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328" r:id="rId2"/>
    <p:sldId id="3221" r:id="rId3"/>
    <p:sldId id="411" r:id="rId4"/>
    <p:sldId id="3215" r:id="rId5"/>
    <p:sldId id="380" r:id="rId6"/>
    <p:sldId id="336" r:id="rId7"/>
    <p:sldId id="3231" r:id="rId8"/>
    <p:sldId id="405" r:id="rId9"/>
    <p:sldId id="357" r:id="rId10"/>
    <p:sldId id="455" r:id="rId11"/>
    <p:sldId id="466" r:id="rId12"/>
    <p:sldId id="25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27"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9FE"/>
    <a:srgbClr val="4472C4"/>
    <a:srgbClr val="365F91"/>
    <a:srgbClr val="11375B"/>
    <a:srgbClr val="004A8D"/>
    <a:srgbClr val="C0504D"/>
    <a:srgbClr val="ED1921"/>
    <a:srgbClr val="FF0000"/>
    <a:srgbClr val="3A8BB6"/>
    <a:srgbClr val="1E7C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19" autoAdjust="0"/>
    <p:restoredTop sz="61633" autoAdjust="0"/>
  </p:normalViewPr>
  <p:slideViewPr>
    <p:cSldViewPr snapToGrid="0">
      <p:cViewPr varScale="1">
        <p:scale>
          <a:sx n="63" d="100"/>
          <a:sy n="63" d="100"/>
        </p:scale>
        <p:origin x="660" y="32"/>
      </p:cViewPr>
      <p:guideLst>
        <p:guide orient="horz" pos="2160"/>
        <p:guide pos="3840"/>
      </p:guideLst>
    </p:cSldViewPr>
  </p:slideViewPr>
  <p:notesTextViewPr>
    <p:cViewPr>
      <p:scale>
        <a:sx n="75" d="100"/>
        <a:sy n="75" d="100"/>
      </p:scale>
      <p:origin x="0" y="0"/>
    </p:cViewPr>
  </p:notesTextViewPr>
  <p:notesViewPr>
    <p:cSldViewPr snapToGrid="0">
      <p:cViewPr varScale="1">
        <p:scale>
          <a:sx n="49" d="100"/>
          <a:sy n="49" d="100"/>
        </p:scale>
        <p:origin x="2910"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A909CC-5B2F-4633-A5E8-E3C4C85F9AA2}" type="doc">
      <dgm:prSet loTypeId="urn:microsoft.com/office/officeart/2005/8/layout/process1" loCatId="process" qsTypeId="urn:microsoft.com/office/officeart/2005/8/quickstyle/simple1" qsCatId="simple" csTypeId="urn:microsoft.com/office/officeart/2005/8/colors/colorful1" csCatId="colorful" phldr="1"/>
      <dgm:spPr/>
    </dgm:pt>
    <dgm:pt modelId="{DCB14B84-1CFB-4277-9438-B9F9F6079051}">
      <dgm:prSet phldrT="[Text]"/>
      <dgm:spPr/>
      <dgm:t>
        <a:bodyPr/>
        <a:lstStyle/>
        <a:p>
          <a:r>
            <a:rPr lang="en-IN" dirty="0"/>
            <a:t>Listening</a:t>
          </a:r>
        </a:p>
      </dgm:t>
    </dgm:pt>
    <dgm:pt modelId="{4358C499-725A-402F-94C4-624F14EEAFB9}" type="parTrans" cxnId="{B4ECCFAB-6826-4591-8C01-581FD08B6DB2}">
      <dgm:prSet/>
      <dgm:spPr/>
      <dgm:t>
        <a:bodyPr/>
        <a:lstStyle/>
        <a:p>
          <a:endParaRPr lang="en-IN"/>
        </a:p>
      </dgm:t>
    </dgm:pt>
    <dgm:pt modelId="{47EC960E-2AAE-413E-BFF7-0B3C772CAF7F}" type="sibTrans" cxnId="{B4ECCFAB-6826-4591-8C01-581FD08B6DB2}">
      <dgm:prSet/>
      <dgm:spPr/>
      <dgm:t>
        <a:bodyPr/>
        <a:lstStyle/>
        <a:p>
          <a:endParaRPr lang="en-IN"/>
        </a:p>
      </dgm:t>
    </dgm:pt>
    <dgm:pt modelId="{625C6000-2A14-49DD-A4AA-2FF26AB64D76}">
      <dgm:prSet phldrT="[Text]"/>
      <dgm:spPr>
        <a:solidFill>
          <a:schemeClr val="accent2">
            <a:lumMod val="50000"/>
          </a:schemeClr>
        </a:solidFill>
      </dgm:spPr>
      <dgm:t>
        <a:bodyPr/>
        <a:lstStyle/>
        <a:p>
          <a:r>
            <a:rPr lang="en-IN" dirty="0"/>
            <a:t>Doubts Clarify</a:t>
          </a:r>
        </a:p>
      </dgm:t>
    </dgm:pt>
    <dgm:pt modelId="{F1EBD636-1AD5-462D-8B8C-94F3D31BA295}" type="parTrans" cxnId="{2F3F6008-D67C-4732-AB13-9D4F89F5AC9F}">
      <dgm:prSet/>
      <dgm:spPr/>
      <dgm:t>
        <a:bodyPr/>
        <a:lstStyle/>
        <a:p>
          <a:endParaRPr lang="en-IN"/>
        </a:p>
      </dgm:t>
    </dgm:pt>
    <dgm:pt modelId="{3826D74B-8A8D-46AE-9159-8FBB5429E872}" type="sibTrans" cxnId="{2F3F6008-D67C-4732-AB13-9D4F89F5AC9F}">
      <dgm:prSet/>
      <dgm:spPr/>
      <dgm:t>
        <a:bodyPr/>
        <a:lstStyle/>
        <a:p>
          <a:endParaRPr lang="en-IN"/>
        </a:p>
      </dgm:t>
    </dgm:pt>
    <dgm:pt modelId="{0A7F2ECC-320B-4B04-88E6-63D78B87AA30}">
      <dgm:prSet phldrT="[Text]"/>
      <dgm:spPr>
        <a:solidFill>
          <a:srgbClr val="D60093"/>
        </a:solidFill>
      </dgm:spPr>
      <dgm:t>
        <a:bodyPr/>
        <a:lstStyle/>
        <a:p>
          <a:r>
            <a:rPr lang="en-IN" dirty="0"/>
            <a:t>Reconfirm</a:t>
          </a:r>
        </a:p>
      </dgm:t>
    </dgm:pt>
    <dgm:pt modelId="{904A7827-0466-49CA-B398-AA5AF60E8B21}" type="parTrans" cxnId="{1470F598-61D2-4E0C-8BFA-85957B729CC0}">
      <dgm:prSet/>
      <dgm:spPr/>
      <dgm:t>
        <a:bodyPr/>
        <a:lstStyle/>
        <a:p>
          <a:endParaRPr lang="en-IN"/>
        </a:p>
      </dgm:t>
    </dgm:pt>
    <dgm:pt modelId="{CDE7F192-D855-4442-B2A1-FBB29EBD4B2A}" type="sibTrans" cxnId="{1470F598-61D2-4E0C-8BFA-85957B729CC0}">
      <dgm:prSet/>
      <dgm:spPr/>
      <dgm:t>
        <a:bodyPr/>
        <a:lstStyle/>
        <a:p>
          <a:endParaRPr lang="en-IN"/>
        </a:p>
      </dgm:t>
    </dgm:pt>
    <dgm:pt modelId="{A485FF05-595F-461A-A671-C36B5E384ABA}">
      <dgm:prSet phldrT="[Text]"/>
      <dgm:spPr>
        <a:solidFill>
          <a:srgbClr val="004A8D"/>
        </a:solidFill>
      </dgm:spPr>
      <dgm:t>
        <a:bodyPr/>
        <a:lstStyle/>
        <a:p>
          <a:r>
            <a:rPr lang="en-IN" dirty="0"/>
            <a:t>Asking Questions</a:t>
          </a:r>
        </a:p>
      </dgm:t>
    </dgm:pt>
    <dgm:pt modelId="{17027F74-C952-470B-8031-E265948CA3B6}" type="parTrans" cxnId="{DB7D4536-8EEC-4E02-92A4-E230A6157CD1}">
      <dgm:prSet/>
      <dgm:spPr/>
      <dgm:t>
        <a:bodyPr/>
        <a:lstStyle/>
        <a:p>
          <a:endParaRPr lang="en-IN"/>
        </a:p>
      </dgm:t>
    </dgm:pt>
    <dgm:pt modelId="{5CAAFD57-2FEE-46A1-8FD0-82FE7193A301}" type="sibTrans" cxnId="{DB7D4536-8EEC-4E02-92A4-E230A6157CD1}">
      <dgm:prSet/>
      <dgm:spPr/>
      <dgm:t>
        <a:bodyPr/>
        <a:lstStyle/>
        <a:p>
          <a:endParaRPr lang="en-IN"/>
        </a:p>
      </dgm:t>
    </dgm:pt>
    <dgm:pt modelId="{261ED27A-2F96-4CD1-A3C1-740110A87AE0}" type="pres">
      <dgm:prSet presAssocID="{D6A909CC-5B2F-4633-A5E8-E3C4C85F9AA2}" presName="Name0" presStyleCnt="0">
        <dgm:presLayoutVars>
          <dgm:dir/>
          <dgm:resizeHandles val="exact"/>
        </dgm:presLayoutVars>
      </dgm:prSet>
      <dgm:spPr/>
    </dgm:pt>
    <dgm:pt modelId="{932C9773-9D64-493B-8C98-85668AD8CFE0}" type="pres">
      <dgm:prSet presAssocID="{DCB14B84-1CFB-4277-9438-B9F9F6079051}" presName="node" presStyleLbl="node1" presStyleIdx="0" presStyleCnt="4">
        <dgm:presLayoutVars>
          <dgm:bulletEnabled val="1"/>
        </dgm:presLayoutVars>
      </dgm:prSet>
      <dgm:spPr/>
    </dgm:pt>
    <dgm:pt modelId="{FA8F886F-89DD-47E0-BEE7-4203706AA9C9}" type="pres">
      <dgm:prSet presAssocID="{47EC960E-2AAE-413E-BFF7-0B3C772CAF7F}" presName="sibTrans" presStyleLbl="sibTrans2D1" presStyleIdx="0" presStyleCnt="3"/>
      <dgm:spPr/>
    </dgm:pt>
    <dgm:pt modelId="{53097950-BB06-410C-A7EE-E6D6A35FE4EA}" type="pres">
      <dgm:prSet presAssocID="{47EC960E-2AAE-413E-BFF7-0B3C772CAF7F}" presName="connectorText" presStyleLbl="sibTrans2D1" presStyleIdx="0" presStyleCnt="3"/>
      <dgm:spPr/>
    </dgm:pt>
    <dgm:pt modelId="{C182C22F-0721-4064-A14E-2409B0DD1552}" type="pres">
      <dgm:prSet presAssocID="{A485FF05-595F-461A-A671-C36B5E384ABA}" presName="node" presStyleLbl="node1" presStyleIdx="1" presStyleCnt="4">
        <dgm:presLayoutVars>
          <dgm:bulletEnabled val="1"/>
        </dgm:presLayoutVars>
      </dgm:prSet>
      <dgm:spPr/>
    </dgm:pt>
    <dgm:pt modelId="{94E0388F-2B2D-4B13-B494-C33C1790F028}" type="pres">
      <dgm:prSet presAssocID="{5CAAFD57-2FEE-46A1-8FD0-82FE7193A301}" presName="sibTrans" presStyleLbl="sibTrans2D1" presStyleIdx="1" presStyleCnt="3"/>
      <dgm:spPr/>
    </dgm:pt>
    <dgm:pt modelId="{A365D9A5-3554-4088-9A92-917976442BDA}" type="pres">
      <dgm:prSet presAssocID="{5CAAFD57-2FEE-46A1-8FD0-82FE7193A301}" presName="connectorText" presStyleLbl="sibTrans2D1" presStyleIdx="1" presStyleCnt="3"/>
      <dgm:spPr/>
    </dgm:pt>
    <dgm:pt modelId="{0877FF72-0F23-4817-AC54-870D31283262}" type="pres">
      <dgm:prSet presAssocID="{625C6000-2A14-49DD-A4AA-2FF26AB64D76}" presName="node" presStyleLbl="node1" presStyleIdx="2" presStyleCnt="4">
        <dgm:presLayoutVars>
          <dgm:bulletEnabled val="1"/>
        </dgm:presLayoutVars>
      </dgm:prSet>
      <dgm:spPr/>
    </dgm:pt>
    <dgm:pt modelId="{D415F269-0B03-459E-A4C3-97A9FB7D50D4}" type="pres">
      <dgm:prSet presAssocID="{3826D74B-8A8D-46AE-9159-8FBB5429E872}" presName="sibTrans" presStyleLbl="sibTrans2D1" presStyleIdx="2" presStyleCnt="3"/>
      <dgm:spPr/>
    </dgm:pt>
    <dgm:pt modelId="{D464DC3E-3FB5-4DC4-9F5F-1B3096CB2D69}" type="pres">
      <dgm:prSet presAssocID="{3826D74B-8A8D-46AE-9159-8FBB5429E872}" presName="connectorText" presStyleLbl="sibTrans2D1" presStyleIdx="2" presStyleCnt="3"/>
      <dgm:spPr/>
    </dgm:pt>
    <dgm:pt modelId="{AC5D9222-E49E-4D28-BF36-9654AAB41737}" type="pres">
      <dgm:prSet presAssocID="{0A7F2ECC-320B-4B04-88E6-63D78B87AA30}" presName="node" presStyleLbl="node1" presStyleIdx="3" presStyleCnt="4">
        <dgm:presLayoutVars>
          <dgm:bulletEnabled val="1"/>
        </dgm:presLayoutVars>
      </dgm:prSet>
      <dgm:spPr/>
    </dgm:pt>
  </dgm:ptLst>
  <dgm:cxnLst>
    <dgm:cxn modelId="{2F3F6008-D67C-4732-AB13-9D4F89F5AC9F}" srcId="{D6A909CC-5B2F-4633-A5E8-E3C4C85F9AA2}" destId="{625C6000-2A14-49DD-A4AA-2FF26AB64D76}" srcOrd="2" destOrd="0" parTransId="{F1EBD636-1AD5-462D-8B8C-94F3D31BA295}" sibTransId="{3826D74B-8A8D-46AE-9159-8FBB5429E872}"/>
    <dgm:cxn modelId="{3F89B32B-3224-40B7-ACFB-F32751994F3A}" type="presOf" srcId="{625C6000-2A14-49DD-A4AA-2FF26AB64D76}" destId="{0877FF72-0F23-4817-AC54-870D31283262}" srcOrd="0" destOrd="0" presId="urn:microsoft.com/office/officeart/2005/8/layout/process1"/>
    <dgm:cxn modelId="{DB7D4536-8EEC-4E02-92A4-E230A6157CD1}" srcId="{D6A909CC-5B2F-4633-A5E8-E3C4C85F9AA2}" destId="{A485FF05-595F-461A-A671-C36B5E384ABA}" srcOrd="1" destOrd="0" parTransId="{17027F74-C952-470B-8031-E265948CA3B6}" sibTransId="{5CAAFD57-2FEE-46A1-8FD0-82FE7193A301}"/>
    <dgm:cxn modelId="{F64E2046-E098-480B-8247-97FABB1ABFC3}" type="presOf" srcId="{5CAAFD57-2FEE-46A1-8FD0-82FE7193A301}" destId="{94E0388F-2B2D-4B13-B494-C33C1790F028}" srcOrd="0" destOrd="0" presId="urn:microsoft.com/office/officeart/2005/8/layout/process1"/>
    <dgm:cxn modelId="{B394616E-C6D1-40FA-89C5-10786FF10FEA}" type="presOf" srcId="{3826D74B-8A8D-46AE-9159-8FBB5429E872}" destId="{D464DC3E-3FB5-4DC4-9F5F-1B3096CB2D69}" srcOrd="1" destOrd="0" presId="urn:microsoft.com/office/officeart/2005/8/layout/process1"/>
    <dgm:cxn modelId="{C267C64F-AC16-4151-9765-6A88116A74D5}" type="presOf" srcId="{D6A909CC-5B2F-4633-A5E8-E3C4C85F9AA2}" destId="{261ED27A-2F96-4CD1-A3C1-740110A87AE0}" srcOrd="0" destOrd="0" presId="urn:microsoft.com/office/officeart/2005/8/layout/process1"/>
    <dgm:cxn modelId="{5DF4FB81-D4DF-4A36-B288-5C6066BA59CB}" type="presOf" srcId="{47EC960E-2AAE-413E-BFF7-0B3C772CAF7F}" destId="{53097950-BB06-410C-A7EE-E6D6A35FE4EA}" srcOrd="1" destOrd="0" presId="urn:microsoft.com/office/officeart/2005/8/layout/process1"/>
    <dgm:cxn modelId="{116DC585-3FC1-43E2-BE81-F91C9CC9CF87}" type="presOf" srcId="{3826D74B-8A8D-46AE-9159-8FBB5429E872}" destId="{D415F269-0B03-459E-A4C3-97A9FB7D50D4}" srcOrd="0" destOrd="0" presId="urn:microsoft.com/office/officeart/2005/8/layout/process1"/>
    <dgm:cxn modelId="{92B66097-7097-4620-8438-E837C4F5096E}" type="presOf" srcId="{A485FF05-595F-461A-A671-C36B5E384ABA}" destId="{C182C22F-0721-4064-A14E-2409B0DD1552}" srcOrd="0" destOrd="0" presId="urn:microsoft.com/office/officeart/2005/8/layout/process1"/>
    <dgm:cxn modelId="{4219A097-7D88-4E90-B49F-4F26C63A8E40}" type="presOf" srcId="{0A7F2ECC-320B-4B04-88E6-63D78B87AA30}" destId="{AC5D9222-E49E-4D28-BF36-9654AAB41737}" srcOrd="0" destOrd="0" presId="urn:microsoft.com/office/officeart/2005/8/layout/process1"/>
    <dgm:cxn modelId="{1470F598-61D2-4E0C-8BFA-85957B729CC0}" srcId="{D6A909CC-5B2F-4633-A5E8-E3C4C85F9AA2}" destId="{0A7F2ECC-320B-4B04-88E6-63D78B87AA30}" srcOrd="3" destOrd="0" parTransId="{904A7827-0466-49CA-B398-AA5AF60E8B21}" sibTransId="{CDE7F192-D855-4442-B2A1-FBB29EBD4B2A}"/>
    <dgm:cxn modelId="{D94464A4-76DE-440B-A636-3DE62EB4C074}" type="presOf" srcId="{5CAAFD57-2FEE-46A1-8FD0-82FE7193A301}" destId="{A365D9A5-3554-4088-9A92-917976442BDA}" srcOrd="1" destOrd="0" presId="urn:microsoft.com/office/officeart/2005/8/layout/process1"/>
    <dgm:cxn modelId="{B4ECCFAB-6826-4591-8C01-581FD08B6DB2}" srcId="{D6A909CC-5B2F-4633-A5E8-E3C4C85F9AA2}" destId="{DCB14B84-1CFB-4277-9438-B9F9F6079051}" srcOrd="0" destOrd="0" parTransId="{4358C499-725A-402F-94C4-624F14EEAFB9}" sibTransId="{47EC960E-2AAE-413E-BFF7-0B3C772CAF7F}"/>
    <dgm:cxn modelId="{30F48CE1-FCE0-4B49-B410-C7724CEBD69C}" type="presOf" srcId="{DCB14B84-1CFB-4277-9438-B9F9F6079051}" destId="{932C9773-9D64-493B-8C98-85668AD8CFE0}" srcOrd="0" destOrd="0" presId="urn:microsoft.com/office/officeart/2005/8/layout/process1"/>
    <dgm:cxn modelId="{86604FF0-2595-42DF-BF6C-491B782B4938}" type="presOf" srcId="{47EC960E-2AAE-413E-BFF7-0B3C772CAF7F}" destId="{FA8F886F-89DD-47E0-BEE7-4203706AA9C9}" srcOrd="0" destOrd="0" presId="urn:microsoft.com/office/officeart/2005/8/layout/process1"/>
    <dgm:cxn modelId="{5DBAD8E0-A7E3-4D88-886B-B0916B28E115}" type="presParOf" srcId="{261ED27A-2F96-4CD1-A3C1-740110A87AE0}" destId="{932C9773-9D64-493B-8C98-85668AD8CFE0}" srcOrd="0" destOrd="0" presId="urn:microsoft.com/office/officeart/2005/8/layout/process1"/>
    <dgm:cxn modelId="{2DEAA395-1C2D-4233-9F68-C6A8B2E25B53}" type="presParOf" srcId="{261ED27A-2F96-4CD1-A3C1-740110A87AE0}" destId="{FA8F886F-89DD-47E0-BEE7-4203706AA9C9}" srcOrd="1" destOrd="0" presId="urn:microsoft.com/office/officeart/2005/8/layout/process1"/>
    <dgm:cxn modelId="{3AFE3687-496C-4427-A83A-44B96E5AB79D}" type="presParOf" srcId="{FA8F886F-89DD-47E0-BEE7-4203706AA9C9}" destId="{53097950-BB06-410C-A7EE-E6D6A35FE4EA}" srcOrd="0" destOrd="0" presId="urn:microsoft.com/office/officeart/2005/8/layout/process1"/>
    <dgm:cxn modelId="{B412F099-368F-49C4-988E-9635AD58AB46}" type="presParOf" srcId="{261ED27A-2F96-4CD1-A3C1-740110A87AE0}" destId="{C182C22F-0721-4064-A14E-2409B0DD1552}" srcOrd="2" destOrd="0" presId="urn:microsoft.com/office/officeart/2005/8/layout/process1"/>
    <dgm:cxn modelId="{36B9BC9E-0008-426E-A643-E7EB03D50581}" type="presParOf" srcId="{261ED27A-2F96-4CD1-A3C1-740110A87AE0}" destId="{94E0388F-2B2D-4B13-B494-C33C1790F028}" srcOrd="3" destOrd="0" presId="urn:microsoft.com/office/officeart/2005/8/layout/process1"/>
    <dgm:cxn modelId="{DC4DA716-A63A-4023-93B5-14DFCA75962A}" type="presParOf" srcId="{94E0388F-2B2D-4B13-B494-C33C1790F028}" destId="{A365D9A5-3554-4088-9A92-917976442BDA}" srcOrd="0" destOrd="0" presId="urn:microsoft.com/office/officeart/2005/8/layout/process1"/>
    <dgm:cxn modelId="{23D1CE5D-750F-49B2-8A67-829D1887427A}" type="presParOf" srcId="{261ED27A-2F96-4CD1-A3C1-740110A87AE0}" destId="{0877FF72-0F23-4817-AC54-870D31283262}" srcOrd="4" destOrd="0" presId="urn:microsoft.com/office/officeart/2005/8/layout/process1"/>
    <dgm:cxn modelId="{B9340427-E655-425B-A04C-6E5DAD13A1BD}" type="presParOf" srcId="{261ED27A-2F96-4CD1-A3C1-740110A87AE0}" destId="{D415F269-0B03-459E-A4C3-97A9FB7D50D4}" srcOrd="5" destOrd="0" presId="urn:microsoft.com/office/officeart/2005/8/layout/process1"/>
    <dgm:cxn modelId="{EAF02219-BF40-4EDE-8436-259E99BEDE9F}" type="presParOf" srcId="{D415F269-0B03-459E-A4C3-97A9FB7D50D4}" destId="{D464DC3E-3FB5-4DC4-9F5F-1B3096CB2D69}" srcOrd="0" destOrd="0" presId="urn:microsoft.com/office/officeart/2005/8/layout/process1"/>
    <dgm:cxn modelId="{B4F67D2C-2621-44DB-9E7A-7C4081C106BB}" type="presParOf" srcId="{261ED27A-2F96-4CD1-A3C1-740110A87AE0}" destId="{AC5D9222-E49E-4D28-BF36-9654AAB41737}"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7F17F58-F45E-4035-92E1-8343297B0FFA}" type="doc">
      <dgm:prSet loTypeId="urn:microsoft.com/office/officeart/2005/8/layout/orgChart1" loCatId="hierarchy" qsTypeId="urn:microsoft.com/office/officeart/2005/8/quickstyle/simple3" qsCatId="simple" csTypeId="urn:microsoft.com/office/officeart/2005/8/colors/colorful5" csCatId="colorful" phldr="1"/>
      <dgm:spPr/>
      <dgm:t>
        <a:bodyPr/>
        <a:lstStyle/>
        <a:p>
          <a:endParaRPr lang="en-US"/>
        </a:p>
      </dgm:t>
    </dgm:pt>
    <dgm:pt modelId="{EA80C822-1B72-4AF8-9B75-A9CACBD54949}">
      <dgm:prSet phldrT="[Text]"/>
      <dgm:spPr/>
      <dgm:t>
        <a:bodyPr/>
        <a:lstStyle/>
        <a:p>
          <a:r>
            <a:rPr lang="en-US" dirty="0"/>
            <a:t>Communication</a:t>
          </a:r>
        </a:p>
      </dgm:t>
    </dgm:pt>
    <dgm:pt modelId="{2DEF2F9E-2DB9-4F31-8248-12D7BAA758BF}" type="parTrans" cxnId="{A12693CE-C66C-44A4-A47C-AF0E5AC86D59}">
      <dgm:prSet/>
      <dgm:spPr/>
      <dgm:t>
        <a:bodyPr/>
        <a:lstStyle/>
        <a:p>
          <a:endParaRPr lang="en-US"/>
        </a:p>
      </dgm:t>
    </dgm:pt>
    <dgm:pt modelId="{7361C440-486B-40E7-9319-D29E14681F94}" type="sibTrans" cxnId="{A12693CE-C66C-44A4-A47C-AF0E5AC86D59}">
      <dgm:prSet/>
      <dgm:spPr/>
      <dgm:t>
        <a:bodyPr/>
        <a:lstStyle/>
        <a:p>
          <a:endParaRPr lang="en-US"/>
        </a:p>
      </dgm:t>
    </dgm:pt>
    <dgm:pt modelId="{8C7A691E-E69D-4B98-878D-5C74EDA2F0C6}">
      <dgm:prSet phldrT="[Text]"/>
      <dgm:spPr/>
      <dgm:t>
        <a:bodyPr/>
        <a:lstStyle/>
        <a:p>
          <a:r>
            <a:rPr lang="en-IN" b="1"/>
            <a:t>Assertive</a:t>
          </a:r>
          <a:endParaRPr lang="en-US" dirty="0"/>
        </a:p>
      </dgm:t>
    </dgm:pt>
    <dgm:pt modelId="{2319CF83-8527-4146-A88C-1A6C6DB6543C}" type="parTrans" cxnId="{DA7D5820-78A8-464E-843A-28DC2D776CCF}">
      <dgm:prSet/>
      <dgm:spPr/>
      <dgm:t>
        <a:bodyPr/>
        <a:lstStyle/>
        <a:p>
          <a:endParaRPr lang="en-US"/>
        </a:p>
      </dgm:t>
    </dgm:pt>
    <dgm:pt modelId="{2E9DCF62-3EF8-46D3-8EB8-A47DA8FE382A}" type="sibTrans" cxnId="{DA7D5820-78A8-464E-843A-28DC2D776CCF}">
      <dgm:prSet/>
      <dgm:spPr/>
      <dgm:t>
        <a:bodyPr/>
        <a:lstStyle/>
        <a:p>
          <a:endParaRPr lang="en-US"/>
        </a:p>
      </dgm:t>
    </dgm:pt>
    <dgm:pt modelId="{C65C08B1-1CE7-43FD-AA79-2F4595D320D4}">
      <dgm:prSet/>
      <dgm:spPr/>
      <dgm:t>
        <a:bodyPr/>
        <a:lstStyle/>
        <a:p>
          <a:r>
            <a:rPr lang="en-IN" b="1"/>
            <a:t>Passive </a:t>
          </a:r>
          <a:endParaRPr lang="en-IN" b="1" dirty="0"/>
        </a:p>
      </dgm:t>
    </dgm:pt>
    <dgm:pt modelId="{BC4F0EF3-FC58-4500-A613-326784906CF2}" type="parTrans" cxnId="{0C9BF49B-6BB6-48EA-9FBB-50D1D68CB5DE}">
      <dgm:prSet/>
      <dgm:spPr/>
      <dgm:t>
        <a:bodyPr/>
        <a:lstStyle/>
        <a:p>
          <a:endParaRPr lang="en-US"/>
        </a:p>
      </dgm:t>
    </dgm:pt>
    <dgm:pt modelId="{889DB9DA-2117-4022-A351-473D8DBF57BD}" type="sibTrans" cxnId="{0C9BF49B-6BB6-48EA-9FBB-50D1D68CB5DE}">
      <dgm:prSet/>
      <dgm:spPr/>
      <dgm:t>
        <a:bodyPr/>
        <a:lstStyle/>
        <a:p>
          <a:endParaRPr lang="en-US"/>
        </a:p>
      </dgm:t>
    </dgm:pt>
    <dgm:pt modelId="{5B8F0AD4-17B9-4B83-9CB1-68254020BAC8}">
      <dgm:prSet/>
      <dgm:spPr/>
      <dgm:t>
        <a:bodyPr/>
        <a:lstStyle/>
        <a:p>
          <a:r>
            <a:rPr lang="en-IN" b="1" dirty="0"/>
            <a:t>Empathetic</a:t>
          </a:r>
        </a:p>
      </dgm:t>
    </dgm:pt>
    <dgm:pt modelId="{667504E1-66D6-4A86-9C3D-77FFE29EC167}" type="parTrans" cxnId="{4B7E13A1-BCB2-47CA-B197-0E41D9681564}">
      <dgm:prSet/>
      <dgm:spPr/>
      <dgm:t>
        <a:bodyPr/>
        <a:lstStyle/>
        <a:p>
          <a:endParaRPr lang="en-US"/>
        </a:p>
      </dgm:t>
    </dgm:pt>
    <dgm:pt modelId="{C9CFFEF1-003E-452D-8EBB-8DDF051C4E93}" type="sibTrans" cxnId="{4B7E13A1-BCB2-47CA-B197-0E41D9681564}">
      <dgm:prSet/>
      <dgm:spPr/>
      <dgm:t>
        <a:bodyPr/>
        <a:lstStyle/>
        <a:p>
          <a:endParaRPr lang="en-US"/>
        </a:p>
      </dgm:t>
    </dgm:pt>
    <dgm:pt modelId="{E1FFC3A8-595B-4D4D-8FC6-D35DD3A6E159}">
      <dgm:prSet phldrT="[Text]"/>
      <dgm:spPr/>
      <dgm:t>
        <a:bodyPr/>
        <a:lstStyle/>
        <a:p>
          <a:r>
            <a:rPr lang="en-IN" b="1"/>
            <a:t>Aggressive</a:t>
          </a:r>
          <a:endParaRPr lang="en-US" dirty="0"/>
        </a:p>
      </dgm:t>
    </dgm:pt>
    <dgm:pt modelId="{BE6BD96E-FADF-4F49-B7AF-073AA9DA4F8B}" type="parTrans" cxnId="{89B95DFE-A4CF-4838-91DF-B5DEE61B470A}">
      <dgm:prSet/>
      <dgm:spPr/>
      <dgm:t>
        <a:bodyPr/>
        <a:lstStyle/>
        <a:p>
          <a:endParaRPr lang="en-US"/>
        </a:p>
      </dgm:t>
    </dgm:pt>
    <dgm:pt modelId="{EDDEEDAD-F748-45E6-BD56-C72E6B5CBAE8}" type="sibTrans" cxnId="{89B95DFE-A4CF-4838-91DF-B5DEE61B470A}">
      <dgm:prSet/>
      <dgm:spPr/>
      <dgm:t>
        <a:bodyPr/>
        <a:lstStyle/>
        <a:p>
          <a:endParaRPr lang="en-US"/>
        </a:p>
      </dgm:t>
    </dgm:pt>
    <dgm:pt modelId="{600C4E85-F9D6-4B1E-BF6D-F7541F0EE13B}" type="pres">
      <dgm:prSet presAssocID="{47F17F58-F45E-4035-92E1-8343297B0FFA}" presName="hierChild1" presStyleCnt="0">
        <dgm:presLayoutVars>
          <dgm:orgChart val="1"/>
          <dgm:chPref val="1"/>
          <dgm:dir/>
          <dgm:animOne val="branch"/>
          <dgm:animLvl val="lvl"/>
          <dgm:resizeHandles/>
        </dgm:presLayoutVars>
      </dgm:prSet>
      <dgm:spPr/>
    </dgm:pt>
    <dgm:pt modelId="{DAD962A9-BDFD-417A-B031-836FDFDD649F}" type="pres">
      <dgm:prSet presAssocID="{EA80C822-1B72-4AF8-9B75-A9CACBD54949}" presName="hierRoot1" presStyleCnt="0">
        <dgm:presLayoutVars>
          <dgm:hierBranch val="init"/>
        </dgm:presLayoutVars>
      </dgm:prSet>
      <dgm:spPr/>
    </dgm:pt>
    <dgm:pt modelId="{891801AD-5DB1-4189-8F25-86C7537943F7}" type="pres">
      <dgm:prSet presAssocID="{EA80C822-1B72-4AF8-9B75-A9CACBD54949}" presName="rootComposite1" presStyleCnt="0"/>
      <dgm:spPr/>
    </dgm:pt>
    <dgm:pt modelId="{E082950C-C707-4609-B620-563B52945857}" type="pres">
      <dgm:prSet presAssocID="{EA80C822-1B72-4AF8-9B75-A9CACBD54949}" presName="rootText1" presStyleLbl="node0" presStyleIdx="0" presStyleCnt="1">
        <dgm:presLayoutVars>
          <dgm:chPref val="3"/>
        </dgm:presLayoutVars>
      </dgm:prSet>
      <dgm:spPr/>
    </dgm:pt>
    <dgm:pt modelId="{D128F83E-C332-48FF-A7D6-75E3CEF41AD8}" type="pres">
      <dgm:prSet presAssocID="{EA80C822-1B72-4AF8-9B75-A9CACBD54949}" presName="rootConnector1" presStyleLbl="node1" presStyleIdx="0" presStyleCnt="0"/>
      <dgm:spPr/>
    </dgm:pt>
    <dgm:pt modelId="{AF954F77-D5FC-4A2A-89D5-C017D8015F5F}" type="pres">
      <dgm:prSet presAssocID="{EA80C822-1B72-4AF8-9B75-A9CACBD54949}" presName="hierChild2" presStyleCnt="0"/>
      <dgm:spPr/>
    </dgm:pt>
    <dgm:pt modelId="{CA30D4C6-D7E3-4D3C-B0DA-32AC4CE689AD}" type="pres">
      <dgm:prSet presAssocID="{2319CF83-8527-4146-A88C-1A6C6DB6543C}" presName="Name37" presStyleLbl="parChTrans1D2" presStyleIdx="0" presStyleCnt="4"/>
      <dgm:spPr/>
    </dgm:pt>
    <dgm:pt modelId="{4AF7CABD-A921-406A-846B-EDF61A4A2F2B}" type="pres">
      <dgm:prSet presAssocID="{8C7A691E-E69D-4B98-878D-5C74EDA2F0C6}" presName="hierRoot2" presStyleCnt="0">
        <dgm:presLayoutVars>
          <dgm:hierBranch val="init"/>
        </dgm:presLayoutVars>
      </dgm:prSet>
      <dgm:spPr/>
    </dgm:pt>
    <dgm:pt modelId="{863D0F93-668A-49C2-AB8A-EFDD4DC9D921}" type="pres">
      <dgm:prSet presAssocID="{8C7A691E-E69D-4B98-878D-5C74EDA2F0C6}" presName="rootComposite" presStyleCnt="0"/>
      <dgm:spPr/>
    </dgm:pt>
    <dgm:pt modelId="{36F89960-F2FA-4DB3-ADEA-87170DEB9DDB}" type="pres">
      <dgm:prSet presAssocID="{8C7A691E-E69D-4B98-878D-5C74EDA2F0C6}" presName="rootText" presStyleLbl="node2" presStyleIdx="0" presStyleCnt="4">
        <dgm:presLayoutVars>
          <dgm:chPref val="3"/>
        </dgm:presLayoutVars>
      </dgm:prSet>
      <dgm:spPr/>
    </dgm:pt>
    <dgm:pt modelId="{56C0EAF6-AC18-4B9F-9586-B5F9FCD05387}" type="pres">
      <dgm:prSet presAssocID="{8C7A691E-E69D-4B98-878D-5C74EDA2F0C6}" presName="rootConnector" presStyleLbl="node2" presStyleIdx="0" presStyleCnt="4"/>
      <dgm:spPr/>
    </dgm:pt>
    <dgm:pt modelId="{FE68D31A-8DD7-4BA8-84D3-95AE085DBC8A}" type="pres">
      <dgm:prSet presAssocID="{8C7A691E-E69D-4B98-878D-5C74EDA2F0C6}" presName="hierChild4" presStyleCnt="0"/>
      <dgm:spPr/>
    </dgm:pt>
    <dgm:pt modelId="{AE57B219-78AF-4A5F-9765-BF8BF996986C}" type="pres">
      <dgm:prSet presAssocID="{8C7A691E-E69D-4B98-878D-5C74EDA2F0C6}" presName="hierChild5" presStyleCnt="0"/>
      <dgm:spPr/>
    </dgm:pt>
    <dgm:pt modelId="{9FAE78C3-B4D3-4AC3-9E44-4D3EBCD34855}" type="pres">
      <dgm:prSet presAssocID="{BE6BD96E-FADF-4F49-B7AF-073AA9DA4F8B}" presName="Name37" presStyleLbl="parChTrans1D2" presStyleIdx="1" presStyleCnt="4"/>
      <dgm:spPr/>
    </dgm:pt>
    <dgm:pt modelId="{28FB2ECD-E1C2-497F-BDD1-8E04307B4091}" type="pres">
      <dgm:prSet presAssocID="{E1FFC3A8-595B-4D4D-8FC6-D35DD3A6E159}" presName="hierRoot2" presStyleCnt="0">
        <dgm:presLayoutVars>
          <dgm:hierBranch val="init"/>
        </dgm:presLayoutVars>
      </dgm:prSet>
      <dgm:spPr/>
    </dgm:pt>
    <dgm:pt modelId="{2B482515-AA50-495E-86AD-D777C14FCF6E}" type="pres">
      <dgm:prSet presAssocID="{E1FFC3A8-595B-4D4D-8FC6-D35DD3A6E159}" presName="rootComposite" presStyleCnt="0"/>
      <dgm:spPr/>
    </dgm:pt>
    <dgm:pt modelId="{C4D3A311-7E21-4D76-8D1C-C2F2980E9224}" type="pres">
      <dgm:prSet presAssocID="{E1FFC3A8-595B-4D4D-8FC6-D35DD3A6E159}" presName="rootText" presStyleLbl="node2" presStyleIdx="1" presStyleCnt="4">
        <dgm:presLayoutVars>
          <dgm:chPref val="3"/>
        </dgm:presLayoutVars>
      </dgm:prSet>
      <dgm:spPr/>
    </dgm:pt>
    <dgm:pt modelId="{3F106964-A3D6-49B2-A4C8-BD4A95E24E1E}" type="pres">
      <dgm:prSet presAssocID="{E1FFC3A8-595B-4D4D-8FC6-D35DD3A6E159}" presName="rootConnector" presStyleLbl="node2" presStyleIdx="1" presStyleCnt="4"/>
      <dgm:spPr/>
    </dgm:pt>
    <dgm:pt modelId="{F2A00406-854C-47A5-8615-7A11D90995CC}" type="pres">
      <dgm:prSet presAssocID="{E1FFC3A8-595B-4D4D-8FC6-D35DD3A6E159}" presName="hierChild4" presStyleCnt="0"/>
      <dgm:spPr/>
    </dgm:pt>
    <dgm:pt modelId="{E7BB3C66-694B-4F54-8E17-EB5AE112EF0C}" type="pres">
      <dgm:prSet presAssocID="{E1FFC3A8-595B-4D4D-8FC6-D35DD3A6E159}" presName="hierChild5" presStyleCnt="0"/>
      <dgm:spPr/>
    </dgm:pt>
    <dgm:pt modelId="{54AFA327-BF9D-4328-AA3F-B458F59B064D}" type="pres">
      <dgm:prSet presAssocID="{BC4F0EF3-FC58-4500-A613-326784906CF2}" presName="Name37" presStyleLbl="parChTrans1D2" presStyleIdx="2" presStyleCnt="4"/>
      <dgm:spPr/>
    </dgm:pt>
    <dgm:pt modelId="{BA99627E-9AC4-4E12-A7B2-100ECB49C5F5}" type="pres">
      <dgm:prSet presAssocID="{C65C08B1-1CE7-43FD-AA79-2F4595D320D4}" presName="hierRoot2" presStyleCnt="0">
        <dgm:presLayoutVars>
          <dgm:hierBranch val="init"/>
        </dgm:presLayoutVars>
      </dgm:prSet>
      <dgm:spPr/>
    </dgm:pt>
    <dgm:pt modelId="{FFBE6834-D9A8-4B0D-B5FC-103DA2131391}" type="pres">
      <dgm:prSet presAssocID="{C65C08B1-1CE7-43FD-AA79-2F4595D320D4}" presName="rootComposite" presStyleCnt="0"/>
      <dgm:spPr/>
    </dgm:pt>
    <dgm:pt modelId="{22C6388F-E631-46D0-BC4C-9A4E098CF140}" type="pres">
      <dgm:prSet presAssocID="{C65C08B1-1CE7-43FD-AA79-2F4595D320D4}" presName="rootText" presStyleLbl="node2" presStyleIdx="2" presStyleCnt="4">
        <dgm:presLayoutVars>
          <dgm:chPref val="3"/>
        </dgm:presLayoutVars>
      </dgm:prSet>
      <dgm:spPr/>
    </dgm:pt>
    <dgm:pt modelId="{180A2971-7CBC-4ED9-92A6-2CDCCDAB92C5}" type="pres">
      <dgm:prSet presAssocID="{C65C08B1-1CE7-43FD-AA79-2F4595D320D4}" presName="rootConnector" presStyleLbl="node2" presStyleIdx="2" presStyleCnt="4"/>
      <dgm:spPr/>
    </dgm:pt>
    <dgm:pt modelId="{67D7FB23-13F7-4796-AE9B-6297A1C5D3C8}" type="pres">
      <dgm:prSet presAssocID="{C65C08B1-1CE7-43FD-AA79-2F4595D320D4}" presName="hierChild4" presStyleCnt="0"/>
      <dgm:spPr/>
    </dgm:pt>
    <dgm:pt modelId="{14E15699-914E-49B4-86E8-2A48FD021DC2}" type="pres">
      <dgm:prSet presAssocID="{C65C08B1-1CE7-43FD-AA79-2F4595D320D4}" presName="hierChild5" presStyleCnt="0"/>
      <dgm:spPr/>
    </dgm:pt>
    <dgm:pt modelId="{73DF1856-8FBB-4B89-9B30-69E10A81C05A}" type="pres">
      <dgm:prSet presAssocID="{667504E1-66D6-4A86-9C3D-77FFE29EC167}" presName="Name37" presStyleLbl="parChTrans1D2" presStyleIdx="3" presStyleCnt="4"/>
      <dgm:spPr/>
    </dgm:pt>
    <dgm:pt modelId="{465D38C9-AFF0-41DD-B2AE-D39F5006CD88}" type="pres">
      <dgm:prSet presAssocID="{5B8F0AD4-17B9-4B83-9CB1-68254020BAC8}" presName="hierRoot2" presStyleCnt="0">
        <dgm:presLayoutVars>
          <dgm:hierBranch val="init"/>
        </dgm:presLayoutVars>
      </dgm:prSet>
      <dgm:spPr/>
    </dgm:pt>
    <dgm:pt modelId="{B0F7D455-A8EC-4DDE-8CCC-3F253655EF56}" type="pres">
      <dgm:prSet presAssocID="{5B8F0AD4-17B9-4B83-9CB1-68254020BAC8}" presName="rootComposite" presStyleCnt="0"/>
      <dgm:spPr/>
    </dgm:pt>
    <dgm:pt modelId="{1688002E-D2E2-47DD-8D1C-9FADE5E5BF5D}" type="pres">
      <dgm:prSet presAssocID="{5B8F0AD4-17B9-4B83-9CB1-68254020BAC8}" presName="rootText" presStyleLbl="node2" presStyleIdx="3" presStyleCnt="4">
        <dgm:presLayoutVars>
          <dgm:chPref val="3"/>
        </dgm:presLayoutVars>
      </dgm:prSet>
      <dgm:spPr/>
    </dgm:pt>
    <dgm:pt modelId="{C12E6191-1435-4C98-8DC5-5A06E277A4B9}" type="pres">
      <dgm:prSet presAssocID="{5B8F0AD4-17B9-4B83-9CB1-68254020BAC8}" presName="rootConnector" presStyleLbl="node2" presStyleIdx="3" presStyleCnt="4"/>
      <dgm:spPr/>
    </dgm:pt>
    <dgm:pt modelId="{8F986972-7FEE-450D-B317-D1A4AA4679DF}" type="pres">
      <dgm:prSet presAssocID="{5B8F0AD4-17B9-4B83-9CB1-68254020BAC8}" presName="hierChild4" presStyleCnt="0"/>
      <dgm:spPr/>
    </dgm:pt>
    <dgm:pt modelId="{ADEC5E76-7917-42D9-BBB3-A0338AC75141}" type="pres">
      <dgm:prSet presAssocID="{5B8F0AD4-17B9-4B83-9CB1-68254020BAC8}" presName="hierChild5" presStyleCnt="0"/>
      <dgm:spPr/>
    </dgm:pt>
    <dgm:pt modelId="{F5D72A3B-3EC3-4EC7-B724-0AFFEBB87AF2}" type="pres">
      <dgm:prSet presAssocID="{EA80C822-1B72-4AF8-9B75-A9CACBD54949}" presName="hierChild3" presStyleCnt="0"/>
      <dgm:spPr/>
    </dgm:pt>
  </dgm:ptLst>
  <dgm:cxnLst>
    <dgm:cxn modelId="{4CF7D701-4600-4359-981B-2F46D092D60E}" type="presOf" srcId="{C65C08B1-1CE7-43FD-AA79-2F4595D320D4}" destId="{180A2971-7CBC-4ED9-92A6-2CDCCDAB92C5}" srcOrd="1" destOrd="0" presId="urn:microsoft.com/office/officeart/2005/8/layout/orgChart1"/>
    <dgm:cxn modelId="{A030E01C-0581-421E-9BC5-45829A0A1989}" type="presOf" srcId="{8C7A691E-E69D-4B98-878D-5C74EDA2F0C6}" destId="{56C0EAF6-AC18-4B9F-9586-B5F9FCD05387}" srcOrd="1" destOrd="0" presId="urn:microsoft.com/office/officeart/2005/8/layout/orgChart1"/>
    <dgm:cxn modelId="{DA7D5820-78A8-464E-843A-28DC2D776CCF}" srcId="{EA80C822-1B72-4AF8-9B75-A9CACBD54949}" destId="{8C7A691E-E69D-4B98-878D-5C74EDA2F0C6}" srcOrd="0" destOrd="0" parTransId="{2319CF83-8527-4146-A88C-1A6C6DB6543C}" sibTransId="{2E9DCF62-3EF8-46D3-8EB8-A47DA8FE382A}"/>
    <dgm:cxn modelId="{8D071022-13F9-46B4-BF55-7C78BE7985FE}" type="presOf" srcId="{2319CF83-8527-4146-A88C-1A6C6DB6543C}" destId="{CA30D4C6-D7E3-4D3C-B0DA-32AC4CE689AD}" srcOrd="0" destOrd="0" presId="urn:microsoft.com/office/officeart/2005/8/layout/orgChart1"/>
    <dgm:cxn modelId="{4AA70C35-D830-4D88-A74E-FEDBB13EF610}" type="presOf" srcId="{8C7A691E-E69D-4B98-878D-5C74EDA2F0C6}" destId="{36F89960-F2FA-4DB3-ADEA-87170DEB9DDB}" srcOrd="0" destOrd="0" presId="urn:microsoft.com/office/officeart/2005/8/layout/orgChart1"/>
    <dgm:cxn modelId="{21BFBA45-7D2E-4515-BFE5-11FBA6E8FA68}" type="presOf" srcId="{E1FFC3A8-595B-4D4D-8FC6-D35DD3A6E159}" destId="{3F106964-A3D6-49B2-A4C8-BD4A95E24E1E}" srcOrd="1" destOrd="0" presId="urn:microsoft.com/office/officeart/2005/8/layout/orgChart1"/>
    <dgm:cxn modelId="{72F83170-22BD-4657-AE84-45FC33C291D5}" type="presOf" srcId="{5B8F0AD4-17B9-4B83-9CB1-68254020BAC8}" destId="{1688002E-D2E2-47DD-8D1C-9FADE5E5BF5D}" srcOrd="0" destOrd="0" presId="urn:microsoft.com/office/officeart/2005/8/layout/orgChart1"/>
    <dgm:cxn modelId="{5984FF79-3EAB-4790-A916-DB56C3484EB3}" type="presOf" srcId="{EA80C822-1B72-4AF8-9B75-A9CACBD54949}" destId="{E082950C-C707-4609-B620-563B52945857}" srcOrd="0" destOrd="0" presId="urn:microsoft.com/office/officeart/2005/8/layout/orgChart1"/>
    <dgm:cxn modelId="{E348D480-0B5D-4E11-9457-71FD8E5E77FB}" type="presOf" srcId="{C65C08B1-1CE7-43FD-AA79-2F4595D320D4}" destId="{22C6388F-E631-46D0-BC4C-9A4E098CF140}" srcOrd="0" destOrd="0" presId="urn:microsoft.com/office/officeart/2005/8/layout/orgChart1"/>
    <dgm:cxn modelId="{8B6B059B-52B5-420E-9AF0-E01C1FAD353A}" type="presOf" srcId="{E1FFC3A8-595B-4D4D-8FC6-D35DD3A6E159}" destId="{C4D3A311-7E21-4D76-8D1C-C2F2980E9224}" srcOrd="0" destOrd="0" presId="urn:microsoft.com/office/officeart/2005/8/layout/orgChart1"/>
    <dgm:cxn modelId="{0C9BF49B-6BB6-48EA-9FBB-50D1D68CB5DE}" srcId="{EA80C822-1B72-4AF8-9B75-A9CACBD54949}" destId="{C65C08B1-1CE7-43FD-AA79-2F4595D320D4}" srcOrd="2" destOrd="0" parTransId="{BC4F0EF3-FC58-4500-A613-326784906CF2}" sibTransId="{889DB9DA-2117-4022-A351-473D8DBF57BD}"/>
    <dgm:cxn modelId="{4B7E13A1-BCB2-47CA-B197-0E41D9681564}" srcId="{EA80C822-1B72-4AF8-9B75-A9CACBD54949}" destId="{5B8F0AD4-17B9-4B83-9CB1-68254020BAC8}" srcOrd="3" destOrd="0" parTransId="{667504E1-66D6-4A86-9C3D-77FFE29EC167}" sibTransId="{C9CFFEF1-003E-452D-8EBB-8DDF051C4E93}"/>
    <dgm:cxn modelId="{8A3A58B1-F20B-44C7-9615-1664174FA8CF}" type="presOf" srcId="{5B8F0AD4-17B9-4B83-9CB1-68254020BAC8}" destId="{C12E6191-1435-4C98-8DC5-5A06E277A4B9}" srcOrd="1" destOrd="0" presId="urn:microsoft.com/office/officeart/2005/8/layout/orgChart1"/>
    <dgm:cxn modelId="{08F607B3-716F-44BF-BAF4-1D3035460326}" type="presOf" srcId="{BC4F0EF3-FC58-4500-A613-326784906CF2}" destId="{54AFA327-BF9D-4328-AA3F-B458F59B064D}" srcOrd="0" destOrd="0" presId="urn:microsoft.com/office/officeart/2005/8/layout/orgChart1"/>
    <dgm:cxn modelId="{0ABC93C4-224E-45FC-B539-58EBF77E2F05}" type="presOf" srcId="{BE6BD96E-FADF-4F49-B7AF-073AA9DA4F8B}" destId="{9FAE78C3-B4D3-4AC3-9E44-4D3EBCD34855}" srcOrd="0" destOrd="0" presId="urn:microsoft.com/office/officeart/2005/8/layout/orgChart1"/>
    <dgm:cxn modelId="{A12693CE-C66C-44A4-A47C-AF0E5AC86D59}" srcId="{47F17F58-F45E-4035-92E1-8343297B0FFA}" destId="{EA80C822-1B72-4AF8-9B75-A9CACBD54949}" srcOrd="0" destOrd="0" parTransId="{2DEF2F9E-2DB9-4F31-8248-12D7BAA758BF}" sibTransId="{7361C440-486B-40E7-9319-D29E14681F94}"/>
    <dgm:cxn modelId="{61A703D6-6A89-4A7F-BB16-D3812642E639}" type="presOf" srcId="{47F17F58-F45E-4035-92E1-8343297B0FFA}" destId="{600C4E85-F9D6-4B1E-BF6D-F7541F0EE13B}" srcOrd="0" destOrd="0" presId="urn:microsoft.com/office/officeart/2005/8/layout/orgChart1"/>
    <dgm:cxn modelId="{A6356EDB-3D52-4610-9EC1-B0A86A46B496}" type="presOf" srcId="{667504E1-66D6-4A86-9C3D-77FFE29EC167}" destId="{73DF1856-8FBB-4B89-9B30-69E10A81C05A}" srcOrd="0" destOrd="0" presId="urn:microsoft.com/office/officeart/2005/8/layout/orgChart1"/>
    <dgm:cxn modelId="{F1F698EA-CA1C-47C3-8907-09615CC8F47D}" type="presOf" srcId="{EA80C822-1B72-4AF8-9B75-A9CACBD54949}" destId="{D128F83E-C332-48FF-A7D6-75E3CEF41AD8}" srcOrd="1" destOrd="0" presId="urn:microsoft.com/office/officeart/2005/8/layout/orgChart1"/>
    <dgm:cxn modelId="{89B95DFE-A4CF-4838-91DF-B5DEE61B470A}" srcId="{EA80C822-1B72-4AF8-9B75-A9CACBD54949}" destId="{E1FFC3A8-595B-4D4D-8FC6-D35DD3A6E159}" srcOrd="1" destOrd="0" parTransId="{BE6BD96E-FADF-4F49-B7AF-073AA9DA4F8B}" sibTransId="{EDDEEDAD-F748-45E6-BD56-C72E6B5CBAE8}"/>
    <dgm:cxn modelId="{A80BB82A-AFD0-4AAE-91A8-D5CF1E95417B}" type="presParOf" srcId="{600C4E85-F9D6-4B1E-BF6D-F7541F0EE13B}" destId="{DAD962A9-BDFD-417A-B031-836FDFDD649F}" srcOrd="0" destOrd="0" presId="urn:microsoft.com/office/officeart/2005/8/layout/orgChart1"/>
    <dgm:cxn modelId="{84C6C21F-4027-46F1-A8D3-40219006F2BB}" type="presParOf" srcId="{DAD962A9-BDFD-417A-B031-836FDFDD649F}" destId="{891801AD-5DB1-4189-8F25-86C7537943F7}" srcOrd="0" destOrd="0" presId="urn:microsoft.com/office/officeart/2005/8/layout/orgChart1"/>
    <dgm:cxn modelId="{FBF29132-1994-4A29-9257-DF854CCDB23B}" type="presParOf" srcId="{891801AD-5DB1-4189-8F25-86C7537943F7}" destId="{E082950C-C707-4609-B620-563B52945857}" srcOrd="0" destOrd="0" presId="urn:microsoft.com/office/officeart/2005/8/layout/orgChart1"/>
    <dgm:cxn modelId="{6FA0F790-AEC2-429F-902F-E81B8DD0D1A5}" type="presParOf" srcId="{891801AD-5DB1-4189-8F25-86C7537943F7}" destId="{D128F83E-C332-48FF-A7D6-75E3CEF41AD8}" srcOrd="1" destOrd="0" presId="urn:microsoft.com/office/officeart/2005/8/layout/orgChart1"/>
    <dgm:cxn modelId="{C7029362-2FF7-4B5C-B279-7213701B69ED}" type="presParOf" srcId="{DAD962A9-BDFD-417A-B031-836FDFDD649F}" destId="{AF954F77-D5FC-4A2A-89D5-C017D8015F5F}" srcOrd="1" destOrd="0" presId="urn:microsoft.com/office/officeart/2005/8/layout/orgChart1"/>
    <dgm:cxn modelId="{07343351-3748-443A-8088-8D248089FDE9}" type="presParOf" srcId="{AF954F77-D5FC-4A2A-89D5-C017D8015F5F}" destId="{CA30D4C6-D7E3-4D3C-B0DA-32AC4CE689AD}" srcOrd="0" destOrd="0" presId="urn:microsoft.com/office/officeart/2005/8/layout/orgChart1"/>
    <dgm:cxn modelId="{38D5F88D-79FB-4BFB-9492-826BF2AD2DB7}" type="presParOf" srcId="{AF954F77-D5FC-4A2A-89D5-C017D8015F5F}" destId="{4AF7CABD-A921-406A-846B-EDF61A4A2F2B}" srcOrd="1" destOrd="0" presId="urn:microsoft.com/office/officeart/2005/8/layout/orgChart1"/>
    <dgm:cxn modelId="{9E6853E2-1704-4CE8-AA30-69A7855ABC17}" type="presParOf" srcId="{4AF7CABD-A921-406A-846B-EDF61A4A2F2B}" destId="{863D0F93-668A-49C2-AB8A-EFDD4DC9D921}" srcOrd="0" destOrd="0" presId="urn:microsoft.com/office/officeart/2005/8/layout/orgChart1"/>
    <dgm:cxn modelId="{070722B9-6E7B-4602-AE0F-6271E67AEE91}" type="presParOf" srcId="{863D0F93-668A-49C2-AB8A-EFDD4DC9D921}" destId="{36F89960-F2FA-4DB3-ADEA-87170DEB9DDB}" srcOrd="0" destOrd="0" presId="urn:microsoft.com/office/officeart/2005/8/layout/orgChart1"/>
    <dgm:cxn modelId="{F696AE9D-F325-4703-88DA-D1B1199A8946}" type="presParOf" srcId="{863D0F93-668A-49C2-AB8A-EFDD4DC9D921}" destId="{56C0EAF6-AC18-4B9F-9586-B5F9FCD05387}" srcOrd="1" destOrd="0" presId="urn:microsoft.com/office/officeart/2005/8/layout/orgChart1"/>
    <dgm:cxn modelId="{D653081A-4B98-4BA4-A469-A2760FACD77E}" type="presParOf" srcId="{4AF7CABD-A921-406A-846B-EDF61A4A2F2B}" destId="{FE68D31A-8DD7-4BA8-84D3-95AE085DBC8A}" srcOrd="1" destOrd="0" presId="urn:microsoft.com/office/officeart/2005/8/layout/orgChart1"/>
    <dgm:cxn modelId="{29B790A9-E5DA-4E0D-9E18-4E4E17044C63}" type="presParOf" srcId="{4AF7CABD-A921-406A-846B-EDF61A4A2F2B}" destId="{AE57B219-78AF-4A5F-9765-BF8BF996986C}" srcOrd="2" destOrd="0" presId="urn:microsoft.com/office/officeart/2005/8/layout/orgChart1"/>
    <dgm:cxn modelId="{6BC31844-8937-49B8-9E53-098C37C15E8F}" type="presParOf" srcId="{AF954F77-D5FC-4A2A-89D5-C017D8015F5F}" destId="{9FAE78C3-B4D3-4AC3-9E44-4D3EBCD34855}" srcOrd="2" destOrd="0" presId="urn:microsoft.com/office/officeart/2005/8/layout/orgChart1"/>
    <dgm:cxn modelId="{70A6FA23-1271-4239-9ECA-C0422F42D32A}" type="presParOf" srcId="{AF954F77-D5FC-4A2A-89D5-C017D8015F5F}" destId="{28FB2ECD-E1C2-497F-BDD1-8E04307B4091}" srcOrd="3" destOrd="0" presId="urn:microsoft.com/office/officeart/2005/8/layout/orgChart1"/>
    <dgm:cxn modelId="{26158E41-5B61-47D0-A850-16357C266198}" type="presParOf" srcId="{28FB2ECD-E1C2-497F-BDD1-8E04307B4091}" destId="{2B482515-AA50-495E-86AD-D777C14FCF6E}" srcOrd="0" destOrd="0" presId="urn:microsoft.com/office/officeart/2005/8/layout/orgChart1"/>
    <dgm:cxn modelId="{3FE57553-D065-46BB-BCAA-BEA2AF6DA216}" type="presParOf" srcId="{2B482515-AA50-495E-86AD-D777C14FCF6E}" destId="{C4D3A311-7E21-4D76-8D1C-C2F2980E9224}" srcOrd="0" destOrd="0" presId="urn:microsoft.com/office/officeart/2005/8/layout/orgChart1"/>
    <dgm:cxn modelId="{BF72FD2E-43E5-4F2C-B96E-883BFEF0F80C}" type="presParOf" srcId="{2B482515-AA50-495E-86AD-D777C14FCF6E}" destId="{3F106964-A3D6-49B2-A4C8-BD4A95E24E1E}" srcOrd="1" destOrd="0" presId="urn:microsoft.com/office/officeart/2005/8/layout/orgChart1"/>
    <dgm:cxn modelId="{CB713EDA-65B3-4BA4-932C-293C944312A1}" type="presParOf" srcId="{28FB2ECD-E1C2-497F-BDD1-8E04307B4091}" destId="{F2A00406-854C-47A5-8615-7A11D90995CC}" srcOrd="1" destOrd="0" presId="urn:microsoft.com/office/officeart/2005/8/layout/orgChart1"/>
    <dgm:cxn modelId="{8CCC6D10-661E-49B0-991B-99B795846A4C}" type="presParOf" srcId="{28FB2ECD-E1C2-497F-BDD1-8E04307B4091}" destId="{E7BB3C66-694B-4F54-8E17-EB5AE112EF0C}" srcOrd="2" destOrd="0" presId="urn:microsoft.com/office/officeart/2005/8/layout/orgChart1"/>
    <dgm:cxn modelId="{69096597-D999-4075-AC71-36D0F93FF711}" type="presParOf" srcId="{AF954F77-D5FC-4A2A-89D5-C017D8015F5F}" destId="{54AFA327-BF9D-4328-AA3F-B458F59B064D}" srcOrd="4" destOrd="0" presId="urn:microsoft.com/office/officeart/2005/8/layout/orgChart1"/>
    <dgm:cxn modelId="{F74C1763-7D1F-4526-9AE7-44B4A162E5D3}" type="presParOf" srcId="{AF954F77-D5FC-4A2A-89D5-C017D8015F5F}" destId="{BA99627E-9AC4-4E12-A7B2-100ECB49C5F5}" srcOrd="5" destOrd="0" presId="urn:microsoft.com/office/officeart/2005/8/layout/orgChart1"/>
    <dgm:cxn modelId="{CB0734E8-A8FA-4B4F-BEDE-8233DDC5653E}" type="presParOf" srcId="{BA99627E-9AC4-4E12-A7B2-100ECB49C5F5}" destId="{FFBE6834-D9A8-4B0D-B5FC-103DA2131391}" srcOrd="0" destOrd="0" presId="urn:microsoft.com/office/officeart/2005/8/layout/orgChart1"/>
    <dgm:cxn modelId="{879D6C0B-F12F-426E-BBC8-E961836BF4C6}" type="presParOf" srcId="{FFBE6834-D9A8-4B0D-B5FC-103DA2131391}" destId="{22C6388F-E631-46D0-BC4C-9A4E098CF140}" srcOrd="0" destOrd="0" presId="urn:microsoft.com/office/officeart/2005/8/layout/orgChart1"/>
    <dgm:cxn modelId="{916930E2-1A7C-4C81-BEFC-33EDF196DC07}" type="presParOf" srcId="{FFBE6834-D9A8-4B0D-B5FC-103DA2131391}" destId="{180A2971-7CBC-4ED9-92A6-2CDCCDAB92C5}" srcOrd="1" destOrd="0" presId="urn:microsoft.com/office/officeart/2005/8/layout/orgChart1"/>
    <dgm:cxn modelId="{915EDADF-E730-4C6D-92F7-0E0B48124BEA}" type="presParOf" srcId="{BA99627E-9AC4-4E12-A7B2-100ECB49C5F5}" destId="{67D7FB23-13F7-4796-AE9B-6297A1C5D3C8}" srcOrd="1" destOrd="0" presId="urn:microsoft.com/office/officeart/2005/8/layout/orgChart1"/>
    <dgm:cxn modelId="{685277E1-DBA8-4A6A-8CD1-C3449A6D57C8}" type="presParOf" srcId="{BA99627E-9AC4-4E12-A7B2-100ECB49C5F5}" destId="{14E15699-914E-49B4-86E8-2A48FD021DC2}" srcOrd="2" destOrd="0" presId="urn:microsoft.com/office/officeart/2005/8/layout/orgChart1"/>
    <dgm:cxn modelId="{038FA435-F79C-41E6-8DFC-D5B0E01807EA}" type="presParOf" srcId="{AF954F77-D5FC-4A2A-89D5-C017D8015F5F}" destId="{73DF1856-8FBB-4B89-9B30-69E10A81C05A}" srcOrd="6" destOrd="0" presId="urn:microsoft.com/office/officeart/2005/8/layout/orgChart1"/>
    <dgm:cxn modelId="{7DB8AE60-FEFF-43D2-A34E-F37734508F6D}" type="presParOf" srcId="{AF954F77-D5FC-4A2A-89D5-C017D8015F5F}" destId="{465D38C9-AFF0-41DD-B2AE-D39F5006CD88}" srcOrd="7" destOrd="0" presId="urn:microsoft.com/office/officeart/2005/8/layout/orgChart1"/>
    <dgm:cxn modelId="{475E1C46-0CDC-4251-B4EE-1A985A931E32}" type="presParOf" srcId="{465D38C9-AFF0-41DD-B2AE-D39F5006CD88}" destId="{B0F7D455-A8EC-4DDE-8CCC-3F253655EF56}" srcOrd="0" destOrd="0" presId="urn:microsoft.com/office/officeart/2005/8/layout/orgChart1"/>
    <dgm:cxn modelId="{E638CDBE-077B-4E56-896D-56427A5FD4CA}" type="presParOf" srcId="{B0F7D455-A8EC-4DDE-8CCC-3F253655EF56}" destId="{1688002E-D2E2-47DD-8D1C-9FADE5E5BF5D}" srcOrd="0" destOrd="0" presId="urn:microsoft.com/office/officeart/2005/8/layout/orgChart1"/>
    <dgm:cxn modelId="{28C0CF71-9400-4C1F-982F-E9DE6F6C5561}" type="presParOf" srcId="{B0F7D455-A8EC-4DDE-8CCC-3F253655EF56}" destId="{C12E6191-1435-4C98-8DC5-5A06E277A4B9}" srcOrd="1" destOrd="0" presId="urn:microsoft.com/office/officeart/2005/8/layout/orgChart1"/>
    <dgm:cxn modelId="{04C80CCF-7E2E-40A2-80B7-467D93BCD415}" type="presParOf" srcId="{465D38C9-AFF0-41DD-B2AE-D39F5006CD88}" destId="{8F986972-7FEE-450D-B317-D1A4AA4679DF}" srcOrd="1" destOrd="0" presId="urn:microsoft.com/office/officeart/2005/8/layout/orgChart1"/>
    <dgm:cxn modelId="{5F37B0EE-71F3-4599-A144-E51E82B1D004}" type="presParOf" srcId="{465D38C9-AFF0-41DD-B2AE-D39F5006CD88}" destId="{ADEC5E76-7917-42D9-BBB3-A0338AC75141}" srcOrd="2" destOrd="0" presId="urn:microsoft.com/office/officeart/2005/8/layout/orgChart1"/>
    <dgm:cxn modelId="{EE7BE31F-BAD2-4B1E-B4D1-81B9825FC61B}" type="presParOf" srcId="{DAD962A9-BDFD-417A-B031-836FDFDD649F}" destId="{F5D72A3B-3EC3-4EC7-B724-0AFFEBB87AF2}"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2C9773-9D64-493B-8C98-85668AD8CFE0}">
      <dsp:nvSpPr>
        <dsp:cNvPr id="0" name=""/>
        <dsp:cNvSpPr/>
      </dsp:nvSpPr>
      <dsp:spPr>
        <a:xfrm>
          <a:off x="4535" y="2114364"/>
          <a:ext cx="1983230" cy="118993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N" sz="3100" kern="1200" dirty="0"/>
            <a:t>Listening</a:t>
          </a:r>
        </a:p>
      </dsp:txBody>
      <dsp:txXfrm>
        <a:off x="39387" y="2149216"/>
        <a:ext cx="1913526" cy="1120234"/>
      </dsp:txXfrm>
    </dsp:sp>
    <dsp:sp modelId="{FA8F886F-89DD-47E0-BEE7-4203706AA9C9}">
      <dsp:nvSpPr>
        <dsp:cNvPr id="0" name=""/>
        <dsp:cNvSpPr/>
      </dsp:nvSpPr>
      <dsp:spPr>
        <a:xfrm>
          <a:off x="2186089" y="2463412"/>
          <a:ext cx="420444" cy="49184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IN" sz="2100" kern="1200"/>
        </a:p>
      </dsp:txBody>
      <dsp:txXfrm>
        <a:off x="2186089" y="2561780"/>
        <a:ext cx="294311" cy="295105"/>
      </dsp:txXfrm>
    </dsp:sp>
    <dsp:sp modelId="{C182C22F-0721-4064-A14E-2409B0DD1552}">
      <dsp:nvSpPr>
        <dsp:cNvPr id="0" name=""/>
        <dsp:cNvSpPr/>
      </dsp:nvSpPr>
      <dsp:spPr>
        <a:xfrm>
          <a:off x="2781058" y="2114364"/>
          <a:ext cx="1983230" cy="1189938"/>
        </a:xfrm>
        <a:prstGeom prst="roundRect">
          <a:avLst>
            <a:gd name="adj" fmla="val 10000"/>
          </a:avLst>
        </a:prstGeom>
        <a:solidFill>
          <a:srgbClr val="004A8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N" sz="3100" kern="1200" dirty="0"/>
            <a:t>Asking Questions</a:t>
          </a:r>
        </a:p>
      </dsp:txBody>
      <dsp:txXfrm>
        <a:off x="2815910" y="2149216"/>
        <a:ext cx="1913526" cy="1120234"/>
      </dsp:txXfrm>
    </dsp:sp>
    <dsp:sp modelId="{94E0388F-2B2D-4B13-B494-C33C1790F028}">
      <dsp:nvSpPr>
        <dsp:cNvPr id="0" name=""/>
        <dsp:cNvSpPr/>
      </dsp:nvSpPr>
      <dsp:spPr>
        <a:xfrm>
          <a:off x="4962611" y="2463412"/>
          <a:ext cx="420444" cy="49184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IN" sz="2100" kern="1200"/>
        </a:p>
      </dsp:txBody>
      <dsp:txXfrm>
        <a:off x="4962611" y="2561780"/>
        <a:ext cx="294311" cy="295105"/>
      </dsp:txXfrm>
    </dsp:sp>
    <dsp:sp modelId="{0877FF72-0F23-4817-AC54-870D31283262}">
      <dsp:nvSpPr>
        <dsp:cNvPr id="0" name=""/>
        <dsp:cNvSpPr/>
      </dsp:nvSpPr>
      <dsp:spPr>
        <a:xfrm>
          <a:off x="5557581" y="2114364"/>
          <a:ext cx="1983230" cy="1189938"/>
        </a:xfrm>
        <a:prstGeom prst="roundRect">
          <a:avLst>
            <a:gd name="adj" fmla="val 10000"/>
          </a:avLst>
        </a:prstGeom>
        <a:solidFill>
          <a:schemeClr val="accent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N" sz="3100" kern="1200" dirty="0"/>
            <a:t>Doubts Clarify</a:t>
          </a:r>
        </a:p>
      </dsp:txBody>
      <dsp:txXfrm>
        <a:off x="5592433" y="2149216"/>
        <a:ext cx="1913526" cy="1120234"/>
      </dsp:txXfrm>
    </dsp:sp>
    <dsp:sp modelId="{D415F269-0B03-459E-A4C3-97A9FB7D50D4}">
      <dsp:nvSpPr>
        <dsp:cNvPr id="0" name=""/>
        <dsp:cNvSpPr/>
      </dsp:nvSpPr>
      <dsp:spPr>
        <a:xfrm>
          <a:off x="7739134" y="2463412"/>
          <a:ext cx="420444" cy="491841"/>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IN" sz="2100" kern="1200"/>
        </a:p>
      </dsp:txBody>
      <dsp:txXfrm>
        <a:off x="7739134" y="2561780"/>
        <a:ext cx="294311" cy="295105"/>
      </dsp:txXfrm>
    </dsp:sp>
    <dsp:sp modelId="{AC5D9222-E49E-4D28-BF36-9654AAB41737}">
      <dsp:nvSpPr>
        <dsp:cNvPr id="0" name=""/>
        <dsp:cNvSpPr/>
      </dsp:nvSpPr>
      <dsp:spPr>
        <a:xfrm>
          <a:off x="8334103" y="2114364"/>
          <a:ext cx="1983230" cy="1189938"/>
        </a:xfrm>
        <a:prstGeom prst="roundRect">
          <a:avLst>
            <a:gd name="adj" fmla="val 10000"/>
          </a:avLst>
        </a:prstGeom>
        <a:solidFill>
          <a:srgbClr val="D6009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N" sz="3100" kern="1200" dirty="0"/>
            <a:t>Reconfirm</a:t>
          </a:r>
        </a:p>
      </dsp:txBody>
      <dsp:txXfrm>
        <a:off x="8368955" y="2149216"/>
        <a:ext cx="1913526" cy="11202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DF1856-8FBB-4B89-9B30-69E10A81C05A}">
      <dsp:nvSpPr>
        <dsp:cNvPr id="0" name=""/>
        <dsp:cNvSpPr/>
      </dsp:nvSpPr>
      <dsp:spPr>
        <a:xfrm>
          <a:off x="5257800" y="1937440"/>
          <a:ext cx="4117941" cy="476456"/>
        </a:xfrm>
        <a:custGeom>
          <a:avLst/>
          <a:gdLst/>
          <a:ahLst/>
          <a:cxnLst/>
          <a:rect l="0" t="0" r="0" b="0"/>
          <a:pathLst>
            <a:path>
              <a:moveTo>
                <a:pt x="0" y="0"/>
              </a:moveTo>
              <a:lnTo>
                <a:pt x="0" y="238228"/>
              </a:lnTo>
              <a:lnTo>
                <a:pt x="4117941" y="238228"/>
              </a:lnTo>
              <a:lnTo>
                <a:pt x="4117941" y="476456"/>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4AFA327-BF9D-4328-AA3F-B458F59B064D}">
      <dsp:nvSpPr>
        <dsp:cNvPr id="0" name=""/>
        <dsp:cNvSpPr/>
      </dsp:nvSpPr>
      <dsp:spPr>
        <a:xfrm>
          <a:off x="5257800" y="1937440"/>
          <a:ext cx="1372647" cy="476456"/>
        </a:xfrm>
        <a:custGeom>
          <a:avLst/>
          <a:gdLst/>
          <a:ahLst/>
          <a:cxnLst/>
          <a:rect l="0" t="0" r="0" b="0"/>
          <a:pathLst>
            <a:path>
              <a:moveTo>
                <a:pt x="0" y="0"/>
              </a:moveTo>
              <a:lnTo>
                <a:pt x="0" y="238228"/>
              </a:lnTo>
              <a:lnTo>
                <a:pt x="1372647" y="238228"/>
              </a:lnTo>
              <a:lnTo>
                <a:pt x="1372647" y="476456"/>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FAE78C3-B4D3-4AC3-9E44-4D3EBCD34855}">
      <dsp:nvSpPr>
        <dsp:cNvPr id="0" name=""/>
        <dsp:cNvSpPr/>
      </dsp:nvSpPr>
      <dsp:spPr>
        <a:xfrm>
          <a:off x="3885152" y="1937440"/>
          <a:ext cx="1372647" cy="476456"/>
        </a:xfrm>
        <a:custGeom>
          <a:avLst/>
          <a:gdLst/>
          <a:ahLst/>
          <a:cxnLst/>
          <a:rect l="0" t="0" r="0" b="0"/>
          <a:pathLst>
            <a:path>
              <a:moveTo>
                <a:pt x="1372647" y="0"/>
              </a:moveTo>
              <a:lnTo>
                <a:pt x="1372647" y="238228"/>
              </a:lnTo>
              <a:lnTo>
                <a:pt x="0" y="238228"/>
              </a:lnTo>
              <a:lnTo>
                <a:pt x="0" y="476456"/>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A30D4C6-D7E3-4D3C-B0DA-32AC4CE689AD}">
      <dsp:nvSpPr>
        <dsp:cNvPr id="0" name=""/>
        <dsp:cNvSpPr/>
      </dsp:nvSpPr>
      <dsp:spPr>
        <a:xfrm>
          <a:off x="1139858" y="1937440"/>
          <a:ext cx="4117941" cy="476456"/>
        </a:xfrm>
        <a:custGeom>
          <a:avLst/>
          <a:gdLst/>
          <a:ahLst/>
          <a:cxnLst/>
          <a:rect l="0" t="0" r="0" b="0"/>
          <a:pathLst>
            <a:path>
              <a:moveTo>
                <a:pt x="4117941" y="0"/>
              </a:moveTo>
              <a:lnTo>
                <a:pt x="4117941" y="238228"/>
              </a:lnTo>
              <a:lnTo>
                <a:pt x="0" y="238228"/>
              </a:lnTo>
              <a:lnTo>
                <a:pt x="0" y="476456"/>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82950C-C707-4609-B620-563B52945857}">
      <dsp:nvSpPr>
        <dsp:cNvPr id="0" name=""/>
        <dsp:cNvSpPr/>
      </dsp:nvSpPr>
      <dsp:spPr>
        <a:xfrm>
          <a:off x="4123380" y="803021"/>
          <a:ext cx="2268838" cy="1134419"/>
        </a:xfrm>
        <a:prstGeom prst="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Communication</a:t>
          </a:r>
        </a:p>
      </dsp:txBody>
      <dsp:txXfrm>
        <a:off x="4123380" y="803021"/>
        <a:ext cx="2268838" cy="1134419"/>
      </dsp:txXfrm>
    </dsp:sp>
    <dsp:sp modelId="{36F89960-F2FA-4DB3-ADEA-87170DEB9DDB}">
      <dsp:nvSpPr>
        <dsp:cNvPr id="0" name=""/>
        <dsp:cNvSpPr/>
      </dsp:nvSpPr>
      <dsp:spPr>
        <a:xfrm>
          <a:off x="5439" y="2413897"/>
          <a:ext cx="2268838" cy="1134419"/>
        </a:xfrm>
        <a:prstGeom prst="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IN" sz="2700" b="1" kern="1200"/>
            <a:t>Assertive</a:t>
          </a:r>
          <a:endParaRPr lang="en-US" sz="2700" kern="1200" dirty="0"/>
        </a:p>
      </dsp:txBody>
      <dsp:txXfrm>
        <a:off x="5439" y="2413897"/>
        <a:ext cx="2268838" cy="1134419"/>
      </dsp:txXfrm>
    </dsp:sp>
    <dsp:sp modelId="{C4D3A311-7E21-4D76-8D1C-C2F2980E9224}">
      <dsp:nvSpPr>
        <dsp:cNvPr id="0" name=""/>
        <dsp:cNvSpPr/>
      </dsp:nvSpPr>
      <dsp:spPr>
        <a:xfrm>
          <a:off x="2750733" y="2413897"/>
          <a:ext cx="2268838" cy="1134419"/>
        </a:xfrm>
        <a:prstGeom prst="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IN" sz="2700" b="1" kern="1200"/>
            <a:t>Aggressive</a:t>
          </a:r>
          <a:endParaRPr lang="en-US" sz="2700" kern="1200" dirty="0"/>
        </a:p>
      </dsp:txBody>
      <dsp:txXfrm>
        <a:off x="2750733" y="2413897"/>
        <a:ext cx="2268838" cy="1134419"/>
      </dsp:txXfrm>
    </dsp:sp>
    <dsp:sp modelId="{22C6388F-E631-46D0-BC4C-9A4E098CF140}">
      <dsp:nvSpPr>
        <dsp:cNvPr id="0" name=""/>
        <dsp:cNvSpPr/>
      </dsp:nvSpPr>
      <dsp:spPr>
        <a:xfrm>
          <a:off x="5496028" y="2413897"/>
          <a:ext cx="2268838" cy="1134419"/>
        </a:xfrm>
        <a:prstGeom prst="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IN" sz="2700" b="1" kern="1200"/>
            <a:t>Passive </a:t>
          </a:r>
          <a:endParaRPr lang="en-IN" sz="2700" b="1" kern="1200" dirty="0"/>
        </a:p>
      </dsp:txBody>
      <dsp:txXfrm>
        <a:off x="5496028" y="2413897"/>
        <a:ext cx="2268838" cy="1134419"/>
      </dsp:txXfrm>
    </dsp:sp>
    <dsp:sp modelId="{1688002E-D2E2-47DD-8D1C-9FADE5E5BF5D}">
      <dsp:nvSpPr>
        <dsp:cNvPr id="0" name=""/>
        <dsp:cNvSpPr/>
      </dsp:nvSpPr>
      <dsp:spPr>
        <a:xfrm>
          <a:off x="8241322" y="2413897"/>
          <a:ext cx="2268838" cy="1134419"/>
        </a:xfrm>
        <a:prstGeom prst="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IN" sz="2700" b="1" kern="1200" dirty="0"/>
            <a:t>Empathetic</a:t>
          </a:r>
        </a:p>
      </dsp:txBody>
      <dsp:txXfrm>
        <a:off x="8241322" y="2413897"/>
        <a:ext cx="2268838" cy="113441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6ADD65C-74A5-1BDE-AE24-49DACC61DB0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515CD26-DA81-5744-1B50-4F43E424E94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E0B5F01-5008-458E-B950-E3C9AF0F18B3}" type="datetimeFigureOut">
              <a:rPr lang="en-US" smtClean="0"/>
              <a:t>9/2/2024</a:t>
            </a:fld>
            <a:endParaRPr lang="en-US"/>
          </a:p>
        </p:txBody>
      </p:sp>
      <p:sp>
        <p:nvSpPr>
          <p:cNvPr id="4" name="Footer Placeholder 3">
            <a:extLst>
              <a:ext uri="{FF2B5EF4-FFF2-40B4-BE49-F238E27FC236}">
                <a16:creationId xmlns:a16="http://schemas.microsoft.com/office/drawing/2014/main" id="{D39705EA-9E7A-1F0C-20AE-B6B1E602C55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2500244-C923-CD4A-C213-9B5F6D8E62B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328A8E5-C2EE-4FA9-AD96-06D86ABC9429}" type="slidenum">
              <a:rPr lang="en-US" smtClean="0"/>
              <a:t>‹#›</a:t>
            </a:fld>
            <a:endParaRPr lang="en-US"/>
          </a:p>
        </p:txBody>
      </p:sp>
    </p:spTree>
    <p:extLst>
      <p:ext uri="{BB962C8B-B14F-4D97-AF65-F5344CB8AC3E}">
        <p14:creationId xmlns:p14="http://schemas.microsoft.com/office/powerpoint/2010/main" val="20722775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DA6FE2-3F0F-4FD2-9E99-88B84602681F}" type="datetimeFigureOut">
              <a:rPr lang="en-US" smtClean="0"/>
              <a:pPr/>
              <a:t>9/2/2024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453FCA-CD46-459E-A84D-61334D0A920D}" type="slidenum">
              <a:rPr lang="en-US" smtClean="0"/>
              <a:pPr/>
              <a:t>‹#›</a:t>
            </a:fld>
            <a:endParaRPr lang="en-US"/>
          </a:p>
        </p:txBody>
      </p:sp>
    </p:spTree>
    <p:extLst>
      <p:ext uri="{BB962C8B-B14F-4D97-AF65-F5344CB8AC3E}">
        <p14:creationId xmlns:p14="http://schemas.microsoft.com/office/powerpoint/2010/main" val="698425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inc.com/michael-schneider/the-extrovert-vs-introvert-dynamic-could-be-costing-your-organization-millions-heres-how-to-bridge-communication-gap.html"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bwMode="auto">
          <a:noFill/>
          <a:ln>
            <a:solidFill>
              <a:srgbClr val="000000"/>
            </a:solidFill>
            <a:miter lim="800000"/>
            <a:headEnd/>
            <a:tailEnd/>
          </a:ln>
        </p:spPr>
      </p:sp>
      <p:sp>
        <p:nvSpPr>
          <p:cNvPr id="192515" name="Notes Placeholder 2"/>
          <p:cNvSpPr>
            <a:spLocks noGrp="1"/>
          </p:cNvSpPr>
          <p:nvPr>
            <p:ph type="body" idx="1"/>
          </p:nvPr>
        </p:nvSpPr>
        <p:spPr bwMode="auto">
          <a:noFill/>
        </p:spPr>
        <p:txBody>
          <a:bodyPr wrap="square" numCol="1" anchor="t" anchorCtr="0" compatLnSpc="1">
            <a:prstTxWarp prst="textNoShape">
              <a:avLst/>
            </a:prstTxWarp>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GB" b="1" dirty="0"/>
              <a:t>The Trainer is free to customise this </a:t>
            </a:r>
            <a:r>
              <a:rPr lang="en-GB" b="1" dirty="0" err="1"/>
              <a:t>edidtable</a:t>
            </a:r>
            <a:r>
              <a:rPr lang="en-GB" b="1" dirty="0"/>
              <a:t> slide &amp; entire presentation as per their own/client branding- You may keep the fonts/ Animation/ Images same to save the editing time.</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200" b="1" u="sng" dirty="0"/>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1" u="sng" dirty="0"/>
              <a:t>Facilitator’s Notes: </a:t>
            </a:r>
          </a:p>
          <a:p>
            <a:pPr lvl="1"/>
            <a:endParaRPr lang="en-GB" b="1" dirty="0"/>
          </a:p>
          <a:p>
            <a:pPr lvl="1"/>
            <a:r>
              <a:rPr lang="en-GB" b="1" dirty="0"/>
              <a:t>Say:</a:t>
            </a:r>
            <a:r>
              <a:rPr lang="en-GB" b="0" dirty="0"/>
              <a:t> Hello! And Welcome to 1 –Day workshop on Workplace Communication!</a:t>
            </a:r>
          </a:p>
          <a:p>
            <a:pPr lvl="1"/>
            <a:r>
              <a:rPr lang="en-GB" b="0" dirty="0"/>
              <a:t>Though Communication is one of the most spoken word but most of the challenges that </a:t>
            </a:r>
            <a:r>
              <a:rPr lang="en-GB" b="0" dirty="0" err="1"/>
              <a:t>exisit</a:t>
            </a:r>
            <a:r>
              <a:rPr lang="en-GB" b="0" dirty="0"/>
              <a:t> are because of lack of proper communication- Hence this is a very essential component for the workplace performance. How you communicate with you line manager, colleagues, other departments, team members etc play a big role in your overall career progression.</a:t>
            </a:r>
          </a:p>
          <a:p>
            <a:pPr lvl="1"/>
            <a:endParaRPr lang="en-GB" b="0" dirty="0"/>
          </a:p>
          <a:p>
            <a:pPr lvl="1"/>
            <a:r>
              <a:rPr lang="en-GB" b="0" dirty="0"/>
              <a:t>This is a highly engaging workshop full of videos, Activities, scenarios, role plays, etc to help your learn by practicing the concepts. So sit back relax and lets start our learning Journey.</a:t>
            </a:r>
          </a:p>
          <a:p>
            <a:pPr lvl="1"/>
            <a:endParaRPr lang="en-GB" b="0" dirty="0"/>
          </a:p>
          <a:p>
            <a:pPr lvl="1"/>
            <a:r>
              <a:rPr lang="en-GB" b="0" dirty="0"/>
              <a:t>Lets move to next slide.</a:t>
            </a:r>
          </a:p>
        </p:txBody>
      </p:sp>
      <p:sp>
        <p:nvSpPr>
          <p:cNvPr id="1925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A2294AA-086D-43CC-8584-26EDBDB6AC58}" type="slidenum">
              <a:rPr lang="en-IN" smtClean="0">
                <a:latin typeface="Arial" pitchFamily="34" charset="0"/>
              </a:rPr>
              <a:pPr/>
              <a:t>1</a:t>
            </a:fld>
            <a:endParaRPr lang="en-IN">
              <a:latin typeface="Arial" pitchFamily="34" charset="0"/>
            </a:endParaRPr>
          </a:p>
        </p:txBody>
      </p:sp>
    </p:spTree>
    <p:extLst>
      <p:ext uri="{BB962C8B-B14F-4D97-AF65-F5344CB8AC3E}">
        <p14:creationId xmlns:p14="http://schemas.microsoft.com/office/powerpoint/2010/main" val="18443633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Say: C</a:t>
            </a:r>
            <a:r>
              <a:rPr lang="en-US" sz="1200" b="0" i="0" kern="1200" dirty="0">
                <a:solidFill>
                  <a:schemeClr val="tx1"/>
                </a:solidFill>
                <a:effectLst/>
                <a:latin typeface="+mn-lt"/>
                <a:ea typeface="+mn-ea"/>
                <a:cs typeface="+mn-cs"/>
              </a:rPr>
              <a:t>ommunication can further be categorized into 4 types:</a:t>
            </a:r>
            <a:endParaRPr lang="en-US" sz="1200" b="1"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pPr lvl="0"/>
            <a:r>
              <a:rPr lang="en-US" sz="1200" b="0" kern="1200" dirty="0">
                <a:solidFill>
                  <a:schemeClr val="tx1"/>
                </a:solidFill>
                <a:effectLst/>
                <a:latin typeface="+mn-lt"/>
                <a:ea typeface="+mn-ea"/>
                <a:cs typeface="+mn-cs"/>
              </a:rPr>
              <a:t>Assertive </a:t>
            </a:r>
            <a:endParaRPr lang="en-IN" sz="1200" b="0" kern="1200" dirty="0">
              <a:solidFill>
                <a:schemeClr val="tx1"/>
              </a:solidFill>
              <a:effectLst/>
              <a:latin typeface="+mn-lt"/>
              <a:ea typeface="+mn-ea"/>
              <a:cs typeface="+mn-cs"/>
            </a:endParaRPr>
          </a:p>
          <a:p>
            <a:pPr lvl="0"/>
            <a:r>
              <a:rPr lang="en-US" sz="1200" b="0" kern="1200" dirty="0">
                <a:solidFill>
                  <a:schemeClr val="tx1"/>
                </a:solidFill>
                <a:effectLst/>
                <a:latin typeface="+mn-lt"/>
                <a:ea typeface="+mn-ea"/>
                <a:cs typeface="+mn-cs"/>
              </a:rPr>
              <a:t>Aggressive</a:t>
            </a:r>
            <a:endParaRPr lang="en-IN" sz="1200" b="0" kern="1200" dirty="0">
              <a:solidFill>
                <a:schemeClr val="tx1"/>
              </a:solidFill>
              <a:effectLst/>
              <a:latin typeface="+mn-lt"/>
              <a:ea typeface="+mn-ea"/>
              <a:cs typeface="+mn-cs"/>
            </a:endParaRPr>
          </a:p>
          <a:p>
            <a:pPr lvl="0"/>
            <a:r>
              <a:rPr lang="en-US" sz="1200" b="0" kern="1200" dirty="0">
                <a:solidFill>
                  <a:schemeClr val="tx1"/>
                </a:solidFill>
                <a:effectLst/>
                <a:latin typeface="+mn-lt"/>
                <a:ea typeface="+mn-ea"/>
                <a:cs typeface="+mn-cs"/>
              </a:rPr>
              <a:t>Passive and </a:t>
            </a:r>
          </a:p>
          <a:p>
            <a:pPr lvl="0"/>
            <a:r>
              <a:rPr lang="en-US" sz="1200" b="0" kern="1200" dirty="0">
                <a:solidFill>
                  <a:schemeClr val="tx1"/>
                </a:solidFill>
                <a:effectLst/>
                <a:latin typeface="+mn-lt"/>
                <a:ea typeface="+mn-ea"/>
                <a:cs typeface="+mn-cs"/>
              </a:rPr>
              <a:t>Empathetic</a:t>
            </a:r>
          </a:p>
          <a:p>
            <a:pPr lvl="0"/>
            <a:endParaRPr lang="en-US" sz="1200" b="0" kern="1200" dirty="0">
              <a:solidFill>
                <a:schemeClr val="tx1"/>
              </a:solidFill>
              <a:effectLst/>
              <a:latin typeface="+mn-lt"/>
              <a:ea typeface="+mn-ea"/>
              <a:cs typeface="+mn-cs"/>
            </a:endParaRPr>
          </a:p>
          <a:p>
            <a:pPr lvl="0"/>
            <a:r>
              <a:rPr lang="en-US" sz="1200" b="0" kern="1200" dirty="0">
                <a:solidFill>
                  <a:schemeClr val="tx1"/>
                </a:solidFill>
                <a:effectLst/>
                <a:latin typeface="+mn-lt"/>
                <a:ea typeface="+mn-ea"/>
                <a:cs typeface="+mn-cs"/>
              </a:rPr>
              <a:t>So what are these?</a:t>
            </a:r>
            <a:endParaRPr lang="en-US" b="0" dirty="0"/>
          </a:p>
        </p:txBody>
      </p:sp>
      <p:sp>
        <p:nvSpPr>
          <p:cNvPr id="4" name="Slide Number Placeholder 3"/>
          <p:cNvSpPr>
            <a:spLocks noGrp="1"/>
          </p:cNvSpPr>
          <p:nvPr>
            <p:ph type="sldNum" sz="quarter" idx="5"/>
          </p:nvPr>
        </p:nvSpPr>
        <p:spPr/>
        <p:txBody>
          <a:bodyPr/>
          <a:lstStyle/>
          <a:p>
            <a:fld id="{F5453FCA-CD46-459E-A84D-61334D0A920D}" type="slidenum">
              <a:rPr lang="en-US" smtClean="0"/>
              <a:pPr/>
              <a:t>10</a:t>
            </a:fld>
            <a:endParaRPr lang="en-US"/>
          </a:p>
        </p:txBody>
      </p:sp>
    </p:spTree>
    <p:extLst>
      <p:ext uri="{BB962C8B-B14F-4D97-AF65-F5344CB8AC3E}">
        <p14:creationId xmlns:p14="http://schemas.microsoft.com/office/powerpoint/2010/main" val="30748065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Say: </a:t>
            </a:r>
            <a:r>
              <a:rPr lang="en-US" b="0" dirty="0"/>
              <a:t>As communication has medium for message to be </a:t>
            </a:r>
            <a:r>
              <a:rPr lang="en-US" b="0" dirty="0" err="1"/>
              <a:t>convyed</a:t>
            </a:r>
            <a:r>
              <a:rPr lang="en-US" b="0" dirty="0"/>
              <a:t>…it is implied to have barriers as well. </a:t>
            </a:r>
            <a:r>
              <a:rPr lang="en-US" sz="1200" b="0" i="0" kern="1200" dirty="0">
                <a:solidFill>
                  <a:schemeClr val="tx1"/>
                </a:solidFill>
                <a:effectLst/>
                <a:latin typeface="+mn-lt"/>
                <a:ea typeface="+mn-ea"/>
                <a:cs typeface="+mn-cs"/>
              </a:rPr>
              <a:t>The process of communication has multiple barriers. The intended communique will often be disturbed and distorted leading to a condition of misunderstanding and failure of communication. The Barriers to effective communication could be of many types like linguistic, psychological, emotional, physical, and cultural etc. We will see all of these types in detail below.</a:t>
            </a:r>
          </a:p>
          <a:p>
            <a:endParaRPr lang="en-US" b="0" dirty="0"/>
          </a:p>
        </p:txBody>
      </p:sp>
      <p:sp>
        <p:nvSpPr>
          <p:cNvPr id="4" name="Slide Number Placeholder 3"/>
          <p:cNvSpPr>
            <a:spLocks noGrp="1"/>
          </p:cNvSpPr>
          <p:nvPr>
            <p:ph type="sldNum" sz="quarter" idx="5"/>
          </p:nvPr>
        </p:nvSpPr>
        <p:spPr/>
        <p:txBody>
          <a:bodyPr/>
          <a:lstStyle/>
          <a:p>
            <a:fld id="{F5453FCA-CD46-459E-A84D-61334D0A920D}" type="slidenum">
              <a:rPr lang="en-US" smtClean="0"/>
              <a:pPr/>
              <a:t>11</a:t>
            </a:fld>
            <a:endParaRPr lang="en-US"/>
          </a:p>
        </p:txBody>
      </p:sp>
    </p:spTree>
    <p:extLst>
      <p:ext uri="{BB962C8B-B14F-4D97-AF65-F5344CB8AC3E}">
        <p14:creationId xmlns:p14="http://schemas.microsoft.com/office/powerpoint/2010/main" val="625478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Thank the participants</a:t>
            </a:r>
          </a:p>
        </p:txBody>
      </p:sp>
      <p:sp>
        <p:nvSpPr>
          <p:cNvPr id="4" name="Slide Number Placeholder 3"/>
          <p:cNvSpPr>
            <a:spLocks noGrp="1"/>
          </p:cNvSpPr>
          <p:nvPr>
            <p:ph type="sldNum" sz="quarter" idx="5"/>
          </p:nvPr>
        </p:nvSpPr>
        <p:spPr/>
        <p:txBody>
          <a:bodyPr/>
          <a:lstStyle/>
          <a:p>
            <a:fld id="{F5453FCA-CD46-459E-A84D-61334D0A920D}" type="slidenum">
              <a:rPr lang="en-US" smtClean="0"/>
              <a:pPr/>
              <a:t>12</a:t>
            </a:fld>
            <a:endParaRPr lang="en-US"/>
          </a:p>
        </p:txBody>
      </p:sp>
    </p:spTree>
    <p:extLst>
      <p:ext uri="{BB962C8B-B14F-4D97-AF65-F5344CB8AC3E}">
        <p14:creationId xmlns:p14="http://schemas.microsoft.com/office/powerpoint/2010/main" val="4035051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u="sng" dirty="0"/>
              <a:t>Facilitator’s Notes: </a:t>
            </a:r>
          </a:p>
          <a:p>
            <a:pPr rtl="0">
              <a:spcBef>
                <a:spcPts val="0"/>
              </a:spcBef>
              <a:spcAft>
                <a:spcPts val="0"/>
              </a:spcAft>
            </a:pPr>
            <a:endParaRPr lang="en-US" sz="2400" b="0" i="0" u="none" strike="noStrike" dirty="0">
              <a:solidFill>
                <a:srgbClr val="000000"/>
              </a:solidFill>
              <a:effectLst/>
              <a:latin typeface="Arial" panose="020B0604020202020204" pitchFamily="34" charset="0"/>
            </a:endParaRPr>
          </a:p>
          <a:p>
            <a:pPr rtl="0">
              <a:spcBef>
                <a:spcPts val="0"/>
              </a:spcBef>
              <a:spcAft>
                <a:spcPts val="0"/>
              </a:spcAft>
            </a:pPr>
            <a:r>
              <a:rPr lang="en-US" sz="2400" b="0" i="0" u="none" strike="noStrike" dirty="0">
                <a:solidFill>
                  <a:srgbClr val="000000"/>
                </a:solidFill>
                <a:effectLst/>
                <a:latin typeface="Arial" panose="020B0604020202020204" pitchFamily="34" charset="0"/>
              </a:rPr>
              <a:t>Tell: The agenda of the today’s training is to learn:</a:t>
            </a:r>
          </a:p>
          <a:p>
            <a:pPr rtl="0">
              <a:spcBef>
                <a:spcPts val="0"/>
              </a:spcBef>
              <a:spcAft>
                <a:spcPts val="0"/>
              </a:spcAft>
              <a:buFont typeface="Wingdings" panose="05000000000000000000" pitchFamily="2"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Module 1	</a:t>
            </a:r>
            <a:r>
              <a:rPr lang="en-US" sz="1800" b="0" i="0" u="none" strike="noStrike" dirty="0">
                <a:solidFill>
                  <a:srgbClr val="000000"/>
                </a:solidFill>
                <a:effectLst/>
                <a:latin typeface="Swis721 Cn BT" panose="020B0506020202030204" pitchFamily="34" charset="0"/>
              </a:rPr>
              <a:t>Understanding workplace Communication</a:t>
            </a:r>
            <a:endParaRPr lang="en-US" sz="1800" b="0" dirty="0">
              <a:effectLst/>
              <a:latin typeface="Swis721 Cn BT" panose="020B0506020202030204" pitchFamily="34" charset="0"/>
            </a:endParaRPr>
          </a:p>
          <a:p>
            <a:pPr lvl="0"/>
            <a:r>
              <a:rPr lang="en-US" sz="1800" dirty="0">
                <a:effectLst/>
                <a:latin typeface="Calibri" panose="020F0502020204030204" pitchFamily="34" charset="0"/>
                <a:ea typeface="Calibri" panose="020F0502020204030204" pitchFamily="34" charset="0"/>
                <a:cs typeface="Times New Roman" panose="02020603050405020304" pitchFamily="18" charset="0"/>
              </a:rPr>
              <a:t>Module 2	</a:t>
            </a:r>
            <a:r>
              <a:rPr lang="en-US" sz="1800" b="0" i="0" u="none" strike="noStrike" dirty="0">
                <a:solidFill>
                  <a:srgbClr val="000000"/>
                </a:solidFill>
                <a:effectLst/>
                <a:latin typeface="Swis721 Cn BT" panose="020B0506020202030204" pitchFamily="34" charset="0"/>
              </a:rPr>
              <a:t>Communication Process</a:t>
            </a:r>
            <a:endParaRPr lang="en-US" sz="1800" kern="1200" baseline="0" dirty="0">
              <a:solidFill>
                <a:schemeClr val="dk1"/>
              </a:solidFill>
              <a:latin typeface="Swis721 Cn BT" panose="020B0506020202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Module 3	</a:t>
            </a:r>
            <a:r>
              <a:rPr lang="en-US" sz="1800" b="0" i="0" u="none" strike="noStrike" kern="1200" dirty="0">
                <a:solidFill>
                  <a:srgbClr val="000000"/>
                </a:solidFill>
                <a:effectLst/>
                <a:latin typeface="Swis721 Cn BT" panose="020B0506020202030204" pitchFamily="34" charset="0"/>
                <a:ea typeface="+mn-ea"/>
                <a:cs typeface="+mn-cs"/>
              </a:rPr>
              <a:t>Cornerstone for effective Communication -5Ws+ H </a:t>
            </a:r>
            <a:endParaRPr lang="en-US" sz="1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Module 4	</a:t>
            </a:r>
            <a:r>
              <a:rPr lang="en-US" sz="1800" b="0" i="0" u="none" strike="noStrike" kern="1200" dirty="0">
                <a:solidFill>
                  <a:srgbClr val="000000"/>
                </a:solidFill>
                <a:effectLst/>
                <a:latin typeface="Swis721 Cn BT" panose="020B0506020202030204" pitchFamily="34" charset="0"/>
                <a:ea typeface="+mn-ea"/>
                <a:cs typeface="+mn-cs"/>
              </a:rPr>
              <a:t>4 C’s of Effective Communication</a:t>
            </a:r>
          </a:p>
          <a:p>
            <a:pPr marL="0" algn="l" defTabSz="914400" rtl="0" eaLnBrk="1" latinLnBrk="0" hangingPunct="1"/>
            <a:r>
              <a:rPr lang="en-US" sz="1800" dirty="0">
                <a:effectLst/>
                <a:latin typeface="Calibri" panose="020F0502020204030204" pitchFamily="34" charset="0"/>
                <a:ea typeface="Calibri" panose="020F0502020204030204" pitchFamily="34" charset="0"/>
                <a:cs typeface="Times New Roman" panose="02020603050405020304" pitchFamily="18" charset="0"/>
              </a:rPr>
              <a:t>Module 5	</a:t>
            </a:r>
            <a:r>
              <a:rPr lang="en-US" sz="1800" kern="1200" dirty="0">
                <a:solidFill>
                  <a:schemeClr val="dk1"/>
                </a:solidFill>
                <a:latin typeface="+mn-lt"/>
                <a:ea typeface="+mn-ea"/>
                <a:cs typeface="+mn-cs"/>
              </a:rPr>
              <a:t>Making Communication Fool Proof- LADR Model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Module 6	 Forms of Communication -</a:t>
            </a:r>
            <a:r>
              <a:rPr lang="en-US" sz="1800" dirty="0"/>
              <a:t>Mehrabian Model</a:t>
            </a:r>
            <a:endParaRPr lang="en-US" sz="2400" dirty="0">
              <a:latin typeface="Swis721 Cn BT" panose="020B0506020202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2400" b="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2400" b="0" dirty="0"/>
              <a:t>Lets move to next slide.</a:t>
            </a:r>
            <a:endParaRPr lang="en-US" sz="2400" b="0" dirty="0">
              <a:solidFill>
                <a:srgbClr val="004A8D"/>
              </a:solidFill>
            </a:endParaRPr>
          </a:p>
          <a:p>
            <a:pPr marL="0" indent="0">
              <a:buFont typeface="Arial" panose="020B0604020202020204" pitchFamily="34" charset="0"/>
              <a:buNone/>
            </a:pPr>
            <a:endParaRPr lang="en-US" sz="2400" dirty="0"/>
          </a:p>
          <a:p>
            <a:endParaRPr lang="en-US" sz="4800" dirty="0"/>
          </a:p>
          <a:p>
            <a:endParaRPr lang="en-US" sz="4800" dirty="0"/>
          </a:p>
        </p:txBody>
      </p:sp>
      <p:sp>
        <p:nvSpPr>
          <p:cNvPr id="4" name="Slide Number Placeholder 3"/>
          <p:cNvSpPr>
            <a:spLocks noGrp="1"/>
          </p:cNvSpPr>
          <p:nvPr>
            <p:ph type="sldNum" sz="quarter" idx="5"/>
          </p:nvPr>
        </p:nvSpPr>
        <p:spPr/>
        <p:txBody>
          <a:bodyPr/>
          <a:lstStyle/>
          <a:p>
            <a:fld id="{493603FD-2FDD-4138-9C8C-4E93DD62CC3F}" type="slidenum">
              <a:rPr lang="en-US" smtClean="0"/>
              <a:t>2</a:t>
            </a:fld>
            <a:endParaRPr lang="en-US"/>
          </a:p>
        </p:txBody>
      </p:sp>
    </p:spTree>
    <p:extLst>
      <p:ext uri="{BB962C8B-B14F-4D97-AF65-F5344CB8AC3E}">
        <p14:creationId xmlns:p14="http://schemas.microsoft.com/office/powerpoint/2010/main" val="1443318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dirty="0"/>
              <a:t>Say:  </a:t>
            </a:r>
            <a:r>
              <a:rPr lang="en-US" b="0" i="0" dirty="0">
                <a:solidFill>
                  <a:srgbClr val="202124"/>
                </a:solidFill>
                <a:effectLst/>
                <a:latin typeface="arial" panose="020B0604020202020204" pitchFamily="34" charset="0"/>
              </a:rPr>
              <a:t>What are the roles of communication?</a:t>
            </a:r>
          </a:p>
          <a:p>
            <a:pPr algn="l"/>
            <a:endParaRPr lang="en-US" b="0" i="0" dirty="0">
              <a:solidFill>
                <a:srgbClr val="202124"/>
              </a:solidFill>
              <a:effectLst/>
              <a:latin typeface="arial" panose="020B0604020202020204" pitchFamily="34" charset="0"/>
            </a:endParaRPr>
          </a:p>
          <a:p>
            <a:pPr algn="l"/>
            <a:r>
              <a:rPr lang="en-US" b="0" i="0" dirty="0">
                <a:solidFill>
                  <a:srgbClr val="202124"/>
                </a:solidFill>
                <a:effectLst/>
                <a:latin typeface="arial" panose="020B0604020202020204" pitchFamily="34" charset="0"/>
              </a:rPr>
              <a:t>Communication is fundamental to the existence and survival of humans as well as to an organization. It is a process of </a:t>
            </a:r>
            <a:r>
              <a:rPr lang="en-US" b="1" i="0" dirty="0">
                <a:solidFill>
                  <a:srgbClr val="202124"/>
                </a:solidFill>
                <a:effectLst/>
                <a:latin typeface="arial" panose="020B0604020202020204" pitchFamily="34" charset="0"/>
              </a:rPr>
              <a:t>creating and sharing ideas, information, views, facts, feelings from one place, person or group to another</a:t>
            </a:r>
            <a:r>
              <a:rPr lang="en-US" b="0" i="0" dirty="0">
                <a:solidFill>
                  <a:srgbClr val="202124"/>
                </a:solidFill>
                <a:effectLst/>
                <a:latin typeface="arial" panose="020B0604020202020204" pitchFamily="34" charset="0"/>
              </a:rPr>
              <a:t>. Communication is the key to the Directing function of management.</a:t>
            </a:r>
          </a:p>
          <a:p>
            <a:r>
              <a:rPr lang="en-US" b="0" i="0" dirty="0">
                <a:solidFill>
                  <a:srgbClr val="202124"/>
                </a:solidFill>
                <a:effectLst/>
                <a:latin typeface="arial" panose="020B0604020202020204" pitchFamily="34" charset="0"/>
              </a:rPr>
              <a:t>Communication in the workplace is important because it </a:t>
            </a:r>
            <a:r>
              <a:rPr lang="en-US" b="1" i="0" dirty="0">
                <a:solidFill>
                  <a:srgbClr val="202124"/>
                </a:solidFill>
                <a:effectLst/>
                <a:latin typeface="arial" panose="020B0604020202020204" pitchFamily="34" charset="0"/>
              </a:rPr>
              <a:t>boosts employee morale, engagement, productivity, and satisfaction</a:t>
            </a:r>
            <a:r>
              <a:rPr lang="en-US" b="0" i="0" dirty="0">
                <a:solidFill>
                  <a:srgbClr val="202124"/>
                </a:solidFill>
                <a:effectLst/>
                <a:latin typeface="arial" panose="020B0604020202020204" pitchFamily="34" charset="0"/>
              </a:rPr>
              <a:t>. Communication is also key for better team collaboration and cooperation. Ultimately, effective workplace communication helps drive better results for individuals, teams, and organizations. Also, reduces workplace conflicts and serves the purpose of motivation.</a:t>
            </a:r>
          </a:p>
          <a:p>
            <a:pPr algn="l">
              <a:buFont typeface="Arial" panose="020B0604020202020204" pitchFamily="34" charset="0"/>
              <a:buChar char="•"/>
            </a:pPr>
            <a:r>
              <a:rPr lang="en-US" b="0" i="0" dirty="0">
                <a:solidFill>
                  <a:srgbClr val="17181C"/>
                </a:solidFill>
                <a:effectLst/>
                <a:latin typeface="Inter"/>
              </a:rPr>
              <a:t>Better conflict management and conflict mitigation</a:t>
            </a:r>
          </a:p>
          <a:p>
            <a:pPr algn="l">
              <a:buFont typeface="Arial" panose="020B0604020202020204" pitchFamily="34" charset="0"/>
              <a:buChar char="•"/>
            </a:pPr>
            <a:r>
              <a:rPr lang="en-US" b="0" i="0" dirty="0">
                <a:solidFill>
                  <a:srgbClr val="17181C"/>
                </a:solidFill>
                <a:effectLst/>
                <a:latin typeface="Inter"/>
              </a:rPr>
              <a:t>A more connected and resilient team</a:t>
            </a:r>
          </a:p>
          <a:p>
            <a:pPr algn="l">
              <a:buFont typeface="Arial" panose="020B0604020202020204" pitchFamily="34" charset="0"/>
              <a:buChar char="•"/>
            </a:pPr>
            <a:r>
              <a:rPr lang="en-US" b="0" i="0" dirty="0">
                <a:solidFill>
                  <a:srgbClr val="17181C"/>
                </a:solidFill>
                <a:effectLst/>
                <a:latin typeface="Inter"/>
              </a:rPr>
              <a:t>Improved surfacing of problems and challenges</a:t>
            </a:r>
          </a:p>
          <a:p>
            <a:pPr algn="l">
              <a:buFont typeface="Arial" panose="020B0604020202020204" pitchFamily="34" charset="0"/>
              <a:buChar char="•"/>
            </a:pPr>
            <a:r>
              <a:rPr lang="en-US" b="0" i="0" dirty="0">
                <a:solidFill>
                  <a:srgbClr val="17181C"/>
                </a:solidFill>
                <a:effectLst/>
                <a:latin typeface="Inter"/>
              </a:rPr>
              <a:t>More productive and engaged teams</a:t>
            </a:r>
          </a:p>
          <a:p>
            <a:pPr algn="l">
              <a:buFont typeface="Arial" panose="020B0604020202020204" pitchFamily="34" charset="0"/>
              <a:buChar char="•"/>
            </a:pPr>
            <a:r>
              <a:rPr lang="en-US" b="0" i="0" dirty="0">
                <a:solidFill>
                  <a:srgbClr val="17181C"/>
                </a:solidFill>
                <a:effectLst/>
                <a:latin typeface="Inter"/>
              </a:rPr>
              <a:t>Supercharged innovation and ideation</a:t>
            </a:r>
          </a:p>
          <a:p>
            <a:pPr algn="l">
              <a:buFont typeface="Arial" panose="020B0604020202020204" pitchFamily="34" charset="0"/>
              <a:buChar char="•"/>
            </a:pPr>
            <a:r>
              <a:rPr lang="en-US" b="0" i="0" dirty="0">
                <a:solidFill>
                  <a:srgbClr val="17181C"/>
                </a:solidFill>
                <a:effectLst/>
                <a:latin typeface="Inter"/>
              </a:rPr>
              <a:t>Help cross functional teams work together effectively</a:t>
            </a:r>
          </a:p>
          <a:p>
            <a:pPr algn="l">
              <a:buFont typeface="Arial" panose="020B0604020202020204" pitchFamily="34" charset="0"/>
              <a:buChar char="•"/>
            </a:pPr>
            <a:r>
              <a:rPr lang="en-US" b="0" i="0" dirty="0">
                <a:solidFill>
                  <a:srgbClr val="17181C"/>
                </a:solidFill>
                <a:effectLst/>
                <a:latin typeface="Inter"/>
              </a:rPr>
              <a:t>Improved employee happiness and satisfaction</a:t>
            </a:r>
          </a:p>
          <a:p>
            <a:pPr algn="l">
              <a:buFont typeface="Arial" panose="020B0604020202020204" pitchFamily="34" charset="0"/>
              <a:buChar char="•"/>
            </a:pPr>
            <a:r>
              <a:rPr lang="en-US" b="0" i="0" dirty="0">
                <a:solidFill>
                  <a:srgbClr val="17181C"/>
                </a:solidFill>
                <a:effectLst/>
                <a:latin typeface="Inter"/>
              </a:rPr>
              <a:t>A culture of trust, openness and radical </a:t>
            </a:r>
            <a:r>
              <a:rPr lang="en-US" b="0" i="0" dirty="0" err="1">
                <a:solidFill>
                  <a:srgbClr val="17181C"/>
                </a:solidFill>
                <a:effectLst/>
                <a:latin typeface="Inter"/>
              </a:rPr>
              <a:t>candour</a:t>
            </a:r>
            <a:endParaRPr lang="en-US" b="0" i="0" dirty="0">
              <a:solidFill>
                <a:srgbClr val="17181C"/>
              </a:solidFill>
              <a:effectLst/>
              <a:latin typeface="Inter"/>
            </a:endParaRPr>
          </a:p>
          <a:p>
            <a:pPr algn="l">
              <a:buFont typeface="Arial" panose="020B0604020202020204" pitchFamily="34" charset="0"/>
              <a:buChar char="•"/>
            </a:pPr>
            <a:r>
              <a:rPr lang="en-US" b="0" i="0" dirty="0">
                <a:solidFill>
                  <a:srgbClr val="17181C"/>
                </a:solidFill>
                <a:effectLst/>
                <a:latin typeface="Inter"/>
              </a:rPr>
              <a:t>Knowledge and skill sharing</a:t>
            </a:r>
          </a:p>
          <a:p>
            <a:pPr algn="l">
              <a:buFont typeface="Arial" panose="020B0604020202020204" pitchFamily="34" charset="0"/>
              <a:buChar char="•"/>
            </a:pPr>
            <a:r>
              <a:rPr lang="en-US" b="0" i="0" dirty="0">
                <a:solidFill>
                  <a:srgbClr val="17181C"/>
                </a:solidFill>
                <a:effectLst/>
                <a:latin typeface="Inter"/>
              </a:rPr>
              <a:t>Better relationships and improved empathy</a:t>
            </a:r>
          </a:p>
          <a:p>
            <a:pPr algn="l">
              <a:buFont typeface="Arial" panose="020B0604020202020204" pitchFamily="34" charset="0"/>
              <a:buChar char="•"/>
            </a:pPr>
            <a:r>
              <a:rPr lang="en-US" b="0" i="0" dirty="0">
                <a:solidFill>
                  <a:srgbClr val="17181C"/>
                </a:solidFill>
                <a:effectLst/>
                <a:latin typeface="Inter"/>
              </a:rPr>
              <a:t>More effective, fit-for-purpose solutions</a:t>
            </a:r>
          </a:p>
          <a:p>
            <a:pPr algn="l">
              <a:buFont typeface="Arial" panose="020B0604020202020204" pitchFamily="34" charset="0"/>
              <a:buChar char="•"/>
            </a:pPr>
            <a:r>
              <a:rPr lang="en-US" b="0" i="0" dirty="0">
                <a:solidFill>
                  <a:srgbClr val="17181C"/>
                </a:solidFill>
                <a:effectLst/>
                <a:latin typeface="Inter"/>
              </a:rPr>
              <a:t>Highly aligned and driven teams</a:t>
            </a:r>
          </a:p>
          <a:p>
            <a:endParaRPr lang="en-US" dirty="0"/>
          </a:p>
          <a:p>
            <a:r>
              <a:rPr lang="en-US" b="1" dirty="0"/>
              <a:t>Lets Move to the next slide</a:t>
            </a:r>
          </a:p>
        </p:txBody>
      </p:sp>
      <p:sp>
        <p:nvSpPr>
          <p:cNvPr id="4" name="Slide Number Placeholder 3"/>
          <p:cNvSpPr>
            <a:spLocks noGrp="1"/>
          </p:cNvSpPr>
          <p:nvPr>
            <p:ph type="sldNum" sz="quarter" idx="5"/>
          </p:nvPr>
        </p:nvSpPr>
        <p:spPr/>
        <p:txBody>
          <a:bodyPr/>
          <a:lstStyle/>
          <a:p>
            <a:fld id="{F5453FCA-CD46-459E-A84D-61334D0A920D}" type="slidenum">
              <a:rPr lang="en-US" smtClean="0"/>
              <a:pPr/>
              <a:t>3</a:t>
            </a:fld>
            <a:endParaRPr lang="en-US"/>
          </a:p>
        </p:txBody>
      </p:sp>
    </p:spTree>
    <p:extLst>
      <p:ext uri="{BB962C8B-B14F-4D97-AF65-F5344CB8AC3E}">
        <p14:creationId xmlns:p14="http://schemas.microsoft.com/office/powerpoint/2010/main" val="2168101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Facilitator Notes</a:t>
            </a:r>
          </a:p>
          <a:p>
            <a:r>
              <a:rPr lang="en-IN" dirty="0"/>
              <a:t>This activity has a linkage to the next slide- After playing the activity and debrief move to the next slide.</a:t>
            </a:r>
          </a:p>
          <a:p>
            <a:endParaRPr lang="en-IN" dirty="0"/>
          </a:p>
          <a:p>
            <a:r>
              <a:rPr lang="en-IN" dirty="0"/>
              <a:t>This activity is a version of Chinese whisper- The format of the activity is follows</a:t>
            </a:r>
          </a:p>
          <a:p>
            <a:pPr marL="171450" indent="-171450">
              <a:buFont typeface="Arial" panose="020B0604020202020204" pitchFamily="34" charset="0"/>
              <a:buChar char="•"/>
            </a:pPr>
            <a:r>
              <a:rPr lang="en-IN" dirty="0"/>
              <a:t>All the participants are required to stand in a circle</a:t>
            </a:r>
          </a:p>
          <a:p>
            <a:pPr marL="171450" indent="-171450">
              <a:buFont typeface="Arial" panose="020B0604020202020204" pitchFamily="34" charset="0"/>
              <a:buChar char="•"/>
            </a:pPr>
            <a:r>
              <a:rPr lang="en-IN" dirty="0"/>
              <a:t>You will call one member from the entire team and tell him/her a story (Trainer is free to narrate a story in regional language for better experience)</a:t>
            </a:r>
          </a:p>
          <a:p>
            <a:pPr marL="171450" indent="-171450">
              <a:buFont typeface="Arial" panose="020B0604020202020204" pitchFamily="34" charset="0"/>
              <a:buChar char="•"/>
            </a:pPr>
            <a:r>
              <a:rPr lang="en-IN" dirty="0"/>
              <a:t>The same participant goes back and whispers the story in the ears of the next participant- Remember the participant who is listening the story cannot ask the participant to repeat again or cannot ask the questions.</a:t>
            </a:r>
          </a:p>
          <a:p>
            <a:pPr marL="171450" indent="-171450">
              <a:buFont typeface="Arial" panose="020B0604020202020204" pitchFamily="34" charset="0"/>
              <a:buChar char="•"/>
            </a:pPr>
            <a:r>
              <a:rPr lang="en-IN" dirty="0"/>
              <a:t>This cycle goes on till all the participants are covered and then finally the last person will say the story that he/she has hear loudly in the class.</a:t>
            </a:r>
          </a:p>
          <a:p>
            <a:pPr marL="171450" indent="-171450">
              <a:buFont typeface="Arial" panose="020B0604020202020204" pitchFamily="34" charset="0"/>
              <a:buChar char="•"/>
            </a:pPr>
            <a:endParaRPr lang="en-IN" dirty="0"/>
          </a:p>
          <a:p>
            <a:pPr marL="0" indent="0">
              <a:buFont typeface="Arial" panose="020B0604020202020204" pitchFamily="34" charset="0"/>
              <a:buNone/>
            </a:pPr>
            <a:r>
              <a:rPr lang="en-IN" b="1" dirty="0"/>
              <a:t>Story</a:t>
            </a:r>
            <a:r>
              <a:rPr lang="en-IN" dirty="0"/>
              <a:t>: Trainer can choose their own story as well or use the reference story given below </a:t>
            </a:r>
          </a:p>
          <a:p>
            <a:pPr marL="0" indent="0">
              <a:buFont typeface="Arial" panose="020B0604020202020204" pitchFamily="34" charset="0"/>
              <a:buNone/>
            </a:pPr>
            <a:r>
              <a:rPr lang="en-IN" dirty="0"/>
              <a:t>One upon a time their was a village named Ramgarh. There were 2 brothers staying in Ramgarh named Ram &amp; Sham, Ram was married to Sham’s sister in law name Gita and Shyam was married to Ram’s  sister in law named Sita. Sita &amp; Gita were 2 real sisters. In Ramgarh their was a famous Dacoit named Gabbar </a:t>
            </a:r>
            <a:r>
              <a:rPr lang="en-IN" dirty="0" err="1"/>
              <a:t>singh</a:t>
            </a:r>
            <a:r>
              <a:rPr lang="en-IN" dirty="0"/>
              <a:t>.</a:t>
            </a:r>
          </a:p>
          <a:p>
            <a:pPr marL="0" indent="0">
              <a:buFont typeface="Arial" panose="020B0604020202020204" pitchFamily="34" charset="0"/>
              <a:buNone/>
            </a:pPr>
            <a:endParaRPr lang="en-IN" dirty="0"/>
          </a:p>
          <a:p>
            <a:pPr marL="0" indent="0">
              <a:buFont typeface="Arial" panose="020B0604020202020204" pitchFamily="34" charset="0"/>
              <a:buNone/>
            </a:pPr>
            <a:r>
              <a:rPr lang="en-IN" b="1" dirty="0">
                <a:solidFill>
                  <a:schemeClr val="tx1"/>
                </a:solidFill>
              </a:rPr>
              <a:t>Debrief:</a:t>
            </a:r>
          </a:p>
          <a:p>
            <a:pPr marL="0" indent="0">
              <a:buFont typeface="Arial" panose="020B0604020202020204" pitchFamily="34" charset="0"/>
              <a:buNone/>
            </a:pPr>
            <a:r>
              <a:rPr lang="en-IN" b="0" dirty="0">
                <a:solidFill>
                  <a:schemeClr val="tx1"/>
                </a:solidFill>
              </a:rPr>
              <a:t>The last participant will definitely get the story wrong and everyone will burst into laughter. Trainer then narrates the real story and ask a very important question- why did it happen. Why did the participants not remember what was said. Was language a problem, was message difficult the answer is NO.</a:t>
            </a:r>
          </a:p>
          <a:p>
            <a:pPr marL="0" indent="0">
              <a:buFont typeface="Arial" panose="020B0604020202020204" pitchFamily="34" charset="0"/>
              <a:buNone/>
            </a:pPr>
            <a:r>
              <a:rPr lang="en-IN" b="0" dirty="0">
                <a:solidFill>
                  <a:schemeClr val="tx1"/>
                </a:solidFill>
              </a:rPr>
              <a:t>One of the biggest reason is that nobody followed any process to make communication easier- What I mean by this is that when the first participant was sharing the story with the second one the only objective he/she had was to narrate the story- The narrator did not pay any attention to frame an appropriate message, ask for a feedback etc.</a:t>
            </a:r>
          </a:p>
          <a:p>
            <a:pPr marL="0" indent="0">
              <a:buFont typeface="Arial" panose="020B0604020202020204" pitchFamily="34" charset="0"/>
              <a:buNone/>
            </a:pPr>
            <a:endParaRPr lang="en-IN" b="0" dirty="0">
              <a:solidFill>
                <a:schemeClr val="tx1"/>
              </a:solidFill>
            </a:endParaRPr>
          </a:p>
          <a:p>
            <a:pPr marL="0" indent="0">
              <a:buFont typeface="Arial" panose="020B0604020202020204" pitchFamily="34" charset="0"/>
              <a:buNone/>
            </a:pPr>
            <a:r>
              <a:rPr lang="en-IN" b="0" dirty="0">
                <a:solidFill>
                  <a:schemeClr val="tx1"/>
                </a:solidFill>
              </a:rPr>
              <a:t>This is the same thing which happens with most of us in the workplace. We communicate the message but rarely think of whether the other person will understand, or we hardly take a feedback on what the other person has understood.</a:t>
            </a:r>
          </a:p>
          <a:p>
            <a:pPr marL="0" indent="0">
              <a:buFont typeface="Arial" panose="020B0604020202020204" pitchFamily="34" charset="0"/>
              <a:buNone/>
            </a:pPr>
            <a:endParaRPr lang="en-IN" b="0" dirty="0">
              <a:solidFill>
                <a:schemeClr val="tx1"/>
              </a:solidFill>
            </a:endParaRPr>
          </a:p>
          <a:p>
            <a:pPr marL="0" indent="0">
              <a:buFont typeface="Arial" panose="020B0604020202020204" pitchFamily="34" charset="0"/>
              <a:buNone/>
            </a:pPr>
            <a:r>
              <a:rPr lang="en-IN" dirty="0"/>
              <a:t>Lets look at how we can overcome this by understanding the communication process- Move to the next slide</a:t>
            </a:r>
          </a:p>
          <a:p>
            <a:pPr marL="0" indent="0">
              <a:buFont typeface="Arial" panose="020B0604020202020204" pitchFamily="34" charset="0"/>
              <a:buNone/>
            </a:pPr>
            <a:endParaRPr lang="en-IN" dirty="0"/>
          </a:p>
        </p:txBody>
      </p:sp>
      <p:sp>
        <p:nvSpPr>
          <p:cNvPr id="4" name="Slide Number Placeholder 3"/>
          <p:cNvSpPr>
            <a:spLocks noGrp="1"/>
          </p:cNvSpPr>
          <p:nvPr>
            <p:ph type="sldNum" sz="quarter" idx="5"/>
          </p:nvPr>
        </p:nvSpPr>
        <p:spPr/>
        <p:txBody>
          <a:bodyPr/>
          <a:lstStyle/>
          <a:p>
            <a:fld id="{F5453FCA-CD46-459E-A84D-61334D0A920D}" type="slidenum">
              <a:rPr lang="en-US" smtClean="0"/>
              <a:pPr/>
              <a:t>4</a:t>
            </a:fld>
            <a:endParaRPr lang="en-US"/>
          </a:p>
        </p:txBody>
      </p:sp>
    </p:spTree>
    <p:extLst>
      <p:ext uri="{BB962C8B-B14F-4D97-AF65-F5344CB8AC3E}">
        <p14:creationId xmlns:p14="http://schemas.microsoft.com/office/powerpoint/2010/main" val="32961690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Say: </a:t>
            </a:r>
            <a:r>
              <a:rPr lang="en-US" b="0" dirty="0"/>
              <a:t>So what is communication process?</a:t>
            </a:r>
          </a:p>
          <a:p>
            <a:endParaRPr lang="en-US" b="0" dirty="0"/>
          </a:p>
          <a:p>
            <a:r>
              <a:rPr lang="en-US" b="0" dirty="0"/>
              <a:t>Call for ideas and brainstorm before displaying the image.</a:t>
            </a:r>
          </a:p>
          <a:p>
            <a:endParaRPr lang="en-US" b="0" dirty="0"/>
          </a:p>
          <a:p>
            <a:pPr algn="just" rtl="0">
              <a:spcBef>
                <a:spcPts val="0"/>
              </a:spcBef>
              <a:spcAft>
                <a:spcPts val="1000"/>
              </a:spcAft>
            </a:pPr>
            <a:r>
              <a:rPr lang="en-US" b="0" dirty="0"/>
              <a:t>After image display, </a:t>
            </a:r>
            <a:r>
              <a:rPr lang="en-US" b="1" dirty="0"/>
              <a:t>Say: </a:t>
            </a:r>
            <a:r>
              <a:rPr lang="en-US" sz="1800" b="0" i="0" dirty="0">
                <a:solidFill>
                  <a:srgbClr val="000000"/>
                </a:solidFill>
                <a:effectLst/>
                <a:latin typeface="Open Sans" panose="020B0606030504020204" pitchFamily="34" charset="0"/>
              </a:rPr>
              <a:t>Communication is an ongoing process that mainly involves three components namely. sender, message, and recipient. The components involved in the communication process are described below in detail:</a:t>
            </a:r>
            <a:endParaRPr lang="en-US" b="0" i="0" dirty="0">
              <a:solidFill>
                <a:srgbClr val="000000"/>
              </a:solidFill>
              <a:effectLst/>
              <a:latin typeface="Open Sans" panose="020B0606030504020204" pitchFamily="34" charset="0"/>
            </a:endParaRPr>
          </a:p>
          <a:p>
            <a:pPr algn="just" rtl="0" fontAlgn="base">
              <a:spcBef>
                <a:spcPts val="0"/>
              </a:spcBef>
              <a:spcAft>
                <a:spcPts val="400"/>
              </a:spcAft>
              <a:buFont typeface="+mj-lt"/>
              <a:buAutoNum type="arabicPeriod"/>
            </a:pPr>
            <a:r>
              <a:rPr lang="en-US" sz="1800" b="1" i="0" dirty="0">
                <a:solidFill>
                  <a:srgbClr val="000000"/>
                </a:solidFill>
                <a:effectLst/>
                <a:latin typeface="Open Sans" panose="020B0606030504020204" pitchFamily="34" charset="0"/>
              </a:rPr>
              <a:t>Sender: </a:t>
            </a:r>
            <a:r>
              <a:rPr lang="en-US" sz="1800" b="0" i="0" dirty="0">
                <a:solidFill>
                  <a:srgbClr val="000000"/>
                </a:solidFill>
                <a:effectLst/>
                <a:latin typeface="Open Sans" panose="020B0606030504020204" pitchFamily="34" charset="0"/>
              </a:rPr>
              <a:t>The sender or contact generates the message and transmits it to the recipient. He is the source and the first contact</a:t>
            </a:r>
            <a:endParaRPr lang="en-US" b="0" i="0" dirty="0">
              <a:solidFill>
                <a:srgbClr val="000000"/>
              </a:solidFill>
              <a:effectLst/>
              <a:latin typeface="Open Sans" panose="020B0606030504020204" pitchFamily="34" charset="0"/>
            </a:endParaRPr>
          </a:p>
          <a:p>
            <a:pPr algn="just" rtl="0" fontAlgn="base">
              <a:spcBef>
                <a:spcPts val="0"/>
              </a:spcBef>
              <a:spcAft>
                <a:spcPts val="400"/>
              </a:spcAft>
              <a:buFont typeface="+mj-lt"/>
              <a:buAutoNum type="arabicPeriod" startAt="2"/>
            </a:pPr>
            <a:r>
              <a:rPr lang="en-US" sz="1800" b="1" i="0" dirty="0">
                <a:solidFill>
                  <a:srgbClr val="000000"/>
                </a:solidFill>
                <a:effectLst/>
                <a:latin typeface="Open Sans" panose="020B0606030504020204" pitchFamily="34" charset="0"/>
              </a:rPr>
              <a:t>Message: </a:t>
            </a:r>
            <a:r>
              <a:rPr lang="en-US" sz="1800" b="0" i="0" dirty="0">
                <a:solidFill>
                  <a:srgbClr val="000000"/>
                </a:solidFill>
                <a:effectLst/>
                <a:latin typeface="Open Sans" panose="020B0606030504020204" pitchFamily="34" charset="0"/>
              </a:rPr>
              <a:t>It is an idea, knowledge, opinion, truth, feeling, etc. produced by the sender and intended for reference.</a:t>
            </a:r>
            <a:endParaRPr lang="en-US" b="0" i="0" dirty="0">
              <a:solidFill>
                <a:srgbClr val="000000"/>
              </a:solidFill>
              <a:effectLst/>
              <a:latin typeface="Open Sans" panose="020B0606030504020204" pitchFamily="34" charset="0"/>
            </a:endParaRPr>
          </a:p>
          <a:p>
            <a:pPr algn="just" rtl="0" fontAlgn="base">
              <a:spcBef>
                <a:spcPts val="0"/>
              </a:spcBef>
              <a:spcAft>
                <a:spcPts val="400"/>
              </a:spcAft>
              <a:buFont typeface="+mj-lt"/>
              <a:buAutoNum type="arabicPeriod" startAt="3"/>
            </a:pPr>
            <a:r>
              <a:rPr lang="en-US" sz="1800" b="1" i="0" dirty="0">
                <a:solidFill>
                  <a:srgbClr val="000000"/>
                </a:solidFill>
                <a:effectLst/>
                <a:latin typeface="Open Sans" panose="020B0606030504020204" pitchFamily="34" charset="0"/>
              </a:rPr>
              <a:t>Encoding: </a:t>
            </a:r>
            <a:r>
              <a:rPr lang="en-US" sz="1800" b="0" i="0" dirty="0">
                <a:solidFill>
                  <a:srgbClr val="000000"/>
                </a:solidFill>
                <a:effectLst/>
                <a:latin typeface="Open Sans" panose="020B0606030504020204" pitchFamily="34" charset="0"/>
              </a:rPr>
              <a:t>The message produced by the sender is encrypted in a symbolic way such as words, pictures, touches, etc. before transfer.</a:t>
            </a:r>
            <a:endParaRPr lang="en-US" b="0" i="0" dirty="0">
              <a:solidFill>
                <a:srgbClr val="000000"/>
              </a:solidFill>
              <a:effectLst/>
              <a:latin typeface="Open Sans" panose="020B0606030504020204" pitchFamily="34" charset="0"/>
            </a:endParaRPr>
          </a:p>
          <a:p>
            <a:pPr algn="just" rtl="0" fontAlgn="base">
              <a:spcBef>
                <a:spcPts val="0"/>
              </a:spcBef>
              <a:spcAft>
                <a:spcPts val="400"/>
              </a:spcAft>
              <a:buFont typeface="+mj-lt"/>
              <a:buAutoNum type="arabicPeriod" startAt="4"/>
            </a:pPr>
            <a:r>
              <a:rPr lang="en-US" sz="1800" b="1" i="0" dirty="0">
                <a:solidFill>
                  <a:srgbClr val="000000"/>
                </a:solidFill>
                <a:effectLst/>
                <a:latin typeface="Open Sans" panose="020B0606030504020204" pitchFamily="34" charset="0"/>
              </a:rPr>
              <a:t>The media: </a:t>
            </a:r>
            <a:r>
              <a:rPr lang="en-US" sz="1800" b="0" i="0" dirty="0">
                <a:solidFill>
                  <a:srgbClr val="000000"/>
                </a:solidFill>
                <a:effectLst/>
                <a:latin typeface="Open Sans" panose="020B0606030504020204" pitchFamily="34" charset="0"/>
              </a:rPr>
              <a:t>This is how the coded message is conveyed. The message can be conveyed orally or in writing. </a:t>
            </a:r>
            <a:endParaRPr lang="en-US" b="0" i="0" dirty="0">
              <a:solidFill>
                <a:srgbClr val="000000"/>
              </a:solidFill>
              <a:effectLst/>
              <a:latin typeface="Open Sans" panose="020B0606030504020204" pitchFamily="34" charset="0"/>
            </a:endParaRPr>
          </a:p>
          <a:p>
            <a:pPr algn="just" rtl="0" fontAlgn="base">
              <a:spcBef>
                <a:spcPts val="0"/>
              </a:spcBef>
              <a:spcAft>
                <a:spcPts val="400"/>
              </a:spcAft>
              <a:buFont typeface="+mj-lt"/>
              <a:buAutoNum type="arabicPeriod" startAt="5"/>
            </a:pPr>
            <a:r>
              <a:rPr lang="en-US" sz="1800" b="1" i="0" dirty="0">
                <a:solidFill>
                  <a:srgbClr val="000000"/>
                </a:solidFill>
                <a:effectLst/>
                <a:latin typeface="Open Sans" panose="020B0606030504020204" pitchFamily="34" charset="0"/>
              </a:rPr>
              <a:t>Recording: </a:t>
            </a:r>
            <a:r>
              <a:rPr lang="en-US" sz="1800" b="0" i="0" dirty="0">
                <a:solidFill>
                  <a:srgbClr val="000000"/>
                </a:solidFill>
                <a:effectLst/>
                <a:latin typeface="Open Sans" panose="020B0606030504020204" pitchFamily="34" charset="0"/>
              </a:rPr>
              <a:t>It is a process of modifying the signals sent by the sender. After recording the message is received by the recipient.</a:t>
            </a:r>
            <a:endParaRPr lang="en-US" b="0" i="0" dirty="0">
              <a:solidFill>
                <a:srgbClr val="000000"/>
              </a:solidFill>
              <a:effectLst/>
              <a:latin typeface="Open Sans" panose="020B0606030504020204" pitchFamily="34" charset="0"/>
            </a:endParaRPr>
          </a:p>
          <a:p>
            <a:pPr algn="just" rtl="0" fontAlgn="base">
              <a:spcBef>
                <a:spcPts val="0"/>
              </a:spcBef>
              <a:spcAft>
                <a:spcPts val="400"/>
              </a:spcAft>
              <a:buFont typeface="+mj-lt"/>
              <a:buAutoNum type="arabicPeriod" startAt="6"/>
            </a:pPr>
            <a:r>
              <a:rPr lang="en-US" sz="1800" b="1" i="0" dirty="0">
                <a:solidFill>
                  <a:srgbClr val="000000"/>
                </a:solidFill>
                <a:effectLst/>
                <a:latin typeface="Open Sans" panose="020B0606030504020204" pitchFamily="34" charset="0"/>
              </a:rPr>
              <a:t>Recipient: </a:t>
            </a:r>
            <a:r>
              <a:rPr lang="en-US" sz="1800" b="0" i="0" dirty="0">
                <a:solidFill>
                  <a:srgbClr val="000000"/>
                </a:solidFill>
                <a:effectLst/>
                <a:latin typeface="Open Sans" panose="020B0606030504020204" pitchFamily="34" charset="0"/>
              </a:rPr>
              <a:t>You are the last person in the chain and the message you sent was sent. If the recipient receives the message and understands it correctly and acts on the message, only then the purpose of the communication is achieved.</a:t>
            </a:r>
            <a:endParaRPr lang="en-US" b="0" i="0" dirty="0">
              <a:solidFill>
                <a:srgbClr val="000000"/>
              </a:solidFill>
              <a:effectLst/>
              <a:latin typeface="Open Sans" panose="020B0606030504020204" pitchFamily="34" charset="0"/>
            </a:endParaRPr>
          </a:p>
          <a:p>
            <a:pPr algn="just" rtl="0" fontAlgn="base">
              <a:spcBef>
                <a:spcPts val="0"/>
              </a:spcBef>
              <a:spcAft>
                <a:spcPts val="400"/>
              </a:spcAft>
              <a:buFont typeface="+mj-lt"/>
              <a:buAutoNum type="arabicPeriod" startAt="7"/>
            </a:pPr>
            <a:r>
              <a:rPr lang="en-US" sz="1800" b="1" i="0" dirty="0">
                <a:solidFill>
                  <a:srgbClr val="000000"/>
                </a:solidFill>
                <a:effectLst/>
                <a:latin typeface="Open Sans" panose="020B0606030504020204" pitchFamily="34" charset="0"/>
              </a:rPr>
              <a:t>Answer: </a:t>
            </a:r>
            <a:r>
              <a:rPr lang="en-US" sz="1800" b="0" i="0" dirty="0">
                <a:solidFill>
                  <a:srgbClr val="000000"/>
                </a:solidFill>
                <a:effectLst/>
                <a:latin typeface="Open Sans" panose="020B0606030504020204" pitchFamily="34" charset="0"/>
              </a:rPr>
              <a:t>Once the recipient confirms to the sender that you received the message and understood it, the communication process is complete.</a:t>
            </a:r>
            <a:endParaRPr lang="en-US" b="0" i="0" dirty="0">
              <a:solidFill>
                <a:srgbClr val="000000"/>
              </a:solidFill>
              <a:effectLst/>
              <a:latin typeface="Open Sans" panose="020B0606030504020204" pitchFamily="34" charset="0"/>
            </a:endParaRPr>
          </a:p>
          <a:p>
            <a:pPr algn="just" rtl="0" fontAlgn="base">
              <a:spcBef>
                <a:spcPts val="0"/>
              </a:spcBef>
              <a:spcAft>
                <a:spcPts val="400"/>
              </a:spcAft>
              <a:buFont typeface="+mj-lt"/>
              <a:buAutoNum type="arabicPeriod" startAt="8"/>
            </a:pPr>
            <a:r>
              <a:rPr lang="en-US" sz="1800" b="1" i="0" dirty="0">
                <a:solidFill>
                  <a:srgbClr val="000000"/>
                </a:solidFill>
                <a:effectLst/>
                <a:latin typeface="Open Sans" panose="020B0606030504020204" pitchFamily="34" charset="0"/>
              </a:rPr>
              <a:t>Noise: </a:t>
            </a:r>
            <a:r>
              <a:rPr lang="en-US" sz="1800" b="0" i="0" dirty="0">
                <a:solidFill>
                  <a:srgbClr val="000000"/>
                </a:solidFill>
                <a:effectLst/>
                <a:latin typeface="Open Sans" panose="020B0606030504020204" pitchFamily="34" charset="0"/>
              </a:rPr>
              <a:t>Refers to any restrictions caused by the sender, message or recipient during the communication process. For example, incorrect telephone connection, incorrect coding, incorrect recording, careless recipient, incorrect understanding of message due to discrimination or inappropriate touch, etc.</a:t>
            </a:r>
            <a:endParaRPr lang="en-US" b="0" i="0" dirty="0">
              <a:solidFill>
                <a:srgbClr val="000000"/>
              </a:solidFill>
              <a:effectLst/>
              <a:latin typeface="Open Sans" panose="020B0606030504020204" pitchFamily="34" charset="0"/>
            </a:endParaRPr>
          </a:p>
          <a:p>
            <a:endParaRPr lang="en-US" b="1" dirty="0"/>
          </a:p>
          <a:p>
            <a:r>
              <a:rPr lang="en-US" b="1" dirty="0"/>
              <a:t>Trainer to ask the participants. Can you co-relate from the previous activity what was missing/ what could have been done by the send to ensure that the last participant also gets the same message as it was conveyed to the first participant..</a:t>
            </a:r>
          </a:p>
          <a:p>
            <a:r>
              <a:rPr lang="en-US" b="1" dirty="0"/>
              <a:t>Move to the next slide.</a:t>
            </a:r>
          </a:p>
        </p:txBody>
      </p:sp>
      <p:sp>
        <p:nvSpPr>
          <p:cNvPr id="4" name="Slide Number Placeholder 3"/>
          <p:cNvSpPr>
            <a:spLocks noGrp="1"/>
          </p:cNvSpPr>
          <p:nvPr>
            <p:ph type="sldNum" sz="quarter" idx="5"/>
          </p:nvPr>
        </p:nvSpPr>
        <p:spPr/>
        <p:txBody>
          <a:bodyPr/>
          <a:lstStyle/>
          <a:p>
            <a:fld id="{F5453FCA-CD46-459E-A84D-61334D0A920D}" type="slidenum">
              <a:rPr lang="en-US" smtClean="0"/>
              <a:pPr/>
              <a:t>5</a:t>
            </a:fld>
            <a:endParaRPr lang="en-US"/>
          </a:p>
        </p:txBody>
      </p:sp>
    </p:spTree>
    <p:extLst>
      <p:ext uri="{BB962C8B-B14F-4D97-AF65-F5344CB8AC3E}">
        <p14:creationId xmlns:p14="http://schemas.microsoft.com/office/powerpoint/2010/main" val="3411684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dirty="0"/>
              <a:t>Say: </a:t>
            </a:r>
            <a:r>
              <a:rPr lang="en-US" b="0" i="0" dirty="0">
                <a:solidFill>
                  <a:srgbClr val="60606D"/>
                </a:solidFill>
                <a:effectLst/>
                <a:latin typeface="Roboto" panose="02000000000000000000" pitchFamily="2" charset="0"/>
              </a:rPr>
              <a:t>We’ve all fallen victim to some of the common misbeliefs surrounding workplace communication. </a:t>
            </a:r>
          </a:p>
          <a:p>
            <a:pPr algn="l"/>
            <a:endParaRPr lang="en-US" b="0" i="0" dirty="0">
              <a:solidFill>
                <a:srgbClr val="60606D"/>
              </a:solidFill>
              <a:effectLst/>
              <a:latin typeface="Roboto" panose="02000000000000000000" pitchFamily="2" charset="0"/>
            </a:endParaRPr>
          </a:p>
          <a:p>
            <a:pPr algn="l"/>
            <a:r>
              <a:rPr lang="en-US" b="0" i="0" dirty="0">
                <a:solidFill>
                  <a:srgbClr val="60606D"/>
                </a:solidFill>
                <a:effectLst/>
                <a:latin typeface="Roboto" panose="02000000000000000000" pitchFamily="2" charset="0"/>
              </a:rPr>
              <a:t>For example, you may by now have realized that it’s completely ridiculous to rely solely on email  — but there are plenty of other, seemingly plausible communication myths misinforming internal communication at your workplace.</a:t>
            </a:r>
          </a:p>
          <a:p>
            <a:pPr algn="l"/>
            <a:r>
              <a:rPr lang="en-US" b="0" i="0" dirty="0">
                <a:solidFill>
                  <a:srgbClr val="60606D"/>
                </a:solidFill>
                <a:effectLst/>
                <a:latin typeface="Roboto" panose="02000000000000000000" pitchFamily="2" charset="0"/>
              </a:rPr>
              <a:t>Although some of these perceived pearls of wisdom may seem harmless, they can seriously harm your company’s bottom line. According to a report by Holmes, it’s estimated that poor communication costs the average organization </a:t>
            </a:r>
            <a:r>
              <a:rPr lang="en-US" b="0" i="0" u="none" strike="noStrike" dirty="0">
                <a:solidFill>
                  <a:srgbClr val="FF9800"/>
                </a:solidFill>
                <a:effectLst/>
                <a:latin typeface="Roboto" panose="02000000000000000000" pitchFamily="2" charset="0"/>
                <a:hlinkClick r:id="rId3"/>
              </a:rPr>
              <a:t>$62.4 million</a:t>
            </a:r>
            <a:r>
              <a:rPr lang="en-US" b="0" i="0" dirty="0">
                <a:solidFill>
                  <a:srgbClr val="60606D"/>
                </a:solidFill>
                <a:effectLst/>
                <a:latin typeface="Roboto" panose="02000000000000000000" pitchFamily="2" charset="0"/>
              </a:rPr>
              <a:t> per year. </a:t>
            </a:r>
          </a:p>
          <a:p>
            <a:pPr algn="l"/>
            <a:r>
              <a:rPr lang="en-US" b="0" i="0" dirty="0">
                <a:solidFill>
                  <a:srgbClr val="60606D"/>
                </a:solidFill>
                <a:effectLst/>
                <a:latin typeface="Roboto" panose="02000000000000000000" pitchFamily="2" charset="0"/>
              </a:rPr>
              <a:t>To help you avoid this nightmare scenario, we will debunk the 10 most common communication myths at the workplace, and offer their more effective alternatives to help your organization’s communication thrive.  </a:t>
            </a:r>
          </a:p>
          <a:p>
            <a:pPr algn="l"/>
            <a:endParaRPr lang="en-US" b="0" i="0" dirty="0">
              <a:solidFill>
                <a:srgbClr val="60606D"/>
              </a:solidFill>
              <a:effectLst/>
              <a:latin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Brainstorm some Myths: Ask from participants to share some</a:t>
            </a:r>
          </a:p>
          <a:p>
            <a:pPr algn="l"/>
            <a:endParaRPr lang="en-US" b="0" i="0" dirty="0">
              <a:solidFill>
                <a:srgbClr val="60606D"/>
              </a:solidFill>
              <a:effectLst/>
              <a:latin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Move to the next slide.</a:t>
            </a:r>
          </a:p>
          <a:p>
            <a:endParaRPr lang="en-US" b="1" dirty="0"/>
          </a:p>
        </p:txBody>
      </p:sp>
      <p:sp>
        <p:nvSpPr>
          <p:cNvPr id="4" name="Slide Number Placeholder 3"/>
          <p:cNvSpPr>
            <a:spLocks noGrp="1"/>
          </p:cNvSpPr>
          <p:nvPr>
            <p:ph type="sldNum" sz="quarter" idx="5"/>
          </p:nvPr>
        </p:nvSpPr>
        <p:spPr/>
        <p:txBody>
          <a:bodyPr/>
          <a:lstStyle/>
          <a:p>
            <a:fld id="{F5453FCA-CD46-459E-A84D-61334D0A920D}" type="slidenum">
              <a:rPr lang="en-US" smtClean="0"/>
              <a:pPr/>
              <a:t>6</a:t>
            </a:fld>
            <a:endParaRPr lang="en-US"/>
          </a:p>
        </p:txBody>
      </p:sp>
    </p:spTree>
    <p:extLst>
      <p:ext uri="{BB962C8B-B14F-4D97-AF65-F5344CB8AC3E}">
        <p14:creationId xmlns:p14="http://schemas.microsoft.com/office/powerpoint/2010/main" val="14281582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Welcome to module 5</a:t>
            </a:r>
          </a:p>
          <a:p>
            <a:endParaRPr lang="en-IN" dirty="0"/>
          </a:p>
          <a:p>
            <a:r>
              <a:rPr lang="en-IN" dirty="0"/>
              <a:t>LADR Model- Read out LADR and its full form for the participants.</a:t>
            </a:r>
          </a:p>
          <a:p>
            <a:r>
              <a:rPr lang="en-IN" dirty="0"/>
              <a:t>Move to the next slide and showcase the video</a:t>
            </a:r>
          </a:p>
        </p:txBody>
      </p:sp>
      <p:sp>
        <p:nvSpPr>
          <p:cNvPr id="4" name="Slide Number Placeholder 3"/>
          <p:cNvSpPr>
            <a:spLocks noGrp="1"/>
          </p:cNvSpPr>
          <p:nvPr>
            <p:ph type="sldNum" sz="quarter" idx="5"/>
          </p:nvPr>
        </p:nvSpPr>
        <p:spPr/>
        <p:txBody>
          <a:bodyPr/>
          <a:lstStyle/>
          <a:p>
            <a:fld id="{F5453FCA-CD46-459E-A84D-61334D0A920D}" type="slidenum">
              <a:rPr lang="en-US" smtClean="0"/>
              <a:pPr/>
              <a:t>7</a:t>
            </a:fld>
            <a:endParaRPr lang="en-US"/>
          </a:p>
        </p:txBody>
      </p:sp>
    </p:spTree>
    <p:extLst>
      <p:ext uri="{BB962C8B-B14F-4D97-AF65-F5344CB8AC3E}">
        <p14:creationId xmlns:p14="http://schemas.microsoft.com/office/powerpoint/2010/main" val="5588101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r>
              <a:rPr lang="en-US" b="0" dirty="0"/>
              <a:t>The facilitator is free to add scenario’s as per the client industry and business however we have shared a general scenario which will be applicable in all situations.</a:t>
            </a:r>
          </a:p>
          <a:p>
            <a:endParaRPr lang="en-US" b="0" dirty="0"/>
          </a:p>
          <a:p>
            <a:r>
              <a:rPr lang="en-US" b="0" dirty="0"/>
              <a:t>Scenario:</a:t>
            </a:r>
          </a:p>
          <a:p>
            <a:r>
              <a:rPr lang="en-US" b="0" dirty="0"/>
              <a:t>Trainer needs to call two volunteers to act as RAM &amp; Vishnu in the role play- (Trainer can record the role play /click pictures of the same to share the same with the client) </a:t>
            </a:r>
          </a:p>
          <a:p>
            <a:r>
              <a:rPr lang="en-US" b="0" dirty="0"/>
              <a:t>The trainer needs to help the participants apply LADR- Model effectively in this role play. The highlights will be as follows</a:t>
            </a:r>
          </a:p>
          <a:p>
            <a:endParaRPr lang="en-US" b="0" dirty="0"/>
          </a:p>
          <a:p>
            <a:r>
              <a:rPr lang="en-US" b="0" dirty="0"/>
              <a:t>RAM need to focus on Listening Actively and asking right questions.. Past </a:t>
            </a:r>
          </a:p>
          <a:p>
            <a:endParaRPr lang="en-US" b="1" dirty="0"/>
          </a:p>
          <a:p>
            <a:r>
              <a:rPr lang="en-US" b="1" dirty="0"/>
              <a:t>:L- </a:t>
            </a:r>
            <a:r>
              <a:rPr lang="en-US" b="0" dirty="0"/>
              <a:t>Listening  to  Vishnu brief &amp; expectation (Making Notes), eye contact, smile</a:t>
            </a:r>
          </a:p>
          <a:p>
            <a:r>
              <a:rPr lang="en-US" b="1" dirty="0"/>
              <a:t>A-</a:t>
            </a:r>
            <a:r>
              <a:rPr lang="en-US" b="0" dirty="0"/>
              <a:t> Asking Questions –Questions like Project Details, Formats, Stakeholders, report submission deadlines</a:t>
            </a:r>
          </a:p>
          <a:p>
            <a:r>
              <a:rPr lang="en-US" b="1" dirty="0"/>
              <a:t>D- </a:t>
            </a:r>
            <a:r>
              <a:rPr lang="en-US" b="0" dirty="0"/>
              <a:t>Clarify any doubts-</a:t>
            </a:r>
            <a:r>
              <a:rPr lang="en-US" b="1" dirty="0"/>
              <a:t> (</a:t>
            </a:r>
            <a:r>
              <a:rPr lang="en-US" b="0" dirty="0"/>
              <a:t>RAM should specially check on any formats in which the reports/project need to be prepared to eliminate any doubts that RAM may have)</a:t>
            </a:r>
            <a:endParaRPr lang="en-US" b="1" dirty="0"/>
          </a:p>
          <a:p>
            <a:r>
              <a:rPr lang="en-US" b="1" dirty="0"/>
              <a:t>R- </a:t>
            </a:r>
            <a:r>
              <a:rPr lang="en-US" b="0" dirty="0"/>
              <a:t>Reconfirm- The actionable, project deliverables, time lines and Vishnu’s expectation from RAM-As has been understood by him</a:t>
            </a:r>
          </a:p>
          <a:p>
            <a:endParaRPr lang="en-US" b="0" dirty="0"/>
          </a:p>
          <a:p>
            <a:r>
              <a:rPr lang="en-US" b="0" dirty="0"/>
              <a:t>RAM may send an email to </a:t>
            </a:r>
            <a:r>
              <a:rPr lang="en-US" b="0" dirty="0" err="1"/>
              <a:t>Vishu</a:t>
            </a:r>
            <a:r>
              <a:rPr lang="en-US" b="0" dirty="0"/>
              <a:t> as minutes of the meeting email to document all the necessary details.</a:t>
            </a:r>
          </a:p>
          <a:p>
            <a:endParaRPr lang="en-US" b="1" dirty="0"/>
          </a:p>
        </p:txBody>
      </p:sp>
      <p:sp>
        <p:nvSpPr>
          <p:cNvPr id="4" name="Slide Number Placeholder 3"/>
          <p:cNvSpPr>
            <a:spLocks noGrp="1"/>
          </p:cNvSpPr>
          <p:nvPr>
            <p:ph type="sldNum" sz="quarter" idx="5"/>
          </p:nvPr>
        </p:nvSpPr>
        <p:spPr/>
        <p:txBody>
          <a:bodyPr/>
          <a:lstStyle/>
          <a:p>
            <a:fld id="{F5453FCA-CD46-459E-A84D-61334D0A920D}" type="slidenum">
              <a:rPr lang="en-US" smtClean="0"/>
              <a:pPr/>
              <a:t>8</a:t>
            </a:fld>
            <a:endParaRPr lang="en-US"/>
          </a:p>
        </p:txBody>
      </p:sp>
    </p:spTree>
    <p:extLst>
      <p:ext uri="{BB962C8B-B14F-4D97-AF65-F5344CB8AC3E}">
        <p14:creationId xmlns:p14="http://schemas.microsoft.com/office/powerpoint/2010/main" val="3072676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Say: </a:t>
            </a:r>
            <a:r>
              <a:rPr lang="en-US" b="0" dirty="0"/>
              <a:t>If not, Don’t worry. We will get to know about it in some time. Professor Albert Mehrabian has pioneered the understanding of communications since the 1960s.</a:t>
            </a:r>
            <a:r>
              <a:rPr lang="en-US" b="1" i="0" dirty="0">
                <a:effectLst/>
                <a:latin typeface="Libre Franklin" pitchFamily="2" charset="0"/>
              </a:rPr>
              <a:t> </a:t>
            </a:r>
            <a:r>
              <a:rPr lang="en-US" b="0" i="1" dirty="0">
                <a:solidFill>
                  <a:srgbClr val="4A4E57"/>
                </a:solidFill>
                <a:effectLst/>
                <a:latin typeface="Open Sans" panose="020B0606030504020204" pitchFamily="34" charset="0"/>
              </a:rPr>
              <a:t>Albert Mehrabian’s 7-38-55 Communication model says that 7% of the meaning of feelings and attitudes takes place through the words we use in spoken communications, while 38% takes place through tone and voice and the remaining 55% of communication of these factors take place through the body language we use (specifically our facial expressions). </a:t>
            </a:r>
          </a:p>
          <a:p>
            <a:endParaRPr lang="en-US" b="0" i="1" dirty="0">
              <a:solidFill>
                <a:srgbClr val="4A4E57"/>
              </a:solidFill>
              <a:effectLst/>
              <a:latin typeface="Open Sans" panose="020B0606030504020204" pitchFamily="34" charset="0"/>
            </a:endParaRPr>
          </a:p>
          <a:p>
            <a:r>
              <a:rPr lang="en-US" b="1" i="0" dirty="0">
                <a:effectLst/>
                <a:latin typeface="Libre Franklin" pitchFamily="2" charset="0"/>
              </a:rPr>
              <a:t>Total Emotion/Attitude Communicated = 7 percent Verbal + 38 percent Vocal + 55 percent Facial</a:t>
            </a:r>
          </a:p>
          <a:p>
            <a:pPr algn="l"/>
            <a:r>
              <a:rPr lang="en-US" b="1" i="0" dirty="0">
                <a:effectLst/>
                <a:latin typeface="var(--h2_typography-font-family)"/>
              </a:rPr>
              <a:t>So What?</a:t>
            </a:r>
          </a:p>
          <a:p>
            <a:pPr algn="l"/>
            <a:br>
              <a:rPr lang="en-US" b="0" i="0" dirty="0">
                <a:solidFill>
                  <a:srgbClr val="4A4E57"/>
                </a:solidFill>
                <a:effectLst/>
                <a:latin typeface="Open Sans" panose="020B0606030504020204" pitchFamily="34" charset="0"/>
              </a:rPr>
            </a:br>
            <a:r>
              <a:rPr lang="en-US" b="0" i="0" dirty="0">
                <a:solidFill>
                  <a:srgbClr val="4A4E57"/>
                </a:solidFill>
                <a:effectLst/>
                <a:latin typeface="Open Sans" panose="020B0606030504020204" pitchFamily="34" charset="0"/>
              </a:rPr>
              <a:t>A lesson we can draw from this research is that we need to pay attention to far more than just the words others are using when we communicate with them. Similarly, we should also be aware of what we communicate to others through our tone and body language, not just our words. We convey huge amounts of information this way. As leaders and managers, it’s important that we understand what we’re communicating and that we try and communicate intentionally.</a:t>
            </a:r>
          </a:p>
          <a:p>
            <a:pPr algn="l"/>
            <a:r>
              <a:rPr lang="en-US" b="0" i="0" dirty="0">
                <a:solidFill>
                  <a:srgbClr val="4A4E57"/>
                </a:solidFill>
                <a:effectLst/>
                <a:latin typeface="Open Sans" panose="020B0606030504020204" pitchFamily="34" charset="0"/>
              </a:rPr>
              <a:t>Also, we should also ensure that we can listen effectively.</a:t>
            </a:r>
          </a:p>
          <a:p>
            <a:endParaRPr lang="en-US" b="1" dirty="0"/>
          </a:p>
          <a:p>
            <a:endParaRPr lang="en-US" b="1" dirty="0"/>
          </a:p>
        </p:txBody>
      </p:sp>
      <p:sp>
        <p:nvSpPr>
          <p:cNvPr id="4" name="Slide Number Placeholder 3"/>
          <p:cNvSpPr>
            <a:spLocks noGrp="1"/>
          </p:cNvSpPr>
          <p:nvPr>
            <p:ph type="sldNum" sz="quarter" idx="5"/>
          </p:nvPr>
        </p:nvSpPr>
        <p:spPr/>
        <p:txBody>
          <a:bodyPr/>
          <a:lstStyle/>
          <a:p>
            <a:fld id="{F5453FCA-CD46-459E-A84D-61334D0A920D}" type="slidenum">
              <a:rPr lang="en-US" smtClean="0"/>
              <a:pPr/>
              <a:t>9</a:t>
            </a:fld>
            <a:endParaRPr lang="en-US"/>
          </a:p>
        </p:txBody>
      </p:sp>
    </p:spTree>
    <p:extLst>
      <p:ext uri="{BB962C8B-B14F-4D97-AF65-F5344CB8AC3E}">
        <p14:creationId xmlns:p14="http://schemas.microsoft.com/office/powerpoint/2010/main" val="2288254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
        <p:nvSpPr>
          <p:cNvPr id="7" name="Slide Number Placeholder 5">
            <a:extLst>
              <a:ext uri="{FF2B5EF4-FFF2-40B4-BE49-F238E27FC236}">
                <a16:creationId xmlns:a16="http://schemas.microsoft.com/office/drawing/2014/main" id="{84BF532C-1C96-5528-EE7D-7C3A542DD455}"/>
              </a:ext>
            </a:extLst>
          </p:cNvPr>
          <p:cNvSpPr txBox="1">
            <a:spLocks/>
          </p:cNvSpPr>
          <p:nvPr userDrawn="1"/>
        </p:nvSpPr>
        <p:spPr>
          <a:xfrm>
            <a:off x="457200" y="6553200"/>
            <a:ext cx="533400" cy="487363"/>
          </a:xfrm>
          <a:prstGeom prst="rect">
            <a:avLst/>
          </a:prstGeom>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CA" altLang="en-US" dirty="0">
              <a:solidFill>
                <a:srgbClr val="FFFFFF"/>
              </a:solidFill>
              <a:latin typeface="Calibri" panose="020F0502020204030204" pitchFamily="34" charset="0"/>
            </a:endParaRPr>
          </a:p>
        </p:txBody>
      </p:sp>
    </p:spTree>
    <p:extLst>
      <p:ext uri="{BB962C8B-B14F-4D97-AF65-F5344CB8AC3E}">
        <p14:creationId xmlns:p14="http://schemas.microsoft.com/office/powerpoint/2010/main" val="562738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A04434-4039-4988-B0F1-159B614C0ACA}" type="datetimeFigureOut">
              <a:rPr lang="en-US" smtClean="0"/>
              <a:pPr/>
              <a:t>9/2/2024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516815-A6F6-44A1-87A5-AD49C33AF770}" type="slidenum">
              <a:rPr lang="en-US" smtClean="0"/>
              <a:pPr/>
              <a:t>‹#›</a:t>
            </a:fld>
            <a:endParaRPr lang="en-US"/>
          </a:p>
        </p:txBody>
      </p:sp>
    </p:spTree>
    <p:extLst>
      <p:ext uri="{BB962C8B-B14F-4D97-AF65-F5344CB8AC3E}">
        <p14:creationId xmlns:p14="http://schemas.microsoft.com/office/powerpoint/2010/main" val="3044115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A04434-4039-4988-B0F1-159B614C0ACA}" type="datetimeFigureOut">
              <a:rPr lang="en-US" smtClean="0"/>
              <a:pPr/>
              <a:t>9/2/2024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516815-A6F6-44A1-87A5-AD49C33AF770}" type="slidenum">
              <a:rPr lang="en-US" smtClean="0"/>
              <a:pPr/>
              <a:t>‹#›</a:t>
            </a:fld>
            <a:endParaRPr lang="en-US"/>
          </a:p>
        </p:txBody>
      </p:sp>
    </p:spTree>
    <p:extLst>
      <p:ext uri="{BB962C8B-B14F-4D97-AF65-F5344CB8AC3E}">
        <p14:creationId xmlns:p14="http://schemas.microsoft.com/office/powerpoint/2010/main" val="479447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A04434-4039-4988-B0F1-159B614C0ACA}" type="datetimeFigureOut">
              <a:rPr lang="en-US" smtClean="0"/>
              <a:pPr/>
              <a:t>9/2/2024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516815-A6F6-44A1-87A5-AD49C33AF770}" type="slidenum">
              <a:rPr lang="en-US" smtClean="0"/>
              <a:pPr/>
              <a:t>‹#›</a:t>
            </a:fld>
            <a:endParaRPr lang="en-US"/>
          </a:p>
        </p:txBody>
      </p:sp>
    </p:spTree>
    <p:extLst>
      <p:ext uri="{BB962C8B-B14F-4D97-AF65-F5344CB8AC3E}">
        <p14:creationId xmlns:p14="http://schemas.microsoft.com/office/powerpoint/2010/main" val="149805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13622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A04434-4039-4988-B0F1-159B614C0ACA}" type="datetimeFigureOut">
              <a:rPr lang="en-US" smtClean="0"/>
              <a:pPr/>
              <a:t>9/2/2024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516815-A6F6-44A1-87A5-AD49C33AF770}" type="slidenum">
              <a:rPr lang="en-US" smtClean="0"/>
              <a:pPr/>
              <a:t>‹#›</a:t>
            </a:fld>
            <a:endParaRPr lang="en-US"/>
          </a:p>
        </p:txBody>
      </p:sp>
    </p:spTree>
    <p:extLst>
      <p:ext uri="{BB962C8B-B14F-4D97-AF65-F5344CB8AC3E}">
        <p14:creationId xmlns:p14="http://schemas.microsoft.com/office/powerpoint/2010/main" val="404337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A04434-4039-4988-B0F1-159B614C0ACA}" type="datetimeFigureOut">
              <a:rPr lang="en-US" smtClean="0"/>
              <a:pPr/>
              <a:t>9/2/2024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516815-A6F6-44A1-87A5-AD49C33AF770}" type="slidenum">
              <a:rPr lang="en-US" smtClean="0"/>
              <a:pPr/>
              <a:t>‹#›</a:t>
            </a:fld>
            <a:endParaRPr lang="en-US"/>
          </a:p>
        </p:txBody>
      </p:sp>
    </p:spTree>
    <p:extLst>
      <p:ext uri="{BB962C8B-B14F-4D97-AF65-F5344CB8AC3E}">
        <p14:creationId xmlns:p14="http://schemas.microsoft.com/office/powerpoint/2010/main" val="2901651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A04434-4039-4988-B0F1-159B614C0ACA}" type="datetimeFigureOut">
              <a:rPr lang="en-US" smtClean="0"/>
              <a:pPr/>
              <a:t>9/2/2024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516815-A6F6-44A1-87A5-AD49C33AF770}" type="slidenum">
              <a:rPr lang="en-US" smtClean="0"/>
              <a:pPr/>
              <a:t>‹#›</a:t>
            </a:fld>
            <a:endParaRPr lang="en-US"/>
          </a:p>
        </p:txBody>
      </p:sp>
    </p:spTree>
    <p:extLst>
      <p:ext uri="{BB962C8B-B14F-4D97-AF65-F5344CB8AC3E}">
        <p14:creationId xmlns:p14="http://schemas.microsoft.com/office/powerpoint/2010/main" val="1104487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A04434-4039-4988-B0F1-159B614C0ACA}" type="datetimeFigureOut">
              <a:rPr lang="en-US" smtClean="0"/>
              <a:pPr/>
              <a:t>9/2/2024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516815-A6F6-44A1-87A5-AD49C33AF770}" type="slidenum">
              <a:rPr lang="en-US" smtClean="0"/>
              <a:pPr/>
              <a:t>‹#›</a:t>
            </a:fld>
            <a:endParaRPr lang="en-US"/>
          </a:p>
        </p:txBody>
      </p:sp>
    </p:spTree>
    <p:extLst>
      <p:ext uri="{BB962C8B-B14F-4D97-AF65-F5344CB8AC3E}">
        <p14:creationId xmlns:p14="http://schemas.microsoft.com/office/powerpoint/2010/main" val="221175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A04434-4039-4988-B0F1-159B614C0ACA}" type="datetimeFigureOut">
              <a:rPr lang="en-US" smtClean="0"/>
              <a:pPr/>
              <a:t>9/2/2024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516815-A6F6-44A1-87A5-AD49C33AF770}" type="slidenum">
              <a:rPr lang="en-US" smtClean="0"/>
              <a:pPr/>
              <a:t>‹#›</a:t>
            </a:fld>
            <a:endParaRPr lang="en-US"/>
          </a:p>
        </p:txBody>
      </p:sp>
    </p:spTree>
    <p:extLst>
      <p:ext uri="{BB962C8B-B14F-4D97-AF65-F5344CB8AC3E}">
        <p14:creationId xmlns:p14="http://schemas.microsoft.com/office/powerpoint/2010/main" val="1599212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A04434-4039-4988-B0F1-159B614C0ACA}" type="datetimeFigureOut">
              <a:rPr lang="en-US" smtClean="0"/>
              <a:pPr/>
              <a:t>9/2/2024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516815-A6F6-44A1-87A5-AD49C33AF770}" type="slidenum">
              <a:rPr lang="en-US" smtClean="0"/>
              <a:pPr/>
              <a:t>‹#›</a:t>
            </a:fld>
            <a:endParaRPr lang="en-US"/>
          </a:p>
        </p:txBody>
      </p:sp>
    </p:spTree>
    <p:extLst>
      <p:ext uri="{BB962C8B-B14F-4D97-AF65-F5344CB8AC3E}">
        <p14:creationId xmlns:p14="http://schemas.microsoft.com/office/powerpoint/2010/main" val="132220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9/2/2024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11" name="Rectangle 10">
            <a:extLst>
              <a:ext uri="{FF2B5EF4-FFF2-40B4-BE49-F238E27FC236}">
                <a16:creationId xmlns:a16="http://schemas.microsoft.com/office/drawing/2014/main" id="{E474146C-CE5F-4265-A391-19CF6B0F1309}"/>
              </a:ext>
            </a:extLst>
          </p:cNvPr>
          <p:cNvSpPr/>
          <p:nvPr userDrawn="1"/>
        </p:nvSpPr>
        <p:spPr>
          <a:xfrm>
            <a:off x="3616960" y="6644640"/>
            <a:ext cx="8575040" cy="213360"/>
          </a:xfrm>
          <a:prstGeom prst="rect">
            <a:avLst/>
          </a:prstGeom>
          <a:solidFill>
            <a:srgbClr val="0154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Rectangle 11">
            <a:extLst>
              <a:ext uri="{FF2B5EF4-FFF2-40B4-BE49-F238E27FC236}">
                <a16:creationId xmlns:a16="http://schemas.microsoft.com/office/drawing/2014/main" id="{8011CBB6-49E9-4F6D-B688-A1B4432DD0B5}"/>
              </a:ext>
            </a:extLst>
          </p:cNvPr>
          <p:cNvSpPr/>
          <p:nvPr userDrawn="1"/>
        </p:nvSpPr>
        <p:spPr>
          <a:xfrm>
            <a:off x="0" y="6644640"/>
            <a:ext cx="9593582" cy="216654"/>
          </a:xfrm>
          <a:prstGeom prst="rect">
            <a:avLst/>
          </a:prstGeom>
          <a:solidFill>
            <a:srgbClr val="42C3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 name="TextBox 13">
            <a:extLst>
              <a:ext uri="{FF2B5EF4-FFF2-40B4-BE49-F238E27FC236}">
                <a16:creationId xmlns:a16="http://schemas.microsoft.com/office/drawing/2014/main" id="{1C0E3137-5F6F-49EF-A704-6671295B217E}"/>
              </a:ext>
            </a:extLst>
          </p:cNvPr>
          <p:cNvSpPr txBox="1"/>
          <p:nvPr userDrawn="1"/>
        </p:nvSpPr>
        <p:spPr>
          <a:xfrm flipH="1">
            <a:off x="6096000" y="6612820"/>
            <a:ext cx="2245364" cy="307777"/>
          </a:xfrm>
          <a:prstGeom prst="rect">
            <a:avLst/>
          </a:prstGeom>
          <a:noFill/>
        </p:spPr>
        <p:txBody>
          <a:bodyPr wrap="square" rtlCol="0">
            <a:spAutoFit/>
          </a:bodyPr>
          <a:lstStyle/>
          <a:p>
            <a:r>
              <a:rPr lang="en-IN" sz="1400" dirty="0">
                <a:latin typeface="Swis721 Cn BT" panose="020B0506020202030204" pitchFamily="34" charset="0"/>
              </a:rPr>
              <a:t> Company Name</a:t>
            </a:r>
          </a:p>
        </p:txBody>
      </p:sp>
      <p:sp>
        <p:nvSpPr>
          <p:cNvPr id="15" name="TextBox 14">
            <a:extLst>
              <a:ext uri="{FF2B5EF4-FFF2-40B4-BE49-F238E27FC236}">
                <a16:creationId xmlns:a16="http://schemas.microsoft.com/office/drawing/2014/main" id="{48F6C358-D62C-4D39-8BFA-E32670DCA7D0}"/>
              </a:ext>
            </a:extLst>
          </p:cNvPr>
          <p:cNvSpPr txBox="1"/>
          <p:nvPr userDrawn="1"/>
        </p:nvSpPr>
        <p:spPr>
          <a:xfrm flipH="1">
            <a:off x="10005347" y="6597431"/>
            <a:ext cx="2245364" cy="307777"/>
          </a:xfrm>
          <a:prstGeom prst="rect">
            <a:avLst/>
          </a:prstGeom>
          <a:noFill/>
        </p:spPr>
        <p:txBody>
          <a:bodyPr wrap="square" rtlCol="0">
            <a:spAutoFit/>
          </a:bodyPr>
          <a:lstStyle/>
          <a:p>
            <a:r>
              <a:rPr lang="en-IN" sz="1400" dirty="0">
                <a:solidFill>
                  <a:schemeClr val="bg1"/>
                </a:solidFill>
                <a:latin typeface="Swis721 Cn BT" panose="020B0506020202030204" pitchFamily="34" charset="0"/>
              </a:rPr>
              <a:t> Trainer Name</a:t>
            </a:r>
          </a:p>
        </p:txBody>
      </p:sp>
      <p:sp>
        <p:nvSpPr>
          <p:cNvPr id="16" name="Rectangle 15">
            <a:extLst>
              <a:ext uri="{FF2B5EF4-FFF2-40B4-BE49-F238E27FC236}">
                <a16:creationId xmlns:a16="http://schemas.microsoft.com/office/drawing/2014/main" id="{E8A6689E-718A-4D9C-ABB1-6BECB339E938}"/>
              </a:ext>
            </a:extLst>
          </p:cNvPr>
          <p:cNvSpPr/>
          <p:nvPr userDrawn="1"/>
        </p:nvSpPr>
        <p:spPr>
          <a:xfrm>
            <a:off x="11049000" y="1"/>
            <a:ext cx="1143000" cy="1001486"/>
          </a:xfrm>
          <a:prstGeom prst="rect">
            <a:avLst/>
          </a:prstGeom>
          <a:solidFill>
            <a:srgbClr val="0154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atin typeface="Swis721 Cn BT" panose="020B0506020202030204" pitchFamily="34" charset="0"/>
              </a:rPr>
              <a:t>Your </a:t>
            </a:r>
          </a:p>
          <a:p>
            <a:pPr algn="ctr"/>
            <a:r>
              <a:rPr lang="en-IN" dirty="0">
                <a:latin typeface="Swis721 Cn BT" panose="020B0506020202030204" pitchFamily="34" charset="0"/>
              </a:rPr>
              <a:t>Company</a:t>
            </a:r>
          </a:p>
          <a:p>
            <a:pPr algn="ctr"/>
            <a:r>
              <a:rPr lang="en-IN" dirty="0">
                <a:latin typeface="Swis721 Cn BT" panose="020B0506020202030204" pitchFamily="34" charset="0"/>
              </a:rPr>
              <a:t>Logo</a:t>
            </a:r>
          </a:p>
        </p:txBody>
      </p:sp>
      <p:sp>
        <p:nvSpPr>
          <p:cNvPr id="17" name="TextBox 16">
            <a:extLst>
              <a:ext uri="{FF2B5EF4-FFF2-40B4-BE49-F238E27FC236}">
                <a16:creationId xmlns:a16="http://schemas.microsoft.com/office/drawing/2014/main" id="{68528700-19C5-44F6-B206-A34F9618AC15}"/>
              </a:ext>
            </a:extLst>
          </p:cNvPr>
          <p:cNvSpPr txBox="1"/>
          <p:nvPr userDrawn="1"/>
        </p:nvSpPr>
        <p:spPr>
          <a:xfrm flipH="1">
            <a:off x="1923361" y="6593085"/>
            <a:ext cx="2835731" cy="307777"/>
          </a:xfrm>
          <a:prstGeom prst="rect">
            <a:avLst/>
          </a:prstGeom>
          <a:noFill/>
        </p:spPr>
        <p:txBody>
          <a:bodyPr wrap="square" rtlCol="0">
            <a:spAutoFit/>
          </a:bodyPr>
          <a:lstStyle/>
          <a:p>
            <a:r>
              <a:rPr lang="en-IN" sz="1400" dirty="0">
                <a:latin typeface="Swis721 Cn BT" panose="020B0506020202030204" pitchFamily="34" charset="0"/>
              </a:rPr>
              <a:t>Workplace  </a:t>
            </a:r>
            <a:r>
              <a:rPr lang="en-US" sz="1400" b="1" i="0" dirty="0">
                <a:solidFill>
                  <a:srgbClr val="222222"/>
                </a:solidFill>
                <a:effectLst/>
                <a:latin typeface="Swis721 Cn BT" panose="020B0506020202030204" pitchFamily="34" charset="0"/>
              </a:rPr>
              <a:t>Communication Skill </a:t>
            </a:r>
            <a:endParaRPr lang="en-IN" sz="1400" dirty="0">
              <a:latin typeface="Swis721 Cn BT" panose="020B0506020202030204" pitchFamily="34" charset="0"/>
            </a:endParaRPr>
          </a:p>
        </p:txBody>
      </p:sp>
      <p:pic>
        <p:nvPicPr>
          <p:cNvPr id="1026" name="Picture 2">
            <a:extLst>
              <a:ext uri="{FF2B5EF4-FFF2-40B4-BE49-F238E27FC236}">
                <a16:creationId xmlns:a16="http://schemas.microsoft.com/office/drawing/2014/main" id="{29736AC0-4E3A-F45C-7328-6B2A923E8740}"/>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3208" y="23540"/>
            <a:ext cx="670009" cy="771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94211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sv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8.svg"/><Relationship Id="rId11" Type="http://schemas.openxmlformats.org/officeDocument/2006/relationships/image" Target="../media/image23.pn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slides/_rels/slide12.xml.rels><?xml version="1.0" encoding="UTF-8" standalone="yes"?>
<Relationships xmlns="http://schemas.openxmlformats.org/package/2006/relationships"><Relationship Id="rId3" Type="http://schemas.openxmlformats.org/officeDocument/2006/relationships/image" Target="../media/image25.jpeg"/><Relationship Id="rId7" Type="http://schemas.openxmlformats.org/officeDocument/2006/relationships/image" Target="../media/image29.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65B0DB0-F788-5959-A95C-9967AA708742}"/>
              </a:ext>
            </a:extLst>
          </p:cNvPr>
          <p:cNvSpPr>
            <a:spLocks noGrp="1"/>
          </p:cNvSpPr>
          <p:nvPr>
            <p:ph type="ctrTitle"/>
          </p:nvPr>
        </p:nvSpPr>
        <p:spPr>
          <a:xfrm>
            <a:off x="1255060" y="5552225"/>
            <a:ext cx="9681882" cy="739880"/>
          </a:xfrm>
        </p:spPr>
        <p:txBody>
          <a:bodyPr anchor="b">
            <a:noAutofit/>
          </a:bodyPr>
          <a:lstStyle/>
          <a:p>
            <a:r>
              <a:rPr lang="en-US" sz="4800" dirty="0">
                <a:solidFill>
                  <a:srgbClr val="004A8D"/>
                </a:solidFill>
                <a:latin typeface="+mj-lt"/>
              </a:rPr>
              <a:t>Workplace Communication-2 Days</a:t>
            </a:r>
          </a:p>
        </p:txBody>
      </p:sp>
      <p:sp>
        <p:nvSpPr>
          <p:cNvPr id="2" name="Rectangle 1">
            <a:extLst>
              <a:ext uri="{FF2B5EF4-FFF2-40B4-BE49-F238E27FC236}">
                <a16:creationId xmlns:a16="http://schemas.microsoft.com/office/drawing/2014/main" id="{097F2298-5BE1-9CEB-0DE0-DF2522E92B94}"/>
              </a:ext>
            </a:extLst>
          </p:cNvPr>
          <p:cNvSpPr/>
          <p:nvPr/>
        </p:nvSpPr>
        <p:spPr>
          <a:xfrm>
            <a:off x="11035748" y="5343627"/>
            <a:ext cx="1143000" cy="1001486"/>
          </a:xfrm>
          <a:prstGeom prst="rect">
            <a:avLst/>
          </a:prstGeom>
          <a:solidFill>
            <a:srgbClr val="0154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latin typeface="Swis721 Cn BT" panose="020B0506020202030204" pitchFamily="34" charset="0"/>
              </a:rPr>
              <a:t>Your </a:t>
            </a:r>
          </a:p>
          <a:p>
            <a:pPr algn="ctr"/>
            <a:r>
              <a:rPr lang="en-IN" dirty="0">
                <a:latin typeface="Swis721 Cn BT" panose="020B0506020202030204" pitchFamily="34" charset="0"/>
              </a:rPr>
              <a:t>Company</a:t>
            </a:r>
          </a:p>
          <a:p>
            <a:pPr algn="ctr"/>
            <a:r>
              <a:rPr lang="en-IN" dirty="0">
                <a:latin typeface="Swis721 Cn BT" panose="020B0506020202030204" pitchFamily="34" charset="0"/>
              </a:rPr>
              <a:t>Logo</a:t>
            </a:r>
          </a:p>
        </p:txBody>
      </p:sp>
      <p:pic>
        <p:nvPicPr>
          <p:cNvPr id="2050" name="Picture 2">
            <a:extLst>
              <a:ext uri="{FF2B5EF4-FFF2-40B4-BE49-F238E27FC236}">
                <a16:creationId xmlns:a16="http://schemas.microsoft.com/office/drawing/2014/main" id="{CD8C9D2B-2ADD-0917-2E87-19C02CF1DA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36" y="5327062"/>
            <a:ext cx="1163962" cy="116909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Indian Businesspeople with Speech Bubbles for Promotional Banners and Infographics">
            <a:extLst>
              <a:ext uri="{FF2B5EF4-FFF2-40B4-BE49-F238E27FC236}">
                <a16:creationId xmlns:a16="http://schemas.microsoft.com/office/drawing/2014/main" id="{A16651AE-9CBB-F07F-CF98-EE6FE49645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
            <a:ext cx="12192000" cy="52425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6764255"/>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2EEB8-AED7-AE4B-B5AC-E2A9C6C2EEDB}"/>
              </a:ext>
            </a:extLst>
          </p:cNvPr>
          <p:cNvSpPr>
            <a:spLocks noGrp="1"/>
          </p:cNvSpPr>
          <p:nvPr>
            <p:ph type="title"/>
          </p:nvPr>
        </p:nvSpPr>
        <p:spPr/>
        <p:txBody>
          <a:bodyPr>
            <a:normAutofit/>
          </a:bodyPr>
          <a:lstStyle/>
          <a:p>
            <a:r>
              <a:rPr lang="en-US" sz="3400" dirty="0"/>
              <a:t>Types of Communication</a:t>
            </a:r>
          </a:p>
        </p:txBody>
      </p:sp>
      <p:graphicFrame>
        <p:nvGraphicFramePr>
          <p:cNvPr id="4" name="Content Placeholder 3">
            <a:extLst>
              <a:ext uri="{FF2B5EF4-FFF2-40B4-BE49-F238E27FC236}">
                <a16:creationId xmlns:a16="http://schemas.microsoft.com/office/drawing/2014/main" id="{4D57D0DA-5BE8-A909-72D1-5504D33BCA44}"/>
              </a:ext>
            </a:extLst>
          </p:cNvPr>
          <p:cNvGraphicFramePr>
            <a:graphicFrameLocks noGrp="1"/>
          </p:cNvGraphicFramePr>
          <p:nvPr>
            <p:ph idx="1"/>
            <p:extLst>
              <p:ext uri="{D42A27DB-BD31-4B8C-83A1-F6EECF244321}">
                <p14:modId xmlns:p14="http://schemas.microsoft.com/office/powerpoint/2010/main" val="233557918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98958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C8E4D-6EC6-F1E2-AC29-D1AEA311AD7F}"/>
              </a:ext>
            </a:extLst>
          </p:cNvPr>
          <p:cNvSpPr>
            <a:spLocks noGrp="1"/>
          </p:cNvSpPr>
          <p:nvPr>
            <p:ph type="title"/>
          </p:nvPr>
        </p:nvSpPr>
        <p:spPr/>
        <p:txBody>
          <a:bodyPr>
            <a:normAutofit/>
          </a:bodyPr>
          <a:lstStyle/>
          <a:p>
            <a:r>
              <a:rPr lang="en-US" sz="3400" dirty="0"/>
              <a:t>Barriers of Communication</a:t>
            </a:r>
          </a:p>
        </p:txBody>
      </p:sp>
      <p:sp>
        <p:nvSpPr>
          <p:cNvPr id="6" name="Rectangle 5" descr="Tongue">
            <a:extLst>
              <a:ext uri="{FF2B5EF4-FFF2-40B4-BE49-F238E27FC236}">
                <a16:creationId xmlns:a16="http://schemas.microsoft.com/office/drawing/2014/main" id="{4C134D68-400F-72E2-498F-EE3229316E20}"/>
              </a:ext>
            </a:extLst>
          </p:cNvPr>
          <p:cNvSpPr/>
          <p:nvPr/>
        </p:nvSpPr>
        <p:spPr>
          <a:xfrm>
            <a:off x="1461000" y="3101292"/>
            <a:ext cx="810000" cy="810000"/>
          </a:xfrm>
          <a:prstGeom prst="rect">
            <a:avLst/>
          </a:prstGeom>
          <a: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a:blipFill>
        </p:spPr>
        <p:style>
          <a:lnRef idx="0">
            <a:schemeClr val="lt1">
              <a:hueOff val="0"/>
              <a:satOff val="0"/>
              <a:lumOff val="0"/>
              <a:alphaOff val="0"/>
            </a:schemeClr>
          </a:lnRef>
          <a:fillRef idx="3">
            <a:scrgbClr r="0" g="0" b="0"/>
          </a:fillRef>
          <a:effectRef idx="3">
            <a:schemeClr val="accent4">
              <a:hueOff val="0"/>
              <a:satOff val="0"/>
              <a:lumOff val="0"/>
              <a:alphaOff val="0"/>
            </a:schemeClr>
          </a:effectRef>
          <a:fontRef idx="minor">
            <a:schemeClr val="lt1"/>
          </a:fontRef>
        </p:style>
      </p:sp>
      <p:sp>
        <p:nvSpPr>
          <p:cNvPr id="7" name="Freeform: Shape 6">
            <a:extLst>
              <a:ext uri="{FF2B5EF4-FFF2-40B4-BE49-F238E27FC236}">
                <a16:creationId xmlns:a16="http://schemas.microsoft.com/office/drawing/2014/main" id="{3C8B4A50-1DFE-FFAE-7BBA-73AB1ABD9913}"/>
              </a:ext>
            </a:extLst>
          </p:cNvPr>
          <p:cNvSpPr/>
          <p:nvPr/>
        </p:nvSpPr>
        <p:spPr>
          <a:xfrm>
            <a:off x="966000" y="4181295"/>
            <a:ext cx="1800000" cy="720000"/>
          </a:xfrm>
          <a:custGeom>
            <a:avLst/>
            <a:gdLst>
              <a:gd name="connsiteX0" fmla="*/ 0 w 1800000"/>
              <a:gd name="connsiteY0" fmla="*/ 0 h 720000"/>
              <a:gd name="connsiteX1" fmla="*/ 1800000 w 1800000"/>
              <a:gd name="connsiteY1" fmla="*/ 0 h 720000"/>
              <a:gd name="connsiteX2" fmla="*/ 1800000 w 1800000"/>
              <a:gd name="connsiteY2" fmla="*/ 720000 h 720000"/>
              <a:gd name="connsiteX3" fmla="*/ 0 w 1800000"/>
              <a:gd name="connsiteY3" fmla="*/ 720000 h 720000"/>
              <a:gd name="connsiteX4" fmla="*/ 0 w 180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0000" h="720000">
                <a:moveTo>
                  <a:pt x="0" y="0"/>
                </a:moveTo>
                <a:lnTo>
                  <a:pt x="1800000" y="0"/>
                </a:lnTo>
                <a:lnTo>
                  <a:pt x="180000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r>
              <a:rPr lang="en-US" sz="2400" kern="1200"/>
              <a:t>L</a:t>
            </a:r>
            <a:r>
              <a:rPr lang="en-US" sz="2400" b="0" i="0" kern="1200"/>
              <a:t>inguistic</a:t>
            </a:r>
            <a:endParaRPr lang="en-US" sz="2400" kern="1200"/>
          </a:p>
        </p:txBody>
      </p:sp>
      <p:sp>
        <p:nvSpPr>
          <p:cNvPr id="8" name="Rectangle 7" descr="Brain in head">
            <a:extLst>
              <a:ext uri="{FF2B5EF4-FFF2-40B4-BE49-F238E27FC236}">
                <a16:creationId xmlns:a16="http://schemas.microsoft.com/office/drawing/2014/main" id="{DEAC3D8A-23C9-2ABF-DE41-99C1DA6BF602}"/>
              </a:ext>
            </a:extLst>
          </p:cNvPr>
          <p:cNvSpPr/>
          <p:nvPr/>
        </p:nvSpPr>
        <p:spPr>
          <a:xfrm>
            <a:off x="3817749" y="3101292"/>
            <a:ext cx="810000" cy="810000"/>
          </a:xfrm>
          <a:prstGeom prst="rect">
            <a:avLst/>
          </a:prstGeom>
          <a: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a:blipFill>
        </p:spPr>
        <p:style>
          <a:lnRef idx="0">
            <a:schemeClr val="lt1">
              <a:hueOff val="0"/>
              <a:satOff val="0"/>
              <a:lumOff val="0"/>
              <a:alphaOff val="0"/>
            </a:schemeClr>
          </a:lnRef>
          <a:fillRef idx="3">
            <a:scrgbClr r="0" g="0" b="0"/>
          </a:fillRef>
          <a:effectRef idx="3">
            <a:schemeClr val="accent4">
              <a:hueOff val="2450223"/>
              <a:satOff val="-10194"/>
              <a:lumOff val="2402"/>
              <a:alphaOff val="0"/>
            </a:schemeClr>
          </a:effectRef>
          <a:fontRef idx="minor">
            <a:schemeClr val="lt1"/>
          </a:fontRef>
        </p:style>
      </p:sp>
      <p:sp>
        <p:nvSpPr>
          <p:cNvPr id="9" name="Freeform: Shape 8">
            <a:extLst>
              <a:ext uri="{FF2B5EF4-FFF2-40B4-BE49-F238E27FC236}">
                <a16:creationId xmlns:a16="http://schemas.microsoft.com/office/drawing/2014/main" id="{EF765E96-0379-B178-302B-077852A7FAB9}"/>
              </a:ext>
            </a:extLst>
          </p:cNvPr>
          <p:cNvSpPr/>
          <p:nvPr/>
        </p:nvSpPr>
        <p:spPr>
          <a:xfrm>
            <a:off x="3081000" y="4181295"/>
            <a:ext cx="1927098" cy="720000"/>
          </a:xfrm>
          <a:custGeom>
            <a:avLst/>
            <a:gdLst>
              <a:gd name="connsiteX0" fmla="*/ 0 w 1800000"/>
              <a:gd name="connsiteY0" fmla="*/ 0 h 720000"/>
              <a:gd name="connsiteX1" fmla="*/ 1800000 w 1800000"/>
              <a:gd name="connsiteY1" fmla="*/ 0 h 720000"/>
              <a:gd name="connsiteX2" fmla="*/ 1800000 w 1800000"/>
              <a:gd name="connsiteY2" fmla="*/ 720000 h 720000"/>
              <a:gd name="connsiteX3" fmla="*/ 0 w 1800000"/>
              <a:gd name="connsiteY3" fmla="*/ 720000 h 720000"/>
              <a:gd name="connsiteX4" fmla="*/ 0 w 180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0000" h="720000">
                <a:moveTo>
                  <a:pt x="0" y="0"/>
                </a:moveTo>
                <a:lnTo>
                  <a:pt x="1800000" y="0"/>
                </a:lnTo>
                <a:lnTo>
                  <a:pt x="180000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r>
              <a:rPr lang="en-US" sz="2400" kern="1200"/>
              <a:t>P</a:t>
            </a:r>
            <a:r>
              <a:rPr lang="en-US" sz="2400" b="0" i="0" kern="1200"/>
              <a:t>sychological</a:t>
            </a:r>
            <a:endParaRPr lang="en-US" sz="2400" kern="1200"/>
          </a:p>
        </p:txBody>
      </p:sp>
      <p:sp>
        <p:nvSpPr>
          <p:cNvPr id="10" name="Rectangle 9" descr="Heart">
            <a:extLst>
              <a:ext uri="{FF2B5EF4-FFF2-40B4-BE49-F238E27FC236}">
                <a16:creationId xmlns:a16="http://schemas.microsoft.com/office/drawing/2014/main" id="{BDA3E1DA-AB6F-334D-F8FB-E5BBCB755EC6}"/>
              </a:ext>
            </a:extLst>
          </p:cNvPr>
          <p:cNvSpPr/>
          <p:nvPr/>
        </p:nvSpPr>
        <p:spPr>
          <a:xfrm>
            <a:off x="5691000" y="3101292"/>
            <a:ext cx="810000" cy="810000"/>
          </a:xfrm>
          <a:prstGeom prst="rect">
            <a:avLst/>
          </a:prstGeom>
          <a: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a:blipFill>
        </p:spPr>
        <p:style>
          <a:lnRef idx="0">
            <a:schemeClr val="lt1">
              <a:hueOff val="0"/>
              <a:satOff val="0"/>
              <a:lumOff val="0"/>
              <a:alphaOff val="0"/>
            </a:schemeClr>
          </a:lnRef>
          <a:fillRef idx="3">
            <a:scrgbClr r="0" g="0" b="0"/>
          </a:fillRef>
          <a:effectRef idx="3">
            <a:schemeClr val="accent4">
              <a:hueOff val="4900445"/>
              <a:satOff val="-20388"/>
              <a:lumOff val="4804"/>
              <a:alphaOff val="0"/>
            </a:schemeClr>
          </a:effectRef>
          <a:fontRef idx="minor">
            <a:schemeClr val="lt1"/>
          </a:fontRef>
        </p:style>
      </p:sp>
      <p:sp>
        <p:nvSpPr>
          <p:cNvPr id="11" name="Freeform: Shape 10">
            <a:extLst>
              <a:ext uri="{FF2B5EF4-FFF2-40B4-BE49-F238E27FC236}">
                <a16:creationId xmlns:a16="http://schemas.microsoft.com/office/drawing/2014/main" id="{A4CC4925-5F53-E289-DC43-FB96B7A0080D}"/>
              </a:ext>
            </a:extLst>
          </p:cNvPr>
          <p:cNvSpPr/>
          <p:nvPr/>
        </p:nvSpPr>
        <p:spPr>
          <a:xfrm>
            <a:off x="5196000" y="4181295"/>
            <a:ext cx="1800000" cy="720000"/>
          </a:xfrm>
          <a:custGeom>
            <a:avLst/>
            <a:gdLst>
              <a:gd name="connsiteX0" fmla="*/ 0 w 1800000"/>
              <a:gd name="connsiteY0" fmla="*/ 0 h 720000"/>
              <a:gd name="connsiteX1" fmla="*/ 1800000 w 1800000"/>
              <a:gd name="connsiteY1" fmla="*/ 0 h 720000"/>
              <a:gd name="connsiteX2" fmla="*/ 1800000 w 1800000"/>
              <a:gd name="connsiteY2" fmla="*/ 720000 h 720000"/>
              <a:gd name="connsiteX3" fmla="*/ 0 w 1800000"/>
              <a:gd name="connsiteY3" fmla="*/ 720000 h 720000"/>
              <a:gd name="connsiteX4" fmla="*/ 0 w 180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0000" h="720000">
                <a:moveTo>
                  <a:pt x="0" y="0"/>
                </a:moveTo>
                <a:lnTo>
                  <a:pt x="1800000" y="0"/>
                </a:lnTo>
                <a:lnTo>
                  <a:pt x="180000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r>
              <a:rPr lang="en-US" sz="2400" kern="1200"/>
              <a:t>E</a:t>
            </a:r>
            <a:r>
              <a:rPr lang="en-US" sz="2400" b="0" i="0" kern="1200"/>
              <a:t>motional</a:t>
            </a:r>
            <a:endParaRPr lang="en-US" sz="2400" kern="1200"/>
          </a:p>
        </p:txBody>
      </p:sp>
      <p:sp>
        <p:nvSpPr>
          <p:cNvPr id="12" name="Rectangle 11" descr="Body Builder">
            <a:extLst>
              <a:ext uri="{FF2B5EF4-FFF2-40B4-BE49-F238E27FC236}">
                <a16:creationId xmlns:a16="http://schemas.microsoft.com/office/drawing/2014/main" id="{A94A8766-DE3C-BD95-0310-6DDDCF947F4B}"/>
              </a:ext>
            </a:extLst>
          </p:cNvPr>
          <p:cNvSpPr/>
          <p:nvPr/>
        </p:nvSpPr>
        <p:spPr>
          <a:xfrm>
            <a:off x="7806000" y="3101292"/>
            <a:ext cx="810000" cy="810000"/>
          </a:xfrm>
          <a:prstGeom prst="rect">
            <a:avLst/>
          </a:prstGeom>
          <a:blipFill>
            <a:blip r:embed="rId9">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a:blipFill>
        </p:spPr>
        <p:style>
          <a:lnRef idx="0">
            <a:schemeClr val="lt1">
              <a:hueOff val="0"/>
              <a:satOff val="0"/>
              <a:lumOff val="0"/>
              <a:alphaOff val="0"/>
            </a:schemeClr>
          </a:lnRef>
          <a:fillRef idx="3">
            <a:scrgbClr r="0" g="0" b="0"/>
          </a:fillRef>
          <a:effectRef idx="3">
            <a:schemeClr val="accent4">
              <a:hueOff val="7350668"/>
              <a:satOff val="-30583"/>
              <a:lumOff val="7206"/>
              <a:alphaOff val="0"/>
            </a:schemeClr>
          </a:effectRef>
          <a:fontRef idx="minor">
            <a:schemeClr val="lt1"/>
          </a:fontRef>
        </p:style>
      </p:sp>
      <p:sp>
        <p:nvSpPr>
          <p:cNvPr id="13" name="Freeform: Shape 12">
            <a:extLst>
              <a:ext uri="{FF2B5EF4-FFF2-40B4-BE49-F238E27FC236}">
                <a16:creationId xmlns:a16="http://schemas.microsoft.com/office/drawing/2014/main" id="{99FE3B40-3EA9-C989-653F-9368F455C7EB}"/>
              </a:ext>
            </a:extLst>
          </p:cNvPr>
          <p:cNvSpPr/>
          <p:nvPr/>
        </p:nvSpPr>
        <p:spPr>
          <a:xfrm>
            <a:off x="7311000" y="4181295"/>
            <a:ext cx="1800000" cy="720000"/>
          </a:xfrm>
          <a:custGeom>
            <a:avLst/>
            <a:gdLst>
              <a:gd name="connsiteX0" fmla="*/ 0 w 1800000"/>
              <a:gd name="connsiteY0" fmla="*/ 0 h 720000"/>
              <a:gd name="connsiteX1" fmla="*/ 1800000 w 1800000"/>
              <a:gd name="connsiteY1" fmla="*/ 0 h 720000"/>
              <a:gd name="connsiteX2" fmla="*/ 1800000 w 1800000"/>
              <a:gd name="connsiteY2" fmla="*/ 720000 h 720000"/>
              <a:gd name="connsiteX3" fmla="*/ 0 w 1800000"/>
              <a:gd name="connsiteY3" fmla="*/ 720000 h 720000"/>
              <a:gd name="connsiteX4" fmla="*/ 0 w 180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0000" h="720000">
                <a:moveTo>
                  <a:pt x="0" y="0"/>
                </a:moveTo>
                <a:lnTo>
                  <a:pt x="1800000" y="0"/>
                </a:lnTo>
                <a:lnTo>
                  <a:pt x="180000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r>
              <a:rPr lang="en-US" sz="2400" b="0" i="0" kern="1200"/>
              <a:t>Physical</a:t>
            </a:r>
            <a:endParaRPr lang="en-US" sz="2400" kern="1200"/>
          </a:p>
        </p:txBody>
      </p:sp>
      <p:sp>
        <p:nvSpPr>
          <p:cNvPr id="14" name="Rectangle 13" descr="Earth Globe Americas">
            <a:extLst>
              <a:ext uri="{FF2B5EF4-FFF2-40B4-BE49-F238E27FC236}">
                <a16:creationId xmlns:a16="http://schemas.microsoft.com/office/drawing/2014/main" id="{977CD028-50B5-6780-851A-9B2B12D49408}"/>
              </a:ext>
            </a:extLst>
          </p:cNvPr>
          <p:cNvSpPr/>
          <p:nvPr/>
        </p:nvSpPr>
        <p:spPr>
          <a:xfrm>
            <a:off x="9921000" y="3101292"/>
            <a:ext cx="810000" cy="810000"/>
          </a:xfrm>
          <a:prstGeom prst="rect">
            <a:avLst/>
          </a:prstGeom>
          <a:blipFill>
            <a:blip r:embed="rId11">
              <a:extLst>
                <a:ext uri="{28A0092B-C50C-407E-A947-70E740481C1C}">
                  <a14:useLocalDpi xmlns:a14="http://schemas.microsoft.com/office/drawing/2010/main"/>
                </a:ext>
                <a:ext uri="{96DAC541-7B7A-43D3-8B79-37D633B846F1}">
                  <asvg:svgBlip xmlns:asvg="http://schemas.microsoft.com/office/drawing/2016/SVG/main" r:embed="rId12"/>
                </a:ext>
              </a:extLst>
            </a:blip>
            <a:stretch>
              <a:fillRect/>
            </a:stretch>
          </a:blipFill>
        </p:spPr>
        <p:style>
          <a:lnRef idx="0">
            <a:schemeClr val="lt1">
              <a:hueOff val="0"/>
              <a:satOff val="0"/>
              <a:lumOff val="0"/>
              <a:alphaOff val="0"/>
            </a:schemeClr>
          </a:lnRef>
          <a:fillRef idx="3">
            <a:scrgbClr r="0" g="0" b="0"/>
          </a:fillRef>
          <a:effectRef idx="3">
            <a:schemeClr val="accent4">
              <a:hueOff val="9800891"/>
              <a:satOff val="-40777"/>
              <a:lumOff val="9608"/>
              <a:alphaOff val="0"/>
            </a:schemeClr>
          </a:effectRef>
          <a:fontRef idx="minor">
            <a:schemeClr val="lt1"/>
          </a:fontRef>
        </p:style>
      </p:sp>
      <p:sp>
        <p:nvSpPr>
          <p:cNvPr id="15" name="Freeform: Shape 14">
            <a:extLst>
              <a:ext uri="{FF2B5EF4-FFF2-40B4-BE49-F238E27FC236}">
                <a16:creationId xmlns:a16="http://schemas.microsoft.com/office/drawing/2014/main" id="{70D697A8-5093-3B70-BCE3-7D86599A366B}"/>
              </a:ext>
            </a:extLst>
          </p:cNvPr>
          <p:cNvSpPr/>
          <p:nvPr/>
        </p:nvSpPr>
        <p:spPr>
          <a:xfrm>
            <a:off x="9426000" y="4181295"/>
            <a:ext cx="1800000" cy="720000"/>
          </a:xfrm>
          <a:custGeom>
            <a:avLst/>
            <a:gdLst>
              <a:gd name="connsiteX0" fmla="*/ 0 w 1800000"/>
              <a:gd name="connsiteY0" fmla="*/ 0 h 720000"/>
              <a:gd name="connsiteX1" fmla="*/ 1800000 w 1800000"/>
              <a:gd name="connsiteY1" fmla="*/ 0 h 720000"/>
              <a:gd name="connsiteX2" fmla="*/ 1800000 w 1800000"/>
              <a:gd name="connsiteY2" fmla="*/ 720000 h 720000"/>
              <a:gd name="connsiteX3" fmla="*/ 0 w 1800000"/>
              <a:gd name="connsiteY3" fmla="*/ 720000 h 720000"/>
              <a:gd name="connsiteX4" fmla="*/ 0 w 180000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0000" h="720000">
                <a:moveTo>
                  <a:pt x="0" y="0"/>
                </a:moveTo>
                <a:lnTo>
                  <a:pt x="1800000" y="0"/>
                </a:lnTo>
                <a:lnTo>
                  <a:pt x="180000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pPr>
            <a:r>
              <a:rPr lang="en-US" sz="2400" b="0" i="0" kern="1200"/>
              <a:t>Cultural </a:t>
            </a:r>
            <a:endParaRPr lang="en-US" sz="2400" kern="1200"/>
          </a:p>
        </p:txBody>
      </p:sp>
    </p:spTree>
    <p:extLst>
      <p:ext uri="{BB962C8B-B14F-4D97-AF65-F5344CB8AC3E}">
        <p14:creationId xmlns:p14="http://schemas.microsoft.com/office/powerpoint/2010/main" val="293959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1000"/>
                                        <p:tgtEl>
                                          <p:spTgt spid="8"/>
                                        </p:tgtEl>
                                      </p:cBhvr>
                                    </p:animEffect>
                                    <p:anim calcmode="lin" valueType="num">
                                      <p:cBhvr>
                                        <p:cTn id="20" dur="1000" fill="hold"/>
                                        <p:tgtEl>
                                          <p:spTgt spid="8"/>
                                        </p:tgtEl>
                                        <p:attrNameLst>
                                          <p:attrName>ppt_x</p:attrName>
                                        </p:attrNameLst>
                                      </p:cBhvr>
                                      <p:tavLst>
                                        <p:tav tm="0">
                                          <p:val>
                                            <p:strVal val="#ppt_x"/>
                                          </p:val>
                                        </p:tav>
                                        <p:tav tm="100000">
                                          <p:val>
                                            <p:strVal val="#ppt_x"/>
                                          </p:val>
                                        </p:tav>
                                      </p:tavLst>
                                    </p:anim>
                                    <p:anim calcmode="lin" valueType="num">
                                      <p:cBhvr>
                                        <p:cTn id="21" dur="1000" fill="hold"/>
                                        <p:tgtEl>
                                          <p:spTgt spid="8"/>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1000"/>
                                        <p:tgtEl>
                                          <p:spTgt spid="10"/>
                                        </p:tgtEl>
                                      </p:cBhvr>
                                    </p:animEffect>
                                    <p:anim calcmode="lin" valueType="num">
                                      <p:cBhvr>
                                        <p:cTn id="32" dur="1000" fill="hold"/>
                                        <p:tgtEl>
                                          <p:spTgt spid="10"/>
                                        </p:tgtEl>
                                        <p:attrNameLst>
                                          <p:attrName>ppt_x</p:attrName>
                                        </p:attrNameLst>
                                      </p:cBhvr>
                                      <p:tavLst>
                                        <p:tav tm="0">
                                          <p:val>
                                            <p:strVal val="#ppt_x"/>
                                          </p:val>
                                        </p:tav>
                                        <p:tav tm="100000">
                                          <p:val>
                                            <p:strVal val="#ppt_x"/>
                                          </p:val>
                                        </p:tav>
                                      </p:tavLst>
                                    </p:anim>
                                    <p:anim calcmode="lin" valueType="num">
                                      <p:cBhvr>
                                        <p:cTn id="33" dur="1000" fill="hold"/>
                                        <p:tgtEl>
                                          <p:spTgt spid="10"/>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1000"/>
                                        <p:tgtEl>
                                          <p:spTgt spid="11"/>
                                        </p:tgtEl>
                                      </p:cBhvr>
                                    </p:animEffect>
                                    <p:anim calcmode="lin" valueType="num">
                                      <p:cBhvr>
                                        <p:cTn id="37" dur="1000" fill="hold"/>
                                        <p:tgtEl>
                                          <p:spTgt spid="11"/>
                                        </p:tgtEl>
                                        <p:attrNameLst>
                                          <p:attrName>ppt_x</p:attrName>
                                        </p:attrNameLst>
                                      </p:cBhvr>
                                      <p:tavLst>
                                        <p:tav tm="0">
                                          <p:val>
                                            <p:strVal val="#ppt_x"/>
                                          </p:val>
                                        </p:tav>
                                        <p:tav tm="100000">
                                          <p:val>
                                            <p:strVal val="#ppt_x"/>
                                          </p:val>
                                        </p:tav>
                                      </p:tavLst>
                                    </p:anim>
                                    <p:anim calcmode="lin" valueType="num">
                                      <p:cBhvr>
                                        <p:cTn id="3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1000"/>
                                        <p:tgtEl>
                                          <p:spTgt spid="12"/>
                                        </p:tgtEl>
                                      </p:cBhvr>
                                    </p:animEffect>
                                    <p:anim calcmode="lin" valueType="num">
                                      <p:cBhvr>
                                        <p:cTn id="44" dur="1000" fill="hold"/>
                                        <p:tgtEl>
                                          <p:spTgt spid="12"/>
                                        </p:tgtEl>
                                        <p:attrNameLst>
                                          <p:attrName>ppt_x</p:attrName>
                                        </p:attrNameLst>
                                      </p:cBhvr>
                                      <p:tavLst>
                                        <p:tav tm="0">
                                          <p:val>
                                            <p:strVal val="#ppt_x"/>
                                          </p:val>
                                        </p:tav>
                                        <p:tav tm="100000">
                                          <p:val>
                                            <p:strVal val="#ppt_x"/>
                                          </p:val>
                                        </p:tav>
                                      </p:tavLst>
                                    </p:anim>
                                    <p:anim calcmode="lin" valueType="num">
                                      <p:cBhvr>
                                        <p:cTn id="45" dur="1000" fill="hold"/>
                                        <p:tgtEl>
                                          <p:spTgt spid="12"/>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fade">
                                      <p:cBhvr>
                                        <p:cTn id="48" dur="1000"/>
                                        <p:tgtEl>
                                          <p:spTgt spid="13"/>
                                        </p:tgtEl>
                                      </p:cBhvr>
                                    </p:animEffect>
                                    <p:anim calcmode="lin" valueType="num">
                                      <p:cBhvr>
                                        <p:cTn id="49" dur="1000" fill="hold"/>
                                        <p:tgtEl>
                                          <p:spTgt spid="13"/>
                                        </p:tgtEl>
                                        <p:attrNameLst>
                                          <p:attrName>ppt_x</p:attrName>
                                        </p:attrNameLst>
                                      </p:cBhvr>
                                      <p:tavLst>
                                        <p:tav tm="0">
                                          <p:val>
                                            <p:strVal val="#ppt_x"/>
                                          </p:val>
                                        </p:tav>
                                        <p:tav tm="100000">
                                          <p:val>
                                            <p:strVal val="#ppt_x"/>
                                          </p:val>
                                        </p:tav>
                                      </p:tavLst>
                                    </p:anim>
                                    <p:anim calcmode="lin" valueType="num">
                                      <p:cBhvr>
                                        <p:cTn id="5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fade">
                                      <p:cBhvr>
                                        <p:cTn id="55" dur="1000"/>
                                        <p:tgtEl>
                                          <p:spTgt spid="14"/>
                                        </p:tgtEl>
                                      </p:cBhvr>
                                    </p:animEffect>
                                    <p:anim calcmode="lin" valueType="num">
                                      <p:cBhvr>
                                        <p:cTn id="56" dur="1000" fill="hold"/>
                                        <p:tgtEl>
                                          <p:spTgt spid="14"/>
                                        </p:tgtEl>
                                        <p:attrNameLst>
                                          <p:attrName>ppt_x</p:attrName>
                                        </p:attrNameLst>
                                      </p:cBhvr>
                                      <p:tavLst>
                                        <p:tav tm="0">
                                          <p:val>
                                            <p:strVal val="#ppt_x"/>
                                          </p:val>
                                        </p:tav>
                                        <p:tav tm="100000">
                                          <p:val>
                                            <p:strVal val="#ppt_x"/>
                                          </p:val>
                                        </p:tav>
                                      </p:tavLst>
                                    </p:anim>
                                    <p:anim calcmode="lin" valueType="num">
                                      <p:cBhvr>
                                        <p:cTn id="57" dur="1000" fill="hold"/>
                                        <p:tgtEl>
                                          <p:spTgt spid="14"/>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5"/>
                                        </p:tgtEl>
                                        <p:attrNameLst>
                                          <p:attrName>style.visibility</p:attrName>
                                        </p:attrNameLst>
                                      </p:cBhvr>
                                      <p:to>
                                        <p:strVal val="visible"/>
                                      </p:to>
                                    </p:set>
                                    <p:animEffect transition="in" filter="fade">
                                      <p:cBhvr>
                                        <p:cTn id="60" dur="1000"/>
                                        <p:tgtEl>
                                          <p:spTgt spid="15"/>
                                        </p:tgtEl>
                                      </p:cBhvr>
                                    </p:animEffect>
                                    <p:anim calcmode="lin" valueType="num">
                                      <p:cBhvr>
                                        <p:cTn id="61" dur="1000" fill="hold"/>
                                        <p:tgtEl>
                                          <p:spTgt spid="15"/>
                                        </p:tgtEl>
                                        <p:attrNameLst>
                                          <p:attrName>ppt_x</p:attrName>
                                        </p:attrNameLst>
                                      </p:cBhvr>
                                      <p:tavLst>
                                        <p:tav tm="0">
                                          <p:val>
                                            <p:strVal val="#ppt_x"/>
                                          </p:val>
                                        </p:tav>
                                        <p:tav tm="100000">
                                          <p:val>
                                            <p:strVal val="#ppt_x"/>
                                          </p:val>
                                        </p:tav>
                                      </p:tavLst>
                                    </p:anim>
                                    <p:anim calcmode="lin" valueType="num">
                                      <p:cBhvr>
                                        <p:cTn id="62"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13"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ree vector thank you placard concept illustration">
            <a:extLst>
              <a:ext uri="{FF2B5EF4-FFF2-40B4-BE49-F238E27FC236}">
                <a16:creationId xmlns:a16="http://schemas.microsoft.com/office/drawing/2014/main" id="{7799C606-6D4C-430B-749F-16205908E77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0657" b="14010"/>
          <a:stretch/>
        </p:blipFill>
        <p:spPr bwMode="auto">
          <a:xfrm>
            <a:off x="2497437" y="303144"/>
            <a:ext cx="7197124" cy="361168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64AAA928-69DA-D8CE-7005-878A924EDA19}"/>
              </a:ext>
            </a:extLst>
          </p:cNvPr>
          <p:cNvPicPr>
            <a:picLocks noChangeAspect="1"/>
          </p:cNvPicPr>
          <p:nvPr/>
        </p:nvPicPr>
        <p:blipFill>
          <a:blip r:embed="rId4"/>
          <a:stretch>
            <a:fillRect/>
          </a:stretch>
        </p:blipFill>
        <p:spPr>
          <a:xfrm>
            <a:off x="820253" y="4617144"/>
            <a:ext cx="505326" cy="505326"/>
          </a:xfrm>
          <a:prstGeom prst="rect">
            <a:avLst/>
          </a:prstGeom>
        </p:spPr>
      </p:pic>
      <p:pic>
        <p:nvPicPr>
          <p:cNvPr id="7" name="Picture 6">
            <a:extLst>
              <a:ext uri="{FF2B5EF4-FFF2-40B4-BE49-F238E27FC236}">
                <a16:creationId xmlns:a16="http://schemas.microsoft.com/office/drawing/2014/main" id="{4428EF30-E8AE-48AF-D2D2-6862046E0686}"/>
              </a:ext>
            </a:extLst>
          </p:cNvPr>
          <p:cNvPicPr>
            <a:picLocks noChangeAspect="1"/>
          </p:cNvPicPr>
          <p:nvPr/>
        </p:nvPicPr>
        <p:blipFill>
          <a:blip r:embed="rId5"/>
          <a:stretch>
            <a:fillRect/>
          </a:stretch>
        </p:blipFill>
        <p:spPr>
          <a:xfrm>
            <a:off x="5771147" y="4512387"/>
            <a:ext cx="649705" cy="649705"/>
          </a:xfrm>
          <a:prstGeom prst="rect">
            <a:avLst/>
          </a:prstGeom>
        </p:spPr>
      </p:pic>
      <p:pic>
        <p:nvPicPr>
          <p:cNvPr id="9" name="Picture 8">
            <a:extLst>
              <a:ext uri="{FF2B5EF4-FFF2-40B4-BE49-F238E27FC236}">
                <a16:creationId xmlns:a16="http://schemas.microsoft.com/office/drawing/2014/main" id="{122BE3BD-721E-6D47-A941-BB2920D45B8B}"/>
              </a:ext>
            </a:extLst>
          </p:cNvPr>
          <p:cNvPicPr>
            <a:picLocks noChangeAspect="1"/>
          </p:cNvPicPr>
          <p:nvPr/>
        </p:nvPicPr>
        <p:blipFill>
          <a:blip r:embed="rId6"/>
          <a:stretch>
            <a:fillRect/>
          </a:stretch>
        </p:blipFill>
        <p:spPr>
          <a:xfrm>
            <a:off x="10722042" y="4599640"/>
            <a:ext cx="649705" cy="649705"/>
          </a:xfrm>
          <a:prstGeom prst="rect">
            <a:avLst/>
          </a:prstGeom>
        </p:spPr>
      </p:pic>
      <p:pic>
        <p:nvPicPr>
          <p:cNvPr id="11" name="Picture 10">
            <a:extLst>
              <a:ext uri="{FF2B5EF4-FFF2-40B4-BE49-F238E27FC236}">
                <a16:creationId xmlns:a16="http://schemas.microsoft.com/office/drawing/2014/main" id="{13FD5B12-A787-5C4B-EB11-FC06B6AFB230}"/>
              </a:ext>
            </a:extLst>
          </p:cNvPr>
          <p:cNvPicPr>
            <a:picLocks noChangeAspect="1"/>
          </p:cNvPicPr>
          <p:nvPr/>
        </p:nvPicPr>
        <p:blipFill>
          <a:blip r:embed="rId7"/>
          <a:stretch>
            <a:fillRect/>
          </a:stretch>
        </p:blipFill>
        <p:spPr>
          <a:xfrm>
            <a:off x="3737229" y="6037842"/>
            <a:ext cx="517358" cy="517358"/>
          </a:xfrm>
          <a:prstGeom prst="rect">
            <a:avLst/>
          </a:prstGeom>
        </p:spPr>
      </p:pic>
      <p:sp>
        <p:nvSpPr>
          <p:cNvPr id="12" name="TextBox 11">
            <a:extLst>
              <a:ext uri="{FF2B5EF4-FFF2-40B4-BE49-F238E27FC236}">
                <a16:creationId xmlns:a16="http://schemas.microsoft.com/office/drawing/2014/main" id="{CCAC56EE-7B89-6191-434B-6E0423DFE778}"/>
              </a:ext>
            </a:extLst>
          </p:cNvPr>
          <p:cNvSpPr txBox="1"/>
          <p:nvPr/>
        </p:nvSpPr>
        <p:spPr>
          <a:xfrm>
            <a:off x="5057221" y="5249345"/>
            <a:ext cx="2257349" cy="307777"/>
          </a:xfrm>
          <a:prstGeom prst="rect">
            <a:avLst/>
          </a:prstGeom>
          <a:noFill/>
        </p:spPr>
        <p:txBody>
          <a:bodyPr wrap="none" rtlCol="0">
            <a:spAutoFit/>
          </a:bodyPr>
          <a:lstStyle/>
          <a:p>
            <a:r>
              <a:rPr lang="en-IN" sz="1400" dirty="0">
                <a:latin typeface="Swis721 Cn BT" panose="020B0506020202030204" pitchFamily="34" charset="0"/>
              </a:rPr>
              <a:t>Hello@freelancetrainings.com</a:t>
            </a:r>
          </a:p>
        </p:txBody>
      </p:sp>
      <p:sp>
        <p:nvSpPr>
          <p:cNvPr id="13" name="TextBox 12">
            <a:extLst>
              <a:ext uri="{FF2B5EF4-FFF2-40B4-BE49-F238E27FC236}">
                <a16:creationId xmlns:a16="http://schemas.microsoft.com/office/drawing/2014/main" id="{497EEB2F-D269-552D-0EBF-32A4E22C15FB}"/>
              </a:ext>
            </a:extLst>
          </p:cNvPr>
          <p:cNvSpPr txBox="1"/>
          <p:nvPr/>
        </p:nvSpPr>
        <p:spPr>
          <a:xfrm>
            <a:off x="537410" y="5209719"/>
            <a:ext cx="1141659" cy="307777"/>
          </a:xfrm>
          <a:prstGeom prst="rect">
            <a:avLst/>
          </a:prstGeom>
          <a:noFill/>
        </p:spPr>
        <p:txBody>
          <a:bodyPr wrap="none" rtlCol="0">
            <a:spAutoFit/>
          </a:bodyPr>
          <a:lstStyle/>
          <a:p>
            <a:r>
              <a:rPr lang="en-US" sz="1400">
                <a:latin typeface="Swis721 Cn BT" panose="020B0506020202030204" pitchFamily="34" charset="0"/>
              </a:rPr>
              <a:t>98752-08472</a:t>
            </a:r>
            <a:endParaRPr lang="en-IN" sz="1400" dirty="0">
              <a:latin typeface="Swis721 Cn BT" panose="020B0506020202030204" pitchFamily="34" charset="0"/>
            </a:endParaRPr>
          </a:p>
        </p:txBody>
      </p:sp>
      <p:sp>
        <p:nvSpPr>
          <p:cNvPr id="14" name="TextBox 13">
            <a:extLst>
              <a:ext uri="{FF2B5EF4-FFF2-40B4-BE49-F238E27FC236}">
                <a16:creationId xmlns:a16="http://schemas.microsoft.com/office/drawing/2014/main" id="{F7A1BC8D-35A0-0B1B-9A93-F3D2F7316C6D}"/>
              </a:ext>
            </a:extLst>
          </p:cNvPr>
          <p:cNvSpPr txBox="1"/>
          <p:nvPr/>
        </p:nvSpPr>
        <p:spPr>
          <a:xfrm>
            <a:off x="10125896" y="5177156"/>
            <a:ext cx="2130455" cy="307777"/>
          </a:xfrm>
          <a:prstGeom prst="rect">
            <a:avLst/>
          </a:prstGeom>
          <a:noFill/>
        </p:spPr>
        <p:txBody>
          <a:bodyPr wrap="none" rtlCol="0">
            <a:spAutoFit/>
          </a:bodyPr>
          <a:lstStyle/>
          <a:p>
            <a:r>
              <a:rPr lang="en-IN" sz="1400" dirty="0">
                <a:latin typeface="Swis721 Cn BT" panose="020B0506020202030204" pitchFamily="34" charset="0"/>
              </a:rPr>
              <a:t>www.freelancetrainings.com</a:t>
            </a:r>
          </a:p>
        </p:txBody>
      </p:sp>
      <p:sp>
        <p:nvSpPr>
          <p:cNvPr id="15" name="TextBox 14">
            <a:extLst>
              <a:ext uri="{FF2B5EF4-FFF2-40B4-BE49-F238E27FC236}">
                <a16:creationId xmlns:a16="http://schemas.microsoft.com/office/drawing/2014/main" id="{DC4D2EF2-7F7A-4098-0050-5FB080B0A1D0}"/>
              </a:ext>
            </a:extLst>
          </p:cNvPr>
          <p:cNvSpPr txBox="1"/>
          <p:nvPr/>
        </p:nvSpPr>
        <p:spPr>
          <a:xfrm>
            <a:off x="4153845" y="6247423"/>
            <a:ext cx="5326651" cy="307777"/>
          </a:xfrm>
          <a:prstGeom prst="rect">
            <a:avLst/>
          </a:prstGeom>
          <a:noFill/>
        </p:spPr>
        <p:txBody>
          <a:bodyPr wrap="none" rtlCol="0">
            <a:spAutoFit/>
          </a:bodyPr>
          <a:lstStyle/>
          <a:p>
            <a:r>
              <a:rPr lang="en-IN" sz="1400" dirty="0">
                <a:latin typeface="Swis721 Cn BT" panose="020B0506020202030204" pitchFamily="34" charset="0"/>
              </a:rPr>
              <a:t>406, Titanium City Centre Mall, Anand Nagar, Satellite, Ahmedabad-380015</a:t>
            </a:r>
          </a:p>
        </p:txBody>
      </p:sp>
    </p:spTree>
    <p:extLst>
      <p:ext uri="{BB962C8B-B14F-4D97-AF65-F5344CB8AC3E}">
        <p14:creationId xmlns:p14="http://schemas.microsoft.com/office/powerpoint/2010/main" val="3416273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FAF9241-0A0F-8D5D-D49C-AB143C00F908}"/>
              </a:ext>
            </a:extLst>
          </p:cNvPr>
          <p:cNvSpPr txBox="1">
            <a:spLocks/>
          </p:cNvSpPr>
          <p:nvPr/>
        </p:nvSpPr>
        <p:spPr>
          <a:xfrm>
            <a:off x="4276103" y="177155"/>
            <a:ext cx="3639793" cy="5702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IN" altLang="en-US" sz="3600" b="1" dirty="0">
                <a:latin typeface="Swis721 Cn BT" panose="020B0506020202030204" pitchFamily="34" charset="0"/>
              </a:rPr>
              <a:t>Agenda</a:t>
            </a:r>
          </a:p>
        </p:txBody>
      </p:sp>
      <p:graphicFrame>
        <p:nvGraphicFramePr>
          <p:cNvPr id="2" name="Table 1">
            <a:extLst>
              <a:ext uri="{FF2B5EF4-FFF2-40B4-BE49-F238E27FC236}">
                <a16:creationId xmlns:a16="http://schemas.microsoft.com/office/drawing/2014/main" id="{30221DCE-3878-003D-6C79-9DBB96EE7DAE}"/>
              </a:ext>
            </a:extLst>
          </p:cNvPr>
          <p:cNvGraphicFramePr>
            <a:graphicFrameLocks noGrp="1"/>
          </p:cNvGraphicFramePr>
          <p:nvPr>
            <p:extLst>
              <p:ext uri="{D42A27DB-BD31-4B8C-83A1-F6EECF244321}">
                <p14:modId xmlns:p14="http://schemas.microsoft.com/office/powerpoint/2010/main" val="1083974797"/>
              </p:ext>
            </p:extLst>
          </p:nvPr>
        </p:nvGraphicFramePr>
        <p:xfrm>
          <a:off x="173911" y="786378"/>
          <a:ext cx="6675463" cy="2950461"/>
        </p:xfrm>
        <a:graphic>
          <a:graphicData uri="http://schemas.openxmlformats.org/drawingml/2006/table">
            <a:tbl>
              <a:tblPr firstRow="1" bandRow="1">
                <a:tableStyleId>{793D81CF-94F2-401A-BA57-92F5A7B2D0C5}</a:tableStyleId>
              </a:tblPr>
              <a:tblGrid>
                <a:gridCol w="1416899">
                  <a:extLst>
                    <a:ext uri="{9D8B030D-6E8A-4147-A177-3AD203B41FA5}">
                      <a16:colId xmlns:a16="http://schemas.microsoft.com/office/drawing/2014/main" val="20000"/>
                    </a:ext>
                  </a:extLst>
                </a:gridCol>
                <a:gridCol w="5258564">
                  <a:extLst>
                    <a:ext uri="{9D8B030D-6E8A-4147-A177-3AD203B41FA5}">
                      <a16:colId xmlns:a16="http://schemas.microsoft.com/office/drawing/2014/main" val="20001"/>
                    </a:ext>
                  </a:extLst>
                </a:gridCol>
              </a:tblGrid>
              <a:tr h="400538">
                <a:tc>
                  <a:txBody>
                    <a:bodyPr/>
                    <a:lstStyle/>
                    <a:p>
                      <a:pPr algn="ctr"/>
                      <a:r>
                        <a:rPr lang="en-IN" sz="2000" dirty="0">
                          <a:latin typeface="Swis721 Cn BT" panose="020B0506020202030204" pitchFamily="34" charset="0"/>
                        </a:rPr>
                        <a:t>Module</a:t>
                      </a:r>
                      <a:r>
                        <a:rPr lang="en-IN" sz="2000" baseline="0" dirty="0">
                          <a:latin typeface="Swis721 Cn BT" panose="020B0506020202030204" pitchFamily="34" charset="0"/>
                        </a:rPr>
                        <a:t> No.</a:t>
                      </a:r>
                      <a:endParaRPr lang="en-IN" sz="2000" dirty="0">
                        <a:solidFill>
                          <a:srgbClr val="E46C0A"/>
                        </a:solidFill>
                        <a:latin typeface="Swis721 Cn BT" panose="020B0506020202030204" pitchFamily="34" charset="0"/>
                      </a:endParaRPr>
                    </a:p>
                  </a:txBody>
                  <a:tcPr marT="45721" marB="45721"/>
                </a:tc>
                <a:tc>
                  <a:txBody>
                    <a:bodyPr/>
                    <a:lstStyle/>
                    <a:p>
                      <a:pPr algn="ctr"/>
                      <a:r>
                        <a:rPr lang="en-IN" sz="2000" dirty="0">
                          <a:latin typeface="Swis721 Cn BT" panose="020B0506020202030204" pitchFamily="34" charset="0"/>
                        </a:rPr>
                        <a:t>Topic- Day 1</a:t>
                      </a:r>
                      <a:endParaRPr lang="en-IN" sz="2000" dirty="0">
                        <a:solidFill>
                          <a:srgbClr val="E46C0A"/>
                        </a:solidFill>
                        <a:latin typeface="Swis721 Cn BT" panose="020B0506020202030204" pitchFamily="34" charset="0"/>
                      </a:endParaRPr>
                    </a:p>
                  </a:txBody>
                  <a:tcPr marT="45721" marB="45721"/>
                </a:tc>
                <a:extLst>
                  <a:ext uri="{0D108BD9-81ED-4DB2-BD59-A6C34878D82A}">
                    <a16:rowId xmlns:a16="http://schemas.microsoft.com/office/drawing/2014/main" val="10000"/>
                  </a:ext>
                </a:extLst>
              </a:tr>
              <a:tr h="438617">
                <a:tc>
                  <a:txBody>
                    <a:bodyPr/>
                    <a:lstStyle/>
                    <a:p>
                      <a:pPr algn="ctr"/>
                      <a:r>
                        <a:rPr lang="en-IN" sz="2000" kern="1200" baseline="0" dirty="0">
                          <a:solidFill>
                            <a:schemeClr val="dk1"/>
                          </a:solidFill>
                          <a:latin typeface="Swis721 Cn BT" panose="020B0506020202030204" pitchFamily="34" charset="0"/>
                          <a:ea typeface="+mn-ea"/>
                          <a:cs typeface="+mn-cs"/>
                        </a:rPr>
                        <a:t>Module 1</a:t>
                      </a:r>
                    </a:p>
                  </a:txBody>
                  <a:tcPr marT="45721" marB="45721"/>
                </a:tc>
                <a:tc>
                  <a:txBody>
                    <a:bodyPr/>
                    <a:lstStyle/>
                    <a:p>
                      <a:pPr rtl="0">
                        <a:spcBef>
                          <a:spcPts val="0"/>
                        </a:spcBef>
                        <a:spcAft>
                          <a:spcPts val="0"/>
                        </a:spcAft>
                        <a:buFont typeface="Wingdings" panose="05000000000000000000" pitchFamily="2" charset="2"/>
                        <a:buNone/>
                      </a:pPr>
                      <a:r>
                        <a:rPr lang="en-US" sz="2000" b="0" i="0" u="none" strike="noStrike" dirty="0">
                          <a:solidFill>
                            <a:srgbClr val="000000"/>
                          </a:solidFill>
                          <a:effectLst/>
                          <a:latin typeface="Swis721 Cn BT" panose="020B0506020202030204" pitchFamily="34" charset="0"/>
                        </a:rPr>
                        <a:t>Understanding workplace Communication</a:t>
                      </a:r>
                      <a:endParaRPr lang="en-US" sz="2000" b="0" dirty="0">
                        <a:effectLst/>
                        <a:latin typeface="Swis721 Cn BT" panose="020B0506020202030204" pitchFamily="34" charset="0"/>
                      </a:endParaRPr>
                    </a:p>
                  </a:txBody>
                  <a:tcPr marT="45721" marB="45721"/>
                </a:tc>
                <a:extLst>
                  <a:ext uri="{0D108BD9-81ED-4DB2-BD59-A6C34878D82A}">
                    <a16:rowId xmlns:a16="http://schemas.microsoft.com/office/drawing/2014/main" val="10001"/>
                  </a:ext>
                </a:extLst>
              </a:tr>
              <a:tr h="401891">
                <a:tc>
                  <a:txBody>
                    <a:bodyPr/>
                    <a:lstStyle/>
                    <a:p>
                      <a:pPr algn="ctr"/>
                      <a:r>
                        <a:rPr lang="en-IN" sz="2000" kern="1200" baseline="0" dirty="0">
                          <a:solidFill>
                            <a:schemeClr val="dk1"/>
                          </a:solidFill>
                          <a:latin typeface="Swis721 Cn BT" panose="020B0506020202030204" pitchFamily="34" charset="0"/>
                          <a:ea typeface="+mn-ea"/>
                          <a:cs typeface="+mn-cs"/>
                        </a:rPr>
                        <a:t>Module 2</a:t>
                      </a:r>
                    </a:p>
                  </a:txBody>
                  <a:tcPr marT="45721" marB="45721"/>
                </a:tc>
                <a:tc>
                  <a:txBody>
                    <a:bodyPr/>
                    <a:lstStyle/>
                    <a:p>
                      <a:pPr lvl="0"/>
                      <a:r>
                        <a:rPr lang="en-US" sz="2000" b="0" i="0" u="none" strike="noStrike" dirty="0">
                          <a:solidFill>
                            <a:srgbClr val="000000"/>
                          </a:solidFill>
                          <a:effectLst/>
                          <a:latin typeface="Swis721 Cn BT" panose="020B0506020202030204" pitchFamily="34" charset="0"/>
                        </a:rPr>
                        <a:t>Communication Process</a:t>
                      </a:r>
                      <a:endParaRPr lang="en-US" sz="2000" kern="1200" baseline="0" dirty="0">
                        <a:solidFill>
                          <a:schemeClr val="dk1"/>
                        </a:solidFill>
                        <a:latin typeface="Swis721 Cn BT" panose="020B0506020202030204" pitchFamily="34" charset="0"/>
                        <a:ea typeface="+mn-ea"/>
                        <a:cs typeface="+mn-cs"/>
                      </a:endParaRPr>
                    </a:p>
                  </a:txBody>
                  <a:tcPr marT="45721" marB="45721"/>
                </a:tc>
                <a:extLst>
                  <a:ext uri="{0D108BD9-81ED-4DB2-BD59-A6C34878D82A}">
                    <a16:rowId xmlns:a16="http://schemas.microsoft.com/office/drawing/2014/main" val="10002"/>
                  </a:ext>
                </a:extLst>
              </a:tr>
              <a:tr h="411693">
                <a:tc>
                  <a:txBody>
                    <a:bodyPr/>
                    <a:lstStyle/>
                    <a:p>
                      <a:pPr algn="ctr"/>
                      <a:r>
                        <a:rPr lang="en-IN" sz="2000" kern="1200" baseline="0" dirty="0">
                          <a:solidFill>
                            <a:schemeClr val="dk1"/>
                          </a:solidFill>
                          <a:latin typeface="Swis721 Cn BT" panose="020B0506020202030204" pitchFamily="34" charset="0"/>
                          <a:ea typeface="+mn-ea"/>
                          <a:cs typeface="+mn-cs"/>
                        </a:rPr>
                        <a:t>Module 3</a:t>
                      </a:r>
                    </a:p>
                  </a:txBody>
                  <a:tcPr marT="45721" marB="45721"/>
                </a:tc>
                <a:tc>
                  <a:txBody>
                    <a:bodyPr/>
                    <a:lstStyle/>
                    <a:p>
                      <a:r>
                        <a:rPr lang="en-US" sz="2000" b="0" i="0" u="none" strike="noStrike" kern="1200" dirty="0">
                          <a:solidFill>
                            <a:srgbClr val="000000"/>
                          </a:solidFill>
                          <a:effectLst/>
                          <a:latin typeface="Swis721 Cn BT" panose="020B0506020202030204" pitchFamily="34" charset="0"/>
                          <a:ea typeface="+mn-ea"/>
                          <a:cs typeface="+mn-cs"/>
                        </a:rPr>
                        <a:t>Cornerstone for effective Communication -5Ws+ H </a:t>
                      </a:r>
                    </a:p>
                  </a:txBody>
                  <a:tcPr marT="45721" marB="45721"/>
                </a:tc>
                <a:extLst>
                  <a:ext uri="{0D108BD9-81ED-4DB2-BD59-A6C34878D82A}">
                    <a16:rowId xmlns:a16="http://schemas.microsoft.com/office/drawing/2014/main" val="10003"/>
                  </a:ext>
                </a:extLst>
              </a:tr>
              <a:tr h="421308">
                <a:tc>
                  <a:txBody>
                    <a:bodyPr/>
                    <a:lstStyle/>
                    <a:p>
                      <a:pPr algn="ctr"/>
                      <a:r>
                        <a:rPr lang="en-IN" sz="2000" kern="1200" baseline="0" dirty="0">
                          <a:solidFill>
                            <a:schemeClr val="dk1"/>
                          </a:solidFill>
                          <a:latin typeface="Swis721 Cn BT" panose="020B0506020202030204" pitchFamily="34" charset="0"/>
                          <a:ea typeface="+mn-ea"/>
                          <a:cs typeface="+mn-cs"/>
                        </a:rPr>
                        <a:t>Module 4</a:t>
                      </a:r>
                    </a:p>
                  </a:txBody>
                  <a:tcPr marT="45721" marB="4572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u="none" strike="noStrike" kern="1200" dirty="0">
                          <a:solidFill>
                            <a:srgbClr val="000000"/>
                          </a:solidFill>
                          <a:effectLst/>
                          <a:latin typeface="Swis721 Cn BT" panose="020B0506020202030204" pitchFamily="34" charset="0"/>
                          <a:ea typeface="+mn-ea"/>
                          <a:cs typeface="+mn-cs"/>
                        </a:rPr>
                        <a:t>4 C’s of  Effective Communication</a:t>
                      </a:r>
                    </a:p>
                  </a:txBody>
                  <a:tcPr marT="45721" marB="45721"/>
                </a:tc>
                <a:extLst>
                  <a:ext uri="{0D108BD9-81ED-4DB2-BD59-A6C34878D82A}">
                    <a16:rowId xmlns:a16="http://schemas.microsoft.com/office/drawing/2014/main" val="10004"/>
                  </a:ext>
                </a:extLst>
              </a:tr>
              <a:tr h="351507">
                <a:tc>
                  <a:txBody>
                    <a:bodyPr/>
                    <a:lstStyle/>
                    <a:p>
                      <a:pPr algn="ctr"/>
                      <a:r>
                        <a:rPr lang="en-IN" sz="2000" kern="1200" baseline="0" dirty="0">
                          <a:solidFill>
                            <a:schemeClr val="dk1"/>
                          </a:solidFill>
                          <a:latin typeface="Swis721 Cn BT" panose="020B0506020202030204" pitchFamily="34" charset="0"/>
                          <a:ea typeface="+mn-ea"/>
                          <a:cs typeface="+mn-cs"/>
                        </a:rPr>
                        <a:t>Module 5</a:t>
                      </a:r>
                    </a:p>
                  </a:txBody>
                  <a:tcPr marT="45721" marB="45721"/>
                </a:tc>
                <a:tc>
                  <a:txBody>
                    <a:bodyPr/>
                    <a:lstStyle/>
                    <a:p>
                      <a:pPr marL="0" algn="l" defTabSz="914400" rtl="0" eaLnBrk="1" latinLnBrk="0" hangingPunct="1"/>
                      <a:r>
                        <a:rPr lang="en-US" sz="2000" kern="1200" dirty="0">
                          <a:solidFill>
                            <a:schemeClr val="dk1"/>
                          </a:solidFill>
                          <a:latin typeface="+mn-lt"/>
                          <a:ea typeface="+mn-ea"/>
                          <a:cs typeface="+mn-cs"/>
                        </a:rPr>
                        <a:t>Making Communication Fool Proof- LADR Model</a:t>
                      </a:r>
                    </a:p>
                  </a:txBody>
                  <a:tcPr marT="45721" marB="45721"/>
                </a:tc>
                <a:extLst>
                  <a:ext uri="{0D108BD9-81ED-4DB2-BD59-A6C34878D82A}">
                    <a16:rowId xmlns:a16="http://schemas.microsoft.com/office/drawing/2014/main" val="10005"/>
                  </a:ext>
                </a:extLst>
              </a:tr>
              <a:tr h="48017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kern="1200" baseline="0" dirty="0">
                          <a:solidFill>
                            <a:schemeClr val="dk1"/>
                          </a:solidFill>
                          <a:latin typeface="Swis721 Cn BT" panose="020B0506020202030204" pitchFamily="34" charset="0"/>
                          <a:ea typeface="+mn-ea"/>
                          <a:cs typeface="+mn-cs"/>
                        </a:rPr>
                        <a:t>Module 6</a:t>
                      </a:r>
                    </a:p>
                  </a:txBody>
                  <a:tcPr marT="45721" marB="45721"/>
                </a:tc>
                <a:tc>
                  <a:txBody>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Forms of Communication -</a:t>
                      </a:r>
                      <a:r>
                        <a:rPr lang="en-US" sz="2000" dirty="0"/>
                        <a:t>Mehrabian Model</a:t>
                      </a:r>
                      <a:endParaRPr lang="en-US" sz="2800" dirty="0">
                        <a:latin typeface="Swis721 Cn BT" panose="020B0506020202030204" pitchFamily="34" charset="0"/>
                      </a:endParaRPr>
                    </a:p>
                  </a:txBody>
                  <a:tcPr marT="45721" marB="45721"/>
                </a:tc>
                <a:extLst>
                  <a:ext uri="{0D108BD9-81ED-4DB2-BD59-A6C34878D82A}">
                    <a16:rowId xmlns:a16="http://schemas.microsoft.com/office/drawing/2014/main" val="10006"/>
                  </a:ext>
                </a:extLst>
              </a:tr>
            </a:tbl>
          </a:graphicData>
        </a:graphic>
      </p:graphicFrame>
      <p:pic>
        <p:nvPicPr>
          <p:cNvPr id="3" name="Picture 2">
            <a:extLst>
              <a:ext uri="{FF2B5EF4-FFF2-40B4-BE49-F238E27FC236}">
                <a16:creationId xmlns:a16="http://schemas.microsoft.com/office/drawing/2014/main" id="{80D6EDB2-D144-0B80-50F6-7C89A1C73C4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1888" y="363154"/>
            <a:ext cx="3255537" cy="3255537"/>
          </a:xfrm>
          <a:prstGeom prst="rect">
            <a:avLst/>
          </a:prstGeom>
        </p:spPr>
      </p:pic>
      <p:graphicFrame>
        <p:nvGraphicFramePr>
          <p:cNvPr id="4" name="Table 3">
            <a:extLst>
              <a:ext uri="{FF2B5EF4-FFF2-40B4-BE49-F238E27FC236}">
                <a16:creationId xmlns:a16="http://schemas.microsoft.com/office/drawing/2014/main" id="{50D6481B-FEA0-19CF-72BC-2AC1F804C803}"/>
              </a:ext>
            </a:extLst>
          </p:cNvPr>
          <p:cNvGraphicFramePr>
            <a:graphicFrameLocks noGrp="1"/>
          </p:cNvGraphicFramePr>
          <p:nvPr>
            <p:extLst>
              <p:ext uri="{D42A27DB-BD31-4B8C-83A1-F6EECF244321}">
                <p14:modId xmlns:p14="http://schemas.microsoft.com/office/powerpoint/2010/main" val="2836908347"/>
              </p:ext>
            </p:extLst>
          </p:nvPr>
        </p:nvGraphicFramePr>
        <p:xfrm>
          <a:off x="3943874" y="3641505"/>
          <a:ext cx="6545845" cy="2953388"/>
        </p:xfrm>
        <a:graphic>
          <a:graphicData uri="http://schemas.openxmlformats.org/drawingml/2006/table">
            <a:tbl>
              <a:tblPr firstRow="1" bandRow="1">
                <a:tableStyleId>{793D81CF-94F2-401A-BA57-92F5A7B2D0C5}</a:tableStyleId>
              </a:tblPr>
              <a:tblGrid>
                <a:gridCol w="1749741">
                  <a:extLst>
                    <a:ext uri="{9D8B030D-6E8A-4147-A177-3AD203B41FA5}">
                      <a16:colId xmlns:a16="http://schemas.microsoft.com/office/drawing/2014/main" val="20000"/>
                    </a:ext>
                  </a:extLst>
                </a:gridCol>
                <a:gridCol w="4796104">
                  <a:extLst>
                    <a:ext uri="{9D8B030D-6E8A-4147-A177-3AD203B41FA5}">
                      <a16:colId xmlns:a16="http://schemas.microsoft.com/office/drawing/2014/main" val="20001"/>
                    </a:ext>
                  </a:extLst>
                </a:gridCol>
              </a:tblGrid>
              <a:tr h="325530">
                <a:tc>
                  <a:txBody>
                    <a:bodyPr/>
                    <a:lstStyle/>
                    <a:p>
                      <a:pPr algn="ctr"/>
                      <a:r>
                        <a:rPr lang="en-IN" sz="2000" dirty="0">
                          <a:latin typeface="Swis721 Cn BT" panose="020B0506020202030204" pitchFamily="34" charset="0"/>
                        </a:rPr>
                        <a:t>Module</a:t>
                      </a:r>
                      <a:r>
                        <a:rPr lang="en-IN" sz="2000" baseline="0" dirty="0">
                          <a:latin typeface="Swis721 Cn BT" panose="020B0506020202030204" pitchFamily="34" charset="0"/>
                        </a:rPr>
                        <a:t> No.</a:t>
                      </a:r>
                      <a:endParaRPr lang="en-IN" sz="2000" dirty="0">
                        <a:solidFill>
                          <a:srgbClr val="E46C0A"/>
                        </a:solidFill>
                        <a:latin typeface="Swis721 Cn BT" panose="020B0506020202030204" pitchFamily="34" charset="0"/>
                      </a:endParaRPr>
                    </a:p>
                  </a:txBody>
                  <a:tcPr marT="45721" marB="45721"/>
                </a:tc>
                <a:tc>
                  <a:txBody>
                    <a:bodyPr/>
                    <a:lstStyle/>
                    <a:p>
                      <a:pPr algn="ctr"/>
                      <a:r>
                        <a:rPr lang="en-IN" sz="2000" dirty="0">
                          <a:latin typeface="Swis721 Cn BT" panose="020B0506020202030204" pitchFamily="34" charset="0"/>
                        </a:rPr>
                        <a:t>Topic- Day 2</a:t>
                      </a:r>
                      <a:endParaRPr lang="en-IN" sz="2000" dirty="0">
                        <a:solidFill>
                          <a:srgbClr val="E46C0A"/>
                        </a:solidFill>
                        <a:latin typeface="Swis721 Cn BT" panose="020B0506020202030204" pitchFamily="34" charset="0"/>
                      </a:endParaRPr>
                    </a:p>
                  </a:txBody>
                  <a:tcPr marT="45721" marB="45721"/>
                </a:tc>
                <a:extLst>
                  <a:ext uri="{0D108BD9-81ED-4DB2-BD59-A6C34878D82A}">
                    <a16:rowId xmlns:a16="http://schemas.microsoft.com/office/drawing/2014/main" val="10000"/>
                  </a:ext>
                </a:extLst>
              </a:tr>
              <a:tr h="325530">
                <a:tc>
                  <a:txBody>
                    <a:bodyPr/>
                    <a:lstStyle/>
                    <a:p>
                      <a:pPr algn="ctr"/>
                      <a:r>
                        <a:rPr lang="en-IN" sz="2000" kern="1200" baseline="0" dirty="0">
                          <a:solidFill>
                            <a:schemeClr val="dk1"/>
                          </a:solidFill>
                          <a:latin typeface="Swis721 Cn BT" panose="020B0506020202030204" pitchFamily="34" charset="0"/>
                          <a:ea typeface="+mn-ea"/>
                          <a:cs typeface="+mn-cs"/>
                        </a:rPr>
                        <a:t>Module 1</a:t>
                      </a:r>
                    </a:p>
                  </a:txBody>
                  <a:tcPr marT="45721" marB="45721"/>
                </a:tc>
                <a:tc>
                  <a:txBody>
                    <a:bodyPr/>
                    <a:lstStyle/>
                    <a:p>
                      <a:pPr lvl="0"/>
                      <a:r>
                        <a:rPr lang="en-US" sz="2000" b="0" i="0" u="none" strike="noStrike" dirty="0">
                          <a:solidFill>
                            <a:srgbClr val="000000"/>
                          </a:solidFill>
                          <a:effectLst/>
                          <a:latin typeface="Swis721 Cn BT" panose="020B0506020202030204" pitchFamily="34" charset="0"/>
                        </a:rPr>
                        <a:t>Verbal Communication</a:t>
                      </a:r>
                      <a:endParaRPr lang="en-US" sz="2000" kern="1200" baseline="0" dirty="0">
                        <a:solidFill>
                          <a:schemeClr val="dk1"/>
                        </a:solidFill>
                        <a:latin typeface="Swis721 Cn BT" panose="020B0506020202030204" pitchFamily="34" charset="0"/>
                        <a:ea typeface="+mn-ea"/>
                        <a:cs typeface="+mn-cs"/>
                      </a:endParaRPr>
                    </a:p>
                  </a:txBody>
                  <a:tcPr marT="45721" marB="45721"/>
                </a:tc>
                <a:extLst>
                  <a:ext uri="{0D108BD9-81ED-4DB2-BD59-A6C34878D82A}">
                    <a16:rowId xmlns:a16="http://schemas.microsoft.com/office/drawing/2014/main" val="10001"/>
                  </a:ext>
                </a:extLst>
              </a:tr>
              <a:tr h="325530">
                <a:tc>
                  <a:txBody>
                    <a:bodyPr/>
                    <a:lstStyle/>
                    <a:p>
                      <a:pPr algn="ctr"/>
                      <a:r>
                        <a:rPr lang="en-IN" sz="2000" kern="1200" baseline="0" dirty="0">
                          <a:solidFill>
                            <a:schemeClr val="dk1"/>
                          </a:solidFill>
                          <a:latin typeface="Swis721 Cn BT" panose="020B0506020202030204" pitchFamily="34" charset="0"/>
                          <a:ea typeface="+mn-ea"/>
                          <a:cs typeface="+mn-cs"/>
                        </a:rPr>
                        <a:t>Module 2</a:t>
                      </a:r>
                    </a:p>
                  </a:txBody>
                  <a:tcPr marT="45721" marB="45721"/>
                </a:tc>
                <a:tc>
                  <a:txBody>
                    <a:bodyPr/>
                    <a:lstStyle/>
                    <a:p>
                      <a:r>
                        <a:rPr lang="en-US" sz="2000" b="0" i="0" u="none" strike="noStrike" kern="1200" dirty="0">
                          <a:solidFill>
                            <a:srgbClr val="000000"/>
                          </a:solidFill>
                          <a:effectLst/>
                          <a:latin typeface="Swis721 Cn BT" panose="020B0506020202030204" pitchFamily="34" charset="0"/>
                          <a:ea typeface="+mn-ea"/>
                          <a:cs typeface="+mn-cs"/>
                        </a:rPr>
                        <a:t>Vocal Communication</a:t>
                      </a:r>
                    </a:p>
                  </a:txBody>
                  <a:tcPr marT="45721" marB="45721"/>
                </a:tc>
                <a:extLst>
                  <a:ext uri="{0D108BD9-81ED-4DB2-BD59-A6C34878D82A}">
                    <a16:rowId xmlns:a16="http://schemas.microsoft.com/office/drawing/2014/main" val="10002"/>
                  </a:ext>
                </a:extLst>
              </a:tr>
              <a:tr h="325530">
                <a:tc>
                  <a:txBody>
                    <a:bodyPr/>
                    <a:lstStyle/>
                    <a:p>
                      <a:pPr algn="ctr"/>
                      <a:r>
                        <a:rPr lang="en-IN" sz="2000" kern="1200" baseline="0" dirty="0">
                          <a:solidFill>
                            <a:schemeClr val="dk1"/>
                          </a:solidFill>
                          <a:latin typeface="Swis721 Cn BT" panose="020B0506020202030204" pitchFamily="34" charset="0"/>
                          <a:ea typeface="+mn-ea"/>
                          <a:cs typeface="+mn-cs"/>
                        </a:rPr>
                        <a:t>Module 3</a:t>
                      </a:r>
                    </a:p>
                  </a:txBody>
                  <a:tcPr marT="45721" marB="4572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u="none" strike="noStrike" kern="1200" dirty="0">
                          <a:solidFill>
                            <a:srgbClr val="000000"/>
                          </a:solidFill>
                          <a:effectLst/>
                          <a:latin typeface="Swis721 Cn BT" panose="020B0506020202030204" pitchFamily="34" charset="0"/>
                          <a:ea typeface="+mn-ea"/>
                          <a:cs typeface="+mn-cs"/>
                        </a:rPr>
                        <a:t>Visual And Written communication</a:t>
                      </a:r>
                    </a:p>
                  </a:txBody>
                  <a:tcPr marT="45721" marB="45721"/>
                </a:tc>
                <a:extLst>
                  <a:ext uri="{0D108BD9-81ED-4DB2-BD59-A6C34878D82A}">
                    <a16:rowId xmlns:a16="http://schemas.microsoft.com/office/drawing/2014/main" val="10003"/>
                  </a:ext>
                </a:extLst>
              </a:tr>
              <a:tr h="575936">
                <a:tc>
                  <a:txBody>
                    <a:bodyPr/>
                    <a:lstStyle/>
                    <a:p>
                      <a:pPr algn="ctr"/>
                      <a:r>
                        <a:rPr lang="en-IN" sz="2000" kern="1200" baseline="0" dirty="0">
                          <a:solidFill>
                            <a:schemeClr val="dk1"/>
                          </a:solidFill>
                          <a:latin typeface="Swis721 Cn BT" panose="020B0506020202030204" pitchFamily="34" charset="0"/>
                          <a:ea typeface="+mn-ea"/>
                          <a:cs typeface="+mn-cs"/>
                        </a:rPr>
                        <a:t>Module 4</a:t>
                      </a:r>
                    </a:p>
                  </a:txBody>
                  <a:tcPr marT="45721" marB="45721"/>
                </a:tc>
                <a:tc>
                  <a:txBody>
                    <a:bodyPr/>
                    <a:lstStyle/>
                    <a:p>
                      <a:pPr marL="0" algn="l" defTabSz="914400" rtl="0" eaLnBrk="1" latinLnBrk="0" hangingPunct="1"/>
                      <a:r>
                        <a:rPr lang="en-US" sz="2000" kern="1200" dirty="0">
                          <a:solidFill>
                            <a:schemeClr val="dk1"/>
                          </a:solidFill>
                          <a:latin typeface="+mn-lt"/>
                          <a:ea typeface="+mn-ea"/>
                          <a:cs typeface="+mn-cs"/>
                        </a:rPr>
                        <a:t>Non Verbal Communication-Body Language</a:t>
                      </a:r>
                    </a:p>
                  </a:txBody>
                  <a:tcPr marT="45721" marB="45721"/>
                </a:tc>
                <a:extLst>
                  <a:ext uri="{0D108BD9-81ED-4DB2-BD59-A6C34878D82A}">
                    <a16:rowId xmlns:a16="http://schemas.microsoft.com/office/drawing/2014/main" val="10004"/>
                  </a:ext>
                </a:extLst>
              </a:tr>
              <a:tr h="325530">
                <a:tc>
                  <a:txBody>
                    <a:bodyPr/>
                    <a:lstStyle/>
                    <a:p>
                      <a:pPr algn="ctr"/>
                      <a:r>
                        <a:rPr lang="en-IN" sz="2000" kern="1200" baseline="0" dirty="0">
                          <a:solidFill>
                            <a:schemeClr val="dk1"/>
                          </a:solidFill>
                          <a:latin typeface="Swis721 Cn BT" panose="020B0506020202030204" pitchFamily="34" charset="0"/>
                          <a:ea typeface="+mn-ea"/>
                          <a:cs typeface="+mn-cs"/>
                        </a:rPr>
                        <a:t>Module 5</a:t>
                      </a:r>
                    </a:p>
                  </a:txBody>
                  <a:tcPr marT="45721" marB="45721"/>
                </a:tc>
                <a:tc>
                  <a:txBody>
                    <a:bodyPr/>
                    <a:lstStyle/>
                    <a:p>
                      <a:r>
                        <a:rPr lang="en-US" sz="2000" dirty="0">
                          <a:effectLst/>
                          <a:latin typeface="Calibri" panose="020F0502020204030204" pitchFamily="34" charset="0"/>
                          <a:ea typeface="Calibri" panose="020F0502020204030204" pitchFamily="34" charset="0"/>
                          <a:cs typeface="Times New Roman" panose="02020603050405020304" pitchFamily="18" charset="0"/>
                        </a:rPr>
                        <a:t>Types of Communication</a:t>
                      </a:r>
                      <a:endParaRPr lang="en-US" sz="2800" dirty="0">
                        <a:latin typeface="Swis721 Cn BT" panose="020B0506020202030204" pitchFamily="34" charset="0"/>
                      </a:endParaRPr>
                    </a:p>
                  </a:txBody>
                  <a:tcPr marT="45721" marB="45721"/>
                </a:tc>
                <a:extLst>
                  <a:ext uri="{0D108BD9-81ED-4DB2-BD59-A6C34878D82A}">
                    <a16:rowId xmlns:a16="http://schemas.microsoft.com/office/drawing/2014/main" val="10005"/>
                  </a:ext>
                </a:extLst>
              </a:tr>
              <a:tr h="32553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kern="1200" baseline="0" dirty="0">
                          <a:solidFill>
                            <a:schemeClr val="dk1"/>
                          </a:solidFill>
                          <a:latin typeface="Swis721 Cn BT" panose="020B0506020202030204" pitchFamily="34" charset="0"/>
                          <a:ea typeface="+mn-ea"/>
                          <a:cs typeface="+mn-cs"/>
                        </a:rPr>
                        <a:t>Module 6</a:t>
                      </a:r>
                    </a:p>
                  </a:txBody>
                  <a:tcPr marT="45721" marB="45721"/>
                </a:tc>
                <a:tc>
                  <a:txBody>
                    <a:bodyPr/>
                    <a:lstStyle/>
                    <a:p>
                      <a:pPr marL="0" algn="l" defTabSz="914400" rtl="0" eaLnBrk="1" latinLnBrk="0" hangingPunct="1"/>
                      <a:r>
                        <a:rPr lang="en-US" sz="2000" b="0" i="0" u="none" strike="noStrike" kern="1200" dirty="0">
                          <a:solidFill>
                            <a:srgbClr val="000000"/>
                          </a:solidFill>
                          <a:effectLst/>
                          <a:latin typeface="Swis721 Cn BT" panose="020B0506020202030204" pitchFamily="34" charset="0"/>
                          <a:ea typeface="+mn-ea"/>
                          <a:cs typeface="+mn-cs"/>
                        </a:rPr>
                        <a:t>Barriers to effective Communication </a:t>
                      </a:r>
                    </a:p>
                  </a:txBody>
                  <a:tcPr marT="45721" marB="45721"/>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274216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751502-0FF2-4DEA-B527-EF8230B4B58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610" y="1332854"/>
            <a:ext cx="5358869" cy="4740301"/>
          </a:xfrm>
          <a:prstGeom prst="rect">
            <a:avLst/>
          </a:prstGeom>
        </p:spPr>
      </p:pic>
      <p:sp>
        <p:nvSpPr>
          <p:cNvPr id="5" name="Title 1">
            <a:extLst>
              <a:ext uri="{FF2B5EF4-FFF2-40B4-BE49-F238E27FC236}">
                <a16:creationId xmlns:a16="http://schemas.microsoft.com/office/drawing/2014/main" id="{B5AAF97B-6E57-4077-BB91-6E41DFD7D212}"/>
              </a:ext>
            </a:extLst>
          </p:cNvPr>
          <p:cNvSpPr>
            <a:spLocks noGrp="1"/>
          </p:cNvSpPr>
          <p:nvPr>
            <p:ph type="title"/>
          </p:nvPr>
        </p:nvSpPr>
        <p:spPr>
          <a:xfrm>
            <a:off x="2989195" y="112356"/>
            <a:ext cx="7589710" cy="1344975"/>
          </a:xfrm>
        </p:spPr>
        <p:txBody>
          <a:bodyPr>
            <a:noAutofit/>
          </a:bodyPr>
          <a:lstStyle/>
          <a:p>
            <a:pPr algn="ctr"/>
            <a:r>
              <a:rPr lang="en-US" sz="3400" dirty="0"/>
              <a:t>Role of Communication @Workplace</a:t>
            </a:r>
          </a:p>
        </p:txBody>
      </p:sp>
      <p:sp>
        <p:nvSpPr>
          <p:cNvPr id="6" name="Content Placeholder 2">
            <a:extLst>
              <a:ext uri="{FF2B5EF4-FFF2-40B4-BE49-F238E27FC236}">
                <a16:creationId xmlns:a16="http://schemas.microsoft.com/office/drawing/2014/main" id="{CFC7326F-2A01-4F7C-AD86-B4155F482FE5}"/>
              </a:ext>
            </a:extLst>
          </p:cNvPr>
          <p:cNvSpPr>
            <a:spLocks noGrp="1"/>
          </p:cNvSpPr>
          <p:nvPr>
            <p:ph idx="1"/>
          </p:nvPr>
        </p:nvSpPr>
        <p:spPr>
          <a:xfrm>
            <a:off x="5654931" y="1457331"/>
            <a:ext cx="6537070" cy="3773010"/>
          </a:xfrm>
        </p:spPr>
        <p:txBody>
          <a:bodyPr>
            <a:noAutofit/>
          </a:bodyPr>
          <a:lstStyle/>
          <a:p>
            <a:r>
              <a:rPr lang="en-US" sz="2400" dirty="0"/>
              <a:t>Boosts employee morale</a:t>
            </a:r>
          </a:p>
          <a:p>
            <a:endParaRPr lang="en-US" sz="2400" dirty="0"/>
          </a:p>
          <a:p>
            <a:r>
              <a:rPr lang="en-US" sz="2400" dirty="0"/>
              <a:t>Boosts employee Engagement</a:t>
            </a:r>
          </a:p>
          <a:p>
            <a:endParaRPr lang="en-US" sz="2400" dirty="0"/>
          </a:p>
          <a:p>
            <a:r>
              <a:rPr lang="en-US" sz="2400" dirty="0"/>
              <a:t>Improves Productivity</a:t>
            </a:r>
          </a:p>
          <a:p>
            <a:endParaRPr lang="en-US" sz="2400" dirty="0"/>
          </a:p>
          <a:p>
            <a:r>
              <a:rPr lang="en-US" sz="2400" dirty="0"/>
              <a:t>Improve Satisfaction Score</a:t>
            </a:r>
          </a:p>
          <a:p>
            <a:endParaRPr lang="en-US" sz="2400" dirty="0"/>
          </a:p>
          <a:p>
            <a:r>
              <a:rPr lang="en-US" sz="2400" dirty="0"/>
              <a:t>Better team collaboration and cooperation</a:t>
            </a:r>
          </a:p>
        </p:txBody>
      </p:sp>
    </p:spTree>
    <p:extLst>
      <p:ext uri="{BB962C8B-B14F-4D97-AF65-F5344CB8AC3E}">
        <p14:creationId xmlns:p14="http://schemas.microsoft.com/office/powerpoint/2010/main" val="3973778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fade">
                                      <p:cBhvr>
                                        <p:cTn id="14" dur="1000"/>
                                        <p:tgtEl>
                                          <p:spTgt spid="6">
                                            <p:txEl>
                                              <p:pRg st="2" end="2"/>
                                            </p:txEl>
                                          </p:spTgt>
                                        </p:tgtEl>
                                      </p:cBhvr>
                                    </p:animEffect>
                                    <p:anim calcmode="lin" valueType="num">
                                      <p:cBhvr>
                                        <p:cTn id="1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fade">
                                      <p:cBhvr>
                                        <p:cTn id="21" dur="1000"/>
                                        <p:tgtEl>
                                          <p:spTgt spid="6">
                                            <p:txEl>
                                              <p:pRg st="4" end="4"/>
                                            </p:txEl>
                                          </p:spTgt>
                                        </p:tgtEl>
                                      </p:cBhvr>
                                    </p:animEffect>
                                    <p:anim calcmode="lin" valueType="num">
                                      <p:cBhvr>
                                        <p:cTn id="22"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6" end="6"/>
                                            </p:txEl>
                                          </p:spTgt>
                                        </p:tgtEl>
                                        <p:attrNameLst>
                                          <p:attrName>style.visibility</p:attrName>
                                        </p:attrNameLst>
                                      </p:cBhvr>
                                      <p:to>
                                        <p:strVal val="visible"/>
                                      </p:to>
                                    </p:set>
                                    <p:animEffect transition="in" filter="fade">
                                      <p:cBhvr>
                                        <p:cTn id="28" dur="1000"/>
                                        <p:tgtEl>
                                          <p:spTgt spid="6">
                                            <p:txEl>
                                              <p:pRg st="6" end="6"/>
                                            </p:txEl>
                                          </p:spTgt>
                                        </p:tgtEl>
                                      </p:cBhvr>
                                    </p:animEffect>
                                    <p:anim calcmode="lin" valueType="num">
                                      <p:cBhvr>
                                        <p:cTn id="29"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xEl>
                                              <p:pRg st="8" end="8"/>
                                            </p:txEl>
                                          </p:spTgt>
                                        </p:tgtEl>
                                        <p:attrNameLst>
                                          <p:attrName>style.visibility</p:attrName>
                                        </p:attrNameLst>
                                      </p:cBhvr>
                                      <p:to>
                                        <p:strVal val="visible"/>
                                      </p:to>
                                    </p:set>
                                    <p:animEffect transition="in" filter="fade">
                                      <p:cBhvr>
                                        <p:cTn id="35" dur="1000"/>
                                        <p:tgtEl>
                                          <p:spTgt spid="6">
                                            <p:txEl>
                                              <p:pRg st="8" end="8"/>
                                            </p:txEl>
                                          </p:spTgt>
                                        </p:tgtEl>
                                      </p:cBhvr>
                                    </p:animEffect>
                                    <p:anim calcmode="lin" valueType="num">
                                      <p:cBhvr>
                                        <p:cTn id="36"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032C5-F8CA-951A-9FE2-0F21BCFB2074}"/>
              </a:ext>
            </a:extLst>
          </p:cNvPr>
          <p:cNvSpPr>
            <a:spLocks noGrp="1"/>
          </p:cNvSpPr>
          <p:nvPr>
            <p:ph type="title"/>
          </p:nvPr>
        </p:nvSpPr>
        <p:spPr>
          <a:xfrm>
            <a:off x="652219" y="5223843"/>
            <a:ext cx="10515600" cy="1325563"/>
          </a:xfrm>
        </p:spPr>
        <p:txBody>
          <a:bodyPr/>
          <a:lstStyle/>
          <a:p>
            <a:pPr algn="ctr"/>
            <a:r>
              <a:rPr lang="en-IN" dirty="0"/>
              <a:t> </a:t>
            </a:r>
            <a:r>
              <a:rPr lang="en-IN" dirty="0" err="1"/>
              <a:t>Suno</a:t>
            </a:r>
            <a:r>
              <a:rPr lang="en-IN" dirty="0"/>
              <a:t>- </a:t>
            </a:r>
            <a:r>
              <a:rPr lang="en-IN" dirty="0" err="1"/>
              <a:t>Sunao</a:t>
            </a:r>
            <a:endParaRPr lang="en-IN" dirty="0"/>
          </a:p>
        </p:txBody>
      </p:sp>
      <p:pic>
        <p:nvPicPr>
          <p:cNvPr id="5122" name="Picture 2" descr="Photo two friends whispering secrets to shocked brunette">
            <a:extLst>
              <a:ext uri="{FF2B5EF4-FFF2-40B4-BE49-F238E27FC236}">
                <a16:creationId xmlns:a16="http://schemas.microsoft.com/office/drawing/2014/main" id="{91F8A204-6B32-57F7-B3CA-875955B55F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5021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5956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3960F-A576-5C90-F461-3B8F767001A2}"/>
              </a:ext>
            </a:extLst>
          </p:cNvPr>
          <p:cNvSpPr>
            <a:spLocks noGrp="1"/>
          </p:cNvSpPr>
          <p:nvPr>
            <p:ph type="title"/>
          </p:nvPr>
        </p:nvSpPr>
        <p:spPr>
          <a:xfrm>
            <a:off x="801631" y="310098"/>
            <a:ext cx="10515600" cy="1325563"/>
          </a:xfrm>
        </p:spPr>
        <p:txBody>
          <a:bodyPr>
            <a:normAutofit/>
          </a:bodyPr>
          <a:lstStyle/>
          <a:p>
            <a:r>
              <a:rPr lang="en-US" sz="4000" dirty="0"/>
              <a:t>Basic Communication Process</a:t>
            </a:r>
          </a:p>
        </p:txBody>
      </p:sp>
      <p:sp>
        <p:nvSpPr>
          <p:cNvPr id="4" name="Oval 4">
            <a:extLst>
              <a:ext uri="{FF2B5EF4-FFF2-40B4-BE49-F238E27FC236}">
                <a16:creationId xmlns:a16="http://schemas.microsoft.com/office/drawing/2014/main" id="{3012458C-75AB-B07F-B6E9-20C366554250}"/>
              </a:ext>
            </a:extLst>
          </p:cNvPr>
          <p:cNvSpPr>
            <a:spLocks noChangeArrowheads="1"/>
          </p:cNvSpPr>
          <p:nvPr/>
        </p:nvSpPr>
        <p:spPr bwMode="auto">
          <a:xfrm>
            <a:off x="2989653" y="2203153"/>
            <a:ext cx="4379940" cy="2979359"/>
          </a:xfrm>
          <a:prstGeom prst="ellipse">
            <a:avLst/>
          </a:prstGeom>
          <a:noFill/>
          <a:ln w="63500">
            <a:solidFill>
              <a:srgbClr val="FF99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50000"/>
              </a:spcBef>
              <a:buFontTx/>
              <a:buNone/>
            </a:pPr>
            <a:endParaRPr lang="en-US" altLang="en-US" sz="2000">
              <a:solidFill>
                <a:srgbClr val="000000"/>
              </a:solidFill>
              <a:latin typeface="Trebuchet MS" panose="020B0603020202020204" pitchFamily="34" charset="0"/>
            </a:endParaRPr>
          </a:p>
        </p:txBody>
      </p:sp>
      <p:pic>
        <p:nvPicPr>
          <p:cNvPr id="5" name="Picture 5" descr="sender">
            <a:extLst>
              <a:ext uri="{FF2B5EF4-FFF2-40B4-BE49-F238E27FC236}">
                <a16:creationId xmlns:a16="http://schemas.microsoft.com/office/drawing/2014/main" id="{3CF6654A-229B-4EFA-DB2D-E46AD9750075}"/>
              </a:ext>
            </a:extLst>
          </p:cNvPr>
          <p:cNvPicPr>
            <a:picLocks noChangeAspect="1" noChangeArrowheads="1"/>
          </p:cNvPicPr>
          <p:nvPr/>
        </p:nvPicPr>
        <p:blipFill>
          <a:blip r:embed="rId3"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2378912" y="2203154"/>
            <a:ext cx="1174622"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6">
            <a:extLst>
              <a:ext uri="{FF2B5EF4-FFF2-40B4-BE49-F238E27FC236}">
                <a16:creationId xmlns:a16="http://schemas.microsoft.com/office/drawing/2014/main" id="{4211F6C3-ECE9-4F4C-F897-D19FBB776B11}"/>
              </a:ext>
            </a:extLst>
          </p:cNvPr>
          <p:cNvSpPr txBox="1">
            <a:spLocks noChangeArrowheads="1"/>
          </p:cNvSpPr>
          <p:nvPr/>
        </p:nvSpPr>
        <p:spPr bwMode="auto">
          <a:xfrm>
            <a:off x="1917304" y="3530574"/>
            <a:ext cx="108721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0"/>
              </a:spcBef>
              <a:buFontTx/>
              <a:buNone/>
            </a:pPr>
            <a:r>
              <a:rPr lang="en-US" altLang="en-US" sz="2000" b="1" dirty="0">
                <a:solidFill>
                  <a:srgbClr val="D60093"/>
                </a:solidFill>
                <a:latin typeface="+mj-lt"/>
              </a:rPr>
              <a:t>Sender</a:t>
            </a:r>
            <a:endParaRPr lang="en-US" altLang="en-US" sz="2000" b="1" dirty="0">
              <a:latin typeface="+mj-lt"/>
            </a:endParaRPr>
          </a:p>
        </p:txBody>
      </p:sp>
      <p:sp>
        <p:nvSpPr>
          <p:cNvPr id="7" name="Text Box 7">
            <a:extLst>
              <a:ext uri="{FF2B5EF4-FFF2-40B4-BE49-F238E27FC236}">
                <a16:creationId xmlns:a16="http://schemas.microsoft.com/office/drawing/2014/main" id="{3255CA47-274F-0A27-82D6-889B1E18622A}"/>
              </a:ext>
            </a:extLst>
          </p:cNvPr>
          <p:cNvSpPr txBox="1">
            <a:spLocks noChangeArrowheads="1"/>
          </p:cNvSpPr>
          <p:nvPr/>
        </p:nvSpPr>
        <p:spPr bwMode="auto">
          <a:xfrm>
            <a:off x="4709136" y="2541331"/>
            <a:ext cx="13868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2000" b="1" dirty="0">
                <a:solidFill>
                  <a:srgbClr val="D60093"/>
                </a:solidFill>
                <a:latin typeface="+mj-lt"/>
              </a:rPr>
              <a:t>Feedback</a:t>
            </a:r>
            <a:endParaRPr lang="en-US" altLang="en-US" sz="2000" b="1" dirty="0">
              <a:latin typeface="+mj-lt"/>
            </a:endParaRPr>
          </a:p>
        </p:txBody>
      </p:sp>
      <p:sp>
        <p:nvSpPr>
          <p:cNvPr id="8" name="Text Box 8">
            <a:extLst>
              <a:ext uri="{FF2B5EF4-FFF2-40B4-BE49-F238E27FC236}">
                <a16:creationId xmlns:a16="http://schemas.microsoft.com/office/drawing/2014/main" id="{BE15EE55-920B-8F49-3185-59D10637A4C0}"/>
              </a:ext>
            </a:extLst>
          </p:cNvPr>
          <p:cNvSpPr txBox="1">
            <a:spLocks noChangeArrowheads="1"/>
          </p:cNvSpPr>
          <p:nvPr/>
        </p:nvSpPr>
        <p:spPr bwMode="auto">
          <a:xfrm>
            <a:off x="7121526" y="4210326"/>
            <a:ext cx="146050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2000" b="1" dirty="0">
                <a:solidFill>
                  <a:srgbClr val="D60093"/>
                </a:solidFill>
                <a:latin typeface="+mj-lt"/>
              </a:rPr>
              <a:t>Receiver</a:t>
            </a:r>
            <a:endParaRPr lang="en-US" altLang="en-US" sz="2000" b="1" dirty="0">
              <a:latin typeface="+mj-lt"/>
            </a:endParaRPr>
          </a:p>
        </p:txBody>
      </p:sp>
      <p:sp>
        <p:nvSpPr>
          <p:cNvPr id="9" name="Line 9">
            <a:extLst>
              <a:ext uri="{FF2B5EF4-FFF2-40B4-BE49-F238E27FC236}">
                <a16:creationId xmlns:a16="http://schemas.microsoft.com/office/drawing/2014/main" id="{FB2FB980-B4E8-1A0A-9AB9-A164400B6364}"/>
              </a:ext>
            </a:extLst>
          </p:cNvPr>
          <p:cNvSpPr>
            <a:spLocks noChangeShapeType="1"/>
          </p:cNvSpPr>
          <p:nvPr/>
        </p:nvSpPr>
        <p:spPr bwMode="auto">
          <a:xfrm rot="9224949" flipV="1">
            <a:off x="3503729" y="2649581"/>
            <a:ext cx="227013" cy="3175"/>
          </a:xfrm>
          <a:prstGeom prst="line">
            <a:avLst/>
          </a:prstGeom>
          <a:noFill/>
          <a:ln w="63500">
            <a:solidFill>
              <a:srgbClr val="000066"/>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 name="Line 10">
            <a:extLst>
              <a:ext uri="{FF2B5EF4-FFF2-40B4-BE49-F238E27FC236}">
                <a16:creationId xmlns:a16="http://schemas.microsoft.com/office/drawing/2014/main" id="{A7FA7111-F886-F819-B859-76B704A05ECA}"/>
              </a:ext>
            </a:extLst>
          </p:cNvPr>
          <p:cNvSpPr>
            <a:spLocks noChangeShapeType="1"/>
          </p:cNvSpPr>
          <p:nvPr/>
        </p:nvSpPr>
        <p:spPr bwMode="auto">
          <a:xfrm rot="11209542">
            <a:off x="5774411" y="2297197"/>
            <a:ext cx="282743" cy="55163"/>
          </a:xfrm>
          <a:prstGeom prst="line">
            <a:avLst/>
          </a:prstGeom>
          <a:noFill/>
          <a:ln w="63500">
            <a:solidFill>
              <a:srgbClr val="000066"/>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1" name="Line 11">
            <a:extLst>
              <a:ext uri="{FF2B5EF4-FFF2-40B4-BE49-F238E27FC236}">
                <a16:creationId xmlns:a16="http://schemas.microsoft.com/office/drawing/2014/main" id="{915DA59D-26CD-B7D9-837B-B8E241E58E83}"/>
              </a:ext>
            </a:extLst>
          </p:cNvPr>
          <p:cNvSpPr>
            <a:spLocks noChangeShapeType="1"/>
          </p:cNvSpPr>
          <p:nvPr/>
        </p:nvSpPr>
        <p:spPr bwMode="auto">
          <a:xfrm rot="17170049" flipV="1">
            <a:off x="7131267" y="4161815"/>
            <a:ext cx="228600" cy="1588"/>
          </a:xfrm>
          <a:prstGeom prst="line">
            <a:avLst/>
          </a:prstGeom>
          <a:noFill/>
          <a:ln w="63500">
            <a:solidFill>
              <a:srgbClr val="000066"/>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3" name="Text Box 13">
            <a:extLst>
              <a:ext uri="{FF2B5EF4-FFF2-40B4-BE49-F238E27FC236}">
                <a16:creationId xmlns:a16="http://schemas.microsoft.com/office/drawing/2014/main" id="{1FB5EAE5-3DA4-45FF-7A6F-4640868611FA}"/>
              </a:ext>
            </a:extLst>
          </p:cNvPr>
          <p:cNvSpPr txBox="1">
            <a:spLocks noChangeArrowheads="1"/>
          </p:cNvSpPr>
          <p:nvPr/>
        </p:nvSpPr>
        <p:spPr bwMode="auto">
          <a:xfrm>
            <a:off x="6175793" y="5409499"/>
            <a:ext cx="1193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2000" b="1" dirty="0">
                <a:solidFill>
                  <a:srgbClr val="D60093"/>
                </a:solidFill>
                <a:latin typeface="+mj-lt"/>
              </a:rPr>
              <a:t>Channel</a:t>
            </a:r>
            <a:endParaRPr lang="en-US" altLang="en-US" sz="2000" b="1" dirty="0">
              <a:latin typeface="+mj-lt"/>
            </a:endParaRPr>
          </a:p>
        </p:txBody>
      </p:sp>
      <p:sp>
        <p:nvSpPr>
          <p:cNvPr id="14" name="Text Box 14">
            <a:extLst>
              <a:ext uri="{FF2B5EF4-FFF2-40B4-BE49-F238E27FC236}">
                <a16:creationId xmlns:a16="http://schemas.microsoft.com/office/drawing/2014/main" id="{D7E3C1BD-1FE2-A561-149B-78CDA829D213}"/>
              </a:ext>
            </a:extLst>
          </p:cNvPr>
          <p:cNvSpPr txBox="1">
            <a:spLocks noChangeArrowheads="1"/>
          </p:cNvSpPr>
          <p:nvPr/>
        </p:nvSpPr>
        <p:spPr bwMode="auto">
          <a:xfrm>
            <a:off x="3215298" y="5261294"/>
            <a:ext cx="132060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2000" b="1" dirty="0">
                <a:solidFill>
                  <a:srgbClr val="D60093"/>
                </a:solidFill>
                <a:latin typeface="+mj-lt"/>
              </a:rPr>
              <a:t>Message</a:t>
            </a:r>
            <a:endParaRPr lang="en-US" altLang="en-US" sz="2000" b="1" dirty="0">
              <a:latin typeface="+mj-lt"/>
            </a:endParaRPr>
          </a:p>
        </p:txBody>
      </p:sp>
      <p:sp>
        <p:nvSpPr>
          <p:cNvPr id="15" name="Text Box 15">
            <a:extLst>
              <a:ext uri="{FF2B5EF4-FFF2-40B4-BE49-F238E27FC236}">
                <a16:creationId xmlns:a16="http://schemas.microsoft.com/office/drawing/2014/main" id="{2C89A25F-C15E-B32E-13B6-E9AEE1CAC30A}"/>
              </a:ext>
            </a:extLst>
          </p:cNvPr>
          <p:cNvSpPr txBox="1">
            <a:spLocks noChangeArrowheads="1"/>
          </p:cNvSpPr>
          <p:nvPr/>
        </p:nvSpPr>
        <p:spPr bwMode="auto">
          <a:xfrm>
            <a:off x="10302719" y="3628068"/>
            <a:ext cx="136606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2000" b="1" dirty="0">
                <a:solidFill>
                  <a:srgbClr val="D60093"/>
                </a:solidFill>
                <a:latin typeface="+mj-lt"/>
              </a:rPr>
              <a:t>Message</a:t>
            </a:r>
            <a:endParaRPr lang="en-US" altLang="en-US" sz="2000" b="1" dirty="0">
              <a:latin typeface="+mj-lt"/>
            </a:endParaRPr>
          </a:p>
        </p:txBody>
      </p:sp>
      <p:sp>
        <p:nvSpPr>
          <p:cNvPr id="16" name="Line 16">
            <a:extLst>
              <a:ext uri="{FF2B5EF4-FFF2-40B4-BE49-F238E27FC236}">
                <a16:creationId xmlns:a16="http://schemas.microsoft.com/office/drawing/2014/main" id="{BC2106C1-686B-6E42-78BF-9B2AAB28A1A4}"/>
              </a:ext>
            </a:extLst>
          </p:cNvPr>
          <p:cNvSpPr>
            <a:spLocks noChangeShapeType="1"/>
          </p:cNvSpPr>
          <p:nvPr/>
        </p:nvSpPr>
        <p:spPr bwMode="auto">
          <a:xfrm rot="20909149" flipV="1">
            <a:off x="6180419" y="4983505"/>
            <a:ext cx="228600" cy="1588"/>
          </a:xfrm>
          <a:prstGeom prst="line">
            <a:avLst/>
          </a:prstGeom>
          <a:noFill/>
          <a:ln w="63500">
            <a:solidFill>
              <a:srgbClr val="000066"/>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7" name="Line 17">
            <a:extLst>
              <a:ext uri="{FF2B5EF4-FFF2-40B4-BE49-F238E27FC236}">
                <a16:creationId xmlns:a16="http://schemas.microsoft.com/office/drawing/2014/main" id="{A286AF19-ACBD-3BBF-FE1D-7BC2803DEE3A}"/>
              </a:ext>
            </a:extLst>
          </p:cNvPr>
          <p:cNvSpPr>
            <a:spLocks noChangeShapeType="1"/>
          </p:cNvSpPr>
          <p:nvPr/>
        </p:nvSpPr>
        <p:spPr bwMode="auto">
          <a:xfrm rot="2454902" flipV="1">
            <a:off x="3345223" y="4615817"/>
            <a:ext cx="228600" cy="1588"/>
          </a:xfrm>
          <a:prstGeom prst="line">
            <a:avLst/>
          </a:prstGeom>
          <a:noFill/>
          <a:ln w="63500">
            <a:solidFill>
              <a:srgbClr val="000066"/>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nvGrpSpPr>
          <p:cNvPr id="19" name="Group 19">
            <a:extLst>
              <a:ext uri="{FF2B5EF4-FFF2-40B4-BE49-F238E27FC236}">
                <a16:creationId xmlns:a16="http://schemas.microsoft.com/office/drawing/2014/main" id="{A245885F-EA7C-A08A-986B-1AF2528523AC}"/>
              </a:ext>
            </a:extLst>
          </p:cNvPr>
          <p:cNvGrpSpPr>
            <a:grpSpLocks/>
          </p:cNvGrpSpPr>
          <p:nvPr/>
        </p:nvGrpSpPr>
        <p:grpSpPr bwMode="auto">
          <a:xfrm>
            <a:off x="5115094" y="1666290"/>
            <a:ext cx="609600" cy="790575"/>
            <a:chOff x="3852" y="3216"/>
            <a:chExt cx="300" cy="408"/>
          </a:xfrm>
        </p:grpSpPr>
        <p:sp>
          <p:nvSpPr>
            <p:cNvPr id="20" name="Rectangle 20">
              <a:extLst>
                <a:ext uri="{FF2B5EF4-FFF2-40B4-BE49-F238E27FC236}">
                  <a16:creationId xmlns:a16="http://schemas.microsoft.com/office/drawing/2014/main" id="{2CA93EBA-11DF-97A8-B911-9FC592AA4376}"/>
                </a:ext>
              </a:extLst>
            </p:cNvPr>
            <p:cNvSpPr>
              <a:spLocks noChangeArrowheads="1"/>
            </p:cNvSpPr>
            <p:nvPr/>
          </p:nvSpPr>
          <p:spPr bwMode="auto">
            <a:xfrm>
              <a:off x="3852" y="3216"/>
              <a:ext cx="300" cy="408"/>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50000"/>
                </a:spcBef>
                <a:buFontTx/>
                <a:buNone/>
              </a:pPr>
              <a:endParaRPr lang="en-US" altLang="en-US" sz="2000">
                <a:solidFill>
                  <a:srgbClr val="000000"/>
                </a:solidFill>
                <a:latin typeface="Trebuchet MS" panose="020B0603020202020204" pitchFamily="34" charset="0"/>
              </a:endParaRPr>
            </a:p>
          </p:txBody>
        </p:sp>
        <p:sp>
          <p:nvSpPr>
            <p:cNvPr id="21" name="Line 21">
              <a:extLst>
                <a:ext uri="{FF2B5EF4-FFF2-40B4-BE49-F238E27FC236}">
                  <a16:creationId xmlns:a16="http://schemas.microsoft.com/office/drawing/2014/main" id="{38357327-CDCF-67C2-E073-663F78AEE62E}"/>
                </a:ext>
              </a:extLst>
            </p:cNvPr>
            <p:cNvSpPr>
              <a:spLocks noChangeShapeType="1"/>
            </p:cNvSpPr>
            <p:nvPr/>
          </p:nvSpPr>
          <p:spPr bwMode="auto">
            <a:xfrm flipV="1">
              <a:off x="3891" y="3276"/>
              <a:ext cx="225" cy="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Line 22">
              <a:extLst>
                <a:ext uri="{FF2B5EF4-FFF2-40B4-BE49-F238E27FC236}">
                  <a16:creationId xmlns:a16="http://schemas.microsoft.com/office/drawing/2014/main" id="{85A02F4E-6828-53BD-09F2-999E986493DF}"/>
                </a:ext>
              </a:extLst>
            </p:cNvPr>
            <p:cNvSpPr>
              <a:spLocks noChangeShapeType="1"/>
            </p:cNvSpPr>
            <p:nvPr/>
          </p:nvSpPr>
          <p:spPr bwMode="auto">
            <a:xfrm>
              <a:off x="3891" y="3342"/>
              <a:ext cx="22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Line 23">
              <a:extLst>
                <a:ext uri="{FF2B5EF4-FFF2-40B4-BE49-F238E27FC236}">
                  <a16:creationId xmlns:a16="http://schemas.microsoft.com/office/drawing/2014/main" id="{FDAFF780-D231-B342-C431-DD3FE3715B73}"/>
                </a:ext>
              </a:extLst>
            </p:cNvPr>
            <p:cNvSpPr>
              <a:spLocks noChangeShapeType="1"/>
            </p:cNvSpPr>
            <p:nvPr/>
          </p:nvSpPr>
          <p:spPr bwMode="auto">
            <a:xfrm flipV="1">
              <a:off x="3891" y="3396"/>
              <a:ext cx="225" cy="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 name="Line 24">
              <a:extLst>
                <a:ext uri="{FF2B5EF4-FFF2-40B4-BE49-F238E27FC236}">
                  <a16:creationId xmlns:a16="http://schemas.microsoft.com/office/drawing/2014/main" id="{EDE79A19-D66E-EAA9-D7DB-6214351391FD}"/>
                </a:ext>
              </a:extLst>
            </p:cNvPr>
            <p:cNvSpPr>
              <a:spLocks noChangeShapeType="1"/>
            </p:cNvSpPr>
            <p:nvPr/>
          </p:nvSpPr>
          <p:spPr bwMode="auto">
            <a:xfrm flipV="1">
              <a:off x="3891" y="3303"/>
              <a:ext cx="225" cy="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 name="Line 25">
              <a:extLst>
                <a:ext uri="{FF2B5EF4-FFF2-40B4-BE49-F238E27FC236}">
                  <a16:creationId xmlns:a16="http://schemas.microsoft.com/office/drawing/2014/main" id="{2C448128-EA1E-F76F-14C4-A7541D464F4E}"/>
                </a:ext>
              </a:extLst>
            </p:cNvPr>
            <p:cNvSpPr>
              <a:spLocks noChangeShapeType="1"/>
            </p:cNvSpPr>
            <p:nvPr/>
          </p:nvSpPr>
          <p:spPr bwMode="auto">
            <a:xfrm>
              <a:off x="3891" y="3369"/>
              <a:ext cx="22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Line 26">
              <a:extLst>
                <a:ext uri="{FF2B5EF4-FFF2-40B4-BE49-F238E27FC236}">
                  <a16:creationId xmlns:a16="http://schemas.microsoft.com/office/drawing/2014/main" id="{802E2B30-AB76-CE90-3E6E-6AE433129EEA}"/>
                </a:ext>
              </a:extLst>
            </p:cNvPr>
            <p:cNvSpPr>
              <a:spLocks noChangeShapeType="1"/>
            </p:cNvSpPr>
            <p:nvPr/>
          </p:nvSpPr>
          <p:spPr bwMode="auto">
            <a:xfrm flipV="1">
              <a:off x="3891" y="3429"/>
              <a:ext cx="225" cy="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 name="Line 27">
              <a:extLst>
                <a:ext uri="{FF2B5EF4-FFF2-40B4-BE49-F238E27FC236}">
                  <a16:creationId xmlns:a16="http://schemas.microsoft.com/office/drawing/2014/main" id="{4A35600E-3CF8-7023-900C-D9456F8F5E56}"/>
                </a:ext>
              </a:extLst>
            </p:cNvPr>
            <p:cNvSpPr>
              <a:spLocks noChangeShapeType="1"/>
            </p:cNvSpPr>
            <p:nvPr/>
          </p:nvSpPr>
          <p:spPr bwMode="auto">
            <a:xfrm>
              <a:off x="3891" y="3495"/>
              <a:ext cx="22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28">
              <a:extLst>
                <a:ext uri="{FF2B5EF4-FFF2-40B4-BE49-F238E27FC236}">
                  <a16:creationId xmlns:a16="http://schemas.microsoft.com/office/drawing/2014/main" id="{81C4EDE7-A977-4DB3-4F8D-01B5E462F3B5}"/>
                </a:ext>
              </a:extLst>
            </p:cNvPr>
            <p:cNvSpPr>
              <a:spLocks noChangeShapeType="1"/>
            </p:cNvSpPr>
            <p:nvPr/>
          </p:nvSpPr>
          <p:spPr bwMode="auto">
            <a:xfrm flipV="1">
              <a:off x="3891" y="3456"/>
              <a:ext cx="225" cy="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9" name="Group 29">
            <a:extLst>
              <a:ext uri="{FF2B5EF4-FFF2-40B4-BE49-F238E27FC236}">
                <a16:creationId xmlns:a16="http://schemas.microsoft.com/office/drawing/2014/main" id="{F0B50DB3-CB6A-F9EC-3BFF-E1F9FA4B7D1A}"/>
              </a:ext>
            </a:extLst>
          </p:cNvPr>
          <p:cNvGrpSpPr>
            <a:grpSpLocks/>
          </p:cNvGrpSpPr>
          <p:nvPr/>
        </p:nvGrpSpPr>
        <p:grpSpPr bwMode="auto">
          <a:xfrm>
            <a:off x="3553534" y="4647108"/>
            <a:ext cx="728662" cy="523875"/>
            <a:chOff x="3378" y="2892"/>
            <a:chExt cx="363" cy="186"/>
          </a:xfrm>
        </p:grpSpPr>
        <p:sp>
          <p:nvSpPr>
            <p:cNvPr id="30" name="Rectangle 30">
              <a:extLst>
                <a:ext uri="{FF2B5EF4-FFF2-40B4-BE49-F238E27FC236}">
                  <a16:creationId xmlns:a16="http://schemas.microsoft.com/office/drawing/2014/main" id="{7ED8E367-9F23-C349-E316-C7E396BB9AA3}"/>
                </a:ext>
              </a:extLst>
            </p:cNvPr>
            <p:cNvSpPr>
              <a:spLocks noChangeArrowheads="1"/>
            </p:cNvSpPr>
            <p:nvPr/>
          </p:nvSpPr>
          <p:spPr bwMode="auto">
            <a:xfrm>
              <a:off x="3378" y="2892"/>
              <a:ext cx="363" cy="186"/>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50000"/>
                </a:spcBef>
                <a:buFontTx/>
                <a:buNone/>
              </a:pPr>
              <a:endParaRPr lang="en-US" altLang="en-US" sz="2000">
                <a:solidFill>
                  <a:srgbClr val="000000"/>
                </a:solidFill>
                <a:latin typeface="Trebuchet MS" panose="020B0603020202020204" pitchFamily="34" charset="0"/>
              </a:endParaRPr>
            </a:p>
          </p:txBody>
        </p:sp>
        <p:sp>
          <p:nvSpPr>
            <p:cNvPr id="31" name="Line 31">
              <a:extLst>
                <a:ext uri="{FF2B5EF4-FFF2-40B4-BE49-F238E27FC236}">
                  <a16:creationId xmlns:a16="http://schemas.microsoft.com/office/drawing/2014/main" id="{41988800-C8B3-4451-7861-E8DB5ACD545C}"/>
                </a:ext>
              </a:extLst>
            </p:cNvPr>
            <p:cNvSpPr>
              <a:spLocks noChangeShapeType="1"/>
            </p:cNvSpPr>
            <p:nvPr/>
          </p:nvSpPr>
          <p:spPr bwMode="auto">
            <a:xfrm>
              <a:off x="3390" y="2910"/>
              <a:ext cx="84" cy="0"/>
            </a:xfrm>
            <a:prstGeom prst="line">
              <a:avLst/>
            </a:prstGeom>
            <a:noFill/>
            <a:ln w="9525">
              <a:solidFill>
                <a:srgbClr val="00CC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4" name="Line 32">
              <a:extLst>
                <a:ext uri="{FF2B5EF4-FFF2-40B4-BE49-F238E27FC236}">
                  <a16:creationId xmlns:a16="http://schemas.microsoft.com/office/drawing/2014/main" id="{F2B0F9AF-7410-18AE-00CD-1F7DEF31DFFE}"/>
                </a:ext>
              </a:extLst>
            </p:cNvPr>
            <p:cNvSpPr>
              <a:spLocks noChangeShapeType="1"/>
            </p:cNvSpPr>
            <p:nvPr/>
          </p:nvSpPr>
          <p:spPr bwMode="auto">
            <a:xfrm>
              <a:off x="3393" y="2922"/>
              <a:ext cx="84" cy="0"/>
            </a:xfrm>
            <a:prstGeom prst="line">
              <a:avLst/>
            </a:prstGeom>
            <a:noFill/>
            <a:ln w="9525">
              <a:solidFill>
                <a:srgbClr val="00CC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5" name="Line 33">
              <a:extLst>
                <a:ext uri="{FF2B5EF4-FFF2-40B4-BE49-F238E27FC236}">
                  <a16:creationId xmlns:a16="http://schemas.microsoft.com/office/drawing/2014/main" id="{BB8E44D8-43D7-6B63-3E87-E64A05FBE09A}"/>
                </a:ext>
              </a:extLst>
            </p:cNvPr>
            <p:cNvSpPr>
              <a:spLocks noChangeShapeType="1"/>
            </p:cNvSpPr>
            <p:nvPr/>
          </p:nvSpPr>
          <p:spPr bwMode="auto">
            <a:xfrm>
              <a:off x="3387" y="2934"/>
              <a:ext cx="84" cy="0"/>
            </a:xfrm>
            <a:prstGeom prst="line">
              <a:avLst/>
            </a:prstGeom>
            <a:noFill/>
            <a:ln w="9525">
              <a:solidFill>
                <a:srgbClr val="00CC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7" name="Line 34">
              <a:extLst>
                <a:ext uri="{FF2B5EF4-FFF2-40B4-BE49-F238E27FC236}">
                  <a16:creationId xmlns:a16="http://schemas.microsoft.com/office/drawing/2014/main" id="{7A3BCAA4-DFC7-3775-A720-35EE19A710F1}"/>
                </a:ext>
              </a:extLst>
            </p:cNvPr>
            <p:cNvSpPr>
              <a:spLocks noChangeShapeType="1"/>
            </p:cNvSpPr>
            <p:nvPr/>
          </p:nvSpPr>
          <p:spPr bwMode="auto">
            <a:xfrm>
              <a:off x="3390" y="2946"/>
              <a:ext cx="84" cy="0"/>
            </a:xfrm>
            <a:prstGeom prst="line">
              <a:avLst/>
            </a:prstGeom>
            <a:noFill/>
            <a:ln w="9525">
              <a:solidFill>
                <a:srgbClr val="00CC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028" name="Group 35">
              <a:extLst>
                <a:ext uri="{FF2B5EF4-FFF2-40B4-BE49-F238E27FC236}">
                  <a16:creationId xmlns:a16="http://schemas.microsoft.com/office/drawing/2014/main" id="{F54F65F6-FBCE-4F47-DB6C-47259C82BF43}"/>
                </a:ext>
              </a:extLst>
            </p:cNvPr>
            <p:cNvGrpSpPr>
              <a:grpSpLocks/>
            </p:cNvGrpSpPr>
            <p:nvPr/>
          </p:nvGrpSpPr>
          <p:grpSpPr bwMode="auto">
            <a:xfrm>
              <a:off x="3486" y="2991"/>
              <a:ext cx="174" cy="56"/>
              <a:chOff x="3483" y="3006"/>
              <a:chExt cx="90" cy="36"/>
            </a:xfrm>
          </p:grpSpPr>
          <p:sp>
            <p:nvSpPr>
              <p:cNvPr id="1034" name="Line 36">
                <a:extLst>
                  <a:ext uri="{FF2B5EF4-FFF2-40B4-BE49-F238E27FC236}">
                    <a16:creationId xmlns:a16="http://schemas.microsoft.com/office/drawing/2014/main" id="{C8CBF8B1-17FF-1D4F-0A95-95E938D2460E}"/>
                  </a:ext>
                </a:extLst>
              </p:cNvPr>
              <p:cNvSpPr>
                <a:spLocks noChangeShapeType="1"/>
              </p:cNvSpPr>
              <p:nvPr/>
            </p:nvSpPr>
            <p:spPr bwMode="auto">
              <a:xfrm>
                <a:off x="3486" y="3006"/>
                <a:ext cx="84" cy="0"/>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5" name="Line 37">
                <a:extLst>
                  <a:ext uri="{FF2B5EF4-FFF2-40B4-BE49-F238E27FC236}">
                    <a16:creationId xmlns:a16="http://schemas.microsoft.com/office/drawing/2014/main" id="{1EA4E7AA-7A25-D8B5-FD60-2449495DE9D6}"/>
                  </a:ext>
                </a:extLst>
              </p:cNvPr>
              <p:cNvSpPr>
                <a:spLocks noChangeShapeType="1"/>
              </p:cNvSpPr>
              <p:nvPr/>
            </p:nvSpPr>
            <p:spPr bwMode="auto">
              <a:xfrm>
                <a:off x="3489" y="3018"/>
                <a:ext cx="84" cy="0"/>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6" name="Line 38">
                <a:extLst>
                  <a:ext uri="{FF2B5EF4-FFF2-40B4-BE49-F238E27FC236}">
                    <a16:creationId xmlns:a16="http://schemas.microsoft.com/office/drawing/2014/main" id="{A4F615C7-2F2A-3D51-70C5-B75B5BDBC914}"/>
                  </a:ext>
                </a:extLst>
              </p:cNvPr>
              <p:cNvSpPr>
                <a:spLocks noChangeShapeType="1"/>
              </p:cNvSpPr>
              <p:nvPr/>
            </p:nvSpPr>
            <p:spPr bwMode="auto">
              <a:xfrm>
                <a:off x="3483" y="3030"/>
                <a:ext cx="84" cy="0"/>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7" name="Line 39">
                <a:extLst>
                  <a:ext uri="{FF2B5EF4-FFF2-40B4-BE49-F238E27FC236}">
                    <a16:creationId xmlns:a16="http://schemas.microsoft.com/office/drawing/2014/main" id="{87DB8805-28AC-006D-6BEE-CB8FE61B1EDA}"/>
                  </a:ext>
                </a:extLst>
              </p:cNvPr>
              <p:cNvSpPr>
                <a:spLocks noChangeShapeType="1"/>
              </p:cNvSpPr>
              <p:nvPr/>
            </p:nvSpPr>
            <p:spPr bwMode="auto">
              <a:xfrm>
                <a:off x="3486" y="3042"/>
                <a:ext cx="84" cy="0"/>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029" name="Rectangle 40">
              <a:extLst>
                <a:ext uri="{FF2B5EF4-FFF2-40B4-BE49-F238E27FC236}">
                  <a16:creationId xmlns:a16="http://schemas.microsoft.com/office/drawing/2014/main" id="{D26CD697-E110-F5E9-1BCB-1C46ED286A72}"/>
                </a:ext>
              </a:extLst>
            </p:cNvPr>
            <p:cNvSpPr>
              <a:spLocks noChangeArrowheads="1"/>
            </p:cNvSpPr>
            <p:nvPr/>
          </p:nvSpPr>
          <p:spPr bwMode="auto">
            <a:xfrm>
              <a:off x="3660" y="2907"/>
              <a:ext cx="47" cy="47"/>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50000"/>
                </a:spcBef>
                <a:buFontTx/>
                <a:buNone/>
              </a:pPr>
              <a:endParaRPr lang="en-US" altLang="en-US" sz="2000">
                <a:solidFill>
                  <a:srgbClr val="000000"/>
                </a:solidFill>
                <a:latin typeface="Trebuchet MS" panose="020B0603020202020204" pitchFamily="34" charset="0"/>
              </a:endParaRPr>
            </a:p>
          </p:txBody>
        </p:sp>
        <p:sp>
          <p:nvSpPr>
            <p:cNvPr id="1030" name="Line 41">
              <a:extLst>
                <a:ext uri="{FF2B5EF4-FFF2-40B4-BE49-F238E27FC236}">
                  <a16:creationId xmlns:a16="http://schemas.microsoft.com/office/drawing/2014/main" id="{E578D596-8013-1227-56EA-C0016BEE8BA1}"/>
                </a:ext>
              </a:extLst>
            </p:cNvPr>
            <p:cNvSpPr>
              <a:spLocks noChangeShapeType="1"/>
            </p:cNvSpPr>
            <p:nvPr/>
          </p:nvSpPr>
          <p:spPr bwMode="auto">
            <a:xfrm>
              <a:off x="3666" y="2919"/>
              <a:ext cx="3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1" name="Line 42">
              <a:extLst>
                <a:ext uri="{FF2B5EF4-FFF2-40B4-BE49-F238E27FC236}">
                  <a16:creationId xmlns:a16="http://schemas.microsoft.com/office/drawing/2014/main" id="{ACF08741-A1B7-0EE9-FFFE-F45020B07810}"/>
                </a:ext>
              </a:extLst>
            </p:cNvPr>
            <p:cNvSpPr>
              <a:spLocks noChangeShapeType="1"/>
            </p:cNvSpPr>
            <p:nvPr/>
          </p:nvSpPr>
          <p:spPr bwMode="auto">
            <a:xfrm>
              <a:off x="3666" y="2937"/>
              <a:ext cx="3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2" name="Line 43">
              <a:extLst>
                <a:ext uri="{FF2B5EF4-FFF2-40B4-BE49-F238E27FC236}">
                  <a16:creationId xmlns:a16="http://schemas.microsoft.com/office/drawing/2014/main" id="{76266C27-5B53-154D-48F7-A3C9F2D494DD}"/>
                </a:ext>
              </a:extLst>
            </p:cNvPr>
            <p:cNvSpPr>
              <a:spLocks noChangeShapeType="1"/>
            </p:cNvSpPr>
            <p:nvPr/>
          </p:nvSpPr>
          <p:spPr bwMode="auto">
            <a:xfrm>
              <a:off x="3675" y="2910"/>
              <a:ext cx="0" cy="4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3" name="Line 44">
              <a:extLst>
                <a:ext uri="{FF2B5EF4-FFF2-40B4-BE49-F238E27FC236}">
                  <a16:creationId xmlns:a16="http://schemas.microsoft.com/office/drawing/2014/main" id="{E8296DD5-7F22-532E-92E0-87B5EA524D77}"/>
                </a:ext>
              </a:extLst>
            </p:cNvPr>
            <p:cNvSpPr>
              <a:spLocks noChangeShapeType="1"/>
            </p:cNvSpPr>
            <p:nvPr/>
          </p:nvSpPr>
          <p:spPr bwMode="auto">
            <a:xfrm>
              <a:off x="3693" y="2910"/>
              <a:ext cx="0" cy="4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038" name="Text Box 45">
            <a:extLst>
              <a:ext uri="{FF2B5EF4-FFF2-40B4-BE49-F238E27FC236}">
                <a16:creationId xmlns:a16="http://schemas.microsoft.com/office/drawing/2014/main" id="{D8CE35A7-3080-9669-50B2-A7A2BE9FC1D7}"/>
              </a:ext>
            </a:extLst>
          </p:cNvPr>
          <p:cNvSpPr txBox="1">
            <a:spLocks noChangeArrowheads="1"/>
          </p:cNvSpPr>
          <p:nvPr/>
        </p:nvSpPr>
        <p:spPr bwMode="auto">
          <a:xfrm>
            <a:off x="3929850" y="1920670"/>
            <a:ext cx="5905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2000" b="1" dirty="0">
                <a:latin typeface="+mj-lt"/>
              </a:rPr>
              <a:t>To</a:t>
            </a:r>
          </a:p>
        </p:txBody>
      </p:sp>
      <p:sp>
        <p:nvSpPr>
          <p:cNvPr id="1039" name="Text Box 46">
            <a:extLst>
              <a:ext uri="{FF2B5EF4-FFF2-40B4-BE49-F238E27FC236}">
                <a16:creationId xmlns:a16="http://schemas.microsoft.com/office/drawing/2014/main" id="{47662F24-802C-B132-F0FA-00299D23F240}"/>
              </a:ext>
            </a:extLst>
          </p:cNvPr>
          <p:cNvSpPr txBox="1">
            <a:spLocks noChangeArrowheads="1"/>
          </p:cNvSpPr>
          <p:nvPr/>
        </p:nvSpPr>
        <p:spPr bwMode="auto">
          <a:xfrm>
            <a:off x="6966786" y="4477546"/>
            <a:ext cx="5905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2000" b="1">
                <a:latin typeface="+mj-lt"/>
              </a:rPr>
              <a:t>To</a:t>
            </a:r>
            <a:endParaRPr lang="en-US" altLang="en-US" sz="1800" b="1">
              <a:latin typeface="+mj-lt"/>
            </a:endParaRPr>
          </a:p>
        </p:txBody>
      </p:sp>
      <p:sp>
        <p:nvSpPr>
          <p:cNvPr id="1040" name="Text Box 47">
            <a:extLst>
              <a:ext uri="{FF2B5EF4-FFF2-40B4-BE49-F238E27FC236}">
                <a16:creationId xmlns:a16="http://schemas.microsoft.com/office/drawing/2014/main" id="{A665B8CD-669A-2BD6-A9D7-9336DDB7F1B2}"/>
              </a:ext>
            </a:extLst>
          </p:cNvPr>
          <p:cNvSpPr txBox="1">
            <a:spLocks noChangeArrowheads="1"/>
          </p:cNvSpPr>
          <p:nvPr/>
        </p:nvSpPr>
        <p:spPr bwMode="auto">
          <a:xfrm>
            <a:off x="4732964" y="5261294"/>
            <a:ext cx="126482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0"/>
              </a:spcBef>
              <a:buFontTx/>
              <a:buNone/>
            </a:pPr>
            <a:r>
              <a:rPr lang="en-US" altLang="en-US" sz="2000" b="1" dirty="0">
                <a:latin typeface="+mj-lt"/>
              </a:rPr>
              <a:t>Delivers through</a:t>
            </a:r>
          </a:p>
        </p:txBody>
      </p:sp>
      <p:sp>
        <p:nvSpPr>
          <p:cNvPr id="1041" name="Text Box 48">
            <a:extLst>
              <a:ext uri="{FF2B5EF4-FFF2-40B4-BE49-F238E27FC236}">
                <a16:creationId xmlns:a16="http://schemas.microsoft.com/office/drawing/2014/main" id="{36BCF378-5D08-F495-8FB4-91078D70C34B}"/>
              </a:ext>
            </a:extLst>
          </p:cNvPr>
          <p:cNvSpPr txBox="1">
            <a:spLocks noChangeArrowheads="1"/>
          </p:cNvSpPr>
          <p:nvPr/>
        </p:nvSpPr>
        <p:spPr bwMode="auto">
          <a:xfrm>
            <a:off x="1390650" y="4304195"/>
            <a:ext cx="160861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2000" b="1" dirty="0">
                <a:latin typeface="+mj-lt"/>
              </a:rPr>
              <a:t>Formulates</a:t>
            </a:r>
          </a:p>
        </p:txBody>
      </p:sp>
      <p:sp>
        <p:nvSpPr>
          <p:cNvPr id="1042" name="Text Box 49">
            <a:extLst>
              <a:ext uri="{FF2B5EF4-FFF2-40B4-BE49-F238E27FC236}">
                <a16:creationId xmlns:a16="http://schemas.microsoft.com/office/drawing/2014/main" id="{67930060-1BAD-305D-3A9F-E2D3991A5030}"/>
              </a:ext>
            </a:extLst>
          </p:cNvPr>
          <p:cNvSpPr txBox="1">
            <a:spLocks noChangeArrowheads="1"/>
          </p:cNvSpPr>
          <p:nvPr/>
        </p:nvSpPr>
        <p:spPr bwMode="auto">
          <a:xfrm>
            <a:off x="7904126" y="3017514"/>
            <a:ext cx="136608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2000" b="1" dirty="0">
                <a:latin typeface="+mj-lt"/>
              </a:rPr>
              <a:t>Interprets</a:t>
            </a:r>
          </a:p>
        </p:txBody>
      </p:sp>
      <p:sp>
        <p:nvSpPr>
          <p:cNvPr id="1043" name="Text Box 50">
            <a:extLst>
              <a:ext uri="{FF2B5EF4-FFF2-40B4-BE49-F238E27FC236}">
                <a16:creationId xmlns:a16="http://schemas.microsoft.com/office/drawing/2014/main" id="{664608C4-265B-842A-7D8E-B27076E7269C}"/>
              </a:ext>
            </a:extLst>
          </p:cNvPr>
          <p:cNvSpPr txBox="1">
            <a:spLocks noChangeArrowheads="1"/>
          </p:cNvSpPr>
          <p:nvPr/>
        </p:nvSpPr>
        <p:spPr bwMode="auto">
          <a:xfrm>
            <a:off x="6537774" y="2183431"/>
            <a:ext cx="12291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a:spcBef>
                <a:spcPct val="50000"/>
              </a:spcBef>
              <a:buFontTx/>
              <a:buNone/>
            </a:pPr>
            <a:r>
              <a:rPr lang="en-US" altLang="en-US" sz="2000" b="1" dirty="0">
                <a:latin typeface="+mj-lt"/>
              </a:rPr>
              <a:t>Sends</a:t>
            </a:r>
          </a:p>
        </p:txBody>
      </p:sp>
      <p:sp>
        <p:nvSpPr>
          <p:cNvPr id="1044" name="Arc 51">
            <a:extLst>
              <a:ext uri="{FF2B5EF4-FFF2-40B4-BE49-F238E27FC236}">
                <a16:creationId xmlns:a16="http://schemas.microsoft.com/office/drawing/2014/main" id="{55599A06-21EF-5821-A47E-77A619AE6F53}"/>
              </a:ext>
            </a:extLst>
          </p:cNvPr>
          <p:cNvSpPr>
            <a:spLocks/>
          </p:cNvSpPr>
          <p:nvPr/>
        </p:nvSpPr>
        <p:spPr bwMode="auto">
          <a:xfrm rot="13433153" flipH="1">
            <a:off x="8535208" y="3080954"/>
            <a:ext cx="1191045" cy="1563165"/>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50800">
            <a:solidFill>
              <a:srgbClr val="FF99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pic>
        <p:nvPicPr>
          <p:cNvPr id="1045" name="Picture 52" descr="reciever">
            <a:extLst>
              <a:ext uri="{FF2B5EF4-FFF2-40B4-BE49-F238E27FC236}">
                <a16:creationId xmlns:a16="http://schemas.microsoft.com/office/drawing/2014/main" id="{236C56A6-7217-AE3B-F26A-34B31763554F}"/>
              </a:ext>
            </a:extLst>
          </p:cNvPr>
          <p:cNvPicPr>
            <a:picLocks noChangeAspect="1" noChangeArrowheads="1"/>
          </p:cNvPicPr>
          <p:nvPr/>
        </p:nvPicPr>
        <p:blipFill>
          <a:blip r:embed="rId4"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6977480" y="2858366"/>
            <a:ext cx="1267357" cy="120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6" name="Arc 53">
            <a:extLst>
              <a:ext uri="{FF2B5EF4-FFF2-40B4-BE49-F238E27FC236}">
                <a16:creationId xmlns:a16="http://schemas.microsoft.com/office/drawing/2014/main" id="{CE3CE965-90E3-D1D4-72A3-7DED51FF59BB}"/>
              </a:ext>
            </a:extLst>
          </p:cNvPr>
          <p:cNvSpPr>
            <a:spLocks/>
          </p:cNvSpPr>
          <p:nvPr/>
        </p:nvSpPr>
        <p:spPr bwMode="auto">
          <a:xfrm rot="2545366" flipH="1">
            <a:off x="8054698" y="2213318"/>
            <a:ext cx="1100995" cy="1217535"/>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50800">
            <a:solidFill>
              <a:srgbClr val="FF99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1047" name="Group 54">
            <a:extLst>
              <a:ext uri="{FF2B5EF4-FFF2-40B4-BE49-F238E27FC236}">
                <a16:creationId xmlns:a16="http://schemas.microsoft.com/office/drawing/2014/main" id="{8DED7994-4CC5-AF13-D68D-54C523F1F01E}"/>
              </a:ext>
            </a:extLst>
          </p:cNvPr>
          <p:cNvGrpSpPr>
            <a:grpSpLocks/>
          </p:cNvGrpSpPr>
          <p:nvPr/>
        </p:nvGrpSpPr>
        <p:grpSpPr bwMode="auto">
          <a:xfrm>
            <a:off x="9283322" y="2807200"/>
            <a:ext cx="1211265" cy="715376"/>
            <a:chOff x="3378" y="2892"/>
            <a:chExt cx="363" cy="186"/>
          </a:xfrm>
        </p:grpSpPr>
        <p:sp>
          <p:nvSpPr>
            <p:cNvPr id="1048" name="Rectangle 55">
              <a:extLst>
                <a:ext uri="{FF2B5EF4-FFF2-40B4-BE49-F238E27FC236}">
                  <a16:creationId xmlns:a16="http://schemas.microsoft.com/office/drawing/2014/main" id="{60E41D77-EE75-173C-8805-81E94A8C38AB}"/>
                </a:ext>
              </a:extLst>
            </p:cNvPr>
            <p:cNvSpPr>
              <a:spLocks noChangeArrowheads="1"/>
            </p:cNvSpPr>
            <p:nvPr/>
          </p:nvSpPr>
          <p:spPr bwMode="auto">
            <a:xfrm>
              <a:off x="3378" y="2892"/>
              <a:ext cx="363" cy="186"/>
            </a:xfrm>
            <a:prstGeom prst="rect">
              <a:avLst/>
            </a:prstGeom>
            <a:solidFill>
              <a:srgbClr val="FFFFCC"/>
            </a:solidFill>
            <a:ln w="9525">
              <a:solidFill>
                <a:schemeClr val="tx1"/>
              </a:solidFill>
              <a:miter lim="800000"/>
              <a:headEnd/>
              <a:tailEnd/>
            </a:ln>
          </p:spPr>
          <p:txBody>
            <a:bodyPr wrap="none" anchor="ct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50000"/>
                </a:spcBef>
                <a:buFontTx/>
                <a:buNone/>
              </a:pPr>
              <a:endParaRPr lang="en-US" altLang="en-US" sz="2000">
                <a:solidFill>
                  <a:srgbClr val="000000"/>
                </a:solidFill>
                <a:latin typeface="Trebuchet MS" panose="020B0603020202020204" pitchFamily="34" charset="0"/>
              </a:endParaRPr>
            </a:p>
          </p:txBody>
        </p:sp>
        <p:sp>
          <p:nvSpPr>
            <p:cNvPr id="1049" name="Line 56">
              <a:extLst>
                <a:ext uri="{FF2B5EF4-FFF2-40B4-BE49-F238E27FC236}">
                  <a16:creationId xmlns:a16="http://schemas.microsoft.com/office/drawing/2014/main" id="{B2490590-29D3-9119-3465-E154E6940814}"/>
                </a:ext>
              </a:extLst>
            </p:cNvPr>
            <p:cNvSpPr>
              <a:spLocks noChangeShapeType="1"/>
            </p:cNvSpPr>
            <p:nvPr/>
          </p:nvSpPr>
          <p:spPr bwMode="auto">
            <a:xfrm>
              <a:off x="3390" y="2910"/>
              <a:ext cx="84" cy="0"/>
            </a:xfrm>
            <a:prstGeom prst="line">
              <a:avLst/>
            </a:prstGeom>
            <a:noFill/>
            <a:ln w="9525">
              <a:solidFill>
                <a:srgbClr val="00CC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0" name="Line 57">
              <a:extLst>
                <a:ext uri="{FF2B5EF4-FFF2-40B4-BE49-F238E27FC236}">
                  <a16:creationId xmlns:a16="http://schemas.microsoft.com/office/drawing/2014/main" id="{0E55DC6C-30A2-C251-5E50-BDF9ED7E343E}"/>
                </a:ext>
              </a:extLst>
            </p:cNvPr>
            <p:cNvSpPr>
              <a:spLocks noChangeShapeType="1"/>
            </p:cNvSpPr>
            <p:nvPr/>
          </p:nvSpPr>
          <p:spPr bwMode="auto">
            <a:xfrm>
              <a:off x="3393" y="2922"/>
              <a:ext cx="84" cy="0"/>
            </a:xfrm>
            <a:prstGeom prst="line">
              <a:avLst/>
            </a:prstGeom>
            <a:noFill/>
            <a:ln w="9525">
              <a:solidFill>
                <a:srgbClr val="00CC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1" name="Line 58">
              <a:extLst>
                <a:ext uri="{FF2B5EF4-FFF2-40B4-BE49-F238E27FC236}">
                  <a16:creationId xmlns:a16="http://schemas.microsoft.com/office/drawing/2014/main" id="{FFDDFDFB-19F8-8188-ED44-C859BFDAE33E}"/>
                </a:ext>
              </a:extLst>
            </p:cNvPr>
            <p:cNvSpPr>
              <a:spLocks noChangeShapeType="1"/>
            </p:cNvSpPr>
            <p:nvPr/>
          </p:nvSpPr>
          <p:spPr bwMode="auto">
            <a:xfrm>
              <a:off x="3387" y="2934"/>
              <a:ext cx="84" cy="0"/>
            </a:xfrm>
            <a:prstGeom prst="line">
              <a:avLst/>
            </a:prstGeom>
            <a:noFill/>
            <a:ln w="9525">
              <a:solidFill>
                <a:srgbClr val="00CC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2" name="Line 59">
              <a:extLst>
                <a:ext uri="{FF2B5EF4-FFF2-40B4-BE49-F238E27FC236}">
                  <a16:creationId xmlns:a16="http://schemas.microsoft.com/office/drawing/2014/main" id="{57292FA7-EDC3-32A5-44B9-7D546974ECFC}"/>
                </a:ext>
              </a:extLst>
            </p:cNvPr>
            <p:cNvSpPr>
              <a:spLocks noChangeShapeType="1"/>
            </p:cNvSpPr>
            <p:nvPr/>
          </p:nvSpPr>
          <p:spPr bwMode="auto">
            <a:xfrm>
              <a:off x="3390" y="2946"/>
              <a:ext cx="84" cy="0"/>
            </a:xfrm>
            <a:prstGeom prst="line">
              <a:avLst/>
            </a:prstGeom>
            <a:noFill/>
            <a:ln w="9525">
              <a:solidFill>
                <a:srgbClr val="00CC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053" name="Group 60">
              <a:extLst>
                <a:ext uri="{FF2B5EF4-FFF2-40B4-BE49-F238E27FC236}">
                  <a16:creationId xmlns:a16="http://schemas.microsoft.com/office/drawing/2014/main" id="{63528AFB-B0B1-F4B4-7634-0DB24F346F4E}"/>
                </a:ext>
              </a:extLst>
            </p:cNvPr>
            <p:cNvGrpSpPr>
              <a:grpSpLocks/>
            </p:cNvGrpSpPr>
            <p:nvPr/>
          </p:nvGrpSpPr>
          <p:grpSpPr bwMode="auto">
            <a:xfrm>
              <a:off x="3486" y="2991"/>
              <a:ext cx="174" cy="56"/>
              <a:chOff x="3483" y="3006"/>
              <a:chExt cx="90" cy="36"/>
            </a:xfrm>
          </p:grpSpPr>
          <p:sp>
            <p:nvSpPr>
              <p:cNvPr id="1059" name="Line 61">
                <a:extLst>
                  <a:ext uri="{FF2B5EF4-FFF2-40B4-BE49-F238E27FC236}">
                    <a16:creationId xmlns:a16="http://schemas.microsoft.com/office/drawing/2014/main" id="{85189AE3-BB43-9741-78EE-22E938DEA685}"/>
                  </a:ext>
                </a:extLst>
              </p:cNvPr>
              <p:cNvSpPr>
                <a:spLocks noChangeShapeType="1"/>
              </p:cNvSpPr>
              <p:nvPr/>
            </p:nvSpPr>
            <p:spPr bwMode="auto">
              <a:xfrm>
                <a:off x="3486" y="3006"/>
                <a:ext cx="84" cy="0"/>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0" name="Line 62">
                <a:extLst>
                  <a:ext uri="{FF2B5EF4-FFF2-40B4-BE49-F238E27FC236}">
                    <a16:creationId xmlns:a16="http://schemas.microsoft.com/office/drawing/2014/main" id="{71B7EAEB-2629-E7B1-29B0-75B221DE78B7}"/>
                  </a:ext>
                </a:extLst>
              </p:cNvPr>
              <p:cNvSpPr>
                <a:spLocks noChangeShapeType="1"/>
              </p:cNvSpPr>
              <p:nvPr/>
            </p:nvSpPr>
            <p:spPr bwMode="auto">
              <a:xfrm>
                <a:off x="3489" y="3018"/>
                <a:ext cx="84" cy="0"/>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1" name="Line 63">
                <a:extLst>
                  <a:ext uri="{FF2B5EF4-FFF2-40B4-BE49-F238E27FC236}">
                    <a16:creationId xmlns:a16="http://schemas.microsoft.com/office/drawing/2014/main" id="{425CA119-7D11-D937-C212-384DCCC8F633}"/>
                  </a:ext>
                </a:extLst>
              </p:cNvPr>
              <p:cNvSpPr>
                <a:spLocks noChangeShapeType="1"/>
              </p:cNvSpPr>
              <p:nvPr/>
            </p:nvSpPr>
            <p:spPr bwMode="auto">
              <a:xfrm>
                <a:off x="3483" y="3030"/>
                <a:ext cx="84" cy="0"/>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2" name="Line 64">
                <a:extLst>
                  <a:ext uri="{FF2B5EF4-FFF2-40B4-BE49-F238E27FC236}">
                    <a16:creationId xmlns:a16="http://schemas.microsoft.com/office/drawing/2014/main" id="{08E84FBC-496D-C3FC-0724-931255C17CA7}"/>
                  </a:ext>
                </a:extLst>
              </p:cNvPr>
              <p:cNvSpPr>
                <a:spLocks noChangeShapeType="1"/>
              </p:cNvSpPr>
              <p:nvPr/>
            </p:nvSpPr>
            <p:spPr bwMode="auto">
              <a:xfrm>
                <a:off x="3486" y="3042"/>
                <a:ext cx="84" cy="0"/>
              </a:xfrm>
              <a:prstGeom prst="line">
                <a:avLst/>
              </a:prstGeom>
              <a:noFill/>
              <a:ln w="190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054" name="Rectangle 65">
              <a:extLst>
                <a:ext uri="{FF2B5EF4-FFF2-40B4-BE49-F238E27FC236}">
                  <a16:creationId xmlns:a16="http://schemas.microsoft.com/office/drawing/2014/main" id="{8A2D2479-8E84-33A8-F1F3-0686A8694CD8}"/>
                </a:ext>
              </a:extLst>
            </p:cNvPr>
            <p:cNvSpPr>
              <a:spLocks noChangeArrowheads="1"/>
            </p:cNvSpPr>
            <p:nvPr/>
          </p:nvSpPr>
          <p:spPr bwMode="auto">
            <a:xfrm>
              <a:off x="3660" y="2907"/>
              <a:ext cx="47" cy="47"/>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50000"/>
                </a:spcBef>
                <a:buFontTx/>
                <a:buNone/>
              </a:pPr>
              <a:endParaRPr lang="en-US" altLang="en-US" sz="2000">
                <a:solidFill>
                  <a:srgbClr val="000000"/>
                </a:solidFill>
                <a:latin typeface="Trebuchet MS" panose="020B0603020202020204" pitchFamily="34" charset="0"/>
              </a:endParaRPr>
            </a:p>
          </p:txBody>
        </p:sp>
        <p:sp>
          <p:nvSpPr>
            <p:cNvPr id="1055" name="Line 66">
              <a:extLst>
                <a:ext uri="{FF2B5EF4-FFF2-40B4-BE49-F238E27FC236}">
                  <a16:creationId xmlns:a16="http://schemas.microsoft.com/office/drawing/2014/main" id="{D460C121-95E8-EDAE-743B-DCF7EC76D77D}"/>
                </a:ext>
              </a:extLst>
            </p:cNvPr>
            <p:cNvSpPr>
              <a:spLocks noChangeShapeType="1"/>
            </p:cNvSpPr>
            <p:nvPr/>
          </p:nvSpPr>
          <p:spPr bwMode="auto">
            <a:xfrm>
              <a:off x="3666" y="2919"/>
              <a:ext cx="3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6" name="Line 67">
              <a:extLst>
                <a:ext uri="{FF2B5EF4-FFF2-40B4-BE49-F238E27FC236}">
                  <a16:creationId xmlns:a16="http://schemas.microsoft.com/office/drawing/2014/main" id="{02267AD4-E872-851A-9122-0F5BE6173807}"/>
                </a:ext>
              </a:extLst>
            </p:cNvPr>
            <p:cNvSpPr>
              <a:spLocks noChangeShapeType="1"/>
            </p:cNvSpPr>
            <p:nvPr/>
          </p:nvSpPr>
          <p:spPr bwMode="auto">
            <a:xfrm>
              <a:off x="3666" y="2937"/>
              <a:ext cx="3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7" name="Line 68">
              <a:extLst>
                <a:ext uri="{FF2B5EF4-FFF2-40B4-BE49-F238E27FC236}">
                  <a16:creationId xmlns:a16="http://schemas.microsoft.com/office/drawing/2014/main" id="{62B77468-983A-C4C4-4A46-D4DB6CB09F78}"/>
                </a:ext>
              </a:extLst>
            </p:cNvPr>
            <p:cNvSpPr>
              <a:spLocks noChangeShapeType="1"/>
            </p:cNvSpPr>
            <p:nvPr/>
          </p:nvSpPr>
          <p:spPr bwMode="auto">
            <a:xfrm>
              <a:off x="3675" y="2910"/>
              <a:ext cx="0" cy="4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8" name="Line 69">
              <a:extLst>
                <a:ext uri="{FF2B5EF4-FFF2-40B4-BE49-F238E27FC236}">
                  <a16:creationId xmlns:a16="http://schemas.microsoft.com/office/drawing/2014/main" id="{3CAD6DB0-4845-3F31-BB7B-A152FFAC7E88}"/>
                </a:ext>
              </a:extLst>
            </p:cNvPr>
            <p:cNvSpPr>
              <a:spLocks noChangeShapeType="1"/>
            </p:cNvSpPr>
            <p:nvPr/>
          </p:nvSpPr>
          <p:spPr bwMode="auto">
            <a:xfrm>
              <a:off x="3693" y="2910"/>
              <a:ext cx="0" cy="4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pic>
        <p:nvPicPr>
          <p:cNvPr id="1064" name="Graphic 1063" descr="Smart Phone with solid fill">
            <a:extLst>
              <a:ext uri="{FF2B5EF4-FFF2-40B4-BE49-F238E27FC236}">
                <a16:creationId xmlns:a16="http://schemas.microsoft.com/office/drawing/2014/main" id="{406A43FF-6440-0B91-AA2C-2B93DF4B914A}"/>
              </a:ext>
            </a:extLst>
          </p:cNvPr>
          <p:cNvPicPr>
            <a:picLocks noChangeAspect="1"/>
          </p:cNvPicPr>
          <p:nvPr/>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6194843" y="4482811"/>
            <a:ext cx="914400" cy="914400"/>
          </a:xfrm>
          <a:prstGeom prst="rect">
            <a:avLst/>
          </a:prstGeom>
        </p:spPr>
      </p:pic>
    </p:spTree>
    <p:extLst>
      <p:ext uri="{BB962C8B-B14F-4D97-AF65-F5344CB8AC3E}">
        <p14:creationId xmlns:p14="http://schemas.microsoft.com/office/powerpoint/2010/main" val="1925580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1000"/>
                                        <p:tgtEl>
                                          <p:spTgt spid="17"/>
                                        </p:tgtEl>
                                      </p:cBhvr>
                                    </p:animEffect>
                                    <p:anim calcmode="lin" valueType="num">
                                      <p:cBhvr>
                                        <p:cTn id="25" dur="1000" fill="hold"/>
                                        <p:tgtEl>
                                          <p:spTgt spid="17"/>
                                        </p:tgtEl>
                                        <p:attrNameLst>
                                          <p:attrName>ppt_x</p:attrName>
                                        </p:attrNameLst>
                                      </p:cBhvr>
                                      <p:tavLst>
                                        <p:tav tm="0">
                                          <p:val>
                                            <p:strVal val="#ppt_x"/>
                                          </p:val>
                                        </p:tav>
                                        <p:tav tm="100000">
                                          <p:val>
                                            <p:strVal val="#ppt_x"/>
                                          </p:val>
                                        </p:tav>
                                      </p:tavLst>
                                    </p:anim>
                                    <p:anim calcmode="lin" valueType="num">
                                      <p:cBhvr>
                                        <p:cTn id="26" dur="1000" fill="hold"/>
                                        <p:tgtEl>
                                          <p:spTgt spid="17"/>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041"/>
                                        </p:tgtEl>
                                        <p:attrNameLst>
                                          <p:attrName>style.visibility</p:attrName>
                                        </p:attrNameLst>
                                      </p:cBhvr>
                                      <p:to>
                                        <p:strVal val="visible"/>
                                      </p:to>
                                    </p:set>
                                    <p:animEffect transition="in" filter="fade">
                                      <p:cBhvr>
                                        <p:cTn id="29" dur="1000"/>
                                        <p:tgtEl>
                                          <p:spTgt spid="1041"/>
                                        </p:tgtEl>
                                      </p:cBhvr>
                                    </p:animEffect>
                                    <p:anim calcmode="lin" valueType="num">
                                      <p:cBhvr>
                                        <p:cTn id="30" dur="1000" fill="hold"/>
                                        <p:tgtEl>
                                          <p:spTgt spid="1041"/>
                                        </p:tgtEl>
                                        <p:attrNameLst>
                                          <p:attrName>ppt_x</p:attrName>
                                        </p:attrNameLst>
                                      </p:cBhvr>
                                      <p:tavLst>
                                        <p:tav tm="0">
                                          <p:val>
                                            <p:strVal val="#ppt_x"/>
                                          </p:val>
                                        </p:tav>
                                        <p:tav tm="100000">
                                          <p:val>
                                            <p:strVal val="#ppt_x"/>
                                          </p:val>
                                        </p:tav>
                                      </p:tavLst>
                                    </p:anim>
                                    <p:anim calcmode="lin" valueType="num">
                                      <p:cBhvr>
                                        <p:cTn id="31" dur="1000" fill="hold"/>
                                        <p:tgtEl>
                                          <p:spTgt spid="1041"/>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9"/>
                                        </p:tgtEl>
                                        <p:attrNameLst>
                                          <p:attrName>style.visibility</p:attrName>
                                        </p:attrNameLst>
                                      </p:cBhvr>
                                      <p:to>
                                        <p:strVal val="visible"/>
                                      </p:to>
                                    </p:set>
                                    <p:animEffect transition="in" filter="fade">
                                      <p:cBhvr>
                                        <p:cTn id="34" dur="1000"/>
                                        <p:tgtEl>
                                          <p:spTgt spid="29"/>
                                        </p:tgtEl>
                                      </p:cBhvr>
                                    </p:animEffect>
                                    <p:anim calcmode="lin" valueType="num">
                                      <p:cBhvr>
                                        <p:cTn id="35" dur="1000" fill="hold"/>
                                        <p:tgtEl>
                                          <p:spTgt spid="29"/>
                                        </p:tgtEl>
                                        <p:attrNameLst>
                                          <p:attrName>ppt_x</p:attrName>
                                        </p:attrNameLst>
                                      </p:cBhvr>
                                      <p:tavLst>
                                        <p:tav tm="0">
                                          <p:val>
                                            <p:strVal val="#ppt_x"/>
                                          </p:val>
                                        </p:tav>
                                        <p:tav tm="100000">
                                          <p:val>
                                            <p:strVal val="#ppt_x"/>
                                          </p:val>
                                        </p:tav>
                                      </p:tavLst>
                                    </p:anim>
                                    <p:anim calcmode="lin" valueType="num">
                                      <p:cBhvr>
                                        <p:cTn id="36" dur="1000" fill="hold"/>
                                        <p:tgtEl>
                                          <p:spTgt spid="29"/>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1000"/>
                                        <p:tgtEl>
                                          <p:spTgt spid="14"/>
                                        </p:tgtEl>
                                      </p:cBhvr>
                                    </p:animEffect>
                                    <p:anim calcmode="lin" valueType="num">
                                      <p:cBhvr>
                                        <p:cTn id="40" dur="1000" fill="hold"/>
                                        <p:tgtEl>
                                          <p:spTgt spid="14"/>
                                        </p:tgtEl>
                                        <p:attrNameLst>
                                          <p:attrName>ppt_x</p:attrName>
                                        </p:attrNameLst>
                                      </p:cBhvr>
                                      <p:tavLst>
                                        <p:tav tm="0">
                                          <p:val>
                                            <p:strVal val="#ppt_x"/>
                                          </p:val>
                                        </p:tav>
                                        <p:tav tm="100000">
                                          <p:val>
                                            <p:strVal val="#ppt_x"/>
                                          </p:val>
                                        </p:tav>
                                      </p:tavLst>
                                    </p:anim>
                                    <p:anim calcmode="lin" valueType="num">
                                      <p:cBhvr>
                                        <p:cTn id="4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040"/>
                                        </p:tgtEl>
                                        <p:attrNameLst>
                                          <p:attrName>style.visibility</p:attrName>
                                        </p:attrNameLst>
                                      </p:cBhvr>
                                      <p:to>
                                        <p:strVal val="visible"/>
                                      </p:to>
                                    </p:set>
                                    <p:animEffect transition="in" filter="fade">
                                      <p:cBhvr>
                                        <p:cTn id="46" dur="1000"/>
                                        <p:tgtEl>
                                          <p:spTgt spid="1040"/>
                                        </p:tgtEl>
                                      </p:cBhvr>
                                    </p:animEffect>
                                    <p:anim calcmode="lin" valueType="num">
                                      <p:cBhvr>
                                        <p:cTn id="47" dur="1000" fill="hold"/>
                                        <p:tgtEl>
                                          <p:spTgt spid="1040"/>
                                        </p:tgtEl>
                                        <p:attrNameLst>
                                          <p:attrName>ppt_x</p:attrName>
                                        </p:attrNameLst>
                                      </p:cBhvr>
                                      <p:tavLst>
                                        <p:tav tm="0">
                                          <p:val>
                                            <p:strVal val="#ppt_x"/>
                                          </p:val>
                                        </p:tav>
                                        <p:tav tm="100000">
                                          <p:val>
                                            <p:strVal val="#ppt_x"/>
                                          </p:val>
                                        </p:tav>
                                      </p:tavLst>
                                    </p:anim>
                                    <p:anim calcmode="lin" valueType="num">
                                      <p:cBhvr>
                                        <p:cTn id="48" dur="1000" fill="hold"/>
                                        <p:tgtEl>
                                          <p:spTgt spid="1040"/>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fade">
                                      <p:cBhvr>
                                        <p:cTn id="51" dur="1000"/>
                                        <p:tgtEl>
                                          <p:spTgt spid="16"/>
                                        </p:tgtEl>
                                      </p:cBhvr>
                                    </p:animEffect>
                                    <p:anim calcmode="lin" valueType="num">
                                      <p:cBhvr>
                                        <p:cTn id="52" dur="1000" fill="hold"/>
                                        <p:tgtEl>
                                          <p:spTgt spid="16"/>
                                        </p:tgtEl>
                                        <p:attrNameLst>
                                          <p:attrName>ppt_x</p:attrName>
                                        </p:attrNameLst>
                                      </p:cBhvr>
                                      <p:tavLst>
                                        <p:tav tm="0">
                                          <p:val>
                                            <p:strVal val="#ppt_x"/>
                                          </p:val>
                                        </p:tav>
                                        <p:tav tm="100000">
                                          <p:val>
                                            <p:strVal val="#ppt_x"/>
                                          </p:val>
                                        </p:tav>
                                      </p:tavLst>
                                    </p:anim>
                                    <p:anim calcmode="lin" valueType="num">
                                      <p:cBhvr>
                                        <p:cTn id="53" dur="1000" fill="hold"/>
                                        <p:tgtEl>
                                          <p:spTgt spid="16"/>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fade">
                                      <p:cBhvr>
                                        <p:cTn id="56" dur="1000"/>
                                        <p:tgtEl>
                                          <p:spTgt spid="13"/>
                                        </p:tgtEl>
                                      </p:cBhvr>
                                    </p:animEffect>
                                    <p:anim calcmode="lin" valueType="num">
                                      <p:cBhvr>
                                        <p:cTn id="57" dur="1000" fill="hold"/>
                                        <p:tgtEl>
                                          <p:spTgt spid="13"/>
                                        </p:tgtEl>
                                        <p:attrNameLst>
                                          <p:attrName>ppt_x</p:attrName>
                                        </p:attrNameLst>
                                      </p:cBhvr>
                                      <p:tavLst>
                                        <p:tav tm="0">
                                          <p:val>
                                            <p:strVal val="#ppt_x"/>
                                          </p:val>
                                        </p:tav>
                                        <p:tav tm="100000">
                                          <p:val>
                                            <p:strVal val="#ppt_x"/>
                                          </p:val>
                                        </p:tav>
                                      </p:tavLst>
                                    </p:anim>
                                    <p:anim calcmode="lin" valueType="num">
                                      <p:cBhvr>
                                        <p:cTn id="5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039"/>
                                        </p:tgtEl>
                                        <p:attrNameLst>
                                          <p:attrName>style.visibility</p:attrName>
                                        </p:attrNameLst>
                                      </p:cBhvr>
                                      <p:to>
                                        <p:strVal val="visible"/>
                                      </p:to>
                                    </p:set>
                                    <p:animEffect transition="in" filter="fade">
                                      <p:cBhvr>
                                        <p:cTn id="63" dur="1000"/>
                                        <p:tgtEl>
                                          <p:spTgt spid="1039"/>
                                        </p:tgtEl>
                                      </p:cBhvr>
                                    </p:animEffect>
                                    <p:anim calcmode="lin" valueType="num">
                                      <p:cBhvr>
                                        <p:cTn id="64" dur="1000" fill="hold"/>
                                        <p:tgtEl>
                                          <p:spTgt spid="1039"/>
                                        </p:tgtEl>
                                        <p:attrNameLst>
                                          <p:attrName>ppt_x</p:attrName>
                                        </p:attrNameLst>
                                      </p:cBhvr>
                                      <p:tavLst>
                                        <p:tav tm="0">
                                          <p:val>
                                            <p:strVal val="#ppt_x"/>
                                          </p:val>
                                        </p:tav>
                                        <p:tav tm="100000">
                                          <p:val>
                                            <p:strVal val="#ppt_x"/>
                                          </p:val>
                                        </p:tav>
                                      </p:tavLst>
                                    </p:anim>
                                    <p:anim calcmode="lin" valueType="num">
                                      <p:cBhvr>
                                        <p:cTn id="65" dur="1000" fill="hold"/>
                                        <p:tgtEl>
                                          <p:spTgt spid="1039"/>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11"/>
                                        </p:tgtEl>
                                        <p:attrNameLst>
                                          <p:attrName>style.visibility</p:attrName>
                                        </p:attrNameLst>
                                      </p:cBhvr>
                                      <p:to>
                                        <p:strVal val="visible"/>
                                      </p:to>
                                    </p:set>
                                    <p:animEffect transition="in" filter="fade">
                                      <p:cBhvr>
                                        <p:cTn id="68" dur="1000"/>
                                        <p:tgtEl>
                                          <p:spTgt spid="11"/>
                                        </p:tgtEl>
                                      </p:cBhvr>
                                    </p:animEffect>
                                    <p:anim calcmode="lin" valueType="num">
                                      <p:cBhvr>
                                        <p:cTn id="69" dur="1000" fill="hold"/>
                                        <p:tgtEl>
                                          <p:spTgt spid="11"/>
                                        </p:tgtEl>
                                        <p:attrNameLst>
                                          <p:attrName>ppt_x</p:attrName>
                                        </p:attrNameLst>
                                      </p:cBhvr>
                                      <p:tavLst>
                                        <p:tav tm="0">
                                          <p:val>
                                            <p:strVal val="#ppt_x"/>
                                          </p:val>
                                        </p:tav>
                                        <p:tav tm="100000">
                                          <p:val>
                                            <p:strVal val="#ppt_x"/>
                                          </p:val>
                                        </p:tav>
                                      </p:tavLst>
                                    </p:anim>
                                    <p:anim calcmode="lin" valueType="num">
                                      <p:cBhvr>
                                        <p:cTn id="70" dur="1000" fill="hold"/>
                                        <p:tgtEl>
                                          <p:spTgt spid="11"/>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8"/>
                                        </p:tgtEl>
                                        <p:attrNameLst>
                                          <p:attrName>style.visibility</p:attrName>
                                        </p:attrNameLst>
                                      </p:cBhvr>
                                      <p:to>
                                        <p:strVal val="visible"/>
                                      </p:to>
                                    </p:set>
                                    <p:animEffect transition="in" filter="fade">
                                      <p:cBhvr>
                                        <p:cTn id="73" dur="1000"/>
                                        <p:tgtEl>
                                          <p:spTgt spid="8"/>
                                        </p:tgtEl>
                                      </p:cBhvr>
                                    </p:animEffect>
                                    <p:anim calcmode="lin" valueType="num">
                                      <p:cBhvr>
                                        <p:cTn id="74" dur="1000" fill="hold"/>
                                        <p:tgtEl>
                                          <p:spTgt spid="8"/>
                                        </p:tgtEl>
                                        <p:attrNameLst>
                                          <p:attrName>ppt_x</p:attrName>
                                        </p:attrNameLst>
                                      </p:cBhvr>
                                      <p:tavLst>
                                        <p:tav tm="0">
                                          <p:val>
                                            <p:strVal val="#ppt_x"/>
                                          </p:val>
                                        </p:tav>
                                        <p:tav tm="100000">
                                          <p:val>
                                            <p:strVal val="#ppt_x"/>
                                          </p:val>
                                        </p:tav>
                                      </p:tavLst>
                                    </p:anim>
                                    <p:anim calcmode="lin" valueType="num">
                                      <p:cBhvr>
                                        <p:cTn id="75" dur="1000" fill="hold"/>
                                        <p:tgtEl>
                                          <p:spTgt spid="8"/>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1045"/>
                                        </p:tgtEl>
                                        <p:attrNameLst>
                                          <p:attrName>style.visibility</p:attrName>
                                        </p:attrNameLst>
                                      </p:cBhvr>
                                      <p:to>
                                        <p:strVal val="visible"/>
                                      </p:to>
                                    </p:set>
                                    <p:animEffect transition="in" filter="fade">
                                      <p:cBhvr>
                                        <p:cTn id="78" dur="1000"/>
                                        <p:tgtEl>
                                          <p:spTgt spid="1045"/>
                                        </p:tgtEl>
                                      </p:cBhvr>
                                    </p:animEffect>
                                    <p:anim calcmode="lin" valueType="num">
                                      <p:cBhvr>
                                        <p:cTn id="79" dur="1000" fill="hold"/>
                                        <p:tgtEl>
                                          <p:spTgt spid="1045"/>
                                        </p:tgtEl>
                                        <p:attrNameLst>
                                          <p:attrName>ppt_x</p:attrName>
                                        </p:attrNameLst>
                                      </p:cBhvr>
                                      <p:tavLst>
                                        <p:tav tm="0">
                                          <p:val>
                                            <p:strVal val="#ppt_x"/>
                                          </p:val>
                                        </p:tav>
                                        <p:tav tm="100000">
                                          <p:val>
                                            <p:strVal val="#ppt_x"/>
                                          </p:val>
                                        </p:tav>
                                      </p:tavLst>
                                    </p:anim>
                                    <p:anim calcmode="lin" valueType="num">
                                      <p:cBhvr>
                                        <p:cTn id="80" dur="1000" fill="hold"/>
                                        <p:tgtEl>
                                          <p:spTgt spid="1045"/>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1044"/>
                                        </p:tgtEl>
                                        <p:attrNameLst>
                                          <p:attrName>style.visibility</p:attrName>
                                        </p:attrNameLst>
                                      </p:cBhvr>
                                      <p:to>
                                        <p:strVal val="visible"/>
                                      </p:to>
                                    </p:set>
                                    <p:animEffect transition="in" filter="fade">
                                      <p:cBhvr>
                                        <p:cTn id="85" dur="1000"/>
                                        <p:tgtEl>
                                          <p:spTgt spid="1044"/>
                                        </p:tgtEl>
                                      </p:cBhvr>
                                    </p:animEffect>
                                    <p:anim calcmode="lin" valueType="num">
                                      <p:cBhvr>
                                        <p:cTn id="86" dur="1000" fill="hold"/>
                                        <p:tgtEl>
                                          <p:spTgt spid="1044"/>
                                        </p:tgtEl>
                                        <p:attrNameLst>
                                          <p:attrName>ppt_x</p:attrName>
                                        </p:attrNameLst>
                                      </p:cBhvr>
                                      <p:tavLst>
                                        <p:tav tm="0">
                                          <p:val>
                                            <p:strVal val="#ppt_x"/>
                                          </p:val>
                                        </p:tav>
                                        <p:tav tm="100000">
                                          <p:val>
                                            <p:strVal val="#ppt_x"/>
                                          </p:val>
                                        </p:tav>
                                      </p:tavLst>
                                    </p:anim>
                                    <p:anim calcmode="lin" valueType="num">
                                      <p:cBhvr>
                                        <p:cTn id="87" dur="1000" fill="hold"/>
                                        <p:tgtEl>
                                          <p:spTgt spid="1044"/>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0"/>
                                  </p:stCondLst>
                                  <p:childTnLst>
                                    <p:set>
                                      <p:cBhvr>
                                        <p:cTn id="89" dur="1" fill="hold">
                                          <p:stCondLst>
                                            <p:cond delay="0"/>
                                          </p:stCondLst>
                                        </p:cTn>
                                        <p:tgtEl>
                                          <p:spTgt spid="1042"/>
                                        </p:tgtEl>
                                        <p:attrNameLst>
                                          <p:attrName>style.visibility</p:attrName>
                                        </p:attrNameLst>
                                      </p:cBhvr>
                                      <p:to>
                                        <p:strVal val="visible"/>
                                      </p:to>
                                    </p:set>
                                    <p:animEffect transition="in" filter="fade">
                                      <p:cBhvr>
                                        <p:cTn id="90" dur="1000"/>
                                        <p:tgtEl>
                                          <p:spTgt spid="1042"/>
                                        </p:tgtEl>
                                      </p:cBhvr>
                                    </p:animEffect>
                                    <p:anim calcmode="lin" valueType="num">
                                      <p:cBhvr>
                                        <p:cTn id="91" dur="1000" fill="hold"/>
                                        <p:tgtEl>
                                          <p:spTgt spid="1042"/>
                                        </p:tgtEl>
                                        <p:attrNameLst>
                                          <p:attrName>ppt_x</p:attrName>
                                        </p:attrNameLst>
                                      </p:cBhvr>
                                      <p:tavLst>
                                        <p:tav tm="0">
                                          <p:val>
                                            <p:strVal val="#ppt_x"/>
                                          </p:val>
                                        </p:tav>
                                        <p:tav tm="100000">
                                          <p:val>
                                            <p:strVal val="#ppt_x"/>
                                          </p:val>
                                        </p:tav>
                                      </p:tavLst>
                                    </p:anim>
                                    <p:anim calcmode="lin" valueType="num">
                                      <p:cBhvr>
                                        <p:cTn id="92" dur="1000" fill="hold"/>
                                        <p:tgtEl>
                                          <p:spTgt spid="1042"/>
                                        </p:tgtEl>
                                        <p:attrNameLst>
                                          <p:attrName>ppt_y</p:attrName>
                                        </p:attrNameLst>
                                      </p:cBhvr>
                                      <p:tavLst>
                                        <p:tav tm="0">
                                          <p:val>
                                            <p:strVal val="#ppt_y+.1"/>
                                          </p:val>
                                        </p:tav>
                                        <p:tav tm="100000">
                                          <p:val>
                                            <p:strVal val="#ppt_y"/>
                                          </p:val>
                                        </p:tav>
                                      </p:tavLst>
                                    </p:anim>
                                  </p:childTnLst>
                                </p:cTn>
                              </p:par>
                              <p:par>
                                <p:cTn id="93" presetID="42" presetClass="entr" presetSubtype="0" fill="hold" nodeType="withEffect">
                                  <p:stCondLst>
                                    <p:cond delay="0"/>
                                  </p:stCondLst>
                                  <p:childTnLst>
                                    <p:set>
                                      <p:cBhvr>
                                        <p:cTn id="94" dur="1" fill="hold">
                                          <p:stCondLst>
                                            <p:cond delay="0"/>
                                          </p:stCondLst>
                                        </p:cTn>
                                        <p:tgtEl>
                                          <p:spTgt spid="1047"/>
                                        </p:tgtEl>
                                        <p:attrNameLst>
                                          <p:attrName>style.visibility</p:attrName>
                                        </p:attrNameLst>
                                      </p:cBhvr>
                                      <p:to>
                                        <p:strVal val="visible"/>
                                      </p:to>
                                    </p:set>
                                    <p:animEffect transition="in" filter="fade">
                                      <p:cBhvr>
                                        <p:cTn id="95" dur="1000"/>
                                        <p:tgtEl>
                                          <p:spTgt spid="1047"/>
                                        </p:tgtEl>
                                      </p:cBhvr>
                                    </p:animEffect>
                                    <p:anim calcmode="lin" valueType="num">
                                      <p:cBhvr>
                                        <p:cTn id="96" dur="1000" fill="hold"/>
                                        <p:tgtEl>
                                          <p:spTgt spid="1047"/>
                                        </p:tgtEl>
                                        <p:attrNameLst>
                                          <p:attrName>ppt_x</p:attrName>
                                        </p:attrNameLst>
                                      </p:cBhvr>
                                      <p:tavLst>
                                        <p:tav tm="0">
                                          <p:val>
                                            <p:strVal val="#ppt_x"/>
                                          </p:val>
                                        </p:tav>
                                        <p:tav tm="100000">
                                          <p:val>
                                            <p:strVal val="#ppt_x"/>
                                          </p:val>
                                        </p:tav>
                                      </p:tavLst>
                                    </p:anim>
                                    <p:anim calcmode="lin" valueType="num">
                                      <p:cBhvr>
                                        <p:cTn id="97" dur="1000" fill="hold"/>
                                        <p:tgtEl>
                                          <p:spTgt spid="1047"/>
                                        </p:tgtEl>
                                        <p:attrNameLst>
                                          <p:attrName>ppt_y</p:attrName>
                                        </p:attrNameLst>
                                      </p:cBhvr>
                                      <p:tavLst>
                                        <p:tav tm="0">
                                          <p:val>
                                            <p:strVal val="#ppt_y+.1"/>
                                          </p:val>
                                        </p:tav>
                                        <p:tav tm="100000">
                                          <p:val>
                                            <p:strVal val="#ppt_y"/>
                                          </p:val>
                                        </p:tav>
                                      </p:tavLst>
                                    </p:anim>
                                  </p:childTnLst>
                                </p:cTn>
                              </p:par>
                              <p:par>
                                <p:cTn id="98" presetID="42" presetClass="entr" presetSubtype="0" fill="hold" grpId="0" nodeType="withEffect">
                                  <p:stCondLst>
                                    <p:cond delay="0"/>
                                  </p:stCondLst>
                                  <p:childTnLst>
                                    <p:set>
                                      <p:cBhvr>
                                        <p:cTn id="99" dur="1" fill="hold">
                                          <p:stCondLst>
                                            <p:cond delay="0"/>
                                          </p:stCondLst>
                                        </p:cTn>
                                        <p:tgtEl>
                                          <p:spTgt spid="15"/>
                                        </p:tgtEl>
                                        <p:attrNameLst>
                                          <p:attrName>style.visibility</p:attrName>
                                        </p:attrNameLst>
                                      </p:cBhvr>
                                      <p:to>
                                        <p:strVal val="visible"/>
                                      </p:to>
                                    </p:set>
                                    <p:animEffect transition="in" filter="fade">
                                      <p:cBhvr>
                                        <p:cTn id="100" dur="1000"/>
                                        <p:tgtEl>
                                          <p:spTgt spid="15"/>
                                        </p:tgtEl>
                                      </p:cBhvr>
                                    </p:animEffect>
                                    <p:anim calcmode="lin" valueType="num">
                                      <p:cBhvr>
                                        <p:cTn id="101" dur="1000" fill="hold"/>
                                        <p:tgtEl>
                                          <p:spTgt spid="15"/>
                                        </p:tgtEl>
                                        <p:attrNameLst>
                                          <p:attrName>ppt_x</p:attrName>
                                        </p:attrNameLst>
                                      </p:cBhvr>
                                      <p:tavLst>
                                        <p:tav tm="0">
                                          <p:val>
                                            <p:strVal val="#ppt_x"/>
                                          </p:val>
                                        </p:tav>
                                        <p:tav tm="100000">
                                          <p:val>
                                            <p:strVal val="#ppt_x"/>
                                          </p:val>
                                        </p:tav>
                                      </p:tavLst>
                                    </p:anim>
                                    <p:anim calcmode="lin" valueType="num">
                                      <p:cBhvr>
                                        <p:cTn id="102"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42" presetClass="entr" presetSubtype="0" fill="hold" grpId="0" nodeType="clickEffect">
                                  <p:stCondLst>
                                    <p:cond delay="0"/>
                                  </p:stCondLst>
                                  <p:childTnLst>
                                    <p:set>
                                      <p:cBhvr>
                                        <p:cTn id="106" dur="1" fill="hold">
                                          <p:stCondLst>
                                            <p:cond delay="0"/>
                                          </p:stCondLst>
                                        </p:cTn>
                                        <p:tgtEl>
                                          <p:spTgt spid="1046"/>
                                        </p:tgtEl>
                                        <p:attrNameLst>
                                          <p:attrName>style.visibility</p:attrName>
                                        </p:attrNameLst>
                                      </p:cBhvr>
                                      <p:to>
                                        <p:strVal val="visible"/>
                                      </p:to>
                                    </p:set>
                                    <p:animEffect transition="in" filter="fade">
                                      <p:cBhvr>
                                        <p:cTn id="107" dur="1000"/>
                                        <p:tgtEl>
                                          <p:spTgt spid="1046"/>
                                        </p:tgtEl>
                                      </p:cBhvr>
                                    </p:animEffect>
                                    <p:anim calcmode="lin" valueType="num">
                                      <p:cBhvr>
                                        <p:cTn id="108" dur="1000" fill="hold"/>
                                        <p:tgtEl>
                                          <p:spTgt spid="1046"/>
                                        </p:tgtEl>
                                        <p:attrNameLst>
                                          <p:attrName>ppt_x</p:attrName>
                                        </p:attrNameLst>
                                      </p:cBhvr>
                                      <p:tavLst>
                                        <p:tav tm="0">
                                          <p:val>
                                            <p:strVal val="#ppt_x"/>
                                          </p:val>
                                        </p:tav>
                                        <p:tav tm="100000">
                                          <p:val>
                                            <p:strVal val="#ppt_x"/>
                                          </p:val>
                                        </p:tav>
                                      </p:tavLst>
                                    </p:anim>
                                    <p:anim calcmode="lin" valueType="num">
                                      <p:cBhvr>
                                        <p:cTn id="109" dur="1000" fill="hold"/>
                                        <p:tgtEl>
                                          <p:spTgt spid="1046"/>
                                        </p:tgtEl>
                                        <p:attrNameLst>
                                          <p:attrName>ppt_y</p:attrName>
                                        </p:attrNameLst>
                                      </p:cBhvr>
                                      <p:tavLst>
                                        <p:tav tm="0">
                                          <p:val>
                                            <p:strVal val="#ppt_y+.1"/>
                                          </p:val>
                                        </p:tav>
                                        <p:tav tm="100000">
                                          <p:val>
                                            <p:strVal val="#ppt_y"/>
                                          </p:val>
                                        </p:tav>
                                      </p:tavLst>
                                    </p:anim>
                                  </p:childTnLst>
                                </p:cTn>
                              </p:par>
                              <p:par>
                                <p:cTn id="110" presetID="42" presetClass="entr" presetSubtype="0" fill="hold" grpId="0" nodeType="withEffect">
                                  <p:stCondLst>
                                    <p:cond delay="0"/>
                                  </p:stCondLst>
                                  <p:childTnLst>
                                    <p:set>
                                      <p:cBhvr>
                                        <p:cTn id="111" dur="1" fill="hold">
                                          <p:stCondLst>
                                            <p:cond delay="0"/>
                                          </p:stCondLst>
                                        </p:cTn>
                                        <p:tgtEl>
                                          <p:spTgt spid="1043"/>
                                        </p:tgtEl>
                                        <p:attrNameLst>
                                          <p:attrName>style.visibility</p:attrName>
                                        </p:attrNameLst>
                                      </p:cBhvr>
                                      <p:to>
                                        <p:strVal val="visible"/>
                                      </p:to>
                                    </p:set>
                                    <p:animEffect transition="in" filter="fade">
                                      <p:cBhvr>
                                        <p:cTn id="112" dur="1000"/>
                                        <p:tgtEl>
                                          <p:spTgt spid="1043"/>
                                        </p:tgtEl>
                                      </p:cBhvr>
                                    </p:animEffect>
                                    <p:anim calcmode="lin" valueType="num">
                                      <p:cBhvr>
                                        <p:cTn id="113" dur="1000" fill="hold"/>
                                        <p:tgtEl>
                                          <p:spTgt spid="1043"/>
                                        </p:tgtEl>
                                        <p:attrNameLst>
                                          <p:attrName>ppt_x</p:attrName>
                                        </p:attrNameLst>
                                      </p:cBhvr>
                                      <p:tavLst>
                                        <p:tav tm="0">
                                          <p:val>
                                            <p:strVal val="#ppt_x"/>
                                          </p:val>
                                        </p:tav>
                                        <p:tav tm="100000">
                                          <p:val>
                                            <p:strVal val="#ppt_x"/>
                                          </p:val>
                                        </p:tav>
                                      </p:tavLst>
                                    </p:anim>
                                    <p:anim calcmode="lin" valueType="num">
                                      <p:cBhvr>
                                        <p:cTn id="114" dur="1000" fill="hold"/>
                                        <p:tgtEl>
                                          <p:spTgt spid="1043"/>
                                        </p:tgtEl>
                                        <p:attrNameLst>
                                          <p:attrName>ppt_y</p:attrName>
                                        </p:attrNameLst>
                                      </p:cBhvr>
                                      <p:tavLst>
                                        <p:tav tm="0">
                                          <p:val>
                                            <p:strVal val="#ppt_y+.1"/>
                                          </p:val>
                                        </p:tav>
                                        <p:tav tm="100000">
                                          <p:val>
                                            <p:strVal val="#ppt_y"/>
                                          </p:val>
                                        </p:tav>
                                      </p:tavLst>
                                    </p:anim>
                                  </p:childTnLst>
                                </p:cTn>
                              </p:par>
                              <p:par>
                                <p:cTn id="115" presetID="42" presetClass="entr" presetSubtype="0" fill="hold" grpId="0" nodeType="withEffect">
                                  <p:stCondLst>
                                    <p:cond delay="0"/>
                                  </p:stCondLst>
                                  <p:childTnLst>
                                    <p:set>
                                      <p:cBhvr>
                                        <p:cTn id="116" dur="1" fill="hold">
                                          <p:stCondLst>
                                            <p:cond delay="0"/>
                                          </p:stCondLst>
                                        </p:cTn>
                                        <p:tgtEl>
                                          <p:spTgt spid="10"/>
                                        </p:tgtEl>
                                        <p:attrNameLst>
                                          <p:attrName>style.visibility</p:attrName>
                                        </p:attrNameLst>
                                      </p:cBhvr>
                                      <p:to>
                                        <p:strVal val="visible"/>
                                      </p:to>
                                    </p:set>
                                    <p:animEffect transition="in" filter="fade">
                                      <p:cBhvr>
                                        <p:cTn id="117" dur="1000"/>
                                        <p:tgtEl>
                                          <p:spTgt spid="10"/>
                                        </p:tgtEl>
                                      </p:cBhvr>
                                    </p:animEffect>
                                    <p:anim calcmode="lin" valueType="num">
                                      <p:cBhvr>
                                        <p:cTn id="118" dur="1000" fill="hold"/>
                                        <p:tgtEl>
                                          <p:spTgt spid="10"/>
                                        </p:tgtEl>
                                        <p:attrNameLst>
                                          <p:attrName>ppt_x</p:attrName>
                                        </p:attrNameLst>
                                      </p:cBhvr>
                                      <p:tavLst>
                                        <p:tav tm="0">
                                          <p:val>
                                            <p:strVal val="#ppt_x"/>
                                          </p:val>
                                        </p:tav>
                                        <p:tav tm="100000">
                                          <p:val>
                                            <p:strVal val="#ppt_x"/>
                                          </p:val>
                                        </p:tav>
                                      </p:tavLst>
                                    </p:anim>
                                    <p:anim calcmode="lin" valueType="num">
                                      <p:cBhvr>
                                        <p:cTn id="119" dur="1000" fill="hold"/>
                                        <p:tgtEl>
                                          <p:spTgt spid="10"/>
                                        </p:tgtEl>
                                        <p:attrNameLst>
                                          <p:attrName>ppt_y</p:attrName>
                                        </p:attrNameLst>
                                      </p:cBhvr>
                                      <p:tavLst>
                                        <p:tav tm="0">
                                          <p:val>
                                            <p:strVal val="#ppt_y+.1"/>
                                          </p:val>
                                        </p:tav>
                                        <p:tav tm="100000">
                                          <p:val>
                                            <p:strVal val="#ppt_y"/>
                                          </p:val>
                                        </p:tav>
                                      </p:tavLst>
                                    </p:anim>
                                  </p:childTnLst>
                                </p:cTn>
                              </p:par>
                              <p:par>
                                <p:cTn id="120" presetID="42" presetClass="entr" presetSubtype="0" fill="hold" nodeType="withEffect">
                                  <p:stCondLst>
                                    <p:cond delay="0"/>
                                  </p:stCondLst>
                                  <p:childTnLst>
                                    <p:set>
                                      <p:cBhvr>
                                        <p:cTn id="121" dur="1" fill="hold">
                                          <p:stCondLst>
                                            <p:cond delay="0"/>
                                          </p:stCondLst>
                                        </p:cTn>
                                        <p:tgtEl>
                                          <p:spTgt spid="19"/>
                                        </p:tgtEl>
                                        <p:attrNameLst>
                                          <p:attrName>style.visibility</p:attrName>
                                        </p:attrNameLst>
                                      </p:cBhvr>
                                      <p:to>
                                        <p:strVal val="visible"/>
                                      </p:to>
                                    </p:set>
                                    <p:animEffect transition="in" filter="fade">
                                      <p:cBhvr>
                                        <p:cTn id="122" dur="1000"/>
                                        <p:tgtEl>
                                          <p:spTgt spid="19"/>
                                        </p:tgtEl>
                                      </p:cBhvr>
                                    </p:animEffect>
                                    <p:anim calcmode="lin" valueType="num">
                                      <p:cBhvr>
                                        <p:cTn id="123" dur="1000" fill="hold"/>
                                        <p:tgtEl>
                                          <p:spTgt spid="19"/>
                                        </p:tgtEl>
                                        <p:attrNameLst>
                                          <p:attrName>ppt_x</p:attrName>
                                        </p:attrNameLst>
                                      </p:cBhvr>
                                      <p:tavLst>
                                        <p:tav tm="0">
                                          <p:val>
                                            <p:strVal val="#ppt_x"/>
                                          </p:val>
                                        </p:tav>
                                        <p:tav tm="100000">
                                          <p:val>
                                            <p:strVal val="#ppt_x"/>
                                          </p:val>
                                        </p:tav>
                                      </p:tavLst>
                                    </p:anim>
                                    <p:anim calcmode="lin" valueType="num">
                                      <p:cBhvr>
                                        <p:cTn id="124" dur="1000" fill="hold"/>
                                        <p:tgtEl>
                                          <p:spTgt spid="19"/>
                                        </p:tgtEl>
                                        <p:attrNameLst>
                                          <p:attrName>ppt_y</p:attrName>
                                        </p:attrNameLst>
                                      </p:cBhvr>
                                      <p:tavLst>
                                        <p:tav tm="0">
                                          <p:val>
                                            <p:strVal val="#ppt_y+.1"/>
                                          </p:val>
                                        </p:tav>
                                        <p:tav tm="100000">
                                          <p:val>
                                            <p:strVal val="#ppt_y"/>
                                          </p:val>
                                        </p:tav>
                                      </p:tavLst>
                                    </p:anim>
                                  </p:childTnLst>
                                </p:cTn>
                              </p:par>
                              <p:par>
                                <p:cTn id="125" presetID="42" presetClass="entr" presetSubtype="0" fill="hold" grpId="0" nodeType="withEffect">
                                  <p:stCondLst>
                                    <p:cond delay="0"/>
                                  </p:stCondLst>
                                  <p:childTnLst>
                                    <p:set>
                                      <p:cBhvr>
                                        <p:cTn id="126" dur="1" fill="hold">
                                          <p:stCondLst>
                                            <p:cond delay="0"/>
                                          </p:stCondLst>
                                        </p:cTn>
                                        <p:tgtEl>
                                          <p:spTgt spid="7"/>
                                        </p:tgtEl>
                                        <p:attrNameLst>
                                          <p:attrName>style.visibility</p:attrName>
                                        </p:attrNameLst>
                                      </p:cBhvr>
                                      <p:to>
                                        <p:strVal val="visible"/>
                                      </p:to>
                                    </p:set>
                                    <p:animEffect transition="in" filter="fade">
                                      <p:cBhvr>
                                        <p:cTn id="127" dur="1000"/>
                                        <p:tgtEl>
                                          <p:spTgt spid="7"/>
                                        </p:tgtEl>
                                      </p:cBhvr>
                                    </p:animEffect>
                                    <p:anim calcmode="lin" valueType="num">
                                      <p:cBhvr>
                                        <p:cTn id="128" dur="1000" fill="hold"/>
                                        <p:tgtEl>
                                          <p:spTgt spid="7"/>
                                        </p:tgtEl>
                                        <p:attrNameLst>
                                          <p:attrName>ppt_x</p:attrName>
                                        </p:attrNameLst>
                                      </p:cBhvr>
                                      <p:tavLst>
                                        <p:tav tm="0">
                                          <p:val>
                                            <p:strVal val="#ppt_x"/>
                                          </p:val>
                                        </p:tav>
                                        <p:tav tm="100000">
                                          <p:val>
                                            <p:strVal val="#ppt_x"/>
                                          </p:val>
                                        </p:tav>
                                      </p:tavLst>
                                    </p:anim>
                                    <p:anim calcmode="lin" valueType="num">
                                      <p:cBhvr>
                                        <p:cTn id="12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30" fill="hold">
                      <p:stCondLst>
                        <p:cond delay="indefinite"/>
                      </p:stCondLst>
                      <p:childTnLst>
                        <p:par>
                          <p:cTn id="131" fill="hold">
                            <p:stCondLst>
                              <p:cond delay="0"/>
                            </p:stCondLst>
                            <p:childTnLst>
                              <p:par>
                                <p:cTn id="132" presetID="42" presetClass="entr" presetSubtype="0" fill="hold" grpId="0" nodeType="clickEffect">
                                  <p:stCondLst>
                                    <p:cond delay="0"/>
                                  </p:stCondLst>
                                  <p:childTnLst>
                                    <p:set>
                                      <p:cBhvr>
                                        <p:cTn id="133" dur="1" fill="hold">
                                          <p:stCondLst>
                                            <p:cond delay="0"/>
                                          </p:stCondLst>
                                        </p:cTn>
                                        <p:tgtEl>
                                          <p:spTgt spid="1038"/>
                                        </p:tgtEl>
                                        <p:attrNameLst>
                                          <p:attrName>style.visibility</p:attrName>
                                        </p:attrNameLst>
                                      </p:cBhvr>
                                      <p:to>
                                        <p:strVal val="visible"/>
                                      </p:to>
                                    </p:set>
                                    <p:animEffect transition="in" filter="fade">
                                      <p:cBhvr>
                                        <p:cTn id="134" dur="1000"/>
                                        <p:tgtEl>
                                          <p:spTgt spid="1038"/>
                                        </p:tgtEl>
                                      </p:cBhvr>
                                    </p:animEffect>
                                    <p:anim calcmode="lin" valueType="num">
                                      <p:cBhvr>
                                        <p:cTn id="135" dur="1000" fill="hold"/>
                                        <p:tgtEl>
                                          <p:spTgt spid="1038"/>
                                        </p:tgtEl>
                                        <p:attrNameLst>
                                          <p:attrName>ppt_x</p:attrName>
                                        </p:attrNameLst>
                                      </p:cBhvr>
                                      <p:tavLst>
                                        <p:tav tm="0">
                                          <p:val>
                                            <p:strVal val="#ppt_x"/>
                                          </p:val>
                                        </p:tav>
                                        <p:tav tm="100000">
                                          <p:val>
                                            <p:strVal val="#ppt_x"/>
                                          </p:val>
                                        </p:tav>
                                      </p:tavLst>
                                    </p:anim>
                                    <p:anim calcmode="lin" valueType="num">
                                      <p:cBhvr>
                                        <p:cTn id="136" dur="1000" fill="hold"/>
                                        <p:tgtEl>
                                          <p:spTgt spid="1038"/>
                                        </p:tgtEl>
                                        <p:attrNameLst>
                                          <p:attrName>ppt_y</p:attrName>
                                        </p:attrNameLst>
                                      </p:cBhvr>
                                      <p:tavLst>
                                        <p:tav tm="0">
                                          <p:val>
                                            <p:strVal val="#ppt_y+.1"/>
                                          </p:val>
                                        </p:tav>
                                        <p:tav tm="100000">
                                          <p:val>
                                            <p:strVal val="#ppt_y"/>
                                          </p:val>
                                        </p:tav>
                                      </p:tavLst>
                                    </p:anim>
                                  </p:childTnLst>
                                </p:cTn>
                              </p:par>
                              <p:par>
                                <p:cTn id="137" presetID="42" presetClass="entr" presetSubtype="0" fill="hold" grpId="0" nodeType="withEffect">
                                  <p:stCondLst>
                                    <p:cond delay="0"/>
                                  </p:stCondLst>
                                  <p:childTnLst>
                                    <p:set>
                                      <p:cBhvr>
                                        <p:cTn id="138" dur="1" fill="hold">
                                          <p:stCondLst>
                                            <p:cond delay="0"/>
                                          </p:stCondLst>
                                        </p:cTn>
                                        <p:tgtEl>
                                          <p:spTgt spid="9"/>
                                        </p:tgtEl>
                                        <p:attrNameLst>
                                          <p:attrName>style.visibility</p:attrName>
                                        </p:attrNameLst>
                                      </p:cBhvr>
                                      <p:to>
                                        <p:strVal val="visible"/>
                                      </p:to>
                                    </p:set>
                                    <p:animEffect transition="in" filter="fade">
                                      <p:cBhvr>
                                        <p:cTn id="139" dur="1000"/>
                                        <p:tgtEl>
                                          <p:spTgt spid="9"/>
                                        </p:tgtEl>
                                      </p:cBhvr>
                                    </p:animEffect>
                                    <p:anim calcmode="lin" valueType="num">
                                      <p:cBhvr>
                                        <p:cTn id="140" dur="1000" fill="hold"/>
                                        <p:tgtEl>
                                          <p:spTgt spid="9"/>
                                        </p:tgtEl>
                                        <p:attrNameLst>
                                          <p:attrName>ppt_x</p:attrName>
                                        </p:attrNameLst>
                                      </p:cBhvr>
                                      <p:tavLst>
                                        <p:tav tm="0">
                                          <p:val>
                                            <p:strVal val="#ppt_x"/>
                                          </p:val>
                                        </p:tav>
                                        <p:tav tm="100000">
                                          <p:val>
                                            <p:strVal val="#ppt_x"/>
                                          </p:val>
                                        </p:tav>
                                      </p:tavLst>
                                    </p:anim>
                                    <p:anim calcmode="lin" valueType="num">
                                      <p:cBhvr>
                                        <p:cTn id="14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P spid="8" grpId="0"/>
      <p:bldP spid="9" grpId="0" animBg="1"/>
      <p:bldP spid="10" grpId="0" animBg="1"/>
      <p:bldP spid="11" grpId="0" animBg="1"/>
      <p:bldP spid="13" grpId="0"/>
      <p:bldP spid="14" grpId="0"/>
      <p:bldP spid="15" grpId="0"/>
      <p:bldP spid="16" grpId="0" animBg="1"/>
      <p:bldP spid="17" grpId="0" animBg="1"/>
      <p:bldP spid="1038" grpId="0"/>
      <p:bldP spid="1039" grpId="0"/>
      <p:bldP spid="1040" grpId="0"/>
      <p:bldP spid="1041" grpId="0"/>
      <p:bldP spid="1042" grpId="0"/>
      <p:bldP spid="1043" grpId="0"/>
      <p:bldP spid="1044" grpId="0" animBg="1"/>
      <p:bldP spid="104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text&#10;&#10;Description automatically generated">
            <a:extLst>
              <a:ext uri="{FF2B5EF4-FFF2-40B4-BE49-F238E27FC236}">
                <a16:creationId xmlns:a16="http://schemas.microsoft.com/office/drawing/2014/main" id="{EF75B20E-2BFE-F81E-ADA9-A35BA30BBA1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4849371" y="2345228"/>
            <a:ext cx="7342629" cy="2167544"/>
          </a:xfrm>
          <a:prstGeom prst="rect">
            <a:avLst/>
          </a:prstGeom>
        </p:spPr>
      </p:pic>
      <p:pic>
        <p:nvPicPr>
          <p:cNvPr id="5" name="Content Placeholder 4">
            <a:extLst>
              <a:ext uri="{FF2B5EF4-FFF2-40B4-BE49-F238E27FC236}">
                <a16:creationId xmlns:a16="http://schemas.microsoft.com/office/drawing/2014/main" id="{280020BB-7C2D-F671-9903-FB0E875B6076}"/>
              </a:ext>
            </a:extLst>
          </p:cNvPr>
          <p:cNvPicPr>
            <a:picLocks noGrp="1" noChangeAspect="1"/>
          </p:cNvPicPr>
          <p:nvPr>
            <p:ph idx="4294967295"/>
          </p:nvPr>
        </p:nvPicPr>
        <p:blipFill>
          <a:blip r:embed="rId4" cstate="screen">
            <a:extLst>
              <a:ext uri="{28A0092B-C50C-407E-A947-70E740481C1C}">
                <a14:useLocalDpi xmlns:a14="http://schemas.microsoft.com/office/drawing/2010/main"/>
              </a:ext>
            </a:extLst>
          </a:blip>
          <a:stretch>
            <a:fillRect/>
          </a:stretch>
        </p:blipFill>
        <p:spPr>
          <a:xfrm>
            <a:off x="0" y="572152"/>
            <a:ext cx="5291666" cy="5291666"/>
          </a:xfrm>
          <a:prstGeom prst="rect">
            <a:avLst/>
          </a:prstGeom>
        </p:spPr>
      </p:pic>
    </p:spTree>
    <p:extLst>
      <p:ext uri="{BB962C8B-B14F-4D97-AF65-F5344CB8AC3E}">
        <p14:creationId xmlns:p14="http://schemas.microsoft.com/office/powerpoint/2010/main" val="2644351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2C7ADE6E-39CA-2556-F258-1533D99AC0DA}"/>
              </a:ext>
            </a:extLst>
          </p:cNvPr>
          <p:cNvGraphicFramePr/>
          <p:nvPr/>
        </p:nvGraphicFramePr>
        <p:xfrm>
          <a:off x="991893" y="719666"/>
          <a:ext cx="1032187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itle 1">
            <a:extLst>
              <a:ext uri="{FF2B5EF4-FFF2-40B4-BE49-F238E27FC236}">
                <a16:creationId xmlns:a16="http://schemas.microsoft.com/office/drawing/2014/main" id="{773AB9D8-D1A5-A758-34E4-0EE5B95C7FE5}"/>
              </a:ext>
            </a:extLst>
          </p:cNvPr>
          <p:cNvSpPr txBox="1">
            <a:spLocks/>
          </p:cNvSpPr>
          <p:nvPr/>
        </p:nvSpPr>
        <p:spPr>
          <a:xfrm>
            <a:off x="1711570" y="5294530"/>
            <a:ext cx="10480430" cy="1199259"/>
          </a:xfrm>
          <a:prstGeom prst="rect">
            <a:avLst/>
          </a:prstGeom>
        </p:spPr>
        <p:txBody>
          <a:bodyPr>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9600" dirty="0"/>
              <a:t>                                  Module 5</a:t>
            </a:r>
          </a:p>
          <a:p>
            <a:endParaRPr lang="en-US" sz="9600" dirty="0"/>
          </a:p>
          <a:p>
            <a:r>
              <a:rPr lang="en-US" sz="9600" dirty="0"/>
              <a:t>Fool Proofing Communication – LADR Approach</a:t>
            </a:r>
          </a:p>
        </p:txBody>
      </p:sp>
      <p:sp>
        <p:nvSpPr>
          <p:cNvPr id="11" name="Title 1">
            <a:extLst>
              <a:ext uri="{FF2B5EF4-FFF2-40B4-BE49-F238E27FC236}">
                <a16:creationId xmlns:a16="http://schemas.microsoft.com/office/drawing/2014/main" id="{1D54252B-9170-67D8-7200-2C86A1B89759}"/>
              </a:ext>
            </a:extLst>
          </p:cNvPr>
          <p:cNvSpPr txBox="1">
            <a:spLocks/>
          </p:cNvSpPr>
          <p:nvPr/>
        </p:nvSpPr>
        <p:spPr>
          <a:xfrm>
            <a:off x="7235722" y="2021803"/>
            <a:ext cx="788823" cy="1199259"/>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9600" b="1" dirty="0">
                <a:solidFill>
                  <a:srgbClr val="843C0C"/>
                </a:solidFill>
              </a:rPr>
              <a:t>D</a:t>
            </a:r>
          </a:p>
        </p:txBody>
      </p:sp>
      <p:sp>
        <p:nvSpPr>
          <p:cNvPr id="12" name="Title 1">
            <a:extLst>
              <a:ext uri="{FF2B5EF4-FFF2-40B4-BE49-F238E27FC236}">
                <a16:creationId xmlns:a16="http://schemas.microsoft.com/office/drawing/2014/main" id="{B35C0093-8695-E85A-817A-DCCD555B0F76}"/>
              </a:ext>
            </a:extLst>
          </p:cNvPr>
          <p:cNvSpPr txBox="1">
            <a:spLocks/>
          </p:cNvSpPr>
          <p:nvPr/>
        </p:nvSpPr>
        <p:spPr>
          <a:xfrm>
            <a:off x="4365954" y="2021803"/>
            <a:ext cx="788823" cy="1199259"/>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9600" b="1" dirty="0">
                <a:solidFill>
                  <a:srgbClr val="004A8D"/>
                </a:solidFill>
              </a:rPr>
              <a:t>A</a:t>
            </a:r>
          </a:p>
        </p:txBody>
      </p:sp>
      <p:sp>
        <p:nvSpPr>
          <p:cNvPr id="13" name="Title 1">
            <a:extLst>
              <a:ext uri="{FF2B5EF4-FFF2-40B4-BE49-F238E27FC236}">
                <a16:creationId xmlns:a16="http://schemas.microsoft.com/office/drawing/2014/main" id="{E80FFAE1-C592-B925-A4D9-1D2C5E4B64E9}"/>
              </a:ext>
            </a:extLst>
          </p:cNvPr>
          <p:cNvSpPr txBox="1">
            <a:spLocks/>
          </p:cNvSpPr>
          <p:nvPr/>
        </p:nvSpPr>
        <p:spPr>
          <a:xfrm>
            <a:off x="1711570" y="2021802"/>
            <a:ext cx="788823" cy="1199259"/>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9600" b="1" dirty="0">
                <a:solidFill>
                  <a:srgbClr val="ED7D31"/>
                </a:solidFill>
              </a:rPr>
              <a:t>L</a:t>
            </a:r>
          </a:p>
        </p:txBody>
      </p:sp>
      <p:sp>
        <p:nvSpPr>
          <p:cNvPr id="14" name="Title 1">
            <a:extLst>
              <a:ext uri="{FF2B5EF4-FFF2-40B4-BE49-F238E27FC236}">
                <a16:creationId xmlns:a16="http://schemas.microsoft.com/office/drawing/2014/main" id="{CE1B6CC6-1FE6-535D-0918-43D50FF7089E}"/>
              </a:ext>
            </a:extLst>
          </p:cNvPr>
          <p:cNvSpPr txBox="1">
            <a:spLocks/>
          </p:cNvSpPr>
          <p:nvPr/>
        </p:nvSpPr>
        <p:spPr>
          <a:xfrm>
            <a:off x="10035350" y="2021803"/>
            <a:ext cx="788823" cy="1199259"/>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9600" b="1" dirty="0">
                <a:solidFill>
                  <a:srgbClr val="D60093"/>
                </a:solidFill>
              </a:rPr>
              <a:t>R</a:t>
            </a:r>
          </a:p>
        </p:txBody>
      </p:sp>
    </p:spTree>
    <p:extLst>
      <p:ext uri="{BB962C8B-B14F-4D97-AF65-F5344CB8AC3E}">
        <p14:creationId xmlns:p14="http://schemas.microsoft.com/office/powerpoint/2010/main" val="1396078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D554A-05CD-E46A-4CAB-610FA479EC2F}"/>
              </a:ext>
            </a:extLst>
          </p:cNvPr>
          <p:cNvSpPr>
            <a:spLocks noGrp="1"/>
          </p:cNvSpPr>
          <p:nvPr>
            <p:ph type="title"/>
          </p:nvPr>
        </p:nvSpPr>
        <p:spPr/>
        <p:txBody>
          <a:bodyPr/>
          <a:lstStyle/>
          <a:p>
            <a:r>
              <a:rPr lang="en-IN" dirty="0"/>
              <a:t>Role Play-1</a:t>
            </a:r>
          </a:p>
        </p:txBody>
      </p:sp>
      <p:sp>
        <p:nvSpPr>
          <p:cNvPr id="3" name="Content Placeholder 2">
            <a:extLst>
              <a:ext uri="{FF2B5EF4-FFF2-40B4-BE49-F238E27FC236}">
                <a16:creationId xmlns:a16="http://schemas.microsoft.com/office/drawing/2014/main" id="{78F28EA3-B91C-2CA8-741F-BA61BC43590B}"/>
              </a:ext>
            </a:extLst>
          </p:cNvPr>
          <p:cNvSpPr>
            <a:spLocks noGrp="1"/>
          </p:cNvSpPr>
          <p:nvPr>
            <p:ph idx="1"/>
          </p:nvPr>
        </p:nvSpPr>
        <p:spPr/>
        <p:txBody>
          <a:bodyPr/>
          <a:lstStyle/>
          <a:p>
            <a:pPr marL="0" indent="0">
              <a:buNone/>
            </a:pPr>
            <a:r>
              <a:rPr lang="en-IN" dirty="0"/>
              <a:t>Today RAM is meeting his manager Vishnu to seek his  input for starting a new project/ preparing a new report. Ram wants to make sure that he has understood Vishnu's expectation and avoid any chances of rework.</a:t>
            </a:r>
          </a:p>
          <a:p>
            <a:pPr marL="0" indent="0">
              <a:buNone/>
            </a:pPr>
            <a:endParaRPr lang="en-IN" dirty="0"/>
          </a:p>
          <a:p>
            <a:pPr marL="0" indent="0">
              <a:buNone/>
            </a:pPr>
            <a:r>
              <a:rPr lang="en-IN" dirty="0"/>
              <a:t>Use LADR Model for the same.</a:t>
            </a:r>
          </a:p>
          <a:p>
            <a:pPr marL="0" indent="0">
              <a:buNone/>
            </a:pPr>
            <a:endParaRPr lang="en-IN" dirty="0"/>
          </a:p>
        </p:txBody>
      </p:sp>
      <p:pic>
        <p:nvPicPr>
          <p:cNvPr id="1026" name="Picture 2" descr="Vector business negotiations or job interview two businessmen partners made deal at meeting">
            <a:extLst>
              <a:ext uri="{FF2B5EF4-FFF2-40B4-BE49-F238E27FC236}">
                <a16:creationId xmlns:a16="http://schemas.microsoft.com/office/drawing/2014/main" id="{D54549AD-662E-5D05-D97B-C1E1DB11FC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3429000"/>
            <a:ext cx="4499113" cy="3147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9587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BD08A-E2BB-FF32-F226-C54A40134524}"/>
              </a:ext>
            </a:extLst>
          </p:cNvPr>
          <p:cNvSpPr>
            <a:spLocks noGrp="1"/>
          </p:cNvSpPr>
          <p:nvPr>
            <p:ph type="title"/>
          </p:nvPr>
        </p:nvSpPr>
        <p:spPr/>
        <p:txBody>
          <a:bodyPr>
            <a:normAutofit/>
          </a:bodyPr>
          <a:lstStyle/>
          <a:p>
            <a:r>
              <a:rPr lang="en-US" sz="4000" dirty="0"/>
              <a:t>Mehrabian's Communication Theory</a:t>
            </a:r>
          </a:p>
        </p:txBody>
      </p:sp>
      <p:pic>
        <p:nvPicPr>
          <p:cNvPr id="3" name="Content Placeholder 4" descr="Man in business attire">
            <a:extLst>
              <a:ext uri="{FF2B5EF4-FFF2-40B4-BE49-F238E27FC236}">
                <a16:creationId xmlns:a16="http://schemas.microsoft.com/office/drawing/2014/main" id="{A0158A25-2181-3EB3-608C-DF3D2440AC93}"/>
              </a:ext>
            </a:extLst>
          </p:cNvPr>
          <p:cNvPicPr>
            <a:picLocks noGrp="1" noChangeAspect="1"/>
          </p:cNvPicPr>
          <p:nvPr>
            <p:ph idx="1"/>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flipH="1">
            <a:off x="9566148" y="2271521"/>
            <a:ext cx="1990421" cy="2687795"/>
          </a:xfrm>
        </p:spPr>
      </p:pic>
      <p:sp>
        <p:nvSpPr>
          <p:cNvPr id="4" name="Oval 3">
            <a:extLst>
              <a:ext uri="{FF2B5EF4-FFF2-40B4-BE49-F238E27FC236}">
                <a16:creationId xmlns:a16="http://schemas.microsoft.com/office/drawing/2014/main" id="{4628E7FA-F236-2416-62B9-377494AE82EA}"/>
              </a:ext>
            </a:extLst>
          </p:cNvPr>
          <p:cNvSpPr/>
          <p:nvPr/>
        </p:nvSpPr>
        <p:spPr>
          <a:xfrm>
            <a:off x="635431" y="3177153"/>
            <a:ext cx="1317355" cy="1325563"/>
          </a:xfrm>
          <a:prstGeom prst="ellipse">
            <a:avLst/>
          </a:prstGeom>
          <a:solidFill>
            <a:srgbClr val="004A8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dirty="0"/>
              <a:t>7%</a:t>
            </a:r>
          </a:p>
          <a:p>
            <a:pPr algn="ctr"/>
            <a:r>
              <a:rPr lang="en-IN" sz="2000" dirty="0"/>
              <a:t>Verbal</a:t>
            </a:r>
          </a:p>
        </p:txBody>
      </p:sp>
      <p:sp>
        <p:nvSpPr>
          <p:cNvPr id="5" name="Oval 4">
            <a:extLst>
              <a:ext uri="{FF2B5EF4-FFF2-40B4-BE49-F238E27FC236}">
                <a16:creationId xmlns:a16="http://schemas.microsoft.com/office/drawing/2014/main" id="{220B8C82-24E5-E850-5F62-787B31FAF6C5}"/>
              </a:ext>
            </a:extLst>
          </p:cNvPr>
          <p:cNvSpPr/>
          <p:nvPr/>
        </p:nvSpPr>
        <p:spPr>
          <a:xfrm>
            <a:off x="2587544" y="2752041"/>
            <a:ext cx="1990421" cy="210607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dirty="0"/>
              <a:t>38% </a:t>
            </a:r>
          </a:p>
          <a:p>
            <a:pPr algn="ctr"/>
            <a:r>
              <a:rPr lang="en-IN" sz="2000" dirty="0"/>
              <a:t>Vocal</a:t>
            </a:r>
          </a:p>
        </p:txBody>
      </p:sp>
      <p:sp>
        <p:nvSpPr>
          <p:cNvPr id="7" name="Oval 6">
            <a:extLst>
              <a:ext uri="{FF2B5EF4-FFF2-40B4-BE49-F238E27FC236}">
                <a16:creationId xmlns:a16="http://schemas.microsoft.com/office/drawing/2014/main" id="{11CDF2D4-65EF-C13E-0EDA-B6EAB040D798}"/>
              </a:ext>
            </a:extLst>
          </p:cNvPr>
          <p:cNvSpPr/>
          <p:nvPr/>
        </p:nvSpPr>
        <p:spPr>
          <a:xfrm>
            <a:off x="5248089" y="2093864"/>
            <a:ext cx="2977459" cy="3150259"/>
          </a:xfrm>
          <a:prstGeom prst="ellipse">
            <a:avLst/>
          </a:prstGeom>
          <a:solidFill>
            <a:srgbClr val="D600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000" dirty="0"/>
              <a:t>55% </a:t>
            </a:r>
          </a:p>
          <a:p>
            <a:pPr algn="ctr"/>
            <a:r>
              <a:rPr lang="en-IN" sz="2000" dirty="0"/>
              <a:t>Body Language</a:t>
            </a:r>
          </a:p>
        </p:txBody>
      </p:sp>
    </p:spTree>
    <p:extLst>
      <p:ext uri="{BB962C8B-B14F-4D97-AF65-F5344CB8AC3E}">
        <p14:creationId xmlns:p14="http://schemas.microsoft.com/office/powerpoint/2010/main" val="2269179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reelance Training">
      <a:majorFont>
        <a:latin typeface="Swis721 BT"/>
        <a:ea typeface=""/>
        <a:cs typeface=""/>
      </a:majorFont>
      <a:minorFont>
        <a:latin typeface="Swis721 B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26684</TotalTime>
  <Words>2148</Words>
  <Application>Microsoft Office PowerPoint</Application>
  <PresentationFormat>Widescreen</PresentationFormat>
  <Paragraphs>226</Paragraphs>
  <Slides>12</Slides>
  <Notes>12</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12</vt:i4>
      </vt:variant>
    </vt:vector>
  </HeadingPairs>
  <TitlesOfParts>
    <vt:vector size="25" baseType="lpstr">
      <vt:lpstr>arial</vt:lpstr>
      <vt:lpstr>arial</vt:lpstr>
      <vt:lpstr>Calibri</vt:lpstr>
      <vt:lpstr>Inter</vt:lpstr>
      <vt:lpstr>Libre Franklin</vt:lpstr>
      <vt:lpstr>Open Sans</vt:lpstr>
      <vt:lpstr>Roboto</vt:lpstr>
      <vt:lpstr>Swis721 BT</vt:lpstr>
      <vt:lpstr>Swis721 Cn BT</vt:lpstr>
      <vt:lpstr>Trebuchet MS</vt:lpstr>
      <vt:lpstr>var(--h2_typography-font-family)</vt:lpstr>
      <vt:lpstr>Wingdings</vt:lpstr>
      <vt:lpstr>Office Theme</vt:lpstr>
      <vt:lpstr>Workplace Communication-2 Days</vt:lpstr>
      <vt:lpstr>PowerPoint Presentation</vt:lpstr>
      <vt:lpstr>Role of Communication @Workplace</vt:lpstr>
      <vt:lpstr> Suno- Sunao</vt:lpstr>
      <vt:lpstr>Basic Communication Process</vt:lpstr>
      <vt:lpstr>PowerPoint Presentation</vt:lpstr>
      <vt:lpstr>PowerPoint Presentation</vt:lpstr>
      <vt:lpstr>Role Play-1</vt:lpstr>
      <vt:lpstr>Mehrabian's Communication Theory</vt:lpstr>
      <vt:lpstr>Types of Communication</vt:lpstr>
      <vt:lpstr>Barriers of Communication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Sidharth Bhandari</cp:lastModifiedBy>
  <cp:revision>199</cp:revision>
  <dcterms:created xsi:type="dcterms:W3CDTF">2019-08-18T01:59:36Z</dcterms:created>
  <dcterms:modified xsi:type="dcterms:W3CDTF">2024-09-02T15:28:09Z</dcterms:modified>
</cp:coreProperties>
</file>