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6" r:id="rId3"/>
    <p:sldMasterId id="214748367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12192000"/>
  <p:notesSz cx="6858000" cy="9144000"/>
  <p:embeddedFontLst>
    <p:embeddedFont>
      <p:font typeface="Teko"/>
      <p:regular r:id="rId18"/>
      <p:bold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Teko-bold.fntdata"/><Relationship Id="rId6" Type="http://schemas.openxmlformats.org/officeDocument/2006/relationships/slide" Target="slides/slide1.xml"/><Relationship Id="rId18" Type="http://schemas.openxmlformats.org/officeDocument/2006/relationships/font" Target="fonts/Teko-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1" lang="en-US">
                <a:latin typeface="Arial"/>
                <a:ea typeface="Arial"/>
                <a:cs typeface="Arial"/>
                <a:sym typeface="Arial"/>
              </a:rPr>
              <a:t>Note for the trainer: start the day with enthusiasm. Your enthusiasm should reflect in your tone of voice and body language. </a:t>
            </a:r>
            <a:endParaRPr b="1">
              <a:latin typeface="Arial"/>
              <a:ea typeface="Arial"/>
              <a:cs typeface="Arial"/>
              <a:sym typeface="Arial"/>
            </a:endParaRPr>
          </a:p>
          <a:p>
            <a:pPr indent="0" lvl="0" marL="0" rtl="0" algn="l">
              <a:lnSpc>
                <a:spcPct val="100000"/>
              </a:lnSpc>
              <a:spcBef>
                <a:spcPts val="0"/>
              </a:spcBef>
              <a:spcAft>
                <a:spcPts val="0"/>
              </a:spcAft>
              <a:buSzPts val="1400"/>
              <a:buNone/>
            </a:pPr>
            <a:r>
              <a:t/>
            </a:r>
            <a:endParaRPr b="1">
              <a:latin typeface="Arial"/>
              <a:ea typeface="Arial"/>
              <a:cs typeface="Arial"/>
              <a:sym typeface="Arial"/>
            </a:endParaRPr>
          </a:p>
          <a:p>
            <a:pPr indent="0" lvl="0" marL="0" rtl="0" algn="l">
              <a:lnSpc>
                <a:spcPct val="107000"/>
              </a:lnSpc>
              <a:spcBef>
                <a:spcPts val="0"/>
              </a:spcBef>
              <a:spcAft>
                <a:spcPts val="0"/>
              </a:spcAft>
              <a:buSzPts val="1400"/>
              <a:buNone/>
            </a:pPr>
            <a:r>
              <a:rPr lang="en-US" sz="1200">
                <a:solidFill>
                  <a:srgbClr val="374151"/>
                </a:solidFill>
                <a:latin typeface="Arial"/>
                <a:ea typeface="Arial"/>
                <a:cs typeface="Arial"/>
                <a:sym typeface="Arial"/>
              </a:rPr>
              <a:t>Good morning everyone!</a:t>
            </a:r>
            <a:endParaRPr/>
          </a:p>
          <a:p>
            <a:pPr indent="0" lvl="0" marL="0" rtl="0" algn="l">
              <a:lnSpc>
                <a:spcPct val="107000"/>
              </a:lnSpc>
              <a:spcBef>
                <a:spcPts val="800"/>
              </a:spcBef>
              <a:spcAft>
                <a:spcPts val="0"/>
              </a:spcAft>
              <a:buSzPts val="1400"/>
              <a:buNone/>
            </a:pPr>
            <a:r>
              <a:t/>
            </a:r>
            <a:endParaRPr sz="1200">
              <a:latin typeface="Arial"/>
              <a:ea typeface="Arial"/>
              <a:cs typeface="Arial"/>
              <a:sym typeface="Arial"/>
            </a:endParaRPr>
          </a:p>
          <a:p>
            <a:pPr indent="0" lvl="0" marL="0" rtl="0" algn="l">
              <a:lnSpc>
                <a:spcPct val="107000"/>
              </a:lnSpc>
              <a:spcBef>
                <a:spcPts val="800"/>
              </a:spcBef>
              <a:spcAft>
                <a:spcPts val="0"/>
              </a:spcAft>
              <a:buSzPts val="1400"/>
              <a:buNone/>
            </a:pPr>
            <a:r>
              <a:rPr lang="en-US" sz="1200">
                <a:solidFill>
                  <a:srgbClr val="374151"/>
                </a:solidFill>
                <a:latin typeface="Arial"/>
                <a:ea typeface="Arial"/>
                <a:cs typeface="Arial"/>
                <a:sym typeface="Arial"/>
              </a:rPr>
              <a:t>How are you today.  Are you ready to dive into a day of learning, growth, and transformation? I know I am!</a:t>
            </a:r>
            <a:endParaRPr/>
          </a:p>
          <a:p>
            <a:pPr indent="0" lvl="0" marL="0" rtl="0" algn="l">
              <a:lnSpc>
                <a:spcPct val="107000"/>
              </a:lnSpc>
              <a:spcBef>
                <a:spcPts val="800"/>
              </a:spcBef>
              <a:spcAft>
                <a:spcPts val="0"/>
              </a:spcAft>
              <a:buSzPts val="1400"/>
              <a:buNone/>
            </a:pPr>
            <a:r>
              <a:t/>
            </a:r>
            <a:endParaRPr sz="1200">
              <a:latin typeface="Arial"/>
              <a:ea typeface="Arial"/>
              <a:cs typeface="Arial"/>
              <a:sym typeface="Arial"/>
            </a:endParaRPr>
          </a:p>
          <a:p>
            <a:pPr indent="0" lvl="0" marL="0" rtl="0" algn="l">
              <a:lnSpc>
                <a:spcPct val="107000"/>
              </a:lnSpc>
              <a:spcBef>
                <a:spcPts val="800"/>
              </a:spcBef>
              <a:spcAft>
                <a:spcPts val="0"/>
              </a:spcAft>
              <a:buSzPts val="1400"/>
              <a:buNone/>
            </a:pPr>
            <a:r>
              <a:rPr lang="en-US" sz="1200">
                <a:latin typeface="Arial"/>
                <a:ea typeface="Arial"/>
                <a:cs typeface="Arial"/>
                <a:sym typeface="Arial"/>
              </a:rPr>
              <a:t>Today, we have a unique opportunity to learn from each other, challenge ourselves, and take our personal and professional lives to the next level. Today’s workshop is highly engaging, filled with activities,  role plays, videos and discussions that are designed to inspire and empower you.</a:t>
            </a:r>
            <a:endParaRPr/>
          </a:p>
          <a:p>
            <a:pPr indent="0" lvl="0" marL="0" rtl="0" algn="l">
              <a:lnSpc>
                <a:spcPct val="107000"/>
              </a:lnSpc>
              <a:spcBef>
                <a:spcPts val="800"/>
              </a:spcBef>
              <a:spcAft>
                <a:spcPts val="0"/>
              </a:spcAft>
              <a:buSzPts val="1400"/>
              <a:buNone/>
            </a:pPr>
            <a:r>
              <a:t/>
            </a:r>
            <a:endParaRPr sz="1200">
              <a:latin typeface="Arial"/>
              <a:ea typeface="Arial"/>
              <a:cs typeface="Arial"/>
              <a:sym typeface="Arial"/>
            </a:endParaRPr>
          </a:p>
          <a:p>
            <a:pPr indent="0" lvl="0" marL="0" rtl="0" algn="l">
              <a:lnSpc>
                <a:spcPct val="107000"/>
              </a:lnSpc>
              <a:spcBef>
                <a:spcPts val="800"/>
              </a:spcBef>
              <a:spcAft>
                <a:spcPts val="0"/>
              </a:spcAft>
              <a:buSzPts val="1400"/>
              <a:buNone/>
            </a:pPr>
            <a:r>
              <a:rPr lang="en-US" sz="1200">
                <a:latin typeface="Arial"/>
                <a:ea typeface="Arial"/>
                <a:cs typeface="Arial"/>
                <a:sym typeface="Arial"/>
              </a:rPr>
              <a:t>But this isn't going to be a passive experience. This isn't a lecture where you sit back and listen to someone else talk. This is an interactive, dynamic, and engaging workshop that requires your full participation, your curiosity, and your willingness to learn.</a:t>
            </a:r>
            <a:endParaRPr/>
          </a:p>
          <a:p>
            <a:pPr indent="0" lvl="0" marL="0" rtl="0" algn="l">
              <a:lnSpc>
                <a:spcPct val="107000"/>
              </a:lnSpc>
              <a:spcBef>
                <a:spcPts val="800"/>
              </a:spcBef>
              <a:spcAft>
                <a:spcPts val="0"/>
              </a:spcAft>
              <a:buSzPts val="1400"/>
              <a:buNone/>
            </a:pPr>
            <a:r>
              <a:t/>
            </a:r>
            <a:endParaRPr sz="1200">
              <a:latin typeface="Arial"/>
              <a:ea typeface="Arial"/>
              <a:cs typeface="Arial"/>
              <a:sym typeface="Arial"/>
            </a:endParaRPr>
          </a:p>
          <a:p>
            <a:pPr indent="0" lvl="0" marL="0" rtl="0" algn="l">
              <a:lnSpc>
                <a:spcPct val="107000"/>
              </a:lnSpc>
              <a:spcBef>
                <a:spcPts val="800"/>
              </a:spcBef>
              <a:spcAft>
                <a:spcPts val="0"/>
              </a:spcAft>
              <a:buSzPts val="1400"/>
              <a:buNone/>
            </a:pPr>
            <a:r>
              <a:rPr lang="en-US" sz="1200">
                <a:latin typeface="Arial"/>
                <a:ea typeface="Arial"/>
                <a:cs typeface="Arial"/>
                <a:sym typeface="Arial"/>
              </a:rPr>
              <a:t>Throughout the day, you'll have the chance to connect with other like-minded individuals, share your own experiences and insights, and gain new skills and knowledge that will help you achieve your goals. You'll be challenged, pushed outside your comfort zone, and supported every step of the way.</a:t>
            </a:r>
            <a:endParaRPr/>
          </a:p>
          <a:p>
            <a:pPr indent="0" lvl="0" marL="0" rtl="0" algn="l">
              <a:lnSpc>
                <a:spcPct val="107000"/>
              </a:lnSpc>
              <a:spcBef>
                <a:spcPts val="800"/>
              </a:spcBef>
              <a:spcAft>
                <a:spcPts val="0"/>
              </a:spcAft>
              <a:buSzPts val="1400"/>
              <a:buNone/>
            </a:pPr>
            <a:r>
              <a:t/>
            </a:r>
            <a:endParaRPr sz="1200">
              <a:latin typeface="Arial"/>
              <a:ea typeface="Arial"/>
              <a:cs typeface="Arial"/>
              <a:sym typeface="Arial"/>
            </a:endParaRPr>
          </a:p>
          <a:p>
            <a:pPr indent="0" lvl="0" marL="0" rtl="0" algn="l">
              <a:lnSpc>
                <a:spcPct val="107000"/>
              </a:lnSpc>
              <a:spcBef>
                <a:spcPts val="800"/>
              </a:spcBef>
              <a:spcAft>
                <a:spcPts val="0"/>
              </a:spcAft>
              <a:buSzPts val="1400"/>
              <a:buNone/>
            </a:pPr>
            <a:r>
              <a:rPr lang="en-US" sz="1200">
                <a:latin typeface="Arial"/>
                <a:ea typeface="Arial"/>
                <a:cs typeface="Arial"/>
                <a:sym typeface="Arial"/>
              </a:rPr>
              <a:t>So, are you ready to embrace this day with open hearts and open minds? Are you ready to learn, grow, and transform? I know I am, and I can't wait to see what we'll achieve together.</a:t>
            </a:r>
            <a:endParaRPr/>
          </a:p>
          <a:p>
            <a:pPr indent="0" lvl="0" marL="0" rtl="0" algn="l">
              <a:lnSpc>
                <a:spcPct val="107000"/>
              </a:lnSpc>
              <a:spcBef>
                <a:spcPts val="800"/>
              </a:spcBef>
              <a:spcAft>
                <a:spcPts val="0"/>
              </a:spcAft>
              <a:buSzPts val="1400"/>
              <a:buNone/>
            </a:pPr>
            <a:r>
              <a:t/>
            </a:r>
            <a:endParaRPr sz="1200">
              <a:latin typeface="Arial"/>
              <a:ea typeface="Arial"/>
              <a:cs typeface="Arial"/>
              <a:sym typeface="Arial"/>
            </a:endParaRPr>
          </a:p>
          <a:p>
            <a:pPr indent="0" lvl="0" marL="0" rtl="0" algn="l">
              <a:lnSpc>
                <a:spcPct val="107000"/>
              </a:lnSpc>
              <a:spcBef>
                <a:spcPts val="800"/>
              </a:spcBef>
              <a:spcAft>
                <a:spcPts val="0"/>
              </a:spcAft>
              <a:buSzPts val="1400"/>
              <a:buNone/>
            </a:pPr>
            <a:r>
              <a:rPr lang="en-US" sz="1200">
                <a:latin typeface="Arial"/>
                <a:ea typeface="Arial"/>
                <a:cs typeface="Arial"/>
                <a:sym typeface="Arial"/>
              </a:rPr>
              <a:t>Let's get started!</a:t>
            </a:r>
            <a:endParaRPr/>
          </a:p>
          <a:p>
            <a:pPr indent="0" lvl="0" marL="0" rtl="0" algn="l">
              <a:lnSpc>
                <a:spcPct val="100000"/>
              </a:lnSpc>
              <a:spcBef>
                <a:spcPts val="800"/>
              </a:spcBef>
              <a:spcAft>
                <a:spcPts val="0"/>
              </a:spcAft>
              <a:buSzPts val="1400"/>
              <a:buNone/>
            </a:pPr>
            <a:r>
              <a:t/>
            </a:r>
            <a:endParaRPr b="1" u="sng"/>
          </a:p>
        </p:txBody>
      </p:sp>
      <p:sp>
        <p:nvSpPr>
          <p:cNvPr id="208" name="Google Shape;208;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65" name="Google Shape;36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6" name="Google Shape;366;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3" name="Google Shape;37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a:solidFill>
                  <a:srgbClr val="374151"/>
                </a:solidFill>
                <a:latin typeface="Arial"/>
                <a:ea typeface="Arial"/>
                <a:cs typeface="Arial"/>
                <a:sym typeface="Arial"/>
              </a:rPr>
              <a:t>Tele sales etiquette is crucial for creating a positive and effective experience for both sales representatives and potential customers over the phone. Here are the top tele sales etiquettes to ensure successful interactions:</a:t>
            </a:r>
            <a:endParaRPr/>
          </a:p>
        </p:txBody>
      </p:sp>
      <p:sp>
        <p:nvSpPr>
          <p:cNvPr id="374" name="Google Shape;374;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1" name="Google Shape;38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16" name="Google Shape;21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chemeClr val="dk1"/>
              </a:buClr>
              <a:buSzPts val="1000"/>
              <a:buFont typeface="Arial"/>
              <a:buNone/>
            </a:pPr>
            <a:r>
              <a:rPr b="1" i="0" lang="en-US" sz="1000">
                <a:solidFill>
                  <a:schemeClr val="dk1"/>
                </a:solidFill>
                <a:latin typeface="Arial"/>
                <a:ea typeface="Arial"/>
                <a:cs typeface="Arial"/>
                <a:sym typeface="Arial"/>
              </a:rPr>
              <a:t>Welcome to the Tele-Sales Workshop. A</a:t>
            </a:r>
            <a:r>
              <a:rPr b="1" lang="en-US">
                <a:latin typeface="Arial"/>
                <a:ea typeface="Arial"/>
                <a:cs typeface="Arial"/>
                <a:sym typeface="Arial"/>
              </a:rPr>
              <a:t>re you excited for today`s workshop? let me introduce todays workshop modules.</a:t>
            </a:r>
            <a:endParaRPr/>
          </a:p>
          <a:p>
            <a:pPr indent="0" lvl="0" marL="0" rtl="0" algn="l">
              <a:lnSpc>
                <a:spcPct val="107000"/>
              </a:lnSpc>
              <a:spcBef>
                <a:spcPts val="800"/>
              </a:spcBef>
              <a:spcAft>
                <a:spcPts val="0"/>
              </a:spcAft>
              <a:buSzPts val="1400"/>
              <a:buNone/>
            </a:pPr>
            <a:r>
              <a:rPr b="1" lang="en-US" sz="1200">
                <a:solidFill>
                  <a:srgbClr val="01559E"/>
                </a:solidFill>
                <a:latin typeface="Arial"/>
                <a:ea typeface="Arial"/>
                <a:cs typeface="Arial"/>
                <a:sym typeface="Arial"/>
              </a:rPr>
              <a:t> </a:t>
            </a:r>
            <a:endParaRPr sz="1200">
              <a:latin typeface="Arial"/>
              <a:ea typeface="Arial"/>
              <a:cs typeface="Arial"/>
              <a:sym typeface="Arial"/>
            </a:endParaRPr>
          </a:p>
          <a:p>
            <a:pPr indent="-228600" lvl="0" marL="228600" rtl="0" algn="l">
              <a:lnSpc>
                <a:spcPct val="107000"/>
              </a:lnSpc>
              <a:spcBef>
                <a:spcPts val="800"/>
              </a:spcBef>
              <a:spcAft>
                <a:spcPts val="0"/>
              </a:spcAft>
              <a:buClr>
                <a:srgbClr val="000000"/>
              </a:buClr>
              <a:buSzPts val="1200"/>
              <a:buFont typeface="Calibri"/>
              <a:buAutoNum type="arabicPeriod"/>
            </a:pPr>
            <a:r>
              <a:rPr lang="en-US" sz="1200">
                <a:solidFill>
                  <a:srgbClr val="000000"/>
                </a:solidFill>
                <a:latin typeface="Arial"/>
                <a:ea typeface="Arial"/>
                <a:cs typeface="Arial"/>
                <a:sym typeface="Arial"/>
              </a:rPr>
              <a:t>Introduction to Tele sales</a:t>
            </a:r>
            <a:endParaRPr/>
          </a:p>
          <a:p>
            <a:pPr indent="-228600" lvl="0" marL="228600" rtl="0" algn="l">
              <a:lnSpc>
                <a:spcPct val="107000"/>
              </a:lnSpc>
              <a:spcBef>
                <a:spcPts val="0"/>
              </a:spcBef>
              <a:spcAft>
                <a:spcPts val="0"/>
              </a:spcAft>
              <a:buClr>
                <a:srgbClr val="000000"/>
              </a:buClr>
              <a:buSzPts val="1200"/>
              <a:buFont typeface="Calibri"/>
              <a:buAutoNum type="arabicPeriod"/>
            </a:pPr>
            <a:r>
              <a:rPr lang="en-US" sz="1200">
                <a:solidFill>
                  <a:srgbClr val="000000"/>
                </a:solidFill>
                <a:latin typeface="Arial"/>
                <a:ea typeface="Arial"/>
                <a:cs typeface="Arial"/>
                <a:sym typeface="Arial"/>
              </a:rPr>
              <a:t>The Tele sales Process</a:t>
            </a:r>
            <a:endParaRPr/>
          </a:p>
          <a:p>
            <a:pPr indent="-228600" lvl="0" marL="228600" rtl="0" algn="l">
              <a:lnSpc>
                <a:spcPct val="107000"/>
              </a:lnSpc>
              <a:spcBef>
                <a:spcPts val="0"/>
              </a:spcBef>
              <a:spcAft>
                <a:spcPts val="0"/>
              </a:spcAft>
              <a:buClr>
                <a:srgbClr val="000000"/>
              </a:buClr>
              <a:buSzPts val="1200"/>
              <a:buFont typeface="Calibri"/>
              <a:buAutoNum type="arabicPeriod"/>
            </a:pPr>
            <a:r>
              <a:rPr lang="en-US" sz="1200">
                <a:solidFill>
                  <a:srgbClr val="000000"/>
                </a:solidFill>
                <a:latin typeface="Arial"/>
                <a:ea typeface="Arial"/>
                <a:cs typeface="Arial"/>
                <a:sym typeface="Arial"/>
              </a:rPr>
              <a:t>Mastering the Sales Pitch</a:t>
            </a:r>
            <a:endParaRPr/>
          </a:p>
          <a:p>
            <a:pPr indent="-228600" lvl="0" marL="228600" rtl="0" algn="l">
              <a:lnSpc>
                <a:spcPct val="107000"/>
              </a:lnSpc>
              <a:spcBef>
                <a:spcPts val="0"/>
              </a:spcBef>
              <a:spcAft>
                <a:spcPts val="0"/>
              </a:spcAft>
              <a:buClr>
                <a:srgbClr val="000000"/>
              </a:buClr>
              <a:buSzPts val="1200"/>
              <a:buFont typeface="Calibri"/>
              <a:buAutoNum type="arabicPeriod"/>
            </a:pPr>
            <a:r>
              <a:rPr lang="en-US" sz="1200">
                <a:solidFill>
                  <a:srgbClr val="000000"/>
                </a:solidFill>
                <a:latin typeface="Arial"/>
                <a:ea typeface="Arial"/>
                <a:cs typeface="Arial"/>
                <a:sym typeface="Arial"/>
              </a:rPr>
              <a:t>Understanding Customer Needs</a:t>
            </a:r>
            <a:endParaRPr/>
          </a:p>
          <a:p>
            <a:pPr indent="-228600" lvl="0" marL="228600" rtl="0" algn="l">
              <a:lnSpc>
                <a:spcPct val="107000"/>
              </a:lnSpc>
              <a:spcBef>
                <a:spcPts val="0"/>
              </a:spcBef>
              <a:spcAft>
                <a:spcPts val="0"/>
              </a:spcAft>
              <a:buClr>
                <a:srgbClr val="000000"/>
              </a:buClr>
              <a:buSzPts val="1200"/>
              <a:buFont typeface="Calibri"/>
              <a:buAutoNum type="arabicPeriod"/>
            </a:pPr>
            <a:r>
              <a:rPr lang="en-US" sz="1200">
                <a:solidFill>
                  <a:srgbClr val="000000"/>
                </a:solidFill>
                <a:latin typeface="Arial"/>
                <a:ea typeface="Arial"/>
                <a:cs typeface="Arial"/>
                <a:sym typeface="Arial"/>
              </a:rPr>
              <a:t>Product Pitching &amp; Handling sales Objections</a:t>
            </a:r>
            <a:endParaRPr/>
          </a:p>
          <a:p>
            <a:pPr indent="-228600" lvl="0" marL="228600" rtl="0" algn="l">
              <a:lnSpc>
                <a:spcPct val="107000"/>
              </a:lnSpc>
              <a:spcBef>
                <a:spcPts val="0"/>
              </a:spcBef>
              <a:spcAft>
                <a:spcPts val="0"/>
              </a:spcAft>
              <a:buClr>
                <a:srgbClr val="000000"/>
              </a:buClr>
              <a:buSzPts val="1200"/>
              <a:buFont typeface="Calibri"/>
              <a:buAutoNum type="arabicPeriod"/>
            </a:pPr>
            <a:r>
              <a:rPr lang="en-US" sz="1200">
                <a:solidFill>
                  <a:srgbClr val="000000"/>
                </a:solidFill>
                <a:latin typeface="Arial"/>
                <a:ea typeface="Arial"/>
                <a:cs typeface="Arial"/>
                <a:sym typeface="Arial"/>
              </a:rPr>
              <a:t>Common Tele sales Etiquettes</a:t>
            </a:r>
            <a:endParaRPr/>
          </a:p>
          <a:p>
            <a:pPr indent="0" lvl="0" marL="0" marR="0" rtl="0" algn="l">
              <a:lnSpc>
                <a:spcPct val="100000"/>
              </a:lnSpc>
              <a:spcBef>
                <a:spcPts val="0"/>
              </a:spcBef>
              <a:spcAft>
                <a:spcPts val="0"/>
              </a:spcAft>
              <a:buClr>
                <a:schemeClr val="dk1"/>
              </a:buClr>
              <a:buSzPts val="1000"/>
              <a:buFont typeface="Arial"/>
              <a:buNone/>
            </a:pPr>
            <a:r>
              <a:t/>
            </a:r>
            <a:endParaRPr b="1" i="0" sz="1000">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000"/>
              <a:buFont typeface="Arial"/>
              <a:buNone/>
            </a:pPr>
            <a:r>
              <a:rPr b="1" i="0" lang="en-US" sz="1000">
                <a:solidFill>
                  <a:schemeClr val="dk1"/>
                </a:solidFill>
                <a:latin typeface="Arial"/>
                <a:ea typeface="Arial"/>
                <a:cs typeface="Arial"/>
                <a:sym typeface="Arial"/>
              </a:rPr>
              <a:t>Move to next slide</a:t>
            </a:r>
            <a:endParaRPr/>
          </a:p>
        </p:txBody>
      </p:sp>
      <p:sp>
        <p:nvSpPr>
          <p:cNvPr id="217" name="Google Shape;21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a:solidFill>
                  <a:srgbClr val="374151"/>
                </a:solidFill>
                <a:latin typeface="Arial"/>
                <a:ea typeface="Arial"/>
                <a:cs typeface="Arial"/>
                <a:sym typeface="Arial"/>
              </a:rPr>
              <a:t>Tele sales, also known as telemarketing or inside sales, is a sales strategy that involves reaching out to potential customers or clients over the phone to promote products or services and ultimately secure sales or generate leads. It is a direct and proactive approach to sales, where sales representatives, known as tele sales Professionals or telemarketers, initiate conversations with prospects to present offers, answer inquiries, address concerns, and close deals.</a:t>
            </a:r>
            <a:endParaRPr/>
          </a:p>
          <a:p>
            <a:pPr indent="0" lvl="0" marL="0" rtl="0" algn="l">
              <a:lnSpc>
                <a:spcPct val="100000"/>
              </a:lnSpc>
              <a:spcBef>
                <a:spcPts val="0"/>
              </a:spcBef>
              <a:spcAft>
                <a:spcPts val="0"/>
              </a:spcAft>
              <a:buSzPts val="1400"/>
              <a:buNone/>
            </a:pPr>
            <a:r>
              <a:t/>
            </a:r>
            <a:endParaRPr b="0" i="0">
              <a:solidFill>
                <a:srgbClr val="374151"/>
              </a:solidFill>
              <a:latin typeface="Arial"/>
              <a:ea typeface="Arial"/>
              <a:cs typeface="Arial"/>
              <a:sym typeface="Arial"/>
            </a:endParaRPr>
          </a:p>
          <a:p>
            <a:pPr indent="0" lvl="0" marL="0" rtl="0" algn="l">
              <a:lnSpc>
                <a:spcPct val="100000"/>
              </a:lnSpc>
              <a:spcBef>
                <a:spcPts val="0"/>
              </a:spcBef>
              <a:spcAft>
                <a:spcPts val="0"/>
              </a:spcAft>
              <a:buSzPts val="1400"/>
              <a:buNone/>
            </a:pPr>
            <a:r>
              <a:rPr b="0" i="0" lang="en-US">
                <a:solidFill>
                  <a:srgbClr val="374151"/>
                </a:solidFill>
                <a:latin typeface="Arial"/>
                <a:ea typeface="Arial"/>
                <a:cs typeface="Arial"/>
                <a:sym typeface="Arial"/>
              </a:rPr>
              <a:t>The primary objective of tele sales is to engage prospects, build relationships, and persuade them to take action, whether it's making a purchase, setting up a meeting, signing up for a service, or providing contact information for further follow-up. Tele sales is widely used across various industries, from consumer products and services to B2B (business-to-business) solutions.</a:t>
            </a:r>
            <a:endParaRPr/>
          </a:p>
          <a:p>
            <a:pPr indent="0" lvl="0" marL="0" rtl="0" algn="l">
              <a:lnSpc>
                <a:spcPct val="100000"/>
              </a:lnSpc>
              <a:spcBef>
                <a:spcPts val="0"/>
              </a:spcBef>
              <a:spcAft>
                <a:spcPts val="0"/>
              </a:spcAft>
              <a:buSzPts val="1400"/>
              <a:buNone/>
            </a:pPr>
            <a:r>
              <a:rPr b="0" i="0" lang="en-US">
                <a:solidFill>
                  <a:srgbClr val="374151"/>
                </a:solidFill>
                <a:latin typeface="Arial"/>
                <a:ea typeface="Arial"/>
                <a:cs typeface="Arial"/>
                <a:sym typeface="Arial"/>
              </a:rPr>
              <a:t>information for further follow-up. Tele sales is widely used across various industries, from consumer products and services to B2B (business-to-business) solutions.</a:t>
            </a:r>
            <a:endParaRPr/>
          </a:p>
          <a:p>
            <a:pPr indent="0" lvl="0" marL="0" rtl="0" algn="l">
              <a:lnSpc>
                <a:spcPct val="100000"/>
              </a:lnSpc>
              <a:spcBef>
                <a:spcPts val="0"/>
              </a:spcBef>
              <a:spcAft>
                <a:spcPts val="0"/>
              </a:spcAft>
              <a:buSzPts val="1400"/>
              <a:buNone/>
            </a:pPr>
            <a:r>
              <a:t/>
            </a:r>
            <a:endParaRPr/>
          </a:p>
        </p:txBody>
      </p:sp>
      <p:sp>
        <p:nvSpPr>
          <p:cNvPr id="241" name="Google Shape;241;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a:solidFill>
                  <a:schemeClr val="dk1"/>
                </a:solidFill>
                <a:latin typeface="Arial"/>
                <a:ea typeface="Arial"/>
                <a:cs typeface="Arial"/>
                <a:sym typeface="Arial"/>
              </a:rPr>
              <a:t>The process of tele sales typically includes the following steps:</a:t>
            </a:r>
            <a:endParaRPr/>
          </a:p>
          <a:p>
            <a:pPr indent="0" lvl="0" marL="0" rtl="0" algn="l">
              <a:lnSpc>
                <a:spcPct val="100000"/>
              </a:lnSpc>
              <a:spcBef>
                <a:spcPts val="0"/>
              </a:spcBef>
              <a:spcAft>
                <a:spcPts val="0"/>
              </a:spcAft>
              <a:buSzPts val="1400"/>
              <a:buNone/>
            </a:pPr>
            <a:r>
              <a:t/>
            </a:r>
            <a:endParaRPr b="0" i="0">
              <a:solidFill>
                <a:schemeClr val="dk1"/>
              </a:solidFill>
              <a:latin typeface="Arial"/>
              <a:ea typeface="Arial"/>
              <a:cs typeface="Arial"/>
              <a:sym typeface="Arial"/>
            </a:endParaRPr>
          </a:p>
          <a:p>
            <a:pPr indent="-76200" lvl="0" marL="0" marR="0" rtl="0" algn="l">
              <a:lnSpc>
                <a:spcPct val="100000"/>
              </a:lnSpc>
              <a:spcBef>
                <a:spcPts val="0"/>
              </a:spcBef>
              <a:spcAft>
                <a:spcPts val="0"/>
              </a:spcAft>
              <a:buClr>
                <a:schemeClr val="dk1"/>
              </a:buClr>
              <a:buSzPts val="1200"/>
              <a:buFont typeface="Calibri"/>
              <a:buAutoNum type="arabicPeriod"/>
            </a:pPr>
            <a:r>
              <a:rPr b="1" i="0" lang="en-US">
                <a:solidFill>
                  <a:schemeClr val="dk1"/>
                </a:solidFill>
                <a:latin typeface="Arial"/>
                <a:ea typeface="Arial"/>
                <a:cs typeface="Arial"/>
                <a:sym typeface="Arial"/>
              </a:rPr>
              <a:t>Outbound Calls: </a:t>
            </a:r>
            <a:r>
              <a:rPr b="0" i="0" lang="en-US">
                <a:solidFill>
                  <a:schemeClr val="dk1"/>
                </a:solidFill>
                <a:latin typeface="Arial"/>
                <a:ea typeface="Arial"/>
                <a:cs typeface="Arial"/>
                <a:sym typeface="Arial"/>
              </a:rPr>
              <a:t>Tele sales Professionals initiate calls to the leads to introduce the product or service, present its benefits, and attempt to generate interest.</a:t>
            </a:r>
            <a:endParaRPr/>
          </a:p>
          <a:p>
            <a:pPr indent="0" lvl="0" marL="0" rtl="0" algn="l">
              <a:lnSpc>
                <a:spcPct val="100000"/>
              </a:lnSpc>
              <a:spcBef>
                <a:spcPts val="0"/>
              </a:spcBef>
              <a:spcAft>
                <a:spcPts val="0"/>
              </a:spcAft>
              <a:buClr>
                <a:schemeClr val="dk1"/>
              </a:buClr>
              <a:buSzPts val="1200"/>
              <a:buFont typeface="Calibri"/>
              <a:buNone/>
            </a:pPr>
            <a:r>
              <a:t/>
            </a:r>
            <a:endParaRPr b="1" i="0">
              <a:solidFill>
                <a:schemeClr val="dk1"/>
              </a:solidFill>
              <a:latin typeface="Arial"/>
              <a:ea typeface="Arial"/>
              <a:cs typeface="Arial"/>
              <a:sym typeface="Arial"/>
            </a:endParaRPr>
          </a:p>
          <a:p>
            <a:pPr indent="-76200" lvl="0" marL="0" rtl="0" algn="l">
              <a:lnSpc>
                <a:spcPct val="100000"/>
              </a:lnSpc>
              <a:spcBef>
                <a:spcPts val="0"/>
              </a:spcBef>
              <a:spcAft>
                <a:spcPts val="0"/>
              </a:spcAft>
              <a:buClr>
                <a:schemeClr val="dk1"/>
              </a:buClr>
              <a:buSzPts val="1200"/>
              <a:buFont typeface="Calibri"/>
              <a:buAutoNum type="arabicPeriod"/>
            </a:pPr>
            <a:r>
              <a:rPr b="1" i="0" lang="en-US">
                <a:solidFill>
                  <a:schemeClr val="dk1"/>
                </a:solidFill>
                <a:latin typeface="Arial"/>
                <a:ea typeface="Arial"/>
                <a:cs typeface="Arial"/>
                <a:sym typeface="Arial"/>
              </a:rPr>
              <a:t>Lead Generation: </a:t>
            </a:r>
            <a:r>
              <a:rPr b="0" i="0" lang="en-US">
                <a:solidFill>
                  <a:schemeClr val="dk1"/>
                </a:solidFill>
                <a:latin typeface="Arial"/>
                <a:ea typeface="Arial"/>
                <a:cs typeface="Arial"/>
                <a:sym typeface="Arial"/>
              </a:rPr>
              <a:t>Tele sales Professionals often work with a list of potential leads obtained through various means, such as previous customers, online inquiries, purchased lists, or marketing campaigns.</a:t>
            </a:r>
            <a:endParaRPr/>
          </a:p>
          <a:p>
            <a:pPr indent="0" lvl="0" marL="0" rtl="0" algn="l">
              <a:lnSpc>
                <a:spcPct val="100000"/>
              </a:lnSpc>
              <a:spcBef>
                <a:spcPts val="0"/>
              </a:spcBef>
              <a:spcAft>
                <a:spcPts val="0"/>
              </a:spcAft>
              <a:buClr>
                <a:schemeClr val="dk1"/>
              </a:buClr>
              <a:buSzPts val="1200"/>
              <a:buFont typeface="Calibri"/>
              <a:buNone/>
            </a:pPr>
            <a:r>
              <a:t/>
            </a:r>
            <a:endParaRPr b="0" i="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None/>
            </a:pPr>
            <a:r>
              <a:t/>
            </a:r>
            <a:endParaRPr b="0" i="0">
              <a:solidFill>
                <a:schemeClr val="dk1"/>
              </a:solidFill>
              <a:latin typeface="Arial"/>
              <a:ea typeface="Arial"/>
              <a:cs typeface="Arial"/>
              <a:sym typeface="Arial"/>
            </a:endParaRPr>
          </a:p>
          <a:p>
            <a:pPr indent="-76200" lvl="0" marL="0" rtl="0" algn="l">
              <a:lnSpc>
                <a:spcPct val="100000"/>
              </a:lnSpc>
              <a:spcBef>
                <a:spcPts val="0"/>
              </a:spcBef>
              <a:spcAft>
                <a:spcPts val="0"/>
              </a:spcAft>
              <a:buClr>
                <a:schemeClr val="dk1"/>
              </a:buClr>
              <a:buSzPts val="1200"/>
              <a:buFont typeface="Calibri"/>
              <a:buAutoNum type="arabicPeriod"/>
            </a:pPr>
            <a:r>
              <a:rPr b="1" i="0" lang="en-US">
                <a:solidFill>
                  <a:schemeClr val="dk1"/>
                </a:solidFill>
                <a:latin typeface="Arial"/>
                <a:ea typeface="Arial"/>
                <a:cs typeface="Arial"/>
                <a:sym typeface="Arial"/>
              </a:rPr>
              <a:t>Pitching and Selling: </a:t>
            </a:r>
            <a:r>
              <a:rPr b="0" i="0" lang="en-US">
                <a:solidFill>
                  <a:schemeClr val="dk1"/>
                </a:solidFill>
                <a:latin typeface="Arial"/>
                <a:ea typeface="Arial"/>
                <a:cs typeface="Arial"/>
                <a:sym typeface="Arial"/>
              </a:rPr>
              <a:t>During the call, the tele sales agent will deliver a sales pitch tailored to the prospect's needs and preferences. They will highlight the product's features, advantages, and unique selling points to persuade the prospect to make a purchase or take the desired action.</a:t>
            </a:r>
            <a:endParaRPr/>
          </a:p>
          <a:p>
            <a:pPr indent="0" lvl="0" marL="0" rtl="0" algn="l">
              <a:lnSpc>
                <a:spcPct val="100000"/>
              </a:lnSpc>
              <a:spcBef>
                <a:spcPts val="0"/>
              </a:spcBef>
              <a:spcAft>
                <a:spcPts val="0"/>
              </a:spcAft>
              <a:buClr>
                <a:schemeClr val="dk1"/>
              </a:buClr>
              <a:buSzPts val="1200"/>
              <a:buFont typeface="Calibri"/>
              <a:buNone/>
            </a:pPr>
            <a:r>
              <a:t/>
            </a:r>
            <a:endParaRPr b="0" i="0">
              <a:solidFill>
                <a:schemeClr val="dk1"/>
              </a:solidFill>
              <a:latin typeface="Arial"/>
              <a:ea typeface="Arial"/>
              <a:cs typeface="Arial"/>
              <a:sym typeface="Arial"/>
            </a:endParaRPr>
          </a:p>
          <a:p>
            <a:pPr indent="-76200" lvl="0" marL="0" rtl="0" algn="l">
              <a:lnSpc>
                <a:spcPct val="100000"/>
              </a:lnSpc>
              <a:spcBef>
                <a:spcPts val="0"/>
              </a:spcBef>
              <a:spcAft>
                <a:spcPts val="0"/>
              </a:spcAft>
              <a:buClr>
                <a:schemeClr val="dk1"/>
              </a:buClr>
              <a:buSzPts val="1200"/>
              <a:buFont typeface="Calibri"/>
              <a:buAutoNum type="arabicPeriod"/>
            </a:pPr>
            <a:r>
              <a:rPr b="1" i="0" lang="en-US">
                <a:solidFill>
                  <a:schemeClr val="dk1"/>
                </a:solidFill>
                <a:latin typeface="Arial"/>
                <a:ea typeface="Arial"/>
                <a:cs typeface="Arial"/>
                <a:sym typeface="Arial"/>
              </a:rPr>
              <a:t>Handling Objections: </a:t>
            </a:r>
            <a:r>
              <a:rPr b="0" i="0" lang="en-US">
                <a:solidFill>
                  <a:schemeClr val="dk1"/>
                </a:solidFill>
                <a:latin typeface="Arial"/>
                <a:ea typeface="Arial"/>
                <a:cs typeface="Arial"/>
                <a:sym typeface="Arial"/>
              </a:rPr>
              <a:t>Prospects may have questions or objections related to the product or service. Tele sales Professionals must be prepared to address these concerns effectively and provide the necessary information to overcome objections.</a:t>
            </a:r>
            <a:endParaRPr/>
          </a:p>
          <a:p>
            <a:pPr indent="0" lvl="0" marL="0" rtl="0" algn="l">
              <a:lnSpc>
                <a:spcPct val="100000"/>
              </a:lnSpc>
              <a:spcBef>
                <a:spcPts val="0"/>
              </a:spcBef>
              <a:spcAft>
                <a:spcPts val="0"/>
              </a:spcAft>
              <a:buClr>
                <a:schemeClr val="dk1"/>
              </a:buClr>
              <a:buSzPts val="1200"/>
              <a:buFont typeface="Calibri"/>
              <a:buNone/>
            </a:pPr>
            <a:r>
              <a:t/>
            </a:r>
            <a:endParaRPr b="0" i="0">
              <a:solidFill>
                <a:schemeClr val="dk1"/>
              </a:solidFill>
              <a:latin typeface="Arial"/>
              <a:ea typeface="Arial"/>
              <a:cs typeface="Arial"/>
              <a:sym typeface="Arial"/>
            </a:endParaRPr>
          </a:p>
          <a:p>
            <a:pPr indent="-76200" lvl="0" marL="0" rtl="0" algn="l">
              <a:lnSpc>
                <a:spcPct val="100000"/>
              </a:lnSpc>
              <a:spcBef>
                <a:spcPts val="0"/>
              </a:spcBef>
              <a:spcAft>
                <a:spcPts val="0"/>
              </a:spcAft>
              <a:buClr>
                <a:schemeClr val="dk1"/>
              </a:buClr>
              <a:buSzPts val="1200"/>
              <a:buFont typeface="Calibri"/>
              <a:buAutoNum type="arabicPeriod"/>
            </a:pPr>
            <a:r>
              <a:rPr b="1" i="0" lang="en-US">
                <a:solidFill>
                  <a:schemeClr val="dk1"/>
                </a:solidFill>
                <a:latin typeface="Arial"/>
                <a:ea typeface="Arial"/>
                <a:cs typeface="Arial"/>
                <a:sym typeface="Arial"/>
              </a:rPr>
              <a:t>Closing the Sale: </a:t>
            </a:r>
            <a:r>
              <a:rPr b="0" i="0" lang="en-US">
                <a:solidFill>
                  <a:schemeClr val="dk1"/>
                </a:solidFill>
                <a:latin typeface="Arial"/>
                <a:ea typeface="Arial"/>
                <a:cs typeface="Arial"/>
                <a:sym typeface="Arial"/>
              </a:rPr>
              <a:t>The ultimate goal of tele sales is to secure a sale or commitment from the prospect. This could involve completing a purchase, setting up an appointment, or obtaining consent for further follow-up.</a:t>
            </a:r>
            <a:endParaRPr/>
          </a:p>
          <a:p>
            <a:pPr indent="0" lvl="0" marL="0" rtl="0" algn="l">
              <a:lnSpc>
                <a:spcPct val="100000"/>
              </a:lnSpc>
              <a:spcBef>
                <a:spcPts val="0"/>
              </a:spcBef>
              <a:spcAft>
                <a:spcPts val="0"/>
              </a:spcAft>
              <a:buClr>
                <a:schemeClr val="dk1"/>
              </a:buClr>
              <a:buSzPts val="1200"/>
              <a:buFont typeface="Calibri"/>
              <a:buNone/>
            </a:pPr>
            <a:r>
              <a:t/>
            </a:r>
            <a:endParaRPr b="0" i="0">
              <a:solidFill>
                <a:schemeClr val="dk1"/>
              </a:solidFill>
              <a:latin typeface="Arial"/>
              <a:ea typeface="Arial"/>
              <a:cs typeface="Arial"/>
              <a:sym typeface="Arial"/>
            </a:endParaRPr>
          </a:p>
          <a:p>
            <a:pPr indent="-76200" lvl="0" marL="0" rtl="0" algn="l">
              <a:lnSpc>
                <a:spcPct val="100000"/>
              </a:lnSpc>
              <a:spcBef>
                <a:spcPts val="0"/>
              </a:spcBef>
              <a:spcAft>
                <a:spcPts val="0"/>
              </a:spcAft>
              <a:buClr>
                <a:schemeClr val="dk1"/>
              </a:buClr>
              <a:buSzPts val="1200"/>
              <a:buFont typeface="Calibri"/>
              <a:buAutoNum type="arabicPeriod"/>
            </a:pPr>
            <a:r>
              <a:rPr b="1" i="0" lang="en-US">
                <a:solidFill>
                  <a:schemeClr val="dk1"/>
                </a:solidFill>
                <a:latin typeface="Arial"/>
                <a:ea typeface="Arial"/>
                <a:cs typeface="Arial"/>
                <a:sym typeface="Arial"/>
              </a:rPr>
              <a:t>Follow-Up and Relationship Management: </a:t>
            </a:r>
            <a:r>
              <a:rPr b="0" i="0" lang="en-US">
                <a:solidFill>
                  <a:schemeClr val="dk1"/>
                </a:solidFill>
                <a:latin typeface="Arial"/>
                <a:ea typeface="Arial"/>
                <a:cs typeface="Arial"/>
                <a:sym typeface="Arial"/>
              </a:rPr>
              <a:t>In some cases, tele sales may require follow-up calls to nurture leads or maintain relationships with existing customers, encouraging repeat business and fostering customer loyalty.</a:t>
            </a:r>
            <a:endParaRPr/>
          </a:p>
          <a:p>
            <a:pPr indent="0" lvl="0" marL="0" rtl="0" algn="l">
              <a:lnSpc>
                <a:spcPct val="100000"/>
              </a:lnSpc>
              <a:spcBef>
                <a:spcPts val="0"/>
              </a:spcBef>
              <a:spcAft>
                <a:spcPts val="0"/>
              </a:spcAft>
              <a:buClr>
                <a:schemeClr val="dk1"/>
              </a:buClr>
              <a:buSzPts val="1200"/>
              <a:buFont typeface="Calibri"/>
              <a:buNone/>
            </a:pPr>
            <a:r>
              <a:t/>
            </a:r>
            <a:endParaRPr b="0" i="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rPr b="0" i="0" lang="en-US">
                <a:solidFill>
                  <a:schemeClr val="dk1"/>
                </a:solidFill>
                <a:latin typeface="Arial"/>
                <a:ea typeface="Arial"/>
                <a:cs typeface="Arial"/>
                <a:sym typeface="Arial"/>
              </a:rPr>
              <a:t>Tele sales is a widely used sales technique across various industries and business sectors, ranging from consumer goods and services to business-to-business (B2B) solutions. It offers several advantages, including the ability to reach a large audience quickly, cost-effectiveness compared to in-person sales, and the potential to gather valuable customer feedback.</a:t>
            </a:r>
            <a:endParaRPr/>
          </a:p>
          <a:p>
            <a:pPr indent="0" lvl="0" marL="0" rtl="0" algn="l">
              <a:lnSpc>
                <a:spcPct val="100000"/>
              </a:lnSpc>
              <a:spcBef>
                <a:spcPts val="0"/>
              </a:spcBef>
              <a:spcAft>
                <a:spcPts val="0"/>
              </a:spcAft>
              <a:buSzPts val="1400"/>
              <a:buNone/>
            </a:pPr>
            <a:r>
              <a:t/>
            </a:r>
            <a:endParaRPr>
              <a:solidFill>
                <a:schemeClr val="dk1"/>
              </a:solidFill>
              <a:latin typeface="Arial"/>
              <a:ea typeface="Arial"/>
              <a:cs typeface="Arial"/>
              <a:sym typeface="Arial"/>
            </a:endParaRPr>
          </a:p>
        </p:txBody>
      </p:sp>
      <p:sp>
        <p:nvSpPr>
          <p:cNvPr id="249" name="Google Shape;24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374151"/>
              </a:buClr>
              <a:buSzPts val="1200"/>
              <a:buFont typeface="Calibri"/>
              <a:buNone/>
            </a:pPr>
            <a:r>
              <a:rPr b="1" i="0" lang="en-US">
                <a:solidFill>
                  <a:srgbClr val="374151"/>
                </a:solidFill>
                <a:latin typeface="Arial"/>
                <a:ea typeface="Arial"/>
                <a:cs typeface="Arial"/>
                <a:sym typeface="Arial"/>
              </a:rPr>
              <a:t>1. Building Rapport Remotely:</a:t>
            </a:r>
            <a:endParaRPr/>
          </a:p>
          <a:p>
            <a:pPr indent="-76200" lvl="0" marL="0" rtl="0" algn="l">
              <a:lnSpc>
                <a:spcPct val="100000"/>
              </a:lnSpc>
              <a:spcBef>
                <a:spcPts val="0"/>
              </a:spcBef>
              <a:spcAft>
                <a:spcPts val="0"/>
              </a:spcAft>
              <a:buClr>
                <a:srgbClr val="374151"/>
              </a:buClr>
              <a:buSzPts val="1200"/>
              <a:buFont typeface="Arial"/>
              <a:buChar char="•"/>
            </a:pPr>
            <a:r>
              <a:rPr b="0" i="0" lang="en-US">
                <a:solidFill>
                  <a:srgbClr val="374151"/>
                </a:solidFill>
                <a:latin typeface="Arial"/>
                <a:ea typeface="Arial"/>
                <a:cs typeface="Arial"/>
                <a:sym typeface="Arial"/>
              </a:rPr>
              <a:t>Building rapport and establishing trust with prospects over the phone can be challenging. Without the benefit of face-to-face interactions and body language cues, tele sales Professionals must rely on their communication skills to create a connection with potential customers. This requires active listening and effective communication techniques.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rgbClr val="374151"/>
              </a:buClr>
              <a:buSzPts val="1200"/>
              <a:buFont typeface="Calibri"/>
              <a:buNone/>
            </a:pPr>
            <a:r>
              <a:rPr b="0" i="0" lang="en-US">
                <a:solidFill>
                  <a:srgbClr val="374151"/>
                </a:solidFill>
                <a:latin typeface="Arial"/>
                <a:ea typeface="Arial"/>
                <a:cs typeface="Arial"/>
                <a:sym typeface="Arial"/>
              </a:rPr>
              <a:t>2. </a:t>
            </a:r>
            <a:r>
              <a:rPr b="1" i="0" lang="en-US">
                <a:solidFill>
                  <a:srgbClr val="374151"/>
                </a:solidFill>
                <a:latin typeface="Arial"/>
                <a:ea typeface="Arial"/>
                <a:cs typeface="Arial"/>
                <a:sym typeface="Arial"/>
              </a:rPr>
              <a:t>Engaging and Keeping Prospect Interest:</a:t>
            </a:r>
            <a:endParaRPr/>
          </a:p>
          <a:p>
            <a:pPr indent="-76200" lvl="0" marL="0" rtl="0" algn="l">
              <a:lnSpc>
                <a:spcPct val="100000"/>
              </a:lnSpc>
              <a:spcBef>
                <a:spcPts val="0"/>
              </a:spcBef>
              <a:spcAft>
                <a:spcPts val="0"/>
              </a:spcAft>
              <a:buClr>
                <a:srgbClr val="374151"/>
              </a:buClr>
              <a:buSzPts val="1200"/>
              <a:buFont typeface="Arial"/>
              <a:buChar char="•"/>
            </a:pPr>
            <a:r>
              <a:rPr b="0" i="0" lang="en-US">
                <a:solidFill>
                  <a:srgbClr val="374151"/>
                </a:solidFill>
                <a:latin typeface="Arial"/>
                <a:ea typeface="Arial"/>
                <a:cs typeface="Arial"/>
                <a:sym typeface="Arial"/>
              </a:rPr>
              <a:t>In tele sales, the first few seconds of a call are crucial in capturing the prospect's attention. Sales Professionals need to deliver an engaging and compelling introduction to keep the prospect interested in the conversation. Moreover, maintaining the prospect's interest throughout the call and addressing objections effectively can be challenging but crucial to converting leads into customers.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i="0" lang="en-US">
                <a:solidFill>
                  <a:srgbClr val="374151"/>
                </a:solidFill>
                <a:latin typeface="Arial"/>
                <a:ea typeface="Arial"/>
                <a:cs typeface="Arial"/>
                <a:sym typeface="Arial"/>
              </a:rPr>
              <a:t>3. Time Management and Productivity: </a:t>
            </a:r>
            <a:r>
              <a:rPr b="0" i="0" lang="en-US">
                <a:solidFill>
                  <a:srgbClr val="374151"/>
                </a:solidFill>
                <a:latin typeface="Arial"/>
                <a:ea typeface="Arial"/>
                <a:cs typeface="Arial"/>
                <a:sym typeface="Arial"/>
              </a:rPr>
              <a:t>Tele sales professionals need to balance their time efficiently to reach as many prospects as possible while maintaining the quality of their interactions. Meeting call quotas and sales targets can be demanding, and managing time effectively to maximize productivity is a constant challenge.</a:t>
            </a:r>
            <a:endParaRPr/>
          </a:p>
          <a:p>
            <a:pPr indent="0" lvl="0" marL="0" rtl="0" algn="l">
              <a:lnSpc>
                <a:spcPct val="100000"/>
              </a:lnSpc>
              <a:spcBef>
                <a:spcPts val="0"/>
              </a:spcBef>
              <a:spcAft>
                <a:spcPts val="0"/>
              </a:spcAft>
              <a:buSzPts val="1400"/>
              <a:buNone/>
            </a:pPr>
            <a:r>
              <a:t/>
            </a:r>
            <a:endParaRPr b="0" i="0">
              <a:solidFill>
                <a:srgbClr val="374151"/>
              </a:solidFill>
              <a:latin typeface="Arial"/>
              <a:ea typeface="Arial"/>
              <a:cs typeface="Arial"/>
              <a:sym typeface="Arial"/>
            </a:endParaRPr>
          </a:p>
          <a:p>
            <a:pPr indent="0" lvl="0" marL="0" rtl="0" algn="l">
              <a:lnSpc>
                <a:spcPct val="100000"/>
              </a:lnSpc>
              <a:spcBef>
                <a:spcPts val="0"/>
              </a:spcBef>
              <a:spcAft>
                <a:spcPts val="0"/>
              </a:spcAft>
              <a:buClr>
                <a:srgbClr val="374151"/>
              </a:buClr>
              <a:buSzPts val="1200"/>
              <a:buFont typeface="Calibri"/>
              <a:buNone/>
            </a:pPr>
            <a:r>
              <a:rPr b="0" i="0" lang="en-US">
                <a:solidFill>
                  <a:srgbClr val="374151"/>
                </a:solidFill>
                <a:latin typeface="Arial"/>
                <a:ea typeface="Arial"/>
                <a:cs typeface="Arial"/>
                <a:sym typeface="Arial"/>
              </a:rPr>
              <a:t>4, </a:t>
            </a:r>
            <a:r>
              <a:rPr b="1" i="0" lang="en-US">
                <a:solidFill>
                  <a:srgbClr val="374151"/>
                </a:solidFill>
                <a:latin typeface="Arial"/>
                <a:ea typeface="Arial"/>
                <a:cs typeface="Arial"/>
                <a:sym typeface="Arial"/>
              </a:rPr>
              <a:t>Language Barriers: </a:t>
            </a:r>
            <a:r>
              <a:rPr b="0" i="0" lang="en-US">
                <a:solidFill>
                  <a:srgbClr val="374151"/>
                </a:solidFill>
                <a:latin typeface="Arial"/>
                <a:ea typeface="Arial"/>
                <a:cs typeface="Arial"/>
                <a:sym typeface="Arial"/>
              </a:rPr>
              <a:t>Telecallers may encounter prospects who speak different languages or have varying levels of fluency in the language used for communication. Overcoming language barriers requires effective communication skills and, in some cases, language support tools.</a:t>
            </a:r>
            <a:endParaRPr/>
          </a:p>
          <a:p>
            <a:pPr indent="0" lvl="0" marL="0" rtl="0" algn="l">
              <a:lnSpc>
                <a:spcPct val="100000"/>
              </a:lnSpc>
              <a:spcBef>
                <a:spcPts val="0"/>
              </a:spcBef>
              <a:spcAft>
                <a:spcPts val="0"/>
              </a:spcAft>
              <a:buClr>
                <a:schemeClr val="dk1"/>
              </a:buClr>
              <a:buSzPts val="1200"/>
              <a:buFont typeface="Calibri"/>
              <a:buNone/>
            </a:pPr>
            <a:r>
              <a:t/>
            </a:r>
            <a:endParaRPr b="0" i="0">
              <a:solidFill>
                <a:srgbClr val="374151"/>
              </a:solidFill>
              <a:latin typeface="Arial"/>
              <a:ea typeface="Arial"/>
              <a:cs typeface="Arial"/>
              <a:sym typeface="Arial"/>
            </a:endParaRPr>
          </a:p>
          <a:p>
            <a:pPr indent="0" lvl="0" marL="0" rtl="0" algn="l">
              <a:lnSpc>
                <a:spcPct val="100000"/>
              </a:lnSpc>
              <a:spcBef>
                <a:spcPts val="0"/>
              </a:spcBef>
              <a:spcAft>
                <a:spcPts val="0"/>
              </a:spcAft>
              <a:buClr>
                <a:srgbClr val="374151"/>
              </a:buClr>
              <a:buSzPts val="1200"/>
              <a:buFont typeface="Calibri"/>
              <a:buNone/>
            </a:pPr>
            <a:r>
              <a:rPr b="0" i="0" lang="en-US">
                <a:solidFill>
                  <a:srgbClr val="374151"/>
                </a:solidFill>
                <a:latin typeface="Arial"/>
                <a:ea typeface="Arial"/>
                <a:cs typeface="Arial"/>
                <a:sym typeface="Arial"/>
              </a:rPr>
              <a:t>5. </a:t>
            </a:r>
            <a:r>
              <a:rPr b="1" i="0" lang="en-US">
                <a:solidFill>
                  <a:srgbClr val="374151"/>
                </a:solidFill>
                <a:latin typeface="Arial"/>
                <a:ea typeface="Arial"/>
                <a:cs typeface="Arial"/>
                <a:sym typeface="Arial"/>
              </a:rPr>
              <a:t>Call Screening and Gatekeepers: </a:t>
            </a:r>
            <a:r>
              <a:rPr b="0" i="0" lang="en-US">
                <a:solidFill>
                  <a:srgbClr val="374151"/>
                </a:solidFill>
                <a:latin typeface="Arial"/>
                <a:ea typeface="Arial"/>
                <a:cs typeface="Arial"/>
                <a:sym typeface="Arial"/>
              </a:rPr>
              <a:t>In business-to-business (B2B) tele sales, tele callers often have to navigate through gatekeepers or receptionists who screen calls for decision-makers. Convincing gatekeepers to put them through or finding alternative ways to reach the right contact can be challenging.</a:t>
            </a:r>
            <a:endParaRPr/>
          </a:p>
          <a:p>
            <a:pPr indent="0" lvl="0" marL="0" rtl="0" algn="l">
              <a:lnSpc>
                <a:spcPct val="100000"/>
              </a:lnSpc>
              <a:spcBef>
                <a:spcPts val="0"/>
              </a:spcBef>
              <a:spcAft>
                <a:spcPts val="0"/>
              </a:spcAft>
              <a:buSzPts val="1400"/>
              <a:buNone/>
            </a:pPr>
            <a:r>
              <a:t/>
            </a:r>
            <a:endParaRPr/>
          </a:p>
        </p:txBody>
      </p:sp>
      <p:sp>
        <p:nvSpPr>
          <p:cNvPr id="288" name="Google Shape;28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i="0" lang="en-US">
                <a:solidFill>
                  <a:srgbClr val="374151"/>
                </a:solidFill>
                <a:latin typeface="Arial"/>
                <a:ea typeface="Arial"/>
                <a:cs typeface="Arial"/>
                <a:sym typeface="Arial"/>
              </a:rPr>
              <a:t>Suspecting:</a:t>
            </a:r>
            <a:r>
              <a:rPr b="0" i="0" lang="en-US">
                <a:solidFill>
                  <a:srgbClr val="374151"/>
                </a:solidFill>
                <a:latin typeface="Arial"/>
                <a:ea typeface="Arial"/>
                <a:cs typeface="Arial"/>
                <a:sym typeface="Arial"/>
              </a:rPr>
              <a:t> This is the initial stage where the tele sales team identifies a wide pool of potential prospects who could be interested in the product or service. At this point, there might be minimal information available about these prospects. This stage is all about broad awareness and initial data collection.</a:t>
            </a:r>
            <a:endParaRPr/>
          </a:p>
          <a:p>
            <a:pPr indent="0" lvl="0" marL="0" rtl="0" algn="l">
              <a:lnSpc>
                <a:spcPct val="100000"/>
              </a:lnSpc>
              <a:spcBef>
                <a:spcPts val="0"/>
              </a:spcBef>
              <a:spcAft>
                <a:spcPts val="0"/>
              </a:spcAft>
              <a:buSzPts val="1400"/>
              <a:buNone/>
            </a:pPr>
            <a:r>
              <a:t/>
            </a:r>
            <a:endParaRPr b="0" i="0">
              <a:solidFill>
                <a:srgbClr val="374151"/>
              </a:solidFill>
              <a:latin typeface="Arial"/>
              <a:ea typeface="Arial"/>
              <a:cs typeface="Arial"/>
              <a:sym typeface="Arial"/>
            </a:endParaRPr>
          </a:p>
          <a:p>
            <a:pPr indent="0" lvl="0" marL="0" rtl="0" algn="l">
              <a:lnSpc>
                <a:spcPct val="100000"/>
              </a:lnSpc>
              <a:spcBef>
                <a:spcPts val="0"/>
              </a:spcBef>
              <a:spcAft>
                <a:spcPts val="0"/>
              </a:spcAft>
              <a:buSzPts val="1400"/>
              <a:buNone/>
            </a:pPr>
            <a:r>
              <a:rPr b="0" i="1" lang="en-US">
                <a:solidFill>
                  <a:srgbClr val="374151"/>
                </a:solidFill>
                <a:latin typeface="Arial"/>
                <a:ea typeface="Arial"/>
                <a:cs typeface="Arial"/>
                <a:sym typeface="Arial"/>
              </a:rPr>
              <a:t>Example:</a:t>
            </a:r>
            <a:r>
              <a:rPr b="0" i="0" lang="en-US">
                <a:solidFill>
                  <a:srgbClr val="374151"/>
                </a:solidFill>
                <a:latin typeface="Arial"/>
                <a:ea typeface="Arial"/>
                <a:cs typeface="Arial"/>
                <a:sym typeface="Arial"/>
              </a:rPr>
              <a:t> The tele sales team gathers a list of contacts from a trade show attendee list. These contacts are potential suspects as they showed interest in the industry, but there's limited information about their specific needs.</a:t>
            </a:r>
            <a:endParaRPr/>
          </a:p>
          <a:p>
            <a:pPr indent="0" lvl="0" marL="0" rtl="0" algn="l">
              <a:lnSpc>
                <a:spcPct val="100000"/>
              </a:lnSpc>
              <a:spcBef>
                <a:spcPts val="0"/>
              </a:spcBef>
              <a:spcAft>
                <a:spcPts val="0"/>
              </a:spcAft>
              <a:buSzPts val="1400"/>
              <a:buNone/>
            </a:pPr>
            <a:r>
              <a:t/>
            </a:r>
            <a:endParaRPr b="0" i="0">
              <a:solidFill>
                <a:srgbClr val="374151"/>
              </a:solidFill>
              <a:latin typeface="Arial"/>
              <a:ea typeface="Arial"/>
              <a:cs typeface="Arial"/>
              <a:sym typeface="Arial"/>
            </a:endParaRPr>
          </a:p>
          <a:p>
            <a:pPr indent="-76200" lvl="0" marL="0" rtl="0" algn="l">
              <a:lnSpc>
                <a:spcPct val="100000"/>
              </a:lnSpc>
              <a:spcBef>
                <a:spcPts val="0"/>
              </a:spcBef>
              <a:spcAft>
                <a:spcPts val="0"/>
              </a:spcAft>
              <a:buClr>
                <a:schemeClr val="dk1"/>
              </a:buClr>
              <a:buSzPts val="1200"/>
              <a:buFont typeface="Calibri"/>
              <a:buAutoNum type="arabicPeriod"/>
            </a:pPr>
            <a:r>
              <a:rPr b="1" lang="en-US">
                <a:latin typeface="Arial"/>
                <a:ea typeface="Arial"/>
                <a:cs typeface="Arial"/>
                <a:sym typeface="Arial"/>
              </a:rPr>
              <a:t>Lead Databases and CRM Systems:</a:t>
            </a:r>
            <a:r>
              <a:rPr lang="en-US">
                <a:latin typeface="Arial"/>
                <a:ea typeface="Arial"/>
                <a:cs typeface="Arial"/>
                <a:sym typeface="Arial"/>
              </a:rPr>
              <a:t> Utilize customer relationship management (CRM) systems and lead databases to access a vast pool of potential prospects. These tools provide data on companies, industries, job titles, and more, helping tele sales teams identify contacts with potential interest.</a:t>
            </a:r>
            <a:endParaRPr/>
          </a:p>
          <a:p>
            <a:pPr indent="-76200" lvl="0" marL="0" rtl="0" algn="l">
              <a:lnSpc>
                <a:spcPct val="100000"/>
              </a:lnSpc>
              <a:spcBef>
                <a:spcPts val="0"/>
              </a:spcBef>
              <a:spcAft>
                <a:spcPts val="0"/>
              </a:spcAft>
              <a:buClr>
                <a:schemeClr val="dk1"/>
              </a:buClr>
              <a:buSzPts val="1200"/>
              <a:buFont typeface="Calibri"/>
              <a:buAutoNum type="arabicPeriod"/>
            </a:pPr>
            <a:r>
              <a:rPr b="1" lang="en-US">
                <a:latin typeface="Arial"/>
                <a:ea typeface="Arial"/>
                <a:cs typeface="Arial"/>
                <a:sym typeface="Arial"/>
              </a:rPr>
              <a:t>Social Media Listening and Monitoring:</a:t>
            </a:r>
            <a:r>
              <a:rPr lang="en-US">
                <a:latin typeface="Arial"/>
                <a:ea typeface="Arial"/>
                <a:cs typeface="Arial"/>
                <a:sym typeface="Arial"/>
              </a:rPr>
              <a:t> Monitor social media platforms to identify individuals or companies discussing relevant topics related to your product or industry. Tools like social media listening software can help you track relevant keywords and engage with prospects who show potential interest.</a:t>
            </a:r>
            <a:endParaRPr/>
          </a:p>
          <a:p>
            <a:pPr indent="-76200" lvl="0" marL="0" rtl="0" algn="l">
              <a:lnSpc>
                <a:spcPct val="100000"/>
              </a:lnSpc>
              <a:spcBef>
                <a:spcPts val="0"/>
              </a:spcBef>
              <a:spcAft>
                <a:spcPts val="0"/>
              </a:spcAft>
              <a:buClr>
                <a:schemeClr val="dk1"/>
              </a:buClr>
              <a:buSzPts val="1200"/>
              <a:buFont typeface="Calibri"/>
              <a:buAutoNum type="arabicPeriod"/>
            </a:pPr>
            <a:r>
              <a:rPr b="1" lang="en-US">
                <a:latin typeface="Arial"/>
                <a:ea typeface="Arial"/>
                <a:cs typeface="Arial"/>
                <a:sym typeface="Arial"/>
              </a:rPr>
              <a:t>Industry and Trade Show Directories:</a:t>
            </a:r>
            <a:r>
              <a:rPr lang="en-US">
                <a:latin typeface="Arial"/>
                <a:ea typeface="Arial"/>
                <a:cs typeface="Arial"/>
                <a:sym typeface="Arial"/>
              </a:rPr>
              <a:t> Access industry-specific directories and trade show attendee lists. These resources often provide information about individuals or companies actively participating in events related to your industry, making them potential suspects.</a:t>
            </a:r>
            <a:endParaRPr/>
          </a:p>
          <a:p>
            <a:pPr indent="-76200" lvl="0" marL="0" rtl="0" algn="l">
              <a:lnSpc>
                <a:spcPct val="100000"/>
              </a:lnSpc>
              <a:spcBef>
                <a:spcPts val="0"/>
              </a:spcBef>
              <a:spcAft>
                <a:spcPts val="0"/>
              </a:spcAft>
              <a:buClr>
                <a:schemeClr val="dk1"/>
              </a:buClr>
              <a:buSzPts val="1200"/>
              <a:buFont typeface="Calibri"/>
              <a:buAutoNum type="arabicPeriod"/>
            </a:pPr>
            <a:r>
              <a:rPr b="1" lang="en-US">
                <a:latin typeface="Arial"/>
                <a:ea typeface="Arial"/>
                <a:cs typeface="Arial"/>
                <a:sym typeface="Arial"/>
              </a:rPr>
              <a:t>Website Visitor Tracking:</a:t>
            </a:r>
            <a:r>
              <a:rPr lang="en-US">
                <a:latin typeface="Arial"/>
                <a:ea typeface="Arial"/>
                <a:cs typeface="Arial"/>
                <a:sym typeface="Arial"/>
              </a:rPr>
              <a:t> Implement website visitor tracking tools that provide insights into who visits your website, what pages they view, and their engagement level. This helps identify potential leads based on their interest in your content.</a:t>
            </a:r>
            <a:endParaRPr/>
          </a:p>
          <a:p>
            <a:pPr indent="-76200" lvl="0" marL="0" rtl="0" algn="l">
              <a:lnSpc>
                <a:spcPct val="100000"/>
              </a:lnSpc>
              <a:spcBef>
                <a:spcPts val="0"/>
              </a:spcBef>
              <a:spcAft>
                <a:spcPts val="0"/>
              </a:spcAft>
              <a:buClr>
                <a:schemeClr val="dk1"/>
              </a:buClr>
              <a:buSzPts val="1200"/>
              <a:buFont typeface="Calibri"/>
              <a:buAutoNum type="arabicPeriod"/>
            </a:pPr>
            <a:r>
              <a:rPr b="1" lang="en-US">
                <a:latin typeface="Arial"/>
                <a:ea typeface="Arial"/>
                <a:cs typeface="Arial"/>
                <a:sym typeface="Arial"/>
              </a:rPr>
              <a:t>Market Research Reports:</a:t>
            </a:r>
            <a:r>
              <a:rPr lang="en-US">
                <a:latin typeface="Arial"/>
                <a:ea typeface="Arial"/>
                <a:cs typeface="Arial"/>
                <a:sym typeface="Arial"/>
              </a:rPr>
              <a:t> Invest in market research reports that provide information about trends, challenges, and potential opportunities within your industry. These reports can help you identify target segments and companies with potential interest.</a:t>
            </a:r>
            <a:endParaRPr/>
          </a:p>
          <a:p>
            <a:pPr indent="-76200" lvl="0" marL="0" rtl="0" algn="l">
              <a:lnSpc>
                <a:spcPct val="100000"/>
              </a:lnSpc>
              <a:spcBef>
                <a:spcPts val="0"/>
              </a:spcBef>
              <a:spcAft>
                <a:spcPts val="0"/>
              </a:spcAft>
              <a:buClr>
                <a:schemeClr val="dk1"/>
              </a:buClr>
              <a:buSzPts val="1200"/>
              <a:buFont typeface="Calibri"/>
              <a:buAutoNum type="arabicPeriod"/>
            </a:pPr>
            <a:r>
              <a:rPr b="1" lang="en-US">
                <a:latin typeface="Arial"/>
                <a:ea typeface="Arial"/>
                <a:cs typeface="Arial"/>
                <a:sym typeface="Arial"/>
              </a:rPr>
              <a:t>Professional Networking Platforms:</a:t>
            </a:r>
            <a:r>
              <a:rPr lang="en-US">
                <a:latin typeface="Arial"/>
                <a:ea typeface="Arial"/>
                <a:cs typeface="Arial"/>
                <a:sym typeface="Arial"/>
              </a:rPr>
              <a:t> Leverage platforms like LinkedIn to identify professionals within your target audience. Utilize advanced search features to narrow down contacts based on industry, job title, company size, and more.</a:t>
            </a:r>
            <a:endParaRPr/>
          </a:p>
          <a:p>
            <a:pPr indent="0" lvl="0" marL="0" rtl="0" algn="l">
              <a:lnSpc>
                <a:spcPct val="100000"/>
              </a:lnSpc>
              <a:spcBef>
                <a:spcPts val="0"/>
              </a:spcBef>
              <a:spcAft>
                <a:spcPts val="0"/>
              </a:spcAft>
              <a:buSzPts val="1400"/>
              <a:buNone/>
            </a:pPr>
            <a:r>
              <a:rPr lang="en-US">
                <a:latin typeface="Arial"/>
                <a:ea typeface="Arial"/>
                <a:cs typeface="Arial"/>
                <a:sym typeface="Arial"/>
              </a:rPr>
              <a:t>Remember, these suspecting tools are the starting point for identifying potential prospects. The key is to combine these tools with effective research and data analysis to ensure that the identified leads align with your ideal customer profile and have a higher potential for conversion.</a:t>
            </a:r>
            <a:endParaRPr/>
          </a:p>
          <a:p>
            <a:pPr indent="0" lvl="0" marL="0" rtl="0" algn="l">
              <a:lnSpc>
                <a:spcPct val="100000"/>
              </a:lnSpc>
              <a:spcBef>
                <a:spcPts val="0"/>
              </a:spcBef>
              <a:spcAft>
                <a:spcPts val="0"/>
              </a:spcAft>
              <a:buSzPts val="1400"/>
              <a:buNone/>
            </a:pPr>
            <a:br>
              <a:rPr b="0" i="0" lang="en-US">
                <a:solidFill>
                  <a:srgbClr val="000000"/>
                </a:solidFill>
                <a:latin typeface="Arial"/>
                <a:ea typeface="Arial"/>
                <a:cs typeface="Arial"/>
                <a:sym typeface="Arial"/>
              </a:rPr>
            </a:br>
            <a:endParaRPr b="0" i="0">
              <a:solidFill>
                <a:srgbClr val="374151"/>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
        <p:nvSpPr>
          <p:cNvPr id="312" name="Google Shape;312;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7" name="Google Shape;33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a:solidFill>
                  <a:srgbClr val="000000"/>
                </a:solidFill>
                <a:latin typeface="Arial"/>
                <a:ea typeface="Arial"/>
                <a:cs typeface="Arial"/>
                <a:sym typeface="Arial"/>
              </a:rPr>
              <a:t>A tele-calling script for tele sales professionals is a structured set of dialogues and prompts designed to guide sales conversations with potential customers over the phone. It typically includes an engaging introduction, a presentation of product benefits and features, responses to common objections, a persuasive call to action, and closing remarks. The script aims to provide a clear and consistent framework for tele sales agents to effectively convey information, address customer concerns, and guide the conversation towards achieving sales objectives. It's important for tele sales professionals to adapt the script to the flow of the conversation and the customer's responses while maintaining a personable and customer-centric approach.</a:t>
            </a:r>
            <a:endParaRPr/>
          </a:p>
          <a:p>
            <a:pPr indent="0" lvl="0" marL="0" rtl="0" algn="l">
              <a:lnSpc>
                <a:spcPct val="100000"/>
              </a:lnSpc>
              <a:spcBef>
                <a:spcPts val="0"/>
              </a:spcBef>
              <a:spcAft>
                <a:spcPts val="0"/>
              </a:spcAft>
              <a:buSzPts val="1400"/>
              <a:buNone/>
            </a:pPr>
            <a:br>
              <a:rPr b="0" i="0" lang="en-US">
                <a:solidFill>
                  <a:srgbClr val="000000"/>
                </a:solidFill>
                <a:latin typeface="Arial"/>
                <a:ea typeface="Arial"/>
                <a:cs typeface="Arial"/>
                <a:sym typeface="Arial"/>
              </a:rPr>
            </a:br>
            <a:endParaRPr>
              <a:latin typeface="Arial"/>
              <a:ea typeface="Arial"/>
              <a:cs typeface="Arial"/>
              <a:sym typeface="Arial"/>
            </a:endParaRPr>
          </a:p>
        </p:txBody>
      </p:sp>
      <p:sp>
        <p:nvSpPr>
          <p:cNvPr id="338" name="Google Shape;338;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5" name="Google Shape;34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Here are some greetings for salespersons over the phone:</a:t>
            </a:r>
            <a:endParaRPr/>
          </a:p>
          <a:p>
            <a:pPr indent="0" lvl="0" marL="0" rtl="0" algn="l">
              <a:lnSpc>
                <a:spcPct val="100000"/>
              </a:lnSpc>
              <a:spcBef>
                <a:spcPts val="0"/>
              </a:spcBef>
              <a:spcAft>
                <a:spcPts val="0"/>
              </a:spcAft>
              <a:buSzPts val="1400"/>
              <a:buNone/>
            </a:pPr>
            <a:r>
              <a:t/>
            </a:r>
            <a:endParaRPr/>
          </a:p>
          <a:p>
            <a:pPr indent="-358775" lvl="1" marL="901700" rtl="0" algn="l">
              <a:lnSpc>
                <a:spcPct val="95000"/>
              </a:lnSpc>
              <a:spcBef>
                <a:spcPts val="1600"/>
              </a:spcBef>
              <a:spcAft>
                <a:spcPts val="0"/>
              </a:spcAft>
              <a:buClr>
                <a:schemeClr val="dk1"/>
              </a:buClr>
              <a:buSzPts val="1200"/>
              <a:buFont typeface="Arial"/>
              <a:buChar char="•"/>
            </a:pPr>
            <a:r>
              <a:rPr lang="en-US"/>
              <a:t>Hello! I’m ………………..calling from [Company Name]. Am I talking to……………..</a:t>
            </a:r>
            <a:endParaRPr/>
          </a:p>
          <a:p>
            <a:pPr indent="-282575" lvl="1" marL="901700" rtl="0" algn="l">
              <a:lnSpc>
                <a:spcPct val="95000"/>
              </a:lnSpc>
              <a:spcBef>
                <a:spcPts val="2600"/>
              </a:spcBef>
              <a:spcAft>
                <a:spcPts val="0"/>
              </a:spcAft>
              <a:buClr>
                <a:schemeClr val="dk1"/>
              </a:buClr>
              <a:buSzPts val="1200"/>
              <a:buFont typeface="Arial"/>
              <a:buNone/>
            </a:pPr>
            <a:r>
              <a:t/>
            </a:r>
            <a:endParaRPr/>
          </a:p>
          <a:p>
            <a:pPr indent="-358775" lvl="1" marL="901700" rtl="0" algn="l">
              <a:lnSpc>
                <a:spcPct val="95000"/>
              </a:lnSpc>
              <a:spcBef>
                <a:spcPts val="2600"/>
              </a:spcBef>
              <a:spcAft>
                <a:spcPts val="0"/>
              </a:spcAft>
              <a:buClr>
                <a:schemeClr val="dk1"/>
              </a:buClr>
              <a:buSzPts val="1200"/>
              <a:buFont typeface="Arial"/>
              <a:buChar char="•"/>
            </a:pPr>
            <a:r>
              <a:rPr lang="en-US"/>
              <a:t>Good [morning/afternoon]! I'm reaching out from [Company Name]. Am I speaking with …… [Prospect Name]. </a:t>
            </a:r>
            <a:endParaRPr/>
          </a:p>
          <a:p>
            <a:pPr indent="-282575" lvl="1" marL="901700" rtl="0" algn="l">
              <a:lnSpc>
                <a:spcPct val="95000"/>
              </a:lnSpc>
              <a:spcBef>
                <a:spcPts val="2600"/>
              </a:spcBef>
              <a:spcAft>
                <a:spcPts val="0"/>
              </a:spcAft>
              <a:buClr>
                <a:schemeClr val="dk1"/>
              </a:buClr>
              <a:buSzPts val="1200"/>
              <a:buFont typeface="Arial"/>
              <a:buNone/>
            </a:pPr>
            <a:r>
              <a:t/>
            </a:r>
            <a:endParaRPr/>
          </a:p>
          <a:p>
            <a:pPr indent="-358775" lvl="1" marL="901700" rtl="0" algn="l">
              <a:lnSpc>
                <a:spcPct val="95000"/>
              </a:lnSpc>
              <a:spcBef>
                <a:spcPts val="2600"/>
              </a:spcBef>
              <a:spcAft>
                <a:spcPts val="0"/>
              </a:spcAft>
              <a:buClr>
                <a:schemeClr val="dk1"/>
              </a:buClr>
              <a:buSzPts val="1200"/>
              <a:buFont typeface="Arial"/>
              <a:buChar char="•"/>
            </a:pPr>
            <a:r>
              <a:rPr lang="en-US"/>
              <a:t>Good [morning/afternoon]. I'm [Your Name] calling from [Company Name]. Am I talking to [Prospect Name] from company XYZ</a:t>
            </a:r>
            <a:endParaRPr/>
          </a:p>
          <a:p>
            <a:pPr indent="-282575" lvl="1" marL="901700" rtl="0" algn="l">
              <a:lnSpc>
                <a:spcPct val="95000"/>
              </a:lnSpc>
              <a:spcBef>
                <a:spcPts val="2600"/>
              </a:spcBef>
              <a:spcAft>
                <a:spcPts val="0"/>
              </a:spcAft>
              <a:buClr>
                <a:schemeClr val="dk1"/>
              </a:buClr>
              <a:buSzPts val="1200"/>
              <a:buFont typeface="Arial"/>
              <a:buNone/>
            </a:pPr>
            <a:r>
              <a:t/>
            </a:r>
            <a:endParaRPr/>
          </a:p>
          <a:p>
            <a:pPr indent="-358775" lvl="1" marL="901700" rtl="0" algn="l">
              <a:lnSpc>
                <a:spcPct val="95000"/>
              </a:lnSpc>
              <a:spcBef>
                <a:spcPts val="2600"/>
              </a:spcBef>
              <a:spcAft>
                <a:spcPts val="0"/>
              </a:spcAft>
              <a:buClr>
                <a:schemeClr val="dk1"/>
              </a:buClr>
              <a:buSzPts val="1200"/>
              <a:buFont typeface="Arial"/>
              <a:buChar char="•"/>
            </a:pPr>
            <a:r>
              <a:rPr lang="en-US"/>
              <a:t>"Good [morning/afternoon]. Thank you for taking my call. I'm [Your Name] with [Company Name],</a:t>
            </a:r>
            <a:endParaRPr/>
          </a:p>
          <a:p>
            <a:pPr indent="0" lvl="0" marL="0" rtl="0" algn="l">
              <a:lnSpc>
                <a:spcPct val="100000"/>
              </a:lnSpc>
              <a:spcBef>
                <a:spcPts val="1000"/>
              </a:spcBef>
              <a:spcAft>
                <a:spcPts val="0"/>
              </a:spcAft>
              <a:buSzPts val="1400"/>
              <a:buNone/>
            </a:pPr>
            <a:r>
              <a:rPr lang="en-US"/>
              <a:t>Remember to speak with a friendly and professional tone, and to actively listen to the customer's needs and questions. This can help build a positive rapport and increase the chances of a successful sale.</a:t>
            </a:r>
            <a:endParaRPr/>
          </a:p>
        </p:txBody>
      </p:sp>
      <p:sp>
        <p:nvSpPr>
          <p:cNvPr id="346" name="Google Shape;346;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3" name="Google Shape;35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Generating interest while calling a customer in a sales call is an important part of the sales process. Here are some tips to help you generate interest and engage customers during a sales call:</a:t>
            </a:r>
            <a:endParaRPr/>
          </a:p>
          <a:p>
            <a:pPr indent="0" lvl="0" marL="0" rtl="0" algn="l">
              <a:lnSpc>
                <a:spcPct val="100000"/>
              </a:lnSpc>
              <a:spcBef>
                <a:spcPts val="0"/>
              </a:spcBef>
              <a:spcAft>
                <a:spcPts val="0"/>
              </a:spcAft>
              <a:buSzPts val="1400"/>
              <a:buNone/>
            </a:pPr>
            <a:r>
              <a:t/>
            </a:r>
            <a:endParaRPr b="1" i="0">
              <a:solidFill>
                <a:srgbClr val="374151"/>
              </a:solidFill>
              <a:latin typeface="Arial"/>
              <a:ea typeface="Arial"/>
              <a:cs typeface="Arial"/>
              <a:sym typeface="Arial"/>
            </a:endParaRPr>
          </a:p>
          <a:p>
            <a:pPr indent="0" lvl="0" marL="0" rtl="0" algn="l">
              <a:lnSpc>
                <a:spcPct val="100000"/>
              </a:lnSpc>
              <a:spcBef>
                <a:spcPts val="0"/>
              </a:spcBef>
              <a:spcAft>
                <a:spcPts val="0"/>
              </a:spcAft>
              <a:buSzPts val="1400"/>
              <a:buNone/>
            </a:pPr>
            <a:r>
              <a:rPr b="1" i="0" lang="en-US">
                <a:solidFill>
                  <a:srgbClr val="374151"/>
                </a:solidFill>
                <a:latin typeface="Arial"/>
                <a:ea typeface="Arial"/>
                <a:cs typeface="Arial"/>
                <a:sym typeface="Arial"/>
              </a:rPr>
              <a:t>This is the most important part of the tele sales pitch or the sales pitch as it will define whether the customer is going to listen to you further or disconnect the call- </a:t>
            </a:r>
            <a:r>
              <a:rPr b="0" i="0" lang="en-US">
                <a:solidFill>
                  <a:srgbClr val="374151"/>
                </a:solidFill>
                <a:latin typeface="Arial"/>
                <a:ea typeface="Arial"/>
                <a:cs typeface="Arial"/>
                <a:sym typeface="Arial"/>
              </a:rPr>
              <a:t>Remember that simple and boring calls that you might also be receiving- like are you looking to get a loan/ credit card, we don’t entertain those calls because they fail to generate interest/ engagement for us to listen further.</a:t>
            </a:r>
            <a:endParaRPr/>
          </a:p>
          <a:p>
            <a:pPr indent="0" lvl="0" marL="0" rtl="0" algn="l">
              <a:lnSpc>
                <a:spcPct val="100000"/>
              </a:lnSpc>
              <a:spcBef>
                <a:spcPts val="0"/>
              </a:spcBef>
              <a:spcAft>
                <a:spcPts val="0"/>
              </a:spcAft>
              <a:buSzPts val="1400"/>
              <a:buNone/>
            </a:pPr>
            <a:r>
              <a:t/>
            </a:r>
            <a:endParaRPr b="0" i="0">
              <a:solidFill>
                <a:srgbClr val="374151"/>
              </a:solidFill>
              <a:latin typeface="Arial"/>
              <a:ea typeface="Arial"/>
              <a:cs typeface="Arial"/>
              <a:sym typeface="Arial"/>
            </a:endParaRPr>
          </a:p>
          <a:p>
            <a:pPr indent="0" lvl="0" marL="0" rtl="0" algn="l">
              <a:lnSpc>
                <a:spcPct val="100000"/>
              </a:lnSpc>
              <a:spcBef>
                <a:spcPts val="0"/>
              </a:spcBef>
              <a:spcAft>
                <a:spcPts val="0"/>
              </a:spcAft>
              <a:buSzPts val="1400"/>
              <a:buNone/>
            </a:pPr>
            <a:r>
              <a:rPr b="0" i="0" lang="en-US">
                <a:solidFill>
                  <a:srgbClr val="374151"/>
                </a:solidFill>
                <a:latin typeface="Arial"/>
                <a:ea typeface="Arial"/>
                <a:cs typeface="Arial"/>
                <a:sym typeface="Arial"/>
              </a:rPr>
              <a:t>Successful tele sales professional use this part as a hook or a trailer to capture the attention of the prospect/ customer by highlighting a benefit that the customer may get/ a solution that the customer may get after listening to the call. These benefits can be categorized as Personalized, Curiosity Inducing, Benefit oriented and solution oriented. The examples of each category is given below and the </a:t>
            </a:r>
            <a:r>
              <a:rPr b="1" i="0" lang="en-US">
                <a:solidFill>
                  <a:srgbClr val="374151"/>
                </a:solidFill>
                <a:latin typeface="Arial"/>
                <a:ea typeface="Arial"/>
                <a:cs typeface="Arial"/>
                <a:sym typeface="Arial"/>
              </a:rPr>
              <a:t>Generating Interest statement/ benefit statement is marked in bold.</a:t>
            </a:r>
            <a:endParaRPr/>
          </a:p>
          <a:p>
            <a:pPr indent="0" lvl="0" marL="0" rtl="0" algn="l">
              <a:lnSpc>
                <a:spcPct val="100000"/>
              </a:lnSpc>
              <a:spcBef>
                <a:spcPts val="0"/>
              </a:spcBef>
              <a:spcAft>
                <a:spcPts val="0"/>
              </a:spcAft>
              <a:buSzPts val="1400"/>
              <a:buNone/>
            </a:pPr>
            <a:r>
              <a:t/>
            </a:r>
            <a:endParaRPr b="1" i="0">
              <a:solidFill>
                <a:srgbClr val="374151"/>
              </a:solidFill>
              <a:latin typeface="Arial"/>
              <a:ea typeface="Arial"/>
              <a:cs typeface="Arial"/>
              <a:sym typeface="Arial"/>
            </a:endParaRPr>
          </a:p>
          <a:p>
            <a:pPr indent="-228600" lvl="0" marL="228600" rtl="0" algn="l">
              <a:lnSpc>
                <a:spcPct val="100000"/>
              </a:lnSpc>
              <a:spcBef>
                <a:spcPts val="0"/>
              </a:spcBef>
              <a:spcAft>
                <a:spcPts val="0"/>
              </a:spcAft>
              <a:buClr>
                <a:srgbClr val="374151"/>
              </a:buClr>
              <a:buSzPts val="1200"/>
              <a:buFont typeface="Calibri"/>
              <a:buAutoNum type="arabicPeriod"/>
            </a:pPr>
            <a:r>
              <a:rPr b="1" i="0" lang="en-US">
                <a:solidFill>
                  <a:srgbClr val="374151"/>
                </a:solidFill>
                <a:latin typeface="Arial"/>
                <a:ea typeface="Arial"/>
                <a:cs typeface="Arial"/>
                <a:sym typeface="Arial"/>
              </a:rPr>
              <a:t>Personalized :</a:t>
            </a:r>
            <a:r>
              <a:rPr b="0" i="0" lang="en-US">
                <a:solidFill>
                  <a:srgbClr val="374151"/>
                </a:solidFill>
                <a:latin typeface="Arial"/>
                <a:ea typeface="Arial"/>
                <a:cs typeface="Arial"/>
                <a:sym typeface="Arial"/>
              </a:rPr>
              <a:t> "Good [morning/afternoon]! This is [Your Name] from [Company Name]. I hope you're having a great day. I noticed your interest in [product/service] on our website. How can I assist you further?"</a:t>
            </a:r>
            <a:endParaRPr/>
          </a:p>
          <a:p>
            <a:pPr indent="0" lvl="0" marL="0" rtl="0" algn="l">
              <a:lnSpc>
                <a:spcPct val="100000"/>
              </a:lnSpc>
              <a:spcBef>
                <a:spcPts val="0"/>
              </a:spcBef>
              <a:spcAft>
                <a:spcPts val="0"/>
              </a:spcAft>
              <a:buClr>
                <a:schemeClr val="dk1"/>
              </a:buClr>
              <a:buSzPts val="1200"/>
              <a:buFont typeface="Calibri"/>
              <a:buNone/>
            </a:pPr>
            <a:r>
              <a:t/>
            </a:r>
            <a:endParaRPr b="1" i="0">
              <a:solidFill>
                <a:srgbClr val="374151"/>
              </a:solidFill>
              <a:latin typeface="Arial"/>
              <a:ea typeface="Arial"/>
              <a:cs typeface="Arial"/>
              <a:sym typeface="Arial"/>
            </a:endParaRPr>
          </a:p>
          <a:p>
            <a:pPr indent="-76200" lvl="0" marL="0" rtl="0" algn="l">
              <a:lnSpc>
                <a:spcPct val="100000"/>
              </a:lnSpc>
              <a:spcBef>
                <a:spcPts val="0"/>
              </a:spcBef>
              <a:spcAft>
                <a:spcPts val="0"/>
              </a:spcAft>
              <a:buClr>
                <a:srgbClr val="374151"/>
              </a:buClr>
              <a:buSzPts val="1200"/>
              <a:buFont typeface="Calibri"/>
              <a:buAutoNum type="arabicPeriod"/>
            </a:pPr>
            <a:r>
              <a:rPr b="1" i="0" lang="en-US">
                <a:solidFill>
                  <a:srgbClr val="374151"/>
                </a:solidFill>
                <a:latin typeface="Arial"/>
                <a:ea typeface="Arial"/>
                <a:cs typeface="Arial"/>
                <a:sym typeface="Arial"/>
              </a:rPr>
              <a:t>Curiosity-Inducing :</a:t>
            </a:r>
            <a:r>
              <a:rPr b="0" i="0" lang="en-US">
                <a:solidFill>
                  <a:srgbClr val="374151"/>
                </a:solidFill>
                <a:latin typeface="Arial"/>
                <a:ea typeface="Arial"/>
                <a:cs typeface="Arial"/>
                <a:sym typeface="Arial"/>
              </a:rPr>
              <a:t> "Hello there! It's a pleasure to speak with you. This is [Your Name] calling from [Company Name]. We're known for something truly unique, and I'm excited to share it with you. Ready to hear more?"</a:t>
            </a:r>
            <a:endParaRPr/>
          </a:p>
          <a:p>
            <a:pPr indent="0" lvl="0" marL="0" rtl="0" algn="l">
              <a:lnSpc>
                <a:spcPct val="100000"/>
              </a:lnSpc>
              <a:spcBef>
                <a:spcPts val="0"/>
              </a:spcBef>
              <a:spcAft>
                <a:spcPts val="0"/>
              </a:spcAft>
              <a:buClr>
                <a:schemeClr val="dk1"/>
              </a:buClr>
              <a:buSzPts val="1200"/>
              <a:buFont typeface="Calibri"/>
              <a:buNone/>
            </a:pPr>
            <a:r>
              <a:t/>
            </a:r>
            <a:endParaRPr b="1" i="0">
              <a:solidFill>
                <a:srgbClr val="374151"/>
              </a:solidFill>
              <a:latin typeface="Arial"/>
              <a:ea typeface="Arial"/>
              <a:cs typeface="Arial"/>
              <a:sym typeface="Arial"/>
            </a:endParaRPr>
          </a:p>
          <a:p>
            <a:pPr indent="-76200" lvl="0" marL="0" rtl="0" algn="l">
              <a:lnSpc>
                <a:spcPct val="100000"/>
              </a:lnSpc>
              <a:spcBef>
                <a:spcPts val="0"/>
              </a:spcBef>
              <a:spcAft>
                <a:spcPts val="0"/>
              </a:spcAft>
              <a:buClr>
                <a:srgbClr val="374151"/>
              </a:buClr>
              <a:buSzPts val="1200"/>
              <a:buFont typeface="Calibri"/>
              <a:buAutoNum type="arabicPeriod"/>
            </a:pPr>
            <a:r>
              <a:rPr b="1" i="0" lang="en-US">
                <a:solidFill>
                  <a:srgbClr val="374151"/>
                </a:solidFill>
                <a:latin typeface="Arial"/>
                <a:ea typeface="Arial"/>
                <a:cs typeface="Arial"/>
                <a:sym typeface="Arial"/>
              </a:rPr>
              <a:t>Solution-Focused:</a:t>
            </a:r>
            <a:r>
              <a:rPr b="0" i="0" lang="en-US">
                <a:solidFill>
                  <a:srgbClr val="374151"/>
                </a:solidFill>
                <a:latin typeface="Arial"/>
                <a:ea typeface="Arial"/>
                <a:cs typeface="Arial"/>
                <a:sym typeface="Arial"/>
              </a:rPr>
              <a:t> "Good [morning/afternoon]. Thank you for taking my call. I'm [Your Name] with [Company Name], and we specialize in [solution relevant to customer's needs]. I'd love to discuss how we can help you today."</a:t>
            </a:r>
            <a:endParaRPr/>
          </a:p>
          <a:p>
            <a:pPr indent="0" lvl="0" marL="0" rtl="0" algn="l">
              <a:lnSpc>
                <a:spcPct val="100000"/>
              </a:lnSpc>
              <a:spcBef>
                <a:spcPts val="0"/>
              </a:spcBef>
              <a:spcAft>
                <a:spcPts val="0"/>
              </a:spcAft>
              <a:buClr>
                <a:schemeClr val="dk1"/>
              </a:buClr>
              <a:buSzPts val="1200"/>
              <a:buFont typeface="Calibri"/>
              <a:buNone/>
            </a:pPr>
            <a:r>
              <a:t/>
            </a:r>
            <a:endParaRPr b="1" i="0">
              <a:solidFill>
                <a:srgbClr val="374151"/>
              </a:solidFill>
              <a:latin typeface="Arial"/>
              <a:ea typeface="Arial"/>
              <a:cs typeface="Arial"/>
              <a:sym typeface="Arial"/>
            </a:endParaRPr>
          </a:p>
          <a:p>
            <a:pPr indent="-76200" lvl="0" marL="0" rtl="0" algn="l">
              <a:lnSpc>
                <a:spcPct val="100000"/>
              </a:lnSpc>
              <a:spcBef>
                <a:spcPts val="0"/>
              </a:spcBef>
              <a:spcAft>
                <a:spcPts val="0"/>
              </a:spcAft>
              <a:buClr>
                <a:srgbClr val="374151"/>
              </a:buClr>
              <a:buSzPts val="1200"/>
              <a:buFont typeface="Calibri"/>
              <a:buAutoNum type="arabicPeriod"/>
            </a:pPr>
            <a:r>
              <a:rPr b="1" i="0" lang="en-US">
                <a:solidFill>
                  <a:srgbClr val="374151"/>
                </a:solidFill>
                <a:latin typeface="Arial"/>
                <a:ea typeface="Arial"/>
                <a:cs typeface="Arial"/>
                <a:sym typeface="Arial"/>
              </a:rPr>
              <a:t>Benefit-Oriented </a:t>
            </a:r>
            <a:r>
              <a:rPr b="0" i="0" lang="en-US">
                <a:solidFill>
                  <a:srgbClr val="374151"/>
                </a:solidFill>
                <a:latin typeface="Arial"/>
                <a:ea typeface="Arial"/>
                <a:cs typeface="Arial"/>
                <a:sym typeface="Arial"/>
              </a:rPr>
              <a:t>"Hi! This is [Your Name] from [Company Name]. I hope I'm not catching you at a bad time. We've got some fantastic news – we've just launched [product/service] that's been delivering [benefits to the customer]. Interested to know more?"</a:t>
            </a:r>
            <a:endParaRPr/>
          </a:p>
          <a:p>
            <a:pPr indent="0" lvl="0" marL="0" rtl="0" algn="l">
              <a:lnSpc>
                <a:spcPct val="100000"/>
              </a:lnSpc>
              <a:spcBef>
                <a:spcPts val="0"/>
              </a:spcBef>
              <a:spcAft>
                <a:spcPts val="0"/>
              </a:spcAft>
              <a:buClr>
                <a:schemeClr val="dk1"/>
              </a:buClr>
              <a:buSzPts val="1200"/>
              <a:buFont typeface="Calibri"/>
              <a:buNone/>
            </a:pPr>
            <a:r>
              <a:t/>
            </a:r>
            <a:endParaRPr b="1" i="0">
              <a:solidFill>
                <a:srgbClr val="374151"/>
              </a:solidFill>
              <a:latin typeface="Arial"/>
              <a:ea typeface="Arial"/>
              <a:cs typeface="Arial"/>
              <a:sym typeface="Arial"/>
            </a:endParaRPr>
          </a:p>
          <a:p>
            <a:pPr indent="0" lvl="0" marL="0" rtl="0" algn="l">
              <a:lnSpc>
                <a:spcPct val="100000"/>
              </a:lnSpc>
              <a:spcBef>
                <a:spcPts val="0"/>
              </a:spcBef>
              <a:spcAft>
                <a:spcPts val="0"/>
              </a:spcAft>
              <a:buSzPts val="1400"/>
              <a:buNone/>
            </a:pPr>
            <a:br>
              <a:rPr lang="en-US">
                <a:latin typeface="Arial"/>
                <a:ea typeface="Arial"/>
                <a:cs typeface="Arial"/>
                <a:sym typeface="Arial"/>
              </a:rPr>
            </a:br>
            <a:endParaRPr>
              <a:latin typeface="Arial"/>
              <a:ea typeface="Arial"/>
              <a:cs typeface="Arial"/>
              <a:sym typeface="Arial"/>
            </a:endParaRPr>
          </a:p>
        </p:txBody>
      </p:sp>
      <p:sp>
        <p:nvSpPr>
          <p:cNvPr id="354" name="Google Shape;354;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2"/>
          <p:cNvSpPr txBox="1"/>
          <p:nvPr>
            <p:ph type="title"/>
          </p:nvPr>
        </p:nvSpPr>
        <p:spPr>
          <a:xfrm>
            <a:off x="629560" y="249723"/>
            <a:ext cx="10932879" cy="577969"/>
          </a:xfrm>
          <a:prstGeom prst="rect">
            <a:avLst/>
          </a:prstGeom>
          <a:noFill/>
          <a:ln>
            <a:noFill/>
          </a:ln>
        </p:spPr>
        <p:txBody>
          <a:bodyPr anchorCtr="0" anchor="ctr" bIns="45700" lIns="0"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
          <p:cNvSpPr txBox="1"/>
          <p:nvPr>
            <p:ph idx="1" type="body"/>
          </p:nvPr>
        </p:nvSpPr>
        <p:spPr>
          <a:xfrm>
            <a:off x="629560" y="1036242"/>
            <a:ext cx="10932879" cy="5555299"/>
          </a:xfrm>
          <a:prstGeom prst="rect">
            <a:avLst/>
          </a:prstGeom>
          <a:noFill/>
          <a:ln>
            <a:noFill/>
          </a:ln>
        </p:spPr>
        <p:txBody>
          <a:bodyPr anchorCtr="0" anchor="t" bIns="45700" lIns="0"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7" name="Shape 77"/>
        <p:cNvGrpSpPr/>
        <p:nvPr/>
      </p:nvGrpSpPr>
      <p:grpSpPr>
        <a:xfrm>
          <a:off x="0" y="0"/>
          <a:ext cx="0" cy="0"/>
          <a:chOff x="0" y="0"/>
          <a:chExt cx="0" cy="0"/>
        </a:xfrm>
      </p:grpSpPr>
      <p:sp>
        <p:nvSpPr>
          <p:cNvPr id="78" name="Google Shape;78;p11"/>
          <p:cNvSpPr txBox="1"/>
          <p:nvPr>
            <p:ph type="title"/>
          </p:nvPr>
        </p:nvSpPr>
        <p:spPr>
          <a:xfrm>
            <a:off x="839788" y="457200"/>
            <a:ext cx="3932237" cy="1600200"/>
          </a:xfrm>
          <a:prstGeom prst="rect">
            <a:avLst/>
          </a:prstGeom>
          <a:noFill/>
          <a:ln>
            <a:noFill/>
          </a:ln>
        </p:spPr>
        <p:txBody>
          <a:bodyPr anchorCtr="0" anchor="b" bIns="45700" lIns="0" spcFirstLastPara="1" rIns="91425" wrap="square" tIns="45700">
            <a:noAutofit/>
          </a:bodyPr>
          <a:lstStyle>
            <a:lvl1pPr lvl="0" algn="l">
              <a:lnSpc>
                <a:spcPct val="90000"/>
              </a:lnSpc>
              <a:spcBef>
                <a:spcPts val="0"/>
              </a:spcBef>
              <a:spcAft>
                <a:spcPts val="0"/>
              </a:spcAft>
              <a:buClr>
                <a:schemeClr val="dk1"/>
              </a:buClr>
              <a:buSzPts val="3200"/>
              <a:buFont typeface="Arial"/>
              <a:buNone/>
              <a:defRPr sz="32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1"/>
          <p:cNvSpPr txBox="1"/>
          <p:nvPr>
            <p:ph idx="1" type="body"/>
          </p:nvPr>
        </p:nvSpPr>
        <p:spPr>
          <a:xfrm>
            <a:off x="5183188" y="987425"/>
            <a:ext cx="6172200" cy="4873625"/>
          </a:xfrm>
          <a:prstGeom prst="rect">
            <a:avLst/>
          </a:prstGeom>
          <a:noFill/>
          <a:ln>
            <a:noFill/>
          </a:ln>
        </p:spPr>
        <p:txBody>
          <a:bodyPr anchorCtr="0" anchor="t" bIns="45700" lIns="0"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atin typeface="Arial"/>
                <a:ea typeface="Arial"/>
                <a:cs typeface="Arial"/>
                <a:sym typeface="Arial"/>
              </a:defRPr>
            </a:lvl1pPr>
            <a:lvl2pPr indent="-406400" lvl="1" marL="914400" algn="l">
              <a:lnSpc>
                <a:spcPct val="90000"/>
              </a:lnSpc>
              <a:spcBef>
                <a:spcPts val="500"/>
              </a:spcBef>
              <a:spcAft>
                <a:spcPts val="0"/>
              </a:spcAft>
              <a:buClr>
                <a:schemeClr val="dk1"/>
              </a:buClr>
              <a:buSzPts val="2800"/>
              <a:buChar char="•"/>
              <a:defRPr sz="2800">
                <a:latin typeface="Arial"/>
                <a:ea typeface="Arial"/>
                <a:cs typeface="Arial"/>
                <a:sym typeface="Arial"/>
              </a:defRPr>
            </a:lvl2pPr>
            <a:lvl3pPr indent="-381000" lvl="2" marL="1371600" algn="l">
              <a:lnSpc>
                <a:spcPct val="90000"/>
              </a:lnSpc>
              <a:spcBef>
                <a:spcPts val="500"/>
              </a:spcBef>
              <a:spcAft>
                <a:spcPts val="0"/>
              </a:spcAft>
              <a:buClr>
                <a:schemeClr val="dk1"/>
              </a:buClr>
              <a:buSzPts val="2400"/>
              <a:buChar char="•"/>
              <a:defRPr sz="2400">
                <a:latin typeface="Arial"/>
                <a:ea typeface="Arial"/>
                <a:cs typeface="Arial"/>
                <a:sym typeface="Arial"/>
              </a:defRPr>
            </a:lvl3pPr>
            <a:lvl4pPr indent="-355600" lvl="3" marL="1828800" algn="l">
              <a:lnSpc>
                <a:spcPct val="90000"/>
              </a:lnSpc>
              <a:spcBef>
                <a:spcPts val="500"/>
              </a:spcBef>
              <a:spcAft>
                <a:spcPts val="0"/>
              </a:spcAft>
              <a:buClr>
                <a:schemeClr val="dk1"/>
              </a:buClr>
              <a:buSzPts val="2000"/>
              <a:buChar char="•"/>
              <a:defRPr sz="2000">
                <a:latin typeface="Arial"/>
                <a:ea typeface="Arial"/>
                <a:cs typeface="Arial"/>
                <a:sym typeface="Arial"/>
              </a:defRPr>
            </a:lvl4pPr>
            <a:lvl5pPr indent="-355600" lvl="4" marL="2286000" algn="l">
              <a:lnSpc>
                <a:spcPct val="90000"/>
              </a:lnSpc>
              <a:spcBef>
                <a:spcPts val="500"/>
              </a:spcBef>
              <a:spcAft>
                <a:spcPts val="0"/>
              </a:spcAft>
              <a:buClr>
                <a:schemeClr val="dk1"/>
              </a:buClr>
              <a:buSzPts val="2000"/>
              <a:buChar char="•"/>
              <a:defRPr sz="2000">
                <a:latin typeface="Arial"/>
                <a:ea typeface="Arial"/>
                <a:cs typeface="Arial"/>
                <a:sym typeface="Arial"/>
              </a:defRPr>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80" name="Google Shape;80;p11"/>
          <p:cNvSpPr txBox="1"/>
          <p:nvPr>
            <p:ph idx="2" type="body"/>
          </p:nvPr>
        </p:nvSpPr>
        <p:spPr>
          <a:xfrm>
            <a:off x="839788" y="2057400"/>
            <a:ext cx="3932237" cy="3811588"/>
          </a:xfrm>
          <a:prstGeom prst="rect">
            <a:avLst/>
          </a:prstGeom>
          <a:noFill/>
          <a:ln>
            <a:noFill/>
          </a:ln>
        </p:spPr>
        <p:txBody>
          <a:bodyPr anchorCtr="0" anchor="t" bIns="45700" lIns="0"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atin typeface="Arial"/>
                <a:ea typeface="Arial"/>
                <a:cs typeface="Arial"/>
                <a:sym typeface="Arial"/>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1" name="Google Shape;8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4" name="Shape 84"/>
        <p:cNvGrpSpPr/>
        <p:nvPr/>
      </p:nvGrpSpPr>
      <p:grpSpPr>
        <a:xfrm>
          <a:off x="0" y="0"/>
          <a:ext cx="0" cy="0"/>
          <a:chOff x="0" y="0"/>
          <a:chExt cx="0" cy="0"/>
        </a:xfrm>
      </p:grpSpPr>
      <p:sp>
        <p:nvSpPr>
          <p:cNvPr id="85" name="Google Shape;85;p12"/>
          <p:cNvSpPr txBox="1"/>
          <p:nvPr>
            <p:ph type="title"/>
          </p:nvPr>
        </p:nvSpPr>
        <p:spPr>
          <a:xfrm>
            <a:off x="839788" y="457200"/>
            <a:ext cx="3932237" cy="1600200"/>
          </a:xfrm>
          <a:prstGeom prst="rect">
            <a:avLst/>
          </a:prstGeom>
          <a:noFill/>
          <a:ln>
            <a:noFill/>
          </a:ln>
        </p:spPr>
        <p:txBody>
          <a:bodyPr anchorCtr="0" anchor="b" bIns="45700" lIns="0" spcFirstLastPara="1" rIns="91425" wrap="square" tIns="45700">
            <a:noAutofit/>
          </a:bodyPr>
          <a:lstStyle>
            <a:lvl1pPr lvl="0" algn="l">
              <a:lnSpc>
                <a:spcPct val="90000"/>
              </a:lnSpc>
              <a:spcBef>
                <a:spcPts val="0"/>
              </a:spcBef>
              <a:spcAft>
                <a:spcPts val="0"/>
              </a:spcAft>
              <a:buClr>
                <a:schemeClr val="dk1"/>
              </a:buClr>
              <a:buSzPts val="3200"/>
              <a:buFont typeface="Arial"/>
              <a:buNone/>
              <a:defRPr sz="32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12"/>
          <p:cNvSpPr/>
          <p:nvPr>
            <p:ph idx="2" type="pic"/>
          </p:nvPr>
        </p:nvSpPr>
        <p:spPr>
          <a:xfrm>
            <a:off x="5183188" y="987425"/>
            <a:ext cx="6172200" cy="4873625"/>
          </a:xfrm>
          <a:prstGeom prst="rect">
            <a:avLst/>
          </a:prstGeom>
          <a:noFill/>
          <a:ln>
            <a:noFill/>
          </a:ln>
        </p:spPr>
      </p:sp>
      <p:sp>
        <p:nvSpPr>
          <p:cNvPr id="87" name="Google Shape;87;p12"/>
          <p:cNvSpPr txBox="1"/>
          <p:nvPr>
            <p:ph idx="1" type="body"/>
          </p:nvPr>
        </p:nvSpPr>
        <p:spPr>
          <a:xfrm>
            <a:off x="839788" y="2057400"/>
            <a:ext cx="3932237" cy="3811588"/>
          </a:xfrm>
          <a:prstGeom prst="rect">
            <a:avLst/>
          </a:prstGeom>
          <a:noFill/>
          <a:ln>
            <a:noFill/>
          </a:ln>
        </p:spPr>
        <p:txBody>
          <a:bodyPr anchorCtr="0" anchor="t" bIns="45700" lIns="0"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atin typeface="Arial"/>
                <a:ea typeface="Arial"/>
                <a:cs typeface="Arial"/>
                <a:sym typeface="Arial"/>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8" name="Google Shape;88;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1" name="Shape 91"/>
        <p:cNvGrpSpPr/>
        <p:nvPr/>
      </p:nvGrpSpPr>
      <p:grpSpPr>
        <a:xfrm>
          <a:off x="0" y="0"/>
          <a:ext cx="0" cy="0"/>
          <a:chOff x="0" y="0"/>
          <a:chExt cx="0" cy="0"/>
        </a:xfrm>
      </p:grpSpPr>
      <p:sp>
        <p:nvSpPr>
          <p:cNvPr id="92" name="Google Shape;92;p13"/>
          <p:cNvSpPr txBox="1"/>
          <p:nvPr>
            <p:ph type="title"/>
          </p:nvPr>
        </p:nvSpPr>
        <p:spPr>
          <a:xfrm>
            <a:off x="629560" y="249723"/>
            <a:ext cx="10932879" cy="577969"/>
          </a:xfrm>
          <a:prstGeom prst="rect">
            <a:avLst/>
          </a:prstGeom>
          <a:noFill/>
          <a:ln>
            <a:noFill/>
          </a:ln>
        </p:spPr>
        <p:txBody>
          <a:bodyPr anchorCtr="0" anchor="ctr" bIns="45700" lIns="0" spcFirstLastPara="1" rIns="91425" wrap="square" tIns="45700">
            <a:noAutofit/>
          </a:bodyPr>
          <a:lstStyle>
            <a:lvl1pPr lvl="0" algn="l">
              <a:lnSpc>
                <a:spcPct val="90000"/>
              </a:lnSpc>
              <a:spcBef>
                <a:spcPts val="0"/>
              </a:spcBef>
              <a:spcAft>
                <a:spcPts val="0"/>
              </a:spcAft>
              <a:buClr>
                <a:schemeClr val="dk1"/>
              </a:buClr>
              <a:buSzPts val="40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13"/>
          <p:cNvSpPr txBox="1"/>
          <p:nvPr>
            <p:ph idx="1" type="body"/>
          </p:nvPr>
        </p:nvSpPr>
        <p:spPr>
          <a:xfrm rot="5400000">
            <a:off x="3318350" y="-1652548"/>
            <a:ext cx="5555299" cy="10932879"/>
          </a:xfrm>
          <a:prstGeom prst="rect">
            <a:avLst/>
          </a:prstGeom>
          <a:noFill/>
          <a:ln>
            <a:noFill/>
          </a:ln>
        </p:spPr>
        <p:txBody>
          <a:bodyPr anchorCtr="0" anchor="t" bIns="45700" lIns="0"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a:latin typeface="Arial"/>
                <a:ea typeface="Arial"/>
                <a:cs typeface="Arial"/>
                <a:sym typeface="Arial"/>
              </a:defRPr>
            </a:lvl1pPr>
            <a:lvl2pPr indent="-368300" lvl="1" marL="914400" algn="l">
              <a:lnSpc>
                <a:spcPct val="90000"/>
              </a:lnSpc>
              <a:spcBef>
                <a:spcPts val="500"/>
              </a:spcBef>
              <a:spcAft>
                <a:spcPts val="0"/>
              </a:spcAft>
              <a:buClr>
                <a:schemeClr val="dk1"/>
              </a:buClr>
              <a:buSzPts val="22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7" name="Shape 97"/>
        <p:cNvGrpSpPr/>
        <p:nvPr/>
      </p:nvGrpSpPr>
      <p:grpSpPr>
        <a:xfrm>
          <a:off x="0" y="0"/>
          <a:ext cx="0" cy="0"/>
          <a:chOff x="0" y="0"/>
          <a:chExt cx="0" cy="0"/>
        </a:xfrm>
      </p:grpSpPr>
      <p:sp>
        <p:nvSpPr>
          <p:cNvPr id="98" name="Google Shape;98;p14"/>
          <p:cNvSpPr txBox="1"/>
          <p:nvPr>
            <p:ph type="title"/>
          </p:nvPr>
        </p:nvSpPr>
        <p:spPr>
          <a:xfrm rot="5400000">
            <a:off x="7133431" y="1956594"/>
            <a:ext cx="5811838" cy="2628900"/>
          </a:xfrm>
          <a:prstGeom prst="rect">
            <a:avLst/>
          </a:prstGeom>
          <a:noFill/>
          <a:ln>
            <a:noFill/>
          </a:ln>
        </p:spPr>
        <p:txBody>
          <a:bodyPr anchorCtr="0" anchor="ctr" bIns="45700" lIns="0" spcFirstLastPara="1" rIns="91425" wrap="square" tIns="45700">
            <a:noAutofit/>
          </a:bodyPr>
          <a:lstStyle>
            <a:lvl1pPr lvl="0" algn="l">
              <a:lnSpc>
                <a:spcPct val="90000"/>
              </a:lnSpc>
              <a:spcBef>
                <a:spcPts val="0"/>
              </a:spcBef>
              <a:spcAft>
                <a:spcPts val="0"/>
              </a:spcAft>
              <a:buClr>
                <a:schemeClr val="dk1"/>
              </a:buClr>
              <a:buSzPts val="40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14"/>
          <p:cNvSpPr txBox="1"/>
          <p:nvPr>
            <p:ph idx="1" type="body"/>
          </p:nvPr>
        </p:nvSpPr>
        <p:spPr>
          <a:xfrm rot="5400000">
            <a:off x="1799431" y="-596106"/>
            <a:ext cx="5811838" cy="7734300"/>
          </a:xfrm>
          <a:prstGeom prst="rect">
            <a:avLst/>
          </a:prstGeom>
          <a:noFill/>
          <a:ln>
            <a:noFill/>
          </a:ln>
        </p:spPr>
        <p:txBody>
          <a:bodyPr anchorCtr="0" anchor="t" bIns="45700" lIns="0"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a:latin typeface="Arial"/>
                <a:ea typeface="Arial"/>
                <a:cs typeface="Arial"/>
                <a:sym typeface="Arial"/>
              </a:defRPr>
            </a:lvl1pPr>
            <a:lvl2pPr indent="-368300" lvl="1" marL="914400" algn="l">
              <a:lnSpc>
                <a:spcPct val="90000"/>
              </a:lnSpc>
              <a:spcBef>
                <a:spcPts val="500"/>
              </a:spcBef>
              <a:spcAft>
                <a:spcPts val="0"/>
              </a:spcAft>
              <a:buClr>
                <a:schemeClr val="dk1"/>
              </a:buClr>
              <a:buSzPts val="22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0" name="Google Shape;100;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03" name="Shape 103"/>
        <p:cNvGrpSpPr/>
        <p:nvPr/>
      </p:nvGrpSpPr>
      <p:grpSpPr>
        <a:xfrm>
          <a:off x="0" y="0"/>
          <a:ext cx="0" cy="0"/>
          <a:chOff x="0" y="0"/>
          <a:chExt cx="0" cy="0"/>
        </a:xfrm>
      </p:grpSpPr>
      <p:sp>
        <p:nvSpPr>
          <p:cNvPr id="104" name="Google Shape;104;p15"/>
          <p:cNvSpPr txBox="1"/>
          <p:nvPr>
            <p:ph type="ctrTitle"/>
          </p:nvPr>
        </p:nvSpPr>
        <p:spPr>
          <a:xfrm>
            <a:off x="914400" y="2125981"/>
            <a:ext cx="10363200" cy="1440179"/>
          </a:xfrm>
          <a:prstGeom prst="rect">
            <a:avLst/>
          </a:prstGeom>
          <a:noFill/>
          <a:ln>
            <a:noFill/>
          </a:ln>
        </p:spPr>
        <p:txBody>
          <a:bodyPr anchorCtr="0" anchor="ctr" bIns="45700" lIns="0"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15"/>
          <p:cNvSpPr txBox="1"/>
          <p:nvPr>
            <p:ph idx="1" type="subTitle"/>
          </p:nvPr>
        </p:nvSpPr>
        <p:spPr>
          <a:xfrm>
            <a:off x="1828801" y="3840480"/>
            <a:ext cx="8534399" cy="1714500"/>
          </a:xfrm>
          <a:prstGeom prst="rect">
            <a:avLst/>
          </a:prstGeom>
          <a:noFill/>
          <a:ln>
            <a:noFill/>
          </a:ln>
        </p:spPr>
        <p:txBody>
          <a:bodyPr anchorCtr="0" anchor="t" bIns="45700" lIns="0" spcFirstLastPara="1" rIns="91425" wrap="square" tIns="4570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
        <p:nvSpPr>
          <p:cNvPr id="106" name="Google Shape;106;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15"/>
          <p:cNvSpPr txBox="1"/>
          <p:nvPr>
            <p:ph idx="10" type="dt"/>
          </p:nvPr>
        </p:nvSpPr>
        <p:spPr>
          <a:xfrm>
            <a:off x="609600" y="6378575"/>
            <a:ext cx="2803525" cy="3429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solidFill>
                  <a:srgbClr val="88888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109" name="Shape 109"/>
        <p:cNvGrpSpPr/>
        <p:nvPr/>
      </p:nvGrpSpPr>
      <p:grpSpPr>
        <a:xfrm>
          <a:off x="0" y="0"/>
          <a:ext cx="0" cy="0"/>
          <a:chOff x="0" y="0"/>
          <a:chExt cx="0" cy="0"/>
        </a:xfrm>
      </p:grpSpPr>
      <p:sp>
        <p:nvSpPr>
          <p:cNvPr id="110" name="Google Shape;110;p16"/>
          <p:cNvSpPr txBox="1"/>
          <p:nvPr>
            <p:ph type="title"/>
          </p:nvPr>
        </p:nvSpPr>
        <p:spPr>
          <a:xfrm>
            <a:off x="629560" y="249723"/>
            <a:ext cx="10932879" cy="577969"/>
          </a:xfrm>
          <a:prstGeom prst="rect">
            <a:avLst/>
          </a:prstGeom>
          <a:noFill/>
          <a:ln>
            <a:noFill/>
          </a:ln>
        </p:spPr>
        <p:txBody>
          <a:bodyPr anchorCtr="0" anchor="ctr" bIns="45700" lIns="0"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16"/>
          <p:cNvSpPr txBox="1"/>
          <p:nvPr>
            <p:ph idx="1" type="body"/>
          </p:nvPr>
        </p:nvSpPr>
        <p:spPr>
          <a:xfrm>
            <a:off x="609600" y="1577340"/>
            <a:ext cx="5303520" cy="4526280"/>
          </a:xfrm>
          <a:prstGeom prst="rect">
            <a:avLst/>
          </a:prstGeom>
          <a:noFill/>
          <a:ln>
            <a:noFill/>
          </a:ln>
        </p:spPr>
        <p:txBody>
          <a:bodyPr anchorCtr="0" anchor="t" bIns="45700" lIns="0"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16"/>
          <p:cNvSpPr txBox="1"/>
          <p:nvPr>
            <p:ph idx="2" type="body"/>
          </p:nvPr>
        </p:nvSpPr>
        <p:spPr>
          <a:xfrm>
            <a:off x="6278879" y="1577340"/>
            <a:ext cx="5303520" cy="4526280"/>
          </a:xfrm>
          <a:prstGeom prst="rect">
            <a:avLst/>
          </a:prstGeom>
          <a:noFill/>
          <a:ln>
            <a:noFill/>
          </a:ln>
        </p:spPr>
        <p:txBody>
          <a:bodyPr anchorCtr="0" anchor="t" bIns="45700" lIns="0"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3" name="Google Shape;113;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16"/>
          <p:cNvSpPr txBox="1"/>
          <p:nvPr>
            <p:ph idx="10" type="dt"/>
          </p:nvPr>
        </p:nvSpPr>
        <p:spPr>
          <a:xfrm>
            <a:off x="609600" y="6378575"/>
            <a:ext cx="2803525" cy="3429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solidFill>
                  <a:srgbClr val="88888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116" name="Shape 116"/>
        <p:cNvGrpSpPr/>
        <p:nvPr/>
      </p:nvGrpSpPr>
      <p:grpSpPr>
        <a:xfrm>
          <a:off x="0" y="0"/>
          <a:ext cx="0" cy="0"/>
          <a:chOff x="0" y="0"/>
          <a:chExt cx="0" cy="0"/>
        </a:xfrm>
      </p:grpSpPr>
      <p:sp>
        <p:nvSpPr>
          <p:cNvPr id="117" name="Google Shape;117;p17"/>
          <p:cNvSpPr txBox="1"/>
          <p:nvPr>
            <p:ph idx="1" type="body"/>
          </p:nvPr>
        </p:nvSpPr>
        <p:spPr>
          <a:xfrm>
            <a:off x="629560" y="1036242"/>
            <a:ext cx="10932879" cy="5555299"/>
          </a:xfrm>
          <a:prstGeom prst="rect">
            <a:avLst/>
          </a:prstGeom>
          <a:noFill/>
          <a:ln>
            <a:noFill/>
          </a:ln>
        </p:spPr>
        <p:txBody>
          <a:bodyPr anchorCtr="0" anchor="t" bIns="45700" lIns="0"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8" name="Google Shape;118;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1" name="Shape 121"/>
        <p:cNvGrpSpPr/>
        <p:nvPr/>
      </p:nvGrpSpPr>
      <p:grpSpPr>
        <a:xfrm>
          <a:off x="0" y="0"/>
          <a:ext cx="0" cy="0"/>
          <a:chOff x="0" y="0"/>
          <a:chExt cx="0" cy="0"/>
        </a:xfrm>
      </p:grpSpPr>
      <p:sp>
        <p:nvSpPr>
          <p:cNvPr id="122" name="Google Shape;122;p18"/>
          <p:cNvSpPr txBox="1"/>
          <p:nvPr>
            <p:ph type="ctrTitle"/>
          </p:nvPr>
        </p:nvSpPr>
        <p:spPr>
          <a:xfrm>
            <a:off x="1524000" y="1122363"/>
            <a:ext cx="9144000" cy="2387600"/>
          </a:xfrm>
          <a:prstGeom prst="rect">
            <a:avLst/>
          </a:prstGeom>
          <a:noFill/>
          <a:ln>
            <a:noFill/>
          </a:ln>
        </p:spPr>
        <p:txBody>
          <a:bodyPr anchorCtr="0" anchor="b" bIns="45700" lIns="0" spcFirstLastPara="1" rIns="91425" wrap="square" tIns="45700">
            <a:no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18"/>
          <p:cNvSpPr txBox="1"/>
          <p:nvPr>
            <p:ph idx="1" type="subTitle"/>
          </p:nvPr>
        </p:nvSpPr>
        <p:spPr>
          <a:xfrm>
            <a:off x="1524000" y="3602038"/>
            <a:ext cx="9144000" cy="1655762"/>
          </a:xfrm>
          <a:prstGeom prst="rect">
            <a:avLst/>
          </a:prstGeom>
          <a:noFill/>
          <a:ln>
            <a:noFill/>
          </a:ln>
        </p:spPr>
        <p:txBody>
          <a:bodyPr anchorCtr="0" anchor="t" bIns="45700" lIns="0"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24" name="Google Shape;124;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6" name="Shape 136"/>
        <p:cNvGrpSpPr/>
        <p:nvPr/>
      </p:nvGrpSpPr>
      <p:grpSpPr>
        <a:xfrm>
          <a:off x="0" y="0"/>
          <a:ext cx="0" cy="0"/>
          <a:chOff x="0" y="0"/>
          <a:chExt cx="0" cy="0"/>
        </a:xfrm>
      </p:grpSpPr>
      <p:sp>
        <p:nvSpPr>
          <p:cNvPr id="137" name="Google Shape;137;p2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2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39" name="Google Shape;139;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2" name="Shape 142"/>
        <p:cNvGrpSpPr/>
        <p:nvPr/>
      </p:nvGrpSpPr>
      <p:grpSpPr>
        <a:xfrm>
          <a:off x="0" y="0"/>
          <a:ext cx="0" cy="0"/>
          <a:chOff x="0" y="0"/>
          <a:chExt cx="0" cy="0"/>
        </a:xfrm>
      </p:grpSpPr>
      <p:sp>
        <p:nvSpPr>
          <p:cNvPr id="143" name="Google Shape;143;p21"/>
          <p:cNvSpPr txBox="1"/>
          <p:nvPr>
            <p:ph type="title"/>
          </p:nvPr>
        </p:nvSpPr>
        <p:spPr>
          <a:xfrm>
            <a:off x="838200" y="365126"/>
            <a:ext cx="10515600" cy="72682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p21"/>
          <p:cNvSpPr txBox="1"/>
          <p:nvPr>
            <p:ph idx="1" type="body"/>
          </p:nvPr>
        </p:nvSpPr>
        <p:spPr>
          <a:xfrm>
            <a:off x="838200" y="1380879"/>
            <a:ext cx="10515600" cy="479608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5" name="Google Shape;145;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 name="Google Shape;147;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3"/>
          <p:cNvSpPr txBox="1"/>
          <p:nvPr>
            <p:ph type="title"/>
          </p:nvPr>
        </p:nvSpPr>
        <p:spPr>
          <a:xfrm>
            <a:off x="629560" y="249723"/>
            <a:ext cx="10932879" cy="577969"/>
          </a:xfrm>
          <a:prstGeom prst="rect">
            <a:avLst/>
          </a:prstGeom>
          <a:noFill/>
          <a:ln>
            <a:noFill/>
          </a:ln>
        </p:spPr>
        <p:txBody>
          <a:bodyPr anchorCtr="0" anchor="ctr" bIns="45700" lIns="0" spcFirstLastPara="1" rIns="91425" wrap="square" tIns="45700">
            <a:noAutofit/>
          </a:bodyPr>
          <a:lstStyle>
            <a:lvl1pPr lvl="0" algn="l">
              <a:lnSpc>
                <a:spcPct val="90000"/>
              </a:lnSpc>
              <a:spcBef>
                <a:spcPts val="0"/>
              </a:spcBef>
              <a:spcAft>
                <a:spcPts val="0"/>
              </a:spcAft>
              <a:buClr>
                <a:schemeClr val="dk1"/>
              </a:buClr>
              <a:buSzPts val="40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8" name="Shape 148"/>
        <p:cNvGrpSpPr/>
        <p:nvPr/>
      </p:nvGrpSpPr>
      <p:grpSpPr>
        <a:xfrm>
          <a:off x="0" y="0"/>
          <a:ext cx="0" cy="0"/>
          <a:chOff x="0" y="0"/>
          <a:chExt cx="0" cy="0"/>
        </a:xfrm>
      </p:grpSpPr>
      <p:sp>
        <p:nvSpPr>
          <p:cNvPr id="149" name="Google Shape;149;p2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p2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51" name="Google Shape;151;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54" name="Shape 154"/>
        <p:cNvGrpSpPr/>
        <p:nvPr/>
      </p:nvGrpSpPr>
      <p:grpSpPr>
        <a:xfrm>
          <a:off x="0" y="0"/>
          <a:ext cx="0" cy="0"/>
          <a:chOff x="0" y="0"/>
          <a:chExt cx="0" cy="0"/>
        </a:xfrm>
      </p:grpSpPr>
      <p:sp>
        <p:nvSpPr>
          <p:cNvPr id="155" name="Google Shape;155;p23"/>
          <p:cNvSpPr txBox="1"/>
          <p:nvPr>
            <p:ph type="title"/>
          </p:nvPr>
        </p:nvSpPr>
        <p:spPr>
          <a:xfrm>
            <a:off x="838200" y="365126"/>
            <a:ext cx="10515600" cy="72682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6" name="Google Shape;156;p2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7" name="Google Shape;157;p2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8" name="Google Shape;158;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9" name="Google Shape;159;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0" name="Google Shape;160;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61" name="Shape 161"/>
        <p:cNvGrpSpPr/>
        <p:nvPr/>
      </p:nvGrpSpPr>
      <p:grpSpPr>
        <a:xfrm>
          <a:off x="0" y="0"/>
          <a:ext cx="0" cy="0"/>
          <a:chOff x="0" y="0"/>
          <a:chExt cx="0" cy="0"/>
        </a:xfrm>
      </p:grpSpPr>
      <p:sp>
        <p:nvSpPr>
          <p:cNvPr id="162" name="Google Shape;162;p2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 name="Google Shape;163;p2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64" name="Google Shape;164;p2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5" name="Google Shape;165;p2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66" name="Google Shape;166;p2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7" name="Google Shape;167;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8" name="Google Shape;168;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9" name="Google Shape;169;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0" name="Shape 170"/>
        <p:cNvGrpSpPr/>
        <p:nvPr/>
      </p:nvGrpSpPr>
      <p:grpSpPr>
        <a:xfrm>
          <a:off x="0" y="0"/>
          <a:ext cx="0" cy="0"/>
          <a:chOff x="0" y="0"/>
          <a:chExt cx="0" cy="0"/>
        </a:xfrm>
      </p:grpSpPr>
      <p:sp>
        <p:nvSpPr>
          <p:cNvPr id="171" name="Google Shape;171;p25"/>
          <p:cNvSpPr txBox="1"/>
          <p:nvPr>
            <p:ph type="title"/>
          </p:nvPr>
        </p:nvSpPr>
        <p:spPr>
          <a:xfrm>
            <a:off x="838200" y="365126"/>
            <a:ext cx="10515600" cy="72682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2" name="Google Shape;172;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3" name="Google Shape;173;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4" name="Google Shape;174;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5" name="Shape 175"/>
        <p:cNvGrpSpPr/>
        <p:nvPr/>
      </p:nvGrpSpPr>
      <p:grpSpPr>
        <a:xfrm>
          <a:off x="0" y="0"/>
          <a:ext cx="0" cy="0"/>
          <a:chOff x="0" y="0"/>
          <a:chExt cx="0" cy="0"/>
        </a:xfrm>
      </p:grpSpPr>
      <p:sp>
        <p:nvSpPr>
          <p:cNvPr id="176" name="Google Shape;176;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7" name="Google Shape;177;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8" name="Google Shape;178;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79" name="Shape 179"/>
        <p:cNvGrpSpPr/>
        <p:nvPr/>
      </p:nvGrpSpPr>
      <p:grpSpPr>
        <a:xfrm>
          <a:off x="0" y="0"/>
          <a:ext cx="0" cy="0"/>
          <a:chOff x="0" y="0"/>
          <a:chExt cx="0" cy="0"/>
        </a:xfrm>
      </p:grpSpPr>
      <p:sp>
        <p:nvSpPr>
          <p:cNvPr id="180" name="Google Shape;180;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1" name="Google Shape;181;p2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82" name="Google Shape;182;p2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83" name="Google Shape;183;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4" name="Google Shape;184;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5" name="Google Shape;185;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86" name="Shape 186"/>
        <p:cNvGrpSpPr/>
        <p:nvPr/>
      </p:nvGrpSpPr>
      <p:grpSpPr>
        <a:xfrm>
          <a:off x="0" y="0"/>
          <a:ext cx="0" cy="0"/>
          <a:chOff x="0" y="0"/>
          <a:chExt cx="0" cy="0"/>
        </a:xfrm>
      </p:grpSpPr>
      <p:sp>
        <p:nvSpPr>
          <p:cNvPr id="187" name="Google Shape;187;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8" name="Google Shape;188;p28"/>
          <p:cNvSpPr/>
          <p:nvPr>
            <p:ph idx="2" type="pic"/>
          </p:nvPr>
        </p:nvSpPr>
        <p:spPr>
          <a:xfrm>
            <a:off x="5183188" y="987425"/>
            <a:ext cx="6172200" cy="4873625"/>
          </a:xfrm>
          <a:prstGeom prst="rect">
            <a:avLst/>
          </a:prstGeom>
          <a:noFill/>
          <a:ln>
            <a:noFill/>
          </a:ln>
        </p:spPr>
      </p:sp>
      <p:sp>
        <p:nvSpPr>
          <p:cNvPr id="189" name="Google Shape;189;p2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90" name="Google Shape;190;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1" name="Google Shape;191;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2" name="Google Shape;192;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93" name="Shape 193"/>
        <p:cNvGrpSpPr/>
        <p:nvPr/>
      </p:nvGrpSpPr>
      <p:grpSpPr>
        <a:xfrm>
          <a:off x="0" y="0"/>
          <a:ext cx="0" cy="0"/>
          <a:chOff x="0" y="0"/>
          <a:chExt cx="0" cy="0"/>
        </a:xfrm>
      </p:grpSpPr>
      <p:sp>
        <p:nvSpPr>
          <p:cNvPr id="194" name="Google Shape;194;p29"/>
          <p:cNvSpPr txBox="1"/>
          <p:nvPr>
            <p:ph type="title"/>
          </p:nvPr>
        </p:nvSpPr>
        <p:spPr>
          <a:xfrm>
            <a:off x="838200" y="365126"/>
            <a:ext cx="10515600" cy="72682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5" name="Google Shape;195;p29"/>
          <p:cNvSpPr txBox="1"/>
          <p:nvPr>
            <p:ph idx="1" type="body"/>
          </p:nvPr>
        </p:nvSpPr>
        <p:spPr>
          <a:xfrm rot="5400000">
            <a:off x="3697958" y="-1478879"/>
            <a:ext cx="4796084"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6" name="Google Shape;196;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7" name="Google Shape;197;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8" name="Google Shape;198;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99" name="Shape 199"/>
        <p:cNvGrpSpPr/>
        <p:nvPr/>
      </p:nvGrpSpPr>
      <p:grpSpPr>
        <a:xfrm>
          <a:off x="0" y="0"/>
          <a:ext cx="0" cy="0"/>
          <a:chOff x="0" y="0"/>
          <a:chExt cx="0" cy="0"/>
        </a:xfrm>
      </p:grpSpPr>
      <p:sp>
        <p:nvSpPr>
          <p:cNvPr id="200" name="Google Shape;200;p3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1" name="Google Shape;201;p3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2" name="Google Shape;202;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3" name="Google Shape;203;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4" name="Google Shape;204;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3">
  <p:cSld name="Title and Content-3">
    <p:spTree>
      <p:nvGrpSpPr>
        <p:cNvPr id="33" name="Shape 33"/>
        <p:cNvGrpSpPr/>
        <p:nvPr/>
      </p:nvGrpSpPr>
      <p:grpSpPr>
        <a:xfrm>
          <a:off x="0" y="0"/>
          <a:ext cx="0" cy="0"/>
          <a:chOff x="0" y="0"/>
          <a:chExt cx="0" cy="0"/>
        </a:xfrm>
      </p:grpSpPr>
      <p:sp>
        <p:nvSpPr>
          <p:cNvPr id="34" name="Google Shape;34;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7" name="Google Shape;37;p4"/>
          <p:cNvSpPr txBox="1"/>
          <p:nvPr>
            <p:ph type="title"/>
          </p:nvPr>
        </p:nvSpPr>
        <p:spPr>
          <a:xfrm>
            <a:off x="629560" y="249723"/>
            <a:ext cx="10932879" cy="577969"/>
          </a:xfrm>
          <a:prstGeom prst="rect">
            <a:avLst/>
          </a:prstGeom>
          <a:noFill/>
          <a:ln>
            <a:noFill/>
          </a:ln>
        </p:spPr>
        <p:txBody>
          <a:bodyPr anchorCtr="0" anchor="ctr" bIns="45700" lIns="0" spcFirstLastPara="1" rIns="90000"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4"/>
          <p:cNvSpPr txBox="1"/>
          <p:nvPr>
            <p:ph idx="1" type="body"/>
          </p:nvPr>
        </p:nvSpPr>
        <p:spPr>
          <a:xfrm>
            <a:off x="0" y="1036242"/>
            <a:ext cx="12192000" cy="5572035"/>
          </a:xfrm>
          <a:prstGeom prst="rect">
            <a:avLst/>
          </a:prstGeom>
          <a:noFill/>
          <a:ln>
            <a:noFill/>
          </a:ln>
        </p:spPr>
        <p:txBody>
          <a:bodyPr anchorCtr="0" anchor="t" bIns="45700" lIns="180000"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81000" lvl="1" marL="914400" algn="l">
              <a:lnSpc>
                <a:spcPct val="90000"/>
              </a:lnSpc>
              <a:spcBef>
                <a:spcPts val="500"/>
              </a:spcBef>
              <a:spcAft>
                <a:spcPts val="0"/>
              </a:spcAft>
              <a:buClr>
                <a:schemeClr val="dk1"/>
              </a:buClr>
              <a:buSzPts val="2400"/>
              <a:buFont typeface="Arial"/>
              <a:buChar char="•"/>
              <a:defRPr sz="2400"/>
            </a:lvl2pPr>
            <a:lvl3pPr indent="-368300" lvl="2" marL="1371600" algn="l">
              <a:lnSpc>
                <a:spcPct val="90000"/>
              </a:lnSpc>
              <a:spcBef>
                <a:spcPts val="500"/>
              </a:spcBef>
              <a:spcAft>
                <a:spcPts val="0"/>
              </a:spcAft>
              <a:buClr>
                <a:schemeClr val="dk1"/>
              </a:buClr>
              <a:buSzPts val="2200"/>
              <a:buFont typeface="Arial"/>
              <a:buChar char="•"/>
              <a:defRPr sz="2200"/>
            </a:lvl3pPr>
            <a:lvl4pPr indent="-355600" lvl="3" marL="1828800" algn="l">
              <a:lnSpc>
                <a:spcPct val="90000"/>
              </a:lnSpc>
              <a:spcBef>
                <a:spcPts val="500"/>
              </a:spcBef>
              <a:spcAft>
                <a:spcPts val="0"/>
              </a:spcAft>
              <a:buClr>
                <a:schemeClr val="dk1"/>
              </a:buClr>
              <a:buSzPts val="2000"/>
              <a:buFont typeface="Arial"/>
              <a:buChar char="•"/>
              <a:defRPr sz="2000"/>
            </a:lvl4pPr>
            <a:lvl5pPr indent="-330200" lvl="4" marL="2286000" algn="l">
              <a:lnSpc>
                <a:spcPct val="90000"/>
              </a:lnSpc>
              <a:spcBef>
                <a:spcPts val="500"/>
              </a:spcBef>
              <a:spcAft>
                <a:spcPts val="0"/>
              </a:spcAft>
              <a:buClr>
                <a:schemeClr val="dk1"/>
              </a:buClr>
              <a:buSzPts val="1600"/>
              <a:buFont typeface="Arial"/>
              <a:buChar char="•"/>
              <a:defRPr/>
            </a:lvl5pPr>
            <a:lvl6pPr indent="-330200" lvl="5" marL="2743200" algn="l">
              <a:lnSpc>
                <a:spcPct val="90000"/>
              </a:lnSpc>
              <a:spcBef>
                <a:spcPts val="500"/>
              </a:spcBef>
              <a:spcAft>
                <a:spcPts val="0"/>
              </a:spcAft>
              <a:buClr>
                <a:schemeClr val="dk1"/>
              </a:buClr>
              <a:buSzPts val="1600"/>
              <a:buFont typeface="Arial"/>
              <a:buChar char="•"/>
              <a:defRPr sz="1600"/>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9" name="Shape 39"/>
        <p:cNvGrpSpPr/>
        <p:nvPr/>
      </p:nvGrpSpPr>
      <p:grpSpPr>
        <a:xfrm>
          <a:off x="0" y="0"/>
          <a:ext cx="0" cy="0"/>
          <a:chOff x="0" y="0"/>
          <a:chExt cx="0" cy="0"/>
        </a:xfrm>
      </p:grpSpPr>
      <p:sp>
        <p:nvSpPr>
          <p:cNvPr id="40" name="Google Shape;40;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dule 1st Slide">
  <p:cSld name="Module 1st Slide">
    <p:spTree>
      <p:nvGrpSpPr>
        <p:cNvPr id="43" name="Shape 43"/>
        <p:cNvGrpSpPr/>
        <p:nvPr/>
      </p:nvGrpSpPr>
      <p:grpSpPr>
        <a:xfrm>
          <a:off x="0" y="0"/>
          <a:ext cx="0" cy="0"/>
          <a:chOff x="0" y="0"/>
          <a:chExt cx="0" cy="0"/>
        </a:xfrm>
      </p:grpSpPr>
      <p:sp>
        <p:nvSpPr>
          <p:cNvPr id="44" name="Google Shape;44;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47" name="Google Shape;47;p6"/>
          <p:cNvSpPr txBox="1"/>
          <p:nvPr>
            <p:ph type="ctrTitle"/>
          </p:nvPr>
        </p:nvSpPr>
        <p:spPr>
          <a:xfrm>
            <a:off x="621102" y="5572125"/>
            <a:ext cx="10955547" cy="699279"/>
          </a:xfrm>
          <a:prstGeom prst="rect">
            <a:avLst/>
          </a:prstGeom>
          <a:noFill/>
          <a:ln>
            <a:noFill/>
          </a:ln>
        </p:spPr>
        <p:txBody>
          <a:bodyPr anchorCtr="0" anchor="ctr" bIns="468000" lIns="0" spcFirstLastPara="1" rIns="91425" wrap="square" tIns="468000">
            <a:noAutofit/>
          </a:bodyPr>
          <a:lstStyle>
            <a:lvl1pPr lvl="0" algn="ctr">
              <a:lnSpc>
                <a:spcPct val="90000"/>
              </a:lnSpc>
              <a:spcBef>
                <a:spcPts val="0"/>
              </a:spcBef>
              <a:spcAft>
                <a:spcPts val="0"/>
              </a:spcAft>
              <a:buClr>
                <a:schemeClr val="dk1"/>
              </a:buClr>
              <a:buSzPts val="4000"/>
              <a:buFont typeface="Arial"/>
              <a:buNone/>
              <a:defRPr b="0" sz="4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6"/>
          <p:cNvSpPr txBox="1"/>
          <p:nvPr>
            <p:ph idx="1" type="body"/>
          </p:nvPr>
        </p:nvSpPr>
        <p:spPr>
          <a:xfrm>
            <a:off x="-1" y="-1"/>
            <a:ext cx="12197751" cy="5408763"/>
          </a:xfrm>
          <a:prstGeom prst="rect">
            <a:avLst/>
          </a:prstGeom>
          <a:noFill/>
          <a:ln>
            <a:noFill/>
          </a:ln>
        </p:spPr>
        <p:txBody>
          <a:bodyPr anchorCtr="0" anchor="t" bIns="45700" lIns="612000"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a:latin typeface="Arial"/>
                <a:ea typeface="Arial"/>
                <a:cs typeface="Arial"/>
                <a:sym typeface="Arial"/>
              </a:defRPr>
            </a:lvl1pPr>
            <a:lvl2pPr indent="-368300" lvl="1" marL="914400" algn="l">
              <a:lnSpc>
                <a:spcPct val="90000"/>
              </a:lnSpc>
              <a:spcBef>
                <a:spcPts val="500"/>
              </a:spcBef>
              <a:spcAft>
                <a:spcPts val="0"/>
              </a:spcAft>
              <a:buClr>
                <a:schemeClr val="dk1"/>
              </a:buClr>
              <a:buSzPts val="22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2">
  <p:cSld name="Title and Content-2">
    <p:spTree>
      <p:nvGrpSpPr>
        <p:cNvPr id="49" name="Shape 49"/>
        <p:cNvGrpSpPr/>
        <p:nvPr/>
      </p:nvGrpSpPr>
      <p:grpSpPr>
        <a:xfrm>
          <a:off x="0" y="0"/>
          <a:ext cx="0" cy="0"/>
          <a:chOff x="0" y="0"/>
          <a:chExt cx="0" cy="0"/>
        </a:xfrm>
      </p:grpSpPr>
      <p:sp>
        <p:nvSpPr>
          <p:cNvPr id="50" name="Google Shape;50;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53" name="Google Shape;53;p7"/>
          <p:cNvSpPr txBox="1"/>
          <p:nvPr>
            <p:ph type="title"/>
          </p:nvPr>
        </p:nvSpPr>
        <p:spPr>
          <a:xfrm>
            <a:off x="629560" y="249723"/>
            <a:ext cx="10932879" cy="577969"/>
          </a:xfrm>
          <a:prstGeom prst="rect">
            <a:avLst/>
          </a:prstGeom>
          <a:noFill/>
          <a:ln>
            <a:noFill/>
          </a:ln>
        </p:spPr>
        <p:txBody>
          <a:bodyPr anchorCtr="0" anchor="ctr" bIns="45700" lIns="0"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7"/>
          <p:cNvSpPr txBox="1"/>
          <p:nvPr>
            <p:ph idx="1" type="body"/>
          </p:nvPr>
        </p:nvSpPr>
        <p:spPr>
          <a:xfrm>
            <a:off x="629560" y="1036242"/>
            <a:ext cx="10932879" cy="5555299"/>
          </a:xfrm>
          <a:prstGeom prst="rect">
            <a:avLst/>
          </a:prstGeom>
          <a:noFill/>
          <a:ln>
            <a:noFill/>
          </a:ln>
        </p:spPr>
        <p:txBody>
          <a:bodyPr anchorCtr="0" anchor="t" bIns="45700" lIns="0" spcFirstLastPara="1" rIns="91425" wrap="square" tIns="45700">
            <a:normAutofit/>
          </a:bodyPr>
          <a:lstStyle>
            <a:lvl1pPr indent="-381000" lvl="0" marL="457200" algn="l">
              <a:lnSpc>
                <a:spcPct val="90000"/>
              </a:lnSpc>
              <a:spcBef>
                <a:spcPts val="1000"/>
              </a:spcBef>
              <a:spcAft>
                <a:spcPts val="0"/>
              </a:spcAft>
              <a:buClr>
                <a:schemeClr val="dk1"/>
              </a:buClr>
              <a:buSzPts val="2400"/>
              <a:buFont typeface="Arial"/>
              <a:buChar char="•"/>
              <a:defRPr sz="2400">
                <a:solidFill>
                  <a:schemeClr val="dk1"/>
                </a:solidFill>
                <a:latin typeface="Arial"/>
                <a:ea typeface="Arial"/>
                <a:cs typeface="Arial"/>
                <a:sym typeface="Arial"/>
              </a:defRPr>
            </a:lvl1pPr>
            <a:lvl2pPr indent="-368300" lvl="1" marL="914400" algn="l">
              <a:lnSpc>
                <a:spcPct val="90000"/>
              </a:lnSpc>
              <a:spcBef>
                <a:spcPts val="500"/>
              </a:spcBef>
              <a:spcAft>
                <a:spcPts val="0"/>
              </a:spcAft>
              <a:buClr>
                <a:schemeClr val="dk1"/>
              </a:buClr>
              <a:buSzPts val="2200"/>
              <a:buFont typeface="Arial"/>
              <a:buChar char="•"/>
              <a:defRPr sz="2200">
                <a:solidFill>
                  <a:schemeClr val="dk1"/>
                </a:solidFill>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Font typeface="Arial"/>
              <a:buChar char="•"/>
              <a:defRPr sz="2000">
                <a:solidFill>
                  <a:schemeClr val="dk1"/>
                </a:solidFill>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Font typeface="Arial"/>
              <a:buChar char="•"/>
              <a:defRPr sz="1800">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sz="1600">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dule Slide">
  <p:cSld name="Module Slide">
    <p:spTree>
      <p:nvGrpSpPr>
        <p:cNvPr id="55" name="Shape 55"/>
        <p:cNvGrpSpPr/>
        <p:nvPr/>
      </p:nvGrpSpPr>
      <p:grpSpPr>
        <a:xfrm>
          <a:off x="0" y="0"/>
          <a:ext cx="0" cy="0"/>
          <a:chOff x="0" y="0"/>
          <a:chExt cx="0" cy="0"/>
        </a:xfrm>
      </p:grpSpPr>
      <p:sp>
        <p:nvSpPr>
          <p:cNvPr id="56" name="Google Shape;56;p8"/>
          <p:cNvSpPr txBox="1"/>
          <p:nvPr>
            <p:ph type="ctrTitle"/>
          </p:nvPr>
        </p:nvSpPr>
        <p:spPr>
          <a:xfrm>
            <a:off x="621102" y="5848708"/>
            <a:ext cx="10955547" cy="500334"/>
          </a:xfrm>
          <a:prstGeom prst="rect">
            <a:avLst/>
          </a:prstGeom>
          <a:noFill/>
          <a:ln>
            <a:noFill/>
          </a:ln>
        </p:spPr>
        <p:txBody>
          <a:bodyPr anchorCtr="0" anchor="ctr" bIns="45700" lIns="0" spcFirstLastPara="1" rIns="91425" wrap="square" tIns="45700">
            <a:no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60" name="Google Shape;60;p8"/>
          <p:cNvSpPr txBox="1"/>
          <p:nvPr>
            <p:ph idx="1" type="body"/>
          </p:nvPr>
        </p:nvSpPr>
        <p:spPr>
          <a:xfrm>
            <a:off x="-1" y="-1"/>
            <a:ext cx="12197751" cy="5408763"/>
          </a:xfrm>
          <a:prstGeom prst="rect">
            <a:avLst/>
          </a:prstGeom>
          <a:noFill/>
          <a:ln>
            <a:noFill/>
          </a:ln>
        </p:spPr>
        <p:txBody>
          <a:bodyPr anchorCtr="0" anchor="t" bIns="45700" lIns="612000"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a:latin typeface="Arial"/>
                <a:ea typeface="Arial"/>
                <a:cs typeface="Arial"/>
                <a:sym typeface="Arial"/>
              </a:defRPr>
            </a:lvl1pPr>
            <a:lvl2pPr indent="-368300" lvl="1" marL="914400" algn="l">
              <a:lnSpc>
                <a:spcPct val="90000"/>
              </a:lnSpc>
              <a:spcBef>
                <a:spcPts val="500"/>
              </a:spcBef>
              <a:spcAft>
                <a:spcPts val="0"/>
              </a:spcAft>
              <a:buClr>
                <a:schemeClr val="dk1"/>
              </a:buClr>
              <a:buSzPts val="22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1" name="Shape 61"/>
        <p:cNvGrpSpPr/>
        <p:nvPr/>
      </p:nvGrpSpPr>
      <p:grpSpPr>
        <a:xfrm>
          <a:off x="0" y="0"/>
          <a:ext cx="0" cy="0"/>
          <a:chOff x="0" y="0"/>
          <a:chExt cx="0" cy="0"/>
        </a:xfrm>
      </p:grpSpPr>
      <p:sp>
        <p:nvSpPr>
          <p:cNvPr id="62" name="Google Shape;62;p9"/>
          <p:cNvSpPr txBox="1"/>
          <p:nvPr>
            <p:ph type="title"/>
          </p:nvPr>
        </p:nvSpPr>
        <p:spPr>
          <a:xfrm>
            <a:off x="629560" y="249723"/>
            <a:ext cx="10932879" cy="577969"/>
          </a:xfrm>
          <a:prstGeom prst="rect">
            <a:avLst/>
          </a:prstGeom>
          <a:noFill/>
          <a:ln>
            <a:noFill/>
          </a:ln>
        </p:spPr>
        <p:txBody>
          <a:bodyPr anchorCtr="0" anchor="ctr" bIns="45700" lIns="0" spcFirstLastPara="1" rIns="91425" wrap="square" tIns="45700">
            <a:noAutofit/>
          </a:bodyPr>
          <a:lstStyle>
            <a:lvl1pPr lvl="0" algn="l">
              <a:lnSpc>
                <a:spcPct val="90000"/>
              </a:lnSpc>
              <a:spcBef>
                <a:spcPts val="0"/>
              </a:spcBef>
              <a:spcAft>
                <a:spcPts val="0"/>
              </a:spcAft>
              <a:buClr>
                <a:schemeClr val="dk1"/>
              </a:buClr>
              <a:buSzPts val="40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9"/>
          <p:cNvSpPr txBox="1"/>
          <p:nvPr>
            <p:ph idx="1" type="body"/>
          </p:nvPr>
        </p:nvSpPr>
        <p:spPr>
          <a:xfrm>
            <a:off x="838200" y="1825625"/>
            <a:ext cx="5181600" cy="4351338"/>
          </a:xfrm>
          <a:prstGeom prst="rect">
            <a:avLst/>
          </a:prstGeom>
          <a:noFill/>
          <a:ln>
            <a:noFill/>
          </a:ln>
        </p:spPr>
        <p:txBody>
          <a:bodyPr anchorCtr="0" anchor="t" bIns="45700" lIns="0"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a:latin typeface="Arial"/>
                <a:ea typeface="Arial"/>
                <a:cs typeface="Arial"/>
                <a:sym typeface="Arial"/>
              </a:defRPr>
            </a:lvl1pPr>
            <a:lvl2pPr indent="-368300" lvl="1" marL="914400" algn="l">
              <a:lnSpc>
                <a:spcPct val="90000"/>
              </a:lnSpc>
              <a:spcBef>
                <a:spcPts val="500"/>
              </a:spcBef>
              <a:spcAft>
                <a:spcPts val="0"/>
              </a:spcAft>
              <a:buClr>
                <a:schemeClr val="dk1"/>
              </a:buClr>
              <a:buSzPts val="22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9"/>
          <p:cNvSpPr txBox="1"/>
          <p:nvPr>
            <p:ph idx="2" type="body"/>
          </p:nvPr>
        </p:nvSpPr>
        <p:spPr>
          <a:xfrm>
            <a:off x="6172200" y="1825625"/>
            <a:ext cx="5181600" cy="4351338"/>
          </a:xfrm>
          <a:prstGeom prst="rect">
            <a:avLst/>
          </a:prstGeom>
          <a:noFill/>
          <a:ln>
            <a:noFill/>
          </a:ln>
        </p:spPr>
        <p:txBody>
          <a:bodyPr anchorCtr="0" anchor="t" bIns="45700" lIns="0"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a:latin typeface="Arial"/>
                <a:ea typeface="Arial"/>
                <a:cs typeface="Arial"/>
                <a:sym typeface="Arial"/>
              </a:defRPr>
            </a:lvl1pPr>
            <a:lvl2pPr indent="-368300" lvl="1" marL="914400" algn="l">
              <a:lnSpc>
                <a:spcPct val="90000"/>
              </a:lnSpc>
              <a:spcBef>
                <a:spcPts val="500"/>
              </a:spcBef>
              <a:spcAft>
                <a:spcPts val="0"/>
              </a:spcAft>
              <a:buClr>
                <a:schemeClr val="dk1"/>
              </a:buClr>
              <a:buSzPts val="22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8" name="Shape 68"/>
        <p:cNvGrpSpPr/>
        <p:nvPr/>
      </p:nvGrpSpPr>
      <p:grpSpPr>
        <a:xfrm>
          <a:off x="0" y="0"/>
          <a:ext cx="0" cy="0"/>
          <a:chOff x="0" y="0"/>
          <a:chExt cx="0" cy="0"/>
        </a:xfrm>
      </p:grpSpPr>
      <p:sp>
        <p:nvSpPr>
          <p:cNvPr id="69" name="Google Shape;69;p10"/>
          <p:cNvSpPr txBox="1"/>
          <p:nvPr>
            <p:ph type="title"/>
          </p:nvPr>
        </p:nvSpPr>
        <p:spPr>
          <a:xfrm>
            <a:off x="839788" y="365125"/>
            <a:ext cx="10515600" cy="1325563"/>
          </a:xfrm>
          <a:prstGeom prst="rect">
            <a:avLst/>
          </a:prstGeom>
          <a:noFill/>
          <a:ln>
            <a:noFill/>
          </a:ln>
        </p:spPr>
        <p:txBody>
          <a:bodyPr anchorCtr="0" anchor="ctr" bIns="45700" lIns="0" spcFirstLastPara="1" rIns="91425" wrap="square" tIns="45700">
            <a:noAutofit/>
          </a:bodyPr>
          <a:lstStyle>
            <a:lvl1pPr lvl="0" algn="l">
              <a:lnSpc>
                <a:spcPct val="90000"/>
              </a:lnSpc>
              <a:spcBef>
                <a:spcPts val="0"/>
              </a:spcBef>
              <a:spcAft>
                <a:spcPts val="0"/>
              </a:spcAft>
              <a:buClr>
                <a:schemeClr val="dk1"/>
              </a:buClr>
              <a:buSzPts val="40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0"/>
          <p:cNvSpPr txBox="1"/>
          <p:nvPr>
            <p:ph idx="1" type="body"/>
          </p:nvPr>
        </p:nvSpPr>
        <p:spPr>
          <a:xfrm>
            <a:off x="839788" y="1681163"/>
            <a:ext cx="5157787" cy="823912"/>
          </a:xfrm>
          <a:prstGeom prst="rect">
            <a:avLst/>
          </a:prstGeom>
          <a:noFill/>
          <a:ln>
            <a:noFill/>
          </a:ln>
        </p:spPr>
        <p:txBody>
          <a:bodyPr anchorCtr="0" anchor="b" bIns="45700" lIns="0"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1" name="Google Shape;71;p10"/>
          <p:cNvSpPr txBox="1"/>
          <p:nvPr>
            <p:ph idx="2" type="body"/>
          </p:nvPr>
        </p:nvSpPr>
        <p:spPr>
          <a:xfrm>
            <a:off x="839788" y="2505075"/>
            <a:ext cx="5157787" cy="3684588"/>
          </a:xfrm>
          <a:prstGeom prst="rect">
            <a:avLst/>
          </a:prstGeom>
          <a:noFill/>
          <a:ln>
            <a:noFill/>
          </a:ln>
        </p:spPr>
        <p:txBody>
          <a:bodyPr anchorCtr="0" anchor="t" bIns="45700" lIns="0"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a:latin typeface="Arial"/>
                <a:ea typeface="Arial"/>
                <a:cs typeface="Arial"/>
                <a:sym typeface="Arial"/>
              </a:defRPr>
            </a:lvl1pPr>
            <a:lvl2pPr indent="-368300" lvl="1" marL="914400" algn="l">
              <a:lnSpc>
                <a:spcPct val="90000"/>
              </a:lnSpc>
              <a:spcBef>
                <a:spcPts val="500"/>
              </a:spcBef>
              <a:spcAft>
                <a:spcPts val="0"/>
              </a:spcAft>
              <a:buClr>
                <a:schemeClr val="dk1"/>
              </a:buClr>
              <a:buSzPts val="22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10"/>
          <p:cNvSpPr txBox="1"/>
          <p:nvPr>
            <p:ph idx="3" type="body"/>
          </p:nvPr>
        </p:nvSpPr>
        <p:spPr>
          <a:xfrm>
            <a:off x="6172200" y="1681163"/>
            <a:ext cx="5183188" cy="823912"/>
          </a:xfrm>
          <a:prstGeom prst="rect">
            <a:avLst/>
          </a:prstGeom>
          <a:noFill/>
          <a:ln>
            <a:noFill/>
          </a:ln>
        </p:spPr>
        <p:txBody>
          <a:bodyPr anchorCtr="0" anchor="b" bIns="45700" lIns="0"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3" name="Google Shape;73;p10"/>
          <p:cNvSpPr txBox="1"/>
          <p:nvPr>
            <p:ph idx="4" type="body"/>
          </p:nvPr>
        </p:nvSpPr>
        <p:spPr>
          <a:xfrm>
            <a:off x="6172200" y="2505075"/>
            <a:ext cx="5183188" cy="3684588"/>
          </a:xfrm>
          <a:prstGeom prst="rect">
            <a:avLst/>
          </a:prstGeom>
          <a:noFill/>
          <a:ln>
            <a:noFill/>
          </a:ln>
        </p:spPr>
        <p:txBody>
          <a:bodyPr anchorCtr="0" anchor="t" bIns="45700" lIns="0"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a:latin typeface="Arial"/>
                <a:ea typeface="Arial"/>
                <a:cs typeface="Arial"/>
                <a:sym typeface="Arial"/>
              </a:defRPr>
            </a:lvl1pPr>
            <a:lvl2pPr indent="-368300" lvl="1" marL="914400" algn="l">
              <a:lnSpc>
                <a:spcPct val="90000"/>
              </a:lnSpc>
              <a:spcBef>
                <a:spcPts val="500"/>
              </a:spcBef>
              <a:spcAft>
                <a:spcPts val="0"/>
              </a:spcAft>
              <a:buClr>
                <a:schemeClr val="dk1"/>
              </a:buClr>
              <a:buSzPts val="22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1.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0" Type="http://schemas.openxmlformats.org/officeDocument/2006/relationships/slideLayout" Target="../slideLayouts/slideLayout26.xml"/><Relationship Id="rId13" Type="http://schemas.openxmlformats.org/officeDocument/2006/relationships/theme" Target="../theme/theme2.xml"/><Relationship Id="rId12" Type="http://schemas.openxmlformats.org/officeDocument/2006/relationships/slideLayout" Target="../slideLayouts/slideLayout28.xml"/><Relationship Id="rId1" Type="http://schemas.openxmlformats.org/officeDocument/2006/relationships/image" Target="../media/image4.png"/><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9" Type="http://schemas.openxmlformats.org/officeDocument/2006/relationships/slideLayout" Target="../slideLayouts/slideLayout25.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29560" y="249723"/>
            <a:ext cx="10932879" cy="577969"/>
          </a:xfrm>
          <a:prstGeom prst="rect">
            <a:avLst/>
          </a:prstGeom>
          <a:noFill/>
          <a:ln>
            <a:noFill/>
          </a:ln>
        </p:spPr>
        <p:txBody>
          <a:bodyPr anchorCtr="0" anchor="ctr" bIns="45700" lIns="0" spcFirstLastPara="1" rIns="91425" wrap="square" tIns="45700">
            <a:noAutofit/>
          </a:bodyPr>
          <a:lstStyle>
            <a:lvl1pPr lvl="0" marR="0" rtl="0" algn="l">
              <a:lnSpc>
                <a:spcPct val="90000"/>
              </a:lnSpc>
              <a:spcBef>
                <a:spcPts val="0"/>
              </a:spcBef>
              <a:spcAft>
                <a:spcPts val="0"/>
              </a:spcAft>
              <a:buClr>
                <a:schemeClr val="dk1"/>
              </a:buClr>
              <a:buSzPts val="4000"/>
              <a:buFont typeface="Arial"/>
              <a:buNone/>
              <a:defRPr b="1" i="0" sz="4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629560" y="1036242"/>
            <a:ext cx="10932879" cy="5555299"/>
          </a:xfrm>
          <a:prstGeom prst="rect">
            <a:avLst/>
          </a:prstGeom>
          <a:noFill/>
          <a:ln>
            <a:noFill/>
          </a:ln>
        </p:spPr>
        <p:txBody>
          <a:bodyPr anchorCtr="0" anchor="t" bIns="45700" lIns="0" spcFirstLastPara="1" rIns="91425" wrap="square" tIns="45700">
            <a:normAutofit/>
          </a:bodyPr>
          <a:lstStyle>
            <a:lvl1pPr indent="-381000" lvl="0" marL="457200" marR="0" rtl="0" algn="l">
              <a:lnSpc>
                <a:spcPct val="90000"/>
              </a:lnSpc>
              <a:spcBef>
                <a:spcPts val="10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5" name="Google Shape;15;p1"/>
          <p:cNvSpPr/>
          <p:nvPr/>
        </p:nvSpPr>
        <p:spPr>
          <a:xfrm>
            <a:off x="3616960" y="6615404"/>
            <a:ext cx="8575040" cy="242596"/>
          </a:xfrm>
          <a:prstGeom prst="rect">
            <a:avLst/>
          </a:prstGeom>
          <a:solidFill>
            <a:srgbClr val="01549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1"/>
          <p:cNvSpPr/>
          <p:nvPr/>
        </p:nvSpPr>
        <p:spPr>
          <a:xfrm>
            <a:off x="0" y="6608277"/>
            <a:ext cx="9554395" cy="253017"/>
          </a:xfrm>
          <a:prstGeom prst="rect">
            <a:avLst/>
          </a:prstGeom>
          <a:solidFill>
            <a:srgbClr val="42C3F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 name="Google Shape;17;p1"/>
          <p:cNvSpPr txBox="1"/>
          <p:nvPr/>
        </p:nvSpPr>
        <p:spPr>
          <a:xfrm flipH="1">
            <a:off x="1440457" y="6596042"/>
            <a:ext cx="316272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Tele-Sales Workshop</a:t>
            </a:r>
            <a:endParaRPr b="0" i="0" sz="1400" u="none" cap="none" strike="noStrike">
              <a:solidFill>
                <a:srgbClr val="000000"/>
              </a:solidFill>
              <a:latin typeface="Arial"/>
              <a:ea typeface="Arial"/>
              <a:cs typeface="Arial"/>
              <a:sym typeface="Arial"/>
            </a:endParaRPr>
          </a:p>
        </p:txBody>
      </p:sp>
      <p:sp>
        <p:nvSpPr>
          <p:cNvPr id="18" name="Google Shape;18;p1"/>
          <p:cNvSpPr txBox="1"/>
          <p:nvPr/>
        </p:nvSpPr>
        <p:spPr>
          <a:xfrm flipH="1">
            <a:off x="5484208" y="6577380"/>
            <a:ext cx="224536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 Company Name</a:t>
            </a:r>
            <a:endParaRPr b="0" i="0" sz="1400" u="none" cap="none" strike="noStrike">
              <a:solidFill>
                <a:srgbClr val="000000"/>
              </a:solidFill>
              <a:latin typeface="Arial"/>
              <a:ea typeface="Arial"/>
              <a:cs typeface="Arial"/>
              <a:sym typeface="Arial"/>
            </a:endParaRPr>
          </a:p>
        </p:txBody>
      </p:sp>
      <p:sp>
        <p:nvSpPr>
          <p:cNvPr id="19" name="Google Shape;19;p1"/>
          <p:cNvSpPr txBox="1"/>
          <p:nvPr/>
        </p:nvSpPr>
        <p:spPr>
          <a:xfrm flipH="1">
            <a:off x="10015222" y="6579963"/>
            <a:ext cx="224536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 Trainer Name</a:t>
            </a:r>
            <a:endParaRPr b="0" i="0" sz="1400" u="none" cap="none" strike="noStrike">
              <a:solidFill>
                <a:srgbClr val="000000"/>
              </a:solidFill>
              <a:latin typeface="Arial"/>
              <a:ea typeface="Arial"/>
              <a:cs typeface="Arial"/>
              <a:sym typeface="Arial"/>
            </a:endParaRPr>
          </a:p>
        </p:txBody>
      </p:sp>
      <p:sp>
        <p:nvSpPr>
          <p:cNvPr id="20" name="Google Shape;20;p1"/>
          <p:cNvSpPr/>
          <p:nvPr/>
        </p:nvSpPr>
        <p:spPr>
          <a:xfrm>
            <a:off x="10694504" y="8878"/>
            <a:ext cx="1479743" cy="890839"/>
          </a:xfrm>
          <a:prstGeom prst="rect">
            <a:avLst/>
          </a:prstGeom>
          <a:solidFill>
            <a:srgbClr val="01549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Your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Company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Logo</a:t>
            </a:r>
            <a:endParaRPr b="0" i="0" sz="1400" u="none" cap="none" strike="noStrike">
              <a:solidFill>
                <a:srgbClr val="000000"/>
              </a:solidFill>
              <a:latin typeface="Arial"/>
              <a:ea typeface="Arial"/>
              <a:cs typeface="Arial"/>
              <a:sym typeface="Arial"/>
            </a:endParaRPr>
          </a:p>
        </p:txBody>
      </p:sp>
      <p:pic>
        <p:nvPicPr>
          <p:cNvPr id="21" name="Google Shape;21;p1"/>
          <p:cNvPicPr preferRelativeResize="0"/>
          <p:nvPr/>
        </p:nvPicPr>
        <p:blipFill rotWithShape="1">
          <a:blip r:embed="rId1">
            <a:alphaModFix/>
          </a:blip>
          <a:srcRect b="0" l="0" r="0" t="0"/>
          <a:stretch/>
        </p:blipFill>
        <p:spPr>
          <a:xfrm>
            <a:off x="17752" y="54247"/>
            <a:ext cx="611808" cy="70885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7" name="Shape 127"/>
        <p:cNvGrpSpPr/>
        <p:nvPr/>
      </p:nvGrpSpPr>
      <p:grpSpPr>
        <a:xfrm>
          <a:off x="0" y="0"/>
          <a:ext cx="0" cy="0"/>
          <a:chOff x="0" y="0"/>
          <a:chExt cx="0" cy="0"/>
        </a:xfrm>
      </p:grpSpPr>
      <p:sp>
        <p:nvSpPr>
          <p:cNvPr id="128" name="Google Shape;128;p19"/>
          <p:cNvSpPr txBox="1"/>
          <p:nvPr>
            <p:ph type="title"/>
          </p:nvPr>
        </p:nvSpPr>
        <p:spPr>
          <a:xfrm>
            <a:off x="838200" y="365126"/>
            <a:ext cx="10515600" cy="726828"/>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1"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9" name="Google Shape;129;p19"/>
          <p:cNvSpPr txBox="1"/>
          <p:nvPr>
            <p:ph idx="1" type="body"/>
          </p:nvPr>
        </p:nvSpPr>
        <p:spPr>
          <a:xfrm>
            <a:off x="838200" y="1380879"/>
            <a:ext cx="10515600" cy="4796084"/>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 name="Google Shape;130;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1" name="Google Shape;131;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2" name="Google Shape;132;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33" name="Google Shape;133;p19"/>
          <p:cNvSpPr/>
          <p:nvPr/>
        </p:nvSpPr>
        <p:spPr>
          <a:xfrm>
            <a:off x="8685213" y="6645275"/>
            <a:ext cx="3506787" cy="212725"/>
          </a:xfrm>
          <a:prstGeom prst="rect">
            <a:avLst/>
          </a:prstGeom>
          <a:solidFill>
            <a:srgbClr val="21B35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Arial"/>
              <a:ea typeface="Arial"/>
              <a:cs typeface="Arial"/>
              <a:sym typeface="Arial"/>
            </a:endParaRPr>
          </a:p>
        </p:txBody>
      </p:sp>
      <p:sp>
        <p:nvSpPr>
          <p:cNvPr id="134" name="Google Shape;134;p19"/>
          <p:cNvSpPr/>
          <p:nvPr/>
        </p:nvSpPr>
        <p:spPr>
          <a:xfrm>
            <a:off x="-7644" y="6645275"/>
            <a:ext cx="8710613" cy="212725"/>
          </a:xfrm>
          <a:prstGeom prst="rect">
            <a:avLst/>
          </a:prstGeom>
          <a:solidFill>
            <a:srgbClr val="0079A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      © Creating Impact Training &amp; Development</a:t>
            </a:r>
            <a:endParaRPr b="0" i="0" sz="1400" u="none" cap="none" strike="noStrike">
              <a:solidFill>
                <a:srgbClr val="000000"/>
              </a:solidFill>
              <a:latin typeface="Arial"/>
              <a:ea typeface="Arial"/>
              <a:cs typeface="Arial"/>
              <a:sym typeface="Arial"/>
            </a:endParaRPr>
          </a:p>
        </p:txBody>
      </p:sp>
      <p:pic>
        <p:nvPicPr>
          <p:cNvPr id="135" name="Google Shape;135;p19"/>
          <p:cNvPicPr preferRelativeResize="0"/>
          <p:nvPr/>
        </p:nvPicPr>
        <p:blipFill rotWithShape="1">
          <a:blip r:embed="rId1">
            <a:alphaModFix/>
          </a:blip>
          <a:srcRect b="0" l="0" r="0" t="0"/>
          <a:stretch/>
        </p:blipFill>
        <p:spPr>
          <a:xfrm>
            <a:off x="10419410" y="17756"/>
            <a:ext cx="1763712" cy="115411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0.jpg"/><Relationship Id="rId4" Type="http://schemas.openxmlformats.org/officeDocument/2006/relationships/image" Target="../media/image24.jpg"/><Relationship Id="rId9" Type="http://schemas.openxmlformats.org/officeDocument/2006/relationships/image" Target="../media/image1.png"/><Relationship Id="rId5" Type="http://schemas.openxmlformats.org/officeDocument/2006/relationships/image" Target="../media/image30.png"/><Relationship Id="rId6" Type="http://schemas.openxmlformats.org/officeDocument/2006/relationships/image" Target="../media/image33.png"/><Relationship Id="rId7" Type="http://schemas.openxmlformats.org/officeDocument/2006/relationships/image" Target="../media/image31.png"/><Relationship Id="rId8"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7.jpg"/><Relationship Id="rId4" Type="http://schemas.openxmlformats.org/officeDocument/2006/relationships/image" Target="../media/image16.jpg"/><Relationship Id="rId5" Type="http://schemas.openxmlformats.org/officeDocument/2006/relationships/image" Target="../media/image22.jpg"/><Relationship Id="rId6" Type="http://schemas.openxmlformats.org/officeDocument/2006/relationships/image" Target="../media/image15.jpg"/><Relationship Id="rId7" Type="http://schemas.openxmlformats.org/officeDocument/2006/relationships/image" Target="../media/image21.jpg"/><Relationship Id="rId8" Type="http://schemas.openxmlformats.org/officeDocument/2006/relationships/image" Target="../media/image2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jpg"/><Relationship Id="rId4" Type="http://schemas.openxmlformats.org/officeDocument/2006/relationships/image" Target="../media/image13.png"/><Relationship Id="rId5" Type="http://schemas.openxmlformats.org/officeDocument/2006/relationships/image" Target="../media/image26.png"/><Relationship Id="rId6" Type="http://schemas.openxmlformats.org/officeDocument/2006/relationships/image" Target="../media/image6.jpg"/><Relationship Id="rId7" Type="http://schemas.openxmlformats.org/officeDocument/2006/relationships/image" Target="../media/image9.jpg"/><Relationship Id="rId8"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4.png"/><Relationship Id="rId7" Type="http://schemas.openxmlformats.org/officeDocument/2006/relationships/image" Target="../media/image2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1"/>
          <p:cNvSpPr txBox="1"/>
          <p:nvPr/>
        </p:nvSpPr>
        <p:spPr>
          <a:xfrm>
            <a:off x="1524000" y="5703880"/>
            <a:ext cx="9144000" cy="68251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Tele-Sales Workshop</a:t>
            </a:r>
            <a:endParaRPr b="0" i="0" sz="1400" u="none" cap="none" strike="noStrike">
              <a:solidFill>
                <a:srgbClr val="000000"/>
              </a:solidFill>
              <a:latin typeface="Arial"/>
              <a:ea typeface="Arial"/>
              <a:cs typeface="Arial"/>
              <a:sym typeface="Arial"/>
            </a:endParaRPr>
          </a:p>
        </p:txBody>
      </p:sp>
      <p:pic>
        <p:nvPicPr>
          <p:cNvPr descr="Photo call center. diverse customer service operators in headsets at work in office. business concept." id="211" name="Google Shape;211;p31"/>
          <p:cNvPicPr preferRelativeResize="0"/>
          <p:nvPr/>
        </p:nvPicPr>
        <p:blipFill rotWithShape="1">
          <a:blip r:embed="rId3">
            <a:alphaModFix/>
          </a:blip>
          <a:srcRect b="0" l="0" r="0" t="0"/>
          <a:stretch/>
        </p:blipFill>
        <p:spPr>
          <a:xfrm>
            <a:off x="-1" y="0"/>
            <a:ext cx="12325611" cy="4981437"/>
          </a:xfrm>
          <a:prstGeom prst="rect">
            <a:avLst/>
          </a:prstGeom>
          <a:noFill/>
          <a:ln>
            <a:noFill/>
          </a:ln>
        </p:spPr>
      </p:pic>
      <p:sp>
        <p:nvSpPr>
          <p:cNvPr id="212" name="Google Shape;212;p31"/>
          <p:cNvSpPr/>
          <p:nvPr/>
        </p:nvSpPr>
        <p:spPr>
          <a:xfrm>
            <a:off x="10777729" y="5311468"/>
            <a:ext cx="1414272" cy="983314"/>
          </a:xfrm>
          <a:prstGeom prst="rect">
            <a:avLst/>
          </a:prstGeom>
          <a:solidFill>
            <a:srgbClr val="01549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Your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Company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Logo</a:t>
            </a:r>
            <a:endParaRPr b="0" i="0" sz="1400" u="none" cap="none" strike="noStrike">
              <a:solidFill>
                <a:srgbClr val="000000"/>
              </a:solidFill>
              <a:latin typeface="Arial"/>
              <a:ea typeface="Arial"/>
              <a:cs typeface="Arial"/>
              <a:sym typeface="Arial"/>
            </a:endParaRPr>
          </a:p>
        </p:txBody>
      </p:sp>
      <p:pic>
        <p:nvPicPr>
          <p:cNvPr id="213" name="Google Shape;213;p31"/>
          <p:cNvPicPr preferRelativeResize="0"/>
          <p:nvPr/>
        </p:nvPicPr>
        <p:blipFill rotWithShape="1">
          <a:blip r:embed="rId4">
            <a:alphaModFix/>
          </a:blip>
          <a:srcRect b="0" l="0" r="0" t="0"/>
          <a:stretch/>
        </p:blipFill>
        <p:spPr>
          <a:xfrm>
            <a:off x="26504" y="5214730"/>
            <a:ext cx="1126435" cy="130511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40"/>
          <p:cNvSpPr txBox="1"/>
          <p:nvPr>
            <p:ph type="title"/>
          </p:nvPr>
        </p:nvSpPr>
        <p:spPr>
          <a:xfrm>
            <a:off x="643098" y="173509"/>
            <a:ext cx="10430185" cy="734629"/>
          </a:xfrm>
          <a:prstGeom prst="rect">
            <a:avLst/>
          </a:prstGeom>
          <a:noFill/>
          <a:ln>
            <a:noFill/>
          </a:ln>
        </p:spPr>
        <p:txBody>
          <a:bodyPr anchorCtr="0" anchor="ctr" bIns="45700" lIns="0" spcFirstLastPara="1" rIns="91425" wrap="square" tIns="45700">
            <a:noAutofit/>
          </a:bodyPr>
          <a:lstStyle/>
          <a:p>
            <a:pPr indent="0" lvl="0" marL="0" rtl="0" algn="l">
              <a:lnSpc>
                <a:spcPct val="90000"/>
              </a:lnSpc>
              <a:spcBef>
                <a:spcPts val="0"/>
              </a:spcBef>
              <a:spcAft>
                <a:spcPts val="0"/>
              </a:spcAft>
              <a:buClr>
                <a:srgbClr val="01559D"/>
              </a:buClr>
              <a:buSzPts val="3800"/>
              <a:buFont typeface="Arial"/>
              <a:buNone/>
            </a:pPr>
            <a:r>
              <a:rPr lang="en-US" sz="3800">
                <a:solidFill>
                  <a:srgbClr val="01559D"/>
                </a:solidFill>
              </a:rPr>
              <a:t>Tips</a:t>
            </a:r>
            <a:r>
              <a:rPr lang="en-US" sz="3800"/>
              <a:t> while calling a customer to get an Appointment</a:t>
            </a:r>
            <a:endParaRPr sz="3800"/>
          </a:p>
        </p:txBody>
      </p:sp>
      <p:pic>
        <p:nvPicPr>
          <p:cNvPr id="369" name="Google Shape;369;p40"/>
          <p:cNvPicPr preferRelativeResize="0"/>
          <p:nvPr/>
        </p:nvPicPr>
        <p:blipFill rotWithShape="1">
          <a:blip r:embed="rId3">
            <a:alphaModFix/>
          </a:blip>
          <a:srcRect b="0" l="0" r="0" t="0"/>
          <a:stretch/>
        </p:blipFill>
        <p:spPr>
          <a:xfrm>
            <a:off x="0" y="2811780"/>
            <a:ext cx="12192000" cy="3246120"/>
          </a:xfrm>
          <a:prstGeom prst="rect">
            <a:avLst/>
          </a:prstGeom>
          <a:noFill/>
          <a:ln>
            <a:noFill/>
          </a:ln>
        </p:spPr>
      </p:pic>
      <p:sp>
        <p:nvSpPr>
          <p:cNvPr id="370" name="Google Shape;370;p40"/>
          <p:cNvSpPr txBox="1"/>
          <p:nvPr>
            <p:ph idx="1" type="body"/>
          </p:nvPr>
        </p:nvSpPr>
        <p:spPr>
          <a:xfrm>
            <a:off x="-2" y="1038169"/>
            <a:ext cx="8138161" cy="5584201"/>
          </a:xfrm>
          <a:prstGeom prst="rect">
            <a:avLst/>
          </a:prstGeom>
          <a:noFill/>
          <a:ln>
            <a:noFill/>
          </a:ln>
        </p:spPr>
        <p:txBody>
          <a:bodyPr anchorCtr="0" anchor="ctr" bIns="45700" lIns="0" spcFirstLastPara="1" rIns="91425" wrap="square" tIns="0">
            <a:noAutofit/>
          </a:bodyPr>
          <a:lstStyle/>
          <a:p>
            <a:pPr indent="-354013" lvl="1" marL="892175" rtl="0" algn="l">
              <a:lnSpc>
                <a:spcPct val="110000"/>
              </a:lnSpc>
              <a:spcBef>
                <a:spcPts val="0"/>
              </a:spcBef>
              <a:spcAft>
                <a:spcPts val="0"/>
              </a:spcAft>
              <a:buClr>
                <a:schemeClr val="dk1"/>
              </a:buClr>
              <a:buSzPts val="2200"/>
              <a:buFont typeface="Arial"/>
              <a:buChar char="•"/>
            </a:pPr>
            <a:r>
              <a:rPr lang="en-US"/>
              <a:t>Don’t speak too fast or slow. </a:t>
            </a:r>
            <a:endParaRPr/>
          </a:p>
          <a:p>
            <a:pPr indent="-354013" lvl="1" marL="892175" rtl="0" algn="l">
              <a:lnSpc>
                <a:spcPct val="110000"/>
              </a:lnSpc>
              <a:spcBef>
                <a:spcPts val="3000"/>
              </a:spcBef>
              <a:spcAft>
                <a:spcPts val="0"/>
              </a:spcAft>
              <a:buClr>
                <a:schemeClr val="dk1"/>
              </a:buClr>
              <a:buSzPts val="2200"/>
              <a:buFont typeface="Arial"/>
              <a:buChar char="•"/>
            </a:pPr>
            <a:r>
              <a:rPr lang="en-US"/>
              <a:t>Stress on the important words. </a:t>
            </a:r>
            <a:endParaRPr/>
          </a:p>
          <a:p>
            <a:pPr indent="-354013" lvl="1" marL="892175" rtl="0" algn="l">
              <a:lnSpc>
                <a:spcPct val="110000"/>
              </a:lnSpc>
              <a:spcBef>
                <a:spcPts val="3000"/>
              </a:spcBef>
              <a:spcAft>
                <a:spcPts val="0"/>
              </a:spcAft>
              <a:buClr>
                <a:schemeClr val="dk1"/>
              </a:buClr>
              <a:buSzPts val="2200"/>
              <a:buFont typeface="Arial"/>
              <a:buChar char="•"/>
            </a:pPr>
            <a:r>
              <a:rPr lang="en-US"/>
              <a:t>Make the call as personalised as possible, specially while calling an existing bank client. </a:t>
            </a:r>
            <a:endParaRPr/>
          </a:p>
          <a:p>
            <a:pPr indent="-354013" lvl="1" marL="892175" rtl="0" algn="l">
              <a:lnSpc>
                <a:spcPct val="110000"/>
              </a:lnSpc>
              <a:spcBef>
                <a:spcPts val="3000"/>
              </a:spcBef>
              <a:spcAft>
                <a:spcPts val="0"/>
              </a:spcAft>
              <a:buClr>
                <a:schemeClr val="dk1"/>
              </a:buClr>
              <a:buSzPts val="2200"/>
              <a:buFont typeface="Arial"/>
              <a:buChar char="•"/>
            </a:pPr>
            <a:r>
              <a:rPr lang="en-US"/>
              <a:t>No accents, Don’t try to sound too stylish. Be yourself. </a:t>
            </a:r>
            <a:endParaRPr/>
          </a:p>
          <a:p>
            <a:pPr indent="-354013" lvl="1" marL="892175" rtl="0" algn="l">
              <a:lnSpc>
                <a:spcPct val="110000"/>
              </a:lnSpc>
              <a:spcBef>
                <a:spcPts val="3000"/>
              </a:spcBef>
              <a:spcAft>
                <a:spcPts val="0"/>
              </a:spcAft>
              <a:buClr>
                <a:schemeClr val="dk1"/>
              </a:buClr>
              <a:buSzPts val="2200"/>
              <a:buFont typeface="Arial"/>
              <a:buChar char="•"/>
            </a:pPr>
            <a:r>
              <a:rPr lang="en-US"/>
              <a:t>Even in a Cold Call, a reference really helps. </a:t>
            </a:r>
            <a:endParaRPr/>
          </a:p>
          <a:p>
            <a:pPr indent="-354013" lvl="1" marL="892175" rtl="0" algn="l">
              <a:lnSpc>
                <a:spcPct val="110000"/>
              </a:lnSpc>
              <a:spcBef>
                <a:spcPts val="3000"/>
              </a:spcBef>
              <a:spcAft>
                <a:spcPts val="0"/>
              </a:spcAft>
              <a:buClr>
                <a:schemeClr val="dk1"/>
              </a:buClr>
              <a:buSzPts val="2200"/>
              <a:buFont typeface="Arial"/>
              <a:buChar char="•"/>
            </a:pPr>
            <a:r>
              <a:rPr lang="en-US"/>
              <a:t>Use the words Meeting, instead of appointments.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0">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41"/>
          <p:cNvSpPr txBox="1"/>
          <p:nvPr>
            <p:ph type="title"/>
          </p:nvPr>
        </p:nvSpPr>
        <p:spPr>
          <a:xfrm>
            <a:off x="629560" y="249723"/>
            <a:ext cx="10932879" cy="577969"/>
          </a:xfrm>
          <a:prstGeom prst="rect">
            <a:avLst/>
          </a:prstGeom>
          <a:noFill/>
          <a:ln>
            <a:noFill/>
          </a:ln>
        </p:spPr>
        <p:txBody>
          <a:bodyPr anchorCtr="0" anchor="ctr" bIns="45700" lIns="0" spcFirstLastPara="1" rIns="90000" wrap="square" tIns="45700">
            <a:noAutofit/>
          </a:bodyPr>
          <a:lstStyle/>
          <a:p>
            <a:pPr indent="0" lvl="0" marL="0" rtl="0" algn="l">
              <a:lnSpc>
                <a:spcPct val="90000"/>
              </a:lnSpc>
              <a:spcBef>
                <a:spcPts val="0"/>
              </a:spcBef>
              <a:spcAft>
                <a:spcPts val="0"/>
              </a:spcAft>
              <a:buClr>
                <a:schemeClr val="dk1"/>
              </a:buClr>
              <a:buSzPts val="4000"/>
              <a:buFont typeface="Arial"/>
              <a:buNone/>
            </a:pPr>
            <a:r>
              <a:rPr lang="en-US"/>
              <a:t>What is </a:t>
            </a:r>
            <a:r>
              <a:rPr lang="en-US">
                <a:solidFill>
                  <a:srgbClr val="2F5496"/>
                </a:solidFill>
              </a:rPr>
              <a:t>Tele sales Etiquette?</a:t>
            </a:r>
            <a:endParaRPr/>
          </a:p>
        </p:txBody>
      </p:sp>
      <p:sp>
        <p:nvSpPr>
          <p:cNvPr id="377" name="Google Shape;377;p41"/>
          <p:cNvSpPr txBox="1"/>
          <p:nvPr>
            <p:ph idx="1" type="body"/>
          </p:nvPr>
        </p:nvSpPr>
        <p:spPr>
          <a:xfrm>
            <a:off x="629560" y="1337309"/>
            <a:ext cx="6319880" cy="4263391"/>
          </a:xfrm>
          <a:prstGeom prst="rect">
            <a:avLst/>
          </a:prstGeom>
          <a:noFill/>
          <a:ln>
            <a:noFill/>
          </a:ln>
        </p:spPr>
        <p:txBody>
          <a:bodyPr anchorCtr="0" anchor="ctr" bIns="45700" lIns="180000" spcFirstLastPara="1" rIns="91425" wrap="square" tIns="45700">
            <a:normAutofit/>
          </a:bodyPr>
          <a:lstStyle/>
          <a:p>
            <a:pPr indent="0" lvl="0" marL="0" rtl="0" algn="l">
              <a:lnSpc>
                <a:spcPct val="150000"/>
              </a:lnSpc>
              <a:spcBef>
                <a:spcPts val="0"/>
              </a:spcBef>
              <a:spcAft>
                <a:spcPts val="0"/>
              </a:spcAft>
              <a:buClr>
                <a:schemeClr val="dk1"/>
              </a:buClr>
              <a:buSzPts val="2400"/>
              <a:buNone/>
            </a:pPr>
            <a:r>
              <a:rPr lang="en-US"/>
              <a:t>Tele sales Etiquette is crucial for creating a positive and effective experience for both sales representatives and potential customers over the phone. </a:t>
            </a:r>
            <a:endParaRPr/>
          </a:p>
        </p:txBody>
      </p:sp>
      <p:pic>
        <p:nvPicPr>
          <p:cNvPr id="378" name="Google Shape;378;p41"/>
          <p:cNvPicPr preferRelativeResize="0"/>
          <p:nvPr/>
        </p:nvPicPr>
        <p:blipFill rotWithShape="1">
          <a:blip r:embed="rId3">
            <a:alphaModFix/>
          </a:blip>
          <a:srcRect b="0" l="8986" r="2778" t="0"/>
          <a:stretch/>
        </p:blipFill>
        <p:spPr>
          <a:xfrm>
            <a:off x="7063741" y="1874520"/>
            <a:ext cx="4789170" cy="3726180"/>
          </a:xfrm>
          <a:prstGeom prst="roundRect">
            <a:avLst>
              <a:gd fmla="val 8594" name="adj"/>
            </a:avLst>
          </a:prstGeom>
          <a:solidFill>
            <a:srgbClr val="ECECEC"/>
          </a:solid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7">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42"/>
          <p:cNvSpPr txBox="1"/>
          <p:nvPr/>
        </p:nvSpPr>
        <p:spPr>
          <a:xfrm>
            <a:off x="5569073" y="4078384"/>
            <a:ext cx="5560828" cy="843685"/>
          </a:xfrm>
          <a:prstGeom prst="rect">
            <a:avLst/>
          </a:prstGeom>
          <a:noFill/>
          <a:ln>
            <a:noFill/>
          </a:ln>
        </p:spPr>
        <p:txBody>
          <a:bodyPr anchorCtr="0" anchor="ctr" bIns="45700" lIns="0" spcFirstLastPara="1" rIns="91425" wrap="square" tIns="45700">
            <a:noAutofit/>
          </a:bodyPr>
          <a:lstStyle/>
          <a:p>
            <a:pPr indent="0" lvl="0" marL="0" marR="0" rtl="0" algn="ctr">
              <a:lnSpc>
                <a:spcPct val="90000"/>
              </a:lnSpc>
              <a:spcBef>
                <a:spcPts val="0"/>
              </a:spcBef>
              <a:spcAft>
                <a:spcPts val="0"/>
              </a:spcAft>
              <a:buClr>
                <a:srgbClr val="FF0000"/>
              </a:buClr>
              <a:buSzPts val="4400"/>
              <a:buFont typeface="Teko"/>
              <a:buNone/>
            </a:pPr>
            <a:r>
              <a:rPr b="1" i="0" lang="en-US" sz="4400" u="none" cap="none" strike="noStrike">
                <a:solidFill>
                  <a:srgbClr val="FF0000"/>
                </a:solidFill>
                <a:latin typeface="Teko"/>
                <a:ea typeface="Teko"/>
                <a:cs typeface="Teko"/>
                <a:sym typeface="Teko"/>
              </a:rPr>
              <a:t>Thanks </a:t>
            </a:r>
            <a:r>
              <a:rPr b="1" i="0" lang="en-US" sz="4400" u="none" cap="none" strike="noStrike">
                <a:solidFill>
                  <a:srgbClr val="1AC9FF"/>
                </a:solidFill>
                <a:latin typeface="Teko"/>
                <a:ea typeface="Teko"/>
                <a:cs typeface="Teko"/>
                <a:sym typeface="Teko"/>
              </a:rPr>
              <a:t>for</a:t>
            </a:r>
            <a:r>
              <a:rPr b="1" i="0" lang="en-US" sz="4400" u="none" cap="none" strike="noStrike">
                <a:solidFill>
                  <a:srgbClr val="7A01FF"/>
                </a:solidFill>
                <a:latin typeface="Teko"/>
                <a:ea typeface="Teko"/>
                <a:cs typeface="Teko"/>
                <a:sym typeface="Teko"/>
              </a:rPr>
              <a:t> Participation</a:t>
            </a:r>
            <a:endParaRPr b="1" i="0" sz="4400" u="none" cap="none" strike="noStrike">
              <a:solidFill>
                <a:srgbClr val="FF59F9"/>
              </a:solidFill>
              <a:latin typeface="Teko"/>
              <a:ea typeface="Teko"/>
              <a:cs typeface="Teko"/>
              <a:sym typeface="Teko"/>
            </a:endParaRPr>
          </a:p>
        </p:txBody>
      </p:sp>
      <p:pic>
        <p:nvPicPr>
          <p:cNvPr id="384" name="Google Shape;384;p42"/>
          <p:cNvPicPr preferRelativeResize="0"/>
          <p:nvPr/>
        </p:nvPicPr>
        <p:blipFill rotWithShape="1">
          <a:blip r:embed="rId3">
            <a:alphaModFix/>
          </a:blip>
          <a:srcRect b="0" l="15871" r="16445" t="0"/>
          <a:stretch/>
        </p:blipFill>
        <p:spPr>
          <a:xfrm>
            <a:off x="0" y="0"/>
            <a:ext cx="5023032" cy="6604152"/>
          </a:xfrm>
          <a:prstGeom prst="rect">
            <a:avLst/>
          </a:prstGeom>
          <a:noFill/>
          <a:ln>
            <a:noFill/>
          </a:ln>
        </p:spPr>
      </p:pic>
      <p:pic>
        <p:nvPicPr>
          <p:cNvPr id="385" name="Google Shape;385;p42"/>
          <p:cNvPicPr preferRelativeResize="0"/>
          <p:nvPr/>
        </p:nvPicPr>
        <p:blipFill rotWithShape="1">
          <a:blip r:embed="rId4">
            <a:alphaModFix/>
          </a:blip>
          <a:srcRect b="12362" l="0" r="0" t="12363"/>
          <a:stretch/>
        </p:blipFill>
        <p:spPr>
          <a:xfrm>
            <a:off x="5392366" y="1450996"/>
            <a:ext cx="5356293" cy="2300072"/>
          </a:xfrm>
          <a:prstGeom prst="rect">
            <a:avLst/>
          </a:prstGeom>
          <a:noFill/>
          <a:ln>
            <a:noFill/>
          </a:ln>
        </p:spPr>
      </p:pic>
      <p:pic>
        <p:nvPicPr>
          <p:cNvPr id="386" name="Google Shape;386;p42"/>
          <p:cNvPicPr preferRelativeResize="0"/>
          <p:nvPr/>
        </p:nvPicPr>
        <p:blipFill rotWithShape="1">
          <a:blip r:embed="rId5">
            <a:alphaModFix/>
          </a:blip>
          <a:srcRect b="0" l="0" r="0" t="0"/>
          <a:stretch/>
        </p:blipFill>
        <p:spPr>
          <a:xfrm>
            <a:off x="5371948" y="5284015"/>
            <a:ext cx="507687" cy="507687"/>
          </a:xfrm>
          <a:prstGeom prst="rect">
            <a:avLst/>
          </a:prstGeom>
          <a:noFill/>
          <a:ln>
            <a:noFill/>
          </a:ln>
        </p:spPr>
      </p:pic>
      <p:pic>
        <p:nvPicPr>
          <p:cNvPr id="387" name="Google Shape;387;p42"/>
          <p:cNvPicPr preferRelativeResize="0"/>
          <p:nvPr/>
        </p:nvPicPr>
        <p:blipFill rotWithShape="1">
          <a:blip r:embed="rId6">
            <a:alphaModFix/>
          </a:blip>
          <a:srcRect b="0" l="0" r="0" t="0"/>
          <a:stretch/>
        </p:blipFill>
        <p:spPr>
          <a:xfrm>
            <a:off x="8011081" y="5239358"/>
            <a:ext cx="552344" cy="552344"/>
          </a:xfrm>
          <a:prstGeom prst="rect">
            <a:avLst/>
          </a:prstGeom>
          <a:noFill/>
          <a:ln>
            <a:noFill/>
          </a:ln>
        </p:spPr>
      </p:pic>
      <p:pic>
        <p:nvPicPr>
          <p:cNvPr id="388" name="Google Shape;388;p42"/>
          <p:cNvPicPr preferRelativeResize="0"/>
          <p:nvPr/>
        </p:nvPicPr>
        <p:blipFill rotWithShape="1">
          <a:blip r:embed="rId7">
            <a:alphaModFix/>
          </a:blip>
          <a:srcRect b="0" l="0" r="0" t="0"/>
          <a:stretch/>
        </p:blipFill>
        <p:spPr>
          <a:xfrm>
            <a:off x="10748659" y="5190677"/>
            <a:ext cx="649705" cy="649705"/>
          </a:xfrm>
          <a:prstGeom prst="rect">
            <a:avLst/>
          </a:prstGeom>
          <a:noFill/>
          <a:ln>
            <a:noFill/>
          </a:ln>
        </p:spPr>
      </p:pic>
      <p:sp>
        <p:nvSpPr>
          <p:cNvPr id="389" name="Google Shape;389;p42"/>
          <p:cNvSpPr txBox="1"/>
          <p:nvPr/>
        </p:nvSpPr>
        <p:spPr>
          <a:xfrm>
            <a:off x="6958091" y="5778039"/>
            <a:ext cx="2658323"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Hello@freelancetrainings.com</a:t>
            </a:r>
            <a:endParaRPr b="0" i="0" sz="1400" u="none" cap="none" strike="noStrike">
              <a:solidFill>
                <a:srgbClr val="000000"/>
              </a:solidFill>
              <a:latin typeface="Arial"/>
              <a:ea typeface="Arial"/>
              <a:cs typeface="Arial"/>
              <a:sym typeface="Arial"/>
            </a:endParaRPr>
          </a:p>
        </p:txBody>
      </p:sp>
      <p:sp>
        <p:nvSpPr>
          <p:cNvPr id="390" name="Google Shape;390;p42"/>
          <p:cNvSpPr txBox="1"/>
          <p:nvPr/>
        </p:nvSpPr>
        <p:spPr>
          <a:xfrm>
            <a:off x="5015849" y="5988742"/>
            <a:ext cx="1636742"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98752-08472</a:t>
            </a:r>
            <a:endParaRPr b="0" i="0" sz="1400" u="none" cap="none" strike="noStrike">
              <a:solidFill>
                <a:schemeClr val="dk1"/>
              </a:solidFill>
              <a:latin typeface="Arial"/>
              <a:ea typeface="Arial"/>
              <a:cs typeface="Arial"/>
              <a:sym typeface="Arial"/>
            </a:endParaRPr>
          </a:p>
        </p:txBody>
      </p:sp>
      <p:sp>
        <p:nvSpPr>
          <p:cNvPr id="391" name="Google Shape;391;p42"/>
          <p:cNvSpPr txBox="1"/>
          <p:nvPr/>
        </p:nvSpPr>
        <p:spPr>
          <a:xfrm>
            <a:off x="9516418" y="5791702"/>
            <a:ext cx="2658323" cy="30777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www.freelancetrainings.com</a:t>
            </a:r>
            <a:endParaRPr b="0" i="0" sz="1400" u="none" cap="none" strike="noStrike">
              <a:solidFill>
                <a:srgbClr val="000000"/>
              </a:solidFill>
              <a:latin typeface="Arial"/>
              <a:ea typeface="Arial"/>
              <a:cs typeface="Arial"/>
              <a:sym typeface="Arial"/>
            </a:endParaRPr>
          </a:p>
        </p:txBody>
      </p:sp>
      <p:pic>
        <p:nvPicPr>
          <p:cNvPr id="392" name="Google Shape;392;p42"/>
          <p:cNvPicPr preferRelativeResize="0"/>
          <p:nvPr/>
        </p:nvPicPr>
        <p:blipFill rotWithShape="1">
          <a:blip r:embed="rId8">
            <a:alphaModFix/>
          </a:blip>
          <a:srcRect b="0" l="0" r="0" t="0"/>
          <a:stretch/>
        </p:blipFill>
        <p:spPr>
          <a:xfrm>
            <a:off x="5625791" y="6288925"/>
            <a:ext cx="315227" cy="315227"/>
          </a:xfrm>
          <a:prstGeom prst="rect">
            <a:avLst/>
          </a:prstGeom>
          <a:noFill/>
          <a:ln>
            <a:noFill/>
          </a:ln>
        </p:spPr>
      </p:pic>
      <p:sp>
        <p:nvSpPr>
          <p:cNvPr id="393" name="Google Shape;393;p42"/>
          <p:cNvSpPr txBox="1"/>
          <p:nvPr/>
        </p:nvSpPr>
        <p:spPr>
          <a:xfrm>
            <a:off x="6094876" y="6296521"/>
            <a:ext cx="6269402"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406, Titanium City Centre Mall, Anand Nagar, Satellite, Ahmedabad-380015</a:t>
            </a:r>
            <a:endParaRPr b="0" i="0" sz="1400" u="none" cap="none" strike="noStrike">
              <a:solidFill>
                <a:srgbClr val="000000"/>
              </a:solidFill>
              <a:latin typeface="Arial"/>
              <a:ea typeface="Arial"/>
              <a:cs typeface="Arial"/>
              <a:sym typeface="Arial"/>
            </a:endParaRPr>
          </a:p>
        </p:txBody>
      </p:sp>
      <p:pic>
        <p:nvPicPr>
          <p:cNvPr id="394" name="Google Shape;394;p42"/>
          <p:cNvPicPr preferRelativeResize="0"/>
          <p:nvPr/>
        </p:nvPicPr>
        <p:blipFill rotWithShape="1">
          <a:blip r:embed="rId9">
            <a:alphaModFix/>
          </a:blip>
          <a:srcRect b="0" l="0" r="0" t="0"/>
          <a:stretch/>
        </p:blipFill>
        <p:spPr>
          <a:xfrm>
            <a:off x="5056490" y="50860"/>
            <a:ext cx="1038386" cy="120309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83"/>
                                        </p:tgtEl>
                                        <p:attrNameLst>
                                          <p:attrName>style.visibility</p:attrName>
                                        </p:attrNameLst>
                                      </p:cBhvr>
                                      <p:to>
                                        <p:strVal val="visible"/>
                                      </p:to>
                                    </p:set>
                                    <p:animEffect filter="fade" transition="in">
                                      <p:cBhvr>
                                        <p:cTn dur="80"/>
                                        <p:tgtEl>
                                          <p:spTgt spid="383"/>
                                        </p:tgtEl>
                                      </p:cBhvr>
                                    </p:animEffect>
                                  </p:childTnLst>
                                </p:cTn>
                              </p:par>
                              <p:par>
                                <p:cTn fill="hold" nodeType="withEffect" presetClass="entr" presetID="10" presetSubtype="0">
                                  <p:stCondLst>
                                    <p:cond delay="0"/>
                                  </p:stCondLst>
                                  <p:childTnLst>
                                    <p:set>
                                      <p:cBhvr>
                                        <p:cTn dur="1" fill="hold">
                                          <p:stCondLst>
                                            <p:cond delay="0"/>
                                          </p:stCondLst>
                                        </p:cTn>
                                        <p:tgtEl>
                                          <p:spTgt spid="385"/>
                                        </p:tgtEl>
                                        <p:attrNameLst>
                                          <p:attrName>style.visibility</p:attrName>
                                        </p:attrNameLst>
                                      </p:cBhvr>
                                      <p:to>
                                        <p:strVal val="visible"/>
                                      </p:to>
                                    </p:set>
                                    <p:animEffect filter="fade" transition="in">
                                      <p:cBhvr>
                                        <p:cTn dur="1000"/>
                                        <p:tgtEl>
                                          <p:spTgt spid="3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2"/>
          <p:cNvSpPr txBox="1"/>
          <p:nvPr>
            <p:ph type="title"/>
          </p:nvPr>
        </p:nvSpPr>
        <p:spPr>
          <a:xfrm>
            <a:off x="629560" y="249723"/>
            <a:ext cx="10932879" cy="577969"/>
          </a:xfrm>
          <a:prstGeom prst="rect">
            <a:avLst/>
          </a:prstGeom>
          <a:noFill/>
          <a:ln>
            <a:noFill/>
          </a:ln>
        </p:spPr>
        <p:txBody>
          <a:bodyPr anchorCtr="0" anchor="ctr" bIns="45700" lIns="0" spcFirstLastPara="1" rIns="91425" wrap="square" tIns="45700">
            <a:noAutofit/>
          </a:bodyPr>
          <a:lstStyle/>
          <a:p>
            <a:pPr indent="0" lvl="0" marL="0" rtl="0" algn="ctr">
              <a:lnSpc>
                <a:spcPct val="90000"/>
              </a:lnSpc>
              <a:spcBef>
                <a:spcPts val="0"/>
              </a:spcBef>
              <a:spcAft>
                <a:spcPts val="0"/>
              </a:spcAft>
              <a:buClr>
                <a:schemeClr val="dk1"/>
              </a:buClr>
              <a:buSzPts val="4000"/>
              <a:buFont typeface="Arial"/>
              <a:buNone/>
            </a:pPr>
            <a:r>
              <a:rPr lang="en-US"/>
              <a:t>Workshop </a:t>
            </a:r>
            <a:r>
              <a:rPr lang="en-US">
                <a:solidFill>
                  <a:srgbClr val="01559E"/>
                </a:solidFill>
              </a:rPr>
              <a:t>Agenda Day-1</a:t>
            </a:r>
            <a:endParaRPr/>
          </a:p>
        </p:txBody>
      </p:sp>
      <p:grpSp>
        <p:nvGrpSpPr>
          <p:cNvPr id="220" name="Google Shape;220;p32"/>
          <p:cNvGrpSpPr/>
          <p:nvPr/>
        </p:nvGrpSpPr>
        <p:grpSpPr>
          <a:xfrm>
            <a:off x="8569119" y="1211051"/>
            <a:ext cx="2340000" cy="2448000"/>
            <a:chOff x="1282881" y="3904670"/>
            <a:chExt cx="2340000" cy="2448000"/>
          </a:xfrm>
        </p:grpSpPr>
        <p:sp>
          <p:nvSpPr>
            <p:cNvPr id="221" name="Google Shape;221;p32"/>
            <p:cNvSpPr/>
            <p:nvPr/>
          </p:nvSpPr>
          <p:spPr>
            <a:xfrm>
              <a:off x="1282881" y="3904670"/>
              <a:ext cx="2340000" cy="1800000"/>
            </a:xfrm>
            <a:prstGeom prst="rect">
              <a:avLst/>
            </a:prstGeom>
            <a:blipFill rotWithShape="1">
              <a:blip r:embed="rId3">
                <a:alphaModFix/>
              </a:blip>
              <a:stretch>
                <a:fillRect b="0" l="-2304" r="-63833" t="0"/>
              </a:stretch>
            </a:blipFill>
            <a:ln cap="flat" cmpd="sng" w="12700">
              <a:solidFill>
                <a:srgbClr val="A99485"/>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22" name="Google Shape;222;p32"/>
            <p:cNvSpPr/>
            <p:nvPr/>
          </p:nvSpPr>
          <p:spPr>
            <a:xfrm>
              <a:off x="1282881" y="5704670"/>
              <a:ext cx="2340000" cy="648000"/>
            </a:xfrm>
            <a:prstGeom prst="rect">
              <a:avLst/>
            </a:prstGeom>
            <a:solidFill>
              <a:srgbClr val="CF8E6F"/>
            </a:solidFill>
            <a:ln cap="flat" cmpd="sng" w="12700">
              <a:solidFill>
                <a:srgbClr val="A99485"/>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Mastering a sales Pitch</a:t>
              </a:r>
              <a:endParaRPr b="0" i="0" sz="1400" u="none" cap="none" strike="noStrike">
                <a:solidFill>
                  <a:srgbClr val="000000"/>
                </a:solidFill>
                <a:latin typeface="Arial"/>
                <a:ea typeface="Arial"/>
                <a:cs typeface="Arial"/>
                <a:sym typeface="Arial"/>
              </a:endParaRPr>
            </a:p>
          </p:txBody>
        </p:sp>
      </p:grpSp>
      <p:grpSp>
        <p:nvGrpSpPr>
          <p:cNvPr id="223" name="Google Shape;223;p32"/>
          <p:cNvGrpSpPr/>
          <p:nvPr/>
        </p:nvGrpSpPr>
        <p:grpSpPr>
          <a:xfrm>
            <a:off x="1279365" y="1207099"/>
            <a:ext cx="2340000" cy="2458564"/>
            <a:chOff x="1282881" y="1188812"/>
            <a:chExt cx="2340000" cy="2458564"/>
          </a:xfrm>
        </p:grpSpPr>
        <p:sp>
          <p:nvSpPr>
            <p:cNvPr id="224" name="Google Shape;224;p32"/>
            <p:cNvSpPr/>
            <p:nvPr/>
          </p:nvSpPr>
          <p:spPr>
            <a:xfrm flipH="1">
              <a:off x="1282881" y="1188812"/>
              <a:ext cx="2340000" cy="1800000"/>
            </a:xfrm>
            <a:prstGeom prst="rect">
              <a:avLst/>
            </a:prstGeom>
            <a:blipFill rotWithShape="1">
              <a:blip r:embed="rId4">
                <a:alphaModFix/>
              </a:blip>
              <a:stretch>
                <a:fillRect b="0" l="0" r="0" t="0"/>
              </a:stretch>
            </a:blipFill>
            <a:ln cap="flat" cmpd="sng" w="12700">
              <a:solidFill>
                <a:srgbClr val="5D6B7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25" name="Google Shape;225;p32"/>
            <p:cNvSpPr/>
            <p:nvPr/>
          </p:nvSpPr>
          <p:spPr>
            <a:xfrm>
              <a:off x="1282881" y="2999376"/>
              <a:ext cx="2340000" cy="648000"/>
            </a:xfrm>
            <a:prstGeom prst="rect">
              <a:avLst/>
            </a:prstGeom>
            <a:solidFill>
              <a:srgbClr val="CBD4E0"/>
            </a:solidFill>
            <a:ln cap="flat" cmpd="sng" w="12700">
              <a:solidFill>
                <a:srgbClr val="5D6B73"/>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Introduction to Tele Sales</a:t>
              </a:r>
              <a:endParaRPr b="0" i="0" sz="1400" u="none" cap="none" strike="noStrike">
                <a:solidFill>
                  <a:srgbClr val="000000"/>
                </a:solidFill>
                <a:latin typeface="Arial"/>
                <a:ea typeface="Arial"/>
                <a:cs typeface="Arial"/>
                <a:sym typeface="Arial"/>
              </a:endParaRPr>
            </a:p>
          </p:txBody>
        </p:sp>
      </p:grpSp>
      <p:grpSp>
        <p:nvGrpSpPr>
          <p:cNvPr id="226" name="Google Shape;226;p32"/>
          <p:cNvGrpSpPr/>
          <p:nvPr/>
        </p:nvGrpSpPr>
        <p:grpSpPr>
          <a:xfrm>
            <a:off x="4917608" y="1168068"/>
            <a:ext cx="2340000" cy="2451952"/>
            <a:chOff x="4924576" y="3900718"/>
            <a:chExt cx="2340000" cy="2451952"/>
          </a:xfrm>
        </p:grpSpPr>
        <p:sp>
          <p:nvSpPr>
            <p:cNvPr id="227" name="Google Shape;227;p32"/>
            <p:cNvSpPr/>
            <p:nvPr/>
          </p:nvSpPr>
          <p:spPr>
            <a:xfrm>
              <a:off x="4924576" y="3900718"/>
              <a:ext cx="2340000" cy="1800000"/>
            </a:xfrm>
            <a:prstGeom prst="rect">
              <a:avLst/>
            </a:prstGeom>
            <a:blipFill rotWithShape="1">
              <a:blip r:embed="rId5">
                <a:alphaModFix/>
              </a:blip>
              <a:stretch>
                <a:fillRect b="0" l="-16150" r="-16146" t="0"/>
              </a:stretch>
            </a:blipFill>
            <a:ln cap="flat" cmpd="sng" w="12700">
              <a:solidFill>
                <a:srgbClr val="00B0F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28" name="Google Shape;228;p32"/>
            <p:cNvSpPr/>
            <p:nvPr/>
          </p:nvSpPr>
          <p:spPr>
            <a:xfrm>
              <a:off x="4924576" y="5704670"/>
              <a:ext cx="2340000" cy="648000"/>
            </a:xfrm>
            <a:prstGeom prst="rect">
              <a:avLst/>
            </a:prstGeom>
            <a:solidFill>
              <a:srgbClr val="00B0F0"/>
            </a:solidFill>
            <a:ln cap="flat" cmpd="sng" w="12700">
              <a:solidFill>
                <a:srgbClr val="00B0F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The Tele sales Process</a:t>
              </a:r>
              <a:endParaRPr b="0" i="0" sz="1400" u="none" cap="none" strike="noStrike">
                <a:solidFill>
                  <a:srgbClr val="000000"/>
                </a:solidFill>
                <a:latin typeface="Arial"/>
                <a:ea typeface="Arial"/>
                <a:cs typeface="Arial"/>
                <a:sym typeface="Arial"/>
              </a:endParaRPr>
            </a:p>
          </p:txBody>
        </p:sp>
      </p:grpSp>
      <p:grpSp>
        <p:nvGrpSpPr>
          <p:cNvPr id="229" name="Google Shape;229;p32"/>
          <p:cNvGrpSpPr/>
          <p:nvPr/>
        </p:nvGrpSpPr>
        <p:grpSpPr>
          <a:xfrm>
            <a:off x="1277941" y="3962825"/>
            <a:ext cx="2341424" cy="2445571"/>
            <a:chOff x="4924576" y="1207099"/>
            <a:chExt cx="2341424" cy="2445571"/>
          </a:xfrm>
        </p:grpSpPr>
        <p:sp>
          <p:nvSpPr>
            <p:cNvPr id="230" name="Google Shape;230;p32"/>
            <p:cNvSpPr/>
            <p:nvPr/>
          </p:nvSpPr>
          <p:spPr>
            <a:xfrm>
              <a:off x="4926000" y="1207099"/>
              <a:ext cx="2340000" cy="1800000"/>
            </a:xfrm>
            <a:prstGeom prst="rect">
              <a:avLst/>
            </a:prstGeom>
            <a:blipFill rotWithShape="1">
              <a:blip r:embed="rId6">
                <a:alphaModFix/>
              </a:blip>
              <a:stretch>
                <a:fillRect b="0" l="0" r="0" t="0"/>
              </a:stretch>
            </a:blipFill>
            <a:ln cap="flat" cmpd="sng" w="12700">
              <a:solidFill>
                <a:srgbClr val="06141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31" name="Google Shape;231;p32"/>
            <p:cNvSpPr/>
            <p:nvPr/>
          </p:nvSpPr>
          <p:spPr>
            <a:xfrm>
              <a:off x="4924576" y="3004670"/>
              <a:ext cx="2340000" cy="648000"/>
            </a:xfrm>
            <a:prstGeom prst="rect">
              <a:avLst/>
            </a:prstGeom>
            <a:solidFill>
              <a:srgbClr val="C4C1AF"/>
            </a:solidFill>
            <a:ln cap="flat" cmpd="sng" w="12700">
              <a:solidFill>
                <a:srgbClr val="C4C1AF"/>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Understanding Customer Needs</a:t>
              </a:r>
              <a:endParaRPr b="0" i="0" sz="1400" u="none" cap="none" strike="noStrike">
                <a:solidFill>
                  <a:srgbClr val="000000"/>
                </a:solidFill>
                <a:latin typeface="Arial"/>
                <a:ea typeface="Arial"/>
                <a:cs typeface="Arial"/>
                <a:sym typeface="Arial"/>
              </a:endParaRPr>
            </a:p>
          </p:txBody>
        </p:sp>
      </p:grpSp>
      <p:grpSp>
        <p:nvGrpSpPr>
          <p:cNvPr id="232" name="Google Shape;232;p32"/>
          <p:cNvGrpSpPr/>
          <p:nvPr/>
        </p:nvGrpSpPr>
        <p:grpSpPr>
          <a:xfrm>
            <a:off x="4917608" y="3960396"/>
            <a:ext cx="2340000" cy="2448000"/>
            <a:chOff x="8569787" y="1207099"/>
            <a:chExt cx="2340000" cy="2448000"/>
          </a:xfrm>
        </p:grpSpPr>
        <p:sp>
          <p:nvSpPr>
            <p:cNvPr id="233" name="Google Shape;233;p32"/>
            <p:cNvSpPr/>
            <p:nvPr/>
          </p:nvSpPr>
          <p:spPr>
            <a:xfrm>
              <a:off x="8569787" y="1207099"/>
              <a:ext cx="2340000" cy="1800000"/>
            </a:xfrm>
            <a:prstGeom prst="rect">
              <a:avLst/>
            </a:prstGeom>
            <a:blipFill rotWithShape="1">
              <a:blip r:embed="rId7">
                <a:alphaModFix/>
              </a:blip>
              <a:stretch>
                <a:fillRect b="0" l="0" r="0" t="0"/>
              </a:stretch>
            </a:blipFill>
            <a:ln cap="flat" cmpd="sng" w="12700">
              <a:solidFill>
                <a:srgbClr val="FFDB9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34" name="Google Shape;234;p32"/>
            <p:cNvSpPr/>
            <p:nvPr/>
          </p:nvSpPr>
          <p:spPr>
            <a:xfrm>
              <a:off x="8569787" y="3007099"/>
              <a:ext cx="2340000" cy="648000"/>
            </a:xfrm>
            <a:prstGeom prst="rect">
              <a:avLst/>
            </a:prstGeom>
            <a:solidFill>
              <a:srgbClr val="FFDB9F"/>
            </a:solidFill>
            <a:ln cap="flat" cmpd="sng" w="12700">
              <a:solidFill>
                <a:srgbClr val="FFDB9F"/>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Product Pitching &amp; Objection Handling</a:t>
              </a:r>
              <a:endParaRPr b="0" i="0" sz="1400" u="none" cap="none" strike="noStrike">
                <a:solidFill>
                  <a:srgbClr val="000000"/>
                </a:solidFill>
                <a:latin typeface="Arial"/>
                <a:ea typeface="Arial"/>
                <a:cs typeface="Arial"/>
                <a:sym typeface="Arial"/>
              </a:endParaRPr>
            </a:p>
          </p:txBody>
        </p:sp>
      </p:grpSp>
      <p:grpSp>
        <p:nvGrpSpPr>
          <p:cNvPr id="235" name="Google Shape;235;p32"/>
          <p:cNvGrpSpPr/>
          <p:nvPr/>
        </p:nvGrpSpPr>
        <p:grpSpPr>
          <a:xfrm>
            <a:off x="8569119" y="3904670"/>
            <a:ext cx="2340000" cy="2448000"/>
            <a:chOff x="8569119" y="3904670"/>
            <a:chExt cx="2340000" cy="2448000"/>
          </a:xfrm>
        </p:grpSpPr>
        <p:sp>
          <p:nvSpPr>
            <p:cNvPr id="236" name="Google Shape;236;p32"/>
            <p:cNvSpPr/>
            <p:nvPr/>
          </p:nvSpPr>
          <p:spPr>
            <a:xfrm>
              <a:off x="8569119" y="3904670"/>
              <a:ext cx="2340000" cy="1800000"/>
            </a:xfrm>
            <a:prstGeom prst="rect">
              <a:avLst/>
            </a:prstGeom>
            <a:blipFill rotWithShape="1">
              <a:blip r:embed="rId8">
                <a:alphaModFix/>
              </a:blip>
              <a:stretch>
                <a:fillRect b="0" l="0" r="0" t="0"/>
              </a:stretch>
            </a:blipFill>
            <a:ln cap="flat" cmpd="sng" w="12700">
              <a:solidFill>
                <a:srgbClr val="425AB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37" name="Google Shape;237;p32"/>
            <p:cNvSpPr/>
            <p:nvPr/>
          </p:nvSpPr>
          <p:spPr>
            <a:xfrm>
              <a:off x="8569119" y="5704670"/>
              <a:ext cx="2340000" cy="648000"/>
            </a:xfrm>
            <a:prstGeom prst="rect">
              <a:avLst/>
            </a:prstGeom>
            <a:solidFill>
              <a:srgbClr val="DDD4CB"/>
            </a:solidFill>
            <a:ln cap="flat" cmpd="sng" w="12700">
              <a:solidFill>
                <a:srgbClr val="425AB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Common Tele-Sales Etiquettes</a:t>
              </a:r>
              <a:endParaRPr b="0" i="0" sz="1400" u="none" cap="none" strike="noStrike">
                <a:solidFill>
                  <a:srgbClr val="000000"/>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3"/>
          <p:cNvSpPr txBox="1"/>
          <p:nvPr>
            <p:ph type="title"/>
          </p:nvPr>
        </p:nvSpPr>
        <p:spPr>
          <a:xfrm>
            <a:off x="629560" y="249723"/>
            <a:ext cx="10932879" cy="577969"/>
          </a:xfrm>
          <a:prstGeom prst="rect">
            <a:avLst/>
          </a:prstGeom>
          <a:noFill/>
          <a:ln>
            <a:noFill/>
          </a:ln>
        </p:spPr>
        <p:txBody>
          <a:bodyPr anchorCtr="0" anchor="ctr" bIns="45700" lIns="0" spcFirstLastPara="1" rIns="91425" wrap="square" tIns="45700">
            <a:noAutofit/>
          </a:bodyPr>
          <a:lstStyle/>
          <a:p>
            <a:pPr indent="0" lvl="0" marL="0" rtl="0" algn="ctr">
              <a:lnSpc>
                <a:spcPct val="90000"/>
              </a:lnSpc>
              <a:spcBef>
                <a:spcPts val="0"/>
              </a:spcBef>
              <a:spcAft>
                <a:spcPts val="0"/>
              </a:spcAft>
              <a:buClr>
                <a:srgbClr val="00559E"/>
              </a:buClr>
              <a:buSzPts val="4000"/>
              <a:buFont typeface="Arial"/>
              <a:buNone/>
            </a:pPr>
            <a:r>
              <a:rPr lang="en-US">
                <a:solidFill>
                  <a:srgbClr val="00559E"/>
                </a:solidFill>
              </a:rPr>
              <a:t>What</a:t>
            </a:r>
            <a:r>
              <a:rPr lang="en-US"/>
              <a:t> is Tele sales?</a:t>
            </a:r>
            <a:endParaRPr/>
          </a:p>
        </p:txBody>
      </p:sp>
      <p:sp>
        <p:nvSpPr>
          <p:cNvPr id="244" name="Google Shape;244;p33"/>
          <p:cNvSpPr txBox="1"/>
          <p:nvPr>
            <p:ph idx="1" type="body"/>
          </p:nvPr>
        </p:nvSpPr>
        <p:spPr>
          <a:xfrm>
            <a:off x="0" y="1022685"/>
            <a:ext cx="6665495" cy="5597624"/>
          </a:xfrm>
          <a:prstGeom prst="rect">
            <a:avLst/>
          </a:prstGeom>
          <a:noFill/>
          <a:ln>
            <a:noFill/>
          </a:ln>
        </p:spPr>
        <p:txBody>
          <a:bodyPr anchorCtr="0" anchor="ctr" bIns="45700" lIns="0" spcFirstLastPara="1" rIns="91425" wrap="square" tIns="396000">
            <a:normAutofit/>
          </a:bodyPr>
          <a:lstStyle/>
          <a:p>
            <a:pPr indent="-276225" lvl="0" marL="901700" rtl="0" algn="l">
              <a:lnSpc>
                <a:spcPct val="95000"/>
              </a:lnSpc>
              <a:spcBef>
                <a:spcPts val="0"/>
              </a:spcBef>
              <a:spcAft>
                <a:spcPts val="0"/>
              </a:spcAft>
              <a:buClr>
                <a:schemeClr val="dk1"/>
              </a:buClr>
              <a:buSzPts val="2200"/>
              <a:buChar char="•"/>
            </a:pPr>
            <a:r>
              <a:rPr lang="en-US" sz="2200"/>
              <a:t>Tele sales, also known as telemarketing or inside sales, is a proactive sales strategy.</a:t>
            </a:r>
            <a:endParaRPr/>
          </a:p>
          <a:p>
            <a:pPr indent="-276225" lvl="0" marL="901700" rtl="0" algn="l">
              <a:lnSpc>
                <a:spcPct val="95000"/>
              </a:lnSpc>
              <a:spcBef>
                <a:spcPts val="2400"/>
              </a:spcBef>
              <a:spcAft>
                <a:spcPts val="0"/>
              </a:spcAft>
              <a:buClr>
                <a:schemeClr val="dk1"/>
              </a:buClr>
              <a:buSzPts val="2200"/>
              <a:buChar char="•"/>
            </a:pPr>
            <a:r>
              <a:rPr lang="en-US" sz="2200"/>
              <a:t>It involves contacting potential customers over the phone to promote products/services.</a:t>
            </a:r>
            <a:endParaRPr/>
          </a:p>
          <a:p>
            <a:pPr indent="-276225" lvl="0" marL="901700" rtl="0" algn="l">
              <a:lnSpc>
                <a:spcPct val="95000"/>
              </a:lnSpc>
              <a:spcBef>
                <a:spcPts val="2400"/>
              </a:spcBef>
              <a:spcAft>
                <a:spcPts val="0"/>
              </a:spcAft>
              <a:buClr>
                <a:schemeClr val="dk1"/>
              </a:buClr>
              <a:buSzPts val="2200"/>
              <a:buChar char="•"/>
            </a:pPr>
            <a:r>
              <a:rPr lang="en-US" sz="2200"/>
              <a:t>The goal is to secure sales, generate leads, and build relationships.</a:t>
            </a:r>
            <a:endParaRPr/>
          </a:p>
          <a:p>
            <a:pPr indent="-276225" lvl="0" marL="901700" rtl="0" algn="l">
              <a:lnSpc>
                <a:spcPct val="95000"/>
              </a:lnSpc>
              <a:spcBef>
                <a:spcPts val="2400"/>
              </a:spcBef>
              <a:spcAft>
                <a:spcPts val="0"/>
              </a:spcAft>
              <a:buClr>
                <a:schemeClr val="dk1"/>
              </a:buClr>
              <a:buSzPts val="2200"/>
              <a:buChar char="•"/>
            </a:pPr>
            <a:r>
              <a:rPr lang="en-US" sz="2200"/>
              <a:t>Used in various industries: Consumer products, services, B2B solutions.</a:t>
            </a:r>
            <a:endParaRPr/>
          </a:p>
          <a:p>
            <a:pPr indent="-53975" lvl="0" marL="180975" rtl="0" algn="l">
              <a:lnSpc>
                <a:spcPct val="90000"/>
              </a:lnSpc>
              <a:spcBef>
                <a:spcPts val="2400"/>
              </a:spcBef>
              <a:spcAft>
                <a:spcPts val="0"/>
              </a:spcAft>
              <a:buClr>
                <a:schemeClr val="dk1"/>
              </a:buClr>
              <a:buSzPts val="2000"/>
              <a:buNone/>
            </a:pPr>
            <a:r>
              <a:t/>
            </a:r>
            <a:endParaRPr sz="2000"/>
          </a:p>
        </p:txBody>
      </p:sp>
      <p:pic>
        <p:nvPicPr>
          <p:cNvPr id="245" name="Google Shape;245;p33"/>
          <p:cNvPicPr preferRelativeResize="0"/>
          <p:nvPr/>
        </p:nvPicPr>
        <p:blipFill rotWithShape="1">
          <a:blip r:embed="rId3">
            <a:alphaModFix/>
          </a:blip>
          <a:srcRect b="0" l="12682" r="7884" t="0"/>
          <a:stretch/>
        </p:blipFill>
        <p:spPr>
          <a:xfrm>
            <a:off x="6894095" y="1232949"/>
            <a:ext cx="5081337" cy="5146727"/>
          </a:xfrm>
          <a:prstGeom prst="roundRect">
            <a:avLst>
              <a:gd fmla="val 8594" name="adj"/>
            </a:avLst>
          </a:prstGeom>
          <a:solidFill>
            <a:srgbClr val="ECECEC"/>
          </a:solid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4">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4"/>
          <p:cNvSpPr txBox="1"/>
          <p:nvPr>
            <p:ph type="title"/>
          </p:nvPr>
        </p:nvSpPr>
        <p:spPr>
          <a:xfrm>
            <a:off x="629560" y="249723"/>
            <a:ext cx="10932879" cy="577969"/>
          </a:xfrm>
          <a:prstGeom prst="rect">
            <a:avLst/>
          </a:prstGeom>
          <a:noFill/>
          <a:ln>
            <a:noFill/>
          </a:ln>
        </p:spPr>
        <p:txBody>
          <a:bodyPr anchorCtr="0" anchor="ctr" bIns="45700" lIns="0" spcFirstLastPara="1" rIns="91425" wrap="square" tIns="45700">
            <a:noAutofit/>
          </a:bodyPr>
          <a:lstStyle/>
          <a:p>
            <a:pPr indent="0" lvl="0" marL="0" rtl="0" algn="ctr">
              <a:lnSpc>
                <a:spcPct val="90000"/>
              </a:lnSpc>
              <a:spcBef>
                <a:spcPts val="0"/>
              </a:spcBef>
              <a:spcAft>
                <a:spcPts val="0"/>
              </a:spcAft>
              <a:buClr>
                <a:schemeClr val="dk1"/>
              </a:buClr>
              <a:buSzPts val="4000"/>
              <a:buFont typeface="Arial"/>
              <a:buNone/>
            </a:pPr>
            <a:r>
              <a:rPr lang="en-US"/>
              <a:t>Tele sales </a:t>
            </a:r>
            <a:r>
              <a:rPr lang="en-US">
                <a:solidFill>
                  <a:srgbClr val="00559E"/>
                </a:solidFill>
              </a:rPr>
              <a:t>Process</a:t>
            </a:r>
            <a:endParaRPr/>
          </a:p>
        </p:txBody>
      </p:sp>
      <p:grpSp>
        <p:nvGrpSpPr>
          <p:cNvPr id="252" name="Google Shape;252;p34"/>
          <p:cNvGrpSpPr/>
          <p:nvPr/>
        </p:nvGrpSpPr>
        <p:grpSpPr>
          <a:xfrm>
            <a:off x="1731335" y="1040736"/>
            <a:ext cx="8717301" cy="5546309"/>
            <a:chOff x="1101775" y="4494"/>
            <a:chExt cx="8717301" cy="5546309"/>
          </a:xfrm>
        </p:grpSpPr>
        <p:sp>
          <p:nvSpPr>
            <p:cNvPr id="253" name="Google Shape;253;p34"/>
            <p:cNvSpPr/>
            <p:nvPr/>
          </p:nvSpPr>
          <p:spPr>
            <a:xfrm>
              <a:off x="4736424" y="2047634"/>
              <a:ext cx="1460030" cy="1460030"/>
            </a:xfrm>
            <a:prstGeom prst="ellipse">
              <a:avLst/>
            </a:prstGeom>
            <a:noFill/>
            <a:ln cap="flat" cmpd="sng" w="28575">
              <a:solidFill>
                <a:srgbClr val="FFC000"/>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34"/>
            <p:cNvSpPr txBox="1"/>
            <p:nvPr/>
          </p:nvSpPr>
          <p:spPr>
            <a:xfrm>
              <a:off x="4950240" y="2261450"/>
              <a:ext cx="1032398" cy="1032398"/>
            </a:xfrm>
            <a:prstGeom prst="rect">
              <a:avLst/>
            </a:prstGeom>
            <a:noFill/>
            <a:ln>
              <a:noFill/>
            </a:ln>
          </p:spPr>
          <p:txBody>
            <a:bodyPr anchorCtr="0" anchor="ctr" bIns="29200" lIns="29200" spcFirstLastPara="1" rIns="29200" wrap="square" tIns="29200">
              <a:noAutofit/>
            </a:bodyPr>
            <a:lstStyle/>
            <a:p>
              <a:pPr indent="0" lvl="0" marL="0" marR="0" rtl="0" algn="ctr">
                <a:lnSpc>
                  <a:spcPct val="90000"/>
                </a:lnSpc>
                <a:spcBef>
                  <a:spcPts val="0"/>
                </a:spcBef>
                <a:spcAft>
                  <a:spcPts val="0"/>
                </a:spcAft>
                <a:buClr>
                  <a:schemeClr val="dk1"/>
                </a:buClr>
                <a:buSzPts val="2300"/>
                <a:buFont typeface="Arial"/>
                <a:buNone/>
              </a:pPr>
              <a:r>
                <a:rPr b="1" i="0" lang="en-US" sz="2300" u="none" cap="none" strike="noStrike">
                  <a:solidFill>
                    <a:schemeClr val="dk1"/>
                  </a:solidFill>
                  <a:latin typeface="Arial"/>
                  <a:ea typeface="Arial"/>
                  <a:cs typeface="Arial"/>
                  <a:sym typeface="Arial"/>
                </a:rPr>
                <a:t>Tele sales Process</a:t>
              </a:r>
              <a:endParaRPr b="0" i="0" sz="1400" u="none" cap="none" strike="noStrike">
                <a:solidFill>
                  <a:srgbClr val="000000"/>
                </a:solidFill>
                <a:latin typeface="Arial"/>
                <a:ea typeface="Arial"/>
                <a:cs typeface="Arial"/>
                <a:sym typeface="Arial"/>
              </a:endParaRPr>
            </a:p>
          </p:txBody>
        </p:sp>
        <p:sp>
          <p:nvSpPr>
            <p:cNvPr id="255" name="Google Shape;255;p34"/>
            <p:cNvSpPr/>
            <p:nvPr/>
          </p:nvSpPr>
          <p:spPr>
            <a:xfrm rot="-5400000">
              <a:off x="5311915" y="1516621"/>
              <a:ext cx="309047" cy="496410"/>
            </a:xfrm>
            <a:prstGeom prst="rightArrow">
              <a:avLst>
                <a:gd fmla="val 60000" name="adj1"/>
                <a:gd fmla="val 50000" name="adj2"/>
              </a:avLst>
            </a:prstGeom>
            <a:noFill/>
            <a:ln cap="flat" cmpd="sng" w="28575">
              <a:solidFill>
                <a:srgbClr val="7030A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34"/>
            <p:cNvSpPr txBox="1"/>
            <p:nvPr/>
          </p:nvSpPr>
          <p:spPr>
            <a:xfrm rot="-5400000">
              <a:off x="5358272" y="1662260"/>
              <a:ext cx="216333" cy="29784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57" name="Google Shape;257;p34"/>
            <p:cNvSpPr/>
            <p:nvPr/>
          </p:nvSpPr>
          <p:spPr>
            <a:xfrm>
              <a:off x="4098442" y="4494"/>
              <a:ext cx="2735994" cy="1460030"/>
            </a:xfrm>
            <a:prstGeom prst="roundRect">
              <a:avLst>
                <a:gd fmla="val 16667" name="adj"/>
              </a:avLst>
            </a:prstGeom>
            <a:noFill/>
            <a:ln cap="flat" cmpd="sng" w="28575">
              <a:solidFill>
                <a:srgbClr val="7030A0"/>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34"/>
            <p:cNvSpPr txBox="1"/>
            <p:nvPr/>
          </p:nvSpPr>
          <p:spPr>
            <a:xfrm>
              <a:off x="4169715" y="75767"/>
              <a:ext cx="2593448" cy="1317484"/>
            </a:xfrm>
            <a:prstGeom prst="rect">
              <a:avLst/>
            </a:prstGeom>
            <a:noFill/>
            <a:ln>
              <a:noFill/>
            </a:ln>
          </p:spPr>
          <p:txBody>
            <a:bodyPr anchorCtr="1" anchor="b" bIns="20300" lIns="20300" spcFirstLastPara="1" rIns="20300" wrap="square" tIns="20300">
              <a:noAutofit/>
            </a:bodyPr>
            <a:lstStyle/>
            <a:p>
              <a:pPr indent="0" lvl="0" marL="0" marR="0" rtl="0" algn="ctr">
                <a:lnSpc>
                  <a:spcPct val="90000"/>
                </a:lnSpc>
                <a:spcBef>
                  <a:spcPts val="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Outbound Calls</a:t>
              </a:r>
              <a:endParaRPr b="0" i="0" sz="1600" u="none" cap="none" strike="noStrike">
                <a:solidFill>
                  <a:schemeClr val="dk1"/>
                </a:solidFill>
                <a:latin typeface="Arial"/>
                <a:ea typeface="Arial"/>
                <a:cs typeface="Arial"/>
                <a:sym typeface="Arial"/>
              </a:endParaRPr>
            </a:p>
          </p:txBody>
        </p:sp>
        <p:sp>
          <p:nvSpPr>
            <p:cNvPr id="259" name="Google Shape;259;p34"/>
            <p:cNvSpPr/>
            <p:nvPr/>
          </p:nvSpPr>
          <p:spPr>
            <a:xfrm rot="-1133622">
              <a:off x="6391219" y="2103417"/>
              <a:ext cx="639976" cy="496410"/>
            </a:xfrm>
            <a:prstGeom prst="rightArrow">
              <a:avLst>
                <a:gd fmla="val 60000" name="adj1"/>
                <a:gd fmla="val 50000" name="adj2"/>
              </a:avLst>
            </a:prstGeom>
            <a:noFill/>
            <a:ln cap="flat" cmpd="sng" w="28575">
              <a:solidFill>
                <a:srgbClr val="00559E"/>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34"/>
            <p:cNvSpPr txBox="1"/>
            <p:nvPr/>
          </p:nvSpPr>
          <p:spPr>
            <a:xfrm rot="-1133622">
              <a:off x="6395231" y="2226811"/>
              <a:ext cx="491053" cy="29784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61" name="Google Shape;261;p34"/>
            <p:cNvSpPr/>
            <p:nvPr/>
          </p:nvSpPr>
          <p:spPr>
            <a:xfrm>
              <a:off x="7083082" y="1026130"/>
              <a:ext cx="2735994" cy="1460030"/>
            </a:xfrm>
            <a:prstGeom prst="roundRect">
              <a:avLst>
                <a:gd fmla="val 16667" name="adj"/>
              </a:avLst>
            </a:prstGeom>
            <a:noFill/>
            <a:ln cap="flat" cmpd="sng" w="28575">
              <a:solidFill>
                <a:srgbClr val="00559E"/>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34"/>
            <p:cNvSpPr txBox="1"/>
            <p:nvPr/>
          </p:nvSpPr>
          <p:spPr>
            <a:xfrm>
              <a:off x="7154355" y="1097403"/>
              <a:ext cx="2593448" cy="1317484"/>
            </a:xfrm>
            <a:prstGeom prst="rect">
              <a:avLst/>
            </a:prstGeom>
            <a:noFill/>
            <a:ln>
              <a:noFill/>
            </a:ln>
          </p:spPr>
          <p:txBody>
            <a:bodyPr anchorCtr="1" anchor="b" bIns="20300" lIns="20300" spcFirstLastPara="1" rIns="20300" wrap="square" tIns="20300">
              <a:noAutofit/>
            </a:bodyPr>
            <a:lstStyle/>
            <a:p>
              <a:pPr indent="0" lvl="0" marL="0" marR="0" rtl="0" algn="ctr">
                <a:lnSpc>
                  <a:spcPct val="90000"/>
                </a:lnSpc>
                <a:spcBef>
                  <a:spcPts val="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Lead Generation</a:t>
              </a:r>
              <a:endParaRPr b="0" i="0" sz="1600" u="none" cap="none" strike="noStrike">
                <a:solidFill>
                  <a:schemeClr val="dk1"/>
                </a:solidFill>
                <a:latin typeface="Arial"/>
                <a:ea typeface="Arial"/>
                <a:cs typeface="Arial"/>
                <a:sym typeface="Arial"/>
              </a:endParaRPr>
            </a:p>
          </p:txBody>
        </p:sp>
        <p:sp>
          <p:nvSpPr>
            <p:cNvPr id="263" name="Google Shape;263;p34"/>
            <p:cNvSpPr/>
            <p:nvPr/>
          </p:nvSpPr>
          <p:spPr>
            <a:xfrm rot="1133622">
              <a:off x="6391219" y="2955470"/>
              <a:ext cx="639976" cy="496410"/>
            </a:xfrm>
            <a:prstGeom prst="rightArrow">
              <a:avLst>
                <a:gd fmla="val 60000" name="adj1"/>
                <a:gd fmla="val 50000" name="adj2"/>
              </a:avLst>
            </a:prstGeom>
            <a:noFill/>
            <a:ln cap="flat" cmpd="sng" w="28575">
              <a:solidFill>
                <a:srgbClr val="0066FF"/>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34"/>
            <p:cNvSpPr txBox="1"/>
            <p:nvPr/>
          </p:nvSpPr>
          <p:spPr>
            <a:xfrm rot="1133622">
              <a:off x="6395231" y="3030640"/>
              <a:ext cx="491053" cy="29784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65" name="Google Shape;265;p34"/>
            <p:cNvSpPr/>
            <p:nvPr/>
          </p:nvSpPr>
          <p:spPr>
            <a:xfrm>
              <a:off x="7083082" y="3069138"/>
              <a:ext cx="2735994" cy="1460030"/>
            </a:xfrm>
            <a:prstGeom prst="roundRect">
              <a:avLst>
                <a:gd fmla="val 16667" name="adj"/>
              </a:avLst>
            </a:prstGeom>
            <a:noFill/>
            <a:ln cap="flat" cmpd="sng" w="28575">
              <a:solidFill>
                <a:srgbClr val="0066F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34"/>
            <p:cNvSpPr txBox="1"/>
            <p:nvPr/>
          </p:nvSpPr>
          <p:spPr>
            <a:xfrm>
              <a:off x="7154355" y="3140411"/>
              <a:ext cx="2593448" cy="1317484"/>
            </a:xfrm>
            <a:prstGeom prst="rect">
              <a:avLst/>
            </a:prstGeom>
            <a:noFill/>
            <a:ln>
              <a:noFill/>
            </a:ln>
          </p:spPr>
          <p:txBody>
            <a:bodyPr anchorCtr="1" anchor="b" bIns="20300" lIns="20300" spcFirstLastPara="1" rIns="20300" wrap="square" tIns="20300">
              <a:noAutofit/>
            </a:bodyPr>
            <a:lstStyle/>
            <a:p>
              <a:pPr indent="0" lvl="0" marL="0" marR="0" rtl="0" algn="ctr">
                <a:lnSpc>
                  <a:spcPct val="90000"/>
                </a:lnSpc>
                <a:spcBef>
                  <a:spcPts val="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Pitching and Selling</a:t>
              </a:r>
              <a:endParaRPr b="0" i="0" sz="1600" u="none" cap="none" strike="noStrike">
                <a:solidFill>
                  <a:schemeClr val="dk1"/>
                </a:solidFill>
                <a:latin typeface="Arial"/>
                <a:ea typeface="Arial"/>
                <a:cs typeface="Arial"/>
                <a:sym typeface="Arial"/>
              </a:endParaRPr>
            </a:p>
          </p:txBody>
        </p:sp>
        <p:sp>
          <p:nvSpPr>
            <p:cNvPr id="267" name="Google Shape;267;p34"/>
            <p:cNvSpPr/>
            <p:nvPr/>
          </p:nvSpPr>
          <p:spPr>
            <a:xfrm rot="5400000">
              <a:off x="5311915" y="3542267"/>
              <a:ext cx="309047" cy="496410"/>
            </a:xfrm>
            <a:prstGeom prst="rightArrow">
              <a:avLst>
                <a:gd fmla="val 60000" name="adj1"/>
                <a:gd fmla="val 50000" name="adj2"/>
              </a:avLst>
            </a:prstGeom>
            <a:noFill/>
            <a:ln cap="flat" cmpd="sng" w="28575">
              <a:solidFill>
                <a:srgbClr val="00B0F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34"/>
            <p:cNvSpPr txBox="1"/>
            <p:nvPr/>
          </p:nvSpPr>
          <p:spPr>
            <a:xfrm rot="5400000">
              <a:off x="5358272" y="3595192"/>
              <a:ext cx="216333" cy="29784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69" name="Google Shape;269;p34"/>
            <p:cNvSpPr/>
            <p:nvPr/>
          </p:nvSpPr>
          <p:spPr>
            <a:xfrm>
              <a:off x="4098442" y="4090773"/>
              <a:ext cx="2735994" cy="1460030"/>
            </a:xfrm>
            <a:prstGeom prst="roundRect">
              <a:avLst>
                <a:gd fmla="val 16667" name="adj"/>
              </a:avLst>
            </a:prstGeom>
            <a:noFill/>
            <a:ln cap="flat" cmpd="sng" w="28575">
              <a:solidFill>
                <a:srgbClr val="00B0F0"/>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34"/>
            <p:cNvSpPr txBox="1"/>
            <p:nvPr/>
          </p:nvSpPr>
          <p:spPr>
            <a:xfrm>
              <a:off x="4169715" y="4162046"/>
              <a:ext cx="2593448" cy="1317484"/>
            </a:xfrm>
            <a:prstGeom prst="rect">
              <a:avLst/>
            </a:prstGeom>
            <a:noFill/>
            <a:ln>
              <a:noFill/>
            </a:ln>
          </p:spPr>
          <p:txBody>
            <a:bodyPr anchorCtr="1" anchor="b" bIns="20300" lIns="20300" spcFirstLastPara="1" rIns="20300" wrap="square" tIns="20300">
              <a:noAutofit/>
            </a:bodyPr>
            <a:lstStyle/>
            <a:p>
              <a:pPr indent="0" lvl="0" marL="0" marR="0" rtl="0" algn="ctr">
                <a:lnSpc>
                  <a:spcPct val="90000"/>
                </a:lnSpc>
                <a:spcBef>
                  <a:spcPts val="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Handling Objections</a:t>
              </a:r>
              <a:endParaRPr b="0" i="0" sz="1600" u="none" cap="none" strike="noStrike">
                <a:solidFill>
                  <a:schemeClr val="dk1"/>
                </a:solidFill>
                <a:latin typeface="Arial"/>
                <a:ea typeface="Arial"/>
                <a:cs typeface="Arial"/>
                <a:sym typeface="Arial"/>
              </a:endParaRPr>
            </a:p>
          </p:txBody>
        </p:sp>
        <p:sp>
          <p:nvSpPr>
            <p:cNvPr id="271" name="Google Shape;271;p34"/>
            <p:cNvSpPr/>
            <p:nvPr/>
          </p:nvSpPr>
          <p:spPr>
            <a:xfrm rot="9670608">
              <a:off x="3893580" y="2955576"/>
              <a:ext cx="645524" cy="496410"/>
            </a:xfrm>
            <a:prstGeom prst="rightArrow">
              <a:avLst>
                <a:gd fmla="val 60000" name="adj1"/>
                <a:gd fmla="val 50000" name="adj2"/>
              </a:avLst>
            </a:prstGeom>
            <a:noFill/>
            <a:ln cap="flat" cmpd="sng" w="28575">
              <a:solidFill>
                <a:srgbClr val="55C3CF"/>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34"/>
            <p:cNvSpPr txBox="1"/>
            <p:nvPr/>
          </p:nvSpPr>
          <p:spPr>
            <a:xfrm rot="-1129392">
              <a:off x="4038521" y="3030833"/>
              <a:ext cx="496601" cy="29784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73" name="Google Shape;273;p34"/>
            <p:cNvSpPr/>
            <p:nvPr/>
          </p:nvSpPr>
          <p:spPr>
            <a:xfrm>
              <a:off x="1101775" y="3069137"/>
              <a:ext cx="2735994" cy="1460030"/>
            </a:xfrm>
            <a:prstGeom prst="roundRect">
              <a:avLst>
                <a:gd fmla="val 16667" name="adj"/>
              </a:avLst>
            </a:prstGeom>
            <a:noFill/>
            <a:ln cap="flat" cmpd="sng" w="28575">
              <a:solidFill>
                <a:srgbClr val="55C3C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34"/>
            <p:cNvSpPr txBox="1"/>
            <p:nvPr/>
          </p:nvSpPr>
          <p:spPr>
            <a:xfrm>
              <a:off x="1173048" y="3140410"/>
              <a:ext cx="2593448" cy="1317484"/>
            </a:xfrm>
            <a:prstGeom prst="rect">
              <a:avLst/>
            </a:prstGeom>
            <a:noFill/>
            <a:ln>
              <a:noFill/>
            </a:ln>
          </p:spPr>
          <p:txBody>
            <a:bodyPr anchorCtr="1" anchor="b" bIns="20300" lIns="20300" spcFirstLastPara="1" rIns="20300" wrap="square" tIns="20300">
              <a:noAutofit/>
            </a:bodyPr>
            <a:lstStyle/>
            <a:p>
              <a:pPr indent="0" lvl="0" marL="0" marR="0" rtl="0" algn="ctr">
                <a:lnSpc>
                  <a:spcPct val="90000"/>
                </a:lnSpc>
                <a:spcBef>
                  <a:spcPts val="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Closing the Sale</a:t>
              </a:r>
              <a:endParaRPr b="0" i="0" sz="1600" u="none" cap="none" strike="noStrike">
                <a:solidFill>
                  <a:schemeClr val="dk1"/>
                </a:solidFill>
                <a:latin typeface="Arial"/>
                <a:ea typeface="Arial"/>
                <a:cs typeface="Arial"/>
                <a:sym typeface="Arial"/>
              </a:endParaRPr>
            </a:p>
          </p:txBody>
        </p:sp>
        <p:sp>
          <p:nvSpPr>
            <p:cNvPr id="275" name="Google Shape;275;p34"/>
            <p:cNvSpPr/>
            <p:nvPr/>
          </p:nvSpPr>
          <p:spPr>
            <a:xfrm rot="-9670608">
              <a:off x="3893580" y="2103311"/>
              <a:ext cx="645524" cy="496410"/>
            </a:xfrm>
            <a:prstGeom prst="rightArrow">
              <a:avLst>
                <a:gd fmla="val 60000" name="adj1"/>
                <a:gd fmla="val 50000" name="adj2"/>
              </a:avLst>
            </a:prstGeom>
            <a:noFill/>
            <a:ln cap="flat" cmpd="sng" w="28575">
              <a:solidFill>
                <a:srgbClr val="00B05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34"/>
            <p:cNvSpPr txBox="1"/>
            <p:nvPr/>
          </p:nvSpPr>
          <p:spPr>
            <a:xfrm rot="1129392">
              <a:off x="4038521" y="2226618"/>
              <a:ext cx="496601" cy="29784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77" name="Google Shape;277;p34"/>
            <p:cNvSpPr/>
            <p:nvPr/>
          </p:nvSpPr>
          <p:spPr>
            <a:xfrm>
              <a:off x="1101775" y="1026131"/>
              <a:ext cx="2735994" cy="1460030"/>
            </a:xfrm>
            <a:prstGeom prst="roundRect">
              <a:avLst>
                <a:gd fmla="val 16667" name="adj"/>
              </a:avLst>
            </a:prstGeom>
            <a:noFill/>
            <a:ln cap="flat" cmpd="sng" w="28575">
              <a:solidFill>
                <a:srgbClr val="00B050"/>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34"/>
            <p:cNvSpPr txBox="1"/>
            <p:nvPr/>
          </p:nvSpPr>
          <p:spPr>
            <a:xfrm>
              <a:off x="1173048" y="1097404"/>
              <a:ext cx="2593448" cy="1317484"/>
            </a:xfrm>
            <a:prstGeom prst="rect">
              <a:avLst/>
            </a:prstGeom>
            <a:noFill/>
            <a:ln>
              <a:noFill/>
            </a:ln>
          </p:spPr>
          <p:txBody>
            <a:bodyPr anchorCtr="1" anchor="b" bIns="20300" lIns="20300" spcFirstLastPara="1" rIns="20300" wrap="square" tIns="20300">
              <a:noAutofit/>
            </a:bodyPr>
            <a:lstStyle/>
            <a:p>
              <a:pPr indent="0" lvl="0" marL="0" marR="0" rtl="0" algn="ctr">
                <a:lnSpc>
                  <a:spcPct val="90000"/>
                </a:lnSpc>
                <a:spcBef>
                  <a:spcPts val="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Follow-Up and Relationship Management</a:t>
              </a:r>
              <a:endParaRPr b="0" i="0" sz="1600" u="none" cap="none" strike="noStrike">
                <a:solidFill>
                  <a:schemeClr val="dk1"/>
                </a:solidFill>
                <a:latin typeface="Arial"/>
                <a:ea typeface="Arial"/>
                <a:cs typeface="Arial"/>
                <a:sym typeface="Arial"/>
              </a:endParaRPr>
            </a:p>
          </p:txBody>
        </p:sp>
      </p:grpSp>
      <p:pic>
        <p:nvPicPr>
          <p:cNvPr id="279" name="Google Shape;279;p34"/>
          <p:cNvPicPr preferRelativeResize="0"/>
          <p:nvPr/>
        </p:nvPicPr>
        <p:blipFill rotWithShape="1">
          <a:blip r:embed="rId3">
            <a:alphaModFix/>
          </a:blip>
          <a:srcRect b="7070" l="0" r="0" t="0"/>
          <a:stretch/>
        </p:blipFill>
        <p:spPr>
          <a:xfrm>
            <a:off x="8564553" y="2122608"/>
            <a:ext cx="1197262" cy="1112598"/>
          </a:xfrm>
          <a:prstGeom prst="rect">
            <a:avLst/>
          </a:prstGeom>
          <a:noFill/>
          <a:ln>
            <a:noFill/>
          </a:ln>
          <a:effectLst>
            <a:outerShdw blurRad="50800" rotWithShape="0" algn="br" dir="13500000" dist="38100">
              <a:srgbClr val="000000">
                <a:alpha val="40000"/>
              </a:srgbClr>
            </a:outerShdw>
          </a:effectLst>
        </p:spPr>
      </p:pic>
      <p:pic>
        <p:nvPicPr>
          <p:cNvPr id="280" name="Google Shape;280;p34"/>
          <p:cNvPicPr preferRelativeResize="0"/>
          <p:nvPr/>
        </p:nvPicPr>
        <p:blipFill rotWithShape="1">
          <a:blip r:embed="rId4">
            <a:alphaModFix/>
          </a:blip>
          <a:srcRect b="0" l="43" r="40" t="0"/>
          <a:stretch/>
        </p:blipFill>
        <p:spPr>
          <a:xfrm>
            <a:off x="5346682" y="1128198"/>
            <a:ext cx="1417247" cy="994410"/>
          </a:xfrm>
          <a:prstGeom prst="roundRect">
            <a:avLst>
              <a:gd fmla="val 8594" name="adj"/>
            </a:avLst>
          </a:prstGeom>
          <a:solidFill>
            <a:srgbClr val="ECECEC"/>
          </a:solidFill>
          <a:ln>
            <a:noFill/>
          </a:ln>
          <a:effectLst>
            <a:outerShdw blurRad="63500" sx="102000" rotWithShape="0" algn="ctr" sy="102000">
              <a:srgbClr val="000000">
                <a:alpha val="40000"/>
              </a:srgbClr>
            </a:outerShdw>
          </a:effectLst>
        </p:spPr>
      </p:pic>
      <p:pic>
        <p:nvPicPr>
          <p:cNvPr id="281" name="Google Shape;281;p34"/>
          <p:cNvPicPr preferRelativeResize="0"/>
          <p:nvPr/>
        </p:nvPicPr>
        <p:blipFill rotWithShape="1">
          <a:blip r:embed="rId5">
            <a:alphaModFix/>
          </a:blip>
          <a:srcRect b="15519" l="7141" r="7177" t="14881"/>
          <a:stretch/>
        </p:blipFill>
        <p:spPr>
          <a:xfrm>
            <a:off x="8442497" y="4154707"/>
            <a:ext cx="1305120" cy="1060181"/>
          </a:xfrm>
          <a:prstGeom prst="rect">
            <a:avLst/>
          </a:prstGeom>
          <a:noFill/>
          <a:ln>
            <a:noFill/>
          </a:ln>
          <a:effectLst>
            <a:outerShdw blurRad="50800" rotWithShape="0" algn="br" dir="13500000" dist="38100">
              <a:srgbClr val="000000">
                <a:alpha val="40000"/>
              </a:srgbClr>
            </a:outerShdw>
          </a:effectLst>
        </p:spPr>
      </p:pic>
      <p:pic>
        <p:nvPicPr>
          <p:cNvPr id="282" name="Google Shape;282;p34"/>
          <p:cNvPicPr preferRelativeResize="0"/>
          <p:nvPr/>
        </p:nvPicPr>
        <p:blipFill rotWithShape="1">
          <a:blip r:embed="rId6">
            <a:alphaModFix/>
          </a:blip>
          <a:srcRect b="12833" l="14111" r="15721" t="13333"/>
          <a:stretch/>
        </p:blipFill>
        <p:spPr>
          <a:xfrm>
            <a:off x="5621654" y="5214888"/>
            <a:ext cx="948690" cy="998265"/>
          </a:xfrm>
          <a:prstGeom prst="rect">
            <a:avLst/>
          </a:prstGeom>
          <a:noFill/>
          <a:ln>
            <a:noFill/>
          </a:ln>
          <a:effectLst>
            <a:outerShdw blurRad="50800" rotWithShape="0" algn="br" dir="13500000" dist="38100">
              <a:srgbClr val="000000">
                <a:alpha val="40000"/>
              </a:srgbClr>
            </a:outerShdw>
          </a:effectLst>
        </p:spPr>
      </p:pic>
      <p:pic>
        <p:nvPicPr>
          <p:cNvPr id="283" name="Google Shape;283;p34"/>
          <p:cNvPicPr preferRelativeResize="0"/>
          <p:nvPr/>
        </p:nvPicPr>
        <p:blipFill rotWithShape="1">
          <a:blip r:embed="rId7">
            <a:alphaModFix/>
          </a:blip>
          <a:srcRect b="8166" l="17111" r="17389" t="9500"/>
          <a:stretch/>
        </p:blipFill>
        <p:spPr>
          <a:xfrm>
            <a:off x="2663190" y="4180429"/>
            <a:ext cx="822960" cy="1034459"/>
          </a:xfrm>
          <a:prstGeom prst="rect">
            <a:avLst/>
          </a:prstGeom>
          <a:noFill/>
          <a:ln>
            <a:noFill/>
          </a:ln>
          <a:effectLst>
            <a:outerShdw blurRad="50800" rotWithShape="0" algn="br" dir="13500000" dist="38100">
              <a:srgbClr val="000000">
                <a:alpha val="40000"/>
              </a:srgbClr>
            </a:outerShdw>
          </a:effectLst>
        </p:spPr>
      </p:pic>
      <p:pic>
        <p:nvPicPr>
          <p:cNvPr id="284" name="Google Shape;284;p34"/>
          <p:cNvPicPr preferRelativeResize="0"/>
          <p:nvPr/>
        </p:nvPicPr>
        <p:blipFill rotWithShape="1">
          <a:blip r:embed="rId8">
            <a:alphaModFix/>
          </a:blip>
          <a:srcRect b="0" l="0" r="0" t="0"/>
          <a:stretch/>
        </p:blipFill>
        <p:spPr>
          <a:xfrm flipH="1">
            <a:off x="2430185" y="2138585"/>
            <a:ext cx="1240931" cy="827287"/>
          </a:xfrm>
          <a:prstGeom prst="rect">
            <a:avLst/>
          </a:prstGeom>
          <a:noFill/>
          <a:ln>
            <a:noFill/>
          </a:ln>
          <a:effectLst>
            <a:outerShdw blurRad="50800" rotWithShape="0" algn="br" dir="13500000" dist="38100">
              <a:srgbClr val="000000">
                <a:alpha val="4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35"/>
          <p:cNvSpPr txBox="1"/>
          <p:nvPr>
            <p:ph type="title"/>
          </p:nvPr>
        </p:nvSpPr>
        <p:spPr>
          <a:xfrm>
            <a:off x="629560" y="249723"/>
            <a:ext cx="10932879" cy="577969"/>
          </a:xfrm>
          <a:prstGeom prst="rect">
            <a:avLst/>
          </a:prstGeom>
          <a:noFill/>
          <a:ln>
            <a:noFill/>
          </a:ln>
        </p:spPr>
        <p:txBody>
          <a:bodyPr anchorCtr="0" anchor="ctr" bIns="45700" lIns="0" spcFirstLastPara="1" rIns="91425" wrap="square" tIns="45700">
            <a:noAutofit/>
          </a:bodyPr>
          <a:lstStyle/>
          <a:p>
            <a:pPr indent="0" lvl="0" marL="0" rtl="0" algn="l">
              <a:lnSpc>
                <a:spcPct val="90000"/>
              </a:lnSpc>
              <a:spcBef>
                <a:spcPts val="0"/>
              </a:spcBef>
              <a:spcAft>
                <a:spcPts val="0"/>
              </a:spcAft>
              <a:buClr>
                <a:srgbClr val="00559E"/>
              </a:buClr>
              <a:buSzPts val="4000"/>
              <a:buFont typeface="Arial"/>
              <a:buNone/>
            </a:pPr>
            <a:r>
              <a:rPr lang="en-US">
                <a:solidFill>
                  <a:srgbClr val="00559E"/>
                </a:solidFill>
              </a:rPr>
              <a:t>Challenges</a:t>
            </a:r>
            <a:r>
              <a:rPr lang="en-US"/>
              <a:t> Faced by Tele sales</a:t>
            </a:r>
            <a:endParaRPr/>
          </a:p>
        </p:txBody>
      </p:sp>
      <p:grpSp>
        <p:nvGrpSpPr>
          <p:cNvPr id="291" name="Google Shape;291;p35"/>
          <p:cNvGrpSpPr/>
          <p:nvPr/>
        </p:nvGrpSpPr>
        <p:grpSpPr>
          <a:xfrm>
            <a:off x="629560" y="1844001"/>
            <a:ext cx="10932878" cy="3413799"/>
            <a:chOff x="0" y="0"/>
            <a:chExt cx="10932878" cy="3413799"/>
          </a:xfrm>
        </p:grpSpPr>
        <p:sp>
          <p:nvSpPr>
            <p:cNvPr id="292" name="Google Shape;292;p35"/>
            <p:cNvSpPr/>
            <p:nvPr/>
          </p:nvSpPr>
          <p:spPr>
            <a:xfrm>
              <a:off x="0" y="0"/>
              <a:ext cx="2135327" cy="3413799"/>
            </a:xfrm>
            <a:prstGeom prst="roundRect">
              <a:avLst>
                <a:gd fmla="val 10000" name="adj"/>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35"/>
            <p:cNvSpPr txBox="1"/>
            <p:nvPr/>
          </p:nvSpPr>
          <p:spPr>
            <a:xfrm>
              <a:off x="0" y="1365519"/>
              <a:ext cx="2135327" cy="1365519"/>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Building Rapport Remotely</a:t>
              </a:r>
              <a:endParaRPr b="0" i="0" sz="1800" u="none" cap="none" strike="noStrike">
                <a:solidFill>
                  <a:schemeClr val="dk1"/>
                </a:solidFill>
                <a:latin typeface="Arial"/>
                <a:ea typeface="Arial"/>
                <a:cs typeface="Arial"/>
                <a:sym typeface="Arial"/>
              </a:endParaRPr>
            </a:p>
          </p:txBody>
        </p:sp>
        <p:sp>
          <p:nvSpPr>
            <p:cNvPr id="294" name="Google Shape;294;p35"/>
            <p:cNvSpPr/>
            <p:nvPr/>
          </p:nvSpPr>
          <p:spPr>
            <a:xfrm>
              <a:off x="369825" y="143935"/>
              <a:ext cx="1395677" cy="1395677"/>
            </a:xfrm>
            <a:prstGeom prst="ellipse">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35"/>
            <p:cNvSpPr/>
            <p:nvPr/>
          </p:nvSpPr>
          <p:spPr>
            <a:xfrm>
              <a:off x="2199387" y="0"/>
              <a:ext cx="2135327" cy="3413799"/>
            </a:xfrm>
            <a:prstGeom prst="roundRect">
              <a:avLst>
                <a:gd fmla="val 10000" name="adj"/>
              </a:avLst>
            </a:prstGeom>
            <a:solidFill>
              <a:srgbClr val="93F31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35"/>
            <p:cNvSpPr txBox="1"/>
            <p:nvPr/>
          </p:nvSpPr>
          <p:spPr>
            <a:xfrm>
              <a:off x="2199387" y="1365519"/>
              <a:ext cx="2135327" cy="1365519"/>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Engaging and Keeping Prospect Interest</a:t>
              </a:r>
              <a:endParaRPr b="0" i="0" sz="1800" u="none" cap="none" strike="noStrike">
                <a:solidFill>
                  <a:schemeClr val="dk1"/>
                </a:solidFill>
                <a:latin typeface="Arial"/>
                <a:ea typeface="Arial"/>
                <a:cs typeface="Arial"/>
                <a:sym typeface="Arial"/>
              </a:endParaRPr>
            </a:p>
          </p:txBody>
        </p:sp>
        <p:sp>
          <p:nvSpPr>
            <p:cNvPr id="297" name="Google Shape;297;p35"/>
            <p:cNvSpPr/>
            <p:nvPr/>
          </p:nvSpPr>
          <p:spPr>
            <a:xfrm>
              <a:off x="2569213" y="143935"/>
              <a:ext cx="1395677" cy="1395677"/>
            </a:xfrm>
            <a:prstGeom prst="ellipse">
              <a:avLst/>
            </a:prstGeom>
            <a:blipFill rotWithShape="1">
              <a:blip r:embed="rId4">
                <a:alphaModFix/>
              </a:blip>
              <a:stretch>
                <a:fillRect b="6146" l="6147" r="6146" t="6147"/>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35"/>
            <p:cNvSpPr/>
            <p:nvPr/>
          </p:nvSpPr>
          <p:spPr>
            <a:xfrm>
              <a:off x="4398775" y="0"/>
              <a:ext cx="2135327" cy="3413799"/>
            </a:xfrm>
            <a:prstGeom prst="roundRect">
              <a:avLst>
                <a:gd fmla="val 10000" name="adj"/>
              </a:avLst>
            </a:prstGeom>
            <a:solidFill>
              <a:srgbClr val="2EE84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35"/>
            <p:cNvSpPr txBox="1"/>
            <p:nvPr/>
          </p:nvSpPr>
          <p:spPr>
            <a:xfrm>
              <a:off x="4398775" y="1365519"/>
              <a:ext cx="2135327" cy="1365519"/>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Time Management and Productivity</a:t>
              </a:r>
              <a:endParaRPr b="0" i="0" sz="1800" u="none" cap="none" strike="noStrike">
                <a:solidFill>
                  <a:schemeClr val="dk1"/>
                </a:solidFill>
                <a:latin typeface="Arial"/>
                <a:ea typeface="Arial"/>
                <a:cs typeface="Arial"/>
                <a:sym typeface="Arial"/>
              </a:endParaRPr>
            </a:p>
          </p:txBody>
        </p:sp>
        <p:sp>
          <p:nvSpPr>
            <p:cNvPr id="300" name="Google Shape;300;p35"/>
            <p:cNvSpPr/>
            <p:nvPr/>
          </p:nvSpPr>
          <p:spPr>
            <a:xfrm>
              <a:off x="4768600" y="143935"/>
              <a:ext cx="1395677" cy="1395677"/>
            </a:xfrm>
            <a:prstGeom prst="ellipse">
              <a:avLst/>
            </a:prstGeom>
            <a:blipFill rotWithShape="1">
              <a:blip r:embed="rId5">
                <a:alphaModFix/>
              </a:blip>
              <a:stretch>
                <a:fillRect b="7436" l="10017" r="10017" t="7437"/>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35"/>
            <p:cNvSpPr/>
            <p:nvPr/>
          </p:nvSpPr>
          <p:spPr>
            <a:xfrm>
              <a:off x="6598163" y="0"/>
              <a:ext cx="2135327" cy="3413799"/>
            </a:xfrm>
            <a:prstGeom prst="roundRect">
              <a:avLst>
                <a:gd fmla="val 10000" name="adj"/>
              </a:avLst>
            </a:prstGeom>
            <a:solidFill>
              <a:srgbClr val="44DEBE"/>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35"/>
            <p:cNvSpPr txBox="1"/>
            <p:nvPr/>
          </p:nvSpPr>
          <p:spPr>
            <a:xfrm>
              <a:off x="6598163" y="1365519"/>
              <a:ext cx="2135327" cy="1365519"/>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Language Barriers</a:t>
              </a:r>
              <a:endParaRPr b="0" i="0" sz="1800" u="none" cap="none" strike="noStrike">
                <a:solidFill>
                  <a:schemeClr val="dk1"/>
                </a:solidFill>
                <a:latin typeface="Arial"/>
                <a:ea typeface="Arial"/>
                <a:cs typeface="Arial"/>
                <a:sym typeface="Arial"/>
              </a:endParaRPr>
            </a:p>
          </p:txBody>
        </p:sp>
        <p:sp>
          <p:nvSpPr>
            <p:cNvPr id="303" name="Google Shape;303;p35"/>
            <p:cNvSpPr/>
            <p:nvPr/>
          </p:nvSpPr>
          <p:spPr>
            <a:xfrm>
              <a:off x="6967988" y="143935"/>
              <a:ext cx="1395677" cy="1395677"/>
            </a:xfrm>
            <a:prstGeom prst="ellipse">
              <a:avLst/>
            </a:prstGeom>
            <a:blipFill rotWithShape="1">
              <a:blip r:embed="rId6">
                <a:alphaModFix/>
              </a:blip>
              <a:stretch>
                <a:fillRect b="12596" l="7437" r="7436" t="12596"/>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35"/>
            <p:cNvSpPr/>
            <p:nvPr/>
          </p:nvSpPr>
          <p:spPr>
            <a:xfrm>
              <a:off x="8797551" y="0"/>
              <a:ext cx="2135327" cy="3413799"/>
            </a:xfrm>
            <a:prstGeom prst="roundRect">
              <a:avLst>
                <a:gd fmla="val 10000" name="adj"/>
              </a:avLst>
            </a:prstGeom>
            <a:solidFill>
              <a:srgbClr val="5999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35"/>
            <p:cNvSpPr txBox="1"/>
            <p:nvPr/>
          </p:nvSpPr>
          <p:spPr>
            <a:xfrm>
              <a:off x="8797551" y="1365519"/>
              <a:ext cx="2135327" cy="1365519"/>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Call Screening and Gatekeepers</a:t>
              </a:r>
              <a:endParaRPr b="0" i="0" sz="1800" u="none" cap="none" strike="noStrike">
                <a:solidFill>
                  <a:schemeClr val="dk1"/>
                </a:solidFill>
                <a:latin typeface="Arial"/>
                <a:ea typeface="Arial"/>
                <a:cs typeface="Arial"/>
                <a:sym typeface="Arial"/>
              </a:endParaRPr>
            </a:p>
          </p:txBody>
        </p:sp>
        <p:sp>
          <p:nvSpPr>
            <p:cNvPr id="306" name="Google Shape;306;p35"/>
            <p:cNvSpPr/>
            <p:nvPr/>
          </p:nvSpPr>
          <p:spPr>
            <a:xfrm>
              <a:off x="9167376" y="143935"/>
              <a:ext cx="1395677" cy="1395677"/>
            </a:xfrm>
            <a:prstGeom prst="ellipse">
              <a:avLst/>
            </a:prstGeom>
            <a:blipFill rotWithShape="1">
              <a:blip r:embed="rId7">
                <a:alphaModFix/>
              </a:blip>
              <a:stretch>
                <a:fillRect b="4857" l="3567" r="3566" t="4857"/>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35"/>
            <p:cNvSpPr/>
            <p:nvPr/>
          </p:nvSpPr>
          <p:spPr>
            <a:xfrm>
              <a:off x="437315" y="2570920"/>
              <a:ext cx="10058248" cy="659965"/>
            </a:xfrm>
            <a:prstGeom prst="leftRightArrow">
              <a:avLst>
                <a:gd fmla="val 50000" name="adj1"/>
                <a:gd fmla="val 50000" name="adj2"/>
              </a:avLst>
            </a:prstGeom>
            <a:solidFill>
              <a:schemeClr val="lt1"/>
            </a:solidFill>
            <a:ln cap="flat" cmpd="sng" w="12700">
              <a:solidFill>
                <a:srgbClr val="D8D8D8"/>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08" name="Google Shape;308;p35"/>
          <p:cNvSpPr txBox="1"/>
          <p:nvPr/>
        </p:nvSpPr>
        <p:spPr>
          <a:xfrm>
            <a:off x="3030793" y="4559398"/>
            <a:ext cx="6130412"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Challenges</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36"/>
          <p:cNvSpPr txBox="1"/>
          <p:nvPr>
            <p:ph type="title"/>
          </p:nvPr>
        </p:nvSpPr>
        <p:spPr>
          <a:xfrm>
            <a:off x="629560" y="249723"/>
            <a:ext cx="10932879" cy="577969"/>
          </a:xfrm>
          <a:prstGeom prst="rect">
            <a:avLst/>
          </a:prstGeom>
          <a:noFill/>
          <a:ln>
            <a:noFill/>
          </a:ln>
        </p:spPr>
        <p:txBody>
          <a:bodyPr anchorCtr="0" anchor="ctr" bIns="45700" lIns="0" spcFirstLastPara="1" rIns="91425" wrap="square" tIns="45700">
            <a:noAutofit/>
          </a:bodyPr>
          <a:lstStyle/>
          <a:p>
            <a:pPr indent="0" lvl="0" marL="0" rtl="0" algn="l">
              <a:lnSpc>
                <a:spcPct val="90000"/>
              </a:lnSpc>
              <a:spcBef>
                <a:spcPts val="0"/>
              </a:spcBef>
              <a:spcAft>
                <a:spcPts val="0"/>
              </a:spcAft>
              <a:buClr>
                <a:schemeClr val="dk1"/>
              </a:buClr>
              <a:buSzPts val="4000"/>
              <a:buFont typeface="Arial"/>
              <a:buNone/>
            </a:pPr>
            <a:r>
              <a:rPr lang="en-US"/>
              <a:t>Suspecting</a:t>
            </a:r>
            <a:endParaRPr/>
          </a:p>
        </p:txBody>
      </p:sp>
      <p:sp>
        <p:nvSpPr>
          <p:cNvPr id="315" name="Google Shape;315;p36"/>
          <p:cNvSpPr txBox="1"/>
          <p:nvPr/>
        </p:nvSpPr>
        <p:spPr>
          <a:xfrm>
            <a:off x="629560" y="1486152"/>
            <a:ext cx="6127750"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374151"/>
                </a:solidFill>
                <a:latin typeface="Arial"/>
                <a:ea typeface="Arial"/>
                <a:cs typeface="Arial"/>
                <a:sym typeface="Arial"/>
              </a:rPr>
              <a:t>Initial stage where the tele sales team identifies a wide pool of potential prospects who could be interested in the product or service.</a:t>
            </a:r>
            <a:endParaRPr b="0" i="0" sz="1800" u="none" cap="none" strike="noStrike">
              <a:solidFill>
                <a:schemeClr val="dk1"/>
              </a:solidFill>
              <a:latin typeface="Arial"/>
              <a:ea typeface="Arial"/>
              <a:cs typeface="Arial"/>
              <a:sym typeface="Arial"/>
            </a:endParaRPr>
          </a:p>
        </p:txBody>
      </p:sp>
      <p:sp>
        <p:nvSpPr>
          <p:cNvPr id="316" name="Google Shape;316;p36"/>
          <p:cNvSpPr txBox="1"/>
          <p:nvPr/>
        </p:nvSpPr>
        <p:spPr>
          <a:xfrm>
            <a:off x="629560" y="2581365"/>
            <a:ext cx="6127750"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374151"/>
                </a:solidFill>
                <a:latin typeface="Arial"/>
                <a:ea typeface="Arial"/>
                <a:cs typeface="Arial"/>
                <a:sym typeface="Arial"/>
              </a:rPr>
              <a:t>E.G The tele sales team gathers a list of contacts from a trade show attendee list. These contacts are potential suspects as they showed interest in the industry, but there's limited information about their specific needs.</a:t>
            </a:r>
            <a:endParaRPr b="0" i="0" sz="1400" u="none" cap="none" strike="noStrike">
              <a:solidFill>
                <a:srgbClr val="000000"/>
              </a:solidFill>
              <a:latin typeface="Arial"/>
              <a:ea typeface="Arial"/>
              <a:cs typeface="Arial"/>
              <a:sym typeface="Arial"/>
            </a:endParaRPr>
          </a:p>
        </p:txBody>
      </p:sp>
      <p:sp>
        <p:nvSpPr>
          <p:cNvPr id="317" name="Google Shape;317;p36"/>
          <p:cNvSpPr txBox="1"/>
          <p:nvPr/>
        </p:nvSpPr>
        <p:spPr>
          <a:xfrm>
            <a:off x="629560" y="4086135"/>
            <a:ext cx="6127750" cy="23083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374151"/>
                </a:solidFill>
                <a:latin typeface="Arial"/>
                <a:ea typeface="Arial"/>
                <a:cs typeface="Arial"/>
                <a:sym typeface="Arial"/>
              </a:rPr>
              <a:t>Some of the common Suspecting sources include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374151"/>
              </a:solidFill>
              <a:latin typeface="Arial"/>
              <a:ea typeface="Arial"/>
              <a:cs typeface="Arial"/>
              <a:sym typeface="Arial"/>
            </a:endParaRPr>
          </a:p>
          <a:p>
            <a:pPr indent="-342900" lvl="0" marL="342900" marR="0" rtl="0" algn="l">
              <a:lnSpc>
                <a:spcPct val="100000"/>
              </a:lnSpc>
              <a:spcBef>
                <a:spcPts val="0"/>
              </a:spcBef>
              <a:spcAft>
                <a:spcPts val="0"/>
              </a:spcAft>
              <a:buClr>
                <a:srgbClr val="374151"/>
              </a:buClr>
              <a:buSzPts val="1800"/>
              <a:buFont typeface="Arial"/>
              <a:buAutoNum type="arabicPeriod"/>
            </a:pPr>
            <a:r>
              <a:rPr b="0" i="0" lang="en-US" sz="1800" u="none" cap="none" strike="noStrike">
                <a:solidFill>
                  <a:srgbClr val="374151"/>
                </a:solidFill>
                <a:latin typeface="Arial"/>
                <a:ea typeface="Arial"/>
                <a:cs typeface="Arial"/>
                <a:sym typeface="Arial"/>
              </a:rPr>
              <a:t>Lead Database and CRM systems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374151"/>
              </a:buClr>
              <a:buSzPts val="1800"/>
              <a:buFont typeface="Arial"/>
              <a:buAutoNum type="arabicPeriod"/>
            </a:pPr>
            <a:r>
              <a:rPr b="0" i="0" lang="en-US" sz="1800" u="none" cap="none" strike="noStrike">
                <a:solidFill>
                  <a:srgbClr val="374151"/>
                </a:solidFill>
                <a:latin typeface="Arial"/>
                <a:ea typeface="Arial"/>
                <a:cs typeface="Arial"/>
                <a:sym typeface="Arial"/>
              </a:rPr>
              <a:t>Social Media database</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374151"/>
              </a:buClr>
              <a:buSzPts val="1800"/>
              <a:buFont typeface="Arial"/>
              <a:buAutoNum type="arabicPeriod"/>
            </a:pPr>
            <a:r>
              <a:rPr b="0" i="0" lang="en-US" sz="1800" u="none" cap="none" strike="noStrike">
                <a:solidFill>
                  <a:srgbClr val="374151"/>
                </a:solidFill>
                <a:latin typeface="Arial"/>
                <a:ea typeface="Arial"/>
                <a:cs typeface="Arial"/>
                <a:sym typeface="Arial"/>
              </a:rPr>
              <a:t>Industry &amp; Tradeshow directories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374151"/>
              </a:buClr>
              <a:buSzPts val="1800"/>
              <a:buFont typeface="Arial"/>
              <a:buAutoNum type="arabicPeriod"/>
            </a:pPr>
            <a:r>
              <a:rPr b="0" i="0" lang="en-US" sz="1800" u="none" cap="none" strike="noStrike">
                <a:solidFill>
                  <a:srgbClr val="374151"/>
                </a:solidFill>
                <a:latin typeface="Arial"/>
                <a:ea typeface="Arial"/>
                <a:cs typeface="Arial"/>
                <a:sym typeface="Arial"/>
              </a:rPr>
              <a:t>Website visitors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374151"/>
              </a:buClr>
              <a:buSzPts val="1800"/>
              <a:buFont typeface="Arial"/>
              <a:buAutoNum type="arabicPeriod"/>
            </a:pPr>
            <a:r>
              <a:rPr b="0" i="0" lang="en-US" sz="1800" u="none" cap="none" strike="noStrike">
                <a:solidFill>
                  <a:srgbClr val="374151"/>
                </a:solidFill>
                <a:latin typeface="Arial"/>
                <a:ea typeface="Arial"/>
                <a:cs typeface="Arial"/>
                <a:sym typeface="Arial"/>
              </a:rPr>
              <a:t>Market research reports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374151"/>
              </a:buClr>
              <a:buSzPts val="1800"/>
              <a:buFont typeface="Arial"/>
              <a:buAutoNum type="arabicPeriod"/>
            </a:pPr>
            <a:r>
              <a:rPr b="0" i="0" lang="en-US" sz="1800" u="none" cap="none" strike="noStrike">
                <a:solidFill>
                  <a:srgbClr val="374151"/>
                </a:solidFill>
                <a:latin typeface="Arial"/>
                <a:ea typeface="Arial"/>
                <a:cs typeface="Arial"/>
                <a:sym typeface="Arial"/>
              </a:rPr>
              <a:t>Professional Networking Platforms</a:t>
            </a:r>
            <a:endParaRPr b="0" i="0" sz="1400" u="none" cap="none" strike="noStrike">
              <a:solidFill>
                <a:srgbClr val="000000"/>
              </a:solidFill>
              <a:latin typeface="Arial"/>
              <a:ea typeface="Arial"/>
              <a:cs typeface="Arial"/>
              <a:sym typeface="Arial"/>
            </a:endParaRPr>
          </a:p>
        </p:txBody>
      </p:sp>
      <p:sp>
        <p:nvSpPr>
          <p:cNvPr id="318" name="Google Shape;318;p36"/>
          <p:cNvSpPr/>
          <p:nvPr/>
        </p:nvSpPr>
        <p:spPr>
          <a:xfrm>
            <a:off x="7473846" y="1687286"/>
            <a:ext cx="4481922" cy="1197430"/>
          </a:xfrm>
          <a:prstGeom prst="flowChartManualOperation">
            <a:avLst/>
          </a:prstGeom>
          <a:gradFill>
            <a:gsLst>
              <a:gs pos="0">
                <a:srgbClr val="FEE599"/>
              </a:gs>
              <a:gs pos="46000">
                <a:srgbClr val="FFC20C"/>
              </a:gs>
              <a:gs pos="100000">
                <a:srgbClr val="9973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a:ea typeface="Arial"/>
              <a:cs typeface="Arial"/>
              <a:sym typeface="Arial"/>
            </a:endParaRPr>
          </a:p>
        </p:txBody>
      </p:sp>
      <p:sp>
        <p:nvSpPr>
          <p:cNvPr id="319" name="Google Shape;319;p36"/>
          <p:cNvSpPr/>
          <p:nvPr/>
        </p:nvSpPr>
        <p:spPr>
          <a:xfrm>
            <a:off x="8122471" y="3133476"/>
            <a:ext cx="3161210" cy="914400"/>
          </a:xfrm>
          <a:prstGeom prst="flowChartManualOperation">
            <a:avLst/>
          </a:prstGeom>
          <a:gradFill>
            <a:gsLst>
              <a:gs pos="0">
                <a:srgbClr val="F7CAAC"/>
              </a:gs>
              <a:gs pos="46000">
                <a:srgbClr val="ED823A"/>
              </a:gs>
              <a:gs pos="100000">
                <a:srgbClr val="9D480D"/>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a:ea typeface="Arial"/>
              <a:cs typeface="Arial"/>
              <a:sym typeface="Arial"/>
            </a:endParaRPr>
          </a:p>
        </p:txBody>
      </p:sp>
      <p:sp>
        <p:nvSpPr>
          <p:cNvPr id="320" name="Google Shape;320;p36"/>
          <p:cNvSpPr/>
          <p:nvPr/>
        </p:nvSpPr>
        <p:spPr>
          <a:xfrm>
            <a:off x="9079469" y="5094646"/>
            <a:ext cx="1247214" cy="1020147"/>
          </a:xfrm>
          <a:prstGeom prst="can">
            <a:avLst>
              <a:gd fmla="val 28846" name="adj"/>
            </a:avLst>
          </a:prstGeom>
          <a:gradFill>
            <a:gsLst>
              <a:gs pos="0">
                <a:srgbClr val="2A4B86"/>
              </a:gs>
              <a:gs pos="48000">
                <a:srgbClr val="4875C5"/>
              </a:gs>
              <a:gs pos="100000">
                <a:srgbClr val="8DA9DB"/>
              </a:gs>
            </a:gsLst>
            <a:lin ang="162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chemeClr val="lt1"/>
              </a:solidFill>
              <a:latin typeface="Arial"/>
              <a:ea typeface="Arial"/>
              <a:cs typeface="Arial"/>
              <a:sym typeface="Arial"/>
            </a:endParaRPr>
          </a:p>
        </p:txBody>
      </p:sp>
      <p:sp>
        <p:nvSpPr>
          <p:cNvPr id="321" name="Google Shape;321;p36"/>
          <p:cNvSpPr/>
          <p:nvPr/>
        </p:nvSpPr>
        <p:spPr>
          <a:xfrm>
            <a:off x="7473846" y="1522467"/>
            <a:ext cx="4481922" cy="304800"/>
          </a:xfrm>
          <a:prstGeom prst="ellipse">
            <a:avLst/>
          </a:prstGeom>
          <a:solidFill>
            <a:srgbClr val="FFD24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22" name="Google Shape;322;p36"/>
          <p:cNvSpPr/>
          <p:nvPr/>
        </p:nvSpPr>
        <p:spPr>
          <a:xfrm>
            <a:off x="8122470" y="3011634"/>
            <a:ext cx="3161210" cy="228794"/>
          </a:xfrm>
          <a:prstGeom prst="ellipse">
            <a:avLst/>
          </a:prstGeom>
          <a:solidFill>
            <a:srgbClr val="F2A2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23" name="Google Shape;323;p36"/>
          <p:cNvSpPr/>
          <p:nvPr/>
        </p:nvSpPr>
        <p:spPr>
          <a:xfrm>
            <a:off x="8703041" y="4296716"/>
            <a:ext cx="2000070" cy="679269"/>
          </a:xfrm>
          <a:prstGeom prst="flowChartManualOperation">
            <a:avLst/>
          </a:prstGeom>
          <a:gradFill>
            <a:gsLst>
              <a:gs pos="0">
                <a:srgbClr val="C4E0B2"/>
              </a:gs>
              <a:gs pos="46000">
                <a:srgbClr val="75B54B"/>
              </a:gs>
              <a:gs pos="100000">
                <a:srgbClr val="43672A"/>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324" name="Google Shape;324;p36"/>
          <p:cNvSpPr/>
          <p:nvPr/>
        </p:nvSpPr>
        <p:spPr>
          <a:xfrm>
            <a:off x="8703041" y="4211088"/>
            <a:ext cx="2000070" cy="172738"/>
          </a:xfrm>
          <a:prstGeom prst="ellipse">
            <a:avLst/>
          </a:prstGeom>
          <a:solidFill>
            <a:srgbClr val="A8D08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25" name="Google Shape;325;p36"/>
          <p:cNvSpPr/>
          <p:nvPr/>
        </p:nvSpPr>
        <p:spPr>
          <a:xfrm>
            <a:off x="7382879" y="1738086"/>
            <a:ext cx="4481922" cy="1197430"/>
          </a:xfrm>
          <a:prstGeom prst="flowChartManualOperation">
            <a:avLst/>
          </a:prstGeom>
          <a:gradFill>
            <a:gsLst>
              <a:gs pos="0">
                <a:srgbClr val="FEE599"/>
              </a:gs>
              <a:gs pos="46000">
                <a:srgbClr val="FFC20C"/>
              </a:gs>
              <a:gs pos="100000">
                <a:srgbClr val="9973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326" name="Google Shape;326;p36"/>
          <p:cNvSpPr/>
          <p:nvPr/>
        </p:nvSpPr>
        <p:spPr>
          <a:xfrm>
            <a:off x="7408279" y="1535167"/>
            <a:ext cx="4481922" cy="304800"/>
          </a:xfrm>
          <a:prstGeom prst="ellipse">
            <a:avLst/>
          </a:prstGeom>
          <a:solidFill>
            <a:srgbClr val="FFD24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27" name="Google Shape;327;p36"/>
          <p:cNvSpPr/>
          <p:nvPr/>
        </p:nvSpPr>
        <p:spPr>
          <a:xfrm>
            <a:off x="8095003" y="3037034"/>
            <a:ext cx="3161210" cy="228794"/>
          </a:xfrm>
          <a:prstGeom prst="ellipse">
            <a:avLst/>
          </a:prstGeom>
          <a:solidFill>
            <a:srgbClr val="F2A2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28" name="Google Shape;328;p36"/>
          <p:cNvSpPr/>
          <p:nvPr/>
        </p:nvSpPr>
        <p:spPr>
          <a:xfrm>
            <a:off x="8713674" y="4223788"/>
            <a:ext cx="2000070" cy="172738"/>
          </a:xfrm>
          <a:prstGeom prst="ellipse">
            <a:avLst/>
          </a:prstGeom>
          <a:solidFill>
            <a:srgbClr val="A8D08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29" name="Google Shape;329;p36"/>
          <p:cNvSpPr/>
          <p:nvPr/>
        </p:nvSpPr>
        <p:spPr>
          <a:xfrm>
            <a:off x="9443143" y="2807217"/>
            <a:ext cx="289886" cy="442219"/>
          </a:xfrm>
          <a:prstGeom prst="downArrow">
            <a:avLst>
              <a:gd fmla="val 50000" name="adj1"/>
              <a:gd fmla="val 50000" name="adj2"/>
            </a:avLst>
          </a:prstGeom>
          <a:solidFill>
            <a:srgbClr val="3A38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30" name="Google Shape;330;p36"/>
          <p:cNvSpPr/>
          <p:nvPr/>
        </p:nvSpPr>
        <p:spPr>
          <a:xfrm>
            <a:off x="9462193" y="4937873"/>
            <a:ext cx="337930" cy="430887"/>
          </a:xfrm>
          <a:prstGeom prst="downArrow">
            <a:avLst>
              <a:gd fmla="val 50000" name="adj1"/>
              <a:gd fmla="val 50000" name="adj2"/>
            </a:avLst>
          </a:prstGeom>
          <a:solidFill>
            <a:srgbClr val="3A38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31" name="Google Shape;331;p36"/>
          <p:cNvSpPr/>
          <p:nvPr/>
        </p:nvSpPr>
        <p:spPr>
          <a:xfrm>
            <a:off x="9462193" y="3922702"/>
            <a:ext cx="337930" cy="501533"/>
          </a:xfrm>
          <a:prstGeom prst="downArrow">
            <a:avLst>
              <a:gd fmla="val 50000" name="adj1"/>
              <a:gd fmla="val 50000" name="adj2"/>
            </a:avLst>
          </a:prstGeom>
          <a:solidFill>
            <a:srgbClr val="3A38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32" name="Google Shape;332;p36"/>
          <p:cNvSpPr txBox="1"/>
          <p:nvPr/>
        </p:nvSpPr>
        <p:spPr>
          <a:xfrm>
            <a:off x="3675518" y="6237916"/>
            <a:ext cx="7414721" cy="370361"/>
          </a:xfrm>
          <a:prstGeom prst="rect">
            <a:avLst/>
          </a:prstGeom>
          <a:noFill/>
          <a:ln>
            <a:noFill/>
          </a:ln>
        </p:spPr>
        <p:txBody>
          <a:bodyPr anchorCtr="0" anchor="ctr" bIns="45700" lIns="0" spcFirstLastPara="1" rIns="91425" wrap="square" tIns="45700">
            <a:noAutofit/>
          </a:bodyPr>
          <a:lstStyle/>
          <a:p>
            <a:pPr indent="0" lvl="0" marL="0" marR="0" rtl="0" algn="ctr">
              <a:lnSpc>
                <a:spcPct val="90000"/>
              </a:lnSpc>
              <a:spcBef>
                <a:spcPts val="0"/>
              </a:spcBef>
              <a:spcAft>
                <a:spcPts val="0"/>
              </a:spcAft>
              <a:buClr>
                <a:schemeClr val="dk1"/>
              </a:buClr>
              <a:buSzPts val="2400"/>
              <a:buFont typeface="Arial"/>
              <a:buNone/>
            </a:pPr>
            <a:r>
              <a:rPr b="1" i="0" lang="en-US" sz="2400" u="none" cap="none" strike="noStrike">
                <a:solidFill>
                  <a:schemeClr val="dk1"/>
                </a:solidFill>
                <a:latin typeface="Arial"/>
                <a:ea typeface="Arial"/>
                <a:cs typeface="Arial"/>
                <a:sym typeface="Arial"/>
              </a:rPr>
              <a:t>Higher the Suspects, Higher the sales closures</a:t>
            </a:r>
            <a:endParaRPr b="1" i="0" sz="2400" u="none" cap="none" strike="noStrike">
              <a:solidFill>
                <a:srgbClr val="01559D"/>
              </a:solidFill>
              <a:latin typeface="Arial"/>
              <a:ea typeface="Arial"/>
              <a:cs typeface="Arial"/>
              <a:sym typeface="Arial"/>
            </a:endParaRPr>
          </a:p>
        </p:txBody>
      </p:sp>
      <p:pic>
        <p:nvPicPr>
          <p:cNvPr id="333" name="Google Shape;333;p36"/>
          <p:cNvPicPr preferRelativeResize="0"/>
          <p:nvPr/>
        </p:nvPicPr>
        <p:blipFill rotWithShape="1">
          <a:blip r:embed="rId3">
            <a:alphaModFix/>
          </a:blip>
          <a:srcRect b="0" l="0" r="0" t="0"/>
          <a:stretch/>
        </p:blipFill>
        <p:spPr>
          <a:xfrm>
            <a:off x="10433473" y="1779082"/>
            <a:ext cx="850207" cy="850207"/>
          </a:xfrm>
          <a:prstGeom prst="rect">
            <a:avLst/>
          </a:prstGeom>
          <a:noFill/>
          <a:ln>
            <a:noFill/>
          </a:ln>
        </p:spPr>
      </p:pic>
      <p:sp>
        <p:nvSpPr>
          <p:cNvPr id="334" name="Google Shape;334;p36"/>
          <p:cNvSpPr txBox="1"/>
          <p:nvPr/>
        </p:nvSpPr>
        <p:spPr>
          <a:xfrm>
            <a:off x="7707603" y="2000675"/>
            <a:ext cx="3195846"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Arial"/>
                <a:ea typeface="Arial"/>
                <a:cs typeface="Arial"/>
                <a:sym typeface="Arial"/>
              </a:rPr>
              <a:t>Suspects</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37"/>
          <p:cNvSpPr txBox="1"/>
          <p:nvPr>
            <p:ph type="title"/>
          </p:nvPr>
        </p:nvSpPr>
        <p:spPr>
          <a:xfrm>
            <a:off x="629560" y="249723"/>
            <a:ext cx="10932879" cy="577969"/>
          </a:xfrm>
          <a:prstGeom prst="rect">
            <a:avLst/>
          </a:prstGeom>
          <a:noFill/>
          <a:ln>
            <a:noFill/>
          </a:ln>
        </p:spPr>
        <p:txBody>
          <a:bodyPr anchorCtr="0" anchor="ctr" bIns="45700" lIns="0" spcFirstLastPara="1" rIns="90000" wrap="square" tIns="45700">
            <a:noAutofit/>
          </a:bodyPr>
          <a:lstStyle/>
          <a:p>
            <a:pPr indent="0" lvl="0" marL="0" rtl="0" algn="l">
              <a:lnSpc>
                <a:spcPct val="90000"/>
              </a:lnSpc>
              <a:spcBef>
                <a:spcPts val="0"/>
              </a:spcBef>
              <a:spcAft>
                <a:spcPts val="0"/>
              </a:spcAft>
              <a:buClr>
                <a:srgbClr val="01559D"/>
              </a:buClr>
              <a:buSzPts val="4000"/>
              <a:buFont typeface="Arial"/>
              <a:buNone/>
            </a:pPr>
            <a:r>
              <a:rPr lang="en-US">
                <a:solidFill>
                  <a:srgbClr val="01559D"/>
                </a:solidFill>
              </a:rPr>
              <a:t>Tele calling </a:t>
            </a:r>
            <a:r>
              <a:rPr lang="en-US"/>
              <a:t>Script- Need &amp; Reason</a:t>
            </a:r>
            <a:endParaRPr/>
          </a:p>
        </p:txBody>
      </p:sp>
      <p:pic>
        <p:nvPicPr>
          <p:cNvPr id="341" name="Google Shape;341;p37"/>
          <p:cNvPicPr preferRelativeResize="0"/>
          <p:nvPr/>
        </p:nvPicPr>
        <p:blipFill rotWithShape="1">
          <a:blip r:embed="rId3">
            <a:alphaModFix/>
          </a:blip>
          <a:srcRect b="0" l="0" r="0" t="0"/>
          <a:stretch/>
        </p:blipFill>
        <p:spPr>
          <a:xfrm>
            <a:off x="3965267" y="1056806"/>
            <a:ext cx="4261463" cy="4261463"/>
          </a:xfrm>
          <a:prstGeom prst="rect">
            <a:avLst/>
          </a:prstGeom>
          <a:noFill/>
          <a:ln>
            <a:noFill/>
          </a:ln>
        </p:spPr>
      </p:pic>
      <p:sp>
        <p:nvSpPr>
          <p:cNvPr id="342" name="Google Shape;342;p37"/>
          <p:cNvSpPr txBox="1"/>
          <p:nvPr/>
        </p:nvSpPr>
        <p:spPr>
          <a:xfrm>
            <a:off x="1199122" y="5465277"/>
            <a:ext cx="10745036" cy="1143000"/>
          </a:xfrm>
          <a:prstGeom prst="rect">
            <a:avLst/>
          </a:prstGeom>
          <a:noFill/>
          <a:ln>
            <a:noFill/>
          </a:ln>
        </p:spPr>
        <p:txBody>
          <a:bodyPr anchorCtr="0" anchor="ctr" bIns="45700" lIns="0" spcFirstLastPara="1" rIns="90000" wrap="square" tIns="45700">
            <a:normAutofit fontScale="97500"/>
          </a:bodyPr>
          <a:lstStyle/>
          <a:p>
            <a:pPr indent="0" lvl="0" marL="0" marR="0" rtl="0" algn="ctr">
              <a:lnSpc>
                <a:spcPct val="130000"/>
              </a:lnSpc>
              <a:spcBef>
                <a:spcPts val="0"/>
              </a:spcBef>
              <a:spcAft>
                <a:spcPts val="0"/>
              </a:spcAft>
              <a:buClr>
                <a:schemeClr val="dk1"/>
              </a:buClr>
              <a:buSzPct val="100000"/>
              <a:buFont typeface="Arial"/>
              <a:buNone/>
            </a:pPr>
            <a:r>
              <a:rPr b="0" i="0" lang="en-US" sz="2000" u="none" cap="none" strike="noStrike">
                <a:solidFill>
                  <a:schemeClr val="dk1"/>
                </a:solidFill>
                <a:latin typeface="Arial"/>
                <a:ea typeface="Arial"/>
                <a:cs typeface="Arial"/>
                <a:sym typeface="Arial"/>
              </a:rPr>
              <a:t>is a structured set of dialogues that guide a tele caller (a person making phone calls) through a conversation with a potential customer or client.</a:t>
            </a:r>
            <a:endParaRPr b="0" i="0" sz="12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38"/>
          <p:cNvSpPr txBox="1"/>
          <p:nvPr>
            <p:ph type="title"/>
          </p:nvPr>
        </p:nvSpPr>
        <p:spPr>
          <a:xfrm>
            <a:off x="629560" y="249723"/>
            <a:ext cx="10932879" cy="577969"/>
          </a:xfrm>
          <a:prstGeom prst="rect">
            <a:avLst/>
          </a:prstGeom>
          <a:noFill/>
          <a:ln>
            <a:noFill/>
          </a:ln>
        </p:spPr>
        <p:txBody>
          <a:bodyPr anchorCtr="0" anchor="ctr" bIns="45700" lIns="0" spcFirstLastPara="1" rIns="90000" wrap="square" tIns="45700">
            <a:noAutofit/>
          </a:bodyPr>
          <a:lstStyle/>
          <a:p>
            <a:pPr indent="0" lvl="0" marL="0" rtl="0" algn="l">
              <a:lnSpc>
                <a:spcPct val="90000"/>
              </a:lnSpc>
              <a:spcBef>
                <a:spcPts val="0"/>
              </a:spcBef>
              <a:spcAft>
                <a:spcPts val="0"/>
              </a:spcAft>
              <a:buClr>
                <a:srgbClr val="01559D"/>
              </a:buClr>
              <a:buSzPts val="4000"/>
              <a:buFont typeface="Arial"/>
              <a:buNone/>
            </a:pPr>
            <a:r>
              <a:rPr lang="en-US" sz="4000">
                <a:solidFill>
                  <a:srgbClr val="01559D"/>
                </a:solidFill>
                <a:latin typeface="Arial"/>
                <a:ea typeface="Arial"/>
                <a:cs typeface="Arial"/>
                <a:sym typeface="Arial"/>
              </a:rPr>
              <a:t>Greetings</a:t>
            </a:r>
            <a:r>
              <a:rPr lang="en-US" sz="4000">
                <a:solidFill>
                  <a:srgbClr val="000000"/>
                </a:solidFill>
                <a:latin typeface="Arial"/>
                <a:ea typeface="Arial"/>
                <a:cs typeface="Arial"/>
                <a:sym typeface="Arial"/>
              </a:rPr>
              <a:t> over the call</a:t>
            </a:r>
            <a:endParaRPr/>
          </a:p>
        </p:txBody>
      </p:sp>
      <p:sp>
        <p:nvSpPr>
          <p:cNvPr id="349" name="Google Shape;349;p38"/>
          <p:cNvSpPr txBox="1"/>
          <p:nvPr/>
        </p:nvSpPr>
        <p:spPr>
          <a:xfrm>
            <a:off x="0" y="1365101"/>
            <a:ext cx="9606580" cy="4461221"/>
          </a:xfrm>
          <a:prstGeom prst="rect">
            <a:avLst/>
          </a:prstGeom>
          <a:noFill/>
          <a:ln>
            <a:noFill/>
          </a:ln>
        </p:spPr>
        <p:txBody>
          <a:bodyPr anchorCtr="0" anchor="t" bIns="45700" lIns="91425" spcFirstLastPara="1" rIns="91425" wrap="square" tIns="45700">
            <a:spAutoFit/>
          </a:bodyPr>
          <a:lstStyle/>
          <a:p>
            <a:pPr indent="-358775" lvl="1" marL="901700" marR="0" rtl="0" algn="l">
              <a:lnSpc>
                <a:spcPct val="95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"Hello! I’m ………………..calling from [Company Name]. Am I talking to……………..</a:t>
            </a:r>
            <a:endParaRPr b="0" i="0" sz="1400" u="none" cap="none" strike="noStrike">
              <a:solidFill>
                <a:srgbClr val="000000"/>
              </a:solidFill>
              <a:latin typeface="Arial"/>
              <a:ea typeface="Arial"/>
              <a:cs typeface="Arial"/>
              <a:sym typeface="Arial"/>
            </a:endParaRPr>
          </a:p>
          <a:p>
            <a:pPr indent="-244475" lvl="1" marL="901700" marR="0" rtl="0" algn="l">
              <a:lnSpc>
                <a:spcPct val="95000"/>
              </a:lnSpc>
              <a:spcBef>
                <a:spcPts val="260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358775" lvl="1" marL="901700" marR="0" rtl="0" algn="l">
              <a:lnSpc>
                <a:spcPct val="95000"/>
              </a:lnSpc>
              <a:spcBef>
                <a:spcPts val="26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Good [morning/afternoon]! I'm reaching out from [Company Name]. Am I speaking with …… [Prospect Name]. </a:t>
            </a:r>
            <a:endParaRPr b="0" i="0" sz="1400" u="none" cap="none" strike="noStrike">
              <a:solidFill>
                <a:srgbClr val="000000"/>
              </a:solidFill>
              <a:latin typeface="Arial"/>
              <a:ea typeface="Arial"/>
              <a:cs typeface="Arial"/>
              <a:sym typeface="Arial"/>
            </a:endParaRPr>
          </a:p>
          <a:p>
            <a:pPr indent="-244475" lvl="1" marL="901700" marR="0" rtl="0" algn="l">
              <a:lnSpc>
                <a:spcPct val="95000"/>
              </a:lnSpc>
              <a:spcBef>
                <a:spcPts val="260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358775" lvl="1" marL="901700" marR="0" rtl="0" algn="l">
              <a:lnSpc>
                <a:spcPct val="95000"/>
              </a:lnSpc>
              <a:spcBef>
                <a:spcPts val="26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Good [morning/afternoon]. I'm [Your Name] calling from [Company Name]. Am I talking to [Prospect Name] from company XYZ</a:t>
            </a:r>
            <a:endParaRPr b="0" i="0" sz="1400" u="none" cap="none" strike="noStrike">
              <a:solidFill>
                <a:srgbClr val="000000"/>
              </a:solidFill>
              <a:latin typeface="Arial"/>
              <a:ea typeface="Arial"/>
              <a:cs typeface="Arial"/>
              <a:sym typeface="Arial"/>
            </a:endParaRPr>
          </a:p>
          <a:p>
            <a:pPr indent="-244475" lvl="1" marL="901700" marR="0" rtl="0" algn="l">
              <a:lnSpc>
                <a:spcPct val="95000"/>
              </a:lnSpc>
              <a:spcBef>
                <a:spcPts val="260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358775" lvl="1" marL="901700" marR="0" rtl="0" algn="l">
              <a:lnSpc>
                <a:spcPct val="95000"/>
              </a:lnSpc>
              <a:spcBef>
                <a:spcPts val="26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"Good [morning/afternoon]. Thank you for taking my call. I'm [Your Name] with [Company Name],</a:t>
            </a:r>
            <a:endParaRPr b="0" i="0" sz="1400" u="none" cap="none" strike="noStrike">
              <a:solidFill>
                <a:srgbClr val="000000"/>
              </a:solidFill>
              <a:latin typeface="Arial"/>
              <a:ea typeface="Arial"/>
              <a:cs typeface="Arial"/>
              <a:sym typeface="Arial"/>
            </a:endParaRPr>
          </a:p>
        </p:txBody>
      </p:sp>
      <p:pic>
        <p:nvPicPr>
          <p:cNvPr id="350" name="Google Shape;350;p38"/>
          <p:cNvPicPr preferRelativeResize="0"/>
          <p:nvPr/>
        </p:nvPicPr>
        <p:blipFill rotWithShape="1">
          <a:blip r:embed="rId3">
            <a:alphaModFix/>
          </a:blip>
          <a:srcRect b="182" l="0" r="0" t="181"/>
          <a:stretch/>
        </p:blipFill>
        <p:spPr>
          <a:xfrm>
            <a:off x="9310230" y="1769398"/>
            <a:ext cx="2881770" cy="3886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9">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39"/>
          <p:cNvSpPr txBox="1"/>
          <p:nvPr>
            <p:ph type="title"/>
          </p:nvPr>
        </p:nvSpPr>
        <p:spPr>
          <a:xfrm>
            <a:off x="629560" y="249723"/>
            <a:ext cx="10932879" cy="577969"/>
          </a:xfrm>
          <a:prstGeom prst="rect">
            <a:avLst/>
          </a:prstGeom>
          <a:noFill/>
          <a:ln>
            <a:noFill/>
          </a:ln>
        </p:spPr>
        <p:txBody>
          <a:bodyPr anchorCtr="0" anchor="ctr" bIns="45700" lIns="0" spcFirstLastPara="1" rIns="90000" wrap="square" tIns="45700">
            <a:noAutofit/>
          </a:bodyPr>
          <a:lstStyle/>
          <a:p>
            <a:pPr indent="0" lvl="0" marL="0" rtl="0" algn="l">
              <a:lnSpc>
                <a:spcPct val="90000"/>
              </a:lnSpc>
              <a:spcBef>
                <a:spcPts val="0"/>
              </a:spcBef>
              <a:spcAft>
                <a:spcPts val="0"/>
              </a:spcAft>
              <a:buClr>
                <a:srgbClr val="000000"/>
              </a:buClr>
              <a:buSzPts val="4000"/>
              <a:buFont typeface="Arial"/>
              <a:buNone/>
            </a:pPr>
            <a:r>
              <a:rPr lang="en-US" sz="4000">
                <a:solidFill>
                  <a:srgbClr val="000000"/>
                </a:solidFill>
                <a:latin typeface="Arial"/>
                <a:ea typeface="Arial"/>
                <a:cs typeface="Arial"/>
                <a:sym typeface="Arial"/>
              </a:rPr>
              <a:t>Generating </a:t>
            </a:r>
            <a:r>
              <a:rPr lang="en-US" sz="4000">
                <a:solidFill>
                  <a:srgbClr val="01559D"/>
                </a:solidFill>
                <a:latin typeface="Arial"/>
                <a:ea typeface="Arial"/>
                <a:cs typeface="Arial"/>
                <a:sym typeface="Arial"/>
              </a:rPr>
              <a:t>Interest</a:t>
            </a:r>
            <a:endParaRPr>
              <a:solidFill>
                <a:srgbClr val="01559D"/>
              </a:solidFill>
            </a:endParaRPr>
          </a:p>
        </p:txBody>
      </p:sp>
      <p:sp>
        <p:nvSpPr>
          <p:cNvPr id="357" name="Google Shape;357;p39"/>
          <p:cNvSpPr txBox="1"/>
          <p:nvPr>
            <p:ph idx="1" type="body"/>
          </p:nvPr>
        </p:nvSpPr>
        <p:spPr>
          <a:xfrm>
            <a:off x="629561" y="1036243"/>
            <a:ext cx="8148680" cy="1382820"/>
          </a:xfrm>
          <a:prstGeom prst="rect">
            <a:avLst/>
          </a:prstGeom>
          <a:noFill/>
          <a:ln>
            <a:noFill/>
          </a:ln>
        </p:spPr>
        <p:txBody>
          <a:bodyPr anchorCtr="0" anchor="t" bIns="45700" lIns="180000" spcFirstLastPara="1" rIns="91425" wrap="square" tIns="45700">
            <a:normAutofit/>
          </a:bodyPr>
          <a:lstStyle/>
          <a:p>
            <a:pPr indent="-274638" lvl="1" marL="274638" rtl="0" algn="l">
              <a:lnSpc>
                <a:spcPct val="100000"/>
              </a:lnSpc>
              <a:spcBef>
                <a:spcPts val="0"/>
              </a:spcBef>
              <a:spcAft>
                <a:spcPts val="0"/>
              </a:spcAft>
              <a:buClr>
                <a:schemeClr val="dk1"/>
              </a:buClr>
              <a:buSzPts val="1800"/>
              <a:buChar char="•"/>
            </a:pPr>
            <a:r>
              <a:rPr lang="en-US" sz="1800"/>
              <a:t>Most important part of the Tele sales Pitch ensuring customer engagement</a:t>
            </a:r>
            <a:endParaRPr/>
          </a:p>
          <a:p>
            <a:pPr indent="-274638" lvl="1" marL="274638" rtl="0" algn="l">
              <a:lnSpc>
                <a:spcPct val="100000"/>
              </a:lnSpc>
              <a:spcBef>
                <a:spcPts val="2600"/>
              </a:spcBef>
              <a:spcAft>
                <a:spcPts val="0"/>
              </a:spcAft>
              <a:buClr>
                <a:schemeClr val="dk1"/>
              </a:buClr>
              <a:buSzPts val="1800"/>
              <a:buChar char="•"/>
            </a:pPr>
            <a:r>
              <a:rPr lang="en-US" sz="1800"/>
              <a:t>Try providing the benefits that the prospect/ customer will get after listening the call like Personalized, Curiosity Inducing, Solution focused, benefit oriented.</a:t>
            </a:r>
            <a:endParaRPr/>
          </a:p>
          <a:p>
            <a:pPr indent="-160338" lvl="1" marL="274638" rtl="0" algn="l">
              <a:lnSpc>
                <a:spcPct val="100000"/>
              </a:lnSpc>
              <a:spcBef>
                <a:spcPts val="2600"/>
              </a:spcBef>
              <a:spcAft>
                <a:spcPts val="0"/>
              </a:spcAft>
              <a:buClr>
                <a:schemeClr val="dk1"/>
              </a:buClr>
              <a:buSzPts val="1800"/>
              <a:buNone/>
            </a:pPr>
            <a:r>
              <a:t/>
            </a:r>
            <a:endParaRPr sz="1800"/>
          </a:p>
          <a:p>
            <a:pPr indent="-147638" lvl="1" marL="274638" rtl="0" algn="l">
              <a:lnSpc>
                <a:spcPct val="100000"/>
              </a:lnSpc>
              <a:spcBef>
                <a:spcPts val="2600"/>
              </a:spcBef>
              <a:spcAft>
                <a:spcPts val="0"/>
              </a:spcAft>
              <a:buClr>
                <a:schemeClr val="dk1"/>
              </a:buClr>
              <a:buSzPts val="2000"/>
              <a:buNone/>
            </a:pPr>
            <a:r>
              <a:t/>
            </a:r>
            <a:endParaRPr sz="2000"/>
          </a:p>
          <a:p>
            <a:pPr indent="-160338" lvl="1" marL="274638" rtl="0" algn="l">
              <a:lnSpc>
                <a:spcPct val="100000"/>
              </a:lnSpc>
              <a:spcBef>
                <a:spcPts val="2600"/>
              </a:spcBef>
              <a:spcAft>
                <a:spcPts val="0"/>
              </a:spcAft>
              <a:buClr>
                <a:schemeClr val="dk1"/>
              </a:buClr>
              <a:buSzPts val="1800"/>
              <a:buNone/>
            </a:pPr>
            <a:r>
              <a:t/>
            </a:r>
            <a:endParaRPr sz="1800"/>
          </a:p>
        </p:txBody>
      </p:sp>
      <p:sp>
        <p:nvSpPr>
          <p:cNvPr id="358" name="Google Shape;358;p39"/>
          <p:cNvSpPr txBox="1"/>
          <p:nvPr/>
        </p:nvSpPr>
        <p:spPr>
          <a:xfrm>
            <a:off x="374979" y="2520844"/>
            <a:ext cx="7192012" cy="830997"/>
          </a:xfrm>
          <a:prstGeom prst="rect">
            <a:avLst/>
          </a:prstGeom>
          <a:solidFill>
            <a:srgbClr val="F4B08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374151"/>
                </a:solidFill>
                <a:latin typeface="Arial"/>
                <a:ea typeface="Arial"/>
                <a:cs typeface="Arial"/>
                <a:sym typeface="Arial"/>
              </a:rPr>
              <a:t>Personalized :</a:t>
            </a:r>
            <a:r>
              <a:rPr b="0" i="0" lang="en-US" sz="1600" u="none" cap="none" strike="noStrike">
                <a:solidFill>
                  <a:srgbClr val="374151"/>
                </a:solidFill>
                <a:latin typeface="Arial"/>
                <a:ea typeface="Arial"/>
                <a:cs typeface="Arial"/>
                <a:sym typeface="Arial"/>
              </a:rPr>
              <a:t> "Good [morning/afternoon]! This is [Your Name] from [Company Name]. I hope you're having a great day. </a:t>
            </a:r>
            <a:r>
              <a:rPr b="1" i="0" lang="en-US" sz="1600" u="none" cap="none" strike="noStrike">
                <a:solidFill>
                  <a:srgbClr val="374151"/>
                </a:solidFill>
                <a:latin typeface="Arial"/>
                <a:ea typeface="Arial"/>
                <a:cs typeface="Arial"/>
                <a:sym typeface="Arial"/>
              </a:rPr>
              <a:t>I noticed your interest in [product/service] on our website. How can I assist you further?"</a:t>
            </a:r>
            <a:endParaRPr b="0" i="0" sz="1400" u="none" cap="none" strike="noStrike">
              <a:solidFill>
                <a:srgbClr val="000000"/>
              </a:solidFill>
              <a:latin typeface="Arial"/>
              <a:ea typeface="Arial"/>
              <a:cs typeface="Arial"/>
              <a:sym typeface="Arial"/>
            </a:endParaRPr>
          </a:p>
        </p:txBody>
      </p:sp>
      <p:sp>
        <p:nvSpPr>
          <p:cNvPr id="359" name="Google Shape;359;p39"/>
          <p:cNvSpPr txBox="1"/>
          <p:nvPr/>
        </p:nvSpPr>
        <p:spPr>
          <a:xfrm>
            <a:off x="1586230" y="3413042"/>
            <a:ext cx="7192012" cy="861774"/>
          </a:xfrm>
          <a:prstGeom prst="rect">
            <a:avLst/>
          </a:prstGeom>
          <a:solidFill>
            <a:srgbClr val="8DA9DB"/>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374151"/>
                </a:solidFill>
                <a:latin typeface="Arial"/>
                <a:ea typeface="Arial"/>
                <a:cs typeface="Arial"/>
                <a:sym typeface="Arial"/>
              </a:rPr>
              <a:t>Curiosity-Inducing :</a:t>
            </a:r>
            <a:r>
              <a:rPr b="0" i="0" lang="en-US" sz="1600" u="none" cap="none" strike="noStrike">
                <a:solidFill>
                  <a:srgbClr val="374151"/>
                </a:solidFill>
                <a:latin typeface="Arial"/>
                <a:ea typeface="Arial"/>
                <a:cs typeface="Arial"/>
                <a:sym typeface="Arial"/>
              </a:rPr>
              <a:t> "Hello there! It's a pleasure to speak with you. This is [Your Name] calling from [Company Name]. </a:t>
            </a:r>
            <a:r>
              <a:rPr b="1" i="0" lang="en-US" sz="1600" u="none" cap="none" strike="noStrike">
                <a:solidFill>
                  <a:srgbClr val="374151"/>
                </a:solidFill>
                <a:latin typeface="Arial"/>
                <a:ea typeface="Arial"/>
                <a:cs typeface="Arial"/>
                <a:sym typeface="Arial"/>
              </a:rPr>
              <a:t>We're known for something truly unique, and I'm excited to share it with you. Ready to hear more?"</a:t>
            </a:r>
            <a:endParaRPr b="0" i="0" sz="1400" u="none" cap="none" strike="noStrike">
              <a:solidFill>
                <a:srgbClr val="000000"/>
              </a:solidFill>
              <a:latin typeface="Arial"/>
              <a:ea typeface="Arial"/>
              <a:cs typeface="Arial"/>
              <a:sym typeface="Arial"/>
            </a:endParaRPr>
          </a:p>
        </p:txBody>
      </p:sp>
      <p:sp>
        <p:nvSpPr>
          <p:cNvPr id="360" name="Google Shape;360;p39"/>
          <p:cNvSpPr txBox="1"/>
          <p:nvPr/>
        </p:nvSpPr>
        <p:spPr>
          <a:xfrm>
            <a:off x="2261755" y="5488814"/>
            <a:ext cx="6128326" cy="1077218"/>
          </a:xfrm>
          <a:prstGeom prst="rect">
            <a:avLst/>
          </a:prstGeom>
          <a:solidFill>
            <a:srgbClr val="A8D08C"/>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374151"/>
                </a:solidFill>
                <a:latin typeface="Arial"/>
                <a:ea typeface="Arial"/>
                <a:cs typeface="Arial"/>
                <a:sym typeface="Arial"/>
              </a:rPr>
              <a:t>Solution-Focused:</a:t>
            </a:r>
            <a:r>
              <a:rPr b="0" i="0" lang="en-US" sz="1600" u="none" cap="none" strike="noStrike">
                <a:solidFill>
                  <a:srgbClr val="374151"/>
                </a:solidFill>
                <a:latin typeface="Arial"/>
                <a:ea typeface="Arial"/>
                <a:cs typeface="Arial"/>
                <a:sym typeface="Arial"/>
              </a:rPr>
              <a:t> "Good [morning/afternoon]. Thank you for taking my call. I'm [Your Name] with [Company Name], and </a:t>
            </a:r>
            <a:r>
              <a:rPr b="1" i="0" lang="en-US" sz="1600" u="none" cap="none" strike="noStrike">
                <a:solidFill>
                  <a:srgbClr val="374151"/>
                </a:solidFill>
                <a:latin typeface="Arial"/>
                <a:ea typeface="Arial"/>
                <a:cs typeface="Arial"/>
                <a:sym typeface="Arial"/>
              </a:rPr>
              <a:t>we specialize in [solution relevant to customer's needs]. I'd love to discuss how we can help you today."</a:t>
            </a:r>
            <a:endParaRPr b="0" i="0" sz="1400" u="none" cap="none" strike="noStrike">
              <a:solidFill>
                <a:srgbClr val="000000"/>
              </a:solidFill>
              <a:latin typeface="Arial"/>
              <a:ea typeface="Arial"/>
              <a:cs typeface="Arial"/>
              <a:sym typeface="Arial"/>
            </a:endParaRPr>
          </a:p>
        </p:txBody>
      </p:sp>
      <p:sp>
        <p:nvSpPr>
          <p:cNvPr id="361" name="Google Shape;361;p39"/>
          <p:cNvSpPr txBox="1"/>
          <p:nvPr/>
        </p:nvSpPr>
        <p:spPr>
          <a:xfrm>
            <a:off x="382154" y="4334697"/>
            <a:ext cx="6641498" cy="1077218"/>
          </a:xfrm>
          <a:prstGeom prst="rect">
            <a:avLst/>
          </a:prstGeom>
          <a:solidFill>
            <a:srgbClr val="FFD966"/>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374151"/>
                </a:solidFill>
                <a:latin typeface="Arial"/>
                <a:ea typeface="Arial"/>
                <a:cs typeface="Arial"/>
                <a:sym typeface="Arial"/>
              </a:rPr>
              <a:t>Benefit-Oriented </a:t>
            </a:r>
            <a:r>
              <a:rPr b="0" i="0" lang="en-US" sz="1600" u="none" cap="none" strike="noStrike">
                <a:solidFill>
                  <a:srgbClr val="374151"/>
                </a:solidFill>
                <a:latin typeface="Arial"/>
                <a:ea typeface="Arial"/>
                <a:cs typeface="Arial"/>
                <a:sym typeface="Arial"/>
              </a:rPr>
              <a:t>"Hi! This is [Your Name] from [Company Name]. I hope I'm not catching you at a bad time. </a:t>
            </a:r>
            <a:r>
              <a:rPr b="1" i="0" lang="en-US" sz="1600" u="none" cap="none" strike="noStrike">
                <a:solidFill>
                  <a:srgbClr val="374151"/>
                </a:solidFill>
                <a:latin typeface="Arial"/>
                <a:ea typeface="Arial"/>
                <a:cs typeface="Arial"/>
                <a:sym typeface="Arial"/>
              </a:rPr>
              <a:t>We've got some fantastic news – we've just launched [product/service] that's been delivering [benefits to the customer]. Interested to know more?"</a:t>
            </a:r>
            <a:endParaRPr b="0" i="0" sz="1400" u="none" cap="none" strike="noStrike">
              <a:solidFill>
                <a:srgbClr val="000000"/>
              </a:solidFill>
              <a:latin typeface="Arial"/>
              <a:ea typeface="Arial"/>
              <a:cs typeface="Arial"/>
              <a:sym typeface="Arial"/>
            </a:endParaRPr>
          </a:p>
        </p:txBody>
      </p:sp>
      <p:pic>
        <p:nvPicPr>
          <p:cNvPr descr="Vector benefits concept badge with megaphone icon flat vector illustration on white background" id="362" name="Google Shape;362;p39"/>
          <p:cNvPicPr preferRelativeResize="0"/>
          <p:nvPr/>
        </p:nvPicPr>
        <p:blipFill rotWithShape="1">
          <a:blip r:embed="rId3">
            <a:alphaModFix/>
          </a:blip>
          <a:srcRect b="0" l="0" r="0" t="0"/>
          <a:stretch/>
        </p:blipFill>
        <p:spPr>
          <a:xfrm>
            <a:off x="8626475" y="2061166"/>
            <a:ext cx="3565525" cy="3565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Master Title &amp; Content Slide-1">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