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Tek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ek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k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Note for the trainer: start the day with enthusiasm. Your enthusiasm should reflect in your tone of voice and body language.  This workshop is for anyone associated with tele calling whether Sales / Non sales role, whether inbound and outbound tele calling.</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p>
          <a:p>
            <a:pPr indent="0" lvl="0" marL="0" rtl="0" algn="l">
              <a:lnSpc>
                <a:spcPct val="100000"/>
              </a:lnSpc>
              <a:spcBef>
                <a:spcPts val="800"/>
              </a:spcBef>
              <a:spcAft>
                <a:spcPts val="0"/>
              </a:spcAft>
              <a:buSzPts val="1400"/>
              <a:buNone/>
            </a:pPr>
            <a:r>
              <a:t/>
            </a:r>
            <a:endParaRPr b="1" u="sng"/>
          </a:p>
        </p:txBody>
      </p:sp>
      <p:sp>
        <p:nvSpPr>
          <p:cNvPr id="202" name="Google Shape;2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b="0" i="0" lang="en-US">
                <a:solidFill>
                  <a:srgbClr val="374151"/>
                </a:solidFill>
                <a:latin typeface="Arial"/>
                <a:ea typeface="Arial"/>
                <a:cs typeface="Arial"/>
                <a:sym typeface="Arial"/>
              </a:rPr>
            </a:br>
            <a:r>
              <a:rPr b="0" i="0" lang="en-US">
                <a:solidFill>
                  <a:srgbClr val="374151"/>
                </a:solidFill>
                <a:latin typeface="Arial"/>
                <a:ea typeface="Arial"/>
                <a:cs typeface="Arial"/>
                <a:sym typeface="Arial"/>
              </a:rPr>
              <a:t>Maintaining the appropriate volume of voice during telecalling is essential for clear communication and a positive customer experience. Here are some "do's" and "don'ts" to guide telecallers in managing their voice volume effectively:</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Do's:</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Speak Clearly</a:t>
            </a:r>
            <a:r>
              <a:rPr b="0" i="0" lang="en-US">
                <a:solidFill>
                  <a:srgbClr val="374151"/>
                </a:solidFill>
                <a:latin typeface="Arial"/>
                <a:ea typeface="Arial"/>
                <a:cs typeface="Arial"/>
                <a:sym typeface="Arial"/>
              </a:rPr>
              <a:t>: Articulate words clearly and enunciate properly. This ensures that the customer can understand the information being conveyed, reducing the need for the customer to ask for repeated clarifications.</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Adjust Volume to the Customer</a:t>
            </a:r>
            <a:r>
              <a:rPr b="0" i="0" lang="en-US">
                <a:solidFill>
                  <a:srgbClr val="374151"/>
                </a:solidFill>
                <a:latin typeface="Arial"/>
                <a:ea typeface="Arial"/>
                <a:cs typeface="Arial"/>
                <a:sym typeface="Arial"/>
              </a:rPr>
              <a:t>: Match your voice volume to the customer's speaking style. If the customer is speaking softly, lower your volume slightly to avoid overwhelming them. If the customer has a louder voice, adjust your volume accordingly to maintain a comfortable conversation.</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Speak at a Moderate Pace</a:t>
            </a:r>
            <a:r>
              <a:rPr b="0" i="0" lang="en-US">
                <a:solidFill>
                  <a:srgbClr val="374151"/>
                </a:solidFill>
                <a:latin typeface="Arial"/>
                <a:ea typeface="Arial"/>
                <a:cs typeface="Arial"/>
                <a:sym typeface="Arial"/>
              </a:rPr>
              <a:t>: Speak at a pace that allows the customer to follow the conversation without feeling rushed. A moderate pace gives the customer time to process information and respond comfortably.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Pay Attention to Background Noise</a:t>
            </a:r>
            <a:r>
              <a:rPr b="0" i="0" lang="en-US">
                <a:solidFill>
                  <a:srgbClr val="374151"/>
                </a:solidFill>
                <a:latin typeface="Arial"/>
                <a:ea typeface="Arial"/>
                <a:cs typeface="Arial"/>
                <a:sym typeface="Arial"/>
              </a:rPr>
              <a:t>: Ensure that your voice is clear and audible, even in environments with some background noise. Use noise-cancelling technology if available to minimize distractions.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Avoid Shouting/ Whsiper</a:t>
            </a:r>
            <a:r>
              <a:rPr b="0" i="0" lang="en-US">
                <a:solidFill>
                  <a:srgbClr val="374151"/>
                </a:solidFill>
                <a:latin typeface="Arial"/>
                <a:ea typeface="Arial"/>
                <a:cs typeface="Arial"/>
                <a:sym typeface="Arial"/>
              </a:rPr>
              <a:t>: Shouting or speaking too loudly can be off-putting to customers and may convey a sense of aggression. Maintain a respectful volume even when dealing with challenging situations. Speaking too softly or whispering can lead to misunderstandings. The customer may have difficulty hearing important information, leading to frustration or miscommunication.</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Avoid Monotone</a:t>
            </a:r>
            <a:r>
              <a:rPr b="0" i="0" lang="en-US">
                <a:solidFill>
                  <a:srgbClr val="374151"/>
                </a:solidFill>
                <a:latin typeface="Arial"/>
                <a:ea typeface="Arial"/>
                <a:cs typeface="Arial"/>
                <a:sym typeface="Arial"/>
              </a:rPr>
              <a:t>: A monotonous voice lacks enthusiasm and can make the interaction less engaging. Vary your tone to convey interest, empathy, and a genuine desire to help the customer.</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46" name="Google Shape;3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solidFill>
                  <a:srgbClr val="D1D5DB"/>
                </a:solidFill>
              </a:rPr>
              <a:t>Building rapport </a:t>
            </a:r>
            <a:r>
              <a:rPr b="0" i="0" lang="en-US">
                <a:solidFill>
                  <a:srgbClr val="D1D5DB"/>
                </a:solidFill>
              </a:rPr>
              <a:t>with customers refers to the process of establishing a connection, building trust, and developing a positive relationship with them. It involves creating a comfortable and friendly environment, listening to their needs and concerns, showing empathy and understanding, and finding common ground. By building rapport, you can establish a foundation for a successful business relationship based on trust, respect, and mutual understanding. Building rapport is especially important in sales and customer service, as it can help to increase customer loyalty and satisfaction, and ultimately lead to more business success.</a:t>
            </a:r>
            <a:endParaRPr/>
          </a:p>
        </p:txBody>
      </p:sp>
      <p:sp>
        <p:nvSpPr>
          <p:cNvPr id="354" name="Google Shape;3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a:t>
            </a:r>
            <a:r>
              <a:rPr lang="en-US"/>
              <a:t> When we say no to a customer for something the obvious reaction that you would get is a disappointed, complaining or angry customer. So don’t you think its important that we learn how to manage such situation? Of course it is! Keeping that in mind, lets move to our next topic.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Ask: </a:t>
            </a:r>
            <a:r>
              <a:rPr lang="en-US"/>
              <a:t>A complaint is a gift. Do you agree?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Note: </a:t>
            </a:r>
            <a:r>
              <a:rPr lang="en-US"/>
              <a:t>Elicit responses to understand the participants view point on Complaints.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Say:</a:t>
            </a:r>
            <a:r>
              <a:rPr lang="en-US"/>
              <a:t> In this business, Customer Complaints sometimes come up. However, it’s important for us to recover well from the mistakes/complaints that come from the customer. It is a proven fact that if you recover well from a complaint that the customer has, you are likely to get more business and appreciation from the customer once the complaint is resolved.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Stop thinking that complaints are a bad thing. Customers who want to tell you how they feel about your business should be encouraged.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Start thinking about how thoughtful your business could be, and what powerful corrective actions you could take, if you could understand how every one of your customers felt.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complaint can be turned into an opportunity for your business</a:t>
            </a:r>
            <a:r>
              <a:rPr b="1" i="1" lang="en-US"/>
              <a:t>. </a:t>
            </a:r>
            <a:r>
              <a:rPr lang="en-US"/>
              <a:t>Therefore, we should look at every customer complaint as an opportunity to get more business from him.</a:t>
            </a:r>
            <a:endParaRPr/>
          </a:p>
        </p:txBody>
      </p:sp>
      <p:sp>
        <p:nvSpPr>
          <p:cNvPr id="362" name="Google Shape;36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Welcome to the Tele-Calling Workshop. A</a:t>
            </a:r>
            <a:r>
              <a:rPr b="1" lang="en-US">
                <a:latin typeface="Arial"/>
                <a:ea typeface="Arial"/>
                <a:cs typeface="Arial"/>
                <a:sym typeface="Arial"/>
              </a:rPr>
              <a:t>re you excited for today`s workshop? let me introduce todays workshop modules.</a:t>
            </a:r>
            <a:endParaRPr/>
          </a:p>
          <a:p>
            <a:pPr indent="0" lvl="0" marL="0" rtl="0" algn="l">
              <a:lnSpc>
                <a:spcPct val="107000"/>
              </a:lnSpc>
              <a:spcBef>
                <a:spcPts val="800"/>
              </a:spcBef>
              <a:spcAft>
                <a:spcPts val="0"/>
              </a:spcAft>
              <a:buSzPts val="1400"/>
              <a:buNone/>
            </a:pPr>
            <a:r>
              <a:rPr b="1" lang="en-US" sz="1200">
                <a:solidFill>
                  <a:srgbClr val="01559E"/>
                </a:solidFill>
                <a:latin typeface="Arial"/>
                <a:ea typeface="Arial"/>
                <a:cs typeface="Arial"/>
                <a:sym typeface="Arial"/>
              </a:rPr>
              <a:t> </a:t>
            </a:r>
            <a:endParaRPr sz="1200">
              <a:latin typeface="Arial"/>
              <a:ea typeface="Arial"/>
              <a:cs typeface="Arial"/>
              <a:sym typeface="Arial"/>
            </a:endParaRPr>
          </a:p>
          <a:p>
            <a:pPr indent="-228600" lvl="0" marL="228600" rtl="0" algn="l">
              <a:lnSpc>
                <a:spcPct val="107000"/>
              </a:lnSpc>
              <a:spcBef>
                <a:spcPts val="8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Introduction to Tele Calling</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The Tele calling Script</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Understanding Customer Needs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Building Impactful communication</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Building Rapport &amp; Trust</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Handling Irate Customers</a:t>
            </a:r>
            <a:endParaRPr/>
          </a:p>
          <a:p>
            <a:pPr indent="-152400" lvl="0" marL="228600" rtl="0" algn="l">
              <a:lnSpc>
                <a:spcPct val="107000"/>
              </a:lnSpc>
              <a:spcBef>
                <a:spcPts val="0"/>
              </a:spcBef>
              <a:spcAft>
                <a:spcPts val="0"/>
              </a:spcAft>
              <a:buClr>
                <a:schemeClr val="dk1"/>
              </a:buClr>
              <a:buSzPts val="1200"/>
              <a:buFont typeface="Calibri"/>
              <a:buNone/>
            </a:pPr>
            <a:r>
              <a:t/>
            </a:r>
            <a:endParaRPr sz="1200">
              <a:solidFill>
                <a:srgbClr val="000000"/>
              </a:solidFill>
              <a:latin typeface="Arial"/>
              <a:ea typeface="Arial"/>
              <a:cs typeface="Arial"/>
              <a:sym typeface="Arial"/>
            </a:endParaRPr>
          </a:p>
          <a:p>
            <a:pPr indent="0" lvl="0" marL="0" rtl="0" algn="l">
              <a:lnSpc>
                <a:spcPct val="107000"/>
              </a:lnSpc>
              <a:spcBef>
                <a:spcPts val="0"/>
              </a:spcBef>
              <a:spcAft>
                <a:spcPts val="0"/>
              </a:spcAft>
              <a:buClr>
                <a:srgbClr val="000000"/>
              </a:buClr>
              <a:buSzPts val="1200"/>
              <a:buFont typeface="Calibri"/>
              <a:buNone/>
            </a:pPr>
            <a:r>
              <a:rPr lang="en-US" sz="1200">
                <a:solidFill>
                  <a:srgbClr val="000000"/>
                </a:solidFill>
                <a:latin typeface="Arial"/>
                <a:ea typeface="Arial"/>
                <a:cs typeface="Arial"/>
                <a:sym typeface="Arial"/>
              </a:rPr>
              <a:t>So lets Get Set Go</a:t>
            </a:r>
            <a:endParaRPr/>
          </a:p>
          <a:p>
            <a:pPr indent="0" lvl="0" marL="0" marR="0" rtl="0" algn="l">
              <a:lnSpc>
                <a:spcPct val="100000"/>
              </a:lnSpc>
              <a:spcBef>
                <a:spcPts val="0"/>
              </a:spcBef>
              <a:spcAft>
                <a:spcPts val="0"/>
              </a:spcAft>
              <a:buClr>
                <a:schemeClr val="dk1"/>
              </a:buClr>
              <a:buSzPts val="1000"/>
              <a:buFont typeface="Arial"/>
              <a:buNone/>
            </a:pPr>
            <a:r>
              <a:t/>
            </a:r>
            <a:endParaRPr b="1" i="0" sz="1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Move to next slide</a:t>
            </a:r>
            <a:endParaRPr/>
          </a:p>
        </p:txBody>
      </p:sp>
      <p:sp>
        <p:nvSpPr>
          <p:cNvPr id="211" name="Google Shape;2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The primary responsibility of a telecaller is to engage with customers over the phone to provide assistance, answer inquiries, resolve issues, and ensure a positive customer experience. </a:t>
            </a:r>
            <a:r>
              <a:rPr b="0" i="0" lang="en-US">
                <a:solidFill>
                  <a:srgbClr val="000000"/>
                </a:solidFill>
                <a:latin typeface="Arial"/>
                <a:ea typeface="Arial"/>
                <a:cs typeface="Arial"/>
                <a:sym typeface="Arial"/>
              </a:rPr>
              <a:t>This role can be categorized into two main types: selling and non-selling. Telecaller </a:t>
            </a:r>
            <a:r>
              <a:rPr b="0" i="0" lang="en-US">
                <a:solidFill>
                  <a:srgbClr val="374151"/>
                </a:solidFill>
                <a:latin typeface="Arial"/>
                <a:ea typeface="Arial"/>
                <a:cs typeface="Arial"/>
                <a:sym typeface="Arial"/>
              </a:rPr>
              <a:t>is an individual who engages in making or receiving telephone calls as part of their job responsibilities. There are various types of telecalling roles that exist</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Outbound Telecaller</a:t>
            </a:r>
            <a:r>
              <a:rPr b="0" i="0" lang="en-US">
                <a:solidFill>
                  <a:srgbClr val="374151"/>
                </a:solidFill>
                <a:latin typeface="Arial"/>
                <a:ea typeface="Arial"/>
                <a:cs typeface="Arial"/>
                <a:sym typeface="Arial"/>
              </a:rPr>
              <a:t>: Outbound telecallers make calls to potential customers or existing clients. Their main objective might be to promote products or services, generate leads, conduct surveys, or gather feedback. They often work in sales or marketing departments.</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Inbound Telecaller</a:t>
            </a:r>
            <a:r>
              <a:rPr b="0" i="0" lang="en-US">
                <a:solidFill>
                  <a:srgbClr val="374151"/>
                </a:solidFill>
                <a:latin typeface="Arial"/>
                <a:ea typeface="Arial"/>
                <a:cs typeface="Arial"/>
                <a:sym typeface="Arial"/>
              </a:rPr>
              <a:t>: Inbound telecallers receive calls from customers or clients who have inquiries, issues, or need assistance. They are responsible for providing information, addressing concerns, resolving problems, and ensuring a positive customer experience.</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Customer Support Telecaller</a:t>
            </a:r>
            <a:r>
              <a:rPr b="0" i="0" lang="en-US">
                <a:solidFill>
                  <a:srgbClr val="374151"/>
                </a:solidFill>
                <a:latin typeface="Arial"/>
                <a:ea typeface="Arial"/>
                <a:cs typeface="Arial"/>
                <a:sym typeface="Arial"/>
              </a:rPr>
              <a:t>: This type of telecaller focuses exclusively on providing assistance and support to customers. They handle inquiries, troubleshoot problems, guide customers through processes, and ensure that customers have a positive interaction with the company.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Collections Telecaller</a:t>
            </a:r>
            <a:r>
              <a:rPr b="0" i="0" lang="en-US">
                <a:solidFill>
                  <a:srgbClr val="374151"/>
                </a:solidFill>
                <a:latin typeface="Arial"/>
                <a:ea typeface="Arial"/>
                <a:cs typeface="Arial"/>
                <a:sym typeface="Arial"/>
              </a:rPr>
              <a:t>: Collections telecallers are typically employed by financial institutions to contact customers who have outstanding payments or debts. Their role involves reminding customers about payments, negotiating repayment plans, and ensuring the collection of overdue amounts.</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Market Research Telecaller</a:t>
            </a:r>
            <a:r>
              <a:rPr b="0" i="0" lang="en-US">
                <a:solidFill>
                  <a:srgbClr val="374151"/>
                </a:solidFill>
                <a:latin typeface="Arial"/>
                <a:ea typeface="Arial"/>
                <a:cs typeface="Arial"/>
                <a:sym typeface="Arial"/>
              </a:rPr>
              <a:t>: These telecallers conduct surveys or gather information from individuals or businesses to support market research efforts. They might inquire about consumer preferences, opinions, or industry trends.</a:t>
            </a:r>
            <a:endParaRPr/>
          </a:p>
          <a:p>
            <a:pPr indent="0" lvl="0" marL="0" rtl="0" algn="l">
              <a:lnSpc>
                <a:spcPct val="100000"/>
              </a:lnSpc>
              <a:spcBef>
                <a:spcPts val="0"/>
              </a:spcBef>
              <a:spcAft>
                <a:spcPts val="0"/>
              </a:spcAft>
              <a:buSzPts val="1400"/>
              <a:buNone/>
            </a:pPr>
            <a:br>
              <a:rPr lang="en-US"/>
            </a:br>
            <a:br>
              <a:rPr b="0" i="0" lang="en-US">
                <a:solidFill>
                  <a:srgbClr val="000000"/>
                </a:solidFill>
                <a:latin typeface="Arial"/>
                <a:ea typeface="Arial"/>
                <a:cs typeface="Arial"/>
                <a:sym typeface="Arial"/>
              </a:rPr>
            </a:br>
            <a:endParaRPr/>
          </a:p>
        </p:txBody>
      </p:sp>
      <p:sp>
        <p:nvSpPr>
          <p:cNvPr id="235" name="Google Shape;2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Building strong customer relations is essential for any organization's long-term success. Telecalling can be a valuable tool for fostering these relationships. Here are five ways in which telecalling can help an organization build strong customer relations:</a:t>
            </a:r>
            <a:endParaRPr/>
          </a:p>
          <a:p>
            <a:pPr indent="0" lvl="0" marL="0" rtl="0" algn="l">
              <a:lnSpc>
                <a:spcPct val="100000"/>
              </a:lnSpc>
              <a:spcBef>
                <a:spcPts val="0"/>
              </a:spcBef>
              <a:spcAft>
                <a:spcPts val="0"/>
              </a:spcAft>
              <a:buSzPts val="1400"/>
              <a:buNone/>
            </a:pPr>
            <a:r>
              <a:t/>
            </a:r>
            <a:endParaRPr b="1" i="0">
              <a:latin typeface="Arial"/>
              <a:ea typeface="Arial"/>
              <a:cs typeface="Arial"/>
              <a:sym typeface="Arial"/>
            </a:endParaRPr>
          </a:p>
          <a:p>
            <a:pPr indent="-228600" lvl="0" marL="22860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Cost-Efficiency</a:t>
            </a:r>
            <a:r>
              <a:rPr b="0" i="0" lang="en-US">
                <a:solidFill>
                  <a:srgbClr val="374151"/>
                </a:solidFill>
                <a:latin typeface="Arial"/>
                <a:ea typeface="Arial"/>
                <a:cs typeface="Arial"/>
                <a:sym typeface="Arial"/>
              </a:rPr>
              <a:t>: Telecalling is often more cost-effective than in-person customer interactions. It reduces the need for physical infrastructure and allows organizations to handle a higher volume of customer inquiries at a lower cost.</a:t>
            </a:r>
            <a:endParaRPr/>
          </a:p>
          <a:p>
            <a:pPr indent="-152400" lvl="0" marL="22860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Personalized Interaction</a:t>
            </a:r>
            <a:r>
              <a:rPr b="0" i="0" lang="en-US">
                <a:solidFill>
                  <a:srgbClr val="374151"/>
                </a:solidFill>
                <a:latin typeface="Arial"/>
                <a:ea typeface="Arial"/>
                <a:cs typeface="Arial"/>
                <a:sym typeface="Arial"/>
              </a:rPr>
              <a:t>: Telecalling allows for direct, one-on-one conversations with customers. Telecallers can address customer inquiries, provide personalized assistance, and offer tailored solutions based on individual needs. This personalized interaction makes customers feel valued and understood, leading to stronger relationships.</a:t>
            </a:r>
            <a:endParaRPr/>
          </a:p>
          <a:p>
            <a:pPr indent="-152400" lvl="0" marL="22860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Proactive Problem Solving</a:t>
            </a:r>
            <a:r>
              <a:rPr b="0" i="0" lang="en-US">
                <a:solidFill>
                  <a:srgbClr val="374151"/>
                </a:solidFill>
                <a:latin typeface="Arial"/>
                <a:ea typeface="Arial"/>
                <a:cs typeface="Arial"/>
                <a:sym typeface="Arial"/>
              </a:rPr>
              <a:t>: Telecallers can proactively reach out to customers to address potential issues or concerns before they escalate. This proactive approach shows that the organization cares about the customer's experience and is committed to resolving problems promptly, which enhances trust and customer loyalty.</a:t>
            </a:r>
            <a:endParaRPr/>
          </a:p>
          <a:p>
            <a:pPr indent="-152400" lvl="0" marL="22860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Feedback and Listening</a:t>
            </a:r>
            <a:r>
              <a:rPr b="0" i="0" lang="en-US">
                <a:solidFill>
                  <a:srgbClr val="374151"/>
                </a:solidFill>
                <a:latin typeface="Arial"/>
                <a:ea typeface="Arial"/>
                <a:cs typeface="Arial"/>
                <a:sym typeface="Arial"/>
              </a:rPr>
              <a:t>: Telecallers have the opportunity to gather feedback directly from customers. They can listen to customer opinions, suggestions, and concerns, providing the organization with valuable insights for improving products, services, and overall customer satisfaction. This active listening demonstrates the organization's commitment to continuous improvement.</a:t>
            </a:r>
            <a:endParaRPr/>
          </a:p>
          <a:p>
            <a:pPr indent="-152400" lvl="0" marL="22860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Building Trust and Loyalty</a:t>
            </a:r>
            <a:r>
              <a:rPr b="0" i="0" lang="en-US">
                <a:solidFill>
                  <a:srgbClr val="374151"/>
                </a:solidFill>
                <a:latin typeface="Arial"/>
                <a:ea typeface="Arial"/>
                <a:cs typeface="Arial"/>
                <a:sym typeface="Arial"/>
              </a:rPr>
              <a:t>: Consistent and positive interactions with telecallers can build trust and loyalty over time. When customers have positive experiences with telecallers who genuinely care about their needs, they are more likely to remain loyal to the brand, recommend it to others, and become brand advocates.</a:t>
            </a:r>
            <a:endParaRPr/>
          </a:p>
          <a:p>
            <a:pPr indent="0" lvl="0" marL="0" rtl="0" algn="l">
              <a:lnSpc>
                <a:spcPct val="100000"/>
              </a:lnSpc>
              <a:spcBef>
                <a:spcPts val="0"/>
              </a:spcBef>
              <a:spcAft>
                <a:spcPts val="0"/>
              </a:spcAft>
              <a:buSzPts val="1400"/>
              <a:buNone/>
            </a:pPr>
            <a:r>
              <a:t/>
            </a:r>
            <a:endParaRPr/>
          </a:p>
        </p:txBody>
      </p:sp>
      <p:sp>
        <p:nvSpPr>
          <p:cNvPr id="255" name="Google Shape;25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A tele calling script is a structured set of dialogues and prompts used by tele callers during phone conversations with customers or clients. It outlines key talking points, questions, and responses to guide the conversation toward specific objectives, such as sales, appointments, or information gathering. The script ensures consistent communication, provides information effectively, and helps tele callers handle various scenarios while maintaining a professional and engaging interaction.</a:t>
            </a:r>
            <a:endParaRPr>
              <a:latin typeface="Arial"/>
              <a:ea typeface="Arial"/>
              <a:cs typeface="Arial"/>
              <a:sym typeface="Arial"/>
            </a:endParaRPr>
          </a:p>
        </p:txBody>
      </p:sp>
      <p:sp>
        <p:nvSpPr>
          <p:cNvPr id="301" name="Google Shape;30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8" name="Google Shape;3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Understanding customer needs is crucial in tele calling as it enables tailored communication, builds trust, and facilitates effective problem-solving, ensuring meaningful interactions that meet customers' specific requirements.</a:t>
            </a:r>
            <a:endParaRPr/>
          </a:p>
          <a:p>
            <a:pPr indent="0" lvl="0" marL="0" rtl="0" algn="l">
              <a:lnSpc>
                <a:spcPct val="100000"/>
              </a:lnSpc>
              <a:spcBef>
                <a:spcPts val="0"/>
              </a:spcBef>
              <a:spcAft>
                <a:spcPts val="0"/>
              </a:spcAft>
              <a:buSzPts val="1400"/>
              <a:buNone/>
            </a:pPr>
            <a:r>
              <a:t/>
            </a:r>
            <a:endParaRPr sz="1200">
              <a:solidFill>
                <a:schemeClr val="lt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Effective Communication:</a:t>
            </a:r>
            <a:r>
              <a:rPr b="0" i="0" lang="en-US">
                <a:solidFill>
                  <a:srgbClr val="374151"/>
                </a:solidFill>
                <a:latin typeface="Arial"/>
                <a:ea typeface="Arial"/>
                <a:cs typeface="Arial"/>
                <a:sym typeface="Arial"/>
              </a:rPr>
              <a:t> When a tele caller understands the customer's needs, they can tailor their communication to address those specific requirements. This leads to a more relevant and engaging conversation, which can enhance the overall customer experience.</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76200" lvl="0" marL="0" marR="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Personalization:</a:t>
            </a:r>
            <a:r>
              <a:rPr b="0" i="0" lang="en-US">
                <a:solidFill>
                  <a:srgbClr val="374151"/>
                </a:solidFill>
                <a:latin typeface="Arial"/>
                <a:ea typeface="Arial"/>
                <a:cs typeface="Arial"/>
                <a:sym typeface="Arial"/>
              </a:rPr>
              <a:t> By grasping the customer's needs, a tele caller can personalize their approach. This personal touch demonstrates that the company values the customer as an individual, increasing the likelihood of building a positive relationship. Understanding customer needs allows the tele caller to suggest appropriate solutions or products that directly align with what the customer is seeking. This can lead to higher satisfaction and a better match between customer expectations and the company's offerings.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Building Trust:</a:t>
            </a:r>
            <a:r>
              <a:rPr b="0" i="0" lang="en-US">
                <a:solidFill>
                  <a:srgbClr val="374151"/>
                </a:solidFill>
                <a:latin typeface="Arial"/>
                <a:ea typeface="Arial"/>
                <a:cs typeface="Arial"/>
                <a:sym typeface="Arial"/>
              </a:rPr>
              <a:t> When customers feel understood, they are more likely to trust the tele caller and the information they provide. This trust is crucial for building a lasting relationship and can contribute to customer loyalty.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Maximizing Sales Opportunities:</a:t>
            </a:r>
            <a:r>
              <a:rPr b="0" i="0" lang="en-US">
                <a:solidFill>
                  <a:srgbClr val="374151"/>
                </a:solidFill>
                <a:latin typeface="Arial"/>
                <a:ea typeface="Arial"/>
                <a:cs typeface="Arial"/>
                <a:sym typeface="Arial"/>
              </a:rPr>
              <a:t> In a sales context, understanding customer needs enables the tele caller to position products or services as solutions that meet those needs. This targeted approach can lead to higher conversion rates.</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Avoiding Miscommunication:</a:t>
            </a:r>
            <a:r>
              <a:rPr b="0" i="0" lang="en-US">
                <a:solidFill>
                  <a:srgbClr val="374151"/>
                </a:solidFill>
                <a:latin typeface="Arial"/>
                <a:ea typeface="Arial"/>
                <a:cs typeface="Arial"/>
                <a:sym typeface="Arial"/>
              </a:rPr>
              <a:t> Miscommunication can lead to misunderstandings or frustration on the customer's end. By understanding needs, tele callers can ensure that the information they convey is accurate and relevant, minimizing the chances of miscommunication.</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Enhancing Customer Satisfaction:</a:t>
            </a:r>
            <a:r>
              <a:rPr b="0" i="0" lang="en-US">
                <a:solidFill>
                  <a:srgbClr val="374151"/>
                </a:solidFill>
                <a:latin typeface="Arial"/>
                <a:ea typeface="Arial"/>
                <a:cs typeface="Arial"/>
                <a:sym typeface="Arial"/>
              </a:rPr>
              <a:t> Ultimately, when a tele caller demonstrates a genuine interest in understanding and addressing customer needs, it significantly contributes to higher levels of customer satisfaction. Satisfied customers are more likely to remain loyal and recommend the company to others.</a:t>
            </a:r>
            <a:endParaRPr/>
          </a:p>
          <a:p>
            <a:pPr indent="0" lvl="0" marL="0" rtl="0" algn="l">
              <a:lnSpc>
                <a:spcPct val="100000"/>
              </a:lnSpc>
              <a:spcBef>
                <a:spcPts val="0"/>
              </a:spcBef>
              <a:spcAft>
                <a:spcPts val="0"/>
              </a:spcAft>
              <a:buSzPts val="1400"/>
              <a:buNone/>
            </a:pPr>
            <a:br>
              <a:rPr lang="en-US">
                <a:latin typeface="Arial"/>
                <a:ea typeface="Arial"/>
                <a:cs typeface="Arial"/>
                <a:sym typeface="Arial"/>
              </a:rPr>
            </a:b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Lets see how to uncover the customer needs using the LADR Model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17" name="Google Shape;3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b="0" lang="en-US"/>
              <a:t>So now when you have learnt </a:t>
            </a:r>
            <a:r>
              <a:rPr b="1" lang="en-US"/>
              <a:t>L and A, now guess what would be D? </a:t>
            </a:r>
            <a:endParaRPr/>
          </a:p>
          <a:p>
            <a:pPr indent="0" lvl="0" marL="0" rtl="0" algn="l">
              <a:lnSpc>
                <a:spcPct val="100000"/>
              </a:lnSpc>
              <a:spcBef>
                <a:spcPts val="0"/>
              </a:spcBef>
              <a:spcAft>
                <a:spcPts val="0"/>
              </a:spcAft>
              <a:buSzPts val="1400"/>
              <a:buNone/>
            </a:pPr>
            <a:r>
              <a:t/>
            </a:r>
            <a:endParaRPr b="1" i="0">
              <a:solidFill>
                <a:srgbClr val="000000"/>
              </a:solidFill>
            </a:endParaRPr>
          </a:p>
          <a:p>
            <a:pPr indent="0" lvl="0" marL="0" rtl="0" algn="l">
              <a:lnSpc>
                <a:spcPct val="100000"/>
              </a:lnSpc>
              <a:spcBef>
                <a:spcPts val="0"/>
              </a:spcBef>
              <a:spcAft>
                <a:spcPts val="0"/>
              </a:spcAft>
              <a:buSzPts val="1400"/>
              <a:buNone/>
            </a:pPr>
            <a:r>
              <a:t/>
            </a:r>
            <a:endParaRPr b="0" i="0"/>
          </a:p>
          <a:p>
            <a:pPr indent="0" lvl="0" marL="0" marR="0" rtl="0" algn="l">
              <a:lnSpc>
                <a:spcPct val="100000"/>
              </a:lnSpc>
              <a:spcBef>
                <a:spcPts val="0"/>
              </a:spcBef>
              <a:spcAft>
                <a:spcPts val="0"/>
              </a:spcAft>
              <a:buClr>
                <a:schemeClr val="dk1"/>
              </a:buClr>
              <a:buSzPts val="1200"/>
              <a:buFont typeface="Arial"/>
              <a:buNone/>
            </a:pPr>
            <a:r>
              <a:rPr b="1" lang="en-US"/>
              <a:t>D Stands for Doubts to be Clarified:</a:t>
            </a:r>
            <a:endParaRPr/>
          </a:p>
          <a:p>
            <a:pPr indent="0" lvl="0" marL="0" marR="0" rtl="0" algn="l">
              <a:lnSpc>
                <a:spcPct val="100000"/>
              </a:lnSpc>
              <a:spcBef>
                <a:spcPts val="0"/>
              </a:spcBef>
              <a:spcAft>
                <a:spcPts val="0"/>
              </a:spcAft>
              <a:buClr>
                <a:schemeClr val="dk1"/>
              </a:buClr>
              <a:buSzPts val="1200"/>
              <a:buFont typeface="Arial"/>
              <a:buNone/>
            </a:pPr>
            <a:r>
              <a:t/>
            </a:r>
            <a:endParaRPr b="1"/>
          </a:p>
          <a:p>
            <a:pPr indent="0" lvl="0" marL="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By asking open clarifying questions, the listener is making the Speaker elaborate on their thoughts and providing a more detailed version of them. This not only </a:t>
            </a:r>
            <a:r>
              <a:rPr b="1" i="0" lang="en-US">
                <a:solidFill>
                  <a:srgbClr val="202124"/>
                </a:solidFill>
                <a:latin typeface="Arial"/>
                <a:ea typeface="Arial"/>
                <a:cs typeface="Arial"/>
                <a:sym typeface="Arial"/>
              </a:rPr>
              <a:t>helps the listener better understand what the </a:t>
            </a:r>
            <a:r>
              <a:rPr b="0" i="0" lang="en-US">
                <a:solidFill>
                  <a:srgbClr val="202124"/>
                </a:solidFill>
                <a:latin typeface="Arial"/>
                <a:ea typeface="Arial"/>
                <a:cs typeface="Arial"/>
                <a:sym typeface="Arial"/>
              </a:rPr>
              <a:t>Sp</a:t>
            </a:r>
            <a:r>
              <a:rPr b="1" i="0" lang="en-US">
                <a:solidFill>
                  <a:srgbClr val="202124"/>
                </a:solidFill>
                <a:latin typeface="Arial"/>
                <a:ea typeface="Arial"/>
                <a:cs typeface="Arial"/>
                <a:sym typeface="Arial"/>
              </a:rPr>
              <a:t>eaker meant but also helps them form an opinion of their own regarding the </a:t>
            </a:r>
            <a:r>
              <a:rPr b="0" i="0" lang="en-US">
                <a:solidFill>
                  <a:srgbClr val="202124"/>
                </a:solidFill>
                <a:latin typeface="Arial"/>
                <a:ea typeface="Arial"/>
                <a:cs typeface="Arial"/>
                <a:sym typeface="Arial"/>
              </a:rPr>
              <a:t>Sp</a:t>
            </a:r>
            <a:r>
              <a:rPr b="1" i="0" lang="en-US">
                <a:solidFill>
                  <a:srgbClr val="202124"/>
                </a:solidFill>
                <a:latin typeface="Arial"/>
                <a:ea typeface="Arial"/>
                <a:cs typeface="Arial"/>
                <a:sym typeface="Arial"/>
              </a:rPr>
              <a:t>eaker's views</a:t>
            </a:r>
            <a:r>
              <a:rPr b="0" i="0" lang="en-US">
                <a:solidFill>
                  <a:srgbClr val="202124"/>
                </a:solidFill>
                <a:latin typeface="Arial"/>
                <a:ea typeface="Arial"/>
                <a:cs typeface="Arial"/>
                <a:sym typeface="Arial"/>
              </a:rPr>
              <a:t>.</a:t>
            </a:r>
            <a:r>
              <a:rPr b="1" i="0" lang="en-US">
                <a:solidFill>
                  <a:srgbClr val="202124"/>
                </a:solidFill>
                <a:latin typeface="Arial"/>
                <a:ea typeface="Arial"/>
                <a:cs typeface="Arial"/>
                <a:sym typeface="Arial"/>
              </a:rPr>
              <a:t> </a:t>
            </a:r>
            <a:r>
              <a:rPr b="0" i="0" lang="en-US">
                <a:solidFill>
                  <a:srgbClr val="2A2A2A"/>
                </a:solidFill>
              </a:rPr>
              <a:t>Clarification is important in many situations e</a:t>
            </a:r>
            <a:r>
              <a:rPr b="0" i="0" lang="en-US">
                <a:solidFill>
                  <a:srgbClr val="202124"/>
                </a:solidFill>
                <a:latin typeface="Arial"/>
                <a:ea typeface="Arial"/>
                <a:cs typeface="Arial"/>
                <a:sym typeface="Arial"/>
              </a:rPr>
              <a:t>sp</a:t>
            </a:r>
            <a:r>
              <a:rPr b="0" i="0" lang="en-US">
                <a:solidFill>
                  <a:srgbClr val="2A2A2A"/>
                </a:solidFill>
              </a:rPr>
              <a:t>ecially when what is being communicated is difficult in some way.</a:t>
            </a:r>
            <a:r>
              <a:rPr b="1" i="0" lang="en-US">
                <a:solidFill>
                  <a:srgbClr val="2A2A2A"/>
                </a:solidFill>
              </a:rPr>
              <a:t> Some examples of non-directive clarification-seeking questions are:</a:t>
            </a:r>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“I'm not quite sure I understand what you are saying.”</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“I don't feel clear about the main issue here.”</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“When you said ........ what did you mean?”</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“Could you repeat ...?”</a:t>
            </a:r>
            <a:endParaRPr b="0" i="0">
              <a:solidFill>
                <a:srgbClr val="2A2A2A"/>
              </a:solidFill>
            </a:endParaRPr>
          </a:p>
          <a:p>
            <a:pPr indent="0" lvl="0" marL="0" rtl="0" algn="l">
              <a:lnSpc>
                <a:spcPct val="100000"/>
              </a:lnSpc>
              <a:spcBef>
                <a:spcPts val="0"/>
              </a:spcBef>
              <a:spcAft>
                <a:spcPts val="0"/>
              </a:spcAft>
              <a:buSzPts val="1400"/>
              <a:buNone/>
            </a:pPr>
            <a:r>
              <a:rPr b="1" i="0" lang="en-US">
                <a:solidFill>
                  <a:srgbClr val="2A2A2A"/>
                </a:solidFill>
              </a:rPr>
              <a:t>Clarifying involves: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Non-judgemental questioning.</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Summarising and seeking feedback as to its accuracy.</a:t>
            </a:r>
            <a:endParaRPr/>
          </a:p>
          <a:p>
            <a:pPr indent="0" lvl="0" marL="0" marR="0" rtl="0" algn="l">
              <a:lnSpc>
                <a:spcPct val="100000"/>
              </a:lnSpc>
              <a:spcBef>
                <a:spcPts val="0"/>
              </a:spcBef>
              <a:spcAft>
                <a:spcPts val="0"/>
              </a:spcAft>
              <a:buClr>
                <a:schemeClr val="dk1"/>
              </a:buClr>
              <a:buSzPts val="1200"/>
              <a:buFont typeface="Arial"/>
              <a:buNone/>
            </a:pPr>
            <a:r>
              <a:rPr b="1" lang="en-US"/>
              <a:t>Some Guidelines for Clarifying:</a:t>
            </a:r>
            <a:endParaRPr/>
          </a:p>
          <a:p>
            <a:pPr indent="0" lvl="0" marL="0" rtl="0" algn="l">
              <a:lnSpc>
                <a:spcPct val="100000"/>
              </a:lnSpc>
              <a:spcBef>
                <a:spcPts val="0"/>
              </a:spcBef>
              <a:spcAft>
                <a:spcPts val="0"/>
              </a:spcAft>
              <a:buSzPts val="1400"/>
              <a:buNone/>
            </a:pPr>
            <a:r>
              <a:rPr b="0" i="0" lang="en-US">
                <a:solidFill>
                  <a:srgbClr val="2A2A2A"/>
                </a:solidFill>
              </a:rPr>
              <a:t>Clarification is the skill we use to ensure that we have understood the message of the Speaker in an interpersonal exchange. When using clarification follow these guidelines to help aid communication and understanding.</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Admit if you are unsure about what the speaker means.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for repetition.</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State what the speaker has said as you understand it, and check whether this is what they really said.</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for Specific examples.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Use open, non-directive questions - if appropriate.</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if you have got it right and be prepared to be corrected.</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2A2A2A"/>
              </a:solidFill>
            </a:endParaRPr>
          </a:p>
          <a:p>
            <a:pPr indent="0" lvl="0" marL="0" rtl="0" algn="l">
              <a:lnSpc>
                <a:spcPct val="100000"/>
              </a:lnSpc>
              <a:spcBef>
                <a:spcPts val="0"/>
              </a:spcBef>
              <a:spcAft>
                <a:spcPts val="0"/>
              </a:spcAft>
              <a:buClr>
                <a:srgbClr val="2A2A2A"/>
              </a:buClr>
              <a:buSzPts val="1200"/>
              <a:buFont typeface="Arial"/>
              <a:buNone/>
            </a:pPr>
            <a:r>
              <a:rPr b="1" i="0" lang="en-US">
                <a:solidFill>
                  <a:srgbClr val="2A2A2A"/>
                </a:solidFill>
              </a:rPr>
              <a:t>R Stands for Reconfirm before proceeding:</a:t>
            </a:r>
            <a:endParaRPr/>
          </a:p>
          <a:p>
            <a:pPr indent="0" lvl="0" marL="0" rtl="0" algn="l">
              <a:lnSpc>
                <a:spcPct val="100000"/>
              </a:lnSpc>
              <a:spcBef>
                <a:spcPts val="0"/>
              </a:spcBef>
              <a:spcAft>
                <a:spcPts val="0"/>
              </a:spcAft>
              <a:buClr>
                <a:schemeClr val="dk1"/>
              </a:buClr>
              <a:buSzPts val="1200"/>
              <a:buFont typeface="Arial"/>
              <a:buNone/>
            </a:pPr>
            <a:r>
              <a:t/>
            </a:r>
            <a:endParaRPr b="1" i="0">
              <a:solidFill>
                <a:srgbClr val="2A2A2A"/>
              </a:solidFill>
            </a:endParaRPr>
          </a:p>
          <a:p>
            <a:pPr indent="0" lvl="0" marL="0" rtl="0" algn="l">
              <a:lnSpc>
                <a:spcPct val="100000"/>
              </a:lnSpc>
              <a:spcBef>
                <a:spcPts val="0"/>
              </a:spcBef>
              <a:spcAft>
                <a:spcPts val="0"/>
              </a:spcAft>
              <a:buClr>
                <a:srgbClr val="2A2A2A"/>
              </a:buClr>
              <a:buSzPts val="1200"/>
              <a:buFont typeface="Arial"/>
              <a:buNone/>
            </a:pPr>
            <a:r>
              <a:rPr b="0" i="0" lang="en-US">
                <a:solidFill>
                  <a:srgbClr val="2A2A2A"/>
                </a:solidFill>
              </a:rPr>
              <a:t>As we discussed in earlier points, it is always advised to re-confirm the message received is correct and as per senders expectation or not and then proceed further. You may repeat the gist of the message received and acknowledge that you have correctly received the message.</a:t>
            </a:r>
            <a:endParaRPr/>
          </a:p>
          <a:p>
            <a:pPr indent="0" lvl="0" marL="0" rtl="0" algn="l">
              <a:lnSpc>
                <a:spcPct val="100000"/>
              </a:lnSpc>
              <a:spcBef>
                <a:spcPts val="0"/>
              </a:spcBef>
              <a:spcAft>
                <a:spcPts val="0"/>
              </a:spcAft>
              <a:buClr>
                <a:srgbClr val="2A2A2A"/>
              </a:buClr>
              <a:buSzPts val="1200"/>
              <a:buFont typeface="Arial"/>
              <a:buNone/>
            </a:pPr>
            <a:r>
              <a:rPr b="0" i="0" lang="en-US">
                <a:solidFill>
                  <a:srgbClr val="2A2A2A"/>
                </a:solidFill>
              </a:rPr>
              <a:t>For example, In aircrafts, ATC (Air traffic control) guides the plan in air to land on some X runway. The same message is repeated by the Pilot to ATC in order to ensure that what they heard is what was communicated. Thus, Re-confirming is critical aspect to fool proof the communication.</a:t>
            </a:r>
            <a:endParaRPr/>
          </a:p>
          <a:p>
            <a:pPr indent="0" lvl="0" marL="0" rtl="0" algn="l">
              <a:lnSpc>
                <a:spcPct val="100000"/>
              </a:lnSpc>
              <a:spcBef>
                <a:spcPts val="0"/>
              </a:spcBef>
              <a:spcAft>
                <a:spcPts val="0"/>
              </a:spcAft>
              <a:buSzPts val="1400"/>
              <a:buNone/>
            </a:pPr>
            <a:br>
              <a:rPr lang="en-US"/>
            </a:br>
            <a:r>
              <a:rPr b="1" lang="en-US"/>
              <a:t> </a:t>
            </a:r>
            <a:endParaRPr/>
          </a:p>
          <a:p>
            <a:pPr indent="0" lvl="0" marL="0" rtl="0" algn="l">
              <a:lnSpc>
                <a:spcPct val="100000"/>
              </a:lnSpc>
              <a:spcBef>
                <a:spcPts val="0"/>
              </a:spcBef>
              <a:spcAft>
                <a:spcPts val="0"/>
              </a:spcAft>
              <a:buSzPts val="1400"/>
              <a:buNone/>
            </a:pPr>
            <a:br>
              <a:rPr b="0" i="0" lang="en-US"/>
            </a:br>
            <a:endParaRPr b="0" i="0">
              <a:solidFill>
                <a:srgbClr val="000000"/>
              </a:solidFill>
            </a:endParaRPr>
          </a:p>
          <a:p>
            <a:pPr indent="0" lvl="0" marL="0" rtl="0" algn="l">
              <a:lnSpc>
                <a:spcPct val="100000"/>
              </a:lnSpc>
              <a:spcBef>
                <a:spcPts val="0"/>
              </a:spcBef>
              <a:spcAft>
                <a:spcPts val="0"/>
              </a:spcAft>
              <a:buSzPts val="1400"/>
              <a:buNone/>
            </a:pPr>
            <a:r>
              <a:t/>
            </a:r>
            <a:endParaRPr b="1"/>
          </a:p>
        </p:txBody>
      </p:sp>
      <p:sp>
        <p:nvSpPr>
          <p:cNvPr id="327" name="Google Shape;3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Impactful communication serves as the cornerstone of successful customer engagement, leaving an indelible mark on the customer's experience. </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Telecallers, armed with the art of clear and concise communication, actively listen to customers' needs, express genuine empathy, and employ a friendly tone while tackling challenges. This positive language and professional demeanor not only build a bridge of trust but also demonstrate the organization's commitment to addressing concerns and providing tailored solutions. </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It is through these well-crafted interactions, personalized touches, and a continuous quest for improvement that telecallers ensure a positive and lasting impression, creating the foundation for strong, enduring customer relations that define the organization's image.</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35" name="Google Shape;33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 type="body"/>
          </p:nvPr>
        </p:nvSpPr>
        <p:spPr>
          <a:xfrm>
            <a:off x="5183188" y="987425"/>
            <a:ext cx="6172200" cy="4873625"/>
          </a:xfrm>
          <a:prstGeom prst="rect">
            <a:avLst/>
          </a:prstGeom>
          <a:noFill/>
          <a:ln>
            <a:noFill/>
          </a:ln>
        </p:spPr>
        <p:txBody>
          <a:bodyPr anchorCtr="0" anchor="t" bIns="45700" lIns="0"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11"/>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12"/>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p:nvPr>
            <p:ph idx="2" type="pic"/>
          </p:nvPr>
        </p:nvSpPr>
        <p:spPr>
          <a:xfrm>
            <a:off x="5183188" y="987425"/>
            <a:ext cx="6172200" cy="4873625"/>
          </a:xfrm>
          <a:prstGeom prst="rect">
            <a:avLst/>
          </a:prstGeom>
          <a:noFill/>
          <a:ln>
            <a:noFill/>
          </a:ln>
        </p:spPr>
      </p:sp>
      <p:sp>
        <p:nvSpPr>
          <p:cNvPr id="87" name="Google Shape;87;p12"/>
          <p:cNvSpPr txBox="1"/>
          <p:nvPr>
            <p:ph idx="1"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body"/>
          </p:nvPr>
        </p:nvSpPr>
        <p:spPr>
          <a:xfrm rot="5400000">
            <a:off x="3318350" y="-1652548"/>
            <a:ext cx="5555299" cy="1093287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14"/>
          <p:cNvSpPr txBox="1"/>
          <p:nvPr>
            <p:ph type="title"/>
          </p:nvPr>
        </p:nvSpPr>
        <p:spPr>
          <a:xfrm rot="5400000">
            <a:off x="7133431" y="1956594"/>
            <a:ext cx="5811838" cy="26289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 type="body"/>
          </p:nvPr>
        </p:nvSpPr>
        <p:spPr>
          <a:xfrm rot="5400000">
            <a:off x="1799431" y="-596106"/>
            <a:ext cx="5811838" cy="7734300"/>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3" name="Shape 103"/>
        <p:cNvGrpSpPr/>
        <p:nvPr/>
      </p:nvGrpSpPr>
      <p:grpSpPr>
        <a:xfrm>
          <a:off x="0" y="0"/>
          <a:ext cx="0" cy="0"/>
          <a:chOff x="0" y="0"/>
          <a:chExt cx="0" cy="0"/>
        </a:xfrm>
      </p:grpSpPr>
      <p:sp>
        <p:nvSpPr>
          <p:cNvPr id="104" name="Google Shape;104;p15"/>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06" name="Google Shape;10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9" name="Shape 109"/>
        <p:cNvGrpSpPr/>
        <p:nvPr/>
      </p:nvGrpSpPr>
      <p:grpSpPr>
        <a:xfrm>
          <a:off x="0" y="0"/>
          <a:ext cx="0" cy="0"/>
          <a:chOff x="0" y="0"/>
          <a:chExt cx="0" cy="0"/>
        </a:xfrm>
      </p:grpSpPr>
      <p:sp>
        <p:nvSpPr>
          <p:cNvPr id="110" name="Google Shape;110;p1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6"/>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6" name="Shape 116"/>
        <p:cNvGrpSpPr/>
        <p:nvPr/>
      </p:nvGrpSpPr>
      <p:grpSpPr>
        <a:xfrm>
          <a:off x="0" y="0"/>
          <a:ext cx="0" cy="0"/>
          <a:chOff x="0" y="0"/>
          <a:chExt cx="0" cy="0"/>
        </a:xfrm>
      </p:grpSpPr>
      <p:sp>
        <p:nvSpPr>
          <p:cNvPr id="117" name="Google Shape;117;p1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20"/>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2"/>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6" name="Google Shape;176;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7" name="Google Shape;1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0" name="Shape 180"/>
        <p:cNvGrpSpPr/>
        <p:nvPr/>
      </p:nvGrpSpPr>
      <p:grpSpPr>
        <a:xfrm>
          <a:off x="0" y="0"/>
          <a:ext cx="0" cy="0"/>
          <a:chOff x="0" y="0"/>
          <a:chExt cx="0" cy="0"/>
        </a:xfrm>
      </p:grpSpPr>
      <p:sp>
        <p:nvSpPr>
          <p:cNvPr id="181" name="Google Shape;181;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7"/>
          <p:cNvSpPr/>
          <p:nvPr>
            <p:ph idx="2" type="pic"/>
          </p:nvPr>
        </p:nvSpPr>
        <p:spPr>
          <a:xfrm>
            <a:off x="5183188" y="987425"/>
            <a:ext cx="6172200" cy="4873625"/>
          </a:xfrm>
          <a:prstGeom prst="rect">
            <a:avLst/>
          </a:prstGeom>
          <a:noFill/>
          <a:ln>
            <a:noFill/>
          </a:ln>
        </p:spPr>
      </p:sp>
      <p:sp>
        <p:nvSpPr>
          <p:cNvPr id="183" name="Google Shape;183;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4" name="Google Shape;18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28"/>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8"/>
          <p:cNvSpPr txBox="1"/>
          <p:nvPr>
            <p:ph idx="1" type="body"/>
          </p:nvPr>
        </p:nvSpPr>
        <p:spPr>
          <a:xfrm rot="5400000">
            <a:off x="3697958" y="-1478879"/>
            <a:ext cx="4796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3" name="Shape 193"/>
        <p:cNvGrpSpPr/>
        <p:nvPr/>
      </p:nvGrpSpPr>
      <p:grpSpPr>
        <a:xfrm>
          <a:off x="0" y="0"/>
          <a:ext cx="0" cy="0"/>
          <a:chOff x="0" y="0"/>
          <a:chExt cx="0" cy="0"/>
        </a:xfrm>
      </p:grpSpPr>
      <p:sp>
        <p:nvSpPr>
          <p:cNvPr id="194" name="Google Shape;194;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3">
  <p:cSld name="Title and Content-3">
    <p:spTree>
      <p:nvGrpSpPr>
        <p:cNvPr id="33" name="Shape 33"/>
        <p:cNvGrpSpPr/>
        <p:nvPr/>
      </p:nvGrpSpPr>
      <p:grpSpPr>
        <a:xfrm>
          <a:off x="0" y="0"/>
          <a:ext cx="0" cy="0"/>
          <a:chOff x="0" y="0"/>
          <a:chExt cx="0" cy="0"/>
        </a:xfrm>
      </p:grpSpPr>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1st Slide">
  <p:cSld name="Module 1st Slide">
    <p:spTree>
      <p:nvGrpSpPr>
        <p:cNvPr id="43" name="Shape 43"/>
        <p:cNvGrpSpPr/>
        <p:nvPr/>
      </p:nvGrpSpPr>
      <p:grpSpPr>
        <a:xfrm>
          <a:off x="0" y="0"/>
          <a:ext cx="0" cy="0"/>
          <a:chOff x="0" y="0"/>
          <a:chExt cx="0" cy="0"/>
        </a:xfrm>
      </p:grpSpPr>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6"/>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4000"/>
              <a:buFont typeface="Arial"/>
              <a:buNone/>
              <a:defRPr b="0"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49" name="Shape 49"/>
        <p:cNvGrpSpPr/>
        <p:nvPr/>
      </p:nvGrpSpPr>
      <p:grpSpPr>
        <a:xfrm>
          <a:off x="0" y="0"/>
          <a:ext cx="0" cy="0"/>
          <a:chOff x="0" y="0"/>
          <a:chExt cx="0" cy="0"/>
        </a:xfrm>
      </p:grpSpPr>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Module Slide">
    <p:spTree>
      <p:nvGrpSpPr>
        <p:cNvPr id="55" name="Shape 55"/>
        <p:cNvGrpSpPr/>
        <p:nvPr/>
      </p:nvGrpSpPr>
      <p:grpSpPr>
        <a:xfrm>
          <a:off x="0" y="0"/>
          <a:ext cx="0" cy="0"/>
          <a:chOff x="0" y="0"/>
          <a:chExt cx="0" cy="0"/>
        </a:xfrm>
      </p:grpSpPr>
      <p:sp>
        <p:nvSpPr>
          <p:cNvPr id="56" name="Google Shape;56;p8"/>
          <p:cNvSpPr txBox="1"/>
          <p:nvPr>
            <p:ph type="ctrTitle"/>
          </p:nvPr>
        </p:nvSpPr>
        <p:spPr>
          <a:xfrm>
            <a:off x="621102" y="5848708"/>
            <a:ext cx="10955547" cy="500334"/>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838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172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0"/>
          <p:cNvSpPr txBox="1"/>
          <p:nvPr>
            <p:ph type="title"/>
          </p:nvPr>
        </p:nvSpPr>
        <p:spPr>
          <a:xfrm>
            <a:off x="839788" y="365125"/>
            <a:ext cx="10515600" cy="1325563"/>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 type="body"/>
          </p:nvPr>
        </p:nvSpPr>
        <p:spPr>
          <a:xfrm>
            <a:off x="839788" y="1681163"/>
            <a:ext cx="5157787"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10"/>
          <p:cNvSpPr txBox="1"/>
          <p:nvPr>
            <p:ph idx="2" type="body"/>
          </p:nvPr>
        </p:nvSpPr>
        <p:spPr>
          <a:xfrm>
            <a:off x="839788" y="2505075"/>
            <a:ext cx="5157787"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0"/>
          <p:cNvSpPr txBox="1"/>
          <p:nvPr>
            <p:ph idx="3" type="body"/>
          </p:nvPr>
        </p:nvSpPr>
        <p:spPr>
          <a:xfrm>
            <a:off x="6172200" y="1681163"/>
            <a:ext cx="5183188"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10"/>
          <p:cNvSpPr txBox="1"/>
          <p:nvPr>
            <p:ph idx="4" type="body"/>
          </p:nvPr>
        </p:nvSpPr>
        <p:spPr>
          <a:xfrm>
            <a:off x="6172200" y="2505075"/>
            <a:ext cx="5183188"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27.xml"/><Relationship Id="rId1" Type="http://schemas.openxmlformats.org/officeDocument/2006/relationships/image" Target="../media/image11.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3616960" y="6615404"/>
            <a:ext cx="8575040" cy="242596"/>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615404"/>
            <a:ext cx="9593582" cy="24589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Tele calling Workshop</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10813774" y="-4185"/>
            <a:ext cx="1369804" cy="818814"/>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1" name="Google Shape;21;p1"/>
          <p:cNvPicPr preferRelativeResize="0"/>
          <p:nvPr/>
        </p:nvPicPr>
        <p:blipFill rotWithShape="1">
          <a:blip r:embed="rId1">
            <a:alphaModFix/>
          </a:blip>
          <a:srcRect b="0" l="0" r="0" t="0"/>
          <a:stretch/>
        </p:blipFill>
        <p:spPr>
          <a:xfrm>
            <a:off x="0" y="8878"/>
            <a:ext cx="575582" cy="66368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8"/>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18"/>
          <p:cNvSpPr/>
          <p:nvPr/>
        </p:nvSpPr>
        <p:spPr>
          <a:xfrm>
            <a:off x="8685213" y="6645275"/>
            <a:ext cx="3506787" cy="212725"/>
          </a:xfrm>
          <a:prstGeom prst="rect">
            <a:avLst/>
          </a:prstGeom>
          <a:solidFill>
            <a:srgbClr val="21B3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28" name="Google Shape;128;p18"/>
          <p:cNvSpPr/>
          <p:nvPr/>
        </p:nvSpPr>
        <p:spPr>
          <a:xfrm>
            <a:off x="-7644" y="6645275"/>
            <a:ext cx="8710613" cy="212725"/>
          </a:xfrm>
          <a:prstGeom prst="rect">
            <a:avLst/>
          </a:prstGeom>
          <a:solidFill>
            <a:srgbClr val="0079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 Creating Impact Training &amp; Development</a:t>
            </a:r>
            <a:endParaRPr b="0" i="0" sz="1400" u="none" cap="none" strike="noStrike">
              <a:solidFill>
                <a:srgbClr val="000000"/>
              </a:solidFill>
              <a:latin typeface="Arial"/>
              <a:ea typeface="Arial"/>
              <a:cs typeface="Arial"/>
              <a:sym typeface="Arial"/>
            </a:endParaRPr>
          </a:p>
        </p:txBody>
      </p:sp>
      <p:pic>
        <p:nvPicPr>
          <p:cNvPr id="129" name="Google Shape;129;p18"/>
          <p:cNvPicPr preferRelativeResize="0"/>
          <p:nvPr/>
        </p:nvPicPr>
        <p:blipFill rotWithShape="1">
          <a:blip r:embed="rId1">
            <a:alphaModFix/>
          </a:blip>
          <a:srcRect b="0" l="0" r="0" t="0"/>
          <a:stretch/>
        </p:blipFill>
        <p:spPr>
          <a:xfrm>
            <a:off x="10419410" y="17756"/>
            <a:ext cx="1763712" cy="11541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26.jpg"/><Relationship Id="rId9"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1.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24.jpg"/><Relationship Id="rId7" Type="http://schemas.openxmlformats.org/officeDocument/2006/relationships/image" Target="../media/image1.jpg"/><Relationship Id="rId8"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0"/>
          <p:cNvPicPr preferRelativeResize="0"/>
          <p:nvPr/>
        </p:nvPicPr>
        <p:blipFill rotWithShape="1">
          <a:blip r:embed="rId3">
            <a:alphaModFix/>
          </a:blip>
          <a:srcRect b="8615" l="0" r="0" t="8577"/>
          <a:stretch/>
        </p:blipFill>
        <p:spPr>
          <a:xfrm>
            <a:off x="0" y="0"/>
            <a:ext cx="12192000" cy="5394960"/>
          </a:xfrm>
          <a:prstGeom prst="rect">
            <a:avLst/>
          </a:prstGeom>
          <a:noFill/>
          <a:ln>
            <a:noFill/>
          </a:ln>
        </p:spPr>
      </p:pic>
      <p:sp>
        <p:nvSpPr>
          <p:cNvPr id="205" name="Google Shape;205;p30"/>
          <p:cNvSpPr txBox="1"/>
          <p:nvPr/>
        </p:nvSpPr>
        <p:spPr>
          <a:xfrm>
            <a:off x="1524000" y="5703880"/>
            <a:ext cx="9144000" cy="6825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Tele calling Skills Workshop</a:t>
            </a:r>
            <a:endParaRPr b="0" i="0" sz="1400" u="none" cap="none" strike="noStrike">
              <a:solidFill>
                <a:srgbClr val="000000"/>
              </a:solidFill>
              <a:latin typeface="Arial"/>
              <a:ea typeface="Arial"/>
              <a:cs typeface="Arial"/>
              <a:sym typeface="Arial"/>
            </a:endParaRPr>
          </a:p>
        </p:txBody>
      </p:sp>
      <p:sp>
        <p:nvSpPr>
          <p:cNvPr id="206" name="Google Shape;206;p30"/>
          <p:cNvSpPr/>
          <p:nvPr/>
        </p:nvSpPr>
        <p:spPr>
          <a:xfrm>
            <a:off x="10838689" y="5608320"/>
            <a:ext cx="1353312" cy="846222"/>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07" name="Google Shape;207;p30"/>
          <p:cNvPicPr preferRelativeResize="0"/>
          <p:nvPr/>
        </p:nvPicPr>
        <p:blipFill rotWithShape="1">
          <a:blip r:embed="rId4">
            <a:alphaModFix/>
          </a:blip>
          <a:srcRect b="0" l="0" r="0" t="0"/>
          <a:stretch/>
        </p:blipFill>
        <p:spPr>
          <a:xfrm>
            <a:off x="0" y="5501592"/>
            <a:ext cx="1152939" cy="11053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2F5496"/>
              </a:buClr>
              <a:buSzPts val="4000"/>
              <a:buFont typeface="Arial"/>
              <a:buNone/>
            </a:pPr>
            <a:r>
              <a:rPr lang="en-US">
                <a:solidFill>
                  <a:srgbClr val="2F5496"/>
                </a:solidFill>
              </a:rPr>
              <a:t>Volume</a:t>
            </a:r>
            <a:r>
              <a:rPr lang="en-US"/>
              <a:t> &amp; Pace</a:t>
            </a:r>
            <a:endParaRPr/>
          </a:p>
        </p:txBody>
      </p:sp>
      <p:sp>
        <p:nvSpPr>
          <p:cNvPr id="349" name="Google Shape;349;p39"/>
          <p:cNvSpPr txBox="1"/>
          <p:nvPr>
            <p:ph idx="1" type="body"/>
          </p:nvPr>
        </p:nvSpPr>
        <p:spPr>
          <a:xfrm>
            <a:off x="629561" y="1036242"/>
            <a:ext cx="10800440" cy="5555299"/>
          </a:xfrm>
          <a:prstGeom prst="rect">
            <a:avLst/>
          </a:prstGeom>
          <a:noFill/>
          <a:ln>
            <a:noFill/>
          </a:ln>
        </p:spPr>
        <p:txBody>
          <a:bodyPr anchorCtr="0" anchor="ctr" bIns="45700" lIns="0" spcFirstLastPara="1" rIns="91425" wrap="square" tIns="45700">
            <a:normAutofit/>
          </a:bodyPr>
          <a:lstStyle/>
          <a:p>
            <a:pPr indent="0" lvl="0" marL="0" rtl="0" algn="just">
              <a:lnSpc>
                <a:spcPct val="130000"/>
              </a:lnSpc>
              <a:spcBef>
                <a:spcPts val="0"/>
              </a:spcBef>
              <a:spcAft>
                <a:spcPts val="0"/>
              </a:spcAft>
              <a:buClr>
                <a:schemeClr val="dk1"/>
              </a:buClr>
              <a:buSzPts val="2000"/>
              <a:buNone/>
            </a:pPr>
            <a:r>
              <a:rPr lang="en-US" sz="2000"/>
              <a:t>Maintaining the appropriate volume of voice during Telecalling is essential for clear communication and a positive customer experience. </a:t>
            </a:r>
            <a:endParaRPr/>
          </a:p>
          <a:p>
            <a:pPr indent="0" lvl="0" marL="0" rtl="0" algn="just">
              <a:lnSpc>
                <a:spcPct val="130000"/>
              </a:lnSpc>
              <a:spcBef>
                <a:spcPts val="1200"/>
              </a:spcBef>
              <a:spcAft>
                <a:spcPts val="0"/>
              </a:spcAft>
              <a:buClr>
                <a:schemeClr val="dk1"/>
              </a:buClr>
              <a:buSzPts val="2000"/>
              <a:buNone/>
            </a:pPr>
            <a:r>
              <a:rPr lang="en-US" sz="2000"/>
              <a:t>Here are some "do's" and "don'ts" to guide Telecallers in managing their voice volume effectively.</a:t>
            </a:r>
            <a:endParaRPr/>
          </a:p>
          <a:p>
            <a:pPr indent="-352425" lvl="0" marL="534988" rtl="0" algn="l">
              <a:lnSpc>
                <a:spcPct val="110000"/>
              </a:lnSpc>
              <a:spcBef>
                <a:spcPts val="3000"/>
              </a:spcBef>
              <a:spcAft>
                <a:spcPts val="0"/>
              </a:spcAft>
              <a:buClr>
                <a:schemeClr val="dk1"/>
              </a:buClr>
              <a:buSzPts val="1900"/>
              <a:buChar char="•"/>
            </a:pPr>
            <a:r>
              <a:rPr b="1" lang="en-US" sz="1900"/>
              <a:t>Speak Clearly</a:t>
            </a:r>
            <a:endParaRPr/>
          </a:p>
          <a:p>
            <a:pPr indent="-352425" lvl="0" marL="534988" rtl="0" algn="l">
              <a:lnSpc>
                <a:spcPct val="110000"/>
              </a:lnSpc>
              <a:spcBef>
                <a:spcPts val="2400"/>
              </a:spcBef>
              <a:spcAft>
                <a:spcPts val="0"/>
              </a:spcAft>
              <a:buClr>
                <a:schemeClr val="dk1"/>
              </a:buClr>
              <a:buSzPts val="1900"/>
              <a:buChar char="•"/>
            </a:pPr>
            <a:r>
              <a:rPr b="1" lang="en-US" sz="1900"/>
              <a:t>Adjust Volume to the Customer</a:t>
            </a:r>
            <a:endParaRPr/>
          </a:p>
          <a:p>
            <a:pPr indent="-352425" lvl="0" marL="534988" rtl="0" algn="l">
              <a:lnSpc>
                <a:spcPct val="110000"/>
              </a:lnSpc>
              <a:spcBef>
                <a:spcPts val="2400"/>
              </a:spcBef>
              <a:spcAft>
                <a:spcPts val="0"/>
              </a:spcAft>
              <a:buClr>
                <a:schemeClr val="dk1"/>
              </a:buClr>
              <a:buSzPts val="1900"/>
              <a:buChar char="•"/>
            </a:pPr>
            <a:r>
              <a:rPr b="1" lang="en-US" sz="1900"/>
              <a:t>Speak at a Moderate Pace</a:t>
            </a:r>
            <a:endParaRPr/>
          </a:p>
          <a:p>
            <a:pPr indent="-352425" lvl="0" marL="534988" rtl="0" algn="l">
              <a:lnSpc>
                <a:spcPct val="110000"/>
              </a:lnSpc>
              <a:spcBef>
                <a:spcPts val="2400"/>
              </a:spcBef>
              <a:spcAft>
                <a:spcPts val="0"/>
              </a:spcAft>
              <a:buClr>
                <a:schemeClr val="dk1"/>
              </a:buClr>
              <a:buSzPts val="1900"/>
              <a:buChar char="•"/>
            </a:pPr>
            <a:r>
              <a:rPr b="1" lang="en-US" sz="1900"/>
              <a:t>Pay Attention to Background Noise</a:t>
            </a:r>
            <a:endParaRPr/>
          </a:p>
          <a:p>
            <a:pPr indent="-352425" lvl="0" marL="534988" rtl="0" algn="l">
              <a:lnSpc>
                <a:spcPct val="110000"/>
              </a:lnSpc>
              <a:spcBef>
                <a:spcPts val="2400"/>
              </a:spcBef>
              <a:spcAft>
                <a:spcPts val="0"/>
              </a:spcAft>
              <a:buClr>
                <a:schemeClr val="dk1"/>
              </a:buClr>
              <a:buSzPts val="1900"/>
              <a:buChar char="•"/>
            </a:pPr>
            <a:r>
              <a:rPr b="1" lang="en-US" sz="1900"/>
              <a:t>Avoid Shouting/ Whisper</a:t>
            </a:r>
            <a:endParaRPr/>
          </a:p>
          <a:p>
            <a:pPr indent="-352425" lvl="0" marL="534988" rtl="0" algn="l">
              <a:lnSpc>
                <a:spcPct val="110000"/>
              </a:lnSpc>
              <a:spcBef>
                <a:spcPts val="2400"/>
              </a:spcBef>
              <a:spcAft>
                <a:spcPts val="0"/>
              </a:spcAft>
              <a:buClr>
                <a:schemeClr val="dk1"/>
              </a:buClr>
              <a:buSzPts val="1900"/>
              <a:buChar char="•"/>
            </a:pPr>
            <a:r>
              <a:rPr b="1" lang="en-US" sz="1900"/>
              <a:t>Avoid Monotone</a:t>
            </a:r>
            <a:endParaRPr b="1" sz="1900"/>
          </a:p>
        </p:txBody>
      </p:sp>
      <p:pic>
        <p:nvPicPr>
          <p:cNvPr id="350" name="Google Shape;350;p39"/>
          <p:cNvPicPr preferRelativeResize="0"/>
          <p:nvPr/>
        </p:nvPicPr>
        <p:blipFill rotWithShape="1">
          <a:blip r:embed="rId3">
            <a:alphaModFix/>
          </a:blip>
          <a:srcRect b="0" l="0" r="0" t="0"/>
          <a:stretch/>
        </p:blipFill>
        <p:spPr>
          <a:xfrm flipH="1">
            <a:off x="5801360" y="2318299"/>
            <a:ext cx="6312938" cy="4299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ctr">
              <a:lnSpc>
                <a:spcPct val="90000"/>
              </a:lnSpc>
              <a:spcBef>
                <a:spcPts val="0"/>
              </a:spcBef>
              <a:spcAft>
                <a:spcPts val="0"/>
              </a:spcAft>
              <a:buClr>
                <a:srgbClr val="00559E"/>
              </a:buClr>
              <a:buSzPts val="4000"/>
              <a:buFont typeface="Arial"/>
              <a:buNone/>
            </a:pPr>
            <a:r>
              <a:rPr lang="en-US">
                <a:solidFill>
                  <a:srgbClr val="00559E"/>
                </a:solidFill>
              </a:rPr>
              <a:t>Building Rapport- </a:t>
            </a:r>
            <a:r>
              <a:rPr lang="en-US"/>
              <a:t>The meaning</a:t>
            </a:r>
            <a:endParaRPr/>
          </a:p>
        </p:txBody>
      </p:sp>
      <p:sp>
        <p:nvSpPr>
          <p:cNvPr id="357" name="Google Shape;357;p40"/>
          <p:cNvSpPr txBox="1"/>
          <p:nvPr>
            <p:ph idx="1" type="body"/>
          </p:nvPr>
        </p:nvSpPr>
        <p:spPr>
          <a:xfrm>
            <a:off x="5760720" y="1036242"/>
            <a:ext cx="6431279" cy="5572035"/>
          </a:xfrm>
          <a:prstGeom prst="rect">
            <a:avLst/>
          </a:prstGeom>
          <a:solidFill>
            <a:srgbClr val="EEEEF0"/>
          </a:solidFill>
          <a:ln>
            <a:noFill/>
          </a:ln>
        </p:spPr>
        <p:txBody>
          <a:bodyPr anchorCtr="0" anchor="ctr" bIns="45700" lIns="180000" spcFirstLastPara="1" rIns="91425" wrap="square" tIns="45700">
            <a:normAutofit/>
          </a:bodyPr>
          <a:lstStyle/>
          <a:p>
            <a:pPr indent="0" lvl="1" marL="92075" rtl="0" algn="l">
              <a:lnSpc>
                <a:spcPct val="130000"/>
              </a:lnSpc>
              <a:spcBef>
                <a:spcPts val="0"/>
              </a:spcBef>
              <a:spcAft>
                <a:spcPts val="0"/>
              </a:spcAft>
              <a:buClr>
                <a:schemeClr val="dk1"/>
              </a:buClr>
              <a:buSzPts val="2800"/>
              <a:buNone/>
            </a:pPr>
            <a:r>
              <a:rPr lang="en-US" sz="2800"/>
              <a:t>Building rapport refers the process of establishing a connection, building trust, and developing a positive relationship with your prospect/ customer to achieve business success.</a:t>
            </a:r>
            <a:endParaRPr/>
          </a:p>
        </p:txBody>
      </p:sp>
      <p:pic>
        <p:nvPicPr>
          <p:cNvPr id="358" name="Google Shape;358;p40"/>
          <p:cNvPicPr preferRelativeResize="0"/>
          <p:nvPr/>
        </p:nvPicPr>
        <p:blipFill rotWithShape="1">
          <a:blip r:embed="rId3">
            <a:alphaModFix/>
          </a:blip>
          <a:srcRect b="636" l="0" r="0" t="639"/>
          <a:stretch/>
        </p:blipFill>
        <p:spPr>
          <a:xfrm>
            <a:off x="0" y="1036241"/>
            <a:ext cx="5760720" cy="4998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41"/>
          <p:cNvPicPr preferRelativeResize="0"/>
          <p:nvPr/>
        </p:nvPicPr>
        <p:blipFill rotWithShape="1">
          <a:blip r:embed="rId3">
            <a:alphaModFix/>
          </a:blip>
          <a:srcRect b="15862" l="0" r="0" t="5842"/>
          <a:stretch/>
        </p:blipFill>
        <p:spPr>
          <a:xfrm>
            <a:off x="0" y="0"/>
            <a:ext cx="12191999" cy="5459896"/>
          </a:xfrm>
          <a:prstGeom prst="rect">
            <a:avLst/>
          </a:prstGeom>
          <a:noFill/>
          <a:ln>
            <a:noFill/>
          </a:ln>
        </p:spPr>
      </p:pic>
      <p:sp>
        <p:nvSpPr>
          <p:cNvPr id="365" name="Google Shape;365;p41"/>
          <p:cNvSpPr txBox="1"/>
          <p:nvPr>
            <p:ph type="title"/>
          </p:nvPr>
        </p:nvSpPr>
        <p:spPr>
          <a:xfrm>
            <a:off x="29029" y="5459896"/>
            <a:ext cx="11988800" cy="1277257"/>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lang="en-US" sz="2800"/>
              <a:t>“Your most unhappy customers are your greatest source of learning.</a:t>
            </a:r>
            <a:br>
              <a:rPr b="1" lang="en-US" sz="2800"/>
            </a:br>
            <a:r>
              <a:rPr b="1" lang="en-US" sz="2800"/>
              <a:t>                                                                                         </a:t>
            </a:r>
            <a:r>
              <a:rPr lang="en-US" sz="2800"/>
              <a:t>- Bill Gates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2"/>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Teko"/>
              <a:buNone/>
            </a:pPr>
            <a:r>
              <a:rPr b="1" i="0" lang="en-US" sz="4400" u="none" cap="none" strike="noStrike">
                <a:solidFill>
                  <a:srgbClr val="FF0000"/>
                </a:solidFill>
                <a:latin typeface="Teko"/>
                <a:ea typeface="Teko"/>
                <a:cs typeface="Teko"/>
                <a:sym typeface="Teko"/>
              </a:rPr>
              <a:t>Thanks </a:t>
            </a:r>
            <a:r>
              <a:rPr b="1" i="0" lang="en-US" sz="4400" u="none" cap="none" strike="noStrike">
                <a:solidFill>
                  <a:srgbClr val="1AC9FF"/>
                </a:solidFill>
                <a:latin typeface="Teko"/>
                <a:ea typeface="Teko"/>
                <a:cs typeface="Teko"/>
                <a:sym typeface="Teko"/>
              </a:rPr>
              <a:t>for</a:t>
            </a:r>
            <a:r>
              <a:rPr b="1" i="0" lang="en-US" sz="4400" u="none" cap="none" strike="noStrike">
                <a:solidFill>
                  <a:srgbClr val="7A01FF"/>
                </a:solidFill>
                <a:latin typeface="Teko"/>
                <a:ea typeface="Teko"/>
                <a:cs typeface="Teko"/>
                <a:sym typeface="Teko"/>
              </a:rPr>
              <a:t> Participation</a:t>
            </a:r>
            <a:endParaRPr b="1" i="0" sz="4400" u="none" cap="none" strike="noStrike">
              <a:solidFill>
                <a:srgbClr val="FF59F9"/>
              </a:solidFill>
              <a:latin typeface="Teko"/>
              <a:ea typeface="Teko"/>
              <a:cs typeface="Teko"/>
              <a:sym typeface="Teko"/>
            </a:endParaRPr>
          </a:p>
        </p:txBody>
      </p:sp>
      <p:pic>
        <p:nvPicPr>
          <p:cNvPr id="371" name="Google Shape;371;p42"/>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372" name="Google Shape;372;p42"/>
          <p:cNvPicPr preferRelativeResize="0"/>
          <p:nvPr/>
        </p:nvPicPr>
        <p:blipFill rotWithShape="1">
          <a:blip r:embed="rId4">
            <a:alphaModFix/>
          </a:blip>
          <a:srcRect b="12362" l="0" r="0" t="12363"/>
          <a:stretch/>
        </p:blipFill>
        <p:spPr>
          <a:xfrm>
            <a:off x="5392366" y="1144694"/>
            <a:ext cx="5560828" cy="2606374"/>
          </a:xfrm>
          <a:prstGeom prst="rect">
            <a:avLst/>
          </a:prstGeom>
          <a:noFill/>
          <a:ln>
            <a:noFill/>
          </a:ln>
        </p:spPr>
      </p:pic>
      <p:pic>
        <p:nvPicPr>
          <p:cNvPr id="373" name="Google Shape;373;p42"/>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374" name="Google Shape;374;p42"/>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375" name="Google Shape;375;p42"/>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376" name="Google Shape;376;p42"/>
          <p:cNvSpPr txBox="1"/>
          <p:nvPr/>
        </p:nvSpPr>
        <p:spPr>
          <a:xfrm>
            <a:off x="7135034" y="5791704"/>
            <a:ext cx="258953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377" name="Google Shape;377;p42"/>
          <p:cNvSpPr txBox="1"/>
          <p:nvPr/>
        </p:nvSpPr>
        <p:spPr>
          <a:xfrm>
            <a:off x="5015849" y="5802436"/>
            <a:ext cx="134280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378" name="Google Shape;378;p42"/>
          <p:cNvSpPr txBox="1"/>
          <p:nvPr/>
        </p:nvSpPr>
        <p:spPr>
          <a:xfrm>
            <a:off x="9724572" y="5791702"/>
            <a:ext cx="2450170" cy="3077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379" name="Google Shape;379;p42"/>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380" name="Google Shape;380;p42"/>
          <p:cNvSpPr txBox="1"/>
          <p:nvPr/>
        </p:nvSpPr>
        <p:spPr>
          <a:xfrm>
            <a:off x="6094876" y="6255611"/>
            <a:ext cx="62422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381" name="Google Shape;381;p42"/>
          <p:cNvPicPr preferRelativeResize="0"/>
          <p:nvPr/>
        </p:nvPicPr>
        <p:blipFill rotWithShape="1">
          <a:blip r:embed="rId9">
            <a:alphaModFix/>
          </a:blip>
          <a:srcRect b="0" l="0" r="0" t="0"/>
          <a:stretch/>
        </p:blipFill>
        <p:spPr>
          <a:xfrm>
            <a:off x="5075408" y="29635"/>
            <a:ext cx="1019468" cy="110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8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Workshop </a:t>
            </a:r>
            <a:r>
              <a:rPr lang="en-US">
                <a:solidFill>
                  <a:srgbClr val="01559E"/>
                </a:solidFill>
              </a:rPr>
              <a:t>Agenda</a:t>
            </a:r>
            <a:endParaRPr/>
          </a:p>
        </p:txBody>
      </p:sp>
      <p:grpSp>
        <p:nvGrpSpPr>
          <p:cNvPr id="214" name="Google Shape;214;p31"/>
          <p:cNvGrpSpPr/>
          <p:nvPr/>
        </p:nvGrpSpPr>
        <p:grpSpPr>
          <a:xfrm>
            <a:off x="1277941" y="3904670"/>
            <a:ext cx="2340000" cy="2448000"/>
            <a:chOff x="1282881" y="3904670"/>
            <a:chExt cx="2340000" cy="2448000"/>
          </a:xfrm>
        </p:grpSpPr>
        <p:sp>
          <p:nvSpPr>
            <p:cNvPr id="215" name="Google Shape;215;p31"/>
            <p:cNvSpPr/>
            <p:nvPr/>
          </p:nvSpPr>
          <p:spPr>
            <a:xfrm>
              <a:off x="1282881" y="3904670"/>
              <a:ext cx="2340000" cy="1800000"/>
            </a:xfrm>
            <a:prstGeom prst="rect">
              <a:avLst/>
            </a:prstGeom>
            <a:blipFill rotWithShape="1">
              <a:blip r:embed="rId3">
                <a:alphaModFix/>
              </a:blip>
              <a:stretch>
                <a:fillRect b="0" l="0" r="0" t="0"/>
              </a:stretch>
            </a:blipFill>
            <a:ln cap="flat" cmpd="sng" w="12700">
              <a:solidFill>
                <a:srgbClr val="33CC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p31"/>
            <p:cNvSpPr/>
            <p:nvPr/>
          </p:nvSpPr>
          <p:spPr>
            <a:xfrm>
              <a:off x="1282881" y="5704670"/>
              <a:ext cx="2340000" cy="648000"/>
            </a:xfrm>
            <a:prstGeom prst="rect">
              <a:avLst/>
            </a:prstGeom>
            <a:solidFill>
              <a:srgbClr val="33CCFF"/>
            </a:solidFill>
            <a:ln cap="flat" cmpd="sng" w="12700">
              <a:solidFill>
                <a:srgbClr val="33CCF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Building Impactful Communication</a:t>
              </a:r>
              <a:endParaRPr b="0" i="0" sz="1400" u="none" cap="none" strike="noStrike">
                <a:solidFill>
                  <a:srgbClr val="000000"/>
                </a:solidFill>
                <a:latin typeface="Arial"/>
                <a:ea typeface="Arial"/>
                <a:cs typeface="Arial"/>
                <a:sym typeface="Arial"/>
              </a:endParaRPr>
            </a:p>
          </p:txBody>
        </p:sp>
      </p:grpSp>
      <p:grpSp>
        <p:nvGrpSpPr>
          <p:cNvPr id="217" name="Google Shape;217;p31"/>
          <p:cNvGrpSpPr/>
          <p:nvPr/>
        </p:nvGrpSpPr>
        <p:grpSpPr>
          <a:xfrm>
            <a:off x="4923530" y="1207099"/>
            <a:ext cx="2340000" cy="2451952"/>
            <a:chOff x="4924576" y="3900718"/>
            <a:chExt cx="2340000" cy="2451952"/>
          </a:xfrm>
        </p:grpSpPr>
        <p:sp>
          <p:nvSpPr>
            <p:cNvPr id="218" name="Google Shape;218;p31"/>
            <p:cNvSpPr/>
            <p:nvPr/>
          </p:nvSpPr>
          <p:spPr>
            <a:xfrm>
              <a:off x="4924576" y="3900718"/>
              <a:ext cx="2340000" cy="1800000"/>
            </a:xfrm>
            <a:prstGeom prst="rect">
              <a:avLst/>
            </a:prstGeom>
            <a:blipFill rotWithShape="1">
              <a:blip r:embed="rId4">
                <a:alphaModFix/>
              </a:blip>
              <a:stretch>
                <a:fillRect b="996" l="-32301" r="-1533" t="997"/>
              </a:stretch>
            </a:blipFill>
            <a:ln cap="flat" cmpd="sng" w="12700">
              <a:solidFill>
                <a:srgbClr val="48EC2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31"/>
            <p:cNvSpPr/>
            <p:nvPr/>
          </p:nvSpPr>
          <p:spPr>
            <a:xfrm>
              <a:off x="4924576" y="5704670"/>
              <a:ext cx="2340000" cy="648000"/>
            </a:xfrm>
            <a:prstGeom prst="rect">
              <a:avLst/>
            </a:prstGeom>
            <a:solidFill>
              <a:srgbClr val="48EC2A"/>
            </a:solidFill>
            <a:ln cap="flat" cmpd="sng" w="12700">
              <a:solidFill>
                <a:srgbClr val="48EC2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Tele calling Script</a:t>
              </a:r>
              <a:endParaRPr b="0" i="0" sz="1400" u="none" cap="none" strike="noStrike">
                <a:solidFill>
                  <a:srgbClr val="000000"/>
                </a:solidFill>
                <a:latin typeface="Arial"/>
                <a:ea typeface="Arial"/>
                <a:cs typeface="Arial"/>
                <a:sym typeface="Arial"/>
              </a:endParaRPr>
            </a:p>
          </p:txBody>
        </p:sp>
      </p:grpSp>
      <p:grpSp>
        <p:nvGrpSpPr>
          <p:cNvPr id="220" name="Google Shape;220;p31"/>
          <p:cNvGrpSpPr/>
          <p:nvPr/>
        </p:nvGrpSpPr>
        <p:grpSpPr>
          <a:xfrm>
            <a:off x="8569119" y="3904670"/>
            <a:ext cx="2340000" cy="2448000"/>
            <a:chOff x="8569119" y="3904670"/>
            <a:chExt cx="2340000" cy="2448000"/>
          </a:xfrm>
        </p:grpSpPr>
        <p:sp>
          <p:nvSpPr>
            <p:cNvPr id="221" name="Google Shape;221;p31"/>
            <p:cNvSpPr/>
            <p:nvPr/>
          </p:nvSpPr>
          <p:spPr>
            <a:xfrm>
              <a:off x="8569119" y="3904670"/>
              <a:ext cx="2340000" cy="1800000"/>
            </a:xfrm>
            <a:prstGeom prst="rect">
              <a:avLst/>
            </a:prstGeom>
            <a:blipFill rotWithShape="1">
              <a:blip r:embed="rId5">
                <a:alphaModFix/>
              </a:blip>
              <a:stretch>
                <a:fillRect b="0" l="-11535" r="-11534" t="0"/>
              </a:stretch>
            </a:blipFill>
            <a:ln cap="flat" cmpd="sng" w="12700">
              <a:solidFill>
                <a:srgbClr val="4ADCD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31"/>
            <p:cNvSpPr/>
            <p:nvPr/>
          </p:nvSpPr>
          <p:spPr>
            <a:xfrm>
              <a:off x="8569119" y="5704670"/>
              <a:ext cx="2340000" cy="648000"/>
            </a:xfrm>
            <a:prstGeom prst="rect">
              <a:avLst/>
            </a:prstGeom>
            <a:solidFill>
              <a:srgbClr val="4ADCD2"/>
            </a:solidFill>
            <a:ln cap="flat" cmpd="sng" w="12700">
              <a:solidFill>
                <a:srgbClr val="4ADCD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Handling Irate Customers </a:t>
              </a:r>
              <a:endParaRPr b="0" i="0" sz="1400" u="none" cap="none" strike="noStrike">
                <a:solidFill>
                  <a:srgbClr val="000000"/>
                </a:solidFill>
                <a:latin typeface="Arial"/>
                <a:ea typeface="Arial"/>
                <a:cs typeface="Arial"/>
                <a:sym typeface="Arial"/>
              </a:endParaRPr>
            </a:p>
          </p:txBody>
        </p:sp>
      </p:grpSp>
      <p:grpSp>
        <p:nvGrpSpPr>
          <p:cNvPr id="223" name="Google Shape;223;p31"/>
          <p:cNvGrpSpPr/>
          <p:nvPr/>
        </p:nvGrpSpPr>
        <p:grpSpPr>
          <a:xfrm>
            <a:off x="1279365" y="1207099"/>
            <a:ext cx="2340000" cy="2458564"/>
            <a:chOff x="1282881" y="1188812"/>
            <a:chExt cx="2340000" cy="2458564"/>
          </a:xfrm>
        </p:grpSpPr>
        <p:sp>
          <p:nvSpPr>
            <p:cNvPr id="224" name="Google Shape;224;p31"/>
            <p:cNvSpPr/>
            <p:nvPr/>
          </p:nvSpPr>
          <p:spPr>
            <a:xfrm flipH="1">
              <a:off x="1282881" y="1188812"/>
              <a:ext cx="2340000" cy="1800000"/>
            </a:xfrm>
            <a:prstGeom prst="rect">
              <a:avLst/>
            </a:prstGeom>
            <a:blipFill rotWithShape="1">
              <a:blip r:embed="rId6">
                <a:alphaModFix/>
              </a:blip>
              <a:stretch>
                <a:fillRect b="0" l="-19226" r="-9995" t="0"/>
              </a:stretch>
            </a:blipFill>
            <a:ln cap="flat" cmpd="sng" w="12700">
              <a:solidFill>
                <a:srgbClr val="FFC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5" name="Google Shape;225;p31"/>
            <p:cNvSpPr/>
            <p:nvPr/>
          </p:nvSpPr>
          <p:spPr>
            <a:xfrm>
              <a:off x="1282881" y="2999376"/>
              <a:ext cx="2340000" cy="64800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Understanding the Role of Telecallers</a:t>
              </a:r>
              <a:endParaRPr b="0" i="0" sz="1400" u="none" cap="none" strike="noStrike">
                <a:solidFill>
                  <a:srgbClr val="000000"/>
                </a:solidFill>
                <a:latin typeface="Arial"/>
                <a:ea typeface="Arial"/>
                <a:cs typeface="Arial"/>
                <a:sym typeface="Arial"/>
              </a:endParaRPr>
            </a:p>
          </p:txBody>
        </p:sp>
      </p:grpSp>
      <p:grpSp>
        <p:nvGrpSpPr>
          <p:cNvPr id="226" name="Google Shape;226;p31"/>
          <p:cNvGrpSpPr/>
          <p:nvPr/>
        </p:nvGrpSpPr>
        <p:grpSpPr>
          <a:xfrm>
            <a:off x="8568407" y="1207099"/>
            <a:ext cx="2341424" cy="2445571"/>
            <a:chOff x="4924576" y="1207099"/>
            <a:chExt cx="2341424" cy="2445571"/>
          </a:xfrm>
        </p:grpSpPr>
        <p:sp>
          <p:nvSpPr>
            <p:cNvPr id="227" name="Google Shape;227;p31"/>
            <p:cNvSpPr/>
            <p:nvPr/>
          </p:nvSpPr>
          <p:spPr>
            <a:xfrm>
              <a:off x="4926000" y="1207099"/>
              <a:ext cx="2340000" cy="1800000"/>
            </a:xfrm>
            <a:prstGeom prst="rect">
              <a:avLst/>
            </a:prstGeom>
            <a:blipFill rotWithShape="1">
              <a:blip r:embed="rId7">
                <a:alphaModFix/>
              </a:blip>
              <a:stretch>
                <a:fillRect b="0" l="0" r="0" t="0"/>
              </a:stretch>
            </a:blipFill>
            <a:ln cap="flat" cmpd="sng" w="12700">
              <a:solidFill>
                <a:srgbClr val="B2F51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8" name="Google Shape;228;p31"/>
            <p:cNvSpPr/>
            <p:nvPr/>
          </p:nvSpPr>
          <p:spPr>
            <a:xfrm>
              <a:off x="4924576" y="3004670"/>
              <a:ext cx="2340000" cy="648000"/>
            </a:xfrm>
            <a:prstGeom prst="rect">
              <a:avLst/>
            </a:prstGeom>
            <a:solidFill>
              <a:srgbClr val="B2F514"/>
            </a:solidFill>
            <a:ln cap="flat" cmpd="sng" w="12700">
              <a:solidFill>
                <a:srgbClr val="B2F514"/>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Understanding Customer Needs</a:t>
              </a:r>
              <a:endParaRPr b="0" i="0" sz="1400" u="none" cap="none" strike="noStrike">
                <a:solidFill>
                  <a:srgbClr val="000000"/>
                </a:solidFill>
                <a:latin typeface="Arial"/>
                <a:ea typeface="Arial"/>
                <a:cs typeface="Arial"/>
                <a:sym typeface="Arial"/>
              </a:endParaRPr>
            </a:p>
          </p:txBody>
        </p:sp>
      </p:grpSp>
      <p:grpSp>
        <p:nvGrpSpPr>
          <p:cNvPr id="229" name="Google Shape;229;p31"/>
          <p:cNvGrpSpPr/>
          <p:nvPr/>
        </p:nvGrpSpPr>
        <p:grpSpPr>
          <a:xfrm>
            <a:off x="4922818" y="3907099"/>
            <a:ext cx="2341424" cy="2445571"/>
            <a:chOff x="4924576" y="1207099"/>
            <a:chExt cx="2341424" cy="2445571"/>
          </a:xfrm>
        </p:grpSpPr>
        <p:sp>
          <p:nvSpPr>
            <p:cNvPr id="230" name="Google Shape;230;p31"/>
            <p:cNvSpPr/>
            <p:nvPr/>
          </p:nvSpPr>
          <p:spPr>
            <a:xfrm>
              <a:off x="4926000" y="1207099"/>
              <a:ext cx="2340000" cy="1800000"/>
            </a:xfrm>
            <a:prstGeom prst="rect">
              <a:avLst/>
            </a:prstGeom>
            <a:blipFill rotWithShape="1">
              <a:blip r:embed="rId8">
                <a:alphaModFix/>
              </a:blip>
              <a:stretch>
                <a:fillRect b="0" l="-4612" r="-4610" t="0"/>
              </a:stretch>
            </a:blipFill>
            <a:ln cap="flat" cmpd="sng" w="12700">
              <a:solidFill>
                <a:srgbClr val="E0B59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1" name="Google Shape;231;p31"/>
            <p:cNvSpPr/>
            <p:nvPr/>
          </p:nvSpPr>
          <p:spPr>
            <a:xfrm>
              <a:off x="4924576" y="3004670"/>
              <a:ext cx="2340000" cy="648000"/>
            </a:xfrm>
            <a:prstGeom prst="rect">
              <a:avLst/>
            </a:prstGeom>
            <a:solidFill>
              <a:srgbClr val="E0B592"/>
            </a:solidFill>
            <a:ln cap="flat" cmpd="sng" w="12700">
              <a:solidFill>
                <a:srgbClr val="E0B59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Building Rapport &amp; Trust</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Telecallers &amp; </a:t>
            </a:r>
            <a:r>
              <a:rPr lang="en-US">
                <a:solidFill>
                  <a:srgbClr val="1E4E79"/>
                </a:solidFill>
              </a:rPr>
              <a:t>Its Roles</a:t>
            </a:r>
            <a:endParaRPr/>
          </a:p>
        </p:txBody>
      </p:sp>
      <p:sp>
        <p:nvSpPr>
          <p:cNvPr id="238" name="Google Shape;238;p32"/>
          <p:cNvSpPr txBox="1"/>
          <p:nvPr/>
        </p:nvSpPr>
        <p:spPr>
          <a:xfrm>
            <a:off x="9895285" y="2250836"/>
            <a:ext cx="1525676" cy="701690"/>
          </a:xfrm>
          <a:prstGeom prst="rect">
            <a:avLst/>
          </a:prstGeom>
          <a:noFill/>
          <a:ln>
            <a:noFill/>
          </a:ln>
        </p:spPr>
        <p:txBody>
          <a:bodyPr anchorCtr="0" anchor="t" bIns="45700" lIns="91425" spcFirstLastPara="1" rIns="91425" wrap="square" tIns="45700">
            <a:spAutoFit/>
          </a:bodyPr>
          <a:lstStyle/>
          <a:p>
            <a:pPr indent="0" lvl="1" marL="85725" marR="0" rtl="0" algn="l">
              <a:lnSpc>
                <a:spcPct val="110000"/>
              </a:lnSpc>
              <a:spcBef>
                <a:spcPts val="0"/>
              </a:spcBef>
              <a:spcAft>
                <a:spcPts val="0"/>
              </a:spcAft>
              <a:buClr>
                <a:srgbClr val="000000"/>
              </a:buClr>
              <a:buSzPts val="1800"/>
              <a:buFont typeface="Arial"/>
              <a:buNone/>
            </a:pPr>
            <a:r>
              <a:rPr b="1" i="0" lang="en-US" sz="1800" u="none" cap="none" strike="noStrike">
                <a:solidFill>
                  <a:srgbClr val="ABCF53"/>
                </a:solidFill>
                <a:latin typeface="Arial"/>
                <a:ea typeface="Arial"/>
                <a:cs typeface="Arial"/>
                <a:sym typeface="Arial"/>
              </a:rPr>
              <a:t>Sales Vs Non-Sales</a:t>
            </a:r>
            <a:endParaRPr b="0" i="0" sz="1400" u="none" cap="none" strike="noStrike">
              <a:solidFill>
                <a:srgbClr val="000000"/>
              </a:solidFill>
              <a:latin typeface="Arial"/>
              <a:ea typeface="Arial"/>
              <a:cs typeface="Arial"/>
              <a:sym typeface="Arial"/>
            </a:endParaRPr>
          </a:p>
        </p:txBody>
      </p:sp>
      <p:sp>
        <p:nvSpPr>
          <p:cNvPr id="239" name="Google Shape;239;p32"/>
          <p:cNvSpPr txBox="1"/>
          <p:nvPr/>
        </p:nvSpPr>
        <p:spPr>
          <a:xfrm>
            <a:off x="4109396" y="2034044"/>
            <a:ext cx="1684614" cy="923289"/>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Clr>
                <a:srgbClr val="000000"/>
              </a:buClr>
              <a:buSzPts val="1800"/>
              <a:buFont typeface="Arial"/>
              <a:buNone/>
            </a:pPr>
            <a:r>
              <a:rPr b="1" i="0" lang="en-US" sz="1800" u="none" cap="none" strike="noStrike">
                <a:solidFill>
                  <a:srgbClr val="F9C857"/>
                </a:solidFill>
                <a:latin typeface="Arial"/>
                <a:ea typeface="Arial"/>
                <a:cs typeface="Arial"/>
                <a:sym typeface="Arial"/>
              </a:rPr>
              <a:t>Market Research Tele callers</a:t>
            </a:r>
            <a:endParaRPr b="1" i="0" sz="1800" u="none" cap="none" strike="noStrike">
              <a:solidFill>
                <a:srgbClr val="F9C857"/>
              </a:solidFill>
              <a:latin typeface="Arial"/>
              <a:ea typeface="Arial"/>
              <a:cs typeface="Arial"/>
              <a:sym typeface="Arial"/>
            </a:endParaRPr>
          </a:p>
        </p:txBody>
      </p:sp>
      <p:sp>
        <p:nvSpPr>
          <p:cNvPr id="240" name="Google Shape;240;p32"/>
          <p:cNvSpPr txBox="1"/>
          <p:nvPr/>
        </p:nvSpPr>
        <p:spPr>
          <a:xfrm>
            <a:off x="10309846" y="4016733"/>
            <a:ext cx="1635099" cy="1015622"/>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Clr>
                <a:srgbClr val="000000"/>
              </a:buClr>
              <a:buSzPts val="2000"/>
              <a:buFont typeface="Arial"/>
              <a:buNone/>
            </a:pPr>
            <a:r>
              <a:rPr b="1" i="0" lang="en-US" sz="2000" u="none" cap="none" strike="noStrike">
                <a:solidFill>
                  <a:srgbClr val="9B8CC3"/>
                </a:solidFill>
                <a:latin typeface="Arial"/>
                <a:ea typeface="Arial"/>
                <a:cs typeface="Arial"/>
                <a:sym typeface="Arial"/>
              </a:rPr>
              <a:t>Outbound Tele callers</a:t>
            </a:r>
            <a:endParaRPr b="0" i="0" sz="1400" u="none" cap="none" strike="noStrike">
              <a:solidFill>
                <a:srgbClr val="000000"/>
              </a:solidFill>
              <a:latin typeface="Arial"/>
              <a:ea typeface="Arial"/>
              <a:cs typeface="Arial"/>
              <a:sym typeface="Arial"/>
            </a:endParaRPr>
          </a:p>
        </p:txBody>
      </p:sp>
      <p:sp>
        <p:nvSpPr>
          <p:cNvPr id="241" name="Google Shape;241;p32"/>
          <p:cNvSpPr txBox="1"/>
          <p:nvPr/>
        </p:nvSpPr>
        <p:spPr>
          <a:xfrm>
            <a:off x="9811657" y="5616448"/>
            <a:ext cx="2133289" cy="707846"/>
          </a:xfrm>
          <a:prstGeom prst="rect">
            <a:avLst/>
          </a:prstGeom>
          <a:noFill/>
          <a:ln>
            <a:noFill/>
          </a:ln>
        </p:spPr>
        <p:txBody>
          <a:bodyPr anchorCtr="0" anchor="t" bIns="45700" lIns="91425" spcFirstLastPara="1" rIns="91425" wrap="square" tIns="45700">
            <a:spAutoFit/>
          </a:bodyPr>
          <a:lstStyle/>
          <a:p>
            <a:pPr indent="0" lvl="1" marL="271463" marR="0" rtl="0" algn="l">
              <a:lnSpc>
                <a:spcPct val="100000"/>
              </a:lnSpc>
              <a:spcBef>
                <a:spcPts val="0"/>
              </a:spcBef>
              <a:spcAft>
                <a:spcPts val="0"/>
              </a:spcAft>
              <a:buClr>
                <a:srgbClr val="000000"/>
              </a:buClr>
              <a:buSzPts val="2000"/>
              <a:buFont typeface="Arial"/>
              <a:buNone/>
            </a:pPr>
            <a:r>
              <a:rPr b="1" i="0" lang="en-US" sz="2000" u="none" cap="none" strike="noStrike">
                <a:solidFill>
                  <a:srgbClr val="4FB3E5"/>
                </a:solidFill>
                <a:latin typeface="Arial"/>
                <a:ea typeface="Arial"/>
                <a:cs typeface="Arial"/>
                <a:sym typeface="Arial"/>
              </a:rPr>
              <a:t>Inbound Tele callers</a:t>
            </a:r>
            <a:endParaRPr b="0" i="0" sz="1400" u="none" cap="none" strike="noStrike">
              <a:solidFill>
                <a:srgbClr val="000000"/>
              </a:solidFill>
              <a:latin typeface="Arial"/>
              <a:ea typeface="Arial"/>
              <a:cs typeface="Arial"/>
              <a:sym typeface="Arial"/>
            </a:endParaRPr>
          </a:p>
        </p:txBody>
      </p:sp>
      <p:sp>
        <p:nvSpPr>
          <p:cNvPr id="242" name="Google Shape;242;p32"/>
          <p:cNvSpPr txBox="1"/>
          <p:nvPr/>
        </p:nvSpPr>
        <p:spPr>
          <a:xfrm>
            <a:off x="3283225" y="5448813"/>
            <a:ext cx="2714172" cy="707846"/>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Clr>
                <a:srgbClr val="000000"/>
              </a:buClr>
              <a:buSzPts val="2000"/>
              <a:buFont typeface="Arial"/>
              <a:buNone/>
            </a:pPr>
            <a:r>
              <a:rPr b="1" i="0" lang="en-US" sz="2000" u="none" cap="none" strike="noStrike">
                <a:solidFill>
                  <a:srgbClr val="59B4A2"/>
                </a:solidFill>
                <a:latin typeface="Arial"/>
                <a:ea typeface="Arial"/>
                <a:cs typeface="Arial"/>
                <a:sym typeface="Arial"/>
              </a:rPr>
              <a:t>Customer Support            Tele callers</a:t>
            </a:r>
            <a:endParaRPr b="0" i="0" sz="1400" u="none" cap="none" strike="noStrike">
              <a:solidFill>
                <a:srgbClr val="000000"/>
              </a:solidFill>
              <a:latin typeface="Arial"/>
              <a:ea typeface="Arial"/>
              <a:cs typeface="Arial"/>
              <a:sym typeface="Arial"/>
            </a:endParaRPr>
          </a:p>
        </p:txBody>
      </p:sp>
      <p:sp>
        <p:nvSpPr>
          <p:cNvPr id="243" name="Google Shape;243;p32"/>
          <p:cNvSpPr txBox="1"/>
          <p:nvPr/>
        </p:nvSpPr>
        <p:spPr>
          <a:xfrm>
            <a:off x="4165601" y="4401453"/>
            <a:ext cx="1520020" cy="646331"/>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Clr>
                <a:srgbClr val="000000"/>
              </a:buClr>
              <a:buSzPts val="1800"/>
              <a:buFont typeface="Arial"/>
              <a:buNone/>
            </a:pPr>
            <a:r>
              <a:rPr b="1" i="0" lang="en-US" sz="1800" u="none" cap="none" strike="noStrike">
                <a:solidFill>
                  <a:srgbClr val="EB5441"/>
                </a:solidFill>
                <a:latin typeface="Arial"/>
                <a:ea typeface="Arial"/>
                <a:cs typeface="Arial"/>
                <a:sym typeface="Arial"/>
              </a:rPr>
              <a:t>Collections Tele callers</a:t>
            </a:r>
            <a:endParaRPr b="0" i="0" sz="1400" u="none" cap="none" strike="noStrike">
              <a:solidFill>
                <a:srgbClr val="000000"/>
              </a:solidFill>
              <a:latin typeface="Arial"/>
              <a:ea typeface="Arial"/>
              <a:cs typeface="Arial"/>
              <a:sym typeface="Arial"/>
            </a:endParaRPr>
          </a:p>
        </p:txBody>
      </p:sp>
      <p:pic>
        <p:nvPicPr>
          <p:cNvPr id="244" name="Google Shape;244;p32"/>
          <p:cNvPicPr preferRelativeResize="0"/>
          <p:nvPr/>
        </p:nvPicPr>
        <p:blipFill rotWithShape="1">
          <a:blip r:embed="rId3">
            <a:alphaModFix/>
          </a:blip>
          <a:srcRect b="15416" l="27239" r="26041" t="23567"/>
          <a:stretch/>
        </p:blipFill>
        <p:spPr>
          <a:xfrm>
            <a:off x="5685620" y="1698171"/>
            <a:ext cx="4403377" cy="4653861"/>
          </a:xfrm>
          <a:prstGeom prst="rect">
            <a:avLst/>
          </a:prstGeom>
          <a:noFill/>
          <a:ln>
            <a:noFill/>
          </a:ln>
        </p:spPr>
      </p:pic>
      <p:sp>
        <p:nvSpPr>
          <p:cNvPr id="245" name="Google Shape;245;p32"/>
          <p:cNvSpPr txBox="1"/>
          <p:nvPr/>
        </p:nvSpPr>
        <p:spPr>
          <a:xfrm>
            <a:off x="-653877" y="1307545"/>
            <a:ext cx="4403377" cy="2588273"/>
          </a:xfrm>
          <a:prstGeom prst="rect">
            <a:avLst/>
          </a:prstGeom>
          <a:noFill/>
          <a:ln>
            <a:noFill/>
          </a:ln>
        </p:spPr>
        <p:txBody>
          <a:bodyPr anchorCtr="0" anchor="t" bIns="45700" lIns="91425" spcFirstLastPara="1" rIns="91425" wrap="square" tIns="45700">
            <a:spAutoFit/>
          </a:bodyPr>
          <a:lstStyle/>
          <a:p>
            <a:pPr indent="0" lvl="1" marL="804863" marR="0" rtl="0" algn="just">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Tele calling is engage with customers over the phone to provide assistance, answer inquiries, resolve issues, and ensure a positive customer experience. </a:t>
            </a:r>
            <a:endParaRPr b="0" i="0" sz="1400" u="none" cap="none" strike="noStrike">
              <a:solidFill>
                <a:srgbClr val="000000"/>
              </a:solidFill>
              <a:latin typeface="Arial"/>
              <a:ea typeface="Arial"/>
              <a:cs typeface="Arial"/>
              <a:sym typeface="Arial"/>
            </a:endParaRPr>
          </a:p>
          <a:p>
            <a:pPr indent="0" lvl="1" marL="804863" marR="0" rtl="0" algn="just">
              <a:lnSpc>
                <a:spcPct val="110000"/>
              </a:lnSpc>
              <a:spcBef>
                <a:spcPts val="15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Basis the Job function Tele caller can assume various role</a:t>
            </a:r>
            <a:endParaRPr b="0" i="0" sz="1400" u="none" cap="none" strike="noStrike">
              <a:solidFill>
                <a:srgbClr val="000000"/>
              </a:solidFill>
              <a:latin typeface="Arial"/>
              <a:ea typeface="Arial"/>
              <a:cs typeface="Arial"/>
              <a:sym typeface="Arial"/>
            </a:endParaRPr>
          </a:p>
          <a:p>
            <a:pPr indent="0" lvl="1" marL="804863" marR="0" rtl="0" algn="just">
              <a:lnSpc>
                <a:spcPct val="110000"/>
              </a:lnSpc>
              <a:spcBef>
                <a:spcPts val="15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6" name="Google Shape;246;p32"/>
          <p:cNvPicPr preferRelativeResize="0"/>
          <p:nvPr/>
        </p:nvPicPr>
        <p:blipFill rotWithShape="1">
          <a:blip r:embed="rId4">
            <a:alphaModFix/>
          </a:blip>
          <a:srcRect b="0" l="0" r="0" t="0"/>
          <a:stretch/>
        </p:blipFill>
        <p:spPr>
          <a:xfrm>
            <a:off x="8873354" y="3770690"/>
            <a:ext cx="633418" cy="633418"/>
          </a:xfrm>
          <a:prstGeom prst="rect">
            <a:avLst/>
          </a:prstGeom>
          <a:noFill/>
          <a:ln>
            <a:noFill/>
          </a:ln>
        </p:spPr>
      </p:pic>
      <p:pic>
        <p:nvPicPr>
          <p:cNvPr id="247" name="Google Shape;247;p32"/>
          <p:cNvPicPr preferRelativeResize="0"/>
          <p:nvPr/>
        </p:nvPicPr>
        <p:blipFill rotWithShape="1">
          <a:blip r:embed="rId5">
            <a:alphaModFix/>
          </a:blip>
          <a:srcRect b="0" l="0" r="0" t="0"/>
          <a:stretch/>
        </p:blipFill>
        <p:spPr>
          <a:xfrm>
            <a:off x="8322543" y="5159829"/>
            <a:ext cx="577969" cy="577969"/>
          </a:xfrm>
          <a:prstGeom prst="rect">
            <a:avLst/>
          </a:prstGeom>
          <a:noFill/>
          <a:ln>
            <a:noFill/>
          </a:ln>
        </p:spPr>
      </p:pic>
      <p:pic>
        <p:nvPicPr>
          <p:cNvPr id="248" name="Google Shape;248;p32"/>
          <p:cNvPicPr preferRelativeResize="0"/>
          <p:nvPr/>
        </p:nvPicPr>
        <p:blipFill rotWithShape="1">
          <a:blip r:embed="rId6">
            <a:alphaModFix/>
          </a:blip>
          <a:srcRect b="0" l="0" r="0" t="0"/>
          <a:stretch/>
        </p:blipFill>
        <p:spPr>
          <a:xfrm>
            <a:off x="6120481" y="3737257"/>
            <a:ext cx="633418" cy="633418"/>
          </a:xfrm>
          <a:prstGeom prst="rect">
            <a:avLst/>
          </a:prstGeom>
          <a:noFill/>
          <a:ln>
            <a:noFill/>
          </a:ln>
        </p:spPr>
      </p:pic>
      <p:pic>
        <p:nvPicPr>
          <p:cNvPr id="249" name="Google Shape;249;p32"/>
          <p:cNvPicPr preferRelativeResize="0"/>
          <p:nvPr/>
        </p:nvPicPr>
        <p:blipFill rotWithShape="1">
          <a:blip r:embed="rId7">
            <a:alphaModFix/>
          </a:blip>
          <a:srcRect b="0" l="0" r="0" t="0"/>
          <a:stretch/>
        </p:blipFill>
        <p:spPr>
          <a:xfrm>
            <a:off x="6770425" y="5047784"/>
            <a:ext cx="822411" cy="822411"/>
          </a:xfrm>
          <a:prstGeom prst="rect">
            <a:avLst/>
          </a:prstGeom>
          <a:noFill/>
          <a:ln>
            <a:noFill/>
          </a:ln>
        </p:spPr>
      </p:pic>
      <p:pic>
        <p:nvPicPr>
          <p:cNvPr id="250" name="Google Shape;250;p32"/>
          <p:cNvPicPr preferRelativeResize="0"/>
          <p:nvPr/>
        </p:nvPicPr>
        <p:blipFill rotWithShape="1">
          <a:blip r:embed="rId8">
            <a:alphaModFix/>
          </a:blip>
          <a:srcRect b="0" l="0" r="0" t="0"/>
          <a:stretch/>
        </p:blipFill>
        <p:spPr>
          <a:xfrm>
            <a:off x="6770425" y="2545276"/>
            <a:ext cx="576836" cy="576836"/>
          </a:xfrm>
          <a:prstGeom prst="rect">
            <a:avLst/>
          </a:prstGeom>
          <a:noFill/>
          <a:ln>
            <a:noFill/>
          </a:ln>
        </p:spPr>
      </p:pic>
      <p:pic>
        <p:nvPicPr>
          <p:cNvPr id="251" name="Google Shape;251;p32"/>
          <p:cNvPicPr preferRelativeResize="0"/>
          <p:nvPr/>
        </p:nvPicPr>
        <p:blipFill rotWithShape="1">
          <a:blip r:embed="rId9">
            <a:alphaModFix/>
          </a:blip>
          <a:srcRect b="0" l="0" r="0" t="0"/>
          <a:stretch/>
        </p:blipFill>
        <p:spPr>
          <a:xfrm>
            <a:off x="8323676" y="2391957"/>
            <a:ext cx="576836" cy="5768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Telecalling </a:t>
            </a:r>
            <a:r>
              <a:rPr lang="en-US">
                <a:solidFill>
                  <a:srgbClr val="1E4E79"/>
                </a:solidFill>
              </a:rPr>
              <a:t>Benefits- Organisations</a:t>
            </a:r>
            <a:endParaRPr/>
          </a:p>
        </p:txBody>
      </p:sp>
      <p:grpSp>
        <p:nvGrpSpPr>
          <p:cNvPr id="258" name="Google Shape;258;p33"/>
          <p:cNvGrpSpPr/>
          <p:nvPr/>
        </p:nvGrpSpPr>
        <p:grpSpPr>
          <a:xfrm>
            <a:off x="2856310" y="5527071"/>
            <a:ext cx="2484965" cy="1032847"/>
            <a:chOff x="2856310" y="5527071"/>
            <a:chExt cx="2484965" cy="1032847"/>
          </a:xfrm>
        </p:grpSpPr>
        <p:grpSp>
          <p:nvGrpSpPr>
            <p:cNvPr id="259" name="Google Shape;259;p33"/>
            <p:cNvGrpSpPr/>
            <p:nvPr/>
          </p:nvGrpSpPr>
          <p:grpSpPr>
            <a:xfrm>
              <a:off x="2856310" y="5527071"/>
              <a:ext cx="2484965" cy="1032847"/>
              <a:chOff x="1027514" y="5527071"/>
              <a:chExt cx="2484965" cy="1032847"/>
            </a:xfrm>
          </p:grpSpPr>
          <p:sp>
            <p:nvSpPr>
              <p:cNvPr id="260" name="Google Shape;260;p33"/>
              <p:cNvSpPr/>
              <p:nvPr/>
            </p:nvSpPr>
            <p:spPr>
              <a:xfrm>
                <a:off x="2681211" y="5664415"/>
                <a:ext cx="90293" cy="90293"/>
              </a:xfrm>
              <a:prstGeom prst="ellipse">
                <a:avLst/>
              </a:prstGeom>
              <a:solidFill>
                <a:schemeClr val="accent4"/>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1" name="Google Shape;261;p33"/>
              <p:cNvSpPr/>
              <p:nvPr/>
            </p:nvSpPr>
            <p:spPr>
              <a:xfrm>
                <a:off x="2481050" y="5745763"/>
                <a:ext cx="90293" cy="90293"/>
              </a:xfrm>
              <a:prstGeom prst="ellipse">
                <a:avLst/>
              </a:prstGeom>
              <a:solidFill>
                <a:srgbClr val="FCEE05"/>
              </a:solidFill>
              <a:ln cap="flat" cmpd="sng" w="12700">
                <a:solidFill>
                  <a:srgbClr val="FCEE0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p33"/>
              <p:cNvSpPr/>
              <p:nvPr/>
            </p:nvSpPr>
            <p:spPr>
              <a:xfrm>
                <a:off x="2276469" y="5813010"/>
                <a:ext cx="90293" cy="90293"/>
              </a:xfrm>
              <a:prstGeom prst="ellipse">
                <a:avLst/>
              </a:prstGeom>
              <a:solidFill>
                <a:srgbClr val="D5F80C"/>
              </a:solidFill>
              <a:ln cap="flat" cmpd="sng" w="12700">
                <a:solidFill>
                  <a:srgbClr val="D5F80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3" name="Google Shape;263;p33"/>
              <p:cNvSpPr/>
              <p:nvPr/>
            </p:nvSpPr>
            <p:spPr>
              <a:xfrm>
                <a:off x="2068731" y="5865073"/>
                <a:ext cx="90293" cy="90293"/>
              </a:xfrm>
              <a:prstGeom prst="ellipse">
                <a:avLst/>
              </a:prstGeom>
              <a:solidFill>
                <a:srgbClr val="A8F414"/>
              </a:solidFill>
              <a:ln cap="flat" cmpd="sng" w="12700">
                <a:solidFill>
                  <a:srgbClr val="A8F41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4" name="Google Shape;264;p33"/>
              <p:cNvSpPr/>
              <p:nvPr/>
            </p:nvSpPr>
            <p:spPr>
              <a:xfrm>
                <a:off x="1567065" y="6038207"/>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Cost-Efficiency</a:t>
                </a:r>
                <a:endParaRPr b="1" i="0" sz="1600" u="none" cap="none" strike="noStrike">
                  <a:solidFill>
                    <a:schemeClr val="lt1"/>
                  </a:solidFill>
                  <a:latin typeface="Arial"/>
                  <a:ea typeface="Arial"/>
                  <a:cs typeface="Arial"/>
                  <a:sym typeface="Arial"/>
                </a:endParaRPr>
              </a:p>
            </p:txBody>
          </p:sp>
          <p:sp>
            <p:nvSpPr>
              <p:cNvPr id="265" name="Google Shape;265;p33"/>
              <p:cNvSpPr/>
              <p:nvPr/>
            </p:nvSpPr>
            <p:spPr>
              <a:xfrm>
                <a:off x="1027514" y="5527071"/>
                <a:ext cx="902303" cy="901878"/>
              </a:xfrm>
              <a:prstGeom prst="ellipse">
                <a:avLst/>
              </a:prstGeom>
              <a:solidFill>
                <a:srgbClr val="FFE2BA"/>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Money" id="266" name="Google Shape;266;p33"/>
            <p:cNvPicPr preferRelativeResize="0"/>
            <p:nvPr/>
          </p:nvPicPr>
          <p:blipFill rotWithShape="1">
            <a:blip r:embed="rId3">
              <a:alphaModFix/>
            </a:blip>
            <a:srcRect b="0" l="0" r="0" t="0"/>
            <a:stretch/>
          </p:blipFill>
          <p:spPr>
            <a:xfrm>
              <a:off x="2953126" y="5572407"/>
              <a:ext cx="711896" cy="711896"/>
            </a:xfrm>
            <a:prstGeom prst="rect">
              <a:avLst/>
            </a:prstGeom>
            <a:noFill/>
            <a:ln>
              <a:noFill/>
            </a:ln>
          </p:spPr>
        </p:pic>
      </p:grpSp>
      <p:grpSp>
        <p:nvGrpSpPr>
          <p:cNvPr id="267" name="Google Shape;267;p33"/>
          <p:cNvGrpSpPr/>
          <p:nvPr/>
        </p:nvGrpSpPr>
        <p:grpSpPr>
          <a:xfrm>
            <a:off x="6246420" y="1101335"/>
            <a:ext cx="2406312" cy="1639567"/>
            <a:chOff x="6246420" y="1101335"/>
            <a:chExt cx="2406312" cy="1639567"/>
          </a:xfrm>
        </p:grpSpPr>
        <p:grpSp>
          <p:nvGrpSpPr>
            <p:cNvPr id="268" name="Google Shape;268;p33"/>
            <p:cNvGrpSpPr/>
            <p:nvPr/>
          </p:nvGrpSpPr>
          <p:grpSpPr>
            <a:xfrm>
              <a:off x="6246420" y="1101335"/>
              <a:ext cx="2406312" cy="1639567"/>
              <a:chOff x="4417624" y="1101335"/>
              <a:chExt cx="2406312" cy="1639567"/>
            </a:xfrm>
          </p:grpSpPr>
          <p:sp>
            <p:nvSpPr>
              <p:cNvPr id="269" name="Google Shape;269;p33"/>
              <p:cNvSpPr/>
              <p:nvPr/>
            </p:nvSpPr>
            <p:spPr>
              <a:xfrm>
                <a:off x="4605788" y="1304705"/>
                <a:ext cx="90293" cy="90293"/>
              </a:xfrm>
              <a:prstGeom prst="ellipse">
                <a:avLst/>
              </a:prstGeom>
              <a:solidFill>
                <a:srgbClr val="35E46A"/>
              </a:solidFill>
              <a:ln cap="flat" cmpd="sng" w="12700">
                <a:solidFill>
                  <a:srgbClr val="35E46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0" name="Google Shape;270;p33"/>
              <p:cNvSpPr/>
              <p:nvPr/>
            </p:nvSpPr>
            <p:spPr>
              <a:xfrm>
                <a:off x="4737124" y="1203291"/>
                <a:ext cx="90293" cy="90293"/>
              </a:xfrm>
              <a:prstGeom prst="ellipse">
                <a:avLst/>
              </a:prstGeom>
              <a:solidFill>
                <a:srgbClr val="3BE18E"/>
              </a:solidFill>
              <a:ln cap="flat" cmpd="sng" w="12700">
                <a:solidFill>
                  <a:srgbClr val="3BE18E"/>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1" name="Google Shape;271;p33"/>
              <p:cNvSpPr/>
              <p:nvPr/>
            </p:nvSpPr>
            <p:spPr>
              <a:xfrm>
                <a:off x="4868460" y="1101335"/>
                <a:ext cx="90293" cy="90293"/>
              </a:xfrm>
              <a:prstGeom prst="ellipse">
                <a:avLst/>
              </a:prstGeom>
              <a:solidFill>
                <a:srgbClr val="42DEAE"/>
              </a:solidFill>
              <a:ln cap="flat" cmpd="sng" w="12700">
                <a:solidFill>
                  <a:srgbClr val="42DEAE"/>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2" name="Google Shape;272;p33"/>
              <p:cNvSpPr/>
              <p:nvPr/>
            </p:nvSpPr>
            <p:spPr>
              <a:xfrm>
                <a:off x="5000428" y="1203291"/>
                <a:ext cx="90293" cy="90293"/>
              </a:xfrm>
              <a:prstGeom prst="ellipse">
                <a:avLst/>
              </a:prstGeom>
              <a:solidFill>
                <a:srgbClr val="47DCCC"/>
              </a:solidFill>
              <a:ln cap="flat" cmpd="sng" w="12700">
                <a:solidFill>
                  <a:srgbClr val="47DC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3" name="Google Shape;273;p33"/>
              <p:cNvSpPr/>
              <p:nvPr/>
            </p:nvSpPr>
            <p:spPr>
              <a:xfrm>
                <a:off x="5131764" y="1304705"/>
                <a:ext cx="90293" cy="90293"/>
              </a:xfrm>
              <a:prstGeom prst="ellipse">
                <a:avLst/>
              </a:prstGeom>
              <a:solidFill>
                <a:srgbClr val="4ECDD9"/>
              </a:solidFill>
              <a:ln cap="flat" cmpd="sng" w="12700">
                <a:solidFill>
                  <a:srgbClr val="4ECDD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4" name="Google Shape;274;p33"/>
              <p:cNvSpPr/>
              <p:nvPr/>
            </p:nvSpPr>
            <p:spPr>
              <a:xfrm>
                <a:off x="4868460" y="1316094"/>
                <a:ext cx="90293" cy="90293"/>
              </a:xfrm>
              <a:prstGeom prst="ellipse">
                <a:avLst/>
              </a:prstGeom>
              <a:solidFill>
                <a:srgbClr val="54B1D7"/>
              </a:solidFill>
              <a:ln cap="flat" cmpd="sng" w="12700">
                <a:solidFill>
                  <a:srgbClr val="54B1D7"/>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5" name="Google Shape;275;p33"/>
              <p:cNvSpPr/>
              <p:nvPr/>
            </p:nvSpPr>
            <p:spPr>
              <a:xfrm>
                <a:off x="4868460" y="1530852"/>
                <a:ext cx="90293" cy="90293"/>
              </a:xfrm>
              <a:prstGeom prst="ellipse">
                <a:avLst/>
              </a:prstGeom>
              <a:solidFill>
                <a:srgbClr val="5999D5"/>
              </a:solidFill>
              <a:ln cap="flat" cmpd="sng" w="12700">
                <a:solidFill>
                  <a:srgbClr val="5999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Google Shape;276;p33"/>
              <p:cNvSpPr/>
              <p:nvPr/>
            </p:nvSpPr>
            <p:spPr>
              <a:xfrm>
                <a:off x="4957175" y="2003818"/>
                <a:ext cx="1866761" cy="737084"/>
              </a:xfrm>
              <a:custGeom>
                <a:rect b="b" l="l" r="r" t="t"/>
                <a:pathLst>
                  <a:path extrusionOk="0" h="521711" w="1866761">
                    <a:moveTo>
                      <a:pt x="0" y="86954"/>
                    </a:moveTo>
                    <a:cubicBezTo>
                      <a:pt x="0" y="38931"/>
                      <a:pt x="38931" y="0"/>
                      <a:pt x="86954" y="0"/>
                    </a:cubicBezTo>
                    <a:lnTo>
                      <a:pt x="1779807" y="0"/>
                    </a:lnTo>
                    <a:cubicBezTo>
                      <a:pt x="1827830" y="0"/>
                      <a:pt x="1866761" y="38931"/>
                      <a:pt x="1866761" y="86954"/>
                    </a:cubicBezTo>
                    <a:lnTo>
                      <a:pt x="1866761" y="434757"/>
                    </a:lnTo>
                    <a:cubicBezTo>
                      <a:pt x="1866761" y="482780"/>
                      <a:pt x="1827830" y="521711"/>
                      <a:pt x="1779807" y="521711"/>
                    </a:cubicBezTo>
                    <a:lnTo>
                      <a:pt x="86954" y="521711"/>
                    </a:lnTo>
                    <a:cubicBezTo>
                      <a:pt x="38931" y="521711"/>
                      <a:pt x="0" y="482780"/>
                      <a:pt x="0" y="434757"/>
                    </a:cubicBezTo>
                    <a:lnTo>
                      <a:pt x="0" y="86954"/>
                    </a:lnTo>
                    <a:close/>
                  </a:path>
                </a:pathLst>
              </a:custGeom>
              <a:solidFill>
                <a:srgbClr val="1DB976"/>
              </a:solidFill>
              <a:ln cap="flat" cmpd="sng" w="12700">
                <a:solidFill>
                  <a:schemeClr val="lt1"/>
                </a:solidFill>
                <a:prstDash val="solid"/>
                <a:miter lim="800000"/>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Building Trust and Loyalty</a:t>
                </a:r>
                <a:endParaRPr b="0" i="0" sz="1400" u="none" cap="none" strike="noStrike">
                  <a:solidFill>
                    <a:srgbClr val="000000"/>
                  </a:solidFill>
                  <a:latin typeface="Arial"/>
                  <a:ea typeface="Arial"/>
                  <a:cs typeface="Arial"/>
                  <a:sym typeface="Arial"/>
                </a:endParaRPr>
              </a:p>
            </p:txBody>
          </p:sp>
          <p:sp>
            <p:nvSpPr>
              <p:cNvPr id="277" name="Google Shape;277;p33"/>
              <p:cNvSpPr/>
              <p:nvPr/>
            </p:nvSpPr>
            <p:spPr>
              <a:xfrm>
                <a:off x="4417624" y="1708054"/>
                <a:ext cx="902303" cy="901878"/>
              </a:xfrm>
              <a:prstGeom prst="ellipse">
                <a:avLst/>
              </a:prstGeom>
              <a:solidFill>
                <a:srgbClr val="C1F5D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Handshake" id="278" name="Google Shape;278;p33"/>
            <p:cNvPicPr preferRelativeResize="0"/>
            <p:nvPr/>
          </p:nvPicPr>
          <p:blipFill rotWithShape="1">
            <a:blip r:embed="rId4">
              <a:alphaModFix/>
            </a:blip>
            <a:srcRect b="0" l="0" r="0" t="0"/>
            <a:stretch/>
          </p:blipFill>
          <p:spPr>
            <a:xfrm>
              <a:off x="6315551" y="1785667"/>
              <a:ext cx="804217" cy="804217"/>
            </a:xfrm>
            <a:prstGeom prst="rect">
              <a:avLst/>
            </a:prstGeom>
            <a:noFill/>
            <a:ln>
              <a:noFill/>
            </a:ln>
          </p:spPr>
        </p:pic>
      </p:grpSp>
      <p:grpSp>
        <p:nvGrpSpPr>
          <p:cNvPr id="279" name="Google Shape;279;p33"/>
          <p:cNvGrpSpPr/>
          <p:nvPr/>
        </p:nvGrpSpPr>
        <p:grpSpPr>
          <a:xfrm>
            <a:off x="5492501" y="3900790"/>
            <a:ext cx="2484965" cy="1151480"/>
            <a:chOff x="5492501" y="3900790"/>
            <a:chExt cx="2484965" cy="1151480"/>
          </a:xfrm>
        </p:grpSpPr>
        <p:grpSp>
          <p:nvGrpSpPr>
            <p:cNvPr id="280" name="Google Shape;280;p33"/>
            <p:cNvGrpSpPr/>
            <p:nvPr/>
          </p:nvGrpSpPr>
          <p:grpSpPr>
            <a:xfrm>
              <a:off x="5492501" y="3900790"/>
              <a:ext cx="2484965" cy="1151480"/>
              <a:chOff x="3663705" y="3900790"/>
              <a:chExt cx="2484965" cy="1151480"/>
            </a:xfrm>
          </p:grpSpPr>
          <p:sp>
            <p:nvSpPr>
              <p:cNvPr id="281" name="Google Shape;281;p33"/>
              <p:cNvSpPr/>
              <p:nvPr/>
            </p:nvSpPr>
            <p:spPr>
              <a:xfrm>
                <a:off x="4429621" y="3900790"/>
                <a:ext cx="90293" cy="90293"/>
              </a:xfrm>
              <a:prstGeom prst="ellipse">
                <a:avLst/>
              </a:prstGeom>
              <a:solidFill>
                <a:srgbClr val="37EA28"/>
              </a:solidFill>
              <a:ln cap="flat" cmpd="sng" w="12700">
                <a:solidFill>
                  <a:srgbClr val="37EA2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p33"/>
              <p:cNvSpPr/>
              <p:nvPr/>
            </p:nvSpPr>
            <p:spPr>
              <a:xfrm>
                <a:off x="4203256" y="4373350"/>
                <a:ext cx="1945414" cy="678920"/>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2EE844"/>
              </a:solidFill>
              <a:ln cap="flat" cmpd="sng" w="12700">
                <a:solidFill>
                  <a:schemeClr val="lt1"/>
                </a:solidFill>
                <a:prstDash val="solid"/>
                <a:miter lim="800000"/>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Proactive Problem Solving</a:t>
                </a:r>
                <a:endParaRPr b="1" i="0" sz="1600" u="none" cap="none" strike="noStrike">
                  <a:solidFill>
                    <a:schemeClr val="lt1"/>
                  </a:solidFill>
                  <a:latin typeface="Arial"/>
                  <a:ea typeface="Arial"/>
                  <a:cs typeface="Arial"/>
                  <a:sym typeface="Arial"/>
                </a:endParaRPr>
              </a:p>
            </p:txBody>
          </p:sp>
          <p:sp>
            <p:nvSpPr>
              <p:cNvPr id="283" name="Google Shape;283;p33"/>
              <p:cNvSpPr/>
              <p:nvPr/>
            </p:nvSpPr>
            <p:spPr>
              <a:xfrm>
                <a:off x="3663705" y="4019421"/>
                <a:ext cx="902303" cy="901878"/>
              </a:xfrm>
              <a:prstGeom prst="ellipse">
                <a:avLst/>
              </a:prstGeom>
              <a:solidFill>
                <a:srgbClr val="BDF5C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Target" id="284" name="Google Shape;284;p33"/>
            <p:cNvPicPr preferRelativeResize="0"/>
            <p:nvPr/>
          </p:nvPicPr>
          <p:blipFill rotWithShape="1">
            <a:blip r:embed="rId5">
              <a:alphaModFix/>
            </a:blip>
            <a:srcRect b="0" l="0" r="0" t="0"/>
            <a:stretch/>
          </p:blipFill>
          <p:spPr>
            <a:xfrm>
              <a:off x="5546701" y="4082250"/>
              <a:ext cx="799578" cy="799578"/>
            </a:xfrm>
            <a:prstGeom prst="rect">
              <a:avLst/>
            </a:prstGeom>
            <a:noFill/>
            <a:ln>
              <a:noFill/>
            </a:ln>
          </p:spPr>
        </p:pic>
      </p:grpSp>
      <p:grpSp>
        <p:nvGrpSpPr>
          <p:cNvPr id="285" name="Google Shape;285;p33"/>
          <p:cNvGrpSpPr/>
          <p:nvPr/>
        </p:nvGrpSpPr>
        <p:grpSpPr>
          <a:xfrm>
            <a:off x="5976803" y="2711483"/>
            <a:ext cx="2484965" cy="1195406"/>
            <a:chOff x="5976803" y="2711483"/>
            <a:chExt cx="2484965" cy="1195406"/>
          </a:xfrm>
        </p:grpSpPr>
        <p:grpSp>
          <p:nvGrpSpPr>
            <p:cNvPr id="286" name="Google Shape;286;p33"/>
            <p:cNvGrpSpPr/>
            <p:nvPr/>
          </p:nvGrpSpPr>
          <p:grpSpPr>
            <a:xfrm>
              <a:off x="5976803" y="2711483"/>
              <a:ext cx="2484965" cy="1195406"/>
              <a:chOff x="4148007" y="2711483"/>
              <a:chExt cx="2484965" cy="1195406"/>
            </a:xfrm>
          </p:grpSpPr>
          <p:sp>
            <p:nvSpPr>
              <p:cNvPr id="287" name="Google Shape;287;p33"/>
              <p:cNvSpPr/>
              <p:nvPr/>
            </p:nvSpPr>
            <p:spPr>
              <a:xfrm>
                <a:off x="4781956" y="2711483"/>
                <a:ext cx="90293" cy="90293"/>
              </a:xfrm>
              <a:prstGeom prst="ellipse">
                <a:avLst/>
              </a:prstGeom>
              <a:solidFill>
                <a:srgbClr val="2EE844"/>
              </a:solidFill>
              <a:ln cap="flat" cmpd="sng" w="12700">
                <a:solidFill>
                  <a:srgbClr val="2EE84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33"/>
              <p:cNvSpPr/>
              <p:nvPr/>
            </p:nvSpPr>
            <p:spPr>
              <a:xfrm>
                <a:off x="4687558" y="3385178"/>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44DEBE"/>
              </a:solidFill>
              <a:ln cap="flat" cmpd="sng" w="12700">
                <a:solidFill>
                  <a:schemeClr val="lt1"/>
                </a:solidFill>
                <a:prstDash val="solid"/>
                <a:miter lim="800000"/>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Feedback and Listening</a:t>
                </a:r>
                <a:endParaRPr b="1" i="0" sz="1600" u="none" cap="none" strike="noStrike">
                  <a:solidFill>
                    <a:schemeClr val="lt1"/>
                  </a:solidFill>
                  <a:latin typeface="Arial"/>
                  <a:ea typeface="Arial"/>
                  <a:cs typeface="Arial"/>
                  <a:sym typeface="Arial"/>
                </a:endParaRPr>
              </a:p>
            </p:txBody>
          </p:sp>
          <p:sp>
            <p:nvSpPr>
              <p:cNvPr id="289" name="Google Shape;289;p33"/>
              <p:cNvSpPr/>
              <p:nvPr/>
            </p:nvSpPr>
            <p:spPr>
              <a:xfrm>
                <a:off x="4148007" y="2874042"/>
                <a:ext cx="902303" cy="901878"/>
              </a:xfrm>
              <a:prstGeom prst="ellipse">
                <a:avLst/>
              </a:prstGeom>
              <a:solidFill>
                <a:srgbClr val="BFF0E7"/>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Customer review" id="290" name="Google Shape;290;p33"/>
            <p:cNvPicPr preferRelativeResize="0"/>
            <p:nvPr/>
          </p:nvPicPr>
          <p:blipFill rotWithShape="1">
            <a:blip r:embed="rId6">
              <a:alphaModFix/>
            </a:blip>
            <a:srcRect b="0" l="0" r="0" t="0"/>
            <a:stretch/>
          </p:blipFill>
          <p:spPr>
            <a:xfrm>
              <a:off x="6097058" y="3000875"/>
              <a:ext cx="661792" cy="661792"/>
            </a:xfrm>
            <a:prstGeom prst="rect">
              <a:avLst/>
            </a:prstGeom>
            <a:noFill/>
            <a:ln>
              <a:noFill/>
            </a:ln>
          </p:spPr>
        </p:pic>
      </p:grpSp>
      <p:grpSp>
        <p:nvGrpSpPr>
          <p:cNvPr id="291" name="Google Shape;291;p33"/>
          <p:cNvGrpSpPr/>
          <p:nvPr/>
        </p:nvGrpSpPr>
        <p:grpSpPr>
          <a:xfrm>
            <a:off x="4565572" y="4876966"/>
            <a:ext cx="2484965" cy="1066335"/>
            <a:chOff x="4565572" y="4876966"/>
            <a:chExt cx="2484965" cy="1066335"/>
          </a:xfrm>
        </p:grpSpPr>
        <p:grpSp>
          <p:nvGrpSpPr>
            <p:cNvPr id="292" name="Google Shape;292;p33"/>
            <p:cNvGrpSpPr/>
            <p:nvPr/>
          </p:nvGrpSpPr>
          <p:grpSpPr>
            <a:xfrm>
              <a:off x="4565572" y="4876966"/>
              <a:ext cx="2484965" cy="1066335"/>
              <a:chOff x="2736776" y="4876966"/>
              <a:chExt cx="2484965" cy="1066335"/>
            </a:xfrm>
          </p:grpSpPr>
          <p:sp>
            <p:nvSpPr>
              <p:cNvPr id="293" name="Google Shape;293;p33"/>
              <p:cNvSpPr/>
              <p:nvPr/>
            </p:nvSpPr>
            <p:spPr>
              <a:xfrm>
                <a:off x="3773573" y="4876966"/>
                <a:ext cx="90293" cy="90293"/>
              </a:xfrm>
              <a:prstGeom prst="ellipse">
                <a:avLst/>
              </a:prstGeom>
              <a:solidFill>
                <a:srgbClr val="7EF11A"/>
              </a:solidFill>
              <a:ln cap="flat" cmpd="sng" w="12700">
                <a:solidFill>
                  <a:srgbClr val="7EF11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4" name="Google Shape;294;p33"/>
              <p:cNvSpPr/>
              <p:nvPr/>
            </p:nvSpPr>
            <p:spPr>
              <a:xfrm>
                <a:off x="3615086" y="5037493"/>
                <a:ext cx="90293" cy="90293"/>
              </a:xfrm>
              <a:prstGeom prst="ellipse">
                <a:avLst/>
              </a:prstGeom>
              <a:solidFill>
                <a:srgbClr val="59EE21"/>
              </a:solidFill>
              <a:ln cap="flat" cmpd="sng" w="12700">
                <a:solidFill>
                  <a:srgbClr val="59EE2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5" name="Google Shape;295;p33"/>
              <p:cNvSpPr/>
              <p:nvPr/>
            </p:nvSpPr>
            <p:spPr>
              <a:xfrm>
                <a:off x="3276327" y="5421590"/>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93F316"/>
              </a:solidFill>
              <a:ln cap="flat" cmpd="sng" w="12700">
                <a:solidFill>
                  <a:schemeClr val="lt1"/>
                </a:solidFill>
                <a:prstDash val="solid"/>
                <a:miter lim="800000"/>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Personalized Interaction</a:t>
                </a:r>
                <a:endParaRPr b="1" i="0" sz="1600" u="none" cap="none" strike="noStrike">
                  <a:solidFill>
                    <a:schemeClr val="lt1"/>
                  </a:solidFill>
                  <a:latin typeface="Arial"/>
                  <a:ea typeface="Arial"/>
                  <a:cs typeface="Arial"/>
                  <a:sym typeface="Arial"/>
                </a:endParaRPr>
              </a:p>
            </p:txBody>
          </p:sp>
          <p:sp>
            <p:nvSpPr>
              <p:cNvPr id="296" name="Google Shape;296;p33"/>
              <p:cNvSpPr/>
              <p:nvPr/>
            </p:nvSpPr>
            <p:spPr>
              <a:xfrm>
                <a:off x="2736776" y="4910453"/>
                <a:ext cx="902303" cy="901878"/>
              </a:xfrm>
              <a:prstGeom prst="ellipse">
                <a:avLst/>
              </a:prstGeom>
              <a:solidFill>
                <a:srgbClr val="E4F9BB"/>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Call center" id="297" name="Google Shape;297;p33"/>
            <p:cNvPicPr preferRelativeResize="0"/>
            <p:nvPr/>
          </p:nvPicPr>
          <p:blipFill rotWithShape="1">
            <a:blip r:embed="rId7">
              <a:alphaModFix/>
            </a:blip>
            <a:srcRect b="0" l="0" r="0" t="0"/>
            <a:stretch/>
          </p:blipFill>
          <p:spPr>
            <a:xfrm>
              <a:off x="4620207" y="4955130"/>
              <a:ext cx="799578" cy="79957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l">
              <a:lnSpc>
                <a:spcPct val="90000"/>
              </a:lnSpc>
              <a:spcBef>
                <a:spcPts val="0"/>
              </a:spcBef>
              <a:spcAft>
                <a:spcPts val="0"/>
              </a:spcAft>
              <a:buClr>
                <a:srgbClr val="01559D"/>
              </a:buClr>
              <a:buSzPts val="4000"/>
              <a:buFont typeface="Arial"/>
              <a:buNone/>
            </a:pPr>
            <a:r>
              <a:rPr lang="en-US">
                <a:solidFill>
                  <a:srgbClr val="01559D"/>
                </a:solidFill>
              </a:rPr>
              <a:t>Tele calling </a:t>
            </a:r>
            <a:r>
              <a:rPr lang="en-US"/>
              <a:t>Script</a:t>
            </a:r>
            <a:endParaRPr/>
          </a:p>
        </p:txBody>
      </p:sp>
      <p:pic>
        <p:nvPicPr>
          <p:cNvPr id="304" name="Google Shape;304;p34"/>
          <p:cNvPicPr preferRelativeResize="0"/>
          <p:nvPr/>
        </p:nvPicPr>
        <p:blipFill rotWithShape="1">
          <a:blip r:embed="rId3">
            <a:alphaModFix/>
          </a:blip>
          <a:srcRect b="0" l="0" r="0" t="0"/>
          <a:stretch/>
        </p:blipFill>
        <p:spPr>
          <a:xfrm>
            <a:off x="3965267" y="1056806"/>
            <a:ext cx="4261463" cy="4261463"/>
          </a:xfrm>
          <a:prstGeom prst="rect">
            <a:avLst/>
          </a:prstGeom>
          <a:noFill/>
          <a:ln>
            <a:noFill/>
          </a:ln>
        </p:spPr>
      </p:pic>
      <p:sp>
        <p:nvSpPr>
          <p:cNvPr id="305" name="Google Shape;305;p34"/>
          <p:cNvSpPr txBox="1"/>
          <p:nvPr/>
        </p:nvSpPr>
        <p:spPr>
          <a:xfrm>
            <a:off x="1224522" y="5465277"/>
            <a:ext cx="10745036" cy="1143000"/>
          </a:xfrm>
          <a:prstGeom prst="rect">
            <a:avLst/>
          </a:prstGeom>
          <a:noFill/>
          <a:ln>
            <a:noFill/>
          </a:ln>
        </p:spPr>
        <p:txBody>
          <a:bodyPr anchorCtr="0" anchor="ctr" bIns="45700" lIns="0" spcFirstLastPara="1" rIns="90000" wrap="square" tIns="45700">
            <a:normAutofit fontScale="97500"/>
          </a:bodyPr>
          <a:lstStyle/>
          <a:p>
            <a:pPr indent="0" lvl="0" marL="0" marR="0" rtl="0" algn="ctr">
              <a:lnSpc>
                <a:spcPct val="130000"/>
              </a:lnSpc>
              <a:spcBef>
                <a:spcPts val="0"/>
              </a:spcBef>
              <a:spcAft>
                <a:spcPts val="0"/>
              </a:spcAft>
              <a:buClr>
                <a:schemeClr val="dk1"/>
              </a:buClr>
              <a:buSzPct val="100000"/>
              <a:buFont typeface="Arial"/>
              <a:buNone/>
            </a:pPr>
            <a:r>
              <a:rPr b="0" i="0" lang="en-US" sz="2000" u="none" cap="none" strike="noStrike">
                <a:solidFill>
                  <a:schemeClr val="dk1"/>
                </a:solidFill>
                <a:latin typeface="Arial"/>
                <a:ea typeface="Arial"/>
                <a:cs typeface="Arial"/>
                <a:sym typeface="Arial"/>
              </a:rPr>
              <a:t>is a structured set of dialogues that guide a tele caller (a person making phone calls) through a conversation with a potential customer or client.</a:t>
            </a:r>
            <a:endParaRPr b="0" i="0" sz="1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643098" y="173509"/>
            <a:ext cx="10430185" cy="73462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01559D"/>
              </a:buClr>
              <a:buSzPts val="3800"/>
              <a:buFont typeface="Arial"/>
              <a:buNone/>
            </a:pPr>
            <a:r>
              <a:rPr lang="en-US" sz="3800">
                <a:solidFill>
                  <a:srgbClr val="01559D"/>
                </a:solidFill>
              </a:rPr>
              <a:t>Tips</a:t>
            </a:r>
            <a:r>
              <a:rPr lang="en-US" sz="3800"/>
              <a:t> while calling a customer</a:t>
            </a:r>
            <a:endParaRPr sz="3800"/>
          </a:p>
        </p:txBody>
      </p:sp>
      <p:pic>
        <p:nvPicPr>
          <p:cNvPr id="312" name="Google Shape;312;p35"/>
          <p:cNvPicPr preferRelativeResize="0"/>
          <p:nvPr/>
        </p:nvPicPr>
        <p:blipFill rotWithShape="1">
          <a:blip r:embed="rId3">
            <a:alphaModFix/>
          </a:blip>
          <a:srcRect b="0" l="0" r="0" t="0"/>
          <a:stretch/>
        </p:blipFill>
        <p:spPr>
          <a:xfrm>
            <a:off x="0" y="2561260"/>
            <a:ext cx="12192000" cy="3810590"/>
          </a:xfrm>
          <a:prstGeom prst="rect">
            <a:avLst/>
          </a:prstGeom>
          <a:noFill/>
          <a:ln>
            <a:noFill/>
          </a:ln>
        </p:spPr>
      </p:pic>
      <p:sp>
        <p:nvSpPr>
          <p:cNvPr id="313" name="Google Shape;313;p35"/>
          <p:cNvSpPr txBox="1"/>
          <p:nvPr>
            <p:ph idx="1" type="body"/>
          </p:nvPr>
        </p:nvSpPr>
        <p:spPr>
          <a:xfrm>
            <a:off x="-2" y="1252603"/>
            <a:ext cx="8138161" cy="5369767"/>
          </a:xfrm>
          <a:prstGeom prst="rect">
            <a:avLst/>
          </a:prstGeom>
          <a:noFill/>
          <a:ln>
            <a:noFill/>
          </a:ln>
        </p:spPr>
        <p:txBody>
          <a:bodyPr anchorCtr="0" anchor="ctr" bIns="45700" lIns="0" spcFirstLastPara="1" rIns="91425" wrap="square" tIns="0">
            <a:noAutofit/>
          </a:bodyPr>
          <a:lstStyle/>
          <a:p>
            <a:pPr indent="-354013" lvl="1" marL="892175" rtl="0" algn="l">
              <a:lnSpc>
                <a:spcPct val="110000"/>
              </a:lnSpc>
              <a:spcBef>
                <a:spcPts val="0"/>
              </a:spcBef>
              <a:spcAft>
                <a:spcPts val="0"/>
              </a:spcAft>
              <a:buClr>
                <a:schemeClr val="dk1"/>
              </a:buClr>
              <a:buSzPts val="2200"/>
              <a:buFont typeface="Arial"/>
              <a:buChar char="•"/>
            </a:pPr>
            <a:r>
              <a:rPr lang="en-US"/>
              <a:t>Don’t speak too fast or slow. </a:t>
            </a:r>
            <a:endParaRPr/>
          </a:p>
          <a:p>
            <a:pPr indent="-354013" lvl="1" marL="892175" rtl="0" algn="l">
              <a:lnSpc>
                <a:spcPct val="110000"/>
              </a:lnSpc>
              <a:spcBef>
                <a:spcPts val="3000"/>
              </a:spcBef>
              <a:spcAft>
                <a:spcPts val="0"/>
              </a:spcAft>
              <a:buClr>
                <a:schemeClr val="dk1"/>
              </a:buClr>
              <a:buSzPts val="2200"/>
              <a:buFont typeface="Arial"/>
              <a:buChar char="•"/>
            </a:pPr>
            <a:r>
              <a:rPr lang="en-US"/>
              <a:t>Stress on the important words. </a:t>
            </a:r>
            <a:endParaRPr/>
          </a:p>
          <a:p>
            <a:pPr indent="-354013" lvl="1" marL="892175" rtl="0" algn="l">
              <a:lnSpc>
                <a:spcPct val="110000"/>
              </a:lnSpc>
              <a:spcBef>
                <a:spcPts val="3000"/>
              </a:spcBef>
              <a:spcAft>
                <a:spcPts val="0"/>
              </a:spcAft>
              <a:buClr>
                <a:schemeClr val="dk1"/>
              </a:buClr>
              <a:buSzPts val="2200"/>
              <a:buFont typeface="Arial"/>
              <a:buChar char="•"/>
            </a:pPr>
            <a:r>
              <a:rPr lang="en-US"/>
              <a:t>Make the call as personalised as possible</a:t>
            </a:r>
            <a:endParaRPr/>
          </a:p>
          <a:p>
            <a:pPr indent="-354013" lvl="1" marL="892175" rtl="0" algn="l">
              <a:lnSpc>
                <a:spcPct val="110000"/>
              </a:lnSpc>
              <a:spcBef>
                <a:spcPts val="3000"/>
              </a:spcBef>
              <a:spcAft>
                <a:spcPts val="0"/>
              </a:spcAft>
              <a:buClr>
                <a:schemeClr val="dk1"/>
              </a:buClr>
              <a:buSzPts val="2200"/>
              <a:buFont typeface="Arial"/>
              <a:buChar char="•"/>
            </a:pPr>
            <a:r>
              <a:rPr lang="en-US"/>
              <a:t>No accents, Don’t try to sound too stylish. Be yourself. </a:t>
            </a:r>
            <a:endParaRPr/>
          </a:p>
          <a:p>
            <a:pPr indent="-214312" lvl="1" marL="892175" rtl="0" algn="l">
              <a:lnSpc>
                <a:spcPct val="110000"/>
              </a:lnSpc>
              <a:spcBef>
                <a:spcPts val="3000"/>
              </a:spcBef>
              <a:spcAft>
                <a:spcPts val="0"/>
              </a:spcAft>
              <a:buClr>
                <a:schemeClr val="dk1"/>
              </a:buClr>
              <a:buSzPts val="2200"/>
              <a:buFont typeface="Arial"/>
              <a:buNone/>
            </a:pPr>
            <a:r>
              <a:t/>
            </a:r>
            <a:endParaRPr/>
          </a:p>
          <a:p>
            <a:pPr indent="-214312" lvl="1" marL="892175" rtl="0" algn="l">
              <a:lnSpc>
                <a:spcPct val="110000"/>
              </a:lnSpc>
              <a:spcBef>
                <a:spcPts val="3000"/>
              </a:spcBef>
              <a:spcAft>
                <a:spcPts val="0"/>
              </a:spcAft>
              <a:buClr>
                <a:schemeClr val="dk1"/>
              </a:buClr>
              <a:buSzPts val="22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2" type="sldNum"/>
          </p:nvPr>
        </p:nvSpPr>
        <p:spPr>
          <a:xfrm>
            <a:off x="2424113" y="6519864"/>
            <a:ext cx="94615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a:t>
            </a:fld>
            <a:endParaRPr sz="1400">
              <a:solidFill>
                <a:srgbClr val="898989"/>
              </a:solidFill>
              <a:latin typeface="Arial"/>
              <a:ea typeface="Arial"/>
              <a:cs typeface="Arial"/>
              <a:sym typeface="Arial"/>
            </a:endParaRPr>
          </a:p>
        </p:txBody>
      </p:sp>
      <p:sp>
        <p:nvSpPr>
          <p:cNvPr id="320" name="Google Shape;320;p36"/>
          <p:cNvSpPr txBox="1"/>
          <p:nvPr/>
        </p:nvSpPr>
        <p:spPr>
          <a:xfrm>
            <a:off x="1" y="1021623"/>
            <a:ext cx="7415240" cy="5594016"/>
          </a:xfrm>
          <a:prstGeom prst="rect">
            <a:avLst/>
          </a:prstGeom>
          <a:solidFill>
            <a:srgbClr val="EEEEEF"/>
          </a:solidFill>
          <a:ln>
            <a:noFill/>
          </a:ln>
        </p:spPr>
        <p:txBody>
          <a:bodyPr anchorCtr="0" anchor="ctr" bIns="45700" lIns="252000" spcFirstLastPara="1" rIns="91425" wrap="square" tIns="1080000">
            <a:noAutofit/>
          </a:bodyPr>
          <a:lstStyle/>
          <a:p>
            <a:pPr indent="-83820" lvl="0" marL="0" marR="0" rtl="0" algn="l">
              <a:lnSpc>
                <a:spcPct val="150000"/>
              </a:lnSpc>
              <a:spcBef>
                <a:spcPts val="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Effective Communication</a:t>
            </a:r>
            <a:endParaRPr b="0" i="0" sz="1400" u="none" cap="none" strike="noStrike">
              <a:solidFill>
                <a:srgbClr val="000000"/>
              </a:solidFill>
              <a:latin typeface="Arial"/>
              <a:ea typeface="Arial"/>
              <a:cs typeface="Arial"/>
              <a:sym typeface="Arial"/>
            </a:endParaRPr>
          </a:p>
          <a:p>
            <a:pPr indent="-83820" lvl="0" marL="0" marR="0" rtl="0" algn="l">
              <a:lnSpc>
                <a:spcPct val="150000"/>
              </a:lnSpc>
              <a:spcBef>
                <a:spcPts val="110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 Personalized Solutions</a:t>
            </a:r>
            <a:endParaRPr b="0" i="0" sz="1400" u="none" cap="none" strike="noStrike">
              <a:solidFill>
                <a:srgbClr val="000000"/>
              </a:solidFill>
              <a:latin typeface="Arial"/>
              <a:ea typeface="Arial"/>
              <a:cs typeface="Arial"/>
              <a:sym typeface="Arial"/>
            </a:endParaRPr>
          </a:p>
          <a:p>
            <a:pPr indent="-83820" lvl="0" marL="0" marR="0" rtl="0" algn="l">
              <a:lnSpc>
                <a:spcPct val="150000"/>
              </a:lnSpc>
              <a:spcBef>
                <a:spcPts val="110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 Increased Trust and Credibility</a:t>
            </a:r>
            <a:endParaRPr b="0" i="0" sz="1400" u="none" cap="none" strike="noStrike">
              <a:solidFill>
                <a:srgbClr val="000000"/>
              </a:solidFill>
              <a:latin typeface="Arial"/>
              <a:ea typeface="Arial"/>
              <a:cs typeface="Arial"/>
              <a:sym typeface="Arial"/>
            </a:endParaRPr>
          </a:p>
          <a:p>
            <a:pPr indent="-83820" lvl="0" marL="0" marR="0" rtl="0" algn="l">
              <a:lnSpc>
                <a:spcPct val="150000"/>
              </a:lnSpc>
              <a:spcBef>
                <a:spcPts val="110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 Maximizing Sales Opportunities</a:t>
            </a:r>
            <a:endParaRPr b="0" i="0" sz="1400" u="none" cap="none" strike="noStrike">
              <a:solidFill>
                <a:srgbClr val="000000"/>
              </a:solidFill>
              <a:latin typeface="Arial"/>
              <a:ea typeface="Arial"/>
              <a:cs typeface="Arial"/>
              <a:sym typeface="Arial"/>
            </a:endParaRPr>
          </a:p>
          <a:p>
            <a:pPr indent="-83820" lvl="0" marL="0" marR="0" rtl="0" algn="l">
              <a:lnSpc>
                <a:spcPct val="150000"/>
              </a:lnSpc>
              <a:spcBef>
                <a:spcPts val="110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 Avoid Miscommunication</a:t>
            </a:r>
            <a:endParaRPr b="0" i="0" sz="1400" u="none" cap="none" strike="noStrike">
              <a:solidFill>
                <a:srgbClr val="000000"/>
              </a:solidFill>
              <a:latin typeface="Arial"/>
              <a:ea typeface="Arial"/>
              <a:cs typeface="Arial"/>
              <a:sym typeface="Arial"/>
            </a:endParaRPr>
          </a:p>
          <a:p>
            <a:pPr indent="-83820" lvl="0" marL="0" marR="0" rtl="0" algn="l">
              <a:lnSpc>
                <a:spcPct val="150000"/>
              </a:lnSpc>
              <a:spcBef>
                <a:spcPts val="1100"/>
              </a:spcBef>
              <a:spcAft>
                <a:spcPts val="0"/>
              </a:spcAft>
              <a:buClr>
                <a:schemeClr val="dk1"/>
              </a:buClr>
              <a:buSzPts val="1320"/>
              <a:buFont typeface="Noto Sans Symbols"/>
              <a:buChar char="●"/>
            </a:pPr>
            <a:r>
              <a:rPr b="1" i="0" lang="en-US" sz="2200" u="none" cap="none" strike="noStrike">
                <a:solidFill>
                  <a:schemeClr val="dk1"/>
                </a:solidFill>
                <a:latin typeface="Arial"/>
                <a:ea typeface="Arial"/>
                <a:cs typeface="Arial"/>
                <a:sym typeface="Arial"/>
              </a:rPr>
              <a:t> Enhancing Customer Satisfaction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100"/>
              </a:spcBef>
              <a:spcAft>
                <a:spcPts val="0"/>
              </a:spcAft>
              <a:buClr>
                <a:schemeClr val="dk1"/>
              </a:buClr>
              <a:buSzPts val="1320"/>
              <a:buFont typeface="Noto Sans Symbols"/>
              <a:buNone/>
            </a:pPr>
            <a:r>
              <a:t/>
            </a:r>
            <a:endParaRPr b="1" i="0" sz="2200" u="none" cap="none" strike="noStrike">
              <a:solidFill>
                <a:schemeClr val="dk1"/>
              </a:solidFill>
              <a:latin typeface="Arial"/>
              <a:ea typeface="Arial"/>
              <a:cs typeface="Arial"/>
              <a:sym typeface="Arial"/>
            </a:endParaRPr>
          </a:p>
          <a:p>
            <a:pPr indent="0" lvl="0" marL="0" marR="0" rtl="0" algn="l">
              <a:lnSpc>
                <a:spcPct val="150000"/>
              </a:lnSpc>
              <a:spcBef>
                <a:spcPts val="1100"/>
              </a:spcBef>
              <a:spcAft>
                <a:spcPts val="0"/>
              </a:spcAft>
              <a:buClr>
                <a:schemeClr val="dk1"/>
              </a:buClr>
              <a:buSzPts val="1320"/>
              <a:buFont typeface="Noto Sans Symbols"/>
              <a:buNone/>
            </a:pPr>
            <a:r>
              <a:t/>
            </a:r>
            <a:endParaRPr b="0" i="0" sz="2200" u="none" cap="none" strike="noStrike">
              <a:solidFill>
                <a:schemeClr val="dk1"/>
              </a:solidFill>
              <a:latin typeface="Arial"/>
              <a:ea typeface="Arial"/>
              <a:cs typeface="Arial"/>
              <a:sym typeface="Arial"/>
            </a:endParaRPr>
          </a:p>
        </p:txBody>
      </p:sp>
      <p:sp>
        <p:nvSpPr>
          <p:cNvPr id="321" name="Google Shape;321;p36"/>
          <p:cNvSpPr txBox="1"/>
          <p:nvPr/>
        </p:nvSpPr>
        <p:spPr>
          <a:xfrm>
            <a:off x="1581150" y="142875"/>
            <a:ext cx="92868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Arial"/>
                <a:ea typeface="Arial"/>
                <a:cs typeface="Arial"/>
                <a:sym typeface="Arial"/>
              </a:rPr>
              <a:t>Selling Skill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
        <p:nvSpPr>
          <p:cNvPr id="322" name="Google Shape;322;p36"/>
          <p:cNvSpPr txBox="1"/>
          <p:nvPr>
            <p:ph type="title"/>
          </p:nvPr>
        </p:nvSpPr>
        <p:spPr>
          <a:xfrm>
            <a:off x="622790" y="310941"/>
            <a:ext cx="7415240" cy="714375"/>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sz="4000"/>
              <a:t>Identify </a:t>
            </a:r>
            <a:r>
              <a:rPr lang="en-US" sz="4000">
                <a:solidFill>
                  <a:srgbClr val="2F5496"/>
                </a:solidFill>
              </a:rPr>
              <a:t>Customer Needs</a:t>
            </a:r>
            <a:endParaRPr/>
          </a:p>
        </p:txBody>
      </p:sp>
      <p:pic>
        <p:nvPicPr>
          <p:cNvPr id="323" name="Google Shape;323;p36"/>
          <p:cNvPicPr preferRelativeResize="0"/>
          <p:nvPr/>
        </p:nvPicPr>
        <p:blipFill rotWithShape="1">
          <a:blip r:embed="rId3">
            <a:alphaModFix/>
          </a:blip>
          <a:srcRect b="8499" l="15607" r="33028" t="7566"/>
          <a:stretch/>
        </p:blipFill>
        <p:spPr>
          <a:xfrm>
            <a:off x="7415241" y="1021622"/>
            <a:ext cx="4776758" cy="55940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nvSpPr>
        <p:spPr>
          <a:xfrm>
            <a:off x="5883157" y="1828561"/>
            <a:ext cx="6180891" cy="3200876"/>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Non- Judgmental Questions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54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Summarizing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54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Seeking feedback to get accuracy in understanding</a:t>
            </a:r>
            <a:endParaRPr b="0" i="0" sz="1400" u="none" cap="none" strike="noStrike">
              <a:solidFill>
                <a:srgbClr val="000000"/>
              </a:solidFill>
              <a:latin typeface="Arial"/>
              <a:ea typeface="Arial"/>
              <a:cs typeface="Arial"/>
              <a:sym typeface="Arial"/>
            </a:endParaRPr>
          </a:p>
        </p:txBody>
      </p:sp>
      <p:pic>
        <p:nvPicPr>
          <p:cNvPr descr="Photo brunette girl with glasses" id="330" name="Google Shape;330;p37"/>
          <p:cNvPicPr preferRelativeResize="0"/>
          <p:nvPr/>
        </p:nvPicPr>
        <p:blipFill rotWithShape="1">
          <a:blip r:embed="rId3">
            <a:alphaModFix/>
          </a:blip>
          <a:srcRect b="0" l="8057" r="9544" t="0"/>
          <a:stretch/>
        </p:blipFill>
        <p:spPr>
          <a:xfrm>
            <a:off x="817065" y="2385351"/>
            <a:ext cx="4912964" cy="4207645"/>
          </a:xfrm>
          <a:prstGeom prst="rect">
            <a:avLst/>
          </a:prstGeom>
          <a:noFill/>
          <a:ln>
            <a:noFill/>
          </a:ln>
        </p:spPr>
      </p:pic>
      <p:sp>
        <p:nvSpPr>
          <p:cNvPr id="331" name="Google Shape;331;p37"/>
          <p:cNvSpPr/>
          <p:nvPr/>
        </p:nvSpPr>
        <p:spPr>
          <a:xfrm>
            <a:off x="3384205" y="0"/>
            <a:ext cx="4691647" cy="967788"/>
          </a:xfrm>
          <a:custGeom>
            <a:rect b="b" l="l" r="r" t="t"/>
            <a:pathLst>
              <a:path extrusionOk="0" h="967788" w="2139780">
                <a:moveTo>
                  <a:pt x="0" y="0"/>
                </a:moveTo>
                <a:lnTo>
                  <a:pt x="2139780" y="0"/>
                </a:lnTo>
                <a:lnTo>
                  <a:pt x="2139780" y="967788"/>
                </a:lnTo>
                <a:lnTo>
                  <a:pt x="0" y="967788"/>
                </a:lnTo>
                <a:lnTo>
                  <a:pt x="0" y="0"/>
                </a:lnTo>
                <a:close/>
              </a:path>
            </a:pathLst>
          </a:custGeom>
          <a:solidFill>
            <a:srgbClr val="48BD62"/>
          </a:solidFill>
          <a:ln cap="flat" cmpd="sng" w="12700">
            <a:solidFill>
              <a:schemeClr val="lt1"/>
            </a:solidFill>
            <a:prstDash val="solid"/>
            <a:miter lim="800000"/>
            <a:headEnd len="sm" w="sm" type="none"/>
            <a:tailEnd len="sm" w="sm" type="none"/>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D</a:t>
            </a:r>
            <a:r>
              <a:rPr b="0" i="0" lang="en-US" sz="3200" u="none" cap="none" strike="noStrike">
                <a:solidFill>
                  <a:schemeClr val="lt1"/>
                </a:solidFill>
                <a:latin typeface="Arial"/>
                <a:ea typeface="Arial"/>
                <a:cs typeface="Arial"/>
                <a:sym typeface="Arial"/>
              </a:rPr>
              <a:t>oubts should be Clarified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2F5496"/>
              </a:buClr>
              <a:buSzPts val="4000"/>
              <a:buFont typeface="Arial"/>
              <a:buNone/>
            </a:pPr>
            <a:r>
              <a:rPr lang="en-US">
                <a:solidFill>
                  <a:srgbClr val="2F5496"/>
                </a:solidFill>
              </a:rPr>
              <a:t>Impactful</a:t>
            </a:r>
            <a:r>
              <a:rPr lang="en-US"/>
              <a:t> Communication</a:t>
            </a:r>
            <a:endParaRPr/>
          </a:p>
        </p:txBody>
      </p:sp>
      <p:sp>
        <p:nvSpPr>
          <p:cNvPr id="338" name="Google Shape;338;p38"/>
          <p:cNvSpPr/>
          <p:nvPr/>
        </p:nvSpPr>
        <p:spPr>
          <a:xfrm>
            <a:off x="11041079" y="8878"/>
            <a:ext cx="1143000" cy="1001486"/>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sp>
        <p:nvSpPr>
          <p:cNvPr id="339" name="Google Shape;339;p38"/>
          <p:cNvSpPr txBox="1"/>
          <p:nvPr/>
        </p:nvSpPr>
        <p:spPr>
          <a:xfrm>
            <a:off x="325676" y="1302203"/>
            <a:ext cx="5539635" cy="1213281"/>
          </a:xfrm>
          <a:prstGeom prst="rect">
            <a:avLst/>
          </a:prstGeom>
          <a:noFill/>
          <a:ln>
            <a:noFill/>
          </a:ln>
        </p:spPr>
        <p:txBody>
          <a:bodyPr anchorCtr="0" anchor="t" bIns="45700" lIns="91425" spcFirstLastPara="1" rIns="91425" wrap="square" tIns="45700">
            <a:spAutoFit/>
          </a:bodyPr>
          <a:lstStyle/>
          <a:p>
            <a:pPr indent="0" lvl="1" marL="87313" marR="0" rtl="0" algn="l">
              <a:lnSpc>
                <a:spcPct val="14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Serves as the cornerstone of successful customer engagement, leaving an indelible mark on the customer's experience. </a:t>
            </a:r>
            <a:endParaRPr b="0" i="0" sz="1400" u="none" cap="none" strike="noStrike">
              <a:solidFill>
                <a:srgbClr val="000000"/>
              </a:solidFill>
              <a:latin typeface="Arial"/>
              <a:ea typeface="Arial"/>
              <a:cs typeface="Arial"/>
              <a:sym typeface="Arial"/>
            </a:endParaRPr>
          </a:p>
        </p:txBody>
      </p:sp>
      <p:sp>
        <p:nvSpPr>
          <p:cNvPr id="340" name="Google Shape;340;p38"/>
          <p:cNvSpPr txBox="1"/>
          <p:nvPr/>
        </p:nvSpPr>
        <p:spPr>
          <a:xfrm>
            <a:off x="405000" y="3069900"/>
            <a:ext cx="5832962" cy="825482"/>
          </a:xfrm>
          <a:prstGeom prst="rect">
            <a:avLst/>
          </a:prstGeom>
          <a:noFill/>
          <a:ln>
            <a:noFill/>
          </a:ln>
        </p:spPr>
        <p:txBody>
          <a:bodyPr anchorCtr="0" anchor="t" bIns="45700" lIns="91425" spcFirstLastPara="1" rIns="91425" wrap="square" tIns="45700">
            <a:spAutoFit/>
          </a:bodyPr>
          <a:lstStyle/>
          <a:p>
            <a:pPr indent="0" lvl="1" marL="0" marR="0" rtl="0" algn="l">
              <a:lnSpc>
                <a:spcPct val="14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Clear and concise communication, active listening to customers' needs, provides customized solutions for customers</a:t>
            </a:r>
            <a:endParaRPr b="0" i="0" sz="1400" u="none" cap="none" strike="noStrike">
              <a:solidFill>
                <a:srgbClr val="000000"/>
              </a:solidFill>
              <a:latin typeface="Arial"/>
              <a:ea typeface="Arial"/>
              <a:cs typeface="Arial"/>
              <a:sym typeface="Arial"/>
            </a:endParaRPr>
          </a:p>
        </p:txBody>
      </p:sp>
      <p:sp>
        <p:nvSpPr>
          <p:cNvPr id="341" name="Google Shape;341;p38"/>
          <p:cNvSpPr txBox="1"/>
          <p:nvPr/>
        </p:nvSpPr>
        <p:spPr>
          <a:xfrm>
            <a:off x="405000" y="4449798"/>
            <a:ext cx="6498924" cy="1213281"/>
          </a:xfrm>
          <a:prstGeom prst="rect">
            <a:avLst/>
          </a:prstGeom>
          <a:noFill/>
          <a:ln>
            <a:noFill/>
          </a:ln>
        </p:spPr>
        <p:txBody>
          <a:bodyPr anchorCtr="0" anchor="t" bIns="45700" lIns="91425" spcFirstLastPara="1" rIns="91425" wrap="square" tIns="45700">
            <a:spAutoFit/>
          </a:bodyPr>
          <a:lstStyle/>
          <a:p>
            <a:pPr indent="0" lvl="1"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These well-crafted interactions, personalized touches ensures a positive and lasting impression, creating the foundation for strong, enduring customer relations.</a:t>
            </a:r>
            <a:endParaRPr b="0" i="0" sz="1400" u="none" cap="none" strike="noStrike">
              <a:solidFill>
                <a:srgbClr val="000000"/>
              </a:solidFill>
              <a:latin typeface="Arial"/>
              <a:ea typeface="Arial"/>
              <a:cs typeface="Arial"/>
              <a:sym typeface="Arial"/>
            </a:endParaRPr>
          </a:p>
        </p:txBody>
      </p:sp>
      <p:pic>
        <p:nvPicPr>
          <p:cNvPr descr="Photo man with headphones. call center operator speaking with client" id="342" name="Google Shape;342;p38"/>
          <p:cNvPicPr preferRelativeResize="0"/>
          <p:nvPr/>
        </p:nvPicPr>
        <p:blipFill rotWithShape="1">
          <a:blip r:embed="rId3">
            <a:alphaModFix/>
          </a:blip>
          <a:srcRect b="0" l="20797" r="0" t="0"/>
          <a:stretch/>
        </p:blipFill>
        <p:spPr>
          <a:xfrm>
            <a:off x="7096833" y="1251209"/>
            <a:ext cx="5095167" cy="4285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