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3"/>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Teko"/>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Teko-bold.fntdata"/><Relationship Id="rId25" Type="http://schemas.openxmlformats.org/officeDocument/2006/relationships/font" Target="fonts/Tek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lang="en-US">
                <a:latin typeface="Arial"/>
                <a:ea typeface="Arial"/>
                <a:cs typeface="Arial"/>
                <a:sym typeface="Arial"/>
              </a:rPr>
              <a:t>Note for the trainer: start the day with enthusiasm. Your enthusiasm should reflect in your tone of voice and body language. </a:t>
            </a:r>
            <a:endParaRPr b="1">
              <a:latin typeface="Arial"/>
              <a:ea typeface="Arial"/>
              <a:cs typeface="Arial"/>
              <a:sym typeface="Arial"/>
            </a:endParaRPr>
          </a:p>
          <a:p>
            <a:pPr indent="0" lvl="0" marL="0" rtl="0" algn="l">
              <a:lnSpc>
                <a:spcPct val="100000"/>
              </a:lnSpc>
              <a:spcBef>
                <a:spcPts val="0"/>
              </a:spcBef>
              <a:spcAft>
                <a:spcPts val="0"/>
              </a:spcAft>
              <a:buSzPts val="1400"/>
              <a:buNone/>
            </a:pPr>
            <a:r>
              <a:t/>
            </a:r>
            <a:endParaRPr b="1">
              <a:latin typeface="Arial"/>
              <a:ea typeface="Arial"/>
              <a:cs typeface="Arial"/>
              <a:sym typeface="Arial"/>
            </a:endParaRPr>
          </a:p>
          <a:p>
            <a:pPr indent="0" lvl="0" marL="0" rtl="0" algn="l">
              <a:lnSpc>
                <a:spcPct val="107000"/>
              </a:lnSpc>
              <a:spcBef>
                <a:spcPts val="0"/>
              </a:spcBef>
              <a:spcAft>
                <a:spcPts val="0"/>
              </a:spcAft>
              <a:buSzPts val="1400"/>
              <a:buNone/>
            </a:pPr>
            <a:r>
              <a:rPr lang="en-US" sz="1200">
                <a:solidFill>
                  <a:srgbClr val="374151"/>
                </a:solidFill>
                <a:latin typeface="Arial"/>
                <a:ea typeface="Arial"/>
                <a:cs typeface="Arial"/>
                <a:sym typeface="Arial"/>
              </a:rPr>
              <a:t>Good morning everyone!</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solidFill>
                  <a:srgbClr val="374151"/>
                </a:solidFill>
                <a:latin typeface="Arial"/>
                <a:ea typeface="Arial"/>
                <a:cs typeface="Arial"/>
                <a:sym typeface="Arial"/>
              </a:rPr>
              <a:t>How are you today.  Are you ready to dive into a day of learning, growth, and transformation? I know I am!</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Today, we have a unique opportunity to learn from each other, challenge ourselves, and take our personal and professional lives to the next level. Today’s workshop is highly engaging, filled with activities,  role plays, videos and discussions that are designed to inspire and empower you.</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But this isn't going to be a passive experience. This isn't a lecture where you sit back and listen to someone else talk. This is an interactive, dynamic, and engaging workshop that requires your full participation, your curiosity, and your willingness to learn.</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Throughout the day, you'll have the chance to connect with other like-minded individuals, share your own experiences and insights, and gain new skills and knowledge that will help you achieve your goals. You'll be challenged, pushed outside your comfort zone, and supported every step of the way.</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So, are you ready to embrace this day with open hearts and open minds? Are you ready to learn, grow, and transform? I know I am, and I can't wait to see what we'll achieve together.</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Let's get started!</a:t>
            </a:r>
            <a:endParaRPr/>
          </a:p>
          <a:p>
            <a:pPr indent="0" lvl="0" marL="0" rtl="0" algn="l">
              <a:lnSpc>
                <a:spcPct val="100000"/>
              </a:lnSpc>
              <a:spcBef>
                <a:spcPts val="800"/>
              </a:spcBef>
              <a:spcAft>
                <a:spcPts val="0"/>
              </a:spcAft>
              <a:buSzPts val="1400"/>
              <a:buNone/>
            </a:pPr>
            <a:r>
              <a:t/>
            </a:r>
            <a:endParaRPr b="1" u="sng"/>
          </a:p>
        </p:txBody>
      </p:sp>
      <p:sp>
        <p:nvSpPr>
          <p:cNvPr id="202" name="Google Shape;20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Generating interest while calling a customer in a telecall is an important part of the tele calling process. Here are some tips to help you generate interest and engage customers during a call:</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Start with a friendly greeting: A warm and friendly greeting can help to establish a positive tone for the call and make the customer feel more comfortable.</a:t>
            </a:r>
            <a:endParaRPr/>
          </a:p>
          <a:p>
            <a:pPr indent="-171450" lvl="0" marL="171450" marR="0" rtl="0" algn="l">
              <a:lnSpc>
                <a:spcPct val="100000"/>
              </a:lnSpc>
              <a:spcBef>
                <a:spcPts val="0"/>
              </a:spcBef>
              <a:spcAft>
                <a:spcPts val="0"/>
              </a:spcAft>
              <a:buClr>
                <a:schemeClr val="dk1"/>
              </a:buClr>
              <a:buSzPts val="1200"/>
              <a:buFont typeface="Arial"/>
              <a:buChar char="•"/>
            </a:pPr>
            <a:r>
              <a:rPr lang="en-US"/>
              <a:t>Use the customer's name: Using the customer's name throughout the call can help to build rapport and personalize the conversation.</a:t>
            </a:r>
            <a:endParaRPr/>
          </a:p>
          <a:p>
            <a:pPr indent="-171450" lvl="0" marL="171450" marR="0" rtl="0" algn="l">
              <a:lnSpc>
                <a:spcPct val="100000"/>
              </a:lnSpc>
              <a:spcBef>
                <a:spcPts val="0"/>
              </a:spcBef>
              <a:spcAft>
                <a:spcPts val="0"/>
              </a:spcAft>
              <a:buClr>
                <a:schemeClr val="dk1"/>
              </a:buClr>
              <a:buSzPts val="1200"/>
              <a:buFont typeface="Arial"/>
              <a:buChar char="•"/>
            </a:pPr>
            <a:r>
              <a:rPr lang="en-US"/>
              <a:t>Be enthusiastic: Show enthusiasm and passion for your product or service. This can be contagious and help to generate interest and excitement in the customer.</a:t>
            </a:r>
            <a:endParaRPr/>
          </a:p>
          <a:p>
            <a:pPr indent="-171450" lvl="0" marL="171450" marR="0" rtl="0" algn="l">
              <a:lnSpc>
                <a:spcPct val="100000"/>
              </a:lnSpc>
              <a:spcBef>
                <a:spcPts val="0"/>
              </a:spcBef>
              <a:spcAft>
                <a:spcPts val="0"/>
              </a:spcAft>
              <a:buClr>
                <a:schemeClr val="dk1"/>
              </a:buClr>
              <a:buSzPts val="1200"/>
              <a:buFont typeface="Arial"/>
              <a:buChar char="•"/>
            </a:pPr>
            <a:r>
              <a:rPr b="1" lang="en-US" sz="1200"/>
              <a:t>Inbound Calling- </a:t>
            </a:r>
            <a:r>
              <a:rPr lang="en-US" sz="1200"/>
              <a:t>If receiving a call from customer Know the customer's specific needs and customize the purpose of your call to assist the caller with that need e.g. If a customer says I want to know more about the product that I saw in your advertisement- The tele caller should say, Sure, I will assist you in the same and help you to get complete information during our call. You are free to ask any querries that you may have during the call for better understanding.</a:t>
            </a:r>
            <a:endParaRPr/>
          </a:p>
          <a:p>
            <a:pPr indent="-95250" lvl="0" marL="171450" marR="0" rtl="0" algn="l">
              <a:lnSpc>
                <a:spcPct val="100000"/>
              </a:lnSpc>
              <a:spcBef>
                <a:spcPts val="0"/>
              </a:spcBef>
              <a:spcAft>
                <a:spcPts val="0"/>
              </a:spcAft>
              <a:buClr>
                <a:schemeClr val="dk1"/>
              </a:buClr>
              <a:buSzPts val="1200"/>
              <a:buFont typeface="Arial"/>
              <a:buNone/>
            </a:pPr>
            <a:r>
              <a:t/>
            </a:r>
            <a:endParaRPr sz="1200"/>
          </a:p>
          <a:p>
            <a:pPr indent="-171450" lvl="0" marL="171450" marR="0" rtl="0" algn="l">
              <a:lnSpc>
                <a:spcPct val="100000"/>
              </a:lnSpc>
              <a:spcBef>
                <a:spcPts val="0"/>
              </a:spcBef>
              <a:spcAft>
                <a:spcPts val="0"/>
              </a:spcAft>
              <a:buClr>
                <a:schemeClr val="dk1"/>
              </a:buClr>
              <a:buSzPts val="1200"/>
              <a:buFont typeface="Arial"/>
              <a:buChar char="•"/>
            </a:pPr>
            <a:r>
              <a:rPr b="1" lang="en-US" sz="1200"/>
              <a:t>Outbound calling: i</a:t>
            </a:r>
            <a:r>
              <a:rPr lang="en-US" sz="1200"/>
              <a:t>f you are calling the customer/prospect clearly state the benefit that your customer will be getting after listening to you. E.g. if you are helping the customer to update their account details on your app then tele caller will use the following lines” This call is regarding helping you to transfer your money securely through our app by uploading your account information.</a:t>
            </a:r>
            <a:endParaRPr/>
          </a:p>
          <a:p>
            <a:pPr indent="-95250" lvl="0" marL="171450" marR="0" rtl="0" algn="l">
              <a:lnSpc>
                <a:spcPct val="100000"/>
              </a:lnSpc>
              <a:spcBef>
                <a:spcPts val="0"/>
              </a:spcBef>
              <a:spcAft>
                <a:spcPts val="0"/>
              </a:spcAft>
              <a:buClr>
                <a:schemeClr val="dk1"/>
              </a:buClr>
              <a:buSzPts val="1200"/>
              <a:buFont typeface="Arial"/>
              <a:buNone/>
            </a:pPr>
            <a:r>
              <a:t/>
            </a:r>
            <a:endParaRPr sz="1200"/>
          </a:p>
          <a:p>
            <a:pPr indent="-95250" lvl="0" marL="171450" marR="0" rtl="0" algn="l">
              <a:lnSpc>
                <a:spcPct val="100000"/>
              </a:lnSpc>
              <a:spcBef>
                <a:spcPts val="0"/>
              </a:spcBef>
              <a:spcAft>
                <a:spcPts val="0"/>
              </a:spcAft>
              <a:buClr>
                <a:schemeClr val="dk1"/>
              </a:buClr>
              <a:buSzPts val="1200"/>
              <a:buFont typeface="Arial"/>
              <a:buNone/>
            </a:pPr>
            <a:r>
              <a:t/>
            </a:r>
            <a:endParaRPr/>
          </a:p>
          <a:p>
            <a:pPr indent="-82550" lvl="0" marL="171450" rtl="0" algn="l">
              <a:lnSpc>
                <a:spcPct val="100000"/>
              </a:lnSpc>
              <a:spcBef>
                <a:spcPts val="0"/>
              </a:spcBef>
              <a:spcAft>
                <a:spcPts val="0"/>
              </a:spcAft>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1" lang="en-US"/>
              <a:t>Get to know the customer's needs: </a:t>
            </a:r>
            <a:r>
              <a:rPr lang="en-US"/>
              <a:t>Ask open-ended questions to understand the customer's specific needs and how your product or service can address them. This shows that you are interested in helping them solve their problem rather than just making a sale.</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Offer a solution: Explain how your product or service can help solve the customer's problem or meet their needs. This shows the value of what you are offering and can help to generate interest.</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By following these tips, you can help to generate interest and engage customers during a call, ultimately increasing the chances of a successful sale.</a:t>
            </a:r>
            <a:endParaRPr/>
          </a:p>
        </p:txBody>
      </p:sp>
      <p:sp>
        <p:nvSpPr>
          <p:cNvPr id="386" name="Google Shape;38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a:solidFill>
                  <a:srgbClr val="374151"/>
                </a:solidFill>
                <a:latin typeface="Arial"/>
                <a:ea typeface="Arial"/>
                <a:cs typeface="Arial"/>
                <a:sym typeface="Arial"/>
              </a:rPr>
              <a:t>Understanding customer needs is crucial in tele calling as it enables tailored communication, builds trust, and facilitates effective problem-solving, ensuring meaningful interactions that meet customers' specific requirements.</a:t>
            </a:r>
            <a:endParaRPr/>
          </a:p>
          <a:p>
            <a:pPr indent="-228600" lvl="0" marL="457200" marR="0" rtl="0" algn="l">
              <a:lnSpc>
                <a:spcPct val="100000"/>
              </a:lnSpc>
              <a:spcBef>
                <a:spcPts val="0"/>
              </a:spcBef>
              <a:spcAft>
                <a:spcPts val="0"/>
              </a:spcAft>
              <a:buClr>
                <a:srgbClr val="000000"/>
              </a:buClr>
              <a:buSzPts val="1400"/>
              <a:buFont typeface="Arial"/>
              <a:buNone/>
            </a:pPr>
            <a:r>
              <a:t/>
            </a:r>
            <a:endParaRPr sz="1200">
              <a:solidFill>
                <a:schemeClr val="lt1"/>
              </a:solidFill>
              <a:latin typeface="Arial"/>
              <a:ea typeface="Arial"/>
              <a:cs typeface="Arial"/>
              <a:sym typeface="Arial"/>
            </a:endParaRPr>
          </a:p>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Effective Communication:</a:t>
            </a:r>
            <a:r>
              <a:rPr b="0" i="0" lang="en-US">
                <a:solidFill>
                  <a:srgbClr val="374151"/>
                </a:solidFill>
                <a:latin typeface="Arial"/>
                <a:ea typeface="Arial"/>
                <a:cs typeface="Arial"/>
                <a:sym typeface="Arial"/>
              </a:rPr>
              <a:t> When a tele caller understands the customer's needs, they can tailor their communication to address those specific requirements. This leads to a more relevant and engaging conversation, which can enhance the overall customer experience.</a:t>
            </a:r>
            <a:endParaRPr/>
          </a:p>
          <a:p>
            <a:pPr indent="-139700" lvl="0" marL="457200" rtl="0" algn="l">
              <a:lnSpc>
                <a:spcPct val="100000"/>
              </a:lnSpc>
              <a:spcBef>
                <a:spcPts val="0"/>
              </a:spcBef>
              <a:spcAft>
                <a:spcPts val="0"/>
              </a:spcAft>
              <a:buSzPts val="1400"/>
              <a:buFont typeface="Arial"/>
              <a:buNone/>
            </a:pPr>
            <a:r>
              <a:t/>
            </a:r>
            <a:endParaRPr b="0" i="0">
              <a:solidFill>
                <a:srgbClr val="374151"/>
              </a:solidFill>
              <a:latin typeface="Arial"/>
              <a:ea typeface="Arial"/>
              <a:cs typeface="Arial"/>
              <a:sym typeface="Arial"/>
            </a:endParaRPr>
          </a:p>
          <a:p>
            <a:pPr indent="-76200" lvl="0" marL="0" marR="0" rtl="0" algn="l">
              <a:lnSpc>
                <a:spcPct val="100000"/>
              </a:lnSpc>
              <a:spcBef>
                <a:spcPts val="0"/>
              </a:spcBef>
              <a:spcAft>
                <a:spcPts val="0"/>
              </a:spcAft>
              <a:buClr>
                <a:srgbClr val="374151"/>
              </a:buClr>
              <a:buSzPts val="1200"/>
              <a:buFont typeface="Arial"/>
              <a:buAutoNum type="arabicPeriod"/>
            </a:pPr>
            <a:r>
              <a:rPr b="1" i="0" lang="en-US">
                <a:solidFill>
                  <a:srgbClr val="374151"/>
                </a:solidFill>
                <a:latin typeface="Arial"/>
                <a:ea typeface="Arial"/>
                <a:cs typeface="Arial"/>
                <a:sym typeface="Arial"/>
              </a:rPr>
              <a:t>Personalization:</a:t>
            </a:r>
            <a:r>
              <a:rPr b="0" i="0" lang="en-US">
                <a:solidFill>
                  <a:srgbClr val="374151"/>
                </a:solidFill>
                <a:latin typeface="Arial"/>
                <a:ea typeface="Arial"/>
                <a:cs typeface="Arial"/>
                <a:sym typeface="Arial"/>
              </a:rPr>
              <a:t> By grasping the customer's needs, a tele caller can personalize their approach. This personal touch demonstrates that the company values the customer as an individual, increasing the likelihood of building a positive relationship. Understanding customer needs allows the tele caller to suggest appropriate solutions or products that directly align with what the customer is seeking. This can lead to higher satisfaction and a better match between customer expectations and the company's offerings.</a:t>
            </a:r>
            <a:endParaRPr/>
          </a:p>
          <a:p>
            <a:pPr indent="-139700" lvl="0" marL="457200" rtl="0" algn="l">
              <a:lnSpc>
                <a:spcPct val="100000"/>
              </a:lnSpc>
              <a:spcBef>
                <a:spcPts val="0"/>
              </a:spcBef>
              <a:spcAft>
                <a:spcPts val="0"/>
              </a:spcAft>
              <a:buSzPts val="1400"/>
              <a:buFont typeface="Arial"/>
              <a:buNone/>
            </a:pPr>
            <a:r>
              <a:t/>
            </a:r>
            <a:endParaRPr b="0" i="0">
              <a:solidFill>
                <a:srgbClr val="374151"/>
              </a:solidFill>
              <a:latin typeface="Arial"/>
              <a:ea typeface="Arial"/>
              <a:cs typeface="Arial"/>
              <a:sym typeface="Arial"/>
            </a:endParaRPr>
          </a:p>
          <a:p>
            <a:pPr indent="-139700" lvl="0" marL="457200" rtl="0" algn="l">
              <a:lnSpc>
                <a:spcPct val="100000"/>
              </a:lnSpc>
              <a:spcBef>
                <a:spcPts val="0"/>
              </a:spcBef>
              <a:spcAft>
                <a:spcPts val="0"/>
              </a:spcAft>
              <a:buSzPts val="1400"/>
              <a:buFont typeface="Arial"/>
              <a:buNone/>
            </a:pPr>
            <a:r>
              <a:t/>
            </a:r>
            <a:endParaRPr b="0" i="0">
              <a:solidFill>
                <a:srgbClr val="374151"/>
              </a:solidFill>
              <a:latin typeface="Arial"/>
              <a:ea typeface="Arial"/>
              <a:cs typeface="Arial"/>
              <a:sym typeface="Arial"/>
            </a:endParaRPr>
          </a:p>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Building Trust:</a:t>
            </a:r>
            <a:r>
              <a:rPr b="0" i="0" lang="en-US">
                <a:solidFill>
                  <a:srgbClr val="374151"/>
                </a:solidFill>
                <a:latin typeface="Arial"/>
                <a:ea typeface="Arial"/>
                <a:cs typeface="Arial"/>
                <a:sym typeface="Arial"/>
              </a:rPr>
              <a:t> When customers feel understood, they are more likely to trust the tele caller and the information they provide. This trust is crucial for building a lasting relationship and can contribute to customer loyalty.</a:t>
            </a:r>
            <a:endParaRPr/>
          </a:p>
          <a:p>
            <a:pPr indent="-139700" lvl="0" marL="457200" rtl="0" algn="l">
              <a:lnSpc>
                <a:spcPct val="100000"/>
              </a:lnSpc>
              <a:spcBef>
                <a:spcPts val="0"/>
              </a:spcBef>
              <a:spcAft>
                <a:spcPts val="0"/>
              </a:spcAft>
              <a:buSzPts val="1400"/>
              <a:buFont typeface="Arial"/>
              <a:buNone/>
            </a:pPr>
            <a:r>
              <a:t/>
            </a:r>
            <a:endParaRPr b="1" i="0">
              <a:solidFill>
                <a:srgbClr val="374151"/>
              </a:solidFill>
              <a:latin typeface="Arial"/>
              <a:ea typeface="Arial"/>
              <a:cs typeface="Arial"/>
              <a:sym typeface="Arial"/>
            </a:endParaRPr>
          </a:p>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Maximizing Sales Opportunities:</a:t>
            </a:r>
            <a:r>
              <a:rPr b="0" i="0" lang="en-US">
                <a:solidFill>
                  <a:srgbClr val="374151"/>
                </a:solidFill>
                <a:latin typeface="Arial"/>
                <a:ea typeface="Arial"/>
                <a:cs typeface="Arial"/>
                <a:sym typeface="Arial"/>
              </a:rPr>
              <a:t> In a sales context, understanding customer needs enables the tele caller to position products or services as solutions that meet those needs. This targeted approach can lead to higher conversion rates.</a:t>
            </a:r>
            <a:endParaRPr/>
          </a:p>
          <a:p>
            <a:pPr indent="-139700" lvl="0" marL="457200" rtl="0" algn="l">
              <a:lnSpc>
                <a:spcPct val="100000"/>
              </a:lnSpc>
              <a:spcBef>
                <a:spcPts val="0"/>
              </a:spcBef>
              <a:spcAft>
                <a:spcPts val="0"/>
              </a:spcAft>
              <a:buSzPts val="1400"/>
              <a:buFont typeface="Arial"/>
              <a:buNone/>
            </a:pPr>
            <a:r>
              <a:t/>
            </a:r>
            <a:endParaRPr b="1" i="0">
              <a:solidFill>
                <a:srgbClr val="374151"/>
              </a:solidFill>
              <a:latin typeface="Arial"/>
              <a:ea typeface="Arial"/>
              <a:cs typeface="Arial"/>
              <a:sym typeface="Arial"/>
            </a:endParaRPr>
          </a:p>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Avoiding Miscommunication:</a:t>
            </a:r>
            <a:r>
              <a:rPr b="0" i="0" lang="en-US">
                <a:solidFill>
                  <a:srgbClr val="374151"/>
                </a:solidFill>
                <a:latin typeface="Arial"/>
                <a:ea typeface="Arial"/>
                <a:cs typeface="Arial"/>
                <a:sym typeface="Arial"/>
              </a:rPr>
              <a:t> Miscommunication can lead to misunderstandings or frustration on the customer's end. By understanding needs, tele callers can ensure that the information they convey is accurate and relevant, minimizing the chances of miscommunication.</a:t>
            </a:r>
            <a:endParaRPr/>
          </a:p>
          <a:p>
            <a:pPr indent="-139700" lvl="0" marL="457200" rtl="0" algn="l">
              <a:lnSpc>
                <a:spcPct val="100000"/>
              </a:lnSpc>
              <a:spcBef>
                <a:spcPts val="0"/>
              </a:spcBef>
              <a:spcAft>
                <a:spcPts val="0"/>
              </a:spcAft>
              <a:buSzPts val="1400"/>
              <a:buFont typeface="Arial"/>
              <a:buNone/>
            </a:pPr>
            <a:r>
              <a:t/>
            </a:r>
            <a:endParaRPr b="1" i="0">
              <a:solidFill>
                <a:srgbClr val="374151"/>
              </a:solidFill>
              <a:latin typeface="Arial"/>
              <a:ea typeface="Arial"/>
              <a:cs typeface="Arial"/>
              <a:sym typeface="Arial"/>
            </a:endParaRPr>
          </a:p>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Enhancing Customer Satisfaction:</a:t>
            </a:r>
            <a:r>
              <a:rPr b="0" i="0" lang="en-US">
                <a:solidFill>
                  <a:srgbClr val="374151"/>
                </a:solidFill>
                <a:latin typeface="Arial"/>
                <a:ea typeface="Arial"/>
                <a:cs typeface="Arial"/>
                <a:sym typeface="Arial"/>
              </a:rPr>
              <a:t> Ultimately, when a tele caller demonstrates a genuine interest in understanding and addressing customer needs, it significantly contributes to higher levels of customer satisfaction. Satisfied customers are more likely to remain loyal and recommend the company to others.</a:t>
            </a:r>
            <a:endParaRPr/>
          </a:p>
          <a:p>
            <a:pPr indent="-228600" lvl="0" marL="457200" marR="0" rtl="0" algn="l">
              <a:lnSpc>
                <a:spcPct val="100000"/>
              </a:lnSpc>
              <a:spcBef>
                <a:spcPts val="0"/>
              </a:spcBef>
              <a:spcAft>
                <a:spcPts val="0"/>
              </a:spcAft>
              <a:buClr>
                <a:srgbClr val="000000"/>
              </a:buClr>
              <a:buSzPts val="1400"/>
              <a:buFont typeface="Arial"/>
              <a:buNone/>
            </a:pPr>
            <a:br>
              <a:rPr lang="en-US">
                <a:latin typeface="Arial"/>
                <a:ea typeface="Arial"/>
                <a:cs typeface="Arial"/>
                <a:sym typeface="Arial"/>
              </a:rPr>
            </a:br>
            <a:endParaRPr b="0" i="0">
              <a:solidFill>
                <a:srgbClr val="37415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0" i="0" lang="en-US">
                <a:solidFill>
                  <a:srgbClr val="374151"/>
                </a:solidFill>
                <a:latin typeface="Arial"/>
                <a:ea typeface="Arial"/>
                <a:cs typeface="Arial"/>
                <a:sym typeface="Arial"/>
              </a:rPr>
              <a:t>Lets see how to uncover the customer needs using the LADR Model</a:t>
            </a:r>
            <a:endParaRPr>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latin typeface="Arial"/>
              <a:ea typeface="Arial"/>
              <a:cs typeface="Arial"/>
              <a:sym typeface="Arial"/>
            </a:endParaRPr>
          </a:p>
        </p:txBody>
      </p:sp>
      <p:sp>
        <p:nvSpPr>
          <p:cNvPr id="394" name="Google Shape;39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Say: </a:t>
            </a:r>
            <a:r>
              <a:rPr b="0" lang="en-US"/>
              <a:t>So now when you have learnt </a:t>
            </a:r>
            <a:r>
              <a:rPr b="1" lang="en-US"/>
              <a:t>L and A, now guess what would be D? </a:t>
            </a:r>
            <a:endParaRPr/>
          </a:p>
          <a:p>
            <a:pPr indent="0" lvl="0" marL="0" rtl="0" algn="l">
              <a:lnSpc>
                <a:spcPct val="100000"/>
              </a:lnSpc>
              <a:spcBef>
                <a:spcPts val="0"/>
              </a:spcBef>
              <a:spcAft>
                <a:spcPts val="0"/>
              </a:spcAft>
              <a:buSzPts val="1400"/>
              <a:buNone/>
            </a:pPr>
            <a:r>
              <a:t/>
            </a:r>
            <a:endParaRPr b="1" i="0">
              <a:solidFill>
                <a:srgbClr val="000000"/>
              </a:solidFill>
            </a:endParaRPr>
          </a:p>
          <a:p>
            <a:pPr indent="0" lvl="0" marL="0" rtl="0" algn="l">
              <a:lnSpc>
                <a:spcPct val="100000"/>
              </a:lnSpc>
              <a:spcBef>
                <a:spcPts val="0"/>
              </a:spcBef>
              <a:spcAft>
                <a:spcPts val="0"/>
              </a:spcAft>
              <a:buSzPts val="1400"/>
              <a:buNone/>
            </a:pPr>
            <a:r>
              <a:t/>
            </a:r>
            <a:endParaRPr b="0" i="0"/>
          </a:p>
          <a:p>
            <a:pPr indent="0" lvl="0" marL="0" marR="0" rtl="0" algn="l">
              <a:lnSpc>
                <a:spcPct val="100000"/>
              </a:lnSpc>
              <a:spcBef>
                <a:spcPts val="0"/>
              </a:spcBef>
              <a:spcAft>
                <a:spcPts val="0"/>
              </a:spcAft>
              <a:buClr>
                <a:schemeClr val="dk1"/>
              </a:buClr>
              <a:buSzPts val="1200"/>
              <a:buFont typeface="Arial"/>
              <a:buNone/>
            </a:pPr>
            <a:r>
              <a:rPr b="1" lang="en-US"/>
              <a:t>D Stands for Doubts to be Clarified:</a:t>
            </a:r>
            <a:endParaRPr/>
          </a:p>
          <a:p>
            <a:pPr indent="0" lvl="0" marL="0" marR="0" rtl="0" algn="l">
              <a:lnSpc>
                <a:spcPct val="100000"/>
              </a:lnSpc>
              <a:spcBef>
                <a:spcPts val="0"/>
              </a:spcBef>
              <a:spcAft>
                <a:spcPts val="0"/>
              </a:spcAft>
              <a:buClr>
                <a:schemeClr val="dk1"/>
              </a:buClr>
              <a:buSzPts val="1200"/>
              <a:buFont typeface="Arial"/>
              <a:buNone/>
            </a:pPr>
            <a:r>
              <a:t/>
            </a:r>
            <a:endParaRPr b="1"/>
          </a:p>
          <a:p>
            <a:pPr indent="0" lvl="0" marL="0" rtl="0" algn="l">
              <a:lnSpc>
                <a:spcPct val="100000"/>
              </a:lnSpc>
              <a:spcBef>
                <a:spcPts val="0"/>
              </a:spcBef>
              <a:spcAft>
                <a:spcPts val="0"/>
              </a:spcAft>
              <a:buSzPts val="1400"/>
              <a:buNone/>
            </a:pPr>
            <a:r>
              <a:rPr b="0" i="0" lang="en-US">
                <a:solidFill>
                  <a:srgbClr val="202124"/>
                </a:solidFill>
                <a:latin typeface="Arial"/>
                <a:ea typeface="Arial"/>
                <a:cs typeface="Arial"/>
                <a:sym typeface="Arial"/>
              </a:rPr>
              <a:t>By asking open clarifying questions, the listener is making the Speaker elaborate on their thoughts and providing a more detailed version of them. This not only </a:t>
            </a:r>
            <a:r>
              <a:rPr b="1" i="0" lang="en-US">
                <a:solidFill>
                  <a:srgbClr val="202124"/>
                </a:solidFill>
                <a:latin typeface="Arial"/>
                <a:ea typeface="Arial"/>
                <a:cs typeface="Arial"/>
                <a:sym typeface="Arial"/>
              </a:rPr>
              <a:t>helps the listener better understand what the </a:t>
            </a:r>
            <a:r>
              <a:rPr b="0" i="0" lang="en-US">
                <a:solidFill>
                  <a:srgbClr val="202124"/>
                </a:solidFill>
                <a:latin typeface="Arial"/>
                <a:ea typeface="Arial"/>
                <a:cs typeface="Arial"/>
                <a:sym typeface="Arial"/>
              </a:rPr>
              <a:t>Sp</a:t>
            </a:r>
            <a:r>
              <a:rPr b="1" i="0" lang="en-US">
                <a:solidFill>
                  <a:srgbClr val="202124"/>
                </a:solidFill>
                <a:latin typeface="Arial"/>
                <a:ea typeface="Arial"/>
                <a:cs typeface="Arial"/>
                <a:sym typeface="Arial"/>
              </a:rPr>
              <a:t>eaker meant but also helps them form an opinion of their own regarding the </a:t>
            </a:r>
            <a:r>
              <a:rPr b="0" i="0" lang="en-US">
                <a:solidFill>
                  <a:srgbClr val="202124"/>
                </a:solidFill>
                <a:latin typeface="Arial"/>
                <a:ea typeface="Arial"/>
                <a:cs typeface="Arial"/>
                <a:sym typeface="Arial"/>
              </a:rPr>
              <a:t>Sp</a:t>
            </a:r>
            <a:r>
              <a:rPr b="1" i="0" lang="en-US">
                <a:solidFill>
                  <a:srgbClr val="202124"/>
                </a:solidFill>
                <a:latin typeface="Arial"/>
                <a:ea typeface="Arial"/>
                <a:cs typeface="Arial"/>
                <a:sym typeface="Arial"/>
              </a:rPr>
              <a:t>eaker's views</a:t>
            </a:r>
            <a:r>
              <a:rPr b="0" i="0" lang="en-US">
                <a:solidFill>
                  <a:srgbClr val="202124"/>
                </a:solidFill>
                <a:latin typeface="Arial"/>
                <a:ea typeface="Arial"/>
                <a:cs typeface="Arial"/>
                <a:sym typeface="Arial"/>
              </a:rPr>
              <a:t>.</a:t>
            </a:r>
            <a:r>
              <a:rPr b="1" i="0" lang="en-US">
                <a:solidFill>
                  <a:srgbClr val="202124"/>
                </a:solidFill>
                <a:latin typeface="Arial"/>
                <a:ea typeface="Arial"/>
                <a:cs typeface="Arial"/>
                <a:sym typeface="Arial"/>
              </a:rPr>
              <a:t> </a:t>
            </a:r>
            <a:r>
              <a:rPr b="0" i="0" lang="en-US">
                <a:solidFill>
                  <a:srgbClr val="2A2A2A"/>
                </a:solidFill>
              </a:rPr>
              <a:t>Clarification is important in many situations e</a:t>
            </a:r>
            <a:r>
              <a:rPr b="0" i="0" lang="en-US">
                <a:solidFill>
                  <a:srgbClr val="202124"/>
                </a:solidFill>
                <a:latin typeface="Arial"/>
                <a:ea typeface="Arial"/>
                <a:cs typeface="Arial"/>
                <a:sym typeface="Arial"/>
              </a:rPr>
              <a:t>sp</a:t>
            </a:r>
            <a:r>
              <a:rPr b="0" i="0" lang="en-US">
                <a:solidFill>
                  <a:srgbClr val="2A2A2A"/>
                </a:solidFill>
              </a:rPr>
              <a:t>ecially when what is being communicated is difficult in some way.</a:t>
            </a:r>
            <a:r>
              <a:rPr b="1" i="0" lang="en-US">
                <a:solidFill>
                  <a:srgbClr val="2A2A2A"/>
                </a:solidFill>
              </a:rPr>
              <a:t> Some examples of non-directive clarification-seeking questions are:</a:t>
            </a:r>
            <a:endParaRPr/>
          </a:p>
          <a:p>
            <a:pPr indent="-76200" lvl="0" marL="0" rtl="0" algn="l">
              <a:lnSpc>
                <a:spcPct val="100000"/>
              </a:lnSpc>
              <a:spcBef>
                <a:spcPts val="0"/>
              </a:spcBef>
              <a:spcAft>
                <a:spcPts val="0"/>
              </a:spcAft>
              <a:buClr>
                <a:srgbClr val="2A2A2A"/>
              </a:buClr>
              <a:buSzPts val="1200"/>
              <a:buFont typeface="Arial"/>
              <a:buChar char="•"/>
            </a:pPr>
            <a:r>
              <a:rPr b="0" i="1" lang="en-US">
                <a:solidFill>
                  <a:srgbClr val="2A2A2A"/>
                </a:solidFill>
              </a:rPr>
              <a:t>“I'm not quite sure I understand what you are saying.”</a:t>
            </a:r>
            <a:endParaRPr b="0" i="0">
              <a:solidFill>
                <a:srgbClr val="2A2A2A"/>
              </a:solidFill>
            </a:endParaRPr>
          </a:p>
          <a:p>
            <a:pPr indent="-76200" lvl="0" marL="0" rtl="0" algn="l">
              <a:lnSpc>
                <a:spcPct val="100000"/>
              </a:lnSpc>
              <a:spcBef>
                <a:spcPts val="0"/>
              </a:spcBef>
              <a:spcAft>
                <a:spcPts val="0"/>
              </a:spcAft>
              <a:buClr>
                <a:srgbClr val="2A2A2A"/>
              </a:buClr>
              <a:buSzPts val="1200"/>
              <a:buFont typeface="Arial"/>
              <a:buChar char="•"/>
            </a:pPr>
            <a:r>
              <a:rPr b="0" i="1" lang="en-US">
                <a:solidFill>
                  <a:srgbClr val="2A2A2A"/>
                </a:solidFill>
              </a:rPr>
              <a:t>“I don't feel clear about the main issue here.”</a:t>
            </a:r>
            <a:endParaRPr b="0" i="0">
              <a:solidFill>
                <a:srgbClr val="2A2A2A"/>
              </a:solidFill>
            </a:endParaRPr>
          </a:p>
          <a:p>
            <a:pPr indent="-76200" lvl="0" marL="0" rtl="0" algn="l">
              <a:lnSpc>
                <a:spcPct val="100000"/>
              </a:lnSpc>
              <a:spcBef>
                <a:spcPts val="0"/>
              </a:spcBef>
              <a:spcAft>
                <a:spcPts val="0"/>
              </a:spcAft>
              <a:buClr>
                <a:srgbClr val="2A2A2A"/>
              </a:buClr>
              <a:buSzPts val="1200"/>
              <a:buFont typeface="Arial"/>
              <a:buChar char="•"/>
            </a:pPr>
            <a:r>
              <a:rPr b="0" i="1" lang="en-US">
                <a:solidFill>
                  <a:srgbClr val="2A2A2A"/>
                </a:solidFill>
              </a:rPr>
              <a:t>“When you said ........ what did you mean?”</a:t>
            </a:r>
            <a:endParaRPr b="0" i="0">
              <a:solidFill>
                <a:srgbClr val="2A2A2A"/>
              </a:solidFill>
            </a:endParaRPr>
          </a:p>
          <a:p>
            <a:pPr indent="-76200" lvl="0" marL="0" rtl="0" algn="l">
              <a:lnSpc>
                <a:spcPct val="100000"/>
              </a:lnSpc>
              <a:spcBef>
                <a:spcPts val="0"/>
              </a:spcBef>
              <a:spcAft>
                <a:spcPts val="0"/>
              </a:spcAft>
              <a:buClr>
                <a:srgbClr val="2A2A2A"/>
              </a:buClr>
              <a:buSzPts val="1200"/>
              <a:buFont typeface="Arial"/>
              <a:buChar char="•"/>
            </a:pPr>
            <a:r>
              <a:rPr b="0" i="1" lang="en-US">
                <a:solidFill>
                  <a:srgbClr val="2A2A2A"/>
                </a:solidFill>
              </a:rPr>
              <a:t>“Could you repeat ...?”</a:t>
            </a:r>
            <a:endParaRPr b="0" i="0">
              <a:solidFill>
                <a:srgbClr val="2A2A2A"/>
              </a:solidFill>
            </a:endParaRPr>
          </a:p>
          <a:p>
            <a:pPr indent="0" lvl="0" marL="0" rtl="0" algn="l">
              <a:lnSpc>
                <a:spcPct val="100000"/>
              </a:lnSpc>
              <a:spcBef>
                <a:spcPts val="0"/>
              </a:spcBef>
              <a:spcAft>
                <a:spcPts val="0"/>
              </a:spcAft>
              <a:buSzPts val="1400"/>
              <a:buNone/>
            </a:pPr>
            <a:r>
              <a:rPr b="1" i="0" lang="en-US">
                <a:solidFill>
                  <a:srgbClr val="2A2A2A"/>
                </a:solidFill>
              </a:rPr>
              <a:t>Clarifying involves:</a:t>
            </a:r>
            <a:endParaRPr/>
          </a:p>
          <a:p>
            <a:pPr indent="-76200" lvl="0" marL="0" rtl="0" algn="l">
              <a:lnSpc>
                <a:spcPct val="100000"/>
              </a:lnSpc>
              <a:spcBef>
                <a:spcPts val="0"/>
              </a:spcBef>
              <a:spcAft>
                <a:spcPts val="0"/>
              </a:spcAft>
              <a:buClr>
                <a:srgbClr val="2A2A2A"/>
              </a:buClr>
              <a:buSzPts val="1200"/>
              <a:buFont typeface="Arial"/>
              <a:buChar char="•"/>
            </a:pPr>
            <a:r>
              <a:rPr b="0" i="0" lang="en-US">
                <a:solidFill>
                  <a:srgbClr val="2A2A2A"/>
                </a:solidFill>
              </a:rPr>
              <a:t>Non-judgemental questioning.</a:t>
            </a:r>
            <a:endParaRPr/>
          </a:p>
          <a:p>
            <a:pPr indent="-76200" lvl="0" marL="0" rtl="0" algn="l">
              <a:lnSpc>
                <a:spcPct val="100000"/>
              </a:lnSpc>
              <a:spcBef>
                <a:spcPts val="0"/>
              </a:spcBef>
              <a:spcAft>
                <a:spcPts val="0"/>
              </a:spcAft>
              <a:buClr>
                <a:srgbClr val="2A2A2A"/>
              </a:buClr>
              <a:buSzPts val="1200"/>
              <a:buFont typeface="Arial"/>
              <a:buChar char="•"/>
            </a:pPr>
            <a:r>
              <a:rPr b="0" i="0" lang="en-US">
                <a:solidFill>
                  <a:srgbClr val="2A2A2A"/>
                </a:solidFill>
              </a:rPr>
              <a:t>Summarising and seeking feedback as to its accuracy.</a:t>
            </a:r>
            <a:endParaRPr/>
          </a:p>
          <a:p>
            <a:pPr indent="0" lvl="0" marL="0" marR="0" rtl="0" algn="l">
              <a:lnSpc>
                <a:spcPct val="100000"/>
              </a:lnSpc>
              <a:spcBef>
                <a:spcPts val="0"/>
              </a:spcBef>
              <a:spcAft>
                <a:spcPts val="0"/>
              </a:spcAft>
              <a:buClr>
                <a:schemeClr val="dk1"/>
              </a:buClr>
              <a:buSzPts val="1200"/>
              <a:buFont typeface="Arial"/>
              <a:buNone/>
            </a:pPr>
            <a:r>
              <a:rPr b="1" lang="en-US"/>
              <a:t>Some Guidelines for Clarifying:</a:t>
            </a:r>
            <a:endParaRPr/>
          </a:p>
          <a:p>
            <a:pPr indent="0" lvl="0" marL="0" rtl="0" algn="l">
              <a:lnSpc>
                <a:spcPct val="100000"/>
              </a:lnSpc>
              <a:spcBef>
                <a:spcPts val="0"/>
              </a:spcBef>
              <a:spcAft>
                <a:spcPts val="0"/>
              </a:spcAft>
              <a:buSzPts val="1400"/>
              <a:buNone/>
            </a:pPr>
            <a:r>
              <a:rPr b="0" i="0" lang="en-US">
                <a:solidFill>
                  <a:srgbClr val="2A2A2A"/>
                </a:solidFill>
              </a:rPr>
              <a:t>Clarification is the skill we use to ensure that we have understood the message of the Speaker in an interpersonal exchange. When using clarification follow these guidelines to help aid communication and understanding.</a:t>
            </a:r>
            <a:endParaRPr/>
          </a:p>
          <a:p>
            <a:pPr indent="-76200" lvl="0" marL="0" rtl="0" algn="l">
              <a:lnSpc>
                <a:spcPct val="100000"/>
              </a:lnSpc>
              <a:spcBef>
                <a:spcPts val="0"/>
              </a:spcBef>
              <a:spcAft>
                <a:spcPts val="0"/>
              </a:spcAft>
              <a:buClr>
                <a:srgbClr val="2A2A2A"/>
              </a:buClr>
              <a:buSzPts val="1200"/>
              <a:buFont typeface="Arial"/>
              <a:buChar char="•"/>
            </a:pPr>
            <a:r>
              <a:rPr b="0" i="0" lang="en-US">
                <a:solidFill>
                  <a:srgbClr val="2A2A2A"/>
                </a:solidFill>
              </a:rPr>
              <a:t>Admit if you are unsure about what the speaker means.</a:t>
            </a:r>
            <a:endParaRPr/>
          </a:p>
          <a:p>
            <a:pPr indent="-76200" lvl="0" marL="0" rtl="0" algn="l">
              <a:lnSpc>
                <a:spcPct val="100000"/>
              </a:lnSpc>
              <a:spcBef>
                <a:spcPts val="0"/>
              </a:spcBef>
              <a:spcAft>
                <a:spcPts val="0"/>
              </a:spcAft>
              <a:buClr>
                <a:srgbClr val="2A2A2A"/>
              </a:buClr>
              <a:buSzPts val="1200"/>
              <a:buFont typeface="Arial"/>
              <a:buChar char="•"/>
            </a:pPr>
            <a:r>
              <a:rPr b="0" i="0" lang="en-US">
                <a:solidFill>
                  <a:srgbClr val="2A2A2A"/>
                </a:solidFill>
              </a:rPr>
              <a:t>Ask for repetition.</a:t>
            </a:r>
            <a:endParaRPr/>
          </a:p>
          <a:p>
            <a:pPr indent="-76200" lvl="0" marL="0" rtl="0" algn="l">
              <a:lnSpc>
                <a:spcPct val="100000"/>
              </a:lnSpc>
              <a:spcBef>
                <a:spcPts val="0"/>
              </a:spcBef>
              <a:spcAft>
                <a:spcPts val="0"/>
              </a:spcAft>
              <a:buClr>
                <a:srgbClr val="2A2A2A"/>
              </a:buClr>
              <a:buSzPts val="1200"/>
              <a:buFont typeface="Arial"/>
              <a:buChar char="•"/>
            </a:pPr>
            <a:r>
              <a:rPr b="0" i="0" lang="en-US">
                <a:solidFill>
                  <a:srgbClr val="2A2A2A"/>
                </a:solidFill>
              </a:rPr>
              <a:t>State what the speaker has said as you understand it, and check whether this is what they really said.</a:t>
            </a:r>
            <a:endParaRPr/>
          </a:p>
          <a:p>
            <a:pPr indent="-76200" lvl="0" marL="0" rtl="0" algn="l">
              <a:lnSpc>
                <a:spcPct val="100000"/>
              </a:lnSpc>
              <a:spcBef>
                <a:spcPts val="0"/>
              </a:spcBef>
              <a:spcAft>
                <a:spcPts val="0"/>
              </a:spcAft>
              <a:buClr>
                <a:srgbClr val="2A2A2A"/>
              </a:buClr>
              <a:buSzPts val="1200"/>
              <a:buFont typeface="Arial"/>
              <a:buChar char="•"/>
            </a:pPr>
            <a:r>
              <a:rPr b="0" i="0" lang="en-US">
                <a:solidFill>
                  <a:srgbClr val="2A2A2A"/>
                </a:solidFill>
              </a:rPr>
              <a:t>Ask for Specific examples.</a:t>
            </a:r>
            <a:endParaRPr/>
          </a:p>
          <a:p>
            <a:pPr indent="-76200" lvl="0" marL="0" rtl="0" algn="l">
              <a:lnSpc>
                <a:spcPct val="100000"/>
              </a:lnSpc>
              <a:spcBef>
                <a:spcPts val="0"/>
              </a:spcBef>
              <a:spcAft>
                <a:spcPts val="0"/>
              </a:spcAft>
              <a:buClr>
                <a:srgbClr val="2A2A2A"/>
              </a:buClr>
              <a:buSzPts val="1200"/>
              <a:buFont typeface="Arial"/>
              <a:buChar char="•"/>
            </a:pPr>
            <a:r>
              <a:rPr b="0" i="0" lang="en-US">
                <a:solidFill>
                  <a:srgbClr val="2A2A2A"/>
                </a:solidFill>
              </a:rPr>
              <a:t>Use open, non-directive questions - if appropriate.</a:t>
            </a:r>
            <a:endParaRPr/>
          </a:p>
          <a:p>
            <a:pPr indent="-76200" lvl="0" marL="0" rtl="0" algn="l">
              <a:lnSpc>
                <a:spcPct val="100000"/>
              </a:lnSpc>
              <a:spcBef>
                <a:spcPts val="0"/>
              </a:spcBef>
              <a:spcAft>
                <a:spcPts val="0"/>
              </a:spcAft>
              <a:buClr>
                <a:srgbClr val="2A2A2A"/>
              </a:buClr>
              <a:buSzPts val="1200"/>
              <a:buFont typeface="Arial"/>
              <a:buChar char="•"/>
            </a:pPr>
            <a:r>
              <a:rPr b="0" i="0" lang="en-US">
                <a:solidFill>
                  <a:srgbClr val="2A2A2A"/>
                </a:solidFill>
              </a:rPr>
              <a:t>Ask if you have got it right and be prepared to be corrected.</a:t>
            </a:r>
            <a:endParaRPr/>
          </a:p>
          <a:p>
            <a:pPr indent="0" lvl="0" marL="0" rtl="0" algn="l">
              <a:lnSpc>
                <a:spcPct val="100000"/>
              </a:lnSpc>
              <a:spcBef>
                <a:spcPts val="0"/>
              </a:spcBef>
              <a:spcAft>
                <a:spcPts val="0"/>
              </a:spcAft>
              <a:buClr>
                <a:schemeClr val="dk1"/>
              </a:buClr>
              <a:buSzPts val="1200"/>
              <a:buFont typeface="Arial"/>
              <a:buNone/>
            </a:pPr>
            <a:r>
              <a:t/>
            </a:r>
            <a:endParaRPr b="0" i="0">
              <a:solidFill>
                <a:srgbClr val="2A2A2A"/>
              </a:solidFill>
            </a:endParaRPr>
          </a:p>
          <a:p>
            <a:pPr indent="0" lvl="0" marL="0" rtl="0" algn="l">
              <a:lnSpc>
                <a:spcPct val="100000"/>
              </a:lnSpc>
              <a:spcBef>
                <a:spcPts val="0"/>
              </a:spcBef>
              <a:spcAft>
                <a:spcPts val="0"/>
              </a:spcAft>
              <a:buClr>
                <a:srgbClr val="2A2A2A"/>
              </a:buClr>
              <a:buSzPts val="1200"/>
              <a:buFont typeface="Arial"/>
              <a:buNone/>
            </a:pPr>
            <a:r>
              <a:rPr b="1" i="0" lang="en-US">
                <a:solidFill>
                  <a:srgbClr val="2A2A2A"/>
                </a:solidFill>
              </a:rPr>
              <a:t>R Stands for Reconfirm before proceeding:</a:t>
            </a:r>
            <a:endParaRPr/>
          </a:p>
          <a:p>
            <a:pPr indent="0" lvl="0" marL="0" rtl="0" algn="l">
              <a:lnSpc>
                <a:spcPct val="100000"/>
              </a:lnSpc>
              <a:spcBef>
                <a:spcPts val="0"/>
              </a:spcBef>
              <a:spcAft>
                <a:spcPts val="0"/>
              </a:spcAft>
              <a:buClr>
                <a:schemeClr val="dk1"/>
              </a:buClr>
              <a:buSzPts val="1200"/>
              <a:buFont typeface="Arial"/>
              <a:buNone/>
            </a:pPr>
            <a:r>
              <a:t/>
            </a:r>
            <a:endParaRPr b="1" i="0">
              <a:solidFill>
                <a:srgbClr val="2A2A2A"/>
              </a:solidFill>
            </a:endParaRPr>
          </a:p>
          <a:p>
            <a:pPr indent="0" lvl="0" marL="0" rtl="0" algn="l">
              <a:lnSpc>
                <a:spcPct val="100000"/>
              </a:lnSpc>
              <a:spcBef>
                <a:spcPts val="0"/>
              </a:spcBef>
              <a:spcAft>
                <a:spcPts val="0"/>
              </a:spcAft>
              <a:buClr>
                <a:srgbClr val="2A2A2A"/>
              </a:buClr>
              <a:buSzPts val="1200"/>
              <a:buFont typeface="Arial"/>
              <a:buNone/>
            </a:pPr>
            <a:r>
              <a:rPr b="0" i="0" lang="en-US">
                <a:solidFill>
                  <a:srgbClr val="2A2A2A"/>
                </a:solidFill>
              </a:rPr>
              <a:t>As we discussed in earlier points, it is always advised to re-confirm the message received is correct and as per senders expectation or not and then proceed further. You may repeat the gist of the message received and acknowledge that you have correctly received the message.</a:t>
            </a:r>
            <a:endParaRPr/>
          </a:p>
          <a:p>
            <a:pPr indent="0" lvl="0" marL="0" rtl="0" algn="l">
              <a:lnSpc>
                <a:spcPct val="100000"/>
              </a:lnSpc>
              <a:spcBef>
                <a:spcPts val="0"/>
              </a:spcBef>
              <a:spcAft>
                <a:spcPts val="0"/>
              </a:spcAft>
              <a:buClr>
                <a:srgbClr val="2A2A2A"/>
              </a:buClr>
              <a:buSzPts val="1200"/>
              <a:buFont typeface="Arial"/>
              <a:buNone/>
            </a:pPr>
            <a:r>
              <a:rPr b="0" i="0" lang="en-US">
                <a:solidFill>
                  <a:srgbClr val="2A2A2A"/>
                </a:solidFill>
              </a:rPr>
              <a:t>For example, In aircrafts, ATC (Air traffic control) guides the plan in air to land on some X runway. The same message is repeated by the Pilot to ATC in order to ensure that what they heard is what was communicated. Thus, Re-confirming is critical aspect to fool proof the communication.</a:t>
            </a:r>
            <a:endParaRPr/>
          </a:p>
          <a:p>
            <a:pPr indent="0" lvl="0" marL="0" rtl="0" algn="l">
              <a:lnSpc>
                <a:spcPct val="100000"/>
              </a:lnSpc>
              <a:spcBef>
                <a:spcPts val="0"/>
              </a:spcBef>
              <a:spcAft>
                <a:spcPts val="0"/>
              </a:spcAft>
              <a:buSzPts val="1400"/>
              <a:buNone/>
            </a:pPr>
            <a:br>
              <a:rPr lang="en-US"/>
            </a:br>
            <a:r>
              <a:rPr b="1" lang="en-US"/>
              <a:t> </a:t>
            </a:r>
            <a:endParaRPr/>
          </a:p>
          <a:p>
            <a:pPr indent="0" lvl="0" marL="0" rtl="0" algn="l">
              <a:lnSpc>
                <a:spcPct val="100000"/>
              </a:lnSpc>
              <a:spcBef>
                <a:spcPts val="0"/>
              </a:spcBef>
              <a:spcAft>
                <a:spcPts val="0"/>
              </a:spcAft>
              <a:buSzPts val="1400"/>
              <a:buNone/>
            </a:pPr>
            <a:br>
              <a:rPr b="0" i="0" lang="en-US"/>
            </a:br>
            <a:endParaRPr b="0" i="0">
              <a:solidFill>
                <a:srgbClr val="000000"/>
              </a:solidFill>
            </a:endParaRPr>
          </a:p>
          <a:p>
            <a:pPr indent="0" lvl="0" marL="0" rtl="0" algn="l">
              <a:lnSpc>
                <a:spcPct val="100000"/>
              </a:lnSpc>
              <a:spcBef>
                <a:spcPts val="0"/>
              </a:spcBef>
              <a:spcAft>
                <a:spcPts val="0"/>
              </a:spcAft>
              <a:buSzPts val="1400"/>
              <a:buNone/>
            </a:pPr>
            <a:r>
              <a:t/>
            </a:r>
            <a:endParaRPr b="1"/>
          </a:p>
        </p:txBody>
      </p:sp>
      <p:sp>
        <p:nvSpPr>
          <p:cNvPr id="404" name="Google Shape;40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a:solidFill>
                  <a:srgbClr val="374151"/>
                </a:solidFill>
                <a:latin typeface="Arial"/>
                <a:ea typeface="Arial"/>
                <a:cs typeface="Arial"/>
                <a:sym typeface="Arial"/>
              </a:rPr>
              <a:t>Impactful communication serves as the cornerstone of successful customer engagement, leaving an indelible mark on the customer's experience. </a:t>
            </a:r>
            <a:endParaRPr/>
          </a:p>
          <a:p>
            <a:pPr indent="-228600" lvl="0" marL="457200" marR="0" rtl="0" algn="l">
              <a:lnSpc>
                <a:spcPct val="100000"/>
              </a:lnSpc>
              <a:spcBef>
                <a:spcPts val="0"/>
              </a:spcBef>
              <a:spcAft>
                <a:spcPts val="0"/>
              </a:spcAft>
              <a:buClr>
                <a:srgbClr val="000000"/>
              </a:buClr>
              <a:buSzPts val="1400"/>
              <a:buFont typeface="Arial"/>
              <a:buNone/>
            </a:pPr>
            <a:r>
              <a:t/>
            </a:r>
            <a:endParaRPr b="0" i="0">
              <a:solidFill>
                <a:srgbClr val="37415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0" i="0" lang="en-US">
                <a:solidFill>
                  <a:srgbClr val="374151"/>
                </a:solidFill>
                <a:latin typeface="Arial"/>
                <a:ea typeface="Arial"/>
                <a:cs typeface="Arial"/>
                <a:sym typeface="Arial"/>
              </a:rPr>
              <a:t>Telecallers, armed with the art of clear and concise communication, actively listen to customers' needs, express genuine empathy, and employ a friendly tone while tackling challenges. This positive language and professional demeanor not only build a bridge of trust but also demonstrate the organization's commitment to addressing concerns and providing tailored solutions. </a:t>
            </a:r>
            <a:endParaRPr/>
          </a:p>
          <a:p>
            <a:pPr indent="-228600" lvl="0" marL="457200" marR="0" rtl="0" algn="l">
              <a:lnSpc>
                <a:spcPct val="100000"/>
              </a:lnSpc>
              <a:spcBef>
                <a:spcPts val="0"/>
              </a:spcBef>
              <a:spcAft>
                <a:spcPts val="0"/>
              </a:spcAft>
              <a:buClr>
                <a:srgbClr val="000000"/>
              </a:buClr>
              <a:buSzPts val="1400"/>
              <a:buFont typeface="Arial"/>
              <a:buNone/>
            </a:pPr>
            <a:r>
              <a:t/>
            </a:r>
            <a:endParaRPr b="0" i="0">
              <a:solidFill>
                <a:srgbClr val="37415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0" i="0" lang="en-US">
                <a:solidFill>
                  <a:srgbClr val="374151"/>
                </a:solidFill>
                <a:latin typeface="Arial"/>
                <a:ea typeface="Arial"/>
                <a:cs typeface="Arial"/>
                <a:sym typeface="Arial"/>
              </a:rPr>
              <a:t>It is through these well-crafted interactions, personalized touches, and a continuous quest for improvement that telecallers ensure a positive and lasting impression, creating the foundation for strong, enduring customer relations that define the organization's image.</a:t>
            </a:r>
            <a:endParaRPr/>
          </a:p>
          <a:p>
            <a:pPr indent="-228600" lvl="0" marL="457200" marR="0" rtl="0" algn="l">
              <a:lnSpc>
                <a:spcPct val="100000"/>
              </a:lnSpc>
              <a:spcBef>
                <a:spcPts val="0"/>
              </a:spcBef>
              <a:spcAft>
                <a:spcPts val="0"/>
              </a:spcAft>
              <a:buClr>
                <a:srgbClr val="000000"/>
              </a:buClr>
              <a:buSzPts val="1400"/>
              <a:buFont typeface="Arial"/>
              <a:buNone/>
            </a:pPr>
            <a:r>
              <a:t/>
            </a:r>
            <a:endParaRPr b="0" i="0">
              <a:solidFill>
                <a:srgbClr val="37415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12" name="Google Shape;41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2" name="Google Shape;42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Subject Matter Expertise </a:t>
            </a:r>
            <a:r>
              <a:rPr lang="en-US"/>
              <a:t>– You can build limited rapport with your customers if you don’t have accurate and thorough knowledge of your products and services. A tele calling professional needs to be a good conversationalist but without the knowledge of the products, a sale that is beneficial to the customer cannot be made. You may not be a flamboyant Speaker but if you have subject matter expertise you can provide great consultation to the customer that can win you both repeat business and referrals.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Use their name – </a:t>
            </a:r>
            <a:r>
              <a:rPr lang="en-US"/>
              <a:t>When you use their name (or title like Sir/Ma’am) you automatically personalize the conversation. People inherently feel included and important. But do not overdo it!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Same here moments – </a:t>
            </a:r>
            <a:r>
              <a:rPr lang="en-US"/>
              <a:t>Discover same-here moments with the customer. It could be anything that the customer and you have something in common to bond over–</a:t>
            </a:r>
            <a:endParaRPr/>
          </a:p>
          <a:p>
            <a:pPr indent="-171450" lvl="0" marL="171450" rtl="0" algn="l">
              <a:lnSpc>
                <a:spcPct val="100000"/>
              </a:lnSpc>
              <a:spcBef>
                <a:spcPts val="0"/>
              </a:spcBef>
              <a:spcAft>
                <a:spcPts val="0"/>
              </a:spcAft>
              <a:buClr>
                <a:schemeClr val="dk1"/>
              </a:buClr>
              <a:buSzPts val="1200"/>
              <a:buFont typeface="Arial"/>
              <a:buChar char="•"/>
            </a:pPr>
            <a:r>
              <a:rPr lang="en-US"/>
              <a:t>Same hobby</a:t>
            </a:r>
            <a:endParaRPr/>
          </a:p>
          <a:p>
            <a:pPr indent="-171450" lvl="0" marL="171450" rtl="0" algn="l">
              <a:lnSpc>
                <a:spcPct val="100000"/>
              </a:lnSpc>
              <a:spcBef>
                <a:spcPts val="0"/>
              </a:spcBef>
              <a:spcAft>
                <a:spcPts val="0"/>
              </a:spcAft>
              <a:buClr>
                <a:schemeClr val="dk1"/>
              </a:buClr>
              <a:buSzPts val="1200"/>
              <a:buFont typeface="Arial"/>
              <a:buChar char="•"/>
            </a:pPr>
            <a:r>
              <a:rPr lang="en-US"/>
              <a:t>Place you live</a:t>
            </a:r>
            <a:endParaRPr/>
          </a:p>
          <a:p>
            <a:pPr indent="-171450" lvl="0" marL="171450" rtl="0" algn="l">
              <a:lnSpc>
                <a:spcPct val="100000"/>
              </a:lnSpc>
              <a:spcBef>
                <a:spcPts val="0"/>
              </a:spcBef>
              <a:spcAft>
                <a:spcPts val="0"/>
              </a:spcAft>
              <a:buClr>
                <a:schemeClr val="dk1"/>
              </a:buClr>
              <a:buSzPts val="1200"/>
              <a:buFont typeface="Arial"/>
              <a:buChar char="•"/>
            </a:pPr>
            <a:r>
              <a:rPr lang="en-US"/>
              <a:t>IPL team you favour</a:t>
            </a:r>
            <a:endParaRPr/>
          </a:p>
          <a:p>
            <a:pPr indent="-171450" lvl="0" marL="171450" rtl="0" algn="l">
              <a:lnSpc>
                <a:spcPct val="100000"/>
              </a:lnSpc>
              <a:spcBef>
                <a:spcPts val="0"/>
              </a:spcBef>
              <a:spcAft>
                <a:spcPts val="0"/>
              </a:spcAft>
              <a:buClr>
                <a:schemeClr val="dk1"/>
              </a:buClr>
              <a:buSzPts val="1200"/>
              <a:buFont typeface="Arial"/>
              <a:buChar char="•"/>
            </a:pPr>
            <a:r>
              <a:rPr lang="en-US"/>
              <a:t>Your school</a:t>
            </a:r>
            <a:endParaRPr/>
          </a:p>
          <a:p>
            <a:pPr indent="0" lvl="0" marL="0" rtl="0" algn="l">
              <a:lnSpc>
                <a:spcPct val="100000"/>
              </a:lnSpc>
              <a:spcBef>
                <a:spcPts val="0"/>
              </a:spcBef>
              <a:spcAft>
                <a:spcPts val="0"/>
              </a:spcAft>
              <a:buSzPts val="1400"/>
              <a:buNone/>
            </a:pPr>
            <a:r>
              <a:rPr lang="en-US"/>
              <a:t>‘Me-too’ moments help create better bond and likeability between people.</a:t>
            </a:r>
            <a:endParaRPr/>
          </a:p>
          <a:p>
            <a:pPr indent="-95250" lvl="0" marL="171450" rtl="0" algn="l">
              <a:lnSpc>
                <a:spcPct val="100000"/>
              </a:lnSpc>
              <a:spcBef>
                <a:spcPts val="0"/>
              </a:spcBef>
              <a:spcAft>
                <a:spcPts val="0"/>
              </a:spcAft>
              <a:buClr>
                <a:schemeClr val="dk1"/>
              </a:buClr>
              <a:buSzPts val="1200"/>
              <a:buFont typeface="Arial"/>
              <a:buNone/>
            </a:pPr>
            <a:r>
              <a:t/>
            </a:r>
            <a:endParaRPr b="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First impressions matter – First impressions are made by people basis their personal perceptions about life. Some things you can control, some others you can’t (such as your face or personality reminds them of someone they dislike. What are the things you can control to increase your likeability factors?</a:t>
            </a:r>
            <a:endParaRPr/>
          </a:p>
          <a:p>
            <a:pPr indent="-228600" lvl="0" marL="228600" rtl="0" algn="l">
              <a:lnSpc>
                <a:spcPct val="100000"/>
              </a:lnSpc>
              <a:spcBef>
                <a:spcPts val="0"/>
              </a:spcBef>
              <a:spcAft>
                <a:spcPts val="0"/>
              </a:spcAft>
              <a:buClr>
                <a:schemeClr val="dk1"/>
              </a:buClr>
              <a:buSzPts val="1200"/>
              <a:buFont typeface="Arial"/>
              <a:buAutoNum type="arabicPeriod"/>
            </a:pPr>
            <a:r>
              <a:rPr lang="en-US"/>
              <a:t>Your dapper dressing and fashion sense)</a:t>
            </a:r>
            <a:endParaRPr/>
          </a:p>
          <a:p>
            <a:pPr indent="-228600" lvl="0" marL="228600" rtl="0" algn="l">
              <a:lnSpc>
                <a:spcPct val="100000"/>
              </a:lnSpc>
              <a:spcBef>
                <a:spcPts val="0"/>
              </a:spcBef>
              <a:spcAft>
                <a:spcPts val="0"/>
              </a:spcAft>
              <a:buClr>
                <a:schemeClr val="dk1"/>
              </a:buClr>
              <a:buSzPts val="1200"/>
              <a:buFont typeface="Arial"/>
              <a:buAutoNum type="arabicPeriod"/>
            </a:pPr>
            <a:r>
              <a:rPr lang="en-US"/>
              <a:t>Body Language and Tonality</a:t>
            </a:r>
            <a:endParaRPr/>
          </a:p>
          <a:p>
            <a:pPr indent="-228600" lvl="0" marL="228600" rtl="0" algn="l">
              <a:lnSpc>
                <a:spcPct val="100000"/>
              </a:lnSpc>
              <a:spcBef>
                <a:spcPts val="0"/>
              </a:spcBef>
              <a:spcAft>
                <a:spcPts val="0"/>
              </a:spcAft>
              <a:buClr>
                <a:schemeClr val="dk1"/>
              </a:buClr>
              <a:buSzPts val="1200"/>
              <a:buFont typeface="Arial"/>
              <a:buAutoNum type="arabicPeriod"/>
            </a:pPr>
            <a:r>
              <a:rPr lang="en-US"/>
              <a:t>Your grooming and hygiene</a:t>
            </a:r>
            <a:endParaRPr/>
          </a:p>
          <a:p>
            <a:pPr indent="-228600" lvl="0" marL="228600" rtl="0" algn="l">
              <a:lnSpc>
                <a:spcPct val="100000"/>
              </a:lnSpc>
              <a:spcBef>
                <a:spcPts val="0"/>
              </a:spcBef>
              <a:spcAft>
                <a:spcPts val="0"/>
              </a:spcAft>
              <a:buClr>
                <a:schemeClr val="dk1"/>
              </a:buClr>
              <a:buSzPts val="1200"/>
              <a:buFont typeface="Arial"/>
              <a:buAutoNum type="arabicPeriod"/>
            </a:pPr>
            <a:r>
              <a:rPr lang="en-US"/>
              <a:t>Prowess on your language</a:t>
            </a:r>
            <a:endParaRPr/>
          </a:p>
          <a:p>
            <a:pPr indent="-228600" lvl="0" marL="228600" rtl="0" algn="l">
              <a:lnSpc>
                <a:spcPct val="100000"/>
              </a:lnSpc>
              <a:spcBef>
                <a:spcPts val="0"/>
              </a:spcBef>
              <a:spcAft>
                <a:spcPts val="0"/>
              </a:spcAft>
              <a:buClr>
                <a:schemeClr val="dk1"/>
              </a:buClr>
              <a:buSzPts val="1200"/>
              <a:buFont typeface="Arial"/>
              <a:buAutoNum type="arabicPeriod"/>
            </a:pPr>
            <a:r>
              <a:rPr lang="en-US"/>
              <a:t>Self-confidence</a:t>
            </a:r>
            <a:endParaRPr/>
          </a:p>
          <a:p>
            <a:pPr indent="-228600" lvl="0" marL="228600" rtl="0" algn="l">
              <a:lnSpc>
                <a:spcPct val="100000"/>
              </a:lnSpc>
              <a:spcBef>
                <a:spcPts val="0"/>
              </a:spcBef>
              <a:spcAft>
                <a:spcPts val="0"/>
              </a:spcAft>
              <a:buClr>
                <a:schemeClr val="dk1"/>
              </a:buClr>
              <a:buSzPts val="1200"/>
              <a:buFont typeface="Arial"/>
              <a:buAutoNum type="arabicPeriod"/>
            </a:pPr>
            <a:r>
              <a:rPr lang="en-US"/>
              <a:t>Positive attitude</a:t>
            </a:r>
            <a:endParaRPr/>
          </a:p>
          <a:p>
            <a:pPr indent="0" lvl="0" marL="0" rtl="0" algn="l">
              <a:lnSpc>
                <a:spcPct val="100000"/>
              </a:lnSpc>
              <a:spcBef>
                <a:spcPts val="0"/>
              </a:spcBef>
              <a:spcAft>
                <a:spcPts val="0"/>
              </a:spcAft>
              <a:buSzPts val="1400"/>
              <a:buNone/>
            </a:pPr>
            <a:r>
              <a:rPr lang="en-US"/>
              <a:t>We will discuss this in detail in the Module on Body language and Tone of Voice</a:t>
            </a:r>
            <a:endParaRPr/>
          </a:p>
          <a:p>
            <a:pPr indent="-152400" lvl="0" marL="22860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b="1" lang="en-US"/>
              <a:t>Display being visibly happy –</a:t>
            </a:r>
            <a:r>
              <a:rPr lang="en-US"/>
              <a:t> Every customer likes to feel welcomed. A positive and happy demeanor Speaks volumes of how hospitable you are and how inclusive you are in helping the customer with their financial objectives.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Display your intention to go the extra mile to help – </a:t>
            </a:r>
            <a:r>
              <a:rPr lang="en-US"/>
              <a:t>The difference between a good and a great professional is the ability to offer excellent customer service. Effective professionals realize this and build rapport by going the extra mile to service customers from time to time depending on the situation.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Make small talk – </a:t>
            </a:r>
            <a:r>
              <a:rPr lang="en-US"/>
              <a:t>Small talk is not just about talking about the weather or the cricket matches. People think that small talks are conversation fillers that can be insignificant which is far from true. Small talk is an art. To make great small talk you need to:</a:t>
            </a:r>
            <a:endParaRPr/>
          </a:p>
          <a:p>
            <a:pPr indent="-228600" lvl="0" marL="228600" rtl="0" algn="l">
              <a:lnSpc>
                <a:spcPct val="100000"/>
              </a:lnSpc>
              <a:spcBef>
                <a:spcPts val="0"/>
              </a:spcBef>
              <a:spcAft>
                <a:spcPts val="0"/>
              </a:spcAft>
              <a:buClr>
                <a:schemeClr val="dk1"/>
              </a:buClr>
              <a:buSzPts val="1200"/>
              <a:buFont typeface="Arial"/>
              <a:buAutoNum type="arabicPeriod"/>
            </a:pPr>
            <a:r>
              <a:rPr lang="en-US"/>
              <a:t>Be interested in your customer’s world.</a:t>
            </a:r>
            <a:endParaRPr/>
          </a:p>
          <a:p>
            <a:pPr indent="-228600" lvl="0" marL="228600" rtl="0" algn="l">
              <a:lnSpc>
                <a:spcPct val="100000"/>
              </a:lnSpc>
              <a:spcBef>
                <a:spcPts val="0"/>
              </a:spcBef>
              <a:spcAft>
                <a:spcPts val="0"/>
              </a:spcAft>
              <a:buClr>
                <a:schemeClr val="dk1"/>
              </a:buClr>
              <a:buSzPts val="1200"/>
              <a:buFont typeface="Arial"/>
              <a:buAutoNum type="arabicPeriod"/>
            </a:pPr>
            <a:r>
              <a:rPr lang="en-US"/>
              <a:t>Make a mental note of the things that might be helpful or of interest to them</a:t>
            </a:r>
            <a:endParaRPr/>
          </a:p>
          <a:p>
            <a:pPr indent="-228600" lvl="0" marL="228600" rtl="0" algn="l">
              <a:lnSpc>
                <a:spcPct val="100000"/>
              </a:lnSpc>
              <a:spcBef>
                <a:spcPts val="0"/>
              </a:spcBef>
              <a:spcAft>
                <a:spcPts val="0"/>
              </a:spcAft>
              <a:buClr>
                <a:schemeClr val="dk1"/>
              </a:buClr>
              <a:buSzPts val="1200"/>
              <a:buFont typeface="Arial"/>
              <a:buAutoNum type="arabicPeriod"/>
            </a:pPr>
            <a:r>
              <a:rPr lang="en-US"/>
              <a:t>Take an interest in knowing about current affairs, Sports, economy, etc. Basically the more you know the better conversations you can hold.</a:t>
            </a:r>
            <a:endParaRPr/>
          </a:p>
          <a:p>
            <a:pPr indent="-152400" lvl="0" marL="22860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US"/>
              <a:t>Interestingly, there will be times when small talk will back fire. So you must know when to avoid it. Let’s look at what all the avoid while building a good rapport.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u="sng"/>
              <a:t>Transition to the next slide.</a:t>
            </a:r>
            <a:endParaRPr/>
          </a:p>
          <a:p>
            <a:pPr indent="0" lvl="0" marL="0" rtl="0" algn="l">
              <a:lnSpc>
                <a:spcPct val="100000"/>
              </a:lnSpc>
              <a:spcBef>
                <a:spcPts val="0"/>
              </a:spcBef>
              <a:spcAft>
                <a:spcPts val="0"/>
              </a:spcAft>
              <a:buSzPts val="1400"/>
              <a:buNone/>
            </a:pPr>
            <a:r>
              <a:t/>
            </a:r>
            <a:endParaRPr/>
          </a:p>
          <a:p>
            <a:pPr indent="-152400" lvl="0" marL="22860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152400" lvl="0" marL="22860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p:txBody>
      </p:sp>
      <p:sp>
        <p:nvSpPr>
          <p:cNvPr id="423" name="Google Shape;42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0" name="Google Shape;43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Say: </a:t>
            </a:r>
            <a:r>
              <a:rPr lang="en-US"/>
              <a:t>When dealing with irate customers, we need to follow the 3 steps mentioned above. We will go through these steps in detail through the next slides.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Note for the trainer: </a:t>
            </a:r>
            <a:r>
              <a:rPr lang="en-US"/>
              <a:t>Involve the participants in a small discussion before moving to the next slide.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Ask </a:t>
            </a:r>
            <a:r>
              <a:rPr lang="en-US"/>
              <a:t>: Has anyone faced an angry customer? How did you handle it? Were there any situations that were beyond your power to control the customer?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Note for the trainer: </a:t>
            </a:r>
            <a:r>
              <a:rPr lang="en-US"/>
              <a:t>This is to be a random discussion. Elicit responses.</a:t>
            </a:r>
            <a:endParaRPr/>
          </a:p>
        </p:txBody>
      </p:sp>
      <p:sp>
        <p:nvSpPr>
          <p:cNvPr id="431" name="Google Shape;43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It is very important for any telecaller to follow the post calling activities. Usually during a call with the customer or prospect there may be a lot of information that might have been shared and the same needs to be recorded and mentioned for future communication. Also lot of times the customer might have asked for the some followup email/ information or details which the telecaller needs to share and hence the post calling activities are very important.</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These Include</a:t>
            </a:r>
            <a:endParaRPr/>
          </a:p>
          <a:p>
            <a:pPr indent="-171450" lvl="0" marL="171450" rtl="0" algn="l">
              <a:lnSpc>
                <a:spcPct val="100000"/>
              </a:lnSpc>
              <a:spcBef>
                <a:spcPts val="0"/>
              </a:spcBef>
              <a:spcAft>
                <a:spcPts val="0"/>
              </a:spcAft>
              <a:buSzPts val="1400"/>
              <a:buFont typeface="Arial"/>
              <a:buChar char="•"/>
            </a:pPr>
            <a:r>
              <a:rPr lang="en-US"/>
              <a:t>Notes Making- During a call as discussed in earlier slides the telecaller needs to focus only on listening to the customer or prospect and avoid notes taking as much as possible as multitasking may lead to communication gap</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Updating the Information in the Company’s CRM</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Sending followup Information/ Tasks- Many a times telecallers need to followup with the customers and hence following up on information is very important. </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Thankyou email / conformation to the customer</a:t>
            </a:r>
            <a:endParaRPr/>
          </a:p>
          <a:p>
            <a:pPr indent="-82550" lvl="0" marL="17145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Font typeface="Arial"/>
              <a:buNone/>
            </a:pPr>
            <a:r>
              <a:rPr lang="en-US"/>
              <a:t>We will discuss the same in details in next slide</a:t>
            </a:r>
            <a:endParaRPr/>
          </a:p>
        </p:txBody>
      </p:sp>
      <p:sp>
        <p:nvSpPr>
          <p:cNvPr id="439" name="Google Shape;43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Active Listening</a:t>
            </a:r>
            <a:r>
              <a:rPr b="0" i="0" lang="en-US">
                <a:solidFill>
                  <a:srgbClr val="374151"/>
                </a:solidFill>
                <a:latin typeface="Arial"/>
                <a:ea typeface="Arial"/>
                <a:cs typeface="Arial"/>
                <a:sym typeface="Arial"/>
              </a:rPr>
              <a:t>: Pay close attention to the customer's needs, concerns, and questions. Actively listen without interrupting, and use what you've heard to tailor your responses and provide relevant solutions.</a:t>
            </a:r>
            <a:endParaRPr/>
          </a:p>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Empathy and Understanding</a:t>
            </a:r>
            <a:r>
              <a:rPr b="0" i="0" lang="en-US">
                <a:solidFill>
                  <a:srgbClr val="374151"/>
                </a:solidFill>
                <a:latin typeface="Arial"/>
                <a:ea typeface="Arial"/>
                <a:cs typeface="Arial"/>
                <a:sym typeface="Arial"/>
              </a:rPr>
              <a:t>: Show genuine empathy towards the customer's situation, especially if they're experiencing issues or frustrations. Understand their perspective, acknowledge their feelings, and convey that you're there to help.</a:t>
            </a:r>
            <a:endParaRPr/>
          </a:p>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Clear Communication</a:t>
            </a:r>
            <a:r>
              <a:rPr b="0" i="0" lang="en-US">
                <a:solidFill>
                  <a:srgbClr val="374151"/>
                </a:solidFill>
                <a:latin typeface="Arial"/>
                <a:ea typeface="Arial"/>
                <a:cs typeface="Arial"/>
                <a:sym typeface="Arial"/>
              </a:rPr>
              <a:t>: Speak clearly and use simple language. Avoid jargon or technical terms that the customer might not understand. Be concise in your explanations and ensure that the customer comprehends the information you're conveying.</a:t>
            </a:r>
            <a:endParaRPr/>
          </a:p>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Problem-Solving Skills</a:t>
            </a:r>
            <a:r>
              <a:rPr b="0" i="0" lang="en-US">
                <a:solidFill>
                  <a:srgbClr val="374151"/>
                </a:solidFill>
                <a:latin typeface="Arial"/>
                <a:ea typeface="Arial"/>
                <a:cs typeface="Arial"/>
                <a:sym typeface="Arial"/>
              </a:rPr>
              <a:t>: Develop effective problem-solving skills. Be proactive in offering solutions to customer issues or inquiries. If you're unsure, offer to investigate and follow up promptly with a solution.</a:t>
            </a:r>
            <a:endParaRPr/>
          </a:p>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Maintain Professionalism</a:t>
            </a:r>
            <a:r>
              <a:rPr b="0" i="0" lang="en-US">
                <a:solidFill>
                  <a:srgbClr val="374151"/>
                </a:solidFill>
                <a:latin typeface="Arial"/>
                <a:ea typeface="Arial"/>
                <a:cs typeface="Arial"/>
                <a:sym typeface="Arial"/>
              </a:rPr>
              <a:t>: Present a professional demeanor throughout the call. Use appropriate language, stay calm even in challenging situations, and be respectful. Remember that you're representing the organization.</a:t>
            </a:r>
            <a:endParaRPr/>
          </a:p>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Follow-Up and Closure</a:t>
            </a:r>
            <a:r>
              <a:rPr b="0" i="0" lang="en-US">
                <a:solidFill>
                  <a:srgbClr val="374151"/>
                </a:solidFill>
                <a:latin typeface="Arial"/>
                <a:ea typeface="Arial"/>
                <a:cs typeface="Arial"/>
                <a:sym typeface="Arial"/>
              </a:rPr>
              <a:t>: After addressing the customer's concern, confirm their satisfaction with the resolution. Offer a follow-up if necessary, and ensure the customer knows how to reach out again if they have more questions. Always end the call on a positive note.</a:t>
            </a:r>
            <a:endParaRPr/>
          </a:p>
          <a:p>
            <a:pPr indent="-228600" lvl="0" marL="45720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By applying these tips, you'll enhance the quality of your telecalling interactions, improve customer satisfaction, and contribute to a positive image of the organization.</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50" name="Google Shape;45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Avoid Aggressive Behavior</a:t>
            </a:r>
            <a:r>
              <a:rPr b="0" i="0" lang="en-US">
                <a:solidFill>
                  <a:srgbClr val="374151"/>
                </a:solidFill>
                <a:latin typeface="Arial"/>
                <a:ea typeface="Arial"/>
                <a:cs typeface="Arial"/>
                <a:sym typeface="Arial"/>
              </a:rPr>
              <a:t>: Aggressive communication, including raising your voice, using confrontational language, or showing impatience, should be completely avoided. Such behavior can make customers feel uncomfortable and escalate the situation.</a:t>
            </a:r>
            <a:endParaRPr/>
          </a:p>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Don't Interrupt</a:t>
            </a:r>
            <a:r>
              <a:rPr b="0" i="0" lang="en-US">
                <a:solidFill>
                  <a:srgbClr val="374151"/>
                </a:solidFill>
                <a:latin typeface="Arial"/>
                <a:ea typeface="Arial"/>
                <a:cs typeface="Arial"/>
                <a:sym typeface="Arial"/>
              </a:rPr>
              <a:t>: Interrupting the customer while they're speaking can be perceived as disrespectful and may prevent you from fully understanding their concerns. Allow the customer to express their thoughts before responding.</a:t>
            </a:r>
            <a:endParaRPr/>
          </a:p>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Don't Make False Promises</a:t>
            </a:r>
            <a:r>
              <a:rPr b="0" i="0" lang="en-US">
                <a:solidFill>
                  <a:srgbClr val="374151"/>
                </a:solidFill>
                <a:latin typeface="Arial"/>
                <a:ea typeface="Arial"/>
                <a:cs typeface="Arial"/>
                <a:sym typeface="Arial"/>
              </a:rPr>
              <a:t>: Avoid making promises that you can't keep. Be honest about what you can do for the customer and set realistic expectations. Overpromising and underdelivering can erode trust.</a:t>
            </a:r>
            <a:endParaRPr/>
          </a:p>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Avoid Being Dismissive</a:t>
            </a:r>
            <a:r>
              <a:rPr b="0" i="0" lang="en-US">
                <a:solidFill>
                  <a:srgbClr val="374151"/>
                </a:solidFill>
                <a:latin typeface="Arial"/>
                <a:ea typeface="Arial"/>
                <a:cs typeface="Arial"/>
                <a:sym typeface="Arial"/>
              </a:rPr>
              <a:t>: Never dismiss the customer's concerns, even if they seem minor. Every issue is important to the customer, and it's essential to show respect and a willingness to address their needs.</a:t>
            </a:r>
            <a:endParaRPr/>
          </a:p>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Don't Rush the Call</a:t>
            </a:r>
            <a:r>
              <a:rPr b="0" i="0" lang="en-US">
                <a:solidFill>
                  <a:srgbClr val="374151"/>
                </a:solidFill>
                <a:latin typeface="Arial"/>
                <a:ea typeface="Arial"/>
                <a:cs typeface="Arial"/>
                <a:sym typeface="Arial"/>
              </a:rPr>
              <a:t>: While efficiency is important, rushing through a call at the expense of quality can lead to misunderstandings or incomplete issue resolution. Take the time needed to ensure the customer's needs are met.</a:t>
            </a:r>
            <a:endParaRPr/>
          </a:p>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Avoid Lack of Knowledge</a:t>
            </a:r>
            <a:r>
              <a:rPr b="0" i="0" lang="en-US">
                <a:solidFill>
                  <a:srgbClr val="374151"/>
                </a:solidFill>
                <a:latin typeface="Arial"/>
                <a:ea typeface="Arial"/>
                <a:cs typeface="Arial"/>
                <a:sym typeface="Arial"/>
              </a:rPr>
              <a:t>: Be well-informed about the products, services, and policies of your organization. Lack of knowledge can lead to frustration for both you and the customer. If you're unsure, it's better to say you'll find the information and get back to them.</a:t>
            </a:r>
            <a:endParaRPr/>
          </a:p>
          <a:p>
            <a:pPr indent="-228600" lvl="0" marL="45720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By avoiding these common pitfalls, telecallers can provide more effective customer service, build positive relationships, and contribute to a better overall experience for the customer.</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58" name="Google Shape;45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6" name="Google Shape;49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0" name="Google Shape;21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000"/>
              <a:buFont typeface="Arial"/>
              <a:buNone/>
            </a:pPr>
            <a:r>
              <a:rPr b="1" i="0" lang="en-US" sz="1000">
                <a:solidFill>
                  <a:schemeClr val="dk1"/>
                </a:solidFill>
                <a:latin typeface="Arial"/>
                <a:ea typeface="Arial"/>
                <a:cs typeface="Arial"/>
                <a:sym typeface="Arial"/>
              </a:rPr>
              <a:t>Welcome to the Tele-Calling Workshop Day-1. A</a:t>
            </a:r>
            <a:r>
              <a:rPr b="1" lang="en-US">
                <a:latin typeface="Arial"/>
                <a:ea typeface="Arial"/>
                <a:cs typeface="Arial"/>
                <a:sym typeface="Arial"/>
              </a:rPr>
              <a:t>re you excited for today`s workshop? let me introduce todays workshop modules.</a:t>
            </a:r>
            <a:endParaRPr/>
          </a:p>
          <a:p>
            <a:pPr indent="-228600" lvl="0" marL="457200" rtl="0" algn="l">
              <a:lnSpc>
                <a:spcPct val="107000"/>
              </a:lnSpc>
              <a:spcBef>
                <a:spcPts val="800"/>
              </a:spcBef>
              <a:spcAft>
                <a:spcPts val="0"/>
              </a:spcAft>
              <a:buSzPts val="1400"/>
              <a:buNone/>
            </a:pPr>
            <a:r>
              <a:rPr b="1" lang="en-US" sz="1200">
                <a:solidFill>
                  <a:srgbClr val="01559E"/>
                </a:solidFill>
                <a:latin typeface="Arial"/>
                <a:ea typeface="Arial"/>
                <a:cs typeface="Arial"/>
                <a:sym typeface="Arial"/>
              </a:rPr>
              <a:t> </a:t>
            </a:r>
            <a:endParaRPr sz="1200">
              <a:latin typeface="Arial"/>
              <a:ea typeface="Arial"/>
              <a:cs typeface="Arial"/>
              <a:sym typeface="Arial"/>
            </a:endParaRPr>
          </a:p>
          <a:p>
            <a:pPr indent="-228600" lvl="0" marL="228600" rtl="0" algn="l">
              <a:lnSpc>
                <a:spcPct val="107000"/>
              </a:lnSpc>
              <a:spcBef>
                <a:spcPts val="800"/>
              </a:spcBef>
              <a:spcAft>
                <a:spcPts val="0"/>
              </a:spcAft>
              <a:buSzPts val="1400"/>
              <a:buFont typeface="Arial"/>
              <a:buAutoNum type="arabicPeriod"/>
            </a:pPr>
            <a:r>
              <a:rPr lang="en-US" sz="1200">
                <a:solidFill>
                  <a:srgbClr val="000000"/>
                </a:solidFill>
                <a:latin typeface="Arial"/>
                <a:ea typeface="Arial"/>
                <a:cs typeface="Arial"/>
                <a:sym typeface="Arial"/>
              </a:rPr>
              <a:t>Telecalling Essentials</a:t>
            </a:r>
            <a:endParaRPr/>
          </a:p>
          <a:p>
            <a:pPr indent="-228600" lvl="0" marL="228600" rtl="0" algn="l">
              <a:lnSpc>
                <a:spcPct val="107000"/>
              </a:lnSpc>
              <a:spcBef>
                <a:spcPts val="0"/>
              </a:spcBef>
              <a:spcAft>
                <a:spcPts val="0"/>
              </a:spcAft>
              <a:buSzPts val="1400"/>
              <a:buFont typeface="Arial"/>
              <a:buAutoNum type="arabicPeriod"/>
            </a:pPr>
            <a:r>
              <a:rPr lang="en-US" sz="1200">
                <a:solidFill>
                  <a:srgbClr val="000000"/>
                </a:solidFill>
                <a:latin typeface="Arial"/>
                <a:ea typeface="Arial"/>
                <a:cs typeface="Arial"/>
                <a:sym typeface="Arial"/>
              </a:rPr>
              <a:t>Understanding the Role of Telecaller</a:t>
            </a:r>
            <a:endParaRPr sz="1200">
              <a:solidFill>
                <a:srgbClr val="000000"/>
              </a:solidFill>
              <a:latin typeface="Arial"/>
              <a:ea typeface="Arial"/>
              <a:cs typeface="Arial"/>
              <a:sym typeface="Arial"/>
            </a:endParaRPr>
          </a:p>
          <a:p>
            <a:pPr indent="-228600" lvl="0" marL="228600" rtl="0" algn="l">
              <a:lnSpc>
                <a:spcPct val="107000"/>
              </a:lnSpc>
              <a:spcBef>
                <a:spcPts val="0"/>
              </a:spcBef>
              <a:spcAft>
                <a:spcPts val="0"/>
              </a:spcAft>
              <a:buSzPts val="1400"/>
              <a:buFont typeface="Arial"/>
              <a:buAutoNum type="arabicPeriod"/>
            </a:pPr>
            <a:r>
              <a:rPr lang="en-US" sz="1200">
                <a:solidFill>
                  <a:srgbClr val="000000"/>
                </a:solidFill>
                <a:latin typeface="Arial"/>
                <a:ea typeface="Arial"/>
                <a:cs typeface="Arial"/>
                <a:sym typeface="Arial"/>
              </a:rPr>
              <a:t>Building an Attitude of Ownership &amp; Accountability</a:t>
            </a:r>
            <a:endParaRPr/>
          </a:p>
          <a:p>
            <a:pPr indent="-228600" lvl="0" marL="228600" rtl="0" algn="l">
              <a:lnSpc>
                <a:spcPct val="107000"/>
              </a:lnSpc>
              <a:spcBef>
                <a:spcPts val="0"/>
              </a:spcBef>
              <a:spcAft>
                <a:spcPts val="0"/>
              </a:spcAft>
              <a:buSzPts val="1400"/>
              <a:buFont typeface="Arial"/>
              <a:buAutoNum type="arabicPeriod"/>
            </a:pPr>
            <a:r>
              <a:rPr lang="en-US" sz="1200">
                <a:solidFill>
                  <a:srgbClr val="000000"/>
                </a:solidFill>
                <a:latin typeface="Arial"/>
                <a:ea typeface="Arial"/>
                <a:cs typeface="Arial"/>
                <a:sym typeface="Arial"/>
              </a:rPr>
              <a:t>Moment of Truth</a:t>
            </a:r>
            <a:endParaRPr/>
          </a:p>
          <a:p>
            <a:pPr indent="-228600" lvl="0" marL="228600" rtl="0" algn="l">
              <a:lnSpc>
                <a:spcPct val="107000"/>
              </a:lnSpc>
              <a:spcBef>
                <a:spcPts val="0"/>
              </a:spcBef>
              <a:spcAft>
                <a:spcPts val="0"/>
              </a:spcAft>
              <a:buSzPts val="1400"/>
              <a:buFont typeface="Arial"/>
              <a:buAutoNum type="arabicPeriod"/>
            </a:pPr>
            <a:r>
              <a:rPr lang="en-US" sz="1200">
                <a:solidFill>
                  <a:srgbClr val="000000"/>
                </a:solidFill>
                <a:latin typeface="Arial"/>
                <a:ea typeface="Arial"/>
                <a:cs typeface="Arial"/>
                <a:sym typeface="Arial"/>
              </a:rPr>
              <a:t>Telecalling Script</a:t>
            </a:r>
            <a:endParaRPr/>
          </a:p>
          <a:p>
            <a:pPr indent="-139700" lvl="0" marL="228600" rtl="0" algn="l">
              <a:lnSpc>
                <a:spcPct val="107000"/>
              </a:lnSpc>
              <a:spcBef>
                <a:spcPts val="0"/>
              </a:spcBef>
              <a:spcAft>
                <a:spcPts val="0"/>
              </a:spcAft>
              <a:buSzPts val="1400"/>
              <a:buFont typeface="Arial"/>
              <a:buNone/>
            </a:pPr>
            <a:r>
              <a:t/>
            </a:r>
            <a:endParaRPr b="1" i="0" sz="10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b="1" i="0" lang="en-US" sz="1000">
                <a:solidFill>
                  <a:schemeClr val="dk1"/>
                </a:solidFill>
                <a:latin typeface="Arial"/>
                <a:ea typeface="Arial"/>
                <a:cs typeface="Arial"/>
                <a:sym typeface="Arial"/>
              </a:rPr>
              <a:t>Move to next slide</a:t>
            </a:r>
            <a:endParaRPr/>
          </a:p>
        </p:txBody>
      </p:sp>
      <p:sp>
        <p:nvSpPr>
          <p:cNvPr id="211" name="Google Shape;21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1" name="Google Shape;23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000"/>
              <a:buFont typeface="Arial"/>
              <a:buNone/>
            </a:pPr>
            <a:r>
              <a:rPr b="1" i="0" lang="en-US" sz="1000">
                <a:solidFill>
                  <a:schemeClr val="dk1"/>
                </a:solidFill>
                <a:latin typeface="Arial"/>
                <a:ea typeface="Arial"/>
                <a:cs typeface="Arial"/>
                <a:sym typeface="Arial"/>
              </a:rPr>
              <a:t>Tele-calling Workshop Day-2</a:t>
            </a:r>
            <a:endParaRPr/>
          </a:p>
          <a:p>
            <a:pPr indent="0" lvl="0" marL="0" marR="0" rtl="0" algn="l">
              <a:lnSpc>
                <a:spcPct val="107000"/>
              </a:lnSpc>
              <a:spcBef>
                <a:spcPts val="800"/>
              </a:spcBef>
              <a:spcAft>
                <a:spcPts val="0"/>
              </a:spcAft>
              <a:buClr>
                <a:schemeClr val="dk1"/>
              </a:buClr>
              <a:buSzPts val="1200"/>
              <a:buFont typeface="Arial"/>
              <a:buNone/>
            </a:pPr>
            <a:r>
              <a:t/>
            </a:r>
            <a:endParaRPr sz="1200">
              <a:latin typeface="Arial"/>
              <a:ea typeface="Arial"/>
              <a:cs typeface="Arial"/>
              <a:sym typeface="Arial"/>
            </a:endParaRPr>
          </a:p>
          <a:p>
            <a:pPr indent="-228600" lvl="0" marL="228600" rtl="0" algn="l">
              <a:lnSpc>
                <a:spcPct val="107000"/>
              </a:lnSpc>
              <a:spcBef>
                <a:spcPts val="80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Understanding Customer Needs</a:t>
            </a:r>
            <a:endParaRPr/>
          </a:p>
          <a:p>
            <a:pPr indent="-228600" lvl="0" marL="228600" rtl="0" algn="l">
              <a:lnSpc>
                <a:spcPct val="107000"/>
              </a:lnSpc>
              <a:spcBef>
                <a:spcPts val="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Building Impactful Communication</a:t>
            </a:r>
            <a:endParaRPr/>
          </a:p>
          <a:p>
            <a:pPr indent="-228600" lvl="0" marL="228600" rtl="0" algn="l">
              <a:lnSpc>
                <a:spcPct val="107000"/>
              </a:lnSpc>
              <a:spcBef>
                <a:spcPts val="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Building Rapport and Trust</a:t>
            </a:r>
            <a:endParaRPr/>
          </a:p>
          <a:p>
            <a:pPr indent="-228600" lvl="0" marL="228600" rtl="0" algn="l">
              <a:lnSpc>
                <a:spcPct val="107000"/>
              </a:lnSpc>
              <a:spcBef>
                <a:spcPts val="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Handling Irate Customers</a:t>
            </a:r>
            <a:endParaRPr/>
          </a:p>
          <a:p>
            <a:pPr indent="-228600" lvl="0" marL="228600" rtl="0" algn="l">
              <a:lnSpc>
                <a:spcPct val="107000"/>
              </a:lnSpc>
              <a:spcBef>
                <a:spcPts val="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Telecalling Tips</a:t>
            </a:r>
            <a:endParaRPr/>
          </a:p>
          <a:p>
            <a:pPr indent="-165100" lvl="0" marL="228600" rtl="0" algn="l">
              <a:lnSpc>
                <a:spcPct val="107000"/>
              </a:lnSpc>
              <a:spcBef>
                <a:spcPts val="0"/>
              </a:spcBef>
              <a:spcAft>
                <a:spcPts val="0"/>
              </a:spcAft>
              <a:buClr>
                <a:schemeClr val="dk1"/>
              </a:buClr>
              <a:buSzPts val="1000"/>
              <a:buFont typeface="Calibri"/>
              <a:buNone/>
            </a:pPr>
            <a:r>
              <a:t/>
            </a:r>
            <a:endParaRPr b="1" i="0" sz="10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b="1" i="0" lang="en-US" sz="1000">
                <a:solidFill>
                  <a:schemeClr val="dk1"/>
                </a:solidFill>
                <a:latin typeface="Arial"/>
                <a:ea typeface="Arial"/>
                <a:cs typeface="Arial"/>
                <a:sym typeface="Arial"/>
              </a:rPr>
              <a:t>Move to next slide</a:t>
            </a:r>
            <a:endParaRPr/>
          </a:p>
        </p:txBody>
      </p:sp>
      <p:sp>
        <p:nvSpPr>
          <p:cNvPr id="232" name="Google Shape;23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The primary responsibility of a telecaller is to engage with customers over the phone to provide assistance, answer inquiries, resolve issues, and ensure a positive customer experience. </a:t>
            </a:r>
            <a:r>
              <a:rPr b="0" i="0" lang="en-US">
                <a:solidFill>
                  <a:srgbClr val="000000"/>
                </a:solidFill>
                <a:latin typeface="Arial"/>
                <a:ea typeface="Arial"/>
                <a:cs typeface="Arial"/>
                <a:sym typeface="Arial"/>
              </a:rPr>
              <a:t>This role can be categorized into two main types: selling and non-selling. Telecaller </a:t>
            </a:r>
            <a:r>
              <a:rPr b="0" i="0" lang="en-US">
                <a:solidFill>
                  <a:srgbClr val="374151"/>
                </a:solidFill>
                <a:latin typeface="Arial"/>
                <a:ea typeface="Arial"/>
                <a:cs typeface="Arial"/>
                <a:sym typeface="Arial"/>
              </a:rPr>
              <a:t>is an individual who engages in making or receiving telephone calls as part of their job responsibilities. There are various types of telecalling roles that exist</a:t>
            </a:r>
            <a:endParaRPr/>
          </a:p>
          <a:p>
            <a:pPr indent="-228600" lvl="0" marL="457200" rtl="0" algn="l">
              <a:lnSpc>
                <a:spcPct val="100000"/>
              </a:lnSpc>
              <a:spcBef>
                <a:spcPts val="0"/>
              </a:spcBef>
              <a:spcAft>
                <a:spcPts val="0"/>
              </a:spcAft>
              <a:buSzPts val="1400"/>
              <a:buNone/>
            </a:pPr>
            <a:r>
              <a:t/>
            </a:r>
            <a:endParaRPr b="0" i="0">
              <a:solidFill>
                <a:srgbClr val="374151"/>
              </a:solidFill>
              <a:latin typeface="Arial"/>
              <a:ea typeface="Arial"/>
              <a:cs typeface="Arial"/>
              <a:sym typeface="Arial"/>
            </a:endParaRPr>
          </a:p>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Outbound Telecaller</a:t>
            </a:r>
            <a:r>
              <a:rPr b="0" i="0" lang="en-US">
                <a:solidFill>
                  <a:srgbClr val="374151"/>
                </a:solidFill>
                <a:latin typeface="Arial"/>
                <a:ea typeface="Arial"/>
                <a:cs typeface="Arial"/>
                <a:sym typeface="Arial"/>
              </a:rPr>
              <a:t>: Outbound telecallers make calls to potential customers or existing clients. Their main objective might be to promote products or services, generate leads, conduct surveys, or gather feedback. They often work in sales or marketing departments.</a:t>
            </a:r>
            <a:endParaRPr/>
          </a:p>
          <a:p>
            <a:pPr indent="-139700" lvl="0" marL="457200" rtl="0" algn="l">
              <a:lnSpc>
                <a:spcPct val="100000"/>
              </a:lnSpc>
              <a:spcBef>
                <a:spcPts val="0"/>
              </a:spcBef>
              <a:spcAft>
                <a:spcPts val="0"/>
              </a:spcAft>
              <a:buSzPts val="1400"/>
              <a:buFont typeface="Arial"/>
              <a:buNone/>
            </a:pPr>
            <a:r>
              <a:t/>
            </a:r>
            <a:endParaRPr b="1" i="0">
              <a:solidFill>
                <a:srgbClr val="374151"/>
              </a:solidFill>
              <a:latin typeface="Arial"/>
              <a:ea typeface="Arial"/>
              <a:cs typeface="Arial"/>
              <a:sym typeface="Arial"/>
            </a:endParaRPr>
          </a:p>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Inbound Telecaller</a:t>
            </a:r>
            <a:r>
              <a:rPr b="0" i="0" lang="en-US">
                <a:solidFill>
                  <a:srgbClr val="374151"/>
                </a:solidFill>
                <a:latin typeface="Arial"/>
                <a:ea typeface="Arial"/>
                <a:cs typeface="Arial"/>
                <a:sym typeface="Arial"/>
              </a:rPr>
              <a:t>: Inbound telecallers receive calls from customers or clients who have inquiries, issues, or need assistance. They are responsible for providing information, addressing concerns, resolving problems, and ensuring a positive customer experience.</a:t>
            </a:r>
            <a:endParaRPr/>
          </a:p>
          <a:p>
            <a:pPr indent="-139700" lvl="0" marL="457200" rtl="0" algn="l">
              <a:lnSpc>
                <a:spcPct val="100000"/>
              </a:lnSpc>
              <a:spcBef>
                <a:spcPts val="0"/>
              </a:spcBef>
              <a:spcAft>
                <a:spcPts val="0"/>
              </a:spcAft>
              <a:buSzPts val="1400"/>
              <a:buFont typeface="Arial"/>
              <a:buNone/>
            </a:pPr>
            <a:r>
              <a:t/>
            </a:r>
            <a:endParaRPr b="1" i="0">
              <a:solidFill>
                <a:srgbClr val="374151"/>
              </a:solidFill>
              <a:latin typeface="Arial"/>
              <a:ea typeface="Arial"/>
              <a:cs typeface="Arial"/>
              <a:sym typeface="Arial"/>
            </a:endParaRPr>
          </a:p>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Customer Support Telecaller</a:t>
            </a:r>
            <a:r>
              <a:rPr b="0" i="0" lang="en-US">
                <a:solidFill>
                  <a:srgbClr val="374151"/>
                </a:solidFill>
                <a:latin typeface="Arial"/>
                <a:ea typeface="Arial"/>
                <a:cs typeface="Arial"/>
                <a:sym typeface="Arial"/>
              </a:rPr>
              <a:t>: This type of telecaller focuses exclusively on providing assistance and support to customers. They handle inquiries, troubleshoot problems, guide customers through processes, and ensure that customers have a positive interaction with the company.</a:t>
            </a:r>
            <a:endParaRPr/>
          </a:p>
          <a:p>
            <a:pPr indent="-139700" lvl="0" marL="457200" rtl="0" algn="l">
              <a:lnSpc>
                <a:spcPct val="100000"/>
              </a:lnSpc>
              <a:spcBef>
                <a:spcPts val="0"/>
              </a:spcBef>
              <a:spcAft>
                <a:spcPts val="0"/>
              </a:spcAft>
              <a:buSzPts val="1400"/>
              <a:buFont typeface="Arial"/>
              <a:buNone/>
            </a:pPr>
            <a:r>
              <a:t/>
            </a:r>
            <a:endParaRPr b="1" i="0">
              <a:solidFill>
                <a:srgbClr val="374151"/>
              </a:solidFill>
              <a:latin typeface="Arial"/>
              <a:ea typeface="Arial"/>
              <a:cs typeface="Arial"/>
              <a:sym typeface="Arial"/>
            </a:endParaRPr>
          </a:p>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Collections Telecaller</a:t>
            </a:r>
            <a:r>
              <a:rPr b="0" i="0" lang="en-US">
                <a:solidFill>
                  <a:srgbClr val="374151"/>
                </a:solidFill>
                <a:latin typeface="Arial"/>
                <a:ea typeface="Arial"/>
                <a:cs typeface="Arial"/>
                <a:sym typeface="Arial"/>
              </a:rPr>
              <a:t>: Collections telecallers are typically employed by financial institutions to contact customers who have outstanding payments or debts. Their role involves reminding customers about payments, negotiating repayment plans, and ensuring the collection of overdue amounts.</a:t>
            </a:r>
            <a:endParaRPr/>
          </a:p>
          <a:p>
            <a:pPr indent="-139700" lvl="0" marL="457200" rtl="0" algn="l">
              <a:lnSpc>
                <a:spcPct val="100000"/>
              </a:lnSpc>
              <a:spcBef>
                <a:spcPts val="0"/>
              </a:spcBef>
              <a:spcAft>
                <a:spcPts val="0"/>
              </a:spcAft>
              <a:buSzPts val="1400"/>
              <a:buFont typeface="Arial"/>
              <a:buNone/>
            </a:pPr>
            <a:r>
              <a:t/>
            </a:r>
            <a:endParaRPr b="1" i="0">
              <a:solidFill>
                <a:srgbClr val="374151"/>
              </a:solidFill>
              <a:latin typeface="Arial"/>
              <a:ea typeface="Arial"/>
              <a:cs typeface="Arial"/>
              <a:sym typeface="Arial"/>
            </a:endParaRPr>
          </a:p>
          <a:p>
            <a:pPr indent="-228600" lvl="0" marL="4572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Market Research Telecaller</a:t>
            </a:r>
            <a:r>
              <a:rPr b="0" i="0" lang="en-US">
                <a:solidFill>
                  <a:srgbClr val="374151"/>
                </a:solidFill>
                <a:latin typeface="Arial"/>
                <a:ea typeface="Arial"/>
                <a:cs typeface="Arial"/>
                <a:sym typeface="Arial"/>
              </a:rPr>
              <a:t>: These telecallers conduct surveys or gather information from individuals or businesses to support market research efforts. They might inquire about consumer preferences, opinions, or industry trends.</a:t>
            </a:r>
            <a:endParaRPr/>
          </a:p>
          <a:p>
            <a:pPr indent="-228600" lvl="0" marL="457200" marR="0" rtl="0" algn="l">
              <a:lnSpc>
                <a:spcPct val="100000"/>
              </a:lnSpc>
              <a:spcBef>
                <a:spcPts val="0"/>
              </a:spcBef>
              <a:spcAft>
                <a:spcPts val="0"/>
              </a:spcAft>
              <a:buClr>
                <a:srgbClr val="000000"/>
              </a:buClr>
              <a:buSzPts val="1400"/>
              <a:buFont typeface="Arial"/>
              <a:buNone/>
            </a:pPr>
            <a:br>
              <a:rPr lang="en-US"/>
            </a:br>
            <a:br>
              <a:rPr b="0" i="0" lang="en-US">
                <a:solidFill>
                  <a:srgbClr val="000000"/>
                </a:solidFill>
                <a:latin typeface="Arial"/>
                <a:ea typeface="Arial"/>
                <a:cs typeface="Arial"/>
                <a:sym typeface="Arial"/>
              </a:rPr>
            </a:br>
            <a:endParaRPr/>
          </a:p>
        </p:txBody>
      </p:sp>
      <p:sp>
        <p:nvSpPr>
          <p:cNvPr id="253" name="Google Shape;25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a:solidFill>
                  <a:srgbClr val="374151"/>
                </a:solidFill>
                <a:latin typeface="Arial"/>
                <a:ea typeface="Arial"/>
                <a:cs typeface="Arial"/>
                <a:sym typeface="Arial"/>
              </a:rPr>
              <a:t>Building strong customer relations is essential for any organization's long-term success. Telecalling can be a valuable tool for fostering these relationships. Here are five ways in which telecalling can help an organization build strong customer relations:</a:t>
            </a:r>
            <a:endParaRPr/>
          </a:p>
          <a:p>
            <a:pPr indent="-228600" lvl="0" marL="457200" marR="0" rtl="0" algn="l">
              <a:lnSpc>
                <a:spcPct val="100000"/>
              </a:lnSpc>
              <a:spcBef>
                <a:spcPts val="0"/>
              </a:spcBef>
              <a:spcAft>
                <a:spcPts val="0"/>
              </a:spcAft>
              <a:buClr>
                <a:srgbClr val="000000"/>
              </a:buClr>
              <a:buSzPts val="1400"/>
              <a:buFont typeface="Arial"/>
              <a:buNone/>
            </a:pPr>
            <a:r>
              <a:t/>
            </a:r>
            <a:endParaRPr b="1" i="0">
              <a:latin typeface="Arial"/>
              <a:ea typeface="Arial"/>
              <a:cs typeface="Arial"/>
              <a:sym typeface="Arial"/>
            </a:endParaRPr>
          </a:p>
          <a:p>
            <a:pPr indent="-228600" lvl="0" marL="228600" rtl="0" algn="l">
              <a:lnSpc>
                <a:spcPct val="100000"/>
              </a:lnSpc>
              <a:spcBef>
                <a:spcPts val="0"/>
              </a:spcBef>
              <a:spcAft>
                <a:spcPts val="0"/>
              </a:spcAft>
              <a:buSzPts val="1400"/>
              <a:buFont typeface="Arial"/>
              <a:buAutoNum type="arabicPeriod"/>
            </a:pPr>
            <a:r>
              <a:rPr b="1" i="0" lang="en-US">
                <a:latin typeface="Arial"/>
                <a:ea typeface="Arial"/>
                <a:cs typeface="Arial"/>
                <a:sym typeface="Arial"/>
              </a:rPr>
              <a:t>Cost-Efficiency</a:t>
            </a:r>
            <a:r>
              <a:rPr b="0" i="0" lang="en-US">
                <a:solidFill>
                  <a:srgbClr val="374151"/>
                </a:solidFill>
                <a:latin typeface="Arial"/>
                <a:ea typeface="Arial"/>
                <a:cs typeface="Arial"/>
                <a:sym typeface="Arial"/>
              </a:rPr>
              <a:t>: Telecalling is often more cost-effective than in-person customer interactions. It reduces the need for physical infrastructure and allows organizations to handle a higher volume of customer inquiries at a lower cost.</a:t>
            </a:r>
            <a:endParaRPr/>
          </a:p>
          <a:p>
            <a:pPr indent="-139700" lvl="0" marL="228600" rtl="0" algn="l">
              <a:lnSpc>
                <a:spcPct val="100000"/>
              </a:lnSpc>
              <a:spcBef>
                <a:spcPts val="0"/>
              </a:spcBef>
              <a:spcAft>
                <a:spcPts val="0"/>
              </a:spcAft>
              <a:buSzPts val="1400"/>
              <a:buFont typeface="Arial"/>
              <a:buNone/>
            </a:pPr>
            <a:r>
              <a:t/>
            </a:r>
            <a:endParaRPr b="0" i="0">
              <a:solidFill>
                <a:srgbClr val="374151"/>
              </a:solidFill>
              <a:latin typeface="Arial"/>
              <a:ea typeface="Arial"/>
              <a:cs typeface="Arial"/>
              <a:sym typeface="Arial"/>
            </a:endParaRPr>
          </a:p>
          <a:p>
            <a:pPr indent="-228600" lvl="0" marL="2286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Personalized Interaction</a:t>
            </a:r>
            <a:r>
              <a:rPr b="0" i="0" lang="en-US">
                <a:solidFill>
                  <a:srgbClr val="374151"/>
                </a:solidFill>
                <a:latin typeface="Arial"/>
                <a:ea typeface="Arial"/>
                <a:cs typeface="Arial"/>
                <a:sym typeface="Arial"/>
              </a:rPr>
              <a:t>: Telecalling allows for direct, one-on-one conversations with customers. Telecallers can address customer inquiries, provide personalized assistance, and offer tailored solutions based on individual needs. This personalized interaction makes customers feel valued and understood, leading to stronger relationships.</a:t>
            </a:r>
            <a:endParaRPr/>
          </a:p>
          <a:p>
            <a:pPr indent="-139700" lvl="0" marL="228600" rtl="0" algn="l">
              <a:lnSpc>
                <a:spcPct val="100000"/>
              </a:lnSpc>
              <a:spcBef>
                <a:spcPts val="0"/>
              </a:spcBef>
              <a:spcAft>
                <a:spcPts val="0"/>
              </a:spcAft>
              <a:buSzPts val="1400"/>
              <a:buFont typeface="Arial"/>
              <a:buNone/>
            </a:pPr>
            <a:r>
              <a:t/>
            </a:r>
            <a:endParaRPr b="0" i="0">
              <a:solidFill>
                <a:srgbClr val="374151"/>
              </a:solidFill>
              <a:latin typeface="Arial"/>
              <a:ea typeface="Arial"/>
              <a:cs typeface="Arial"/>
              <a:sym typeface="Arial"/>
            </a:endParaRPr>
          </a:p>
          <a:p>
            <a:pPr indent="-228600" lvl="0" marL="2286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Proactive Problem Solving</a:t>
            </a:r>
            <a:r>
              <a:rPr b="0" i="0" lang="en-US">
                <a:solidFill>
                  <a:srgbClr val="374151"/>
                </a:solidFill>
                <a:latin typeface="Arial"/>
                <a:ea typeface="Arial"/>
                <a:cs typeface="Arial"/>
                <a:sym typeface="Arial"/>
              </a:rPr>
              <a:t>: Telecallers can proactively reach out to customers to address potential issues or concerns before they escalate. This proactive approach shows that the organization cares about the customer's experience and is committed to resolving problems promptly, which enhances trust and customer loyalty.</a:t>
            </a:r>
            <a:endParaRPr/>
          </a:p>
          <a:p>
            <a:pPr indent="-139700" lvl="0" marL="228600" rtl="0" algn="l">
              <a:lnSpc>
                <a:spcPct val="100000"/>
              </a:lnSpc>
              <a:spcBef>
                <a:spcPts val="0"/>
              </a:spcBef>
              <a:spcAft>
                <a:spcPts val="0"/>
              </a:spcAft>
              <a:buSzPts val="1400"/>
              <a:buFont typeface="Arial"/>
              <a:buNone/>
            </a:pPr>
            <a:r>
              <a:t/>
            </a:r>
            <a:endParaRPr b="0" i="0">
              <a:solidFill>
                <a:srgbClr val="374151"/>
              </a:solidFill>
              <a:latin typeface="Arial"/>
              <a:ea typeface="Arial"/>
              <a:cs typeface="Arial"/>
              <a:sym typeface="Arial"/>
            </a:endParaRPr>
          </a:p>
          <a:p>
            <a:pPr indent="-228600" lvl="0" marL="2286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Feedback and Listening</a:t>
            </a:r>
            <a:r>
              <a:rPr b="0" i="0" lang="en-US">
                <a:solidFill>
                  <a:srgbClr val="374151"/>
                </a:solidFill>
                <a:latin typeface="Arial"/>
                <a:ea typeface="Arial"/>
                <a:cs typeface="Arial"/>
                <a:sym typeface="Arial"/>
              </a:rPr>
              <a:t>: Telecallers have the opportunity to gather feedback directly from customers. They can listen to customer opinions, suggestions, and concerns, providing the organization with valuable insights for improving products, services, and overall customer satisfaction. This active listening demonstrates the organization's commitment to continuous improvement.</a:t>
            </a:r>
            <a:endParaRPr/>
          </a:p>
          <a:p>
            <a:pPr indent="-139700" lvl="0" marL="228600" rtl="0" algn="l">
              <a:lnSpc>
                <a:spcPct val="100000"/>
              </a:lnSpc>
              <a:spcBef>
                <a:spcPts val="0"/>
              </a:spcBef>
              <a:spcAft>
                <a:spcPts val="0"/>
              </a:spcAft>
              <a:buSzPts val="1400"/>
              <a:buFont typeface="Arial"/>
              <a:buNone/>
            </a:pPr>
            <a:r>
              <a:t/>
            </a:r>
            <a:endParaRPr b="0" i="0">
              <a:solidFill>
                <a:srgbClr val="374151"/>
              </a:solidFill>
              <a:latin typeface="Arial"/>
              <a:ea typeface="Arial"/>
              <a:cs typeface="Arial"/>
              <a:sym typeface="Arial"/>
            </a:endParaRPr>
          </a:p>
          <a:p>
            <a:pPr indent="-228600" lvl="0" marL="228600" rtl="0" algn="l">
              <a:lnSpc>
                <a:spcPct val="100000"/>
              </a:lnSpc>
              <a:spcBef>
                <a:spcPts val="0"/>
              </a:spcBef>
              <a:spcAft>
                <a:spcPts val="0"/>
              </a:spcAft>
              <a:buSzPts val="1400"/>
              <a:buFont typeface="Arial"/>
              <a:buAutoNum type="arabicPeriod"/>
            </a:pPr>
            <a:r>
              <a:rPr b="1" i="0" lang="en-US">
                <a:solidFill>
                  <a:srgbClr val="374151"/>
                </a:solidFill>
                <a:latin typeface="Arial"/>
                <a:ea typeface="Arial"/>
                <a:cs typeface="Arial"/>
                <a:sym typeface="Arial"/>
              </a:rPr>
              <a:t>Building Trust and Loyalty</a:t>
            </a:r>
            <a:r>
              <a:rPr b="0" i="0" lang="en-US">
                <a:solidFill>
                  <a:srgbClr val="374151"/>
                </a:solidFill>
                <a:latin typeface="Arial"/>
                <a:ea typeface="Arial"/>
                <a:cs typeface="Arial"/>
                <a:sym typeface="Arial"/>
              </a:rPr>
              <a:t>: Consistent and positive interactions with telecallers can build trust and loyalty over time. When customers have positive experiences with telecallers who genuinely care about their needs, they are more likely to remain loyal to the brand, recommend it to others, and become brand advocates.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73" name="Google Shape;27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2D2D2D"/>
                </a:solidFill>
                <a:latin typeface="Arial"/>
                <a:ea typeface="Arial"/>
                <a:cs typeface="Arial"/>
                <a:sym typeface="Arial"/>
              </a:rPr>
              <a:t>Ask: What is attitude?</a:t>
            </a:r>
            <a:endParaRPr/>
          </a:p>
          <a:p>
            <a:pPr indent="0" lvl="0" marL="0" rtl="0" algn="l">
              <a:lnSpc>
                <a:spcPct val="100000"/>
              </a:lnSpc>
              <a:spcBef>
                <a:spcPts val="0"/>
              </a:spcBef>
              <a:spcAft>
                <a:spcPts val="0"/>
              </a:spcAft>
              <a:buSzPts val="1400"/>
              <a:buNone/>
            </a:pPr>
            <a:r>
              <a:rPr b="0" i="0" lang="en-US">
                <a:solidFill>
                  <a:srgbClr val="2D2D2D"/>
                </a:solidFill>
                <a:latin typeface="Arial"/>
                <a:ea typeface="Arial"/>
                <a:cs typeface="Arial"/>
                <a:sym typeface="Arial"/>
              </a:rPr>
              <a:t>Elicit response.</a:t>
            </a:r>
            <a:br>
              <a:rPr b="0" i="0" lang="en-US">
                <a:solidFill>
                  <a:srgbClr val="2D2D2D"/>
                </a:solidFill>
                <a:latin typeface="Arial"/>
                <a:ea typeface="Arial"/>
                <a:cs typeface="Arial"/>
                <a:sym typeface="Arial"/>
              </a:rPr>
            </a:b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2D2D2D"/>
                </a:solidFill>
                <a:latin typeface="Arial"/>
                <a:ea typeface="Arial"/>
                <a:cs typeface="Arial"/>
                <a:sym typeface="Arial"/>
              </a:rPr>
              <a:t>Say: Attitude is the way a person thinks or feels about a specific person, place, action, or experience. Similar to the individual perspective, attitude encompasses the individual’s particular emotions and the way in which they act towards people and work. Attitude is a specific disposition that combines factors like beliefs, opinions, moods, and emotions. Sometimes, attitude is referred to as an outlook or mental state that affects the way people perceive the world around them and the way they experience life, work, relationships, and more.</a:t>
            </a:r>
            <a:endParaRPr/>
          </a:p>
          <a:p>
            <a:pPr indent="0" lvl="0" marL="0" rtl="0" algn="l">
              <a:lnSpc>
                <a:spcPct val="100000"/>
              </a:lnSpc>
              <a:spcBef>
                <a:spcPts val="0"/>
              </a:spcBef>
              <a:spcAft>
                <a:spcPts val="0"/>
              </a:spcAft>
              <a:buSzPts val="1400"/>
              <a:buNone/>
            </a:pPr>
            <a:r>
              <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2D2D2D"/>
                </a:solidFill>
                <a:latin typeface="Arial"/>
                <a:ea typeface="Arial"/>
                <a:cs typeface="Arial"/>
                <a:sym typeface="Arial"/>
              </a:rPr>
              <a:t>Ask: Why is positive attitude so important for professional excellence?</a:t>
            </a:r>
            <a:endParaRPr/>
          </a:p>
          <a:p>
            <a:pPr indent="0" lvl="0" marL="0" rtl="0" algn="l">
              <a:lnSpc>
                <a:spcPct val="100000"/>
              </a:lnSpc>
              <a:spcBef>
                <a:spcPts val="0"/>
              </a:spcBef>
              <a:spcAft>
                <a:spcPts val="0"/>
              </a:spcAft>
              <a:buSzPts val="1400"/>
              <a:buNone/>
            </a:pPr>
            <a:r>
              <a:t/>
            </a:r>
            <a:endParaRPr b="0" i="0">
              <a:solidFill>
                <a:srgbClr val="2D2D2D"/>
              </a:solidFill>
              <a:latin typeface="Arial"/>
              <a:ea typeface="Arial"/>
              <a:cs typeface="Arial"/>
              <a:sym typeface="Arial"/>
            </a:endParaRPr>
          </a:p>
          <a:p>
            <a:pPr indent="0" lvl="0" marL="0" rtl="0" algn="l">
              <a:lnSpc>
                <a:spcPct val="100000"/>
              </a:lnSpc>
              <a:spcBef>
                <a:spcPts val="0"/>
              </a:spcBef>
              <a:spcAft>
                <a:spcPts val="0"/>
              </a:spcAft>
              <a:buSzPts val="1400"/>
              <a:buNone/>
            </a:pPr>
            <a:r>
              <a:rPr b="1" i="0" lang="en-US">
                <a:solidFill>
                  <a:srgbClr val="2D2D2D"/>
                </a:solidFill>
                <a:latin typeface="Arial"/>
                <a:ea typeface="Arial"/>
                <a:cs typeface="Arial"/>
                <a:sym typeface="Arial"/>
              </a:rPr>
              <a:t>Transition to the next slide.</a:t>
            </a:r>
            <a:endParaRPr/>
          </a:p>
        </p:txBody>
      </p:sp>
      <p:sp>
        <p:nvSpPr>
          <p:cNvPr id="319" name="Google Shape;31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the 3 circles to the participants with examples</a:t>
            </a:r>
            <a:endParaRPr/>
          </a:p>
        </p:txBody>
      </p:sp>
      <p:sp>
        <p:nvSpPr>
          <p:cNvPr id="327" name="Google Shape;32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first type of Moment of truth is the Average moment of truth.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Say:</a:t>
            </a:r>
            <a:r>
              <a:rPr lang="en-US"/>
              <a:t> </a:t>
            </a:r>
            <a:r>
              <a:rPr b="0" lang="en-US"/>
              <a:t>When a business delivers exactly what the customer expects, it creates an average moment of truth for the customer. In this scenario, the customer's experience aligns with their preconceived expectations, resulting in satisfaction. While meeting expectations can be seen as an average or baseline level of service, it is still crucial for customer satisfaction. </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Here's why:</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1" lang="en-US"/>
              <a:t>Meeting Basic Requirements: </a:t>
            </a:r>
            <a:r>
              <a:rPr b="0" lang="en-US"/>
              <a:t>When a business fulfills the customer's expectations, it means they have met the fundamental requirements of the customer. This is important because failing to meet these basic expectations can lead to dissatisfaction and potentially drive customers away.</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US"/>
              <a:t>Consistency and Reliability: </a:t>
            </a:r>
            <a:r>
              <a:rPr b="0" lang="en-US"/>
              <a:t>Consistently meeting customer expectations builds a reputation for reliability and dependability. Customers appreciate businesses that consistently deliver on their promises and provide a predictable experience. This helps in establishing trust and can lead to repeat business.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1" lang="en-US"/>
              <a:t>Reinforcing Positive Brand Image: </a:t>
            </a:r>
            <a:r>
              <a:rPr b="0" lang="en-US"/>
              <a:t>Meeting customer expectations contributes to a positive brand image. Satisfied customers are more likely to speak positively about their experiences, leading to positive word-of-mouth and recommendations. This helps attract new customers and strengthens the company's reputation in the marketplace.</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1" lang="en-US"/>
              <a:t>Avoiding Negative Moments of Truth: </a:t>
            </a:r>
            <a:r>
              <a:rPr b="0" lang="en-US"/>
              <a:t>Failing to meet customer expectations can result in negative moments of truth. These instances occur when a customer's experience falls short of their expectations, leading to dissatisfaction, complaints, or even negative reviews. By delivering what is expected, businesses can avoid such negative moments and their potential repercussions.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1" lang="en-US"/>
              <a:t>Customer Retention: </a:t>
            </a:r>
            <a:r>
              <a:rPr b="0" lang="en-US"/>
              <a:t>While meeting expectations may not create an extraordinary experience, it still contributes to customer satisfaction and retention. Satisfied customers are more likely to remain loyal and continue doing business with a company. This loyalty can result in repeat purchases and long-term customer relationships.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It is important to note that meeting expectations alone may not be sufficient for differentiation or creating strong customer loyalty. Businesses should strive to exceed expectations and provide exceptional experiences whenever possible. However, consistently meeting expectations forms the foundation for customer satisfaction and establishes a baseline level of service that customers rely on.</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t/>
            </a:r>
            <a:endParaRPr/>
          </a:p>
        </p:txBody>
      </p:sp>
      <p:sp>
        <p:nvSpPr>
          <p:cNvPr id="368" name="Google Shape;36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a:solidFill>
                  <a:srgbClr val="374151"/>
                </a:solidFill>
                <a:latin typeface="Arial"/>
                <a:ea typeface="Arial"/>
                <a:cs typeface="Arial"/>
                <a:sym typeface="Arial"/>
              </a:rPr>
              <a:t>A tele calling script is a structured set of dialogues and prompts used by tele callers during phone conversations with customers or clients. It outlines key talking points, questions, and responses to guide the conversation toward specific objectives, such as sales, appointments, or information gathering. The script ensures consistent communication, provides information effectively, and helps tele callers handle various scenarios while maintaining a professional and engaging interaction.</a:t>
            </a:r>
            <a:endParaRPr>
              <a:latin typeface="Arial"/>
              <a:ea typeface="Arial"/>
              <a:cs typeface="Arial"/>
              <a:sym typeface="Arial"/>
            </a:endParaRPr>
          </a:p>
        </p:txBody>
      </p:sp>
      <p:sp>
        <p:nvSpPr>
          <p:cNvPr id="378" name="Google Shape;37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7" name="Shape 77"/>
        <p:cNvGrpSpPr/>
        <p:nvPr/>
      </p:nvGrpSpPr>
      <p:grpSpPr>
        <a:xfrm>
          <a:off x="0" y="0"/>
          <a:ext cx="0" cy="0"/>
          <a:chOff x="0" y="0"/>
          <a:chExt cx="0" cy="0"/>
        </a:xfrm>
      </p:grpSpPr>
      <p:sp>
        <p:nvSpPr>
          <p:cNvPr id="78" name="Google Shape;78;p11"/>
          <p:cNvSpPr txBox="1"/>
          <p:nvPr>
            <p:ph type="title"/>
          </p:nvPr>
        </p:nvSpPr>
        <p:spPr>
          <a:xfrm>
            <a:off x="839788" y="457200"/>
            <a:ext cx="3932237" cy="16002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1"/>
          <p:cNvSpPr txBox="1"/>
          <p:nvPr>
            <p:ph idx="1" type="body"/>
          </p:nvPr>
        </p:nvSpPr>
        <p:spPr>
          <a:xfrm>
            <a:off x="5183188" y="987425"/>
            <a:ext cx="6172200" cy="4873625"/>
          </a:xfrm>
          <a:prstGeom prst="rect">
            <a:avLst/>
          </a:prstGeom>
          <a:noFill/>
          <a:ln>
            <a:noFill/>
          </a:ln>
        </p:spPr>
        <p:txBody>
          <a:bodyPr anchorCtr="0" anchor="t" bIns="45700" lIns="0"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atin typeface="Arial"/>
                <a:ea typeface="Arial"/>
                <a:cs typeface="Arial"/>
                <a:sym typeface="Arial"/>
              </a:defRPr>
            </a:lvl1pPr>
            <a:lvl2pPr indent="-406400" lvl="1" marL="914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indent="-381000" lvl="2" marL="1371600" algn="l">
              <a:lnSpc>
                <a:spcPct val="90000"/>
              </a:lnSpc>
              <a:spcBef>
                <a:spcPts val="500"/>
              </a:spcBef>
              <a:spcAft>
                <a:spcPts val="0"/>
              </a:spcAft>
              <a:buClr>
                <a:schemeClr val="dk1"/>
              </a:buClr>
              <a:buSzPts val="2400"/>
              <a:buChar char="•"/>
              <a:defRPr sz="2400">
                <a:latin typeface="Arial"/>
                <a:ea typeface="Arial"/>
                <a:cs typeface="Arial"/>
                <a:sym typeface="Arial"/>
              </a:defRPr>
            </a:lvl3pPr>
            <a:lvl4pPr indent="-355600" lvl="3" marL="1828800" algn="l">
              <a:lnSpc>
                <a:spcPct val="90000"/>
              </a:lnSpc>
              <a:spcBef>
                <a:spcPts val="500"/>
              </a:spcBef>
              <a:spcAft>
                <a:spcPts val="0"/>
              </a:spcAft>
              <a:buClr>
                <a:schemeClr val="dk1"/>
              </a:buClr>
              <a:buSzPts val="2000"/>
              <a:buChar char="•"/>
              <a:defRPr sz="2000">
                <a:latin typeface="Arial"/>
                <a:ea typeface="Arial"/>
                <a:cs typeface="Arial"/>
                <a:sym typeface="Arial"/>
              </a:defRPr>
            </a:lvl4pPr>
            <a:lvl5pPr indent="-355600" lvl="4" marL="2286000" algn="l">
              <a:lnSpc>
                <a:spcPct val="90000"/>
              </a:lnSpc>
              <a:spcBef>
                <a:spcPts val="500"/>
              </a:spcBef>
              <a:spcAft>
                <a:spcPts val="0"/>
              </a:spcAft>
              <a:buClr>
                <a:schemeClr val="dk1"/>
              </a:buClr>
              <a:buSzPts val="2000"/>
              <a:buChar char="•"/>
              <a:defRPr sz="2000">
                <a:latin typeface="Arial"/>
                <a:ea typeface="Arial"/>
                <a:cs typeface="Arial"/>
                <a:sym typeface="Arial"/>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0" name="Google Shape;80;p11"/>
          <p:cNvSpPr txBox="1"/>
          <p:nvPr>
            <p:ph idx="2" type="body"/>
          </p:nvPr>
        </p:nvSpPr>
        <p:spPr>
          <a:xfrm>
            <a:off x="839788" y="2057400"/>
            <a:ext cx="3932237" cy="3811588"/>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4" name="Shape 84"/>
        <p:cNvGrpSpPr/>
        <p:nvPr/>
      </p:nvGrpSpPr>
      <p:grpSpPr>
        <a:xfrm>
          <a:off x="0" y="0"/>
          <a:ext cx="0" cy="0"/>
          <a:chOff x="0" y="0"/>
          <a:chExt cx="0" cy="0"/>
        </a:xfrm>
      </p:grpSpPr>
      <p:sp>
        <p:nvSpPr>
          <p:cNvPr id="85" name="Google Shape;85;p12"/>
          <p:cNvSpPr txBox="1"/>
          <p:nvPr>
            <p:ph type="title"/>
          </p:nvPr>
        </p:nvSpPr>
        <p:spPr>
          <a:xfrm>
            <a:off x="839788" y="457200"/>
            <a:ext cx="3932237" cy="1600200"/>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2"/>
          <p:cNvSpPr/>
          <p:nvPr>
            <p:ph idx="2" type="pic"/>
          </p:nvPr>
        </p:nvSpPr>
        <p:spPr>
          <a:xfrm>
            <a:off x="5183188" y="987425"/>
            <a:ext cx="6172200" cy="4873625"/>
          </a:xfrm>
          <a:prstGeom prst="rect">
            <a:avLst/>
          </a:prstGeom>
          <a:noFill/>
          <a:ln>
            <a:noFill/>
          </a:ln>
        </p:spPr>
      </p:sp>
      <p:sp>
        <p:nvSpPr>
          <p:cNvPr id="87" name="Google Shape;87;p12"/>
          <p:cNvSpPr txBox="1"/>
          <p:nvPr>
            <p:ph idx="1" type="body"/>
          </p:nvPr>
        </p:nvSpPr>
        <p:spPr>
          <a:xfrm>
            <a:off x="839788" y="2057400"/>
            <a:ext cx="3932237" cy="3811588"/>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8" name="Google Shape;8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 name="Shape 91"/>
        <p:cNvGrpSpPr/>
        <p:nvPr/>
      </p:nvGrpSpPr>
      <p:grpSpPr>
        <a:xfrm>
          <a:off x="0" y="0"/>
          <a:ext cx="0" cy="0"/>
          <a:chOff x="0" y="0"/>
          <a:chExt cx="0" cy="0"/>
        </a:xfrm>
      </p:grpSpPr>
      <p:sp>
        <p:nvSpPr>
          <p:cNvPr id="92" name="Google Shape;92;p13"/>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3"/>
          <p:cNvSpPr txBox="1"/>
          <p:nvPr>
            <p:ph idx="1" type="body"/>
          </p:nvPr>
        </p:nvSpPr>
        <p:spPr>
          <a:xfrm rot="5400000">
            <a:off x="3318350" y="-1652548"/>
            <a:ext cx="5555299" cy="10932879"/>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7" name="Shape 97"/>
        <p:cNvGrpSpPr/>
        <p:nvPr/>
      </p:nvGrpSpPr>
      <p:grpSpPr>
        <a:xfrm>
          <a:off x="0" y="0"/>
          <a:ext cx="0" cy="0"/>
          <a:chOff x="0" y="0"/>
          <a:chExt cx="0" cy="0"/>
        </a:xfrm>
      </p:grpSpPr>
      <p:sp>
        <p:nvSpPr>
          <p:cNvPr id="98" name="Google Shape;98;p14"/>
          <p:cNvSpPr txBox="1"/>
          <p:nvPr>
            <p:ph type="title"/>
          </p:nvPr>
        </p:nvSpPr>
        <p:spPr>
          <a:xfrm rot="5400000">
            <a:off x="7133431" y="1956594"/>
            <a:ext cx="5811838" cy="2628900"/>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4"/>
          <p:cNvSpPr txBox="1"/>
          <p:nvPr>
            <p:ph idx="1" type="body"/>
          </p:nvPr>
        </p:nvSpPr>
        <p:spPr>
          <a:xfrm rot="5400000">
            <a:off x="1799431" y="-596106"/>
            <a:ext cx="5811838" cy="7734300"/>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03" name="Shape 103"/>
        <p:cNvGrpSpPr/>
        <p:nvPr/>
      </p:nvGrpSpPr>
      <p:grpSpPr>
        <a:xfrm>
          <a:off x="0" y="0"/>
          <a:ext cx="0" cy="0"/>
          <a:chOff x="0" y="0"/>
          <a:chExt cx="0" cy="0"/>
        </a:xfrm>
      </p:grpSpPr>
      <p:sp>
        <p:nvSpPr>
          <p:cNvPr id="104" name="Google Shape;104;p15"/>
          <p:cNvSpPr txBox="1"/>
          <p:nvPr>
            <p:ph type="ctrTitle"/>
          </p:nvPr>
        </p:nvSpPr>
        <p:spPr>
          <a:xfrm>
            <a:off x="914400" y="2125981"/>
            <a:ext cx="10363200" cy="144017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5"/>
          <p:cNvSpPr txBox="1"/>
          <p:nvPr>
            <p:ph idx="1" type="subTitle"/>
          </p:nvPr>
        </p:nvSpPr>
        <p:spPr>
          <a:xfrm>
            <a:off x="1828801" y="3840480"/>
            <a:ext cx="8534399" cy="1714500"/>
          </a:xfrm>
          <a:prstGeom prst="rect">
            <a:avLst/>
          </a:prstGeom>
          <a:noFill/>
          <a:ln>
            <a:noFill/>
          </a:ln>
        </p:spPr>
        <p:txBody>
          <a:bodyPr anchorCtr="0" anchor="t" bIns="45700" lIns="0" spcFirstLastPara="1" rIns="91425" wrap="square" tIns="4570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06" name="Google Shape;10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5"/>
          <p:cNvSpPr txBox="1"/>
          <p:nvPr>
            <p:ph idx="10" type="dt"/>
          </p:nvPr>
        </p:nvSpPr>
        <p:spPr>
          <a:xfrm>
            <a:off x="609600" y="6378575"/>
            <a:ext cx="2803525" cy="342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09" name="Shape 109"/>
        <p:cNvGrpSpPr/>
        <p:nvPr/>
      </p:nvGrpSpPr>
      <p:grpSpPr>
        <a:xfrm>
          <a:off x="0" y="0"/>
          <a:ext cx="0" cy="0"/>
          <a:chOff x="0" y="0"/>
          <a:chExt cx="0" cy="0"/>
        </a:xfrm>
      </p:grpSpPr>
      <p:sp>
        <p:nvSpPr>
          <p:cNvPr id="110" name="Google Shape;110;p16"/>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6"/>
          <p:cNvSpPr txBox="1"/>
          <p:nvPr>
            <p:ph idx="1" type="body"/>
          </p:nvPr>
        </p:nvSpPr>
        <p:spPr>
          <a:xfrm>
            <a:off x="609600" y="1577340"/>
            <a:ext cx="5303520" cy="4526280"/>
          </a:xfrm>
          <a:prstGeom prst="rect">
            <a:avLst/>
          </a:prstGeom>
          <a:noFill/>
          <a:ln>
            <a:noFill/>
          </a:ln>
        </p:spPr>
        <p:txBody>
          <a:bodyPr anchorCtr="0" anchor="t" bIns="45700" lIns="0"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16"/>
          <p:cNvSpPr txBox="1"/>
          <p:nvPr>
            <p:ph idx="2" type="body"/>
          </p:nvPr>
        </p:nvSpPr>
        <p:spPr>
          <a:xfrm>
            <a:off x="6278879" y="1577340"/>
            <a:ext cx="5303520" cy="4526280"/>
          </a:xfrm>
          <a:prstGeom prst="rect">
            <a:avLst/>
          </a:prstGeom>
          <a:noFill/>
          <a:ln>
            <a:noFill/>
          </a:ln>
        </p:spPr>
        <p:txBody>
          <a:bodyPr anchorCtr="0" anchor="t" bIns="45700" lIns="0"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6"/>
          <p:cNvSpPr txBox="1"/>
          <p:nvPr>
            <p:ph idx="10" type="dt"/>
          </p:nvPr>
        </p:nvSpPr>
        <p:spPr>
          <a:xfrm>
            <a:off x="609600" y="6378575"/>
            <a:ext cx="2803525" cy="342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16" name="Shape 116"/>
        <p:cNvGrpSpPr/>
        <p:nvPr/>
      </p:nvGrpSpPr>
      <p:grpSpPr>
        <a:xfrm>
          <a:off x="0" y="0"/>
          <a:ext cx="0" cy="0"/>
          <a:chOff x="0" y="0"/>
          <a:chExt cx="0" cy="0"/>
        </a:xfrm>
      </p:grpSpPr>
      <p:sp>
        <p:nvSpPr>
          <p:cNvPr id="117" name="Google Shape;117;p17"/>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0" name="Shape 130"/>
        <p:cNvGrpSpPr/>
        <p:nvPr/>
      </p:nvGrpSpPr>
      <p:grpSpPr>
        <a:xfrm>
          <a:off x="0" y="0"/>
          <a:ext cx="0" cy="0"/>
          <a:chOff x="0" y="0"/>
          <a:chExt cx="0" cy="0"/>
        </a:xfrm>
      </p:grpSpPr>
      <p:sp>
        <p:nvSpPr>
          <p:cNvPr id="131" name="Google Shape;131;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3" name="Google Shape;13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6" name="Shape 136"/>
        <p:cNvGrpSpPr/>
        <p:nvPr/>
      </p:nvGrpSpPr>
      <p:grpSpPr>
        <a:xfrm>
          <a:off x="0" y="0"/>
          <a:ext cx="0" cy="0"/>
          <a:chOff x="0" y="0"/>
          <a:chExt cx="0" cy="0"/>
        </a:xfrm>
      </p:grpSpPr>
      <p:sp>
        <p:nvSpPr>
          <p:cNvPr id="137" name="Google Shape;137;p20"/>
          <p:cNvSpPr txBox="1"/>
          <p:nvPr>
            <p:ph type="title"/>
          </p:nvPr>
        </p:nvSpPr>
        <p:spPr>
          <a:xfrm>
            <a:off x="838200" y="365126"/>
            <a:ext cx="10515600" cy="7268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0"/>
          <p:cNvSpPr txBox="1"/>
          <p:nvPr>
            <p:ph idx="1" type="body"/>
          </p:nvPr>
        </p:nvSpPr>
        <p:spPr>
          <a:xfrm>
            <a:off x="838200" y="1380879"/>
            <a:ext cx="10515600" cy="47960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2" name="Shape 142"/>
        <p:cNvGrpSpPr/>
        <p:nvPr/>
      </p:nvGrpSpPr>
      <p:grpSpPr>
        <a:xfrm>
          <a:off x="0" y="0"/>
          <a:ext cx="0" cy="0"/>
          <a:chOff x="0" y="0"/>
          <a:chExt cx="0" cy="0"/>
        </a:xfrm>
      </p:grpSpPr>
      <p:sp>
        <p:nvSpPr>
          <p:cNvPr id="143" name="Google Shape;143;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5" name="Google Shape;14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3"/>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8" name="Shape 148"/>
        <p:cNvGrpSpPr/>
        <p:nvPr/>
      </p:nvGrpSpPr>
      <p:grpSpPr>
        <a:xfrm>
          <a:off x="0" y="0"/>
          <a:ext cx="0" cy="0"/>
          <a:chOff x="0" y="0"/>
          <a:chExt cx="0" cy="0"/>
        </a:xfrm>
      </p:grpSpPr>
      <p:sp>
        <p:nvSpPr>
          <p:cNvPr id="149" name="Google Shape;149;p22"/>
          <p:cNvSpPr txBox="1"/>
          <p:nvPr>
            <p:ph type="title"/>
          </p:nvPr>
        </p:nvSpPr>
        <p:spPr>
          <a:xfrm>
            <a:off x="838200" y="365126"/>
            <a:ext cx="10515600" cy="7268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5" name="Shape 155"/>
        <p:cNvGrpSpPr/>
        <p:nvPr/>
      </p:nvGrpSpPr>
      <p:grpSpPr>
        <a:xfrm>
          <a:off x="0" y="0"/>
          <a:ext cx="0" cy="0"/>
          <a:chOff x="0" y="0"/>
          <a:chExt cx="0" cy="0"/>
        </a:xfrm>
      </p:grpSpPr>
      <p:sp>
        <p:nvSpPr>
          <p:cNvPr id="156" name="Google Shape;156;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8" name="Google Shape;158;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0" name="Google Shape;160;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4" name="Shape 164"/>
        <p:cNvGrpSpPr/>
        <p:nvPr/>
      </p:nvGrpSpPr>
      <p:grpSpPr>
        <a:xfrm>
          <a:off x="0" y="0"/>
          <a:ext cx="0" cy="0"/>
          <a:chOff x="0" y="0"/>
          <a:chExt cx="0" cy="0"/>
        </a:xfrm>
      </p:grpSpPr>
      <p:sp>
        <p:nvSpPr>
          <p:cNvPr id="165" name="Google Shape;165;p24"/>
          <p:cNvSpPr txBox="1"/>
          <p:nvPr>
            <p:ph type="title"/>
          </p:nvPr>
        </p:nvSpPr>
        <p:spPr>
          <a:xfrm>
            <a:off x="838200" y="365126"/>
            <a:ext cx="10515600" cy="7268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9" name="Shape 169"/>
        <p:cNvGrpSpPr/>
        <p:nvPr/>
      </p:nvGrpSpPr>
      <p:grpSpPr>
        <a:xfrm>
          <a:off x="0" y="0"/>
          <a:ext cx="0" cy="0"/>
          <a:chOff x="0" y="0"/>
          <a:chExt cx="0" cy="0"/>
        </a:xfrm>
      </p:grpSpPr>
      <p:sp>
        <p:nvSpPr>
          <p:cNvPr id="170" name="Google Shape;17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3" name="Shape 173"/>
        <p:cNvGrpSpPr/>
        <p:nvPr/>
      </p:nvGrpSpPr>
      <p:grpSpPr>
        <a:xfrm>
          <a:off x="0" y="0"/>
          <a:ext cx="0" cy="0"/>
          <a:chOff x="0" y="0"/>
          <a:chExt cx="0" cy="0"/>
        </a:xfrm>
      </p:grpSpPr>
      <p:sp>
        <p:nvSpPr>
          <p:cNvPr id="174" name="Google Shape;174;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76" name="Google Shape;176;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7" name="Google Shape;17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0" name="Shape 180"/>
        <p:cNvGrpSpPr/>
        <p:nvPr/>
      </p:nvGrpSpPr>
      <p:grpSpPr>
        <a:xfrm>
          <a:off x="0" y="0"/>
          <a:ext cx="0" cy="0"/>
          <a:chOff x="0" y="0"/>
          <a:chExt cx="0" cy="0"/>
        </a:xfrm>
      </p:grpSpPr>
      <p:sp>
        <p:nvSpPr>
          <p:cNvPr id="181" name="Google Shape;181;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27"/>
          <p:cNvSpPr/>
          <p:nvPr>
            <p:ph idx="2" type="pic"/>
          </p:nvPr>
        </p:nvSpPr>
        <p:spPr>
          <a:xfrm>
            <a:off x="5183188" y="987425"/>
            <a:ext cx="6172200" cy="4873625"/>
          </a:xfrm>
          <a:prstGeom prst="rect">
            <a:avLst/>
          </a:prstGeom>
          <a:noFill/>
          <a:ln>
            <a:noFill/>
          </a:ln>
        </p:spPr>
      </p:sp>
      <p:sp>
        <p:nvSpPr>
          <p:cNvPr id="183" name="Google Shape;183;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4" name="Google Shape;18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7" name="Shape 187"/>
        <p:cNvGrpSpPr/>
        <p:nvPr/>
      </p:nvGrpSpPr>
      <p:grpSpPr>
        <a:xfrm>
          <a:off x="0" y="0"/>
          <a:ext cx="0" cy="0"/>
          <a:chOff x="0" y="0"/>
          <a:chExt cx="0" cy="0"/>
        </a:xfrm>
      </p:grpSpPr>
      <p:sp>
        <p:nvSpPr>
          <p:cNvPr id="188" name="Google Shape;188;p28"/>
          <p:cNvSpPr txBox="1"/>
          <p:nvPr>
            <p:ph type="title"/>
          </p:nvPr>
        </p:nvSpPr>
        <p:spPr>
          <a:xfrm>
            <a:off x="838200" y="365126"/>
            <a:ext cx="10515600" cy="7268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28"/>
          <p:cNvSpPr txBox="1"/>
          <p:nvPr>
            <p:ph idx="1" type="body"/>
          </p:nvPr>
        </p:nvSpPr>
        <p:spPr>
          <a:xfrm rot="5400000">
            <a:off x="3697958" y="-1478879"/>
            <a:ext cx="4796084"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3" name="Shape 193"/>
        <p:cNvGrpSpPr/>
        <p:nvPr/>
      </p:nvGrpSpPr>
      <p:grpSpPr>
        <a:xfrm>
          <a:off x="0" y="0"/>
          <a:ext cx="0" cy="0"/>
          <a:chOff x="0" y="0"/>
          <a:chExt cx="0" cy="0"/>
        </a:xfrm>
      </p:grpSpPr>
      <p:sp>
        <p:nvSpPr>
          <p:cNvPr id="194" name="Google Shape;194;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3">
  <p:cSld name="Title and Content-3">
    <p:spTree>
      <p:nvGrpSpPr>
        <p:cNvPr id="33" name="Shape 33"/>
        <p:cNvGrpSpPr/>
        <p:nvPr/>
      </p:nvGrpSpPr>
      <p:grpSpPr>
        <a:xfrm>
          <a:off x="0" y="0"/>
          <a:ext cx="0" cy="0"/>
          <a:chOff x="0" y="0"/>
          <a:chExt cx="0" cy="0"/>
        </a:xfrm>
      </p:grpSpPr>
      <p:sp>
        <p:nvSpPr>
          <p:cNvPr id="34" name="Google Shape;3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p4"/>
          <p:cNvSpPr txBox="1"/>
          <p:nvPr>
            <p:ph type="title"/>
          </p:nvPr>
        </p:nvSpPr>
        <p:spPr>
          <a:xfrm>
            <a:off x="629560" y="249723"/>
            <a:ext cx="10932879" cy="577969"/>
          </a:xfrm>
          <a:prstGeom prst="rect">
            <a:avLst/>
          </a:prstGeom>
          <a:noFill/>
          <a:ln>
            <a:noFill/>
          </a:ln>
        </p:spPr>
        <p:txBody>
          <a:bodyPr anchorCtr="0" anchor="ctr" bIns="45700" lIns="0" spcFirstLastPara="1" rIns="90000" wrap="square" tIns="45700">
            <a:noAutofit/>
          </a:bodyPr>
          <a:lstStyle>
            <a:lvl1pPr lvl="0" algn="ctr">
              <a:lnSpc>
                <a:spcPct val="90000"/>
              </a:lnSpc>
              <a:spcBef>
                <a:spcPts val="0"/>
              </a:spcBef>
              <a:spcAft>
                <a:spcPts val="0"/>
              </a:spcAft>
              <a:buClr>
                <a:schemeClr val="dk1"/>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
          <p:cNvSpPr txBox="1"/>
          <p:nvPr>
            <p:ph idx="1" type="body"/>
          </p:nvPr>
        </p:nvSpPr>
        <p:spPr>
          <a:xfrm>
            <a:off x="0" y="1036242"/>
            <a:ext cx="12192000" cy="5572035"/>
          </a:xfrm>
          <a:prstGeom prst="rect">
            <a:avLst/>
          </a:prstGeom>
          <a:noFill/>
          <a:ln>
            <a:noFill/>
          </a:ln>
        </p:spPr>
        <p:txBody>
          <a:bodyPr anchorCtr="0" anchor="t" bIns="45700" lIns="180000"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81000" lvl="1" marL="914400" algn="l">
              <a:lnSpc>
                <a:spcPct val="90000"/>
              </a:lnSpc>
              <a:spcBef>
                <a:spcPts val="500"/>
              </a:spcBef>
              <a:spcAft>
                <a:spcPts val="0"/>
              </a:spcAft>
              <a:buClr>
                <a:schemeClr val="dk1"/>
              </a:buClr>
              <a:buSzPts val="2400"/>
              <a:buFont typeface="Arial"/>
              <a:buChar char="•"/>
              <a:defRPr sz="2400"/>
            </a:lvl2pPr>
            <a:lvl3pPr indent="-368300" lvl="2" marL="1371600" algn="l">
              <a:lnSpc>
                <a:spcPct val="90000"/>
              </a:lnSpc>
              <a:spcBef>
                <a:spcPts val="500"/>
              </a:spcBef>
              <a:spcAft>
                <a:spcPts val="0"/>
              </a:spcAft>
              <a:buClr>
                <a:schemeClr val="dk1"/>
              </a:buClr>
              <a:buSzPts val="2200"/>
              <a:buFont typeface="Arial"/>
              <a:buChar char="•"/>
              <a:defRPr sz="2200"/>
            </a:lvl3pPr>
            <a:lvl4pPr indent="-355600" lvl="3" marL="1828800" algn="l">
              <a:lnSpc>
                <a:spcPct val="90000"/>
              </a:lnSpc>
              <a:spcBef>
                <a:spcPts val="500"/>
              </a:spcBef>
              <a:spcAft>
                <a:spcPts val="0"/>
              </a:spcAft>
              <a:buClr>
                <a:schemeClr val="dk1"/>
              </a:buClr>
              <a:buSzPts val="2000"/>
              <a:buFont typeface="Arial"/>
              <a:buChar char="•"/>
              <a:defRPr sz="2000"/>
            </a:lvl4pPr>
            <a:lvl5pPr indent="-330200" lvl="4" marL="2286000" algn="l">
              <a:lnSpc>
                <a:spcPct val="90000"/>
              </a:lnSpc>
              <a:spcBef>
                <a:spcPts val="500"/>
              </a:spcBef>
              <a:spcAft>
                <a:spcPts val="0"/>
              </a:spcAft>
              <a:buClr>
                <a:schemeClr val="dk1"/>
              </a:buClr>
              <a:buSzPts val="1600"/>
              <a:buFont typeface="Arial"/>
              <a:buChar char="•"/>
              <a:defRPr/>
            </a:lvl5pPr>
            <a:lvl6pPr indent="-330200" lvl="5" marL="2743200" algn="l">
              <a:lnSpc>
                <a:spcPct val="90000"/>
              </a:lnSpc>
              <a:spcBef>
                <a:spcPts val="500"/>
              </a:spcBef>
              <a:spcAft>
                <a:spcPts val="0"/>
              </a:spcAft>
              <a:buClr>
                <a:schemeClr val="dk1"/>
              </a:buClr>
              <a:buSzPts val="1600"/>
              <a:buFont typeface="Arial"/>
              <a:buChar char="•"/>
              <a:defRPr sz="1600"/>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1st Slide">
  <p:cSld name="Module 1st Slide">
    <p:spTree>
      <p:nvGrpSpPr>
        <p:cNvPr id="43" name="Shape 43"/>
        <p:cNvGrpSpPr/>
        <p:nvPr/>
      </p:nvGrpSpPr>
      <p:grpSpPr>
        <a:xfrm>
          <a:off x="0" y="0"/>
          <a:ext cx="0" cy="0"/>
          <a:chOff x="0" y="0"/>
          <a:chExt cx="0" cy="0"/>
        </a:xfrm>
      </p:grpSpPr>
      <p:sp>
        <p:nvSpPr>
          <p:cNvPr id="44" name="Google Shape;4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7" name="Google Shape;47;p6"/>
          <p:cNvSpPr txBox="1"/>
          <p:nvPr>
            <p:ph type="ctrTitle"/>
          </p:nvPr>
        </p:nvSpPr>
        <p:spPr>
          <a:xfrm>
            <a:off x="621102" y="5572125"/>
            <a:ext cx="10955547" cy="699279"/>
          </a:xfrm>
          <a:prstGeom prst="rect">
            <a:avLst/>
          </a:prstGeom>
          <a:noFill/>
          <a:ln>
            <a:noFill/>
          </a:ln>
        </p:spPr>
        <p:txBody>
          <a:bodyPr anchorCtr="0" anchor="ctr" bIns="468000" lIns="0" spcFirstLastPara="1" rIns="91425" wrap="square" tIns="468000">
            <a:noAutofit/>
          </a:bodyPr>
          <a:lstStyle>
            <a:lvl1pPr lvl="0" algn="ctr">
              <a:lnSpc>
                <a:spcPct val="90000"/>
              </a:lnSpc>
              <a:spcBef>
                <a:spcPts val="0"/>
              </a:spcBef>
              <a:spcAft>
                <a:spcPts val="0"/>
              </a:spcAft>
              <a:buClr>
                <a:schemeClr val="dk1"/>
              </a:buClr>
              <a:buSzPts val="4000"/>
              <a:buFont typeface="Arial"/>
              <a:buNone/>
              <a:defRPr b="0" sz="4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 type="body"/>
          </p:nvPr>
        </p:nvSpPr>
        <p:spPr>
          <a:xfrm>
            <a:off x="-1" y="-1"/>
            <a:ext cx="12197751" cy="5408763"/>
          </a:xfrm>
          <a:prstGeom prst="rect">
            <a:avLst/>
          </a:prstGeom>
          <a:noFill/>
          <a:ln>
            <a:noFill/>
          </a:ln>
        </p:spPr>
        <p:txBody>
          <a:bodyPr anchorCtr="0" anchor="t" bIns="45700" lIns="61200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2">
  <p:cSld name="Title and Content-2">
    <p:spTree>
      <p:nvGrpSpPr>
        <p:cNvPr id="49" name="Shape 49"/>
        <p:cNvGrpSpPr/>
        <p:nvPr/>
      </p:nvGrpSpPr>
      <p:grpSpPr>
        <a:xfrm>
          <a:off x="0" y="0"/>
          <a:ext cx="0" cy="0"/>
          <a:chOff x="0" y="0"/>
          <a:chExt cx="0" cy="0"/>
        </a:xfrm>
      </p:grpSpPr>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3" name="Google Shape;53;p7"/>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Font typeface="Arial"/>
              <a:buChar char="•"/>
              <a:defRPr sz="2200">
                <a:solidFill>
                  <a:schemeClr val="dk1"/>
                </a:solidFill>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Font typeface="Arial"/>
              <a:buChar char="•"/>
              <a:defRPr sz="2000">
                <a:solidFill>
                  <a:schemeClr val="dk1"/>
                </a:solidFill>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Font typeface="Arial"/>
              <a:buChar char="•"/>
              <a:defRPr sz="1800">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sz="160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p:cSld name="Module Slide">
    <p:spTree>
      <p:nvGrpSpPr>
        <p:cNvPr id="55" name="Shape 55"/>
        <p:cNvGrpSpPr/>
        <p:nvPr/>
      </p:nvGrpSpPr>
      <p:grpSpPr>
        <a:xfrm>
          <a:off x="0" y="0"/>
          <a:ext cx="0" cy="0"/>
          <a:chOff x="0" y="0"/>
          <a:chExt cx="0" cy="0"/>
        </a:xfrm>
      </p:grpSpPr>
      <p:sp>
        <p:nvSpPr>
          <p:cNvPr id="56" name="Google Shape;56;p8"/>
          <p:cNvSpPr txBox="1"/>
          <p:nvPr>
            <p:ph type="ctrTitle"/>
          </p:nvPr>
        </p:nvSpPr>
        <p:spPr>
          <a:xfrm>
            <a:off x="621102" y="5848708"/>
            <a:ext cx="10955547" cy="500334"/>
          </a:xfrm>
          <a:prstGeom prst="rect">
            <a:avLst/>
          </a:prstGeom>
          <a:noFill/>
          <a:ln>
            <a:noFill/>
          </a:ln>
        </p:spPr>
        <p:txBody>
          <a:bodyPr anchorCtr="0" anchor="ctr" bIns="45700" lIns="0" spcFirstLastPara="1" rIns="91425" wrap="square" tIns="4570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8"/>
          <p:cNvSpPr txBox="1"/>
          <p:nvPr>
            <p:ph idx="1" type="body"/>
          </p:nvPr>
        </p:nvSpPr>
        <p:spPr>
          <a:xfrm>
            <a:off x="-1" y="-1"/>
            <a:ext cx="12197751" cy="5408763"/>
          </a:xfrm>
          <a:prstGeom prst="rect">
            <a:avLst/>
          </a:prstGeom>
          <a:noFill/>
          <a:ln>
            <a:noFill/>
          </a:ln>
        </p:spPr>
        <p:txBody>
          <a:bodyPr anchorCtr="0" anchor="t" bIns="45700" lIns="61200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9"/>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 type="body"/>
          </p:nvPr>
        </p:nvSpPr>
        <p:spPr>
          <a:xfrm>
            <a:off x="838200" y="1825625"/>
            <a:ext cx="5181600" cy="4351338"/>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9"/>
          <p:cNvSpPr txBox="1"/>
          <p:nvPr>
            <p:ph idx="2" type="body"/>
          </p:nvPr>
        </p:nvSpPr>
        <p:spPr>
          <a:xfrm>
            <a:off x="6172200" y="1825625"/>
            <a:ext cx="5181600" cy="4351338"/>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8" name="Shape 68"/>
        <p:cNvGrpSpPr/>
        <p:nvPr/>
      </p:nvGrpSpPr>
      <p:grpSpPr>
        <a:xfrm>
          <a:off x="0" y="0"/>
          <a:ext cx="0" cy="0"/>
          <a:chOff x="0" y="0"/>
          <a:chExt cx="0" cy="0"/>
        </a:xfrm>
      </p:grpSpPr>
      <p:sp>
        <p:nvSpPr>
          <p:cNvPr id="69" name="Google Shape;69;p10"/>
          <p:cNvSpPr txBox="1"/>
          <p:nvPr>
            <p:ph type="title"/>
          </p:nvPr>
        </p:nvSpPr>
        <p:spPr>
          <a:xfrm>
            <a:off x="839788" y="365125"/>
            <a:ext cx="10515600" cy="1325563"/>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 type="body"/>
          </p:nvPr>
        </p:nvSpPr>
        <p:spPr>
          <a:xfrm>
            <a:off x="839788" y="1681163"/>
            <a:ext cx="5157787" cy="823912"/>
          </a:xfrm>
          <a:prstGeom prst="rect">
            <a:avLst/>
          </a:prstGeom>
          <a:noFill/>
          <a:ln>
            <a:noFill/>
          </a:ln>
        </p:spPr>
        <p:txBody>
          <a:bodyPr anchorCtr="0" anchor="b" bIns="45700" lIns="0"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1" name="Google Shape;71;p10"/>
          <p:cNvSpPr txBox="1"/>
          <p:nvPr>
            <p:ph idx="2" type="body"/>
          </p:nvPr>
        </p:nvSpPr>
        <p:spPr>
          <a:xfrm>
            <a:off x="839788" y="2505075"/>
            <a:ext cx="5157787" cy="3684588"/>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0"/>
          <p:cNvSpPr txBox="1"/>
          <p:nvPr>
            <p:ph idx="3" type="body"/>
          </p:nvPr>
        </p:nvSpPr>
        <p:spPr>
          <a:xfrm>
            <a:off x="6172200" y="1681163"/>
            <a:ext cx="5183188" cy="823912"/>
          </a:xfrm>
          <a:prstGeom prst="rect">
            <a:avLst/>
          </a:prstGeom>
          <a:noFill/>
          <a:ln>
            <a:noFill/>
          </a:ln>
        </p:spPr>
        <p:txBody>
          <a:bodyPr anchorCtr="0" anchor="b" bIns="45700" lIns="0"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 name="Google Shape;73;p10"/>
          <p:cNvSpPr txBox="1"/>
          <p:nvPr>
            <p:ph idx="4" type="body"/>
          </p:nvPr>
        </p:nvSpPr>
        <p:spPr>
          <a:xfrm>
            <a:off x="6172200" y="2505075"/>
            <a:ext cx="5183188" cy="3684588"/>
          </a:xfrm>
          <a:prstGeom prst="rect">
            <a:avLst/>
          </a:prstGeom>
          <a:noFill/>
          <a:ln>
            <a:noFill/>
          </a:ln>
        </p:spPr>
        <p:txBody>
          <a:bodyPr anchorCtr="0" anchor="t" bIns="45700" lIns="0"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a:latin typeface="Arial"/>
                <a:ea typeface="Arial"/>
                <a:cs typeface="Arial"/>
                <a:sym typeface="Arial"/>
              </a:defRPr>
            </a:lvl1pPr>
            <a:lvl2pPr indent="-368300" lvl="1" marL="914400" algn="l">
              <a:lnSpc>
                <a:spcPct val="90000"/>
              </a:lnSpc>
              <a:spcBef>
                <a:spcPts val="500"/>
              </a:spcBef>
              <a:spcAft>
                <a:spcPts val="0"/>
              </a:spcAft>
              <a:buClr>
                <a:schemeClr val="dk1"/>
              </a:buClr>
              <a:buSzPts val="22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3.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theme" Target="../theme/theme2.xml"/><Relationship Id="rId12" Type="http://schemas.openxmlformats.org/officeDocument/2006/relationships/slideLayout" Target="../slideLayouts/slideLayout27.xml"/><Relationship Id="rId1" Type="http://schemas.openxmlformats.org/officeDocument/2006/relationships/image" Target="../media/image2.png"/><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marR="0" rtl="0" algn="l">
              <a:lnSpc>
                <a:spcPct val="90000"/>
              </a:lnSpc>
              <a:spcBef>
                <a:spcPts val="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
          <p:cNvSpPr/>
          <p:nvPr/>
        </p:nvSpPr>
        <p:spPr>
          <a:xfrm>
            <a:off x="3616960" y="6615404"/>
            <a:ext cx="8575040" cy="242596"/>
          </a:xfrm>
          <a:prstGeom prst="rect">
            <a:avLst/>
          </a:prstGeom>
          <a:solidFill>
            <a:srgbClr val="0154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
          <p:cNvSpPr/>
          <p:nvPr/>
        </p:nvSpPr>
        <p:spPr>
          <a:xfrm>
            <a:off x="0" y="6591541"/>
            <a:ext cx="9593582" cy="269753"/>
          </a:xfrm>
          <a:prstGeom prst="rect">
            <a:avLst/>
          </a:prstGeom>
          <a:solidFill>
            <a:srgbClr val="42C3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1"/>
          <p:cNvSpPr txBox="1"/>
          <p:nvPr/>
        </p:nvSpPr>
        <p:spPr>
          <a:xfrm flipH="1">
            <a:off x="1440457" y="6596042"/>
            <a:ext cx="316272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Telecalling Workshop</a:t>
            </a:r>
            <a:endParaRPr b="0" i="0" sz="1400" u="none" cap="none" strike="noStrike">
              <a:solidFill>
                <a:srgbClr val="000000"/>
              </a:solidFill>
              <a:latin typeface="Arial"/>
              <a:ea typeface="Arial"/>
              <a:cs typeface="Arial"/>
              <a:sym typeface="Arial"/>
            </a:endParaRPr>
          </a:p>
        </p:txBody>
      </p:sp>
      <p:sp>
        <p:nvSpPr>
          <p:cNvPr id="18" name="Google Shape;18;p1"/>
          <p:cNvSpPr txBox="1"/>
          <p:nvPr/>
        </p:nvSpPr>
        <p:spPr>
          <a:xfrm flipH="1">
            <a:off x="5484208" y="6577380"/>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 Company Name</a:t>
            </a:r>
            <a:endParaRPr b="0" i="0" sz="1400" u="none" cap="none" strike="noStrike">
              <a:solidFill>
                <a:srgbClr val="000000"/>
              </a:solidFill>
              <a:latin typeface="Arial"/>
              <a:ea typeface="Arial"/>
              <a:cs typeface="Arial"/>
              <a:sym typeface="Arial"/>
            </a:endParaRPr>
          </a:p>
        </p:txBody>
      </p:sp>
      <p:sp>
        <p:nvSpPr>
          <p:cNvPr id="19" name="Google Shape;19;p1"/>
          <p:cNvSpPr txBox="1"/>
          <p:nvPr/>
        </p:nvSpPr>
        <p:spPr>
          <a:xfrm flipH="1">
            <a:off x="10015222" y="6579963"/>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Trainer Name</a:t>
            </a:r>
            <a:endParaRPr b="0" i="0" sz="1400" u="none" cap="none" strike="noStrike">
              <a:solidFill>
                <a:srgbClr val="000000"/>
              </a:solidFill>
              <a:latin typeface="Arial"/>
              <a:ea typeface="Arial"/>
              <a:cs typeface="Arial"/>
              <a:sym typeface="Arial"/>
            </a:endParaRPr>
          </a:p>
        </p:txBody>
      </p:sp>
      <p:sp>
        <p:nvSpPr>
          <p:cNvPr id="20" name="Google Shape;20;p1"/>
          <p:cNvSpPr/>
          <p:nvPr/>
        </p:nvSpPr>
        <p:spPr>
          <a:xfrm>
            <a:off x="10933043" y="8878"/>
            <a:ext cx="1250535" cy="1027364"/>
          </a:xfrm>
          <a:prstGeom prst="rect">
            <a:avLst/>
          </a:prstGeom>
          <a:solidFill>
            <a:srgbClr val="01549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Your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Company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Logo</a:t>
            </a:r>
            <a:endParaRPr b="0" i="0" sz="1400" u="none" cap="none" strike="noStrike">
              <a:solidFill>
                <a:srgbClr val="000000"/>
              </a:solidFill>
              <a:latin typeface="Arial"/>
              <a:ea typeface="Arial"/>
              <a:cs typeface="Arial"/>
              <a:sym typeface="Arial"/>
            </a:endParaRPr>
          </a:p>
        </p:txBody>
      </p:sp>
      <p:pic>
        <p:nvPicPr>
          <p:cNvPr id="21" name="Google Shape;21;p1"/>
          <p:cNvPicPr preferRelativeResize="0"/>
          <p:nvPr/>
        </p:nvPicPr>
        <p:blipFill rotWithShape="1">
          <a:blip r:embed="rId1">
            <a:alphaModFix/>
          </a:blip>
          <a:srcRect b="0" l="0" r="0" t="0"/>
          <a:stretch/>
        </p:blipFill>
        <p:spPr>
          <a:xfrm>
            <a:off x="8421" y="6535"/>
            <a:ext cx="625089" cy="72076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18"/>
          <p:cNvSpPr txBox="1"/>
          <p:nvPr>
            <p:ph type="title"/>
          </p:nvPr>
        </p:nvSpPr>
        <p:spPr>
          <a:xfrm>
            <a:off x="838200" y="365126"/>
            <a:ext cx="10515600" cy="72682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3" name="Google Shape;123;p18"/>
          <p:cNvSpPr txBox="1"/>
          <p:nvPr>
            <p:ph idx="1" type="body"/>
          </p:nvPr>
        </p:nvSpPr>
        <p:spPr>
          <a:xfrm>
            <a:off x="838200" y="1380879"/>
            <a:ext cx="10515600" cy="479608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5" name="Google Shape;12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6" name="Google Shape;12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7" name="Google Shape;127;p18"/>
          <p:cNvSpPr/>
          <p:nvPr/>
        </p:nvSpPr>
        <p:spPr>
          <a:xfrm>
            <a:off x="8685213" y="6645275"/>
            <a:ext cx="3506787" cy="212725"/>
          </a:xfrm>
          <a:prstGeom prst="rect">
            <a:avLst/>
          </a:prstGeom>
          <a:solidFill>
            <a:srgbClr val="21B3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sp>
        <p:nvSpPr>
          <p:cNvPr id="128" name="Google Shape;128;p18"/>
          <p:cNvSpPr/>
          <p:nvPr/>
        </p:nvSpPr>
        <p:spPr>
          <a:xfrm>
            <a:off x="-7644" y="6645275"/>
            <a:ext cx="8710613" cy="212725"/>
          </a:xfrm>
          <a:prstGeom prst="rect">
            <a:avLst/>
          </a:prstGeom>
          <a:solidFill>
            <a:srgbClr val="0079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 Creating Impact Training &amp; Development</a:t>
            </a:r>
            <a:endParaRPr b="0" i="0" sz="1400" u="none" cap="none" strike="noStrike">
              <a:solidFill>
                <a:srgbClr val="000000"/>
              </a:solidFill>
              <a:latin typeface="Arial"/>
              <a:ea typeface="Arial"/>
              <a:cs typeface="Arial"/>
              <a:sym typeface="Arial"/>
            </a:endParaRPr>
          </a:p>
        </p:txBody>
      </p:sp>
      <p:pic>
        <p:nvPicPr>
          <p:cNvPr id="129" name="Google Shape;129;p18"/>
          <p:cNvPicPr preferRelativeResize="0"/>
          <p:nvPr/>
        </p:nvPicPr>
        <p:blipFill rotWithShape="1">
          <a:blip r:embed="rId1">
            <a:alphaModFix/>
          </a:blip>
          <a:srcRect b="0" l="0" r="0" t="0"/>
          <a:stretch/>
        </p:blipFill>
        <p:spPr>
          <a:xfrm>
            <a:off x="10419410" y="17756"/>
            <a:ext cx="1763712" cy="115411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45.png"/><Relationship Id="rId5" Type="http://schemas.openxmlformats.org/officeDocument/2006/relationships/image" Target="../media/image38.png"/><Relationship Id="rId6" Type="http://schemas.openxmlformats.org/officeDocument/2006/relationships/image" Target="../media/image47.png"/><Relationship Id="rId7" Type="http://schemas.openxmlformats.org/officeDocument/2006/relationships/image" Target="../media/image41.png"/><Relationship Id="rId8"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0.jpg"/><Relationship Id="rId4" Type="http://schemas.openxmlformats.org/officeDocument/2006/relationships/image" Target="../media/image42.jpg"/><Relationship Id="rId9" Type="http://schemas.openxmlformats.org/officeDocument/2006/relationships/image" Target="../media/image1.png"/><Relationship Id="rId5" Type="http://schemas.openxmlformats.org/officeDocument/2006/relationships/image" Target="../media/image31.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jpg"/><Relationship Id="rId4" Type="http://schemas.openxmlformats.org/officeDocument/2006/relationships/image" Target="../media/image7.jpg"/><Relationship Id="rId5" Type="http://schemas.openxmlformats.org/officeDocument/2006/relationships/image" Target="../media/image3.jpg"/><Relationship Id="rId6" Type="http://schemas.openxmlformats.org/officeDocument/2006/relationships/image" Target="../media/image11.jpg"/><Relationship Id="rId7"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7.jpg"/><Relationship Id="rId5" Type="http://schemas.openxmlformats.org/officeDocument/2006/relationships/image" Target="../media/image4.png"/><Relationship Id="rId6" Type="http://schemas.openxmlformats.org/officeDocument/2006/relationships/image" Target="../media/image6.jpg"/><Relationship Id="rId7"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8.png"/><Relationship Id="rId4" Type="http://schemas.openxmlformats.org/officeDocument/2006/relationships/image" Target="../media/image26.png"/><Relationship Id="rId9" Type="http://schemas.openxmlformats.org/officeDocument/2006/relationships/image" Target="../media/image25.png"/><Relationship Id="rId5" Type="http://schemas.openxmlformats.org/officeDocument/2006/relationships/image" Target="../media/image15.png"/><Relationship Id="rId6" Type="http://schemas.openxmlformats.org/officeDocument/2006/relationships/image" Target="../media/image12.png"/><Relationship Id="rId7" Type="http://schemas.openxmlformats.org/officeDocument/2006/relationships/image" Target="../media/image16.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image" Target="../media/image14.png"/><Relationship Id="rId5" Type="http://schemas.openxmlformats.org/officeDocument/2006/relationships/image" Target="../media/image24.png"/><Relationship Id="rId6" Type="http://schemas.openxmlformats.org/officeDocument/2006/relationships/image" Target="../media/image10.png"/><Relationship Id="rId7"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0"/>
          <p:cNvSpPr txBox="1"/>
          <p:nvPr/>
        </p:nvSpPr>
        <p:spPr>
          <a:xfrm>
            <a:off x="1524000" y="5703880"/>
            <a:ext cx="9144000" cy="68251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Tele calling Workshop-2 days</a:t>
            </a:r>
            <a:endParaRPr b="0" i="0" sz="1400" u="none" cap="none" strike="noStrike">
              <a:solidFill>
                <a:srgbClr val="000000"/>
              </a:solidFill>
              <a:latin typeface="Arial"/>
              <a:ea typeface="Arial"/>
              <a:cs typeface="Arial"/>
              <a:sym typeface="Arial"/>
            </a:endParaRPr>
          </a:p>
        </p:txBody>
      </p:sp>
      <p:pic>
        <p:nvPicPr>
          <p:cNvPr descr="Photo photo of businesslike man 20s wearing office clothes and headset, working on computer in call center" id="205" name="Google Shape;205;p30"/>
          <p:cNvPicPr preferRelativeResize="0"/>
          <p:nvPr/>
        </p:nvPicPr>
        <p:blipFill rotWithShape="1">
          <a:blip r:embed="rId3">
            <a:alphaModFix/>
          </a:blip>
          <a:srcRect b="0" l="0" r="0" t="0"/>
          <a:stretch/>
        </p:blipFill>
        <p:spPr>
          <a:xfrm>
            <a:off x="-1" y="0"/>
            <a:ext cx="12192001" cy="5426644"/>
          </a:xfrm>
          <a:prstGeom prst="rect">
            <a:avLst/>
          </a:prstGeom>
          <a:noFill/>
          <a:ln>
            <a:noFill/>
          </a:ln>
        </p:spPr>
      </p:pic>
      <p:sp>
        <p:nvSpPr>
          <p:cNvPr id="206" name="Google Shape;206;p30"/>
          <p:cNvSpPr/>
          <p:nvPr/>
        </p:nvSpPr>
        <p:spPr>
          <a:xfrm>
            <a:off x="10924032" y="5506156"/>
            <a:ext cx="1267968" cy="1027364"/>
          </a:xfrm>
          <a:prstGeom prst="rect">
            <a:avLst/>
          </a:prstGeom>
          <a:solidFill>
            <a:srgbClr val="01549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Your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Company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Logo</a:t>
            </a:r>
            <a:endParaRPr b="0" i="0" sz="1400" u="none" cap="none" strike="noStrike">
              <a:solidFill>
                <a:srgbClr val="000000"/>
              </a:solidFill>
              <a:latin typeface="Arial"/>
              <a:ea typeface="Arial"/>
              <a:cs typeface="Arial"/>
              <a:sym typeface="Arial"/>
            </a:endParaRPr>
          </a:p>
        </p:txBody>
      </p:sp>
      <p:pic>
        <p:nvPicPr>
          <p:cNvPr id="207" name="Google Shape;207;p30"/>
          <p:cNvPicPr preferRelativeResize="0"/>
          <p:nvPr/>
        </p:nvPicPr>
        <p:blipFill rotWithShape="1">
          <a:blip r:embed="rId4">
            <a:alphaModFix/>
          </a:blip>
          <a:srcRect b="0" l="0" r="0" t="0"/>
          <a:stretch/>
        </p:blipFill>
        <p:spPr>
          <a:xfrm>
            <a:off x="-1" y="5505954"/>
            <a:ext cx="993914" cy="998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9"/>
          <p:cNvSpPr txBox="1"/>
          <p:nvPr>
            <p:ph type="title"/>
          </p:nvPr>
        </p:nvSpPr>
        <p:spPr>
          <a:xfrm>
            <a:off x="629560" y="249723"/>
            <a:ext cx="10932879" cy="577969"/>
          </a:xfrm>
          <a:prstGeom prst="rect">
            <a:avLst/>
          </a:prstGeom>
          <a:noFill/>
          <a:ln>
            <a:noFill/>
          </a:ln>
        </p:spPr>
        <p:txBody>
          <a:bodyPr anchorCtr="0" anchor="ctr" bIns="45700" lIns="0" spcFirstLastPara="1" rIns="90000" wrap="square" tIns="45700">
            <a:noAutofit/>
          </a:bodyPr>
          <a:lstStyle/>
          <a:p>
            <a:pPr indent="0" lvl="0" marL="0" rtl="0" algn="ctr">
              <a:lnSpc>
                <a:spcPct val="90000"/>
              </a:lnSpc>
              <a:spcBef>
                <a:spcPts val="0"/>
              </a:spcBef>
              <a:spcAft>
                <a:spcPts val="0"/>
              </a:spcAft>
              <a:buClr>
                <a:schemeClr val="dk1"/>
              </a:buClr>
              <a:buSzPts val="4000"/>
              <a:buFont typeface="Arial"/>
              <a:buNone/>
            </a:pPr>
            <a:r>
              <a:rPr lang="en-US" sz="4000">
                <a:solidFill>
                  <a:srgbClr val="000000"/>
                </a:solidFill>
                <a:latin typeface="Arial"/>
                <a:ea typeface="Arial"/>
                <a:cs typeface="Arial"/>
                <a:sym typeface="Arial"/>
              </a:rPr>
              <a:t>Generating </a:t>
            </a:r>
            <a:r>
              <a:rPr lang="en-US" sz="4000">
                <a:solidFill>
                  <a:srgbClr val="01559D"/>
                </a:solidFill>
                <a:latin typeface="Arial"/>
                <a:ea typeface="Arial"/>
                <a:cs typeface="Arial"/>
                <a:sym typeface="Arial"/>
              </a:rPr>
              <a:t>Interest</a:t>
            </a:r>
            <a:endParaRPr>
              <a:solidFill>
                <a:srgbClr val="01559D"/>
              </a:solidFill>
            </a:endParaRPr>
          </a:p>
        </p:txBody>
      </p:sp>
      <p:sp>
        <p:nvSpPr>
          <p:cNvPr id="389" name="Google Shape;389;p39"/>
          <p:cNvSpPr txBox="1"/>
          <p:nvPr>
            <p:ph idx="1" type="body"/>
          </p:nvPr>
        </p:nvSpPr>
        <p:spPr>
          <a:xfrm>
            <a:off x="405000" y="1590922"/>
            <a:ext cx="8148680" cy="4863517"/>
          </a:xfrm>
          <a:prstGeom prst="rect">
            <a:avLst/>
          </a:prstGeom>
          <a:noFill/>
          <a:ln>
            <a:noFill/>
          </a:ln>
        </p:spPr>
        <p:txBody>
          <a:bodyPr anchorCtr="0" anchor="t" bIns="45700" lIns="180000" spcFirstLastPara="1" rIns="91425" wrap="square" tIns="45700">
            <a:normAutofit/>
          </a:bodyPr>
          <a:lstStyle/>
          <a:p>
            <a:pPr indent="-274638" lvl="1" marL="274638" rtl="0" algn="l">
              <a:lnSpc>
                <a:spcPct val="100000"/>
              </a:lnSpc>
              <a:spcBef>
                <a:spcPts val="1600"/>
              </a:spcBef>
              <a:spcAft>
                <a:spcPts val="0"/>
              </a:spcAft>
              <a:buSzPts val="2400"/>
              <a:buChar char="•"/>
            </a:pPr>
            <a:r>
              <a:rPr lang="en-US" sz="1800"/>
              <a:t>Start with a friendly greeting, it can help to establish a positive</a:t>
            </a:r>
            <a:endParaRPr/>
          </a:p>
          <a:p>
            <a:pPr indent="-274638" lvl="1" marL="274638" rtl="0" algn="l">
              <a:lnSpc>
                <a:spcPct val="100000"/>
              </a:lnSpc>
              <a:spcBef>
                <a:spcPts val="2600"/>
              </a:spcBef>
              <a:spcAft>
                <a:spcPts val="0"/>
              </a:spcAft>
              <a:buSzPts val="2400"/>
              <a:buChar char="•"/>
            </a:pPr>
            <a:r>
              <a:rPr lang="en-US" sz="1800"/>
              <a:t>Using the customer's name throughout the call can help to build rapport and personalize the conversation.</a:t>
            </a:r>
            <a:endParaRPr/>
          </a:p>
          <a:p>
            <a:pPr indent="-274638" lvl="1" marL="274638" rtl="0" algn="l">
              <a:lnSpc>
                <a:spcPct val="100000"/>
              </a:lnSpc>
              <a:spcBef>
                <a:spcPts val="2600"/>
              </a:spcBef>
              <a:spcAft>
                <a:spcPts val="0"/>
              </a:spcAft>
              <a:buSzPts val="2400"/>
              <a:buChar char="•"/>
            </a:pPr>
            <a:r>
              <a:rPr lang="en-US" sz="1800"/>
              <a:t>Show enthusiasm and passion assisting the customer/prospect</a:t>
            </a:r>
            <a:endParaRPr/>
          </a:p>
          <a:p>
            <a:pPr indent="-274638" lvl="1" marL="274638" rtl="0" algn="l">
              <a:lnSpc>
                <a:spcPct val="100000"/>
              </a:lnSpc>
              <a:spcBef>
                <a:spcPts val="2600"/>
              </a:spcBef>
              <a:spcAft>
                <a:spcPts val="0"/>
              </a:spcAft>
              <a:buSzPts val="2400"/>
              <a:buChar char="•"/>
            </a:pPr>
            <a:r>
              <a:rPr lang="en-US" sz="1800"/>
              <a:t>Inbound Calling- Know the customer’s/ caller’s specific needs and customize the purpose of your call to assist the caller with that need </a:t>
            </a:r>
            <a:endParaRPr/>
          </a:p>
          <a:p>
            <a:pPr indent="-274638" lvl="1" marL="274638" rtl="0" algn="l">
              <a:lnSpc>
                <a:spcPct val="100000"/>
              </a:lnSpc>
              <a:spcBef>
                <a:spcPts val="2600"/>
              </a:spcBef>
              <a:spcAft>
                <a:spcPts val="0"/>
              </a:spcAft>
              <a:buSzPts val="2400"/>
              <a:buChar char="•"/>
            </a:pPr>
            <a:r>
              <a:rPr lang="en-US" sz="1800"/>
              <a:t>Outbound calling: If you are calling the customer/prospect clearly state the benefit that your customer will be getting after listening to you</a:t>
            </a:r>
            <a:endParaRPr/>
          </a:p>
          <a:p>
            <a:pPr indent="-122238" lvl="1" marL="274638" rtl="0" algn="l">
              <a:lnSpc>
                <a:spcPct val="100000"/>
              </a:lnSpc>
              <a:spcBef>
                <a:spcPts val="2600"/>
              </a:spcBef>
              <a:spcAft>
                <a:spcPts val="0"/>
              </a:spcAft>
              <a:buSzPts val="2400"/>
              <a:buNone/>
            </a:pPr>
            <a:r>
              <a:t/>
            </a:r>
            <a:endParaRPr sz="1800"/>
          </a:p>
          <a:p>
            <a:pPr indent="-122238" lvl="1" marL="274638" rtl="0" algn="l">
              <a:lnSpc>
                <a:spcPct val="100000"/>
              </a:lnSpc>
              <a:spcBef>
                <a:spcPts val="2600"/>
              </a:spcBef>
              <a:spcAft>
                <a:spcPts val="1000"/>
              </a:spcAft>
              <a:buSzPts val="2400"/>
              <a:buNone/>
            </a:pPr>
            <a:r>
              <a:t/>
            </a:r>
            <a:endParaRPr sz="1800"/>
          </a:p>
        </p:txBody>
      </p:sp>
      <p:pic>
        <p:nvPicPr>
          <p:cNvPr id="390" name="Google Shape;390;p39"/>
          <p:cNvPicPr preferRelativeResize="0"/>
          <p:nvPr/>
        </p:nvPicPr>
        <p:blipFill rotWithShape="1">
          <a:blip r:embed="rId3">
            <a:alphaModFix/>
          </a:blip>
          <a:srcRect b="0" l="12447" r="14656" t="0"/>
          <a:stretch/>
        </p:blipFill>
        <p:spPr>
          <a:xfrm>
            <a:off x="8510897" y="2261937"/>
            <a:ext cx="3681103" cy="43579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0"/>
          <p:cNvSpPr txBox="1"/>
          <p:nvPr>
            <p:ph idx="12" type="sldNum"/>
          </p:nvPr>
        </p:nvSpPr>
        <p:spPr>
          <a:xfrm>
            <a:off x="2424113" y="6519864"/>
            <a:ext cx="94615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898989"/>
                </a:solidFill>
                <a:latin typeface="Arial"/>
                <a:ea typeface="Arial"/>
                <a:cs typeface="Arial"/>
                <a:sym typeface="Arial"/>
              </a:rPr>
              <a:t>‹#›</a:t>
            </a:fld>
            <a:endParaRPr b="0" i="0" sz="1400" u="none" cap="none" strike="noStrike">
              <a:solidFill>
                <a:srgbClr val="898989"/>
              </a:solidFill>
              <a:latin typeface="Arial"/>
              <a:ea typeface="Arial"/>
              <a:cs typeface="Arial"/>
              <a:sym typeface="Arial"/>
            </a:endParaRPr>
          </a:p>
        </p:txBody>
      </p:sp>
      <p:sp>
        <p:nvSpPr>
          <p:cNvPr id="397" name="Google Shape;397;p40"/>
          <p:cNvSpPr txBox="1"/>
          <p:nvPr/>
        </p:nvSpPr>
        <p:spPr>
          <a:xfrm>
            <a:off x="1" y="1021623"/>
            <a:ext cx="7415240" cy="5594016"/>
          </a:xfrm>
          <a:prstGeom prst="rect">
            <a:avLst/>
          </a:prstGeom>
          <a:solidFill>
            <a:srgbClr val="EEEEEF"/>
          </a:solidFill>
          <a:ln>
            <a:noFill/>
          </a:ln>
        </p:spPr>
        <p:txBody>
          <a:bodyPr anchorCtr="0" anchor="ctr" bIns="45700" lIns="252000" spcFirstLastPara="1" rIns="91425" wrap="square" tIns="1080000">
            <a:noAutofit/>
          </a:bodyPr>
          <a:lstStyle/>
          <a:p>
            <a:pPr indent="-83820" lvl="0" marL="0" marR="0" rtl="0" algn="l">
              <a:lnSpc>
                <a:spcPct val="150000"/>
              </a:lnSpc>
              <a:spcBef>
                <a:spcPts val="0"/>
              </a:spcBef>
              <a:spcAft>
                <a:spcPts val="0"/>
              </a:spcAft>
              <a:buClr>
                <a:srgbClr val="000000"/>
              </a:buClr>
              <a:buSzPts val="1320"/>
              <a:buFont typeface="Noto Sans Symbols"/>
              <a:buChar char="●"/>
            </a:pPr>
            <a:r>
              <a:rPr b="1" i="0" lang="en-US" sz="2200" u="none" cap="none" strike="noStrike">
                <a:solidFill>
                  <a:schemeClr val="dk1"/>
                </a:solidFill>
                <a:latin typeface="Arial"/>
                <a:ea typeface="Arial"/>
                <a:cs typeface="Arial"/>
                <a:sym typeface="Arial"/>
              </a:rPr>
              <a:t>Effective Communication</a:t>
            </a:r>
            <a:endParaRPr/>
          </a:p>
          <a:p>
            <a:pPr indent="-83820" lvl="0" marL="0" marR="0" rtl="0" algn="l">
              <a:lnSpc>
                <a:spcPct val="150000"/>
              </a:lnSpc>
              <a:spcBef>
                <a:spcPts val="1100"/>
              </a:spcBef>
              <a:spcAft>
                <a:spcPts val="0"/>
              </a:spcAft>
              <a:buClr>
                <a:srgbClr val="000000"/>
              </a:buClr>
              <a:buSzPts val="1320"/>
              <a:buFont typeface="Noto Sans Symbols"/>
              <a:buChar char="●"/>
            </a:pPr>
            <a:r>
              <a:rPr b="1" i="0" lang="en-US" sz="2200" u="none" cap="none" strike="noStrike">
                <a:solidFill>
                  <a:schemeClr val="dk1"/>
                </a:solidFill>
                <a:latin typeface="Arial"/>
                <a:ea typeface="Arial"/>
                <a:cs typeface="Arial"/>
                <a:sym typeface="Arial"/>
              </a:rPr>
              <a:t> Personalized Solutions</a:t>
            </a:r>
            <a:endParaRPr/>
          </a:p>
          <a:p>
            <a:pPr indent="-83820" lvl="0" marL="0" marR="0" rtl="0" algn="l">
              <a:lnSpc>
                <a:spcPct val="150000"/>
              </a:lnSpc>
              <a:spcBef>
                <a:spcPts val="1100"/>
              </a:spcBef>
              <a:spcAft>
                <a:spcPts val="0"/>
              </a:spcAft>
              <a:buClr>
                <a:srgbClr val="000000"/>
              </a:buClr>
              <a:buSzPts val="1320"/>
              <a:buFont typeface="Noto Sans Symbols"/>
              <a:buChar char="●"/>
            </a:pPr>
            <a:r>
              <a:rPr b="1" i="0" lang="en-US" sz="2200" u="none" cap="none" strike="noStrike">
                <a:solidFill>
                  <a:schemeClr val="dk1"/>
                </a:solidFill>
                <a:latin typeface="Arial"/>
                <a:ea typeface="Arial"/>
                <a:cs typeface="Arial"/>
                <a:sym typeface="Arial"/>
              </a:rPr>
              <a:t> Increased Trust and Credibility</a:t>
            </a:r>
            <a:endParaRPr/>
          </a:p>
          <a:p>
            <a:pPr indent="-83820" lvl="0" marL="0" marR="0" rtl="0" algn="l">
              <a:lnSpc>
                <a:spcPct val="150000"/>
              </a:lnSpc>
              <a:spcBef>
                <a:spcPts val="1100"/>
              </a:spcBef>
              <a:spcAft>
                <a:spcPts val="0"/>
              </a:spcAft>
              <a:buClr>
                <a:srgbClr val="000000"/>
              </a:buClr>
              <a:buSzPts val="1320"/>
              <a:buFont typeface="Noto Sans Symbols"/>
              <a:buChar char="●"/>
            </a:pPr>
            <a:r>
              <a:rPr b="1" i="0" lang="en-US" sz="2200" u="none" cap="none" strike="noStrike">
                <a:solidFill>
                  <a:schemeClr val="dk1"/>
                </a:solidFill>
                <a:latin typeface="Arial"/>
                <a:ea typeface="Arial"/>
                <a:cs typeface="Arial"/>
                <a:sym typeface="Arial"/>
              </a:rPr>
              <a:t> Maximizing Sales Opportunities</a:t>
            </a:r>
            <a:endParaRPr/>
          </a:p>
          <a:p>
            <a:pPr indent="-83820" lvl="0" marL="0" marR="0" rtl="0" algn="l">
              <a:lnSpc>
                <a:spcPct val="150000"/>
              </a:lnSpc>
              <a:spcBef>
                <a:spcPts val="1100"/>
              </a:spcBef>
              <a:spcAft>
                <a:spcPts val="0"/>
              </a:spcAft>
              <a:buClr>
                <a:srgbClr val="000000"/>
              </a:buClr>
              <a:buSzPts val="1320"/>
              <a:buFont typeface="Noto Sans Symbols"/>
              <a:buChar char="●"/>
            </a:pPr>
            <a:r>
              <a:rPr b="1" i="0" lang="en-US" sz="2200" u="none" cap="none" strike="noStrike">
                <a:solidFill>
                  <a:schemeClr val="dk1"/>
                </a:solidFill>
                <a:latin typeface="Arial"/>
                <a:ea typeface="Arial"/>
                <a:cs typeface="Arial"/>
                <a:sym typeface="Arial"/>
              </a:rPr>
              <a:t> Avoid Miscommunication</a:t>
            </a:r>
            <a:endParaRPr/>
          </a:p>
          <a:p>
            <a:pPr indent="-83820" lvl="0" marL="0" marR="0" rtl="0" algn="l">
              <a:lnSpc>
                <a:spcPct val="150000"/>
              </a:lnSpc>
              <a:spcBef>
                <a:spcPts val="1100"/>
              </a:spcBef>
              <a:spcAft>
                <a:spcPts val="0"/>
              </a:spcAft>
              <a:buClr>
                <a:srgbClr val="000000"/>
              </a:buClr>
              <a:buSzPts val="1320"/>
              <a:buFont typeface="Noto Sans Symbols"/>
              <a:buChar char="●"/>
            </a:pPr>
            <a:r>
              <a:rPr b="1" i="0" lang="en-US" sz="2200" u="none" cap="none" strike="noStrike">
                <a:solidFill>
                  <a:schemeClr val="dk1"/>
                </a:solidFill>
                <a:latin typeface="Arial"/>
                <a:ea typeface="Arial"/>
                <a:cs typeface="Arial"/>
                <a:sym typeface="Arial"/>
              </a:rPr>
              <a:t> Enhancing Customer Satisfaction</a:t>
            </a:r>
            <a:endParaRPr/>
          </a:p>
          <a:p>
            <a:pPr indent="0" lvl="0" marL="0" marR="0" rtl="0" algn="l">
              <a:lnSpc>
                <a:spcPct val="150000"/>
              </a:lnSpc>
              <a:spcBef>
                <a:spcPts val="1100"/>
              </a:spcBef>
              <a:spcAft>
                <a:spcPts val="0"/>
              </a:spcAft>
              <a:buClr>
                <a:srgbClr val="000000"/>
              </a:buClr>
              <a:buSzPts val="1320"/>
              <a:buFont typeface="Noto Sans Symbols"/>
              <a:buNone/>
            </a:pPr>
            <a:r>
              <a:t/>
            </a:r>
            <a:endParaRPr b="1" i="0" sz="2200" u="none" cap="none" strike="noStrike">
              <a:solidFill>
                <a:schemeClr val="dk1"/>
              </a:solidFill>
              <a:latin typeface="Arial"/>
              <a:ea typeface="Arial"/>
              <a:cs typeface="Arial"/>
              <a:sym typeface="Arial"/>
            </a:endParaRPr>
          </a:p>
          <a:p>
            <a:pPr indent="0" lvl="0" marL="0" marR="0" rtl="0" algn="l">
              <a:lnSpc>
                <a:spcPct val="150000"/>
              </a:lnSpc>
              <a:spcBef>
                <a:spcPts val="1100"/>
              </a:spcBef>
              <a:spcAft>
                <a:spcPts val="0"/>
              </a:spcAft>
              <a:buClr>
                <a:srgbClr val="000000"/>
              </a:buClr>
              <a:buSzPts val="1320"/>
              <a:buFont typeface="Noto Sans Symbols"/>
              <a:buNone/>
            </a:pPr>
            <a:r>
              <a:t/>
            </a:r>
            <a:endParaRPr b="0" i="0" sz="2200" u="none" cap="none" strike="noStrike">
              <a:solidFill>
                <a:schemeClr val="dk1"/>
              </a:solidFill>
              <a:latin typeface="Arial"/>
              <a:ea typeface="Arial"/>
              <a:cs typeface="Arial"/>
              <a:sym typeface="Arial"/>
            </a:endParaRPr>
          </a:p>
        </p:txBody>
      </p:sp>
      <p:sp>
        <p:nvSpPr>
          <p:cNvPr id="398" name="Google Shape;398;p40"/>
          <p:cNvSpPr txBox="1"/>
          <p:nvPr/>
        </p:nvSpPr>
        <p:spPr>
          <a:xfrm>
            <a:off x="1581150" y="142875"/>
            <a:ext cx="92868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900" u="none" cap="none" strike="noStrike">
                <a:solidFill>
                  <a:schemeClr val="lt1"/>
                </a:solidFill>
                <a:latin typeface="Arial"/>
                <a:ea typeface="Arial"/>
                <a:cs typeface="Arial"/>
                <a:sym typeface="Arial"/>
              </a:rPr>
              <a:t>Selling Skill </a:t>
            </a:r>
            <a:endParaRPr/>
          </a:p>
          <a:p>
            <a:pPr indent="0" lvl="0" marL="0" marR="0" rtl="0" algn="ctr">
              <a:lnSpc>
                <a:spcPct val="100000"/>
              </a:lnSpc>
              <a:spcBef>
                <a:spcPts val="0"/>
              </a:spcBef>
              <a:spcAft>
                <a:spcPts val="0"/>
              </a:spcAft>
              <a:buNone/>
            </a:pPr>
            <a:r>
              <a:rPr b="1" i="0" lang="en-US" sz="900" u="none" cap="none" strike="noStrike">
                <a:solidFill>
                  <a:schemeClr val="lt1"/>
                </a:solidFill>
                <a:latin typeface="Arial"/>
                <a:ea typeface="Arial"/>
                <a:cs typeface="Arial"/>
                <a:sym typeface="Arial"/>
              </a:rPr>
              <a:t>Model</a:t>
            </a:r>
            <a:endParaRPr/>
          </a:p>
        </p:txBody>
      </p:sp>
      <p:sp>
        <p:nvSpPr>
          <p:cNvPr id="399" name="Google Shape;399;p40"/>
          <p:cNvSpPr txBox="1"/>
          <p:nvPr>
            <p:ph type="title"/>
          </p:nvPr>
        </p:nvSpPr>
        <p:spPr>
          <a:xfrm>
            <a:off x="622790" y="310941"/>
            <a:ext cx="5929313" cy="714375"/>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SzPts val="1800"/>
              <a:buNone/>
            </a:pPr>
            <a:r>
              <a:rPr lang="en-US" sz="4000"/>
              <a:t>Identify </a:t>
            </a:r>
            <a:r>
              <a:rPr lang="en-US" sz="4000">
                <a:solidFill>
                  <a:srgbClr val="2F5496"/>
                </a:solidFill>
              </a:rPr>
              <a:t>Customer Needs</a:t>
            </a:r>
            <a:endParaRPr/>
          </a:p>
        </p:txBody>
      </p:sp>
      <p:pic>
        <p:nvPicPr>
          <p:cNvPr id="400" name="Google Shape;400;p40"/>
          <p:cNvPicPr preferRelativeResize="0"/>
          <p:nvPr/>
        </p:nvPicPr>
        <p:blipFill rotWithShape="1">
          <a:blip r:embed="rId3">
            <a:alphaModFix/>
          </a:blip>
          <a:srcRect b="8500" l="15607" r="33029" t="7566"/>
          <a:stretch/>
        </p:blipFill>
        <p:spPr>
          <a:xfrm>
            <a:off x="7415241" y="1021622"/>
            <a:ext cx="4776758" cy="55940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1"/>
          <p:cNvSpPr txBox="1"/>
          <p:nvPr/>
        </p:nvSpPr>
        <p:spPr>
          <a:xfrm>
            <a:off x="5883157" y="1828561"/>
            <a:ext cx="6180891" cy="3200876"/>
          </a:xfrm>
          <a:prstGeom prst="rect">
            <a:avLst/>
          </a:prstGeom>
          <a:noFill/>
          <a:ln>
            <a:noFill/>
          </a:ln>
        </p:spPr>
        <p:txBody>
          <a:bodyPr anchorCtr="0" anchor="ctr"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Non- Judgmental Questions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540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Summarizing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540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Seeking feedback to get accuracy in understanding</a:t>
            </a:r>
            <a:endParaRPr b="0" i="0" sz="1400" u="none" cap="none" strike="noStrike">
              <a:solidFill>
                <a:srgbClr val="000000"/>
              </a:solidFill>
              <a:latin typeface="Arial"/>
              <a:ea typeface="Arial"/>
              <a:cs typeface="Arial"/>
              <a:sym typeface="Arial"/>
            </a:endParaRPr>
          </a:p>
        </p:txBody>
      </p:sp>
      <p:pic>
        <p:nvPicPr>
          <p:cNvPr descr="Photo brunette girl with glasses" id="407" name="Google Shape;407;p41"/>
          <p:cNvPicPr preferRelativeResize="0"/>
          <p:nvPr/>
        </p:nvPicPr>
        <p:blipFill rotWithShape="1">
          <a:blip r:embed="rId3">
            <a:alphaModFix/>
          </a:blip>
          <a:srcRect b="0" l="8057" r="9544" t="0"/>
          <a:stretch/>
        </p:blipFill>
        <p:spPr>
          <a:xfrm>
            <a:off x="817065" y="2385351"/>
            <a:ext cx="4912964" cy="4207645"/>
          </a:xfrm>
          <a:prstGeom prst="rect">
            <a:avLst/>
          </a:prstGeom>
          <a:noFill/>
          <a:ln>
            <a:noFill/>
          </a:ln>
        </p:spPr>
      </p:pic>
      <p:sp>
        <p:nvSpPr>
          <p:cNvPr id="408" name="Google Shape;408;p41"/>
          <p:cNvSpPr/>
          <p:nvPr/>
        </p:nvSpPr>
        <p:spPr>
          <a:xfrm>
            <a:off x="3537333" y="0"/>
            <a:ext cx="4691647" cy="967788"/>
          </a:xfrm>
          <a:custGeom>
            <a:rect b="b" l="l" r="r" t="t"/>
            <a:pathLst>
              <a:path extrusionOk="0" h="967788" w="2139780">
                <a:moveTo>
                  <a:pt x="0" y="0"/>
                </a:moveTo>
                <a:lnTo>
                  <a:pt x="2139780" y="0"/>
                </a:lnTo>
                <a:lnTo>
                  <a:pt x="2139780" y="967788"/>
                </a:lnTo>
                <a:lnTo>
                  <a:pt x="0" y="967788"/>
                </a:lnTo>
                <a:lnTo>
                  <a:pt x="0" y="0"/>
                </a:lnTo>
                <a:close/>
              </a:path>
            </a:pathLst>
          </a:custGeom>
          <a:solidFill>
            <a:srgbClr val="48BD62"/>
          </a:solidFill>
          <a:ln cap="flat" cmpd="sng" w="12700">
            <a:solidFill>
              <a:schemeClr val="lt1"/>
            </a:solidFill>
            <a:prstDash val="solid"/>
            <a:miter lim="800000"/>
            <a:headEnd len="sm" w="sm" type="none"/>
            <a:tailEnd len="sm" w="sm" type="none"/>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lt1"/>
              </a:buClr>
              <a:buSzPts val="3200"/>
              <a:buFont typeface="Arial"/>
              <a:buNone/>
            </a:pPr>
            <a:r>
              <a:rPr b="1" i="0" lang="en-US" sz="3200" u="none" cap="none" strike="noStrike">
                <a:solidFill>
                  <a:schemeClr val="lt1"/>
                </a:solidFill>
                <a:latin typeface="Arial"/>
                <a:ea typeface="Arial"/>
                <a:cs typeface="Arial"/>
                <a:sym typeface="Arial"/>
              </a:rPr>
              <a:t>D</a:t>
            </a:r>
            <a:r>
              <a:rPr b="0" i="0" lang="en-US" sz="3200" u="none" cap="none" strike="noStrike">
                <a:solidFill>
                  <a:schemeClr val="lt1"/>
                </a:solidFill>
                <a:latin typeface="Arial"/>
                <a:ea typeface="Arial"/>
                <a:cs typeface="Arial"/>
                <a:sym typeface="Arial"/>
              </a:rPr>
              <a:t>oubts should be Clarified</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2"/>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a:solidFill>
                  <a:srgbClr val="2F5496"/>
                </a:solidFill>
              </a:rPr>
              <a:t>Impactful</a:t>
            </a:r>
            <a:r>
              <a:rPr lang="en-US"/>
              <a:t> Communication</a:t>
            </a:r>
            <a:endParaRPr/>
          </a:p>
        </p:txBody>
      </p:sp>
      <p:sp>
        <p:nvSpPr>
          <p:cNvPr id="415" name="Google Shape;415;p42"/>
          <p:cNvSpPr/>
          <p:nvPr/>
        </p:nvSpPr>
        <p:spPr>
          <a:xfrm>
            <a:off x="11041079" y="8878"/>
            <a:ext cx="1143000" cy="1001486"/>
          </a:xfrm>
          <a:prstGeom prst="rect">
            <a:avLst/>
          </a:prstGeom>
          <a:solidFill>
            <a:srgbClr val="01549F"/>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Your </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Company</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Logo</a:t>
            </a:r>
            <a:endParaRPr/>
          </a:p>
        </p:txBody>
      </p:sp>
      <p:sp>
        <p:nvSpPr>
          <p:cNvPr id="416" name="Google Shape;416;p42"/>
          <p:cNvSpPr txBox="1"/>
          <p:nvPr/>
        </p:nvSpPr>
        <p:spPr>
          <a:xfrm>
            <a:off x="325676" y="1302203"/>
            <a:ext cx="5539635" cy="1213281"/>
          </a:xfrm>
          <a:prstGeom prst="rect">
            <a:avLst/>
          </a:prstGeom>
          <a:noFill/>
          <a:ln>
            <a:noFill/>
          </a:ln>
        </p:spPr>
        <p:txBody>
          <a:bodyPr anchorCtr="0" anchor="t" bIns="45700" lIns="91425" spcFirstLastPara="1" rIns="91425" wrap="square" tIns="45700">
            <a:spAutoFit/>
          </a:bodyPr>
          <a:lstStyle/>
          <a:p>
            <a:pPr indent="0" lvl="1" marL="87313" marR="0" rtl="0" algn="l">
              <a:lnSpc>
                <a:spcPct val="14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Serves as the cornerstone of successful customer engagement, leaving an indelible mark on the customer's experience. </a:t>
            </a:r>
            <a:endParaRPr/>
          </a:p>
        </p:txBody>
      </p:sp>
      <p:sp>
        <p:nvSpPr>
          <p:cNvPr id="417" name="Google Shape;417;p42"/>
          <p:cNvSpPr txBox="1"/>
          <p:nvPr/>
        </p:nvSpPr>
        <p:spPr>
          <a:xfrm>
            <a:off x="405000" y="3069900"/>
            <a:ext cx="5832962" cy="825482"/>
          </a:xfrm>
          <a:prstGeom prst="rect">
            <a:avLst/>
          </a:prstGeom>
          <a:noFill/>
          <a:ln>
            <a:noFill/>
          </a:ln>
        </p:spPr>
        <p:txBody>
          <a:bodyPr anchorCtr="0" anchor="t" bIns="45700" lIns="91425" spcFirstLastPara="1" rIns="91425" wrap="square" tIns="45700">
            <a:spAutoFit/>
          </a:bodyPr>
          <a:lstStyle/>
          <a:p>
            <a:pPr indent="0" lvl="1" marL="0" marR="0" rtl="0" algn="l">
              <a:lnSpc>
                <a:spcPct val="14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Clear and concise communication, active listening to customers' needs, provides customized solutions for customers</a:t>
            </a:r>
            <a:endParaRPr/>
          </a:p>
        </p:txBody>
      </p:sp>
      <p:sp>
        <p:nvSpPr>
          <p:cNvPr id="418" name="Google Shape;418;p42"/>
          <p:cNvSpPr txBox="1"/>
          <p:nvPr/>
        </p:nvSpPr>
        <p:spPr>
          <a:xfrm>
            <a:off x="405000" y="4449798"/>
            <a:ext cx="6498924" cy="1213281"/>
          </a:xfrm>
          <a:prstGeom prst="rect">
            <a:avLst/>
          </a:prstGeom>
          <a:noFill/>
          <a:ln>
            <a:noFill/>
          </a:ln>
        </p:spPr>
        <p:txBody>
          <a:bodyPr anchorCtr="0" anchor="t" bIns="45700" lIns="91425" spcFirstLastPara="1" rIns="91425" wrap="square" tIns="45700">
            <a:spAutoFit/>
          </a:bodyPr>
          <a:lstStyle/>
          <a:p>
            <a:pPr indent="0" lvl="1" marL="0" marR="0" rtl="0" algn="l">
              <a:lnSpc>
                <a:spcPct val="140000"/>
              </a:lnSpc>
              <a:spcBef>
                <a:spcPts val="0"/>
              </a:spcBef>
              <a:spcAft>
                <a:spcPts val="0"/>
              </a:spcAft>
              <a:buNone/>
            </a:pPr>
            <a:r>
              <a:rPr b="0" i="0" lang="en-US" sz="1400" u="none" cap="none" strike="noStrike">
                <a:solidFill>
                  <a:srgbClr val="000000"/>
                </a:solidFill>
                <a:latin typeface="Arial"/>
                <a:ea typeface="Arial"/>
                <a:cs typeface="Arial"/>
                <a:sym typeface="Arial"/>
              </a:rPr>
              <a:t>These well-crafted interactions, personalized touches ensures a positive and lasting impression, creating the foundation for strong, enduring customer relations.</a:t>
            </a:r>
            <a:endParaRPr/>
          </a:p>
        </p:txBody>
      </p:sp>
      <p:pic>
        <p:nvPicPr>
          <p:cNvPr descr="Photo man with headphones. call center operator speaking with client" id="419" name="Google Shape;419;p42"/>
          <p:cNvPicPr preferRelativeResize="0"/>
          <p:nvPr/>
        </p:nvPicPr>
        <p:blipFill rotWithShape="1">
          <a:blip r:embed="rId3">
            <a:alphaModFix/>
          </a:blip>
          <a:srcRect b="0" l="20797" r="0" t="0"/>
          <a:stretch/>
        </p:blipFill>
        <p:spPr>
          <a:xfrm>
            <a:off x="7096833" y="1251209"/>
            <a:ext cx="5095167" cy="42852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3"/>
          <p:cNvSpPr txBox="1"/>
          <p:nvPr>
            <p:ph type="title"/>
          </p:nvPr>
        </p:nvSpPr>
        <p:spPr>
          <a:xfrm>
            <a:off x="609601" y="370839"/>
            <a:ext cx="10515600" cy="620395"/>
          </a:xfrm>
          <a:prstGeom prst="rect">
            <a:avLst/>
          </a:prstGeom>
          <a:noFill/>
          <a:ln>
            <a:noFill/>
          </a:ln>
        </p:spPr>
        <p:txBody>
          <a:bodyPr anchorCtr="0" anchor="ctr" bIns="45700" lIns="0"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b="1" lang="en-US"/>
              <a:t>Build rapport like a boss!</a:t>
            </a:r>
            <a:endParaRPr/>
          </a:p>
        </p:txBody>
      </p:sp>
      <p:sp>
        <p:nvSpPr>
          <p:cNvPr id="426" name="Google Shape;426;p43"/>
          <p:cNvSpPr txBox="1"/>
          <p:nvPr>
            <p:ph idx="1" type="body"/>
          </p:nvPr>
        </p:nvSpPr>
        <p:spPr>
          <a:xfrm>
            <a:off x="-1" y="991234"/>
            <a:ext cx="6810375" cy="4962527"/>
          </a:xfrm>
          <a:prstGeom prst="rect">
            <a:avLst/>
          </a:prstGeom>
          <a:solidFill>
            <a:srgbClr val="D5DBE5"/>
          </a:solidFill>
          <a:ln>
            <a:noFill/>
          </a:ln>
        </p:spPr>
        <p:txBody>
          <a:bodyPr anchorCtr="0" anchor="t" bIns="45700" lIns="0" spcFirstLastPara="1" rIns="91425" wrap="square" tIns="180000">
            <a:normAutofit lnSpcReduction="10000"/>
          </a:bodyPr>
          <a:lstStyle/>
          <a:p>
            <a:pPr indent="-177800" lvl="1" marL="628650" rtl="0" algn="l">
              <a:lnSpc>
                <a:spcPct val="150000"/>
              </a:lnSpc>
              <a:spcBef>
                <a:spcPts val="0"/>
              </a:spcBef>
              <a:spcAft>
                <a:spcPts val="0"/>
              </a:spcAft>
              <a:buClr>
                <a:schemeClr val="dk1"/>
              </a:buClr>
              <a:buSzPts val="2800"/>
              <a:buChar char="•"/>
            </a:pPr>
            <a:r>
              <a:rPr lang="en-US" sz="2800"/>
              <a:t>Subject matter expertise</a:t>
            </a:r>
            <a:endParaRPr/>
          </a:p>
          <a:p>
            <a:pPr indent="-177800" lvl="1" marL="628650" rtl="0" algn="l">
              <a:lnSpc>
                <a:spcPct val="150000"/>
              </a:lnSpc>
              <a:spcBef>
                <a:spcPts val="500"/>
              </a:spcBef>
              <a:spcAft>
                <a:spcPts val="0"/>
              </a:spcAft>
              <a:buClr>
                <a:schemeClr val="dk1"/>
              </a:buClr>
              <a:buSzPts val="2800"/>
              <a:buChar char="•"/>
            </a:pPr>
            <a:r>
              <a:rPr lang="en-US" sz="2800"/>
              <a:t>Name Game</a:t>
            </a:r>
            <a:endParaRPr/>
          </a:p>
          <a:p>
            <a:pPr indent="-177800" lvl="1" marL="628650" rtl="0" algn="l">
              <a:lnSpc>
                <a:spcPct val="150000"/>
              </a:lnSpc>
              <a:spcBef>
                <a:spcPts val="500"/>
              </a:spcBef>
              <a:spcAft>
                <a:spcPts val="0"/>
              </a:spcAft>
              <a:buClr>
                <a:schemeClr val="dk1"/>
              </a:buClr>
              <a:buSzPts val="2800"/>
              <a:buChar char="•"/>
            </a:pPr>
            <a:r>
              <a:rPr lang="en-US" sz="2800"/>
              <a:t>‘Same-here‘ moments</a:t>
            </a:r>
            <a:endParaRPr/>
          </a:p>
          <a:p>
            <a:pPr indent="-177800" lvl="1" marL="628650" rtl="0" algn="l">
              <a:lnSpc>
                <a:spcPct val="150000"/>
              </a:lnSpc>
              <a:spcBef>
                <a:spcPts val="500"/>
              </a:spcBef>
              <a:spcAft>
                <a:spcPts val="0"/>
              </a:spcAft>
              <a:buClr>
                <a:schemeClr val="dk1"/>
              </a:buClr>
              <a:buSzPts val="2800"/>
              <a:buChar char="•"/>
            </a:pPr>
            <a:r>
              <a:rPr lang="en-US" sz="2800"/>
              <a:t>First Impressions</a:t>
            </a:r>
            <a:endParaRPr/>
          </a:p>
          <a:p>
            <a:pPr indent="-177800" lvl="1" marL="628650" rtl="0" algn="l">
              <a:lnSpc>
                <a:spcPct val="150000"/>
              </a:lnSpc>
              <a:spcBef>
                <a:spcPts val="500"/>
              </a:spcBef>
              <a:spcAft>
                <a:spcPts val="0"/>
              </a:spcAft>
              <a:buClr>
                <a:schemeClr val="dk1"/>
              </a:buClr>
              <a:buSzPts val="2800"/>
              <a:buChar char="•"/>
            </a:pPr>
            <a:r>
              <a:rPr lang="en-US" sz="2800"/>
              <a:t>Happy Face</a:t>
            </a:r>
            <a:endParaRPr/>
          </a:p>
          <a:p>
            <a:pPr indent="-177800" lvl="1" marL="628650" rtl="0" algn="l">
              <a:lnSpc>
                <a:spcPct val="150000"/>
              </a:lnSpc>
              <a:spcBef>
                <a:spcPts val="500"/>
              </a:spcBef>
              <a:spcAft>
                <a:spcPts val="0"/>
              </a:spcAft>
              <a:buClr>
                <a:schemeClr val="dk1"/>
              </a:buClr>
              <a:buSzPts val="2800"/>
              <a:buChar char="•"/>
            </a:pPr>
            <a:r>
              <a:rPr lang="en-US" sz="2800"/>
              <a:t>Go the extra mile when you can</a:t>
            </a:r>
            <a:endParaRPr/>
          </a:p>
          <a:p>
            <a:pPr indent="-177800" lvl="1" marL="628650" rtl="0" algn="l">
              <a:lnSpc>
                <a:spcPct val="150000"/>
              </a:lnSpc>
              <a:spcBef>
                <a:spcPts val="500"/>
              </a:spcBef>
              <a:spcAft>
                <a:spcPts val="0"/>
              </a:spcAft>
              <a:buClr>
                <a:schemeClr val="dk1"/>
              </a:buClr>
              <a:buSzPts val="2800"/>
              <a:buChar char="•"/>
            </a:pPr>
            <a:r>
              <a:rPr lang="en-US" sz="2800"/>
              <a:t>Small talk like a champ</a:t>
            </a:r>
            <a:endParaRPr/>
          </a:p>
          <a:p>
            <a:pPr indent="-28575" lvl="0" marL="180975" rtl="0" algn="l">
              <a:lnSpc>
                <a:spcPct val="90000"/>
              </a:lnSpc>
              <a:spcBef>
                <a:spcPts val="1000"/>
              </a:spcBef>
              <a:spcAft>
                <a:spcPts val="0"/>
              </a:spcAft>
              <a:buClr>
                <a:schemeClr val="dk1"/>
              </a:buClr>
              <a:buSzPts val="2400"/>
              <a:buNone/>
            </a:pPr>
            <a:r>
              <a:t/>
            </a:r>
            <a:endParaRPr/>
          </a:p>
          <a:p>
            <a:pPr indent="-28575" lvl="0" marL="180975" rtl="0" algn="l">
              <a:lnSpc>
                <a:spcPct val="90000"/>
              </a:lnSpc>
              <a:spcBef>
                <a:spcPts val="1000"/>
              </a:spcBef>
              <a:spcAft>
                <a:spcPts val="0"/>
              </a:spcAft>
              <a:buClr>
                <a:schemeClr val="dk1"/>
              </a:buClr>
              <a:buSzPts val="2400"/>
              <a:buNone/>
            </a:pPr>
            <a:r>
              <a:t/>
            </a:r>
            <a:endParaRPr/>
          </a:p>
        </p:txBody>
      </p:sp>
      <p:pic>
        <p:nvPicPr>
          <p:cNvPr id="427" name="Google Shape;427;p43"/>
          <p:cNvPicPr preferRelativeResize="0"/>
          <p:nvPr/>
        </p:nvPicPr>
        <p:blipFill rotWithShape="1">
          <a:blip r:embed="rId3">
            <a:alphaModFix/>
          </a:blip>
          <a:srcRect b="24822" l="0" r="0" t="13497"/>
          <a:stretch/>
        </p:blipFill>
        <p:spPr>
          <a:xfrm>
            <a:off x="6810375" y="993774"/>
            <a:ext cx="5381625" cy="49599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4"/>
          <p:cNvSpPr txBox="1"/>
          <p:nvPr>
            <p:ph type="title"/>
          </p:nvPr>
        </p:nvSpPr>
        <p:spPr>
          <a:xfrm>
            <a:off x="2594207" y="241861"/>
            <a:ext cx="8229600" cy="766762"/>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b="1" lang="en-US"/>
              <a:t>Dealing with an Irate Customer</a:t>
            </a:r>
            <a:endParaRPr/>
          </a:p>
        </p:txBody>
      </p:sp>
      <p:sp>
        <p:nvSpPr>
          <p:cNvPr id="434" name="Google Shape;434;p44"/>
          <p:cNvSpPr txBox="1"/>
          <p:nvPr/>
        </p:nvSpPr>
        <p:spPr>
          <a:xfrm>
            <a:off x="0" y="2044700"/>
            <a:ext cx="6095997" cy="4571439"/>
          </a:xfrm>
          <a:prstGeom prst="rect">
            <a:avLst/>
          </a:prstGeom>
          <a:solidFill>
            <a:srgbClr val="1A220D"/>
          </a:solidFill>
          <a:ln>
            <a:noFill/>
          </a:ln>
        </p:spPr>
        <p:txBody>
          <a:bodyPr anchorCtr="0" anchor="ctr" bIns="45700" lIns="252000" spcFirstLastPara="1" rIns="91425" wrap="square" tIns="45700">
            <a:noAutofit/>
          </a:bodyPr>
          <a:lstStyle/>
          <a:p>
            <a:pPr indent="-571500" lvl="1" marL="1028700" marR="0" rtl="0" algn="l">
              <a:lnSpc>
                <a:spcPct val="100000"/>
              </a:lnSpc>
              <a:spcBef>
                <a:spcPts val="0"/>
              </a:spcBef>
              <a:spcAft>
                <a:spcPts val="0"/>
              </a:spcAft>
              <a:buClr>
                <a:schemeClr val="lt1"/>
              </a:buClr>
              <a:buSzPts val="3200"/>
              <a:buFont typeface="Arial"/>
              <a:buAutoNum type="romanUcPeriod"/>
            </a:pPr>
            <a:r>
              <a:rPr b="0" i="0" lang="en-US" sz="3200" u="none" cap="none" strike="noStrike">
                <a:solidFill>
                  <a:schemeClr val="lt1"/>
                </a:solidFill>
                <a:latin typeface="Arial"/>
                <a:ea typeface="Arial"/>
                <a:cs typeface="Arial"/>
                <a:sym typeface="Arial"/>
              </a:rPr>
              <a:t>Help him to empty the cup</a:t>
            </a:r>
            <a:endParaRPr b="0" i="0" sz="1400" u="none" cap="none" strike="noStrike">
              <a:solidFill>
                <a:srgbClr val="000000"/>
              </a:solidFill>
              <a:latin typeface="Arial"/>
              <a:ea typeface="Arial"/>
              <a:cs typeface="Arial"/>
              <a:sym typeface="Arial"/>
            </a:endParaRPr>
          </a:p>
          <a:p>
            <a:pPr indent="-571500" lvl="1" marL="1028700" marR="0" rtl="0" algn="l">
              <a:lnSpc>
                <a:spcPct val="100000"/>
              </a:lnSpc>
              <a:spcBef>
                <a:spcPts val="3000"/>
              </a:spcBef>
              <a:spcAft>
                <a:spcPts val="0"/>
              </a:spcAft>
              <a:buClr>
                <a:schemeClr val="lt1"/>
              </a:buClr>
              <a:buSzPts val="3200"/>
              <a:buFont typeface="Arial"/>
              <a:buAutoNum type="romanUcPeriod"/>
            </a:pPr>
            <a:r>
              <a:rPr b="0" i="0" lang="en-US" sz="3200" u="none" cap="none" strike="noStrike">
                <a:solidFill>
                  <a:schemeClr val="lt1"/>
                </a:solidFill>
                <a:latin typeface="Arial"/>
                <a:ea typeface="Arial"/>
                <a:cs typeface="Arial"/>
                <a:sym typeface="Arial"/>
              </a:rPr>
              <a:t>Gently Shift to ‘Solution’ mode</a:t>
            </a:r>
            <a:endParaRPr b="0" i="0" sz="1400" u="none" cap="none" strike="noStrike">
              <a:solidFill>
                <a:srgbClr val="000000"/>
              </a:solidFill>
              <a:latin typeface="Arial"/>
              <a:ea typeface="Arial"/>
              <a:cs typeface="Arial"/>
              <a:sym typeface="Arial"/>
            </a:endParaRPr>
          </a:p>
          <a:p>
            <a:pPr indent="-571500" lvl="1" marL="1028700" marR="0" rtl="0" algn="l">
              <a:lnSpc>
                <a:spcPct val="100000"/>
              </a:lnSpc>
              <a:spcBef>
                <a:spcPts val="3000"/>
              </a:spcBef>
              <a:spcAft>
                <a:spcPts val="0"/>
              </a:spcAft>
              <a:buClr>
                <a:schemeClr val="lt1"/>
              </a:buClr>
              <a:buSzPts val="3200"/>
              <a:buFont typeface="Arial"/>
              <a:buAutoNum type="romanUcPeriod"/>
            </a:pPr>
            <a:r>
              <a:rPr b="0" i="0" lang="en-US" sz="3200" u="none" cap="none" strike="noStrike">
                <a:solidFill>
                  <a:schemeClr val="lt1"/>
                </a:solidFill>
                <a:latin typeface="Arial"/>
                <a:ea typeface="Arial"/>
                <a:cs typeface="Arial"/>
                <a:sym typeface="Arial"/>
              </a:rPr>
              <a:t>Close pleasantly</a:t>
            </a:r>
            <a:endParaRPr b="0" i="0" sz="1400" u="none" cap="none" strike="noStrike">
              <a:solidFill>
                <a:srgbClr val="000000"/>
              </a:solidFill>
              <a:latin typeface="Arial"/>
              <a:ea typeface="Arial"/>
              <a:cs typeface="Arial"/>
              <a:sym typeface="Arial"/>
            </a:endParaRPr>
          </a:p>
        </p:txBody>
      </p:sp>
      <p:pic>
        <p:nvPicPr>
          <p:cNvPr descr="Photo stressed young businessman looking at laptop screen annoyed by bad news email head shot unhappy director dissatisfied with project results angry manager irritated by poor internet connection" id="435" name="Google Shape;435;p44"/>
          <p:cNvPicPr preferRelativeResize="0"/>
          <p:nvPr/>
        </p:nvPicPr>
        <p:blipFill rotWithShape="1">
          <a:blip r:embed="rId3">
            <a:alphaModFix/>
          </a:blip>
          <a:srcRect b="0" l="0" r="0" t="0"/>
          <a:stretch/>
        </p:blipFill>
        <p:spPr>
          <a:xfrm>
            <a:off x="6095996" y="2044700"/>
            <a:ext cx="6096003" cy="457143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5"/>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lang="en-US"/>
              <a:t>Post Calling Activities</a:t>
            </a:r>
            <a:endParaRPr/>
          </a:p>
        </p:txBody>
      </p:sp>
      <p:pic>
        <p:nvPicPr>
          <p:cNvPr id="442" name="Google Shape;442;p45"/>
          <p:cNvPicPr preferRelativeResize="0"/>
          <p:nvPr/>
        </p:nvPicPr>
        <p:blipFill rotWithShape="1">
          <a:blip r:embed="rId3">
            <a:alphaModFix/>
          </a:blip>
          <a:srcRect b="21231" l="0" r="0" t="25295"/>
          <a:stretch/>
        </p:blipFill>
        <p:spPr>
          <a:xfrm>
            <a:off x="0" y="1828799"/>
            <a:ext cx="12192000" cy="3463637"/>
          </a:xfrm>
          <a:prstGeom prst="rect">
            <a:avLst/>
          </a:prstGeom>
          <a:noFill/>
          <a:ln>
            <a:noFill/>
          </a:ln>
        </p:spPr>
      </p:pic>
      <p:sp>
        <p:nvSpPr>
          <p:cNvPr id="443" name="Google Shape;443;p45"/>
          <p:cNvSpPr txBox="1"/>
          <p:nvPr/>
        </p:nvSpPr>
        <p:spPr>
          <a:xfrm>
            <a:off x="1828802" y="3057526"/>
            <a:ext cx="1316181" cy="77797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2000" u="none" cap="none" strike="noStrike">
                <a:solidFill>
                  <a:srgbClr val="000000"/>
                </a:solidFill>
                <a:latin typeface="Arial"/>
                <a:ea typeface="Arial"/>
                <a:cs typeface="Arial"/>
                <a:sym typeface="Arial"/>
              </a:rPr>
              <a:t>Note Taking</a:t>
            </a:r>
            <a:endParaRPr b="1" i="0" sz="2800" u="none" cap="none" strike="noStrike">
              <a:solidFill>
                <a:srgbClr val="000000"/>
              </a:solidFill>
              <a:latin typeface="Calibri"/>
              <a:ea typeface="Calibri"/>
              <a:cs typeface="Calibri"/>
              <a:sym typeface="Calibri"/>
            </a:endParaRPr>
          </a:p>
        </p:txBody>
      </p:sp>
      <p:sp>
        <p:nvSpPr>
          <p:cNvPr id="444" name="Google Shape;444;p45"/>
          <p:cNvSpPr txBox="1"/>
          <p:nvPr/>
        </p:nvSpPr>
        <p:spPr>
          <a:xfrm>
            <a:off x="4483677" y="3029816"/>
            <a:ext cx="1316181" cy="77790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2000" u="none" cap="none" strike="noStrike">
                <a:solidFill>
                  <a:srgbClr val="000000"/>
                </a:solidFill>
                <a:latin typeface="Arial"/>
                <a:ea typeface="Arial"/>
                <a:cs typeface="Arial"/>
                <a:sym typeface="Arial"/>
              </a:rPr>
              <a:t>Updating in the CRM</a:t>
            </a:r>
            <a:endParaRPr b="1" i="0" sz="2400" u="none" cap="none" strike="noStrike">
              <a:solidFill>
                <a:srgbClr val="000000"/>
              </a:solidFill>
              <a:latin typeface="Calibri"/>
              <a:ea typeface="Calibri"/>
              <a:cs typeface="Calibri"/>
              <a:sym typeface="Calibri"/>
            </a:endParaRPr>
          </a:p>
        </p:txBody>
      </p:sp>
      <p:sp>
        <p:nvSpPr>
          <p:cNvPr id="445" name="Google Shape;445;p45"/>
          <p:cNvSpPr txBox="1"/>
          <p:nvPr/>
        </p:nvSpPr>
        <p:spPr>
          <a:xfrm>
            <a:off x="7138552" y="2934992"/>
            <a:ext cx="1717962" cy="102303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1400" u="none" cap="none" strike="noStrike">
                <a:solidFill>
                  <a:srgbClr val="000000"/>
                </a:solidFill>
                <a:latin typeface="Arial"/>
                <a:ea typeface="Arial"/>
                <a:cs typeface="Arial"/>
                <a:sym typeface="Arial"/>
              </a:rPr>
              <a:t>Send follow-up information/ Tasks</a:t>
            </a:r>
            <a:endParaRPr/>
          </a:p>
        </p:txBody>
      </p:sp>
      <p:sp>
        <p:nvSpPr>
          <p:cNvPr id="446" name="Google Shape;446;p45"/>
          <p:cNvSpPr txBox="1"/>
          <p:nvPr/>
        </p:nvSpPr>
        <p:spPr>
          <a:xfrm>
            <a:off x="9793427" y="3063040"/>
            <a:ext cx="1880755" cy="772456"/>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2000" u="none" cap="none" strike="noStrike">
                <a:solidFill>
                  <a:srgbClr val="000000"/>
                </a:solidFill>
                <a:latin typeface="Arial"/>
                <a:ea typeface="Arial"/>
                <a:cs typeface="Arial"/>
                <a:sym typeface="Arial"/>
              </a:rPr>
              <a:t>Thankyou mail/ conformation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6"/>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a:solidFill>
                  <a:srgbClr val="2F5496"/>
                </a:solidFill>
              </a:rPr>
              <a:t>Tips for Effective </a:t>
            </a:r>
            <a:r>
              <a:rPr lang="en-US"/>
              <a:t>Telecalling</a:t>
            </a:r>
            <a:endParaRPr/>
          </a:p>
        </p:txBody>
      </p:sp>
      <p:sp>
        <p:nvSpPr>
          <p:cNvPr id="453" name="Google Shape;453;p46"/>
          <p:cNvSpPr txBox="1"/>
          <p:nvPr>
            <p:ph idx="1" type="body"/>
          </p:nvPr>
        </p:nvSpPr>
        <p:spPr>
          <a:xfrm>
            <a:off x="751122" y="1151468"/>
            <a:ext cx="7292211" cy="5440074"/>
          </a:xfrm>
          <a:prstGeom prst="rect">
            <a:avLst/>
          </a:prstGeom>
          <a:noFill/>
          <a:ln>
            <a:noFill/>
          </a:ln>
        </p:spPr>
        <p:txBody>
          <a:bodyPr anchorCtr="0" anchor="t" bIns="45700" lIns="0" spcFirstLastPara="1" rIns="91425" wrap="square" tIns="45700">
            <a:normAutofit fontScale="85000" lnSpcReduction="10000"/>
          </a:bodyPr>
          <a:lstStyle/>
          <a:p>
            <a:pPr indent="-342900" lvl="0" marL="457200" rtl="0" algn="just">
              <a:lnSpc>
                <a:spcPct val="100000"/>
              </a:lnSpc>
              <a:spcBef>
                <a:spcPts val="1200"/>
              </a:spcBef>
              <a:spcAft>
                <a:spcPts val="0"/>
              </a:spcAft>
              <a:buSzPct val="105882"/>
              <a:buChar char="•"/>
            </a:pPr>
            <a:r>
              <a:rPr b="1" lang="en-US" sz="2000"/>
              <a:t>Actively Listen: </a:t>
            </a:r>
            <a:r>
              <a:rPr lang="en-US" sz="2000"/>
              <a:t>Actively listen without interrupting, and use what you've heard to tailor your responses and provide relevant solutions.</a:t>
            </a:r>
            <a:endParaRPr/>
          </a:p>
          <a:p>
            <a:pPr indent="-342900" lvl="0" marL="457200" rtl="0" algn="just">
              <a:lnSpc>
                <a:spcPct val="100000"/>
              </a:lnSpc>
              <a:spcBef>
                <a:spcPts val="2400"/>
              </a:spcBef>
              <a:spcAft>
                <a:spcPts val="0"/>
              </a:spcAft>
              <a:buSzPct val="105882"/>
              <a:buChar char="•"/>
            </a:pPr>
            <a:r>
              <a:rPr b="1" lang="en-US" sz="2000"/>
              <a:t>Empathy and Understanding: </a:t>
            </a:r>
            <a:r>
              <a:rPr lang="en-US" sz="2000"/>
              <a:t>Understand their perspective, acknowledge their feelings, and convey that you're there to help.</a:t>
            </a:r>
            <a:endParaRPr/>
          </a:p>
          <a:p>
            <a:pPr indent="-342900" lvl="0" marL="457200" rtl="0" algn="just">
              <a:lnSpc>
                <a:spcPct val="100000"/>
              </a:lnSpc>
              <a:spcBef>
                <a:spcPts val="2400"/>
              </a:spcBef>
              <a:spcAft>
                <a:spcPts val="0"/>
              </a:spcAft>
              <a:buSzPct val="105882"/>
              <a:buChar char="•"/>
            </a:pPr>
            <a:r>
              <a:rPr b="1" lang="en-US" sz="2000"/>
              <a:t>Clear Communication: </a:t>
            </a:r>
            <a:r>
              <a:rPr lang="en-US" sz="2000"/>
              <a:t>Be concise in your explanations and ensure that the customer comprehends the information you're conveying.</a:t>
            </a:r>
            <a:endParaRPr/>
          </a:p>
          <a:p>
            <a:pPr indent="-342900" lvl="0" marL="457200" rtl="0" algn="just">
              <a:lnSpc>
                <a:spcPct val="100000"/>
              </a:lnSpc>
              <a:spcBef>
                <a:spcPts val="2400"/>
              </a:spcBef>
              <a:spcAft>
                <a:spcPts val="0"/>
              </a:spcAft>
              <a:buSzPct val="105882"/>
              <a:buChar char="•"/>
            </a:pPr>
            <a:r>
              <a:rPr b="1" lang="en-US" sz="2000"/>
              <a:t>Problem-Solving Skills: </a:t>
            </a:r>
            <a:r>
              <a:rPr lang="en-US" sz="2000"/>
              <a:t>Be proactive in offering solutions to customer issues or inquiries.</a:t>
            </a:r>
            <a:endParaRPr/>
          </a:p>
          <a:p>
            <a:pPr indent="-342900" lvl="0" marL="457200" rtl="0" algn="just">
              <a:lnSpc>
                <a:spcPct val="100000"/>
              </a:lnSpc>
              <a:spcBef>
                <a:spcPts val="2400"/>
              </a:spcBef>
              <a:spcAft>
                <a:spcPts val="0"/>
              </a:spcAft>
              <a:buSzPct val="105882"/>
              <a:buChar char="•"/>
            </a:pPr>
            <a:r>
              <a:rPr b="1" lang="en-US" sz="2000"/>
              <a:t>Maintain Professionalism: </a:t>
            </a:r>
            <a:r>
              <a:rPr lang="en-US" sz="2000"/>
              <a:t>Use appropriate language, stay calm even in challenging situations, and be respectful</a:t>
            </a:r>
            <a:endParaRPr/>
          </a:p>
          <a:p>
            <a:pPr indent="-342900" lvl="0" marL="457200" rtl="0" algn="just">
              <a:lnSpc>
                <a:spcPct val="100000"/>
              </a:lnSpc>
              <a:spcBef>
                <a:spcPts val="2400"/>
              </a:spcBef>
              <a:spcAft>
                <a:spcPts val="0"/>
              </a:spcAft>
              <a:buSzPct val="105882"/>
              <a:buChar char="•"/>
            </a:pPr>
            <a:r>
              <a:rPr b="1" lang="en-US" sz="2000"/>
              <a:t>Follow-Up and Closure: </a:t>
            </a:r>
            <a:r>
              <a:rPr lang="en-US" sz="2000"/>
              <a:t>Offer a follow-up if necessary, and ensure the customer knows how to reach out again if they have more questions. Always end the call on a positive note.</a:t>
            </a:r>
            <a:endParaRPr/>
          </a:p>
          <a:p>
            <a:pPr indent="-228600" lvl="0" marL="457200" rtl="0" algn="just">
              <a:lnSpc>
                <a:spcPct val="90000"/>
              </a:lnSpc>
              <a:spcBef>
                <a:spcPts val="2200"/>
              </a:spcBef>
              <a:spcAft>
                <a:spcPts val="0"/>
              </a:spcAft>
              <a:buSzPct val="88235"/>
              <a:buNone/>
            </a:pPr>
            <a:r>
              <a:t/>
            </a:r>
            <a:endParaRPr/>
          </a:p>
        </p:txBody>
      </p:sp>
      <p:pic>
        <p:nvPicPr>
          <p:cNvPr id="454" name="Google Shape;454;p46"/>
          <p:cNvPicPr preferRelativeResize="0"/>
          <p:nvPr/>
        </p:nvPicPr>
        <p:blipFill rotWithShape="1">
          <a:blip r:embed="rId3">
            <a:alphaModFix/>
          </a:blip>
          <a:srcRect b="0" l="863" r="0" t="0"/>
          <a:stretch/>
        </p:blipFill>
        <p:spPr>
          <a:xfrm>
            <a:off x="8263467" y="1292302"/>
            <a:ext cx="3928533" cy="53161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7"/>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SzPts val="1800"/>
              <a:buNone/>
            </a:pPr>
            <a:r>
              <a:rPr lang="en-US">
                <a:solidFill>
                  <a:srgbClr val="2F5496"/>
                </a:solidFill>
              </a:rPr>
              <a:t>6 Things to Avoid </a:t>
            </a:r>
            <a:r>
              <a:rPr lang="en-US"/>
              <a:t>in Telecalling</a:t>
            </a:r>
            <a:endParaRPr/>
          </a:p>
        </p:txBody>
      </p:sp>
      <p:grpSp>
        <p:nvGrpSpPr>
          <p:cNvPr id="461" name="Google Shape;461;p47"/>
          <p:cNvGrpSpPr/>
          <p:nvPr/>
        </p:nvGrpSpPr>
        <p:grpSpPr>
          <a:xfrm>
            <a:off x="3519769" y="1040356"/>
            <a:ext cx="6021304" cy="924511"/>
            <a:chOff x="3519769" y="1040356"/>
            <a:chExt cx="6021304" cy="924511"/>
          </a:xfrm>
        </p:grpSpPr>
        <p:grpSp>
          <p:nvGrpSpPr>
            <p:cNvPr id="462" name="Google Shape;462;p47"/>
            <p:cNvGrpSpPr/>
            <p:nvPr/>
          </p:nvGrpSpPr>
          <p:grpSpPr>
            <a:xfrm>
              <a:off x="3519769" y="1040356"/>
              <a:ext cx="6021304" cy="924511"/>
              <a:chOff x="3519769" y="1040356"/>
              <a:chExt cx="6021304" cy="924511"/>
            </a:xfrm>
          </p:grpSpPr>
          <p:sp>
            <p:nvSpPr>
              <p:cNvPr id="463" name="Google Shape;463;p47"/>
              <p:cNvSpPr/>
              <p:nvPr/>
            </p:nvSpPr>
            <p:spPr>
              <a:xfrm>
                <a:off x="3519769" y="1040356"/>
                <a:ext cx="924511" cy="924511"/>
              </a:xfrm>
              <a:prstGeom prst="ellipse">
                <a:avLst/>
              </a:prstGeom>
              <a:solidFill>
                <a:schemeClr val="accent4">
                  <a:alpha val="49803"/>
                </a:schemeClr>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64" name="Google Shape;464;p47"/>
              <p:cNvSpPr/>
              <p:nvPr/>
            </p:nvSpPr>
            <p:spPr>
              <a:xfrm>
                <a:off x="4608466" y="1040356"/>
                <a:ext cx="4932607" cy="924511"/>
              </a:xfrm>
              <a:custGeom>
                <a:rect b="b" l="l" r="r" t="t"/>
                <a:pathLst>
                  <a:path extrusionOk="0" h="924511" w="4932607">
                    <a:moveTo>
                      <a:pt x="0" y="0"/>
                    </a:moveTo>
                    <a:lnTo>
                      <a:pt x="4932607" y="0"/>
                    </a:lnTo>
                    <a:lnTo>
                      <a:pt x="4932607" y="924511"/>
                    </a:lnTo>
                    <a:lnTo>
                      <a:pt x="0" y="924511"/>
                    </a:lnTo>
                    <a:lnTo>
                      <a:pt x="0" y="0"/>
                    </a:lnTo>
                    <a:close/>
                  </a:path>
                </a:pathLst>
              </a:custGeom>
              <a:noFill/>
              <a:ln>
                <a:noFill/>
              </a:ln>
            </p:spPr>
            <p:txBody>
              <a:bodyPr anchorCtr="0" anchor="ctr" bIns="30475" lIns="0" spcFirstLastPara="1" rIns="0" wrap="square" tIns="304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Avoid Aggressive Behavior</a:t>
                </a:r>
                <a:endParaRPr b="0" i="0" sz="2400" u="none" cap="none" strike="noStrike">
                  <a:solidFill>
                    <a:schemeClr val="dk1"/>
                  </a:solidFill>
                  <a:latin typeface="Arial"/>
                  <a:ea typeface="Arial"/>
                  <a:cs typeface="Arial"/>
                  <a:sym typeface="Arial"/>
                </a:endParaRPr>
              </a:p>
            </p:txBody>
          </p:sp>
        </p:grpSp>
        <p:pic>
          <p:nvPicPr>
            <p:cNvPr descr="Devil face with solid fill" id="465" name="Google Shape;465;p47"/>
            <p:cNvPicPr preferRelativeResize="0"/>
            <p:nvPr/>
          </p:nvPicPr>
          <p:blipFill rotWithShape="1">
            <a:blip r:embed="rId3">
              <a:alphaModFix/>
            </a:blip>
            <a:srcRect b="0" l="0" r="0" t="0"/>
            <a:stretch/>
          </p:blipFill>
          <p:spPr>
            <a:xfrm>
              <a:off x="3651823" y="1214982"/>
              <a:ext cx="660400" cy="660400"/>
            </a:xfrm>
            <a:prstGeom prst="rect">
              <a:avLst/>
            </a:prstGeom>
            <a:noFill/>
            <a:ln>
              <a:noFill/>
            </a:ln>
          </p:spPr>
        </p:pic>
      </p:grpSp>
      <p:grpSp>
        <p:nvGrpSpPr>
          <p:cNvPr id="466" name="Google Shape;466;p47"/>
          <p:cNvGrpSpPr/>
          <p:nvPr/>
        </p:nvGrpSpPr>
        <p:grpSpPr>
          <a:xfrm>
            <a:off x="3519769" y="1964868"/>
            <a:ext cx="6021304" cy="924511"/>
            <a:chOff x="3519769" y="1964868"/>
            <a:chExt cx="6021304" cy="924511"/>
          </a:xfrm>
        </p:grpSpPr>
        <p:grpSp>
          <p:nvGrpSpPr>
            <p:cNvPr id="467" name="Google Shape;467;p47"/>
            <p:cNvGrpSpPr/>
            <p:nvPr/>
          </p:nvGrpSpPr>
          <p:grpSpPr>
            <a:xfrm>
              <a:off x="3519769" y="1964868"/>
              <a:ext cx="6021304" cy="924511"/>
              <a:chOff x="3519769" y="1964868"/>
              <a:chExt cx="6021304" cy="924511"/>
            </a:xfrm>
          </p:grpSpPr>
          <p:sp>
            <p:nvSpPr>
              <p:cNvPr id="468" name="Google Shape;468;p47"/>
              <p:cNvSpPr/>
              <p:nvPr/>
            </p:nvSpPr>
            <p:spPr>
              <a:xfrm>
                <a:off x="3519769" y="1964868"/>
                <a:ext cx="924511" cy="924511"/>
              </a:xfrm>
              <a:prstGeom prst="ellipse">
                <a:avLst/>
              </a:prstGeom>
              <a:solidFill>
                <a:srgbClr val="B1F512">
                  <a:alpha val="49803"/>
                </a:srgbClr>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69" name="Google Shape;469;p47"/>
              <p:cNvSpPr/>
              <p:nvPr/>
            </p:nvSpPr>
            <p:spPr>
              <a:xfrm>
                <a:off x="4608466" y="1964868"/>
                <a:ext cx="4932607" cy="924511"/>
              </a:xfrm>
              <a:custGeom>
                <a:rect b="b" l="l" r="r" t="t"/>
                <a:pathLst>
                  <a:path extrusionOk="0" h="924511" w="4932607">
                    <a:moveTo>
                      <a:pt x="0" y="0"/>
                    </a:moveTo>
                    <a:lnTo>
                      <a:pt x="4932607" y="0"/>
                    </a:lnTo>
                    <a:lnTo>
                      <a:pt x="4932607" y="924511"/>
                    </a:lnTo>
                    <a:lnTo>
                      <a:pt x="0" y="924511"/>
                    </a:lnTo>
                    <a:lnTo>
                      <a:pt x="0" y="0"/>
                    </a:lnTo>
                    <a:close/>
                  </a:path>
                </a:pathLst>
              </a:custGeom>
              <a:noFill/>
              <a:ln>
                <a:noFill/>
              </a:ln>
            </p:spPr>
            <p:txBody>
              <a:bodyPr anchorCtr="0" anchor="ctr" bIns="30475" lIns="0" spcFirstLastPara="1" rIns="0" wrap="square" tIns="304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Don't Interrupt</a:t>
                </a:r>
                <a:endParaRPr b="0" i="0" sz="2400" u="none" cap="none" strike="noStrike">
                  <a:solidFill>
                    <a:schemeClr val="dk1"/>
                  </a:solidFill>
                  <a:latin typeface="Arial"/>
                  <a:ea typeface="Arial"/>
                  <a:cs typeface="Arial"/>
                  <a:sym typeface="Arial"/>
                </a:endParaRPr>
              </a:p>
            </p:txBody>
          </p:sp>
        </p:grpSp>
        <p:pic>
          <p:nvPicPr>
            <p:cNvPr descr="Stop sign" id="470" name="Google Shape;470;p47"/>
            <p:cNvPicPr preferRelativeResize="0"/>
            <p:nvPr/>
          </p:nvPicPr>
          <p:blipFill rotWithShape="1">
            <a:blip r:embed="rId4">
              <a:alphaModFix/>
            </a:blip>
            <a:srcRect b="0" l="0" r="0" t="0"/>
            <a:stretch/>
          </p:blipFill>
          <p:spPr>
            <a:xfrm>
              <a:off x="3585796" y="2031352"/>
              <a:ext cx="792455" cy="792455"/>
            </a:xfrm>
            <a:prstGeom prst="rect">
              <a:avLst/>
            </a:prstGeom>
            <a:noFill/>
            <a:ln>
              <a:noFill/>
            </a:ln>
          </p:spPr>
        </p:pic>
      </p:grpSp>
      <p:grpSp>
        <p:nvGrpSpPr>
          <p:cNvPr id="471" name="Google Shape;471;p47"/>
          <p:cNvGrpSpPr/>
          <p:nvPr/>
        </p:nvGrpSpPr>
        <p:grpSpPr>
          <a:xfrm>
            <a:off x="3519769" y="2889379"/>
            <a:ext cx="6021304" cy="943204"/>
            <a:chOff x="3519769" y="2889379"/>
            <a:chExt cx="6021304" cy="943204"/>
          </a:xfrm>
        </p:grpSpPr>
        <p:grpSp>
          <p:nvGrpSpPr>
            <p:cNvPr id="472" name="Google Shape;472;p47"/>
            <p:cNvGrpSpPr/>
            <p:nvPr/>
          </p:nvGrpSpPr>
          <p:grpSpPr>
            <a:xfrm>
              <a:off x="3519769" y="2889379"/>
              <a:ext cx="6021304" cy="924511"/>
              <a:chOff x="3519769" y="2889379"/>
              <a:chExt cx="6021304" cy="924511"/>
            </a:xfrm>
          </p:grpSpPr>
          <p:sp>
            <p:nvSpPr>
              <p:cNvPr id="473" name="Google Shape;473;p47"/>
              <p:cNvSpPr/>
              <p:nvPr/>
            </p:nvSpPr>
            <p:spPr>
              <a:xfrm>
                <a:off x="3519769" y="2889379"/>
                <a:ext cx="924511" cy="924511"/>
              </a:xfrm>
              <a:prstGeom prst="ellipse">
                <a:avLst/>
              </a:prstGeom>
              <a:solidFill>
                <a:srgbClr val="44EC25">
                  <a:alpha val="49803"/>
                </a:srgbClr>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74" name="Google Shape;474;p47"/>
              <p:cNvSpPr/>
              <p:nvPr/>
            </p:nvSpPr>
            <p:spPr>
              <a:xfrm>
                <a:off x="4608466" y="2889379"/>
                <a:ext cx="4932607" cy="924511"/>
              </a:xfrm>
              <a:custGeom>
                <a:rect b="b" l="l" r="r" t="t"/>
                <a:pathLst>
                  <a:path extrusionOk="0" h="924511" w="4932607">
                    <a:moveTo>
                      <a:pt x="0" y="0"/>
                    </a:moveTo>
                    <a:lnTo>
                      <a:pt x="4932607" y="0"/>
                    </a:lnTo>
                    <a:lnTo>
                      <a:pt x="4932607" y="924511"/>
                    </a:lnTo>
                    <a:lnTo>
                      <a:pt x="0" y="924511"/>
                    </a:lnTo>
                    <a:lnTo>
                      <a:pt x="0" y="0"/>
                    </a:lnTo>
                    <a:close/>
                  </a:path>
                </a:pathLst>
              </a:custGeom>
              <a:noFill/>
              <a:ln>
                <a:noFill/>
              </a:ln>
            </p:spPr>
            <p:txBody>
              <a:bodyPr anchorCtr="0" anchor="ctr" bIns="30475" lIns="0" spcFirstLastPara="1" rIns="0" wrap="square" tIns="304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Don't Make False Promises</a:t>
                </a:r>
                <a:endParaRPr b="0" i="0" sz="2400" u="none" cap="none" strike="noStrike">
                  <a:solidFill>
                    <a:schemeClr val="dk1"/>
                  </a:solidFill>
                  <a:latin typeface="Arial"/>
                  <a:ea typeface="Arial"/>
                  <a:cs typeface="Arial"/>
                  <a:sym typeface="Arial"/>
                </a:endParaRPr>
              </a:p>
            </p:txBody>
          </p:sp>
        </p:grpSp>
        <p:pic>
          <p:nvPicPr>
            <p:cNvPr descr="Handshake" id="475" name="Google Shape;475;p47"/>
            <p:cNvPicPr preferRelativeResize="0"/>
            <p:nvPr/>
          </p:nvPicPr>
          <p:blipFill rotWithShape="1">
            <a:blip r:embed="rId5">
              <a:alphaModFix/>
            </a:blip>
            <a:srcRect b="0" l="0" r="0" t="0"/>
            <a:stretch/>
          </p:blipFill>
          <p:spPr>
            <a:xfrm>
              <a:off x="3519769" y="2896583"/>
              <a:ext cx="936000" cy="936000"/>
            </a:xfrm>
            <a:prstGeom prst="rect">
              <a:avLst/>
            </a:prstGeom>
            <a:noFill/>
            <a:ln>
              <a:noFill/>
            </a:ln>
          </p:spPr>
        </p:pic>
      </p:grpSp>
      <p:grpSp>
        <p:nvGrpSpPr>
          <p:cNvPr id="476" name="Google Shape;476;p47"/>
          <p:cNvGrpSpPr/>
          <p:nvPr/>
        </p:nvGrpSpPr>
        <p:grpSpPr>
          <a:xfrm>
            <a:off x="3519769" y="3796731"/>
            <a:ext cx="6021304" cy="941671"/>
            <a:chOff x="3519769" y="3796731"/>
            <a:chExt cx="6021304" cy="941671"/>
          </a:xfrm>
        </p:grpSpPr>
        <p:grpSp>
          <p:nvGrpSpPr>
            <p:cNvPr id="477" name="Google Shape;477;p47"/>
            <p:cNvGrpSpPr/>
            <p:nvPr/>
          </p:nvGrpSpPr>
          <p:grpSpPr>
            <a:xfrm>
              <a:off x="3519769" y="3813891"/>
              <a:ext cx="6021304" cy="924511"/>
              <a:chOff x="3519769" y="3813891"/>
              <a:chExt cx="6021304" cy="924511"/>
            </a:xfrm>
          </p:grpSpPr>
          <p:sp>
            <p:nvSpPr>
              <p:cNvPr id="478" name="Google Shape;478;p47"/>
              <p:cNvSpPr/>
              <p:nvPr/>
            </p:nvSpPr>
            <p:spPr>
              <a:xfrm>
                <a:off x="3519769" y="3813891"/>
                <a:ext cx="924511" cy="924511"/>
              </a:xfrm>
              <a:prstGeom prst="ellipse">
                <a:avLst/>
              </a:prstGeom>
              <a:solidFill>
                <a:srgbClr val="38E37A">
                  <a:alpha val="49803"/>
                </a:srgbClr>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79" name="Google Shape;479;p47"/>
              <p:cNvSpPr/>
              <p:nvPr/>
            </p:nvSpPr>
            <p:spPr>
              <a:xfrm>
                <a:off x="4608466" y="3813891"/>
                <a:ext cx="4932607" cy="924511"/>
              </a:xfrm>
              <a:custGeom>
                <a:rect b="b" l="l" r="r" t="t"/>
                <a:pathLst>
                  <a:path extrusionOk="0" h="924511" w="4932607">
                    <a:moveTo>
                      <a:pt x="0" y="0"/>
                    </a:moveTo>
                    <a:lnTo>
                      <a:pt x="4932607" y="0"/>
                    </a:lnTo>
                    <a:lnTo>
                      <a:pt x="4932607" y="924511"/>
                    </a:lnTo>
                    <a:lnTo>
                      <a:pt x="0" y="924511"/>
                    </a:lnTo>
                    <a:lnTo>
                      <a:pt x="0" y="0"/>
                    </a:lnTo>
                    <a:close/>
                  </a:path>
                </a:pathLst>
              </a:custGeom>
              <a:noFill/>
              <a:ln>
                <a:noFill/>
              </a:ln>
            </p:spPr>
            <p:txBody>
              <a:bodyPr anchorCtr="0" anchor="ctr" bIns="30475" lIns="0" spcFirstLastPara="1" rIns="0" wrap="square" tIns="304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Avoid Being Dismissive</a:t>
                </a:r>
                <a:endParaRPr b="0" i="0" sz="2400" u="none" cap="none" strike="noStrike">
                  <a:solidFill>
                    <a:schemeClr val="dk1"/>
                  </a:solidFill>
                  <a:latin typeface="Arial"/>
                  <a:ea typeface="Arial"/>
                  <a:cs typeface="Arial"/>
                  <a:sym typeface="Arial"/>
                </a:endParaRPr>
              </a:p>
            </p:txBody>
          </p:sp>
        </p:grpSp>
        <p:pic>
          <p:nvPicPr>
            <p:cNvPr descr="Call center" id="480" name="Google Shape;480;p47"/>
            <p:cNvPicPr preferRelativeResize="0"/>
            <p:nvPr/>
          </p:nvPicPr>
          <p:blipFill rotWithShape="1">
            <a:blip r:embed="rId6">
              <a:alphaModFix/>
            </a:blip>
            <a:srcRect b="0" l="0" r="0" t="0"/>
            <a:stretch/>
          </p:blipFill>
          <p:spPr>
            <a:xfrm>
              <a:off x="3553396" y="3796731"/>
              <a:ext cx="864000" cy="864000"/>
            </a:xfrm>
            <a:prstGeom prst="rect">
              <a:avLst/>
            </a:prstGeom>
            <a:noFill/>
            <a:ln>
              <a:noFill/>
            </a:ln>
          </p:spPr>
        </p:pic>
      </p:grpSp>
      <p:sp>
        <p:nvSpPr>
          <p:cNvPr id="481" name="Google Shape;481;p47"/>
          <p:cNvSpPr/>
          <p:nvPr/>
        </p:nvSpPr>
        <p:spPr>
          <a:xfrm>
            <a:off x="3678552" y="3957777"/>
            <a:ext cx="612000" cy="612000"/>
          </a:xfrm>
          <a:prstGeom prst="noSmoking">
            <a:avLst>
              <a:gd fmla="val 8994" name="adj"/>
            </a:avLst>
          </a:prstGeom>
          <a:solidFill>
            <a:srgbClr val="FF0000">
              <a:alpha val="49803"/>
            </a:srgbClr>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nvGrpSpPr>
          <p:cNvPr id="482" name="Google Shape;482;p47"/>
          <p:cNvGrpSpPr/>
          <p:nvPr/>
        </p:nvGrpSpPr>
        <p:grpSpPr>
          <a:xfrm>
            <a:off x="3519769" y="4738403"/>
            <a:ext cx="6021304" cy="924511"/>
            <a:chOff x="3519769" y="4738403"/>
            <a:chExt cx="6021304" cy="924511"/>
          </a:xfrm>
        </p:grpSpPr>
        <p:grpSp>
          <p:nvGrpSpPr>
            <p:cNvPr id="483" name="Google Shape;483;p47"/>
            <p:cNvGrpSpPr/>
            <p:nvPr/>
          </p:nvGrpSpPr>
          <p:grpSpPr>
            <a:xfrm>
              <a:off x="3519769" y="4738403"/>
              <a:ext cx="6021304" cy="924511"/>
              <a:chOff x="3519769" y="4738403"/>
              <a:chExt cx="6021304" cy="924511"/>
            </a:xfrm>
          </p:grpSpPr>
          <p:sp>
            <p:nvSpPr>
              <p:cNvPr id="484" name="Google Shape;484;p47"/>
              <p:cNvSpPr/>
              <p:nvPr/>
            </p:nvSpPr>
            <p:spPr>
              <a:xfrm>
                <a:off x="3519769" y="4738403"/>
                <a:ext cx="924511" cy="924511"/>
              </a:xfrm>
              <a:prstGeom prst="ellipse">
                <a:avLst/>
              </a:prstGeom>
              <a:solidFill>
                <a:srgbClr val="49DCD1">
                  <a:alpha val="49803"/>
                </a:srgbClr>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85" name="Google Shape;485;p47"/>
              <p:cNvSpPr/>
              <p:nvPr/>
            </p:nvSpPr>
            <p:spPr>
              <a:xfrm>
                <a:off x="4608466" y="4738403"/>
                <a:ext cx="4932607" cy="924511"/>
              </a:xfrm>
              <a:custGeom>
                <a:rect b="b" l="l" r="r" t="t"/>
                <a:pathLst>
                  <a:path extrusionOk="0" h="924511" w="4932607">
                    <a:moveTo>
                      <a:pt x="0" y="0"/>
                    </a:moveTo>
                    <a:lnTo>
                      <a:pt x="4932607" y="0"/>
                    </a:lnTo>
                    <a:lnTo>
                      <a:pt x="4932607" y="924511"/>
                    </a:lnTo>
                    <a:lnTo>
                      <a:pt x="0" y="924511"/>
                    </a:lnTo>
                    <a:lnTo>
                      <a:pt x="0" y="0"/>
                    </a:lnTo>
                    <a:close/>
                  </a:path>
                </a:pathLst>
              </a:custGeom>
              <a:noFill/>
              <a:ln>
                <a:noFill/>
              </a:ln>
            </p:spPr>
            <p:txBody>
              <a:bodyPr anchorCtr="0" anchor="ctr" bIns="30475" lIns="0" spcFirstLastPara="1" rIns="0" wrap="square" tIns="304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Don't Rush the Call</a:t>
                </a:r>
                <a:endParaRPr b="0" i="0" sz="2400" u="none" cap="none" strike="noStrike">
                  <a:solidFill>
                    <a:schemeClr val="dk1"/>
                  </a:solidFill>
                  <a:latin typeface="Arial"/>
                  <a:ea typeface="Arial"/>
                  <a:cs typeface="Arial"/>
                  <a:sym typeface="Arial"/>
                </a:endParaRPr>
              </a:p>
            </p:txBody>
          </p:sp>
        </p:grpSp>
        <p:pic>
          <p:nvPicPr>
            <p:cNvPr descr="Receiver" id="486" name="Google Shape;486;p47"/>
            <p:cNvPicPr preferRelativeResize="0"/>
            <p:nvPr/>
          </p:nvPicPr>
          <p:blipFill rotWithShape="1">
            <a:blip r:embed="rId7">
              <a:alphaModFix/>
            </a:blip>
            <a:srcRect b="0" l="0" r="0" t="0"/>
            <a:stretch/>
          </p:blipFill>
          <p:spPr>
            <a:xfrm rot="5400000">
              <a:off x="3645464" y="4875202"/>
              <a:ext cx="684000" cy="684000"/>
            </a:xfrm>
            <a:prstGeom prst="rect">
              <a:avLst/>
            </a:prstGeom>
            <a:noFill/>
            <a:ln>
              <a:noFill/>
            </a:ln>
          </p:spPr>
        </p:pic>
      </p:grpSp>
      <p:sp>
        <p:nvSpPr>
          <p:cNvPr id="487" name="Google Shape;487;p47"/>
          <p:cNvSpPr/>
          <p:nvPr/>
        </p:nvSpPr>
        <p:spPr>
          <a:xfrm>
            <a:off x="3676023" y="4894320"/>
            <a:ext cx="612000" cy="612000"/>
          </a:xfrm>
          <a:prstGeom prst="noSmoking">
            <a:avLst>
              <a:gd fmla="val 8994" name="adj"/>
            </a:avLst>
          </a:prstGeom>
          <a:solidFill>
            <a:srgbClr val="FF0000">
              <a:alpha val="49803"/>
            </a:srgbClr>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88" name="Google Shape;488;p47"/>
          <p:cNvSpPr/>
          <p:nvPr/>
        </p:nvSpPr>
        <p:spPr>
          <a:xfrm>
            <a:off x="3678552" y="3057629"/>
            <a:ext cx="612000" cy="612000"/>
          </a:xfrm>
          <a:prstGeom prst="noSmoking">
            <a:avLst>
              <a:gd fmla="val 8994" name="adj"/>
            </a:avLst>
          </a:prstGeom>
          <a:solidFill>
            <a:srgbClr val="FF0000">
              <a:alpha val="49803"/>
            </a:srgbClr>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nvGrpSpPr>
          <p:cNvPr id="489" name="Google Shape;489;p47"/>
          <p:cNvGrpSpPr/>
          <p:nvPr/>
        </p:nvGrpSpPr>
        <p:grpSpPr>
          <a:xfrm>
            <a:off x="3519769" y="5662914"/>
            <a:ext cx="6021304" cy="924511"/>
            <a:chOff x="3519769" y="5662914"/>
            <a:chExt cx="6021304" cy="924511"/>
          </a:xfrm>
        </p:grpSpPr>
        <p:grpSp>
          <p:nvGrpSpPr>
            <p:cNvPr id="490" name="Google Shape;490;p47"/>
            <p:cNvGrpSpPr/>
            <p:nvPr/>
          </p:nvGrpSpPr>
          <p:grpSpPr>
            <a:xfrm>
              <a:off x="3519769" y="5662914"/>
              <a:ext cx="6021304" cy="924511"/>
              <a:chOff x="3519769" y="5662914"/>
              <a:chExt cx="6021304" cy="924511"/>
            </a:xfrm>
          </p:grpSpPr>
          <p:sp>
            <p:nvSpPr>
              <p:cNvPr id="491" name="Google Shape;491;p47"/>
              <p:cNvSpPr/>
              <p:nvPr/>
            </p:nvSpPr>
            <p:spPr>
              <a:xfrm>
                <a:off x="3519769" y="5662914"/>
                <a:ext cx="924511" cy="924511"/>
              </a:xfrm>
              <a:prstGeom prst="ellipse">
                <a:avLst/>
              </a:prstGeom>
              <a:solidFill>
                <a:srgbClr val="5999D5">
                  <a:alpha val="49803"/>
                </a:srgbClr>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92" name="Google Shape;492;p47"/>
              <p:cNvSpPr/>
              <p:nvPr/>
            </p:nvSpPr>
            <p:spPr>
              <a:xfrm>
                <a:off x="4608466" y="5662914"/>
                <a:ext cx="4932607" cy="924511"/>
              </a:xfrm>
              <a:custGeom>
                <a:rect b="b" l="l" r="r" t="t"/>
                <a:pathLst>
                  <a:path extrusionOk="0" h="924511" w="4932607">
                    <a:moveTo>
                      <a:pt x="0" y="0"/>
                    </a:moveTo>
                    <a:lnTo>
                      <a:pt x="4932607" y="0"/>
                    </a:lnTo>
                    <a:lnTo>
                      <a:pt x="4932607" y="924511"/>
                    </a:lnTo>
                    <a:lnTo>
                      <a:pt x="0" y="924511"/>
                    </a:lnTo>
                    <a:lnTo>
                      <a:pt x="0" y="0"/>
                    </a:lnTo>
                    <a:close/>
                  </a:path>
                </a:pathLst>
              </a:custGeom>
              <a:noFill/>
              <a:ln>
                <a:noFill/>
              </a:ln>
            </p:spPr>
            <p:txBody>
              <a:bodyPr anchorCtr="0" anchor="ctr" bIns="30475" lIns="0" spcFirstLastPara="1" rIns="0" wrap="square" tIns="3047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Avoid Lack of Knowledge</a:t>
                </a:r>
                <a:endParaRPr b="0" i="0" sz="2400" u="none" cap="none" strike="noStrike">
                  <a:solidFill>
                    <a:schemeClr val="dk1"/>
                  </a:solidFill>
                  <a:latin typeface="Arial"/>
                  <a:ea typeface="Arial"/>
                  <a:cs typeface="Arial"/>
                  <a:sym typeface="Arial"/>
                </a:endParaRPr>
              </a:p>
            </p:txBody>
          </p:sp>
        </p:grpSp>
        <p:pic>
          <p:nvPicPr>
            <p:cNvPr descr="Head with gears" id="493" name="Google Shape;493;p47"/>
            <p:cNvPicPr preferRelativeResize="0"/>
            <p:nvPr/>
          </p:nvPicPr>
          <p:blipFill rotWithShape="1">
            <a:blip r:embed="rId8">
              <a:alphaModFix/>
            </a:blip>
            <a:srcRect b="0" l="0" r="0" t="0"/>
            <a:stretch/>
          </p:blipFill>
          <p:spPr>
            <a:xfrm>
              <a:off x="3589513" y="5751110"/>
              <a:ext cx="792000" cy="7920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1"/>
                                        </p:tgtEl>
                                        <p:attrNameLst>
                                          <p:attrName>style.visibility</p:attrName>
                                        </p:attrNameLst>
                                      </p:cBhvr>
                                      <p:to>
                                        <p:strVal val="visible"/>
                                      </p:to>
                                    </p:set>
                                  </p:childTnLst>
                                </p:cTn>
                              </p:par>
                              <p:par>
                                <p:cTn fill="hold" nodeType="withEffect" presetClass="entr" presetID="23" presetSubtype="16">
                                  <p:stCondLst>
                                    <p:cond delay="0"/>
                                  </p:stCondLst>
                                  <p:childTnLst>
                                    <p:set>
                                      <p:cBhvr>
                                        <p:cTn dur="1" fill="hold">
                                          <p:stCondLst>
                                            <p:cond delay="0"/>
                                          </p:stCondLst>
                                        </p:cTn>
                                        <p:tgtEl>
                                          <p:spTgt spid="488"/>
                                        </p:tgtEl>
                                        <p:attrNameLst>
                                          <p:attrName>style.visibility</p:attrName>
                                        </p:attrNameLst>
                                      </p:cBhvr>
                                      <p:to>
                                        <p:strVal val="visible"/>
                                      </p:to>
                                    </p:set>
                                    <p:anim calcmode="lin" valueType="num">
                                      <p:cBhvr additive="base">
                                        <p:cTn dur="800"/>
                                        <p:tgtEl>
                                          <p:spTgt spid="488"/>
                                        </p:tgtEl>
                                        <p:attrNameLst>
                                          <p:attrName>ppt_w</p:attrName>
                                        </p:attrNameLst>
                                      </p:cBhvr>
                                      <p:tavLst>
                                        <p:tav fmla="" tm="0">
                                          <p:val>
                                            <p:strVal val="0"/>
                                          </p:val>
                                        </p:tav>
                                        <p:tav fmla="" tm="100000">
                                          <p:val>
                                            <p:strVal val="#ppt_w"/>
                                          </p:val>
                                        </p:tav>
                                      </p:tavLst>
                                    </p:anim>
                                    <p:anim calcmode="lin" valueType="num">
                                      <p:cBhvr additive="base">
                                        <p:cTn dur="800"/>
                                        <p:tgtEl>
                                          <p:spTgt spid="48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par>
                                <p:cTn fill="hold" nodeType="withEffect" presetClass="entr" presetID="23" presetSubtype="16">
                                  <p:stCondLst>
                                    <p:cond delay="0"/>
                                  </p:stCondLst>
                                  <p:childTnLst>
                                    <p:set>
                                      <p:cBhvr>
                                        <p:cTn dur="1" fill="hold">
                                          <p:stCondLst>
                                            <p:cond delay="0"/>
                                          </p:stCondLst>
                                        </p:cTn>
                                        <p:tgtEl>
                                          <p:spTgt spid="481"/>
                                        </p:tgtEl>
                                        <p:attrNameLst>
                                          <p:attrName>style.visibility</p:attrName>
                                        </p:attrNameLst>
                                      </p:cBhvr>
                                      <p:to>
                                        <p:strVal val="visible"/>
                                      </p:to>
                                    </p:set>
                                    <p:anim calcmode="lin" valueType="num">
                                      <p:cBhvr additive="base">
                                        <p:cTn dur="800"/>
                                        <p:tgtEl>
                                          <p:spTgt spid="481"/>
                                        </p:tgtEl>
                                        <p:attrNameLst>
                                          <p:attrName>ppt_w</p:attrName>
                                        </p:attrNameLst>
                                      </p:cBhvr>
                                      <p:tavLst>
                                        <p:tav fmla="" tm="0">
                                          <p:val>
                                            <p:strVal val="0"/>
                                          </p:val>
                                        </p:tav>
                                        <p:tav fmla="" tm="100000">
                                          <p:val>
                                            <p:strVal val="#ppt_w"/>
                                          </p:val>
                                        </p:tav>
                                      </p:tavLst>
                                    </p:anim>
                                    <p:anim calcmode="lin" valueType="num">
                                      <p:cBhvr additive="base">
                                        <p:cTn dur="800"/>
                                        <p:tgtEl>
                                          <p:spTgt spid="48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par>
                                <p:cTn fill="hold" nodeType="withEffect" presetClass="entr" presetID="23" presetSubtype="16">
                                  <p:stCondLst>
                                    <p:cond delay="0"/>
                                  </p:stCondLst>
                                  <p:childTnLst>
                                    <p:set>
                                      <p:cBhvr>
                                        <p:cTn dur="1" fill="hold">
                                          <p:stCondLst>
                                            <p:cond delay="0"/>
                                          </p:stCondLst>
                                        </p:cTn>
                                        <p:tgtEl>
                                          <p:spTgt spid="487"/>
                                        </p:tgtEl>
                                        <p:attrNameLst>
                                          <p:attrName>style.visibility</p:attrName>
                                        </p:attrNameLst>
                                      </p:cBhvr>
                                      <p:to>
                                        <p:strVal val="visible"/>
                                      </p:to>
                                    </p:set>
                                    <p:anim calcmode="lin" valueType="num">
                                      <p:cBhvr additive="base">
                                        <p:cTn dur="800"/>
                                        <p:tgtEl>
                                          <p:spTgt spid="487"/>
                                        </p:tgtEl>
                                        <p:attrNameLst>
                                          <p:attrName>ppt_w</p:attrName>
                                        </p:attrNameLst>
                                      </p:cBhvr>
                                      <p:tavLst>
                                        <p:tav fmla="" tm="0">
                                          <p:val>
                                            <p:strVal val="0"/>
                                          </p:val>
                                        </p:tav>
                                        <p:tav fmla="" tm="100000">
                                          <p:val>
                                            <p:strVal val="#ppt_w"/>
                                          </p:val>
                                        </p:tav>
                                      </p:tavLst>
                                    </p:anim>
                                    <p:anim calcmode="lin" valueType="num">
                                      <p:cBhvr additive="base">
                                        <p:cTn dur="800"/>
                                        <p:tgtEl>
                                          <p:spTgt spid="48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48"/>
          <p:cNvSpPr txBox="1"/>
          <p:nvPr/>
        </p:nvSpPr>
        <p:spPr>
          <a:xfrm>
            <a:off x="5569073" y="4078384"/>
            <a:ext cx="5560828" cy="843685"/>
          </a:xfrm>
          <a:prstGeom prst="rect">
            <a:avLst/>
          </a:prstGeom>
          <a:noFill/>
          <a:ln>
            <a:noFill/>
          </a:ln>
        </p:spPr>
        <p:txBody>
          <a:bodyPr anchorCtr="0" anchor="ctr" bIns="45700" lIns="0" spcFirstLastPara="1" rIns="91425" wrap="square" tIns="45700">
            <a:noAutofit/>
          </a:bodyPr>
          <a:lstStyle/>
          <a:p>
            <a:pPr indent="0" lvl="0" marL="0" marR="0" rtl="0" algn="ctr">
              <a:lnSpc>
                <a:spcPct val="90000"/>
              </a:lnSpc>
              <a:spcBef>
                <a:spcPts val="0"/>
              </a:spcBef>
              <a:spcAft>
                <a:spcPts val="0"/>
              </a:spcAft>
              <a:buClr>
                <a:srgbClr val="FF0000"/>
              </a:buClr>
              <a:buSzPts val="4400"/>
              <a:buFont typeface="Teko"/>
              <a:buNone/>
            </a:pPr>
            <a:r>
              <a:rPr b="1" i="0" lang="en-US" sz="4400" u="none" cap="none" strike="noStrike">
                <a:solidFill>
                  <a:srgbClr val="FF0000"/>
                </a:solidFill>
                <a:latin typeface="Teko"/>
                <a:ea typeface="Teko"/>
                <a:cs typeface="Teko"/>
                <a:sym typeface="Teko"/>
              </a:rPr>
              <a:t>Thanks </a:t>
            </a:r>
            <a:r>
              <a:rPr b="1" i="0" lang="en-US" sz="4400" u="none" cap="none" strike="noStrike">
                <a:solidFill>
                  <a:srgbClr val="1AC9FF"/>
                </a:solidFill>
                <a:latin typeface="Teko"/>
                <a:ea typeface="Teko"/>
                <a:cs typeface="Teko"/>
                <a:sym typeface="Teko"/>
              </a:rPr>
              <a:t>for</a:t>
            </a:r>
            <a:r>
              <a:rPr b="1" i="0" lang="en-US" sz="4400" u="none" cap="none" strike="noStrike">
                <a:solidFill>
                  <a:srgbClr val="7A01FF"/>
                </a:solidFill>
                <a:latin typeface="Teko"/>
                <a:ea typeface="Teko"/>
                <a:cs typeface="Teko"/>
                <a:sym typeface="Teko"/>
              </a:rPr>
              <a:t> Participation</a:t>
            </a:r>
            <a:endParaRPr b="1" i="0" sz="4400" u="none" cap="none" strike="noStrike">
              <a:solidFill>
                <a:srgbClr val="FF59F9"/>
              </a:solidFill>
              <a:latin typeface="Teko"/>
              <a:ea typeface="Teko"/>
              <a:cs typeface="Teko"/>
              <a:sym typeface="Teko"/>
            </a:endParaRPr>
          </a:p>
        </p:txBody>
      </p:sp>
      <p:pic>
        <p:nvPicPr>
          <p:cNvPr id="499" name="Google Shape;499;p48"/>
          <p:cNvPicPr preferRelativeResize="0"/>
          <p:nvPr/>
        </p:nvPicPr>
        <p:blipFill rotWithShape="1">
          <a:blip r:embed="rId3">
            <a:alphaModFix/>
          </a:blip>
          <a:srcRect b="0" l="15871" r="16445" t="0"/>
          <a:stretch/>
        </p:blipFill>
        <p:spPr>
          <a:xfrm>
            <a:off x="0" y="0"/>
            <a:ext cx="5023032" cy="6604152"/>
          </a:xfrm>
          <a:prstGeom prst="rect">
            <a:avLst/>
          </a:prstGeom>
          <a:noFill/>
          <a:ln>
            <a:noFill/>
          </a:ln>
        </p:spPr>
      </p:pic>
      <p:pic>
        <p:nvPicPr>
          <p:cNvPr id="500" name="Google Shape;500;p48"/>
          <p:cNvPicPr preferRelativeResize="0"/>
          <p:nvPr/>
        </p:nvPicPr>
        <p:blipFill rotWithShape="1">
          <a:blip r:embed="rId4">
            <a:alphaModFix/>
          </a:blip>
          <a:srcRect b="12362" l="0" r="0" t="12363"/>
          <a:stretch/>
        </p:blipFill>
        <p:spPr>
          <a:xfrm>
            <a:off x="5392366" y="783163"/>
            <a:ext cx="5914242" cy="2967905"/>
          </a:xfrm>
          <a:prstGeom prst="rect">
            <a:avLst/>
          </a:prstGeom>
          <a:noFill/>
          <a:ln>
            <a:noFill/>
          </a:ln>
        </p:spPr>
      </p:pic>
      <p:pic>
        <p:nvPicPr>
          <p:cNvPr id="501" name="Google Shape;501;p48"/>
          <p:cNvPicPr preferRelativeResize="0"/>
          <p:nvPr/>
        </p:nvPicPr>
        <p:blipFill rotWithShape="1">
          <a:blip r:embed="rId5">
            <a:alphaModFix/>
          </a:blip>
          <a:srcRect b="0" l="0" r="0" t="0"/>
          <a:stretch/>
        </p:blipFill>
        <p:spPr>
          <a:xfrm>
            <a:off x="5371948" y="5284015"/>
            <a:ext cx="507687" cy="507687"/>
          </a:xfrm>
          <a:prstGeom prst="rect">
            <a:avLst/>
          </a:prstGeom>
          <a:noFill/>
          <a:ln>
            <a:noFill/>
          </a:ln>
        </p:spPr>
      </p:pic>
      <p:pic>
        <p:nvPicPr>
          <p:cNvPr id="502" name="Google Shape;502;p48"/>
          <p:cNvPicPr preferRelativeResize="0"/>
          <p:nvPr/>
        </p:nvPicPr>
        <p:blipFill rotWithShape="1">
          <a:blip r:embed="rId6">
            <a:alphaModFix/>
          </a:blip>
          <a:srcRect b="0" l="0" r="0" t="0"/>
          <a:stretch/>
        </p:blipFill>
        <p:spPr>
          <a:xfrm>
            <a:off x="8011081" y="5239358"/>
            <a:ext cx="552344" cy="552344"/>
          </a:xfrm>
          <a:prstGeom prst="rect">
            <a:avLst/>
          </a:prstGeom>
          <a:noFill/>
          <a:ln>
            <a:noFill/>
          </a:ln>
        </p:spPr>
      </p:pic>
      <p:pic>
        <p:nvPicPr>
          <p:cNvPr id="503" name="Google Shape;503;p48"/>
          <p:cNvPicPr preferRelativeResize="0"/>
          <p:nvPr/>
        </p:nvPicPr>
        <p:blipFill rotWithShape="1">
          <a:blip r:embed="rId7">
            <a:alphaModFix/>
          </a:blip>
          <a:srcRect b="0" l="0" r="0" t="0"/>
          <a:stretch/>
        </p:blipFill>
        <p:spPr>
          <a:xfrm>
            <a:off x="10748659" y="5190677"/>
            <a:ext cx="649705" cy="649705"/>
          </a:xfrm>
          <a:prstGeom prst="rect">
            <a:avLst/>
          </a:prstGeom>
          <a:noFill/>
          <a:ln>
            <a:noFill/>
          </a:ln>
        </p:spPr>
      </p:pic>
      <p:sp>
        <p:nvSpPr>
          <p:cNvPr id="504" name="Google Shape;504;p48"/>
          <p:cNvSpPr txBox="1"/>
          <p:nvPr/>
        </p:nvSpPr>
        <p:spPr>
          <a:xfrm>
            <a:off x="7135034" y="5791703"/>
            <a:ext cx="2406531" cy="3077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Hello@freelancetrainings.com</a:t>
            </a:r>
            <a:endParaRPr b="0" i="0" sz="1400" u="none" cap="none" strike="noStrike">
              <a:solidFill>
                <a:srgbClr val="000000"/>
              </a:solidFill>
              <a:latin typeface="Arial"/>
              <a:ea typeface="Arial"/>
              <a:cs typeface="Arial"/>
              <a:sym typeface="Arial"/>
            </a:endParaRPr>
          </a:p>
        </p:txBody>
      </p:sp>
      <p:sp>
        <p:nvSpPr>
          <p:cNvPr id="505" name="Google Shape;505;p48"/>
          <p:cNvSpPr txBox="1"/>
          <p:nvPr/>
        </p:nvSpPr>
        <p:spPr>
          <a:xfrm>
            <a:off x="5015849" y="5802435"/>
            <a:ext cx="114165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98752-08472</a:t>
            </a:r>
            <a:endParaRPr b="0" i="0" sz="1400" u="none" cap="none" strike="noStrike">
              <a:solidFill>
                <a:schemeClr val="dk1"/>
              </a:solidFill>
              <a:latin typeface="Arial"/>
              <a:ea typeface="Arial"/>
              <a:cs typeface="Arial"/>
              <a:sym typeface="Arial"/>
            </a:endParaRPr>
          </a:p>
        </p:txBody>
      </p:sp>
      <p:sp>
        <p:nvSpPr>
          <p:cNvPr id="506" name="Google Shape;506;p48"/>
          <p:cNvSpPr txBox="1"/>
          <p:nvPr/>
        </p:nvSpPr>
        <p:spPr>
          <a:xfrm>
            <a:off x="10044286" y="5791704"/>
            <a:ext cx="213045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www.freelancetrainings.com</a:t>
            </a:r>
            <a:endParaRPr b="0" i="0" sz="1400" u="none" cap="none" strike="noStrike">
              <a:solidFill>
                <a:srgbClr val="000000"/>
              </a:solidFill>
              <a:latin typeface="Arial"/>
              <a:ea typeface="Arial"/>
              <a:cs typeface="Arial"/>
              <a:sym typeface="Arial"/>
            </a:endParaRPr>
          </a:p>
        </p:txBody>
      </p:sp>
      <p:pic>
        <p:nvPicPr>
          <p:cNvPr id="507" name="Google Shape;507;p48"/>
          <p:cNvPicPr preferRelativeResize="0"/>
          <p:nvPr/>
        </p:nvPicPr>
        <p:blipFill rotWithShape="1">
          <a:blip r:embed="rId8">
            <a:alphaModFix/>
          </a:blip>
          <a:srcRect b="0" l="0" r="0" t="0"/>
          <a:stretch/>
        </p:blipFill>
        <p:spPr>
          <a:xfrm>
            <a:off x="5850769" y="6255611"/>
            <a:ext cx="315227" cy="315227"/>
          </a:xfrm>
          <a:prstGeom prst="rect">
            <a:avLst/>
          </a:prstGeom>
          <a:noFill/>
          <a:ln>
            <a:noFill/>
          </a:ln>
        </p:spPr>
      </p:pic>
      <p:sp>
        <p:nvSpPr>
          <p:cNvPr id="508" name="Google Shape;508;p48"/>
          <p:cNvSpPr txBox="1"/>
          <p:nvPr/>
        </p:nvSpPr>
        <p:spPr>
          <a:xfrm>
            <a:off x="6094876" y="6296521"/>
            <a:ext cx="532665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406, Titanium City Centre Mall, Anand Nagar, Satellite, Ahmedabad-380015</a:t>
            </a:r>
            <a:endParaRPr b="0" i="0" sz="1400" u="none" cap="none" strike="noStrike">
              <a:solidFill>
                <a:srgbClr val="000000"/>
              </a:solidFill>
              <a:latin typeface="Arial"/>
              <a:ea typeface="Arial"/>
              <a:cs typeface="Arial"/>
              <a:sym typeface="Arial"/>
            </a:endParaRPr>
          </a:p>
        </p:txBody>
      </p:sp>
      <p:pic>
        <p:nvPicPr>
          <p:cNvPr id="509" name="Google Shape;509;p48"/>
          <p:cNvPicPr preferRelativeResize="0"/>
          <p:nvPr/>
        </p:nvPicPr>
        <p:blipFill rotWithShape="1">
          <a:blip r:embed="rId9">
            <a:alphaModFix/>
          </a:blip>
          <a:srcRect b="0" l="0" r="0" t="0"/>
          <a:stretch/>
        </p:blipFill>
        <p:spPr>
          <a:xfrm>
            <a:off x="5064996" y="58421"/>
            <a:ext cx="1029880" cy="11932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80"/>
                                        <p:tgtEl>
                                          <p:spTgt spid="498"/>
                                        </p:tgtEl>
                                      </p:cBhvr>
                                    </p:animEffect>
                                  </p:childTnLst>
                                </p:cTn>
                              </p:par>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1"/>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SzPts val="4000"/>
              <a:buNone/>
            </a:pPr>
            <a:r>
              <a:rPr lang="en-US"/>
              <a:t>Workshop </a:t>
            </a:r>
            <a:r>
              <a:rPr lang="en-US">
                <a:solidFill>
                  <a:srgbClr val="01559E"/>
                </a:solidFill>
              </a:rPr>
              <a:t>Agenda Day-1</a:t>
            </a:r>
            <a:endParaRPr/>
          </a:p>
        </p:txBody>
      </p:sp>
      <p:grpSp>
        <p:nvGrpSpPr>
          <p:cNvPr id="214" name="Google Shape;214;p31"/>
          <p:cNvGrpSpPr/>
          <p:nvPr/>
        </p:nvGrpSpPr>
        <p:grpSpPr>
          <a:xfrm>
            <a:off x="3088241" y="3904670"/>
            <a:ext cx="2340000" cy="2448000"/>
            <a:chOff x="1282881" y="3904670"/>
            <a:chExt cx="2340000" cy="2448000"/>
          </a:xfrm>
        </p:grpSpPr>
        <p:sp>
          <p:nvSpPr>
            <p:cNvPr id="215" name="Google Shape;215;p31"/>
            <p:cNvSpPr/>
            <p:nvPr/>
          </p:nvSpPr>
          <p:spPr>
            <a:xfrm>
              <a:off x="1282881" y="3904670"/>
              <a:ext cx="2340000" cy="1800000"/>
            </a:xfrm>
            <a:prstGeom prst="rect">
              <a:avLst/>
            </a:prstGeom>
            <a:blipFill rotWithShape="1">
              <a:blip r:embed="rId3">
                <a:alphaModFix/>
              </a:blip>
              <a:stretch>
                <a:fillRect b="0" l="0" r="0" t="0"/>
              </a:stretch>
            </a:blipFill>
            <a:ln cap="flat" cmpd="sng" w="25400">
              <a:solidFill>
                <a:srgbClr val="33CC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6" name="Google Shape;216;p31"/>
            <p:cNvSpPr/>
            <p:nvPr/>
          </p:nvSpPr>
          <p:spPr>
            <a:xfrm>
              <a:off x="1282881" y="5704670"/>
              <a:ext cx="2340000" cy="648000"/>
            </a:xfrm>
            <a:prstGeom prst="rect">
              <a:avLst/>
            </a:prstGeom>
            <a:solidFill>
              <a:srgbClr val="33CCFF"/>
            </a:solidFill>
            <a:ln cap="flat" cmpd="sng" w="25400">
              <a:solidFill>
                <a:srgbClr val="33CCF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Moment of Truth</a:t>
              </a:r>
              <a:endParaRPr/>
            </a:p>
          </p:txBody>
        </p:sp>
      </p:grpSp>
      <p:grpSp>
        <p:nvGrpSpPr>
          <p:cNvPr id="217" name="Google Shape;217;p31"/>
          <p:cNvGrpSpPr/>
          <p:nvPr/>
        </p:nvGrpSpPr>
        <p:grpSpPr>
          <a:xfrm>
            <a:off x="6763760" y="3904670"/>
            <a:ext cx="2340000" cy="2451952"/>
            <a:chOff x="4924576" y="3900718"/>
            <a:chExt cx="2340000" cy="2451952"/>
          </a:xfrm>
        </p:grpSpPr>
        <p:sp>
          <p:nvSpPr>
            <p:cNvPr id="218" name="Google Shape;218;p31"/>
            <p:cNvSpPr/>
            <p:nvPr/>
          </p:nvSpPr>
          <p:spPr>
            <a:xfrm>
              <a:off x="4924576" y="3900718"/>
              <a:ext cx="2340000" cy="1800000"/>
            </a:xfrm>
            <a:prstGeom prst="rect">
              <a:avLst/>
            </a:prstGeom>
            <a:blipFill rotWithShape="1">
              <a:blip r:embed="rId4">
                <a:alphaModFix/>
              </a:blip>
              <a:stretch>
                <a:fillRect b="999" l="-32307" r="-1536" t="999"/>
              </a:stretch>
            </a:blipFill>
            <a:ln cap="flat" cmpd="sng" w="25400">
              <a:solidFill>
                <a:srgbClr val="48EC2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9" name="Google Shape;219;p31"/>
            <p:cNvSpPr/>
            <p:nvPr/>
          </p:nvSpPr>
          <p:spPr>
            <a:xfrm>
              <a:off x="4924576" y="5704670"/>
              <a:ext cx="2340000" cy="648000"/>
            </a:xfrm>
            <a:prstGeom prst="rect">
              <a:avLst/>
            </a:prstGeom>
            <a:solidFill>
              <a:srgbClr val="48EC2A"/>
            </a:solidFill>
            <a:ln cap="flat" cmpd="sng" w="25400">
              <a:solidFill>
                <a:srgbClr val="48EC2A"/>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Telecalling Script</a:t>
              </a:r>
              <a:endParaRPr/>
            </a:p>
          </p:txBody>
        </p:sp>
      </p:grpSp>
      <p:grpSp>
        <p:nvGrpSpPr>
          <p:cNvPr id="220" name="Google Shape;220;p31"/>
          <p:cNvGrpSpPr/>
          <p:nvPr/>
        </p:nvGrpSpPr>
        <p:grpSpPr>
          <a:xfrm>
            <a:off x="5011012" y="1194106"/>
            <a:ext cx="2340000" cy="2458564"/>
            <a:chOff x="1282881" y="1188812"/>
            <a:chExt cx="2340000" cy="2458564"/>
          </a:xfrm>
        </p:grpSpPr>
        <p:sp>
          <p:nvSpPr>
            <p:cNvPr id="221" name="Google Shape;221;p31"/>
            <p:cNvSpPr/>
            <p:nvPr/>
          </p:nvSpPr>
          <p:spPr>
            <a:xfrm flipH="1">
              <a:off x="1282881" y="1188812"/>
              <a:ext cx="2340000" cy="1800000"/>
            </a:xfrm>
            <a:prstGeom prst="rect">
              <a:avLst/>
            </a:prstGeom>
            <a:blipFill rotWithShape="1">
              <a:blip r:embed="rId5">
                <a:alphaModFix/>
              </a:blip>
              <a:stretch>
                <a:fillRect b="0" l="-19229" r="-9998" t="0"/>
              </a:stretch>
            </a:blipFill>
            <a:ln cap="flat" cmpd="sng" w="25400">
              <a:solidFill>
                <a:srgbClr val="FFC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2" name="Google Shape;222;p31"/>
            <p:cNvSpPr/>
            <p:nvPr/>
          </p:nvSpPr>
          <p:spPr>
            <a:xfrm>
              <a:off x="1282881" y="2999376"/>
              <a:ext cx="2340000" cy="648000"/>
            </a:xfrm>
            <a:prstGeom prst="rect">
              <a:avLst/>
            </a:prstGeom>
            <a:solidFill>
              <a:srgbClr val="FFC000"/>
            </a:solidFill>
            <a:ln cap="flat" cmpd="sng" w="25400">
              <a:solidFill>
                <a:srgbClr val="FFC000"/>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Understanding the Role of Telecallers</a:t>
              </a:r>
              <a:endParaRPr/>
            </a:p>
          </p:txBody>
        </p:sp>
      </p:grpSp>
      <p:grpSp>
        <p:nvGrpSpPr>
          <p:cNvPr id="223" name="Google Shape;223;p31"/>
          <p:cNvGrpSpPr/>
          <p:nvPr/>
        </p:nvGrpSpPr>
        <p:grpSpPr>
          <a:xfrm>
            <a:off x="1276517" y="1194106"/>
            <a:ext cx="2341424" cy="2445571"/>
            <a:chOff x="4924576" y="1207099"/>
            <a:chExt cx="2341424" cy="2445571"/>
          </a:xfrm>
        </p:grpSpPr>
        <p:sp>
          <p:nvSpPr>
            <p:cNvPr id="224" name="Google Shape;224;p31"/>
            <p:cNvSpPr/>
            <p:nvPr/>
          </p:nvSpPr>
          <p:spPr>
            <a:xfrm>
              <a:off x="4926000" y="1207099"/>
              <a:ext cx="2340000" cy="1800000"/>
            </a:xfrm>
            <a:prstGeom prst="rect">
              <a:avLst/>
            </a:prstGeom>
            <a:blipFill rotWithShape="1">
              <a:blip r:embed="rId6">
                <a:alphaModFix/>
              </a:blip>
              <a:stretch>
                <a:fillRect b="0" l="-9999" r="-9999" t="0"/>
              </a:stretch>
            </a:blipFill>
            <a:ln cap="flat" cmpd="sng" w="25400">
              <a:solidFill>
                <a:srgbClr val="B2F51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5" name="Google Shape;225;p31"/>
            <p:cNvSpPr/>
            <p:nvPr/>
          </p:nvSpPr>
          <p:spPr>
            <a:xfrm>
              <a:off x="4924576" y="3004670"/>
              <a:ext cx="2340000" cy="648000"/>
            </a:xfrm>
            <a:prstGeom prst="rect">
              <a:avLst/>
            </a:prstGeom>
            <a:solidFill>
              <a:srgbClr val="B2F514"/>
            </a:solidFill>
            <a:ln cap="flat" cmpd="sng" w="25400">
              <a:solidFill>
                <a:srgbClr val="B2F514"/>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Tele calling Essentials </a:t>
              </a:r>
              <a:endParaRPr/>
            </a:p>
          </p:txBody>
        </p:sp>
      </p:grpSp>
      <p:grpSp>
        <p:nvGrpSpPr>
          <p:cNvPr id="226" name="Google Shape;226;p31"/>
          <p:cNvGrpSpPr/>
          <p:nvPr/>
        </p:nvGrpSpPr>
        <p:grpSpPr>
          <a:xfrm>
            <a:off x="8567695" y="1194106"/>
            <a:ext cx="2341424" cy="2445571"/>
            <a:chOff x="4924576" y="1207099"/>
            <a:chExt cx="2341424" cy="2445571"/>
          </a:xfrm>
        </p:grpSpPr>
        <p:sp>
          <p:nvSpPr>
            <p:cNvPr id="227" name="Google Shape;227;p31"/>
            <p:cNvSpPr/>
            <p:nvPr/>
          </p:nvSpPr>
          <p:spPr>
            <a:xfrm>
              <a:off x="4926000" y="1207099"/>
              <a:ext cx="2340000" cy="1800000"/>
            </a:xfrm>
            <a:prstGeom prst="rect">
              <a:avLst/>
            </a:prstGeom>
            <a:blipFill rotWithShape="1">
              <a:blip r:embed="rId7">
                <a:alphaModFix/>
              </a:blip>
              <a:stretch>
                <a:fillRect b="0" l="0" r="0" t="0"/>
              </a:stretch>
            </a:blipFill>
            <a:ln cap="flat" cmpd="sng" w="25400">
              <a:solidFill>
                <a:srgbClr val="E0B59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8" name="Google Shape;228;p31"/>
            <p:cNvSpPr/>
            <p:nvPr/>
          </p:nvSpPr>
          <p:spPr>
            <a:xfrm>
              <a:off x="4924576" y="3004670"/>
              <a:ext cx="2340000" cy="648000"/>
            </a:xfrm>
            <a:prstGeom prst="rect">
              <a:avLst/>
            </a:prstGeom>
            <a:solidFill>
              <a:srgbClr val="E0B592"/>
            </a:solidFill>
            <a:ln cap="flat" cmpd="sng" w="25400">
              <a:solidFill>
                <a:srgbClr val="E0B59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0" i="0" lang="en-US" sz="1700" u="none" cap="none" strike="noStrike">
                  <a:solidFill>
                    <a:schemeClr val="dk1"/>
                  </a:solidFill>
                  <a:latin typeface="Arial"/>
                  <a:ea typeface="Arial"/>
                  <a:cs typeface="Arial"/>
                  <a:sym typeface="Arial"/>
                </a:rPr>
                <a:t>Building an Attitude of Ownership &amp; Accountability</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2"/>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lang="en-US"/>
              <a:t>Workshop </a:t>
            </a:r>
            <a:r>
              <a:rPr lang="en-US">
                <a:solidFill>
                  <a:srgbClr val="01559E"/>
                </a:solidFill>
              </a:rPr>
              <a:t>Agenda Day-2</a:t>
            </a:r>
            <a:endParaRPr/>
          </a:p>
        </p:txBody>
      </p:sp>
      <p:grpSp>
        <p:nvGrpSpPr>
          <p:cNvPr id="235" name="Google Shape;235;p32"/>
          <p:cNvGrpSpPr/>
          <p:nvPr/>
        </p:nvGrpSpPr>
        <p:grpSpPr>
          <a:xfrm>
            <a:off x="4922818" y="1207099"/>
            <a:ext cx="2340000" cy="2448000"/>
            <a:chOff x="1282881" y="3904670"/>
            <a:chExt cx="2340000" cy="2448000"/>
          </a:xfrm>
        </p:grpSpPr>
        <p:sp>
          <p:nvSpPr>
            <p:cNvPr id="236" name="Google Shape;236;p32"/>
            <p:cNvSpPr/>
            <p:nvPr/>
          </p:nvSpPr>
          <p:spPr>
            <a:xfrm>
              <a:off x="1282881" y="3904670"/>
              <a:ext cx="2340000" cy="1800000"/>
            </a:xfrm>
            <a:prstGeom prst="rect">
              <a:avLst/>
            </a:prstGeom>
            <a:blipFill rotWithShape="1">
              <a:blip r:embed="rId3">
                <a:alphaModFix/>
              </a:blip>
              <a:stretch>
                <a:fillRect b="0" l="0" r="0" t="0"/>
              </a:stretch>
            </a:blipFill>
            <a:ln cap="flat" cmpd="sng" w="12700">
              <a:solidFill>
                <a:srgbClr val="33CC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7" name="Google Shape;237;p32"/>
            <p:cNvSpPr/>
            <p:nvPr/>
          </p:nvSpPr>
          <p:spPr>
            <a:xfrm>
              <a:off x="1282881" y="5704670"/>
              <a:ext cx="2340000" cy="648000"/>
            </a:xfrm>
            <a:prstGeom prst="rect">
              <a:avLst/>
            </a:prstGeom>
            <a:solidFill>
              <a:srgbClr val="33CCFF"/>
            </a:solidFill>
            <a:ln cap="flat" cmpd="sng" w="12700">
              <a:solidFill>
                <a:srgbClr val="33CCFF"/>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Building Impactful Communication</a:t>
              </a:r>
              <a:endParaRPr b="0" i="0" sz="1400" u="none" cap="none" strike="noStrike">
                <a:solidFill>
                  <a:srgbClr val="000000"/>
                </a:solidFill>
                <a:latin typeface="Arial"/>
                <a:ea typeface="Arial"/>
                <a:cs typeface="Arial"/>
                <a:sym typeface="Arial"/>
              </a:endParaRPr>
            </a:p>
          </p:txBody>
        </p:sp>
      </p:grpSp>
      <p:grpSp>
        <p:nvGrpSpPr>
          <p:cNvPr id="238" name="Google Shape;238;p32"/>
          <p:cNvGrpSpPr/>
          <p:nvPr/>
        </p:nvGrpSpPr>
        <p:grpSpPr>
          <a:xfrm>
            <a:off x="3087280" y="3972778"/>
            <a:ext cx="2340000" cy="2448000"/>
            <a:chOff x="8569119" y="3904670"/>
            <a:chExt cx="2340000" cy="2448000"/>
          </a:xfrm>
        </p:grpSpPr>
        <p:sp>
          <p:nvSpPr>
            <p:cNvPr id="239" name="Google Shape;239;p32"/>
            <p:cNvSpPr/>
            <p:nvPr/>
          </p:nvSpPr>
          <p:spPr>
            <a:xfrm>
              <a:off x="8569119" y="3904670"/>
              <a:ext cx="2340000" cy="1800000"/>
            </a:xfrm>
            <a:prstGeom prst="rect">
              <a:avLst/>
            </a:prstGeom>
            <a:blipFill rotWithShape="1">
              <a:blip r:embed="rId4">
                <a:alphaModFix/>
              </a:blip>
              <a:stretch>
                <a:fillRect b="0" l="-11535" r="-11534" t="0"/>
              </a:stretch>
            </a:blipFill>
            <a:ln cap="flat" cmpd="sng" w="12700">
              <a:solidFill>
                <a:srgbClr val="4ADCD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0" name="Google Shape;240;p32"/>
            <p:cNvSpPr/>
            <p:nvPr/>
          </p:nvSpPr>
          <p:spPr>
            <a:xfrm>
              <a:off x="8569119" y="5704670"/>
              <a:ext cx="2340000" cy="648000"/>
            </a:xfrm>
            <a:prstGeom prst="rect">
              <a:avLst/>
            </a:prstGeom>
            <a:solidFill>
              <a:srgbClr val="4ADCD2"/>
            </a:solidFill>
            <a:ln cap="flat" cmpd="sng" w="12700">
              <a:solidFill>
                <a:srgbClr val="4ADCD2"/>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Handling Irate Customers </a:t>
              </a:r>
              <a:endParaRPr b="0" i="0" sz="1400" u="none" cap="none" strike="noStrike">
                <a:solidFill>
                  <a:srgbClr val="000000"/>
                </a:solidFill>
                <a:latin typeface="Arial"/>
                <a:ea typeface="Arial"/>
                <a:cs typeface="Arial"/>
                <a:sym typeface="Arial"/>
              </a:endParaRPr>
            </a:p>
          </p:txBody>
        </p:sp>
      </p:grpSp>
      <p:grpSp>
        <p:nvGrpSpPr>
          <p:cNvPr id="241" name="Google Shape;241;p32"/>
          <p:cNvGrpSpPr/>
          <p:nvPr/>
        </p:nvGrpSpPr>
        <p:grpSpPr>
          <a:xfrm>
            <a:off x="6710247" y="3962214"/>
            <a:ext cx="2340000" cy="2458564"/>
            <a:chOff x="1282881" y="1188812"/>
            <a:chExt cx="2340000" cy="2458564"/>
          </a:xfrm>
        </p:grpSpPr>
        <p:sp>
          <p:nvSpPr>
            <p:cNvPr id="242" name="Google Shape;242;p32"/>
            <p:cNvSpPr/>
            <p:nvPr/>
          </p:nvSpPr>
          <p:spPr>
            <a:xfrm>
              <a:off x="1282881" y="1188812"/>
              <a:ext cx="2340000" cy="1800000"/>
            </a:xfrm>
            <a:prstGeom prst="rect">
              <a:avLst/>
            </a:prstGeom>
            <a:blipFill rotWithShape="1">
              <a:blip r:embed="rId5">
                <a:alphaModFix/>
              </a:blip>
              <a:stretch>
                <a:fillRect b="-10996" l="-34608" r="-6917" t="-10995"/>
              </a:stretch>
            </a:blipFill>
            <a:ln cap="flat" cmpd="sng" w="12700">
              <a:solidFill>
                <a:srgbClr val="FFC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3" name="Google Shape;243;p32"/>
            <p:cNvSpPr/>
            <p:nvPr/>
          </p:nvSpPr>
          <p:spPr>
            <a:xfrm>
              <a:off x="1282881" y="2999376"/>
              <a:ext cx="2340000" cy="648000"/>
            </a:xfrm>
            <a:prstGeom prst="rect">
              <a:avLst/>
            </a:prstGeom>
            <a:solidFill>
              <a:srgbClr val="FFC000"/>
            </a:solidFill>
            <a:ln cap="flat" cmpd="sng" w="12700">
              <a:solidFill>
                <a:srgbClr val="FFC00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Post Call Activities</a:t>
              </a:r>
              <a:endParaRPr b="0" i="0" sz="1400" u="none" cap="none" strike="noStrike">
                <a:solidFill>
                  <a:srgbClr val="000000"/>
                </a:solidFill>
                <a:latin typeface="Arial"/>
                <a:ea typeface="Arial"/>
                <a:cs typeface="Arial"/>
                <a:sym typeface="Arial"/>
              </a:endParaRPr>
            </a:p>
          </p:txBody>
        </p:sp>
      </p:grpSp>
      <p:grpSp>
        <p:nvGrpSpPr>
          <p:cNvPr id="244" name="Google Shape;244;p32"/>
          <p:cNvGrpSpPr/>
          <p:nvPr/>
        </p:nvGrpSpPr>
        <p:grpSpPr>
          <a:xfrm>
            <a:off x="1276517" y="1207099"/>
            <a:ext cx="2341424" cy="2445571"/>
            <a:chOff x="4924576" y="1207099"/>
            <a:chExt cx="2341424" cy="2445571"/>
          </a:xfrm>
        </p:grpSpPr>
        <p:sp>
          <p:nvSpPr>
            <p:cNvPr id="245" name="Google Shape;245;p32"/>
            <p:cNvSpPr/>
            <p:nvPr/>
          </p:nvSpPr>
          <p:spPr>
            <a:xfrm>
              <a:off x="4926000" y="1207099"/>
              <a:ext cx="2340000" cy="1800000"/>
            </a:xfrm>
            <a:prstGeom prst="rect">
              <a:avLst/>
            </a:prstGeom>
            <a:blipFill rotWithShape="1">
              <a:blip r:embed="rId6">
                <a:alphaModFix/>
              </a:blip>
              <a:stretch>
                <a:fillRect b="0" l="0" r="0" t="0"/>
              </a:stretch>
            </a:blipFill>
            <a:ln cap="flat" cmpd="sng" w="12700">
              <a:solidFill>
                <a:srgbClr val="B2F51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6" name="Google Shape;246;p32"/>
            <p:cNvSpPr/>
            <p:nvPr/>
          </p:nvSpPr>
          <p:spPr>
            <a:xfrm>
              <a:off x="4924576" y="3004670"/>
              <a:ext cx="2340000" cy="648000"/>
            </a:xfrm>
            <a:prstGeom prst="rect">
              <a:avLst/>
            </a:prstGeom>
            <a:solidFill>
              <a:srgbClr val="B2F514"/>
            </a:solidFill>
            <a:ln cap="flat" cmpd="sng" w="12700">
              <a:solidFill>
                <a:srgbClr val="B2F514"/>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Understanding Customer Needs</a:t>
              </a:r>
              <a:endParaRPr b="0" i="0" sz="1400" u="none" cap="none" strike="noStrike">
                <a:solidFill>
                  <a:srgbClr val="000000"/>
                </a:solidFill>
                <a:latin typeface="Arial"/>
                <a:ea typeface="Arial"/>
                <a:cs typeface="Arial"/>
                <a:sym typeface="Arial"/>
              </a:endParaRPr>
            </a:p>
          </p:txBody>
        </p:sp>
      </p:grpSp>
      <p:grpSp>
        <p:nvGrpSpPr>
          <p:cNvPr id="247" name="Google Shape;247;p32"/>
          <p:cNvGrpSpPr/>
          <p:nvPr/>
        </p:nvGrpSpPr>
        <p:grpSpPr>
          <a:xfrm>
            <a:off x="8568407" y="1207099"/>
            <a:ext cx="2341424" cy="2445571"/>
            <a:chOff x="4924576" y="1207099"/>
            <a:chExt cx="2341424" cy="2445571"/>
          </a:xfrm>
        </p:grpSpPr>
        <p:sp>
          <p:nvSpPr>
            <p:cNvPr id="248" name="Google Shape;248;p32"/>
            <p:cNvSpPr/>
            <p:nvPr/>
          </p:nvSpPr>
          <p:spPr>
            <a:xfrm>
              <a:off x="4926000" y="1207099"/>
              <a:ext cx="2340000" cy="1800000"/>
            </a:xfrm>
            <a:prstGeom prst="rect">
              <a:avLst/>
            </a:prstGeom>
            <a:blipFill rotWithShape="1">
              <a:blip r:embed="rId7">
                <a:alphaModFix/>
              </a:blip>
              <a:stretch>
                <a:fillRect b="0" l="-4612" r="-4610" t="0"/>
              </a:stretch>
            </a:blipFill>
            <a:ln cap="flat" cmpd="sng" w="12700">
              <a:solidFill>
                <a:srgbClr val="E0B59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9" name="Google Shape;249;p32"/>
            <p:cNvSpPr/>
            <p:nvPr/>
          </p:nvSpPr>
          <p:spPr>
            <a:xfrm>
              <a:off x="4924576" y="3004670"/>
              <a:ext cx="2340000" cy="648000"/>
            </a:xfrm>
            <a:prstGeom prst="rect">
              <a:avLst/>
            </a:prstGeom>
            <a:solidFill>
              <a:srgbClr val="E0B592"/>
            </a:solidFill>
            <a:ln cap="flat" cmpd="sng" w="12700">
              <a:solidFill>
                <a:srgbClr val="E0B592"/>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Building Rapport &amp; Trust</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3"/>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SzPts val="1800"/>
              <a:buNone/>
            </a:pPr>
            <a:r>
              <a:rPr lang="en-US"/>
              <a:t>Telecallers &amp; </a:t>
            </a:r>
            <a:r>
              <a:rPr lang="en-US">
                <a:solidFill>
                  <a:srgbClr val="1E4E79"/>
                </a:solidFill>
              </a:rPr>
              <a:t>Its Roles</a:t>
            </a:r>
            <a:endParaRPr/>
          </a:p>
        </p:txBody>
      </p:sp>
      <p:sp>
        <p:nvSpPr>
          <p:cNvPr id="256" name="Google Shape;256;p33"/>
          <p:cNvSpPr txBox="1"/>
          <p:nvPr/>
        </p:nvSpPr>
        <p:spPr>
          <a:xfrm>
            <a:off x="9351169" y="2218678"/>
            <a:ext cx="2378868" cy="375552"/>
          </a:xfrm>
          <a:prstGeom prst="rect">
            <a:avLst/>
          </a:prstGeom>
          <a:noFill/>
          <a:ln>
            <a:noFill/>
          </a:ln>
        </p:spPr>
        <p:txBody>
          <a:bodyPr anchorCtr="0" anchor="t" bIns="45700" lIns="91425" spcFirstLastPara="1" rIns="91425" wrap="square" tIns="45700">
            <a:spAutoFit/>
          </a:bodyPr>
          <a:lstStyle/>
          <a:p>
            <a:pPr indent="0" lvl="1" marL="85725" marR="0" rtl="0" algn="l">
              <a:lnSpc>
                <a:spcPct val="110000"/>
              </a:lnSpc>
              <a:spcBef>
                <a:spcPts val="0"/>
              </a:spcBef>
              <a:spcAft>
                <a:spcPts val="0"/>
              </a:spcAft>
              <a:buNone/>
            </a:pPr>
            <a:r>
              <a:rPr b="1" i="0" lang="en-US" sz="1800" u="none" cap="none" strike="noStrike">
                <a:solidFill>
                  <a:srgbClr val="ABCF53"/>
                </a:solidFill>
                <a:latin typeface="Arial"/>
                <a:ea typeface="Arial"/>
                <a:cs typeface="Arial"/>
                <a:sym typeface="Arial"/>
              </a:rPr>
              <a:t>Sales Vs Non-Sales</a:t>
            </a:r>
            <a:endParaRPr/>
          </a:p>
        </p:txBody>
      </p:sp>
      <p:sp>
        <p:nvSpPr>
          <p:cNvPr id="257" name="Google Shape;257;p33"/>
          <p:cNvSpPr txBox="1"/>
          <p:nvPr/>
        </p:nvSpPr>
        <p:spPr>
          <a:xfrm>
            <a:off x="4594399" y="2278517"/>
            <a:ext cx="1842791" cy="646331"/>
          </a:xfrm>
          <a:prstGeom prst="rect">
            <a:avLst/>
          </a:prstGeom>
          <a:noFill/>
          <a:ln>
            <a:noFill/>
          </a:ln>
        </p:spPr>
        <p:txBody>
          <a:bodyPr anchorCtr="0" anchor="t" bIns="45700" lIns="91425" spcFirstLastPara="1" rIns="91425" wrap="square" tIns="45700">
            <a:spAutoFit/>
          </a:bodyPr>
          <a:lstStyle/>
          <a:p>
            <a:pPr indent="0" lvl="1" marL="85725" marR="0" rtl="0" algn="l">
              <a:lnSpc>
                <a:spcPct val="100000"/>
              </a:lnSpc>
              <a:spcBef>
                <a:spcPts val="0"/>
              </a:spcBef>
              <a:spcAft>
                <a:spcPts val="0"/>
              </a:spcAft>
              <a:buNone/>
            </a:pPr>
            <a:r>
              <a:rPr b="1" i="0" lang="en-US" sz="1400" u="none" cap="none" strike="noStrike">
                <a:solidFill>
                  <a:srgbClr val="F9C857"/>
                </a:solidFill>
                <a:latin typeface="Arial"/>
                <a:ea typeface="Arial"/>
                <a:cs typeface="Arial"/>
                <a:sym typeface="Arial"/>
              </a:rPr>
              <a:t>Market Research Tele callers</a:t>
            </a:r>
            <a:endParaRPr b="1" i="0" sz="1400" u="none" cap="none" strike="noStrike">
              <a:solidFill>
                <a:srgbClr val="F9C857"/>
              </a:solidFill>
              <a:latin typeface="Arial"/>
              <a:ea typeface="Arial"/>
              <a:cs typeface="Arial"/>
              <a:sym typeface="Arial"/>
            </a:endParaRPr>
          </a:p>
        </p:txBody>
      </p:sp>
      <p:sp>
        <p:nvSpPr>
          <p:cNvPr id="258" name="Google Shape;258;p33"/>
          <p:cNvSpPr txBox="1"/>
          <p:nvPr/>
        </p:nvSpPr>
        <p:spPr>
          <a:xfrm>
            <a:off x="10309847" y="4031021"/>
            <a:ext cx="1633028" cy="1015663"/>
          </a:xfrm>
          <a:prstGeom prst="rect">
            <a:avLst/>
          </a:prstGeom>
          <a:noFill/>
          <a:ln>
            <a:noFill/>
          </a:ln>
        </p:spPr>
        <p:txBody>
          <a:bodyPr anchorCtr="0" anchor="t" bIns="45700" lIns="91425" spcFirstLastPara="1" rIns="91425" wrap="square" tIns="45700">
            <a:spAutoFit/>
          </a:bodyPr>
          <a:lstStyle/>
          <a:p>
            <a:pPr indent="0" lvl="1" marL="85725" marR="0" rtl="0" algn="l">
              <a:lnSpc>
                <a:spcPct val="100000"/>
              </a:lnSpc>
              <a:spcBef>
                <a:spcPts val="0"/>
              </a:spcBef>
              <a:spcAft>
                <a:spcPts val="0"/>
              </a:spcAft>
              <a:buNone/>
            </a:pPr>
            <a:r>
              <a:rPr b="1" i="0" lang="en-US" sz="2000" u="none" cap="none" strike="noStrike">
                <a:solidFill>
                  <a:srgbClr val="9B8CC3"/>
                </a:solidFill>
                <a:latin typeface="Arial"/>
                <a:ea typeface="Arial"/>
                <a:cs typeface="Arial"/>
                <a:sym typeface="Arial"/>
              </a:rPr>
              <a:t>Outbound Tele callers</a:t>
            </a:r>
            <a:endParaRPr/>
          </a:p>
        </p:txBody>
      </p:sp>
      <p:sp>
        <p:nvSpPr>
          <p:cNvPr id="259" name="Google Shape;259;p33"/>
          <p:cNvSpPr txBox="1"/>
          <p:nvPr/>
        </p:nvSpPr>
        <p:spPr>
          <a:xfrm>
            <a:off x="9343429" y="5616448"/>
            <a:ext cx="2601518" cy="400110"/>
          </a:xfrm>
          <a:prstGeom prst="rect">
            <a:avLst/>
          </a:prstGeom>
          <a:noFill/>
          <a:ln>
            <a:noFill/>
          </a:ln>
        </p:spPr>
        <p:txBody>
          <a:bodyPr anchorCtr="0" anchor="t" bIns="45700" lIns="91425" spcFirstLastPara="1" rIns="91425" wrap="square" tIns="45700">
            <a:spAutoFit/>
          </a:bodyPr>
          <a:lstStyle/>
          <a:p>
            <a:pPr indent="0" lvl="1" marL="271463" marR="0" rtl="0" algn="l">
              <a:lnSpc>
                <a:spcPct val="100000"/>
              </a:lnSpc>
              <a:spcBef>
                <a:spcPts val="0"/>
              </a:spcBef>
              <a:spcAft>
                <a:spcPts val="0"/>
              </a:spcAft>
              <a:buNone/>
            </a:pPr>
            <a:r>
              <a:rPr b="1" i="0" lang="en-US" sz="2000" u="none" cap="none" strike="noStrike">
                <a:solidFill>
                  <a:srgbClr val="4FB3E5"/>
                </a:solidFill>
                <a:latin typeface="Arial"/>
                <a:ea typeface="Arial"/>
                <a:cs typeface="Arial"/>
                <a:sym typeface="Arial"/>
              </a:rPr>
              <a:t>Inbound Tele callers</a:t>
            </a:r>
            <a:endParaRPr/>
          </a:p>
        </p:txBody>
      </p:sp>
      <p:sp>
        <p:nvSpPr>
          <p:cNvPr id="260" name="Google Shape;260;p33"/>
          <p:cNvSpPr txBox="1"/>
          <p:nvPr/>
        </p:nvSpPr>
        <p:spPr>
          <a:xfrm>
            <a:off x="3749500" y="5816503"/>
            <a:ext cx="2885855" cy="707886"/>
          </a:xfrm>
          <a:prstGeom prst="rect">
            <a:avLst/>
          </a:prstGeom>
          <a:noFill/>
          <a:ln>
            <a:noFill/>
          </a:ln>
        </p:spPr>
        <p:txBody>
          <a:bodyPr anchorCtr="0" anchor="t" bIns="45700" lIns="91425" spcFirstLastPara="1" rIns="91425" wrap="square" tIns="45700">
            <a:spAutoFit/>
          </a:bodyPr>
          <a:lstStyle/>
          <a:p>
            <a:pPr indent="0" lvl="1" marL="85725" marR="0" rtl="0" algn="l">
              <a:lnSpc>
                <a:spcPct val="100000"/>
              </a:lnSpc>
              <a:spcBef>
                <a:spcPts val="0"/>
              </a:spcBef>
              <a:spcAft>
                <a:spcPts val="0"/>
              </a:spcAft>
              <a:buNone/>
            </a:pPr>
            <a:r>
              <a:rPr b="1" i="0" lang="en-US" sz="2000" u="none" cap="none" strike="noStrike">
                <a:solidFill>
                  <a:srgbClr val="59B4A2"/>
                </a:solidFill>
                <a:latin typeface="Arial"/>
                <a:ea typeface="Arial"/>
                <a:cs typeface="Arial"/>
                <a:sym typeface="Arial"/>
              </a:rPr>
              <a:t>Customer Support            Tele callers</a:t>
            </a:r>
            <a:endParaRPr/>
          </a:p>
        </p:txBody>
      </p:sp>
      <p:sp>
        <p:nvSpPr>
          <p:cNvPr id="261" name="Google Shape;261;p33"/>
          <p:cNvSpPr txBox="1"/>
          <p:nvPr/>
        </p:nvSpPr>
        <p:spPr>
          <a:xfrm>
            <a:off x="4052591" y="4401453"/>
            <a:ext cx="1633029" cy="646331"/>
          </a:xfrm>
          <a:prstGeom prst="rect">
            <a:avLst/>
          </a:prstGeom>
          <a:noFill/>
          <a:ln>
            <a:noFill/>
          </a:ln>
        </p:spPr>
        <p:txBody>
          <a:bodyPr anchorCtr="0" anchor="t" bIns="45700" lIns="91425" spcFirstLastPara="1" rIns="91425" wrap="square" tIns="45700">
            <a:spAutoFit/>
          </a:bodyPr>
          <a:lstStyle/>
          <a:p>
            <a:pPr indent="0" lvl="1" marL="85725" marR="0" rtl="0" algn="l">
              <a:lnSpc>
                <a:spcPct val="100000"/>
              </a:lnSpc>
              <a:spcBef>
                <a:spcPts val="0"/>
              </a:spcBef>
              <a:spcAft>
                <a:spcPts val="0"/>
              </a:spcAft>
              <a:buNone/>
            </a:pPr>
            <a:r>
              <a:rPr b="1" i="0" lang="en-US" sz="1800" u="none" cap="none" strike="noStrike">
                <a:solidFill>
                  <a:srgbClr val="EB5441"/>
                </a:solidFill>
                <a:latin typeface="Arial"/>
                <a:ea typeface="Arial"/>
                <a:cs typeface="Arial"/>
                <a:sym typeface="Arial"/>
              </a:rPr>
              <a:t>Collections Tele callers</a:t>
            </a:r>
            <a:endParaRPr/>
          </a:p>
        </p:txBody>
      </p:sp>
      <p:pic>
        <p:nvPicPr>
          <p:cNvPr id="262" name="Google Shape;262;p33"/>
          <p:cNvPicPr preferRelativeResize="0"/>
          <p:nvPr/>
        </p:nvPicPr>
        <p:blipFill rotWithShape="1">
          <a:blip r:embed="rId3">
            <a:alphaModFix/>
          </a:blip>
          <a:srcRect b="15416" l="27239" r="26042" t="23567"/>
          <a:stretch/>
        </p:blipFill>
        <p:spPr>
          <a:xfrm>
            <a:off x="5353350" y="1553405"/>
            <a:ext cx="5290838" cy="5182475"/>
          </a:xfrm>
          <a:prstGeom prst="rect">
            <a:avLst/>
          </a:prstGeom>
          <a:noFill/>
          <a:ln>
            <a:noFill/>
          </a:ln>
        </p:spPr>
      </p:pic>
      <p:sp>
        <p:nvSpPr>
          <p:cNvPr id="263" name="Google Shape;263;p33"/>
          <p:cNvSpPr txBox="1"/>
          <p:nvPr/>
        </p:nvSpPr>
        <p:spPr>
          <a:xfrm>
            <a:off x="-653877" y="1307545"/>
            <a:ext cx="4403377" cy="2892971"/>
          </a:xfrm>
          <a:prstGeom prst="rect">
            <a:avLst/>
          </a:prstGeom>
          <a:noFill/>
          <a:ln>
            <a:noFill/>
          </a:ln>
        </p:spPr>
        <p:txBody>
          <a:bodyPr anchorCtr="0" anchor="t" bIns="45700" lIns="91425" spcFirstLastPara="1" rIns="91425" wrap="square" tIns="45700">
            <a:spAutoFit/>
          </a:bodyPr>
          <a:lstStyle/>
          <a:p>
            <a:pPr indent="0" lvl="1" marL="804863" marR="0" rtl="0" algn="just">
              <a:lnSpc>
                <a:spcPct val="110000"/>
              </a:lnSpc>
              <a:spcBef>
                <a:spcPts val="0"/>
              </a:spcBef>
              <a:spcAft>
                <a:spcPts val="0"/>
              </a:spcAft>
              <a:buNone/>
            </a:pPr>
            <a:r>
              <a:rPr b="0" i="0" lang="en-US" sz="1800" u="none" cap="none" strike="noStrike">
                <a:solidFill>
                  <a:srgbClr val="000000"/>
                </a:solidFill>
                <a:latin typeface="Arial"/>
                <a:ea typeface="Arial"/>
                <a:cs typeface="Arial"/>
                <a:sym typeface="Arial"/>
              </a:rPr>
              <a:t>Tele calling is a process to engage with customers over the phone to provide assistance, answer inquiries, resolve issues, and ensure a positive customer experience. </a:t>
            </a:r>
            <a:endParaRPr/>
          </a:p>
          <a:p>
            <a:pPr indent="0" lvl="1" marL="804863" marR="0" rtl="0" algn="just">
              <a:lnSpc>
                <a:spcPct val="110000"/>
              </a:lnSpc>
              <a:spcBef>
                <a:spcPts val="1500"/>
              </a:spcBef>
              <a:spcAft>
                <a:spcPts val="0"/>
              </a:spcAft>
              <a:buNone/>
            </a:pPr>
            <a:r>
              <a:rPr b="0" i="0" lang="en-US" sz="1800" u="none" cap="none" strike="noStrike">
                <a:solidFill>
                  <a:srgbClr val="000000"/>
                </a:solidFill>
                <a:latin typeface="Arial"/>
                <a:ea typeface="Arial"/>
                <a:cs typeface="Arial"/>
                <a:sym typeface="Arial"/>
              </a:rPr>
              <a:t>Basis the Job function Tele caller can assume various role</a:t>
            </a:r>
            <a:endParaRPr/>
          </a:p>
          <a:p>
            <a:pPr indent="0" lvl="1" marL="804863" marR="0" rtl="0" algn="just">
              <a:lnSpc>
                <a:spcPct val="110000"/>
              </a:lnSpc>
              <a:spcBef>
                <a:spcPts val="150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a:t>
            </a:r>
            <a:endParaRPr/>
          </a:p>
        </p:txBody>
      </p:sp>
      <p:pic>
        <p:nvPicPr>
          <p:cNvPr id="264" name="Google Shape;264;p33"/>
          <p:cNvPicPr preferRelativeResize="0"/>
          <p:nvPr/>
        </p:nvPicPr>
        <p:blipFill rotWithShape="1">
          <a:blip r:embed="rId4">
            <a:alphaModFix/>
          </a:blip>
          <a:srcRect b="0" l="0" r="0" t="0"/>
          <a:stretch/>
        </p:blipFill>
        <p:spPr>
          <a:xfrm>
            <a:off x="9247514" y="4016733"/>
            <a:ext cx="633418" cy="633418"/>
          </a:xfrm>
          <a:prstGeom prst="rect">
            <a:avLst/>
          </a:prstGeom>
          <a:noFill/>
          <a:ln>
            <a:noFill/>
          </a:ln>
        </p:spPr>
      </p:pic>
      <p:pic>
        <p:nvPicPr>
          <p:cNvPr id="265" name="Google Shape;265;p33"/>
          <p:cNvPicPr preferRelativeResize="0"/>
          <p:nvPr/>
        </p:nvPicPr>
        <p:blipFill rotWithShape="1">
          <a:blip r:embed="rId5">
            <a:alphaModFix/>
          </a:blip>
          <a:srcRect b="0" l="0" r="0" t="0"/>
          <a:stretch/>
        </p:blipFill>
        <p:spPr>
          <a:xfrm>
            <a:off x="8445740" y="5488658"/>
            <a:ext cx="577969" cy="577969"/>
          </a:xfrm>
          <a:prstGeom prst="rect">
            <a:avLst/>
          </a:prstGeom>
          <a:noFill/>
          <a:ln>
            <a:noFill/>
          </a:ln>
        </p:spPr>
      </p:pic>
      <p:pic>
        <p:nvPicPr>
          <p:cNvPr id="266" name="Google Shape;266;p33"/>
          <p:cNvPicPr preferRelativeResize="0"/>
          <p:nvPr/>
        </p:nvPicPr>
        <p:blipFill rotWithShape="1">
          <a:blip r:embed="rId6">
            <a:alphaModFix/>
          </a:blip>
          <a:srcRect b="0" l="0" r="0" t="0"/>
          <a:stretch/>
        </p:blipFill>
        <p:spPr>
          <a:xfrm>
            <a:off x="5867905" y="3961043"/>
            <a:ext cx="633418" cy="633418"/>
          </a:xfrm>
          <a:prstGeom prst="rect">
            <a:avLst/>
          </a:prstGeom>
          <a:noFill/>
          <a:ln>
            <a:noFill/>
          </a:ln>
        </p:spPr>
      </p:pic>
      <p:pic>
        <p:nvPicPr>
          <p:cNvPr id="267" name="Google Shape;267;p33"/>
          <p:cNvPicPr preferRelativeResize="0"/>
          <p:nvPr/>
        </p:nvPicPr>
        <p:blipFill rotWithShape="1">
          <a:blip r:embed="rId7">
            <a:alphaModFix/>
          </a:blip>
          <a:srcRect b="0" l="0" r="0" t="0"/>
          <a:stretch/>
        </p:blipFill>
        <p:spPr>
          <a:xfrm>
            <a:off x="6660549" y="5348035"/>
            <a:ext cx="822411" cy="822411"/>
          </a:xfrm>
          <a:prstGeom prst="rect">
            <a:avLst/>
          </a:prstGeom>
          <a:noFill/>
          <a:ln>
            <a:noFill/>
          </a:ln>
        </p:spPr>
      </p:pic>
      <p:pic>
        <p:nvPicPr>
          <p:cNvPr id="268" name="Google Shape;268;p33"/>
          <p:cNvPicPr preferRelativeResize="0"/>
          <p:nvPr/>
        </p:nvPicPr>
        <p:blipFill rotWithShape="1">
          <a:blip r:embed="rId8">
            <a:alphaModFix/>
          </a:blip>
          <a:srcRect b="0" l="0" r="0" t="0"/>
          <a:stretch/>
        </p:blipFill>
        <p:spPr>
          <a:xfrm>
            <a:off x="6799151" y="2482401"/>
            <a:ext cx="576836" cy="576836"/>
          </a:xfrm>
          <a:prstGeom prst="rect">
            <a:avLst/>
          </a:prstGeom>
          <a:noFill/>
          <a:ln>
            <a:noFill/>
          </a:ln>
        </p:spPr>
      </p:pic>
      <p:pic>
        <p:nvPicPr>
          <p:cNvPr id="269" name="Google Shape;269;p33"/>
          <p:cNvPicPr preferRelativeResize="0"/>
          <p:nvPr/>
        </p:nvPicPr>
        <p:blipFill rotWithShape="1">
          <a:blip r:embed="rId9">
            <a:alphaModFix/>
          </a:blip>
          <a:srcRect b="0" l="0" r="0" t="0"/>
          <a:stretch/>
        </p:blipFill>
        <p:spPr>
          <a:xfrm>
            <a:off x="8446873" y="2429647"/>
            <a:ext cx="576836" cy="5768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4"/>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SzPts val="1800"/>
              <a:buNone/>
            </a:pPr>
            <a:r>
              <a:rPr lang="en-US"/>
              <a:t>Telecalling </a:t>
            </a:r>
            <a:r>
              <a:rPr lang="en-US">
                <a:solidFill>
                  <a:srgbClr val="2F5496"/>
                </a:solidFill>
              </a:rPr>
              <a:t>Benefits- Organisations</a:t>
            </a:r>
            <a:endParaRPr/>
          </a:p>
        </p:txBody>
      </p:sp>
      <p:grpSp>
        <p:nvGrpSpPr>
          <p:cNvPr id="276" name="Google Shape;276;p34"/>
          <p:cNvGrpSpPr/>
          <p:nvPr/>
        </p:nvGrpSpPr>
        <p:grpSpPr>
          <a:xfrm>
            <a:off x="2856310" y="5527071"/>
            <a:ext cx="2484965" cy="1032847"/>
            <a:chOff x="2856310" y="5527071"/>
            <a:chExt cx="2484965" cy="1032847"/>
          </a:xfrm>
        </p:grpSpPr>
        <p:grpSp>
          <p:nvGrpSpPr>
            <p:cNvPr id="277" name="Google Shape;277;p34"/>
            <p:cNvGrpSpPr/>
            <p:nvPr/>
          </p:nvGrpSpPr>
          <p:grpSpPr>
            <a:xfrm>
              <a:off x="2856310" y="5527071"/>
              <a:ext cx="2484965" cy="1032847"/>
              <a:chOff x="1027514" y="5527071"/>
              <a:chExt cx="2484965" cy="1032847"/>
            </a:xfrm>
          </p:grpSpPr>
          <p:sp>
            <p:nvSpPr>
              <p:cNvPr id="278" name="Google Shape;278;p34"/>
              <p:cNvSpPr/>
              <p:nvPr/>
            </p:nvSpPr>
            <p:spPr>
              <a:xfrm>
                <a:off x="2681211" y="5664415"/>
                <a:ext cx="90293" cy="90293"/>
              </a:xfrm>
              <a:prstGeom prst="ellipse">
                <a:avLst/>
              </a:prstGeom>
              <a:solidFill>
                <a:schemeClr val="accent4"/>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9" name="Google Shape;279;p34"/>
              <p:cNvSpPr/>
              <p:nvPr/>
            </p:nvSpPr>
            <p:spPr>
              <a:xfrm>
                <a:off x="2481050" y="5745763"/>
                <a:ext cx="90293" cy="90293"/>
              </a:xfrm>
              <a:prstGeom prst="ellipse">
                <a:avLst/>
              </a:prstGeom>
              <a:solidFill>
                <a:srgbClr val="FCEE05"/>
              </a:solidFill>
              <a:ln cap="flat" cmpd="sng" w="25400">
                <a:solidFill>
                  <a:srgbClr val="FCEE0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0" name="Google Shape;280;p34"/>
              <p:cNvSpPr/>
              <p:nvPr/>
            </p:nvSpPr>
            <p:spPr>
              <a:xfrm>
                <a:off x="2276469" y="5813010"/>
                <a:ext cx="90293" cy="90293"/>
              </a:xfrm>
              <a:prstGeom prst="ellipse">
                <a:avLst/>
              </a:prstGeom>
              <a:solidFill>
                <a:srgbClr val="D5F80C"/>
              </a:solidFill>
              <a:ln cap="flat" cmpd="sng" w="25400">
                <a:solidFill>
                  <a:srgbClr val="D5F80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1" name="Google Shape;281;p34"/>
              <p:cNvSpPr/>
              <p:nvPr/>
            </p:nvSpPr>
            <p:spPr>
              <a:xfrm>
                <a:off x="2068731" y="5865073"/>
                <a:ext cx="90293" cy="90293"/>
              </a:xfrm>
              <a:prstGeom prst="ellipse">
                <a:avLst/>
              </a:prstGeom>
              <a:solidFill>
                <a:srgbClr val="A8F414"/>
              </a:solidFill>
              <a:ln cap="flat" cmpd="sng" w="25400">
                <a:solidFill>
                  <a:srgbClr val="A8F41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2" name="Google Shape;282;p34"/>
              <p:cNvSpPr/>
              <p:nvPr/>
            </p:nvSpPr>
            <p:spPr>
              <a:xfrm>
                <a:off x="1567065" y="6038207"/>
                <a:ext cx="1945414" cy="521711"/>
              </a:xfrm>
              <a:custGeom>
                <a:rect b="b" l="l" r="r" t="t"/>
                <a:pathLst>
                  <a:path extrusionOk="0" h="521711" w="1945414">
                    <a:moveTo>
                      <a:pt x="0" y="86954"/>
                    </a:moveTo>
                    <a:cubicBezTo>
                      <a:pt x="0" y="38931"/>
                      <a:pt x="38931" y="0"/>
                      <a:pt x="86954" y="0"/>
                    </a:cubicBezTo>
                    <a:lnTo>
                      <a:pt x="1858460" y="0"/>
                    </a:lnTo>
                    <a:cubicBezTo>
                      <a:pt x="1906483" y="0"/>
                      <a:pt x="1945414" y="38931"/>
                      <a:pt x="1945414" y="86954"/>
                    </a:cubicBezTo>
                    <a:lnTo>
                      <a:pt x="1945414" y="434757"/>
                    </a:lnTo>
                    <a:cubicBezTo>
                      <a:pt x="1945414" y="482780"/>
                      <a:pt x="1906483" y="521711"/>
                      <a:pt x="1858460" y="521711"/>
                    </a:cubicBezTo>
                    <a:lnTo>
                      <a:pt x="86954" y="521711"/>
                    </a:lnTo>
                    <a:cubicBezTo>
                      <a:pt x="38931" y="521711"/>
                      <a:pt x="0" y="482780"/>
                      <a:pt x="0" y="434757"/>
                    </a:cubicBezTo>
                    <a:lnTo>
                      <a:pt x="0" y="86954"/>
                    </a:lnTo>
                    <a:close/>
                  </a:path>
                </a:pathLst>
              </a:custGeom>
              <a:solidFill>
                <a:schemeClr val="accent4"/>
              </a:solidFill>
              <a:ln cap="flat" cmpd="sng" w="25400">
                <a:solidFill>
                  <a:schemeClr val="lt1"/>
                </a:solidFill>
                <a:prstDash val="solid"/>
                <a:round/>
                <a:headEnd len="sm" w="sm" type="none"/>
                <a:tailEnd len="sm" w="sm" type="none"/>
              </a:ln>
            </p:spPr>
            <p:txBody>
              <a:bodyPr anchorCtr="0" anchor="ctr" bIns="86425" lIns="437225" spcFirstLastPara="1" rIns="86425" wrap="square" tIns="86425">
                <a:noAutofit/>
              </a:bodyPr>
              <a:lstStyle/>
              <a:p>
                <a:pPr indent="0" lvl="0" marL="0" marR="0" rtl="0" algn="l">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Cost-Efficiency</a:t>
                </a:r>
                <a:endParaRPr b="1" i="0" sz="1600" u="none" cap="none" strike="noStrike">
                  <a:solidFill>
                    <a:schemeClr val="lt1"/>
                  </a:solidFill>
                  <a:latin typeface="Arial"/>
                  <a:ea typeface="Arial"/>
                  <a:cs typeface="Arial"/>
                  <a:sym typeface="Arial"/>
                </a:endParaRPr>
              </a:p>
            </p:txBody>
          </p:sp>
          <p:sp>
            <p:nvSpPr>
              <p:cNvPr id="283" name="Google Shape;283;p34"/>
              <p:cNvSpPr/>
              <p:nvPr/>
            </p:nvSpPr>
            <p:spPr>
              <a:xfrm>
                <a:off x="1027514" y="5527071"/>
                <a:ext cx="902303" cy="901878"/>
              </a:xfrm>
              <a:prstGeom prst="ellipse">
                <a:avLst/>
              </a:prstGeom>
              <a:solidFill>
                <a:srgbClr val="FFE2BA"/>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descr="Money" id="284" name="Google Shape;284;p34"/>
            <p:cNvPicPr preferRelativeResize="0"/>
            <p:nvPr/>
          </p:nvPicPr>
          <p:blipFill rotWithShape="1">
            <a:blip r:embed="rId3">
              <a:alphaModFix/>
            </a:blip>
            <a:srcRect b="0" l="0" r="0" t="0"/>
            <a:stretch/>
          </p:blipFill>
          <p:spPr>
            <a:xfrm>
              <a:off x="2953126" y="5572407"/>
              <a:ext cx="711896" cy="711896"/>
            </a:xfrm>
            <a:prstGeom prst="rect">
              <a:avLst/>
            </a:prstGeom>
            <a:noFill/>
            <a:ln>
              <a:noFill/>
            </a:ln>
          </p:spPr>
        </p:pic>
      </p:grpSp>
      <p:grpSp>
        <p:nvGrpSpPr>
          <p:cNvPr id="285" name="Google Shape;285;p34"/>
          <p:cNvGrpSpPr/>
          <p:nvPr/>
        </p:nvGrpSpPr>
        <p:grpSpPr>
          <a:xfrm>
            <a:off x="6246420" y="1101335"/>
            <a:ext cx="2406312" cy="1639566"/>
            <a:chOff x="6246420" y="1101335"/>
            <a:chExt cx="2406312" cy="1639566"/>
          </a:xfrm>
        </p:grpSpPr>
        <p:grpSp>
          <p:nvGrpSpPr>
            <p:cNvPr id="286" name="Google Shape;286;p34"/>
            <p:cNvGrpSpPr/>
            <p:nvPr/>
          </p:nvGrpSpPr>
          <p:grpSpPr>
            <a:xfrm>
              <a:off x="6246420" y="1101335"/>
              <a:ext cx="2406312" cy="1639566"/>
              <a:chOff x="4417624" y="1101335"/>
              <a:chExt cx="2406312" cy="1639566"/>
            </a:xfrm>
          </p:grpSpPr>
          <p:sp>
            <p:nvSpPr>
              <p:cNvPr id="287" name="Google Shape;287;p34"/>
              <p:cNvSpPr/>
              <p:nvPr/>
            </p:nvSpPr>
            <p:spPr>
              <a:xfrm>
                <a:off x="4605788" y="1304705"/>
                <a:ext cx="90293" cy="90293"/>
              </a:xfrm>
              <a:prstGeom prst="ellipse">
                <a:avLst/>
              </a:prstGeom>
              <a:solidFill>
                <a:srgbClr val="35E46A"/>
              </a:solidFill>
              <a:ln cap="flat" cmpd="sng" w="25400">
                <a:solidFill>
                  <a:srgbClr val="35E46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8" name="Google Shape;288;p34"/>
              <p:cNvSpPr/>
              <p:nvPr/>
            </p:nvSpPr>
            <p:spPr>
              <a:xfrm>
                <a:off x="4737124" y="1203291"/>
                <a:ext cx="90293" cy="90293"/>
              </a:xfrm>
              <a:prstGeom prst="ellipse">
                <a:avLst/>
              </a:prstGeom>
              <a:solidFill>
                <a:srgbClr val="3BE18E"/>
              </a:solidFill>
              <a:ln cap="flat" cmpd="sng" w="25400">
                <a:solidFill>
                  <a:srgbClr val="3BE18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9" name="Google Shape;289;p34"/>
              <p:cNvSpPr/>
              <p:nvPr/>
            </p:nvSpPr>
            <p:spPr>
              <a:xfrm>
                <a:off x="4868460" y="1101335"/>
                <a:ext cx="90293" cy="90293"/>
              </a:xfrm>
              <a:prstGeom prst="ellipse">
                <a:avLst/>
              </a:prstGeom>
              <a:solidFill>
                <a:srgbClr val="42DEAE"/>
              </a:solidFill>
              <a:ln cap="flat" cmpd="sng" w="25400">
                <a:solidFill>
                  <a:srgbClr val="42DEA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0" name="Google Shape;290;p34"/>
              <p:cNvSpPr/>
              <p:nvPr/>
            </p:nvSpPr>
            <p:spPr>
              <a:xfrm>
                <a:off x="5000428" y="1203291"/>
                <a:ext cx="90293" cy="90293"/>
              </a:xfrm>
              <a:prstGeom prst="ellipse">
                <a:avLst/>
              </a:prstGeom>
              <a:solidFill>
                <a:srgbClr val="47DCCC"/>
              </a:solidFill>
              <a:ln cap="flat" cmpd="sng" w="25400">
                <a:solidFill>
                  <a:srgbClr val="47DCC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1" name="Google Shape;291;p34"/>
              <p:cNvSpPr/>
              <p:nvPr/>
            </p:nvSpPr>
            <p:spPr>
              <a:xfrm>
                <a:off x="5131764" y="1304705"/>
                <a:ext cx="90293" cy="90293"/>
              </a:xfrm>
              <a:prstGeom prst="ellipse">
                <a:avLst/>
              </a:prstGeom>
              <a:solidFill>
                <a:srgbClr val="4ECDD9"/>
              </a:solidFill>
              <a:ln cap="flat" cmpd="sng" w="25400">
                <a:solidFill>
                  <a:srgbClr val="4ECDD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2" name="Google Shape;292;p34"/>
              <p:cNvSpPr/>
              <p:nvPr/>
            </p:nvSpPr>
            <p:spPr>
              <a:xfrm>
                <a:off x="4868460" y="1316094"/>
                <a:ext cx="90293" cy="90293"/>
              </a:xfrm>
              <a:prstGeom prst="ellipse">
                <a:avLst/>
              </a:prstGeom>
              <a:solidFill>
                <a:srgbClr val="54B1D7"/>
              </a:solidFill>
              <a:ln cap="flat" cmpd="sng" w="25400">
                <a:solidFill>
                  <a:srgbClr val="54B1D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3" name="Google Shape;293;p34"/>
              <p:cNvSpPr/>
              <p:nvPr/>
            </p:nvSpPr>
            <p:spPr>
              <a:xfrm>
                <a:off x="4868460" y="1530852"/>
                <a:ext cx="90293" cy="90293"/>
              </a:xfrm>
              <a:prstGeom prst="ellipse">
                <a:avLst/>
              </a:prstGeom>
              <a:solidFill>
                <a:srgbClr val="5999D5"/>
              </a:solidFill>
              <a:ln cap="flat" cmpd="sng" w="25400">
                <a:solidFill>
                  <a:srgbClr val="5999D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4" name="Google Shape;294;p34"/>
              <p:cNvSpPr/>
              <p:nvPr/>
            </p:nvSpPr>
            <p:spPr>
              <a:xfrm>
                <a:off x="4957175" y="2219190"/>
                <a:ext cx="1866761" cy="521711"/>
              </a:xfrm>
              <a:custGeom>
                <a:rect b="b" l="l" r="r" t="t"/>
                <a:pathLst>
                  <a:path extrusionOk="0" h="521711" w="1866761">
                    <a:moveTo>
                      <a:pt x="0" y="86954"/>
                    </a:moveTo>
                    <a:cubicBezTo>
                      <a:pt x="0" y="38931"/>
                      <a:pt x="38931" y="0"/>
                      <a:pt x="86954" y="0"/>
                    </a:cubicBezTo>
                    <a:lnTo>
                      <a:pt x="1779807" y="0"/>
                    </a:lnTo>
                    <a:cubicBezTo>
                      <a:pt x="1827830" y="0"/>
                      <a:pt x="1866761" y="38931"/>
                      <a:pt x="1866761" y="86954"/>
                    </a:cubicBezTo>
                    <a:lnTo>
                      <a:pt x="1866761" y="434757"/>
                    </a:lnTo>
                    <a:cubicBezTo>
                      <a:pt x="1866761" y="482780"/>
                      <a:pt x="1827830" y="521711"/>
                      <a:pt x="1779807" y="521711"/>
                    </a:cubicBezTo>
                    <a:lnTo>
                      <a:pt x="86954" y="521711"/>
                    </a:lnTo>
                    <a:cubicBezTo>
                      <a:pt x="38931" y="521711"/>
                      <a:pt x="0" y="482780"/>
                      <a:pt x="0" y="434757"/>
                    </a:cubicBezTo>
                    <a:lnTo>
                      <a:pt x="0" y="86954"/>
                    </a:lnTo>
                    <a:close/>
                  </a:path>
                </a:pathLst>
              </a:custGeom>
              <a:solidFill>
                <a:srgbClr val="1DB976"/>
              </a:solidFill>
              <a:ln cap="flat" cmpd="sng" w="25400">
                <a:solidFill>
                  <a:schemeClr val="lt1"/>
                </a:solidFill>
                <a:prstDash val="solid"/>
                <a:round/>
                <a:headEnd len="sm" w="sm" type="none"/>
                <a:tailEnd len="sm" w="sm" type="none"/>
              </a:ln>
            </p:spPr>
            <p:txBody>
              <a:bodyPr anchorCtr="0" anchor="ctr" bIns="86425" lIns="437225" spcFirstLastPara="1" rIns="86425" wrap="square" tIns="86425">
                <a:noAutofit/>
              </a:bodyPr>
              <a:lstStyle/>
              <a:p>
                <a:pPr indent="0" lvl="0" marL="0" marR="0" rtl="0" algn="l">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Building Trust and Loyalty</a:t>
                </a:r>
                <a:endParaRPr/>
              </a:p>
            </p:txBody>
          </p:sp>
          <p:sp>
            <p:nvSpPr>
              <p:cNvPr id="295" name="Google Shape;295;p34"/>
              <p:cNvSpPr/>
              <p:nvPr/>
            </p:nvSpPr>
            <p:spPr>
              <a:xfrm>
                <a:off x="4417624" y="1708054"/>
                <a:ext cx="902303" cy="901878"/>
              </a:xfrm>
              <a:prstGeom prst="ellipse">
                <a:avLst/>
              </a:prstGeom>
              <a:solidFill>
                <a:srgbClr val="C1F5DF"/>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descr="Handshake" id="296" name="Google Shape;296;p34"/>
            <p:cNvPicPr preferRelativeResize="0"/>
            <p:nvPr/>
          </p:nvPicPr>
          <p:blipFill rotWithShape="1">
            <a:blip r:embed="rId4">
              <a:alphaModFix/>
            </a:blip>
            <a:srcRect b="0" l="0" r="0" t="0"/>
            <a:stretch/>
          </p:blipFill>
          <p:spPr>
            <a:xfrm>
              <a:off x="6315551" y="1785667"/>
              <a:ext cx="804217" cy="804217"/>
            </a:xfrm>
            <a:prstGeom prst="rect">
              <a:avLst/>
            </a:prstGeom>
            <a:noFill/>
            <a:ln>
              <a:noFill/>
            </a:ln>
          </p:spPr>
        </p:pic>
      </p:grpSp>
      <p:grpSp>
        <p:nvGrpSpPr>
          <p:cNvPr id="297" name="Google Shape;297;p34"/>
          <p:cNvGrpSpPr/>
          <p:nvPr/>
        </p:nvGrpSpPr>
        <p:grpSpPr>
          <a:xfrm>
            <a:off x="5492501" y="3900790"/>
            <a:ext cx="2484965" cy="1151479"/>
            <a:chOff x="5492501" y="3900790"/>
            <a:chExt cx="2484965" cy="1151479"/>
          </a:xfrm>
        </p:grpSpPr>
        <p:grpSp>
          <p:nvGrpSpPr>
            <p:cNvPr id="298" name="Google Shape;298;p34"/>
            <p:cNvGrpSpPr/>
            <p:nvPr/>
          </p:nvGrpSpPr>
          <p:grpSpPr>
            <a:xfrm>
              <a:off x="5492501" y="3900790"/>
              <a:ext cx="2484965" cy="1151479"/>
              <a:chOff x="3663705" y="3900790"/>
              <a:chExt cx="2484965" cy="1151479"/>
            </a:xfrm>
          </p:grpSpPr>
          <p:sp>
            <p:nvSpPr>
              <p:cNvPr id="299" name="Google Shape;299;p34"/>
              <p:cNvSpPr/>
              <p:nvPr/>
            </p:nvSpPr>
            <p:spPr>
              <a:xfrm>
                <a:off x="4429621" y="3900790"/>
                <a:ext cx="90293" cy="90293"/>
              </a:xfrm>
              <a:prstGeom prst="ellipse">
                <a:avLst/>
              </a:prstGeom>
              <a:solidFill>
                <a:srgbClr val="37EA28"/>
              </a:solidFill>
              <a:ln cap="flat" cmpd="sng" w="25400">
                <a:solidFill>
                  <a:srgbClr val="37EA2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0" name="Google Shape;300;p34"/>
              <p:cNvSpPr/>
              <p:nvPr/>
            </p:nvSpPr>
            <p:spPr>
              <a:xfrm>
                <a:off x="4203256" y="4530558"/>
                <a:ext cx="1945414" cy="521711"/>
              </a:xfrm>
              <a:custGeom>
                <a:rect b="b" l="l" r="r" t="t"/>
                <a:pathLst>
                  <a:path extrusionOk="0" h="521711" w="1945414">
                    <a:moveTo>
                      <a:pt x="0" y="86954"/>
                    </a:moveTo>
                    <a:cubicBezTo>
                      <a:pt x="0" y="38931"/>
                      <a:pt x="38931" y="0"/>
                      <a:pt x="86954" y="0"/>
                    </a:cubicBezTo>
                    <a:lnTo>
                      <a:pt x="1858460" y="0"/>
                    </a:lnTo>
                    <a:cubicBezTo>
                      <a:pt x="1906483" y="0"/>
                      <a:pt x="1945414" y="38931"/>
                      <a:pt x="1945414" y="86954"/>
                    </a:cubicBezTo>
                    <a:lnTo>
                      <a:pt x="1945414" y="434757"/>
                    </a:lnTo>
                    <a:cubicBezTo>
                      <a:pt x="1945414" y="482780"/>
                      <a:pt x="1906483" y="521711"/>
                      <a:pt x="1858460" y="521711"/>
                    </a:cubicBezTo>
                    <a:lnTo>
                      <a:pt x="86954" y="521711"/>
                    </a:lnTo>
                    <a:cubicBezTo>
                      <a:pt x="38931" y="521711"/>
                      <a:pt x="0" y="482780"/>
                      <a:pt x="0" y="434757"/>
                    </a:cubicBezTo>
                    <a:lnTo>
                      <a:pt x="0" y="86954"/>
                    </a:lnTo>
                    <a:close/>
                  </a:path>
                </a:pathLst>
              </a:custGeom>
              <a:solidFill>
                <a:srgbClr val="2EE844"/>
              </a:solidFill>
              <a:ln cap="flat" cmpd="sng" w="25400">
                <a:solidFill>
                  <a:schemeClr val="lt1"/>
                </a:solidFill>
                <a:prstDash val="solid"/>
                <a:round/>
                <a:headEnd len="sm" w="sm" type="none"/>
                <a:tailEnd len="sm" w="sm" type="none"/>
              </a:ln>
            </p:spPr>
            <p:txBody>
              <a:bodyPr anchorCtr="0" anchor="ctr" bIns="86425" lIns="437225" spcFirstLastPara="1" rIns="86425" wrap="square" tIns="86425">
                <a:noAutofit/>
              </a:bodyPr>
              <a:lstStyle/>
              <a:p>
                <a:pPr indent="0" lvl="0" marL="0" marR="0" rtl="0" algn="l">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Proactive Problem Solving</a:t>
                </a:r>
                <a:endParaRPr b="1" i="0" sz="1600" u="none" cap="none" strike="noStrike">
                  <a:solidFill>
                    <a:schemeClr val="lt1"/>
                  </a:solidFill>
                  <a:latin typeface="Arial"/>
                  <a:ea typeface="Arial"/>
                  <a:cs typeface="Arial"/>
                  <a:sym typeface="Arial"/>
                </a:endParaRPr>
              </a:p>
            </p:txBody>
          </p:sp>
          <p:sp>
            <p:nvSpPr>
              <p:cNvPr id="301" name="Google Shape;301;p34"/>
              <p:cNvSpPr/>
              <p:nvPr/>
            </p:nvSpPr>
            <p:spPr>
              <a:xfrm>
                <a:off x="3663705" y="4019421"/>
                <a:ext cx="902303" cy="901878"/>
              </a:xfrm>
              <a:prstGeom prst="ellipse">
                <a:avLst/>
              </a:prstGeom>
              <a:solidFill>
                <a:srgbClr val="BDF5C1"/>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descr="Target" id="302" name="Google Shape;302;p34"/>
            <p:cNvPicPr preferRelativeResize="0"/>
            <p:nvPr/>
          </p:nvPicPr>
          <p:blipFill rotWithShape="1">
            <a:blip r:embed="rId5">
              <a:alphaModFix/>
            </a:blip>
            <a:srcRect b="0" l="0" r="0" t="0"/>
            <a:stretch/>
          </p:blipFill>
          <p:spPr>
            <a:xfrm>
              <a:off x="5546701" y="4082250"/>
              <a:ext cx="799578" cy="799578"/>
            </a:xfrm>
            <a:prstGeom prst="rect">
              <a:avLst/>
            </a:prstGeom>
            <a:noFill/>
            <a:ln>
              <a:noFill/>
            </a:ln>
          </p:spPr>
        </p:pic>
      </p:grpSp>
      <p:grpSp>
        <p:nvGrpSpPr>
          <p:cNvPr id="303" name="Google Shape;303;p34"/>
          <p:cNvGrpSpPr/>
          <p:nvPr/>
        </p:nvGrpSpPr>
        <p:grpSpPr>
          <a:xfrm>
            <a:off x="5976803" y="2711483"/>
            <a:ext cx="2484965" cy="1195406"/>
            <a:chOff x="5976803" y="2711483"/>
            <a:chExt cx="2484965" cy="1195406"/>
          </a:xfrm>
        </p:grpSpPr>
        <p:grpSp>
          <p:nvGrpSpPr>
            <p:cNvPr id="304" name="Google Shape;304;p34"/>
            <p:cNvGrpSpPr/>
            <p:nvPr/>
          </p:nvGrpSpPr>
          <p:grpSpPr>
            <a:xfrm>
              <a:off x="5976803" y="2711483"/>
              <a:ext cx="2484965" cy="1195406"/>
              <a:chOff x="4148007" y="2711483"/>
              <a:chExt cx="2484965" cy="1195406"/>
            </a:xfrm>
          </p:grpSpPr>
          <p:sp>
            <p:nvSpPr>
              <p:cNvPr id="305" name="Google Shape;305;p34"/>
              <p:cNvSpPr/>
              <p:nvPr/>
            </p:nvSpPr>
            <p:spPr>
              <a:xfrm>
                <a:off x="4781956" y="2711483"/>
                <a:ext cx="90293" cy="90293"/>
              </a:xfrm>
              <a:prstGeom prst="ellipse">
                <a:avLst/>
              </a:prstGeom>
              <a:solidFill>
                <a:srgbClr val="2EE844"/>
              </a:solidFill>
              <a:ln cap="flat" cmpd="sng" w="25400">
                <a:solidFill>
                  <a:srgbClr val="2EE8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6" name="Google Shape;306;p34"/>
              <p:cNvSpPr/>
              <p:nvPr/>
            </p:nvSpPr>
            <p:spPr>
              <a:xfrm>
                <a:off x="4687558" y="3385178"/>
                <a:ext cx="1945414" cy="521711"/>
              </a:xfrm>
              <a:custGeom>
                <a:rect b="b" l="l" r="r" t="t"/>
                <a:pathLst>
                  <a:path extrusionOk="0" h="521711" w="1945414">
                    <a:moveTo>
                      <a:pt x="0" y="86954"/>
                    </a:moveTo>
                    <a:cubicBezTo>
                      <a:pt x="0" y="38931"/>
                      <a:pt x="38931" y="0"/>
                      <a:pt x="86954" y="0"/>
                    </a:cubicBezTo>
                    <a:lnTo>
                      <a:pt x="1858460" y="0"/>
                    </a:lnTo>
                    <a:cubicBezTo>
                      <a:pt x="1906483" y="0"/>
                      <a:pt x="1945414" y="38931"/>
                      <a:pt x="1945414" y="86954"/>
                    </a:cubicBezTo>
                    <a:lnTo>
                      <a:pt x="1945414" y="434757"/>
                    </a:lnTo>
                    <a:cubicBezTo>
                      <a:pt x="1945414" y="482780"/>
                      <a:pt x="1906483" y="521711"/>
                      <a:pt x="1858460" y="521711"/>
                    </a:cubicBezTo>
                    <a:lnTo>
                      <a:pt x="86954" y="521711"/>
                    </a:lnTo>
                    <a:cubicBezTo>
                      <a:pt x="38931" y="521711"/>
                      <a:pt x="0" y="482780"/>
                      <a:pt x="0" y="434757"/>
                    </a:cubicBezTo>
                    <a:lnTo>
                      <a:pt x="0" y="86954"/>
                    </a:lnTo>
                    <a:close/>
                  </a:path>
                </a:pathLst>
              </a:custGeom>
              <a:solidFill>
                <a:srgbClr val="44DEBE"/>
              </a:solidFill>
              <a:ln cap="flat" cmpd="sng" w="25400">
                <a:solidFill>
                  <a:schemeClr val="lt1"/>
                </a:solidFill>
                <a:prstDash val="solid"/>
                <a:round/>
                <a:headEnd len="sm" w="sm" type="none"/>
                <a:tailEnd len="sm" w="sm" type="none"/>
              </a:ln>
            </p:spPr>
            <p:txBody>
              <a:bodyPr anchorCtr="0" anchor="ctr" bIns="86425" lIns="437225" spcFirstLastPara="1" rIns="86425" wrap="square" tIns="86425">
                <a:noAutofit/>
              </a:bodyPr>
              <a:lstStyle/>
              <a:p>
                <a:pPr indent="0" lvl="0" marL="0" marR="0" rtl="0" algn="l">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Feedback and Listening</a:t>
                </a:r>
                <a:endParaRPr b="1" i="0" sz="1600" u="none" cap="none" strike="noStrike">
                  <a:solidFill>
                    <a:schemeClr val="lt1"/>
                  </a:solidFill>
                  <a:latin typeface="Arial"/>
                  <a:ea typeface="Arial"/>
                  <a:cs typeface="Arial"/>
                  <a:sym typeface="Arial"/>
                </a:endParaRPr>
              </a:p>
            </p:txBody>
          </p:sp>
          <p:sp>
            <p:nvSpPr>
              <p:cNvPr id="307" name="Google Shape;307;p34"/>
              <p:cNvSpPr/>
              <p:nvPr/>
            </p:nvSpPr>
            <p:spPr>
              <a:xfrm>
                <a:off x="4148007" y="2874042"/>
                <a:ext cx="902303" cy="901878"/>
              </a:xfrm>
              <a:prstGeom prst="ellipse">
                <a:avLst/>
              </a:prstGeom>
              <a:solidFill>
                <a:srgbClr val="BFF0E7"/>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descr="Customer review" id="308" name="Google Shape;308;p34"/>
            <p:cNvPicPr preferRelativeResize="0"/>
            <p:nvPr/>
          </p:nvPicPr>
          <p:blipFill rotWithShape="1">
            <a:blip r:embed="rId6">
              <a:alphaModFix/>
            </a:blip>
            <a:srcRect b="0" l="0" r="0" t="0"/>
            <a:stretch/>
          </p:blipFill>
          <p:spPr>
            <a:xfrm>
              <a:off x="6097058" y="3000875"/>
              <a:ext cx="661792" cy="661792"/>
            </a:xfrm>
            <a:prstGeom prst="rect">
              <a:avLst/>
            </a:prstGeom>
            <a:noFill/>
            <a:ln>
              <a:noFill/>
            </a:ln>
          </p:spPr>
        </p:pic>
      </p:grpSp>
      <p:grpSp>
        <p:nvGrpSpPr>
          <p:cNvPr id="309" name="Google Shape;309;p34"/>
          <p:cNvGrpSpPr/>
          <p:nvPr/>
        </p:nvGrpSpPr>
        <p:grpSpPr>
          <a:xfrm>
            <a:off x="4565572" y="4876966"/>
            <a:ext cx="2484965" cy="1066335"/>
            <a:chOff x="4565572" y="4876966"/>
            <a:chExt cx="2484965" cy="1066335"/>
          </a:xfrm>
        </p:grpSpPr>
        <p:grpSp>
          <p:nvGrpSpPr>
            <p:cNvPr id="310" name="Google Shape;310;p34"/>
            <p:cNvGrpSpPr/>
            <p:nvPr/>
          </p:nvGrpSpPr>
          <p:grpSpPr>
            <a:xfrm>
              <a:off x="4565572" y="4876966"/>
              <a:ext cx="2484965" cy="1066335"/>
              <a:chOff x="2736776" y="4876966"/>
              <a:chExt cx="2484965" cy="1066335"/>
            </a:xfrm>
          </p:grpSpPr>
          <p:sp>
            <p:nvSpPr>
              <p:cNvPr id="311" name="Google Shape;311;p34"/>
              <p:cNvSpPr/>
              <p:nvPr/>
            </p:nvSpPr>
            <p:spPr>
              <a:xfrm>
                <a:off x="3773573" y="4876966"/>
                <a:ext cx="90293" cy="90293"/>
              </a:xfrm>
              <a:prstGeom prst="ellipse">
                <a:avLst/>
              </a:prstGeom>
              <a:solidFill>
                <a:srgbClr val="7EF11A"/>
              </a:solidFill>
              <a:ln cap="flat" cmpd="sng" w="25400">
                <a:solidFill>
                  <a:srgbClr val="7EF11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2" name="Google Shape;312;p34"/>
              <p:cNvSpPr/>
              <p:nvPr/>
            </p:nvSpPr>
            <p:spPr>
              <a:xfrm>
                <a:off x="3615086" y="5037493"/>
                <a:ext cx="90293" cy="90293"/>
              </a:xfrm>
              <a:prstGeom prst="ellipse">
                <a:avLst/>
              </a:prstGeom>
              <a:solidFill>
                <a:srgbClr val="59EE21"/>
              </a:solidFill>
              <a:ln cap="flat" cmpd="sng" w="25400">
                <a:solidFill>
                  <a:srgbClr val="59EE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3" name="Google Shape;313;p34"/>
              <p:cNvSpPr/>
              <p:nvPr/>
            </p:nvSpPr>
            <p:spPr>
              <a:xfrm>
                <a:off x="3276327" y="5421590"/>
                <a:ext cx="1945414" cy="521711"/>
              </a:xfrm>
              <a:custGeom>
                <a:rect b="b" l="l" r="r" t="t"/>
                <a:pathLst>
                  <a:path extrusionOk="0" h="521711" w="1945414">
                    <a:moveTo>
                      <a:pt x="0" y="86954"/>
                    </a:moveTo>
                    <a:cubicBezTo>
                      <a:pt x="0" y="38931"/>
                      <a:pt x="38931" y="0"/>
                      <a:pt x="86954" y="0"/>
                    </a:cubicBezTo>
                    <a:lnTo>
                      <a:pt x="1858460" y="0"/>
                    </a:lnTo>
                    <a:cubicBezTo>
                      <a:pt x="1906483" y="0"/>
                      <a:pt x="1945414" y="38931"/>
                      <a:pt x="1945414" y="86954"/>
                    </a:cubicBezTo>
                    <a:lnTo>
                      <a:pt x="1945414" y="434757"/>
                    </a:lnTo>
                    <a:cubicBezTo>
                      <a:pt x="1945414" y="482780"/>
                      <a:pt x="1906483" y="521711"/>
                      <a:pt x="1858460" y="521711"/>
                    </a:cubicBezTo>
                    <a:lnTo>
                      <a:pt x="86954" y="521711"/>
                    </a:lnTo>
                    <a:cubicBezTo>
                      <a:pt x="38931" y="521711"/>
                      <a:pt x="0" y="482780"/>
                      <a:pt x="0" y="434757"/>
                    </a:cubicBezTo>
                    <a:lnTo>
                      <a:pt x="0" y="86954"/>
                    </a:lnTo>
                    <a:close/>
                  </a:path>
                </a:pathLst>
              </a:custGeom>
              <a:solidFill>
                <a:srgbClr val="93F316"/>
              </a:solidFill>
              <a:ln cap="flat" cmpd="sng" w="25400">
                <a:solidFill>
                  <a:schemeClr val="lt1"/>
                </a:solidFill>
                <a:prstDash val="solid"/>
                <a:round/>
                <a:headEnd len="sm" w="sm" type="none"/>
                <a:tailEnd len="sm" w="sm" type="none"/>
              </a:ln>
            </p:spPr>
            <p:txBody>
              <a:bodyPr anchorCtr="0" anchor="ctr" bIns="86425" lIns="437225" spcFirstLastPara="1" rIns="86425" wrap="square" tIns="86425">
                <a:noAutofit/>
              </a:bodyPr>
              <a:lstStyle/>
              <a:p>
                <a:pPr indent="0" lvl="0" marL="0" marR="0" rtl="0" algn="l">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Personalized Interaction</a:t>
                </a:r>
                <a:endParaRPr b="1" i="0" sz="1600" u="none" cap="none" strike="noStrike">
                  <a:solidFill>
                    <a:schemeClr val="lt1"/>
                  </a:solidFill>
                  <a:latin typeface="Arial"/>
                  <a:ea typeface="Arial"/>
                  <a:cs typeface="Arial"/>
                  <a:sym typeface="Arial"/>
                </a:endParaRPr>
              </a:p>
            </p:txBody>
          </p:sp>
          <p:sp>
            <p:nvSpPr>
              <p:cNvPr id="314" name="Google Shape;314;p34"/>
              <p:cNvSpPr/>
              <p:nvPr/>
            </p:nvSpPr>
            <p:spPr>
              <a:xfrm>
                <a:off x="2736776" y="4910453"/>
                <a:ext cx="902303" cy="901878"/>
              </a:xfrm>
              <a:prstGeom prst="ellipse">
                <a:avLst/>
              </a:prstGeom>
              <a:solidFill>
                <a:srgbClr val="E4F9BB"/>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descr="Call center" id="315" name="Google Shape;315;p34"/>
            <p:cNvPicPr preferRelativeResize="0"/>
            <p:nvPr/>
          </p:nvPicPr>
          <p:blipFill rotWithShape="1">
            <a:blip r:embed="rId7">
              <a:alphaModFix/>
            </a:blip>
            <a:srcRect b="0" l="0" r="0" t="0"/>
            <a:stretch/>
          </p:blipFill>
          <p:spPr>
            <a:xfrm>
              <a:off x="4620207" y="4955130"/>
              <a:ext cx="799578" cy="799578"/>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35"/>
          <p:cNvPicPr preferRelativeResize="0"/>
          <p:nvPr/>
        </p:nvPicPr>
        <p:blipFill rotWithShape="1">
          <a:blip r:embed="rId3">
            <a:alphaModFix/>
          </a:blip>
          <a:srcRect b="14845" l="10918" r="0" t="837"/>
          <a:stretch/>
        </p:blipFill>
        <p:spPr>
          <a:xfrm>
            <a:off x="0" y="1027134"/>
            <a:ext cx="12192000" cy="5594455"/>
          </a:xfrm>
          <a:prstGeom prst="rect">
            <a:avLst/>
          </a:prstGeom>
          <a:noFill/>
          <a:ln>
            <a:noFill/>
          </a:ln>
        </p:spPr>
      </p:pic>
      <p:sp>
        <p:nvSpPr>
          <p:cNvPr id="322" name="Google Shape;322;p35"/>
          <p:cNvSpPr txBox="1"/>
          <p:nvPr>
            <p:ph type="title"/>
          </p:nvPr>
        </p:nvSpPr>
        <p:spPr>
          <a:xfrm>
            <a:off x="826716" y="286515"/>
            <a:ext cx="10532482" cy="587375"/>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b="1" lang="en-US" sz="4000"/>
              <a:t>What is </a:t>
            </a:r>
            <a:r>
              <a:rPr b="1" lang="en-US" sz="4000">
                <a:solidFill>
                  <a:srgbClr val="004E96"/>
                </a:solidFill>
              </a:rPr>
              <a:t>Attitude</a:t>
            </a:r>
            <a:r>
              <a:rPr b="1" lang="en-US" sz="4000"/>
              <a:t>?</a:t>
            </a:r>
            <a:endParaRPr b="1" sz="4000"/>
          </a:p>
        </p:txBody>
      </p:sp>
      <p:sp>
        <p:nvSpPr>
          <p:cNvPr id="323" name="Google Shape;323;p35"/>
          <p:cNvSpPr txBox="1"/>
          <p:nvPr>
            <p:ph idx="1" type="body"/>
          </p:nvPr>
        </p:nvSpPr>
        <p:spPr>
          <a:xfrm>
            <a:off x="3836505" y="5265395"/>
            <a:ext cx="8037442" cy="894080"/>
          </a:xfrm>
          <a:prstGeom prst="rect">
            <a:avLst/>
          </a:prstGeom>
          <a:noFill/>
          <a:ln>
            <a:noFill/>
          </a:ln>
        </p:spPr>
        <p:txBody>
          <a:bodyPr anchorCtr="0" anchor="ctr" bIns="45700" lIns="0"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US" sz="2400"/>
              <a:t>The way a person thinks or feels about a specific person, place, action or experience.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6"/>
          <p:cNvSpPr txBox="1"/>
          <p:nvPr/>
        </p:nvSpPr>
        <p:spPr>
          <a:xfrm>
            <a:off x="1206024" y="104525"/>
            <a:ext cx="9779952" cy="6096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Circle of Concern, </a:t>
            </a:r>
            <a:r>
              <a:rPr b="1" i="0" lang="en-US" sz="3600" u="none" cap="none" strike="noStrike">
                <a:solidFill>
                  <a:srgbClr val="004E96"/>
                </a:solidFill>
                <a:latin typeface="Arial"/>
                <a:ea typeface="Arial"/>
                <a:cs typeface="Arial"/>
                <a:sym typeface="Arial"/>
              </a:rPr>
              <a:t>Influence and Control</a:t>
            </a:r>
            <a:endParaRPr b="0" i="0" sz="1400" u="none" cap="none" strike="noStrike">
              <a:solidFill>
                <a:srgbClr val="000000"/>
              </a:solidFill>
              <a:latin typeface="Arial"/>
              <a:ea typeface="Arial"/>
              <a:cs typeface="Arial"/>
              <a:sym typeface="Arial"/>
            </a:endParaRPr>
          </a:p>
        </p:txBody>
      </p:sp>
      <p:sp>
        <p:nvSpPr>
          <p:cNvPr id="330" name="Google Shape;330;p36"/>
          <p:cNvSpPr/>
          <p:nvPr/>
        </p:nvSpPr>
        <p:spPr>
          <a:xfrm>
            <a:off x="3510408" y="765447"/>
            <a:ext cx="5832000" cy="5832000"/>
          </a:xfrm>
          <a:prstGeom prst="ellipse">
            <a:avLst/>
          </a:prstGeom>
          <a:solidFill>
            <a:srgbClr val="FF0066"/>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331" name="Google Shape;331;p36"/>
          <p:cNvSpPr/>
          <p:nvPr/>
        </p:nvSpPr>
        <p:spPr>
          <a:xfrm>
            <a:off x="4356408" y="1611447"/>
            <a:ext cx="4140000" cy="4140000"/>
          </a:xfrm>
          <a:prstGeom prst="ellipse">
            <a:avLst/>
          </a:prstGeom>
          <a:solidFill>
            <a:srgbClr val="FFFF66"/>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332" name="Google Shape;332;p36"/>
          <p:cNvSpPr/>
          <p:nvPr/>
        </p:nvSpPr>
        <p:spPr>
          <a:xfrm>
            <a:off x="5382408" y="2637447"/>
            <a:ext cx="2088000" cy="2088000"/>
          </a:xfrm>
          <a:prstGeom prst="ellipse">
            <a:avLst/>
          </a:prstGeom>
          <a:solidFill>
            <a:srgbClr val="00FF9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200"/>
              <a:buFont typeface="Arial"/>
              <a:buNone/>
            </a:pPr>
            <a:r>
              <a:rPr b="0" i="0" lang="en-US" sz="1200" u="none" cap="none" strike="noStrike">
                <a:solidFill>
                  <a:srgbClr val="0C0C0C"/>
                </a:solidFill>
                <a:latin typeface="Arial"/>
                <a:ea typeface="Arial"/>
                <a:cs typeface="Arial"/>
                <a:sym typeface="Arial"/>
              </a:rPr>
              <a:t>My thoughts</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600"/>
              </a:spcBef>
              <a:spcAft>
                <a:spcPts val="0"/>
              </a:spcAft>
              <a:buClr>
                <a:srgbClr val="000000"/>
              </a:buClr>
              <a:buSzPts val="1200"/>
              <a:buFont typeface="Arial"/>
              <a:buNone/>
            </a:pPr>
            <a:r>
              <a:rPr b="0" i="0" lang="en-US" sz="1200" u="none" cap="none" strike="noStrike">
                <a:solidFill>
                  <a:srgbClr val="0C0C0C"/>
                </a:solidFill>
                <a:latin typeface="Arial"/>
                <a:ea typeface="Arial"/>
                <a:cs typeface="Arial"/>
                <a:sym typeface="Arial"/>
              </a:rPr>
              <a:t>My words</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600"/>
              </a:spcBef>
              <a:spcAft>
                <a:spcPts val="0"/>
              </a:spcAft>
              <a:buClr>
                <a:srgbClr val="000000"/>
              </a:buClr>
              <a:buSzPts val="1200"/>
              <a:buFont typeface="Arial"/>
              <a:buNone/>
            </a:pPr>
            <a:r>
              <a:rPr b="0" i="0" lang="en-US" sz="1200" u="none" cap="none" strike="noStrike">
                <a:solidFill>
                  <a:srgbClr val="0C0C0C"/>
                </a:solidFill>
                <a:latin typeface="Arial"/>
                <a:ea typeface="Arial"/>
                <a:cs typeface="Arial"/>
                <a:sym typeface="Arial"/>
              </a:rPr>
              <a:t>My actions/ behavior</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600"/>
              </a:spcBef>
              <a:spcAft>
                <a:spcPts val="0"/>
              </a:spcAft>
              <a:buClr>
                <a:srgbClr val="000000"/>
              </a:buClr>
              <a:buSzPts val="1200"/>
              <a:buFont typeface="Arial"/>
              <a:buNone/>
            </a:pPr>
            <a:r>
              <a:rPr b="0" i="0" lang="en-US" sz="1200" u="none" cap="none" strike="noStrike">
                <a:solidFill>
                  <a:srgbClr val="0C0C0C"/>
                </a:solidFill>
                <a:latin typeface="Arial"/>
                <a:ea typeface="Arial"/>
                <a:cs typeface="Arial"/>
                <a:sym typeface="Arial"/>
              </a:rPr>
              <a:t>My reactions</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600"/>
              </a:spcBef>
              <a:spcAft>
                <a:spcPts val="0"/>
              </a:spcAft>
              <a:buClr>
                <a:srgbClr val="000000"/>
              </a:buClr>
              <a:buSzPts val="1200"/>
              <a:buFont typeface="Arial"/>
              <a:buNone/>
            </a:pPr>
            <a:r>
              <a:rPr b="0" i="0" lang="en-US" sz="1200" u="none" cap="none" strike="noStrike">
                <a:solidFill>
                  <a:srgbClr val="0C0C0C"/>
                </a:solidFill>
                <a:latin typeface="Arial"/>
                <a:ea typeface="Arial"/>
                <a:cs typeface="Arial"/>
                <a:sym typeface="Arial"/>
              </a:rPr>
              <a:t>My decisions/ choices</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600"/>
              </a:spcBef>
              <a:spcAft>
                <a:spcPts val="0"/>
              </a:spcAft>
              <a:buClr>
                <a:srgbClr val="000000"/>
              </a:buClr>
              <a:buSzPts val="1200"/>
              <a:buFont typeface="Arial"/>
              <a:buNone/>
            </a:pPr>
            <a:r>
              <a:rPr b="0" i="0" lang="en-US" sz="1200" u="none" cap="none" strike="noStrike">
                <a:solidFill>
                  <a:srgbClr val="0C0C0C"/>
                </a:solidFill>
                <a:latin typeface="Arial"/>
                <a:ea typeface="Arial"/>
                <a:cs typeface="Arial"/>
                <a:sym typeface="Arial"/>
              </a:rPr>
              <a:t>My attitude/ mindset</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600"/>
              </a:spcBef>
              <a:spcAft>
                <a:spcPts val="0"/>
              </a:spcAft>
              <a:buClr>
                <a:srgbClr val="000000"/>
              </a:buClr>
              <a:buSzPts val="1200"/>
              <a:buFont typeface="Arial"/>
              <a:buNone/>
            </a:pPr>
            <a:r>
              <a:rPr b="0" i="0" lang="en-US" sz="1200" u="none" cap="none" strike="noStrike">
                <a:solidFill>
                  <a:srgbClr val="0C0C0C"/>
                </a:solidFill>
                <a:latin typeface="Arial"/>
                <a:ea typeface="Arial"/>
                <a:cs typeface="Arial"/>
                <a:sym typeface="Arial"/>
              </a:rPr>
              <a:t>My mood</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600"/>
              </a:spcBef>
              <a:spcAft>
                <a:spcPts val="0"/>
              </a:spcAft>
              <a:buClr>
                <a:srgbClr val="000000"/>
              </a:buClr>
              <a:buSzPts val="1200"/>
              <a:buFont typeface="Arial"/>
              <a:buNone/>
            </a:pPr>
            <a:r>
              <a:rPr b="0" i="0" lang="en-US" sz="1200" u="none" cap="none" strike="noStrike">
                <a:solidFill>
                  <a:srgbClr val="0C0C0C"/>
                </a:solidFill>
                <a:latin typeface="Arial"/>
                <a:ea typeface="Arial"/>
                <a:cs typeface="Arial"/>
                <a:sym typeface="Arial"/>
              </a:rPr>
              <a:t>My work ethic</a:t>
            </a:r>
            <a:endParaRPr b="0" i="0" sz="1400" u="none" cap="none" strike="noStrike">
              <a:solidFill>
                <a:srgbClr val="000000"/>
              </a:solidFill>
              <a:latin typeface="Arial"/>
              <a:ea typeface="Arial"/>
              <a:cs typeface="Arial"/>
              <a:sym typeface="Arial"/>
            </a:endParaRPr>
          </a:p>
        </p:txBody>
      </p:sp>
      <p:sp>
        <p:nvSpPr>
          <p:cNvPr id="333" name="Google Shape;333;p36"/>
          <p:cNvSpPr txBox="1"/>
          <p:nvPr/>
        </p:nvSpPr>
        <p:spPr>
          <a:xfrm>
            <a:off x="5943364" y="1791670"/>
            <a:ext cx="114442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Other People`s Action</a:t>
            </a:r>
            <a:endParaRPr b="0" i="0" sz="1400" u="none" cap="none" strike="noStrike">
              <a:solidFill>
                <a:srgbClr val="000000"/>
              </a:solidFill>
              <a:latin typeface="Arial"/>
              <a:ea typeface="Arial"/>
              <a:cs typeface="Arial"/>
              <a:sym typeface="Arial"/>
            </a:endParaRPr>
          </a:p>
        </p:txBody>
      </p:sp>
      <p:sp>
        <p:nvSpPr>
          <p:cNvPr id="334" name="Google Shape;334;p36"/>
          <p:cNvSpPr txBox="1"/>
          <p:nvPr/>
        </p:nvSpPr>
        <p:spPr>
          <a:xfrm>
            <a:off x="6872353" y="2175782"/>
            <a:ext cx="112795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Other People`s  Choice</a:t>
            </a:r>
            <a:endParaRPr b="0" i="0" sz="1400" u="none" cap="none" strike="noStrike">
              <a:solidFill>
                <a:srgbClr val="000000"/>
              </a:solidFill>
              <a:latin typeface="Arial"/>
              <a:ea typeface="Arial"/>
              <a:cs typeface="Arial"/>
              <a:sym typeface="Arial"/>
            </a:endParaRPr>
          </a:p>
        </p:txBody>
      </p:sp>
      <p:sp>
        <p:nvSpPr>
          <p:cNvPr id="335" name="Google Shape;335;p36"/>
          <p:cNvSpPr txBox="1"/>
          <p:nvPr/>
        </p:nvSpPr>
        <p:spPr>
          <a:xfrm>
            <a:off x="5049991" y="2073837"/>
            <a:ext cx="107739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Other People`s Thoughts</a:t>
            </a:r>
            <a:endParaRPr b="0" i="0" sz="1400" u="none" cap="none" strike="noStrike">
              <a:solidFill>
                <a:srgbClr val="000000"/>
              </a:solidFill>
              <a:latin typeface="Arial"/>
              <a:ea typeface="Arial"/>
              <a:cs typeface="Arial"/>
              <a:sym typeface="Arial"/>
            </a:endParaRPr>
          </a:p>
        </p:txBody>
      </p:sp>
      <p:sp>
        <p:nvSpPr>
          <p:cNvPr id="336" name="Google Shape;336;p36"/>
          <p:cNvSpPr txBox="1"/>
          <p:nvPr/>
        </p:nvSpPr>
        <p:spPr>
          <a:xfrm>
            <a:off x="7328842" y="2637447"/>
            <a:ext cx="102841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My productivity at works</a:t>
            </a:r>
            <a:endParaRPr b="0" i="0" sz="1400" u="none" cap="none" strike="noStrike">
              <a:solidFill>
                <a:srgbClr val="000000"/>
              </a:solidFill>
              <a:latin typeface="Arial"/>
              <a:ea typeface="Arial"/>
              <a:cs typeface="Arial"/>
              <a:sym typeface="Arial"/>
            </a:endParaRPr>
          </a:p>
        </p:txBody>
      </p:sp>
      <p:sp>
        <p:nvSpPr>
          <p:cNvPr id="337" name="Google Shape;337;p36"/>
          <p:cNvSpPr txBox="1"/>
          <p:nvPr/>
        </p:nvSpPr>
        <p:spPr>
          <a:xfrm>
            <a:off x="7393033" y="3418803"/>
            <a:ext cx="111413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Whether people like me or not</a:t>
            </a:r>
            <a:endParaRPr b="0" i="0" sz="1400" u="none" cap="none" strike="noStrike">
              <a:solidFill>
                <a:srgbClr val="000000"/>
              </a:solidFill>
              <a:latin typeface="Arial"/>
              <a:ea typeface="Arial"/>
              <a:cs typeface="Arial"/>
              <a:sym typeface="Arial"/>
            </a:endParaRPr>
          </a:p>
        </p:txBody>
      </p:sp>
      <p:sp>
        <p:nvSpPr>
          <p:cNvPr id="338" name="Google Shape;338;p36"/>
          <p:cNvSpPr txBox="1"/>
          <p:nvPr/>
        </p:nvSpPr>
        <p:spPr>
          <a:xfrm>
            <a:off x="7372072" y="4019241"/>
            <a:ext cx="101500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My children`s future</a:t>
            </a:r>
            <a:endParaRPr b="0" i="0" sz="1400" u="none" cap="none" strike="noStrike">
              <a:solidFill>
                <a:srgbClr val="000000"/>
              </a:solidFill>
              <a:latin typeface="Arial"/>
              <a:ea typeface="Arial"/>
              <a:cs typeface="Arial"/>
              <a:sym typeface="Arial"/>
            </a:endParaRPr>
          </a:p>
        </p:txBody>
      </p:sp>
      <p:sp>
        <p:nvSpPr>
          <p:cNvPr id="339" name="Google Shape;339;p36"/>
          <p:cNvSpPr txBox="1"/>
          <p:nvPr/>
        </p:nvSpPr>
        <p:spPr>
          <a:xfrm>
            <a:off x="6711030" y="5031281"/>
            <a:ext cx="65987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Where I work</a:t>
            </a:r>
            <a:endParaRPr b="0" i="0" sz="1400" u="none" cap="none" strike="noStrike">
              <a:solidFill>
                <a:srgbClr val="000000"/>
              </a:solidFill>
              <a:latin typeface="Arial"/>
              <a:ea typeface="Arial"/>
              <a:cs typeface="Arial"/>
              <a:sym typeface="Arial"/>
            </a:endParaRPr>
          </a:p>
        </p:txBody>
      </p:sp>
      <p:sp>
        <p:nvSpPr>
          <p:cNvPr id="340" name="Google Shape;340;p36"/>
          <p:cNvSpPr txBox="1"/>
          <p:nvPr/>
        </p:nvSpPr>
        <p:spPr>
          <a:xfrm>
            <a:off x="7203591" y="4552743"/>
            <a:ext cx="799234"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Who I vote for</a:t>
            </a:r>
            <a:endParaRPr b="0" i="0" sz="1400" u="none" cap="none" strike="noStrike">
              <a:solidFill>
                <a:srgbClr val="000000"/>
              </a:solidFill>
              <a:latin typeface="Arial"/>
              <a:ea typeface="Arial"/>
              <a:cs typeface="Arial"/>
              <a:sym typeface="Arial"/>
            </a:endParaRPr>
          </a:p>
        </p:txBody>
      </p:sp>
      <p:sp>
        <p:nvSpPr>
          <p:cNvPr id="341" name="Google Shape;341;p36"/>
          <p:cNvSpPr txBox="1"/>
          <p:nvPr/>
        </p:nvSpPr>
        <p:spPr>
          <a:xfrm>
            <a:off x="5392995" y="5038975"/>
            <a:ext cx="118523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How much my partner loves me</a:t>
            </a:r>
            <a:endParaRPr b="0" i="0" sz="1400" u="none" cap="none" strike="noStrike">
              <a:solidFill>
                <a:srgbClr val="000000"/>
              </a:solidFill>
              <a:latin typeface="Arial"/>
              <a:ea typeface="Arial"/>
              <a:cs typeface="Arial"/>
              <a:sym typeface="Arial"/>
            </a:endParaRPr>
          </a:p>
        </p:txBody>
      </p:sp>
      <p:sp>
        <p:nvSpPr>
          <p:cNvPr id="342" name="Google Shape;342;p36"/>
          <p:cNvSpPr txBox="1"/>
          <p:nvPr/>
        </p:nvSpPr>
        <p:spPr>
          <a:xfrm>
            <a:off x="4745607" y="4491809"/>
            <a:ext cx="110013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Whether I get promoted</a:t>
            </a:r>
            <a:endParaRPr b="0" i="0" sz="1400" u="none" cap="none" strike="noStrike">
              <a:solidFill>
                <a:srgbClr val="000000"/>
              </a:solidFill>
              <a:latin typeface="Arial"/>
              <a:ea typeface="Arial"/>
              <a:cs typeface="Arial"/>
              <a:sym typeface="Arial"/>
            </a:endParaRPr>
          </a:p>
        </p:txBody>
      </p:sp>
      <p:sp>
        <p:nvSpPr>
          <p:cNvPr id="343" name="Google Shape;343;p36"/>
          <p:cNvSpPr txBox="1"/>
          <p:nvPr/>
        </p:nvSpPr>
        <p:spPr>
          <a:xfrm>
            <a:off x="4502235" y="3927645"/>
            <a:ext cx="88017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My reputation</a:t>
            </a:r>
            <a:endParaRPr b="0" i="0" sz="1400" u="none" cap="none" strike="noStrike">
              <a:solidFill>
                <a:srgbClr val="000000"/>
              </a:solidFill>
              <a:latin typeface="Arial"/>
              <a:ea typeface="Arial"/>
              <a:cs typeface="Arial"/>
              <a:sym typeface="Arial"/>
            </a:endParaRPr>
          </a:p>
        </p:txBody>
      </p:sp>
      <p:sp>
        <p:nvSpPr>
          <p:cNvPr id="344" name="Google Shape;344;p36"/>
          <p:cNvSpPr txBox="1"/>
          <p:nvPr/>
        </p:nvSpPr>
        <p:spPr>
          <a:xfrm>
            <a:off x="4536991" y="2619579"/>
            <a:ext cx="107739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Who follows me on Social media</a:t>
            </a:r>
            <a:endParaRPr b="0" i="0" sz="1400" u="none" cap="none" strike="noStrike">
              <a:solidFill>
                <a:srgbClr val="000000"/>
              </a:solidFill>
              <a:latin typeface="Arial"/>
              <a:ea typeface="Arial"/>
              <a:cs typeface="Arial"/>
              <a:sym typeface="Arial"/>
            </a:endParaRPr>
          </a:p>
        </p:txBody>
      </p:sp>
      <p:sp>
        <p:nvSpPr>
          <p:cNvPr id="345" name="Google Shape;345;p36"/>
          <p:cNvSpPr txBox="1"/>
          <p:nvPr/>
        </p:nvSpPr>
        <p:spPr>
          <a:xfrm>
            <a:off x="4305018" y="3345502"/>
            <a:ext cx="107739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My commitments</a:t>
            </a:r>
            <a:endParaRPr b="0" i="0" sz="1400" u="none" cap="none" strike="noStrike">
              <a:solidFill>
                <a:srgbClr val="000000"/>
              </a:solidFill>
              <a:latin typeface="Arial"/>
              <a:ea typeface="Arial"/>
              <a:cs typeface="Arial"/>
              <a:sym typeface="Arial"/>
            </a:endParaRPr>
          </a:p>
        </p:txBody>
      </p:sp>
      <p:sp>
        <p:nvSpPr>
          <p:cNvPr id="346" name="Google Shape;346;p36"/>
          <p:cNvSpPr txBox="1"/>
          <p:nvPr/>
        </p:nvSpPr>
        <p:spPr>
          <a:xfrm>
            <a:off x="5755031" y="958089"/>
            <a:ext cx="132247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Your past decision/ choice/ behaviour</a:t>
            </a:r>
            <a:endParaRPr b="0" i="0" sz="1400" u="none" cap="none" strike="noStrike">
              <a:solidFill>
                <a:srgbClr val="000000"/>
              </a:solidFill>
              <a:latin typeface="Arial"/>
              <a:ea typeface="Arial"/>
              <a:cs typeface="Arial"/>
              <a:sym typeface="Arial"/>
            </a:endParaRPr>
          </a:p>
        </p:txBody>
      </p:sp>
      <p:sp>
        <p:nvSpPr>
          <p:cNvPr id="347" name="Google Shape;347;p36"/>
          <p:cNvSpPr txBox="1"/>
          <p:nvPr/>
        </p:nvSpPr>
        <p:spPr>
          <a:xfrm>
            <a:off x="6965189" y="1333602"/>
            <a:ext cx="127895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If public transport is on time</a:t>
            </a:r>
            <a:endParaRPr b="0" i="0" sz="1400" u="none" cap="none" strike="noStrike">
              <a:solidFill>
                <a:srgbClr val="000000"/>
              </a:solidFill>
              <a:latin typeface="Arial"/>
              <a:ea typeface="Arial"/>
              <a:cs typeface="Arial"/>
              <a:sym typeface="Arial"/>
            </a:endParaRPr>
          </a:p>
        </p:txBody>
      </p:sp>
      <p:sp>
        <p:nvSpPr>
          <p:cNvPr id="348" name="Google Shape;348;p36"/>
          <p:cNvSpPr txBox="1"/>
          <p:nvPr/>
        </p:nvSpPr>
        <p:spPr>
          <a:xfrm>
            <a:off x="7872863" y="1889171"/>
            <a:ext cx="102841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The outcome of most court cases</a:t>
            </a:r>
            <a:endParaRPr b="0" i="0" sz="1400" u="none" cap="none" strike="noStrike">
              <a:solidFill>
                <a:srgbClr val="000000"/>
              </a:solidFill>
              <a:latin typeface="Arial"/>
              <a:ea typeface="Arial"/>
              <a:cs typeface="Arial"/>
              <a:sym typeface="Arial"/>
            </a:endParaRPr>
          </a:p>
        </p:txBody>
      </p:sp>
      <p:sp>
        <p:nvSpPr>
          <p:cNvPr id="349" name="Google Shape;349;p36"/>
          <p:cNvSpPr txBox="1"/>
          <p:nvPr/>
        </p:nvSpPr>
        <p:spPr>
          <a:xfrm>
            <a:off x="8244147" y="2635573"/>
            <a:ext cx="968466"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Sport Match</a:t>
            </a:r>
            <a:endParaRPr b="0" i="0" sz="1400" u="none" cap="none" strike="noStrike">
              <a:solidFill>
                <a:srgbClr val="000000"/>
              </a:solidFill>
              <a:latin typeface="Arial"/>
              <a:ea typeface="Arial"/>
              <a:cs typeface="Arial"/>
              <a:sym typeface="Arial"/>
            </a:endParaRPr>
          </a:p>
        </p:txBody>
      </p:sp>
      <p:sp>
        <p:nvSpPr>
          <p:cNvPr id="350" name="Google Shape;350;p36"/>
          <p:cNvSpPr txBox="1"/>
          <p:nvPr/>
        </p:nvSpPr>
        <p:spPr>
          <a:xfrm>
            <a:off x="8444017" y="3193992"/>
            <a:ext cx="876976"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The Media</a:t>
            </a:r>
            <a:endParaRPr b="0" i="0" sz="1400" u="none" cap="none" strike="noStrike">
              <a:solidFill>
                <a:srgbClr val="000000"/>
              </a:solidFill>
              <a:latin typeface="Arial"/>
              <a:ea typeface="Arial"/>
              <a:cs typeface="Arial"/>
              <a:sym typeface="Arial"/>
            </a:endParaRPr>
          </a:p>
        </p:txBody>
      </p:sp>
      <p:sp>
        <p:nvSpPr>
          <p:cNvPr id="351" name="Google Shape;351;p36"/>
          <p:cNvSpPr txBox="1"/>
          <p:nvPr/>
        </p:nvSpPr>
        <p:spPr>
          <a:xfrm>
            <a:off x="8454683" y="3812153"/>
            <a:ext cx="87697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Being made redundant</a:t>
            </a:r>
            <a:endParaRPr b="0" i="0" sz="1400" u="none" cap="none" strike="noStrike">
              <a:solidFill>
                <a:srgbClr val="000000"/>
              </a:solidFill>
              <a:latin typeface="Arial"/>
              <a:ea typeface="Arial"/>
              <a:cs typeface="Arial"/>
              <a:sym typeface="Arial"/>
            </a:endParaRPr>
          </a:p>
        </p:txBody>
      </p:sp>
      <p:sp>
        <p:nvSpPr>
          <p:cNvPr id="352" name="Google Shape;352;p36"/>
          <p:cNvSpPr txBox="1"/>
          <p:nvPr/>
        </p:nvSpPr>
        <p:spPr>
          <a:xfrm>
            <a:off x="8167171" y="4447187"/>
            <a:ext cx="101009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How much stock a retailer has</a:t>
            </a:r>
            <a:endParaRPr b="0" i="0" sz="1400" u="none" cap="none" strike="noStrike">
              <a:solidFill>
                <a:srgbClr val="000000"/>
              </a:solidFill>
              <a:latin typeface="Arial"/>
              <a:ea typeface="Arial"/>
              <a:cs typeface="Arial"/>
              <a:sym typeface="Arial"/>
            </a:endParaRPr>
          </a:p>
        </p:txBody>
      </p:sp>
      <p:sp>
        <p:nvSpPr>
          <p:cNvPr id="353" name="Google Shape;353;p36"/>
          <p:cNvSpPr txBox="1"/>
          <p:nvPr/>
        </p:nvSpPr>
        <p:spPr>
          <a:xfrm>
            <a:off x="7535443" y="5172628"/>
            <a:ext cx="125952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Celebrities behaviour &amp; opinions</a:t>
            </a:r>
            <a:endParaRPr b="0" i="0" sz="1400" u="none" cap="none" strike="noStrike">
              <a:solidFill>
                <a:srgbClr val="000000"/>
              </a:solidFill>
              <a:latin typeface="Arial"/>
              <a:ea typeface="Arial"/>
              <a:cs typeface="Arial"/>
              <a:sym typeface="Arial"/>
            </a:endParaRPr>
          </a:p>
        </p:txBody>
      </p:sp>
      <p:sp>
        <p:nvSpPr>
          <p:cNvPr id="354" name="Google Shape;354;p36"/>
          <p:cNvSpPr txBox="1"/>
          <p:nvPr/>
        </p:nvSpPr>
        <p:spPr>
          <a:xfrm>
            <a:off x="6515577" y="5741809"/>
            <a:ext cx="138371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Strangers comments on forum &amp; social media</a:t>
            </a:r>
            <a:endParaRPr b="0" i="0" sz="1400" u="none" cap="none" strike="noStrike">
              <a:solidFill>
                <a:srgbClr val="000000"/>
              </a:solidFill>
              <a:latin typeface="Arial"/>
              <a:ea typeface="Arial"/>
              <a:cs typeface="Arial"/>
              <a:sym typeface="Arial"/>
            </a:endParaRPr>
          </a:p>
        </p:txBody>
      </p:sp>
      <p:sp>
        <p:nvSpPr>
          <p:cNvPr id="355" name="Google Shape;355;p36"/>
          <p:cNvSpPr txBox="1"/>
          <p:nvPr/>
        </p:nvSpPr>
        <p:spPr>
          <a:xfrm>
            <a:off x="5429711" y="6159720"/>
            <a:ext cx="986559"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Cyber threats</a:t>
            </a:r>
            <a:endParaRPr b="0" i="0" sz="1400" u="none" cap="none" strike="noStrike">
              <a:solidFill>
                <a:srgbClr val="000000"/>
              </a:solidFill>
              <a:latin typeface="Arial"/>
              <a:ea typeface="Arial"/>
              <a:cs typeface="Arial"/>
              <a:sym typeface="Arial"/>
            </a:endParaRPr>
          </a:p>
        </p:txBody>
      </p:sp>
      <p:sp>
        <p:nvSpPr>
          <p:cNvPr id="356" name="Google Shape;356;p36"/>
          <p:cNvSpPr txBox="1"/>
          <p:nvPr/>
        </p:nvSpPr>
        <p:spPr>
          <a:xfrm>
            <a:off x="4996071" y="1251184"/>
            <a:ext cx="66472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Weather</a:t>
            </a:r>
            <a:endParaRPr b="0" i="0" sz="1400" u="none" cap="none" strike="noStrike">
              <a:solidFill>
                <a:srgbClr val="000000"/>
              </a:solidFill>
              <a:latin typeface="Arial"/>
              <a:ea typeface="Arial"/>
              <a:cs typeface="Arial"/>
              <a:sym typeface="Arial"/>
            </a:endParaRPr>
          </a:p>
        </p:txBody>
      </p:sp>
      <p:sp>
        <p:nvSpPr>
          <p:cNvPr id="357" name="Google Shape;357;p36"/>
          <p:cNvSpPr txBox="1"/>
          <p:nvPr/>
        </p:nvSpPr>
        <p:spPr>
          <a:xfrm>
            <a:off x="4357775" y="5571587"/>
            <a:ext cx="143582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Stranger`s behaviour &amp; driving habit</a:t>
            </a:r>
            <a:endParaRPr b="0" i="0" sz="1400" u="none" cap="none" strike="noStrike">
              <a:solidFill>
                <a:srgbClr val="000000"/>
              </a:solidFill>
              <a:latin typeface="Arial"/>
              <a:ea typeface="Arial"/>
              <a:cs typeface="Arial"/>
              <a:sym typeface="Arial"/>
            </a:endParaRPr>
          </a:p>
        </p:txBody>
      </p:sp>
      <p:sp>
        <p:nvSpPr>
          <p:cNvPr id="358" name="Google Shape;358;p36"/>
          <p:cNvSpPr txBox="1"/>
          <p:nvPr/>
        </p:nvSpPr>
        <p:spPr>
          <a:xfrm>
            <a:off x="3914483" y="4896924"/>
            <a:ext cx="75954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Economy/ Prices</a:t>
            </a:r>
            <a:endParaRPr b="0" i="0" sz="1400" u="none" cap="none" strike="noStrike">
              <a:solidFill>
                <a:srgbClr val="000000"/>
              </a:solidFill>
              <a:latin typeface="Arial"/>
              <a:ea typeface="Arial"/>
              <a:cs typeface="Arial"/>
              <a:sym typeface="Arial"/>
            </a:endParaRPr>
          </a:p>
        </p:txBody>
      </p:sp>
      <p:sp>
        <p:nvSpPr>
          <p:cNvPr id="359" name="Google Shape;359;p36"/>
          <p:cNvSpPr txBox="1"/>
          <p:nvPr/>
        </p:nvSpPr>
        <p:spPr>
          <a:xfrm>
            <a:off x="3701277" y="4370908"/>
            <a:ext cx="59747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Traffic</a:t>
            </a:r>
            <a:endParaRPr b="0" i="0" sz="1400" u="none" cap="none" strike="noStrike">
              <a:solidFill>
                <a:srgbClr val="000000"/>
              </a:solidFill>
              <a:latin typeface="Arial"/>
              <a:ea typeface="Arial"/>
              <a:cs typeface="Arial"/>
              <a:sym typeface="Arial"/>
            </a:endParaRPr>
          </a:p>
        </p:txBody>
      </p:sp>
      <p:sp>
        <p:nvSpPr>
          <p:cNvPr id="360" name="Google Shape;360;p36"/>
          <p:cNvSpPr txBox="1"/>
          <p:nvPr/>
        </p:nvSpPr>
        <p:spPr>
          <a:xfrm>
            <a:off x="3395102" y="3665726"/>
            <a:ext cx="1025222"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Where you were born</a:t>
            </a:r>
            <a:endParaRPr b="0" i="0" sz="1400" u="none" cap="none" strike="noStrike">
              <a:solidFill>
                <a:srgbClr val="000000"/>
              </a:solidFill>
              <a:latin typeface="Arial"/>
              <a:ea typeface="Arial"/>
              <a:cs typeface="Arial"/>
              <a:sym typeface="Arial"/>
            </a:endParaRPr>
          </a:p>
        </p:txBody>
      </p:sp>
      <p:sp>
        <p:nvSpPr>
          <p:cNvPr id="361" name="Google Shape;361;p36"/>
          <p:cNvSpPr txBox="1"/>
          <p:nvPr/>
        </p:nvSpPr>
        <p:spPr>
          <a:xfrm>
            <a:off x="3649009" y="3154350"/>
            <a:ext cx="645247"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Death</a:t>
            </a:r>
            <a:endParaRPr b="0" i="0" sz="1400" u="none" cap="none" strike="noStrike">
              <a:solidFill>
                <a:srgbClr val="000000"/>
              </a:solidFill>
              <a:latin typeface="Arial"/>
              <a:ea typeface="Arial"/>
              <a:cs typeface="Arial"/>
              <a:sym typeface="Arial"/>
            </a:endParaRPr>
          </a:p>
        </p:txBody>
      </p:sp>
      <p:sp>
        <p:nvSpPr>
          <p:cNvPr id="362" name="Google Shape;362;p36"/>
          <p:cNvSpPr txBox="1"/>
          <p:nvPr/>
        </p:nvSpPr>
        <p:spPr>
          <a:xfrm>
            <a:off x="3691911" y="2469313"/>
            <a:ext cx="90611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Government policy</a:t>
            </a:r>
            <a:endParaRPr b="0" i="0" sz="1400" u="none" cap="none" strike="noStrike">
              <a:solidFill>
                <a:srgbClr val="000000"/>
              </a:solidFill>
              <a:latin typeface="Arial"/>
              <a:ea typeface="Arial"/>
              <a:cs typeface="Arial"/>
              <a:sym typeface="Arial"/>
            </a:endParaRPr>
          </a:p>
        </p:txBody>
      </p:sp>
      <p:sp>
        <p:nvSpPr>
          <p:cNvPr id="363" name="Google Shape;363;p36"/>
          <p:cNvSpPr txBox="1"/>
          <p:nvPr/>
        </p:nvSpPr>
        <p:spPr>
          <a:xfrm>
            <a:off x="4009084" y="1963745"/>
            <a:ext cx="968465"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Threat of war</a:t>
            </a:r>
            <a:endParaRPr b="0" i="0" sz="1400" u="none" cap="none" strike="noStrike">
              <a:solidFill>
                <a:srgbClr val="000000"/>
              </a:solidFill>
              <a:latin typeface="Arial"/>
              <a:ea typeface="Arial"/>
              <a:cs typeface="Arial"/>
              <a:sym typeface="Arial"/>
            </a:endParaRPr>
          </a:p>
        </p:txBody>
      </p:sp>
      <p:sp>
        <p:nvSpPr>
          <p:cNvPr id="364" name="Google Shape;364;p36"/>
          <p:cNvSpPr txBox="1"/>
          <p:nvPr/>
        </p:nvSpPr>
        <p:spPr>
          <a:xfrm>
            <a:off x="4394490" y="1607420"/>
            <a:ext cx="943795"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World peace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7"/>
          <p:cNvSpPr txBox="1"/>
          <p:nvPr>
            <p:ph type="title"/>
          </p:nvPr>
        </p:nvSpPr>
        <p:spPr>
          <a:xfrm>
            <a:off x="609262" y="221219"/>
            <a:ext cx="10023813" cy="561341"/>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rgbClr val="2F5496"/>
              </a:buClr>
              <a:buSzPts val="4000"/>
              <a:buFont typeface="Arial"/>
              <a:buNone/>
            </a:pPr>
            <a:r>
              <a:rPr b="1" lang="en-US">
                <a:solidFill>
                  <a:srgbClr val="2F5496"/>
                </a:solidFill>
              </a:rPr>
              <a:t>1. Average Moment </a:t>
            </a:r>
            <a:r>
              <a:rPr b="1" lang="en-US"/>
              <a:t>of Truth</a:t>
            </a:r>
            <a:endParaRPr b="1"/>
          </a:p>
        </p:txBody>
      </p:sp>
      <p:sp>
        <p:nvSpPr>
          <p:cNvPr id="371" name="Google Shape;371;p37"/>
          <p:cNvSpPr txBox="1"/>
          <p:nvPr/>
        </p:nvSpPr>
        <p:spPr>
          <a:xfrm>
            <a:off x="6893859" y="5202284"/>
            <a:ext cx="4195491" cy="1034324"/>
          </a:xfrm>
          <a:prstGeom prst="rect">
            <a:avLst/>
          </a:prstGeom>
          <a:noFill/>
          <a:ln>
            <a:noFill/>
          </a:ln>
        </p:spPr>
        <p:txBody>
          <a:bodyPr anchorCtr="0" anchor="ctr" bIns="35550" lIns="53325" spcFirstLastPara="1" rIns="53325" wrap="square" tIns="3555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Arial"/>
                <a:ea typeface="Arial"/>
                <a:cs typeface="Arial"/>
                <a:sym typeface="Arial"/>
              </a:rPr>
              <a:t>What the Customer gets</a:t>
            </a:r>
            <a:endParaRPr b="0" i="0" sz="1400" u="none" cap="none" strike="noStrike">
              <a:solidFill>
                <a:srgbClr val="000000"/>
              </a:solidFill>
              <a:latin typeface="Arial"/>
              <a:ea typeface="Arial"/>
              <a:cs typeface="Arial"/>
              <a:sym typeface="Arial"/>
            </a:endParaRPr>
          </a:p>
        </p:txBody>
      </p:sp>
      <p:sp>
        <p:nvSpPr>
          <p:cNvPr id="372" name="Google Shape;372;p37"/>
          <p:cNvSpPr txBox="1"/>
          <p:nvPr/>
        </p:nvSpPr>
        <p:spPr>
          <a:xfrm>
            <a:off x="1404734" y="5188687"/>
            <a:ext cx="4195491" cy="1034324"/>
          </a:xfrm>
          <a:prstGeom prst="rect">
            <a:avLst/>
          </a:prstGeom>
          <a:noFill/>
          <a:ln>
            <a:noFill/>
          </a:ln>
        </p:spPr>
        <p:txBody>
          <a:bodyPr anchorCtr="0" anchor="ctr" bIns="35550" lIns="53325" spcFirstLastPara="1" rIns="53325" wrap="square" tIns="3555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Arial"/>
                <a:ea typeface="Arial"/>
                <a:cs typeface="Arial"/>
                <a:sym typeface="Arial"/>
              </a:rPr>
              <a:t>What the Customer expects</a:t>
            </a:r>
            <a:endParaRPr b="0" i="0" sz="1400" u="none" cap="none" strike="noStrike">
              <a:solidFill>
                <a:srgbClr val="000000"/>
              </a:solidFill>
              <a:latin typeface="Arial"/>
              <a:ea typeface="Arial"/>
              <a:cs typeface="Arial"/>
              <a:sym typeface="Arial"/>
            </a:endParaRPr>
          </a:p>
        </p:txBody>
      </p:sp>
      <p:pic>
        <p:nvPicPr>
          <p:cNvPr descr="Photo single fresh burger" id="373" name="Google Shape;373;p37"/>
          <p:cNvPicPr preferRelativeResize="0"/>
          <p:nvPr/>
        </p:nvPicPr>
        <p:blipFill rotWithShape="1">
          <a:blip r:embed="rId3">
            <a:alphaModFix/>
          </a:blip>
          <a:srcRect b="0" l="0" r="0" t="0"/>
          <a:stretch/>
        </p:blipFill>
        <p:spPr>
          <a:xfrm>
            <a:off x="1673739" y="2360368"/>
            <a:ext cx="3640521" cy="2808900"/>
          </a:xfrm>
          <a:prstGeom prst="rect">
            <a:avLst/>
          </a:prstGeom>
          <a:noFill/>
          <a:ln>
            <a:noFill/>
          </a:ln>
        </p:spPr>
      </p:pic>
      <p:pic>
        <p:nvPicPr>
          <p:cNvPr descr="Photo single fresh burger" id="374" name="Google Shape;374;p37"/>
          <p:cNvPicPr preferRelativeResize="0"/>
          <p:nvPr/>
        </p:nvPicPr>
        <p:blipFill rotWithShape="1">
          <a:blip r:embed="rId3">
            <a:alphaModFix/>
          </a:blip>
          <a:srcRect b="0" l="0" r="0" t="0"/>
          <a:stretch/>
        </p:blipFill>
        <p:spPr>
          <a:xfrm>
            <a:off x="7171343" y="2346080"/>
            <a:ext cx="3640521" cy="2808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8"/>
          <p:cNvSpPr txBox="1"/>
          <p:nvPr>
            <p:ph type="title"/>
          </p:nvPr>
        </p:nvSpPr>
        <p:spPr>
          <a:xfrm>
            <a:off x="629560" y="249723"/>
            <a:ext cx="10932879" cy="577969"/>
          </a:xfrm>
          <a:prstGeom prst="rect">
            <a:avLst/>
          </a:prstGeom>
          <a:noFill/>
          <a:ln>
            <a:noFill/>
          </a:ln>
        </p:spPr>
        <p:txBody>
          <a:bodyPr anchorCtr="0" anchor="ctr" bIns="45700" lIns="0" spcFirstLastPara="1" rIns="90000" wrap="square" tIns="45700">
            <a:noAutofit/>
          </a:bodyPr>
          <a:lstStyle/>
          <a:p>
            <a:pPr indent="0" lvl="0" marL="0" rtl="0" algn="ctr">
              <a:lnSpc>
                <a:spcPct val="90000"/>
              </a:lnSpc>
              <a:spcBef>
                <a:spcPts val="0"/>
              </a:spcBef>
              <a:spcAft>
                <a:spcPts val="0"/>
              </a:spcAft>
              <a:buClr>
                <a:schemeClr val="dk1"/>
              </a:buClr>
              <a:buSzPts val="4000"/>
              <a:buFont typeface="Arial"/>
              <a:buNone/>
            </a:pPr>
            <a:r>
              <a:rPr lang="en-US">
                <a:solidFill>
                  <a:srgbClr val="01559D"/>
                </a:solidFill>
              </a:rPr>
              <a:t>Tele calling </a:t>
            </a:r>
            <a:r>
              <a:rPr lang="en-US"/>
              <a:t>Script</a:t>
            </a:r>
            <a:endParaRPr/>
          </a:p>
        </p:txBody>
      </p:sp>
      <p:pic>
        <p:nvPicPr>
          <p:cNvPr id="381" name="Google Shape;381;p38"/>
          <p:cNvPicPr preferRelativeResize="0"/>
          <p:nvPr/>
        </p:nvPicPr>
        <p:blipFill rotWithShape="1">
          <a:blip r:embed="rId3">
            <a:alphaModFix/>
          </a:blip>
          <a:srcRect b="0" l="0" r="0" t="0"/>
          <a:stretch/>
        </p:blipFill>
        <p:spPr>
          <a:xfrm>
            <a:off x="3965267" y="1056806"/>
            <a:ext cx="4261463" cy="4261463"/>
          </a:xfrm>
          <a:prstGeom prst="rect">
            <a:avLst/>
          </a:prstGeom>
          <a:noFill/>
          <a:ln>
            <a:noFill/>
          </a:ln>
        </p:spPr>
      </p:pic>
      <p:sp>
        <p:nvSpPr>
          <p:cNvPr id="382" name="Google Shape;382;p38"/>
          <p:cNvSpPr txBox="1"/>
          <p:nvPr/>
        </p:nvSpPr>
        <p:spPr>
          <a:xfrm>
            <a:off x="1224522" y="5465277"/>
            <a:ext cx="10745036" cy="1143000"/>
          </a:xfrm>
          <a:prstGeom prst="rect">
            <a:avLst/>
          </a:prstGeom>
          <a:noFill/>
          <a:ln>
            <a:noFill/>
          </a:ln>
        </p:spPr>
        <p:txBody>
          <a:bodyPr anchorCtr="0" anchor="ctr" bIns="45700" lIns="0" spcFirstLastPara="1" rIns="90000" wrap="square" tIns="45700">
            <a:normAutofit fontScale="97500"/>
          </a:bodyPr>
          <a:lstStyle/>
          <a:p>
            <a:pPr indent="0" lvl="0" marL="0" marR="0" rtl="0" algn="ctr">
              <a:lnSpc>
                <a:spcPct val="130000"/>
              </a:lnSpc>
              <a:spcBef>
                <a:spcPts val="0"/>
              </a:spcBef>
              <a:spcAft>
                <a:spcPts val="0"/>
              </a:spcAft>
              <a:buClr>
                <a:srgbClr val="000000"/>
              </a:buClr>
              <a:buSzPct val="100000"/>
              <a:buFont typeface="Arial"/>
              <a:buNone/>
            </a:pPr>
            <a:r>
              <a:rPr b="0" i="0" lang="en-US" sz="2000" u="none" cap="none" strike="noStrike">
                <a:solidFill>
                  <a:schemeClr val="dk1"/>
                </a:solidFill>
                <a:latin typeface="Arial"/>
                <a:ea typeface="Arial"/>
                <a:cs typeface="Arial"/>
                <a:sym typeface="Arial"/>
              </a:rPr>
              <a:t>is a structured set of dialogues that guide a tele caller (a person making phone calls) through a conversation with a potential customer or client.</a:t>
            </a:r>
            <a:endParaRPr b="0" i="0" sz="12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ster Title &amp; Content Slide-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