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Libre Franklin"/>
      <p:regular r:id="rId26"/>
      <p:bold r:id="rId27"/>
      <p:italic r:id="rId28"/>
      <p:boldItalic r:id="rId29"/>
    </p:embeddedFont>
    <p:embeddedFont>
      <p:font typeface="Lato"/>
      <p:regular r:id="rId30"/>
      <p:bold r:id="rId31"/>
      <p:italic r:id="rId32"/>
      <p:boldItalic r:id="rId33"/>
    </p:embeddedFont>
    <p:embeddedFont>
      <p:font typeface="Tahoma"/>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Franklin-regular.fntdata"/><Relationship Id="rId25" Type="http://schemas.openxmlformats.org/officeDocument/2006/relationships/slide" Target="slides/slide20.xml"/><Relationship Id="rId28" Type="http://schemas.openxmlformats.org/officeDocument/2006/relationships/font" Target="fonts/LibreFranklin-italic.fntdata"/><Relationship Id="rId27" Type="http://schemas.openxmlformats.org/officeDocument/2006/relationships/font" Target="fonts/LibreFranklin-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Tahoma-bold.fntdata"/><Relationship Id="rId12" Type="http://schemas.openxmlformats.org/officeDocument/2006/relationships/slide" Target="slides/slide7.xml"/><Relationship Id="rId34" Type="http://schemas.openxmlformats.org/officeDocument/2006/relationships/font" Target="fonts/Tahoma-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umissura.com/en/women/chino-pants/" TargetMode="External"/><Relationship Id="rId3" Type="http://schemas.openxmlformats.org/officeDocument/2006/relationships/hyperlink" Target="https://www.sumissura.com/en/women/custom-jeans/" TargetMode="External"/><Relationship Id="rId4" Type="http://schemas.openxmlformats.org/officeDocument/2006/relationships/hyperlink" Target="https://www.sumissura.com/en/women/trench-coat/" TargetMode="External"/><Relationship Id="rId5" Type="http://schemas.openxmlformats.org/officeDocument/2006/relationships/hyperlink" Target="https://www.sumissura.com/en/women/women-suit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3" name="Google Shape;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chemeClr val="dk1"/>
              </a:buClr>
              <a:buSzPts val="1200"/>
              <a:buFont typeface="Calibri"/>
              <a:buNone/>
            </a:pPr>
            <a:r>
              <a:rPr b="1" lang="en-US" sz="1200" u="sng"/>
              <a:t>Facilitator’s Notes: </a:t>
            </a:r>
            <a:endParaRPr/>
          </a:p>
          <a:p>
            <a:pPr indent="0" lvl="1" marL="45720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T</a:t>
            </a:r>
            <a:r>
              <a:rPr lang="en-US"/>
              <a:t>rainer to say in the loudest voice “Hello, Good Morning”. Then the participants will say ‘Good Morning’ in reply.</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n-US"/>
              <a:t>Trainer to say once again in the loudest voice “Hello Good Morning”. Trainer should speak in an energetic, passionate and enthusiastic tone. This activity/gesture will set the tone and energy for the session/workshop</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Trainer:</a:t>
            </a:r>
            <a:r>
              <a:rPr lang="en-US"/>
              <a:t> Well done friends! Great job! (Clap Loudly and tell the participants to clap as well for the superb performance.)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US">
                <a:solidFill>
                  <a:srgbClr val="374151"/>
                </a:solidFill>
                <a:latin typeface="Arial"/>
                <a:ea typeface="Arial"/>
                <a:cs typeface="Arial"/>
                <a:sym typeface="Arial"/>
              </a:rPr>
              <a:t>Trainer: </a:t>
            </a:r>
            <a:r>
              <a:rPr b="0" i="0" lang="en-US">
                <a:solidFill>
                  <a:srgbClr val="374151"/>
                </a:solidFill>
                <a:latin typeface="Arial"/>
                <a:ea typeface="Arial"/>
                <a:cs typeface="Arial"/>
                <a:sym typeface="Arial"/>
              </a:rPr>
              <a:t>I'm excited to be here with you all today and appreciate your presence. I hope you're all doing well and are ready to dive into the material.</a:t>
            </a:r>
            <a:r>
              <a:rPr b="0" lang="en-US"/>
              <a:t>Move to next slide.</a:t>
            </a:r>
            <a:endParaRPr/>
          </a:p>
        </p:txBody>
      </p:sp>
      <p:sp>
        <p:nvSpPr>
          <p:cNvPr id="94" name="Google Shape;9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Interpersonal effectiveness refers to the ability to communicate and interact with others in a way that is respectful, assertive, and responsive to the needs of both oneself and others. It involves the skills of effective listening, expressing oneself clearly and assertively, understanding and respecting others' perspectives, negotiating conflicts, and managing emotions in relationships.</a:t>
            </a:r>
            <a:endParaRPr/>
          </a:p>
        </p:txBody>
      </p:sp>
      <p:sp>
        <p:nvSpPr>
          <p:cNvPr id="247" name="Google Shape;24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latin typeface="Libre Franklin"/>
                <a:ea typeface="Libre Franklin"/>
                <a:cs typeface="Libre Franklin"/>
                <a:sym typeface="Libre Franklin"/>
              </a:rPr>
              <a:t>As your career develops, and you become more successful, the actions that you take start to affect more and more people. And the more people you affect, the more likely it is that some of them will have significant power and influence over your work.</a:t>
            </a:r>
            <a:endParaRPr/>
          </a:p>
          <a:p>
            <a:pPr indent="0" lvl="0" marL="0" rtl="0" algn="l">
              <a:lnSpc>
                <a:spcPct val="100000"/>
              </a:lnSpc>
              <a:spcBef>
                <a:spcPts val="0"/>
              </a:spcBef>
              <a:spcAft>
                <a:spcPts val="0"/>
              </a:spcAft>
              <a:buSzPts val="1400"/>
              <a:buNone/>
            </a:pPr>
            <a:r>
              <a:rPr b="0" i="0" lang="en-US">
                <a:latin typeface="Libre Franklin"/>
                <a:ea typeface="Libre Franklin"/>
                <a:cs typeface="Libre Franklin"/>
                <a:sym typeface="Libre Franklin"/>
              </a:rPr>
              <a:t>These people are your stakeholders. They could be strong supporters of your projects – or they could block them. So you need to identify who your stakeholders are and win them over as soon as possible. </a:t>
            </a:r>
            <a:endParaRPr/>
          </a:p>
          <a:p>
            <a:pPr indent="0" lvl="0" marL="0" rtl="0" algn="l">
              <a:lnSpc>
                <a:spcPct val="100000"/>
              </a:lnSpc>
              <a:spcBef>
                <a:spcPts val="0"/>
              </a:spcBef>
              <a:spcAft>
                <a:spcPts val="0"/>
              </a:spcAft>
              <a:buSzPts val="1400"/>
              <a:buNone/>
            </a:pPr>
            <a:r>
              <a:t/>
            </a:r>
            <a:endParaRPr b="0" i="0">
              <a:latin typeface="Libre Franklin"/>
              <a:ea typeface="Libre Franklin"/>
              <a:cs typeface="Libre Franklin"/>
              <a:sym typeface="Libre Franklin"/>
            </a:endParaRPr>
          </a:p>
          <a:p>
            <a:pPr indent="0" lvl="0" marL="0" rtl="0" algn="l">
              <a:lnSpc>
                <a:spcPct val="100000"/>
              </a:lnSpc>
              <a:spcBef>
                <a:spcPts val="0"/>
              </a:spcBef>
              <a:spcAft>
                <a:spcPts val="0"/>
              </a:spcAft>
              <a:buSzPts val="1400"/>
              <a:buNone/>
            </a:pPr>
            <a:r>
              <a:rPr b="0" i="0" lang="en-US">
                <a:latin typeface="Libre Franklin"/>
                <a:ea typeface="Libre Franklin"/>
                <a:cs typeface="Libre Franklin"/>
                <a:sym typeface="Libre Franklin"/>
              </a:rPr>
              <a:t>Knowing our stakeholder and their expectation from us regarding the project or our daily work will help us plan and prioritise our work efficiently. This will also keep the stakeholder satisfied and in loop. </a:t>
            </a:r>
            <a:endParaRPr/>
          </a:p>
          <a:p>
            <a:pPr indent="0" lvl="0" marL="0" rtl="0" algn="l">
              <a:lnSpc>
                <a:spcPct val="100000"/>
              </a:lnSpc>
              <a:spcBef>
                <a:spcPts val="0"/>
              </a:spcBef>
              <a:spcAft>
                <a:spcPts val="0"/>
              </a:spcAft>
              <a:buSzPts val="1400"/>
              <a:buNone/>
            </a:pPr>
            <a:r>
              <a:t/>
            </a:r>
            <a:endParaRPr b="0" i="0">
              <a:latin typeface="Libre Franklin"/>
              <a:ea typeface="Libre Franklin"/>
              <a:cs typeface="Libre Franklin"/>
              <a:sym typeface="Libre Franklin"/>
            </a:endParaRPr>
          </a:p>
          <a:p>
            <a:pPr indent="0" lvl="0" marL="0" rtl="0" algn="l">
              <a:lnSpc>
                <a:spcPct val="100000"/>
              </a:lnSpc>
              <a:spcBef>
                <a:spcPts val="0"/>
              </a:spcBef>
              <a:spcAft>
                <a:spcPts val="0"/>
              </a:spcAft>
              <a:buSzPts val="1400"/>
              <a:buNone/>
            </a:pPr>
            <a:r>
              <a:rPr lang="en-US"/>
              <a:t>Lets move to next slide and understand stakeholder management better.</a:t>
            </a:r>
            <a:endParaRPr/>
          </a:p>
        </p:txBody>
      </p:sp>
      <p:sp>
        <p:nvSpPr>
          <p:cNvPr id="255" name="Google Shape;25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151B26"/>
                </a:solidFill>
                <a:latin typeface="Arial"/>
                <a:ea typeface="Arial"/>
                <a:cs typeface="Arial"/>
                <a:sym typeface="Arial"/>
              </a:rPr>
              <a:t>Benefits of using the Pareto principle</a:t>
            </a:r>
            <a:endParaRPr/>
          </a:p>
          <a:p>
            <a:pPr indent="0" lvl="0" marL="0" rtl="0" algn="l">
              <a:lnSpc>
                <a:spcPct val="100000"/>
              </a:lnSpc>
              <a:spcBef>
                <a:spcPts val="0"/>
              </a:spcBef>
              <a:spcAft>
                <a:spcPts val="0"/>
              </a:spcAft>
              <a:buSzPts val="1400"/>
              <a:buNone/>
            </a:pPr>
            <a:r>
              <a:rPr b="0" i="0" lang="en-US">
                <a:solidFill>
                  <a:srgbClr val="2A2B2C"/>
                </a:solidFill>
                <a:latin typeface="Arial"/>
                <a:ea typeface="Arial"/>
                <a:cs typeface="Arial"/>
                <a:sym typeface="Arial"/>
              </a:rPr>
              <a:t>The biggest advantage of using the Pareto principle is that you can create the maximum amount of impact with the least amount of work. This can allow your team to work more efficiently and stay focused on specific initiatives. </a:t>
            </a:r>
            <a:endParaRPr/>
          </a:p>
          <a:p>
            <a:pPr indent="0" lvl="0" marL="0" rtl="0" algn="l">
              <a:lnSpc>
                <a:spcPct val="100000"/>
              </a:lnSpc>
              <a:spcBef>
                <a:spcPts val="0"/>
              </a:spcBef>
              <a:spcAft>
                <a:spcPts val="0"/>
              </a:spcAft>
              <a:buSzPts val="1400"/>
              <a:buNone/>
            </a:pPr>
            <a:r>
              <a:rPr b="0" i="0" lang="en-US">
                <a:solidFill>
                  <a:srgbClr val="2A2B2C"/>
                </a:solidFill>
                <a:latin typeface="Arial"/>
                <a:ea typeface="Arial"/>
                <a:cs typeface="Arial"/>
                <a:sym typeface="Arial"/>
              </a:rPr>
              <a:t>The 80/20 rule can help your metrics increase in less time, simply by prioritizing initiatives in the right order.</a:t>
            </a:r>
            <a:endParaRPr/>
          </a:p>
          <a:p>
            <a:pPr indent="0" lvl="0" marL="0" rtl="0" algn="l">
              <a:lnSpc>
                <a:spcPct val="100000"/>
              </a:lnSpc>
              <a:spcBef>
                <a:spcPts val="0"/>
              </a:spcBef>
              <a:spcAft>
                <a:spcPts val="0"/>
              </a:spcAft>
              <a:buSzPts val="1400"/>
              <a:buNone/>
            </a:pPr>
            <a:r>
              <a:rPr b="0" i="0" lang="en-US">
                <a:solidFill>
                  <a:srgbClr val="2A2B2C"/>
                </a:solidFill>
                <a:latin typeface="Arial"/>
                <a:ea typeface="Arial"/>
                <a:cs typeface="Arial"/>
                <a:sym typeface="Arial"/>
              </a:rPr>
              <a:t>Other benefits of using the Pareto principle:</a:t>
            </a:r>
            <a:endParaRPr b="0" i="0">
              <a:solidFill>
                <a:srgbClr val="2A2B2C"/>
              </a:solidFill>
              <a:latin typeface="Arial"/>
              <a:ea typeface="Arial"/>
              <a:cs typeface="Arial"/>
              <a:sym typeface="Arial"/>
            </a:endParaRPr>
          </a:p>
          <a:p>
            <a:pPr indent="-76200" lvl="0" marL="0" rtl="0" algn="l">
              <a:lnSpc>
                <a:spcPct val="100000"/>
              </a:lnSpc>
              <a:spcBef>
                <a:spcPts val="0"/>
              </a:spcBef>
              <a:spcAft>
                <a:spcPts val="0"/>
              </a:spcAft>
              <a:buClr>
                <a:srgbClr val="2A2B2C"/>
              </a:buClr>
              <a:buSzPts val="1200"/>
              <a:buFont typeface="Arial"/>
              <a:buChar char="•"/>
            </a:pPr>
            <a:r>
              <a:rPr b="0" i="0" lang="en-US">
                <a:solidFill>
                  <a:srgbClr val="2A2B2C"/>
                </a:solidFill>
                <a:latin typeface="Arial"/>
                <a:ea typeface="Arial"/>
                <a:cs typeface="Arial"/>
                <a:sym typeface="Arial"/>
              </a:rPr>
              <a:t>Clear priorities both for you and your team</a:t>
            </a:r>
            <a:endParaRPr/>
          </a:p>
          <a:p>
            <a:pPr indent="-76200" lvl="0" marL="0" rtl="0" algn="l">
              <a:lnSpc>
                <a:spcPct val="100000"/>
              </a:lnSpc>
              <a:spcBef>
                <a:spcPts val="0"/>
              </a:spcBef>
              <a:spcAft>
                <a:spcPts val="0"/>
              </a:spcAft>
              <a:buClr>
                <a:srgbClr val="2A2B2C"/>
              </a:buClr>
              <a:buSzPts val="1200"/>
              <a:buFont typeface="Arial"/>
              <a:buChar char="•"/>
            </a:pPr>
            <a:r>
              <a:rPr b="0" i="0" lang="en-US">
                <a:solidFill>
                  <a:srgbClr val="2A2B2C"/>
                </a:solidFill>
                <a:latin typeface="Arial"/>
                <a:ea typeface="Arial"/>
                <a:cs typeface="Arial"/>
                <a:sym typeface="Arial"/>
              </a:rPr>
              <a:t>Increased daily productivity</a:t>
            </a:r>
            <a:endParaRPr/>
          </a:p>
          <a:p>
            <a:pPr indent="-76200" lvl="0" marL="0" rtl="0" algn="l">
              <a:lnSpc>
                <a:spcPct val="100000"/>
              </a:lnSpc>
              <a:spcBef>
                <a:spcPts val="0"/>
              </a:spcBef>
              <a:spcAft>
                <a:spcPts val="0"/>
              </a:spcAft>
              <a:buClr>
                <a:srgbClr val="2A2B2C"/>
              </a:buClr>
              <a:buSzPts val="1200"/>
              <a:buFont typeface="Arial"/>
              <a:buChar char="•"/>
            </a:pPr>
            <a:r>
              <a:rPr b="0" i="0" lang="en-US">
                <a:solidFill>
                  <a:srgbClr val="2A2B2C"/>
                </a:solidFill>
                <a:latin typeface="Arial"/>
                <a:ea typeface="Arial"/>
                <a:cs typeface="Arial"/>
                <a:sym typeface="Arial"/>
              </a:rPr>
              <a:t>Ability to portion your work into manageable segments</a:t>
            </a:r>
            <a:endParaRPr/>
          </a:p>
          <a:p>
            <a:pPr indent="-76200" lvl="0" marL="0" rtl="0" algn="l">
              <a:lnSpc>
                <a:spcPct val="100000"/>
              </a:lnSpc>
              <a:spcBef>
                <a:spcPts val="0"/>
              </a:spcBef>
              <a:spcAft>
                <a:spcPts val="0"/>
              </a:spcAft>
              <a:buClr>
                <a:srgbClr val="2A2B2C"/>
              </a:buClr>
              <a:buSzPts val="1200"/>
              <a:buFont typeface="Arial"/>
              <a:buChar char="•"/>
            </a:pPr>
            <a:r>
              <a:rPr b="0" i="0" lang="en-US">
                <a:solidFill>
                  <a:srgbClr val="2A2B2C"/>
                </a:solidFill>
                <a:latin typeface="Arial"/>
                <a:ea typeface="Arial"/>
                <a:cs typeface="Arial"/>
                <a:sym typeface="Arial"/>
              </a:rPr>
              <a:t>More focused strategy</a:t>
            </a:r>
            <a:endParaRPr/>
          </a:p>
          <a:p>
            <a:pPr indent="0" lvl="0" marL="0" rtl="0" algn="l">
              <a:lnSpc>
                <a:spcPct val="100000"/>
              </a:lnSpc>
              <a:spcBef>
                <a:spcPts val="0"/>
              </a:spcBef>
              <a:spcAft>
                <a:spcPts val="0"/>
              </a:spcAft>
              <a:buSzPts val="1400"/>
              <a:buNone/>
            </a:pPr>
            <a:r>
              <a:t/>
            </a:r>
            <a:endParaRPr/>
          </a:p>
        </p:txBody>
      </p:sp>
      <p:sp>
        <p:nvSpPr>
          <p:cNvPr id="272" name="Google Shape;27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151B26"/>
                </a:solidFill>
                <a:latin typeface="Arial"/>
                <a:ea typeface="Arial"/>
                <a:cs typeface="Arial"/>
                <a:sym typeface="Arial"/>
              </a:rPr>
              <a:t>Benefits of using the Pareto principle</a:t>
            </a:r>
            <a:endParaRPr/>
          </a:p>
          <a:p>
            <a:pPr indent="0" lvl="0" marL="0" rtl="0" algn="l">
              <a:lnSpc>
                <a:spcPct val="100000"/>
              </a:lnSpc>
              <a:spcBef>
                <a:spcPts val="0"/>
              </a:spcBef>
              <a:spcAft>
                <a:spcPts val="0"/>
              </a:spcAft>
              <a:buSzPts val="1400"/>
              <a:buNone/>
            </a:pPr>
            <a:r>
              <a:rPr b="0" i="0" lang="en-US">
                <a:solidFill>
                  <a:srgbClr val="2A2B2C"/>
                </a:solidFill>
                <a:latin typeface="Arial"/>
                <a:ea typeface="Arial"/>
                <a:cs typeface="Arial"/>
                <a:sym typeface="Arial"/>
              </a:rPr>
              <a:t>The biggest advantage of using the Pareto principle is that you can create the maximum amount of impact with the least amount of work. This can allow your team to work more efficiently and stay focused on specific initiatives. </a:t>
            </a:r>
            <a:endParaRPr/>
          </a:p>
          <a:p>
            <a:pPr indent="0" lvl="0" marL="0" rtl="0" algn="l">
              <a:lnSpc>
                <a:spcPct val="100000"/>
              </a:lnSpc>
              <a:spcBef>
                <a:spcPts val="0"/>
              </a:spcBef>
              <a:spcAft>
                <a:spcPts val="0"/>
              </a:spcAft>
              <a:buSzPts val="1400"/>
              <a:buNone/>
            </a:pPr>
            <a:r>
              <a:rPr b="0" i="0" lang="en-US">
                <a:solidFill>
                  <a:srgbClr val="2A2B2C"/>
                </a:solidFill>
                <a:latin typeface="Arial"/>
                <a:ea typeface="Arial"/>
                <a:cs typeface="Arial"/>
                <a:sym typeface="Arial"/>
              </a:rPr>
              <a:t>The 80/20 rule can help your metrics increase in less time, simply by prioritizing initiatives in the right order.</a:t>
            </a:r>
            <a:endParaRPr/>
          </a:p>
          <a:p>
            <a:pPr indent="0" lvl="0" marL="0" rtl="0" algn="l">
              <a:lnSpc>
                <a:spcPct val="100000"/>
              </a:lnSpc>
              <a:spcBef>
                <a:spcPts val="0"/>
              </a:spcBef>
              <a:spcAft>
                <a:spcPts val="0"/>
              </a:spcAft>
              <a:buSzPts val="1400"/>
              <a:buNone/>
            </a:pPr>
            <a:r>
              <a:rPr b="0" i="0" lang="en-US">
                <a:solidFill>
                  <a:srgbClr val="2A2B2C"/>
                </a:solidFill>
                <a:latin typeface="Arial"/>
                <a:ea typeface="Arial"/>
                <a:cs typeface="Arial"/>
                <a:sym typeface="Arial"/>
              </a:rPr>
              <a:t>Other benefits of using the Pareto principle:</a:t>
            </a:r>
            <a:endParaRPr b="0" i="0">
              <a:solidFill>
                <a:srgbClr val="2A2B2C"/>
              </a:solidFill>
              <a:latin typeface="Arial"/>
              <a:ea typeface="Arial"/>
              <a:cs typeface="Arial"/>
              <a:sym typeface="Arial"/>
            </a:endParaRPr>
          </a:p>
          <a:p>
            <a:pPr indent="-76200" lvl="0" marL="0" rtl="0" algn="l">
              <a:lnSpc>
                <a:spcPct val="100000"/>
              </a:lnSpc>
              <a:spcBef>
                <a:spcPts val="0"/>
              </a:spcBef>
              <a:spcAft>
                <a:spcPts val="0"/>
              </a:spcAft>
              <a:buClr>
                <a:srgbClr val="2A2B2C"/>
              </a:buClr>
              <a:buSzPts val="1200"/>
              <a:buFont typeface="Arial"/>
              <a:buChar char="•"/>
            </a:pPr>
            <a:r>
              <a:rPr b="0" i="0" lang="en-US">
                <a:solidFill>
                  <a:srgbClr val="2A2B2C"/>
                </a:solidFill>
                <a:latin typeface="Arial"/>
                <a:ea typeface="Arial"/>
                <a:cs typeface="Arial"/>
                <a:sym typeface="Arial"/>
              </a:rPr>
              <a:t>Clear priorities both for you and your team</a:t>
            </a:r>
            <a:endParaRPr/>
          </a:p>
          <a:p>
            <a:pPr indent="-76200" lvl="0" marL="0" rtl="0" algn="l">
              <a:lnSpc>
                <a:spcPct val="100000"/>
              </a:lnSpc>
              <a:spcBef>
                <a:spcPts val="0"/>
              </a:spcBef>
              <a:spcAft>
                <a:spcPts val="0"/>
              </a:spcAft>
              <a:buClr>
                <a:srgbClr val="2A2B2C"/>
              </a:buClr>
              <a:buSzPts val="1200"/>
              <a:buFont typeface="Arial"/>
              <a:buChar char="•"/>
            </a:pPr>
            <a:r>
              <a:rPr b="0" i="0" lang="en-US">
                <a:solidFill>
                  <a:srgbClr val="2A2B2C"/>
                </a:solidFill>
                <a:latin typeface="Arial"/>
                <a:ea typeface="Arial"/>
                <a:cs typeface="Arial"/>
                <a:sym typeface="Arial"/>
              </a:rPr>
              <a:t>Increased daily productivity</a:t>
            </a:r>
            <a:endParaRPr/>
          </a:p>
          <a:p>
            <a:pPr indent="-76200" lvl="0" marL="0" rtl="0" algn="l">
              <a:lnSpc>
                <a:spcPct val="100000"/>
              </a:lnSpc>
              <a:spcBef>
                <a:spcPts val="0"/>
              </a:spcBef>
              <a:spcAft>
                <a:spcPts val="0"/>
              </a:spcAft>
              <a:buClr>
                <a:srgbClr val="2A2B2C"/>
              </a:buClr>
              <a:buSzPts val="1200"/>
              <a:buFont typeface="Arial"/>
              <a:buChar char="•"/>
            </a:pPr>
            <a:r>
              <a:rPr b="0" i="0" lang="en-US">
                <a:solidFill>
                  <a:srgbClr val="2A2B2C"/>
                </a:solidFill>
                <a:latin typeface="Arial"/>
                <a:ea typeface="Arial"/>
                <a:cs typeface="Arial"/>
                <a:sym typeface="Arial"/>
              </a:rPr>
              <a:t>Ability to portion your work into manageable segments</a:t>
            </a:r>
            <a:endParaRPr/>
          </a:p>
          <a:p>
            <a:pPr indent="-76200" lvl="0" marL="0" rtl="0" algn="l">
              <a:lnSpc>
                <a:spcPct val="100000"/>
              </a:lnSpc>
              <a:spcBef>
                <a:spcPts val="0"/>
              </a:spcBef>
              <a:spcAft>
                <a:spcPts val="0"/>
              </a:spcAft>
              <a:buClr>
                <a:srgbClr val="2A2B2C"/>
              </a:buClr>
              <a:buSzPts val="1200"/>
              <a:buFont typeface="Arial"/>
              <a:buChar char="•"/>
            </a:pPr>
            <a:r>
              <a:rPr b="0" i="0" lang="en-US">
                <a:solidFill>
                  <a:srgbClr val="2A2B2C"/>
                </a:solidFill>
                <a:latin typeface="Arial"/>
                <a:ea typeface="Arial"/>
                <a:cs typeface="Arial"/>
                <a:sym typeface="Arial"/>
              </a:rPr>
              <a:t>More focused strategy</a:t>
            </a:r>
            <a:endParaRPr/>
          </a:p>
          <a:p>
            <a:pPr indent="0" lvl="0" marL="0" rtl="0" algn="l">
              <a:lnSpc>
                <a:spcPct val="100000"/>
              </a:lnSpc>
              <a:spcBef>
                <a:spcPts val="0"/>
              </a:spcBef>
              <a:spcAft>
                <a:spcPts val="0"/>
              </a:spcAft>
              <a:buSzPts val="1400"/>
              <a:buNone/>
            </a:pPr>
            <a:r>
              <a:t/>
            </a:r>
            <a:endParaRPr/>
          </a:p>
        </p:txBody>
      </p:sp>
      <p:sp>
        <p:nvSpPr>
          <p:cNvPr id="280" name="Google Shape;28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Pair a blazer with a casual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Try wearing  a sheath dress with an oversized </a:t>
            </a:r>
            <a:r>
              <a:rPr b="1" i="0" lang="en-US" sz="1200">
                <a:solidFill>
                  <a:schemeClr val="dk1"/>
                </a:solidFill>
                <a:latin typeface="Calibri"/>
                <a:ea typeface="Calibri"/>
                <a:cs typeface="Calibri"/>
                <a:sym typeface="Calibri"/>
              </a:rPr>
              <a:t>linen blazer, bright and funky trench coat</a:t>
            </a:r>
            <a:r>
              <a:rPr b="0" i="0" lang="en-US" sz="1200">
                <a:solidFill>
                  <a:schemeClr val="dk1"/>
                </a:solidFill>
                <a:latin typeface="Calibri"/>
                <a:ea typeface="Calibri"/>
                <a:cs typeface="Calibri"/>
                <a:sym typeface="Calibri"/>
              </a:rPr>
              <a:t>, or a chunky sweater for a more laid-back office environment. hirt, jeans or chinos, or a lightweight dress to keep the look clean and simple but still semi-formal.</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Combine formal shirt with linen </a:t>
            </a:r>
            <a:r>
              <a:rPr b="0" i="0" lang="en-US" sz="1200" u="sng" strike="noStrike">
                <a:solidFill>
                  <a:schemeClr val="hlink"/>
                </a:solidFill>
                <a:latin typeface="Calibri"/>
                <a:ea typeface="Calibri"/>
                <a:cs typeface="Calibri"/>
                <a:sym typeface="Calibri"/>
                <a:hlinkClick r:id="rId2"/>
              </a:rPr>
              <a:t>chinos</a:t>
            </a:r>
            <a:r>
              <a:rPr b="0" i="0" lang="en-US" sz="1200">
                <a:solidFill>
                  <a:schemeClr val="dk1"/>
                </a:solidFill>
                <a:latin typeface="Calibri"/>
                <a:ea typeface="Calibri"/>
                <a:cs typeface="Calibri"/>
                <a:sym typeface="Calibri"/>
              </a:rPr>
              <a:t>, dark </a:t>
            </a:r>
            <a:r>
              <a:rPr b="0" i="0" lang="en-US" sz="1200" u="sng" strike="noStrike">
                <a:solidFill>
                  <a:schemeClr val="hlink"/>
                </a:solidFill>
                <a:latin typeface="Calibri"/>
                <a:ea typeface="Calibri"/>
                <a:cs typeface="Calibri"/>
                <a:sym typeface="Calibri"/>
                <a:hlinkClick r:id="rId3"/>
              </a:rPr>
              <a:t>jeans</a:t>
            </a:r>
            <a:r>
              <a:rPr b="0" i="0" lang="en-US" sz="1200">
                <a:solidFill>
                  <a:schemeClr val="dk1"/>
                </a:solidFill>
                <a:latin typeface="Calibri"/>
                <a:ea typeface="Calibri"/>
                <a:cs typeface="Calibri"/>
                <a:sym typeface="Calibri"/>
              </a:rPr>
              <a:t> (these should not be bleached or ripped), a sweater, or an oversized </a:t>
            </a:r>
            <a:r>
              <a:rPr b="0" i="0" lang="en-US" sz="1200" u="sng" strike="noStrike">
                <a:solidFill>
                  <a:schemeClr val="hlink"/>
                </a:solidFill>
                <a:latin typeface="Calibri"/>
                <a:ea typeface="Calibri"/>
                <a:cs typeface="Calibri"/>
                <a:sym typeface="Calibri"/>
                <a:hlinkClick r:id="rId4"/>
              </a:rPr>
              <a:t>trench coat</a:t>
            </a:r>
            <a:r>
              <a:rPr b="0" i="0" lang="en-US" sz="1200">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Wear slacks with one of your favorite formal shirts, </a:t>
            </a:r>
            <a:r>
              <a:rPr b="1" i="0" lang="en-US" sz="1200">
                <a:solidFill>
                  <a:schemeClr val="dk1"/>
                </a:solidFill>
                <a:latin typeface="Calibri"/>
                <a:ea typeface="Calibri"/>
                <a:cs typeface="Calibri"/>
                <a:sym typeface="Calibri"/>
              </a:rPr>
              <a:t>a casual  blazer,</a:t>
            </a:r>
            <a:r>
              <a:rPr b="0" i="0" lang="en-US" sz="1200">
                <a:solidFill>
                  <a:schemeClr val="dk1"/>
                </a:solidFill>
                <a:latin typeface="Calibri"/>
                <a:ea typeface="Calibri"/>
                <a:cs typeface="Calibri"/>
                <a:sym typeface="Calibri"/>
              </a:rPr>
              <a:t> or a light sweater</a:t>
            </a:r>
            <a:endParaRPr/>
          </a:p>
          <a:p>
            <a:pPr indent="-171450" lvl="0" marL="171450" rtl="0" algn="l">
              <a:lnSpc>
                <a:spcPct val="100000"/>
              </a:lnSpc>
              <a:spcBef>
                <a:spcPts val="0"/>
              </a:spcBef>
              <a:spcAft>
                <a:spcPts val="0"/>
              </a:spcAft>
              <a:buClr>
                <a:schemeClr val="dk1"/>
              </a:buClr>
              <a:buSzPts val="1200"/>
              <a:buFont typeface="Arial"/>
              <a:buChar char="•"/>
            </a:pPr>
            <a:r>
              <a:rPr b="1" i="0" lang="en-US" sz="1200">
                <a:solidFill>
                  <a:schemeClr val="dk1"/>
                </a:solidFill>
                <a:latin typeface="Calibri"/>
                <a:ea typeface="Calibri"/>
                <a:cs typeface="Calibri"/>
                <a:sym typeface="Calibri"/>
              </a:rPr>
              <a:t>Wear a pencil skirt with an informal shirt</a:t>
            </a:r>
            <a:r>
              <a:rPr b="0" i="0" lang="en-US" sz="1200">
                <a:solidFill>
                  <a:schemeClr val="dk1"/>
                </a:solidFill>
                <a:latin typeface="Calibri"/>
                <a:ea typeface="Calibri"/>
                <a:cs typeface="Calibri"/>
                <a:sym typeface="Calibri"/>
              </a:rPr>
              <a:t> tucked in or a flared skirt with a plain t-shirt that fits you well.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Go for a </a:t>
            </a:r>
            <a:r>
              <a:rPr b="1" i="0" lang="en-US" sz="1200" u="sng" strike="noStrike">
                <a:solidFill>
                  <a:schemeClr val="hlink"/>
                </a:solidFill>
                <a:latin typeface="Calibri"/>
                <a:ea typeface="Calibri"/>
                <a:cs typeface="Calibri"/>
                <a:sym typeface="Calibri"/>
                <a:hlinkClick r:id="rId5"/>
              </a:rPr>
              <a:t>suit</a:t>
            </a:r>
            <a:r>
              <a:rPr b="1" i="0" lang="en-US" sz="1200">
                <a:solidFill>
                  <a:schemeClr val="dk1"/>
                </a:solidFill>
                <a:latin typeface="Calibri"/>
                <a:ea typeface="Calibri"/>
                <a:cs typeface="Calibri"/>
                <a:sym typeface="Calibri"/>
              </a:rPr>
              <a:t> </a:t>
            </a:r>
            <a:r>
              <a:rPr b="0" i="0" lang="en-US" sz="1200">
                <a:solidFill>
                  <a:schemeClr val="dk1"/>
                </a:solidFill>
                <a:latin typeface="Calibri"/>
                <a:ea typeface="Calibri"/>
                <a:cs typeface="Calibri"/>
                <a:sym typeface="Calibri"/>
              </a:rPr>
              <a:t>in bright pastel colors that can be easily combined with a simple white t-shirt and ballerinas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Go for sleek looking loafers as a  part of the dress code</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For most women, a business wardrobe consists of essential pieces in neutral colors, such as black, dark blue, beige, or white.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Luckily for all, the </a:t>
            </a:r>
            <a:r>
              <a:rPr b="1" i="0" lang="en-US" sz="1200">
                <a:solidFill>
                  <a:schemeClr val="dk1"/>
                </a:solidFill>
                <a:latin typeface="Calibri"/>
                <a:ea typeface="Calibri"/>
                <a:cs typeface="Calibri"/>
                <a:sym typeface="Calibri"/>
              </a:rPr>
              <a:t>business casual style</a:t>
            </a:r>
            <a:r>
              <a:rPr b="0" i="0" lang="en-US" sz="1200">
                <a:solidFill>
                  <a:schemeClr val="dk1"/>
                </a:solidFill>
                <a:latin typeface="Calibri"/>
                <a:ea typeface="Calibri"/>
                <a:cs typeface="Calibri"/>
                <a:sym typeface="Calibri"/>
              </a:rPr>
              <a:t> allows us to introduce more colors into our daily outfits and make the whole color scheme available.</a:t>
            </a:r>
            <a:endParaRPr/>
          </a:p>
        </p:txBody>
      </p:sp>
      <p:sp>
        <p:nvSpPr>
          <p:cNvPr id="295" name="Google Shape;29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600">
                <a:solidFill>
                  <a:schemeClr val="dk1"/>
                </a:solidFill>
                <a:latin typeface="Arial"/>
                <a:ea typeface="Arial"/>
                <a:cs typeface="Arial"/>
                <a:sym typeface="Arial"/>
              </a:rPr>
              <a:t>This slide is self Explanatory- </a:t>
            </a:r>
            <a:endParaRPr/>
          </a:p>
          <a:p>
            <a:pPr indent="0" lvl="0" marL="0" rtl="0" algn="l">
              <a:lnSpc>
                <a:spcPct val="100000"/>
              </a:lnSpc>
              <a:spcBef>
                <a:spcPts val="0"/>
              </a:spcBef>
              <a:spcAft>
                <a:spcPts val="0"/>
              </a:spcAft>
              <a:buSzPts val="1400"/>
              <a:buNone/>
            </a:pPr>
            <a:r>
              <a:rPr lang="en-US" sz="1600">
                <a:solidFill>
                  <a:schemeClr val="dk1"/>
                </a:solidFill>
                <a:latin typeface="Arial"/>
                <a:ea typeface="Arial"/>
                <a:cs typeface="Arial"/>
                <a:sym typeface="Arial"/>
              </a:rPr>
              <a:t>Trainer to focus on Introducing others- especially the hierarchy- As this might be a new for participants to understand</a:t>
            </a:r>
            <a:endParaRPr/>
          </a:p>
        </p:txBody>
      </p:sp>
      <p:sp>
        <p:nvSpPr>
          <p:cNvPr id="303" name="Google Shape;30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Say Handshake is the first contact with anyone and hence it lays a very strong foundation of confidence, Trust and as a result a great first impression .Points to note</a:t>
            </a:r>
            <a:endParaRPr/>
          </a:p>
          <a:p>
            <a:pPr indent="-171450" lvl="0" marL="171450" rtl="0" algn="l">
              <a:lnSpc>
                <a:spcPct val="100000"/>
              </a:lnSpc>
              <a:spcBef>
                <a:spcPts val="0"/>
              </a:spcBef>
              <a:spcAft>
                <a:spcPts val="0"/>
              </a:spcAft>
              <a:buClr>
                <a:schemeClr val="dk1"/>
              </a:buClr>
              <a:buSzPts val="1200"/>
              <a:buFont typeface="Arial"/>
              <a:buChar char="•"/>
            </a:pPr>
            <a:r>
              <a:rPr lang="en-US"/>
              <a:t>Handshake is culture specific and in some conservative cultures it is not the handshake that people are comfortable with. Gauge the culture and  then either use a handshake or Namaste</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Ensure right hand is open and palms touch</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Have a firm grim not strong or limp. The firm handshake denotes confidence, credibility and Trust</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Adjust grip basis comfort of the other party</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Smooth up and down motion are features of a good handshake</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Facial expressions and body language will indicate when the other person wants to end the handshake so observe the same and be aware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Ask so what is the right way to give a visiting card ?</a:t>
            </a:r>
            <a:endParaRPr/>
          </a:p>
          <a:p>
            <a:pPr indent="-171450" lvl="0" marL="171450" rtl="0" algn="l">
              <a:lnSpc>
                <a:spcPct val="100000"/>
              </a:lnSpc>
              <a:spcBef>
                <a:spcPts val="0"/>
              </a:spcBef>
              <a:spcAft>
                <a:spcPts val="0"/>
              </a:spcAft>
              <a:buClr>
                <a:schemeClr val="dk1"/>
              </a:buClr>
              <a:buSzPts val="1200"/>
              <a:buFont typeface="Arial"/>
              <a:buChar char="•"/>
            </a:pPr>
            <a:r>
              <a:rPr lang="en-US"/>
              <a:t>Take responses then say ok now lets move to the next slide and learn the same</a:t>
            </a:r>
            <a:endParaRPr/>
          </a:p>
        </p:txBody>
      </p:sp>
      <p:sp>
        <p:nvSpPr>
          <p:cNvPr id="315" name="Google Shape;31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b="0" i="0" lang="en-US" sz="1200">
                <a:solidFill>
                  <a:schemeClr val="lt1"/>
                </a:solidFill>
              </a:rPr>
              <a:t>Classical proxemics theory was started in the 1960s by </a:t>
            </a:r>
            <a:r>
              <a:rPr b="0" i="0" lang="en-US" sz="1200" u="none" strike="noStrike">
                <a:solidFill>
                  <a:schemeClr val="lt1"/>
                </a:solidFill>
              </a:rPr>
              <a:t>anthropologist Edward T. Hall</a:t>
            </a:r>
            <a:r>
              <a:rPr b="0" i="0" lang="en-US" sz="1200">
                <a:solidFill>
                  <a:schemeClr val="lt1"/>
                </a:solidFill>
              </a:rPr>
              <a:t>. 1960s by </a:t>
            </a:r>
            <a:r>
              <a:rPr b="0" i="0" lang="en-US" sz="1200" u="none" strike="noStrike">
                <a:solidFill>
                  <a:schemeClr val="lt1"/>
                </a:solidFill>
              </a:rPr>
              <a:t>anthropologist Edward T. Hall. </a:t>
            </a:r>
            <a:r>
              <a:rPr b="0" i="0" lang="en-US">
                <a:solidFill>
                  <a:srgbClr val="4D5156"/>
                </a:solidFill>
                <a:latin typeface="arial"/>
                <a:ea typeface="arial"/>
                <a:cs typeface="arial"/>
                <a:sym typeface="arial"/>
              </a:rPr>
              <a:t>Edward Twitchell Hall, Jr. was an American anthropologist and cross-cultural researcher. He is remembered for developing the concept of proxemics . </a:t>
            </a:r>
            <a:r>
              <a:rPr b="0" i="0" lang="en-US">
                <a:solidFill>
                  <a:srgbClr val="202124"/>
                </a:solidFill>
                <a:latin typeface="arial"/>
                <a:ea typeface="arial"/>
                <a:cs typeface="arial"/>
                <a:sym typeface="arial"/>
              </a:rPr>
              <a:t>Proxemics is </a:t>
            </a:r>
            <a:r>
              <a:rPr b="1" i="0" lang="en-US">
                <a:solidFill>
                  <a:srgbClr val="202124"/>
                </a:solidFill>
                <a:latin typeface="arial"/>
                <a:ea typeface="arial"/>
                <a:cs typeface="arial"/>
                <a:sym typeface="arial"/>
              </a:rPr>
              <a:t>the study of how space is used in human interactions</a:t>
            </a:r>
            <a:r>
              <a:rPr b="0" i="0" lang="en-US">
                <a:solidFill>
                  <a:srgbClr val="202124"/>
                </a:solidFill>
                <a:latin typeface="arial"/>
                <a:ea typeface="arial"/>
                <a:cs typeface="arial"/>
                <a:sym typeface="arial"/>
              </a:rPr>
              <a:t>.</a:t>
            </a:r>
            <a:r>
              <a:rPr b="0" i="0" lang="en-US">
                <a:solidFill>
                  <a:srgbClr val="4D5156"/>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200"/>
              <a:buFont typeface="Arial"/>
              <a:buNone/>
            </a:pPr>
            <a:r>
              <a:t/>
            </a:r>
            <a:endParaRPr b="0" i="0" sz="1200">
              <a:solidFill>
                <a:schemeClr val="lt1"/>
              </a:solidFill>
            </a:endParaRPr>
          </a:p>
          <a:p>
            <a:pPr indent="0" lvl="1" marL="457200" rtl="0" algn="l">
              <a:lnSpc>
                <a:spcPct val="120000"/>
              </a:lnSpc>
              <a:spcBef>
                <a:spcPts val="0"/>
              </a:spcBef>
              <a:spcAft>
                <a:spcPts val="0"/>
              </a:spcAft>
              <a:buSzPts val="1400"/>
              <a:buNone/>
            </a:pPr>
            <a:r>
              <a:rPr b="0" i="0" lang="en-US" sz="1200">
                <a:solidFill>
                  <a:schemeClr val="lt1"/>
                </a:solidFill>
              </a:rPr>
              <a:t>He classified four degrees of interpersonal distance, or </a:t>
            </a:r>
            <a:r>
              <a:rPr b="0" i="0" lang="en-US" sz="1200" u="none" strike="noStrike">
                <a:solidFill>
                  <a:schemeClr val="lt1"/>
                </a:solidFill>
              </a:rPr>
              <a:t>degrees of proximity</a:t>
            </a:r>
            <a:r>
              <a:rPr b="0" i="0" lang="en-US" sz="1200">
                <a:solidFill>
                  <a:schemeClr val="lt1"/>
                </a:solidFill>
              </a:rPr>
              <a:t> that we experience</a:t>
            </a:r>
            <a:endParaRPr/>
          </a:p>
          <a:p>
            <a:pPr indent="0" lvl="1" marL="457200" rtl="0" algn="l">
              <a:lnSpc>
                <a:spcPct val="120000"/>
              </a:lnSpc>
              <a:spcBef>
                <a:spcPts val="0"/>
              </a:spcBef>
              <a:spcAft>
                <a:spcPts val="0"/>
              </a:spcAft>
              <a:buSzPts val="1400"/>
              <a:buNone/>
            </a:pPr>
            <a:r>
              <a:rPr lang="en-US" sz="1200">
                <a:solidFill>
                  <a:schemeClr val="lt1"/>
                </a:solidFill>
              </a:rPr>
              <a:t>Public distance</a:t>
            </a:r>
            <a:endParaRPr/>
          </a:p>
          <a:p>
            <a:pPr indent="0" lvl="1" marL="457200" rtl="0" algn="l">
              <a:lnSpc>
                <a:spcPct val="120000"/>
              </a:lnSpc>
              <a:spcBef>
                <a:spcPts val="0"/>
              </a:spcBef>
              <a:spcAft>
                <a:spcPts val="0"/>
              </a:spcAft>
              <a:buSzPts val="1400"/>
              <a:buNone/>
            </a:pPr>
            <a:r>
              <a:rPr lang="en-US" sz="1200">
                <a:solidFill>
                  <a:schemeClr val="lt1"/>
                </a:solidFill>
              </a:rPr>
              <a:t>Social distance</a:t>
            </a:r>
            <a:endParaRPr/>
          </a:p>
          <a:p>
            <a:pPr indent="0" lvl="1" marL="457200" rtl="0" algn="l">
              <a:lnSpc>
                <a:spcPct val="120000"/>
              </a:lnSpc>
              <a:spcBef>
                <a:spcPts val="0"/>
              </a:spcBef>
              <a:spcAft>
                <a:spcPts val="0"/>
              </a:spcAft>
              <a:buSzPts val="1400"/>
              <a:buNone/>
            </a:pPr>
            <a:r>
              <a:rPr lang="en-US" sz="1200">
                <a:solidFill>
                  <a:schemeClr val="lt1"/>
                </a:solidFill>
              </a:rPr>
              <a:t>Personal distance</a:t>
            </a:r>
            <a:endParaRPr/>
          </a:p>
          <a:p>
            <a:pPr indent="0" lvl="0" marL="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Public distance :</a:t>
            </a:r>
            <a:r>
              <a:rPr b="0" i="0" lang="en-US">
                <a:solidFill>
                  <a:srgbClr val="000000"/>
                </a:solidFill>
                <a:latin typeface="Arial"/>
                <a:ea typeface="Arial"/>
                <a:cs typeface="Arial"/>
                <a:sym typeface="Arial"/>
              </a:rPr>
              <a:t>At this distance (between 12–25 feet), you must speak louder to be heard, and it’s more difficult to maintain direct eye contact, so the connection between two people is minimal.</a:t>
            </a:r>
            <a:endParaRPr/>
          </a:p>
          <a:p>
            <a:pPr indent="-95250" lvl="0" marL="171450" rtl="0" algn="l">
              <a:lnSpc>
                <a:spcPct val="100000"/>
              </a:lnSpc>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rgbClr val="000000"/>
              </a:buClr>
              <a:buSzPts val="1200"/>
              <a:buFont typeface="Arial"/>
              <a:buChar char="•"/>
            </a:pPr>
            <a:r>
              <a:rPr b="0" i="0" lang="en-US">
                <a:solidFill>
                  <a:srgbClr val="000000"/>
                </a:solidFill>
                <a:latin typeface="Arial"/>
                <a:ea typeface="Arial"/>
                <a:cs typeface="Arial"/>
                <a:sym typeface="Arial"/>
              </a:rPr>
              <a:t>Social distance : This distance (between 4–12 feet) relies on visual and auditory cues to form a connection, since you’re still too far apart to touch or perceive body heat.</a:t>
            </a:r>
            <a:endParaRPr/>
          </a:p>
          <a:p>
            <a:pPr indent="-95250" lvl="0" marL="171450" rtl="0" algn="l">
              <a:lnSpc>
                <a:spcPct val="100000"/>
              </a:lnSpc>
              <a:spcBef>
                <a:spcPts val="0"/>
              </a:spcBef>
              <a:spcAft>
                <a:spcPts val="0"/>
              </a:spcAft>
              <a:buClr>
                <a:schemeClr val="dk1"/>
              </a:buClr>
              <a:buSzPts val="1200"/>
              <a:buFont typeface="Arial"/>
              <a:buNone/>
            </a:pPr>
            <a:r>
              <a:t/>
            </a:r>
            <a:endParaRPr b="1"/>
          </a:p>
          <a:p>
            <a:pPr indent="-171450" lvl="0" marL="171450" rtl="0" algn="l">
              <a:lnSpc>
                <a:spcPct val="100000"/>
              </a:lnSpc>
              <a:spcBef>
                <a:spcPts val="0"/>
              </a:spcBef>
              <a:spcAft>
                <a:spcPts val="0"/>
              </a:spcAft>
              <a:buClr>
                <a:schemeClr val="dk1"/>
              </a:buClr>
              <a:buSzPts val="1200"/>
              <a:buFont typeface="Arial"/>
              <a:buChar char="•"/>
            </a:pPr>
            <a:r>
              <a:rPr b="1" lang="en-US"/>
              <a:t>Personal distance </a:t>
            </a:r>
            <a:r>
              <a:rPr lang="en-US"/>
              <a:t>: </a:t>
            </a:r>
            <a:r>
              <a:rPr b="0" i="0" lang="en-US">
                <a:solidFill>
                  <a:srgbClr val="000000"/>
                </a:solidFill>
                <a:latin typeface="Arial"/>
                <a:ea typeface="Arial"/>
                <a:cs typeface="Arial"/>
                <a:sym typeface="Arial"/>
              </a:rPr>
              <a:t>This distance (between 1.5–4 feet) is kept during interactions with friends. Here, vision is clear, eye contact is strong, and conversation flows easily.</a:t>
            </a:r>
            <a:endParaRPr/>
          </a:p>
          <a:p>
            <a:pPr indent="-95250" lvl="0" marL="171450" rtl="0" algn="l">
              <a:lnSpc>
                <a:spcPct val="100000"/>
              </a:lnSpc>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rgbClr val="000000"/>
              </a:buClr>
              <a:buSzPts val="1200"/>
              <a:buFont typeface="Arial"/>
              <a:buChar char="•"/>
            </a:pPr>
            <a:r>
              <a:rPr b="1" i="0" lang="en-US">
                <a:solidFill>
                  <a:srgbClr val="000000"/>
                </a:solidFill>
                <a:latin typeface="Arial"/>
                <a:ea typeface="Arial"/>
                <a:cs typeface="Arial"/>
                <a:sym typeface="Arial"/>
              </a:rPr>
              <a:t>Intimate distance: </a:t>
            </a:r>
            <a:r>
              <a:rPr b="0" i="0" lang="en-US">
                <a:solidFill>
                  <a:srgbClr val="000000"/>
                </a:solidFill>
                <a:latin typeface="Arial"/>
                <a:ea typeface="Arial"/>
                <a:cs typeface="Arial"/>
                <a:sym typeface="Arial"/>
              </a:rPr>
              <a:t>This distance (less than1.5 feet) is kept during interactions with friends. Here, vision is clear, eye contact is strong, and conversation flows easily.</a:t>
            </a:r>
            <a:endParaRPr/>
          </a:p>
          <a:p>
            <a:pPr indent="-95250" lvl="0" marL="171450" rtl="0" algn="l">
              <a:lnSpc>
                <a:spcPct val="100000"/>
              </a:lnSpc>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p:txBody>
      </p:sp>
      <p:sp>
        <p:nvSpPr>
          <p:cNvPr id="323" name="Google Shape;32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agenda of todays workshop is as follows</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sz="1200"/>
              <a:t>Understanding Soft Skills</a:t>
            </a:r>
            <a:endParaRPr/>
          </a:p>
          <a:p>
            <a:pPr indent="-171450" lvl="0" marL="171450" rtl="0" algn="l">
              <a:lnSpc>
                <a:spcPct val="100000"/>
              </a:lnSpc>
              <a:spcBef>
                <a:spcPts val="0"/>
              </a:spcBef>
              <a:spcAft>
                <a:spcPts val="0"/>
              </a:spcAft>
              <a:buClr>
                <a:schemeClr val="dk1"/>
              </a:buClr>
              <a:buSzPts val="1200"/>
              <a:buFont typeface="Arial"/>
              <a:buChar char="•"/>
            </a:pPr>
            <a:r>
              <a:rPr lang="en-US" sz="1200"/>
              <a:t>Building an attitude of Ownership at workplace</a:t>
            </a:r>
            <a:endParaRPr/>
          </a:p>
          <a:p>
            <a:pPr indent="-171450" lvl="0" marL="171450" rtl="0" algn="l">
              <a:lnSpc>
                <a:spcPct val="100000"/>
              </a:lnSpc>
              <a:spcBef>
                <a:spcPts val="0"/>
              </a:spcBef>
              <a:spcAft>
                <a:spcPts val="0"/>
              </a:spcAft>
              <a:buClr>
                <a:schemeClr val="dk1"/>
              </a:buClr>
              <a:buSzPts val="1200"/>
              <a:buFont typeface="Arial"/>
              <a:buChar char="•"/>
            </a:pPr>
            <a:r>
              <a:rPr lang="en-US" sz="1200"/>
              <a:t>Impactful communication</a:t>
            </a:r>
            <a:endParaRPr/>
          </a:p>
          <a:p>
            <a:pPr indent="-171450" lvl="0" marL="171450" rtl="0" algn="l">
              <a:lnSpc>
                <a:spcPct val="100000"/>
              </a:lnSpc>
              <a:spcBef>
                <a:spcPts val="0"/>
              </a:spcBef>
              <a:spcAft>
                <a:spcPts val="0"/>
              </a:spcAft>
              <a:buClr>
                <a:schemeClr val="dk1"/>
              </a:buClr>
              <a:buSzPts val="1200"/>
              <a:buFont typeface="Arial"/>
              <a:buChar char="•"/>
            </a:pPr>
            <a:r>
              <a:rPr lang="en-US" sz="1200"/>
              <a:t>Building Fool Proof Communication</a:t>
            </a:r>
            <a:endParaRPr/>
          </a:p>
          <a:p>
            <a:pPr indent="-171450" lvl="0" marL="171450" rtl="0" algn="l">
              <a:lnSpc>
                <a:spcPct val="100000"/>
              </a:lnSpc>
              <a:spcBef>
                <a:spcPts val="0"/>
              </a:spcBef>
              <a:spcAft>
                <a:spcPts val="0"/>
              </a:spcAft>
              <a:buClr>
                <a:schemeClr val="dk1"/>
              </a:buClr>
              <a:buSzPts val="1200"/>
              <a:buFont typeface="Arial"/>
              <a:buChar char="•"/>
            </a:pPr>
            <a:r>
              <a:rPr lang="en-US" sz="1200"/>
              <a:t>Goal Setting</a:t>
            </a:r>
            <a:endParaRPr/>
          </a:p>
          <a:p>
            <a:pPr indent="-171450" lvl="0" marL="171450" rtl="0" algn="l">
              <a:lnSpc>
                <a:spcPct val="100000"/>
              </a:lnSpc>
              <a:spcBef>
                <a:spcPts val="0"/>
              </a:spcBef>
              <a:spcAft>
                <a:spcPts val="0"/>
              </a:spcAft>
              <a:buClr>
                <a:schemeClr val="dk1"/>
              </a:buClr>
              <a:buSzPts val="1200"/>
              <a:buFont typeface="Arial"/>
              <a:buChar char="•"/>
            </a:pPr>
            <a:r>
              <a:rPr lang="en-US" sz="1200"/>
              <a:t>Being a Team player</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agenda of todays workshop is as follows</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sz="1200"/>
              <a:t>Managing Stakeholders</a:t>
            </a:r>
            <a:endParaRPr/>
          </a:p>
          <a:p>
            <a:pPr indent="-171450" lvl="0" marL="171450" rtl="0" algn="l">
              <a:lnSpc>
                <a:spcPct val="100000"/>
              </a:lnSpc>
              <a:spcBef>
                <a:spcPts val="0"/>
              </a:spcBef>
              <a:spcAft>
                <a:spcPts val="0"/>
              </a:spcAft>
              <a:buClr>
                <a:schemeClr val="dk1"/>
              </a:buClr>
              <a:buSzPts val="1200"/>
              <a:buFont typeface="Arial"/>
              <a:buChar char="•"/>
            </a:pPr>
            <a:r>
              <a:rPr lang="en-US" sz="1200"/>
              <a:t>Managing Time &amp; Prioristising</a:t>
            </a:r>
            <a:endParaRPr/>
          </a:p>
          <a:p>
            <a:pPr indent="-171450" lvl="0" marL="171450" rtl="0" algn="l">
              <a:lnSpc>
                <a:spcPct val="100000"/>
              </a:lnSpc>
              <a:spcBef>
                <a:spcPts val="0"/>
              </a:spcBef>
              <a:spcAft>
                <a:spcPts val="0"/>
              </a:spcAft>
              <a:buClr>
                <a:schemeClr val="dk1"/>
              </a:buClr>
              <a:buSzPts val="1200"/>
              <a:buFont typeface="Arial"/>
              <a:buChar char="•"/>
            </a:pPr>
            <a:r>
              <a:rPr lang="en-US" sz="1200"/>
              <a:t>First Impression is the Last Impression-Part-1</a:t>
            </a:r>
            <a:endParaRPr/>
          </a:p>
          <a:p>
            <a:pPr indent="-171450" lvl="0" marL="171450" rtl="0" algn="l">
              <a:lnSpc>
                <a:spcPct val="100000"/>
              </a:lnSpc>
              <a:spcBef>
                <a:spcPts val="0"/>
              </a:spcBef>
              <a:spcAft>
                <a:spcPts val="0"/>
              </a:spcAft>
              <a:buClr>
                <a:schemeClr val="dk1"/>
              </a:buClr>
              <a:buSzPts val="1200"/>
              <a:buFont typeface="Arial"/>
              <a:buChar char="•"/>
            </a:pPr>
            <a:r>
              <a:rPr lang="en-US" sz="1200"/>
              <a:t>First Impression is the Last Impression-Part-2</a:t>
            </a:r>
            <a:endParaRPr/>
          </a:p>
          <a:p>
            <a:pPr indent="-171450" lvl="0" marL="171450" rtl="0" algn="l">
              <a:lnSpc>
                <a:spcPct val="100000"/>
              </a:lnSpc>
              <a:spcBef>
                <a:spcPts val="0"/>
              </a:spcBef>
              <a:spcAft>
                <a:spcPts val="0"/>
              </a:spcAft>
              <a:buClr>
                <a:schemeClr val="dk1"/>
              </a:buClr>
              <a:buSzPts val="1200"/>
              <a:buFont typeface="Arial"/>
              <a:buChar char="•"/>
            </a:pPr>
            <a:r>
              <a:rPr lang="en-US" sz="1200"/>
              <a:t>Email Etiquettes</a:t>
            </a:r>
            <a:endParaRPr/>
          </a:p>
          <a:p>
            <a:pPr indent="-171450" lvl="0" marL="171450" rtl="0" algn="l">
              <a:lnSpc>
                <a:spcPct val="100000"/>
              </a:lnSpc>
              <a:spcBef>
                <a:spcPts val="0"/>
              </a:spcBef>
              <a:spcAft>
                <a:spcPts val="0"/>
              </a:spcAft>
              <a:buClr>
                <a:schemeClr val="dk1"/>
              </a:buClr>
              <a:buSzPts val="1200"/>
              <a:buFont typeface="Arial"/>
              <a:buChar char="•"/>
            </a:pPr>
            <a:r>
              <a:rPr lang="en-US" sz="1200"/>
              <a:t>Recap</a:t>
            </a:r>
            <a:endParaRPr/>
          </a:p>
        </p:txBody>
      </p:sp>
      <p:sp>
        <p:nvSpPr>
          <p:cNvPr id="136" name="Google Shape;1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Imagine you're at your job, and you need more than just technical know-how to succeed. You know how to do your tasks, like using a computer or making reports – those are your "hard skills." But there's something else that's super important too. These are your "soft skills," and they're like the friendly and helpful side of you at work.</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Soft skills are like the "people skills" that help you work smoothly with your colleagues, bosses, and clients. They're not about what you know how to do, but how you do it. They are often intangible and difficult to quantify but play a crucial role in personal and professional success. Soft skills complement technical or hard skills and are essential for building strong relationships, improving communication, and enhancing overall work performance. Here are some key categories of soft skills:</a:t>
            </a:r>
            <a:endParaRPr>
              <a:latin typeface="Arial"/>
              <a:ea typeface="Arial"/>
              <a:cs typeface="Arial"/>
              <a:sym typeface="Arial"/>
            </a:endParaRPr>
          </a:p>
        </p:txBody>
      </p:sp>
      <p:sp>
        <p:nvSpPr>
          <p:cNvPr id="168" name="Google Shape;16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0" lang="en-US">
                <a:solidFill>
                  <a:srgbClr val="000000"/>
                </a:solidFill>
                <a:latin typeface="Arial"/>
                <a:ea typeface="Arial"/>
                <a:cs typeface="Arial"/>
                <a:sym typeface="Arial"/>
              </a:rPr>
              <a:t>Developing Soft Skills Leads to achieving Personal excellence</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374151"/>
              </a:buClr>
              <a:buSzPts val="1200"/>
              <a:buFont typeface="Calibri"/>
              <a:buNone/>
            </a:pPr>
            <a:r>
              <a:rPr b="0" i="0" lang="en-US">
                <a:solidFill>
                  <a:srgbClr val="374151"/>
                </a:solidFill>
                <a:latin typeface="Arial"/>
                <a:ea typeface="Arial"/>
                <a:cs typeface="Arial"/>
                <a:sym typeface="Arial"/>
              </a:rPr>
              <a:t>Developing soft skills is like sharpening the tools needed for personal effectiveness. It enhances your attitude by fostering better communication, empathy, and adaptability. These skills refine your abilities, such as problem-solving and teamwork, boosting your confidence and performance. Additionally, by honing soft skills, you enrich your knowledge of interacting positively, making you more approachable and capable in various situations, ultimately driving personal success.</a:t>
            </a:r>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Attitude: </a:t>
            </a:r>
            <a:r>
              <a:rPr b="0" i="0" lang="en-US">
                <a:solidFill>
                  <a:srgbClr val="000000"/>
                </a:solidFill>
                <a:latin typeface="Arial"/>
                <a:ea typeface="Arial"/>
                <a:cs typeface="Arial"/>
                <a:sym typeface="Arial"/>
              </a:rPr>
              <a:t>Attitude refers to a person's mindset or perspective. A positive attitude can help individuals overcome obstacles, maintain focus, and stay motivated</a:t>
            </a:r>
            <a:endParaRPr/>
          </a:p>
          <a:p>
            <a:pPr indent="0" lvl="0" marL="0" rtl="0" algn="l">
              <a:lnSpc>
                <a:spcPct val="100000"/>
              </a:lnSpc>
              <a:spcBef>
                <a:spcPts val="0"/>
              </a:spcBef>
              <a:spcAft>
                <a:spcPts val="0"/>
              </a:spcAft>
              <a:buClr>
                <a:srgbClr val="000000"/>
              </a:buClr>
              <a:buSzPts val="1200"/>
              <a:buFont typeface="Calibri"/>
              <a:buAutoNum type="arabicPeriod"/>
            </a:pPr>
            <a:r>
              <a:rPr b="0" i="0" lang="en-US">
                <a:solidFill>
                  <a:srgbClr val="000000"/>
                </a:solidFill>
                <a:latin typeface="Arial"/>
                <a:ea typeface="Arial"/>
                <a:cs typeface="Arial"/>
                <a:sym typeface="Arial"/>
              </a:rPr>
              <a:t> in the face of challenges. Soft Skills requires a positive attitude that is characterized by resilience, self-confidence, and a growth mindset. Without a positive attitude, it can be difficult to achieve personal goals and objectives.</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Skills: </a:t>
            </a:r>
            <a:r>
              <a:rPr b="0" i="0" lang="en-US">
                <a:solidFill>
                  <a:srgbClr val="000000"/>
                </a:solidFill>
                <a:latin typeface="Arial"/>
                <a:ea typeface="Arial"/>
                <a:cs typeface="Arial"/>
                <a:sym typeface="Arial"/>
              </a:rPr>
              <a:t>Skills are the abilities and competencies that individuals possess to perform specific tasks or activities. In order to be personally effective, individuals must possess a range of skills, including communication, problem-solving, time management, leadership, and teamwork. Developing these skills can help individuals to better manage their personal and professional lives and achieve their goals.</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Knowledge: </a:t>
            </a:r>
            <a:r>
              <a:rPr b="0" i="0" lang="en-US">
                <a:solidFill>
                  <a:srgbClr val="000000"/>
                </a:solidFill>
                <a:latin typeface="Arial"/>
                <a:ea typeface="Arial"/>
                <a:cs typeface="Arial"/>
                <a:sym typeface="Arial"/>
              </a:rPr>
              <a:t>Knowledge refers to the understanding and awareness that individuals have of themselves, others, and the world around them. Soft Skills requires individuals to have a strong knowledge base in areas such as self-awareness, emotional intelligence, critical thinking, and decision-making. This knowledge can help individuals make informed choices, build strong relationships, and achieve personal and professional success.</a:t>
            </a:r>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In summary, a combination of a positive attitude, strong skills, and relevant knowledge is essential for Soft Skills. Individuals who possess these qualities are better equipped to overcome challenges, achieve their goals, and make a positive impact in their personal and professional lives.</a:t>
            </a:r>
            <a:endParaRPr/>
          </a:p>
          <a:p>
            <a:pPr indent="0" lvl="0" marL="0" rtl="0" algn="l">
              <a:lnSpc>
                <a:spcPct val="100000"/>
              </a:lnSpc>
              <a:spcBef>
                <a:spcPts val="0"/>
              </a:spcBef>
              <a:spcAft>
                <a:spcPts val="0"/>
              </a:spcAft>
              <a:buSzPts val="1400"/>
              <a:buNone/>
            </a:pPr>
            <a:br>
              <a:rPr b="0" i="0" lang="en-US">
                <a:solidFill>
                  <a:srgbClr val="000000"/>
                </a:solidFill>
                <a:latin typeface="Arial"/>
                <a:ea typeface="Arial"/>
                <a:cs typeface="Arial"/>
                <a:sym typeface="Arial"/>
              </a:rPr>
            </a:br>
            <a:endParaRPr>
              <a:latin typeface="Arial"/>
              <a:ea typeface="Arial"/>
              <a:cs typeface="Arial"/>
              <a:sym typeface="Arial"/>
            </a:endParaRPr>
          </a:p>
        </p:txBody>
      </p:sp>
      <p:sp>
        <p:nvSpPr>
          <p:cNvPr id="176" name="Google Shape;17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7" name="Google Shape;18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2D2D2D"/>
                </a:solidFill>
                <a:latin typeface="Arial"/>
                <a:ea typeface="Arial"/>
                <a:cs typeface="Arial"/>
                <a:sym typeface="Arial"/>
              </a:rPr>
              <a:t>Our attitude is directly responsible for our behavior. More wholesome our attitude, the more empowered our conduct.</a:t>
            </a:r>
            <a:endParaRPr/>
          </a:p>
          <a:p>
            <a:pPr indent="0" lvl="0" marL="0" rtl="0" algn="l">
              <a:lnSpc>
                <a:spcPct val="100000"/>
              </a:lnSpc>
              <a:spcBef>
                <a:spcPts val="0"/>
              </a:spcBef>
              <a:spcAft>
                <a:spcPts val="0"/>
              </a:spcAft>
              <a:buSzPts val="1400"/>
              <a:buNone/>
            </a:pPr>
            <a:r>
              <a:rPr b="0" lang="en-US">
                <a:solidFill>
                  <a:srgbClr val="505050"/>
                </a:solidFill>
                <a:latin typeface="Lato"/>
                <a:ea typeface="Lato"/>
                <a:cs typeface="Lato"/>
                <a:sym typeface="Lato"/>
              </a:rPr>
              <a:t>With a positive attitude, you can improve your emotional well-being and self-image. It is a powerful tool for personal growth and professional excellence.</a:t>
            </a:r>
            <a:endParaRPr/>
          </a:p>
          <a:p>
            <a:pPr indent="0" lvl="0" marL="0" rtl="0" algn="l">
              <a:lnSpc>
                <a:spcPct val="100000"/>
              </a:lnSpc>
              <a:spcBef>
                <a:spcPts val="0"/>
              </a:spcBef>
              <a:spcAft>
                <a:spcPts val="0"/>
              </a:spcAft>
              <a:buSzPts val="1400"/>
              <a:buNone/>
            </a:pPr>
            <a:r>
              <a:rPr b="0" lang="en-US">
                <a:solidFill>
                  <a:srgbClr val="505050"/>
                </a:solidFill>
                <a:latin typeface="Lato"/>
                <a:ea typeface="Lato"/>
                <a:cs typeface="Lato"/>
                <a:sym typeface="Lato"/>
              </a:rPr>
              <a:t>The power of a positive attitude in the workplace has been proven to:</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B</a:t>
            </a:r>
            <a:r>
              <a:rPr b="0" lang="en-US">
                <a:solidFill>
                  <a:srgbClr val="505050"/>
                </a:solidFill>
                <a:latin typeface="Arial"/>
                <a:ea typeface="Arial"/>
                <a:cs typeface="Arial"/>
                <a:sym typeface="Arial"/>
              </a:rPr>
              <a:t>oost productivity</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R</a:t>
            </a:r>
            <a:r>
              <a:rPr b="0" lang="en-US">
                <a:solidFill>
                  <a:srgbClr val="505050"/>
                </a:solidFill>
                <a:latin typeface="Arial"/>
                <a:ea typeface="Arial"/>
                <a:cs typeface="Arial"/>
                <a:sym typeface="Arial"/>
              </a:rPr>
              <a:t>educe stress</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S</a:t>
            </a:r>
            <a:r>
              <a:rPr b="0" lang="en-US">
                <a:solidFill>
                  <a:srgbClr val="505050"/>
                </a:solidFill>
                <a:latin typeface="Arial"/>
                <a:ea typeface="Arial"/>
                <a:cs typeface="Arial"/>
                <a:sym typeface="Arial"/>
              </a:rPr>
              <a:t>upport learning</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a:t>
            </a:r>
            <a:r>
              <a:rPr b="0" lang="en-US">
                <a:solidFill>
                  <a:srgbClr val="505050"/>
                </a:solidFill>
                <a:latin typeface="Arial"/>
                <a:ea typeface="Arial"/>
                <a:cs typeface="Arial"/>
                <a:sym typeface="Arial"/>
              </a:rPr>
              <a:t>mprove problem-solving</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confidence </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resiliency</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Help manage conflict</a:t>
            </a:r>
            <a:endParaRPr b="0">
              <a:solidFill>
                <a:srgbClr val="505050"/>
              </a:solidFill>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b="0">
              <a:solidFill>
                <a:srgbClr val="505050"/>
              </a:solidFill>
              <a:latin typeface="Arial"/>
              <a:ea typeface="Arial"/>
              <a:cs typeface="Arial"/>
              <a:sym typeface="Arial"/>
            </a:endParaRPr>
          </a:p>
          <a:p>
            <a:pPr indent="0" lvl="0" marL="0" rtl="0" algn="l">
              <a:lnSpc>
                <a:spcPct val="100000"/>
              </a:lnSpc>
              <a:spcBef>
                <a:spcPts val="0"/>
              </a:spcBef>
              <a:spcAft>
                <a:spcPts val="0"/>
              </a:spcAft>
              <a:buClr>
                <a:srgbClr val="505050"/>
              </a:buClr>
              <a:buSzPts val="1200"/>
              <a:buFont typeface="Arial"/>
              <a:buNone/>
            </a:pPr>
            <a:r>
              <a:rPr b="0" lang="en-US">
                <a:solidFill>
                  <a:srgbClr val="505050"/>
                </a:solidFill>
                <a:latin typeface="Lato"/>
                <a:ea typeface="Lato"/>
                <a:cs typeface="Lato"/>
                <a:sym typeface="Lato"/>
              </a:rPr>
              <a:t>A positive attitude could also be regarded as one that is oriented toward finding what is best about a given situation or environment and then building on that.</a:t>
            </a:r>
            <a:r>
              <a:rPr b="1" lang="en-US">
                <a:solidFill>
                  <a:srgbClr val="FFFFFF"/>
                </a:solidFill>
                <a:latin typeface="Arial"/>
                <a:ea typeface="Arial"/>
                <a:cs typeface="Arial"/>
                <a:sym typeface="Arial"/>
              </a:rPr>
              <a:t> </a:t>
            </a:r>
            <a:endParaRPr/>
          </a:p>
          <a:p>
            <a:pPr indent="0" lvl="0" marL="0" rtl="0" algn="l">
              <a:lnSpc>
                <a:spcPct val="100000"/>
              </a:lnSpc>
              <a:spcBef>
                <a:spcPts val="0"/>
              </a:spcBef>
              <a:spcAft>
                <a:spcPts val="0"/>
              </a:spcAft>
              <a:buClr>
                <a:srgbClr val="FFFFFF"/>
              </a:buClr>
              <a:buSzPts val="1200"/>
              <a:buFont typeface="Arial"/>
              <a:buNone/>
            </a:pPr>
            <a:r>
              <a:rPr b="0" lang="en-US">
                <a:solidFill>
                  <a:srgbClr val="FFFFFF"/>
                </a:solidFill>
                <a:latin typeface="Arial"/>
                <a:ea typeface="Arial"/>
                <a:cs typeface="Arial"/>
                <a:sym typeface="Arial"/>
              </a:rPr>
              <a:t>While many factors are responsible to propel a wholesome professional attitude, we will be discussing four key ones today:</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Taking ownership and accountability at work</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Having a solution-centric approach</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Avoiding blame game</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Operating from one’s circle of control.</a:t>
            </a:r>
            <a:endParaRPr/>
          </a:p>
          <a:p>
            <a:pPr indent="-152400" lvl="0" marL="228600" rtl="0" algn="l">
              <a:lnSpc>
                <a:spcPct val="100000"/>
              </a:lnSpc>
              <a:spcBef>
                <a:spcPts val="0"/>
              </a:spcBef>
              <a:spcAft>
                <a:spcPts val="0"/>
              </a:spcAft>
              <a:buClr>
                <a:schemeClr val="dk1"/>
              </a:buClr>
              <a:buSzPts val="1200"/>
              <a:buFont typeface="Arial"/>
              <a:buNone/>
            </a:pPr>
            <a:r>
              <a:t/>
            </a:r>
            <a:endParaRPr b="0">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2D2D2D"/>
              </a:buClr>
              <a:buSzPts val="1200"/>
              <a:buFont typeface="Arial"/>
              <a:buNone/>
            </a:pPr>
            <a:r>
              <a:rPr b="1" i="0" lang="en-US">
                <a:solidFill>
                  <a:srgbClr val="2D2D2D"/>
                </a:solidFill>
                <a:latin typeface="Arial"/>
                <a:ea typeface="Arial"/>
                <a:cs typeface="Arial"/>
                <a:sym typeface="Arial"/>
              </a:rPr>
              <a:t>Transition to the next slide.</a:t>
            </a:r>
            <a:endParaRPr/>
          </a:p>
        </p:txBody>
      </p:sp>
      <p:sp>
        <p:nvSpPr>
          <p:cNvPr id="188" name="Google Shape;18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5" name="Google Shape;1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Dr. Stephen Covey in his best-seller book 7 Habits of Highly Effective People, talks about the three circles. Each of these represents a certain aspect of our life. As you see the outer circle (of no control ) will be the largest and the inner most (of control) will be the smallest.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Let’s learn in detail.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Circle of Concern: (Red Zone)</a:t>
            </a:r>
            <a:r>
              <a:rPr lang="en-US"/>
              <a:t> Also known as the circle of no control, this comprises the wide range of circumstances, issues, and problems that we have, but over which we do not have any control. Examples: Past decisions, world peace, wars, natural calamities, government policies, death, traffic, company policies, election results,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Circle of Influence</a:t>
            </a:r>
            <a:r>
              <a:rPr lang="en-US"/>
              <a:t>:</a:t>
            </a:r>
            <a:r>
              <a:rPr b="1" lang="en-US"/>
              <a:t>(Yellow Zone)</a:t>
            </a:r>
            <a:r>
              <a:rPr lang="en-US"/>
              <a:t> This comprises those circumstances over which we have indirect control. Example: Other people’s thoughts, other people’s actions, other people’s choices and decisions, your future, your family’s future,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Circle of Control (Green Zone):</a:t>
            </a:r>
            <a:r>
              <a:rPr lang="en-US"/>
              <a:t> This encompasses those circumstances, issues, and problems that we have direct control over.</a:t>
            </a:r>
            <a:endParaRPr/>
          </a:p>
          <a:p>
            <a:pPr indent="0" lvl="0" marL="0" rtl="0" algn="l">
              <a:lnSpc>
                <a:spcPct val="100000"/>
              </a:lnSpc>
              <a:spcBef>
                <a:spcPts val="0"/>
              </a:spcBef>
              <a:spcAft>
                <a:spcPts val="0"/>
              </a:spcAft>
              <a:buSzPts val="1400"/>
              <a:buNone/>
            </a:pPr>
            <a:r>
              <a:rPr lang="en-US"/>
              <a:t>Example: My thoughts, my actions, my reactions, my mood, my work ethic, my choices,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Professionals that have excellent attitude almost always operate primarily from circle of control (where they have direct control over) and then from the circle of influence (where they still have some degree of control). This attitude helps them focus only on things that they can do and accept things that they cannot. Professionals with bad attitude usually are stuck in ‘circle of concern’. They fret, complain, get stressed and waste time of thinking and discussing about how life and things are unfair. This is like hitting a wall expecting it to move and is a viscious cycle to continue with the stress cycle.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Let’s take a closer look at how the circles look with examples.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2D2D2D"/>
              </a:buClr>
              <a:buSzPts val="1200"/>
              <a:buFont typeface="Arial"/>
              <a:buNone/>
            </a:pPr>
            <a:r>
              <a:rPr b="1" i="0" lang="en-US">
                <a:solidFill>
                  <a:srgbClr val="2D2D2D"/>
                </a:solidFill>
                <a:latin typeface="Arial"/>
                <a:ea typeface="Arial"/>
                <a:cs typeface="Arial"/>
                <a:sym typeface="Arial"/>
              </a:rPr>
              <a:t>Transition to the next slide.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96" name="Google Shape;19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rial"/>
                <a:ea typeface="Arial"/>
                <a:cs typeface="Arial"/>
                <a:sym typeface="Arial"/>
              </a:rPr>
              <a:t>Say: C</a:t>
            </a:r>
            <a:r>
              <a:rPr b="0" i="0" lang="en-US" sz="1200">
                <a:solidFill>
                  <a:schemeClr val="dk1"/>
                </a:solidFill>
                <a:latin typeface="Arial"/>
                <a:ea typeface="Arial"/>
                <a:cs typeface="Arial"/>
                <a:sym typeface="Arial"/>
              </a:rPr>
              <a:t>ommunication can further be categorized into 4 types:</a:t>
            </a:r>
            <a:endParaRPr b="1"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1"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Assertive </a:t>
            </a:r>
            <a:endParaRPr b="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Aggressive</a:t>
            </a:r>
            <a:endParaRPr b="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Passive and </a:t>
            </a:r>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Empathetic</a:t>
            </a:r>
            <a:endParaRPr/>
          </a:p>
          <a:p>
            <a:pPr indent="0" lvl="0" marL="0" rtl="0" algn="l">
              <a:lnSpc>
                <a:spcPct val="100000"/>
              </a:lnSpc>
              <a:spcBef>
                <a:spcPts val="0"/>
              </a:spcBef>
              <a:spcAft>
                <a:spcPts val="0"/>
              </a:spcAft>
              <a:buSzPts val="1400"/>
              <a:buNone/>
            </a:pPr>
            <a:r>
              <a:t/>
            </a:r>
            <a:endParaRPr b="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lang="en-US" sz="1200">
                <a:solidFill>
                  <a:schemeClr val="dk1"/>
                </a:solidFill>
                <a:latin typeface="Arial"/>
                <a:ea typeface="Arial"/>
                <a:cs typeface="Arial"/>
                <a:sym typeface="Arial"/>
              </a:rPr>
              <a:t>So what are these?</a:t>
            </a:r>
            <a:endParaRPr b="0">
              <a:latin typeface="Arial"/>
              <a:ea typeface="Arial"/>
              <a:cs typeface="Arial"/>
              <a:sym typeface="Arial"/>
            </a:endParaRPr>
          </a:p>
        </p:txBody>
      </p:sp>
      <p:sp>
        <p:nvSpPr>
          <p:cNvPr id="218" name="Google Shape;21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Say: </a:t>
            </a:r>
            <a:r>
              <a:rPr b="0" lang="en-US"/>
              <a:t>So now when you have learnt about 4Cs for effective communication, it is important for us to know ensure that we fool proof our communication to avoid errors and enhance our communication style.</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So what is LADR? Any Guesses?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L Stands for Listening actively: </a:t>
            </a:r>
            <a:endParaRPr/>
          </a:p>
          <a:p>
            <a:pPr indent="0" lvl="0" marL="0" rtl="0" algn="l">
              <a:lnSpc>
                <a:spcPct val="100000"/>
              </a:lnSpc>
              <a:spcBef>
                <a:spcPts val="0"/>
              </a:spcBef>
              <a:spcAft>
                <a:spcPts val="0"/>
              </a:spcAft>
              <a:buSzPts val="1400"/>
              <a:buNone/>
            </a:pPr>
            <a:r>
              <a:t/>
            </a:r>
            <a:endParaRPr b="1" i="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Listening is easy, but it’s not fool-proofed. 45% of your communication is used for listening, but are you using them to your ADVANTAGE! Here are </a:t>
            </a:r>
            <a:r>
              <a:rPr b="0" i="0" lang="en-US">
                <a:solidFill>
                  <a:srgbClr val="25A84A"/>
                </a:solidFill>
                <a:latin typeface="Tahoma"/>
                <a:ea typeface="Tahoma"/>
                <a:cs typeface="Tahoma"/>
                <a:sym typeface="Tahoma"/>
              </a:rPr>
              <a:t>4 Tips on FOOLPROOFING your LISTENING SKILLS</a:t>
            </a:r>
            <a:endParaRPr/>
          </a:p>
          <a:p>
            <a:pPr indent="0" lvl="0" marL="0" rtl="0" algn="l">
              <a:lnSpc>
                <a:spcPct val="100000"/>
              </a:lnSpc>
              <a:spcBef>
                <a:spcPts val="0"/>
              </a:spcBef>
              <a:spcAft>
                <a:spcPts val="0"/>
              </a:spcAft>
              <a:buSzPts val="14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FF6600"/>
              </a:buClr>
              <a:buSzPts val="1200"/>
              <a:buFont typeface="Calibri"/>
              <a:buAutoNum type="arabicPeriod"/>
            </a:pPr>
            <a:r>
              <a:rPr b="1" i="0" lang="en-US">
                <a:solidFill>
                  <a:srgbClr val="FF6600"/>
                </a:solidFill>
                <a:latin typeface="Arial"/>
                <a:ea typeface="Arial"/>
                <a:cs typeface="Arial"/>
                <a:sym typeface="Arial"/>
              </a:rPr>
              <a:t>Take </a:t>
            </a:r>
            <a:r>
              <a:rPr b="1" i="0" lang="en-US">
                <a:solidFill>
                  <a:srgbClr val="000000"/>
                </a:solidFill>
                <a:latin typeface="Arial"/>
                <a:ea typeface="Arial"/>
                <a:cs typeface="Arial"/>
                <a:sym typeface="Arial"/>
              </a:rPr>
              <a:t>Notes</a:t>
            </a:r>
            <a:r>
              <a:rPr b="0" i="0" lang="en-US">
                <a:solidFill>
                  <a:srgbClr val="000000"/>
                </a:solidFill>
                <a:latin typeface="Arial"/>
                <a:ea typeface="Arial"/>
                <a:cs typeface="Arial"/>
                <a:sym typeface="Arial"/>
              </a:rPr>
              <a:t>: Take notes either shorthand or longhand with quick references to refer later. Record the presentation with a recorder to boost your listening process and physically engage the brain, eyes and fingers. By taking the time to write notes, it sends a good message to your audience and a sign of respect!</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FF6600"/>
              </a:buClr>
              <a:buSzPts val="1200"/>
              <a:buFont typeface="Calibri"/>
              <a:buAutoNum type="arabicPeriod"/>
            </a:pPr>
            <a:r>
              <a:rPr b="1" i="0" lang="en-US">
                <a:solidFill>
                  <a:srgbClr val="FF6600"/>
                </a:solidFill>
                <a:latin typeface="Arial"/>
                <a:ea typeface="Arial"/>
                <a:cs typeface="Arial"/>
                <a:sym typeface="Arial"/>
              </a:rPr>
              <a:t>Count</a:t>
            </a:r>
            <a:r>
              <a:rPr b="0" i="0" lang="en-US">
                <a:solidFill>
                  <a:srgbClr val="000000"/>
                </a:solidFill>
                <a:latin typeface="Arial"/>
                <a:ea typeface="Arial"/>
                <a:cs typeface="Arial"/>
                <a:sym typeface="Arial"/>
              </a:rPr>
              <a:t> </a:t>
            </a:r>
            <a:r>
              <a:rPr b="1" i="0" lang="en-US">
                <a:solidFill>
                  <a:srgbClr val="000000"/>
                </a:solidFill>
                <a:latin typeface="Arial"/>
                <a:ea typeface="Arial"/>
                <a:cs typeface="Arial"/>
                <a:sym typeface="Arial"/>
              </a:rPr>
              <a:t>One</a:t>
            </a:r>
            <a:r>
              <a:rPr b="0" i="0" lang="en-US">
                <a:solidFill>
                  <a:srgbClr val="000000"/>
                </a:solidFill>
                <a:latin typeface="Arial"/>
                <a:ea typeface="Arial"/>
                <a:cs typeface="Arial"/>
                <a:sym typeface="Arial"/>
              </a:rPr>
              <a:t> </a:t>
            </a:r>
            <a:r>
              <a:rPr b="1" i="0" lang="en-US">
                <a:solidFill>
                  <a:srgbClr val="FF6600"/>
                </a:solidFill>
                <a:latin typeface="Arial"/>
                <a:ea typeface="Arial"/>
                <a:cs typeface="Arial"/>
                <a:sym typeface="Arial"/>
              </a:rPr>
              <a:t>Two Three :</a:t>
            </a:r>
            <a:r>
              <a:rPr b="0" i="0" lang="en-US">
                <a:solidFill>
                  <a:srgbClr val="000000"/>
                </a:solidFill>
                <a:latin typeface="Arial"/>
                <a:ea typeface="Arial"/>
                <a:cs typeface="Arial"/>
                <a:sym typeface="Arial"/>
              </a:rPr>
              <a:t>Delay slightly before you speak, so you absorb and understand better. This prevents you from being perceived as anxious and helps you listen to their last thought. Remember, interrupting the other party is disrespectful!</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FF6600"/>
              </a:buClr>
              <a:buSzPts val="1200"/>
              <a:buFont typeface="Calibri"/>
              <a:buAutoNum type="arabicPeriod"/>
            </a:pPr>
            <a:r>
              <a:rPr b="1" i="0" lang="en-US">
                <a:solidFill>
                  <a:srgbClr val="FF6600"/>
                </a:solidFill>
                <a:latin typeface="Arial"/>
                <a:ea typeface="Arial"/>
                <a:cs typeface="Arial"/>
                <a:sym typeface="Arial"/>
              </a:rPr>
              <a:t>Empathize</a:t>
            </a:r>
            <a:r>
              <a:rPr b="0" i="0" lang="en-US">
                <a:solidFill>
                  <a:srgbClr val="000000"/>
                </a:solidFill>
                <a:latin typeface="Arial"/>
                <a:ea typeface="Arial"/>
                <a:cs typeface="Arial"/>
                <a:sym typeface="Arial"/>
              </a:rPr>
              <a:t> </a:t>
            </a:r>
            <a:r>
              <a:rPr b="1" i="0" lang="en-US">
                <a:solidFill>
                  <a:srgbClr val="000000"/>
                </a:solidFill>
                <a:latin typeface="Arial"/>
                <a:ea typeface="Arial"/>
                <a:cs typeface="Arial"/>
                <a:sym typeface="Arial"/>
              </a:rPr>
              <a:t>like you</a:t>
            </a:r>
            <a:r>
              <a:rPr b="0" i="0" lang="en-US">
                <a:solidFill>
                  <a:srgbClr val="000000"/>
                </a:solidFill>
                <a:latin typeface="Arial"/>
                <a:ea typeface="Arial"/>
                <a:cs typeface="Arial"/>
                <a:sym typeface="Arial"/>
              </a:rPr>
              <a:t> </a:t>
            </a:r>
            <a:r>
              <a:rPr b="1" i="0" lang="en-US">
                <a:solidFill>
                  <a:srgbClr val="FF6600"/>
                </a:solidFill>
                <a:latin typeface="Arial"/>
                <a:ea typeface="Arial"/>
                <a:cs typeface="Arial"/>
                <a:sym typeface="Arial"/>
              </a:rPr>
              <a:t>Care : </a:t>
            </a:r>
            <a:r>
              <a:rPr b="0" i="0" lang="en-US">
                <a:solidFill>
                  <a:srgbClr val="000000"/>
                </a:solidFill>
                <a:latin typeface="Arial"/>
                <a:ea typeface="Arial"/>
                <a:cs typeface="Arial"/>
                <a:sym typeface="Arial"/>
              </a:rPr>
              <a:t>Uncross your arms and legs, sit straight in your chair or maintain an athletic stance. It is best to face the other party or speaker while leaning forward to display attentiveness. Lastly, make eye contact, which shows that you care!</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FF6600"/>
              </a:buClr>
              <a:buSzPts val="1200"/>
              <a:buFont typeface="Calibri"/>
              <a:buAutoNum type="arabicPeriod"/>
            </a:pPr>
            <a:r>
              <a:rPr b="1" i="0" lang="en-US">
                <a:solidFill>
                  <a:srgbClr val="FF6600"/>
                </a:solidFill>
                <a:latin typeface="Arial"/>
                <a:ea typeface="Arial"/>
                <a:cs typeface="Arial"/>
                <a:sym typeface="Arial"/>
              </a:rPr>
              <a:t>Don’t Multi-Task: </a:t>
            </a:r>
            <a:r>
              <a:rPr b="0" i="0" lang="en-US">
                <a:solidFill>
                  <a:srgbClr val="000000"/>
                </a:solidFill>
                <a:latin typeface="Arial"/>
                <a:ea typeface="Arial"/>
                <a:cs typeface="Arial"/>
                <a:sym typeface="Arial"/>
              </a:rPr>
              <a:t>Focus by removing any external or internal distraction. Block any noise or room clutter to prevent your mind from wandering. Remember, people whose desks/offices that are a mess are perceived as not being good listeners! One of the example is Listening as well as working on Laptop or system, etc..</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AutoNum type="arabicPeriod"/>
            </a:pPr>
            <a:r>
              <a:rPr b="1" lang="en-US" sz="1200"/>
              <a:t> Never interrupt </a:t>
            </a:r>
            <a:r>
              <a:rPr lang="en-US" sz="1200"/>
              <a:t>while the other person is speaking.. It may irritate him/her, make him/her feel like you are not trying to understand his/her perspective. Also, you may miss out on important results as a result of your interruptions!!!!</a:t>
            </a:r>
            <a:endParaRPr/>
          </a:p>
          <a:p>
            <a:pPr indent="0" lvl="0" marL="0" rtl="0" algn="l">
              <a:lnSpc>
                <a:spcPct val="100000"/>
              </a:lnSpc>
              <a:spcBef>
                <a:spcPts val="0"/>
              </a:spcBef>
              <a:spcAft>
                <a:spcPts val="0"/>
              </a:spcAft>
              <a:buClr>
                <a:schemeClr val="dk1"/>
              </a:buClr>
              <a:buSzPts val="1200"/>
              <a:buFont typeface="Calibri"/>
              <a:buNone/>
            </a:pPr>
            <a:r>
              <a:t/>
            </a:r>
            <a:endParaRPr b="1" sz="1200"/>
          </a:p>
          <a:p>
            <a:pPr indent="0" lvl="0" marL="0" rtl="0" algn="l">
              <a:lnSpc>
                <a:spcPct val="100000"/>
              </a:lnSpc>
              <a:spcBef>
                <a:spcPts val="0"/>
              </a:spcBef>
              <a:spcAft>
                <a:spcPts val="0"/>
              </a:spcAft>
              <a:buClr>
                <a:schemeClr val="dk1"/>
              </a:buClr>
              <a:buSzPts val="1200"/>
              <a:buFont typeface="Calibri"/>
              <a:buAutoNum type="arabicPeriod"/>
            </a:pPr>
            <a:r>
              <a:rPr b="1" lang="en-US" sz="1200"/>
              <a:t>Listening with a Bias</a:t>
            </a:r>
            <a:r>
              <a:rPr lang="en-US" sz="1200"/>
              <a:t> :ok! Biased listening happens when a person hears only what he wants to hear based on the perceptions or beliefs that he has, typically leading to misinterpretations and misunderstandings! Stephen R. Covey explained that with a nice quote, ‘most people do not listen with the intent to understand; most people listen with the intent to reply’..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Avoid Distraction </a:t>
            </a:r>
            <a:r>
              <a:rPr b="0" i="0" lang="en-US">
                <a:solidFill>
                  <a:srgbClr val="000000"/>
                </a:solidFill>
                <a:latin typeface="Arial"/>
                <a:ea typeface="Arial"/>
                <a:cs typeface="Arial"/>
                <a:sym typeface="Arial"/>
              </a:rPr>
              <a:t>: Avoid any sort of distraction while you are listening like a phone call, an email. If something is urgent please ask for a permission to finish it and do that in next 2-3 minutes. Else avoid the same while listening.</a:t>
            </a:r>
            <a:endParaRPr/>
          </a:p>
          <a:p>
            <a:pPr indent="0" lvl="0" marL="0" rtl="0" algn="l">
              <a:lnSpc>
                <a:spcPct val="100000"/>
              </a:lnSpc>
              <a:spcBef>
                <a:spcPts val="0"/>
              </a:spcBef>
              <a:spcAft>
                <a:spcPts val="0"/>
              </a:spcAft>
              <a:buClr>
                <a:schemeClr val="dk1"/>
              </a:buClr>
              <a:buSzPts val="1200"/>
              <a:buFont typeface="Calibri"/>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b="0" i="0" lang="en-US">
                <a:solidFill>
                  <a:srgbClr val="000000"/>
                </a:solidFill>
                <a:latin typeface="Arial"/>
                <a:ea typeface="Arial"/>
                <a:cs typeface="Arial"/>
                <a:sym typeface="Arial"/>
              </a:rPr>
              <a:t>Move to next slide</a:t>
            </a:r>
            <a:endParaRPr/>
          </a:p>
        </p:txBody>
      </p:sp>
      <p:sp>
        <p:nvSpPr>
          <p:cNvPr id="239" name="Google Shape;23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
          <p:cNvSpPr/>
          <p:nvPr>
            <p:ph idx="2" type="pic"/>
          </p:nvPr>
        </p:nvSpPr>
        <p:spPr>
          <a:xfrm>
            <a:off x="5183188" y="987425"/>
            <a:ext cx="6172200" cy="4873625"/>
          </a:xfrm>
          <a:prstGeom prst="rect">
            <a:avLst/>
          </a:prstGeom>
          <a:noFill/>
          <a:ln>
            <a:noFill/>
          </a:ln>
        </p:spPr>
      </p:sp>
      <p:sp>
        <p:nvSpPr>
          <p:cNvPr id="75" name="Google Shape;7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10853530" y="1"/>
            <a:ext cx="1338470" cy="1001486"/>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9413240" y="6644640"/>
            <a:ext cx="2778760" cy="213360"/>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p:nvPr/>
        </p:nvSpPr>
        <p:spPr>
          <a:xfrm>
            <a:off x="0" y="6644640"/>
            <a:ext cx="9413241" cy="213360"/>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1"/>
          <p:cNvSpPr txBox="1"/>
          <p:nvPr/>
        </p:nvSpPr>
        <p:spPr>
          <a:xfrm flipH="1">
            <a:off x="6103905" y="6593085"/>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flipH="1">
            <a:off x="10005347" y="6597431"/>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
        <p:nvSpPr>
          <p:cNvPr id="20" name="Google Shape;20;p1"/>
          <p:cNvSpPr txBox="1"/>
          <p:nvPr/>
        </p:nvSpPr>
        <p:spPr>
          <a:xfrm flipH="1">
            <a:off x="1923360" y="6613405"/>
            <a:ext cx="32836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Soft Skills </a:t>
            </a:r>
            <a:r>
              <a:rPr b="0" i="0" lang="en-US" sz="1400" u="none" cap="none" strike="noStrike">
                <a:solidFill>
                  <a:srgbClr val="222222"/>
                </a:solidFill>
                <a:latin typeface="Arial"/>
                <a:ea typeface="Arial"/>
                <a:cs typeface="Arial"/>
                <a:sym typeface="Arial"/>
              </a:rPr>
              <a:t>Workshop -2 Days</a:t>
            </a:r>
            <a:endParaRPr b="0" i="0" sz="1400" u="none" cap="none" strike="noStrike">
              <a:solidFill>
                <a:schemeClr val="dk1"/>
              </a:solidFill>
              <a:latin typeface="Arial"/>
              <a:ea typeface="Arial"/>
              <a:cs typeface="Arial"/>
              <a:sym typeface="Arial"/>
            </a:endParaRPr>
          </a:p>
        </p:txBody>
      </p:sp>
      <p:pic>
        <p:nvPicPr>
          <p:cNvPr id="21" name="Google Shape;21;p1"/>
          <p:cNvPicPr preferRelativeResize="0"/>
          <p:nvPr/>
        </p:nvPicPr>
        <p:blipFill rotWithShape="1">
          <a:blip r:embed="rId1">
            <a:alphaModFix/>
          </a:blip>
          <a:srcRect b="0" l="0" r="0" t="0"/>
          <a:stretch/>
        </p:blipFill>
        <p:spPr>
          <a:xfrm>
            <a:off x="73650" y="21816"/>
            <a:ext cx="657869" cy="7622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22.png"/><Relationship Id="rId9" Type="http://schemas.openxmlformats.org/officeDocument/2006/relationships/image" Target="../media/image5.png"/><Relationship Id="rId5" Type="http://schemas.openxmlformats.org/officeDocument/2006/relationships/image" Target="../media/image28.png"/><Relationship Id="rId6" Type="http://schemas.openxmlformats.org/officeDocument/2006/relationships/image" Target="../media/image31.png"/><Relationship Id="rId7" Type="http://schemas.openxmlformats.org/officeDocument/2006/relationships/image" Target="../media/image25.png"/><Relationship Id="rId8"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6.jp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4.jpg"/><Relationship Id="rId4" Type="http://schemas.openxmlformats.org/officeDocument/2006/relationships/image" Target="../media/image9.jpg"/><Relationship Id="rId5"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txBox="1"/>
          <p:nvPr>
            <p:ph type="ctrTitle"/>
          </p:nvPr>
        </p:nvSpPr>
        <p:spPr>
          <a:xfrm>
            <a:off x="1122980" y="5653825"/>
            <a:ext cx="10398460" cy="73988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b="1" lang="en-US" sz="4000"/>
              <a:t>Soft Skills Workshop -2 Days</a:t>
            </a:r>
            <a:endParaRPr/>
          </a:p>
        </p:txBody>
      </p:sp>
      <p:pic>
        <p:nvPicPr>
          <p:cNvPr id="97" name="Google Shape;97;p13"/>
          <p:cNvPicPr preferRelativeResize="0"/>
          <p:nvPr/>
        </p:nvPicPr>
        <p:blipFill rotWithShape="1">
          <a:blip r:embed="rId3">
            <a:alphaModFix/>
          </a:blip>
          <a:srcRect b="0" l="0" r="0" t="12285"/>
          <a:stretch/>
        </p:blipFill>
        <p:spPr>
          <a:xfrm>
            <a:off x="0" y="0"/>
            <a:ext cx="12192000" cy="5466080"/>
          </a:xfrm>
          <a:prstGeom prst="rect">
            <a:avLst/>
          </a:prstGeom>
          <a:noFill/>
          <a:ln>
            <a:noFill/>
          </a:ln>
        </p:spPr>
      </p:pic>
      <p:sp>
        <p:nvSpPr>
          <p:cNvPr id="98" name="Google Shape;98;p13"/>
          <p:cNvSpPr/>
          <p:nvPr/>
        </p:nvSpPr>
        <p:spPr>
          <a:xfrm>
            <a:off x="10838688" y="5549526"/>
            <a:ext cx="1333764" cy="1001486"/>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99" name="Google Shape;99;p13"/>
          <p:cNvPicPr preferRelativeResize="0"/>
          <p:nvPr/>
        </p:nvPicPr>
        <p:blipFill rotWithShape="1">
          <a:blip r:embed="rId4">
            <a:alphaModFix/>
          </a:blip>
          <a:srcRect b="0" l="0" r="0" t="0"/>
          <a:stretch/>
        </p:blipFill>
        <p:spPr>
          <a:xfrm>
            <a:off x="9850" y="5504339"/>
            <a:ext cx="960567" cy="11129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2"/>
          <p:cNvSpPr txBox="1"/>
          <p:nvPr>
            <p:ph type="title"/>
          </p:nvPr>
        </p:nvSpPr>
        <p:spPr>
          <a:xfrm>
            <a:off x="795958" y="-6626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What is Interpersonal Effectiveness</a:t>
            </a:r>
            <a:endParaRPr/>
          </a:p>
        </p:txBody>
      </p:sp>
      <p:sp>
        <p:nvSpPr>
          <p:cNvPr id="250" name="Google Shape;250;p22"/>
          <p:cNvSpPr txBox="1"/>
          <p:nvPr>
            <p:ph idx="1" type="body"/>
          </p:nvPr>
        </p:nvSpPr>
        <p:spPr>
          <a:xfrm>
            <a:off x="181789" y="2665140"/>
            <a:ext cx="7221039" cy="1998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solidFill>
                  <a:schemeClr val="dk1"/>
                </a:solidFill>
                <a:latin typeface="Arial"/>
                <a:ea typeface="Arial"/>
                <a:cs typeface="Arial"/>
                <a:sym typeface="Arial"/>
              </a:rPr>
              <a:t>The ability to understand, communicate and interact with other people in a way that leads to productive working relationships and enables the achievement of desired outcomes  for you, your team and the organization.</a:t>
            </a:r>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p:txBody>
      </p:sp>
      <p:pic>
        <p:nvPicPr>
          <p:cNvPr descr="Photo two smiling businessmen shaking hands while standing in an office." id="251" name="Google Shape;251;p22"/>
          <p:cNvPicPr preferRelativeResize="0"/>
          <p:nvPr/>
        </p:nvPicPr>
        <p:blipFill rotWithShape="1">
          <a:blip r:embed="rId3">
            <a:alphaModFix/>
          </a:blip>
          <a:srcRect b="0" l="0" r="0" t="0"/>
          <a:stretch/>
        </p:blipFill>
        <p:spPr>
          <a:xfrm>
            <a:off x="7892197" y="2521448"/>
            <a:ext cx="4166453" cy="27820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3"/>
          <p:cNvSpPr txBox="1"/>
          <p:nvPr>
            <p:ph type="title"/>
          </p:nvPr>
        </p:nvSpPr>
        <p:spPr>
          <a:xfrm>
            <a:off x="838200" y="208723"/>
            <a:ext cx="10515600" cy="7653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b="1" lang="en-US" sz="4000"/>
              <a:t>Who is a stakeholder?</a:t>
            </a:r>
            <a:endParaRPr/>
          </a:p>
        </p:txBody>
      </p:sp>
      <p:sp>
        <p:nvSpPr>
          <p:cNvPr id="258" name="Google Shape;258;p23"/>
          <p:cNvSpPr txBox="1"/>
          <p:nvPr>
            <p:ph idx="1" type="body"/>
          </p:nvPr>
        </p:nvSpPr>
        <p:spPr>
          <a:xfrm>
            <a:off x="838200" y="1532627"/>
            <a:ext cx="7401339" cy="435133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b="0" i="0" lang="en-US" sz="2400"/>
              <a:t>Any person/ department who has an impact on your work performance</a:t>
            </a:r>
            <a:endParaRPr/>
          </a:p>
          <a:p>
            <a:pPr indent="-228600" lvl="0" marL="228600" rtl="0" algn="l">
              <a:lnSpc>
                <a:spcPct val="90000"/>
              </a:lnSpc>
              <a:spcBef>
                <a:spcPts val="5400"/>
              </a:spcBef>
              <a:spcAft>
                <a:spcPts val="0"/>
              </a:spcAft>
              <a:buClr>
                <a:schemeClr val="dk1"/>
              </a:buClr>
              <a:buSzPts val="2400"/>
              <a:buChar char="•"/>
            </a:pPr>
            <a:r>
              <a:rPr b="0" i="0" lang="en-US" sz="2400"/>
              <a:t>This can include employees, customers, investors, suppliers, government agencies, etc </a:t>
            </a:r>
            <a:endParaRPr/>
          </a:p>
          <a:p>
            <a:pPr indent="-228600" lvl="0" marL="228600" rtl="0" algn="l">
              <a:lnSpc>
                <a:spcPct val="90000"/>
              </a:lnSpc>
              <a:spcBef>
                <a:spcPts val="5400"/>
              </a:spcBef>
              <a:spcAft>
                <a:spcPts val="0"/>
              </a:spcAft>
              <a:buClr>
                <a:schemeClr val="dk1"/>
              </a:buClr>
              <a:buSzPts val="2400"/>
              <a:buChar char="•"/>
            </a:pPr>
            <a:r>
              <a:rPr b="0" i="0" lang="en-US" sz="2400"/>
              <a:t>Stakeholder Management is maintaining good relations with your stakeholders and keeping them </a:t>
            </a:r>
            <a:r>
              <a:rPr lang="en-US" sz="2400"/>
              <a:t>engaged</a:t>
            </a:r>
            <a:r>
              <a:rPr b="0" i="0" lang="en-US" sz="2400"/>
              <a:t> </a:t>
            </a:r>
            <a:endParaRPr/>
          </a:p>
        </p:txBody>
      </p:sp>
      <p:pic>
        <p:nvPicPr>
          <p:cNvPr id="259" name="Google Shape;259;p23"/>
          <p:cNvPicPr preferRelativeResize="0"/>
          <p:nvPr/>
        </p:nvPicPr>
        <p:blipFill rotWithShape="1">
          <a:blip r:embed="rId3">
            <a:alphaModFix/>
          </a:blip>
          <a:srcRect b="0" l="19824" r="35011" t="0"/>
          <a:stretch/>
        </p:blipFill>
        <p:spPr>
          <a:xfrm>
            <a:off x="8239538" y="974035"/>
            <a:ext cx="3844852" cy="56752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pic>
        <p:nvPicPr>
          <p:cNvPr id="265" name="Google Shape;265;p24"/>
          <p:cNvPicPr preferRelativeResize="0"/>
          <p:nvPr>
            <p:ph idx="1" type="body"/>
          </p:nvPr>
        </p:nvPicPr>
        <p:blipFill rotWithShape="1">
          <a:blip r:embed="rId3">
            <a:alphaModFix/>
          </a:blip>
          <a:srcRect b="0" l="0" r="0" t="0"/>
          <a:stretch/>
        </p:blipFill>
        <p:spPr>
          <a:xfrm>
            <a:off x="0" y="-1"/>
            <a:ext cx="12192000" cy="5906447"/>
          </a:xfrm>
          <a:prstGeom prst="rect">
            <a:avLst/>
          </a:prstGeom>
          <a:noFill/>
          <a:ln>
            <a:noFill/>
          </a:ln>
        </p:spPr>
      </p:pic>
      <p:sp>
        <p:nvSpPr>
          <p:cNvPr id="266" name="Google Shape;266;p24"/>
          <p:cNvSpPr/>
          <p:nvPr/>
        </p:nvSpPr>
        <p:spPr>
          <a:xfrm>
            <a:off x="589547" y="2803358"/>
            <a:ext cx="1347538" cy="490776"/>
          </a:xfrm>
          <a:prstGeom prst="cube">
            <a:avLst>
              <a:gd fmla="val 25000" name="adj"/>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URGENT</a:t>
            </a:r>
            <a:endParaRPr b="0" i="0" sz="1400" u="none" cap="none" strike="noStrike">
              <a:solidFill>
                <a:srgbClr val="000000"/>
              </a:solidFill>
              <a:latin typeface="Arial"/>
              <a:ea typeface="Arial"/>
              <a:cs typeface="Arial"/>
              <a:sym typeface="Arial"/>
            </a:endParaRPr>
          </a:p>
        </p:txBody>
      </p:sp>
      <p:sp>
        <p:nvSpPr>
          <p:cNvPr id="267" name="Google Shape;267;p24"/>
          <p:cNvSpPr/>
          <p:nvPr/>
        </p:nvSpPr>
        <p:spPr>
          <a:xfrm>
            <a:off x="9500935" y="2707834"/>
            <a:ext cx="1556085" cy="531674"/>
          </a:xfrm>
          <a:prstGeom prst="cube">
            <a:avLst>
              <a:gd fmla="val 25000" name="adj"/>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IMPORTANT</a:t>
            </a:r>
            <a:endParaRPr b="0" i="0" sz="1400" u="none" cap="none" strike="noStrike">
              <a:solidFill>
                <a:srgbClr val="000000"/>
              </a:solidFill>
              <a:latin typeface="Arial"/>
              <a:ea typeface="Arial"/>
              <a:cs typeface="Arial"/>
              <a:sym typeface="Arial"/>
            </a:endParaRPr>
          </a:p>
        </p:txBody>
      </p:sp>
      <p:sp>
        <p:nvSpPr>
          <p:cNvPr id="268" name="Google Shape;268;p24"/>
          <p:cNvSpPr txBox="1"/>
          <p:nvPr/>
        </p:nvSpPr>
        <p:spPr>
          <a:xfrm>
            <a:off x="934452" y="5842762"/>
            <a:ext cx="10515600" cy="85761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Urgent V/s Important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idx="1" type="body"/>
          </p:nvPr>
        </p:nvSpPr>
        <p:spPr>
          <a:xfrm>
            <a:off x="900567" y="5888824"/>
            <a:ext cx="10390860" cy="52621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40C28"/>
              </a:buClr>
              <a:buSzPts val="2400"/>
              <a:buNone/>
            </a:pPr>
            <a:r>
              <a:rPr b="0" i="0" lang="en-US" sz="2400">
                <a:solidFill>
                  <a:srgbClr val="040C28"/>
                </a:solidFill>
                <a:latin typeface="Arial"/>
                <a:ea typeface="Arial"/>
                <a:cs typeface="Arial"/>
                <a:sym typeface="Arial"/>
              </a:rPr>
              <a:t>8</a:t>
            </a:r>
            <a:r>
              <a:rPr b="0" i="0" lang="en-US" sz="2000">
                <a:solidFill>
                  <a:srgbClr val="040C28"/>
                </a:solidFill>
              </a:rPr>
              <a:t>0% of outcomes (or outputs) result from 20% of all efforts (or inputs) for any given event</a:t>
            </a:r>
            <a:endParaRPr sz="2000"/>
          </a:p>
        </p:txBody>
      </p:sp>
      <p:sp>
        <p:nvSpPr>
          <p:cNvPr id="275" name="Google Shape;275;p25"/>
          <p:cNvSpPr txBox="1"/>
          <p:nvPr/>
        </p:nvSpPr>
        <p:spPr>
          <a:xfrm>
            <a:off x="1387641" y="146231"/>
            <a:ext cx="9416715" cy="7831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Understanding Pareto's Principle</a:t>
            </a:r>
            <a:endParaRPr b="0" i="0" sz="1400" u="none" cap="none" strike="noStrike">
              <a:solidFill>
                <a:srgbClr val="000000"/>
              </a:solidFill>
              <a:latin typeface="Arial"/>
              <a:ea typeface="Arial"/>
              <a:cs typeface="Arial"/>
              <a:sym typeface="Arial"/>
            </a:endParaRPr>
          </a:p>
        </p:txBody>
      </p:sp>
      <p:pic>
        <p:nvPicPr>
          <p:cNvPr id="276" name="Google Shape;276;p25"/>
          <p:cNvPicPr preferRelativeResize="0"/>
          <p:nvPr/>
        </p:nvPicPr>
        <p:blipFill rotWithShape="1">
          <a:blip r:embed="rId3">
            <a:alphaModFix/>
          </a:blip>
          <a:srcRect b="23925" l="0" r="0" t="12683"/>
          <a:stretch/>
        </p:blipFill>
        <p:spPr>
          <a:xfrm>
            <a:off x="2287927" y="1306921"/>
            <a:ext cx="7616141" cy="43733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26"/>
          <p:cNvPicPr preferRelativeResize="0"/>
          <p:nvPr/>
        </p:nvPicPr>
        <p:blipFill rotWithShape="1">
          <a:blip r:embed="rId3">
            <a:alphaModFix/>
          </a:blip>
          <a:srcRect b="3255" l="0" r="0" t="13336"/>
          <a:stretch/>
        </p:blipFill>
        <p:spPr>
          <a:xfrm>
            <a:off x="0" y="1143000"/>
            <a:ext cx="12192000" cy="4820478"/>
          </a:xfrm>
          <a:prstGeom prst="rect">
            <a:avLst/>
          </a:prstGeom>
          <a:noFill/>
          <a:ln>
            <a:noFill/>
          </a:ln>
        </p:spPr>
      </p:pic>
      <p:sp>
        <p:nvSpPr>
          <p:cNvPr id="283" name="Google Shape;283;p26"/>
          <p:cNvSpPr txBox="1"/>
          <p:nvPr>
            <p:ph type="title"/>
          </p:nvPr>
        </p:nvSpPr>
        <p:spPr>
          <a:xfrm>
            <a:off x="646043" y="339493"/>
            <a:ext cx="10214984" cy="65233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4000"/>
              <a:t>Using 80/20 Principle for Prioritising Work</a:t>
            </a:r>
            <a:endParaRPr/>
          </a:p>
        </p:txBody>
      </p:sp>
      <p:sp>
        <p:nvSpPr>
          <p:cNvPr id="284" name="Google Shape;284;p26"/>
          <p:cNvSpPr txBox="1"/>
          <p:nvPr>
            <p:ph idx="1" type="body"/>
          </p:nvPr>
        </p:nvSpPr>
        <p:spPr>
          <a:xfrm>
            <a:off x="646043" y="1638630"/>
            <a:ext cx="5418484" cy="382921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A2B2C"/>
              </a:buClr>
              <a:buSzPts val="2400"/>
              <a:buFont typeface="Arial"/>
              <a:buChar char="•"/>
            </a:pPr>
            <a:r>
              <a:rPr b="0" i="0" lang="en-US" sz="2400">
                <a:solidFill>
                  <a:srgbClr val="2A2B2C"/>
                </a:solidFill>
              </a:rPr>
              <a:t>Clear priorities both for you and your team</a:t>
            </a:r>
            <a:endParaRPr/>
          </a:p>
          <a:p>
            <a:pPr indent="-76200" lvl="0" marL="228600" rtl="0" algn="l">
              <a:lnSpc>
                <a:spcPct val="90000"/>
              </a:lnSpc>
              <a:spcBef>
                <a:spcPts val="1000"/>
              </a:spcBef>
              <a:spcAft>
                <a:spcPts val="0"/>
              </a:spcAft>
              <a:buClr>
                <a:schemeClr val="dk1"/>
              </a:buClr>
              <a:buSzPts val="2400"/>
              <a:buFont typeface="Arial"/>
              <a:buNone/>
            </a:pPr>
            <a:r>
              <a:t/>
            </a:r>
            <a:endParaRPr b="0" i="0" sz="2400">
              <a:solidFill>
                <a:srgbClr val="2A2B2C"/>
              </a:solidFill>
            </a:endParaRPr>
          </a:p>
          <a:p>
            <a:pPr indent="-228600" lvl="0" marL="228600" rtl="0" algn="l">
              <a:lnSpc>
                <a:spcPct val="90000"/>
              </a:lnSpc>
              <a:spcBef>
                <a:spcPts val="1000"/>
              </a:spcBef>
              <a:spcAft>
                <a:spcPts val="0"/>
              </a:spcAft>
              <a:buClr>
                <a:srgbClr val="2A2B2C"/>
              </a:buClr>
              <a:buSzPts val="2400"/>
              <a:buFont typeface="Arial"/>
              <a:buChar char="•"/>
            </a:pPr>
            <a:r>
              <a:rPr b="0" i="0" lang="en-US" sz="2400">
                <a:solidFill>
                  <a:srgbClr val="2A2B2C"/>
                </a:solidFill>
              </a:rPr>
              <a:t>Increased daily productivity</a:t>
            </a:r>
            <a:endParaRPr/>
          </a:p>
          <a:p>
            <a:pPr indent="-76200" lvl="0" marL="228600" rtl="0" algn="l">
              <a:lnSpc>
                <a:spcPct val="90000"/>
              </a:lnSpc>
              <a:spcBef>
                <a:spcPts val="1000"/>
              </a:spcBef>
              <a:spcAft>
                <a:spcPts val="0"/>
              </a:spcAft>
              <a:buClr>
                <a:schemeClr val="dk1"/>
              </a:buClr>
              <a:buSzPts val="2400"/>
              <a:buFont typeface="Arial"/>
              <a:buNone/>
            </a:pPr>
            <a:r>
              <a:t/>
            </a:r>
            <a:endParaRPr b="0" i="0" sz="2400">
              <a:solidFill>
                <a:srgbClr val="2A2B2C"/>
              </a:solidFill>
            </a:endParaRPr>
          </a:p>
          <a:p>
            <a:pPr indent="-228600" lvl="0" marL="228600" rtl="0" algn="l">
              <a:lnSpc>
                <a:spcPct val="90000"/>
              </a:lnSpc>
              <a:spcBef>
                <a:spcPts val="1000"/>
              </a:spcBef>
              <a:spcAft>
                <a:spcPts val="0"/>
              </a:spcAft>
              <a:buClr>
                <a:srgbClr val="2A2B2C"/>
              </a:buClr>
              <a:buSzPts val="2400"/>
              <a:buFont typeface="Arial"/>
              <a:buChar char="•"/>
            </a:pPr>
            <a:r>
              <a:rPr b="0" i="0" lang="en-US" sz="2400">
                <a:solidFill>
                  <a:srgbClr val="2A2B2C"/>
                </a:solidFill>
              </a:rPr>
              <a:t>Ability to portion your work into manageable segments</a:t>
            </a:r>
            <a:endParaRPr/>
          </a:p>
          <a:p>
            <a:pPr indent="-76200" lvl="0" marL="228600" rtl="0" algn="l">
              <a:lnSpc>
                <a:spcPct val="90000"/>
              </a:lnSpc>
              <a:spcBef>
                <a:spcPts val="1000"/>
              </a:spcBef>
              <a:spcAft>
                <a:spcPts val="0"/>
              </a:spcAft>
              <a:buClr>
                <a:schemeClr val="dk1"/>
              </a:buClr>
              <a:buSzPts val="2400"/>
              <a:buFont typeface="Arial"/>
              <a:buNone/>
            </a:pPr>
            <a:r>
              <a:t/>
            </a:r>
            <a:endParaRPr b="0" i="0" sz="2400">
              <a:solidFill>
                <a:srgbClr val="2A2B2C"/>
              </a:solidFill>
            </a:endParaRPr>
          </a:p>
          <a:p>
            <a:pPr indent="-228600" lvl="0" marL="228600" rtl="0" algn="l">
              <a:lnSpc>
                <a:spcPct val="90000"/>
              </a:lnSpc>
              <a:spcBef>
                <a:spcPts val="1000"/>
              </a:spcBef>
              <a:spcAft>
                <a:spcPts val="0"/>
              </a:spcAft>
              <a:buClr>
                <a:srgbClr val="2A2B2C"/>
              </a:buClr>
              <a:buSzPts val="2400"/>
              <a:buFont typeface="Arial"/>
              <a:buChar char="•"/>
            </a:pPr>
            <a:r>
              <a:rPr b="0" i="0" lang="en-US" sz="2400">
                <a:solidFill>
                  <a:srgbClr val="2A2B2C"/>
                </a:solidFill>
              </a:rPr>
              <a:t>More focused strategy</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7"/>
          <p:cNvSpPr txBox="1"/>
          <p:nvPr>
            <p:ph idx="1" type="body"/>
          </p:nvPr>
        </p:nvSpPr>
        <p:spPr>
          <a:xfrm>
            <a:off x="0" y="1151847"/>
            <a:ext cx="7911547" cy="4927599"/>
          </a:xfrm>
          <a:prstGeom prst="rect">
            <a:avLst/>
          </a:prstGeom>
          <a:solidFill>
            <a:srgbClr val="EDDED9"/>
          </a:solidFill>
          <a:ln>
            <a:noFill/>
          </a:ln>
        </p:spPr>
        <p:txBody>
          <a:bodyPr anchorCtr="0" anchor="ctr" bIns="45700" lIns="91425" spcFirstLastPara="1" rIns="91425" wrap="square" tIns="540000">
            <a:normAutofit/>
          </a:bodyPr>
          <a:lstStyle/>
          <a:p>
            <a:pPr indent="-228600" lvl="1" marL="685800" rtl="0" algn="l">
              <a:lnSpc>
                <a:spcPct val="120000"/>
              </a:lnSpc>
              <a:spcBef>
                <a:spcPts val="0"/>
              </a:spcBef>
              <a:spcAft>
                <a:spcPts val="0"/>
              </a:spcAft>
              <a:buClr>
                <a:schemeClr val="dk1"/>
              </a:buClr>
              <a:buSzPts val="2200"/>
              <a:buChar char="•"/>
            </a:pPr>
            <a:r>
              <a:rPr lang="en-US" sz="2200"/>
              <a:t>Do not wear flashy belts with broad buckles. </a:t>
            </a:r>
            <a:endParaRPr/>
          </a:p>
          <a:p>
            <a:pPr indent="-228600" lvl="1" marL="685800" rtl="0" algn="l">
              <a:lnSpc>
                <a:spcPct val="120000"/>
              </a:lnSpc>
              <a:spcBef>
                <a:spcPts val="1700"/>
              </a:spcBef>
              <a:spcAft>
                <a:spcPts val="0"/>
              </a:spcAft>
              <a:buClr>
                <a:schemeClr val="dk1"/>
              </a:buClr>
              <a:buSzPts val="2200"/>
              <a:buChar char="•"/>
            </a:pPr>
            <a:r>
              <a:rPr lang="en-US" sz="2200"/>
              <a:t>The colour of your belt &amp; shoes should match.</a:t>
            </a:r>
            <a:endParaRPr sz="2000"/>
          </a:p>
          <a:p>
            <a:pPr indent="-228600" lvl="1" marL="685800" rtl="0" algn="l">
              <a:lnSpc>
                <a:spcPct val="120000"/>
              </a:lnSpc>
              <a:spcBef>
                <a:spcPts val="1700"/>
              </a:spcBef>
              <a:spcAft>
                <a:spcPts val="0"/>
              </a:spcAft>
              <a:buClr>
                <a:schemeClr val="dk1"/>
              </a:buClr>
              <a:buSzPts val="2200"/>
              <a:buChar char="•"/>
            </a:pPr>
            <a:r>
              <a:rPr lang="en-US" sz="2200"/>
              <a:t>Make sure your sleeves touch the base of your hand. Do not roll up sleeves at work</a:t>
            </a:r>
            <a:endParaRPr/>
          </a:p>
          <a:p>
            <a:pPr indent="-228600" lvl="1" marL="685800" rtl="0" algn="l">
              <a:lnSpc>
                <a:spcPct val="120000"/>
              </a:lnSpc>
              <a:spcBef>
                <a:spcPts val="1700"/>
              </a:spcBef>
              <a:spcAft>
                <a:spcPts val="0"/>
              </a:spcAft>
              <a:buClr>
                <a:schemeClr val="dk1"/>
              </a:buClr>
              <a:buSzPts val="2000"/>
              <a:buChar char="•"/>
            </a:pPr>
            <a:r>
              <a:rPr lang="en-US" sz="2000"/>
              <a:t>Wear clean &amp; washed socks. </a:t>
            </a:r>
            <a:endParaRPr sz="2200"/>
          </a:p>
          <a:p>
            <a:pPr indent="-228600" lvl="1" marL="685800" rtl="0" algn="l">
              <a:lnSpc>
                <a:spcPct val="120000"/>
              </a:lnSpc>
              <a:spcBef>
                <a:spcPts val="1700"/>
              </a:spcBef>
              <a:spcAft>
                <a:spcPts val="0"/>
              </a:spcAft>
              <a:buClr>
                <a:schemeClr val="dk1"/>
              </a:buClr>
              <a:buSzPts val="2200"/>
              <a:buChar char="•"/>
            </a:pPr>
            <a:r>
              <a:rPr lang="en-US" sz="2200"/>
              <a:t>Your socks should match the color of your pants /shoes</a:t>
            </a:r>
            <a:endParaRPr/>
          </a:p>
          <a:p>
            <a:pPr indent="-228600" lvl="1" marL="685800" rtl="0" algn="l">
              <a:lnSpc>
                <a:spcPct val="120000"/>
              </a:lnSpc>
              <a:spcBef>
                <a:spcPts val="1700"/>
              </a:spcBef>
              <a:spcAft>
                <a:spcPts val="0"/>
              </a:spcAft>
              <a:buClr>
                <a:schemeClr val="dk1"/>
              </a:buClr>
              <a:buSzPts val="2200"/>
              <a:buChar char="•"/>
            </a:pPr>
            <a:r>
              <a:rPr lang="en-US" sz="2200"/>
              <a:t>Shoes should be polished</a:t>
            </a:r>
            <a:r>
              <a:rPr lang="en-US" sz="2800"/>
              <a:t>.</a:t>
            </a:r>
            <a:endParaRPr sz="2800"/>
          </a:p>
          <a:p>
            <a:pPr indent="0" lvl="0" marL="0" rtl="0" algn="l">
              <a:lnSpc>
                <a:spcPct val="90000"/>
              </a:lnSpc>
              <a:spcBef>
                <a:spcPts val="2200"/>
              </a:spcBef>
              <a:spcAft>
                <a:spcPts val="0"/>
              </a:spcAft>
              <a:buClr>
                <a:schemeClr val="dk1"/>
              </a:buClr>
              <a:buSzPts val="2800"/>
              <a:buNone/>
            </a:pPr>
            <a:r>
              <a:t/>
            </a:r>
            <a:endParaRPr/>
          </a:p>
        </p:txBody>
      </p:sp>
      <p:sp>
        <p:nvSpPr>
          <p:cNvPr id="290" name="Google Shape;290;p27"/>
          <p:cNvSpPr txBox="1"/>
          <p:nvPr/>
        </p:nvSpPr>
        <p:spPr>
          <a:xfrm>
            <a:off x="649357" y="107175"/>
            <a:ext cx="10038522" cy="8085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Corporate dressing for Male –Some other tips</a:t>
            </a:r>
            <a:endParaRPr b="1" i="0" sz="3600" u="none" cap="none" strike="noStrike">
              <a:solidFill>
                <a:schemeClr val="dk1"/>
              </a:solidFill>
              <a:latin typeface="Arial"/>
              <a:ea typeface="Arial"/>
              <a:cs typeface="Arial"/>
              <a:sym typeface="Arial"/>
            </a:endParaRPr>
          </a:p>
        </p:txBody>
      </p:sp>
      <p:pic>
        <p:nvPicPr>
          <p:cNvPr descr="Photo happy young male manager formal dressed" id="291" name="Google Shape;291;p27"/>
          <p:cNvPicPr preferRelativeResize="0"/>
          <p:nvPr/>
        </p:nvPicPr>
        <p:blipFill rotWithShape="1">
          <a:blip r:embed="rId3">
            <a:alphaModFix/>
          </a:blip>
          <a:srcRect b="0" l="0" r="0" t="0"/>
          <a:stretch/>
        </p:blipFill>
        <p:spPr>
          <a:xfrm>
            <a:off x="7911547" y="1151847"/>
            <a:ext cx="4280451" cy="4927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8"/>
          <p:cNvSpPr txBox="1"/>
          <p:nvPr>
            <p:ph type="title"/>
          </p:nvPr>
        </p:nvSpPr>
        <p:spPr>
          <a:xfrm>
            <a:off x="594360" y="188843"/>
            <a:ext cx="10515600" cy="6957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b="1" lang="en-US" sz="4000"/>
              <a:t>Casual dressing Some other tips</a:t>
            </a:r>
            <a:endParaRPr b="1" sz="4000"/>
          </a:p>
        </p:txBody>
      </p:sp>
      <p:sp>
        <p:nvSpPr>
          <p:cNvPr id="298" name="Google Shape;298;p28"/>
          <p:cNvSpPr txBox="1"/>
          <p:nvPr>
            <p:ph idx="1" type="body"/>
          </p:nvPr>
        </p:nvSpPr>
        <p:spPr>
          <a:xfrm>
            <a:off x="0" y="1026160"/>
            <a:ext cx="8065605" cy="4805680"/>
          </a:xfrm>
          <a:prstGeom prst="rect">
            <a:avLst/>
          </a:prstGeom>
          <a:solidFill>
            <a:srgbClr val="EDF2F5"/>
          </a:solidFill>
          <a:ln>
            <a:noFill/>
          </a:ln>
        </p:spPr>
        <p:txBody>
          <a:bodyPr anchorCtr="0" anchor="ctr" bIns="45700" lIns="91425" spcFirstLastPara="1" rIns="91425" wrap="square" tIns="45700">
            <a:noAutofit/>
          </a:bodyPr>
          <a:lstStyle/>
          <a:p>
            <a:pPr indent="-228600" lvl="1" marL="685800" rtl="0" algn="l">
              <a:lnSpc>
                <a:spcPct val="130000"/>
              </a:lnSpc>
              <a:spcBef>
                <a:spcPts val="0"/>
              </a:spcBef>
              <a:spcAft>
                <a:spcPts val="0"/>
              </a:spcAft>
              <a:buClr>
                <a:schemeClr val="dk1"/>
              </a:buClr>
              <a:buSzPts val="2200"/>
              <a:buChar char="•"/>
            </a:pPr>
            <a:r>
              <a:rPr lang="en-US" sz="2200"/>
              <a:t>Women’s slacks are one of the favorite clothing pieces</a:t>
            </a:r>
            <a:endParaRPr/>
          </a:p>
          <a:p>
            <a:pPr indent="-88900" lvl="1" marL="685800" rtl="0" algn="l">
              <a:lnSpc>
                <a:spcPct val="130000"/>
              </a:lnSpc>
              <a:spcBef>
                <a:spcPts val="500"/>
              </a:spcBef>
              <a:spcAft>
                <a:spcPts val="0"/>
              </a:spcAft>
              <a:buClr>
                <a:schemeClr val="dk1"/>
              </a:buClr>
              <a:buSzPts val="2200"/>
              <a:buNone/>
            </a:pPr>
            <a:r>
              <a:t/>
            </a:r>
            <a:endParaRPr sz="2200"/>
          </a:p>
          <a:p>
            <a:pPr indent="-228600" lvl="1" marL="685800" rtl="0" algn="l">
              <a:lnSpc>
                <a:spcPct val="100000"/>
              </a:lnSpc>
              <a:spcBef>
                <a:spcPts val="500"/>
              </a:spcBef>
              <a:spcAft>
                <a:spcPts val="0"/>
              </a:spcAft>
              <a:buClr>
                <a:schemeClr val="dk1"/>
              </a:buClr>
              <a:buSzPts val="2200"/>
              <a:buChar char="•"/>
            </a:pPr>
            <a:r>
              <a:rPr lang="en-US" sz="2200"/>
              <a:t>Wear them with one of your favorite formal shirts, a casual tweed blazer, or a light sweater </a:t>
            </a:r>
            <a:endParaRPr/>
          </a:p>
          <a:p>
            <a:pPr indent="-88900" lvl="1" marL="685800" rtl="0" algn="l">
              <a:lnSpc>
                <a:spcPct val="100000"/>
              </a:lnSpc>
              <a:spcBef>
                <a:spcPts val="500"/>
              </a:spcBef>
              <a:spcAft>
                <a:spcPts val="0"/>
              </a:spcAft>
              <a:buClr>
                <a:schemeClr val="dk1"/>
              </a:buClr>
              <a:buSzPts val="2200"/>
              <a:buNone/>
            </a:pPr>
            <a:r>
              <a:t/>
            </a:r>
            <a:endParaRPr sz="2200"/>
          </a:p>
          <a:p>
            <a:pPr indent="-228600" lvl="1" marL="685800" rtl="0" algn="l">
              <a:lnSpc>
                <a:spcPct val="100000"/>
              </a:lnSpc>
              <a:spcBef>
                <a:spcPts val="500"/>
              </a:spcBef>
              <a:spcAft>
                <a:spcPts val="0"/>
              </a:spcAft>
              <a:buClr>
                <a:schemeClr val="dk1"/>
              </a:buClr>
              <a:buSzPts val="2200"/>
              <a:buChar char="•"/>
            </a:pPr>
            <a:r>
              <a:rPr b="1" lang="en-US" sz="2200"/>
              <a:t>The suit is, without doubt, the most formal piece</a:t>
            </a:r>
            <a:r>
              <a:rPr lang="en-US" sz="2200"/>
              <a:t> of all the business formal wardrobe </a:t>
            </a:r>
            <a:endParaRPr/>
          </a:p>
          <a:p>
            <a:pPr indent="-88900" lvl="1" marL="685800" rtl="0" algn="l">
              <a:lnSpc>
                <a:spcPct val="100000"/>
              </a:lnSpc>
              <a:spcBef>
                <a:spcPts val="500"/>
              </a:spcBef>
              <a:spcAft>
                <a:spcPts val="0"/>
              </a:spcAft>
              <a:buClr>
                <a:schemeClr val="dk1"/>
              </a:buClr>
              <a:buSzPts val="2200"/>
              <a:buNone/>
            </a:pPr>
            <a:r>
              <a:t/>
            </a:r>
            <a:endParaRPr sz="2200"/>
          </a:p>
          <a:p>
            <a:pPr indent="-228600" lvl="1" marL="685800" rtl="0" algn="l">
              <a:lnSpc>
                <a:spcPct val="100000"/>
              </a:lnSpc>
              <a:spcBef>
                <a:spcPts val="500"/>
              </a:spcBef>
              <a:spcAft>
                <a:spcPts val="0"/>
              </a:spcAft>
              <a:buClr>
                <a:schemeClr val="dk1"/>
              </a:buClr>
              <a:buSzPts val="2200"/>
              <a:buChar char="•"/>
            </a:pPr>
            <a:r>
              <a:rPr lang="en-US" sz="2200"/>
              <a:t>To complete the perfect business casual outfit, you should take care of your shoes.</a:t>
            </a:r>
            <a:endParaRPr sz="2200"/>
          </a:p>
        </p:txBody>
      </p:sp>
      <p:pic>
        <p:nvPicPr>
          <p:cNvPr descr="Photo thoughtful businesswoman looking away at office" id="299" name="Google Shape;299;p28"/>
          <p:cNvPicPr preferRelativeResize="0"/>
          <p:nvPr/>
        </p:nvPicPr>
        <p:blipFill rotWithShape="1">
          <a:blip r:embed="rId3">
            <a:alphaModFix/>
          </a:blip>
          <a:srcRect b="0" l="0" r="0" t="11647"/>
          <a:stretch/>
        </p:blipFill>
        <p:spPr>
          <a:xfrm>
            <a:off x="8065605" y="1026160"/>
            <a:ext cx="4286254" cy="48056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Free photo successful businesswomen handshaking and greeting each other" id="305" name="Google Shape;305;p29"/>
          <p:cNvPicPr preferRelativeResize="0"/>
          <p:nvPr/>
        </p:nvPicPr>
        <p:blipFill rotWithShape="1">
          <a:blip r:embed="rId3">
            <a:alphaModFix/>
          </a:blip>
          <a:srcRect b="0" l="0" r="0" t="0"/>
          <a:stretch/>
        </p:blipFill>
        <p:spPr>
          <a:xfrm>
            <a:off x="4643790" y="946487"/>
            <a:ext cx="7557736" cy="5034466"/>
          </a:xfrm>
          <a:prstGeom prst="rect">
            <a:avLst/>
          </a:prstGeom>
          <a:noFill/>
          <a:ln>
            <a:noFill/>
          </a:ln>
        </p:spPr>
      </p:pic>
      <p:sp>
        <p:nvSpPr>
          <p:cNvPr id="306" name="Google Shape;306;p29"/>
          <p:cNvSpPr txBox="1"/>
          <p:nvPr>
            <p:ph type="title"/>
          </p:nvPr>
        </p:nvSpPr>
        <p:spPr>
          <a:xfrm>
            <a:off x="0" y="227045"/>
            <a:ext cx="10515600" cy="56134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b="1" lang="en-US"/>
              <a:t>Introduction</a:t>
            </a:r>
            <a:endParaRPr/>
          </a:p>
        </p:txBody>
      </p:sp>
      <p:sp>
        <p:nvSpPr>
          <p:cNvPr id="307" name="Google Shape;307;p29"/>
          <p:cNvSpPr txBox="1"/>
          <p:nvPr/>
        </p:nvSpPr>
        <p:spPr>
          <a:xfrm>
            <a:off x="4643790" y="3978442"/>
            <a:ext cx="7557736" cy="2002510"/>
          </a:xfrm>
          <a:prstGeom prst="rect">
            <a:avLst/>
          </a:prstGeom>
          <a:solidFill>
            <a:srgbClr val="ECF1F4"/>
          </a:solidFill>
          <a:ln>
            <a:noFill/>
          </a:ln>
        </p:spPr>
        <p:txBody>
          <a:bodyPr anchorCtr="0" anchor="t" bIns="45700" lIns="216000" spcFirstLastPara="1" rIns="91425" wrap="square" tIns="45700">
            <a:noAutofit/>
          </a:bodyPr>
          <a:lstStyle/>
          <a:p>
            <a:pPr indent="-269875" lvl="1" marL="360363" marR="0" rtl="0" algn="l">
              <a:lnSpc>
                <a:spcPct val="115000"/>
              </a:lnSpc>
              <a:spcBef>
                <a:spcPts val="0"/>
              </a:spcBef>
              <a:spcAft>
                <a:spcPts val="0"/>
              </a:spcAft>
              <a:buClr>
                <a:schemeClr val="dk1"/>
              </a:buClr>
              <a:buSzPts val="1400"/>
              <a:buFont typeface="Arial"/>
              <a:buChar char="•"/>
            </a:pPr>
            <a:r>
              <a:rPr b="0" i="0" lang="en-US" sz="1200" u="none" cap="none" strike="noStrike">
                <a:solidFill>
                  <a:schemeClr val="dk1"/>
                </a:solidFill>
                <a:latin typeface="Arial"/>
                <a:ea typeface="Arial"/>
                <a:cs typeface="Arial"/>
                <a:sym typeface="Arial"/>
              </a:rPr>
              <a:t>Younger/junior/lesser important people are introduced to older/senior/more important people</a:t>
            </a:r>
            <a:endParaRPr b="0" i="0" sz="1200" u="none" cap="none" strike="noStrike">
              <a:solidFill>
                <a:schemeClr val="dk1"/>
              </a:solidFill>
              <a:latin typeface="Arial"/>
              <a:ea typeface="Arial"/>
              <a:cs typeface="Arial"/>
              <a:sym typeface="Arial"/>
            </a:endParaRPr>
          </a:p>
          <a:p>
            <a:pPr indent="-269875" lvl="1" marL="360363" marR="0" rtl="0" algn="l">
              <a:lnSpc>
                <a:spcPct val="115000"/>
              </a:lnSpc>
              <a:spcBef>
                <a:spcPts val="500"/>
              </a:spcBef>
              <a:spcAft>
                <a:spcPts val="0"/>
              </a:spcAft>
              <a:buClr>
                <a:schemeClr val="dk1"/>
              </a:buClr>
              <a:buSzPts val="1400"/>
              <a:buFont typeface="Arial"/>
              <a:buChar char="•"/>
            </a:pPr>
            <a:r>
              <a:rPr b="0" i="0" lang="en-US" sz="1200" u="none" cap="none" strike="noStrike">
                <a:solidFill>
                  <a:schemeClr val="dk1"/>
                </a:solidFill>
                <a:latin typeface="Arial"/>
                <a:ea typeface="Arial"/>
                <a:cs typeface="Arial"/>
                <a:sym typeface="Arial"/>
              </a:rPr>
              <a:t>Junior ranking professionals to senior ranking professionals &amp; Business contacts, boss and staff to clients</a:t>
            </a:r>
            <a:endParaRPr b="0" i="0" sz="1200" u="none" cap="none" strike="noStrike">
              <a:solidFill>
                <a:schemeClr val="dk1"/>
              </a:solidFill>
              <a:latin typeface="Arial"/>
              <a:ea typeface="Arial"/>
              <a:cs typeface="Arial"/>
              <a:sym typeface="Arial"/>
            </a:endParaRPr>
          </a:p>
          <a:p>
            <a:pPr indent="-269875" lvl="1" marL="360363" marR="0" rtl="0" algn="l">
              <a:lnSpc>
                <a:spcPct val="115000"/>
              </a:lnSpc>
              <a:spcBef>
                <a:spcPts val="500"/>
              </a:spcBef>
              <a:spcAft>
                <a:spcPts val="0"/>
              </a:spcAft>
              <a:buClr>
                <a:schemeClr val="dk1"/>
              </a:buClr>
              <a:buSzPts val="1400"/>
              <a:buFont typeface="Arial"/>
              <a:buChar char="•"/>
            </a:pPr>
            <a:r>
              <a:rPr b="0" i="0" lang="en-US" sz="1200" u="none" cap="none" strike="noStrike">
                <a:solidFill>
                  <a:schemeClr val="dk1"/>
                </a:solidFill>
                <a:latin typeface="Arial"/>
                <a:ea typeface="Arial"/>
                <a:cs typeface="Arial"/>
                <a:sym typeface="Arial"/>
              </a:rPr>
              <a:t>Personal acquaintances/family members to business professionals in any business function</a:t>
            </a:r>
            <a:endParaRPr b="0" i="0" sz="1200" u="none" cap="none" strike="noStrike">
              <a:solidFill>
                <a:srgbClr val="000000"/>
              </a:solidFill>
              <a:latin typeface="Arial"/>
              <a:ea typeface="Arial"/>
              <a:cs typeface="Arial"/>
              <a:sym typeface="Arial"/>
            </a:endParaRPr>
          </a:p>
          <a:p>
            <a:pPr indent="-269875" lvl="1" marL="360363" marR="0" rtl="0" algn="l">
              <a:lnSpc>
                <a:spcPct val="115000"/>
              </a:lnSpc>
              <a:spcBef>
                <a:spcPts val="500"/>
              </a:spcBef>
              <a:spcAft>
                <a:spcPts val="0"/>
              </a:spcAft>
              <a:buClr>
                <a:schemeClr val="dk1"/>
              </a:buClr>
              <a:buSzPts val="1400"/>
              <a:buFont typeface="Arial"/>
              <a:buChar char="•"/>
            </a:pPr>
            <a:r>
              <a:rPr b="0" i="0" lang="en-US" sz="1200" u="none" cap="none" strike="noStrike">
                <a:solidFill>
                  <a:schemeClr val="dk1"/>
                </a:solidFill>
                <a:latin typeface="Arial"/>
                <a:ea typeface="Arial"/>
                <a:cs typeface="Arial"/>
                <a:sym typeface="Arial"/>
              </a:rPr>
              <a:t>Ram (subordinate) meet Mr. Doshi (client) who is our esteemed customer.</a:t>
            </a:r>
            <a:endParaRPr b="0" i="0" sz="1200" u="none" cap="none" strike="noStrike">
              <a:solidFill>
                <a:srgbClr val="000000"/>
              </a:solidFill>
              <a:latin typeface="Arial"/>
              <a:ea typeface="Arial"/>
              <a:cs typeface="Arial"/>
              <a:sym typeface="Arial"/>
            </a:endParaRPr>
          </a:p>
          <a:p>
            <a:pPr indent="-269875" lvl="1" marL="360363" marR="0" rtl="0" algn="l">
              <a:lnSpc>
                <a:spcPct val="115000"/>
              </a:lnSpc>
              <a:spcBef>
                <a:spcPts val="500"/>
              </a:spcBef>
              <a:spcAft>
                <a:spcPts val="0"/>
              </a:spcAft>
              <a:buClr>
                <a:schemeClr val="dk1"/>
              </a:buClr>
              <a:buSzPts val="1400"/>
              <a:buFont typeface="Arial"/>
              <a:buChar char="•"/>
            </a:pPr>
            <a:r>
              <a:rPr b="0" i="0" lang="en-US" sz="1200" u="none" cap="none" strike="noStrike">
                <a:solidFill>
                  <a:schemeClr val="dk1"/>
                </a:solidFill>
                <a:latin typeface="Arial"/>
                <a:ea typeface="Arial"/>
                <a:cs typeface="Arial"/>
                <a:sym typeface="Arial"/>
              </a:rPr>
              <a:t>Sam sir (boss), this is Mr. Srivastav our customer from the Baroda branch</a:t>
            </a:r>
            <a:r>
              <a:rPr b="1"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descr="Two happy partners shaking hands in cafe" id="308" name="Google Shape;308;p29"/>
          <p:cNvPicPr preferRelativeResize="0"/>
          <p:nvPr/>
        </p:nvPicPr>
        <p:blipFill rotWithShape="1">
          <a:blip r:embed="rId4">
            <a:alphaModFix/>
          </a:blip>
          <a:srcRect b="0" l="14213" r="3858" t="0"/>
          <a:stretch/>
        </p:blipFill>
        <p:spPr>
          <a:xfrm>
            <a:off x="-1" y="946487"/>
            <a:ext cx="4643789" cy="5034465"/>
          </a:xfrm>
          <a:prstGeom prst="rect">
            <a:avLst/>
          </a:prstGeom>
          <a:solidFill>
            <a:srgbClr val="262223"/>
          </a:solidFill>
          <a:ln>
            <a:noFill/>
          </a:ln>
        </p:spPr>
      </p:pic>
      <p:sp>
        <p:nvSpPr>
          <p:cNvPr id="309" name="Google Shape;309;p29"/>
          <p:cNvSpPr txBox="1"/>
          <p:nvPr/>
        </p:nvSpPr>
        <p:spPr>
          <a:xfrm>
            <a:off x="0" y="3978442"/>
            <a:ext cx="4643789" cy="2002510"/>
          </a:xfrm>
          <a:prstGeom prst="rect">
            <a:avLst/>
          </a:prstGeom>
          <a:solidFill>
            <a:srgbClr val="201C1B"/>
          </a:solidFill>
          <a:ln>
            <a:noFill/>
          </a:ln>
        </p:spPr>
        <p:txBody>
          <a:bodyPr anchorCtr="0" anchor="t" bIns="45700" lIns="216000"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a:p>
            <a:pPr indent="-269875" lvl="1" marL="360363" marR="0" rtl="0" algn="l">
              <a:lnSpc>
                <a:spcPct val="105000"/>
              </a:lnSpc>
              <a:spcBef>
                <a:spcPts val="500"/>
              </a:spcBef>
              <a:spcAft>
                <a:spcPts val="0"/>
              </a:spcAft>
              <a:buClr>
                <a:schemeClr val="lt1"/>
              </a:buClr>
              <a:buSzPts val="1400"/>
              <a:buFont typeface="Arial"/>
              <a:buChar char="•"/>
            </a:pPr>
            <a:r>
              <a:rPr b="0" i="0" lang="en-US" sz="1200" u="none" cap="none" strike="noStrike">
                <a:solidFill>
                  <a:schemeClr val="lt1"/>
                </a:solidFill>
                <a:latin typeface="Arial"/>
                <a:ea typeface="Arial"/>
                <a:cs typeface="Arial"/>
                <a:sym typeface="Arial"/>
              </a:rPr>
              <a:t>Hello Ma’am, I am RAM Kumar, ABC Ltd. It’s pleasure to meet you. </a:t>
            </a:r>
            <a:endParaRPr b="0" i="0" sz="1200" u="none" cap="none" strike="noStrike">
              <a:solidFill>
                <a:srgbClr val="000000"/>
              </a:solidFill>
              <a:latin typeface="Arial"/>
              <a:ea typeface="Arial"/>
              <a:cs typeface="Arial"/>
              <a:sym typeface="Arial"/>
            </a:endParaRPr>
          </a:p>
          <a:p>
            <a:pPr indent="-200025" lvl="1" marL="360363" marR="0" rtl="0" algn="l">
              <a:lnSpc>
                <a:spcPct val="105000"/>
              </a:lnSpc>
              <a:spcBef>
                <a:spcPts val="500"/>
              </a:spcBef>
              <a:spcAft>
                <a:spcPts val="0"/>
              </a:spcAft>
              <a:buClr>
                <a:schemeClr val="dk1"/>
              </a:buClr>
              <a:buSzPts val="1100"/>
              <a:buFont typeface="Arial"/>
              <a:buNone/>
            </a:pPr>
            <a:r>
              <a:t/>
            </a:r>
            <a:endParaRPr b="0" i="0" sz="1200" u="none" cap="none" strike="noStrike">
              <a:solidFill>
                <a:schemeClr val="lt1"/>
              </a:solidFill>
              <a:latin typeface="Arial"/>
              <a:ea typeface="Arial"/>
              <a:cs typeface="Arial"/>
              <a:sym typeface="Arial"/>
            </a:endParaRPr>
          </a:p>
          <a:p>
            <a:pPr indent="-269875" lvl="1" marL="360363" marR="0" rtl="0" algn="l">
              <a:lnSpc>
                <a:spcPct val="105000"/>
              </a:lnSpc>
              <a:spcBef>
                <a:spcPts val="500"/>
              </a:spcBef>
              <a:spcAft>
                <a:spcPts val="0"/>
              </a:spcAft>
              <a:buClr>
                <a:schemeClr val="lt1"/>
              </a:buClr>
              <a:buSzPts val="1400"/>
              <a:buFont typeface="Arial"/>
              <a:buChar char="•"/>
            </a:pPr>
            <a:r>
              <a:rPr b="0" i="0" lang="en-US" sz="1200" u="none" cap="none" strike="noStrike">
                <a:solidFill>
                  <a:schemeClr val="lt1"/>
                </a:solidFill>
                <a:latin typeface="Arial"/>
                <a:ea typeface="Arial"/>
                <a:cs typeface="Arial"/>
                <a:sym typeface="Arial"/>
              </a:rPr>
              <a:t>Good morning everyone! My name is Ram Kumar, ABC Ltd. How may I help you?</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10" name="Google Shape;310;p29"/>
          <p:cNvSpPr txBox="1"/>
          <p:nvPr/>
        </p:nvSpPr>
        <p:spPr>
          <a:xfrm>
            <a:off x="6096000" y="6230845"/>
            <a:ext cx="360919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Introducing Others</a:t>
            </a:r>
            <a:endParaRPr b="0" i="0" sz="1400" u="none" cap="none" strike="noStrike">
              <a:solidFill>
                <a:srgbClr val="000000"/>
              </a:solidFill>
              <a:latin typeface="Arial"/>
              <a:ea typeface="Arial"/>
              <a:cs typeface="Arial"/>
              <a:sym typeface="Arial"/>
            </a:endParaRPr>
          </a:p>
        </p:txBody>
      </p:sp>
      <p:sp>
        <p:nvSpPr>
          <p:cNvPr id="311" name="Google Shape;311;p29"/>
          <p:cNvSpPr txBox="1"/>
          <p:nvPr/>
        </p:nvSpPr>
        <p:spPr>
          <a:xfrm>
            <a:off x="1099190" y="6139053"/>
            <a:ext cx="2394379"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Introducing Self</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0"/>
          <p:cNvSpPr txBox="1"/>
          <p:nvPr>
            <p:ph type="title"/>
          </p:nvPr>
        </p:nvSpPr>
        <p:spPr>
          <a:xfrm>
            <a:off x="576470" y="221112"/>
            <a:ext cx="10351576" cy="5613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4000"/>
              <a:t>Professional Handshake</a:t>
            </a:r>
            <a:endParaRPr b="1" sz="4000"/>
          </a:p>
        </p:txBody>
      </p:sp>
      <p:sp>
        <p:nvSpPr>
          <p:cNvPr id="318" name="Google Shape;318;p30"/>
          <p:cNvSpPr txBox="1"/>
          <p:nvPr>
            <p:ph idx="1" type="body"/>
          </p:nvPr>
        </p:nvSpPr>
        <p:spPr>
          <a:xfrm>
            <a:off x="0" y="993772"/>
            <a:ext cx="7965440" cy="4959987"/>
          </a:xfrm>
          <a:prstGeom prst="rect">
            <a:avLst/>
          </a:prstGeom>
          <a:solidFill>
            <a:srgbClr val="CBD8E8"/>
          </a:solidFill>
          <a:ln>
            <a:noFill/>
          </a:ln>
        </p:spPr>
        <p:txBody>
          <a:bodyPr anchorCtr="0" anchor="ctr" bIns="45700" lIns="91425" spcFirstLastPara="1" rIns="91425" wrap="square" tIns="45700">
            <a:noAutofit/>
          </a:bodyPr>
          <a:lstStyle/>
          <a:p>
            <a:pPr indent="-251999" lvl="1" marL="685800" rtl="0" algn="l">
              <a:lnSpc>
                <a:spcPct val="120000"/>
              </a:lnSpc>
              <a:spcBef>
                <a:spcPts val="0"/>
              </a:spcBef>
              <a:spcAft>
                <a:spcPts val="0"/>
              </a:spcAft>
              <a:buClr>
                <a:schemeClr val="dk1"/>
              </a:buClr>
              <a:buSzPts val="1800"/>
              <a:buChar char="•"/>
            </a:pPr>
            <a:r>
              <a:rPr lang="en-US" sz="1800"/>
              <a:t>Culture Specific (Namaste/Shake hand)</a:t>
            </a:r>
            <a:endParaRPr/>
          </a:p>
          <a:p>
            <a:pPr indent="-245649" lvl="1" marL="685800" rtl="0" algn="l">
              <a:lnSpc>
                <a:spcPct val="120000"/>
              </a:lnSpc>
              <a:spcBef>
                <a:spcPts val="1100"/>
              </a:spcBef>
              <a:spcAft>
                <a:spcPts val="0"/>
              </a:spcAft>
              <a:buClr>
                <a:schemeClr val="dk1"/>
              </a:buClr>
              <a:buSzPts val="100"/>
              <a:buNone/>
            </a:pPr>
            <a:r>
              <a:t/>
            </a:r>
            <a:endParaRPr sz="100"/>
          </a:p>
          <a:p>
            <a:pPr indent="-251999" lvl="1" marL="685800" rtl="0" algn="l">
              <a:lnSpc>
                <a:spcPct val="120000"/>
              </a:lnSpc>
              <a:spcBef>
                <a:spcPts val="1100"/>
              </a:spcBef>
              <a:spcAft>
                <a:spcPts val="0"/>
              </a:spcAft>
              <a:buClr>
                <a:schemeClr val="dk1"/>
              </a:buClr>
              <a:buSzPts val="1800"/>
              <a:buChar char="•"/>
            </a:pPr>
            <a:r>
              <a:rPr lang="en-US" sz="1800"/>
              <a:t>Make sure your right hand is open so the lower joint of the thumb of both parties touch to ensure firm grip.</a:t>
            </a:r>
            <a:endParaRPr/>
          </a:p>
          <a:p>
            <a:pPr indent="-245649" lvl="1" marL="685800" rtl="0" algn="l">
              <a:lnSpc>
                <a:spcPct val="120000"/>
              </a:lnSpc>
              <a:spcBef>
                <a:spcPts val="1100"/>
              </a:spcBef>
              <a:spcAft>
                <a:spcPts val="0"/>
              </a:spcAft>
              <a:buClr>
                <a:schemeClr val="dk1"/>
              </a:buClr>
              <a:buSzPts val="100"/>
              <a:buNone/>
            </a:pPr>
            <a:r>
              <a:t/>
            </a:r>
            <a:endParaRPr sz="100"/>
          </a:p>
          <a:p>
            <a:pPr indent="-251999" lvl="1" marL="685800" rtl="0" algn="l">
              <a:lnSpc>
                <a:spcPct val="120000"/>
              </a:lnSpc>
              <a:spcBef>
                <a:spcPts val="1100"/>
              </a:spcBef>
              <a:spcAft>
                <a:spcPts val="0"/>
              </a:spcAft>
              <a:buClr>
                <a:schemeClr val="dk1"/>
              </a:buClr>
              <a:buSzPts val="1800"/>
              <a:buChar char="•"/>
            </a:pPr>
            <a:r>
              <a:rPr lang="en-US" sz="1800"/>
              <a:t>The grip should be firm--not limp or so strong that it hurts the other person. Firm Handshake shows Credibility, Confidence &amp; Trust</a:t>
            </a:r>
            <a:endParaRPr/>
          </a:p>
          <a:p>
            <a:pPr indent="-245649" lvl="1" marL="685800" rtl="0" algn="l">
              <a:lnSpc>
                <a:spcPct val="120000"/>
              </a:lnSpc>
              <a:spcBef>
                <a:spcPts val="1100"/>
              </a:spcBef>
              <a:spcAft>
                <a:spcPts val="0"/>
              </a:spcAft>
              <a:buClr>
                <a:schemeClr val="dk1"/>
              </a:buClr>
              <a:buSzPts val="100"/>
              <a:buNone/>
            </a:pPr>
            <a:r>
              <a:t/>
            </a:r>
            <a:endParaRPr sz="100"/>
          </a:p>
          <a:p>
            <a:pPr indent="-251999" lvl="1" marL="685800" rtl="0" algn="l">
              <a:lnSpc>
                <a:spcPct val="120000"/>
              </a:lnSpc>
              <a:spcBef>
                <a:spcPts val="1100"/>
              </a:spcBef>
              <a:spcAft>
                <a:spcPts val="0"/>
              </a:spcAft>
              <a:buClr>
                <a:schemeClr val="dk1"/>
              </a:buClr>
              <a:buSzPts val="1800"/>
              <a:buChar char="•"/>
            </a:pPr>
            <a:r>
              <a:rPr lang="en-US" sz="1800"/>
              <a:t>Adjust your grip to that of the other person and always stand and shake hand- Don’t do the same while sitting</a:t>
            </a:r>
            <a:r>
              <a:rPr lang="en-US" sz="2000"/>
              <a:t>.</a:t>
            </a:r>
            <a:endParaRPr/>
          </a:p>
          <a:p>
            <a:pPr indent="-245649" lvl="1" marL="685800" rtl="0" algn="l">
              <a:lnSpc>
                <a:spcPct val="120000"/>
              </a:lnSpc>
              <a:spcBef>
                <a:spcPts val="1100"/>
              </a:spcBef>
              <a:spcAft>
                <a:spcPts val="0"/>
              </a:spcAft>
              <a:buClr>
                <a:schemeClr val="dk1"/>
              </a:buClr>
              <a:buSzPts val="100"/>
              <a:buNone/>
            </a:pPr>
            <a:r>
              <a:t/>
            </a:r>
            <a:endParaRPr sz="100"/>
          </a:p>
          <a:p>
            <a:pPr indent="-251999" lvl="1" marL="685800" rtl="0" algn="l">
              <a:lnSpc>
                <a:spcPct val="120000"/>
              </a:lnSpc>
              <a:spcBef>
                <a:spcPts val="1100"/>
              </a:spcBef>
              <a:spcAft>
                <a:spcPts val="0"/>
              </a:spcAft>
              <a:buClr>
                <a:schemeClr val="dk1"/>
              </a:buClr>
              <a:buSzPts val="1800"/>
              <a:buChar char="•"/>
            </a:pPr>
            <a:r>
              <a:rPr lang="en-US" sz="1800"/>
              <a:t>A good handshake has a smooth up-and-down motion. </a:t>
            </a:r>
            <a:endParaRPr/>
          </a:p>
          <a:p>
            <a:pPr indent="-245649" lvl="1" marL="685800" rtl="0" algn="l">
              <a:lnSpc>
                <a:spcPct val="120000"/>
              </a:lnSpc>
              <a:spcBef>
                <a:spcPts val="1100"/>
              </a:spcBef>
              <a:spcAft>
                <a:spcPts val="0"/>
              </a:spcAft>
              <a:buClr>
                <a:schemeClr val="dk1"/>
              </a:buClr>
              <a:buSzPts val="100"/>
              <a:buNone/>
            </a:pPr>
            <a:r>
              <a:t/>
            </a:r>
            <a:endParaRPr sz="100"/>
          </a:p>
          <a:p>
            <a:pPr indent="-251999" lvl="1" marL="685800" rtl="0" algn="l">
              <a:lnSpc>
                <a:spcPct val="120000"/>
              </a:lnSpc>
              <a:spcBef>
                <a:spcPts val="1100"/>
              </a:spcBef>
              <a:spcAft>
                <a:spcPts val="0"/>
              </a:spcAft>
              <a:buClr>
                <a:schemeClr val="dk1"/>
              </a:buClr>
              <a:buSzPts val="1800"/>
              <a:buChar char="•"/>
            </a:pPr>
            <a:r>
              <a:rPr lang="en-US" sz="1800"/>
              <a:t>Gauge when the person wants to end the shake, and then do so right away. (Ideal time is 2-3 seconds)</a:t>
            </a:r>
            <a:endParaRPr sz="1800"/>
          </a:p>
        </p:txBody>
      </p:sp>
      <p:pic>
        <p:nvPicPr>
          <p:cNvPr id="319" name="Google Shape;319;p30"/>
          <p:cNvPicPr preferRelativeResize="0"/>
          <p:nvPr/>
        </p:nvPicPr>
        <p:blipFill rotWithShape="1">
          <a:blip r:embed="rId3">
            <a:alphaModFix/>
          </a:blip>
          <a:srcRect b="10882" l="0" r="0" t="10882"/>
          <a:stretch/>
        </p:blipFill>
        <p:spPr>
          <a:xfrm>
            <a:off x="7965440" y="993774"/>
            <a:ext cx="4226560" cy="49599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1"/>
          <p:cNvSpPr txBox="1"/>
          <p:nvPr>
            <p:ph type="title"/>
          </p:nvPr>
        </p:nvSpPr>
        <p:spPr>
          <a:xfrm>
            <a:off x="626166" y="174099"/>
            <a:ext cx="10217302" cy="5613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4000"/>
              <a:t>Space</a:t>
            </a:r>
            <a:endParaRPr b="1" sz="4000"/>
          </a:p>
        </p:txBody>
      </p:sp>
      <p:sp>
        <p:nvSpPr>
          <p:cNvPr id="326" name="Google Shape;326;p31"/>
          <p:cNvSpPr txBox="1"/>
          <p:nvPr>
            <p:ph idx="1" type="body"/>
          </p:nvPr>
        </p:nvSpPr>
        <p:spPr>
          <a:xfrm>
            <a:off x="0" y="1016111"/>
            <a:ext cx="6983604" cy="5083340"/>
          </a:xfrm>
          <a:prstGeom prst="rect">
            <a:avLst/>
          </a:prstGeom>
          <a:solidFill>
            <a:srgbClr val="7E9BAD"/>
          </a:solidFill>
          <a:ln>
            <a:noFill/>
          </a:ln>
        </p:spPr>
        <p:txBody>
          <a:bodyPr anchorCtr="0" anchor="t" bIns="45700" lIns="91425" spcFirstLastPara="1" rIns="91425" wrap="square" tIns="45700">
            <a:noAutofit/>
          </a:bodyPr>
          <a:lstStyle/>
          <a:p>
            <a:pPr indent="-228600" lvl="1" marL="685800" rtl="0" algn="l">
              <a:lnSpc>
                <a:spcPct val="120000"/>
              </a:lnSpc>
              <a:spcBef>
                <a:spcPts val="0"/>
              </a:spcBef>
              <a:spcAft>
                <a:spcPts val="0"/>
              </a:spcAft>
              <a:buClr>
                <a:schemeClr val="lt1"/>
              </a:buClr>
              <a:buSzPts val="2400"/>
              <a:buChar char="•"/>
            </a:pPr>
            <a:r>
              <a:rPr b="0" i="0" lang="en-US" sz="2400" u="none" strike="noStrike">
                <a:solidFill>
                  <a:schemeClr val="lt1"/>
                </a:solidFill>
              </a:rPr>
              <a:t>Edward T. Hall invented the concept proxemics- which mentions the space Etiquettes</a:t>
            </a:r>
            <a:r>
              <a:rPr b="0" i="0" lang="en-US" sz="2400">
                <a:solidFill>
                  <a:schemeClr val="lt1"/>
                </a:solidFill>
              </a:rPr>
              <a:t>. </a:t>
            </a:r>
            <a:endParaRPr/>
          </a:p>
          <a:p>
            <a:pPr indent="-76200" lvl="1" marL="685800" rtl="0" algn="l">
              <a:lnSpc>
                <a:spcPct val="120000"/>
              </a:lnSpc>
              <a:spcBef>
                <a:spcPts val="500"/>
              </a:spcBef>
              <a:spcAft>
                <a:spcPts val="0"/>
              </a:spcAft>
              <a:buClr>
                <a:schemeClr val="dk1"/>
              </a:buClr>
              <a:buSzPts val="2400"/>
              <a:buNone/>
            </a:pPr>
            <a:r>
              <a:t/>
            </a:r>
            <a:endParaRPr b="0" i="0" sz="2400">
              <a:solidFill>
                <a:schemeClr val="lt1"/>
              </a:solidFill>
            </a:endParaRPr>
          </a:p>
          <a:p>
            <a:pPr indent="-228600" lvl="1" marL="685800" rtl="0" algn="l">
              <a:lnSpc>
                <a:spcPct val="120000"/>
              </a:lnSpc>
              <a:spcBef>
                <a:spcPts val="500"/>
              </a:spcBef>
              <a:spcAft>
                <a:spcPts val="0"/>
              </a:spcAft>
              <a:buClr>
                <a:schemeClr val="lt1"/>
              </a:buClr>
              <a:buSzPts val="2400"/>
              <a:buChar char="•"/>
            </a:pPr>
            <a:r>
              <a:rPr lang="en-US" sz="2400">
                <a:solidFill>
                  <a:schemeClr val="lt1"/>
                </a:solidFill>
              </a:rPr>
              <a:t>Four Types of </a:t>
            </a:r>
            <a:r>
              <a:rPr b="0" i="0" lang="en-US" sz="2400">
                <a:solidFill>
                  <a:schemeClr val="lt1"/>
                </a:solidFill>
              </a:rPr>
              <a:t> interpersonal distance, or </a:t>
            </a:r>
            <a:r>
              <a:rPr b="0" i="0" lang="en-US" sz="2400" u="none" strike="noStrike">
                <a:solidFill>
                  <a:schemeClr val="lt1"/>
                </a:solidFill>
              </a:rPr>
              <a:t>degrees of proximity</a:t>
            </a:r>
            <a:r>
              <a:rPr b="0" i="0" lang="en-US" sz="2400">
                <a:solidFill>
                  <a:schemeClr val="lt1"/>
                </a:solidFill>
              </a:rPr>
              <a:t> that we experience</a:t>
            </a:r>
            <a:endParaRPr/>
          </a:p>
          <a:p>
            <a:pPr indent="-76200" lvl="1" marL="685800" rtl="0" algn="l">
              <a:lnSpc>
                <a:spcPct val="120000"/>
              </a:lnSpc>
              <a:spcBef>
                <a:spcPts val="500"/>
              </a:spcBef>
              <a:spcAft>
                <a:spcPts val="0"/>
              </a:spcAft>
              <a:buClr>
                <a:schemeClr val="dk1"/>
              </a:buClr>
              <a:buSzPts val="2400"/>
              <a:buNone/>
            </a:pPr>
            <a:r>
              <a:t/>
            </a:r>
            <a:endParaRPr sz="2400">
              <a:solidFill>
                <a:schemeClr val="lt1"/>
              </a:solidFill>
            </a:endParaRPr>
          </a:p>
          <a:p>
            <a:pPr indent="-228600" lvl="1" marL="685800" rtl="0" algn="l">
              <a:lnSpc>
                <a:spcPct val="120000"/>
              </a:lnSpc>
              <a:spcBef>
                <a:spcPts val="500"/>
              </a:spcBef>
              <a:spcAft>
                <a:spcPts val="0"/>
              </a:spcAft>
              <a:buClr>
                <a:schemeClr val="lt1"/>
              </a:buClr>
              <a:buSzPts val="2000"/>
              <a:buChar char="•"/>
            </a:pPr>
            <a:r>
              <a:rPr lang="en-US" sz="2000">
                <a:solidFill>
                  <a:schemeClr val="lt1"/>
                </a:solidFill>
              </a:rPr>
              <a:t>Public distance- (12-25 Feet)</a:t>
            </a:r>
            <a:endParaRPr/>
          </a:p>
          <a:p>
            <a:pPr indent="-228600" lvl="1" marL="685800" rtl="0" algn="l">
              <a:lnSpc>
                <a:spcPct val="120000"/>
              </a:lnSpc>
              <a:spcBef>
                <a:spcPts val="500"/>
              </a:spcBef>
              <a:spcAft>
                <a:spcPts val="0"/>
              </a:spcAft>
              <a:buClr>
                <a:schemeClr val="lt1"/>
              </a:buClr>
              <a:buSzPts val="2000"/>
              <a:buChar char="•"/>
            </a:pPr>
            <a:r>
              <a:rPr lang="en-US" sz="2000">
                <a:solidFill>
                  <a:schemeClr val="lt1"/>
                </a:solidFill>
              </a:rPr>
              <a:t>Social distance (4-12Feet)</a:t>
            </a:r>
            <a:endParaRPr/>
          </a:p>
          <a:p>
            <a:pPr indent="-228600" lvl="1" marL="685800" rtl="0" algn="l">
              <a:lnSpc>
                <a:spcPct val="120000"/>
              </a:lnSpc>
              <a:spcBef>
                <a:spcPts val="500"/>
              </a:spcBef>
              <a:spcAft>
                <a:spcPts val="0"/>
              </a:spcAft>
              <a:buClr>
                <a:schemeClr val="lt1"/>
              </a:buClr>
              <a:buSzPts val="2000"/>
              <a:buChar char="•"/>
            </a:pPr>
            <a:r>
              <a:rPr lang="en-US" sz="2000">
                <a:solidFill>
                  <a:schemeClr val="lt1"/>
                </a:solidFill>
              </a:rPr>
              <a:t>Personal distance (1.5- 4 Feet)</a:t>
            </a:r>
            <a:endParaRPr/>
          </a:p>
          <a:p>
            <a:pPr indent="-228600" lvl="1" marL="685800" rtl="0" algn="l">
              <a:lnSpc>
                <a:spcPct val="120000"/>
              </a:lnSpc>
              <a:spcBef>
                <a:spcPts val="500"/>
              </a:spcBef>
              <a:spcAft>
                <a:spcPts val="0"/>
              </a:spcAft>
              <a:buClr>
                <a:schemeClr val="lt1"/>
              </a:buClr>
              <a:buSzPts val="2000"/>
              <a:buChar char="•"/>
            </a:pPr>
            <a:r>
              <a:rPr lang="en-US" sz="2000">
                <a:solidFill>
                  <a:schemeClr val="lt1"/>
                </a:solidFill>
              </a:rPr>
              <a:t>Intimate distance  (Less than 1.5 Feet)</a:t>
            </a:r>
            <a:endParaRPr sz="2700">
              <a:solidFill>
                <a:schemeClr val="lt1"/>
              </a:solidFill>
            </a:endParaRPr>
          </a:p>
        </p:txBody>
      </p:sp>
      <p:pic>
        <p:nvPicPr>
          <p:cNvPr id="327" name="Google Shape;327;p31"/>
          <p:cNvPicPr preferRelativeResize="0"/>
          <p:nvPr/>
        </p:nvPicPr>
        <p:blipFill rotWithShape="1">
          <a:blip r:embed="rId3">
            <a:alphaModFix/>
          </a:blip>
          <a:srcRect b="0" l="19973" r="9598" t="0"/>
          <a:stretch/>
        </p:blipFill>
        <p:spPr>
          <a:xfrm>
            <a:off x="6983604" y="1016112"/>
            <a:ext cx="5208396" cy="50833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pSp>
        <p:nvGrpSpPr>
          <p:cNvPr id="105" name="Google Shape;105;p14"/>
          <p:cNvGrpSpPr/>
          <p:nvPr/>
        </p:nvGrpSpPr>
        <p:grpSpPr>
          <a:xfrm>
            <a:off x="159248" y="1462891"/>
            <a:ext cx="11363325" cy="3781425"/>
            <a:chOff x="140017" y="1883727"/>
            <a:chExt cx="11363325" cy="3781425"/>
          </a:xfrm>
        </p:grpSpPr>
        <p:pic>
          <p:nvPicPr>
            <p:cNvPr id="106" name="Google Shape;106;p14"/>
            <p:cNvPicPr preferRelativeResize="0"/>
            <p:nvPr/>
          </p:nvPicPr>
          <p:blipFill rotWithShape="1">
            <a:blip r:embed="rId3">
              <a:alphaModFix/>
            </a:blip>
            <a:srcRect b="0" l="0" r="0" t="0"/>
            <a:stretch/>
          </p:blipFill>
          <p:spPr>
            <a:xfrm>
              <a:off x="140017" y="1883727"/>
              <a:ext cx="11363325" cy="3781425"/>
            </a:xfrm>
            <a:prstGeom prst="rect">
              <a:avLst/>
            </a:prstGeom>
            <a:noFill/>
            <a:ln>
              <a:noFill/>
            </a:ln>
          </p:spPr>
        </p:pic>
        <p:sp>
          <p:nvSpPr>
            <p:cNvPr id="107" name="Google Shape;107;p14"/>
            <p:cNvSpPr/>
            <p:nvPr/>
          </p:nvSpPr>
          <p:spPr>
            <a:xfrm>
              <a:off x="8258812" y="3352800"/>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14"/>
            <p:cNvSpPr/>
            <p:nvPr/>
          </p:nvSpPr>
          <p:spPr>
            <a:xfrm>
              <a:off x="6467795" y="4140200"/>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p14"/>
            <p:cNvSpPr/>
            <p:nvPr/>
          </p:nvSpPr>
          <p:spPr>
            <a:xfrm>
              <a:off x="10090947" y="4140200"/>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10" name="Google Shape;110;p14"/>
          <p:cNvSpPr txBox="1"/>
          <p:nvPr/>
        </p:nvSpPr>
        <p:spPr>
          <a:xfrm>
            <a:off x="668093" y="1619415"/>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1</a:t>
            </a:r>
            <a:endParaRPr b="0" i="0" sz="1400" u="none" cap="none" strike="noStrike">
              <a:solidFill>
                <a:srgbClr val="000000"/>
              </a:solidFill>
              <a:latin typeface="Arial"/>
              <a:ea typeface="Arial"/>
              <a:cs typeface="Arial"/>
              <a:sym typeface="Arial"/>
            </a:endParaRPr>
          </a:p>
        </p:txBody>
      </p:sp>
      <p:sp>
        <p:nvSpPr>
          <p:cNvPr id="111" name="Google Shape;111;p14"/>
          <p:cNvSpPr txBox="1"/>
          <p:nvPr/>
        </p:nvSpPr>
        <p:spPr>
          <a:xfrm>
            <a:off x="429551" y="1985194"/>
            <a:ext cx="214462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Understanding Soft Skills</a:t>
            </a:r>
            <a:endParaRPr b="0" i="0" sz="1400" u="none" cap="none" strike="noStrike">
              <a:solidFill>
                <a:srgbClr val="000000"/>
              </a:solidFill>
              <a:latin typeface="Arial"/>
              <a:ea typeface="Arial"/>
              <a:cs typeface="Arial"/>
              <a:sym typeface="Arial"/>
            </a:endParaRPr>
          </a:p>
        </p:txBody>
      </p:sp>
      <p:sp>
        <p:nvSpPr>
          <p:cNvPr id="112" name="Google Shape;112;p14"/>
          <p:cNvSpPr txBox="1"/>
          <p:nvPr/>
        </p:nvSpPr>
        <p:spPr>
          <a:xfrm>
            <a:off x="4344234" y="1992847"/>
            <a:ext cx="203538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Impactful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Communication </a:t>
            </a:r>
            <a:endParaRPr b="0" i="0" sz="1400" u="none" cap="none" strike="noStrike">
              <a:solidFill>
                <a:srgbClr val="000000"/>
              </a:solidFill>
              <a:latin typeface="Arial"/>
              <a:ea typeface="Arial"/>
              <a:cs typeface="Arial"/>
              <a:sym typeface="Arial"/>
            </a:endParaRPr>
          </a:p>
        </p:txBody>
      </p:sp>
      <p:sp>
        <p:nvSpPr>
          <p:cNvPr id="113" name="Google Shape;113;p14"/>
          <p:cNvSpPr txBox="1"/>
          <p:nvPr/>
        </p:nvSpPr>
        <p:spPr>
          <a:xfrm>
            <a:off x="2551141" y="5435247"/>
            <a:ext cx="188602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Building an Attitude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of Ownership</a:t>
            </a:r>
            <a:endParaRPr b="0" i="0" sz="1400" u="none" cap="none" strike="noStrike">
              <a:solidFill>
                <a:srgbClr val="000000"/>
              </a:solidFill>
              <a:latin typeface="Arial"/>
              <a:ea typeface="Arial"/>
              <a:cs typeface="Arial"/>
              <a:sym typeface="Arial"/>
            </a:endParaRPr>
          </a:p>
        </p:txBody>
      </p:sp>
      <p:sp>
        <p:nvSpPr>
          <p:cNvPr id="114" name="Google Shape;114;p14"/>
          <p:cNvSpPr txBox="1"/>
          <p:nvPr/>
        </p:nvSpPr>
        <p:spPr>
          <a:xfrm>
            <a:off x="6217905" y="5403162"/>
            <a:ext cx="180560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Building a Fool Proof Communication</a:t>
            </a:r>
            <a:endParaRPr b="0" i="0" sz="1400" u="none" cap="none" strike="noStrike">
              <a:solidFill>
                <a:srgbClr val="000000"/>
              </a:solidFill>
              <a:latin typeface="Arial"/>
              <a:ea typeface="Arial"/>
              <a:cs typeface="Arial"/>
              <a:sym typeface="Arial"/>
            </a:endParaRPr>
          </a:p>
        </p:txBody>
      </p:sp>
      <p:sp>
        <p:nvSpPr>
          <p:cNvPr id="115" name="Google Shape;115;p14"/>
          <p:cNvSpPr txBox="1"/>
          <p:nvPr/>
        </p:nvSpPr>
        <p:spPr>
          <a:xfrm>
            <a:off x="8125188" y="2008683"/>
            <a:ext cx="153692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Goal Setting</a:t>
            </a:r>
            <a:endParaRPr b="0" i="0" sz="1400" u="none" cap="none" strike="noStrike">
              <a:solidFill>
                <a:srgbClr val="000000"/>
              </a:solidFill>
              <a:latin typeface="Arial"/>
              <a:ea typeface="Arial"/>
              <a:cs typeface="Arial"/>
              <a:sym typeface="Arial"/>
            </a:endParaRPr>
          </a:p>
        </p:txBody>
      </p:sp>
      <p:sp>
        <p:nvSpPr>
          <p:cNvPr id="116" name="Google Shape;116;p14"/>
          <p:cNvSpPr txBox="1"/>
          <p:nvPr/>
        </p:nvSpPr>
        <p:spPr>
          <a:xfrm>
            <a:off x="10027601" y="5496465"/>
            <a:ext cx="188602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Being a Team Player</a:t>
            </a:r>
            <a:endParaRPr b="0" i="0" sz="1400" u="none" cap="none" strike="noStrike">
              <a:solidFill>
                <a:srgbClr val="000000"/>
              </a:solidFill>
              <a:latin typeface="Arial"/>
              <a:ea typeface="Arial"/>
              <a:cs typeface="Arial"/>
              <a:sym typeface="Arial"/>
            </a:endParaRPr>
          </a:p>
        </p:txBody>
      </p:sp>
      <p:pic>
        <p:nvPicPr>
          <p:cNvPr id="117" name="Google Shape;117;p14"/>
          <p:cNvPicPr preferRelativeResize="0"/>
          <p:nvPr/>
        </p:nvPicPr>
        <p:blipFill rotWithShape="1">
          <a:blip r:embed="rId4">
            <a:alphaModFix/>
          </a:blip>
          <a:srcRect b="0" l="0" r="0" t="0"/>
          <a:stretch/>
        </p:blipFill>
        <p:spPr>
          <a:xfrm>
            <a:off x="6565166" y="3867079"/>
            <a:ext cx="679981" cy="679981"/>
          </a:xfrm>
          <a:prstGeom prst="rect">
            <a:avLst/>
          </a:prstGeom>
          <a:noFill/>
          <a:ln>
            <a:noFill/>
          </a:ln>
        </p:spPr>
      </p:pic>
      <p:sp>
        <p:nvSpPr>
          <p:cNvPr id="118" name="Google Shape;118;p14"/>
          <p:cNvSpPr/>
          <p:nvPr/>
        </p:nvSpPr>
        <p:spPr>
          <a:xfrm>
            <a:off x="1064200" y="2908619"/>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9" name="Google Shape;119;p14"/>
          <p:cNvSpPr/>
          <p:nvPr/>
        </p:nvSpPr>
        <p:spPr>
          <a:xfrm>
            <a:off x="2843871" y="3725443"/>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0" name="Google Shape;120;p14"/>
          <p:cNvPicPr preferRelativeResize="0"/>
          <p:nvPr/>
        </p:nvPicPr>
        <p:blipFill rotWithShape="1">
          <a:blip r:embed="rId5">
            <a:alphaModFix/>
          </a:blip>
          <a:srcRect b="0" l="0" r="0" t="0"/>
          <a:stretch/>
        </p:blipFill>
        <p:spPr>
          <a:xfrm>
            <a:off x="2996261" y="3909379"/>
            <a:ext cx="763278" cy="763278"/>
          </a:xfrm>
          <a:prstGeom prst="rect">
            <a:avLst/>
          </a:prstGeom>
          <a:noFill/>
          <a:ln>
            <a:noFill/>
          </a:ln>
        </p:spPr>
      </p:pic>
      <p:sp>
        <p:nvSpPr>
          <p:cNvPr id="121" name="Google Shape;121;p14"/>
          <p:cNvSpPr/>
          <p:nvPr/>
        </p:nvSpPr>
        <p:spPr>
          <a:xfrm>
            <a:off x="4646737" y="2925643"/>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2" name="Google Shape;122;p14"/>
          <p:cNvPicPr preferRelativeResize="0"/>
          <p:nvPr/>
        </p:nvPicPr>
        <p:blipFill rotWithShape="1">
          <a:blip r:embed="rId6">
            <a:alphaModFix/>
          </a:blip>
          <a:srcRect b="0" l="0" r="0" t="0"/>
          <a:stretch/>
        </p:blipFill>
        <p:spPr>
          <a:xfrm>
            <a:off x="4869116" y="3125941"/>
            <a:ext cx="664938" cy="664938"/>
          </a:xfrm>
          <a:prstGeom prst="rect">
            <a:avLst/>
          </a:prstGeom>
          <a:noFill/>
          <a:ln>
            <a:noFill/>
          </a:ln>
        </p:spPr>
      </p:pic>
      <p:sp>
        <p:nvSpPr>
          <p:cNvPr id="123" name="Google Shape;123;p14"/>
          <p:cNvSpPr txBox="1"/>
          <p:nvPr/>
        </p:nvSpPr>
        <p:spPr>
          <a:xfrm>
            <a:off x="2760708" y="4992002"/>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2</a:t>
            </a:r>
            <a:endParaRPr b="0" i="0" sz="1400" u="none" cap="none" strike="noStrike">
              <a:solidFill>
                <a:srgbClr val="000000"/>
              </a:solidFill>
              <a:latin typeface="Arial"/>
              <a:ea typeface="Arial"/>
              <a:cs typeface="Arial"/>
              <a:sym typeface="Arial"/>
            </a:endParaRPr>
          </a:p>
        </p:txBody>
      </p:sp>
      <p:sp>
        <p:nvSpPr>
          <p:cNvPr id="124" name="Google Shape;124;p14"/>
          <p:cNvSpPr txBox="1"/>
          <p:nvPr/>
        </p:nvSpPr>
        <p:spPr>
          <a:xfrm>
            <a:off x="4337203" y="1588935"/>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3</a:t>
            </a:r>
            <a:endParaRPr b="0" i="0" sz="1400" u="none" cap="none" strike="noStrike">
              <a:solidFill>
                <a:srgbClr val="000000"/>
              </a:solidFill>
              <a:latin typeface="Arial"/>
              <a:ea typeface="Arial"/>
              <a:cs typeface="Arial"/>
              <a:sym typeface="Arial"/>
            </a:endParaRPr>
          </a:p>
        </p:txBody>
      </p:sp>
      <p:sp>
        <p:nvSpPr>
          <p:cNvPr id="125" name="Google Shape;125;p14"/>
          <p:cNvSpPr txBox="1"/>
          <p:nvPr/>
        </p:nvSpPr>
        <p:spPr>
          <a:xfrm>
            <a:off x="6244032" y="5044261"/>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4</a:t>
            </a:r>
            <a:endParaRPr b="0" i="0" sz="1400" u="none" cap="none" strike="noStrike">
              <a:solidFill>
                <a:srgbClr val="000000"/>
              </a:solidFill>
              <a:latin typeface="Arial"/>
              <a:ea typeface="Arial"/>
              <a:cs typeface="Arial"/>
              <a:sym typeface="Arial"/>
            </a:endParaRPr>
          </a:p>
        </p:txBody>
      </p:sp>
      <p:sp>
        <p:nvSpPr>
          <p:cNvPr id="126" name="Google Shape;126;p14"/>
          <p:cNvSpPr txBox="1"/>
          <p:nvPr/>
        </p:nvSpPr>
        <p:spPr>
          <a:xfrm>
            <a:off x="8180418" y="1619415"/>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5</a:t>
            </a:r>
            <a:endParaRPr b="0" i="0" sz="1400" u="none" cap="none" strike="noStrike">
              <a:solidFill>
                <a:srgbClr val="000000"/>
              </a:solidFill>
              <a:latin typeface="Arial"/>
              <a:ea typeface="Arial"/>
              <a:cs typeface="Arial"/>
              <a:sym typeface="Arial"/>
            </a:endParaRPr>
          </a:p>
        </p:txBody>
      </p:sp>
      <p:sp>
        <p:nvSpPr>
          <p:cNvPr id="127" name="Google Shape;127;p14"/>
          <p:cNvSpPr txBox="1"/>
          <p:nvPr/>
        </p:nvSpPr>
        <p:spPr>
          <a:xfrm>
            <a:off x="10015705" y="5106302"/>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6</a:t>
            </a:r>
            <a:endParaRPr b="0" i="0" sz="1400" u="none" cap="none" strike="noStrike">
              <a:solidFill>
                <a:srgbClr val="000000"/>
              </a:solidFill>
              <a:latin typeface="Arial"/>
              <a:ea typeface="Arial"/>
              <a:cs typeface="Arial"/>
              <a:sym typeface="Arial"/>
            </a:endParaRPr>
          </a:p>
        </p:txBody>
      </p:sp>
      <p:sp>
        <p:nvSpPr>
          <p:cNvPr id="128" name="Google Shape;128;p14"/>
          <p:cNvSpPr txBox="1"/>
          <p:nvPr>
            <p:ph type="title"/>
          </p:nvPr>
        </p:nvSpPr>
        <p:spPr>
          <a:xfrm>
            <a:off x="8756435" y="6072460"/>
            <a:ext cx="5032265" cy="6203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b="1" lang="en-US" sz="2000"/>
              <a:t>Agenda of Workshop- Day 1</a:t>
            </a:r>
            <a:endParaRPr/>
          </a:p>
        </p:txBody>
      </p:sp>
      <p:pic>
        <p:nvPicPr>
          <p:cNvPr id="129" name="Google Shape;129;p14"/>
          <p:cNvPicPr preferRelativeResize="0"/>
          <p:nvPr/>
        </p:nvPicPr>
        <p:blipFill rotWithShape="1">
          <a:blip r:embed="rId7">
            <a:alphaModFix/>
          </a:blip>
          <a:srcRect b="0" l="0" r="0" t="0"/>
          <a:stretch/>
        </p:blipFill>
        <p:spPr>
          <a:xfrm>
            <a:off x="8353587" y="3023174"/>
            <a:ext cx="805697" cy="805697"/>
          </a:xfrm>
          <a:prstGeom prst="rect">
            <a:avLst/>
          </a:prstGeom>
          <a:noFill/>
          <a:ln>
            <a:noFill/>
          </a:ln>
        </p:spPr>
      </p:pic>
      <p:pic>
        <p:nvPicPr>
          <p:cNvPr id="130" name="Google Shape;130;p14"/>
          <p:cNvPicPr preferRelativeResize="0"/>
          <p:nvPr/>
        </p:nvPicPr>
        <p:blipFill rotWithShape="1">
          <a:blip r:embed="rId8">
            <a:alphaModFix/>
          </a:blip>
          <a:srcRect b="0" l="0" r="0" t="0"/>
          <a:stretch/>
        </p:blipFill>
        <p:spPr>
          <a:xfrm>
            <a:off x="10045024" y="3811409"/>
            <a:ext cx="908715" cy="908715"/>
          </a:xfrm>
          <a:prstGeom prst="rect">
            <a:avLst/>
          </a:prstGeom>
          <a:noFill/>
          <a:ln>
            <a:noFill/>
          </a:ln>
        </p:spPr>
      </p:pic>
      <p:pic>
        <p:nvPicPr>
          <p:cNvPr id="131" name="Google Shape;131;p14"/>
          <p:cNvPicPr preferRelativeResize="0"/>
          <p:nvPr/>
        </p:nvPicPr>
        <p:blipFill rotWithShape="1">
          <a:blip r:embed="rId9">
            <a:alphaModFix/>
          </a:blip>
          <a:srcRect b="0" l="0" r="0" t="0"/>
          <a:stretch/>
        </p:blipFill>
        <p:spPr>
          <a:xfrm>
            <a:off x="1239326" y="3125941"/>
            <a:ext cx="702930" cy="702930"/>
          </a:xfrm>
          <a:prstGeom prst="rect">
            <a:avLst/>
          </a:prstGeom>
          <a:noFill/>
          <a:ln>
            <a:noFill/>
          </a:ln>
        </p:spPr>
      </p:pic>
      <p:sp>
        <p:nvSpPr>
          <p:cNvPr id="132" name="Google Shape;132;p14"/>
          <p:cNvSpPr txBox="1"/>
          <p:nvPr/>
        </p:nvSpPr>
        <p:spPr>
          <a:xfrm>
            <a:off x="838200" y="307250"/>
            <a:ext cx="10515600" cy="638727"/>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ctr">
              <a:lnSpc>
                <a:spcPct val="90000"/>
              </a:lnSpc>
              <a:spcBef>
                <a:spcPts val="0"/>
              </a:spcBef>
              <a:spcAft>
                <a:spcPts val="0"/>
              </a:spcAft>
              <a:buClr>
                <a:schemeClr val="dk1"/>
              </a:buClr>
              <a:buSzPct val="100000"/>
              <a:buFont typeface="Arial"/>
              <a:buNone/>
            </a:pPr>
            <a:r>
              <a:rPr b="1" i="0" lang="en-US" sz="4400" u="none" cap="none" strike="noStrike">
                <a:solidFill>
                  <a:schemeClr val="dk1"/>
                </a:solidFill>
                <a:latin typeface="Arial"/>
                <a:ea typeface="Arial"/>
                <a:cs typeface="Arial"/>
                <a:sym typeface="Arial"/>
              </a:rPr>
              <a:t>Components of </a:t>
            </a:r>
            <a:r>
              <a:rPr b="1" i="0" lang="en-US" sz="4400" u="none" cap="none" strike="noStrike">
                <a:solidFill>
                  <a:srgbClr val="0070C0"/>
                </a:solidFill>
                <a:latin typeface="Arial"/>
                <a:ea typeface="Arial"/>
                <a:cs typeface="Arial"/>
                <a:sym typeface="Arial"/>
              </a:rPr>
              <a:t>Soft Skills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Two Person Handshakes in Front of Books on Shelf" id="332" name="Google Shape;332;p32"/>
          <p:cNvPicPr preferRelativeResize="0"/>
          <p:nvPr/>
        </p:nvPicPr>
        <p:blipFill rotWithShape="1">
          <a:blip r:embed="rId3">
            <a:alphaModFix/>
          </a:blip>
          <a:srcRect b="0" l="0" r="0" t="0"/>
          <a:stretch/>
        </p:blipFill>
        <p:spPr>
          <a:xfrm>
            <a:off x="0" y="0"/>
            <a:ext cx="4338320" cy="6644003"/>
          </a:xfrm>
          <a:prstGeom prst="rect">
            <a:avLst/>
          </a:prstGeom>
          <a:noFill/>
          <a:ln>
            <a:noFill/>
          </a:ln>
        </p:spPr>
      </p:pic>
      <p:pic>
        <p:nvPicPr>
          <p:cNvPr id="333" name="Google Shape;333;p32"/>
          <p:cNvPicPr preferRelativeResize="0"/>
          <p:nvPr/>
        </p:nvPicPr>
        <p:blipFill rotWithShape="1">
          <a:blip r:embed="rId4">
            <a:alphaModFix/>
          </a:blip>
          <a:srcRect b="0" l="0" r="0" t="0"/>
          <a:stretch/>
        </p:blipFill>
        <p:spPr>
          <a:xfrm>
            <a:off x="5023032" y="4925795"/>
            <a:ext cx="507687" cy="507687"/>
          </a:xfrm>
          <a:prstGeom prst="rect">
            <a:avLst/>
          </a:prstGeom>
          <a:noFill/>
          <a:ln>
            <a:noFill/>
          </a:ln>
        </p:spPr>
      </p:pic>
      <p:pic>
        <p:nvPicPr>
          <p:cNvPr id="334" name="Google Shape;334;p32"/>
          <p:cNvPicPr preferRelativeResize="0"/>
          <p:nvPr/>
        </p:nvPicPr>
        <p:blipFill rotWithShape="1">
          <a:blip r:embed="rId5">
            <a:alphaModFix/>
          </a:blip>
          <a:srcRect b="0" l="0" r="0" t="0"/>
          <a:stretch/>
        </p:blipFill>
        <p:spPr>
          <a:xfrm>
            <a:off x="7620437" y="4881138"/>
            <a:ext cx="552344" cy="552344"/>
          </a:xfrm>
          <a:prstGeom prst="rect">
            <a:avLst/>
          </a:prstGeom>
          <a:noFill/>
          <a:ln>
            <a:noFill/>
          </a:ln>
        </p:spPr>
      </p:pic>
      <p:pic>
        <p:nvPicPr>
          <p:cNvPr id="335" name="Google Shape;335;p32"/>
          <p:cNvPicPr preferRelativeResize="0"/>
          <p:nvPr/>
        </p:nvPicPr>
        <p:blipFill rotWithShape="1">
          <a:blip r:embed="rId6">
            <a:alphaModFix/>
          </a:blip>
          <a:srcRect b="0" l="0" r="0" t="0"/>
          <a:stretch/>
        </p:blipFill>
        <p:spPr>
          <a:xfrm>
            <a:off x="10399743" y="4832457"/>
            <a:ext cx="649705" cy="649705"/>
          </a:xfrm>
          <a:prstGeom prst="rect">
            <a:avLst/>
          </a:prstGeom>
          <a:noFill/>
          <a:ln>
            <a:noFill/>
          </a:ln>
        </p:spPr>
      </p:pic>
      <p:sp>
        <p:nvSpPr>
          <p:cNvPr id="336" name="Google Shape;336;p32"/>
          <p:cNvSpPr txBox="1"/>
          <p:nvPr/>
        </p:nvSpPr>
        <p:spPr>
          <a:xfrm>
            <a:off x="6744390" y="5433483"/>
            <a:ext cx="246295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337" name="Google Shape;337;p32"/>
          <p:cNvSpPr txBox="1"/>
          <p:nvPr/>
        </p:nvSpPr>
        <p:spPr>
          <a:xfrm>
            <a:off x="4666933" y="5444215"/>
            <a:ext cx="114165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rgbClr val="000000"/>
              </a:solidFill>
              <a:latin typeface="Arial"/>
              <a:ea typeface="Arial"/>
              <a:cs typeface="Arial"/>
              <a:sym typeface="Arial"/>
            </a:endParaRPr>
          </a:p>
        </p:txBody>
      </p:sp>
      <p:sp>
        <p:nvSpPr>
          <p:cNvPr id="338" name="Google Shape;338;p32"/>
          <p:cNvSpPr txBox="1"/>
          <p:nvPr/>
        </p:nvSpPr>
        <p:spPr>
          <a:xfrm>
            <a:off x="9695370" y="5433484"/>
            <a:ext cx="21304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339" name="Google Shape;339;p32"/>
          <p:cNvPicPr preferRelativeResize="0"/>
          <p:nvPr/>
        </p:nvPicPr>
        <p:blipFill rotWithShape="1">
          <a:blip r:embed="rId7">
            <a:alphaModFix/>
          </a:blip>
          <a:srcRect b="0" l="0" r="0" t="0"/>
          <a:stretch/>
        </p:blipFill>
        <p:spPr>
          <a:xfrm>
            <a:off x="5501853" y="6255611"/>
            <a:ext cx="315227" cy="315227"/>
          </a:xfrm>
          <a:prstGeom prst="rect">
            <a:avLst/>
          </a:prstGeom>
          <a:noFill/>
          <a:ln>
            <a:noFill/>
          </a:ln>
        </p:spPr>
      </p:pic>
      <p:sp>
        <p:nvSpPr>
          <p:cNvPr id="340" name="Google Shape;340;p32"/>
          <p:cNvSpPr txBox="1"/>
          <p:nvPr/>
        </p:nvSpPr>
        <p:spPr>
          <a:xfrm>
            <a:off x="5745960" y="6296521"/>
            <a:ext cx="532665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descr="Free vector thank you placard concept illustration" id="341" name="Google Shape;341;p32"/>
          <p:cNvPicPr preferRelativeResize="0"/>
          <p:nvPr/>
        </p:nvPicPr>
        <p:blipFill rotWithShape="1">
          <a:blip r:embed="rId8">
            <a:alphaModFix/>
          </a:blip>
          <a:srcRect b="14010" l="0" r="0" t="10657"/>
          <a:stretch/>
        </p:blipFill>
        <p:spPr>
          <a:xfrm>
            <a:off x="5023032" y="783956"/>
            <a:ext cx="5914242" cy="2967905"/>
          </a:xfrm>
          <a:prstGeom prst="rect">
            <a:avLst/>
          </a:prstGeom>
          <a:noFill/>
          <a:ln>
            <a:noFill/>
          </a:ln>
        </p:spPr>
      </p:pic>
      <p:pic>
        <p:nvPicPr>
          <p:cNvPr id="342" name="Google Shape;342;p32"/>
          <p:cNvPicPr preferRelativeResize="0"/>
          <p:nvPr/>
        </p:nvPicPr>
        <p:blipFill rotWithShape="1">
          <a:blip r:embed="rId9">
            <a:alphaModFix/>
          </a:blip>
          <a:srcRect b="0" l="0" r="0" t="0"/>
          <a:stretch/>
        </p:blipFill>
        <p:spPr>
          <a:xfrm>
            <a:off x="4359836" y="31067"/>
            <a:ext cx="980790" cy="1136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15"/>
          <p:cNvGrpSpPr/>
          <p:nvPr/>
        </p:nvGrpSpPr>
        <p:grpSpPr>
          <a:xfrm>
            <a:off x="159248" y="1462891"/>
            <a:ext cx="11363325" cy="3781425"/>
            <a:chOff x="140017" y="1883727"/>
            <a:chExt cx="11363325" cy="3781425"/>
          </a:xfrm>
        </p:grpSpPr>
        <p:pic>
          <p:nvPicPr>
            <p:cNvPr id="139" name="Google Shape;139;p15"/>
            <p:cNvPicPr preferRelativeResize="0"/>
            <p:nvPr/>
          </p:nvPicPr>
          <p:blipFill rotWithShape="1">
            <a:blip r:embed="rId3">
              <a:alphaModFix/>
            </a:blip>
            <a:srcRect b="0" l="0" r="0" t="0"/>
            <a:stretch/>
          </p:blipFill>
          <p:spPr>
            <a:xfrm>
              <a:off x="140017" y="1883727"/>
              <a:ext cx="11363325" cy="3781425"/>
            </a:xfrm>
            <a:prstGeom prst="rect">
              <a:avLst/>
            </a:prstGeom>
            <a:noFill/>
            <a:ln>
              <a:noFill/>
            </a:ln>
          </p:spPr>
        </p:pic>
        <p:sp>
          <p:nvSpPr>
            <p:cNvPr id="140" name="Google Shape;140;p15"/>
            <p:cNvSpPr/>
            <p:nvPr/>
          </p:nvSpPr>
          <p:spPr>
            <a:xfrm>
              <a:off x="8258812" y="3352800"/>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p15"/>
            <p:cNvSpPr/>
            <p:nvPr/>
          </p:nvSpPr>
          <p:spPr>
            <a:xfrm>
              <a:off x="6467795" y="4140200"/>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2" name="Google Shape;142;p15"/>
            <p:cNvSpPr/>
            <p:nvPr/>
          </p:nvSpPr>
          <p:spPr>
            <a:xfrm>
              <a:off x="10090947" y="4140200"/>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43" name="Google Shape;143;p15"/>
          <p:cNvSpPr txBox="1"/>
          <p:nvPr/>
        </p:nvSpPr>
        <p:spPr>
          <a:xfrm>
            <a:off x="668093" y="1619415"/>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1</a:t>
            </a:r>
            <a:endParaRPr b="0" i="0" sz="1400" u="none" cap="none" strike="noStrike">
              <a:solidFill>
                <a:srgbClr val="000000"/>
              </a:solidFill>
              <a:latin typeface="Arial"/>
              <a:ea typeface="Arial"/>
              <a:cs typeface="Arial"/>
              <a:sym typeface="Arial"/>
            </a:endParaRPr>
          </a:p>
        </p:txBody>
      </p:sp>
      <p:sp>
        <p:nvSpPr>
          <p:cNvPr id="144" name="Google Shape;144;p15"/>
          <p:cNvSpPr txBox="1"/>
          <p:nvPr/>
        </p:nvSpPr>
        <p:spPr>
          <a:xfrm>
            <a:off x="429551" y="1985194"/>
            <a:ext cx="200247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Managing Stakeholders</a:t>
            </a:r>
            <a:endParaRPr b="0" i="0" sz="1400" u="none" cap="none" strike="noStrike">
              <a:solidFill>
                <a:srgbClr val="000000"/>
              </a:solidFill>
              <a:latin typeface="Arial"/>
              <a:ea typeface="Arial"/>
              <a:cs typeface="Arial"/>
              <a:sym typeface="Arial"/>
            </a:endParaRPr>
          </a:p>
        </p:txBody>
      </p:sp>
      <p:sp>
        <p:nvSpPr>
          <p:cNvPr id="145" name="Google Shape;145;p15"/>
          <p:cNvSpPr txBox="1"/>
          <p:nvPr/>
        </p:nvSpPr>
        <p:spPr>
          <a:xfrm>
            <a:off x="4344234" y="1992847"/>
            <a:ext cx="203538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First Impression is the last Impression</a:t>
            </a:r>
            <a:endParaRPr b="0" i="0" sz="1400" u="none" cap="none" strike="noStrike">
              <a:solidFill>
                <a:srgbClr val="000000"/>
              </a:solidFill>
              <a:latin typeface="Arial"/>
              <a:ea typeface="Arial"/>
              <a:cs typeface="Arial"/>
              <a:sym typeface="Arial"/>
            </a:endParaRPr>
          </a:p>
        </p:txBody>
      </p:sp>
      <p:sp>
        <p:nvSpPr>
          <p:cNvPr id="146" name="Google Shape;146;p15"/>
          <p:cNvSpPr txBox="1"/>
          <p:nvPr/>
        </p:nvSpPr>
        <p:spPr>
          <a:xfrm>
            <a:off x="2551141" y="5435247"/>
            <a:ext cx="188602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Manging Time &amp; Prioritisation</a:t>
            </a:r>
            <a:endParaRPr b="0" i="0" sz="1400" u="none" cap="none" strike="noStrike">
              <a:solidFill>
                <a:srgbClr val="000000"/>
              </a:solidFill>
              <a:latin typeface="Arial"/>
              <a:ea typeface="Arial"/>
              <a:cs typeface="Arial"/>
              <a:sym typeface="Arial"/>
            </a:endParaRPr>
          </a:p>
        </p:txBody>
      </p:sp>
      <p:sp>
        <p:nvSpPr>
          <p:cNvPr id="147" name="Google Shape;147;p15"/>
          <p:cNvSpPr txBox="1"/>
          <p:nvPr/>
        </p:nvSpPr>
        <p:spPr>
          <a:xfrm>
            <a:off x="6217905" y="5403162"/>
            <a:ext cx="210941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First Impression is the last Impression Part-2</a:t>
            </a:r>
            <a:endParaRPr b="0" i="0" sz="1600" u="none" cap="none" strike="noStrike">
              <a:solidFill>
                <a:schemeClr val="dk1"/>
              </a:solidFill>
              <a:latin typeface="Arial"/>
              <a:ea typeface="Arial"/>
              <a:cs typeface="Arial"/>
              <a:sym typeface="Arial"/>
            </a:endParaRPr>
          </a:p>
        </p:txBody>
      </p:sp>
      <p:sp>
        <p:nvSpPr>
          <p:cNvPr id="148" name="Google Shape;148;p15"/>
          <p:cNvSpPr txBox="1"/>
          <p:nvPr/>
        </p:nvSpPr>
        <p:spPr>
          <a:xfrm>
            <a:off x="8125188" y="2008683"/>
            <a:ext cx="153692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Email etiquette</a:t>
            </a:r>
            <a:endParaRPr b="0" i="0" sz="1400" u="none" cap="none" strike="noStrike">
              <a:solidFill>
                <a:srgbClr val="000000"/>
              </a:solidFill>
              <a:latin typeface="Arial"/>
              <a:ea typeface="Arial"/>
              <a:cs typeface="Arial"/>
              <a:sym typeface="Arial"/>
            </a:endParaRPr>
          </a:p>
        </p:txBody>
      </p:sp>
      <p:sp>
        <p:nvSpPr>
          <p:cNvPr id="149" name="Google Shape;149;p15"/>
          <p:cNvSpPr txBox="1"/>
          <p:nvPr/>
        </p:nvSpPr>
        <p:spPr>
          <a:xfrm>
            <a:off x="9986025" y="5222835"/>
            <a:ext cx="188602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Recap/Revision</a:t>
            </a:r>
            <a:endParaRPr b="0" i="0" sz="1400" u="none" cap="none" strike="noStrike">
              <a:solidFill>
                <a:srgbClr val="000000"/>
              </a:solidFill>
              <a:latin typeface="Arial"/>
              <a:ea typeface="Arial"/>
              <a:cs typeface="Arial"/>
              <a:sym typeface="Arial"/>
            </a:endParaRPr>
          </a:p>
        </p:txBody>
      </p:sp>
      <p:sp>
        <p:nvSpPr>
          <p:cNvPr id="150" name="Google Shape;150;p15"/>
          <p:cNvSpPr/>
          <p:nvPr/>
        </p:nvSpPr>
        <p:spPr>
          <a:xfrm>
            <a:off x="1064200" y="2908619"/>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1" name="Google Shape;151;p15"/>
          <p:cNvPicPr preferRelativeResize="0"/>
          <p:nvPr/>
        </p:nvPicPr>
        <p:blipFill rotWithShape="1">
          <a:blip r:embed="rId4">
            <a:alphaModFix/>
          </a:blip>
          <a:srcRect b="0" l="1623" r="1624" t="0"/>
          <a:stretch/>
        </p:blipFill>
        <p:spPr>
          <a:xfrm>
            <a:off x="1118733" y="2948486"/>
            <a:ext cx="849789" cy="830474"/>
          </a:xfrm>
          <a:prstGeom prst="rect">
            <a:avLst/>
          </a:prstGeom>
          <a:noFill/>
          <a:ln>
            <a:noFill/>
          </a:ln>
        </p:spPr>
      </p:pic>
      <p:sp>
        <p:nvSpPr>
          <p:cNvPr id="152" name="Google Shape;152;p15"/>
          <p:cNvSpPr/>
          <p:nvPr/>
        </p:nvSpPr>
        <p:spPr>
          <a:xfrm>
            <a:off x="2843870" y="3725443"/>
            <a:ext cx="935671"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3" name="Google Shape;153;p15"/>
          <p:cNvSpPr/>
          <p:nvPr/>
        </p:nvSpPr>
        <p:spPr>
          <a:xfrm>
            <a:off x="4581328" y="2908619"/>
            <a:ext cx="1021890" cy="105810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4" name="Google Shape;154;p15"/>
          <p:cNvSpPr txBox="1"/>
          <p:nvPr/>
        </p:nvSpPr>
        <p:spPr>
          <a:xfrm>
            <a:off x="2760708" y="4992002"/>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2</a:t>
            </a:r>
            <a:endParaRPr b="0" i="0" sz="1400" u="none" cap="none" strike="noStrike">
              <a:solidFill>
                <a:srgbClr val="000000"/>
              </a:solidFill>
              <a:latin typeface="Arial"/>
              <a:ea typeface="Arial"/>
              <a:cs typeface="Arial"/>
              <a:sym typeface="Arial"/>
            </a:endParaRPr>
          </a:p>
        </p:txBody>
      </p:sp>
      <p:sp>
        <p:nvSpPr>
          <p:cNvPr id="155" name="Google Shape;155;p15"/>
          <p:cNvSpPr txBox="1"/>
          <p:nvPr/>
        </p:nvSpPr>
        <p:spPr>
          <a:xfrm>
            <a:off x="4337203" y="1588935"/>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3</a:t>
            </a:r>
            <a:endParaRPr b="0" i="0" sz="1400" u="none" cap="none" strike="noStrike">
              <a:solidFill>
                <a:srgbClr val="000000"/>
              </a:solidFill>
              <a:latin typeface="Arial"/>
              <a:ea typeface="Arial"/>
              <a:cs typeface="Arial"/>
              <a:sym typeface="Arial"/>
            </a:endParaRPr>
          </a:p>
        </p:txBody>
      </p:sp>
      <p:sp>
        <p:nvSpPr>
          <p:cNvPr id="156" name="Google Shape;156;p15"/>
          <p:cNvSpPr txBox="1"/>
          <p:nvPr/>
        </p:nvSpPr>
        <p:spPr>
          <a:xfrm>
            <a:off x="6244032" y="5044261"/>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4</a:t>
            </a:r>
            <a:endParaRPr b="0" i="0" sz="1400" u="none" cap="none" strike="noStrike">
              <a:solidFill>
                <a:srgbClr val="000000"/>
              </a:solidFill>
              <a:latin typeface="Arial"/>
              <a:ea typeface="Arial"/>
              <a:cs typeface="Arial"/>
              <a:sym typeface="Arial"/>
            </a:endParaRPr>
          </a:p>
        </p:txBody>
      </p:sp>
      <p:sp>
        <p:nvSpPr>
          <p:cNvPr id="157" name="Google Shape;157;p15"/>
          <p:cNvSpPr txBox="1"/>
          <p:nvPr/>
        </p:nvSpPr>
        <p:spPr>
          <a:xfrm>
            <a:off x="8180418" y="1619415"/>
            <a:ext cx="180560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5</a:t>
            </a:r>
            <a:endParaRPr b="0" i="0" sz="1400" u="none" cap="none" strike="noStrike">
              <a:solidFill>
                <a:srgbClr val="000000"/>
              </a:solidFill>
              <a:latin typeface="Arial"/>
              <a:ea typeface="Arial"/>
              <a:cs typeface="Arial"/>
              <a:sym typeface="Arial"/>
            </a:endParaRPr>
          </a:p>
        </p:txBody>
      </p:sp>
      <p:pic>
        <p:nvPicPr>
          <p:cNvPr id="158" name="Google Shape;158;p15"/>
          <p:cNvPicPr preferRelativeResize="0"/>
          <p:nvPr/>
        </p:nvPicPr>
        <p:blipFill rotWithShape="1">
          <a:blip r:embed="rId5">
            <a:alphaModFix/>
          </a:blip>
          <a:srcRect b="0" l="0" r="0" t="0"/>
          <a:stretch/>
        </p:blipFill>
        <p:spPr>
          <a:xfrm>
            <a:off x="2760708" y="3701100"/>
            <a:ext cx="1144248" cy="1144248"/>
          </a:xfrm>
          <a:prstGeom prst="rect">
            <a:avLst/>
          </a:prstGeom>
          <a:noFill/>
          <a:ln>
            <a:noFill/>
          </a:ln>
        </p:spPr>
      </p:pic>
      <p:pic>
        <p:nvPicPr>
          <p:cNvPr id="159" name="Google Shape;159;p15"/>
          <p:cNvPicPr preferRelativeResize="0"/>
          <p:nvPr/>
        </p:nvPicPr>
        <p:blipFill rotWithShape="1">
          <a:blip r:embed="rId6">
            <a:alphaModFix/>
          </a:blip>
          <a:srcRect b="0" l="0" r="0" t="0"/>
          <a:stretch/>
        </p:blipFill>
        <p:spPr>
          <a:xfrm>
            <a:off x="4819990" y="2964496"/>
            <a:ext cx="593926" cy="820316"/>
          </a:xfrm>
          <a:prstGeom prst="rect">
            <a:avLst/>
          </a:prstGeom>
          <a:noFill/>
          <a:ln>
            <a:noFill/>
          </a:ln>
        </p:spPr>
      </p:pic>
      <p:pic>
        <p:nvPicPr>
          <p:cNvPr id="160" name="Google Shape;160;p15"/>
          <p:cNvPicPr preferRelativeResize="0"/>
          <p:nvPr/>
        </p:nvPicPr>
        <p:blipFill rotWithShape="1">
          <a:blip r:embed="rId6">
            <a:alphaModFix/>
          </a:blip>
          <a:srcRect b="0" l="0" r="0" t="0"/>
          <a:stretch/>
        </p:blipFill>
        <p:spPr>
          <a:xfrm>
            <a:off x="6608721" y="3863066"/>
            <a:ext cx="593926" cy="820316"/>
          </a:xfrm>
          <a:prstGeom prst="rect">
            <a:avLst/>
          </a:prstGeom>
          <a:noFill/>
          <a:ln>
            <a:noFill/>
          </a:ln>
        </p:spPr>
      </p:pic>
      <p:pic>
        <p:nvPicPr>
          <p:cNvPr id="161" name="Google Shape;161;p15"/>
          <p:cNvPicPr preferRelativeResize="0"/>
          <p:nvPr/>
        </p:nvPicPr>
        <p:blipFill rotWithShape="1">
          <a:blip r:embed="rId7">
            <a:alphaModFix/>
          </a:blip>
          <a:srcRect b="0" l="0" r="0" t="0"/>
          <a:stretch/>
        </p:blipFill>
        <p:spPr>
          <a:xfrm>
            <a:off x="8327315" y="2983555"/>
            <a:ext cx="755906" cy="795356"/>
          </a:xfrm>
          <a:prstGeom prst="rect">
            <a:avLst/>
          </a:prstGeom>
          <a:noFill/>
          <a:ln>
            <a:noFill/>
          </a:ln>
        </p:spPr>
      </p:pic>
      <p:pic>
        <p:nvPicPr>
          <p:cNvPr id="162" name="Google Shape;162;p15"/>
          <p:cNvPicPr preferRelativeResize="0"/>
          <p:nvPr/>
        </p:nvPicPr>
        <p:blipFill rotWithShape="1">
          <a:blip r:embed="rId8">
            <a:alphaModFix/>
          </a:blip>
          <a:srcRect b="63" l="0" r="0" t="63"/>
          <a:stretch/>
        </p:blipFill>
        <p:spPr>
          <a:xfrm>
            <a:off x="10061104" y="3766719"/>
            <a:ext cx="1014483" cy="983689"/>
          </a:xfrm>
          <a:prstGeom prst="rect">
            <a:avLst/>
          </a:prstGeom>
          <a:noFill/>
          <a:ln>
            <a:noFill/>
          </a:ln>
        </p:spPr>
      </p:pic>
      <p:sp>
        <p:nvSpPr>
          <p:cNvPr id="163" name="Google Shape;163;p15"/>
          <p:cNvSpPr txBox="1"/>
          <p:nvPr/>
        </p:nvSpPr>
        <p:spPr>
          <a:xfrm>
            <a:off x="838200" y="307250"/>
            <a:ext cx="10515600" cy="638727"/>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ctr">
              <a:lnSpc>
                <a:spcPct val="90000"/>
              </a:lnSpc>
              <a:spcBef>
                <a:spcPts val="0"/>
              </a:spcBef>
              <a:spcAft>
                <a:spcPts val="0"/>
              </a:spcAft>
              <a:buClr>
                <a:schemeClr val="dk1"/>
              </a:buClr>
              <a:buSzPct val="100000"/>
              <a:buFont typeface="Arial"/>
              <a:buNone/>
            </a:pPr>
            <a:r>
              <a:rPr b="1" i="0" lang="en-US" sz="4400" u="none" cap="none" strike="noStrike">
                <a:solidFill>
                  <a:schemeClr val="dk1"/>
                </a:solidFill>
                <a:latin typeface="Arial"/>
                <a:ea typeface="Arial"/>
                <a:cs typeface="Arial"/>
                <a:sym typeface="Arial"/>
              </a:rPr>
              <a:t>Components of </a:t>
            </a:r>
            <a:r>
              <a:rPr b="1" i="0" lang="en-US" sz="4400" u="none" cap="none" strike="noStrike">
                <a:solidFill>
                  <a:srgbClr val="0070C0"/>
                </a:solidFill>
                <a:latin typeface="Arial"/>
                <a:ea typeface="Arial"/>
                <a:cs typeface="Arial"/>
                <a:sym typeface="Arial"/>
              </a:rPr>
              <a:t>Soft Skills</a:t>
            </a:r>
            <a:endParaRPr b="0" i="0" sz="1400" u="none" cap="none" strike="noStrike">
              <a:solidFill>
                <a:srgbClr val="000000"/>
              </a:solidFill>
              <a:latin typeface="Arial"/>
              <a:ea typeface="Arial"/>
              <a:cs typeface="Arial"/>
              <a:sym typeface="Arial"/>
            </a:endParaRPr>
          </a:p>
        </p:txBody>
      </p:sp>
      <p:sp>
        <p:nvSpPr>
          <p:cNvPr id="164" name="Google Shape;164;p15"/>
          <p:cNvSpPr txBox="1"/>
          <p:nvPr>
            <p:ph type="title"/>
          </p:nvPr>
        </p:nvSpPr>
        <p:spPr>
          <a:xfrm>
            <a:off x="7954769" y="6072460"/>
            <a:ext cx="5032265" cy="6203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b="1" lang="en-US" sz="2000"/>
              <a:t>Agenda of Workshop- Day 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6"/>
          <p:cNvSpPr txBox="1"/>
          <p:nvPr>
            <p:ph type="title"/>
          </p:nvPr>
        </p:nvSpPr>
        <p:spPr>
          <a:xfrm>
            <a:off x="743712" y="168021"/>
            <a:ext cx="10610088" cy="67119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4E96"/>
              </a:buClr>
              <a:buSzPct val="100000"/>
              <a:buFont typeface="Arial"/>
              <a:buNone/>
            </a:pPr>
            <a:r>
              <a:rPr b="1" lang="en-US">
                <a:solidFill>
                  <a:srgbClr val="004E96"/>
                </a:solidFill>
              </a:rPr>
              <a:t>What are Soft Skills</a:t>
            </a:r>
            <a:r>
              <a:rPr b="1" lang="en-US"/>
              <a:t>?</a:t>
            </a:r>
            <a:endParaRPr/>
          </a:p>
        </p:txBody>
      </p:sp>
      <p:sp>
        <p:nvSpPr>
          <p:cNvPr id="171" name="Google Shape;171;p16"/>
          <p:cNvSpPr txBox="1"/>
          <p:nvPr>
            <p:ph idx="1" type="body"/>
          </p:nvPr>
        </p:nvSpPr>
        <p:spPr>
          <a:xfrm>
            <a:off x="1" y="987552"/>
            <a:ext cx="7400544" cy="5010911"/>
          </a:xfrm>
          <a:prstGeom prst="rect">
            <a:avLst/>
          </a:prstGeom>
          <a:solidFill>
            <a:srgbClr val="E6E7EB"/>
          </a:solidFill>
          <a:ln>
            <a:noFill/>
          </a:ln>
        </p:spPr>
        <p:txBody>
          <a:bodyPr anchorCtr="0" anchor="t" bIns="45700" lIns="180000" spcFirstLastPara="1" rIns="91425" wrap="square" tIns="1080000">
            <a:noAutofit/>
          </a:bodyPr>
          <a:lstStyle/>
          <a:p>
            <a:pPr indent="0" lvl="1" marL="719138" rtl="0" algn="l">
              <a:lnSpc>
                <a:spcPct val="150000"/>
              </a:lnSpc>
              <a:spcBef>
                <a:spcPts val="0"/>
              </a:spcBef>
              <a:spcAft>
                <a:spcPts val="0"/>
              </a:spcAft>
              <a:buClr>
                <a:schemeClr val="dk1"/>
              </a:buClr>
              <a:buSzPts val="2400"/>
              <a:buNone/>
            </a:pPr>
            <a:r>
              <a:rPr lang="en-US"/>
              <a:t>Soft skills are "people skills" that help you work smoothly with your colleagues, bosses, and clients.</a:t>
            </a:r>
            <a:endParaRPr/>
          </a:p>
          <a:p>
            <a:pPr indent="0" lvl="1" marL="719138" rtl="0" algn="l">
              <a:lnSpc>
                <a:spcPct val="150000"/>
              </a:lnSpc>
              <a:spcBef>
                <a:spcPts val="3000"/>
              </a:spcBef>
              <a:spcAft>
                <a:spcPts val="0"/>
              </a:spcAft>
              <a:buClr>
                <a:schemeClr val="dk1"/>
              </a:buClr>
              <a:buSzPts val="2400"/>
              <a:buNone/>
            </a:pPr>
            <a:r>
              <a:rPr lang="en-US"/>
              <a:t>They're not about what you know how to do, but how you do it.</a:t>
            </a:r>
            <a:endParaRPr/>
          </a:p>
        </p:txBody>
      </p:sp>
      <p:pic>
        <p:nvPicPr>
          <p:cNvPr id="172" name="Google Shape;172;p16"/>
          <p:cNvPicPr preferRelativeResize="0"/>
          <p:nvPr/>
        </p:nvPicPr>
        <p:blipFill rotWithShape="1">
          <a:blip r:embed="rId3">
            <a:alphaModFix/>
          </a:blip>
          <a:srcRect b="0" l="27236" r="16174" t="0"/>
          <a:stretch/>
        </p:blipFill>
        <p:spPr>
          <a:xfrm>
            <a:off x="7400545" y="987552"/>
            <a:ext cx="4791456" cy="50109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7"/>
          <p:cNvSpPr/>
          <p:nvPr/>
        </p:nvSpPr>
        <p:spPr>
          <a:xfrm>
            <a:off x="4413809" y="1527858"/>
            <a:ext cx="3627069" cy="3212967"/>
          </a:xfrm>
          <a:prstGeom prst="rect">
            <a:avLst/>
          </a:prstGeom>
          <a:blipFill rotWithShape="1">
            <a:blip r:embed="rId3">
              <a:alphaModFix/>
            </a:blip>
            <a:stretch>
              <a:fillRect b="0" l="-3098" r="-3097" t="0"/>
            </a:stretch>
          </a:blip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9" name="Google Shape;179;p17"/>
          <p:cNvSpPr/>
          <p:nvPr/>
        </p:nvSpPr>
        <p:spPr>
          <a:xfrm>
            <a:off x="4413808" y="4740824"/>
            <a:ext cx="3627069" cy="1034941"/>
          </a:xfrm>
          <a:prstGeom prst="wedgeRectCallout">
            <a:avLst>
              <a:gd fmla="val 20863" name="adj1"/>
              <a:gd fmla="val -84208" name="adj2"/>
            </a:avLst>
          </a:prstGeom>
          <a:solidFill>
            <a:srgbClr val="BAB8C5"/>
          </a:solidFill>
          <a:ln cap="flat" cmpd="sng" w="9525">
            <a:solidFill>
              <a:schemeClr val="lt1"/>
            </a:solidFill>
            <a:prstDash val="solid"/>
            <a:miter lim="800000"/>
            <a:headEnd len="sm" w="sm" type="none"/>
            <a:tailEnd len="sm" w="sm" type="none"/>
          </a:ln>
        </p:spPr>
        <p:txBody>
          <a:bodyPr anchorCtr="0" anchor="ctr" bIns="0" lIns="3600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Skills</a:t>
            </a:r>
            <a:endParaRPr b="0" i="0" sz="1400" u="none" cap="none" strike="noStrike">
              <a:solidFill>
                <a:srgbClr val="000000"/>
              </a:solidFill>
              <a:latin typeface="Arial"/>
              <a:ea typeface="Arial"/>
              <a:cs typeface="Arial"/>
              <a:sym typeface="Arial"/>
            </a:endParaRPr>
          </a:p>
        </p:txBody>
      </p:sp>
      <p:sp>
        <p:nvSpPr>
          <p:cNvPr id="180" name="Google Shape;180;p17"/>
          <p:cNvSpPr/>
          <p:nvPr/>
        </p:nvSpPr>
        <p:spPr>
          <a:xfrm>
            <a:off x="368126" y="1527859"/>
            <a:ext cx="3879782" cy="3212967"/>
          </a:xfrm>
          <a:prstGeom prst="rect">
            <a:avLst/>
          </a:prstGeom>
          <a:blipFill rotWithShape="1">
            <a:blip r:embed="rId4">
              <a:alphaModFix/>
            </a:blip>
            <a:stretch>
              <a:fillRect b="0" l="-1495" r="-21907" t="0"/>
            </a:stretch>
          </a:blip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1" name="Google Shape;181;p17"/>
          <p:cNvSpPr/>
          <p:nvPr/>
        </p:nvSpPr>
        <p:spPr>
          <a:xfrm>
            <a:off x="368125" y="4740825"/>
            <a:ext cx="3879782" cy="1034941"/>
          </a:xfrm>
          <a:prstGeom prst="wedgeRectCallout">
            <a:avLst>
              <a:gd fmla="val 20863" name="adj1"/>
              <a:gd fmla="val -84208" name="adj2"/>
            </a:avLst>
          </a:prstGeom>
          <a:solidFill>
            <a:srgbClr val="D1C8BF"/>
          </a:solidFill>
          <a:ln cap="flat" cmpd="sng" w="9525">
            <a:solidFill>
              <a:schemeClr val="lt1"/>
            </a:solidFill>
            <a:prstDash val="solid"/>
            <a:miter lim="800000"/>
            <a:headEnd len="sm" w="sm" type="none"/>
            <a:tailEnd len="sm" w="sm" type="none"/>
          </a:ln>
        </p:spPr>
        <p:txBody>
          <a:bodyPr anchorCtr="0" anchor="ctr" bIns="0" lIns="3600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Attitude</a:t>
            </a:r>
            <a:endParaRPr b="0" i="0" sz="1400" u="none" cap="none" strike="noStrike">
              <a:solidFill>
                <a:srgbClr val="000000"/>
              </a:solidFill>
              <a:latin typeface="Arial"/>
              <a:ea typeface="Arial"/>
              <a:cs typeface="Arial"/>
              <a:sym typeface="Arial"/>
            </a:endParaRPr>
          </a:p>
        </p:txBody>
      </p:sp>
      <p:sp>
        <p:nvSpPr>
          <p:cNvPr id="182" name="Google Shape;182;p17"/>
          <p:cNvSpPr/>
          <p:nvPr/>
        </p:nvSpPr>
        <p:spPr>
          <a:xfrm>
            <a:off x="8206777" y="1527858"/>
            <a:ext cx="3627069" cy="3212967"/>
          </a:xfrm>
          <a:prstGeom prst="rect">
            <a:avLst/>
          </a:prstGeom>
          <a:blipFill rotWithShape="1">
            <a:blip r:embed="rId5">
              <a:alphaModFix/>
            </a:blip>
            <a:stretch>
              <a:fillRect b="0" l="-120" r="-21953" t="0"/>
            </a:stretch>
          </a:blip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3" name="Google Shape;183;p17"/>
          <p:cNvSpPr/>
          <p:nvPr/>
        </p:nvSpPr>
        <p:spPr>
          <a:xfrm>
            <a:off x="8206777" y="4740825"/>
            <a:ext cx="3627069" cy="1034941"/>
          </a:xfrm>
          <a:prstGeom prst="wedgeRectCallout">
            <a:avLst>
              <a:gd fmla="val 20863" name="adj1"/>
              <a:gd fmla="val -84208" name="adj2"/>
            </a:avLst>
          </a:prstGeom>
          <a:solidFill>
            <a:srgbClr val="CEA68E"/>
          </a:solidFill>
          <a:ln cap="flat" cmpd="sng" w="9525">
            <a:solidFill>
              <a:schemeClr val="lt1"/>
            </a:solidFill>
            <a:prstDash val="solid"/>
            <a:miter lim="800000"/>
            <a:headEnd len="sm" w="sm" type="none"/>
            <a:tailEnd len="sm" w="sm" type="none"/>
          </a:ln>
        </p:spPr>
        <p:txBody>
          <a:bodyPr anchorCtr="0" anchor="ctr" bIns="0" lIns="3600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Knowledge</a:t>
            </a:r>
            <a:endParaRPr b="0" i="0" sz="1400" u="none" cap="none" strike="noStrike">
              <a:solidFill>
                <a:srgbClr val="000000"/>
              </a:solidFill>
              <a:latin typeface="Arial"/>
              <a:ea typeface="Arial"/>
              <a:cs typeface="Arial"/>
              <a:sym typeface="Arial"/>
            </a:endParaRPr>
          </a:p>
        </p:txBody>
      </p:sp>
      <p:sp>
        <p:nvSpPr>
          <p:cNvPr id="184" name="Google Shape;184;p17"/>
          <p:cNvSpPr txBox="1"/>
          <p:nvPr>
            <p:ph type="title"/>
          </p:nvPr>
        </p:nvSpPr>
        <p:spPr>
          <a:xfrm>
            <a:off x="838200" y="307250"/>
            <a:ext cx="10515600" cy="63872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b="1" lang="en-US"/>
              <a:t>Achieving Personal </a:t>
            </a:r>
            <a:r>
              <a:rPr b="1" lang="en-US">
                <a:solidFill>
                  <a:srgbClr val="004E96"/>
                </a:solidFill>
              </a:rPr>
              <a:t>Excellence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8"/>
          <p:cNvSpPr txBox="1"/>
          <p:nvPr>
            <p:ph type="title"/>
          </p:nvPr>
        </p:nvSpPr>
        <p:spPr>
          <a:xfrm>
            <a:off x="682487" y="248478"/>
            <a:ext cx="10071196" cy="76531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b="1" lang="en-US" sz="3200"/>
              <a:t>Why is having a positive attitude important for a professional</a:t>
            </a:r>
            <a:endParaRPr/>
          </a:p>
        </p:txBody>
      </p:sp>
      <p:sp>
        <p:nvSpPr>
          <p:cNvPr id="191" name="Google Shape;191;p18"/>
          <p:cNvSpPr txBox="1"/>
          <p:nvPr>
            <p:ph idx="1" type="body"/>
          </p:nvPr>
        </p:nvSpPr>
        <p:spPr>
          <a:xfrm>
            <a:off x="0" y="1283494"/>
            <a:ext cx="4930347" cy="4719695"/>
          </a:xfrm>
          <a:prstGeom prst="rect">
            <a:avLst/>
          </a:prstGeom>
          <a:noFill/>
          <a:ln>
            <a:noFill/>
          </a:ln>
        </p:spPr>
        <p:txBody>
          <a:bodyPr anchorCtr="0" anchor="t" bIns="45700" lIns="91425" spcFirstLastPara="1" rIns="91425" wrap="square" tIns="180000">
            <a:noAutofit/>
          </a:bodyPr>
          <a:lstStyle/>
          <a:p>
            <a:pPr indent="-228600" lvl="1" marL="685800" rtl="0" algn="l">
              <a:lnSpc>
                <a:spcPct val="100000"/>
              </a:lnSpc>
              <a:spcBef>
                <a:spcPts val="0"/>
              </a:spcBef>
              <a:spcAft>
                <a:spcPts val="0"/>
              </a:spcAft>
              <a:buClr>
                <a:schemeClr val="dk1"/>
              </a:buClr>
              <a:buSzPts val="2400"/>
              <a:buChar char="•"/>
            </a:pPr>
            <a:r>
              <a:rPr lang="en-US"/>
              <a:t>Boosts productivity</a:t>
            </a:r>
            <a:endParaRPr/>
          </a:p>
          <a:p>
            <a:pPr indent="-152400" lvl="1" marL="685800" rtl="0" algn="l">
              <a:lnSpc>
                <a:spcPct val="100000"/>
              </a:lnSpc>
              <a:spcBef>
                <a:spcPts val="500"/>
              </a:spcBef>
              <a:spcAft>
                <a:spcPts val="0"/>
              </a:spcAft>
              <a:buClr>
                <a:schemeClr val="dk1"/>
              </a:buClr>
              <a:buSzPts val="1200"/>
              <a:buNone/>
            </a:pPr>
            <a:r>
              <a:t/>
            </a:r>
            <a:endParaRPr sz="1200"/>
          </a:p>
          <a:p>
            <a:pPr indent="-228600" lvl="1" marL="685800" rtl="0" algn="l">
              <a:lnSpc>
                <a:spcPct val="100000"/>
              </a:lnSpc>
              <a:spcBef>
                <a:spcPts val="500"/>
              </a:spcBef>
              <a:spcAft>
                <a:spcPts val="0"/>
              </a:spcAft>
              <a:buClr>
                <a:schemeClr val="dk1"/>
              </a:buClr>
              <a:buSzPts val="2400"/>
              <a:buChar char="•"/>
            </a:pPr>
            <a:r>
              <a:rPr lang="en-US"/>
              <a:t>Reduces stress</a:t>
            </a:r>
            <a:endParaRPr/>
          </a:p>
          <a:p>
            <a:pPr indent="-152400" lvl="1" marL="685800" rtl="0" algn="l">
              <a:lnSpc>
                <a:spcPct val="100000"/>
              </a:lnSpc>
              <a:spcBef>
                <a:spcPts val="500"/>
              </a:spcBef>
              <a:spcAft>
                <a:spcPts val="0"/>
              </a:spcAft>
              <a:buClr>
                <a:schemeClr val="dk1"/>
              </a:buClr>
              <a:buSzPts val="1200"/>
              <a:buNone/>
            </a:pPr>
            <a:r>
              <a:t/>
            </a:r>
            <a:endParaRPr sz="1200"/>
          </a:p>
          <a:p>
            <a:pPr indent="-228600" lvl="1" marL="685800" rtl="0" algn="l">
              <a:lnSpc>
                <a:spcPct val="100000"/>
              </a:lnSpc>
              <a:spcBef>
                <a:spcPts val="500"/>
              </a:spcBef>
              <a:spcAft>
                <a:spcPts val="0"/>
              </a:spcAft>
              <a:buClr>
                <a:schemeClr val="dk1"/>
              </a:buClr>
              <a:buSzPts val="2400"/>
              <a:buChar char="•"/>
            </a:pPr>
            <a:r>
              <a:rPr lang="en-US"/>
              <a:t>Supports learning</a:t>
            </a:r>
            <a:endParaRPr/>
          </a:p>
          <a:p>
            <a:pPr indent="-152400" lvl="1" marL="685800" rtl="0" algn="l">
              <a:lnSpc>
                <a:spcPct val="100000"/>
              </a:lnSpc>
              <a:spcBef>
                <a:spcPts val="500"/>
              </a:spcBef>
              <a:spcAft>
                <a:spcPts val="0"/>
              </a:spcAft>
              <a:buClr>
                <a:schemeClr val="dk1"/>
              </a:buClr>
              <a:buSzPts val="1200"/>
              <a:buNone/>
            </a:pPr>
            <a:r>
              <a:t/>
            </a:r>
            <a:endParaRPr sz="1200"/>
          </a:p>
          <a:p>
            <a:pPr indent="-228600" lvl="1" marL="685800" rtl="0" algn="l">
              <a:lnSpc>
                <a:spcPct val="100000"/>
              </a:lnSpc>
              <a:spcBef>
                <a:spcPts val="500"/>
              </a:spcBef>
              <a:spcAft>
                <a:spcPts val="0"/>
              </a:spcAft>
              <a:buClr>
                <a:schemeClr val="dk1"/>
              </a:buClr>
              <a:buSzPts val="2400"/>
              <a:buChar char="•"/>
            </a:pPr>
            <a:r>
              <a:rPr lang="en-US"/>
              <a:t>Improves problem-solving</a:t>
            </a:r>
            <a:endParaRPr/>
          </a:p>
          <a:p>
            <a:pPr indent="-161925" lvl="1" marL="685800" rtl="0" algn="l">
              <a:lnSpc>
                <a:spcPct val="100000"/>
              </a:lnSpc>
              <a:spcBef>
                <a:spcPts val="500"/>
              </a:spcBef>
              <a:spcAft>
                <a:spcPts val="0"/>
              </a:spcAft>
              <a:buClr>
                <a:schemeClr val="dk1"/>
              </a:buClr>
              <a:buSzPts val="1050"/>
              <a:buNone/>
            </a:pPr>
            <a:r>
              <a:t/>
            </a:r>
            <a:endParaRPr sz="1050"/>
          </a:p>
          <a:p>
            <a:pPr indent="-228600" lvl="1" marL="685800" rtl="0" algn="l">
              <a:lnSpc>
                <a:spcPct val="100000"/>
              </a:lnSpc>
              <a:spcBef>
                <a:spcPts val="500"/>
              </a:spcBef>
              <a:spcAft>
                <a:spcPts val="0"/>
              </a:spcAft>
              <a:buClr>
                <a:schemeClr val="dk1"/>
              </a:buClr>
              <a:buSzPts val="2400"/>
              <a:buChar char="•"/>
            </a:pPr>
            <a:r>
              <a:rPr lang="en-US"/>
              <a:t>Increases confidence </a:t>
            </a:r>
            <a:endParaRPr/>
          </a:p>
          <a:p>
            <a:pPr indent="-161925" lvl="1" marL="685800" rtl="0" algn="l">
              <a:lnSpc>
                <a:spcPct val="100000"/>
              </a:lnSpc>
              <a:spcBef>
                <a:spcPts val="500"/>
              </a:spcBef>
              <a:spcAft>
                <a:spcPts val="0"/>
              </a:spcAft>
              <a:buClr>
                <a:schemeClr val="dk1"/>
              </a:buClr>
              <a:buSzPts val="1050"/>
              <a:buNone/>
            </a:pPr>
            <a:r>
              <a:t/>
            </a:r>
            <a:endParaRPr sz="1050"/>
          </a:p>
          <a:p>
            <a:pPr indent="-228600" lvl="1" marL="685800" rtl="0" algn="l">
              <a:lnSpc>
                <a:spcPct val="100000"/>
              </a:lnSpc>
              <a:spcBef>
                <a:spcPts val="500"/>
              </a:spcBef>
              <a:spcAft>
                <a:spcPts val="0"/>
              </a:spcAft>
              <a:buClr>
                <a:schemeClr val="dk1"/>
              </a:buClr>
              <a:buSzPts val="2400"/>
              <a:buChar char="•"/>
            </a:pPr>
            <a:r>
              <a:rPr lang="en-US"/>
              <a:t>Increases resilience</a:t>
            </a:r>
            <a:endParaRPr/>
          </a:p>
          <a:p>
            <a:pPr indent="-161925" lvl="1" marL="685800" rtl="0" algn="l">
              <a:lnSpc>
                <a:spcPct val="100000"/>
              </a:lnSpc>
              <a:spcBef>
                <a:spcPts val="500"/>
              </a:spcBef>
              <a:spcAft>
                <a:spcPts val="0"/>
              </a:spcAft>
              <a:buClr>
                <a:schemeClr val="dk1"/>
              </a:buClr>
              <a:buSzPts val="1050"/>
              <a:buNone/>
            </a:pPr>
            <a:r>
              <a:t/>
            </a:r>
            <a:endParaRPr sz="1050"/>
          </a:p>
          <a:p>
            <a:pPr indent="-228600" lvl="1" marL="685800" rtl="0" algn="l">
              <a:lnSpc>
                <a:spcPct val="100000"/>
              </a:lnSpc>
              <a:spcBef>
                <a:spcPts val="500"/>
              </a:spcBef>
              <a:spcAft>
                <a:spcPts val="0"/>
              </a:spcAft>
              <a:buClr>
                <a:schemeClr val="dk1"/>
              </a:buClr>
              <a:buSzPts val="2400"/>
              <a:buChar char="•"/>
            </a:pPr>
            <a:r>
              <a:rPr lang="en-US"/>
              <a:t>Helps you manage conflict</a:t>
            </a:r>
            <a:endParaRPr/>
          </a:p>
          <a:p>
            <a:pPr indent="-25400" lvl="0" marL="228600" rtl="0" algn="l">
              <a:lnSpc>
                <a:spcPct val="100000"/>
              </a:lnSpc>
              <a:spcBef>
                <a:spcPts val="1000"/>
              </a:spcBef>
              <a:spcAft>
                <a:spcPts val="0"/>
              </a:spcAft>
              <a:buClr>
                <a:schemeClr val="dk1"/>
              </a:buClr>
              <a:buSzPts val="3200"/>
              <a:buNone/>
            </a:pPr>
            <a:r>
              <a:t/>
            </a:r>
            <a:endParaRPr sz="3200"/>
          </a:p>
          <a:p>
            <a:pPr indent="-25400" lvl="0" marL="228600" rtl="0" algn="l">
              <a:lnSpc>
                <a:spcPct val="100000"/>
              </a:lnSpc>
              <a:spcBef>
                <a:spcPts val="1000"/>
              </a:spcBef>
              <a:spcAft>
                <a:spcPts val="0"/>
              </a:spcAft>
              <a:buClr>
                <a:schemeClr val="dk1"/>
              </a:buClr>
              <a:buSzPts val="3200"/>
              <a:buNone/>
            </a:pPr>
            <a:r>
              <a:t/>
            </a:r>
            <a:endParaRPr sz="3200"/>
          </a:p>
        </p:txBody>
      </p:sp>
      <p:pic>
        <p:nvPicPr>
          <p:cNvPr id="192" name="Google Shape;192;p18"/>
          <p:cNvPicPr preferRelativeResize="0"/>
          <p:nvPr/>
        </p:nvPicPr>
        <p:blipFill rotWithShape="1">
          <a:blip r:embed="rId3">
            <a:alphaModFix/>
          </a:blip>
          <a:srcRect b="0" l="0" r="0" t="0"/>
          <a:stretch/>
        </p:blipFill>
        <p:spPr>
          <a:xfrm>
            <a:off x="4930347" y="1581665"/>
            <a:ext cx="7261654" cy="4421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9"/>
          <p:cNvSpPr/>
          <p:nvPr/>
        </p:nvSpPr>
        <p:spPr>
          <a:xfrm>
            <a:off x="0" y="0"/>
            <a:ext cx="12188825"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9" name="Google Shape;199;p19"/>
          <p:cNvSpPr/>
          <p:nvPr/>
        </p:nvSpPr>
        <p:spPr>
          <a:xfrm>
            <a:off x="927344" y="743763"/>
            <a:ext cx="5832000" cy="5832000"/>
          </a:xfrm>
          <a:prstGeom prst="ellipse">
            <a:avLst/>
          </a:prstGeom>
          <a:solidFill>
            <a:srgbClr val="FF006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0" name="Google Shape;200;p19"/>
          <p:cNvSpPr/>
          <p:nvPr/>
        </p:nvSpPr>
        <p:spPr>
          <a:xfrm>
            <a:off x="1721646" y="1535763"/>
            <a:ext cx="4248000" cy="4248000"/>
          </a:xfrm>
          <a:prstGeom prst="ellipse">
            <a:avLst/>
          </a:prstGeom>
          <a:solidFill>
            <a:srgbClr val="FFFF6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1" name="Google Shape;201;p19"/>
          <p:cNvSpPr/>
          <p:nvPr/>
        </p:nvSpPr>
        <p:spPr>
          <a:xfrm>
            <a:off x="2673344" y="2504275"/>
            <a:ext cx="2340000" cy="2340000"/>
          </a:xfrm>
          <a:prstGeom prst="ellipse">
            <a:avLst/>
          </a:prstGeom>
          <a:solidFill>
            <a:srgbClr val="00FF9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2" name="Google Shape;202;p19"/>
          <p:cNvSpPr txBox="1"/>
          <p:nvPr/>
        </p:nvSpPr>
        <p:spPr>
          <a:xfrm>
            <a:off x="2797766" y="2793092"/>
            <a:ext cx="214115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Circle of control</a:t>
            </a:r>
            <a:endParaRPr b="0" i="0" sz="1400" u="none" cap="none" strike="noStrike">
              <a:solidFill>
                <a:srgbClr val="000000"/>
              </a:solidFill>
              <a:latin typeface="Arial"/>
              <a:ea typeface="Arial"/>
              <a:cs typeface="Arial"/>
              <a:sym typeface="Arial"/>
            </a:endParaRPr>
          </a:p>
        </p:txBody>
      </p:sp>
      <p:sp>
        <p:nvSpPr>
          <p:cNvPr id="203" name="Google Shape;203;p19"/>
          <p:cNvSpPr txBox="1"/>
          <p:nvPr/>
        </p:nvSpPr>
        <p:spPr>
          <a:xfrm>
            <a:off x="2746652" y="1852706"/>
            <a:ext cx="214115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Circle of influence</a:t>
            </a:r>
            <a:endParaRPr b="0" i="0" sz="1400" u="none" cap="none" strike="noStrike">
              <a:solidFill>
                <a:srgbClr val="000000"/>
              </a:solidFill>
              <a:latin typeface="Arial"/>
              <a:ea typeface="Arial"/>
              <a:cs typeface="Arial"/>
              <a:sym typeface="Arial"/>
            </a:endParaRPr>
          </a:p>
        </p:txBody>
      </p:sp>
      <p:sp>
        <p:nvSpPr>
          <p:cNvPr id="204" name="Google Shape;204;p19"/>
          <p:cNvSpPr txBox="1"/>
          <p:nvPr/>
        </p:nvSpPr>
        <p:spPr>
          <a:xfrm>
            <a:off x="2797766" y="1049985"/>
            <a:ext cx="214115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Circle of concern</a:t>
            </a:r>
            <a:endParaRPr b="0" i="0" sz="1400" u="none" cap="none" strike="noStrike">
              <a:solidFill>
                <a:srgbClr val="000000"/>
              </a:solidFill>
              <a:latin typeface="Arial"/>
              <a:ea typeface="Arial"/>
              <a:cs typeface="Arial"/>
              <a:sym typeface="Arial"/>
            </a:endParaRPr>
          </a:p>
        </p:txBody>
      </p:sp>
      <p:sp>
        <p:nvSpPr>
          <p:cNvPr id="205" name="Google Shape;205;p19"/>
          <p:cNvSpPr txBox="1"/>
          <p:nvPr/>
        </p:nvSpPr>
        <p:spPr>
          <a:xfrm>
            <a:off x="665921" y="94407"/>
            <a:ext cx="10366514" cy="609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Circle of Concern, Influence and Control</a:t>
            </a:r>
            <a:endParaRPr b="0" i="0" sz="1400" u="none" cap="none" strike="noStrike">
              <a:solidFill>
                <a:srgbClr val="000000"/>
              </a:solidFill>
              <a:latin typeface="Arial"/>
              <a:ea typeface="Arial"/>
              <a:cs typeface="Arial"/>
              <a:sym typeface="Arial"/>
            </a:endParaRPr>
          </a:p>
        </p:txBody>
      </p:sp>
      <p:cxnSp>
        <p:nvCxnSpPr>
          <p:cNvPr id="206" name="Google Shape;206;p19"/>
          <p:cNvCxnSpPr>
            <a:endCxn id="207" idx="1"/>
          </p:cNvCxnSpPr>
          <p:nvPr/>
        </p:nvCxnSpPr>
        <p:spPr>
          <a:xfrm>
            <a:off x="6818527" y="5350375"/>
            <a:ext cx="1192200" cy="0"/>
          </a:xfrm>
          <a:prstGeom prst="straightConnector1">
            <a:avLst/>
          </a:prstGeom>
          <a:noFill/>
          <a:ln cap="flat" cmpd="sng" w="28575">
            <a:solidFill>
              <a:srgbClr val="00FF99"/>
            </a:solidFill>
            <a:prstDash val="solid"/>
            <a:miter lim="800000"/>
            <a:headEnd len="sm" w="sm" type="none"/>
            <a:tailEnd len="sm" w="sm" type="none"/>
          </a:ln>
        </p:spPr>
      </p:cxnSp>
      <p:sp>
        <p:nvSpPr>
          <p:cNvPr id="207" name="Google Shape;207;p19"/>
          <p:cNvSpPr txBox="1"/>
          <p:nvPr/>
        </p:nvSpPr>
        <p:spPr>
          <a:xfrm>
            <a:off x="8010727" y="4888710"/>
            <a:ext cx="3498073" cy="923329"/>
          </a:xfrm>
          <a:prstGeom prst="rect">
            <a:avLst/>
          </a:prstGeom>
          <a:solidFill>
            <a:srgbClr val="00FF9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Circumstances/Issues/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Over which we have a direct control</a:t>
            </a:r>
            <a:endParaRPr b="0" i="0" sz="1400" u="none" cap="none" strike="noStrike">
              <a:solidFill>
                <a:srgbClr val="000000"/>
              </a:solidFill>
              <a:latin typeface="Arial"/>
              <a:ea typeface="Arial"/>
              <a:cs typeface="Arial"/>
              <a:sym typeface="Arial"/>
            </a:endParaRPr>
          </a:p>
        </p:txBody>
      </p:sp>
      <p:cxnSp>
        <p:nvCxnSpPr>
          <p:cNvPr id="208" name="Google Shape;208;p19"/>
          <p:cNvCxnSpPr>
            <a:stCxn id="200" idx="6"/>
            <a:endCxn id="209" idx="1"/>
          </p:cNvCxnSpPr>
          <p:nvPr/>
        </p:nvCxnSpPr>
        <p:spPr>
          <a:xfrm>
            <a:off x="5969646" y="3659763"/>
            <a:ext cx="2041200" cy="0"/>
          </a:xfrm>
          <a:prstGeom prst="straightConnector1">
            <a:avLst/>
          </a:prstGeom>
          <a:noFill/>
          <a:ln cap="flat" cmpd="sng" w="28575">
            <a:solidFill>
              <a:srgbClr val="FFFF66"/>
            </a:solidFill>
            <a:prstDash val="solid"/>
            <a:miter lim="800000"/>
            <a:headEnd len="lg" w="lg" type="triangle"/>
            <a:tailEnd len="sm" w="sm" type="none"/>
          </a:ln>
        </p:spPr>
      </p:cxnSp>
      <p:sp>
        <p:nvSpPr>
          <p:cNvPr id="209" name="Google Shape;209;p19"/>
          <p:cNvSpPr txBox="1"/>
          <p:nvPr/>
        </p:nvSpPr>
        <p:spPr>
          <a:xfrm>
            <a:off x="8010726" y="3198097"/>
            <a:ext cx="3498074" cy="923329"/>
          </a:xfrm>
          <a:prstGeom prst="rect">
            <a:avLst/>
          </a:prstGeom>
          <a:solidFill>
            <a:srgbClr val="FFFF6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Circumstances/Issues/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Over which we have a </a:t>
            </a:r>
            <a:r>
              <a:rPr b="1" i="0" lang="en-US" sz="1800" u="none" cap="none" strike="noStrike">
                <a:solidFill>
                  <a:schemeClr val="dk1"/>
                </a:solidFill>
                <a:latin typeface="Arial"/>
                <a:ea typeface="Arial"/>
                <a:cs typeface="Arial"/>
                <a:sym typeface="Arial"/>
              </a:rPr>
              <a:t>indirect</a:t>
            </a:r>
            <a:r>
              <a:rPr b="0" i="0" lang="en-US" sz="1800" u="none" cap="none" strike="noStrike">
                <a:solidFill>
                  <a:schemeClr val="dk1"/>
                </a:solidFill>
                <a:latin typeface="Arial"/>
                <a:ea typeface="Arial"/>
                <a:cs typeface="Arial"/>
                <a:sym typeface="Arial"/>
              </a:rPr>
              <a:t> control</a:t>
            </a:r>
            <a:endParaRPr b="0" i="0" sz="1400" u="none" cap="none" strike="noStrike">
              <a:solidFill>
                <a:srgbClr val="000000"/>
              </a:solidFill>
              <a:latin typeface="Arial"/>
              <a:ea typeface="Arial"/>
              <a:cs typeface="Arial"/>
              <a:sym typeface="Arial"/>
            </a:endParaRPr>
          </a:p>
        </p:txBody>
      </p:sp>
      <p:cxnSp>
        <p:nvCxnSpPr>
          <p:cNvPr id="210" name="Google Shape;210;p19"/>
          <p:cNvCxnSpPr>
            <a:endCxn id="211" idx="1"/>
          </p:cNvCxnSpPr>
          <p:nvPr/>
        </p:nvCxnSpPr>
        <p:spPr>
          <a:xfrm>
            <a:off x="6244626" y="1892508"/>
            <a:ext cx="1766100" cy="0"/>
          </a:xfrm>
          <a:prstGeom prst="straightConnector1">
            <a:avLst/>
          </a:prstGeom>
          <a:noFill/>
          <a:ln cap="flat" cmpd="sng" w="28575">
            <a:solidFill>
              <a:srgbClr val="FF0066"/>
            </a:solidFill>
            <a:prstDash val="solid"/>
            <a:miter lim="800000"/>
            <a:headEnd len="lg" w="lg" type="triangle"/>
            <a:tailEnd len="sm" w="sm" type="none"/>
          </a:ln>
        </p:spPr>
      </p:cxnSp>
      <p:sp>
        <p:nvSpPr>
          <p:cNvPr id="211" name="Google Shape;211;p19"/>
          <p:cNvSpPr txBox="1"/>
          <p:nvPr/>
        </p:nvSpPr>
        <p:spPr>
          <a:xfrm>
            <a:off x="8010726" y="1430843"/>
            <a:ext cx="3498074" cy="923330"/>
          </a:xfrm>
          <a:prstGeom prst="rect">
            <a:avLst/>
          </a:prstGeom>
          <a:solidFill>
            <a:srgbClr val="FF006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Circumstances/Issues/ Problems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Over which we have </a:t>
            </a:r>
            <a:r>
              <a:rPr b="1" i="0" lang="en-US" sz="1800" u="none" cap="none" strike="noStrike">
                <a:solidFill>
                  <a:schemeClr val="lt1"/>
                </a:solidFill>
                <a:latin typeface="Arial"/>
                <a:ea typeface="Arial"/>
                <a:cs typeface="Arial"/>
                <a:sym typeface="Arial"/>
              </a:rPr>
              <a:t>No</a:t>
            </a:r>
            <a:r>
              <a:rPr b="0" i="0" lang="en-US" sz="1800" u="none" cap="none" strike="noStrike">
                <a:solidFill>
                  <a:schemeClr val="lt1"/>
                </a:solidFill>
                <a:latin typeface="Arial"/>
                <a:ea typeface="Arial"/>
                <a:cs typeface="Arial"/>
                <a:sym typeface="Arial"/>
              </a:rPr>
              <a:t> control- Also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known as No control Zone  </a:t>
            </a:r>
            <a:endParaRPr b="0" i="0" sz="1400" u="none" cap="none" strike="noStrike">
              <a:solidFill>
                <a:srgbClr val="000000"/>
              </a:solidFill>
              <a:latin typeface="Arial"/>
              <a:ea typeface="Arial"/>
              <a:cs typeface="Arial"/>
              <a:sym typeface="Arial"/>
            </a:endParaRPr>
          </a:p>
        </p:txBody>
      </p:sp>
      <p:sp>
        <p:nvSpPr>
          <p:cNvPr id="212" name="Google Shape;212;p19"/>
          <p:cNvSpPr txBox="1"/>
          <p:nvPr/>
        </p:nvSpPr>
        <p:spPr>
          <a:xfrm>
            <a:off x="2887156" y="5034252"/>
            <a:ext cx="190308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Invest your time, Energy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 &amp; Emotions Here</a:t>
            </a:r>
            <a:endParaRPr b="0" i="0" sz="1400" u="none" cap="none" strike="noStrike">
              <a:solidFill>
                <a:srgbClr val="000000"/>
              </a:solidFill>
              <a:latin typeface="Arial"/>
              <a:ea typeface="Arial"/>
              <a:cs typeface="Arial"/>
              <a:sym typeface="Arial"/>
            </a:endParaRPr>
          </a:p>
        </p:txBody>
      </p:sp>
      <p:sp>
        <p:nvSpPr>
          <p:cNvPr id="213" name="Google Shape;213;p19"/>
          <p:cNvSpPr txBox="1"/>
          <p:nvPr/>
        </p:nvSpPr>
        <p:spPr>
          <a:xfrm>
            <a:off x="2916803" y="4051190"/>
            <a:ext cx="190308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Invest your time, Energy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&amp; Emotions Here</a:t>
            </a:r>
            <a:endParaRPr b="0" i="0" sz="1400" u="none" cap="none" strike="noStrike">
              <a:solidFill>
                <a:srgbClr val="000000"/>
              </a:solidFill>
              <a:latin typeface="Arial"/>
              <a:ea typeface="Arial"/>
              <a:cs typeface="Arial"/>
              <a:sym typeface="Arial"/>
            </a:endParaRPr>
          </a:p>
        </p:txBody>
      </p:sp>
      <p:cxnSp>
        <p:nvCxnSpPr>
          <p:cNvPr id="214" name="Google Shape;214;p19"/>
          <p:cNvCxnSpPr/>
          <p:nvPr/>
        </p:nvCxnSpPr>
        <p:spPr>
          <a:xfrm>
            <a:off x="4819888" y="4333427"/>
            <a:ext cx="1998749" cy="1016947"/>
          </a:xfrm>
          <a:prstGeom prst="straightConnector1">
            <a:avLst/>
          </a:prstGeom>
          <a:noFill/>
          <a:ln cap="flat" cmpd="sng" w="28575">
            <a:solidFill>
              <a:srgbClr val="00FF99"/>
            </a:solidFill>
            <a:prstDash val="solid"/>
            <a:miter lim="800000"/>
            <a:headEnd len="lg" w="lg" type="triangl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0"/>
          <p:cNvSpPr txBox="1"/>
          <p:nvPr>
            <p:ph type="title"/>
          </p:nvPr>
        </p:nvSpPr>
        <p:spPr>
          <a:xfrm>
            <a:off x="838200" y="248248"/>
            <a:ext cx="10515600" cy="66615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4E96"/>
              </a:buClr>
              <a:buSzPts val="4000"/>
              <a:buFont typeface="Arial"/>
              <a:buNone/>
            </a:pPr>
            <a:r>
              <a:rPr b="1" lang="en-US" sz="4000">
                <a:solidFill>
                  <a:srgbClr val="004E96"/>
                </a:solidFill>
              </a:rPr>
              <a:t>Types</a:t>
            </a:r>
            <a:r>
              <a:rPr b="1" lang="en-US" sz="4000"/>
              <a:t> of Communication</a:t>
            </a:r>
            <a:endParaRPr/>
          </a:p>
        </p:txBody>
      </p:sp>
      <p:grpSp>
        <p:nvGrpSpPr>
          <p:cNvPr id="221" name="Google Shape;221;p20"/>
          <p:cNvGrpSpPr/>
          <p:nvPr/>
        </p:nvGrpSpPr>
        <p:grpSpPr>
          <a:xfrm>
            <a:off x="1230530" y="1493679"/>
            <a:ext cx="9896591" cy="4371017"/>
            <a:chOff x="4704" y="341679"/>
            <a:chExt cx="9896591" cy="4371017"/>
          </a:xfrm>
        </p:grpSpPr>
        <p:sp>
          <p:nvSpPr>
            <p:cNvPr id="222" name="Google Shape;222;p20"/>
            <p:cNvSpPr/>
            <p:nvPr/>
          </p:nvSpPr>
          <p:spPr>
            <a:xfrm>
              <a:off x="3684178" y="341679"/>
              <a:ext cx="2537643" cy="1336600"/>
            </a:xfrm>
            <a:prstGeom prst="roundRect">
              <a:avLst>
                <a:gd fmla="val 10000" name="adj"/>
              </a:avLst>
            </a:prstGeom>
            <a:solidFill>
              <a:srgbClr val="42B2ED"/>
            </a:solidFill>
            <a:ln cap="flat" cmpd="sng" w="2857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0"/>
            <p:cNvSpPr txBox="1"/>
            <p:nvPr/>
          </p:nvSpPr>
          <p:spPr>
            <a:xfrm>
              <a:off x="3446187" y="380827"/>
              <a:ext cx="2928937" cy="125830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Communication</a:t>
              </a:r>
              <a:endParaRPr b="0" i="0" sz="1400" u="none" cap="none" strike="noStrike">
                <a:solidFill>
                  <a:srgbClr val="000000"/>
                </a:solidFill>
                <a:latin typeface="Arial"/>
                <a:ea typeface="Arial"/>
                <a:cs typeface="Arial"/>
                <a:sym typeface="Arial"/>
              </a:endParaRPr>
            </a:p>
          </p:txBody>
        </p:sp>
        <p:sp>
          <p:nvSpPr>
            <p:cNvPr id="224" name="Google Shape;224;p20"/>
            <p:cNvSpPr/>
            <p:nvPr/>
          </p:nvSpPr>
          <p:spPr>
            <a:xfrm>
              <a:off x="1016226" y="1678280"/>
              <a:ext cx="3936773" cy="1772893"/>
            </a:xfrm>
            <a:custGeom>
              <a:rect b="b" l="l" r="r" t="t"/>
              <a:pathLst>
                <a:path extrusionOk="0" h="120000" w="120000">
                  <a:moveTo>
                    <a:pt x="120000" y="0"/>
                  </a:moveTo>
                  <a:lnTo>
                    <a:pt x="120000" y="60000"/>
                  </a:lnTo>
                  <a:lnTo>
                    <a:pt x="0" y="60000"/>
                  </a:lnTo>
                  <a:lnTo>
                    <a:pt x="0" y="120000"/>
                  </a:lnTo>
                </a:path>
              </a:pathLst>
            </a:custGeom>
            <a:noFill/>
            <a:ln cap="flat" cmpd="sng" w="28575">
              <a:solidFill>
                <a:srgbClr val="00B0F0"/>
              </a:solidFill>
              <a:prstDash val="solid"/>
              <a:miter lim="800000"/>
              <a:headEnd len="sm" w="sm" type="none"/>
              <a:tailEnd len="sm" w="sm" type="none"/>
            </a:ln>
          </p:spPr>
        </p:sp>
        <p:sp>
          <p:nvSpPr>
            <p:cNvPr id="225" name="Google Shape;225;p20"/>
            <p:cNvSpPr/>
            <p:nvPr/>
          </p:nvSpPr>
          <p:spPr>
            <a:xfrm>
              <a:off x="4704" y="3451173"/>
              <a:ext cx="2023045" cy="1261523"/>
            </a:xfrm>
            <a:prstGeom prst="roundRect">
              <a:avLst>
                <a:gd fmla="val 10000" name="adj"/>
              </a:avLst>
            </a:pr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0"/>
            <p:cNvSpPr txBox="1"/>
            <p:nvPr/>
          </p:nvSpPr>
          <p:spPr>
            <a:xfrm>
              <a:off x="41653"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Assertive</a:t>
              </a:r>
              <a:endParaRPr b="0" i="0" sz="2200" u="none" cap="none" strike="noStrike">
                <a:solidFill>
                  <a:schemeClr val="dk1"/>
                </a:solidFill>
                <a:latin typeface="Arial"/>
                <a:ea typeface="Arial"/>
                <a:cs typeface="Arial"/>
                <a:sym typeface="Arial"/>
              </a:endParaRPr>
            </a:p>
          </p:txBody>
        </p:sp>
        <p:sp>
          <p:nvSpPr>
            <p:cNvPr id="227" name="Google Shape;227;p20"/>
            <p:cNvSpPr/>
            <p:nvPr/>
          </p:nvSpPr>
          <p:spPr>
            <a:xfrm>
              <a:off x="3640742" y="1678280"/>
              <a:ext cx="1312257" cy="1772893"/>
            </a:xfrm>
            <a:custGeom>
              <a:rect b="b" l="l" r="r" t="t"/>
              <a:pathLst>
                <a:path extrusionOk="0" h="120000" w="120000">
                  <a:moveTo>
                    <a:pt x="120000" y="0"/>
                  </a:moveTo>
                  <a:lnTo>
                    <a:pt x="120000" y="60000"/>
                  </a:lnTo>
                  <a:lnTo>
                    <a:pt x="0" y="60000"/>
                  </a:lnTo>
                  <a:lnTo>
                    <a:pt x="0" y="120000"/>
                  </a:lnTo>
                </a:path>
              </a:pathLst>
            </a:custGeom>
            <a:noFill/>
            <a:ln cap="flat" cmpd="sng" w="28575">
              <a:solidFill>
                <a:srgbClr val="00B0F0"/>
              </a:solidFill>
              <a:prstDash val="solid"/>
              <a:miter lim="800000"/>
              <a:headEnd len="sm" w="sm" type="none"/>
              <a:tailEnd len="sm" w="sm" type="none"/>
            </a:ln>
          </p:spPr>
        </p:sp>
        <p:sp>
          <p:nvSpPr>
            <p:cNvPr id="228" name="Google Shape;228;p20"/>
            <p:cNvSpPr/>
            <p:nvPr/>
          </p:nvSpPr>
          <p:spPr>
            <a:xfrm>
              <a:off x="2629219" y="3451173"/>
              <a:ext cx="2023045" cy="1261523"/>
            </a:xfrm>
            <a:prstGeom prst="roundRect">
              <a:avLst>
                <a:gd fmla="val 10000" name="adj"/>
              </a:avLst>
            </a:prstGeom>
            <a:solidFill>
              <a:srgbClr val="FF4B4B"/>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0"/>
            <p:cNvSpPr txBox="1"/>
            <p:nvPr/>
          </p:nvSpPr>
          <p:spPr>
            <a:xfrm>
              <a:off x="2666168"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Aggressive</a:t>
              </a:r>
              <a:endParaRPr b="0" i="0" sz="2200" u="none" cap="none" strike="noStrike">
                <a:solidFill>
                  <a:schemeClr val="dk1"/>
                </a:solidFill>
                <a:latin typeface="Arial"/>
                <a:ea typeface="Arial"/>
                <a:cs typeface="Arial"/>
                <a:sym typeface="Arial"/>
              </a:endParaRPr>
            </a:p>
          </p:txBody>
        </p:sp>
        <p:sp>
          <p:nvSpPr>
            <p:cNvPr id="230" name="Google Shape;230;p20"/>
            <p:cNvSpPr/>
            <p:nvPr/>
          </p:nvSpPr>
          <p:spPr>
            <a:xfrm>
              <a:off x="4953000" y="1678280"/>
              <a:ext cx="1312257" cy="1772893"/>
            </a:xfrm>
            <a:custGeom>
              <a:rect b="b" l="l" r="r" t="t"/>
              <a:pathLst>
                <a:path extrusionOk="0" h="120000" w="120000">
                  <a:moveTo>
                    <a:pt x="0" y="0"/>
                  </a:moveTo>
                  <a:lnTo>
                    <a:pt x="0" y="60000"/>
                  </a:lnTo>
                  <a:lnTo>
                    <a:pt x="120000" y="60000"/>
                  </a:lnTo>
                  <a:lnTo>
                    <a:pt x="120000" y="120000"/>
                  </a:lnTo>
                </a:path>
              </a:pathLst>
            </a:custGeom>
            <a:noFill/>
            <a:ln cap="flat" cmpd="sng" w="28575">
              <a:solidFill>
                <a:srgbClr val="00B0F0"/>
              </a:solidFill>
              <a:prstDash val="solid"/>
              <a:miter lim="800000"/>
              <a:headEnd len="sm" w="sm" type="none"/>
              <a:tailEnd len="sm" w="sm" type="none"/>
            </a:ln>
          </p:spPr>
        </p:sp>
        <p:sp>
          <p:nvSpPr>
            <p:cNvPr id="231" name="Google Shape;231;p20"/>
            <p:cNvSpPr/>
            <p:nvPr/>
          </p:nvSpPr>
          <p:spPr>
            <a:xfrm>
              <a:off x="5253735" y="3451173"/>
              <a:ext cx="2023045" cy="1261523"/>
            </a:xfrm>
            <a:prstGeom prst="roundRect">
              <a:avLst>
                <a:gd fmla="val 10000" name="adj"/>
              </a:avLst>
            </a:prstGeom>
            <a:solidFill>
              <a:srgbClr val="FBC53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0"/>
            <p:cNvSpPr txBox="1"/>
            <p:nvPr/>
          </p:nvSpPr>
          <p:spPr>
            <a:xfrm>
              <a:off x="5290684"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Passive </a:t>
              </a:r>
              <a:endParaRPr b="0" i="0" sz="1400" u="none" cap="none" strike="noStrike">
                <a:solidFill>
                  <a:srgbClr val="000000"/>
                </a:solidFill>
                <a:latin typeface="Arial"/>
                <a:ea typeface="Arial"/>
                <a:cs typeface="Arial"/>
                <a:sym typeface="Arial"/>
              </a:endParaRPr>
            </a:p>
          </p:txBody>
        </p:sp>
        <p:sp>
          <p:nvSpPr>
            <p:cNvPr id="233" name="Google Shape;233;p20"/>
            <p:cNvSpPr/>
            <p:nvPr/>
          </p:nvSpPr>
          <p:spPr>
            <a:xfrm>
              <a:off x="4953000" y="1678280"/>
              <a:ext cx="3936773" cy="1772893"/>
            </a:xfrm>
            <a:custGeom>
              <a:rect b="b" l="l" r="r" t="t"/>
              <a:pathLst>
                <a:path extrusionOk="0" h="120000" w="120000">
                  <a:moveTo>
                    <a:pt x="0" y="0"/>
                  </a:moveTo>
                  <a:lnTo>
                    <a:pt x="0" y="60000"/>
                  </a:lnTo>
                  <a:lnTo>
                    <a:pt x="120000" y="60000"/>
                  </a:lnTo>
                  <a:lnTo>
                    <a:pt x="120000" y="120000"/>
                  </a:lnTo>
                </a:path>
              </a:pathLst>
            </a:custGeom>
            <a:noFill/>
            <a:ln cap="flat" cmpd="sng" w="28575">
              <a:solidFill>
                <a:srgbClr val="00B0F0"/>
              </a:solidFill>
              <a:prstDash val="solid"/>
              <a:miter lim="800000"/>
              <a:headEnd len="sm" w="sm" type="none"/>
              <a:tailEnd len="sm" w="sm" type="none"/>
            </a:ln>
          </p:spPr>
        </p:sp>
        <p:sp>
          <p:nvSpPr>
            <p:cNvPr id="234" name="Google Shape;234;p20"/>
            <p:cNvSpPr/>
            <p:nvPr/>
          </p:nvSpPr>
          <p:spPr>
            <a:xfrm>
              <a:off x="7878250" y="3451173"/>
              <a:ext cx="2023045" cy="1261523"/>
            </a:xfrm>
            <a:prstGeom prst="roundRect">
              <a:avLst>
                <a:gd fmla="val 10000" name="adj"/>
              </a:avLst>
            </a:prstGeom>
            <a:solidFill>
              <a:srgbClr val="8BFFBF"/>
            </a:solidFill>
            <a:ln cap="flat" cmpd="sng" w="9525">
              <a:solidFill>
                <a:srgbClr val="8BFF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0"/>
            <p:cNvSpPr txBox="1"/>
            <p:nvPr/>
          </p:nvSpPr>
          <p:spPr>
            <a:xfrm>
              <a:off x="7915199" y="3488122"/>
              <a:ext cx="1949147" cy="118762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Empathetic</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1"/>
          <p:cNvSpPr/>
          <p:nvPr/>
        </p:nvSpPr>
        <p:spPr>
          <a:xfrm>
            <a:off x="3458817" y="0"/>
            <a:ext cx="3571887" cy="967788"/>
          </a:xfrm>
          <a:custGeom>
            <a:rect b="b" l="l" r="r" t="t"/>
            <a:pathLst>
              <a:path extrusionOk="0" h="967788" w="2139780">
                <a:moveTo>
                  <a:pt x="0" y="0"/>
                </a:moveTo>
                <a:lnTo>
                  <a:pt x="2139780" y="0"/>
                </a:lnTo>
                <a:lnTo>
                  <a:pt x="2139780" y="967788"/>
                </a:lnTo>
                <a:lnTo>
                  <a:pt x="0" y="967788"/>
                </a:lnTo>
                <a:lnTo>
                  <a:pt x="0" y="0"/>
                </a:lnTo>
                <a:close/>
              </a:path>
            </a:pathLst>
          </a:custGeom>
          <a:solidFill>
            <a:srgbClr val="599BD5"/>
          </a:solidFill>
          <a:ln cap="flat" cmpd="sng" w="12700">
            <a:solidFill>
              <a:schemeClr val="lt1"/>
            </a:solidFill>
            <a:prstDash val="solid"/>
            <a:miter lim="800000"/>
            <a:headEnd len="sm" w="sm" type="none"/>
            <a:tailEnd len="sm" w="sm" type="none"/>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L</a:t>
            </a:r>
            <a:r>
              <a:rPr b="0" i="0" lang="en-US" sz="3200" u="none" cap="none" strike="noStrike">
                <a:solidFill>
                  <a:schemeClr val="lt1"/>
                </a:solidFill>
                <a:latin typeface="Arial"/>
                <a:ea typeface="Arial"/>
                <a:cs typeface="Arial"/>
                <a:sym typeface="Arial"/>
              </a:rPr>
              <a:t>isten Actively</a:t>
            </a:r>
            <a:endParaRPr b="0" i="0" sz="1400" u="none" cap="none" strike="noStrike">
              <a:solidFill>
                <a:srgbClr val="000000"/>
              </a:solidFill>
              <a:latin typeface="Arial"/>
              <a:ea typeface="Arial"/>
              <a:cs typeface="Arial"/>
              <a:sym typeface="Arial"/>
            </a:endParaRPr>
          </a:p>
        </p:txBody>
      </p:sp>
      <p:sp>
        <p:nvSpPr>
          <p:cNvPr id="242" name="Google Shape;242;p21"/>
          <p:cNvSpPr txBox="1"/>
          <p:nvPr/>
        </p:nvSpPr>
        <p:spPr>
          <a:xfrm>
            <a:off x="6444493" y="849223"/>
            <a:ext cx="5336603" cy="5159554"/>
          </a:xfrm>
          <a:prstGeom prst="rect">
            <a:avLst/>
          </a:prstGeom>
          <a:noFill/>
          <a:ln>
            <a:noFill/>
          </a:ln>
        </p:spPr>
        <p:txBody>
          <a:bodyPr anchorCtr="0" anchor="ctr" bIns="45700" lIns="91425" spcFirstLastPara="1" rIns="91425" wrap="square" tIns="45700">
            <a:spAutoFit/>
          </a:bodyPr>
          <a:lstStyle/>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Take Notes</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Count One Two Three </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Empathize like you care</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Don’t Multi-task</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Don’t Interrupt</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Avoid Listening with a Bias</a:t>
            </a:r>
            <a:endParaRPr b="0" i="0" sz="1400" u="none" cap="none" strike="noStrike">
              <a:solidFill>
                <a:srgbClr val="000000"/>
              </a:solidFill>
              <a:latin typeface="Arial"/>
              <a:ea typeface="Arial"/>
              <a:cs typeface="Arial"/>
              <a:sym typeface="Arial"/>
            </a:endParaRPr>
          </a:p>
          <a:p>
            <a:pPr indent="-285750" lvl="0" marL="285750" marR="0" rtl="0" algn="l">
              <a:lnSpc>
                <a:spcPct val="2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Don’t get distracted</a:t>
            </a:r>
            <a:endParaRPr b="0" i="0" sz="1400" u="none" cap="none" strike="noStrike">
              <a:solidFill>
                <a:srgbClr val="000000"/>
              </a:solidFill>
              <a:latin typeface="Arial"/>
              <a:ea typeface="Arial"/>
              <a:cs typeface="Arial"/>
              <a:sym typeface="Arial"/>
            </a:endParaRPr>
          </a:p>
        </p:txBody>
      </p:sp>
      <p:pic>
        <p:nvPicPr>
          <p:cNvPr descr="Photo handsome man with beard over white brick wall listening to something by putting hand on the ear" id="243" name="Google Shape;243;p21"/>
          <p:cNvPicPr preferRelativeResize="0"/>
          <p:nvPr/>
        </p:nvPicPr>
        <p:blipFill rotWithShape="1">
          <a:blip r:embed="rId3">
            <a:alphaModFix/>
          </a:blip>
          <a:srcRect b="0" l="14224" r="30738" t="0"/>
          <a:stretch/>
        </p:blipFill>
        <p:spPr>
          <a:xfrm>
            <a:off x="0" y="1401418"/>
            <a:ext cx="5607587" cy="43621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