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12192000"/>
  <p:notesSz cx="6858000" cy="9144000"/>
  <p:embeddedFontLst>
    <p:embeddedFont>
      <p:font typeface="Jos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Jost-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Jost-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Jost-bold.fntdata"/><Relationship Id="rId6" Type="http://schemas.openxmlformats.org/officeDocument/2006/relationships/slide" Target="slides/slide1.xml"/><Relationship Id="rId18" Type="http://schemas.openxmlformats.org/officeDocument/2006/relationships/font" Target="fonts/Jos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indtools.com/community/pages/article/newHTE_93.php"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latin typeface="Arial"/>
                <a:ea typeface="Arial"/>
                <a:cs typeface="Arial"/>
                <a:sym typeface="Arial"/>
              </a:rPr>
              <a:t>Note for the trainer: start the day with enthusiasm. Your enthusiasm should reflect in your tone of voice and body language. </a:t>
            </a:r>
            <a:endParaRPr b="1">
              <a:latin typeface="Arial"/>
              <a:ea typeface="Arial"/>
              <a:cs typeface="Arial"/>
              <a:sym typeface="Arial"/>
            </a:endParaRPr>
          </a:p>
          <a:p>
            <a:pPr indent="0" lvl="0" marL="0" rtl="0" algn="l">
              <a:lnSpc>
                <a:spcPct val="100000"/>
              </a:lnSpc>
              <a:spcBef>
                <a:spcPts val="0"/>
              </a:spcBef>
              <a:spcAft>
                <a:spcPts val="0"/>
              </a:spcAft>
              <a:buSzPts val="1400"/>
              <a:buNone/>
            </a:pPr>
            <a:r>
              <a:t/>
            </a:r>
            <a:endParaRPr b="1">
              <a:latin typeface="Arial"/>
              <a:ea typeface="Arial"/>
              <a:cs typeface="Arial"/>
              <a:sym typeface="Arial"/>
            </a:endParaRPr>
          </a:p>
          <a:p>
            <a:pPr indent="0" lvl="0" marL="0" rtl="0" algn="l">
              <a:lnSpc>
                <a:spcPct val="107000"/>
              </a:lnSpc>
              <a:spcBef>
                <a:spcPts val="0"/>
              </a:spcBef>
              <a:spcAft>
                <a:spcPts val="0"/>
              </a:spcAft>
              <a:buSzPts val="1400"/>
              <a:buNone/>
            </a:pPr>
            <a:r>
              <a:rPr lang="en-US" sz="1200">
                <a:solidFill>
                  <a:srgbClr val="374151"/>
                </a:solidFill>
                <a:latin typeface="Arial"/>
                <a:ea typeface="Arial"/>
                <a:cs typeface="Arial"/>
                <a:sym typeface="Arial"/>
              </a:rPr>
              <a:t>Good morning everyone!</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solidFill>
                  <a:srgbClr val="374151"/>
                </a:solidFill>
                <a:latin typeface="Arial"/>
                <a:ea typeface="Arial"/>
                <a:cs typeface="Arial"/>
                <a:sym typeface="Arial"/>
              </a:rPr>
              <a:t>How are you today.  Are you ready to dive into a day of learning, growth, and transformation? I know I am!</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Today, we have a unique opportunity to learn from each other, challenge ourselves, and take our personal and professional lives to the next level. Today’s workshop is highly engaging, filled with activities,  role plays, videos and discussions that are designed to inspire and empower you.</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But this isn't going to be a passive experience. This isn't a lecture where you sit back and listen to someone else talk. This is an interactive, dynamic, and engaging workshop that requires your full participation, your curiosity, and your willingness to learn.</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Throughout the day, you'll have the chance to connect with other like-minded individuals, share your own experiences and insights, and gain new skills and knowledge that will help you achieve your goals. You'll be challenged, pushed outside your comfort zone, and supported every step of the way.</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So, are you ready to embrace this day with open hearts and open minds? Are you ready to learn, grow, and transform? I know I am, and I can't wait to see what we'll achieve together.</a:t>
            </a:r>
            <a:endParaRPr/>
          </a:p>
          <a:p>
            <a:pPr indent="0" lvl="0" marL="0" rtl="0" algn="l">
              <a:lnSpc>
                <a:spcPct val="107000"/>
              </a:lnSpc>
              <a:spcBef>
                <a:spcPts val="800"/>
              </a:spcBef>
              <a:spcAft>
                <a:spcPts val="0"/>
              </a:spcAft>
              <a:buSzPts val="1400"/>
              <a:buNone/>
            </a:pPr>
            <a:r>
              <a:t/>
            </a:r>
            <a:endParaRPr sz="1200">
              <a:latin typeface="Arial"/>
              <a:ea typeface="Arial"/>
              <a:cs typeface="Arial"/>
              <a:sym typeface="Arial"/>
            </a:endParaRPr>
          </a:p>
          <a:p>
            <a:pPr indent="0" lvl="0" marL="0" rtl="0" algn="l">
              <a:lnSpc>
                <a:spcPct val="107000"/>
              </a:lnSpc>
              <a:spcBef>
                <a:spcPts val="800"/>
              </a:spcBef>
              <a:spcAft>
                <a:spcPts val="0"/>
              </a:spcAft>
              <a:buSzPts val="1400"/>
              <a:buNone/>
            </a:pPr>
            <a:r>
              <a:rPr lang="en-US" sz="1200">
                <a:latin typeface="Arial"/>
                <a:ea typeface="Arial"/>
                <a:cs typeface="Arial"/>
                <a:sym typeface="Arial"/>
              </a:rPr>
              <a:t>Let's get started!</a:t>
            </a:r>
            <a:endParaRPr/>
          </a:p>
          <a:p>
            <a:pPr indent="0" lvl="0" marL="0" rtl="0" algn="l">
              <a:lnSpc>
                <a:spcPct val="100000"/>
              </a:lnSpc>
              <a:spcBef>
                <a:spcPts val="800"/>
              </a:spcBef>
              <a:spcAft>
                <a:spcPts val="0"/>
              </a:spcAft>
              <a:buSzPts val="1400"/>
              <a:buNone/>
            </a:pPr>
            <a:r>
              <a:t/>
            </a:r>
            <a:endParaRPr b="1">
              <a:latin typeface="Arial"/>
              <a:ea typeface="Arial"/>
              <a:cs typeface="Arial"/>
              <a:sym typeface="Arial"/>
            </a:endParaRPr>
          </a:p>
        </p:txBody>
      </p:sp>
      <p:sp>
        <p:nvSpPr>
          <p:cNvPr id="95" name="Google Shape;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A goal is a specific and measurable objective or target that an individual or organization aims to achieve within a set period of time. Goals can be short-term or long-term and can be related to various aspects of life such as personal, professional, academic, or health-related goals.</a:t>
            </a:r>
            <a:endParaRPr/>
          </a:p>
          <a:p>
            <a:pPr indent="0" lvl="0" marL="0" rtl="0" algn="l">
              <a:lnSpc>
                <a:spcPct val="100000"/>
              </a:lnSpc>
              <a:spcBef>
                <a:spcPts val="0"/>
              </a:spcBef>
              <a:spcAft>
                <a:spcPts val="0"/>
              </a:spcAft>
              <a:buSzPts val="1400"/>
              <a:buNone/>
            </a:pPr>
            <a:r>
              <a:t/>
            </a:r>
            <a:endParaRPr b="0" i="0">
              <a:solidFill>
                <a:srgbClr val="374151"/>
              </a:solidFill>
              <a:latin typeface="Arial"/>
              <a:ea typeface="Arial"/>
              <a:cs typeface="Arial"/>
              <a:sym typeface="Arial"/>
            </a:endParaRPr>
          </a:p>
          <a:p>
            <a:pPr indent="0" lvl="0" marL="0" rtl="0" algn="l">
              <a:lnSpc>
                <a:spcPct val="100000"/>
              </a:lnSpc>
              <a:spcBef>
                <a:spcPts val="0"/>
              </a:spcBef>
              <a:spcAft>
                <a:spcPts val="0"/>
              </a:spcAft>
              <a:buSzPts val="1400"/>
              <a:buNone/>
            </a:pPr>
            <a:r>
              <a:rPr b="0" i="0" lang="en-US">
                <a:solidFill>
                  <a:srgbClr val="374151"/>
                </a:solidFill>
                <a:latin typeface="Arial"/>
                <a:ea typeface="Arial"/>
                <a:cs typeface="Arial"/>
                <a:sym typeface="Arial"/>
              </a:rPr>
              <a:t>Goals can help individuals to break down larger objectives into smaller, more manageable tasks and track progress towards their desired outcome.</a:t>
            </a:r>
            <a:endParaRPr/>
          </a:p>
        </p:txBody>
      </p:sp>
      <p:sp>
        <p:nvSpPr>
          <p:cNvPr id="247" name="Google Shape;24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a:latin typeface="Arial"/>
                <a:ea typeface="Arial"/>
                <a:cs typeface="Arial"/>
                <a:sym typeface="Arial"/>
              </a:rPr>
              <a:t>Mistake 1: Setting Unrealistic Goals </a:t>
            </a:r>
            <a:r>
              <a:rPr b="0" i="0" lang="en-US">
                <a:latin typeface="Arial"/>
                <a:ea typeface="Arial"/>
                <a:cs typeface="Arial"/>
                <a:sym typeface="Arial"/>
              </a:rPr>
              <a:t>When you're exploring possible goals, you need to unleash your imagination and ambition, put your reservations aside, and dream big dreams. However, once you've decided on a goal, make sure that it is realistic, and that you can actually achieve it in the time frame that you have set for yourself.</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For instance, if your goal is to run a marathon, it's wildly unrealistic to sign up for one next month, unless you've already done several months of training. Or, if your goal is to become CEO of a company, but you have no experience, this goal might not be practical – at least not yet!</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i="0" lang="en-US">
                <a:latin typeface="Arial"/>
                <a:ea typeface="Arial"/>
                <a:cs typeface="Arial"/>
                <a:sym typeface="Arial"/>
              </a:rPr>
              <a:t>Mistake 2: Neglecting Goals That Bring You Joy</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Imagine that you've just written your list of goals for the next year. You've committed to increasing your sales by 15 percent, applying for a promotion, and reading one leadership book each month.</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Although this is an ambitious but achievable list of goals, there's a potential problem: these goals focus only on your career. You've completely omitted goals from other parts of your life.</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Many people focus solely on their work when they set goals. However, you can't neglect activities that bring you joy. Goals like writing a book, competing in an adventure race, or starting a home garden might also be incredibly important for your happiness and well-being.</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So, when you set your goals, make sure that you strike the right balance between different areas of your life. And remember that "balance" is different for everyone – use the </a:t>
            </a:r>
            <a:r>
              <a:rPr b="0" i="0" lang="en-US" u="sng">
                <a:solidFill>
                  <a:schemeClr val="hlink"/>
                </a:solidFill>
                <a:latin typeface="Arial"/>
                <a:ea typeface="Arial"/>
                <a:cs typeface="Arial"/>
                <a:sym typeface="Arial"/>
                <a:hlinkClick r:id="rId2"/>
              </a:rPr>
              <a:t>Wheel of Life</a:t>
            </a:r>
            <a:r>
              <a:rPr b="0" i="0" lang="en-US">
                <a:latin typeface="Arial"/>
                <a:ea typeface="Arial"/>
                <a:cs typeface="Arial"/>
                <a:sym typeface="Arial"/>
              </a:rPr>
              <a:t> tool to understand which areas of your life you need to focus on most.</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b="1" i="0" lang="en-US">
                <a:latin typeface="Arial"/>
                <a:ea typeface="Arial"/>
                <a:cs typeface="Arial"/>
                <a:sym typeface="Arial"/>
              </a:rPr>
              <a:t>Mistake 3: Underestimating Completion Time</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How often has a task or project taken longer than you thought? Probably more times than you can count! You may also say the same for goals that you've set in the past.</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If you don't estimate goal completion time accurately, it can be discouraging when things take longer to achieve than you think they should. This can cause you to give up.</a:t>
            </a:r>
            <a:endParaRPr/>
          </a:p>
          <a:p>
            <a:pPr indent="0" lvl="0" marL="0" rtl="0" algn="l">
              <a:lnSpc>
                <a:spcPct val="100000"/>
              </a:lnSpc>
              <a:spcBef>
                <a:spcPts val="0"/>
              </a:spcBef>
              <a:spcAft>
                <a:spcPts val="0"/>
              </a:spcAft>
              <a:buSzPts val="1400"/>
              <a:buNone/>
            </a:pPr>
            <a:r>
              <a:t/>
            </a:r>
            <a:endParaRPr b="0" i="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Arial"/>
              <a:buNone/>
            </a:pPr>
            <a:r>
              <a:rPr b="1" i="0" lang="en-US">
                <a:latin typeface="Arial"/>
                <a:ea typeface="Arial"/>
                <a:cs typeface="Arial"/>
                <a:sym typeface="Arial"/>
              </a:rPr>
              <a:t>Mistake 4: Goals which are not Aligned with Company Objective</a:t>
            </a:r>
            <a:endParaRPr/>
          </a:p>
          <a:p>
            <a:pPr indent="0" lvl="0" marL="0" rtl="0" algn="l">
              <a:lnSpc>
                <a:spcPct val="100000"/>
              </a:lnSpc>
              <a:spcBef>
                <a:spcPts val="0"/>
              </a:spcBef>
              <a:spcAft>
                <a:spcPts val="0"/>
              </a:spcAft>
              <a:buSzPts val="1400"/>
              <a:buNone/>
            </a:pPr>
            <a:r>
              <a:rPr b="0" i="0" lang="en-US">
                <a:latin typeface="Arial"/>
                <a:ea typeface="Arial"/>
                <a:cs typeface="Arial"/>
                <a:sym typeface="Arial"/>
              </a:rPr>
              <a:t>Lacking clarity or collaboration, setting unrealistic goals, using unclear metrics, lacking focus, or failing to prioritize are common mistakes done while setting </a:t>
            </a:r>
            <a:r>
              <a:rPr b="1" i="0" lang="en-US">
                <a:latin typeface="Arial"/>
                <a:ea typeface="Arial"/>
                <a:cs typeface="Arial"/>
                <a:sym typeface="Arial"/>
              </a:rPr>
              <a:t>Goals which are Aligned with Company Objectives. </a:t>
            </a:r>
            <a:endParaRPr/>
          </a:p>
          <a:p>
            <a:pPr indent="0" lvl="0" marL="0" rtl="0" algn="l">
              <a:lnSpc>
                <a:spcPct val="100000"/>
              </a:lnSpc>
              <a:spcBef>
                <a:spcPts val="0"/>
              </a:spcBef>
              <a:spcAft>
                <a:spcPts val="0"/>
              </a:spcAft>
              <a:buSzPts val="1400"/>
              <a:buNone/>
            </a:pPr>
            <a:r>
              <a:t/>
            </a:r>
            <a:endParaRPr b="1" i="0">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Calibri"/>
              <a:buNone/>
            </a:pPr>
            <a:r>
              <a:rPr b="1" i="0" lang="en-US">
                <a:latin typeface="Arial"/>
                <a:ea typeface="Arial"/>
                <a:cs typeface="Arial"/>
                <a:sym typeface="Arial"/>
              </a:rPr>
              <a:t>Mistake 5: </a:t>
            </a:r>
            <a:r>
              <a:rPr b="1" lang="en-US" sz="1200">
                <a:latin typeface="Arial"/>
                <a:ea typeface="Arial"/>
                <a:cs typeface="Arial"/>
                <a:sym typeface="Arial"/>
              </a:rPr>
              <a:t>Setting Too many Goals</a:t>
            </a:r>
            <a:endParaRPr/>
          </a:p>
          <a:p>
            <a:pPr indent="0" lvl="0" marL="0" rtl="0" algn="l">
              <a:lnSpc>
                <a:spcPct val="100000"/>
              </a:lnSpc>
              <a:spcBef>
                <a:spcPts val="0"/>
              </a:spcBef>
              <a:spcAft>
                <a:spcPts val="0"/>
              </a:spcAft>
              <a:buClr>
                <a:schemeClr val="dk1"/>
              </a:buClr>
              <a:buSzPts val="1200"/>
              <a:buFont typeface="Calibri"/>
              <a:buNone/>
            </a:pPr>
            <a:r>
              <a:rPr b="0" lang="en-US">
                <a:latin typeface="Arial"/>
                <a:ea typeface="Arial"/>
                <a:cs typeface="Arial"/>
                <a:sym typeface="Arial"/>
              </a:rPr>
              <a:t>When managers set too many goals, they dilute their focus and resources, which can lead to poor performance in achieving the most critical objectives. Additionally, having too many goals can create confusion and result in a lack of prioritization, making it difficult for the team to stay focused and motivated. Therefore, it is important for managers to focus on a few critical goals to ensure that they can achieve the main objective effectively.</a:t>
            </a:r>
            <a:endParaRPr/>
          </a:p>
          <a:p>
            <a:pPr indent="0" lvl="0" marL="0" rtl="0" algn="l">
              <a:lnSpc>
                <a:spcPct val="100000"/>
              </a:lnSpc>
              <a:spcBef>
                <a:spcPts val="0"/>
              </a:spcBef>
              <a:spcAft>
                <a:spcPts val="0"/>
              </a:spcAft>
              <a:buClr>
                <a:schemeClr val="dk1"/>
              </a:buClr>
              <a:buSzPts val="1200"/>
              <a:buFont typeface="Calibri"/>
              <a:buNone/>
            </a:pPr>
            <a:r>
              <a:t/>
            </a:r>
            <a:endParaRPr b="0">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b="1" i="0" lang="en-US">
                <a:latin typeface="Arial"/>
                <a:ea typeface="Arial"/>
                <a:cs typeface="Arial"/>
                <a:sym typeface="Arial"/>
              </a:rPr>
              <a:t>Mistake 6: </a:t>
            </a:r>
            <a:r>
              <a:rPr b="1" lang="en-US" sz="1200">
                <a:latin typeface="Arial"/>
                <a:ea typeface="Arial"/>
                <a:cs typeface="Arial"/>
                <a:sym typeface="Arial"/>
              </a:rPr>
              <a:t>Goals are too vague</a:t>
            </a:r>
            <a:endParaRPr/>
          </a:p>
          <a:p>
            <a:pPr indent="0" lvl="0" marL="0" marR="0" rtl="0" algn="l">
              <a:lnSpc>
                <a:spcPct val="100000"/>
              </a:lnSpc>
              <a:spcBef>
                <a:spcPts val="0"/>
              </a:spcBef>
              <a:spcAft>
                <a:spcPts val="0"/>
              </a:spcAft>
              <a:buClr>
                <a:schemeClr val="dk1"/>
              </a:buClr>
              <a:buSzPts val="1200"/>
              <a:buFont typeface="Calibri"/>
              <a:buNone/>
            </a:pPr>
            <a:r>
              <a:rPr b="0" lang="en-US" sz="1200">
                <a:latin typeface="Arial"/>
                <a:ea typeface="Arial"/>
                <a:cs typeface="Arial"/>
                <a:sym typeface="Arial"/>
              </a:rPr>
              <a:t>When goals are too vague, it can lead to a lack of clarity and focus for the manager and the team. Vague goals can be interpreted differently by different team members, leading to confusion and misalignment of efforts.</a:t>
            </a:r>
            <a:endParaRPr/>
          </a:p>
          <a:p>
            <a:pPr indent="0" lvl="0" marL="0" marR="0" rtl="0" algn="l">
              <a:lnSpc>
                <a:spcPct val="100000"/>
              </a:lnSpc>
              <a:spcBef>
                <a:spcPts val="0"/>
              </a:spcBef>
              <a:spcAft>
                <a:spcPts val="0"/>
              </a:spcAft>
              <a:buClr>
                <a:schemeClr val="dk1"/>
              </a:buClr>
              <a:buSzPts val="1200"/>
              <a:buFont typeface="Calibri"/>
              <a:buNone/>
            </a:pPr>
            <a:r>
              <a:rPr b="0" lang="en-US" sz="1200">
                <a:latin typeface="Arial"/>
                <a:ea typeface="Arial"/>
                <a:cs typeface="Arial"/>
                <a:sym typeface="Arial"/>
              </a:rPr>
              <a:t>When goals are not specific and measurable, it is difficult to track progress and assess success.</a:t>
            </a:r>
            <a:endParaRPr/>
          </a:p>
          <a:p>
            <a:pPr indent="0" lvl="0" marL="0" rtl="0" algn="l">
              <a:lnSpc>
                <a:spcPct val="100000"/>
              </a:lnSpc>
              <a:spcBef>
                <a:spcPts val="0"/>
              </a:spcBef>
              <a:spcAft>
                <a:spcPts val="0"/>
              </a:spcAft>
              <a:buClr>
                <a:schemeClr val="dk1"/>
              </a:buClr>
              <a:buSzPts val="1200"/>
              <a:buFont typeface="Calibri"/>
              <a:buNone/>
            </a:pPr>
            <a:r>
              <a:t/>
            </a:r>
            <a:endParaRPr b="0">
              <a:latin typeface="Arial"/>
              <a:ea typeface="Arial"/>
              <a:cs typeface="Arial"/>
              <a:sym typeface="Arial"/>
            </a:endParaRPr>
          </a:p>
          <a:p>
            <a:pPr indent="0" lvl="0" marL="0" rtl="0" algn="l">
              <a:lnSpc>
                <a:spcPct val="100000"/>
              </a:lnSpc>
              <a:spcBef>
                <a:spcPts val="0"/>
              </a:spcBef>
              <a:spcAft>
                <a:spcPts val="0"/>
              </a:spcAft>
              <a:buSzPts val="1400"/>
              <a:buNone/>
            </a:pPr>
            <a:r>
              <a:t/>
            </a:r>
            <a:endParaRPr b="0" i="0">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55" name="Google Shape;25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76" name="Google Shape;27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0"/>
              </a:spcAft>
              <a:buClr>
                <a:schemeClr val="dk1"/>
              </a:buClr>
              <a:buSzPts val="1000"/>
              <a:buFont typeface="Arial"/>
              <a:buNone/>
            </a:pPr>
            <a:r>
              <a:rPr b="1" i="0" lang="en-US" sz="1000">
                <a:solidFill>
                  <a:schemeClr val="dk1"/>
                </a:solidFill>
                <a:latin typeface="Arial"/>
                <a:ea typeface="Arial"/>
                <a:cs typeface="Arial"/>
                <a:sym typeface="Arial"/>
              </a:rPr>
              <a:t>Welcome to the </a:t>
            </a:r>
            <a:r>
              <a:rPr b="1" lang="en-US" sz="1000"/>
              <a:t>Soft Skill </a:t>
            </a:r>
            <a:r>
              <a:rPr b="1" i="0" lang="en-US" sz="1000">
                <a:solidFill>
                  <a:schemeClr val="dk1"/>
                </a:solidFill>
                <a:latin typeface="Arial"/>
                <a:ea typeface="Arial"/>
                <a:cs typeface="Arial"/>
                <a:sym typeface="Arial"/>
              </a:rPr>
              <a:t>Workshop. A</a:t>
            </a:r>
            <a:r>
              <a:rPr b="1" lang="en-US"/>
              <a:t>re you excited for today`s workshop? let me introduce todays workshop modules.</a:t>
            </a:r>
            <a:endParaRPr/>
          </a:p>
          <a:p>
            <a:pPr indent="0" lvl="0" marL="0" rtl="0" algn="l">
              <a:lnSpc>
                <a:spcPct val="100000"/>
              </a:lnSpc>
              <a:spcBef>
                <a:spcPts val="800"/>
              </a:spcBef>
              <a:spcAft>
                <a:spcPts val="0"/>
              </a:spcAft>
              <a:buSzPts val="1400"/>
              <a:buNone/>
            </a:pPr>
            <a:r>
              <a:t/>
            </a:r>
            <a:endParaRPr/>
          </a:p>
          <a:p>
            <a:pPr indent="-228600" lvl="0" marL="228600" rtl="0" algn="l">
              <a:lnSpc>
                <a:spcPct val="100000"/>
              </a:lnSpc>
              <a:spcBef>
                <a:spcPts val="0"/>
              </a:spcBef>
              <a:spcAft>
                <a:spcPts val="0"/>
              </a:spcAft>
              <a:buClr>
                <a:schemeClr val="dk1"/>
              </a:buClr>
              <a:buSzPts val="1200"/>
              <a:buFont typeface="Calibri"/>
              <a:buAutoNum type="arabicPeriod"/>
            </a:pPr>
            <a:r>
              <a:rPr b="0" lang="en-US" sz="1200"/>
              <a:t>Understanding Soft Skill </a:t>
            </a:r>
            <a:endParaRPr/>
          </a:p>
          <a:p>
            <a:pPr indent="-228600" lvl="0" marL="228600" rtl="0" algn="l">
              <a:lnSpc>
                <a:spcPct val="100000"/>
              </a:lnSpc>
              <a:spcBef>
                <a:spcPts val="0"/>
              </a:spcBef>
              <a:spcAft>
                <a:spcPts val="0"/>
              </a:spcAft>
              <a:buClr>
                <a:schemeClr val="dk1"/>
              </a:buClr>
              <a:buSzPts val="1200"/>
              <a:buFont typeface="Calibri"/>
              <a:buAutoNum type="arabicPeriod"/>
            </a:pPr>
            <a:r>
              <a:rPr b="0" lang="en-US" sz="1200"/>
              <a:t>Building an attitude of Ownership &amp; Accountability</a:t>
            </a:r>
            <a:endParaRPr/>
          </a:p>
          <a:p>
            <a:pPr indent="-228600" lvl="0" marL="228600" rtl="0" algn="l">
              <a:lnSpc>
                <a:spcPct val="100000"/>
              </a:lnSpc>
              <a:spcBef>
                <a:spcPts val="0"/>
              </a:spcBef>
              <a:spcAft>
                <a:spcPts val="0"/>
              </a:spcAft>
              <a:buClr>
                <a:schemeClr val="dk1"/>
              </a:buClr>
              <a:buSzPts val="1200"/>
              <a:buFont typeface="Calibri"/>
              <a:buAutoNum type="arabicPeriod"/>
            </a:pPr>
            <a:r>
              <a:rPr b="0" lang="en-US" sz="1200"/>
              <a:t>Impactful Communication</a:t>
            </a:r>
            <a:endParaRPr/>
          </a:p>
          <a:p>
            <a:pPr indent="-228600" lvl="0" marL="228600" rtl="0" algn="l">
              <a:lnSpc>
                <a:spcPct val="100000"/>
              </a:lnSpc>
              <a:spcBef>
                <a:spcPts val="0"/>
              </a:spcBef>
              <a:spcAft>
                <a:spcPts val="0"/>
              </a:spcAft>
              <a:buClr>
                <a:schemeClr val="dk1"/>
              </a:buClr>
              <a:buSzPts val="1200"/>
              <a:buFont typeface="Calibri"/>
              <a:buAutoNum type="arabicPeriod"/>
            </a:pPr>
            <a:r>
              <a:rPr b="0" lang="en-US" sz="1200"/>
              <a:t>Goal SMART Setting</a:t>
            </a:r>
            <a:endParaRPr/>
          </a:p>
          <a:p>
            <a:pPr indent="-228600" lvl="0" marL="228600" rtl="0" algn="l">
              <a:lnSpc>
                <a:spcPct val="100000"/>
              </a:lnSpc>
              <a:spcBef>
                <a:spcPts val="0"/>
              </a:spcBef>
              <a:spcAft>
                <a:spcPts val="0"/>
              </a:spcAft>
              <a:buClr>
                <a:schemeClr val="dk1"/>
              </a:buClr>
              <a:buSzPts val="1200"/>
              <a:buFont typeface="Calibri"/>
              <a:buAutoNum type="arabicPeriod"/>
            </a:pPr>
            <a:r>
              <a:rPr b="0" lang="en-US" sz="1200"/>
              <a:t>Managing time &amp; Prioritisation</a:t>
            </a:r>
            <a:endParaRPr b="0" sz="1200"/>
          </a:p>
          <a:p>
            <a:pPr indent="-228600" lvl="0" marL="228600" rtl="0" algn="l">
              <a:lnSpc>
                <a:spcPct val="100000"/>
              </a:lnSpc>
              <a:spcBef>
                <a:spcPts val="0"/>
              </a:spcBef>
              <a:spcAft>
                <a:spcPts val="0"/>
              </a:spcAft>
              <a:buClr>
                <a:schemeClr val="dk1"/>
              </a:buClr>
              <a:buSzPts val="1200"/>
              <a:buFont typeface="Calibri"/>
              <a:buAutoNum type="arabicPeriod"/>
            </a:pPr>
            <a:r>
              <a:rPr b="0" lang="en-US" sz="1200"/>
              <a:t>Being a team Player-Interpersonal Skills</a:t>
            </a:r>
            <a:endParaRPr/>
          </a:p>
          <a:p>
            <a:pPr indent="-152400" lvl="0" marL="228600" rtl="0" algn="l">
              <a:lnSpc>
                <a:spcPct val="100000"/>
              </a:lnSpc>
              <a:spcBef>
                <a:spcPts val="0"/>
              </a:spcBef>
              <a:spcAft>
                <a:spcPts val="0"/>
              </a:spcAft>
              <a:buClr>
                <a:schemeClr val="dk1"/>
              </a:buClr>
              <a:buSzPts val="1200"/>
              <a:buFont typeface="Calibri"/>
              <a:buNone/>
            </a:pPr>
            <a:r>
              <a:t/>
            </a:r>
            <a:endParaRPr b="0" sz="1200"/>
          </a:p>
          <a:p>
            <a:pPr indent="0" lvl="0" marL="0" marR="0" rtl="0" algn="l">
              <a:lnSpc>
                <a:spcPct val="100000"/>
              </a:lnSpc>
              <a:spcBef>
                <a:spcPts val="0"/>
              </a:spcBef>
              <a:spcAft>
                <a:spcPts val="0"/>
              </a:spcAft>
              <a:buClr>
                <a:schemeClr val="dk1"/>
              </a:buClr>
              <a:buSzPts val="1200"/>
              <a:buFont typeface="Calibri"/>
              <a:buNone/>
            </a:pPr>
            <a:r>
              <a:rPr b="0" i="0" lang="en-US" sz="1200">
                <a:solidFill>
                  <a:schemeClr val="dk1"/>
                </a:solidFill>
                <a:latin typeface="Arial"/>
                <a:ea typeface="Arial"/>
                <a:cs typeface="Arial"/>
                <a:sym typeface="Arial"/>
              </a:rPr>
              <a:t>I'm feeling really enthusiastic about this experience, I think it's going to be great.</a:t>
            </a:r>
            <a:endParaRPr>
              <a:solidFill>
                <a:srgbClr val="0E2683"/>
              </a:solidFill>
              <a:latin typeface="Arial"/>
              <a:ea typeface="Arial"/>
              <a:cs typeface="Arial"/>
              <a:sym typeface="Arial"/>
            </a:endParaRPr>
          </a:p>
          <a:p>
            <a:pPr indent="-152400" lvl="0" marL="228600" rtl="0" algn="l">
              <a:lnSpc>
                <a:spcPct val="100000"/>
              </a:lnSpc>
              <a:spcBef>
                <a:spcPts val="0"/>
              </a:spcBef>
              <a:spcAft>
                <a:spcPts val="0"/>
              </a:spcAft>
              <a:buClr>
                <a:schemeClr val="dk1"/>
              </a:buClr>
              <a:buSzPts val="1200"/>
              <a:buFont typeface="Calibri"/>
              <a:buNone/>
            </a:pPr>
            <a:r>
              <a:t/>
            </a:r>
            <a:endParaRPr b="0" sz="1200"/>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2D2D2D"/>
                </a:solidFill>
                <a:latin typeface="Arial"/>
                <a:ea typeface="Arial"/>
                <a:cs typeface="Arial"/>
                <a:sym typeface="Arial"/>
              </a:rPr>
              <a:t>Our attitude is directly responsible for our behavior. More wholesome our attitude, the more empowered our conduct.</a:t>
            </a:r>
            <a:endParaRPr/>
          </a:p>
          <a:p>
            <a:pPr indent="0" lvl="0" marL="0" rtl="0" algn="l">
              <a:lnSpc>
                <a:spcPct val="100000"/>
              </a:lnSpc>
              <a:spcBef>
                <a:spcPts val="0"/>
              </a:spcBef>
              <a:spcAft>
                <a:spcPts val="0"/>
              </a:spcAft>
              <a:buSzPts val="1400"/>
              <a:buNone/>
            </a:pPr>
            <a:r>
              <a:rPr b="0" lang="en-US">
                <a:solidFill>
                  <a:srgbClr val="505050"/>
                </a:solidFill>
                <a:latin typeface="Arial"/>
                <a:ea typeface="Arial"/>
                <a:cs typeface="Arial"/>
                <a:sym typeface="Arial"/>
              </a:rPr>
              <a:t>With a positive attitude, you can improve your emotional well-being and self-image. It is a powerful tool for personal growth and professional excellence.</a:t>
            </a:r>
            <a:endParaRPr/>
          </a:p>
          <a:p>
            <a:pPr indent="0" lvl="0" marL="0" rtl="0" algn="l">
              <a:lnSpc>
                <a:spcPct val="100000"/>
              </a:lnSpc>
              <a:spcBef>
                <a:spcPts val="0"/>
              </a:spcBef>
              <a:spcAft>
                <a:spcPts val="0"/>
              </a:spcAft>
              <a:buSzPts val="1400"/>
              <a:buNone/>
            </a:pPr>
            <a:r>
              <a:rPr b="0" lang="en-US">
                <a:solidFill>
                  <a:srgbClr val="505050"/>
                </a:solidFill>
                <a:latin typeface="Arial"/>
                <a:ea typeface="Arial"/>
                <a:cs typeface="Arial"/>
                <a:sym typeface="Arial"/>
              </a:rPr>
              <a:t>The power of a positive attitude in the workplace has been proven to:</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B</a:t>
            </a:r>
            <a:r>
              <a:rPr b="0" lang="en-US">
                <a:solidFill>
                  <a:srgbClr val="505050"/>
                </a:solidFill>
                <a:latin typeface="Arial"/>
                <a:ea typeface="Arial"/>
                <a:cs typeface="Arial"/>
                <a:sym typeface="Arial"/>
              </a:rPr>
              <a:t>oost productivity</a:t>
            </a:r>
            <a:endParaRPr>
              <a:solidFill>
                <a:srgbClr val="505050"/>
              </a:solidFill>
              <a:latin typeface="Arial"/>
              <a:ea typeface="Arial"/>
              <a:cs typeface="Arial"/>
              <a:sym typeface="Arial"/>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R</a:t>
            </a:r>
            <a:r>
              <a:rPr b="0" lang="en-US">
                <a:solidFill>
                  <a:srgbClr val="505050"/>
                </a:solidFill>
                <a:latin typeface="Arial"/>
                <a:ea typeface="Arial"/>
                <a:cs typeface="Arial"/>
                <a:sym typeface="Arial"/>
              </a:rPr>
              <a:t>educe stress</a:t>
            </a:r>
            <a:endParaRPr>
              <a:solidFill>
                <a:srgbClr val="505050"/>
              </a:solidFill>
              <a:latin typeface="Arial"/>
              <a:ea typeface="Arial"/>
              <a:cs typeface="Arial"/>
              <a:sym typeface="Arial"/>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S</a:t>
            </a:r>
            <a:r>
              <a:rPr b="0" lang="en-US">
                <a:solidFill>
                  <a:srgbClr val="505050"/>
                </a:solidFill>
                <a:latin typeface="Arial"/>
                <a:ea typeface="Arial"/>
                <a:cs typeface="Arial"/>
                <a:sym typeface="Arial"/>
              </a:rPr>
              <a:t>upport learning</a:t>
            </a:r>
            <a:endParaRPr>
              <a:solidFill>
                <a:srgbClr val="505050"/>
              </a:solidFill>
              <a:latin typeface="Arial"/>
              <a:ea typeface="Arial"/>
              <a:cs typeface="Arial"/>
              <a:sym typeface="Arial"/>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a:t>
            </a:r>
            <a:r>
              <a:rPr b="0" lang="en-US">
                <a:solidFill>
                  <a:srgbClr val="505050"/>
                </a:solidFill>
                <a:latin typeface="Arial"/>
                <a:ea typeface="Arial"/>
                <a:cs typeface="Arial"/>
                <a:sym typeface="Arial"/>
              </a:rPr>
              <a:t>mprove problem-solving</a:t>
            </a:r>
            <a:endParaRPr>
              <a:solidFill>
                <a:srgbClr val="505050"/>
              </a:solidFill>
              <a:latin typeface="Arial"/>
              <a:ea typeface="Arial"/>
              <a:cs typeface="Arial"/>
              <a:sym typeface="Arial"/>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confidence </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Increase resiliency</a:t>
            </a:r>
            <a:endParaRPr/>
          </a:p>
          <a:p>
            <a:pPr indent="-171450" lvl="0" marL="171450" rtl="0" algn="l">
              <a:lnSpc>
                <a:spcPct val="100000"/>
              </a:lnSpc>
              <a:spcBef>
                <a:spcPts val="0"/>
              </a:spcBef>
              <a:spcAft>
                <a:spcPts val="0"/>
              </a:spcAft>
              <a:buClr>
                <a:srgbClr val="505050"/>
              </a:buClr>
              <a:buSzPts val="1200"/>
              <a:buFont typeface="Arial"/>
              <a:buChar char="•"/>
            </a:pPr>
            <a:r>
              <a:rPr lang="en-US">
                <a:solidFill>
                  <a:srgbClr val="505050"/>
                </a:solidFill>
                <a:latin typeface="Arial"/>
                <a:ea typeface="Arial"/>
                <a:cs typeface="Arial"/>
                <a:sym typeface="Arial"/>
              </a:rPr>
              <a:t>Help manage conflict</a:t>
            </a:r>
            <a:endParaRPr b="0">
              <a:solidFill>
                <a:srgbClr val="505050"/>
              </a:solidFill>
              <a:latin typeface="Arial"/>
              <a:ea typeface="Arial"/>
              <a:cs typeface="Arial"/>
              <a:sym typeface="Arial"/>
            </a:endParaRPr>
          </a:p>
          <a:p>
            <a:pPr indent="-95250" lvl="0" marL="171450" rtl="0" algn="l">
              <a:lnSpc>
                <a:spcPct val="100000"/>
              </a:lnSpc>
              <a:spcBef>
                <a:spcPts val="0"/>
              </a:spcBef>
              <a:spcAft>
                <a:spcPts val="0"/>
              </a:spcAft>
              <a:buClr>
                <a:schemeClr val="dk1"/>
              </a:buClr>
              <a:buSzPts val="1200"/>
              <a:buFont typeface="Arial"/>
              <a:buNone/>
            </a:pPr>
            <a:r>
              <a:t/>
            </a:r>
            <a:endParaRPr b="0">
              <a:solidFill>
                <a:srgbClr val="505050"/>
              </a:solidFill>
              <a:latin typeface="Arial"/>
              <a:ea typeface="Arial"/>
              <a:cs typeface="Arial"/>
              <a:sym typeface="Arial"/>
            </a:endParaRPr>
          </a:p>
          <a:p>
            <a:pPr indent="0" lvl="0" marL="0" rtl="0" algn="l">
              <a:lnSpc>
                <a:spcPct val="100000"/>
              </a:lnSpc>
              <a:spcBef>
                <a:spcPts val="0"/>
              </a:spcBef>
              <a:spcAft>
                <a:spcPts val="0"/>
              </a:spcAft>
              <a:buClr>
                <a:srgbClr val="505050"/>
              </a:buClr>
              <a:buSzPts val="1200"/>
              <a:buFont typeface="Arial"/>
              <a:buNone/>
            </a:pPr>
            <a:r>
              <a:rPr b="0" lang="en-US">
                <a:solidFill>
                  <a:srgbClr val="505050"/>
                </a:solidFill>
                <a:latin typeface="Arial"/>
                <a:ea typeface="Arial"/>
                <a:cs typeface="Arial"/>
                <a:sym typeface="Arial"/>
              </a:rPr>
              <a:t>A positive attitude could also be regarded as one that is oriented toward finding what is best about a given situation or environment and then building on that.</a:t>
            </a:r>
            <a:r>
              <a:rPr b="1" lang="en-US">
                <a:solidFill>
                  <a:srgbClr val="FFFFFF"/>
                </a:solidFill>
                <a:latin typeface="Arial"/>
                <a:ea typeface="Arial"/>
                <a:cs typeface="Arial"/>
                <a:sym typeface="Arial"/>
              </a:rPr>
              <a:t> </a:t>
            </a:r>
            <a:endParaRPr/>
          </a:p>
          <a:p>
            <a:pPr indent="0" lvl="0" marL="0" rtl="0" algn="l">
              <a:lnSpc>
                <a:spcPct val="100000"/>
              </a:lnSpc>
              <a:spcBef>
                <a:spcPts val="0"/>
              </a:spcBef>
              <a:spcAft>
                <a:spcPts val="0"/>
              </a:spcAft>
              <a:buClr>
                <a:srgbClr val="FFFFFF"/>
              </a:buClr>
              <a:buSzPts val="1200"/>
              <a:buFont typeface="Arial"/>
              <a:buNone/>
            </a:pPr>
            <a:r>
              <a:rPr b="0" lang="en-US">
                <a:solidFill>
                  <a:srgbClr val="FFFFFF"/>
                </a:solidFill>
                <a:latin typeface="Arial"/>
                <a:ea typeface="Arial"/>
                <a:cs typeface="Arial"/>
                <a:sym typeface="Arial"/>
              </a:rPr>
              <a:t>While many factors are responsible to propel a wholesome professional attitude, we will be discussing four key ones today:</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Taking ownership and accountability at work</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Having a solution-centric approach</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Avoiding blame game</a:t>
            </a:r>
            <a:endParaRPr/>
          </a:p>
          <a:p>
            <a:pPr indent="-228600" lvl="0" marL="228600" rtl="0" algn="l">
              <a:lnSpc>
                <a:spcPct val="100000"/>
              </a:lnSpc>
              <a:spcBef>
                <a:spcPts val="0"/>
              </a:spcBef>
              <a:spcAft>
                <a:spcPts val="0"/>
              </a:spcAft>
              <a:buClr>
                <a:srgbClr val="FFFFFF"/>
              </a:buClr>
              <a:buSzPts val="1200"/>
              <a:buFont typeface="Arial"/>
              <a:buAutoNum type="arabicPeriod"/>
            </a:pPr>
            <a:r>
              <a:rPr b="0" lang="en-US">
                <a:solidFill>
                  <a:srgbClr val="FFFFFF"/>
                </a:solidFill>
                <a:latin typeface="Arial"/>
                <a:ea typeface="Arial"/>
                <a:cs typeface="Arial"/>
                <a:sym typeface="Arial"/>
              </a:rPr>
              <a:t>Operating from one’s circle of control.</a:t>
            </a:r>
            <a:endParaRPr/>
          </a:p>
          <a:p>
            <a:pPr indent="-152400" lvl="0" marL="228600" rtl="0" algn="l">
              <a:lnSpc>
                <a:spcPct val="100000"/>
              </a:lnSpc>
              <a:spcBef>
                <a:spcPts val="0"/>
              </a:spcBef>
              <a:spcAft>
                <a:spcPts val="0"/>
              </a:spcAft>
              <a:buClr>
                <a:schemeClr val="dk1"/>
              </a:buClr>
              <a:buSzPts val="1200"/>
              <a:buFont typeface="Arial"/>
              <a:buNone/>
            </a:pPr>
            <a:r>
              <a:t/>
            </a:r>
            <a:endParaRPr b="0">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2D2D2D"/>
              </a:buClr>
              <a:buSzPts val="1200"/>
              <a:buFont typeface="Arial"/>
              <a:buNone/>
            </a:pPr>
            <a:r>
              <a:rPr b="1" i="0" lang="en-US">
                <a:solidFill>
                  <a:srgbClr val="2D2D2D"/>
                </a:solidFill>
                <a:latin typeface="Arial"/>
                <a:ea typeface="Arial"/>
                <a:cs typeface="Arial"/>
                <a:sym typeface="Arial"/>
              </a:rPr>
              <a:t>Transition to the next slide.</a:t>
            </a:r>
            <a:endParaRPr/>
          </a:p>
        </p:txBody>
      </p:sp>
      <p:sp>
        <p:nvSpPr>
          <p:cNvPr id="131" name="Google Shape;13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22222"/>
              </a:buClr>
              <a:buSzPts val="1200"/>
              <a:buFont typeface="Arial"/>
              <a:buNone/>
            </a:pPr>
            <a:r>
              <a:rPr b="0" i="0" lang="en-US">
                <a:solidFill>
                  <a:srgbClr val="222222"/>
                </a:solidFill>
              </a:rPr>
              <a:t>Say: Employees who do the bare minimum are a drain of energy in the office. On the other hand, professionals that have the attitude of ownership, are considered to be assets because they stretch themselves to get things done proactively. So what does taking ownership mean?</a:t>
            </a:r>
            <a:endParaRPr b="0" i="0">
              <a:solidFill>
                <a:srgbClr val="212529"/>
              </a:solidFill>
              <a:latin typeface="Arial"/>
              <a:ea typeface="Arial"/>
              <a:cs typeface="Arial"/>
              <a:sym typeface="Arial"/>
            </a:endParaRPr>
          </a:p>
          <a:p>
            <a:pPr indent="-76200" lvl="0" marL="0" rtl="0" algn="l">
              <a:lnSpc>
                <a:spcPct val="100000"/>
              </a:lnSpc>
              <a:spcBef>
                <a:spcPts val="0"/>
              </a:spcBef>
              <a:spcAft>
                <a:spcPts val="0"/>
              </a:spcAft>
              <a:buClr>
                <a:srgbClr val="212529"/>
              </a:buClr>
              <a:buSzPts val="1200"/>
              <a:buFont typeface="Arial"/>
              <a:buChar char="•"/>
            </a:pPr>
            <a:r>
              <a:rPr b="0" i="0" lang="en-US">
                <a:solidFill>
                  <a:srgbClr val="212529"/>
                </a:solidFill>
                <a:latin typeface="Arial"/>
                <a:ea typeface="Arial"/>
                <a:cs typeface="Arial"/>
                <a:sym typeface="Arial"/>
              </a:rPr>
              <a:t>Ownership is taking the initiative to bring about positive results.</a:t>
            </a:r>
            <a:endParaRPr/>
          </a:p>
          <a:p>
            <a:pPr indent="-76200" lvl="0" marL="0" rtl="0" algn="l">
              <a:lnSpc>
                <a:spcPct val="100000"/>
              </a:lnSpc>
              <a:spcBef>
                <a:spcPts val="0"/>
              </a:spcBef>
              <a:spcAft>
                <a:spcPts val="0"/>
              </a:spcAft>
              <a:buClr>
                <a:srgbClr val="212529"/>
              </a:buClr>
              <a:buSzPts val="1200"/>
              <a:buFont typeface="Arial"/>
              <a:buChar char="•"/>
            </a:pPr>
            <a:r>
              <a:rPr b="0" i="0" lang="en-US">
                <a:solidFill>
                  <a:srgbClr val="212529"/>
                </a:solidFill>
                <a:latin typeface="Arial"/>
                <a:ea typeface="Arial"/>
                <a:cs typeface="Arial"/>
                <a:sym typeface="Arial"/>
              </a:rPr>
              <a:t>It means caring about the outcome and doing the best to see it execute to completion.</a:t>
            </a:r>
            <a:endParaRPr/>
          </a:p>
          <a:p>
            <a:pPr indent="-76200" lvl="0" marL="0" rtl="0" algn="l">
              <a:lnSpc>
                <a:spcPct val="100000"/>
              </a:lnSpc>
              <a:spcBef>
                <a:spcPts val="0"/>
              </a:spcBef>
              <a:spcAft>
                <a:spcPts val="0"/>
              </a:spcAft>
              <a:buClr>
                <a:srgbClr val="212529"/>
              </a:buClr>
              <a:buSzPts val="1200"/>
              <a:buFont typeface="Arial"/>
              <a:buChar char="•"/>
            </a:pPr>
            <a:r>
              <a:rPr b="0" i="0" lang="en-US">
                <a:solidFill>
                  <a:srgbClr val="212529"/>
                </a:solidFill>
                <a:latin typeface="Arial"/>
                <a:ea typeface="Arial"/>
                <a:cs typeface="Arial"/>
                <a:sym typeface="Arial"/>
              </a:rPr>
              <a:t>It is being accountable for the results of your actions - that are of the highest quality and delivered in a timely manner.</a:t>
            </a:r>
            <a:endParaRPr/>
          </a:p>
          <a:p>
            <a:pPr indent="-76200" lvl="0" marL="0" rtl="0" algn="l">
              <a:lnSpc>
                <a:spcPct val="100000"/>
              </a:lnSpc>
              <a:spcBef>
                <a:spcPts val="0"/>
              </a:spcBef>
              <a:spcAft>
                <a:spcPts val="0"/>
              </a:spcAft>
              <a:buClr>
                <a:srgbClr val="212529"/>
              </a:buClr>
              <a:buSzPts val="1200"/>
              <a:buFont typeface="Arial"/>
              <a:buChar char="•"/>
            </a:pPr>
            <a:r>
              <a:rPr b="0" i="0" lang="en-US">
                <a:solidFill>
                  <a:srgbClr val="212529"/>
                </a:solidFill>
                <a:latin typeface="Arial"/>
                <a:ea typeface="Arial"/>
                <a:cs typeface="Arial"/>
                <a:sym typeface="Arial"/>
              </a:rPr>
              <a:t>Taking ownership shows others that they can trust and rely on you.</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0" i="0" lang="en-US">
                <a:solidFill>
                  <a:srgbClr val="212529"/>
                </a:solidFill>
                <a:latin typeface="Arial"/>
                <a:ea typeface="Arial"/>
                <a:cs typeface="Arial"/>
                <a:sym typeface="Arial"/>
              </a:rPr>
              <a:t>To sum up, ownership means having an obligation to the organization in terms of results and acting on the items that impact those results.</a:t>
            </a:r>
            <a:endParaRPr/>
          </a:p>
          <a:p>
            <a:pPr indent="0" lvl="0" marL="0" rtl="0" algn="l">
              <a:lnSpc>
                <a:spcPct val="100000"/>
              </a:lnSpc>
              <a:spcBef>
                <a:spcPts val="0"/>
              </a:spcBef>
              <a:spcAft>
                <a:spcPts val="0"/>
              </a:spcAft>
              <a:buSzPts val="1400"/>
              <a:buNone/>
            </a:pPr>
            <a:r>
              <a:t/>
            </a:r>
            <a:endParaRPr b="0" i="0">
              <a:solidFill>
                <a:srgbClr val="212529"/>
              </a:solidFill>
              <a:latin typeface="Arial"/>
              <a:ea typeface="Arial"/>
              <a:cs typeface="Arial"/>
              <a:sym typeface="Arial"/>
            </a:endParaRPr>
          </a:p>
          <a:p>
            <a:pPr indent="0" lvl="0" marL="0" marR="0" rtl="0" algn="l">
              <a:lnSpc>
                <a:spcPct val="100000"/>
              </a:lnSpc>
              <a:spcBef>
                <a:spcPts val="0"/>
              </a:spcBef>
              <a:spcAft>
                <a:spcPts val="0"/>
              </a:spcAft>
              <a:buClr>
                <a:srgbClr val="2D2D2D"/>
              </a:buClr>
              <a:buSzPts val="1200"/>
              <a:buFont typeface="Arial"/>
              <a:buNone/>
            </a:pPr>
            <a:r>
              <a:rPr b="1" i="0" lang="en-US">
                <a:solidFill>
                  <a:srgbClr val="2D2D2D"/>
                </a:solidFill>
                <a:latin typeface="Arial"/>
                <a:ea typeface="Arial"/>
                <a:cs typeface="Arial"/>
                <a:sym typeface="Arial"/>
              </a:rPr>
              <a:t>Transition to the next slide.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9" name="Google Shape;13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Explain the 3 circles to the participants with examples</a:t>
            </a:r>
            <a:endParaRPr/>
          </a:p>
        </p:txBody>
      </p:sp>
      <p:sp>
        <p:nvSpPr>
          <p:cNvPr id="164" name="Google Shape;16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4" name="Google Shape;20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US">
                <a:solidFill>
                  <a:srgbClr val="292929"/>
                </a:solidFill>
              </a:rPr>
              <a:t>Say: </a:t>
            </a:r>
            <a:endParaRPr/>
          </a:p>
          <a:p>
            <a:pPr indent="0" lvl="0" marL="0" rtl="0" algn="l">
              <a:lnSpc>
                <a:spcPct val="100000"/>
              </a:lnSpc>
              <a:spcBef>
                <a:spcPts val="0"/>
              </a:spcBef>
              <a:spcAft>
                <a:spcPts val="0"/>
              </a:spcAft>
              <a:buSzPts val="1400"/>
              <a:buNone/>
            </a:pPr>
            <a:r>
              <a:t/>
            </a:r>
            <a:endParaRPr b="0" i="0">
              <a:solidFill>
                <a:srgbClr val="292929"/>
              </a:solidFill>
            </a:endParaRPr>
          </a:p>
          <a:p>
            <a:pPr indent="0" lvl="0" marL="0" rtl="0" algn="l">
              <a:lnSpc>
                <a:spcPct val="100000"/>
              </a:lnSpc>
              <a:spcBef>
                <a:spcPts val="0"/>
              </a:spcBef>
              <a:spcAft>
                <a:spcPts val="0"/>
              </a:spcAft>
              <a:buSzPts val="1400"/>
              <a:buNone/>
            </a:pPr>
            <a:r>
              <a:rPr b="0" i="0" lang="en-US">
                <a:solidFill>
                  <a:srgbClr val="292929"/>
                </a:solidFill>
              </a:rPr>
              <a:t>Someone with a solution-centric mindset approaches work with a focus on honing in on solutions and forward progress. They don’t get stuck in setbacks or drama. Instead, they learn from setbacks and move forward. They don’t ignore or push problems aside. Instead, they voice problems with a proposed solution and align the team around a plan of resolution and execution. They make sure they (or someone on the team) close the loop in implementing the solution.</a:t>
            </a:r>
            <a:endParaRPr/>
          </a:p>
          <a:p>
            <a:pPr indent="0" lvl="0" marL="0" rtl="0" algn="l">
              <a:lnSpc>
                <a:spcPct val="100000"/>
              </a:lnSpc>
              <a:spcBef>
                <a:spcPts val="0"/>
              </a:spcBef>
              <a:spcAft>
                <a:spcPts val="0"/>
              </a:spcAft>
              <a:buSzPts val="1400"/>
              <a:buNone/>
            </a:pPr>
            <a:r>
              <a:t/>
            </a:r>
            <a:endParaRPr b="0" i="0">
              <a:solidFill>
                <a:srgbClr val="292929"/>
              </a:solidFill>
            </a:endParaRPr>
          </a:p>
          <a:p>
            <a:pPr indent="0" lvl="0" marL="0" rtl="0" algn="l">
              <a:lnSpc>
                <a:spcPct val="100000"/>
              </a:lnSpc>
              <a:spcBef>
                <a:spcPts val="0"/>
              </a:spcBef>
              <a:spcAft>
                <a:spcPts val="0"/>
              </a:spcAft>
              <a:buSzPts val="1400"/>
              <a:buNone/>
            </a:pPr>
            <a:r>
              <a:rPr b="0" i="0" lang="en-US">
                <a:solidFill>
                  <a:srgbClr val="292929"/>
                </a:solidFill>
              </a:rPr>
              <a:t>A solution-centric mindset is at the heart of making progress for a professional. It is not necessarily inherent; it usually comes from past experience and it can be taught and adopted.</a:t>
            </a:r>
            <a:endParaRPr/>
          </a:p>
          <a:p>
            <a:pPr indent="0" lvl="0" marL="0" rtl="0" algn="l">
              <a:lnSpc>
                <a:spcPct val="100000"/>
              </a:lnSpc>
              <a:spcBef>
                <a:spcPts val="0"/>
              </a:spcBef>
              <a:spcAft>
                <a:spcPts val="0"/>
              </a:spcAft>
              <a:buSzPts val="1400"/>
              <a:buNone/>
            </a:pPr>
            <a:r>
              <a:t/>
            </a:r>
            <a:endParaRPr b="0" i="0">
              <a:solidFill>
                <a:srgbClr val="292929"/>
              </a:solidFill>
            </a:endParaRPr>
          </a:p>
          <a:p>
            <a:pPr indent="0" lvl="0" marL="0" rtl="0" algn="l">
              <a:lnSpc>
                <a:spcPct val="100000"/>
              </a:lnSpc>
              <a:spcBef>
                <a:spcPts val="0"/>
              </a:spcBef>
              <a:spcAft>
                <a:spcPts val="0"/>
              </a:spcAft>
              <a:buSzPts val="1400"/>
              <a:buNone/>
            </a:pPr>
            <a:r>
              <a:rPr b="0" i="0" lang="en-US">
                <a:solidFill>
                  <a:srgbClr val="292929"/>
                </a:solidFill>
              </a:rPr>
              <a:t>Being solution-oriented means you will meditate to fix the problem. Solution-oriented people don’t just solve problems, they help identify the source of a question or challenge and provide the right or a better, way of doing things. Additionally, one of the greatest strengths of a solution-oriented individual is their ability to think critically. This requires the ability to think, evaluate, analyze, and decide clearly and quickly, in such a way that helps solve a problem. Lastly, solution-oriented people funnel all decisions through a filter that helps answer ‘why’. This unique approach immediately gets to the heart of the matter, or the individual, where the roots help clarify the situation or question.</a:t>
            </a:r>
            <a:endParaRPr/>
          </a:p>
          <a:p>
            <a:pPr indent="0" lvl="0" marL="0" rtl="0" algn="l">
              <a:lnSpc>
                <a:spcPct val="100000"/>
              </a:lnSpc>
              <a:spcBef>
                <a:spcPts val="0"/>
              </a:spcBef>
              <a:spcAft>
                <a:spcPts val="0"/>
              </a:spcAft>
              <a:buSzPts val="1400"/>
              <a:buNone/>
            </a:pPr>
            <a:r>
              <a:t/>
            </a:r>
            <a:endParaRPr b="0" i="0">
              <a:solidFill>
                <a:srgbClr val="292929"/>
              </a:solidFill>
            </a:endParaRPr>
          </a:p>
          <a:p>
            <a:pPr indent="0" lvl="0" marL="0" marR="0" rtl="0" algn="l">
              <a:lnSpc>
                <a:spcPct val="100000"/>
              </a:lnSpc>
              <a:spcBef>
                <a:spcPts val="0"/>
              </a:spcBef>
              <a:spcAft>
                <a:spcPts val="0"/>
              </a:spcAft>
              <a:buClr>
                <a:srgbClr val="2D2D2D"/>
              </a:buClr>
              <a:buSzPts val="1200"/>
              <a:buFont typeface="Arial"/>
              <a:buNone/>
            </a:pPr>
            <a:r>
              <a:rPr b="1" i="0" lang="en-US">
                <a:solidFill>
                  <a:srgbClr val="2D2D2D"/>
                </a:solidFill>
                <a:latin typeface="Arial"/>
                <a:ea typeface="Arial"/>
                <a:cs typeface="Arial"/>
                <a:sym typeface="Arial"/>
              </a:rPr>
              <a:t>Transition to the next slide.</a:t>
            </a:r>
            <a:endParaRPr/>
          </a:p>
          <a:p>
            <a:pPr indent="0" lvl="0" marL="0" rtl="0" algn="l">
              <a:lnSpc>
                <a:spcPct val="100000"/>
              </a:lnSpc>
              <a:spcBef>
                <a:spcPts val="0"/>
              </a:spcBef>
              <a:spcAft>
                <a:spcPts val="0"/>
              </a:spcAft>
              <a:buSzPts val="1400"/>
              <a:buNone/>
            </a:pPr>
            <a:r>
              <a:t/>
            </a:r>
            <a:endParaRPr b="0" i="0">
              <a:solidFill>
                <a:srgbClr val="292929"/>
              </a:solidFill>
            </a:endParaRPr>
          </a:p>
          <a:p>
            <a:pPr indent="0" lvl="0" marL="0" rtl="0" algn="l">
              <a:lnSpc>
                <a:spcPct val="100000"/>
              </a:lnSpc>
              <a:spcBef>
                <a:spcPts val="0"/>
              </a:spcBef>
              <a:spcAft>
                <a:spcPts val="0"/>
              </a:spcAft>
              <a:buSzPts val="1400"/>
              <a:buNone/>
            </a:pPr>
            <a:r>
              <a:t/>
            </a:r>
            <a:endParaRPr/>
          </a:p>
        </p:txBody>
      </p:sp>
      <p:sp>
        <p:nvSpPr>
          <p:cNvPr id="205" name="Google Shape;20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374151"/>
              </a:buClr>
              <a:buSzPts val="1200"/>
              <a:buFont typeface="Calibri"/>
              <a:buNone/>
            </a:pPr>
            <a:r>
              <a:rPr lang="en-US">
                <a:solidFill>
                  <a:srgbClr val="374151"/>
                </a:solidFill>
                <a:latin typeface="Calibri"/>
                <a:ea typeface="Calibri"/>
                <a:cs typeface="Calibri"/>
                <a:sym typeface="Calibri"/>
              </a:rPr>
              <a:t>I</a:t>
            </a:r>
            <a:r>
              <a:rPr b="0" i="0" lang="en-US">
                <a:solidFill>
                  <a:srgbClr val="374151"/>
                </a:solidFill>
                <a:latin typeface="Calibri"/>
                <a:ea typeface="Calibri"/>
                <a:cs typeface="Calibri"/>
                <a:sym typeface="Calibri"/>
              </a:rPr>
              <a:t>nvolves being forceful, confrontational, and often disregards the feelings or needs of the other party. It can come off as rude, demanding, and hostile.</a:t>
            </a:r>
            <a:endParaRPr>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a:p>
            <a:pPr indent="-171450" lvl="0" marL="171450" marR="0" rtl="0" algn="l">
              <a:lnSpc>
                <a:spcPct val="100000"/>
              </a:lnSpc>
              <a:spcBef>
                <a:spcPts val="0"/>
              </a:spcBef>
              <a:spcAft>
                <a:spcPts val="0"/>
              </a:spcAft>
              <a:buClr>
                <a:schemeClr val="dk1"/>
              </a:buClr>
              <a:buSzPts val="1200"/>
              <a:buFont typeface="Arial"/>
              <a:buChar char="•"/>
            </a:pPr>
            <a:r>
              <a:rPr b="1" i="0" lang="en-US">
                <a:latin typeface="Calibri"/>
                <a:ea typeface="Calibri"/>
                <a:cs typeface="Calibri"/>
                <a:sym typeface="Calibri"/>
              </a:rPr>
              <a:t>Example 1: Disregarding Others' Opinions</a:t>
            </a:r>
            <a:r>
              <a:rPr b="0" i="0" lang="en-US">
                <a:solidFill>
                  <a:srgbClr val="374151"/>
                </a:solidFill>
                <a:latin typeface="Calibri"/>
                <a:ea typeface="Calibri"/>
                <a:cs typeface="Calibri"/>
                <a:sym typeface="Calibri"/>
              </a:rPr>
              <a:t> "Your ideas are always ridiculous. I can't believe you even bother to contribute.“</a:t>
            </a:r>
            <a:endParaRPr/>
          </a:p>
          <a:p>
            <a:pPr indent="-171450" lvl="0" marL="171450" marR="0" rtl="0" algn="l">
              <a:lnSpc>
                <a:spcPct val="100000"/>
              </a:lnSpc>
              <a:spcBef>
                <a:spcPts val="0"/>
              </a:spcBef>
              <a:spcAft>
                <a:spcPts val="0"/>
              </a:spcAft>
              <a:buClr>
                <a:schemeClr val="dk1"/>
              </a:buClr>
              <a:buSzPts val="1200"/>
              <a:buFont typeface="Arial"/>
              <a:buChar char="•"/>
            </a:pPr>
            <a:r>
              <a:rPr b="1" i="0" lang="en-US">
                <a:latin typeface="Calibri"/>
                <a:ea typeface="Calibri"/>
                <a:cs typeface="Calibri"/>
                <a:sym typeface="Calibri"/>
              </a:rPr>
              <a:t>Example 2: Insulting or Blaming</a:t>
            </a:r>
            <a:r>
              <a:rPr b="0" i="0" lang="en-US">
                <a:solidFill>
                  <a:srgbClr val="374151"/>
                </a:solidFill>
                <a:latin typeface="Calibri"/>
                <a:ea typeface="Calibri"/>
                <a:cs typeface="Calibri"/>
                <a:sym typeface="Calibri"/>
              </a:rPr>
              <a:t> "You're so incompetent; nothing you do is ever right.“</a:t>
            </a:r>
            <a:endParaRPr/>
          </a:p>
          <a:p>
            <a:pPr indent="-171450" lvl="0" marL="171450" marR="0" rtl="0" algn="l">
              <a:lnSpc>
                <a:spcPct val="100000"/>
              </a:lnSpc>
              <a:spcBef>
                <a:spcPts val="0"/>
              </a:spcBef>
              <a:spcAft>
                <a:spcPts val="0"/>
              </a:spcAft>
              <a:buClr>
                <a:schemeClr val="dk1"/>
              </a:buClr>
              <a:buSzPts val="1200"/>
              <a:buFont typeface="Arial"/>
              <a:buChar char="•"/>
            </a:pPr>
            <a:r>
              <a:rPr b="1" i="0" lang="en-US">
                <a:latin typeface="Calibri"/>
                <a:ea typeface="Calibri"/>
                <a:cs typeface="Calibri"/>
                <a:sym typeface="Calibri"/>
              </a:rPr>
              <a:t>Example 3: Interrupting and Dominating the Conversation</a:t>
            </a:r>
            <a:r>
              <a:rPr b="0" i="0" lang="en-US">
                <a:solidFill>
                  <a:srgbClr val="374151"/>
                </a:solidFill>
                <a:latin typeface="Calibri"/>
                <a:ea typeface="Calibri"/>
                <a:cs typeface="Calibri"/>
                <a:sym typeface="Calibri"/>
              </a:rPr>
              <a:t> "Let me finish! You clearly have no clue what you're talking about."</a:t>
            </a:r>
            <a:endParaRPr>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200"/>
              <a:buFont typeface="Arial"/>
              <a:buNone/>
            </a:pPr>
            <a:r>
              <a:t/>
            </a:r>
            <a:endParaRPr>
              <a:latin typeface="Calibri"/>
              <a:ea typeface="Calibri"/>
              <a:cs typeface="Calibri"/>
              <a:sym typeface="Calibri"/>
            </a:endParaRPr>
          </a:p>
          <a:p>
            <a:pPr indent="-95250" lvl="0" marL="171450" marR="0" rtl="0" algn="l">
              <a:lnSpc>
                <a:spcPct val="100000"/>
              </a:lnSpc>
              <a:spcBef>
                <a:spcPts val="0"/>
              </a:spcBef>
              <a:spcAft>
                <a:spcPts val="0"/>
              </a:spcAft>
              <a:buClr>
                <a:schemeClr val="dk1"/>
              </a:buClr>
              <a:buSzPts val="1200"/>
              <a:buFont typeface="Arial"/>
              <a:buNone/>
            </a:pPr>
            <a:r>
              <a:t/>
            </a:r>
            <a:endParaRPr>
              <a:latin typeface="Calibri"/>
              <a:ea typeface="Calibri"/>
              <a:cs typeface="Calibri"/>
              <a:sym typeface="Calibri"/>
            </a:endParaRPr>
          </a:p>
          <a:p>
            <a:pPr indent="-95250" lvl="0" marL="171450" rtl="0" algn="l">
              <a:lnSpc>
                <a:spcPct val="100000"/>
              </a:lnSpc>
              <a:spcBef>
                <a:spcPts val="0"/>
              </a:spcBef>
              <a:spcAft>
                <a:spcPts val="0"/>
              </a:spcAft>
              <a:buClr>
                <a:schemeClr val="dk1"/>
              </a:buClr>
              <a:buSzPts val="1200"/>
              <a:buFont typeface="Arial"/>
              <a:buNone/>
            </a:pPr>
            <a:r>
              <a:t/>
            </a:r>
            <a:endParaRPr/>
          </a:p>
        </p:txBody>
      </p:sp>
      <p:sp>
        <p:nvSpPr>
          <p:cNvPr id="214" name="Google Shape;21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u="none"/>
              <a:t>Say: </a:t>
            </a:r>
            <a:r>
              <a:rPr b="0" i="0" lang="en-US" u="none">
                <a:solidFill>
                  <a:srgbClr val="4A4A4A"/>
                </a:solidFill>
                <a:latin typeface="Jost"/>
                <a:ea typeface="Jost"/>
                <a:cs typeface="Jost"/>
                <a:sym typeface="Jost"/>
              </a:rPr>
              <a:t>Consequences Of Passive Communication</a:t>
            </a:r>
            <a:endParaRPr/>
          </a:p>
          <a:p>
            <a:pPr indent="0" lvl="0" marL="0" rtl="0" algn="l">
              <a:lnSpc>
                <a:spcPct val="100000"/>
              </a:lnSpc>
              <a:spcBef>
                <a:spcPts val="0"/>
              </a:spcBef>
              <a:spcAft>
                <a:spcPts val="0"/>
              </a:spcAft>
              <a:buSzPts val="1400"/>
              <a:buNone/>
            </a:pPr>
            <a:r>
              <a:rPr b="0" i="0" lang="en-US" u="none">
                <a:solidFill>
                  <a:srgbClr val="4A4A4A"/>
                </a:solidFill>
                <a:latin typeface="Jost"/>
                <a:ea typeface="Jost"/>
                <a:cs typeface="Jost"/>
                <a:sym typeface="Jost"/>
              </a:rPr>
              <a:t>Communicating passively all the time can negatively impact your personal and professional life: :</a:t>
            </a:r>
            <a:endParaRPr/>
          </a:p>
          <a:p>
            <a:pPr indent="-76200" lvl="0" marL="0" rtl="0" algn="l">
              <a:lnSpc>
                <a:spcPct val="100000"/>
              </a:lnSpc>
              <a:spcBef>
                <a:spcPts val="0"/>
              </a:spcBef>
              <a:spcAft>
                <a:spcPts val="0"/>
              </a:spcAft>
              <a:buClr>
                <a:srgbClr val="4A4A4A"/>
              </a:buClr>
              <a:buSzPts val="1200"/>
              <a:buFont typeface="Calibri"/>
              <a:buAutoNum type="arabicPeriod"/>
            </a:pPr>
            <a:r>
              <a:rPr b="0" i="0" lang="en-US" u="none">
                <a:solidFill>
                  <a:srgbClr val="4A4A4A"/>
                </a:solidFill>
                <a:latin typeface="Jost"/>
                <a:ea typeface="Jost"/>
                <a:cs typeface="Jost"/>
                <a:sym typeface="Jost"/>
              </a:rPr>
              <a:t>People May Disregard Your Needs And Opinions.</a:t>
            </a:r>
            <a:endParaRPr/>
          </a:p>
          <a:p>
            <a:pPr indent="-76200" lvl="0" marL="0" rtl="0" algn="l">
              <a:lnSpc>
                <a:spcPct val="100000"/>
              </a:lnSpc>
              <a:spcBef>
                <a:spcPts val="0"/>
              </a:spcBef>
              <a:spcAft>
                <a:spcPts val="0"/>
              </a:spcAft>
              <a:buClr>
                <a:srgbClr val="4A4A4A"/>
              </a:buClr>
              <a:buSzPts val="1200"/>
              <a:buFont typeface="Calibri"/>
              <a:buAutoNum type="arabicPeriod"/>
            </a:pPr>
            <a:r>
              <a:rPr b="0" i="0" lang="en-US" u="none">
                <a:solidFill>
                  <a:srgbClr val="4A4A4A"/>
                </a:solidFill>
                <a:latin typeface="Jost"/>
                <a:ea typeface="Jost"/>
                <a:cs typeface="Jost"/>
                <a:sym typeface="Jost"/>
              </a:rPr>
              <a:t>You’re Likely To Be Passed Over For Projects And Promotions And Miss Out On Interesting Opportunities. </a:t>
            </a:r>
            <a:endParaRPr/>
          </a:p>
          <a:p>
            <a:pPr indent="-76200" lvl="0" marL="0" rtl="0" algn="l">
              <a:lnSpc>
                <a:spcPct val="100000"/>
              </a:lnSpc>
              <a:spcBef>
                <a:spcPts val="0"/>
              </a:spcBef>
              <a:spcAft>
                <a:spcPts val="0"/>
              </a:spcAft>
              <a:buClr>
                <a:srgbClr val="4A4A4A"/>
              </a:buClr>
              <a:buSzPts val="1200"/>
              <a:buFont typeface="Calibri"/>
              <a:buAutoNum type="arabicPeriod"/>
            </a:pPr>
            <a:r>
              <a:rPr b="0" i="0" lang="en-US" u="none">
                <a:solidFill>
                  <a:srgbClr val="4A4A4A"/>
                </a:solidFill>
                <a:latin typeface="Jost"/>
                <a:ea typeface="Jost"/>
                <a:cs typeface="Jost"/>
                <a:sym typeface="Jost"/>
              </a:rPr>
              <a:t>You Become Complicit In Poor Choices Because You Don’t Express Your Discomfort.</a:t>
            </a:r>
            <a:endParaRPr/>
          </a:p>
          <a:p>
            <a:pPr indent="-76200" lvl="0" marL="0" rtl="0" algn="l">
              <a:lnSpc>
                <a:spcPct val="100000"/>
              </a:lnSpc>
              <a:spcBef>
                <a:spcPts val="0"/>
              </a:spcBef>
              <a:spcAft>
                <a:spcPts val="0"/>
              </a:spcAft>
              <a:buClr>
                <a:srgbClr val="4A4A4A"/>
              </a:buClr>
              <a:buSzPts val="1200"/>
              <a:buFont typeface="Calibri"/>
              <a:buAutoNum type="arabicPeriod"/>
            </a:pPr>
            <a:r>
              <a:rPr b="0" i="0" lang="en-US" u="none">
                <a:solidFill>
                  <a:srgbClr val="4A4A4A"/>
                </a:solidFill>
                <a:latin typeface="Jost"/>
                <a:ea typeface="Jost"/>
                <a:cs typeface="Jost"/>
                <a:sym typeface="Jost"/>
              </a:rPr>
              <a:t>You May Feel Angry,  Resentful Or Stressed By Other People’s Inconsideration. </a:t>
            </a:r>
            <a:endParaRPr/>
          </a:p>
          <a:p>
            <a:pPr indent="-76200" lvl="0" marL="0" rtl="0" algn="l">
              <a:lnSpc>
                <a:spcPct val="100000"/>
              </a:lnSpc>
              <a:spcBef>
                <a:spcPts val="0"/>
              </a:spcBef>
              <a:spcAft>
                <a:spcPts val="0"/>
              </a:spcAft>
              <a:buClr>
                <a:srgbClr val="4A4A4A"/>
              </a:buClr>
              <a:buSzPts val="1200"/>
              <a:buFont typeface="Calibri"/>
              <a:buAutoNum type="arabicPeriod"/>
            </a:pPr>
            <a:r>
              <a:rPr b="0" i="0" lang="en-US" u="none">
                <a:solidFill>
                  <a:srgbClr val="4A4A4A"/>
                </a:solidFill>
                <a:latin typeface="Jost"/>
                <a:ea typeface="Jost"/>
                <a:cs typeface="Jost"/>
                <a:sym typeface="Jost"/>
              </a:rPr>
              <a:t>You May Bottle Up Your Feelings Claiming To Be A Peace-Maker. But, In Reality,  You Feel Powerless And Hopeless.</a:t>
            </a:r>
            <a:endParaRPr/>
          </a:p>
          <a:p>
            <a:pPr indent="0" lvl="0" marL="0" rtl="0" algn="l">
              <a:lnSpc>
                <a:spcPct val="100000"/>
              </a:lnSpc>
              <a:spcBef>
                <a:spcPts val="0"/>
              </a:spcBef>
              <a:spcAft>
                <a:spcPts val="0"/>
              </a:spcAft>
              <a:buSzPts val="1400"/>
              <a:buNone/>
            </a:pPr>
            <a:r>
              <a:t/>
            </a:r>
            <a:endParaRPr b="0" u="none"/>
          </a:p>
        </p:txBody>
      </p:sp>
      <p:sp>
        <p:nvSpPr>
          <p:cNvPr id="225" name="Google Shape;22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Respond in a timely manner to the concerns of your target audience. Whether it’s a global crisis or a support ticket, addressing the issue promptly (without instantly turning it into a marketing campaign) shows people you genuinely care how they’re feeling.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Take inspiration from reflective listening. Rather than simply saying “I understand your concerns,” try to pair your understanding with a reflection of the context that’s causing people to react in a particular way. Often it means adding an additional sentence like “I see where you’re coming from. I would feel the same way if I experienced that (validating the person’s emotional experience).” Without relying on interpretation, verbalizing someone’s feelings back to them in your own words helps people feel not only heard, but understood.</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Acknowledge people’s subjective experience even if you disagree. “We know the recent changes to our terms and conditions may make some people uncomfortable, however, you can rely on us to provide you with clear communication and flexible options.” </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Be accountable. Regardless of the intention behind your communication, your organization should take responsibility for how your content affects people, even if it elicits an undesired reaction.</a:t>
            </a:r>
            <a:endParaRPr/>
          </a:p>
          <a:p>
            <a:pPr indent="0" lvl="0" marL="0" rtl="0" algn="l">
              <a:lnSpc>
                <a:spcPct val="100000"/>
              </a:lnSpc>
              <a:spcBef>
                <a:spcPts val="0"/>
              </a:spcBef>
              <a:spcAft>
                <a:spcPts val="0"/>
              </a:spcAft>
              <a:buSzPts val="1400"/>
              <a:buNone/>
            </a:pPr>
            <a:r>
              <a:rPr lang="en-US">
                <a:latin typeface="Arial"/>
                <a:ea typeface="Arial"/>
                <a:cs typeface="Arial"/>
                <a:sym typeface="Arial"/>
              </a:rPr>
              <a:t>Use emotive language in content responsibly. Use an emotional analysis tool to make sure you’re not unnecessarily evoking fear or anger to prompt a reaction from your target audience.</a:t>
            </a:r>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rPr lang="en-US">
                <a:latin typeface="Arial"/>
                <a:ea typeface="Arial"/>
                <a:cs typeface="Arial"/>
                <a:sym typeface="Arial"/>
              </a:rPr>
              <a:t>Empathic communication skills are vital for both internal and external communication — so for employees and customers. </a:t>
            </a:r>
            <a:endParaRPr/>
          </a:p>
        </p:txBody>
      </p:sp>
      <p:sp>
        <p:nvSpPr>
          <p:cNvPr id="233" name="Google Shape;23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8" name="Google Shape;28;p2"/>
          <p:cNvSpPr txBox="1"/>
          <p:nvPr/>
        </p:nvSpPr>
        <p:spPr>
          <a:xfrm>
            <a:off x="457200" y="6553200"/>
            <a:ext cx="533400" cy="4873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 name="Shape 35"/>
        <p:cNvGrpSpPr/>
        <p:nvPr/>
      </p:nvGrpSpPr>
      <p:grpSpPr>
        <a:xfrm>
          <a:off x="0" y="0"/>
          <a:ext cx="0" cy="0"/>
          <a:chOff x="0" y="0"/>
          <a:chExt cx="0" cy="0"/>
        </a:xfrm>
      </p:grpSpPr>
      <p:sp>
        <p:nvSpPr>
          <p:cNvPr id="36" name="Google Shape;36;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8" name="Google Shape;3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3" name="Google Shape;53;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9" name="Google Shape;69;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0"/>
          <p:cNvSpPr/>
          <p:nvPr>
            <p:ph idx="2" type="pic"/>
          </p:nvPr>
        </p:nvSpPr>
        <p:spPr>
          <a:xfrm>
            <a:off x="5183188" y="987425"/>
            <a:ext cx="6172200" cy="4873625"/>
          </a:xfrm>
          <a:prstGeom prst="rect">
            <a:avLst/>
          </a:prstGeom>
          <a:noFill/>
          <a:ln>
            <a:noFill/>
          </a:ln>
        </p:spPr>
      </p:sp>
      <p:sp>
        <p:nvSpPr>
          <p:cNvPr id="76" name="Google Shape;76;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1"/>
          <p:cNvSpPr/>
          <p:nvPr/>
        </p:nvSpPr>
        <p:spPr>
          <a:xfrm>
            <a:off x="10880035" y="1"/>
            <a:ext cx="1302634" cy="1001486"/>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sp>
        <p:nvSpPr>
          <p:cNvPr id="16" name="Google Shape;16;p1"/>
          <p:cNvSpPr/>
          <p:nvPr/>
        </p:nvSpPr>
        <p:spPr>
          <a:xfrm>
            <a:off x="9413240" y="6644640"/>
            <a:ext cx="2778760" cy="213360"/>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
          <p:cNvSpPr/>
          <p:nvPr/>
        </p:nvSpPr>
        <p:spPr>
          <a:xfrm>
            <a:off x="0" y="6644640"/>
            <a:ext cx="9413241" cy="213360"/>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1"/>
          <p:cNvSpPr txBox="1"/>
          <p:nvPr/>
        </p:nvSpPr>
        <p:spPr>
          <a:xfrm flipH="1">
            <a:off x="6103905" y="6593085"/>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19" name="Google Shape;19;p1"/>
          <p:cNvSpPr txBox="1"/>
          <p:nvPr/>
        </p:nvSpPr>
        <p:spPr>
          <a:xfrm flipH="1">
            <a:off x="10005347" y="6597431"/>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sp>
        <p:nvSpPr>
          <p:cNvPr id="20" name="Google Shape;20;p1"/>
          <p:cNvSpPr txBox="1"/>
          <p:nvPr/>
        </p:nvSpPr>
        <p:spPr>
          <a:xfrm flipH="1">
            <a:off x="1923360" y="6613405"/>
            <a:ext cx="32836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Soft Skills </a:t>
            </a:r>
            <a:endParaRPr b="0" i="0" sz="1400" u="none" cap="none" strike="noStrike">
              <a:solidFill>
                <a:srgbClr val="000000"/>
              </a:solidFill>
              <a:latin typeface="Arial"/>
              <a:ea typeface="Arial"/>
              <a:cs typeface="Arial"/>
              <a:sym typeface="Arial"/>
            </a:endParaRPr>
          </a:p>
        </p:txBody>
      </p:sp>
      <p:pic>
        <p:nvPicPr>
          <p:cNvPr id="21" name="Google Shape;21;p1"/>
          <p:cNvPicPr preferRelativeResize="0"/>
          <p:nvPr/>
        </p:nvPicPr>
        <p:blipFill rotWithShape="1">
          <a:blip r:embed="rId1">
            <a:alphaModFix/>
          </a:blip>
          <a:srcRect b="0" l="0" r="0" t="0"/>
          <a:stretch/>
        </p:blipFill>
        <p:spPr>
          <a:xfrm>
            <a:off x="35457" y="9253"/>
            <a:ext cx="690563" cy="800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0.jpg"/><Relationship Id="rId4" Type="http://schemas.openxmlformats.org/officeDocument/2006/relationships/image" Target="../media/image23.png"/><Relationship Id="rId9"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26.png"/><Relationship Id="rId7" Type="http://schemas.openxmlformats.org/officeDocument/2006/relationships/image" Target="../media/image32.png"/><Relationship Id="rId8"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20.jpg"/><Relationship Id="rId5" Type="http://schemas.openxmlformats.org/officeDocument/2006/relationships/image" Target="../media/image13.jpg"/><Relationship Id="rId6" Type="http://schemas.openxmlformats.org/officeDocument/2006/relationships/image" Target="../media/image7.pn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3"/>
          <p:cNvSpPr txBox="1"/>
          <p:nvPr>
            <p:ph type="ctrTitle"/>
          </p:nvPr>
        </p:nvSpPr>
        <p:spPr>
          <a:xfrm>
            <a:off x="1122980" y="5653825"/>
            <a:ext cx="10398460" cy="73988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b="1" lang="en-US" sz="4000"/>
              <a:t>Soft Skills Workshop</a:t>
            </a:r>
            <a:endParaRPr/>
          </a:p>
        </p:txBody>
      </p:sp>
      <p:pic>
        <p:nvPicPr>
          <p:cNvPr id="98" name="Google Shape;98;p13"/>
          <p:cNvPicPr preferRelativeResize="0"/>
          <p:nvPr/>
        </p:nvPicPr>
        <p:blipFill rotWithShape="1">
          <a:blip r:embed="rId3">
            <a:alphaModFix/>
          </a:blip>
          <a:srcRect b="12264" l="0" r="0" t="0"/>
          <a:stretch/>
        </p:blipFill>
        <p:spPr>
          <a:xfrm>
            <a:off x="0" y="0"/>
            <a:ext cx="12192000" cy="5466080"/>
          </a:xfrm>
          <a:prstGeom prst="rect">
            <a:avLst/>
          </a:prstGeom>
          <a:noFill/>
          <a:ln>
            <a:noFill/>
          </a:ln>
        </p:spPr>
      </p:pic>
      <p:sp>
        <p:nvSpPr>
          <p:cNvPr id="99" name="Google Shape;99;p13"/>
          <p:cNvSpPr/>
          <p:nvPr/>
        </p:nvSpPr>
        <p:spPr>
          <a:xfrm>
            <a:off x="11069020" y="5668794"/>
            <a:ext cx="1113647" cy="870683"/>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pic>
        <p:nvPicPr>
          <p:cNvPr id="100" name="Google Shape;100;p13"/>
          <p:cNvPicPr preferRelativeResize="0"/>
          <p:nvPr/>
        </p:nvPicPr>
        <p:blipFill rotWithShape="1">
          <a:blip r:embed="rId4">
            <a:alphaModFix/>
          </a:blip>
          <a:srcRect b="0" l="0" r="0" t="0"/>
          <a:stretch/>
        </p:blipFill>
        <p:spPr>
          <a:xfrm>
            <a:off x="9332" y="5576533"/>
            <a:ext cx="1113647" cy="105520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2"/>
          <p:cNvPicPr preferRelativeResize="0"/>
          <p:nvPr/>
        </p:nvPicPr>
        <p:blipFill rotWithShape="1">
          <a:blip r:embed="rId3">
            <a:alphaModFix/>
          </a:blip>
          <a:srcRect b="16571" l="0" r="0" t="11994"/>
          <a:stretch/>
        </p:blipFill>
        <p:spPr>
          <a:xfrm>
            <a:off x="0" y="1043550"/>
            <a:ext cx="12192000" cy="5576139"/>
          </a:xfrm>
          <a:prstGeom prst="rect">
            <a:avLst/>
          </a:prstGeom>
          <a:noFill/>
          <a:ln>
            <a:noFill/>
          </a:ln>
        </p:spPr>
      </p:pic>
      <p:sp>
        <p:nvSpPr>
          <p:cNvPr id="250" name="Google Shape;250;p22"/>
          <p:cNvSpPr txBox="1"/>
          <p:nvPr>
            <p:ph type="title"/>
          </p:nvPr>
        </p:nvSpPr>
        <p:spPr>
          <a:xfrm>
            <a:off x="838200" y="140775"/>
            <a:ext cx="10515600" cy="74427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rial"/>
              <a:buNone/>
            </a:pPr>
            <a:r>
              <a:rPr b="1" lang="en-US" sz="4000"/>
              <a:t>What is a </a:t>
            </a:r>
            <a:r>
              <a:rPr b="1" lang="en-US" sz="4000">
                <a:solidFill>
                  <a:srgbClr val="004E96"/>
                </a:solidFill>
              </a:rPr>
              <a:t>Goal?</a:t>
            </a:r>
            <a:endParaRPr/>
          </a:p>
        </p:txBody>
      </p:sp>
      <p:sp>
        <p:nvSpPr>
          <p:cNvPr id="251" name="Google Shape;251;p22"/>
          <p:cNvSpPr txBox="1"/>
          <p:nvPr>
            <p:ph idx="1" type="body"/>
          </p:nvPr>
        </p:nvSpPr>
        <p:spPr>
          <a:xfrm>
            <a:off x="1203960" y="4026565"/>
            <a:ext cx="6096000" cy="2544356"/>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595959"/>
              </a:buClr>
              <a:buSzPts val="2400"/>
              <a:buNone/>
            </a:pPr>
            <a:r>
              <a:rPr b="0" i="0" lang="en-US" sz="2400">
                <a:solidFill>
                  <a:srgbClr val="595959"/>
                </a:solidFill>
              </a:rPr>
              <a:t>A goal is a specific and </a:t>
            </a:r>
            <a:r>
              <a:rPr b="1" i="0" lang="en-US" sz="2400"/>
              <a:t>measurable objective</a:t>
            </a:r>
            <a:r>
              <a:rPr b="1" i="0" lang="en-US" sz="2400">
                <a:solidFill>
                  <a:srgbClr val="595959"/>
                </a:solidFill>
              </a:rPr>
              <a:t> </a:t>
            </a:r>
            <a:r>
              <a:rPr i="0" lang="en-US" sz="2400">
                <a:solidFill>
                  <a:srgbClr val="595959"/>
                </a:solidFill>
              </a:rPr>
              <a:t>or target that an individual </a:t>
            </a:r>
            <a:r>
              <a:rPr b="0" i="0" lang="en-US" sz="2400">
                <a:solidFill>
                  <a:srgbClr val="595959"/>
                </a:solidFill>
              </a:rPr>
              <a:t>, department or organization aims to </a:t>
            </a:r>
            <a:r>
              <a:rPr b="1" i="0" lang="en-US" sz="2400"/>
              <a:t>achieve within a set period of time. </a:t>
            </a:r>
            <a:endParaRPr b="1"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3"/>
          <p:cNvSpPr txBox="1"/>
          <p:nvPr>
            <p:ph type="title"/>
          </p:nvPr>
        </p:nvSpPr>
        <p:spPr>
          <a:xfrm>
            <a:off x="838200" y="127509"/>
            <a:ext cx="10515600" cy="79248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Arial"/>
              <a:buNone/>
            </a:pPr>
            <a:r>
              <a:rPr b="1" lang="en-US" sz="3600"/>
              <a:t>Goal Setting </a:t>
            </a:r>
            <a:r>
              <a:rPr b="1" lang="en-US" sz="3600">
                <a:solidFill>
                  <a:srgbClr val="004E96"/>
                </a:solidFill>
              </a:rPr>
              <a:t>Mistakes</a:t>
            </a:r>
            <a:r>
              <a:rPr b="1" lang="en-US" sz="3600"/>
              <a:t> We Generally Make </a:t>
            </a:r>
            <a:endParaRPr sz="3600"/>
          </a:p>
        </p:txBody>
      </p:sp>
      <p:sp>
        <p:nvSpPr>
          <p:cNvPr id="258" name="Google Shape;258;p23"/>
          <p:cNvSpPr txBox="1"/>
          <p:nvPr>
            <p:ph idx="1" type="body"/>
          </p:nvPr>
        </p:nvSpPr>
        <p:spPr>
          <a:xfrm>
            <a:off x="660828" y="2294032"/>
            <a:ext cx="2592000" cy="1440000"/>
          </a:xfrm>
          <a:prstGeom prst="rect">
            <a:avLst/>
          </a:prstGeom>
          <a:solidFill>
            <a:srgbClr val="6DAAED"/>
          </a:solidFill>
          <a:ln>
            <a:noFill/>
          </a:ln>
        </p:spPr>
        <p:txBody>
          <a:bodyPr anchorCtr="0" anchor="t" bIns="45700" lIns="91425" spcFirstLastPara="1" rIns="91425" wrap="square" tIns="180000">
            <a:normAutofit/>
          </a:bodyPr>
          <a:lstStyle/>
          <a:p>
            <a:pPr indent="-266700" lvl="0" marL="355600" rtl="0" algn="l">
              <a:lnSpc>
                <a:spcPct val="90000"/>
              </a:lnSpc>
              <a:spcBef>
                <a:spcPts val="0"/>
              </a:spcBef>
              <a:spcAft>
                <a:spcPts val="0"/>
              </a:spcAft>
              <a:buClr>
                <a:schemeClr val="dk1"/>
              </a:buClr>
              <a:buSzPts val="2000"/>
              <a:buFont typeface="Arial"/>
              <a:buAutoNum type="arabicPeriod"/>
            </a:pPr>
            <a:r>
              <a:rPr i="0" lang="en-US" sz="2000"/>
              <a:t>Setting Unrealistic Goals</a:t>
            </a:r>
            <a:endParaRPr/>
          </a:p>
        </p:txBody>
      </p:sp>
      <p:sp>
        <p:nvSpPr>
          <p:cNvPr id="259" name="Google Shape;259;p23"/>
          <p:cNvSpPr txBox="1"/>
          <p:nvPr/>
        </p:nvSpPr>
        <p:spPr>
          <a:xfrm>
            <a:off x="6177047" y="2294264"/>
            <a:ext cx="2592000" cy="1440000"/>
          </a:xfrm>
          <a:prstGeom prst="rect">
            <a:avLst/>
          </a:prstGeom>
          <a:solidFill>
            <a:srgbClr val="FFC62D"/>
          </a:solidFill>
          <a:ln>
            <a:noFill/>
          </a:ln>
        </p:spPr>
        <p:txBody>
          <a:bodyPr anchorCtr="0" anchor="t" bIns="45700" lIns="91425" spcFirstLastPara="1" rIns="91425" wrap="square" tIns="180000">
            <a:normAutofit/>
          </a:bodyPr>
          <a:lstStyle/>
          <a:p>
            <a:pPr indent="-266700" lvl="0" marL="266700" marR="0" rtl="0" algn="l">
              <a:lnSpc>
                <a:spcPct val="90000"/>
              </a:lnSpc>
              <a:spcBef>
                <a:spcPts val="0"/>
              </a:spcBef>
              <a:spcAft>
                <a:spcPts val="0"/>
              </a:spcAft>
              <a:buClr>
                <a:schemeClr val="dk1"/>
              </a:buClr>
              <a:buSzPts val="2000"/>
              <a:buFont typeface="Arial"/>
              <a:buAutoNum type="arabicPeriod" startAt="3"/>
            </a:pPr>
            <a:r>
              <a:rPr b="0" i="0" lang="en-US" sz="2000" u="none" cap="none" strike="noStrike">
                <a:solidFill>
                  <a:schemeClr val="dk1"/>
                </a:solidFill>
                <a:latin typeface="Arial"/>
                <a:ea typeface="Arial"/>
                <a:cs typeface="Arial"/>
                <a:sym typeface="Arial"/>
              </a:rPr>
              <a:t>Underestimating Completion Time</a:t>
            </a:r>
            <a:endParaRPr b="0" i="0" sz="2800" u="none" cap="none" strike="noStrike">
              <a:solidFill>
                <a:schemeClr val="dk1"/>
              </a:solidFill>
              <a:latin typeface="Arial"/>
              <a:ea typeface="Arial"/>
              <a:cs typeface="Arial"/>
              <a:sym typeface="Arial"/>
            </a:endParaRPr>
          </a:p>
        </p:txBody>
      </p:sp>
      <p:sp>
        <p:nvSpPr>
          <p:cNvPr id="260" name="Google Shape;260;p23"/>
          <p:cNvSpPr txBox="1"/>
          <p:nvPr/>
        </p:nvSpPr>
        <p:spPr>
          <a:xfrm>
            <a:off x="3434865" y="2312723"/>
            <a:ext cx="2592000" cy="1440000"/>
          </a:xfrm>
          <a:prstGeom prst="rect">
            <a:avLst/>
          </a:prstGeom>
          <a:solidFill>
            <a:srgbClr val="00B050"/>
          </a:solidFill>
          <a:ln>
            <a:noFill/>
          </a:ln>
        </p:spPr>
        <p:txBody>
          <a:bodyPr anchorCtr="0" anchor="t" bIns="45700" lIns="91425" spcFirstLastPara="1" rIns="91425" wrap="square" tIns="180000">
            <a:normAutofit/>
          </a:bodyPr>
          <a:lstStyle/>
          <a:p>
            <a:pPr indent="-266700" lvl="0" marL="266700" marR="0" rtl="0" algn="l">
              <a:lnSpc>
                <a:spcPct val="90000"/>
              </a:lnSpc>
              <a:spcBef>
                <a:spcPts val="0"/>
              </a:spcBef>
              <a:spcAft>
                <a:spcPts val="0"/>
              </a:spcAft>
              <a:buClr>
                <a:schemeClr val="dk1"/>
              </a:buClr>
              <a:buSzPts val="2000"/>
              <a:buFont typeface="Arial"/>
              <a:buAutoNum type="arabicPeriod" startAt="2"/>
            </a:pPr>
            <a:r>
              <a:rPr b="0" i="0" lang="en-US" sz="2000" u="none" cap="none" strike="noStrike">
                <a:solidFill>
                  <a:schemeClr val="dk1"/>
                </a:solidFill>
                <a:latin typeface="Arial"/>
                <a:ea typeface="Arial"/>
                <a:cs typeface="Arial"/>
                <a:sym typeface="Arial"/>
              </a:rPr>
              <a:t>Neglecting Goals that Bring You Joy</a:t>
            </a:r>
            <a:endParaRPr b="0" i="0" sz="2000" u="none" cap="none" strike="noStrike">
              <a:solidFill>
                <a:schemeClr val="dk1"/>
              </a:solidFill>
              <a:latin typeface="Arial"/>
              <a:ea typeface="Arial"/>
              <a:cs typeface="Arial"/>
              <a:sym typeface="Arial"/>
            </a:endParaRPr>
          </a:p>
        </p:txBody>
      </p:sp>
      <p:sp>
        <p:nvSpPr>
          <p:cNvPr id="261" name="Google Shape;261;p23"/>
          <p:cNvSpPr txBox="1"/>
          <p:nvPr/>
        </p:nvSpPr>
        <p:spPr>
          <a:xfrm>
            <a:off x="8928234" y="2294032"/>
            <a:ext cx="2628000" cy="1440000"/>
          </a:xfrm>
          <a:prstGeom prst="rect">
            <a:avLst/>
          </a:prstGeom>
          <a:solidFill>
            <a:srgbClr val="FF00FF"/>
          </a:solidFill>
          <a:ln>
            <a:noFill/>
          </a:ln>
        </p:spPr>
        <p:txBody>
          <a:bodyPr anchorCtr="0" anchor="t" bIns="45700" lIns="91425" spcFirstLastPara="1" rIns="91425" wrap="square" tIns="144000">
            <a:normAutofit/>
          </a:bodyPr>
          <a:lstStyle/>
          <a:p>
            <a:pPr indent="-266700" lvl="0" marL="266700" marR="0" rtl="0" algn="l">
              <a:lnSpc>
                <a:spcPct val="90000"/>
              </a:lnSpc>
              <a:spcBef>
                <a:spcPts val="0"/>
              </a:spcBef>
              <a:spcAft>
                <a:spcPts val="0"/>
              </a:spcAft>
              <a:buClr>
                <a:schemeClr val="dk1"/>
              </a:buClr>
              <a:buSzPts val="2000"/>
              <a:buFont typeface="Arial"/>
              <a:buAutoNum type="arabicPeriod" startAt="4"/>
            </a:pPr>
            <a:r>
              <a:rPr b="0" i="0" lang="en-US" sz="2000" u="none" cap="none" strike="noStrike">
                <a:solidFill>
                  <a:schemeClr val="dk1"/>
                </a:solidFill>
                <a:latin typeface="Arial"/>
                <a:ea typeface="Arial"/>
                <a:cs typeface="Arial"/>
                <a:sym typeface="Arial"/>
              </a:rPr>
              <a:t>Goals which are not Aligned with Company Objective</a:t>
            </a:r>
            <a:endParaRPr b="0" i="0" sz="2800" u="none" cap="none" strike="noStrike">
              <a:solidFill>
                <a:schemeClr val="dk1"/>
              </a:solidFill>
              <a:latin typeface="Arial"/>
              <a:ea typeface="Arial"/>
              <a:cs typeface="Arial"/>
              <a:sym typeface="Arial"/>
            </a:endParaRPr>
          </a:p>
        </p:txBody>
      </p:sp>
      <p:sp>
        <p:nvSpPr>
          <p:cNvPr id="262" name="Google Shape;262;p23"/>
          <p:cNvSpPr txBox="1"/>
          <p:nvPr/>
        </p:nvSpPr>
        <p:spPr>
          <a:xfrm>
            <a:off x="3400460" y="4079709"/>
            <a:ext cx="2592000" cy="1440000"/>
          </a:xfrm>
          <a:prstGeom prst="rect">
            <a:avLst/>
          </a:prstGeom>
          <a:solidFill>
            <a:srgbClr val="F064A1"/>
          </a:solidFill>
          <a:ln>
            <a:noFill/>
          </a:ln>
        </p:spPr>
        <p:txBody>
          <a:bodyPr anchorCtr="0" anchor="t" bIns="45700" lIns="91425" spcFirstLastPara="1" rIns="91425" wrap="square" tIns="216000">
            <a:normAutofit/>
          </a:bodyPr>
          <a:lstStyle/>
          <a:p>
            <a:pPr indent="-266700" lvl="0" marL="266700" marR="0" rtl="0" algn="l">
              <a:lnSpc>
                <a:spcPct val="90000"/>
              </a:lnSpc>
              <a:spcBef>
                <a:spcPts val="0"/>
              </a:spcBef>
              <a:spcAft>
                <a:spcPts val="0"/>
              </a:spcAft>
              <a:buClr>
                <a:schemeClr val="dk1"/>
              </a:buClr>
              <a:buSzPts val="2000"/>
              <a:buFont typeface="Arial"/>
              <a:buAutoNum type="arabicPeriod" startAt="5"/>
            </a:pPr>
            <a:r>
              <a:rPr b="0" i="0" lang="en-US" sz="2000" u="none" cap="none" strike="noStrike">
                <a:solidFill>
                  <a:schemeClr val="dk1"/>
                </a:solidFill>
                <a:latin typeface="Arial"/>
                <a:ea typeface="Arial"/>
                <a:cs typeface="Arial"/>
                <a:sym typeface="Arial"/>
              </a:rPr>
              <a:t>Setting Too many Goals</a:t>
            </a:r>
            <a:endParaRPr b="0" i="0" sz="2800" u="none" cap="none" strike="noStrike">
              <a:solidFill>
                <a:schemeClr val="dk1"/>
              </a:solidFill>
              <a:latin typeface="Arial"/>
              <a:ea typeface="Arial"/>
              <a:cs typeface="Arial"/>
              <a:sym typeface="Arial"/>
            </a:endParaRPr>
          </a:p>
        </p:txBody>
      </p:sp>
      <p:sp>
        <p:nvSpPr>
          <p:cNvPr id="263" name="Google Shape;263;p23"/>
          <p:cNvSpPr txBox="1"/>
          <p:nvPr/>
        </p:nvSpPr>
        <p:spPr>
          <a:xfrm>
            <a:off x="6164072" y="4079709"/>
            <a:ext cx="2592000" cy="1440000"/>
          </a:xfrm>
          <a:prstGeom prst="rect">
            <a:avLst/>
          </a:prstGeom>
          <a:solidFill>
            <a:srgbClr val="C0C0C0"/>
          </a:solidFill>
          <a:ln>
            <a:noFill/>
          </a:ln>
        </p:spPr>
        <p:txBody>
          <a:bodyPr anchorCtr="0" anchor="t" bIns="45700" lIns="91425" spcFirstLastPara="1" rIns="91425" wrap="square" tIns="180000">
            <a:normAutofit/>
          </a:bodyPr>
          <a:lstStyle/>
          <a:p>
            <a:pPr indent="-266700" lvl="0" marL="266700" marR="0" rtl="0" algn="l">
              <a:lnSpc>
                <a:spcPct val="90000"/>
              </a:lnSpc>
              <a:spcBef>
                <a:spcPts val="0"/>
              </a:spcBef>
              <a:spcAft>
                <a:spcPts val="0"/>
              </a:spcAft>
              <a:buClr>
                <a:schemeClr val="dk1"/>
              </a:buClr>
              <a:buSzPts val="2000"/>
              <a:buFont typeface="Arial"/>
              <a:buAutoNum type="arabicPeriod" startAt="6"/>
            </a:pPr>
            <a:r>
              <a:rPr b="0" i="0" lang="en-US" sz="2000" u="none" cap="none" strike="noStrike">
                <a:solidFill>
                  <a:schemeClr val="dk1"/>
                </a:solidFill>
                <a:latin typeface="Arial"/>
                <a:ea typeface="Arial"/>
                <a:cs typeface="Arial"/>
                <a:sym typeface="Arial"/>
              </a:rPr>
              <a:t>Goals are too vague</a:t>
            </a:r>
            <a:endParaRPr b="0" i="0" sz="2800" u="none" cap="none" strike="noStrike">
              <a:solidFill>
                <a:schemeClr val="dk1"/>
              </a:solidFill>
              <a:latin typeface="Arial"/>
              <a:ea typeface="Arial"/>
              <a:cs typeface="Arial"/>
              <a:sym typeface="Arial"/>
            </a:endParaRPr>
          </a:p>
        </p:txBody>
      </p:sp>
      <p:pic>
        <p:nvPicPr>
          <p:cNvPr descr="No sign" id="264" name="Google Shape;264;p23"/>
          <p:cNvPicPr preferRelativeResize="0"/>
          <p:nvPr/>
        </p:nvPicPr>
        <p:blipFill rotWithShape="1">
          <a:blip r:embed="rId3">
            <a:alphaModFix/>
          </a:blip>
          <a:srcRect b="0" l="0" r="0" t="0"/>
          <a:stretch/>
        </p:blipFill>
        <p:spPr>
          <a:xfrm>
            <a:off x="2601872" y="3140368"/>
            <a:ext cx="577264" cy="577264"/>
          </a:xfrm>
          <a:prstGeom prst="rect">
            <a:avLst/>
          </a:prstGeom>
          <a:noFill/>
          <a:ln>
            <a:noFill/>
          </a:ln>
        </p:spPr>
      </p:pic>
      <p:pic>
        <p:nvPicPr>
          <p:cNvPr descr="Stopwatch" id="265" name="Google Shape;265;p23"/>
          <p:cNvPicPr preferRelativeResize="0"/>
          <p:nvPr/>
        </p:nvPicPr>
        <p:blipFill rotWithShape="1">
          <a:blip r:embed="rId4">
            <a:alphaModFix/>
          </a:blip>
          <a:srcRect b="0" l="0" r="0" t="0"/>
          <a:stretch/>
        </p:blipFill>
        <p:spPr>
          <a:xfrm>
            <a:off x="8026426" y="3133704"/>
            <a:ext cx="600328" cy="600328"/>
          </a:xfrm>
          <a:prstGeom prst="rect">
            <a:avLst/>
          </a:prstGeom>
          <a:noFill/>
          <a:ln>
            <a:noFill/>
          </a:ln>
        </p:spPr>
      </p:pic>
      <p:sp>
        <p:nvSpPr>
          <p:cNvPr id="266" name="Google Shape;266;p23"/>
          <p:cNvSpPr/>
          <p:nvPr/>
        </p:nvSpPr>
        <p:spPr>
          <a:xfrm>
            <a:off x="5464269" y="3379398"/>
            <a:ext cx="72792" cy="72072"/>
          </a:xfrm>
          <a:custGeom>
            <a:rect b="b" l="l" r="r" t="t"/>
            <a:pathLst>
              <a:path extrusionOk="0" h="114300" w="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7" name="Google Shape;267;p23"/>
          <p:cNvSpPr/>
          <p:nvPr/>
        </p:nvSpPr>
        <p:spPr>
          <a:xfrm>
            <a:off x="5658380" y="3379398"/>
            <a:ext cx="72792" cy="72072"/>
          </a:xfrm>
          <a:custGeom>
            <a:rect b="b" l="l" r="r" t="t"/>
            <a:pathLst>
              <a:path extrusionOk="0" h="114300" w="114300">
                <a:moveTo>
                  <a:pt x="114300" y="57150"/>
                </a:moveTo>
                <a:cubicBezTo>
                  <a:pt x="114300" y="88713"/>
                  <a:pt x="88713" y="114300"/>
                  <a:pt x="57150" y="114300"/>
                </a:cubicBezTo>
                <a:cubicBezTo>
                  <a:pt x="25587" y="114300"/>
                  <a:pt x="0" y="88713"/>
                  <a:pt x="0" y="57150"/>
                </a:cubicBezTo>
                <a:cubicBezTo>
                  <a:pt x="0" y="25587"/>
                  <a:pt x="25587" y="0"/>
                  <a:pt x="57150" y="0"/>
                </a:cubicBezTo>
                <a:cubicBezTo>
                  <a:pt x="88713" y="0"/>
                  <a:pt x="114300" y="25587"/>
                  <a:pt x="114300" y="571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8" name="Google Shape;268;p23"/>
          <p:cNvSpPr/>
          <p:nvPr/>
        </p:nvSpPr>
        <p:spPr>
          <a:xfrm>
            <a:off x="5475187" y="3529548"/>
            <a:ext cx="245065" cy="78078"/>
          </a:xfrm>
          <a:custGeom>
            <a:rect b="b" l="l" r="r" t="t"/>
            <a:pathLst>
              <a:path extrusionOk="0" h="123825" w="384809">
                <a:moveTo>
                  <a:pt x="365760" y="0"/>
                </a:moveTo>
                <a:cubicBezTo>
                  <a:pt x="359093" y="0"/>
                  <a:pt x="353378" y="2857"/>
                  <a:pt x="350520" y="7620"/>
                </a:cubicBezTo>
                <a:cubicBezTo>
                  <a:pt x="314325" y="55245"/>
                  <a:pt x="257175" y="84773"/>
                  <a:pt x="192405" y="84773"/>
                </a:cubicBezTo>
                <a:cubicBezTo>
                  <a:pt x="127635" y="84773"/>
                  <a:pt x="71438" y="55245"/>
                  <a:pt x="34290" y="7620"/>
                </a:cubicBezTo>
                <a:cubicBezTo>
                  <a:pt x="30480" y="2857"/>
                  <a:pt x="24765" y="0"/>
                  <a:pt x="19050" y="0"/>
                </a:cubicBezTo>
                <a:cubicBezTo>
                  <a:pt x="8573" y="0"/>
                  <a:pt x="0" y="8573"/>
                  <a:pt x="0" y="19050"/>
                </a:cubicBezTo>
                <a:cubicBezTo>
                  <a:pt x="0" y="22860"/>
                  <a:pt x="953" y="26670"/>
                  <a:pt x="3810" y="30480"/>
                </a:cubicBezTo>
                <a:cubicBezTo>
                  <a:pt x="47625" y="87630"/>
                  <a:pt x="115253" y="123825"/>
                  <a:pt x="192405" y="123825"/>
                </a:cubicBezTo>
                <a:cubicBezTo>
                  <a:pt x="269558" y="123825"/>
                  <a:pt x="337185" y="87630"/>
                  <a:pt x="381000" y="30480"/>
                </a:cubicBezTo>
                <a:cubicBezTo>
                  <a:pt x="382905" y="27623"/>
                  <a:pt x="384810" y="23813"/>
                  <a:pt x="384810" y="19050"/>
                </a:cubicBezTo>
                <a:cubicBezTo>
                  <a:pt x="384810" y="8573"/>
                  <a:pt x="376238" y="0"/>
                  <a:pt x="36576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9" name="Google Shape;269;p23"/>
          <p:cNvSpPr/>
          <p:nvPr/>
        </p:nvSpPr>
        <p:spPr>
          <a:xfrm>
            <a:off x="5354513" y="3223243"/>
            <a:ext cx="478254" cy="455822"/>
          </a:xfrm>
          <a:custGeom>
            <a:rect b="b" l="l" r="r" t="t"/>
            <a:pathLst>
              <a:path extrusionOk="0" h="723900" w="723900">
                <a:moveTo>
                  <a:pt x="361950" y="38100"/>
                </a:moveTo>
                <a:cubicBezTo>
                  <a:pt x="540068" y="38100"/>
                  <a:pt x="685800" y="183833"/>
                  <a:pt x="685800" y="361950"/>
                </a:cubicBezTo>
                <a:cubicBezTo>
                  <a:pt x="685800" y="540068"/>
                  <a:pt x="540068" y="685800"/>
                  <a:pt x="361950" y="685800"/>
                </a:cubicBezTo>
                <a:cubicBezTo>
                  <a:pt x="183833" y="685800"/>
                  <a:pt x="38100" y="540068"/>
                  <a:pt x="38100" y="361950"/>
                </a:cubicBezTo>
                <a:cubicBezTo>
                  <a:pt x="38100" y="183833"/>
                  <a:pt x="183833" y="38100"/>
                  <a:pt x="361950" y="38100"/>
                </a:cubicBezTo>
                <a:moveTo>
                  <a:pt x="361950" y="0"/>
                </a:moveTo>
                <a:cubicBezTo>
                  <a:pt x="161925" y="0"/>
                  <a:pt x="0" y="161925"/>
                  <a:pt x="0" y="361950"/>
                </a:cubicBezTo>
                <a:cubicBezTo>
                  <a:pt x="0" y="561975"/>
                  <a:pt x="161925" y="723900"/>
                  <a:pt x="361950" y="723900"/>
                </a:cubicBezTo>
                <a:cubicBezTo>
                  <a:pt x="561975" y="723900"/>
                  <a:pt x="723900" y="561975"/>
                  <a:pt x="723900" y="361950"/>
                </a:cubicBezTo>
                <a:cubicBezTo>
                  <a:pt x="723900" y="161925"/>
                  <a:pt x="561975" y="0"/>
                  <a:pt x="361950" y="0"/>
                </a:cubicBezTo>
                <a:lnTo>
                  <a:pt x="36195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descr="Signpost" id="270" name="Google Shape;270;p23"/>
          <p:cNvPicPr preferRelativeResize="0"/>
          <p:nvPr/>
        </p:nvPicPr>
        <p:blipFill rotWithShape="1">
          <a:blip r:embed="rId5">
            <a:alphaModFix/>
          </a:blip>
          <a:srcRect b="0" l="0" r="0" t="0"/>
          <a:stretch/>
        </p:blipFill>
        <p:spPr>
          <a:xfrm>
            <a:off x="10924754" y="3164716"/>
            <a:ext cx="600327" cy="600327"/>
          </a:xfrm>
          <a:prstGeom prst="rect">
            <a:avLst/>
          </a:prstGeom>
          <a:noFill/>
          <a:ln>
            <a:noFill/>
          </a:ln>
        </p:spPr>
      </p:pic>
      <p:pic>
        <p:nvPicPr>
          <p:cNvPr descr="Decision chart" id="271" name="Google Shape;271;p23"/>
          <p:cNvPicPr preferRelativeResize="0"/>
          <p:nvPr/>
        </p:nvPicPr>
        <p:blipFill rotWithShape="1">
          <a:blip r:embed="rId6">
            <a:alphaModFix/>
          </a:blip>
          <a:srcRect b="0" l="0" r="0" t="0"/>
          <a:stretch/>
        </p:blipFill>
        <p:spPr>
          <a:xfrm>
            <a:off x="5335140" y="4923632"/>
            <a:ext cx="445670" cy="445670"/>
          </a:xfrm>
          <a:prstGeom prst="rect">
            <a:avLst/>
          </a:prstGeom>
          <a:noFill/>
          <a:ln>
            <a:noFill/>
          </a:ln>
        </p:spPr>
      </p:pic>
      <p:pic>
        <p:nvPicPr>
          <p:cNvPr descr="Cloud" id="272" name="Google Shape;272;p23"/>
          <p:cNvPicPr preferRelativeResize="0"/>
          <p:nvPr/>
        </p:nvPicPr>
        <p:blipFill rotWithShape="1">
          <a:blip r:embed="rId7">
            <a:alphaModFix/>
          </a:blip>
          <a:srcRect b="0" l="0" r="0" t="0"/>
          <a:stretch/>
        </p:blipFill>
        <p:spPr>
          <a:xfrm>
            <a:off x="7908653" y="4923632"/>
            <a:ext cx="583531" cy="5835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Two Person Handshakes in Front of Books on Shelf" id="278" name="Google Shape;278;p24"/>
          <p:cNvPicPr preferRelativeResize="0"/>
          <p:nvPr/>
        </p:nvPicPr>
        <p:blipFill rotWithShape="1">
          <a:blip r:embed="rId3">
            <a:alphaModFix/>
          </a:blip>
          <a:srcRect b="0" l="0" r="0" t="0"/>
          <a:stretch/>
        </p:blipFill>
        <p:spPr>
          <a:xfrm>
            <a:off x="0" y="0"/>
            <a:ext cx="4338320" cy="6644003"/>
          </a:xfrm>
          <a:prstGeom prst="rect">
            <a:avLst/>
          </a:prstGeom>
          <a:noFill/>
          <a:ln>
            <a:noFill/>
          </a:ln>
        </p:spPr>
      </p:pic>
      <p:pic>
        <p:nvPicPr>
          <p:cNvPr id="279" name="Google Shape;279;p24"/>
          <p:cNvPicPr preferRelativeResize="0"/>
          <p:nvPr/>
        </p:nvPicPr>
        <p:blipFill rotWithShape="1">
          <a:blip r:embed="rId4">
            <a:alphaModFix/>
          </a:blip>
          <a:srcRect b="0" l="0" r="0" t="0"/>
          <a:stretch/>
        </p:blipFill>
        <p:spPr>
          <a:xfrm>
            <a:off x="5023032" y="4925795"/>
            <a:ext cx="507687" cy="507687"/>
          </a:xfrm>
          <a:prstGeom prst="rect">
            <a:avLst/>
          </a:prstGeom>
          <a:noFill/>
          <a:ln>
            <a:noFill/>
          </a:ln>
        </p:spPr>
      </p:pic>
      <p:pic>
        <p:nvPicPr>
          <p:cNvPr id="280" name="Google Shape;280;p24"/>
          <p:cNvPicPr preferRelativeResize="0"/>
          <p:nvPr/>
        </p:nvPicPr>
        <p:blipFill rotWithShape="1">
          <a:blip r:embed="rId5">
            <a:alphaModFix/>
          </a:blip>
          <a:srcRect b="0" l="0" r="0" t="0"/>
          <a:stretch/>
        </p:blipFill>
        <p:spPr>
          <a:xfrm>
            <a:off x="7620437" y="4881138"/>
            <a:ext cx="552344" cy="552344"/>
          </a:xfrm>
          <a:prstGeom prst="rect">
            <a:avLst/>
          </a:prstGeom>
          <a:noFill/>
          <a:ln>
            <a:noFill/>
          </a:ln>
        </p:spPr>
      </p:pic>
      <p:pic>
        <p:nvPicPr>
          <p:cNvPr id="281" name="Google Shape;281;p24"/>
          <p:cNvPicPr preferRelativeResize="0"/>
          <p:nvPr/>
        </p:nvPicPr>
        <p:blipFill rotWithShape="1">
          <a:blip r:embed="rId6">
            <a:alphaModFix/>
          </a:blip>
          <a:srcRect b="0" l="0" r="0" t="0"/>
          <a:stretch/>
        </p:blipFill>
        <p:spPr>
          <a:xfrm>
            <a:off x="10399743" y="4832457"/>
            <a:ext cx="649705" cy="649705"/>
          </a:xfrm>
          <a:prstGeom prst="rect">
            <a:avLst/>
          </a:prstGeom>
          <a:noFill/>
          <a:ln>
            <a:noFill/>
          </a:ln>
        </p:spPr>
      </p:pic>
      <p:sp>
        <p:nvSpPr>
          <p:cNvPr id="282" name="Google Shape;282;p24"/>
          <p:cNvSpPr txBox="1"/>
          <p:nvPr/>
        </p:nvSpPr>
        <p:spPr>
          <a:xfrm>
            <a:off x="6744390" y="5433483"/>
            <a:ext cx="2628210" cy="3185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Hello@freelancetrainings.com</a:t>
            </a:r>
            <a:endParaRPr b="0" i="0" sz="1400" u="none" cap="none" strike="noStrike">
              <a:solidFill>
                <a:srgbClr val="000000"/>
              </a:solidFill>
              <a:latin typeface="Arial"/>
              <a:ea typeface="Arial"/>
              <a:cs typeface="Arial"/>
              <a:sym typeface="Arial"/>
            </a:endParaRPr>
          </a:p>
        </p:txBody>
      </p:sp>
      <p:sp>
        <p:nvSpPr>
          <p:cNvPr id="283" name="Google Shape;283;p24"/>
          <p:cNvSpPr txBox="1"/>
          <p:nvPr/>
        </p:nvSpPr>
        <p:spPr>
          <a:xfrm>
            <a:off x="4666933" y="5482162"/>
            <a:ext cx="1301080"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98752-08472</a:t>
            </a:r>
            <a:endParaRPr b="0" i="0" sz="1400" u="none" cap="none" strike="noStrike">
              <a:solidFill>
                <a:schemeClr val="dk1"/>
              </a:solidFill>
              <a:latin typeface="Arial"/>
              <a:ea typeface="Arial"/>
              <a:cs typeface="Arial"/>
              <a:sym typeface="Arial"/>
            </a:endParaRPr>
          </a:p>
        </p:txBody>
      </p:sp>
      <p:sp>
        <p:nvSpPr>
          <p:cNvPr id="284" name="Google Shape;284;p24"/>
          <p:cNvSpPr txBox="1"/>
          <p:nvPr/>
        </p:nvSpPr>
        <p:spPr>
          <a:xfrm>
            <a:off x="9695370" y="5433482"/>
            <a:ext cx="2628210" cy="3077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www.freelancetrainings.com</a:t>
            </a:r>
            <a:endParaRPr b="0" i="0" sz="1400" u="none" cap="none" strike="noStrike">
              <a:solidFill>
                <a:srgbClr val="000000"/>
              </a:solidFill>
              <a:latin typeface="Arial"/>
              <a:ea typeface="Arial"/>
              <a:cs typeface="Arial"/>
              <a:sym typeface="Arial"/>
            </a:endParaRPr>
          </a:p>
        </p:txBody>
      </p:sp>
      <p:pic>
        <p:nvPicPr>
          <p:cNvPr id="285" name="Google Shape;285;p24"/>
          <p:cNvPicPr preferRelativeResize="0"/>
          <p:nvPr/>
        </p:nvPicPr>
        <p:blipFill rotWithShape="1">
          <a:blip r:embed="rId7">
            <a:alphaModFix/>
          </a:blip>
          <a:srcRect b="0" l="0" r="0" t="0"/>
          <a:stretch/>
        </p:blipFill>
        <p:spPr>
          <a:xfrm>
            <a:off x="5501853" y="6255611"/>
            <a:ext cx="315227" cy="315227"/>
          </a:xfrm>
          <a:prstGeom prst="rect">
            <a:avLst/>
          </a:prstGeom>
          <a:noFill/>
          <a:ln>
            <a:noFill/>
          </a:ln>
        </p:spPr>
      </p:pic>
      <p:sp>
        <p:nvSpPr>
          <p:cNvPr id="286" name="Google Shape;286;p24"/>
          <p:cNvSpPr txBox="1"/>
          <p:nvPr/>
        </p:nvSpPr>
        <p:spPr>
          <a:xfrm>
            <a:off x="5745960" y="6342286"/>
            <a:ext cx="6241253"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406, Titanium City Centre Mall, Anand Nagar, Satellite, Ahmedabad-380015</a:t>
            </a:r>
            <a:endParaRPr b="0" i="0" sz="1400" u="none" cap="none" strike="noStrike">
              <a:solidFill>
                <a:srgbClr val="000000"/>
              </a:solidFill>
              <a:latin typeface="Arial"/>
              <a:ea typeface="Arial"/>
              <a:cs typeface="Arial"/>
              <a:sym typeface="Arial"/>
            </a:endParaRPr>
          </a:p>
        </p:txBody>
      </p:sp>
      <p:pic>
        <p:nvPicPr>
          <p:cNvPr descr="Free vector thank you placard concept illustration" id="287" name="Google Shape;287;p24"/>
          <p:cNvPicPr preferRelativeResize="0"/>
          <p:nvPr/>
        </p:nvPicPr>
        <p:blipFill rotWithShape="1">
          <a:blip r:embed="rId8">
            <a:alphaModFix/>
          </a:blip>
          <a:srcRect b="14010" l="0" r="0" t="10657"/>
          <a:stretch/>
        </p:blipFill>
        <p:spPr>
          <a:xfrm>
            <a:off x="4939488" y="1299250"/>
            <a:ext cx="5914242" cy="2967905"/>
          </a:xfrm>
          <a:prstGeom prst="rect">
            <a:avLst/>
          </a:prstGeom>
          <a:noFill/>
          <a:ln>
            <a:noFill/>
          </a:ln>
        </p:spPr>
      </p:pic>
      <p:pic>
        <p:nvPicPr>
          <p:cNvPr id="288" name="Google Shape;288;p24"/>
          <p:cNvPicPr preferRelativeResize="0"/>
          <p:nvPr/>
        </p:nvPicPr>
        <p:blipFill rotWithShape="1">
          <a:blip r:embed="rId9">
            <a:alphaModFix/>
          </a:blip>
          <a:srcRect b="0" l="0" r="0" t="0"/>
          <a:stretch/>
        </p:blipFill>
        <p:spPr>
          <a:xfrm>
            <a:off x="4385122" y="-1"/>
            <a:ext cx="889162" cy="10071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grpSp>
        <p:nvGrpSpPr>
          <p:cNvPr id="106" name="Google Shape;106;p14"/>
          <p:cNvGrpSpPr/>
          <p:nvPr/>
        </p:nvGrpSpPr>
        <p:grpSpPr>
          <a:xfrm>
            <a:off x="159248" y="1462891"/>
            <a:ext cx="11363325" cy="3781425"/>
            <a:chOff x="140017" y="1883727"/>
            <a:chExt cx="11363325" cy="3781425"/>
          </a:xfrm>
        </p:grpSpPr>
        <p:pic>
          <p:nvPicPr>
            <p:cNvPr id="107" name="Google Shape;107;p14"/>
            <p:cNvPicPr preferRelativeResize="0"/>
            <p:nvPr/>
          </p:nvPicPr>
          <p:blipFill rotWithShape="1">
            <a:blip r:embed="rId3">
              <a:alphaModFix/>
            </a:blip>
            <a:srcRect b="0" l="0" r="0" t="0"/>
            <a:stretch/>
          </p:blipFill>
          <p:spPr>
            <a:xfrm>
              <a:off x="140017" y="1883727"/>
              <a:ext cx="11363325" cy="3781425"/>
            </a:xfrm>
            <a:prstGeom prst="rect">
              <a:avLst/>
            </a:prstGeom>
            <a:noFill/>
            <a:ln>
              <a:noFill/>
            </a:ln>
          </p:spPr>
        </p:pic>
        <p:sp>
          <p:nvSpPr>
            <p:cNvPr id="108" name="Google Shape;108;p14"/>
            <p:cNvSpPr/>
            <p:nvPr/>
          </p:nvSpPr>
          <p:spPr>
            <a:xfrm>
              <a:off x="8258812" y="3352800"/>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 name="Google Shape;109;p14"/>
            <p:cNvSpPr/>
            <p:nvPr/>
          </p:nvSpPr>
          <p:spPr>
            <a:xfrm>
              <a:off x="6467795" y="4140200"/>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0" name="Google Shape;110;p14"/>
            <p:cNvSpPr/>
            <p:nvPr/>
          </p:nvSpPr>
          <p:spPr>
            <a:xfrm>
              <a:off x="10090947" y="4140200"/>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111" name="Google Shape;111;p14"/>
          <p:cNvSpPr txBox="1"/>
          <p:nvPr/>
        </p:nvSpPr>
        <p:spPr>
          <a:xfrm>
            <a:off x="480972" y="1788859"/>
            <a:ext cx="220577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1</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Understanding Soft Skills</a:t>
            </a:r>
            <a:endParaRPr b="0" i="0" sz="1400" u="none" cap="none" strike="noStrike">
              <a:solidFill>
                <a:srgbClr val="000000"/>
              </a:solidFill>
              <a:latin typeface="Arial"/>
              <a:ea typeface="Arial"/>
              <a:cs typeface="Arial"/>
              <a:sym typeface="Arial"/>
            </a:endParaRPr>
          </a:p>
        </p:txBody>
      </p:sp>
      <p:sp>
        <p:nvSpPr>
          <p:cNvPr id="112" name="Google Shape;112;p14"/>
          <p:cNvSpPr txBox="1"/>
          <p:nvPr/>
        </p:nvSpPr>
        <p:spPr>
          <a:xfrm>
            <a:off x="4086879" y="1788859"/>
            <a:ext cx="2035384" cy="8925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3</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Impactful Communication </a:t>
            </a:r>
            <a:endParaRPr b="0" i="0" sz="1400" u="none" cap="none" strike="noStrike">
              <a:solidFill>
                <a:srgbClr val="000000"/>
              </a:solidFill>
              <a:latin typeface="Arial"/>
              <a:ea typeface="Arial"/>
              <a:cs typeface="Arial"/>
              <a:sym typeface="Arial"/>
            </a:endParaRPr>
          </a:p>
        </p:txBody>
      </p:sp>
      <p:sp>
        <p:nvSpPr>
          <p:cNvPr id="113" name="Google Shape;113;p14"/>
          <p:cNvSpPr txBox="1"/>
          <p:nvPr/>
        </p:nvSpPr>
        <p:spPr>
          <a:xfrm>
            <a:off x="2358690" y="4998095"/>
            <a:ext cx="1886029" cy="8925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Building an Attitude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of Ownership</a:t>
            </a:r>
            <a:endParaRPr b="0" i="0" sz="1400" u="none" cap="none" strike="noStrike">
              <a:solidFill>
                <a:srgbClr val="000000"/>
              </a:solidFill>
              <a:latin typeface="Arial"/>
              <a:ea typeface="Arial"/>
              <a:cs typeface="Arial"/>
              <a:sym typeface="Arial"/>
            </a:endParaRPr>
          </a:p>
        </p:txBody>
      </p:sp>
      <p:sp>
        <p:nvSpPr>
          <p:cNvPr id="114" name="Google Shape;114;p14"/>
          <p:cNvSpPr txBox="1"/>
          <p:nvPr/>
        </p:nvSpPr>
        <p:spPr>
          <a:xfrm>
            <a:off x="6176396" y="5021775"/>
            <a:ext cx="1536927"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4</a:t>
            </a:r>
            <a:endParaRPr b="0"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Setting SMART </a:t>
            </a:r>
            <a:r>
              <a:rPr b="0" i="0" lang="en-US" sz="1800" u="none" cap="none" strike="noStrike">
                <a:solidFill>
                  <a:schemeClr val="dk1"/>
                </a:solidFill>
                <a:latin typeface="Arial"/>
                <a:ea typeface="Arial"/>
                <a:cs typeface="Arial"/>
                <a:sym typeface="Arial"/>
              </a:rPr>
              <a:t>Goals</a:t>
            </a:r>
            <a:endParaRPr b="0" i="0" sz="1600" u="none" cap="none" strike="noStrike">
              <a:solidFill>
                <a:schemeClr val="dk1"/>
              </a:solidFill>
              <a:latin typeface="Arial"/>
              <a:ea typeface="Arial"/>
              <a:cs typeface="Arial"/>
              <a:sym typeface="Arial"/>
            </a:endParaRPr>
          </a:p>
        </p:txBody>
      </p:sp>
      <p:sp>
        <p:nvSpPr>
          <p:cNvPr id="115" name="Google Shape;115;p14"/>
          <p:cNvSpPr txBox="1"/>
          <p:nvPr/>
        </p:nvSpPr>
        <p:spPr>
          <a:xfrm>
            <a:off x="7968325" y="1787263"/>
            <a:ext cx="1536927" cy="8925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5</a:t>
            </a:r>
            <a:endParaRPr b="1" i="0" sz="2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Manging Time &amp; Prioritisation</a:t>
            </a:r>
            <a:endParaRPr b="0" i="0" sz="1400" u="none" cap="none" strike="noStrike">
              <a:solidFill>
                <a:srgbClr val="000000"/>
              </a:solidFill>
              <a:latin typeface="Arial"/>
              <a:ea typeface="Arial"/>
              <a:cs typeface="Arial"/>
              <a:sym typeface="Arial"/>
            </a:endParaRPr>
          </a:p>
        </p:txBody>
      </p:sp>
      <p:sp>
        <p:nvSpPr>
          <p:cNvPr id="116" name="Google Shape;116;p14"/>
          <p:cNvSpPr txBox="1"/>
          <p:nvPr/>
        </p:nvSpPr>
        <p:spPr>
          <a:xfrm>
            <a:off x="9363823" y="4986312"/>
            <a:ext cx="2408378" cy="8925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Module 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Being a team Player-Interpersonal Skills</a:t>
            </a:r>
            <a:endParaRPr b="0" i="0" sz="1400" u="none" cap="none" strike="noStrike">
              <a:solidFill>
                <a:srgbClr val="000000"/>
              </a:solidFill>
              <a:latin typeface="Arial"/>
              <a:ea typeface="Arial"/>
              <a:cs typeface="Arial"/>
              <a:sym typeface="Arial"/>
            </a:endParaRPr>
          </a:p>
        </p:txBody>
      </p:sp>
      <p:sp>
        <p:nvSpPr>
          <p:cNvPr id="117" name="Google Shape;117;p14"/>
          <p:cNvSpPr/>
          <p:nvPr/>
        </p:nvSpPr>
        <p:spPr>
          <a:xfrm>
            <a:off x="1064200" y="2908619"/>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8" name="Google Shape;118;p14"/>
          <p:cNvSpPr/>
          <p:nvPr/>
        </p:nvSpPr>
        <p:spPr>
          <a:xfrm>
            <a:off x="2843871" y="3725443"/>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9" name="Google Shape;119;p14"/>
          <p:cNvPicPr preferRelativeResize="0"/>
          <p:nvPr/>
        </p:nvPicPr>
        <p:blipFill rotWithShape="1">
          <a:blip r:embed="rId4">
            <a:alphaModFix/>
          </a:blip>
          <a:srcRect b="0" l="0" r="0" t="0"/>
          <a:stretch/>
        </p:blipFill>
        <p:spPr>
          <a:xfrm>
            <a:off x="2996261" y="3909379"/>
            <a:ext cx="763278" cy="763278"/>
          </a:xfrm>
          <a:prstGeom prst="rect">
            <a:avLst/>
          </a:prstGeom>
          <a:noFill/>
          <a:ln>
            <a:noFill/>
          </a:ln>
        </p:spPr>
      </p:pic>
      <p:sp>
        <p:nvSpPr>
          <p:cNvPr id="120" name="Google Shape;120;p14"/>
          <p:cNvSpPr/>
          <p:nvPr/>
        </p:nvSpPr>
        <p:spPr>
          <a:xfrm>
            <a:off x="4646737" y="2925643"/>
            <a:ext cx="915668" cy="10007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21" name="Google Shape;121;p14"/>
          <p:cNvPicPr preferRelativeResize="0"/>
          <p:nvPr/>
        </p:nvPicPr>
        <p:blipFill rotWithShape="1">
          <a:blip r:embed="rId5">
            <a:alphaModFix/>
          </a:blip>
          <a:srcRect b="0" l="0" r="0" t="0"/>
          <a:stretch/>
        </p:blipFill>
        <p:spPr>
          <a:xfrm>
            <a:off x="4869116" y="3125941"/>
            <a:ext cx="664938" cy="664938"/>
          </a:xfrm>
          <a:prstGeom prst="rect">
            <a:avLst/>
          </a:prstGeom>
          <a:noFill/>
          <a:ln>
            <a:noFill/>
          </a:ln>
        </p:spPr>
      </p:pic>
      <p:pic>
        <p:nvPicPr>
          <p:cNvPr id="122" name="Google Shape;122;p14"/>
          <p:cNvPicPr preferRelativeResize="0"/>
          <p:nvPr/>
        </p:nvPicPr>
        <p:blipFill rotWithShape="1">
          <a:blip r:embed="rId6">
            <a:alphaModFix/>
          </a:blip>
          <a:srcRect b="0" l="0" r="0" t="0"/>
          <a:stretch/>
        </p:blipFill>
        <p:spPr>
          <a:xfrm>
            <a:off x="1163218" y="2965254"/>
            <a:ext cx="756032" cy="825625"/>
          </a:xfrm>
          <a:prstGeom prst="rect">
            <a:avLst/>
          </a:prstGeom>
          <a:noFill/>
          <a:ln>
            <a:noFill/>
          </a:ln>
        </p:spPr>
      </p:pic>
      <p:pic>
        <p:nvPicPr>
          <p:cNvPr id="123" name="Google Shape;123;p14"/>
          <p:cNvPicPr preferRelativeResize="0"/>
          <p:nvPr/>
        </p:nvPicPr>
        <p:blipFill rotWithShape="1">
          <a:blip r:embed="rId7">
            <a:alphaModFix/>
          </a:blip>
          <a:srcRect b="30593" l="38220" r="10419" t="9569"/>
          <a:stretch/>
        </p:blipFill>
        <p:spPr>
          <a:xfrm>
            <a:off x="6487027" y="3696530"/>
            <a:ext cx="915668" cy="889523"/>
          </a:xfrm>
          <a:prstGeom prst="rect">
            <a:avLst/>
          </a:prstGeom>
          <a:noFill/>
          <a:ln>
            <a:noFill/>
          </a:ln>
        </p:spPr>
      </p:pic>
      <p:pic>
        <p:nvPicPr>
          <p:cNvPr id="124" name="Google Shape;124;p14"/>
          <p:cNvPicPr preferRelativeResize="0"/>
          <p:nvPr/>
        </p:nvPicPr>
        <p:blipFill rotWithShape="1">
          <a:blip r:embed="rId8">
            <a:alphaModFix/>
          </a:blip>
          <a:srcRect b="0" l="0" r="0" t="0"/>
          <a:stretch/>
        </p:blipFill>
        <p:spPr>
          <a:xfrm>
            <a:off x="8151909" y="2896427"/>
            <a:ext cx="1144248" cy="1144248"/>
          </a:xfrm>
          <a:prstGeom prst="rect">
            <a:avLst/>
          </a:prstGeom>
          <a:noFill/>
          <a:ln>
            <a:noFill/>
          </a:ln>
        </p:spPr>
      </p:pic>
      <p:pic>
        <p:nvPicPr>
          <p:cNvPr id="125" name="Google Shape;125;p14"/>
          <p:cNvPicPr preferRelativeResize="0"/>
          <p:nvPr/>
        </p:nvPicPr>
        <p:blipFill rotWithShape="1">
          <a:blip r:embed="rId9">
            <a:alphaModFix/>
          </a:blip>
          <a:srcRect b="0" l="1623" r="1624" t="0"/>
          <a:stretch/>
        </p:blipFill>
        <p:spPr>
          <a:xfrm>
            <a:off x="9992198" y="3591390"/>
            <a:ext cx="1067519" cy="1043255"/>
          </a:xfrm>
          <a:prstGeom prst="rect">
            <a:avLst/>
          </a:prstGeom>
          <a:noFill/>
          <a:ln>
            <a:noFill/>
          </a:ln>
        </p:spPr>
      </p:pic>
      <p:sp>
        <p:nvSpPr>
          <p:cNvPr id="126" name="Google Shape;126;p14"/>
          <p:cNvSpPr txBox="1"/>
          <p:nvPr>
            <p:ph type="title"/>
          </p:nvPr>
        </p:nvSpPr>
        <p:spPr>
          <a:xfrm>
            <a:off x="589281" y="370839"/>
            <a:ext cx="10515600" cy="62039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000"/>
              <a:buFont typeface="Arial"/>
              <a:buNone/>
            </a:pPr>
            <a:r>
              <a:rPr b="1" lang="en-US" sz="4000"/>
              <a:t>Components of </a:t>
            </a:r>
            <a:r>
              <a:rPr b="1" lang="en-US" sz="4000">
                <a:solidFill>
                  <a:srgbClr val="065381"/>
                </a:solidFill>
              </a:rPr>
              <a:t>Soft Skills</a:t>
            </a:r>
            <a:endParaRPr/>
          </a:p>
        </p:txBody>
      </p:sp>
      <p:sp>
        <p:nvSpPr>
          <p:cNvPr id="127" name="Google Shape;127;p14"/>
          <p:cNvSpPr txBox="1"/>
          <p:nvPr/>
        </p:nvSpPr>
        <p:spPr>
          <a:xfrm>
            <a:off x="7713323" y="6145052"/>
            <a:ext cx="310900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Workshop </a:t>
            </a:r>
            <a:r>
              <a:rPr b="1" i="0" lang="en-US" sz="2400" u="none" cap="none" strike="noStrike">
                <a:solidFill>
                  <a:srgbClr val="004E96"/>
                </a:solidFill>
                <a:latin typeface="Arial"/>
                <a:ea typeface="Arial"/>
                <a:cs typeface="Arial"/>
                <a:sym typeface="Arial"/>
              </a:rPr>
              <a:t>Agenda</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5"/>
          <p:cNvSpPr txBox="1"/>
          <p:nvPr>
            <p:ph type="title"/>
          </p:nvPr>
        </p:nvSpPr>
        <p:spPr>
          <a:xfrm>
            <a:off x="616226" y="248478"/>
            <a:ext cx="10573378" cy="76531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Arial"/>
              <a:buNone/>
            </a:pPr>
            <a:r>
              <a:rPr b="1" lang="en-US" sz="3200"/>
              <a:t>Why is having a Positive Attitude </a:t>
            </a:r>
            <a:r>
              <a:rPr b="1" lang="en-US" sz="3200">
                <a:solidFill>
                  <a:srgbClr val="004E96"/>
                </a:solidFill>
              </a:rPr>
              <a:t>Important for a Professional</a:t>
            </a:r>
            <a:endParaRPr/>
          </a:p>
        </p:txBody>
      </p:sp>
      <p:sp>
        <p:nvSpPr>
          <p:cNvPr id="134" name="Google Shape;134;p15"/>
          <p:cNvSpPr txBox="1"/>
          <p:nvPr>
            <p:ph idx="1" type="body"/>
          </p:nvPr>
        </p:nvSpPr>
        <p:spPr>
          <a:xfrm>
            <a:off x="0" y="1283494"/>
            <a:ext cx="4930347" cy="4719695"/>
          </a:xfrm>
          <a:prstGeom prst="rect">
            <a:avLst/>
          </a:prstGeom>
          <a:noFill/>
          <a:ln>
            <a:noFill/>
          </a:ln>
        </p:spPr>
        <p:txBody>
          <a:bodyPr anchorCtr="0" anchor="t" bIns="45700" lIns="91425" spcFirstLastPara="1" rIns="91425" wrap="square" tIns="180000">
            <a:noAutofit/>
          </a:bodyPr>
          <a:lstStyle/>
          <a:p>
            <a:pPr indent="-228600" lvl="1" marL="685800" rtl="0" algn="l">
              <a:lnSpc>
                <a:spcPct val="100000"/>
              </a:lnSpc>
              <a:spcBef>
                <a:spcPts val="0"/>
              </a:spcBef>
              <a:spcAft>
                <a:spcPts val="0"/>
              </a:spcAft>
              <a:buClr>
                <a:schemeClr val="dk1"/>
              </a:buClr>
              <a:buSzPts val="2400"/>
              <a:buChar char="•"/>
            </a:pPr>
            <a:r>
              <a:rPr lang="en-US"/>
              <a:t>Boosts productivity</a:t>
            </a:r>
            <a:endParaRPr/>
          </a:p>
          <a:p>
            <a:pPr indent="-152400" lvl="1" marL="685800" rtl="0" algn="l">
              <a:lnSpc>
                <a:spcPct val="100000"/>
              </a:lnSpc>
              <a:spcBef>
                <a:spcPts val="500"/>
              </a:spcBef>
              <a:spcAft>
                <a:spcPts val="0"/>
              </a:spcAft>
              <a:buClr>
                <a:schemeClr val="dk1"/>
              </a:buClr>
              <a:buSzPts val="1200"/>
              <a:buNone/>
            </a:pPr>
            <a:r>
              <a:t/>
            </a:r>
            <a:endParaRPr sz="1200"/>
          </a:p>
          <a:p>
            <a:pPr indent="-228600" lvl="1" marL="685800" rtl="0" algn="l">
              <a:lnSpc>
                <a:spcPct val="100000"/>
              </a:lnSpc>
              <a:spcBef>
                <a:spcPts val="500"/>
              </a:spcBef>
              <a:spcAft>
                <a:spcPts val="0"/>
              </a:spcAft>
              <a:buClr>
                <a:schemeClr val="dk1"/>
              </a:buClr>
              <a:buSzPts val="2400"/>
              <a:buChar char="•"/>
            </a:pPr>
            <a:r>
              <a:rPr lang="en-US"/>
              <a:t>Reduces stress</a:t>
            </a:r>
            <a:endParaRPr/>
          </a:p>
          <a:p>
            <a:pPr indent="-152400" lvl="1" marL="685800" rtl="0" algn="l">
              <a:lnSpc>
                <a:spcPct val="100000"/>
              </a:lnSpc>
              <a:spcBef>
                <a:spcPts val="500"/>
              </a:spcBef>
              <a:spcAft>
                <a:spcPts val="0"/>
              </a:spcAft>
              <a:buClr>
                <a:schemeClr val="dk1"/>
              </a:buClr>
              <a:buSzPts val="1200"/>
              <a:buNone/>
            </a:pPr>
            <a:r>
              <a:t/>
            </a:r>
            <a:endParaRPr sz="1200"/>
          </a:p>
          <a:p>
            <a:pPr indent="-228600" lvl="1" marL="685800" rtl="0" algn="l">
              <a:lnSpc>
                <a:spcPct val="100000"/>
              </a:lnSpc>
              <a:spcBef>
                <a:spcPts val="500"/>
              </a:spcBef>
              <a:spcAft>
                <a:spcPts val="0"/>
              </a:spcAft>
              <a:buClr>
                <a:schemeClr val="dk1"/>
              </a:buClr>
              <a:buSzPts val="2400"/>
              <a:buChar char="•"/>
            </a:pPr>
            <a:r>
              <a:rPr lang="en-US"/>
              <a:t>Supports learning</a:t>
            </a:r>
            <a:endParaRPr/>
          </a:p>
          <a:p>
            <a:pPr indent="-152400" lvl="1" marL="685800" rtl="0" algn="l">
              <a:lnSpc>
                <a:spcPct val="100000"/>
              </a:lnSpc>
              <a:spcBef>
                <a:spcPts val="500"/>
              </a:spcBef>
              <a:spcAft>
                <a:spcPts val="0"/>
              </a:spcAft>
              <a:buClr>
                <a:schemeClr val="dk1"/>
              </a:buClr>
              <a:buSzPts val="1200"/>
              <a:buNone/>
            </a:pPr>
            <a:r>
              <a:t/>
            </a:r>
            <a:endParaRPr sz="1200"/>
          </a:p>
          <a:p>
            <a:pPr indent="-228600" lvl="1" marL="685800" rtl="0" algn="l">
              <a:lnSpc>
                <a:spcPct val="100000"/>
              </a:lnSpc>
              <a:spcBef>
                <a:spcPts val="500"/>
              </a:spcBef>
              <a:spcAft>
                <a:spcPts val="0"/>
              </a:spcAft>
              <a:buClr>
                <a:schemeClr val="dk1"/>
              </a:buClr>
              <a:buSzPts val="2400"/>
              <a:buChar char="•"/>
            </a:pPr>
            <a:r>
              <a:rPr lang="en-US"/>
              <a:t>Improves problem-solving</a:t>
            </a:r>
            <a:endParaRPr/>
          </a:p>
          <a:p>
            <a:pPr indent="-161925" lvl="1" marL="685800" rtl="0" algn="l">
              <a:lnSpc>
                <a:spcPct val="100000"/>
              </a:lnSpc>
              <a:spcBef>
                <a:spcPts val="500"/>
              </a:spcBef>
              <a:spcAft>
                <a:spcPts val="0"/>
              </a:spcAft>
              <a:buClr>
                <a:schemeClr val="dk1"/>
              </a:buClr>
              <a:buSzPts val="1050"/>
              <a:buNone/>
            </a:pPr>
            <a:r>
              <a:t/>
            </a:r>
            <a:endParaRPr sz="1050"/>
          </a:p>
          <a:p>
            <a:pPr indent="-228600" lvl="1" marL="685800" rtl="0" algn="l">
              <a:lnSpc>
                <a:spcPct val="100000"/>
              </a:lnSpc>
              <a:spcBef>
                <a:spcPts val="500"/>
              </a:spcBef>
              <a:spcAft>
                <a:spcPts val="0"/>
              </a:spcAft>
              <a:buClr>
                <a:schemeClr val="dk1"/>
              </a:buClr>
              <a:buSzPts val="2400"/>
              <a:buChar char="•"/>
            </a:pPr>
            <a:r>
              <a:rPr lang="en-US"/>
              <a:t>Increases confidence </a:t>
            </a:r>
            <a:endParaRPr/>
          </a:p>
          <a:p>
            <a:pPr indent="-161925" lvl="1" marL="685800" rtl="0" algn="l">
              <a:lnSpc>
                <a:spcPct val="100000"/>
              </a:lnSpc>
              <a:spcBef>
                <a:spcPts val="500"/>
              </a:spcBef>
              <a:spcAft>
                <a:spcPts val="0"/>
              </a:spcAft>
              <a:buClr>
                <a:schemeClr val="dk1"/>
              </a:buClr>
              <a:buSzPts val="1050"/>
              <a:buNone/>
            </a:pPr>
            <a:r>
              <a:t/>
            </a:r>
            <a:endParaRPr sz="1050"/>
          </a:p>
          <a:p>
            <a:pPr indent="-228600" lvl="1" marL="685800" rtl="0" algn="l">
              <a:lnSpc>
                <a:spcPct val="100000"/>
              </a:lnSpc>
              <a:spcBef>
                <a:spcPts val="500"/>
              </a:spcBef>
              <a:spcAft>
                <a:spcPts val="0"/>
              </a:spcAft>
              <a:buClr>
                <a:schemeClr val="dk1"/>
              </a:buClr>
              <a:buSzPts val="2400"/>
              <a:buChar char="•"/>
            </a:pPr>
            <a:r>
              <a:rPr lang="en-US"/>
              <a:t>Increases resilience</a:t>
            </a:r>
            <a:endParaRPr/>
          </a:p>
          <a:p>
            <a:pPr indent="-161925" lvl="1" marL="685800" rtl="0" algn="l">
              <a:lnSpc>
                <a:spcPct val="100000"/>
              </a:lnSpc>
              <a:spcBef>
                <a:spcPts val="500"/>
              </a:spcBef>
              <a:spcAft>
                <a:spcPts val="0"/>
              </a:spcAft>
              <a:buClr>
                <a:schemeClr val="dk1"/>
              </a:buClr>
              <a:buSzPts val="1050"/>
              <a:buNone/>
            </a:pPr>
            <a:r>
              <a:t/>
            </a:r>
            <a:endParaRPr sz="1050"/>
          </a:p>
          <a:p>
            <a:pPr indent="-228600" lvl="1" marL="685800" rtl="0" algn="l">
              <a:lnSpc>
                <a:spcPct val="100000"/>
              </a:lnSpc>
              <a:spcBef>
                <a:spcPts val="500"/>
              </a:spcBef>
              <a:spcAft>
                <a:spcPts val="0"/>
              </a:spcAft>
              <a:buClr>
                <a:schemeClr val="dk1"/>
              </a:buClr>
              <a:buSzPts val="2400"/>
              <a:buChar char="•"/>
            </a:pPr>
            <a:r>
              <a:rPr lang="en-US"/>
              <a:t>Helps you manage conflict</a:t>
            </a:r>
            <a:endParaRPr/>
          </a:p>
          <a:p>
            <a:pPr indent="-25400" lvl="0" marL="228600" rtl="0" algn="l">
              <a:lnSpc>
                <a:spcPct val="100000"/>
              </a:lnSpc>
              <a:spcBef>
                <a:spcPts val="1000"/>
              </a:spcBef>
              <a:spcAft>
                <a:spcPts val="0"/>
              </a:spcAft>
              <a:buClr>
                <a:schemeClr val="dk1"/>
              </a:buClr>
              <a:buSzPts val="3200"/>
              <a:buNone/>
            </a:pPr>
            <a:r>
              <a:t/>
            </a:r>
            <a:endParaRPr sz="3200"/>
          </a:p>
          <a:p>
            <a:pPr indent="-25400" lvl="0" marL="228600" rtl="0" algn="l">
              <a:lnSpc>
                <a:spcPct val="100000"/>
              </a:lnSpc>
              <a:spcBef>
                <a:spcPts val="1000"/>
              </a:spcBef>
              <a:spcAft>
                <a:spcPts val="0"/>
              </a:spcAft>
              <a:buClr>
                <a:schemeClr val="dk1"/>
              </a:buClr>
              <a:buSzPts val="3200"/>
              <a:buNone/>
            </a:pPr>
            <a:r>
              <a:t/>
            </a:r>
            <a:endParaRPr sz="3200"/>
          </a:p>
        </p:txBody>
      </p:sp>
      <p:pic>
        <p:nvPicPr>
          <p:cNvPr id="135" name="Google Shape;135;p15"/>
          <p:cNvPicPr preferRelativeResize="0"/>
          <p:nvPr/>
        </p:nvPicPr>
        <p:blipFill rotWithShape="1">
          <a:blip r:embed="rId3">
            <a:alphaModFix/>
          </a:blip>
          <a:srcRect b="0" l="0" r="0" t="0"/>
          <a:stretch/>
        </p:blipFill>
        <p:spPr>
          <a:xfrm>
            <a:off x="4930347" y="1581665"/>
            <a:ext cx="7261654" cy="4421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grpSp>
        <p:nvGrpSpPr>
          <p:cNvPr id="141" name="Google Shape;141;p16"/>
          <p:cNvGrpSpPr/>
          <p:nvPr/>
        </p:nvGrpSpPr>
        <p:grpSpPr>
          <a:xfrm>
            <a:off x="-1343177" y="290130"/>
            <a:ext cx="13080500" cy="7293488"/>
            <a:chOff x="-6146154" y="-937410"/>
            <a:chExt cx="13080500" cy="7293488"/>
          </a:xfrm>
        </p:grpSpPr>
        <p:sp>
          <p:nvSpPr>
            <p:cNvPr id="142" name="Google Shape;142;p16"/>
            <p:cNvSpPr/>
            <p:nvPr/>
          </p:nvSpPr>
          <p:spPr>
            <a:xfrm>
              <a:off x="-6146154" y="-937410"/>
              <a:ext cx="7293488" cy="7293488"/>
            </a:xfrm>
            <a:prstGeom prst="blockArc">
              <a:avLst>
                <a:gd fmla="val 18900000" name="adj1"/>
                <a:gd fmla="val 2700000" name="adj2"/>
                <a:gd fmla="val 296" name="adj3"/>
              </a:avLst>
            </a:pr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6"/>
            <p:cNvSpPr/>
            <p:nvPr/>
          </p:nvSpPr>
          <p:spPr>
            <a:xfrm>
              <a:off x="588106" y="359176"/>
              <a:ext cx="6346240" cy="833607"/>
            </a:xfrm>
            <a:prstGeom prst="rect">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6"/>
            <p:cNvSpPr txBox="1"/>
            <p:nvPr/>
          </p:nvSpPr>
          <p:spPr>
            <a:xfrm>
              <a:off x="588106" y="359176"/>
              <a:ext cx="6346240" cy="833607"/>
            </a:xfrm>
            <a:prstGeom prst="rect">
              <a:avLst/>
            </a:prstGeom>
            <a:noFill/>
            <a:ln>
              <a:noFill/>
            </a:ln>
          </p:spPr>
          <p:txBody>
            <a:bodyPr anchorCtr="0" anchor="ctr" bIns="50800" lIns="661675" spcFirstLastPara="1" rIns="50800" wrap="square" tIns="50800">
              <a:no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Taking the initiative to bring about positive results.</a:t>
              </a:r>
              <a:endParaRPr b="1" i="0" sz="2000" u="none" cap="none" strike="noStrike">
                <a:solidFill>
                  <a:schemeClr val="lt1"/>
                </a:solidFill>
                <a:latin typeface="Arial"/>
                <a:ea typeface="Arial"/>
                <a:cs typeface="Arial"/>
                <a:sym typeface="Arial"/>
              </a:endParaRPr>
            </a:p>
          </p:txBody>
        </p:sp>
        <p:sp>
          <p:nvSpPr>
            <p:cNvPr id="145" name="Google Shape;145;p16"/>
            <p:cNvSpPr/>
            <p:nvPr/>
          </p:nvSpPr>
          <p:spPr>
            <a:xfrm>
              <a:off x="70327" y="312386"/>
              <a:ext cx="1042009" cy="1042009"/>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6"/>
            <p:cNvSpPr/>
            <p:nvPr/>
          </p:nvSpPr>
          <p:spPr>
            <a:xfrm>
              <a:off x="992975" y="1619724"/>
              <a:ext cx="5922115" cy="833607"/>
            </a:xfrm>
            <a:prstGeom prst="rect">
              <a:avLst/>
            </a:prstGeom>
            <a:solidFill>
              <a:srgbClr val="50C9B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6"/>
            <p:cNvSpPr txBox="1"/>
            <p:nvPr/>
          </p:nvSpPr>
          <p:spPr>
            <a:xfrm>
              <a:off x="992975" y="1619724"/>
              <a:ext cx="5922115" cy="833607"/>
            </a:xfrm>
            <a:prstGeom prst="rect">
              <a:avLst/>
            </a:prstGeom>
            <a:noFill/>
            <a:ln>
              <a:noFill/>
            </a:ln>
          </p:spPr>
          <p:txBody>
            <a:bodyPr anchorCtr="0" anchor="ctr" bIns="50800" lIns="661675" spcFirstLastPara="1" rIns="50800" wrap="square" tIns="50800">
              <a:noAutofit/>
            </a:bodyPr>
            <a:lstStyle/>
            <a:p>
              <a:pPr indent="0" lvl="0" marL="0" marR="0" rtl="0" algn="l">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Not waiting for others to act, and caring about the outcome as much as an owner of the company would</a:t>
              </a:r>
              <a:endParaRPr b="1" i="0" sz="2000" u="none" cap="none" strike="noStrike">
                <a:solidFill>
                  <a:schemeClr val="lt1"/>
                </a:solidFill>
                <a:latin typeface="Arial"/>
                <a:ea typeface="Arial"/>
                <a:cs typeface="Arial"/>
                <a:sym typeface="Arial"/>
              </a:endParaRPr>
            </a:p>
          </p:txBody>
        </p:sp>
        <p:sp>
          <p:nvSpPr>
            <p:cNvPr id="148" name="Google Shape;148;p16"/>
            <p:cNvSpPr/>
            <p:nvPr/>
          </p:nvSpPr>
          <p:spPr>
            <a:xfrm>
              <a:off x="548253" y="1563014"/>
              <a:ext cx="1042009" cy="1042009"/>
            </a:xfrm>
            <a:prstGeom prst="ellipse">
              <a:avLst/>
            </a:prstGeom>
            <a:solidFill>
              <a:schemeClr val="lt1"/>
            </a:solidFill>
            <a:ln cap="flat" cmpd="sng" w="12700">
              <a:solidFill>
                <a:srgbClr val="50C9B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6"/>
            <p:cNvSpPr/>
            <p:nvPr/>
          </p:nvSpPr>
          <p:spPr>
            <a:xfrm>
              <a:off x="1069258" y="2917843"/>
              <a:ext cx="5845423" cy="833607"/>
            </a:xfrm>
            <a:prstGeom prst="rect">
              <a:avLst/>
            </a:prstGeom>
            <a:solidFill>
              <a:srgbClr val="48BD6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6"/>
            <p:cNvSpPr txBox="1"/>
            <p:nvPr/>
          </p:nvSpPr>
          <p:spPr>
            <a:xfrm>
              <a:off x="1069258" y="2917843"/>
              <a:ext cx="5845423" cy="833607"/>
            </a:xfrm>
            <a:prstGeom prst="rect">
              <a:avLst/>
            </a:prstGeom>
            <a:noFill/>
            <a:ln>
              <a:noFill/>
            </a:ln>
          </p:spPr>
          <p:txBody>
            <a:bodyPr anchorCtr="0" anchor="ctr" bIns="50800" lIns="661675" spcFirstLastPara="1" rIns="50800" wrap="square" tIns="50800">
              <a:noAutofit/>
            </a:bodyPr>
            <a:lstStyle/>
            <a:p>
              <a:pPr indent="0" lvl="0" marL="0" marR="0" rtl="0" algn="l">
                <a:lnSpc>
                  <a:spcPct val="9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Being accountable for the results of your actions - that are the of the highest quality and delivered in a timely manner</a:t>
              </a:r>
              <a:r>
                <a:rPr b="0" i="0" lang="en-US" sz="2000" u="none" cap="none" strike="noStrike">
                  <a:solidFill>
                    <a:schemeClr val="lt1"/>
                  </a:solidFill>
                  <a:latin typeface="Arial"/>
                  <a:ea typeface="Arial"/>
                  <a:cs typeface="Arial"/>
                  <a:sym typeface="Arial"/>
                </a:rPr>
                <a:t>.</a:t>
              </a:r>
              <a:endParaRPr b="1" i="0" sz="2000" u="none" cap="none" strike="noStrike">
                <a:solidFill>
                  <a:schemeClr val="lt1"/>
                </a:solidFill>
                <a:latin typeface="Arial"/>
                <a:ea typeface="Arial"/>
                <a:cs typeface="Arial"/>
                <a:sym typeface="Arial"/>
              </a:endParaRPr>
            </a:p>
          </p:txBody>
        </p:sp>
        <p:sp>
          <p:nvSpPr>
            <p:cNvPr id="151" name="Google Shape;151;p16"/>
            <p:cNvSpPr/>
            <p:nvPr/>
          </p:nvSpPr>
          <p:spPr>
            <a:xfrm>
              <a:off x="548253" y="2813642"/>
              <a:ext cx="1042009" cy="1042009"/>
            </a:xfrm>
            <a:prstGeom prst="ellipse">
              <a:avLst/>
            </a:prstGeom>
            <a:solidFill>
              <a:schemeClr val="lt1"/>
            </a:solidFill>
            <a:ln cap="flat" cmpd="sng" w="12700">
              <a:solidFill>
                <a:srgbClr val="48BD6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6"/>
            <p:cNvSpPr/>
            <p:nvPr/>
          </p:nvSpPr>
          <p:spPr>
            <a:xfrm>
              <a:off x="591331" y="4168472"/>
              <a:ext cx="6323350" cy="833607"/>
            </a:xfrm>
            <a:prstGeom prst="rect">
              <a:avLst/>
            </a:prstGeom>
            <a:solidFill>
              <a:srgbClr val="6FAB46"/>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6"/>
            <p:cNvSpPr txBox="1"/>
            <p:nvPr/>
          </p:nvSpPr>
          <p:spPr>
            <a:xfrm>
              <a:off x="591331" y="4168472"/>
              <a:ext cx="6323350" cy="833607"/>
            </a:xfrm>
            <a:prstGeom prst="rect">
              <a:avLst/>
            </a:prstGeom>
            <a:noFill/>
            <a:ln>
              <a:noFill/>
            </a:ln>
          </p:spPr>
          <p:txBody>
            <a:bodyPr anchorCtr="0" anchor="ctr" bIns="50800" lIns="661675" spcFirstLastPara="1" rIns="50800" wrap="square" tIns="50800">
              <a:noAutofit/>
            </a:bodyPr>
            <a:lstStyle/>
            <a:p>
              <a:pPr indent="0" lvl="0" marL="0" marR="0" rtl="0" algn="l">
                <a:lnSpc>
                  <a:spcPct val="9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Taking ownership shows others that they can trust you to do the right thing</a:t>
              </a:r>
              <a:endParaRPr b="0" i="0" sz="2000" u="none" cap="none" strike="noStrike">
                <a:solidFill>
                  <a:srgbClr val="FFFFFF"/>
                </a:solidFill>
                <a:latin typeface="Arial"/>
                <a:ea typeface="Arial"/>
                <a:cs typeface="Arial"/>
                <a:sym typeface="Arial"/>
              </a:endParaRPr>
            </a:p>
          </p:txBody>
        </p:sp>
        <p:sp>
          <p:nvSpPr>
            <p:cNvPr id="154" name="Google Shape;154;p16"/>
            <p:cNvSpPr/>
            <p:nvPr/>
          </p:nvSpPr>
          <p:spPr>
            <a:xfrm>
              <a:off x="70327" y="4064271"/>
              <a:ext cx="1042009" cy="1042009"/>
            </a:xfrm>
            <a:prstGeom prst="ellipse">
              <a:avLst/>
            </a:prstGeom>
            <a:solidFill>
              <a:schemeClr val="lt1"/>
            </a:solidFill>
            <a:ln cap="flat" cmpd="sng" w="12700">
              <a:solidFill>
                <a:srgbClr val="6FAB4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5" name="Google Shape;155;p16"/>
          <p:cNvPicPr preferRelativeResize="0"/>
          <p:nvPr/>
        </p:nvPicPr>
        <p:blipFill rotWithShape="1">
          <a:blip r:embed="rId3">
            <a:alphaModFix/>
          </a:blip>
          <a:srcRect b="0" l="0" r="0" t="0"/>
          <a:stretch/>
        </p:blipFill>
        <p:spPr>
          <a:xfrm>
            <a:off x="5205627" y="1808973"/>
            <a:ext cx="498764" cy="498764"/>
          </a:xfrm>
          <a:prstGeom prst="rect">
            <a:avLst/>
          </a:prstGeom>
          <a:noFill/>
          <a:ln>
            <a:noFill/>
          </a:ln>
        </p:spPr>
      </p:pic>
      <p:pic>
        <p:nvPicPr>
          <p:cNvPr id="156" name="Google Shape;156;p16"/>
          <p:cNvPicPr preferRelativeResize="0"/>
          <p:nvPr/>
        </p:nvPicPr>
        <p:blipFill rotWithShape="1">
          <a:blip r:embed="rId4">
            <a:alphaModFix/>
          </a:blip>
          <a:srcRect b="0" l="0" r="0" t="0"/>
          <a:stretch/>
        </p:blipFill>
        <p:spPr>
          <a:xfrm>
            <a:off x="5638871" y="3047778"/>
            <a:ext cx="498764" cy="498764"/>
          </a:xfrm>
          <a:prstGeom prst="rect">
            <a:avLst/>
          </a:prstGeom>
          <a:noFill/>
          <a:ln>
            <a:noFill/>
          </a:ln>
        </p:spPr>
      </p:pic>
      <p:pic>
        <p:nvPicPr>
          <p:cNvPr id="157" name="Google Shape;157;p16"/>
          <p:cNvPicPr preferRelativeResize="0"/>
          <p:nvPr/>
        </p:nvPicPr>
        <p:blipFill rotWithShape="1">
          <a:blip r:embed="rId5">
            <a:alphaModFix/>
          </a:blip>
          <a:srcRect b="0" l="0" r="0" t="17175"/>
          <a:stretch/>
        </p:blipFill>
        <p:spPr>
          <a:xfrm>
            <a:off x="5455009" y="4277673"/>
            <a:ext cx="738371" cy="611551"/>
          </a:xfrm>
          <a:prstGeom prst="rect">
            <a:avLst/>
          </a:prstGeom>
          <a:noFill/>
          <a:ln>
            <a:noFill/>
          </a:ln>
        </p:spPr>
      </p:pic>
      <p:pic>
        <p:nvPicPr>
          <p:cNvPr id="158" name="Google Shape;158;p16"/>
          <p:cNvPicPr preferRelativeResize="0"/>
          <p:nvPr/>
        </p:nvPicPr>
        <p:blipFill rotWithShape="1">
          <a:blip r:embed="rId6">
            <a:alphaModFix/>
          </a:blip>
          <a:srcRect b="0" l="0" r="0" t="0"/>
          <a:stretch/>
        </p:blipFill>
        <p:spPr>
          <a:xfrm>
            <a:off x="5076049" y="5464120"/>
            <a:ext cx="738371" cy="738371"/>
          </a:xfrm>
          <a:prstGeom prst="rect">
            <a:avLst/>
          </a:prstGeom>
          <a:noFill/>
          <a:ln>
            <a:noFill/>
          </a:ln>
        </p:spPr>
      </p:pic>
      <p:pic>
        <p:nvPicPr>
          <p:cNvPr id="159" name="Google Shape;159;p16"/>
          <p:cNvPicPr preferRelativeResize="0"/>
          <p:nvPr/>
        </p:nvPicPr>
        <p:blipFill rotWithShape="1">
          <a:blip r:embed="rId7">
            <a:alphaModFix/>
          </a:blip>
          <a:srcRect b="0" l="2672" r="5680" t="0"/>
          <a:stretch/>
        </p:blipFill>
        <p:spPr>
          <a:xfrm>
            <a:off x="-36907" y="2584174"/>
            <a:ext cx="5036290" cy="4062033"/>
          </a:xfrm>
          <a:prstGeom prst="rect">
            <a:avLst/>
          </a:prstGeom>
          <a:noFill/>
          <a:ln>
            <a:noFill/>
          </a:ln>
        </p:spPr>
      </p:pic>
      <p:sp>
        <p:nvSpPr>
          <p:cNvPr id="160" name="Google Shape;160;p16"/>
          <p:cNvSpPr txBox="1"/>
          <p:nvPr>
            <p:ph type="title"/>
          </p:nvPr>
        </p:nvSpPr>
        <p:spPr>
          <a:xfrm>
            <a:off x="725557" y="174224"/>
            <a:ext cx="9240468" cy="60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sz="3600"/>
              <a:t>1. Taking </a:t>
            </a:r>
            <a:r>
              <a:rPr b="1" lang="en-US" sz="3600">
                <a:solidFill>
                  <a:srgbClr val="004E96"/>
                </a:solidFill>
              </a:rPr>
              <a:t>Ownership and Accountability</a:t>
            </a:r>
            <a:endParaRPr sz="3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7"/>
          <p:cNvSpPr txBox="1"/>
          <p:nvPr/>
        </p:nvSpPr>
        <p:spPr>
          <a:xfrm>
            <a:off x="1206024" y="104525"/>
            <a:ext cx="9779952" cy="609600"/>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0" lang="en-US" sz="3600" u="none" cap="none" strike="noStrike">
                <a:solidFill>
                  <a:schemeClr val="dk1"/>
                </a:solidFill>
                <a:latin typeface="Arial"/>
                <a:ea typeface="Arial"/>
                <a:cs typeface="Arial"/>
                <a:sym typeface="Arial"/>
              </a:rPr>
              <a:t>Circle of Concern, </a:t>
            </a:r>
            <a:r>
              <a:rPr b="1" i="0" lang="en-US" sz="3600" u="none" cap="none" strike="noStrike">
                <a:solidFill>
                  <a:srgbClr val="004E96"/>
                </a:solidFill>
                <a:latin typeface="Arial"/>
                <a:ea typeface="Arial"/>
                <a:cs typeface="Arial"/>
                <a:sym typeface="Arial"/>
              </a:rPr>
              <a:t>Influence and Control</a:t>
            </a:r>
            <a:endParaRPr b="0" i="0" sz="1400" u="none" cap="none" strike="noStrike">
              <a:solidFill>
                <a:srgbClr val="000000"/>
              </a:solidFill>
              <a:latin typeface="Arial"/>
              <a:ea typeface="Arial"/>
              <a:cs typeface="Arial"/>
              <a:sym typeface="Arial"/>
            </a:endParaRPr>
          </a:p>
        </p:txBody>
      </p:sp>
      <p:sp>
        <p:nvSpPr>
          <p:cNvPr id="167" name="Google Shape;167;p17"/>
          <p:cNvSpPr/>
          <p:nvPr/>
        </p:nvSpPr>
        <p:spPr>
          <a:xfrm>
            <a:off x="3510408" y="765447"/>
            <a:ext cx="5832000" cy="5832000"/>
          </a:xfrm>
          <a:prstGeom prst="ellipse">
            <a:avLst/>
          </a:prstGeom>
          <a:solidFill>
            <a:srgbClr val="FF0066"/>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68" name="Google Shape;168;p17"/>
          <p:cNvSpPr/>
          <p:nvPr/>
        </p:nvSpPr>
        <p:spPr>
          <a:xfrm>
            <a:off x="4356408" y="1611447"/>
            <a:ext cx="4140000" cy="4140000"/>
          </a:xfrm>
          <a:prstGeom prst="ellipse">
            <a:avLst/>
          </a:prstGeom>
          <a:solidFill>
            <a:srgbClr val="FFFF66"/>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Arial"/>
              <a:ea typeface="Arial"/>
              <a:cs typeface="Arial"/>
              <a:sym typeface="Arial"/>
            </a:endParaRPr>
          </a:p>
        </p:txBody>
      </p:sp>
      <p:sp>
        <p:nvSpPr>
          <p:cNvPr id="169" name="Google Shape;169;p17"/>
          <p:cNvSpPr/>
          <p:nvPr/>
        </p:nvSpPr>
        <p:spPr>
          <a:xfrm>
            <a:off x="5382408" y="2637447"/>
            <a:ext cx="2088000" cy="2088000"/>
          </a:xfrm>
          <a:prstGeom prst="ellipse">
            <a:avLst/>
          </a:prstGeom>
          <a:solidFill>
            <a:srgbClr val="00FF99"/>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thoughts</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words</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actions/ behavior</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reactions</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decisions/ choices</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attitude/ mindset</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mood</a:t>
            </a:r>
            <a:endParaRPr b="0" i="0" sz="1400" u="none" cap="none" strike="noStrike">
              <a:solidFill>
                <a:srgbClr val="000000"/>
              </a:solidFill>
              <a:latin typeface="Arial"/>
              <a:ea typeface="Arial"/>
              <a:cs typeface="Arial"/>
              <a:sym typeface="Arial"/>
            </a:endParaRPr>
          </a:p>
          <a:p>
            <a:pPr indent="0" lvl="0" marL="0" marR="0" rtl="0" algn="ctr">
              <a:lnSpc>
                <a:spcPct val="80000"/>
              </a:lnSpc>
              <a:spcBef>
                <a:spcPts val="600"/>
              </a:spcBef>
              <a:spcAft>
                <a:spcPts val="0"/>
              </a:spcAft>
              <a:buClr>
                <a:srgbClr val="000000"/>
              </a:buClr>
              <a:buSzPts val="1200"/>
              <a:buFont typeface="Arial"/>
              <a:buNone/>
            </a:pPr>
            <a:r>
              <a:rPr b="0" i="0" lang="en-US" sz="1200" u="none" cap="none" strike="noStrike">
                <a:solidFill>
                  <a:srgbClr val="0C0C0C"/>
                </a:solidFill>
                <a:latin typeface="Arial"/>
                <a:ea typeface="Arial"/>
                <a:cs typeface="Arial"/>
                <a:sym typeface="Arial"/>
              </a:rPr>
              <a:t>My work ethic</a:t>
            </a:r>
            <a:endParaRPr b="0" i="0" sz="1400" u="none" cap="none" strike="noStrike">
              <a:solidFill>
                <a:srgbClr val="000000"/>
              </a:solidFill>
              <a:latin typeface="Arial"/>
              <a:ea typeface="Arial"/>
              <a:cs typeface="Arial"/>
              <a:sym typeface="Arial"/>
            </a:endParaRPr>
          </a:p>
        </p:txBody>
      </p:sp>
      <p:sp>
        <p:nvSpPr>
          <p:cNvPr id="170" name="Google Shape;170;p17"/>
          <p:cNvSpPr txBox="1"/>
          <p:nvPr/>
        </p:nvSpPr>
        <p:spPr>
          <a:xfrm>
            <a:off x="5943364" y="1791670"/>
            <a:ext cx="114442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Other People`s Action</a:t>
            </a:r>
            <a:endParaRPr b="0" i="0" sz="1400" u="none" cap="none" strike="noStrike">
              <a:solidFill>
                <a:srgbClr val="000000"/>
              </a:solidFill>
              <a:latin typeface="Arial"/>
              <a:ea typeface="Arial"/>
              <a:cs typeface="Arial"/>
              <a:sym typeface="Arial"/>
            </a:endParaRPr>
          </a:p>
        </p:txBody>
      </p:sp>
      <p:sp>
        <p:nvSpPr>
          <p:cNvPr id="171" name="Google Shape;171;p17"/>
          <p:cNvSpPr txBox="1"/>
          <p:nvPr/>
        </p:nvSpPr>
        <p:spPr>
          <a:xfrm>
            <a:off x="6872353" y="2175782"/>
            <a:ext cx="112795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Other People`s  Choice</a:t>
            </a:r>
            <a:endParaRPr b="0" i="0" sz="1400" u="none" cap="none" strike="noStrike">
              <a:solidFill>
                <a:srgbClr val="000000"/>
              </a:solidFill>
              <a:latin typeface="Arial"/>
              <a:ea typeface="Arial"/>
              <a:cs typeface="Arial"/>
              <a:sym typeface="Arial"/>
            </a:endParaRPr>
          </a:p>
        </p:txBody>
      </p:sp>
      <p:sp>
        <p:nvSpPr>
          <p:cNvPr id="172" name="Google Shape;172;p17"/>
          <p:cNvSpPr txBox="1"/>
          <p:nvPr/>
        </p:nvSpPr>
        <p:spPr>
          <a:xfrm>
            <a:off x="5049991" y="2073837"/>
            <a:ext cx="107739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Other People`s Thoughts</a:t>
            </a:r>
            <a:endParaRPr b="0" i="0" sz="1400" u="none" cap="none" strike="noStrike">
              <a:solidFill>
                <a:srgbClr val="000000"/>
              </a:solidFill>
              <a:latin typeface="Arial"/>
              <a:ea typeface="Arial"/>
              <a:cs typeface="Arial"/>
              <a:sym typeface="Arial"/>
            </a:endParaRPr>
          </a:p>
        </p:txBody>
      </p:sp>
      <p:sp>
        <p:nvSpPr>
          <p:cNvPr id="173" name="Google Shape;173;p17"/>
          <p:cNvSpPr txBox="1"/>
          <p:nvPr/>
        </p:nvSpPr>
        <p:spPr>
          <a:xfrm>
            <a:off x="7328842" y="2637447"/>
            <a:ext cx="102841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My productivity at works</a:t>
            </a:r>
            <a:endParaRPr b="0" i="0" sz="1400" u="none" cap="none" strike="noStrike">
              <a:solidFill>
                <a:srgbClr val="000000"/>
              </a:solidFill>
              <a:latin typeface="Arial"/>
              <a:ea typeface="Arial"/>
              <a:cs typeface="Arial"/>
              <a:sym typeface="Arial"/>
            </a:endParaRPr>
          </a:p>
        </p:txBody>
      </p:sp>
      <p:sp>
        <p:nvSpPr>
          <p:cNvPr id="174" name="Google Shape;174;p17"/>
          <p:cNvSpPr txBox="1"/>
          <p:nvPr/>
        </p:nvSpPr>
        <p:spPr>
          <a:xfrm>
            <a:off x="7393033" y="3418803"/>
            <a:ext cx="111413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Whether people like me or not</a:t>
            </a:r>
            <a:endParaRPr b="0" i="0" sz="1400" u="none" cap="none" strike="noStrike">
              <a:solidFill>
                <a:srgbClr val="000000"/>
              </a:solidFill>
              <a:latin typeface="Arial"/>
              <a:ea typeface="Arial"/>
              <a:cs typeface="Arial"/>
              <a:sym typeface="Arial"/>
            </a:endParaRPr>
          </a:p>
        </p:txBody>
      </p:sp>
      <p:sp>
        <p:nvSpPr>
          <p:cNvPr id="175" name="Google Shape;175;p17"/>
          <p:cNvSpPr txBox="1"/>
          <p:nvPr/>
        </p:nvSpPr>
        <p:spPr>
          <a:xfrm>
            <a:off x="7372072" y="4019241"/>
            <a:ext cx="101500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My children`s future</a:t>
            </a:r>
            <a:endParaRPr b="0" i="0" sz="1400" u="none" cap="none" strike="noStrike">
              <a:solidFill>
                <a:srgbClr val="000000"/>
              </a:solidFill>
              <a:latin typeface="Arial"/>
              <a:ea typeface="Arial"/>
              <a:cs typeface="Arial"/>
              <a:sym typeface="Arial"/>
            </a:endParaRPr>
          </a:p>
        </p:txBody>
      </p:sp>
      <p:sp>
        <p:nvSpPr>
          <p:cNvPr id="176" name="Google Shape;176;p17"/>
          <p:cNvSpPr txBox="1"/>
          <p:nvPr/>
        </p:nvSpPr>
        <p:spPr>
          <a:xfrm>
            <a:off x="6711030" y="5031281"/>
            <a:ext cx="65987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Where I work</a:t>
            </a:r>
            <a:endParaRPr b="0" i="0" sz="1400" u="none" cap="none" strike="noStrike">
              <a:solidFill>
                <a:srgbClr val="000000"/>
              </a:solidFill>
              <a:latin typeface="Arial"/>
              <a:ea typeface="Arial"/>
              <a:cs typeface="Arial"/>
              <a:sym typeface="Arial"/>
            </a:endParaRPr>
          </a:p>
        </p:txBody>
      </p:sp>
      <p:sp>
        <p:nvSpPr>
          <p:cNvPr id="177" name="Google Shape;177;p17"/>
          <p:cNvSpPr txBox="1"/>
          <p:nvPr/>
        </p:nvSpPr>
        <p:spPr>
          <a:xfrm>
            <a:off x="7203591" y="4552743"/>
            <a:ext cx="79923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Who I vote for</a:t>
            </a:r>
            <a:endParaRPr b="0" i="0" sz="1400" u="none" cap="none" strike="noStrike">
              <a:solidFill>
                <a:srgbClr val="000000"/>
              </a:solidFill>
              <a:latin typeface="Arial"/>
              <a:ea typeface="Arial"/>
              <a:cs typeface="Arial"/>
              <a:sym typeface="Arial"/>
            </a:endParaRPr>
          </a:p>
        </p:txBody>
      </p:sp>
      <p:sp>
        <p:nvSpPr>
          <p:cNvPr id="178" name="Google Shape;178;p17"/>
          <p:cNvSpPr txBox="1"/>
          <p:nvPr/>
        </p:nvSpPr>
        <p:spPr>
          <a:xfrm>
            <a:off x="5392995" y="5038975"/>
            <a:ext cx="1185235"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How much my partner loves me</a:t>
            </a:r>
            <a:endParaRPr b="0" i="0" sz="1400" u="none" cap="none" strike="noStrike">
              <a:solidFill>
                <a:srgbClr val="000000"/>
              </a:solidFill>
              <a:latin typeface="Arial"/>
              <a:ea typeface="Arial"/>
              <a:cs typeface="Arial"/>
              <a:sym typeface="Arial"/>
            </a:endParaRPr>
          </a:p>
        </p:txBody>
      </p:sp>
      <p:sp>
        <p:nvSpPr>
          <p:cNvPr id="179" name="Google Shape;179;p17"/>
          <p:cNvSpPr txBox="1"/>
          <p:nvPr/>
        </p:nvSpPr>
        <p:spPr>
          <a:xfrm>
            <a:off x="4745607" y="4491809"/>
            <a:ext cx="110013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Whether I get promoted</a:t>
            </a:r>
            <a:endParaRPr b="0" i="0" sz="1400" u="none" cap="none" strike="noStrike">
              <a:solidFill>
                <a:srgbClr val="000000"/>
              </a:solidFill>
              <a:latin typeface="Arial"/>
              <a:ea typeface="Arial"/>
              <a:cs typeface="Arial"/>
              <a:sym typeface="Arial"/>
            </a:endParaRPr>
          </a:p>
        </p:txBody>
      </p:sp>
      <p:sp>
        <p:nvSpPr>
          <p:cNvPr id="180" name="Google Shape;180;p17"/>
          <p:cNvSpPr txBox="1"/>
          <p:nvPr/>
        </p:nvSpPr>
        <p:spPr>
          <a:xfrm>
            <a:off x="4502235" y="3927645"/>
            <a:ext cx="880173"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My reputation</a:t>
            </a:r>
            <a:endParaRPr b="0" i="0" sz="1400" u="none" cap="none" strike="noStrike">
              <a:solidFill>
                <a:srgbClr val="000000"/>
              </a:solidFill>
              <a:latin typeface="Arial"/>
              <a:ea typeface="Arial"/>
              <a:cs typeface="Arial"/>
              <a:sym typeface="Arial"/>
            </a:endParaRPr>
          </a:p>
        </p:txBody>
      </p:sp>
      <p:sp>
        <p:nvSpPr>
          <p:cNvPr id="181" name="Google Shape;181;p17"/>
          <p:cNvSpPr txBox="1"/>
          <p:nvPr/>
        </p:nvSpPr>
        <p:spPr>
          <a:xfrm>
            <a:off x="4536991" y="2619579"/>
            <a:ext cx="107739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Who follows me on Social media</a:t>
            </a:r>
            <a:endParaRPr b="0" i="0" sz="1400" u="none" cap="none" strike="noStrike">
              <a:solidFill>
                <a:srgbClr val="000000"/>
              </a:solidFill>
              <a:latin typeface="Arial"/>
              <a:ea typeface="Arial"/>
              <a:cs typeface="Arial"/>
              <a:sym typeface="Arial"/>
            </a:endParaRPr>
          </a:p>
        </p:txBody>
      </p:sp>
      <p:sp>
        <p:nvSpPr>
          <p:cNvPr id="182" name="Google Shape;182;p17"/>
          <p:cNvSpPr txBox="1"/>
          <p:nvPr/>
        </p:nvSpPr>
        <p:spPr>
          <a:xfrm>
            <a:off x="4305018" y="3345502"/>
            <a:ext cx="107739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Arial"/>
                <a:ea typeface="Arial"/>
                <a:cs typeface="Arial"/>
                <a:sym typeface="Arial"/>
              </a:rPr>
              <a:t>My commitments</a:t>
            </a:r>
            <a:endParaRPr b="0" i="0" sz="1400" u="none" cap="none" strike="noStrike">
              <a:solidFill>
                <a:srgbClr val="000000"/>
              </a:solidFill>
              <a:latin typeface="Arial"/>
              <a:ea typeface="Arial"/>
              <a:cs typeface="Arial"/>
              <a:sym typeface="Arial"/>
            </a:endParaRPr>
          </a:p>
        </p:txBody>
      </p:sp>
      <p:sp>
        <p:nvSpPr>
          <p:cNvPr id="183" name="Google Shape;183;p17"/>
          <p:cNvSpPr txBox="1"/>
          <p:nvPr/>
        </p:nvSpPr>
        <p:spPr>
          <a:xfrm>
            <a:off x="5755031" y="958089"/>
            <a:ext cx="132247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Your past decision/ choice/ behaviour</a:t>
            </a:r>
            <a:endParaRPr b="0" i="0" sz="1400" u="none" cap="none" strike="noStrike">
              <a:solidFill>
                <a:srgbClr val="000000"/>
              </a:solidFill>
              <a:latin typeface="Arial"/>
              <a:ea typeface="Arial"/>
              <a:cs typeface="Arial"/>
              <a:sym typeface="Arial"/>
            </a:endParaRPr>
          </a:p>
        </p:txBody>
      </p:sp>
      <p:sp>
        <p:nvSpPr>
          <p:cNvPr id="184" name="Google Shape;184;p17"/>
          <p:cNvSpPr txBox="1"/>
          <p:nvPr/>
        </p:nvSpPr>
        <p:spPr>
          <a:xfrm>
            <a:off x="6965189" y="1333602"/>
            <a:ext cx="127895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If public transport is on time</a:t>
            </a:r>
            <a:endParaRPr b="0" i="0" sz="1400" u="none" cap="none" strike="noStrike">
              <a:solidFill>
                <a:srgbClr val="000000"/>
              </a:solidFill>
              <a:latin typeface="Arial"/>
              <a:ea typeface="Arial"/>
              <a:cs typeface="Arial"/>
              <a:sym typeface="Arial"/>
            </a:endParaRPr>
          </a:p>
        </p:txBody>
      </p:sp>
      <p:sp>
        <p:nvSpPr>
          <p:cNvPr id="185" name="Google Shape;185;p17"/>
          <p:cNvSpPr txBox="1"/>
          <p:nvPr/>
        </p:nvSpPr>
        <p:spPr>
          <a:xfrm>
            <a:off x="7872863" y="1889171"/>
            <a:ext cx="1028419"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The outcome of most court cases</a:t>
            </a:r>
            <a:endParaRPr b="0" i="0" sz="1400" u="none" cap="none" strike="noStrike">
              <a:solidFill>
                <a:srgbClr val="000000"/>
              </a:solidFill>
              <a:latin typeface="Arial"/>
              <a:ea typeface="Arial"/>
              <a:cs typeface="Arial"/>
              <a:sym typeface="Arial"/>
            </a:endParaRPr>
          </a:p>
        </p:txBody>
      </p:sp>
      <p:sp>
        <p:nvSpPr>
          <p:cNvPr id="186" name="Google Shape;186;p17"/>
          <p:cNvSpPr txBox="1"/>
          <p:nvPr/>
        </p:nvSpPr>
        <p:spPr>
          <a:xfrm>
            <a:off x="8244147" y="2635573"/>
            <a:ext cx="96846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Sport Match</a:t>
            </a:r>
            <a:endParaRPr b="0" i="0" sz="1400" u="none" cap="none" strike="noStrike">
              <a:solidFill>
                <a:srgbClr val="000000"/>
              </a:solidFill>
              <a:latin typeface="Arial"/>
              <a:ea typeface="Arial"/>
              <a:cs typeface="Arial"/>
              <a:sym typeface="Arial"/>
            </a:endParaRPr>
          </a:p>
        </p:txBody>
      </p:sp>
      <p:sp>
        <p:nvSpPr>
          <p:cNvPr id="187" name="Google Shape;187;p17"/>
          <p:cNvSpPr txBox="1"/>
          <p:nvPr/>
        </p:nvSpPr>
        <p:spPr>
          <a:xfrm>
            <a:off x="8444017" y="3193992"/>
            <a:ext cx="876976"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The Media</a:t>
            </a:r>
            <a:endParaRPr b="0" i="0" sz="1400" u="none" cap="none" strike="noStrike">
              <a:solidFill>
                <a:srgbClr val="000000"/>
              </a:solidFill>
              <a:latin typeface="Arial"/>
              <a:ea typeface="Arial"/>
              <a:cs typeface="Arial"/>
              <a:sym typeface="Arial"/>
            </a:endParaRPr>
          </a:p>
        </p:txBody>
      </p:sp>
      <p:sp>
        <p:nvSpPr>
          <p:cNvPr id="188" name="Google Shape;188;p17"/>
          <p:cNvSpPr txBox="1"/>
          <p:nvPr/>
        </p:nvSpPr>
        <p:spPr>
          <a:xfrm>
            <a:off x="8454683" y="3812153"/>
            <a:ext cx="87697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Being made redundant</a:t>
            </a:r>
            <a:endParaRPr b="0" i="0" sz="1400" u="none" cap="none" strike="noStrike">
              <a:solidFill>
                <a:srgbClr val="000000"/>
              </a:solidFill>
              <a:latin typeface="Arial"/>
              <a:ea typeface="Arial"/>
              <a:cs typeface="Arial"/>
              <a:sym typeface="Arial"/>
            </a:endParaRPr>
          </a:p>
        </p:txBody>
      </p:sp>
      <p:sp>
        <p:nvSpPr>
          <p:cNvPr id="189" name="Google Shape;189;p17"/>
          <p:cNvSpPr txBox="1"/>
          <p:nvPr/>
        </p:nvSpPr>
        <p:spPr>
          <a:xfrm>
            <a:off x="8167171" y="4447187"/>
            <a:ext cx="101009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How much stock a retailer has</a:t>
            </a:r>
            <a:endParaRPr b="0" i="0" sz="1400" u="none" cap="none" strike="noStrike">
              <a:solidFill>
                <a:srgbClr val="000000"/>
              </a:solidFill>
              <a:latin typeface="Arial"/>
              <a:ea typeface="Arial"/>
              <a:cs typeface="Arial"/>
              <a:sym typeface="Arial"/>
            </a:endParaRPr>
          </a:p>
        </p:txBody>
      </p:sp>
      <p:sp>
        <p:nvSpPr>
          <p:cNvPr id="190" name="Google Shape;190;p17"/>
          <p:cNvSpPr txBox="1"/>
          <p:nvPr/>
        </p:nvSpPr>
        <p:spPr>
          <a:xfrm>
            <a:off x="7535443" y="5172628"/>
            <a:ext cx="125952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Celebrities behaviour &amp; opinions</a:t>
            </a:r>
            <a:endParaRPr b="0" i="0" sz="1400" u="none" cap="none" strike="noStrike">
              <a:solidFill>
                <a:srgbClr val="000000"/>
              </a:solidFill>
              <a:latin typeface="Arial"/>
              <a:ea typeface="Arial"/>
              <a:cs typeface="Arial"/>
              <a:sym typeface="Arial"/>
            </a:endParaRPr>
          </a:p>
        </p:txBody>
      </p:sp>
      <p:sp>
        <p:nvSpPr>
          <p:cNvPr id="191" name="Google Shape;191;p17"/>
          <p:cNvSpPr txBox="1"/>
          <p:nvPr/>
        </p:nvSpPr>
        <p:spPr>
          <a:xfrm>
            <a:off x="6515577" y="5741809"/>
            <a:ext cx="138371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Strangers comments on forum &amp; social media</a:t>
            </a:r>
            <a:endParaRPr b="0" i="0" sz="1400" u="none" cap="none" strike="noStrike">
              <a:solidFill>
                <a:srgbClr val="000000"/>
              </a:solidFill>
              <a:latin typeface="Arial"/>
              <a:ea typeface="Arial"/>
              <a:cs typeface="Arial"/>
              <a:sym typeface="Arial"/>
            </a:endParaRPr>
          </a:p>
        </p:txBody>
      </p:sp>
      <p:sp>
        <p:nvSpPr>
          <p:cNvPr id="192" name="Google Shape;192;p17"/>
          <p:cNvSpPr txBox="1"/>
          <p:nvPr/>
        </p:nvSpPr>
        <p:spPr>
          <a:xfrm>
            <a:off x="5429711" y="6159720"/>
            <a:ext cx="986559"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Cyber threats</a:t>
            </a:r>
            <a:endParaRPr b="0" i="0" sz="1400" u="none" cap="none" strike="noStrike">
              <a:solidFill>
                <a:srgbClr val="000000"/>
              </a:solidFill>
              <a:latin typeface="Arial"/>
              <a:ea typeface="Arial"/>
              <a:cs typeface="Arial"/>
              <a:sym typeface="Arial"/>
            </a:endParaRPr>
          </a:p>
        </p:txBody>
      </p:sp>
      <p:sp>
        <p:nvSpPr>
          <p:cNvPr id="193" name="Google Shape;193;p17"/>
          <p:cNvSpPr txBox="1"/>
          <p:nvPr/>
        </p:nvSpPr>
        <p:spPr>
          <a:xfrm>
            <a:off x="4996071" y="1251184"/>
            <a:ext cx="66472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Weather</a:t>
            </a:r>
            <a:endParaRPr b="0" i="0" sz="1400" u="none" cap="none" strike="noStrike">
              <a:solidFill>
                <a:srgbClr val="000000"/>
              </a:solidFill>
              <a:latin typeface="Arial"/>
              <a:ea typeface="Arial"/>
              <a:cs typeface="Arial"/>
              <a:sym typeface="Arial"/>
            </a:endParaRPr>
          </a:p>
        </p:txBody>
      </p:sp>
      <p:sp>
        <p:nvSpPr>
          <p:cNvPr id="194" name="Google Shape;194;p17"/>
          <p:cNvSpPr txBox="1"/>
          <p:nvPr/>
        </p:nvSpPr>
        <p:spPr>
          <a:xfrm>
            <a:off x="4357775" y="5571587"/>
            <a:ext cx="143582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Stranger`s behaviour &amp; driving habit</a:t>
            </a:r>
            <a:endParaRPr b="0" i="0" sz="1400" u="none" cap="none" strike="noStrike">
              <a:solidFill>
                <a:srgbClr val="000000"/>
              </a:solidFill>
              <a:latin typeface="Arial"/>
              <a:ea typeface="Arial"/>
              <a:cs typeface="Arial"/>
              <a:sym typeface="Arial"/>
            </a:endParaRPr>
          </a:p>
        </p:txBody>
      </p:sp>
      <p:sp>
        <p:nvSpPr>
          <p:cNvPr id="195" name="Google Shape;195;p17"/>
          <p:cNvSpPr txBox="1"/>
          <p:nvPr/>
        </p:nvSpPr>
        <p:spPr>
          <a:xfrm>
            <a:off x="3914483" y="4896924"/>
            <a:ext cx="75954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Economy/ Prices</a:t>
            </a:r>
            <a:endParaRPr b="0" i="0" sz="1400" u="none" cap="none" strike="noStrike">
              <a:solidFill>
                <a:srgbClr val="000000"/>
              </a:solidFill>
              <a:latin typeface="Arial"/>
              <a:ea typeface="Arial"/>
              <a:cs typeface="Arial"/>
              <a:sym typeface="Arial"/>
            </a:endParaRPr>
          </a:p>
        </p:txBody>
      </p:sp>
      <p:sp>
        <p:nvSpPr>
          <p:cNvPr id="196" name="Google Shape;196;p17"/>
          <p:cNvSpPr txBox="1"/>
          <p:nvPr/>
        </p:nvSpPr>
        <p:spPr>
          <a:xfrm>
            <a:off x="3701277" y="4370908"/>
            <a:ext cx="597478"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Traffic</a:t>
            </a:r>
            <a:endParaRPr b="0" i="0" sz="1400" u="none" cap="none" strike="noStrike">
              <a:solidFill>
                <a:srgbClr val="000000"/>
              </a:solidFill>
              <a:latin typeface="Arial"/>
              <a:ea typeface="Arial"/>
              <a:cs typeface="Arial"/>
              <a:sym typeface="Arial"/>
            </a:endParaRPr>
          </a:p>
        </p:txBody>
      </p:sp>
      <p:sp>
        <p:nvSpPr>
          <p:cNvPr id="197" name="Google Shape;197;p17"/>
          <p:cNvSpPr txBox="1"/>
          <p:nvPr/>
        </p:nvSpPr>
        <p:spPr>
          <a:xfrm>
            <a:off x="3395102" y="3665726"/>
            <a:ext cx="102522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Where you were born</a:t>
            </a:r>
            <a:endParaRPr b="0" i="0" sz="1400" u="none" cap="none" strike="noStrike">
              <a:solidFill>
                <a:srgbClr val="000000"/>
              </a:solidFill>
              <a:latin typeface="Arial"/>
              <a:ea typeface="Arial"/>
              <a:cs typeface="Arial"/>
              <a:sym typeface="Arial"/>
            </a:endParaRPr>
          </a:p>
        </p:txBody>
      </p:sp>
      <p:sp>
        <p:nvSpPr>
          <p:cNvPr id="198" name="Google Shape;198;p17"/>
          <p:cNvSpPr txBox="1"/>
          <p:nvPr/>
        </p:nvSpPr>
        <p:spPr>
          <a:xfrm>
            <a:off x="3649009" y="3154350"/>
            <a:ext cx="645247"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Death</a:t>
            </a:r>
            <a:endParaRPr b="0" i="0" sz="1400" u="none" cap="none" strike="noStrike">
              <a:solidFill>
                <a:srgbClr val="000000"/>
              </a:solidFill>
              <a:latin typeface="Arial"/>
              <a:ea typeface="Arial"/>
              <a:cs typeface="Arial"/>
              <a:sym typeface="Arial"/>
            </a:endParaRPr>
          </a:p>
        </p:txBody>
      </p:sp>
      <p:sp>
        <p:nvSpPr>
          <p:cNvPr id="199" name="Google Shape;199;p17"/>
          <p:cNvSpPr txBox="1"/>
          <p:nvPr/>
        </p:nvSpPr>
        <p:spPr>
          <a:xfrm>
            <a:off x="3691911" y="2469313"/>
            <a:ext cx="90611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Government policy</a:t>
            </a:r>
            <a:endParaRPr b="0" i="0" sz="1400" u="none" cap="none" strike="noStrike">
              <a:solidFill>
                <a:srgbClr val="000000"/>
              </a:solidFill>
              <a:latin typeface="Arial"/>
              <a:ea typeface="Arial"/>
              <a:cs typeface="Arial"/>
              <a:sym typeface="Arial"/>
            </a:endParaRPr>
          </a:p>
        </p:txBody>
      </p:sp>
      <p:sp>
        <p:nvSpPr>
          <p:cNvPr id="200" name="Google Shape;200;p17"/>
          <p:cNvSpPr txBox="1"/>
          <p:nvPr/>
        </p:nvSpPr>
        <p:spPr>
          <a:xfrm>
            <a:off x="4009084" y="1963745"/>
            <a:ext cx="968465"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Threat of war</a:t>
            </a:r>
            <a:endParaRPr b="0" i="0" sz="1400" u="none" cap="none" strike="noStrike">
              <a:solidFill>
                <a:srgbClr val="000000"/>
              </a:solidFill>
              <a:latin typeface="Arial"/>
              <a:ea typeface="Arial"/>
              <a:cs typeface="Arial"/>
              <a:sym typeface="Arial"/>
            </a:endParaRPr>
          </a:p>
        </p:txBody>
      </p:sp>
      <p:sp>
        <p:nvSpPr>
          <p:cNvPr id="201" name="Google Shape;201;p17"/>
          <p:cNvSpPr txBox="1"/>
          <p:nvPr/>
        </p:nvSpPr>
        <p:spPr>
          <a:xfrm>
            <a:off x="4394490" y="1607420"/>
            <a:ext cx="943795"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F2F2F2"/>
                </a:solidFill>
                <a:latin typeface="Arial"/>
                <a:ea typeface="Arial"/>
                <a:cs typeface="Arial"/>
                <a:sym typeface="Arial"/>
              </a:rPr>
              <a:t>World peace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8"/>
          <p:cNvSpPr/>
          <p:nvPr/>
        </p:nvSpPr>
        <p:spPr>
          <a:xfrm>
            <a:off x="0" y="0"/>
            <a:ext cx="12188825"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8" name="Google Shape;208;p18"/>
          <p:cNvSpPr txBox="1"/>
          <p:nvPr>
            <p:ph type="title"/>
          </p:nvPr>
        </p:nvSpPr>
        <p:spPr>
          <a:xfrm>
            <a:off x="721954" y="227392"/>
            <a:ext cx="9779952" cy="6096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lang="en-US" sz="4000"/>
              <a:t>2. Having a </a:t>
            </a:r>
            <a:r>
              <a:rPr b="1" lang="en-US" sz="4000">
                <a:solidFill>
                  <a:srgbClr val="004E96"/>
                </a:solidFill>
              </a:rPr>
              <a:t>Solution-Centric</a:t>
            </a:r>
            <a:r>
              <a:rPr b="1" lang="en-US" sz="4000"/>
              <a:t> Approach</a:t>
            </a:r>
            <a:endParaRPr/>
          </a:p>
        </p:txBody>
      </p:sp>
      <p:sp>
        <p:nvSpPr>
          <p:cNvPr id="209" name="Google Shape;209;p18"/>
          <p:cNvSpPr txBox="1"/>
          <p:nvPr>
            <p:ph idx="1" type="body"/>
          </p:nvPr>
        </p:nvSpPr>
        <p:spPr>
          <a:xfrm>
            <a:off x="-3176" y="1333500"/>
            <a:ext cx="6099176" cy="4559300"/>
          </a:xfrm>
          <a:prstGeom prst="rect">
            <a:avLst/>
          </a:prstGeom>
          <a:solidFill>
            <a:srgbClr val="7A4807"/>
          </a:solidFill>
          <a:ln>
            <a:noFill/>
          </a:ln>
        </p:spPr>
        <p:txBody>
          <a:bodyPr anchorCtr="0" anchor="ctr" bIns="45700" lIns="91425" spcFirstLastPara="1" rIns="91425" wrap="square" tIns="180000">
            <a:normAutofit/>
          </a:bodyPr>
          <a:lstStyle/>
          <a:p>
            <a:pPr indent="-228600" lvl="1" marL="685800" rtl="0" algn="just">
              <a:lnSpc>
                <a:spcPct val="110000"/>
              </a:lnSpc>
              <a:spcBef>
                <a:spcPts val="0"/>
              </a:spcBef>
              <a:spcAft>
                <a:spcPts val="0"/>
              </a:spcAft>
              <a:buClr>
                <a:schemeClr val="lt1"/>
              </a:buClr>
              <a:buSzPts val="2400"/>
              <a:buChar char="•"/>
            </a:pPr>
            <a:r>
              <a:rPr lang="en-US">
                <a:solidFill>
                  <a:schemeClr val="lt1"/>
                </a:solidFill>
              </a:rPr>
              <a:t>Solution-oriented people always find a way.</a:t>
            </a:r>
            <a:endParaRPr/>
          </a:p>
          <a:p>
            <a:pPr indent="-158750" lvl="1" marL="685800" rtl="0" algn="just">
              <a:lnSpc>
                <a:spcPct val="150000"/>
              </a:lnSpc>
              <a:spcBef>
                <a:spcPts val="1700"/>
              </a:spcBef>
              <a:spcAft>
                <a:spcPts val="0"/>
              </a:spcAft>
              <a:buClr>
                <a:schemeClr val="dk1"/>
              </a:buClr>
              <a:buSzPts val="1100"/>
              <a:buNone/>
            </a:pPr>
            <a:r>
              <a:t/>
            </a:r>
            <a:endParaRPr sz="1100">
              <a:solidFill>
                <a:schemeClr val="lt1"/>
              </a:solidFill>
            </a:endParaRPr>
          </a:p>
          <a:p>
            <a:pPr indent="-228600" lvl="1" marL="685800" rtl="0" algn="just">
              <a:lnSpc>
                <a:spcPct val="110000"/>
              </a:lnSpc>
              <a:spcBef>
                <a:spcPts val="1700"/>
              </a:spcBef>
              <a:spcAft>
                <a:spcPts val="0"/>
              </a:spcAft>
              <a:buClr>
                <a:schemeClr val="lt1"/>
              </a:buClr>
              <a:buSzPts val="2400"/>
              <a:buChar char="•"/>
            </a:pPr>
            <a:r>
              <a:rPr lang="en-US">
                <a:solidFill>
                  <a:schemeClr val="lt1"/>
                </a:solidFill>
              </a:rPr>
              <a:t>Solution-oriented people use critical thinking.</a:t>
            </a:r>
            <a:endParaRPr/>
          </a:p>
          <a:p>
            <a:pPr indent="-114300" lvl="1" marL="685800" rtl="0" algn="just">
              <a:lnSpc>
                <a:spcPct val="100000"/>
              </a:lnSpc>
              <a:spcBef>
                <a:spcPts val="1700"/>
              </a:spcBef>
              <a:spcAft>
                <a:spcPts val="0"/>
              </a:spcAft>
              <a:buClr>
                <a:schemeClr val="dk1"/>
              </a:buClr>
              <a:buSzPts val="1800"/>
              <a:buNone/>
            </a:pPr>
            <a:r>
              <a:t/>
            </a:r>
            <a:endParaRPr sz="1800">
              <a:solidFill>
                <a:schemeClr val="lt1"/>
              </a:solidFill>
            </a:endParaRPr>
          </a:p>
          <a:p>
            <a:pPr indent="-228600" lvl="1" marL="685800" rtl="0" algn="just">
              <a:lnSpc>
                <a:spcPct val="110000"/>
              </a:lnSpc>
              <a:spcBef>
                <a:spcPts val="1700"/>
              </a:spcBef>
              <a:spcAft>
                <a:spcPts val="0"/>
              </a:spcAft>
              <a:buClr>
                <a:schemeClr val="lt1"/>
              </a:buClr>
              <a:buSzPts val="2400"/>
              <a:buChar char="•"/>
            </a:pPr>
            <a:r>
              <a:rPr lang="en-US">
                <a:solidFill>
                  <a:schemeClr val="lt1"/>
                </a:solidFill>
              </a:rPr>
              <a:t>Solution-oriented people answer the ‘why’ question.</a:t>
            </a:r>
            <a:endParaRPr/>
          </a:p>
        </p:txBody>
      </p:sp>
      <p:pic>
        <p:nvPicPr>
          <p:cNvPr id="210" name="Google Shape;210;p18"/>
          <p:cNvPicPr preferRelativeResize="0"/>
          <p:nvPr/>
        </p:nvPicPr>
        <p:blipFill rotWithShape="1">
          <a:blip r:embed="rId3">
            <a:alphaModFix/>
          </a:blip>
          <a:srcRect b="0" l="0" r="0" t="0"/>
          <a:stretch/>
        </p:blipFill>
        <p:spPr>
          <a:xfrm>
            <a:off x="6096000" y="1333500"/>
            <a:ext cx="6092825" cy="4559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type="title"/>
          </p:nvPr>
        </p:nvSpPr>
        <p:spPr>
          <a:xfrm>
            <a:off x="838200" y="365125"/>
            <a:ext cx="10515600" cy="646331"/>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b="1" lang="en-US" sz="4400"/>
              <a:t>Aggressive Communication </a:t>
            </a:r>
            <a:endParaRPr>
              <a:latin typeface="Arial"/>
              <a:ea typeface="Arial"/>
              <a:cs typeface="Arial"/>
              <a:sym typeface="Arial"/>
            </a:endParaRPr>
          </a:p>
        </p:txBody>
      </p:sp>
      <p:pic>
        <p:nvPicPr>
          <p:cNvPr descr="Photo young latin business woman against a white wall isolated screaming very angry and aggressive." id="217" name="Google Shape;217;p19"/>
          <p:cNvPicPr preferRelativeResize="0"/>
          <p:nvPr/>
        </p:nvPicPr>
        <p:blipFill rotWithShape="1">
          <a:blip r:embed="rId3">
            <a:alphaModFix/>
          </a:blip>
          <a:srcRect b="0" l="18903" r="25080" t="0"/>
          <a:stretch/>
        </p:blipFill>
        <p:spPr>
          <a:xfrm>
            <a:off x="7531101" y="1072026"/>
            <a:ext cx="4660899" cy="5555862"/>
          </a:xfrm>
          <a:prstGeom prst="rect">
            <a:avLst/>
          </a:prstGeom>
          <a:noFill/>
          <a:ln>
            <a:noFill/>
          </a:ln>
        </p:spPr>
      </p:pic>
      <p:sp>
        <p:nvSpPr>
          <p:cNvPr id="218" name="Google Shape;218;p19"/>
          <p:cNvSpPr txBox="1"/>
          <p:nvPr/>
        </p:nvSpPr>
        <p:spPr>
          <a:xfrm>
            <a:off x="346075" y="1430635"/>
            <a:ext cx="612775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74151"/>
                </a:solidFill>
                <a:latin typeface="Arial"/>
                <a:ea typeface="Arial"/>
                <a:cs typeface="Arial"/>
                <a:sym typeface="Arial"/>
              </a:rPr>
              <a:t>Involves being forceful, confrontational, and often disregards the feelings or needs of the other person. It can come off as rude, demanding, and hostile.</a:t>
            </a:r>
            <a:endParaRPr b="0" i="0" sz="1800" u="none" cap="none" strike="noStrike">
              <a:solidFill>
                <a:schemeClr val="dk1"/>
              </a:solidFill>
              <a:latin typeface="Arial"/>
              <a:ea typeface="Arial"/>
              <a:cs typeface="Arial"/>
              <a:sym typeface="Arial"/>
            </a:endParaRPr>
          </a:p>
        </p:txBody>
      </p:sp>
      <p:sp>
        <p:nvSpPr>
          <p:cNvPr id="219" name="Google Shape;219;p19"/>
          <p:cNvSpPr txBox="1"/>
          <p:nvPr/>
        </p:nvSpPr>
        <p:spPr>
          <a:xfrm>
            <a:off x="463463" y="2926627"/>
            <a:ext cx="621290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Example 1: Disregarding Others' Opinions</a:t>
            </a:r>
            <a:r>
              <a:rPr b="0" i="0" lang="en-US" sz="1800" u="none" cap="none" strike="noStrike">
                <a:solidFill>
                  <a:srgbClr val="374151"/>
                </a:solidFill>
                <a:latin typeface="Arial"/>
                <a:ea typeface="Arial"/>
                <a:cs typeface="Arial"/>
                <a:sym typeface="Arial"/>
              </a:rPr>
              <a:t> "Your ideas are always ridiculous. I can't believe you even bother to contribute."</a:t>
            </a:r>
            <a:endParaRPr b="0" i="0" sz="1800" u="none" cap="none" strike="noStrike">
              <a:solidFill>
                <a:schemeClr val="dk1"/>
              </a:solidFill>
              <a:latin typeface="Arial"/>
              <a:ea typeface="Arial"/>
              <a:cs typeface="Arial"/>
              <a:sym typeface="Arial"/>
            </a:endParaRPr>
          </a:p>
        </p:txBody>
      </p:sp>
      <p:sp>
        <p:nvSpPr>
          <p:cNvPr id="220" name="Google Shape;220;p19"/>
          <p:cNvSpPr txBox="1"/>
          <p:nvPr/>
        </p:nvSpPr>
        <p:spPr>
          <a:xfrm>
            <a:off x="463463" y="4298939"/>
            <a:ext cx="621290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Example 2: Insulting or Blaming</a:t>
            </a:r>
            <a:r>
              <a:rPr b="0" i="0" lang="en-US" sz="1800" u="none" cap="none" strike="noStrike">
                <a:solidFill>
                  <a:srgbClr val="374151"/>
                </a:solidFill>
                <a:latin typeface="Arial"/>
                <a:ea typeface="Arial"/>
                <a:cs typeface="Arial"/>
                <a:sym typeface="Arial"/>
              </a:rPr>
              <a:t> "You're so incompetent; nothing you do is ever right."</a:t>
            </a:r>
            <a:endParaRPr b="0" i="0" sz="1800" u="none" cap="none" strike="noStrike">
              <a:solidFill>
                <a:schemeClr val="dk1"/>
              </a:solidFill>
              <a:latin typeface="Arial"/>
              <a:ea typeface="Arial"/>
              <a:cs typeface="Arial"/>
              <a:sym typeface="Arial"/>
            </a:endParaRPr>
          </a:p>
        </p:txBody>
      </p:sp>
      <p:sp>
        <p:nvSpPr>
          <p:cNvPr id="221" name="Google Shape;221;p19"/>
          <p:cNvSpPr txBox="1"/>
          <p:nvPr/>
        </p:nvSpPr>
        <p:spPr>
          <a:xfrm>
            <a:off x="514785" y="5344149"/>
            <a:ext cx="621290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Example 3: Interrupting and Dominating the Conversation</a:t>
            </a:r>
            <a:r>
              <a:rPr b="0" i="0" lang="en-US" sz="1800" u="none" cap="none" strike="noStrike">
                <a:solidFill>
                  <a:srgbClr val="374151"/>
                </a:solidFill>
                <a:latin typeface="Arial"/>
                <a:ea typeface="Arial"/>
                <a:cs typeface="Arial"/>
                <a:sym typeface="Arial"/>
              </a:rPr>
              <a:t> "Let me finish! You clearly have no clue what you're talking about."</a:t>
            </a: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0"/>
          <p:cNvSpPr txBox="1"/>
          <p:nvPr>
            <p:ph type="title"/>
          </p:nvPr>
        </p:nvSpPr>
        <p:spPr>
          <a:xfrm>
            <a:off x="1357612" y="198783"/>
            <a:ext cx="9476776" cy="78519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Arial"/>
              <a:buNone/>
            </a:pPr>
            <a:r>
              <a:rPr b="1" i="0" lang="en-US" sz="4000" u="none"/>
              <a:t>Consequences Of Passive Communication</a:t>
            </a:r>
            <a:endParaRPr b="1" sz="4000"/>
          </a:p>
        </p:txBody>
      </p:sp>
      <p:pic>
        <p:nvPicPr>
          <p:cNvPr descr="Warning with solid fill" id="228" name="Google Shape;228;p20"/>
          <p:cNvPicPr preferRelativeResize="0"/>
          <p:nvPr/>
        </p:nvPicPr>
        <p:blipFill rotWithShape="1">
          <a:blip r:embed="rId3">
            <a:alphaModFix/>
          </a:blip>
          <a:srcRect b="0" l="0" r="0" t="0"/>
          <a:stretch/>
        </p:blipFill>
        <p:spPr>
          <a:xfrm>
            <a:off x="178904" y="1511256"/>
            <a:ext cx="4050836" cy="4050836"/>
          </a:xfrm>
          <a:prstGeom prst="rect">
            <a:avLst/>
          </a:prstGeom>
          <a:noFill/>
          <a:ln>
            <a:noFill/>
          </a:ln>
        </p:spPr>
      </p:pic>
      <p:sp>
        <p:nvSpPr>
          <p:cNvPr id="229" name="Google Shape;229;p20"/>
          <p:cNvSpPr txBox="1"/>
          <p:nvPr>
            <p:ph idx="1" type="body"/>
          </p:nvPr>
        </p:nvSpPr>
        <p:spPr>
          <a:xfrm>
            <a:off x="4552122" y="1123122"/>
            <a:ext cx="7245626" cy="5327374"/>
          </a:xfrm>
          <a:prstGeom prst="rect">
            <a:avLst/>
          </a:prstGeom>
          <a:noFill/>
          <a:ln>
            <a:noFill/>
          </a:ln>
        </p:spPr>
        <p:txBody>
          <a:bodyPr anchorCtr="0" anchor="ctr" bIns="45700" lIns="91425" spcFirstLastPara="1" rIns="91425" wrap="square" tIns="45700">
            <a:noAutofit/>
          </a:bodyPr>
          <a:lstStyle/>
          <a:p>
            <a:pPr indent="-228600" lvl="0" marL="228600" rtl="0" algn="l">
              <a:lnSpc>
                <a:spcPct val="100000"/>
              </a:lnSpc>
              <a:spcBef>
                <a:spcPts val="0"/>
              </a:spcBef>
              <a:spcAft>
                <a:spcPts val="0"/>
              </a:spcAft>
              <a:buClr>
                <a:schemeClr val="dk1"/>
              </a:buClr>
              <a:buSzPts val="2400"/>
              <a:buChar char="•"/>
            </a:pPr>
            <a:r>
              <a:rPr lang="en-US" sz="2400"/>
              <a:t>People May Disregard Your Needs And Opinions.</a:t>
            </a:r>
            <a:endParaRPr/>
          </a:p>
          <a:p>
            <a:pPr indent="-228600" lvl="0" marL="228600" rtl="0" algn="l">
              <a:lnSpc>
                <a:spcPct val="100000"/>
              </a:lnSpc>
              <a:spcBef>
                <a:spcPts val="3600"/>
              </a:spcBef>
              <a:spcAft>
                <a:spcPts val="0"/>
              </a:spcAft>
              <a:buClr>
                <a:schemeClr val="dk1"/>
              </a:buClr>
              <a:buSzPts val="2400"/>
              <a:buChar char="•"/>
            </a:pPr>
            <a:r>
              <a:rPr lang="en-US" sz="2400"/>
              <a:t>You’re Likely To Be Passed Over For Projects And Promotions And Miss Out On Interesting Opportunities. </a:t>
            </a:r>
            <a:endParaRPr/>
          </a:p>
          <a:p>
            <a:pPr indent="-228600" lvl="0" marL="228600" rtl="0" algn="l">
              <a:lnSpc>
                <a:spcPct val="100000"/>
              </a:lnSpc>
              <a:spcBef>
                <a:spcPts val="3600"/>
              </a:spcBef>
              <a:spcAft>
                <a:spcPts val="0"/>
              </a:spcAft>
              <a:buClr>
                <a:schemeClr val="dk1"/>
              </a:buClr>
              <a:buSzPts val="2400"/>
              <a:buChar char="•"/>
            </a:pPr>
            <a:r>
              <a:rPr lang="en-US" sz="2400"/>
              <a:t>You Become Complicit In Poor Choices Because You Don’t Express Your Discomfort.</a:t>
            </a:r>
            <a:endParaRPr/>
          </a:p>
          <a:p>
            <a:pPr indent="-228600" lvl="0" marL="228600" rtl="0" algn="l">
              <a:lnSpc>
                <a:spcPct val="100000"/>
              </a:lnSpc>
              <a:spcBef>
                <a:spcPts val="3600"/>
              </a:spcBef>
              <a:spcAft>
                <a:spcPts val="0"/>
              </a:spcAft>
              <a:buClr>
                <a:schemeClr val="dk1"/>
              </a:buClr>
              <a:buSzPts val="2400"/>
              <a:buChar char="•"/>
            </a:pPr>
            <a:r>
              <a:rPr lang="en-US" sz="2400"/>
              <a:t>You May Feel Angry,  Resentful Or Stressed By Other People’s Inconsideration.</a:t>
            </a:r>
            <a:endParaRPr/>
          </a:p>
          <a:p>
            <a:pPr indent="-228600" lvl="0" marL="228600" rtl="0" algn="l">
              <a:lnSpc>
                <a:spcPct val="100000"/>
              </a:lnSpc>
              <a:spcBef>
                <a:spcPts val="3600"/>
              </a:spcBef>
              <a:spcAft>
                <a:spcPts val="0"/>
              </a:spcAft>
              <a:buClr>
                <a:schemeClr val="dk1"/>
              </a:buClr>
              <a:buSzPts val="2400"/>
              <a:buChar char="•"/>
            </a:pPr>
            <a:r>
              <a:rPr b="0" i="0" lang="en-US" sz="2400" u="none"/>
              <a:t>You Feel Powerless And Hopeless.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9">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1"/>
          <p:cNvSpPr txBox="1"/>
          <p:nvPr>
            <p:ph type="title"/>
          </p:nvPr>
        </p:nvSpPr>
        <p:spPr>
          <a:xfrm>
            <a:off x="685798" y="125157"/>
            <a:ext cx="9994394" cy="1459487"/>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4E96"/>
              </a:buClr>
              <a:buSzPts val="4000"/>
              <a:buFont typeface="Arial"/>
              <a:buNone/>
            </a:pPr>
            <a:r>
              <a:rPr b="1" lang="en-US" sz="4000">
                <a:solidFill>
                  <a:srgbClr val="004E96"/>
                </a:solidFill>
              </a:rPr>
              <a:t>Tips</a:t>
            </a:r>
            <a:r>
              <a:rPr b="1" lang="en-US" sz="4000"/>
              <a:t> for Communicating with Empathy</a:t>
            </a:r>
            <a:endParaRPr sz="4000"/>
          </a:p>
        </p:txBody>
      </p:sp>
      <p:sp>
        <p:nvSpPr>
          <p:cNvPr id="236" name="Google Shape;236;p21"/>
          <p:cNvSpPr txBox="1"/>
          <p:nvPr>
            <p:ph idx="1" type="body"/>
          </p:nvPr>
        </p:nvSpPr>
        <p:spPr>
          <a:xfrm>
            <a:off x="5858836" y="900182"/>
            <a:ext cx="6333164" cy="5431376"/>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300"/>
              <a:buChar char="•"/>
            </a:pPr>
            <a:r>
              <a:rPr lang="en-US" sz="2300"/>
              <a:t>Respond in a timely manner to the concerns of your target audience </a:t>
            </a:r>
            <a:endParaRPr/>
          </a:p>
          <a:p>
            <a:pPr indent="-228600" lvl="0" marL="228600" rtl="0" algn="l">
              <a:lnSpc>
                <a:spcPct val="90000"/>
              </a:lnSpc>
              <a:spcBef>
                <a:spcPts val="4200"/>
              </a:spcBef>
              <a:spcAft>
                <a:spcPts val="0"/>
              </a:spcAft>
              <a:buClr>
                <a:schemeClr val="dk1"/>
              </a:buClr>
              <a:buSzPts val="2300"/>
              <a:buChar char="•"/>
            </a:pPr>
            <a:r>
              <a:rPr lang="en-US" sz="2300"/>
              <a:t>Take inspiration from reflective listening</a:t>
            </a:r>
            <a:endParaRPr/>
          </a:p>
          <a:p>
            <a:pPr indent="-228600" lvl="0" marL="228600" rtl="0" algn="l">
              <a:lnSpc>
                <a:spcPct val="90000"/>
              </a:lnSpc>
              <a:spcBef>
                <a:spcPts val="4200"/>
              </a:spcBef>
              <a:spcAft>
                <a:spcPts val="0"/>
              </a:spcAft>
              <a:buClr>
                <a:schemeClr val="dk1"/>
              </a:buClr>
              <a:buSzPts val="2300"/>
              <a:buChar char="•"/>
            </a:pPr>
            <a:r>
              <a:rPr lang="en-US" sz="2300"/>
              <a:t>Acknowledge people’s subjective experience even if you disagree. </a:t>
            </a:r>
            <a:endParaRPr/>
          </a:p>
          <a:p>
            <a:pPr indent="-228600" lvl="0" marL="228600" rtl="0" algn="l">
              <a:lnSpc>
                <a:spcPct val="90000"/>
              </a:lnSpc>
              <a:spcBef>
                <a:spcPts val="4200"/>
              </a:spcBef>
              <a:spcAft>
                <a:spcPts val="0"/>
              </a:spcAft>
              <a:buClr>
                <a:schemeClr val="dk1"/>
              </a:buClr>
              <a:buSzPts val="2300"/>
              <a:buChar char="•"/>
            </a:pPr>
            <a:r>
              <a:rPr lang="en-US" sz="2300"/>
              <a:t>Be accountable</a:t>
            </a:r>
            <a:endParaRPr/>
          </a:p>
          <a:p>
            <a:pPr indent="-228600" lvl="0" marL="228600" rtl="0" algn="l">
              <a:lnSpc>
                <a:spcPct val="90000"/>
              </a:lnSpc>
              <a:spcBef>
                <a:spcPts val="4200"/>
              </a:spcBef>
              <a:spcAft>
                <a:spcPts val="0"/>
              </a:spcAft>
              <a:buClr>
                <a:schemeClr val="dk1"/>
              </a:buClr>
              <a:buSzPts val="2300"/>
              <a:buChar char="•"/>
            </a:pPr>
            <a:r>
              <a:rPr lang="en-US" sz="2300"/>
              <a:t>Use emotive language in content responsibly</a:t>
            </a:r>
            <a:endParaRPr/>
          </a:p>
        </p:txBody>
      </p:sp>
      <p:sp>
        <p:nvSpPr>
          <p:cNvPr id="237" name="Google Shape;237;p21"/>
          <p:cNvSpPr/>
          <p:nvPr/>
        </p:nvSpPr>
        <p:spPr>
          <a:xfrm>
            <a:off x="11049000" y="1"/>
            <a:ext cx="1143000" cy="1001486"/>
          </a:xfrm>
          <a:prstGeom prst="rect">
            <a:avLst/>
          </a:prstGeom>
          <a:solidFill>
            <a:srgbClr val="01549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Company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Logo</a:t>
            </a:r>
            <a:endParaRPr b="0" i="0" sz="1400" u="none" cap="none" strike="noStrike">
              <a:solidFill>
                <a:srgbClr val="000000"/>
              </a:solidFill>
              <a:latin typeface="Arial"/>
              <a:ea typeface="Arial"/>
              <a:cs typeface="Arial"/>
              <a:sym typeface="Arial"/>
            </a:endParaRPr>
          </a:p>
        </p:txBody>
      </p:sp>
      <p:sp>
        <p:nvSpPr>
          <p:cNvPr id="238" name="Google Shape;238;p21"/>
          <p:cNvSpPr/>
          <p:nvPr/>
        </p:nvSpPr>
        <p:spPr>
          <a:xfrm>
            <a:off x="9413240" y="6644640"/>
            <a:ext cx="2778760" cy="213360"/>
          </a:xfrm>
          <a:prstGeom prst="rect">
            <a:avLst/>
          </a:prstGeom>
          <a:solidFill>
            <a:srgbClr val="0154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9" name="Google Shape;239;p21"/>
          <p:cNvSpPr/>
          <p:nvPr/>
        </p:nvSpPr>
        <p:spPr>
          <a:xfrm>
            <a:off x="838200" y="6644640"/>
            <a:ext cx="8575040" cy="213360"/>
          </a:xfrm>
          <a:prstGeom prst="rect">
            <a:avLst/>
          </a:prstGeom>
          <a:solidFill>
            <a:srgbClr val="42C3F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0" name="Google Shape;240;p21"/>
          <p:cNvSpPr txBox="1"/>
          <p:nvPr/>
        </p:nvSpPr>
        <p:spPr>
          <a:xfrm flipH="1">
            <a:off x="6103905" y="6593085"/>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Company Name</a:t>
            </a:r>
            <a:endParaRPr b="0" i="0" sz="1400" u="none" cap="none" strike="noStrike">
              <a:solidFill>
                <a:srgbClr val="000000"/>
              </a:solidFill>
              <a:latin typeface="Arial"/>
              <a:ea typeface="Arial"/>
              <a:cs typeface="Arial"/>
              <a:sym typeface="Arial"/>
            </a:endParaRPr>
          </a:p>
        </p:txBody>
      </p:sp>
      <p:sp>
        <p:nvSpPr>
          <p:cNvPr id="241" name="Google Shape;241;p21"/>
          <p:cNvSpPr txBox="1"/>
          <p:nvPr/>
        </p:nvSpPr>
        <p:spPr>
          <a:xfrm flipH="1">
            <a:off x="10005347" y="6597431"/>
            <a:ext cx="22453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 Trainer Name</a:t>
            </a:r>
            <a:endParaRPr b="0" i="0" sz="1400" u="none" cap="none" strike="noStrike">
              <a:solidFill>
                <a:srgbClr val="000000"/>
              </a:solidFill>
              <a:latin typeface="Arial"/>
              <a:ea typeface="Arial"/>
              <a:cs typeface="Arial"/>
              <a:sym typeface="Arial"/>
            </a:endParaRPr>
          </a:p>
        </p:txBody>
      </p:sp>
      <p:sp>
        <p:nvSpPr>
          <p:cNvPr id="242" name="Google Shape;242;p21"/>
          <p:cNvSpPr txBox="1"/>
          <p:nvPr/>
        </p:nvSpPr>
        <p:spPr>
          <a:xfrm flipH="1">
            <a:off x="1923361" y="6593085"/>
            <a:ext cx="2835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 </a:t>
            </a:r>
            <a:r>
              <a:rPr b="1" i="0" lang="en-US" sz="1400" u="none" cap="none" strike="noStrike">
                <a:solidFill>
                  <a:srgbClr val="222222"/>
                </a:solidFill>
                <a:latin typeface="Arial"/>
                <a:ea typeface="Arial"/>
                <a:cs typeface="Arial"/>
                <a:sym typeface="Arial"/>
              </a:rPr>
              <a:t>Communication Skill Training</a:t>
            </a:r>
            <a:endParaRPr b="0" i="0" sz="1400" u="none" cap="none" strike="noStrike">
              <a:solidFill>
                <a:schemeClr val="dk1"/>
              </a:solidFill>
              <a:latin typeface="Arial"/>
              <a:ea typeface="Arial"/>
              <a:cs typeface="Arial"/>
              <a:sym typeface="Arial"/>
            </a:endParaRPr>
          </a:p>
        </p:txBody>
      </p:sp>
      <p:pic>
        <p:nvPicPr>
          <p:cNvPr id="243" name="Google Shape;243;p21"/>
          <p:cNvPicPr preferRelativeResize="0"/>
          <p:nvPr/>
        </p:nvPicPr>
        <p:blipFill rotWithShape="1">
          <a:blip r:embed="rId3">
            <a:alphaModFix/>
          </a:blip>
          <a:srcRect b="4626" l="0" r="0" t="10961"/>
          <a:stretch/>
        </p:blipFill>
        <p:spPr>
          <a:xfrm>
            <a:off x="-1" y="1470991"/>
            <a:ext cx="5795889" cy="446267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