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3616" r:id="rId2"/>
    <p:sldId id="3781" r:id="rId3"/>
    <p:sldId id="3832" r:id="rId4"/>
    <p:sldId id="3865" r:id="rId5"/>
    <p:sldId id="3878" r:id="rId6"/>
    <p:sldId id="3534" r:id="rId7"/>
    <p:sldId id="3651" r:id="rId8"/>
    <p:sldId id="3233" r:id="rId9"/>
    <p:sldId id="3791" r:id="rId10"/>
    <p:sldId id="3882" r:id="rId11"/>
    <p:sldId id="3868" r:id="rId12"/>
    <p:sldId id="450" r:id="rId13"/>
    <p:sldId id="536" r:id="rId14"/>
    <p:sldId id="259" r:id="rId15"/>
    <p:sldId id="266" r:id="rId16"/>
    <p:sldId id="272" r:id="rId17"/>
    <p:sldId id="388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hammad Armaan" initials="MA" lastIdx="16" clrIdx="0">
    <p:extLst>
      <p:ext uri="{19B8F6BF-5375-455C-9EA6-DF929625EA0E}">
        <p15:presenceInfo xmlns:p15="http://schemas.microsoft.com/office/powerpoint/2012/main" userId="31aef47c891f50ed" providerId="Windows Live"/>
      </p:ext>
    </p:extLst>
  </p:cmAuthor>
  <p:cmAuthor id="2" name="Mohammad" initials="M" lastIdx="5" clrIdx="1">
    <p:extLst>
      <p:ext uri="{19B8F6BF-5375-455C-9EA6-DF929625EA0E}">
        <p15:presenceInfo xmlns:p15="http://schemas.microsoft.com/office/powerpoint/2012/main" userId="315c467f4dbd61de" providerId="Windows Live"/>
      </p:ext>
    </p:extLst>
  </p:cmAuthor>
  <p:cmAuthor id="3" name="Sidharth Bhandari" initials="SB" lastIdx="2" clrIdx="2">
    <p:extLst>
      <p:ext uri="{19B8F6BF-5375-455C-9EA6-DF929625EA0E}">
        <p15:presenceInfo xmlns:p15="http://schemas.microsoft.com/office/powerpoint/2012/main" userId="408c4fe377057d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59E"/>
    <a:srgbClr val="BFB5B1"/>
    <a:srgbClr val="7B3DDB"/>
    <a:srgbClr val="FF3854"/>
    <a:srgbClr val="1E3AD0"/>
    <a:srgbClr val="03B49B"/>
    <a:srgbClr val="FF9D01"/>
    <a:srgbClr val="F1F6F9"/>
    <a:srgbClr val="3890BF"/>
    <a:srgbClr val="7F7F7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758" autoAdjust="0"/>
    <p:restoredTop sz="79267" autoAdjust="0"/>
  </p:normalViewPr>
  <p:slideViewPr>
    <p:cSldViewPr snapToGrid="0">
      <p:cViewPr>
        <p:scale>
          <a:sx n="60" d="100"/>
          <a:sy n="60" d="100"/>
        </p:scale>
        <p:origin x="428" y="1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A14FA1-194D-4416-8B29-6988CF3F7DE8}"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IN"/>
        </a:p>
      </dgm:t>
    </dgm:pt>
    <dgm:pt modelId="{8DAC1528-DBBA-4DFD-A005-395D8B077ED4}">
      <dgm:prSet phldrT="[Text]"/>
      <dgm:spPr>
        <a:noFill/>
        <a:ln w="28575">
          <a:solidFill>
            <a:srgbClr val="C00000"/>
          </a:solidFill>
        </a:ln>
        <a:effectLst>
          <a:outerShdw blurRad="50800" dist="38100" dir="10800000" algn="r" rotWithShape="0">
            <a:prstClr val="black">
              <a:alpha val="40000"/>
            </a:prstClr>
          </a:outerShdw>
        </a:effectLst>
      </dgm:spPr>
      <dgm:t>
        <a:bodyPr/>
        <a:lstStyle/>
        <a:p>
          <a:r>
            <a:rPr lang="en-IN" dirty="0">
              <a:solidFill>
                <a:schemeClr val="tx1"/>
              </a:solidFill>
            </a:rPr>
            <a:t>Look &amp; Welcome</a:t>
          </a:r>
        </a:p>
      </dgm:t>
    </dgm:pt>
    <dgm:pt modelId="{4D3196D2-8B0F-484B-B342-4B842758CF70}" type="parTrans" cxnId="{C1C92017-C536-4FA3-9499-5CADF33391E5}">
      <dgm:prSet/>
      <dgm:spPr/>
      <dgm:t>
        <a:bodyPr/>
        <a:lstStyle/>
        <a:p>
          <a:endParaRPr lang="en-IN"/>
        </a:p>
      </dgm:t>
    </dgm:pt>
    <dgm:pt modelId="{B3F8331D-16DF-443A-861F-9B44CDE33B58}" type="sibTrans" cxnId="{C1C92017-C536-4FA3-9499-5CADF33391E5}">
      <dgm:prSet/>
      <dgm:spPr>
        <a:ln w="28575">
          <a:solidFill>
            <a:srgbClr val="FFC000"/>
          </a:solidFill>
        </a:ln>
        <a:effectLst>
          <a:outerShdw blurRad="50800" dist="38100" dir="5400000" algn="t" rotWithShape="0">
            <a:prstClr val="black">
              <a:alpha val="40000"/>
            </a:prstClr>
          </a:outerShdw>
        </a:effectLst>
      </dgm:spPr>
      <dgm:t>
        <a:bodyPr/>
        <a:lstStyle/>
        <a:p>
          <a:endParaRPr lang="en-IN"/>
        </a:p>
      </dgm:t>
    </dgm:pt>
    <dgm:pt modelId="{0B0E6CA1-ABD5-44CA-AB1E-E71A2A1008F1}">
      <dgm:prSet phldrT="[Text]"/>
      <dgm:spPr>
        <a:noFill/>
        <a:ln w="28575">
          <a:solidFill>
            <a:srgbClr val="FF66FF"/>
          </a:solidFill>
        </a:ln>
        <a:effectLst>
          <a:outerShdw blurRad="50800" dist="38100" dir="10800000" algn="r" rotWithShape="0">
            <a:prstClr val="black">
              <a:alpha val="40000"/>
            </a:prstClr>
          </a:outerShdw>
        </a:effectLst>
      </dgm:spPr>
      <dgm:t>
        <a:bodyPr/>
        <a:lstStyle/>
        <a:p>
          <a:r>
            <a:rPr lang="en-IN" dirty="0">
              <a:solidFill>
                <a:schemeClr val="tx1"/>
              </a:solidFill>
            </a:rPr>
            <a:t>Solution Pitching</a:t>
          </a:r>
        </a:p>
      </dgm:t>
    </dgm:pt>
    <dgm:pt modelId="{E80D0C9C-DF8B-4FA0-90DC-735DB311BE5B}" type="parTrans" cxnId="{D649FD23-7CCE-49D5-A3F2-91984E01D675}">
      <dgm:prSet/>
      <dgm:spPr/>
      <dgm:t>
        <a:bodyPr/>
        <a:lstStyle/>
        <a:p>
          <a:endParaRPr lang="en-IN"/>
        </a:p>
      </dgm:t>
    </dgm:pt>
    <dgm:pt modelId="{1C29CB03-0A21-4819-AFB8-6E87EDF38075}" type="sibTrans" cxnId="{D649FD23-7CCE-49D5-A3F2-91984E01D675}">
      <dgm:prSet/>
      <dgm:spPr>
        <a:ln w="28575">
          <a:solidFill>
            <a:srgbClr val="00B0F0"/>
          </a:solidFill>
        </a:ln>
        <a:effectLst>
          <a:outerShdw blurRad="50800" dist="38100" dir="5400000" algn="t" rotWithShape="0">
            <a:prstClr val="black">
              <a:alpha val="40000"/>
            </a:prstClr>
          </a:outerShdw>
        </a:effectLst>
      </dgm:spPr>
      <dgm:t>
        <a:bodyPr/>
        <a:lstStyle/>
        <a:p>
          <a:endParaRPr lang="en-IN"/>
        </a:p>
      </dgm:t>
    </dgm:pt>
    <dgm:pt modelId="{CA68AC49-4EB3-4E83-8076-EB4D00AD87AC}">
      <dgm:prSet phldrT="[Text]"/>
      <dgm:spPr>
        <a:noFill/>
        <a:ln w="28575">
          <a:solidFill>
            <a:srgbClr val="00B050"/>
          </a:solidFill>
        </a:ln>
        <a:effectLst>
          <a:outerShdw blurRad="50800" dist="38100" dir="10800000" algn="r" rotWithShape="0">
            <a:prstClr val="black">
              <a:alpha val="40000"/>
            </a:prstClr>
          </a:outerShdw>
        </a:effectLst>
      </dgm:spPr>
      <dgm:t>
        <a:bodyPr/>
        <a:lstStyle/>
        <a:p>
          <a:r>
            <a:rPr lang="en-IN" dirty="0">
              <a:solidFill>
                <a:schemeClr val="tx1"/>
              </a:solidFill>
            </a:rPr>
            <a:t>Enthusiastic Close</a:t>
          </a:r>
        </a:p>
      </dgm:t>
    </dgm:pt>
    <dgm:pt modelId="{974FF114-0852-4D2D-8DF2-D3E4EC6C104F}" type="parTrans" cxnId="{003E4E73-DEB6-4911-9D48-D2C26B454E4D}">
      <dgm:prSet/>
      <dgm:spPr/>
      <dgm:t>
        <a:bodyPr/>
        <a:lstStyle/>
        <a:p>
          <a:endParaRPr lang="en-IN"/>
        </a:p>
      </dgm:t>
    </dgm:pt>
    <dgm:pt modelId="{BD1DC196-664B-4EB9-BAA7-9D8618AC8B5A}" type="sibTrans" cxnId="{003E4E73-DEB6-4911-9D48-D2C26B454E4D}">
      <dgm:prSet/>
      <dgm:spPr>
        <a:ln w="28575">
          <a:solidFill>
            <a:srgbClr val="7030A0"/>
          </a:solidFill>
        </a:ln>
        <a:effectLst>
          <a:outerShdw blurRad="50800" dist="38100" dir="10800000" algn="r" rotWithShape="0">
            <a:prstClr val="black">
              <a:alpha val="40000"/>
            </a:prstClr>
          </a:outerShdw>
        </a:effectLst>
      </dgm:spPr>
      <dgm:t>
        <a:bodyPr/>
        <a:lstStyle/>
        <a:p>
          <a:endParaRPr lang="en-IN"/>
        </a:p>
      </dgm:t>
    </dgm:pt>
    <dgm:pt modelId="{6132C3A2-F56E-4418-95CC-753B779C309D}">
      <dgm:prSet phldrT="[Text]"/>
      <dgm:spPr>
        <a:noFill/>
        <a:ln w="28575">
          <a:solidFill>
            <a:srgbClr val="FFC000"/>
          </a:solidFill>
        </a:ln>
        <a:effectLst>
          <a:outerShdw blurRad="50800" dist="38100" dir="10800000" algn="r" rotWithShape="0">
            <a:prstClr val="black">
              <a:alpha val="40000"/>
            </a:prstClr>
          </a:outerShdw>
        </a:effectLst>
      </dgm:spPr>
      <dgm:t>
        <a:bodyPr/>
        <a:lstStyle/>
        <a:p>
          <a:r>
            <a:rPr lang="en-IN" dirty="0">
              <a:solidFill>
                <a:schemeClr val="tx1"/>
              </a:solidFill>
            </a:rPr>
            <a:t>Identify Customer Needs</a:t>
          </a:r>
        </a:p>
      </dgm:t>
    </dgm:pt>
    <dgm:pt modelId="{EC591139-AF1E-4AAB-B9DA-2E89EEF9FE2C}" type="sibTrans" cxnId="{FC3DE266-72F1-4D58-88A3-CD2A9F06BC32}">
      <dgm:prSet/>
      <dgm:spPr>
        <a:ln w="28575">
          <a:solidFill>
            <a:srgbClr val="FF66FF"/>
          </a:solidFill>
        </a:ln>
        <a:effectLst>
          <a:outerShdw blurRad="50800" dist="38100" dir="10800000" algn="r" rotWithShape="0">
            <a:prstClr val="black">
              <a:alpha val="40000"/>
            </a:prstClr>
          </a:outerShdw>
        </a:effectLst>
      </dgm:spPr>
      <dgm:t>
        <a:bodyPr/>
        <a:lstStyle/>
        <a:p>
          <a:endParaRPr lang="en-IN"/>
        </a:p>
      </dgm:t>
    </dgm:pt>
    <dgm:pt modelId="{A9A7C1F9-515C-44B1-B505-9A0EFD6D4327}" type="parTrans" cxnId="{FC3DE266-72F1-4D58-88A3-CD2A9F06BC32}">
      <dgm:prSet/>
      <dgm:spPr/>
      <dgm:t>
        <a:bodyPr/>
        <a:lstStyle/>
        <a:p>
          <a:endParaRPr lang="en-IN"/>
        </a:p>
      </dgm:t>
    </dgm:pt>
    <dgm:pt modelId="{A4B2A11F-80C2-45D4-BF50-FC61825BC6EE}">
      <dgm:prSet phldrT="[Text]"/>
      <dgm:spPr>
        <a:noFill/>
        <a:ln w="28575">
          <a:solidFill>
            <a:srgbClr val="00B0F0"/>
          </a:solidFill>
        </a:ln>
        <a:effectLst>
          <a:outerShdw blurRad="50800" dist="38100" dir="10800000" algn="r" rotWithShape="0">
            <a:prstClr val="black">
              <a:alpha val="40000"/>
            </a:prstClr>
          </a:outerShdw>
        </a:effectLst>
      </dgm:spPr>
      <dgm:t>
        <a:bodyPr/>
        <a:lstStyle/>
        <a:p>
          <a:r>
            <a:rPr lang="en-IN" dirty="0">
              <a:solidFill>
                <a:schemeClr val="tx1"/>
              </a:solidFill>
            </a:rPr>
            <a:t>Tackling Objections</a:t>
          </a:r>
        </a:p>
      </dgm:t>
    </dgm:pt>
    <dgm:pt modelId="{11C0D26C-D42D-48BA-97CA-53B150BE9A34}" type="sibTrans" cxnId="{4733ED00-B732-4FD9-8D83-15583A10C1C9}">
      <dgm:prSet/>
      <dgm:spPr>
        <a:ln w="28575">
          <a:solidFill>
            <a:srgbClr val="00B050"/>
          </a:solidFill>
        </a:ln>
        <a:effectLst>
          <a:outerShdw blurRad="50800" dist="38100" dir="10800000" algn="r" rotWithShape="0">
            <a:prstClr val="black">
              <a:alpha val="40000"/>
            </a:prstClr>
          </a:outerShdw>
        </a:effectLst>
      </dgm:spPr>
      <dgm:t>
        <a:bodyPr/>
        <a:lstStyle/>
        <a:p>
          <a:endParaRPr lang="en-IN"/>
        </a:p>
      </dgm:t>
    </dgm:pt>
    <dgm:pt modelId="{63DBF8B6-8208-426D-BB46-AE713189B5EF}" type="parTrans" cxnId="{4733ED00-B732-4FD9-8D83-15583A10C1C9}">
      <dgm:prSet/>
      <dgm:spPr/>
      <dgm:t>
        <a:bodyPr/>
        <a:lstStyle/>
        <a:p>
          <a:endParaRPr lang="en-IN"/>
        </a:p>
      </dgm:t>
    </dgm:pt>
    <dgm:pt modelId="{745B9CF0-879A-46B1-AAAA-B677F5258386}">
      <dgm:prSet phldrT="[Text]"/>
      <dgm:spPr>
        <a:noFill/>
        <a:ln w="28575">
          <a:solidFill>
            <a:srgbClr val="7030A0"/>
          </a:solidFill>
        </a:ln>
        <a:effectLst>
          <a:outerShdw blurRad="50800" dist="38100" dir="10800000" algn="r" rotWithShape="0">
            <a:prstClr val="black">
              <a:alpha val="40000"/>
            </a:prstClr>
          </a:outerShdw>
        </a:effectLst>
      </dgm:spPr>
      <dgm:t>
        <a:bodyPr/>
        <a:lstStyle/>
        <a:p>
          <a:r>
            <a:rPr lang="en-IN" dirty="0">
              <a:solidFill>
                <a:schemeClr val="tx1"/>
              </a:solidFill>
            </a:rPr>
            <a:t>New Leads</a:t>
          </a:r>
        </a:p>
      </dgm:t>
    </dgm:pt>
    <dgm:pt modelId="{4323DBDF-5D7F-47D6-8468-625E8ECB3D35}" type="sibTrans" cxnId="{3E537CB5-A54E-4BEC-9EF2-10D5732A74DE}">
      <dgm:prSet/>
      <dgm:spPr>
        <a:ln w="28575">
          <a:solidFill>
            <a:srgbClr val="C00000"/>
          </a:solidFill>
        </a:ln>
        <a:effectLst>
          <a:outerShdw blurRad="50800" dist="38100" dir="13500000" algn="br" rotWithShape="0">
            <a:prstClr val="black">
              <a:alpha val="40000"/>
            </a:prstClr>
          </a:outerShdw>
        </a:effectLst>
      </dgm:spPr>
      <dgm:t>
        <a:bodyPr/>
        <a:lstStyle/>
        <a:p>
          <a:endParaRPr lang="en-IN"/>
        </a:p>
      </dgm:t>
    </dgm:pt>
    <dgm:pt modelId="{FF972B21-8CF2-4ED0-9116-CA0277F02CFB}" type="parTrans" cxnId="{3E537CB5-A54E-4BEC-9EF2-10D5732A74DE}">
      <dgm:prSet/>
      <dgm:spPr/>
      <dgm:t>
        <a:bodyPr/>
        <a:lstStyle/>
        <a:p>
          <a:endParaRPr lang="en-IN"/>
        </a:p>
      </dgm:t>
    </dgm:pt>
    <dgm:pt modelId="{80ABE322-6738-4B3F-AB26-B5B6CCE1AC85}" type="pres">
      <dgm:prSet presAssocID="{5CA14FA1-194D-4416-8B29-6988CF3F7DE8}" presName="cycle" presStyleCnt="0">
        <dgm:presLayoutVars>
          <dgm:dir/>
          <dgm:resizeHandles val="exact"/>
        </dgm:presLayoutVars>
      </dgm:prSet>
      <dgm:spPr/>
    </dgm:pt>
    <dgm:pt modelId="{4C473849-E0E4-493C-BBC4-75505137E6A5}" type="pres">
      <dgm:prSet presAssocID="{8DAC1528-DBBA-4DFD-A005-395D8B077ED4}" presName="node" presStyleLbl="node1" presStyleIdx="0" presStyleCnt="6">
        <dgm:presLayoutVars>
          <dgm:bulletEnabled val="1"/>
        </dgm:presLayoutVars>
      </dgm:prSet>
      <dgm:spPr/>
    </dgm:pt>
    <dgm:pt modelId="{872DCFF6-7668-4072-9998-8CA990A86E5E}" type="pres">
      <dgm:prSet presAssocID="{8DAC1528-DBBA-4DFD-A005-395D8B077ED4}" presName="spNode" presStyleCnt="0"/>
      <dgm:spPr/>
    </dgm:pt>
    <dgm:pt modelId="{83E69CB8-7E72-4A05-A2D5-637B03675DE7}" type="pres">
      <dgm:prSet presAssocID="{B3F8331D-16DF-443A-861F-9B44CDE33B58}" presName="sibTrans" presStyleLbl="sibTrans1D1" presStyleIdx="0" presStyleCnt="6"/>
      <dgm:spPr/>
    </dgm:pt>
    <dgm:pt modelId="{1D74DF4C-6C00-4255-AB2C-27BDD8F1C4C7}" type="pres">
      <dgm:prSet presAssocID="{6132C3A2-F56E-4418-95CC-753B779C309D}" presName="node" presStyleLbl="node1" presStyleIdx="1" presStyleCnt="6">
        <dgm:presLayoutVars>
          <dgm:bulletEnabled val="1"/>
        </dgm:presLayoutVars>
      </dgm:prSet>
      <dgm:spPr/>
    </dgm:pt>
    <dgm:pt modelId="{88529CFC-A1E5-4518-B05B-1F00D43F0C8F}" type="pres">
      <dgm:prSet presAssocID="{6132C3A2-F56E-4418-95CC-753B779C309D}" presName="spNode" presStyleCnt="0"/>
      <dgm:spPr/>
    </dgm:pt>
    <dgm:pt modelId="{A428E99E-35CC-4D9D-A138-898F9233E670}" type="pres">
      <dgm:prSet presAssocID="{EC591139-AF1E-4AAB-B9DA-2E89EEF9FE2C}" presName="sibTrans" presStyleLbl="sibTrans1D1" presStyleIdx="1" presStyleCnt="6"/>
      <dgm:spPr/>
    </dgm:pt>
    <dgm:pt modelId="{E3EAC878-6BC2-4F53-8857-737E900F8ABF}" type="pres">
      <dgm:prSet presAssocID="{0B0E6CA1-ABD5-44CA-AB1E-E71A2A1008F1}" presName="node" presStyleLbl="node1" presStyleIdx="2" presStyleCnt="6">
        <dgm:presLayoutVars>
          <dgm:bulletEnabled val="1"/>
        </dgm:presLayoutVars>
      </dgm:prSet>
      <dgm:spPr/>
    </dgm:pt>
    <dgm:pt modelId="{081A7D02-2B53-423E-81AA-50AFAF07FDFA}" type="pres">
      <dgm:prSet presAssocID="{0B0E6CA1-ABD5-44CA-AB1E-E71A2A1008F1}" presName="spNode" presStyleCnt="0"/>
      <dgm:spPr/>
    </dgm:pt>
    <dgm:pt modelId="{CFFE8187-5020-4C7F-AAEE-E0ECA8AB2C0C}" type="pres">
      <dgm:prSet presAssocID="{1C29CB03-0A21-4819-AFB8-6E87EDF38075}" presName="sibTrans" presStyleLbl="sibTrans1D1" presStyleIdx="2" presStyleCnt="6"/>
      <dgm:spPr/>
    </dgm:pt>
    <dgm:pt modelId="{15AC52BE-7CAA-447E-9E61-9D2F5AC722E0}" type="pres">
      <dgm:prSet presAssocID="{A4B2A11F-80C2-45D4-BF50-FC61825BC6EE}" presName="node" presStyleLbl="node1" presStyleIdx="3" presStyleCnt="6">
        <dgm:presLayoutVars>
          <dgm:bulletEnabled val="1"/>
        </dgm:presLayoutVars>
      </dgm:prSet>
      <dgm:spPr/>
    </dgm:pt>
    <dgm:pt modelId="{BBEDC2C5-ADA4-4421-9BE0-06EA6A913050}" type="pres">
      <dgm:prSet presAssocID="{A4B2A11F-80C2-45D4-BF50-FC61825BC6EE}" presName="spNode" presStyleCnt="0"/>
      <dgm:spPr/>
    </dgm:pt>
    <dgm:pt modelId="{DF4AA924-3E3F-4BCC-97A7-B93F84D18AA1}" type="pres">
      <dgm:prSet presAssocID="{11C0D26C-D42D-48BA-97CA-53B150BE9A34}" presName="sibTrans" presStyleLbl="sibTrans1D1" presStyleIdx="3" presStyleCnt="6"/>
      <dgm:spPr/>
    </dgm:pt>
    <dgm:pt modelId="{C1AD471E-B78D-410F-93D3-8B6DC9584133}" type="pres">
      <dgm:prSet presAssocID="{CA68AC49-4EB3-4E83-8076-EB4D00AD87AC}" presName="node" presStyleLbl="node1" presStyleIdx="4" presStyleCnt="6">
        <dgm:presLayoutVars>
          <dgm:bulletEnabled val="1"/>
        </dgm:presLayoutVars>
      </dgm:prSet>
      <dgm:spPr/>
    </dgm:pt>
    <dgm:pt modelId="{2E062EDC-000C-4679-8A1F-338A03DBD69E}" type="pres">
      <dgm:prSet presAssocID="{CA68AC49-4EB3-4E83-8076-EB4D00AD87AC}" presName="spNode" presStyleCnt="0"/>
      <dgm:spPr/>
    </dgm:pt>
    <dgm:pt modelId="{BB456DED-6F91-4929-9999-11A7114C5374}" type="pres">
      <dgm:prSet presAssocID="{BD1DC196-664B-4EB9-BAA7-9D8618AC8B5A}" presName="sibTrans" presStyleLbl="sibTrans1D1" presStyleIdx="4" presStyleCnt="6"/>
      <dgm:spPr/>
    </dgm:pt>
    <dgm:pt modelId="{0CA694C8-985A-414E-837F-4ED03983FC11}" type="pres">
      <dgm:prSet presAssocID="{745B9CF0-879A-46B1-AAAA-B677F5258386}" presName="node" presStyleLbl="node1" presStyleIdx="5" presStyleCnt="6">
        <dgm:presLayoutVars>
          <dgm:bulletEnabled val="1"/>
        </dgm:presLayoutVars>
      </dgm:prSet>
      <dgm:spPr/>
    </dgm:pt>
    <dgm:pt modelId="{BFD96B44-41AF-404A-AA32-F62B034DDC99}" type="pres">
      <dgm:prSet presAssocID="{745B9CF0-879A-46B1-AAAA-B677F5258386}" presName="spNode" presStyleCnt="0"/>
      <dgm:spPr/>
    </dgm:pt>
    <dgm:pt modelId="{B16116B0-5C71-4B01-AB98-DC1C4700DF64}" type="pres">
      <dgm:prSet presAssocID="{4323DBDF-5D7F-47D6-8468-625E8ECB3D35}" presName="sibTrans" presStyleLbl="sibTrans1D1" presStyleIdx="5" presStyleCnt="6"/>
      <dgm:spPr/>
    </dgm:pt>
  </dgm:ptLst>
  <dgm:cxnLst>
    <dgm:cxn modelId="{4733ED00-B732-4FD9-8D83-15583A10C1C9}" srcId="{5CA14FA1-194D-4416-8B29-6988CF3F7DE8}" destId="{A4B2A11F-80C2-45D4-BF50-FC61825BC6EE}" srcOrd="3" destOrd="0" parTransId="{63DBF8B6-8208-426D-BB46-AE713189B5EF}" sibTransId="{11C0D26C-D42D-48BA-97CA-53B150BE9A34}"/>
    <dgm:cxn modelId="{4F855205-F4CE-46BD-B999-19181C95081B}" type="presOf" srcId="{4323DBDF-5D7F-47D6-8468-625E8ECB3D35}" destId="{B16116B0-5C71-4B01-AB98-DC1C4700DF64}" srcOrd="0" destOrd="0" presId="urn:microsoft.com/office/officeart/2005/8/layout/cycle5"/>
    <dgm:cxn modelId="{C1C92017-C536-4FA3-9499-5CADF33391E5}" srcId="{5CA14FA1-194D-4416-8B29-6988CF3F7DE8}" destId="{8DAC1528-DBBA-4DFD-A005-395D8B077ED4}" srcOrd="0" destOrd="0" parTransId="{4D3196D2-8B0F-484B-B342-4B842758CF70}" sibTransId="{B3F8331D-16DF-443A-861F-9B44CDE33B58}"/>
    <dgm:cxn modelId="{28EA341E-56EA-481D-9CBC-3E503C26E98A}" type="presOf" srcId="{745B9CF0-879A-46B1-AAAA-B677F5258386}" destId="{0CA694C8-985A-414E-837F-4ED03983FC11}" srcOrd="0" destOrd="0" presId="urn:microsoft.com/office/officeart/2005/8/layout/cycle5"/>
    <dgm:cxn modelId="{D649FD23-7CCE-49D5-A3F2-91984E01D675}" srcId="{5CA14FA1-194D-4416-8B29-6988CF3F7DE8}" destId="{0B0E6CA1-ABD5-44CA-AB1E-E71A2A1008F1}" srcOrd="2" destOrd="0" parTransId="{E80D0C9C-DF8B-4FA0-90DC-735DB311BE5B}" sibTransId="{1C29CB03-0A21-4819-AFB8-6E87EDF38075}"/>
    <dgm:cxn modelId="{3C9CB33D-48E9-4B8F-9699-DE9C9D273383}" type="presOf" srcId="{5CA14FA1-194D-4416-8B29-6988CF3F7DE8}" destId="{80ABE322-6738-4B3F-AB26-B5B6CCE1AC85}" srcOrd="0" destOrd="0" presId="urn:microsoft.com/office/officeart/2005/8/layout/cycle5"/>
    <dgm:cxn modelId="{15C2523F-78E7-44FA-B90A-71DB474757DA}" type="presOf" srcId="{CA68AC49-4EB3-4E83-8076-EB4D00AD87AC}" destId="{C1AD471E-B78D-410F-93D3-8B6DC9584133}" srcOrd="0" destOrd="0" presId="urn:microsoft.com/office/officeart/2005/8/layout/cycle5"/>
    <dgm:cxn modelId="{2E0BD761-AD23-4032-97D2-07883FF0C997}" type="presOf" srcId="{8DAC1528-DBBA-4DFD-A005-395D8B077ED4}" destId="{4C473849-E0E4-493C-BBC4-75505137E6A5}" srcOrd="0" destOrd="0" presId="urn:microsoft.com/office/officeart/2005/8/layout/cycle5"/>
    <dgm:cxn modelId="{A3317D46-78BF-403A-B342-74713A2864F7}" type="presOf" srcId="{BD1DC196-664B-4EB9-BAA7-9D8618AC8B5A}" destId="{BB456DED-6F91-4929-9999-11A7114C5374}" srcOrd="0" destOrd="0" presId="urn:microsoft.com/office/officeart/2005/8/layout/cycle5"/>
    <dgm:cxn modelId="{FC3DE266-72F1-4D58-88A3-CD2A9F06BC32}" srcId="{5CA14FA1-194D-4416-8B29-6988CF3F7DE8}" destId="{6132C3A2-F56E-4418-95CC-753B779C309D}" srcOrd="1" destOrd="0" parTransId="{A9A7C1F9-515C-44B1-B505-9A0EFD6D4327}" sibTransId="{EC591139-AF1E-4AAB-B9DA-2E89EEF9FE2C}"/>
    <dgm:cxn modelId="{003E4E73-DEB6-4911-9D48-D2C26B454E4D}" srcId="{5CA14FA1-194D-4416-8B29-6988CF3F7DE8}" destId="{CA68AC49-4EB3-4E83-8076-EB4D00AD87AC}" srcOrd="4" destOrd="0" parTransId="{974FF114-0852-4D2D-8DF2-D3E4EC6C104F}" sibTransId="{BD1DC196-664B-4EB9-BAA7-9D8618AC8B5A}"/>
    <dgm:cxn modelId="{2A05FD57-56AB-4E2C-B337-7FEA5CBBD028}" type="presOf" srcId="{EC591139-AF1E-4AAB-B9DA-2E89EEF9FE2C}" destId="{A428E99E-35CC-4D9D-A138-898F9233E670}" srcOrd="0" destOrd="0" presId="urn:microsoft.com/office/officeart/2005/8/layout/cycle5"/>
    <dgm:cxn modelId="{C7E8BF7F-3606-4595-8FDC-5B9585A03A72}" type="presOf" srcId="{B3F8331D-16DF-443A-861F-9B44CDE33B58}" destId="{83E69CB8-7E72-4A05-A2D5-637B03675DE7}" srcOrd="0" destOrd="0" presId="urn:microsoft.com/office/officeart/2005/8/layout/cycle5"/>
    <dgm:cxn modelId="{52CD1F81-18F8-41C3-A26C-985DE50D77A0}" type="presOf" srcId="{6132C3A2-F56E-4418-95CC-753B779C309D}" destId="{1D74DF4C-6C00-4255-AB2C-27BDD8F1C4C7}" srcOrd="0" destOrd="0" presId="urn:microsoft.com/office/officeart/2005/8/layout/cycle5"/>
    <dgm:cxn modelId="{67403989-B196-4D12-98F1-82B11C1D034F}" type="presOf" srcId="{0B0E6CA1-ABD5-44CA-AB1E-E71A2A1008F1}" destId="{E3EAC878-6BC2-4F53-8857-737E900F8ABF}" srcOrd="0" destOrd="0" presId="urn:microsoft.com/office/officeart/2005/8/layout/cycle5"/>
    <dgm:cxn modelId="{F62C1D8B-8B16-4801-B2E3-51BAD3CC7940}" type="presOf" srcId="{1C29CB03-0A21-4819-AFB8-6E87EDF38075}" destId="{CFFE8187-5020-4C7F-AAEE-E0ECA8AB2C0C}" srcOrd="0" destOrd="0" presId="urn:microsoft.com/office/officeart/2005/8/layout/cycle5"/>
    <dgm:cxn modelId="{3E537CB5-A54E-4BEC-9EF2-10D5732A74DE}" srcId="{5CA14FA1-194D-4416-8B29-6988CF3F7DE8}" destId="{745B9CF0-879A-46B1-AAAA-B677F5258386}" srcOrd="5" destOrd="0" parTransId="{FF972B21-8CF2-4ED0-9116-CA0277F02CFB}" sibTransId="{4323DBDF-5D7F-47D6-8468-625E8ECB3D35}"/>
    <dgm:cxn modelId="{CB63E0BF-8809-4651-A3B3-CB85F7A76E93}" type="presOf" srcId="{A4B2A11F-80C2-45D4-BF50-FC61825BC6EE}" destId="{15AC52BE-7CAA-447E-9E61-9D2F5AC722E0}" srcOrd="0" destOrd="0" presId="urn:microsoft.com/office/officeart/2005/8/layout/cycle5"/>
    <dgm:cxn modelId="{52E87FC1-0173-416C-8E9D-CF0D256F062E}" type="presOf" srcId="{11C0D26C-D42D-48BA-97CA-53B150BE9A34}" destId="{DF4AA924-3E3F-4BCC-97A7-B93F84D18AA1}" srcOrd="0" destOrd="0" presId="urn:microsoft.com/office/officeart/2005/8/layout/cycle5"/>
    <dgm:cxn modelId="{24543480-2351-496F-A3FB-C8330C82FC44}" type="presParOf" srcId="{80ABE322-6738-4B3F-AB26-B5B6CCE1AC85}" destId="{4C473849-E0E4-493C-BBC4-75505137E6A5}" srcOrd="0" destOrd="0" presId="urn:microsoft.com/office/officeart/2005/8/layout/cycle5"/>
    <dgm:cxn modelId="{1C622AB0-1F16-439C-92C2-34129ABC68CD}" type="presParOf" srcId="{80ABE322-6738-4B3F-AB26-B5B6CCE1AC85}" destId="{872DCFF6-7668-4072-9998-8CA990A86E5E}" srcOrd="1" destOrd="0" presId="urn:microsoft.com/office/officeart/2005/8/layout/cycle5"/>
    <dgm:cxn modelId="{676BA644-9F89-4514-AD18-1248EF28101F}" type="presParOf" srcId="{80ABE322-6738-4B3F-AB26-B5B6CCE1AC85}" destId="{83E69CB8-7E72-4A05-A2D5-637B03675DE7}" srcOrd="2" destOrd="0" presId="urn:microsoft.com/office/officeart/2005/8/layout/cycle5"/>
    <dgm:cxn modelId="{C58F89B0-7C87-43FA-8CD1-C3662D3D3E05}" type="presParOf" srcId="{80ABE322-6738-4B3F-AB26-B5B6CCE1AC85}" destId="{1D74DF4C-6C00-4255-AB2C-27BDD8F1C4C7}" srcOrd="3" destOrd="0" presId="urn:microsoft.com/office/officeart/2005/8/layout/cycle5"/>
    <dgm:cxn modelId="{2D4615E3-C357-4AED-A990-2A8AE97F3F0E}" type="presParOf" srcId="{80ABE322-6738-4B3F-AB26-B5B6CCE1AC85}" destId="{88529CFC-A1E5-4518-B05B-1F00D43F0C8F}" srcOrd="4" destOrd="0" presId="urn:microsoft.com/office/officeart/2005/8/layout/cycle5"/>
    <dgm:cxn modelId="{D54995B9-BDFF-460A-AE5F-2382623307A4}" type="presParOf" srcId="{80ABE322-6738-4B3F-AB26-B5B6CCE1AC85}" destId="{A428E99E-35CC-4D9D-A138-898F9233E670}" srcOrd="5" destOrd="0" presId="urn:microsoft.com/office/officeart/2005/8/layout/cycle5"/>
    <dgm:cxn modelId="{86E386D1-71BA-402B-9C2E-129274302E2C}" type="presParOf" srcId="{80ABE322-6738-4B3F-AB26-B5B6CCE1AC85}" destId="{E3EAC878-6BC2-4F53-8857-737E900F8ABF}" srcOrd="6" destOrd="0" presId="urn:microsoft.com/office/officeart/2005/8/layout/cycle5"/>
    <dgm:cxn modelId="{5787E66B-1883-4E49-BC64-1CB2B61D3D20}" type="presParOf" srcId="{80ABE322-6738-4B3F-AB26-B5B6CCE1AC85}" destId="{081A7D02-2B53-423E-81AA-50AFAF07FDFA}" srcOrd="7" destOrd="0" presId="urn:microsoft.com/office/officeart/2005/8/layout/cycle5"/>
    <dgm:cxn modelId="{C5ADC2D1-B1EB-448F-9850-AF928F729DC7}" type="presParOf" srcId="{80ABE322-6738-4B3F-AB26-B5B6CCE1AC85}" destId="{CFFE8187-5020-4C7F-AAEE-E0ECA8AB2C0C}" srcOrd="8" destOrd="0" presId="urn:microsoft.com/office/officeart/2005/8/layout/cycle5"/>
    <dgm:cxn modelId="{1368A775-49F6-4F06-B423-73A483F46677}" type="presParOf" srcId="{80ABE322-6738-4B3F-AB26-B5B6CCE1AC85}" destId="{15AC52BE-7CAA-447E-9E61-9D2F5AC722E0}" srcOrd="9" destOrd="0" presId="urn:microsoft.com/office/officeart/2005/8/layout/cycle5"/>
    <dgm:cxn modelId="{B5EBA2D2-5AB3-4FFD-BFB5-2544946B6A71}" type="presParOf" srcId="{80ABE322-6738-4B3F-AB26-B5B6CCE1AC85}" destId="{BBEDC2C5-ADA4-4421-9BE0-06EA6A913050}" srcOrd="10" destOrd="0" presId="urn:microsoft.com/office/officeart/2005/8/layout/cycle5"/>
    <dgm:cxn modelId="{1CD38E6D-B285-4F43-AFD6-828AD9660825}" type="presParOf" srcId="{80ABE322-6738-4B3F-AB26-B5B6CCE1AC85}" destId="{DF4AA924-3E3F-4BCC-97A7-B93F84D18AA1}" srcOrd="11" destOrd="0" presId="urn:microsoft.com/office/officeart/2005/8/layout/cycle5"/>
    <dgm:cxn modelId="{D0D9216D-C9C7-4A03-A068-FD5A31C061F5}" type="presParOf" srcId="{80ABE322-6738-4B3F-AB26-B5B6CCE1AC85}" destId="{C1AD471E-B78D-410F-93D3-8B6DC9584133}" srcOrd="12" destOrd="0" presId="urn:microsoft.com/office/officeart/2005/8/layout/cycle5"/>
    <dgm:cxn modelId="{8880707F-DC11-49C1-AA7D-C948A6C22105}" type="presParOf" srcId="{80ABE322-6738-4B3F-AB26-B5B6CCE1AC85}" destId="{2E062EDC-000C-4679-8A1F-338A03DBD69E}" srcOrd="13" destOrd="0" presId="urn:microsoft.com/office/officeart/2005/8/layout/cycle5"/>
    <dgm:cxn modelId="{4B8C500A-5F4F-421E-B06F-F0F7A8A9FAA7}" type="presParOf" srcId="{80ABE322-6738-4B3F-AB26-B5B6CCE1AC85}" destId="{BB456DED-6F91-4929-9999-11A7114C5374}" srcOrd="14" destOrd="0" presId="urn:microsoft.com/office/officeart/2005/8/layout/cycle5"/>
    <dgm:cxn modelId="{80980C48-B9BD-4A27-8DB4-1C639B21CEEF}" type="presParOf" srcId="{80ABE322-6738-4B3F-AB26-B5B6CCE1AC85}" destId="{0CA694C8-985A-414E-837F-4ED03983FC11}" srcOrd="15" destOrd="0" presId="urn:microsoft.com/office/officeart/2005/8/layout/cycle5"/>
    <dgm:cxn modelId="{FC533617-5F15-4A48-A594-CF6A0A31B921}" type="presParOf" srcId="{80ABE322-6738-4B3F-AB26-B5B6CCE1AC85}" destId="{BFD96B44-41AF-404A-AA32-F62B034DDC99}" srcOrd="16" destOrd="0" presId="urn:microsoft.com/office/officeart/2005/8/layout/cycle5"/>
    <dgm:cxn modelId="{E26AC162-F33A-41F5-81C8-779C46EBE537}" type="presParOf" srcId="{80ABE322-6738-4B3F-AB26-B5B6CCE1AC85}" destId="{B16116B0-5C71-4B01-AB98-DC1C4700DF64}"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6A909CC-5B2F-4633-A5E8-E3C4C85F9AA2}" type="doc">
      <dgm:prSet loTypeId="urn:microsoft.com/office/officeart/2005/8/layout/process1" loCatId="process" qsTypeId="urn:microsoft.com/office/officeart/2005/8/quickstyle/simple1" qsCatId="simple" csTypeId="urn:microsoft.com/office/officeart/2005/8/colors/colorful1" csCatId="colorful" phldr="1"/>
      <dgm:spPr/>
    </dgm:pt>
    <dgm:pt modelId="{DCB14B84-1CFB-4277-9438-B9F9F6079051}">
      <dgm:prSet phldrT="[Text]"/>
      <dgm:spPr/>
      <dgm:t>
        <a:bodyPr/>
        <a:lstStyle/>
        <a:p>
          <a:r>
            <a:rPr lang="en-IN" dirty="0"/>
            <a:t>Listening</a:t>
          </a:r>
        </a:p>
      </dgm:t>
    </dgm:pt>
    <dgm:pt modelId="{4358C499-725A-402F-94C4-624F14EEAFB9}" type="parTrans" cxnId="{B4ECCFAB-6826-4591-8C01-581FD08B6DB2}">
      <dgm:prSet/>
      <dgm:spPr/>
      <dgm:t>
        <a:bodyPr/>
        <a:lstStyle/>
        <a:p>
          <a:endParaRPr lang="en-IN"/>
        </a:p>
      </dgm:t>
    </dgm:pt>
    <dgm:pt modelId="{47EC960E-2AAE-413E-BFF7-0B3C772CAF7F}" type="sibTrans" cxnId="{B4ECCFAB-6826-4591-8C01-581FD08B6DB2}">
      <dgm:prSet/>
      <dgm:spPr/>
      <dgm:t>
        <a:bodyPr/>
        <a:lstStyle/>
        <a:p>
          <a:endParaRPr lang="en-IN"/>
        </a:p>
      </dgm:t>
    </dgm:pt>
    <dgm:pt modelId="{625C6000-2A14-49DD-A4AA-2FF26AB64D76}">
      <dgm:prSet phldrT="[Text]"/>
      <dgm:spPr>
        <a:solidFill>
          <a:schemeClr val="accent2">
            <a:lumMod val="50000"/>
          </a:schemeClr>
        </a:solidFill>
      </dgm:spPr>
      <dgm:t>
        <a:bodyPr/>
        <a:lstStyle/>
        <a:p>
          <a:r>
            <a:rPr lang="en-IN" dirty="0"/>
            <a:t>Doubts Clarify</a:t>
          </a:r>
        </a:p>
      </dgm:t>
    </dgm:pt>
    <dgm:pt modelId="{F1EBD636-1AD5-462D-8B8C-94F3D31BA295}" type="parTrans" cxnId="{2F3F6008-D67C-4732-AB13-9D4F89F5AC9F}">
      <dgm:prSet/>
      <dgm:spPr/>
      <dgm:t>
        <a:bodyPr/>
        <a:lstStyle/>
        <a:p>
          <a:endParaRPr lang="en-IN"/>
        </a:p>
      </dgm:t>
    </dgm:pt>
    <dgm:pt modelId="{3826D74B-8A8D-46AE-9159-8FBB5429E872}" type="sibTrans" cxnId="{2F3F6008-D67C-4732-AB13-9D4F89F5AC9F}">
      <dgm:prSet/>
      <dgm:spPr/>
      <dgm:t>
        <a:bodyPr/>
        <a:lstStyle/>
        <a:p>
          <a:endParaRPr lang="en-IN"/>
        </a:p>
      </dgm:t>
    </dgm:pt>
    <dgm:pt modelId="{0A7F2ECC-320B-4B04-88E6-63D78B87AA30}">
      <dgm:prSet phldrT="[Text]"/>
      <dgm:spPr>
        <a:solidFill>
          <a:srgbClr val="D60093"/>
        </a:solidFill>
      </dgm:spPr>
      <dgm:t>
        <a:bodyPr/>
        <a:lstStyle/>
        <a:p>
          <a:r>
            <a:rPr lang="en-IN" dirty="0"/>
            <a:t>Reconfirm</a:t>
          </a:r>
        </a:p>
      </dgm:t>
    </dgm:pt>
    <dgm:pt modelId="{904A7827-0466-49CA-B398-AA5AF60E8B21}" type="parTrans" cxnId="{1470F598-61D2-4E0C-8BFA-85957B729CC0}">
      <dgm:prSet/>
      <dgm:spPr/>
      <dgm:t>
        <a:bodyPr/>
        <a:lstStyle/>
        <a:p>
          <a:endParaRPr lang="en-IN"/>
        </a:p>
      </dgm:t>
    </dgm:pt>
    <dgm:pt modelId="{CDE7F192-D855-4442-B2A1-FBB29EBD4B2A}" type="sibTrans" cxnId="{1470F598-61D2-4E0C-8BFA-85957B729CC0}">
      <dgm:prSet/>
      <dgm:spPr/>
      <dgm:t>
        <a:bodyPr/>
        <a:lstStyle/>
        <a:p>
          <a:endParaRPr lang="en-IN"/>
        </a:p>
      </dgm:t>
    </dgm:pt>
    <dgm:pt modelId="{A485FF05-595F-461A-A671-C36B5E384ABA}">
      <dgm:prSet phldrT="[Text]"/>
      <dgm:spPr>
        <a:solidFill>
          <a:srgbClr val="004A8D"/>
        </a:solidFill>
      </dgm:spPr>
      <dgm:t>
        <a:bodyPr/>
        <a:lstStyle/>
        <a:p>
          <a:r>
            <a:rPr lang="en-IN" dirty="0"/>
            <a:t>Asking Questions</a:t>
          </a:r>
        </a:p>
      </dgm:t>
    </dgm:pt>
    <dgm:pt modelId="{17027F74-C952-470B-8031-E265948CA3B6}" type="parTrans" cxnId="{DB7D4536-8EEC-4E02-92A4-E230A6157CD1}">
      <dgm:prSet/>
      <dgm:spPr/>
      <dgm:t>
        <a:bodyPr/>
        <a:lstStyle/>
        <a:p>
          <a:endParaRPr lang="en-IN"/>
        </a:p>
      </dgm:t>
    </dgm:pt>
    <dgm:pt modelId="{5CAAFD57-2FEE-46A1-8FD0-82FE7193A301}" type="sibTrans" cxnId="{DB7D4536-8EEC-4E02-92A4-E230A6157CD1}">
      <dgm:prSet/>
      <dgm:spPr/>
      <dgm:t>
        <a:bodyPr/>
        <a:lstStyle/>
        <a:p>
          <a:endParaRPr lang="en-IN"/>
        </a:p>
      </dgm:t>
    </dgm:pt>
    <dgm:pt modelId="{261ED27A-2F96-4CD1-A3C1-740110A87AE0}" type="pres">
      <dgm:prSet presAssocID="{D6A909CC-5B2F-4633-A5E8-E3C4C85F9AA2}" presName="Name0" presStyleCnt="0">
        <dgm:presLayoutVars>
          <dgm:dir/>
          <dgm:resizeHandles val="exact"/>
        </dgm:presLayoutVars>
      </dgm:prSet>
      <dgm:spPr/>
    </dgm:pt>
    <dgm:pt modelId="{932C9773-9D64-493B-8C98-85668AD8CFE0}" type="pres">
      <dgm:prSet presAssocID="{DCB14B84-1CFB-4277-9438-B9F9F6079051}" presName="node" presStyleLbl="node1" presStyleIdx="0" presStyleCnt="4">
        <dgm:presLayoutVars>
          <dgm:bulletEnabled val="1"/>
        </dgm:presLayoutVars>
      </dgm:prSet>
      <dgm:spPr/>
    </dgm:pt>
    <dgm:pt modelId="{FA8F886F-89DD-47E0-BEE7-4203706AA9C9}" type="pres">
      <dgm:prSet presAssocID="{47EC960E-2AAE-413E-BFF7-0B3C772CAF7F}" presName="sibTrans" presStyleLbl="sibTrans2D1" presStyleIdx="0" presStyleCnt="3"/>
      <dgm:spPr/>
    </dgm:pt>
    <dgm:pt modelId="{53097950-BB06-410C-A7EE-E6D6A35FE4EA}" type="pres">
      <dgm:prSet presAssocID="{47EC960E-2AAE-413E-BFF7-0B3C772CAF7F}" presName="connectorText" presStyleLbl="sibTrans2D1" presStyleIdx="0" presStyleCnt="3"/>
      <dgm:spPr/>
    </dgm:pt>
    <dgm:pt modelId="{C182C22F-0721-4064-A14E-2409B0DD1552}" type="pres">
      <dgm:prSet presAssocID="{A485FF05-595F-461A-A671-C36B5E384ABA}" presName="node" presStyleLbl="node1" presStyleIdx="1" presStyleCnt="4">
        <dgm:presLayoutVars>
          <dgm:bulletEnabled val="1"/>
        </dgm:presLayoutVars>
      </dgm:prSet>
      <dgm:spPr/>
    </dgm:pt>
    <dgm:pt modelId="{94E0388F-2B2D-4B13-B494-C33C1790F028}" type="pres">
      <dgm:prSet presAssocID="{5CAAFD57-2FEE-46A1-8FD0-82FE7193A301}" presName="sibTrans" presStyleLbl="sibTrans2D1" presStyleIdx="1" presStyleCnt="3"/>
      <dgm:spPr/>
    </dgm:pt>
    <dgm:pt modelId="{A365D9A5-3554-4088-9A92-917976442BDA}" type="pres">
      <dgm:prSet presAssocID="{5CAAFD57-2FEE-46A1-8FD0-82FE7193A301}" presName="connectorText" presStyleLbl="sibTrans2D1" presStyleIdx="1" presStyleCnt="3"/>
      <dgm:spPr/>
    </dgm:pt>
    <dgm:pt modelId="{0877FF72-0F23-4817-AC54-870D31283262}" type="pres">
      <dgm:prSet presAssocID="{625C6000-2A14-49DD-A4AA-2FF26AB64D76}" presName="node" presStyleLbl="node1" presStyleIdx="2" presStyleCnt="4">
        <dgm:presLayoutVars>
          <dgm:bulletEnabled val="1"/>
        </dgm:presLayoutVars>
      </dgm:prSet>
      <dgm:spPr/>
    </dgm:pt>
    <dgm:pt modelId="{D415F269-0B03-459E-A4C3-97A9FB7D50D4}" type="pres">
      <dgm:prSet presAssocID="{3826D74B-8A8D-46AE-9159-8FBB5429E872}" presName="sibTrans" presStyleLbl="sibTrans2D1" presStyleIdx="2" presStyleCnt="3"/>
      <dgm:spPr/>
    </dgm:pt>
    <dgm:pt modelId="{D464DC3E-3FB5-4DC4-9F5F-1B3096CB2D69}" type="pres">
      <dgm:prSet presAssocID="{3826D74B-8A8D-46AE-9159-8FBB5429E872}" presName="connectorText" presStyleLbl="sibTrans2D1" presStyleIdx="2" presStyleCnt="3"/>
      <dgm:spPr/>
    </dgm:pt>
    <dgm:pt modelId="{AC5D9222-E49E-4D28-BF36-9654AAB41737}" type="pres">
      <dgm:prSet presAssocID="{0A7F2ECC-320B-4B04-88E6-63D78B87AA30}" presName="node" presStyleLbl="node1" presStyleIdx="3" presStyleCnt="4">
        <dgm:presLayoutVars>
          <dgm:bulletEnabled val="1"/>
        </dgm:presLayoutVars>
      </dgm:prSet>
      <dgm:spPr/>
    </dgm:pt>
  </dgm:ptLst>
  <dgm:cxnLst>
    <dgm:cxn modelId="{2F3F6008-D67C-4732-AB13-9D4F89F5AC9F}" srcId="{D6A909CC-5B2F-4633-A5E8-E3C4C85F9AA2}" destId="{625C6000-2A14-49DD-A4AA-2FF26AB64D76}" srcOrd="2" destOrd="0" parTransId="{F1EBD636-1AD5-462D-8B8C-94F3D31BA295}" sibTransId="{3826D74B-8A8D-46AE-9159-8FBB5429E872}"/>
    <dgm:cxn modelId="{3F89B32B-3224-40B7-ACFB-F32751994F3A}" type="presOf" srcId="{625C6000-2A14-49DD-A4AA-2FF26AB64D76}" destId="{0877FF72-0F23-4817-AC54-870D31283262}" srcOrd="0" destOrd="0" presId="urn:microsoft.com/office/officeart/2005/8/layout/process1"/>
    <dgm:cxn modelId="{DB7D4536-8EEC-4E02-92A4-E230A6157CD1}" srcId="{D6A909CC-5B2F-4633-A5E8-E3C4C85F9AA2}" destId="{A485FF05-595F-461A-A671-C36B5E384ABA}" srcOrd="1" destOrd="0" parTransId="{17027F74-C952-470B-8031-E265948CA3B6}" sibTransId="{5CAAFD57-2FEE-46A1-8FD0-82FE7193A301}"/>
    <dgm:cxn modelId="{F64E2046-E098-480B-8247-97FABB1ABFC3}" type="presOf" srcId="{5CAAFD57-2FEE-46A1-8FD0-82FE7193A301}" destId="{94E0388F-2B2D-4B13-B494-C33C1790F028}" srcOrd="0" destOrd="0" presId="urn:microsoft.com/office/officeart/2005/8/layout/process1"/>
    <dgm:cxn modelId="{B394616E-C6D1-40FA-89C5-10786FF10FEA}" type="presOf" srcId="{3826D74B-8A8D-46AE-9159-8FBB5429E872}" destId="{D464DC3E-3FB5-4DC4-9F5F-1B3096CB2D69}" srcOrd="1" destOrd="0" presId="urn:microsoft.com/office/officeart/2005/8/layout/process1"/>
    <dgm:cxn modelId="{C267C64F-AC16-4151-9765-6A88116A74D5}" type="presOf" srcId="{D6A909CC-5B2F-4633-A5E8-E3C4C85F9AA2}" destId="{261ED27A-2F96-4CD1-A3C1-740110A87AE0}" srcOrd="0" destOrd="0" presId="urn:microsoft.com/office/officeart/2005/8/layout/process1"/>
    <dgm:cxn modelId="{5DF4FB81-D4DF-4A36-B288-5C6066BA59CB}" type="presOf" srcId="{47EC960E-2AAE-413E-BFF7-0B3C772CAF7F}" destId="{53097950-BB06-410C-A7EE-E6D6A35FE4EA}" srcOrd="1" destOrd="0" presId="urn:microsoft.com/office/officeart/2005/8/layout/process1"/>
    <dgm:cxn modelId="{116DC585-3FC1-43E2-BE81-F91C9CC9CF87}" type="presOf" srcId="{3826D74B-8A8D-46AE-9159-8FBB5429E872}" destId="{D415F269-0B03-459E-A4C3-97A9FB7D50D4}" srcOrd="0" destOrd="0" presId="urn:microsoft.com/office/officeart/2005/8/layout/process1"/>
    <dgm:cxn modelId="{92B66097-7097-4620-8438-E837C4F5096E}" type="presOf" srcId="{A485FF05-595F-461A-A671-C36B5E384ABA}" destId="{C182C22F-0721-4064-A14E-2409B0DD1552}" srcOrd="0" destOrd="0" presId="urn:microsoft.com/office/officeart/2005/8/layout/process1"/>
    <dgm:cxn modelId="{4219A097-7D88-4E90-B49F-4F26C63A8E40}" type="presOf" srcId="{0A7F2ECC-320B-4B04-88E6-63D78B87AA30}" destId="{AC5D9222-E49E-4D28-BF36-9654AAB41737}" srcOrd="0" destOrd="0" presId="urn:microsoft.com/office/officeart/2005/8/layout/process1"/>
    <dgm:cxn modelId="{1470F598-61D2-4E0C-8BFA-85957B729CC0}" srcId="{D6A909CC-5B2F-4633-A5E8-E3C4C85F9AA2}" destId="{0A7F2ECC-320B-4B04-88E6-63D78B87AA30}" srcOrd="3" destOrd="0" parTransId="{904A7827-0466-49CA-B398-AA5AF60E8B21}" sibTransId="{CDE7F192-D855-4442-B2A1-FBB29EBD4B2A}"/>
    <dgm:cxn modelId="{D94464A4-76DE-440B-A636-3DE62EB4C074}" type="presOf" srcId="{5CAAFD57-2FEE-46A1-8FD0-82FE7193A301}" destId="{A365D9A5-3554-4088-9A92-917976442BDA}" srcOrd="1" destOrd="0" presId="urn:microsoft.com/office/officeart/2005/8/layout/process1"/>
    <dgm:cxn modelId="{B4ECCFAB-6826-4591-8C01-581FD08B6DB2}" srcId="{D6A909CC-5B2F-4633-A5E8-E3C4C85F9AA2}" destId="{DCB14B84-1CFB-4277-9438-B9F9F6079051}" srcOrd="0" destOrd="0" parTransId="{4358C499-725A-402F-94C4-624F14EEAFB9}" sibTransId="{47EC960E-2AAE-413E-BFF7-0B3C772CAF7F}"/>
    <dgm:cxn modelId="{30F48CE1-FCE0-4B49-B410-C7724CEBD69C}" type="presOf" srcId="{DCB14B84-1CFB-4277-9438-B9F9F6079051}" destId="{932C9773-9D64-493B-8C98-85668AD8CFE0}" srcOrd="0" destOrd="0" presId="urn:microsoft.com/office/officeart/2005/8/layout/process1"/>
    <dgm:cxn modelId="{86604FF0-2595-42DF-BF6C-491B782B4938}" type="presOf" srcId="{47EC960E-2AAE-413E-BFF7-0B3C772CAF7F}" destId="{FA8F886F-89DD-47E0-BEE7-4203706AA9C9}" srcOrd="0" destOrd="0" presId="urn:microsoft.com/office/officeart/2005/8/layout/process1"/>
    <dgm:cxn modelId="{5DBAD8E0-A7E3-4D88-886B-B0916B28E115}" type="presParOf" srcId="{261ED27A-2F96-4CD1-A3C1-740110A87AE0}" destId="{932C9773-9D64-493B-8C98-85668AD8CFE0}" srcOrd="0" destOrd="0" presId="urn:microsoft.com/office/officeart/2005/8/layout/process1"/>
    <dgm:cxn modelId="{2DEAA395-1C2D-4233-9F68-C6A8B2E25B53}" type="presParOf" srcId="{261ED27A-2F96-4CD1-A3C1-740110A87AE0}" destId="{FA8F886F-89DD-47E0-BEE7-4203706AA9C9}" srcOrd="1" destOrd="0" presId="urn:microsoft.com/office/officeart/2005/8/layout/process1"/>
    <dgm:cxn modelId="{3AFE3687-496C-4427-A83A-44B96E5AB79D}" type="presParOf" srcId="{FA8F886F-89DD-47E0-BEE7-4203706AA9C9}" destId="{53097950-BB06-410C-A7EE-E6D6A35FE4EA}" srcOrd="0" destOrd="0" presId="urn:microsoft.com/office/officeart/2005/8/layout/process1"/>
    <dgm:cxn modelId="{B412F099-368F-49C4-988E-9635AD58AB46}" type="presParOf" srcId="{261ED27A-2F96-4CD1-A3C1-740110A87AE0}" destId="{C182C22F-0721-4064-A14E-2409B0DD1552}" srcOrd="2" destOrd="0" presId="urn:microsoft.com/office/officeart/2005/8/layout/process1"/>
    <dgm:cxn modelId="{36B9BC9E-0008-426E-A643-E7EB03D50581}" type="presParOf" srcId="{261ED27A-2F96-4CD1-A3C1-740110A87AE0}" destId="{94E0388F-2B2D-4B13-B494-C33C1790F028}" srcOrd="3" destOrd="0" presId="urn:microsoft.com/office/officeart/2005/8/layout/process1"/>
    <dgm:cxn modelId="{DC4DA716-A63A-4023-93B5-14DFCA75962A}" type="presParOf" srcId="{94E0388F-2B2D-4B13-B494-C33C1790F028}" destId="{A365D9A5-3554-4088-9A92-917976442BDA}" srcOrd="0" destOrd="0" presId="urn:microsoft.com/office/officeart/2005/8/layout/process1"/>
    <dgm:cxn modelId="{23D1CE5D-750F-49B2-8A67-829D1887427A}" type="presParOf" srcId="{261ED27A-2F96-4CD1-A3C1-740110A87AE0}" destId="{0877FF72-0F23-4817-AC54-870D31283262}" srcOrd="4" destOrd="0" presId="urn:microsoft.com/office/officeart/2005/8/layout/process1"/>
    <dgm:cxn modelId="{B9340427-E655-425B-A04C-6E5DAD13A1BD}" type="presParOf" srcId="{261ED27A-2F96-4CD1-A3C1-740110A87AE0}" destId="{D415F269-0B03-459E-A4C3-97A9FB7D50D4}" srcOrd="5" destOrd="0" presId="urn:microsoft.com/office/officeart/2005/8/layout/process1"/>
    <dgm:cxn modelId="{EAF02219-BF40-4EDE-8436-259E99BEDE9F}" type="presParOf" srcId="{D415F269-0B03-459E-A4C3-97A9FB7D50D4}" destId="{D464DC3E-3FB5-4DC4-9F5F-1B3096CB2D69}" srcOrd="0" destOrd="0" presId="urn:microsoft.com/office/officeart/2005/8/layout/process1"/>
    <dgm:cxn modelId="{B4F67D2C-2621-44DB-9E7A-7C4081C106BB}" type="presParOf" srcId="{261ED27A-2F96-4CD1-A3C1-740110A87AE0}" destId="{AC5D9222-E49E-4D28-BF36-9654AAB41737}"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A14FA1-194D-4416-8B29-6988CF3F7DE8}"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IN"/>
        </a:p>
      </dgm:t>
    </dgm:pt>
    <dgm:pt modelId="{8DAC1528-DBBA-4DFD-A005-395D8B077ED4}">
      <dgm:prSet phldrT="[Text]"/>
      <dgm:spPr>
        <a:solidFill>
          <a:schemeClr val="tx1">
            <a:lumMod val="50000"/>
            <a:lumOff val="50000"/>
          </a:schemeClr>
        </a:solidFill>
        <a:ln w="28575">
          <a:solidFill>
            <a:srgbClr val="C00000"/>
          </a:solidFill>
        </a:ln>
        <a:effectLst>
          <a:outerShdw blurRad="50800" dist="38100" dir="10800000" algn="r" rotWithShape="0">
            <a:prstClr val="black">
              <a:alpha val="40000"/>
            </a:prstClr>
          </a:outerShdw>
        </a:effectLst>
      </dgm:spPr>
      <dgm:t>
        <a:bodyPr/>
        <a:lstStyle/>
        <a:p>
          <a:r>
            <a:rPr lang="en-IN" dirty="0">
              <a:solidFill>
                <a:schemeClr val="tx1"/>
              </a:solidFill>
            </a:rPr>
            <a:t>Look &amp; Welcome</a:t>
          </a:r>
        </a:p>
      </dgm:t>
    </dgm:pt>
    <dgm:pt modelId="{4D3196D2-8B0F-484B-B342-4B842758CF70}" type="parTrans" cxnId="{C1C92017-C536-4FA3-9499-5CADF33391E5}">
      <dgm:prSet/>
      <dgm:spPr/>
      <dgm:t>
        <a:bodyPr/>
        <a:lstStyle/>
        <a:p>
          <a:endParaRPr lang="en-IN"/>
        </a:p>
      </dgm:t>
    </dgm:pt>
    <dgm:pt modelId="{B3F8331D-16DF-443A-861F-9B44CDE33B58}" type="sibTrans" cxnId="{C1C92017-C536-4FA3-9499-5CADF33391E5}">
      <dgm:prSet/>
      <dgm:spPr>
        <a:ln w="28575">
          <a:solidFill>
            <a:srgbClr val="FFC000"/>
          </a:solidFill>
        </a:ln>
        <a:effectLst>
          <a:outerShdw blurRad="50800" dist="38100" dir="5400000" algn="t" rotWithShape="0">
            <a:prstClr val="black">
              <a:alpha val="40000"/>
            </a:prstClr>
          </a:outerShdw>
        </a:effectLst>
      </dgm:spPr>
      <dgm:t>
        <a:bodyPr/>
        <a:lstStyle/>
        <a:p>
          <a:endParaRPr lang="en-IN"/>
        </a:p>
      </dgm:t>
    </dgm:pt>
    <dgm:pt modelId="{0B0E6CA1-ABD5-44CA-AB1E-E71A2A1008F1}">
      <dgm:prSet phldrT="[Text]"/>
      <dgm:spPr>
        <a:noFill/>
        <a:ln w="28575">
          <a:solidFill>
            <a:srgbClr val="FF66FF"/>
          </a:solidFill>
        </a:ln>
        <a:effectLst>
          <a:outerShdw blurRad="50800" dist="38100" dir="10800000" algn="r" rotWithShape="0">
            <a:prstClr val="black">
              <a:alpha val="40000"/>
            </a:prstClr>
          </a:outerShdw>
        </a:effectLst>
      </dgm:spPr>
      <dgm:t>
        <a:bodyPr/>
        <a:lstStyle/>
        <a:p>
          <a:r>
            <a:rPr lang="en-IN" dirty="0">
              <a:solidFill>
                <a:schemeClr val="tx1"/>
              </a:solidFill>
            </a:rPr>
            <a:t>Solution Pitching</a:t>
          </a:r>
        </a:p>
      </dgm:t>
    </dgm:pt>
    <dgm:pt modelId="{E80D0C9C-DF8B-4FA0-90DC-735DB311BE5B}" type="parTrans" cxnId="{D649FD23-7CCE-49D5-A3F2-91984E01D675}">
      <dgm:prSet/>
      <dgm:spPr/>
      <dgm:t>
        <a:bodyPr/>
        <a:lstStyle/>
        <a:p>
          <a:endParaRPr lang="en-IN"/>
        </a:p>
      </dgm:t>
    </dgm:pt>
    <dgm:pt modelId="{1C29CB03-0A21-4819-AFB8-6E87EDF38075}" type="sibTrans" cxnId="{D649FD23-7CCE-49D5-A3F2-91984E01D675}">
      <dgm:prSet/>
      <dgm:spPr>
        <a:ln w="28575">
          <a:solidFill>
            <a:srgbClr val="00B0F0"/>
          </a:solidFill>
        </a:ln>
        <a:effectLst>
          <a:outerShdw blurRad="50800" dist="38100" dir="5400000" algn="t" rotWithShape="0">
            <a:prstClr val="black">
              <a:alpha val="40000"/>
            </a:prstClr>
          </a:outerShdw>
        </a:effectLst>
      </dgm:spPr>
      <dgm:t>
        <a:bodyPr/>
        <a:lstStyle/>
        <a:p>
          <a:endParaRPr lang="en-IN"/>
        </a:p>
      </dgm:t>
    </dgm:pt>
    <dgm:pt modelId="{CA68AC49-4EB3-4E83-8076-EB4D00AD87AC}">
      <dgm:prSet phldrT="[Text]"/>
      <dgm:spPr>
        <a:solidFill>
          <a:schemeClr val="tx1">
            <a:lumMod val="50000"/>
            <a:lumOff val="50000"/>
          </a:schemeClr>
        </a:solidFill>
        <a:ln w="28575">
          <a:solidFill>
            <a:srgbClr val="00B050"/>
          </a:solidFill>
        </a:ln>
        <a:effectLst>
          <a:outerShdw blurRad="50800" dist="38100" dir="10800000" algn="r" rotWithShape="0">
            <a:prstClr val="black">
              <a:alpha val="40000"/>
            </a:prstClr>
          </a:outerShdw>
        </a:effectLst>
      </dgm:spPr>
      <dgm:t>
        <a:bodyPr/>
        <a:lstStyle/>
        <a:p>
          <a:r>
            <a:rPr lang="en-IN" dirty="0">
              <a:solidFill>
                <a:schemeClr val="tx1"/>
              </a:solidFill>
            </a:rPr>
            <a:t>Enthusiastic Close</a:t>
          </a:r>
        </a:p>
      </dgm:t>
    </dgm:pt>
    <dgm:pt modelId="{974FF114-0852-4D2D-8DF2-D3E4EC6C104F}" type="parTrans" cxnId="{003E4E73-DEB6-4911-9D48-D2C26B454E4D}">
      <dgm:prSet/>
      <dgm:spPr/>
      <dgm:t>
        <a:bodyPr/>
        <a:lstStyle/>
        <a:p>
          <a:endParaRPr lang="en-IN"/>
        </a:p>
      </dgm:t>
    </dgm:pt>
    <dgm:pt modelId="{BD1DC196-664B-4EB9-BAA7-9D8618AC8B5A}" type="sibTrans" cxnId="{003E4E73-DEB6-4911-9D48-D2C26B454E4D}">
      <dgm:prSet/>
      <dgm:spPr>
        <a:ln w="28575">
          <a:solidFill>
            <a:srgbClr val="7030A0"/>
          </a:solidFill>
        </a:ln>
        <a:effectLst>
          <a:outerShdw blurRad="50800" dist="38100" dir="10800000" algn="r" rotWithShape="0">
            <a:prstClr val="black">
              <a:alpha val="40000"/>
            </a:prstClr>
          </a:outerShdw>
        </a:effectLst>
      </dgm:spPr>
      <dgm:t>
        <a:bodyPr/>
        <a:lstStyle/>
        <a:p>
          <a:endParaRPr lang="en-IN"/>
        </a:p>
      </dgm:t>
    </dgm:pt>
    <dgm:pt modelId="{6132C3A2-F56E-4418-95CC-753B779C309D}">
      <dgm:prSet phldrT="[Text]"/>
      <dgm:spPr>
        <a:solidFill>
          <a:schemeClr val="tx1">
            <a:lumMod val="50000"/>
            <a:lumOff val="50000"/>
          </a:schemeClr>
        </a:solidFill>
        <a:ln w="28575">
          <a:solidFill>
            <a:srgbClr val="FFC000"/>
          </a:solidFill>
        </a:ln>
        <a:effectLst>
          <a:outerShdw blurRad="50800" dist="38100" dir="10800000" algn="r" rotWithShape="0">
            <a:prstClr val="black">
              <a:alpha val="40000"/>
            </a:prstClr>
          </a:outerShdw>
        </a:effectLst>
      </dgm:spPr>
      <dgm:t>
        <a:bodyPr/>
        <a:lstStyle/>
        <a:p>
          <a:r>
            <a:rPr lang="en-IN" dirty="0">
              <a:solidFill>
                <a:schemeClr val="tx1"/>
              </a:solidFill>
            </a:rPr>
            <a:t>Identify Customer Needs</a:t>
          </a:r>
        </a:p>
      </dgm:t>
    </dgm:pt>
    <dgm:pt modelId="{EC591139-AF1E-4AAB-B9DA-2E89EEF9FE2C}" type="sibTrans" cxnId="{FC3DE266-72F1-4D58-88A3-CD2A9F06BC32}">
      <dgm:prSet/>
      <dgm:spPr>
        <a:ln w="28575">
          <a:solidFill>
            <a:srgbClr val="FF66FF"/>
          </a:solidFill>
        </a:ln>
        <a:effectLst>
          <a:outerShdw blurRad="50800" dist="38100" dir="10800000" algn="r" rotWithShape="0">
            <a:prstClr val="black">
              <a:alpha val="40000"/>
            </a:prstClr>
          </a:outerShdw>
        </a:effectLst>
      </dgm:spPr>
      <dgm:t>
        <a:bodyPr/>
        <a:lstStyle/>
        <a:p>
          <a:endParaRPr lang="en-IN"/>
        </a:p>
      </dgm:t>
    </dgm:pt>
    <dgm:pt modelId="{A9A7C1F9-515C-44B1-B505-9A0EFD6D4327}" type="parTrans" cxnId="{FC3DE266-72F1-4D58-88A3-CD2A9F06BC32}">
      <dgm:prSet/>
      <dgm:spPr/>
      <dgm:t>
        <a:bodyPr/>
        <a:lstStyle/>
        <a:p>
          <a:endParaRPr lang="en-IN"/>
        </a:p>
      </dgm:t>
    </dgm:pt>
    <dgm:pt modelId="{A4B2A11F-80C2-45D4-BF50-FC61825BC6EE}">
      <dgm:prSet phldrT="[Text]"/>
      <dgm:spPr>
        <a:solidFill>
          <a:schemeClr val="tx1">
            <a:lumMod val="50000"/>
            <a:lumOff val="50000"/>
          </a:schemeClr>
        </a:solidFill>
        <a:ln w="28575">
          <a:solidFill>
            <a:srgbClr val="00B0F0"/>
          </a:solidFill>
        </a:ln>
        <a:effectLst>
          <a:outerShdw blurRad="50800" dist="38100" dir="10800000" algn="r" rotWithShape="0">
            <a:prstClr val="black">
              <a:alpha val="40000"/>
            </a:prstClr>
          </a:outerShdw>
        </a:effectLst>
      </dgm:spPr>
      <dgm:t>
        <a:bodyPr/>
        <a:lstStyle/>
        <a:p>
          <a:r>
            <a:rPr lang="en-IN" dirty="0">
              <a:solidFill>
                <a:schemeClr val="tx1"/>
              </a:solidFill>
            </a:rPr>
            <a:t>Tackling Objections</a:t>
          </a:r>
        </a:p>
      </dgm:t>
    </dgm:pt>
    <dgm:pt modelId="{11C0D26C-D42D-48BA-97CA-53B150BE9A34}" type="sibTrans" cxnId="{4733ED00-B732-4FD9-8D83-15583A10C1C9}">
      <dgm:prSet/>
      <dgm:spPr>
        <a:ln w="28575">
          <a:solidFill>
            <a:srgbClr val="00B050"/>
          </a:solidFill>
        </a:ln>
        <a:effectLst>
          <a:outerShdw blurRad="50800" dist="38100" dir="10800000" algn="r" rotWithShape="0">
            <a:prstClr val="black">
              <a:alpha val="40000"/>
            </a:prstClr>
          </a:outerShdw>
        </a:effectLst>
      </dgm:spPr>
      <dgm:t>
        <a:bodyPr/>
        <a:lstStyle/>
        <a:p>
          <a:endParaRPr lang="en-IN"/>
        </a:p>
      </dgm:t>
    </dgm:pt>
    <dgm:pt modelId="{63DBF8B6-8208-426D-BB46-AE713189B5EF}" type="parTrans" cxnId="{4733ED00-B732-4FD9-8D83-15583A10C1C9}">
      <dgm:prSet/>
      <dgm:spPr/>
      <dgm:t>
        <a:bodyPr/>
        <a:lstStyle/>
        <a:p>
          <a:endParaRPr lang="en-IN"/>
        </a:p>
      </dgm:t>
    </dgm:pt>
    <dgm:pt modelId="{745B9CF0-879A-46B1-AAAA-B677F5258386}">
      <dgm:prSet phldrT="[Text]"/>
      <dgm:spPr>
        <a:solidFill>
          <a:schemeClr val="tx1">
            <a:lumMod val="50000"/>
            <a:lumOff val="50000"/>
          </a:schemeClr>
        </a:solidFill>
        <a:ln w="28575">
          <a:solidFill>
            <a:srgbClr val="7030A0"/>
          </a:solidFill>
        </a:ln>
        <a:effectLst>
          <a:outerShdw blurRad="50800" dist="38100" dir="10800000" algn="r" rotWithShape="0">
            <a:prstClr val="black">
              <a:alpha val="40000"/>
            </a:prstClr>
          </a:outerShdw>
        </a:effectLst>
      </dgm:spPr>
      <dgm:t>
        <a:bodyPr/>
        <a:lstStyle/>
        <a:p>
          <a:r>
            <a:rPr lang="en-IN" dirty="0">
              <a:solidFill>
                <a:schemeClr val="tx1"/>
              </a:solidFill>
            </a:rPr>
            <a:t>New Leads</a:t>
          </a:r>
        </a:p>
      </dgm:t>
    </dgm:pt>
    <dgm:pt modelId="{4323DBDF-5D7F-47D6-8468-625E8ECB3D35}" type="sibTrans" cxnId="{3E537CB5-A54E-4BEC-9EF2-10D5732A74DE}">
      <dgm:prSet/>
      <dgm:spPr>
        <a:ln w="28575">
          <a:solidFill>
            <a:srgbClr val="C00000"/>
          </a:solidFill>
        </a:ln>
        <a:effectLst>
          <a:outerShdw blurRad="50800" dist="38100" dir="13500000" algn="br" rotWithShape="0">
            <a:prstClr val="black">
              <a:alpha val="40000"/>
            </a:prstClr>
          </a:outerShdw>
        </a:effectLst>
      </dgm:spPr>
      <dgm:t>
        <a:bodyPr/>
        <a:lstStyle/>
        <a:p>
          <a:endParaRPr lang="en-IN"/>
        </a:p>
      </dgm:t>
    </dgm:pt>
    <dgm:pt modelId="{FF972B21-8CF2-4ED0-9116-CA0277F02CFB}" type="parTrans" cxnId="{3E537CB5-A54E-4BEC-9EF2-10D5732A74DE}">
      <dgm:prSet/>
      <dgm:spPr/>
      <dgm:t>
        <a:bodyPr/>
        <a:lstStyle/>
        <a:p>
          <a:endParaRPr lang="en-IN"/>
        </a:p>
      </dgm:t>
    </dgm:pt>
    <dgm:pt modelId="{80ABE322-6738-4B3F-AB26-B5B6CCE1AC85}" type="pres">
      <dgm:prSet presAssocID="{5CA14FA1-194D-4416-8B29-6988CF3F7DE8}" presName="cycle" presStyleCnt="0">
        <dgm:presLayoutVars>
          <dgm:dir/>
          <dgm:resizeHandles val="exact"/>
        </dgm:presLayoutVars>
      </dgm:prSet>
      <dgm:spPr/>
    </dgm:pt>
    <dgm:pt modelId="{4C473849-E0E4-493C-BBC4-75505137E6A5}" type="pres">
      <dgm:prSet presAssocID="{8DAC1528-DBBA-4DFD-A005-395D8B077ED4}" presName="node" presStyleLbl="node1" presStyleIdx="0" presStyleCnt="6">
        <dgm:presLayoutVars>
          <dgm:bulletEnabled val="1"/>
        </dgm:presLayoutVars>
      </dgm:prSet>
      <dgm:spPr/>
    </dgm:pt>
    <dgm:pt modelId="{872DCFF6-7668-4072-9998-8CA990A86E5E}" type="pres">
      <dgm:prSet presAssocID="{8DAC1528-DBBA-4DFD-A005-395D8B077ED4}" presName="spNode" presStyleCnt="0"/>
      <dgm:spPr/>
    </dgm:pt>
    <dgm:pt modelId="{83E69CB8-7E72-4A05-A2D5-637B03675DE7}" type="pres">
      <dgm:prSet presAssocID="{B3F8331D-16DF-443A-861F-9B44CDE33B58}" presName="sibTrans" presStyleLbl="sibTrans1D1" presStyleIdx="0" presStyleCnt="6"/>
      <dgm:spPr/>
    </dgm:pt>
    <dgm:pt modelId="{1D74DF4C-6C00-4255-AB2C-27BDD8F1C4C7}" type="pres">
      <dgm:prSet presAssocID="{6132C3A2-F56E-4418-95CC-753B779C309D}" presName="node" presStyleLbl="node1" presStyleIdx="1" presStyleCnt="6">
        <dgm:presLayoutVars>
          <dgm:bulletEnabled val="1"/>
        </dgm:presLayoutVars>
      </dgm:prSet>
      <dgm:spPr/>
    </dgm:pt>
    <dgm:pt modelId="{88529CFC-A1E5-4518-B05B-1F00D43F0C8F}" type="pres">
      <dgm:prSet presAssocID="{6132C3A2-F56E-4418-95CC-753B779C309D}" presName="spNode" presStyleCnt="0"/>
      <dgm:spPr/>
    </dgm:pt>
    <dgm:pt modelId="{A428E99E-35CC-4D9D-A138-898F9233E670}" type="pres">
      <dgm:prSet presAssocID="{EC591139-AF1E-4AAB-B9DA-2E89EEF9FE2C}" presName="sibTrans" presStyleLbl="sibTrans1D1" presStyleIdx="1" presStyleCnt="6"/>
      <dgm:spPr/>
    </dgm:pt>
    <dgm:pt modelId="{E3EAC878-6BC2-4F53-8857-737E900F8ABF}" type="pres">
      <dgm:prSet presAssocID="{0B0E6CA1-ABD5-44CA-AB1E-E71A2A1008F1}" presName="node" presStyleLbl="node1" presStyleIdx="2" presStyleCnt="6">
        <dgm:presLayoutVars>
          <dgm:bulletEnabled val="1"/>
        </dgm:presLayoutVars>
      </dgm:prSet>
      <dgm:spPr/>
    </dgm:pt>
    <dgm:pt modelId="{081A7D02-2B53-423E-81AA-50AFAF07FDFA}" type="pres">
      <dgm:prSet presAssocID="{0B0E6CA1-ABD5-44CA-AB1E-E71A2A1008F1}" presName="spNode" presStyleCnt="0"/>
      <dgm:spPr/>
    </dgm:pt>
    <dgm:pt modelId="{CFFE8187-5020-4C7F-AAEE-E0ECA8AB2C0C}" type="pres">
      <dgm:prSet presAssocID="{1C29CB03-0A21-4819-AFB8-6E87EDF38075}" presName="sibTrans" presStyleLbl="sibTrans1D1" presStyleIdx="2" presStyleCnt="6"/>
      <dgm:spPr/>
    </dgm:pt>
    <dgm:pt modelId="{15AC52BE-7CAA-447E-9E61-9D2F5AC722E0}" type="pres">
      <dgm:prSet presAssocID="{A4B2A11F-80C2-45D4-BF50-FC61825BC6EE}" presName="node" presStyleLbl="node1" presStyleIdx="3" presStyleCnt="6">
        <dgm:presLayoutVars>
          <dgm:bulletEnabled val="1"/>
        </dgm:presLayoutVars>
      </dgm:prSet>
      <dgm:spPr/>
    </dgm:pt>
    <dgm:pt modelId="{BBEDC2C5-ADA4-4421-9BE0-06EA6A913050}" type="pres">
      <dgm:prSet presAssocID="{A4B2A11F-80C2-45D4-BF50-FC61825BC6EE}" presName="spNode" presStyleCnt="0"/>
      <dgm:spPr/>
    </dgm:pt>
    <dgm:pt modelId="{DF4AA924-3E3F-4BCC-97A7-B93F84D18AA1}" type="pres">
      <dgm:prSet presAssocID="{11C0D26C-D42D-48BA-97CA-53B150BE9A34}" presName="sibTrans" presStyleLbl="sibTrans1D1" presStyleIdx="3" presStyleCnt="6"/>
      <dgm:spPr/>
    </dgm:pt>
    <dgm:pt modelId="{C1AD471E-B78D-410F-93D3-8B6DC9584133}" type="pres">
      <dgm:prSet presAssocID="{CA68AC49-4EB3-4E83-8076-EB4D00AD87AC}" presName="node" presStyleLbl="node1" presStyleIdx="4" presStyleCnt="6">
        <dgm:presLayoutVars>
          <dgm:bulletEnabled val="1"/>
        </dgm:presLayoutVars>
      </dgm:prSet>
      <dgm:spPr/>
    </dgm:pt>
    <dgm:pt modelId="{2E062EDC-000C-4679-8A1F-338A03DBD69E}" type="pres">
      <dgm:prSet presAssocID="{CA68AC49-4EB3-4E83-8076-EB4D00AD87AC}" presName="spNode" presStyleCnt="0"/>
      <dgm:spPr/>
    </dgm:pt>
    <dgm:pt modelId="{BB456DED-6F91-4929-9999-11A7114C5374}" type="pres">
      <dgm:prSet presAssocID="{BD1DC196-664B-4EB9-BAA7-9D8618AC8B5A}" presName="sibTrans" presStyleLbl="sibTrans1D1" presStyleIdx="4" presStyleCnt="6"/>
      <dgm:spPr/>
    </dgm:pt>
    <dgm:pt modelId="{0CA694C8-985A-414E-837F-4ED03983FC11}" type="pres">
      <dgm:prSet presAssocID="{745B9CF0-879A-46B1-AAAA-B677F5258386}" presName="node" presStyleLbl="node1" presStyleIdx="5" presStyleCnt="6">
        <dgm:presLayoutVars>
          <dgm:bulletEnabled val="1"/>
        </dgm:presLayoutVars>
      </dgm:prSet>
      <dgm:spPr/>
    </dgm:pt>
    <dgm:pt modelId="{BFD96B44-41AF-404A-AA32-F62B034DDC99}" type="pres">
      <dgm:prSet presAssocID="{745B9CF0-879A-46B1-AAAA-B677F5258386}" presName="spNode" presStyleCnt="0"/>
      <dgm:spPr/>
    </dgm:pt>
    <dgm:pt modelId="{B16116B0-5C71-4B01-AB98-DC1C4700DF64}" type="pres">
      <dgm:prSet presAssocID="{4323DBDF-5D7F-47D6-8468-625E8ECB3D35}" presName="sibTrans" presStyleLbl="sibTrans1D1" presStyleIdx="5" presStyleCnt="6"/>
      <dgm:spPr/>
    </dgm:pt>
  </dgm:ptLst>
  <dgm:cxnLst>
    <dgm:cxn modelId="{4733ED00-B732-4FD9-8D83-15583A10C1C9}" srcId="{5CA14FA1-194D-4416-8B29-6988CF3F7DE8}" destId="{A4B2A11F-80C2-45D4-BF50-FC61825BC6EE}" srcOrd="3" destOrd="0" parTransId="{63DBF8B6-8208-426D-BB46-AE713189B5EF}" sibTransId="{11C0D26C-D42D-48BA-97CA-53B150BE9A34}"/>
    <dgm:cxn modelId="{4F855205-F4CE-46BD-B999-19181C95081B}" type="presOf" srcId="{4323DBDF-5D7F-47D6-8468-625E8ECB3D35}" destId="{B16116B0-5C71-4B01-AB98-DC1C4700DF64}" srcOrd="0" destOrd="0" presId="urn:microsoft.com/office/officeart/2005/8/layout/cycle5"/>
    <dgm:cxn modelId="{C1C92017-C536-4FA3-9499-5CADF33391E5}" srcId="{5CA14FA1-194D-4416-8B29-6988CF3F7DE8}" destId="{8DAC1528-DBBA-4DFD-A005-395D8B077ED4}" srcOrd="0" destOrd="0" parTransId="{4D3196D2-8B0F-484B-B342-4B842758CF70}" sibTransId="{B3F8331D-16DF-443A-861F-9B44CDE33B58}"/>
    <dgm:cxn modelId="{28EA341E-56EA-481D-9CBC-3E503C26E98A}" type="presOf" srcId="{745B9CF0-879A-46B1-AAAA-B677F5258386}" destId="{0CA694C8-985A-414E-837F-4ED03983FC11}" srcOrd="0" destOrd="0" presId="urn:microsoft.com/office/officeart/2005/8/layout/cycle5"/>
    <dgm:cxn modelId="{D649FD23-7CCE-49D5-A3F2-91984E01D675}" srcId="{5CA14FA1-194D-4416-8B29-6988CF3F7DE8}" destId="{0B0E6CA1-ABD5-44CA-AB1E-E71A2A1008F1}" srcOrd="2" destOrd="0" parTransId="{E80D0C9C-DF8B-4FA0-90DC-735DB311BE5B}" sibTransId="{1C29CB03-0A21-4819-AFB8-6E87EDF38075}"/>
    <dgm:cxn modelId="{3C9CB33D-48E9-4B8F-9699-DE9C9D273383}" type="presOf" srcId="{5CA14FA1-194D-4416-8B29-6988CF3F7DE8}" destId="{80ABE322-6738-4B3F-AB26-B5B6CCE1AC85}" srcOrd="0" destOrd="0" presId="urn:microsoft.com/office/officeart/2005/8/layout/cycle5"/>
    <dgm:cxn modelId="{15C2523F-78E7-44FA-B90A-71DB474757DA}" type="presOf" srcId="{CA68AC49-4EB3-4E83-8076-EB4D00AD87AC}" destId="{C1AD471E-B78D-410F-93D3-8B6DC9584133}" srcOrd="0" destOrd="0" presId="urn:microsoft.com/office/officeart/2005/8/layout/cycle5"/>
    <dgm:cxn modelId="{2E0BD761-AD23-4032-97D2-07883FF0C997}" type="presOf" srcId="{8DAC1528-DBBA-4DFD-A005-395D8B077ED4}" destId="{4C473849-E0E4-493C-BBC4-75505137E6A5}" srcOrd="0" destOrd="0" presId="urn:microsoft.com/office/officeart/2005/8/layout/cycle5"/>
    <dgm:cxn modelId="{A3317D46-78BF-403A-B342-74713A2864F7}" type="presOf" srcId="{BD1DC196-664B-4EB9-BAA7-9D8618AC8B5A}" destId="{BB456DED-6F91-4929-9999-11A7114C5374}" srcOrd="0" destOrd="0" presId="urn:microsoft.com/office/officeart/2005/8/layout/cycle5"/>
    <dgm:cxn modelId="{FC3DE266-72F1-4D58-88A3-CD2A9F06BC32}" srcId="{5CA14FA1-194D-4416-8B29-6988CF3F7DE8}" destId="{6132C3A2-F56E-4418-95CC-753B779C309D}" srcOrd="1" destOrd="0" parTransId="{A9A7C1F9-515C-44B1-B505-9A0EFD6D4327}" sibTransId="{EC591139-AF1E-4AAB-B9DA-2E89EEF9FE2C}"/>
    <dgm:cxn modelId="{003E4E73-DEB6-4911-9D48-D2C26B454E4D}" srcId="{5CA14FA1-194D-4416-8B29-6988CF3F7DE8}" destId="{CA68AC49-4EB3-4E83-8076-EB4D00AD87AC}" srcOrd="4" destOrd="0" parTransId="{974FF114-0852-4D2D-8DF2-D3E4EC6C104F}" sibTransId="{BD1DC196-664B-4EB9-BAA7-9D8618AC8B5A}"/>
    <dgm:cxn modelId="{2A05FD57-56AB-4E2C-B337-7FEA5CBBD028}" type="presOf" srcId="{EC591139-AF1E-4AAB-B9DA-2E89EEF9FE2C}" destId="{A428E99E-35CC-4D9D-A138-898F9233E670}" srcOrd="0" destOrd="0" presId="urn:microsoft.com/office/officeart/2005/8/layout/cycle5"/>
    <dgm:cxn modelId="{C7E8BF7F-3606-4595-8FDC-5B9585A03A72}" type="presOf" srcId="{B3F8331D-16DF-443A-861F-9B44CDE33B58}" destId="{83E69CB8-7E72-4A05-A2D5-637B03675DE7}" srcOrd="0" destOrd="0" presId="urn:microsoft.com/office/officeart/2005/8/layout/cycle5"/>
    <dgm:cxn modelId="{52CD1F81-18F8-41C3-A26C-985DE50D77A0}" type="presOf" srcId="{6132C3A2-F56E-4418-95CC-753B779C309D}" destId="{1D74DF4C-6C00-4255-AB2C-27BDD8F1C4C7}" srcOrd="0" destOrd="0" presId="urn:microsoft.com/office/officeart/2005/8/layout/cycle5"/>
    <dgm:cxn modelId="{67403989-B196-4D12-98F1-82B11C1D034F}" type="presOf" srcId="{0B0E6CA1-ABD5-44CA-AB1E-E71A2A1008F1}" destId="{E3EAC878-6BC2-4F53-8857-737E900F8ABF}" srcOrd="0" destOrd="0" presId="urn:microsoft.com/office/officeart/2005/8/layout/cycle5"/>
    <dgm:cxn modelId="{F62C1D8B-8B16-4801-B2E3-51BAD3CC7940}" type="presOf" srcId="{1C29CB03-0A21-4819-AFB8-6E87EDF38075}" destId="{CFFE8187-5020-4C7F-AAEE-E0ECA8AB2C0C}" srcOrd="0" destOrd="0" presId="urn:microsoft.com/office/officeart/2005/8/layout/cycle5"/>
    <dgm:cxn modelId="{3E537CB5-A54E-4BEC-9EF2-10D5732A74DE}" srcId="{5CA14FA1-194D-4416-8B29-6988CF3F7DE8}" destId="{745B9CF0-879A-46B1-AAAA-B677F5258386}" srcOrd="5" destOrd="0" parTransId="{FF972B21-8CF2-4ED0-9116-CA0277F02CFB}" sibTransId="{4323DBDF-5D7F-47D6-8468-625E8ECB3D35}"/>
    <dgm:cxn modelId="{CB63E0BF-8809-4651-A3B3-CB85F7A76E93}" type="presOf" srcId="{A4B2A11F-80C2-45D4-BF50-FC61825BC6EE}" destId="{15AC52BE-7CAA-447E-9E61-9D2F5AC722E0}" srcOrd="0" destOrd="0" presId="urn:microsoft.com/office/officeart/2005/8/layout/cycle5"/>
    <dgm:cxn modelId="{52E87FC1-0173-416C-8E9D-CF0D256F062E}" type="presOf" srcId="{11C0D26C-D42D-48BA-97CA-53B150BE9A34}" destId="{DF4AA924-3E3F-4BCC-97A7-B93F84D18AA1}" srcOrd="0" destOrd="0" presId="urn:microsoft.com/office/officeart/2005/8/layout/cycle5"/>
    <dgm:cxn modelId="{24543480-2351-496F-A3FB-C8330C82FC44}" type="presParOf" srcId="{80ABE322-6738-4B3F-AB26-B5B6CCE1AC85}" destId="{4C473849-E0E4-493C-BBC4-75505137E6A5}" srcOrd="0" destOrd="0" presId="urn:microsoft.com/office/officeart/2005/8/layout/cycle5"/>
    <dgm:cxn modelId="{1C622AB0-1F16-439C-92C2-34129ABC68CD}" type="presParOf" srcId="{80ABE322-6738-4B3F-AB26-B5B6CCE1AC85}" destId="{872DCFF6-7668-4072-9998-8CA990A86E5E}" srcOrd="1" destOrd="0" presId="urn:microsoft.com/office/officeart/2005/8/layout/cycle5"/>
    <dgm:cxn modelId="{676BA644-9F89-4514-AD18-1248EF28101F}" type="presParOf" srcId="{80ABE322-6738-4B3F-AB26-B5B6CCE1AC85}" destId="{83E69CB8-7E72-4A05-A2D5-637B03675DE7}" srcOrd="2" destOrd="0" presId="urn:microsoft.com/office/officeart/2005/8/layout/cycle5"/>
    <dgm:cxn modelId="{C58F89B0-7C87-43FA-8CD1-C3662D3D3E05}" type="presParOf" srcId="{80ABE322-6738-4B3F-AB26-B5B6CCE1AC85}" destId="{1D74DF4C-6C00-4255-AB2C-27BDD8F1C4C7}" srcOrd="3" destOrd="0" presId="urn:microsoft.com/office/officeart/2005/8/layout/cycle5"/>
    <dgm:cxn modelId="{2D4615E3-C357-4AED-A990-2A8AE97F3F0E}" type="presParOf" srcId="{80ABE322-6738-4B3F-AB26-B5B6CCE1AC85}" destId="{88529CFC-A1E5-4518-B05B-1F00D43F0C8F}" srcOrd="4" destOrd="0" presId="urn:microsoft.com/office/officeart/2005/8/layout/cycle5"/>
    <dgm:cxn modelId="{D54995B9-BDFF-460A-AE5F-2382623307A4}" type="presParOf" srcId="{80ABE322-6738-4B3F-AB26-B5B6CCE1AC85}" destId="{A428E99E-35CC-4D9D-A138-898F9233E670}" srcOrd="5" destOrd="0" presId="urn:microsoft.com/office/officeart/2005/8/layout/cycle5"/>
    <dgm:cxn modelId="{86E386D1-71BA-402B-9C2E-129274302E2C}" type="presParOf" srcId="{80ABE322-6738-4B3F-AB26-B5B6CCE1AC85}" destId="{E3EAC878-6BC2-4F53-8857-737E900F8ABF}" srcOrd="6" destOrd="0" presId="urn:microsoft.com/office/officeart/2005/8/layout/cycle5"/>
    <dgm:cxn modelId="{5787E66B-1883-4E49-BC64-1CB2B61D3D20}" type="presParOf" srcId="{80ABE322-6738-4B3F-AB26-B5B6CCE1AC85}" destId="{081A7D02-2B53-423E-81AA-50AFAF07FDFA}" srcOrd="7" destOrd="0" presId="urn:microsoft.com/office/officeart/2005/8/layout/cycle5"/>
    <dgm:cxn modelId="{C5ADC2D1-B1EB-448F-9850-AF928F729DC7}" type="presParOf" srcId="{80ABE322-6738-4B3F-AB26-B5B6CCE1AC85}" destId="{CFFE8187-5020-4C7F-AAEE-E0ECA8AB2C0C}" srcOrd="8" destOrd="0" presId="urn:microsoft.com/office/officeart/2005/8/layout/cycle5"/>
    <dgm:cxn modelId="{1368A775-49F6-4F06-B423-73A483F46677}" type="presParOf" srcId="{80ABE322-6738-4B3F-AB26-B5B6CCE1AC85}" destId="{15AC52BE-7CAA-447E-9E61-9D2F5AC722E0}" srcOrd="9" destOrd="0" presId="urn:microsoft.com/office/officeart/2005/8/layout/cycle5"/>
    <dgm:cxn modelId="{B5EBA2D2-5AB3-4FFD-BFB5-2544946B6A71}" type="presParOf" srcId="{80ABE322-6738-4B3F-AB26-B5B6CCE1AC85}" destId="{BBEDC2C5-ADA4-4421-9BE0-06EA6A913050}" srcOrd="10" destOrd="0" presId="urn:microsoft.com/office/officeart/2005/8/layout/cycle5"/>
    <dgm:cxn modelId="{1CD38E6D-B285-4F43-AFD6-828AD9660825}" type="presParOf" srcId="{80ABE322-6738-4B3F-AB26-B5B6CCE1AC85}" destId="{DF4AA924-3E3F-4BCC-97A7-B93F84D18AA1}" srcOrd="11" destOrd="0" presId="urn:microsoft.com/office/officeart/2005/8/layout/cycle5"/>
    <dgm:cxn modelId="{D0D9216D-C9C7-4A03-A068-FD5A31C061F5}" type="presParOf" srcId="{80ABE322-6738-4B3F-AB26-B5B6CCE1AC85}" destId="{C1AD471E-B78D-410F-93D3-8B6DC9584133}" srcOrd="12" destOrd="0" presId="urn:microsoft.com/office/officeart/2005/8/layout/cycle5"/>
    <dgm:cxn modelId="{8880707F-DC11-49C1-AA7D-C948A6C22105}" type="presParOf" srcId="{80ABE322-6738-4B3F-AB26-B5B6CCE1AC85}" destId="{2E062EDC-000C-4679-8A1F-338A03DBD69E}" srcOrd="13" destOrd="0" presId="urn:microsoft.com/office/officeart/2005/8/layout/cycle5"/>
    <dgm:cxn modelId="{4B8C500A-5F4F-421E-B06F-F0F7A8A9FAA7}" type="presParOf" srcId="{80ABE322-6738-4B3F-AB26-B5B6CCE1AC85}" destId="{BB456DED-6F91-4929-9999-11A7114C5374}" srcOrd="14" destOrd="0" presId="urn:microsoft.com/office/officeart/2005/8/layout/cycle5"/>
    <dgm:cxn modelId="{80980C48-B9BD-4A27-8DB4-1C639B21CEEF}" type="presParOf" srcId="{80ABE322-6738-4B3F-AB26-B5B6CCE1AC85}" destId="{0CA694C8-985A-414E-837F-4ED03983FC11}" srcOrd="15" destOrd="0" presId="urn:microsoft.com/office/officeart/2005/8/layout/cycle5"/>
    <dgm:cxn modelId="{FC533617-5F15-4A48-A594-CF6A0A31B921}" type="presParOf" srcId="{80ABE322-6738-4B3F-AB26-B5B6CCE1AC85}" destId="{BFD96B44-41AF-404A-AA32-F62B034DDC99}" srcOrd="16" destOrd="0" presId="urn:microsoft.com/office/officeart/2005/8/layout/cycle5"/>
    <dgm:cxn modelId="{E26AC162-F33A-41F5-81C8-779C46EBE537}" type="presParOf" srcId="{80ABE322-6738-4B3F-AB26-B5B6CCE1AC85}" destId="{B16116B0-5C71-4B01-AB98-DC1C4700DF64}"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73849-E0E4-493C-BBC4-75505137E6A5}">
      <dsp:nvSpPr>
        <dsp:cNvPr id="0" name=""/>
        <dsp:cNvSpPr/>
      </dsp:nvSpPr>
      <dsp:spPr>
        <a:xfrm>
          <a:off x="2668665" y="3070"/>
          <a:ext cx="1526627" cy="992307"/>
        </a:xfrm>
        <a:prstGeom prst="roundRect">
          <a:avLst/>
        </a:prstGeom>
        <a:noFill/>
        <a:ln w="28575" cap="flat" cmpd="sng" algn="ctr">
          <a:solidFill>
            <a:srgbClr val="C00000"/>
          </a:solidFill>
          <a:prstDash val="solid"/>
          <a:miter lim="800000"/>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rPr>
            <a:t>Look &amp; Welcome</a:t>
          </a:r>
        </a:p>
      </dsp:txBody>
      <dsp:txXfrm>
        <a:off x="2717105" y="51510"/>
        <a:ext cx="1429747" cy="895427"/>
      </dsp:txXfrm>
    </dsp:sp>
    <dsp:sp modelId="{83E69CB8-7E72-4A05-A2D5-637B03675DE7}">
      <dsp:nvSpPr>
        <dsp:cNvPr id="0" name=""/>
        <dsp:cNvSpPr/>
      </dsp:nvSpPr>
      <dsp:spPr>
        <a:xfrm>
          <a:off x="1096563" y="499224"/>
          <a:ext cx="4670831" cy="4670831"/>
        </a:xfrm>
        <a:custGeom>
          <a:avLst/>
          <a:gdLst/>
          <a:ahLst/>
          <a:cxnLst/>
          <a:rect l="0" t="0" r="0" b="0"/>
          <a:pathLst>
            <a:path>
              <a:moveTo>
                <a:pt x="3290264" y="204117"/>
              </a:moveTo>
              <a:arcTo wR="2335415" hR="2335415" stAng="17647979" swAng="922611"/>
            </a:path>
          </a:pathLst>
        </a:custGeom>
        <a:noFill/>
        <a:ln w="28575" cap="flat" cmpd="sng" algn="ctr">
          <a:solidFill>
            <a:srgbClr val="FFC000"/>
          </a:solidFill>
          <a:prstDash val="solid"/>
          <a:miter lim="800000"/>
          <a:tailEnd type="arrow"/>
        </a:ln>
        <a:effectLst>
          <a:outerShdw blurRad="50800" dist="38100" dir="5400000" algn="t" rotWithShape="0">
            <a:prstClr val="black">
              <a:alpha val="40000"/>
            </a:prstClr>
          </a:outerShdw>
        </a:effectLst>
      </dsp:spPr>
      <dsp:style>
        <a:lnRef idx="1">
          <a:scrgbClr r="0" g="0" b="0"/>
        </a:lnRef>
        <a:fillRef idx="0">
          <a:scrgbClr r="0" g="0" b="0"/>
        </a:fillRef>
        <a:effectRef idx="0">
          <a:scrgbClr r="0" g="0" b="0"/>
        </a:effectRef>
        <a:fontRef idx="minor"/>
      </dsp:style>
    </dsp:sp>
    <dsp:sp modelId="{1D74DF4C-6C00-4255-AB2C-27BDD8F1C4C7}">
      <dsp:nvSpPr>
        <dsp:cNvPr id="0" name=""/>
        <dsp:cNvSpPr/>
      </dsp:nvSpPr>
      <dsp:spPr>
        <a:xfrm>
          <a:off x="4691195" y="1170778"/>
          <a:ext cx="1526627" cy="992307"/>
        </a:xfrm>
        <a:prstGeom prst="roundRect">
          <a:avLst/>
        </a:prstGeom>
        <a:noFill/>
        <a:ln w="28575" cap="flat" cmpd="sng" algn="ctr">
          <a:solidFill>
            <a:srgbClr val="FFC000"/>
          </a:solidFill>
          <a:prstDash val="solid"/>
          <a:miter lim="800000"/>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rPr>
            <a:t>Identify Customer Needs</a:t>
          </a:r>
        </a:p>
      </dsp:txBody>
      <dsp:txXfrm>
        <a:off x="4739635" y="1219218"/>
        <a:ext cx="1429747" cy="895427"/>
      </dsp:txXfrm>
    </dsp:sp>
    <dsp:sp modelId="{A428E99E-35CC-4D9D-A138-898F9233E670}">
      <dsp:nvSpPr>
        <dsp:cNvPr id="0" name=""/>
        <dsp:cNvSpPr/>
      </dsp:nvSpPr>
      <dsp:spPr>
        <a:xfrm>
          <a:off x="1096563" y="499224"/>
          <a:ext cx="4670831" cy="4670831"/>
        </a:xfrm>
        <a:custGeom>
          <a:avLst/>
          <a:gdLst/>
          <a:ahLst/>
          <a:cxnLst/>
          <a:rect l="0" t="0" r="0" b="0"/>
          <a:pathLst>
            <a:path>
              <a:moveTo>
                <a:pt x="4634487" y="1925008"/>
              </a:moveTo>
              <a:arcTo wR="2335415" hR="2335415" stAng="20992725" swAng="1214551"/>
            </a:path>
          </a:pathLst>
        </a:custGeom>
        <a:noFill/>
        <a:ln w="28575" cap="flat" cmpd="sng" algn="ctr">
          <a:solidFill>
            <a:srgbClr val="FF66FF"/>
          </a:solidFill>
          <a:prstDash val="solid"/>
          <a:miter lim="800000"/>
          <a:tailEnd type="arrow"/>
        </a:ln>
        <a:effectLst>
          <a:outerShdw blurRad="50800" dist="38100" dir="10800000" algn="r" rotWithShape="0">
            <a:prstClr val="black">
              <a:alpha val="40000"/>
            </a:prstClr>
          </a:outerShdw>
        </a:effectLst>
      </dsp:spPr>
      <dsp:style>
        <a:lnRef idx="1">
          <a:scrgbClr r="0" g="0" b="0"/>
        </a:lnRef>
        <a:fillRef idx="0">
          <a:scrgbClr r="0" g="0" b="0"/>
        </a:fillRef>
        <a:effectRef idx="0">
          <a:scrgbClr r="0" g="0" b="0"/>
        </a:effectRef>
        <a:fontRef idx="minor"/>
      </dsp:style>
    </dsp:sp>
    <dsp:sp modelId="{E3EAC878-6BC2-4F53-8857-737E900F8ABF}">
      <dsp:nvSpPr>
        <dsp:cNvPr id="0" name=""/>
        <dsp:cNvSpPr/>
      </dsp:nvSpPr>
      <dsp:spPr>
        <a:xfrm>
          <a:off x="4691195" y="3506193"/>
          <a:ext cx="1526627" cy="992307"/>
        </a:xfrm>
        <a:prstGeom prst="roundRect">
          <a:avLst/>
        </a:prstGeom>
        <a:noFill/>
        <a:ln w="28575" cap="flat" cmpd="sng" algn="ctr">
          <a:solidFill>
            <a:srgbClr val="FF66FF"/>
          </a:solidFill>
          <a:prstDash val="solid"/>
          <a:miter lim="800000"/>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rPr>
            <a:t>Solution Pitching</a:t>
          </a:r>
        </a:p>
      </dsp:txBody>
      <dsp:txXfrm>
        <a:off x="4739635" y="3554633"/>
        <a:ext cx="1429747" cy="895427"/>
      </dsp:txXfrm>
    </dsp:sp>
    <dsp:sp modelId="{CFFE8187-5020-4C7F-AAEE-E0ECA8AB2C0C}">
      <dsp:nvSpPr>
        <dsp:cNvPr id="0" name=""/>
        <dsp:cNvSpPr/>
      </dsp:nvSpPr>
      <dsp:spPr>
        <a:xfrm>
          <a:off x="1096563" y="499224"/>
          <a:ext cx="4670831" cy="4670831"/>
        </a:xfrm>
        <a:custGeom>
          <a:avLst/>
          <a:gdLst/>
          <a:ahLst/>
          <a:cxnLst/>
          <a:rect l="0" t="0" r="0" b="0"/>
          <a:pathLst>
            <a:path>
              <a:moveTo>
                <a:pt x="3821232" y="4137224"/>
              </a:moveTo>
              <a:arcTo wR="2335415" hR="2335415" stAng="3029410" swAng="922611"/>
            </a:path>
          </a:pathLst>
        </a:custGeom>
        <a:noFill/>
        <a:ln w="28575" cap="flat" cmpd="sng" algn="ctr">
          <a:solidFill>
            <a:srgbClr val="00B0F0"/>
          </a:solidFill>
          <a:prstDash val="solid"/>
          <a:miter lim="800000"/>
          <a:tailEnd type="arrow"/>
        </a:ln>
        <a:effectLst>
          <a:outerShdw blurRad="50800" dist="38100" dir="5400000" algn="t" rotWithShape="0">
            <a:prstClr val="black">
              <a:alpha val="40000"/>
            </a:prstClr>
          </a:outerShdw>
        </a:effectLst>
      </dsp:spPr>
      <dsp:style>
        <a:lnRef idx="1">
          <a:scrgbClr r="0" g="0" b="0"/>
        </a:lnRef>
        <a:fillRef idx="0">
          <a:scrgbClr r="0" g="0" b="0"/>
        </a:fillRef>
        <a:effectRef idx="0">
          <a:scrgbClr r="0" g="0" b="0"/>
        </a:effectRef>
        <a:fontRef idx="minor"/>
      </dsp:style>
    </dsp:sp>
    <dsp:sp modelId="{15AC52BE-7CAA-447E-9E61-9D2F5AC722E0}">
      <dsp:nvSpPr>
        <dsp:cNvPr id="0" name=""/>
        <dsp:cNvSpPr/>
      </dsp:nvSpPr>
      <dsp:spPr>
        <a:xfrm>
          <a:off x="2668665" y="4673901"/>
          <a:ext cx="1526627" cy="992307"/>
        </a:xfrm>
        <a:prstGeom prst="roundRect">
          <a:avLst/>
        </a:prstGeom>
        <a:noFill/>
        <a:ln w="28575" cap="flat" cmpd="sng" algn="ctr">
          <a:solidFill>
            <a:srgbClr val="00B0F0"/>
          </a:solidFill>
          <a:prstDash val="solid"/>
          <a:miter lim="800000"/>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rPr>
            <a:t>Tackling Objections</a:t>
          </a:r>
        </a:p>
      </dsp:txBody>
      <dsp:txXfrm>
        <a:off x="2717105" y="4722341"/>
        <a:ext cx="1429747" cy="895427"/>
      </dsp:txXfrm>
    </dsp:sp>
    <dsp:sp modelId="{DF4AA924-3E3F-4BCC-97A7-B93F84D18AA1}">
      <dsp:nvSpPr>
        <dsp:cNvPr id="0" name=""/>
        <dsp:cNvSpPr/>
      </dsp:nvSpPr>
      <dsp:spPr>
        <a:xfrm>
          <a:off x="1096563" y="499224"/>
          <a:ext cx="4670831" cy="4670831"/>
        </a:xfrm>
        <a:custGeom>
          <a:avLst/>
          <a:gdLst/>
          <a:ahLst/>
          <a:cxnLst/>
          <a:rect l="0" t="0" r="0" b="0"/>
          <a:pathLst>
            <a:path>
              <a:moveTo>
                <a:pt x="1380566" y="4466713"/>
              </a:moveTo>
              <a:arcTo wR="2335415" hR="2335415" stAng="6847979" swAng="922611"/>
            </a:path>
          </a:pathLst>
        </a:custGeom>
        <a:noFill/>
        <a:ln w="28575" cap="flat" cmpd="sng" algn="ctr">
          <a:solidFill>
            <a:srgbClr val="00B050"/>
          </a:solidFill>
          <a:prstDash val="solid"/>
          <a:miter lim="800000"/>
          <a:tailEnd type="arrow"/>
        </a:ln>
        <a:effectLst>
          <a:outerShdw blurRad="50800" dist="38100" dir="10800000" algn="r" rotWithShape="0">
            <a:prstClr val="black">
              <a:alpha val="40000"/>
            </a:prstClr>
          </a:outerShdw>
        </a:effectLst>
      </dsp:spPr>
      <dsp:style>
        <a:lnRef idx="1">
          <a:scrgbClr r="0" g="0" b="0"/>
        </a:lnRef>
        <a:fillRef idx="0">
          <a:scrgbClr r="0" g="0" b="0"/>
        </a:fillRef>
        <a:effectRef idx="0">
          <a:scrgbClr r="0" g="0" b="0"/>
        </a:effectRef>
        <a:fontRef idx="minor"/>
      </dsp:style>
    </dsp:sp>
    <dsp:sp modelId="{C1AD471E-B78D-410F-93D3-8B6DC9584133}">
      <dsp:nvSpPr>
        <dsp:cNvPr id="0" name=""/>
        <dsp:cNvSpPr/>
      </dsp:nvSpPr>
      <dsp:spPr>
        <a:xfrm>
          <a:off x="646136" y="3506193"/>
          <a:ext cx="1526627" cy="992307"/>
        </a:xfrm>
        <a:prstGeom prst="roundRect">
          <a:avLst/>
        </a:prstGeom>
        <a:noFill/>
        <a:ln w="28575" cap="flat" cmpd="sng" algn="ctr">
          <a:solidFill>
            <a:srgbClr val="00B050"/>
          </a:solidFill>
          <a:prstDash val="solid"/>
          <a:miter lim="800000"/>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rPr>
            <a:t>Enthusiastic Close</a:t>
          </a:r>
        </a:p>
      </dsp:txBody>
      <dsp:txXfrm>
        <a:off x="694576" y="3554633"/>
        <a:ext cx="1429747" cy="895427"/>
      </dsp:txXfrm>
    </dsp:sp>
    <dsp:sp modelId="{BB456DED-6F91-4929-9999-11A7114C5374}">
      <dsp:nvSpPr>
        <dsp:cNvPr id="0" name=""/>
        <dsp:cNvSpPr/>
      </dsp:nvSpPr>
      <dsp:spPr>
        <a:xfrm>
          <a:off x="1096563" y="499224"/>
          <a:ext cx="4670831" cy="4670831"/>
        </a:xfrm>
        <a:custGeom>
          <a:avLst/>
          <a:gdLst/>
          <a:ahLst/>
          <a:cxnLst/>
          <a:rect l="0" t="0" r="0" b="0"/>
          <a:pathLst>
            <a:path>
              <a:moveTo>
                <a:pt x="36343" y="2745822"/>
              </a:moveTo>
              <a:arcTo wR="2335415" hR="2335415" stAng="10192725" swAng="1214551"/>
            </a:path>
          </a:pathLst>
        </a:custGeom>
        <a:noFill/>
        <a:ln w="28575" cap="flat" cmpd="sng" algn="ctr">
          <a:solidFill>
            <a:srgbClr val="7030A0"/>
          </a:solidFill>
          <a:prstDash val="solid"/>
          <a:miter lim="800000"/>
          <a:tailEnd type="arrow"/>
        </a:ln>
        <a:effectLst>
          <a:outerShdw blurRad="50800" dist="38100" dir="10800000" algn="r" rotWithShape="0">
            <a:prstClr val="black">
              <a:alpha val="40000"/>
            </a:prstClr>
          </a:outerShdw>
        </a:effectLst>
      </dsp:spPr>
      <dsp:style>
        <a:lnRef idx="1">
          <a:scrgbClr r="0" g="0" b="0"/>
        </a:lnRef>
        <a:fillRef idx="0">
          <a:scrgbClr r="0" g="0" b="0"/>
        </a:fillRef>
        <a:effectRef idx="0">
          <a:scrgbClr r="0" g="0" b="0"/>
        </a:effectRef>
        <a:fontRef idx="minor"/>
      </dsp:style>
    </dsp:sp>
    <dsp:sp modelId="{0CA694C8-985A-414E-837F-4ED03983FC11}">
      <dsp:nvSpPr>
        <dsp:cNvPr id="0" name=""/>
        <dsp:cNvSpPr/>
      </dsp:nvSpPr>
      <dsp:spPr>
        <a:xfrm>
          <a:off x="646136" y="1170778"/>
          <a:ext cx="1526627" cy="992307"/>
        </a:xfrm>
        <a:prstGeom prst="roundRect">
          <a:avLst/>
        </a:prstGeom>
        <a:noFill/>
        <a:ln w="28575" cap="flat" cmpd="sng" algn="ctr">
          <a:solidFill>
            <a:srgbClr val="7030A0"/>
          </a:solidFill>
          <a:prstDash val="solid"/>
          <a:miter lim="800000"/>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rPr>
            <a:t>New Leads</a:t>
          </a:r>
        </a:p>
      </dsp:txBody>
      <dsp:txXfrm>
        <a:off x="694576" y="1219218"/>
        <a:ext cx="1429747" cy="895427"/>
      </dsp:txXfrm>
    </dsp:sp>
    <dsp:sp modelId="{B16116B0-5C71-4B01-AB98-DC1C4700DF64}">
      <dsp:nvSpPr>
        <dsp:cNvPr id="0" name=""/>
        <dsp:cNvSpPr/>
      </dsp:nvSpPr>
      <dsp:spPr>
        <a:xfrm>
          <a:off x="1096563" y="499224"/>
          <a:ext cx="4670831" cy="4670831"/>
        </a:xfrm>
        <a:custGeom>
          <a:avLst/>
          <a:gdLst/>
          <a:ahLst/>
          <a:cxnLst/>
          <a:rect l="0" t="0" r="0" b="0"/>
          <a:pathLst>
            <a:path>
              <a:moveTo>
                <a:pt x="849599" y="533606"/>
              </a:moveTo>
              <a:arcTo wR="2335415" hR="2335415" stAng="13829410" swAng="922611"/>
            </a:path>
          </a:pathLst>
        </a:custGeom>
        <a:noFill/>
        <a:ln w="28575" cap="flat" cmpd="sng" algn="ctr">
          <a:solidFill>
            <a:srgbClr val="C00000"/>
          </a:solidFill>
          <a:prstDash val="solid"/>
          <a:miter lim="800000"/>
          <a:tailEnd type="arrow"/>
        </a:ln>
        <a:effectLst>
          <a:outerShdw blurRad="50800" dist="38100" dir="13500000" algn="br" rotWithShape="0">
            <a:prstClr val="black">
              <a:alpha val="40000"/>
            </a:prstClr>
          </a:outerShdw>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C9773-9D64-493B-8C98-85668AD8CFE0}">
      <dsp:nvSpPr>
        <dsp:cNvPr id="0" name=""/>
        <dsp:cNvSpPr/>
      </dsp:nvSpPr>
      <dsp:spPr>
        <a:xfrm>
          <a:off x="4535" y="1380437"/>
          <a:ext cx="1983230" cy="1189938"/>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IN" sz="3100" kern="1200" dirty="0"/>
            <a:t>Listening</a:t>
          </a:r>
        </a:p>
      </dsp:txBody>
      <dsp:txXfrm>
        <a:off x="39387" y="1415289"/>
        <a:ext cx="1913526" cy="1120234"/>
      </dsp:txXfrm>
    </dsp:sp>
    <dsp:sp modelId="{FA8F886F-89DD-47E0-BEE7-4203706AA9C9}">
      <dsp:nvSpPr>
        <dsp:cNvPr id="0" name=""/>
        <dsp:cNvSpPr/>
      </dsp:nvSpPr>
      <dsp:spPr>
        <a:xfrm>
          <a:off x="2186089" y="1729486"/>
          <a:ext cx="420444" cy="491841"/>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IN" sz="2100" kern="1200"/>
        </a:p>
      </dsp:txBody>
      <dsp:txXfrm>
        <a:off x="2186089" y="1827854"/>
        <a:ext cx="294311" cy="295105"/>
      </dsp:txXfrm>
    </dsp:sp>
    <dsp:sp modelId="{C182C22F-0721-4064-A14E-2409B0DD1552}">
      <dsp:nvSpPr>
        <dsp:cNvPr id="0" name=""/>
        <dsp:cNvSpPr/>
      </dsp:nvSpPr>
      <dsp:spPr>
        <a:xfrm>
          <a:off x="2781058" y="1380437"/>
          <a:ext cx="1983230" cy="1189938"/>
        </a:xfrm>
        <a:prstGeom prst="roundRect">
          <a:avLst>
            <a:gd name="adj" fmla="val 10000"/>
          </a:avLst>
        </a:prstGeom>
        <a:solidFill>
          <a:srgbClr val="004A8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IN" sz="3100" kern="1200" dirty="0"/>
            <a:t>Asking Questions</a:t>
          </a:r>
        </a:p>
      </dsp:txBody>
      <dsp:txXfrm>
        <a:off x="2815910" y="1415289"/>
        <a:ext cx="1913526" cy="1120234"/>
      </dsp:txXfrm>
    </dsp:sp>
    <dsp:sp modelId="{94E0388F-2B2D-4B13-B494-C33C1790F028}">
      <dsp:nvSpPr>
        <dsp:cNvPr id="0" name=""/>
        <dsp:cNvSpPr/>
      </dsp:nvSpPr>
      <dsp:spPr>
        <a:xfrm>
          <a:off x="4962611" y="1729486"/>
          <a:ext cx="420444" cy="491841"/>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IN" sz="2100" kern="1200"/>
        </a:p>
      </dsp:txBody>
      <dsp:txXfrm>
        <a:off x="4962611" y="1827854"/>
        <a:ext cx="294311" cy="295105"/>
      </dsp:txXfrm>
    </dsp:sp>
    <dsp:sp modelId="{0877FF72-0F23-4817-AC54-870D31283262}">
      <dsp:nvSpPr>
        <dsp:cNvPr id="0" name=""/>
        <dsp:cNvSpPr/>
      </dsp:nvSpPr>
      <dsp:spPr>
        <a:xfrm>
          <a:off x="5557581" y="1380437"/>
          <a:ext cx="1983230" cy="1189938"/>
        </a:xfrm>
        <a:prstGeom prst="roundRect">
          <a:avLst>
            <a:gd name="adj" fmla="val 10000"/>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IN" sz="3100" kern="1200" dirty="0"/>
            <a:t>Doubts Clarify</a:t>
          </a:r>
        </a:p>
      </dsp:txBody>
      <dsp:txXfrm>
        <a:off x="5592433" y="1415289"/>
        <a:ext cx="1913526" cy="1120234"/>
      </dsp:txXfrm>
    </dsp:sp>
    <dsp:sp modelId="{D415F269-0B03-459E-A4C3-97A9FB7D50D4}">
      <dsp:nvSpPr>
        <dsp:cNvPr id="0" name=""/>
        <dsp:cNvSpPr/>
      </dsp:nvSpPr>
      <dsp:spPr>
        <a:xfrm>
          <a:off x="7739134" y="1729486"/>
          <a:ext cx="420444" cy="49184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IN" sz="2100" kern="1200"/>
        </a:p>
      </dsp:txBody>
      <dsp:txXfrm>
        <a:off x="7739134" y="1827854"/>
        <a:ext cx="294311" cy="295105"/>
      </dsp:txXfrm>
    </dsp:sp>
    <dsp:sp modelId="{AC5D9222-E49E-4D28-BF36-9654AAB41737}">
      <dsp:nvSpPr>
        <dsp:cNvPr id="0" name=""/>
        <dsp:cNvSpPr/>
      </dsp:nvSpPr>
      <dsp:spPr>
        <a:xfrm>
          <a:off x="8334103" y="1380437"/>
          <a:ext cx="1983230" cy="1189938"/>
        </a:xfrm>
        <a:prstGeom prst="roundRect">
          <a:avLst>
            <a:gd name="adj" fmla="val 10000"/>
          </a:avLst>
        </a:prstGeom>
        <a:solidFill>
          <a:srgbClr val="D6009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IN" sz="3100" kern="1200" dirty="0"/>
            <a:t>Reconfirm</a:t>
          </a:r>
        </a:p>
      </dsp:txBody>
      <dsp:txXfrm>
        <a:off x="8368955" y="1415289"/>
        <a:ext cx="1913526" cy="11202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73849-E0E4-493C-BBC4-75505137E6A5}">
      <dsp:nvSpPr>
        <dsp:cNvPr id="0" name=""/>
        <dsp:cNvSpPr/>
      </dsp:nvSpPr>
      <dsp:spPr>
        <a:xfrm>
          <a:off x="2668665" y="3070"/>
          <a:ext cx="1526627" cy="992307"/>
        </a:xfrm>
        <a:prstGeom prst="roundRect">
          <a:avLst/>
        </a:prstGeom>
        <a:solidFill>
          <a:schemeClr val="tx1">
            <a:lumMod val="50000"/>
            <a:lumOff val="50000"/>
          </a:schemeClr>
        </a:solidFill>
        <a:ln w="28575" cap="flat" cmpd="sng" algn="ctr">
          <a:solidFill>
            <a:srgbClr val="C00000"/>
          </a:solidFill>
          <a:prstDash val="solid"/>
          <a:miter lim="800000"/>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rPr>
            <a:t>Look &amp; Welcome</a:t>
          </a:r>
        </a:p>
      </dsp:txBody>
      <dsp:txXfrm>
        <a:off x="2717105" y="51510"/>
        <a:ext cx="1429747" cy="895427"/>
      </dsp:txXfrm>
    </dsp:sp>
    <dsp:sp modelId="{83E69CB8-7E72-4A05-A2D5-637B03675DE7}">
      <dsp:nvSpPr>
        <dsp:cNvPr id="0" name=""/>
        <dsp:cNvSpPr/>
      </dsp:nvSpPr>
      <dsp:spPr>
        <a:xfrm>
          <a:off x="1096563" y="499224"/>
          <a:ext cx="4670831" cy="4670831"/>
        </a:xfrm>
        <a:custGeom>
          <a:avLst/>
          <a:gdLst/>
          <a:ahLst/>
          <a:cxnLst/>
          <a:rect l="0" t="0" r="0" b="0"/>
          <a:pathLst>
            <a:path>
              <a:moveTo>
                <a:pt x="3290264" y="204117"/>
              </a:moveTo>
              <a:arcTo wR="2335415" hR="2335415" stAng="17647979" swAng="922611"/>
            </a:path>
          </a:pathLst>
        </a:custGeom>
        <a:noFill/>
        <a:ln w="28575" cap="flat" cmpd="sng" algn="ctr">
          <a:solidFill>
            <a:srgbClr val="FFC000"/>
          </a:solidFill>
          <a:prstDash val="solid"/>
          <a:miter lim="800000"/>
          <a:tailEnd type="arrow"/>
        </a:ln>
        <a:effectLst>
          <a:outerShdw blurRad="50800" dist="38100" dir="5400000" algn="t" rotWithShape="0">
            <a:prstClr val="black">
              <a:alpha val="40000"/>
            </a:prstClr>
          </a:outerShdw>
        </a:effectLst>
      </dsp:spPr>
      <dsp:style>
        <a:lnRef idx="1">
          <a:scrgbClr r="0" g="0" b="0"/>
        </a:lnRef>
        <a:fillRef idx="0">
          <a:scrgbClr r="0" g="0" b="0"/>
        </a:fillRef>
        <a:effectRef idx="0">
          <a:scrgbClr r="0" g="0" b="0"/>
        </a:effectRef>
        <a:fontRef idx="minor"/>
      </dsp:style>
    </dsp:sp>
    <dsp:sp modelId="{1D74DF4C-6C00-4255-AB2C-27BDD8F1C4C7}">
      <dsp:nvSpPr>
        <dsp:cNvPr id="0" name=""/>
        <dsp:cNvSpPr/>
      </dsp:nvSpPr>
      <dsp:spPr>
        <a:xfrm>
          <a:off x="4691195" y="1170778"/>
          <a:ext cx="1526627" cy="992307"/>
        </a:xfrm>
        <a:prstGeom prst="roundRect">
          <a:avLst/>
        </a:prstGeom>
        <a:solidFill>
          <a:schemeClr val="tx1">
            <a:lumMod val="50000"/>
            <a:lumOff val="50000"/>
          </a:schemeClr>
        </a:solidFill>
        <a:ln w="28575" cap="flat" cmpd="sng" algn="ctr">
          <a:solidFill>
            <a:srgbClr val="FFC000"/>
          </a:solidFill>
          <a:prstDash val="solid"/>
          <a:miter lim="800000"/>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rPr>
            <a:t>Identify Customer Needs</a:t>
          </a:r>
        </a:p>
      </dsp:txBody>
      <dsp:txXfrm>
        <a:off x="4739635" y="1219218"/>
        <a:ext cx="1429747" cy="895427"/>
      </dsp:txXfrm>
    </dsp:sp>
    <dsp:sp modelId="{A428E99E-35CC-4D9D-A138-898F9233E670}">
      <dsp:nvSpPr>
        <dsp:cNvPr id="0" name=""/>
        <dsp:cNvSpPr/>
      </dsp:nvSpPr>
      <dsp:spPr>
        <a:xfrm>
          <a:off x="1096563" y="499224"/>
          <a:ext cx="4670831" cy="4670831"/>
        </a:xfrm>
        <a:custGeom>
          <a:avLst/>
          <a:gdLst/>
          <a:ahLst/>
          <a:cxnLst/>
          <a:rect l="0" t="0" r="0" b="0"/>
          <a:pathLst>
            <a:path>
              <a:moveTo>
                <a:pt x="4634487" y="1925008"/>
              </a:moveTo>
              <a:arcTo wR="2335415" hR="2335415" stAng="20992725" swAng="1214551"/>
            </a:path>
          </a:pathLst>
        </a:custGeom>
        <a:noFill/>
        <a:ln w="28575" cap="flat" cmpd="sng" algn="ctr">
          <a:solidFill>
            <a:srgbClr val="FF66FF"/>
          </a:solidFill>
          <a:prstDash val="solid"/>
          <a:miter lim="800000"/>
          <a:tailEnd type="arrow"/>
        </a:ln>
        <a:effectLst>
          <a:outerShdw blurRad="50800" dist="38100" dir="10800000" algn="r" rotWithShape="0">
            <a:prstClr val="black">
              <a:alpha val="40000"/>
            </a:prstClr>
          </a:outerShdw>
        </a:effectLst>
      </dsp:spPr>
      <dsp:style>
        <a:lnRef idx="1">
          <a:scrgbClr r="0" g="0" b="0"/>
        </a:lnRef>
        <a:fillRef idx="0">
          <a:scrgbClr r="0" g="0" b="0"/>
        </a:fillRef>
        <a:effectRef idx="0">
          <a:scrgbClr r="0" g="0" b="0"/>
        </a:effectRef>
        <a:fontRef idx="minor"/>
      </dsp:style>
    </dsp:sp>
    <dsp:sp modelId="{E3EAC878-6BC2-4F53-8857-737E900F8ABF}">
      <dsp:nvSpPr>
        <dsp:cNvPr id="0" name=""/>
        <dsp:cNvSpPr/>
      </dsp:nvSpPr>
      <dsp:spPr>
        <a:xfrm>
          <a:off x="4691195" y="3506193"/>
          <a:ext cx="1526627" cy="992307"/>
        </a:xfrm>
        <a:prstGeom prst="roundRect">
          <a:avLst/>
        </a:prstGeom>
        <a:noFill/>
        <a:ln w="28575" cap="flat" cmpd="sng" algn="ctr">
          <a:solidFill>
            <a:srgbClr val="FF66FF"/>
          </a:solidFill>
          <a:prstDash val="solid"/>
          <a:miter lim="800000"/>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rPr>
            <a:t>Solution Pitching</a:t>
          </a:r>
        </a:p>
      </dsp:txBody>
      <dsp:txXfrm>
        <a:off x="4739635" y="3554633"/>
        <a:ext cx="1429747" cy="895427"/>
      </dsp:txXfrm>
    </dsp:sp>
    <dsp:sp modelId="{CFFE8187-5020-4C7F-AAEE-E0ECA8AB2C0C}">
      <dsp:nvSpPr>
        <dsp:cNvPr id="0" name=""/>
        <dsp:cNvSpPr/>
      </dsp:nvSpPr>
      <dsp:spPr>
        <a:xfrm>
          <a:off x="1096563" y="499224"/>
          <a:ext cx="4670831" cy="4670831"/>
        </a:xfrm>
        <a:custGeom>
          <a:avLst/>
          <a:gdLst/>
          <a:ahLst/>
          <a:cxnLst/>
          <a:rect l="0" t="0" r="0" b="0"/>
          <a:pathLst>
            <a:path>
              <a:moveTo>
                <a:pt x="3821232" y="4137224"/>
              </a:moveTo>
              <a:arcTo wR="2335415" hR="2335415" stAng="3029410" swAng="922611"/>
            </a:path>
          </a:pathLst>
        </a:custGeom>
        <a:noFill/>
        <a:ln w="28575" cap="flat" cmpd="sng" algn="ctr">
          <a:solidFill>
            <a:srgbClr val="00B0F0"/>
          </a:solidFill>
          <a:prstDash val="solid"/>
          <a:miter lim="800000"/>
          <a:tailEnd type="arrow"/>
        </a:ln>
        <a:effectLst>
          <a:outerShdw blurRad="50800" dist="38100" dir="5400000" algn="t" rotWithShape="0">
            <a:prstClr val="black">
              <a:alpha val="40000"/>
            </a:prstClr>
          </a:outerShdw>
        </a:effectLst>
      </dsp:spPr>
      <dsp:style>
        <a:lnRef idx="1">
          <a:scrgbClr r="0" g="0" b="0"/>
        </a:lnRef>
        <a:fillRef idx="0">
          <a:scrgbClr r="0" g="0" b="0"/>
        </a:fillRef>
        <a:effectRef idx="0">
          <a:scrgbClr r="0" g="0" b="0"/>
        </a:effectRef>
        <a:fontRef idx="minor"/>
      </dsp:style>
    </dsp:sp>
    <dsp:sp modelId="{15AC52BE-7CAA-447E-9E61-9D2F5AC722E0}">
      <dsp:nvSpPr>
        <dsp:cNvPr id="0" name=""/>
        <dsp:cNvSpPr/>
      </dsp:nvSpPr>
      <dsp:spPr>
        <a:xfrm>
          <a:off x="2668665" y="4673901"/>
          <a:ext cx="1526627" cy="992307"/>
        </a:xfrm>
        <a:prstGeom prst="roundRect">
          <a:avLst/>
        </a:prstGeom>
        <a:solidFill>
          <a:schemeClr val="tx1">
            <a:lumMod val="50000"/>
            <a:lumOff val="50000"/>
          </a:schemeClr>
        </a:solidFill>
        <a:ln w="28575" cap="flat" cmpd="sng" algn="ctr">
          <a:solidFill>
            <a:srgbClr val="00B0F0"/>
          </a:solidFill>
          <a:prstDash val="solid"/>
          <a:miter lim="800000"/>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rPr>
            <a:t>Tackling Objections</a:t>
          </a:r>
        </a:p>
      </dsp:txBody>
      <dsp:txXfrm>
        <a:off x="2717105" y="4722341"/>
        <a:ext cx="1429747" cy="895427"/>
      </dsp:txXfrm>
    </dsp:sp>
    <dsp:sp modelId="{DF4AA924-3E3F-4BCC-97A7-B93F84D18AA1}">
      <dsp:nvSpPr>
        <dsp:cNvPr id="0" name=""/>
        <dsp:cNvSpPr/>
      </dsp:nvSpPr>
      <dsp:spPr>
        <a:xfrm>
          <a:off x="1096563" y="499224"/>
          <a:ext cx="4670831" cy="4670831"/>
        </a:xfrm>
        <a:custGeom>
          <a:avLst/>
          <a:gdLst/>
          <a:ahLst/>
          <a:cxnLst/>
          <a:rect l="0" t="0" r="0" b="0"/>
          <a:pathLst>
            <a:path>
              <a:moveTo>
                <a:pt x="1380566" y="4466713"/>
              </a:moveTo>
              <a:arcTo wR="2335415" hR="2335415" stAng="6847979" swAng="922611"/>
            </a:path>
          </a:pathLst>
        </a:custGeom>
        <a:noFill/>
        <a:ln w="28575" cap="flat" cmpd="sng" algn="ctr">
          <a:solidFill>
            <a:srgbClr val="00B050"/>
          </a:solidFill>
          <a:prstDash val="solid"/>
          <a:miter lim="800000"/>
          <a:tailEnd type="arrow"/>
        </a:ln>
        <a:effectLst>
          <a:outerShdw blurRad="50800" dist="38100" dir="10800000" algn="r" rotWithShape="0">
            <a:prstClr val="black">
              <a:alpha val="40000"/>
            </a:prstClr>
          </a:outerShdw>
        </a:effectLst>
      </dsp:spPr>
      <dsp:style>
        <a:lnRef idx="1">
          <a:scrgbClr r="0" g="0" b="0"/>
        </a:lnRef>
        <a:fillRef idx="0">
          <a:scrgbClr r="0" g="0" b="0"/>
        </a:fillRef>
        <a:effectRef idx="0">
          <a:scrgbClr r="0" g="0" b="0"/>
        </a:effectRef>
        <a:fontRef idx="minor"/>
      </dsp:style>
    </dsp:sp>
    <dsp:sp modelId="{C1AD471E-B78D-410F-93D3-8B6DC9584133}">
      <dsp:nvSpPr>
        <dsp:cNvPr id="0" name=""/>
        <dsp:cNvSpPr/>
      </dsp:nvSpPr>
      <dsp:spPr>
        <a:xfrm>
          <a:off x="646136" y="3506193"/>
          <a:ext cx="1526627" cy="992307"/>
        </a:xfrm>
        <a:prstGeom prst="roundRect">
          <a:avLst/>
        </a:prstGeom>
        <a:solidFill>
          <a:schemeClr val="tx1">
            <a:lumMod val="50000"/>
            <a:lumOff val="50000"/>
          </a:schemeClr>
        </a:solidFill>
        <a:ln w="28575" cap="flat" cmpd="sng" algn="ctr">
          <a:solidFill>
            <a:srgbClr val="00B050"/>
          </a:solidFill>
          <a:prstDash val="solid"/>
          <a:miter lim="800000"/>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rPr>
            <a:t>Enthusiastic Close</a:t>
          </a:r>
        </a:p>
      </dsp:txBody>
      <dsp:txXfrm>
        <a:off x="694576" y="3554633"/>
        <a:ext cx="1429747" cy="895427"/>
      </dsp:txXfrm>
    </dsp:sp>
    <dsp:sp modelId="{BB456DED-6F91-4929-9999-11A7114C5374}">
      <dsp:nvSpPr>
        <dsp:cNvPr id="0" name=""/>
        <dsp:cNvSpPr/>
      </dsp:nvSpPr>
      <dsp:spPr>
        <a:xfrm>
          <a:off x="1096563" y="499224"/>
          <a:ext cx="4670831" cy="4670831"/>
        </a:xfrm>
        <a:custGeom>
          <a:avLst/>
          <a:gdLst/>
          <a:ahLst/>
          <a:cxnLst/>
          <a:rect l="0" t="0" r="0" b="0"/>
          <a:pathLst>
            <a:path>
              <a:moveTo>
                <a:pt x="36343" y="2745822"/>
              </a:moveTo>
              <a:arcTo wR="2335415" hR="2335415" stAng="10192725" swAng="1214551"/>
            </a:path>
          </a:pathLst>
        </a:custGeom>
        <a:noFill/>
        <a:ln w="28575" cap="flat" cmpd="sng" algn="ctr">
          <a:solidFill>
            <a:srgbClr val="7030A0"/>
          </a:solidFill>
          <a:prstDash val="solid"/>
          <a:miter lim="800000"/>
          <a:tailEnd type="arrow"/>
        </a:ln>
        <a:effectLst>
          <a:outerShdw blurRad="50800" dist="38100" dir="10800000" algn="r" rotWithShape="0">
            <a:prstClr val="black">
              <a:alpha val="40000"/>
            </a:prstClr>
          </a:outerShdw>
        </a:effectLst>
      </dsp:spPr>
      <dsp:style>
        <a:lnRef idx="1">
          <a:scrgbClr r="0" g="0" b="0"/>
        </a:lnRef>
        <a:fillRef idx="0">
          <a:scrgbClr r="0" g="0" b="0"/>
        </a:fillRef>
        <a:effectRef idx="0">
          <a:scrgbClr r="0" g="0" b="0"/>
        </a:effectRef>
        <a:fontRef idx="minor"/>
      </dsp:style>
    </dsp:sp>
    <dsp:sp modelId="{0CA694C8-985A-414E-837F-4ED03983FC11}">
      <dsp:nvSpPr>
        <dsp:cNvPr id="0" name=""/>
        <dsp:cNvSpPr/>
      </dsp:nvSpPr>
      <dsp:spPr>
        <a:xfrm>
          <a:off x="646136" y="1170778"/>
          <a:ext cx="1526627" cy="992307"/>
        </a:xfrm>
        <a:prstGeom prst="roundRect">
          <a:avLst/>
        </a:prstGeom>
        <a:solidFill>
          <a:schemeClr val="tx1">
            <a:lumMod val="50000"/>
            <a:lumOff val="50000"/>
          </a:schemeClr>
        </a:solidFill>
        <a:ln w="28575" cap="flat" cmpd="sng" algn="ctr">
          <a:solidFill>
            <a:srgbClr val="7030A0"/>
          </a:solidFill>
          <a:prstDash val="solid"/>
          <a:miter lim="800000"/>
        </a:ln>
        <a:effectLst>
          <a:outerShdw blurRad="50800" dist="38100" dir="10800000" algn="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IN" sz="1800" kern="1200" dirty="0">
              <a:solidFill>
                <a:schemeClr val="tx1"/>
              </a:solidFill>
            </a:rPr>
            <a:t>New Leads</a:t>
          </a:r>
        </a:p>
      </dsp:txBody>
      <dsp:txXfrm>
        <a:off x="694576" y="1219218"/>
        <a:ext cx="1429747" cy="895427"/>
      </dsp:txXfrm>
    </dsp:sp>
    <dsp:sp modelId="{B16116B0-5C71-4B01-AB98-DC1C4700DF64}">
      <dsp:nvSpPr>
        <dsp:cNvPr id="0" name=""/>
        <dsp:cNvSpPr/>
      </dsp:nvSpPr>
      <dsp:spPr>
        <a:xfrm>
          <a:off x="1096563" y="499224"/>
          <a:ext cx="4670831" cy="4670831"/>
        </a:xfrm>
        <a:custGeom>
          <a:avLst/>
          <a:gdLst/>
          <a:ahLst/>
          <a:cxnLst/>
          <a:rect l="0" t="0" r="0" b="0"/>
          <a:pathLst>
            <a:path>
              <a:moveTo>
                <a:pt x="849599" y="533606"/>
              </a:moveTo>
              <a:arcTo wR="2335415" hR="2335415" stAng="13829410" swAng="922611"/>
            </a:path>
          </a:pathLst>
        </a:custGeom>
        <a:noFill/>
        <a:ln w="28575" cap="flat" cmpd="sng" algn="ctr">
          <a:solidFill>
            <a:srgbClr val="C00000"/>
          </a:solidFill>
          <a:prstDash val="solid"/>
          <a:miter lim="800000"/>
          <a:tailEnd type="arrow"/>
        </a:ln>
        <a:effectLst>
          <a:outerShdw blurRad="50800" dist="38100" dir="13500000" algn="br" rotWithShape="0">
            <a:prstClr val="black">
              <a:alpha val="40000"/>
            </a:prstClr>
          </a:outerShdw>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Swis721 Cn BT" panose="020B0506020202030204" pitchFamily="34" charset="0"/>
              </a:defRPr>
            </a:lvl1pPr>
          </a:lstStyle>
          <a:p>
            <a:endParaRPr lang="en-IN"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Swis721 Cn BT" panose="020B0506020202030204" pitchFamily="34" charset="0"/>
              </a:defRPr>
            </a:lvl1pPr>
          </a:lstStyle>
          <a:p>
            <a:fld id="{B08F56B1-BB0C-4E8B-BF7A-39A3F52FD11A}" type="datetimeFigureOut">
              <a:rPr lang="en-IN" smtClean="0"/>
              <a:pPr/>
              <a:t>06-09-2024</a:t>
            </a:fld>
            <a:endParaRPr lang="en-IN"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Swis721 Cn BT" panose="020B0506020202030204" pitchFamily="34" charset="0"/>
              </a:defRPr>
            </a:lvl1pPr>
          </a:lstStyle>
          <a:p>
            <a:endParaRPr lang="en-IN"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Swis721 Cn BT" panose="020B0506020202030204" pitchFamily="34" charset="0"/>
              </a:defRPr>
            </a:lvl1pPr>
          </a:lstStyle>
          <a:p>
            <a:fld id="{EFFF36BA-025A-43B7-BDD6-24C20BDBFD20}" type="slidenum">
              <a:rPr lang="en-IN" smtClean="0"/>
              <a:pPr/>
              <a:t>‹#›</a:t>
            </a:fld>
            <a:endParaRPr lang="en-IN" dirty="0"/>
          </a:p>
        </p:txBody>
      </p:sp>
    </p:spTree>
    <p:extLst>
      <p:ext uri="{BB962C8B-B14F-4D97-AF65-F5344CB8AC3E}">
        <p14:creationId xmlns:p14="http://schemas.microsoft.com/office/powerpoint/2010/main" val="42448241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wis721 Cn BT" panose="020B0506020202030204" pitchFamily="34" charset="0"/>
        <a:ea typeface="+mn-ea"/>
        <a:cs typeface="+mn-cs"/>
      </a:defRPr>
    </a:lvl1pPr>
    <a:lvl2pPr marL="457200" algn="l" defTabSz="914400" rtl="0" eaLnBrk="1" latinLnBrk="0" hangingPunct="1">
      <a:defRPr sz="1200" kern="1200">
        <a:solidFill>
          <a:schemeClr val="tx1"/>
        </a:solidFill>
        <a:latin typeface="Swis721 Cn BT" panose="020B0506020202030204" pitchFamily="34" charset="0"/>
        <a:ea typeface="+mn-ea"/>
        <a:cs typeface="+mn-cs"/>
      </a:defRPr>
    </a:lvl2pPr>
    <a:lvl3pPr marL="914400" algn="l" defTabSz="914400" rtl="0" eaLnBrk="1" latinLnBrk="0" hangingPunct="1">
      <a:defRPr sz="1200" kern="1200">
        <a:solidFill>
          <a:schemeClr val="tx1"/>
        </a:solidFill>
        <a:latin typeface="Swis721 Cn BT" panose="020B0506020202030204" pitchFamily="34" charset="0"/>
        <a:ea typeface="+mn-ea"/>
        <a:cs typeface="+mn-cs"/>
      </a:defRPr>
    </a:lvl3pPr>
    <a:lvl4pPr marL="1371600" algn="l" defTabSz="914400" rtl="0" eaLnBrk="1" latinLnBrk="0" hangingPunct="1">
      <a:defRPr sz="1200" kern="1200">
        <a:solidFill>
          <a:schemeClr val="tx1"/>
        </a:solidFill>
        <a:latin typeface="Swis721 Cn BT" panose="020B0506020202030204" pitchFamily="34" charset="0"/>
        <a:ea typeface="+mn-ea"/>
        <a:cs typeface="+mn-cs"/>
      </a:defRPr>
    </a:lvl4pPr>
    <a:lvl5pPr marL="1828800" algn="l" defTabSz="914400" rtl="0" eaLnBrk="1" latinLnBrk="0" hangingPunct="1">
      <a:defRPr sz="1200" kern="1200">
        <a:solidFill>
          <a:schemeClr val="tx1"/>
        </a:solidFill>
        <a:latin typeface="Swis721 Cn BT" panose="020B0506020202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1" dirty="0">
                <a:latin typeface="Swis721 Cn BT" panose="020B0506020202030204" pitchFamily="34" charset="0"/>
              </a:rPr>
              <a:t>Note for the trainer: start the</a:t>
            </a:r>
            <a:r>
              <a:rPr lang="en-IN" b="1" baseline="0" dirty="0">
                <a:latin typeface="Swis721 Cn BT" panose="020B0506020202030204" pitchFamily="34" charset="0"/>
              </a:rPr>
              <a:t> day with enthusiasm. Your enthusiasm should reflect in your tone of voice and body language. </a:t>
            </a:r>
            <a:endParaRPr lang="en-IN" b="1" dirty="0">
              <a:latin typeface="Swis721 Cn BT" panose="020B0506020202030204" pitchFamily="34" charset="0"/>
            </a:endParaRPr>
          </a:p>
          <a:p>
            <a:endParaRPr lang="en-IN" b="1" dirty="0">
              <a:latin typeface="Swis721 Cn BT" panose="020B0506020202030204" pitchFamily="34" charset="0"/>
            </a:endParaRPr>
          </a:p>
          <a:p>
            <a:pPr>
              <a:lnSpc>
                <a:spcPct val="107000"/>
              </a:lnSpc>
              <a:spcAft>
                <a:spcPts val="800"/>
              </a:spcAft>
            </a:pPr>
            <a:r>
              <a:rPr lang="en-IN" sz="1200" kern="100" dirty="0">
                <a:solidFill>
                  <a:srgbClr val="374151"/>
                </a:solidFill>
                <a:effectLst/>
                <a:latin typeface="Swis721 Cn BT" panose="020B0506020202030204" pitchFamily="34" charset="0"/>
                <a:ea typeface="Calibri" panose="020F0502020204030204" pitchFamily="34" charset="0"/>
                <a:cs typeface="Times New Roman" panose="02020603050405020304" pitchFamily="18" charset="0"/>
              </a:rPr>
              <a:t>Good morning everyone!</a:t>
            </a:r>
          </a:p>
          <a:p>
            <a:pPr>
              <a:lnSpc>
                <a:spcPct val="107000"/>
              </a:lnSpc>
              <a:spcAft>
                <a:spcPts val="800"/>
              </a:spcAft>
            </a:pPr>
            <a:endParaRPr lang="en-IN" sz="1200" kern="100" dirty="0">
              <a:effectLst/>
              <a:latin typeface="Swis721 Cn BT" panose="020B05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200" kern="100" dirty="0">
                <a:solidFill>
                  <a:srgbClr val="374151"/>
                </a:solidFill>
                <a:effectLst/>
                <a:latin typeface="Swis721 Cn BT" panose="020B0506020202030204" pitchFamily="34" charset="0"/>
                <a:ea typeface="Calibri" panose="020F0502020204030204" pitchFamily="34" charset="0"/>
                <a:cs typeface="Times New Roman" panose="02020603050405020304" pitchFamily="18" charset="0"/>
              </a:rPr>
              <a:t>How are you today.  Are you ready to dive into a day of learning, growth, and transformation? I know I am!</a:t>
            </a:r>
          </a:p>
          <a:p>
            <a:pPr>
              <a:lnSpc>
                <a:spcPct val="107000"/>
              </a:lnSpc>
              <a:spcAft>
                <a:spcPts val="800"/>
              </a:spcAft>
            </a:pPr>
            <a:endParaRPr lang="en-IN" sz="1200" kern="100" dirty="0">
              <a:effectLst/>
              <a:latin typeface="Swis721 Cn BT" panose="020B05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200" kern="100" dirty="0">
                <a:effectLst/>
                <a:latin typeface="Swis721 Cn BT" panose="020B0506020202030204" pitchFamily="34" charset="0"/>
                <a:ea typeface="Calibri" panose="020F0502020204030204" pitchFamily="34" charset="0"/>
                <a:cs typeface="Times New Roman" panose="02020603050405020304" pitchFamily="18" charset="0"/>
              </a:rPr>
              <a:t>Today, we have a unique opportunity to learn from each other, challenge ourselves, and take our personal and professional lives to the next level. Today’s workshop is highly engaging, filled with activities,  role plays, videos and discussions that are designed to </a:t>
            </a:r>
            <a:r>
              <a:rPr lang="en-IN" sz="1200" kern="100" dirty="0" err="1">
                <a:effectLst/>
                <a:latin typeface="Swis721 Cn BT" panose="020B0506020202030204" pitchFamily="34" charset="0"/>
                <a:ea typeface="Calibri" panose="020F0502020204030204" pitchFamily="34" charset="0"/>
                <a:cs typeface="Times New Roman" panose="02020603050405020304" pitchFamily="18" charset="0"/>
              </a:rPr>
              <a:t>inSpire</a:t>
            </a:r>
            <a:r>
              <a:rPr lang="en-IN" sz="1200" kern="100" dirty="0">
                <a:effectLst/>
                <a:latin typeface="Swis721 Cn BT" panose="020B0506020202030204" pitchFamily="34" charset="0"/>
                <a:ea typeface="Calibri" panose="020F0502020204030204" pitchFamily="34" charset="0"/>
                <a:cs typeface="Times New Roman" panose="02020603050405020304" pitchFamily="18" charset="0"/>
              </a:rPr>
              <a:t> and empower you.</a:t>
            </a:r>
          </a:p>
          <a:p>
            <a:pPr>
              <a:lnSpc>
                <a:spcPct val="107000"/>
              </a:lnSpc>
              <a:spcAft>
                <a:spcPts val="800"/>
              </a:spcAft>
            </a:pPr>
            <a:endParaRPr lang="en-IN" sz="1200" kern="100" dirty="0">
              <a:effectLst/>
              <a:latin typeface="Swis721 Cn BT" panose="020B05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200" kern="100" dirty="0">
                <a:effectLst/>
                <a:latin typeface="Swis721 Cn BT" panose="020B0506020202030204" pitchFamily="34" charset="0"/>
                <a:ea typeface="Calibri" panose="020F0502020204030204" pitchFamily="34" charset="0"/>
                <a:cs typeface="Times New Roman" panose="02020603050405020304" pitchFamily="18" charset="0"/>
              </a:rPr>
              <a:t>But this isn't going to be a passive experience. This isn't a lecture where you sit back and listen to someone else talk. This is an interactive, dynamic, and engaging workshop that requires your full participation, your curiosity, and your willingness to learn.</a:t>
            </a:r>
          </a:p>
          <a:p>
            <a:pPr>
              <a:lnSpc>
                <a:spcPct val="107000"/>
              </a:lnSpc>
              <a:spcAft>
                <a:spcPts val="800"/>
              </a:spcAft>
            </a:pPr>
            <a:endParaRPr lang="en-IN" sz="1200" kern="100" dirty="0">
              <a:effectLst/>
              <a:latin typeface="Swis721 Cn BT" panose="020B05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200" kern="100" dirty="0">
                <a:effectLst/>
                <a:latin typeface="Swis721 Cn BT" panose="020B0506020202030204" pitchFamily="34" charset="0"/>
                <a:ea typeface="Calibri" panose="020F0502020204030204" pitchFamily="34" charset="0"/>
                <a:cs typeface="Times New Roman" panose="02020603050405020304" pitchFamily="18" charset="0"/>
              </a:rPr>
              <a:t>Throughout the day, you'll have the chance to connect with other like-minded individuals, share your own experiences and insights, and gain new skills and knowledge that will help you achieve your goals. You'll be challenged, pushed outside your comfort zone, and supported every step of the way.</a:t>
            </a:r>
          </a:p>
          <a:p>
            <a:pPr>
              <a:lnSpc>
                <a:spcPct val="107000"/>
              </a:lnSpc>
              <a:spcAft>
                <a:spcPts val="800"/>
              </a:spcAft>
            </a:pPr>
            <a:endParaRPr lang="en-IN" sz="1200" kern="100" dirty="0">
              <a:effectLst/>
              <a:latin typeface="Swis721 Cn BT" panose="020B05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200" kern="100" dirty="0">
                <a:effectLst/>
                <a:latin typeface="Swis721 Cn BT" panose="020B0506020202030204" pitchFamily="34" charset="0"/>
                <a:ea typeface="Calibri" panose="020F0502020204030204" pitchFamily="34" charset="0"/>
                <a:cs typeface="Times New Roman" panose="02020603050405020304" pitchFamily="18" charset="0"/>
              </a:rPr>
              <a:t>So, are you ready to embrace this day with open hearts and open minds? Are you ready to learn, grow, and transform? I know I am, and I can't wait to see what we'll achieve together.</a:t>
            </a:r>
          </a:p>
          <a:p>
            <a:pPr>
              <a:lnSpc>
                <a:spcPct val="107000"/>
              </a:lnSpc>
              <a:spcAft>
                <a:spcPts val="800"/>
              </a:spcAft>
            </a:pPr>
            <a:endParaRPr lang="en-IN" sz="1200" kern="100" dirty="0">
              <a:effectLst/>
              <a:latin typeface="Swis721 Cn BT" panose="020B0506020202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200" kern="100" dirty="0">
                <a:effectLst/>
                <a:latin typeface="Swis721 Cn BT" panose="020B0506020202030204" pitchFamily="34" charset="0"/>
                <a:ea typeface="Calibri" panose="020F0502020204030204" pitchFamily="34" charset="0"/>
                <a:cs typeface="Times New Roman" panose="02020603050405020304" pitchFamily="18" charset="0"/>
              </a:rPr>
              <a:t>Let's get started!</a:t>
            </a:r>
          </a:p>
          <a:p>
            <a:endParaRPr lang="en-IN" b="1" dirty="0">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8CEE670E-4A6B-4F29-893C-A77A5F261C91}" type="slidenum">
              <a:rPr lang="en-IN" smtClean="0"/>
              <a:t>1</a:t>
            </a:fld>
            <a:endParaRPr lang="en-IN" dirty="0"/>
          </a:p>
        </p:txBody>
      </p:sp>
    </p:spTree>
    <p:extLst>
      <p:ext uri="{BB962C8B-B14F-4D97-AF65-F5344CB8AC3E}">
        <p14:creationId xmlns:p14="http://schemas.microsoft.com/office/powerpoint/2010/main" val="28731527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B93A2815-4D20-2110-7FCD-141AD6273C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a:extLst>
              <a:ext uri="{FF2B5EF4-FFF2-40B4-BE49-F238E27FC236}">
                <a16:creationId xmlns:a16="http://schemas.microsoft.com/office/drawing/2014/main" id="{9D46D4DE-94AF-8440-8079-A55340A13A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CA" altLang="en-US" dirty="0"/>
              <a:t>Introduce the participants to the listen model</a:t>
            </a:r>
          </a:p>
          <a:p>
            <a:pPr eaLnBrk="1" hangingPunct="1"/>
            <a:endParaRPr lang="en-CA" altLang="en-US" dirty="0"/>
          </a:p>
          <a:p>
            <a:pPr eaLnBrk="1" hangingPunct="1"/>
            <a:r>
              <a:rPr lang="en-CA" altLang="en-US" dirty="0"/>
              <a:t>Showcase the 3</a:t>
            </a:r>
            <a:r>
              <a:rPr lang="en-CA" altLang="en-US" baseline="30000" dirty="0"/>
              <a:t>rd</a:t>
            </a:r>
            <a:r>
              <a:rPr lang="en-CA" altLang="en-US" dirty="0"/>
              <a:t> Step of the LISTEN Model.-</a:t>
            </a:r>
            <a:r>
              <a:rPr lang="en-CA" altLang="en-US" dirty="0" err="1"/>
              <a:t>i.e</a:t>
            </a:r>
            <a:r>
              <a:rPr lang="en-CA" altLang="en-US" dirty="0"/>
              <a:t> Solution Pitching</a:t>
            </a:r>
          </a:p>
        </p:txBody>
      </p:sp>
      <p:sp>
        <p:nvSpPr>
          <p:cNvPr id="56324" name="Slide Number Placeholder 3">
            <a:extLst>
              <a:ext uri="{FF2B5EF4-FFF2-40B4-BE49-F238E27FC236}">
                <a16:creationId xmlns:a16="http://schemas.microsoft.com/office/drawing/2014/main" id="{0592296B-8356-09C0-965B-429FA03A9E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CDF1020-C713-4AB2-A40A-E82BB7B26E92}" type="slidenum">
              <a:rPr lang="en-CA" altLang="en-US">
                <a:latin typeface="Arial" panose="020B0604020202020204" pitchFamily="34" charset="0"/>
              </a:rPr>
              <a:pPr>
                <a:spcBef>
                  <a:spcPct val="0"/>
                </a:spcBef>
              </a:pPr>
              <a:t>10</a:t>
            </a:fld>
            <a:endParaRPr lang="en-CA" altLang="en-US">
              <a:latin typeface="Arial" panose="020B0604020202020204" pitchFamily="34" charset="0"/>
            </a:endParaRPr>
          </a:p>
        </p:txBody>
      </p:sp>
    </p:spTree>
    <p:extLst>
      <p:ext uri="{BB962C8B-B14F-4D97-AF65-F5344CB8AC3E}">
        <p14:creationId xmlns:p14="http://schemas.microsoft.com/office/powerpoint/2010/main" val="7345083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9EAFFEDC-4CA7-E1F5-B3F8-EC544910E9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9341D752-062F-98C8-81B6-0D0217E89F2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a:p>
            <a:pPr eaLnBrk="1" hangingPunct="1"/>
            <a:r>
              <a:rPr lang="en-US" b="0" i="0" dirty="0">
                <a:solidFill>
                  <a:srgbClr val="374151"/>
                </a:solidFill>
                <a:effectLst/>
                <a:latin typeface="Söhne"/>
              </a:rPr>
              <a:t>Successful sales professionals understand the importance of tailoring their pitch based on the specific needs and preferences of each customer. A successful sales professional recognizes that there is no one-size-fits-all pitch for a product. Even for the same product, the pitch needs to be customized according to the customer.</a:t>
            </a:r>
          </a:p>
          <a:p>
            <a:pPr eaLnBrk="1" hangingPunct="1"/>
            <a:endParaRPr lang="en-US" b="0" i="0" dirty="0">
              <a:solidFill>
                <a:srgbClr val="374151"/>
              </a:solidFill>
              <a:effectLst/>
              <a:latin typeface="Söhne"/>
            </a:endParaRPr>
          </a:p>
          <a:p>
            <a:pPr algn="l"/>
            <a:r>
              <a:rPr lang="en-US" b="0" i="0" dirty="0">
                <a:solidFill>
                  <a:srgbClr val="374151"/>
                </a:solidFill>
                <a:effectLst/>
                <a:latin typeface="Söhne"/>
              </a:rPr>
              <a:t>Let's take the example of a mobile phone. If a salesperson is selling the same mobile phone to an 80-year-old person and a tech-savvy 25-year-old, the pitch will differ significantly. For the 80-year-old customer, the focus should be on highlighting the mobile phone's user-friendliness and ease of use. They may not be interested in technical details such as the Android version or processing speed. The salesperson should emphasize how the mobile phone can make their life simpler and more convenient.</a:t>
            </a:r>
          </a:p>
          <a:p>
            <a:pPr algn="l"/>
            <a:endParaRPr lang="en-US" b="0" i="0" dirty="0">
              <a:solidFill>
                <a:srgbClr val="374151"/>
              </a:solidFill>
              <a:effectLst/>
              <a:latin typeface="Söhne"/>
            </a:endParaRPr>
          </a:p>
          <a:p>
            <a:pPr algn="l"/>
            <a:r>
              <a:rPr lang="en-US" b="0" i="0" dirty="0">
                <a:solidFill>
                  <a:srgbClr val="374151"/>
                </a:solidFill>
                <a:effectLst/>
                <a:latin typeface="Söhne"/>
              </a:rPr>
              <a:t>On the other hand, for the tech-savvy 25-year-old, the pitch should emphasize the advanced technology and features of the mobile phone. They may be interested in the latest Android version, processing speed, camera quality, and other technical specifications. The salesperson should highlight how the mobile phone aligns with their tech preferences and offers cutting-edge features.</a:t>
            </a:r>
          </a:p>
          <a:p>
            <a:pPr eaLnBrk="1" hangingPunct="1"/>
            <a:endParaRPr lang="en-US" b="0" i="0" dirty="0">
              <a:solidFill>
                <a:srgbClr val="374151"/>
              </a:solidFill>
              <a:effectLst/>
              <a:latin typeface="Söhne"/>
            </a:endParaRPr>
          </a:p>
          <a:p>
            <a:pPr eaLnBrk="1" hangingPunct="1"/>
            <a:endParaRPr lang="en-US" altLang="en-US" b="0" i="0" dirty="0">
              <a:solidFill>
                <a:srgbClr val="374151"/>
              </a:solidFill>
              <a:effectLst/>
              <a:latin typeface="Söhne"/>
            </a:endParaRPr>
          </a:p>
          <a:p>
            <a:pPr eaLnBrk="1" hangingPunct="1"/>
            <a:endParaRPr lang="en-US" altLang="en-US" b="0" i="0" dirty="0">
              <a:solidFill>
                <a:srgbClr val="374151"/>
              </a:solidFill>
              <a:effectLst/>
              <a:latin typeface="Söhne"/>
            </a:endParaRPr>
          </a:p>
          <a:p>
            <a:pPr eaLnBrk="1" hangingPunct="1"/>
            <a:endParaRPr lang="en-US" altLang="en-US" b="0" i="0" dirty="0">
              <a:solidFill>
                <a:srgbClr val="374151"/>
              </a:solidFill>
              <a:effectLst/>
              <a:latin typeface="Söhne"/>
            </a:endParaRPr>
          </a:p>
          <a:p>
            <a:pPr eaLnBrk="1" hangingPunct="1"/>
            <a:endParaRPr lang="en-US" altLang="en-US" dirty="0"/>
          </a:p>
          <a:p>
            <a:pPr eaLnBrk="1" hangingPunct="1"/>
            <a:r>
              <a:rPr lang="en-US" altLang="en-US" dirty="0"/>
              <a:t>Let’s watch a video showing the pitching. </a:t>
            </a:r>
          </a:p>
          <a:p>
            <a:pPr eaLnBrk="1" hangingPunct="1"/>
            <a:endParaRPr lang="en-CA" altLang="en-US" dirty="0"/>
          </a:p>
        </p:txBody>
      </p:sp>
      <p:sp>
        <p:nvSpPr>
          <p:cNvPr id="65540" name="Slide Number Placeholder 3">
            <a:extLst>
              <a:ext uri="{FF2B5EF4-FFF2-40B4-BE49-F238E27FC236}">
                <a16:creationId xmlns:a16="http://schemas.microsoft.com/office/drawing/2014/main" id="{19B06309-0819-B4E3-51B1-5B0FA33814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5FAF04F-31D2-447B-BDCA-AC0C4FCA8334}" type="slidenum">
              <a:rPr lang="en-CA" altLang="en-US">
                <a:latin typeface="Arial" panose="020B0604020202020204" pitchFamily="34" charset="0"/>
              </a:rPr>
              <a:pPr>
                <a:spcBef>
                  <a:spcPct val="0"/>
                </a:spcBef>
              </a:pPr>
              <a:t>11</a:t>
            </a:fld>
            <a:endParaRPr lang="en-CA" altLang="en-US">
              <a:latin typeface="Arial" panose="020B0604020202020204" pitchFamily="34" charset="0"/>
            </a:endParaRPr>
          </a:p>
        </p:txBody>
      </p:sp>
    </p:spTree>
    <p:extLst>
      <p:ext uri="{BB962C8B-B14F-4D97-AF65-F5344CB8AC3E}">
        <p14:creationId xmlns:p14="http://schemas.microsoft.com/office/powerpoint/2010/main" val="1424780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656FBD7C-EFE7-5AF4-87C4-74CB7DD52F4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C61CAC05-0552-C0FC-5DD2-A76758D31F9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solidFill>
                  <a:srgbClr val="0072BB"/>
                </a:solidFill>
              </a:rPr>
              <a:t>Say: the next technique is </a:t>
            </a:r>
            <a:r>
              <a:rPr lang="en-US" altLang="en-US" dirty="0" err="1">
                <a:solidFill>
                  <a:srgbClr val="0072BB"/>
                </a:solidFill>
              </a:rPr>
              <a:t>FaBing</a:t>
            </a:r>
            <a:r>
              <a:rPr lang="en-US" altLang="en-US" dirty="0">
                <a:solidFill>
                  <a:srgbClr val="0072BB"/>
                </a:solidFill>
              </a:rPr>
              <a:t> </a:t>
            </a:r>
            <a:r>
              <a:rPr lang="en-US" altLang="en-US" dirty="0" err="1">
                <a:solidFill>
                  <a:srgbClr val="0072BB"/>
                </a:solidFill>
              </a:rPr>
              <a:t>i.e</a:t>
            </a:r>
            <a:r>
              <a:rPr lang="en-US" altLang="en-US" dirty="0">
                <a:solidFill>
                  <a:srgbClr val="0072BB"/>
                </a:solidFill>
              </a:rPr>
              <a:t> features and benefits. When you pitch a product, it is important that you not only tell the features of your product but also highlight the benefits of the product. Going back to the previous mobile phone example, if you tell the 80 year old that the phone has 4 GB </a:t>
            </a:r>
            <a:r>
              <a:rPr lang="en-US" altLang="en-US" dirty="0" err="1">
                <a:solidFill>
                  <a:srgbClr val="0072BB"/>
                </a:solidFill>
              </a:rPr>
              <a:t>Sp</a:t>
            </a:r>
            <a:r>
              <a:rPr lang="en-US" altLang="en-US" dirty="0">
                <a:solidFill>
                  <a:srgbClr val="0072BB"/>
                </a:solidFill>
              </a:rPr>
              <a:t>, it will mean nothing to him. However, if you tell that the phone will be very fast and wont hang because it has 4GB So, that will interest the customer. It is all about breaking down the difficult terms in to simple terms so that the customer can easily understand the product better.  </a:t>
            </a:r>
          </a:p>
          <a:p>
            <a:pPr eaLnBrk="1" hangingPunct="1"/>
            <a:endParaRPr lang="en-US" altLang="en-US" dirty="0">
              <a:solidFill>
                <a:srgbClr val="0072BB"/>
              </a:solidFill>
            </a:endParaRPr>
          </a:p>
          <a:p>
            <a:pPr eaLnBrk="1" hangingPunct="1"/>
            <a:r>
              <a:rPr lang="en-US" altLang="en-US" dirty="0"/>
              <a:t>Most Sales Professionals only explain the features of products or services to the customer.</a:t>
            </a:r>
          </a:p>
          <a:p>
            <a:pPr eaLnBrk="1" hangingPunct="1"/>
            <a:r>
              <a:rPr lang="en-US" altLang="en-US" dirty="0"/>
              <a:t>Till a customer </a:t>
            </a:r>
            <a:r>
              <a:rPr lang="en-US" altLang="en-US" dirty="0" err="1"/>
              <a:t>doesn</a:t>
            </a:r>
            <a:r>
              <a:rPr lang="ja-JP" altLang="en-US" dirty="0"/>
              <a:t>’</a:t>
            </a:r>
            <a:r>
              <a:rPr lang="en-US" altLang="ja-JP" dirty="0"/>
              <a:t>t get know </a:t>
            </a:r>
            <a:r>
              <a:rPr lang="ja-JP" altLang="en-US" dirty="0"/>
              <a:t>‘</a:t>
            </a:r>
            <a:r>
              <a:rPr lang="en-US" altLang="ja-JP" dirty="0"/>
              <a:t>What</a:t>
            </a:r>
            <a:r>
              <a:rPr lang="ja-JP" altLang="en-US" dirty="0"/>
              <a:t>’</a:t>
            </a:r>
            <a:r>
              <a:rPr lang="en-US" altLang="ja-JP" dirty="0"/>
              <a:t>s In It for Him</a:t>
            </a:r>
            <a:r>
              <a:rPr lang="ja-JP" altLang="en-US" dirty="0"/>
              <a:t>’</a:t>
            </a:r>
            <a:r>
              <a:rPr lang="en-US" altLang="ja-JP" dirty="0"/>
              <a:t>, he will never be convinced to buy your product.</a:t>
            </a:r>
          </a:p>
          <a:p>
            <a:pPr eaLnBrk="1" hangingPunct="1"/>
            <a:r>
              <a:rPr lang="en-US" altLang="en-US" dirty="0"/>
              <a:t>Hence along with explaining the feature of a product, &amp; benefit must also be explained.</a:t>
            </a:r>
          </a:p>
          <a:p>
            <a:pPr eaLnBrk="1" hangingPunct="1"/>
            <a:endParaRPr lang="en-US" altLang="en-US" dirty="0"/>
          </a:p>
        </p:txBody>
      </p:sp>
      <p:sp>
        <p:nvSpPr>
          <p:cNvPr id="67588" name="Slide Number Placeholder 3">
            <a:extLst>
              <a:ext uri="{FF2B5EF4-FFF2-40B4-BE49-F238E27FC236}">
                <a16:creationId xmlns:a16="http://schemas.microsoft.com/office/drawing/2014/main" id="{6EA64D81-95C9-B236-B630-03490A0851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80CB461-6A82-4607-8EEF-BA02FEBEFF0E}" type="slidenum">
              <a:rPr lang="en-US" altLang="en-US">
                <a:latin typeface="Swis721 Cn BT" panose="020B0506020202030204" pitchFamily="34" charset="0"/>
              </a:rPr>
              <a:pPr>
                <a:spcBef>
                  <a:spcPct val="0"/>
                </a:spcBef>
              </a:pPr>
              <a:t>12</a:t>
            </a:fld>
            <a:endParaRPr lang="en-US" altLang="en-US" dirty="0">
              <a:latin typeface="Swis721 Cn BT" panose="020B0506020202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effectLst/>
                <a:latin typeface="Swis721 Cn BT" panose="020B0506020202030204" pitchFamily="34" charset="0"/>
              </a:rPr>
              <a:t>Sales objections are often seen as a roadblock to making a sale, but they can actually be viewed as an opportunity to further understand and address a potential customer's needs and concerns.</a:t>
            </a:r>
          </a:p>
          <a:p>
            <a:pPr algn="l"/>
            <a:endParaRPr lang="en-US" b="0" i="0" dirty="0">
              <a:effectLst/>
              <a:latin typeface="Swis721 Cn BT" panose="020B0506020202030204" pitchFamily="34" charset="0"/>
            </a:endParaRPr>
          </a:p>
          <a:p>
            <a:pPr algn="l"/>
            <a:r>
              <a:rPr lang="en-US" b="0" i="0" dirty="0">
                <a:solidFill>
                  <a:srgbClr val="374151"/>
                </a:solidFill>
                <a:effectLst/>
                <a:latin typeface="Swis721 Cn BT" panose="020B0506020202030204" pitchFamily="34" charset="0"/>
              </a:rPr>
              <a:t>Sales objections can sometimes be a request for more information or clarification rather than a direct objection to the product or service being offered. In these cases, the customer may simply need more information to make an informed decision, or they may have a Specific question that needs to be addressed.</a:t>
            </a:r>
            <a:endParaRPr lang="en-US" b="0" i="0" dirty="0">
              <a:effectLst/>
              <a:latin typeface="Swis721 Cn BT" panose="020B0506020202030204" pitchFamily="34" charset="0"/>
            </a:endParaRPr>
          </a:p>
          <a:p>
            <a:pPr algn="l"/>
            <a:endParaRPr lang="en-US" b="0" i="0" dirty="0">
              <a:effectLst/>
              <a:latin typeface="Swis721 Cn BT" panose="020B0506020202030204" pitchFamily="34" charset="0"/>
            </a:endParaRPr>
          </a:p>
          <a:p>
            <a:pPr algn="l"/>
            <a:r>
              <a:rPr lang="en-US" b="0" i="0" dirty="0">
                <a:effectLst/>
                <a:latin typeface="Swis721 Cn BT" panose="020B0506020202030204" pitchFamily="34" charset="0"/>
              </a:rPr>
              <a:t>When a </a:t>
            </a:r>
            <a:r>
              <a:rPr lang="en-US" b="0" i="0" dirty="0" err="1">
                <a:effectLst/>
                <a:latin typeface="Swis721 Cn BT" panose="020B0506020202030204" pitchFamily="34" charset="0"/>
              </a:rPr>
              <a:t>proSpect</a:t>
            </a:r>
            <a:r>
              <a:rPr lang="en-US" b="0" i="0" dirty="0">
                <a:effectLst/>
                <a:latin typeface="Swis721 Cn BT" panose="020B0506020202030204" pitchFamily="34" charset="0"/>
              </a:rPr>
              <a:t> raises an objection, it means they are engaged in the sales conversation and considering the purchase. It also gives the </a:t>
            </a:r>
            <a:r>
              <a:rPr lang="en-US" b="0" i="0" dirty="0" err="1">
                <a:effectLst/>
                <a:latin typeface="Swis721 Cn BT" panose="020B0506020202030204" pitchFamily="34" charset="0"/>
              </a:rPr>
              <a:t>saleSperson</a:t>
            </a:r>
            <a:r>
              <a:rPr lang="en-US" b="0" i="0" dirty="0">
                <a:effectLst/>
                <a:latin typeface="Swis721 Cn BT" panose="020B0506020202030204" pitchFamily="34" charset="0"/>
              </a:rPr>
              <a:t> a chance to better understand the </a:t>
            </a:r>
            <a:r>
              <a:rPr lang="en-US" b="0" i="0" dirty="0" err="1">
                <a:effectLst/>
                <a:latin typeface="Swis721 Cn BT" panose="020B0506020202030204" pitchFamily="34" charset="0"/>
              </a:rPr>
              <a:t>proSpect's</a:t>
            </a:r>
            <a:r>
              <a:rPr lang="en-US" b="0" i="0" dirty="0">
                <a:effectLst/>
                <a:latin typeface="Swis721 Cn BT" panose="020B0506020202030204" pitchFamily="34" charset="0"/>
              </a:rPr>
              <a:t> </a:t>
            </a:r>
            <a:r>
              <a:rPr lang="en-US" b="0" i="0" dirty="0" err="1">
                <a:effectLst/>
                <a:latin typeface="Swis721 Cn BT" panose="020B0506020202030204" pitchFamily="34" charset="0"/>
              </a:rPr>
              <a:t>perSpective</a:t>
            </a:r>
            <a:r>
              <a:rPr lang="en-US" b="0" i="0" dirty="0">
                <a:effectLst/>
                <a:latin typeface="Swis721 Cn BT" panose="020B0506020202030204" pitchFamily="34" charset="0"/>
              </a:rPr>
              <a:t> and address any hesitations or uncertainties they may have.</a:t>
            </a:r>
          </a:p>
          <a:p>
            <a:pPr algn="l"/>
            <a:r>
              <a:rPr lang="en-US" b="0" i="0" dirty="0">
                <a:effectLst/>
                <a:latin typeface="Swis721 Cn BT" panose="020B0506020202030204" pitchFamily="34" charset="0"/>
              </a:rPr>
              <a:t>By acknowledging and addressing the objection, the </a:t>
            </a:r>
            <a:r>
              <a:rPr lang="en-US" b="0" i="0" dirty="0" err="1">
                <a:effectLst/>
                <a:latin typeface="Swis721 Cn BT" panose="020B0506020202030204" pitchFamily="34" charset="0"/>
              </a:rPr>
              <a:t>saleSperson</a:t>
            </a:r>
            <a:r>
              <a:rPr lang="en-US" b="0" i="0" dirty="0">
                <a:effectLst/>
                <a:latin typeface="Swis721 Cn BT" panose="020B0506020202030204" pitchFamily="34" charset="0"/>
              </a:rPr>
              <a:t> can build trust with the </a:t>
            </a:r>
            <a:r>
              <a:rPr lang="en-US" b="0" i="0" dirty="0" err="1">
                <a:effectLst/>
                <a:latin typeface="Swis721 Cn BT" panose="020B0506020202030204" pitchFamily="34" charset="0"/>
              </a:rPr>
              <a:t>proSpect</a:t>
            </a:r>
            <a:r>
              <a:rPr lang="en-US" b="0" i="0" dirty="0">
                <a:effectLst/>
                <a:latin typeface="Swis721 Cn BT" panose="020B0506020202030204" pitchFamily="34" charset="0"/>
              </a:rPr>
              <a:t> and demonstrate that they are committed to finding a solution that meets the </a:t>
            </a:r>
            <a:r>
              <a:rPr lang="en-US" b="0" i="0" dirty="0" err="1">
                <a:effectLst/>
                <a:latin typeface="Swis721 Cn BT" panose="020B0506020202030204" pitchFamily="34" charset="0"/>
              </a:rPr>
              <a:t>proSpect's</a:t>
            </a:r>
            <a:r>
              <a:rPr lang="en-US" b="0" i="0" dirty="0">
                <a:effectLst/>
                <a:latin typeface="Swis721 Cn BT" panose="020B0506020202030204" pitchFamily="34" charset="0"/>
              </a:rPr>
              <a:t> needs. This can ultimately lead to a stronger and more successful sales relationship.</a:t>
            </a:r>
          </a:p>
          <a:p>
            <a:pPr algn="l"/>
            <a:r>
              <a:rPr lang="en-US" b="0" i="0" dirty="0">
                <a:effectLst/>
                <a:latin typeface="Swis721 Cn BT" panose="020B0506020202030204" pitchFamily="34" charset="0"/>
              </a:rPr>
              <a:t>So, while it may be tempting to try and avoid objections, it's important to view them as a valuable opportunity to learn more about the </a:t>
            </a:r>
            <a:r>
              <a:rPr lang="en-US" b="0" i="0" dirty="0" err="1">
                <a:effectLst/>
                <a:latin typeface="Swis721 Cn BT" panose="020B0506020202030204" pitchFamily="34" charset="0"/>
              </a:rPr>
              <a:t>proSpect</a:t>
            </a:r>
            <a:r>
              <a:rPr lang="en-US" b="0" i="0" dirty="0">
                <a:effectLst/>
                <a:latin typeface="Swis721 Cn BT" panose="020B0506020202030204" pitchFamily="34" charset="0"/>
              </a:rPr>
              <a:t> and ultimately close the sale.</a:t>
            </a:r>
          </a:p>
          <a:p>
            <a:br>
              <a:rPr lang="en-US" dirty="0"/>
            </a:br>
            <a:endParaRPr lang="en-IN" dirty="0"/>
          </a:p>
        </p:txBody>
      </p:sp>
      <p:sp>
        <p:nvSpPr>
          <p:cNvPr id="4" name="Slide Number Placeholder 3"/>
          <p:cNvSpPr>
            <a:spLocks noGrp="1"/>
          </p:cNvSpPr>
          <p:nvPr>
            <p:ph type="sldNum" sz="quarter" idx="5"/>
          </p:nvPr>
        </p:nvSpPr>
        <p:spPr/>
        <p:txBody>
          <a:bodyPr/>
          <a:lstStyle/>
          <a:p>
            <a:fld id="{35B6E3D5-45F0-494A-864E-5559B36B7ECE}" type="slidenum">
              <a:rPr lang="en-IN" smtClean="0"/>
              <a:t>13</a:t>
            </a:fld>
            <a:endParaRPr lang="en-IN"/>
          </a:p>
        </p:txBody>
      </p:sp>
    </p:spTree>
    <p:extLst>
      <p:ext uri="{BB962C8B-B14F-4D97-AF65-F5344CB8AC3E}">
        <p14:creationId xmlns:p14="http://schemas.microsoft.com/office/powerpoint/2010/main" val="1054940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74151"/>
                </a:solidFill>
                <a:effectLst/>
                <a:latin typeface="Swis721 Cn BT" panose="020B0506020202030204" pitchFamily="34" charset="0"/>
              </a:rPr>
              <a:t>Handling sales objections is an essential skill for any </a:t>
            </a:r>
            <a:r>
              <a:rPr lang="en-US" b="0" i="0">
                <a:solidFill>
                  <a:srgbClr val="374151"/>
                </a:solidFill>
                <a:effectLst/>
                <a:latin typeface="Swis721 Cn BT" panose="020B0506020202030204" pitchFamily="34" charset="0"/>
              </a:rPr>
              <a:t>sales professional</a:t>
            </a:r>
            <a:r>
              <a:rPr lang="en-US" b="0" i="0" dirty="0">
                <a:solidFill>
                  <a:srgbClr val="374151"/>
                </a:solidFill>
                <a:effectLst/>
                <a:latin typeface="Swis721 Cn BT" panose="020B0506020202030204" pitchFamily="34" charset="0"/>
              </a:rPr>
              <a:t>. Here are some general tips for handling objections effectively: We will discuss these techniques one by one.</a:t>
            </a:r>
            <a:endParaRPr lang="en-IN" dirty="0"/>
          </a:p>
        </p:txBody>
      </p:sp>
      <p:sp>
        <p:nvSpPr>
          <p:cNvPr id="4" name="Slide Number Placeholder 3"/>
          <p:cNvSpPr>
            <a:spLocks noGrp="1"/>
          </p:cNvSpPr>
          <p:nvPr>
            <p:ph type="sldNum" sz="quarter" idx="5"/>
          </p:nvPr>
        </p:nvSpPr>
        <p:spPr/>
        <p:txBody>
          <a:bodyPr/>
          <a:lstStyle/>
          <a:p>
            <a:fld id="{35B6E3D5-45F0-494A-864E-5559B36B7ECE}" type="slidenum">
              <a:rPr lang="en-IN" smtClean="0"/>
              <a:t>14</a:t>
            </a:fld>
            <a:endParaRPr lang="en-IN"/>
          </a:p>
        </p:txBody>
      </p:sp>
    </p:spTree>
    <p:extLst>
      <p:ext uri="{BB962C8B-B14F-4D97-AF65-F5344CB8AC3E}">
        <p14:creationId xmlns:p14="http://schemas.microsoft.com/office/powerpoint/2010/main" val="1180486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374151"/>
                </a:solidFill>
                <a:effectLst/>
                <a:latin typeface="Swis721 Cn BT" panose="020B0506020202030204" pitchFamily="34" charset="0"/>
              </a:rPr>
              <a:t>Sales closing techniques are important for several reasons:</a:t>
            </a:r>
          </a:p>
          <a:p>
            <a:pPr algn="l"/>
            <a:endParaRPr lang="en-US" b="0" i="0" dirty="0">
              <a:solidFill>
                <a:srgbClr val="374151"/>
              </a:solidFill>
              <a:effectLst/>
              <a:latin typeface="Swis721 Cn BT" panose="020B0506020202030204" pitchFamily="34" charset="0"/>
            </a:endParaRPr>
          </a:p>
          <a:p>
            <a:pPr algn="l">
              <a:buFont typeface="+mj-lt"/>
              <a:buAutoNum type="arabicPeriod"/>
            </a:pPr>
            <a:r>
              <a:rPr lang="en-US" b="0" i="0" dirty="0">
                <a:solidFill>
                  <a:srgbClr val="374151"/>
                </a:solidFill>
                <a:effectLst/>
                <a:latin typeface="Swis721 Cn BT" panose="020B0506020202030204" pitchFamily="34" charset="0"/>
              </a:rPr>
              <a:t>Increase sales success: Effective sales closing techniques can help sales professionals to close more sales and achieve their sales targets. By overcoming objections and persuading customers to take action, sales closing techniques can increase the success rate of the sales process.</a:t>
            </a:r>
          </a:p>
          <a:p>
            <a:pPr algn="l">
              <a:buFont typeface="+mj-lt"/>
              <a:buAutoNum type="arabicPeriod"/>
            </a:pPr>
            <a:endParaRPr lang="en-US" b="0" i="0" dirty="0">
              <a:solidFill>
                <a:srgbClr val="374151"/>
              </a:solidFill>
              <a:effectLst/>
              <a:latin typeface="Swis721 Cn BT" panose="020B0506020202030204" pitchFamily="34" charset="0"/>
            </a:endParaRPr>
          </a:p>
          <a:p>
            <a:pPr algn="l">
              <a:buFont typeface="+mj-lt"/>
              <a:buAutoNum type="arabicPeriod"/>
            </a:pPr>
            <a:r>
              <a:rPr lang="en-US" b="0" i="0" dirty="0">
                <a:solidFill>
                  <a:srgbClr val="374151"/>
                </a:solidFill>
                <a:effectLst/>
                <a:latin typeface="Swis721 Cn BT" panose="020B0506020202030204" pitchFamily="34" charset="0"/>
              </a:rPr>
              <a:t>Build customer relationships: The right sales closing technique can help to build strong relationships with customers by demonstrating empathy, understanding, and a commitment to their needs. This can help to establish trust and loyalty, leading to long-term business relationships.</a:t>
            </a:r>
          </a:p>
          <a:p>
            <a:pPr algn="l">
              <a:buFont typeface="+mj-lt"/>
              <a:buAutoNum type="arabicPeriod"/>
            </a:pPr>
            <a:endParaRPr lang="en-US" b="0" i="0" dirty="0">
              <a:solidFill>
                <a:srgbClr val="374151"/>
              </a:solidFill>
              <a:effectLst/>
              <a:latin typeface="Swis721 Cn BT" panose="020B0506020202030204" pitchFamily="34" charset="0"/>
            </a:endParaRPr>
          </a:p>
          <a:p>
            <a:pPr algn="l">
              <a:buFont typeface="+mj-lt"/>
              <a:buAutoNum type="arabicPeriod"/>
            </a:pPr>
            <a:r>
              <a:rPr lang="en-US" b="0" i="0" dirty="0">
                <a:solidFill>
                  <a:srgbClr val="374151"/>
                </a:solidFill>
                <a:effectLst/>
                <a:latin typeface="Swis721 Cn BT" panose="020B0506020202030204" pitchFamily="34" charset="0"/>
              </a:rPr>
              <a:t>Maximize revenue: By closing sales more effectively, sales professionals can maximize revenue and profitability for their company. This can help to increase the company's bottom line and create new opportunities for growth and expansion.</a:t>
            </a:r>
          </a:p>
          <a:p>
            <a:pPr algn="l">
              <a:buFont typeface="+mj-lt"/>
              <a:buAutoNum type="arabicPeriod"/>
            </a:pPr>
            <a:endParaRPr lang="en-US" b="0" i="0" dirty="0">
              <a:solidFill>
                <a:srgbClr val="374151"/>
              </a:solidFill>
              <a:effectLst/>
              <a:latin typeface="Swis721 Cn BT" panose="020B0506020202030204" pitchFamily="34" charset="0"/>
            </a:endParaRPr>
          </a:p>
          <a:p>
            <a:pPr algn="l">
              <a:buFont typeface="+mj-lt"/>
              <a:buAutoNum type="arabicPeriod"/>
            </a:pPr>
            <a:r>
              <a:rPr lang="en-US" b="0" i="0" dirty="0">
                <a:solidFill>
                  <a:srgbClr val="374151"/>
                </a:solidFill>
                <a:effectLst/>
                <a:latin typeface="Swis721 Cn BT" panose="020B0506020202030204" pitchFamily="34" charset="0"/>
              </a:rPr>
              <a:t>Enhance customer satisfaction: When sales professionals use effective sales closing techniques, they can help to ensure that customers are satisfied with their purchase and feel confident in their decision. This can lead to positive reviews, referrals, and repeat business, enhancing overall customer satisfaction.</a:t>
            </a:r>
          </a:p>
          <a:p>
            <a:pPr algn="l">
              <a:buFont typeface="+mj-lt"/>
              <a:buAutoNum type="arabicPeriod"/>
            </a:pPr>
            <a:endParaRPr lang="en-US" b="0" i="0" dirty="0">
              <a:solidFill>
                <a:srgbClr val="374151"/>
              </a:solidFill>
              <a:effectLst/>
              <a:latin typeface="Swis721 Cn BT" panose="020B0506020202030204" pitchFamily="34" charset="0"/>
            </a:endParaRPr>
          </a:p>
          <a:p>
            <a:pPr algn="l"/>
            <a:r>
              <a:rPr lang="en-US" b="0" i="0" dirty="0">
                <a:solidFill>
                  <a:srgbClr val="374151"/>
                </a:solidFill>
                <a:effectLst/>
                <a:latin typeface="Swis721 Cn BT" panose="020B0506020202030204" pitchFamily="34" charset="0"/>
              </a:rPr>
              <a:t>In short, sales closing techniques are essential for achieving sales success, building strong customer relationships, and maximizing revenue and profitability. By mastering these techniques, sales professionals can become more effective at closing sales and creating positive outcomes for both themselves and their customers.</a:t>
            </a:r>
          </a:p>
          <a:p>
            <a:endParaRPr lang="en-IN" dirty="0"/>
          </a:p>
        </p:txBody>
      </p:sp>
      <p:sp>
        <p:nvSpPr>
          <p:cNvPr id="4" name="Slide Number Placeholder 3"/>
          <p:cNvSpPr>
            <a:spLocks noGrp="1"/>
          </p:cNvSpPr>
          <p:nvPr>
            <p:ph type="sldNum" sz="quarter" idx="5"/>
          </p:nvPr>
        </p:nvSpPr>
        <p:spPr/>
        <p:txBody>
          <a:bodyPr/>
          <a:lstStyle/>
          <a:p>
            <a:fld id="{35B6E3D5-45F0-494A-864E-5559B36B7ECE}" type="slidenum">
              <a:rPr lang="en-IN" smtClean="0"/>
              <a:t>15</a:t>
            </a:fld>
            <a:endParaRPr lang="en-IN"/>
          </a:p>
        </p:txBody>
      </p:sp>
    </p:spTree>
    <p:extLst>
      <p:ext uri="{BB962C8B-B14F-4D97-AF65-F5344CB8AC3E}">
        <p14:creationId xmlns:p14="http://schemas.microsoft.com/office/powerpoint/2010/main" val="38693138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000000"/>
                </a:solidFill>
                <a:effectLst/>
                <a:latin typeface="Swis721 Cn BT" panose="020B0506020202030204" pitchFamily="34" charset="0"/>
              </a:rPr>
              <a:t>After closing a sales deal, there are several important next steps that a sales professional should take to ensure a smooth transition and build a strong relationship with the customer. Here is a list of some of the most important next steps:</a:t>
            </a:r>
          </a:p>
          <a:p>
            <a:pPr algn="l"/>
            <a:endParaRPr lang="en-US" b="0" i="0" dirty="0">
              <a:solidFill>
                <a:srgbClr val="000000"/>
              </a:solidFill>
              <a:effectLst/>
              <a:latin typeface="Swis721 Cn BT" panose="020B0506020202030204" pitchFamily="34" charset="0"/>
            </a:endParaRPr>
          </a:p>
          <a:p>
            <a:pPr algn="l">
              <a:buFont typeface="+mj-lt"/>
              <a:buAutoNum type="arabicPeriod"/>
            </a:pPr>
            <a:r>
              <a:rPr lang="en-US" b="1" i="0" dirty="0">
                <a:solidFill>
                  <a:srgbClr val="000000"/>
                </a:solidFill>
                <a:effectLst/>
                <a:latin typeface="Swis721 Cn BT" panose="020B0506020202030204" pitchFamily="34" charset="0"/>
              </a:rPr>
              <a:t>Follow up with the customer: </a:t>
            </a:r>
            <a:r>
              <a:rPr lang="en-US" b="0" i="0" dirty="0">
                <a:solidFill>
                  <a:srgbClr val="000000"/>
                </a:solidFill>
                <a:effectLst/>
                <a:latin typeface="Swis721 Cn BT" panose="020B0506020202030204" pitchFamily="34" charset="0"/>
              </a:rPr>
              <a:t>After the sale is closed, the sales professional should follow up with the customer to confirm the details of the sale and ensure that everything is in order. This can include sending a thank-you note, confirming delivery or installation dates, and answering any questions the customer may have.</a:t>
            </a:r>
          </a:p>
          <a:p>
            <a:pPr algn="l">
              <a:buFont typeface="+mj-lt"/>
              <a:buAutoNum type="arabicPeriod"/>
            </a:pPr>
            <a:endParaRPr lang="en-US" b="0" i="0" dirty="0">
              <a:solidFill>
                <a:srgbClr val="000000"/>
              </a:solidFill>
              <a:effectLst/>
              <a:latin typeface="Swis721 Cn BT" panose="020B0506020202030204" pitchFamily="34" charset="0"/>
            </a:endParaRPr>
          </a:p>
          <a:p>
            <a:pPr algn="l">
              <a:buFont typeface="+mj-lt"/>
              <a:buAutoNum type="arabicPeriod"/>
            </a:pPr>
            <a:r>
              <a:rPr lang="en-US" b="1" i="0" dirty="0">
                <a:solidFill>
                  <a:srgbClr val="000000"/>
                </a:solidFill>
                <a:effectLst/>
                <a:latin typeface="Swis721 Cn BT" panose="020B0506020202030204" pitchFamily="34" charset="0"/>
              </a:rPr>
              <a:t>Provide support and resources:</a:t>
            </a:r>
            <a:r>
              <a:rPr lang="en-US" b="0" i="0" dirty="0">
                <a:solidFill>
                  <a:srgbClr val="000000"/>
                </a:solidFill>
                <a:effectLst/>
                <a:latin typeface="Swis721 Cn BT" panose="020B0506020202030204" pitchFamily="34" charset="0"/>
              </a:rPr>
              <a:t> The sales professional should provide the customer with any necessary support and resources, such as product manuals, technical support contacts, or online resources.</a:t>
            </a:r>
          </a:p>
          <a:p>
            <a:pPr algn="l">
              <a:buFont typeface="+mj-lt"/>
              <a:buAutoNum type="arabicPeriod"/>
            </a:pPr>
            <a:endParaRPr lang="en-US" b="0" i="0" dirty="0">
              <a:solidFill>
                <a:srgbClr val="000000"/>
              </a:solidFill>
              <a:effectLst/>
              <a:latin typeface="Swis721 Cn BT" panose="020B0506020202030204" pitchFamily="34" charset="0"/>
            </a:endParaRPr>
          </a:p>
          <a:p>
            <a:pPr algn="l">
              <a:buFont typeface="+mj-lt"/>
              <a:buAutoNum type="arabicPeriod"/>
            </a:pPr>
            <a:r>
              <a:rPr lang="en-US" b="1" i="0" dirty="0">
                <a:solidFill>
                  <a:srgbClr val="000000"/>
                </a:solidFill>
                <a:effectLst/>
                <a:latin typeface="Swis721 Cn BT" panose="020B0506020202030204" pitchFamily="34" charset="0"/>
              </a:rPr>
              <a:t>Upsell and cross-sell:</a:t>
            </a:r>
            <a:r>
              <a:rPr lang="en-US" b="0" i="0" dirty="0">
                <a:solidFill>
                  <a:srgbClr val="000000"/>
                </a:solidFill>
                <a:effectLst/>
                <a:latin typeface="Swis721 Cn BT" panose="020B0506020202030204" pitchFamily="34" charset="0"/>
              </a:rPr>
              <a:t> Once the customer has made a purchase, the sales professional should look for opportunities to upsell or cross-sell additional products or services that may be of interest to them. This can help to increase revenue and build a stronger relationship with the customer.</a:t>
            </a:r>
          </a:p>
          <a:p>
            <a:pPr algn="l">
              <a:buFont typeface="+mj-lt"/>
              <a:buAutoNum type="arabicPeriod"/>
            </a:pPr>
            <a:endParaRPr lang="en-US" b="0" i="0" dirty="0">
              <a:solidFill>
                <a:srgbClr val="000000"/>
              </a:solidFill>
              <a:effectLst/>
              <a:latin typeface="Swis721 Cn BT" panose="020B0506020202030204" pitchFamily="34" charset="0"/>
            </a:endParaRPr>
          </a:p>
          <a:p>
            <a:pPr algn="l">
              <a:buFont typeface="+mj-lt"/>
              <a:buAutoNum type="arabicPeriod"/>
            </a:pPr>
            <a:r>
              <a:rPr lang="en-US" b="1" i="0" dirty="0">
                <a:solidFill>
                  <a:srgbClr val="000000"/>
                </a:solidFill>
                <a:effectLst/>
                <a:latin typeface="Swis721 Cn BT" panose="020B0506020202030204" pitchFamily="34" charset="0"/>
              </a:rPr>
              <a:t>Request feedback: </a:t>
            </a:r>
            <a:r>
              <a:rPr lang="en-US" b="0" i="0" dirty="0">
                <a:solidFill>
                  <a:srgbClr val="000000"/>
                </a:solidFill>
                <a:effectLst/>
                <a:latin typeface="Swis721 Cn BT" panose="020B0506020202030204" pitchFamily="34" charset="0"/>
              </a:rPr>
              <a:t>The sales professional should request feedback from the customer about their experience with the sales process and the product or service. This can provide valuable insights for improving future sales and building better customer relationships.</a:t>
            </a:r>
          </a:p>
          <a:p>
            <a:pPr algn="l">
              <a:buFont typeface="+mj-lt"/>
              <a:buAutoNum type="arabicPeriod"/>
            </a:pPr>
            <a:endParaRPr lang="en-US" b="0" i="0" dirty="0">
              <a:solidFill>
                <a:srgbClr val="000000"/>
              </a:solidFill>
              <a:effectLst/>
              <a:latin typeface="Swis721 Cn BT" panose="020B0506020202030204" pitchFamily="34" charset="0"/>
            </a:endParaRPr>
          </a:p>
          <a:p>
            <a:pPr algn="l">
              <a:buFont typeface="+mj-lt"/>
              <a:buAutoNum type="arabicPeriod"/>
            </a:pPr>
            <a:r>
              <a:rPr lang="en-US" b="1" i="0" dirty="0">
                <a:solidFill>
                  <a:srgbClr val="000000"/>
                </a:solidFill>
                <a:effectLst/>
                <a:latin typeface="Swis721 Cn BT" panose="020B0506020202030204" pitchFamily="34" charset="0"/>
              </a:rPr>
              <a:t>Maintain contact: </a:t>
            </a:r>
            <a:r>
              <a:rPr lang="en-US" b="0" i="0" dirty="0">
                <a:solidFill>
                  <a:srgbClr val="000000"/>
                </a:solidFill>
                <a:effectLst/>
                <a:latin typeface="Swis721 Cn BT" panose="020B0506020202030204" pitchFamily="34" charset="0"/>
              </a:rPr>
              <a:t>The sales professional should maintain contact with the customer over time, checking in periodically to see how they are doing and if they have any additional needs or concerns. This can help to build a strong relationship and increase the likelihood of repeat business.</a:t>
            </a:r>
          </a:p>
          <a:p>
            <a:pPr algn="l"/>
            <a:endParaRPr lang="en-US" b="0" i="0" dirty="0">
              <a:solidFill>
                <a:srgbClr val="000000"/>
              </a:solidFill>
              <a:effectLst/>
              <a:latin typeface="Swis721 Cn BT" panose="020B0506020202030204" pitchFamily="34" charset="0"/>
            </a:endParaRPr>
          </a:p>
          <a:p>
            <a:pPr algn="l"/>
            <a:r>
              <a:rPr lang="en-US" b="0" i="0" dirty="0">
                <a:solidFill>
                  <a:srgbClr val="000000"/>
                </a:solidFill>
                <a:effectLst/>
                <a:latin typeface="Swis721 Cn BT" panose="020B0506020202030204" pitchFamily="34" charset="0"/>
              </a:rPr>
              <a:t>By following these next steps after closing a sales deal, a sales professional can ensure that the customer is satisfied and build a strong foundation for future business.</a:t>
            </a:r>
          </a:p>
          <a:p>
            <a:br>
              <a:rPr lang="en-US" b="0" i="0" dirty="0">
                <a:solidFill>
                  <a:srgbClr val="000000"/>
                </a:solidFill>
                <a:effectLst/>
                <a:latin typeface="Swis721 Cn BT" panose="020B0506020202030204" pitchFamily="34" charset="0"/>
              </a:rPr>
            </a:br>
            <a:endParaRPr lang="en-IN" dirty="0"/>
          </a:p>
        </p:txBody>
      </p:sp>
      <p:sp>
        <p:nvSpPr>
          <p:cNvPr id="4" name="Slide Number Placeholder 3"/>
          <p:cNvSpPr>
            <a:spLocks noGrp="1"/>
          </p:cNvSpPr>
          <p:nvPr>
            <p:ph type="sldNum" sz="quarter" idx="5"/>
          </p:nvPr>
        </p:nvSpPr>
        <p:spPr/>
        <p:txBody>
          <a:bodyPr/>
          <a:lstStyle/>
          <a:p>
            <a:fld id="{35B6E3D5-45F0-494A-864E-5559B36B7ECE}" type="slidenum">
              <a:rPr lang="en-IN" smtClean="0"/>
              <a:t>16</a:t>
            </a:fld>
            <a:endParaRPr lang="en-IN"/>
          </a:p>
        </p:txBody>
      </p:sp>
    </p:spTree>
    <p:extLst>
      <p:ext uri="{BB962C8B-B14F-4D97-AF65-F5344CB8AC3E}">
        <p14:creationId xmlns:p14="http://schemas.microsoft.com/office/powerpoint/2010/main" val="1096181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latin typeface="Swis721 Cn BT" panose="020B0506020202030204" pitchFamily="34" charset="0"/>
            </a:endParaRPr>
          </a:p>
        </p:txBody>
      </p:sp>
      <p:sp>
        <p:nvSpPr>
          <p:cNvPr id="4" name="Slide Number Placeholder 3"/>
          <p:cNvSpPr>
            <a:spLocks noGrp="1"/>
          </p:cNvSpPr>
          <p:nvPr>
            <p:ph type="sldNum" sz="quarter" idx="5"/>
          </p:nvPr>
        </p:nvSpPr>
        <p:spPr/>
        <p:txBody>
          <a:bodyPr/>
          <a:lstStyle/>
          <a:p>
            <a:fld id="{EFFF36BA-025A-43B7-BDD6-24C20BDBFD20}" type="slidenum">
              <a:rPr lang="en-IN" smtClean="0"/>
              <a:t>17</a:t>
            </a:fld>
            <a:endParaRPr lang="en-IN"/>
          </a:p>
        </p:txBody>
      </p:sp>
    </p:spTree>
    <p:extLst>
      <p:ext uri="{BB962C8B-B14F-4D97-AF65-F5344CB8AC3E}">
        <p14:creationId xmlns:p14="http://schemas.microsoft.com/office/powerpoint/2010/main" val="22395490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19A8F40D-7263-013E-9E99-693015032E3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E93EB16-07F3-CC00-6BEF-C548D1A006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IN" altLang="en-US" b="1" dirty="0"/>
              <a:t>Say: </a:t>
            </a:r>
            <a:r>
              <a:rPr lang="en-IN" altLang="en-US" dirty="0"/>
              <a:t>The agenda for the day is…</a:t>
            </a:r>
          </a:p>
          <a:p>
            <a:pPr eaLnBrk="1" hangingPunct="1">
              <a:spcBef>
                <a:spcPct val="0"/>
              </a:spcBef>
            </a:pPr>
            <a:endParaRPr lang="en-IN" altLang="en-US" dirty="0"/>
          </a:p>
          <a:p>
            <a:pPr marL="171450" indent="-171450" eaLnBrk="1" hangingPunct="1">
              <a:spcBef>
                <a:spcPct val="0"/>
              </a:spcBef>
              <a:buFont typeface="Arial" panose="020B0604020202020204" pitchFamily="34" charset="0"/>
              <a:buChar char="•"/>
            </a:pPr>
            <a:r>
              <a:rPr lang="en-IN" altLang="en-US" dirty="0"/>
              <a:t>Understanding selling skills Model</a:t>
            </a:r>
          </a:p>
          <a:p>
            <a:pPr marL="171450" indent="-171450" eaLnBrk="1" hangingPunct="1">
              <a:spcBef>
                <a:spcPct val="0"/>
              </a:spcBef>
              <a:buFont typeface="Arial" panose="020B0604020202020204" pitchFamily="34" charset="0"/>
              <a:buChar char="•"/>
            </a:pPr>
            <a:r>
              <a:rPr lang="en-IN" altLang="en-US" dirty="0"/>
              <a:t>Identify the customer Needs</a:t>
            </a:r>
          </a:p>
          <a:p>
            <a:pPr marL="171450" indent="-171450" eaLnBrk="1" hangingPunct="1">
              <a:spcBef>
                <a:spcPct val="0"/>
              </a:spcBef>
              <a:buFont typeface="Arial" panose="020B0604020202020204" pitchFamily="34" charset="0"/>
              <a:buChar char="•"/>
            </a:pPr>
            <a:r>
              <a:rPr lang="en-IN" altLang="en-US"/>
              <a:t>Product</a:t>
            </a:r>
            <a:r>
              <a:rPr lang="en-IN" altLang="en-US" dirty="0"/>
              <a:t>/Solution Pitching</a:t>
            </a:r>
          </a:p>
          <a:p>
            <a:pPr marL="171450" indent="-171450" eaLnBrk="1" hangingPunct="1">
              <a:spcBef>
                <a:spcPct val="0"/>
              </a:spcBef>
              <a:buFont typeface="Arial" panose="020B0604020202020204" pitchFamily="34" charset="0"/>
              <a:buChar char="•"/>
            </a:pPr>
            <a:r>
              <a:rPr lang="en-IN" altLang="en-US" dirty="0"/>
              <a:t>Tackling Sales Objections</a:t>
            </a:r>
          </a:p>
          <a:p>
            <a:pPr marL="171450" indent="-171450" eaLnBrk="1" hangingPunct="1">
              <a:spcBef>
                <a:spcPct val="0"/>
              </a:spcBef>
              <a:buFont typeface="Arial" panose="020B0604020202020204" pitchFamily="34" charset="0"/>
              <a:buChar char="•"/>
            </a:pPr>
            <a:r>
              <a:rPr lang="en-IN" altLang="en-US" dirty="0"/>
              <a:t>Closing the sales Enthusiastically</a:t>
            </a:r>
          </a:p>
          <a:p>
            <a:pPr marL="171450" indent="-171450" eaLnBrk="1" hangingPunct="1">
              <a:spcBef>
                <a:spcPct val="0"/>
              </a:spcBef>
              <a:buFont typeface="Arial" panose="020B0604020202020204" pitchFamily="34" charset="0"/>
              <a:buChar char="•"/>
            </a:pPr>
            <a:r>
              <a:rPr lang="en-IN" altLang="en-US" dirty="0"/>
              <a:t>Next steps –Generating New Leads</a:t>
            </a:r>
          </a:p>
          <a:p>
            <a:pPr marL="171450" indent="-171450" eaLnBrk="1" hangingPunct="1">
              <a:spcBef>
                <a:spcPct val="0"/>
              </a:spcBef>
              <a:buFont typeface="Arial" panose="020B0604020202020204" pitchFamily="34" charset="0"/>
              <a:buChar char="•"/>
            </a:pPr>
            <a:endParaRPr lang="en-IN" altLang="en-US" dirty="0"/>
          </a:p>
        </p:txBody>
      </p:sp>
      <p:sp>
        <p:nvSpPr>
          <p:cNvPr id="14340" name="Slide Number Placeholder 3">
            <a:extLst>
              <a:ext uri="{FF2B5EF4-FFF2-40B4-BE49-F238E27FC236}">
                <a16:creationId xmlns:a16="http://schemas.microsoft.com/office/drawing/2014/main" id="{421472C0-13A6-FD77-3F38-4698A67120E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26031BB-A95A-47A7-85C6-368455808B57}" type="slidenum">
              <a:rPr lang="en-IN" altLang="en-US">
                <a:latin typeface="Swis721 Cn BT" panose="020B0506020202030204" pitchFamily="34" charset="0"/>
              </a:rPr>
              <a:pPr/>
              <a:t>2</a:t>
            </a:fld>
            <a:endParaRPr lang="en-IN" altLang="en-US" dirty="0">
              <a:latin typeface="Swis721 Cn BT" panose="020B0506020202030204" pitchFamily="34" charset="0"/>
            </a:endParaRPr>
          </a:p>
        </p:txBody>
      </p:sp>
    </p:spTree>
    <p:extLst>
      <p:ext uri="{BB962C8B-B14F-4D97-AF65-F5344CB8AC3E}">
        <p14:creationId xmlns:p14="http://schemas.microsoft.com/office/powerpoint/2010/main" val="1395849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AutoNum type="arabicPeriod"/>
            </a:pPr>
            <a:r>
              <a:rPr lang="en-US" b="0" i="0" dirty="0">
                <a:solidFill>
                  <a:srgbClr val="374151"/>
                </a:solidFill>
                <a:effectLst/>
                <a:latin typeface="Swis721 Cn BT" panose="020B0506020202030204" pitchFamily="34" charset="0"/>
              </a:rPr>
              <a:t>Myth: "Closing is the most important part of the sales process." Fact: While closing is important, the entire sales process, including prospecting, building rapport, needs analysis, and presenting a solution, is crucial. Building a strong foundation and addressing customer needs effectively throughout the process leads to successful closing.</a:t>
            </a:r>
          </a:p>
          <a:p>
            <a:pPr algn="l">
              <a:buFont typeface="+mj-lt"/>
              <a:buAutoNum type="arabicPeriod"/>
            </a:pPr>
            <a:endParaRPr lang="en-US" b="0" i="0" dirty="0">
              <a:solidFill>
                <a:srgbClr val="374151"/>
              </a:solidFill>
              <a:effectLst/>
              <a:latin typeface="Swis721 Cn BT" panose="020B0506020202030204" pitchFamily="34" charset="0"/>
            </a:endParaRPr>
          </a:p>
          <a:p>
            <a:pPr algn="l">
              <a:buFont typeface="+mj-lt"/>
              <a:buAutoNum type="arabicPeriod"/>
            </a:pPr>
            <a:r>
              <a:rPr lang="en-US" b="0" i="0" dirty="0">
                <a:solidFill>
                  <a:srgbClr val="374151"/>
                </a:solidFill>
                <a:effectLst/>
                <a:latin typeface="Swis721 Cn BT" panose="020B0506020202030204" pitchFamily="34" charset="0"/>
              </a:rPr>
              <a:t>Myth: "Salespeople should always be extroverted and outgoing." Fact: Sales success is not limited to extroverts. Introverted salespeople can excel by leveraging their listening skills, empathy, and ability to establish deep connections with customers. Both introverts and extroverts have unique strengths that can be harnessed for sales success.</a:t>
            </a:r>
          </a:p>
          <a:p>
            <a:pPr algn="l">
              <a:buFont typeface="+mj-lt"/>
              <a:buAutoNum type="arabicPeriod"/>
            </a:pPr>
            <a:endParaRPr lang="en-US" b="0" i="0" dirty="0">
              <a:solidFill>
                <a:srgbClr val="374151"/>
              </a:solidFill>
              <a:effectLst/>
              <a:latin typeface="Swis721 Cn BT" panose="020B0506020202030204" pitchFamily="34" charset="0"/>
            </a:endParaRPr>
          </a:p>
          <a:p>
            <a:pPr algn="l">
              <a:buFont typeface="+mj-lt"/>
              <a:buAutoNum type="arabicPeriod"/>
            </a:pPr>
            <a:r>
              <a:rPr lang="en-US" b="0" i="0" dirty="0">
                <a:solidFill>
                  <a:srgbClr val="374151"/>
                </a:solidFill>
                <a:effectLst/>
                <a:latin typeface="Swis721 Cn BT" panose="020B0506020202030204" pitchFamily="34" charset="0"/>
              </a:rPr>
              <a:t>Myth: "Sales is all about persuasion and manipulation." Fact: Successful sales is about building trust, understanding customer needs, and providing value. Manipulation and coercion tactics may lead to short-term gains but damage long-term relationships. Ethical selling focuses on creating win-win situations for both the customer and the salesperson.</a:t>
            </a:r>
          </a:p>
        </p:txBody>
      </p:sp>
      <p:sp>
        <p:nvSpPr>
          <p:cNvPr id="4" name="Slide Number Placeholder 3"/>
          <p:cNvSpPr>
            <a:spLocks noGrp="1"/>
          </p:cNvSpPr>
          <p:nvPr>
            <p:ph type="sldNum" sz="quarter" idx="5"/>
          </p:nvPr>
        </p:nvSpPr>
        <p:spPr/>
        <p:txBody>
          <a:bodyPr/>
          <a:lstStyle/>
          <a:p>
            <a:fld id="{EFFF36BA-025A-43B7-BDD6-24C20BDBFD20}" type="slidenum">
              <a:rPr lang="en-IN" smtClean="0"/>
              <a:pPr/>
              <a:t>3</a:t>
            </a:fld>
            <a:endParaRPr lang="en-IN" dirty="0"/>
          </a:p>
        </p:txBody>
      </p:sp>
    </p:spTree>
    <p:extLst>
      <p:ext uri="{BB962C8B-B14F-4D97-AF65-F5344CB8AC3E}">
        <p14:creationId xmlns:p14="http://schemas.microsoft.com/office/powerpoint/2010/main" val="424526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92A44B12-B1E6-4952-5077-6465BA9ED7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a:extLst>
              <a:ext uri="{FF2B5EF4-FFF2-40B4-BE49-F238E27FC236}">
                <a16:creationId xmlns:a16="http://schemas.microsoft.com/office/drawing/2014/main" id="{0373396E-5EF2-0BF2-F5B5-685C85AF8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225">
              <a:lnSpc>
                <a:spcPct val="115000"/>
              </a:lnSpc>
            </a:pPr>
            <a:r>
              <a:rPr lang="en-IN" sz="18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t>LISTEN Mode: This is our own Inhouse designed sales model that covers various stage of the </a:t>
            </a:r>
            <a:r>
              <a:rPr lang="en-IN" sz="1800" b="1">
                <a:solidFill>
                  <a:srgbClr val="01559E"/>
                </a:solidFill>
                <a:effectLst/>
                <a:latin typeface="Swis721 Cn BT" panose="020B0506020202030204" pitchFamily="34" charset="0"/>
                <a:ea typeface="Calibri" panose="020F0502020204030204" pitchFamily="34" charset="0"/>
                <a:cs typeface="Calibri" panose="020F0502020204030204" pitchFamily="34" charset="0"/>
              </a:rPr>
              <a:t>sales process</a:t>
            </a:r>
            <a:endParaRPr lang="en-IN" sz="18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endParaRPr>
          </a:p>
          <a:p>
            <a:pPr marL="22225">
              <a:lnSpc>
                <a:spcPct val="115000"/>
              </a:lnSpc>
            </a:pPr>
            <a:endParaRPr lang="en-IN" sz="18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endParaRPr>
          </a:p>
          <a:p>
            <a:pPr marL="22225">
              <a:lnSpc>
                <a:spcPct val="115000"/>
              </a:lnSpc>
            </a:pPr>
            <a:r>
              <a:rPr lang="en-IN" sz="1800" b="1" dirty="0">
                <a:solidFill>
                  <a:srgbClr val="01559E"/>
                </a:solidFill>
                <a:effectLst/>
                <a:latin typeface="Swis721 Cn BT" panose="020B0506020202030204" pitchFamily="34" charset="0"/>
                <a:ea typeface="Calibri" panose="020F0502020204030204" pitchFamily="34" charset="0"/>
                <a:cs typeface="Calibri" panose="020F0502020204030204" pitchFamily="34" charset="0"/>
              </a:rPr>
              <a:t>Selling Skills Model</a:t>
            </a:r>
            <a:b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b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 Look &amp; Welcome  Meeting &amp; Greeting the Customer Building rapport with customer</a:t>
            </a:r>
            <a:endParaRPr lang="en-IN" sz="1800" dirty="0">
              <a:solidFill>
                <a:srgbClr val="000000"/>
              </a:solidFill>
              <a:effectLst/>
              <a:latin typeface="Calibri" panose="020F0502020204030204" pitchFamily="34" charset="0"/>
              <a:ea typeface="Calibri" panose="020F0502020204030204" pitchFamily="34" charset="0"/>
              <a:cs typeface="Mangal" panose="02040503050203030202" pitchFamily="18" charset="0"/>
            </a:endParaRPr>
          </a:p>
          <a:p>
            <a:pPr marL="307975" indent="-285750">
              <a:lnSpc>
                <a:spcPct val="115000"/>
              </a:lnSpc>
              <a:buFont typeface="Arial" panose="020B0604020202020204" pitchFamily="34" charset="0"/>
              <a:buChar char="•"/>
            </a:pPr>
            <a:r>
              <a:rPr lang="en-IN" sz="1800" dirty="0">
                <a:solidFill>
                  <a:srgbClr val="000000"/>
                </a:solidFill>
                <a:effectLst/>
                <a:latin typeface="Calibri" panose="020F0502020204030204" pitchFamily="34" charset="0"/>
                <a:ea typeface="Calibri" panose="020F0502020204030204" pitchFamily="34" charset="0"/>
                <a:cs typeface="Mangal" panose="02040503050203030202" pitchFamily="18" charset="0"/>
              </a:rPr>
              <a:t>Understanding Customer Needs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marL="342900" lvl="0" indent="-342900">
              <a:lnSpc>
                <a:spcPct val="115000"/>
              </a:lnSpc>
              <a:spcAft>
                <a:spcPts val="800"/>
              </a:spcAft>
              <a:buFont typeface="Symbol" panose="05050102010706020507" pitchFamily="18" charset="2"/>
              <a:buChar char=""/>
            </a:pP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Pitching </a:t>
            </a:r>
            <a:r>
              <a:rPr lang="en-IN" sz="180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the product</a:t>
            </a: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/solution</a:t>
            </a:r>
          </a:p>
          <a:p>
            <a:pPr marL="342900" lvl="0" indent="-342900">
              <a:lnSpc>
                <a:spcPct val="115000"/>
              </a:lnSpc>
              <a:spcAft>
                <a:spcPts val="800"/>
              </a:spcAft>
              <a:buFont typeface="Symbol" panose="05050102010706020507" pitchFamily="18" charset="2"/>
              <a:buChar char=""/>
            </a:pP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Tackling sales objections</a:t>
            </a:r>
          </a:p>
          <a:p>
            <a:pPr marL="342900" lvl="0" indent="-342900">
              <a:lnSpc>
                <a:spcPct val="115000"/>
              </a:lnSpc>
              <a:spcAft>
                <a:spcPts val="800"/>
              </a:spcAft>
              <a:buFont typeface="Symbol" panose="05050102010706020507" pitchFamily="18" charset="2"/>
              <a:buChar char=""/>
            </a:pP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Close the sales deal enthusiastically</a:t>
            </a:r>
          </a:p>
          <a:p>
            <a:pPr marL="342900" lvl="0" indent="-342900">
              <a:lnSpc>
                <a:spcPct val="115000"/>
              </a:lnSpc>
              <a:spcAft>
                <a:spcPts val="800"/>
              </a:spcAft>
              <a:buFont typeface="Symbol" panose="05050102010706020507" pitchFamily="18" charset="2"/>
              <a:buChar char=""/>
            </a:pPr>
            <a:r>
              <a:rPr lang="en-IN" sz="1800" dirty="0">
                <a:solidFill>
                  <a:srgbClr val="000000"/>
                </a:solidFill>
                <a:effectLst/>
                <a:latin typeface="Swis721 Cn BT" panose="020B0506020202030204" pitchFamily="34" charset="0"/>
                <a:ea typeface="Calibri" panose="020F0502020204030204" pitchFamily="34" charset="0"/>
                <a:cs typeface="Calibri" panose="020F0502020204030204" pitchFamily="34" charset="0"/>
              </a:rPr>
              <a:t>Generating new leads through references</a:t>
            </a:r>
            <a:endParaRPr lang="en-IN" sz="1800" dirty="0">
              <a:effectLst/>
              <a:latin typeface="Calibri" panose="020F0502020204030204" pitchFamily="34" charset="0"/>
              <a:ea typeface="Calibri" panose="020F0502020204030204" pitchFamily="34" charset="0"/>
              <a:cs typeface="Mangal" panose="02040503050203030202" pitchFamily="18" charset="0"/>
            </a:endParaRPr>
          </a:p>
        </p:txBody>
      </p:sp>
      <p:sp>
        <p:nvSpPr>
          <p:cNvPr id="58372" name="Slide Number Placeholder 3">
            <a:extLst>
              <a:ext uri="{FF2B5EF4-FFF2-40B4-BE49-F238E27FC236}">
                <a16:creationId xmlns:a16="http://schemas.microsoft.com/office/drawing/2014/main" id="{59ACD741-359C-2BA6-C6AD-ADE298EECB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A55C46D-81F9-464E-A984-E939AF07B129}" type="slidenum">
              <a:rPr lang="en-CA" altLang="en-US">
                <a:latin typeface="Arial" panose="020B0604020202020204" pitchFamily="34" charset="0"/>
              </a:rPr>
              <a:pPr>
                <a:spcBef>
                  <a:spcPct val="0"/>
                </a:spcBef>
              </a:pPr>
              <a:t>4</a:t>
            </a:fld>
            <a:endParaRPr lang="en-CA"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D1D5DB"/>
                </a:solidFill>
                <a:effectLst/>
              </a:rPr>
              <a:t>Building rapport </a:t>
            </a:r>
            <a:r>
              <a:rPr lang="en-US" b="0" i="0" dirty="0">
                <a:solidFill>
                  <a:srgbClr val="D1D5DB"/>
                </a:solidFill>
                <a:effectLst/>
              </a:rPr>
              <a:t>with customers refers to the process of establishing a connection, building trust, and developing a positive relationship with them. It involves creating a comfortable and friendly environment, listening to their needs and concerns, showing empathy and understanding, and finding common ground. By building rapport, you can establish a foundation for a successful business relationship based on trust, respect, and mutual understanding. Building rapport is especially important in sales and customer service, as it can help to increase customer loyalty and satisfaction, and ultimately lead to more business success.</a:t>
            </a:r>
            <a:endParaRPr lang="en-IN" dirty="0"/>
          </a:p>
        </p:txBody>
      </p:sp>
      <p:sp>
        <p:nvSpPr>
          <p:cNvPr id="4" name="Slide Number Placeholder 3"/>
          <p:cNvSpPr>
            <a:spLocks noGrp="1"/>
          </p:cNvSpPr>
          <p:nvPr>
            <p:ph type="sldNum" sz="quarter" idx="5"/>
          </p:nvPr>
        </p:nvSpPr>
        <p:spPr/>
        <p:txBody>
          <a:bodyPr/>
          <a:lstStyle/>
          <a:p>
            <a:fld id="{EFFF36BA-025A-43B7-BDD6-24C20BDBFD20}" type="slidenum">
              <a:rPr lang="en-IN" smtClean="0"/>
              <a:t>5</a:t>
            </a:fld>
            <a:endParaRPr lang="en-IN"/>
          </a:p>
        </p:txBody>
      </p:sp>
    </p:spTree>
    <p:extLst>
      <p:ext uri="{BB962C8B-B14F-4D97-AF65-F5344CB8AC3E}">
        <p14:creationId xmlns:p14="http://schemas.microsoft.com/office/powerpoint/2010/main" val="1702346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0F6E3AA7-5252-FC20-FE81-16B0F794B09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43399AC1-6CD3-7394-E5E0-86590A50343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b="1" dirty="0"/>
              <a:t>Subject Matter Expertise </a:t>
            </a:r>
            <a:r>
              <a:rPr lang="en-US" dirty="0"/>
              <a:t>– You can build limited rapport with your customers if you don’t have accurate and thorough knowledge of your products and services. A sales professional needs to be a good conversationalist but without the knowledge of the products, a sale that is beneficial to the customer cannot be made. You may not be a flamboyant Speaker but if you have subject matter expertise you can provide great consultation to the customer that can win you both repeat business and referrals. </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Use their name – </a:t>
            </a:r>
            <a:r>
              <a:rPr lang="en-US" dirty="0"/>
              <a:t>When you use their name (or title like Sir/Ma’am) you automatically personalize the conversation. People inherently feel included and important. But do not overdo it!</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Same here moments – </a:t>
            </a:r>
            <a:r>
              <a:rPr lang="en-US" dirty="0"/>
              <a:t>Discover same-here moments with the customer. It could be anything that the customer and you have something in common to bond over–</a:t>
            </a:r>
          </a:p>
          <a:p>
            <a:pPr marL="171450" indent="-171450" eaLnBrk="1" fontAlgn="auto" hangingPunct="1">
              <a:spcBef>
                <a:spcPts val="0"/>
              </a:spcBef>
              <a:spcAft>
                <a:spcPts val="0"/>
              </a:spcAft>
              <a:buFont typeface="Arial" panose="020B0604020202020204" pitchFamily="34" charset="0"/>
              <a:buChar char="•"/>
              <a:defRPr/>
            </a:pPr>
            <a:r>
              <a:rPr lang="en-US" dirty="0"/>
              <a:t>Same hobby</a:t>
            </a:r>
          </a:p>
          <a:p>
            <a:pPr marL="171450" indent="-171450" eaLnBrk="1" fontAlgn="auto" hangingPunct="1">
              <a:spcBef>
                <a:spcPts val="0"/>
              </a:spcBef>
              <a:spcAft>
                <a:spcPts val="0"/>
              </a:spcAft>
              <a:buFont typeface="Arial" panose="020B0604020202020204" pitchFamily="34" charset="0"/>
              <a:buChar char="•"/>
              <a:defRPr/>
            </a:pPr>
            <a:r>
              <a:rPr lang="en-US" dirty="0"/>
              <a:t>Place you live</a:t>
            </a:r>
          </a:p>
          <a:p>
            <a:pPr marL="171450" indent="-171450" eaLnBrk="1" fontAlgn="auto" hangingPunct="1">
              <a:spcBef>
                <a:spcPts val="0"/>
              </a:spcBef>
              <a:spcAft>
                <a:spcPts val="0"/>
              </a:spcAft>
              <a:buFont typeface="Arial" panose="020B0604020202020204" pitchFamily="34" charset="0"/>
              <a:buChar char="•"/>
              <a:defRPr/>
            </a:pPr>
            <a:r>
              <a:rPr lang="en-US" dirty="0"/>
              <a:t>IPL team you </a:t>
            </a:r>
            <a:r>
              <a:rPr lang="en-US" dirty="0" err="1"/>
              <a:t>favour</a:t>
            </a:r>
            <a:endParaRPr lang="en-US" dirty="0"/>
          </a:p>
          <a:p>
            <a:pPr marL="171450" indent="-171450" eaLnBrk="1" fontAlgn="auto" hangingPunct="1">
              <a:spcBef>
                <a:spcPts val="0"/>
              </a:spcBef>
              <a:spcAft>
                <a:spcPts val="0"/>
              </a:spcAft>
              <a:buFont typeface="Arial" panose="020B0604020202020204" pitchFamily="34" charset="0"/>
              <a:buChar char="•"/>
              <a:defRPr/>
            </a:pPr>
            <a:r>
              <a:rPr lang="en-US" dirty="0"/>
              <a:t>Your school</a:t>
            </a:r>
          </a:p>
          <a:p>
            <a:pPr eaLnBrk="1" fontAlgn="auto" hangingPunct="1">
              <a:spcBef>
                <a:spcPts val="0"/>
              </a:spcBef>
              <a:spcAft>
                <a:spcPts val="0"/>
              </a:spcAft>
              <a:defRPr/>
            </a:pPr>
            <a:r>
              <a:rPr lang="en-US" dirty="0"/>
              <a:t>‘Me-too’ moments help create better bond and likeability between people.</a:t>
            </a:r>
          </a:p>
          <a:p>
            <a:pPr marL="171450" indent="-171450" eaLnBrk="1" fontAlgn="auto" hangingPunct="1">
              <a:spcBef>
                <a:spcPts val="0"/>
              </a:spcBef>
              <a:spcAft>
                <a:spcPts val="0"/>
              </a:spcAft>
              <a:buFont typeface="Arial" panose="020B0604020202020204" pitchFamily="34" charset="0"/>
              <a:buChar char="•"/>
              <a:defRPr/>
            </a:pPr>
            <a:endParaRPr lang="en-US" b="1"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First impressions matter – First impressions are made by people basis their personal perceptions about life. Some things you can control, some others you can’t (such as your face or personality reminds them of someone they dislike. What are the things you can control to increase your likeability factors?</a:t>
            </a:r>
          </a:p>
          <a:p>
            <a:pPr marL="228600" indent="-228600" eaLnBrk="1" fontAlgn="auto" hangingPunct="1">
              <a:spcBef>
                <a:spcPts val="0"/>
              </a:spcBef>
              <a:spcAft>
                <a:spcPts val="0"/>
              </a:spcAft>
              <a:buFontTx/>
              <a:buAutoNum type="arabicPeriod"/>
              <a:defRPr/>
            </a:pPr>
            <a:r>
              <a:rPr lang="en-US" dirty="0"/>
              <a:t>Your dapper dressing and fashion sense)</a:t>
            </a:r>
          </a:p>
          <a:p>
            <a:pPr marL="228600" indent="-228600" eaLnBrk="1" fontAlgn="auto" hangingPunct="1">
              <a:spcBef>
                <a:spcPts val="0"/>
              </a:spcBef>
              <a:spcAft>
                <a:spcPts val="0"/>
              </a:spcAft>
              <a:buFontTx/>
              <a:buAutoNum type="arabicPeriod"/>
              <a:defRPr/>
            </a:pPr>
            <a:r>
              <a:rPr lang="en-US" dirty="0"/>
              <a:t>Body Language and Tonality</a:t>
            </a:r>
          </a:p>
          <a:p>
            <a:pPr marL="228600" indent="-228600" eaLnBrk="1" fontAlgn="auto" hangingPunct="1">
              <a:spcBef>
                <a:spcPts val="0"/>
              </a:spcBef>
              <a:spcAft>
                <a:spcPts val="0"/>
              </a:spcAft>
              <a:buFontTx/>
              <a:buAutoNum type="arabicPeriod"/>
              <a:defRPr/>
            </a:pPr>
            <a:r>
              <a:rPr lang="en-US" dirty="0"/>
              <a:t>Your grooming and hygiene</a:t>
            </a:r>
          </a:p>
          <a:p>
            <a:pPr marL="228600" indent="-228600" eaLnBrk="1" fontAlgn="auto" hangingPunct="1">
              <a:spcBef>
                <a:spcPts val="0"/>
              </a:spcBef>
              <a:spcAft>
                <a:spcPts val="0"/>
              </a:spcAft>
              <a:buFontTx/>
              <a:buAutoNum type="arabicPeriod"/>
              <a:defRPr/>
            </a:pPr>
            <a:r>
              <a:rPr lang="en-US" dirty="0"/>
              <a:t>Prowess on your language</a:t>
            </a:r>
          </a:p>
          <a:p>
            <a:pPr marL="228600" indent="-228600" eaLnBrk="1" fontAlgn="auto" hangingPunct="1">
              <a:spcBef>
                <a:spcPts val="0"/>
              </a:spcBef>
              <a:spcAft>
                <a:spcPts val="0"/>
              </a:spcAft>
              <a:buFontTx/>
              <a:buAutoNum type="arabicPeriod"/>
              <a:defRPr/>
            </a:pPr>
            <a:r>
              <a:rPr lang="en-US" dirty="0"/>
              <a:t>Self-confidence</a:t>
            </a:r>
          </a:p>
          <a:p>
            <a:pPr marL="228600" indent="-228600" eaLnBrk="1" fontAlgn="auto" hangingPunct="1">
              <a:spcBef>
                <a:spcPts val="0"/>
              </a:spcBef>
              <a:spcAft>
                <a:spcPts val="0"/>
              </a:spcAft>
              <a:buFontTx/>
              <a:buAutoNum type="arabicPeriod"/>
              <a:defRPr/>
            </a:pPr>
            <a:r>
              <a:rPr lang="en-US" dirty="0"/>
              <a:t>Positive attitude</a:t>
            </a:r>
          </a:p>
          <a:p>
            <a:pPr eaLnBrk="1" fontAlgn="auto" hangingPunct="1">
              <a:spcBef>
                <a:spcPts val="0"/>
              </a:spcBef>
              <a:spcAft>
                <a:spcPts val="0"/>
              </a:spcAft>
              <a:defRPr/>
            </a:pPr>
            <a:r>
              <a:rPr lang="en-US" dirty="0"/>
              <a:t>We will discuss this in detail in the Module on Body language and Tone of Voice</a:t>
            </a:r>
          </a:p>
          <a:p>
            <a:pPr marL="228600" indent="-228600" eaLnBrk="1" fontAlgn="auto" hangingPunct="1">
              <a:spcBef>
                <a:spcPts val="0"/>
              </a:spcBef>
              <a:spcAft>
                <a:spcPts val="0"/>
              </a:spcAft>
              <a:buFontTx/>
              <a:buAutoNum type="arabicPeriod"/>
              <a:defRPr/>
            </a:pPr>
            <a:endParaRPr lang="en-US" dirty="0"/>
          </a:p>
          <a:p>
            <a:pPr eaLnBrk="1" fontAlgn="auto" hangingPunct="1">
              <a:spcBef>
                <a:spcPts val="0"/>
              </a:spcBef>
              <a:spcAft>
                <a:spcPts val="0"/>
              </a:spcAft>
              <a:defRPr/>
            </a:pPr>
            <a:r>
              <a:rPr lang="en-US" b="1" dirty="0" err="1"/>
              <a:t>DiSplay</a:t>
            </a:r>
            <a:r>
              <a:rPr lang="en-US" b="1" dirty="0"/>
              <a:t> being visibly happy –</a:t>
            </a:r>
            <a:r>
              <a:rPr lang="en-US" dirty="0"/>
              <a:t> Every customer likes to feel welcomed. A positive and happy demeanor Speaks volumes of how </a:t>
            </a:r>
            <a:r>
              <a:rPr lang="en-US" dirty="0" err="1"/>
              <a:t>hoSpitable</a:t>
            </a:r>
            <a:r>
              <a:rPr lang="en-US" dirty="0"/>
              <a:t> you are and how inclusive you are in helping the customer with their financial objectives.</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err="1"/>
              <a:t>DiSplay</a:t>
            </a:r>
            <a:r>
              <a:rPr lang="en-US" b="1" dirty="0"/>
              <a:t> your intention to go the extra mile to help – </a:t>
            </a:r>
            <a:r>
              <a:rPr lang="en-US" dirty="0"/>
              <a:t>The difference between a good and a great sales professional is the ability to offer excellent customer service. Effective sales professionals realize this and build rapport by going the extra mile to service customers from time to time depending on the situation.</a:t>
            </a: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dirty="0"/>
              <a:t>Make small talk – </a:t>
            </a:r>
            <a:r>
              <a:rPr lang="en-US" dirty="0"/>
              <a:t>Small talk is not just about talking about the weather or the cricket matches. People think that small talks are conversation fillers that can be insignificant which is far from true. Small talk is an art. To make great small talk you need to:</a:t>
            </a:r>
          </a:p>
          <a:p>
            <a:pPr marL="228600" indent="-228600" eaLnBrk="1" fontAlgn="auto" hangingPunct="1">
              <a:spcBef>
                <a:spcPts val="0"/>
              </a:spcBef>
              <a:spcAft>
                <a:spcPts val="0"/>
              </a:spcAft>
              <a:buFontTx/>
              <a:buAutoNum type="arabicPeriod"/>
              <a:defRPr/>
            </a:pPr>
            <a:r>
              <a:rPr lang="en-US" dirty="0"/>
              <a:t>Be interested in your customer’s world.</a:t>
            </a:r>
          </a:p>
          <a:p>
            <a:pPr marL="228600" indent="-228600" eaLnBrk="1" fontAlgn="auto" hangingPunct="1">
              <a:spcBef>
                <a:spcPts val="0"/>
              </a:spcBef>
              <a:spcAft>
                <a:spcPts val="0"/>
              </a:spcAft>
              <a:buFontTx/>
              <a:buAutoNum type="arabicPeriod"/>
              <a:defRPr/>
            </a:pPr>
            <a:r>
              <a:rPr lang="en-US" dirty="0"/>
              <a:t>Make a mental note of the things that might be helpful or of interest to them</a:t>
            </a:r>
          </a:p>
          <a:p>
            <a:pPr marL="228600" indent="-228600" eaLnBrk="1" fontAlgn="auto" hangingPunct="1">
              <a:spcBef>
                <a:spcPts val="0"/>
              </a:spcBef>
              <a:spcAft>
                <a:spcPts val="0"/>
              </a:spcAft>
              <a:buFontTx/>
              <a:buAutoNum type="arabicPeriod"/>
              <a:defRPr/>
            </a:pPr>
            <a:r>
              <a:rPr lang="en-US" dirty="0"/>
              <a:t>Take an interest in knowing about current affairs, Sports, economy, etc. Basically the more you know the better conversations you can hold.</a:t>
            </a:r>
          </a:p>
          <a:p>
            <a:pPr marL="228600" indent="-228600" eaLnBrk="1" fontAlgn="auto" hangingPunct="1">
              <a:spcBef>
                <a:spcPts val="0"/>
              </a:spcBef>
              <a:spcAft>
                <a:spcPts val="0"/>
              </a:spcAft>
              <a:buFontTx/>
              <a:buAutoNum type="arabicPeriod"/>
              <a:defRPr/>
            </a:pPr>
            <a:endParaRPr lang="en-US" dirty="0"/>
          </a:p>
          <a:p>
            <a:pPr eaLnBrk="1" fontAlgn="auto" hangingPunct="1">
              <a:spcBef>
                <a:spcPts val="0"/>
              </a:spcBef>
              <a:spcAft>
                <a:spcPts val="0"/>
              </a:spcAft>
              <a:buFont typeface="Arial" panose="020B0604020202020204" pitchFamily="34" charset="0"/>
              <a:buNone/>
              <a:defRPr/>
            </a:pPr>
            <a:r>
              <a:rPr lang="en-US" dirty="0"/>
              <a:t>Interestingly, there will be times when small talk will back fire. So you must know when to avoid it. Let’s look at what all the avoid while building a good rapport.</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b="1" u="sng" dirty="0"/>
              <a:t>Transition to the next slide.</a:t>
            </a:r>
          </a:p>
          <a:p>
            <a:pPr eaLnBrk="1" fontAlgn="auto" hangingPunct="1">
              <a:spcBef>
                <a:spcPts val="0"/>
              </a:spcBef>
              <a:spcAft>
                <a:spcPts val="0"/>
              </a:spcAft>
              <a:defRPr/>
            </a:pPr>
            <a:endParaRPr lang="en-US" dirty="0"/>
          </a:p>
          <a:p>
            <a:pPr marL="228600" indent="-228600" eaLnBrk="1" fontAlgn="auto" hangingPunct="1">
              <a:spcBef>
                <a:spcPts val="0"/>
              </a:spcBef>
              <a:spcAft>
                <a:spcPts val="0"/>
              </a:spcAft>
              <a:buFontTx/>
              <a:buAutoNum type="arabicPeriod"/>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p>
          <a:p>
            <a:pPr marL="228600" indent="-228600" eaLnBrk="1" fontAlgn="auto" hangingPunct="1">
              <a:spcBef>
                <a:spcPts val="0"/>
              </a:spcBef>
              <a:spcAft>
                <a:spcPts val="0"/>
              </a:spcAft>
              <a:buFontTx/>
              <a:buAutoNum type="arabicPeriod"/>
              <a:defRPr/>
            </a:pPr>
            <a:endParaRPr lang="en-US" dirty="0"/>
          </a:p>
          <a:p>
            <a:pPr eaLnBrk="1" hangingPunct="1">
              <a:spcBef>
                <a:spcPct val="0"/>
              </a:spcBef>
            </a:pPr>
            <a:endParaRPr lang="en-US" altLang="en-US" dirty="0"/>
          </a:p>
        </p:txBody>
      </p:sp>
      <p:sp>
        <p:nvSpPr>
          <p:cNvPr id="15364" name="Slide Number Placeholder 3">
            <a:extLst>
              <a:ext uri="{FF2B5EF4-FFF2-40B4-BE49-F238E27FC236}">
                <a16:creationId xmlns:a16="http://schemas.microsoft.com/office/drawing/2014/main" id="{8BAFC5C1-F3AD-853D-A2AB-E47BE752621A}"/>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476D62AB-9C9B-4CBD-BEB5-48D229C66E89}" type="slidenum">
              <a:rPr lang="en-US" altLang="en-US">
                <a:latin typeface="Calibri" panose="020F0502020204030204" pitchFamily="34" charset="0"/>
              </a:rPr>
              <a:pPr eaLnBrk="1" hangingPunct="1"/>
              <a:t>6</a:t>
            </a:fld>
            <a:endParaRPr lang="en-US" altLang="en-US">
              <a:latin typeface="Calibri" panose="020F0502020204030204" pitchFamily="34" charset="0"/>
            </a:endParaRPr>
          </a:p>
        </p:txBody>
      </p:sp>
    </p:spTree>
    <p:extLst>
      <p:ext uri="{BB962C8B-B14F-4D97-AF65-F5344CB8AC3E}">
        <p14:creationId xmlns:p14="http://schemas.microsoft.com/office/powerpoint/2010/main" val="12529116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dirty="0"/>
              <a:t>Welcome to the Module on </a:t>
            </a:r>
            <a:r>
              <a:rPr lang="en-IN" sz="1200" b="1" dirty="0"/>
              <a:t>Understanding the Customer Needs. In this module we will learn the LADR model to understand customer needs better.</a:t>
            </a:r>
          </a:p>
          <a:p>
            <a:pPr marL="0" indent="0">
              <a:buFont typeface="Arial" panose="020B0604020202020204" pitchFamily="34" charset="0"/>
              <a:buNone/>
            </a:pPr>
            <a:b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br>
            <a: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 Listening Actively</a:t>
            </a:r>
            <a:b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br>
            <a: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 Asking Questions (Open Vs Close ended)</a:t>
            </a:r>
          </a:p>
          <a:p>
            <a:pPr marL="0" indent="0">
              <a:buFont typeface="Arial" panose="020B0604020202020204" pitchFamily="34" charset="0"/>
              <a:buNone/>
            </a:pPr>
            <a: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Doubts </a:t>
            </a:r>
            <a:r>
              <a:rPr lang="en-IN" sz="1800" dirty="0" err="1">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CLarify</a:t>
            </a:r>
            <a:b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br>
            <a: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 Reconfirm</a:t>
            </a:r>
          </a:p>
          <a:p>
            <a:pPr marL="0" indent="0">
              <a:buFont typeface="Arial" panose="020B0604020202020204" pitchFamily="34" charset="0"/>
              <a:buNone/>
            </a:pPr>
            <a:endParaRPr lang="en-IN" dirty="0"/>
          </a:p>
          <a:p>
            <a:pPr marL="0" indent="0">
              <a:buFont typeface="Arial" panose="020B0604020202020204" pitchFamily="34" charset="0"/>
              <a:buNone/>
            </a:pPr>
            <a:r>
              <a:rPr lang="en-IN" dirty="0"/>
              <a:t>Lets move to next slide</a:t>
            </a:r>
          </a:p>
        </p:txBody>
      </p:sp>
      <p:sp>
        <p:nvSpPr>
          <p:cNvPr id="4" name="Slide Number Placeholder 3"/>
          <p:cNvSpPr>
            <a:spLocks noGrp="1"/>
          </p:cNvSpPr>
          <p:nvPr>
            <p:ph type="sldNum" sz="quarter" idx="5"/>
          </p:nvPr>
        </p:nvSpPr>
        <p:spPr/>
        <p:txBody>
          <a:bodyPr/>
          <a:lstStyle/>
          <a:p>
            <a:fld id="{F5453FCA-CD46-459E-A84D-61334D0A920D}" type="slidenum">
              <a:rPr lang="en-US" smtClean="0"/>
              <a:pPr/>
              <a:t>7</a:t>
            </a:fld>
            <a:endParaRPr lang="en-US"/>
          </a:p>
        </p:txBody>
      </p:sp>
    </p:spTree>
    <p:extLst>
      <p:ext uri="{BB962C8B-B14F-4D97-AF65-F5344CB8AC3E}">
        <p14:creationId xmlns:p14="http://schemas.microsoft.com/office/powerpoint/2010/main" val="25549432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Note:</a:t>
            </a:r>
          </a:p>
          <a:p>
            <a:r>
              <a:rPr lang="en-US" b="0" dirty="0"/>
              <a:t>The facilitator is free to add scenario’s as per the client industry and business however we have shared a general scenario which will be applicable in all situations.</a:t>
            </a:r>
          </a:p>
          <a:p>
            <a:endParaRPr lang="en-US" b="0" dirty="0"/>
          </a:p>
          <a:p>
            <a:r>
              <a:rPr lang="en-US" b="0" dirty="0"/>
              <a:t>Scenario:</a:t>
            </a:r>
          </a:p>
          <a:p>
            <a:r>
              <a:rPr lang="en-US" b="0" dirty="0"/>
              <a:t>Trainer needs to call two volunteers to act as Mukesh &amp; </a:t>
            </a:r>
            <a:r>
              <a:rPr lang="en-US" b="0" dirty="0" err="1"/>
              <a:t>Govindin</a:t>
            </a:r>
            <a:r>
              <a:rPr lang="en-US" b="0" dirty="0"/>
              <a:t> the role play- (Trainer can record the role play /click pictures of the same to share the same with the client) </a:t>
            </a:r>
          </a:p>
          <a:p>
            <a:endParaRPr lang="en-US" b="0" dirty="0"/>
          </a:p>
          <a:p>
            <a:endParaRPr lang="en-US" b="0" dirty="0"/>
          </a:p>
          <a:p>
            <a:r>
              <a:rPr lang="en-US" b="0" dirty="0"/>
              <a:t>The trainer needs to help the participants apply LADR- Model effectively in this role play. The highlights will be as follows</a:t>
            </a:r>
          </a:p>
          <a:p>
            <a:endParaRPr lang="en-US" b="0" dirty="0"/>
          </a:p>
          <a:p>
            <a:pPr algn="l"/>
            <a:r>
              <a:rPr lang="en-US" b="0" i="0" dirty="0">
                <a:solidFill>
                  <a:srgbClr val="000000"/>
                </a:solidFill>
                <a:effectLst/>
                <a:latin typeface="Söhne"/>
              </a:rPr>
              <a:t>Mukesh: Good morning, Mr. Govind. I'm Mukesh from Gifts Unlimited. It's a pleasure to meet you. Thank you for taking the time to meet with me today. I'm here to understand your needs and explore how our corporate gifting solutions can benefit ABC International. Could you please share a bit about your current gifting requirements and any challenges you're facing?</a:t>
            </a:r>
          </a:p>
          <a:p>
            <a:pPr algn="l"/>
            <a:endParaRPr lang="en-US" b="0" i="0" dirty="0">
              <a:solidFill>
                <a:srgbClr val="000000"/>
              </a:solidFill>
              <a:effectLst/>
              <a:latin typeface="Söhne"/>
            </a:endParaRPr>
          </a:p>
          <a:p>
            <a:pPr algn="l"/>
            <a:r>
              <a:rPr lang="en-US" b="1" i="0" dirty="0">
                <a:solidFill>
                  <a:srgbClr val="000000"/>
                </a:solidFill>
                <a:effectLst/>
                <a:latin typeface="Söhne"/>
              </a:rPr>
              <a:t>Purchase Manager (Govind)</a:t>
            </a:r>
            <a:r>
              <a:rPr lang="en-US" b="0" i="0" dirty="0">
                <a:solidFill>
                  <a:srgbClr val="000000"/>
                </a:solidFill>
                <a:effectLst/>
                <a:latin typeface="Söhne"/>
              </a:rPr>
              <a:t>: Good morning, Mukesh. Nice to meet you too. Our company has been looking for a reliable corporate gifting partner. We frequently require gifts for our clients, employees, and business partners on various occasions such as festivals, milestone achievements, and events. However, we have struggled with finding unique and high-quality gifts that align with our brand image and meet our budget constraints.</a:t>
            </a:r>
          </a:p>
          <a:p>
            <a:pPr algn="l"/>
            <a:endParaRPr lang="en-US" b="0" i="0" dirty="0">
              <a:solidFill>
                <a:srgbClr val="000000"/>
              </a:solidFill>
              <a:effectLst/>
              <a:latin typeface="Söhne"/>
            </a:endParaRPr>
          </a:p>
          <a:p>
            <a:pPr algn="l"/>
            <a:r>
              <a:rPr lang="en-US" b="1" i="0" dirty="0">
                <a:solidFill>
                  <a:srgbClr val="000000"/>
                </a:solidFill>
                <a:effectLst/>
                <a:latin typeface="Söhne"/>
              </a:rPr>
              <a:t>Mukesh: </a:t>
            </a:r>
            <a:r>
              <a:rPr lang="en-US" b="0" i="0" dirty="0">
                <a:solidFill>
                  <a:srgbClr val="000000"/>
                </a:solidFill>
                <a:effectLst/>
                <a:latin typeface="Söhne"/>
              </a:rPr>
              <a:t>I understand, Govind. Thank you for providing that context. It's crucial to have the right gifts that reflect your brand and leave a positive impression. Could you please elaborate on any specific challenges you've faced in finding suitable corporate gifts? What are the key factors you consider when selecting gifts for your stakeholders?</a:t>
            </a:r>
          </a:p>
          <a:p>
            <a:pPr algn="l"/>
            <a:endParaRPr lang="en-US" b="0" i="0" dirty="0">
              <a:solidFill>
                <a:srgbClr val="000000"/>
              </a:solidFill>
              <a:effectLst/>
              <a:latin typeface="Söhne"/>
            </a:endParaRPr>
          </a:p>
          <a:p>
            <a:pPr algn="l"/>
            <a:r>
              <a:rPr lang="en-US" b="1" i="0" dirty="0">
                <a:solidFill>
                  <a:srgbClr val="000000"/>
                </a:solidFill>
                <a:effectLst/>
                <a:latin typeface="Söhne"/>
              </a:rPr>
              <a:t>Govind:</a:t>
            </a:r>
            <a:r>
              <a:rPr lang="en-US" b="0" i="0" dirty="0">
                <a:solidFill>
                  <a:srgbClr val="000000"/>
                </a:solidFill>
                <a:effectLst/>
                <a:latin typeface="Söhne"/>
              </a:rPr>
              <a:t> One of our challenges has been finding gifts that are both meaningful and memorable. We want our gifts to stand out and make a lasting impression on our recipients. Budget management is also crucial for us as we need to ensure we get value for our money without compromising on quality. Additionally, we require personalized options and timely delivery to cater to our diverse stakeholders and their preferences.</a:t>
            </a:r>
          </a:p>
          <a:p>
            <a:pPr algn="l"/>
            <a:endParaRPr lang="en-US" b="0" i="0" dirty="0">
              <a:solidFill>
                <a:srgbClr val="000000"/>
              </a:solidFill>
              <a:effectLst/>
              <a:latin typeface="Söhne"/>
            </a:endParaRPr>
          </a:p>
          <a:p>
            <a:pPr algn="l"/>
            <a:r>
              <a:rPr lang="en-US" b="1" i="0" dirty="0">
                <a:solidFill>
                  <a:srgbClr val="000000"/>
                </a:solidFill>
                <a:effectLst/>
                <a:latin typeface="Söhne"/>
              </a:rPr>
              <a:t>Mukesh:</a:t>
            </a:r>
            <a:r>
              <a:rPr lang="en-US" b="0" i="0" dirty="0">
                <a:solidFill>
                  <a:srgbClr val="000000"/>
                </a:solidFill>
                <a:effectLst/>
                <a:latin typeface="Söhne"/>
              </a:rPr>
              <a:t> I appreciate you sharing those insights, Govind. It's clear that finding unique, high-quality gifts within your budget while ensuring personalization and timely delivery is important to ABC International. Are there any specific objectives or outcomes you have in mind when it comes to your corporate gifting program? What impact would you like to achieve through an improved gifting strategy?</a:t>
            </a:r>
          </a:p>
          <a:p>
            <a:pPr algn="l"/>
            <a:r>
              <a:rPr lang="en-US" b="0" i="0" dirty="0">
                <a:solidFill>
                  <a:srgbClr val="000000"/>
                </a:solidFill>
                <a:effectLst/>
                <a:latin typeface="Söhne"/>
              </a:rPr>
              <a:t>Govind: Our main goal is to strengthen our relationships with clients and business partners through thoughtful and well-executed gifting. We want our gifts to demonstrate our appreciation and leave a positive impression. We also aim to enhance employee engagement and motivation by recognizing their efforts through meaningful gifts. Ultimately, we want our corporate gifting program to contribute to our overall brand image and reputation.</a:t>
            </a:r>
          </a:p>
          <a:p>
            <a:pPr algn="l"/>
            <a:endParaRPr lang="en-US" b="0" i="0" dirty="0">
              <a:solidFill>
                <a:srgbClr val="000000"/>
              </a:solidFill>
              <a:effectLst/>
              <a:latin typeface="Söhne"/>
            </a:endParaRPr>
          </a:p>
          <a:p>
            <a:pPr algn="l"/>
            <a:r>
              <a:rPr lang="en-US" b="1" i="0" dirty="0">
                <a:solidFill>
                  <a:srgbClr val="000000"/>
                </a:solidFill>
                <a:effectLst/>
                <a:latin typeface="Söhne"/>
              </a:rPr>
              <a:t>Mukesh:</a:t>
            </a:r>
            <a:r>
              <a:rPr lang="en-US" b="0" i="0" dirty="0">
                <a:solidFill>
                  <a:srgbClr val="000000"/>
                </a:solidFill>
                <a:effectLst/>
                <a:latin typeface="Söhne"/>
              </a:rPr>
              <a:t> Thank you for sharing those goals, Govind. Understanding your objectives helps me tailor our solutions to meet your specific needs. I appreciate your time, and I'm excited to explore how Gifts Unlimited can provide you with unique, high-quality gifts that align with your budget and brand image, while ensuring personalization and timely delivery. I look forward to further discussions on how we can support ABC International's corporate gifting program.</a:t>
            </a:r>
          </a:p>
          <a:p>
            <a:pPr algn="l"/>
            <a:r>
              <a:rPr lang="en-US" b="0" i="0" dirty="0">
                <a:solidFill>
                  <a:srgbClr val="000000"/>
                </a:solidFill>
                <a:effectLst/>
                <a:latin typeface="Söhne"/>
              </a:rPr>
              <a:t>In this scenario, Mukesh, the salesperson, meets Govind, the purchase manager of ABC International, for the first time to understand the company's corporate gifting needs. Mukesh actively listens to Govind's challenges, factors considered in gift selection, and desired outcomes. By gaining a deeper understanding of ABC International's requirements and goals, Mukesh can tailor Gifts </a:t>
            </a:r>
            <a:r>
              <a:rPr lang="en-US" b="0" i="0" dirty="0" err="1">
                <a:solidFill>
                  <a:srgbClr val="000000"/>
                </a:solidFill>
                <a:effectLst/>
                <a:latin typeface="Söhne"/>
              </a:rPr>
              <a:t>Unlimited's</a:t>
            </a:r>
            <a:r>
              <a:rPr lang="en-US" b="0" i="0" dirty="0">
                <a:solidFill>
                  <a:srgbClr val="000000"/>
                </a:solidFill>
                <a:effectLst/>
                <a:latin typeface="Söhne"/>
              </a:rPr>
              <a:t> solutions to meet their specific needs and objectives.</a:t>
            </a:r>
          </a:p>
          <a:p>
            <a:br>
              <a:rPr lang="en-US" b="0" i="0" dirty="0">
                <a:solidFill>
                  <a:srgbClr val="000000"/>
                </a:solidFill>
                <a:effectLst/>
                <a:latin typeface="Söhne"/>
              </a:rPr>
            </a:br>
            <a:endParaRPr lang="en-US" b="0" dirty="0"/>
          </a:p>
        </p:txBody>
      </p:sp>
      <p:sp>
        <p:nvSpPr>
          <p:cNvPr id="4" name="Slide Number Placeholder 3"/>
          <p:cNvSpPr>
            <a:spLocks noGrp="1"/>
          </p:cNvSpPr>
          <p:nvPr>
            <p:ph type="sldNum" sz="quarter" idx="5"/>
          </p:nvPr>
        </p:nvSpPr>
        <p:spPr/>
        <p:txBody>
          <a:bodyPr/>
          <a:lstStyle/>
          <a:p>
            <a:fld id="{F5453FCA-CD46-459E-A84D-61334D0A920D}" type="slidenum">
              <a:rPr lang="en-US" smtClean="0"/>
              <a:pPr/>
              <a:t>8</a:t>
            </a:fld>
            <a:endParaRPr lang="en-US"/>
          </a:p>
        </p:txBody>
      </p:sp>
    </p:spTree>
    <p:extLst>
      <p:ext uri="{BB962C8B-B14F-4D97-AF65-F5344CB8AC3E}">
        <p14:creationId xmlns:p14="http://schemas.microsoft.com/office/powerpoint/2010/main" val="1088915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endParaRPr lang="en-US" altLang="en-US" b="1" u="sng" dirty="0"/>
          </a:p>
          <a:p>
            <a:pPr eaLnBrk="1" hangingPunct="1">
              <a:spcBef>
                <a:spcPct val="0"/>
              </a:spcBef>
            </a:pPr>
            <a:r>
              <a:rPr lang="en-US" altLang="en-US" b="1" u="sng" dirty="0"/>
              <a:t>Welcome to module on </a:t>
            </a:r>
            <a:r>
              <a:rPr lang="en-IN" sz="1800" b="1" dirty="0">
                <a:solidFill>
                  <a:srgbClr val="01559E"/>
                </a:solidFill>
                <a:effectLst/>
                <a:latin typeface="Swis721 Cn BT" panose="020B0506020202030204" pitchFamily="34" charset="0"/>
                <a:ea typeface="Times New Roman" panose="02020603050405020304" pitchFamily="18" charset="0"/>
                <a:cs typeface="Calibri" panose="020F0502020204030204" pitchFamily="34" charset="0"/>
              </a:rPr>
              <a:t>Product /Solution Pitching. In this module we will learn the following</a:t>
            </a:r>
          </a:p>
          <a:p>
            <a:pPr eaLnBrk="1" hangingPunct="1">
              <a:spcBef>
                <a:spcPct val="0"/>
              </a:spcBef>
            </a:pPr>
            <a:br>
              <a:rPr lang="en-IN" sz="1800" b="1" dirty="0">
                <a:solidFill>
                  <a:srgbClr val="01559E"/>
                </a:solidFill>
                <a:effectLst/>
                <a:latin typeface="Swis721 Cn BT" panose="020B0506020202030204" pitchFamily="34" charset="0"/>
                <a:ea typeface="Times New Roman" panose="02020603050405020304" pitchFamily="18" charset="0"/>
                <a:cs typeface="Calibri" panose="020F0502020204030204" pitchFamily="34" charset="0"/>
              </a:rPr>
            </a:br>
            <a:r>
              <a:rPr lang="en-IN" sz="1800" b="1"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 </a:t>
            </a:r>
            <a: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Understanding USP</a:t>
            </a:r>
            <a:b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br>
            <a: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 </a:t>
            </a:r>
            <a:r>
              <a:rPr lang="en-IN" sz="1800" dirty="0" err="1">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FABing</a:t>
            </a:r>
            <a: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 technique of Pitching</a:t>
            </a:r>
            <a:b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br>
            <a: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 Features of the product/solution</a:t>
            </a:r>
            <a:b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br>
            <a:r>
              <a:rPr lang="en-IN" sz="1800" dirty="0">
                <a:solidFill>
                  <a:srgbClr val="000000"/>
                </a:solidFill>
                <a:effectLst/>
                <a:latin typeface="Swis721 Cn BT" panose="020B0506020202030204" pitchFamily="34" charset="0"/>
                <a:ea typeface="Times New Roman" panose="02020603050405020304" pitchFamily="18" charset="0"/>
                <a:cs typeface="Calibri" panose="020F0502020204030204" pitchFamily="34" charset="0"/>
              </a:rPr>
              <a:t>• Converting USP into elevator Pitch</a:t>
            </a:r>
            <a:endParaRPr lang="en-US" altLang="en-US" b="1" u="sng" dirty="0"/>
          </a:p>
        </p:txBody>
      </p:sp>
      <p:sp>
        <p:nvSpPr>
          <p:cNvPr id="4" name="Slide Number Placeholder 3"/>
          <p:cNvSpPr>
            <a:spLocks noGrp="1"/>
          </p:cNvSpPr>
          <p:nvPr>
            <p:ph type="sldNum" sz="quarter" idx="5"/>
          </p:nvPr>
        </p:nvSpPr>
        <p:spPr/>
        <p:txBody>
          <a:bodyPr/>
          <a:lstStyle/>
          <a:p>
            <a:fld id="{8CEE670E-4A6B-4F29-893C-A77A5F261C91}" type="slidenum">
              <a:rPr lang="en-IN" smtClean="0"/>
              <a:t>9</a:t>
            </a:fld>
            <a:endParaRPr lang="en-IN" dirty="0"/>
          </a:p>
        </p:txBody>
      </p:sp>
    </p:spTree>
    <p:extLst>
      <p:ext uri="{BB962C8B-B14F-4D97-AF65-F5344CB8AC3E}">
        <p14:creationId xmlns:p14="http://schemas.microsoft.com/office/powerpoint/2010/main" val="26731612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odule 1st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
        <p:nvSpPr>
          <p:cNvPr id="7" name="Title 1">
            <a:extLst>
              <a:ext uri="{FF2B5EF4-FFF2-40B4-BE49-F238E27FC236}">
                <a16:creationId xmlns:a16="http://schemas.microsoft.com/office/drawing/2014/main" id="{1F59E62B-1B5D-1598-9A33-F6693D46562D}"/>
              </a:ext>
            </a:extLst>
          </p:cNvPr>
          <p:cNvSpPr>
            <a:spLocks noGrp="1"/>
          </p:cNvSpPr>
          <p:nvPr>
            <p:ph type="ctrTitle"/>
          </p:nvPr>
        </p:nvSpPr>
        <p:spPr>
          <a:xfrm>
            <a:off x="621102" y="5572125"/>
            <a:ext cx="10955547" cy="699279"/>
          </a:xfrm>
        </p:spPr>
        <p:txBody>
          <a:bodyPr tIns="468000" bIns="468000" anchor="ctr"/>
          <a:lstStyle>
            <a:lvl1pPr algn="ctr">
              <a:defRPr sz="4000" b="0">
                <a:effectLst>
                  <a:outerShdw blurRad="38100" dist="38100" dir="2700000" algn="tl">
                    <a:srgbClr val="000000">
                      <a:alpha val="43137"/>
                    </a:srgbClr>
                  </a:outerShdw>
                </a:effectLst>
                <a:latin typeface="Swis721 Cn BT" panose="020B0506020202030204" pitchFamily="34" charset="0"/>
              </a:defRPr>
            </a:lvl1pPr>
          </a:lstStyle>
          <a:p>
            <a:r>
              <a:rPr lang="en-US" dirty="0"/>
              <a:t>Click to edit Master title style</a:t>
            </a:r>
            <a:endParaRPr lang="en-IN" dirty="0"/>
          </a:p>
        </p:txBody>
      </p:sp>
      <p:sp>
        <p:nvSpPr>
          <p:cNvPr id="8" name="Content Placeholder 2">
            <a:extLst>
              <a:ext uri="{FF2B5EF4-FFF2-40B4-BE49-F238E27FC236}">
                <a16:creationId xmlns:a16="http://schemas.microsoft.com/office/drawing/2014/main" id="{65FFC2B1-3DA7-2611-A69E-3B87AB2B943E}"/>
              </a:ext>
            </a:extLst>
          </p:cNvPr>
          <p:cNvSpPr>
            <a:spLocks noGrp="1"/>
          </p:cNvSpPr>
          <p:nvPr>
            <p:ph sz="half" idx="1"/>
          </p:nvPr>
        </p:nvSpPr>
        <p:spPr>
          <a:xfrm>
            <a:off x="-1" y="-1"/>
            <a:ext cx="12197751" cy="5408763"/>
          </a:xfrm>
          <a:prstGeom prst="rect">
            <a:avLst/>
          </a:prstGeom>
        </p:spPr>
        <p:txBody>
          <a:bodyPr lIns="612000"/>
          <a:lstStyle>
            <a:lvl1pPr marL="180975" indent="-180975">
              <a:defRPr>
                <a:latin typeface="Swis721 Cn BT" panose="020B0506020202030204" pitchFamily="34" charset="0"/>
              </a:defRPr>
            </a:lvl1pPr>
            <a:lvl2pPr marL="628650" indent="-171450">
              <a:defRPr>
                <a:latin typeface="Swis721 Cn BT" panose="020B0506020202030204" pitchFamily="34" charset="0"/>
              </a:defRPr>
            </a:lvl2pPr>
            <a:lvl3pPr marL="1076325" indent="-180975">
              <a:defRPr>
                <a:latin typeface="Swis721 Cn BT" panose="020B0506020202030204" pitchFamily="34" charset="0"/>
              </a:defRPr>
            </a:lvl3pPr>
            <a:lvl4pPr marL="1524000" indent="-152400">
              <a:defRPr>
                <a:latin typeface="Swis721 Cn BT" panose="020B0506020202030204" pitchFamily="34" charset="0"/>
              </a:defRPr>
            </a:lvl4pPr>
            <a:lvl5pPr marL="1971675" indent="-142875">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654320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Swis721 Cn BT" panose="020B0506020202030204" pitchFamily="34" charset="0"/>
              </a:defRPr>
            </a:lvl1pPr>
          </a:lstStyle>
          <a:p>
            <a:r>
              <a:rPr lang="en-US" dirty="0"/>
              <a:t>Click to edit Master title style</a:t>
            </a:r>
            <a:endParaRPr lang="en-IN" dirty="0"/>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atin typeface="Swis721 Cn BT" panose="020B0506020202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Swis721 Cn BT" panose="020B05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431614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Vertical Text Placeholder 2"/>
          <p:cNvSpPr>
            <a:spLocks noGrp="1"/>
          </p:cNvSpPr>
          <p:nvPr>
            <p:ph type="body" orient="vert" idx="1"/>
          </p:nvPr>
        </p:nvSpPr>
        <p:spPr>
          <a:xfrm>
            <a:off x="629560" y="1036242"/>
            <a:ext cx="10932879" cy="5555299"/>
          </a:xfrm>
          <a:prstGeom prst="rect">
            <a:avLst/>
          </a:prstGeom>
        </p:spPr>
        <p:txBody>
          <a:bodyPr vert="eaVert"/>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1602591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latin typeface="Swis721 Cn BT" panose="020B0506020202030204" pitchFamily="34" charset="0"/>
              </a:defRPr>
            </a:lvl1pPr>
          </a:lstStyle>
          <a:p>
            <a:r>
              <a:rPr lang="en-US" dirty="0"/>
              <a:t>Click to edit Master title style</a:t>
            </a:r>
            <a:endParaRPr lang="en-IN" dirty="0"/>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2315217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1440179"/>
          </a:xfrm>
          <a:prstGeom prst="rect">
            <a:avLst/>
          </a:prstGeom>
        </p:spPr>
        <p:txBody>
          <a:bodyPr>
            <a:noAutofit/>
          </a:bodyPr>
          <a:lstStyle/>
          <a:p>
            <a:r>
              <a:rPr lang="en-US"/>
              <a:t>Click to edit Master title style</a:t>
            </a:r>
            <a:endParaRPr/>
          </a:p>
        </p:txBody>
      </p:sp>
      <p:sp>
        <p:nvSpPr>
          <p:cNvPr id="3" name="Holder 3"/>
          <p:cNvSpPr>
            <a:spLocks noGrp="1"/>
          </p:cNvSpPr>
          <p:nvPr>
            <p:ph type="subTitle" idx="4"/>
          </p:nvPr>
        </p:nvSpPr>
        <p:spPr>
          <a:xfrm>
            <a:off x="1828801" y="3840480"/>
            <a:ext cx="8534399" cy="1714500"/>
          </a:xfrm>
          <a:prstGeom prst="rect">
            <a:avLst/>
          </a:prstGeom>
        </p:spPr>
        <p:txBody>
          <a:bodyPr>
            <a:noAutofit/>
          </a:bodyPr>
          <a:lstStyle/>
          <a:p>
            <a:r>
              <a:rPr lang="en-US"/>
              <a:t>Click to edit Master subtitle style</a:t>
            </a:r>
            <a:endParaRPr/>
          </a:p>
        </p:txBody>
      </p:sp>
      <p:sp>
        <p:nvSpPr>
          <p:cNvPr id="4" name="Holder 4">
            <a:extLst>
              <a:ext uri="{FF2B5EF4-FFF2-40B4-BE49-F238E27FC236}">
                <a16:creationId xmlns:a16="http://schemas.microsoft.com/office/drawing/2014/main" id="{E28E1A34-EB2B-F8D5-FE54-D16127872D2B}"/>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lang="en-GB"/>
          </a:p>
        </p:txBody>
      </p:sp>
      <p:sp>
        <p:nvSpPr>
          <p:cNvPr id="5" name="Holder 5">
            <a:extLst>
              <a:ext uri="{FF2B5EF4-FFF2-40B4-BE49-F238E27FC236}">
                <a16:creationId xmlns:a16="http://schemas.microsoft.com/office/drawing/2014/main" id="{745AFA03-71ED-7E61-B88D-5292BE5C7495}"/>
              </a:ext>
            </a:extLst>
          </p:cNvPr>
          <p:cNvSpPr>
            <a:spLocks noGrp="1"/>
          </p:cNvSpPr>
          <p:nvPr>
            <p:ph type="dt" sz="half" idx="11"/>
          </p:nvPr>
        </p:nvSpPr>
        <p:spPr>
          <a:xfrm>
            <a:off x="609600" y="6378575"/>
            <a:ext cx="2803525" cy="342900"/>
          </a:xfrm>
          <a:prstGeom prst="rect">
            <a:avLst/>
          </a:prstGeom>
        </p:spPr>
        <p:txBody>
          <a:bodyPr lIns="0" tIns="0" rIns="0" bIns="0"/>
          <a:lstStyle>
            <a:lvl1pPr algn="l" fontAlgn="auto">
              <a:spcBef>
                <a:spcPts val="0"/>
              </a:spcBef>
              <a:spcAft>
                <a:spcPts val="0"/>
              </a:spcAft>
              <a:defRPr>
                <a:solidFill>
                  <a:schemeClr val="tx1">
                    <a:tint val="75000"/>
                  </a:schemeClr>
                </a:solidFill>
                <a:latin typeface="+mn-lt"/>
                <a:cs typeface="+mn-cs"/>
              </a:defRPr>
            </a:lvl1pPr>
          </a:lstStyle>
          <a:p>
            <a:pPr>
              <a:defRPr/>
            </a:pPr>
            <a:fld id="{8D4905BB-384A-4036-BACA-9C8A817AB326}" type="datetimeFigureOut">
              <a:rPr lang="en-GB"/>
              <a:pPr>
                <a:defRPr/>
              </a:pPr>
              <a:t>06/09/2024</a:t>
            </a:fld>
            <a:endParaRPr lang="en-GB" dirty="0"/>
          </a:p>
        </p:txBody>
      </p:sp>
      <p:sp>
        <p:nvSpPr>
          <p:cNvPr id="6" name="Holder 6">
            <a:extLst>
              <a:ext uri="{FF2B5EF4-FFF2-40B4-BE49-F238E27FC236}">
                <a16:creationId xmlns:a16="http://schemas.microsoft.com/office/drawing/2014/main" id="{74411415-FDDB-8335-53E6-C06A00081009}"/>
              </a:ext>
            </a:extLst>
          </p:cNvPr>
          <p:cNvSpPr>
            <a:spLocks noGrp="1"/>
          </p:cNvSpPr>
          <p:nvPr>
            <p:ph type="sldNum" sz="quarter" idx="12"/>
          </p:nvPr>
        </p:nvSpPr>
        <p:spPr/>
        <p:txBody>
          <a:bodyPr/>
          <a:lstStyle>
            <a:lvl1pPr>
              <a:defRPr/>
            </a:lvl1pPr>
          </a:lstStyle>
          <a:p>
            <a:fld id="{A643C253-4CF7-450E-82D3-2046F668919A}" type="slidenum">
              <a:rPr lang="en-GB" altLang="en-US"/>
              <a:pPr/>
              <a:t>‹#›</a:t>
            </a:fld>
            <a:endParaRPr lang="en-GB" altLang="en-US"/>
          </a:p>
        </p:txBody>
      </p:sp>
    </p:spTree>
    <p:extLst>
      <p:ext uri="{BB962C8B-B14F-4D97-AF65-F5344CB8AC3E}">
        <p14:creationId xmlns:p14="http://schemas.microsoft.com/office/powerpoint/2010/main" val="510180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a:lstStyle/>
          <a:p>
            <a:r>
              <a:rPr lang="en-US"/>
              <a:t>Click to edit Master title style</a:t>
            </a:r>
            <a:endParaRPr/>
          </a:p>
        </p:txBody>
      </p:sp>
      <p:sp>
        <p:nvSpPr>
          <p:cNvPr id="3" name="Holder 3"/>
          <p:cNvSpPr>
            <a:spLocks noGrp="1"/>
          </p:cNvSpPr>
          <p:nvPr>
            <p:ph sz="half" idx="2"/>
          </p:nvPr>
        </p:nvSpPr>
        <p:spPr>
          <a:xfrm>
            <a:off x="609600" y="1577340"/>
            <a:ext cx="5303520" cy="4526280"/>
          </a:xfrm>
          <a:prstGeom prst="rect">
            <a:avLst/>
          </a:prstGeom>
        </p:spPr>
        <p:txBody>
          <a:bodyPr>
            <a:noAutofit/>
          </a:bodyPr>
          <a:lstStyle/>
          <a:p>
            <a:pPr lvl="0"/>
            <a:r>
              <a:rPr lang="en-US"/>
              <a:t>Edit Master text styles</a:t>
            </a:r>
          </a:p>
        </p:txBody>
      </p:sp>
      <p:sp>
        <p:nvSpPr>
          <p:cNvPr id="4" name="Holder 4"/>
          <p:cNvSpPr>
            <a:spLocks noGrp="1"/>
          </p:cNvSpPr>
          <p:nvPr>
            <p:ph sz="half" idx="3"/>
          </p:nvPr>
        </p:nvSpPr>
        <p:spPr>
          <a:xfrm>
            <a:off x="6278879" y="1577340"/>
            <a:ext cx="5303520" cy="4526280"/>
          </a:xfrm>
          <a:prstGeom prst="rect">
            <a:avLst/>
          </a:prstGeom>
        </p:spPr>
        <p:txBody>
          <a:bodyPr>
            <a:noAutofit/>
          </a:bodyPr>
          <a:lstStyle/>
          <a:p>
            <a:pPr lvl="0"/>
            <a:r>
              <a:rPr lang="en-US"/>
              <a:t>Edit Master text styles</a:t>
            </a:r>
          </a:p>
        </p:txBody>
      </p:sp>
      <p:sp>
        <p:nvSpPr>
          <p:cNvPr id="5" name="Holder 5">
            <a:extLst>
              <a:ext uri="{FF2B5EF4-FFF2-40B4-BE49-F238E27FC236}">
                <a16:creationId xmlns:a16="http://schemas.microsoft.com/office/drawing/2014/main" id="{F9A6729C-6F84-4715-38AA-4919CA47293D}"/>
              </a:ext>
            </a:extLst>
          </p:cNvPr>
          <p:cNvSpPr>
            <a:spLocks noGrp="1"/>
          </p:cNvSpPr>
          <p:nvPr>
            <p:ph type="ftr" sz="quarter" idx="10"/>
          </p:nvPr>
        </p:nvSpPr>
        <p:spPr/>
        <p:txBody>
          <a:bodyPr/>
          <a:lstStyle>
            <a:lvl1pPr algn="ctr">
              <a:defRPr>
                <a:solidFill>
                  <a:schemeClr val="tx1">
                    <a:tint val="75000"/>
                  </a:schemeClr>
                </a:solidFill>
              </a:defRPr>
            </a:lvl1pPr>
          </a:lstStyle>
          <a:p>
            <a:pPr>
              <a:defRPr/>
            </a:pPr>
            <a:endParaRPr lang="en-GB"/>
          </a:p>
        </p:txBody>
      </p:sp>
      <p:sp>
        <p:nvSpPr>
          <p:cNvPr id="6" name="Holder 6">
            <a:extLst>
              <a:ext uri="{FF2B5EF4-FFF2-40B4-BE49-F238E27FC236}">
                <a16:creationId xmlns:a16="http://schemas.microsoft.com/office/drawing/2014/main" id="{A515FE2C-5A80-ABE4-9596-C991B05B2A5F}"/>
              </a:ext>
            </a:extLst>
          </p:cNvPr>
          <p:cNvSpPr>
            <a:spLocks noGrp="1"/>
          </p:cNvSpPr>
          <p:nvPr>
            <p:ph type="dt" sz="half" idx="11"/>
          </p:nvPr>
        </p:nvSpPr>
        <p:spPr>
          <a:xfrm>
            <a:off x="609600" y="6378575"/>
            <a:ext cx="2803525" cy="342900"/>
          </a:xfrm>
          <a:prstGeom prst="rect">
            <a:avLst/>
          </a:prstGeom>
        </p:spPr>
        <p:txBody>
          <a:bodyPr lIns="0" tIns="0" rIns="0" bIns="0"/>
          <a:lstStyle>
            <a:lvl1pPr algn="l" fontAlgn="auto">
              <a:spcBef>
                <a:spcPts val="0"/>
              </a:spcBef>
              <a:spcAft>
                <a:spcPts val="0"/>
              </a:spcAft>
              <a:defRPr>
                <a:solidFill>
                  <a:schemeClr val="tx1">
                    <a:tint val="75000"/>
                  </a:schemeClr>
                </a:solidFill>
                <a:latin typeface="+mn-lt"/>
                <a:cs typeface="+mn-cs"/>
              </a:defRPr>
            </a:lvl1pPr>
          </a:lstStyle>
          <a:p>
            <a:pPr>
              <a:defRPr/>
            </a:pPr>
            <a:fld id="{E5DFFAC6-652E-4846-9D74-B0F400A908C4}" type="datetimeFigureOut">
              <a:rPr lang="en-GB"/>
              <a:pPr>
                <a:defRPr/>
              </a:pPr>
              <a:t>06/09/2024</a:t>
            </a:fld>
            <a:endParaRPr lang="en-GB" dirty="0"/>
          </a:p>
        </p:txBody>
      </p:sp>
      <p:sp>
        <p:nvSpPr>
          <p:cNvPr id="7" name="Holder 7">
            <a:extLst>
              <a:ext uri="{FF2B5EF4-FFF2-40B4-BE49-F238E27FC236}">
                <a16:creationId xmlns:a16="http://schemas.microsoft.com/office/drawing/2014/main" id="{A477EAF6-3767-3218-4BC2-996C9B134527}"/>
              </a:ext>
            </a:extLst>
          </p:cNvPr>
          <p:cNvSpPr>
            <a:spLocks noGrp="1"/>
          </p:cNvSpPr>
          <p:nvPr>
            <p:ph type="sldNum" sz="quarter" idx="12"/>
          </p:nvPr>
        </p:nvSpPr>
        <p:spPr/>
        <p:txBody>
          <a:bodyPr/>
          <a:lstStyle>
            <a:lvl1pPr>
              <a:defRPr/>
            </a:lvl1pPr>
          </a:lstStyle>
          <a:p>
            <a:fld id="{DBE59437-A2E7-44C9-9273-CB848DA7C3D9}" type="slidenum">
              <a:rPr lang="en-GB" altLang="en-US"/>
              <a:pPr/>
              <a:t>‹#›</a:t>
            </a:fld>
            <a:endParaRPr lang="en-GB" altLang="en-US"/>
          </a:p>
        </p:txBody>
      </p:sp>
    </p:spTree>
    <p:extLst>
      <p:ext uri="{BB962C8B-B14F-4D97-AF65-F5344CB8AC3E}">
        <p14:creationId xmlns:p14="http://schemas.microsoft.com/office/powerpoint/2010/main" val="40943294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F8E0F5-C994-C1F2-D173-1F1BCAE4ECA2}"/>
              </a:ext>
            </a:extLst>
          </p:cNvPr>
          <p:cNvSpPr>
            <a:spLocks noGrp="1"/>
          </p:cNvSpPr>
          <p:nvPr>
            <p:ph type="dt" sz="half" idx="10"/>
          </p:nvPr>
        </p:nvSpPr>
        <p:spPr/>
        <p:txBody>
          <a:bodyPr/>
          <a:lstStyle>
            <a:lvl1pPr>
              <a:defRPr/>
            </a:lvl1pPr>
          </a:lstStyle>
          <a:p>
            <a:pPr>
              <a:defRPr/>
            </a:pPr>
            <a:fld id="{14231C45-F914-451F-925D-4F696A7EB1F4}" type="datetimeFigureOut">
              <a:rPr lang="en-US"/>
              <a:pPr>
                <a:defRPr/>
              </a:pPr>
              <a:t>9/6/2024</a:t>
            </a:fld>
            <a:endParaRPr lang="en-US"/>
          </a:p>
        </p:txBody>
      </p:sp>
      <p:sp>
        <p:nvSpPr>
          <p:cNvPr id="5" name="Footer Placeholder 4">
            <a:extLst>
              <a:ext uri="{FF2B5EF4-FFF2-40B4-BE49-F238E27FC236}">
                <a16:creationId xmlns:a16="http://schemas.microsoft.com/office/drawing/2014/main" id="{476543E4-A70B-5F0C-6EA1-53FBB6A33D2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1A3A6B-1BB4-4215-8323-5A839AFD3832}"/>
              </a:ext>
            </a:extLst>
          </p:cNvPr>
          <p:cNvSpPr>
            <a:spLocks noGrp="1"/>
          </p:cNvSpPr>
          <p:nvPr>
            <p:ph type="sldNum" sz="quarter" idx="12"/>
          </p:nvPr>
        </p:nvSpPr>
        <p:spPr/>
        <p:txBody>
          <a:bodyPr/>
          <a:lstStyle>
            <a:lvl1pPr>
              <a:defRPr/>
            </a:lvl1pPr>
          </a:lstStyle>
          <a:p>
            <a:pPr>
              <a:defRPr/>
            </a:pPr>
            <a:fld id="{34292BC7-78D0-42DC-9926-D580D2737D84}" type="slidenum">
              <a:rPr lang="en-US" altLang="en-US"/>
              <a:pPr>
                <a:defRPr/>
              </a:pPr>
              <a:t>‹#›</a:t>
            </a:fld>
            <a:endParaRPr lang="en-US" altLang="en-US"/>
          </a:p>
        </p:txBody>
      </p:sp>
    </p:spTree>
    <p:extLst>
      <p:ext uri="{BB962C8B-B14F-4D97-AF65-F5344CB8AC3E}">
        <p14:creationId xmlns:p14="http://schemas.microsoft.com/office/powerpoint/2010/main" val="1918759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Date Placeholder 3">
            <a:extLst>
              <a:ext uri="{FF2B5EF4-FFF2-40B4-BE49-F238E27FC236}">
                <a16:creationId xmlns:a16="http://schemas.microsoft.com/office/drawing/2014/main" id="{C7AA9422-6B85-4234-0CC3-3295E7DD2B93}"/>
              </a:ext>
            </a:extLst>
          </p:cNvPr>
          <p:cNvSpPr>
            <a:spLocks noGrp="1"/>
          </p:cNvSpPr>
          <p:nvPr>
            <p:ph type="dt" sz="half" idx="10"/>
          </p:nvPr>
        </p:nvSpPr>
        <p:spPr/>
        <p:txBody>
          <a:bodyPr/>
          <a:lstStyle>
            <a:lvl1pPr>
              <a:defRPr/>
            </a:lvl1pPr>
          </a:lstStyle>
          <a:p>
            <a:pPr>
              <a:defRPr/>
            </a:pPr>
            <a:fld id="{4024C812-F9F0-43D2-BAEA-5A22B8C6519C}" type="datetimeFigureOut">
              <a:rPr lang="en-US"/>
              <a:pPr>
                <a:defRPr/>
              </a:pPr>
              <a:t>9/6/2024</a:t>
            </a:fld>
            <a:endParaRPr lang="en-US"/>
          </a:p>
        </p:txBody>
      </p:sp>
      <p:sp>
        <p:nvSpPr>
          <p:cNvPr id="4" name="Footer Placeholder 4">
            <a:extLst>
              <a:ext uri="{FF2B5EF4-FFF2-40B4-BE49-F238E27FC236}">
                <a16:creationId xmlns:a16="http://schemas.microsoft.com/office/drawing/2014/main" id="{1E4634E9-EE39-803D-1AC4-2E67D70545C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1743565-EAF1-240D-CFCA-6BED41713A46}"/>
              </a:ext>
            </a:extLst>
          </p:cNvPr>
          <p:cNvSpPr>
            <a:spLocks noGrp="1"/>
          </p:cNvSpPr>
          <p:nvPr>
            <p:ph type="sldNum" sz="quarter" idx="12"/>
          </p:nvPr>
        </p:nvSpPr>
        <p:spPr/>
        <p:txBody>
          <a:bodyPr/>
          <a:lstStyle>
            <a:lvl1pPr>
              <a:defRPr smtClean="0"/>
            </a:lvl1pPr>
          </a:lstStyle>
          <a:p>
            <a:pPr>
              <a:defRPr/>
            </a:pPr>
            <a:fld id="{D527967C-9977-4F6B-B828-BE6561F79A8F}" type="slidenum">
              <a:rPr lang="en-US" altLang="en-US"/>
              <a:pPr>
                <a:defRPr/>
              </a:pPr>
              <a:t>‹#›</a:t>
            </a:fld>
            <a:endParaRPr lang="en-US" altLang="en-US"/>
          </a:p>
        </p:txBody>
      </p:sp>
    </p:spTree>
    <p:extLst>
      <p:ext uri="{BB962C8B-B14F-4D97-AF65-F5344CB8AC3E}">
        <p14:creationId xmlns:p14="http://schemas.microsoft.com/office/powerpoint/2010/main" val="39778658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2">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
        <p:nvSpPr>
          <p:cNvPr id="7" name="Title Placeholder 1">
            <a:extLst>
              <a:ext uri="{FF2B5EF4-FFF2-40B4-BE49-F238E27FC236}">
                <a16:creationId xmlns:a16="http://schemas.microsoft.com/office/drawing/2014/main" id="{D1F74285-D316-A666-6E4B-84D6AC33EB81}"/>
              </a:ext>
            </a:extLst>
          </p:cNvPr>
          <p:cNvSpPr>
            <a:spLocks noGrp="1"/>
          </p:cNvSpPr>
          <p:nvPr>
            <p:ph type="title"/>
          </p:nvPr>
        </p:nvSpPr>
        <p:spPr>
          <a:xfrm>
            <a:off x="629560" y="249723"/>
            <a:ext cx="10932879" cy="577969"/>
          </a:xfrm>
          <a:prstGeom prst="rect">
            <a:avLst/>
          </a:prstGeom>
        </p:spPr>
        <p:txBody>
          <a:bodyPr vert="horz" lIns="0" tIns="45720" rIns="91440" bIns="45720" rtlCol="0" anchor="ctr">
            <a:noAutofit/>
          </a:bodyPr>
          <a:lstStyle/>
          <a:p>
            <a:r>
              <a:rPr lang="en-US" dirty="0"/>
              <a:t>Click to edit Master title style</a:t>
            </a:r>
            <a:endParaRPr lang="en-IN" dirty="0"/>
          </a:p>
        </p:txBody>
      </p:sp>
      <p:sp>
        <p:nvSpPr>
          <p:cNvPr id="8" name="Text Placeholder 2">
            <a:extLst>
              <a:ext uri="{FF2B5EF4-FFF2-40B4-BE49-F238E27FC236}">
                <a16:creationId xmlns:a16="http://schemas.microsoft.com/office/drawing/2014/main" id="{2F3EBE20-E161-C359-7A44-74EB8A1F80E6}"/>
              </a:ext>
            </a:extLst>
          </p:cNvPr>
          <p:cNvSpPr>
            <a:spLocks noGrp="1"/>
          </p:cNvSpPr>
          <p:nvPr>
            <p:ph idx="1" hasCustomPrompt="1"/>
          </p:nvPr>
        </p:nvSpPr>
        <p:spPr>
          <a:xfrm>
            <a:off x="629560" y="1036242"/>
            <a:ext cx="10932879" cy="5555299"/>
          </a:xfrm>
          <a:prstGeom prst="rect">
            <a:avLst/>
          </a:prstGeom>
        </p:spPr>
        <p:txBody>
          <a:bodyPr vert="horz" lIns="0" tIns="45720" rIns="91440" bIns="45720" rtlCol="0">
            <a:normAutofit/>
          </a:bodyPr>
          <a:lstStyle>
            <a:lvl1pPr marL="180975" indent="-180975" algn="l" defTabSz="914400" rtl="0" eaLnBrk="1" latinLnBrk="0" hangingPunct="1">
              <a:buFont typeface="Arial" panose="020B0604020202020204" pitchFamily="34" charset="0"/>
              <a:buChar char="•"/>
              <a:defRPr lang="en-US" sz="2400" kern="1200" dirty="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lang="en-US" sz="2200" kern="1200" dirty="0">
                <a:solidFill>
                  <a:schemeClr val="tx1"/>
                </a:solidFill>
                <a:latin typeface="+mn-lt"/>
                <a:ea typeface="+mn-ea"/>
                <a:cs typeface="+mn-cs"/>
              </a:defRPr>
            </a:lvl2pPr>
            <a:lvl3pPr marL="1076325" indent="-180975" algn="l" defTabSz="914400" rtl="0" eaLnBrk="1" latinLnBrk="0" hangingPunct="1">
              <a:buFont typeface="Arial" panose="020B0604020202020204" pitchFamily="34" charset="0"/>
              <a:buChar char="•"/>
              <a:defRPr lang="en-US" sz="2000" kern="1200" dirty="0">
                <a:solidFill>
                  <a:schemeClr val="tx1"/>
                </a:solidFill>
                <a:latin typeface="+mn-lt"/>
                <a:ea typeface="+mn-ea"/>
                <a:cs typeface="+mn-cs"/>
              </a:defRPr>
            </a:lvl3pPr>
            <a:lvl4pPr marL="1524000" indent="-180975" algn="l" defTabSz="914400" rtl="0" eaLnBrk="1" latinLnBrk="0" hangingPunct="1">
              <a:buFont typeface="Arial" panose="020B0604020202020204" pitchFamily="34" charset="0"/>
              <a:buChar char="•"/>
              <a:defRPr lang="en-US" sz="1800" kern="1200" dirty="0">
                <a:solidFill>
                  <a:schemeClr val="tx1"/>
                </a:solidFill>
                <a:latin typeface="+mn-lt"/>
                <a:ea typeface="+mn-ea"/>
                <a:cs typeface="+mn-cs"/>
              </a:defRPr>
            </a:lvl4pPr>
            <a:lvl5pPr marL="1885950" indent="-180975" algn="l" defTabSz="914400" rtl="0" eaLnBrk="1" latinLnBrk="0" hangingPunct="1">
              <a:buFont typeface="Arial" panose="020B0604020202020204" pitchFamily="34" charset="0"/>
              <a:buChar char="•"/>
              <a:defRPr lang="en-IN" sz="1600" kern="1200" dirty="0">
                <a:solidFill>
                  <a:schemeClr val="tx1"/>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809136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3">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
        <p:nvSpPr>
          <p:cNvPr id="7" name="Title Placeholder 1">
            <a:extLst>
              <a:ext uri="{FF2B5EF4-FFF2-40B4-BE49-F238E27FC236}">
                <a16:creationId xmlns:a16="http://schemas.microsoft.com/office/drawing/2014/main" id="{D1F74285-D316-A666-6E4B-84D6AC33EB81}"/>
              </a:ext>
            </a:extLst>
          </p:cNvPr>
          <p:cNvSpPr>
            <a:spLocks noGrp="1"/>
          </p:cNvSpPr>
          <p:nvPr>
            <p:ph type="title"/>
          </p:nvPr>
        </p:nvSpPr>
        <p:spPr>
          <a:xfrm>
            <a:off x="629560" y="249723"/>
            <a:ext cx="10932879" cy="577969"/>
          </a:xfrm>
          <a:prstGeom prst="rect">
            <a:avLst/>
          </a:prstGeom>
        </p:spPr>
        <p:txBody>
          <a:bodyPr vert="horz" lIns="0" tIns="45720" rIns="90000" bIns="45720" rtlCol="0" anchor="ctr">
            <a:noAutofit/>
          </a:bodyPr>
          <a:lstStyle/>
          <a:p>
            <a:r>
              <a:rPr lang="en-US" dirty="0"/>
              <a:t>Click to edit Master title style</a:t>
            </a:r>
            <a:endParaRPr lang="en-IN" dirty="0"/>
          </a:p>
        </p:txBody>
      </p:sp>
      <p:sp>
        <p:nvSpPr>
          <p:cNvPr id="8" name="Text Placeholder 2">
            <a:extLst>
              <a:ext uri="{FF2B5EF4-FFF2-40B4-BE49-F238E27FC236}">
                <a16:creationId xmlns:a16="http://schemas.microsoft.com/office/drawing/2014/main" id="{2F3EBE20-E161-C359-7A44-74EB8A1F80E6}"/>
              </a:ext>
            </a:extLst>
          </p:cNvPr>
          <p:cNvSpPr>
            <a:spLocks noGrp="1"/>
          </p:cNvSpPr>
          <p:nvPr>
            <p:ph idx="1" hasCustomPrompt="1"/>
          </p:nvPr>
        </p:nvSpPr>
        <p:spPr>
          <a:xfrm>
            <a:off x="0" y="1036242"/>
            <a:ext cx="12192000" cy="5572035"/>
          </a:xfrm>
          <a:prstGeom prst="rect">
            <a:avLst/>
          </a:prstGeom>
        </p:spPr>
        <p:txBody>
          <a:bodyPr vert="horz" lIns="180000" tIns="45720" rIns="91440" bIns="45720" rtlCol="0">
            <a:normAutofit/>
          </a:bodyPr>
          <a:lstStyle>
            <a:lvl2pPr marL="628650" indent="-180975">
              <a:buFont typeface="Arial" panose="020B0604020202020204" pitchFamily="34" charset="0"/>
              <a:buChar char="•"/>
              <a:defRPr sz="2400"/>
            </a:lvl2pPr>
            <a:lvl3pPr marL="1076325" indent="-161925">
              <a:buFont typeface="Arial" panose="020B0604020202020204" pitchFamily="34" charset="0"/>
              <a:buChar char="•"/>
              <a:defRPr sz="2200"/>
            </a:lvl3pPr>
            <a:lvl4pPr marL="1524000" indent="-152400">
              <a:buFont typeface="Arial" panose="020B0604020202020204" pitchFamily="34" charset="0"/>
              <a:buChar char="•"/>
              <a:defRPr sz="2000"/>
            </a:lvl4pPr>
            <a:lvl5pPr marL="1971675" indent="-142875">
              <a:buFont typeface="Arial" panose="020B0604020202020204" pitchFamily="34" charset="0"/>
              <a:buChar char="•"/>
              <a:defRPr/>
            </a:lvl5pPr>
            <a:lvl6pPr marL="2419350" indent="-133350">
              <a:buFont typeface="Arial" panose="020B0604020202020204" pitchFamily="34" charset="0"/>
              <a:buChar char="•"/>
              <a:defRPr sz="1600"/>
            </a:lvl6pPr>
          </a:lstStyle>
          <a:p>
            <a:pPr lvl="1"/>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endParaRPr lang="en-IN" dirty="0"/>
          </a:p>
        </p:txBody>
      </p:sp>
    </p:spTree>
    <p:extLst>
      <p:ext uri="{BB962C8B-B14F-4D97-AF65-F5344CB8AC3E}">
        <p14:creationId xmlns:p14="http://schemas.microsoft.com/office/powerpoint/2010/main" val="2572148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odu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21102" y="5848708"/>
            <a:ext cx="10955547" cy="500334"/>
          </a:xfrm>
        </p:spPr>
        <p:txBody>
          <a:bodyPr anchor="ctr"/>
          <a:lstStyle>
            <a:lvl1pPr algn="ctr">
              <a:defRPr sz="3600">
                <a:latin typeface="Swis721 Cn BT" panose="020B0506020202030204" pitchFamily="34" charset="0"/>
              </a:defRPr>
            </a:lvl1pPr>
          </a:lstStyle>
          <a:p>
            <a:r>
              <a:rPr lang="en-US" dirty="0"/>
              <a:t>Click to edit Master title style</a:t>
            </a:r>
            <a:endParaRPr lang="en-IN" dirty="0"/>
          </a:p>
        </p:txBody>
      </p:sp>
      <p:sp>
        <p:nvSpPr>
          <p:cNvPr id="4" name="Date Placeholder 3"/>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5" name="Footer Placeholder 4"/>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6" name="Slide Number Placeholder 5"/>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
        <p:nvSpPr>
          <p:cNvPr id="7" name="Content Placeholder 2">
            <a:extLst>
              <a:ext uri="{FF2B5EF4-FFF2-40B4-BE49-F238E27FC236}">
                <a16:creationId xmlns:a16="http://schemas.microsoft.com/office/drawing/2014/main" id="{82495392-2AF8-AE67-1D32-F1C3F1BE93F5}"/>
              </a:ext>
            </a:extLst>
          </p:cNvPr>
          <p:cNvSpPr>
            <a:spLocks noGrp="1"/>
          </p:cNvSpPr>
          <p:nvPr>
            <p:ph sz="half" idx="1"/>
          </p:nvPr>
        </p:nvSpPr>
        <p:spPr>
          <a:xfrm>
            <a:off x="-1" y="-1"/>
            <a:ext cx="12197751" cy="5408763"/>
          </a:xfrm>
          <a:prstGeom prst="rect">
            <a:avLst/>
          </a:prstGeom>
        </p:spPr>
        <p:txBody>
          <a:bodyPr lIns="612000"/>
          <a:lstStyle>
            <a:lvl1pPr marL="180975" indent="-180975">
              <a:defRPr>
                <a:latin typeface="Swis721 Cn BT" panose="020B0506020202030204" pitchFamily="34" charset="0"/>
              </a:defRPr>
            </a:lvl1pPr>
            <a:lvl2pPr marL="628650" indent="-171450">
              <a:defRPr>
                <a:latin typeface="Swis721 Cn BT" panose="020B0506020202030204" pitchFamily="34" charset="0"/>
              </a:defRPr>
            </a:lvl2pPr>
            <a:lvl3pPr marL="1076325" indent="-180975">
              <a:defRPr>
                <a:latin typeface="Swis721 Cn BT" panose="020B0506020202030204" pitchFamily="34" charset="0"/>
              </a:defRPr>
            </a:lvl3pPr>
            <a:lvl4pPr marL="1524000" indent="-152400">
              <a:defRPr>
                <a:latin typeface="Swis721 Cn BT" panose="020B0506020202030204" pitchFamily="34" charset="0"/>
              </a:defRPr>
            </a:lvl4pPr>
            <a:lvl5pPr marL="1971675" indent="-142875">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74278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38719087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atin typeface="Swis721 Cn BT" panose="020B05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atin typeface="Swis721 Cn BT" panose="020B0506020202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a:latin typeface="Swis721 Cn BT" panose="020B0506020202030204" pitchFamily="34" charset="0"/>
              </a:defRPr>
            </a:lvl1pPr>
            <a:lvl2pPr>
              <a:defRPr>
                <a:latin typeface="Swis721 Cn BT" panose="020B0506020202030204" pitchFamily="34" charset="0"/>
              </a:defRPr>
            </a:lvl2pPr>
            <a:lvl3pPr>
              <a:defRPr>
                <a:latin typeface="Swis721 Cn BT" panose="020B0506020202030204" pitchFamily="34" charset="0"/>
              </a:defRPr>
            </a:lvl3pPr>
            <a:lvl4pPr>
              <a:defRPr>
                <a:latin typeface="Swis721 Cn BT" panose="020B0506020202030204" pitchFamily="34" charset="0"/>
              </a:defRPr>
            </a:lvl4pPr>
            <a:lvl5pPr>
              <a:defRPr>
                <a:latin typeface="Swis721 Cn BT" panose="020B0506020202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Date Placeholder 6"/>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8" name="Footer Placeholder 7"/>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9" name="Slide Number Placeholder 8"/>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2761648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Swis721 Cn BT" panose="020B0506020202030204" pitchFamily="34" charset="0"/>
              </a:defRPr>
            </a:lvl1pPr>
          </a:lstStyle>
          <a:p>
            <a:r>
              <a:rPr lang="en-US" dirty="0"/>
              <a:t>Click to edit Master title style</a:t>
            </a:r>
            <a:endParaRPr lang="en-IN" dirty="0"/>
          </a:p>
        </p:txBody>
      </p:sp>
      <p:sp>
        <p:nvSpPr>
          <p:cNvPr id="3" name="Date Placeholder 2"/>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4" name="Footer Placeholder 3"/>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5" name="Slide Number Placeholder 4"/>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3275437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3" name="Footer Placeholder 2"/>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4" name="Slide Number Placeholder 3"/>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794853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Swis721 Cn BT" panose="020B0506020202030204" pitchFamily="34" charset="0"/>
              </a:defRPr>
            </a:lvl1pPr>
          </a:lstStyle>
          <a:p>
            <a:r>
              <a:rPr lang="en-US" dirty="0"/>
              <a:t>Click to edit Master title style</a:t>
            </a:r>
            <a:endParaRPr lang="en-IN" dirty="0"/>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atin typeface="Swis721 Cn BT" panose="020B0506020202030204" pitchFamily="34" charset="0"/>
              </a:defRPr>
            </a:lvl1pPr>
            <a:lvl2pPr>
              <a:defRPr sz="2800">
                <a:latin typeface="Swis721 Cn BT" panose="020B0506020202030204" pitchFamily="34" charset="0"/>
              </a:defRPr>
            </a:lvl2pPr>
            <a:lvl3pPr>
              <a:defRPr sz="2400">
                <a:latin typeface="Swis721 Cn BT" panose="020B0506020202030204" pitchFamily="34" charset="0"/>
              </a:defRPr>
            </a:lvl3pPr>
            <a:lvl4pPr>
              <a:defRPr sz="2000">
                <a:latin typeface="Swis721 Cn BT" panose="020B0506020202030204" pitchFamily="34" charset="0"/>
              </a:defRPr>
            </a:lvl4pPr>
            <a:lvl5pPr>
              <a:defRPr sz="2000">
                <a:latin typeface="Swis721 Cn BT" panose="020B050602020203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atin typeface="Swis721 Cn BT" panose="020B0506020202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lvl1pPr>
              <a:defRPr>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6" name="Footer Placeholder 5"/>
          <p:cNvSpPr>
            <a:spLocks noGrp="1"/>
          </p:cNvSpPr>
          <p:nvPr>
            <p:ph type="ftr" sz="quarter" idx="11"/>
          </p:nvPr>
        </p:nvSpPr>
        <p:spPr/>
        <p:txBody>
          <a:bodyPr/>
          <a:lstStyle>
            <a:lvl1pPr>
              <a:defRPr>
                <a:latin typeface="Swis721 Cn BT" panose="020B0506020202030204" pitchFamily="34" charset="0"/>
              </a:defRPr>
            </a:lvl1pPr>
          </a:lstStyle>
          <a:p>
            <a:endParaRPr lang="en-IN" dirty="0"/>
          </a:p>
        </p:txBody>
      </p:sp>
      <p:sp>
        <p:nvSpPr>
          <p:cNvPr id="7" name="Slide Number Placeholder 6"/>
          <p:cNvSpPr>
            <a:spLocks noGrp="1"/>
          </p:cNvSpPr>
          <p:nvPr>
            <p:ph type="sldNum" sz="quarter" idx="12"/>
          </p:nvPr>
        </p:nvSpPr>
        <p:spPr/>
        <p:txBody>
          <a:bodyPr/>
          <a:lstStyle>
            <a:lvl1pPr>
              <a:defRPr>
                <a:latin typeface="Swis721 Cn BT" panose="020B0506020202030204" pitchFamily="34" charset="0"/>
              </a:defRPr>
            </a:lvl1pPr>
          </a:lstStyle>
          <a:p>
            <a:fld id="{360A5280-CC13-4BA4-BED6-ED44419E581B}" type="slidenum">
              <a:rPr lang="en-IN" smtClean="0"/>
              <a:pPr/>
              <a:t>‹#›</a:t>
            </a:fld>
            <a:endParaRPr lang="en-IN" dirty="0"/>
          </a:p>
        </p:txBody>
      </p:sp>
    </p:spTree>
    <p:extLst>
      <p:ext uri="{BB962C8B-B14F-4D97-AF65-F5344CB8AC3E}">
        <p14:creationId xmlns:p14="http://schemas.microsoft.com/office/powerpoint/2010/main" val="4072391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4875" y="249723"/>
            <a:ext cx="10932879" cy="577969"/>
          </a:xfrm>
          <a:prstGeom prst="rect">
            <a:avLst/>
          </a:prstGeom>
        </p:spPr>
        <p:txBody>
          <a:bodyPr vert="horz" lIns="0" tIns="45720" rIns="91440" bIns="45720" rtlCol="0" anchor="ctr">
            <a:noAutofit/>
          </a:bodyPr>
          <a:lstStyle/>
          <a:p>
            <a:r>
              <a:rPr lang="en-US" dirty="0"/>
              <a:t>Click to edit Master title style</a:t>
            </a:r>
            <a:endParaRPr lang="en-IN" dirty="0"/>
          </a:p>
        </p:txBody>
      </p:sp>
      <p:sp>
        <p:nvSpPr>
          <p:cNvPr id="3" name="Text Placeholder 2"/>
          <p:cNvSpPr>
            <a:spLocks noGrp="1"/>
          </p:cNvSpPr>
          <p:nvPr>
            <p:ph type="body" idx="1"/>
          </p:nvPr>
        </p:nvSpPr>
        <p:spPr>
          <a:xfrm>
            <a:off x="629560" y="1036242"/>
            <a:ext cx="10932879" cy="5555299"/>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wis721 Cn BT" panose="020B0506020202030204" pitchFamily="34" charset="0"/>
              </a:defRPr>
            </a:lvl1pPr>
          </a:lstStyle>
          <a:p>
            <a:fld id="{1D1F399B-66F8-410B-BC10-53BC70ADDC32}" type="datetimeFigureOut">
              <a:rPr lang="en-IN" smtClean="0"/>
              <a:pPr/>
              <a:t>06-09-2024</a:t>
            </a:fld>
            <a:endParaRPr lang="en-IN"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wis721 Cn BT" panose="020B0506020202030204" pitchFamily="34" charset="0"/>
              </a:defRPr>
            </a:lvl1pPr>
          </a:lstStyle>
          <a:p>
            <a:endParaRPr lang="en-IN"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wis721 Cn BT" panose="020B0506020202030204" pitchFamily="34" charset="0"/>
              </a:defRPr>
            </a:lvl1pPr>
          </a:lstStyle>
          <a:p>
            <a:fld id="{360A5280-CC13-4BA4-BED6-ED44419E581B}" type="slidenum">
              <a:rPr lang="en-IN" smtClean="0"/>
              <a:pPr/>
              <a:t>‹#›</a:t>
            </a:fld>
            <a:endParaRPr lang="en-IN" dirty="0"/>
          </a:p>
        </p:txBody>
      </p:sp>
      <p:sp>
        <p:nvSpPr>
          <p:cNvPr id="7" name="Rectangle 6"/>
          <p:cNvSpPr/>
          <p:nvPr userDrawn="1"/>
        </p:nvSpPr>
        <p:spPr>
          <a:xfrm>
            <a:off x="3616960" y="6615404"/>
            <a:ext cx="8575040" cy="242596"/>
          </a:xfrm>
          <a:prstGeom prst="rect">
            <a:avLst/>
          </a:prstGeom>
          <a:solidFill>
            <a:srgbClr val="0154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8" name="Rectangle 7"/>
          <p:cNvSpPr/>
          <p:nvPr userDrawn="1"/>
        </p:nvSpPr>
        <p:spPr>
          <a:xfrm>
            <a:off x="18869" y="6615404"/>
            <a:ext cx="9574713" cy="245890"/>
          </a:xfrm>
          <a:prstGeom prst="rect">
            <a:avLst/>
          </a:prstGeom>
          <a:solidFill>
            <a:srgbClr val="42C3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latin typeface="Swis721 Cn BT" panose="020B0506020202030204" pitchFamily="34" charset="0"/>
            </a:endParaRPr>
          </a:p>
        </p:txBody>
      </p:sp>
      <p:sp>
        <p:nvSpPr>
          <p:cNvPr id="9" name="TextBox 8"/>
          <p:cNvSpPr txBox="1"/>
          <p:nvPr userDrawn="1"/>
        </p:nvSpPr>
        <p:spPr>
          <a:xfrm flipH="1">
            <a:off x="1440457" y="6596042"/>
            <a:ext cx="3162723" cy="307777"/>
          </a:xfrm>
          <a:prstGeom prst="rect">
            <a:avLst/>
          </a:prstGeom>
          <a:noFill/>
        </p:spPr>
        <p:txBody>
          <a:bodyPr wrap="square" rtlCol="0">
            <a:spAutoFit/>
          </a:bodyPr>
          <a:lstStyle/>
          <a:p>
            <a:r>
              <a:rPr lang="en-IN" sz="1400" dirty="0">
                <a:effectLst>
                  <a:outerShdw blurRad="38100" dist="38100" dir="2700000" algn="tl">
                    <a:srgbClr val="000000">
                      <a:alpha val="43137"/>
                    </a:srgbClr>
                  </a:outerShdw>
                </a:effectLst>
                <a:latin typeface="Swis721 Cn BT" panose="020B0506020202030204" pitchFamily="34" charset="0"/>
              </a:rPr>
              <a:t>Selling Skill</a:t>
            </a:r>
          </a:p>
        </p:txBody>
      </p:sp>
      <p:sp>
        <p:nvSpPr>
          <p:cNvPr id="11" name="TextBox 10"/>
          <p:cNvSpPr txBox="1"/>
          <p:nvPr userDrawn="1"/>
        </p:nvSpPr>
        <p:spPr>
          <a:xfrm flipH="1">
            <a:off x="5484208" y="6577380"/>
            <a:ext cx="2245364" cy="307777"/>
          </a:xfrm>
          <a:prstGeom prst="rect">
            <a:avLst/>
          </a:prstGeom>
          <a:noFill/>
        </p:spPr>
        <p:txBody>
          <a:bodyPr wrap="square" rtlCol="0">
            <a:spAutoFit/>
          </a:bodyPr>
          <a:lstStyle/>
          <a:p>
            <a:r>
              <a:rPr lang="en-IN" sz="1400" dirty="0">
                <a:effectLst>
                  <a:outerShdw blurRad="38100" dist="38100" dir="2700000" algn="tl">
                    <a:srgbClr val="000000">
                      <a:alpha val="43137"/>
                    </a:srgbClr>
                  </a:outerShdw>
                </a:effectLst>
                <a:latin typeface="Swis721 Cn BT" panose="020B0506020202030204" pitchFamily="34" charset="0"/>
              </a:rPr>
              <a:t> Company Name</a:t>
            </a:r>
          </a:p>
        </p:txBody>
      </p:sp>
      <p:sp>
        <p:nvSpPr>
          <p:cNvPr id="12" name="TextBox 11"/>
          <p:cNvSpPr txBox="1"/>
          <p:nvPr userDrawn="1"/>
        </p:nvSpPr>
        <p:spPr>
          <a:xfrm flipH="1">
            <a:off x="10015222" y="6579963"/>
            <a:ext cx="2245364" cy="307777"/>
          </a:xfrm>
          <a:prstGeom prst="rect">
            <a:avLst/>
          </a:prstGeom>
          <a:noFill/>
        </p:spPr>
        <p:txBody>
          <a:bodyPr wrap="square" rtlCol="0">
            <a:spAutoFit/>
          </a:bodyPr>
          <a:lstStyle/>
          <a:p>
            <a:r>
              <a:rPr lang="en-IN" sz="1400" dirty="0">
                <a:solidFill>
                  <a:schemeClr val="bg1"/>
                </a:solidFill>
                <a:effectLst>
                  <a:outerShdw blurRad="38100" dist="38100" dir="2700000" algn="tl">
                    <a:srgbClr val="000000">
                      <a:alpha val="43137"/>
                    </a:srgbClr>
                  </a:outerShdw>
                </a:effectLst>
                <a:latin typeface="Swis721 Cn BT" panose="020B0506020202030204" pitchFamily="34" charset="0"/>
              </a:rPr>
              <a:t> Trainer Name</a:t>
            </a:r>
          </a:p>
        </p:txBody>
      </p:sp>
      <p:sp>
        <p:nvSpPr>
          <p:cNvPr id="13" name="Rectangle 12"/>
          <p:cNvSpPr/>
          <p:nvPr userDrawn="1"/>
        </p:nvSpPr>
        <p:spPr>
          <a:xfrm>
            <a:off x="11031247" y="8878"/>
            <a:ext cx="1143000" cy="1001486"/>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pic>
        <p:nvPicPr>
          <p:cNvPr id="1026" name="Picture 2">
            <a:extLst>
              <a:ext uri="{FF2B5EF4-FFF2-40B4-BE49-F238E27FC236}">
                <a16:creationId xmlns:a16="http://schemas.microsoft.com/office/drawing/2014/main" id="{0ABCC635-C811-A7D8-6CE1-683C7F6A16E1}"/>
              </a:ext>
            </a:extLst>
          </p:cNvPr>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8869" y="15409"/>
            <a:ext cx="631371" cy="7334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890367"/>
      </p:ext>
    </p:extLst>
  </p:cSld>
  <p:clrMap bg1="lt1" tx1="dk1" bg2="lt2" tx2="dk2" accent1="accent1" accent2="accent2" accent3="accent3" accent4="accent4" accent5="accent5" accent6="accent6" hlink="hlink" folHlink="folHlink"/>
  <p:sldLayoutIdLst>
    <p:sldLayoutId id="2147483663" r:id="rId1"/>
    <p:sldLayoutId id="2147483662" r:id="rId2"/>
    <p:sldLayoutId id="2147483686" r:id="rId3"/>
    <p:sldLayoutId id="2147483661"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88" r:id="rId15"/>
    <p:sldLayoutId id="2147483691" r:id="rId16"/>
  </p:sldLayoutIdLst>
  <p:txStyles>
    <p:titleStyle>
      <a:lvl1pPr algn="l" defTabSz="914400" rtl="0" eaLnBrk="1" latinLnBrk="0" hangingPunct="1">
        <a:lnSpc>
          <a:spcPct val="90000"/>
        </a:lnSpc>
        <a:spcBef>
          <a:spcPct val="0"/>
        </a:spcBef>
        <a:buNone/>
        <a:defRPr sz="4000" b="1" kern="1200">
          <a:solidFill>
            <a:schemeClr val="tx1"/>
          </a:solidFill>
          <a:latin typeface="Swis721 Cn BT" panose="020B0506020202030204" pitchFamily="34" charset="0"/>
          <a:ea typeface="+mj-ea"/>
          <a:cs typeface="+mj-cs"/>
        </a:defRPr>
      </a:lvl1pPr>
    </p:titleStyle>
    <p:bodyStyle>
      <a:lvl1pPr marL="180975" indent="-180975"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Swis721 Cn BT" panose="020B0506020202030204" pitchFamily="34" charset="0"/>
          <a:ea typeface="+mn-ea"/>
          <a:cs typeface="+mn-cs"/>
        </a:defRPr>
      </a:lvl1pPr>
      <a:lvl2pPr marL="628650" indent="-17145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Swis721 Cn BT" panose="020B050602020203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wis721 Cn BT" panose="020B0506020202030204" pitchFamily="34" charset="0"/>
          <a:ea typeface="+mn-ea"/>
          <a:cs typeface="+mn-cs"/>
        </a:defRPr>
      </a:lvl3pPr>
      <a:lvl4pPr marL="1524000" indent="-1524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s721 Cn BT" panose="020B0506020202030204" pitchFamily="34" charset="0"/>
          <a:ea typeface="+mn-ea"/>
          <a:cs typeface="+mn-cs"/>
        </a:defRPr>
      </a:lvl4pPr>
      <a:lvl5pPr marL="1971675" indent="-142875"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Swis721 Cn BT" panose="020B050602020203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jp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2.wdp"/><Relationship Id="rId10" Type="http://schemas.openxmlformats.org/officeDocument/2006/relationships/image" Target="../media/image21.jpeg"/><Relationship Id="rId4" Type="http://schemas.openxmlformats.org/officeDocument/2006/relationships/image" Target="../media/image17.png"/><Relationship Id="rId9" Type="http://schemas.openxmlformats.org/officeDocument/2006/relationships/image" Target="../media/image20.jpeg"/></Relationships>
</file>

<file path=ppt/slides/_rels/slide1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microsoft.com/office/2007/relationships/hdphoto" Target="../media/hdphoto5.wdp"/><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4.png"/><Relationship Id="rId11" Type="http://schemas.microsoft.com/office/2007/relationships/hdphoto" Target="../media/hdphoto7.wdp"/><Relationship Id="rId5" Type="http://schemas.microsoft.com/office/2007/relationships/hdphoto" Target="../media/hdphoto4.wdp"/><Relationship Id="rId10" Type="http://schemas.openxmlformats.org/officeDocument/2006/relationships/image" Target="../media/image26.png"/><Relationship Id="rId4" Type="http://schemas.openxmlformats.org/officeDocument/2006/relationships/image" Target="../media/image23.png"/><Relationship Id="rId9"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8A5AF-072B-E7CC-C9DC-39364BF48A67}"/>
              </a:ext>
            </a:extLst>
          </p:cNvPr>
          <p:cNvPicPr>
            <a:picLocks noChangeAspect="1"/>
          </p:cNvPicPr>
          <p:nvPr/>
        </p:nvPicPr>
        <p:blipFill rotWithShape="1">
          <a:blip r:embed="rId3">
            <a:extLst>
              <a:ext uri="{28A0092B-C50C-407E-A947-70E740481C1C}">
                <a14:useLocalDpi xmlns:a14="http://schemas.microsoft.com/office/drawing/2010/main" val="0"/>
              </a:ext>
            </a:extLst>
          </a:blip>
          <a:srcRect t="11193" b="17937"/>
          <a:stretch/>
        </p:blipFill>
        <p:spPr>
          <a:xfrm>
            <a:off x="0" y="0"/>
            <a:ext cx="12192000" cy="5394960"/>
          </a:xfrm>
          <a:prstGeom prst="rect">
            <a:avLst/>
          </a:prstGeom>
        </p:spPr>
      </p:pic>
      <p:sp>
        <p:nvSpPr>
          <p:cNvPr id="14" name="Title 1">
            <a:extLst>
              <a:ext uri="{FF2B5EF4-FFF2-40B4-BE49-F238E27FC236}">
                <a16:creationId xmlns:a16="http://schemas.microsoft.com/office/drawing/2014/main" id="{8E29C66A-F2C4-7A4C-9495-80744946229F}"/>
              </a:ext>
            </a:extLst>
          </p:cNvPr>
          <p:cNvSpPr txBox="1">
            <a:spLocks/>
          </p:cNvSpPr>
          <p:nvPr/>
        </p:nvSpPr>
        <p:spPr>
          <a:xfrm>
            <a:off x="1524000" y="5703880"/>
            <a:ext cx="9144000" cy="68251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Swis721 Cn BT" panose="020B0506020202030204" pitchFamily="34" charset="0"/>
                <a:ea typeface="+mj-ea"/>
                <a:cs typeface="+mj-cs"/>
              </a:defRPr>
            </a:lvl1pPr>
          </a:lstStyle>
          <a:p>
            <a:pPr algn="ctr"/>
            <a:r>
              <a:rPr lang="en-IN" b="1" dirty="0">
                <a:effectLst>
                  <a:outerShdw blurRad="38100" dist="38100" dir="2700000" algn="tl">
                    <a:srgbClr val="000000">
                      <a:alpha val="43137"/>
                    </a:srgbClr>
                  </a:outerShdw>
                </a:effectLst>
              </a:rPr>
              <a:t>Selling Skills-1 Day</a:t>
            </a:r>
          </a:p>
        </p:txBody>
      </p:sp>
      <p:pic>
        <p:nvPicPr>
          <p:cNvPr id="2" name="Picture 1">
            <a:extLst>
              <a:ext uri="{FF2B5EF4-FFF2-40B4-BE49-F238E27FC236}">
                <a16:creationId xmlns:a16="http://schemas.microsoft.com/office/drawing/2014/main" id="{B279B8E1-3C9C-2569-3E63-B6577A34EF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467602"/>
            <a:ext cx="996931" cy="1155065"/>
          </a:xfrm>
          <a:prstGeom prst="rect">
            <a:avLst/>
          </a:prstGeom>
        </p:spPr>
      </p:pic>
      <p:sp>
        <p:nvSpPr>
          <p:cNvPr id="3" name="Rectangle 2">
            <a:extLst>
              <a:ext uri="{FF2B5EF4-FFF2-40B4-BE49-F238E27FC236}">
                <a16:creationId xmlns:a16="http://schemas.microsoft.com/office/drawing/2014/main" id="{10975832-02E8-C821-DE8F-5694548A86B2}"/>
              </a:ext>
            </a:extLst>
          </p:cNvPr>
          <p:cNvSpPr/>
          <p:nvPr/>
        </p:nvSpPr>
        <p:spPr>
          <a:xfrm>
            <a:off x="11069020" y="5499651"/>
            <a:ext cx="1143000" cy="1001486"/>
          </a:xfrm>
          <a:prstGeom prst="rect">
            <a:avLst/>
          </a:prstGeom>
          <a:solidFill>
            <a:srgbClr val="01549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dirty="0">
                <a:latin typeface="Swis721 Cn BT" panose="020B0506020202030204" pitchFamily="34" charset="0"/>
              </a:rPr>
              <a:t>Your </a:t>
            </a:r>
          </a:p>
          <a:p>
            <a:pPr algn="ctr"/>
            <a:r>
              <a:rPr lang="en-IN" dirty="0">
                <a:latin typeface="Swis721 Cn BT" panose="020B0506020202030204" pitchFamily="34" charset="0"/>
              </a:rPr>
              <a:t>Company</a:t>
            </a:r>
          </a:p>
          <a:p>
            <a:pPr algn="ctr"/>
            <a:r>
              <a:rPr lang="en-IN" dirty="0">
                <a:latin typeface="Swis721 Cn BT" panose="020B0506020202030204" pitchFamily="34" charset="0"/>
              </a:rPr>
              <a:t>Logo</a:t>
            </a:r>
          </a:p>
        </p:txBody>
      </p:sp>
    </p:spTree>
    <p:extLst>
      <p:ext uri="{BB962C8B-B14F-4D97-AF65-F5344CB8AC3E}">
        <p14:creationId xmlns:p14="http://schemas.microsoft.com/office/powerpoint/2010/main" val="1203202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74CF3BF-62C2-ECFD-A4EB-9427FC47B3E0}"/>
              </a:ext>
            </a:extLst>
          </p:cNvPr>
          <p:cNvSpPr txBox="1"/>
          <p:nvPr/>
        </p:nvSpPr>
        <p:spPr>
          <a:xfrm>
            <a:off x="623001" y="128119"/>
            <a:ext cx="10746841" cy="1323439"/>
          </a:xfrm>
          <a:prstGeom prst="rect">
            <a:avLst/>
          </a:prstGeom>
          <a:noFill/>
        </p:spPr>
        <p:txBody>
          <a:bodyPr wrap="square">
            <a:spAutoFit/>
          </a:bodyPr>
          <a:lstStyle/>
          <a:p>
            <a:pPr algn="ctr">
              <a:defRPr/>
            </a:pPr>
            <a:r>
              <a:rPr lang="en-CA" sz="4000" b="1" dirty="0">
                <a:latin typeface="Swis721 Cn BT" panose="020B0506020202030204" pitchFamily="34" charset="0"/>
                <a:ea typeface="Verdana" pitchFamily="34" charset="0"/>
                <a:cs typeface="Verdana" pitchFamily="34" charset="0"/>
              </a:rPr>
              <a:t>3. </a:t>
            </a:r>
            <a:r>
              <a:rPr lang="en-CA" sz="4000" dirty="0">
                <a:latin typeface="Swis721 Cn BT" panose="020B0506020202030204" pitchFamily="34" charset="0"/>
                <a:ea typeface="Verdana" pitchFamily="34" charset="0"/>
                <a:cs typeface="Verdana" pitchFamily="34" charset="0"/>
              </a:rPr>
              <a:t>LI</a:t>
            </a:r>
            <a:r>
              <a:rPr lang="en-CA" sz="4000" b="1" dirty="0">
                <a:solidFill>
                  <a:srgbClr val="00559E"/>
                </a:solidFill>
                <a:latin typeface="Swis721 Cn BT" panose="020B0506020202030204" pitchFamily="34" charset="0"/>
                <a:ea typeface="Verdana" pitchFamily="34" charset="0"/>
                <a:cs typeface="Verdana" pitchFamily="34" charset="0"/>
              </a:rPr>
              <a:t>S</a:t>
            </a:r>
            <a:r>
              <a:rPr lang="en-CA" sz="4000" dirty="0">
                <a:latin typeface="Swis721 Cn BT" panose="020B0506020202030204" pitchFamily="34" charset="0"/>
                <a:ea typeface="Verdana" pitchFamily="34" charset="0"/>
                <a:cs typeface="Verdana" pitchFamily="34" charset="0"/>
              </a:rPr>
              <a:t>TEN Model </a:t>
            </a:r>
            <a:r>
              <a:rPr lang="en-CA" sz="4000" b="1" dirty="0">
                <a:solidFill>
                  <a:srgbClr val="00559E"/>
                </a:solidFill>
                <a:latin typeface="Swis721 Cn BT" panose="020B0506020202030204" pitchFamily="34" charset="0"/>
                <a:ea typeface="Verdana" pitchFamily="34" charset="0"/>
                <a:cs typeface="Verdana" pitchFamily="34" charset="0"/>
              </a:rPr>
              <a:t>-Solution Pitching</a:t>
            </a:r>
          </a:p>
          <a:p>
            <a:pPr algn="ctr" eaLnBrk="1" hangingPunct="1">
              <a:defRPr/>
            </a:pPr>
            <a:endParaRPr lang="en-CA" sz="4000" b="1" dirty="0">
              <a:latin typeface="Swis721 Cn BT" panose="020B0506020202030204" pitchFamily="34" charset="0"/>
              <a:ea typeface="Verdana" pitchFamily="34" charset="0"/>
              <a:cs typeface="Verdana" pitchFamily="34" charset="0"/>
            </a:endParaRPr>
          </a:p>
        </p:txBody>
      </p:sp>
      <p:graphicFrame>
        <p:nvGraphicFramePr>
          <p:cNvPr id="4" name="Diagram 3">
            <a:extLst>
              <a:ext uri="{FF2B5EF4-FFF2-40B4-BE49-F238E27FC236}">
                <a16:creationId xmlns:a16="http://schemas.microsoft.com/office/drawing/2014/main" id="{EE5EF141-18CD-397B-35FF-93B3F234E371}"/>
              </a:ext>
            </a:extLst>
          </p:cNvPr>
          <p:cNvGraphicFramePr/>
          <p:nvPr/>
        </p:nvGraphicFramePr>
        <p:xfrm>
          <a:off x="2664020" y="901784"/>
          <a:ext cx="6863959"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Hexagon 4">
            <a:extLst>
              <a:ext uri="{FF2B5EF4-FFF2-40B4-BE49-F238E27FC236}">
                <a16:creationId xmlns:a16="http://schemas.microsoft.com/office/drawing/2014/main" id="{6E7952FB-971A-F5C4-8398-E466C06585D9}"/>
              </a:ext>
            </a:extLst>
          </p:cNvPr>
          <p:cNvSpPr/>
          <p:nvPr/>
        </p:nvSpPr>
        <p:spPr>
          <a:xfrm>
            <a:off x="5015999" y="2839919"/>
            <a:ext cx="2160000" cy="1800000"/>
          </a:xfrm>
          <a:prstGeom prst="hexagon">
            <a:avLst/>
          </a:prstGeom>
          <a:noFill/>
          <a:ln w="28575"/>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2400" dirty="0">
                <a:solidFill>
                  <a:schemeClr val="tx1"/>
                </a:solidFill>
                <a:effectLst>
                  <a:outerShdw blurRad="38100" dist="38100" dir="2700000" algn="tl">
                    <a:srgbClr val="000000">
                      <a:alpha val="43137"/>
                    </a:srgbClr>
                  </a:outerShdw>
                </a:effectLst>
              </a:rPr>
              <a:t>LISTEN</a:t>
            </a:r>
          </a:p>
          <a:p>
            <a:pPr algn="ctr"/>
            <a:r>
              <a:rPr lang="en-IN" sz="2400" dirty="0">
                <a:solidFill>
                  <a:schemeClr val="tx1"/>
                </a:solidFill>
                <a:effectLst>
                  <a:outerShdw blurRad="38100" dist="38100" dir="2700000" algn="tl">
                    <a:srgbClr val="000000">
                      <a:alpha val="43137"/>
                    </a:srgbClr>
                  </a:outerShdw>
                </a:effectLst>
              </a:rPr>
              <a:t>Model</a:t>
            </a:r>
          </a:p>
        </p:txBody>
      </p:sp>
    </p:spTree>
    <p:extLst>
      <p:ext uri="{BB962C8B-B14F-4D97-AF65-F5344CB8AC3E}">
        <p14:creationId xmlns:p14="http://schemas.microsoft.com/office/powerpoint/2010/main" val="40812747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a:extLst>
              <a:ext uri="{FF2B5EF4-FFF2-40B4-BE49-F238E27FC236}">
                <a16:creationId xmlns:a16="http://schemas.microsoft.com/office/drawing/2014/main" id="{44450FFF-92B2-A44C-76C2-05006E048FA8}"/>
              </a:ext>
            </a:extLst>
          </p:cNvPr>
          <p:cNvSpPr>
            <a:spLocks noGrp="1"/>
          </p:cNvSpPr>
          <p:nvPr>
            <p:ph type="title"/>
          </p:nvPr>
        </p:nvSpPr>
        <p:spPr>
          <a:xfrm>
            <a:off x="620589" y="350383"/>
            <a:ext cx="4457700" cy="634545"/>
          </a:xfrm>
        </p:spPr>
        <p:txBody>
          <a:bodyPr/>
          <a:lstStyle/>
          <a:p>
            <a:pPr eaLnBrk="1" hangingPunct="1"/>
            <a:r>
              <a:rPr lang="en-CA" altLang="en-US" sz="4000" dirty="0">
                <a:solidFill>
                  <a:srgbClr val="00559E"/>
                </a:solidFill>
                <a:ea typeface="Verdana" panose="020B0604030504040204" pitchFamily="34" charset="0"/>
                <a:cs typeface="Verdana" panose="020B0604030504040204" pitchFamily="34" charset="0"/>
              </a:rPr>
              <a:t>3. </a:t>
            </a:r>
            <a:r>
              <a:rPr lang="en-CA" altLang="en-US" sz="4000" dirty="0">
                <a:ea typeface="Verdana" panose="020B0604030504040204" pitchFamily="34" charset="0"/>
                <a:cs typeface="Verdana" panose="020B0604030504040204" pitchFamily="34" charset="0"/>
              </a:rPr>
              <a:t>Solution Pitching</a:t>
            </a:r>
          </a:p>
        </p:txBody>
      </p:sp>
      <p:pic>
        <p:nvPicPr>
          <p:cNvPr id="8" name="Picture 7" descr="15.jpg">
            <a:extLst>
              <a:ext uri="{FF2B5EF4-FFF2-40B4-BE49-F238E27FC236}">
                <a16:creationId xmlns:a16="http://schemas.microsoft.com/office/drawing/2014/main" id="{8012D4DB-680E-1023-888D-EE65B943BA69}"/>
              </a:ext>
            </a:extLst>
          </p:cNvPr>
          <p:cNvPicPr>
            <a:picLocks noChangeAspect="1"/>
          </p:cNvPicPr>
          <p:nvPr/>
        </p:nvPicPr>
        <p:blipFill rotWithShape="1">
          <a:blip r:embed="rId3"/>
          <a:srcRect t="8945" b="16484"/>
          <a:stretch/>
        </p:blipFill>
        <p:spPr>
          <a:xfrm>
            <a:off x="0" y="1045030"/>
            <a:ext cx="12192000" cy="4863401"/>
          </a:xfrm>
          <a:prstGeom prst="rect">
            <a:avLst/>
          </a:prstGeom>
        </p:spPr>
      </p:pic>
    </p:spTree>
    <p:extLst>
      <p:ext uri="{BB962C8B-B14F-4D97-AF65-F5344CB8AC3E}">
        <p14:creationId xmlns:p14="http://schemas.microsoft.com/office/powerpoint/2010/main" val="2984779398"/>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E49CC28B-EDAD-5759-EF9C-6A6D716931CC}"/>
              </a:ext>
            </a:extLst>
          </p:cNvPr>
          <p:cNvSpPr txBox="1">
            <a:spLocks/>
          </p:cNvSpPr>
          <p:nvPr/>
        </p:nvSpPr>
        <p:spPr bwMode="auto">
          <a:xfrm>
            <a:off x="625512" y="273033"/>
            <a:ext cx="8063246" cy="714375"/>
          </a:xfrm>
          <a:prstGeom prst="rect">
            <a:avLst/>
          </a:prstGeom>
          <a:noFill/>
          <a:ln w="9525">
            <a:noFill/>
            <a:miter lim="800000"/>
            <a:headEnd/>
            <a:tailEnd/>
          </a:ln>
        </p:spPr>
        <p:txBody>
          <a:bodyPr anchor="ctr"/>
          <a:lstStyle/>
          <a:p>
            <a:pPr>
              <a:defRPr/>
            </a:pPr>
            <a:r>
              <a:rPr lang="en-CA" sz="4000" b="1" dirty="0">
                <a:cs typeface="ＭＳ Ｐゴシック" charset="0"/>
              </a:rPr>
              <a:t>Solution Pitching </a:t>
            </a:r>
            <a:r>
              <a:rPr lang="en-CA" sz="4000" b="1" dirty="0">
                <a:solidFill>
                  <a:srgbClr val="00559E"/>
                </a:solidFill>
                <a:cs typeface="ＭＳ Ｐゴシック" charset="0"/>
              </a:rPr>
              <a:t>-</a:t>
            </a:r>
            <a:r>
              <a:rPr lang="en-US" altLang="en-US" sz="4000" b="1" dirty="0">
                <a:solidFill>
                  <a:srgbClr val="00559E"/>
                </a:solidFill>
              </a:rPr>
              <a:t>Features &amp; Benefits</a:t>
            </a:r>
            <a:endParaRPr lang="en-CA" sz="4000" b="1" dirty="0">
              <a:solidFill>
                <a:srgbClr val="00559E"/>
              </a:solidFill>
              <a:cs typeface="ＭＳ Ｐゴシック" charset="0"/>
            </a:endParaRPr>
          </a:p>
        </p:txBody>
      </p:sp>
      <p:pic>
        <p:nvPicPr>
          <p:cNvPr id="3" name="Picture 2">
            <a:extLst>
              <a:ext uri="{FF2B5EF4-FFF2-40B4-BE49-F238E27FC236}">
                <a16:creationId xmlns:a16="http://schemas.microsoft.com/office/drawing/2014/main" id="{37DCD3B6-C5D9-1E8C-7476-BE9A8E8356BB}"/>
              </a:ext>
            </a:extLst>
          </p:cNvPr>
          <p:cNvPicPr>
            <a:picLocks noChangeAspect="1"/>
          </p:cNvPicPr>
          <p:nvPr/>
        </p:nvPicPr>
        <p:blipFill rotWithShape="1">
          <a:blip r:embed="rId3">
            <a:extLst>
              <a:ext uri="{28A0092B-C50C-407E-A947-70E740481C1C}">
                <a14:useLocalDpi xmlns:a14="http://schemas.microsoft.com/office/drawing/2010/main" val="0"/>
              </a:ext>
            </a:extLst>
          </a:blip>
          <a:srcRect t="21458" b="12742"/>
          <a:stretch/>
        </p:blipFill>
        <p:spPr>
          <a:xfrm>
            <a:off x="0" y="1039090"/>
            <a:ext cx="12192000" cy="4970666"/>
          </a:xfrm>
          <a:prstGeom prst="rect">
            <a:avLst/>
          </a:prstGeom>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846EA2-92DB-EED5-4E92-D10ED310024C}"/>
              </a:ext>
            </a:extLst>
          </p:cNvPr>
          <p:cNvPicPr>
            <a:picLocks noChangeAspect="1"/>
          </p:cNvPicPr>
          <p:nvPr/>
        </p:nvPicPr>
        <p:blipFill rotWithShape="1">
          <a:blip r:embed="rId3">
            <a:extLst>
              <a:ext uri="{28A0092B-C50C-407E-A947-70E740481C1C}">
                <a14:useLocalDpi xmlns:a14="http://schemas.microsoft.com/office/drawing/2010/main" val="0"/>
              </a:ext>
            </a:extLst>
          </a:blip>
          <a:srcRect t="15043" r="11754" b="8245"/>
          <a:stretch/>
        </p:blipFill>
        <p:spPr>
          <a:xfrm>
            <a:off x="0" y="1009777"/>
            <a:ext cx="12488091" cy="5581764"/>
          </a:xfrm>
          <a:prstGeom prst="rect">
            <a:avLst/>
          </a:prstGeom>
        </p:spPr>
      </p:pic>
      <p:sp>
        <p:nvSpPr>
          <p:cNvPr id="2" name="Title 1">
            <a:extLst>
              <a:ext uri="{FF2B5EF4-FFF2-40B4-BE49-F238E27FC236}">
                <a16:creationId xmlns:a16="http://schemas.microsoft.com/office/drawing/2014/main" id="{C33BB011-C2B9-A3E5-2D8F-52680B44D294}"/>
              </a:ext>
            </a:extLst>
          </p:cNvPr>
          <p:cNvSpPr>
            <a:spLocks noGrp="1"/>
          </p:cNvSpPr>
          <p:nvPr>
            <p:ph type="title"/>
          </p:nvPr>
        </p:nvSpPr>
        <p:spPr/>
        <p:txBody>
          <a:bodyPr/>
          <a:lstStyle/>
          <a:p>
            <a:pPr algn="ctr"/>
            <a:r>
              <a:rPr lang="en-IN" dirty="0"/>
              <a:t>Objection or </a:t>
            </a:r>
            <a:r>
              <a:rPr lang="en-IN" dirty="0">
                <a:solidFill>
                  <a:srgbClr val="00559E"/>
                </a:solidFill>
              </a:rPr>
              <a:t>Opportunity</a:t>
            </a:r>
          </a:p>
        </p:txBody>
      </p:sp>
      <p:sp>
        <p:nvSpPr>
          <p:cNvPr id="9" name="Rectangle 8">
            <a:extLst>
              <a:ext uri="{FF2B5EF4-FFF2-40B4-BE49-F238E27FC236}">
                <a16:creationId xmlns:a16="http://schemas.microsoft.com/office/drawing/2014/main" id="{C7DD8656-4A08-E46F-0F3E-868A2B9A9F0C}"/>
              </a:ext>
            </a:extLst>
          </p:cNvPr>
          <p:cNvSpPr/>
          <p:nvPr/>
        </p:nvSpPr>
        <p:spPr>
          <a:xfrm rot="21221764">
            <a:off x="4845676" y="2787862"/>
            <a:ext cx="1217795" cy="482336"/>
          </a:xfrm>
          <a:prstGeom prst="rect">
            <a:avLst/>
          </a:prstGeom>
          <a:noFill/>
        </p:spPr>
        <p:txBody>
          <a:bodyPr wrap="square" lIns="91440" tIns="45720" rIns="91440" bIns="45720">
            <a:prstTxWarp prst="textSlantUp">
              <a:avLst>
                <a:gd name="adj" fmla="val 65313"/>
              </a:avLst>
            </a:prstTxWarp>
            <a:spAutoFit/>
          </a:bodyPr>
          <a:lstStyle/>
          <a:p>
            <a:pPr algn="ctr"/>
            <a:r>
              <a:rPr lang="en-US" sz="900" b="0" cap="none" spc="0" dirty="0">
                <a:ln w="0"/>
                <a:solidFill>
                  <a:schemeClr val="accent6">
                    <a:lumMod val="50000"/>
                  </a:schemeClr>
                </a:solidFill>
                <a:effectLst>
                  <a:outerShdw blurRad="38100" dist="19050" dir="2700000" algn="tl" rotWithShape="0">
                    <a:schemeClr val="dk1">
                      <a:alpha val="40000"/>
                    </a:schemeClr>
                  </a:outerShdw>
                </a:effectLst>
              </a:rPr>
              <a:t>Opportunity</a:t>
            </a:r>
          </a:p>
        </p:txBody>
      </p:sp>
      <p:sp>
        <p:nvSpPr>
          <p:cNvPr id="3" name="Rectangle 2">
            <a:extLst>
              <a:ext uri="{FF2B5EF4-FFF2-40B4-BE49-F238E27FC236}">
                <a16:creationId xmlns:a16="http://schemas.microsoft.com/office/drawing/2014/main" id="{75DEFE5D-B60B-4688-6C7C-4596CA2C52E1}"/>
              </a:ext>
            </a:extLst>
          </p:cNvPr>
          <p:cNvSpPr/>
          <p:nvPr/>
        </p:nvSpPr>
        <p:spPr>
          <a:xfrm>
            <a:off x="4861843" y="2108890"/>
            <a:ext cx="2963292" cy="1770441"/>
          </a:xfrm>
          <a:prstGeom prst="rect">
            <a:avLst/>
          </a:prstGeom>
          <a:solidFill>
            <a:srgbClr val="DEF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a:extLst>
              <a:ext uri="{FF2B5EF4-FFF2-40B4-BE49-F238E27FC236}">
                <a16:creationId xmlns:a16="http://schemas.microsoft.com/office/drawing/2014/main" id="{C9370C91-BDED-561D-88E7-BC469AA60AFC}"/>
              </a:ext>
            </a:extLst>
          </p:cNvPr>
          <p:cNvSpPr txBox="1"/>
          <p:nvPr/>
        </p:nvSpPr>
        <p:spPr>
          <a:xfrm>
            <a:off x="0" y="1952520"/>
            <a:ext cx="3513062" cy="1200329"/>
          </a:xfrm>
          <a:prstGeom prst="rect">
            <a:avLst/>
          </a:prstGeom>
          <a:noFill/>
        </p:spPr>
        <p:txBody>
          <a:bodyPr wrap="square">
            <a:spAutoFit/>
          </a:bodyPr>
          <a:lstStyle/>
          <a:p>
            <a:pPr marL="285750" indent="-285750">
              <a:buFont typeface="Arial" panose="020B0604020202020204" pitchFamily="34" charset="0"/>
              <a:buChar char="•"/>
            </a:pPr>
            <a:r>
              <a:rPr lang="en-IN" dirty="0"/>
              <a:t>Request for More information</a:t>
            </a:r>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endParaRPr lang="en-IN" dirty="0"/>
          </a:p>
          <a:p>
            <a:pPr marL="285750" indent="-285750">
              <a:buFont typeface="Arial" panose="020B0604020202020204" pitchFamily="34" charset="0"/>
              <a:buChar char="•"/>
            </a:pPr>
            <a:r>
              <a:rPr lang="en-IN" dirty="0"/>
              <a:t>Clarification</a:t>
            </a:r>
          </a:p>
        </p:txBody>
      </p:sp>
    </p:spTree>
    <p:extLst>
      <p:ext uri="{BB962C8B-B14F-4D97-AF65-F5344CB8AC3E}">
        <p14:creationId xmlns:p14="http://schemas.microsoft.com/office/powerpoint/2010/main" val="871573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29040A5-BBCC-8008-4405-8884A22C8B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107167" y="-1026229"/>
            <a:ext cx="3977664" cy="9486512"/>
          </a:xfrm>
          <a:prstGeom prst="rect">
            <a:avLst/>
          </a:prstGeom>
        </p:spPr>
      </p:pic>
      <p:sp>
        <p:nvSpPr>
          <p:cNvPr id="2" name="Title 1">
            <a:extLst>
              <a:ext uri="{FF2B5EF4-FFF2-40B4-BE49-F238E27FC236}">
                <a16:creationId xmlns:a16="http://schemas.microsoft.com/office/drawing/2014/main" id="{B24D1F8A-84C8-D627-FE05-6818777C262A}"/>
              </a:ext>
            </a:extLst>
          </p:cNvPr>
          <p:cNvSpPr>
            <a:spLocks noGrp="1"/>
          </p:cNvSpPr>
          <p:nvPr>
            <p:ph type="title"/>
          </p:nvPr>
        </p:nvSpPr>
        <p:spPr/>
        <p:txBody>
          <a:bodyPr/>
          <a:lstStyle/>
          <a:p>
            <a:r>
              <a:rPr lang="en-IN" dirty="0"/>
              <a:t>Sales Objection </a:t>
            </a:r>
            <a:r>
              <a:rPr lang="en-IN" dirty="0">
                <a:solidFill>
                  <a:srgbClr val="00559E"/>
                </a:solidFill>
              </a:rPr>
              <a:t>Techniques</a:t>
            </a:r>
          </a:p>
        </p:txBody>
      </p:sp>
      <p:sp>
        <p:nvSpPr>
          <p:cNvPr id="9" name="TextBox 8">
            <a:extLst>
              <a:ext uri="{FF2B5EF4-FFF2-40B4-BE49-F238E27FC236}">
                <a16:creationId xmlns:a16="http://schemas.microsoft.com/office/drawing/2014/main" id="{8137BD34-04A4-D316-4301-3A1C3A0E0E9D}"/>
              </a:ext>
            </a:extLst>
          </p:cNvPr>
          <p:cNvSpPr txBox="1"/>
          <p:nvPr/>
        </p:nvSpPr>
        <p:spPr>
          <a:xfrm>
            <a:off x="1517904" y="5511542"/>
            <a:ext cx="2054352" cy="707886"/>
          </a:xfrm>
          <a:prstGeom prst="rect">
            <a:avLst/>
          </a:prstGeom>
          <a:noFill/>
        </p:spPr>
        <p:txBody>
          <a:bodyPr wrap="square">
            <a:spAutoFit/>
          </a:bodyPr>
          <a:lstStyle/>
          <a:p>
            <a:pPr marL="0" lvl="1" algn="ctr">
              <a:spcBef>
                <a:spcPts val="0"/>
              </a:spcBef>
              <a:spcAft>
                <a:spcPts val="3600"/>
              </a:spcAft>
            </a:pPr>
            <a:r>
              <a:rPr lang="en-US" sz="2000" dirty="0">
                <a:effectLst>
                  <a:outerShdw blurRad="38100" dist="38100" dir="2700000" algn="tl">
                    <a:srgbClr val="000000">
                      <a:alpha val="43137"/>
                    </a:srgbClr>
                  </a:outerShdw>
                </a:effectLst>
              </a:rPr>
              <a:t>Boomerang Technique</a:t>
            </a:r>
          </a:p>
        </p:txBody>
      </p:sp>
      <p:sp>
        <p:nvSpPr>
          <p:cNvPr id="11" name="TextBox 10">
            <a:extLst>
              <a:ext uri="{FF2B5EF4-FFF2-40B4-BE49-F238E27FC236}">
                <a16:creationId xmlns:a16="http://schemas.microsoft.com/office/drawing/2014/main" id="{6B2AE3E3-6F41-6186-031D-698091E754C1}"/>
              </a:ext>
            </a:extLst>
          </p:cNvPr>
          <p:cNvSpPr txBox="1"/>
          <p:nvPr/>
        </p:nvSpPr>
        <p:spPr>
          <a:xfrm>
            <a:off x="3212591" y="1171669"/>
            <a:ext cx="2212848" cy="707886"/>
          </a:xfrm>
          <a:prstGeom prst="rect">
            <a:avLst/>
          </a:prstGeom>
          <a:noFill/>
        </p:spPr>
        <p:txBody>
          <a:bodyPr wrap="square">
            <a:spAutoFit/>
          </a:bodyPr>
          <a:lstStyle/>
          <a:p>
            <a:pPr marL="0" lvl="1" algn="ctr">
              <a:spcBef>
                <a:spcPts val="0"/>
              </a:spcBef>
              <a:spcAft>
                <a:spcPts val="3600"/>
              </a:spcAft>
            </a:pPr>
            <a:r>
              <a:rPr lang="en-IN" sz="2000" dirty="0">
                <a:effectLst>
                  <a:outerShdw blurRad="38100" dist="38100" dir="2700000" algn="tl">
                    <a:srgbClr val="000000">
                      <a:alpha val="43137"/>
                    </a:srgbClr>
                  </a:outerShdw>
                </a:effectLst>
              </a:rPr>
              <a:t>Feel Felt Found Technique</a:t>
            </a:r>
          </a:p>
        </p:txBody>
      </p:sp>
      <p:sp>
        <p:nvSpPr>
          <p:cNvPr id="13" name="TextBox 12">
            <a:extLst>
              <a:ext uri="{FF2B5EF4-FFF2-40B4-BE49-F238E27FC236}">
                <a16:creationId xmlns:a16="http://schemas.microsoft.com/office/drawing/2014/main" id="{6ABCA230-DA5F-91C5-8D78-F149DC28A4C6}"/>
              </a:ext>
            </a:extLst>
          </p:cNvPr>
          <p:cNvSpPr txBox="1"/>
          <p:nvPr/>
        </p:nvSpPr>
        <p:spPr>
          <a:xfrm>
            <a:off x="5180075" y="5521194"/>
            <a:ext cx="1905000" cy="707886"/>
          </a:xfrm>
          <a:prstGeom prst="rect">
            <a:avLst/>
          </a:prstGeom>
          <a:noFill/>
        </p:spPr>
        <p:txBody>
          <a:bodyPr wrap="square">
            <a:spAutoFit/>
          </a:bodyPr>
          <a:lstStyle/>
          <a:p>
            <a:pPr indent="-9525" algn="ctr">
              <a:spcAft>
                <a:spcPts val="3600"/>
              </a:spcAft>
            </a:pPr>
            <a:r>
              <a:rPr lang="en-IN" sz="2000" dirty="0">
                <a:effectLst>
                  <a:outerShdw blurRad="38100" dist="38100" dir="2700000" algn="tl">
                    <a:srgbClr val="000000">
                      <a:alpha val="43137"/>
                    </a:srgbClr>
                  </a:outerShdw>
                </a:effectLst>
              </a:rPr>
              <a:t>Re-Routing Technique</a:t>
            </a:r>
          </a:p>
        </p:txBody>
      </p:sp>
      <p:sp>
        <p:nvSpPr>
          <p:cNvPr id="15" name="TextBox 14">
            <a:extLst>
              <a:ext uri="{FF2B5EF4-FFF2-40B4-BE49-F238E27FC236}">
                <a16:creationId xmlns:a16="http://schemas.microsoft.com/office/drawing/2014/main" id="{7C552F0D-1B54-9F18-0D4D-9FEE8722C0B7}"/>
              </a:ext>
            </a:extLst>
          </p:cNvPr>
          <p:cNvSpPr txBox="1"/>
          <p:nvPr/>
        </p:nvSpPr>
        <p:spPr>
          <a:xfrm>
            <a:off x="6608067" y="1171669"/>
            <a:ext cx="2535934" cy="707886"/>
          </a:xfrm>
          <a:prstGeom prst="rect">
            <a:avLst/>
          </a:prstGeom>
          <a:noFill/>
        </p:spPr>
        <p:txBody>
          <a:bodyPr wrap="square">
            <a:spAutoFit/>
          </a:bodyPr>
          <a:lstStyle/>
          <a:p>
            <a:pPr indent="-9525" algn="ctr">
              <a:spcAft>
                <a:spcPts val="3600"/>
              </a:spcAft>
            </a:pPr>
            <a:r>
              <a:rPr lang="en-IN" sz="2000" dirty="0">
                <a:effectLst>
                  <a:outerShdw blurRad="38100" dist="38100" dir="2700000" algn="tl">
                    <a:srgbClr val="000000">
                      <a:alpha val="43137"/>
                    </a:srgbClr>
                  </a:outerShdw>
                </a:effectLst>
              </a:rPr>
              <a:t>The Curious Sales person Technique</a:t>
            </a:r>
          </a:p>
        </p:txBody>
      </p:sp>
      <p:sp>
        <p:nvSpPr>
          <p:cNvPr id="17" name="TextBox 16">
            <a:extLst>
              <a:ext uri="{FF2B5EF4-FFF2-40B4-BE49-F238E27FC236}">
                <a16:creationId xmlns:a16="http://schemas.microsoft.com/office/drawing/2014/main" id="{A42E571E-9CF1-A79C-BCBC-51645B2DD723}"/>
              </a:ext>
            </a:extLst>
          </p:cNvPr>
          <p:cNvSpPr txBox="1"/>
          <p:nvPr/>
        </p:nvSpPr>
        <p:spPr>
          <a:xfrm>
            <a:off x="8655364" y="5516884"/>
            <a:ext cx="2110739" cy="707886"/>
          </a:xfrm>
          <a:prstGeom prst="rect">
            <a:avLst/>
          </a:prstGeom>
          <a:noFill/>
        </p:spPr>
        <p:txBody>
          <a:bodyPr wrap="square">
            <a:spAutoFit/>
          </a:bodyPr>
          <a:lstStyle/>
          <a:p>
            <a:pPr indent="-9525" algn="ctr">
              <a:spcAft>
                <a:spcPts val="3600"/>
              </a:spcAft>
            </a:pPr>
            <a:r>
              <a:rPr lang="en-IN" sz="2000" dirty="0">
                <a:effectLst>
                  <a:outerShdw blurRad="38100" dist="38100" dir="2700000" algn="tl">
                    <a:srgbClr val="000000">
                      <a:alpha val="43137"/>
                    </a:srgbClr>
                  </a:outerShdw>
                </a:effectLst>
              </a:rPr>
              <a:t>Polite Wall Technique </a:t>
            </a:r>
          </a:p>
        </p:txBody>
      </p:sp>
      <p:pic>
        <p:nvPicPr>
          <p:cNvPr id="21" name="Picture 20">
            <a:extLst>
              <a:ext uri="{FF2B5EF4-FFF2-40B4-BE49-F238E27FC236}">
                <a16:creationId xmlns:a16="http://schemas.microsoft.com/office/drawing/2014/main" id="{1E933092-BD10-E386-5B23-3F30DDA0931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374" b="89980" l="9830" r="89954">
                        <a14:foregroundMark x1="9857" y1="16000" x2="9857" y2="16000"/>
                        <a14:foregroundMark x1="25963" y1="9374" x2="25963" y2="9374"/>
                        <a14:foregroundMark x1="37517" y1="36646" x2="37517" y2="36646"/>
                        <a14:foregroundMark x1="42930" y1="36848" x2="42930" y2="36848"/>
                        <a14:backgroundMark x1="50795" y1="32970" x2="50795" y2="32970"/>
                        <a14:backgroundMark x1="76030" y1="29293" x2="26663" y2="16162"/>
                        <a14:backgroundMark x1="26663" y1="16162" x2="24993" y2="16364"/>
                      </a14:backgroundRemoval>
                    </a14:imgEffect>
                  </a14:imgLayer>
                </a14:imgProps>
              </a:ext>
              <a:ext uri="{28A0092B-C50C-407E-A947-70E740481C1C}">
                <a14:useLocalDpi xmlns:a14="http://schemas.microsoft.com/office/drawing/2010/main" val="0"/>
              </a:ext>
            </a:extLst>
          </a:blip>
          <a:srcRect l="7398" r="11221" b="12006"/>
          <a:stretch/>
        </p:blipFill>
        <p:spPr>
          <a:xfrm>
            <a:off x="1735942" y="2780058"/>
            <a:ext cx="1476649" cy="1064428"/>
          </a:xfrm>
          <a:prstGeom prst="rect">
            <a:avLst/>
          </a:prstGeom>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ABCDFB15-6305-FA8C-996D-ECF5EF57049F}"/>
              </a:ext>
            </a:extLst>
          </p:cNvPr>
          <p:cNvPicPr>
            <a:picLocks noChangeAspect="1"/>
          </p:cNvPicPr>
          <p:nvPr/>
        </p:nvPicPr>
        <p:blipFill rotWithShape="1">
          <a:blip r:embed="rId6">
            <a:extLst>
              <a:ext uri="{28A0092B-C50C-407E-A947-70E740481C1C}">
                <a14:useLocalDpi xmlns:a14="http://schemas.microsoft.com/office/drawing/2010/main" val="0"/>
              </a:ext>
            </a:extLst>
          </a:blip>
          <a:srcRect l="16174" t="-3191" r="14949"/>
          <a:stretch/>
        </p:blipFill>
        <p:spPr>
          <a:xfrm>
            <a:off x="3589765" y="3637930"/>
            <a:ext cx="1201874" cy="1188118"/>
          </a:xfrm>
          <a:prstGeom prst="rect">
            <a:avLst/>
          </a:prstGeom>
          <a:effectLst>
            <a:outerShdw blurRad="50800" dist="38100" dir="10800000" algn="r" rotWithShape="0">
              <a:prstClr val="black">
                <a:alpha val="40000"/>
              </a:prstClr>
            </a:outerShdw>
          </a:effectLst>
        </p:spPr>
      </p:pic>
      <p:pic>
        <p:nvPicPr>
          <p:cNvPr id="25" name="Picture 24">
            <a:extLst>
              <a:ext uri="{FF2B5EF4-FFF2-40B4-BE49-F238E27FC236}">
                <a16:creationId xmlns:a16="http://schemas.microsoft.com/office/drawing/2014/main" id="{14871129-47C6-C8B3-B3C0-D7F56706E48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0368" t="29392" r="28615" b="8684"/>
          <a:stretch/>
        </p:blipFill>
        <p:spPr>
          <a:xfrm>
            <a:off x="5531638" y="2780058"/>
            <a:ext cx="1201873" cy="972632"/>
          </a:xfrm>
          <a:prstGeom prst="rect">
            <a:avLst/>
          </a:prstGeom>
          <a:effectLst>
            <a:outerShdw blurRad="50800" dist="38100" dir="5400000" algn="t" rotWithShape="0">
              <a:prstClr val="black">
                <a:alpha val="40000"/>
              </a:prstClr>
            </a:outerShdw>
          </a:effectLst>
        </p:spPr>
      </p:pic>
      <p:pic>
        <p:nvPicPr>
          <p:cNvPr id="27" name="Picture 26">
            <a:extLst>
              <a:ext uri="{FF2B5EF4-FFF2-40B4-BE49-F238E27FC236}">
                <a16:creationId xmlns:a16="http://schemas.microsoft.com/office/drawing/2014/main" id="{9954FEA7-DE26-4C79-C1A9-CBAE69D9DB35}"/>
              </a:ext>
            </a:extLst>
          </p:cNvPr>
          <p:cNvPicPr>
            <a:picLocks noChangeAspect="1"/>
          </p:cNvPicPr>
          <p:nvPr/>
        </p:nvPicPr>
        <p:blipFill rotWithShape="1">
          <a:blip r:embed="rId9">
            <a:extLst>
              <a:ext uri="{28A0092B-C50C-407E-A947-70E740481C1C}">
                <a14:useLocalDpi xmlns:a14="http://schemas.microsoft.com/office/drawing/2010/main" val="0"/>
              </a:ext>
            </a:extLst>
          </a:blip>
          <a:srcRect l="19613" t="9172" r="13747" b="12616"/>
          <a:stretch/>
        </p:blipFill>
        <p:spPr>
          <a:xfrm>
            <a:off x="7410322" y="3637930"/>
            <a:ext cx="931423" cy="1023829"/>
          </a:xfrm>
          <a:prstGeom prst="rect">
            <a:avLst/>
          </a:prstGeom>
        </p:spPr>
      </p:pic>
      <p:pic>
        <p:nvPicPr>
          <p:cNvPr id="29" name="Picture 28">
            <a:extLst>
              <a:ext uri="{FF2B5EF4-FFF2-40B4-BE49-F238E27FC236}">
                <a16:creationId xmlns:a16="http://schemas.microsoft.com/office/drawing/2014/main" id="{08167C35-A0BC-8DEA-22BA-E7E7374A20A4}"/>
              </a:ext>
            </a:extLst>
          </p:cNvPr>
          <p:cNvPicPr>
            <a:picLocks noChangeAspect="1"/>
          </p:cNvPicPr>
          <p:nvPr/>
        </p:nvPicPr>
        <p:blipFill rotWithShape="1">
          <a:blip r:embed="rId10">
            <a:clrChange>
              <a:clrFrom>
                <a:srgbClr val="F7F2EE"/>
              </a:clrFrom>
              <a:clrTo>
                <a:srgbClr val="F7F2EE">
                  <a:alpha val="0"/>
                </a:srgbClr>
              </a:clrTo>
            </a:clrChange>
            <a:extLst>
              <a:ext uri="{28A0092B-C50C-407E-A947-70E740481C1C}">
                <a14:useLocalDpi xmlns:a14="http://schemas.microsoft.com/office/drawing/2010/main" val="0"/>
              </a:ext>
            </a:extLst>
          </a:blip>
          <a:srcRect l="23906" t="7598" r="22946" b="10825"/>
          <a:stretch/>
        </p:blipFill>
        <p:spPr>
          <a:xfrm>
            <a:off x="9352194" y="2865347"/>
            <a:ext cx="720559" cy="1105997"/>
          </a:xfrm>
          <a:prstGeom prst="rect">
            <a:avLst/>
          </a:prstGeom>
        </p:spPr>
      </p:pic>
    </p:spTree>
    <p:extLst>
      <p:ext uri="{BB962C8B-B14F-4D97-AF65-F5344CB8AC3E}">
        <p14:creationId xmlns:p14="http://schemas.microsoft.com/office/powerpoint/2010/main" val="281307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5"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6FF48-2616-7E54-E419-F101D7773B2A}"/>
              </a:ext>
            </a:extLst>
          </p:cNvPr>
          <p:cNvSpPr>
            <a:spLocks noGrp="1"/>
          </p:cNvSpPr>
          <p:nvPr>
            <p:ph type="title"/>
          </p:nvPr>
        </p:nvSpPr>
        <p:spPr/>
        <p:txBody>
          <a:bodyPr/>
          <a:lstStyle/>
          <a:p>
            <a:r>
              <a:rPr lang="en-IN" dirty="0">
                <a:solidFill>
                  <a:srgbClr val="00559E"/>
                </a:solidFill>
              </a:rPr>
              <a:t>Importance</a:t>
            </a:r>
            <a:r>
              <a:rPr lang="en-IN" dirty="0"/>
              <a:t> of Sales closing Techniques</a:t>
            </a:r>
          </a:p>
        </p:txBody>
      </p:sp>
      <p:pic>
        <p:nvPicPr>
          <p:cNvPr id="6" name="Picture 5">
            <a:extLst>
              <a:ext uri="{FF2B5EF4-FFF2-40B4-BE49-F238E27FC236}">
                <a16:creationId xmlns:a16="http://schemas.microsoft.com/office/drawing/2014/main" id="{4916BFAD-D7E3-AE52-618A-06718944D895}"/>
              </a:ext>
            </a:extLst>
          </p:cNvPr>
          <p:cNvPicPr>
            <a:picLocks noChangeAspect="1"/>
          </p:cNvPicPr>
          <p:nvPr/>
        </p:nvPicPr>
        <p:blipFill rotWithShape="1">
          <a:blip r:embed="rId3">
            <a:extLst>
              <a:ext uri="{28A0092B-C50C-407E-A947-70E740481C1C}">
                <a14:useLocalDpi xmlns:a14="http://schemas.microsoft.com/office/drawing/2010/main" val="0"/>
              </a:ext>
            </a:extLst>
          </a:blip>
          <a:srcRect l="10534" t="9376" r="10355" b="12666"/>
          <a:stretch/>
        </p:blipFill>
        <p:spPr>
          <a:xfrm>
            <a:off x="3067811" y="1510496"/>
            <a:ext cx="5885689" cy="4703636"/>
          </a:xfrm>
          <a:prstGeom prst="rect">
            <a:avLst/>
          </a:prstGeom>
        </p:spPr>
      </p:pic>
      <p:sp>
        <p:nvSpPr>
          <p:cNvPr id="8" name="TextBox 7">
            <a:extLst>
              <a:ext uri="{FF2B5EF4-FFF2-40B4-BE49-F238E27FC236}">
                <a16:creationId xmlns:a16="http://schemas.microsoft.com/office/drawing/2014/main" id="{79141ADD-B029-DC1F-BD55-0071876980E9}"/>
              </a:ext>
            </a:extLst>
          </p:cNvPr>
          <p:cNvSpPr txBox="1"/>
          <p:nvPr/>
        </p:nvSpPr>
        <p:spPr>
          <a:xfrm>
            <a:off x="5038344" y="859706"/>
            <a:ext cx="1944624" cy="701731"/>
          </a:xfrm>
          <a:prstGeom prst="rect">
            <a:avLst/>
          </a:prstGeom>
          <a:noFill/>
        </p:spPr>
        <p:txBody>
          <a:bodyPr wrap="square">
            <a:spAutoFit/>
          </a:bodyPr>
          <a:lstStyle/>
          <a:p>
            <a:pPr marL="0" lvl="1" algn="ctr">
              <a:lnSpc>
                <a:spcPct val="90000"/>
              </a:lnSpc>
              <a:spcAft>
                <a:spcPts val="600"/>
              </a:spcAft>
            </a:pPr>
            <a:r>
              <a:rPr lang="en-US" sz="2200" b="0" i="0" dirty="0">
                <a:solidFill>
                  <a:srgbClr val="374151"/>
                </a:solidFill>
                <a:effectLst>
                  <a:outerShdw blurRad="38100" dist="38100" dir="2700000" algn="tl">
                    <a:srgbClr val="000000">
                      <a:alpha val="43137"/>
                    </a:srgbClr>
                  </a:outerShdw>
                </a:effectLst>
                <a:latin typeface="Swis721 Cn BT" panose="020B0506020202030204" pitchFamily="34" charset="0"/>
              </a:rPr>
              <a:t>Increase sales success</a:t>
            </a:r>
            <a:endParaRPr lang="en-US" sz="2200" dirty="0">
              <a:solidFill>
                <a:srgbClr val="374151"/>
              </a:solidFill>
              <a:effectLst>
                <a:outerShdw blurRad="38100" dist="38100" dir="2700000" algn="tl">
                  <a:srgbClr val="000000">
                    <a:alpha val="43137"/>
                  </a:srgbClr>
                </a:outerShdw>
              </a:effectLst>
            </a:endParaRPr>
          </a:p>
        </p:txBody>
      </p:sp>
      <p:sp>
        <p:nvSpPr>
          <p:cNvPr id="10" name="TextBox 9">
            <a:extLst>
              <a:ext uri="{FF2B5EF4-FFF2-40B4-BE49-F238E27FC236}">
                <a16:creationId xmlns:a16="http://schemas.microsoft.com/office/drawing/2014/main" id="{D3F0CE9E-563E-DA08-2E35-892CF1ED5EA8}"/>
              </a:ext>
            </a:extLst>
          </p:cNvPr>
          <p:cNvSpPr txBox="1"/>
          <p:nvPr/>
        </p:nvSpPr>
        <p:spPr>
          <a:xfrm>
            <a:off x="8631416" y="3428999"/>
            <a:ext cx="1854857" cy="701731"/>
          </a:xfrm>
          <a:prstGeom prst="rect">
            <a:avLst/>
          </a:prstGeom>
          <a:noFill/>
        </p:spPr>
        <p:txBody>
          <a:bodyPr wrap="square">
            <a:spAutoFit/>
          </a:bodyPr>
          <a:lstStyle/>
          <a:p>
            <a:pPr algn="ctr">
              <a:lnSpc>
                <a:spcPct val="90000"/>
              </a:lnSpc>
              <a:spcAft>
                <a:spcPts val="600"/>
              </a:spcAft>
            </a:pPr>
            <a:r>
              <a:rPr lang="en-US" sz="2200" b="0" i="0" dirty="0">
                <a:solidFill>
                  <a:srgbClr val="374151"/>
                </a:solidFill>
                <a:effectLst>
                  <a:outerShdw blurRad="38100" dist="38100" dir="2700000" algn="tl">
                    <a:srgbClr val="000000">
                      <a:alpha val="43137"/>
                    </a:srgbClr>
                  </a:outerShdw>
                </a:effectLst>
                <a:latin typeface="Swis721 Cn BT" panose="020B0506020202030204" pitchFamily="34" charset="0"/>
              </a:rPr>
              <a:t>Build customer relationships</a:t>
            </a:r>
            <a:endParaRPr lang="en-US" sz="2200" dirty="0">
              <a:solidFill>
                <a:srgbClr val="374151"/>
              </a:solidFill>
              <a:effectLst>
                <a:outerShdw blurRad="38100" dist="38100" dir="2700000" algn="tl">
                  <a:srgbClr val="000000">
                    <a:alpha val="43137"/>
                  </a:srgbClr>
                </a:outerShdw>
              </a:effectLst>
            </a:endParaRPr>
          </a:p>
        </p:txBody>
      </p:sp>
      <p:sp>
        <p:nvSpPr>
          <p:cNvPr id="12" name="TextBox 11">
            <a:extLst>
              <a:ext uri="{FF2B5EF4-FFF2-40B4-BE49-F238E27FC236}">
                <a16:creationId xmlns:a16="http://schemas.microsoft.com/office/drawing/2014/main" id="{C5BCB09D-1781-3BDC-0C53-83DE38E5E916}"/>
              </a:ext>
            </a:extLst>
          </p:cNvPr>
          <p:cNvSpPr txBox="1"/>
          <p:nvPr/>
        </p:nvSpPr>
        <p:spPr>
          <a:xfrm>
            <a:off x="4878324" y="6163191"/>
            <a:ext cx="2264664" cy="397032"/>
          </a:xfrm>
          <a:prstGeom prst="rect">
            <a:avLst/>
          </a:prstGeom>
          <a:noFill/>
        </p:spPr>
        <p:txBody>
          <a:bodyPr wrap="square">
            <a:spAutoFit/>
          </a:bodyPr>
          <a:lstStyle/>
          <a:p>
            <a:pPr marL="0" lvl="1" algn="ctr">
              <a:lnSpc>
                <a:spcPct val="90000"/>
              </a:lnSpc>
              <a:spcAft>
                <a:spcPts val="600"/>
              </a:spcAft>
            </a:pPr>
            <a:r>
              <a:rPr lang="en-US" sz="2200" b="0" i="0" dirty="0">
                <a:solidFill>
                  <a:srgbClr val="374151"/>
                </a:solidFill>
                <a:effectLst>
                  <a:outerShdw blurRad="38100" dist="38100" dir="2700000" algn="tl">
                    <a:srgbClr val="000000">
                      <a:alpha val="43137"/>
                    </a:srgbClr>
                  </a:outerShdw>
                </a:effectLst>
                <a:latin typeface="Swis721 Cn BT" panose="020B0506020202030204" pitchFamily="34" charset="0"/>
              </a:rPr>
              <a:t>Maximize revenue</a:t>
            </a:r>
            <a:endParaRPr lang="en-US" sz="2200" dirty="0">
              <a:solidFill>
                <a:srgbClr val="374151"/>
              </a:solidFill>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652C51BB-1C5C-70F9-8FF2-46B255CEFFAC}"/>
              </a:ext>
            </a:extLst>
          </p:cNvPr>
          <p:cNvSpPr txBox="1"/>
          <p:nvPr/>
        </p:nvSpPr>
        <p:spPr>
          <a:xfrm>
            <a:off x="1127760" y="3429000"/>
            <a:ext cx="2194560" cy="701731"/>
          </a:xfrm>
          <a:prstGeom prst="rect">
            <a:avLst/>
          </a:prstGeom>
          <a:noFill/>
        </p:spPr>
        <p:txBody>
          <a:bodyPr wrap="square">
            <a:spAutoFit/>
          </a:bodyPr>
          <a:lstStyle/>
          <a:p>
            <a:pPr marL="0" lvl="1" algn="ctr">
              <a:lnSpc>
                <a:spcPct val="90000"/>
              </a:lnSpc>
              <a:spcAft>
                <a:spcPts val="600"/>
              </a:spcAft>
            </a:pPr>
            <a:r>
              <a:rPr lang="en-US" sz="2200" b="0" i="0" dirty="0">
                <a:solidFill>
                  <a:srgbClr val="374151"/>
                </a:solidFill>
                <a:effectLst>
                  <a:outerShdw blurRad="38100" dist="38100" dir="2700000" algn="tl">
                    <a:srgbClr val="000000">
                      <a:alpha val="43137"/>
                    </a:srgbClr>
                  </a:outerShdw>
                </a:effectLst>
                <a:latin typeface="Swis721 Cn BT" panose="020B0506020202030204" pitchFamily="34" charset="0"/>
              </a:rPr>
              <a:t>Enhance customer satisfaction</a:t>
            </a:r>
            <a:endParaRPr lang="en-IN" sz="2200" dirty="0">
              <a:effectLst>
                <a:outerShdw blurRad="38100" dist="38100" dir="2700000" algn="tl">
                  <a:srgbClr val="000000">
                    <a:alpha val="43137"/>
                  </a:srgbClr>
                </a:outerShdw>
              </a:effectLst>
            </a:endParaRPr>
          </a:p>
        </p:txBody>
      </p:sp>
      <p:pic>
        <p:nvPicPr>
          <p:cNvPr id="17" name="Picture 16">
            <a:extLst>
              <a:ext uri="{FF2B5EF4-FFF2-40B4-BE49-F238E27FC236}">
                <a16:creationId xmlns:a16="http://schemas.microsoft.com/office/drawing/2014/main" id="{57404EEE-C6C2-0515-D469-A02E709D02FB}"/>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481" b="92363" l="11126" r="91361">
                        <a14:foregroundMark x1="79058" y1="7943" x2="79058" y2="7943"/>
                        <a14:foregroundMark x1="87107" y1="16242" x2="87107" y2="16242"/>
                        <a14:foregroundMark x1="90314" y1="21283" x2="90314" y2="21283"/>
                        <a14:foregroundMark x1="86911" y1="58910" x2="86911" y2="58910"/>
                        <a14:foregroundMark x1="52225" y1="74236" x2="52225" y2="74236"/>
                        <a14:foregroundMark x1="56086" y1="73014" x2="56086" y2="73014"/>
                        <a14:foregroundMark x1="51243" y1="74745" x2="51243" y2="74745"/>
                        <a14:foregroundMark x1="19372" y1="84623" x2="19372" y2="84623"/>
                        <a14:foregroundMark x1="17997" y1="88544" x2="17997" y2="88544"/>
                        <a14:foregroundMark x1="15969" y1="81161" x2="15969" y2="81161"/>
                        <a14:foregroundMark x1="18979" y1="79582" x2="18979" y2="79582"/>
                        <a14:foregroundMark x1="12565" y1="88035" x2="12565" y2="88035"/>
                        <a14:foregroundMark x1="11518" y1="87882" x2="11518" y2="87882"/>
                        <a14:foregroundMark x1="13351" y1="92464" x2="13351" y2="92464"/>
                        <a14:foregroundMark x1="11126" y1="77240" x2="11126" y2="77240"/>
                        <a14:foregroundMark x1="79843" y1="4481" x2="79843" y2="4481"/>
                        <a14:foregroundMark x1="87696" y1="23931" x2="87696" y2="23931"/>
                        <a14:foregroundMark x1="89921" y1="51986" x2="89921" y2="51986"/>
                        <a14:foregroundMark x1="82264" y1="57637" x2="82264" y2="57637"/>
                        <a14:foregroundMark x1="91361" y1="16090" x2="91361" y2="16090"/>
                      </a14:backgroundRemoval>
                    </a14:imgEffect>
                  </a14:imgLayer>
                </a14:imgProps>
              </a:ext>
              <a:ext uri="{28A0092B-C50C-407E-A947-70E740481C1C}">
                <a14:useLocalDpi xmlns:a14="http://schemas.microsoft.com/office/drawing/2010/main" val="0"/>
              </a:ext>
            </a:extLst>
          </a:blip>
          <a:srcRect l="5264" t="3448" r="5258" b="4005"/>
          <a:stretch/>
        </p:blipFill>
        <p:spPr bwMode="auto">
          <a:xfrm>
            <a:off x="5565647" y="2193300"/>
            <a:ext cx="740365" cy="850138"/>
          </a:xfrm>
          <a:prstGeom prst="rect">
            <a:avLst/>
          </a:prstGeom>
          <a:noFill/>
          <a:ln>
            <a:noFill/>
          </a:ln>
          <a:effectLst>
            <a:outerShdw blurRad="50800" dist="38100" algn="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36A969AB-CA99-805F-41F3-7ACB0967704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6600" b="90000" l="10000" r="90000">
                        <a14:foregroundMark x1="43600" y1="24350" x2="43600" y2="24350"/>
                        <a14:foregroundMark x1="56750" y1="24200" x2="56750" y2="24200"/>
                        <a14:foregroundMark x1="55150" y1="6600" x2="55150" y2="6600"/>
                        <a14:foregroundMark x1="48750" y1="89250" x2="48750" y2="89250"/>
                        <a14:foregroundMark x1="58350" y1="88550" x2="58350" y2="88550"/>
                        <a14:foregroundMark x1="58350" y1="72700" x2="58350" y2="72700"/>
                      </a14:backgroundRemoval>
                    </a14:imgEffect>
                  </a14:imgLayer>
                </a14:imgProps>
              </a:ext>
              <a:ext uri="{28A0092B-C50C-407E-A947-70E740481C1C}">
                <a14:useLocalDpi xmlns:a14="http://schemas.microsoft.com/office/drawing/2010/main" val="0"/>
              </a:ext>
            </a:extLst>
          </a:blip>
          <a:srcRect l="32245" t="4342" r="29200" b="8800"/>
          <a:stretch/>
        </p:blipFill>
        <p:spPr>
          <a:xfrm>
            <a:off x="4194048" y="3277805"/>
            <a:ext cx="707136" cy="1169019"/>
          </a:xfrm>
          <a:prstGeom prst="rect">
            <a:avLst/>
          </a:prstGeom>
          <a:effectLst>
            <a:outerShdw blurRad="50800" dist="38100" dir="10800000" algn="r" rotWithShape="0">
              <a:prstClr val="black">
                <a:alpha val="40000"/>
              </a:prstClr>
            </a:outerShdw>
          </a:effectLst>
        </p:spPr>
      </p:pic>
      <p:pic>
        <p:nvPicPr>
          <p:cNvPr id="23" name="Picture 22">
            <a:extLst>
              <a:ext uri="{FF2B5EF4-FFF2-40B4-BE49-F238E27FC236}">
                <a16:creationId xmlns:a16="http://schemas.microsoft.com/office/drawing/2014/main" id="{C2B10761-4399-271E-46F1-AC9F2B5D5D4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57580" y1="45958" x2="56038" y2="53274"/>
                        <a14:foregroundMark x1="56038" y1="53274" x2="56114" y2="61035"/>
                        <a14:backgroundMark x1="48838" y1="37106" x2="48838" y2="37106"/>
                        <a14:backgroundMark x1="30116" y1="50323" x2="30116" y2="50323"/>
                        <a14:backgroundMark x1="24305" y1="74899" x2="24305" y2="74899"/>
                        <a14:backgroundMark x1="36761" y1="75707" x2="36761" y2="75707"/>
                        <a14:backgroundMark x1="37393" y1="79790" x2="36660" y2="61277"/>
                        <a14:backgroundMark x1="37494" y1="57842" x2="37772" y2="36702"/>
                        <a14:backgroundMark x1="36483" y1="67098" x2="37064" y2="36055"/>
                        <a14:backgroundMark x1="37064" y1="36055" x2="46640" y2="35651"/>
                        <a14:backgroundMark x1="46640" y1="35651" x2="49419" y2="43250"/>
                        <a14:backgroundMark x1="49419" y1="43250" x2="50202" y2="52708"/>
                        <a14:backgroundMark x1="36306" y1="47534" x2="37216" y2="89046"/>
                        <a14:backgroundMark x1="43305" y1="81245" x2="43128" y2="89572"/>
                        <a14:backgroundMark x1="49116" y1="56265" x2="54144" y2="49192"/>
                        <a14:backgroundMark x1="54144" y1="49192" x2="54750" y2="36500"/>
                        <a14:backgroundMark x1="54750" y1="36500" x2="43861" y2="35651"/>
                        <a14:backgroundMark x1="63845" y1="37631" x2="67105" y2="59580"/>
                        <a14:backgroundMark x1="52400" y1="63137" x2="52754" y2="80315"/>
                        <a14:backgroundMark x1="52754" y1="80315" x2="51870" y2="74939"/>
                        <a14:backgroundMark x1="51870" y1="74939" x2="52931" y2="70008"/>
                        <a14:backgroundMark x1="48130" y1="74656" x2="51743" y2="85570"/>
                        <a14:backgroundMark x1="51743" y1="85570" x2="50177" y2="75627"/>
                        <a14:backgroundMark x1="50177" y1="75627" x2="50480" y2="74656"/>
                        <a14:backgroundMark x1="67281" y1="42118" x2="69202" y2="82741"/>
                        <a14:backgroundMark x1="69202" y1="82741" x2="77969" y2="83913"/>
                        <a14:backgroundMark x1="77969" y1="83913" x2="81657" y2="59458"/>
                        <a14:backgroundMark x1="81657" y1="59458" x2="72713" y2="37429"/>
                        <a14:backgroundMark x1="72713" y1="37429" x2="59601" y2="29386"/>
                        <a14:backgroundMark x1="59601" y1="29386" x2="53386" y2="28375"/>
                        <a14:backgroundMark x1="35851" y1="62086" x2="36508" y2="72838"/>
                        <a14:backgroundMark x1="36508" y1="72838" x2="29864" y2="85934"/>
                        <a14:backgroundMark x1="29864" y1="85934" x2="21880" y2="76031"/>
                        <a14:backgroundMark x1="21880" y1="76031" x2="24103" y2="50000"/>
                        <a14:backgroundMark x1="24103" y1="50000" x2="31102" y2="49353"/>
                        <a14:backgroundMark x1="31102" y1="49353" x2="29939" y2="62005"/>
                        <a14:backgroundMark x1="29939" y1="62005" x2="29661" y2="62732"/>
                        <a14:backgroundMark x1="60384" y1="81649" x2="60940" y2="88804"/>
                        <a14:backgroundMark x1="60940" y1="88804" x2="61016" y2="83508"/>
                        <a14:backgroundMark x1="61016" y1="83508" x2="61016" y2="83508"/>
                      </a14:backgroundRemoval>
                    </a14:imgEffect>
                  </a14:imgLayer>
                </a14:imgProps>
              </a:ext>
              <a:ext uri="{28A0092B-C50C-407E-A947-70E740481C1C}">
                <a14:useLocalDpi xmlns:a14="http://schemas.microsoft.com/office/drawing/2010/main" val="0"/>
              </a:ext>
            </a:extLst>
          </a:blip>
          <a:srcRect l="35981" t="34441" r="32034" b="10132"/>
          <a:stretch/>
        </p:blipFill>
        <p:spPr>
          <a:xfrm>
            <a:off x="6982969" y="3302846"/>
            <a:ext cx="904956" cy="1007202"/>
          </a:xfrm>
          <a:prstGeom prst="rect">
            <a:avLst/>
          </a:prstGeom>
          <a:effectLst>
            <a:outerShdw blurRad="50800" dist="38100" dir="10800000" algn="r" rotWithShape="0">
              <a:prstClr val="black">
                <a:alpha val="40000"/>
              </a:prstClr>
            </a:outerShdw>
          </a:effectLst>
        </p:spPr>
      </p:pic>
      <p:pic>
        <p:nvPicPr>
          <p:cNvPr id="25" name="Picture 24">
            <a:extLst>
              <a:ext uri="{FF2B5EF4-FFF2-40B4-BE49-F238E27FC236}">
                <a16:creationId xmlns:a16="http://schemas.microsoft.com/office/drawing/2014/main" id="{624A450D-E618-2511-2E90-F9171BBB1EA0}"/>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2600" y1="46050" x2="32600" y2="46050"/>
                        <a14:foregroundMark x1="49450" y1="65250" x2="49450" y2="65250"/>
                        <a14:foregroundMark x1="20500" y1="73250" x2="20500" y2="73250"/>
                        <a14:foregroundMark x1="24950" y1="29350" x2="24950" y2="29350"/>
                      </a14:backgroundRemoval>
                    </a14:imgEffect>
                  </a14:imgLayer>
                </a14:imgProps>
              </a:ext>
              <a:ext uri="{28A0092B-C50C-407E-A947-70E740481C1C}">
                <a14:useLocalDpi xmlns:a14="http://schemas.microsoft.com/office/drawing/2010/main" val="0"/>
              </a:ext>
            </a:extLst>
          </a:blip>
          <a:srcRect l="11778" t="19022" r="11778" b="12536"/>
          <a:stretch/>
        </p:blipFill>
        <p:spPr>
          <a:xfrm>
            <a:off x="5565647" y="4602136"/>
            <a:ext cx="890016" cy="796846"/>
          </a:xfrm>
          <a:prstGeom prst="rect">
            <a:avLst/>
          </a:prstGeom>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930892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81222-1605-889F-C37F-F89023E57F70}"/>
              </a:ext>
            </a:extLst>
          </p:cNvPr>
          <p:cNvSpPr>
            <a:spLocks noGrp="1"/>
          </p:cNvSpPr>
          <p:nvPr>
            <p:ph type="title"/>
          </p:nvPr>
        </p:nvSpPr>
        <p:spPr/>
        <p:txBody>
          <a:bodyPr/>
          <a:lstStyle/>
          <a:p>
            <a:r>
              <a:rPr lang="en-IN" dirty="0">
                <a:solidFill>
                  <a:srgbClr val="00559E"/>
                </a:solidFill>
              </a:rPr>
              <a:t>Next Steps </a:t>
            </a:r>
            <a:r>
              <a:rPr lang="en-IN" dirty="0"/>
              <a:t>after Sales Closure</a:t>
            </a:r>
          </a:p>
        </p:txBody>
      </p:sp>
      <p:pic>
        <p:nvPicPr>
          <p:cNvPr id="5" name="Content Placeholder 4">
            <a:extLst>
              <a:ext uri="{FF2B5EF4-FFF2-40B4-BE49-F238E27FC236}">
                <a16:creationId xmlns:a16="http://schemas.microsoft.com/office/drawing/2014/main" id="{5CF38164-4118-F566-D357-7970A99BA47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4567"/>
          <a:stretch/>
        </p:blipFill>
        <p:spPr>
          <a:xfrm>
            <a:off x="0" y="1048830"/>
            <a:ext cx="12192000" cy="5554662"/>
          </a:xfrm>
        </p:spPr>
      </p:pic>
      <p:sp>
        <p:nvSpPr>
          <p:cNvPr id="4" name="TextBox 3">
            <a:extLst>
              <a:ext uri="{FF2B5EF4-FFF2-40B4-BE49-F238E27FC236}">
                <a16:creationId xmlns:a16="http://schemas.microsoft.com/office/drawing/2014/main" id="{0696E93A-71E0-DA63-8229-594F3679E145}"/>
              </a:ext>
            </a:extLst>
          </p:cNvPr>
          <p:cNvSpPr txBox="1"/>
          <p:nvPr/>
        </p:nvSpPr>
        <p:spPr>
          <a:xfrm>
            <a:off x="4167052" y="5486004"/>
            <a:ext cx="2024742" cy="584775"/>
          </a:xfrm>
          <a:prstGeom prst="rect">
            <a:avLst/>
          </a:prstGeom>
          <a:noFill/>
        </p:spPr>
        <p:txBody>
          <a:bodyPr wrap="square">
            <a:spAutoFit/>
          </a:bodyPr>
          <a:lstStyle/>
          <a:p>
            <a:r>
              <a:rPr lang="en-US" sz="1600" i="0" dirty="0">
                <a:solidFill>
                  <a:schemeClr val="bg1"/>
                </a:solidFill>
                <a:effectLst/>
                <a:latin typeface="Swis721 Cn BT" panose="020B0506020202030204" pitchFamily="34" charset="0"/>
              </a:rPr>
              <a:t>Follow up </a:t>
            </a:r>
          </a:p>
          <a:p>
            <a:r>
              <a:rPr lang="en-US" sz="1600" i="0" dirty="0">
                <a:solidFill>
                  <a:schemeClr val="bg1"/>
                </a:solidFill>
                <a:effectLst/>
                <a:latin typeface="Swis721 Cn BT" panose="020B0506020202030204" pitchFamily="34" charset="0"/>
              </a:rPr>
              <a:t>with the customer: </a:t>
            </a:r>
            <a:endParaRPr lang="en-IN" sz="1600" dirty="0">
              <a:solidFill>
                <a:schemeClr val="bg1"/>
              </a:solidFill>
            </a:endParaRPr>
          </a:p>
        </p:txBody>
      </p:sp>
      <p:sp>
        <p:nvSpPr>
          <p:cNvPr id="8" name="TextBox 7">
            <a:extLst>
              <a:ext uri="{FF2B5EF4-FFF2-40B4-BE49-F238E27FC236}">
                <a16:creationId xmlns:a16="http://schemas.microsoft.com/office/drawing/2014/main" id="{EB22B440-C539-FAA2-C771-C47EE59908AE}"/>
              </a:ext>
            </a:extLst>
          </p:cNvPr>
          <p:cNvSpPr txBox="1"/>
          <p:nvPr/>
        </p:nvSpPr>
        <p:spPr>
          <a:xfrm>
            <a:off x="5457369" y="4873492"/>
            <a:ext cx="1799409" cy="584775"/>
          </a:xfrm>
          <a:prstGeom prst="rect">
            <a:avLst/>
          </a:prstGeom>
          <a:noFill/>
        </p:spPr>
        <p:txBody>
          <a:bodyPr wrap="square">
            <a:spAutoFit/>
          </a:bodyPr>
          <a:lstStyle/>
          <a:p>
            <a:r>
              <a:rPr lang="en-US" sz="1600" i="0" dirty="0">
                <a:solidFill>
                  <a:schemeClr val="bg1"/>
                </a:solidFill>
                <a:effectLst/>
                <a:latin typeface="Swis721 Cn BT" panose="020B0506020202030204" pitchFamily="34" charset="0"/>
              </a:rPr>
              <a:t>Provide support </a:t>
            </a:r>
          </a:p>
          <a:p>
            <a:r>
              <a:rPr lang="en-US" sz="1600" i="0" dirty="0">
                <a:solidFill>
                  <a:schemeClr val="bg1"/>
                </a:solidFill>
                <a:effectLst/>
                <a:latin typeface="Swis721 Cn BT" panose="020B0506020202030204" pitchFamily="34" charset="0"/>
              </a:rPr>
              <a:t>and resources:</a:t>
            </a:r>
            <a:endParaRPr lang="en-IN" sz="1600" dirty="0">
              <a:solidFill>
                <a:schemeClr val="bg1"/>
              </a:solidFill>
            </a:endParaRPr>
          </a:p>
        </p:txBody>
      </p:sp>
      <p:sp>
        <p:nvSpPr>
          <p:cNvPr id="10" name="TextBox 9">
            <a:extLst>
              <a:ext uri="{FF2B5EF4-FFF2-40B4-BE49-F238E27FC236}">
                <a16:creationId xmlns:a16="http://schemas.microsoft.com/office/drawing/2014/main" id="{1830C278-1965-CEA3-86BE-8DF0DF5039A8}"/>
              </a:ext>
            </a:extLst>
          </p:cNvPr>
          <p:cNvSpPr txBox="1"/>
          <p:nvPr/>
        </p:nvSpPr>
        <p:spPr>
          <a:xfrm>
            <a:off x="6900455" y="4330656"/>
            <a:ext cx="2348048" cy="584775"/>
          </a:xfrm>
          <a:prstGeom prst="rect">
            <a:avLst/>
          </a:prstGeom>
          <a:noFill/>
        </p:spPr>
        <p:txBody>
          <a:bodyPr wrap="square">
            <a:spAutoFit/>
          </a:bodyPr>
          <a:lstStyle/>
          <a:p>
            <a:r>
              <a:rPr lang="en-US" sz="1600" i="0" dirty="0">
                <a:solidFill>
                  <a:schemeClr val="bg1"/>
                </a:solidFill>
                <a:effectLst/>
                <a:latin typeface="Swis721 Cn BT" panose="020B0506020202030204" pitchFamily="34" charset="0"/>
              </a:rPr>
              <a:t>Upsell </a:t>
            </a:r>
            <a:r>
              <a:rPr lang="en-US" sz="1600" dirty="0">
                <a:solidFill>
                  <a:schemeClr val="bg1"/>
                </a:solidFill>
                <a:latin typeface="Swis721 Cn BT" panose="020B0506020202030204" pitchFamily="34" charset="0"/>
              </a:rPr>
              <a:t> &amp; </a:t>
            </a:r>
          </a:p>
          <a:p>
            <a:r>
              <a:rPr lang="en-US" sz="1600" i="0" dirty="0">
                <a:solidFill>
                  <a:schemeClr val="bg1"/>
                </a:solidFill>
                <a:effectLst/>
                <a:latin typeface="Swis721 Cn BT" panose="020B0506020202030204" pitchFamily="34" charset="0"/>
              </a:rPr>
              <a:t>cross-sell:</a:t>
            </a:r>
            <a:endParaRPr lang="en-IN" sz="1600" dirty="0">
              <a:solidFill>
                <a:schemeClr val="bg1"/>
              </a:solidFill>
            </a:endParaRPr>
          </a:p>
        </p:txBody>
      </p:sp>
      <p:sp>
        <p:nvSpPr>
          <p:cNvPr id="12" name="TextBox 11">
            <a:extLst>
              <a:ext uri="{FF2B5EF4-FFF2-40B4-BE49-F238E27FC236}">
                <a16:creationId xmlns:a16="http://schemas.microsoft.com/office/drawing/2014/main" id="{85A90239-994D-0CF9-25C2-3BCEFD65BF3A}"/>
              </a:ext>
            </a:extLst>
          </p:cNvPr>
          <p:cNvSpPr txBox="1"/>
          <p:nvPr/>
        </p:nvSpPr>
        <p:spPr>
          <a:xfrm>
            <a:off x="8294914" y="3961324"/>
            <a:ext cx="1001304" cy="584775"/>
          </a:xfrm>
          <a:prstGeom prst="rect">
            <a:avLst/>
          </a:prstGeom>
          <a:noFill/>
        </p:spPr>
        <p:txBody>
          <a:bodyPr wrap="square">
            <a:spAutoFit/>
          </a:bodyPr>
          <a:lstStyle/>
          <a:p>
            <a:r>
              <a:rPr lang="en-US" sz="1600" i="0" dirty="0">
                <a:solidFill>
                  <a:schemeClr val="bg1"/>
                </a:solidFill>
                <a:effectLst/>
                <a:latin typeface="Swis721 Cn BT" panose="020B0506020202030204" pitchFamily="34" charset="0"/>
              </a:rPr>
              <a:t>Request </a:t>
            </a:r>
          </a:p>
          <a:p>
            <a:r>
              <a:rPr lang="en-US" sz="1600" i="0" dirty="0">
                <a:solidFill>
                  <a:schemeClr val="bg1"/>
                </a:solidFill>
                <a:effectLst/>
                <a:latin typeface="Swis721 Cn BT" panose="020B0506020202030204" pitchFamily="34" charset="0"/>
              </a:rPr>
              <a:t>feedback: </a:t>
            </a:r>
            <a:endParaRPr lang="en-IN" sz="1600" dirty="0">
              <a:solidFill>
                <a:schemeClr val="bg1"/>
              </a:solidFill>
            </a:endParaRPr>
          </a:p>
        </p:txBody>
      </p:sp>
      <p:sp>
        <p:nvSpPr>
          <p:cNvPr id="14" name="TextBox 13">
            <a:extLst>
              <a:ext uri="{FF2B5EF4-FFF2-40B4-BE49-F238E27FC236}">
                <a16:creationId xmlns:a16="http://schemas.microsoft.com/office/drawing/2014/main" id="{437741F4-C176-1306-57E9-2352A35102D7}"/>
              </a:ext>
            </a:extLst>
          </p:cNvPr>
          <p:cNvSpPr txBox="1"/>
          <p:nvPr/>
        </p:nvSpPr>
        <p:spPr>
          <a:xfrm>
            <a:off x="9722032" y="3513909"/>
            <a:ext cx="1995351" cy="338554"/>
          </a:xfrm>
          <a:prstGeom prst="rect">
            <a:avLst/>
          </a:prstGeom>
          <a:noFill/>
        </p:spPr>
        <p:txBody>
          <a:bodyPr wrap="square">
            <a:spAutoFit/>
          </a:bodyPr>
          <a:lstStyle/>
          <a:p>
            <a:r>
              <a:rPr lang="en-US" sz="1600" b="0" i="0" dirty="0">
                <a:solidFill>
                  <a:schemeClr val="bg1"/>
                </a:solidFill>
                <a:effectLst/>
                <a:latin typeface="Swis721 Cn BT" panose="020B0506020202030204" pitchFamily="34" charset="0"/>
              </a:rPr>
              <a:t>Maintain contact:</a:t>
            </a:r>
            <a:endParaRPr lang="en-IN" sz="1600" dirty="0">
              <a:solidFill>
                <a:schemeClr val="bg1"/>
              </a:solidFill>
            </a:endParaRPr>
          </a:p>
        </p:txBody>
      </p:sp>
    </p:spTree>
    <p:extLst>
      <p:ext uri="{BB962C8B-B14F-4D97-AF65-F5344CB8AC3E}">
        <p14:creationId xmlns:p14="http://schemas.microsoft.com/office/powerpoint/2010/main" val="1689434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0" grpId="0"/>
      <p:bldP spid="12"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9" name="Picture 2" descr="Two Person Handshakes in Front of Books on Shelf">
            <a:extLst>
              <a:ext uri="{FF2B5EF4-FFF2-40B4-BE49-F238E27FC236}">
                <a16:creationId xmlns:a16="http://schemas.microsoft.com/office/drawing/2014/main" id="{DE93DC7B-6EB3-852B-203B-D0862EECF4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338320" cy="66440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410CF5B-02B9-15F8-8BC0-597583E2371F}"/>
              </a:ext>
            </a:extLst>
          </p:cNvPr>
          <p:cNvPicPr>
            <a:picLocks noChangeAspect="1"/>
          </p:cNvPicPr>
          <p:nvPr/>
        </p:nvPicPr>
        <p:blipFill>
          <a:blip r:embed="rId4"/>
          <a:stretch>
            <a:fillRect/>
          </a:stretch>
        </p:blipFill>
        <p:spPr>
          <a:xfrm>
            <a:off x="5023032" y="4925795"/>
            <a:ext cx="507687" cy="507687"/>
          </a:xfrm>
          <a:prstGeom prst="rect">
            <a:avLst/>
          </a:prstGeom>
        </p:spPr>
      </p:pic>
      <p:pic>
        <p:nvPicPr>
          <p:cNvPr id="10" name="Picture 9">
            <a:extLst>
              <a:ext uri="{FF2B5EF4-FFF2-40B4-BE49-F238E27FC236}">
                <a16:creationId xmlns:a16="http://schemas.microsoft.com/office/drawing/2014/main" id="{37429726-DD4E-E52A-8722-77E6F9E95AB4}"/>
              </a:ext>
            </a:extLst>
          </p:cNvPr>
          <p:cNvPicPr>
            <a:picLocks noChangeAspect="1"/>
          </p:cNvPicPr>
          <p:nvPr/>
        </p:nvPicPr>
        <p:blipFill>
          <a:blip r:embed="rId5"/>
          <a:stretch>
            <a:fillRect/>
          </a:stretch>
        </p:blipFill>
        <p:spPr>
          <a:xfrm>
            <a:off x="7620437" y="4881138"/>
            <a:ext cx="552344" cy="552344"/>
          </a:xfrm>
          <a:prstGeom prst="rect">
            <a:avLst/>
          </a:prstGeom>
        </p:spPr>
      </p:pic>
      <p:pic>
        <p:nvPicPr>
          <p:cNvPr id="11" name="Picture 10">
            <a:extLst>
              <a:ext uri="{FF2B5EF4-FFF2-40B4-BE49-F238E27FC236}">
                <a16:creationId xmlns:a16="http://schemas.microsoft.com/office/drawing/2014/main" id="{4B4B306F-DDFD-02C4-0F80-AD7BE5FE3FA6}"/>
              </a:ext>
            </a:extLst>
          </p:cNvPr>
          <p:cNvPicPr>
            <a:picLocks noChangeAspect="1"/>
          </p:cNvPicPr>
          <p:nvPr/>
        </p:nvPicPr>
        <p:blipFill>
          <a:blip r:embed="rId6"/>
          <a:stretch>
            <a:fillRect/>
          </a:stretch>
        </p:blipFill>
        <p:spPr>
          <a:xfrm>
            <a:off x="10399743" y="4832457"/>
            <a:ext cx="649705" cy="649705"/>
          </a:xfrm>
          <a:prstGeom prst="rect">
            <a:avLst/>
          </a:prstGeom>
        </p:spPr>
      </p:pic>
      <p:sp>
        <p:nvSpPr>
          <p:cNvPr id="13" name="TextBox 12">
            <a:extLst>
              <a:ext uri="{FF2B5EF4-FFF2-40B4-BE49-F238E27FC236}">
                <a16:creationId xmlns:a16="http://schemas.microsoft.com/office/drawing/2014/main" id="{0F540D47-B281-16B5-533F-425C3D5CD7D0}"/>
              </a:ext>
            </a:extLst>
          </p:cNvPr>
          <p:cNvSpPr txBox="1"/>
          <p:nvPr/>
        </p:nvSpPr>
        <p:spPr>
          <a:xfrm>
            <a:off x="6744390" y="5433483"/>
            <a:ext cx="2462954" cy="307777"/>
          </a:xfrm>
          <a:prstGeom prst="rect">
            <a:avLst/>
          </a:prstGeom>
          <a:noFill/>
        </p:spPr>
        <p:txBody>
          <a:bodyPr wrap="square" rtlCol="0">
            <a:spAutoFit/>
          </a:bodyPr>
          <a:lstStyle/>
          <a:p>
            <a:r>
              <a:rPr lang="en-IN" sz="1400" dirty="0">
                <a:latin typeface="Swis721 Cn BT" panose="020B0506020202030204" pitchFamily="34" charset="0"/>
              </a:rPr>
              <a:t>Hello@freelancetrainings.com</a:t>
            </a:r>
          </a:p>
        </p:txBody>
      </p:sp>
      <p:sp>
        <p:nvSpPr>
          <p:cNvPr id="14" name="TextBox 13">
            <a:extLst>
              <a:ext uri="{FF2B5EF4-FFF2-40B4-BE49-F238E27FC236}">
                <a16:creationId xmlns:a16="http://schemas.microsoft.com/office/drawing/2014/main" id="{3DCF685F-B7C8-3543-E934-AB6981EFF2B7}"/>
              </a:ext>
            </a:extLst>
          </p:cNvPr>
          <p:cNvSpPr txBox="1"/>
          <p:nvPr/>
        </p:nvSpPr>
        <p:spPr>
          <a:xfrm>
            <a:off x="4666933" y="5444215"/>
            <a:ext cx="1141659" cy="307777"/>
          </a:xfrm>
          <a:prstGeom prst="rect">
            <a:avLst/>
          </a:prstGeom>
          <a:noFill/>
        </p:spPr>
        <p:txBody>
          <a:bodyPr wrap="none" rtlCol="0">
            <a:spAutoFit/>
          </a:bodyPr>
          <a:lstStyle/>
          <a:p>
            <a:r>
              <a:rPr lang="en-US" sz="1400" dirty="0">
                <a:latin typeface="Swis721 Cn BT" panose="020B0506020202030204" pitchFamily="34" charset="0"/>
              </a:rPr>
              <a:t>98752-08472</a:t>
            </a:r>
            <a:endParaRPr lang="en-IN" sz="1400" dirty="0">
              <a:latin typeface="Swis721 Cn BT" panose="020B0506020202030204" pitchFamily="34" charset="0"/>
            </a:endParaRPr>
          </a:p>
        </p:txBody>
      </p:sp>
      <p:sp>
        <p:nvSpPr>
          <p:cNvPr id="15" name="TextBox 14">
            <a:extLst>
              <a:ext uri="{FF2B5EF4-FFF2-40B4-BE49-F238E27FC236}">
                <a16:creationId xmlns:a16="http://schemas.microsoft.com/office/drawing/2014/main" id="{85CB3971-4E46-9414-D30A-E73301646032}"/>
              </a:ext>
            </a:extLst>
          </p:cNvPr>
          <p:cNvSpPr txBox="1"/>
          <p:nvPr/>
        </p:nvSpPr>
        <p:spPr>
          <a:xfrm>
            <a:off x="9695370" y="5433484"/>
            <a:ext cx="2130455" cy="307777"/>
          </a:xfrm>
          <a:prstGeom prst="rect">
            <a:avLst/>
          </a:prstGeom>
          <a:noFill/>
        </p:spPr>
        <p:txBody>
          <a:bodyPr wrap="none" rtlCol="0">
            <a:spAutoFit/>
          </a:bodyPr>
          <a:lstStyle/>
          <a:p>
            <a:r>
              <a:rPr lang="en-IN" sz="1400" dirty="0">
                <a:latin typeface="Swis721 Cn BT" panose="020B0506020202030204" pitchFamily="34" charset="0"/>
              </a:rPr>
              <a:t>www.freelancetrainings.com</a:t>
            </a:r>
          </a:p>
        </p:txBody>
      </p:sp>
      <p:pic>
        <p:nvPicPr>
          <p:cNvPr id="17" name="Picture 16">
            <a:extLst>
              <a:ext uri="{FF2B5EF4-FFF2-40B4-BE49-F238E27FC236}">
                <a16:creationId xmlns:a16="http://schemas.microsoft.com/office/drawing/2014/main" id="{CCC7A4C4-6279-9122-A2D3-05E51AE07642}"/>
              </a:ext>
            </a:extLst>
          </p:cNvPr>
          <p:cNvPicPr>
            <a:picLocks noChangeAspect="1"/>
          </p:cNvPicPr>
          <p:nvPr/>
        </p:nvPicPr>
        <p:blipFill>
          <a:blip r:embed="rId7"/>
          <a:stretch>
            <a:fillRect/>
          </a:stretch>
        </p:blipFill>
        <p:spPr>
          <a:xfrm>
            <a:off x="5501853" y="6255611"/>
            <a:ext cx="315227" cy="315227"/>
          </a:xfrm>
          <a:prstGeom prst="rect">
            <a:avLst/>
          </a:prstGeom>
        </p:spPr>
      </p:pic>
      <p:sp>
        <p:nvSpPr>
          <p:cNvPr id="18" name="TextBox 17">
            <a:extLst>
              <a:ext uri="{FF2B5EF4-FFF2-40B4-BE49-F238E27FC236}">
                <a16:creationId xmlns:a16="http://schemas.microsoft.com/office/drawing/2014/main" id="{749C530B-84F8-0DD8-C408-01BC63946DF0}"/>
              </a:ext>
            </a:extLst>
          </p:cNvPr>
          <p:cNvSpPr txBox="1"/>
          <p:nvPr/>
        </p:nvSpPr>
        <p:spPr>
          <a:xfrm>
            <a:off x="5745960" y="6296521"/>
            <a:ext cx="5326651" cy="307777"/>
          </a:xfrm>
          <a:prstGeom prst="rect">
            <a:avLst/>
          </a:prstGeom>
          <a:noFill/>
        </p:spPr>
        <p:txBody>
          <a:bodyPr wrap="none" rtlCol="0">
            <a:spAutoFit/>
          </a:bodyPr>
          <a:lstStyle/>
          <a:p>
            <a:r>
              <a:rPr lang="en-IN" sz="1400" dirty="0">
                <a:latin typeface="Swis721 Cn BT" panose="020B0506020202030204" pitchFamily="34" charset="0"/>
              </a:rPr>
              <a:t>406, Titanium City Centre Mall, Anand Nagar, Satellite, Ahmedabad-380015</a:t>
            </a:r>
          </a:p>
        </p:txBody>
      </p:sp>
      <p:pic>
        <p:nvPicPr>
          <p:cNvPr id="5" name="Picture 2" descr="Free vector thank you placard concept illustration">
            <a:extLst>
              <a:ext uri="{FF2B5EF4-FFF2-40B4-BE49-F238E27FC236}">
                <a16:creationId xmlns:a16="http://schemas.microsoft.com/office/drawing/2014/main" id="{04504D1F-4823-628D-19FD-9EE5B7A14C3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0657" b="14010"/>
          <a:stretch>
            <a:fillRect/>
          </a:stretch>
        </p:blipFill>
        <p:spPr bwMode="auto">
          <a:xfrm>
            <a:off x="5023032" y="783956"/>
            <a:ext cx="5914242" cy="29679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7000504-F1B6-6EE3-F2E1-B800D7B96D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97680" y="0"/>
            <a:ext cx="1040602" cy="12056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48CBE1F-1D17-D9FF-C959-8E6A7D5B73AB}"/>
              </a:ext>
            </a:extLst>
          </p:cNvPr>
          <p:cNvSpPr>
            <a:spLocks noGrp="1"/>
          </p:cNvSpPr>
          <p:nvPr>
            <p:ph type="title"/>
          </p:nvPr>
        </p:nvSpPr>
        <p:spPr/>
        <p:txBody>
          <a:bodyPr/>
          <a:lstStyle/>
          <a:p>
            <a:pPr algn="ctr"/>
            <a:r>
              <a:rPr lang="en-IN" dirty="0"/>
              <a:t>Workshop </a:t>
            </a:r>
            <a:r>
              <a:rPr lang="en-IN" dirty="0">
                <a:solidFill>
                  <a:srgbClr val="01559E"/>
                </a:solidFill>
              </a:rPr>
              <a:t>Agenda</a:t>
            </a:r>
          </a:p>
        </p:txBody>
      </p:sp>
      <p:sp>
        <p:nvSpPr>
          <p:cNvPr id="23" name="Rectangle 22">
            <a:extLst>
              <a:ext uri="{FF2B5EF4-FFF2-40B4-BE49-F238E27FC236}">
                <a16:creationId xmlns:a16="http://schemas.microsoft.com/office/drawing/2014/main" id="{7CFB98D5-659E-8909-CDE6-68102F4EB0A0}"/>
              </a:ext>
            </a:extLst>
          </p:cNvPr>
          <p:cNvSpPr/>
          <p:nvPr/>
        </p:nvSpPr>
        <p:spPr>
          <a:xfrm>
            <a:off x="1282881" y="2999376"/>
            <a:ext cx="2340000" cy="648000"/>
          </a:xfrm>
          <a:prstGeom prst="rect">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151515"/>
                </a:solidFill>
                <a:effectLst>
                  <a:outerShdw blurRad="38100" dist="38100" dir="2700000" algn="tl">
                    <a:srgbClr val="000000">
                      <a:alpha val="43137"/>
                    </a:srgbClr>
                  </a:outerShdw>
                </a:effectLst>
              </a:rPr>
              <a:t>Selling Skills Model</a:t>
            </a:r>
          </a:p>
        </p:txBody>
      </p:sp>
      <p:sp>
        <p:nvSpPr>
          <p:cNvPr id="3" name="Rectangle 2">
            <a:extLst>
              <a:ext uri="{FF2B5EF4-FFF2-40B4-BE49-F238E27FC236}">
                <a16:creationId xmlns:a16="http://schemas.microsoft.com/office/drawing/2014/main" id="{59A37593-37C6-6AA1-378B-C63DE371DBC4}"/>
              </a:ext>
            </a:extLst>
          </p:cNvPr>
          <p:cNvSpPr/>
          <p:nvPr/>
        </p:nvSpPr>
        <p:spPr>
          <a:xfrm>
            <a:off x="4926000" y="1207099"/>
            <a:ext cx="2340000" cy="1800000"/>
          </a:xfrm>
          <a:prstGeom prst="rect">
            <a:avLst/>
          </a:prstGeom>
          <a:blipFill dpi="0" rotWithShape="1">
            <a:blip r:embed="rId3">
              <a:extLst>
                <a:ext uri="{28A0092B-C50C-407E-A947-70E740481C1C}">
                  <a14:useLocalDpi xmlns:a14="http://schemas.microsoft.com/office/drawing/2010/main" val="0"/>
                </a:ext>
              </a:extLst>
            </a:blip>
            <a:srcRect/>
            <a:stretch>
              <a:fillRect l="-15385" r="-15385"/>
            </a:stretch>
          </a:blipFill>
          <a:ln>
            <a:solidFill>
              <a:srgbClr val="B2F514"/>
            </a:solidFill>
          </a:ln>
        </p:spPr>
        <p:style>
          <a:lnRef idx="2">
            <a:scrgbClr r="0" g="0" b="0"/>
          </a:lnRef>
          <a:fillRef idx="1">
            <a:scrgbClr r="0" g="0" b="0"/>
          </a:fillRef>
          <a:effectRef idx="0">
            <a:schemeClr val="accent3">
              <a:tint val="50000"/>
              <a:hueOff val="0"/>
              <a:satOff val="0"/>
              <a:lumOff val="0"/>
              <a:alphaOff val="0"/>
            </a:schemeClr>
          </a:effectRef>
          <a:fontRef idx="minor">
            <a:schemeClr val="lt1">
              <a:hueOff val="0"/>
              <a:satOff val="0"/>
              <a:lumOff val="0"/>
              <a:alphaOff val="0"/>
            </a:schemeClr>
          </a:fontRef>
        </p:style>
      </p:sp>
      <p:sp>
        <p:nvSpPr>
          <p:cNvPr id="4" name="Rectangle 3">
            <a:extLst>
              <a:ext uri="{FF2B5EF4-FFF2-40B4-BE49-F238E27FC236}">
                <a16:creationId xmlns:a16="http://schemas.microsoft.com/office/drawing/2014/main" id="{E11C9D6D-3E42-6274-4C62-E42D657671CD}"/>
              </a:ext>
            </a:extLst>
          </p:cNvPr>
          <p:cNvSpPr/>
          <p:nvPr/>
        </p:nvSpPr>
        <p:spPr>
          <a:xfrm>
            <a:off x="4924576" y="3004670"/>
            <a:ext cx="2340000" cy="648000"/>
          </a:xfrm>
          <a:prstGeom prst="rect">
            <a:avLst/>
          </a:prstGeom>
          <a:solidFill>
            <a:srgbClr val="B2F514"/>
          </a:solidFill>
          <a:ln>
            <a:solidFill>
              <a:srgbClr val="B2F51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151515"/>
                </a:solidFill>
                <a:effectLst>
                  <a:outerShdw blurRad="38100" dist="38100" dir="2700000" algn="tl">
                    <a:srgbClr val="000000">
                      <a:alpha val="43137"/>
                    </a:srgbClr>
                  </a:outerShdw>
                </a:effectLst>
              </a:rPr>
              <a:t>Identify Customer</a:t>
            </a:r>
          </a:p>
          <a:p>
            <a:pPr algn="ctr"/>
            <a:r>
              <a:rPr lang="en-US" dirty="0">
                <a:solidFill>
                  <a:srgbClr val="151515"/>
                </a:solidFill>
                <a:effectLst>
                  <a:outerShdw blurRad="38100" dist="38100" dir="2700000" algn="tl">
                    <a:srgbClr val="000000">
                      <a:alpha val="43137"/>
                    </a:srgbClr>
                  </a:outerShdw>
                </a:effectLst>
              </a:rPr>
              <a:t>Needs</a:t>
            </a:r>
          </a:p>
        </p:txBody>
      </p:sp>
      <p:sp>
        <p:nvSpPr>
          <p:cNvPr id="5" name="Rectangle 4">
            <a:extLst>
              <a:ext uri="{FF2B5EF4-FFF2-40B4-BE49-F238E27FC236}">
                <a16:creationId xmlns:a16="http://schemas.microsoft.com/office/drawing/2014/main" id="{383A4AA9-485A-E33E-EA8D-D4E9544A6CAE}"/>
              </a:ext>
            </a:extLst>
          </p:cNvPr>
          <p:cNvSpPr/>
          <p:nvPr/>
        </p:nvSpPr>
        <p:spPr>
          <a:xfrm>
            <a:off x="8569787" y="1207099"/>
            <a:ext cx="2340000" cy="1800000"/>
          </a:xfrm>
          <a:prstGeom prst="rect">
            <a:avLst/>
          </a:prstGeom>
          <a:blipFill dpi="0" rotWithShape="1">
            <a:blip r:embed="rId4">
              <a:extLst>
                <a:ext uri="{28A0092B-C50C-407E-A947-70E740481C1C}">
                  <a14:useLocalDpi xmlns:a14="http://schemas.microsoft.com/office/drawing/2010/main" val="0"/>
                </a:ext>
              </a:extLst>
            </a:blip>
            <a:srcRect/>
            <a:stretch>
              <a:fillRect l="-15385" r="-15385"/>
            </a:stretch>
          </a:blipFill>
          <a:ln>
            <a:solidFill>
              <a:srgbClr val="39E37B"/>
            </a:solidFill>
          </a:ln>
        </p:spPr>
        <p:style>
          <a:lnRef idx="2">
            <a:scrgbClr r="0" g="0" b="0"/>
          </a:lnRef>
          <a:fillRef idx="1">
            <a:scrgbClr r="0" g="0" b="0"/>
          </a:fillRef>
          <a:effectRef idx="0">
            <a:schemeClr val="accent4">
              <a:tint val="50000"/>
              <a:hueOff val="0"/>
              <a:satOff val="0"/>
              <a:lumOff val="0"/>
              <a:alphaOff val="0"/>
            </a:schemeClr>
          </a:effectRef>
          <a:fontRef idx="minor">
            <a:schemeClr val="lt1">
              <a:hueOff val="0"/>
              <a:satOff val="0"/>
              <a:lumOff val="0"/>
              <a:alphaOff val="0"/>
            </a:schemeClr>
          </a:fontRef>
        </p:style>
      </p:sp>
      <p:sp>
        <p:nvSpPr>
          <p:cNvPr id="7" name="Rectangle 6">
            <a:extLst>
              <a:ext uri="{FF2B5EF4-FFF2-40B4-BE49-F238E27FC236}">
                <a16:creationId xmlns:a16="http://schemas.microsoft.com/office/drawing/2014/main" id="{2404CF53-71AF-B4D4-FC95-2B65C8B2EED4}"/>
              </a:ext>
            </a:extLst>
          </p:cNvPr>
          <p:cNvSpPr/>
          <p:nvPr/>
        </p:nvSpPr>
        <p:spPr>
          <a:xfrm>
            <a:off x="8569787" y="3007099"/>
            <a:ext cx="2340000" cy="648000"/>
          </a:xfrm>
          <a:prstGeom prst="rect">
            <a:avLst/>
          </a:prstGeom>
          <a:solidFill>
            <a:srgbClr val="39E37B"/>
          </a:solidFill>
          <a:ln>
            <a:solidFill>
              <a:srgbClr val="39E37B"/>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solidFill>
                  <a:srgbClr val="151515"/>
                </a:solidFill>
                <a:effectLst>
                  <a:outerShdw blurRad="38100" dist="38100" dir="2700000" algn="tl">
                    <a:srgbClr val="000000">
                      <a:alpha val="43137"/>
                    </a:srgbClr>
                  </a:outerShdw>
                </a:effectLst>
              </a:rPr>
              <a:t>Product </a:t>
            </a:r>
            <a:r>
              <a:rPr lang="en-US" dirty="0">
                <a:solidFill>
                  <a:srgbClr val="151515"/>
                </a:solidFill>
                <a:effectLst>
                  <a:outerShdw blurRad="38100" dist="38100" dir="2700000" algn="tl">
                    <a:srgbClr val="000000">
                      <a:alpha val="43137"/>
                    </a:srgbClr>
                  </a:outerShdw>
                </a:effectLst>
              </a:rPr>
              <a:t>/Solution</a:t>
            </a:r>
          </a:p>
          <a:p>
            <a:pPr algn="ctr"/>
            <a:r>
              <a:rPr lang="en-US" dirty="0">
                <a:solidFill>
                  <a:srgbClr val="151515"/>
                </a:solidFill>
                <a:effectLst>
                  <a:outerShdw blurRad="38100" dist="38100" dir="2700000" algn="tl">
                    <a:srgbClr val="000000">
                      <a:alpha val="43137"/>
                    </a:srgbClr>
                  </a:outerShdw>
                </a:effectLst>
              </a:rPr>
              <a:t>Pitching</a:t>
            </a:r>
          </a:p>
        </p:txBody>
      </p:sp>
      <p:sp>
        <p:nvSpPr>
          <p:cNvPr id="8" name="Rectangle 7">
            <a:extLst>
              <a:ext uri="{FF2B5EF4-FFF2-40B4-BE49-F238E27FC236}">
                <a16:creationId xmlns:a16="http://schemas.microsoft.com/office/drawing/2014/main" id="{A78A5B86-E05D-5658-A28D-D606BCB0E0C7}"/>
              </a:ext>
            </a:extLst>
          </p:cNvPr>
          <p:cNvSpPr/>
          <p:nvPr/>
        </p:nvSpPr>
        <p:spPr>
          <a:xfrm>
            <a:off x="1282881" y="3904670"/>
            <a:ext cx="2340000" cy="1800000"/>
          </a:xfrm>
          <a:prstGeom prst="rect">
            <a:avLst/>
          </a:prstGeom>
          <a:blipFill dpi="0" rotWithShape="1">
            <a:blip r:embed="rId5">
              <a:extLst>
                <a:ext uri="{28A0092B-C50C-407E-A947-70E740481C1C}">
                  <a14:useLocalDpi xmlns:a14="http://schemas.microsoft.com/office/drawing/2010/main" val="0"/>
                </a:ext>
              </a:extLst>
            </a:blip>
            <a:srcRect/>
            <a:stretch>
              <a:fillRect l="-55385" r="-55385"/>
            </a:stretch>
          </a:blipFill>
          <a:ln>
            <a:solidFill>
              <a:srgbClr val="33CCFF"/>
            </a:solidFill>
          </a:ln>
        </p:spPr>
        <p:style>
          <a:lnRef idx="2">
            <a:scrgbClr r="0" g="0" b="0"/>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9" name="Rectangle 8">
            <a:extLst>
              <a:ext uri="{FF2B5EF4-FFF2-40B4-BE49-F238E27FC236}">
                <a16:creationId xmlns:a16="http://schemas.microsoft.com/office/drawing/2014/main" id="{83736444-4B95-A885-A17A-E7B7EE0D4DA8}"/>
              </a:ext>
            </a:extLst>
          </p:cNvPr>
          <p:cNvSpPr/>
          <p:nvPr/>
        </p:nvSpPr>
        <p:spPr>
          <a:xfrm>
            <a:off x="1282881" y="5704670"/>
            <a:ext cx="2340000" cy="648000"/>
          </a:xfrm>
          <a:prstGeom prst="rect">
            <a:avLst/>
          </a:prstGeom>
          <a:solidFill>
            <a:srgbClr val="33CCFF"/>
          </a:solidFill>
          <a:ln>
            <a:solidFill>
              <a:srgbClr val="33CC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151515"/>
                </a:solidFill>
                <a:effectLst>
                  <a:outerShdw blurRad="38100" dist="38100" dir="2700000" algn="tl">
                    <a:srgbClr val="000000">
                      <a:alpha val="43137"/>
                    </a:srgbClr>
                  </a:outerShdw>
                </a:effectLst>
              </a:rPr>
              <a:t>Tackling Objections</a:t>
            </a:r>
          </a:p>
        </p:txBody>
      </p:sp>
      <p:sp>
        <p:nvSpPr>
          <p:cNvPr id="10" name="Rectangle 9">
            <a:extLst>
              <a:ext uri="{FF2B5EF4-FFF2-40B4-BE49-F238E27FC236}">
                <a16:creationId xmlns:a16="http://schemas.microsoft.com/office/drawing/2014/main" id="{879A10EF-359D-23E7-A424-ED96155674F0}"/>
              </a:ext>
            </a:extLst>
          </p:cNvPr>
          <p:cNvSpPr/>
          <p:nvPr/>
        </p:nvSpPr>
        <p:spPr>
          <a:xfrm>
            <a:off x="4924576" y="3900718"/>
            <a:ext cx="2340000" cy="1800000"/>
          </a:xfrm>
          <a:prstGeom prst="rect">
            <a:avLst/>
          </a:prstGeom>
          <a:blipFill dpi="0" rotWithShape="1">
            <a:blip r:embed="rId6">
              <a:extLst>
                <a:ext uri="{28A0092B-C50C-407E-A947-70E740481C1C}">
                  <a14:useLocalDpi xmlns:a14="http://schemas.microsoft.com/office/drawing/2010/main" val="0"/>
                </a:ext>
              </a:extLst>
            </a:blip>
            <a:srcRect/>
            <a:stretch>
              <a:fillRect/>
            </a:stretch>
          </a:blipFill>
          <a:ln>
            <a:solidFill>
              <a:srgbClr val="48EC2A"/>
            </a:solidFill>
          </a:ln>
        </p:spPr>
        <p:style>
          <a:lnRef idx="2">
            <a:scrgbClr r="0" g="0" b="0"/>
          </a:lnRef>
          <a:fillRef idx="1">
            <a:scrgbClr r="0" g="0" b="0"/>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11" name="Rectangle 10">
            <a:extLst>
              <a:ext uri="{FF2B5EF4-FFF2-40B4-BE49-F238E27FC236}">
                <a16:creationId xmlns:a16="http://schemas.microsoft.com/office/drawing/2014/main" id="{95B551FE-2A48-516C-F2D6-365C5E478CFB}"/>
              </a:ext>
            </a:extLst>
          </p:cNvPr>
          <p:cNvSpPr/>
          <p:nvPr/>
        </p:nvSpPr>
        <p:spPr>
          <a:xfrm>
            <a:off x="4924576" y="5704670"/>
            <a:ext cx="2340000" cy="648000"/>
          </a:xfrm>
          <a:prstGeom prst="rect">
            <a:avLst/>
          </a:prstGeom>
          <a:solidFill>
            <a:srgbClr val="48EC2A"/>
          </a:solidFill>
          <a:ln>
            <a:solidFill>
              <a:srgbClr val="48EC2A"/>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151515"/>
                </a:solidFill>
                <a:effectLst>
                  <a:outerShdw blurRad="38100" dist="38100" dir="2700000" algn="tl">
                    <a:srgbClr val="000000">
                      <a:alpha val="43137"/>
                    </a:srgbClr>
                  </a:outerShdw>
                </a:effectLst>
              </a:rPr>
              <a:t>Enthusiastic Close</a:t>
            </a:r>
          </a:p>
        </p:txBody>
      </p:sp>
      <p:sp>
        <p:nvSpPr>
          <p:cNvPr id="12" name="Rectangle 11">
            <a:extLst>
              <a:ext uri="{FF2B5EF4-FFF2-40B4-BE49-F238E27FC236}">
                <a16:creationId xmlns:a16="http://schemas.microsoft.com/office/drawing/2014/main" id="{745738E5-2725-E787-6C67-4E17CB73DCED}"/>
              </a:ext>
            </a:extLst>
          </p:cNvPr>
          <p:cNvSpPr/>
          <p:nvPr/>
        </p:nvSpPr>
        <p:spPr>
          <a:xfrm>
            <a:off x="8569119" y="3904670"/>
            <a:ext cx="2340000" cy="1800000"/>
          </a:xfrm>
          <a:prstGeom prst="rect">
            <a:avLst/>
          </a:prstGeom>
          <a:blipFill dpi="0" rotWithShape="1">
            <a:blip r:embed="rId7">
              <a:extLst>
                <a:ext uri="{28A0092B-C50C-407E-A947-70E740481C1C}">
                  <a14:useLocalDpi xmlns:a14="http://schemas.microsoft.com/office/drawing/2010/main" val="0"/>
                </a:ext>
              </a:extLst>
            </a:blip>
            <a:srcRect/>
            <a:stretch>
              <a:fillRect/>
            </a:stretch>
          </a:blipFill>
          <a:ln>
            <a:solidFill>
              <a:srgbClr val="4ADCD2"/>
            </a:solidFill>
          </a:ln>
        </p:spPr>
        <p:style>
          <a:lnRef idx="2">
            <a:scrgbClr r="0" g="0" b="0"/>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sp>
        <p:nvSpPr>
          <p:cNvPr id="13" name="Rectangle 12">
            <a:extLst>
              <a:ext uri="{FF2B5EF4-FFF2-40B4-BE49-F238E27FC236}">
                <a16:creationId xmlns:a16="http://schemas.microsoft.com/office/drawing/2014/main" id="{C1EF2F54-1AC2-DAD7-A80C-BDB05D00E71F}"/>
              </a:ext>
            </a:extLst>
          </p:cNvPr>
          <p:cNvSpPr/>
          <p:nvPr/>
        </p:nvSpPr>
        <p:spPr>
          <a:xfrm>
            <a:off x="8569119" y="5704670"/>
            <a:ext cx="2340000" cy="648000"/>
          </a:xfrm>
          <a:prstGeom prst="rect">
            <a:avLst/>
          </a:prstGeom>
          <a:solidFill>
            <a:srgbClr val="4ADCD2"/>
          </a:solidFill>
          <a:ln>
            <a:solidFill>
              <a:srgbClr val="4ADCD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a:solidFill>
                  <a:srgbClr val="151515"/>
                </a:solidFill>
                <a:effectLst>
                  <a:outerShdw blurRad="38100" dist="38100" dir="2700000" algn="tl">
                    <a:srgbClr val="000000">
                      <a:alpha val="43137"/>
                    </a:srgbClr>
                  </a:outerShdw>
                </a:effectLst>
              </a:rPr>
              <a:t>Next Steps- (Generating New Leads)</a:t>
            </a:r>
          </a:p>
        </p:txBody>
      </p:sp>
      <p:sp>
        <p:nvSpPr>
          <p:cNvPr id="20" name="Rectangle 19">
            <a:extLst>
              <a:ext uri="{FF2B5EF4-FFF2-40B4-BE49-F238E27FC236}">
                <a16:creationId xmlns:a16="http://schemas.microsoft.com/office/drawing/2014/main" id="{EED5EF58-BDAA-14E7-0582-F37BECD78593}"/>
              </a:ext>
            </a:extLst>
          </p:cNvPr>
          <p:cNvSpPr/>
          <p:nvPr/>
        </p:nvSpPr>
        <p:spPr>
          <a:xfrm>
            <a:off x="1279365" y="1207099"/>
            <a:ext cx="2340000" cy="1800000"/>
          </a:xfrm>
          <a:prstGeom prst="rect">
            <a:avLst/>
          </a:prstGeom>
          <a:blipFill>
            <a:blip r:embed="rId8" cstate="print">
              <a:extLst>
                <a:ext uri="{28A0092B-C50C-407E-A947-70E740481C1C}">
                  <a14:useLocalDpi xmlns:a14="http://schemas.microsoft.com/office/drawing/2010/main" val="0"/>
                </a:ext>
              </a:extLst>
            </a:blip>
            <a:srcRect/>
            <a:stretch>
              <a:fillRect l="-10000" r="-10000"/>
            </a:stretch>
          </a:blipFill>
          <a:ln>
            <a:solidFill>
              <a:srgbClr val="FFC000"/>
            </a:solidFill>
          </a:ln>
        </p:spPr>
        <p:style>
          <a:lnRef idx="2">
            <a:scrgbClr r="0" g="0" b="0"/>
          </a:lnRef>
          <a:fillRef idx="1">
            <a:scrgbClr r="0" g="0" b="0"/>
          </a:fillRef>
          <a:effectRef idx="0">
            <a:schemeClr val="accent6">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369703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4" grpId="0" animBg="1"/>
      <p:bldP spid="7" grpId="0" animBg="1"/>
      <p:bldP spid="9" grpId="0" animBg="1"/>
      <p:bldP spid="11" grpId="0" animBg="1"/>
      <p:bldP spid="1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F2890F7-D290-B08A-8058-20AAEA6C7BED}"/>
              </a:ext>
            </a:extLst>
          </p:cNvPr>
          <p:cNvSpPr>
            <a:spLocks noGrp="1"/>
          </p:cNvSpPr>
          <p:nvPr>
            <p:ph type="title"/>
          </p:nvPr>
        </p:nvSpPr>
        <p:spPr/>
        <p:txBody>
          <a:bodyPr/>
          <a:lstStyle/>
          <a:p>
            <a:r>
              <a:rPr lang="en-IN" dirty="0">
                <a:solidFill>
                  <a:srgbClr val="01549F"/>
                </a:solidFill>
              </a:rPr>
              <a:t>Sales Myths Vs Facts- 1</a:t>
            </a:r>
            <a:endParaRPr lang="en-IN" dirty="0"/>
          </a:p>
        </p:txBody>
      </p:sp>
      <p:sp>
        <p:nvSpPr>
          <p:cNvPr id="36" name="Content Placeholder 35">
            <a:extLst>
              <a:ext uri="{FF2B5EF4-FFF2-40B4-BE49-F238E27FC236}">
                <a16:creationId xmlns:a16="http://schemas.microsoft.com/office/drawing/2014/main" id="{E2DA5782-02D6-3EFC-92FD-D83C44BE3CFC}"/>
              </a:ext>
            </a:extLst>
          </p:cNvPr>
          <p:cNvSpPr>
            <a:spLocks noGrp="1"/>
          </p:cNvSpPr>
          <p:nvPr>
            <p:ph idx="1"/>
          </p:nvPr>
        </p:nvSpPr>
        <p:spPr>
          <a:xfrm>
            <a:off x="235130" y="1036242"/>
            <a:ext cx="11956869" cy="5064307"/>
          </a:xfrm>
        </p:spPr>
        <p:txBody>
          <a:bodyPr anchor="ctr">
            <a:noAutofit/>
          </a:bodyPr>
          <a:lstStyle/>
          <a:p>
            <a:pPr marL="1371600" lvl="3" indent="0">
              <a:spcBef>
                <a:spcPts val="0"/>
              </a:spcBef>
              <a:spcAft>
                <a:spcPts val="2000"/>
              </a:spcAft>
              <a:buNone/>
            </a:pPr>
            <a:r>
              <a:rPr lang="en-US" dirty="0">
                <a:solidFill>
                  <a:srgbClr val="C00000"/>
                </a:solidFill>
              </a:rPr>
              <a:t>Closing is the most important part of the sales process.</a:t>
            </a:r>
          </a:p>
          <a:p>
            <a:pPr marL="1371600" lvl="3" indent="0">
              <a:spcBef>
                <a:spcPts val="0"/>
              </a:spcBef>
              <a:spcAft>
                <a:spcPts val="2000"/>
              </a:spcAft>
              <a:buNone/>
            </a:pPr>
            <a:r>
              <a:rPr lang="en-US" dirty="0">
                <a:solidFill>
                  <a:srgbClr val="008000"/>
                </a:solidFill>
              </a:rPr>
              <a:t>While closing is important, the entire sales process, including prospecting, building rapport, needs analysis, and presenting a solution, is crucial.</a:t>
            </a:r>
          </a:p>
          <a:p>
            <a:pPr marL="1371600" lvl="3" indent="0">
              <a:spcBef>
                <a:spcPts val="0"/>
              </a:spcBef>
              <a:spcAft>
                <a:spcPts val="2000"/>
              </a:spcAft>
              <a:buNone/>
            </a:pPr>
            <a:endParaRPr lang="en-US" dirty="0"/>
          </a:p>
          <a:p>
            <a:pPr marL="1371600" lvl="3" indent="0">
              <a:spcBef>
                <a:spcPts val="0"/>
              </a:spcBef>
              <a:spcAft>
                <a:spcPts val="2000"/>
              </a:spcAft>
              <a:buNone/>
            </a:pPr>
            <a:r>
              <a:rPr lang="en-US" dirty="0">
                <a:solidFill>
                  <a:srgbClr val="C00000"/>
                </a:solidFill>
              </a:rPr>
              <a:t>Salespeople should always be extroverted and outgoing</a:t>
            </a:r>
          </a:p>
          <a:p>
            <a:pPr marL="1371600" lvl="3" indent="0">
              <a:spcBef>
                <a:spcPts val="0"/>
              </a:spcBef>
              <a:spcAft>
                <a:spcPts val="2000"/>
              </a:spcAft>
              <a:buNone/>
            </a:pPr>
            <a:r>
              <a:rPr lang="en-US" dirty="0">
                <a:solidFill>
                  <a:srgbClr val="008000"/>
                </a:solidFill>
              </a:rPr>
              <a:t>Both introverts and extroverts have unique strengths that can be harnessed for sales success.</a:t>
            </a:r>
          </a:p>
          <a:p>
            <a:pPr marL="1371600" lvl="3" indent="0">
              <a:spcBef>
                <a:spcPts val="0"/>
              </a:spcBef>
              <a:spcAft>
                <a:spcPts val="2000"/>
              </a:spcAft>
              <a:buNone/>
            </a:pPr>
            <a:endParaRPr lang="en-US" dirty="0">
              <a:solidFill>
                <a:srgbClr val="374151"/>
              </a:solidFill>
              <a:latin typeface="Swis721 Cn BT" panose="020B0506020202030204" pitchFamily="34" charset="0"/>
            </a:endParaRPr>
          </a:p>
          <a:p>
            <a:pPr marL="1371600" lvl="3" indent="0">
              <a:spcBef>
                <a:spcPts val="0"/>
              </a:spcBef>
              <a:spcAft>
                <a:spcPts val="2000"/>
              </a:spcAft>
              <a:buNone/>
            </a:pPr>
            <a:endParaRPr lang="en-US" dirty="0">
              <a:solidFill>
                <a:srgbClr val="374151"/>
              </a:solidFill>
              <a:latin typeface="Swis721 Cn BT" panose="020B0506020202030204" pitchFamily="34" charset="0"/>
            </a:endParaRPr>
          </a:p>
          <a:p>
            <a:pPr marL="1371600" lvl="3" indent="0">
              <a:spcBef>
                <a:spcPts val="0"/>
              </a:spcBef>
              <a:spcAft>
                <a:spcPts val="2000"/>
              </a:spcAft>
              <a:buNone/>
            </a:pPr>
            <a:r>
              <a:rPr lang="en-US" dirty="0">
                <a:solidFill>
                  <a:srgbClr val="C00000"/>
                </a:solidFill>
              </a:rPr>
              <a:t>Sales is all about persuasion and manipulation</a:t>
            </a:r>
          </a:p>
          <a:p>
            <a:pPr marL="1371600" lvl="3" indent="0">
              <a:spcBef>
                <a:spcPts val="0"/>
              </a:spcBef>
              <a:spcAft>
                <a:spcPts val="2000"/>
              </a:spcAft>
              <a:buNone/>
            </a:pPr>
            <a:r>
              <a:rPr lang="en-US" dirty="0">
                <a:solidFill>
                  <a:srgbClr val="008000"/>
                </a:solidFill>
              </a:rPr>
              <a:t>Successful sales is about building trust, understanding customer needs, and providing value.</a:t>
            </a:r>
            <a:endParaRPr lang="en-IN" dirty="0">
              <a:solidFill>
                <a:srgbClr val="008000"/>
              </a:solidFill>
            </a:endParaRPr>
          </a:p>
        </p:txBody>
      </p:sp>
      <p:pic>
        <p:nvPicPr>
          <p:cNvPr id="38" name="Picture 37">
            <a:extLst>
              <a:ext uri="{FF2B5EF4-FFF2-40B4-BE49-F238E27FC236}">
                <a16:creationId xmlns:a16="http://schemas.microsoft.com/office/drawing/2014/main" id="{D52C3EE8-C07E-EE70-DBAD-390914FC115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6641" y1="63666" x2="56641" y2="63666"/>
                        <a14:foregroundMark x1="61607" y1="71457" x2="61607" y2="71457"/>
                        <a14:foregroundMark x1="61001" y1="72830" x2="61001" y2="72830"/>
                        <a14:foregroundMark x1="40896" y1="55309" x2="62051" y2="53492"/>
                        <a14:foregroundMark x1="62051" y1="53492" x2="68591" y2="57327"/>
                        <a14:foregroundMark x1="68591" y1="57327" x2="59871" y2="64392"/>
                        <a14:foregroundMark x1="59871" y1="64392" x2="43319" y2="58902"/>
                        <a14:foregroundMark x1="43319" y1="58902" x2="41098" y2="59911"/>
                        <a14:foregroundMark x1="33952" y1="54340" x2="33952" y2="53734"/>
                        <a14:foregroundMark x1="34558" y1="55309" x2="34558" y2="55309"/>
                        <a14:foregroundMark x1="34356" y1="57327" x2="33952" y2="57327"/>
                        <a14:foregroundMark x1="33751" y1="59507" x2="29754" y2="59306"/>
                        <a14:foregroundMark x1="29552" y1="58498" x2="34760" y2="57126"/>
                        <a14:foregroundMark x1="29189" y1="59104" x2="29552" y2="60315"/>
                        <a14:foregroundMark x1="29350" y1="58498" x2="34558" y2="56116"/>
                        <a14:foregroundMark x1="34356" y1="54340" x2="30157" y2="59911"/>
                        <a14:foregroundMark x1="32176" y1="53532" x2="33751" y2="60517"/>
                      </a14:backgroundRemoval>
                    </a14:imgEffect>
                  </a14:imgLayer>
                </a14:imgProps>
              </a:ext>
              <a:ext uri="{28A0092B-C50C-407E-A947-70E740481C1C}">
                <a14:useLocalDpi xmlns:a14="http://schemas.microsoft.com/office/drawing/2010/main" val="0"/>
              </a:ext>
            </a:extLst>
          </a:blip>
          <a:srcRect l="16536" t="21492" r="16834" b="23592"/>
          <a:stretch/>
        </p:blipFill>
        <p:spPr>
          <a:xfrm>
            <a:off x="-75072" y="1036242"/>
            <a:ext cx="1409263" cy="1379412"/>
          </a:xfrm>
          <a:prstGeom prst="rect">
            <a:avLst/>
          </a:prstGeom>
        </p:spPr>
      </p:pic>
      <p:pic>
        <p:nvPicPr>
          <p:cNvPr id="39" name="Picture 38">
            <a:extLst>
              <a:ext uri="{FF2B5EF4-FFF2-40B4-BE49-F238E27FC236}">
                <a16:creationId xmlns:a16="http://schemas.microsoft.com/office/drawing/2014/main" id="{D9F041DA-97A3-1E63-A524-6D3A3B9BFC4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6641" y1="63666" x2="56641" y2="63666"/>
                        <a14:foregroundMark x1="61607" y1="71457" x2="61607" y2="71457"/>
                        <a14:foregroundMark x1="61001" y1="72830" x2="61001" y2="72830"/>
                        <a14:foregroundMark x1="40896" y1="55309" x2="62051" y2="53492"/>
                        <a14:foregroundMark x1="62051" y1="53492" x2="68591" y2="57327"/>
                        <a14:foregroundMark x1="68591" y1="57327" x2="59871" y2="64392"/>
                        <a14:foregroundMark x1="59871" y1="64392" x2="43319" y2="58902"/>
                        <a14:foregroundMark x1="43319" y1="58902" x2="41098" y2="59911"/>
                        <a14:foregroundMark x1="33952" y1="54340" x2="33952" y2="53734"/>
                        <a14:foregroundMark x1="34558" y1="55309" x2="34558" y2="55309"/>
                        <a14:foregroundMark x1="34356" y1="57327" x2="33952" y2="57327"/>
                        <a14:foregroundMark x1="33751" y1="59507" x2="29754" y2="59306"/>
                        <a14:foregroundMark x1="29552" y1="58498" x2="34760" y2="57126"/>
                        <a14:foregroundMark x1="29189" y1="59104" x2="29552" y2="60315"/>
                        <a14:foregroundMark x1="29350" y1="58498" x2="34558" y2="56116"/>
                        <a14:foregroundMark x1="34356" y1="54340" x2="30157" y2="59911"/>
                        <a14:foregroundMark x1="32176" y1="53532" x2="33751" y2="60517"/>
                      </a14:backgroundRemoval>
                    </a14:imgEffect>
                  </a14:imgLayer>
                </a14:imgProps>
              </a:ext>
              <a:ext uri="{28A0092B-C50C-407E-A947-70E740481C1C}">
                <a14:useLocalDpi xmlns:a14="http://schemas.microsoft.com/office/drawing/2010/main" val="0"/>
              </a:ext>
            </a:extLst>
          </a:blip>
          <a:srcRect l="16536" t="21492" r="16834" b="23592"/>
          <a:stretch/>
        </p:blipFill>
        <p:spPr>
          <a:xfrm>
            <a:off x="45039" y="2851393"/>
            <a:ext cx="1409263" cy="1379412"/>
          </a:xfrm>
          <a:prstGeom prst="rect">
            <a:avLst/>
          </a:prstGeom>
        </p:spPr>
      </p:pic>
      <p:pic>
        <p:nvPicPr>
          <p:cNvPr id="40" name="Picture 39">
            <a:extLst>
              <a:ext uri="{FF2B5EF4-FFF2-40B4-BE49-F238E27FC236}">
                <a16:creationId xmlns:a16="http://schemas.microsoft.com/office/drawing/2014/main" id="{C543EE90-58B1-52A9-3CF4-9FCCFF7A6F4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56641" y1="63666" x2="56641" y2="63666"/>
                        <a14:foregroundMark x1="61607" y1="71457" x2="61607" y2="71457"/>
                        <a14:foregroundMark x1="61001" y1="72830" x2="61001" y2="72830"/>
                        <a14:foregroundMark x1="40896" y1="55309" x2="62051" y2="53492"/>
                        <a14:foregroundMark x1="62051" y1="53492" x2="68591" y2="57327"/>
                        <a14:foregroundMark x1="68591" y1="57327" x2="59871" y2="64392"/>
                        <a14:foregroundMark x1="59871" y1="64392" x2="43319" y2="58902"/>
                        <a14:foregroundMark x1="43319" y1="58902" x2="41098" y2="59911"/>
                        <a14:foregroundMark x1="33952" y1="54340" x2="33952" y2="53734"/>
                        <a14:foregroundMark x1="34558" y1="55309" x2="34558" y2="55309"/>
                        <a14:foregroundMark x1="34356" y1="57327" x2="33952" y2="57327"/>
                        <a14:foregroundMark x1="33751" y1="59507" x2="29754" y2="59306"/>
                        <a14:foregroundMark x1="29552" y1="58498" x2="34760" y2="57126"/>
                        <a14:foregroundMark x1="29189" y1="59104" x2="29552" y2="60315"/>
                        <a14:foregroundMark x1="29350" y1="58498" x2="34558" y2="56116"/>
                        <a14:foregroundMark x1="34356" y1="54340" x2="30157" y2="59911"/>
                        <a14:foregroundMark x1="32176" y1="53532" x2="33751" y2="60517"/>
                      </a14:backgroundRemoval>
                    </a14:imgEffect>
                  </a14:imgLayer>
                </a14:imgProps>
              </a:ext>
              <a:ext uri="{28A0092B-C50C-407E-A947-70E740481C1C}">
                <a14:useLocalDpi xmlns:a14="http://schemas.microsoft.com/office/drawing/2010/main" val="0"/>
              </a:ext>
            </a:extLst>
          </a:blip>
          <a:srcRect l="16536" t="21492" r="16834" b="23592"/>
          <a:stretch/>
        </p:blipFill>
        <p:spPr>
          <a:xfrm>
            <a:off x="136480" y="4707489"/>
            <a:ext cx="1409263" cy="1379412"/>
          </a:xfrm>
          <a:prstGeom prst="rect">
            <a:avLst/>
          </a:prstGeom>
        </p:spPr>
      </p:pic>
    </p:spTree>
    <p:extLst>
      <p:ext uri="{BB962C8B-B14F-4D97-AF65-F5344CB8AC3E}">
        <p14:creationId xmlns:p14="http://schemas.microsoft.com/office/powerpoint/2010/main" val="3862237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5A236FB-A8BF-675C-BF81-E5B993326EA3}"/>
              </a:ext>
            </a:extLst>
          </p:cNvPr>
          <p:cNvSpPr/>
          <p:nvPr/>
        </p:nvSpPr>
        <p:spPr bwMode="auto">
          <a:xfrm>
            <a:off x="2667001" y="3043238"/>
            <a:ext cx="1889125" cy="1016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1" name="Rectangle 10">
            <a:extLst>
              <a:ext uri="{FF2B5EF4-FFF2-40B4-BE49-F238E27FC236}">
                <a16:creationId xmlns:a16="http://schemas.microsoft.com/office/drawing/2014/main" id="{E6432B04-C8D2-5673-22DE-BAC2F92FA3DD}"/>
              </a:ext>
            </a:extLst>
          </p:cNvPr>
          <p:cNvSpPr/>
          <p:nvPr/>
        </p:nvSpPr>
        <p:spPr>
          <a:xfrm>
            <a:off x="5073650" y="2311401"/>
            <a:ext cx="2044700" cy="117792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6" name="TextBox 15">
            <a:extLst>
              <a:ext uri="{FF2B5EF4-FFF2-40B4-BE49-F238E27FC236}">
                <a16:creationId xmlns:a16="http://schemas.microsoft.com/office/drawing/2014/main" id="{370B8AF7-615F-5C82-370C-B35FC07F036C}"/>
              </a:ext>
            </a:extLst>
          </p:cNvPr>
          <p:cNvSpPr txBox="1"/>
          <p:nvPr/>
        </p:nvSpPr>
        <p:spPr>
          <a:xfrm>
            <a:off x="1581150" y="142875"/>
            <a:ext cx="928688" cy="369332"/>
          </a:xfrm>
          <a:prstGeom prst="rect">
            <a:avLst/>
          </a:prstGeom>
          <a:noFill/>
        </p:spPr>
        <p:txBody>
          <a:bodyPr>
            <a:spAutoFit/>
          </a:bodyPr>
          <a:lstStyle/>
          <a:p>
            <a:pPr algn="ctr" eaLnBrk="1" hangingPunct="1">
              <a:defRPr/>
            </a:pPr>
            <a:r>
              <a:rPr lang="en-CA" sz="900" b="1" dirty="0">
                <a:solidFill>
                  <a:schemeClr val="bg1"/>
                </a:solidFill>
                <a:latin typeface="+mj-lt"/>
              </a:rPr>
              <a:t>Selling Skill </a:t>
            </a:r>
          </a:p>
          <a:p>
            <a:pPr algn="ctr" eaLnBrk="1" hangingPunct="1">
              <a:defRPr/>
            </a:pPr>
            <a:r>
              <a:rPr lang="en-CA" sz="900" b="1" dirty="0">
                <a:solidFill>
                  <a:schemeClr val="bg1"/>
                </a:solidFill>
                <a:latin typeface="+mj-lt"/>
              </a:rPr>
              <a:t>Model</a:t>
            </a:r>
          </a:p>
        </p:txBody>
      </p:sp>
      <p:graphicFrame>
        <p:nvGraphicFramePr>
          <p:cNvPr id="2" name="Diagram 1">
            <a:extLst>
              <a:ext uri="{FF2B5EF4-FFF2-40B4-BE49-F238E27FC236}">
                <a16:creationId xmlns:a16="http://schemas.microsoft.com/office/drawing/2014/main" id="{E7CC8275-D778-DA33-2B75-06AACD0C788D}"/>
              </a:ext>
            </a:extLst>
          </p:cNvPr>
          <p:cNvGraphicFramePr/>
          <p:nvPr/>
        </p:nvGraphicFramePr>
        <p:xfrm>
          <a:off x="2664020" y="901784"/>
          <a:ext cx="6863959" cy="56692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Hexagon 2">
            <a:extLst>
              <a:ext uri="{FF2B5EF4-FFF2-40B4-BE49-F238E27FC236}">
                <a16:creationId xmlns:a16="http://schemas.microsoft.com/office/drawing/2014/main" id="{4ABE27EB-F083-2798-C0CD-476538F9463E}"/>
              </a:ext>
            </a:extLst>
          </p:cNvPr>
          <p:cNvSpPr/>
          <p:nvPr/>
        </p:nvSpPr>
        <p:spPr>
          <a:xfrm>
            <a:off x="5015999" y="2839919"/>
            <a:ext cx="2160000" cy="1800000"/>
          </a:xfrm>
          <a:prstGeom prst="hexagon">
            <a:avLst/>
          </a:prstGeom>
          <a:noFill/>
          <a:ln w="28575"/>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IN" sz="2400" dirty="0">
                <a:solidFill>
                  <a:schemeClr val="tx1"/>
                </a:solidFill>
                <a:effectLst>
                  <a:outerShdw blurRad="38100" dist="38100" dir="2700000" algn="tl">
                    <a:srgbClr val="000000">
                      <a:alpha val="43137"/>
                    </a:srgbClr>
                  </a:outerShdw>
                </a:effectLst>
              </a:rPr>
              <a:t>LISTEN</a:t>
            </a:r>
          </a:p>
          <a:p>
            <a:pPr algn="ctr"/>
            <a:r>
              <a:rPr lang="en-IN" sz="2400" dirty="0">
                <a:solidFill>
                  <a:schemeClr val="tx1"/>
                </a:solidFill>
                <a:effectLst>
                  <a:outerShdw blurRad="38100" dist="38100" dir="2700000" algn="tl">
                    <a:srgbClr val="000000">
                      <a:alpha val="43137"/>
                    </a:srgbClr>
                  </a:outerShdw>
                </a:effectLst>
              </a:rPr>
              <a:t>Model</a:t>
            </a:r>
          </a:p>
        </p:txBody>
      </p:sp>
      <p:sp>
        <p:nvSpPr>
          <p:cNvPr id="6" name="Title 5">
            <a:extLst>
              <a:ext uri="{FF2B5EF4-FFF2-40B4-BE49-F238E27FC236}">
                <a16:creationId xmlns:a16="http://schemas.microsoft.com/office/drawing/2014/main" id="{0E579B95-1B33-6434-4B75-5BC1C13AD453}"/>
              </a:ext>
            </a:extLst>
          </p:cNvPr>
          <p:cNvSpPr>
            <a:spLocks noGrp="1"/>
          </p:cNvSpPr>
          <p:nvPr>
            <p:ph type="title"/>
          </p:nvPr>
        </p:nvSpPr>
        <p:spPr>
          <a:xfrm>
            <a:off x="629560" y="177531"/>
            <a:ext cx="10356303" cy="577969"/>
          </a:xfrm>
        </p:spPr>
        <p:txBody>
          <a:bodyPr/>
          <a:lstStyle/>
          <a:p>
            <a:pPr algn="ctr"/>
            <a:r>
              <a:rPr lang="en-US" dirty="0"/>
              <a:t>Understanding the Sales Cycle- </a:t>
            </a:r>
            <a:r>
              <a:rPr lang="en-US" dirty="0">
                <a:solidFill>
                  <a:srgbClr val="00559E"/>
                </a:solidFill>
              </a:rPr>
              <a:t>The LISTEN Model</a:t>
            </a:r>
            <a:endParaRPr lang="en-IN" dirty="0">
              <a:solidFill>
                <a:srgbClr val="00559E"/>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C473849-E0E4-493C-BBC4-75505137E6A5}"/>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83E69CB8-7E72-4A05-A2D5-637B03675DE7}"/>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graphicEl>
                                              <a:dgm id="{1D74DF4C-6C00-4255-AB2C-27BDD8F1C4C7}"/>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graphicEl>
                                              <a:dgm id="{A428E99E-35CC-4D9D-A138-898F9233E670}"/>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graphicEl>
                                              <a:dgm id="{E3EAC878-6BC2-4F53-8857-737E900F8AB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CFFE8187-5020-4C7F-AAEE-E0ECA8AB2C0C}"/>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graphicEl>
                                              <a:dgm id="{15AC52BE-7CAA-447E-9E61-9D2F5AC722E0}"/>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
                                            <p:graphicEl>
                                              <a:dgm id="{DF4AA924-3E3F-4BCC-97A7-B93F84D18AA1}"/>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
                                            <p:graphicEl>
                                              <a:dgm id="{C1AD471E-B78D-410F-93D3-8B6DC9584133}"/>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
                                            <p:graphicEl>
                                              <a:dgm id="{BB456DED-6F91-4929-9999-11A7114C5374}"/>
                                            </p:graphic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
                                            <p:graphicEl>
                                              <a:dgm id="{0CA694C8-985A-414E-837F-4ED03983FC11}"/>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B16116B0-5C71-4B01-AB98-DC1C4700DF6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47D674-6997-0F76-1229-6ABE49705A78}"/>
              </a:ext>
            </a:extLst>
          </p:cNvPr>
          <p:cNvSpPr>
            <a:spLocks noGrp="1"/>
          </p:cNvSpPr>
          <p:nvPr>
            <p:ph type="title"/>
          </p:nvPr>
        </p:nvSpPr>
        <p:spPr/>
        <p:txBody>
          <a:bodyPr/>
          <a:lstStyle/>
          <a:p>
            <a:pPr algn="ctr"/>
            <a:r>
              <a:rPr lang="en-US" dirty="0">
                <a:solidFill>
                  <a:srgbClr val="00559E"/>
                </a:solidFill>
              </a:rPr>
              <a:t>Building Rapport- </a:t>
            </a:r>
            <a:r>
              <a:rPr lang="en-US" dirty="0"/>
              <a:t>The meaning</a:t>
            </a:r>
          </a:p>
        </p:txBody>
      </p:sp>
      <p:sp>
        <p:nvSpPr>
          <p:cNvPr id="5" name="Content Placeholder 4">
            <a:extLst>
              <a:ext uri="{FF2B5EF4-FFF2-40B4-BE49-F238E27FC236}">
                <a16:creationId xmlns:a16="http://schemas.microsoft.com/office/drawing/2014/main" id="{E8D5C7FA-4148-E4CB-8C52-BF61DB475660}"/>
              </a:ext>
            </a:extLst>
          </p:cNvPr>
          <p:cNvSpPr>
            <a:spLocks noGrp="1"/>
          </p:cNvSpPr>
          <p:nvPr>
            <p:ph idx="1"/>
          </p:nvPr>
        </p:nvSpPr>
        <p:spPr>
          <a:xfrm>
            <a:off x="5760720" y="1036242"/>
            <a:ext cx="6431279" cy="5572035"/>
          </a:xfrm>
          <a:solidFill>
            <a:srgbClr val="EEEEF0"/>
          </a:solidFill>
        </p:spPr>
        <p:txBody>
          <a:bodyPr anchor="ctr">
            <a:normAutofit/>
          </a:bodyPr>
          <a:lstStyle/>
          <a:p>
            <a:pPr marL="92075" lvl="1" indent="0">
              <a:lnSpc>
                <a:spcPct val="130000"/>
              </a:lnSpc>
              <a:spcBef>
                <a:spcPts val="0"/>
              </a:spcBef>
              <a:spcAft>
                <a:spcPts val="1200"/>
              </a:spcAft>
              <a:buNone/>
            </a:pPr>
            <a:r>
              <a:rPr lang="en-US" sz="2800" dirty="0"/>
              <a:t>Building rapport refers the process of establishing a connection, building trust, and developing a positive relationship with your prospect/ customer to achieve business success.</a:t>
            </a:r>
          </a:p>
        </p:txBody>
      </p:sp>
      <p:pic>
        <p:nvPicPr>
          <p:cNvPr id="3" name="Picture 2">
            <a:extLst>
              <a:ext uri="{FF2B5EF4-FFF2-40B4-BE49-F238E27FC236}">
                <a16:creationId xmlns:a16="http://schemas.microsoft.com/office/drawing/2014/main" id="{B21E1D98-72E9-9B91-216E-CACE508D0CAC}"/>
              </a:ext>
            </a:extLst>
          </p:cNvPr>
          <p:cNvPicPr>
            <a:picLocks noChangeAspect="1"/>
          </p:cNvPicPr>
          <p:nvPr/>
        </p:nvPicPr>
        <p:blipFill>
          <a:blip r:embed="rId3">
            <a:extLst>
              <a:ext uri="{28A0092B-C50C-407E-A947-70E740481C1C}">
                <a14:useLocalDpi xmlns:a14="http://schemas.microsoft.com/office/drawing/2010/main" val="0"/>
              </a:ext>
            </a:extLst>
          </a:blip>
          <a:srcRect t="639" b="639"/>
          <a:stretch/>
        </p:blipFill>
        <p:spPr>
          <a:xfrm>
            <a:off x="0" y="1036241"/>
            <a:ext cx="5760720" cy="4998799"/>
          </a:xfrm>
          <a:prstGeom prst="rect">
            <a:avLst/>
          </a:prstGeom>
        </p:spPr>
      </p:pic>
    </p:spTree>
    <p:extLst>
      <p:ext uri="{BB962C8B-B14F-4D97-AF65-F5344CB8AC3E}">
        <p14:creationId xmlns:p14="http://schemas.microsoft.com/office/powerpoint/2010/main" val="414504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F95B09EF-7CC2-A913-CF3C-BB9FE6A0FD65}"/>
              </a:ext>
            </a:extLst>
          </p:cNvPr>
          <p:cNvSpPr>
            <a:spLocks noGrp="1"/>
          </p:cNvSpPr>
          <p:nvPr>
            <p:ph type="title"/>
          </p:nvPr>
        </p:nvSpPr>
        <p:spPr>
          <a:xfrm>
            <a:off x="609601" y="370839"/>
            <a:ext cx="10515600" cy="620395"/>
          </a:xfrm>
        </p:spPr>
        <p:txBody>
          <a:bodyPr>
            <a:normAutofit fontScale="90000"/>
          </a:bodyPr>
          <a:lstStyle/>
          <a:p>
            <a:pPr eaLnBrk="1" hangingPunct="1"/>
            <a:r>
              <a:rPr lang="en-US" altLang="en-US" b="1" dirty="0"/>
              <a:t>Build rapport like a boss!</a:t>
            </a:r>
          </a:p>
        </p:txBody>
      </p:sp>
      <p:sp>
        <p:nvSpPr>
          <p:cNvPr id="4099" name="Content Placeholder 2">
            <a:extLst>
              <a:ext uri="{FF2B5EF4-FFF2-40B4-BE49-F238E27FC236}">
                <a16:creationId xmlns:a16="http://schemas.microsoft.com/office/drawing/2014/main" id="{E71EA9C4-A86E-CC3C-0456-B1D43923E49D}"/>
              </a:ext>
            </a:extLst>
          </p:cNvPr>
          <p:cNvSpPr>
            <a:spLocks noGrp="1"/>
          </p:cNvSpPr>
          <p:nvPr>
            <p:ph idx="1"/>
          </p:nvPr>
        </p:nvSpPr>
        <p:spPr>
          <a:xfrm>
            <a:off x="-1" y="991234"/>
            <a:ext cx="6810375" cy="4962527"/>
          </a:xfrm>
          <a:solidFill>
            <a:schemeClr val="tx2">
              <a:lumMod val="20000"/>
              <a:lumOff val="80000"/>
            </a:schemeClr>
          </a:solidFill>
        </p:spPr>
        <p:txBody>
          <a:bodyPr tIns="180000">
            <a:normAutofit lnSpcReduction="10000"/>
          </a:bodyPr>
          <a:lstStyle/>
          <a:p>
            <a:pPr lvl="1">
              <a:lnSpc>
                <a:spcPct val="150000"/>
              </a:lnSpc>
            </a:pPr>
            <a:r>
              <a:rPr lang="en-US" altLang="en-US" sz="2800" dirty="0"/>
              <a:t>Subject matter expertise</a:t>
            </a:r>
          </a:p>
          <a:p>
            <a:pPr lvl="1">
              <a:lnSpc>
                <a:spcPct val="150000"/>
              </a:lnSpc>
            </a:pPr>
            <a:r>
              <a:rPr lang="en-US" altLang="en-US" sz="2800" dirty="0"/>
              <a:t>Name Game</a:t>
            </a:r>
          </a:p>
          <a:p>
            <a:pPr lvl="1">
              <a:lnSpc>
                <a:spcPct val="150000"/>
              </a:lnSpc>
            </a:pPr>
            <a:r>
              <a:rPr lang="en-US" altLang="en-US" sz="2800" dirty="0"/>
              <a:t>‘Same-here‘ moments</a:t>
            </a:r>
          </a:p>
          <a:p>
            <a:pPr lvl="1">
              <a:lnSpc>
                <a:spcPct val="150000"/>
              </a:lnSpc>
            </a:pPr>
            <a:r>
              <a:rPr lang="en-US" altLang="en-US" sz="2800"/>
              <a:t>First Impressions</a:t>
            </a:r>
            <a:endParaRPr lang="en-US" altLang="en-US" sz="2800" dirty="0"/>
          </a:p>
          <a:p>
            <a:pPr lvl="1">
              <a:lnSpc>
                <a:spcPct val="150000"/>
              </a:lnSpc>
            </a:pPr>
            <a:r>
              <a:rPr lang="en-US" altLang="en-US" sz="2800" dirty="0"/>
              <a:t>Happy Face</a:t>
            </a:r>
          </a:p>
          <a:p>
            <a:pPr lvl="1">
              <a:lnSpc>
                <a:spcPct val="150000"/>
              </a:lnSpc>
            </a:pPr>
            <a:r>
              <a:rPr lang="en-US" altLang="en-US" sz="2800" dirty="0"/>
              <a:t>Go the extra mile when you can</a:t>
            </a:r>
          </a:p>
          <a:p>
            <a:pPr lvl="1">
              <a:lnSpc>
                <a:spcPct val="150000"/>
              </a:lnSpc>
            </a:pPr>
            <a:r>
              <a:rPr lang="en-US" altLang="en-US" sz="2800" dirty="0"/>
              <a:t>Small talk like a champ</a:t>
            </a:r>
          </a:p>
          <a:p>
            <a:pPr eaLnBrk="1" hangingPunct="1"/>
            <a:endParaRPr lang="en-US" altLang="en-US" dirty="0"/>
          </a:p>
          <a:p>
            <a:pPr eaLnBrk="1" hangingPunct="1"/>
            <a:endParaRPr lang="en-US" altLang="en-US" dirty="0"/>
          </a:p>
        </p:txBody>
      </p:sp>
      <p:pic>
        <p:nvPicPr>
          <p:cNvPr id="5" name="Picture 4">
            <a:extLst>
              <a:ext uri="{FF2B5EF4-FFF2-40B4-BE49-F238E27FC236}">
                <a16:creationId xmlns:a16="http://schemas.microsoft.com/office/drawing/2014/main" id="{F1FF1451-BB7A-E47F-8B8D-17E9CD5FA3FF}"/>
              </a:ext>
            </a:extLst>
          </p:cNvPr>
          <p:cNvPicPr>
            <a:picLocks noChangeAspect="1"/>
          </p:cNvPicPr>
          <p:nvPr/>
        </p:nvPicPr>
        <p:blipFill rotWithShape="1">
          <a:blip r:embed="rId3">
            <a:extLst>
              <a:ext uri="{28A0092B-C50C-407E-A947-70E740481C1C}">
                <a14:useLocalDpi xmlns:a14="http://schemas.microsoft.com/office/drawing/2010/main" val="0"/>
              </a:ext>
            </a:extLst>
          </a:blip>
          <a:srcRect t="13497" b="24823"/>
          <a:stretch/>
        </p:blipFill>
        <p:spPr>
          <a:xfrm>
            <a:off x="6810375" y="993774"/>
            <a:ext cx="5381625" cy="4959987"/>
          </a:xfrm>
          <a:prstGeom prst="rect">
            <a:avLst/>
          </a:prstGeom>
        </p:spPr>
      </p:pic>
    </p:spTree>
    <p:extLst>
      <p:ext uri="{BB962C8B-B14F-4D97-AF65-F5344CB8AC3E}">
        <p14:creationId xmlns:p14="http://schemas.microsoft.com/office/powerpoint/2010/main" val="385635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99">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9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29989A81-3902-8720-CF18-FB13E0A2861B}"/>
              </a:ext>
            </a:extLst>
          </p:cNvPr>
          <p:cNvGraphicFramePr/>
          <p:nvPr>
            <p:extLst>
              <p:ext uri="{D42A27DB-BD31-4B8C-83A1-F6EECF244321}">
                <p14:modId xmlns:p14="http://schemas.microsoft.com/office/powerpoint/2010/main" val="2530781248"/>
              </p:ext>
            </p:extLst>
          </p:nvPr>
        </p:nvGraphicFramePr>
        <p:xfrm>
          <a:off x="935065" y="1832960"/>
          <a:ext cx="10321870" cy="3950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a:extLst>
              <a:ext uri="{FF2B5EF4-FFF2-40B4-BE49-F238E27FC236}">
                <a16:creationId xmlns:a16="http://schemas.microsoft.com/office/drawing/2014/main" id="{16EA514A-3042-893D-EEEE-5D257CB0C8B7}"/>
              </a:ext>
            </a:extLst>
          </p:cNvPr>
          <p:cNvSpPr txBox="1">
            <a:spLocks/>
          </p:cNvSpPr>
          <p:nvPr/>
        </p:nvSpPr>
        <p:spPr>
          <a:xfrm>
            <a:off x="7026312" y="2229741"/>
            <a:ext cx="788823" cy="1199259"/>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b="1" dirty="0">
                <a:solidFill>
                  <a:srgbClr val="843C0C"/>
                </a:solidFill>
                <a:latin typeface="Swis721 Cn BT" panose="020B0506020202030204" pitchFamily="34" charset="0"/>
              </a:rPr>
              <a:t>D</a:t>
            </a:r>
          </a:p>
        </p:txBody>
      </p:sp>
      <p:sp>
        <p:nvSpPr>
          <p:cNvPr id="5" name="Title 1">
            <a:extLst>
              <a:ext uri="{FF2B5EF4-FFF2-40B4-BE49-F238E27FC236}">
                <a16:creationId xmlns:a16="http://schemas.microsoft.com/office/drawing/2014/main" id="{CBCEBC22-F346-4C1F-6AA3-1E49712F1CF8}"/>
              </a:ext>
            </a:extLst>
          </p:cNvPr>
          <p:cNvSpPr txBox="1">
            <a:spLocks/>
          </p:cNvSpPr>
          <p:nvPr/>
        </p:nvSpPr>
        <p:spPr>
          <a:xfrm>
            <a:off x="4269700" y="2229741"/>
            <a:ext cx="788823" cy="1199259"/>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b="1" dirty="0">
                <a:solidFill>
                  <a:srgbClr val="004A8D"/>
                </a:solidFill>
                <a:latin typeface="Swis721 Cn BT" panose="020B0506020202030204" pitchFamily="34" charset="0"/>
              </a:rPr>
              <a:t>A</a:t>
            </a:r>
          </a:p>
        </p:txBody>
      </p:sp>
      <p:sp>
        <p:nvSpPr>
          <p:cNvPr id="6" name="Title 1">
            <a:extLst>
              <a:ext uri="{FF2B5EF4-FFF2-40B4-BE49-F238E27FC236}">
                <a16:creationId xmlns:a16="http://schemas.microsoft.com/office/drawing/2014/main" id="{0AD154D2-9AA7-EDF2-987E-9ECFD01678B8}"/>
              </a:ext>
            </a:extLst>
          </p:cNvPr>
          <p:cNvSpPr txBox="1">
            <a:spLocks/>
          </p:cNvSpPr>
          <p:nvPr/>
        </p:nvSpPr>
        <p:spPr>
          <a:xfrm>
            <a:off x="1513088" y="2229741"/>
            <a:ext cx="788823" cy="1199259"/>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b="1" dirty="0">
                <a:solidFill>
                  <a:srgbClr val="ED7D31"/>
                </a:solidFill>
                <a:latin typeface="Swis721 Cn BT" panose="020B0506020202030204" pitchFamily="34" charset="0"/>
              </a:rPr>
              <a:t>L</a:t>
            </a:r>
          </a:p>
        </p:txBody>
      </p:sp>
      <p:sp>
        <p:nvSpPr>
          <p:cNvPr id="7" name="Title 1">
            <a:extLst>
              <a:ext uri="{FF2B5EF4-FFF2-40B4-BE49-F238E27FC236}">
                <a16:creationId xmlns:a16="http://schemas.microsoft.com/office/drawing/2014/main" id="{10A2B749-7E5B-0F23-F597-CB0CF7CB71E6}"/>
              </a:ext>
            </a:extLst>
          </p:cNvPr>
          <p:cNvSpPr txBox="1">
            <a:spLocks/>
          </p:cNvSpPr>
          <p:nvPr/>
        </p:nvSpPr>
        <p:spPr>
          <a:xfrm>
            <a:off x="9782924" y="2229741"/>
            <a:ext cx="788823" cy="1199259"/>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9600" b="1" dirty="0">
                <a:solidFill>
                  <a:srgbClr val="D60093"/>
                </a:solidFill>
                <a:latin typeface="Swis721 Cn BT" panose="020B0506020202030204" pitchFamily="34" charset="0"/>
              </a:rPr>
              <a:t>R</a:t>
            </a:r>
          </a:p>
        </p:txBody>
      </p:sp>
      <p:sp>
        <p:nvSpPr>
          <p:cNvPr id="11" name="Title 10">
            <a:extLst>
              <a:ext uri="{FF2B5EF4-FFF2-40B4-BE49-F238E27FC236}">
                <a16:creationId xmlns:a16="http://schemas.microsoft.com/office/drawing/2014/main" id="{8E4E7DD9-888C-CBD9-B56E-D43D835D5DBD}"/>
              </a:ext>
            </a:extLst>
          </p:cNvPr>
          <p:cNvSpPr>
            <a:spLocks noGrp="1"/>
          </p:cNvSpPr>
          <p:nvPr>
            <p:ph type="title"/>
          </p:nvPr>
        </p:nvSpPr>
        <p:spPr/>
        <p:txBody>
          <a:bodyPr/>
          <a:lstStyle/>
          <a:p>
            <a:pPr algn="ctr"/>
            <a:r>
              <a:rPr lang="en-US" dirty="0">
                <a:solidFill>
                  <a:srgbClr val="00559E"/>
                </a:solidFill>
              </a:rPr>
              <a:t>LADR Model </a:t>
            </a:r>
            <a:r>
              <a:rPr lang="en-US" dirty="0"/>
              <a:t>to Identify Customer Needs</a:t>
            </a:r>
            <a:endParaRPr lang="en-IN" dirty="0"/>
          </a:p>
        </p:txBody>
      </p:sp>
    </p:spTree>
    <p:extLst>
      <p:ext uri="{BB962C8B-B14F-4D97-AF65-F5344CB8AC3E}">
        <p14:creationId xmlns:p14="http://schemas.microsoft.com/office/powerpoint/2010/main" val="355116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932C9773-9D64-493B-8C98-85668AD8CFE0}"/>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graphicEl>
                                              <a:dgm id="{FA8F886F-89DD-47E0-BEE7-4203706AA9C9}"/>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graphicEl>
                                              <a:dgm id="{C182C22F-0721-4064-A14E-2409B0DD1552}"/>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graphicEl>
                                              <a:dgm id="{94E0388F-2B2D-4B13-B494-C33C1790F028}"/>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graphicEl>
                                              <a:dgm id="{0877FF72-0F23-4817-AC54-870D31283262}"/>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graphicEl>
                                              <a:dgm id="{D415F269-0B03-459E-A4C3-97A9FB7D50D4}"/>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graphicEl>
                                              <a:dgm id="{AC5D9222-E49E-4D28-BF36-9654AAB4173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one"/>
        </p:bldSub>
      </p:bldGraphic>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F28EA3-B91C-2CA8-741F-BA61BC43590B}"/>
              </a:ext>
            </a:extLst>
          </p:cNvPr>
          <p:cNvSpPr>
            <a:spLocks noGrp="1"/>
          </p:cNvSpPr>
          <p:nvPr>
            <p:ph idx="1"/>
          </p:nvPr>
        </p:nvSpPr>
        <p:spPr>
          <a:xfrm>
            <a:off x="838200" y="1572768"/>
            <a:ext cx="10515600" cy="4604195"/>
          </a:xfrm>
        </p:spPr>
        <p:txBody>
          <a:bodyPr/>
          <a:lstStyle/>
          <a:p>
            <a:pPr marL="0" indent="0">
              <a:lnSpc>
                <a:spcPct val="120000"/>
              </a:lnSpc>
              <a:buNone/>
            </a:pPr>
            <a:r>
              <a:rPr lang="en-US" dirty="0"/>
              <a:t>Mukesh works in the sales department of a corporate gifting company and today he is meeting Govind the purchase manager of ABC International for the first time to understand his needs</a:t>
            </a:r>
          </a:p>
          <a:p>
            <a:pPr marL="0" indent="0">
              <a:lnSpc>
                <a:spcPct val="120000"/>
              </a:lnSpc>
              <a:buNone/>
            </a:pPr>
            <a:endParaRPr lang="en-IN" dirty="0"/>
          </a:p>
          <a:p>
            <a:pPr marL="0" indent="0">
              <a:lnSpc>
                <a:spcPct val="120000"/>
              </a:lnSpc>
              <a:buNone/>
            </a:pPr>
            <a:r>
              <a:rPr lang="en-IN" dirty="0"/>
              <a:t>Demonstrate how should Mukesh apply the LADR Model to understand Govind’s Needs</a:t>
            </a:r>
          </a:p>
          <a:p>
            <a:pPr marL="0" indent="0">
              <a:buNone/>
            </a:pPr>
            <a:endParaRPr lang="en-IN" dirty="0"/>
          </a:p>
        </p:txBody>
      </p:sp>
      <p:sp>
        <p:nvSpPr>
          <p:cNvPr id="6" name="Title 1">
            <a:extLst>
              <a:ext uri="{FF2B5EF4-FFF2-40B4-BE49-F238E27FC236}">
                <a16:creationId xmlns:a16="http://schemas.microsoft.com/office/drawing/2014/main" id="{D44294B2-FCFE-B830-417B-07F8F7E80363}"/>
              </a:ext>
            </a:extLst>
          </p:cNvPr>
          <p:cNvSpPr>
            <a:spLocks noGrp="1"/>
          </p:cNvSpPr>
          <p:nvPr>
            <p:ph type="title"/>
          </p:nvPr>
        </p:nvSpPr>
        <p:spPr>
          <a:xfrm>
            <a:off x="838200" y="281057"/>
            <a:ext cx="10515600" cy="706495"/>
          </a:xfrm>
        </p:spPr>
        <p:txBody>
          <a:bodyPr>
            <a:normAutofit/>
          </a:bodyPr>
          <a:lstStyle/>
          <a:p>
            <a:r>
              <a:rPr lang="en-IN" sz="4000" b="1" dirty="0"/>
              <a:t>Role </a:t>
            </a:r>
            <a:r>
              <a:rPr lang="en-IN" sz="4000" b="1" dirty="0">
                <a:solidFill>
                  <a:srgbClr val="01559E"/>
                </a:solidFill>
              </a:rPr>
              <a:t>Play-2</a:t>
            </a:r>
          </a:p>
        </p:txBody>
      </p:sp>
      <p:pic>
        <p:nvPicPr>
          <p:cNvPr id="2" name="Picture 2" descr="Vector business negotiations or job interview two businessmen partners made deal at meeting">
            <a:extLst>
              <a:ext uri="{FF2B5EF4-FFF2-40B4-BE49-F238E27FC236}">
                <a16:creationId xmlns:a16="http://schemas.microsoft.com/office/drawing/2014/main" id="{67937C50-44B4-ADC9-5360-2643BD834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859" y="4352546"/>
            <a:ext cx="3179160" cy="222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54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8A5AF-072B-E7CC-C9DC-39364BF48A67}"/>
              </a:ext>
            </a:extLst>
          </p:cNvPr>
          <p:cNvPicPr>
            <a:picLocks noChangeAspect="1"/>
          </p:cNvPicPr>
          <p:nvPr/>
        </p:nvPicPr>
        <p:blipFill rotWithShape="1">
          <a:blip r:embed="rId3">
            <a:extLst>
              <a:ext uri="{28A0092B-C50C-407E-A947-70E740481C1C}">
                <a14:useLocalDpi xmlns:a14="http://schemas.microsoft.com/office/drawing/2010/main" val="0"/>
              </a:ext>
            </a:extLst>
          </a:blip>
          <a:srcRect t="7222" b="9741"/>
          <a:stretch/>
        </p:blipFill>
        <p:spPr>
          <a:xfrm>
            <a:off x="0" y="0"/>
            <a:ext cx="12192000" cy="5394960"/>
          </a:xfrm>
          <a:prstGeom prst="rect">
            <a:avLst/>
          </a:prstGeom>
        </p:spPr>
      </p:pic>
      <p:sp>
        <p:nvSpPr>
          <p:cNvPr id="14" name="Title 1">
            <a:extLst>
              <a:ext uri="{FF2B5EF4-FFF2-40B4-BE49-F238E27FC236}">
                <a16:creationId xmlns:a16="http://schemas.microsoft.com/office/drawing/2014/main" id="{8E29C66A-F2C4-7A4C-9495-80744946229F}"/>
              </a:ext>
            </a:extLst>
          </p:cNvPr>
          <p:cNvSpPr txBox="1">
            <a:spLocks/>
          </p:cNvSpPr>
          <p:nvPr/>
        </p:nvSpPr>
        <p:spPr>
          <a:xfrm>
            <a:off x="1524000" y="5500371"/>
            <a:ext cx="9144000" cy="1089529"/>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Swis721 Cn BT" panose="020B0506020202030204" pitchFamily="34" charset="0"/>
                <a:ea typeface="+mj-ea"/>
                <a:cs typeface="+mj-cs"/>
              </a:defRPr>
            </a:lvl1pPr>
          </a:lstStyle>
          <a:p>
            <a:pPr algn="ctr"/>
            <a:r>
              <a:rPr lang="en-IN" sz="3600" b="1" dirty="0">
                <a:effectLst>
                  <a:outerShdw blurRad="38100" dist="38100" dir="2700000" algn="tl">
                    <a:srgbClr val="000000">
                      <a:alpha val="43137"/>
                    </a:srgbClr>
                  </a:outerShdw>
                </a:effectLst>
              </a:rPr>
              <a:t>Module-3</a:t>
            </a:r>
          </a:p>
          <a:p>
            <a:pPr algn="ctr"/>
            <a:r>
              <a:rPr lang="en-US" sz="3600" b="1">
                <a:effectLst>
                  <a:outerShdw blurRad="38100" dist="38100" dir="2700000" algn="tl">
                    <a:srgbClr val="000000">
                      <a:alpha val="43137"/>
                    </a:srgbClr>
                  </a:outerShdw>
                </a:effectLst>
              </a:rPr>
              <a:t>Product </a:t>
            </a:r>
            <a:r>
              <a:rPr lang="en-US" sz="3600" b="1" dirty="0">
                <a:effectLst>
                  <a:outerShdw blurRad="38100" dist="38100" dir="2700000" algn="tl">
                    <a:srgbClr val="000000">
                      <a:alpha val="43137"/>
                    </a:srgbClr>
                  </a:outerShdw>
                </a:effectLst>
              </a:rPr>
              <a:t>/Solution Pitching</a:t>
            </a:r>
          </a:p>
        </p:txBody>
      </p:sp>
    </p:spTree>
    <p:extLst>
      <p:ext uri="{BB962C8B-B14F-4D97-AF65-F5344CB8AC3E}">
        <p14:creationId xmlns:p14="http://schemas.microsoft.com/office/powerpoint/2010/main" val="3047762176"/>
      </p:ext>
    </p:extLst>
  </p:cSld>
  <p:clrMapOvr>
    <a:masterClrMapping/>
  </p:clrMapOvr>
</p:sld>
</file>

<file path=ppt/theme/theme1.xml><?xml version="1.0" encoding="utf-8"?>
<a:theme xmlns:a="http://schemas.openxmlformats.org/drawingml/2006/main" name="Master Title &amp; Content Slid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T FONTS">
      <a:majorFont>
        <a:latin typeface="Swis721 Cn BT"/>
        <a:ea typeface=""/>
        <a:cs typeface=""/>
      </a:majorFont>
      <a:minorFont>
        <a:latin typeface="Swis721 Cn B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4507</TotalTime>
  <Words>3503</Words>
  <Application>Microsoft Office PowerPoint</Application>
  <PresentationFormat>Widescreen</PresentationFormat>
  <Paragraphs>283</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ＭＳ Ｐゴシック</vt:lpstr>
      <vt:lpstr>Arial</vt:lpstr>
      <vt:lpstr>Calibri</vt:lpstr>
      <vt:lpstr>Söhne</vt:lpstr>
      <vt:lpstr>Swis721 Cn BT</vt:lpstr>
      <vt:lpstr>Symbol</vt:lpstr>
      <vt:lpstr>Verdana</vt:lpstr>
      <vt:lpstr>Master Title &amp; Content Slide-1</vt:lpstr>
      <vt:lpstr>PowerPoint Presentation</vt:lpstr>
      <vt:lpstr>Workshop Agenda</vt:lpstr>
      <vt:lpstr>Sales Myths Vs Facts- 1</vt:lpstr>
      <vt:lpstr>Understanding the Sales Cycle- The LISTEN Model</vt:lpstr>
      <vt:lpstr>Building Rapport- The meaning</vt:lpstr>
      <vt:lpstr>Build rapport like a boss!</vt:lpstr>
      <vt:lpstr>LADR Model to Identify Customer Needs</vt:lpstr>
      <vt:lpstr>Role Play-2</vt:lpstr>
      <vt:lpstr>PowerPoint Presentation</vt:lpstr>
      <vt:lpstr>PowerPoint Presentation</vt:lpstr>
      <vt:lpstr>3. Solution Pitching</vt:lpstr>
      <vt:lpstr>PowerPoint Presentation</vt:lpstr>
      <vt:lpstr>Objection or Opportunity</vt:lpstr>
      <vt:lpstr>Sales Objection Techniques</vt:lpstr>
      <vt:lpstr>Importance of Sales closing Techniques</vt:lpstr>
      <vt:lpstr>Next Steps after Sales Closure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Freelance Training</dc:creator>
  <cp:lastModifiedBy>Sidharth Bhandari</cp:lastModifiedBy>
  <cp:revision>293</cp:revision>
  <dcterms:created xsi:type="dcterms:W3CDTF">2023-04-17T22:59:52Z</dcterms:created>
  <dcterms:modified xsi:type="dcterms:W3CDTF">2024-09-06T04:03:04Z</dcterms:modified>
</cp:coreProperties>
</file>