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5" r:id="rId1"/>
    <p:sldMasterId id="2147483676" r:id="rId2"/>
  </p:sldMasterIdLst>
  <p:notesMasterIdLst>
    <p:notesMasterId r:id="rId23"/>
  </p:notesMasterIdLst>
  <p:sldIdLst>
    <p:sldId id="256" r:id="rId3"/>
    <p:sldId id="275"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BE2D5D-8ABE-4C2A-A439-789AB789CF6C}">
  <a:tblStyle styleId="{98BE2D5D-8ABE-4C2A-A439-789AB789CF6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83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www.betterup.com/blog/effective-strategies-to-improve-your-communication-skills?hsLang=en" TargetMode="External"/><Relationship Id="rId3" Type="http://schemas.openxmlformats.org/officeDocument/2006/relationships/hyperlink" Target="https://www.betterup.com/blog/the-secret-to-building-trust-lies-in-the-unspoken?hsLang=en" TargetMode="External"/><Relationship Id="rId7" Type="http://schemas.openxmlformats.org/officeDocument/2006/relationships/hyperlink" Target="https://www.betterup.com/blog/the-importance-of-listening-as-a-leader-in-the-digital-era?hsLang=en"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www.betterup.com/blog/how-to-build-trust?hsLang=en" TargetMode="External"/><Relationship Id="rId5" Type="http://schemas.openxmlformats.org/officeDocument/2006/relationships/hyperlink" Target="https://www.betterup.com/blog/empathy-vs-sympathy?hsLang=en" TargetMode="External"/><Relationship Id="rId4" Type="http://schemas.openxmlformats.org/officeDocument/2006/relationships/hyperlink" Target="https://www.ncbi.nlm.nih.gov/pmc/articles/PMC6397949/"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u="sng"/>
          </a:p>
          <a:p>
            <a:pPr marL="0" lvl="0" indent="0" algn="l" rtl="0">
              <a:lnSpc>
                <a:spcPct val="100000"/>
              </a:lnSpc>
              <a:spcBef>
                <a:spcPts val="0"/>
              </a:spcBef>
              <a:spcAft>
                <a:spcPts val="0"/>
              </a:spcAft>
              <a:buSzPts val="1400"/>
              <a:buNone/>
            </a:pPr>
            <a:r>
              <a:rPr lang="en-US" b="1" i="0">
                <a:solidFill>
                  <a:srgbClr val="000000"/>
                </a:solidFill>
                <a:latin typeface="Arial"/>
                <a:ea typeface="Arial"/>
                <a:cs typeface="Arial"/>
                <a:sym typeface="Arial"/>
              </a:rPr>
              <a:t>Note for the trainer: </a:t>
            </a:r>
            <a:r>
              <a:rPr lang="en-US" b="0" i="0">
                <a:solidFill>
                  <a:srgbClr val="000000"/>
                </a:solidFill>
                <a:latin typeface="Arial"/>
                <a:ea typeface="Arial"/>
                <a:cs typeface="Arial"/>
                <a:sym typeface="Arial"/>
              </a:rPr>
              <a:t>Remember to maintain a positive and energetic tone throughout the workshop. Encourage active participation and create a safe and inclusive learning environment. Use engaging activities and examples to illustrate key concepts. Foster a sense of excitement and motivation among the participants.</a:t>
            </a:r>
            <a:endParaRPr/>
          </a:p>
          <a:p>
            <a:pPr marL="0" lvl="0" indent="0" algn="l" rtl="0">
              <a:lnSpc>
                <a:spcPct val="100000"/>
              </a:lnSpc>
              <a:spcBef>
                <a:spcPts val="0"/>
              </a:spcBef>
              <a:spcAft>
                <a:spcPts val="0"/>
              </a:spcAft>
              <a:buSzPts val="1400"/>
              <a:buNone/>
            </a:pPr>
            <a:endParaRPr b="0" i="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b="0" i="0">
                <a:solidFill>
                  <a:srgbClr val="000000"/>
                </a:solidFill>
                <a:latin typeface="Arial"/>
                <a:ea typeface="Arial"/>
                <a:cs typeface="Arial"/>
                <a:sym typeface="Arial"/>
              </a:rPr>
              <a:t>Good morning, everyone!</a:t>
            </a:r>
            <a:endParaRPr/>
          </a:p>
          <a:p>
            <a:pPr marL="0" lvl="0" indent="0" algn="l" rtl="0">
              <a:lnSpc>
                <a:spcPct val="100000"/>
              </a:lnSpc>
              <a:spcBef>
                <a:spcPts val="0"/>
              </a:spcBef>
              <a:spcAft>
                <a:spcPts val="0"/>
              </a:spcAft>
              <a:buSzPts val="1400"/>
              <a:buNone/>
            </a:pPr>
            <a:endParaRPr b="0" i="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b="0" i="0">
                <a:solidFill>
                  <a:srgbClr val="000000"/>
                </a:solidFill>
                <a:latin typeface="Arial"/>
                <a:ea typeface="Arial"/>
                <a:cs typeface="Arial"/>
                <a:sym typeface="Arial"/>
              </a:rPr>
              <a:t>I hope you're all doing well and feeling excited about the day ahead. Today, we have a fantastic opportunity to embark on a journey of learning, growth, and transformation together. I want to start by expressing my enthusiasm and passion for this workshop, and I hope that it resonates with all of you.</a:t>
            </a:r>
            <a:endParaRPr/>
          </a:p>
          <a:p>
            <a:pPr marL="0" lvl="0" indent="0" algn="l" rtl="0">
              <a:lnSpc>
                <a:spcPct val="100000"/>
              </a:lnSpc>
              <a:spcBef>
                <a:spcPts val="0"/>
              </a:spcBef>
              <a:spcAft>
                <a:spcPts val="0"/>
              </a:spcAft>
              <a:buSzPts val="1400"/>
              <a:buNone/>
            </a:pPr>
            <a:r>
              <a:rPr lang="en-US" b="0" i="0">
                <a:solidFill>
                  <a:srgbClr val="000000"/>
                </a:solidFill>
                <a:latin typeface="Arial"/>
                <a:ea typeface="Arial"/>
                <a:cs typeface="Arial"/>
                <a:sym typeface="Arial"/>
              </a:rPr>
              <a:t>This is not going to be your typical training session. We won't be spending the day listening to monotonous lectures or flipping through boring slides. Instead, we'll be fully engaged in activities, discussions, role plays, and interactive exercises. The goal is to make this workshop inspiring, empowering, and a catalyst for positive change.</a:t>
            </a:r>
            <a:endParaRPr/>
          </a:p>
          <a:p>
            <a:pPr marL="0" lvl="0" indent="0" algn="l" rtl="0">
              <a:lnSpc>
                <a:spcPct val="100000"/>
              </a:lnSpc>
              <a:spcBef>
                <a:spcPts val="0"/>
              </a:spcBef>
              <a:spcAft>
                <a:spcPts val="0"/>
              </a:spcAft>
              <a:buSzPts val="1400"/>
              <a:buNone/>
            </a:pPr>
            <a:endParaRPr b="0" i="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b="0" i="0">
                <a:solidFill>
                  <a:srgbClr val="000000"/>
                </a:solidFill>
                <a:latin typeface="Arial"/>
                <a:ea typeface="Arial"/>
                <a:cs typeface="Arial"/>
                <a:sym typeface="Arial"/>
              </a:rPr>
              <a:t>Remember, the learning that takes place here is not confined to this room. It's about applying what we learn to our everyday lives, both personally and professionally. The knowledge and skills you acquire today will have a lasting impact on your growth and success.</a:t>
            </a:r>
            <a:endParaRPr/>
          </a:p>
          <a:p>
            <a:pPr marL="0" lvl="0" indent="0" algn="l" rtl="0">
              <a:lnSpc>
                <a:spcPct val="100000"/>
              </a:lnSpc>
              <a:spcBef>
                <a:spcPts val="0"/>
              </a:spcBef>
              <a:spcAft>
                <a:spcPts val="0"/>
              </a:spcAft>
              <a:buSzPts val="1400"/>
              <a:buNone/>
            </a:pPr>
            <a:endParaRPr b="0" i="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b="0" i="0">
                <a:solidFill>
                  <a:srgbClr val="000000"/>
                </a:solidFill>
                <a:latin typeface="Arial"/>
                <a:ea typeface="Arial"/>
                <a:cs typeface="Arial"/>
                <a:sym typeface="Arial"/>
              </a:rPr>
              <a:t>So, let's dive in with open hearts and open minds. Let's embrace the challenges, embrace the opportunity to learn from each other, and embrace the chance to become better versions of ourselves. I have full confidence in your abilities, and I'm excited to see the amazing things we will achieve together.</a:t>
            </a:r>
            <a:endParaRPr/>
          </a:p>
          <a:p>
            <a:pPr marL="0" lvl="0" indent="0" algn="l" rtl="0">
              <a:lnSpc>
                <a:spcPct val="100000"/>
              </a:lnSpc>
              <a:spcBef>
                <a:spcPts val="0"/>
              </a:spcBef>
              <a:spcAft>
                <a:spcPts val="0"/>
              </a:spcAft>
              <a:buSzPts val="1400"/>
              <a:buNone/>
            </a:pPr>
            <a:endParaRPr b="0" i="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b="0" i="0">
                <a:solidFill>
                  <a:srgbClr val="000000"/>
                </a:solidFill>
                <a:latin typeface="Arial"/>
                <a:ea typeface="Arial"/>
                <a:cs typeface="Arial"/>
                <a:sym typeface="Arial"/>
              </a:rPr>
              <a:t>Without further Delay, let's begin this journey of learning, growth, and transformation. Get ready to be inspired, challenged, and motivated. Today is going to be an incredible day, and I'm thrilled to be sharing it with all of you. Let's make it count!</a:t>
            </a:r>
            <a:endParaRPr/>
          </a:p>
          <a:p>
            <a:pPr marL="0" lvl="0" indent="0" algn="l" rtl="0">
              <a:lnSpc>
                <a:spcPct val="100000"/>
              </a:lnSpc>
              <a:spcBef>
                <a:spcPts val="0"/>
              </a:spcBef>
              <a:spcAft>
                <a:spcPts val="0"/>
              </a:spcAft>
              <a:buSzPts val="1400"/>
              <a:buNone/>
            </a:pPr>
            <a:br>
              <a:rPr lang="en-US" b="0" i="0">
                <a:solidFill>
                  <a:srgbClr val="000000"/>
                </a:solidFill>
                <a:latin typeface="Arial"/>
                <a:ea typeface="Arial"/>
                <a:cs typeface="Arial"/>
                <a:sym typeface="Arial"/>
              </a:rPr>
            </a:br>
            <a:endParaRPr b="1" u="sng"/>
          </a:p>
        </p:txBody>
      </p:sp>
      <p:sp>
        <p:nvSpPr>
          <p:cNvPr id="202" name="Google Shape;20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a:solidFill>
                  <a:srgbClr val="374151"/>
                </a:solidFill>
                <a:latin typeface="Arial"/>
                <a:ea typeface="Arial"/>
                <a:cs typeface="Arial"/>
                <a:sym typeface="Arial"/>
              </a:rPr>
              <a:t>Sometimes prospects may not immediately recognize or acknowledge their need for a product or service, even if it could potentially benefit them. It can be a challenge for sales professionals to navigate such situations. R</a:t>
            </a:r>
            <a:r>
              <a:rPr lang="en-US" sz="1200">
                <a:solidFill>
                  <a:schemeClr val="lt1"/>
                </a:solidFill>
                <a:latin typeface="Arial"/>
                <a:ea typeface="Arial"/>
                <a:cs typeface="Arial"/>
                <a:sym typeface="Arial"/>
              </a:rPr>
              <a:t>arely you may find a person who does not have a need for your product. However, few many acknowledge that they have a need. How do you uncover needs?</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lt1"/>
              </a:solidFill>
              <a:latin typeface="Arial"/>
              <a:ea typeface="Arial"/>
              <a:cs typeface="Arial"/>
              <a:sym typeface="Arial"/>
            </a:endParaRPr>
          </a:p>
          <a:p>
            <a:pPr marL="0" lvl="0" indent="0" algn="l" rtl="0">
              <a:lnSpc>
                <a:spcPct val="100000"/>
              </a:lnSpc>
              <a:spcBef>
                <a:spcPts val="0"/>
              </a:spcBef>
              <a:spcAft>
                <a:spcPts val="0"/>
              </a:spcAft>
              <a:buClr>
                <a:srgbClr val="374151"/>
              </a:buClr>
              <a:buSzPts val="1200"/>
              <a:buFont typeface="Calibri"/>
              <a:buAutoNum type="arabicPeriod"/>
            </a:pPr>
            <a:r>
              <a:rPr lang="en-US" b="1" i="0">
                <a:solidFill>
                  <a:srgbClr val="374151"/>
                </a:solidFill>
                <a:latin typeface="Arial"/>
                <a:ea typeface="Arial"/>
                <a:cs typeface="Arial"/>
                <a:sym typeface="Arial"/>
              </a:rPr>
              <a:t>Tailored Solutions:</a:t>
            </a:r>
            <a:r>
              <a:rPr lang="en-US" b="0" i="0">
                <a:solidFill>
                  <a:srgbClr val="374151"/>
                </a:solidFill>
                <a:latin typeface="Arial"/>
                <a:ea typeface="Arial"/>
                <a:cs typeface="Arial"/>
                <a:sym typeface="Arial"/>
              </a:rPr>
              <a:t> When sales professionals have a clear understanding of customer needs, they can provide customized solutions that address specific pain points and challenges. This leads to more relevant and valuable offerings, increasing the chances of customer satisfaction and loyalty.</a:t>
            </a:r>
            <a:endParaRPr/>
          </a:p>
          <a:p>
            <a:pPr marL="0" lvl="0" indent="0" algn="l" rtl="0">
              <a:lnSpc>
                <a:spcPct val="100000"/>
              </a:lnSpc>
              <a:spcBef>
                <a:spcPts val="0"/>
              </a:spcBef>
              <a:spcAft>
                <a:spcPts val="0"/>
              </a:spcAft>
              <a:buClr>
                <a:schemeClr val="dk1"/>
              </a:buClr>
              <a:buSzPts val="1200"/>
              <a:buFont typeface="Calibri"/>
              <a:buNone/>
            </a:pPr>
            <a:endParaRPr b="0" i="0">
              <a:solidFill>
                <a:srgbClr val="374151"/>
              </a:solidFill>
              <a:latin typeface="Arial"/>
              <a:ea typeface="Arial"/>
              <a:cs typeface="Arial"/>
              <a:sym typeface="Arial"/>
            </a:endParaRPr>
          </a:p>
          <a:p>
            <a:pPr marL="0" lvl="0" indent="0" algn="l" rtl="0">
              <a:lnSpc>
                <a:spcPct val="100000"/>
              </a:lnSpc>
              <a:spcBef>
                <a:spcPts val="0"/>
              </a:spcBef>
              <a:spcAft>
                <a:spcPts val="0"/>
              </a:spcAft>
              <a:buClr>
                <a:srgbClr val="374151"/>
              </a:buClr>
              <a:buSzPts val="1200"/>
              <a:buFont typeface="Calibri"/>
              <a:buAutoNum type="arabicPeriod"/>
            </a:pPr>
            <a:r>
              <a:rPr lang="en-US" b="1" i="0">
                <a:solidFill>
                  <a:srgbClr val="374151"/>
                </a:solidFill>
                <a:latin typeface="Arial"/>
                <a:ea typeface="Arial"/>
                <a:cs typeface="Arial"/>
                <a:sym typeface="Arial"/>
              </a:rPr>
              <a:t>Effective Communication:</a:t>
            </a:r>
            <a:r>
              <a:rPr lang="en-US" b="0" i="0">
                <a:solidFill>
                  <a:srgbClr val="374151"/>
                </a:solidFill>
                <a:latin typeface="Arial"/>
                <a:ea typeface="Arial"/>
                <a:cs typeface="Arial"/>
                <a:sym typeface="Arial"/>
              </a:rPr>
              <a:t> Understanding customer needs enables sales professionals to communicate more effectively. They can use the customer's language, highlight relevant features and benefits, and address specific concerns. This creates a stronger connection with the customer and enhances the overall sales experience.</a:t>
            </a:r>
            <a:endParaRPr/>
          </a:p>
          <a:p>
            <a:pPr marL="0" lvl="0" indent="0" algn="l" rtl="0">
              <a:lnSpc>
                <a:spcPct val="100000"/>
              </a:lnSpc>
              <a:spcBef>
                <a:spcPts val="0"/>
              </a:spcBef>
              <a:spcAft>
                <a:spcPts val="0"/>
              </a:spcAft>
              <a:buClr>
                <a:schemeClr val="dk1"/>
              </a:buClr>
              <a:buSzPts val="1200"/>
              <a:buFont typeface="Calibri"/>
              <a:buNone/>
            </a:pPr>
            <a:endParaRPr b="0" i="0">
              <a:solidFill>
                <a:srgbClr val="374151"/>
              </a:solidFill>
              <a:latin typeface="Arial"/>
              <a:ea typeface="Arial"/>
              <a:cs typeface="Arial"/>
              <a:sym typeface="Arial"/>
            </a:endParaRPr>
          </a:p>
          <a:p>
            <a:pPr marL="0" lvl="0" indent="0" algn="l" rtl="0">
              <a:lnSpc>
                <a:spcPct val="100000"/>
              </a:lnSpc>
              <a:spcBef>
                <a:spcPts val="0"/>
              </a:spcBef>
              <a:spcAft>
                <a:spcPts val="0"/>
              </a:spcAft>
              <a:buClr>
                <a:srgbClr val="374151"/>
              </a:buClr>
              <a:buSzPts val="1200"/>
              <a:buFont typeface="Calibri"/>
              <a:buAutoNum type="arabicPeriod"/>
            </a:pPr>
            <a:r>
              <a:rPr lang="en-US" b="1" i="0">
                <a:solidFill>
                  <a:srgbClr val="374151"/>
                </a:solidFill>
                <a:latin typeface="Arial"/>
                <a:ea typeface="Arial"/>
                <a:cs typeface="Arial"/>
                <a:sym typeface="Arial"/>
              </a:rPr>
              <a:t>Increased Trust and Credibility:</a:t>
            </a:r>
            <a:r>
              <a:rPr lang="en-US" b="0" i="0">
                <a:solidFill>
                  <a:srgbClr val="374151"/>
                </a:solidFill>
                <a:latin typeface="Arial"/>
                <a:ea typeface="Arial"/>
                <a:cs typeface="Arial"/>
                <a:sym typeface="Arial"/>
              </a:rPr>
              <a:t> By demonstrating an understanding of customer needs, sales professionals build trust and credibility. Customers appreciate when their concerns are heard and addressed, which fosters a positive relationship. This trust can lead to long-term partnerships and referrals, benefiting the sales professional and the company.</a:t>
            </a:r>
            <a:endParaRPr/>
          </a:p>
          <a:p>
            <a:pPr marL="0" lvl="0" indent="0" algn="l" rtl="0">
              <a:lnSpc>
                <a:spcPct val="100000"/>
              </a:lnSpc>
              <a:spcBef>
                <a:spcPts val="0"/>
              </a:spcBef>
              <a:spcAft>
                <a:spcPts val="0"/>
              </a:spcAft>
              <a:buClr>
                <a:schemeClr val="dk1"/>
              </a:buClr>
              <a:buSzPts val="1200"/>
              <a:buFont typeface="Calibri"/>
              <a:buNone/>
            </a:pPr>
            <a:endParaRPr b="0" i="0">
              <a:solidFill>
                <a:srgbClr val="374151"/>
              </a:solidFill>
              <a:latin typeface="Arial"/>
              <a:ea typeface="Arial"/>
              <a:cs typeface="Arial"/>
              <a:sym typeface="Arial"/>
            </a:endParaRPr>
          </a:p>
          <a:p>
            <a:pPr marL="0" lvl="0" indent="0" algn="l" rtl="0">
              <a:lnSpc>
                <a:spcPct val="100000"/>
              </a:lnSpc>
              <a:spcBef>
                <a:spcPts val="0"/>
              </a:spcBef>
              <a:spcAft>
                <a:spcPts val="0"/>
              </a:spcAft>
              <a:buClr>
                <a:srgbClr val="374151"/>
              </a:buClr>
              <a:buSzPts val="1200"/>
              <a:buFont typeface="Calibri"/>
              <a:buAutoNum type="arabicPeriod"/>
            </a:pPr>
            <a:r>
              <a:rPr lang="en-US" b="1" i="0">
                <a:solidFill>
                  <a:srgbClr val="374151"/>
                </a:solidFill>
                <a:latin typeface="Arial"/>
                <a:ea typeface="Arial"/>
                <a:cs typeface="Arial"/>
                <a:sym typeface="Arial"/>
              </a:rPr>
              <a:t>Higher Conversion Rates:</a:t>
            </a:r>
            <a:r>
              <a:rPr lang="en-US" b="0" i="0">
                <a:solidFill>
                  <a:srgbClr val="374151"/>
                </a:solidFill>
                <a:latin typeface="Arial"/>
                <a:ea typeface="Arial"/>
                <a:cs typeface="Arial"/>
                <a:sym typeface="Arial"/>
              </a:rPr>
              <a:t> When sales professionals truly understand customer needs, they can present solutions in a way that resonates with the customer. By aligning the features and benefits of the product or service with the customer's specific needs, the chances of closing a sale and achieving higher conversion rates increase significantly.</a:t>
            </a:r>
            <a:endParaRPr/>
          </a:p>
          <a:p>
            <a:pPr marL="0" lvl="0" indent="0" algn="l" rtl="0">
              <a:lnSpc>
                <a:spcPct val="100000"/>
              </a:lnSpc>
              <a:spcBef>
                <a:spcPts val="0"/>
              </a:spcBef>
              <a:spcAft>
                <a:spcPts val="0"/>
              </a:spcAft>
              <a:buClr>
                <a:schemeClr val="dk1"/>
              </a:buClr>
              <a:buSzPts val="1200"/>
              <a:buFont typeface="Calibri"/>
              <a:buNone/>
            </a:pPr>
            <a:endParaRPr b="0" i="0">
              <a:solidFill>
                <a:srgbClr val="374151"/>
              </a:solidFill>
              <a:latin typeface="Arial"/>
              <a:ea typeface="Arial"/>
              <a:cs typeface="Arial"/>
              <a:sym typeface="Arial"/>
            </a:endParaRPr>
          </a:p>
          <a:p>
            <a:pPr marL="0" lvl="0" indent="0" algn="l" rtl="0">
              <a:lnSpc>
                <a:spcPct val="100000"/>
              </a:lnSpc>
              <a:spcBef>
                <a:spcPts val="0"/>
              </a:spcBef>
              <a:spcAft>
                <a:spcPts val="0"/>
              </a:spcAft>
              <a:buClr>
                <a:srgbClr val="374151"/>
              </a:buClr>
              <a:buSzPts val="1200"/>
              <a:buFont typeface="Calibri"/>
              <a:buAutoNum type="arabicPeriod"/>
            </a:pPr>
            <a:r>
              <a:rPr lang="en-US" b="1" i="0">
                <a:solidFill>
                  <a:srgbClr val="374151"/>
                </a:solidFill>
                <a:latin typeface="Arial"/>
                <a:ea typeface="Arial"/>
                <a:cs typeface="Arial"/>
                <a:sym typeface="Arial"/>
              </a:rPr>
              <a:t>Customer Satisfaction and Retention:</a:t>
            </a:r>
            <a:r>
              <a:rPr lang="en-US" b="0" i="0">
                <a:solidFill>
                  <a:srgbClr val="374151"/>
                </a:solidFill>
                <a:latin typeface="Arial"/>
                <a:ea typeface="Arial"/>
                <a:cs typeface="Arial"/>
                <a:sym typeface="Arial"/>
              </a:rPr>
              <a:t> Meeting customer needs directly contributes to customer satisfaction. When customers feel that their requirements are understood and met, they are more likely to be satisfied with their purchase. Satisfied customers are more likely to become repeat customers and advocates for the company, leading to improved customer retention and increased referrals.</a:t>
            </a:r>
            <a:endParaRPr/>
          </a:p>
          <a:p>
            <a:pPr marL="0" lvl="0" indent="0" algn="l" rtl="0">
              <a:lnSpc>
                <a:spcPct val="100000"/>
              </a:lnSpc>
              <a:spcBef>
                <a:spcPts val="0"/>
              </a:spcBef>
              <a:spcAft>
                <a:spcPts val="0"/>
              </a:spcAft>
              <a:buSzPts val="1400"/>
              <a:buNone/>
            </a:pPr>
            <a:endParaRPr b="0" i="0">
              <a:solidFill>
                <a:srgbClr val="374151"/>
              </a:solidFill>
              <a:latin typeface="Arial"/>
              <a:ea typeface="Arial"/>
              <a:cs typeface="Arial"/>
              <a:sym typeface="Arial"/>
            </a:endParaRPr>
          </a:p>
          <a:p>
            <a:pPr marL="0" lvl="0" indent="0" algn="l" rtl="0">
              <a:lnSpc>
                <a:spcPct val="100000"/>
              </a:lnSpc>
              <a:spcBef>
                <a:spcPts val="0"/>
              </a:spcBef>
              <a:spcAft>
                <a:spcPts val="0"/>
              </a:spcAft>
              <a:buSzPts val="1400"/>
              <a:buNone/>
            </a:pPr>
            <a:r>
              <a:rPr lang="en-US" b="0" i="0">
                <a:solidFill>
                  <a:srgbClr val="374151"/>
                </a:solidFill>
                <a:latin typeface="Arial"/>
                <a:ea typeface="Arial"/>
                <a:cs typeface="Arial"/>
                <a:sym typeface="Arial"/>
              </a:rPr>
              <a:t>Lets see how to uncover the customer needs using the LADR Model</a:t>
            </a:r>
            <a:endParaRPr/>
          </a:p>
        </p:txBody>
      </p:sp>
      <p:sp>
        <p:nvSpPr>
          <p:cNvPr id="300" name="Google Shape;30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Say: </a:t>
            </a:r>
            <a:r>
              <a:rPr lang="en-US" b="0"/>
              <a:t>and last but not the least is R….Any guesses???</a:t>
            </a:r>
            <a:endParaRPr/>
          </a:p>
          <a:p>
            <a:pPr marL="0" lvl="0" indent="0" algn="l" rtl="0">
              <a:lnSpc>
                <a:spcPct val="100000"/>
              </a:lnSpc>
              <a:spcBef>
                <a:spcPts val="0"/>
              </a:spcBef>
              <a:spcAft>
                <a:spcPts val="0"/>
              </a:spcAft>
              <a:buSzPts val="1400"/>
              <a:buNone/>
            </a:pPr>
            <a:endParaRPr b="0" i="0">
              <a:solidFill>
                <a:srgbClr val="2A2A2A"/>
              </a:solidFill>
            </a:endParaRPr>
          </a:p>
          <a:p>
            <a:pPr marL="0" lvl="0" indent="0" algn="l" rtl="0">
              <a:lnSpc>
                <a:spcPct val="100000"/>
              </a:lnSpc>
              <a:spcBef>
                <a:spcPts val="0"/>
              </a:spcBef>
              <a:spcAft>
                <a:spcPts val="0"/>
              </a:spcAft>
              <a:buClr>
                <a:srgbClr val="2A2A2A"/>
              </a:buClr>
              <a:buSzPts val="1200"/>
              <a:buFont typeface="Arial"/>
              <a:buNone/>
            </a:pPr>
            <a:r>
              <a:rPr lang="en-US" b="1" i="0">
                <a:solidFill>
                  <a:srgbClr val="2A2A2A"/>
                </a:solidFill>
              </a:rPr>
              <a:t>R Stands for Reconfirm before proceeding:</a:t>
            </a:r>
            <a:endParaRPr/>
          </a:p>
          <a:p>
            <a:pPr marL="0" lvl="0" indent="0" algn="l" rtl="0">
              <a:lnSpc>
                <a:spcPct val="100000"/>
              </a:lnSpc>
              <a:spcBef>
                <a:spcPts val="0"/>
              </a:spcBef>
              <a:spcAft>
                <a:spcPts val="0"/>
              </a:spcAft>
              <a:buClr>
                <a:schemeClr val="dk1"/>
              </a:buClr>
              <a:buSzPts val="1200"/>
              <a:buFont typeface="Arial"/>
              <a:buNone/>
            </a:pPr>
            <a:endParaRPr b="1" i="0">
              <a:solidFill>
                <a:srgbClr val="2A2A2A"/>
              </a:solidFill>
            </a:endParaRPr>
          </a:p>
          <a:p>
            <a:pPr marL="0" lvl="0" indent="0" algn="l" rtl="0">
              <a:lnSpc>
                <a:spcPct val="100000"/>
              </a:lnSpc>
              <a:spcBef>
                <a:spcPts val="0"/>
              </a:spcBef>
              <a:spcAft>
                <a:spcPts val="0"/>
              </a:spcAft>
              <a:buClr>
                <a:srgbClr val="2A2A2A"/>
              </a:buClr>
              <a:buSzPts val="1200"/>
              <a:buFont typeface="Arial"/>
              <a:buNone/>
            </a:pPr>
            <a:r>
              <a:rPr lang="en-US" b="0" i="0">
                <a:solidFill>
                  <a:srgbClr val="2A2A2A"/>
                </a:solidFill>
              </a:rPr>
              <a:t>As we discussed in earlier points, it is always advised to re-confirm the message received is correct and as per senders expectation or not and then proceed further. You may repeat the gist of the message received and acknowledge that you have correctly received the message.</a:t>
            </a:r>
            <a:endParaRPr/>
          </a:p>
          <a:p>
            <a:pPr marL="0" lvl="0" indent="0" algn="l" rtl="0">
              <a:lnSpc>
                <a:spcPct val="100000"/>
              </a:lnSpc>
              <a:spcBef>
                <a:spcPts val="0"/>
              </a:spcBef>
              <a:spcAft>
                <a:spcPts val="0"/>
              </a:spcAft>
              <a:buSzPts val="1400"/>
              <a:buNone/>
            </a:pPr>
            <a:br>
              <a:rPr lang="en-US"/>
            </a:br>
            <a:br>
              <a:rPr lang="en-US" b="0" i="0"/>
            </a:br>
            <a:r>
              <a:rPr lang="en-US" b="0" i="0"/>
              <a:t>Lets Take the example of any Restaurant/ hotel that you have visted.</a:t>
            </a:r>
            <a:endParaRPr/>
          </a:p>
          <a:p>
            <a:pPr marL="0" lvl="0" indent="0" algn="l" rtl="0">
              <a:lnSpc>
                <a:spcPct val="100000"/>
              </a:lnSpc>
              <a:spcBef>
                <a:spcPts val="0"/>
              </a:spcBef>
              <a:spcAft>
                <a:spcPts val="0"/>
              </a:spcAft>
              <a:buSzPts val="1400"/>
              <a:buNone/>
            </a:pPr>
            <a:r>
              <a:rPr lang="en-US" b="0" i="0">
                <a:solidFill>
                  <a:srgbClr val="000000"/>
                </a:solidFill>
              </a:rPr>
              <a:t>Listening- The waiter comes and listens to what you have to say (Food, Beverages) and he writes it in diary</a:t>
            </a:r>
            <a:endParaRPr/>
          </a:p>
          <a:p>
            <a:pPr marL="0" lvl="0" indent="0" algn="l" rtl="0">
              <a:lnSpc>
                <a:spcPct val="100000"/>
              </a:lnSpc>
              <a:spcBef>
                <a:spcPts val="0"/>
              </a:spcBef>
              <a:spcAft>
                <a:spcPts val="0"/>
              </a:spcAft>
              <a:buSzPts val="1400"/>
              <a:buNone/>
            </a:pPr>
            <a:r>
              <a:rPr lang="en-US" b="0" i="0">
                <a:solidFill>
                  <a:srgbClr val="000000"/>
                </a:solidFill>
              </a:rPr>
              <a:t>Asking Question- The waiter then asks you certain questions to check if you need anything, like Salad, Papad, cold drinks.</a:t>
            </a:r>
            <a:endParaRPr/>
          </a:p>
          <a:p>
            <a:pPr marL="0" lvl="0" indent="0" algn="l" rtl="0">
              <a:lnSpc>
                <a:spcPct val="100000"/>
              </a:lnSpc>
              <a:spcBef>
                <a:spcPts val="0"/>
              </a:spcBef>
              <a:spcAft>
                <a:spcPts val="0"/>
              </a:spcAft>
              <a:buSzPts val="1400"/>
              <a:buNone/>
            </a:pPr>
            <a:r>
              <a:rPr lang="en-US" b="0" i="0">
                <a:solidFill>
                  <a:srgbClr val="000000"/>
                </a:solidFill>
              </a:rPr>
              <a:t>Clarify Doubts: Waiter may have some doubts( Spicy food, Jain/regular food etc)- so he asks questions to clarify the same</a:t>
            </a:r>
            <a:endParaRPr/>
          </a:p>
          <a:p>
            <a:pPr marL="0" lvl="0" indent="0" algn="l" rtl="0">
              <a:lnSpc>
                <a:spcPct val="100000"/>
              </a:lnSpc>
              <a:spcBef>
                <a:spcPts val="0"/>
              </a:spcBef>
              <a:spcAft>
                <a:spcPts val="0"/>
              </a:spcAft>
              <a:buSzPts val="1400"/>
              <a:buNone/>
            </a:pPr>
            <a:r>
              <a:rPr lang="en-US" b="0" i="0">
                <a:solidFill>
                  <a:srgbClr val="000000"/>
                </a:solidFill>
              </a:rPr>
              <a:t>Reconfirm- Before leaving your table the waiter reconfirms the order that he has written-</a:t>
            </a:r>
            <a:endParaRPr/>
          </a:p>
          <a:p>
            <a:pPr marL="0" lvl="0" indent="0" algn="l" rtl="0">
              <a:lnSpc>
                <a:spcPct val="100000"/>
              </a:lnSpc>
              <a:spcBef>
                <a:spcPts val="0"/>
              </a:spcBef>
              <a:spcAft>
                <a:spcPts val="0"/>
              </a:spcAft>
              <a:buSzPts val="1400"/>
              <a:buNone/>
            </a:pPr>
            <a:r>
              <a:rPr lang="en-US" b="0" i="0">
                <a:solidFill>
                  <a:srgbClr val="000000"/>
                </a:solidFill>
              </a:rPr>
              <a:t>This process ensures that the food is 99% the same that you ordered.</a:t>
            </a:r>
            <a:endParaRPr/>
          </a:p>
          <a:p>
            <a:pPr marL="0" lvl="0" indent="0" algn="l" rtl="0">
              <a:lnSpc>
                <a:spcPct val="100000"/>
              </a:lnSpc>
              <a:spcBef>
                <a:spcPts val="0"/>
              </a:spcBef>
              <a:spcAft>
                <a:spcPts val="0"/>
              </a:spcAft>
              <a:buSzPts val="1400"/>
              <a:buNone/>
            </a:pPr>
            <a:endParaRPr b="0" i="0">
              <a:solidFill>
                <a:srgbClr val="000000"/>
              </a:solidFill>
            </a:endParaRPr>
          </a:p>
          <a:p>
            <a:pPr marL="0" lvl="0" indent="0" algn="l" rtl="0">
              <a:lnSpc>
                <a:spcPct val="100000"/>
              </a:lnSpc>
              <a:spcBef>
                <a:spcPts val="0"/>
              </a:spcBef>
              <a:spcAft>
                <a:spcPts val="0"/>
              </a:spcAft>
              <a:buSzPts val="1400"/>
              <a:buNone/>
            </a:pPr>
            <a:r>
              <a:rPr lang="en-US" b="0" i="0">
                <a:solidFill>
                  <a:srgbClr val="000000"/>
                </a:solidFill>
              </a:rPr>
              <a:t>Same process is followed in Box office while booking the ticket. Even Amitabh Bacchan ji In the Famous show KBC-Kaun Banega crorepati- also use Reconfirms- “Lock Kar diya jaye kya’</a:t>
            </a:r>
            <a:endParaRPr/>
          </a:p>
          <a:p>
            <a:pPr marL="0" lvl="0" indent="0" algn="l" rtl="0">
              <a:lnSpc>
                <a:spcPct val="100000"/>
              </a:lnSpc>
              <a:spcBef>
                <a:spcPts val="0"/>
              </a:spcBef>
              <a:spcAft>
                <a:spcPts val="0"/>
              </a:spcAft>
              <a:buSzPts val="1400"/>
              <a:buNone/>
            </a:pPr>
            <a:endParaRPr b="1"/>
          </a:p>
        </p:txBody>
      </p:sp>
      <p:sp>
        <p:nvSpPr>
          <p:cNvPr id="310" name="Google Shape;31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17" name="Google Shape;31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0" i="0">
                <a:solidFill>
                  <a:srgbClr val="374151"/>
                </a:solidFill>
                <a:latin typeface="Arial"/>
                <a:ea typeface="Arial"/>
                <a:cs typeface="Arial"/>
                <a:sym typeface="Arial"/>
              </a:rPr>
              <a:t>Successful sales professionals understand the importance of tailoring their pitch based on the specific needs and preferences of each customer. A successful sales professional recognizes that there is no one-size-fits-all pitch for a product. Even for the same product, the pitch needs to be customized according to the customer.</a:t>
            </a:r>
            <a:endParaRPr/>
          </a:p>
          <a:p>
            <a:pPr marL="0" lvl="0" indent="0" algn="l" rtl="0">
              <a:lnSpc>
                <a:spcPct val="100000"/>
              </a:lnSpc>
              <a:spcBef>
                <a:spcPts val="0"/>
              </a:spcBef>
              <a:spcAft>
                <a:spcPts val="0"/>
              </a:spcAft>
              <a:buSzPts val="1400"/>
              <a:buNone/>
            </a:pPr>
            <a:endParaRPr b="0" i="0">
              <a:solidFill>
                <a:srgbClr val="374151"/>
              </a:solidFill>
              <a:latin typeface="Arial"/>
              <a:ea typeface="Arial"/>
              <a:cs typeface="Arial"/>
              <a:sym typeface="Arial"/>
            </a:endParaRPr>
          </a:p>
          <a:p>
            <a:pPr marL="0" lvl="0" indent="0" algn="l" rtl="0">
              <a:lnSpc>
                <a:spcPct val="100000"/>
              </a:lnSpc>
              <a:spcBef>
                <a:spcPts val="0"/>
              </a:spcBef>
              <a:spcAft>
                <a:spcPts val="0"/>
              </a:spcAft>
              <a:buSzPts val="1400"/>
              <a:buNone/>
            </a:pPr>
            <a:r>
              <a:rPr lang="en-US" b="0" i="0">
                <a:solidFill>
                  <a:srgbClr val="374151"/>
                </a:solidFill>
                <a:latin typeface="Arial"/>
                <a:ea typeface="Arial"/>
                <a:cs typeface="Arial"/>
                <a:sym typeface="Arial"/>
              </a:rPr>
              <a:t>Let's take the example of a mobile phone. If a salesperson is selling the same mobile phone to an 80-year-old person and a tech-savvy 25-year-old, the pitch will differ significantly. For the 80-year-old customer, the focus should be on highlighting the mobile phone's user-friendliness and ease of use. They may not be interested in technical details such as the Android version or processing speed. The salesperson should emphasize how the mobile phone can make their life simpler and more convenient.</a:t>
            </a:r>
            <a:endParaRPr/>
          </a:p>
          <a:p>
            <a:pPr marL="0" lvl="0" indent="0" algn="l" rtl="0">
              <a:lnSpc>
                <a:spcPct val="100000"/>
              </a:lnSpc>
              <a:spcBef>
                <a:spcPts val="0"/>
              </a:spcBef>
              <a:spcAft>
                <a:spcPts val="0"/>
              </a:spcAft>
              <a:buSzPts val="1400"/>
              <a:buNone/>
            </a:pPr>
            <a:endParaRPr b="0" i="0">
              <a:solidFill>
                <a:srgbClr val="374151"/>
              </a:solidFill>
              <a:latin typeface="Arial"/>
              <a:ea typeface="Arial"/>
              <a:cs typeface="Arial"/>
              <a:sym typeface="Arial"/>
            </a:endParaRPr>
          </a:p>
          <a:p>
            <a:pPr marL="0" lvl="0" indent="0" algn="l" rtl="0">
              <a:lnSpc>
                <a:spcPct val="100000"/>
              </a:lnSpc>
              <a:spcBef>
                <a:spcPts val="0"/>
              </a:spcBef>
              <a:spcAft>
                <a:spcPts val="0"/>
              </a:spcAft>
              <a:buSzPts val="1400"/>
              <a:buNone/>
            </a:pPr>
            <a:r>
              <a:rPr lang="en-US" b="0" i="0">
                <a:solidFill>
                  <a:srgbClr val="374151"/>
                </a:solidFill>
                <a:latin typeface="Arial"/>
                <a:ea typeface="Arial"/>
                <a:cs typeface="Arial"/>
                <a:sym typeface="Arial"/>
              </a:rPr>
              <a:t>On the other hand, for the tech-savvy 25-year-old, the pitch should emphasize the advanced technology and features of the mobile phone. They may be interested in the latest Android version, processing speed, camera quality, and other technical specifications. The salesperson should highlight how the mobile phone aligns with their tech preferences and offers cutting-edge features.</a:t>
            </a:r>
            <a:endParaRPr/>
          </a:p>
          <a:p>
            <a:pPr marL="0" lvl="0" indent="0" algn="l" rtl="0">
              <a:lnSpc>
                <a:spcPct val="100000"/>
              </a:lnSpc>
              <a:spcBef>
                <a:spcPts val="0"/>
              </a:spcBef>
              <a:spcAft>
                <a:spcPts val="0"/>
              </a:spcAft>
              <a:buSzPts val="1400"/>
              <a:buNone/>
            </a:pPr>
            <a:endParaRPr b="0" i="0">
              <a:solidFill>
                <a:srgbClr val="374151"/>
              </a:solidFill>
              <a:latin typeface="Arial"/>
              <a:ea typeface="Arial"/>
              <a:cs typeface="Arial"/>
              <a:sym typeface="Arial"/>
            </a:endParaRPr>
          </a:p>
          <a:p>
            <a:pPr marL="0" lvl="0" indent="0" algn="l" rtl="0">
              <a:lnSpc>
                <a:spcPct val="100000"/>
              </a:lnSpc>
              <a:spcBef>
                <a:spcPts val="0"/>
              </a:spcBef>
              <a:spcAft>
                <a:spcPts val="0"/>
              </a:spcAft>
              <a:buSzPts val="1400"/>
              <a:buNone/>
            </a:pPr>
            <a:endParaRPr b="0" i="0">
              <a:solidFill>
                <a:srgbClr val="374151"/>
              </a:solidFill>
              <a:latin typeface="Arial"/>
              <a:ea typeface="Arial"/>
              <a:cs typeface="Arial"/>
              <a:sym typeface="Arial"/>
            </a:endParaRPr>
          </a:p>
          <a:p>
            <a:pPr marL="0" lvl="0" indent="0" algn="l" rtl="0">
              <a:lnSpc>
                <a:spcPct val="100000"/>
              </a:lnSpc>
              <a:spcBef>
                <a:spcPts val="0"/>
              </a:spcBef>
              <a:spcAft>
                <a:spcPts val="0"/>
              </a:spcAft>
              <a:buSzPts val="1400"/>
              <a:buNone/>
            </a:pPr>
            <a:endParaRPr b="0" i="0">
              <a:solidFill>
                <a:srgbClr val="374151"/>
              </a:solidFill>
              <a:latin typeface="Arial"/>
              <a:ea typeface="Arial"/>
              <a:cs typeface="Arial"/>
              <a:sym typeface="Arial"/>
            </a:endParaRPr>
          </a:p>
          <a:p>
            <a:pPr marL="0" lvl="0" indent="0" algn="l" rtl="0">
              <a:lnSpc>
                <a:spcPct val="100000"/>
              </a:lnSpc>
              <a:spcBef>
                <a:spcPts val="0"/>
              </a:spcBef>
              <a:spcAft>
                <a:spcPts val="0"/>
              </a:spcAft>
              <a:buSzPts val="1400"/>
              <a:buNone/>
            </a:pPr>
            <a:endParaRPr b="0" i="0">
              <a:solidFill>
                <a:srgbClr val="374151"/>
              </a:solidFill>
              <a:latin typeface="Arial"/>
              <a:ea typeface="Arial"/>
              <a:cs typeface="Arial"/>
              <a:sym typeface="Arial"/>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Let’s watch a video showing the pitching. </a:t>
            </a:r>
            <a:endParaRPr/>
          </a:p>
          <a:p>
            <a:pPr marL="0" lvl="0" indent="0" algn="l" rtl="0">
              <a:lnSpc>
                <a:spcPct val="100000"/>
              </a:lnSpc>
              <a:spcBef>
                <a:spcPts val="0"/>
              </a:spcBef>
              <a:spcAft>
                <a:spcPts val="0"/>
              </a:spcAft>
              <a:buSzPts val="1400"/>
              <a:buNone/>
            </a:pPr>
            <a:endParaRPr/>
          </a:p>
        </p:txBody>
      </p:sp>
      <p:sp>
        <p:nvSpPr>
          <p:cNvPr id="318" name="Google Shape;31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12</a:t>
            </a:fld>
            <a:endParaRPr sz="1200">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24" name="Google Shape;32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Trainer to explain the features  &amp; Benefits of the Mobile Phone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200"/>
              <a:buFont typeface="Calibri"/>
              <a:buAutoNum type="arabicPeriod"/>
            </a:pPr>
            <a:r>
              <a:rPr lang="en-US" b="0" i="0">
                <a:latin typeface="Arial"/>
                <a:ea typeface="Arial"/>
                <a:cs typeface="Arial"/>
                <a:sym typeface="Arial"/>
              </a:rPr>
              <a:t>Feature: High-resolution Display Benefit: Enjoy vivid and sharp visuals, enhancing your multimedia experience, such as watching videos, playing games, or viewing photos.</a:t>
            </a:r>
            <a:endParaRPr/>
          </a:p>
          <a:p>
            <a:pPr marL="0" lvl="0" indent="0" algn="l" rtl="0">
              <a:lnSpc>
                <a:spcPct val="100000"/>
              </a:lnSpc>
              <a:spcBef>
                <a:spcPts val="0"/>
              </a:spcBef>
              <a:spcAft>
                <a:spcPts val="0"/>
              </a:spcAft>
              <a:buClr>
                <a:schemeClr val="dk1"/>
              </a:buClr>
              <a:buSzPts val="1200"/>
              <a:buFont typeface="Calibri"/>
              <a:buNone/>
            </a:pPr>
            <a:endParaRPr b="0" i="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AutoNum type="arabicPeriod"/>
            </a:pPr>
            <a:r>
              <a:rPr lang="en-US" b="0" i="0">
                <a:latin typeface="Arial"/>
                <a:ea typeface="Arial"/>
                <a:cs typeface="Arial"/>
                <a:sym typeface="Arial"/>
              </a:rPr>
              <a:t>Feature: Multi-core Processor Benefit: Experience smooth and efficient performance, allowing you to run multiple apps simultaneously without lag or slowdown.</a:t>
            </a:r>
            <a:endParaRPr/>
          </a:p>
          <a:p>
            <a:pPr marL="0" lvl="0" indent="0" algn="l" rtl="0">
              <a:lnSpc>
                <a:spcPct val="100000"/>
              </a:lnSpc>
              <a:spcBef>
                <a:spcPts val="0"/>
              </a:spcBef>
              <a:spcAft>
                <a:spcPts val="0"/>
              </a:spcAft>
              <a:buClr>
                <a:schemeClr val="dk1"/>
              </a:buClr>
              <a:buSzPts val="1200"/>
              <a:buFont typeface="Calibri"/>
              <a:buNone/>
            </a:pPr>
            <a:endParaRPr b="0" i="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AutoNum type="arabicPeriod"/>
            </a:pPr>
            <a:r>
              <a:rPr lang="en-US" b="0" i="0">
                <a:latin typeface="Arial"/>
                <a:ea typeface="Arial"/>
                <a:cs typeface="Arial"/>
                <a:sym typeface="Arial"/>
              </a:rPr>
              <a:t>Feature: High-quality Camera Benefit: Capture stunning photos and videos, preserving your precious memories with clarity and detail. Share them instantly with friends and family.</a:t>
            </a:r>
            <a:endParaRPr/>
          </a:p>
          <a:p>
            <a:pPr marL="0" lvl="0" indent="0" algn="l" rtl="0">
              <a:lnSpc>
                <a:spcPct val="100000"/>
              </a:lnSpc>
              <a:spcBef>
                <a:spcPts val="0"/>
              </a:spcBef>
              <a:spcAft>
                <a:spcPts val="0"/>
              </a:spcAft>
              <a:buClr>
                <a:schemeClr val="dk1"/>
              </a:buClr>
              <a:buSzPts val="1200"/>
              <a:buFont typeface="Calibri"/>
              <a:buNone/>
            </a:pPr>
            <a:endParaRPr b="0" i="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AutoNum type="arabicPeriod"/>
            </a:pPr>
            <a:r>
              <a:rPr lang="en-US" b="0" i="0">
                <a:latin typeface="Arial"/>
                <a:ea typeface="Arial"/>
                <a:cs typeface="Arial"/>
                <a:sym typeface="Arial"/>
              </a:rPr>
              <a:t>Feature: Expandable Storage Benefit: Store a large amount of data, including photos, videos, music, and documents, without worrying about running out of space. Expandable storage allows you to add a microSD card for extra storage capacity.</a:t>
            </a:r>
            <a:endParaRPr/>
          </a:p>
          <a:p>
            <a:pPr marL="0" lvl="0" indent="0" algn="l" rtl="0">
              <a:lnSpc>
                <a:spcPct val="100000"/>
              </a:lnSpc>
              <a:spcBef>
                <a:spcPts val="0"/>
              </a:spcBef>
              <a:spcAft>
                <a:spcPts val="0"/>
              </a:spcAft>
              <a:buClr>
                <a:schemeClr val="dk1"/>
              </a:buClr>
              <a:buSzPts val="1200"/>
              <a:buFont typeface="Calibri"/>
              <a:buNone/>
            </a:pPr>
            <a:endParaRPr b="0" i="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AutoNum type="arabicPeriod"/>
            </a:pPr>
            <a:r>
              <a:rPr lang="en-US" b="0" i="0">
                <a:latin typeface="Arial"/>
                <a:ea typeface="Arial"/>
                <a:cs typeface="Arial"/>
                <a:sym typeface="Arial"/>
              </a:rPr>
              <a:t>Feature: Biometric Security (e.g., fingerprint or face recognition) Benefit: Protect your personal information and sensitive data from unauthorized access. It provides quick and convenient unlocking methods, improving the security of your device.</a:t>
            </a:r>
            <a:endParaRPr/>
          </a:p>
          <a:p>
            <a:pPr marL="0" lvl="0" indent="0" algn="l" rtl="0">
              <a:lnSpc>
                <a:spcPct val="100000"/>
              </a:lnSpc>
              <a:spcBef>
                <a:spcPts val="0"/>
              </a:spcBef>
              <a:spcAft>
                <a:spcPts val="0"/>
              </a:spcAft>
              <a:buClr>
                <a:schemeClr val="dk1"/>
              </a:buClr>
              <a:buSzPts val="1200"/>
              <a:buFont typeface="Calibri"/>
              <a:buNone/>
            </a:pPr>
            <a:endParaRPr b="0" i="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AutoNum type="arabicPeriod"/>
            </a:pPr>
            <a:r>
              <a:rPr lang="en-US" b="0" i="0">
                <a:latin typeface="Arial"/>
                <a:ea typeface="Arial"/>
                <a:cs typeface="Arial"/>
                <a:sym typeface="Arial"/>
              </a:rPr>
              <a:t>Feature: Long-lasting Battery Life Benefit: Stay connected and productive throughout the day without frequent recharging. A long-lasting battery ensures you have enough power for calls, messaging, browsing, and other tasks.</a:t>
            </a:r>
            <a:endParaRPr/>
          </a:p>
          <a:p>
            <a:pPr marL="0" lvl="0" indent="0" algn="l" rtl="0">
              <a:lnSpc>
                <a:spcPct val="100000"/>
              </a:lnSpc>
              <a:spcBef>
                <a:spcPts val="0"/>
              </a:spcBef>
              <a:spcAft>
                <a:spcPts val="0"/>
              </a:spcAft>
              <a:buClr>
                <a:schemeClr val="dk1"/>
              </a:buClr>
              <a:buSzPts val="1200"/>
              <a:buFont typeface="Calibri"/>
              <a:buNone/>
            </a:pPr>
            <a:endParaRPr b="0" i="0">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AutoNum type="arabicPeriod"/>
            </a:pPr>
            <a:r>
              <a:rPr lang="en-US" b="0" i="0">
                <a:latin typeface="Arial"/>
                <a:ea typeface="Arial"/>
                <a:cs typeface="Arial"/>
                <a:sym typeface="Arial"/>
              </a:rPr>
              <a:t>Feature: Voice Assistant Integration (e.g., Siri, Google Assistant) Benefit: Access information, perform tasks, and control your phone using voice commands. Voice assistants provide hands-free convenience, helping you with tasks, answering questions, and setting reminders.</a:t>
            </a:r>
            <a:endParaRPr/>
          </a:p>
          <a:p>
            <a:pPr marL="0" lvl="0" indent="0" algn="l" rtl="0">
              <a:lnSpc>
                <a:spcPct val="100000"/>
              </a:lnSpc>
              <a:spcBef>
                <a:spcPts val="0"/>
              </a:spcBef>
              <a:spcAft>
                <a:spcPts val="0"/>
              </a:spcAft>
              <a:buClr>
                <a:schemeClr val="dk1"/>
              </a:buClr>
              <a:buSzPts val="1200"/>
              <a:buFont typeface="Calibri"/>
              <a:buNone/>
            </a:pPr>
            <a:endParaRPr b="0" i="0">
              <a:latin typeface="Arial"/>
              <a:ea typeface="Arial"/>
              <a:cs typeface="Arial"/>
              <a:sym typeface="Arial"/>
            </a:endParaRPr>
          </a:p>
          <a:p>
            <a:pPr marL="0" lvl="0" indent="0" algn="l" rtl="0">
              <a:lnSpc>
                <a:spcPct val="100000"/>
              </a:lnSpc>
              <a:spcBef>
                <a:spcPts val="0"/>
              </a:spcBef>
              <a:spcAft>
                <a:spcPts val="0"/>
              </a:spcAft>
              <a:buSzPts val="1400"/>
              <a:buNone/>
            </a:pPr>
            <a:br>
              <a:rPr lang="en-US"/>
            </a:br>
            <a:endParaRPr/>
          </a:p>
        </p:txBody>
      </p:sp>
      <p:sp>
        <p:nvSpPr>
          <p:cNvPr id="325" name="Google Shape;32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13</a:t>
            </a:fld>
            <a:endParaRPr sz="1200">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a:latin typeface="Arial"/>
                <a:ea typeface="Arial"/>
                <a:cs typeface="Arial"/>
                <a:sym typeface="Arial"/>
              </a:rPr>
              <a:t>Sales objections are often seen as a roadblock to making a sale, but they can actually be viewed as an opportunity to further understand and address a potential customer's needs and concerns.</a:t>
            </a:r>
            <a:endParaRPr/>
          </a:p>
          <a:p>
            <a:pPr marL="0" lvl="0" indent="0" algn="l" rtl="0">
              <a:lnSpc>
                <a:spcPct val="100000"/>
              </a:lnSpc>
              <a:spcBef>
                <a:spcPts val="0"/>
              </a:spcBef>
              <a:spcAft>
                <a:spcPts val="0"/>
              </a:spcAft>
              <a:buSzPts val="1400"/>
              <a:buNone/>
            </a:pPr>
            <a:endParaRPr b="0" i="0">
              <a:latin typeface="Arial"/>
              <a:ea typeface="Arial"/>
              <a:cs typeface="Arial"/>
              <a:sym typeface="Arial"/>
            </a:endParaRPr>
          </a:p>
          <a:p>
            <a:pPr marL="0" lvl="0" indent="0" algn="l" rtl="0">
              <a:lnSpc>
                <a:spcPct val="100000"/>
              </a:lnSpc>
              <a:spcBef>
                <a:spcPts val="0"/>
              </a:spcBef>
              <a:spcAft>
                <a:spcPts val="0"/>
              </a:spcAft>
              <a:buSzPts val="1400"/>
              <a:buNone/>
            </a:pPr>
            <a:r>
              <a:rPr lang="en-US" b="0" i="0">
                <a:solidFill>
                  <a:srgbClr val="374151"/>
                </a:solidFill>
                <a:latin typeface="Arial"/>
                <a:ea typeface="Arial"/>
                <a:cs typeface="Arial"/>
                <a:sym typeface="Arial"/>
              </a:rPr>
              <a:t>Sales objections can sometimes be a request for more information or clarification rather than a direct objection to the product or service being offered. In these cases, the customer may simply need more information to make an informed decision, or they may have a Specific question that needs to be addressed.</a:t>
            </a:r>
            <a:endParaRPr b="0" i="0">
              <a:latin typeface="Arial"/>
              <a:ea typeface="Arial"/>
              <a:cs typeface="Arial"/>
              <a:sym typeface="Arial"/>
            </a:endParaRPr>
          </a:p>
          <a:p>
            <a:pPr marL="0" lvl="0" indent="0" algn="l" rtl="0">
              <a:lnSpc>
                <a:spcPct val="100000"/>
              </a:lnSpc>
              <a:spcBef>
                <a:spcPts val="0"/>
              </a:spcBef>
              <a:spcAft>
                <a:spcPts val="0"/>
              </a:spcAft>
              <a:buSzPts val="1400"/>
              <a:buNone/>
            </a:pPr>
            <a:endParaRPr b="0" i="0">
              <a:latin typeface="Arial"/>
              <a:ea typeface="Arial"/>
              <a:cs typeface="Arial"/>
              <a:sym typeface="Arial"/>
            </a:endParaRPr>
          </a:p>
          <a:p>
            <a:pPr marL="0" lvl="0" indent="0" algn="l" rtl="0">
              <a:lnSpc>
                <a:spcPct val="100000"/>
              </a:lnSpc>
              <a:spcBef>
                <a:spcPts val="0"/>
              </a:spcBef>
              <a:spcAft>
                <a:spcPts val="0"/>
              </a:spcAft>
              <a:buSzPts val="1400"/>
              <a:buNone/>
            </a:pPr>
            <a:r>
              <a:rPr lang="en-US" b="0" i="0">
                <a:latin typeface="Arial"/>
                <a:ea typeface="Arial"/>
                <a:cs typeface="Arial"/>
                <a:sym typeface="Arial"/>
              </a:rPr>
              <a:t>When a proSpect raises an objection, it means they are engaged in the sales conversation and considering the purchase. It also gives the saleSperson a chance to better understand the proSpect's perSpective and address any hesitations or uncertainties they may have.</a:t>
            </a:r>
            <a:endParaRPr/>
          </a:p>
          <a:p>
            <a:pPr marL="0" lvl="0" indent="0" algn="l" rtl="0">
              <a:lnSpc>
                <a:spcPct val="100000"/>
              </a:lnSpc>
              <a:spcBef>
                <a:spcPts val="0"/>
              </a:spcBef>
              <a:spcAft>
                <a:spcPts val="0"/>
              </a:spcAft>
              <a:buSzPts val="1400"/>
              <a:buNone/>
            </a:pPr>
            <a:r>
              <a:rPr lang="en-US" b="0" i="0">
                <a:latin typeface="Arial"/>
                <a:ea typeface="Arial"/>
                <a:cs typeface="Arial"/>
                <a:sym typeface="Arial"/>
              </a:rPr>
              <a:t>By acknowledging and addressing the objection, the saleSperson can build trust with the proSpect and demonstrate that they are committed to finding a solution that meets the proSpect's needs. This can ultimately lead to a stronger and more successful sales relationship.</a:t>
            </a:r>
            <a:endParaRPr/>
          </a:p>
          <a:p>
            <a:pPr marL="0" lvl="0" indent="0" algn="l" rtl="0">
              <a:lnSpc>
                <a:spcPct val="100000"/>
              </a:lnSpc>
              <a:spcBef>
                <a:spcPts val="0"/>
              </a:spcBef>
              <a:spcAft>
                <a:spcPts val="0"/>
              </a:spcAft>
              <a:buSzPts val="1400"/>
              <a:buNone/>
            </a:pPr>
            <a:r>
              <a:rPr lang="en-US" b="0" i="0">
                <a:latin typeface="Arial"/>
                <a:ea typeface="Arial"/>
                <a:cs typeface="Arial"/>
                <a:sym typeface="Arial"/>
              </a:rPr>
              <a:t>So, while it may be tempting to try and avoid objections, it's important to view them as a valuable opportunity to learn more about the proSpect and ultimately close the sale.</a:t>
            </a:r>
            <a:endParaRPr/>
          </a:p>
          <a:p>
            <a:pPr marL="0" lvl="0" indent="0" algn="l" rtl="0">
              <a:lnSpc>
                <a:spcPct val="100000"/>
              </a:lnSpc>
              <a:spcBef>
                <a:spcPts val="0"/>
              </a:spcBef>
              <a:spcAft>
                <a:spcPts val="0"/>
              </a:spcAft>
              <a:buSzPts val="1400"/>
              <a:buNone/>
            </a:pPr>
            <a:br>
              <a:rPr lang="en-US"/>
            </a:br>
            <a:endParaRPr/>
          </a:p>
        </p:txBody>
      </p:sp>
      <p:sp>
        <p:nvSpPr>
          <p:cNvPr id="333" name="Google Shape;333;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76200" algn="l" rtl="0">
              <a:lnSpc>
                <a:spcPct val="100000"/>
              </a:lnSpc>
              <a:spcBef>
                <a:spcPts val="0"/>
              </a:spcBef>
              <a:spcAft>
                <a:spcPts val="0"/>
              </a:spcAft>
              <a:buClr>
                <a:srgbClr val="374151"/>
              </a:buClr>
              <a:buSzPts val="1200"/>
              <a:buFont typeface="Calibri"/>
              <a:buAutoNum type="arabicPeriod"/>
            </a:pPr>
            <a:r>
              <a:rPr lang="en-US" b="0" i="0">
                <a:solidFill>
                  <a:srgbClr val="374151"/>
                </a:solidFill>
                <a:latin typeface="Arial"/>
                <a:ea typeface="Arial"/>
                <a:cs typeface="Arial"/>
                <a:sym typeface="Arial"/>
              </a:rPr>
              <a:t> Mindset : Most of the sales professionals view Sales objections as a form of resistance or rejection from the prospect.</a:t>
            </a:r>
            <a:endParaRPr/>
          </a:p>
          <a:p>
            <a:pPr marL="0" lvl="0" indent="0" algn="l" rtl="0">
              <a:lnSpc>
                <a:spcPct val="100000"/>
              </a:lnSpc>
              <a:spcBef>
                <a:spcPts val="0"/>
              </a:spcBef>
              <a:spcAft>
                <a:spcPts val="0"/>
              </a:spcAft>
              <a:buClr>
                <a:schemeClr val="dk1"/>
              </a:buClr>
              <a:buSzPts val="1200"/>
              <a:buFont typeface="Calibri"/>
              <a:buNone/>
            </a:pPr>
            <a:endParaRPr b="0" i="0">
              <a:solidFill>
                <a:srgbClr val="374151"/>
              </a:solidFill>
              <a:latin typeface="Arial"/>
              <a:ea typeface="Arial"/>
              <a:cs typeface="Arial"/>
              <a:sym typeface="Arial"/>
            </a:endParaRPr>
          </a:p>
          <a:p>
            <a:pPr marL="0" lvl="0" indent="-76200" algn="l" rtl="0">
              <a:lnSpc>
                <a:spcPct val="100000"/>
              </a:lnSpc>
              <a:spcBef>
                <a:spcPts val="0"/>
              </a:spcBef>
              <a:spcAft>
                <a:spcPts val="0"/>
              </a:spcAft>
              <a:buClr>
                <a:srgbClr val="374151"/>
              </a:buClr>
              <a:buSzPts val="1200"/>
              <a:buFont typeface="Calibri"/>
              <a:buAutoNum type="arabicPeriod"/>
            </a:pPr>
            <a:r>
              <a:rPr lang="en-US" b="0" i="0">
                <a:solidFill>
                  <a:srgbClr val="374151"/>
                </a:solidFill>
                <a:latin typeface="Arial"/>
                <a:ea typeface="Arial"/>
                <a:cs typeface="Arial"/>
                <a:sym typeface="Arial"/>
              </a:rPr>
              <a:t>Lack of Understanding: Sales professionals may struggle to fully understand the objection raised by the prospect. Misinterpreting the objection or failing to grasp the underlying concerns can hinder their ability to address it effectively.</a:t>
            </a:r>
            <a:endParaRPr/>
          </a:p>
          <a:p>
            <a:pPr marL="0" lvl="0" indent="0" algn="l" rtl="0">
              <a:lnSpc>
                <a:spcPct val="100000"/>
              </a:lnSpc>
              <a:spcBef>
                <a:spcPts val="0"/>
              </a:spcBef>
              <a:spcAft>
                <a:spcPts val="0"/>
              </a:spcAft>
              <a:buClr>
                <a:schemeClr val="dk1"/>
              </a:buClr>
              <a:buSzPts val="1200"/>
              <a:buFont typeface="Calibri"/>
              <a:buNone/>
            </a:pPr>
            <a:endParaRPr b="0" i="0">
              <a:solidFill>
                <a:srgbClr val="374151"/>
              </a:solidFill>
              <a:latin typeface="Arial"/>
              <a:ea typeface="Arial"/>
              <a:cs typeface="Arial"/>
              <a:sym typeface="Arial"/>
            </a:endParaRPr>
          </a:p>
          <a:p>
            <a:pPr marL="0" lvl="0" indent="-76200" algn="l" rtl="0">
              <a:lnSpc>
                <a:spcPct val="100000"/>
              </a:lnSpc>
              <a:spcBef>
                <a:spcPts val="0"/>
              </a:spcBef>
              <a:spcAft>
                <a:spcPts val="0"/>
              </a:spcAft>
              <a:buClr>
                <a:srgbClr val="374151"/>
              </a:buClr>
              <a:buSzPts val="1200"/>
              <a:buFont typeface="Calibri"/>
              <a:buAutoNum type="arabicPeriod"/>
            </a:pPr>
            <a:r>
              <a:rPr lang="en-US" b="0" i="0">
                <a:solidFill>
                  <a:srgbClr val="374151"/>
                </a:solidFill>
                <a:latin typeface="Arial"/>
                <a:ea typeface="Arial"/>
                <a:cs typeface="Arial"/>
                <a:sym typeface="Arial"/>
              </a:rPr>
              <a:t>Limited Time and Attention: Sales interactions are often time-constrained, and sales professionals must address objections within a limited timeframe. This can make it challenging to provide a comprehensive response that fully addresses the prospect's concerns.</a:t>
            </a:r>
            <a:endParaRPr/>
          </a:p>
          <a:p>
            <a:pPr marL="0" lvl="0" indent="0" algn="l" rtl="0">
              <a:lnSpc>
                <a:spcPct val="100000"/>
              </a:lnSpc>
              <a:spcBef>
                <a:spcPts val="0"/>
              </a:spcBef>
              <a:spcAft>
                <a:spcPts val="0"/>
              </a:spcAft>
              <a:buClr>
                <a:schemeClr val="dk1"/>
              </a:buClr>
              <a:buSzPts val="1200"/>
              <a:buFont typeface="Calibri"/>
              <a:buNone/>
            </a:pPr>
            <a:endParaRPr b="0" i="0">
              <a:solidFill>
                <a:srgbClr val="374151"/>
              </a:solidFill>
              <a:latin typeface="Arial"/>
              <a:ea typeface="Arial"/>
              <a:cs typeface="Arial"/>
              <a:sym typeface="Arial"/>
            </a:endParaRPr>
          </a:p>
          <a:p>
            <a:pPr marL="0" lvl="0" indent="-76200" algn="l" rtl="0">
              <a:lnSpc>
                <a:spcPct val="100000"/>
              </a:lnSpc>
              <a:spcBef>
                <a:spcPts val="0"/>
              </a:spcBef>
              <a:spcAft>
                <a:spcPts val="0"/>
              </a:spcAft>
              <a:buClr>
                <a:srgbClr val="374151"/>
              </a:buClr>
              <a:buSzPts val="1200"/>
              <a:buFont typeface="Calibri"/>
              <a:buAutoNum type="arabicPeriod"/>
            </a:pPr>
            <a:r>
              <a:rPr lang="en-US" b="0" i="0">
                <a:solidFill>
                  <a:srgbClr val="374151"/>
                </a:solidFill>
                <a:latin typeface="Arial"/>
                <a:ea typeface="Arial"/>
                <a:cs typeface="Arial"/>
                <a:sym typeface="Arial"/>
              </a:rPr>
              <a:t>Emotional Reactions: Some objections may trigger emotional reactions from both the prospect and the sales professional. It can be difficult to maintain composure and handle objections objectively when emotions come into play.</a:t>
            </a:r>
            <a:endParaRPr/>
          </a:p>
          <a:p>
            <a:pPr marL="0" lvl="0" indent="0" algn="l" rtl="0">
              <a:lnSpc>
                <a:spcPct val="100000"/>
              </a:lnSpc>
              <a:spcBef>
                <a:spcPts val="0"/>
              </a:spcBef>
              <a:spcAft>
                <a:spcPts val="0"/>
              </a:spcAft>
              <a:buClr>
                <a:schemeClr val="dk1"/>
              </a:buClr>
              <a:buSzPts val="1200"/>
              <a:buFont typeface="Calibri"/>
              <a:buNone/>
            </a:pPr>
            <a:endParaRPr b="0" i="0">
              <a:solidFill>
                <a:srgbClr val="374151"/>
              </a:solidFill>
              <a:latin typeface="Arial"/>
              <a:ea typeface="Arial"/>
              <a:cs typeface="Arial"/>
              <a:sym typeface="Arial"/>
            </a:endParaRPr>
          </a:p>
          <a:p>
            <a:pPr marL="0" lvl="0" indent="-76200" algn="l" rtl="0">
              <a:lnSpc>
                <a:spcPct val="100000"/>
              </a:lnSpc>
              <a:spcBef>
                <a:spcPts val="0"/>
              </a:spcBef>
              <a:spcAft>
                <a:spcPts val="0"/>
              </a:spcAft>
              <a:buClr>
                <a:srgbClr val="374151"/>
              </a:buClr>
              <a:buSzPts val="1200"/>
              <a:buFont typeface="Calibri"/>
              <a:buAutoNum type="arabicPeriod"/>
            </a:pPr>
            <a:r>
              <a:rPr lang="en-US" b="0" i="0">
                <a:solidFill>
                  <a:srgbClr val="374151"/>
                </a:solidFill>
                <a:latin typeface="Arial"/>
                <a:ea typeface="Arial"/>
                <a:cs typeface="Arial"/>
                <a:sym typeface="Arial"/>
              </a:rPr>
              <a:t>Knowledge and Expertise Gaps: Addressing objections requires a deep understanding of the product or service being sold, as well as the industry and market. If sales professionals lack sufficient knowledge or expertise, they may struggle to provide persuasive responses to objections.</a:t>
            </a:r>
            <a:endParaRPr/>
          </a:p>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343" name="Google Shape;34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a:solidFill>
                  <a:srgbClr val="374151"/>
                </a:solidFill>
                <a:latin typeface="Arial"/>
                <a:ea typeface="Arial"/>
                <a:cs typeface="Arial"/>
                <a:sym typeface="Arial"/>
              </a:rPr>
              <a:t>The "feel felt found" method is a common approach for handling sales objections that involves acknowledging the customer's concern, empathizing with their perspective, and then sharing a story or example that demonstrates how other customers have had similar concerns but ultimately found value in the product or service.</a:t>
            </a:r>
            <a:endParaRPr/>
          </a:p>
        </p:txBody>
      </p:sp>
      <p:sp>
        <p:nvSpPr>
          <p:cNvPr id="351" name="Google Shape;35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0" name="Google Shape;36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a:solidFill>
                  <a:srgbClr val="374151"/>
                </a:solidFill>
                <a:latin typeface="Arial"/>
                <a:ea typeface="Arial"/>
                <a:cs typeface="Arial"/>
                <a:sym typeface="Arial"/>
              </a:rPr>
              <a:t>Sales closing is the final stage of the sales process in which the sales professional seeks to persuade the customer to make a purchase or take a desired action. The goal of sales closing is to finalize the sale by overcoming any remaining objections or concerns the customer may have and to help the customer feel confident and satisfied with their decision to buy.</a:t>
            </a:r>
            <a:endParaRPr/>
          </a:p>
          <a:p>
            <a:pPr marL="0" lvl="0" indent="0" algn="l" rtl="0">
              <a:lnSpc>
                <a:spcPct val="100000"/>
              </a:lnSpc>
              <a:spcBef>
                <a:spcPts val="0"/>
              </a:spcBef>
              <a:spcAft>
                <a:spcPts val="0"/>
              </a:spcAft>
              <a:buSzPts val="1400"/>
              <a:buNone/>
            </a:pPr>
            <a:endParaRPr b="0" i="0">
              <a:solidFill>
                <a:srgbClr val="374151"/>
              </a:solidFill>
              <a:latin typeface="Arial"/>
              <a:ea typeface="Arial"/>
              <a:cs typeface="Arial"/>
              <a:sym typeface="Arial"/>
            </a:endParaRPr>
          </a:p>
          <a:p>
            <a:pPr marL="0" lvl="0" indent="0" algn="l" rtl="0">
              <a:lnSpc>
                <a:spcPct val="100000"/>
              </a:lnSpc>
              <a:spcBef>
                <a:spcPts val="0"/>
              </a:spcBef>
              <a:spcAft>
                <a:spcPts val="0"/>
              </a:spcAft>
              <a:buSzPts val="1400"/>
              <a:buNone/>
            </a:pPr>
            <a:r>
              <a:rPr lang="en-US" b="0" i="0">
                <a:solidFill>
                  <a:srgbClr val="374151"/>
                </a:solidFill>
                <a:latin typeface="Arial"/>
                <a:ea typeface="Arial"/>
                <a:cs typeface="Arial"/>
                <a:sym typeface="Arial"/>
              </a:rPr>
              <a:t>There are many different techniques and strategies that sales professionals use to close a sale, depending on the Specific circumstances and the customer's needs and preferences. Some common closing techniques include the assumptive close, the summary close, the alternative close, and the urgency close. The key to effective sales closing is to understand the customer's needs and concerns, address any objections, and provide clear and compelling reasons for the customer to take action. It is also important to maintain a positive and reSpectful relationship with the customer throughout the sales process, even if the sale does not ultimately close.</a:t>
            </a:r>
            <a:endParaRPr/>
          </a:p>
          <a:p>
            <a:pPr marL="0" lvl="0" indent="0" algn="l" rtl="0">
              <a:lnSpc>
                <a:spcPct val="100000"/>
              </a:lnSpc>
              <a:spcBef>
                <a:spcPts val="0"/>
              </a:spcBef>
              <a:spcAft>
                <a:spcPts val="0"/>
              </a:spcAft>
              <a:buSzPts val="1400"/>
              <a:buNone/>
            </a:pPr>
            <a:endParaRPr/>
          </a:p>
        </p:txBody>
      </p:sp>
      <p:sp>
        <p:nvSpPr>
          <p:cNvPr id="361" name="Google Shape;361;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a:solidFill>
                  <a:srgbClr val="374151"/>
                </a:solidFill>
                <a:latin typeface="Arial"/>
                <a:ea typeface="Arial"/>
                <a:cs typeface="Arial"/>
                <a:sym typeface="Arial"/>
              </a:rPr>
              <a:t>Offering an alternative option is a sales closing technique where the sales professional offers the customer a choice between two or more options, both of which lead to a sale. This technique can be effective in situations where the customer is hesitant about making a purchase or is considering other options.</a:t>
            </a:r>
            <a:endParaRPr/>
          </a:p>
          <a:p>
            <a:pPr marL="0" lvl="0" indent="0" algn="l" rtl="0">
              <a:lnSpc>
                <a:spcPct val="100000"/>
              </a:lnSpc>
              <a:spcBef>
                <a:spcPts val="0"/>
              </a:spcBef>
              <a:spcAft>
                <a:spcPts val="0"/>
              </a:spcAft>
              <a:buSzPts val="1400"/>
              <a:buNone/>
            </a:pPr>
            <a:r>
              <a:rPr lang="en-US" b="0" i="0">
                <a:solidFill>
                  <a:srgbClr val="374151"/>
                </a:solidFill>
                <a:latin typeface="Arial"/>
                <a:ea typeface="Arial"/>
                <a:cs typeface="Arial"/>
                <a:sym typeface="Arial"/>
              </a:rPr>
              <a:t>The key to offering an alternative option is to provide choices that are both appealing to the customer and aligned with their needs and preferences.</a:t>
            </a:r>
            <a:endParaRPr/>
          </a:p>
          <a:p>
            <a:pPr marL="0" lvl="0" indent="0" algn="l" rtl="0">
              <a:lnSpc>
                <a:spcPct val="100000"/>
              </a:lnSpc>
              <a:spcBef>
                <a:spcPts val="0"/>
              </a:spcBef>
              <a:spcAft>
                <a:spcPts val="0"/>
              </a:spcAft>
              <a:buSzPts val="1400"/>
              <a:buNone/>
            </a:pPr>
            <a:endParaRPr b="0" i="0">
              <a:solidFill>
                <a:srgbClr val="374151"/>
              </a:solidFill>
              <a:latin typeface="Arial"/>
              <a:ea typeface="Arial"/>
              <a:cs typeface="Arial"/>
              <a:sym typeface="Arial"/>
            </a:endParaRPr>
          </a:p>
          <a:p>
            <a:pPr marL="0" lvl="0" indent="0" algn="l" rtl="0">
              <a:lnSpc>
                <a:spcPct val="100000"/>
              </a:lnSpc>
              <a:spcBef>
                <a:spcPts val="0"/>
              </a:spcBef>
              <a:spcAft>
                <a:spcPts val="0"/>
              </a:spcAft>
              <a:buSzPts val="1400"/>
              <a:buNone/>
            </a:pPr>
            <a:r>
              <a:rPr lang="en-US" b="0" i="0">
                <a:solidFill>
                  <a:srgbClr val="374151"/>
                </a:solidFill>
                <a:latin typeface="Arial"/>
                <a:ea typeface="Arial"/>
                <a:cs typeface="Arial"/>
                <a:sym typeface="Arial"/>
              </a:rPr>
              <a:t> For example, if the customer is hesitating due to the cost of the product or service, the sales professional might offer a lower-priced option with fewer features or a higher-priced option with additional benefits.</a:t>
            </a:r>
            <a:endParaRPr/>
          </a:p>
          <a:p>
            <a:pPr marL="0" lvl="0" indent="0" algn="l" rtl="0">
              <a:lnSpc>
                <a:spcPct val="100000"/>
              </a:lnSpc>
              <a:spcBef>
                <a:spcPts val="0"/>
              </a:spcBef>
              <a:spcAft>
                <a:spcPts val="0"/>
              </a:spcAft>
              <a:buSzPts val="1400"/>
              <a:buNone/>
            </a:pPr>
            <a:br>
              <a:rPr lang="en-US" b="0" i="0">
                <a:solidFill>
                  <a:srgbClr val="374151"/>
                </a:solidFill>
                <a:latin typeface="Arial"/>
                <a:ea typeface="Arial"/>
                <a:cs typeface="Arial"/>
                <a:sym typeface="Arial"/>
              </a:rPr>
            </a:br>
            <a:r>
              <a:rPr lang="en-US" b="0" i="0">
                <a:solidFill>
                  <a:srgbClr val="374151"/>
                </a:solidFill>
                <a:latin typeface="Arial"/>
                <a:ea typeface="Arial"/>
                <a:cs typeface="Arial"/>
                <a:sym typeface="Arial"/>
              </a:rPr>
              <a:t>By offering an alternative option, the sales professional demonstrates flexibility and a willingness to work with the customer to find a solution that meets their needs. This can help to build trust and increase the likelihood of a successful sale.</a:t>
            </a:r>
            <a:endParaRPr/>
          </a:p>
          <a:p>
            <a:pPr marL="0" lvl="0" indent="0" algn="l" rtl="0">
              <a:lnSpc>
                <a:spcPct val="100000"/>
              </a:lnSpc>
              <a:spcBef>
                <a:spcPts val="0"/>
              </a:spcBef>
              <a:spcAft>
                <a:spcPts val="0"/>
              </a:spcAft>
              <a:buSzPts val="1400"/>
              <a:buNone/>
            </a:pPr>
            <a:r>
              <a:rPr lang="en-US" b="0" i="0">
                <a:solidFill>
                  <a:srgbClr val="374151"/>
                </a:solidFill>
                <a:latin typeface="Arial"/>
                <a:ea typeface="Arial"/>
                <a:cs typeface="Arial"/>
                <a:sym typeface="Arial"/>
              </a:rPr>
              <a:t>It's important to note that offering too many options or options that are not relevant to the customer's needs can be overwhelming and counterproductive. The key is to listen to the customer's needs and preferences and tailor the options accordingly.</a:t>
            </a:r>
            <a:endParaRPr/>
          </a:p>
          <a:p>
            <a:pPr marL="0" lvl="0" indent="0" algn="l" rtl="0">
              <a:lnSpc>
                <a:spcPct val="100000"/>
              </a:lnSpc>
              <a:spcBef>
                <a:spcPts val="0"/>
              </a:spcBef>
              <a:spcAft>
                <a:spcPts val="0"/>
              </a:spcAft>
              <a:buSzPts val="1400"/>
              <a:buNone/>
            </a:pPr>
            <a:endParaRPr/>
          </a:p>
        </p:txBody>
      </p:sp>
      <p:sp>
        <p:nvSpPr>
          <p:cNvPr id="369" name="Google Shape;369;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0" i="0">
                <a:solidFill>
                  <a:srgbClr val="374151"/>
                </a:solidFill>
                <a:latin typeface="Arial"/>
                <a:ea typeface="Arial"/>
                <a:cs typeface="Arial"/>
                <a:sym typeface="Arial"/>
              </a:rPr>
              <a:t>The benefits of sales referrals are numerous and can have a significant impact on a salesperson's success and the growth of their business. Here are some key benefits of sales referrals:</a:t>
            </a:r>
            <a:endParaRPr/>
          </a:p>
          <a:p>
            <a:pPr marL="0" lvl="0" indent="0" algn="l" rtl="0">
              <a:lnSpc>
                <a:spcPct val="100000"/>
              </a:lnSpc>
              <a:spcBef>
                <a:spcPts val="0"/>
              </a:spcBef>
              <a:spcAft>
                <a:spcPts val="0"/>
              </a:spcAft>
              <a:buSzPts val="1400"/>
              <a:buNone/>
            </a:pPr>
            <a:endParaRPr b="0" i="0">
              <a:solidFill>
                <a:srgbClr val="374151"/>
              </a:solidFill>
              <a:latin typeface="Arial"/>
              <a:ea typeface="Arial"/>
              <a:cs typeface="Arial"/>
              <a:sym typeface="Arial"/>
            </a:endParaRPr>
          </a:p>
          <a:p>
            <a:pPr marL="0" lvl="0" indent="0" algn="l" rtl="0">
              <a:lnSpc>
                <a:spcPct val="100000"/>
              </a:lnSpc>
              <a:spcBef>
                <a:spcPts val="0"/>
              </a:spcBef>
              <a:spcAft>
                <a:spcPts val="0"/>
              </a:spcAft>
              <a:buClr>
                <a:srgbClr val="374151"/>
              </a:buClr>
              <a:buSzPts val="1200"/>
              <a:buFont typeface="Calibri"/>
              <a:buAutoNum type="arabicPeriod"/>
            </a:pPr>
            <a:r>
              <a:rPr lang="en-US" b="1" i="0">
                <a:solidFill>
                  <a:srgbClr val="374151"/>
                </a:solidFill>
                <a:latin typeface="Arial"/>
                <a:ea typeface="Arial"/>
                <a:cs typeface="Arial"/>
                <a:sym typeface="Arial"/>
              </a:rPr>
              <a:t>Trust and Credibility: </a:t>
            </a:r>
            <a:r>
              <a:rPr lang="en-US" b="0" i="0">
                <a:solidFill>
                  <a:srgbClr val="374151"/>
                </a:solidFill>
                <a:latin typeface="Arial"/>
                <a:ea typeface="Arial"/>
                <a:cs typeface="Arial"/>
                <a:sym typeface="Arial"/>
              </a:rPr>
              <a:t>Referrals come from satisfied customers who have experienced the value and quality of your product or service. When potential customers receive a referral from someone they trust, it instantly builds credibility and trust in your offering, making it easier to establish a positive relationship from the start.</a:t>
            </a:r>
            <a:endParaRPr/>
          </a:p>
          <a:p>
            <a:pPr marL="0" lvl="0" indent="0" algn="l" rtl="0">
              <a:lnSpc>
                <a:spcPct val="100000"/>
              </a:lnSpc>
              <a:spcBef>
                <a:spcPts val="0"/>
              </a:spcBef>
              <a:spcAft>
                <a:spcPts val="0"/>
              </a:spcAft>
              <a:buClr>
                <a:schemeClr val="dk1"/>
              </a:buClr>
              <a:buSzPts val="1200"/>
              <a:buFont typeface="Calibri"/>
              <a:buNone/>
            </a:pPr>
            <a:endParaRPr b="0" i="0">
              <a:solidFill>
                <a:srgbClr val="374151"/>
              </a:solidFill>
              <a:latin typeface="Arial"/>
              <a:ea typeface="Arial"/>
              <a:cs typeface="Arial"/>
              <a:sym typeface="Arial"/>
            </a:endParaRPr>
          </a:p>
          <a:p>
            <a:pPr marL="0" lvl="0" indent="0" algn="l" rtl="0">
              <a:lnSpc>
                <a:spcPct val="100000"/>
              </a:lnSpc>
              <a:spcBef>
                <a:spcPts val="0"/>
              </a:spcBef>
              <a:spcAft>
                <a:spcPts val="0"/>
              </a:spcAft>
              <a:buClr>
                <a:srgbClr val="374151"/>
              </a:buClr>
              <a:buSzPts val="1200"/>
              <a:buFont typeface="Calibri"/>
              <a:buAutoNum type="arabicPeriod"/>
            </a:pPr>
            <a:r>
              <a:rPr lang="en-US" b="1" i="0">
                <a:solidFill>
                  <a:srgbClr val="374151"/>
                </a:solidFill>
                <a:latin typeface="Arial"/>
                <a:ea typeface="Arial"/>
                <a:cs typeface="Arial"/>
                <a:sym typeface="Arial"/>
              </a:rPr>
              <a:t>Higher Conversion Rates</a:t>
            </a:r>
            <a:r>
              <a:rPr lang="en-US" b="0" i="0">
                <a:solidFill>
                  <a:srgbClr val="374151"/>
                </a:solidFill>
                <a:latin typeface="Arial"/>
                <a:ea typeface="Arial"/>
                <a:cs typeface="Arial"/>
                <a:sym typeface="Arial"/>
              </a:rPr>
              <a:t>: Referrals tend to have higher conversion rates compared to other leads. Since they are already familiar with the quality and benefits of your offering through the referring customer, they are more likely to be receptive and interested in becoming a customer themselves.</a:t>
            </a:r>
            <a:endParaRPr/>
          </a:p>
          <a:p>
            <a:pPr marL="0" lvl="0" indent="0" algn="l" rtl="0">
              <a:lnSpc>
                <a:spcPct val="100000"/>
              </a:lnSpc>
              <a:spcBef>
                <a:spcPts val="0"/>
              </a:spcBef>
              <a:spcAft>
                <a:spcPts val="0"/>
              </a:spcAft>
              <a:buClr>
                <a:schemeClr val="dk1"/>
              </a:buClr>
              <a:buSzPts val="1200"/>
              <a:buFont typeface="Calibri"/>
              <a:buNone/>
            </a:pPr>
            <a:endParaRPr b="0" i="0">
              <a:solidFill>
                <a:srgbClr val="374151"/>
              </a:solidFill>
              <a:latin typeface="Arial"/>
              <a:ea typeface="Arial"/>
              <a:cs typeface="Arial"/>
              <a:sym typeface="Arial"/>
            </a:endParaRPr>
          </a:p>
          <a:p>
            <a:pPr marL="0" lvl="0" indent="0" algn="l" rtl="0">
              <a:lnSpc>
                <a:spcPct val="100000"/>
              </a:lnSpc>
              <a:spcBef>
                <a:spcPts val="0"/>
              </a:spcBef>
              <a:spcAft>
                <a:spcPts val="0"/>
              </a:spcAft>
              <a:buClr>
                <a:srgbClr val="374151"/>
              </a:buClr>
              <a:buSzPts val="1200"/>
              <a:buFont typeface="Calibri"/>
              <a:buAutoNum type="arabicPeriod"/>
            </a:pPr>
            <a:r>
              <a:rPr lang="en-US" b="1" i="0">
                <a:solidFill>
                  <a:srgbClr val="374151"/>
                </a:solidFill>
                <a:latin typeface="Arial"/>
                <a:ea typeface="Arial"/>
                <a:cs typeface="Arial"/>
                <a:sym typeface="Arial"/>
              </a:rPr>
              <a:t>Cost and Time Efficiency:</a:t>
            </a:r>
            <a:r>
              <a:rPr lang="en-US" b="0" i="0">
                <a:solidFill>
                  <a:srgbClr val="374151"/>
                </a:solidFill>
                <a:latin typeface="Arial"/>
                <a:ea typeface="Arial"/>
                <a:cs typeface="Arial"/>
                <a:sym typeface="Arial"/>
              </a:rPr>
              <a:t> Acquiring new customers through referrals is typically more cost-effective and efficient compared to other marketing and lead generation strategies. Referrals eliminate or reduce the need for extensive prospecting, cold calling, or advertising expenses, saving time and resources in the sales process.</a:t>
            </a:r>
            <a:endParaRPr/>
          </a:p>
          <a:p>
            <a:pPr marL="0" lvl="0" indent="0" algn="l" rtl="0">
              <a:lnSpc>
                <a:spcPct val="100000"/>
              </a:lnSpc>
              <a:spcBef>
                <a:spcPts val="0"/>
              </a:spcBef>
              <a:spcAft>
                <a:spcPts val="0"/>
              </a:spcAft>
              <a:buClr>
                <a:schemeClr val="dk1"/>
              </a:buClr>
              <a:buSzPts val="1200"/>
              <a:buFont typeface="Calibri"/>
              <a:buNone/>
            </a:pPr>
            <a:endParaRPr b="0" i="0">
              <a:solidFill>
                <a:srgbClr val="374151"/>
              </a:solidFill>
              <a:latin typeface="Arial"/>
              <a:ea typeface="Arial"/>
              <a:cs typeface="Arial"/>
              <a:sym typeface="Arial"/>
            </a:endParaRPr>
          </a:p>
          <a:p>
            <a:pPr marL="0" lvl="0" indent="0" algn="l" rtl="0">
              <a:lnSpc>
                <a:spcPct val="100000"/>
              </a:lnSpc>
              <a:spcBef>
                <a:spcPts val="0"/>
              </a:spcBef>
              <a:spcAft>
                <a:spcPts val="0"/>
              </a:spcAft>
              <a:buClr>
                <a:srgbClr val="374151"/>
              </a:buClr>
              <a:buSzPts val="1200"/>
              <a:buFont typeface="Calibri"/>
              <a:buAutoNum type="arabicPeriod"/>
            </a:pPr>
            <a:r>
              <a:rPr lang="en-US" b="1" i="0">
                <a:solidFill>
                  <a:srgbClr val="374151"/>
                </a:solidFill>
                <a:latin typeface="Arial"/>
                <a:ea typeface="Arial"/>
                <a:cs typeface="Arial"/>
                <a:sym typeface="Arial"/>
              </a:rPr>
              <a:t>Expanded Network and Reach: </a:t>
            </a:r>
            <a:r>
              <a:rPr lang="en-US" b="0" i="0">
                <a:solidFill>
                  <a:srgbClr val="374151"/>
                </a:solidFill>
                <a:latin typeface="Arial"/>
                <a:ea typeface="Arial"/>
                <a:cs typeface="Arial"/>
                <a:sym typeface="Arial"/>
              </a:rPr>
              <a:t>Referrals provide access to a broader network and market segment that may have been untapped previously. Leveraging existing customers' networks allows salespeople to connect with potential customers who may not have been reached through traditional marketing efforts, expanding their customer base and market reach.</a:t>
            </a:r>
            <a:endParaRPr/>
          </a:p>
          <a:p>
            <a:pPr marL="0" lvl="0" indent="0" algn="l" rtl="0">
              <a:lnSpc>
                <a:spcPct val="100000"/>
              </a:lnSpc>
              <a:spcBef>
                <a:spcPts val="0"/>
              </a:spcBef>
              <a:spcAft>
                <a:spcPts val="0"/>
              </a:spcAft>
              <a:buClr>
                <a:schemeClr val="dk1"/>
              </a:buClr>
              <a:buSzPts val="1200"/>
              <a:buFont typeface="Calibri"/>
              <a:buNone/>
            </a:pPr>
            <a:endParaRPr b="0" i="0">
              <a:solidFill>
                <a:srgbClr val="374151"/>
              </a:solidFill>
              <a:latin typeface="Arial"/>
              <a:ea typeface="Arial"/>
              <a:cs typeface="Arial"/>
              <a:sym typeface="Arial"/>
            </a:endParaRPr>
          </a:p>
          <a:p>
            <a:pPr marL="0" lvl="0" indent="0" algn="l" rtl="0">
              <a:lnSpc>
                <a:spcPct val="100000"/>
              </a:lnSpc>
              <a:spcBef>
                <a:spcPts val="0"/>
              </a:spcBef>
              <a:spcAft>
                <a:spcPts val="0"/>
              </a:spcAft>
              <a:buClr>
                <a:schemeClr val="dk1"/>
              </a:buClr>
              <a:buSzPts val="1200"/>
              <a:buFont typeface="Calibri"/>
              <a:buNone/>
            </a:pPr>
            <a:endParaRPr b="0" i="0">
              <a:solidFill>
                <a:srgbClr val="374151"/>
              </a:solidFill>
              <a:latin typeface="Arial"/>
              <a:ea typeface="Arial"/>
              <a:cs typeface="Arial"/>
              <a:sym typeface="Arial"/>
            </a:endParaRPr>
          </a:p>
          <a:p>
            <a:pPr marL="0" lvl="0" indent="0" algn="l" rtl="0">
              <a:lnSpc>
                <a:spcPct val="100000"/>
              </a:lnSpc>
              <a:spcBef>
                <a:spcPts val="0"/>
              </a:spcBef>
              <a:spcAft>
                <a:spcPts val="0"/>
              </a:spcAft>
              <a:buClr>
                <a:srgbClr val="374151"/>
              </a:buClr>
              <a:buSzPts val="1200"/>
              <a:buFont typeface="Calibri"/>
              <a:buAutoNum type="arabicPeriod"/>
            </a:pPr>
            <a:r>
              <a:rPr lang="en-US" b="0" i="0">
                <a:solidFill>
                  <a:srgbClr val="374151"/>
                </a:solidFill>
                <a:latin typeface="Arial"/>
                <a:ea typeface="Arial"/>
                <a:cs typeface="Arial"/>
                <a:sym typeface="Arial"/>
              </a:rPr>
              <a:t>Stronger Customer Relationships: Referrals create a sense of loyalty and advocacy among customers. By seeking and receiving referrals, you deepen your relationships with existing customers, demonstrating that their satisfaction and support are valued. This, in turn, can lead to long-term customer loyalty and repeat business.</a:t>
            </a:r>
            <a:endParaRPr/>
          </a:p>
          <a:p>
            <a:pPr marL="0" lvl="0" indent="0" algn="l" rtl="0">
              <a:lnSpc>
                <a:spcPct val="100000"/>
              </a:lnSpc>
              <a:spcBef>
                <a:spcPts val="0"/>
              </a:spcBef>
              <a:spcAft>
                <a:spcPts val="0"/>
              </a:spcAft>
              <a:buClr>
                <a:schemeClr val="dk1"/>
              </a:buClr>
              <a:buSzPts val="1200"/>
              <a:buFont typeface="Calibri"/>
              <a:buNone/>
            </a:pPr>
            <a:endParaRPr b="0" i="0">
              <a:solidFill>
                <a:srgbClr val="374151"/>
              </a:solidFill>
              <a:latin typeface="Arial"/>
              <a:ea typeface="Arial"/>
              <a:cs typeface="Arial"/>
              <a:sym typeface="Arial"/>
            </a:endParaRPr>
          </a:p>
          <a:p>
            <a:pPr marL="0" lvl="0" indent="0" algn="l" rtl="0">
              <a:lnSpc>
                <a:spcPct val="100000"/>
              </a:lnSpc>
              <a:spcBef>
                <a:spcPts val="0"/>
              </a:spcBef>
              <a:spcAft>
                <a:spcPts val="0"/>
              </a:spcAft>
              <a:buClr>
                <a:srgbClr val="374151"/>
              </a:buClr>
              <a:buSzPts val="1200"/>
              <a:buFont typeface="Calibri"/>
              <a:buAutoNum type="arabicPeriod"/>
            </a:pPr>
            <a:r>
              <a:rPr lang="en-US" b="0" i="0">
                <a:solidFill>
                  <a:srgbClr val="374151"/>
                </a:solidFill>
                <a:latin typeface="Arial"/>
                <a:ea typeface="Arial"/>
                <a:cs typeface="Arial"/>
                <a:sym typeface="Arial"/>
              </a:rPr>
              <a:t>Competitive Advantage: Referrals can provide a competitive advantage by differentiating your business from competitors. When potential customers are referred to you, they are more likely to choose your offering over others due to the trust and confidence instilled by the referral source.</a:t>
            </a:r>
            <a:endParaRPr/>
          </a:p>
        </p:txBody>
      </p:sp>
      <p:sp>
        <p:nvSpPr>
          <p:cNvPr id="378" name="Google Shape;378;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04" name="Google Shape;30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Say: </a:t>
            </a:r>
            <a:r>
              <a:rPr lang="en-US"/>
              <a:t>The agenda for the day 1 is as follows</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Clr>
                <a:schemeClr val="dk1"/>
              </a:buClr>
              <a:buSzPts val="1200"/>
              <a:buFont typeface="Arial"/>
              <a:buChar char="•"/>
            </a:pPr>
            <a:r>
              <a:rPr lang="en-US"/>
              <a:t>Understanding Sales</a:t>
            </a:r>
            <a:endParaRPr/>
          </a:p>
          <a:p>
            <a:pPr marL="171450" lvl="0" indent="-171450" algn="l" rtl="0">
              <a:lnSpc>
                <a:spcPct val="100000"/>
              </a:lnSpc>
              <a:spcBef>
                <a:spcPts val="0"/>
              </a:spcBef>
              <a:spcAft>
                <a:spcPts val="0"/>
              </a:spcAft>
              <a:buClr>
                <a:schemeClr val="dk1"/>
              </a:buClr>
              <a:buSzPts val="1200"/>
              <a:buFont typeface="Arial"/>
              <a:buChar char="•"/>
            </a:pPr>
            <a:r>
              <a:rPr lang="en-US"/>
              <a:t>Building a Positive Sales Atitude</a:t>
            </a:r>
            <a:endParaRPr/>
          </a:p>
          <a:p>
            <a:pPr marL="171450" lvl="0" indent="-171450" algn="l" rtl="0">
              <a:lnSpc>
                <a:spcPct val="100000"/>
              </a:lnSpc>
              <a:spcBef>
                <a:spcPts val="0"/>
              </a:spcBef>
              <a:spcAft>
                <a:spcPts val="0"/>
              </a:spcAft>
              <a:buClr>
                <a:schemeClr val="dk1"/>
              </a:buClr>
              <a:buSzPts val="1200"/>
              <a:buFont typeface="Arial"/>
              <a:buChar char="•"/>
            </a:pPr>
            <a:r>
              <a:rPr lang="en-US"/>
              <a:t>Sales Approach &amp; Planning</a:t>
            </a:r>
            <a:endParaRPr/>
          </a:p>
          <a:p>
            <a:pPr marL="171450" lvl="0" indent="-171450" algn="l" rtl="0">
              <a:lnSpc>
                <a:spcPct val="100000"/>
              </a:lnSpc>
              <a:spcBef>
                <a:spcPts val="0"/>
              </a:spcBef>
              <a:spcAft>
                <a:spcPts val="0"/>
              </a:spcAft>
              <a:buClr>
                <a:schemeClr val="dk1"/>
              </a:buClr>
              <a:buSzPts val="1200"/>
              <a:buFont typeface="Arial"/>
              <a:buChar char="•"/>
            </a:pPr>
            <a:r>
              <a:rPr lang="en-US"/>
              <a:t>Tele-Calling Script</a:t>
            </a:r>
            <a:endParaRPr/>
          </a:p>
          <a:p>
            <a:pPr marL="171450" lvl="0" indent="-171450" algn="l" rtl="0">
              <a:lnSpc>
                <a:spcPct val="100000"/>
              </a:lnSpc>
              <a:spcBef>
                <a:spcPts val="0"/>
              </a:spcBef>
              <a:spcAft>
                <a:spcPts val="0"/>
              </a:spcAft>
              <a:buClr>
                <a:schemeClr val="dk1"/>
              </a:buClr>
              <a:buSzPts val="1200"/>
              <a:buFont typeface="Arial"/>
              <a:buChar char="•"/>
            </a:pPr>
            <a:r>
              <a:rPr lang="en-US"/>
              <a:t>Pre-Sales Planning</a:t>
            </a:r>
            <a:endParaRPr/>
          </a:p>
          <a:p>
            <a:pPr marL="171450" lvl="0" indent="-171450" algn="l" rtl="0">
              <a:lnSpc>
                <a:spcPct val="100000"/>
              </a:lnSpc>
              <a:spcBef>
                <a:spcPts val="0"/>
              </a:spcBef>
              <a:spcAft>
                <a:spcPts val="0"/>
              </a:spcAft>
              <a:buClr>
                <a:schemeClr val="dk1"/>
              </a:buClr>
              <a:buSzPts val="1200"/>
              <a:buFont typeface="Arial"/>
              <a:buChar char="•"/>
            </a:pPr>
            <a:r>
              <a:rPr lang="en-US"/>
              <a:t>Selling Skills Listen Model</a:t>
            </a:r>
            <a:endParaRPr/>
          </a:p>
          <a:p>
            <a:pPr marL="171450" lvl="0" indent="-95250" algn="l" rtl="0">
              <a:lnSpc>
                <a:spcPct val="100000"/>
              </a:lnSpc>
              <a:spcBef>
                <a:spcPts val="0"/>
              </a:spcBef>
              <a:spcAft>
                <a:spcPts val="0"/>
              </a:spcAft>
              <a:buClr>
                <a:schemeClr val="dk1"/>
              </a:buClr>
              <a:buSzPts val="1200"/>
              <a:buFont typeface="Arial"/>
              <a:buNone/>
            </a:pPr>
            <a:endParaRPr/>
          </a:p>
        </p:txBody>
      </p:sp>
      <p:sp>
        <p:nvSpPr>
          <p:cNvPr id="305" name="Google Shape;30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387" name="Google Shape;38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0" name="Google Shape;21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t>Say: </a:t>
            </a:r>
            <a:r>
              <a:rPr lang="en-US"/>
              <a:t>The agenda for the day is…</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Clr>
                <a:schemeClr val="dk1"/>
              </a:buClr>
              <a:buSzPts val="1200"/>
              <a:buFont typeface="Arial"/>
              <a:buChar char="•"/>
            </a:pPr>
            <a:r>
              <a:rPr lang="en-US"/>
              <a:t>First Impression is the last Impression</a:t>
            </a:r>
            <a:endParaRPr/>
          </a:p>
          <a:p>
            <a:pPr marL="171450" lvl="0" indent="-171450" algn="l" rtl="0">
              <a:lnSpc>
                <a:spcPct val="100000"/>
              </a:lnSpc>
              <a:spcBef>
                <a:spcPts val="0"/>
              </a:spcBef>
              <a:spcAft>
                <a:spcPts val="0"/>
              </a:spcAft>
              <a:buClr>
                <a:schemeClr val="dk1"/>
              </a:buClr>
              <a:buSzPts val="1200"/>
              <a:buFont typeface="Arial"/>
              <a:buChar char="•"/>
            </a:pPr>
            <a:r>
              <a:rPr lang="en-US"/>
              <a:t>Identify the customer Needs</a:t>
            </a:r>
            <a:endParaRPr/>
          </a:p>
          <a:p>
            <a:pPr marL="171450" lvl="0" indent="-171450" algn="l" rtl="0">
              <a:lnSpc>
                <a:spcPct val="100000"/>
              </a:lnSpc>
              <a:spcBef>
                <a:spcPts val="0"/>
              </a:spcBef>
              <a:spcAft>
                <a:spcPts val="0"/>
              </a:spcAft>
              <a:buClr>
                <a:schemeClr val="dk1"/>
              </a:buClr>
              <a:buSzPts val="1200"/>
              <a:buFont typeface="Arial"/>
              <a:buChar char="•"/>
            </a:pPr>
            <a:r>
              <a:rPr lang="en-US"/>
              <a:t>Product/Solution Pitching</a:t>
            </a:r>
            <a:endParaRPr/>
          </a:p>
          <a:p>
            <a:pPr marL="171450" lvl="0" indent="-171450" algn="l" rtl="0">
              <a:lnSpc>
                <a:spcPct val="100000"/>
              </a:lnSpc>
              <a:spcBef>
                <a:spcPts val="0"/>
              </a:spcBef>
              <a:spcAft>
                <a:spcPts val="0"/>
              </a:spcAft>
              <a:buClr>
                <a:schemeClr val="dk1"/>
              </a:buClr>
              <a:buSzPts val="1200"/>
              <a:buFont typeface="Arial"/>
              <a:buChar char="•"/>
            </a:pPr>
            <a:r>
              <a:rPr lang="en-US"/>
              <a:t>Tackling Sales Objections</a:t>
            </a:r>
            <a:endParaRPr/>
          </a:p>
          <a:p>
            <a:pPr marL="171450" lvl="0" indent="-171450" algn="l" rtl="0">
              <a:lnSpc>
                <a:spcPct val="100000"/>
              </a:lnSpc>
              <a:spcBef>
                <a:spcPts val="0"/>
              </a:spcBef>
              <a:spcAft>
                <a:spcPts val="0"/>
              </a:spcAft>
              <a:buClr>
                <a:schemeClr val="dk1"/>
              </a:buClr>
              <a:buSzPts val="1200"/>
              <a:buFont typeface="Arial"/>
              <a:buChar char="•"/>
            </a:pPr>
            <a:r>
              <a:rPr lang="en-US"/>
              <a:t>Closing the sales Enthusiastically</a:t>
            </a:r>
            <a:endParaRPr/>
          </a:p>
          <a:p>
            <a:pPr marL="171450" lvl="0" indent="-171450" algn="l" rtl="0">
              <a:lnSpc>
                <a:spcPct val="100000"/>
              </a:lnSpc>
              <a:spcBef>
                <a:spcPts val="0"/>
              </a:spcBef>
              <a:spcAft>
                <a:spcPts val="0"/>
              </a:spcAft>
              <a:buClr>
                <a:schemeClr val="dk1"/>
              </a:buClr>
              <a:buSzPts val="1200"/>
              <a:buFont typeface="Arial"/>
              <a:buChar char="•"/>
            </a:pPr>
            <a:r>
              <a:rPr lang="en-US"/>
              <a:t>Next steps –Generating New Leads</a:t>
            </a:r>
            <a:endParaRPr/>
          </a:p>
          <a:p>
            <a:pPr marL="0" lvl="0" indent="0" algn="l" rtl="0">
              <a:lnSpc>
                <a:spcPct val="100000"/>
              </a:lnSpc>
              <a:spcBef>
                <a:spcPts val="0"/>
              </a:spcBef>
              <a:spcAft>
                <a:spcPts val="0"/>
              </a:spcAft>
              <a:buSzPts val="1400"/>
              <a:buNone/>
            </a:pPr>
            <a:endParaRPr/>
          </a:p>
        </p:txBody>
      </p:sp>
      <p:sp>
        <p:nvSpPr>
          <p:cNvPr id="211" name="Google Shape;21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Slide is Self Explanatory</a:t>
            </a:r>
            <a:endParaRPr/>
          </a:p>
        </p:txBody>
      </p:sp>
      <p:sp>
        <p:nvSpPr>
          <p:cNvPr id="229" name="Google Shape;22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Knowing the rules of business card etiquette is just one more way to add the polish that builds your image as a professional, especially during meetings. We all agree that business card is a way to express your professionalism through a piece of paper.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Ask why should we never leave the house or office without business card</a:t>
            </a:r>
            <a:endParaRPr/>
          </a:p>
          <a:p>
            <a:pPr marL="0" lvl="0" indent="0" algn="l" rtl="0">
              <a:lnSpc>
                <a:spcPct val="100000"/>
              </a:lnSpc>
              <a:spcBef>
                <a:spcPts val="0"/>
              </a:spcBef>
              <a:spcAft>
                <a:spcPts val="0"/>
              </a:spcAft>
              <a:buSzPts val="1400"/>
              <a:buNone/>
            </a:pPr>
            <a:endParaRPr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Say </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First things first—always keep your visiting card with you,. You’ll never know when to give one. There is nothing more unprofessional than having to say to the person who asks for it, “</a:t>
            </a:r>
            <a:r>
              <a:rPr lang="en-US" sz="1200" b="0" i="1">
                <a:solidFill>
                  <a:schemeClr val="dk1"/>
                </a:solidFill>
                <a:latin typeface="Calibri"/>
                <a:ea typeface="Calibri"/>
                <a:cs typeface="Calibri"/>
                <a:sym typeface="Calibri"/>
              </a:rPr>
              <a:t>Oh sorry, I forgot to bring my card…</a:t>
            </a:r>
            <a:r>
              <a:rPr lang="en-US" sz="1200" b="0" i="0">
                <a:solidFill>
                  <a:schemeClr val="dk1"/>
                </a:solidFill>
                <a:latin typeface="Calibri"/>
                <a:ea typeface="Calibri"/>
                <a:cs typeface="Calibri"/>
                <a:sym typeface="Calibri"/>
              </a:rPr>
              <a:t>” or, “</a:t>
            </a:r>
            <a:r>
              <a:rPr lang="en-US" sz="1200" b="0" i="1">
                <a:solidFill>
                  <a:schemeClr val="dk1"/>
                </a:solidFill>
                <a:latin typeface="Calibri"/>
                <a:ea typeface="Calibri"/>
                <a:cs typeface="Calibri"/>
                <a:sym typeface="Calibri"/>
              </a:rPr>
              <a:t>Sorry, I just handed out the last copy of my card…</a:t>
            </a:r>
            <a:r>
              <a:rPr lang="en-US" sz="1200" b="0" i="0">
                <a:solidFill>
                  <a:schemeClr val="dk1"/>
                </a:solidFill>
                <a:latin typeface="Calibri"/>
                <a:ea typeface="Calibri"/>
                <a:cs typeface="Calibri"/>
                <a:sym typeface="Calibri"/>
              </a:rPr>
              <a:t>” This leaves a bad taste in the mouth. Not to mention, a lost opportunity for you. So, make sure you always have them with you.</a:t>
            </a:r>
            <a:endParaRPr/>
          </a:p>
          <a:p>
            <a:pPr marL="0" lvl="0" indent="0" algn="l" rtl="0">
              <a:lnSpc>
                <a:spcPct val="100000"/>
              </a:lnSpc>
              <a:spcBef>
                <a:spcPts val="0"/>
              </a:spcBef>
              <a:spcAft>
                <a:spcPts val="0"/>
              </a:spcAft>
              <a:buSzPts val="1400"/>
              <a:buNone/>
            </a:pPr>
            <a:endParaRPr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Ask why should we keep the business card to ourself</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Say Your business card is not something you hand to every people you meet on an event. Don’t think that just because you handed out 100 business cards during an event you will receive 100 calls in a few days. Nope. Although the goal of networking is to connect with as many people as possible, you still need to identify qualified leads, referral sources or future employers. Simply put, you need to be selective of who you are going to exchange calling cards with.</a:t>
            </a:r>
            <a:endParaRPr/>
          </a:p>
          <a:p>
            <a:pPr marL="0" lvl="0" indent="0" algn="l" rtl="0">
              <a:lnSpc>
                <a:spcPct val="100000"/>
              </a:lnSpc>
              <a:spcBef>
                <a:spcPts val="0"/>
              </a:spcBef>
              <a:spcAft>
                <a:spcPts val="0"/>
              </a:spcAft>
              <a:buSzPts val="1400"/>
              <a:buNone/>
            </a:pPr>
            <a:endParaRPr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Ask why should we give our business card only when a person asks for it</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Say Wait to be asked for your card. If an individual is interested in connecting with you beyond the event, he or she will ask about ways to contact you. This is the right time to give him or her your business card.</a:t>
            </a:r>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Hand your business card with discretion. Don’t give up to a dozen calling cards. This sends the message that your business card is not worth much as if you are telling the person to give them to others for you.</a:t>
            </a:r>
            <a:endParaRPr/>
          </a:p>
          <a:p>
            <a:pPr marL="0" lvl="0" indent="0" algn="l" rtl="0">
              <a:lnSpc>
                <a:spcPct val="100000"/>
              </a:lnSpc>
              <a:spcBef>
                <a:spcPts val="0"/>
              </a:spcBef>
              <a:spcAft>
                <a:spcPts val="0"/>
              </a:spcAft>
              <a:buSzPts val="1400"/>
              <a:buNone/>
            </a:pPr>
            <a:endParaRPr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0" i="0">
                <a:solidFill>
                  <a:schemeClr val="dk1"/>
                </a:solidFill>
                <a:latin typeface="Calibri"/>
                <a:ea typeface="Calibri"/>
                <a:cs typeface="Calibri"/>
                <a:sym typeface="Calibri"/>
              </a:rPr>
              <a:t>Ask why should business cards be presentable?make sure that your business card is not crumpled or dirty in any way. This makes for a really bad impression. Cards should be professional-looking. The same applies to giving a card where you crossed off an old contact info and written the new one.</a:t>
            </a:r>
            <a:endParaRPr/>
          </a:p>
          <a:p>
            <a:pPr marL="0" lvl="0" indent="0" algn="l" rtl="0">
              <a:lnSpc>
                <a:spcPct val="100000"/>
              </a:lnSpc>
              <a:spcBef>
                <a:spcPts val="0"/>
              </a:spcBef>
              <a:spcAft>
                <a:spcPts val="0"/>
              </a:spcAft>
              <a:buSzPts val="1400"/>
              <a:buNone/>
            </a:pPr>
            <a:r>
              <a:rPr lang="en-US"/>
              <a:t>Lets watch a video to learn good business card etiquette</a:t>
            </a:r>
            <a:endParaRPr/>
          </a:p>
        </p:txBody>
      </p:sp>
      <p:sp>
        <p:nvSpPr>
          <p:cNvPr id="238" name="Google Shape;23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rgbClr val="000000"/>
              </a:buClr>
              <a:buSzPts val="1200"/>
              <a:buFont typeface="Arial"/>
              <a:buChar char="•"/>
            </a:pPr>
            <a:r>
              <a:rPr lang="en-US" b="0" i="0">
                <a:solidFill>
                  <a:srgbClr val="000000"/>
                </a:solidFill>
                <a:latin typeface="Arial"/>
                <a:ea typeface="Arial"/>
                <a:cs typeface="Arial"/>
                <a:sym typeface="Arial"/>
              </a:rPr>
              <a:t>Eye contact is what happens when two people look at each other’s eyes at the same time. </a:t>
            </a:r>
            <a:endParaRPr/>
          </a:p>
          <a:p>
            <a:pPr marL="171450" lvl="0" indent="-171450" algn="l" rtl="0">
              <a:lnSpc>
                <a:spcPct val="100000"/>
              </a:lnSpc>
              <a:spcBef>
                <a:spcPts val="0"/>
              </a:spcBef>
              <a:spcAft>
                <a:spcPts val="0"/>
              </a:spcAft>
              <a:buClr>
                <a:srgbClr val="000000"/>
              </a:buClr>
              <a:buSzPts val="1200"/>
              <a:buFont typeface="Arial"/>
              <a:buChar char="•"/>
            </a:pPr>
            <a:r>
              <a:rPr lang="en-US" b="0" i="0">
                <a:solidFill>
                  <a:srgbClr val="000000"/>
                </a:solidFill>
                <a:latin typeface="Arial"/>
                <a:ea typeface="Arial"/>
                <a:cs typeface="Arial"/>
                <a:sym typeface="Arial"/>
              </a:rPr>
              <a:t>This is a </a:t>
            </a:r>
            <a:r>
              <a:rPr lang="en-US" b="0" i="0" u="sng">
                <a:solidFill>
                  <a:schemeClr val="hlink"/>
                </a:solidFill>
                <a:latin typeface="Arial"/>
                <a:ea typeface="Arial"/>
                <a:cs typeface="Arial"/>
                <a:sym typeface="Arial"/>
                <a:hlinkClick r:id="rId3"/>
              </a:rPr>
              <a:t>form of nonverbal communication</a:t>
            </a:r>
            <a:r>
              <a:rPr lang="en-US" b="0" i="0">
                <a:solidFill>
                  <a:srgbClr val="000000"/>
                </a:solidFill>
                <a:latin typeface="Arial"/>
                <a:ea typeface="Arial"/>
                <a:cs typeface="Arial"/>
                <a:sym typeface="Arial"/>
              </a:rPr>
              <a:t> that humans use to communicate many forms of emotions.</a:t>
            </a:r>
            <a:endParaRPr/>
          </a:p>
          <a:p>
            <a:pPr marL="171450" lvl="0" indent="-171450" algn="l" rtl="0">
              <a:lnSpc>
                <a:spcPct val="100000"/>
              </a:lnSpc>
              <a:spcBef>
                <a:spcPts val="0"/>
              </a:spcBef>
              <a:spcAft>
                <a:spcPts val="0"/>
              </a:spcAft>
              <a:buClr>
                <a:srgbClr val="000000"/>
              </a:buClr>
              <a:buSzPts val="1200"/>
              <a:buFont typeface="Arial"/>
              <a:buChar char="•"/>
            </a:pPr>
            <a:r>
              <a:rPr lang="en-US" b="0" i="0">
                <a:solidFill>
                  <a:srgbClr val="000000"/>
                </a:solidFill>
                <a:latin typeface="Arial"/>
                <a:ea typeface="Arial"/>
                <a:cs typeface="Arial"/>
                <a:sym typeface="Arial"/>
              </a:rPr>
              <a:t>Unlike other primates, we can easily see where humans are looking because of the amount of white surrounding our irises. </a:t>
            </a:r>
            <a:endParaRPr/>
          </a:p>
          <a:p>
            <a:pPr marL="171450" lvl="0" indent="-171450" algn="l" rtl="0">
              <a:lnSpc>
                <a:spcPct val="100000"/>
              </a:lnSpc>
              <a:spcBef>
                <a:spcPts val="0"/>
              </a:spcBef>
              <a:spcAft>
                <a:spcPts val="0"/>
              </a:spcAft>
              <a:buClr>
                <a:srgbClr val="000000"/>
              </a:buClr>
              <a:buSzPts val="1200"/>
              <a:buFont typeface="Arial"/>
              <a:buChar char="•"/>
            </a:pPr>
            <a:r>
              <a:rPr lang="en-US" b="0" i="0">
                <a:solidFill>
                  <a:srgbClr val="000000"/>
                </a:solidFill>
                <a:latin typeface="Arial"/>
                <a:ea typeface="Arial"/>
                <a:cs typeface="Arial"/>
                <a:sym typeface="Arial"/>
              </a:rPr>
              <a:t>As a result, we know where someone is looking even when their head doesn't move.</a:t>
            </a:r>
            <a:endParaRPr/>
          </a:p>
          <a:p>
            <a:pPr marL="171450" lvl="0" indent="-171450" algn="l" rtl="0">
              <a:lnSpc>
                <a:spcPct val="100000"/>
              </a:lnSpc>
              <a:spcBef>
                <a:spcPts val="0"/>
              </a:spcBef>
              <a:spcAft>
                <a:spcPts val="0"/>
              </a:spcAft>
              <a:buClr>
                <a:srgbClr val="000000"/>
              </a:buClr>
              <a:buSzPts val="1200"/>
              <a:buFont typeface="Arial"/>
              <a:buChar char="•"/>
            </a:pPr>
            <a:r>
              <a:rPr lang="en-US" b="1" i="0">
                <a:solidFill>
                  <a:srgbClr val="000000"/>
                </a:solidFill>
                <a:latin typeface="Arial"/>
                <a:ea typeface="Arial"/>
                <a:cs typeface="Arial"/>
                <a:sym typeface="Arial"/>
              </a:rPr>
              <a:t>Bond with others</a:t>
            </a:r>
            <a:endParaRPr/>
          </a:p>
          <a:p>
            <a:pPr marL="171450" lvl="0" indent="-171450" algn="l" rtl="0">
              <a:lnSpc>
                <a:spcPct val="100000"/>
              </a:lnSpc>
              <a:spcBef>
                <a:spcPts val="0"/>
              </a:spcBef>
              <a:spcAft>
                <a:spcPts val="0"/>
              </a:spcAft>
              <a:buClr>
                <a:srgbClr val="000000"/>
              </a:buClr>
              <a:buSzPts val="1200"/>
              <a:buFont typeface="Arial"/>
              <a:buChar char="•"/>
            </a:pPr>
            <a:r>
              <a:rPr lang="en-US" b="0" i="0">
                <a:solidFill>
                  <a:srgbClr val="000000"/>
                </a:solidFill>
                <a:latin typeface="Arial"/>
                <a:ea typeface="Arial"/>
                <a:cs typeface="Arial"/>
                <a:sym typeface="Arial"/>
              </a:rPr>
              <a:t>Research has shown that </a:t>
            </a:r>
            <a:r>
              <a:rPr lang="en-US" b="0" i="0" u="sng">
                <a:solidFill>
                  <a:schemeClr val="hlink"/>
                </a:solidFill>
                <a:latin typeface="Arial"/>
                <a:ea typeface="Arial"/>
                <a:cs typeface="Arial"/>
                <a:sym typeface="Arial"/>
                <a:hlinkClick r:id="rId4"/>
              </a:rPr>
              <a:t>eye contact activates the limbic mirror system</a:t>
            </a:r>
            <a:r>
              <a:rPr lang="en-US" b="0" i="0">
                <a:solidFill>
                  <a:srgbClr val="000000"/>
                </a:solidFill>
                <a:latin typeface="Arial"/>
                <a:ea typeface="Arial"/>
                <a:cs typeface="Arial"/>
                <a:sym typeface="Arial"/>
              </a:rPr>
              <a:t>.</a:t>
            </a:r>
            <a:endParaRPr/>
          </a:p>
          <a:p>
            <a:pPr marL="171450" lvl="0" indent="-171450" algn="l" rtl="0">
              <a:lnSpc>
                <a:spcPct val="100000"/>
              </a:lnSpc>
              <a:spcBef>
                <a:spcPts val="0"/>
              </a:spcBef>
              <a:spcAft>
                <a:spcPts val="0"/>
              </a:spcAft>
              <a:buClr>
                <a:srgbClr val="000000"/>
              </a:buClr>
              <a:buSzPts val="1200"/>
              <a:buFont typeface="Arial"/>
              <a:buChar char="•"/>
            </a:pPr>
            <a:r>
              <a:rPr lang="en-US" b="0" i="0">
                <a:solidFill>
                  <a:srgbClr val="000000"/>
                </a:solidFill>
                <a:latin typeface="Arial"/>
                <a:ea typeface="Arial"/>
                <a:cs typeface="Arial"/>
                <a:sym typeface="Arial"/>
              </a:rPr>
              <a:t> This means that the same neurons that are firing in someone’s brain will also fire in yours when you share eye contact with them.</a:t>
            </a:r>
            <a:endParaRPr/>
          </a:p>
          <a:p>
            <a:pPr marL="171450" lvl="0" indent="-171450" algn="l" rtl="0">
              <a:lnSpc>
                <a:spcPct val="100000"/>
              </a:lnSpc>
              <a:spcBef>
                <a:spcPts val="0"/>
              </a:spcBef>
              <a:spcAft>
                <a:spcPts val="0"/>
              </a:spcAft>
              <a:buClr>
                <a:srgbClr val="000000"/>
              </a:buClr>
              <a:buSzPts val="1200"/>
              <a:buFont typeface="Arial"/>
              <a:buChar char="•"/>
            </a:pPr>
            <a:r>
              <a:rPr lang="en-US" b="0" i="0">
                <a:solidFill>
                  <a:srgbClr val="000000"/>
                </a:solidFill>
                <a:latin typeface="Arial"/>
                <a:ea typeface="Arial"/>
                <a:cs typeface="Arial"/>
                <a:sym typeface="Arial"/>
              </a:rPr>
              <a:t>So, if their eyes are communicating joy, neurons on your end will also fire to feel joy.</a:t>
            </a:r>
            <a:endParaRPr/>
          </a:p>
          <a:p>
            <a:pPr marL="171450" lvl="0" indent="-171450" algn="l" rtl="0">
              <a:lnSpc>
                <a:spcPct val="100000"/>
              </a:lnSpc>
              <a:spcBef>
                <a:spcPts val="0"/>
              </a:spcBef>
              <a:spcAft>
                <a:spcPts val="0"/>
              </a:spcAft>
              <a:buClr>
                <a:srgbClr val="000000"/>
              </a:buClr>
              <a:buSzPts val="1200"/>
              <a:buFont typeface="Arial"/>
              <a:buChar char="•"/>
            </a:pPr>
            <a:r>
              <a:rPr lang="en-US" b="0" i="0">
                <a:solidFill>
                  <a:srgbClr val="000000"/>
                </a:solidFill>
                <a:latin typeface="Arial"/>
                <a:ea typeface="Arial"/>
                <a:cs typeface="Arial"/>
                <a:sym typeface="Arial"/>
              </a:rPr>
              <a:t>This sharing of emotional states can help you bond with others and </a:t>
            </a:r>
            <a:r>
              <a:rPr lang="en-US" b="0" i="0" u="sng">
                <a:solidFill>
                  <a:schemeClr val="hlink"/>
                </a:solidFill>
                <a:latin typeface="Arial"/>
                <a:ea typeface="Arial"/>
                <a:cs typeface="Arial"/>
                <a:sym typeface="Arial"/>
                <a:hlinkClick r:id="rId5"/>
              </a:rPr>
              <a:t>increase empathy between individuals</a:t>
            </a:r>
            <a:r>
              <a:rPr lang="en-US" b="0" i="0">
                <a:solidFill>
                  <a:srgbClr val="000000"/>
                </a:solidFill>
                <a:latin typeface="Arial"/>
                <a:ea typeface="Arial"/>
                <a:cs typeface="Arial"/>
                <a:sym typeface="Arial"/>
              </a:rPr>
              <a:t>.</a:t>
            </a:r>
            <a:endParaRPr/>
          </a:p>
          <a:p>
            <a:pPr marL="171450" lvl="0" indent="-171450" algn="l" rtl="0">
              <a:lnSpc>
                <a:spcPct val="100000"/>
              </a:lnSpc>
              <a:spcBef>
                <a:spcPts val="0"/>
              </a:spcBef>
              <a:spcAft>
                <a:spcPts val="0"/>
              </a:spcAft>
              <a:buClr>
                <a:srgbClr val="000000"/>
              </a:buClr>
              <a:buSzPts val="1200"/>
              <a:buFont typeface="Arial"/>
              <a:buChar char="•"/>
            </a:pPr>
            <a:r>
              <a:rPr lang="en-US" b="1" i="0">
                <a:solidFill>
                  <a:srgbClr val="000000"/>
                </a:solidFill>
                <a:latin typeface="Arial"/>
                <a:ea typeface="Arial"/>
                <a:cs typeface="Arial"/>
                <a:sym typeface="Arial"/>
              </a:rPr>
              <a:t>Display honesty</a:t>
            </a:r>
            <a:endParaRPr/>
          </a:p>
          <a:p>
            <a:pPr marL="171450" lvl="0" indent="-171450" algn="l" rtl="0">
              <a:lnSpc>
                <a:spcPct val="100000"/>
              </a:lnSpc>
              <a:spcBef>
                <a:spcPts val="0"/>
              </a:spcBef>
              <a:spcAft>
                <a:spcPts val="0"/>
              </a:spcAft>
              <a:buClr>
                <a:srgbClr val="000000"/>
              </a:buClr>
              <a:buSzPts val="1200"/>
              <a:buFont typeface="Arial"/>
              <a:buChar char="•"/>
            </a:pPr>
            <a:r>
              <a:rPr lang="en-US" b="0" i="0">
                <a:solidFill>
                  <a:srgbClr val="000000"/>
                </a:solidFill>
                <a:latin typeface="Arial"/>
                <a:ea typeface="Arial"/>
                <a:cs typeface="Arial"/>
                <a:sym typeface="Arial"/>
              </a:rPr>
              <a:t>Good eye contact is an important display of honesty during a conversation.</a:t>
            </a:r>
            <a:endParaRPr/>
          </a:p>
          <a:p>
            <a:pPr marL="171450" lvl="0" indent="-171450" algn="l" rtl="0">
              <a:lnSpc>
                <a:spcPct val="100000"/>
              </a:lnSpc>
              <a:spcBef>
                <a:spcPts val="0"/>
              </a:spcBef>
              <a:spcAft>
                <a:spcPts val="0"/>
              </a:spcAft>
              <a:buClr>
                <a:srgbClr val="000000"/>
              </a:buClr>
              <a:buSzPts val="1200"/>
              <a:buFont typeface="Arial"/>
              <a:buChar char="•"/>
            </a:pPr>
            <a:r>
              <a:rPr lang="en-US" b="0" i="0">
                <a:solidFill>
                  <a:srgbClr val="000000"/>
                </a:solidFill>
                <a:latin typeface="Arial"/>
                <a:ea typeface="Arial"/>
                <a:cs typeface="Arial"/>
                <a:sym typeface="Arial"/>
              </a:rPr>
              <a:t>The eyes are a central part of nonverbal communication. They show a range of emotions that words won’t always speak. And honesty </a:t>
            </a:r>
            <a:r>
              <a:rPr lang="en-US" b="0" i="0" u="sng">
                <a:solidFill>
                  <a:schemeClr val="hlink"/>
                </a:solidFill>
                <a:latin typeface="Arial"/>
                <a:ea typeface="Arial"/>
                <a:cs typeface="Arial"/>
                <a:sym typeface="Arial"/>
                <a:hlinkClick r:id="rId6"/>
              </a:rPr>
              <a:t>can help two people build trust</a:t>
            </a:r>
            <a:r>
              <a:rPr lang="en-US" b="0" i="0">
                <a:solidFill>
                  <a:srgbClr val="000000"/>
                </a:solidFill>
                <a:latin typeface="Arial"/>
                <a:ea typeface="Arial"/>
                <a:cs typeface="Arial"/>
                <a:sym typeface="Arial"/>
              </a:rPr>
              <a:t>.</a:t>
            </a:r>
            <a:endParaRPr/>
          </a:p>
          <a:p>
            <a:pPr marL="171450" lvl="0" indent="-171450" algn="l" rtl="0">
              <a:lnSpc>
                <a:spcPct val="100000"/>
              </a:lnSpc>
              <a:spcBef>
                <a:spcPts val="0"/>
              </a:spcBef>
              <a:spcAft>
                <a:spcPts val="0"/>
              </a:spcAft>
              <a:buClr>
                <a:srgbClr val="000000"/>
              </a:buClr>
              <a:buSzPts val="1200"/>
              <a:buFont typeface="Arial"/>
              <a:buChar char="•"/>
            </a:pPr>
            <a:r>
              <a:rPr lang="en-US" b="1" i="0">
                <a:solidFill>
                  <a:srgbClr val="000000"/>
                </a:solidFill>
                <a:latin typeface="Arial"/>
                <a:ea typeface="Arial"/>
                <a:cs typeface="Arial"/>
                <a:sym typeface="Arial"/>
              </a:rPr>
              <a:t>Improve understanding between people</a:t>
            </a:r>
            <a:endParaRPr/>
          </a:p>
          <a:p>
            <a:pPr marL="171450" lvl="0" indent="-171450" algn="l" rtl="0">
              <a:lnSpc>
                <a:spcPct val="100000"/>
              </a:lnSpc>
              <a:spcBef>
                <a:spcPts val="0"/>
              </a:spcBef>
              <a:spcAft>
                <a:spcPts val="0"/>
              </a:spcAft>
              <a:buClr>
                <a:srgbClr val="000000"/>
              </a:buClr>
              <a:buSzPts val="1200"/>
              <a:buFont typeface="Arial"/>
              <a:buChar char="•"/>
            </a:pPr>
            <a:r>
              <a:rPr lang="en-US" b="0" i="0">
                <a:solidFill>
                  <a:srgbClr val="000000"/>
                </a:solidFill>
                <a:latin typeface="Arial"/>
                <a:ea typeface="Arial"/>
                <a:cs typeface="Arial"/>
                <a:sym typeface="Arial"/>
              </a:rPr>
              <a:t>It’s easy to have misunderstandings, even when two people believe they’re both </a:t>
            </a:r>
            <a:r>
              <a:rPr lang="en-US" b="0" i="0" u="sng">
                <a:solidFill>
                  <a:schemeClr val="hlink"/>
                </a:solidFill>
                <a:latin typeface="Arial"/>
                <a:ea typeface="Arial"/>
                <a:cs typeface="Arial"/>
                <a:sym typeface="Arial"/>
                <a:hlinkClick r:id="rId7"/>
              </a:rPr>
              <a:t>listening intently</a:t>
            </a:r>
            <a:r>
              <a:rPr lang="en-US" b="0" i="0">
                <a:solidFill>
                  <a:srgbClr val="000000"/>
                </a:solidFill>
                <a:latin typeface="Arial"/>
                <a:ea typeface="Arial"/>
                <a:cs typeface="Arial"/>
                <a:sym typeface="Arial"/>
              </a:rPr>
              <a:t>. </a:t>
            </a:r>
            <a:endParaRPr/>
          </a:p>
          <a:p>
            <a:pPr marL="171450" lvl="0" indent="-171450" algn="l" rtl="0">
              <a:lnSpc>
                <a:spcPct val="100000"/>
              </a:lnSpc>
              <a:spcBef>
                <a:spcPts val="0"/>
              </a:spcBef>
              <a:spcAft>
                <a:spcPts val="0"/>
              </a:spcAft>
              <a:buClr>
                <a:srgbClr val="000000"/>
              </a:buClr>
              <a:buSzPts val="1200"/>
              <a:buFont typeface="Arial"/>
              <a:buChar char="•"/>
            </a:pPr>
            <a:r>
              <a:rPr lang="en-US" b="0" i="0">
                <a:solidFill>
                  <a:srgbClr val="000000"/>
                </a:solidFill>
                <a:latin typeface="Arial"/>
                <a:ea typeface="Arial"/>
                <a:cs typeface="Arial"/>
                <a:sym typeface="Arial"/>
              </a:rPr>
              <a:t>Making eye contact helps both people focus on the conversation and read facial expressions. This can improve understanding.</a:t>
            </a:r>
            <a:endParaRPr/>
          </a:p>
          <a:p>
            <a:pPr marL="171450" lvl="0" indent="-171450" algn="l" rtl="0">
              <a:lnSpc>
                <a:spcPct val="100000"/>
              </a:lnSpc>
              <a:spcBef>
                <a:spcPts val="0"/>
              </a:spcBef>
              <a:spcAft>
                <a:spcPts val="0"/>
              </a:spcAft>
              <a:buClr>
                <a:srgbClr val="000000"/>
              </a:buClr>
              <a:buSzPts val="1200"/>
              <a:buFont typeface="Arial"/>
              <a:buChar char="•"/>
            </a:pPr>
            <a:r>
              <a:rPr lang="en-US" b="0" i="0">
                <a:solidFill>
                  <a:srgbClr val="000000"/>
                </a:solidFill>
                <a:latin typeface="Arial"/>
                <a:ea typeface="Arial"/>
                <a:cs typeface="Arial"/>
                <a:sym typeface="Arial"/>
              </a:rPr>
              <a:t>And improving understanding can </a:t>
            </a:r>
            <a:r>
              <a:rPr lang="en-US" b="0" i="0" u="sng">
                <a:solidFill>
                  <a:schemeClr val="hlink"/>
                </a:solidFill>
                <a:latin typeface="Arial"/>
                <a:ea typeface="Arial"/>
                <a:cs typeface="Arial"/>
                <a:sym typeface="Arial"/>
                <a:hlinkClick r:id="rId8"/>
              </a:rPr>
              <a:t>significantly improve communication between two people</a:t>
            </a:r>
            <a:r>
              <a:rPr lang="en-US" b="0" i="0">
                <a:solidFill>
                  <a:srgbClr val="000000"/>
                </a:solidFill>
                <a:latin typeface="Arial"/>
                <a:ea typeface="Arial"/>
                <a:cs typeface="Arial"/>
                <a:sym typeface="Arial"/>
              </a:rPr>
              <a:t>.</a:t>
            </a:r>
            <a:endParaRPr/>
          </a:p>
          <a:p>
            <a:pPr marL="171450" lvl="0" indent="-171450" algn="l" rtl="0">
              <a:lnSpc>
                <a:spcPct val="100000"/>
              </a:lnSpc>
              <a:spcBef>
                <a:spcPts val="0"/>
              </a:spcBef>
              <a:spcAft>
                <a:spcPts val="0"/>
              </a:spcAft>
              <a:buClr>
                <a:srgbClr val="000000"/>
              </a:buClr>
              <a:buSzPts val="1200"/>
              <a:buFont typeface="Arial"/>
              <a:buChar char="•"/>
            </a:pPr>
            <a:r>
              <a:rPr lang="en-US" b="1" i="0">
                <a:solidFill>
                  <a:srgbClr val="000000"/>
                </a:solidFill>
                <a:latin typeface="Arial"/>
                <a:ea typeface="Arial"/>
                <a:cs typeface="Arial"/>
                <a:sym typeface="Arial"/>
              </a:rPr>
              <a:t>Build respect</a:t>
            </a:r>
            <a:endParaRPr/>
          </a:p>
          <a:p>
            <a:pPr marL="171450" lvl="0" indent="-171450" algn="l" rtl="0">
              <a:lnSpc>
                <a:spcPct val="100000"/>
              </a:lnSpc>
              <a:spcBef>
                <a:spcPts val="0"/>
              </a:spcBef>
              <a:spcAft>
                <a:spcPts val="0"/>
              </a:spcAft>
              <a:buClr>
                <a:srgbClr val="000000"/>
              </a:buClr>
              <a:buSzPts val="1200"/>
              <a:buFont typeface="Arial"/>
              <a:buChar char="•"/>
            </a:pPr>
            <a:r>
              <a:rPr lang="en-US" b="0" i="0">
                <a:solidFill>
                  <a:srgbClr val="000000"/>
                </a:solidFill>
                <a:latin typeface="Arial"/>
                <a:ea typeface="Arial"/>
                <a:cs typeface="Arial"/>
                <a:sym typeface="Arial"/>
              </a:rPr>
              <a:t>Finally, making eye contact shows and earns respect.</a:t>
            </a:r>
            <a:endParaRPr/>
          </a:p>
          <a:p>
            <a:pPr marL="171450" lvl="0" indent="-171450" algn="l" rtl="0">
              <a:lnSpc>
                <a:spcPct val="100000"/>
              </a:lnSpc>
              <a:spcBef>
                <a:spcPts val="0"/>
              </a:spcBef>
              <a:spcAft>
                <a:spcPts val="0"/>
              </a:spcAft>
              <a:buClr>
                <a:srgbClr val="000000"/>
              </a:buClr>
              <a:buSzPts val="1200"/>
              <a:buFont typeface="Arial"/>
              <a:buChar char="•"/>
            </a:pPr>
            <a:r>
              <a:rPr lang="en-US" b="0" i="0">
                <a:solidFill>
                  <a:srgbClr val="000000"/>
                </a:solidFill>
                <a:latin typeface="Arial"/>
                <a:ea typeface="Arial"/>
                <a:cs typeface="Arial"/>
                <a:sym typeface="Arial"/>
              </a:rPr>
              <a:t>Of course, it takes more than eye contact alone to nurture respect in a relationship.</a:t>
            </a:r>
            <a:endParaRPr/>
          </a:p>
          <a:p>
            <a:pPr marL="171450" lvl="0" indent="-171450" algn="l" rtl="0">
              <a:lnSpc>
                <a:spcPct val="100000"/>
              </a:lnSpc>
              <a:spcBef>
                <a:spcPts val="0"/>
              </a:spcBef>
              <a:spcAft>
                <a:spcPts val="0"/>
              </a:spcAft>
              <a:buClr>
                <a:srgbClr val="000000"/>
              </a:buClr>
              <a:buSzPts val="1200"/>
              <a:buFont typeface="Arial"/>
              <a:buChar char="•"/>
            </a:pPr>
            <a:r>
              <a:rPr lang="en-US" b="0" i="0">
                <a:solidFill>
                  <a:srgbClr val="000000"/>
                </a:solidFill>
                <a:latin typeface="Arial"/>
                <a:ea typeface="Arial"/>
                <a:cs typeface="Arial"/>
                <a:sym typeface="Arial"/>
              </a:rPr>
              <a:t> But it plays an important role. Looking someone in the eyes shows them that you think they are important.</a:t>
            </a:r>
            <a:endParaRPr/>
          </a:p>
          <a:p>
            <a:pPr marL="171450" lvl="0" indent="-95250" algn="l" rtl="0">
              <a:lnSpc>
                <a:spcPct val="100000"/>
              </a:lnSpc>
              <a:spcBef>
                <a:spcPts val="0"/>
              </a:spcBef>
              <a:spcAft>
                <a:spcPts val="0"/>
              </a:spcAft>
              <a:buClr>
                <a:schemeClr val="dk1"/>
              </a:buClr>
              <a:buSzPts val="1200"/>
              <a:buFont typeface="Arial"/>
              <a:buNone/>
            </a:pPr>
            <a:endParaRPr b="0" i="0">
              <a:solidFill>
                <a:srgbClr val="000000"/>
              </a:solidFill>
              <a:latin typeface="Arial"/>
              <a:ea typeface="Arial"/>
              <a:cs typeface="Arial"/>
              <a:sym typeface="Arial"/>
            </a:endParaRPr>
          </a:p>
          <a:p>
            <a:pPr marL="171450" lvl="0" indent="-95250" algn="l" rtl="0">
              <a:lnSpc>
                <a:spcPct val="100000"/>
              </a:lnSpc>
              <a:spcBef>
                <a:spcPts val="0"/>
              </a:spcBef>
              <a:spcAft>
                <a:spcPts val="0"/>
              </a:spcAft>
              <a:buClr>
                <a:schemeClr val="dk1"/>
              </a:buClr>
              <a:buSzPts val="1200"/>
              <a:buFont typeface="Arial"/>
              <a:buNone/>
            </a:pPr>
            <a:endParaRPr b="0" i="0">
              <a:solidFill>
                <a:srgbClr val="000000"/>
              </a:solidFill>
              <a:latin typeface="Arial"/>
              <a:ea typeface="Arial"/>
              <a:cs typeface="Arial"/>
              <a:sym typeface="Arial"/>
            </a:endParaRPr>
          </a:p>
          <a:p>
            <a:pPr marL="171450" lvl="0" indent="-95250" algn="l" rtl="0">
              <a:lnSpc>
                <a:spcPct val="100000"/>
              </a:lnSpc>
              <a:spcBef>
                <a:spcPts val="0"/>
              </a:spcBef>
              <a:spcAft>
                <a:spcPts val="0"/>
              </a:spcAft>
              <a:buClr>
                <a:schemeClr val="dk1"/>
              </a:buClr>
              <a:buSzPts val="1200"/>
              <a:buFont typeface="Arial"/>
              <a:buNone/>
            </a:pPr>
            <a:endParaRPr b="0" i="0">
              <a:solidFill>
                <a:srgbClr val="000000"/>
              </a:solidFill>
              <a:latin typeface="Arial"/>
              <a:ea typeface="Arial"/>
              <a:cs typeface="Arial"/>
              <a:sym typeface="Arial"/>
            </a:endParaRPr>
          </a:p>
          <a:p>
            <a:pPr marL="171450" lvl="0" indent="-171450" algn="l" rtl="0">
              <a:lnSpc>
                <a:spcPct val="100000"/>
              </a:lnSpc>
              <a:spcBef>
                <a:spcPts val="0"/>
              </a:spcBef>
              <a:spcAft>
                <a:spcPts val="0"/>
              </a:spcAft>
              <a:buClr>
                <a:schemeClr val="dk1"/>
              </a:buClr>
              <a:buSzPts val="1200"/>
              <a:buFont typeface="Arial"/>
              <a:buChar char="•"/>
            </a:pPr>
            <a:br>
              <a:rPr lang="en-US"/>
            </a:br>
            <a:endParaRPr/>
          </a:p>
          <a:p>
            <a:pPr marL="0" lvl="0" indent="0" algn="l" rtl="0">
              <a:lnSpc>
                <a:spcPct val="100000"/>
              </a:lnSpc>
              <a:spcBef>
                <a:spcPts val="0"/>
              </a:spcBef>
              <a:spcAft>
                <a:spcPts val="0"/>
              </a:spcAft>
              <a:buSzPts val="1400"/>
              <a:buNone/>
            </a:pPr>
            <a:endParaRPr/>
          </a:p>
        </p:txBody>
      </p:sp>
      <p:sp>
        <p:nvSpPr>
          <p:cNvPr id="248" name="Google Shape;24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A casual dress code is a less formal version of outfits you can wear to your professional job. This dress code means employers allow their employees to wear clothing that is informal and more relaxed,</a:t>
            </a:r>
            <a:endParaRPr/>
          </a:p>
          <a:p>
            <a:pPr marL="171450" lvl="0" indent="-95250" algn="l" rtl="0">
              <a:lnSpc>
                <a:spcPct val="100000"/>
              </a:lnSpc>
              <a:spcBef>
                <a:spcPts val="0"/>
              </a:spcBef>
              <a:spcAft>
                <a:spcPts val="0"/>
              </a:spcAft>
              <a:buClr>
                <a:schemeClr val="dk1"/>
              </a:buClr>
              <a:buSzPts val="1200"/>
              <a:buFont typeface="Arial"/>
              <a:buNone/>
            </a:pPr>
            <a:endParaRPr sz="1200" b="0" i="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To help yourself adhere to a company's casual attire dress code, there are several tops and outerwear pieces you can select for a professional environment. </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Tops- Some options include collared shirts, button-down tops, sweaters </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Bottoms -Additionally, you can select clean and rip-free jean jackets, cardigans, blazers or other appropriate jackets for outerwear pieces.</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Some bottom options you can choose are jeans, slacks, trousers, mid-length skirts, khaki pants or cropped pants with appropriate colours and patterns that are not too distracting to others or yourself.</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Shoes: You can choose more dressed-up casual footwear and select heeled boots or other low-heeled shoes.</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Other shoe options for this dress code can include flat boots, sneakers, loafers,  or open-toed shoes. </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You may pair bottoms, such as jeans, trousers or cropped pants, with a sensible belt. Other accessories can include simple watches, scarves, necklaces or bracelets.</a:t>
            </a:r>
            <a:endParaRPr/>
          </a:p>
          <a:p>
            <a:pPr marL="171450" lvl="0" indent="-95250" algn="l" rtl="0">
              <a:lnSpc>
                <a:spcPct val="100000"/>
              </a:lnSpc>
              <a:spcBef>
                <a:spcPts val="0"/>
              </a:spcBef>
              <a:spcAft>
                <a:spcPts val="0"/>
              </a:spcAft>
              <a:buClr>
                <a:schemeClr val="dk1"/>
              </a:buClr>
              <a:buSzPts val="1200"/>
              <a:buFont typeface="Arial"/>
              <a:buNone/>
            </a:pPr>
            <a:endParaRPr sz="1200" b="0" i="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200"/>
              <a:buFont typeface="Arial"/>
              <a:buNone/>
            </a:pPr>
            <a:endParaRPr sz="1200" b="0" i="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Take responses and move to next slide</a:t>
            </a:r>
            <a:endParaRPr/>
          </a:p>
        </p:txBody>
      </p:sp>
      <p:sp>
        <p:nvSpPr>
          <p:cNvPr id="258" name="Google Shape;25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Google Shape;26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Clr>
                <a:schemeClr val="dk1"/>
              </a:buClr>
              <a:buSzPts val="1200"/>
              <a:buFont typeface="Arial"/>
              <a:buChar char="•"/>
            </a:pPr>
            <a:r>
              <a:rPr lang="en-US" sz="1200" b="1" i="0">
                <a:solidFill>
                  <a:schemeClr val="dk1"/>
                </a:solidFill>
                <a:latin typeface="Calibri"/>
                <a:ea typeface="Calibri"/>
                <a:cs typeface="Calibri"/>
                <a:sym typeface="Calibri"/>
              </a:rPr>
              <a:t>It is always wise to dress according to your office culture</a:t>
            </a:r>
            <a:r>
              <a:rPr lang="en-US" sz="1200" b="0" i="0">
                <a:solidFill>
                  <a:schemeClr val="dk1"/>
                </a:solidFill>
                <a:latin typeface="Calibri"/>
                <a:ea typeface="Calibri"/>
                <a:cs typeface="Calibri"/>
                <a:sym typeface="Calibri"/>
              </a:rPr>
              <a:t>. </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Business suits look best in colours like Blue, Black or Charcoal grey.Business suits constitute a crisp shirt teamed with a matching trouser </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Avoid wearing loud colours to work. Colours such as hot pinks, reds, deep purples look odd at the workplace. They are meant to be worn at parties and get togethers with friends.</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 Animal prints and jazzy designs are not meant for offices.</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Stud earrings look simple yet elegant on female professionals.</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 Do not wear chunky necklaces, large earrings and stacks of bangles at workplace. Flaunting your gold jewellery at office is foolish. Do not wear ring on every finger. Avoid wearing multiple bracelets. An elegant and simple watch looks best on professionals.</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A nude look works best in offices. Don’t overdo your make up. I</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Instead of a bright lipstick, a lip-gloss looks better and you can even reapply the same whenever needed. Minimal make up can not only make you look good but also extremely professional. Never apply layers of foundation on your face. Avoid cakey make up at workplace</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Messy hair is not at all acceptable at workplaces. Do not adopt weird hairstyles at work..</a:t>
            </a:r>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Your heels should not be more than 2 inches.</a:t>
            </a:r>
            <a:endParaRPr/>
          </a:p>
          <a:p>
            <a:pPr marL="171450" lvl="0" indent="-95250" algn="l" rtl="0">
              <a:lnSpc>
                <a:spcPct val="100000"/>
              </a:lnSpc>
              <a:spcBef>
                <a:spcPts val="0"/>
              </a:spcBef>
              <a:spcAft>
                <a:spcPts val="0"/>
              </a:spcAft>
              <a:buClr>
                <a:schemeClr val="dk1"/>
              </a:buClr>
              <a:buSzPts val="1200"/>
              <a:buFont typeface="Arial"/>
              <a:buNone/>
            </a:pPr>
            <a:endParaRPr sz="1200" b="0" i="0">
              <a:solidFill>
                <a:schemeClr val="dk1"/>
              </a:solidFill>
              <a:latin typeface="Calibri"/>
              <a:ea typeface="Calibri"/>
              <a:cs typeface="Calibri"/>
              <a:sym typeface="Calibri"/>
            </a:endParaRPr>
          </a:p>
          <a:p>
            <a:pPr marL="171450" lvl="0" indent="-171450" algn="l" rtl="0">
              <a:lnSpc>
                <a:spcPct val="100000"/>
              </a:lnSpc>
              <a:spcBef>
                <a:spcPts val="0"/>
              </a:spcBef>
              <a:spcAft>
                <a:spcPts val="0"/>
              </a:spcAft>
              <a:buClr>
                <a:schemeClr val="dk1"/>
              </a:buClr>
              <a:buSzPts val="1200"/>
              <a:buFont typeface="Arial"/>
              <a:buChar char="•"/>
            </a:pPr>
            <a:r>
              <a:rPr lang="en-US" sz="1200" b="0" i="0">
                <a:solidFill>
                  <a:schemeClr val="dk1"/>
                </a:solidFill>
                <a:latin typeface="Calibri"/>
                <a:ea typeface="Calibri"/>
                <a:cs typeface="Calibri"/>
                <a:sym typeface="Calibri"/>
              </a:rPr>
              <a:t>Ask what is casual dress code ,take responses </a:t>
            </a:r>
            <a:endParaRPr/>
          </a:p>
        </p:txBody>
      </p:sp>
      <p:sp>
        <p:nvSpPr>
          <p:cNvPr id="266" name="Google Shape;26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3" name="Google Shape;27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Introduce the participants to the listen model</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This is the our Signature Sales Model. If you follow this religiously you will be able to close all the sales call with ease. Already 10,000 participants are daily practicing and successfully applying this model to get the best results possible. They are not only able to close the sales calls but also able to delight the customers.</a:t>
            </a:r>
            <a:endParaRPr/>
          </a:p>
        </p:txBody>
      </p:sp>
      <p:sp>
        <p:nvSpPr>
          <p:cNvPr id="274" name="Google Shape;274;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chemeClr val="dk1"/>
                </a:solidFill>
                <a:latin typeface="Arial"/>
                <a:ea typeface="Arial"/>
                <a:cs typeface="Arial"/>
                <a:sym typeface="Arial"/>
              </a:rPr>
              <a:t>9</a:t>
            </a:fld>
            <a:endParaRPr sz="1200">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2"/>
          <p:cNvSpPr txBox="1">
            <a:spLocks noGrp="1"/>
          </p:cNvSpPr>
          <p:nvPr>
            <p:ph type="title"/>
          </p:nvPr>
        </p:nvSpPr>
        <p:spPr>
          <a:xfrm>
            <a:off x="838200" y="266459"/>
            <a:ext cx="10932879" cy="577969"/>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
          <p:cNvSpPr txBox="1">
            <a:spLocks noGrp="1"/>
          </p:cNvSpPr>
          <p:nvPr>
            <p:ph type="body" idx="1"/>
          </p:nvPr>
        </p:nvSpPr>
        <p:spPr>
          <a:xfrm>
            <a:off x="629560" y="1036242"/>
            <a:ext cx="10932879" cy="5555299"/>
          </a:xfrm>
          <a:prstGeom prst="rect">
            <a:avLst/>
          </a:prstGeom>
          <a:noFill/>
          <a:ln>
            <a:noFill/>
          </a:ln>
        </p:spPr>
        <p:txBody>
          <a:bodyPr spcFirstLastPara="1" wrap="square" lIns="0"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7"/>
        <p:cNvGrpSpPr/>
        <p:nvPr/>
      </p:nvGrpSpPr>
      <p:grpSpPr>
        <a:xfrm>
          <a:off x="0" y="0"/>
          <a:ext cx="0" cy="0"/>
          <a:chOff x="0" y="0"/>
          <a:chExt cx="0" cy="0"/>
        </a:xfrm>
      </p:grpSpPr>
      <p:sp>
        <p:nvSpPr>
          <p:cNvPr id="78" name="Google Shape;78;p11"/>
          <p:cNvSpPr txBox="1">
            <a:spLocks noGrp="1"/>
          </p:cNvSpPr>
          <p:nvPr>
            <p:ph type="title"/>
          </p:nvPr>
        </p:nvSpPr>
        <p:spPr>
          <a:xfrm>
            <a:off x="839788" y="457200"/>
            <a:ext cx="3932237" cy="1600200"/>
          </a:xfrm>
          <a:prstGeom prst="rect">
            <a:avLst/>
          </a:prstGeom>
          <a:noFill/>
          <a:ln>
            <a:noFill/>
          </a:ln>
        </p:spPr>
        <p:txBody>
          <a:bodyPr spcFirstLastPara="1" wrap="square" lIns="0"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body" idx="1"/>
          </p:nvPr>
        </p:nvSpPr>
        <p:spPr>
          <a:xfrm>
            <a:off x="5183188" y="987425"/>
            <a:ext cx="6172200" cy="4873625"/>
          </a:xfrm>
          <a:prstGeom prst="rect">
            <a:avLst/>
          </a:prstGeom>
          <a:noFill/>
          <a:ln>
            <a:noFill/>
          </a:ln>
        </p:spPr>
        <p:txBody>
          <a:bodyPr spcFirstLastPara="1" wrap="square" lIns="0"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atin typeface="Arial"/>
                <a:ea typeface="Arial"/>
                <a:cs typeface="Arial"/>
                <a:sym typeface="Arial"/>
              </a:defRPr>
            </a:lvl1pPr>
            <a:lvl2pPr marL="914400" lvl="1" indent="-406400" algn="l">
              <a:lnSpc>
                <a:spcPct val="90000"/>
              </a:lnSpc>
              <a:spcBef>
                <a:spcPts val="500"/>
              </a:spcBef>
              <a:spcAft>
                <a:spcPts val="0"/>
              </a:spcAft>
              <a:buClr>
                <a:schemeClr val="dk1"/>
              </a:buClr>
              <a:buSzPts val="2800"/>
              <a:buChar char="•"/>
              <a:defRPr sz="2800">
                <a:latin typeface="Arial"/>
                <a:ea typeface="Arial"/>
                <a:cs typeface="Arial"/>
                <a:sym typeface="Arial"/>
              </a:defRPr>
            </a:lvl2pPr>
            <a:lvl3pPr marL="1371600" lvl="2" indent="-381000" algn="l">
              <a:lnSpc>
                <a:spcPct val="90000"/>
              </a:lnSpc>
              <a:spcBef>
                <a:spcPts val="500"/>
              </a:spcBef>
              <a:spcAft>
                <a:spcPts val="0"/>
              </a:spcAft>
              <a:buClr>
                <a:schemeClr val="dk1"/>
              </a:buClr>
              <a:buSzPts val="2400"/>
              <a:buChar char="•"/>
              <a:defRPr sz="2400">
                <a:latin typeface="Arial"/>
                <a:ea typeface="Arial"/>
                <a:cs typeface="Arial"/>
                <a:sym typeface="Arial"/>
              </a:defRPr>
            </a:lvl3pPr>
            <a:lvl4pPr marL="1828800" lvl="3" indent="-355600" algn="l">
              <a:lnSpc>
                <a:spcPct val="90000"/>
              </a:lnSpc>
              <a:spcBef>
                <a:spcPts val="500"/>
              </a:spcBef>
              <a:spcAft>
                <a:spcPts val="0"/>
              </a:spcAft>
              <a:buClr>
                <a:schemeClr val="dk1"/>
              </a:buClr>
              <a:buSzPts val="2000"/>
              <a:buChar char="•"/>
              <a:defRPr sz="2000">
                <a:latin typeface="Arial"/>
                <a:ea typeface="Arial"/>
                <a:cs typeface="Arial"/>
                <a:sym typeface="Arial"/>
              </a:defRPr>
            </a:lvl4pPr>
            <a:lvl5pPr marL="2286000" lvl="4" indent="-355600" algn="l">
              <a:lnSpc>
                <a:spcPct val="90000"/>
              </a:lnSpc>
              <a:spcBef>
                <a:spcPts val="500"/>
              </a:spcBef>
              <a:spcAft>
                <a:spcPts val="0"/>
              </a:spcAft>
              <a:buClr>
                <a:schemeClr val="dk1"/>
              </a:buClr>
              <a:buSzPts val="2000"/>
              <a:buChar char="•"/>
              <a:defRPr sz="2000">
                <a:latin typeface="Arial"/>
                <a:ea typeface="Arial"/>
                <a:cs typeface="Arial"/>
                <a:sym typeface="Arial"/>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0" name="Google Shape;80;p11"/>
          <p:cNvSpPr txBox="1">
            <a:spLocks noGrp="1"/>
          </p:cNvSpPr>
          <p:nvPr>
            <p:ph type="body" idx="2"/>
          </p:nvPr>
        </p:nvSpPr>
        <p:spPr>
          <a:xfrm>
            <a:off x="839788" y="2057400"/>
            <a:ext cx="3932237" cy="3811588"/>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Arial"/>
                <a:ea typeface="Arial"/>
                <a:cs typeface="Arial"/>
                <a:sym typeface="Aria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4"/>
        <p:cNvGrpSpPr/>
        <p:nvPr/>
      </p:nvGrpSpPr>
      <p:grpSpPr>
        <a:xfrm>
          <a:off x="0" y="0"/>
          <a:ext cx="0" cy="0"/>
          <a:chOff x="0" y="0"/>
          <a:chExt cx="0" cy="0"/>
        </a:xfrm>
      </p:grpSpPr>
      <p:sp>
        <p:nvSpPr>
          <p:cNvPr id="85" name="Google Shape;85;p12"/>
          <p:cNvSpPr txBox="1">
            <a:spLocks noGrp="1"/>
          </p:cNvSpPr>
          <p:nvPr>
            <p:ph type="title"/>
          </p:nvPr>
        </p:nvSpPr>
        <p:spPr>
          <a:xfrm>
            <a:off x="839788" y="457200"/>
            <a:ext cx="3932237" cy="1600200"/>
          </a:xfrm>
          <a:prstGeom prst="rect">
            <a:avLst/>
          </a:prstGeom>
          <a:noFill/>
          <a:ln>
            <a:noFill/>
          </a:ln>
        </p:spPr>
        <p:txBody>
          <a:bodyPr spcFirstLastPara="1" wrap="square" lIns="0"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2"/>
          <p:cNvSpPr>
            <a:spLocks noGrp="1"/>
          </p:cNvSpPr>
          <p:nvPr>
            <p:ph type="pic" idx="2"/>
          </p:nvPr>
        </p:nvSpPr>
        <p:spPr>
          <a:xfrm>
            <a:off x="5183188" y="987425"/>
            <a:ext cx="6172200" cy="4873625"/>
          </a:xfrm>
          <a:prstGeom prst="rect">
            <a:avLst/>
          </a:prstGeom>
          <a:noFill/>
          <a:ln>
            <a:noFill/>
          </a:ln>
        </p:spPr>
      </p:sp>
      <p:sp>
        <p:nvSpPr>
          <p:cNvPr id="87" name="Google Shape;87;p12"/>
          <p:cNvSpPr txBox="1">
            <a:spLocks noGrp="1"/>
          </p:cNvSpPr>
          <p:nvPr>
            <p:ph type="body" idx="1"/>
          </p:nvPr>
        </p:nvSpPr>
        <p:spPr>
          <a:xfrm>
            <a:off x="839788" y="2057400"/>
            <a:ext cx="3932237" cy="3811588"/>
          </a:xfrm>
          <a:prstGeom prst="rect">
            <a:avLst/>
          </a:prstGeom>
          <a:noFill/>
          <a:ln>
            <a:noFill/>
          </a:ln>
        </p:spPr>
        <p:txBody>
          <a:bodyPr spcFirstLastPara="1" wrap="square" lIns="0"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atin typeface="Arial"/>
                <a:ea typeface="Arial"/>
                <a:cs typeface="Arial"/>
                <a:sym typeface="Arial"/>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8" name="Google Shape;8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838200" y="266459"/>
            <a:ext cx="10932879" cy="577969"/>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dk1"/>
              </a:buClr>
              <a:buSzPts val="40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13"/>
          <p:cNvSpPr txBox="1">
            <a:spLocks noGrp="1"/>
          </p:cNvSpPr>
          <p:nvPr>
            <p:ph type="body" idx="1"/>
          </p:nvPr>
        </p:nvSpPr>
        <p:spPr>
          <a:xfrm rot="5400000">
            <a:off x="3318350" y="-1652548"/>
            <a:ext cx="5555299" cy="10932879"/>
          </a:xfrm>
          <a:prstGeom prst="rect">
            <a:avLst/>
          </a:prstGeom>
          <a:noFill/>
          <a:ln>
            <a:noFill/>
          </a:ln>
        </p:spPr>
        <p:txBody>
          <a:bodyPr spcFirstLastPara="1" wrap="square" lIns="0"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a:latin typeface="Arial"/>
                <a:ea typeface="Arial"/>
                <a:cs typeface="Arial"/>
                <a:sym typeface="Arial"/>
              </a:defRPr>
            </a:lvl1pPr>
            <a:lvl2pPr marL="914400" lvl="1" indent="-368300" algn="l">
              <a:lnSpc>
                <a:spcPct val="90000"/>
              </a:lnSpc>
              <a:spcBef>
                <a:spcPts val="500"/>
              </a:spcBef>
              <a:spcAft>
                <a:spcPts val="0"/>
              </a:spcAft>
              <a:buClr>
                <a:schemeClr val="dk1"/>
              </a:buClr>
              <a:buSzPts val="22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7"/>
        <p:cNvGrpSpPr/>
        <p:nvPr/>
      </p:nvGrpSpPr>
      <p:grpSpPr>
        <a:xfrm>
          <a:off x="0" y="0"/>
          <a:ext cx="0" cy="0"/>
          <a:chOff x="0" y="0"/>
          <a:chExt cx="0" cy="0"/>
        </a:xfrm>
      </p:grpSpPr>
      <p:sp>
        <p:nvSpPr>
          <p:cNvPr id="98" name="Google Shape;98;p14"/>
          <p:cNvSpPr txBox="1">
            <a:spLocks noGrp="1"/>
          </p:cNvSpPr>
          <p:nvPr>
            <p:ph type="title"/>
          </p:nvPr>
        </p:nvSpPr>
        <p:spPr>
          <a:xfrm rot="5400000">
            <a:off x="7133431" y="1956594"/>
            <a:ext cx="5811838" cy="2628900"/>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dk1"/>
              </a:buClr>
              <a:buSzPts val="40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14"/>
          <p:cNvSpPr txBox="1">
            <a:spLocks noGrp="1"/>
          </p:cNvSpPr>
          <p:nvPr>
            <p:ph type="body" idx="1"/>
          </p:nvPr>
        </p:nvSpPr>
        <p:spPr>
          <a:xfrm rot="5400000">
            <a:off x="1799431" y="-596106"/>
            <a:ext cx="5811838" cy="7734300"/>
          </a:xfrm>
          <a:prstGeom prst="rect">
            <a:avLst/>
          </a:prstGeom>
          <a:noFill/>
          <a:ln>
            <a:noFill/>
          </a:ln>
        </p:spPr>
        <p:txBody>
          <a:bodyPr spcFirstLastPara="1" wrap="square" lIns="0"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a:latin typeface="Arial"/>
                <a:ea typeface="Arial"/>
                <a:cs typeface="Arial"/>
                <a:sym typeface="Arial"/>
              </a:defRPr>
            </a:lvl1pPr>
            <a:lvl2pPr marL="914400" lvl="1" indent="-368300" algn="l">
              <a:lnSpc>
                <a:spcPct val="90000"/>
              </a:lnSpc>
              <a:spcBef>
                <a:spcPts val="500"/>
              </a:spcBef>
              <a:spcAft>
                <a:spcPts val="0"/>
              </a:spcAft>
              <a:buClr>
                <a:schemeClr val="dk1"/>
              </a:buClr>
              <a:buSzPts val="22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03"/>
        <p:cNvGrpSpPr/>
        <p:nvPr/>
      </p:nvGrpSpPr>
      <p:grpSpPr>
        <a:xfrm>
          <a:off x="0" y="0"/>
          <a:ext cx="0" cy="0"/>
          <a:chOff x="0" y="0"/>
          <a:chExt cx="0" cy="0"/>
        </a:xfrm>
      </p:grpSpPr>
      <p:sp>
        <p:nvSpPr>
          <p:cNvPr id="104" name="Google Shape;104;p15"/>
          <p:cNvSpPr txBox="1">
            <a:spLocks noGrp="1"/>
          </p:cNvSpPr>
          <p:nvPr>
            <p:ph type="ctrTitle"/>
          </p:nvPr>
        </p:nvSpPr>
        <p:spPr>
          <a:xfrm>
            <a:off x="914400" y="2125981"/>
            <a:ext cx="10363200" cy="1440179"/>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5"/>
          <p:cNvSpPr txBox="1">
            <a:spLocks noGrp="1"/>
          </p:cNvSpPr>
          <p:nvPr>
            <p:ph type="subTitle" idx="1"/>
          </p:nvPr>
        </p:nvSpPr>
        <p:spPr>
          <a:xfrm>
            <a:off x="1828801" y="3840480"/>
            <a:ext cx="8534399" cy="1714500"/>
          </a:xfrm>
          <a:prstGeom prst="rect">
            <a:avLst/>
          </a:prstGeom>
          <a:noFill/>
          <a:ln>
            <a:noFill/>
          </a:ln>
        </p:spPr>
        <p:txBody>
          <a:bodyPr spcFirstLastPara="1" wrap="square" lIns="0" tIns="45700" rIns="91425" bIns="45700" anchor="t"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06" name="Google Shape;10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15"/>
          <p:cNvSpPr txBox="1">
            <a:spLocks noGrp="1"/>
          </p:cNvSpPr>
          <p:nvPr>
            <p:ph type="dt" idx="10"/>
          </p:nvPr>
        </p:nvSpPr>
        <p:spPr>
          <a:xfrm>
            <a:off x="609600" y="6378575"/>
            <a:ext cx="2803525" cy="3429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xfrm>
            <a:off x="838200" y="266459"/>
            <a:ext cx="10932879" cy="577969"/>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16"/>
          <p:cNvSpPr txBox="1">
            <a:spLocks noGrp="1"/>
          </p:cNvSpPr>
          <p:nvPr>
            <p:ph type="body" idx="1"/>
          </p:nvPr>
        </p:nvSpPr>
        <p:spPr>
          <a:xfrm>
            <a:off x="609600" y="1577340"/>
            <a:ext cx="5303520" cy="4526280"/>
          </a:xfrm>
          <a:prstGeom prst="rect">
            <a:avLst/>
          </a:prstGeom>
          <a:noFill/>
          <a:ln>
            <a:noFill/>
          </a:ln>
        </p:spPr>
        <p:txBody>
          <a:bodyPr spcFirstLastPara="1" wrap="square" lIns="0"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16"/>
          <p:cNvSpPr txBox="1">
            <a:spLocks noGrp="1"/>
          </p:cNvSpPr>
          <p:nvPr>
            <p:ph type="body" idx="2"/>
          </p:nvPr>
        </p:nvSpPr>
        <p:spPr>
          <a:xfrm>
            <a:off x="6278879" y="1577340"/>
            <a:ext cx="5303520" cy="4526280"/>
          </a:xfrm>
          <a:prstGeom prst="rect">
            <a:avLst/>
          </a:prstGeom>
          <a:noFill/>
          <a:ln>
            <a:noFill/>
          </a:ln>
        </p:spPr>
        <p:txBody>
          <a:bodyPr spcFirstLastPara="1" wrap="square" lIns="0"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6"/>
          <p:cNvSpPr txBox="1">
            <a:spLocks noGrp="1"/>
          </p:cNvSpPr>
          <p:nvPr>
            <p:ph type="dt" idx="10"/>
          </p:nvPr>
        </p:nvSpPr>
        <p:spPr>
          <a:xfrm>
            <a:off x="609600" y="6378575"/>
            <a:ext cx="2803525" cy="3429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16"/>
        <p:cNvGrpSpPr/>
        <p:nvPr/>
      </p:nvGrpSpPr>
      <p:grpSpPr>
        <a:xfrm>
          <a:off x="0" y="0"/>
          <a:ext cx="0" cy="0"/>
          <a:chOff x="0" y="0"/>
          <a:chExt cx="0" cy="0"/>
        </a:xfrm>
      </p:grpSpPr>
      <p:sp>
        <p:nvSpPr>
          <p:cNvPr id="117" name="Google Shape;117;p17"/>
          <p:cNvSpPr txBox="1">
            <a:spLocks noGrp="1"/>
          </p:cNvSpPr>
          <p:nvPr>
            <p:ph type="body" idx="1"/>
          </p:nvPr>
        </p:nvSpPr>
        <p:spPr>
          <a:xfrm>
            <a:off x="629560" y="1036242"/>
            <a:ext cx="10932879" cy="5555299"/>
          </a:xfrm>
          <a:prstGeom prst="rect">
            <a:avLst/>
          </a:prstGeom>
          <a:noFill/>
          <a:ln>
            <a:noFill/>
          </a:ln>
        </p:spPr>
        <p:txBody>
          <a:bodyPr spcFirstLastPara="1" wrap="square" lIns="0"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0"/>
        <p:cNvGrpSpPr/>
        <p:nvPr/>
      </p:nvGrpSpPr>
      <p:grpSpPr>
        <a:xfrm>
          <a:off x="0" y="0"/>
          <a:ext cx="0" cy="0"/>
          <a:chOff x="0" y="0"/>
          <a:chExt cx="0" cy="0"/>
        </a:xfrm>
      </p:grpSpPr>
      <p:sp>
        <p:nvSpPr>
          <p:cNvPr id="131" name="Google Shape;131;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3" name="Google Shape;133;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6"/>
        <p:cNvGrpSpPr/>
        <p:nvPr/>
      </p:nvGrpSpPr>
      <p:grpSpPr>
        <a:xfrm>
          <a:off x="0" y="0"/>
          <a:ext cx="0" cy="0"/>
          <a:chOff x="0" y="0"/>
          <a:chExt cx="0" cy="0"/>
        </a:xfrm>
      </p:grpSpPr>
      <p:sp>
        <p:nvSpPr>
          <p:cNvPr id="137" name="Google Shape;137;p20"/>
          <p:cNvSpPr txBox="1">
            <a:spLocks noGrp="1"/>
          </p:cNvSpPr>
          <p:nvPr>
            <p:ph type="title"/>
          </p:nvPr>
        </p:nvSpPr>
        <p:spPr>
          <a:xfrm>
            <a:off x="838200" y="365126"/>
            <a:ext cx="10515600" cy="72682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20"/>
          <p:cNvSpPr txBox="1">
            <a:spLocks noGrp="1"/>
          </p:cNvSpPr>
          <p:nvPr>
            <p:ph type="body" idx="1"/>
          </p:nvPr>
        </p:nvSpPr>
        <p:spPr>
          <a:xfrm>
            <a:off x="838200" y="1380879"/>
            <a:ext cx="10515600" cy="47960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2"/>
        <p:cNvGrpSpPr/>
        <p:nvPr/>
      </p:nvGrpSpPr>
      <p:grpSpPr>
        <a:xfrm>
          <a:off x="0" y="0"/>
          <a:ext cx="0" cy="0"/>
          <a:chOff x="0" y="0"/>
          <a:chExt cx="0" cy="0"/>
        </a:xfrm>
      </p:grpSpPr>
      <p:sp>
        <p:nvSpPr>
          <p:cNvPr id="143" name="Google Shape;143;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45" name="Google Shape;14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7" name="Google Shape;14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838200" y="266459"/>
            <a:ext cx="10932879" cy="577969"/>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dk1"/>
              </a:buClr>
              <a:buSzPts val="40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838200" y="365126"/>
            <a:ext cx="10515600" cy="72682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2" name="Google Shape;152;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55"/>
        <p:cNvGrpSpPr/>
        <p:nvPr/>
      </p:nvGrpSpPr>
      <p:grpSpPr>
        <a:xfrm>
          <a:off x="0" y="0"/>
          <a:ext cx="0" cy="0"/>
          <a:chOff x="0" y="0"/>
          <a:chExt cx="0" cy="0"/>
        </a:xfrm>
      </p:grpSpPr>
      <p:sp>
        <p:nvSpPr>
          <p:cNvPr id="156" name="Google Shape;156;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58" name="Google Shape;158;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0" name="Google Shape;160;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4"/>
        <p:cNvGrpSpPr/>
        <p:nvPr/>
      </p:nvGrpSpPr>
      <p:grpSpPr>
        <a:xfrm>
          <a:off x="0" y="0"/>
          <a:ext cx="0" cy="0"/>
          <a:chOff x="0" y="0"/>
          <a:chExt cx="0" cy="0"/>
        </a:xfrm>
      </p:grpSpPr>
      <p:sp>
        <p:nvSpPr>
          <p:cNvPr id="165" name="Google Shape;165;p24"/>
          <p:cNvSpPr txBox="1">
            <a:spLocks noGrp="1"/>
          </p:cNvSpPr>
          <p:nvPr>
            <p:ph type="title"/>
          </p:nvPr>
        </p:nvSpPr>
        <p:spPr>
          <a:xfrm>
            <a:off x="838200" y="365126"/>
            <a:ext cx="10515600" cy="72682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9"/>
        <p:cNvGrpSpPr/>
        <p:nvPr/>
      </p:nvGrpSpPr>
      <p:grpSpPr>
        <a:xfrm>
          <a:off x="0" y="0"/>
          <a:ext cx="0" cy="0"/>
          <a:chOff x="0" y="0"/>
          <a:chExt cx="0" cy="0"/>
        </a:xfrm>
      </p:grpSpPr>
      <p:sp>
        <p:nvSpPr>
          <p:cNvPr id="170" name="Google Shape;170;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1" name="Google Shape;171;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3"/>
        <p:cNvGrpSpPr/>
        <p:nvPr/>
      </p:nvGrpSpPr>
      <p:grpSpPr>
        <a:xfrm>
          <a:off x="0" y="0"/>
          <a:ext cx="0" cy="0"/>
          <a:chOff x="0" y="0"/>
          <a:chExt cx="0" cy="0"/>
        </a:xfrm>
      </p:grpSpPr>
      <p:sp>
        <p:nvSpPr>
          <p:cNvPr id="174" name="Google Shape;174;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76" name="Google Shape;176;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77" name="Google Shape;177;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0"/>
        <p:cNvGrpSpPr/>
        <p:nvPr/>
      </p:nvGrpSpPr>
      <p:grpSpPr>
        <a:xfrm>
          <a:off x="0" y="0"/>
          <a:ext cx="0" cy="0"/>
          <a:chOff x="0" y="0"/>
          <a:chExt cx="0" cy="0"/>
        </a:xfrm>
      </p:grpSpPr>
      <p:sp>
        <p:nvSpPr>
          <p:cNvPr id="181" name="Google Shape;181;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27"/>
          <p:cNvSpPr>
            <a:spLocks noGrp="1"/>
          </p:cNvSpPr>
          <p:nvPr>
            <p:ph type="pic" idx="2"/>
          </p:nvPr>
        </p:nvSpPr>
        <p:spPr>
          <a:xfrm>
            <a:off x="5183188" y="987425"/>
            <a:ext cx="6172200" cy="4873625"/>
          </a:xfrm>
          <a:prstGeom prst="rect">
            <a:avLst/>
          </a:prstGeom>
          <a:noFill/>
          <a:ln>
            <a:noFill/>
          </a:ln>
        </p:spPr>
      </p:sp>
      <p:sp>
        <p:nvSpPr>
          <p:cNvPr id="183" name="Google Shape;183;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4" name="Google Shape;18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6" name="Google Shape;186;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87"/>
        <p:cNvGrpSpPr/>
        <p:nvPr/>
      </p:nvGrpSpPr>
      <p:grpSpPr>
        <a:xfrm>
          <a:off x="0" y="0"/>
          <a:ext cx="0" cy="0"/>
          <a:chOff x="0" y="0"/>
          <a:chExt cx="0" cy="0"/>
        </a:xfrm>
      </p:grpSpPr>
      <p:sp>
        <p:nvSpPr>
          <p:cNvPr id="188" name="Google Shape;188;p28"/>
          <p:cNvSpPr txBox="1">
            <a:spLocks noGrp="1"/>
          </p:cNvSpPr>
          <p:nvPr>
            <p:ph type="title"/>
          </p:nvPr>
        </p:nvSpPr>
        <p:spPr>
          <a:xfrm>
            <a:off x="838200" y="365126"/>
            <a:ext cx="10515600" cy="72682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28"/>
          <p:cNvSpPr txBox="1">
            <a:spLocks noGrp="1"/>
          </p:cNvSpPr>
          <p:nvPr>
            <p:ph type="body" idx="1"/>
          </p:nvPr>
        </p:nvSpPr>
        <p:spPr>
          <a:xfrm rot="5400000">
            <a:off x="3697958" y="-1478879"/>
            <a:ext cx="4796084"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2" name="Google Shape;192;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93"/>
        <p:cNvGrpSpPr/>
        <p:nvPr/>
      </p:nvGrpSpPr>
      <p:grpSpPr>
        <a:xfrm>
          <a:off x="0" y="0"/>
          <a:ext cx="0" cy="0"/>
          <a:chOff x="0" y="0"/>
          <a:chExt cx="0" cy="0"/>
        </a:xfrm>
      </p:grpSpPr>
      <p:sp>
        <p:nvSpPr>
          <p:cNvPr id="194" name="Google Shape;194;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2">
  <p:cSld name="Title and Content-2">
    <p:spTree>
      <p:nvGrpSpPr>
        <p:cNvPr id="1" name="Shape 33"/>
        <p:cNvGrpSpPr/>
        <p:nvPr/>
      </p:nvGrpSpPr>
      <p:grpSpPr>
        <a:xfrm>
          <a:off x="0" y="0"/>
          <a:ext cx="0" cy="0"/>
          <a:chOff x="0" y="0"/>
          <a:chExt cx="0" cy="0"/>
        </a:xfrm>
      </p:grpSpPr>
      <p:sp>
        <p:nvSpPr>
          <p:cNvPr id="34" name="Google Shape;34;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7" name="Google Shape;37;p4"/>
          <p:cNvSpPr txBox="1">
            <a:spLocks noGrp="1"/>
          </p:cNvSpPr>
          <p:nvPr>
            <p:ph type="title"/>
          </p:nvPr>
        </p:nvSpPr>
        <p:spPr>
          <a:xfrm>
            <a:off x="629560" y="249723"/>
            <a:ext cx="10932879" cy="577969"/>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
          <p:cNvSpPr txBox="1">
            <a:spLocks noGrp="1"/>
          </p:cNvSpPr>
          <p:nvPr>
            <p:ph type="body" idx="1"/>
          </p:nvPr>
        </p:nvSpPr>
        <p:spPr>
          <a:xfrm>
            <a:off x="629560" y="1036242"/>
            <a:ext cx="10932879" cy="5555299"/>
          </a:xfrm>
          <a:prstGeom prst="rect">
            <a:avLst/>
          </a:prstGeom>
          <a:noFill/>
          <a:ln>
            <a:noFill/>
          </a:ln>
        </p:spPr>
        <p:txBody>
          <a:bodyPr spcFirstLastPara="1" wrap="square" lIns="0" tIns="45700" rIns="91425" bIns="45700" anchor="t" anchorCtr="0">
            <a:normAutofit/>
          </a:bodyPr>
          <a:lstStyle>
            <a:lvl1pPr marL="457200" lvl="0" indent="-381000" algn="l">
              <a:lnSpc>
                <a:spcPct val="90000"/>
              </a:lnSpc>
              <a:spcBef>
                <a:spcPts val="1000"/>
              </a:spcBef>
              <a:spcAft>
                <a:spcPts val="0"/>
              </a:spcAft>
              <a:buClr>
                <a:schemeClr val="dk1"/>
              </a:buClr>
              <a:buSzPts val="2400"/>
              <a:buFont typeface="Arial"/>
              <a:buChar char="•"/>
              <a:defRPr sz="2400">
                <a:solidFill>
                  <a:schemeClr val="dk1"/>
                </a:solidFill>
                <a:latin typeface="Arial"/>
                <a:ea typeface="Arial"/>
                <a:cs typeface="Arial"/>
                <a:sym typeface="Arial"/>
              </a:defRPr>
            </a:lvl1pPr>
            <a:lvl2pPr marL="914400" lvl="1" indent="-368300" algn="l">
              <a:lnSpc>
                <a:spcPct val="90000"/>
              </a:lnSpc>
              <a:spcBef>
                <a:spcPts val="500"/>
              </a:spcBef>
              <a:spcAft>
                <a:spcPts val="0"/>
              </a:spcAft>
              <a:buClr>
                <a:schemeClr val="dk1"/>
              </a:buClr>
              <a:buSzPts val="2200"/>
              <a:buFont typeface="Arial"/>
              <a:buChar char="•"/>
              <a:defRPr sz="2200">
                <a:solidFill>
                  <a:schemeClr val="dk1"/>
                </a:solidFill>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Font typeface="Arial"/>
              <a:buChar char="•"/>
              <a:defRPr sz="2000">
                <a:solidFill>
                  <a:schemeClr val="dk1"/>
                </a:solidFill>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Font typeface="Arial"/>
              <a:buChar char="•"/>
              <a:defRPr sz="1800">
                <a:solidFill>
                  <a:schemeClr val="dk1"/>
                </a:solidFill>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Font typeface="Arial"/>
              <a:buChar char="•"/>
              <a:defRPr sz="1600">
                <a:solidFill>
                  <a:schemeClr val="dk1"/>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odule 1st Slide">
  <p:cSld name="Module 1st Slide">
    <p:spTree>
      <p:nvGrpSpPr>
        <p:cNvPr id="1" name="Shape 39"/>
        <p:cNvGrpSpPr/>
        <p:nvPr/>
      </p:nvGrpSpPr>
      <p:grpSpPr>
        <a:xfrm>
          <a:off x="0" y="0"/>
          <a:ext cx="0" cy="0"/>
          <a:chOff x="0" y="0"/>
          <a:chExt cx="0" cy="0"/>
        </a:xfrm>
      </p:grpSpPr>
      <p:sp>
        <p:nvSpPr>
          <p:cNvPr id="40" name="Google Shape;40;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3" name="Google Shape;43;p5"/>
          <p:cNvSpPr txBox="1">
            <a:spLocks noGrp="1"/>
          </p:cNvSpPr>
          <p:nvPr>
            <p:ph type="ctrTitle"/>
          </p:nvPr>
        </p:nvSpPr>
        <p:spPr>
          <a:xfrm>
            <a:off x="621102" y="5572125"/>
            <a:ext cx="10955547" cy="699279"/>
          </a:xfrm>
          <a:prstGeom prst="rect">
            <a:avLst/>
          </a:prstGeom>
          <a:noFill/>
          <a:ln>
            <a:noFill/>
          </a:ln>
        </p:spPr>
        <p:txBody>
          <a:bodyPr spcFirstLastPara="1" wrap="square" lIns="0" tIns="468000" rIns="91425" bIns="468000" anchor="ctr" anchorCtr="0">
            <a:noAutofit/>
          </a:bodyPr>
          <a:lstStyle>
            <a:lvl1pPr lvl="0" algn="ctr">
              <a:lnSpc>
                <a:spcPct val="90000"/>
              </a:lnSpc>
              <a:spcBef>
                <a:spcPts val="0"/>
              </a:spcBef>
              <a:spcAft>
                <a:spcPts val="0"/>
              </a:spcAft>
              <a:buClr>
                <a:schemeClr val="dk1"/>
              </a:buClr>
              <a:buSzPts val="4000"/>
              <a:buFont typeface="Arial"/>
              <a:buNone/>
              <a:defRPr sz="4000" b="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
          <p:cNvSpPr txBox="1">
            <a:spLocks noGrp="1"/>
          </p:cNvSpPr>
          <p:nvPr>
            <p:ph type="body" idx="1"/>
          </p:nvPr>
        </p:nvSpPr>
        <p:spPr>
          <a:xfrm>
            <a:off x="-1" y="-1"/>
            <a:ext cx="12197751" cy="5408763"/>
          </a:xfrm>
          <a:prstGeom prst="rect">
            <a:avLst/>
          </a:prstGeom>
          <a:noFill/>
          <a:ln>
            <a:noFill/>
          </a:ln>
        </p:spPr>
        <p:txBody>
          <a:bodyPr spcFirstLastPara="1" wrap="square" lIns="612000"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a:latin typeface="Arial"/>
                <a:ea typeface="Arial"/>
                <a:cs typeface="Arial"/>
                <a:sym typeface="Arial"/>
              </a:defRPr>
            </a:lvl1pPr>
            <a:lvl2pPr marL="914400" lvl="1" indent="-368300" algn="l">
              <a:lnSpc>
                <a:spcPct val="90000"/>
              </a:lnSpc>
              <a:spcBef>
                <a:spcPts val="500"/>
              </a:spcBef>
              <a:spcAft>
                <a:spcPts val="0"/>
              </a:spcAft>
              <a:buClr>
                <a:schemeClr val="dk1"/>
              </a:buClr>
              <a:buSzPts val="22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3">
  <p:cSld name="Title and Content-3">
    <p:spTree>
      <p:nvGrpSpPr>
        <p:cNvPr id="1" name="Shape 45"/>
        <p:cNvGrpSpPr/>
        <p:nvPr/>
      </p:nvGrpSpPr>
      <p:grpSpPr>
        <a:xfrm>
          <a:off x="0" y="0"/>
          <a:ext cx="0" cy="0"/>
          <a:chOff x="0" y="0"/>
          <a:chExt cx="0" cy="0"/>
        </a:xfrm>
      </p:grpSpPr>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49" name="Google Shape;49;p6"/>
          <p:cNvSpPr txBox="1">
            <a:spLocks noGrp="1"/>
          </p:cNvSpPr>
          <p:nvPr>
            <p:ph type="title"/>
          </p:nvPr>
        </p:nvSpPr>
        <p:spPr>
          <a:xfrm>
            <a:off x="629560" y="249723"/>
            <a:ext cx="10932879" cy="577969"/>
          </a:xfrm>
          <a:prstGeom prst="rect">
            <a:avLst/>
          </a:prstGeom>
          <a:noFill/>
          <a:ln>
            <a:noFill/>
          </a:ln>
        </p:spPr>
        <p:txBody>
          <a:bodyPr spcFirstLastPara="1" wrap="square" lIns="0" tIns="45700" rIns="90000"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6"/>
          <p:cNvSpPr txBox="1">
            <a:spLocks noGrp="1"/>
          </p:cNvSpPr>
          <p:nvPr>
            <p:ph type="body" idx="1"/>
          </p:nvPr>
        </p:nvSpPr>
        <p:spPr>
          <a:xfrm>
            <a:off x="0" y="1036242"/>
            <a:ext cx="12192000" cy="5572035"/>
          </a:xfrm>
          <a:prstGeom prst="rect">
            <a:avLst/>
          </a:prstGeom>
          <a:noFill/>
          <a:ln>
            <a:noFill/>
          </a:ln>
        </p:spPr>
        <p:txBody>
          <a:bodyPr spcFirstLastPara="1" wrap="square" lIns="180000"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81000" algn="l">
              <a:lnSpc>
                <a:spcPct val="90000"/>
              </a:lnSpc>
              <a:spcBef>
                <a:spcPts val="500"/>
              </a:spcBef>
              <a:spcAft>
                <a:spcPts val="0"/>
              </a:spcAft>
              <a:buClr>
                <a:schemeClr val="dk1"/>
              </a:buClr>
              <a:buSzPts val="2400"/>
              <a:buFont typeface="Arial"/>
              <a:buChar char="•"/>
              <a:defRPr sz="2400"/>
            </a:lvl2pPr>
            <a:lvl3pPr marL="1371600" lvl="2" indent="-368300" algn="l">
              <a:lnSpc>
                <a:spcPct val="90000"/>
              </a:lnSpc>
              <a:spcBef>
                <a:spcPts val="500"/>
              </a:spcBef>
              <a:spcAft>
                <a:spcPts val="0"/>
              </a:spcAft>
              <a:buClr>
                <a:schemeClr val="dk1"/>
              </a:buClr>
              <a:buSzPts val="2200"/>
              <a:buFont typeface="Arial"/>
              <a:buChar char="•"/>
              <a:defRPr sz="2200"/>
            </a:lvl3pPr>
            <a:lvl4pPr marL="1828800" lvl="3" indent="-355600" algn="l">
              <a:lnSpc>
                <a:spcPct val="90000"/>
              </a:lnSpc>
              <a:spcBef>
                <a:spcPts val="500"/>
              </a:spcBef>
              <a:spcAft>
                <a:spcPts val="0"/>
              </a:spcAft>
              <a:buClr>
                <a:schemeClr val="dk1"/>
              </a:buClr>
              <a:buSzPts val="2000"/>
              <a:buFont typeface="Arial"/>
              <a:buChar char="•"/>
              <a:defRPr sz="2000"/>
            </a:lvl4pPr>
            <a:lvl5pPr marL="2286000" lvl="4" indent="-330200" algn="l">
              <a:lnSpc>
                <a:spcPct val="90000"/>
              </a:lnSpc>
              <a:spcBef>
                <a:spcPts val="500"/>
              </a:spcBef>
              <a:spcAft>
                <a:spcPts val="0"/>
              </a:spcAft>
              <a:buClr>
                <a:schemeClr val="dk1"/>
              </a:buClr>
              <a:buSzPts val="1600"/>
              <a:buFont typeface="Arial"/>
              <a:buChar char="•"/>
              <a:defRPr/>
            </a:lvl5pPr>
            <a:lvl6pPr marL="2743200" lvl="5" indent="-330200" algn="l">
              <a:lnSpc>
                <a:spcPct val="90000"/>
              </a:lnSpc>
              <a:spcBef>
                <a:spcPts val="500"/>
              </a:spcBef>
              <a:spcAft>
                <a:spcPts val="0"/>
              </a:spcAft>
              <a:buClr>
                <a:schemeClr val="dk1"/>
              </a:buClr>
              <a:buSzPts val="1600"/>
              <a:buFont typeface="Arial"/>
              <a:buChar char="•"/>
              <a:defRPr sz="1600"/>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odule Slide">
  <p:cSld name="Module Slide">
    <p:spTree>
      <p:nvGrpSpPr>
        <p:cNvPr id="1" name="Shape 51"/>
        <p:cNvGrpSpPr/>
        <p:nvPr/>
      </p:nvGrpSpPr>
      <p:grpSpPr>
        <a:xfrm>
          <a:off x="0" y="0"/>
          <a:ext cx="0" cy="0"/>
          <a:chOff x="0" y="0"/>
          <a:chExt cx="0" cy="0"/>
        </a:xfrm>
      </p:grpSpPr>
      <p:sp>
        <p:nvSpPr>
          <p:cNvPr id="52" name="Google Shape;52;p7"/>
          <p:cNvSpPr txBox="1">
            <a:spLocks noGrp="1"/>
          </p:cNvSpPr>
          <p:nvPr>
            <p:ph type="ctrTitle"/>
          </p:nvPr>
        </p:nvSpPr>
        <p:spPr>
          <a:xfrm>
            <a:off x="621102" y="5848708"/>
            <a:ext cx="10955547" cy="500334"/>
          </a:xfrm>
          <a:prstGeom prst="rect">
            <a:avLst/>
          </a:prstGeom>
          <a:noFill/>
          <a:ln>
            <a:noFill/>
          </a:ln>
        </p:spPr>
        <p:txBody>
          <a:bodyPr spcFirstLastPara="1" wrap="square" lIns="0" tIns="45700" rIns="91425" bIns="45700" anchor="ctr" anchorCtr="0">
            <a:no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56" name="Google Shape;56;p7"/>
          <p:cNvSpPr txBox="1">
            <a:spLocks noGrp="1"/>
          </p:cNvSpPr>
          <p:nvPr>
            <p:ph type="body" idx="1"/>
          </p:nvPr>
        </p:nvSpPr>
        <p:spPr>
          <a:xfrm>
            <a:off x="-1" y="-1"/>
            <a:ext cx="12197751" cy="5408763"/>
          </a:xfrm>
          <a:prstGeom prst="rect">
            <a:avLst/>
          </a:prstGeom>
          <a:noFill/>
          <a:ln>
            <a:noFill/>
          </a:ln>
        </p:spPr>
        <p:txBody>
          <a:bodyPr spcFirstLastPara="1" wrap="square" lIns="612000"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a:latin typeface="Arial"/>
                <a:ea typeface="Arial"/>
                <a:cs typeface="Arial"/>
                <a:sym typeface="Arial"/>
              </a:defRPr>
            </a:lvl1pPr>
            <a:lvl2pPr marL="914400" lvl="1" indent="-368300" algn="l">
              <a:lnSpc>
                <a:spcPct val="90000"/>
              </a:lnSpc>
              <a:spcBef>
                <a:spcPts val="500"/>
              </a:spcBef>
              <a:spcAft>
                <a:spcPts val="0"/>
              </a:spcAft>
              <a:buClr>
                <a:schemeClr val="dk1"/>
              </a:buClr>
              <a:buSzPts val="22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
        <p:cNvGrpSpPr/>
        <p:nvPr/>
      </p:nvGrpSpPr>
      <p:grpSpPr>
        <a:xfrm>
          <a:off x="0" y="0"/>
          <a:ext cx="0" cy="0"/>
          <a:chOff x="0" y="0"/>
          <a:chExt cx="0" cy="0"/>
        </a:xfrm>
      </p:grpSpPr>
      <p:sp>
        <p:nvSpPr>
          <p:cNvPr id="58" name="Google Shape;58;p8"/>
          <p:cNvSpPr txBox="1">
            <a:spLocks noGrp="1"/>
          </p:cNvSpPr>
          <p:nvPr>
            <p:ph type="title"/>
          </p:nvPr>
        </p:nvSpPr>
        <p:spPr>
          <a:xfrm>
            <a:off x="838200" y="266459"/>
            <a:ext cx="10932879" cy="577969"/>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dk1"/>
              </a:buClr>
              <a:buSzPts val="40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body" idx="1"/>
          </p:nvPr>
        </p:nvSpPr>
        <p:spPr>
          <a:xfrm>
            <a:off x="838200" y="1825625"/>
            <a:ext cx="5181600" cy="4351338"/>
          </a:xfrm>
          <a:prstGeom prst="rect">
            <a:avLst/>
          </a:prstGeom>
          <a:noFill/>
          <a:ln>
            <a:noFill/>
          </a:ln>
        </p:spPr>
        <p:txBody>
          <a:bodyPr spcFirstLastPara="1" wrap="square" lIns="0"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a:latin typeface="Arial"/>
                <a:ea typeface="Arial"/>
                <a:cs typeface="Arial"/>
                <a:sym typeface="Arial"/>
              </a:defRPr>
            </a:lvl1pPr>
            <a:lvl2pPr marL="914400" lvl="1" indent="-368300" algn="l">
              <a:lnSpc>
                <a:spcPct val="90000"/>
              </a:lnSpc>
              <a:spcBef>
                <a:spcPts val="500"/>
              </a:spcBef>
              <a:spcAft>
                <a:spcPts val="0"/>
              </a:spcAft>
              <a:buClr>
                <a:schemeClr val="dk1"/>
              </a:buClr>
              <a:buSzPts val="22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8"/>
          <p:cNvSpPr txBox="1">
            <a:spLocks noGrp="1"/>
          </p:cNvSpPr>
          <p:nvPr>
            <p:ph type="body" idx="2"/>
          </p:nvPr>
        </p:nvSpPr>
        <p:spPr>
          <a:xfrm>
            <a:off x="6172200" y="1825625"/>
            <a:ext cx="5181600" cy="4351338"/>
          </a:xfrm>
          <a:prstGeom prst="rect">
            <a:avLst/>
          </a:prstGeom>
          <a:noFill/>
          <a:ln>
            <a:noFill/>
          </a:ln>
        </p:spPr>
        <p:txBody>
          <a:bodyPr spcFirstLastPara="1" wrap="square" lIns="0"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a:latin typeface="Arial"/>
                <a:ea typeface="Arial"/>
                <a:cs typeface="Arial"/>
                <a:sym typeface="Arial"/>
              </a:defRPr>
            </a:lvl1pPr>
            <a:lvl2pPr marL="914400" lvl="1" indent="-368300" algn="l">
              <a:lnSpc>
                <a:spcPct val="90000"/>
              </a:lnSpc>
              <a:spcBef>
                <a:spcPts val="500"/>
              </a:spcBef>
              <a:spcAft>
                <a:spcPts val="0"/>
              </a:spcAft>
              <a:buClr>
                <a:schemeClr val="dk1"/>
              </a:buClr>
              <a:buSzPts val="22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9"/>
          <p:cNvSpPr txBox="1">
            <a:spLocks noGrp="1"/>
          </p:cNvSpPr>
          <p:nvPr>
            <p:ph type="title"/>
          </p:nvPr>
        </p:nvSpPr>
        <p:spPr>
          <a:xfrm>
            <a:off x="839788" y="365125"/>
            <a:ext cx="10515600" cy="1325563"/>
          </a:xfrm>
          <a:prstGeom prst="rect">
            <a:avLst/>
          </a:prstGeom>
          <a:noFill/>
          <a:ln>
            <a:noFill/>
          </a:ln>
        </p:spPr>
        <p:txBody>
          <a:bodyPr spcFirstLastPara="1" wrap="square" lIns="0" tIns="45700" rIns="91425" bIns="45700" anchor="ctr" anchorCtr="0">
            <a:noAutofit/>
          </a:bodyPr>
          <a:lstStyle>
            <a:lvl1pPr lvl="0" algn="l">
              <a:lnSpc>
                <a:spcPct val="90000"/>
              </a:lnSpc>
              <a:spcBef>
                <a:spcPts val="0"/>
              </a:spcBef>
              <a:spcAft>
                <a:spcPts val="0"/>
              </a:spcAft>
              <a:buClr>
                <a:schemeClr val="dk1"/>
              </a:buClr>
              <a:buSzPts val="40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
          <p:cNvSpPr txBox="1">
            <a:spLocks noGrp="1"/>
          </p:cNvSpPr>
          <p:nvPr>
            <p:ph type="body" idx="1"/>
          </p:nvPr>
        </p:nvSpPr>
        <p:spPr>
          <a:xfrm>
            <a:off x="839788" y="1681163"/>
            <a:ext cx="5157787" cy="823912"/>
          </a:xfrm>
          <a:prstGeom prst="rect">
            <a:avLst/>
          </a:prstGeom>
          <a:noFill/>
          <a:ln>
            <a:noFill/>
          </a:ln>
        </p:spPr>
        <p:txBody>
          <a:bodyPr spcFirstLastPara="1" wrap="square" lIns="0"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7" name="Google Shape;67;p9"/>
          <p:cNvSpPr txBox="1">
            <a:spLocks noGrp="1"/>
          </p:cNvSpPr>
          <p:nvPr>
            <p:ph type="body" idx="2"/>
          </p:nvPr>
        </p:nvSpPr>
        <p:spPr>
          <a:xfrm>
            <a:off x="839788" y="2505075"/>
            <a:ext cx="5157787" cy="3684588"/>
          </a:xfrm>
          <a:prstGeom prst="rect">
            <a:avLst/>
          </a:prstGeom>
          <a:noFill/>
          <a:ln>
            <a:noFill/>
          </a:ln>
        </p:spPr>
        <p:txBody>
          <a:bodyPr spcFirstLastPara="1" wrap="square" lIns="0"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a:latin typeface="Arial"/>
                <a:ea typeface="Arial"/>
                <a:cs typeface="Arial"/>
                <a:sym typeface="Arial"/>
              </a:defRPr>
            </a:lvl1pPr>
            <a:lvl2pPr marL="914400" lvl="1" indent="-368300" algn="l">
              <a:lnSpc>
                <a:spcPct val="90000"/>
              </a:lnSpc>
              <a:spcBef>
                <a:spcPts val="500"/>
              </a:spcBef>
              <a:spcAft>
                <a:spcPts val="0"/>
              </a:spcAft>
              <a:buClr>
                <a:schemeClr val="dk1"/>
              </a:buClr>
              <a:buSzPts val="22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9"/>
          <p:cNvSpPr txBox="1">
            <a:spLocks noGrp="1"/>
          </p:cNvSpPr>
          <p:nvPr>
            <p:ph type="body" idx="3"/>
          </p:nvPr>
        </p:nvSpPr>
        <p:spPr>
          <a:xfrm>
            <a:off x="6172200" y="1681163"/>
            <a:ext cx="5183188" cy="823912"/>
          </a:xfrm>
          <a:prstGeom prst="rect">
            <a:avLst/>
          </a:prstGeom>
          <a:noFill/>
          <a:ln>
            <a:noFill/>
          </a:ln>
        </p:spPr>
        <p:txBody>
          <a:bodyPr spcFirstLastPara="1" wrap="square" lIns="0"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9" name="Google Shape;69;p9"/>
          <p:cNvSpPr txBox="1">
            <a:spLocks noGrp="1"/>
          </p:cNvSpPr>
          <p:nvPr>
            <p:ph type="body" idx="4"/>
          </p:nvPr>
        </p:nvSpPr>
        <p:spPr>
          <a:xfrm>
            <a:off x="6172200" y="2505075"/>
            <a:ext cx="5183188" cy="3684588"/>
          </a:xfrm>
          <a:prstGeom prst="rect">
            <a:avLst/>
          </a:prstGeom>
          <a:noFill/>
          <a:ln>
            <a:noFill/>
          </a:ln>
        </p:spPr>
        <p:txBody>
          <a:bodyPr spcFirstLastPara="1" wrap="square" lIns="0"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a:latin typeface="Arial"/>
                <a:ea typeface="Arial"/>
                <a:cs typeface="Arial"/>
                <a:sym typeface="Arial"/>
              </a:defRPr>
            </a:lvl1pPr>
            <a:lvl2pPr marL="914400" lvl="1" indent="-368300" algn="l">
              <a:lnSpc>
                <a:spcPct val="90000"/>
              </a:lnSpc>
              <a:spcBef>
                <a:spcPts val="500"/>
              </a:spcBef>
              <a:spcAft>
                <a:spcPts val="0"/>
              </a:spcAft>
              <a:buClr>
                <a:schemeClr val="dk1"/>
              </a:buClr>
              <a:buSzPts val="2200"/>
              <a:buChar char="•"/>
              <a:defRPr>
                <a:latin typeface="Arial"/>
                <a:ea typeface="Arial"/>
                <a:cs typeface="Arial"/>
                <a:sym typeface="Arial"/>
              </a:defRPr>
            </a:lvl2pPr>
            <a:lvl3pPr marL="1371600" lvl="2" indent="-355600" algn="l">
              <a:lnSpc>
                <a:spcPct val="90000"/>
              </a:lnSpc>
              <a:spcBef>
                <a:spcPts val="500"/>
              </a:spcBef>
              <a:spcAft>
                <a:spcPts val="0"/>
              </a:spcAft>
              <a:buClr>
                <a:schemeClr val="dk1"/>
              </a:buClr>
              <a:buSzPts val="2000"/>
              <a:buChar char="•"/>
              <a:defRPr>
                <a:latin typeface="Arial"/>
                <a:ea typeface="Arial"/>
                <a:cs typeface="Arial"/>
                <a:sym typeface="Arial"/>
              </a:defRPr>
            </a:lvl3pPr>
            <a:lvl4pPr marL="1828800" lvl="3" indent="-342900" algn="l">
              <a:lnSpc>
                <a:spcPct val="90000"/>
              </a:lnSpc>
              <a:spcBef>
                <a:spcPts val="500"/>
              </a:spcBef>
              <a:spcAft>
                <a:spcPts val="0"/>
              </a:spcAft>
              <a:buClr>
                <a:schemeClr val="dk1"/>
              </a:buClr>
              <a:buSzPts val="1800"/>
              <a:buChar char="•"/>
              <a:defRPr>
                <a:latin typeface="Arial"/>
                <a:ea typeface="Arial"/>
                <a:cs typeface="Arial"/>
                <a:sym typeface="Arial"/>
              </a:defRPr>
            </a:lvl4pPr>
            <a:lvl5pPr marL="2286000" lvl="4" indent="-330200" algn="l">
              <a:lnSpc>
                <a:spcPct val="90000"/>
              </a:lnSpc>
              <a:spcBef>
                <a:spcPts val="500"/>
              </a:spcBef>
              <a:spcAft>
                <a:spcPts val="0"/>
              </a:spcAft>
              <a:buClr>
                <a:schemeClr val="dk1"/>
              </a:buClr>
              <a:buSzPts val="1600"/>
              <a:buChar char="•"/>
              <a:defRPr>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0" name="Google Shape;7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3.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266459"/>
            <a:ext cx="10932879" cy="577969"/>
          </a:xfrm>
          <a:prstGeom prst="rect">
            <a:avLst/>
          </a:prstGeom>
          <a:noFill/>
          <a:ln>
            <a:noFill/>
          </a:ln>
        </p:spPr>
        <p:txBody>
          <a:bodyPr spcFirstLastPara="1" wrap="square" lIns="0" tIns="45700" rIns="91425" bIns="45700" anchor="ctr" anchorCtr="0">
            <a:noAutofit/>
          </a:bodyPr>
          <a:lstStyle>
            <a:lvl1pPr marR="0" lvl="0" algn="l" rtl="0">
              <a:lnSpc>
                <a:spcPct val="90000"/>
              </a:lnSpc>
              <a:spcBef>
                <a:spcPts val="0"/>
              </a:spcBef>
              <a:spcAft>
                <a:spcPts val="0"/>
              </a:spcAft>
              <a:buClr>
                <a:schemeClr val="dk1"/>
              </a:buClr>
              <a:buSzPts val="4000"/>
              <a:buFont typeface="Arial"/>
              <a:buNone/>
              <a:defRPr sz="4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9560" y="1036242"/>
            <a:ext cx="10932879" cy="5555299"/>
          </a:xfrm>
          <a:prstGeom prst="rect">
            <a:avLst/>
          </a:prstGeom>
          <a:noFill/>
          <a:ln>
            <a:noFill/>
          </a:ln>
        </p:spPr>
        <p:txBody>
          <a:bodyPr spcFirstLastPara="1" wrap="square" lIns="0" tIns="45700" rIns="91425" bIns="45700" anchor="t" anchorCtr="0">
            <a:normAutofit/>
          </a:bodyPr>
          <a:lstStyle>
            <a:lvl1pPr marL="457200" marR="0" lvl="0" indent="-381000" algn="l" rtl="0">
              <a:lnSpc>
                <a:spcPct val="90000"/>
              </a:lnSpc>
              <a:spcBef>
                <a:spcPts val="10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68300" algn="l" rtl="0">
              <a:lnSpc>
                <a:spcPct val="90000"/>
              </a:lnSpc>
              <a:spcBef>
                <a:spcPts val="500"/>
              </a:spcBef>
              <a:spcAft>
                <a:spcPts val="0"/>
              </a:spcAft>
              <a:buClr>
                <a:schemeClr val="dk1"/>
              </a:buClr>
              <a:buSzPts val="2200"/>
              <a:buFont typeface="Arial"/>
              <a:buChar char="•"/>
              <a:defRPr sz="22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p:cNvSpPr/>
          <p:nvPr/>
        </p:nvSpPr>
        <p:spPr>
          <a:xfrm>
            <a:off x="3616960" y="6615404"/>
            <a:ext cx="8575040" cy="242596"/>
          </a:xfrm>
          <a:prstGeom prst="rect">
            <a:avLst/>
          </a:prstGeom>
          <a:solidFill>
            <a:srgbClr val="01549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 name="Google Shape;16;p1"/>
          <p:cNvSpPr/>
          <p:nvPr/>
        </p:nvSpPr>
        <p:spPr>
          <a:xfrm>
            <a:off x="0" y="6615404"/>
            <a:ext cx="9593582" cy="245890"/>
          </a:xfrm>
          <a:prstGeom prst="rect">
            <a:avLst/>
          </a:prstGeom>
          <a:solidFill>
            <a:srgbClr val="42C3F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
          <p:cNvSpPr txBox="1"/>
          <p:nvPr/>
        </p:nvSpPr>
        <p:spPr>
          <a:xfrm flipH="1">
            <a:off x="1440457" y="6596042"/>
            <a:ext cx="316272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Selling Skill</a:t>
            </a:r>
            <a:endParaRPr sz="1400" b="0" i="0" u="none" strike="noStrike" cap="none">
              <a:solidFill>
                <a:srgbClr val="000000"/>
              </a:solidFill>
              <a:latin typeface="Arial"/>
              <a:ea typeface="Arial"/>
              <a:cs typeface="Arial"/>
              <a:sym typeface="Arial"/>
            </a:endParaRPr>
          </a:p>
        </p:txBody>
      </p:sp>
      <p:sp>
        <p:nvSpPr>
          <p:cNvPr id="18" name="Google Shape;18;p1"/>
          <p:cNvSpPr txBox="1"/>
          <p:nvPr/>
        </p:nvSpPr>
        <p:spPr>
          <a:xfrm flipH="1">
            <a:off x="5484208" y="6577380"/>
            <a:ext cx="224536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 Company Name</a:t>
            </a:r>
            <a:endParaRPr sz="1400" b="0" i="0" u="none" strike="noStrike" cap="none">
              <a:solidFill>
                <a:srgbClr val="000000"/>
              </a:solidFill>
              <a:latin typeface="Arial"/>
              <a:ea typeface="Arial"/>
              <a:cs typeface="Arial"/>
              <a:sym typeface="Arial"/>
            </a:endParaRPr>
          </a:p>
        </p:txBody>
      </p:sp>
      <p:sp>
        <p:nvSpPr>
          <p:cNvPr id="19" name="Google Shape;19;p1"/>
          <p:cNvSpPr txBox="1"/>
          <p:nvPr/>
        </p:nvSpPr>
        <p:spPr>
          <a:xfrm flipH="1">
            <a:off x="10015222" y="6579963"/>
            <a:ext cx="224536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 Trainer Name</a:t>
            </a:r>
            <a:endParaRPr sz="1400" b="0" i="0" u="none" strike="noStrike" cap="none">
              <a:solidFill>
                <a:srgbClr val="000000"/>
              </a:solidFill>
              <a:latin typeface="Arial"/>
              <a:ea typeface="Arial"/>
              <a:cs typeface="Arial"/>
              <a:sym typeface="Arial"/>
            </a:endParaRPr>
          </a:p>
        </p:txBody>
      </p:sp>
      <p:pic>
        <p:nvPicPr>
          <p:cNvPr id="20" name="Google Shape;20;p1"/>
          <p:cNvPicPr preferRelativeResize="0"/>
          <p:nvPr/>
        </p:nvPicPr>
        <p:blipFill rotWithShape="1">
          <a:blip r:embed="rId18">
            <a:alphaModFix/>
          </a:blip>
          <a:srcRect/>
          <a:stretch/>
        </p:blipFill>
        <p:spPr>
          <a:xfrm>
            <a:off x="43879" y="8879"/>
            <a:ext cx="701840" cy="818814"/>
          </a:xfrm>
          <a:prstGeom prst="rect">
            <a:avLst/>
          </a:prstGeom>
          <a:noFill/>
          <a:ln>
            <a:noFill/>
          </a:ln>
        </p:spPr>
      </p:pic>
      <p:pic>
        <p:nvPicPr>
          <p:cNvPr id="21" name="Google Shape;21;p1"/>
          <p:cNvPicPr preferRelativeResize="0"/>
          <p:nvPr/>
        </p:nvPicPr>
        <p:blipFill rotWithShape="1">
          <a:blip r:embed="rId19">
            <a:alphaModFix/>
          </a:blip>
          <a:srcRect/>
          <a:stretch/>
        </p:blipFill>
        <p:spPr>
          <a:xfrm>
            <a:off x="11118574" y="9989"/>
            <a:ext cx="1073426" cy="94540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1"/>
        <p:cNvGrpSpPr/>
        <p:nvPr/>
      </p:nvGrpSpPr>
      <p:grpSpPr>
        <a:xfrm>
          <a:off x="0" y="0"/>
          <a:ext cx="0" cy="0"/>
          <a:chOff x="0" y="0"/>
          <a:chExt cx="0" cy="0"/>
        </a:xfrm>
      </p:grpSpPr>
      <p:sp>
        <p:nvSpPr>
          <p:cNvPr id="122" name="Google Shape;122;p18"/>
          <p:cNvSpPr txBox="1">
            <a:spLocks noGrp="1"/>
          </p:cNvSpPr>
          <p:nvPr>
            <p:ph type="title"/>
          </p:nvPr>
        </p:nvSpPr>
        <p:spPr>
          <a:xfrm>
            <a:off x="838200" y="365126"/>
            <a:ext cx="10515600" cy="72682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3" name="Google Shape;123;p18"/>
          <p:cNvSpPr txBox="1">
            <a:spLocks noGrp="1"/>
          </p:cNvSpPr>
          <p:nvPr>
            <p:ph type="body" idx="1"/>
          </p:nvPr>
        </p:nvSpPr>
        <p:spPr>
          <a:xfrm>
            <a:off x="838200" y="1380879"/>
            <a:ext cx="10515600" cy="4796084"/>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5" name="Google Shape;12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6" name="Google Shape;12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27" name="Google Shape;127;p18"/>
          <p:cNvSpPr/>
          <p:nvPr/>
        </p:nvSpPr>
        <p:spPr>
          <a:xfrm>
            <a:off x="8685213" y="6645275"/>
            <a:ext cx="3506787" cy="212725"/>
          </a:xfrm>
          <a:prstGeom prst="rect">
            <a:avLst/>
          </a:prstGeom>
          <a:solidFill>
            <a:srgbClr val="21B35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Arial"/>
              <a:ea typeface="Arial"/>
              <a:cs typeface="Arial"/>
              <a:sym typeface="Arial"/>
            </a:endParaRPr>
          </a:p>
        </p:txBody>
      </p:sp>
      <p:sp>
        <p:nvSpPr>
          <p:cNvPr id="128" name="Google Shape;128;p18"/>
          <p:cNvSpPr/>
          <p:nvPr/>
        </p:nvSpPr>
        <p:spPr>
          <a:xfrm>
            <a:off x="-7644" y="6645275"/>
            <a:ext cx="8710613" cy="212725"/>
          </a:xfrm>
          <a:prstGeom prst="rect">
            <a:avLst/>
          </a:prstGeom>
          <a:solidFill>
            <a:srgbClr val="0079A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      © Creating Impact Training &amp; Development</a:t>
            </a:r>
            <a:endParaRPr sz="1400" b="0" i="0" u="none" strike="noStrike" cap="none">
              <a:solidFill>
                <a:srgbClr val="000000"/>
              </a:solidFill>
              <a:latin typeface="Arial"/>
              <a:ea typeface="Arial"/>
              <a:cs typeface="Arial"/>
              <a:sym typeface="Arial"/>
            </a:endParaRPr>
          </a:p>
        </p:txBody>
      </p:sp>
      <p:pic>
        <p:nvPicPr>
          <p:cNvPr id="129" name="Google Shape;129;p18"/>
          <p:cNvPicPr preferRelativeResize="0"/>
          <p:nvPr/>
        </p:nvPicPr>
        <p:blipFill rotWithShape="1">
          <a:blip r:embed="rId13">
            <a:alphaModFix/>
          </a:blip>
          <a:srcRect/>
          <a:stretch/>
        </p:blipFill>
        <p:spPr>
          <a:xfrm>
            <a:off x="10419410" y="17756"/>
            <a:ext cx="1763712" cy="115411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3.jpg"/><Relationship Id="rId7"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0"/>
          <p:cNvSpPr txBox="1"/>
          <p:nvPr/>
        </p:nvSpPr>
        <p:spPr>
          <a:xfrm>
            <a:off x="1524000" y="5703880"/>
            <a:ext cx="9144000" cy="682510"/>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4400"/>
              <a:buFont typeface="Arial"/>
              <a:buNone/>
            </a:pPr>
            <a:r>
              <a:rPr lang="en-US" sz="4400" b="1" i="0" u="none" strike="noStrike" cap="none">
                <a:solidFill>
                  <a:schemeClr val="dk1"/>
                </a:solidFill>
                <a:latin typeface="Arial"/>
                <a:ea typeface="Arial"/>
                <a:cs typeface="Arial"/>
                <a:sym typeface="Arial"/>
              </a:rPr>
              <a:t>Selling Skills- 2 Days Workshop</a:t>
            </a:r>
            <a:endParaRPr sz="1400" b="0" i="0" u="none" strike="noStrike" cap="none">
              <a:solidFill>
                <a:srgbClr val="000000"/>
              </a:solidFill>
              <a:latin typeface="Arial"/>
              <a:ea typeface="Arial"/>
              <a:cs typeface="Arial"/>
              <a:sym typeface="Arial"/>
            </a:endParaRPr>
          </a:p>
        </p:txBody>
      </p:sp>
      <p:pic>
        <p:nvPicPr>
          <p:cNvPr id="205" name="Google Shape;205;p30"/>
          <p:cNvPicPr preferRelativeResize="0"/>
          <p:nvPr/>
        </p:nvPicPr>
        <p:blipFill rotWithShape="1">
          <a:blip r:embed="rId3">
            <a:alphaModFix/>
          </a:blip>
          <a:srcRect/>
          <a:stretch/>
        </p:blipFill>
        <p:spPr>
          <a:xfrm>
            <a:off x="0" y="-22363"/>
            <a:ext cx="12192000" cy="5598704"/>
          </a:xfrm>
          <a:prstGeom prst="rect">
            <a:avLst/>
          </a:prstGeom>
          <a:noFill/>
          <a:ln>
            <a:noFill/>
          </a:ln>
        </p:spPr>
      </p:pic>
      <p:pic>
        <p:nvPicPr>
          <p:cNvPr id="206" name="Google Shape;206;p30"/>
          <p:cNvPicPr preferRelativeResize="0"/>
          <p:nvPr/>
        </p:nvPicPr>
        <p:blipFill rotWithShape="1">
          <a:blip r:embed="rId4">
            <a:alphaModFix/>
          </a:blip>
          <a:srcRect/>
          <a:stretch/>
        </p:blipFill>
        <p:spPr>
          <a:xfrm>
            <a:off x="32255" y="5611881"/>
            <a:ext cx="811650" cy="940394"/>
          </a:xfrm>
          <a:prstGeom prst="rect">
            <a:avLst/>
          </a:prstGeom>
          <a:noFill/>
          <a:ln>
            <a:noFill/>
          </a:ln>
        </p:spPr>
      </p:pic>
      <p:pic>
        <p:nvPicPr>
          <p:cNvPr id="207" name="Google Shape;207;p30"/>
          <p:cNvPicPr preferRelativeResize="0"/>
          <p:nvPr/>
        </p:nvPicPr>
        <p:blipFill rotWithShape="1">
          <a:blip r:embed="rId5">
            <a:alphaModFix/>
          </a:blip>
          <a:srcRect/>
          <a:stretch/>
        </p:blipFill>
        <p:spPr>
          <a:xfrm>
            <a:off x="11045406" y="5777262"/>
            <a:ext cx="811650" cy="7148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8"/>
          <p:cNvSpPr txBox="1">
            <a:spLocks noGrp="1"/>
          </p:cNvSpPr>
          <p:nvPr>
            <p:ph type="sldNum" idx="12"/>
          </p:nvPr>
        </p:nvSpPr>
        <p:spPr>
          <a:xfrm>
            <a:off x="2424113" y="6519864"/>
            <a:ext cx="94615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898989"/>
              </a:buClr>
              <a:buSzPts val="1200"/>
              <a:buFont typeface="Arial"/>
              <a:buNone/>
            </a:pPr>
            <a:fld id="{00000000-1234-1234-1234-123412341234}" type="slidenum">
              <a:rPr lang="en-US" sz="1200">
                <a:solidFill>
                  <a:srgbClr val="898989"/>
                </a:solidFill>
                <a:latin typeface="Arial"/>
                <a:ea typeface="Arial"/>
                <a:cs typeface="Arial"/>
                <a:sym typeface="Arial"/>
              </a:rPr>
              <a:t>10</a:t>
            </a:fld>
            <a:endParaRPr sz="1400">
              <a:solidFill>
                <a:srgbClr val="898989"/>
              </a:solidFill>
              <a:latin typeface="Arial"/>
              <a:ea typeface="Arial"/>
              <a:cs typeface="Arial"/>
              <a:sym typeface="Arial"/>
            </a:endParaRPr>
          </a:p>
        </p:txBody>
      </p:sp>
      <p:sp>
        <p:nvSpPr>
          <p:cNvPr id="303" name="Google Shape;303;p38"/>
          <p:cNvSpPr txBox="1"/>
          <p:nvPr/>
        </p:nvSpPr>
        <p:spPr>
          <a:xfrm>
            <a:off x="1" y="1021622"/>
            <a:ext cx="7656844" cy="4902518"/>
          </a:xfrm>
          <a:prstGeom prst="rect">
            <a:avLst/>
          </a:prstGeom>
          <a:solidFill>
            <a:srgbClr val="368604"/>
          </a:solidFill>
          <a:ln>
            <a:noFill/>
          </a:ln>
        </p:spPr>
        <p:txBody>
          <a:bodyPr spcFirstLastPara="1" wrap="square" lIns="252000" tIns="1080000" rIns="91425" bIns="45700" anchor="ctr" anchorCtr="0">
            <a:noAutofit/>
          </a:bodyPr>
          <a:lstStyle/>
          <a:p>
            <a:pPr marL="0" marR="0" lvl="0" indent="-106679" algn="l" rtl="0">
              <a:lnSpc>
                <a:spcPct val="150000"/>
              </a:lnSpc>
              <a:spcBef>
                <a:spcPts val="0"/>
              </a:spcBef>
              <a:spcAft>
                <a:spcPts val="0"/>
              </a:spcAft>
              <a:buClr>
                <a:schemeClr val="lt1"/>
              </a:buClr>
              <a:buSzPts val="1680"/>
              <a:buFont typeface="Noto Sans Symbols"/>
              <a:buChar char="●"/>
            </a:pPr>
            <a:r>
              <a:rPr lang="en-US" sz="2800" b="1" i="0" u="none" strike="noStrike" cap="none">
                <a:solidFill>
                  <a:schemeClr val="lt1"/>
                </a:solidFill>
                <a:latin typeface="Arial"/>
                <a:ea typeface="Arial"/>
                <a:cs typeface="Arial"/>
                <a:sym typeface="Arial"/>
              </a:rPr>
              <a:t> </a:t>
            </a:r>
            <a:r>
              <a:rPr lang="en-US" sz="2400" b="1" i="0" u="none" strike="noStrike" cap="none">
                <a:solidFill>
                  <a:schemeClr val="lt1"/>
                </a:solidFill>
                <a:latin typeface="Arial"/>
                <a:ea typeface="Arial"/>
                <a:cs typeface="Arial"/>
                <a:sym typeface="Arial"/>
              </a:rPr>
              <a:t>Tailored Solutions</a:t>
            </a:r>
            <a:endParaRPr sz="1400" b="0" i="0" u="none" strike="noStrike" cap="none">
              <a:solidFill>
                <a:srgbClr val="000000"/>
              </a:solidFill>
              <a:latin typeface="Arial"/>
              <a:ea typeface="Arial"/>
              <a:cs typeface="Arial"/>
              <a:sym typeface="Arial"/>
            </a:endParaRPr>
          </a:p>
          <a:p>
            <a:pPr marL="0" marR="0" lvl="0" indent="-91440" algn="l" rtl="0">
              <a:lnSpc>
                <a:spcPct val="150000"/>
              </a:lnSpc>
              <a:spcBef>
                <a:spcPts val="1200"/>
              </a:spcBef>
              <a:spcAft>
                <a:spcPts val="0"/>
              </a:spcAft>
              <a:buClr>
                <a:schemeClr val="lt1"/>
              </a:buClr>
              <a:buSzPts val="1440"/>
              <a:buFont typeface="Noto Sans Symbols"/>
              <a:buChar char="●"/>
            </a:pPr>
            <a:r>
              <a:rPr lang="en-US" sz="2400" b="1" i="0" u="none" strike="noStrike" cap="none">
                <a:solidFill>
                  <a:schemeClr val="lt1"/>
                </a:solidFill>
                <a:latin typeface="Arial"/>
                <a:ea typeface="Arial"/>
                <a:cs typeface="Arial"/>
                <a:sym typeface="Arial"/>
              </a:rPr>
              <a:t> Effective Communication </a:t>
            </a:r>
            <a:endParaRPr sz="1400" b="0" i="0" u="none" strike="noStrike" cap="none">
              <a:solidFill>
                <a:srgbClr val="000000"/>
              </a:solidFill>
              <a:latin typeface="Arial"/>
              <a:ea typeface="Arial"/>
              <a:cs typeface="Arial"/>
              <a:sym typeface="Arial"/>
            </a:endParaRPr>
          </a:p>
          <a:p>
            <a:pPr marL="0" marR="0" lvl="0" indent="-91440" algn="l" rtl="0">
              <a:lnSpc>
                <a:spcPct val="150000"/>
              </a:lnSpc>
              <a:spcBef>
                <a:spcPts val="1200"/>
              </a:spcBef>
              <a:spcAft>
                <a:spcPts val="0"/>
              </a:spcAft>
              <a:buClr>
                <a:schemeClr val="lt1"/>
              </a:buClr>
              <a:buSzPts val="1440"/>
              <a:buFont typeface="Noto Sans Symbols"/>
              <a:buChar char="●"/>
            </a:pPr>
            <a:r>
              <a:rPr lang="en-US" sz="2400" b="1" i="0" u="none" strike="noStrike" cap="none">
                <a:solidFill>
                  <a:schemeClr val="lt1"/>
                </a:solidFill>
                <a:latin typeface="Arial"/>
                <a:ea typeface="Arial"/>
                <a:cs typeface="Arial"/>
                <a:sym typeface="Arial"/>
              </a:rPr>
              <a:t> Increased Trust and Credibility</a:t>
            </a:r>
            <a:endParaRPr sz="1400" b="0" i="0" u="none" strike="noStrike" cap="none">
              <a:solidFill>
                <a:srgbClr val="000000"/>
              </a:solidFill>
              <a:latin typeface="Arial"/>
              <a:ea typeface="Arial"/>
              <a:cs typeface="Arial"/>
              <a:sym typeface="Arial"/>
            </a:endParaRPr>
          </a:p>
          <a:p>
            <a:pPr marL="0" marR="0" lvl="0" indent="-91440" algn="l" rtl="0">
              <a:lnSpc>
                <a:spcPct val="150000"/>
              </a:lnSpc>
              <a:spcBef>
                <a:spcPts val="1200"/>
              </a:spcBef>
              <a:spcAft>
                <a:spcPts val="0"/>
              </a:spcAft>
              <a:buClr>
                <a:schemeClr val="lt1"/>
              </a:buClr>
              <a:buSzPts val="1440"/>
              <a:buFont typeface="Noto Sans Symbols"/>
              <a:buChar char="●"/>
            </a:pPr>
            <a:r>
              <a:rPr lang="en-US" sz="2400" b="1" i="0" u="none" strike="noStrike" cap="none">
                <a:solidFill>
                  <a:schemeClr val="lt1"/>
                </a:solidFill>
                <a:latin typeface="Arial"/>
                <a:ea typeface="Arial"/>
                <a:cs typeface="Arial"/>
                <a:sym typeface="Arial"/>
              </a:rPr>
              <a:t> Higher Conversion Rates </a:t>
            </a:r>
            <a:endParaRPr sz="1400" b="0" i="0" u="none" strike="noStrike" cap="none">
              <a:solidFill>
                <a:srgbClr val="000000"/>
              </a:solidFill>
              <a:latin typeface="Arial"/>
              <a:ea typeface="Arial"/>
              <a:cs typeface="Arial"/>
              <a:sym typeface="Arial"/>
            </a:endParaRPr>
          </a:p>
          <a:p>
            <a:pPr marL="0" marR="0" lvl="0" indent="-91440" algn="l" rtl="0">
              <a:lnSpc>
                <a:spcPct val="150000"/>
              </a:lnSpc>
              <a:spcBef>
                <a:spcPts val="1200"/>
              </a:spcBef>
              <a:spcAft>
                <a:spcPts val="0"/>
              </a:spcAft>
              <a:buClr>
                <a:schemeClr val="lt1"/>
              </a:buClr>
              <a:buSzPts val="1440"/>
              <a:buFont typeface="Noto Sans Symbols"/>
              <a:buChar char="●"/>
            </a:pPr>
            <a:r>
              <a:rPr lang="en-US" sz="2400" b="1" i="0" u="none" strike="noStrike" cap="none">
                <a:solidFill>
                  <a:schemeClr val="lt1"/>
                </a:solidFill>
                <a:latin typeface="Arial"/>
                <a:ea typeface="Arial"/>
                <a:cs typeface="Arial"/>
                <a:sym typeface="Arial"/>
              </a:rPr>
              <a:t> Customer Satisfaction and Retention</a:t>
            </a:r>
            <a:endParaRPr sz="2800" b="1" i="0" u="none" strike="noStrike" cap="none">
              <a:solidFill>
                <a:schemeClr val="lt1"/>
              </a:solidFill>
              <a:latin typeface="Arial"/>
              <a:ea typeface="Arial"/>
              <a:cs typeface="Arial"/>
              <a:sym typeface="Arial"/>
            </a:endParaRPr>
          </a:p>
          <a:p>
            <a:pPr marL="0" marR="0" lvl="0" indent="0" algn="l" rtl="0">
              <a:lnSpc>
                <a:spcPct val="100000"/>
              </a:lnSpc>
              <a:spcBef>
                <a:spcPts val="1400"/>
              </a:spcBef>
              <a:spcAft>
                <a:spcPts val="0"/>
              </a:spcAft>
              <a:buClr>
                <a:schemeClr val="dk1"/>
              </a:buClr>
              <a:buSzPts val="1680"/>
              <a:buFont typeface="Noto Sans Symbols"/>
              <a:buNone/>
            </a:pPr>
            <a:endParaRPr sz="2800" b="1" i="0" u="none" strike="noStrike" cap="none">
              <a:solidFill>
                <a:srgbClr val="374151"/>
              </a:solidFill>
              <a:latin typeface="Arial"/>
              <a:ea typeface="Arial"/>
              <a:cs typeface="Arial"/>
              <a:sym typeface="Arial"/>
            </a:endParaRPr>
          </a:p>
          <a:p>
            <a:pPr marL="0" marR="0" lvl="0" indent="0" algn="l" rtl="0">
              <a:lnSpc>
                <a:spcPct val="100000"/>
              </a:lnSpc>
              <a:spcBef>
                <a:spcPts val="1400"/>
              </a:spcBef>
              <a:spcAft>
                <a:spcPts val="0"/>
              </a:spcAft>
              <a:buClr>
                <a:schemeClr val="dk1"/>
              </a:buClr>
              <a:buSzPts val="1680"/>
              <a:buFont typeface="Noto Sans Symbols"/>
              <a:buNone/>
            </a:pPr>
            <a:endParaRPr sz="2800" b="0" i="0" u="none" strike="noStrike" cap="none">
              <a:solidFill>
                <a:srgbClr val="E1EFD8"/>
              </a:solidFill>
              <a:latin typeface="Arial"/>
              <a:ea typeface="Arial"/>
              <a:cs typeface="Arial"/>
              <a:sym typeface="Arial"/>
            </a:endParaRPr>
          </a:p>
        </p:txBody>
      </p:sp>
      <p:sp>
        <p:nvSpPr>
          <p:cNvPr id="304" name="Google Shape;304;p38"/>
          <p:cNvSpPr txBox="1"/>
          <p:nvPr/>
        </p:nvSpPr>
        <p:spPr>
          <a:xfrm>
            <a:off x="1581150" y="142875"/>
            <a:ext cx="92868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lt1"/>
                </a:solidFill>
                <a:latin typeface="Arial"/>
                <a:ea typeface="Arial"/>
                <a:cs typeface="Arial"/>
                <a:sym typeface="Arial"/>
              </a:rPr>
              <a:t>Selling Skill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lt1"/>
                </a:solidFill>
                <a:latin typeface="Arial"/>
                <a:ea typeface="Arial"/>
                <a:cs typeface="Arial"/>
                <a:sym typeface="Arial"/>
              </a:rPr>
              <a:t>Model</a:t>
            </a:r>
            <a:endParaRPr sz="1400" b="0" i="0" u="none" strike="noStrike" cap="none">
              <a:solidFill>
                <a:srgbClr val="000000"/>
              </a:solidFill>
              <a:latin typeface="Arial"/>
              <a:ea typeface="Arial"/>
              <a:cs typeface="Arial"/>
              <a:sym typeface="Arial"/>
            </a:endParaRPr>
          </a:p>
        </p:txBody>
      </p:sp>
      <p:sp>
        <p:nvSpPr>
          <p:cNvPr id="305" name="Google Shape;305;p38"/>
          <p:cNvSpPr txBox="1">
            <a:spLocks noGrp="1"/>
          </p:cNvSpPr>
          <p:nvPr>
            <p:ph type="title"/>
          </p:nvPr>
        </p:nvSpPr>
        <p:spPr>
          <a:xfrm>
            <a:off x="887834" y="155019"/>
            <a:ext cx="7515370" cy="714375"/>
          </a:xfrm>
          <a:prstGeom prst="rect">
            <a:avLst/>
          </a:prstGeom>
          <a:noFill/>
          <a:ln>
            <a:noFill/>
          </a:ln>
        </p:spPr>
        <p:txBody>
          <a:bodyPr spcFirstLastPara="1" wrap="square" lIns="0" tIns="45700" rIns="91425" bIns="45700" anchor="ctr" anchorCtr="0">
            <a:noAutofit/>
          </a:bodyPr>
          <a:lstStyle/>
          <a:p>
            <a:pPr marL="0" lvl="0" indent="0" algn="l" rtl="0">
              <a:lnSpc>
                <a:spcPct val="90000"/>
              </a:lnSpc>
              <a:spcBef>
                <a:spcPts val="0"/>
              </a:spcBef>
              <a:spcAft>
                <a:spcPts val="0"/>
              </a:spcAft>
              <a:buClr>
                <a:schemeClr val="dk1"/>
              </a:buClr>
              <a:buSzPts val="3600"/>
              <a:buFont typeface="Arial"/>
              <a:buNone/>
            </a:pPr>
            <a:r>
              <a:rPr lang="en-US" sz="3600"/>
              <a:t>Identify Customer Needs- Importance</a:t>
            </a:r>
            <a:endParaRPr/>
          </a:p>
        </p:txBody>
      </p:sp>
      <p:pic>
        <p:nvPicPr>
          <p:cNvPr id="306" name="Google Shape;306;p38"/>
          <p:cNvPicPr preferRelativeResize="0"/>
          <p:nvPr/>
        </p:nvPicPr>
        <p:blipFill rotWithShape="1">
          <a:blip r:embed="rId3">
            <a:alphaModFix/>
          </a:blip>
          <a:srcRect l="10293"/>
          <a:stretch/>
        </p:blipFill>
        <p:spPr>
          <a:xfrm>
            <a:off x="7656845" y="1025317"/>
            <a:ext cx="4535154" cy="490251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9"/>
          <p:cNvSpPr txBox="1"/>
          <p:nvPr/>
        </p:nvSpPr>
        <p:spPr>
          <a:xfrm>
            <a:off x="362867" y="2310034"/>
            <a:ext cx="6256149" cy="1957166"/>
          </a:xfrm>
          <a:prstGeom prst="rect">
            <a:avLst/>
          </a:prstGeom>
          <a:noFill/>
          <a:ln>
            <a:noFill/>
          </a:ln>
        </p:spPr>
        <p:txBody>
          <a:bodyPr spcFirstLastPara="1" wrap="square" lIns="91425" tIns="45700" rIns="91425" bIns="45700" anchor="ctr" anchorCtr="0">
            <a:noAutofit/>
          </a:bodyPr>
          <a:lstStyle/>
          <a:p>
            <a:pPr marL="285750" marR="0" lvl="0" indent="-285750" algn="l" rtl="0">
              <a:lnSpc>
                <a:spcPct val="20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Repeat and reconfirm </a:t>
            </a:r>
            <a:endParaRPr sz="1400" b="0" i="0" u="none" strike="noStrike" cap="none">
              <a:solidFill>
                <a:srgbClr val="000000"/>
              </a:solidFill>
              <a:latin typeface="Arial"/>
              <a:ea typeface="Arial"/>
              <a:cs typeface="Arial"/>
              <a:sym typeface="Arial"/>
            </a:endParaRPr>
          </a:p>
          <a:p>
            <a:pPr marL="285750" marR="0" lvl="0" indent="-285750" algn="l" rtl="0">
              <a:lnSpc>
                <a:spcPct val="200000"/>
              </a:lnSpc>
              <a:spcBef>
                <a:spcPts val="420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Ensure the need is decoded as expected </a:t>
            </a:r>
            <a:endParaRPr sz="1400" b="0" i="0" u="none" strike="noStrike" cap="none">
              <a:solidFill>
                <a:srgbClr val="000000"/>
              </a:solidFill>
              <a:latin typeface="Arial"/>
              <a:ea typeface="Arial"/>
              <a:cs typeface="Arial"/>
              <a:sym typeface="Arial"/>
            </a:endParaRPr>
          </a:p>
        </p:txBody>
      </p:sp>
      <p:pic>
        <p:nvPicPr>
          <p:cNvPr id="313" name="Google Shape;313;p39" descr="Photo young man waiter with notebook and pen, isolated on white background."/>
          <p:cNvPicPr preferRelativeResize="0"/>
          <p:nvPr/>
        </p:nvPicPr>
        <p:blipFill rotWithShape="1">
          <a:blip r:embed="rId3">
            <a:alphaModFix/>
          </a:blip>
          <a:srcRect l="38695" r="3266"/>
          <a:stretch/>
        </p:blipFill>
        <p:spPr>
          <a:xfrm>
            <a:off x="7412736" y="1158240"/>
            <a:ext cx="4779264" cy="5485397"/>
          </a:xfrm>
          <a:prstGeom prst="rect">
            <a:avLst/>
          </a:prstGeom>
          <a:noFill/>
          <a:ln>
            <a:noFill/>
          </a:ln>
        </p:spPr>
      </p:pic>
      <p:sp>
        <p:nvSpPr>
          <p:cNvPr id="314" name="Google Shape;314;p39"/>
          <p:cNvSpPr/>
          <p:nvPr/>
        </p:nvSpPr>
        <p:spPr>
          <a:xfrm>
            <a:off x="3490941" y="66639"/>
            <a:ext cx="5066428" cy="967788"/>
          </a:xfrm>
          <a:custGeom>
            <a:avLst/>
            <a:gdLst/>
            <a:ahLst/>
            <a:cxnLst/>
            <a:rect l="l" t="t" r="r" b="b"/>
            <a:pathLst>
              <a:path w="2139780" h="967788" extrusionOk="0">
                <a:moveTo>
                  <a:pt x="0" y="0"/>
                </a:moveTo>
                <a:lnTo>
                  <a:pt x="2139780" y="0"/>
                </a:lnTo>
                <a:lnTo>
                  <a:pt x="2139780" y="967788"/>
                </a:lnTo>
                <a:lnTo>
                  <a:pt x="0" y="967788"/>
                </a:lnTo>
                <a:lnTo>
                  <a:pt x="0" y="0"/>
                </a:lnTo>
                <a:close/>
              </a:path>
            </a:pathLst>
          </a:custGeom>
          <a:solidFill>
            <a:srgbClr val="6FAB46"/>
          </a:solidFill>
          <a:ln w="12700" cap="flat" cmpd="sng">
            <a:solidFill>
              <a:schemeClr val="lt1"/>
            </a:solidFill>
            <a:prstDash val="solid"/>
            <a:miter lim="800000"/>
            <a:headEnd type="none" w="sm" len="sm"/>
            <a:tailEnd type="none" w="sm" len="sm"/>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3200"/>
              <a:buFont typeface="Arial"/>
              <a:buNone/>
            </a:pPr>
            <a:r>
              <a:rPr lang="en-US" sz="3200" b="1" i="0" u="none" strike="noStrike" cap="none">
                <a:solidFill>
                  <a:schemeClr val="lt1"/>
                </a:solidFill>
                <a:latin typeface="Arial"/>
                <a:ea typeface="Arial"/>
                <a:cs typeface="Arial"/>
                <a:sym typeface="Arial"/>
              </a:rPr>
              <a:t>R</a:t>
            </a:r>
            <a:r>
              <a:rPr lang="en-US" sz="3200" b="0" i="0" u="none" strike="noStrike" cap="none">
                <a:solidFill>
                  <a:schemeClr val="lt1"/>
                </a:solidFill>
                <a:latin typeface="Arial"/>
                <a:ea typeface="Arial"/>
                <a:cs typeface="Arial"/>
                <a:sym typeface="Arial"/>
              </a:rPr>
              <a:t>econfirm before proceeding</a:t>
            </a:r>
            <a:endParaRPr sz="32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4"/>
                                        </p:tgtEl>
                                        <p:attrNameLst>
                                          <p:attrName>style.visibility</p:attrName>
                                        </p:attrNameLst>
                                      </p:cBhvr>
                                      <p:to>
                                        <p:strVal val="visible"/>
                                      </p:to>
                                    </p:set>
                                    <p:animEffect transition="in" filter="fade">
                                      <p:cBhvr>
                                        <p:cTn id="7" dur="1000"/>
                                        <p:tgtEl>
                                          <p:spTgt spid="3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12">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1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0"/>
          <p:cNvSpPr txBox="1">
            <a:spLocks noGrp="1"/>
          </p:cNvSpPr>
          <p:nvPr>
            <p:ph type="title"/>
          </p:nvPr>
        </p:nvSpPr>
        <p:spPr>
          <a:xfrm>
            <a:off x="978398" y="315024"/>
            <a:ext cx="4457700" cy="634545"/>
          </a:xfrm>
          <a:prstGeom prst="rect">
            <a:avLst/>
          </a:prstGeom>
          <a:noFill/>
          <a:ln>
            <a:noFill/>
          </a:ln>
        </p:spPr>
        <p:txBody>
          <a:bodyPr spcFirstLastPara="1" wrap="square" lIns="0" tIns="45700" rIns="91425" bIns="45700" anchor="ctr" anchorCtr="0">
            <a:noAutofit/>
          </a:bodyPr>
          <a:lstStyle/>
          <a:p>
            <a:pPr marL="0" lvl="0" indent="0" algn="l" rtl="0">
              <a:lnSpc>
                <a:spcPct val="90000"/>
              </a:lnSpc>
              <a:spcBef>
                <a:spcPts val="0"/>
              </a:spcBef>
              <a:spcAft>
                <a:spcPts val="0"/>
              </a:spcAft>
              <a:buClr>
                <a:srgbClr val="00559E"/>
              </a:buClr>
              <a:buSzPts val="4000"/>
              <a:buFont typeface="Arial"/>
              <a:buNone/>
            </a:pPr>
            <a:r>
              <a:rPr lang="en-US" sz="4000">
                <a:solidFill>
                  <a:srgbClr val="00559E"/>
                </a:solidFill>
              </a:rPr>
              <a:t>3. </a:t>
            </a:r>
            <a:r>
              <a:rPr lang="en-US" sz="4000"/>
              <a:t>Solution Pitching</a:t>
            </a:r>
            <a:endParaRPr/>
          </a:p>
        </p:txBody>
      </p:sp>
      <p:pic>
        <p:nvPicPr>
          <p:cNvPr id="321" name="Google Shape;321;p40" descr="15.jpg"/>
          <p:cNvPicPr preferRelativeResize="0"/>
          <p:nvPr/>
        </p:nvPicPr>
        <p:blipFill rotWithShape="1">
          <a:blip r:embed="rId3">
            <a:alphaModFix/>
          </a:blip>
          <a:srcRect t="8944" b="16484"/>
          <a:stretch/>
        </p:blipFill>
        <p:spPr>
          <a:xfrm>
            <a:off x="0" y="1045030"/>
            <a:ext cx="12192000" cy="48634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1"/>
          <p:cNvSpPr txBox="1">
            <a:spLocks noGrp="1"/>
          </p:cNvSpPr>
          <p:nvPr>
            <p:ph type="title"/>
          </p:nvPr>
        </p:nvSpPr>
        <p:spPr>
          <a:xfrm>
            <a:off x="784361" y="255189"/>
            <a:ext cx="7909457" cy="634545"/>
          </a:xfrm>
          <a:prstGeom prst="rect">
            <a:avLst/>
          </a:prstGeom>
          <a:noFill/>
          <a:ln>
            <a:noFill/>
          </a:ln>
        </p:spPr>
        <p:txBody>
          <a:bodyPr spcFirstLastPara="1" wrap="square" lIns="0"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4000"/>
              <a:t>Solution Pitching </a:t>
            </a:r>
            <a:r>
              <a:rPr lang="en-US" sz="4000">
                <a:solidFill>
                  <a:srgbClr val="00B050"/>
                </a:solidFill>
              </a:rPr>
              <a:t>Features Vs Benefits</a:t>
            </a:r>
            <a:endParaRPr/>
          </a:p>
        </p:txBody>
      </p:sp>
      <p:graphicFrame>
        <p:nvGraphicFramePr>
          <p:cNvPr id="328" name="Google Shape;328;p41"/>
          <p:cNvGraphicFramePr/>
          <p:nvPr/>
        </p:nvGraphicFramePr>
        <p:xfrm>
          <a:off x="124201" y="1284829"/>
          <a:ext cx="3000000" cy="3000000"/>
        </p:xfrm>
        <a:graphic>
          <a:graphicData uri="http://schemas.openxmlformats.org/drawingml/2006/table">
            <a:tbl>
              <a:tblPr>
                <a:noFill/>
                <a:tableStyleId>{98BE2D5D-8ABE-4C2A-A439-789AB789CF6C}</a:tableStyleId>
              </a:tblPr>
              <a:tblGrid>
                <a:gridCol w="735725">
                  <a:extLst>
                    <a:ext uri="{9D8B030D-6E8A-4147-A177-3AD203B41FA5}">
                      <a16:colId xmlns:a16="http://schemas.microsoft.com/office/drawing/2014/main" val="20000"/>
                    </a:ext>
                  </a:extLst>
                </a:gridCol>
                <a:gridCol w="3625325">
                  <a:extLst>
                    <a:ext uri="{9D8B030D-6E8A-4147-A177-3AD203B41FA5}">
                      <a16:colId xmlns:a16="http://schemas.microsoft.com/office/drawing/2014/main" val="20001"/>
                    </a:ext>
                  </a:extLst>
                </a:gridCol>
                <a:gridCol w="5651525">
                  <a:extLst>
                    <a:ext uri="{9D8B030D-6E8A-4147-A177-3AD203B41FA5}">
                      <a16:colId xmlns:a16="http://schemas.microsoft.com/office/drawing/2014/main" val="20002"/>
                    </a:ext>
                  </a:extLst>
                </a:gridCol>
              </a:tblGrid>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S.No</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Features</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Benefits</a:t>
                      </a:r>
                      <a:endParaRPr sz="1400"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1</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High-resolution Display</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Enjoy vivid and sharp visuals, enhancing your multimedia experience, such as watching videos, playing games, or viewing photos.</a:t>
                      </a:r>
                      <a:endParaRPr sz="14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2</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High-quality Camera</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Capture stunning photos and videos, preserving your precious memories with clarity and detail. Share them </a:t>
                      </a:r>
                      <a:endParaRPr sz="1400" u="none" strike="noStrike" cap="none"/>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3</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Multi-core Processor</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Experience smooth and efficient performance, allowing you to run multiple apps simultaneously without lag or slowdown.</a:t>
                      </a:r>
                      <a:endParaRPr sz="1400" u="none" strike="noStrike" cap="none"/>
                    </a:p>
                  </a:txBody>
                  <a:tcPr marL="91450" marR="91450" marT="45725" marB="45725"/>
                </a:tc>
                <a:extLst>
                  <a:ext uri="{0D108BD9-81ED-4DB2-BD59-A6C34878D82A}">
                    <a16:rowId xmlns:a16="http://schemas.microsoft.com/office/drawing/2014/main" val="10003"/>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4</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Long-lasting Battery Life</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Stay connected and productive throughout the day without frequent recharging.</a:t>
                      </a:r>
                      <a:endParaRPr sz="1400" u="none" strike="noStrike" cap="none"/>
                    </a:p>
                  </a:txBody>
                  <a:tcPr marL="91450" marR="91450" marT="45725" marB="45725"/>
                </a:tc>
                <a:extLst>
                  <a:ext uri="{0D108BD9-81ED-4DB2-BD59-A6C34878D82A}">
                    <a16:rowId xmlns:a16="http://schemas.microsoft.com/office/drawing/2014/main" val="10004"/>
                  </a:ext>
                </a:extLst>
              </a:tr>
              <a:tr h="2286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5</a:t>
                      </a: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Voice Assistant Integration (e.g., Siri, Google Assistant)</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Access information, perform tasks, and control your phone using voice commands.</a:t>
                      </a:r>
                      <a:endParaRPr sz="1400" u="none" strike="noStrike" cap="none"/>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txBody>
                  <a:tcPr marL="91450" marR="91450" marT="45725" marB="45725"/>
                </a:tc>
                <a:extLst>
                  <a:ext uri="{0D108BD9-81ED-4DB2-BD59-A6C34878D82A}">
                    <a16:rowId xmlns:a16="http://schemas.microsoft.com/office/drawing/2014/main" val="10005"/>
                  </a:ext>
                </a:extLst>
              </a:tr>
            </a:tbl>
          </a:graphicData>
        </a:graphic>
      </p:graphicFrame>
      <p:pic>
        <p:nvPicPr>
          <p:cNvPr id="329" name="Google Shape;329;p41" descr="PSD smartphone mockup"/>
          <p:cNvPicPr preferRelativeResize="0"/>
          <p:nvPr/>
        </p:nvPicPr>
        <p:blipFill rotWithShape="1">
          <a:blip r:embed="rId3">
            <a:alphaModFix/>
          </a:blip>
          <a:srcRect l="32910" t="15486" r="26497" b="8108"/>
          <a:stretch/>
        </p:blipFill>
        <p:spPr>
          <a:xfrm rot="-442853">
            <a:off x="10135907" y="2612223"/>
            <a:ext cx="3054811" cy="383019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p42"/>
          <p:cNvPicPr preferRelativeResize="0"/>
          <p:nvPr/>
        </p:nvPicPr>
        <p:blipFill rotWithShape="1">
          <a:blip r:embed="rId3">
            <a:alphaModFix/>
          </a:blip>
          <a:srcRect t="15043" r="11754" b="8245"/>
          <a:stretch/>
        </p:blipFill>
        <p:spPr>
          <a:xfrm>
            <a:off x="0" y="1009777"/>
            <a:ext cx="12488091" cy="5581764"/>
          </a:xfrm>
          <a:prstGeom prst="rect">
            <a:avLst/>
          </a:prstGeom>
          <a:noFill/>
          <a:ln>
            <a:noFill/>
          </a:ln>
        </p:spPr>
      </p:pic>
      <p:sp>
        <p:nvSpPr>
          <p:cNvPr id="336" name="Google Shape;336;p42"/>
          <p:cNvSpPr txBox="1">
            <a:spLocks noGrp="1"/>
          </p:cNvSpPr>
          <p:nvPr>
            <p:ph type="title"/>
          </p:nvPr>
        </p:nvSpPr>
        <p:spPr>
          <a:xfrm>
            <a:off x="838200" y="266459"/>
            <a:ext cx="10932879" cy="577969"/>
          </a:xfrm>
          <a:prstGeom prst="rect">
            <a:avLst/>
          </a:prstGeom>
          <a:noFill/>
          <a:ln>
            <a:noFill/>
          </a:ln>
        </p:spPr>
        <p:txBody>
          <a:bodyPr spcFirstLastPara="1" wrap="square" lIns="0" tIns="45700" rIns="91425" bIns="45700" anchor="ctr" anchorCtr="0">
            <a:noAutofit/>
          </a:bodyPr>
          <a:lstStyle/>
          <a:p>
            <a:pPr marL="0" lvl="0" indent="0" algn="ctr" rtl="0">
              <a:lnSpc>
                <a:spcPct val="90000"/>
              </a:lnSpc>
              <a:spcBef>
                <a:spcPts val="0"/>
              </a:spcBef>
              <a:spcAft>
                <a:spcPts val="0"/>
              </a:spcAft>
              <a:buClr>
                <a:schemeClr val="dk1"/>
              </a:buClr>
              <a:buSzPts val="4000"/>
              <a:buFont typeface="Arial"/>
              <a:buNone/>
            </a:pPr>
            <a:r>
              <a:rPr lang="en-US"/>
              <a:t>Objection or </a:t>
            </a:r>
            <a:r>
              <a:rPr lang="en-US">
                <a:solidFill>
                  <a:srgbClr val="00559E"/>
                </a:solidFill>
              </a:rPr>
              <a:t>Opportunity</a:t>
            </a:r>
            <a:endParaRPr/>
          </a:p>
        </p:txBody>
      </p:sp>
      <p:sp>
        <p:nvSpPr>
          <p:cNvPr id="337" name="Google Shape;337;p42"/>
          <p:cNvSpPr/>
          <p:nvPr/>
        </p:nvSpPr>
        <p:spPr>
          <a:xfrm rot="-378236">
            <a:off x="4845676" y="2787862"/>
            <a:ext cx="1217795" cy="482336"/>
          </a:xfrm>
          <a:prstGeom prst="rect">
            <a:avLst/>
          </a:prstGeom>
        </p:spPr>
        <p:txBody>
          <a:bodyPr>
            <a:prstTxWarp prst="textPlain">
              <a:avLst/>
            </a:prstTxWarp>
          </a:bodyPr>
          <a:lstStyle/>
          <a:p>
            <a:pPr lvl="0" algn="ctr"/>
            <a:r>
              <a:rPr b="0" i="0">
                <a:ln>
                  <a:noFill/>
                </a:ln>
                <a:solidFill>
                  <a:srgbClr val="385623"/>
                </a:solidFill>
                <a:latin typeface="Arial"/>
              </a:rPr>
              <a:t>Opportunity</a:t>
            </a:r>
          </a:p>
        </p:txBody>
      </p:sp>
      <p:sp>
        <p:nvSpPr>
          <p:cNvPr id="338" name="Google Shape;338;p42"/>
          <p:cNvSpPr/>
          <p:nvPr/>
        </p:nvSpPr>
        <p:spPr>
          <a:xfrm>
            <a:off x="4861843" y="2108890"/>
            <a:ext cx="2963292" cy="1770441"/>
          </a:xfrm>
          <a:prstGeom prst="rect">
            <a:avLst/>
          </a:prstGeom>
          <a:solidFill>
            <a:srgbClr val="DEFDF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9" name="Google Shape;339;p42"/>
          <p:cNvSpPr txBox="1"/>
          <p:nvPr/>
        </p:nvSpPr>
        <p:spPr>
          <a:xfrm>
            <a:off x="0" y="1952520"/>
            <a:ext cx="3513062" cy="120032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Request for More information</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Clarification</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3"/>
          <p:cNvSpPr txBox="1">
            <a:spLocks noGrp="1"/>
          </p:cNvSpPr>
          <p:nvPr>
            <p:ph type="title"/>
          </p:nvPr>
        </p:nvSpPr>
        <p:spPr>
          <a:xfrm>
            <a:off x="788586" y="243222"/>
            <a:ext cx="10932879" cy="577969"/>
          </a:xfrm>
          <a:prstGeom prst="rect">
            <a:avLst/>
          </a:prstGeom>
          <a:noFill/>
          <a:ln>
            <a:noFill/>
          </a:ln>
        </p:spPr>
        <p:txBody>
          <a:bodyPr spcFirstLastPara="1" wrap="square" lIns="0" tIns="45700" rIns="91425" bIns="45700" anchor="ctr" anchorCtr="0">
            <a:noAutofit/>
          </a:bodyPr>
          <a:lstStyle/>
          <a:p>
            <a:pPr marL="0" lvl="0" indent="0" algn="l" rtl="0">
              <a:lnSpc>
                <a:spcPct val="90000"/>
              </a:lnSpc>
              <a:spcBef>
                <a:spcPts val="0"/>
              </a:spcBef>
              <a:spcAft>
                <a:spcPts val="0"/>
              </a:spcAft>
              <a:buClr>
                <a:schemeClr val="dk1"/>
              </a:buClr>
              <a:buSzPts val="3200"/>
              <a:buFont typeface="Arial"/>
              <a:buNone/>
            </a:pPr>
            <a:r>
              <a:rPr lang="en-US" sz="3200"/>
              <a:t>Challenges with Objection Handling</a:t>
            </a:r>
            <a:endParaRPr/>
          </a:p>
        </p:txBody>
      </p:sp>
      <p:pic>
        <p:nvPicPr>
          <p:cNvPr id="346" name="Google Shape;346;p43"/>
          <p:cNvPicPr preferRelativeResize="0"/>
          <p:nvPr/>
        </p:nvPicPr>
        <p:blipFill rotWithShape="1">
          <a:blip r:embed="rId3">
            <a:alphaModFix/>
          </a:blip>
          <a:srcRect/>
          <a:stretch/>
        </p:blipFill>
        <p:spPr>
          <a:xfrm>
            <a:off x="0" y="992776"/>
            <a:ext cx="12192000" cy="5030559"/>
          </a:xfrm>
          <a:prstGeom prst="rect">
            <a:avLst/>
          </a:prstGeom>
          <a:noFill/>
          <a:ln>
            <a:noFill/>
          </a:ln>
        </p:spPr>
      </p:pic>
      <p:sp>
        <p:nvSpPr>
          <p:cNvPr id="347" name="Google Shape;347;p43"/>
          <p:cNvSpPr txBox="1"/>
          <p:nvPr/>
        </p:nvSpPr>
        <p:spPr>
          <a:xfrm>
            <a:off x="0" y="1036242"/>
            <a:ext cx="3513062" cy="3139321"/>
          </a:xfrm>
          <a:prstGeom prst="rect">
            <a:avLst/>
          </a:prstGeom>
          <a:solidFill>
            <a:srgbClr val="F1F6F9"/>
          </a:solid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Mindset</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Lack of Understanding</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Limited Time</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Emotional Reactions</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Knowledge and Expertise Gaps</a:t>
            </a:r>
            <a:endParaRPr sz="1400" b="0" i="0" u="none" strike="noStrike" cap="none">
              <a:solidFill>
                <a:srgbClr val="000000"/>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285750" marR="0" lvl="0" indent="-1714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4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4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4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4"/>
          <p:cNvSpPr txBox="1">
            <a:spLocks noGrp="1"/>
          </p:cNvSpPr>
          <p:nvPr>
            <p:ph type="title"/>
          </p:nvPr>
        </p:nvSpPr>
        <p:spPr>
          <a:xfrm>
            <a:off x="868099" y="194179"/>
            <a:ext cx="10932879" cy="577969"/>
          </a:xfrm>
          <a:prstGeom prst="rect">
            <a:avLst/>
          </a:prstGeom>
          <a:noFill/>
          <a:ln>
            <a:noFill/>
          </a:ln>
        </p:spPr>
        <p:txBody>
          <a:bodyPr spcFirstLastPara="1" wrap="square" lIns="0" tIns="45700" rIns="91425" bIns="45700" anchor="ctr" anchorCtr="0">
            <a:noAutofit/>
          </a:bodyPr>
          <a:lstStyle/>
          <a:p>
            <a:pPr marL="0" lvl="0" indent="0" algn="l" rtl="0">
              <a:lnSpc>
                <a:spcPct val="90000"/>
              </a:lnSpc>
              <a:spcBef>
                <a:spcPts val="0"/>
              </a:spcBef>
              <a:spcAft>
                <a:spcPts val="0"/>
              </a:spcAft>
              <a:buClr>
                <a:srgbClr val="00559E"/>
              </a:buClr>
              <a:buSzPts val="4000"/>
              <a:buFont typeface="Arial"/>
              <a:buNone/>
            </a:pPr>
            <a:r>
              <a:rPr lang="en-US" i="0">
                <a:solidFill>
                  <a:srgbClr val="00559E"/>
                </a:solidFill>
              </a:rPr>
              <a:t>2. Feel Felt </a:t>
            </a:r>
            <a:r>
              <a:rPr lang="en-US">
                <a:solidFill>
                  <a:srgbClr val="00559E"/>
                </a:solidFill>
              </a:rPr>
              <a:t>F</a:t>
            </a:r>
            <a:r>
              <a:rPr lang="en-US" i="0">
                <a:solidFill>
                  <a:srgbClr val="00559E"/>
                </a:solidFill>
              </a:rPr>
              <a:t>ound </a:t>
            </a:r>
            <a:r>
              <a:rPr lang="en-US" i="0">
                <a:solidFill>
                  <a:srgbClr val="343541"/>
                </a:solidFill>
              </a:rPr>
              <a:t>Method</a:t>
            </a:r>
            <a:endParaRPr/>
          </a:p>
        </p:txBody>
      </p:sp>
      <p:pic>
        <p:nvPicPr>
          <p:cNvPr id="354" name="Google Shape;354;p44"/>
          <p:cNvPicPr preferRelativeResize="0"/>
          <p:nvPr/>
        </p:nvPicPr>
        <p:blipFill rotWithShape="1">
          <a:blip r:embed="rId3">
            <a:alphaModFix/>
          </a:blip>
          <a:srcRect l="39854" t="-25" b="22"/>
          <a:stretch/>
        </p:blipFill>
        <p:spPr>
          <a:xfrm>
            <a:off x="8177349" y="1025154"/>
            <a:ext cx="4014650" cy="4947058"/>
          </a:xfrm>
          <a:prstGeom prst="rect">
            <a:avLst/>
          </a:prstGeom>
          <a:solidFill>
            <a:srgbClr val="A7C9DB"/>
          </a:solidFill>
          <a:ln>
            <a:noFill/>
          </a:ln>
        </p:spPr>
      </p:pic>
      <p:sp>
        <p:nvSpPr>
          <p:cNvPr id="355" name="Google Shape;355;p44"/>
          <p:cNvSpPr txBox="1"/>
          <p:nvPr/>
        </p:nvSpPr>
        <p:spPr>
          <a:xfrm>
            <a:off x="-277587" y="1068676"/>
            <a:ext cx="7801791" cy="1705082"/>
          </a:xfrm>
          <a:prstGeom prst="rect">
            <a:avLst/>
          </a:prstGeom>
          <a:noFill/>
          <a:ln>
            <a:noFill/>
          </a:ln>
        </p:spPr>
        <p:txBody>
          <a:bodyPr spcFirstLastPara="1" wrap="square" lIns="91425" tIns="45700" rIns="91425" bIns="45700" anchor="t" anchorCtr="0">
            <a:spAutoFit/>
          </a:bodyPr>
          <a:lstStyle/>
          <a:p>
            <a:pPr marL="447675" marR="0" lvl="1" indent="0" algn="l" rtl="0">
              <a:lnSpc>
                <a:spcPct val="15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The "feel felt found" method of Objection Handling involves </a:t>
            </a:r>
            <a:r>
              <a:rPr lang="en-US" sz="1800" b="1" i="0" u="none" strike="noStrike" cap="none">
                <a:solidFill>
                  <a:srgbClr val="00559E"/>
                </a:solidFill>
                <a:latin typeface="Arial"/>
                <a:ea typeface="Arial"/>
                <a:cs typeface="Arial"/>
                <a:sym typeface="Arial"/>
              </a:rPr>
              <a:t>acknowledging the customer's concern, empathizing with their perspective</a:t>
            </a:r>
            <a:r>
              <a:rPr lang="en-US" sz="1800" b="0" i="0" u="none" strike="noStrike" cap="none">
                <a:solidFill>
                  <a:schemeClr val="dk1"/>
                </a:solidFill>
                <a:latin typeface="Arial"/>
                <a:ea typeface="Arial"/>
                <a:cs typeface="Arial"/>
                <a:sym typeface="Arial"/>
              </a:rPr>
              <a:t>, and then sharing a story or example that </a:t>
            </a:r>
            <a:r>
              <a:rPr lang="en-US" sz="1800" b="1" i="0" u="none" strike="noStrike" cap="none">
                <a:solidFill>
                  <a:schemeClr val="dk1"/>
                </a:solidFill>
                <a:latin typeface="Arial"/>
                <a:ea typeface="Arial"/>
                <a:cs typeface="Arial"/>
                <a:sym typeface="Arial"/>
              </a:rPr>
              <a:t>de</a:t>
            </a:r>
            <a:r>
              <a:rPr lang="en-US" sz="1800" b="1" i="0" u="none" strike="noStrike" cap="none">
                <a:solidFill>
                  <a:srgbClr val="00559E"/>
                </a:solidFill>
                <a:latin typeface="Arial"/>
                <a:ea typeface="Arial"/>
                <a:cs typeface="Arial"/>
                <a:sym typeface="Arial"/>
              </a:rPr>
              <a:t>monstrates how other customers have had similar concerns</a:t>
            </a:r>
            <a:r>
              <a:rPr lang="en-US" sz="1800" b="0" i="0" u="none" strike="noStrike" cap="none">
                <a:solidFill>
                  <a:schemeClr val="dk1"/>
                </a:solidFill>
                <a:latin typeface="Arial"/>
                <a:ea typeface="Arial"/>
                <a:cs typeface="Arial"/>
                <a:sym typeface="Arial"/>
              </a:rPr>
              <a:t> but ultimately found value in the product or service.</a:t>
            </a:r>
            <a:endParaRPr sz="1400" b="0" i="0" u="none" strike="noStrike" cap="none">
              <a:solidFill>
                <a:srgbClr val="000000"/>
              </a:solidFill>
              <a:latin typeface="Arial"/>
              <a:ea typeface="Arial"/>
              <a:cs typeface="Arial"/>
              <a:sym typeface="Arial"/>
            </a:endParaRPr>
          </a:p>
        </p:txBody>
      </p:sp>
      <p:sp>
        <p:nvSpPr>
          <p:cNvPr id="356" name="Google Shape;356;p44"/>
          <p:cNvSpPr txBox="1"/>
          <p:nvPr/>
        </p:nvSpPr>
        <p:spPr>
          <a:xfrm>
            <a:off x="-225879" y="3315748"/>
            <a:ext cx="8403228" cy="2808333"/>
          </a:xfrm>
          <a:prstGeom prst="rect">
            <a:avLst/>
          </a:prstGeom>
          <a:noFill/>
          <a:ln>
            <a:noFill/>
          </a:ln>
        </p:spPr>
        <p:txBody>
          <a:bodyPr spcFirstLastPara="1" wrap="square" lIns="91425" tIns="45700" rIns="91425" bIns="45700" anchor="t" anchorCtr="0">
            <a:spAutoFit/>
          </a:bodyPr>
          <a:lstStyle/>
          <a:p>
            <a:pPr marL="447675" marR="0" lvl="1" indent="0" algn="l" rtl="0">
              <a:lnSpc>
                <a:spcPct val="130000"/>
              </a:lnSpc>
              <a:spcBef>
                <a:spcPts val="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Customer: </a:t>
            </a:r>
            <a:r>
              <a:rPr lang="en-US" sz="1800" b="0" i="0" u="none" strike="noStrike" cap="none">
                <a:solidFill>
                  <a:schemeClr val="dk1"/>
                </a:solidFill>
                <a:latin typeface="Arial"/>
                <a:ea typeface="Arial"/>
                <a:cs typeface="Arial"/>
                <a:sym typeface="Arial"/>
              </a:rPr>
              <a:t>"I'm not sure if this product is the right fit for my needs."</a:t>
            </a:r>
            <a:endParaRPr sz="1400" b="0" i="0" u="none" strike="noStrike" cap="none">
              <a:solidFill>
                <a:srgbClr val="000000"/>
              </a:solidFill>
              <a:latin typeface="Arial"/>
              <a:ea typeface="Arial"/>
              <a:cs typeface="Arial"/>
              <a:sym typeface="Arial"/>
            </a:endParaRPr>
          </a:p>
          <a:p>
            <a:pPr marL="447675" marR="0" lvl="1" indent="0" algn="l" rtl="0">
              <a:lnSpc>
                <a:spcPct val="130000"/>
              </a:lnSpc>
              <a:spcBef>
                <a:spcPts val="1800"/>
              </a:spcBef>
              <a:spcAft>
                <a:spcPts val="0"/>
              </a:spcAft>
              <a:buClr>
                <a:schemeClr val="dk1"/>
              </a:buClr>
              <a:buSzPts val="1800"/>
              <a:buFont typeface="Arial"/>
              <a:buNone/>
            </a:pPr>
            <a:r>
              <a:rPr lang="en-US" sz="1800" b="1" i="0" u="none" strike="noStrike" cap="none">
                <a:solidFill>
                  <a:schemeClr val="dk1"/>
                </a:solidFill>
                <a:latin typeface="Arial"/>
                <a:ea typeface="Arial"/>
                <a:cs typeface="Arial"/>
                <a:sym typeface="Arial"/>
              </a:rPr>
              <a:t>Sales professional: </a:t>
            </a:r>
            <a:r>
              <a:rPr lang="en-US" sz="1800" b="0" i="0" u="none" strike="noStrike" cap="none">
                <a:solidFill>
                  <a:schemeClr val="dk1"/>
                </a:solidFill>
                <a:latin typeface="Arial"/>
                <a:ea typeface="Arial"/>
                <a:cs typeface="Arial"/>
                <a:sym typeface="Arial"/>
              </a:rPr>
              <a:t>"I understand how you feel. Many of our customers have felt the same way initially. However, what they found after using the product is that it provides a level of customization and flexibility that meets their Specific needs in a way that other products can't match. In fact, we had a customer just last week who was hesitant to try the product but ended up being amazed by how well it worked for their business. Would you like to hear more about their experience?“ </a:t>
            </a:r>
            <a:r>
              <a:rPr lang="en-US" sz="1800" b="1" i="0" u="none" strike="noStrike" cap="none">
                <a:solidFill>
                  <a:srgbClr val="00559E"/>
                </a:solidFill>
                <a:latin typeface="Arial"/>
                <a:ea typeface="Arial"/>
                <a:cs typeface="Arial"/>
                <a:sym typeface="Arial"/>
              </a:rPr>
              <a:t>(Feel, Felt, Found)</a:t>
            </a:r>
            <a:endParaRPr sz="1400" b="0" i="0" u="none" strike="noStrike" cap="none">
              <a:solidFill>
                <a:srgbClr val="000000"/>
              </a:solidFill>
              <a:latin typeface="Arial"/>
              <a:ea typeface="Arial"/>
              <a:cs typeface="Arial"/>
              <a:sym typeface="Arial"/>
            </a:endParaRPr>
          </a:p>
        </p:txBody>
      </p:sp>
      <p:pic>
        <p:nvPicPr>
          <p:cNvPr id="357" name="Google Shape;357;p44"/>
          <p:cNvPicPr preferRelativeResize="0"/>
          <p:nvPr/>
        </p:nvPicPr>
        <p:blipFill rotWithShape="1">
          <a:blip r:embed="rId4">
            <a:alphaModFix/>
          </a:blip>
          <a:srcRect l="27724" r="18778" b="6357"/>
          <a:stretch/>
        </p:blipFill>
        <p:spPr>
          <a:xfrm>
            <a:off x="6450215" y="2773758"/>
            <a:ext cx="933708" cy="98047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5"/>
          <p:cNvSpPr txBox="1">
            <a:spLocks noGrp="1"/>
          </p:cNvSpPr>
          <p:nvPr>
            <p:ph type="title"/>
          </p:nvPr>
        </p:nvSpPr>
        <p:spPr>
          <a:xfrm>
            <a:off x="838200" y="266459"/>
            <a:ext cx="10932879" cy="577969"/>
          </a:xfrm>
          <a:prstGeom prst="rect">
            <a:avLst/>
          </a:prstGeom>
          <a:noFill/>
          <a:ln>
            <a:noFill/>
          </a:ln>
        </p:spPr>
        <p:txBody>
          <a:bodyPr spcFirstLastPara="1" wrap="square" lIns="0" tIns="45700" rIns="91425" bIns="45700" anchor="ctr" anchorCtr="0">
            <a:noAutofit/>
          </a:bodyPr>
          <a:lstStyle/>
          <a:p>
            <a:pPr marL="0" lvl="0" indent="0" algn="l" rtl="0">
              <a:lnSpc>
                <a:spcPct val="90000"/>
              </a:lnSpc>
              <a:spcBef>
                <a:spcPts val="0"/>
              </a:spcBef>
              <a:spcAft>
                <a:spcPts val="0"/>
              </a:spcAft>
              <a:buClr>
                <a:srgbClr val="00559E"/>
              </a:buClr>
              <a:buSzPts val="4000"/>
              <a:buFont typeface="Arial"/>
              <a:buNone/>
            </a:pPr>
            <a:r>
              <a:rPr lang="en-US">
                <a:solidFill>
                  <a:srgbClr val="00559E"/>
                </a:solidFill>
              </a:rPr>
              <a:t>Enthusiastic</a:t>
            </a:r>
            <a:r>
              <a:rPr lang="en-US"/>
              <a:t> Close</a:t>
            </a:r>
            <a:endParaRPr/>
          </a:p>
        </p:txBody>
      </p:sp>
      <p:sp>
        <p:nvSpPr>
          <p:cNvPr id="364" name="Google Shape;364;p45"/>
          <p:cNvSpPr txBox="1">
            <a:spLocks noGrp="1"/>
          </p:cNvSpPr>
          <p:nvPr>
            <p:ph type="body" idx="1"/>
          </p:nvPr>
        </p:nvSpPr>
        <p:spPr>
          <a:xfrm>
            <a:off x="0" y="1032386"/>
            <a:ext cx="5289754" cy="4945627"/>
          </a:xfrm>
          <a:prstGeom prst="rect">
            <a:avLst/>
          </a:prstGeom>
          <a:solidFill>
            <a:srgbClr val="ECE6E2"/>
          </a:solidFill>
          <a:ln>
            <a:noFill/>
          </a:ln>
        </p:spPr>
        <p:txBody>
          <a:bodyPr spcFirstLastPara="1" wrap="square" lIns="0" tIns="45700" rIns="91425" bIns="45700" anchor="ctr" anchorCtr="0">
            <a:noAutofit/>
          </a:bodyPr>
          <a:lstStyle/>
          <a:p>
            <a:pPr marL="534988" lvl="1" indent="-342900" algn="l" rtl="0">
              <a:lnSpc>
                <a:spcPct val="150000"/>
              </a:lnSpc>
              <a:spcBef>
                <a:spcPts val="0"/>
              </a:spcBef>
              <a:spcAft>
                <a:spcPts val="0"/>
              </a:spcAft>
              <a:buClr>
                <a:schemeClr val="dk1"/>
              </a:buClr>
              <a:buSzPts val="2200"/>
              <a:buChar char="•"/>
            </a:pPr>
            <a:r>
              <a:rPr lang="en-US" b="0" i="0"/>
              <a:t>Sales closing is the final stage of the sales process. </a:t>
            </a:r>
            <a:endParaRPr/>
          </a:p>
          <a:p>
            <a:pPr marL="534988" lvl="1" indent="-203199" algn="l" rtl="0">
              <a:lnSpc>
                <a:spcPct val="150000"/>
              </a:lnSpc>
              <a:spcBef>
                <a:spcPts val="1800"/>
              </a:spcBef>
              <a:spcAft>
                <a:spcPts val="0"/>
              </a:spcAft>
              <a:buClr>
                <a:schemeClr val="dk1"/>
              </a:buClr>
              <a:buSzPts val="2200"/>
              <a:buNone/>
            </a:pPr>
            <a:endParaRPr b="0" i="0"/>
          </a:p>
          <a:p>
            <a:pPr marL="534988" lvl="1" indent="-342900" algn="l" rtl="0">
              <a:lnSpc>
                <a:spcPct val="150000"/>
              </a:lnSpc>
              <a:spcBef>
                <a:spcPts val="1800"/>
              </a:spcBef>
              <a:spcAft>
                <a:spcPts val="0"/>
              </a:spcAft>
              <a:buClr>
                <a:schemeClr val="dk1"/>
              </a:buClr>
              <a:buSzPts val="2200"/>
              <a:buChar char="•"/>
            </a:pPr>
            <a:r>
              <a:rPr lang="en-US" b="0" i="0"/>
              <a:t>The goal of sales closing is to finalize the sale by overcoming any remaining objections or concerns the customer may have and to help the customer feel confident and satisfied with their decision to buy.</a:t>
            </a:r>
            <a:endParaRPr/>
          </a:p>
        </p:txBody>
      </p:sp>
      <p:pic>
        <p:nvPicPr>
          <p:cNvPr id="365" name="Google Shape;365;p45"/>
          <p:cNvPicPr preferRelativeResize="0"/>
          <p:nvPr/>
        </p:nvPicPr>
        <p:blipFill rotWithShape="1">
          <a:blip r:embed="rId3">
            <a:alphaModFix/>
          </a:blip>
          <a:srcRect t="536" b="9501"/>
          <a:stretch/>
        </p:blipFill>
        <p:spPr>
          <a:xfrm>
            <a:off x="5289754" y="1032386"/>
            <a:ext cx="6902245" cy="494562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6"/>
          <p:cNvSpPr txBox="1">
            <a:spLocks noGrp="1"/>
          </p:cNvSpPr>
          <p:nvPr>
            <p:ph type="title"/>
          </p:nvPr>
        </p:nvSpPr>
        <p:spPr>
          <a:xfrm>
            <a:off x="838200" y="266459"/>
            <a:ext cx="10932879" cy="577969"/>
          </a:xfrm>
          <a:prstGeom prst="rect">
            <a:avLst/>
          </a:prstGeom>
          <a:noFill/>
          <a:ln>
            <a:noFill/>
          </a:ln>
        </p:spPr>
        <p:txBody>
          <a:bodyPr spcFirstLastPara="1" wrap="square" lIns="0" tIns="45700" rIns="91425" bIns="45700" anchor="ctr" anchorCtr="0">
            <a:noAutofit/>
          </a:bodyPr>
          <a:lstStyle/>
          <a:p>
            <a:pPr marL="0" lvl="0" indent="0" algn="l" rtl="0">
              <a:lnSpc>
                <a:spcPct val="90000"/>
              </a:lnSpc>
              <a:spcBef>
                <a:spcPts val="0"/>
              </a:spcBef>
              <a:spcAft>
                <a:spcPts val="0"/>
              </a:spcAft>
              <a:buClr>
                <a:srgbClr val="00559E"/>
              </a:buClr>
              <a:buSzPts val="4000"/>
              <a:buFont typeface="Arial"/>
              <a:buNone/>
            </a:pPr>
            <a:r>
              <a:rPr lang="en-US">
                <a:solidFill>
                  <a:srgbClr val="00559E"/>
                </a:solidFill>
              </a:rPr>
              <a:t>1. </a:t>
            </a:r>
            <a:r>
              <a:rPr lang="en-US"/>
              <a:t>Giving Options</a:t>
            </a:r>
            <a:endParaRPr/>
          </a:p>
        </p:txBody>
      </p:sp>
      <p:pic>
        <p:nvPicPr>
          <p:cNvPr id="372" name="Google Shape;372;p46"/>
          <p:cNvPicPr preferRelativeResize="0">
            <a:picLocks noGrp="1"/>
          </p:cNvPicPr>
          <p:nvPr>
            <p:ph type="body" idx="1"/>
          </p:nvPr>
        </p:nvPicPr>
        <p:blipFill rotWithShape="1">
          <a:blip r:embed="rId3">
            <a:alphaModFix/>
          </a:blip>
          <a:srcRect t="29218" b="8007"/>
          <a:stretch/>
        </p:blipFill>
        <p:spPr>
          <a:xfrm>
            <a:off x="0" y="1024128"/>
            <a:ext cx="12191999" cy="5579364"/>
          </a:xfrm>
          <a:prstGeom prst="rect">
            <a:avLst/>
          </a:prstGeom>
          <a:noFill/>
          <a:ln>
            <a:noFill/>
          </a:ln>
        </p:spPr>
      </p:pic>
      <p:sp>
        <p:nvSpPr>
          <p:cNvPr id="373" name="Google Shape;373;p46"/>
          <p:cNvSpPr txBox="1"/>
          <p:nvPr/>
        </p:nvSpPr>
        <p:spPr>
          <a:xfrm>
            <a:off x="84358" y="5166929"/>
            <a:ext cx="4944986"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374151"/>
                </a:solidFill>
                <a:latin typeface="Arial"/>
                <a:ea typeface="Arial"/>
                <a:cs typeface="Arial"/>
                <a:sym typeface="Arial"/>
              </a:rPr>
              <a:t> Customer: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374151"/>
                </a:solidFill>
                <a:latin typeface="Arial"/>
                <a:ea typeface="Arial"/>
                <a:cs typeface="Arial"/>
                <a:sym typeface="Arial"/>
              </a:rPr>
              <a:t>The price of the service is very high and not fitting the budget</a:t>
            </a:r>
            <a:endParaRPr sz="1600" b="0" i="0" u="none" strike="noStrike" cap="none">
              <a:solidFill>
                <a:schemeClr val="dk1"/>
              </a:solidFill>
              <a:latin typeface="Arial"/>
              <a:ea typeface="Arial"/>
              <a:cs typeface="Arial"/>
              <a:sym typeface="Arial"/>
            </a:endParaRPr>
          </a:p>
        </p:txBody>
      </p:sp>
      <p:sp>
        <p:nvSpPr>
          <p:cNvPr id="374" name="Google Shape;374;p46"/>
          <p:cNvSpPr txBox="1"/>
          <p:nvPr/>
        </p:nvSpPr>
        <p:spPr>
          <a:xfrm>
            <a:off x="7119635" y="5002875"/>
            <a:ext cx="4944986"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374151"/>
                </a:solidFill>
                <a:latin typeface="Arial"/>
                <a:ea typeface="Arial"/>
                <a:cs typeface="Arial"/>
                <a:sym typeface="Arial"/>
              </a:rPr>
              <a:t>Salesperson: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374151"/>
                </a:solidFill>
                <a:latin typeface="Arial"/>
                <a:ea typeface="Arial"/>
                <a:cs typeface="Arial"/>
                <a:sym typeface="Arial"/>
              </a:rPr>
              <a:t>No worries we also have another variant of the same which is highly cost effective</a:t>
            </a:r>
            <a:endParaRPr sz="16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7"/>
          <p:cNvSpPr txBox="1">
            <a:spLocks noGrp="1"/>
          </p:cNvSpPr>
          <p:nvPr>
            <p:ph type="title"/>
          </p:nvPr>
        </p:nvSpPr>
        <p:spPr>
          <a:xfrm>
            <a:off x="838200" y="266459"/>
            <a:ext cx="10932879" cy="577969"/>
          </a:xfrm>
          <a:prstGeom prst="rect">
            <a:avLst/>
          </a:prstGeom>
          <a:noFill/>
          <a:ln>
            <a:noFill/>
          </a:ln>
        </p:spPr>
        <p:txBody>
          <a:bodyPr spcFirstLastPara="1" wrap="square" lIns="0"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a:t>Asking for </a:t>
            </a:r>
            <a:r>
              <a:rPr lang="en-US">
                <a:solidFill>
                  <a:srgbClr val="00559E"/>
                </a:solidFill>
              </a:rPr>
              <a:t>References</a:t>
            </a:r>
            <a:endParaRPr/>
          </a:p>
        </p:txBody>
      </p:sp>
      <p:pic>
        <p:nvPicPr>
          <p:cNvPr id="381" name="Google Shape;381;p47"/>
          <p:cNvPicPr preferRelativeResize="0">
            <a:picLocks noGrp="1"/>
          </p:cNvPicPr>
          <p:nvPr>
            <p:ph type="body" idx="1"/>
          </p:nvPr>
        </p:nvPicPr>
        <p:blipFill rotWithShape="1">
          <a:blip r:embed="rId3">
            <a:alphaModFix/>
          </a:blip>
          <a:srcRect t="13284" b="15526"/>
          <a:stretch/>
        </p:blipFill>
        <p:spPr>
          <a:xfrm>
            <a:off x="0" y="1048830"/>
            <a:ext cx="12192000" cy="5554662"/>
          </a:xfrm>
          <a:prstGeom prst="rect">
            <a:avLst/>
          </a:prstGeom>
          <a:noFill/>
          <a:ln>
            <a:noFill/>
          </a:ln>
        </p:spPr>
      </p:pic>
      <p:sp>
        <p:nvSpPr>
          <p:cNvPr id="382" name="Google Shape;382;p47"/>
          <p:cNvSpPr txBox="1"/>
          <p:nvPr/>
        </p:nvSpPr>
        <p:spPr>
          <a:xfrm>
            <a:off x="2076994" y="6108077"/>
            <a:ext cx="9013372" cy="369332"/>
          </a:xfrm>
          <a:prstGeom prst="rect">
            <a:avLst/>
          </a:prstGeom>
          <a:solidFill>
            <a:srgbClr val="BFB5B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Arial"/>
                <a:ea typeface="Arial"/>
                <a:cs typeface="Arial"/>
                <a:sym typeface="Arial"/>
              </a:rPr>
              <a:t>"Referrals are the golden keys that unlock doors to new opportunities. </a:t>
            </a:r>
            <a:endParaRPr sz="1800" b="1" i="0" u="none" strike="noStrike" cap="none">
              <a:solidFill>
                <a:schemeClr val="dk1"/>
              </a:solidFill>
              <a:latin typeface="Arial"/>
              <a:ea typeface="Arial"/>
              <a:cs typeface="Arial"/>
              <a:sym typeface="Arial"/>
            </a:endParaRPr>
          </a:p>
        </p:txBody>
      </p:sp>
      <p:sp>
        <p:nvSpPr>
          <p:cNvPr id="383" name="Google Shape;383;p47"/>
          <p:cNvSpPr txBox="1"/>
          <p:nvPr/>
        </p:nvSpPr>
        <p:spPr>
          <a:xfrm>
            <a:off x="7513687" y="1267097"/>
            <a:ext cx="4678313" cy="4840980"/>
          </a:xfrm>
          <a:prstGeom prst="rect">
            <a:avLst/>
          </a:prstGeom>
          <a:solidFill>
            <a:srgbClr val="BFB5B1"/>
          </a:solidFill>
          <a:ln>
            <a:noFill/>
          </a:ln>
        </p:spPr>
        <p:txBody>
          <a:bodyPr spcFirstLastPara="1" wrap="square" lIns="0" tIns="45700" rIns="91425" bIns="45700" anchor="t" anchorCtr="0">
            <a:normAutofit/>
          </a:bodyPr>
          <a:lstStyle/>
          <a:p>
            <a:pPr marL="180975" marR="0" lvl="0" indent="-180975" algn="l" rtl="0">
              <a:lnSpc>
                <a:spcPct val="90000"/>
              </a:lnSpc>
              <a:spcBef>
                <a:spcPts val="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Trust &amp; Credibility</a:t>
            </a:r>
            <a:endParaRPr sz="1400" b="0" i="0" u="none" strike="noStrike" cap="none">
              <a:solidFill>
                <a:srgbClr val="000000"/>
              </a:solidFill>
              <a:latin typeface="Arial"/>
              <a:ea typeface="Arial"/>
              <a:cs typeface="Arial"/>
              <a:sym typeface="Arial"/>
            </a:endParaRPr>
          </a:p>
          <a:p>
            <a:pPr marL="180975" marR="0" lvl="0" indent="-28575" algn="l" rtl="0">
              <a:lnSpc>
                <a:spcPct val="90000"/>
              </a:lnSpc>
              <a:spcBef>
                <a:spcPts val="100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180975" marR="0" lvl="0" indent="-180975" algn="l" rtl="0">
              <a:lnSpc>
                <a:spcPct val="90000"/>
              </a:lnSpc>
              <a:spcBef>
                <a:spcPts val="100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Higher Conversion rates</a:t>
            </a:r>
            <a:endParaRPr sz="1400" b="0" i="0" u="none" strike="noStrike" cap="none">
              <a:solidFill>
                <a:srgbClr val="000000"/>
              </a:solidFill>
              <a:latin typeface="Arial"/>
              <a:ea typeface="Arial"/>
              <a:cs typeface="Arial"/>
              <a:sym typeface="Arial"/>
            </a:endParaRPr>
          </a:p>
          <a:p>
            <a:pPr marL="180975" marR="0" lvl="0" indent="-28575" algn="l" rtl="0">
              <a:lnSpc>
                <a:spcPct val="90000"/>
              </a:lnSpc>
              <a:spcBef>
                <a:spcPts val="100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180975" marR="0" lvl="0" indent="-180975" algn="l" rtl="0">
              <a:lnSpc>
                <a:spcPct val="90000"/>
              </a:lnSpc>
              <a:spcBef>
                <a:spcPts val="100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Cost and Time Efficiency</a:t>
            </a:r>
            <a:endParaRPr sz="1400" b="0" i="0" u="none" strike="noStrike" cap="none">
              <a:solidFill>
                <a:srgbClr val="000000"/>
              </a:solidFill>
              <a:latin typeface="Arial"/>
              <a:ea typeface="Arial"/>
              <a:cs typeface="Arial"/>
              <a:sym typeface="Arial"/>
            </a:endParaRPr>
          </a:p>
          <a:p>
            <a:pPr marL="180975" marR="0" lvl="0" indent="-28575" algn="l" rtl="0">
              <a:lnSpc>
                <a:spcPct val="90000"/>
              </a:lnSpc>
              <a:spcBef>
                <a:spcPts val="100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180975" marR="0" lvl="0" indent="-180975" algn="l" rtl="0">
              <a:lnSpc>
                <a:spcPct val="90000"/>
              </a:lnSpc>
              <a:spcBef>
                <a:spcPts val="100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Expanded Network and Reach</a:t>
            </a:r>
            <a:endParaRPr sz="1400" b="0" i="0" u="none" strike="noStrike" cap="none">
              <a:solidFill>
                <a:srgbClr val="000000"/>
              </a:solidFill>
              <a:latin typeface="Arial"/>
              <a:ea typeface="Arial"/>
              <a:cs typeface="Arial"/>
              <a:sym typeface="Arial"/>
            </a:endParaRPr>
          </a:p>
          <a:p>
            <a:pPr marL="180975" marR="0" lvl="0" indent="-28575" algn="l" rtl="0">
              <a:lnSpc>
                <a:spcPct val="90000"/>
              </a:lnSpc>
              <a:spcBef>
                <a:spcPts val="100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180975" marR="0" lvl="0" indent="-180975" algn="l" rtl="0">
              <a:lnSpc>
                <a:spcPct val="90000"/>
              </a:lnSpc>
              <a:spcBef>
                <a:spcPts val="100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Stronger Customer Relationships</a:t>
            </a:r>
            <a:endParaRPr sz="1400" b="0" i="0" u="none" strike="noStrike" cap="none">
              <a:solidFill>
                <a:srgbClr val="000000"/>
              </a:solidFill>
              <a:latin typeface="Arial"/>
              <a:ea typeface="Arial"/>
              <a:cs typeface="Arial"/>
              <a:sym typeface="Arial"/>
            </a:endParaRPr>
          </a:p>
          <a:p>
            <a:pPr marL="180975" marR="0" lvl="0" indent="-28575" algn="l" rtl="0">
              <a:lnSpc>
                <a:spcPct val="90000"/>
              </a:lnSpc>
              <a:spcBef>
                <a:spcPts val="100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180975" marR="0" lvl="0" indent="-28575" algn="l" rtl="0">
              <a:lnSpc>
                <a:spcPct val="90000"/>
              </a:lnSpc>
              <a:spcBef>
                <a:spcPts val="100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180975" marR="0" lvl="0" indent="-28575" algn="l" rtl="0">
              <a:lnSpc>
                <a:spcPct val="90000"/>
              </a:lnSpc>
              <a:spcBef>
                <a:spcPts val="100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180975" marR="0" lvl="0" indent="-28575" algn="l" rtl="0">
              <a:lnSpc>
                <a:spcPct val="90000"/>
              </a:lnSpc>
              <a:spcBef>
                <a:spcPts val="100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180975" marR="0" lvl="0" indent="-28575" algn="l" rtl="0">
              <a:lnSpc>
                <a:spcPct val="90000"/>
              </a:lnSpc>
              <a:spcBef>
                <a:spcPts val="100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a:p>
            <a:pPr marL="180975" marR="0" lvl="0" indent="-28575" algn="l" rtl="0">
              <a:lnSpc>
                <a:spcPct val="90000"/>
              </a:lnSpc>
              <a:spcBef>
                <a:spcPts val="100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8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8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8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8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8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8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8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83">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83">
                                            <p:txEl>
                                              <p:pRg st="12" end="1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83">
                                            <p:txEl>
                                              <p:pRg st="13" end="1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8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8"/>
          <p:cNvSpPr txBox="1">
            <a:spLocks noGrp="1"/>
          </p:cNvSpPr>
          <p:nvPr>
            <p:ph type="title"/>
          </p:nvPr>
        </p:nvSpPr>
        <p:spPr>
          <a:xfrm>
            <a:off x="838200" y="266459"/>
            <a:ext cx="10932879" cy="577969"/>
          </a:xfrm>
          <a:prstGeom prst="rect">
            <a:avLst/>
          </a:prstGeom>
          <a:noFill/>
          <a:ln>
            <a:noFill/>
          </a:ln>
        </p:spPr>
        <p:txBody>
          <a:bodyPr spcFirstLastPara="1" wrap="square" lIns="0" tIns="45700" rIns="91425" bIns="45700" anchor="ctr" anchorCtr="0">
            <a:noAutofit/>
          </a:bodyPr>
          <a:lstStyle/>
          <a:p>
            <a:pPr marL="0" lvl="0" indent="0" algn="ctr" rtl="0">
              <a:lnSpc>
                <a:spcPct val="90000"/>
              </a:lnSpc>
              <a:spcBef>
                <a:spcPts val="0"/>
              </a:spcBef>
              <a:spcAft>
                <a:spcPts val="0"/>
              </a:spcAft>
              <a:buClr>
                <a:schemeClr val="dk1"/>
              </a:buClr>
              <a:buSzPts val="4000"/>
              <a:buFont typeface="Arial"/>
              <a:buNone/>
            </a:pPr>
            <a:r>
              <a:rPr lang="en-US"/>
              <a:t>Workshop </a:t>
            </a:r>
            <a:r>
              <a:rPr lang="en-US">
                <a:solidFill>
                  <a:srgbClr val="01559D"/>
                </a:solidFill>
              </a:rPr>
              <a:t>Agenda – Day 1</a:t>
            </a:r>
            <a:endParaRPr/>
          </a:p>
        </p:txBody>
      </p:sp>
      <p:sp>
        <p:nvSpPr>
          <p:cNvPr id="308" name="Google Shape;308;p38"/>
          <p:cNvSpPr/>
          <p:nvPr/>
        </p:nvSpPr>
        <p:spPr>
          <a:xfrm>
            <a:off x="1282881" y="1188812"/>
            <a:ext cx="2340000" cy="1800000"/>
          </a:xfrm>
          <a:prstGeom prst="rect">
            <a:avLst/>
          </a:prstGeom>
          <a:blipFill rotWithShape="1">
            <a:blip r:embed="rId3">
              <a:alphaModFix/>
            </a:blip>
            <a:stretch>
              <a:fillRect l="1268" r="-23267"/>
            </a:stretch>
          </a:blipFill>
          <a:ln w="12700" cap="flat" cmpd="sng">
            <a:solidFill>
              <a:srgbClr val="FFC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09" name="Google Shape;309;p38"/>
          <p:cNvSpPr/>
          <p:nvPr/>
        </p:nvSpPr>
        <p:spPr>
          <a:xfrm>
            <a:off x="8569787" y="1207099"/>
            <a:ext cx="2340000" cy="1800000"/>
          </a:xfrm>
          <a:prstGeom prst="rect">
            <a:avLst/>
          </a:prstGeom>
          <a:blipFill rotWithShape="1">
            <a:blip r:embed="rId4">
              <a:alphaModFix/>
            </a:blip>
            <a:stretch>
              <a:fillRect t="-6996" b="-6996"/>
            </a:stretch>
          </a:blipFill>
          <a:ln w="12700" cap="flat" cmpd="sng">
            <a:solidFill>
              <a:srgbClr val="39E37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0" name="Google Shape;310;p38"/>
          <p:cNvSpPr/>
          <p:nvPr/>
        </p:nvSpPr>
        <p:spPr>
          <a:xfrm>
            <a:off x="8569119" y="3904670"/>
            <a:ext cx="2340000" cy="1800000"/>
          </a:xfrm>
          <a:prstGeom prst="rect">
            <a:avLst/>
          </a:prstGeom>
          <a:blipFill rotWithShape="1">
            <a:blip r:embed="rId5">
              <a:alphaModFix/>
            </a:blip>
            <a:stretch>
              <a:fillRect l="-9998" r="-9998"/>
            </a:stretch>
          </a:blipFill>
          <a:ln w="12700" cap="flat" cmpd="sng">
            <a:solidFill>
              <a:srgbClr val="4ADCD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1" name="Google Shape;311;p38"/>
          <p:cNvSpPr/>
          <p:nvPr/>
        </p:nvSpPr>
        <p:spPr>
          <a:xfrm>
            <a:off x="4926000" y="1207099"/>
            <a:ext cx="2340000" cy="1800000"/>
          </a:xfrm>
          <a:prstGeom prst="rect">
            <a:avLst/>
          </a:prstGeom>
          <a:blipFill rotWithShape="1">
            <a:blip r:embed="rId6">
              <a:alphaModFix/>
            </a:blip>
            <a:stretch>
              <a:fillRect l="-40839" t="-7997" r="-16222" b="-11995"/>
            </a:stretch>
          </a:blipFill>
          <a:ln w="12700" cap="flat" cmpd="sng">
            <a:solidFill>
              <a:srgbClr val="B2F51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2" name="Google Shape;312;p38"/>
          <p:cNvSpPr/>
          <p:nvPr/>
        </p:nvSpPr>
        <p:spPr>
          <a:xfrm>
            <a:off x="4924576" y="3900718"/>
            <a:ext cx="2340000" cy="1800000"/>
          </a:xfrm>
          <a:prstGeom prst="rect">
            <a:avLst/>
          </a:prstGeom>
          <a:blipFill rotWithShape="1">
            <a:blip r:embed="rId7">
              <a:alphaModFix/>
            </a:blip>
            <a:stretch>
              <a:fillRect l="-12459" t="-7648" r="-46502" b="-7799"/>
            </a:stretch>
          </a:blipFill>
          <a:ln w="12700" cap="flat" cmpd="sng">
            <a:solidFill>
              <a:srgbClr val="48EC2A"/>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3" name="Google Shape;313;p38"/>
          <p:cNvSpPr/>
          <p:nvPr/>
        </p:nvSpPr>
        <p:spPr>
          <a:xfrm>
            <a:off x="1282881" y="3904670"/>
            <a:ext cx="2340000" cy="1800000"/>
          </a:xfrm>
          <a:prstGeom prst="rect">
            <a:avLst/>
          </a:prstGeom>
          <a:blipFill rotWithShape="1">
            <a:blip r:embed="rId8">
              <a:alphaModFix/>
            </a:blip>
            <a:stretch>
              <a:fillRect/>
            </a:stretch>
          </a:blipFill>
          <a:ln w="12700" cap="flat" cmpd="sng">
            <a:solidFill>
              <a:srgbClr val="33CC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14" name="Google Shape;314;p38"/>
          <p:cNvSpPr/>
          <p:nvPr/>
        </p:nvSpPr>
        <p:spPr>
          <a:xfrm>
            <a:off x="8569787" y="3007099"/>
            <a:ext cx="2340000" cy="648000"/>
          </a:xfrm>
          <a:prstGeom prst="rect">
            <a:avLst/>
          </a:prstGeom>
          <a:solidFill>
            <a:srgbClr val="39E37B"/>
          </a:solidFill>
          <a:ln w="12700" cap="flat" cmpd="sng">
            <a:solidFill>
              <a:srgbClr val="39E37B"/>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51515"/>
                </a:solidFill>
                <a:latin typeface="Arial"/>
                <a:ea typeface="Arial"/>
                <a:cs typeface="Arial"/>
                <a:sym typeface="Arial"/>
              </a:rPr>
              <a:t>Sales Approach &amp; Planning</a:t>
            </a:r>
            <a:endParaRPr sz="1400" b="0" i="0" u="none" strike="noStrike" cap="none">
              <a:solidFill>
                <a:srgbClr val="000000"/>
              </a:solidFill>
              <a:latin typeface="Arial"/>
              <a:ea typeface="Arial"/>
              <a:cs typeface="Arial"/>
              <a:sym typeface="Arial"/>
            </a:endParaRPr>
          </a:p>
        </p:txBody>
      </p:sp>
      <p:sp>
        <p:nvSpPr>
          <p:cNvPr id="315" name="Google Shape;315;p38"/>
          <p:cNvSpPr/>
          <p:nvPr/>
        </p:nvSpPr>
        <p:spPr>
          <a:xfrm>
            <a:off x="4924576" y="3004670"/>
            <a:ext cx="2340000" cy="648000"/>
          </a:xfrm>
          <a:prstGeom prst="rect">
            <a:avLst/>
          </a:prstGeom>
          <a:solidFill>
            <a:srgbClr val="B2F514"/>
          </a:solidFill>
          <a:ln w="12700" cap="flat" cmpd="sng">
            <a:solidFill>
              <a:srgbClr val="B2F514"/>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51515"/>
                </a:solidFill>
                <a:latin typeface="Arial"/>
                <a:ea typeface="Arial"/>
                <a:cs typeface="Arial"/>
                <a:sym typeface="Arial"/>
              </a:rPr>
              <a:t>Building Sales Professional Attitude</a:t>
            </a:r>
            <a:endParaRPr sz="1400" b="0" i="0" u="none" strike="noStrike" cap="none">
              <a:solidFill>
                <a:srgbClr val="000000"/>
              </a:solidFill>
              <a:latin typeface="Arial"/>
              <a:ea typeface="Arial"/>
              <a:cs typeface="Arial"/>
              <a:sym typeface="Arial"/>
            </a:endParaRPr>
          </a:p>
        </p:txBody>
      </p:sp>
      <p:sp>
        <p:nvSpPr>
          <p:cNvPr id="316" name="Google Shape;316;p38"/>
          <p:cNvSpPr/>
          <p:nvPr/>
        </p:nvSpPr>
        <p:spPr>
          <a:xfrm>
            <a:off x="1282881" y="2999376"/>
            <a:ext cx="2340000" cy="648000"/>
          </a:xfrm>
          <a:prstGeom prst="rect">
            <a:avLst/>
          </a:prstGeom>
          <a:solidFill>
            <a:srgbClr val="FFC000"/>
          </a:solidFill>
          <a:ln w="12700" cap="flat" cmpd="sng">
            <a:solidFill>
              <a:srgbClr val="FFC00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51515"/>
                </a:solidFill>
                <a:latin typeface="Arial"/>
                <a:ea typeface="Arial"/>
                <a:cs typeface="Arial"/>
                <a:sym typeface="Arial"/>
              </a:rPr>
              <a:t>Understanding Sales</a:t>
            </a:r>
            <a:endParaRPr sz="1400" b="0" i="0" u="none" strike="noStrike" cap="none">
              <a:solidFill>
                <a:srgbClr val="000000"/>
              </a:solidFill>
              <a:latin typeface="Arial"/>
              <a:ea typeface="Arial"/>
              <a:cs typeface="Arial"/>
              <a:sym typeface="Arial"/>
            </a:endParaRPr>
          </a:p>
        </p:txBody>
      </p:sp>
      <p:sp>
        <p:nvSpPr>
          <p:cNvPr id="317" name="Google Shape;317;p38"/>
          <p:cNvSpPr/>
          <p:nvPr/>
        </p:nvSpPr>
        <p:spPr>
          <a:xfrm>
            <a:off x="4924576" y="5704670"/>
            <a:ext cx="2340000" cy="648000"/>
          </a:xfrm>
          <a:prstGeom prst="rect">
            <a:avLst/>
          </a:prstGeom>
          <a:solidFill>
            <a:srgbClr val="48EC2A"/>
          </a:solidFill>
          <a:ln w="12700" cap="flat" cmpd="sng">
            <a:solidFill>
              <a:srgbClr val="48EC2A"/>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51515"/>
                </a:solidFill>
                <a:latin typeface="Arial"/>
                <a:ea typeface="Arial"/>
                <a:cs typeface="Arial"/>
                <a:sym typeface="Arial"/>
              </a:rPr>
              <a:t>Pre-sales Planning </a:t>
            </a:r>
            <a:endParaRPr sz="1400" b="0" i="0" u="none" strike="noStrike" cap="none">
              <a:solidFill>
                <a:srgbClr val="000000"/>
              </a:solidFill>
              <a:latin typeface="Arial"/>
              <a:ea typeface="Arial"/>
              <a:cs typeface="Arial"/>
              <a:sym typeface="Arial"/>
            </a:endParaRPr>
          </a:p>
        </p:txBody>
      </p:sp>
      <p:sp>
        <p:nvSpPr>
          <p:cNvPr id="318" name="Google Shape;318;p38"/>
          <p:cNvSpPr/>
          <p:nvPr/>
        </p:nvSpPr>
        <p:spPr>
          <a:xfrm>
            <a:off x="8569119" y="5704670"/>
            <a:ext cx="2340000" cy="648000"/>
          </a:xfrm>
          <a:prstGeom prst="rect">
            <a:avLst/>
          </a:prstGeom>
          <a:solidFill>
            <a:srgbClr val="4ADCD2"/>
          </a:solidFill>
          <a:ln w="12700" cap="flat" cmpd="sng">
            <a:solidFill>
              <a:srgbClr val="4ADCD2"/>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51515"/>
                </a:solidFill>
                <a:latin typeface="Arial"/>
                <a:ea typeface="Arial"/>
                <a:cs typeface="Arial"/>
                <a:sym typeface="Arial"/>
              </a:rPr>
              <a:t>Selling Skills Model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51515"/>
                </a:solidFill>
                <a:latin typeface="Arial"/>
                <a:ea typeface="Arial"/>
                <a:cs typeface="Arial"/>
                <a:sym typeface="Arial"/>
              </a:rPr>
              <a:t>(Listen)</a:t>
            </a:r>
            <a:endParaRPr sz="1400" b="0" i="0" u="none" strike="noStrike" cap="none">
              <a:solidFill>
                <a:srgbClr val="000000"/>
              </a:solidFill>
              <a:latin typeface="Arial"/>
              <a:ea typeface="Arial"/>
              <a:cs typeface="Arial"/>
              <a:sym typeface="Arial"/>
            </a:endParaRPr>
          </a:p>
        </p:txBody>
      </p:sp>
      <p:sp>
        <p:nvSpPr>
          <p:cNvPr id="319" name="Google Shape;319;p38"/>
          <p:cNvSpPr/>
          <p:nvPr/>
        </p:nvSpPr>
        <p:spPr>
          <a:xfrm>
            <a:off x="1282881" y="5704670"/>
            <a:ext cx="2340000" cy="648000"/>
          </a:xfrm>
          <a:prstGeom prst="rect">
            <a:avLst/>
          </a:prstGeom>
          <a:solidFill>
            <a:srgbClr val="33CCFF"/>
          </a:solidFill>
          <a:ln w="12700" cap="flat" cmpd="sng">
            <a:solidFill>
              <a:srgbClr val="33CCFF"/>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51515"/>
                </a:solidFill>
                <a:latin typeface="Arial"/>
                <a:ea typeface="Arial"/>
                <a:cs typeface="Arial"/>
                <a:sym typeface="Arial"/>
              </a:rPr>
              <a:t>Tele Calling Script</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48" descr="Two Person Handshakes in Front of Books on Shelf"/>
          <p:cNvPicPr preferRelativeResize="0"/>
          <p:nvPr/>
        </p:nvPicPr>
        <p:blipFill rotWithShape="1">
          <a:blip r:embed="rId3">
            <a:alphaModFix/>
          </a:blip>
          <a:srcRect/>
          <a:stretch/>
        </p:blipFill>
        <p:spPr>
          <a:xfrm>
            <a:off x="0" y="0"/>
            <a:ext cx="4338320" cy="6644003"/>
          </a:xfrm>
          <a:prstGeom prst="rect">
            <a:avLst/>
          </a:prstGeom>
          <a:noFill/>
          <a:ln>
            <a:noFill/>
          </a:ln>
        </p:spPr>
      </p:pic>
      <p:pic>
        <p:nvPicPr>
          <p:cNvPr id="390" name="Google Shape;390;p48"/>
          <p:cNvPicPr preferRelativeResize="0"/>
          <p:nvPr/>
        </p:nvPicPr>
        <p:blipFill rotWithShape="1">
          <a:blip r:embed="rId4">
            <a:alphaModFix/>
          </a:blip>
          <a:srcRect/>
          <a:stretch/>
        </p:blipFill>
        <p:spPr>
          <a:xfrm>
            <a:off x="5023032" y="4925795"/>
            <a:ext cx="507687" cy="507687"/>
          </a:xfrm>
          <a:prstGeom prst="rect">
            <a:avLst/>
          </a:prstGeom>
          <a:noFill/>
          <a:ln>
            <a:noFill/>
          </a:ln>
        </p:spPr>
      </p:pic>
      <p:pic>
        <p:nvPicPr>
          <p:cNvPr id="391" name="Google Shape;391;p48"/>
          <p:cNvPicPr preferRelativeResize="0"/>
          <p:nvPr/>
        </p:nvPicPr>
        <p:blipFill rotWithShape="1">
          <a:blip r:embed="rId5">
            <a:alphaModFix/>
          </a:blip>
          <a:srcRect/>
          <a:stretch/>
        </p:blipFill>
        <p:spPr>
          <a:xfrm>
            <a:off x="7620437" y="4881138"/>
            <a:ext cx="552344" cy="552344"/>
          </a:xfrm>
          <a:prstGeom prst="rect">
            <a:avLst/>
          </a:prstGeom>
          <a:noFill/>
          <a:ln>
            <a:noFill/>
          </a:ln>
        </p:spPr>
      </p:pic>
      <p:pic>
        <p:nvPicPr>
          <p:cNvPr id="392" name="Google Shape;392;p48"/>
          <p:cNvPicPr preferRelativeResize="0"/>
          <p:nvPr/>
        </p:nvPicPr>
        <p:blipFill rotWithShape="1">
          <a:blip r:embed="rId6">
            <a:alphaModFix/>
          </a:blip>
          <a:srcRect/>
          <a:stretch/>
        </p:blipFill>
        <p:spPr>
          <a:xfrm>
            <a:off x="10399743" y="4832457"/>
            <a:ext cx="649705" cy="649705"/>
          </a:xfrm>
          <a:prstGeom prst="rect">
            <a:avLst/>
          </a:prstGeom>
          <a:noFill/>
          <a:ln>
            <a:noFill/>
          </a:ln>
        </p:spPr>
      </p:pic>
      <p:sp>
        <p:nvSpPr>
          <p:cNvPr id="393" name="Google Shape;393;p48"/>
          <p:cNvSpPr txBox="1"/>
          <p:nvPr/>
        </p:nvSpPr>
        <p:spPr>
          <a:xfrm>
            <a:off x="6565282" y="5433483"/>
            <a:ext cx="2642062" cy="3185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Hello@freelancetrainings.com</a:t>
            </a:r>
            <a:endParaRPr sz="1400" b="0" i="0" u="none" strike="noStrike" cap="none">
              <a:solidFill>
                <a:srgbClr val="000000"/>
              </a:solidFill>
              <a:latin typeface="Arial"/>
              <a:ea typeface="Arial"/>
              <a:cs typeface="Arial"/>
              <a:sym typeface="Arial"/>
            </a:endParaRPr>
          </a:p>
        </p:txBody>
      </p:sp>
      <p:sp>
        <p:nvSpPr>
          <p:cNvPr id="394" name="Google Shape;394;p48"/>
          <p:cNvSpPr txBox="1"/>
          <p:nvPr/>
        </p:nvSpPr>
        <p:spPr>
          <a:xfrm>
            <a:off x="4666933" y="5444216"/>
            <a:ext cx="158943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98752-08472</a:t>
            </a:r>
            <a:endParaRPr sz="1400" b="0" i="0" u="none" strike="noStrike" cap="none">
              <a:solidFill>
                <a:schemeClr val="dk1"/>
              </a:solidFill>
              <a:latin typeface="Arial"/>
              <a:ea typeface="Arial"/>
              <a:cs typeface="Arial"/>
              <a:sym typeface="Arial"/>
            </a:endParaRPr>
          </a:p>
        </p:txBody>
      </p:sp>
      <p:sp>
        <p:nvSpPr>
          <p:cNvPr id="395" name="Google Shape;395;p48"/>
          <p:cNvSpPr txBox="1"/>
          <p:nvPr/>
        </p:nvSpPr>
        <p:spPr>
          <a:xfrm>
            <a:off x="9227936" y="5444216"/>
            <a:ext cx="2597889"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www.freelancetrainings.com</a:t>
            </a:r>
            <a:endParaRPr sz="1400" b="0" i="0" u="none" strike="noStrike" cap="none">
              <a:solidFill>
                <a:srgbClr val="000000"/>
              </a:solidFill>
              <a:latin typeface="Arial"/>
              <a:ea typeface="Arial"/>
              <a:cs typeface="Arial"/>
              <a:sym typeface="Arial"/>
            </a:endParaRPr>
          </a:p>
        </p:txBody>
      </p:sp>
      <p:pic>
        <p:nvPicPr>
          <p:cNvPr id="396" name="Google Shape;396;p48"/>
          <p:cNvPicPr preferRelativeResize="0"/>
          <p:nvPr/>
        </p:nvPicPr>
        <p:blipFill rotWithShape="1">
          <a:blip r:embed="rId7">
            <a:alphaModFix/>
          </a:blip>
          <a:srcRect/>
          <a:stretch/>
        </p:blipFill>
        <p:spPr>
          <a:xfrm>
            <a:off x="5501853" y="6255611"/>
            <a:ext cx="315227" cy="315227"/>
          </a:xfrm>
          <a:prstGeom prst="rect">
            <a:avLst/>
          </a:prstGeom>
          <a:noFill/>
          <a:ln>
            <a:noFill/>
          </a:ln>
        </p:spPr>
      </p:pic>
      <p:sp>
        <p:nvSpPr>
          <p:cNvPr id="397" name="Google Shape;397;p48"/>
          <p:cNvSpPr txBox="1"/>
          <p:nvPr/>
        </p:nvSpPr>
        <p:spPr>
          <a:xfrm>
            <a:off x="5745960" y="6285789"/>
            <a:ext cx="6312690" cy="3185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406, Titanium City Centre Mall, Anand Nagar, Satellite, Ahmedabad-380015</a:t>
            </a:r>
            <a:endParaRPr sz="1400" b="0" i="0" u="none" strike="noStrike" cap="none">
              <a:solidFill>
                <a:srgbClr val="000000"/>
              </a:solidFill>
              <a:latin typeface="Arial"/>
              <a:ea typeface="Arial"/>
              <a:cs typeface="Arial"/>
              <a:sym typeface="Arial"/>
            </a:endParaRPr>
          </a:p>
        </p:txBody>
      </p:sp>
      <p:pic>
        <p:nvPicPr>
          <p:cNvPr id="398" name="Google Shape;398;p48" descr="Free vector thank you placard concept illustration"/>
          <p:cNvPicPr preferRelativeResize="0"/>
          <p:nvPr/>
        </p:nvPicPr>
        <p:blipFill rotWithShape="1">
          <a:blip r:embed="rId8">
            <a:alphaModFix/>
          </a:blip>
          <a:srcRect t="10657" b="14010"/>
          <a:stretch/>
        </p:blipFill>
        <p:spPr>
          <a:xfrm>
            <a:off x="5023032" y="783956"/>
            <a:ext cx="5914242" cy="2967905"/>
          </a:xfrm>
          <a:prstGeom prst="rect">
            <a:avLst/>
          </a:prstGeom>
          <a:noFill/>
          <a:ln>
            <a:noFill/>
          </a:ln>
        </p:spPr>
      </p:pic>
      <p:pic>
        <p:nvPicPr>
          <p:cNvPr id="399" name="Google Shape;399;p48"/>
          <p:cNvPicPr preferRelativeResize="0"/>
          <p:nvPr/>
        </p:nvPicPr>
        <p:blipFill rotWithShape="1">
          <a:blip r:embed="rId9">
            <a:alphaModFix/>
          </a:blip>
          <a:srcRect/>
          <a:stretch/>
        </p:blipFill>
        <p:spPr>
          <a:xfrm>
            <a:off x="4426112" y="0"/>
            <a:ext cx="811650" cy="94039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98"/>
                                        </p:tgtEl>
                                        <p:attrNameLst>
                                          <p:attrName>style.visibility</p:attrName>
                                        </p:attrNameLst>
                                      </p:cBhvr>
                                      <p:to>
                                        <p:strVal val="visible"/>
                                      </p:to>
                                    </p:set>
                                    <p:animEffect transition="in" filter="fade">
                                      <p:cBhvr>
                                        <p:cTn id="7" dur="1000"/>
                                        <p:tgtEl>
                                          <p:spTgt spid="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1"/>
          <p:cNvSpPr txBox="1">
            <a:spLocks noGrp="1"/>
          </p:cNvSpPr>
          <p:nvPr>
            <p:ph type="title"/>
          </p:nvPr>
        </p:nvSpPr>
        <p:spPr>
          <a:xfrm>
            <a:off x="838200" y="266459"/>
            <a:ext cx="10932879" cy="577969"/>
          </a:xfrm>
          <a:prstGeom prst="rect">
            <a:avLst/>
          </a:prstGeom>
          <a:noFill/>
          <a:ln>
            <a:noFill/>
          </a:ln>
        </p:spPr>
        <p:txBody>
          <a:bodyPr spcFirstLastPara="1" wrap="square" lIns="0" tIns="45700" rIns="91425" bIns="45700" anchor="ctr" anchorCtr="0">
            <a:noAutofit/>
          </a:bodyPr>
          <a:lstStyle/>
          <a:p>
            <a:pPr marL="0" lvl="0" indent="0" algn="ctr" rtl="0">
              <a:lnSpc>
                <a:spcPct val="90000"/>
              </a:lnSpc>
              <a:spcBef>
                <a:spcPts val="0"/>
              </a:spcBef>
              <a:spcAft>
                <a:spcPts val="0"/>
              </a:spcAft>
              <a:buClr>
                <a:schemeClr val="dk1"/>
              </a:buClr>
              <a:buSzPts val="4000"/>
              <a:buFont typeface="Arial"/>
              <a:buNone/>
            </a:pPr>
            <a:r>
              <a:rPr lang="en-US"/>
              <a:t>Workshop </a:t>
            </a:r>
            <a:r>
              <a:rPr lang="en-US">
                <a:solidFill>
                  <a:srgbClr val="01559D"/>
                </a:solidFill>
              </a:rPr>
              <a:t>Agenda – Day 2</a:t>
            </a:r>
            <a:endParaRPr/>
          </a:p>
        </p:txBody>
      </p:sp>
      <p:sp>
        <p:nvSpPr>
          <p:cNvPr id="214" name="Google Shape;214;p31"/>
          <p:cNvSpPr/>
          <p:nvPr/>
        </p:nvSpPr>
        <p:spPr>
          <a:xfrm>
            <a:off x="1282881" y="1188812"/>
            <a:ext cx="2340000" cy="1800000"/>
          </a:xfrm>
          <a:prstGeom prst="rect">
            <a:avLst/>
          </a:prstGeom>
          <a:blipFill rotWithShape="1">
            <a:blip r:embed="rId3">
              <a:alphaModFix/>
            </a:blip>
            <a:stretch>
              <a:fillRect/>
            </a:stretch>
          </a:blipFill>
          <a:ln w="12700" cap="flat" cmpd="sng">
            <a:solidFill>
              <a:srgbClr val="FFC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5" name="Google Shape;215;p31"/>
          <p:cNvSpPr/>
          <p:nvPr/>
        </p:nvSpPr>
        <p:spPr>
          <a:xfrm>
            <a:off x="8569787" y="1207099"/>
            <a:ext cx="2340000" cy="1800000"/>
          </a:xfrm>
          <a:prstGeom prst="rect">
            <a:avLst/>
          </a:prstGeom>
          <a:blipFill rotWithShape="1">
            <a:blip r:embed="rId4">
              <a:alphaModFix/>
            </a:blip>
            <a:stretch>
              <a:fillRect/>
            </a:stretch>
          </a:blipFill>
          <a:ln w="12700" cap="flat" cmpd="sng">
            <a:solidFill>
              <a:srgbClr val="39E37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6" name="Google Shape;216;p31"/>
          <p:cNvSpPr/>
          <p:nvPr/>
        </p:nvSpPr>
        <p:spPr>
          <a:xfrm>
            <a:off x="8569119" y="3904670"/>
            <a:ext cx="2340000" cy="1800000"/>
          </a:xfrm>
          <a:prstGeom prst="rect">
            <a:avLst/>
          </a:prstGeom>
          <a:blipFill rotWithShape="1">
            <a:blip r:embed="rId5">
              <a:alphaModFix/>
            </a:blip>
            <a:stretch>
              <a:fillRect/>
            </a:stretch>
          </a:blipFill>
          <a:ln w="12700" cap="flat" cmpd="sng">
            <a:solidFill>
              <a:srgbClr val="4ADCD2"/>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7" name="Google Shape;217;p31"/>
          <p:cNvSpPr/>
          <p:nvPr/>
        </p:nvSpPr>
        <p:spPr>
          <a:xfrm>
            <a:off x="4926000" y="1207099"/>
            <a:ext cx="2340000" cy="1800000"/>
          </a:xfrm>
          <a:prstGeom prst="rect">
            <a:avLst/>
          </a:prstGeom>
          <a:blipFill rotWithShape="1">
            <a:blip r:embed="rId6">
              <a:alphaModFix/>
            </a:blip>
            <a:stretch>
              <a:fillRect/>
            </a:stretch>
          </a:blipFill>
          <a:ln w="12700" cap="flat" cmpd="sng">
            <a:solidFill>
              <a:srgbClr val="B2F514"/>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8" name="Google Shape;218;p31"/>
          <p:cNvSpPr/>
          <p:nvPr/>
        </p:nvSpPr>
        <p:spPr>
          <a:xfrm>
            <a:off x="4924576" y="3900718"/>
            <a:ext cx="2340000" cy="1800000"/>
          </a:xfrm>
          <a:prstGeom prst="rect">
            <a:avLst/>
          </a:prstGeom>
          <a:blipFill rotWithShape="1">
            <a:blip r:embed="rId7">
              <a:alphaModFix/>
            </a:blip>
            <a:stretch>
              <a:fillRect/>
            </a:stretch>
          </a:blipFill>
          <a:ln w="12700" cap="flat" cmpd="sng">
            <a:solidFill>
              <a:srgbClr val="48EC2A"/>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9" name="Google Shape;219;p31"/>
          <p:cNvSpPr/>
          <p:nvPr/>
        </p:nvSpPr>
        <p:spPr>
          <a:xfrm>
            <a:off x="1282881" y="3904670"/>
            <a:ext cx="2340000" cy="1800000"/>
          </a:xfrm>
          <a:prstGeom prst="rect">
            <a:avLst/>
          </a:prstGeom>
          <a:blipFill rotWithShape="1">
            <a:blip r:embed="rId8">
              <a:alphaModFix/>
            </a:blip>
            <a:stretch>
              <a:fillRect l="-55372" r="-55370"/>
            </a:stretch>
          </a:blipFill>
          <a:ln w="12700" cap="flat" cmpd="sng">
            <a:solidFill>
              <a:srgbClr val="33CCFF"/>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20" name="Google Shape;220;p31"/>
          <p:cNvSpPr/>
          <p:nvPr/>
        </p:nvSpPr>
        <p:spPr>
          <a:xfrm>
            <a:off x="8569787" y="3007099"/>
            <a:ext cx="2340000" cy="648000"/>
          </a:xfrm>
          <a:prstGeom prst="rect">
            <a:avLst/>
          </a:prstGeom>
          <a:solidFill>
            <a:srgbClr val="39E37B"/>
          </a:solidFill>
          <a:ln w="12700" cap="flat" cmpd="sng">
            <a:solidFill>
              <a:srgbClr val="39E37B"/>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51515"/>
                </a:solidFill>
                <a:latin typeface="Arial"/>
                <a:ea typeface="Arial"/>
                <a:cs typeface="Arial"/>
                <a:sym typeface="Arial"/>
              </a:rPr>
              <a:t>Product /Solution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51515"/>
                </a:solidFill>
                <a:latin typeface="Arial"/>
                <a:ea typeface="Arial"/>
                <a:cs typeface="Arial"/>
                <a:sym typeface="Arial"/>
              </a:rPr>
              <a:t>Pitching</a:t>
            </a:r>
            <a:endParaRPr sz="1400" b="0" i="0" u="none" strike="noStrike" cap="none">
              <a:solidFill>
                <a:srgbClr val="000000"/>
              </a:solidFill>
              <a:latin typeface="Arial"/>
              <a:ea typeface="Arial"/>
              <a:cs typeface="Arial"/>
              <a:sym typeface="Arial"/>
            </a:endParaRPr>
          </a:p>
        </p:txBody>
      </p:sp>
      <p:sp>
        <p:nvSpPr>
          <p:cNvPr id="221" name="Google Shape;221;p31"/>
          <p:cNvSpPr/>
          <p:nvPr/>
        </p:nvSpPr>
        <p:spPr>
          <a:xfrm>
            <a:off x="4924576" y="3004670"/>
            <a:ext cx="2340000" cy="648000"/>
          </a:xfrm>
          <a:prstGeom prst="rect">
            <a:avLst/>
          </a:prstGeom>
          <a:solidFill>
            <a:srgbClr val="B2F514"/>
          </a:solidFill>
          <a:ln w="12700" cap="flat" cmpd="sng">
            <a:solidFill>
              <a:srgbClr val="B2F514"/>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51515"/>
                </a:solidFill>
                <a:latin typeface="Arial"/>
                <a:ea typeface="Arial"/>
                <a:cs typeface="Arial"/>
                <a:sym typeface="Arial"/>
              </a:rPr>
              <a:t>Identify Customer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51515"/>
                </a:solidFill>
                <a:latin typeface="Arial"/>
                <a:ea typeface="Arial"/>
                <a:cs typeface="Arial"/>
                <a:sym typeface="Arial"/>
              </a:rPr>
              <a:t>Needs</a:t>
            </a:r>
            <a:endParaRPr sz="1400" b="0" i="0" u="none" strike="noStrike" cap="none">
              <a:solidFill>
                <a:srgbClr val="000000"/>
              </a:solidFill>
              <a:latin typeface="Arial"/>
              <a:ea typeface="Arial"/>
              <a:cs typeface="Arial"/>
              <a:sym typeface="Arial"/>
            </a:endParaRPr>
          </a:p>
        </p:txBody>
      </p:sp>
      <p:sp>
        <p:nvSpPr>
          <p:cNvPr id="222" name="Google Shape;222;p31"/>
          <p:cNvSpPr/>
          <p:nvPr/>
        </p:nvSpPr>
        <p:spPr>
          <a:xfrm>
            <a:off x="1282881" y="2999376"/>
            <a:ext cx="2340000" cy="648000"/>
          </a:xfrm>
          <a:prstGeom prst="rect">
            <a:avLst/>
          </a:prstGeom>
          <a:solidFill>
            <a:srgbClr val="FFC000"/>
          </a:solidFill>
          <a:ln w="12700" cap="flat" cmpd="sng">
            <a:solidFill>
              <a:srgbClr val="FFC00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51515"/>
                </a:solidFill>
                <a:latin typeface="Arial"/>
                <a:ea typeface="Arial"/>
                <a:cs typeface="Arial"/>
                <a:sym typeface="Arial"/>
              </a:rPr>
              <a:t>First Impression Is The Last Impression</a:t>
            </a:r>
            <a:endParaRPr sz="1400" b="0" i="0" u="none" strike="noStrike" cap="none">
              <a:solidFill>
                <a:srgbClr val="000000"/>
              </a:solidFill>
              <a:latin typeface="Arial"/>
              <a:ea typeface="Arial"/>
              <a:cs typeface="Arial"/>
              <a:sym typeface="Arial"/>
            </a:endParaRPr>
          </a:p>
        </p:txBody>
      </p:sp>
      <p:sp>
        <p:nvSpPr>
          <p:cNvPr id="223" name="Google Shape;223;p31"/>
          <p:cNvSpPr/>
          <p:nvPr/>
        </p:nvSpPr>
        <p:spPr>
          <a:xfrm>
            <a:off x="4924576" y="5704670"/>
            <a:ext cx="2340000" cy="648000"/>
          </a:xfrm>
          <a:prstGeom prst="rect">
            <a:avLst/>
          </a:prstGeom>
          <a:solidFill>
            <a:srgbClr val="48EC2A"/>
          </a:solidFill>
          <a:ln w="12700" cap="flat" cmpd="sng">
            <a:solidFill>
              <a:srgbClr val="48EC2A"/>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51515"/>
                </a:solidFill>
                <a:latin typeface="Arial"/>
                <a:ea typeface="Arial"/>
                <a:cs typeface="Arial"/>
                <a:sym typeface="Arial"/>
              </a:rPr>
              <a:t>Enthusiastic Close</a:t>
            </a:r>
            <a:endParaRPr sz="1400" b="0" i="0" u="none" strike="noStrike" cap="none">
              <a:solidFill>
                <a:srgbClr val="000000"/>
              </a:solidFill>
              <a:latin typeface="Arial"/>
              <a:ea typeface="Arial"/>
              <a:cs typeface="Arial"/>
              <a:sym typeface="Arial"/>
            </a:endParaRPr>
          </a:p>
        </p:txBody>
      </p:sp>
      <p:sp>
        <p:nvSpPr>
          <p:cNvPr id="224" name="Google Shape;224;p31"/>
          <p:cNvSpPr/>
          <p:nvPr/>
        </p:nvSpPr>
        <p:spPr>
          <a:xfrm>
            <a:off x="8569119" y="5704670"/>
            <a:ext cx="2340000" cy="648000"/>
          </a:xfrm>
          <a:prstGeom prst="rect">
            <a:avLst/>
          </a:prstGeom>
          <a:solidFill>
            <a:srgbClr val="4ADCD2"/>
          </a:solidFill>
          <a:ln w="12700" cap="flat" cmpd="sng">
            <a:solidFill>
              <a:srgbClr val="4ADCD2"/>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600" b="0" i="0" u="none" strike="noStrike" cap="none">
                <a:solidFill>
                  <a:srgbClr val="151515"/>
                </a:solidFill>
                <a:latin typeface="Arial"/>
                <a:ea typeface="Arial"/>
                <a:cs typeface="Arial"/>
                <a:sym typeface="Arial"/>
              </a:rPr>
              <a:t>Next Steps- (Generating New Leads)</a:t>
            </a:r>
            <a:endParaRPr sz="1600" b="0" i="0" u="none" strike="noStrike" cap="none">
              <a:solidFill>
                <a:srgbClr val="000000"/>
              </a:solidFill>
              <a:latin typeface="Arial"/>
              <a:ea typeface="Arial"/>
              <a:cs typeface="Arial"/>
              <a:sym typeface="Arial"/>
            </a:endParaRPr>
          </a:p>
        </p:txBody>
      </p:sp>
      <p:sp>
        <p:nvSpPr>
          <p:cNvPr id="225" name="Google Shape;225;p31"/>
          <p:cNvSpPr/>
          <p:nvPr/>
        </p:nvSpPr>
        <p:spPr>
          <a:xfrm>
            <a:off x="1282881" y="5704670"/>
            <a:ext cx="2340000" cy="648000"/>
          </a:xfrm>
          <a:prstGeom prst="rect">
            <a:avLst/>
          </a:prstGeom>
          <a:solidFill>
            <a:srgbClr val="33CCFF"/>
          </a:solidFill>
          <a:ln w="12700" cap="flat" cmpd="sng">
            <a:solidFill>
              <a:srgbClr val="33CCFF"/>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151515"/>
                </a:solidFill>
                <a:latin typeface="Arial"/>
                <a:ea typeface="Arial"/>
                <a:cs typeface="Arial"/>
                <a:sym typeface="Arial"/>
              </a:rPr>
              <a:t>Tackling Objections</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2"/>
          <p:cNvSpPr txBox="1"/>
          <p:nvPr/>
        </p:nvSpPr>
        <p:spPr>
          <a:xfrm>
            <a:off x="764154" y="106363"/>
            <a:ext cx="7510462"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Arial"/>
                <a:ea typeface="Arial"/>
                <a:cs typeface="Arial"/>
                <a:sym typeface="Arial"/>
              </a:rPr>
              <a:t>Making the first impression</a:t>
            </a:r>
            <a:endParaRPr sz="1400" b="0" i="0" u="none" strike="noStrike" cap="none">
              <a:solidFill>
                <a:srgbClr val="000000"/>
              </a:solidFill>
              <a:latin typeface="Arial"/>
              <a:ea typeface="Arial"/>
              <a:cs typeface="Arial"/>
              <a:sym typeface="Arial"/>
            </a:endParaRPr>
          </a:p>
        </p:txBody>
      </p:sp>
      <p:sp>
        <p:nvSpPr>
          <p:cNvPr id="232" name="Google Shape;232;p32"/>
          <p:cNvSpPr txBox="1"/>
          <p:nvPr/>
        </p:nvSpPr>
        <p:spPr>
          <a:xfrm>
            <a:off x="1524001" y="106363"/>
            <a:ext cx="1000125"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chemeClr val="lt1"/>
                </a:solidFill>
                <a:latin typeface="Arial"/>
                <a:ea typeface="Arial"/>
                <a:cs typeface="Arial"/>
                <a:sym typeface="Arial"/>
              </a:rPr>
              <a:t>Pre Sales Call Preparation</a:t>
            </a:r>
            <a:endParaRPr sz="1400" b="0" i="0" u="none" strike="noStrike" cap="none">
              <a:solidFill>
                <a:srgbClr val="000000"/>
              </a:solidFill>
              <a:latin typeface="Arial"/>
              <a:ea typeface="Arial"/>
              <a:cs typeface="Arial"/>
              <a:sym typeface="Arial"/>
            </a:endParaRPr>
          </a:p>
        </p:txBody>
      </p:sp>
      <p:sp>
        <p:nvSpPr>
          <p:cNvPr id="233" name="Google Shape;233;p32"/>
          <p:cNvSpPr txBox="1"/>
          <p:nvPr/>
        </p:nvSpPr>
        <p:spPr>
          <a:xfrm>
            <a:off x="0" y="1064561"/>
            <a:ext cx="7400926" cy="4939887"/>
          </a:xfrm>
          <a:prstGeom prst="rect">
            <a:avLst/>
          </a:prstGeom>
          <a:solidFill>
            <a:srgbClr val="EBF1F8"/>
          </a:solidFill>
          <a:ln>
            <a:noFill/>
          </a:ln>
        </p:spPr>
        <p:txBody>
          <a:bodyPr spcFirstLastPara="1" wrap="square" lIns="252000" tIns="576000" rIns="180000" bIns="45700" anchor="t" anchorCtr="0">
            <a:noAutofit/>
          </a:bodyPr>
          <a:lstStyle/>
          <a:p>
            <a:pPr marL="457200" marR="0" lvl="1" indent="0" algn="just"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There is no second chance to make the first impression. It is the first assessment that lasts.</a:t>
            </a:r>
            <a:endParaRPr sz="1400" b="0" i="0" u="none" strike="noStrike" cap="none">
              <a:solidFill>
                <a:srgbClr val="000000"/>
              </a:solidFill>
              <a:latin typeface="Arial"/>
              <a:ea typeface="Arial"/>
              <a:cs typeface="Arial"/>
              <a:sym typeface="Arial"/>
            </a:endParaRPr>
          </a:p>
          <a:p>
            <a:pPr marL="685800" marR="0" lvl="1" indent="-228600" algn="l" rtl="0">
              <a:lnSpc>
                <a:spcPct val="100000"/>
              </a:lnSpc>
              <a:spcBef>
                <a:spcPts val="360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You are the product and you are selling yourself.</a:t>
            </a:r>
            <a:endParaRPr sz="1400" b="0" i="0" u="none" strike="noStrike" cap="none">
              <a:solidFill>
                <a:srgbClr val="000000"/>
              </a:solidFill>
              <a:latin typeface="Arial"/>
              <a:ea typeface="Arial"/>
              <a:cs typeface="Arial"/>
              <a:sym typeface="Arial"/>
            </a:endParaRPr>
          </a:p>
          <a:p>
            <a:pPr marL="685800" marR="0" lvl="1" indent="-228600" algn="l" rtl="0">
              <a:lnSpc>
                <a:spcPct val="100000"/>
              </a:lnSpc>
              <a:spcBef>
                <a:spcPts val="360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Being well groomed and dressing appropriately is important in making your appearance work for you</a:t>
            </a:r>
            <a:endParaRPr sz="1400" b="0" i="0" u="none" strike="noStrike" cap="none">
              <a:solidFill>
                <a:srgbClr val="000000"/>
              </a:solidFill>
              <a:latin typeface="Arial"/>
              <a:ea typeface="Arial"/>
              <a:cs typeface="Arial"/>
              <a:sym typeface="Arial"/>
            </a:endParaRPr>
          </a:p>
          <a:p>
            <a:pPr marL="685800" marR="0" lvl="1" indent="-228600" algn="l" rtl="0">
              <a:lnSpc>
                <a:spcPct val="100000"/>
              </a:lnSpc>
              <a:spcBef>
                <a:spcPts val="360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Be on time not only at the sales call, but make it a habit also.</a:t>
            </a:r>
            <a:endParaRPr sz="1400" b="0" i="0" u="none" strike="noStrike" cap="none">
              <a:solidFill>
                <a:srgbClr val="000000"/>
              </a:solidFill>
              <a:latin typeface="Arial"/>
              <a:ea typeface="Arial"/>
              <a:cs typeface="Arial"/>
              <a:sym typeface="Arial"/>
            </a:endParaRPr>
          </a:p>
        </p:txBody>
      </p:sp>
      <p:pic>
        <p:nvPicPr>
          <p:cNvPr id="234" name="Google Shape;234;p32"/>
          <p:cNvPicPr preferRelativeResize="0"/>
          <p:nvPr/>
        </p:nvPicPr>
        <p:blipFill rotWithShape="1">
          <a:blip r:embed="rId3">
            <a:alphaModFix/>
          </a:blip>
          <a:srcRect t="6570" b="22547"/>
          <a:stretch/>
        </p:blipFill>
        <p:spPr>
          <a:xfrm>
            <a:off x="7400926" y="1064561"/>
            <a:ext cx="4791073" cy="49398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40" name="Google Shape;240;p33"/>
          <p:cNvPicPr preferRelativeResize="0"/>
          <p:nvPr/>
        </p:nvPicPr>
        <p:blipFill rotWithShape="1">
          <a:blip r:embed="rId3">
            <a:alphaModFix/>
          </a:blip>
          <a:srcRect/>
          <a:stretch/>
        </p:blipFill>
        <p:spPr>
          <a:xfrm>
            <a:off x="4931344" y="1043607"/>
            <a:ext cx="7260655" cy="4890053"/>
          </a:xfrm>
          <a:prstGeom prst="rect">
            <a:avLst/>
          </a:prstGeom>
          <a:noFill/>
          <a:ln>
            <a:noFill/>
          </a:ln>
        </p:spPr>
      </p:pic>
      <p:sp>
        <p:nvSpPr>
          <p:cNvPr id="241" name="Google Shape;241;p33"/>
          <p:cNvSpPr txBox="1">
            <a:spLocks noGrp="1"/>
          </p:cNvSpPr>
          <p:nvPr>
            <p:ph type="title"/>
          </p:nvPr>
        </p:nvSpPr>
        <p:spPr>
          <a:xfrm>
            <a:off x="748748" y="198044"/>
            <a:ext cx="10054286" cy="561341"/>
          </a:xfrm>
          <a:prstGeom prst="rect">
            <a:avLst/>
          </a:prstGeom>
          <a:noFill/>
          <a:ln>
            <a:noFill/>
          </a:ln>
        </p:spPr>
        <p:txBody>
          <a:bodyPr spcFirstLastPara="1" wrap="square" lIns="0"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4000" b="1"/>
              <a:t>Business </a:t>
            </a:r>
            <a:r>
              <a:rPr lang="en-US"/>
              <a:t>C</a:t>
            </a:r>
            <a:r>
              <a:rPr lang="en-US" sz="4000" b="1"/>
              <a:t>ard </a:t>
            </a:r>
            <a:r>
              <a:rPr lang="en-US"/>
              <a:t>E</a:t>
            </a:r>
            <a:r>
              <a:rPr lang="en-US" sz="4000" b="1"/>
              <a:t>tiquette</a:t>
            </a:r>
            <a:endParaRPr sz="4000" b="1"/>
          </a:p>
        </p:txBody>
      </p:sp>
      <p:sp>
        <p:nvSpPr>
          <p:cNvPr id="242" name="Google Shape;242;p33"/>
          <p:cNvSpPr txBox="1"/>
          <p:nvPr/>
        </p:nvSpPr>
        <p:spPr>
          <a:xfrm rot="-968131">
            <a:off x="7699361" y="4528402"/>
            <a:ext cx="130818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Arial"/>
                <a:ea typeface="Arial"/>
                <a:cs typeface="Arial"/>
                <a:sym typeface="Arial"/>
              </a:rPr>
              <a:t>Business Card</a:t>
            </a:r>
            <a:endParaRPr sz="1400" b="0" i="0" u="none" strike="noStrike" cap="none">
              <a:solidFill>
                <a:schemeClr val="dk1"/>
              </a:solidFill>
              <a:latin typeface="Arial"/>
              <a:ea typeface="Arial"/>
              <a:cs typeface="Arial"/>
              <a:sym typeface="Arial"/>
            </a:endParaRPr>
          </a:p>
        </p:txBody>
      </p:sp>
      <p:sp>
        <p:nvSpPr>
          <p:cNvPr id="243" name="Google Shape;243;p33"/>
          <p:cNvSpPr/>
          <p:nvPr/>
        </p:nvSpPr>
        <p:spPr>
          <a:xfrm>
            <a:off x="0" y="1043607"/>
            <a:ext cx="4931344" cy="4890053"/>
          </a:xfrm>
          <a:prstGeom prst="rect">
            <a:avLst/>
          </a:prstGeom>
          <a:solidFill>
            <a:srgbClr val="E1E5F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44" name="Google Shape;244;p33"/>
          <p:cNvSpPr txBox="1">
            <a:spLocks noGrp="1"/>
          </p:cNvSpPr>
          <p:nvPr>
            <p:ph type="body" idx="1"/>
          </p:nvPr>
        </p:nvSpPr>
        <p:spPr>
          <a:xfrm>
            <a:off x="559813" y="1043607"/>
            <a:ext cx="6698974" cy="4890053"/>
          </a:xfrm>
          <a:prstGeom prst="rect">
            <a:avLst/>
          </a:prstGeom>
          <a:noFill/>
          <a:ln>
            <a:noFill/>
          </a:ln>
        </p:spPr>
        <p:txBody>
          <a:bodyPr spcFirstLastPara="1" wrap="square" lIns="0" tIns="0" rIns="91425" bIns="45700" anchor="ctr" anchorCtr="0">
            <a:normAutofit/>
          </a:bodyPr>
          <a:lstStyle/>
          <a:p>
            <a:pPr marL="180975" lvl="0" indent="-180975" algn="l" rtl="0">
              <a:lnSpc>
                <a:spcPct val="150000"/>
              </a:lnSpc>
              <a:spcBef>
                <a:spcPts val="0"/>
              </a:spcBef>
              <a:spcAft>
                <a:spcPts val="0"/>
              </a:spcAft>
              <a:buClr>
                <a:schemeClr val="dk1"/>
              </a:buClr>
              <a:buSzPts val="2200"/>
              <a:buChar char="•"/>
            </a:pPr>
            <a:r>
              <a:rPr lang="en-US" sz="2200"/>
              <a:t>Never leave the house or office without your business card</a:t>
            </a:r>
            <a:endParaRPr/>
          </a:p>
          <a:p>
            <a:pPr marL="180975" lvl="0" indent="-180975" algn="l" rtl="0">
              <a:lnSpc>
                <a:spcPct val="150000"/>
              </a:lnSpc>
              <a:spcBef>
                <a:spcPts val="2400"/>
              </a:spcBef>
              <a:spcAft>
                <a:spcPts val="0"/>
              </a:spcAft>
              <a:buClr>
                <a:schemeClr val="dk1"/>
              </a:buClr>
              <a:buSzPts val="2200"/>
              <a:buChar char="•"/>
            </a:pPr>
            <a:r>
              <a:rPr lang="en-US" sz="2200"/>
              <a:t>Keep your business card to yourself</a:t>
            </a:r>
            <a:endParaRPr/>
          </a:p>
          <a:p>
            <a:pPr marL="180975" lvl="0" indent="-180975" algn="l" rtl="0">
              <a:lnSpc>
                <a:spcPct val="150000"/>
              </a:lnSpc>
              <a:spcBef>
                <a:spcPts val="2400"/>
              </a:spcBef>
              <a:spcAft>
                <a:spcPts val="0"/>
              </a:spcAft>
              <a:buClr>
                <a:schemeClr val="dk1"/>
              </a:buClr>
              <a:buSzPts val="2200"/>
              <a:buChar char="•"/>
            </a:pPr>
            <a:r>
              <a:rPr lang="en-US" sz="2200"/>
              <a:t>Give your business card when a person asks for it</a:t>
            </a:r>
            <a:endParaRPr/>
          </a:p>
          <a:p>
            <a:pPr marL="180975" lvl="0" indent="-180975" algn="l" rtl="0">
              <a:lnSpc>
                <a:spcPct val="150000"/>
              </a:lnSpc>
              <a:spcBef>
                <a:spcPts val="2400"/>
              </a:spcBef>
              <a:spcAft>
                <a:spcPts val="0"/>
              </a:spcAft>
              <a:buClr>
                <a:schemeClr val="dk1"/>
              </a:buClr>
              <a:buSzPts val="2200"/>
              <a:buChar char="•"/>
            </a:pPr>
            <a:r>
              <a:rPr lang="en-US" sz="2200"/>
              <a:t>Make sure your business card is presentable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4"/>
          <p:cNvSpPr txBox="1">
            <a:spLocks noGrp="1"/>
          </p:cNvSpPr>
          <p:nvPr>
            <p:ph type="title"/>
          </p:nvPr>
        </p:nvSpPr>
        <p:spPr>
          <a:xfrm>
            <a:off x="733426" y="302444"/>
            <a:ext cx="10515600" cy="699268"/>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sz="4000" b="1"/>
              <a:t>Eye Contact &amp; Smile</a:t>
            </a:r>
            <a:endParaRPr/>
          </a:p>
        </p:txBody>
      </p:sp>
      <p:pic>
        <p:nvPicPr>
          <p:cNvPr id="251" name="Google Shape;251;p34"/>
          <p:cNvPicPr preferRelativeResize="0"/>
          <p:nvPr/>
        </p:nvPicPr>
        <p:blipFill rotWithShape="1">
          <a:blip r:embed="rId3">
            <a:alphaModFix/>
          </a:blip>
          <a:srcRect l="25176" t="6974" r="10483"/>
          <a:stretch/>
        </p:blipFill>
        <p:spPr>
          <a:xfrm>
            <a:off x="6901815" y="1051560"/>
            <a:ext cx="5290185" cy="4754880"/>
          </a:xfrm>
          <a:prstGeom prst="rect">
            <a:avLst/>
          </a:prstGeom>
          <a:noFill/>
          <a:ln>
            <a:noFill/>
          </a:ln>
        </p:spPr>
      </p:pic>
      <p:sp>
        <p:nvSpPr>
          <p:cNvPr id="252" name="Google Shape;252;p34"/>
          <p:cNvSpPr txBox="1"/>
          <p:nvPr/>
        </p:nvSpPr>
        <p:spPr>
          <a:xfrm>
            <a:off x="212947" y="6073405"/>
            <a:ext cx="11766106" cy="461624"/>
          </a:xfrm>
          <a:prstGeom prst="rect">
            <a:avLst/>
          </a:prstGeom>
          <a:noFill/>
          <a:ln>
            <a:noFill/>
          </a:ln>
        </p:spPr>
        <p:txBody>
          <a:bodyPr spcFirstLastPara="1" wrap="square" lIns="91425" tIns="45700" rIns="91425" bIns="45700" anchor="t" anchorCtr="0">
            <a:spAutoFit/>
          </a:bodyPr>
          <a:lstStyle/>
          <a:p>
            <a:pPr marL="457200" marR="0" lvl="1" indent="0" algn="ctr" rtl="0">
              <a:lnSpc>
                <a:spcPct val="12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Eye contact &amp; Smile is an important part of Non verbal communication &amp; Body Language. </a:t>
            </a:r>
            <a:endParaRPr sz="1400" b="0" i="0" u="none" strike="noStrike" cap="none">
              <a:solidFill>
                <a:srgbClr val="000000"/>
              </a:solidFill>
              <a:latin typeface="Arial"/>
              <a:ea typeface="Arial"/>
              <a:cs typeface="Arial"/>
              <a:sym typeface="Arial"/>
            </a:endParaRPr>
          </a:p>
        </p:txBody>
      </p:sp>
      <p:sp>
        <p:nvSpPr>
          <p:cNvPr id="253" name="Google Shape;253;p34"/>
          <p:cNvSpPr txBox="1"/>
          <p:nvPr/>
        </p:nvSpPr>
        <p:spPr>
          <a:xfrm>
            <a:off x="168243" y="2413779"/>
            <a:ext cx="5706746" cy="2539116"/>
          </a:xfrm>
          <a:prstGeom prst="rect">
            <a:avLst/>
          </a:prstGeom>
          <a:noFill/>
          <a:ln>
            <a:noFill/>
          </a:ln>
        </p:spPr>
        <p:txBody>
          <a:bodyPr spcFirstLastPara="1" wrap="square" lIns="91425" tIns="45700" rIns="91425" bIns="45700" anchor="t" anchorCtr="0">
            <a:spAutoFit/>
          </a:bodyPr>
          <a:lstStyle/>
          <a:p>
            <a:pPr marL="742950" marR="0" lvl="1" indent="-285750" algn="l" rtl="0">
              <a:lnSpc>
                <a:spcPct val="120000"/>
              </a:lnSpc>
              <a:spcBef>
                <a:spcPts val="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Bond with others</a:t>
            </a:r>
            <a:endParaRPr sz="2400" b="0" i="0" u="none" strike="noStrike" cap="none">
              <a:solidFill>
                <a:srgbClr val="000000"/>
              </a:solidFill>
              <a:latin typeface="Arial"/>
              <a:ea typeface="Arial"/>
              <a:cs typeface="Arial"/>
              <a:sym typeface="Arial"/>
            </a:endParaRPr>
          </a:p>
          <a:p>
            <a:pPr marL="742950" marR="0" lvl="1" indent="-285750" algn="l" rtl="0">
              <a:lnSpc>
                <a:spcPct val="120000"/>
              </a:lnSpc>
              <a:spcBef>
                <a:spcPts val="60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Display honesty</a:t>
            </a:r>
            <a:endParaRPr sz="2400" b="0" i="0" u="none" strike="noStrike" cap="none">
              <a:solidFill>
                <a:srgbClr val="000000"/>
              </a:solidFill>
              <a:latin typeface="Arial"/>
              <a:ea typeface="Arial"/>
              <a:cs typeface="Arial"/>
              <a:sym typeface="Arial"/>
            </a:endParaRPr>
          </a:p>
          <a:p>
            <a:pPr marL="742950" marR="0" lvl="1" indent="-285750" algn="l" rtl="0">
              <a:lnSpc>
                <a:spcPct val="120000"/>
              </a:lnSpc>
              <a:spcBef>
                <a:spcPts val="60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Improve understanding between people</a:t>
            </a:r>
            <a:endParaRPr sz="2400" b="0" i="0" u="none" strike="noStrike" cap="none">
              <a:solidFill>
                <a:srgbClr val="000000"/>
              </a:solidFill>
              <a:latin typeface="Arial"/>
              <a:ea typeface="Arial"/>
              <a:cs typeface="Arial"/>
              <a:sym typeface="Arial"/>
            </a:endParaRPr>
          </a:p>
          <a:p>
            <a:pPr marL="742950" marR="0" lvl="1" indent="-285750" algn="l" rtl="0">
              <a:lnSpc>
                <a:spcPct val="120000"/>
              </a:lnSpc>
              <a:spcBef>
                <a:spcPts val="600"/>
              </a:spcBef>
              <a:spcAft>
                <a:spcPts val="0"/>
              </a:spcAft>
              <a:buClr>
                <a:srgbClr val="000000"/>
              </a:buClr>
              <a:buSzPts val="2400"/>
              <a:buFont typeface="Arial"/>
              <a:buChar char="•"/>
            </a:pPr>
            <a:r>
              <a:rPr lang="en-US" sz="2400" b="0" i="0" u="none" strike="noStrike" cap="none">
                <a:solidFill>
                  <a:srgbClr val="000000"/>
                </a:solidFill>
                <a:latin typeface="Arial"/>
                <a:ea typeface="Arial"/>
                <a:cs typeface="Arial"/>
                <a:sym typeface="Arial"/>
              </a:rPr>
              <a:t>Build respect</a:t>
            </a:r>
            <a:endParaRPr sz="2800" b="0" i="0" u="none" strike="noStrike" cap="none">
              <a:solidFill>
                <a:schemeClr val="dk1"/>
              </a:solidFill>
              <a:latin typeface="Arial"/>
              <a:ea typeface="Arial"/>
              <a:cs typeface="Arial"/>
              <a:sym typeface="Arial"/>
            </a:endParaRPr>
          </a:p>
        </p:txBody>
      </p:sp>
      <p:sp>
        <p:nvSpPr>
          <p:cNvPr id="254" name="Google Shape;254;p34"/>
          <p:cNvSpPr txBox="1"/>
          <p:nvPr/>
        </p:nvSpPr>
        <p:spPr>
          <a:xfrm>
            <a:off x="284480" y="1274331"/>
            <a:ext cx="6287770" cy="531107"/>
          </a:xfrm>
          <a:prstGeom prst="rect">
            <a:avLst/>
          </a:prstGeom>
          <a:noFill/>
          <a:ln>
            <a:noFill/>
          </a:ln>
        </p:spPr>
        <p:txBody>
          <a:bodyPr spcFirstLastPara="1" wrap="square" lIns="91425" tIns="45700" rIns="91425" bIns="45700" anchor="t" anchorCtr="0">
            <a:spAutoFit/>
          </a:bodyPr>
          <a:lstStyle/>
          <a:p>
            <a:pPr marL="457200" marR="0" lvl="1" indent="0" algn="l" rtl="0">
              <a:lnSpc>
                <a:spcPct val="120000"/>
              </a:lnSpc>
              <a:spcBef>
                <a:spcPts val="0"/>
              </a:spcBef>
              <a:spcAft>
                <a:spcPts val="0"/>
              </a:spcAft>
              <a:buClr>
                <a:srgbClr val="000000"/>
              </a:buClr>
              <a:buSzPts val="2600"/>
              <a:buFont typeface="Arial"/>
              <a:buNone/>
            </a:pPr>
            <a:r>
              <a:rPr lang="en-US" sz="2600" b="0" i="0" u="none" strike="noStrike" cap="none">
                <a:solidFill>
                  <a:srgbClr val="000000"/>
                </a:solidFill>
                <a:latin typeface="Arial"/>
                <a:ea typeface="Arial"/>
                <a:cs typeface="Arial"/>
                <a:sym typeface="Arial"/>
              </a:rPr>
              <a:t>A good eye contact  &amp; Smile enables to</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5"/>
          <p:cNvSpPr txBox="1">
            <a:spLocks noGrp="1"/>
          </p:cNvSpPr>
          <p:nvPr>
            <p:ph type="title"/>
          </p:nvPr>
        </p:nvSpPr>
        <p:spPr>
          <a:xfrm>
            <a:off x="838200" y="293788"/>
            <a:ext cx="10515600" cy="610453"/>
          </a:xfrm>
          <a:prstGeom prst="rect">
            <a:avLst/>
          </a:prstGeom>
          <a:noFill/>
          <a:ln>
            <a:noFill/>
          </a:ln>
        </p:spPr>
        <p:txBody>
          <a:bodyPr spcFirstLastPara="1" wrap="square" lIns="0" tIns="45700" rIns="91425" bIns="45700" anchor="ctr" anchorCtr="0">
            <a:noAutofit/>
          </a:bodyPr>
          <a:lstStyle/>
          <a:p>
            <a:pPr marL="0" lvl="0" indent="0" algn="l" rtl="0">
              <a:lnSpc>
                <a:spcPct val="90000"/>
              </a:lnSpc>
              <a:spcBef>
                <a:spcPts val="0"/>
              </a:spcBef>
              <a:spcAft>
                <a:spcPts val="0"/>
              </a:spcAft>
              <a:buClr>
                <a:schemeClr val="dk1"/>
              </a:buClr>
              <a:buSzPts val="4000"/>
              <a:buFont typeface="Arial"/>
              <a:buNone/>
            </a:pPr>
            <a:r>
              <a:rPr lang="en-US" sz="4000" b="1"/>
              <a:t>Smart Casuals Male</a:t>
            </a:r>
            <a:endParaRPr sz="4000" b="1"/>
          </a:p>
        </p:txBody>
      </p:sp>
      <p:sp>
        <p:nvSpPr>
          <p:cNvPr id="261" name="Google Shape;261;p35"/>
          <p:cNvSpPr txBox="1">
            <a:spLocks noGrp="1"/>
          </p:cNvSpPr>
          <p:nvPr>
            <p:ph type="body" idx="1"/>
          </p:nvPr>
        </p:nvSpPr>
        <p:spPr>
          <a:xfrm>
            <a:off x="1" y="1171078"/>
            <a:ext cx="7500938" cy="4782681"/>
          </a:xfrm>
          <a:prstGeom prst="rect">
            <a:avLst/>
          </a:prstGeom>
          <a:solidFill>
            <a:srgbClr val="8FA098"/>
          </a:solidFill>
          <a:ln>
            <a:noFill/>
          </a:ln>
        </p:spPr>
        <p:txBody>
          <a:bodyPr spcFirstLastPara="1" wrap="square" lIns="180000" tIns="45700" rIns="91425" bIns="45700" anchor="ctr" anchorCtr="0">
            <a:normAutofit/>
          </a:bodyPr>
          <a:lstStyle/>
          <a:p>
            <a:pPr marL="628650" lvl="1" indent="-171450" algn="l" rtl="0">
              <a:lnSpc>
                <a:spcPct val="150000"/>
              </a:lnSpc>
              <a:spcBef>
                <a:spcPts val="0"/>
              </a:spcBef>
              <a:spcAft>
                <a:spcPts val="0"/>
              </a:spcAft>
              <a:buClr>
                <a:schemeClr val="dk1"/>
              </a:buClr>
              <a:buSzPts val="2400"/>
              <a:buChar char="•"/>
            </a:pPr>
            <a:r>
              <a:rPr lang="en-US" sz="2400"/>
              <a:t>Tops and outerwear pieces</a:t>
            </a:r>
            <a:endParaRPr/>
          </a:p>
          <a:p>
            <a:pPr marL="628650" lvl="1" indent="-171450" algn="l" rtl="0">
              <a:lnSpc>
                <a:spcPct val="150000"/>
              </a:lnSpc>
              <a:spcBef>
                <a:spcPts val="3600"/>
              </a:spcBef>
              <a:spcAft>
                <a:spcPts val="0"/>
              </a:spcAft>
              <a:buClr>
                <a:schemeClr val="dk1"/>
              </a:buClr>
              <a:buSzPts val="2400"/>
              <a:buChar char="•"/>
            </a:pPr>
            <a:r>
              <a:rPr lang="en-US" sz="2400"/>
              <a:t>Bottoms</a:t>
            </a:r>
            <a:endParaRPr/>
          </a:p>
          <a:p>
            <a:pPr marL="628650" lvl="1" indent="-171450" algn="l" rtl="0">
              <a:lnSpc>
                <a:spcPct val="150000"/>
              </a:lnSpc>
              <a:spcBef>
                <a:spcPts val="3600"/>
              </a:spcBef>
              <a:spcAft>
                <a:spcPts val="0"/>
              </a:spcAft>
              <a:buClr>
                <a:schemeClr val="dk1"/>
              </a:buClr>
              <a:buSzPts val="2400"/>
              <a:buChar char="•"/>
            </a:pPr>
            <a:r>
              <a:rPr lang="en-US" sz="2400"/>
              <a:t>Shoes</a:t>
            </a:r>
            <a:endParaRPr sz="2400"/>
          </a:p>
          <a:p>
            <a:pPr marL="628650" lvl="1" indent="-171450" algn="l" rtl="0">
              <a:lnSpc>
                <a:spcPct val="150000"/>
              </a:lnSpc>
              <a:spcBef>
                <a:spcPts val="3600"/>
              </a:spcBef>
              <a:spcAft>
                <a:spcPts val="0"/>
              </a:spcAft>
              <a:buClr>
                <a:schemeClr val="dk1"/>
              </a:buClr>
              <a:buSzPts val="2400"/>
              <a:buChar char="•"/>
            </a:pPr>
            <a:r>
              <a:rPr lang="en-US" sz="2400"/>
              <a:t>Accessories</a:t>
            </a:r>
            <a:endParaRPr sz="2800"/>
          </a:p>
        </p:txBody>
      </p:sp>
      <p:pic>
        <p:nvPicPr>
          <p:cNvPr id="262" name="Google Shape;262;p35" descr="Photo smiling man in plaid shirt drinking coffee takeaway outdoors"/>
          <p:cNvPicPr preferRelativeResize="0"/>
          <p:nvPr/>
        </p:nvPicPr>
        <p:blipFill rotWithShape="1">
          <a:blip r:embed="rId3">
            <a:alphaModFix/>
          </a:blip>
          <a:srcRect/>
          <a:stretch/>
        </p:blipFill>
        <p:spPr>
          <a:xfrm>
            <a:off x="7500939" y="1171078"/>
            <a:ext cx="4691062" cy="478268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6"/>
          <p:cNvSpPr txBox="1">
            <a:spLocks noGrp="1"/>
          </p:cNvSpPr>
          <p:nvPr>
            <p:ph type="title"/>
          </p:nvPr>
        </p:nvSpPr>
        <p:spPr>
          <a:xfrm>
            <a:off x="838200" y="159910"/>
            <a:ext cx="10515600" cy="660400"/>
          </a:xfrm>
          <a:prstGeom prst="rect">
            <a:avLst/>
          </a:prstGeom>
          <a:noFill/>
          <a:ln>
            <a:noFill/>
          </a:ln>
        </p:spPr>
        <p:txBody>
          <a:bodyPr spcFirstLastPara="1" wrap="square" lIns="0" tIns="45700" rIns="91425" bIns="45700" anchor="ctr" anchorCtr="0">
            <a:normAutofit/>
          </a:bodyPr>
          <a:lstStyle/>
          <a:p>
            <a:pPr marL="0" lvl="0" indent="0" algn="l" rtl="0">
              <a:lnSpc>
                <a:spcPct val="90000"/>
              </a:lnSpc>
              <a:spcBef>
                <a:spcPts val="0"/>
              </a:spcBef>
              <a:spcAft>
                <a:spcPts val="0"/>
              </a:spcAft>
              <a:buClr>
                <a:schemeClr val="dk1"/>
              </a:buClr>
              <a:buSzPts val="4000"/>
              <a:buFont typeface="Arial"/>
              <a:buNone/>
            </a:pPr>
            <a:r>
              <a:rPr lang="en-US" b="1"/>
              <a:t>Corporate dressing for Female</a:t>
            </a:r>
            <a:endParaRPr b="1"/>
          </a:p>
        </p:txBody>
      </p:sp>
      <p:sp>
        <p:nvSpPr>
          <p:cNvPr id="269" name="Google Shape;269;p36"/>
          <p:cNvSpPr txBox="1">
            <a:spLocks noGrp="1"/>
          </p:cNvSpPr>
          <p:nvPr>
            <p:ph type="body" idx="1"/>
          </p:nvPr>
        </p:nvSpPr>
        <p:spPr>
          <a:xfrm>
            <a:off x="0" y="1026159"/>
            <a:ext cx="7335520" cy="4805681"/>
          </a:xfrm>
          <a:prstGeom prst="rect">
            <a:avLst/>
          </a:prstGeom>
          <a:solidFill>
            <a:srgbClr val="DDE6E8"/>
          </a:solidFill>
          <a:ln>
            <a:noFill/>
          </a:ln>
        </p:spPr>
        <p:txBody>
          <a:bodyPr spcFirstLastPara="1" wrap="square" lIns="0" tIns="45700" rIns="91425" bIns="45700" anchor="ctr" anchorCtr="0">
            <a:normAutofit fontScale="92500" lnSpcReduction="20000"/>
          </a:bodyPr>
          <a:lstStyle/>
          <a:p>
            <a:pPr marL="628650" lvl="1" indent="-171450" algn="l" rtl="0">
              <a:lnSpc>
                <a:spcPct val="120000"/>
              </a:lnSpc>
              <a:spcBef>
                <a:spcPts val="0"/>
              </a:spcBef>
              <a:spcAft>
                <a:spcPts val="0"/>
              </a:spcAft>
              <a:buClr>
                <a:schemeClr val="dk1"/>
              </a:buClr>
              <a:buSzPct val="100000"/>
              <a:buChar char="•"/>
            </a:pPr>
            <a:r>
              <a:rPr lang="en-US" sz="2200"/>
              <a:t>It is always wise to dress according to your office culture and clothes shall be well fitting.</a:t>
            </a:r>
            <a:endParaRPr/>
          </a:p>
          <a:p>
            <a:pPr marL="628650" lvl="1" indent="-106869" algn="l" rtl="0">
              <a:lnSpc>
                <a:spcPct val="120000"/>
              </a:lnSpc>
              <a:spcBef>
                <a:spcPts val="500"/>
              </a:spcBef>
              <a:spcAft>
                <a:spcPts val="0"/>
              </a:spcAft>
              <a:buClr>
                <a:schemeClr val="dk1"/>
              </a:buClr>
              <a:buSzPct val="100000"/>
              <a:buNone/>
            </a:pPr>
            <a:endParaRPr sz="1100" b="1"/>
          </a:p>
          <a:p>
            <a:pPr marL="628650" lvl="1" indent="-171450" algn="l" rtl="0">
              <a:lnSpc>
                <a:spcPct val="120000"/>
              </a:lnSpc>
              <a:spcBef>
                <a:spcPts val="500"/>
              </a:spcBef>
              <a:spcAft>
                <a:spcPts val="0"/>
              </a:spcAft>
              <a:buClr>
                <a:schemeClr val="dk1"/>
              </a:buClr>
              <a:buSzPct val="100000"/>
              <a:buChar char="•"/>
            </a:pPr>
            <a:r>
              <a:rPr lang="en-US" sz="2400"/>
              <a:t>Shirt should be preferably in light shade and properly tucked into the trouser.</a:t>
            </a:r>
            <a:endParaRPr/>
          </a:p>
          <a:p>
            <a:pPr marL="628650" lvl="1" indent="-100965" algn="l" rtl="0">
              <a:lnSpc>
                <a:spcPct val="120000"/>
              </a:lnSpc>
              <a:spcBef>
                <a:spcPts val="500"/>
              </a:spcBef>
              <a:spcAft>
                <a:spcPts val="0"/>
              </a:spcAft>
              <a:buClr>
                <a:schemeClr val="dk1"/>
              </a:buClr>
              <a:buSzPct val="100000"/>
              <a:buNone/>
            </a:pPr>
            <a:endParaRPr sz="1200"/>
          </a:p>
          <a:p>
            <a:pPr marL="628650" lvl="1" indent="-171450" algn="l" rtl="0">
              <a:lnSpc>
                <a:spcPct val="120000"/>
              </a:lnSpc>
              <a:spcBef>
                <a:spcPts val="500"/>
              </a:spcBef>
              <a:spcAft>
                <a:spcPts val="0"/>
              </a:spcAft>
              <a:buClr>
                <a:schemeClr val="dk1"/>
              </a:buClr>
              <a:buSzPct val="100000"/>
              <a:buChar char="•"/>
            </a:pPr>
            <a:r>
              <a:rPr lang="en-US" sz="2200"/>
              <a:t>Skirts should touch the knee or below </a:t>
            </a:r>
            <a:endParaRPr/>
          </a:p>
          <a:p>
            <a:pPr marL="628650" lvl="1" indent="-100965" algn="l" rtl="0">
              <a:lnSpc>
                <a:spcPct val="120000"/>
              </a:lnSpc>
              <a:spcBef>
                <a:spcPts val="500"/>
              </a:spcBef>
              <a:spcAft>
                <a:spcPts val="0"/>
              </a:spcAft>
              <a:buClr>
                <a:schemeClr val="dk1"/>
              </a:buClr>
              <a:buSzPct val="100000"/>
              <a:buNone/>
            </a:pPr>
            <a:endParaRPr sz="1200" b="1"/>
          </a:p>
          <a:p>
            <a:pPr marL="628650" lvl="1" indent="-171450" algn="l" rtl="0">
              <a:lnSpc>
                <a:spcPct val="120000"/>
              </a:lnSpc>
              <a:spcBef>
                <a:spcPts val="500"/>
              </a:spcBef>
              <a:spcAft>
                <a:spcPts val="0"/>
              </a:spcAft>
              <a:buClr>
                <a:schemeClr val="dk1"/>
              </a:buClr>
              <a:buSzPct val="100000"/>
              <a:buChar char="•"/>
            </a:pPr>
            <a:r>
              <a:rPr lang="en-US" sz="2200"/>
              <a:t>Female executives should avoid wearing heavy jewelry to work- Avoid anything that dangles/ makes sound causing distraction.</a:t>
            </a:r>
            <a:endParaRPr/>
          </a:p>
          <a:p>
            <a:pPr marL="628650" lvl="1" indent="-42226" algn="l" rtl="0">
              <a:lnSpc>
                <a:spcPct val="120000"/>
              </a:lnSpc>
              <a:spcBef>
                <a:spcPts val="500"/>
              </a:spcBef>
              <a:spcAft>
                <a:spcPts val="0"/>
              </a:spcAft>
              <a:buClr>
                <a:schemeClr val="dk1"/>
              </a:buClr>
              <a:buSzPct val="100000"/>
              <a:buNone/>
            </a:pPr>
            <a:endParaRPr sz="2200"/>
          </a:p>
          <a:p>
            <a:pPr marL="628650" lvl="1" indent="-171450" algn="l" rtl="0">
              <a:lnSpc>
                <a:spcPct val="120000"/>
              </a:lnSpc>
              <a:spcBef>
                <a:spcPts val="500"/>
              </a:spcBef>
              <a:spcAft>
                <a:spcPts val="0"/>
              </a:spcAft>
              <a:buClr>
                <a:schemeClr val="dk1"/>
              </a:buClr>
              <a:buSzPct val="100000"/>
              <a:buChar char="•"/>
            </a:pPr>
            <a:r>
              <a:rPr lang="en-US" sz="2200"/>
              <a:t>Choice of western formals (Blazer+ Skirt/Blazer+ Trousers) or Indian formals (Saree/ Salwar Kameez)</a:t>
            </a:r>
            <a:endParaRPr/>
          </a:p>
        </p:txBody>
      </p:sp>
      <p:pic>
        <p:nvPicPr>
          <p:cNvPr id="270" name="Google Shape;270;p36"/>
          <p:cNvPicPr preferRelativeResize="0"/>
          <p:nvPr/>
        </p:nvPicPr>
        <p:blipFill rotWithShape="1">
          <a:blip r:embed="rId3">
            <a:alphaModFix/>
          </a:blip>
          <a:srcRect l="2069" t="9342" r="20209" b="23012"/>
          <a:stretch/>
        </p:blipFill>
        <p:spPr>
          <a:xfrm>
            <a:off x="7335519" y="1026161"/>
            <a:ext cx="4856481" cy="48056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9">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9">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7"/>
          <p:cNvSpPr txBox="1"/>
          <p:nvPr/>
        </p:nvSpPr>
        <p:spPr>
          <a:xfrm>
            <a:off x="1058779" y="116082"/>
            <a:ext cx="100584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2. </a:t>
            </a:r>
            <a:r>
              <a:rPr lang="en-US" sz="3600" b="0" i="0" u="none" strike="noStrike" cap="none">
                <a:solidFill>
                  <a:schemeClr val="dk1"/>
                </a:solidFill>
                <a:latin typeface="Arial"/>
                <a:ea typeface="Arial"/>
                <a:cs typeface="Arial"/>
                <a:sym typeface="Arial"/>
              </a:rPr>
              <a:t>L</a:t>
            </a:r>
            <a:r>
              <a:rPr lang="en-US" sz="3600" b="1" i="0" u="none" strike="noStrike" cap="none">
                <a:solidFill>
                  <a:srgbClr val="00559E"/>
                </a:solidFill>
                <a:latin typeface="Arial"/>
                <a:ea typeface="Arial"/>
                <a:cs typeface="Arial"/>
                <a:sym typeface="Arial"/>
              </a:rPr>
              <a:t>I</a:t>
            </a:r>
            <a:r>
              <a:rPr lang="en-US" sz="3600" b="0" i="0" u="none" strike="noStrike" cap="none">
                <a:solidFill>
                  <a:schemeClr val="dk1"/>
                </a:solidFill>
                <a:latin typeface="Arial"/>
                <a:ea typeface="Arial"/>
                <a:cs typeface="Arial"/>
                <a:sym typeface="Arial"/>
              </a:rPr>
              <a:t>STEN Model </a:t>
            </a:r>
            <a:r>
              <a:rPr lang="en-US" sz="3600" b="1" i="0" u="none" strike="noStrike" cap="none">
                <a:solidFill>
                  <a:srgbClr val="00559E"/>
                </a:solidFill>
                <a:latin typeface="Arial"/>
                <a:ea typeface="Arial"/>
                <a:cs typeface="Arial"/>
                <a:sym typeface="Arial"/>
              </a:rPr>
              <a:t>-Identify Customer Needs</a:t>
            </a:r>
            <a:endParaRPr sz="1400" b="0" i="0" u="none" strike="noStrike" cap="none">
              <a:solidFill>
                <a:srgbClr val="000000"/>
              </a:solidFill>
              <a:latin typeface="Arial"/>
              <a:ea typeface="Arial"/>
              <a:cs typeface="Arial"/>
              <a:sym typeface="Arial"/>
            </a:endParaRPr>
          </a:p>
        </p:txBody>
      </p:sp>
      <p:grpSp>
        <p:nvGrpSpPr>
          <p:cNvPr id="277" name="Google Shape;277;p37"/>
          <p:cNvGrpSpPr/>
          <p:nvPr/>
        </p:nvGrpSpPr>
        <p:grpSpPr>
          <a:xfrm>
            <a:off x="3310156" y="904854"/>
            <a:ext cx="5571686" cy="5663138"/>
            <a:chOff x="646136" y="3070"/>
            <a:chExt cx="5571686" cy="5663138"/>
          </a:xfrm>
        </p:grpSpPr>
        <p:sp>
          <p:nvSpPr>
            <p:cNvPr id="278" name="Google Shape;278;p37"/>
            <p:cNvSpPr/>
            <p:nvPr/>
          </p:nvSpPr>
          <p:spPr>
            <a:xfrm>
              <a:off x="2668665" y="3070"/>
              <a:ext cx="1526627" cy="992307"/>
            </a:xfrm>
            <a:prstGeom prst="roundRect">
              <a:avLst>
                <a:gd name="adj" fmla="val 16667"/>
              </a:avLst>
            </a:prstGeom>
            <a:solidFill>
              <a:srgbClr val="7F7F7F"/>
            </a:solidFill>
            <a:ln w="28575" cap="flat" cmpd="sng">
              <a:solidFill>
                <a:srgbClr val="C00000"/>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37"/>
            <p:cNvSpPr txBox="1"/>
            <p:nvPr/>
          </p:nvSpPr>
          <p:spPr>
            <a:xfrm>
              <a:off x="2717105" y="51510"/>
              <a:ext cx="1429747" cy="89542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Look &amp; Welcome</a:t>
              </a:r>
              <a:endParaRPr sz="1400" b="0" i="0" u="none" strike="noStrike" cap="none">
                <a:solidFill>
                  <a:srgbClr val="000000"/>
                </a:solidFill>
                <a:latin typeface="Arial"/>
                <a:ea typeface="Arial"/>
                <a:cs typeface="Arial"/>
                <a:sym typeface="Arial"/>
              </a:endParaRPr>
            </a:p>
          </p:txBody>
        </p:sp>
        <p:sp>
          <p:nvSpPr>
            <p:cNvPr id="280" name="Google Shape;280;p37"/>
            <p:cNvSpPr/>
            <p:nvPr/>
          </p:nvSpPr>
          <p:spPr>
            <a:xfrm>
              <a:off x="1096563" y="499224"/>
              <a:ext cx="4670831" cy="4670831"/>
            </a:xfrm>
            <a:custGeom>
              <a:avLst/>
              <a:gdLst/>
              <a:ahLst/>
              <a:cxnLst/>
              <a:rect l="l" t="t" r="r" b="b"/>
              <a:pathLst>
                <a:path w="120000" h="120000" extrusionOk="0">
                  <a:moveTo>
                    <a:pt x="84531" y="5244"/>
                  </a:moveTo>
                  <a:lnTo>
                    <a:pt x="84531" y="5244"/>
                  </a:lnTo>
                  <a:cubicBezTo>
                    <a:pt x="89437" y="7442"/>
                    <a:pt x="94025" y="10289"/>
                    <a:pt x="98172" y="13709"/>
                  </a:cubicBezTo>
                </a:path>
              </a:pathLst>
            </a:custGeom>
            <a:noFill/>
            <a:ln w="28575" cap="flat" cmpd="sng">
              <a:solidFill>
                <a:srgbClr val="FFC00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37"/>
            <p:cNvSpPr/>
            <p:nvPr/>
          </p:nvSpPr>
          <p:spPr>
            <a:xfrm>
              <a:off x="4691195" y="1170778"/>
              <a:ext cx="1526627" cy="992307"/>
            </a:xfrm>
            <a:prstGeom prst="roundRect">
              <a:avLst>
                <a:gd name="adj" fmla="val 16667"/>
              </a:avLst>
            </a:prstGeom>
            <a:noFill/>
            <a:ln w="28575" cap="flat" cmpd="sng">
              <a:solidFill>
                <a:srgbClr val="FFC000"/>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37"/>
            <p:cNvSpPr txBox="1"/>
            <p:nvPr/>
          </p:nvSpPr>
          <p:spPr>
            <a:xfrm>
              <a:off x="4739635" y="1219218"/>
              <a:ext cx="1429747" cy="89542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Identify Customer Needs</a:t>
              </a:r>
              <a:endParaRPr sz="1400" b="0" i="0" u="none" strike="noStrike" cap="none">
                <a:solidFill>
                  <a:srgbClr val="000000"/>
                </a:solidFill>
                <a:latin typeface="Arial"/>
                <a:ea typeface="Arial"/>
                <a:cs typeface="Arial"/>
                <a:sym typeface="Arial"/>
              </a:endParaRPr>
            </a:p>
          </p:txBody>
        </p:sp>
        <p:sp>
          <p:nvSpPr>
            <p:cNvPr id="283" name="Google Shape;283;p37"/>
            <p:cNvSpPr/>
            <p:nvPr/>
          </p:nvSpPr>
          <p:spPr>
            <a:xfrm>
              <a:off x="1096563" y="499224"/>
              <a:ext cx="4670831" cy="4670831"/>
            </a:xfrm>
            <a:custGeom>
              <a:avLst/>
              <a:gdLst/>
              <a:ahLst/>
              <a:cxnLst/>
              <a:rect l="l" t="t" r="r" b="b"/>
              <a:pathLst>
                <a:path w="120000" h="120000" extrusionOk="0">
                  <a:moveTo>
                    <a:pt x="119066" y="49456"/>
                  </a:moveTo>
                  <a:lnTo>
                    <a:pt x="119066" y="49456"/>
                  </a:lnTo>
                  <a:cubicBezTo>
                    <a:pt x="120311" y="56430"/>
                    <a:pt x="120311" y="63570"/>
                    <a:pt x="119066" y="70544"/>
                  </a:cubicBezTo>
                </a:path>
              </a:pathLst>
            </a:custGeom>
            <a:noFill/>
            <a:ln w="28575" cap="flat" cmpd="sng">
              <a:solidFill>
                <a:srgbClr val="FF66FF"/>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37"/>
            <p:cNvSpPr/>
            <p:nvPr/>
          </p:nvSpPr>
          <p:spPr>
            <a:xfrm>
              <a:off x="4691195" y="3506193"/>
              <a:ext cx="1526627" cy="992307"/>
            </a:xfrm>
            <a:prstGeom prst="roundRect">
              <a:avLst>
                <a:gd name="adj" fmla="val 16667"/>
              </a:avLst>
            </a:prstGeom>
            <a:solidFill>
              <a:srgbClr val="7F7F7F"/>
            </a:solidFill>
            <a:ln w="28575" cap="flat" cmpd="sng">
              <a:solidFill>
                <a:srgbClr val="FF66FF"/>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37"/>
            <p:cNvSpPr txBox="1"/>
            <p:nvPr/>
          </p:nvSpPr>
          <p:spPr>
            <a:xfrm>
              <a:off x="4739635" y="3554633"/>
              <a:ext cx="1429747" cy="89542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Solution Pitching</a:t>
              </a:r>
              <a:endParaRPr sz="1400" b="0" i="0" u="none" strike="noStrike" cap="none">
                <a:solidFill>
                  <a:srgbClr val="000000"/>
                </a:solidFill>
                <a:latin typeface="Arial"/>
                <a:ea typeface="Arial"/>
                <a:cs typeface="Arial"/>
                <a:sym typeface="Arial"/>
              </a:endParaRPr>
            </a:p>
          </p:txBody>
        </p:sp>
        <p:sp>
          <p:nvSpPr>
            <p:cNvPr id="286" name="Google Shape;286;p37"/>
            <p:cNvSpPr/>
            <p:nvPr/>
          </p:nvSpPr>
          <p:spPr>
            <a:xfrm>
              <a:off x="1096563" y="499224"/>
              <a:ext cx="4670831" cy="4670831"/>
            </a:xfrm>
            <a:custGeom>
              <a:avLst/>
              <a:gdLst/>
              <a:ahLst/>
              <a:cxnLst/>
              <a:rect l="l" t="t" r="r" b="b"/>
              <a:pathLst>
                <a:path w="120000" h="120000" extrusionOk="0">
                  <a:moveTo>
                    <a:pt x="98173" y="106291"/>
                  </a:moveTo>
                  <a:cubicBezTo>
                    <a:pt x="94026" y="109711"/>
                    <a:pt x="89437" y="112558"/>
                    <a:pt x="84532" y="114756"/>
                  </a:cubicBezTo>
                </a:path>
              </a:pathLst>
            </a:custGeom>
            <a:noFill/>
            <a:ln w="28575" cap="flat" cmpd="sng">
              <a:solidFill>
                <a:srgbClr val="00B0F0"/>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37"/>
            <p:cNvSpPr/>
            <p:nvPr/>
          </p:nvSpPr>
          <p:spPr>
            <a:xfrm>
              <a:off x="2668665" y="4673901"/>
              <a:ext cx="1526627" cy="992307"/>
            </a:xfrm>
            <a:prstGeom prst="roundRect">
              <a:avLst>
                <a:gd name="adj" fmla="val 16667"/>
              </a:avLst>
            </a:prstGeom>
            <a:solidFill>
              <a:srgbClr val="7F7F7F"/>
            </a:solidFill>
            <a:ln w="28575" cap="flat" cmpd="sng">
              <a:solidFill>
                <a:srgbClr val="00B0F0"/>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37"/>
            <p:cNvSpPr txBox="1"/>
            <p:nvPr/>
          </p:nvSpPr>
          <p:spPr>
            <a:xfrm>
              <a:off x="2717105" y="4722341"/>
              <a:ext cx="1429747" cy="89542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Tackling Objections</a:t>
              </a:r>
              <a:endParaRPr sz="1400" b="0" i="0" u="none" strike="noStrike" cap="none">
                <a:solidFill>
                  <a:srgbClr val="000000"/>
                </a:solidFill>
                <a:latin typeface="Arial"/>
                <a:ea typeface="Arial"/>
                <a:cs typeface="Arial"/>
                <a:sym typeface="Arial"/>
              </a:endParaRPr>
            </a:p>
          </p:txBody>
        </p:sp>
        <p:sp>
          <p:nvSpPr>
            <p:cNvPr id="289" name="Google Shape;289;p37"/>
            <p:cNvSpPr/>
            <p:nvPr/>
          </p:nvSpPr>
          <p:spPr>
            <a:xfrm>
              <a:off x="1096563" y="499224"/>
              <a:ext cx="4670831" cy="4670831"/>
            </a:xfrm>
            <a:custGeom>
              <a:avLst/>
              <a:gdLst/>
              <a:ahLst/>
              <a:cxnLst/>
              <a:rect l="l" t="t" r="r" b="b"/>
              <a:pathLst>
                <a:path w="120000" h="120000" extrusionOk="0">
                  <a:moveTo>
                    <a:pt x="35469" y="114756"/>
                  </a:moveTo>
                  <a:cubicBezTo>
                    <a:pt x="30563" y="112558"/>
                    <a:pt x="25975" y="109711"/>
                    <a:pt x="21828" y="106291"/>
                  </a:cubicBezTo>
                </a:path>
              </a:pathLst>
            </a:custGeom>
            <a:noFill/>
            <a:ln w="28575" cap="flat" cmpd="sng">
              <a:solidFill>
                <a:srgbClr val="00B050"/>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37"/>
            <p:cNvSpPr/>
            <p:nvPr/>
          </p:nvSpPr>
          <p:spPr>
            <a:xfrm>
              <a:off x="646136" y="3506193"/>
              <a:ext cx="1526627" cy="992307"/>
            </a:xfrm>
            <a:prstGeom prst="roundRect">
              <a:avLst>
                <a:gd name="adj" fmla="val 16667"/>
              </a:avLst>
            </a:prstGeom>
            <a:solidFill>
              <a:srgbClr val="7F7F7F"/>
            </a:solidFill>
            <a:ln w="28575" cap="flat" cmpd="sng">
              <a:solidFill>
                <a:srgbClr val="00B050"/>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37"/>
            <p:cNvSpPr txBox="1"/>
            <p:nvPr/>
          </p:nvSpPr>
          <p:spPr>
            <a:xfrm>
              <a:off x="694576" y="3554633"/>
              <a:ext cx="1429747" cy="89542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Enthusiastic Close</a:t>
              </a:r>
              <a:endParaRPr sz="1400" b="0" i="0" u="none" strike="noStrike" cap="none">
                <a:solidFill>
                  <a:srgbClr val="000000"/>
                </a:solidFill>
                <a:latin typeface="Arial"/>
                <a:ea typeface="Arial"/>
                <a:cs typeface="Arial"/>
                <a:sym typeface="Arial"/>
              </a:endParaRPr>
            </a:p>
          </p:txBody>
        </p:sp>
        <p:sp>
          <p:nvSpPr>
            <p:cNvPr id="292" name="Google Shape;292;p37"/>
            <p:cNvSpPr/>
            <p:nvPr/>
          </p:nvSpPr>
          <p:spPr>
            <a:xfrm>
              <a:off x="1096563" y="499224"/>
              <a:ext cx="4670831" cy="4670831"/>
            </a:xfrm>
            <a:custGeom>
              <a:avLst/>
              <a:gdLst/>
              <a:ahLst/>
              <a:cxnLst/>
              <a:rect l="l" t="t" r="r" b="b"/>
              <a:pathLst>
                <a:path w="120000" h="120000" extrusionOk="0">
                  <a:moveTo>
                    <a:pt x="934" y="70544"/>
                  </a:moveTo>
                  <a:lnTo>
                    <a:pt x="934" y="70544"/>
                  </a:lnTo>
                  <a:cubicBezTo>
                    <a:pt x="-311" y="63570"/>
                    <a:pt x="-311" y="56430"/>
                    <a:pt x="934" y="49456"/>
                  </a:cubicBezTo>
                </a:path>
              </a:pathLst>
            </a:custGeom>
            <a:noFill/>
            <a:ln w="28575" cap="flat" cmpd="sng">
              <a:solidFill>
                <a:srgbClr val="7030A0"/>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37"/>
            <p:cNvSpPr/>
            <p:nvPr/>
          </p:nvSpPr>
          <p:spPr>
            <a:xfrm>
              <a:off x="646136" y="1170778"/>
              <a:ext cx="1526627" cy="992307"/>
            </a:xfrm>
            <a:prstGeom prst="roundRect">
              <a:avLst>
                <a:gd name="adj" fmla="val 16667"/>
              </a:avLst>
            </a:prstGeom>
            <a:solidFill>
              <a:srgbClr val="7F7F7F"/>
            </a:solidFill>
            <a:ln w="28575" cap="flat" cmpd="sng">
              <a:solidFill>
                <a:srgbClr val="7030A0"/>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37"/>
            <p:cNvSpPr txBox="1"/>
            <p:nvPr/>
          </p:nvSpPr>
          <p:spPr>
            <a:xfrm>
              <a:off x="694576" y="1219218"/>
              <a:ext cx="1429747" cy="895427"/>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New Leads</a:t>
              </a:r>
              <a:endParaRPr sz="1400" b="0" i="0" u="none" strike="noStrike" cap="none">
                <a:solidFill>
                  <a:srgbClr val="000000"/>
                </a:solidFill>
                <a:latin typeface="Arial"/>
                <a:ea typeface="Arial"/>
                <a:cs typeface="Arial"/>
                <a:sym typeface="Arial"/>
              </a:endParaRPr>
            </a:p>
          </p:txBody>
        </p:sp>
        <p:sp>
          <p:nvSpPr>
            <p:cNvPr id="295" name="Google Shape;295;p37"/>
            <p:cNvSpPr/>
            <p:nvPr/>
          </p:nvSpPr>
          <p:spPr>
            <a:xfrm>
              <a:off x="1096563" y="499224"/>
              <a:ext cx="4670831" cy="4670831"/>
            </a:xfrm>
            <a:custGeom>
              <a:avLst/>
              <a:gdLst/>
              <a:ahLst/>
              <a:cxnLst/>
              <a:rect l="l" t="t" r="r" b="b"/>
              <a:pathLst>
                <a:path w="120000" h="120000" extrusionOk="0">
                  <a:moveTo>
                    <a:pt x="21827" y="13709"/>
                  </a:moveTo>
                  <a:lnTo>
                    <a:pt x="21827" y="13709"/>
                  </a:lnTo>
                  <a:cubicBezTo>
                    <a:pt x="25974" y="10289"/>
                    <a:pt x="30563" y="7442"/>
                    <a:pt x="35468" y="5244"/>
                  </a:cubicBezTo>
                </a:path>
              </a:pathLst>
            </a:custGeom>
            <a:noFill/>
            <a:ln w="28575" cap="flat" cmpd="sng">
              <a:solidFill>
                <a:srgbClr val="C00000"/>
              </a:solidFill>
              <a:prstDash val="solid"/>
              <a:miter lim="800000"/>
              <a:headEnd type="none" w="sm" len="sm"/>
              <a:tailEnd type="none" w="sm" len="sm"/>
            </a:ln>
            <a:effectLst>
              <a:outerShdw blurRad="50800" dist="38100" dir="13500000" algn="b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96" name="Google Shape;296;p37"/>
          <p:cNvSpPr/>
          <p:nvPr/>
        </p:nvSpPr>
        <p:spPr>
          <a:xfrm>
            <a:off x="5015999" y="2839919"/>
            <a:ext cx="2160000" cy="1800000"/>
          </a:xfrm>
          <a:prstGeom prst="hexagon">
            <a:avLst>
              <a:gd name="adj" fmla="val 25000"/>
              <a:gd name="vf" fmla="val 115470"/>
            </a:avLst>
          </a:prstGeom>
          <a:noFill/>
          <a:ln w="28575" cap="flat" cmpd="sng">
            <a:solidFill>
              <a:srgbClr val="31538F"/>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LISTEN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dk1"/>
                </a:solidFill>
                <a:latin typeface="Arial"/>
                <a:ea typeface="Arial"/>
                <a:cs typeface="Arial"/>
                <a:sym typeface="Arial"/>
              </a:rPr>
              <a:t>Model</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ster Title &amp; Content Slide-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4723</Words>
  <Application>Microsoft Office PowerPoint</Application>
  <PresentationFormat>Widescreen</PresentationFormat>
  <Paragraphs>355</Paragraphs>
  <Slides>20</Slides>
  <Notes>20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Noto Sans Symbols</vt:lpstr>
      <vt:lpstr>Master Title &amp; Content Slide-1</vt:lpstr>
      <vt:lpstr>Custom Design</vt:lpstr>
      <vt:lpstr>PowerPoint Presentation</vt:lpstr>
      <vt:lpstr>Workshop Agenda – Day 1</vt:lpstr>
      <vt:lpstr>Workshop Agenda – Day 2</vt:lpstr>
      <vt:lpstr>PowerPoint Presentation</vt:lpstr>
      <vt:lpstr>Business Card Etiquette</vt:lpstr>
      <vt:lpstr>Eye Contact &amp; Smile</vt:lpstr>
      <vt:lpstr>Smart Casuals Male</vt:lpstr>
      <vt:lpstr>Corporate dressing for Female</vt:lpstr>
      <vt:lpstr>PowerPoint Presentation</vt:lpstr>
      <vt:lpstr>Identify Customer Needs- Importance</vt:lpstr>
      <vt:lpstr>PowerPoint Presentation</vt:lpstr>
      <vt:lpstr>3. Solution Pitching</vt:lpstr>
      <vt:lpstr>Solution Pitching Features Vs Benefits</vt:lpstr>
      <vt:lpstr>Objection or Opportunity</vt:lpstr>
      <vt:lpstr>Challenges with Objection Handling</vt:lpstr>
      <vt:lpstr>2. Feel Felt Found Method</vt:lpstr>
      <vt:lpstr>Enthusiastic Close</vt:lpstr>
      <vt:lpstr>1. Giving Options</vt:lpstr>
      <vt:lpstr>Asking for 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DELL</cp:lastModifiedBy>
  <cp:revision>1</cp:revision>
  <dcterms:modified xsi:type="dcterms:W3CDTF">2024-11-13T12:14:21Z</dcterms:modified>
</cp:coreProperties>
</file>