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2"/>
  </p:notesMasterIdLst>
  <p:handoutMasterIdLst>
    <p:handoutMasterId r:id="rId23"/>
  </p:handoutMasterIdLst>
  <p:sldIdLst>
    <p:sldId id="281" r:id="rId2"/>
    <p:sldId id="692" r:id="rId3"/>
    <p:sldId id="3178" r:id="rId4"/>
    <p:sldId id="269" r:id="rId5"/>
    <p:sldId id="323" r:id="rId6"/>
    <p:sldId id="284" r:id="rId7"/>
    <p:sldId id="270" r:id="rId8"/>
    <p:sldId id="291" r:id="rId9"/>
    <p:sldId id="317" r:id="rId10"/>
    <p:sldId id="294" r:id="rId11"/>
    <p:sldId id="296" r:id="rId12"/>
    <p:sldId id="3974" r:id="rId13"/>
    <p:sldId id="298" r:id="rId14"/>
    <p:sldId id="3477" r:id="rId15"/>
    <p:sldId id="3996" r:id="rId16"/>
    <p:sldId id="3981" r:id="rId17"/>
    <p:sldId id="304" r:id="rId18"/>
    <p:sldId id="306" r:id="rId19"/>
    <p:sldId id="315" r:id="rId20"/>
    <p:sldId id="322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dharth Bhandari" initials="SB" lastIdx="29" clrIdx="0">
    <p:extLst>
      <p:ext uri="{19B8F6BF-5375-455C-9EA6-DF929625EA0E}">
        <p15:presenceInfo xmlns:p15="http://schemas.microsoft.com/office/powerpoint/2012/main" userId="408c4fe377057d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40C4F4"/>
    <a:srgbClr val="FFFF99"/>
    <a:srgbClr val="FF7C80"/>
    <a:srgbClr val="66FFCC"/>
    <a:srgbClr val="4DC58D"/>
    <a:srgbClr val="0000FF"/>
    <a:srgbClr val="5B9BD5"/>
    <a:srgbClr val="3FE19B"/>
    <a:srgbClr val="67E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82651" autoAdjust="0"/>
  </p:normalViewPr>
  <p:slideViewPr>
    <p:cSldViewPr snapToGrid="0">
      <p:cViewPr varScale="1">
        <p:scale>
          <a:sx n="48" d="100"/>
          <a:sy n="48" d="100"/>
        </p:scale>
        <p:origin x="1256"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3CCB0-98D2-436A-B547-C2503AC87580}" type="doc">
      <dgm:prSet loTypeId="urn:microsoft.com/office/officeart/2008/layout/BendingPictureCaptionList" loCatId="picture" qsTypeId="urn:microsoft.com/office/officeart/2005/8/quickstyle/simple1" qsCatId="simple" csTypeId="urn:microsoft.com/office/officeart/2005/8/colors/colorful1" csCatId="colorful" phldr="1"/>
      <dgm:spPr/>
      <dgm:t>
        <a:bodyPr/>
        <a:lstStyle/>
        <a:p>
          <a:endParaRPr lang="en-IN"/>
        </a:p>
      </dgm:t>
    </dgm:pt>
    <dgm:pt modelId="{BA6540F7-8A2E-4778-BC6D-0E858D7440B2}">
      <dgm:prSet custT="1"/>
      <dgm:spPr/>
      <dgm:t>
        <a:bodyPr lIns="36000" tIns="0" rIns="36000" bIns="0"/>
        <a:lstStyle/>
        <a:p>
          <a:r>
            <a:rPr lang="en-IN" sz="1600" b="1" dirty="0">
              <a:effectLst>
                <a:outerShdw blurRad="38100" dist="38100" dir="2700000" algn="tl">
                  <a:srgbClr val="000000">
                    <a:alpha val="43137"/>
                  </a:srgbClr>
                </a:outerShdw>
              </a:effectLst>
            </a:rPr>
            <a:t>Understanding </a:t>
          </a:r>
          <a:r>
            <a:rPr lang="en-IN" sz="1600" b="1" dirty="0" err="1">
              <a:effectLst>
                <a:outerShdw blurRad="38100" dist="38100" dir="2700000" algn="tl">
                  <a:srgbClr val="000000">
                    <a:alpha val="43137"/>
                  </a:srgbClr>
                </a:outerShdw>
              </a:effectLst>
            </a:rPr>
            <a:t>Collobration</a:t>
          </a:r>
          <a:r>
            <a:rPr lang="en-IN" sz="1600" b="1" dirty="0">
              <a:effectLst>
                <a:outerShdw blurRad="38100" dist="38100" dir="2700000" algn="tl">
                  <a:srgbClr val="000000">
                    <a:alpha val="43137"/>
                  </a:srgbClr>
                </a:outerShdw>
              </a:effectLst>
            </a:rPr>
            <a:t> </a:t>
          </a:r>
        </a:p>
        <a:p>
          <a:r>
            <a:rPr lang="en-IN" sz="1600" b="1" dirty="0">
              <a:effectLst>
                <a:outerShdw blurRad="38100" dist="38100" dir="2700000" algn="tl">
                  <a:srgbClr val="000000">
                    <a:alpha val="43137"/>
                  </a:srgbClr>
                </a:outerShdw>
              </a:effectLst>
            </a:rPr>
            <a:t>Skills</a:t>
          </a:r>
        </a:p>
      </dgm:t>
    </dgm:pt>
    <dgm:pt modelId="{B1291D06-0C52-4746-8F8A-2F2208F1CE41}" type="parTrans" cxnId="{E07BB0FA-6397-4FC0-8BE9-FE22697852AD}">
      <dgm:prSet/>
      <dgm:spPr/>
      <dgm:t>
        <a:bodyPr/>
        <a:lstStyle/>
        <a:p>
          <a:endParaRPr lang="en-IN"/>
        </a:p>
      </dgm:t>
    </dgm:pt>
    <dgm:pt modelId="{01EC80FF-E370-4959-8A43-CF44FFF0D278}" type="sibTrans" cxnId="{E07BB0FA-6397-4FC0-8BE9-FE22697852AD}">
      <dgm:prSet/>
      <dgm:spPr/>
      <dgm:t>
        <a:bodyPr/>
        <a:lstStyle/>
        <a:p>
          <a:endParaRPr lang="en-IN"/>
        </a:p>
      </dgm:t>
    </dgm:pt>
    <dgm:pt modelId="{1BA5251F-CD84-4232-9E66-B4EEEE967D59}">
      <dgm:prSet custT="1"/>
      <dgm:spPr/>
      <dgm:t>
        <a:bodyPr lIns="0" tIns="0" rIns="0" bIns="0"/>
        <a:lstStyle/>
        <a:p>
          <a:r>
            <a:rPr lang="en-US" sz="1600" b="1" dirty="0">
              <a:effectLst>
                <a:outerShdw blurRad="38100" dist="38100" dir="2700000" algn="tl">
                  <a:srgbClr val="000000">
                    <a:alpha val="43137"/>
                  </a:srgbClr>
                </a:outerShdw>
              </a:effectLst>
            </a:rPr>
            <a:t>Elements of Collaboration skills</a:t>
          </a:r>
          <a:endParaRPr lang="en-IN" sz="1600" b="1" dirty="0">
            <a:effectLst>
              <a:outerShdw blurRad="38100" dist="38100" dir="2700000" algn="tl">
                <a:srgbClr val="000000">
                  <a:alpha val="43137"/>
                </a:srgbClr>
              </a:outerShdw>
            </a:effectLst>
          </a:endParaRPr>
        </a:p>
      </dgm:t>
    </dgm:pt>
    <dgm:pt modelId="{805B4E98-5B8C-4AB3-BCC9-643C73034EC0}" type="parTrans" cxnId="{D4DD3ECE-DF0C-4BE5-8A63-E84C1FA986CA}">
      <dgm:prSet/>
      <dgm:spPr/>
      <dgm:t>
        <a:bodyPr/>
        <a:lstStyle/>
        <a:p>
          <a:endParaRPr lang="en-IN"/>
        </a:p>
      </dgm:t>
    </dgm:pt>
    <dgm:pt modelId="{C51A9D85-C2CC-405C-A95A-EBBE53A849CF}" type="sibTrans" cxnId="{D4DD3ECE-DF0C-4BE5-8A63-E84C1FA986CA}">
      <dgm:prSet/>
      <dgm:spPr/>
      <dgm:t>
        <a:bodyPr/>
        <a:lstStyle/>
        <a:p>
          <a:endParaRPr lang="en-IN"/>
        </a:p>
      </dgm:t>
    </dgm:pt>
    <dgm:pt modelId="{B7D3146E-D58C-43AB-B4C3-03D7E3C4296D}">
      <dgm:prSet custT="1"/>
      <dgm:spPr/>
      <dgm:t>
        <a:bodyPr lIns="0" tIns="0" rIns="0" bIns="0"/>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Essential Collaboration Skills</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gm:t>
    </dgm:pt>
    <dgm:pt modelId="{B4CDE189-5FC1-430D-888C-4E007B736CC3}" type="parTrans" cxnId="{B37C9398-677D-4A9C-894C-CF44C3264758}">
      <dgm:prSet/>
      <dgm:spPr/>
      <dgm:t>
        <a:bodyPr/>
        <a:lstStyle/>
        <a:p>
          <a:endParaRPr lang="en-IN"/>
        </a:p>
      </dgm:t>
    </dgm:pt>
    <dgm:pt modelId="{54CB2D27-4EB8-4A4D-8A65-4976C6515820}" type="sibTrans" cxnId="{B37C9398-677D-4A9C-894C-CF44C3264758}">
      <dgm:prSet/>
      <dgm:spPr/>
      <dgm:t>
        <a:bodyPr/>
        <a:lstStyle/>
        <a:p>
          <a:endParaRPr lang="en-IN"/>
        </a:p>
      </dgm:t>
    </dgm:pt>
    <dgm:pt modelId="{16207AD6-2100-400F-B356-00F69B92B5B3}">
      <dgm:prSet custT="1"/>
      <dgm:spPr/>
      <dgm:t>
        <a:bodyPr lIns="0" tIns="0" rIns="0" bIns="0"/>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Building Trust in collaboration</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gm:t>
    </dgm:pt>
    <dgm:pt modelId="{25E58625-87DD-4A58-B5EF-E1BF0970EE75}" type="parTrans" cxnId="{8B04D057-C0C6-4968-AAC7-F03160A51B48}">
      <dgm:prSet/>
      <dgm:spPr/>
      <dgm:t>
        <a:bodyPr/>
        <a:lstStyle/>
        <a:p>
          <a:endParaRPr lang="en-IN"/>
        </a:p>
      </dgm:t>
    </dgm:pt>
    <dgm:pt modelId="{DEE6A90A-3B71-42F8-BFC6-DF84FB19AB3C}" type="sibTrans" cxnId="{8B04D057-C0C6-4968-AAC7-F03160A51B48}">
      <dgm:prSet/>
      <dgm:spPr/>
      <dgm:t>
        <a:bodyPr/>
        <a:lstStyle/>
        <a:p>
          <a:endParaRPr lang="en-IN"/>
        </a:p>
      </dgm:t>
    </dgm:pt>
    <dgm:pt modelId="{D2C5047C-BA15-44EE-9E97-6FCC6AC41A53}">
      <dgm:prSet custT="1"/>
      <dgm:spPr/>
      <dgm:t>
        <a:bodyPr lIns="0" tIns="0" rIns="0" bIns="0"/>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Building Virtual Collaboration</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gm:t>
    </dgm:pt>
    <dgm:pt modelId="{63E5EAF5-46DB-4FEC-A18C-0419E665404C}" type="parTrans" cxnId="{3B68CF61-5500-45AC-ADB3-52D54123CEAD}">
      <dgm:prSet/>
      <dgm:spPr/>
      <dgm:t>
        <a:bodyPr/>
        <a:lstStyle/>
        <a:p>
          <a:endParaRPr lang="en-IN"/>
        </a:p>
      </dgm:t>
    </dgm:pt>
    <dgm:pt modelId="{AE8F7A9B-37E6-4F95-BC1D-604C9C35A4A3}" type="sibTrans" cxnId="{3B68CF61-5500-45AC-ADB3-52D54123CEAD}">
      <dgm:prSet/>
      <dgm:spPr/>
      <dgm:t>
        <a:bodyPr/>
        <a:lstStyle/>
        <a:p>
          <a:endParaRPr lang="en-IN"/>
        </a:p>
      </dgm:t>
    </dgm:pt>
    <dgm:pt modelId="{02137CF8-D70B-4B39-85D1-480FC7158E0C}">
      <dgm:prSet custT="1"/>
      <dgm:spPr/>
      <dgm:t>
        <a:bodyPr lIns="0" tIns="0" rIns="0" bIns="0"/>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Barriers to collaboration skills</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gm:t>
    </dgm:pt>
    <dgm:pt modelId="{A414E1F6-4AEA-48A7-A6C0-883DC700C6AD}" type="parTrans" cxnId="{1E2BEBC2-5558-4AFC-B368-159B48E324AF}">
      <dgm:prSet/>
      <dgm:spPr/>
      <dgm:t>
        <a:bodyPr/>
        <a:lstStyle/>
        <a:p>
          <a:endParaRPr lang="en-IN"/>
        </a:p>
      </dgm:t>
    </dgm:pt>
    <dgm:pt modelId="{DA1A1F46-1F51-46F6-BB27-1D174217D087}" type="sibTrans" cxnId="{1E2BEBC2-5558-4AFC-B368-159B48E324AF}">
      <dgm:prSet/>
      <dgm:spPr/>
      <dgm:t>
        <a:bodyPr/>
        <a:lstStyle/>
        <a:p>
          <a:endParaRPr lang="en-IN"/>
        </a:p>
      </dgm:t>
    </dgm:pt>
    <dgm:pt modelId="{A4059329-EA55-4D78-B63B-A79F7220780A}" type="pres">
      <dgm:prSet presAssocID="{C633CCB0-98D2-436A-B547-C2503AC87580}" presName="Name0" presStyleCnt="0">
        <dgm:presLayoutVars>
          <dgm:dir/>
          <dgm:resizeHandles val="exact"/>
        </dgm:presLayoutVars>
      </dgm:prSet>
      <dgm:spPr/>
    </dgm:pt>
    <dgm:pt modelId="{45662C54-40AA-4C83-BA66-75797B08762E}" type="pres">
      <dgm:prSet presAssocID="{BA6540F7-8A2E-4778-BC6D-0E858D7440B2}" presName="composite" presStyleCnt="0"/>
      <dgm:spPr/>
    </dgm:pt>
    <dgm:pt modelId="{ED115764-B5FF-466C-B637-A63942B2FF82}" type="pres">
      <dgm:prSet presAssocID="{BA6540F7-8A2E-4778-BC6D-0E858D7440B2}" presName="rect1" presStyleLbl="bgImgPlace1" presStyleIdx="0" presStyleCnt="6" custLinFactNeighborX="-7280"/>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E79AF6CD-3F61-4060-BAD3-3BC69B0BEE80}" type="pres">
      <dgm:prSet presAssocID="{BA6540F7-8A2E-4778-BC6D-0E858D7440B2}" presName="wedgeRectCallout1" presStyleLbl="node1" presStyleIdx="0" presStyleCnt="6" custLinFactNeighborX="-8176">
        <dgm:presLayoutVars>
          <dgm:bulletEnabled val="1"/>
        </dgm:presLayoutVars>
      </dgm:prSet>
      <dgm:spPr/>
    </dgm:pt>
    <dgm:pt modelId="{0AD69E88-217E-4F0E-AD45-28109AD87A5C}" type="pres">
      <dgm:prSet presAssocID="{01EC80FF-E370-4959-8A43-CF44FFF0D278}" presName="sibTrans" presStyleCnt="0"/>
      <dgm:spPr/>
    </dgm:pt>
    <dgm:pt modelId="{C17F8414-29AF-486C-A5E7-3A8BAEBDF3AD}" type="pres">
      <dgm:prSet presAssocID="{1BA5251F-CD84-4232-9E66-B4EEEE967D59}" presName="composite" presStyleCnt="0"/>
      <dgm:spPr/>
    </dgm:pt>
    <dgm:pt modelId="{A139853F-AD36-4A0E-8A84-3C521F54EFAF}" type="pres">
      <dgm:prSet presAssocID="{1BA5251F-CD84-4232-9E66-B4EEEE967D59}" presName="rect1"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48F1EFBB-ED19-40AF-83C1-7C470F15A645}" type="pres">
      <dgm:prSet presAssocID="{1BA5251F-CD84-4232-9E66-B4EEEE967D59}" presName="wedgeRectCallout1" presStyleLbl="node1" presStyleIdx="1" presStyleCnt="6">
        <dgm:presLayoutVars>
          <dgm:bulletEnabled val="1"/>
        </dgm:presLayoutVars>
      </dgm:prSet>
      <dgm:spPr/>
    </dgm:pt>
    <dgm:pt modelId="{0AFC947B-48BB-4FD8-B12D-275044C741EE}" type="pres">
      <dgm:prSet presAssocID="{C51A9D85-C2CC-405C-A95A-EBBE53A849CF}" presName="sibTrans" presStyleCnt="0"/>
      <dgm:spPr/>
    </dgm:pt>
    <dgm:pt modelId="{3EF65D87-2C57-4EE4-975A-4E616CEBD46F}" type="pres">
      <dgm:prSet presAssocID="{B7D3146E-D58C-43AB-B4C3-03D7E3C4296D}" presName="composite" presStyleCnt="0"/>
      <dgm:spPr/>
    </dgm:pt>
    <dgm:pt modelId="{97617FE4-4233-4084-B5CA-402862CC815C}" type="pres">
      <dgm:prSet presAssocID="{B7D3146E-D58C-43AB-B4C3-03D7E3C4296D}" presName="rect1" presStyleLbl="bgImgPlace1" presStyleIdx="2" presStyleCnt="6" custLinFactNeighborX="6370"/>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pt>
    <dgm:pt modelId="{6B19F6D3-7D85-4DED-BFA8-9F980E7B200D}" type="pres">
      <dgm:prSet presAssocID="{B7D3146E-D58C-43AB-B4C3-03D7E3C4296D}" presName="wedgeRectCallout1" presStyleLbl="node1" presStyleIdx="2" presStyleCnt="6" custLinFactNeighborX="7154">
        <dgm:presLayoutVars>
          <dgm:bulletEnabled val="1"/>
        </dgm:presLayoutVars>
      </dgm:prSet>
      <dgm:spPr/>
    </dgm:pt>
    <dgm:pt modelId="{14E016D4-014F-4D1A-9DDD-20573237D896}" type="pres">
      <dgm:prSet presAssocID="{54CB2D27-4EB8-4A4D-8A65-4976C6515820}" presName="sibTrans" presStyleCnt="0"/>
      <dgm:spPr/>
    </dgm:pt>
    <dgm:pt modelId="{5D956E0F-C888-40D9-8147-A2364D96C48B}" type="pres">
      <dgm:prSet presAssocID="{16207AD6-2100-400F-B356-00F69B92B5B3}" presName="composite" presStyleCnt="0"/>
      <dgm:spPr/>
    </dgm:pt>
    <dgm:pt modelId="{A39C1CCA-3060-4805-B2E7-6AF37DD03AC5}" type="pres">
      <dgm:prSet presAssocID="{16207AD6-2100-400F-B356-00F69B92B5B3}" presName="rect1" presStyleLbl="bgImgPlace1" presStyleIdx="3" presStyleCnt="6" custLinFactNeighborX="-6556"/>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pt>
    <dgm:pt modelId="{4C9B783E-72E7-4BC5-9E1E-E8ED7EAFD632}" type="pres">
      <dgm:prSet presAssocID="{16207AD6-2100-400F-B356-00F69B92B5B3}" presName="wedgeRectCallout1" presStyleLbl="node1" presStyleIdx="3" presStyleCnt="6" custLinFactNeighborX="-7364">
        <dgm:presLayoutVars>
          <dgm:bulletEnabled val="1"/>
        </dgm:presLayoutVars>
      </dgm:prSet>
      <dgm:spPr/>
    </dgm:pt>
    <dgm:pt modelId="{9C8A8F5C-0431-486B-A3D7-6769B3A642CC}" type="pres">
      <dgm:prSet presAssocID="{DEE6A90A-3B71-42F8-BFC6-DF84FB19AB3C}" presName="sibTrans" presStyleCnt="0"/>
      <dgm:spPr/>
    </dgm:pt>
    <dgm:pt modelId="{19F1F21E-2187-4049-95F7-C5452C607D31}" type="pres">
      <dgm:prSet presAssocID="{D2C5047C-BA15-44EE-9E97-6FCC6AC41A53}" presName="composite" presStyleCnt="0"/>
      <dgm:spPr/>
    </dgm:pt>
    <dgm:pt modelId="{006D3523-4AD6-495B-9593-3600002DABF9}" type="pres">
      <dgm:prSet presAssocID="{D2C5047C-BA15-44EE-9E97-6FCC6AC41A53}" presName="rect1" presStyleLbl="bgImgPlace1" presStyleIdx="4" presStyleCnt="6" custLinFactNeighborX="290"/>
      <dgm:spPr>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dgm:spPr>
    </dgm:pt>
    <dgm:pt modelId="{AA79D4DA-B09D-4ED2-91C6-94C2DFFD05FE}" type="pres">
      <dgm:prSet presAssocID="{D2C5047C-BA15-44EE-9E97-6FCC6AC41A53}" presName="wedgeRectCallout1" presStyleLbl="node1" presStyleIdx="4" presStyleCnt="6" custLinFactNeighborX="322">
        <dgm:presLayoutVars>
          <dgm:bulletEnabled val="1"/>
        </dgm:presLayoutVars>
      </dgm:prSet>
      <dgm:spPr/>
    </dgm:pt>
    <dgm:pt modelId="{9EA8410E-6293-4265-9FA4-23D1CD76AC27}" type="pres">
      <dgm:prSet presAssocID="{AE8F7A9B-37E6-4F95-BC1D-604C9C35A4A3}" presName="sibTrans" presStyleCnt="0"/>
      <dgm:spPr/>
    </dgm:pt>
    <dgm:pt modelId="{A21638B5-8F97-41E4-A608-812915C42B53}" type="pres">
      <dgm:prSet presAssocID="{02137CF8-D70B-4B39-85D1-480FC7158E0C}" presName="composite" presStyleCnt="0"/>
      <dgm:spPr/>
    </dgm:pt>
    <dgm:pt modelId="{11877A90-2CF5-45D3-AC12-412ED387EE7C}" type="pres">
      <dgm:prSet presAssocID="{02137CF8-D70B-4B39-85D1-480FC7158E0C}" presName="rect1" presStyleLbl="bgImgPlace1" presStyleIdx="5" presStyleCnt="6" custLinFactNeighborX="6204"/>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a:noFill/>
        </a:ln>
      </dgm:spPr>
    </dgm:pt>
    <dgm:pt modelId="{944A4659-87FD-45FB-B655-C783AF0514C6}" type="pres">
      <dgm:prSet presAssocID="{02137CF8-D70B-4B39-85D1-480FC7158E0C}" presName="wedgeRectCallout1" presStyleLbl="node1" presStyleIdx="5" presStyleCnt="6" custLinFactNeighborX="6972">
        <dgm:presLayoutVars>
          <dgm:bulletEnabled val="1"/>
        </dgm:presLayoutVars>
      </dgm:prSet>
      <dgm:spPr/>
    </dgm:pt>
  </dgm:ptLst>
  <dgm:cxnLst>
    <dgm:cxn modelId="{8260EB11-73AD-43BB-998B-15C1C892EFB8}" type="presOf" srcId="{BA6540F7-8A2E-4778-BC6D-0E858D7440B2}" destId="{E79AF6CD-3F61-4060-BAD3-3BC69B0BEE80}" srcOrd="0" destOrd="0" presId="urn:microsoft.com/office/officeart/2008/layout/BendingPictureCaptionList"/>
    <dgm:cxn modelId="{3B68CF61-5500-45AC-ADB3-52D54123CEAD}" srcId="{C633CCB0-98D2-436A-B547-C2503AC87580}" destId="{D2C5047C-BA15-44EE-9E97-6FCC6AC41A53}" srcOrd="4" destOrd="0" parTransId="{63E5EAF5-46DB-4FEC-A18C-0419E665404C}" sibTransId="{AE8F7A9B-37E6-4F95-BC1D-604C9C35A4A3}"/>
    <dgm:cxn modelId="{A9622043-2D3D-46E1-A117-1B461734793F}" type="presOf" srcId="{02137CF8-D70B-4B39-85D1-480FC7158E0C}" destId="{944A4659-87FD-45FB-B655-C783AF0514C6}" srcOrd="0" destOrd="0" presId="urn:microsoft.com/office/officeart/2008/layout/BendingPictureCaptionList"/>
    <dgm:cxn modelId="{8B04D057-C0C6-4968-AAC7-F03160A51B48}" srcId="{C633CCB0-98D2-436A-B547-C2503AC87580}" destId="{16207AD6-2100-400F-B356-00F69B92B5B3}" srcOrd="3" destOrd="0" parTransId="{25E58625-87DD-4A58-B5EF-E1BF0970EE75}" sibTransId="{DEE6A90A-3B71-42F8-BFC6-DF84FB19AB3C}"/>
    <dgm:cxn modelId="{3A0C3F8A-733B-47C5-9DB6-8BABA3D12791}" type="presOf" srcId="{16207AD6-2100-400F-B356-00F69B92B5B3}" destId="{4C9B783E-72E7-4BC5-9E1E-E8ED7EAFD632}" srcOrd="0" destOrd="0" presId="urn:microsoft.com/office/officeart/2008/layout/BendingPictureCaptionList"/>
    <dgm:cxn modelId="{C905E492-AC7A-4515-A71D-47D9AAA628EF}" type="presOf" srcId="{B7D3146E-D58C-43AB-B4C3-03D7E3C4296D}" destId="{6B19F6D3-7D85-4DED-BFA8-9F980E7B200D}" srcOrd="0" destOrd="0" presId="urn:microsoft.com/office/officeart/2008/layout/BendingPictureCaptionList"/>
    <dgm:cxn modelId="{B37C9398-677D-4A9C-894C-CF44C3264758}" srcId="{C633CCB0-98D2-436A-B547-C2503AC87580}" destId="{B7D3146E-D58C-43AB-B4C3-03D7E3C4296D}" srcOrd="2" destOrd="0" parTransId="{B4CDE189-5FC1-430D-888C-4E007B736CC3}" sibTransId="{54CB2D27-4EB8-4A4D-8A65-4976C6515820}"/>
    <dgm:cxn modelId="{74D593A5-9169-49B7-A043-E03D4C89CB51}" type="presOf" srcId="{C633CCB0-98D2-436A-B547-C2503AC87580}" destId="{A4059329-EA55-4D78-B63B-A79F7220780A}" srcOrd="0" destOrd="0" presId="urn:microsoft.com/office/officeart/2008/layout/BendingPictureCaptionList"/>
    <dgm:cxn modelId="{1E2BEBC2-5558-4AFC-B368-159B48E324AF}" srcId="{C633CCB0-98D2-436A-B547-C2503AC87580}" destId="{02137CF8-D70B-4B39-85D1-480FC7158E0C}" srcOrd="5" destOrd="0" parTransId="{A414E1F6-4AEA-48A7-A6C0-883DC700C6AD}" sibTransId="{DA1A1F46-1F51-46F6-BB27-1D174217D087}"/>
    <dgm:cxn modelId="{0C5245CB-B5F0-49B5-A5DA-786BD1E20221}" type="presOf" srcId="{1BA5251F-CD84-4232-9E66-B4EEEE967D59}" destId="{48F1EFBB-ED19-40AF-83C1-7C470F15A645}" srcOrd="0" destOrd="0" presId="urn:microsoft.com/office/officeart/2008/layout/BendingPictureCaptionList"/>
    <dgm:cxn modelId="{D4DD3ECE-DF0C-4BE5-8A63-E84C1FA986CA}" srcId="{C633CCB0-98D2-436A-B547-C2503AC87580}" destId="{1BA5251F-CD84-4232-9E66-B4EEEE967D59}" srcOrd="1" destOrd="0" parTransId="{805B4E98-5B8C-4AB3-BCC9-643C73034EC0}" sibTransId="{C51A9D85-C2CC-405C-A95A-EBBE53A849CF}"/>
    <dgm:cxn modelId="{37638BD0-977B-46ED-A856-76C808276106}" type="presOf" srcId="{D2C5047C-BA15-44EE-9E97-6FCC6AC41A53}" destId="{AA79D4DA-B09D-4ED2-91C6-94C2DFFD05FE}" srcOrd="0" destOrd="0" presId="urn:microsoft.com/office/officeart/2008/layout/BendingPictureCaptionList"/>
    <dgm:cxn modelId="{E07BB0FA-6397-4FC0-8BE9-FE22697852AD}" srcId="{C633CCB0-98D2-436A-B547-C2503AC87580}" destId="{BA6540F7-8A2E-4778-BC6D-0E858D7440B2}" srcOrd="0" destOrd="0" parTransId="{B1291D06-0C52-4746-8F8A-2F2208F1CE41}" sibTransId="{01EC80FF-E370-4959-8A43-CF44FFF0D278}"/>
    <dgm:cxn modelId="{143F1A94-A2B0-402C-AE1F-93FF4759AD8B}" type="presParOf" srcId="{A4059329-EA55-4D78-B63B-A79F7220780A}" destId="{45662C54-40AA-4C83-BA66-75797B08762E}" srcOrd="0" destOrd="0" presId="urn:microsoft.com/office/officeart/2008/layout/BendingPictureCaptionList"/>
    <dgm:cxn modelId="{529D7A28-B2CC-4D65-B9E2-8C18E3A05569}" type="presParOf" srcId="{45662C54-40AA-4C83-BA66-75797B08762E}" destId="{ED115764-B5FF-466C-B637-A63942B2FF82}" srcOrd="0" destOrd="0" presId="urn:microsoft.com/office/officeart/2008/layout/BendingPictureCaptionList"/>
    <dgm:cxn modelId="{57C8CB65-3764-4EB7-A0EE-47BC37A76CDA}" type="presParOf" srcId="{45662C54-40AA-4C83-BA66-75797B08762E}" destId="{E79AF6CD-3F61-4060-BAD3-3BC69B0BEE80}" srcOrd="1" destOrd="0" presId="urn:microsoft.com/office/officeart/2008/layout/BendingPictureCaptionList"/>
    <dgm:cxn modelId="{5163700C-A327-40DD-A626-671B0C723812}" type="presParOf" srcId="{A4059329-EA55-4D78-B63B-A79F7220780A}" destId="{0AD69E88-217E-4F0E-AD45-28109AD87A5C}" srcOrd="1" destOrd="0" presId="urn:microsoft.com/office/officeart/2008/layout/BendingPictureCaptionList"/>
    <dgm:cxn modelId="{EDDF73EC-F367-4C1B-8FA1-8450BC0005F1}" type="presParOf" srcId="{A4059329-EA55-4D78-B63B-A79F7220780A}" destId="{C17F8414-29AF-486C-A5E7-3A8BAEBDF3AD}" srcOrd="2" destOrd="0" presId="urn:microsoft.com/office/officeart/2008/layout/BendingPictureCaptionList"/>
    <dgm:cxn modelId="{673ABA0D-D0EA-4CAD-AF68-73415B3BAE0F}" type="presParOf" srcId="{C17F8414-29AF-486C-A5E7-3A8BAEBDF3AD}" destId="{A139853F-AD36-4A0E-8A84-3C521F54EFAF}" srcOrd="0" destOrd="0" presId="urn:microsoft.com/office/officeart/2008/layout/BendingPictureCaptionList"/>
    <dgm:cxn modelId="{526147BE-826C-4B8F-A8DC-69AABA739B33}" type="presParOf" srcId="{C17F8414-29AF-486C-A5E7-3A8BAEBDF3AD}" destId="{48F1EFBB-ED19-40AF-83C1-7C470F15A645}" srcOrd="1" destOrd="0" presId="urn:microsoft.com/office/officeart/2008/layout/BendingPictureCaptionList"/>
    <dgm:cxn modelId="{3A2BDC9A-C4E2-4F5D-9643-E6661EE08F05}" type="presParOf" srcId="{A4059329-EA55-4D78-B63B-A79F7220780A}" destId="{0AFC947B-48BB-4FD8-B12D-275044C741EE}" srcOrd="3" destOrd="0" presId="urn:microsoft.com/office/officeart/2008/layout/BendingPictureCaptionList"/>
    <dgm:cxn modelId="{3DF3F51E-5D0A-473D-9359-AEC9B42239C2}" type="presParOf" srcId="{A4059329-EA55-4D78-B63B-A79F7220780A}" destId="{3EF65D87-2C57-4EE4-975A-4E616CEBD46F}" srcOrd="4" destOrd="0" presId="urn:microsoft.com/office/officeart/2008/layout/BendingPictureCaptionList"/>
    <dgm:cxn modelId="{846CE651-217D-4089-86FC-D0C63C5DB017}" type="presParOf" srcId="{3EF65D87-2C57-4EE4-975A-4E616CEBD46F}" destId="{97617FE4-4233-4084-B5CA-402862CC815C}" srcOrd="0" destOrd="0" presId="urn:microsoft.com/office/officeart/2008/layout/BendingPictureCaptionList"/>
    <dgm:cxn modelId="{384937D6-866A-4115-B363-E7C829AD7175}" type="presParOf" srcId="{3EF65D87-2C57-4EE4-975A-4E616CEBD46F}" destId="{6B19F6D3-7D85-4DED-BFA8-9F980E7B200D}" srcOrd="1" destOrd="0" presId="urn:microsoft.com/office/officeart/2008/layout/BendingPictureCaptionList"/>
    <dgm:cxn modelId="{4A77478F-60D1-47D7-A719-4311080A4464}" type="presParOf" srcId="{A4059329-EA55-4D78-B63B-A79F7220780A}" destId="{14E016D4-014F-4D1A-9DDD-20573237D896}" srcOrd="5" destOrd="0" presId="urn:microsoft.com/office/officeart/2008/layout/BendingPictureCaptionList"/>
    <dgm:cxn modelId="{E22957AE-C99F-4EFF-8C66-8AB497DE3840}" type="presParOf" srcId="{A4059329-EA55-4D78-B63B-A79F7220780A}" destId="{5D956E0F-C888-40D9-8147-A2364D96C48B}" srcOrd="6" destOrd="0" presId="urn:microsoft.com/office/officeart/2008/layout/BendingPictureCaptionList"/>
    <dgm:cxn modelId="{6ACF6A00-FBF8-45CA-830C-81B722AA4A91}" type="presParOf" srcId="{5D956E0F-C888-40D9-8147-A2364D96C48B}" destId="{A39C1CCA-3060-4805-B2E7-6AF37DD03AC5}" srcOrd="0" destOrd="0" presId="urn:microsoft.com/office/officeart/2008/layout/BendingPictureCaptionList"/>
    <dgm:cxn modelId="{C8D6BBC5-02F3-4EB4-A10B-92E65646D2F8}" type="presParOf" srcId="{5D956E0F-C888-40D9-8147-A2364D96C48B}" destId="{4C9B783E-72E7-4BC5-9E1E-E8ED7EAFD632}" srcOrd="1" destOrd="0" presId="urn:microsoft.com/office/officeart/2008/layout/BendingPictureCaptionList"/>
    <dgm:cxn modelId="{CD63FCBB-4990-4E20-AC89-EE286FE216A6}" type="presParOf" srcId="{A4059329-EA55-4D78-B63B-A79F7220780A}" destId="{9C8A8F5C-0431-486B-A3D7-6769B3A642CC}" srcOrd="7" destOrd="0" presId="urn:microsoft.com/office/officeart/2008/layout/BendingPictureCaptionList"/>
    <dgm:cxn modelId="{7A405A92-AD6C-4495-9B0B-F4CAC8883BD2}" type="presParOf" srcId="{A4059329-EA55-4D78-B63B-A79F7220780A}" destId="{19F1F21E-2187-4049-95F7-C5452C607D31}" srcOrd="8" destOrd="0" presId="urn:microsoft.com/office/officeart/2008/layout/BendingPictureCaptionList"/>
    <dgm:cxn modelId="{97EF9983-DDB8-4967-9A96-F96D5BF93900}" type="presParOf" srcId="{19F1F21E-2187-4049-95F7-C5452C607D31}" destId="{006D3523-4AD6-495B-9593-3600002DABF9}" srcOrd="0" destOrd="0" presId="urn:microsoft.com/office/officeart/2008/layout/BendingPictureCaptionList"/>
    <dgm:cxn modelId="{FB4C50E8-2CA6-407C-B492-4BEA52858B8F}" type="presParOf" srcId="{19F1F21E-2187-4049-95F7-C5452C607D31}" destId="{AA79D4DA-B09D-4ED2-91C6-94C2DFFD05FE}" srcOrd="1" destOrd="0" presId="urn:microsoft.com/office/officeart/2008/layout/BendingPictureCaptionList"/>
    <dgm:cxn modelId="{67FF55D1-B943-4BDF-A7A2-8B0201AAD897}" type="presParOf" srcId="{A4059329-EA55-4D78-B63B-A79F7220780A}" destId="{9EA8410E-6293-4265-9FA4-23D1CD76AC27}" srcOrd="9" destOrd="0" presId="urn:microsoft.com/office/officeart/2008/layout/BendingPictureCaptionList"/>
    <dgm:cxn modelId="{B87F5120-67E8-45F7-AA0E-9F2A0AFF61A5}" type="presParOf" srcId="{A4059329-EA55-4D78-B63B-A79F7220780A}" destId="{A21638B5-8F97-41E4-A608-812915C42B53}" srcOrd="10" destOrd="0" presId="urn:microsoft.com/office/officeart/2008/layout/BendingPictureCaptionList"/>
    <dgm:cxn modelId="{2E8A8630-DD41-4AF2-84A1-4FD3B086B0F7}" type="presParOf" srcId="{A21638B5-8F97-41E4-A608-812915C42B53}" destId="{11877A90-2CF5-45D3-AC12-412ED387EE7C}" srcOrd="0" destOrd="0" presId="urn:microsoft.com/office/officeart/2008/layout/BendingPictureCaptionList"/>
    <dgm:cxn modelId="{C2EBD36D-1D7E-4603-84A4-E86DC5E8A8A9}" type="presParOf" srcId="{A21638B5-8F97-41E4-A608-812915C42B53}" destId="{944A4659-87FD-45FB-B655-C783AF0514C6}"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327758-97F2-4DF6-8F2C-12D2690088B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IN"/>
        </a:p>
      </dgm:t>
    </dgm:pt>
    <dgm:pt modelId="{2F7FEEE8-9E75-4304-99DD-9EDEC1BB1B05}">
      <dgm:prSet custT="1"/>
      <dgm:spPr>
        <a:noFill/>
        <a:ln w="28575">
          <a:solidFill>
            <a:srgbClr val="333333"/>
          </a:solidFill>
        </a:ln>
      </dgm:spPr>
      <dgm:t>
        <a:bodyPr lIns="0" rIns="0"/>
        <a:lstStyle/>
        <a:p>
          <a:r>
            <a:rPr lang="en-IN" sz="1400" dirty="0">
              <a:solidFill>
                <a:schemeClr val="tx1">
                  <a:lumMod val="65000"/>
                  <a:lumOff val="35000"/>
                </a:schemeClr>
              </a:solidFill>
              <a:effectLst>
                <a:outerShdw blurRad="38100" dist="38100" dir="2700000" algn="tl">
                  <a:srgbClr val="000000">
                    <a:alpha val="43137"/>
                  </a:srgbClr>
                </a:outerShdw>
              </a:effectLst>
            </a:rPr>
            <a:t>Enhanced Problem-Solving</a:t>
          </a:r>
        </a:p>
      </dgm:t>
    </dgm:pt>
    <dgm:pt modelId="{2631575D-FA31-4A55-93A8-B50D61CCAA2E}" type="parTrans" cxnId="{71B3C335-C1AD-4059-A882-9415E62463CF}">
      <dgm:prSet/>
      <dgm:spPr/>
      <dgm:t>
        <a:bodyPr/>
        <a:lstStyle/>
        <a:p>
          <a:endParaRPr lang="en-IN"/>
        </a:p>
      </dgm:t>
    </dgm:pt>
    <dgm:pt modelId="{7A77E6C7-E168-49FC-A6CA-3EF98D5CBF86}" type="sibTrans" cxnId="{71B3C335-C1AD-4059-A882-9415E62463CF}">
      <dgm:prSet/>
      <dgm:spPr>
        <a:solidFill>
          <a:srgbClr val="C00000"/>
        </a:solidFill>
        <a:ln>
          <a:solidFill>
            <a:srgbClr val="C00000"/>
          </a:solidFill>
        </a:ln>
      </dgm:spPr>
      <dgm:t>
        <a:bodyPr/>
        <a:lstStyle/>
        <a:p>
          <a:endParaRPr lang="en-IN"/>
        </a:p>
      </dgm:t>
    </dgm:pt>
    <dgm:pt modelId="{7C4E4DA1-CEC6-4DCA-BB22-394F0C342126}">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Diverse Perspectives</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6D41773D-B053-4D7D-86C7-FFAEC33E6962}" type="parTrans" cxnId="{1E6A1B72-1C95-493E-82E9-6780CF25509C}">
      <dgm:prSet/>
      <dgm:spPr/>
      <dgm:t>
        <a:bodyPr/>
        <a:lstStyle/>
        <a:p>
          <a:endParaRPr lang="en-IN"/>
        </a:p>
      </dgm:t>
    </dgm:pt>
    <dgm:pt modelId="{7686C67A-4FF8-49B8-8E7E-3DA967F21BBC}" type="sibTrans" cxnId="{1E6A1B72-1C95-493E-82E9-6780CF25509C}">
      <dgm:prSet/>
      <dgm:spPr>
        <a:solidFill>
          <a:srgbClr val="C00000"/>
        </a:solidFill>
        <a:ln>
          <a:solidFill>
            <a:srgbClr val="C00000"/>
          </a:solidFill>
        </a:ln>
      </dgm:spPr>
      <dgm:t>
        <a:bodyPr/>
        <a:lstStyle/>
        <a:p>
          <a:endParaRPr lang="en-IN"/>
        </a:p>
      </dgm:t>
    </dgm:pt>
    <dgm:pt modelId="{B585747F-08BE-4591-B507-A44EFFFD2DC0}">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Skill Development</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6E0E86C2-7AB3-40D9-85AA-B55D54934990}" type="parTrans" cxnId="{446E96E1-F5E9-466E-8E76-392E5DC875B2}">
      <dgm:prSet/>
      <dgm:spPr/>
      <dgm:t>
        <a:bodyPr/>
        <a:lstStyle/>
        <a:p>
          <a:endParaRPr lang="en-IN"/>
        </a:p>
      </dgm:t>
    </dgm:pt>
    <dgm:pt modelId="{E144ED5A-538B-47CE-B213-2EC0B121E06E}" type="sibTrans" cxnId="{446E96E1-F5E9-466E-8E76-392E5DC875B2}">
      <dgm:prSet/>
      <dgm:spPr>
        <a:solidFill>
          <a:srgbClr val="C00000"/>
        </a:solidFill>
        <a:ln>
          <a:solidFill>
            <a:srgbClr val="C00000"/>
          </a:solidFill>
        </a:ln>
      </dgm:spPr>
      <dgm:t>
        <a:bodyPr/>
        <a:lstStyle/>
        <a:p>
          <a:endParaRPr lang="en-IN"/>
        </a:p>
      </dgm:t>
    </dgm:pt>
    <dgm:pt modelId="{D975D6A8-A1DA-4273-ACB5-8F4F50318148}">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Professional Growth</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881F2498-F1FB-4984-AD44-E48293A74B09}" type="parTrans" cxnId="{E1CB0B4C-6B90-4026-A3F6-305DE50E471D}">
      <dgm:prSet/>
      <dgm:spPr/>
      <dgm:t>
        <a:bodyPr/>
        <a:lstStyle/>
        <a:p>
          <a:endParaRPr lang="en-IN"/>
        </a:p>
      </dgm:t>
    </dgm:pt>
    <dgm:pt modelId="{5D309586-5050-41D4-8566-DAFB0E23CD3D}" type="sibTrans" cxnId="{E1CB0B4C-6B90-4026-A3F6-305DE50E471D}">
      <dgm:prSet/>
      <dgm:spPr>
        <a:solidFill>
          <a:srgbClr val="C00000"/>
        </a:solidFill>
        <a:ln>
          <a:solidFill>
            <a:srgbClr val="C00000"/>
          </a:solidFill>
        </a:ln>
      </dgm:spPr>
      <dgm:t>
        <a:bodyPr/>
        <a:lstStyle/>
        <a:p>
          <a:endParaRPr lang="en-IN"/>
        </a:p>
      </dgm:t>
    </dgm:pt>
    <dgm:pt modelId="{3416BB2A-711A-4955-A75D-B30E32FF19E4}">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Enhanced Communication</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51A68801-D007-4A56-BFC5-269BD90665EC}" type="parTrans" cxnId="{F34B6371-4EC4-4068-A0E4-5CA6F84616DD}">
      <dgm:prSet/>
      <dgm:spPr/>
      <dgm:t>
        <a:bodyPr/>
        <a:lstStyle/>
        <a:p>
          <a:endParaRPr lang="en-IN"/>
        </a:p>
      </dgm:t>
    </dgm:pt>
    <dgm:pt modelId="{866891F7-C634-42F3-B301-23AEFC8C104F}" type="sibTrans" cxnId="{F34B6371-4EC4-4068-A0E4-5CA6F84616DD}">
      <dgm:prSet/>
      <dgm:spPr>
        <a:solidFill>
          <a:srgbClr val="C00000"/>
        </a:solidFill>
        <a:ln>
          <a:solidFill>
            <a:srgbClr val="C00000"/>
          </a:solidFill>
        </a:ln>
      </dgm:spPr>
      <dgm:t>
        <a:bodyPr/>
        <a:lstStyle/>
        <a:p>
          <a:endParaRPr lang="en-IN"/>
        </a:p>
      </dgm:t>
    </dgm:pt>
    <dgm:pt modelId="{AA7E98CC-B917-459B-90F8-3C4545AF16DB}">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Better Decision-Making</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2A966D66-0943-4C51-9E6F-EBC3D3FAFECB}" type="parTrans" cxnId="{DABF5200-02BD-4691-8DF9-32EF4197D80A}">
      <dgm:prSet/>
      <dgm:spPr/>
      <dgm:t>
        <a:bodyPr/>
        <a:lstStyle/>
        <a:p>
          <a:endParaRPr lang="en-IN"/>
        </a:p>
      </dgm:t>
    </dgm:pt>
    <dgm:pt modelId="{A4CC0258-F1C1-4D80-A6EA-040CBC69B24A}" type="sibTrans" cxnId="{DABF5200-02BD-4691-8DF9-32EF4197D80A}">
      <dgm:prSet/>
      <dgm:spPr>
        <a:solidFill>
          <a:srgbClr val="C00000"/>
        </a:solidFill>
        <a:ln>
          <a:solidFill>
            <a:srgbClr val="C00000"/>
          </a:solidFill>
        </a:ln>
      </dgm:spPr>
      <dgm:t>
        <a:bodyPr/>
        <a:lstStyle/>
        <a:p>
          <a:endParaRPr lang="en-IN"/>
        </a:p>
      </dgm:t>
    </dgm:pt>
    <dgm:pt modelId="{C6AAD084-BCC9-43A4-B38C-31616B94142F}">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Improved Productivity</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E9B6B836-24FD-4CC0-94A6-89A0ECA64B2F}" type="parTrans" cxnId="{58986EDA-25B9-483D-BE8E-C306361DB828}">
      <dgm:prSet/>
      <dgm:spPr/>
      <dgm:t>
        <a:bodyPr/>
        <a:lstStyle/>
        <a:p>
          <a:endParaRPr lang="en-IN"/>
        </a:p>
      </dgm:t>
    </dgm:pt>
    <dgm:pt modelId="{A3F3E4BD-F98E-4D33-9FCA-F5FBA650CF9E}" type="sibTrans" cxnId="{58986EDA-25B9-483D-BE8E-C306361DB828}">
      <dgm:prSet/>
      <dgm:spPr>
        <a:solidFill>
          <a:srgbClr val="C00000"/>
        </a:solidFill>
        <a:ln>
          <a:solidFill>
            <a:srgbClr val="C00000"/>
          </a:solidFill>
        </a:ln>
      </dgm:spPr>
      <dgm:t>
        <a:bodyPr/>
        <a:lstStyle/>
        <a:p>
          <a:endParaRPr lang="en-IN"/>
        </a:p>
      </dgm:t>
    </dgm:pt>
    <dgm:pt modelId="{77D1A98E-80D8-4848-9255-4D957F78BD96}">
      <dgm:prSet custT="1"/>
      <dgm:spPr>
        <a:noFill/>
        <a:ln w="28575">
          <a:solidFill>
            <a:srgbClr val="333333"/>
          </a:solidFill>
        </a:ln>
      </dgm:spPr>
      <dgm:t>
        <a:bodyPr lIns="0" rIns="0"/>
        <a:lstStyle/>
        <a:p>
          <a:r>
            <a:rPr lang="en-US" sz="1400" dirty="0">
              <a:solidFill>
                <a:schemeClr val="tx1">
                  <a:lumMod val="65000"/>
                  <a:lumOff val="35000"/>
                </a:schemeClr>
              </a:solidFill>
              <a:effectLst>
                <a:outerShdw blurRad="38100" dist="38100" dir="2700000" algn="tl">
                  <a:srgbClr val="000000">
                    <a:alpha val="43137"/>
                  </a:srgbClr>
                </a:outerShdw>
              </a:effectLst>
            </a:rPr>
            <a:t>Increased Job Satisfaction</a:t>
          </a:r>
          <a:endParaRPr lang="en-IN" sz="1400" dirty="0">
            <a:solidFill>
              <a:schemeClr val="tx1">
                <a:lumMod val="65000"/>
                <a:lumOff val="35000"/>
              </a:schemeClr>
            </a:solidFill>
            <a:effectLst>
              <a:outerShdw blurRad="38100" dist="38100" dir="2700000" algn="tl">
                <a:srgbClr val="000000">
                  <a:alpha val="43137"/>
                </a:srgbClr>
              </a:outerShdw>
            </a:effectLst>
          </a:endParaRPr>
        </a:p>
      </dgm:t>
    </dgm:pt>
    <dgm:pt modelId="{0263FEDC-40B8-45BA-8BBB-DE6E3CB33FC8}" type="parTrans" cxnId="{4C1FB80A-14FC-41E8-8DBE-599E4F1B166E}">
      <dgm:prSet/>
      <dgm:spPr/>
      <dgm:t>
        <a:bodyPr/>
        <a:lstStyle/>
        <a:p>
          <a:endParaRPr lang="en-IN"/>
        </a:p>
      </dgm:t>
    </dgm:pt>
    <dgm:pt modelId="{9E7C03D1-AB3C-4AEE-84A0-929E89FF9031}" type="sibTrans" cxnId="{4C1FB80A-14FC-41E8-8DBE-599E4F1B166E}">
      <dgm:prSet/>
      <dgm:spPr/>
      <dgm:t>
        <a:bodyPr/>
        <a:lstStyle/>
        <a:p>
          <a:endParaRPr lang="en-IN"/>
        </a:p>
      </dgm:t>
    </dgm:pt>
    <dgm:pt modelId="{DAF50053-7AB8-4501-A65D-F7D35B0B91AA}" type="pres">
      <dgm:prSet presAssocID="{C5327758-97F2-4DF6-8F2C-12D2690088B6}" presName="Name0" presStyleCnt="0">
        <dgm:presLayoutVars>
          <dgm:dir/>
          <dgm:resizeHandles val="exact"/>
        </dgm:presLayoutVars>
      </dgm:prSet>
      <dgm:spPr/>
    </dgm:pt>
    <dgm:pt modelId="{C655E854-0726-44F9-B76D-4DB82B75941D}" type="pres">
      <dgm:prSet presAssocID="{2F7FEEE8-9E75-4304-99DD-9EDEC1BB1B05}" presName="node" presStyleLbl="node1" presStyleIdx="0" presStyleCnt="8" custScaleX="147493" custScaleY="144293">
        <dgm:presLayoutVars>
          <dgm:bulletEnabled val="1"/>
        </dgm:presLayoutVars>
      </dgm:prSet>
      <dgm:spPr/>
    </dgm:pt>
    <dgm:pt modelId="{A629AB69-3B4A-451C-BE3F-27401508D1D8}" type="pres">
      <dgm:prSet presAssocID="{7A77E6C7-E168-49FC-A6CA-3EF98D5CBF86}" presName="sibTrans" presStyleLbl="sibTrans2D1" presStyleIdx="0" presStyleCnt="7"/>
      <dgm:spPr/>
    </dgm:pt>
    <dgm:pt modelId="{ED3334CA-7DDE-457A-9384-92F45EB8CA0A}" type="pres">
      <dgm:prSet presAssocID="{7A77E6C7-E168-49FC-A6CA-3EF98D5CBF86}" presName="connectorText" presStyleLbl="sibTrans2D1" presStyleIdx="0" presStyleCnt="7"/>
      <dgm:spPr/>
    </dgm:pt>
    <dgm:pt modelId="{4E7BB69D-6A0D-4485-A976-88892CDD718B}" type="pres">
      <dgm:prSet presAssocID="{7C4E4DA1-CEC6-4DCA-BB22-394F0C342126}" presName="node" presStyleLbl="node1" presStyleIdx="1" presStyleCnt="8" custScaleX="147493" custScaleY="144293">
        <dgm:presLayoutVars>
          <dgm:bulletEnabled val="1"/>
        </dgm:presLayoutVars>
      </dgm:prSet>
      <dgm:spPr/>
    </dgm:pt>
    <dgm:pt modelId="{816E9074-9408-4760-8329-36DBA86672AC}" type="pres">
      <dgm:prSet presAssocID="{7686C67A-4FF8-49B8-8E7E-3DA967F21BBC}" presName="sibTrans" presStyleLbl="sibTrans2D1" presStyleIdx="1" presStyleCnt="7"/>
      <dgm:spPr/>
    </dgm:pt>
    <dgm:pt modelId="{C1FDD633-FED5-4543-B3F7-EDCC16DCA11D}" type="pres">
      <dgm:prSet presAssocID="{7686C67A-4FF8-49B8-8E7E-3DA967F21BBC}" presName="connectorText" presStyleLbl="sibTrans2D1" presStyleIdx="1" presStyleCnt="7"/>
      <dgm:spPr/>
    </dgm:pt>
    <dgm:pt modelId="{404FAF82-2F03-4624-9262-5E220FBACA8C}" type="pres">
      <dgm:prSet presAssocID="{B585747F-08BE-4591-B507-A44EFFFD2DC0}" presName="node" presStyleLbl="node1" presStyleIdx="2" presStyleCnt="8" custScaleX="147493" custScaleY="144293">
        <dgm:presLayoutVars>
          <dgm:bulletEnabled val="1"/>
        </dgm:presLayoutVars>
      </dgm:prSet>
      <dgm:spPr/>
    </dgm:pt>
    <dgm:pt modelId="{9D95DFCE-1686-4E43-A497-4171BE0A1060}" type="pres">
      <dgm:prSet presAssocID="{E144ED5A-538B-47CE-B213-2EC0B121E06E}" presName="sibTrans" presStyleLbl="sibTrans2D1" presStyleIdx="2" presStyleCnt="7"/>
      <dgm:spPr/>
    </dgm:pt>
    <dgm:pt modelId="{94E52F64-D6EF-41A1-8D69-E5FF44C3E2AE}" type="pres">
      <dgm:prSet presAssocID="{E144ED5A-538B-47CE-B213-2EC0B121E06E}" presName="connectorText" presStyleLbl="sibTrans2D1" presStyleIdx="2" presStyleCnt="7"/>
      <dgm:spPr/>
    </dgm:pt>
    <dgm:pt modelId="{32652647-0A5D-4181-BE95-10AEDC073AAB}" type="pres">
      <dgm:prSet presAssocID="{D975D6A8-A1DA-4273-ACB5-8F4F50318148}" presName="node" presStyleLbl="node1" presStyleIdx="3" presStyleCnt="8" custScaleX="147493" custScaleY="144293">
        <dgm:presLayoutVars>
          <dgm:bulletEnabled val="1"/>
        </dgm:presLayoutVars>
      </dgm:prSet>
      <dgm:spPr/>
    </dgm:pt>
    <dgm:pt modelId="{1D06FE46-BE7C-4395-B7CB-43C3DCD61B84}" type="pres">
      <dgm:prSet presAssocID="{5D309586-5050-41D4-8566-DAFB0E23CD3D}" presName="sibTrans" presStyleLbl="sibTrans2D1" presStyleIdx="3" presStyleCnt="7"/>
      <dgm:spPr/>
    </dgm:pt>
    <dgm:pt modelId="{1EB50D19-713C-48B3-A9D8-9C3772AF0987}" type="pres">
      <dgm:prSet presAssocID="{5D309586-5050-41D4-8566-DAFB0E23CD3D}" presName="connectorText" presStyleLbl="sibTrans2D1" presStyleIdx="3" presStyleCnt="7"/>
      <dgm:spPr/>
    </dgm:pt>
    <dgm:pt modelId="{A5DFF07E-9672-46A7-83B3-6E762824519A}" type="pres">
      <dgm:prSet presAssocID="{3416BB2A-711A-4955-A75D-B30E32FF19E4}" presName="node" presStyleLbl="node1" presStyleIdx="4" presStyleCnt="8" custScaleX="147493" custScaleY="144293">
        <dgm:presLayoutVars>
          <dgm:bulletEnabled val="1"/>
        </dgm:presLayoutVars>
      </dgm:prSet>
      <dgm:spPr/>
    </dgm:pt>
    <dgm:pt modelId="{CCBC5DB8-B969-461A-B69A-D50E2B952F1B}" type="pres">
      <dgm:prSet presAssocID="{866891F7-C634-42F3-B301-23AEFC8C104F}" presName="sibTrans" presStyleLbl="sibTrans2D1" presStyleIdx="4" presStyleCnt="7"/>
      <dgm:spPr/>
    </dgm:pt>
    <dgm:pt modelId="{9C982CD7-709B-4F57-99C9-7A21C386DBDB}" type="pres">
      <dgm:prSet presAssocID="{866891F7-C634-42F3-B301-23AEFC8C104F}" presName="connectorText" presStyleLbl="sibTrans2D1" presStyleIdx="4" presStyleCnt="7"/>
      <dgm:spPr/>
    </dgm:pt>
    <dgm:pt modelId="{C674323E-6E5E-494B-B11F-34E594285C28}" type="pres">
      <dgm:prSet presAssocID="{AA7E98CC-B917-459B-90F8-3C4545AF16DB}" presName="node" presStyleLbl="node1" presStyleIdx="5" presStyleCnt="8" custScaleX="147493" custScaleY="144293">
        <dgm:presLayoutVars>
          <dgm:bulletEnabled val="1"/>
        </dgm:presLayoutVars>
      </dgm:prSet>
      <dgm:spPr/>
    </dgm:pt>
    <dgm:pt modelId="{65385710-6A8A-4C41-ACC0-A1EFFEAF7C12}" type="pres">
      <dgm:prSet presAssocID="{A4CC0258-F1C1-4D80-A6EA-040CBC69B24A}" presName="sibTrans" presStyleLbl="sibTrans2D1" presStyleIdx="5" presStyleCnt="7"/>
      <dgm:spPr/>
    </dgm:pt>
    <dgm:pt modelId="{91C540A7-32BB-441E-BBC5-82CFC20CEF70}" type="pres">
      <dgm:prSet presAssocID="{A4CC0258-F1C1-4D80-A6EA-040CBC69B24A}" presName="connectorText" presStyleLbl="sibTrans2D1" presStyleIdx="5" presStyleCnt="7"/>
      <dgm:spPr/>
    </dgm:pt>
    <dgm:pt modelId="{C48704A0-729E-476D-8D11-96ED00F47A34}" type="pres">
      <dgm:prSet presAssocID="{C6AAD084-BCC9-43A4-B38C-31616B94142F}" presName="node" presStyleLbl="node1" presStyleIdx="6" presStyleCnt="8" custScaleX="147493" custScaleY="144293">
        <dgm:presLayoutVars>
          <dgm:bulletEnabled val="1"/>
        </dgm:presLayoutVars>
      </dgm:prSet>
      <dgm:spPr/>
    </dgm:pt>
    <dgm:pt modelId="{9E45FDFA-44F7-4C0F-88BF-C0AADC5AF219}" type="pres">
      <dgm:prSet presAssocID="{A3F3E4BD-F98E-4D33-9FCA-F5FBA650CF9E}" presName="sibTrans" presStyleLbl="sibTrans2D1" presStyleIdx="6" presStyleCnt="7"/>
      <dgm:spPr/>
    </dgm:pt>
    <dgm:pt modelId="{82E2BD6D-F179-4BF9-945A-809F555F04D2}" type="pres">
      <dgm:prSet presAssocID="{A3F3E4BD-F98E-4D33-9FCA-F5FBA650CF9E}" presName="connectorText" presStyleLbl="sibTrans2D1" presStyleIdx="6" presStyleCnt="7"/>
      <dgm:spPr/>
    </dgm:pt>
    <dgm:pt modelId="{7BE275BB-6372-49F2-92EA-6A0231DED6D6}" type="pres">
      <dgm:prSet presAssocID="{77D1A98E-80D8-4848-9255-4D957F78BD96}" presName="node" presStyleLbl="node1" presStyleIdx="7" presStyleCnt="8" custScaleX="147493" custScaleY="144293">
        <dgm:presLayoutVars>
          <dgm:bulletEnabled val="1"/>
        </dgm:presLayoutVars>
      </dgm:prSet>
      <dgm:spPr/>
    </dgm:pt>
  </dgm:ptLst>
  <dgm:cxnLst>
    <dgm:cxn modelId="{DABF5200-02BD-4691-8DF9-32EF4197D80A}" srcId="{C5327758-97F2-4DF6-8F2C-12D2690088B6}" destId="{AA7E98CC-B917-459B-90F8-3C4545AF16DB}" srcOrd="5" destOrd="0" parTransId="{2A966D66-0943-4C51-9E6F-EBC3D3FAFECB}" sibTransId="{A4CC0258-F1C1-4D80-A6EA-040CBC69B24A}"/>
    <dgm:cxn modelId="{4C1FB80A-14FC-41E8-8DBE-599E4F1B166E}" srcId="{C5327758-97F2-4DF6-8F2C-12D2690088B6}" destId="{77D1A98E-80D8-4848-9255-4D957F78BD96}" srcOrd="7" destOrd="0" parTransId="{0263FEDC-40B8-45BA-8BBB-DE6E3CB33FC8}" sibTransId="{9E7C03D1-AB3C-4AEE-84A0-929E89FF9031}"/>
    <dgm:cxn modelId="{0C68CE0A-C1BC-41CD-BF89-34FC5ACAE43B}" type="presOf" srcId="{5D309586-5050-41D4-8566-DAFB0E23CD3D}" destId="{1D06FE46-BE7C-4395-B7CB-43C3DCD61B84}" srcOrd="0" destOrd="0" presId="urn:microsoft.com/office/officeart/2005/8/layout/process1"/>
    <dgm:cxn modelId="{10942C0F-CCB2-4687-B295-9BEB5564B47C}" type="presOf" srcId="{E144ED5A-538B-47CE-B213-2EC0B121E06E}" destId="{94E52F64-D6EF-41A1-8D69-E5FF44C3E2AE}" srcOrd="1" destOrd="0" presId="urn:microsoft.com/office/officeart/2005/8/layout/process1"/>
    <dgm:cxn modelId="{545FC50F-15B7-42EA-B7A6-3CE4FCF524CB}" type="presOf" srcId="{7A77E6C7-E168-49FC-A6CA-3EF98D5CBF86}" destId="{A629AB69-3B4A-451C-BE3F-27401508D1D8}" srcOrd="0" destOrd="0" presId="urn:microsoft.com/office/officeart/2005/8/layout/process1"/>
    <dgm:cxn modelId="{F7CD2B20-B651-478F-93D8-6D640BFF19BF}" type="presOf" srcId="{A4CC0258-F1C1-4D80-A6EA-040CBC69B24A}" destId="{91C540A7-32BB-441E-BBC5-82CFC20CEF70}" srcOrd="1" destOrd="0" presId="urn:microsoft.com/office/officeart/2005/8/layout/process1"/>
    <dgm:cxn modelId="{71B3C335-C1AD-4059-A882-9415E62463CF}" srcId="{C5327758-97F2-4DF6-8F2C-12D2690088B6}" destId="{2F7FEEE8-9E75-4304-99DD-9EDEC1BB1B05}" srcOrd="0" destOrd="0" parTransId="{2631575D-FA31-4A55-93A8-B50D61CCAA2E}" sibTransId="{7A77E6C7-E168-49FC-A6CA-3EF98D5CBF86}"/>
    <dgm:cxn modelId="{7AF4B236-1CC4-4EA0-B5AD-E444086897CE}" type="presOf" srcId="{7686C67A-4FF8-49B8-8E7E-3DA967F21BBC}" destId="{C1FDD633-FED5-4543-B3F7-EDCC16DCA11D}" srcOrd="1" destOrd="0" presId="urn:microsoft.com/office/officeart/2005/8/layout/process1"/>
    <dgm:cxn modelId="{ACC80C47-1574-461F-BBF1-57CD7A909FE4}" type="presOf" srcId="{7686C67A-4FF8-49B8-8E7E-3DA967F21BBC}" destId="{816E9074-9408-4760-8329-36DBA86672AC}" srcOrd="0" destOrd="0" presId="urn:microsoft.com/office/officeart/2005/8/layout/process1"/>
    <dgm:cxn modelId="{E1CB0B4C-6B90-4026-A3F6-305DE50E471D}" srcId="{C5327758-97F2-4DF6-8F2C-12D2690088B6}" destId="{D975D6A8-A1DA-4273-ACB5-8F4F50318148}" srcOrd="3" destOrd="0" parTransId="{881F2498-F1FB-4984-AD44-E48293A74B09}" sibTransId="{5D309586-5050-41D4-8566-DAFB0E23CD3D}"/>
    <dgm:cxn modelId="{F34B6371-4EC4-4068-A0E4-5CA6F84616DD}" srcId="{C5327758-97F2-4DF6-8F2C-12D2690088B6}" destId="{3416BB2A-711A-4955-A75D-B30E32FF19E4}" srcOrd="4" destOrd="0" parTransId="{51A68801-D007-4A56-BFC5-269BD90665EC}" sibTransId="{866891F7-C634-42F3-B301-23AEFC8C104F}"/>
    <dgm:cxn modelId="{1E6A1B72-1C95-493E-82E9-6780CF25509C}" srcId="{C5327758-97F2-4DF6-8F2C-12D2690088B6}" destId="{7C4E4DA1-CEC6-4DCA-BB22-394F0C342126}" srcOrd="1" destOrd="0" parTransId="{6D41773D-B053-4D7D-86C7-FFAEC33E6962}" sibTransId="{7686C67A-4FF8-49B8-8E7E-3DA967F21BBC}"/>
    <dgm:cxn modelId="{AC68DF72-F50C-4D6F-9240-CF64EFAEA47B}" type="presOf" srcId="{77D1A98E-80D8-4848-9255-4D957F78BD96}" destId="{7BE275BB-6372-49F2-92EA-6A0231DED6D6}" srcOrd="0" destOrd="0" presId="urn:microsoft.com/office/officeart/2005/8/layout/process1"/>
    <dgm:cxn modelId="{ABFCED56-345A-43C3-93D6-41EAFC2FF045}" type="presOf" srcId="{5D309586-5050-41D4-8566-DAFB0E23CD3D}" destId="{1EB50D19-713C-48B3-A9D8-9C3772AF0987}" srcOrd="1" destOrd="0" presId="urn:microsoft.com/office/officeart/2005/8/layout/process1"/>
    <dgm:cxn modelId="{F2AC077A-3AC8-4371-8230-1380B4F0CD98}" type="presOf" srcId="{2F7FEEE8-9E75-4304-99DD-9EDEC1BB1B05}" destId="{C655E854-0726-44F9-B76D-4DB82B75941D}" srcOrd="0" destOrd="0" presId="urn:microsoft.com/office/officeart/2005/8/layout/process1"/>
    <dgm:cxn modelId="{993E148F-989D-4CF5-9DEC-41E82DB9227F}" type="presOf" srcId="{D975D6A8-A1DA-4273-ACB5-8F4F50318148}" destId="{32652647-0A5D-4181-BE95-10AEDC073AAB}" srcOrd="0" destOrd="0" presId="urn:microsoft.com/office/officeart/2005/8/layout/process1"/>
    <dgm:cxn modelId="{7DACCB90-C2C1-4DD3-9068-4151E9CD9E4D}" type="presOf" srcId="{3416BB2A-711A-4955-A75D-B30E32FF19E4}" destId="{A5DFF07E-9672-46A7-83B3-6E762824519A}" srcOrd="0" destOrd="0" presId="urn:microsoft.com/office/officeart/2005/8/layout/process1"/>
    <dgm:cxn modelId="{1CA78B98-08CC-4EA9-9810-55F8BC507272}" type="presOf" srcId="{E144ED5A-538B-47CE-B213-2EC0B121E06E}" destId="{9D95DFCE-1686-4E43-A497-4171BE0A1060}" srcOrd="0" destOrd="0" presId="urn:microsoft.com/office/officeart/2005/8/layout/process1"/>
    <dgm:cxn modelId="{11440699-A36A-4C1B-8905-C3C81506C42B}" type="presOf" srcId="{866891F7-C634-42F3-B301-23AEFC8C104F}" destId="{9C982CD7-709B-4F57-99C9-7A21C386DBDB}" srcOrd="1" destOrd="0" presId="urn:microsoft.com/office/officeart/2005/8/layout/process1"/>
    <dgm:cxn modelId="{17C2859D-A135-402F-86DC-FFE7F2036EEA}" type="presOf" srcId="{A3F3E4BD-F98E-4D33-9FCA-F5FBA650CF9E}" destId="{9E45FDFA-44F7-4C0F-88BF-C0AADC5AF219}" srcOrd="0" destOrd="0" presId="urn:microsoft.com/office/officeart/2005/8/layout/process1"/>
    <dgm:cxn modelId="{64D6EBB2-913B-4484-B910-B9B629037DB0}" type="presOf" srcId="{A3F3E4BD-F98E-4D33-9FCA-F5FBA650CF9E}" destId="{82E2BD6D-F179-4BF9-945A-809F555F04D2}" srcOrd="1" destOrd="0" presId="urn:microsoft.com/office/officeart/2005/8/layout/process1"/>
    <dgm:cxn modelId="{AD3AB3C1-7DF9-4148-9667-148788183E85}" type="presOf" srcId="{B585747F-08BE-4591-B507-A44EFFFD2DC0}" destId="{404FAF82-2F03-4624-9262-5E220FBACA8C}" srcOrd="0" destOrd="0" presId="urn:microsoft.com/office/officeart/2005/8/layout/process1"/>
    <dgm:cxn modelId="{4D8485C3-70F4-4974-A2DC-B00CF4733894}" type="presOf" srcId="{A4CC0258-F1C1-4D80-A6EA-040CBC69B24A}" destId="{65385710-6A8A-4C41-ACC0-A1EFFEAF7C12}" srcOrd="0" destOrd="0" presId="urn:microsoft.com/office/officeart/2005/8/layout/process1"/>
    <dgm:cxn modelId="{BE2978D1-D823-4536-834A-F8D56422ABD7}" type="presOf" srcId="{C6AAD084-BCC9-43A4-B38C-31616B94142F}" destId="{C48704A0-729E-476D-8D11-96ED00F47A34}" srcOrd="0" destOrd="0" presId="urn:microsoft.com/office/officeart/2005/8/layout/process1"/>
    <dgm:cxn modelId="{58986EDA-25B9-483D-BE8E-C306361DB828}" srcId="{C5327758-97F2-4DF6-8F2C-12D2690088B6}" destId="{C6AAD084-BCC9-43A4-B38C-31616B94142F}" srcOrd="6" destOrd="0" parTransId="{E9B6B836-24FD-4CC0-94A6-89A0ECA64B2F}" sibTransId="{A3F3E4BD-F98E-4D33-9FCA-F5FBA650CF9E}"/>
    <dgm:cxn modelId="{D5E8B7DB-A189-4519-8D9F-52F19F63BB89}" type="presOf" srcId="{7A77E6C7-E168-49FC-A6CA-3EF98D5CBF86}" destId="{ED3334CA-7DDE-457A-9384-92F45EB8CA0A}" srcOrd="1" destOrd="0" presId="urn:microsoft.com/office/officeart/2005/8/layout/process1"/>
    <dgm:cxn modelId="{F3EC7CE0-99FA-47D4-8359-1CCCBF7D89ED}" type="presOf" srcId="{866891F7-C634-42F3-B301-23AEFC8C104F}" destId="{CCBC5DB8-B969-461A-B69A-D50E2B952F1B}" srcOrd="0" destOrd="0" presId="urn:microsoft.com/office/officeart/2005/8/layout/process1"/>
    <dgm:cxn modelId="{446E96E1-F5E9-466E-8E76-392E5DC875B2}" srcId="{C5327758-97F2-4DF6-8F2C-12D2690088B6}" destId="{B585747F-08BE-4591-B507-A44EFFFD2DC0}" srcOrd="2" destOrd="0" parTransId="{6E0E86C2-7AB3-40D9-85AA-B55D54934990}" sibTransId="{E144ED5A-538B-47CE-B213-2EC0B121E06E}"/>
    <dgm:cxn modelId="{90A07DE9-97EB-4EF6-82F4-77BBE65E030E}" type="presOf" srcId="{C5327758-97F2-4DF6-8F2C-12D2690088B6}" destId="{DAF50053-7AB8-4501-A65D-F7D35B0B91AA}" srcOrd="0" destOrd="0" presId="urn:microsoft.com/office/officeart/2005/8/layout/process1"/>
    <dgm:cxn modelId="{92673FEC-001A-47E8-AC02-FEE31FEBC68F}" type="presOf" srcId="{7C4E4DA1-CEC6-4DCA-BB22-394F0C342126}" destId="{4E7BB69D-6A0D-4485-A976-88892CDD718B}" srcOrd="0" destOrd="0" presId="urn:microsoft.com/office/officeart/2005/8/layout/process1"/>
    <dgm:cxn modelId="{FC6C20FB-4B4B-4C7B-8363-88ACA5D7FC92}" type="presOf" srcId="{AA7E98CC-B917-459B-90F8-3C4545AF16DB}" destId="{C674323E-6E5E-494B-B11F-34E594285C28}" srcOrd="0" destOrd="0" presId="urn:microsoft.com/office/officeart/2005/8/layout/process1"/>
    <dgm:cxn modelId="{B808C3BC-EC0D-4B87-B269-8DB34BE3FC47}" type="presParOf" srcId="{DAF50053-7AB8-4501-A65D-F7D35B0B91AA}" destId="{C655E854-0726-44F9-B76D-4DB82B75941D}" srcOrd="0" destOrd="0" presId="urn:microsoft.com/office/officeart/2005/8/layout/process1"/>
    <dgm:cxn modelId="{522A6D8B-8724-4EE8-9929-8E96A1AC1B4C}" type="presParOf" srcId="{DAF50053-7AB8-4501-A65D-F7D35B0B91AA}" destId="{A629AB69-3B4A-451C-BE3F-27401508D1D8}" srcOrd="1" destOrd="0" presId="urn:microsoft.com/office/officeart/2005/8/layout/process1"/>
    <dgm:cxn modelId="{C8D94EB5-2E0A-4708-AA18-6CBF66481D0E}" type="presParOf" srcId="{A629AB69-3B4A-451C-BE3F-27401508D1D8}" destId="{ED3334CA-7DDE-457A-9384-92F45EB8CA0A}" srcOrd="0" destOrd="0" presId="urn:microsoft.com/office/officeart/2005/8/layout/process1"/>
    <dgm:cxn modelId="{E6FD13CA-431A-4FC7-9681-E09DD5340F04}" type="presParOf" srcId="{DAF50053-7AB8-4501-A65D-F7D35B0B91AA}" destId="{4E7BB69D-6A0D-4485-A976-88892CDD718B}" srcOrd="2" destOrd="0" presId="urn:microsoft.com/office/officeart/2005/8/layout/process1"/>
    <dgm:cxn modelId="{0923FBF8-9BB4-4D2B-A69E-546D8EC62308}" type="presParOf" srcId="{DAF50053-7AB8-4501-A65D-F7D35B0B91AA}" destId="{816E9074-9408-4760-8329-36DBA86672AC}" srcOrd="3" destOrd="0" presId="urn:microsoft.com/office/officeart/2005/8/layout/process1"/>
    <dgm:cxn modelId="{29F0C9BB-96AC-4BE9-9DDA-C6DEDD8BF4A1}" type="presParOf" srcId="{816E9074-9408-4760-8329-36DBA86672AC}" destId="{C1FDD633-FED5-4543-B3F7-EDCC16DCA11D}" srcOrd="0" destOrd="0" presId="urn:microsoft.com/office/officeart/2005/8/layout/process1"/>
    <dgm:cxn modelId="{E9474EC4-68D0-4237-8B96-74360E0E3B9D}" type="presParOf" srcId="{DAF50053-7AB8-4501-A65D-F7D35B0B91AA}" destId="{404FAF82-2F03-4624-9262-5E220FBACA8C}" srcOrd="4" destOrd="0" presId="urn:microsoft.com/office/officeart/2005/8/layout/process1"/>
    <dgm:cxn modelId="{1AE58F24-6A51-404F-8F53-F91E13641E96}" type="presParOf" srcId="{DAF50053-7AB8-4501-A65D-F7D35B0B91AA}" destId="{9D95DFCE-1686-4E43-A497-4171BE0A1060}" srcOrd="5" destOrd="0" presId="urn:microsoft.com/office/officeart/2005/8/layout/process1"/>
    <dgm:cxn modelId="{6905BC8E-E318-4809-A22F-B2B7604BF45A}" type="presParOf" srcId="{9D95DFCE-1686-4E43-A497-4171BE0A1060}" destId="{94E52F64-D6EF-41A1-8D69-E5FF44C3E2AE}" srcOrd="0" destOrd="0" presId="urn:microsoft.com/office/officeart/2005/8/layout/process1"/>
    <dgm:cxn modelId="{C21F90E0-5703-4097-AE9E-2993DEE83389}" type="presParOf" srcId="{DAF50053-7AB8-4501-A65D-F7D35B0B91AA}" destId="{32652647-0A5D-4181-BE95-10AEDC073AAB}" srcOrd="6" destOrd="0" presId="urn:microsoft.com/office/officeart/2005/8/layout/process1"/>
    <dgm:cxn modelId="{0B6EE40D-7809-4C4C-9F90-9522383243D1}" type="presParOf" srcId="{DAF50053-7AB8-4501-A65D-F7D35B0B91AA}" destId="{1D06FE46-BE7C-4395-B7CB-43C3DCD61B84}" srcOrd="7" destOrd="0" presId="urn:microsoft.com/office/officeart/2005/8/layout/process1"/>
    <dgm:cxn modelId="{263DCE3F-0FE7-42C3-A2C8-6099DE6CB2DF}" type="presParOf" srcId="{1D06FE46-BE7C-4395-B7CB-43C3DCD61B84}" destId="{1EB50D19-713C-48B3-A9D8-9C3772AF0987}" srcOrd="0" destOrd="0" presId="urn:microsoft.com/office/officeart/2005/8/layout/process1"/>
    <dgm:cxn modelId="{99820052-BBC7-4A8D-864E-A592583B2E5D}" type="presParOf" srcId="{DAF50053-7AB8-4501-A65D-F7D35B0B91AA}" destId="{A5DFF07E-9672-46A7-83B3-6E762824519A}" srcOrd="8" destOrd="0" presId="urn:microsoft.com/office/officeart/2005/8/layout/process1"/>
    <dgm:cxn modelId="{2D4572E2-2967-4FC3-9B7D-36B3C3068CD3}" type="presParOf" srcId="{DAF50053-7AB8-4501-A65D-F7D35B0B91AA}" destId="{CCBC5DB8-B969-461A-B69A-D50E2B952F1B}" srcOrd="9" destOrd="0" presId="urn:microsoft.com/office/officeart/2005/8/layout/process1"/>
    <dgm:cxn modelId="{A920A386-4A11-4A13-A4C7-463F24ABBA7C}" type="presParOf" srcId="{CCBC5DB8-B969-461A-B69A-D50E2B952F1B}" destId="{9C982CD7-709B-4F57-99C9-7A21C386DBDB}" srcOrd="0" destOrd="0" presId="urn:microsoft.com/office/officeart/2005/8/layout/process1"/>
    <dgm:cxn modelId="{B0F10E7A-EACD-4121-AB61-BEF6C3D1EDFB}" type="presParOf" srcId="{DAF50053-7AB8-4501-A65D-F7D35B0B91AA}" destId="{C674323E-6E5E-494B-B11F-34E594285C28}" srcOrd="10" destOrd="0" presId="urn:microsoft.com/office/officeart/2005/8/layout/process1"/>
    <dgm:cxn modelId="{90FE51E5-954A-4561-8BCC-44C996281729}" type="presParOf" srcId="{DAF50053-7AB8-4501-A65D-F7D35B0B91AA}" destId="{65385710-6A8A-4C41-ACC0-A1EFFEAF7C12}" srcOrd="11" destOrd="0" presId="urn:microsoft.com/office/officeart/2005/8/layout/process1"/>
    <dgm:cxn modelId="{7DB20509-C540-481D-8976-62BB87B1D8FA}" type="presParOf" srcId="{65385710-6A8A-4C41-ACC0-A1EFFEAF7C12}" destId="{91C540A7-32BB-441E-BBC5-82CFC20CEF70}" srcOrd="0" destOrd="0" presId="urn:microsoft.com/office/officeart/2005/8/layout/process1"/>
    <dgm:cxn modelId="{6D529B2D-A8FD-4687-A87B-0CDBA3747D26}" type="presParOf" srcId="{DAF50053-7AB8-4501-A65D-F7D35B0B91AA}" destId="{C48704A0-729E-476D-8D11-96ED00F47A34}" srcOrd="12" destOrd="0" presId="urn:microsoft.com/office/officeart/2005/8/layout/process1"/>
    <dgm:cxn modelId="{2B6770C0-598B-41E4-9AB8-7E23CE5102BD}" type="presParOf" srcId="{DAF50053-7AB8-4501-A65D-F7D35B0B91AA}" destId="{9E45FDFA-44F7-4C0F-88BF-C0AADC5AF219}" srcOrd="13" destOrd="0" presId="urn:microsoft.com/office/officeart/2005/8/layout/process1"/>
    <dgm:cxn modelId="{E3AABB0F-23AC-46A3-B806-3BFF87CAE745}" type="presParOf" srcId="{9E45FDFA-44F7-4C0F-88BF-C0AADC5AF219}" destId="{82E2BD6D-F179-4BF9-945A-809F555F04D2}" srcOrd="0" destOrd="0" presId="urn:microsoft.com/office/officeart/2005/8/layout/process1"/>
    <dgm:cxn modelId="{951294B3-B9E2-4F22-82F2-CFE85465C68D}" type="presParOf" srcId="{DAF50053-7AB8-4501-A65D-F7D35B0B91AA}" destId="{7BE275BB-6372-49F2-92EA-6A0231DED6D6}" srcOrd="1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9802F-2428-4FCE-A064-51EB3CE34838}"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IN"/>
        </a:p>
      </dgm:t>
    </dgm:pt>
    <dgm:pt modelId="{33ECD99F-A9F2-464F-A2A9-B086DFD69A5C}">
      <dgm:prSet custT="1"/>
      <dgm:spPr/>
      <dgm:t>
        <a:bodyPr/>
        <a:lstStyle/>
        <a:p>
          <a:r>
            <a:rPr lang="en-US" sz="1600" dirty="0">
              <a:effectLst>
                <a:outerShdw blurRad="38100" dist="38100" dir="2700000" algn="tl">
                  <a:srgbClr val="000000">
                    <a:alpha val="43137"/>
                  </a:srgbClr>
                </a:outerShdw>
              </a:effectLst>
            </a:rPr>
            <a:t>Clearly Define Objectives</a:t>
          </a:r>
          <a:endParaRPr lang="en-IN" sz="1600" dirty="0">
            <a:effectLst>
              <a:outerShdw blurRad="38100" dist="38100" dir="2700000" algn="tl">
                <a:srgbClr val="000000">
                  <a:alpha val="43137"/>
                </a:srgbClr>
              </a:outerShdw>
            </a:effectLst>
          </a:endParaRPr>
        </a:p>
      </dgm:t>
    </dgm:pt>
    <dgm:pt modelId="{151460F9-32EC-47D2-BB93-590E0782FDD0}" type="parTrans" cxnId="{08DDE31B-CD34-497D-99CF-25B639486DB0}">
      <dgm:prSet/>
      <dgm:spPr/>
      <dgm:t>
        <a:bodyPr/>
        <a:lstStyle/>
        <a:p>
          <a:endParaRPr lang="en-IN"/>
        </a:p>
      </dgm:t>
    </dgm:pt>
    <dgm:pt modelId="{AAD36D84-AF24-470C-AF8A-299D0E79739B}" type="sibTrans" cxnId="{08DDE31B-CD34-497D-99CF-25B639486DB0}">
      <dgm:prSet/>
      <dgm:spPr/>
      <dgm:t>
        <a:bodyPr/>
        <a:lstStyle/>
        <a:p>
          <a:endParaRPr lang="en-IN"/>
        </a:p>
      </dgm:t>
    </dgm:pt>
    <dgm:pt modelId="{FD7F6E43-31B5-4F9E-81DF-64D0049C29F7}">
      <dgm:prSet custT="1"/>
      <dgm:spPr/>
      <dgm:t>
        <a:bodyPr/>
        <a:lstStyle/>
        <a:p>
          <a:r>
            <a:rPr lang="en-US" sz="1600" dirty="0">
              <a:effectLst>
                <a:outerShdw blurRad="38100" dist="38100" dir="2700000" algn="tl">
                  <a:srgbClr val="000000">
                    <a:alpha val="43137"/>
                  </a:srgbClr>
                </a:outerShdw>
              </a:effectLst>
            </a:rPr>
            <a:t>Select the Right Team</a:t>
          </a:r>
          <a:endParaRPr lang="en-IN" sz="1600" dirty="0">
            <a:effectLst>
              <a:outerShdw blurRad="38100" dist="38100" dir="2700000" algn="tl">
                <a:srgbClr val="000000">
                  <a:alpha val="43137"/>
                </a:srgbClr>
              </a:outerShdw>
            </a:effectLst>
          </a:endParaRPr>
        </a:p>
      </dgm:t>
    </dgm:pt>
    <dgm:pt modelId="{2B3A07A6-DE35-4215-9C57-F36ECED6D601}" type="parTrans" cxnId="{5DB97E09-8ED2-42DE-9232-C9E81C250E09}">
      <dgm:prSet/>
      <dgm:spPr/>
      <dgm:t>
        <a:bodyPr/>
        <a:lstStyle/>
        <a:p>
          <a:endParaRPr lang="en-IN"/>
        </a:p>
      </dgm:t>
    </dgm:pt>
    <dgm:pt modelId="{03BEF367-E589-4039-A74C-C4B3CDEDEE60}" type="sibTrans" cxnId="{5DB97E09-8ED2-42DE-9232-C9E81C250E09}">
      <dgm:prSet/>
      <dgm:spPr/>
      <dgm:t>
        <a:bodyPr/>
        <a:lstStyle/>
        <a:p>
          <a:endParaRPr lang="en-IN"/>
        </a:p>
      </dgm:t>
    </dgm:pt>
    <dgm:pt modelId="{62831869-41D7-49F2-99E1-A0459D82B50B}">
      <dgm:prSet custT="1"/>
      <dgm:spPr/>
      <dgm:t>
        <a:bodyPr/>
        <a:lstStyle/>
        <a:p>
          <a:r>
            <a:rPr lang="en-US" sz="1600" dirty="0">
              <a:effectLst>
                <a:outerShdw blurRad="38100" dist="38100" dir="2700000" algn="tl">
                  <a:srgbClr val="000000">
                    <a:alpha val="43137"/>
                  </a:srgbClr>
                </a:outerShdw>
              </a:effectLst>
            </a:rPr>
            <a:t>Establish Roles &amp; Responsibilities</a:t>
          </a:r>
          <a:endParaRPr lang="en-IN" sz="1600" dirty="0">
            <a:effectLst>
              <a:outerShdw blurRad="38100" dist="38100" dir="2700000" algn="tl">
                <a:srgbClr val="000000">
                  <a:alpha val="43137"/>
                </a:srgbClr>
              </a:outerShdw>
            </a:effectLst>
          </a:endParaRPr>
        </a:p>
      </dgm:t>
    </dgm:pt>
    <dgm:pt modelId="{606398B4-611B-4D3C-BB34-F51A2FDF2FAE}" type="parTrans" cxnId="{F5482E07-6AD5-4A0D-8F47-3A5FE1AFF4E4}">
      <dgm:prSet/>
      <dgm:spPr/>
      <dgm:t>
        <a:bodyPr/>
        <a:lstStyle/>
        <a:p>
          <a:endParaRPr lang="en-IN"/>
        </a:p>
      </dgm:t>
    </dgm:pt>
    <dgm:pt modelId="{3629FCBC-6EAD-49A4-8BFC-6B5434CEDF4B}" type="sibTrans" cxnId="{F5482E07-6AD5-4A0D-8F47-3A5FE1AFF4E4}">
      <dgm:prSet/>
      <dgm:spPr/>
      <dgm:t>
        <a:bodyPr/>
        <a:lstStyle/>
        <a:p>
          <a:endParaRPr lang="en-IN"/>
        </a:p>
      </dgm:t>
    </dgm:pt>
    <dgm:pt modelId="{53828535-827F-49C2-9D2D-DB4752492DAF}">
      <dgm:prSet custT="1"/>
      <dgm:spPr/>
      <dgm:t>
        <a:bodyPr/>
        <a:lstStyle/>
        <a:p>
          <a:r>
            <a:rPr lang="en-US" sz="1600" dirty="0">
              <a:effectLst>
                <a:outerShdw blurRad="38100" dist="38100" dir="2700000" algn="tl">
                  <a:srgbClr val="000000">
                    <a:alpha val="43137"/>
                  </a:srgbClr>
                </a:outerShdw>
              </a:effectLst>
            </a:rPr>
            <a:t>Set Expectations</a:t>
          </a:r>
          <a:endParaRPr lang="en-IN" sz="1600" dirty="0">
            <a:effectLst>
              <a:outerShdw blurRad="38100" dist="38100" dir="2700000" algn="tl">
                <a:srgbClr val="000000">
                  <a:alpha val="43137"/>
                </a:srgbClr>
              </a:outerShdw>
            </a:effectLst>
          </a:endParaRPr>
        </a:p>
      </dgm:t>
    </dgm:pt>
    <dgm:pt modelId="{22BB1FC0-3472-453F-8C8A-018BA80EA429}" type="parTrans" cxnId="{4F0A4148-2E9B-4BF2-8C1F-23C1E77DC9C2}">
      <dgm:prSet/>
      <dgm:spPr/>
      <dgm:t>
        <a:bodyPr/>
        <a:lstStyle/>
        <a:p>
          <a:endParaRPr lang="en-IN"/>
        </a:p>
      </dgm:t>
    </dgm:pt>
    <dgm:pt modelId="{08570FDE-BE40-4AF9-B577-10B0E9A63DFC}" type="sibTrans" cxnId="{4F0A4148-2E9B-4BF2-8C1F-23C1E77DC9C2}">
      <dgm:prSet/>
      <dgm:spPr/>
      <dgm:t>
        <a:bodyPr/>
        <a:lstStyle/>
        <a:p>
          <a:endParaRPr lang="en-IN"/>
        </a:p>
      </dgm:t>
    </dgm:pt>
    <dgm:pt modelId="{6C53113A-8F7B-4397-A0C3-F1A252AC60D2}">
      <dgm:prSet custT="1"/>
      <dgm:spPr/>
      <dgm:t>
        <a:bodyPr/>
        <a:lstStyle/>
        <a:p>
          <a:r>
            <a:rPr lang="en-US" sz="1600" dirty="0">
              <a:effectLst>
                <a:outerShdw blurRad="38100" dist="38100" dir="2700000" algn="tl">
                  <a:srgbClr val="000000">
                    <a:alpha val="43137"/>
                  </a:srgbClr>
                </a:outerShdw>
              </a:effectLst>
            </a:rPr>
            <a:t>Build Trust</a:t>
          </a:r>
          <a:endParaRPr lang="en-IN" sz="1600" dirty="0">
            <a:effectLst>
              <a:outerShdw blurRad="38100" dist="38100" dir="2700000" algn="tl">
                <a:srgbClr val="000000">
                  <a:alpha val="43137"/>
                </a:srgbClr>
              </a:outerShdw>
            </a:effectLst>
          </a:endParaRPr>
        </a:p>
      </dgm:t>
    </dgm:pt>
    <dgm:pt modelId="{F4E4F492-8A4C-45F7-9A78-BA67251FF150}" type="parTrans" cxnId="{83DA1EBB-7325-4E15-8841-486BA1A082D1}">
      <dgm:prSet/>
      <dgm:spPr/>
      <dgm:t>
        <a:bodyPr/>
        <a:lstStyle/>
        <a:p>
          <a:endParaRPr lang="en-IN"/>
        </a:p>
      </dgm:t>
    </dgm:pt>
    <dgm:pt modelId="{EE57098F-BC4D-4D9B-A9CE-10822F134CB4}" type="sibTrans" cxnId="{83DA1EBB-7325-4E15-8841-486BA1A082D1}">
      <dgm:prSet/>
      <dgm:spPr/>
      <dgm:t>
        <a:bodyPr/>
        <a:lstStyle/>
        <a:p>
          <a:endParaRPr lang="en-IN"/>
        </a:p>
      </dgm:t>
    </dgm:pt>
    <dgm:pt modelId="{FBB7AA85-E520-4CA6-9EBC-A150D5CC1659}">
      <dgm:prSet custT="1"/>
      <dgm:spPr/>
      <dgm:t>
        <a:bodyPr/>
        <a:lstStyle/>
        <a:p>
          <a:r>
            <a:rPr lang="en-US" sz="1600" dirty="0">
              <a:effectLst>
                <a:outerShdw blurRad="38100" dist="38100" dir="2700000" algn="tl">
                  <a:srgbClr val="000000">
                    <a:alpha val="43137"/>
                  </a:srgbClr>
                </a:outerShdw>
              </a:effectLst>
            </a:rPr>
            <a:t>Conflict Resolution</a:t>
          </a:r>
          <a:endParaRPr lang="en-IN" sz="1600" dirty="0">
            <a:effectLst>
              <a:outerShdw blurRad="38100" dist="38100" dir="2700000" algn="tl">
                <a:srgbClr val="000000">
                  <a:alpha val="43137"/>
                </a:srgbClr>
              </a:outerShdw>
            </a:effectLst>
          </a:endParaRPr>
        </a:p>
      </dgm:t>
    </dgm:pt>
    <dgm:pt modelId="{C1EE7C73-29E2-453C-918B-6FAEC169EE2B}" type="parTrans" cxnId="{34DC4E94-CD97-43C3-B8D9-0462B5E8F6CB}">
      <dgm:prSet/>
      <dgm:spPr/>
      <dgm:t>
        <a:bodyPr/>
        <a:lstStyle/>
        <a:p>
          <a:endParaRPr lang="en-IN"/>
        </a:p>
      </dgm:t>
    </dgm:pt>
    <dgm:pt modelId="{95B72572-2ECD-460C-A61B-FBD2023DEE0D}" type="sibTrans" cxnId="{34DC4E94-CD97-43C3-B8D9-0462B5E8F6CB}">
      <dgm:prSet/>
      <dgm:spPr/>
      <dgm:t>
        <a:bodyPr/>
        <a:lstStyle/>
        <a:p>
          <a:endParaRPr lang="en-IN"/>
        </a:p>
      </dgm:t>
    </dgm:pt>
    <dgm:pt modelId="{7076D70C-0169-4FAA-B208-C175F3197AFD}" type="pres">
      <dgm:prSet presAssocID="{9B69802F-2428-4FCE-A064-51EB3CE34838}" presName="rootnode" presStyleCnt="0">
        <dgm:presLayoutVars>
          <dgm:chMax/>
          <dgm:chPref/>
          <dgm:dir/>
          <dgm:animLvl val="lvl"/>
        </dgm:presLayoutVars>
      </dgm:prSet>
      <dgm:spPr/>
    </dgm:pt>
    <dgm:pt modelId="{15AF623E-AD87-4715-A028-24AEC3A45F81}" type="pres">
      <dgm:prSet presAssocID="{33ECD99F-A9F2-464F-A2A9-B086DFD69A5C}" presName="composite" presStyleCnt="0"/>
      <dgm:spPr/>
    </dgm:pt>
    <dgm:pt modelId="{5C0DD40F-8F08-4636-AF51-E5FB88131D4B}" type="pres">
      <dgm:prSet presAssocID="{33ECD99F-A9F2-464F-A2A9-B086DFD69A5C}" presName="LShape" presStyleLbl="alignNode1" presStyleIdx="0" presStyleCnt="11"/>
      <dgm:spPr/>
    </dgm:pt>
    <dgm:pt modelId="{4B4CDE15-6A3D-4C4E-A76E-D2348C15DA40}" type="pres">
      <dgm:prSet presAssocID="{33ECD99F-A9F2-464F-A2A9-B086DFD69A5C}" presName="ParentText" presStyleLbl="revTx" presStyleIdx="0" presStyleCnt="6">
        <dgm:presLayoutVars>
          <dgm:chMax val="0"/>
          <dgm:chPref val="0"/>
          <dgm:bulletEnabled val="1"/>
        </dgm:presLayoutVars>
      </dgm:prSet>
      <dgm:spPr/>
    </dgm:pt>
    <dgm:pt modelId="{1C2958F1-4261-40D8-A8A0-2AAF299B987B}" type="pres">
      <dgm:prSet presAssocID="{33ECD99F-A9F2-464F-A2A9-B086DFD69A5C}" presName="Triangle" presStyleLbl="alignNode1" presStyleIdx="1" presStyleCnt="11"/>
      <dgm:spPr/>
    </dgm:pt>
    <dgm:pt modelId="{A320ED3F-E9F7-489F-AD98-FBCC96AE7540}" type="pres">
      <dgm:prSet presAssocID="{AAD36D84-AF24-470C-AF8A-299D0E79739B}" presName="sibTrans" presStyleCnt="0"/>
      <dgm:spPr/>
    </dgm:pt>
    <dgm:pt modelId="{3CA48DEE-895E-4F93-9D88-3A95AD31D5C4}" type="pres">
      <dgm:prSet presAssocID="{AAD36D84-AF24-470C-AF8A-299D0E79739B}" presName="space" presStyleCnt="0"/>
      <dgm:spPr/>
    </dgm:pt>
    <dgm:pt modelId="{AF8A8F37-3F12-4037-8244-D3D691298615}" type="pres">
      <dgm:prSet presAssocID="{FD7F6E43-31B5-4F9E-81DF-64D0049C29F7}" presName="composite" presStyleCnt="0"/>
      <dgm:spPr/>
    </dgm:pt>
    <dgm:pt modelId="{1D8E1E2E-5236-45D4-A94A-701C474E4ADC}" type="pres">
      <dgm:prSet presAssocID="{FD7F6E43-31B5-4F9E-81DF-64D0049C29F7}" presName="LShape" presStyleLbl="alignNode1" presStyleIdx="2" presStyleCnt="11"/>
      <dgm:spPr/>
    </dgm:pt>
    <dgm:pt modelId="{CBD63CC5-08D4-4B72-A4E0-6A0547167EBF}" type="pres">
      <dgm:prSet presAssocID="{FD7F6E43-31B5-4F9E-81DF-64D0049C29F7}" presName="ParentText" presStyleLbl="revTx" presStyleIdx="1" presStyleCnt="6">
        <dgm:presLayoutVars>
          <dgm:chMax val="0"/>
          <dgm:chPref val="0"/>
          <dgm:bulletEnabled val="1"/>
        </dgm:presLayoutVars>
      </dgm:prSet>
      <dgm:spPr/>
    </dgm:pt>
    <dgm:pt modelId="{5EDA0D41-E65A-4592-A144-FB8AA96EFB72}" type="pres">
      <dgm:prSet presAssocID="{FD7F6E43-31B5-4F9E-81DF-64D0049C29F7}" presName="Triangle" presStyleLbl="alignNode1" presStyleIdx="3" presStyleCnt="11"/>
      <dgm:spPr/>
    </dgm:pt>
    <dgm:pt modelId="{760D5EFD-E220-4E41-AEEF-AE3E8F10016F}" type="pres">
      <dgm:prSet presAssocID="{03BEF367-E589-4039-A74C-C4B3CDEDEE60}" presName="sibTrans" presStyleCnt="0"/>
      <dgm:spPr/>
    </dgm:pt>
    <dgm:pt modelId="{677EED77-AE19-4E93-B2B3-C58C0DD4B27F}" type="pres">
      <dgm:prSet presAssocID="{03BEF367-E589-4039-A74C-C4B3CDEDEE60}" presName="space" presStyleCnt="0"/>
      <dgm:spPr/>
    </dgm:pt>
    <dgm:pt modelId="{0780FBF0-2FD1-48CF-9261-4DA5713E60EC}" type="pres">
      <dgm:prSet presAssocID="{62831869-41D7-49F2-99E1-A0459D82B50B}" presName="composite" presStyleCnt="0"/>
      <dgm:spPr/>
    </dgm:pt>
    <dgm:pt modelId="{BCF887CE-FA67-48A0-A373-FA2741C420E1}" type="pres">
      <dgm:prSet presAssocID="{62831869-41D7-49F2-99E1-A0459D82B50B}" presName="LShape" presStyleLbl="alignNode1" presStyleIdx="4" presStyleCnt="11"/>
      <dgm:spPr/>
    </dgm:pt>
    <dgm:pt modelId="{EC789BE8-A99C-44ED-97E1-F6E0CF43CFEB}" type="pres">
      <dgm:prSet presAssocID="{62831869-41D7-49F2-99E1-A0459D82B50B}" presName="ParentText" presStyleLbl="revTx" presStyleIdx="2" presStyleCnt="6">
        <dgm:presLayoutVars>
          <dgm:chMax val="0"/>
          <dgm:chPref val="0"/>
          <dgm:bulletEnabled val="1"/>
        </dgm:presLayoutVars>
      </dgm:prSet>
      <dgm:spPr/>
    </dgm:pt>
    <dgm:pt modelId="{60AA48E6-1A80-463A-943E-59D0DD96F4E5}" type="pres">
      <dgm:prSet presAssocID="{62831869-41D7-49F2-99E1-A0459D82B50B}" presName="Triangle" presStyleLbl="alignNode1" presStyleIdx="5" presStyleCnt="11"/>
      <dgm:spPr/>
    </dgm:pt>
    <dgm:pt modelId="{38EFCD68-C45F-4AA7-8037-890837C8F816}" type="pres">
      <dgm:prSet presAssocID="{3629FCBC-6EAD-49A4-8BFC-6B5434CEDF4B}" presName="sibTrans" presStyleCnt="0"/>
      <dgm:spPr/>
    </dgm:pt>
    <dgm:pt modelId="{ADA1F5DC-6735-49F1-8CF0-D177BD78F928}" type="pres">
      <dgm:prSet presAssocID="{3629FCBC-6EAD-49A4-8BFC-6B5434CEDF4B}" presName="space" presStyleCnt="0"/>
      <dgm:spPr/>
    </dgm:pt>
    <dgm:pt modelId="{C7B24290-523F-4FA9-B59F-6DBE19E79673}" type="pres">
      <dgm:prSet presAssocID="{53828535-827F-49C2-9D2D-DB4752492DAF}" presName="composite" presStyleCnt="0"/>
      <dgm:spPr/>
    </dgm:pt>
    <dgm:pt modelId="{FC3CAA76-AB79-4C42-8EAD-03754F30C357}" type="pres">
      <dgm:prSet presAssocID="{53828535-827F-49C2-9D2D-DB4752492DAF}" presName="LShape" presStyleLbl="alignNode1" presStyleIdx="6" presStyleCnt="11"/>
      <dgm:spPr/>
    </dgm:pt>
    <dgm:pt modelId="{8E99752E-0F3A-49FE-BFDC-72393373DAC2}" type="pres">
      <dgm:prSet presAssocID="{53828535-827F-49C2-9D2D-DB4752492DAF}" presName="ParentText" presStyleLbl="revTx" presStyleIdx="3" presStyleCnt="6">
        <dgm:presLayoutVars>
          <dgm:chMax val="0"/>
          <dgm:chPref val="0"/>
          <dgm:bulletEnabled val="1"/>
        </dgm:presLayoutVars>
      </dgm:prSet>
      <dgm:spPr/>
    </dgm:pt>
    <dgm:pt modelId="{42133634-BC87-4CEA-8865-C49CD54C8374}" type="pres">
      <dgm:prSet presAssocID="{53828535-827F-49C2-9D2D-DB4752492DAF}" presName="Triangle" presStyleLbl="alignNode1" presStyleIdx="7" presStyleCnt="11"/>
      <dgm:spPr/>
    </dgm:pt>
    <dgm:pt modelId="{C2B6B99C-501E-48A1-A129-AF09CBED1853}" type="pres">
      <dgm:prSet presAssocID="{08570FDE-BE40-4AF9-B577-10B0E9A63DFC}" presName="sibTrans" presStyleCnt="0"/>
      <dgm:spPr/>
    </dgm:pt>
    <dgm:pt modelId="{27DFC6FD-D011-4E0D-AFCB-F3A6A5870EB7}" type="pres">
      <dgm:prSet presAssocID="{08570FDE-BE40-4AF9-B577-10B0E9A63DFC}" presName="space" presStyleCnt="0"/>
      <dgm:spPr/>
    </dgm:pt>
    <dgm:pt modelId="{31DFC948-9471-4C70-A785-04768883C65E}" type="pres">
      <dgm:prSet presAssocID="{6C53113A-8F7B-4397-A0C3-F1A252AC60D2}" presName="composite" presStyleCnt="0"/>
      <dgm:spPr/>
    </dgm:pt>
    <dgm:pt modelId="{F7E75F70-F78A-4BCD-A970-16C0CAF9BDB8}" type="pres">
      <dgm:prSet presAssocID="{6C53113A-8F7B-4397-A0C3-F1A252AC60D2}" presName="LShape" presStyleLbl="alignNode1" presStyleIdx="8" presStyleCnt="11"/>
      <dgm:spPr/>
    </dgm:pt>
    <dgm:pt modelId="{43A446D9-CCC4-4188-BA57-A68B9F6EDE87}" type="pres">
      <dgm:prSet presAssocID="{6C53113A-8F7B-4397-A0C3-F1A252AC60D2}" presName="ParentText" presStyleLbl="revTx" presStyleIdx="4" presStyleCnt="6">
        <dgm:presLayoutVars>
          <dgm:chMax val="0"/>
          <dgm:chPref val="0"/>
          <dgm:bulletEnabled val="1"/>
        </dgm:presLayoutVars>
      </dgm:prSet>
      <dgm:spPr/>
    </dgm:pt>
    <dgm:pt modelId="{3C955ECC-A29F-429D-9A57-3BC81A6985EC}" type="pres">
      <dgm:prSet presAssocID="{6C53113A-8F7B-4397-A0C3-F1A252AC60D2}" presName="Triangle" presStyleLbl="alignNode1" presStyleIdx="9" presStyleCnt="11"/>
      <dgm:spPr/>
    </dgm:pt>
    <dgm:pt modelId="{164E4B4A-EF1D-4C65-844F-78A62FDD104D}" type="pres">
      <dgm:prSet presAssocID="{EE57098F-BC4D-4D9B-A9CE-10822F134CB4}" presName="sibTrans" presStyleCnt="0"/>
      <dgm:spPr/>
    </dgm:pt>
    <dgm:pt modelId="{7F34814A-FDB7-463B-97EE-5F82CD530E0F}" type="pres">
      <dgm:prSet presAssocID="{EE57098F-BC4D-4D9B-A9CE-10822F134CB4}" presName="space" presStyleCnt="0"/>
      <dgm:spPr/>
    </dgm:pt>
    <dgm:pt modelId="{397DE01C-6019-4A9E-AEF2-B2F7E1E80EED}" type="pres">
      <dgm:prSet presAssocID="{FBB7AA85-E520-4CA6-9EBC-A150D5CC1659}" presName="composite" presStyleCnt="0"/>
      <dgm:spPr/>
    </dgm:pt>
    <dgm:pt modelId="{FA55C375-4747-404F-8E83-1959A12DF8C1}" type="pres">
      <dgm:prSet presAssocID="{FBB7AA85-E520-4CA6-9EBC-A150D5CC1659}" presName="LShape" presStyleLbl="alignNode1" presStyleIdx="10" presStyleCnt="11"/>
      <dgm:spPr>
        <a:solidFill>
          <a:srgbClr val="00B0F0"/>
        </a:solidFill>
      </dgm:spPr>
    </dgm:pt>
    <dgm:pt modelId="{10730B55-D609-467F-9796-BF7A17D4E7E1}" type="pres">
      <dgm:prSet presAssocID="{FBB7AA85-E520-4CA6-9EBC-A150D5CC1659}" presName="ParentText" presStyleLbl="revTx" presStyleIdx="5" presStyleCnt="6">
        <dgm:presLayoutVars>
          <dgm:chMax val="0"/>
          <dgm:chPref val="0"/>
          <dgm:bulletEnabled val="1"/>
        </dgm:presLayoutVars>
      </dgm:prSet>
      <dgm:spPr/>
    </dgm:pt>
  </dgm:ptLst>
  <dgm:cxnLst>
    <dgm:cxn modelId="{F5482E07-6AD5-4A0D-8F47-3A5FE1AFF4E4}" srcId="{9B69802F-2428-4FCE-A064-51EB3CE34838}" destId="{62831869-41D7-49F2-99E1-A0459D82B50B}" srcOrd="2" destOrd="0" parTransId="{606398B4-611B-4D3C-BB34-F51A2FDF2FAE}" sibTransId="{3629FCBC-6EAD-49A4-8BFC-6B5434CEDF4B}"/>
    <dgm:cxn modelId="{5DB97E09-8ED2-42DE-9232-C9E81C250E09}" srcId="{9B69802F-2428-4FCE-A064-51EB3CE34838}" destId="{FD7F6E43-31B5-4F9E-81DF-64D0049C29F7}" srcOrd="1" destOrd="0" parTransId="{2B3A07A6-DE35-4215-9C57-F36ECED6D601}" sibTransId="{03BEF367-E589-4039-A74C-C4B3CDEDEE60}"/>
    <dgm:cxn modelId="{08DDE31B-CD34-497D-99CF-25B639486DB0}" srcId="{9B69802F-2428-4FCE-A064-51EB3CE34838}" destId="{33ECD99F-A9F2-464F-A2A9-B086DFD69A5C}" srcOrd="0" destOrd="0" parTransId="{151460F9-32EC-47D2-BB93-590E0782FDD0}" sibTransId="{AAD36D84-AF24-470C-AF8A-299D0E79739B}"/>
    <dgm:cxn modelId="{753A572B-1E7B-472E-95FC-EC813FE21D27}" type="presOf" srcId="{53828535-827F-49C2-9D2D-DB4752492DAF}" destId="{8E99752E-0F3A-49FE-BFDC-72393373DAC2}" srcOrd="0" destOrd="0" presId="urn:microsoft.com/office/officeart/2009/3/layout/StepUpProcess"/>
    <dgm:cxn modelId="{E95A3D2D-7310-4A3D-BFDD-B2931A08FCE7}" type="presOf" srcId="{9B69802F-2428-4FCE-A064-51EB3CE34838}" destId="{7076D70C-0169-4FAA-B208-C175F3197AFD}" srcOrd="0" destOrd="0" presId="urn:microsoft.com/office/officeart/2009/3/layout/StepUpProcess"/>
    <dgm:cxn modelId="{B1CAED41-1D47-4948-8584-F781BF3920AB}" type="presOf" srcId="{FD7F6E43-31B5-4F9E-81DF-64D0049C29F7}" destId="{CBD63CC5-08D4-4B72-A4E0-6A0547167EBF}" srcOrd="0" destOrd="0" presId="urn:microsoft.com/office/officeart/2009/3/layout/StepUpProcess"/>
    <dgm:cxn modelId="{3CD27B65-EFA8-43D0-97FA-AE0CA56B14D7}" type="presOf" srcId="{FBB7AA85-E520-4CA6-9EBC-A150D5CC1659}" destId="{10730B55-D609-467F-9796-BF7A17D4E7E1}" srcOrd="0" destOrd="0" presId="urn:microsoft.com/office/officeart/2009/3/layout/StepUpProcess"/>
    <dgm:cxn modelId="{4F0A4148-2E9B-4BF2-8C1F-23C1E77DC9C2}" srcId="{9B69802F-2428-4FCE-A064-51EB3CE34838}" destId="{53828535-827F-49C2-9D2D-DB4752492DAF}" srcOrd="3" destOrd="0" parTransId="{22BB1FC0-3472-453F-8C8A-018BA80EA429}" sibTransId="{08570FDE-BE40-4AF9-B577-10B0E9A63DFC}"/>
    <dgm:cxn modelId="{34DC4E94-CD97-43C3-B8D9-0462B5E8F6CB}" srcId="{9B69802F-2428-4FCE-A064-51EB3CE34838}" destId="{FBB7AA85-E520-4CA6-9EBC-A150D5CC1659}" srcOrd="5" destOrd="0" parTransId="{C1EE7C73-29E2-453C-918B-6FAEC169EE2B}" sibTransId="{95B72572-2ECD-460C-A61B-FBD2023DEE0D}"/>
    <dgm:cxn modelId="{16B5A8A7-0A06-4E5B-9D9C-44E1B97D3E4F}" type="presOf" srcId="{33ECD99F-A9F2-464F-A2A9-B086DFD69A5C}" destId="{4B4CDE15-6A3D-4C4E-A76E-D2348C15DA40}" srcOrd="0" destOrd="0" presId="urn:microsoft.com/office/officeart/2009/3/layout/StepUpProcess"/>
    <dgm:cxn modelId="{0D2B67A8-65CC-41A1-AFD7-B5B399B9253C}" type="presOf" srcId="{62831869-41D7-49F2-99E1-A0459D82B50B}" destId="{EC789BE8-A99C-44ED-97E1-F6E0CF43CFEB}" srcOrd="0" destOrd="0" presId="urn:microsoft.com/office/officeart/2009/3/layout/StepUpProcess"/>
    <dgm:cxn modelId="{83DA1EBB-7325-4E15-8841-486BA1A082D1}" srcId="{9B69802F-2428-4FCE-A064-51EB3CE34838}" destId="{6C53113A-8F7B-4397-A0C3-F1A252AC60D2}" srcOrd="4" destOrd="0" parTransId="{F4E4F492-8A4C-45F7-9A78-BA67251FF150}" sibTransId="{EE57098F-BC4D-4D9B-A9CE-10822F134CB4}"/>
    <dgm:cxn modelId="{055E74F8-E55B-472A-B058-47E5F193B892}" type="presOf" srcId="{6C53113A-8F7B-4397-A0C3-F1A252AC60D2}" destId="{43A446D9-CCC4-4188-BA57-A68B9F6EDE87}" srcOrd="0" destOrd="0" presId="urn:microsoft.com/office/officeart/2009/3/layout/StepUpProcess"/>
    <dgm:cxn modelId="{D4707B03-C5EB-4603-99F1-C8027F66992D}" type="presParOf" srcId="{7076D70C-0169-4FAA-B208-C175F3197AFD}" destId="{15AF623E-AD87-4715-A028-24AEC3A45F81}" srcOrd="0" destOrd="0" presId="urn:microsoft.com/office/officeart/2009/3/layout/StepUpProcess"/>
    <dgm:cxn modelId="{2B97A43B-608C-4495-8A98-5A70383F4FA1}" type="presParOf" srcId="{15AF623E-AD87-4715-A028-24AEC3A45F81}" destId="{5C0DD40F-8F08-4636-AF51-E5FB88131D4B}" srcOrd="0" destOrd="0" presId="urn:microsoft.com/office/officeart/2009/3/layout/StepUpProcess"/>
    <dgm:cxn modelId="{8703F362-596A-4A8F-A761-17F36C520B2A}" type="presParOf" srcId="{15AF623E-AD87-4715-A028-24AEC3A45F81}" destId="{4B4CDE15-6A3D-4C4E-A76E-D2348C15DA40}" srcOrd="1" destOrd="0" presId="urn:microsoft.com/office/officeart/2009/3/layout/StepUpProcess"/>
    <dgm:cxn modelId="{35B570ED-75ED-4F06-9562-F5AF96E6B8DF}" type="presParOf" srcId="{15AF623E-AD87-4715-A028-24AEC3A45F81}" destId="{1C2958F1-4261-40D8-A8A0-2AAF299B987B}" srcOrd="2" destOrd="0" presId="urn:microsoft.com/office/officeart/2009/3/layout/StepUpProcess"/>
    <dgm:cxn modelId="{41D5D053-CE06-4194-A33F-8C010EE2D910}" type="presParOf" srcId="{7076D70C-0169-4FAA-B208-C175F3197AFD}" destId="{A320ED3F-E9F7-489F-AD98-FBCC96AE7540}" srcOrd="1" destOrd="0" presId="urn:microsoft.com/office/officeart/2009/3/layout/StepUpProcess"/>
    <dgm:cxn modelId="{C069F590-6D55-4B86-86E7-0F6A7FB87824}" type="presParOf" srcId="{A320ED3F-E9F7-489F-AD98-FBCC96AE7540}" destId="{3CA48DEE-895E-4F93-9D88-3A95AD31D5C4}" srcOrd="0" destOrd="0" presId="urn:microsoft.com/office/officeart/2009/3/layout/StepUpProcess"/>
    <dgm:cxn modelId="{852D795F-39EC-4B83-BBB8-1803224E9855}" type="presParOf" srcId="{7076D70C-0169-4FAA-B208-C175F3197AFD}" destId="{AF8A8F37-3F12-4037-8244-D3D691298615}" srcOrd="2" destOrd="0" presId="urn:microsoft.com/office/officeart/2009/3/layout/StepUpProcess"/>
    <dgm:cxn modelId="{830FED8E-9AAA-4625-B04A-F8862CE310B5}" type="presParOf" srcId="{AF8A8F37-3F12-4037-8244-D3D691298615}" destId="{1D8E1E2E-5236-45D4-A94A-701C474E4ADC}" srcOrd="0" destOrd="0" presId="urn:microsoft.com/office/officeart/2009/3/layout/StepUpProcess"/>
    <dgm:cxn modelId="{BC68C8E5-E596-4D9B-8394-B37E049D6530}" type="presParOf" srcId="{AF8A8F37-3F12-4037-8244-D3D691298615}" destId="{CBD63CC5-08D4-4B72-A4E0-6A0547167EBF}" srcOrd="1" destOrd="0" presId="urn:microsoft.com/office/officeart/2009/3/layout/StepUpProcess"/>
    <dgm:cxn modelId="{676C2A71-CB02-4641-8ADB-488846668544}" type="presParOf" srcId="{AF8A8F37-3F12-4037-8244-D3D691298615}" destId="{5EDA0D41-E65A-4592-A144-FB8AA96EFB72}" srcOrd="2" destOrd="0" presId="urn:microsoft.com/office/officeart/2009/3/layout/StepUpProcess"/>
    <dgm:cxn modelId="{ECA08DC6-4EA7-4F39-AF3E-4BD3865B246B}" type="presParOf" srcId="{7076D70C-0169-4FAA-B208-C175F3197AFD}" destId="{760D5EFD-E220-4E41-AEEF-AE3E8F10016F}" srcOrd="3" destOrd="0" presId="urn:microsoft.com/office/officeart/2009/3/layout/StepUpProcess"/>
    <dgm:cxn modelId="{EAC37C57-DEA8-432B-8C44-B071BF100E9A}" type="presParOf" srcId="{760D5EFD-E220-4E41-AEEF-AE3E8F10016F}" destId="{677EED77-AE19-4E93-B2B3-C58C0DD4B27F}" srcOrd="0" destOrd="0" presId="urn:microsoft.com/office/officeart/2009/3/layout/StepUpProcess"/>
    <dgm:cxn modelId="{55E7CEE0-1A2A-454E-AC67-CF309E5747E1}" type="presParOf" srcId="{7076D70C-0169-4FAA-B208-C175F3197AFD}" destId="{0780FBF0-2FD1-48CF-9261-4DA5713E60EC}" srcOrd="4" destOrd="0" presId="urn:microsoft.com/office/officeart/2009/3/layout/StepUpProcess"/>
    <dgm:cxn modelId="{06CA07F8-EDE2-43E5-9824-74CD26E1121F}" type="presParOf" srcId="{0780FBF0-2FD1-48CF-9261-4DA5713E60EC}" destId="{BCF887CE-FA67-48A0-A373-FA2741C420E1}" srcOrd="0" destOrd="0" presId="urn:microsoft.com/office/officeart/2009/3/layout/StepUpProcess"/>
    <dgm:cxn modelId="{CF5764FC-B12B-4A40-96E3-7852F5C1CDDE}" type="presParOf" srcId="{0780FBF0-2FD1-48CF-9261-4DA5713E60EC}" destId="{EC789BE8-A99C-44ED-97E1-F6E0CF43CFEB}" srcOrd="1" destOrd="0" presId="urn:microsoft.com/office/officeart/2009/3/layout/StepUpProcess"/>
    <dgm:cxn modelId="{56873740-6F13-4280-9166-040E1DC0883F}" type="presParOf" srcId="{0780FBF0-2FD1-48CF-9261-4DA5713E60EC}" destId="{60AA48E6-1A80-463A-943E-59D0DD96F4E5}" srcOrd="2" destOrd="0" presId="urn:microsoft.com/office/officeart/2009/3/layout/StepUpProcess"/>
    <dgm:cxn modelId="{21AB6A7B-BD47-43D3-9CDF-E93F5835CB08}" type="presParOf" srcId="{7076D70C-0169-4FAA-B208-C175F3197AFD}" destId="{38EFCD68-C45F-4AA7-8037-890837C8F816}" srcOrd="5" destOrd="0" presId="urn:microsoft.com/office/officeart/2009/3/layout/StepUpProcess"/>
    <dgm:cxn modelId="{415A6742-332F-479B-85EA-D84F90EA48EC}" type="presParOf" srcId="{38EFCD68-C45F-4AA7-8037-890837C8F816}" destId="{ADA1F5DC-6735-49F1-8CF0-D177BD78F928}" srcOrd="0" destOrd="0" presId="urn:microsoft.com/office/officeart/2009/3/layout/StepUpProcess"/>
    <dgm:cxn modelId="{13B05BAD-AE1E-4995-9135-3A12E12F9652}" type="presParOf" srcId="{7076D70C-0169-4FAA-B208-C175F3197AFD}" destId="{C7B24290-523F-4FA9-B59F-6DBE19E79673}" srcOrd="6" destOrd="0" presId="urn:microsoft.com/office/officeart/2009/3/layout/StepUpProcess"/>
    <dgm:cxn modelId="{A22979AD-DD64-4C45-9697-017662BADD1F}" type="presParOf" srcId="{C7B24290-523F-4FA9-B59F-6DBE19E79673}" destId="{FC3CAA76-AB79-4C42-8EAD-03754F30C357}" srcOrd="0" destOrd="0" presId="urn:microsoft.com/office/officeart/2009/3/layout/StepUpProcess"/>
    <dgm:cxn modelId="{C1EBBEA3-EA0C-4C01-A632-BBEB3680A8F2}" type="presParOf" srcId="{C7B24290-523F-4FA9-B59F-6DBE19E79673}" destId="{8E99752E-0F3A-49FE-BFDC-72393373DAC2}" srcOrd="1" destOrd="0" presId="urn:microsoft.com/office/officeart/2009/3/layout/StepUpProcess"/>
    <dgm:cxn modelId="{0DF1A836-5FBF-41AC-8494-01B9E705AA97}" type="presParOf" srcId="{C7B24290-523F-4FA9-B59F-6DBE19E79673}" destId="{42133634-BC87-4CEA-8865-C49CD54C8374}" srcOrd="2" destOrd="0" presId="urn:microsoft.com/office/officeart/2009/3/layout/StepUpProcess"/>
    <dgm:cxn modelId="{EB560086-A752-4AAC-89D0-39C6B4D4534B}" type="presParOf" srcId="{7076D70C-0169-4FAA-B208-C175F3197AFD}" destId="{C2B6B99C-501E-48A1-A129-AF09CBED1853}" srcOrd="7" destOrd="0" presId="urn:microsoft.com/office/officeart/2009/3/layout/StepUpProcess"/>
    <dgm:cxn modelId="{0EFF38F7-877A-4FFD-86FF-DE566E079C34}" type="presParOf" srcId="{C2B6B99C-501E-48A1-A129-AF09CBED1853}" destId="{27DFC6FD-D011-4E0D-AFCB-F3A6A5870EB7}" srcOrd="0" destOrd="0" presId="urn:microsoft.com/office/officeart/2009/3/layout/StepUpProcess"/>
    <dgm:cxn modelId="{272F3E39-C438-455E-A0BC-198ED86401F8}" type="presParOf" srcId="{7076D70C-0169-4FAA-B208-C175F3197AFD}" destId="{31DFC948-9471-4C70-A785-04768883C65E}" srcOrd="8" destOrd="0" presId="urn:microsoft.com/office/officeart/2009/3/layout/StepUpProcess"/>
    <dgm:cxn modelId="{16CFBB35-B279-4D52-9813-88D21D0FAEBE}" type="presParOf" srcId="{31DFC948-9471-4C70-A785-04768883C65E}" destId="{F7E75F70-F78A-4BCD-A970-16C0CAF9BDB8}" srcOrd="0" destOrd="0" presId="urn:microsoft.com/office/officeart/2009/3/layout/StepUpProcess"/>
    <dgm:cxn modelId="{1F4DA373-B5EF-435B-8AC9-29B05A9F6535}" type="presParOf" srcId="{31DFC948-9471-4C70-A785-04768883C65E}" destId="{43A446D9-CCC4-4188-BA57-A68B9F6EDE87}" srcOrd="1" destOrd="0" presId="urn:microsoft.com/office/officeart/2009/3/layout/StepUpProcess"/>
    <dgm:cxn modelId="{46C9E42E-5824-47EA-8DC7-53236BBCAAF0}" type="presParOf" srcId="{31DFC948-9471-4C70-A785-04768883C65E}" destId="{3C955ECC-A29F-429D-9A57-3BC81A6985EC}" srcOrd="2" destOrd="0" presId="urn:microsoft.com/office/officeart/2009/3/layout/StepUpProcess"/>
    <dgm:cxn modelId="{FBCFC691-C4A7-4B5B-AB64-DC97CF1D0C09}" type="presParOf" srcId="{7076D70C-0169-4FAA-B208-C175F3197AFD}" destId="{164E4B4A-EF1D-4C65-844F-78A62FDD104D}" srcOrd="9" destOrd="0" presId="urn:microsoft.com/office/officeart/2009/3/layout/StepUpProcess"/>
    <dgm:cxn modelId="{29A40DF4-B23C-4232-A8BF-53EA06852C04}" type="presParOf" srcId="{164E4B4A-EF1D-4C65-844F-78A62FDD104D}" destId="{7F34814A-FDB7-463B-97EE-5F82CD530E0F}" srcOrd="0" destOrd="0" presId="urn:microsoft.com/office/officeart/2009/3/layout/StepUpProcess"/>
    <dgm:cxn modelId="{0D80611C-813E-4EE3-B8A2-23F4BA3D879C}" type="presParOf" srcId="{7076D70C-0169-4FAA-B208-C175F3197AFD}" destId="{397DE01C-6019-4A9E-AEF2-B2F7E1E80EED}" srcOrd="10" destOrd="0" presId="urn:microsoft.com/office/officeart/2009/3/layout/StepUpProcess"/>
    <dgm:cxn modelId="{48FD7C30-D89E-4C15-B365-15E324954B3C}" type="presParOf" srcId="{397DE01C-6019-4A9E-AEF2-B2F7E1E80EED}" destId="{FA55C375-4747-404F-8E83-1959A12DF8C1}" srcOrd="0" destOrd="0" presId="urn:microsoft.com/office/officeart/2009/3/layout/StepUpProcess"/>
    <dgm:cxn modelId="{1BE7ADD7-FA16-406F-AB12-BCA175AD913F}" type="presParOf" srcId="{397DE01C-6019-4A9E-AEF2-B2F7E1E80EED}" destId="{10730B55-D609-467F-9796-BF7A17D4E7E1}"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15764-B5FF-466C-B637-A63942B2FF82}">
      <dsp:nvSpPr>
        <dsp:cNvPr id="0" name=""/>
        <dsp:cNvSpPr/>
      </dsp:nvSpPr>
      <dsp:spPr>
        <a:xfrm>
          <a:off x="474375" y="4464"/>
          <a:ext cx="2602563" cy="20820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9AF6CD-3F61-4060-BAD3-3BC69B0BEE80}">
      <dsp:nvSpPr>
        <dsp:cNvPr id="0" name=""/>
        <dsp:cNvSpPr/>
      </dsp:nvSpPr>
      <dsp:spPr>
        <a:xfrm>
          <a:off x="708693" y="1878309"/>
          <a:ext cx="2316281" cy="728717"/>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0" rIns="36000" bIns="0" numCol="1" spcCol="1270" anchor="ctr" anchorCtr="0">
          <a:noAutofit/>
        </a:bodyPr>
        <a:lstStyle/>
        <a:p>
          <a:pPr marL="0" lvl="0" indent="0" algn="ctr" defTabSz="711200">
            <a:lnSpc>
              <a:spcPct val="90000"/>
            </a:lnSpc>
            <a:spcBef>
              <a:spcPct val="0"/>
            </a:spcBef>
            <a:spcAft>
              <a:spcPct val="35000"/>
            </a:spcAft>
            <a:buNone/>
          </a:pPr>
          <a:r>
            <a:rPr lang="en-IN" sz="1600" b="1" kern="1200" dirty="0">
              <a:effectLst>
                <a:outerShdw blurRad="38100" dist="38100" dir="2700000" algn="tl">
                  <a:srgbClr val="000000">
                    <a:alpha val="43137"/>
                  </a:srgbClr>
                </a:outerShdw>
              </a:effectLst>
            </a:rPr>
            <a:t>Understanding </a:t>
          </a:r>
          <a:r>
            <a:rPr lang="en-IN" sz="1600" b="1" kern="1200" dirty="0" err="1">
              <a:effectLst>
                <a:outerShdw blurRad="38100" dist="38100" dir="2700000" algn="tl">
                  <a:srgbClr val="000000">
                    <a:alpha val="43137"/>
                  </a:srgbClr>
                </a:outerShdw>
              </a:effectLst>
            </a:rPr>
            <a:t>Collobration</a:t>
          </a:r>
          <a:r>
            <a:rPr lang="en-IN" sz="1600" b="1" kern="1200" dirty="0">
              <a:effectLst>
                <a:outerShdw blurRad="38100" dist="38100" dir="2700000" algn="tl">
                  <a:srgbClr val="000000">
                    <a:alpha val="43137"/>
                  </a:srgbClr>
                </a:outerShdw>
              </a:effectLst>
            </a:rPr>
            <a:t> </a:t>
          </a:r>
        </a:p>
        <a:p>
          <a:pPr marL="0" lvl="0" indent="0" algn="ctr" defTabSz="711200">
            <a:lnSpc>
              <a:spcPct val="90000"/>
            </a:lnSpc>
            <a:spcBef>
              <a:spcPct val="0"/>
            </a:spcBef>
            <a:spcAft>
              <a:spcPct val="35000"/>
            </a:spcAft>
            <a:buNone/>
          </a:pPr>
          <a:r>
            <a:rPr lang="en-IN" sz="1600" b="1" kern="1200" dirty="0">
              <a:effectLst>
                <a:outerShdw blurRad="38100" dist="38100" dir="2700000" algn="tl">
                  <a:srgbClr val="000000">
                    <a:alpha val="43137"/>
                  </a:srgbClr>
                </a:outerShdw>
              </a:effectLst>
            </a:rPr>
            <a:t>Skills</a:t>
          </a:r>
        </a:p>
      </dsp:txBody>
      <dsp:txXfrm>
        <a:off x="708693" y="1878309"/>
        <a:ext cx="2316281" cy="728717"/>
      </dsp:txXfrm>
    </dsp:sp>
    <dsp:sp modelId="{A139853F-AD36-4A0E-8A84-3C521F54EFAF}">
      <dsp:nvSpPr>
        <dsp:cNvPr id="0" name=""/>
        <dsp:cNvSpPr/>
      </dsp:nvSpPr>
      <dsp:spPr>
        <a:xfrm>
          <a:off x="3526661" y="4464"/>
          <a:ext cx="2602563" cy="20820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F1EFBB-ED19-40AF-83C1-7C470F15A645}">
      <dsp:nvSpPr>
        <dsp:cNvPr id="0" name=""/>
        <dsp:cNvSpPr/>
      </dsp:nvSpPr>
      <dsp:spPr>
        <a:xfrm>
          <a:off x="3760892" y="1878309"/>
          <a:ext cx="2316281" cy="728717"/>
        </a:xfrm>
        <a:prstGeom prst="wedgeRectCallout">
          <a:avLst>
            <a:gd name="adj1" fmla="val 20250"/>
            <a:gd name="adj2" fmla="val -607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Elements of Collaboration skills</a:t>
          </a:r>
          <a:endParaRPr lang="en-IN" sz="1600" b="1" kern="1200" dirty="0">
            <a:effectLst>
              <a:outerShdw blurRad="38100" dist="38100" dir="2700000" algn="tl">
                <a:srgbClr val="000000">
                  <a:alpha val="43137"/>
                </a:srgbClr>
              </a:outerShdw>
            </a:effectLst>
          </a:endParaRPr>
        </a:p>
      </dsp:txBody>
      <dsp:txXfrm>
        <a:off x="3760892" y="1878309"/>
        <a:ext cx="2316281" cy="728717"/>
      </dsp:txXfrm>
    </dsp:sp>
    <dsp:sp modelId="{97617FE4-4233-4084-B5CA-402862CC815C}">
      <dsp:nvSpPr>
        <dsp:cNvPr id="0" name=""/>
        <dsp:cNvSpPr/>
      </dsp:nvSpPr>
      <dsp:spPr>
        <a:xfrm>
          <a:off x="6555264" y="4464"/>
          <a:ext cx="2602563" cy="208205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19F6D3-7D85-4DED-BFA8-9F980E7B200D}">
      <dsp:nvSpPr>
        <dsp:cNvPr id="0" name=""/>
        <dsp:cNvSpPr/>
      </dsp:nvSpPr>
      <dsp:spPr>
        <a:xfrm>
          <a:off x="6789418" y="1878309"/>
          <a:ext cx="2316281" cy="728717"/>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Essential Collaboration Skills</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sp:txBody>
      <dsp:txXfrm>
        <a:off x="6789418" y="1878309"/>
        <a:ext cx="2316281" cy="728717"/>
      </dsp:txXfrm>
    </dsp:sp>
    <dsp:sp modelId="{A39C1CCA-3060-4805-B2E7-6AF37DD03AC5}">
      <dsp:nvSpPr>
        <dsp:cNvPr id="0" name=""/>
        <dsp:cNvSpPr/>
      </dsp:nvSpPr>
      <dsp:spPr>
        <a:xfrm>
          <a:off x="493218" y="2867283"/>
          <a:ext cx="2602563" cy="208205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9B783E-72E7-4BC5-9E1E-E8ED7EAFD632}">
      <dsp:nvSpPr>
        <dsp:cNvPr id="0" name=""/>
        <dsp:cNvSpPr/>
      </dsp:nvSpPr>
      <dsp:spPr>
        <a:xfrm>
          <a:off x="727501" y="4741129"/>
          <a:ext cx="2316281" cy="728717"/>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Building Trust in collaboration</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sp:txBody>
      <dsp:txXfrm>
        <a:off x="727501" y="4741129"/>
        <a:ext cx="2316281" cy="728717"/>
      </dsp:txXfrm>
    </dsp:sp>
    <dsp:sp modelId="{006D3523-4AD6-495B-9593-3600002DABF9}">
      <dsp:nvSpPr>
        <dsp:cNvPr id="0" name=""/>
        <dsp:cNvSpPr/>
      </dsp:nvSpPr>
      <dsp:spPr>
        <a:xfrm>
          <a:off x="3534209" y="2867283"/>
          <a:ext cx="2602563" cy="208205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9D4DA-B09D-4ED2-91C6-94C2DFFD05FE}">
      <dsp:nvSpPr>
        <dsp:cNvPr id="0" name=""/>
        <dsp:cNvSpPr/>
      </dsp:nvSpPr>
      <dsp:spPr>
        <a:xfrm>
          <a:off x="3768350" y="4741129"/>
          <a:ext cx="2316281" cy="728717"/>
        </a:xfrm>
        <a:prstGeom prst="wedgeRectCallout">
          <a:avLst>
            <a:gd name="adj1" fmla="val 20250"/>
            <a:gd name="adj2" fmla="val -607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Building Virtual Collaboration</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sp:txBody>
      <dsp:txXfrm>
        <a:off x="3768350" y="4741129"/>
        <a:ext cx="2316281" cy="728717"/>
      </dsp:txXfrm>
    </dsp:sp>
    <dsp:sp modelId="{11877A90-2CF5-45D3-AC12-412ED387EE7C}">
      <dsp:nvSpPr>
        <dsp:cNvPr id="0" name=""/>
        <dsp:cNvSpPr/>
      </dsp:nvSpPr>
      <dsp:spPr>
        <a:xfrm>
          <a:off x="6550944" y="2867283"/>
          <a:ext cx="2602563" cy="208205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4A4659-87FD-45FB-B655-C783AF0514C6}">
      <dsp:nvSpPr>
        <dsp:cNvPr id="0" name=""/>
        <dsp:cNvSpPr/>
      </dsp:nvSpPr>
      <dsp:spPr>
        <a:xfrm>
          <a:off x="6785203" y="4741129"/>
          <a:ext cx="2316281" cy="728717"/>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effectLst>
                <a:outerShdw blurRad="38100" dist="38100" dir="2700000" algn="tl">
                  <a:srgbClr val="000000">
                    <a:alpha val="43137"/>
                  </a:srgbClr>
                </a:outerShdw>
              </a:effectLst>
              <a:latin typeface="Swis721 Cn BT"/>
              <a:ea typeface="+mn-ea"/>
              <a:cs typeface="+mn-cs"/>
            </a:rPr>
            <a:t>Barriers to collaboration skills</a:t>
          </a:r>
          <a:endParaRPr lang="en-IN" sz="1600" b="1" kern="1200" dirty="0">
            <a:solidFill>
              <a:prstClr val="white"/>
            </a:solidFill>
            <a:effectLst>
              <a:outerShdw blurRad="38100" dist="38100" dir="2700000" algn="tl">
                <a:srgbClr val="000000">
                  <a:alpha val="43137"/>
                </a:srgbClr>
              </a:outerShdw>
            </a:effectLst>
            <a:latin typeface="Swis721 Cn BT"/>
            <a:ea typeface="+mn-ea"/>
            <a:cs typeface="+mn-cs"/>
          </a:endParaRPr>
        </a:p>
      </dsp:txBody>
      <dsp:txXfrm>
        <a:off x="6785203" y="4741129"/>
        <a:ext cx="2316281" cy="728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5E854-0726-44F9-B76D-4DB82B75941D}">
      <dsp:nvSpPr>
        <dsp:cNvPr id="0" name=""/>
        <dsp:cNvSpPr/>
      </dsp:nvSpPr>
      <dsp:spPr>
        <a:xfrm>
          <a:off x="6661"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IN" sz="1400" kern="1200" dirty="0">
              <a:solidFill>
                <a:schemeClr val="tx1">
                  <a:lumMod val="65000"/>
                  <a:lumOff val="35000"/>
                </a:schemeClr>
              </a:solidFill>
              <a:effectLst>
                <a:outerShdw blurRad="38100" dist="38100" dir="2700000" algn="tl">
                  <a:srgbClr val="000000">
                    <a:alpha val="43137"/>
                  </a:srgbClr>
                </a:outerShdw>
              </a:effectLst>
            </a:rPr>
            <a:t>Enhanced Problem-Solving</a:t>
          </a:r>
        </a:p>
      </dsp:txBody>
      <dsp:txXfrm>
        <a:off x="37458" y="154760"/>
        <a:ext cx="1072344" cy="989889"/>
      </dsp:txXfrm>
    </dsp:sp>
    <dsp:sp modelId="{A629AB69-3B4A-451C-BE3F-27401508D1D8}">
      <dsp:nvSpPr>
        <dsp:cNvPr id="0" name=""/>
        <dsp:cNvSpPr/>
      </dsp:nvSpPr>
      <dsp:spPr>
        <a:xfrm>
          <a:off x="1217480"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217480" y="592505"/>
        <a:ext cx="114091" cy="114398"/>
      </dsp:txXfrm>
    </dsp:sp>
    <dsp:sp modelId="{4E7BB69D-6A0D-4485-A976-88892CDD718B}">
      <dsp:nvSpPr>
        <dsp:cNvPr id="0" name=""/>
        <dsp:cNvSpPr/>
      </dsp:nvSpPr>
      <dsp:spPr>
        <a:xfrm>
          <a:off x="1448123"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Diverse Perspectives</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1478920" y="154760"/>
        <a:ext cx="1072344" cy="989889"/>
      </dsp:txXfrm>
    </dsp:sp>
    <dsp:sp modelId="{816E9074-9408-4760-8329-36DBA86672AC}">
      <dsp:nvSpPr>
        <dsp:cNvPr id="0" name=""/>
        <dsp:cNvSpPr/>
      </dsp:nvSpPr>
      <dsp:spPr>
        <a:xfrm>
          <a:off x="2658942"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2658942" y="592505"/>
        <a:ext cx="114091" cy="114398"/>
      </dsp:txXfrm>
    </dsp:sp>
    <dsp:sp modelId="{404FAF82-2F03-4624-9262-5E220FBACA8C}">
      <dsp:nvSpPr>
        <dsp:cNvPr id="0" name=""/>
        <dsp:cNvSpPr/>
      </dsp:nvSpPr>
      <dsp:spPr>
        <a:xfrm>
          <a:off x="2889585"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Skill Development</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2920382" y="154760"/>
        <a:ext cx="1072344" cy="989889"/>
      </dsp:txXfrm>
    </dsp:sp>
    <dsp:sp modelId="{9D95DFCE-1686-4E43-A497-4171BE0A1060}">
      <dsp:nvSpPr>
        <dsp:cNvPr id="0" name=""/>
        <dsp:cNvSpPr/>
      </dsp:nvSpPr>
      <dsp:spPr>
        <a:xfrm>
          <a:off x="4100404"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4100404" y="592505"/>
        <a:ext cx="114091" cy="114398"/>
      </dsp:txXfrm>
    </dsp:sp>
    <dsp:sp modelId="{32652647-0A5D-4181-BE95-10AEDC073AAB}">
      <dsp:nvSpPr>
        <dsp:cNvPr id="0" name=""/>
        <dsp:cNvSpPr/>
      </dsp:nvSpPr>
      <dsp:spPr>
        <a:xfrm>
          <a:off x="4331047"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Professional Growth</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4361844" y="154760"/>
        <a:ext cx="1072344" cy="989889"/>
      </dsp:txXfrm>
    </dsp:sp>
    <dsp:sp modelId="{1D06FE46-BE7C-4395-B7CB-43C3DCD61B84}">
      <dsp:nvSpPr>
        <dsp:cNvPr id="0" name=""/>
        <dsp:cNvSpPr/>
      </dsp:nvSpPr>
      <dsp:spPr>
        <a:xfrm>
          <a:off x="5541866"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5541866" y="592505"/>
        <a:ext cx="114091" cy="114398"/>
      </dsp:txXfrm>
    </dsp:sp>
    <dsp:sp modelId="{A5DFF07E-9672-46A7-83B3-6E762824519A}">
      <dsp:nvSpPr>
        <dsp:cNvPr id="0" name=""/>
        <dsp:cNvSpPr/>
      </dsp:nvSpPr>
      <dsp:spPr>
        <a:xfrm>
          <a:off x="5772509"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Enhanced Communication</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5803306" y="154760"/>
        <a:ext cx="1072344" cy="989889"/>
      </dsp:txXfrm>
    </dsp:sp>
    <dsp:sp modelId="{CCBC5DB8-B969-461A-B69A-D50E2B952F1B}">
      <dsp:nvSpPr>
        <dsp:cNvPr id="0" name=""/>
        <dsp:cNvSpPr/>
      </dsp:nvSpPr>
      <dsp:spPr>
        <a:xfrm>
          <a:off x="6983328"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6983328" y="592505"/>
        <a:ext cx="114091" cy="114398"/>
      </dsp:txXfrm>
    </dsp:sp>
    <dsp:sp modelId="{C674323E-6E5E-494B-B11F-34E594285C28}">
      <dsp:nvSpPr>
        <dsp:cNvPr id="0" name=""/>
        <dsp:cNvSpPr/>
      </dsp:nvSpPr>
      <dsp:spPr>
        <a:xfrm>
          <a:off x="7213971"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Better Decision-Making</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7244768" y="154760"/>
        <a:ext cx="1072344" cy="989889"/>
      </dsp:txXfrm>
    </dsp:sp>
    <dsp:sp modelId="{65385710-6A8A-4C41-ACC0-A1EFFEAF7C12}">
      <dsp:nvSpPr>
        <dsp:cNvPr id="0" name=""/>
        <dsp:cNvSpPr/>
      </dsp:nvSpPr>
      <dsp:spPr>
        <a:xfrm>
          <a:off x="8424790"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8424790" y="592505"/>
        <a:ext cx="114091" cy="114398"/>
      </dsp:txXfrm>
    </dsp:sp>
    <dsp:sp modelId="{C48704A0-729E-476D-8D11-96ED00F47A34}">
      <dsp:nvSpPr>
        <dsp:cNvPr id="0" name=""/>
        <dsp:cNvSpPr/>
      </dsp:nvSpPr>
      <dsp:spPr>
        <a:xfrm>
          <a:off x="8655432"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Improved Productivity</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8686229" y="154760"/>
        <a:ext cx="1072344" cy="989889"/>
      </dsp:txXfrm>
    </dsp:sp>
    <dsp:sp modelId="{9E45FDFA-44F7-4C0F-88BF-C0AADC5AF219}">
      <dsp:nvSpPr>
        <dsp:cNvPr id="0" name=""/>
        <dsp:cNvSpPr/>
      </dsp:nvSpPr>
      <dsp:spPr>
        <a:xfrm>
          <a:off x="9866252" y="554372"/>
          <a:ext cx="162987" cy="190664"/>
        </a:xfrm>
        <a:prstGeom prst="rightArrow">
          <a:avLst>
            <a:gd name="adj1" fmla="val 60000"/>
            <a:gd name="adj2" fmla="val 50000"/>
          </a:avLst>
        </a:prstGeom>
        <a:solidFill>
          <a:srgbClr val="C00000"/>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9866252" y="592505"/>
        <a:ext cx="114091" cy="114398"/>
      </dsp:txXfrm>
    </dsp:sp>
    <dsp:sp modelId="{7BE275BB-6372-49F2-92EA-6A0231DED6D6}">
      <dsp:nvSpPr>
        <dsp:cNvPr id="0" name=""/>
        <dsp:cNvSpPr/>
      </dsp:nvSpPr>
      <dsp:spPr>
        <a:xfrm>
          <a:off x="10096894" y="123963"/>
          <a:ext cx="1133938" cy="1051483"/>
        </a:xfrm>
        <a:prstGeom prst="roundRect">
          <a:avLst>
            <a:gd name="adj" fmla="val 10000"/>
          </a:avLst>
        </a:prstGeom>
        <a:noFill/>
        <a:ln w="28575" cap="flat" cmpd="sng" algn="ctr">
          <a:solidFill>
            <a:srgbClr val="3333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effectLst>
                <a:outerShdw blurRad="38100" dist="38100" dir="2700000" algn="tl">
                  <a:srgbClr val="000000">
                    <a:alpha val="43137"/>
                  </a:srgbClr>
                </a:outerShdw>
              </a:effectLst>
            </a:rPr>
            <a:t>Increased Job Satisfaction</a:t>
          </a:r>
          <a:endParaRPr lang="en-IN" sz="1400" kern="1200" dirty="0">
            <a:solidFill>
              <a:schemeClr val="tx1">
                <a:lumMod val="65000"/>
                <a:lumOff val="35000"/>
              </a:schemeClr>
            </a:solidFill>
            <a:effectLst>
              <a:outerShdw blurRad="38100" dist="38100" dir="2700000" algn="tl">
                <a:srgbClr val="000000">
                  <a:alpha val="43137"/>
                </a:srgbClr>
              </a:outerShdw>
            </a:effectLst>
          </a:endParaRPr>
        </a:p>
      </dsp:txBody>
      <dsp:txXfrm>
        <a:off x="10127691" y="154760"/>
        <a:ext cx="1072344" cy="989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DD40F-8F08-4636-AF51-E5FB88131D4B}">
      <dsp:nvSpPr>
        <dsp:cNvPr id="0" name=""/>
        <dsp:cNvSpPr/>
      </dsp:nvSpPr>
      <dsp:spPr>
        <a:xfrm rot="5400000">
          <a:off x="335860" y="2507116"/>
          <a:ext cx="1006137" cy="167419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CDE15-6A3D-4C4E-A76E-D2348C15DA40}">
      <dsp:nvSpPr>
        <dsp:cNvPr id="0" name=""/>
        <dsp:cNvSpPr/>
      </dsp:nvSpPr>
      <dsp:spPr>
        <a:xfrm>
          <a:off x="167911" y="3007338"/>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Clearly Define Objectives</a:t>
          </a:r>
          <a:endParaRPr lang="en-IN" sz="1600" kern="1200" dirty="0">
            <a:effectLst>
              <a:outerShdw blurRad="38100" dist="38100" dir="2700000" algn="tl">
                <a:srgbClr val="000000">
                  <a:alpha val="43137"/>
                </a:srgbClr>
              </a:outerShdw>
            </a:effectLst>
          </a:endParaRPr>
        </a:p>
      </dsp:txBody>
      <dsp:txXfrm>
        <a:off x="167911" y="3007338"/>
        <a:ext cx="1511468" cy="1324890"/>
      </dsp:txXfrm>
    </dsp:sp>
    <dsp:sp modelId="{1C2958F1-4261-40D8-A8A0-2AAF299B987B}">
      <dsp:nvSpPr>
        <dsp:cNvPr id="0" name=""/>
        <dsp:cNvSpPr/>
      </dsp:nvSpPr>
      <dsp:spPr>
        <a:xfrm>
          <a:off x="1394197" y="2383860"/>
          <a:ext cx="285182" cy="285182"/>
        </a:xfrm>
        <a:prstGeom prst="triangle">
          <a:avLst>
            <a:gd name="adj" fmla="val 100000"/>
          </a:avLst>
        </a:prstGeom>
        <a:solidFill>
          <a:schemeClr val="accent4">
            <a:hueOff val="980089"/>
            <a:satOff val="-4078"/>
            <a:lumOff val="961"/>
            <a:alphaOff val="0"/>
          </a:schemeClr>
        </a:solidFill>
        <a:ln w="12700" cap="flat" cmpd="sng" algn="ctr">
          <a:solidFill>
            <a:schemeClr val="accent4">
              <a:hueOff val="980089"/>
              <a:satOff val="-4078"/>
              <a:lumOff val="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8E1E2E-5236-45D4-A94A-701C474E4ADC}">
      <dsp:nvSpPr>
        <dsp:cNvPr id="0" name=""/>
        <dsp:cNvSpPr/>
      </dsp:nvSpPr>
      <dsp:spPr>
        <a:xfrm rot="5400000">
          <a:off x="2186193" y="2049249"/>
          <a:ext cx="1006137" cy="1674190"/>
        </a:xfrm>
        <a:prstGeom prst="corner">
          <a:avLst>
            <a:gd name="adj1" fmla="val 16120"/>
            <a:gd name="adj2" fmla="val 16110"/>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63CC5-08D4-4B72-A4E0-6A0547167EBF}">
      <dsp:nvSpPr>
        <dsp:cNvPr id="0" name=""/>
        <dsp:cNvSpPr/>
      </dsp:nvSpPr>
      <dsp:spPr>
        <a:xfrm>
          <a:off x="2018244" y="2549472"/>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Select the Right Team</a:t>
          </a:r>
          <a:endParaRPr lang="en-IN" sz="1600" kern="1200" dirty="0">
            <a:effectLst>
              <a:outerShdw blurRad="38100" dist="38100" dir="2700000" algn="tl">
                <a:srgbClr val="000000">
                  <a:alpha val="43137"/>
                </a:srgbClr>
              </a:outerShdw>
            </a:effectLst>
          </a:endParaRPr>
        </a:p>
      </dsp:txBody>
      <dsp:txXfrm>
        <a:off x="2018244" y="2549472"/>
        <a:ext cx="1511468" cy="1324890"/>
      </dsp:txXfrm>
    </dsp:sp>
    <dsp:sp modelId="{5EDA0D41-E65A-4592-A144-FB8AA96EFB72}">
      <dsp:nvSpPr>
        <dsp:cNvPr id="0" name=""/>
        <dsp:cNvSpPr/>
      </dsp:nvSpPr>
      <dsp:spPr>
        <a:xfrm>
          <a:off x="3244530" y="1925993"/>
          <a:ext cx="285182" cy="285182"/>
        </a:xfrm>
        <a:prstGeom prst="triangle">
          <a:avLst>
            <a:gd name="adj" fmla="val 100000"/>
          </a:avLst>
        </a:prstGeom>
        <a:solidFill>
          <a:schemeClr val="accent4">
            <a:hueOff val="2940267"/>
            <a:satOff val="-12233"/>
            <a:lumOff val="2882"/>
            <a:alphaOff val="0"/>
          </a:schemeClr>
        </a:solidFill>
        <a:ln w="12700" cap="flat" cmpd="sng" algn="ctr">
          <a:solidFill>
            <a:schemeClr val="accent4">
              <a:hueOff val="2940267"/>
              <a:satOff val="-12233"/>
              <a:lumOff val="2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887CE-FA67-48A0-A373-FA2741C420E1}">
      <dsp:nvSpPr>
        <dsp:cNvPr id="0" name=""/>
        <dsp:cNvSpPr/>
      </dsp:nvSpPr>
      <dsp:spPr>
        <a:xfrm rot="5400000">
          <a:off x="4036526" y="1591382"/>
          <a:ext cx="1006137" cy="1674190"/>
        </a:xfrm>
        <a:prstGeom prst="corner">
          <a:avLst>
            <a:gd name="adj1" fmla="val 16120"/>
            <a:gd name="adj2" fmla="val 16110"/>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89BE8-A99C-44ED-97E1-F6E0CF43CFEB}">
      <dsp:nvSpPr>
        <dsp:cNvPr id="0" name=""/>
        <dsp:cNvSpPr/>
      </dsp:nvSpPr>
      <dsp:spPr>
        <a:xfrm>
          <a:off x="3868577" y="2091605"/>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Establish Roles &amp; Responsibilities</a:t>
          </a:r>
          <a:endParaRPr lang="en-IN" sz="1600" kern="1200" dirty="0">
            <a:effectLst>
              <a:outerShdw blurRad="38100" dist="38100" dir="2700000" algn="tl">
                <a:srgbClr val="000000">
                  <a:alpha val="43137"/>
                </a:srgbClr>
              </a:outerShdw>
            </a:effectLst>
          </a:endParaRPr>
        </a:p>
      </dsp:txBody>
      <dsp:txXfrm>
        <a:off x="3868577" y="2091605"/>
        <a:ext cx="1511468" cy="1324890"/>
      </dsp:txXfrm>
    </dsp:sp>
    <dsp:sp modelId="{60AA48E6-1A80-463A-943E-59D0DD96F4E5}">
      <dsp:nvSpPr>
        <dsp:cNvPr id="0" name=""/>
        <dsp:cNvSpPr/>
      </dsp:nvSpPr>
      <dsp:spPr>
        <a:xfrm>
          <a:off x="5094863" y="1468127"/>
          <a:ext cx="285182" cy="285182"/>
        </a:xfrm>
        <a:prstGeom prst="triangle">
          <a:avLst>
            <a:gd name="adj" fmla="val 10000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CAA76-AB79-4C42-8EAD-03754F30C357}">
      <dsp:nvSpPr>
        <dsp:cNvPr id="0" name=""/>
        <dsp:cNvSpPr/>
      </dsp:nvSpPr>
      <dsp:spPr>
        <a:xfrm rot="5400000">
          <a:off x="5886859" y="1133516"/>
          <a:ext cx="1006137" cy="1674190"/>
        </a:xfrm>
        <a:prstGeom prst="corner">
          <a:avLst>
            <a:gd name="adj1" fmla="val 16120"/>
            <a:gd name="adj2" fmla="val 16110"/>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9752E-0F3A-49FE-BFDC-72393373DAC2}">
      <dsp:nvSpPr>
        <dsp:cNvPr id="0" name=""/>
        <dsp:cNvSpPr/>
      </dsp:nvSpPr>
      <dsp:spPr>
        <a:xfrm>
          <a:off x="5718910" y="1633738"/>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Set Expectations</a:t>
          </a:r>
          <a:endParaRPr lang="en-IN" sz="1600" kern="1200" dirty="0">
            <a:effectLst>
              <a:outerShdw blurRad="38100" dist="38100" dir="2700000" algn="tl">
                <a:srgbClr val="000000">
                  <a:alpha val="43137"/>
                </a:srgbClr>
              </a:outerShdw>
            </a:effectLst>
          </a:endParaRPr>
        </a:p>
      </dsp:txBody>
      <dsp:txXfrm>
        <a:off x="5718910" y="1633738"/>
        <a:ext cx="1511468" cy="1324890"/>
      </dsp:txXfrm>
    </dsp:sp>
    <dsp:sp modelId="{42133634-BC87-4CEA-8865-C49CD54C8374}">
      <dsp:nvSpPr>
        <dsp:cNvPr id="0" name=""/>
        <dsp:cNvSpPr/>
      </dsp:nvSpPr>
      <dsp:spPr>
        <a:xfrm>
          <a:off x="6945196" y="1010260"/>
          <a:ext cx="285182" cy="285182"/>
        </a:xfrm>
        <a:prstGeom prst="triangle">
          <a:avLst>
            <a:gd name="adj" fmla="val 100000"/>
          </a:avLst>
        </a:prstGeom>
        <a:solidFill>
          <a:schemeClr val="accent4">
            <a:hueOff val="6860623"/>
            <a:satOff val="-28544"/>
            <a:lumOff val="6726"/>
            <a:alphaOff val="0"/>
          </a:schemeClr>
        </a:solidFill>
        <a:ln w="12700" cap="flat" cmpd="sng" algn="ctr">
          <a:solidFill>
            <a:schemeClr val="accent4">
              <a:hueOff val="6860623"/>
              <a:satOff val="-28544"/>
              <a:lumOff val="6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E75F70-F78A-4BCD-A970-16C0CAF9BDB8}">
      <dsp:nvSpPr>
        <dsp:cNvPr id="0" name=""/>
        <dsp:cNvSpPr/>
      </dsp:nvSpPr>
      <dsp:spPr>
        <a:xfrm rot="5400000">
          <a:off x="7737192" y="675649"/>
          <a:ext cx="1006137" cy="1674190"/>
        </a:xfrm>
        <a:prstGeom prst="corner">
          <a:avLst>
            <a:gd name="adj1" fmla="val 16120"/>
            <a:gd name="adj2" fmla="val 16110"/>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446D9-CCC4-4188-BA57-A68B9F6EDE87}">
      <dsp:nvSpPr>
        <dsp:cNvPr id="0" name=""/>
        <dsp:cNvSpPr/>
      </dsp:nvSpPr>
      <dsp:spPr>
        <a:xfrm>
          <a:off x="7569243" y="1175871"/>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Build Trust</a:t>
          </a:r>
          <a:endParaRPr lang="en-IN" sz="1600" kern="1200" dirty="0">
            <a:effectLst>
              <a:outerShdw blurRad="38100" dist="38100" dir="2700000" algn="tl">
                <a:srgbClr val="000000">
                  <a:alpha val="43137"/>
                </a:srgbClr>
              </a:outerShdw>
            </a:effectLst>
          </a:endParaRPr>
        </a:p>
      </dsp:txBody>
      <dsp:txXfrm>
        <a:off x="7569243" y="1175871"/>
        <a:ext cx="1511468" cy="1324890"/>
      </dsp:txXfrm>
    </dsp:sp>
    <dsp:sp modelId="{3C955ECC-A29F-429D-9A57-3BC81A6985EC}">
      <dsp:nvSpPr>
        <dsp:cNvPr id="0" name=""/>
        <dsp:cNvSpPr/>
      </dsp:nvSpPr>
      <dsp:spPr>
        <a:xfrm>
          <a:off x="8795529" y="552393"/>
          <a:ext cx="285182" cy="285182"/>
        </a:xfrm>
        <a:prstGeom prst="triangle">
          <a:avLst>
            <a:gd name="adj" fmla="val 100000"/>
          </a:avLst>
        </a:prstGeom>
        <a:solidFill>
          <a:schemeClr val="accent4">
            <a:hueOff val="8820801"/>
            <a:satOff val="-36699"/>
            <a:lumOff val="8647"/>
            <a:alphaOff val="0"/>
          </a:schemeClr>
        </a:solidFill>
        <a:ln w="12700" cap="flat" cmpd="sng" algn="ctr">
          <a:solidFill>
            <a:schemeClr val="accent4">
              <a:hueOff val="8820801"/>
              <a:satOff val="-36699"/>
              <a:lumOff val="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5C375-4747-404F-8E83-1959A12DF8C1}">
      <dsp:nvSpPr>
        <dsp:cNvPr id="0" name=""/>
        <dsp:cNvSpPr/>
      </dsp:nvSpPr>
      <dsp:spPr>
        <a:xfrm rot="5400000">
          <a:off x="9587525" y="217782"/>
          <a:ext cx="1006137" cy="1674190"/>
        </a:xfrm>
        <a:prstGeom prst="corner">
          <a:avLst>
            <a:gd name="adj1" fmla="val 16120"/>
            <a:gd name="adj2" fmla="val 16110"/>
          </a:avLst>
        </a:prstGeom>
        <a:solidFill>
          <a:srgbClr val="00B0F0"/>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30B55-D609-467F-9796-BF7A17D4E7E1}">
      <dsp:nvSpPr>
        <dsp:cNvPr id="0" name=""/>
        <dsp:cNvSpPr/>
      </dsp:nvSpPr>
      <dsp:spPr>
        <a:xfrm>
          <a:off x="9419576" y="718005"/>
          <a:ext cx="1511468" cy="132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Conflict Resolution</a:t>
          </a:r>
          <a:endParaRPr lang="en-IN" sz="1600" kern="1200" dirty="0">
            <a:effectLst>
              <a:outerShdw blurRad="38100" dist="38100" dir="2700000" algn="tl">
                <a:srgbClr val="000000">
                  <a:alpha val="43137"/>
                </a:srgbClr>
              </a:outerShdw>
            </a:effectLst>
          </a:endParaRPr>
        </a:p>
      </dsp:txBody>
      <dsp:txXfrm>
        <a:off x="9419576" y="718005"/>
        <a:ext cx="1511468" cy="132489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54BB0E-D536-31D7-580F-3D68D2263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7D76B0-7CD3-477D-B9DA-A53872E0F127}" type="datetimeFigureOut">
              <a:rPr lang="en-IN" smtClean="0"/>
              <a:t>17-09-2025</a:t>
            </a:fld>
            <a:endParaRPr lang="en-IN"/>
          </a:p>
        </p:txBody>
      </p:sp>
      <p:sp>
        <p:nvSpPr>
          <p:cNvPr id="4" name="Footer Placeholder 3">
            <a:extLst>
              <a:ext uri="{FF2B5EF4-FFF2-40B4-BE49-F238E27FC236}">
                <a16:creationId xmlns:a16="http://schemas.microsoft.com/office/drawing/2014/main" id="{79DEB024-0C57-C393-6E36-687BB69A9B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6A796564-960B-66CA-4AE2-DB806C3872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26CAFE-E53F-4FD3-B7D7-F336276B9FF4}" type="slidenum">
              <a:rPr lang="en-IN" smtClean="0"/>
              <a:t>‹#›</a:t>
            </a:fld>
            <a:endParaRPr lang="en-IN"/>
          </a:p>
        </p:txBody>
      </p:sp>
    </p:spTree>
    <p:extLst>
      <p:ext uri="{BB962C8B-B14F-4D97-AF65-F5344CB8AC3E}">
        <p14:creationId xmlns:p14="http://schemas.microsoft.com/office/powerpoint/2010/main" val="3712571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37414-9366-4983-840E-DC0403035686}" type="datetimeFigureOut">
              <a:rPr lang="en-IN" smtClean="0"/>
              <a:t>17-09-2025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836D4-4B53-4C0A-B7AA-3F6BC694D196}" type="slidenum">
              <a:rPr lang="en-IN" smtClean="0"/>
              <a:t>‹#›</a:t>
            </a:fld>
            <a:endParaRPr lang="en-IN"/>
          </a:p>
        </p:txBody>
      </p:sp>
    </p:spTree>
    <p:extLst>
      <p:ext uri="{BB962C8B-B14F-4D97-AF65-F5344CB8AC3E}">
        <p14:creationId xmlns:p14="http://schemas.microsoft.com/office/powerpoint/2010/main" val="6221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400"/>
              </a:spcBef>
              <a:spcAft>
                <a:spcPts val="400"/>
              </a:spcAft>
              <a:buFont typeface="Arial" panose="020B0604020202020204" pitchFamily="34" charset="0"/>
              <a:buNone/>
            </a:pPr>
            <a:r>
              <a:rPr lang="en-IN" sz="12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Collaboration Skills</a:t>
            </a:r>
          </a:p>
          <a:p>
            <a:pPr marL="0" indent="0">
              <a:lnSpc>
                <a:spcPct val="110000"/>
              </a:lnSpc>
              <a:spcBef>
                <a:spcPts val="400"/>
              </a:spcBef>
              <a:spcAft>
                <a:spcPts val="400"/>
              </a:spcAft>
              <a:buFont typeface="Arial" panose="020B0604020202020204" pitchFamily="34" charset="0"/>
              <a:buNone/>
            </a:pPr>
            <a:endParaRPr lang="en-IN" sz="1200" dirty="0">
              <a:effectLst/>
              <a:latin typeface="Swis721 Cn BT" panose="020B0506020202030204" pitchFamily="34" charset="0"/>
              <a:ea typeface="Calibri" panose="020F0502020204030204" pitchFamily="34" charset="0"/>
              <a:cs typeface="Mangal" panose="02040503050203030202" pitchFamily="18" charset="0"/>
            </a:endParaRP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Collaboration Skills</a:t>
            </a: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Elements of Collaboration Skills</a:t>
            </a: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Essential Collaboration Skills</a:t>
            </a: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Building Trust in Collaboration</a:t>
            </a: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Building Virtual Collaboration</a:t>
            </a:r>
          </a:p>
          <a:p>
            <a:pPr marL="171450" lvl="0" indent="-171450">
              <a:lnSpc>
                <a:spcPct val="110000"/>
              </a:lnSpc>
              <a:spcBef>
                <a:spcPts val="400"/>
              </a:spcBef>
              <a:spcAft>
                <a:spcPts val="400"/>
              </a:spcAft>
              <a:buFont typeface="Arial" panose="020B0604020202020204" pitchFamily="34" charset="0"/>
              <a:buChar char="•"/>
            </a:pPr>
            <a:r>
              <a:rPr lang="en-US" sz="12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Barriers to Effective collaboration</a:t>
            </a:r>
          </a:p>
          <a:p>
            <a:endParaRPr lang="en-IN" dirty="0"/>
          </a:p>
        </p:txBody>
      </p:sp>
      <p:sp>
        <p:nvSpPr>
          <p:cNvPr id="4" name="Slide Number Placeholder 3"/>
          <p:cNvSpPr>
            <a:spLocks noGrp="1"/>
          </p:cNvSpPr>
          <p:nvPr>
            <p:ph type="sldNum" sz="quarter" idx="5"/>
          </p:nvPr>
        </p:nvSpPr>
        <p:spPr/>
        <p:txBody>
          <a:bodyPr/>
          <a:lstStyle/>
          <a:p>
            <a:fld id="{A84836D4-4B53-4C0A-B7AA-3F6BC694D196}" type="slidenum">
              <a:rPr lang="en-IN" smtClean="0"/>
              <a:t>1</a:t>
            </a:fld>
            <a:endParaRPr lang="en-IN"/>
          </a:p>
        </p:txBody>
      </p:sp>
    </p:spTree>
    <p:extLst>
      <p:ext uri="{BB962C8B-B14F-4D97-AF65-F5344CB8AC3E}">
        <p14:creationId xmlns:p14="http://schemas.microsoft.com/office/powerpoint/2010/main" val="301127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Söhne"/>
              </a:rPr>
              <a:t>Emotional Intelligence (EI) refers to the ability to recognize, understand, manage, and effectively use one's own emotions and the emotions of others in various situations. It encompasses a range of skills related to emotional awareness and interpersonal relationships. Here are some key points about emotional intelligence:</a:t>
            </a:r>
          </a:p>
          <a:p>
            <a:pPr algn="l"/>
            <a:endParaRPr lang="en-US" b="0" i="0" dirty="0">
              <a:solidFill>
                <a:srgbClr val="FFFFFF"/>
              </a:solidFill>
              <a:effectLst/>
              <a:latin typeface="Söhne"/>
            </a:endParaRPr>
          </a:p>
          <a:p>
            <a:pPr algn="l">
              <a:buFont typeface="Arial" panose="020B0604020202020204" pitchFamily="34" charset="0"/>
              <a:buChar char="•"/>
            </a:pPr>
            <a:r>
              <a:rPr lang="en-US" b="1" i="0" dirty="0">
                <a:solidFill>
                  <a:srgbClr val="FFFFFF"/>
                </a:solidFill>
                <a:effectLst/>
                <a:latin typeface="Söhne"/>
              </a:rPr>
              <a:t>Self-Awareness:</a:t>
            </a:r>
            <a:r>
              <a:rPr lang="en-US" b="0" i="0" dirty="0">
                <a:solidFill>
                  <a:srgbClr val="FFFFFF"/>
                </a:solidFill>
                <a:effectLst/>
                <a:latin typeface="Söhne"/>
              </a:rPr>
              <a:t> Recognizing and understanding your own emotions, as well as their impact on your thoughts and behavior.</a:t>
            </a:r>
          </a:p>
          <a:p>
            <a:pPr algn="l">
              <a:buFont typeface="Arial" panose="020B0604020202020204" pitchFamily="34" charset="0"/>
              <a:buChar char="•"/>
            </a:pPr>
            <a:r>
              <a:rPr lang="en-US" b="1" i="0" dirty="0">
                <a:solidFill>
                  <a:srgbClr val="FFFFFF"/>
                </a:solidFill>
                <a:effectLst/>
                <a:latin typeface="Söhne"/>
              </a:rPr>
              <a:t>Self-Regulation:</a:t>
            </a:r>
            <a:r>
              <a:rPr lang="en-US" b="0" i="0" dirty="0">
                <a:solidFill>
                  <a:srgbClr val="FFFFFF"/>
                </a:solidFill>
                <a:effectLst/>
                <a:latin typeface="Söhne"/>
              </a:rPr>
              <a:t> The ability to control and manage your emotions, particularly in challenging or high-stress situations, and to resist impulsive reactions.</a:t>
            </a:r>
          </a:p>
          <a:p>
            <a:pPr algn="l">
              <a:buFont typeface="Arial" panose="020B0604020202020204" pitchFamily="34" charset="0"/>
              <a:buChar char="•"/>
            </a:pPr>
            <a:r>
              <a:rPr lang="en-US" b="1" i="0" dirty="0">
                <a:solidFill>
                  <a:srgbClr val="FFFFFF"/>
                </a:solidFill>
                <a:effectLst/>
                <a:latin typeface="Söhne"/>
              </a:rPr>
              <a:t>Empathy:</a:t>
            </a:r>
            <a:r>
              <a:rPr lang="en-US" b="0" i="0" dirty="0">
                <a:solidFill>
                  <a:srgbClr val="FFFFFF"/>
                </a:solidFill>
                <a:effectLst/>
                <a:latin typeface="Söhne"/>
              </a:rPr>
              <a:t> Sensing and understanding the emotions and perspectives of others, and showing compassion and consideration for their feelings.</a:t>
            </a:r>
          </a:p>
          <a:p>
            <a:pPr algn="l">
              <a:buFont typeface="Arial" panose="020B0604020202020204" pitchFamily="34" charset="0"/>
              <a:buChar char="•"/>
            </a:pPr>
            <a:r>
              <a:rPr lang="en-US" b="1" i="0" dirty="0">
                <a:solidFill>
                  <a:srgbClr val="FFFFFF"/>
                </a:solidFill>
                <a:effectLst/>
                <a:latin typeface="Söhne"/>
              </a:rPr>
              <a:t>Social Skills:</a:t>
            </a:r>
            <a:r>
              <a:rPr lang="en-US" b="0" i="0" dirty="0">
                <a:solidFill>
                  <a:srgbClr val="FFFFFF"/>
                </a:solidFill>
                <a:effectLst/>
                <a:latin typeface="Söhne"/>
              </a:rPr>
              <a:t> The capacity to navigate social interactions effectively, including communication, conflict resolution, and building positive relationships.</a:t>
            </a:r>
          </a:p>
          <a:p>
            <a:pPr algn="l">
              <a:buFont typeface="Arial" panose="020B0604020202020204" pitchFamily="34" charset="0"/>
              <a:buChar char="•"/>
            </a:pPr>
            <a:r>
              <a:rPr lang="en-US" b="1" i="0" dirty="0">
                <a:solidFill>
                  <a:srgbClr val="FFFFFF"/>
                </a:solidFill>
                <a:effectLst/>
                <a:latin typeface="Söhne"/>
              </a:rPr>
              <a:t>Motivation:</a:t>
            </a:r>
            <a:r>
              <a:rPr lang="en-US" b="0" i="0" dirty="0">
                <a:solidFill>
                  <a:srgbClr val="FFFFFF"/>
                </a:solidFill>
                <a:effectLst/>
                <a:latin typeface="Söhne"/>
              </a:rPr>
              <a:t> A strong internal drive and self-motivation to pursue goals, even in the face of setbacks or obstacles.</a:t>
            </a:r>
          </a:p>
          <a:p>
            <a:pPr algn="l">
              <a:buFont typeface="Arial" panose="020B0604020202020204" pitchFamily="34" charset="0"/>
              <a:buChar char="•"/>
            </a:pPr>
            <a:r>
              <a:rPr lang="en-US" b="1" i="0" dirty="0">
                <a:solidFill>
                  <a:srgbClr val="FFFFFF"/>
                </a:solidFill>
                <a:effectLst/>
                <a:latin typeface="Söhne"/>
              </a:rPr>
              <a:t>Emotional Resilience:</a:t>
            </a:r>
            <a:r>
              <a:rPr lang="en-US" b="0" i="0" dirty="0">
                <a:solidFill>
                  <a:srgbClr val="FFFFFF"/>
                </a:solidFill>
                <a:effectLst/>
                <a:latin typeface="Söhne"/>
              </a:rPr>
              <a:t> The ability to bounce back from adversity, cope with stress, and maintain a positive outlook even in challenging circumstances.</a:t>
            </a:r>
          </a:p>
          <a:p>
            <a:pPr algn="l">
              <a:buFont typeface="Arial" panose="020B0604020202020204" pitchFamily="34" charset="0"/>
              <a:buChar char="•"/>
            </a:pPr>
            <a:r>
              <a:rPr lang="en-US" b="1" i="0" dirty="0">
                <a:solidFill>
                  <a:srgbClr val="FFFFFF"/>
                </a:solidFill>
                <a:effectLst/>
                <a:latin typeface="Söhne"/>
              </a:rPr>
              <a:t>Conflict Resolution:</a:t>
            </a:r>
            <a:r>
              <a:rPr lang="en-US" b="0" i="0" dirty="0">
                <a:solidFill>
                  <a:srgbClr val="FFFFFF"/>
                </a:solidFill>
                <a:effectLst/>
                <a:latin typeface="Söhne"/>
              </a:rPr>
              <a:t> The skill to manage and resolve conflicts in a constructive and empathetic manner, promoting understanding and cooperation.</a:t>
            </a:r>
          </a:p>
          <a:p>
            <a:pPr algn="l">
              <a:buFont typeface="Arial" panose="020B0604020202020204" pitchFamily="34" charset="0"/>
              <a:buChar char="•"/>
            </a:pPr>
            <a:r>
              <a:rPr lang="en-US" b="1" i="0" dirty="0">
                <a:solidFill>
                  <a:srgbClr val="FFFFFF"/>
                </a:solidFill>
                <a:effectLst/>
                <a:latin typeface="Söhne"/>
              </a:rPr>
              <a:t>Effective Communication:</a:t>
            </a:r>
            <a:r>
              <a:rPr lang="en-US" b="0" i="0" dirty="0">
                <a:solidFill>
                  <a:srgbClr val="FFFFFF"/>
                </a:solidFill>
                <a:effectLst/>
                <a:latin typeface="Söhne"/>
              </a:rPr>
              <a:t> The capacity to express emotions and thoughts clearly and empathetically, while also being a good listener.</a:t>
            </a:r>
          </a:p>
          <a:p>
            <a:pPr algn="l">
              <a:buFont typeface="Arial" panose="020B0604020202020204" pitchFamily="34" charset="0"/>
              <a:buChar char="•"/>
            </a:pPr>
            <a:r>
              <a:rPr lang="en-US" b="1" i="0" dirty="0">
                <a:solidFill>
                  <a:srgbClr val="FFFFFF"/>
                </a:solidFill>
                <a:effectLst/>
                <a:latin typeface="Söhne"/>
              </a:rPr>
              <a:t>Empathetic Leadership:</a:t>
            </a:r>
            <a:r>
              <a:rPr lang="en-US" b="0" i="0" dirty="0">
                <a:solidFill>
                  <a:srgbClr val="FFFFFF"/>
                </a:solidFill>
                <a:effectLst/>
                <a:latin typeface="Söhne"/>
              </a:rPr>
              <a:t> Recognizing and responding to the emotional needs of team members, fostering a positive and supportive work environment.</a:t>
            </a:r>
          </a:p>
          <a:p>
            <a:pPr algn="l">
              <a:buFont typeface="Arial" panose="020B0604020202020204" pitchFamily="34" charset="0"/>
              <a:buChar char="•"/>
            </a:pPr>
            <a:r>
              <a:rPr lang="en-US" b="1" i="0" dirty="0">
                <a:solidFill>
                  <a:srgbClr val="FFFFFF"/>
                </a:solidFill>
                <a:effectLst/>
                <a:latin typeface="Söhne"/>
              </a:rPr>
              <a:t>Influence:</a:t>
            </a:r>
            <a:r>
              <a:rPr lang="en-US" b="0" i="0" dirty="0">
                <a:solidFill>
                  <a:srgbClr val="FFFFFF"/>
                </a:solidFill>
                <a:effectLst/>
                <a:latin typeface="Söhne"/>
              </a:rPr>
              <a:t> The skill to positively influence and inspire others through effective communication and emotional connection.</a:t>
            </a:r>
          </a:p>
          <a:p>
            <a:pPr algn="l">
              <a:buFont typeface="Arial" panose="020B0604020202020204" pitchFamily="34" charset="0"/>
              <a:buChar char="•"/>
            </a:pPr>
            <a:r>
              <a:rPr lang="en-US" b="1" i="0" dirty="0">
                <a:solidFill>
                  <a:srgbClr val="FFFFFF"/>
                </a:solidFill>
                <a:effectLst/>
                <a:latin typeface="Söhne"/>
              </a:rPr>
              <a:t>Self-Motivation:</a:t>
            </a:r>
            <a:r>
              <a:rPr lang="en-US" b="0" i="0" dirty="0">
                <a:solidFill>
                  <a:srgbClr val="FFFFFF"/>
                </a:solidFill>
                <a:effectLst/>
                <a:latin typeface="Söhne"/>
              </a:rPr>
              <a:t> Maintaining a sense of purpose and motivation even when external rewards are minimal, driven by personal values and goals.</a:t>
            </a:r>
          </a:p>
          <a:p>
            <a:pPr algn="l">
              <a:buFont typeface="Arial" panose="020B0604020202020204" pitchFamily="34" charset="0"/>
              <a:buChar char="•"/>
            </a:pPr>
            <a:r>
              <a:rPr lang="en-US" b="1" i="0" dirty="0">
                <a:solidFill>
                  <a:srgbClr val="FFFFFF"/>
                </a:solidFill>
                <a:effectLst/>
                <a:latin typeface="Söhne"/>
              </a:rPr>
              <a:t>Positive Outlook:</a:t>
            </a:r>
            <a:r>
              <a:rPr lang="en-US" b="0" i="0" dirty="0">
                <a:solidFill>
                  <a:srgbClr val="FFFFFF"/>
                </a:solidFill>
                <a:effectLst/>
                <a:latin typeface="Söhne"/>
              </a:rPr>
              <a:t> Cultivating a positive and optimistic attitude, which can have a beneficial impact on personal well-being and interactions with others.</a:t>
            </a:r>
          </a:p>
          <a:p>
            <a:pPr algn="l">
              <a:buFont typeface="Arial" panose="020B0604020202020204" pitchFamily="34" charset="0"/>
              <a:buChar char="•"/>
            </a:pPr>
            <a:r>
              <a:rPr lang="en-US" b="1" i="0" dirty="0">
                <a:solidFill>
                  <a:srgbClr val="FFFFFF"/>
                </a:solidFill>
                <a:effectLst/>
                <a:latin typeface="Söhne"/>
              </a:rPr>
              <a:t>Relationship Building:</a:t>
            </a:r>
            <a:r>
              <a:rPr lang="en-US" b="0" i="0" dirty="0">
                <a:solidFill>
                  <a:srgbClr val="FFFFFF"/>
                </a:solidFill>
                <a:effectLst/>
                <a:latin typeface="Söhne"/>
              </a:rPr>
              <a:t> Nurturing and maintaining healthy, meaningful relationships with others, based on trust and empathy.</a:t>
            </a:r>
          </a:p>
          <a:p>
            <a:pPr algn="l">
              <a:buFont typeface="Arial" panose="020B0604020202020204" pitchFamily="34" charset="0"/>
              <a:buChar char="•"/>
            </a:pPr>
            <a:endParaRPr lang="en-US" b="0" i="0" dirty="0">
              <a:solidFill>
                <a:srgbClr val="FFFFFF"/>
              </a:solidFill>
              <a:effectLst/>
              <a:latin typeface="Söhne"/>
            </a:endParaRPr>
          </a:p>
          <a:p>
            <a:pPr algn="l"/>
            <a:r>
              <a:rPr lang="en-US" b="0" i="0" dirty="0">
                <a:solidFill>
                  <a:srgbClr val="FFFFFF"/>
                </a:solidFill>
                <a:effectLst/>
                <a:latin typeface="Söhne"/>
              </a:rPr>
              <a:t>Emotional intelligence is considered a valuable skill in both personal and professional life, as it can enhance interpersonal relationships, leadership effectiveness, conflict resolution, and overall emotional well-being. Developing emotional intelligence involves self-awareness, practice, and a willingness to continually improve one's ability to manage emotions and connect with others empathetically.</a:t>
            </a:r>
          </a:p>
          <a:p>
            <a:br>
              <a:rPr lang="en-US" b="0" i="0" dirty="0">
                <a:solidFill>
                  <a:srgbClr val="FFFFFF"/>
                </a:solidFill>
                <a:effectLst/>
                <a:latin typeface="Söhne"/>
              </a:rPr>
            </a:br>
            <a:endParaRPr lang="en-IN" dirty="0">
              <a:solidFill>
                <a:schemeClr val="tx1"/>
              </a:solidFill>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10</a:t>
            </a:fld>
            <a:endParaRPr lang="en-IN"/>
          </a:p>
        </p:txBody>
      </p:sp>
    </p:spTree>
    <p:extLst>
      <p:ext uri="{BB962C8B-B14F-4D97-AF65-F5344CB8AC3E}">
        <p14:creationId xmlns:p14="http://schemas.microsoft.com/office/powerpoint/2010/main" val="226795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Empathy!!!</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Effective communication is vital to accomplish business goals and tasks. Using empathetic communication helps to create a cohesive team that works together towards business objectives. Here are some ways that you can use empathetic communication at work. It's no surprise that great leaders and thriving organizations care about empathetic communication among their teams. But research shows that empathetic communication skills are in short supply. In this article, we outline six ways leaders and workplaces can practice empathetic communication in the workplace.</a:t>
            </a:r>
            <a:endParaRPr lang="en-IN" sz="1200" b="1" kern="1200" dirty="0">
              <a:solidFill>
                <a:schemeClr val="tx1"/>
              </a:solidFill>
              <a:effectLst/>
              <a:latin typeface="+mn-lt"/>
              <a:ea typeface="+mn-ea"/>
              <a:cs typeface="+mn-cs"/>
            </a:endParaRPr>
          </a:p>
          <a:p>
            <a:endParaRPr lang="en-IN" sz="1200" b="1" kern="1200" dirty="0">
              <a:solidFill>
                <a:schemeClr val="tx1"/>
              </a:solidFill>
              <a:effectLst/>
              <a:latin typeface="+mn-lt"/>
              <a:ea typeface="+mn-ea"/>
              <a:cs typeface="+mn-cs"/>
            </a:endParaRPr>
          </a:p>
          <a:p>
            <a:pPr algn="l"/>
            <a:endParaRPr lang="en-US" b="0" i="0" dirty="0">
              <a:solidFill>
                <a:srgbClr val="FFFFFF"/>
              </a:solidFill>
              <a:effectLst/>
              <a:latin typeface="Söhne"/>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11</a:t>
            </a:fld>
            <a:endParaRPr lang="en-IN"/>
          </a:p>
        </p:txBody>
      </p:sp>
    </p:spTree>
    <p:extLst>
      <p:ext uri="{BB962C8B-B14F-4D97-AF65-F5344CB8AC3E}">
        <p14:creationId xmlns:p14="http://schemas.microsoft.com/office/powerpoint/2010/main" val="151553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Empathetic communication is the practice of understanding and sharing the feelings, thoughts, and perspectives of another person. Empathetic communication is crucial for creating a positive experience, especially when addressing concerns, resolving issues, or providing support. Here are five steps that professionals can take to build empathetic communication:</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Active Listening</a:t>
            </a:r>
            <a:r>
              <a:rPr lang="en-US" b="0" i="0" dirty="0">
                <a:solidFill>
                  <a:srgbClr val="374151"/>
                </a:solidFill>
                <a:effectLst/>
                <a:latin typeface="Söhne"/>
              </a:rPr>
              <a:t>: Actively listen to the words, tone, and emotions. Pay attention to their concerns, questions, or frustrations without interrupting. This demonstrates that you value their input and are genuinely interested in understanding their perspective.</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Acknowledge Emotions</a:t>
            </a:r>
            <a:r>
              <a:rPr lang="en-US" b="0" i="0" dirty="0">
                <a:solidFill>
                  <a:srgbClr val="374151"/>
                </a:solidFill>
                <a:effectLst/>
                <a:latin typeface="Söhne"/>
              </a:rPr>
              <a:t>: Recognize and acknowledge the customer's emotions, even if the issue isn't directly caused by your organization. Express empathy and understanding for their feelings, showing that you care about their experience.</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Use Empathetic Language</a:t>
            </a:r>
            <a:r>
              <a:rPr lang="en-US" b="0" i="0" dirty="0">
                <a:solidFill>
                  <a:srgbClr val="374151"/>
                </a:solidFill>
                <a:effectLst/>
                <a:latin typeface="Söhne"/>
              </a:rPr>
              <a:t>: Choose words that convey empathy and understanding. Avoid using dismissive phrases and demonstrate that you are on the customer's side, working together to address their concerns.</a:t>
            </a:r>
          </a:p>
          <a:p>
            <a:pPr algn="l">
              <a:buFont typeface="+mj-lt"/>
              <a:buAutoNum type="arabicPeriod"/>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Put Yourself in Their Shoes</a:t>
            </a:r>
            <a:r>
              <a:rPr lang="en-US" b="0" i="0" dirty="0">
                <a:solidFill>
                  <a:srgbClr val="374151"/>
                </a:solidFill>
                <a:effectLst/>
                <a:latin typeface="Söhne"/>
              </a:rPr>
              <a:t>: Imagine how the customer might be feeling in their situation. This helps you better understand their perspective and respond in a way that resonates with their needs.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Offer Solutions and Follow-Up</a:t>
            </a:r>
            <a:r>
              <a:rPr lang="en-US" b="0" i="0" dirty="0">
                <a:solidFill>
                  <a:srgbClr val="374151"/>
                </a:solidFill>
                <a:effectLst/>
                <a:latin typeface="Söhne"/>
              </a:rPr>
              <a:t>: After understanding the customer's concerns, provide appropriate solutions or options. Ensure that the customer knows what steps will be taken to address the issue, and follow up to confirm that the solution was effective.</a:t>
            </a:r>
          </a:p>
          <a:p>
            <a:pPr algn="l"/>
            <a:endParaRPr lang="en-US" b="0" i="0" dirty="0">
              <a:solidFill>
                <a:srgbClr val="374151"/>
              </a:solidFill>
              <a:effectLst/>
              <a:latin typeface="Söhne"/>
            </a:endParaRPr>
          </a:p>
          <a:p>
            <a:pPr algn="l"/>
            <a:r>
              <a:rPr lang="en-US" b="0" i="0" dirty="0">
                <a:solidFill>
                  <a:srgbClr val="374151"/>
                </a:solidFill>
                <a:effectLst/>
                <a:latin typeface="Söhne"/>
              </a:rPr>
              <a:t>By following these steps you can build empathetic communication that helps customers feel heard, understood, and valued. Empathetic communication enhances the customer experience, fosters trust, and contributes to strong customer relationships.</a:t>
            </a:r>
          </a:p>
          <a:p>
            <a:endParaRPr lang="en-IN" dirty="0"/>
          </a:p>
        </p:txBody>
      </p:sp>
      <p:sp>
        <p:nvSpPr>
          <p:cNvPr id="4" name="Slide Number Placeholder 3"/>
          <p:cNvSpPr>
            <a:spLocks noGrp="1"/>
          </p:cNvSpPr>
          <p:nvPr>
            <p:ph type="sldNum" sz="quarter" idx="5"/>
          </p:nvPr>
        </p:nvSpPr>
        <p:spPr/>
        <p:txBody>
          <a:bodyPr/>
          <a:lstStyle/>
          <a:p>
            <a:fld id="{A7E95C1F-87F1-4505-95B8-AB40F19C8E58}" type="slidenum">
              <a:rPr lang="en-IN" smtClean="0"/>
              <a:t>12</a:t>
            </a:fld>
            <a:endParaRPr lang="en-IN"/>
          </a:p>
        </p:txBody>
      </p:sp>
    </p:spTree>
    <p:extLst>
      <p:ext uri="{BB962C8B-B14F-4D97-AF65-F5344CB8AC3E}">
        <p14:creationId xmlns:p14="http://schemas.microsoft.com/office/powerpoint/2010/main" val="1624022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US"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Building Trust in Collaboration</a:t>
            </a:r>
          </a:p>
          <a:p>
            <a:pPr>
              <a:lnSpc>
                <a:spcPct val="115000"/>
              </a:lnSpc>
              <a:spcBef>
                <a:spcPts val="600"/>
              </a:spcBef>
              <a:spcAft>
                <a:spcPts val="600"/>
              </a:spcAft>
            </a:pPr>
            <a:endParaRPr lang="en-US"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a:p>
            <a:pPr marL="285750" indent="-285750">
              <a:lnSpc>
                <a:spcPct val="115000"/>
              </a:lnSpc>
              <a:spcBef>
                <a:spcPts val="600"/>
              </a:spcBef>
              <a:spcAft>
                <a:spcPts val="600"/>
              </a:spcAft>
              <a:buFont typeface="Arial" panose="020B0604020202020204" pitchFamily="34" charset="0"/>
              <a:buChar char="•"/>
            </a:pPr>
            <a:r>
              <a:rPr lang="en-US" sz="1800" b="0"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The role of trust in collaboration.</a:t>
            </a:r>
          </a:p>
          <a:p>
            <a:pPr marL="285750" indent="-285750">
              <a:lnSpc>
                <a:spcPct val="115000"/>
              </a:lnSpc>
              <a:spcBef>
                <a:spcPts val="600"/>
              </a:spcBef>
              <a:spcAft>
                <a:spcPts val="600"/>
              </a:spcAft>
              <a:buFont typeface="Arial" panose="020B0604020202020204" pitchFamily="34" charset="0"/>
              <a:buChar char="•"/>
            </a:pPr>
            <a:r>
              <a:rPr lang="en-US" sz="1800" b="0"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Team-building activities to foster trust and cooperation.</a:t>
            </a:r>
          </a:p>
          <a:p>
            <a:pPr marL="285750" indent="-285750">
              <a:lnSpc>
                <a:spcPct val="115000"/>
              </a:lnSpc>
              <a:spcBef>
                <a:spcPts val="600"/>
              </a:spcBef>
              <a:spcAft>
                <a:spcPts val="600"/>
              </a:spcAft>
              <a:buFont typeface="Arial" panose="020B0604020202020204" pitchFamily="34" charset="0"/>
              <a:buChar char="•"/>
            </a:pPr>
            <a:r>
              <a:rPr lang="en-US" sz="1800" b="0"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Strategies for building strong cross-functional teams</a:t>
            </a:r>
          </a:p>
          <a:p>
            <a:pPr>
              <a:lnSpc>
                <a:spcPct val="115000"/>
              </a:lnSpc>
              <a:spcBef>
                <a:spcPts val="600"/>
              </a:spcBef>
              <a:spcAft>
                <a:spcPts val="600"/>
              </a:spcAft>
            </a:pPr>
            <a:endParaRPr lang="en-US"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13</a:t>
            </a:fld>
            <a:endParaRPr lang="en-IN"/>
          </a:p>
        </p:txBody>
      </p:sp>
    </p:spTree>
    <p:extLst>
      <p:ext uri="{BB962C8B-B14F-4D97-AF65-F5344CB8AC3E}">
        <p14:creationId xmlns:p14="http://schemas.microsoft.com/office/powerpoint/2010/main" val="216208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spcBef>
                <a:spcPts val="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The pointers are self-explanatory.</a:t>
            </a:r>
            <a:r>
              <a:rPr lang="en-CA" sz="1800" b="0" i="0" u="none" strike="noStrike" dirty="0">
                <a:solidFill>
                  <a:schemeClr val="tx1"/>
                </a:solidFill>
                <a:effectLst/>
                <a:latin typeface="+mn-lt"/>
              </a:rPr>
              <a:t> </a:t>
            </a:r>
            <a:r>
              <a:rPr lang="en-CA" sz="1800" b="0" i="0" u="none" strike="noStrike" dirty="0">
                <a:solidFill>
                  <a:srgbClr val="000000"/>
                </a:solidFill>
                <a:effectLst/>
                <a:latin typeface="Calibri" panose="020F0502020204030204" pitchFamily="34" charset="0"/>
              </a:rPr>
              <a:t>Trainer can elicit examples for these points.</a:t>
            </a:r>
            <a:endParaRPr lang="en-CA" sz="1800" b="0" dirty="0">
              <a:effectLst/>
            </a:endParaRPr>
          </a:p>
          <a:p>
            <a:pPr rtl="0">
              <a:spcBef>
                <a:spcPts val="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Trainer: </a:t>
            </a:r>
            <a:endParaRPr lang="en-CA" sz="1800" b="0" dirty="0">
              <a:effectLst/>
            </a:endParaRPr>
          </a:p>
          <a:p>
            <a:pPr rtl="0">
              <a:spcBef>
                <a:spcPts val="0"/>
              </a:spcBef>
              <a:spcAft>
                <a:spcPts val="0"/>
              </a:spcAft>
            </a:pPr>
            <a:r>
              <a:rPr lang="en-CA" sz="1800" b="0" i="0" u="none" strike="noStrike" dirty="0">
                <a:solidFill>
                  <a:srgbClr val="000000"/>
                </a:solidFill>
                <a:effectLst/>
                <a:latin typeface="Calibri" panose="020F0502020204030204" pitchFamily="34" charset="0"/>
              </a:rPr>
              <a:t>How can we build trust?</a:t>
            </a:r>
            <a:endParaRPr lang="en-CA" sz="1800" b="0" dirty="0">
              <a:effectLst/>
            </a:endParaRPr>
          </a:p>
          <a:p>
            <a:pPr rtl="0">
              <a:spcBef>
                <a:spcPts val="36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Transition to the next slide.</a:t>
            </a:r>
            <a:endParaRPr lang="en-CA" sz="1800" b="0" dirty="0">
              <a:effectLst/>
            </a:endParaRPr>
          </a:p>
          <a:p>
            <a:br>
              <a:rPr lang="en-CA" sz="1800" b="0" dirty="0">
                <a:effectLst/>
              </a:rPr>
            </a:br>
            <a:endParaRPr lang="en-US" sz="1800" dirty="0"/>
          </a:p>
        </p:txBody>
      </p:sp>
      <p:sp>
        <p:nvSpPr>
          <p:cNvPr id="4" name="Slide Number Placeholder 3"/>
          <p:cNvSpPr>
            <a:spLocks noGrp="1"/>
          </p:cNvSpPr>
          <p:nvPr>
            <p:ph type="sldNum" sz="quarter" idx="5"/>
          </p:nvPr>
        </p:nvSpPr>
        <p:spPr/>
        <p:txBody>
          <a:bodyPr/>
          <a:lstStyle/>
          <a:p>
            <a:pPr>
              <a:defRPr/>
            </a:pPr>
            <a:fld id="{9AEDF73D-33D5-764F-A024-944AD55C92BA}" type="slidenum">
              <a:rPr lang="en-CA" altLang="en-US" smtClean="0"/>
              <a:t>14</a:t>
            </a:fld>
            <a:endParaRPr lang="en-CA" altLang="en-US"/>
          </a:p>
        </p:txBody>
      </p:sp>
    </p:spTree>
    <p:extLst>
      <p:ext uri="{BB962C8B-B14F-4D97-AF65-F5344CB8AC3E}">
        <p14:creationId xmlns:p14="http://schemas.microsoft.com/office/powerpoint/2010/main" val="202464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wis721 Cn BT" panose="020B0506020202030204" pitchFamily="34" charset="0"/>
              </a:rPr>
              <a:t>Interdepartmental workplace conflicts can arise due to various reasons, stemming from differences in goals, communication breakdowns, or resource allocation. Here are the top 8 reasons along with explanations:</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Misaligned Goals and Priorities:</a:t>
            </a:r>
            <a:r>
              <a:rPr lang="en-US" b="0" i="0" dirty="0">
                <a:solidFill>
                  <a:srgbClr val="374151"/>
                </a:solidFill>
                <a:effectLst/>
                <a:latin typeface="Swis721 Cn BT" panose="020B0506020202030204" pitchFamily="34" charset="0"/>
              </a:rPr>
              <a:t> Departments may have conflicting objectives or priorities, leading to clashes when their goals don't align with the overarching objectives of the organization. Lack of clarity about shared goals can cause friction.</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Poor Communication:</a:t>
            </a:r>
            <a:r>
              <a:rPr lang="en-US" b="0" i="0" dirty="0">
                <a:solidFill>
                  <a:srgbClr val="374151"/>
                </a:solidFill>
                <a:effectLst/>
                <a:latin typeface="Swis721 Cn BT" panose="020B0506020202030204" pitchFamily="34" charset="0"/>
              </a:rPr>
              <a:t> Inadequate communication channels or a lack of effective communication between departments can result in misunderstandings, assumptions, and conflicts. Information silos or a failure to convey critical information often exacerbate tensions.</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Resource Allocation Disputes:</a:t>
            </a:r>
            <a:r>
              <a:rPr lang="en-US" b="0" i="0" dirty="0">
                <a:solidFill>
                  <a:srgbClr val="374151"/>
                </a:solidFill>
                <a:effectLst/>
                <a:latin typeface="Swis721 Cn BT" panose="020B0506020202030204" pitchFamily="34" charset="0"/>
              </a:rPr>
              <a:t> Conflicts may arise when departments compete for limited resources such as budget, manpower, or time. When resources are unevenly distributed or one department feels disadvantaged, tensions can escalate.</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Role Ambiguity and Overlaps:</a:t>
            </a:r>
            <a:r>
              <a:rPr lang="en-US" b="0" i="0" dirty="0">
                <a:solidFill>
                  <a:srgbClr val="374151"/>
                </a:solidFill>
                <a:effectLst/>
                <a:latin typeface="Swis721 Cn BT" panose="020B0506020202030204" pitchFamily="34" charset="0"/>
              </a:rPr>
              <a:t> Unclear delineation of roles and responsibilities between departments can lead to overlaps or gaps in workflow. This ambiguity can cause turf wars or finger-pointing when tasks fall through the cracks.</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Cultural Differences:</a:t>
            </a:r>
            <a:r>
              <a:rPr lang="en-US" b="0" i="0" dirty="0">
                <a:solidFill>
                  <a:srgbClr val="374151"/>
                </a:solidFill>
                <a:effectLst/>
                <a:latin typeface="Swis721 Cn BT" panose="020B0506020202030204" pitchFamily="34" charset="0"/>
              </a:rPr>
              <a:t> Departments might have distinct work cultures or norms that clash with each other, leading to misunderstandings or conflicts. Diverse work styles, values, or beliefs can create friction if not managed properly.</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Lack of Collaboration and Trust:</a:t>
            </a:r>
            <a:r>
              <a:rPr lang="en-US" b="0" i="0" dirty="0">
                <a:solidFill>
                  <a:srgbClr val="374151"/>
                </a:solidFill>
                <a:effectLst/>
                <a:latin typeface="Swis721 Cn BT" panose="020B0506020202030204" pitchFamily="34" charset="0"/>
              </a:rPr>
              <a:t> When departments work in isolation or fail to collaborate, trust issues can emerge. A lack of cooperation, teamwork, or sharing of information can breed suspicion and conflict.</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Change Management Issues:</a:t>
            </a:r>
            <a:r>
              <a:rPr lang="en-US" b="0" i="0" dirty="0">
                <a:solidFill>
                  <a:srgbClr val="374151"/>
                </a:solidFill>
                <a:effectLst/>
                <a:latin typeface="Swis721 Cn BT" panose="020B0506020202030204" pitchFamily="34" charset="0"/>
              </a:rPr>
              <a:t> Resistance to change or differing attitudes towards organizational changes can cause conflicts between departments. When one department embraces change and another resists, it can lead to tension and disruption.</a:t>
            </a:r>
          </a:p>
          <a:p>
            <a:pPr algn="l">
              <a:buFont typeface="+mj-lt"/>
              <a:buAutoNum type="arabicPeriod"/>
            </a:pPr>
            <a:endParaRPr lang="en-US" b="1"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External Pressures:</a:t>
            </a:r>
            <a:r>
              <a:rPr lang="en-US" b="0" i="0" dirty="0">
                <a:solidFill>
                  <a:srgbClr val="374151"/>
                </a:solidFill>
                <a:effectLst/>
                <a:latin typeface="Swis721 Cn BT" panose="020B0506020202030204" pitchFamily="34" charset="0"/>
              </a:rPr>
              <a:t> External factors like market changes, regulatory shifts, or economic challenges can impact departments differently. Conflicts may arise when departments have varying responses to these external pressures, leading to disagreements on strategies or approaches.</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Lets Look at how to manage the conflicts using a very famous Thomas Kilmann Model.</a:t>
            </a:r>
          </a:p>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15</a:t>
            </a:fld>
            <a:endParaRPr lang="en-IN"/>
          </a:p>
        </p:txBody>
      </p:sp>
    </p:spTree>
    <p:extLst>
      <p:ext uri="{BB962C8B-B14F-4D97-AF65-F5344CB8AC3E}">
        <p14:creationId xmlns:p14="http://schemas.microsoft.com/office/powerpoint/2010/main" val="58523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wis721 Cn BT" panose="020B0506020202030204" pitchFamily="34" charset="0"/>
              </a:rPr>
              <a:t>The Thomas-Kilmann Conflict Mode Instrument (TKI) is a widely used conflict resolution model developed by Kenneth Thomas and Ralph Kilmann in the 1970s. It's a tool designed to assess an individual's behavior in conflict situations and to help them understand their approach to handling conflicts. The model identifies five primary conflict resolution styles or modes:</a:t>
            </a:r>
          </a:p>
          <a:p>
            <a:pPr algn="l"/>
            <a:endParaRPr lang="en-US" b="0" i="0" dirty="0">
              <a:solidFill>
                <a:srgbClr val="000000"/>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The two axes of the Thomas-Kilmann Conflict Mode Instrument are:</a:t>
            </a:r>
          </a:p>
          <a:p>
            <a:pPr algn="l">
              <a:buFont typeface="+mj-lt"/>
              <a:buAutoNum type="arabicPeriod"/>
            </a:pPr>
            <a:r>
              <a:rPr lang="en-US" b="1" i="0" dirty="0">
                <a:solidFill>
                  <a:srgbClr val="374151"/>
                </a:solidFill>
                <a:effectLst/>
                <a:latin typeface="Swis721 Cn BT" panose="020B0506020202030204" pitchFamily="34" charset="0"/>
              </a:rPr>
              <a:t>Assertiveness:</a:t>
            </a:r>
            <a:r>
              <a:rPr lang="en-US" b="0" i="0" dirty="0">
                <a:solidFill>
                  <a:srgbClr val="374151"/>
                </a:solidFill>
                <a:effectLst/>
                <a:latin typeface="Swis721 Cn BT" panose="020B0506020202030204" pitchFamily="34" charset="0"/>
              </a:rPr>
              <a:t> This axis measures the extent to which an individual tries to satisfy their own concerns or goals in a conflict situation.</a:t>
            </a:r>
          </a:p>
          <a:p>
            <a:pPr marL="742950" lvl="1" indent="-285750" algn="l">
              <a:buFont typeface="+mj-lt"/>
              <a:buAutoNum type="arabicPeriod"/>
            </a:pPr>
            <a:r>
              <a:rPr lang="en-US" b="1" i="0" dirty="0">
                <a:solidFill>
                  <a:srgbClr val="374151"/>
                </a:solidFill>
                <a:effectLst/>
                <a:latin typeface="Swis721 Cn BT" panose="020B0506020202030204" pitchFamily="34" charset="0"/>
              </a:rPr>
              <a:t>High Assertiveness:</a:t>
            </a:r>
            <a:r>
              <a:rPr lang="en-US" b="0" i="0" dirty="0">
                <a:solidFill>
                  <a:srgbClr val="374151"/>
                </a:solidFill>
                <a:effectLst/>
                <a:latin typeface="Swis721 Cn BT" panose="020B0506020202030204" pitchFamily="34" charset="0"/>
              </a:rPr>
              <a:t> Reflects a strong focus on personal needs, desires, and goals. Individuals with high assertiveness tend to push for their own positions or solutions in a conflict.</a:t>
            </a:r>
          </a:p>
          <a:p>
            <a:pPr marL="742950" lvl="1" indent="-285750" algn="l">
              <a:buFont typeface="+mj-lt"/>
              <a:buAutoNum type="arabicPeriod"/>
            </a:pPr>
            <a:r>
              <a:rPr lang="en-US" b="1" i="0" dirty="0">
                <a:solidFill>
                  <a:srgbClr val="374151"/>
                </a:solidFill>
                <a:effectLst/>
                <a:latin typeface="Swis721 Cn BT" panose="020B0506020202030204" pitchFamily="34" charset="0"/>
              </a:rPr>
              <a:t>Low Assertiveness:</a:t>
            </a:r>
            <a:r>
              <a:rPr lang="en-US" b="0" i="0" dirty="0">
                <a:solidFill>
                  <a:srgbClr val="374151"/>
                </a:solidFill>
                <a:effectLst/>
                <a:latin typeface="Swis721 Cn BT" panose="020B0506020202030204" pitchFamily="34" charset="0"/>
              </a:rPr>
              <a:t> Indicates a tendency to prioritize the needs and concerns of others over one's own. People with low assertiveness often avoid confrontation and may yield to others' demands to maintain harmony.</a:t>
            </a:r>
          </a:p>
          <a:p>
            <a:pPr algn="l">
              <a:buFont typeface="+mj-lt"/>
              <a:buAutoNum type="arabicPeriod"/>
            </a:pPr>
            <a:r>
              <a:rPr lang="en-US" b="1" i="0" dirty="0">
                <a:solidFill>
                  <a:srgbClr val="374151"/>
                </a:solidFill>
                <a:effectLst/>
                <a:latin typeface="Swis721 Cn BT" panose="020B0506020202030204" pitchFamily="34" charset="0"/>
              </a:rPr>
              <a:t>Cooperativeness:</a:t>
            </a:r>
            <a:r>
              <a:rPr lang="en-US" b="0" i="0" dirty="0">
                <a:solidFill>
                  <a:srgbClr val="374151"/>
                </a:solidFill>
                <a:effectLst/>
                <a:latin typeface="Swis721 Cn BT" panose="020B0506020202030204" pitchFamily="34" charset="0"/>
              </a:rPr>
              <a:t> This axis measures the extent to which an individual tries to satisfy the concerns or goals of others in a conflict situation.</a:t>
            </a:r>
          </a:p>
          <a:p>
            <a:pPr marL="742950" lvl="1" indent="-285750" algn="l">
              <a:buFont typeface="+mj-lt"/>
              <a:buAutoNum type="arabicPeriod"/>
            </a:pPr>
            <a:r>
              <a:rPr lang="en-US" b="1" i="0" dirty="0">
                <a:solidFill>
                  <a:srgbClr val="374151"/>
                </a:solidFill>
                <a:effectLst/>
                <a:latin typeface="Swis721 Cn BT" panose="020B0506020202030204" pitchFamily="34" charset="0"/>
              </a:rPr>
              <a:t>High Cooperativeness:</a:t>
            </a:r>
            <a:r>
              <a:rPr lang="en-US" b="0" i="0" dirty="0">
                <a:solidFill>
                  <a:srgbClr val="374151"/>
                </a:solidFill>
                <a:effectLst/>
                <a:latin typeface="Swis721 Cn BT" panose="020B0506020202030204" pitchFamily="34" charset="0"/>
              </a:rPr>
              <a:t> Involves a focus on satisfying the needs and concerns of others. Individuals with high cooperativeness might sacrifice their own interests to ensure that others' needs are met.</a:t>
            </a:r>
          </a:p>
          <a:p>
            <a:pPr marL="742950" lvl="1" indent="-285750" algn="l">
              <a:buFont typeface="+mj-lt"/>
              <a:buAutoNum type="arabicPeriod"/>
            </a:pPr>
            <a:r>
              <a:rPr lang="en-US" b="1" i="0" dirty="0">
                <a:solidFill>
                  <a:srgbClr val="374151"/>
                </a:solidFill>
                <a:effectLst/>
                <a:latin typeface="Swis721 Cn BT" panose="020B0506020202030204" pitchFamily="34" charset="0"/>
              </a:rPr>
              <a:t>Low Cooperativeness:</a:t>
            </a:r>
            <a:r>
              <a:rPr lang="en-US" b="0" i="0" dirty="0">
                <a:solidFill>
                  <a:srgbClr val="374151"/>
                </a:solidFill>
                <a:effectLst/>
                <a:latin typeface="Swis721 Cn BT" panose="020B0506020202030204" pitchFamily="34" charset="0"/>
              </a:rPr>
              <a:t> Indicates a focus on achieving personal goals, often at the expense of others' needs or concerns. People with low cooperativeness might compete aggressively to win their position in a conflict situation.</a:t>
            </a:r>
          </a:p>
          <a:p>
            <a:pPr algn="l"/>
            <a:r>
              <a:rPr lang="en-US" b="0" i="0" dirty="0">
                <a:solidFill>
                  <a:srgbClr val="374151"/>
                </a:solidFill>
                <a:effectLst/>
                <a:latin typeface="Swis721 Cn BT" panose="020B0506020202030204" pitchFamily="34" charset="0"/>
              </a:rPr>
              <a:t>The combination of these two axes results in five conflict-handling modes:</a:t>
            </a:r>
          </a:p>
          <a:p>
            <a:br>
              <a:rPr lang="en-US" b="0" i="0" dirty="0">
                <a:solidFill>
                  <a:srgbClr val="374151"/>
                </a:solidFill>
                <a:effectLst/>
                <a:latin typeface="Swis721 Cn BT" panose="020B0506020202030204" pitchFamily="34" charset="0"/>
              </a:rPr>
            </a:br>
            <a:endParaRPr lang="en-US" b="0" i="0" dirty="0">
              <a:solidFill>
                <a:srgbClr val="000000"/>
              </a:solidFill>
              <a:effectLst/>
              <a:latin typeface="Swis721 Cn BT" panose="020B0506020202030204" pitchFamily="34" charset="0"/>
            </a:endParaRPr>
          </a:p>
          <a:p>
            <a:pPr algn="l"/>
            <a:endParaRPr lang="en-US" b="0" i="0" dirty="0">
              <a:solidFill>
                <a:srgbClr val="000000"/>
              </a:solidFill>
              <a:effectLst/>
              <a:latin typeface="Swis721 Cn BT" panose="020B0506020202030204" pitchFamily="34" charset="0"/>
            </a:endParaRPr>
          </a:p>
          <a:p>
            <a:pPr algn="l"/>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Accommodating (Unassertive and Cooperative):</a:t>
            </a:r>
            <a:r>
              <a:rPr lang="en-US" b="0" i="0" dirty="0">
                <a:solidFill>
                  <a:srgbClr val="000000"/>
                </a:solidFill>
                <a:effectLst/>
                <a:latin typeface="Swis721 Cn BT" panose="020B0506020202030204" pitchFamily="34" charset="0"/>
              </a:rPr>
              <a:t> This style involves self-sacrifice for the benefit of others or giving in to the other party's concerns. It's cooperative but might neglect one's own needs or interests.</a:t>
            </a:r>
          </a:p>
          <a:p>
            <a:pPr algn="l"/>
            <a:r>
              <a:rPr lang="en-US" b="0" i="0" dirty="0">
                <a:solidFill>
                  <a:srgbClr val="000000"/>
                </a:solidFill>
                <a:effectLst/>
                <a:latin typeface="Swis721 Cn BT" panose="020B0506020202030204" pitchFamily="34" charset="0"/>
              </a:rPr>
              <a:t>The TKI model helps individuals understand their default conflict resolution style and teaches them to adapt their approach based on the situation, relationship dynamics, and the desired outcome. Different situations might call for different approaches, and being able to flexibly use these styles can be beneficial in managing conflicts effectively.</a:t>
            </a:r>
          </a:p>
          <a:p>
            <a:br>
              <a:rPr lang="en-US" b="0" i="0" dirty="0">
                <a:solidFill>
                  <a:srgbClr val="000000"/>
                </a:solidFill>
                <a:effectLst/>
                <a:latin typeface="Swis721 Cn BT" panose="020B0506020202030204" pitchFamily="34" charset="0"/>
              </a:rPr>
            </a:br>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16</a:t>
            </a:fld>
            <a:endParaRPr lang="en-IN"/>
          </a:p>
        </p:txBody>
      </p:sp>
    </p:spTree>
    <p:extLst>
      <p:ext uri="{BB962C8B-B14F-4D97-AF65-F5344CB8AC3E}">
        <p14:creationId xmlns:p14="http://schemas.microsoft.com/office/powerpoint/2010/main" val="768114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IN" sz="24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Building Virtual Collaboration</a:t>
            </a:r>
          </a:p>
          <a:p>
            <a:pPr>
              <a:lnSpc>
                <a:spcPct val="115000"/>
              </a:lnSpc>
              <a:spcBef>
                <a:spcPts val="600"/>
              </a:spcBef>
              <a:spcAft>
                <a:spcPts val="600"/>
              </a:spcAft>
            </a:pPr>
            <a:endParaRPr lang="en-IN" sz="24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spcBef>
                <a:spcPts val="600"/>
              </a:spcBef>
              <a:spcAft>
                <a:spcPts val="600"/>
              </a:spcAft>
              <a:buSzPts val="1000"/>
              <a:buFont typeface="Symbol" panose="05050102010706020507" pitchFamily="18" charset="2"/>
              <a:buChar char=""/>
            </a:pPr>
            <a:r>
              <a:rPr lang="en-IN" sz="1800" u="none" strike="noStrike"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Extra challenges of virtual collaboration</a:t>
            </a:r>
            <a:endParaRPr lang="en-IN" sz="2400" u="none" strike="noStrike"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spcBef>
                <a:spcPts val="600"/>
              </a:spcBef>
              <a:spcAft>
                <a:spcPts val="600"/>
              </a:spcAft>
              <a:buSzPts val="1000"/>
              <a:buFont typeface="Symbol" panose="05050102010706020507" pitchFamily="18" charset="2"/>
              <a:buChar char=""/>
            </a:pPr>
            <a:r>
              <a:rPr lang="en-IN" sz="1800" u="none" strike="noStrike"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Virtual collaboration tools ideas and suggestions</a:t>
            </a:r>
          </a:p>
          <a:p>
            <a:pPr marL="342900" lvl="0" indent="-342900">
              <a:lnSpc>
                <a:spcPct val="115000"/>
              </a:lnSpc>
              <a:spcBef>
                <a:spcPts val="600"/>
              </a:spcBef>
              <a:spcAft>
                <a:spcPts val="600"/>
              </a:spcAft>
              <a:buSzPts val="1000"/>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Good virtual communication practices</a:t>
            </a:r>
            <a:endParaRPr lang="en-US"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17</a:t>
            </a:fld>
            <a:endParaRPr lang="en-IN"/>
          </a:p>
        </p:txBody>
      </p:sp>
    </p:spTree>
    <p:extLst>
      <p:ext uri="{BB962C8B-B14F-4D97-AF65-F5344CB8AC3E}">
        <p14:creationId xmlns:p14="http://schemas.microsoft.com/office/powerpoint/2010/main" val="3249786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wis721 Cn BT" panose="020B0506020202030204" pitchFamily="34" charset="0"/>
              </a:rPr>
              <a:t>While virtual collaboration offers many advantages, it also presents several unique challenges that teams and organizations must navigate effectively. These challenges can impact productivity, communication, and team cohesion. Here are some extra challenges of virtual collaboration:</a:t>
            </a:r>
          </a:p>
          <a:p>
            <a:pPr algn="l"/>
            <a:endParaRPr lang="en-US" b="0" i="0" dirty="0">
              <a:solidFill>
                <a:srgbClr val="D1D5DB"/>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Communication Issues:</a:t>
            </a:r>
            <a:r>
              <a:rPr lang="en-US" b="0" i="0" dirty="0">
                <a:solidFill>
                  <a:srgbClr val="000000"/>
                </a:solidFill>
                <a:effectLst/>
                <a:latin typeface="Swis721 Cn BT" panose="020B0506020202030204" pitchFamily="34" charset="0"/>
              </a:rPr>
              <a:t> Misunderstandings can arise more easily in virtual settings due to the lack of non-verbal cues and face-to-face interaction. Different time zones, language barriers, and reliance on written communication can lead to communication gaps and misinterpretations.</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Technology Hurdles:</a:t>
            </a:r>
            <a:r>
              <a:rPr lang="en-US" b="0" i="0" dirty="0">
                <a:solidFill>
                  <a:srgbClr val="000000"/>
                </a:solidFill>
                <a:effectLst/>
                <a:latin typeface="Swis721 Cn BT" panose="020B0506020202030204" pitchFamily="34" charset="0"/>
              </a:rPr>
              <a:t> Technical issues such as poor internet connectivity, software glitches, or compatibility problems with different devices can disrupt communication and collaboration, hindering productivity.</a:t>
            </a:r>
          </a:p>
          <a:p>
            <a:pPr algn="l">
              <a:buFont typeface="+mj-lt"/>
              <a:buAutoNum type="arabicPeriod"/>
            </a:pPr>
            <a:endParaRPr lang="en-US" b="1"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Building Trust and Rapport:</a:t>
            </a:r>
            <a:r>
              <a:rPr lang="en-US" b="0" i="0" dirty="0">
                <a:solidFill>
                  <a:srgbClr val="000000"/>
                </a:solidFill>
                <a:effectLst/>
                <a:latin typeface="Swis721 Cn BT" panose="020B0506020202030204" pitchFamily="34" charset="0"/>
              </a:rPr>
              <a:t> Without the opportunity for casual interactions and in-person bonding, establishing trust and strong relationships among team members can be challenging. This can affect teamwork and collaboration.</a:t>
            </a:r>
          </a:p>
          <a:p>
            <a:pPr algn="l">
              <a:buFont typeface="+mj-lt"/>
              <a:buAutoNum type="arabicPeriod"/>
            </a:pPr>
            <a:endParaRPr lang="en-US" b="1"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Managing Time Zones and Cultural Differences:</a:t>
            </a:r>
            <a:r>
              <a:rPr lang="en-US" b="0" i="0" dirty="0">
                <a:solidFill>
                  <a:srgbClr val="000000"/>
                </a:solidFill>
                <a:effectLst/>
                <a:latin typeface="Swis721 Cn BT" panose="020B0506020202030204" pitchFamily="34" charset="0"/>
              </a:rPr>
              <a:t> Working across different time zones can create scheduling difficulties for meetings and real-time collaboration. Additionally, diverse cultural backgrounds may lead to varying work styles, communication norms, and approaches to problem-solving, requiring sensitivity and adaptability.</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Distractions and Work-Life Balance:</a:t>
            </a:r>
            <a:r>
              <a:rPr lang="en-US" b="0" i="0" dirty="0">
                <a:solidFill>
                  <a:srgbClr val="000000"/>
                </a:solidFill>
                <a:effectLst/>
                <a:latin typeface="Swis721 Cn BT" panose="020B0506020202030204" pitchFamily="34" charset="0"/>
              </a:rPr>
              <a:t> Remote work environments can blur the lines between professional and personal life, leading to distractions, difficulty in setting boundaries, and potential burnout among team members.</a:t>
            </a:r>
          </a:p>
          <a:p>
            <a:pPr algn="l">
              <a:buFont typeface="+mj-lt"/>
              <a:buAutoNum type="arabicPeriod"/>
            </a:pPr>
            <a:endParaRPr lang="en-US" b="1"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Social Isolation and Engagement:</a:t>
            </a:r>
            <a:r>
              <a:rPr lang="en-US" b="0" i="0" dirty="0">
                <a:solidFill>
                  <a:srgbClr val="000000"/>
                </a:solidFill>
                <a:effectLst/>
                <a:latin typeface="Swis721 Cn BT" panose="020B0506020202030204" pitchFamily="34" charset="0"/>
              </a:rPr>
              <a:t> Remote work can lead to feelings of isolation and disengagement. Without regular in-person interactions, team morale and a sense of belonging to a cohesive group can suffer.</a:t>
            </a:r>
          </a:p>
          <a:p>
            <a:pPr algn="l"/>
            <a:endParaRPr lang="en-US" b="0" i="0" dirty="0">
              <a:solidFill>
                <a:srgbClr val="000000"/>
              </a:solidFill>
              <a:effectLst/>
              <a:latin typeface="Swis721 Cn BT" panose="020B0506020202030204" pitchFamily="34" charset="0"/>
            </a:endParaRPr>
          </a:p>
          <a:p>
            <a:pPr algn="l"/>
            <a:r>
              <a:rPr lang="en-US" b="0" i="0" dirty="0">
                <a:solidFill>
                  <a:srgbClr val="000000"/>
                </a:solidFill>
                <a:effectLst/>
                <a:latin typeface="Swis721 Cn BT" panose="020B0506020202030204" pitchFamily="34" charset="0"/>
              </a:rPr>
              <a:t>To address these challenges, teams can implement strategies such as fostering open and clear communication, using collaborative tools effectively, establishing regular check-ins, setting clear goals and expectations, providing training on remote work best practices, encouraging team building activities, and promoting a culture of trust and inclusivity. Flexibility and adaptability are crucial for overcoming the obstacles posed by virtual collaboration.</a:t>
            </a:r>
          </a:p>
          <a:p>
            <a:pPr algn="l"/>
            <a:r>
              <a:rPr lang="en-US" b="0" i="0" dirty="0">
                <a:solidFill>
                  <a:srgbClr val="000000"/>
                </a:solidFill>
                <a:effectLst/>
                <a:latin typeface="Swis721 Cn BT" panose="020B0506020202030204" pitchFamily="34" charset="0"/>
              </a:rPr>
              <a:t>Give me an activity that can be used in the workshop to practice virtual collaboration</a:t>
            </a:r>
          </a:p>
        </p:txBody>
      </p:sp>
      <p:sp>
        <p:nvSpPr>
          <p:cNvPr id="4" name="Slide Number Placeholder 3"/>
          <p:cNvSpPr>
            <a:spLocks noGrp="1"/>
          </p:cNvSpPr>
          <p:nvPr>
            <p:ph type="sldNum" sz="quarter" idx="5"/>
          </p:nvPr>
        </p:nvSpPr>
        <p:spPr/>
        <p:txBody>
          <a:bodyPr/>
          <a:lstStyle/>
          <a:p>
            <a:fld id="{A84836D4-4B53-4C0A-B7AA-3F6BC694D196}" type="slidenum">
              <a:rPr lang="en-IN" smtClean="0"/>
              <a:t>18</a:t>
            </a:fld>
            <a:endParaRPr lang="en-IN"/>
          </a:p>
        </p:txBody>
      </p:sp>
    </p:spTree>
    <p:extLst>
      <p:ext uri="{BB962C8B-B14F-4D97-AF65-F5344CB8AC3E}">
        <p14:creationId xmlns:p14="http://schemas.microsoft.com/office/powerpoint/2010/main" val="12743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Rewarding team collaboration is an important way to recognize and incentivize teamwork, foster a collaborative culture, and motivate team members to work together effectively. Here are some strategies for rewarding and recognizing team collaboration:</a:t>
            </a:r>
          </a:p>
          <a:p>
            <a:endParaRPr lang="en-US" dirty="0">
              <a:effectLst/>
            </a:endParaRPr>
          </a:p>
          <a:p>
            <a:pPr>
              <a:buFont typeface="+mj-lt"/>
              <a:buAutoNum type="arabicPeriod"/>
            </a:pPr>
            <a:r>
              <a:rPr lang="en-US" b="1" dirty="0">
                <a:effectLst/>
              </a:rPr>
              <a:t>Team Celebrations: </a:t>
            </a:r>
            <a:r>
              <a:rPr lang="en-US" dirty="0">
                <a:effectLst/>
              </a:rPr>
              <a:t>Hold team celebrations or social events to acknowledge successful collaboration and team achievements. These can include team lunches, dinners, or virtual gatherings.</a:t>
            </a:r>
          </a:p>
          <a:p>
            <a:pPr>
              <a:buFont typeface="+mj-lt"/>
              <a:buAutoNum type="arabicPeriod"/>
            </a:pPr>
            <a:r>
              <a:rPr lang="en-US" b="1" dirty="0">
                <a:effectLst/>
              </a:rPr>
              <a:t>Recognition Awards: </a:t>
            </a:r>
            <a:r>
              <a:rPr lang="en-US" dirty="0">
                <a:effectLst/>
              </a:rPr>
              <a:t>Create recognition awards or certificates specifically for collaboration. Recognize teams or team members who consistently demonstrate effective collaboration skills.</a:t>
            </a:r>
          </a:p>
          <a:p>
            <a:pPr>
              <a:buFont typeface="+mj-lt"/>
              <a:buAutoNum type="arabicPeriod"/>
            </a:pPr>
            <a:r>
              <a:rPr lang="en-US" b="1" dirty="0">
                <a:effectLst/>
              </a:rPr>
              <a:t>Incentive Programs: </a:t>
            </a:r>
            <a:r>
              <a:rPr lang="en-US" dirty="0">
                <a:effectLst/>
              </a:rPr>
              <a:t>Implement incentive programs that reward teams for achieving collaboration-related goals, such as completing cross-functional projects or improving interdepartmental communication.</a:t>
            </a:r>
          </a:p>
          <a:p>
            <a:pPr>
              <a:buFont typeface="+mj-lt"/>
              <a:buAutoNum type="arabicPeriod"/>
            </a:pPr>
            <a:r>
              <a:rPr lang="en-US" b="1" dirty="0">
                <a:effectLst/>
              </a:rPr>
              <a:t>Flexible Work Arrangements: </a:t>
            </a:r>
            <a:r>
              <a:rPr lang="en-US" dirty="0">
                <a:effectLst/>
              </a:rPr>
              <a:t>Offer flexible work arrangements or additional time off as a reward for collaborative achievements. This can help promote work-life balance.</a:t>
            </a:r>
          </a:p>
          <a:p>
            <a:pPr>
              <a:buFont typeface="+mj-lt"/>
              <a:buAutoNum type="arabicPeriod"/>
            </a:pPr>
            <a:r>
              <a:rPr lang="en-US" b="1" dirty="0">
                <a:effectLst/>
              </a:rPr>
              <a:t>Professional Development Opportunities: </a:t>
            </a:r>
            <a:r>
              <a:rPr lang="en-US" dirty="0">
                <a:effectLst/>
              </a:rPr>
              <a:t>Provide opportunities for team members to attend workshops, training, or conferences that enhance their collaboration skills and professional growth.</a:t>
            </a:r>
          </a:p>
          <a:p>
            <a:pPr>
              <a:buFont typeface="+mj-lt"/>
              <a:buAutoNum type="arabicPeriod"/>
            </a:pPr>
            <a:r>
              <a:rPr lang="en-US" b="1" dirty="0">
                <a:effectLst/>
              </a:rPr>
              <a:t>Leadership Opportunities: </a:t>
            </a:r>
            <a:r>
              <a:rPr lang="en-US" dirty="0">
                <a:effectLst/>
              </a:rPr>
              <a:t>Recognize collaborative team members by offering leadership opportunities or involving them in decision-making processes or special projects.</a:t>
            </a:r>
          </a:p>
          <a:p>
            <a:pPr>
              <a:buFont typeface="+mj-lt"/>
              <a:buAutoNum type="arabicPeriod"/>
            </a:pPr>
            <a:endParaRPr lang="en-US" b="1" dirty="0">
              <a:effectLst/>
            </a:endParaRPr>
          </a:p>
          <a:p>
            <a:pPr>
              <a:buFont typeface="+mj-lt"/>
              <a:buAutoNum type="arabicPeriod"/>
            </a:pPr>
            <a:r>
              <a:rPr lang="en-US" b="1" dirty="0">
                <a:effectLst/>
              </a:rPr>
              <a:t>Share Success Stories: </a:t>
            </a:r>
            <a:r>
              <a:rPr lang="en-US" dirty="0">
                <a:effectLst/>
              </a:rPr>
              <a:t>Share success stories of collaboration within the organization to inspire and motivate other teams and individuals.</a:t>
            </a:r>
          </a:p>
          <a:p>
            <a:endParaRPr lang="en-US" dirty="0">
              <a:effectLst/>
            </a:endParaRPr>
          </a:p>
          <a:p>
            <a:r>
              <a:rPr lang="en-US" dirty="0">
                <a:effectLst/>
              </a:rPr>
              <a:t>Remember that the most effective rewards for collaboration will vary from one organization to another and among team members. It's important to create a recognition and rewards system that aligns with your organization's culture and values while also considering the preferences and motivations of your team members.</a:t>
            </a:r>
          </a:p>
          <a:p>
            <a:pPr algn="l"/>
            <a:r>
              <a:rPr lang="en-US" b="0" i="0" dirty="0">
                <a:solidFill>
                  <a:srgbClr val="FFFFFF"/>
                </a:solidFill>
                <a:effectLst/>
                <a:latin typeface="Söhne"/>
              </a:rPr>
              <a:t>Regenerate</a:t>
            </a:r>
          </a:p>
          <a:p>
            <a:br>
              <a:rPr lang="en-US" b="0" i="0" dirty="0">
                <a:solidFill>
                  <a:srgbClr val="FFFFFF"/>
                </a:solidFill>
                <a:effectLst/>
                <a:latin typeface="Söhne"/>
              </a:rPr>
            </a:br>
            <a:endParaRPr lang="en-US" b="0" i="0" dirty="0">
              <a:solidFill>
                <a:srgbClr val="FFFFFF"/>
              </a:solidFill>
              <a:effectLst/>
              <a:latin typeface="Söhne"/>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19</a:t>
            </a:fld>
            <a:endParaRPr lang="en-IN"/>
          </a:p>
        </p:txBody>
      </p:sp>
    </p:spTree>
    <p:extLst>
      <p:ext uri="{BB962C8B-B14F-4D97-AF65-F5344CB8AC3E}">
        <p14:creationId xmlns:p14="http://schemas.microsoft.com/office/powerpoint/2010/main" val="278539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b="1" i="0" kern="1200" dirty="0">
                <a:solidFill>
                  <a:schemeClr val="tx1"/>
                </a:solidFill>
                <a:effectLst/>
                <a:latin typeface="Swis721 Cn BT" panose="020B0506020202030204" pitchFamily="34" charset="0"/>
                <a:ea typeface="+mn-ea"/>
                <a:cs typeface="+mn-cs"/>
              </a:rPr>
              <a:t>Welcome to the workshop on </a:t>
            </a:r>
            <a:r>
              <a:rPr lang="en-US" sz="1200" b="1" dirty="0">
                <a:effectLst>
                  <a:outerShdw blurRad="38100" dist="38100" dir="2700000" algn="tl">
                    <a:srgbClr val="000000">
                      <a:alpha val="43137"/>
                    </a:srgbClr>
                  </a:outerShdw>
                </a:effectLst>
              </a:rPr>
              <a:t>Collaboration Skills</a:t>
            </a:r>
            <a:r>
              <a:rPr lang="en-US" sz="1000" b="1" i="0" kern="1200" dirty="0">
                <a:solidFill>
                  <a:schemeClr val="tx1"/>
                </a:solidFill>
                <a:effectLst/>
                <a:latin typeface="Swis721 Cn BT" panose="020B0506020202030204" pitchFamily="34" charset="0"/>
                <a:ea typeface="+mn-ea"/>
                <a:cs typeface="+mn-cs"/>
              </a:rPr>
              <a:t>. </a:t>
            </a:r>
            <a:r>
              <a:rPr lang="en-IN" sz="1000" b="1" i="0" kern="1200" dirty="0">
                <a:solidFill>
                  <a:schemeClr val="tx1"/>
                </a:solidFill>
                <a:effectLst/>
                <a:latin typeface="Swis721 Cn BT" panose="020B0506020202030204" pitchFamily="34" charset="0"/>
                <a:ea typeface="+mn-ea"/>
                <a:cs typeface="+mn-cs"/>
              </a:rPr>
              <a:t>A</a:t>
            </a:r>
            <a:r>
              <a:rPr lang="en-IN" b="1" dirty="0">
                <a:latin typeface="Swis721 Cn BT" panose="020B0506020202030204" pitchFamily="34" charset="0"/>
              </a:rPr>
              <a:t>re you excited for today`s workshop? let me introduce todays workshop modules.</a:t>
            </a:r>
          </a:p>
          <a:p>
            <a:pPr>
              <a:lnSpc>
                <a:spcPct val="107000"/>
              </a:lnSpc>
              <a:spcAft>
                <a:spcPts val="800"/>
              </a:spcAft>
            </a:pPr>
            <a:r>
              <a:rPr lang="en-IN" sz="12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 </a:t>
            </a:r>
            <a:endParaRPr lang="en-IN" sz="1200" dirty="0">
              <a:effectLst/>
              <a:latin typeface="Swis721 Cn BT" panose="020B0506020202030204" pitchFamily="34" charset="0"/>
              <a:ea typeface="Calibri" panose="020F0502020204030204" pitchFamily="34" charset="0"/>
              <a:cs typeface="Times New Roman" panose="02020603050405020304" pitchFamily="18" charset="0"/>
            </a:endParaRP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Understanding Collaboration skills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Elements of collaboration skills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Essential Collaboration Skills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Building Trust in collaboration</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Building Virtual Collaboration</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Barriers to collaboration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i="0" kern="1200" dirty="0">
              <a:solidFill>
                <a:schemeClr val="tx1"/>
              </a:solidFill>
              <a:effectLst/>
              <a:latin typeface="Swis721 Cn BT" panose="020B05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baseline="0" dirty="0">
                <a:solidFill>
                  <a:schemeClr val="tx1"/>
                </a:solidFill>
                <a:effectLst/>
                <a:latin typeface="Swis721 Cn BT" panose="020B0506020202030204" pitchFamily="34" charset="0"/>
                <a:ea typeface="+mn-ea"/>
                <a:cs typeface="+mn-cs"/>
              </a:rPr>
              <a:t>I'm feeling really enthusiastic about this experience, I think it's going to be great.</a:t>
            </a:r>
            <a:endParaRPr lang="en-IN" dirty="0">
              <a:solidFill>
                <a:srgbClr val="0E2683"/>
              </a:solidFill>
              <a:latin typeface="Swis721 Cn BT" panose="020B0506020202030204" pitchFamily="34" charset="0"/>
            </a:endParaRPr>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2</a:t>
            </a:fld>
            <a:endParaRPr lang="en-IN" dirty="0"/>
          </a:p>
        </p:txBody>
      </p:sp>
    </p:spTree>
    <p:extLst>
      <p:ext uri="{BB962C8B-B14F-4D97-AF65-F5344CB8AC3E}">
        <p14:creationId xmlns:p14="http://schemas.microsoft.com/office/powerpoint/2010/main" val="110148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Hey It is Photo Time.</a:t>
            </a:r>
          </a:p>
          <a:p>
            <a:endParaRPr lang="en-IN" dirty="0"/>
          </a:p>
          <a:p>
            <a:r>
              <a:rPr lang="en-IN" dirty="0"/>
              <a:t>Time to click a group photo for the workshop with all the participants.</a:t>
            </a:r>
          </a:p>
        </p:txBody>
      </p:sp>
      <p:sp>
        <p:nvSpPr>
          <p:cNvPr id="4" name="Slide Number Placeholder 3"/>
          <p:cNvSpPr>
            <a:spLocks noGrp="1"/>
          </p:cNvSpPr>
          <p:nvPr>
            <p:ph type="sldNum" sz="quarter" idx="5"/>
          </p:nvPr>
        </p:nvSpPr>
        <p:spPr/>
        <p:txBody>
          <a:bodyPr/>
          <a:lstStyle/>
          <a:p>
            <a:fld id="{8CEE670E-4A6B-4F29-893C-A77A5F261C91}" type="slidenum">
              <a:rPr lang="en-IN" smtClean="0"/>
              <a:t>20</a:t>
            </a:fld>
            <a:endParaRPr lang="en-IN"/>
          </a:p>
        </p:txBody>
      </p:sp>
    </p:spTree>
    <p:extLst>
      <p:ext uri="{BB962C8B-B14F-4D97-AF65-F5344CB8AC3E}">
        <p14:creationId xmlns:p14="http://schemas.microsoft.com/office/powerpoint/2010/main" val="371914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Swis721 Cn BT" panose="020B0506020202030204" pitchFamily="34" charset="0"/>
            </a:endParaRPr>
          </a:p>
          <a:p>
            <a:r>
              <a:rPr lang="en-US" sz="2800" b="1" dirty="0">
                <a:latin typeface="Swis721 Cn BT" panose="020B0506020202030204" pitchFamily="34" charset="0"/>
              </a:rPr>
              <a:t>Note for Trainer: </a:t>
            </a:r>
            <a:r>
              <a:rPr lang="en-US" sz="2800" dirty="0">
                <a:latin typeface="Swis721 Cn BT" panose="020B0506020202030204" pitchFamily="34" charset="0"/>
              </a:rPr>
              <a:t>A pre Training assessment will help you to understand the Participant’s knowledge level/awareness on the workshop topics. This will help you to customize the workshop examples and deep dive on points which need detailed explanation.</a:t>
            </a:r>
          </a:p>
          <a:p>
            <a:endParaRPr lang="en-US" sz="2800" dirty="0">
              <a:latin typeface="Swis721 Cn BT" panose="020B05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u="none" strike="noStrike" dirty="0">
                <a:solidFill>
                  <a:srgbClr val="000000"/>
                </a:solidFill>
                <a:effectLst/>
                <a:latin typeface="Swis721 Cn BT" panose="020B0506020202030204" pitchFamily="34" charset="0"/>
              </a:rPr>
              <a:t>Provide </a:t>
            </a:r>
            <a:r>
              <a:rPr lang="en-US" altLang="en-US" sz="2800" b="0" dirty="0">
                <a:latin typeface="Swis721 Cn BT" panose="020B0506020202030204" pitchFamily="34" charset="0"/>
              </a:rPr>
              <a:t>pre-training assessment questionnaire to all the participants from your content Kit. Note please don’t give more than 15 mins for the assessment</a:t>
            </a:r>
          </a:p>
          <a:p>
            <a:endParaRPr lang="en-US" sz="2800"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493603FD-2FDD-4138-9C8C-4E93DD62CC3F}" type="slidenum">
              <a:rPr lang="en-US" smtClean="0"/>
              <a:t>3</a:t>
            </a:fld>
            <a:endParaRPr lang="en-US"/>
          </a:p>
        </p:txBody>
      </p:sp>
    </p:spTree>
    <p:extLst>
      <p:ext uri="{BB962C8B-B14F-4D97-AF65-F5344CB8AC3E}">
        <p14:creationId xmlns:p14="http://schemas.microsoft.com/office/powerpoint/2010/main" val="93080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Collaboration Skills</a:t>
            </a:r>
          </a:p>
          <a:p>
            <a:pPr>
              <a:lnSpc>
                <a:spcPct val="115000"/>
              </a:lnSpc>
              <a:spcBef>
                <a:spcPts val="600"/>
              </a:spcBef>
              <a:spcAft>
                <a:spcPts val="600"/>
              </a:spcAft>
            </a:pP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171450" lvl="0" indent="-171450" algn="l" defTabSz="914400" rtl="0" eaLnBrk="1" latinLnBrk="0" hangingPunct="1">
              <a:lnSpc>
                <a:spcPct val="110000"/>
              </a:lnSpc>
              <a:spcBef>
                <a:spcPts val="400"/>
              </a:spcBef>
              <a:spcAft>
                <a:spcPts val="400"/>
              </a:spcAft>
              <a:buSzPts val="1000"/>
              <a:buFont typeface="Arial" panose="020B0604020202020204" pitchFamily="34" charset="0"/>
              <a:buChar char="•"/>
            </a:pPr>
            <a:r>
              <a:rPr lang="en-IN" sz="1200" kern="12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rPr>
              <a:t>What is a collaboration</a:t>
            </a:r>
          </a:p>
          <a:p>
            <a:pPr marL="171450" lvl="0" indent="-171450" algn="l" defTabSz="914400" rtl="0" eaLnBrk="1" latinLnBrk="0" hangingPunct="1">
              <a:lnSpc>
                <a:spcPct val="110000"/>
              </a:lnSpc>
              <a:spcBef>
                <a:spcPts val="400"/>
              </a:spcBef>
              <a:spcAft>
                <a:spcPts val="400"/>
              </a:spcAft>
              <a:buSzPts val="1000"/>
              <a:buFont typeface="Arial" panose="020B0604020202020204" pitchFamily="34" charset="0"/>
              <a:buChar char="•"/>
            </a:pPr>
            <a:r>
              <a:rPr lang="en-IN" sz="1200" kern="12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rPr>
              <a:t>Types of collaboration</a:t>
            </a:r>
          </a:p>
          <a:p>
            <a:pPr marL="171450" lvl="0" indent="-171450" algn="l" defTabSz="914400" rtl="0" eaLnBrk="1" latinLnBrk="0" hangingPunct="1">
              <a:lnSpc>
                <a:spcPct val="110000"/>
              </a:lnSpc>
              <a:spcBef>
                <a:spcPts val="400"/>
              </a:spcBef>
              <a:spcAft>
                <a:spcPts val="400"/>
              </a:spcAft>
              <a:buSzPts val="1000"/>
              <a:buFont typeface="Arial" panose="020B0604020202020204" pitchFamily="34" charset="0"/>
              <a:buChar char="•"/>
            </a:pPr>
            <a:r>
              <a:rPr lang="en-IN" sz="1200" kern="12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rPr>
              <a:t>Impact of Collaboration on Individuals &amp; Teams</a:t>
            </a:r>
          </a:p>
          <a:p>
            <a:pPr marL="171450" lvl="0" indent="-171450" algn="l" defTabSz="914400" rtl="0" eaLnBrk="1" latinLnBrk="0" hangingPunct="1">
              <a:lnSpc>
                <a:spcPct val="110000"/>
              </a:lnSpc>
              <a:spcBef>
                <a:spcPts val="400"/>
              </a:spcBef>
              <a:spcAft>
                <a:spcPts val="400"/>
              </a:spcAft>
              <a:buFont typeface="Arial" panose="020B0604020202020204" pitchFamily="34" charset="0"/>
              <a:buChar char="•"/>
            </a:pPr>
            <a:r>
              <a:rPr lang="en-IN" sz="1200" kern="12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rPr>
              <a:t>Myths related to conflicts</a:t>
            </a:r>
            <a:endParaRPr lang="en-US" sz="1200" kern="12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4</a:t>
            </a:fld>
            <a:endParaRPr lang="en-IN"/>
          </a:p>
        </p:txBody>
      </p:sp>
    </p:spTree>
    <p:extLst>
      <p:ext uri="{BB962C8B-B14F-4D97-AF65-F5344CB8AC3E}">
        <p14:creationId xmlns:p14="http://schemas.microsoft.com/office/powerpoint/2010/main" val="381485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Collaboration skills offer a wide range of benefits for individuals in both personal and professional contexts. Here are some of the key advantages of possessing strong collaboration skills:</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Enhanced Problem-Solving:</a:t>
            </a:r>
            <a:r>
              <a:rPr lang="en-US" b="0" i="0" dirty="0">
                <a:solidFill>
                  <a:srgbClr val="374151"/>
                </a:solidFill>
                <a:effectLst/>
                <a:latin typeface="Söhne"/>
              </a:rPr>
              <a:t> Collaboration allows individuals to tap into the collective knowledge and expertise of a group. When working together, individuals can brainstorm solutions to complex problems and generate innovative ideas.</a:t>
            </a:r>
          </a:p>
          <a:p>
            <a:pPr algn="l">
              <a:buFont typeface="+mj-lt"/>
              <a:buAutoNum type="arabicPeriod"/>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Diverse Perspectives:</a:t>
            </a:r>
            <a:r>
              <a:rPr lang="en-US" b="0" i="0" dirty="0">
                <a:solidFill>
                  <a:srgbClr val="374151"/>
                </a:solidFill>
                <a:effectLst/>
                <a:latin typeface="Söhne"/>
              </a:rPr>
              <a:t> Collaboration exposes individuals to diverse viewpoints and approaches. This diversity of thought can lead to well-rounded solutions and a deeper understanding of different perspectives and cultures.</a:t>
            </a:r>
          </a:p>
          <a:p>
            <a:pPr algn="l">
              <a:buFont typeface="+mj-lt"/>
              <a:buAutoNum type="arabicPeriod"/>
            </a:pPr>
            <a:r>
              <a:rPr lang="en-US" b="1" i="0" dirty="0">
                <a:solidFill>
                  <a:srgbClr val="374151"/>
                </a:solidFill>
                <a:effectLst/>
                <a:latin typeface="Söhne"/>
              </a:rPr>
              <a:t>Skill Development:</a:t>
            </a:r>
            <a:r>
              <a:rPr lang="en-US" b="0" i="0" dirty="0">
                <a:solidFill>
                  <a:srgbClr val="374151"/>
                </a:solidFill>
                <a:effectLst/>
                <a:latin typeface="Söhne"/>
              </a:rPr>
              <a:t> Collaborating with others provides opportunities to develop a wide range of skills, including communication, teamwork, negotiation, conflict resolution, and adaptability. These skills are valuable in various aspects of life.</a:t>
            </a:r>
          </a:p>
          <a:p>
            <a:pPr algn="l">
              <a:buFont typeface="+mj-lt"/>
              <a:buAutoNum type="arabicPeriod"/>
            </a:pPr>
            <a:r>
              <a:rPr lang="en-US" b="1" i="0" dirty="0">
                <a:solidFill>
                  <a:srgbClr val="374151"/>
                </a:solidFill>
                <a:effectLst/>
                <a:latin typeface="Söhne"/>
              </a:rPr>
              <a:t>Professional Growth:</a:t>
            </a:r>
            <a:r>
              <a:rPr lang="en-US" b="0" i="0" dirty="0">
                <a:solidFill>
                  <a:srgbClr val="374151"/>
                </a:solidFill>
                <a:effectLst/>
                <a:latin typeface="Söhne"/>
              </a:rPr>
              <a:t> Collaborative work often involves working with people from different backgrounds and roles. This can broaden an individual's network and create opportunities for career advancement and personal growth.</a:t>
            </a:r>
          </a:p>
          <a:p>
            <a:pPr algn="l">
              <a:buFont typeface="+mj-lt"/>
              <a:buAutoNum type="arabicPeriod"/>
            </a:pPr>
            <a:r>
              <a:rPr lang="en-US" b="1" i="0" dirty="0">
                <a:solidFill>
                  <a:srgbClr val="374151"/>
                </a:solidFill>
                <a:effectLst/>
                <a:latin typeface="Söhne"/>
              </a:rPr>
              <a:t>Enhanced Communication:</a:t>
            </a:r>
            <a:r>
              <a:rPr lang="en-US" b="0" i="0" dirty="0">
                <a:solidFill>
                  <a:srgbClr val="374151"/>
                </a:solidFill>
                <a:effectLst/>
                <a:latin typeface="Söhne"/>
              </a:rPr>
              <a:t> Collaboration necessitates effective communication, including active listening, clear articulation of ideas, and the ability to convey complex concepts to others. These communication skills are highly valuable in personal and professional settings.</a:t>
            </a:r>
          </a:p>
          <a:p>
            <a:pPr algn="l">
              <a:buFont typeface="+mj-lt"/>
              <a:buAutoNum type="arabicPeriod"/>
            </a:pPr>
            <a:r>
              <a:rPr lang="en-US" b="1" i="0" dirty="0">
                <a:solidFill>
                  <a:srgbClr val="374151"/>
                </a:solidFill>
                <a:effectLst/>
                <a:latin typeface="Söhne"/>
              </a:rPr>
              <a:t>Better Decision-Making:</a:t>
            </a:r>
            <a:r>
              <a:rPr lang="en-US" b="0" i="0" dirty="0">
                <a:solidFill>
                  <a:srgbClr val="374151"/>
                </a:solidFill>
                <a:effectLst/>
                <a:latin typeface="Söhne"/>
              </a:rPr>
              <a:t> Collaboration enables individuals to gather more information, evaluate different options, and make informed decisions. Group decision-making often results in more balanced and well-informed choices.</a:t>
            </a:r>
          </a:p>
          <a:p>
            <a:pPr algn="l">
              <a:buFont typeface="+mj-lt"/>
              <a:buAutoNum type="arabicPeriod"/>
            </a:pPr>
            <a:r>
              <a:rPr lang="en-US" b="1" i="0" dirty="0">
                <a:solidFill>
                  <a:srgbClr val="374151"/>
                </a:solidFill>
                <a:effectLst/>
                <a:latin typeface="Söhne"/>
              </a:rPr>
              <a:t>Improved Productivity:</a:t>
            </a:r>
            <a:r>
              <a:rPr lang="en-US" b="0" i="0" dirty="0">
                <a:solidFill>
                  <a:srgbClr val="374151"/>
                </a:solidFill>
                <a:effectLst/>
                <a:latin typeface="Söhne"/>
              </a:rPr>
              <a:t> Collaboration allows individuals to focus on their core strengths and delegate tasks to others with complementary skills. This delegation can significantly increase overall productivity.</a:t>
            </a:r>
          </a:p>
          <a:p>
            <a:pPr algn="l">
              <a:buFont typeface="+mj-lt"/>
              <a:buAutoNum type="arabicPeriod"/>
            </a:pPr>
            <a:r>
              <a:rPr lang="en-US" b="1" i="0" dirty="0">
                <a:solidFill>
                  <a:srgbClr val="374151"/>
                </a:solidFill>
                <a:effectLst/>
                <a:latin typeface="Söhne"/>
              </a:rPr>
              <a:t>Increased Job Satisfaction:</a:t>
            </a:r>
            <a:r>
              <a:rPr lang="en-US" b="0" i="0" dirty="0">
                <a:solidFill>
                  <a:srgbClr val="374151"/>
                </a:solidFill>
                <a:effectLst/>
                <a:latin typeface="Söhne"/>
              </a:rPr>
              <a:t> Working in a collaborative environment where contributions are valued and recognized can lead to higher job satisfaction and a more positive work experience.</a:t>
            </a:r>
          </a:p>
        </p:txBody>
      </p:sp>
      <p:sp>
        <p:nvSpPr>
          <p:cNvPr id="4" name="Slide Number Placeholder 3"/>
          <p:cNvSpPr>
            <a:spLocks noGrp="1"/>
          </p:cNvSpPr>
          <p:nvPr>
            <p:ph type="sldNum" sz="quarter" idx="5"/>
          </p:nvPr>
        </p:nvSpPr>
        <p:spPr/>
        <p:txBody>
          <a:bodyPr/>
          <a:lstStyle/>
          <a:p>
            <a:fld id="{A84836D4-4B53-4C0A-B7AA-3F6BC694D196}" type="slidenum">
              <a:rPr lang="en-IN" smtClean="0"/>
              <a:t>5</a:t>
            </a:fld>
            <a:endParaRPr lang="en-IN"/>
          </a:p>
        </p:txBody>
      </p:sp>
    </p:spTree>
    <p:extLst>
      <p:ext uri="{BB962C8B-B14F-4D97-AF65-F5344CB8AC3E}">
        <p14:creationId xmlns:p14="http://schemas.microsoft.com/office/powerpoint/2010/main" val="96665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D1D5DB"/>
                </a:solidFill>
                <a:effectLst/>
                <a:latin typeface="Söhne"/>
              </a:rPr>
            </a:br>
            <a:r>
              <a:rPr lang="en-US" b="0" i="0" dirty="0">
                <a:effectLst/>
                <a:latin typeface="Söhne"/>
              </a:rPr>
              <a:t>Myth 1: Collaboration Is Always the Best Approach</a:t>
            </a:r>
          </a:p>
          <a:p>
            <a:pPr algn="l"/>
            <a:r>
              <a:rPr lang="en-US" b="0" i="0" dirty="0">
                <a:effectLst/>
                <a:latin typeface="Söhne"/>
              </a:rPr>
              <a:t>Reality: While collaboration is valuable, not all tasks require a collaborative approach. Some tasks may be more efficiently completed independently, and excessive collaboration can lead to unnecessary complexity and delays.</a:t>
            </a:r>
          </a:p>
          <a:p>
            <a:pPr algn="l"/>
            <a:endParaRPr lang="en-US" b="0" i="0" dirty="0">
              <a:effectLst/>
              <a:latin typeface="Söhne"/>
            </a:endParaRPr>
          </a:p>
          <a:p>
            <a:pPr algn="l"/>
            <a:r>
              <a:rPr lang="en-US" b="0" i="0" dirty="0">
                <a:effectLst/>
                <a:latin typeface="Söhne"/>
              </a:rPr>
              <a:t>Myth 2: Collaboration Equals Consensus</a:t>
            </a:r>
          </a:p>
          <a:p>
            <a:pPr algn="l"/>
            <a:r>
              <a:rPr lang="en-US" b="0" i="0" dirty="0">
                <a:effectLst/>
                <a:latin typeface="Söhne"/>
              </a:rPr>
              <a:t>Reality: Collaboration does not always lead to unanimous agreement or consensus. In fact, productive collaboration can involve healthy debates and discussions to arrive at the best solution, even if not everyone fully agrees.</a:t>
            </a:r>
          </a:p>
          <a:p>
            <a:pPr algn="l"/>
            <a:endParaRPr lang="en-US" b="0" i="0" dirty="0">
              <a:effectLst/>
              <a:latin typeface="Söhne"/>
            </a:endParaRPr>
          </a:p>
          <a:p>
            <a:pPr algn="l"/>
            <a:r>
              <a:rPr lang="en-US" b="0" i="0" dirty="0">
                <a:effectLst/>
                <a:latin typeface="Söhne"/>
              </a:rPr>
              <a:t>Myth 3: Collaboration Is Always Harmonious</a:t>
            </a:r>
          </a:p>
          <a:p>
            <a:pPr algn="l"/>
            <a:r>
              <a:rPr lang="en-US" b="0" i="0" dirty="0">
                <a:effectLst/>
                <a:latin typeface="Söhne"/>
              </a:rPr>
              <a:t>Reality: Collaborative efforts can involve conflicts and disagreements. However, effective collaboration includes the ability to address conflicts constructively and find resolutions that benefit the team and the organization.</a:t>
            </a:r>
          </a:p>
        </p:txBody>
      </p:sp>
      <p:sp>
        <p:nvSpPr>
          <p:cNvPr id="4" name="Slide Number Placeholder 3"/>
          <p:cNvSpPr>
            <a:spLocks noGrp="1"/>
          </p:cNvSpPr>
          <p:nvPr>
            <p:ph type="sldNum" sz="quarter" idx="5"/>
          </p:nvPr>
        </p:nvSpPr>
        <p:spPr/>
        <p:txBody>
          <a:bodyPr/>
          <a:lstStyle/>
          <a:p>
            <a:fld id="{A84836D4-4B53-4C0A-B7AA-3F6BC694D196}" type="slidenum">
              <a:rPr lang="en-IN" smtClean="0"/>
              <a:t>6</a:t>
            </a:fld>
            <a:endParaRPr lang="en-IN"/>
          </a:p>
        </p:txBody>
      </p:sp>
    </p:spTree>
    <p:extLst>
      <p:ext uri="{BB962C8B-B14F-4D97-AF65-F5344CB8AC3E}">
        <p14:creationId xmlns:p14="http://schemas.microsoft.com/office/powerpoint/2010/main" val="365980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374151"/>
                </a:solidFill>
                <a:effectLst/>
                <a:latin typeface="Söhne"/>
              </a:rPr>
              <a:t>Teams within an organization can collaborate in various ways to achieve common goals and enhance overall productivity and effectiveness. Here are some of the common types of collaborations among teams within an organization:</a:t>
            </a:r>
          </a:p>
          <a:p>
            <a:pPr algn="l">
              <a:buFont typeface="+mj-lt"/>
              <a:buNone/>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Cross-Functional Collaboration:</a:t>
            </a:r>
            <a:r>
              <a:rPr lang="en-US" b="0" i="0" dirty="0">
                <a:solidFill>
                  <a:srgbClr val="374151"/>
                </a:solidFill>
                <a:effectLst/>
                <a:latin typeface="Söhne"/>
              </a:rPr>
              <a:t> This type of collaboration involves teams from different functional areas or departments working together. For example, marketing and product development teams collaborating to launch a new product.</a:t>
            </a:r>
          </a:p>
          <a:p>
            <a:pPr algn="l">
              <a:buFont typeface="+mj-lt"/>
              <a:buAutoNum type="arabicPeriod"/>
            </a:pPr>
            <a:r>
              <a:rPr lang="en-US" b="1" i="0" dirty="0">
                <a:solidFill>
                  <a:srgbClr val="374151"/>
                </a:solidFill>
                <a:effectLst/>
                <a:latin typeface="Söhne"/>
              </a:rPr>
              <a:t>Project-Based Collaboration:</a:t>
            </a:r>
            <a:r>
              <a:rPr lang="en-US" b="0" i="0" dirty="0">
                <a:solidFill>
                  <a:srgbClr val="374151"/>
                </a:solidFill>
                <a:effectLst/>
                <a:latin typeface="Söhne"/>
              </a:rPr>
              <a:t> Teams come together to work on specific projects or initiatives. These teams are often temporary and disband once the project is completed. Project teams can include members from various departments with diverse skill sets.</a:t>
            </a:r>
          </a:p>
          <a:p>
            <a:pPr algn="l">
              <a:buFont typeface="+mj-lt"/>
              <a:buAutoNum type="arabicPeriod"/>
            </a:pPr>
            <a:r>
              <a:rPr lang="en-US" b="1" i="0" dirty="0">
                <a:solidFill>
                  <a:srgbClr val="374151"/>
                </a:solidFill>
                <a:effectLst/>
                <a:latin typeface="Söhne"/>
              </a:rPr>
              <a:t>Interdepartmental Collaboration:</a:t>
            </a:r>
            <a:r>
              <a:rPr lang="en-US" b="0" i="0" dirty="0">
                <a:solidFill>
                  <a:srgbClr val="374151"/>
                </a:solidFill>
                <a:effectLst/>
                <a:latin typeface="Söhne"/>
              </a:rPr>
              <a:t> Teams within different departments collaborate on ongoing activities or processes to improve efficiency and effectiveness. This type of collaboration is common in large organizations with multiple departments.</a:t>
            </a:r>
          </a:p>
          <a:p>
            <a:pPr algn="l">
              <a:buFont typeface="+mj-lt"/>
              <a:buAutoNum type="arabicPeriod"/>
            </a:pPr>
            <a:r>
              <a:rPr lang="en-US" b="1" i="0" dirty="0">
                <a:solidFill>
                  <a:srgbClr val="374151"/>
                </a:solidFill>
                <a:effectLst/>
                <a:latin typeface="Söhne"/>
              </a:rPr>
              <a:t>Matrix Collaboration:</a:t>
            </a:r>
            <a:r>
              <a:rPr lang="en-US" b="0" i="0" dirty="0">
                <a:solidFill>
                  <a:srgbClr val="374151"/>
                </a:solidFill>
                <a:effectLst/>
                <a:latin typeface="Söhne"/>
              </a:rPr>
              <a:t> In a matrix organization, employees belong to both a functional team (e.g., marketing, engineering) and a project team (e.g., a specific project). This dual reporting structure allows for flexibility and expertise-sharing.</a:t>
            </a:r>
          </a:p>
          <a:p>
            <a:pPr algn="l">
              <a:buFont typeface="+mj-lt"/>
              <a:buAutoNum type="arabicPeriod"/>
            </a:pPr>
            <a:r>
              <a:rPr lang="en-US" b="1" i="0" dirty="0">
                <a:solidFill>
                  <a:srgbClr val="374151"/>
                </a:solidFill>
                <a:effectLst/>
                <a:latin typeface="Söhne"/>
              </a:rPr>
              <a:t>Virtual Collaboration:</a:t>
            </a:r>
            <a:r>
              <a:rPr lang="en-US" b="0" i="0" dirty="0">
                <a:solidFill>
                  <a:srgbClr val="374151"/>
                </a:solidFill>
                <a:effectLst/>
                <a:latin typeface="Söhne"/>
              </a:rPr>
              <a:t> Teams collaborate remotely, often across geographic locations, using digital tools and technologies. Virtual teams are increasingly common in today's globalized and remote work environments.</a:t>
            </a:r>
          </a:p>
          <a:p>
            <a:br>
              <a:rPr lang="en-US" dirty="0"/>
            </a:br>
            <a:endParaRPr lang="en-IN" dirty="0">
              <a:solidFill>
                <a:schemeClr val="tx1"/>
              </a:solidFill>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7</a:t>
            </a:fld>
            <a:endParaRPr lang="en-IN"/>
          </a:p>
        </p:txBody>
      </p:sp>
    </p:spTree>
    <p:extLst>
      <p:ext uri="{BB962C8B-B14F-4D97-AF65-F5344CB8AC3E}">
        <p14:creationId xmlns:p14="http://schemas.microsoft.com/office/powerpoint/2010/main" val="361894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Making collaboration work effectively involves careful planning, communication, and a commitment to fostering a collaborative culture. Here are key steps and strategies to ensure successful collaboration:</a:t>
            </a:r>
          </a:p>
          <a:p>
            <a:pPr algn="l"/>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Clearly Define Objectives: </a:t>
            </a:r>
            <a:r>
              <a:rPr lang="en-US" b="0" i="0" dirty="0">
                <a:solidFill>
                  <a:srgbClr val="D1D5DB"/>
                </a:solidFill>
                <a:effectLst/>
                <a:latin typeface="Söhne"/>
              </a:rPr>
              <a:t>Start with a clear understanding of why collaboration is necessary and what specific goals or objectives you aim to achieve through collaboration. Ensure that all participants have a shared understanding of these goals.</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Select the Right Team: </a:t>
            </a:r>
            <a:r>
              <a:rPr lang="en-US" b="0" i="0" dirty="0">
                <a:solidFill>
                  <a:srgbClr val="D1D5DB"/>
                </a:solidFill>
                <a:effectLst/>
                <a:latin typeface="Söhne"/>
              </a:rPr>
              <a:t>Identify and assemble a team with the relevant skills, expertise, and experience needed to achieve the objectives. Consider diversity in the team to bring different perspectives to the table.</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Establish Roles and Responsibilities: </a:t>
            </a:r>
            <a:r>
              <a:rPr lang="en-US" b="0" i="0" dirty="0">
                <a:solidFill>
                  <a:srgbClr val="D1D5DB"/>
                </a:solidFill>
                <a:effectLst/>
                <a:latin typeface="Söhne"/>
              </a:rPr>
              <a:t>Define the roles and responsibilities of each team member. Ensure that everyone knows their role and how it contributes to the overall project or goal.</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Set Expectations: </a:t>
            </a:r>
            <a:r>
              <a:rPr lang="en-US" b="0" i="0" dirty="0">
                <a:solidFill>
                  <a:srgbClr val="D1D5DB"/>
                </a:solidFill>
                <a:effectLst/>
                <a:latin typeface="Söhne"/>
              </a:rPr>
              <a:t>Communicate clear expectations regarding timelines, deliverables, communication channels, and the quality of work. Establish a shared understanding of what success looks like.</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Build Trust: </a:t>
            </a:r>
            <a:r>
              <a:rPr lang="en-US" b="0" i="0" dirty="0">
                <a:solidFill>
                  <a:srgbClr val="D1D5DB"/>
                </a:solidFill>
                <a:effectLst/>
                <a:latin typeface="Söhne"/>
              </a:rPr>
              <a:t>Trust is essential for collaboration to thrive. Encourage trust-building activities, and ensure that team members can rely on each other to fulfill their commitments.</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1" i="0" dirty="0">
                <a:solidFill>
                  <a:srgbClr val="D1D5DB"/>
                </a:solidFill>
                <a:effectLst/>
                <a:latin typeface="Söhne"/>
              </a:rPr>
              <a:t>Conflict Resolution: </a:t>
            </a:r>
            <a:r>
              <a:rPr lang="en-US" b="0" i="0" dirty="0">
                <a:solidFill>
                  <a:srgbClr val="D1D5DB"/>
                </a:solidFill>
                <a:effectLst/>
                <a:latin typeface="Söhne"/>
              </a:rPr>
              <a:t>Develop strategies for resolving conflicts constructively. Conflicts are inevitable, so having processes in place to address them is crucial for maintaining collaboration.</a:t>
            </a:r>
          </a:p>
          <a:p>
            <a:pPr algn="l"/>
            <a:endParaRPr lang="en-US" b="0" i="0" dirty="0">
              <a:solidFill>
                <a:srgbClr val="D1D5DB"/>
              </a:solidFill>
              <a:effectLst/>
              <a:latin typeface="Söhne"/>
            </a:endParaRPr>
          </a:p>
          <a:p>
            <a:pPr algn="l"/>
            <a:r>
              <a:rPr lang="en-US" b="0" i="0" dirty="0">
                <a:solidFill>
                  <a:srgbClr val="D1D5DB"/>
                </a:solidFill>
                <a:effectLst/>
                <a:latin typeface="Söhne"/>
              </a:rPr>
              <a:t>By following these steps and strategies, you can create an environment where collaboration can flourish and lead to successful outcomes, whether in the workplace or other collaborative settings.</a:t>
            </a:r>
          </a:p>
          <a:p>
            <a:br>
              <a:rPr lang="en-US" b="0" i="0" dirty="0">
                <a:solidFill>
                  <a:srgbClr val="FFFFFF"/>
                </a:solidFill>
                <a:effectLst/>
                <a:latin typeface="Söhne"/>
              </a:rPr>
            </a:br>
            <a:r>
              <a:rPr lang="en-US" b="0" i="0" dirty="0">
                <a:solidFill>
                  <a:srgbClr val="FFFFFF"/>
                </a:solidFill>
                <a:effectLst/>
                <a:latin typeface="Söhne"/>
              </a:rPr>
              <a:t>Trainer : Have you all understood this</a:t>
            </a:r>
          </a:p>
          <a:p>
            <a:r>
              <a:rPr lang="en-US" b="0" i="0" dirty="0">
                <a:solidFill>
                  <a:srgbClr val="FFFFFF"/>
                </a:solidFill>
                <a:effectLst/>
                <a:latin typeface="Söhne"/>
              </a:rPr>
              <a:t>Participants- A loud Yes</a:t>
            </a:r>
          </a:p>
          <a:p>
            <a:r>
              <a:rPr lang="en-US" b="0" i="0" dirty="0">
                <a:solidFill>
                  <a:srgbClr val="FFFFFF"/>
                </a:solidFill>
                <a:effectLst/>
                <a:latin typeface="Söhne"/>
              </a:rPr>
              <a:t>Trainer- Lets see how much have you understood and trainer introduces the team to an activity</a:t>
            </a:r>
            <a:endParaRPr lang="en-IN" dirty="0">
              <a:solidFill>
                <a:schemeClr val="tx1"/>
              </a:solidFill>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A84836D4-4B53-4C0A-B7AA-3F6BC694D196}" type="slidenum">
              <a:rPr lang="en-IN" smtClean="0"/>
              <a:t>8</a:t>
            </a:fld>
            <a:endParaRPr lang="en-IN"/>
          </a:p>
        </p:txBody>
      </p:sp>
    </p:spTree>
    <p:extLst>
      <p:ext uri="{BB962C8B-B14F-4D97-AF65-F5344CB8AC3E}">
        <p14:creationId xmlns:p14="http://schemas.microsoft.com/office/powerpoint/2010/main" val="338490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The objective of this activity is to help the participants to be able to apply the steps of previous slide and apply the steps in an experiential manner.  The trainer is free to choose any training activity to derive the same objective from their own resources,</a:t>
            </a:r>
          </a:p>
          <a:p>
            <a:pPr marL="0" indent="0" algn="l">
              <a:buNone/>
            </a:pPr>
            <a:endParaRPr lang="en-US" dirty="0"/>
          </a:p>
          <a:p>
            <a:pPr marL="0" indent="0" algn="l">
              <a:buNone/>
            </a:pPr>
            <a:r>
              <a:rPr lang="en-US" dirty="0"/>
              <a:t>Lets start with the activity, </a:t>
            </a:r>
          </a:p>
          <a:p>
            <a:pPr marL="228600" indent="-228600" algn="l">
              <a:buAutoNum type="arabicPeriod"/>
            </a:pPr>
            <a:r>
              <a:rPr lang="en-US" dirty="0"/>
              <a:t>Hand out a packet of straws (at least 150),  </a:t>
            </a:r>
          </a:p>
          <a:p>
            <a:pPr marL="228600" indent="-228600" algn="l">
              <a:buAutoNum type="arabicPeriod"/>
            </a:pPr>
            <a:r>
              <a:rPr lang="en-US" dirty="0"/>
              <a:t>Tell the teams that the aim of the exercise is to build the tallest, free-standing tower, using the materials provided, in the time given (15 minutes)</a:t>
            </a:r>
          </a:p>
          <a:p>
            <a:pPr marL="228600" indent="-228600" algn="l">
              <a:buAutoNum type="arabicPeriod"/>
            </a:pPr>
            <a:endParaRPr lang="en-US" b="0" i="0" dirty="0">
              <a:effectLst/>
              <a:latin typeface="Libre Frankli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ibre Franklin" pitchFamily="2" charset="0"/>
              </a:rPr>
              <a:t>Trainer has to observe how each team is applying the learnings of various steps, </a:t>
            </a:r>
            <a:r>
              <a:rPr lang="en-US" dirty="0"/>
              <a:t>like defining clear objectives, selecting the right team member, Conflict resolution etc.</a:t>
            </a:r>
          </a:p>
          <a:p>
            <a:pPr marL="0" indent="0" algn="l">
              <a:buNone/>
            </a:pPr>
            <a:endParaRPr lang="en-US" b="0" i="0" dirty="0">
              <a:effectLst/>
              <a:latin typeface="Libre Franklin" pitchFamily="2" charset="0"/>
            </a:endParaRPr>
          </a:p>
          <a:p>
            <a:pPr marL="0" indent="0" algn="l">
              <a:buNone/>
            </a:pPr>
            <a:r>
              <a:rPr lang="en-US" b="0" i="0" dirty="0">
                <a:effectLst/>
                <a:latin typeface="Libre Franklin" pitchFamily="2" charset="0"/>
              </a:rPr>
              <a:t>After the towers are build and the activity is done each trainer needs to invite each group for quick 3 minutes of presentation on how they applied the steps and What have they learnt from this activity</a:t>
            </a:r>
          </a:p>
          <a:p>
            <a:pPr marL="0" indent="0" algn="l">
              <a:buNone/>
            </a:pPr>
            <a:endParaRPr lang="en-US" b="0" i="0" dirty="0">
              <a:effectLst/>
              <a:latin typeface="Libre Franklin" pitchFamily="2" charset="0"/>
            </a:endParaRPr>
          </a:p>
          <a:p>
            <a:pPr marL="171450" indent="-171450" algn="l">
              <a:buFont typeface="Arial" panose="020B0604020202020204" pitchFamily="34" charset="0"/>
              <a:buChar char="•"/>
            </a:pPr>
            <a:r>
              <a:rPr lang="en-US" b="0" i="0" dirty="0">
                <a:effectLst/>
                <a:latin typeface="Libre Franklin" pitchFamily="2" charset="0"/>
              </a:rPr>
              <a:t>What were the different roles that each team member played while building the tower</a:t>
            </a:r>
          </a:p>
          <a:p>
            <a:pPr marL="171450" indent="-171450" algn="l">
              <a:buFont typeface="Arial" panose="020B0604020202020204" pitchFamily="34" charset="0"/>
              <a:buChar char="•"/>
            </a:pPr>
            <a:r>
              <a:rPr lang="en-US" b="0" i="0" dirty="0">
                <a:effectLst/>
                <a:latin typeface="Libre Franklin" pitchFamily="2" charset="0"/>
              </a:rPr>
              <a:t>To complete your individual task in your team was your performance dependent on any other team members</a:t>
            </a:r>
          </a:p>
          <a:p>
            <a:pPr marL="171450" indent="-171450" algn="l">
              <a:buFont typeface="Arial" panose="020B0604020202020204" pitchFamily="34" charset="0"/>
              <a:buChar char="•"/>
            </a:pPr>
            <a:r>
              <a:rPr lang="en-US" b="0" i="0" dirty="0">
                <a:effectLst/>
                <a:latin typeface="Libre Franklin" pitchFamily="2" charset="0"/>
              </a:rPr>
              <a:t>How can you co-relate this activity to your daily workplace performance</a:t>
            </a:r>
          </a:p>
          <a:p>
            <a:pPr marL="0" indent="0" algn="l">
              <a:buNone/>
            </a:pPr>
            <a:endParaRPr lang="en-US" b="0" i="0" dirty="0">
              <a:effectLst/>
              <a:latin typeface="Libre Franklin" pitchFamily="2" charset="0"/>
            </a:endParaRPr>
          </a:p>
          <a:p>
            <a:pPr marL="0" indent="0" algn="l">
              <a:buNone/>
            </a:pPr>
            <a:r>
              <a:rPr lang="en-US" b="0" i="0" dirty="0">
                <a:effectLst/>
                <a:latin typeface="Libre Franklin" pitchFamily="2" charset="0"/>
              </a:rPr>
              <a:t>Trainer to draw a parallel of this activity to how we also function in our daily lives at work places, how we have to coordinate with others and deliver. </a:t>
            </a:r>
          </a:p>
          <a:p>
            <a:endParaRPr lang="en-IN" dirty="0"/>
          </a:p>
          <a:p>
            <a:r>
              <a:rPr lang="en-IN" dirty="0"/>
              <a:t>Note:</a:t>
            </a:r>
          </a:p>
          <a:p>
            <a:endParaRPr lang="en-IN" dirty="0"/>
          </a:p>
        </p:txBody>
      </p:sp>
      <p:sp>
        <p:nvSpPr>
          <p:cNvPr id="4" name="Slide Number Placeholder 3"/>
          <p:cNvSpPr>
            <a:spLocks noGrp="1"/>
          </p:cNvSpPr>
          <p:nvPr>
            <p:ph type="sldNum" sz="quarter" idx="5"/>
          </p:nvPr>
        </p:nvSpPr>
        <p:spPr/>
        <p:txBody>
          <a:bodyPr/>
          <a:lstStyle/>
          <a:p>
            <a:fld id="{A84836D4-4B53-4C0A-B7AA-3F6BC694D196}" type="slidenum">
              <a:rPr lang="en-IN" smtClean="0"/>
              <a:t>9</a:t>
            </a:fld>
            <a:endParaRPr lang="en-IN"/>
          </a:p>
        </p:txBody>
      </p:sp>
    </p:spTree>
    <p:extLst>
      <p:ext uri="{BB962C8B-B14F-4D97-AF65-F5344CB8AC3E}">
        <p14:creationId xmlns:p14="http://schemas.microsoft.com/office/powerpoint/2010/main" val="4308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gram 1st 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5FFC2B1-3DA7-2611-A69E-3B87AB2B943E}"/>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Footer Placeholder 1">
            <a:extLst>
              <a:ext uri="{FF2B5EF4-FFF2-40B4-BE49-F238E27FC236}">
                <a16:creationId xmlns:a16="http://schemas.microsoft.com/office/drawing/2014/main" id="{409460AE-34D1-0461-8B01-687B976888F3}"/>
              </a:ext>
            </a:extLst>
          </p:cNvPr>
          <p:cNvSpPr>
            <a:spLocks noGrp="1"/>
          </p:cNvSpPr>
          <p:nvPr>
            <p:ph type="ftr" sz="quarter" idx="10"/>
          </p:nvPr>
        </p:nvSpPr>
        <p:spPr/>
        <p:txBody>
          <a:bodyPr/>
          <a:lstStyle/>
          <a:p>
            <a:endParaRPr lang="en-IN" dirty="0"/>
          </a:p>
        </p:txBody>
      </p:sp>
    </p:spTree>
    <p:extLst>
      <p:ext uri="{BB962C8B-B14F-4D97-AF65-F5344CB8AC3E}">
        <p14:creationId xmlns:p14="http://schemas.microsoft.com/office/powerpoint/2010/main" val="353108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560" y="249723"/>
            <a:ext cx="10932879" cy="577969"/>
          </a:xfrm>
          <a:prstGeom prst="rect">
            <a:avLst/>
          </a:prstGeom>
        </p:spPr>
        <p:txBody>
          <a:bodyPr/>
          <a:lstStyle>
            <a:lvl1pPr>
              <a:defRPr/>
            </a:lvl1pPr>
          </a:lstStyle>
          <a:p>
            <a:r>
              <a:rPr lang="en-US" dirty="0"/>
              <a:t>                          Click to edit Master title style</a:t>
            </a:r>
          </a:p>
        </p:txBody>
      </p:sp>
      <p:sp>
        <p:nvSpPr>
          <p:cNvPr id="3" name="Content Placeholder 2"/>
          <p:cNvSpPr>
            <a:spLocks noGrp="1"/>
          </p:cNvSpPr>
          <p:nvPr>
            <p:ph idx="1"/>
          </p:nvPr>
        </p:nvSpPr>
        <p:spPr>
          <a:xfrm>
            <a:off x="629560" y="1036242"/>
            <a:ext cx="10932879" cy="55552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8E0F5-C994-C1F2-D173-1F1BCAE4ECA2}"/>
              </a:ext>
            </a:extLst>
          </p:cNvPr>
          <p:cNvSpPr>
            <a:spLocks noGrp="1"/>
          </p:cNvSpPr>
          <p:nvPr>
            <p:ph type="dt" sz="half" idx="10"/>
          </p:nvPr>
        </p:nvSpPr>
        <p:spPr/>
        <p:txBody>
          <a:bodyPr/>
          <a:lstStyle>
            <a:lvl1pPr>
              <a:defRPr/>
            </a:lvl1pPr>
          </a:lstStyle>
          <a:p>
            <a:pPr>
              <a:defRPr/>
            </a:pPr>
            <a:fld id="{14231C45-F914-451F-925D-4F696A7EB1F4}" type="datetimeFigureOut">
              <a:rPr lang="en-US"/>
              <a:pPr>
                <a:defRPr/>
              </a:pPr>
              <a:t>9/17/2025</a:t>
            </a:fld>
            <a:endParaRPr lang="en-US"/>
          </a:p>
        </p:txBody>
      </p:sp>
      <p:sp>
        <p:nvSpPr>
          <p:cNvPr id="5" name="Footer Placeholder 4">
            <a:extLst>
              <a:ext uri="{FF2B5EF4-FFF2-40B4-BE49-F238E27FC236}">
                <a16:creationId xmlns:a16="http://schemas.microsoft.com/office/drawing/2014/main" id="{476543E4-A70B-5F0C-6EA1-53FBB6A33D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1A3A6B-1BB4-4215-8323-5A839AFD3832}"/>
              </a:ext>
            </a:extLst>
          </p:cNvPr>
          <p:cNvSpPr>
            <a:spLocks noGrp="1"/>
          </p:cNvSpPr>
          <p:nvPr>
            <p:ph type="sldNum" sz="quarter" idx="12"/>
          </p:nvPr>
        </p:nvSpPr>
        <p:spPr/>
        <p:txBody>
          <a:bodyPr/>
          <a:lstStyle>
            <a:lvl1pPr>
              <a:defRPr/>
            </a:lvl1pPr>
          </a:lstStyle>
          <a:p>
            <a:pPr>
              <a:defRPr/>
            </a:pPr>
            <a:fld id="{34292BC7-78D0-42DC-9926-D580D2737D84}" type="slidenum">
              <a:rPr lang="en-US" altLang="en-US"/>
              <a:pPr>
                <a:defRPr/>
              </a:pPr>
              <a:t>‹#›</a:t>
            </a:fld>
            <a:endParaRPr lang="en-US" altLang="en-US"/>
          </a:p>
        </p:txBody>
      </p:sp>
    </p:spTree>
    <p:extLst>
      <p:ext uri="{BB962C8B-B14F-4D97-AF65-F5344CB8AC3E}">
        <p14:creationId xmlns:p14="http://schemas.microsoft.com/office/powerpoint/2010/main" val="3190403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Swis721 Cn BT" panose="020B05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17-09-2025</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397495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1F74285-D316-A666-6E4B-84D6AC33EB81}"/>
              </a:ext>
            </a:extLst>
          </p:cNvPr>
          <p:cNvSpPr>
            <a:spLocks noGrp="1"/>
          </p:cNvSpPr>
          <p:nvPr>
            <p:ph type="title" hasCustomPrompt="1"/>
          </p:nvPr>
        </p:nvSpPr>
        <p:spPr>
          <a:xfrm>
            <a:off x="629560" y="249723"/>
            <a:ext cx="10932879" cy="577969"/>
          </a:xfrm>
          <a:prstGeom prst="rect">
            <a:avLst/>
          </a:prstGeom>
        </p:spPr>
        <p:txBody>
          <a:bodyPr vert="horz" lIns="0" tIns="45720" rIns="91440" bIns="45720" rtlCol="0" anchor="ctr">
            <a:noAutofit/>
          </a:bodyPr>
          <a:lstStyle>
            <a:lvl1pPr>
              <a:defRPr>
                <a:latin typeface="Swis721 Cn BT" panose="020B0506020202030204" pitchFamily="34" charset="0"/>
              </a:defRPr>
            </a:lvl1pPr>
          </a:lstStyle>
          <a:p>
            <a:r>
              <a:rPr lang="en-US" dirty="0"/>
              <a:t>                      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629560" y="1036242"/>
            <a:ext cx="10932879" cy="5555299"/>
          </a:xfrm>
          <a:prstGeom prst="rect">
            <a:avLst/>
          </a:prstGeom>
        </p:spPr>
        <p:txBody>
          <a:bodyPr vert="horz" lIns="0" tIns="45720" rIns="91440" bIns="45720" rtlCol="0">
            <a:normAutofit/>
          </a:bodyPr>
          <a:lstStyle>
            <a:lvl1pPr marL="180975" indent="-180975" algn="l" defTabSz="914400" rtl="0" eaLnBrk="1" latinLnBrk="0" hangingPunct="1">
              <a:lnSpc>
                <a:spcPct val="110000"/>
              </a:lnSpc>
              <a:buFont typeface="Arial" panose="020B0604020202020204" pitchFamily="34" charset="0"/>
              <a:buChar char="•"/>
              <a:defRPr lang="en-US" sz="2200" kern="1200" dirty="0">
                <a:solidFill>
                  <a:schemeClr val="tx1"/>
                </a:solidFill>
                <a:latin typeface="Swis721 Cn BT" panose="020B0506020202030204" pitchFamily="34" charset="0"/>
                <a:ea typeface="+mn-ea"/>
                <a:cs typeface="+mn-cs"/>
              </a:defRPr>
            </a:lvl1pPr>
            <a:lvl2pPr marL="628650" indent="-171450" algn="l" defTabSz="914400" rtl="0" eaLnBrk="1" latinLnBrk="0" hangingPunct="1">
              <a:lnSpc>
                <a:spcPct val="110000"/>
              </a:lnSpc>
              <a:buFont typeface="Arial" panose="020B0604020202020204" pitchFamily="34" charset="0"/>
              <a:buChar char="•"/>
              <a:defRPr lang="en-US" sz="2000" kern="1200" dirty="0">
                <a:solidFill>
                  <a:schemeClr val="tx1"/>
                </a:solidFill>
                <a:latin typeface="Swis721 Cn BT" panose="020B0506020202030204" pitchFamily="34" charset="0"/>
                <a:ea typeface="+mn-ea"/>
                <a:cs typeface="+mn-cs"/>
              </a:defRPr>
            </a:lvl2pPr>
            <a:lvl3pPr marL="1076325" indent="-180975" algn="l" defTabSz="914400" rtl="0" eaLnBrk="1" latinLnBrk="0" hangingPunct="1">
              <a:lnSpc>
                <a:spcPct val="110000"/>
              </a:lnSpc>
              <a:buFont typeface="Arial" panose="020B0604020202020204" pitchFamily="34" charset="0"/>
              <a:buChar char="•"/>
              <a:defRPr lang="en-US" sz="1800" kern="1200" dirty="0">
                <a:solidFill>
                  <a:schemeClr val="tx1"/>
                </a:solidFill>
                <a:latin typeface="Swis721 Cn BT" panose="020B0506020202030204" pitchFamily="34" charset="0"/>
                <a:ea typeface="+mn-ea"/>
                <a:cs typeface="+mn-cs"/>
              </a:defRPr>
            </a:lvl3pPr>
            <a:lvl4pPr marL="1524000" indent="-180975" algn="l" defTabSz="914400" rtl="0" eaLnBrk="1" latinLnBrk="0" hangingPunct="1">
              <a:lnSpc>
                <a:spcPct val="110000"/>
              </a:lnSpc>
              <a:buFont typeface="Arial" panose="020B0604020202020204" pitchFamily="34" charset="0"/>
              <a:buChar char="•"/>
              <a:defRPr lang="en-US" sz="1600" kern="1200" dirty="0">
                <a:solidFill>
                  <a:schemeClr val="tx1"/>
                </a:solidFill>
                <a:latin typeface="Swis721 Cn BT" panose="020B0506020202030204" pitchFamily="34" charset="0"/>
                <a:ea typeface="+mn-ea"/>
                <a:cs typeface="+mn-cs"/>
              </a:defRPr>
            </a:lvl4pPr>
            <a:lvl5pPr marL="1885950" indent="-180975" algn="l" defTabSz="914400" rtl="0" eaLnBrk="1" latinLnBrk="0" hangingPunct="1">
              <a:lnSpc>
                <a:spcPct val="110000"/>
              </a:lnSpc>
              <a:buFont typeface="Arial" panose="020B0604020202020204" pitchFamily="34" charset="0"/>
              <a:buChar char="•"/>
              <a:defRPr lang="en-IN" sz="1400" kern="1200" dirty="0">
                <a:solidFill>
                  <a:schemeClr val="tx1"/>
                </a:solidFill>
                <a:latin typeface="Swis721 Cn BT" panose="020B050602020203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81023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2">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1F74285-D316-A666-6E4B-84D6AC33EB81}"/>
              </a:ext>
            </a:extLst>
          </p:cNvPr>
          <p:cNvSpPr>
            <a:spLocks noGrp="1"/>
          </p:cNvSpPr>
          <p:nvPr>
            <p:ph type="title" hasCustomPrompt="1"/>
          </p:nvPr>
        </p:nvSpPr>
        <p:spPr>
          <a:xfrm>
            <a:off x="629560" y="249723"/>
            <a:ext cx="10932879" cy="577969"/>
          </a:xfrm>
          <a:prstGeom prst="rect">
            <a:avLst/>
          </a:prstGeom>
        </p:spPr>
        <p:txBody>
          <a:bodyPr vert="horz" lIns="0" tIns="45720" rIns="90000" bIns="45720" rtlCol="0" anchor="ctr">
            <a:noAutofit/>
          </a:bodyPr>
          <a:lstStyle>
            <a:lvl1pPr>
              <a:defRPr>
                <a:latin typeface="Swis721 Cn BT" panose="020B0506020202030204" pitchFamily="34" charset="0"/>
              </a:defRPr>
            </a:lvl1pPr>
          </a:lstStyle>
          <a:p>
            <a:r>
              <a:rPr lang="en-US" dirty="0"/>
              <a:t>                       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0" y="1056120"/>
            <a:ext cx="12192000" cy="5572035"/>
          </a:xfrm>
          <a:prstGeom prst="rect">
            <a:avLst/>
          </a:prstGeom>
        </p:spPr>
        <p:txBody>
          <a:bodyPr vert="horz" lIns="180000" tIns="45720" rIns="91440" bIns="45720" rtlCol="0">
            <a:normAutofit/>
          </a:bodyPr>
          <a:lstStyle>
            <a:lvl2pPr marL="628650" indent="-180975">
              <a:buFont typeface="Arial" panose="020B0604020202020204" pitchFamily="34" charset="0"/>
              <a:buChar char="•"/>
              <a:defRPr sz="2400">
                <a:latin typeface="Swis721 Cn BT" panose="020B0506020202030204" pitchFamily="34" charset="0"/>
              </a:defRPr>
            </a:lvl2pPr>
            <a:lvl3pPr marL="1076325" indent="-161925">
              <a:buFont typeface="Arial" panose="020B0604020202020204" pitchFamily="34" charset="0"/>
              <a:buChar char="•"/>
              <a:defRPr sz="2200">
                <a:latin typeface="Swis721 Cn BT" panose="020B0506020202030204" pitchFamily="34" charset="0"/>
              </a:defRPr>
            </a:lvl3pPr>
            <a:lvl4pPr marL="1524000" indent="-152400">
              <a:buFont typeface="Arial" panose="020B0604020202020204" pitchFamily="34" charset="0"/>
              <a:buChar char="•"/>
              <a:defRPr sz="2000">
                <a:latin typeface="Swis721 Cn BT" panose="020B0506020202030204" pitchFamily="34" charset="0"/>
              </a:defRPr>
            </a:lvl4pPr>
            <a:lvl5pPr marL="1971675" indent="-142875">
              <a:buFont typeface="Arial" panose="020B0604020202020204" pitchFamily="34" charset="0"/>
              <a:buChar char="•"/>
              <a:defRPr>
                <a:latin typeface="Swis721 Cn BT" panose="020B0506020202030204" pitchFamily="34" charset="0"/>
              </a:defRPr>
            </a:lvl5pPr>
            <a:lvl6pPr marL="2419350" indent="-133350">
              <a:buFont typeface="Arial" panose="020B0604020202020204" pitchFamily="34" charset="0"/>
              <a:buChar char="•"/>
              <a:defRPr sz="1600">
                <a:latin typeface="Swis721 Cn BT" panose="020B0506020202030204" pitchFamily="34" charset="0"/>
              </a:defRPr>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Tree>
    <p:extLst>
      <p:ext uri="{BB962C8B-B14F-4D97-AF65-F5344CB8AC3E}">
        <p14:creationId xmlns:p14="http://schemas.microsoft.com/office/powerpoint/2010/main" val="33283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Modu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102" y="5848708"/>
            <a:ext cx="10955547" cy="500334"/>
          </a:xfrm>
          <a:prstGeom prst="rect">
            <a:avLst/>
          </a:prstGeom>
        </p:spPr>
        <p:txBody>
          <a:bodyPr anchor="ctr"/>
          <a:lstStyle>
            <a:lvl1pPr algn="ctr">
              <a:defRPr sz="3600">
                <a:latin typeface="Swis721 Cn BT" panose="020B0506020202030204" pitchFamily="34" charset="0"/>
              </a:defRPr>
            </a:lvl1pPr>
          </a:lstStyle>
          <a:p>
            <a:r>
              <a:rPr lang="en-US" dirty="0"/>
              <a:t>Click to edit Master title style</a:t>
            </a:r>
            <a:endParaRPr lang="en-IN" dirty="0"/>
          </a:p>
        </p:txBody>
      </p:sp>
      <p:sp>
        <p:nvSpPr>
          <p:cNvPr id="7" name="Content Placeholder 2">
            <a:extLst>
              <a:ext uri="{FF2B5EF4-FFF2-40B4-BE49-F238E27FC236}">
                <a16:creationId xmlns:a16="http://schemas.microsoft.com/office/drawing/2014/main" id="{82495392-2AF8-AE67-1D32-F1C3F1BE93F5}"/>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5498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560" y="249723"/>
            <a:ext cx="10932879" cy="577969"/>
          </a:xfrm>
          <a:prstGeom prst="rect">
            <a:avLst/>
          </a:prstGeom>
        </p:spPr>
        <p:txBody>
          <a:bodyPr/>
          <a:lstStyle>
            <a:lvl1pPr>
              <a:defRPr>
                <a:latin typeface="Swis721 Cn BT" panose="020B0506020202030204" pitchFamily="34" charset="0"/>
              </a:defRPr>
            </a:lvl1pPr>
          </a:lstStyle>
          <a:p>
            <a:r>
              <a:rPr lang="en-US" dirty="0"/>
              <a:t>                         Click to edit Master title style</a:t>
            </a:r>
            <a:endParaRPr lang="en-IN" dirty="0"/>
          </a:p>
        </p:txBody>
      </p:sp>
    </p:spTree>
    <p:extLst>
      <p:ext uri="{BB962C8B-B14F-4D97-AF65-F5344CB8AC3E}">
        <p14:creationId xmlns:p14="http://schemas.microsoft.com/office/powerpoint/2010/main" val="226299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1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1440179"/>
          </a:xfrm>
          <a:prstGeom prst="rect">
            <a:avLst/>
          </a:prstGeom>
        </p:spPr>
        <p:txBody>
          <a:bodyPr>
            <a:noAutofit/>
          </a:bodyPr>
          <a:lstStyle>
            <a:lvl1pPr algn="ctr">
              <a:defRPr sz="5400">
                <a:latin typeface="Swis721 Cn BT" panose="020B0506020202030204" pitchFamily="34" charset="0"/>
              </a:defRPr>
            </a:lvl1pPr>
          </a:lstStyle>
          <a:p>
            <a:r>
              <a:rPr lang="en-US"/>
              <a:t>Click to edit Master title style</a:t>
            </a:r>
            <a:endParaRPr/>
          </a:p>
        </p:txBody>
      </p:sp>
      <p:sp>
        <p:nvSpPr>
          <p:cNvPr id="3" name="Holder 3"/>
          <p:cNvSpPr>
            <a:spLocks noGrp="1"/>
          </p:cNvSpPr>
          <p:nvPr>
            <p:ph type="subTitle" idx="4"/>
          </p:nvPr>
        </p:nvSpPr>
        <p:spPr>
          <a:xfrm>
            <a:off x="1828801" y="3840480"/>
            <a:ext cx="8534399" cy="1714500"/>
          </a:xfrm>
          <a:prstGeom prst="rect">
            <a:avLst/>
          </a:prstGeom>
        </p:spPr>
        <p:txBody>
          <a:bodyPr>
            <a:noAutofit/>
          </a:bodyPr>
          <a:lstStyle>
            <a:lvl1pPr algn="ctr">
              <a:defRPr sz="2800">
                <a:latin typeface="Swis721 Cn BT" panose="020B0506020202030204" pitchFamily="34" charset="0"/>
              </a:defRPr>
            </a:lvl1pPr>
          </a:lstStyle>
          <a:p>
            <a:r>
              <a:rPr lang="en-US"/>
              <a:t>Click to edit Master subtitle style</a:t>
            </a:r>
            <a:endParaRPr/>
          </a:p>
        </p:txBody>
      </p:sp>
    </p:spTree>
    <p:extLst>
      <p:ext uri="{BB962C8B-B14F-4D97-AF65-F5344CB8AC3E}">
        <p14:creationId xmlns:p14="http://schemas.microsoft.com/office/powerpoint/2010/main" val="4227267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29560" y="249723"/>
            <a:ext cx="10932879" cy="577969"/>
          </a:xfrm>
          <a:prstGeom prst="rect">
            <a:avLst/>
          </a:prstGeom>
        </p:spPr>
        <p:txBody>
          <a:bodyPr/>
          <a:lstStyle>
            <a:lvl1pPr>
              <a:defRPr>
                <a:latin typeface="Swis721 Cn BT" panose="020B0506020202030204" pitchFamily="34" charset="0"/>
              </a:defRPr>
            </a:lvl1pPr>
          </a:lstStyle>
          <a:p>
            <a:r>
              <a:rPr lang="en-US" dirty="0"/>
              <a:t>                      Click to edit Master title style</a:t>
            </a:r>
            <a:endParaRPr dirty="0"/>
          </a:p>
        </p:txBody>
      </p:sp>
      <p:sp>
        <p:nvSpPr>
          <p:cNvPr id="3" name="Holder 3"/>
          <p:cNvSpPr>
            <a:spLocks noGrp="1"/>
          </p:cNvSpPr>
          <p:nvPr>
            <p:ph sz="half" idx="2"/>
          </p:nvPr>
        </p:nvSpPr>
        <p:spPr>
          <a:xfrm>
            <a:off x="609600" y="1577340"/>
            <a:ext cx="5303520" cy="4526280"/>
          </a:xfrm>
          <a:prstGeom prst="rect">
            <a:avLst/>
          </a:prstGeom>
        </p:spPr>
        <p:txBody>
          <a:bodyPr>
            <a:noAutofit/>
          </a:bodyPr>
          <a:lstStyle>
            <a:lvl1pPr>
              <a:defRPr>
                <a:latin typeface="Swis721 Cn BT" panose="020B0506020202030204" pitchFamily="34" charset="0"/>
              </a:defRPr>
            </a:lvl1pPr>
          </a:lstStyle>
          <a:p>
            <a:pPr lvl="0"/>
            <a:r>
              <a:rPr lang="en-US"/>
              <a:t>Edit Master text styles</a:t>
            </a:r>
          </a:p>
        </p:txBody>
      </p:sp>
      <p:sp>
        <p:nvSpPr>
          <p:cNvPr id="4" name="Holder 4"/>
          <p:cNvSpPr>
            <a:spLocks noGrp="1"/>
          </p:cNvSpPr>
          <p:nvPr>
            <p:ph sz="half" idx="3"/>
          </p:nvPr>
        </p:nvSpPr>
        <p:spPr>
          <a:xfrm>
            <a:off x="6278879" y="1577340"/>
            <a:ext cx="5303520" cy="4526280"/>
          </a:xfrm>
          <a:prstGeom prst="rect">
            <a:avLst/>
          </a:prstGeom>
        </p:spPr>
        <p:txBody>
          <a:bodyPr>
            <a:noAutofit/>
          </a:bodyPr>
          <a:lstStyle>
            <a:lvl1pPr>
              <a:defRPr>
                <a:latin typeface="Swis721 Cn BT" panose="020B0506020202030204" pitchFamily="34" charset="0"/>
              </a:defRPr>
            </a:lvl1pPr>
          </a:lstStyle>
          <a:p>
            <a:pPr lvl="0"/>
            <a:r>
              <a:rPr lang="en-US"/>
              <a:t>Edit Master text styles</a:t>
            </a:r>
          </a:p>
        </p:txBody>
      </p:sp>
    </p:spTree>
    <p:extLst>
      <p:ext uri="{BB962C8B-B14F-4D97-AF65-F5344CB8AC3E}">
        <p14:creationId xmlns:p14="http://schemas.microsoft.com/office/powerpoint/2010/main" val="265886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560" y="261035"/>
            <a:ext cx="10972800" cy="577968"/>
          </a:xfrm>
          <a:prstGeom prst="rect">
            <a:avLst/>
          </a:prstGeom>
        </p:spPr>
        <p:txBody>
          <a:bodyPr/>
          <a:lstStyle>
            <a:lvl1pPr>
              <a:defRPr>
                <a:latin typeface="Swis721 Cn BT" panose="020B0506020202030204" pitchFamily="34" charset="0"/>
              </a:defRPr>
            </a:lvl1pPr>
          </a:lstStyle>
          <a:p>
            <a:r>
              <a:rPr lang="en-US" dirty="0"/>
              <a:t>                        Click to edit Master title style</a:t>
            </a:r>
          </a:p>
        </p:txBody>
      </p:sp>
      <p:sp>
        <p:nvSpPr>
          <p:cNvPr id="3" name="Table Placeholder 2"/>
          <p:cNvSpPr>
            <a:spLocks noGrp="1"/>
          </p:cNvSpPr>
          <p:nvPr>
            <p:ph type="tbl" idx="1"/>
          </p:nvPr>
        </p:nvSpPr>
        <p:spPr>
          <a:xfrm>
            <a:off x="609600" y="1003852"/>
            <a:ext cx="10972800" cy="5612991"/>
          </a:xfrm>
          <a:prstGeom prst="rect">
            <a:avLst/>
          </a:prstGeom>
        </p:spPr>
        <p:txBody>
          <a:bodyPr rtlCol="0">
            <a:normAutofit/>
          </a:bodyPr>
          <a:lstStyle>
            <a:lvl1pPr>
              <a:defRPr>
                <a:latin typeface="Swis721 Cn BT" panose="020B0506020202030204" pitchFamily="34" charset="0"/>
              </a:defRPr>
            </a:lvl1pPr>
          </a:lstStyle>
          <a:p>
            <a:pPr lvl="0"/>
            <a:endParaRPr lang="en-US" noProof="0"/>
          </a:p>
        </p:txBody>
      </p:sp>
    </p:spTree>
    <p:extLst>
      <p:ext uri="{BB962C8B-B14F-4D97-AF65-F5344CB8AC3E}">
        <p14:creationId xmlns:p14="http://schemas.microsoft.com/office/powerpoint/2010/main" val="198500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9529772" y="6617419"/>
            <a:ext cx="2679184" cy="25200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IN" sz="1400" dirty="0">
                <a:effectLst>
                  <a:outerShdw blurRad="38100" dist="38100" dir="2700000" algn="tl">
                    <a:srgbClr val="000000">
                      <a:alpha val="43137"/>
                    </a:srgbClr>
                  </a:outerShdw>
                </a:effectLst>
                <a:latin typeface="Swis721 Cn BT" panose="020B0506020202030204" pitchFamily="34" charset="0"/>
              </a:rPr>
              <a:t>Trainer Name</a:t>
            </a:r>
          </a:p>
        </p:txBody>
      </p:sp>
      <p:sp>
        <p:nvSpPr>
          <p:cNvPr id="8" name="Rectangle 7"/>
          <p:cNvSpPr/>
          <p:nvPr userDrawn="1"/>
        </p:nvSpPr>
        <p:spPr>
          <a:xfrm>
            <a:off x="4999383" y="6617418"/>
            <a:ext cx="4530388" cy="252000"/>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6575" indent="0" algn="l"/>
            <a:r>
              <a:rPr lang="en-IN" sz="1400" dirty="0">
                <a:solidFill>
                  <a:schemeClr val="tx1"/>
                </a:solidFill>
                <a:effectLst>
                  <a:outerShdw blurRad="38100" dist="38100" dir="2700000" algn="tl">
                    <a:srgbClr val="000000">
                      <a:alpha val="43137"/>
                    </a:srgbClr>
                  </a:outerShdw>
                </a:effectLst>
                <a:latin typeface="Swis721 Cn BT" panose="020B0506020202030204" pitchFamily="34" charset="0"/>
              </a:rPr>
              <a:t>Company Name</a:t>
            </a:r>
          </a:p>
        </p:txBody>
      </p:sp>
      <p:sp>
        <p:nvSpPr>
          <p:cNvPr id="16" name="Rectangle 15">
            <a:extLst>
              <a:ext uri="{FF2B5EF4-FFF2-40B4-BE49-F238E27FC236}">
                <a16:creationId xmlns:a16="http://schemas.microsoft.com/office/drawing/2014/main" id="{ABDAB4BF-AA70-DF72-0E8C-8257AFE15F02}"/>
              </a:ext>
            </a:extLst>
          </p:cNvPr>
          <p:cNvSpPr/>
          <p:nvPr userDrawn="1"/>
        </p:nvSpPr>
        <p:spPr>
          <a:xfrm>
            <a:off x="0" y="6617418"/>
            <a:ext cx="4999383" cy="252000"/>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1073150" indent="0" algn="l"/>
            <a:r>
              <a:rPr lang="en-IN" sz="1400" dirty="0">
                <a:solidFill>
                  <a:schemeClr val="tx1"/>
                </a:solidFill>
                <a:effectLst>
                  <a:outerShdw blurRad="38100" dist="38100" dir="2700000" algn="tl">
                    <a:srgbClr val="000000">
                      <a:alpha val="43137"/>
                    </a:srgbClr>
                  </a:outerShdw>
                </a:effectLst>
                <a:latin typeface="Swis721 Cn BT" panose="020B0506020202030204" pitchFamily="34" charset="0"/>
              </a:rPr>
              <a:t>Collaboration Skills</a:t>
            </a:r>
          </a:p>
        </p:txBody>
      </p:sp>
      <p:sp>
        <p:nvSpPr>
          <p:cNvPr id="4" name="Footer Placeholder 3">
            <a:extLst>
              <a:ext uri="{FF2B5EF4-FFF2-40B4-BE49-F238E27FC236}">
                <a16:creationId xmlns:a16="http://schemas.microsoft.com/office/drawing/2014/main" id="{1768184B-D102-FF2D-5CE0-AA0E4F48D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pic>
        <p:nvPicPr>
          <p:cNvPr id="9" name="Picture 8">
            <a:extLst>
              <a:ext uri="{FF2B5EF4-FFF2-40B4-BE49-F238E27FC236}">
                <a16:creationId xmlns:a16="http://schemas.microsoft.com/office/drawing/2014/main" id="{377B041E-30EB-1CD9-727D-54BA539E37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53" y="0"/>
            <a:ext cx="1143000" cy="1175177"/>
          </a:xfrm>
          <a:prstGeom prst="rect">
            <a:avLst/>
          </a:prstGeom>
        </p:spPr>
      </p:pic>
      <p:sp>
        <p:nvSpPr>
          <p:cNvPr id="13" name="Rectangle 12"/>
          <p:cNvSpPr/>
          <p:nvPr userDrawn="1"/>
        </p:nvSpPr>
        <p:spPr>
          <a:xfrm>
            <a:off x="11031247" y="8878"/>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extLst>
      <p:ext uri="{BB962C8B-B14F-4D97-AF65-F5344CB8AC3E}">
        <p14:creationId xmlns:p14="http://schemas.microsoft.com/office/powerpoint/2010/main" val="23854666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3" r:id="rId5"/>
    <p:sldLayoutId id="2147483694" r:id="rId6"/>
    <p:sldLayoutId id="2147483699" r:id="rId7"/>
    <p:sldLayoutId id="2147483700" r:id="rId8"/>
    <p:sldLayoutId id="2147483702" r:id="rId9"/>
    <p:sldLayoutId id="2147483703" r:id="rId10"/>
    <p:sldLayoutId id="2147483705" r:id="rId11"/>
  </p:sldLayoutIdLst>
  <p:txStyles>
    <p:titleStyle>
      <a:lvl1pPr algn="l" defTabSz="914400" rtl="0" eaLnBrk="1" latinLnBrk="0" hangingPunct="1">
        <a:lnSpc>
          <a:spcPct val="90000"/>
        </a:lnSpc>
        <a:spcBef>
          <a:spcPct val="0"/>
        </a:spcBef>
        <a:buNone/>
        <a:defRPr sz="3600" b="1" kern="1200">
          <a:solidFill>
            <a:schemeClr val="tx1"/>
          </a:solidFill>
          <a:latin typeface="Swis721 Cn BT" panose="020B0506020202030204" pitchFamily="34" charset="0"/>
          <a:ea typeface="+mj-ea"/>
          <a:cs typeface="+mj-cs"/>
        </a:defRPr>
      </a:lvl1pPr>
    </p:titleStyle>
    <p:bodyStyle>
      <a:lvl1pPr marL="180975" indent="-180975" algn="l" defTabSz="914400" rtl="0" eaLnBrk="1" latinLnBrk="0" hangingPunct="1">
        <a:lnSpc>
          <a:spcPct val="95000"/>
        </a:lnSpc>
        <a:spcBef>
          <a:spcPts val="600"/>
        </a:spcBef>
        <a:spcAft>
          <a:spcPts val="600"/>
        </a:spcAft>
        <a:buFont typeface="Arial" panose="020B0604020202020204" pitchFamily="34" charset="0"/>
        <a:buChar char="•"/>
        <a:defRPr sz="2400" kern="1200">
          <a:solidFill>
            <a:schemeClr val="tx1"/>
          </a:solidFill>
          <a:latin typeface="Swis721 Cn BT" panose="020B0506020202030204" pitchFamily="34" charset="0"/>
          <a:ea typeface="+mn-ea"/>
          <a:cs typeface="+mn-cs"/>
        </a:defRPr>
      </a:lvl1pPr>
      <a:lvl2pPr marL="628650" indent="-171450" algn="l" defTabSz="914400" rtl="0" eaLnBrk="1" latinLnBrk="0" hangingPunct="1">
        <a:lnSpc>
          <a:spcPct val="95000"/>
        </a:lnSpc>
        <a:spcBef>
          <a:spcPts val="600"/>
        </a:spcBef>
        <a:spcAft>
          <a:spcPts val="600"/>
        </a:spcAft>
        <a:buFont typeface="Arial" panose="020B0604020202020204" pitchFamily="34" charset="0"/>
        <a:buChar char="•"/>
        <a:defRPr sz="22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5000"/>
        </a:lnSpc>
        <a:spcBef>
          <a:spcPts val="600"/>
        </a:spcBef>
        <a:spcAft>
          <a:spcPts val="600"/>
        </a:spcAft>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524000" indent="-152400" algn="l" defTabSz="914400" rtl="0" eaLnBrk="1" latinLnBrk="0" hangingPunct="1">
        <a:lnSpc>
          <a:spcPct val="95000"/>
        </a:lnSpc>
        <a:spcBef>
          <a:spcPts val="600"/>
        </a:spcBef>
        <a:spcAft>
          <a:spcPts val="600"/>
        </a:spcAft>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1971675" indent="-142875" algn="l" defTabSz="914400" rtl="0" eaLnBrk="1" latinLnBrk="0" hangingPunct="1">
        <a:lnSpc>
          <a:spcPct val="95000"/>
        </a:lnSpc>
        <a:spcBef>
          <a:spcPts val="600"/>
        </a:spcBef>
        <a:spcAft>
          <a:spcPts val="600"/>
        </a:spcAft>
        <a:buFont typeface="Arial" panose="020B0604020202020204" pitchFamily="34" charset="0"/>
        <a:buChar char="•"/>
        <a:defRPr sz="16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1.png"/><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58B9C-5599-FD1C-427E-7964FEA114A1}"/>
              </a:ext>
            </a:extLst>
          </p:cNvPr>
          <p:cNvSpPr>
            <a:spLocks noGrp="1"/>
          </p:cNvSpPr>
          <p:nvPr>
            <p:ph type="ctrTitle" idx="4294967295"/>
          </p:nvPr>
        </p:nvSpPr>
        <p:spPr>
          <a:xfrm>
            <a:off x="2285999" y="5657071"/>
            <a:ext cx="7218219" cy="699279"/>
          </a:xfrm>
          <a:prstGeom prst="rect">
            <a:avLst/>
          </a:prstGeom>
        </p:spPr>
        <p:txBody>
          <a:bodyPr/>
          <a:lstStyle/>
          <a:p>
            <a:r>
              <a:rPr lang="en-IN" dirty="0"/>
              <a:t>              Collaboration Skills</a:t>
            </a:r>
          </a:p>
        </p:txBody>
      </p:sp>
      <p:pic>
        <p:nvPicPr>
          <p:cNvPr id="3" name="Content Placeholder 2">
            <a:extLst>
              <a:ext uri="{FF2B5EF4-FFF2-40B4-BE49-F238E27FC236}">
                <a16:creationId xmlns:a16="http://schemas.microsoft.com/office/drawing/2014/main" id="{08808B9D-75AB-23B9-02DE-9BB2CBF0B5E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5787" b="4524"/>
          <a:stretch/>
        </p:blipFill>
        <p:spPr>
          <a:xfrm>
            <a:off x="0" y="0"/>
            <a:ext cx="12192000" cy="5408613"/>
          </a:xfrm>
        </p:spPr>
      </p:pic>
      <p:pic>
        <p:nvPicPr>
          <p:cNvPr id="8" name="Picture 7">
            <a:extLst>
              <a:ext uri="{FF2B5EF4-FFF2-40B4-BE49-F238E27FC236}">
                <a16:creationId xmlns:a16="http://schemas.microsoft.com/office/drawing/2014/main" id="{0F6E66C4-0EE4-A2AD-233E-6B74C43FA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08613"/>
            <a:ext cx="1121434" cy="1164715"/>
          </a:xfrm>
          <a:prstGeom prst="rect">
            <a:avLst/>
          </a:prstGeom>
        </p:spPr>
      </p:pic>
      <p:sp>
        <p:nvSpPr>
          <p:cNvPr id="2" name="Rectangle 1">
            <a:extLst>
              <a:ext uri="{FF2B5EF4-FFF2-40B4-BE49-F238E27FC236}">
                <a16:creationId xmlns:a16="http://schemas.microsoft.com/office/drawing/2014/main" id="{890E2FC9-732F-6037-B076-0EC705B49ADC}"/>
              </a:ext>
            </a:extLst>
          </p:cNvPr>
          <p:cNvSpPr/>
          <p:nvPr/>
        </p:nvSpPr>
        <p:spPr>
          <a:xfrm>
            <a:off x="10545073" y="5505967"/>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extLst>
      <p:ext uri="{BB962C8B-B14F-4D97-AF65-F5344CB8AC3E}">
        <p14:creationId xmlns:p14="http://schemas.microsoft.com/office/powerpoint/2010/main" val="3863776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5D9F5-1DA7-D824-8D27-63D9240A4109}"/>
              </a:ext>
            </a:extLst>
          </p:cNvPr>
          <p:cNvPicPr>
            <a:picLocks noChangeAspect="1"/>
          </p:cNvPicPr>
          <p:nvPr/>
        </p:nvPicPr>
        <p:blipFill>
          <a:blip r:embed="rId3">
            <a:extLst>
              <a:ext uri="{28A0092B-C50C-407E-A947-70E740481C1C}">
                <a14:useLocalDpi xmlns:a14="http://schemas.microsoft.com/office/drawing/2010/main" val="0"/>
              </a:ext>
            </a:extLst>
          </a:blip>
          <a:srcRect l="3344" r="3344"/>
          <a:stretch/>
        </p:blipFill>
        <p:spPr>
          <a:xfrm>
            <a:off x="0" y="0"/>
            <a:ext cx="12192000" cy="6620977"/>
          </a:xfrm>
          <a:prstGeom prst="rect">
            <a:avLst/>
          </a:prstGeom>
        </p:spPr>
      </p:pic>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IN" dirty="0"/>
              <a:t>               Emotional Intelligence</a:t>
            </a:r>
          </a:p>
        </p:txBody>
      </p:sp>
      <p:sp>
        <p:nvSpPr>
          <p:cNvPr id="6" name="Content Placeholder 5">
            <a:extLst>
              <a:ext uri="{FF2B5EF4-FFF2-40B4-BE49-F238E27FC236}">
                <a16:creationId xmlns:a16="http://schemas.microsoft.com/office/drawing/2014/main" id="{B92CDC16-9A10-FC46-486B-BA72E210CF63}"/>
              </a:ext>
            </a:extLst>
          </p:cNvPr>
          <p:cNvSpPr>
            <a:spLocks noGrp="1"/>
          </p:cNvSpPr>
          <p:nvPr>
            <p:ph idx="1"/>
          </p:nvPr>
        </p:nvSpPr>
        <p:spPr>
          <a:xfrm>
            <a:off x="5575300" y="1036242"/>
            <a:ext cx="5842000" cy="5555299"/>
          </a:xfrm>
        </p:spPr>
        <p:txBody>
          <a:bodyPr anchor="ctr">
            <a:normAutofit/>
          </a:bodyPr>
          <a:lstStyle/>
          <a:p>
            <a:pPr marL="177800" indent="0">
              <a:lnSpc>
                <a:spcPct val="130000"/>
              </a:lnSpc>
              <a:buNone/>
            </a:pPr>
            <a:r>
              <a:rPr lang="en-US" sz="2400" dirty="0"/>
              <a:t>Ability to recognize, understand, manage, and effectively use one's own emotions and the emotions of others in various situations.</a:t>
            </a:r>
          </a:p>
          <a:p>
            <a:pPr marL="177800" indent="0">
              <a:lnSpc>
                <a:spcPct val="130000"/>
              </a:lnSpc>
              <a:buNone/>
            </a:pPr>
            <a:endParaRPr lang="en-US" sz="2400" dirty="0"/>
          </a:p>
          <a:p>
            <a:pPr marL="177800" indent="0">
              <a:lnSpc>
                <a:spcPct val="130000"/>
              </a:lnSpc>
              <a:buNone/>
            </a:pPr>
            <a:r>
              <a:rPr lang="en-US" sz="2400" dirty="0"/>
              <a:t>It encompasses a range of skills related to emotional awareness and interpersonal relationships.</a:t>
            </a:r>
          </a:p>
          <a:p>
            <a:pPr marL="177800" indent="0">
              <a:spcAft>
                <a:spcPts val="0"/>
              </a:spcAft>
              <a:buNone/>
            </a:pPr>
            <a:endParaRPr lang="en-US" dirty="0"/>
          </a:p>
        </p:txBody>
      </p:sp>
      <p:pic>
        <p:nvPicPr>
          <p:cNvPr id="5" name="Picture 4">
            <a:extLst>
              <a:ext uri="{FF2B5EF4-FFF2-40B4-BE49-F238E27FC236}">
                <a16:creationId xmlns:a16="http://schemas.microsoft.com/office/drawing/2014/main" id="{954B18A4-2C82-3FF1-DBF3-7FF05F0E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592"/>
            <a:ext cx="1190445" cy="1352634"/>
          </a:xfrm>
          <a:prstGeom prst="rect">
            <a:avLst/>
          </a:prstGeom>
        </p:spPr>
      </p:pic>
    </p:spTree>
    <p:extLst>
      <p:ext uri="{BB962C8B-B14F-4D97-AF65-F5344CB8AC3E}">
        <p14:creationId xmlns:p14="http://schemas.microsoft.com/office/powerpoint/2010/main" val="13712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teamwork couple helping hiking each other silhouette on mountains">
            <a:extLst>
              <a:ext uri="{FF2B5EF4-FFF2-40B4-BE49-F238E27FC236}">
                <a16:creationId xmlns:a16="http://schemas.microsoft.com/office/drawing/2014/main" id="{A4C25026-FCD6-EFA8-C92D-378559ABE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242"/>
            <a:ext cx="12192000" cy="55720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lgn="ctr"/>
            <a:r>
              <a:rPr lang="en-IN" dirty="0"/>
              <a:t>Building Empathy</a:t>
            </a:r>
          </a:p>
        </p:txBody>
      </p:sp>
    </p:spTree>
    <p:extLst>
      <p:ext uri="{BB962C8B-B14F-4D97-AF65-F5344CB8AC3E}">
        <p14:creationId xmlns:p14="http://schemas.microsoft.com/office/powerpoint/2010/main" val="2753173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FC65-540D-B9E9-D7CD-082B30DCD789}"/>
              </a:ext>
            </a:extLst>
          </p:cNvPr>
          <p:cNvSpPr>
            <a:spLocks noGrp="1"/>
          </p:cNvSpPr>
          <p:nvPr>
            <p:ph type="title"/>
          </p:nvPr>
        </p:nvSpPr>
        <p:spPr/>
        <p:txBody>
          <a:bodyPr/>
          <a:lstStyle/>
          <a:p>
            <a:r>
              <a:rPr lang="en-IN" dirty="0"/>
              <a:t>     Building Empathetic Communication</a:t>
            </a:r>
          </a:p>
        </p:txBody>
      </p:sp>
      <p:sp>
        <p:nvSpPr>
          <p:cNvPr id="3" name="Content Placeholder 2">
            <a:extLst>
              <a:ext uri="{FF2B5EF4-FFF2-40B4-BE49-F238E27FC236}">
                <a16:creationId xmlns:a16="http://schemas.microsoft.com/office/drawing/2014/main" id="{C6A73EBF-D526-5AA7-503F-59719AB5D1B7}"/>
              </a:ext>
            </a:extLst>
          </p:cNvPr>
          <p:cNvSpPr>
            <a:spLocks noGrp="1"/>
          </p:cNvSpPr>
          <p:nvPr>
            <p:ph idx="1"/>
          </p:nvPr>
        </p:nvSpPr>
        <p:spPr/>
        <p:txBody>
          <a:bodyPr>
            <a:normAutofit/>
          </a:bodyPr>
          <a:lstStyle/>
          <a:p>
            <a:pPr marL="0" indent="0" algn="just">
              <a:lnSpc>
                <a:spcPct val="140000"/>
              </a:lnSpc>
              <a:spcBef>
                <a:spcPts val="600"/>
              </a:spcBef>
              <a:spcAft>
                <a:spcPts val="600"/>
              </a:spcAft>
              <a:buNone/>
            </a:pPr>
            <a:r>
              <a:rPr lang="en-US" sz="2000" dirty="0"/>
              <a:t>Empathetic communication is the practice of understanding and sharing the feelings, thoughts, and perspectives of another person.</a:t>
            </a:r>
          </a:p>
          <a:p>
            <a:pPr marL="534988" indent="-352425">
              <a:lnSpc>
                <a:spcPct val="110000"/>
              </a:lnSpc>
              <a:spcBef>
                <a:spcPts val="3600"/>
              </a:spcBef>
              <a:spcAft>
                <a:spcPts val="1200"/>
              </a:spcAft>
            </a:pPr>
            <a:r>
              <a:rPr lang="en-US" sz="1900" b="1" dirty="0"/>
              <a:t>Active Listening</a:t>
            </a:r>
          </a:p>
          <a:p>
            <a:pPr marL="534988" indent="-352425">
              <a:lnSpc>
                <a:spcPct val="110000"/>
              </a:lnSpc>
              <a:spcBef>
                <a:spcPts val="1200"/>
              </a:spcBef>
              <a:spcAft>
                <a:spcPts val="1200"/>
              </a:spcAft>
            </a:pPr>
            <a:r>
              <a:rPr lang="en-US" sz="1900" b="1" dirty="0"/>
              <a:t>Acknowledge Emotions</a:t>
            </a:r>
          </a:p>
          <a:p>
            <a:pPr marL="534988" indent="-352425">
              <a:lnSpc>
                <a:spcPct val="110000"/>
              </a:lnSpc>
              <a:spcBef>
                <a:spcPts val="1200"/>
              </a:spcBef>
              <a:spcAft>
                <a:spcPts val="1200"/>
              </a:spcAft>
            </a:pPr>
            <a:r>
              <a:rPr lang="en-US" sz="1900" b="1" dirty="0"/>
              <a:t>Use Empathetic Language</a:t>
            </a:r>
          </a:p>
          <a:p>
            <a:pPr marL="534988" indent="-352425">
              <a:lnSpc>
                <a:spcPct val="110000"/>
              </a:lnSpc>
              <a:spcBef>
                <a:spcPts val="1200"/>
              </a:spcBef>
              <a:spcAft>
                <a:spcPts val="1200"/>
              </a:spcAft>
            </a:pPr>
            <a:r>
              <a:rPr lang="en-US" sz="1900" b="1" dirty="0"/>
              <a:t>Put Yourself in Their Shoes</a:t>
            </a:r>
          </a:p>
          <a:p>
            <a:pPr marL="534988" indent="-352425">
              <a:lnSpc>
                <a:spcPct val="110000"/>
              </a:lnSpc>
              <a:spcBef>
                <a:spcPts val="1200"/>
              </a:spcBef>
              <a:spcAft>
                <a:spcPts val="1200"/>
              </a:spcAft>
            </a:pPr>
            <a:r>
              <a:rPr lang="en-US" sz="1900" b="1" dirty="0"/>
              <a:t>Offer Solutions and Follow-Up</a:t>
            </a:r>
            <a:endParaRPr lang="en-IN" sz="1900" b="1" dirty="0"/>
          </a:p>
        </p:txBody>
      </p:sp>
      <p:pic>
        <p:nvPicPr>
          <p:cNvPr id="5" name="Picture 4">
            <a:extLst>
              <a:ext uri="{FF2B5EF4-FFF2-40B4-BE49-F238E27FC236}">
                <a16:creationId xmlns:a16="http://schemas.microsoft.com/office/drawing/2014/main" id="{F503881C-8D0D-E972-266A-23F5B7EDD23C}"/>
              </a:ext>
            </a:extLst>
          </p:cNvPr>
          <p:cNvPicPr>
            <a:picLocks noChangeAspect="1"/>
          </p:cNvPicPr>
          <p:nvPr/>
        </p:nvPicPr>
        <p:blipFill rotWithShape="1">
          <a:blip r:embed="rId3">
            <a:extLst>
              <a:ext uri="{28A0092B-C50C-407E-A947-70E740481C1C}">
                <a14:useLocalDpi xmlns:a14="http://schemas.microsoft.com/office/drawing/2010/main" val="0"/>
              </a:ext>
            </a:extLst>
          </a:blip>
          <a:srcRect l="2239" t="12104" r="2239" b="12104"/>
          <a:stretch/>
        </p:blipFill>
        <p:spPr>
          <a:xfrm>
            <a:off x="6644999" y="2531559"/>
            <a:ext cx="4917440" cy="3727001"/>
          </a:xfrm>
          <a:prstGeom prst="rect">
            <a:avLst/>
          </a:prstGeom>
        </p:spPr>
      </p:pic>
    </p:spTree>
    <p:extLst>
      <p:ext uri="{BB962C8B-B14F-4D97-AF65-F5344CB8AC3E}">
        <p14:creationId xmlns:p14="http://schemas.microsoft.com/office/powerpoint/2010/main" val="104348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01A29-2E64-4F1C-467D-52628356E545}"/>
              </a:ext>
            </a:extLst>
          </p:cNvPr>
          <p:cNvSpPr>
            <a:spLocks noGrp="1"/>
          </p:cNvSpPr>
          <p:nvPr>
            <p:ph type="ctrTitle"/>
          </p:nvPr>
        </p:nvSpPr>
        <p:spPr/>
        <p:txBody>
          <a:bodyPr/>
          <a:lstStyle/>
          <a:p>
            <a:r>
              <a:rPr lang="en-IN" dirty="0"/>
              <a:t>Module-4</a:t>
            </a:r>
            <a:br>
              <a:rPr lang="en-IN" dirty="0"/>
            </a:br>
            <a:r>
              <a:rPr lang="en-IN" dirty="0"/>
              <a:t>Building Trust in Collaboration</a:t>
            </a:r>
          </a:p>
        </p:txBody>
      </p:sp>
      <p:pic>
        <p:nvPicPr>
          <p:cNvPr id="3" name="Content Placeholder 2">
            <a:extLst>
              <a:ext uri="{FF2B5EF4-FFF2-40B4-BE49-F238E27FC236}">
                <a16:creationId xmlns:a16="http://schemas.microsoft.com/office/drawing/2014/main" id="{40597379-09DA-C30F-B108-86838AF3753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12198350" cy="5359400"/>
          </a:xfrm>
        </p:spPr>
      </p:pic>
    </p:spTree>
    <p:extLst>
      <p:ext uri="{BB962C8B-B14F-4D97-AF65-F5344CB8AC3E}">
        <p14:creationId xmlns:p14="http://schemas.microsoft.com/office/powerpoint/2010/main" val="412980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crop hands in tight grip">
            <a:extLst>
              <a:ext uri="{FF2B5EF4-FFF2-40B4-BE49-F238E27FC236}">
                <a16:creationId xmlns:a16="http://schemas.microsoft.com/office/drawing/2014/main" id="{8C4EEA0B-911E-440D-33C3-8D40C65BDB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3"/>
          <a:stretch/>
        </p:blipFill>
        <p:spPr bwMode="auto">
          <a:xfrm>
            <a:off x="1" y="841340"/>
            <a:ext cx="4995080" cy="57805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04AEE67-857B-2FF5-D7AD-44AA4148E393}"/>
              </a:ext>
            </a:extLst>
          </p:cNvPr>
          <p:cNvSpPr>
            <a:spLocks noGrp="1"/>
          </p:cNvSpPr>
          <p:nvPr>
            <p:ph type="title"/>
          </p:nvPr>
        </p:nvSpPr>
        <p:spPr>
          <a:xfrm>
            <a:off x="918493" y="248617"/>
            <a:ext cx="10932879" cy="577969"/>
          </a:xfrm>
        </p:spPr>
        <p:txBody>
          <a:bodyPr/>
          <a:lstStyle/>
          <a:p>
            <a:pPr algn="ctr"/>
            <a:r>
              <a:rPr lang="en-IN" dirty="0"/>
              <a:t>Importance of Trust</a:t>
            </a:r>
          </a:p>
        </p:txBody>
      </p:sp>
      <p:sp>
        <p:nvSpPr>
          <p:cNvPr id="19" name="Rectangle: Rounded Corners 18">
            <a:extLst>
              <a:ext uri="{FF2B5EF4-FFF2-40B4-BE49-F238E27FC236}">
                <a16:creationId xmlns:a16="http://schemas.microsoft.com/office/drawing/2014/main" id="{CC02EA37-F168-1B0B-D795-A45C0793E50B}"/>
              </a:ext>
            </a:extLst>
          </p:cNvPr>
          <p:cNvSpPr/>
          <p:nvPr/>
        </p:nvSpPr>
        <p:spPr>
          <a:xfrm>
            <a:off x="4367284" y="1201003"/>
            <a:ext cx="2224585" cy="1364776"/>
          </a:xfrm>
          <a:prstGeom prst="roundRect">
            <a:avLst/>
          </a:prstGeom>
          <a:blipFill dpi="0" rotWithShape="1">
            <a:blip r:embed="rId4">
              <a:extLst>
                <a:ext uri="{28A0092B-C50C-407E-A947-70E740481C1C}">
                  <a14:useLocalDpi xmlns:a14="http://schemas.microsoft.com/office/drawing/2010/main" val="0"/>
                </a:ext>
              </a:extLst>
            </a:blip>
            <a:srcRect/>
            <a:stretch>
              <a:fillRect l="-20395" t="-15944" r="-20395" b="-21220"/>
            </a:stretch>
          </a:blipFill>
          <a:ln>
            <a:solidFill>
              <a:schemeClr val="bg1">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19">
            <a:extLst>
              <a:ext uri="{FF2B5EF4-FFF2-40B4-BE49-F238E27FC236}">
                <a16:creationId xmlns:a16="http://schemas.microsoft.com/office/drawing/2014/main" id="{6447B7C6-A0DE-A2F4-81FA-800F26C96BC3}"/>
              </a:ext>
            </a:extLst>
          </p:cNvPr>
          <p:cNvSpPr/>
          <p:nvPr/>
        </p:nvSpPr>
        <p:spPr>
          <a:xfrm>
            <a:off x="7057030" y="1201003"/>
            <a:ext cx="2224585" cy="1364776"/>
          </a:xfrm>
          <a:prstGeom prst="roundRect">
            <a:avLst/>
          </a:prstGeom>
          <a:blipFill dpi="0" rotWithShape="1">
            <a:blip r:embed="rId5">
              <a:extLst>
                <a:ext uri="{28A0092B-C50C-407E-A947-70E740481C1C}">
                  <a14:useLocalDpi xmlns:a14="http://schemas.microsoft.com/office/drawing/2010/main" val="0"/>
                </a:ext>
              </a:extLst>
            </a:blip>
            <a:srcRect/>
            <a:stretch>
              <a:fillRect l="-2594" t="-4075" r="-2594" b="-14627"/>
            </a:stretch>
          </a:blipFill>
          <a:ln>
            <a:solidFill>
              <a:schemeClr val="bg1">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Rounded Corners 20">
            <a:extLst>
              <a:ext uri="{FF2B5EF4-FFF2-40B4-BE49-F238E27FC236}">
                <a16:creationId xmlns:a16="http://schemas.microsoft.com/office/drawing/2014/main" id="{F5509E0A-7A03-771E-7ECF-2BC9FFF0F496}"/>
              </a:ext>
            </a:extLst>
          </p:cNvPr>
          <p:cNvSpPr/>
          <p:nvPr/>
        </p:nvSpPr>
        <p:spPr>
          <a:xfrm>
            <a:off x="9746776" y="1201003"/>
            <a:ext cx="2224585" cy="1364776"/>
          </a:xfrm>
          <a:prstGeom prst="roundRect">
            <a:avLst/>
          </a:prstGeom>
          <a:blipFill dpi="0" rotWithShape="1">
            <a:blip r:embed="rId6">
              <a:extLst>
                <a:ext uri="{28A0092B-C50C-407E-A947-70E740481C1C}">
                  <a14:useLocalDpi xmlns:a14="http://schemas.microsoft.com/office/drawing/2010/main" val="0"/>
                </a:ext>
              </a:extLst>
            </a:blip>
            <a:srcRect/>
            <a:stretch>
              <a:fillRect l="-5021" t="-14626" r="-5021" b="-14626"/>
            </a:stretch>
          </a:blip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Rounded Corners 21">
            <a:extLst>
              <a:ext uri="{FF2B5EF4-FFF2-40B4-BE49-F238E27FC236}">
                <a16:creationId xmlns:a16="http://schemas.microsoft.com/office/drawing/2014/main" id="{0BB6702E-FE04-CC46-1AF6-D39F0E497BA7}"/>
              </a:ext>
            </a:extLst>
          </p:cNvPr>
          <p:cNvSpPr/>
          <p:nvPr/>
        </p:nvSpPr>
        <p:spPr>
          <a:xfrm>
            <a:off x="5694529" y="3911464"/>
            <a:ext cx="2224585" cy="1364776"/>
          </a:xfrm>
          <a:prstGeom prst="roundRect">
            <a:avLst/>
          </a:prstGeom>
          <a:blipFill dpi="0" rotWithShape="1">
            <a:blip r:embed="rId7">
              <a:extLst>
                <a:ext uri="{28A0092B-C50C-407E-A947-70E740481C1C}">
                  <a14:useLocalDpi xmlns:a14="http://schemas.microsoft.com/office/drawing/2010/main" val="0"/>
                </a:ext>
              </a:extLst>
            </a:blip>
            <a:srcRect/>
            <a:stretch>
              <a:fillRect l="-13922" t="-2757" r="-13922" b="-18583"/>
            </a:stretch>
          </a:blipFill>
          <a:ln>
            <a:solidFill>
              <a:schemeClr val="bg1">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22">
            <a:extLst>
              <a:ext uri="{FF2B5EF4-FFF2-40B4-BE49-F238E27FC236}">
                <a16:creationId xmlns:a16="http://schemas.microsoft.com/office/drawing/2014/main" id="{BC7E45B5-938B-83C6-506B-776F405596A2}"/>
              </a:ext>
            </a:extLst>
          </p:cNvPr>
          <p:cNvSpPr/>
          <p:nvPr/>
        </p:nvSpPr>
        <p:spPr>
          <a:xfrm>
            <a:off x="8384275" y="3911464"/>
            <a:ext cx="2224585" cy="1364776"/>
          </a:xfrm>
          <a:prstGeom prst="roundRect">
            <a:avLst/>
          </a:prstGeom>
          <a:blipFill dpi="0" rotWithShape="1">
            <a:blip r:embed="rId8">
              <a:extLst>
                <a:ext uri="{28A0092B-C50C-407E-A947-70E740481C1C}">
                  <a14:useLocalDpi xmlns:a14="http://schemas.microsoft.com/office/drawing/2010/main" val="0"/>
                </a:ext>
              </a:extLst>
            </a:blip>
            <a:srcRect/>
            <a:stretch>
              <a:fillRect l="9543" t="-9351" r="9543" b="-9351"/>
            </a:stretch>
          </a:blipFill>
          <a:ln>
            <a:solidFill>
              <a:schemeClr val="bg1">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a:extLst>
              <a:ext uri="{FF2B5EF4-FFF2-40B4-BE49-F238E27FC236}">
                <a16:creationId xmlns:a16="http://schemas.microsoft.com/office/drawing/2014/main" id="{F6D832F5-7B9B-F397-1F3B-7DE6C65D61E5}"/>
              </a:ext>
            </a:extLst>
          </p:cNvPr>
          <p:cNvSpPr txBox="1"/>
          <p:nvPr/>
        </p:nvSpPr>
        <p:spPr>
          <a:xfrm>
            <a:off x="4068738" y="2623370"/>
            <a:ext cx="2821675" cy="646331"/>
          </a:xfrm>
          <a:prstGeom prst="rect">
            <a:avLst/>
          </a:prstGeom>
          <a:noFill/>
        </p:spPr>
        <p:txBody>
          <a:bodyPr wrap="square">
            <a:spAutoFit/>
          </a:bodyPr>
          <a:lstStyle/>
          <a:p>
            <a:pPr algn="ctr"/>
            <a:r>
              <a:rPr lang="en-US" dirty="0">
                <a:effectLst>
                  <a:outerShdw blurRad="38100" dist="38100" dir="2700000" algn="tl">
                    <a:srgbClr val="000000">
                      <a:alpha val="43137"/>
                    </a:srgbClr>
                  </a:outerShdw>
                </a:effectLst>
              </a:rPr>
              <a:t>Improves efficiency, engagement, and productivity</a:t>
            </a:r>
          </a:p>
        </p:txBody>
      </p:sp>
      <p:sp>
        <p:nvSpPr>
          <p:cNvPr id="29" name="TextBox 28">
            <a:extLst>
              <a:ext uri="{FF2B5EF4-FFF2-40B4-BE49-F238E27FC236}">
                <a16:creationId xmlns:a16="http://schemas.microsoft.com/office/drawing/2014/main" id="{F76CC723-B7F7-E649-1B4A-499C1DA2756A}"/>
              </a:ext>
            </a:extLst>
          </p:cNvPr>
          <p:cNvSpPr txBox="1"/>
          <p:nvPr/>
        </p:nvSpPr>
        <p:spPr>
          <a:xfrm>
            <a:off x="7140622" y="2621088"/>
            <a:ext cx="2057400" cy="646330"/>
          </a:xfrm>
          <a:prstGeom prst="rect">
            <a:avLst/>
          </a:prstGeom>
          <a:noFill/>
        </p:spPr>
        <p:txBody>
          <a:bodyPr wrap="square">
            <a:spAutoFit/>
          </a:bodyPr>
          <a:lstStyle/>
          <a:p>
            <a:pPr algn="ctr"/>
            <a:r>
              <a:rPr lang="en-IN" dirty="0">
                <a:effectLst>
                  <a:outerShdw blurRad="38100" dist="38100" dir="2700000" algn="tl">
                    <a:srgbClr val="000000">
                      <a:alpha val="43137"/>
                    </a:srgbClr>
                  </a:outerShdw>
                </a:effectLst>
              </a:rPr>
              <a:t>Enhances teamwork and collaboration</a:t>
            </a:r>
          </a:p>
        </p:txBody>
      </p:sp>
      <p:sp>
        <p:nvSpPr>
          <p:cNvPr id="31" name="TextBox 30">
            <a:extLst>
              <a:ext uri="{FF2B5EF4-FFF2-40B4-BE49-F238E27FC236}">
                <a16:creationId xmlns:a16="http://schemas.microsoft.com/office/drawing/2014/main" id="{1E4A8B1B-2637-8AF9-8128-6B21547DEC4E}"/>
              </a:ext>
            </a:extLst>
          </p:cNvPr>
          <p:cNvSpPr txBox="1"/>
          <p:nvPr/>
        </p:nvSpPr>
        <p:spPr>
          <a:xfrm>
            <a:off x="10066927" y="2623369"/>
            <a:ext cx="1784445" cy="646331"/>
          </a:xfrm>
          <a:prstGeom prst="rect">
            <a:avLst/>
          </a:prstGeom>
          <a:noFill/>
        </p:spPr>
        <p:txBody>
          <a:bodyPr wrap="square">
            <a:spAutoFit/>
          </a:bodyPr>
          <a:lstStyle/>
          <a:p>
            <a:pPr algn="ctr"/>
            <a:r>
              <a:rPr lang="en-IN" dirty="0">
                <a:effectLst>
                  <a:outerShdw blurRad="38100" dist="38100" dir="2700000" algn="tl">
                    <a:srgbClr val="000000">
                      <a:alpha val="43137"/>
                    </a:srgbClr>
                  </a:outerShdw>
                </a:effectLst>
              </a:rPr>
              <a:t>Enhances decision-making</a:t>
            </a:r>
          </a:p>
        </p:txBody>
      </p:sp>
      <p:sp>
        <p:nvSpPr>
          <p:cNvPr id="33" name="TextBox 32">
            <a:extLst>
              <a:ext uri="{FF2B5EF4-FFF2-40B4-BE49-F238E27FC236}">
                <a16:creationId xmlns:a16="http://schemas.microsoft.com/office/drawing/2014/main" id="{0FB9D465-9202-59A1-B72A-19B4E551AC0B}"/>
              </a:ext>
            </a:extLst>
          </p:cNvPr>
          <p:cNvSpPr txBox="1"/>
          <p:nvPr/>
        </p:nvSpPr>
        <p:spPr>
          <a:xfrm>
            <a:off x="5593307" y="5333831"/>
            <a:ext cx="2427027" cy="646331"/>
          </a:xfrm>
          <a:prstGeom prst="rect">
            <a:avLst/>
          </a:prstGeom>
          <a:noFill/>
        </p:spPr>
        <p:txBody>
          <a:bodyPr wrap="square">
            <a:spAutoFit/>
          </a:bodyPr>
          <a:lstStyle/>
          <a:p>
            <a:pPr algn="ctr"/>
            <a:r>
              <a:rPr lang="en-US" dirty="0">
                <a:effectLst>
                  <a:outerShdw blurRad="38100" dist="38100" dir="2700000" algn="tl">
                    <a:srgbClr val="000000">
                      <a:alpha val="43137"/>
                    </a:srgbClr>
                  </a:outerShdw>
                </a:effectLst>
              </a:rPr>
              <a:t>Decreases stress and burnout in the workplace</a:t>
            </a:r>
          </a:p>
        </p:txBody>
      </p:sp>
      <p:sp>
        <p:nvSpPr>
          <p:cNvPr id="35" name="TextBox 34">
            <a:extLst>
              <a:ext uri="{FF2B5EF4-FFF2-40B4-BE49-F238E27FC236}">
                <a16:creationId xmlns:a16="http://schemas.microsoft.com/office/drawing/2014/main" id="{35DE1985-0F8F-7974-FB94-F747426BB575}"/>
              </a:ext>
            </a:extLst>
          </p:cNvPr>
          <p:cNvSpPr txBox="1"/>
          <p:nvPr/>
        </p:nvSpPr>
        <p:spPr>
          <a:xfrm>
            <a:off x="8345037" y="5326385"/>
            <a:ext cx="2303060" cy="646331"/>
          </a:xfrm>
          <a:prstGeom prst="rect">
            <a:avLst/>
          </a:prstGeom>
          <a:noFill/>
        </p:spPr>
        <p:txBody>
          <a:bodyPr wrap="square">
            <a:spAutoFit/>
          </a:bodyPr>
          <a:lstStyle/>
          <a:p>
            <a:pPr algn="ctr"/>
            <a:r>
              <a:rPr lang="en-US" dirty="0">
                <a:effectLst>
                  <a:outerShdw blurRad="38100" dist="38100" dir="2700000" algn="tl">
                    <a:srgbClr val="000000">
                      <a:alpha val="43137"/>
                    </a:srgbClr>
                  </a:outerShdw>
                </a:effectLst>
              </a:rPr>
              <a:t>Increases employee loyalty and retention</a:t>
            </a:r>
          </a:p>
        </p:txBody>
      </p:sp>
    </p:spTree>
    <p:extLst>
      <p:ext uri="{BB962C8B-B14F-4D97-AF65-F5344CB8AC3E}">
        <p14:creationId xmlns:p14="http://schemas.microsoft.com/office/powerpoint/2010/main" val="20866476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p:bldP spid="29" grpId="0"/>
      <p:bldP spid="31" grpId="0"/>
      <p:bldP spid="33"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C78F2-A4F8-7513-7B10-111379F9D4D6}"/>
              </a:ext>
            </a:extLst>
          </p:cNvPr>
          <p:cNvPicPr>
            <a:picLocks noChangeAspect="1"/>
          </p:cNvPicPr>
          <p:nvPr/>
        </p:nvPicPr>
        <p:blipFill>
          <a:blip r:embed="rId3">
            <a:clrChange>
              <a:clrFrom>
                <a:srgbClr val="F8F8F8"/>
              </a:clrFrom>
              <a:clrTo>
                <a:srgbClr val="F8F8F8">
                  <a:alpha val="0"/>
                </a:srgbClr>
              </a:clrTo>
            </a:clrChange>
          </a:blip>
          <a:stretch>
            <a:fillRect/>
          </a:stretch>
        </p:blipFill>
        <p:spPr>
          <a:xfrm>
            <a:off x="1979112" y="297651"/>
            <a:ext cx="7515617" cy="6262697"/>
          </a:xfrm>
          <a:prstGeom prst="rect">
            <a:avLst/>
          </a:prstGeom>
        </p:spPr>
      </p:pic>
      <p:sp>
        <p:nvSpPr>
          <p:cNvPr id="9" name="TextBox 8">
            <a:extLst>
              <a:ext uri="{FF2B5EF4-FFF2-40B4-BE49-F238E27FC236}">
                <a16:creationId xmlns:a16="http://schemas.microsoft.com/office/drawing/2014/main" id="{E5C9763B-64C1-1837-07DE-24C185FC3ECE}"/>
              </a:ext>
            </a:extLst>
          </p:cNvPr>
          <p:cNvSpPr txBox="1"/>
          <p:nvPr/>
        </p:nvSpPr>
        <p:spPr>
          <a:xfrm>
            <a:off x="5294270" y="1130567"/>
            <a:ext cx="982377" cy="738664"/>
          </a:xfrm>
          <a:prstGeom prst="rect">
            <a:avLst/>
          </a:prstGeom>
          <a:noFill/>
        </p:spPr>
        <p:txBody>
          <a:bodyPr wrap="square">
            <a:spAutoFit/>
          </a:bodyPr>
          <a:lstStyle/>
          <a:p>
            <a:r>
              <a:rPr lang="en-US" sz="1400" b="1" i="0" dirty="0">
                <a:solidFill>
                  <a:srgbClr val="374151"/>
                </a:solidFill>
                <a:effectLst/>
                <a:latin typeface="Swis721 Cn BT" panose="020B0506020202030204" pitchFamily="34" charset="0"/>
              </a:rPr>
              <a:t>Misaligned </a:t>
            </a:r>
          </a:p>
          <a:p>
            <a:r>
              <a:rPr lang="en-US" sz="1400" b="1" i="0" dirty="0">
                <a:solidFill>
                  <a:srgbClr val="374151"/>
                </a:solidFill>
                <a:effectLst/>
                <a:latin typeface="Swis721 Cn BT" panose="020B0506020202030204" pitchFamily="34" charset="0"/>
              </a:rPr>
              <a:t>Goals and </a:t>
            </a:r>
          </a:p>
          <a:p>
            <a:r>
              <a:rPr lang="en-US" sz="1400" b="1" i="0" dirty="0">
                <a:solidFill>
                  <a:srgbClr val="374151"/>
                </a:solidFill>
                <a:effectLst/>
                <a:latin typeface="Swis721 Cn BT" panose="020B0506020202030204" pitchFamily="34" charset="0"/>
              </a:rPr>
              <a:t>Priorities</a:t>
            </a:r>
            <a:endParaRPr lang="en-IN" sz="1400" dirty="0"/>
          </a:p>
        </p:txBody>
      </p:sp>
      <p:sp>
        <p:nvSpPr>
          <p:cNvPr id="11" name="TextBox 10">
            <a:extLst>
              <a:ext uri="{FF2B5EF4-FFF2-40B4-BE49-F238E27FC236}">
                <a16:creationId xmlns:a16="http://schemas.microsoft.com/office/drawing/2014/main" id="{2B7E9D26-65AB-2CF9-F3FC-9F6E3C42787A}"/>
              </a:ext>
            </a:extLst>
          </p:cNvPr>
          <p:cNvSpPr txBox="1"/>
          <p:nvPr/>
        </p:nvSpPr>
        <p:spPr>
          <a:xfrm>
            <a:off x="5319322" y="3105833"/>
            <a:ext cx="1255734" cy="646331"/>
          </a:xfrm>
          <a:prstGeom prst="rect">
            <a:avLst/>
          </a:prstGeom>
          <a:noFill/>
        </p:spPr>
        <p:txBody>
          <a:bodyPr wrap="square">
            <a:spAutoFit/>
          </a:bodyPr>
          <a:lstStyle/>
          <a:p>
            <a:r>
              <a:rPr lang="en-IN" b="1" dirty="0"/>
              <a:t>Workplace </a:t>
            </a:r>
          </a:p>
          <a:p>
            <a:r>
              <a:rPr lang="en-IN" b="1" dirty="0"/>
              <a:t>Conflicts</a:t>
            </a:r>
          </a:p>
        </p:txBody>
      </p:sp>
      <p:sp>
        <p:nvSpPr>
          <p:cNvPr id="15" name="TextBox 14">
            <a:extLst>
              <a:ext uri="{FF2B5EF4-FFF2-40B4-BE49-F238E27FC236}">
                <a16:creationId xmlns:a16="http://schemas.microsoft.com/office/drawing/2014/main" id="{80C60E73-FA1C-9372-E5A7-E1B1A476B688}"/>
              </a:ext>
            </a:extLst>
          </p:cNvPr>
          <p:cNvSpPr txBox="1"/>
          <p:nvPr/>
        </p:nvSpPr>
        <p:spPr>
          <a:xfrm>
            <a:off x="3700984" y="1695304"/>
            <a:ext cx="1330240"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        Poor </a:t>
            </a:r>
          </a:p>
          <a:p>
            <a:r>
              <a:rPr lang="en-US" sz="1400" b="1" dirty="0">
                <a:solidFill>
                  <a:srgbClr val="374151"/>
                </a:solidFill>
                <a:latin typeface="Swis721 Cn BT" panose="020B0506020202030204" pitchFamily="34" charset="0"/>
              </a:rPr>
              <a:t>Communication</a:t>
            </a:r>
            <a:endParaRPr lang="en-IN" sz="1400" b="1" dirty="0">
              <a:solidFill>
                <a:srgbClr val="374151"/>
              </a:solidFill>
              <a:latin typeface="Swis721 Cn BT" panose="020B0506020202030204" pitchFamily="34" charset="0"/>
            </a:endParaRPr>
          </a:p>
        </p:txBody>
      </p:sp>
      <p:sp>
        <p:nvSpPr>
          <p:cNvPr id="17" name="TextBox 16">
            <a:extLst>
              <a:ext uri="{FF2B5EF4-FFF2-40B4-BE49-F238E27FC236}">
                <a16:creationId xmlns:a16="http://schemas.microsoft.com/office/drawing/2014/main" id="{57497E81-1C8A-B9D6-2F09-0ED1BC69E3D8}"/>
              </a:ext>
            </a:extLst>
          </p:cNvPr>
          <p:cNvSpPr txBox="1"/>
          <p:nvPr/>
        </p:nvSpPr>
        <p:spPr>
          <a:xfrm>
            <a:off x="3287300" y="3142679"/>
            <a:ext cx="946497"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Resource </a:t>
            </a:r>
          </a:p>
          <a:p>
            <a:r>
              <a:rPr lang="en-US" sz="1400" b="1" dirty="0">
                <a:solidFill>
                  <a:srgbClr val="374151"/>
                </a:solidFill>
                <a:latin typeface="Swis721 Cn BT" panose="020B0506020202030204" pitchFamily="34" charset="0"/>
              </a:rPr>
              <a:t>Allocation</a:t>
            </a:r>
            <a:endParaRPr lang="en-IN" sz="1400" b="1" dirty="0">
              <a:solidFill>
                <a:srgbClr val="374151"/>
              </a:solidFill>
              <a:latin typeface="Swis721 Cn BT" panose="020B0506020202030204" pitchFamily="34" charset="0"/>
            </a:endParaRPr>
          </a:p>
        </p:txBody>
      </p:sp>
      <p:sp>
        <p:nvSpPr>
          <p:cNvPr id="19" name="TextBox 18">
            <a:extLst>
              <a:ext uri="{FF2B5EF4-FFF2-40B4-BE49-F238E27FC236}">
                <a16:creationId xmlns:a16="http://schemas.microsoft.com/office/drawing/2014/main" id="{4502F7AE-5CDC-3E4E-B823-11C3009B1CE9}"/>
              </a:ext>
            </a:extLst>
          </p:cNvPr>
          <p:cNvSpPr txBox="1"/>
          <p:nvPr/>
        </p:nvSpPr>
        <p:spPr>
          <a:xfrm>
            <a:off x="3735496" y="4544281"/>
            <a:ext cx="1347461"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Role Ambiguity </a:t>
            </a:r>
          </a:p>
          <a:p>
            <a:r>
              <a:rPr lang="en-US" sz="1400" b="1" dirty="0">
                <a:solidFill>
                  <a:srgbClr val="374151"/>
                </a:solidFill>
                <a:latin typeface="Swis721 Cn BT" panose="020B0506020202030204" pitchFamily="34" charset="0"/>
              </a:rPr>
              <a:t> and Overlaps</a:t>
            </a:r>
            <a:endParaRPr lang="en-IN" sz="1400" b="1" dirty="0">
              <a:solidFill>
                <a:srgbClr val="374151"/>
              </a:solidFill>
              <a:latin typeface="Swis721 Cn BT" panose="020B0506020202030204" pitchFamily="34" charset="0"/>
            </a:endParaRPr>
          </a:p>
        </p:txBody>
      </p:sp>
      <p:sp>
        <p:nvSpPr>
          <p:cNvPr id="21" name="TextBox 20">
            <a:extLst>
              <a:ext uri="{FF2B5EF4-FFF2-40B4-BE49-F238E27FC236}">
                <a16:creationId xmlns:a16="http://schemas.microsoft.com/office/drawing/2014/main" id="{4CF77416-5B99-A271-0ADE-C9DE89755986}"/>
              </a:ext>
            </a:extLst>
          </p:cNvPr>
          <p:cNvSpPr txBox="1"/>
          <p:nvPr/>
        </p:nvSpPr>
        <p:spPr>
          <a:xfrm>
            <a:off x="5161734" y="5083601"/>
            <a:ext cx="1247448"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  Cultural</a:t>
            </a:r>
          </a:p>
          <a:p>
            <a:r>
              <a:rPr lang="en-US" sz="1400" b="1" dirty="0">
                <a:solidFill>
                  <a:srgbClr val="374151"/>
                </a:solidFill>
                <a:latin typeface="Swis721 Cn BT" panose="020B0506020202030204" pitchFamily="34" charset="0"/>
              </a:rPr>
              <a:t> Differences</a:t>
            </a:r>
            <a:endParaRPr lang="en-IN" sz="1400" b="1" dirty="0">
              <a:solidFill>
                <a:srgbClr val="374151"/>
              </a:solidFill>
              <a:latin typeface="Swis721 Cn BT" panose="020B0506020202030204" pitchFamily="34" charset="0"/>
            </a:endParaRPr>
          </a:p>
        </p:txBody>
      </p:sp>
      <p:sp>
        <p:nvSpPr>
          <p:cNvPr id="23" name="TextBox 22">
            <a:extLst>
              <a:ext uri="{FF2B5EF4-FFF2-40B4-BE49-F238E27FC236}">
                <a16:creationId xmlns:a16="http://schemas.microsoft.com/office/drawing/2014/main" id="{28FBF6EA-1D9E-23BB-B3DF-29B641AD8AB8}"/>
              </a:ext>
            </a:extLst>
          </p:cNvPr>
          <p:cNvSpPr txBox="1"/>
          <p:nvPr/>
        </p:nvSpPr>
        <p:spPr>
          <a:xfrm>
            <a:off x="6752998" y="4496521"/>
            <a:ext cx="971875"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Lack of </a:t>
            </a:r>
          </a:p>
          <a:p>
            <a:r>
              <a:rPr lang="en-US" sz="1400" b="1" dirty="0">
                <a:solidFill>
                  <a:srgbClr val="374151"/>
                </a:solidFill>
                <a:latin typeface="Swis721 Cn BT" panose="020B0506020202030204" pitchFamily="34" charset="0"/>
              </a:rPr>
              <a:t>Trust</a:t>
            </a:r>
            <a:endParaRPr lang="en-IN" sz="1400" b="1" dirty="0">
              <a:solidFill>
                <a:srgbClr val="374151"/>
              </a:solidFill>
              <a:latin typeface="Swis721 Cn BT" panose="020B0506020202030204" pitchFamily="34" charset="0"/>
            </a:endParaRPr>
          </a:p>
        </p:txBody>
      </p:sp>
      <p:sp>
        <p:nvSpPr>
          <p:cNvPr id="27" name="TextBox 26">
            <a:extLst>
              <a:ext uri="{FF2B5EF4-FFF2-40B4-BE49-F238E27FC236}">
                <a16:creationId xmlns:a16="http://schemas.microsoft.com/office/drawing/2014/main" id="{601A6488-2738-9F3B-6AF7-376BFC91E04E}"/>
              </a:ext>
            </a:extLst>
          </p:cNvPr>
          <p:cNvSpPr txBox="1"/>
          <p:nvPr/>
        </p:nvSpPr>
        <p:spPr>
          <a:xfrm>
            <a:off x="6688345" y="1735736"/>
            <a:ext cx="1074107" cy="523220"/>
          </a:xfrm>
          <a:prstGeom prst="rect">
            <a:avLst/>
          </a:prstGeom>
          <a:noFill/>
        </p:spPr>
        <p:txBody>
          <a:bodyPr wrap="square">
            <a:spAutoFit/>
          </a:bodyPr>
          <a:lstStyle/>
          <a:p>
            <a:r>
              <a:rPr lang="en-US" sz="1400" b="1" dirty="0">
                <a:solidFill>
                  <a:srgbClr val="374151"/>
                </a:solidFill>
                <a:latin typeface="Swis721 Cn BT" panose="020B0506020202030204" pitchFamily="34" charset="0"/>
              </a:rPr>
              <a:t>External </a:t>
            </a:r>
          </a:p>
          <a:p>
            <a:r>
              <a:rPr lang="en-US" sz="1400" b="1" dirty="0">
                <a:solidFill>
                  <a:srgbClr val="374151"/>
                </a:solidFill>
                <a:latin typeface="Swis721 Cn BT" panose="020B0506020202030204" pitchFamily="34" charset="0"/>
              </a:rPr>
              <a:t>Pressures</a:t>
            </a:r>
            <a:endParaRPr lang="en-IN" sz="1400" b="1" dirty="0">
              <a:solidFill>
                <a:srgbClr val="374151"/>
              </a:solidFill>
              <a:latin typeface="Swis721 Cn BT" panose="020B0506020202030204" pitchFamily="34" charset="0"/>
            </a:endParaRPr>
          </a:p>
        </p:txBody>
      </p:sp>
      <p:sp>
        <p:nvSpPr>
          <p:cNvPr id="33" name="TextBox 32">
            <a:extLst>
              <a:ext uri="{FF2B5EF4-FFF2-40B4-BE49-F238E27FC236}">
                <a16:creationId xmlns:a16="http://schemas.microsoft.com/office/drawing/2014/main" id="{A5DA59BF-60C9-DE69-0EC4-C4F742CC2E2E}"/>
              </a:ext>
            </a:extLst>
          </p:cNvPr>
          <p:cNvSpPr txBox="1"/>
          <p:nvPr/>
        </p:nvSpPr>
        <p:spPr>
          <a:xfrm>
            <a:off x="7138727" y="3059666"/>
            <a:ext cx="1247449" cy="738664"/>
          </a:xfrm>
          <a:prstGeom prst="rect">
            <a:avLst/>
          </a:prstGeom>
          <a:noFill/>
        </p:spPr>
        <p:txBody>
          <a:bodyPr wrap="square">
            <a:spAutoFit/>
          </a:bodyPr>
          <a:lstStyle/>
          <a:p>
            <a:r>
              <a:rPr lang="en-US" sz="1400" b="1" dirty="0">
                <a:solidFill>
                  <a:srgbClr val="374151"/>
                </a:solidFill>
                <a:latin typeface="Swis721 Cn BT" panose="020B0506020202030204" pitchFamily="34" charset="0"/>
              </a:rPr>
              <a:t>  Change </a:t>
            </a:r>
          </a:p>
          <a:p>
            <a:r>
              <a:rPr lang="en-US" sz="1400" b="1" dirty="0">
                <a:solidFill>
                  <a:srgbClr val="374151"/>
                </a:solidFill>
                <a:latin typeface="Swis721 Cn BT" panose="020B0506020202030204" pitchFamily="34" charset="0"/>
              </a:rPr>
              <a:t>Management</a:t>
            </a:r>
          </a:p>
          <a:p>
            <a:endParaRPr lang="en-IN" sz="1400" b="1" dirty="0">
              <a:solidFill>
                <a:srgbClr val="374151"/>
              </a:solidFill>
              <a:latin typeface="Swis721 Cn BT" panose="020B0506020202030204" pitchFamily="34" charset="0"/>
            </a:endParaRPr>
          </a:p>
        </p:txBody>
      </p:sp>
      <p:sp>
        <p:nvSpPr>
          <p:cNvPr id="34" name="TextBox 33">
            <a:extLst>
              <a:ext uri="{FF2B5EF4-FFF2-40B4-BE49-F238E27FC236}">
                <a16:creationId xmlns:a16="http://schemas.microsoft.com/office/drawing/2014/main" id="{BB01ADE4-AC2E-7B20-BB7C-B2816C99EB64}"/>
              </a:ext>
            </a:extLst>
          </p:cNvPr>
          <p:cNvSpPr txBox="1"/>
          <p:nvPr/>
        </p:nvSpPr>
        <p:spPr>
          <a:xfrm>
            <a:off x="1009452" y="67492"/>
            <a:ext cx="5267195" cy="1077218"/>
          </a:xfrm>
          <a:prstGeom prst="rect">
            <a:avLst/>
          </a:prstGeom>
          <a:noFill/>
        </p:spPr>
        <p:txBody>
          <a:bodyPr wrap="square">
            <a:spAutoFit/>
          </a:bodyPr>
          <a:lstStyle/>
          <a:p>
            <a:pPr algn="ctr"/>
            <a:r>
              <a:rPr lang="en-US" sz="3200" b="1" i="0" dirty="0">
                <a:solidFill>
                  <a:srgbClr val="4D5156"/>
                </a:solidFill>
                <a:effectLst/>
                <a:latin typeface="+mj-lt"/>
              </a:rPr>
              <a:t>              Causes of Workplace Conflict </a:t>
            </a:r>
            <a:endParaRPr lang="en-IN" sz="3200" b="1" dirty="0">
              <a:latin typeface="+mj-lt"/>
            </a:endParaRPr>
          </a:p>
        </p:txBody>
      </p:sp>
    </p:spTree>
    <p:extLst>
      <p:ext uri="{BB962C8B-B14F-4D97-AF65-F5344CB8AC3E}">
        <p14:creationId xmlns:p14="http://schemas.microsoft.com/office/powerpoint/2010/main" val="245405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19" grpId="0"/>
      <p:bldP spid="21" grpId="0"/>
      <p:bldP spid="23" grpId="0"/>
      <p:bldP spid="27"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0A0A-8D1B-EF19-A6EA-B5ACB9BD0DE3}"/>
              </a:ext>
            </a:extLst>
          </p:cNvPr>
          <p:cNvSpPr>
            <a:spLocks noGrp="1"/>
          </p:cNvSpPr>
          <p:nvPr>
            <p:ph type="title"/>
          </p:nvPr>
        </p:nvSpPr>
        <p:spPr>
          <a:xfrm>
            <a:off x="1164403" y="249723"/>
            <a:ext cx="10932879" cy="577969"/>
          </a:xfrm>
        </p:spPr>
        <p:txBody>
          <a:bodyPr/>
          <a:lstStyle/>
          <a:p>
            <a:r>
              <a:rPr lang="en-IN" dirty="0"/>
              <a:t>Thomas Kilmann's Conflict Management Matrix</a:t>
            </a:r>
          </a:p>
        </p:txBody>
      </p:sp>
      <p:sp>
        <p:nvSpPr>
          <p:cNvPr id="8" name="TextBox 7">
            <a:extLst>
              <a:ext uri="{FF2B5EF4-FFF2-40B4-BE49-F238E27FC236}">
                <a16:creationId xmlns:a16="http://schemas.microsoft.com/office/drawing/2014/main" id="{166BD48D-CC90-4DED-6537-394924AF5861}"/>
              </a:ext>
            </a:extLst>
          </p:cNvPr>
          <p:cNvSpPr txBox="1"/>
          <p:nvPr/>
        </p:nvSpPr>
        <p:spPr>
          <a:xfrm rot="16200000">
            <a:off x="-1613597" y="3241806"/>
            <a:ext cx="5363198" cy="523220"/>
          </a:xfrm>
          <a:prstGeom prst="rect">
            <a:avLst/>
          </a:prstGeom>
          <a:noFill/>
        </p:spPr>
        <p:txBody>
          <a:bodyPr wrap="square" rtlCol="0">
            <a:spAutoFit/>
          </a:bodyPr>
          <a:lstStyle/>
          <a:p>
            <a:r>
              <a:rPr lang="en-IN" sz="2000" b="1" dirty="0">
                <a:solidFill>
                  <a:schemeClr val="accent1"/>
                </a:solidFill>
              </a:rPr>
              <a:t>Low  </a:t>
            </a:r>
            <a:r>
              <a:rPr lang="en-IN" sz="2800" b="1" dirty="0">
                <a:solidFill>
                  <a:schemeClr val="accent1"/>
                </a:solidFill>
              </a:rPr>
              <a:t>            Assertiveness     </a:t>
            </a:r>
            <a:r>
              <a:rPr lang="en-IN" sz="2000" b="1" dirty="0">
                <a:solidFill>
                  <a:schemeClr val="accent1"/>
                </a:solidFill>
              </a:rPr>
              <a:t>High</a:t>
            </a:r>
            <a:endParaRPr lang="en-IN" sz="2800" b="1" dirty="0">
              <a:solidFill>
                <a:schemeClr val="accent1"/>
              </a:solidFill>
            </a:endParaRPr>
          </a:p>
        </p:txBody>
      </p:sp>
      <p:sp>
        <p:nvSpPr>
          <p:cNvPr id="9" name="TextBox 8">
            <a:extLst>
              <a:ext uri="{FF2B5EF4-FFF2-40B4-BE49-F238E27FC236}">
                <a16:creationId xmlns:a16="http://schemas.microsoft.com/office/drawing/2014/main" id="{9691028E-9557-6423-3B24-93979CC1F328}"/>
              </a:ext>
            </a:extLst>
          </p:cNvPr>
          <p:cNvSpPr txBox="1"/>
          <p:nvPr/>
        </p:nvSpPr>
        <p:spPr>
          <a:xfrm>
            <a:off x="1462879" y="6185015"/>
            <a:ext cx="8299388" cy="523220"/>
          </a:xfrm>
          <a:prstGeom prst="rect">
            <a:avLst/>
          </a:prstGeom>
          <a:noFill/>
        </p:spPr>
        <p:txBody>
          <a:bodyPr wrap="none" rtlCol="0">
            <a:spAutoFit/>
          </a:bodyPr>
          <a:lstStyle/>
          <a:p>
            <a:r>
              <a:rPr lang="en-IN" sz="2000" b="1" dirty="0">
                <a:solidFill>
                  <a:schemeClr val="accent1"/>
                </a:solidFill>
              </a:rPr>
              <a:t>Low </a:t>
            </a:r>
            <a:r>
              <a:rPr lang="en-IN" sz="2800" b="1" dirty="0">
                <a:solidFill>
                  <a:schemeClr val="accent1"/>
                </a:solidFill>
              </a:rPr>
              <a:t>                                 Cooperative                            </a:t>
            </a:r>
            <a:r>
              <a:rPr lang="en-IN" sz="2000" b="1" dirty="0">
                <a:solidFill>
                  <a:schemeClr val="accent1"/>
                </a:solidFill>
              </a:rPr>
              <a:t>High</a:t>
            </a:r>
          </a:p>
        </p:txBody>
      </p:sp>
      <p:cxnSp>
        <p:nvCxnSpPr>
          <p:cNvPr id="10" name="Straight Arrow Connector 9">
            <a:extLst>
              <a:ext uri="{FF2B5EF4-FFF2-40B4-BE49-F238E27FC236}">
                <a16:creationId xmlns:a16="http://schemas.microsoft.com/office/drawing/2014/main" id="{8B6CE730-3AB9-A142-7AF3-670EEC49CF84}"/>
              </a:ext>
            </a:extLst>
          </p:cNvPr>
          <p:cNvCxnSpPr>
            <a:cxnSpLocks/>
          </p:cNvCxnSpPr>
          <p:nvPr/>
        </p:nvCxnSpPr>
        <p:spPr>
          <a:xfrm flipV="1">
            <a:off x="1425302" y="1266087"/>
            <a:ext cx="0" cy="496634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2058087-6F3E-B9C0-9134-66E1C4417356}"/>
              </a:ext>
            </a:extLst>
          </p:cNvPr>
          <p:cNvCxnSpPr>
            <a:cxnSpLocks/>
          </p:cNvCxnSpPr>
          <p:nvPr/>
        </p:nvCxnSpPr>
        <p:spPr>
          <a:xfrm>
            <a:off x="1425302" y="6198319"/>
            <a:ext cx="913853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8077D5A8-97B3-D243-E3F7-EBB2E331F6A4}"/>
              </a:ext>
            </a:extLst>
          </p:cNvPr>
          <p:cNvSpPr/>
          <p:nvPr/>
        </p:nvSpPr>
        <p:spPr>
          <a:xfrm>
            <a:off x="1625599" y="3749257"/>
            <a:ext cx="3365465" cy="2197100"/>
          </a:xfrm>
          <a:prstGeom prst="roundRect">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8F140114-4FBE-A03F-33C9-495107098B66}"/>
              </a:ext>
            </a:extLst>
          </p:cNvPr>
          <p:cNvSpPr/>
          <p:nvPr/>
        </p:nvSpPr>
        <p:spPr>
          <a:xfrm>
            <a:off x="1625599" y="1528451"/>
            <a:ext cx="3365465" cy="2197100"/>
          </a:xfrm>
          <a:prstGeom prst="roundRect">
            <a:avLst/>
          </a:prstGeom>
          <a:solidFill>
            <a:srgbClr val="66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Rounded Corners 14">
            <a:extLst>
              <a:ext uri="{FF2B5EF4-FFF2-40B4-BE49-F238E27FC236}">
                <a16:creationId xmlns:a16="http://schemas.microsoft.com/office/drawing/2014/main" id="{88AAA310-6B76-25E9-9BBE-9EB88FEF5BAA}"/>
              </a:ext>
            </a:extLst>
          </p:cNvPr>
          <p:cNvSpPr/>
          <p:nvPr/>
        </p:nvSpPr>
        <p:spPr>
          <a:xfrm>
            <a:off x="4991064" y="3749257"/>
            <a:ext cx="3365465" cy="2197100"/>
          </a:xfrm>
          <a:prstGeom prst="roundRect">
            <a:avLst/>
          </a:prstGeom>
          <a:solidFill>
            <a:srgbClr val="40C4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Rectangle: Rounded Corners 15">
            <a:extLst>
              <a:ext uri="{FF2B5EF4-FFF2-40B4-BE49-F238E27FC236}">
                <a16:creationId xmlns:a16="http://schemas.microsoft.com/office/drawing/2014/main" id="{BC5A2168-83F2-BD6A-5C9E-8A593FFA5195}"/>
              </a:ext>
            </a:extLst>
          </p:cNvPr>
          <p:cNvSpPr/>
          <p:nvPr/>
        </p:nvSpPr>
        <p:spPr>
          <a:xfrm>
            <a:off x="5010095" y="1552157"/>
            <a:ext cx="3365465" cy="2197100"/>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Picture 17">
            <a:extLst>
              <a:ext uri="{FF2B5EF4-FFF2-40B4-BE49-F238E27FC236}">
                <a16:creationId xmlns:a16="http://schemas.microsoft.com/office/drawing/2014/main" id="{13A16D10-A481-702F-3920-0847738E82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6037" y="1393625"/>
            <a:ext cx="1201163" cy="1201163"/>
          </a:xfrm>
          <a:prstGeom prst="rect">
            <a:avLst/>
          </a:prstGeom>
        </p:spPr>
      </p:pic>
      <p:sp>
        <p:nvSpPr>
          <p:cNvPr id="21" name="TextBox 20">
            <a:extLst>
              <a:ext uri="{FF2B5EF4-FFF2-40B4-BE49-F238E27FC236}">
                <a16:creationId xmlns:a16="http://schemas.microsoft.com/office/drawing/2014/main" id="{BA39A601-961B-9DC5-F043-D606C75FCF0B}"/>
              </a:ext>
            </a:extLst>
          </p:cNvPr>
          <p:cNvSpPr txBox="1"/>
          <p:nvPr/>
        </p:nvSpPr>
        <p:spPr>
          <a:xfrm>
            <a:off x="1539025" y="2417316"/>
            <a:ext cx="1822244" cy="400110"/>
          </a:xfrm>
          <a:prstGeom prst="rect">
            <a:avLst/>
          </a:prstGeom>
          <a:noFill/>
        </p:spPr>
        <p:txBody>
          <a:bodyPr wrap="square">
            <a:spAutoFit/>
          </a:bodyPr>
          <a:lstStyle/>
          <a:p>
            <a:pPr algn="ctr"/>
            <a:r>
              <a:rPr lang="en-IN" sz="2000" b="1" dirty="0"/>
              <a:t>Competing</a:t>
            </a:r>
          </a:p>
        </p:txBody>
      </p:sp>
      <p:pic>
        <p:nvPicPr>
          <p:cNvPr id="27" name="Picture 26">
            <a:extLst>
              <a:ext uri="{FF2B5EF4-FFF2-40B4-BE49-F238E27FC236}">
                <a16:creationId xmlns:a16="http://schemas.microsoft.com/office/drawing/2014/main" id="{65B62921-81A9-1732-07F4-0E185172C5F8}"/>
              </a:ext>
            </a:extLst>
          </p:cNvPr>
          <p:cNvPicPr>
            <a:picLocks noChangeAspect="1"/>
          </p:cNvPicPr>
          <p:nvPr/>
        </p:nvPicPr>
        <p:blipFill>
          <a:blip r:embed="rId4"/>
          <a:stretch>
            <a:fillRect/>
          </a:stretch>
        </p:blipFill>
        <p:spPr>
          <a:xfrm>
            <a:off x="1901355" y="4722941"/>
            <a:ext cx="867788" cy="867788"/>
          </a:xfrm>
          <a:prstGeom prst="rect">
            <a:avLst/>
          </a:prstGeom>
        </p:spPr>
      </p:pic>
      <p:sp>
        <p:nvSpPr>
          <p:cNvPr id="28" name="TextBox 27">
            <a:extLst>
              <a:ext uri="{FF2B5EF4-FFF2-40B4-BE49-F238E27FC236}">
                <a16:creationId xmlns:a16="http://schemas.microsoft.com/office/drawing/2014/main" id="{9747DF05-DDB1-A50A-C76B-592977A00B02}"/>
              </a:ext>
            </a:extLst>
          </p:cNvPr>
          <p:cNvSpPr txBox="1"/>
          <p:nvPr/>
        </p:nvSpPr>
        <p:spPr>
          <a:xfrm>
            <a:off x="1529909" y="5537678"/>
            <a:ext cx="1492690" cy="400110"/>
          </a:xfrm>
          <a:prstGeom prst="rect">
            <a:avLst/>
          </a:prstGeom>
          <a:noFill/>
        </p:spPr>
        <p:txBody>
          <a:bodyPr wrap="square">
            <a:spAutoFit/>
          </a:bodyPr>
          <a:lstStyle/>
          <a:p>
            <a:pPr algn="ctr"/>
            <a:r>
              <a:rPr lang="en-IN" sz="2000" b="1" dirty="0"/>
              <a:t>Avoiding</a:t>
            </a:r>
          </a:p>
        </p:txBody>
      </p:sp>
      <p:pic>
        <p:nvPicPr>
          <p:cNvPr id="30" name="Picture 29">
            <a:extLst>
              <a:ext uri="{FF2B5EF4-FFF2-40B4-BE49-F238E27FC236}">
                <a16:creationId xmlns:a16="http://schemas.microsoft.com/office/drawing/2014/main" id="{AC1AB264-A73D-CAA0-C675-D4AF33678E8C}"/>
              </a:ext>
            </a:extLst>
          </p:cNvPr>
          <p:cNvPicPr>
            <a:picLocks noChangeAspect="1"/>
          </p:cNvPicPr>
          <p:nvPr/>
        </p:nvPicPr>
        <p:blipFill>
          <a:blip r:embed="rId5"/>
          <a:stretch>
            <a:fillRect/>
          </a:stretch>
        </p:blipFill>
        <p:spPr>
          <a:xfrm>
            <a:off x="7090898" y="1645509"/>
            <a:ext cx="981893" cy="981893"/>
          </a:xfrm>
          <a:prstGeom prst="rect">
            <a:avLst/>
          </a:prstGeom>
        </p:spPr>
      </p:pic>
      <p:sp>
        <p:nvSpPr>
          <p:cNvPr id="31" name="TextBox 30">
            <a:extLst>
              <a:ext uri="{FF2B5EF4-FFF2-40B4-BE49-F238E27FC236}">
                <a16:creationId xmlns:a16="http://schemas.microsoft.com/office/drawing/2014/main" id="{BBC4802E-F8EB-0D2A-BEE9-104AB53F6D1A}"/>
              </a:ext>
            </a:extLst>
          </p:cNvPr>
          <p:cNvSpPr txBox="1"/>
          <p:nvPr/>
        </p:nvSpPr>
        <p:spPr>
          <a:xfrm>
            <a:off x="6769100" y="2441933"/>
            <a:ext cx="1625491" cy="400110"/>
          </a:xfrm>
          <a:prstGeom prst="rect">
            <a:avLst/>
          </a:prstGeom>
          <a:noFill/>
        </p:spPr>
        <p:txBody>
          <a:bodyPr wrap="square">
            <a:spAutoFit/>
          </a:bodyPr>
          <a:lstStyle/>
          <a:p>
            <a:pPr algn="ctr"/>
            <a:r>
              <a:rPr lang="en-IN" sz="2000" b="1" dirty="0"/>
              <a:t>Collaborating</a:t>
            </a:r>
          </a:p>
        </p:txBody>
      </p:sp>
      <p:sp>
        <p:nvSpPr>
          <p:cNvPr id="32" name="TextBox 31">
            <a:extLst>
              <a:ext uri="{FF2B5EF4-FFF2-40B4-BE49-F238E27FC236}">
                <a16:creationId xmlns:a16="http://schemas.microsoft.com/office/drawing/2014/main" id="{83584C98-97AF-F1CD-F1BE-BE64E1BE2E66}"/>
              </a:ext>
            </a:extLst>
          </p:cNvPr>
          <p:cNvSpPr txBox="1"/>
          <p:nvPr/>
        </p:nvSpPr>
        <p:spPr>
          <a:xfrm>
            <a:off x="6328862" y="5488349"/>
            <a:ext cx="1940125" cy="400110"/>
          </a:xfrm>
          <a:prstGeom prst="rect">
            <a:avLst/>
          </a:prstGeom>
          <a:noFill/>
        </p:spPr>
        <p:txBody>
          <a:bodyPr wrap="square">
            <a:spAutoFit/>
          </a:bodyPr>
          <a:lstStyle/>
          <a:p>
            <a:pPr algn="ctr"/>
            <a:r>
              <a:rPr lang="en-IN" sz="2000" b="1" dirty="0"/>
              <a:t>Accommodating</a:t>
            </a:r>
          </a:p>
        </p:txBody>
      </p:sp>
      <p:pic>
        <p:nvPicPr>
          <p:cNvPr id="34" name="Picture 33">
            <a:extLst>
              <a:ext uri="{FF2B5EF4-FFF2-40B4-BE49-F238E27FC236}">
                <a16:creationId xmlns:a16="http://schemas.microsoft.com/office/drawing/2014/main" id="{83B1D7CC-FC52-6C9F-1B4B-3E662C78AC02}"/>
              </a:ext>
            </a:extLst>
          </p:cNvPr>
          <p:cNvPicPr>
            <a:picLocks noChangeAspect="1"/>
          </p:cNvPicPr>
          <p:nvPr/>
        </p:nvPicPr>
        <p:blipFill>
          <a:blip r:embed="rId6"/>
          <a:stretch>
            <a:fillRect/>
          </a:stretch>
        </p:blipFill>
        <p:spPr>
          <a:xfrm>
            <a:off x="6939623" y="4588382"/>
            <a:ext cx="870877" cy="870877"/>
          </a:xfrm>
          <a:prstGeom prst="rect">
            <a:avLst/>
          </a:prstGeom>
        </p:spPr>
      </p:pic>
      <p:sp>
        <p:nvSpPr>
          <p:cNvPr id="35" name="Rectangle: Rounded Corners 34">
            <a:extLst>
              <a:ext uri="{FF2B5EF4-FFF2-40B4-BE49-F238E27FC236}">
                <a16:creationId xmlns:a16="http://schemas.microsoft.com/office/drawing/2014/main" id="{97D3FCE0-A920-1DDC-BE02-54B2A2FBC0B4}"/>
              </a:ext>
            </a:extLst>
          </p:cNvPr>
          <p:cNvSpPr/>
          <p:nvPr/>
        </p:nvSpPr>
        <p:spPr>
          <a:xfrm>
            <a:off x="3361269" y="2984500"/>
            <a:ext cx="2967581" cy="1422550"/>
          </a:xfrm>
          <a:prstGeom prst="roundRect">
            <a:avLst/>
          </a:prstGeom>
          <a:solidFill>
            <a:srgbClr val="CC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TextBox 35">
            <a:extLst>
              <a:ext uri="{FF2B5EF4-FFF2-40B4-BE49-F238E27FC236}">
                <a16:creationId xmlns:a16="http://schemas.microsoft.com/office/drawing/2014/main" id="{D887BFC6-B459-5859-29B2-128DEE73509B}"/>
              </a:ext>
            </a:extLst>
          </p:cNvPr>
          <p:cNvSpPr txBox="1"/>
          <p:nvPr/>
        </p:nvSpPr>
        <p:spPr>
          <a:xfrm>
            <a:off x="3939836" y="3503416"/>
            <a:ext cx="2054731" cy="461665"/>
          </a:xfrm>
          <a:prstGeom prst="rect">
            <a:avLst/>
          </a:prstGeom>
          <a:noFill/>
        </p:spPr>
        <p:txBody>
          <a:bodyPr wrap="square">
            <a:spAutoFit/>
          </a:bodyPr>
          <a:lstStyle/>
          <a:p>
            <a:pPr algn="ctr"/>
            <a:r>
              <a:rPr lang="en-IN" sz="2400" b="1" dirty="0">
                <a:solidFill>
                  <a:schemeClr val="bg1"/>
                </a:solidFill>
              </a:rPr>
              <a:t>Compromising</a:t>
            </a:r>
          </a:p>
        </p:txBody>
      </p:sp>
    </p:spTree>
    <p:extLst>
      <p:ext uri="{BB962C8B-B14F-4D97-AF65-F5344CB8AC3E}">
        <p14:creationId xmlns:p14="http://schemas.microsoft.com/office/powerpoint/2010/main" val="42929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animBg="1"/>
      <p:bldP spid="15" grpId="0" animBg="1"/>
      <p:bldP spid="16" grpId="0" animBg="1"/>
      <p:bldP spid="21" grpId="0"/>
      <p:bldP spid="28" grpId="0"/>
      <p:bldP spid="31" grpId="0"/>
      <p:bldP spid="32" grpId="0"/>
      <p:bldP spid="35" grpId="0"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01A29-2E64-4F1C-467D-52628356E545}"/>
              </a:ext>
            </a:extLst>
          </p:cNvPr>
          <p:cNvSpPr>
            <a:spLocks noGrp="1"/>
          </p:cNvSpPr>
          <p:nvPr>
            <p:ph type="ctrTitle"/>
          </p:nvPr>
        </p:nvSpPr>
        <p:spPr/>
        <p:txBody>
          <a:bodyPr/>
          <a:lstStyle/>
          <a:p>
            <a:r>
              <a:rPr lang="en-IN" dirty="0"/>
              <a:t>Module-5</a:t>
            </a:r>
            <a:br>
              <a:rPr lang="en-IN" dirty="0"/>
            </a:br>
            <a:r>
              <a:rPr lang="en-IN" dirty="0"/>
              <a:t>Building Virtual Collaboration</a:t>
            </a:r>
          </a:p>
        </p:txBody>
      </p:sp>
      <p:pic>
        <p:nvPicPr>
          <p:cNvPr id="3" name="Content Placeholder 2">
            <a:extLst>
              <a:ext uri="{FF2B5EF4-FFF2-40B4-BE49-F238E27FC236}">
                <a16:creationId xmlns:a16="http://schemas.microsoft.com/office/drawing/2014/main" id="{1DF7CA40-4E38-3CFA-86EA-9A972DC49C6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25684"/>
          <a:stretch/>
        </p:blipFill>
        <p:spPr>
          <a:xfrm>
            <a:off x="0" y="0"/>
            <a:ext cx="12192000" cy="5408613"/>
          </a:xfrm>
        </p:spPr>
      </p:pic>
    </p:spTree>
    <p:extLst>
      <p:ext uri="{BB962C8B-B14F-4D97-AF65-F5344CB8AC3E}">
        <p14:creationId xmlns:p14="http://schemas.microsoft.com/office/powerpoint/2010/main" val="219696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US" dirty="0"/>
              <a:t>     Extra Challenges of Virtual Collaboration</a:t>
            </a:r>
            <a:endParaRPr lang="en-IN" dirty="0"/>
          </a:p>
        </p:txBody>
      </p:sp>
      <p:sp>
        <p:nvSpPr>
          <p:cNvPr id="6" name="Content Placeholder 5">
            <a:extLst>
              <a:ext uri="{FF2B5EF4-FFF2-40B4-BE49-F238E27FC236}">
                <a16:creationId xmlns:a16="http://schemas.microsoft.com/office/drawing/2014/main" id="{B92CDC16-9A10-FC46-486B-BA72E210CF63}"/>
              </a:ext>
            </a:extLst>
          </p:cNvPr>
          <p:cNvSpPr>
            <a:spLocks noGrp="1"/>
          </p:cNvSpPr>
          <p:nvPr>
            <p:ph idx="1"/>
          </p:nvPr>
        </p:nvSpPr>
        <p:spPr>
          <a:xfrm>
            <a:off x="629560" y="1390389"/>
            <a:ext cx="5271619" cy="5201152"/>
          </a:xfrm>
        </p:spPr>
        <p:txBody>
          <a:bodyPr>
            <a:normAutofit/>
          </a:bodyPr>
          <a:lstStyle/>
          <a:p>
            <a:pPr marL="363538" indent="-193675" algn="just">
              <a:lnSpc>
                <a:spcPct val="150000"/>
              </a:lnSpc>
              <a:buFont typeface="+mj-lt"/>
              <a:buAutoNum type="arabicPeriod"/>
            </a:pPr>
            <a:r>
              <a:rPr lang="en-US" dirty="0"/>
              <a:t>Communication Issues</a:t>
            </a:r>
          </a:p>
          <a:p>
            <a:pPr marL="363538" indent="-193675" algn="just">
              <a:lnSpc>
                <a:spcPct val="150000"/>
              </a:lnSpc>
              <a:buFont typeface="+mj-lt"/>
              <a:buAutoNum type="arabicPeriod"/>
            </a:pPr>
            <a:r>
              <a:rPr lang="en-US" dirty="0"/>
              <a:t>Technology Hurdles</a:t>
            </a:r>
          </a:p>
          <a:p>
            <a:pPr marL="363538" indent="-193675" algn="just">
              <a:lnSpc>
                <a:spcPct val="150000"/>
              </a:lnSpc>
              <a:buFont typeface="+mj-lt"/>
              <a:buAutoNum type="arabicPeriod"/>
            </a:pPr>
            <a:r>
              <a:rPr lang="en-US" dirty="0"/>
              <a:t>Building Trust &amp; Rapport</a:t>
            </a:r>
          </a:p>
          <a:p>
            <a:pPr marL="363538" indent="-193675" algn="just">
              <a:lnSpc>
                <a:spcPct val="150000"/>
              </a:lnSpc>
              <a:buFont typeface="+mj-lt"/>
              <a:buAutoNum type="arabicPeriod"/>
            </a:pPr>
            <a:r>
              <a:rPr lang="en-US" dirty="0"/>
              <a:t>Managing Time Zones</a:t>
            </a:r>
          </a:p>
          <a:p>
            <a:pPr marL="363538" indent="-193675" algn="just">
              <a:lnSpc>
                <a:spcPct val="150000"/>
              </a:lnSpc>
              <a:buFont typeface="+mj-lt"/>
              <a:buAutoNum type="arabicPeriod"/>
            </a:pPr>
            <a:r>
              <a:rPr lang="en-US" dirty="0"/>
              <a:t>Work life Balance</a:t>
            </a:r>
          </a:p>
          <a:p>
            <a:pPr marL="363538" indent="-193675" algn="just">
              <a:lnSpc>
                <a:spcPct val="150000"/>
              </a:lnSpc>
              <a:buFont typeface="+mj-lt"/>
              <a:buAutoNum type="arabicPeriod"/>
            </a:pPr>
            <a:r>
              <a:rPr lang="en-US" dirty="0"/>
              <a:t>Social Isolation</a:t>
            </a:r>
          </a:p>
          <a:p>
            <a:pPr marL="363538" indent="-193675" algn="just">
              <a:lnSpc>
                <a:spcPct val="130000"/>
              </a:lnSpc>
              <a:buFont typeface="+mj-lt"/>
              <a:buAutoNum type="arabicPeriod"/>
            </a:pPr>
            <a:endParaRPr lang="en-US" dirty="0"/>
          </a:p>
        </p:txBody>
      </p:sp>
      <p:pic>
        <p:nvPicPr>
          <p:cNvPr id="4" name="Picture 3">
            <a:extLst>
              <a:ext uri="{FF2B5EF4-FFF2-40B4-BE49-F238E27FC236}">
                <a16:creationId xmlns:a16="http://schemas.microsoft.com/office/drawing/2014/main" id="{0ECF52A5-4880-9977-8204-FB835D40755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6118" b="15109"/>
          <a:stretch/>
        </p:blipFill>
        <p:spPr>
          <a:xfrm flipH="1">
            <a:off x="5210743" y="1036242"/>
            <a:ext cx="6351696" cy="5105676"/>
          </a:xfrm>
          <a:prstGeom prst="rect">
            <a:avLst/>
          </a:prstGeom>
        </p:spPr>
      </p:pic>
    </p:spTree>
    <p:extLst>
      <p:ext uri="{BB962C8B-B14F-4D97-AF65-F5344CB8AC3E}">
        <p14:creationId xmlns:p14="http://schemas.microsoft.com/office/powerpoint/2010/main" val="1207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US" dirty="0"/>
              <a:t>              Rewarding Team Collaboration</a:t>
            </a:r>
            <a:endParaRPr lang="en-IN" dirty="0"/>
          </a:p>
        </p:txBody>
      </p:sp>
      <p:sp>
        <p:nvSpPr>
          <p:cNvPr id="6" name="Content Placeholder 5">
            <a:extLst>
              <a:ext uri="{FF2B5EF4-FFF2-40B4-BE49-F238E27FC236}">
                <a16:creationId xmlns:a16="http://schemas.microsoft.com/office/drawing/2014/main" id="{B92CDC16-9A10-FC46-486B-BA72E210CF63}"/>
              </a:ext>
            </a:extLst>
          </p:cNvPr>
          <p:cNvSpPr>
            <a:spLocks noGrp="1"/>
          </p:cNvSpPr>
          <p:nvPr>
            <p:ph idx="1"/>
          </p:nvPr>
        </p:nvSpPr>
        <p:spPr>
          <a:xfrm>
            <a:off x="629560" y="1036242"/>
            <a:ext cx="6082325" cy="5555299"/>
          </a:xfrm>
        </p:spPr>
        <p:txBody>
          <a:bodyPr anchor="ctr">
            <a:normAutofit/>
          </a:bodyPr>
          <a:lstStyle/>
          <a:p>
            <a:pPr marL="457200" indent="-277813">
              <a:lnSpc>
                <a:spcPct val="130000"/>
              </a:lnSpc>
              <a:spcBef>
                <a:spcPts val="1200"/>
              </a:spcBef>
              <a:spcAft>
                <a:spcPts val="1200"/>
              </a:spcAft>
            </a:pPr>
            <a:r>
              <a:rPr lang="en-US" dirty="0"/>
              <a:t>Team Celebrations</a:t>
            </a:r>
          </a:p>
          <a:p>
            <a:pPr marL="457200" indent="-277813">
              <a:lnSpc>
                <a:spcPct val="130000"/>
              </a:lnSpc>
              <a:spcBef>
                <a:spcPts val="1200"/>
              </a:spcBef>
              <a:spcAft>
                <a:spcPts val="1200"/>
              </a:spcAft>
            </a:pPr>
            <a:r>
              <a:rPr lang="en-US" dirty="0"/>
              <a:t>Recognition Awards</a:t>
            </a:r>
          </a:p>
          <a:p>
            <a:pPr marL="457200" indent="-277813">
              <a:lnSpc>
                <a:spcPct val="130000"/>
              </a:lnSpc>
              <a:spcBef>
                <a:spcPts val="1200"/>
              </a:spcBef>
              <a:spcAft>
                <a:spcPts val="1200"/>
              </a:spcAft>
            </a:pPr>
            <a:r>
              <a:rPr lang="en-US" dirty="0"/>
              <a:t>Incentive Programs</a:t>
            </a:r>
          </a:p>
          <a:p>
            <a:pPr marL="457200" indent="-277813">
              <a:lnSpc>
                <a:spcPct val="130000"/>
              </a:lnSpc>
              <a:spcBef>
                <a:spcPts val="1200"/>
              </a:spcBef>
              <a:spcAft>
                <a:spcPts val="1200"/>
              </a:spcAft>
            </a:pPr>
            <a:r>
              <a:rPr lang="en-US" dirty="0"/>
              <a:t>Flexible Work Arrangements</a:t>
            </a:r>
          </a:p>
          <a:p>
            <a:pPr marL="457200" indent="-277813">
              <a:lnSpc>
                <a:spcPct val="130000"/>
              </a:lnSpc>
              <a:spcBef>
                <a:spcPts val="1200"/>
              </a:spcBef>
              <a:spcAft>
                <a:spcPts val="1200"/>
              </a:spcAft>
            </a:pPr>
            <a:r>
              <a:rPr lang="en-US" dirty="0"/>
              <a:t>Professional Development Opportunities</a:t>
            </a:r>
          </a:p>
          <a:p>
            <a:pPr marL="457200" indent="-277813">
              <a:lnSpc>
                <a:spcPct val="130000"/>
              </a:lnSpc>
              <a:spcBef>
                <a:spcPts val="1200"/>
              </a:spcBef>
              <a:spcAft>
                <a:spcPts val="1200"/>
              </a:spcAft>
            </a:pPr>
            <a:r>
              <a:rPr lang="en-US" dirty="0"/>
              <a:t>Leadership Opportunities</a:t>
            </a:r>
          </a:p>
          <a:p>
            <a:pPr marL="457200" indent="-277813">
              <a:lnSpc>
                <a:spcPct val="130000"/>
              </a:lnSpc>
              <a:spcBef>
                <a:spcPts val="1200"/>
              </a:spcBef>
              <a:spcAft>
                <a:spcPts val="1200"/>
              </a:spcAft>
            </a:pPr>
            <a:r>
              <a:rPr lang="en-US" dirty="0"/>
              <a:t>Share Success Stories</a:t>
            </a:r>
          </a:p>
        </p:txBody>
      </p:sp>
      <p:pic>
        <p:nvPicPr>
          <p:cNvPr id="5" name="Picture 4">
            <a:extLst>
              <a:ext uri="{FF2B5EF4-FFF2-40B4-BE49-F238E27FC236}">
                <a16:creationId xmlns:a16="http://schemas.microsoft.com/office/drawing/2014/main" id="{3A4A54B9-8158-F664-6090-063FE2D5D58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868" t="5360" r="11726" b="5292"/>
          <a:stretch/>
        </p:blipFill>
        <p:spPr>
          <a:xfrm>
            <a:off x="6325547" y="1334600"/>
            <a:ext cx="5325983" cy="4609706"/>
          </a:xfrm>
          <a:prstGeom prst="rect">
            <a:avLst/>
          </a:prstGeom>
        </p:spPr>
      </p:pic>
    </p:spTree>
    <p:extLst>
      <p:ext uri="{BB962C8B-B14F-4D97-AF65-F5344CB8AC3E}">
        <p14:creationId xmlns:p14="http://schemas.microsoft.com/office/powerpoint/2010/main" val="20079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B2EB9-A651-162C-9E9D-02DB06AF8133}"/>
              </a:ext>
            </a:extLst>
          </p:cNvPr>
          <p:cNvSpPr>
            <a:spLocks noGrp="1"/>
          </p:cNvSpPr>
          <p:nvPr>
            <p:ph type="title"/>
          </p:nvPr>
        </p:nvSpPr>
        <p:spPr>
          <a:xfrm>
            <a:off x="1536701" y="227377"/>
            <a:ext cx="8784348" cy="661993"/>
          </a:xfrm>
        </p:spPr>
        <p:txBody>
          <a:bodyPr>
            <a:noAutofit/>
          </a:bodyPr>
          <a:lstStyle/>
          <a:p>
            <a:pPr algn="ctr" eaLnBrk="1" hangingPunct="1">
              <a:defRPr/>
            </a:pPr>
            <a:r>
              <a:rPr lang="en-IN" altLang="en-US" sz="4400" b="1" dirty="0">
                <a:effectLst>
                  <a:outerShdw blurRad="38100" dist="38100" dir="2700000" algn="tl">
                    <a:srgbClr val="000000">
                      <a:alpha val="43137"/>
                    </a:srgbClr>
                  </a:outerShdw>
                </a:effectLst>
              </a:rPr>
              <a:t>Workshop Agenda</a:t>
            </a:r>
            <a:endParaRPr lang="en-US" altLang="en-US" sz="4400" b="1" dirty="0">
              <a:effectLst>
                <a:outerShdw blurRad="38100" dist="38100" dir="2700000" algn="tl">
                  <a:srgbClr val="000000">
                    <a:alpha val="43137"/>
                  </a:srgbClr>
                </a:outerShdw>
              </a:effectLst>
            </a:endParaRPr>
          </a:p>
        </p:txBody>
      </p:sp>
      <p:graphicFrame>
        <p:nvGraphicFramePr>
          <p:cNvPr id="9" name="Content Placeholder 6">
            <a:extLst>
              <a:ext uri="{FF2B5EF4-FFF2-40B4-BE49-F238E27FC236}">
                <a16:creationId xmlns:a16="http://schemas.microsoft.com/office/drawing/2014/main" id="{B5D733EB-2E82-29BF-E678-11CE4C62D63F}"/>
              </a:ext>
            </a:extLst>
          </p:cNvPr>
          <p:cNvGraphicFramePr>
            <a:graphicFrameLocks/>
          </p:cNvGraphicFramePr>
          <p:nvPr>
            <p:extLst>
              <p:ext uri="{D42A27DB-BD31-4B8C-83A1-F6EECF244321}">
                <p14:modId xmlns:p14="http://schemas.microsoft.com/office/powerpoint/2010/main" val="1086130498"/>
              </p:ext>
            </p:extLst>
          </p:nvPr>
        </p:nvGraphicFramePr>
        <p:xfrm>
          <a:off x="1407304" y="956932"/>
          <a:ext cx="9655887" cy="5474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utoShape 2" descr="Photo the businesspeople are looking at the laptop and working on startup project at the office">
            <a:extLst>
              <a:ext uri="{FF2B5EF4-FFF2-40B4-BE49-F238E27FC236}">
                <a16:creationId xmlns:a16="http://schemas.microsoft.com/office/drawing/2014/main" id="{FB4C1148-BE99-1FD0-7DB5-41DA76CAB9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ED115764-B5FF-466C-B637-A63942B2FF8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E79AF6CD-3F61-4060-BAD3-3BC69B0BEE8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A139853F-AD36-4A0E-8A84-3C521F54EFA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48F1EFBB-ED19-40AF-83C1-7C470F15A64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7617FE4-4233-4084-B5CA-402862CC815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6B19F6D3-7D85-4DED-BFA8-9F980E7B200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A39C1CCA-3060-4805-B2E7-6AF37DD03AC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4C9B783E-72E7-4BC5-9E1E-E8ED7EAFD63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006D3523-4AD6-495B-9593-3600002DABF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AA79D4DA-B09D-4ED2-91C6-94C2DFFD05FE}"/>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graphicEl>
                                              <a:dgm id="{11877A90-2CF5-45D3-AC12-412ED387EE7C}"/>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graphicEl>
                                              <a:dgm id="{944A4659-87FD-45FB-B655-C783AF0514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ED435E-0101-638D-0975-F217F207B6C4}"/>
              </a:ext>
            </a:extLst>
          </p:cNvPr>
          <p:cNvGrpSpPr/>
          <p:nvPr/>
        </p:nvGrpSpPr>
        <p:grpSpPr>
          <a:xfrm>
            <a:off x="1242204" y="720234"/>
            <a:ext cx="9547715" cy="5507687"/>
            <a:chOff x="906780" y="630078"/>
            <a:chExt cx="9883140" cy="5597843"/>
          </a:xfrm>
        </p:grpSpPr>
        <p:pic>
          <p:nvPicPr>
            <p:cNvPr id="2052" name="Picture 4" descr="Photo picture frames">
              <a:extLst>
                <a:ext uri="{FF2B5EF4-FFF2-40B4-BE49-F238E27FC236}">
                  <a16:creationId xmlns:a16="http://schemas.microsoft.com/office/drawing/2014/main" id="{9493BB1A-B085-177C-D91F-5523AC395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4" r="2513" b="2213"/>
            <a:stretch/>
          </p:blipFill>
          <p:spPr bwMode="auto">
            <a:xfrm>
              <a:off x="906780" y="630078"/>
              <a:ext cx="9883140" cy="55978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to large team of coworkers">
              <a:extLst>
                <a:ext uri="{FF2B5EF4-FFF2-40B4-BE49-F238E27FC236}">
                  <a16:creationId xmlns:a16="http://schemas.microsoft.com/office/drawing/2014/main" id="{7840CCA7-ABC5-AAA7-7021-DDBE55C68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780" y="1249680"/>
              <a:ext cx="8450580" cy="44717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3">
            <a:extLst>
              <a:ext uri="{FF2B5EF4-FFF2-40B4-BE49-F238E27FC236}">
                <a16:creationId xmlns:a16="http://schemas.microsoft.com/office/drawing/2014/main" id="{7CDEB5F6-0A82-2930-3117-CA6E96E8CAB1}"/>
              </a:ext>
            </a:extLst>
          </p:cNvPr>
          <p:cNvSpPr txBox="1">
            <a:spLocks/>
          </p:cNvSpPr>
          <p:nvPr/>
        </p:nvSpPr>
        <p:spPr>
          <a:xfrm>
            <a:off x="1524000" y="117706"/>
            <a:ext cx="9144000" cy="6025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Swis721 Cn BT" panose="020B0506020202030204" pitchFamily="34" charset="0"/>
              </a:rPr>
              <a:t>Photo Time</a:t>
            </a:r>
            <a:endParaRPr lang="en-US" sz="3600" b="1" dirty="0">
              <a:latin typeface="Swis721 Cn BT" panose="020B0506020202030204" pitchFamily="34" charset="0"/>
            </a:endParaRPr>
          </a:p>
        </p:txBody>
      </p:sp>
    </p:spTree>
    <p:extLst>
      <p:ext uri="{BB962C8B-B14F-4D97-AF65-F5344CB8AC3E}">
        <p14:creationId xmlns:p14="http://schemas.microsoft.com/office/powerpoint/2010/main" val="2027559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0D6DF7-1982-8D75-AE66-2C0597186B73}"/>
              </a:ext>
            </a:extLst>
          </p:cNvPr>
          <p:cNvSpPr txBox="1">
            <a:spLocks/>
          </p:cNvSpPr>
          <p:nvPr/>
        </p:nvSpPr>
        <p:spPr>
          <a:xfrm>
            <a:off x="1981200" y="5552475"/>
            <a:ext cx="8229600" cy="445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Swis721 Cn BT" panose="020B0506020202030204" pitchFamily="34" charset="0"/>
              </a:rPr>
              <a:t>Pre Training </a:t>
            </a:r>
            <a:r>
              <a:rPr lang="en-US" altLang="en-US" sz="3600" b="1" dirty="0">
                <a:solidFill>
                  <a:srgbClr val="004E96"/>
                </a:solidFill>
                <a:latin typeface="Swis721 Cn BT" panose="020B0506020202030204" pitchFamily="34" charset="0"/>
              </a:rPr>
              <a:t>Assessment</a:t>
            </a:r>
          </a:p>
        </p:txBody>
      </p:sp>
      <p:pic>
        <p:nvPicPr>
          <p:cNvPr id="2" name="Picture 6">
            <a:extLst>
              <a:ext uri="{FF2B5EF4-FFF2-40B4-BE49-F238E27FC236}">
                <a16:creationId xmlns:a16="http://schemas.microsoft.com/office/drawing/2014/main" id="{B48D8DA5-7B3E-D05F-8FD6-1D97137D40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6811" b="6811"/>
          <a:stretch/>
        </p:blipFill>
        <p:spPr bwMode="auto">
          <a:xfrm>
            <a:off x="3243580" y="1082855"/>
            <a:ext cx="5443220" cy="42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7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01A29-2E64-4F1C-467D-52628356E545}"/>
              </a:ext>
            </a:extLst>
          </p:cNvPr>
          <p:cNvSpPr>
            <a:spLocks noGrp="1"/>
          </p:cNvSpPr>
          <p:nvPr>
            <p:ph type="ctrTitle"/>
          </p:nvPr>
        </p:nvSpPr>
        <p:spPr/>
        <p:txBody>
          <a:bodyPr/>
          <a:lstStyle/>
          <a:p>
            <a:r>
              <a:rPr lang="en-IN" dirty="0"/>
              <a:t>Module-1</a:t>
            </a:r>
            <a:br>
              <a:rPr lang="en-IN" dirty="0"/>
            </a:br>
            <a:r>
              <a:rPr lang="en-IN" dirty="0"/>
              <a:t>Understanding Collaboration Skills</a:t>
            </a:r>
          </a:p>
        </p:txBody>
      </p:sp>
      <p:pic>
        <p:nvPicPr>
          <p:cNvPr id="3" name="Content Placeholder 2">
            <a:extLst>
              <a:ext uri="{FF2B5EF4-FFF2-40B4-BE49-F238E27FC236}">
                <a16:creationId xmlns:a16="http://schemas.microsoft.com/office/drawing/2014/main" id="{4F2567F3-2508-F377-4940-93F9AE448B9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7986" b="10430"/>
          <a:stretch/>
        </p:blipFill>
        <p:spPr>
          <a:xfrm>
            <a:off x="1" y="0"/>
            <a:ext cx="12192000" cy="5408613"/>
          </a:xfrm>
        </p:spPr>
      </p:pic>
    </p:spTree>
    <p:extLst>
      <p:ext uri="{BB962C8B-B14F-4D97-AF65-F5344CB8AC3E}">
        <p14:creationId xmlns:p14="http://schemas.microsoft.com/office/powerpoint/2010/main" val="1126860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3449E937-F1C4-37A1-0BEA-39EC7B0E78A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7884" b="-6317"/>
          <a:stretch/>
        </p:blipFill>
        <p:spPr>
          <a:xfrm>
            <a:off x="0" y="0"/>
            <a:ext cx="12192000" cy="5336068"/>
          </a:xfrm>
        </p:spPr>
      </p:pic>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US" dirty="0"/>
              <a:t>Impact of Collaboration on Individuals</a:t>
            </a:r>
            <a:endParaRPr lang="en-IN" dirty="0"/>
          </a:p>
        </p:txBody>
      </p:sp>
      <p:graphicFrame>
        <p:nvGraphicFramePr>
          <p:cNvPr id="3" name="Diagram 2">
            <a:extLst>
              <a:ext uri="{FF2B5EF4-FFF2-40B4-BE49-F238E27FC236}">
                <a16:creationId xmlns:a16="http://schemas.microsoft.com/office/drawing/2014/main" id="{481C2F76-7809-B45E-7A85-4C0CEE9389C7}"/>
              </a:ext>
            </a:extLst>
          </p:cNvPr>
          <p:cNvGraphicFramePr/>
          <p:nvPr>
            <p:extLst>
              <p:ext uri="{D42A27DB-BD31-4B8C-83A1-F6EECF244321}">
                <p14:modId xmlns:p14="http://schemas.microsoft.com/office/powerpoint/2010/main" val="3216551897"/>
              </p:ext>
            </p:extLst>
          </p:nvPr>
        </p:nvGraphicFramePr>
        <p:xfrm>
          <a:off x="477251" y="4391526"/>
          <a:ext cx="11237495" cy="1299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52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655E854-0726-44F9-B76D-4DB82B7594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A629AB69-3B4A-451C-BE3F-27401508D1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4E7BB69D-6A0D-4485-A976-88892CDD718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816E9074-9408-4760-8329-36DBA86672A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404FAF82-2F03-4624-9262-5E220FBACA8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9D95DFCE-1686-4E43-A497-4171BE0A106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32652647-0A5D-4181-BE95-10AEDC073AA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1D06FE46-BE7C-4395-B7CB-43C3DCD61B8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A5DFF07E-9672-46A7-83B3-6E762824519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CCBC5DB8-B969-461A-B69A-D50E2B952F1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C674323E-6E5E-494B-B11F-34E594285C28}"/>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graphicEl>
                                              <a:dgm id="{65385710-6A8A-4C41-ACC0-A1EFFEAF7C1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C48704A0-729E-476D-8D11-96ED00F47A34}"/>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9E45FDFA-44F7-4C0F-88BF-C0AADC5AF219}"/>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7BE275BB-6372-49F2-92EA-6A0231DED6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US" dirty="0"/>
              <a:t>     Myths Related to collaboration</a:t>
            </a:r>
            <a:endParaRPr lang="en-IN" dirty="0"/>
          </a:p>
        </p:txBody>
      </p:sp>
      <p:sp>
        <p:nvSpPr>
          <p:cNvPr id="3" name="Content Placeholder 2">
            <a:extLst>
              <a:ext uri="{FF2B5EF4-FFF2-40B4-BE49-F238E27FC236}">
                <a16:creationId xmlns:a16="http://schemas.microsoft.com/office/drawing/2014/main" id="{82892675-1B7B-5A6F-BF53-5F4B6E33E9A0}"/>
              </a:ext>
            </a:extLst>
          </p:cNvPr>
          <p:cNvSpPr>
            <a:spLocks noGrp="1"/>
          </p:cNvSpPr>
          <p:nvPr>
            <p:ph idx="1"/>
          </p:nvPr>
        </p:nvSpPr>
        <p:spPr>
          <a:xfrm>
            <a:off x="1959429" y="1036242"/>
            <a:ext cx="9603009" cy="5555299"/>
          </a:xfrm>
        </p:spPr>
        <p:txBody>
          <a:bodyPr>
            <a:normAutofit/>
          </a:bodyPr>
          <a:lstStyle/>
          <a:p>
            <a:pPr marL="0" indent="0" algn="just">
              <a:lnSpc>
                <a:spcPct val="100000"/>
              </a:lnSpc>
              <a:buNone/>
            </a:pPr>
            <a:r>
              <a:rPr lang="en-US" sz="1900" dirty="0">
                <a:solidFill>
                  <a:srgbClr val="C00000"/>
                </a:solidFill>
              </a:rPr>
              <a:t>Collaboration Is Always the Best Approach</a:t>
            </a:r>
          </a:p>
          <a:p>
            <a:pPr marL="0" indent="0" algn="just">
              <a:lnSpc>
                <a:spcPct val="100000"/>
              </a:lnSpc>
              <a:buNone/>
            </a:pPr>
            <a:r>
              <a:rPr lang="en-US" sz="1900" dirty="0">
                <a:solidFill>
                  <a:srgbClr val="66C13D"/>
                </a:solidFill>
              </a:rPr>
              <a:t>Some tasks may be more efficiently completed independently, and excessive collaboration can lead to unnecessary complexity and delays.</a:t>
            </a:r>
          </a:p>
          <a:p>
            <a:pPr marL="0" indent="0" algn="just">
              <a:lnSpc>
                <a:spcPct val="100000"/>
              </a:lnSpc>
              <a:buNone/>
            </a:pPr>
            <a:endParaRPr lang="en-US" sz="1900" dirty="0">
              <a:solidFill>
                <a:srgbClr val="66C13D"/>
              </a:solidFill>
            </a:endParaRPr>
          </a:p>
          <a:p>
            <a:pPr marL="0" indent="0" algn="just">
              <a:lnSpc>
                <a:spcPct val="100000"/>
              </a:lnSpc>
              <a:buNone/>
            </a:pPr>
            <a:endParaRPr lang="en-US" sz="1900" dirty="0"/>
          </a:p>
          <a:p>
            <a:pPr marL="0" indent="0" algn="just">
              <a:lnSpc>
                <a:spcPct val="100000"/>
              </a:lnSpc>
              <a:buNone/>
            </a:pPr>
            <a:r>
              <a:rPr lang="en-US" sz="1900" dirty="0">
                <a:solidFill>
                  <a:srgbClr val="C00000"/>
                </a:solidFill>
              </a:rPr>
              <a:t>Collaboration Equals Consensus</a:t>
            </a:r>
          </a:p>
          <a:p>
            <a:pPr marL="0" indent="0" algn="just">
              <a:lnSpc>
                <a:spcPct val="100000"/>
              </a:lnSpc>
              <a:buNone/>
            </a:pPr>
            <a:r>
              <a:rPr lang="en-US" sz="1900" dirty="0">
                <a:solidFill>
                  <a:srgbClr val="66C13D"/>
                </a:solidFill>
              </a:rPr>
              <a:t>In fact, productive collaboration can involve healthy debates and discussions to arrive at the best solution, even if not everyone fully agrees.</a:t>
            </a:r>
          </a:p>
          <a:p>
            <a:pPr marL="0" indent="0" algn="just">
              <a:lnSpc>
                <a:spcPct val="100000"/>
              </a:lnSpc>
              <a:buNone/>
            </a:pPr>
            <a:endParaRPr lang="en-US" sz="1900" dirty="0">
              <a:solidFill>
                <a:srgbClr val="C00000"/>
              </a:solidFill>
            </a:endParaRPr>
          </a:p>
          <a:p>
            <a:pPr marL="0" indent="0" algn="just">
              <a:lnSpc>
                <a:spcPct val="100000"/>
              </a:lnSpc>
              <a:buNone/>
            </a:pPr>
            <a:r>
              <a:rPr lang="en-US" sz="1900" dirty="0">
                <a:solidFill>
                  <a:srgbClr val="C00000"/>
                </a:solidFill>
              </a:rPr>
              <a:t>Collaboration Is Always Harmonious</a:t>
            </a:r>
          </a:p>
          <a:p>
            <a:pPr marL="0" indent="0" algn="just">
              <a:lnSpc>
                <a:spcPct val="100000"/>
              </a:lnSpc>
              <a:buNone/>
            </a:pPr>
            <a:r>
              <a:rPr lang="en-US" sz="1900" dirty="0">
                <a:solidFill>
                  <a:srgbClr val="66C13D"/>
                </a:solidFill>
              </a:rPr>
              <a:t>Effective collaboration includes the ability to address conflicts constructively and find resolutions that benefit the team and the organization.</a:t>
            </a:r>
          </a:p>
          <a:p>
            <a:endParaRPr lang="en-IN" sz="2000" dirty="0"/>
          </a:p>
        </p:txBody>
      </p:sp>
      <p:pic>
        <p:nvPicPr>
          <p:cNvPr id="5" name="Picture 4">
            <a:extLst>
              <a:ext uri="{FF2B5EF4-FFF2-40B4-BE49-F238E27FC236}">
                <a16:creationId xmlns:a16="http://schemas.microsoft.com/office/drawing/2014/main" id="{0C60ECFE-039C-F230-827D-D0A10A89A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79" y="1026911"/>
            <a:ext cx="1074550" cy="448775"/>
          </a:xfrm>
          <a:prstGeom prst="rect">
            <a:avLst/>
          </a:prstGeom>
        </p:spPr>
      </p:pic>
      <p:pic>
        <p:nvPicPr>
          <p:cNvPr id="8" name="Picture 7">
            <a:extLst>
              <a:ext uri="{FF2B5EF4-FFF2-40B4-BE49-F238E27FC236}">
                <a16:creationId xmlns:a16="http://schemas.microsoft.com/office/drawing/2014/main" id="{2A300DD4-E704-725A-B0CF-DE55DB4D7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79" y="1530337"/>
            <a:ext cx="1074550" cy="448127"/>
          </a:xfrm>
          <a:prstGeom prst="rect">
            <a:avLst/>
          </a:prstGeom>
        </p:spPr>
      </p:pic>
      <p:pic>
        <p:nvPicPr>
          <p:cNvPr id="11" name="Picture 10">
            <a:extLst>
              <a:ext uri="{FF2B5EF4-FFF2-40B4-BE49-F238E27FC236}">
                <a16:creationId xmlns:a16="http://schemas.microsoft.com/office/drawing/2014/main" id="{44EAE354-6FB9-AEED-444F-5DAF1A5EA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79" y="2943892"/>
            <a:ext cx="1074550" cy="448775"/>
          </a:xfrm>
          <a:prstGeom prst="rect">
            <a:avLst/>
          </a:prstGeom>
        </p:spPr>
      </p:pic>
      <p:pic>
        <p:nvPicPr>
          <p:cNvPr id="12" name="Picture 11">
            <a:extLst>
              <a:ext uri="{FF2B5EF4-FFF2-40B4-BE49-F238E27FC236}">
                <a16:creationId xmlns:a16="http://schemas.microsoft.com/office/drawing/2014/main" id="{6A7184ED-6406-D170-7DE7-015C589FA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79" y="3447318"/>
            <a:ext cx="1074550" cy="448127"/>
          </a:xfrm>
          <a:prstGeom prst="rect">
            <a:avLst/>
          </a:prstGeom>
        </p:spPr>
      </p:pic>
      <p:pic>
        <p:nvPicPr>
          <p:cNvPr id="14" name="Picture 13">
            <a:extLst>
              <a:ext uri="{FF2B5EF4-FFF2-40B4-BE49-F238E27FC236}">
                <a16:creationId xmlns:a16="http://schemas.microsoft.com/office/drawing/2014/main" id="{13E1FA6A-A7A9-9B77-D7CA-1356A3D75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79" y="4722988"/>
            <a:ext cx="1074550" cy="448775"/>
          </a:xfrm>
          <a:prstGeom prst="rect">
            <a:avLst/>
          </a:prstGeom>
        </p:spPr>
      </p:pic>
      <p:pic>
        <p:nvPicPr>
          <p:cNvPr id="15" name="Picture 14">
            <a:extLst>
              <a:ext uri="{FF2B5EF4-FFF2-40B4-BE49-F238E27FC236}">
                <a16:creationId xmlns:a16="http://schemas.microsoft.com/office/drawing/2014/main" id="{426509A0-93BD-416B-3365-17627FC66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79" y="5226414"/>
            <a:ext cx="1074550" cy="448127"/>
          </a:xfrm>
          <a:prstGeom prst="rect">
            <a:avLst/>
          </a:prstGeom>
        </p:spPr>
      </p:pic>
    </p:spTree>
    <p:extLst>
      <p:ext uri="{BB962C8B-B14F-4D97-AF65-F5344CB8AC3E}">
        <p14:creationId xmlns:p14="http://schemas.microsoft.com/office/powerpoint/2010/main" val="316762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lgn="ctr"/>
            <a:r>
              <a:rPr lang="en-IN" dirty="0"/>
              <a:t>Types of collaboration</a:t>
            </a:r>
          </a:p>
        </p:txBody>
      </p:sp>
      <p:pic>
        <p:nvPicPr>
          <p:cNvPr id="4" name="Content Placeholder 3">
            <a:extLst>
              <a:ext uri="{FF2B5EF4-FFF2-40B4-BE49-F238E27FC236}">
                <a16:creationId xmlns:a16="http://schemas.microsoft.com/office/drawing/2014/main" id="{5E570CD1-6918-AB92-408D-4823044CBF0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58523" y="1036638"/>
            <a:ext cx="9874954" cy="5554662"/>
          </a:xfrm>
        </p:spPr>
      </p:pic>
      <p:grpSp>
        <p:nvGrpSpPr>
          <p:cNvPr id="23" name="Group 22">
            <a:extLst>
              <a:ext uri="{FF2B5EF4-FFF2-40B4-BE49-F238E27FC236}">
                <a16:creationId xmlns:a16="http://schemas.microsoft.com/office/drawing/2014/main" id="{9D054191-9050-62E2-7DF6-3DCF7EF5F55C}"/>
              </a:ext>
            </a:extLst>
          </p:cNvPr>
          <p:cNvGrpSpPr/>
          <p:nvPr/>
        </p:nvGrpSpPr>
        <p:grpSpPr>
          <a:xfrm>
            <a:off x="2286004" y="4005679"/>
            <a:ext cx="2174033" cy="2350987"/>
            <a:chOff x="2286004" y="4005679"/>
            <a:chExt cx="2174033" cy="2350987"/>
          </a:xfrm>
        </p:grpSpPr>
        <p:sp>
          <p:nvSpPr>
            <p:cNvPr id="9" name="TextBox 8">
              <a:extLst>
                <a:ext uri="{FF2B5EF4-FFF2-40B4-BE49-F238E27FC236}">
                  <a16:creationId xmlns:a16="http://schemas.microsoft.com/office/drawing/2014/main" id="{F7F84703-1B43-C658-9DCD-69DB363D0717}"/>
                </a:ext>
              </a:extLst>
            </p:cNvPr>
            <p:cNvSpPr txBox="1"/>
            <p:nvPr/>
          </p:nvSpPr>
          <p:spPr>
            <a:xfrm>
              <a:off x="2286004" y="5710335"/>
              <a:ext cx="2174033" cy="646331"/>
            </a:xfrm>
            <a:prstGeom prst="rect">
              <a:avLst/>
            </a:prstGeom>
            <a:noFill/>
          </p:spPr>
          <p:txBody>
            <a:bodyPr wrap="square">
              <a:spAutoFit/>
            </a:bodyPr>
            <a:lstStyle/>
            <a:p>
              <a:pPr algn="ctr"/>
              <a:r>
                <a:rPr lang="en-IN" dirty="0"/>
                <a:t>Cross-Functional Collaboration</a:t>
              </a:r>
            </a:p>
          </p:txBody>
        </p:sp>
        <p:pic>
          <p:nvPicPr>
            <p:cNvPr id="16" name="Picture 15">
              <a:extLst>
                <a:ext uri="{FF2B5EF4-FFF2-40B4-BE49-F238E27FC236}">
                  <a16:creationId xmlns:a16="http://schemas.microsoft.com/office/drawing/2014/main" id="{27519E04-5D3D-47A0-11A3-F7F3E2FB2D04}"/>
                </a:ext>
              </a:extLst>
            </p:cNvPr>
            <p:cNvPicPr>
              <a:picLocks noChangeAspect="1"/>
            </p:cNvPicPr>
            <p:nvPr/>
          </p:nvPicPr>
          <p:blipFill rotWithShape="1">
            <a:blip r:embed="rId4">
              <a:clrChange>
                <a:clrFrom>
                  <a:srgbClr val="D9D9D9"/>
                </a:clrFrom>
                <a:clrTo>
                  <a:srgbClr val="D9D9D9">
                    <a:alpha val="0"/>
                  </a:srgbClr>
                </a:clrTo>
              </a:clrChange>
              <a:extLst>
                <a:ext uri="{28A0092B-C50C-407E-A947-70E740481C1C}">
                  <a14:useLocalDpi xmlns:a14="http://schemas.microsoft.com/office/drawing/2010/main" val="0"/>
                </a:ext>
              </a:extLst>
            </a:blip>
            <a:srcRect l="18750" t="10476" r="64770" b="59320"/>
            <a:stretch/>
          </p:blipFill>
          <p:spPr>
            <a:xfrm>
              <a:off x="2948481" y="4005679"/>
              <a:ext cx="923726" cy="952327"/>
            </a:xfrm>
            <a:prstGeom prst="rect">
              <a:avLst/>
            </a:prstGeom>
          </p:spPr>
        </p:pic>
      </p:grpSp>
      <p:grpSp>
        <p:nvGrpSpPr>
          <p:cNvPr id="24" name="Group 23">
            <a:extLst>
              <a:ext uri="{FF2B5EF4-FFF2-40B4-BE49-F238E27FC236}">
                <a16:creationId xmlns:a16="http://schemas.microsoft.com/office/drawing/2014/main" id="{B7DB4E71-BD6D-5943-FC95-4571F38C3206}"/>
              </a:ext>
            </a:extLst>
          </p:cNvPr>
          <p:cNvGrpSpPr/>
          <p:nvPr/>
        </p:nvGrpSpPr>
        <p:grpSpPr>
          <a:xfrm>
            <a:off x="3651380" y="1305341"/>
            <a:ext cx="2174033" cy="2080465"/>
            <a:chOff x="3651380" y="1305341"/>
            <a:chExt cx="2174033" cy="2080465"/>
          </a:xfrm>
        </p:grpSpPr>
        <p:sp>
          <p:nvSpPr>
            <p:cNvPr id="12" name="TextBox 11">
              <a:extLst>
                <a:ext uri="{FF2B5EF4-FFF2-40B4-BE49-F238E27FC236}">
                  <a16:creationId xmlns:a16="http://schemas.microsoft.com/office/drawing/2014/main" id="{3F9F6104-15E5-5085-E1F6-7737D7907E95}"/>
                </a:ext>
              </a:extLst>
            </p:cNvPr>
            <p:cNvSpPr txBox="1"/>
            <p:nvPr/>
          </p:nvSpPr>
          <p:spPr>
            <a:xfrm>
              <a:off x="3651380" y="1305341"/>
              <a:ext cx="2174033" cy="646331"/>
            </a:xfrm>
            <a:prstGeom prst="rect">
              <a:avLst/>
            </a:prstGeom>
            <a:noFill/>
          </p:spPr>
          <p:txBody>
            <a:bodyPr wrap="square">
              <a:spAutoFit/>
            </a:bodyPr>
            <a:lstStyle/>
            <a:p>
              <a:pPr algn="ctr"/>
              <a:r>
                <a:rPr lang="en-IN" dirty="0"/>
                <a:t>Project-Based Collaboration</a:t>
              </a:r>
            </a:p>
          </p:txBody>
        </p:sp>
        <p:pic>
          <p:nvPicPr>
            <p:cNvPr id="17" name="Picture 16">
              <a:extLst>
                <a:ext uri="{FF2B5EF4-FFF2-40B4-BE49-F238E27FC236}">
                  <a16:creationId xmlns:a16="http://schemas.microsoft.com/office/drawing/2014/main" id="{AB57FD9C-9161-F10F-E066-41DD8DF9FEAF}"/>
                </a:ext>
              </a:extLst>
            </p:cNvPr>
            <p:cNvPicPr>
              <a:picLocks noChangeAspect="1"/>
            </p:cNvPicPr>
            <p:nvPr/>
          </p:nvPicPr>
          <p:blipFill rotWithShape="1">
            <a:blip r:embed="rId5">
              <a:clrChange>
                <a:clrFrom>
                  <a:srgbClr val="D9D9D9"/>
                </a:clrFrom>
                <a:clrTo>
                  <a:srgbClr val="D9D9D9">
                    <a:alpha val="0"/>
                  </a:srgbClr>
                </a:clrTo>
              </a:clrChange>
              <a:extLst>
                <a:ext uri="{28A0092B-C50C-407E-A947-70E740481C1C}">
                  <a14:useLocalDpi xmlns:a14="http://schemas.microsoft.com/office/drawing/2010/main" val="0"/>
                </a:ext>
              </a:extLst>
            </a:blip>
            <a:srcRect l="29308" t="53285" r="55654" b="9724"/>
            <a:stretch/>
          </p:blipFill>
          <p:spPr>
            <a:xfrm>
              <a:off x="4068616" y="2123294"/>
              <a:ext cx="912373" cy="1262512"/>
            </a:xfrm>
            <a:prstGeom prst="rect">
              <a:avLst/>
            </a:prstGeom>
          </p:spPr>
        </p:pic>
      </p:grpSp>
      <p:grpSp>
        <p:nvGrpSpPr>
          <p:cNvPr id="25" name="Group 24">
            <a:extLst>
              <a:ext uri="{FF2B5EF4-FFF2-40B4-BE49-F238E27FC236}">
                <a16:creationId xmlns:a16="http://schemas.microsoft.com/office/drawing/2014/main" id="{A9C7AA31-8886-2F40-8D29-689E6A061F96}"/>
              </a:ext>
            </a:extLst>
          </p:cNvPr>
          <p:cNvGrpSpPr/>
          <p:nvPr/>
        </p:nvGrpSpPr>
        <p:grpSpPr>
          <a:xfrm>
            <a:off x="4980989" y="4005679"/>
            <a:ext cx="2174033" cy="2350987"/>
            <a:chOff x="4980989" y="4005679"/>
            <a:chExt cx="2174033" cy="2350987"/>
          </a:xfrm>
        </p:grpSpPr>
        <p:sp>
          <p:nvSpPr>
            <p:cNvPr id="10" name="TextBox 9">
              <a:extLst>
                <a:ext uri="{FF2B5EF4-FFF2-40B4-BE49-F238E27FC236}">
                  <a16:creationId xmlns:a16="http://schemas.microsoft.com/office/drawing/2014/main" id="{740EFB9D-13A5-6B43-C645-8FA2C6BBE9AD}"/>
                </a:ext>
              </a:extLst>
            </p:cNvPr>
            <p:cNvSpPr txBox="1"/>
            <p:nvPr/>
          </p:nvSpPr>
          <p:spPr>
            <a:xfrm>
              <a:off x="4980989" y="5710335"/>
              <a:ext cx="2174033" cy="646331"/>
            </a:xfrm>
            <a:prstGeom prst="rect">
              <a:avLst/>
            </a:prstGeom>
            <a:noFill/>
          </p:spPr>
          <p:txBody>
            <a:bodyPr wrap="square">
              <a:spAutoFit/>
            </a:bodyPr>
            <a:lstStyle/>
            <a:p>
              <a:pPr algn="ctr"/>
              <a:r>
                <a:rPr lang="en-IN" dirty="0"/>
                <a:t>Interdepartmental Collaboration</a:t>
              </a:r>
            </a:p>
          </p:txBody>
        </p:sp>
        <p:pic>
          <p:nvPicPr>
            <p:cNvPr id="18" name="Picture 17">
              <a:extLst>
                <a:ext uri="{FF2B5EF4-FFF2-40B4-BE49-F238E27FC236}">
                  <a16:creationId xmlns:a16="http://schemas.microsoft.com/office/drawing/2014/main" id="{E7182C55-3134-A23B-350D-CC97D3690BF8}"/>
                </a:ext>
              </a:extLst>
            </p:cNvPr>
            <p:cNvPicPr>
              <a:picLocks noChangeAspect="1"/>
            </p:cNvPicPr>
            <p:nvPr/>
          </p:nvPicPr>
          <p:blipFill rotWithShape="1">
            <a:blip r:embed="rId4">
              <a:clrChange>
                <a:clrFrom>
                  <a:srgbClr val="D9D9D9"/>
                </a:clrFrom>
                <a:clrTo>
                  <a:srgbClr val="D9D9D9">
                    <a:alpha val="0"/>
                  </a:srgbClr>
                </a:clrTo>
              </a:clrChange>
              <a:extLst>
                <a:ext uri="{28A0092B-C50C-407E-A947-70E740481C1C}">
                  <a14:useLocalDpi xmlns:a14="http://schemas.microsoft.com/office/drawing/2010/main" val="0"/>
                </a:ext>
              </a:extLst>
            </a:blip>
            <a:srcRect l="41556" t="11368" r="39994" b="58428"/>
            <a:stretch/>
          </p:blipFill>
          <p:spPr>
            <a:xfrm>
              <a:off x="5578930" y="4005679"/>
              <a:ext cx="1034137" cy="952327"/>
            </a:xfrm>
            <a:prstGeom prst="rect">
              <a:avLst/>
            </a:prstGeom>
          </p:spPr>
        </p:pic>
      </p:grpSp>
      <p:grpSp>
        <p:nvGrpSpPr>
          <p:cNvPr id="26" name="Group 25">
            <a:extLst>
              <a:ext uri="{FF2B5EF4-FFF2-40B4-BE49-F238E27FC236}">
                <a16:creationId xmlns:a16="http://schemas.microsoft.com/office/drawing/2014/main" id="{4A8CAA97-89DB-A31F-76AD-5E7167FCA90F}"/>
              </a:ext>
            </a:extLst>
          </p:cNvPr>
          <p:cNvGrpSpPr/>
          <p:nvPr/>
        </p:nvGrpSpPr>
        <p:grpSpPr>
          <a:xfrm>
            <a:off x="6550092" y="1305340"/>
            <a:ext cx="1749519" cy="1984666"/>
            <a:chOff x="6550092" y="1305340"/>
            <a:chExt cx="1749519" cy="1984666"/>
          </a:xfrm>
        </p:grpSpPr>
        <p:sp>
          <p:nvSpPr>
            <p:cNvPr id="13" name="TextBox 12">
              <a:extLst>
                <a:ext uri="{FF2B5EF4-FFF2-40B4-BE49-F238E27FC236}">
                  <a16:creationId xmlns:a16="http://schemas.microsoft.com/office/drawing/2014/main" id="{3FF38A0A-A751-A5C7-3F2D-CB021F020058}"/>
                </a:ext>
              </a:extLst>
            </p:cNvPr>
            <p:cNvSpPr txBox="1"/>
            <p:nvPr/>
          </p:nvSpPr>
          <p:spPr>
            <a:xfrm>
              <a:off x="6550092" y="1305340"/>
              <a:ext cx="1749519" cy="646331"/>
            </a:xfrm>
            <a:prstGeom prst="rect">
              <a:avLst/>
            </a:prstGeom>
            <a:noFill/>
          </p:spPr>
          <p:txBody>
            <a:bodyPr wrap="square">
              <a:spAutoFit/>
            </a:bodyPr>
            <a:lstStyle/>
            <a:p>
              <a:pPr algn="ctr"/>
              <a:r>
                <a:rPr lang="en-IN" dirty="0"/>
                <a:t>Matrix Collaboration</a:t>
              </a:r>
            </a:p>
          </p:txBody>
        </p:sp>
        <p:pic>
          <p:nvPicPr>
            <p:cNvPr id="19" name="Picture 18">
              <a:extLst>
                <a:ext uri="{FF2B5EF4-FFF2-40B4-BE49-F238E27FC236}">
                  <a16:creationId xmlns:a16="http://schemas.microsoft.com/office/drawing/2014/main" id="{D116C99B-A661-0C63-48BE-DB3DCF0BE0F0}"/>
                </a:ext>
              </a:extLst>
            </p:cNvPr>
            <p:cNvPicPr>
              <a:picLocks noChangeAspect="1"/>
            </p:cNvPicPr>
            <p:nvPr/>
          </p:nvPicPr>
          <p:blipFill rotWithShape="1">
            <a:blip r:embed="rId6">
              <a:clrChange>
                <a:clrFrom>
                  <a:srgbClr val="D9D9D9"/>
                </a:clrFrom>
                <a:clrTo>
                  <a:srgbClr val="D9D9D9">
                    <a:alpha val="0"/>
                  </a:srgbClr>
                </a:clrTo>
              </a:clrChange>
              <a:extLst>
                <a:ext uri="{28A0092B-C50C-407E-A947-70E740481C1C}">
                  <a14:useLocalDpi xmlns:a14="http://schemas.microsoft.com/office/drawing/2010/main" val="0"/>
                </a:ext>
              </a:extLst>
            </a:blip>
            <a:srcRect l="65648" t="10466" r="17872" b="59330"/>
            <a:stretch/>
          </p:blipFill>
          <p:spPr>
            <a:xfrm>
              <a:off x="6803508" y="2337679"/>
              <a:ext cx="923726" cy="952327"/>
            </a:xfrm>
            <a:prstGeom prst="rect">
              <a:avLst/>
            </a:prstGeom>
          </p:spPr>
        </p:pic>
      </p:grpSp>
      <p:grpSp>
        <p:nvGrpSpPr>
          <p:cNvPr id="27" name="Group 26">
            <a:extLst>
              <a:ext uri="{FF2B5EF4-FFF2-40B4-BE49-F238E27FC236}">
                <a16:creationId xmlns:a16="http://schemas.microsoft.com/office/drawing/2014/main" id="{03F1F111-922E-B4A0-E80C-5D325D1B382D}"/>
              </a:ext>
            </a:extLst>
          </p:cNvPr>
          <p:cNvGrpSpPr/>
          <p:nvPr/>
        </p:nvGrpSpPr>
        <p:grpSpPr>
          <a:xfrm>
            <a:off x="7896809" y="3938506"/>
            <a:ext cx="1749519" cy="2418159"/>
            <a:chOff x="7896809" y="3938506"/>
            <a:chExt cx="1749519" cy="2418159"/>
          </a:xfrm>
        </p:grpSpPr>
        <p:sp>
          <p:nvSpPr>
            <p:cNvPr id="14" name="TextBox 13">
              <a:extLst>
                <a:ext uri="{FF2B5EF4-FFF2-40B4-BE49-F238E27FC236}">
                  <a16:creationId xmlns:a16="http://schemas.microsoft.com/office/drawing/2014/main" id="{1BD72896-7914-A612-04F5-BBE198C6F613}"/>
                </a:ext>
              </a:extLst>
            </p:cNvPr>
            <p:cNvSpPr txBox="1"/>
            <p:nvPr/>
          </p:nvSpPr>
          <p:spPr>
            <a:xfrm>
              <a:off x="7896809" y="5710334"/>
              <a:ext cx="1749519" cy="646331"/>
            </a:xfrm>
            <a:prstGeom prst="rect">
              <a:avLst/>
            </a:prstGeom>
            <a:noFill/>
          </p:spPr>
          <p:txBody>
            <a:bodyPr wrap="square">
              <a:spAutoFit/>
            </a:bodyPr>
            <a:lstStyle/>
            <a:p>
              <a:pPr algn="ctr"/>
              <a:r>
                <a:rPr lang="en-IN" dirty="0"/>
                <a:t>Virtual Collaboration</a:t>
              </a:r>
            </a:p>
          </p:txBody>
        </p:sp>
        <p:pic>
          <p:nvPicPr>
            <p:cNvPr id="20" name="Picture 19">
              <a:extLst>
                <a:ext uri="{FF2B5EF4-FFF2-40B4-BE49-F238E27FC236}">
                  <a16:creationId xmlns:a16="http://schemas.microsoft.com/office/drawing/2014/main" id="{6DF98AF7-A4C8-570F-67F3-C700B193F7E2}"/>
                </a:ext>
              </a:extLst>
            </p:cNvPr>
            <p:cNvPicPr>
              <a:picLocks noChangeAspect="1"/>
            </p:cNvPicPr>
            <p:nvPr/>
          </p:nvPicPr>
          <p:blipFill rotWithShape="1">
            <a:blip r:embed="rId6">
              <a:clrChange>
                <a:clrFrom>
                  <a:srgbClr val="D9D9D9"/>
                </a:clrFrom>
                <a:clrTo>
                  <a:srgbClr val="D9D9D9">
                    <a:alpha val="0"/>
                  </a:srgbClr>
                </a:clrTo>
              </a:clrChange>
              <a:extLst>
                <a:ext uri="{28A0092B-C50C-407E-A947-70E740481C1C}">
                  <a14:useLocalDpi xmlns:a14="http://schemas.microsoft.com/office/drawing/2010/main" val="0"/>
                </a:ext>
              </a:extLst>
            </a:blip>
            <a:srcRect l="54873" t="57118" r="28647" b="12678"/>
            <a:stretch/>
          </p:blipFill>
          <p:spPr>
            <a:xfrm>
              <a:off x="8280949" y="3938506"/>
              <a:ext cx="1034136" cy="1066156"/>
            </a:xfrm>
            <a:prstGeom prst="rect">
              <a:avLst/>
            </a:prstGeom>
          </p:spPr>
        </p:pic>
      </p:grpSp>
    </p:spTree>
    <p:extLst>
      <p:ext uri="{BB962C8B-B14F-4D97-AF65-F5344CB8AC3E}">
        <p14:creationId xmlns:p14="http://schemas.microsoft.com/office/powerpoint/2010/main" val="7452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68E-DD66-8162-7073-2CD9FBFDADAD}"/>
              </a:ext>
            </a:extLst>
          </p:cNvPr>
          <p:cNvSpPr>
            <a:spLocks noGrp="1"/>
          </p:cNvSpPr>
          <p:nvPr>
            <p:ph type="title"/>
          </p:nvPr>
        </p:nvSpPr>
        <p:spPr/>
        <p:txBody>
          <a:bodyPr/>
          <a:lstStyle/>
          <a:p>
            <a:pPr marL="177800"/>
            <a:r>
              <a:rPr lang="en-US" dirty="0"/>
              <a:t>     How to Make Collaboration Work</a:t>
            </a:r>
            <a:endParaRPr lang="en-IN" dirty="0"/>
          </a:p>
        </p:txBody>
      </p:sp>
      <p:graphicFrame>
        <p:nvGraphicFramePr>
          <p:cNvPr id="3" name="Content Placeholder 2">
            <a:extLst>
              <a:ext uri="{FF2B5EF4-FFF2-40B4-BE49-F238E27FC236}">
                <a16:creationId xmlns:a16="http://schemas.microsoft.com/office/drawing/2014/main" id="{CED25788-82F0-D476-76BD-285C3F41D217}"/>
              </a:ext>
            </a:extLst>
          </p:cNvPr>
          <p:cNvGraphicFramePr>
            <a:graphicFrameLocks noGrp="1"/>
          </p:cNvGraphicFramePr>
          <p:nvPr>
            <p:ph idx="1"/>
            <p:extLst>
              <p:ext uri="{D42A27DB-BD31-4B8C-83A1-F6EECF244321}">
                <p14:modId xmlns:p14="http://schemas.microsoft.com/office/powerpoint/2010/main" val="2187994028"/>
              </p:ext>
            </p:extLst>
          </p:nvPr>
        </p:nvGraphicFramePr>
        <p:xfrm>
          <a:off x="629560" y="1990312"/>
          <a:ext cx="10932879" cy="4884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2EB141E-9E77-14B1-62FA-FE43970B279A}"/>
              </a:ext>
            </a:extLst>
          </p:cNvPr>
          <p:cNvPicPr>
            <a:picLocks noChangeAspect="1"/>
          </p:cNvPicPr>
          <p:nvPr/>
        </p:nvPicPr>
        <p:blipFill rotWithShape="1">
          <a:blip r:embed="rId8">
            <a:extLst>
              <a:ext uri="{28A0092B-C50C-407E-A947-70E740481C1C}">
                <a14:useLocalDpi xmlns:a14="http://schemas.microsoft.com/office/drawing/2010/main" val="0"/>
              </a:ext>
            </a:extLst>
          </a:blip>
          <a:srcRect l="3212" r="71226" b="53741"/>
          <a:stretch/>
        </p:blipFill>
        <p:spPr>
          <a:xfrm>
            <a:off x="867744" y="3866664"/>
            <a:ext cx="989046" cy="1006814"/>
          </a:xfrm>
          <a:prstGeom prst="rect">
            <a:avLst/>
          </a:prstGeom>
        </p:spPr>
      </p:pic>
      <p:pic>
        <p:nvPicPr>
          <p:cNvPr id="6" name="Picture 5">
            <a:extLst>
              <a:ext uri="{FF2B5EF4-FFF2-40B4-BE49-F238E27FC236}">
                <a16:creationId xmlns:a16="http://schemas.microsoft.com/office/drawing/2014/main" id="{385A4C86-29D5-32FF-4A2C-F5D6B77F0C90}"/>
              </a:ext>
            </a:extLst>
          </p:cNvPr>
          <p:cNvPicPr>
            <a:picLocks noChangeAspect="1"/>
          </p:cNvPicPr>
          <p:nvPr/>
        </p:nvPicPr>
        <p:blipFill rotWithShape="1">
          <a:blip r:embed="rId9">
            <a:extLst>
              <a:ext uri="{28A0092B-C50C-407E-A947-70E740481C1C}">
                <a14:useLocalDpi xmlns:a14="http://schemas.microsoft.com/office/drawing/2010/main" val="0"/>
              </a:ext>
            </a:extLst>
          </a:blip>
          <a:srcRect l="34385" t="1478" r="36797" b="52263"/>
          <a:stretch/>
        </p:blipFill>
        <p:spPr>
          <a:xfrm>
            <a:off x="2695228" y="3311008"/>
            <a:ext cx="1092108" cy="1111312"/>
          </a:xfrm>
          <a:prstGeom prst="rect">
            <a:avLst/>
          </a:prstGeom>
        </p:spPr>
      </p:pic>
      <p:pic>
        <p:nvPicPr>
          <p:cNvPr id="7" name="Picture 6">
            <a:extLst>
              <a:ext uri="{FF2B5EF4-FFF2-40B4-BE49-F238E27FC236}">
                <a16:creationId xmlns:a16="http://schemas.microsoft.com/office/drawing/2014/main" id="{041EE496-23EE-D264-A68A-BC81A81220B4}"/>
              </a:ext>
            </a:extLst>
          </p:cNvPr>
          <p:cNvPicPr>
            <a:picLocks noChangeAspect="1"/>
          </p:cNvPicPr>
          <p:nvPr/>
        </p:nvPicPr>
        <p:blipFill rotWithShape="1">
          <a:blip r:embed="rId8">
            <a:extLst>
              <a:ext uri="{28A0092B-C50C-407E-A947-70E740481C1C}">
                <a14:useLocalDpi xmlns:a14="http://schemas.microsoft.com/office/drawing/2010/main" val="0"/>
              </a:ext>
            </a:extLst>
          </a:blip>
          <a:srcRect l="70962" t="2586" r="3476" b="51155"/>
          <a:stretch/>
        </p:blipFill>
        <p:spPr>
          <a:xfrm>
            <a:off x="4653342" y="2984395"/>
            <a:ext cx="946994" cy="964006"/>
          </a:xfrm>
          <a:prstGeom prst="rect">
            <a:avLst/>
          </a:prstGeom>
        </p:spPr>
      </p:pic>
      <p:pic>
        <p:nvPicPr>
          <p:cNvPr id="8" name="Picture 7">
            <a:extLst>
              <a:ext uri="{FF2B5EF4-FFF2-40B4-BE49-F238E27FC236}">
                <a16:creationId xmlns:a16="http://schemas.microsoft.com/office/drawing/2014/main" id="{80884FF8-CCAF-E325-25DF-4013A20380EA}"/>
              </a:ext>
            </a:extLst>
          </p:cNvPr>
          <p:cNvPicPr>
            <a:picLocks noChangeAspect="1"/>
          </p:cNvPicPr>
          <p:nvPr/>
        </p:nvPicPr>
        <p:blipFill rotWithShape="1">
          <a:blip r:embed="rId9">
            <a:extLst>
              <a:ext uri="{28A0092B-C50C-407E-A947-70E740481C1C}">
                <a14:useLocalDpi xmlns:a14="http://schemas.microsoft.com/office/drawing/2010/main" val="0"/>
              </a:ext>
            </a:extLst>
          </a:blip>
          <a:srcRect l="3250" t="48451" r="71188" b="5290"/>
          <a:stretch/>
        </p:blipFill>
        <p:spPr>
          <a:xfrm>
            <a:off x="6591665" y="2329902"/>
            <a:ext cx="1074337" cy="1093637"/>
          </a:xfrm>
          <a:prstGeom prst="rect">
            <a:avLst/>
          </a:prstGeom>
        </p:spPr>
      </p:pic>
      <p:pic>
        <p:nvPicPr>
          <p:cNvPr id="9" name="Picture 8">
            <a:extLst>
              <a:ext uri="{FF2B5EF4-FFF2-40B4-BE49-F238E27FC236}">
                <a16:creationId xmlns:a16="http://schemas.microsoft.com/office/drawing/2014/main" id="{00CE04FE-24DD-B211-166E-9305FA2CE844}"/>
              </a:ext>
            </a:extLst>
          </p:cNvPr>
          <p:cNvPicPr>
            <a:picLocks noChangeAspect="1"/>
          </p:cNvPicPr>
          <p:nvPr/>
        </p:nvPicPr>
        <p:blipFill rotWithShape="1">
          <a:blip r:embed="rId10">
            <a:extLst>
              <a:ext uri="{28A0092B-C50C-407E-A947-70E740481C1C}">
                <a14:useLocalDpi xmlns:a14="http://schemas.microsoft.com/office/drawing/2010/main" val="0"/>
              </a:ext>
            </a:extLst>
          </a:blip>
          <a:srcRect l="33046" t="54053" r="36539" b="-312"/>
          <a:stretch/>
        </p:blipFill>
        <p:spPr>
          <a:xfrm>
            <a:off x="8257593" y="1949084"/>
            <a:ext cx="1268962" cy="1085651"/>
          </a:xfrm>
          <a:prstGeom prst="rect">
            <a:avLst/>
          </a:prstGeom>
        </p:spPr>
      </p:pic>
      <p:pic>
        <p:nvPicPr>
          <p:cNvPr id="10" name="Picture 9">
            <a:extLst>
              <a:ext uri="{FF2B5EF4-FFF2-40B4-BE49-F238E27FC236}">
                <a16:creationId xmlns:a16="http://schemas.microsoft.com/office/drawing/2014/main" id="{C6B6D248-669E-92DE-B8AF-0FFDC48D3894}"/>
              </a:ext>
            </a:extLst>
          </p:cNvPr>
          <p:cNvPicPr>
            <a:picLocks noChangeAspect="1"/>
          </p:cNvPicPr>
          <p:nvPr/>
        </p:nvPicPr>
        <p:blipFill rotWithShape="1">
          <a:blip r:embed="rId11">
            <a:extLst>
              <a:ext uri="{28A0092B-C50C-407E-A947-70E740481C1C}">
                <a14:useLocalDpi xmlns:a14="http://schemas.microsoft.com/office/drawing/2010/main" val="0"/>
              </a:ext>
            </a:extLst>
          </a:blip>
          <a:srcRect l="68687" t="51125" r="898" b="2616"/>
          <a:stretch/>
        </p:blipFill>
        <p:spPr>
          <a:xfrm>
            <a:off x="10030408" y="1298226"/>
            <a:ext cx="1384692" cy="1184663"/>
          </a:xfrm>
          <a:prstGeom prst="rect">
            <a:avLst/>
          </a:prstGeom>
        </p:spPr>
      </p:pic>
    </p:spTree>
    <p:extLst>
      <p:ext uri="{BB962C8B-B14F-4D97-AF65-F5344CB8AC3E}">
        <p14:creationId xmlns:p14="http://schemas.microsoft.com/office/powerpoint/2010/main" val="40413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C0DD40F-8F08-4636-AF51-E5FB88131D4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1C2958F1-4261-40D8-A8A0-2AAF299B987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4B4CDE15-6A3D-4C4E-A76E-D2348C15DA40}"/>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5EDA0D41-E65A-4592-A144-FB8AA96EFB7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1D8E1E2E-5236-45D4-A94A-701C474E4AD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CBD63CC5-08D4-4B72-A4E0-6A0547167EBF}"/>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BCF887CE-FA67-48A0-A373-FA2741C420E1}"/>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60AA48E6-1A80-463A-943E-59D0DD96F4E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EC789BE8-A99C-44ED-97E1-F6E0CF43CFEB}"/>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C3CAA76-AB79-4C42-8EAD-03754F30C357}"/>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42133634-BC87-4CEA-8865-C49CD54C837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8E99752E-0F3A-49FE-BFDC-72393373DAC2}"/>
                                            </p:graphic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3C955ECC-A29F-429D-9A57-3BC81A6985E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F7E75F70-F78A-4BCD-A970-16C0CAF9BDB8}"/>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graphicEl>
                                              <a:dgm id="{43A446D9-CCC4-4188-BA57-A68B9F6EDE87}"/>
                                            </p:graphic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graphicEl>
                                              <a:dgm id="{FA55C375-4747-404F-8E83-1959A12DF8C1}"/>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graphicEl>
                                              <a:dgm id="{10730B55-D609-467F-9796-BF7A17D4E7E1}"/>
                                            </p:graphic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796-C454-0004-9540-0C99D9FD3016}"/>
              </a:ext>
            </a:extLst>
          </p:cNvPr>
          <p:cNvSpPr>
            <a:spLocks noGrp="1"/>
          </p:cNvSpPr>
          <p:nvPr>
            <p:ph type="title"/>
          </p:nvPr>
        </p:nvSpPr>
        <p:spPr>
          <a:xfrm>
            <a:off x="612307" y="249723"/>
            <a:ext cx="10932879" cy="577969"/>
          </a:xfrm>
        </p:spPr>
        <p:txBody>
          <a:bodyPr/>
          <a:lstStyle/>
          <a:p>
            <a:r>
              <a:rPr lang="en-IN" dirty="0"/>
              <a:t>      Activity -Building a Tallest Tower</a:t>
            </a:r>
          </a:p>
        </p:txBody>
      </p:sp>
      <p:pic>
        <p:nvPicPr>
          <p:cNvPr id="6" name="Picture 2" descr="Exhibition of Straw Pyramid and Still Lifes">
            <a:extLst>
              <a:ext uri="{FF2B5EF4-FFF2-40B4-BE49-F238E27FC236}">
                <a16:creationId xmlns:a16="http://schemas.microsoft.com/office/drawing/2014/main" id="{FB0DB28B-A6EF-0F4F-EC5E-1B1C116E1D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619"/>
          <a:stretch/>
        </p:blipFill>
        <p:spPr bwMode="auto">
          <a:xfrm>
            <a:off x="7268230" y="1367519"/>
            <a:ext cx="4834870" cy="49189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ctor young people connecting puzzle elements, teamwork, cooperation, partnership. flat character. concept for web design">
            <a:extLst>
              <a:ext uri="{FF2B5EF4-FFF2-40B4-BE49-F238E27FC236}">
                <a16:creationId xmlns:a16="http://schemas.microsoft.com/office/drawing/2014/main" id="{AFC91C0E-9314-85AA-9F65-6177D7D156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2" r="14688"/>
          <a:stretch/>
        </p:blipFill>
        <p:spPr bwMode="auto">
          <a:xfrm>
            <a:off x="1291849" y="5005426"/>
            <a:ext cx="1338617" cy="128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Title &amp; Content Slid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6048</TotalTime>
  <Words>3939</Words>
  <Application>Microsoft Office PowerPoint</Application>
  <PresentationFormat>Widescreen</PresentationFormat>
  <Paragraphs>339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Libre Franklin</vt:lpstr>
      <vt:lpstr>Mangal</vt:lpstr>
      <vt:lpstr>Söhne</vt:lpstr>
      <vt:lpstr>Swis721 Cn BT</vt:lpstr>
      <vt:lpstr>Symbol</vt:lpstr>
      <vt:lpstr>Times New Roman</vt:lpstr>
      <vt:lpstr>Master Title &amp; Content Slide-1</vt:lpstr>
      <vt:lpstr>              Collaboration Skills</vt:lpstr>
      <vt:lpstr>Workshop Agenda</vt:lpstr>
      <vt:lpstr>PowerPoint Presentation</vt:lpstr>
      <vt:lpstr>Module-1 Understanding Collaboration Skills</vt:lpstr>
      <vt:lpstr>Impact of Collaboration on Individuals</vt:lpstr>
      <vt:lpstr>     Myths Related to collaboration</vt:lpstr>
      <vt:lpstr>Types of collaboration</vt:lpstr>
      <vt:lpstr>     How to Make Collaboration Work</vt:lpstr>
      <vt:lpstr>      Activity -Building a Tallest Tower</vt:lpstr>
      <vt:lpstr>               Emotional Intelligence</vt:lpstr>
      <vt:lpstr>Building Empathy</vt:lpstr>
      <vt:lpstr>     Building Empathetic Communication</vt:lpstr>
      <vt:lpstr>Module-4 Building Trust in Collaboration</vt:lpstr>
      <vt:lpstr>Importance of Trust</vt:lpstr>
      <vt:lpstr>PowerPoint Presentation</vt:lpstr>
      <vt:lpstr>Thomas Kilmann's Conflict Management Matrix</vt:lpstr>
      <vt:lpstr>Module-5 Building Virtual Collaboration</vt:lpstr>
      <vt:lpstr>     Extra Challenges of Virtual Collaboration</vt:lpstr>
      <vt:lpstr>              Rewarding Team Collaboration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 Trainings</dc:creator>
  <cp:lastModifiedBy>Sidharth Bhandari</cp:lastModifiedBy>
  <cp:revision>158</cp:revision>
  <dcterms:created xsi:type="dcterms:W3CDTF">2023-04-17T22:59:52Z</dcterms:created>
  <dcterms:modified xsi:type="dcterms:W3CDTF">2025-09-17T07:14:35Z</dcterms:modified>
</cp:coreProperties>
</file>