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0" roundtripDataSignature="AMtx7mgt1fxJM4ox6EP7WWvYfUwtUz5vF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customschemas.google.com/relationships/presentationmetadata" Target="meta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2" name="Google Shape;172;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1" marL="457200" marR="0" rtl="0" algn="l">
              <a:lnSpc>
                <a:spcPct val="100000"/>
              </a:lnSpc>
              <a:spcBef>
                <a:spcPts val="0"/>
              </a:spcBef>
              <a:spcAft>
                <a:spcPts val="0"/>
              </a:spcAft>
              <a:buClr>
                <a:schemeClr val="dk1"/>
              </a:buClr>
              <a:buSzPts val="1200"/>
              <a:buFont typeface="Arial"/>
              <a:buNone/>
            </a:pPr>
            <a:r>
              <a:rPr b="1" lang="en-US" sz="1200" u="sng"/>
              <a:t>Facilitator’s Notes: </a:t>
            </a:r>
            <a:endParaRPr/>
          </a:p>
          <a:p>
            <a:pPr indent="0" lvl="1" marL="457200" rtl="0" algn="l">
              <a:lnSpc>
                <a:spcPct val="100000"/>
              </a:lnSpc>
              <a:spcBef>
                <a:spcPts val="0"/>
              </a:spcBef>
              <a:spcAft>
                <a:spcPts val="0"/>
              </a:spcAft>
              <a:buSzPts val="1400"/>
              <a:buNone/>
            </a:pPr>
            <a:r>
              <a:t/>
            </a:r>
            <a:endParaRPr b="1"/>
          </a:p>
          <a:p>
            <a:pPr indent="0" lvl="0" marL="0" rtl="0" algn="l">
              <a:lnSpc>
                <a:spcPct val="100000"/>
              </a:lnSpc>
              <a:spcBef>
                <a:spcPts val="0"/>
              </a:spcBef>
              <a:spcAft>
                <a:spcPts val="0"/>
              </a:spcAft>
              <a:buSzPts val="1400"/>
              <a:buNone/>
            </a:pPr>
            <a:r>
              <a:rPr b="1" lang="en-US"/>
              <a:t>T</a:t>
            </a:r>
            <a:r>
              <a:rPr lang="en-US"/>
              <a:t>rainer to say in the loudest voice “Hello, Good Morning”. Then the participants will say ‘Good Morning’ in reply.</a:t>
            </a:r>
            <a:endParaRPr/>
          </a:p>
          <a:p>
            <a:pPr indent="0" lvl="0" marL="0" rtl="0" algn="l">
              <a:lnSpc>
                <a:spcPct val="100000"/>
              </a:lnSpc>
              <a:spcBef>
                <a:spcPts val="0"/>
              </a:spcBef>
              <a:spcAft>
                <a:spcPts val="0"/>
              </a:spcAft>
              <a:buSzPts val="1400"/>
              <a:buNone/>
            </a:pPr>
            <a:r>
              <a:t/>
            </a:r>
            <a:endParaRPr b="1"/>
          </a:p>
          <a:p>
            <a:pPr indent="0" lvl="0" marL="0" rtl="0" algn="l">
              <a:lnSpc>
                <a:spcPct val="100000"/>
              </a:lnSpc>
              <a:spcBef>
                <a:spcPts val="0"/>
              </a:spcBef>
              <a:spcAft>
                <a:spcPts val="0"/>
              </a:spcAft>
              <a:buSzPts val="1400"/>
              <a:buNone/>
            </a:pPr>
            <a:r>
              <a:rPr lang="en-US"/>
              <a:t>Trainer to say once again in the loudest voice “Hello Good Morning”. Trainer should speak in an energetic, passionate and enthusiastic tone. This activity/gesture will set the tone and energy for the session/workshop</a:t>
            </a:r>
            <a:endParaRPr/>
          </a:p>
          <a:p>
            <a:pPr indent="0" lvl="0" marL="0" rtl="0" algn="l">
              <a:lnSpc>
                <a:spcPct val="100000"/>
              </a:lnSpc>
              <a:spcBef>
                <a:spcPts val="0"/>
              </a:spcBef>
              <a:spcAft>
                <a:spcPts val="0"/>
              </a:spcAft>
              <a:buSzPts val="1400"/>
              <a:buNone/>
            </a:pPr>
            <a:r>
              <a:t/>
            </a:r>
            <a:endParaRPr b="1"/>
          </a:p>
          <a:p>
            <a:pPr indent="0" lvl="0" marL="0" rtl="0" algn="l">
              <a:lnSpc>
                <a:spcPct val="100000"/>
              </a:lnSpc>
              <a:spcBef>
                <a:spcPts val="0"/>
              </a:spcBef>
              <a:spcAft>
                <a:spcPts val="0"/>
              </a:spcAft>
              <a:buSzPts val="1400"/>
              <a:buNone/>
            </a:pPr>
            <a:r>
              <a:rPr b="1" lang="en-US"/>
              <a:t>Trainer:</a:t>
            </a:r>
            <a:r>
              <a:rPr lang="en-US"/>
              <a:t> Well done friends! Great job! (Clap Loudly and tell the participants to clap as well for the superb performance.)</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1" i="0" lang="en-US">
                <a:solidFill>
                  <a:srgbClr val="374151"/>
                </a:solidFill>
                <a:latin typeface="Arial"/>
                <a:ea typeface="Arial"/>
                <a:cs typeface="Arial"/>
                <a:sym typeface="Arial"/>
              </a:rPr>
              <a:t>Trainer: </a:t>
            </a:r>
            <a:r>
              <a:rPr b="0" i="0" lang="en-US">
                <a:solidFill>
                  <a:srgbClr val="374151"/>
                </a:solidFill>
                <a:latin typeface="Arial"/>
                <a:ea typeface="Arial"/>
                <a:cs typeface="Arial"/>
                <a:sym typeface="Arial"/>
              </a:rPr>
              <a:t>I'm excited to be here with you all today and appreciate your presence. I hope you're all doing well and are ready to dive into the material.</a:t>
            </a:r>
            <a:r>
              <a:rPr b="0" lang="en-US"/>
              <a:t>Move to next slide.</a:t>
            </a:r>
            <a:endParaRPr/>
          </a:p>
        </p:txBody>
      </p:sp>
      <p:sp>
        <p:nvSpPr>
          <p:cNvPr id="173" name="Google Shape;173;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6" name="Google Shape;306;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b="1" i="0" lang="en-US" sz="1200" u="none" cap="none" strike="noStrike">
                <a:solidFill>
                  <a:schemeClr val="dk1"/>
                </a:solidFill>
                <a:latin typeface="Arial"/>
                <a:ea typeface="Arial"/>
                <a:cs typeface="Arial"/>
                <a:sym typeface="Arial"/>
              </a:rPr>
              <a:t>Trainer Narrative/Debrief:</a:t>
            </a:r>
            <a:endParaRPr/>
          </a:p>
          <a:p>
            <a:pPr indent="-228600" lvl="0" marL="457200" marR="0" rtl="0" algn="l">
              <a:lnSpc>
                <a:spcPct val="100000"/>
              </a:lnSpc>
              <a:spcBef>
                <a:spcPts val="0"/>
              </a:spcBef>
              <a:spcAft>
                <a:spcPts val="0"/>
              </a:spcAft>
              <a:buClr>
                <a:srgbClr val="000000"/>
              </a:buClr>
              <a:buSzPts val="1400"/>
              <a:buFont typeface="Arial"/>
              <a:buNone/>
            </a:pPr>
            <a:br>
              <a:rPr b="0" i="0" lang="en-US" sz="1200" u="none" cap="none" strike="noStrike">
                <a:solidFill>
                  <a:schemeClr val="dk1"/>
                </a:solidFill>
                <a:latin typeface="Arial"/>
                <a:ea typeface="Arial"/>
                <a:cs typeface="Arial"/>
                <a:sym typeface="Arial"/>
              </a:rPr>
            </a:br>
            <a:r>
              <a:rPr b="0" i="0" lang="en-US" sz="1200" u="none" cap="none" strike="noStrike">
                <a:solidFill>
                  <a:schemeClr val="dk1"/>
                </a:solidFill>
                <a:latin typeface="Arial"/>
                <a:ea typeface="Arial"/>
                <a:cs typeface="Arial"/>
                <a:sym typeface="Arial"/>
              </a:rPr>
              <a:t>The law mandates child-sensitive procedures—interviews at home, no police uniforms, confidentiality of identity. These measures protect children from further trauma. Teachers don’t enforce these, but knowing them helps us reassure children. Reflect: How might these procedures comfort a child who fears the system?</a:t>
            </a:r>
            <a:endParaRPr/>
          </a:p>
          <a:p>
            <a:pPr indent="-228600" lvl="0" marL="457200" marR="0" rtl="0" algn="l">
              <a:lnSpc>
                <a:spcPct val="100000"/>
              </a:lnSpc>
              <a:spcBef>
                <a:spcPts val="0"/>
              </a:spcBef>
              <a:spcAft>
                <a:spcPts val="0"/>
              </a:spcAft>
              <a:buSzPts val="1400"/>
              <a:buNone/>
            </a:pPr>
            <a:r>
              <a:t/>
            </a:r>
            <a:endParaRPr/>
          </a:p>
        </p:txBody>
      </p:sp>
      <p:sp>
        <p:nvSpPr>
          <p:cNvPr id="307" name="Google Shape;307;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3" name="Google Shape;313;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b="1" i="0" lang="en-US" sz="1200" u="none" cap="none" strike="noStrike">
                <a:solidFill>
                  <a:schemeClr val="dk1"/>
                </a:solidFill>
                <a:latin typeface="Arial"/>
                <a:ea typeface="Arial"/>
                <a:cs typeface="Arial"/>
                <a:sym typeface="Arial"/>
              </a:rPr>
              <a:t>Trainer Narrative/Debrief:</a:t>
            </a:r>
            <a:endParaRPr/>
          </a:p>
          <a:p>
            <a:pPr indent="-228600" lvl="0" marL="457200" marR="0" rtl="0" algn="l">
              <a:lnSpc>
                <a:spcPct val="100000"/>
              </a:lnSpc>
              <a:spcBef>
                <a:spcPts val="0"/>
              </a:spcBef>
              <a:spcAft>
                <a:spcPts val="0"/>
              </a:spcAft>
              <a:buClr>
                <a:srgbClr val="000000"/>
              </a:buClr>
              <a:buSzPts val="1400"/>
              <a:buFont typeface="Arial"/>
              <a:buNone/>
            </a:pPr>
            <a:br>
              <a:rPr b="0" i="0" lang="en-US" sz="1200" u="none" cap="none" strike="noStrike">
                <a:solidFill>
                  <a:schemeClr val="dk1"/>
                </a:solidFill>
                <a:latin typeface="Arial"/>
                <a:ea typeface="Arial"/>
                <a:cs typeface="Arial"/>
                <a:sym typeface="Arial"/>
              </a:rPr>
            </a:br>
            <a:r>
              <a:rPr b="0" i="0" lang="en-US" sz="1200" u="none" cap="none" strike="noStrike">
                <a:solidFill>
                  <a:schemeClr val="dk1"/>
                </a:solidFill>
                <a:latin typeface="Arial"/>
                <a:ea typeface="Arial"/>
                <a:cs typeface="Arial"/>
                <a:sym typeface="Arial"/>
              </a:rPr>
              <a:t>This slide emphasizes strict punishments and the role of special courts for speedy trials. The message is: the law is tough on offenders and prioritizes justice for children. Teachers don’t deliver justice, but we start the process by reporting. Reflect: Does knowing the law is this strong give you more confidence to act?</a:t>
            </a:r>
            <a:endParaRPr/>
          </a:p>
          <a:p>
            <a:pPr indent="-228600" lvl="0" marL="457200" marR="0" rtl="0" algn="l">
              <a:lnSpc>
                <a:spcPct val="100000"/>
              </a:lnSpc>
              <a:spcBef>
                <a:spcPts val="0"/>
              </a:spcBef>
              <a:spcAft>
                <a:spcPts val="0"/>
              </a:spcAft>
              <a:buSzPts val="1400"/>
              <a:buNone/>
            </a:pPr>
            <a:r>
              <a:t/>
            </a:r>
            <a:endParaRPr/>
          </a:p>
        </p:txBody>
      </p:sp>
      <p:sp>
        <p:nvSpPr>
          <p:cNvPr id="314" name="Google Shape;314;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0" name="Google Shape;320;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rPr b="1" i="0" lang="en-US" sz="1200" u="none" cap="none" strike="noStrike">
                <a:solidFill>
                  <a:schemeClr val="dk1"/>
                </a:solidFill>
                <a:latin typeface="Arial"/>
                <a:ea typeface="Arial"/>
                <a:cs typeface="Arial"/>
                <a:sym typeface="Arial"/>
              </a:rPr>
              <a:t>Trainer Narrative/Debrief:</a:t>
            </a:r>
            <a:br>
              <a:rPr b="0" i="0" lang="en-US" sz="1200" u="none" cap="none" strike="noStrike">
                <a:solidFill>
                  <a:schemeClr val="dk1"/>
                </a:solidFill>
                <a:latin typeface="Arial"/>
                <a:ea typeface="Arial"/>
                <a:cs typeface="Arial"/>
                <a:sym typeface="Arial"/>
              </a:rPr>
            </a:br>
            <a:r>
              <a:rPr b="0" i="0" lang="en-US" sz="1200" u="none" cap="none" strike="noStrike">
                <a:solidFill>
                  <a:schemeClr val="dk1"/>
                </a:solidFill>
                <a:latin typeface="Arial"/>
                <a:ea typeface="Arial"/>
                <a:cs typeface="Arial"/>
                <a:sym typeface="Arial"/>
              </a:rPr>
              <a:t>Child safety is not a one-time event—it requires ongoing monitoring and awareness. SMCs, CPCs, and government bodies all review compliance. For teachers, the focus is on daily vigilance and awareness-building in children. Reflect: What’s one awareness practice you can implement in your school this month?</a:t>
            </a:r>
            <a:endParaRPr/>
          </a:p>
          <a:p>
            <a:pPr indent="-228600" lvl="0" marL="457200" marR="0" rtl="0" algn="l">
              <a:lnSpc>
                <a:spcPct val="100000"/>
              </a:lnSpc>
              <a:spcBef>
                <a:spcPts val="0"/>
              </a:spcBef>
              <a:spcAft>
                <a:spcPts val="0"/>
              </a:spcAft>
              <a:buSzPts val="1400"/>
              <a:buNone/>
            </a:pPr>
            <a:r>
              <a:t/>
            </a:r>
            <a:endParaRPr b="0" i="0" sz="1200" u="none" cap="none" strike="noStrike">
              <a:solidFill>
                <a:schemeClr val="dk1"/>
              </a:solidFill>
              <a:latin typeface="Arial"/>
              <a:ea typeface="Arial"/>
              <a:cs typeface="Arial"/>
              <a:sym typeface="Arial"/>
            </a:endParaRPr>
          </a:p>
          <a:p>
            <a:pPr indent="-228600" lvl="0" marL="457200" marR="0" rtl="0" algn="l">
              <a:lnSpc>
                <a:spcPct val="100000"/>
              </a:lnSpc>
              <a:spcBef>
                <a:spcPts val="0"/>
              </a:spcBef>
              <a:spcAft>
                <a:spcPts val="0"/>
              </a:spcAft>
              <a:buSzPts val="1400"/>
              <a:buNone/>
            </a:pPr>
            <a:r>
              <a:rPr b="1" i="0" lang="en-US" sz="1200" u="none" cap="none" strike="noStrike">
                <a:solidFill>
                  <a:schemeClr val="dk1"/>
                </a:solidFill>
                <a:latin typeface="Arial"/>
                <a:ea typeface="Arial"/>
                <a:cs typeface="Arial"/>
                <a:sym typeface="Arial"/>
              </a:rPr>
              <a:t>Suggested Facilitation Activity:</a:t>
            </a:r>
            <a:br>
              <a:rPr b="0" i="0" lang="en-US" sz="1200" u="none" cap="none" strike="noStrike">
                <a:solidFill>
                  <a:schemeClr val="dk1"/>
                </a:solidFill>
                <a:latin typeface="Arial"/>
                <a:ea typeface="Arial"/>
                <a:cs typeface="Arial"/>
                <a:sym typeface="Arial"/>
              </a:rPr>
            </a:br>
            <a:r>
              <a:rPr b="0" i="0" lang="en-US" sz="1200" u="none" cap="none" strike="noStrike">
                <a:solidFill>
                  <a:schemeClr val="dk1"/>
                </a:solidFill>
                <a:latin typeface="Arial"/>
                <a:ea typeface="Arial"/>
                <a:cs typeface="Arial"/>
                <a:sym typeface="Arial"/>
              </a:rPr>
              <a:t>Action planning: Ask participants to write one concrete action they will take in their school in the next 30 days and share with the group.</a:t>
            </a:r>
            <a:endParaRPr/>
          </a:p>
          <a:p>
            <a:pPr indent="-228600" lvl="0" marL="457200" marR="0" rtl="0" algn="l">
              <a:lnSpc>
                <a:spcPct val="100000"/>
              </a:lnSpc>
              <a:spcBef>
                <a:spcPts val="0"/>
              </a:spcBef>
              <a:spcAft>
                <a:spcPts val="0"/>
              </a:spcAft>
              <a:buSzPts val="1400"/>
              <a:buNone/>
            </a:pPr>
            <a:r>
              <a:t/>
            </a:r>
            <a:endParaRPr/>
          </a:p>
        </p:txBody>
      </p:sp>
      <p:sp>
        <p:nvSpPr>
          <p:cNvPr id="321" name="Google Shape;321;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7" name="Google Shape;327;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Trainer to take the participant feedback.</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Dear friends as we move ahead it is time for the feedback. I am sharing the feedback form/Link to share your valuable feedback about your overall experience of this workshop. Your feedback will help us to improve our workshop.</a:t>
            </a:r>
            <a:endParaRPr/>
          </a:p>
        </p:txBody>
      </p:sp>
      <p:sp>
        <p:nvSpPr>
          <p:cNvPr id="328" name="Google Shape;328;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3" name="Google Shape;333;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1" name="Google Shape;181;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rPr b="1" i="0" lang="en-US" sz="1200" u="none" cap="none" strike="noStrike">
                <a:solidFill>
                  <a:schemeClr val="dk1"/>
                </a:solidFill>
                <a:latin typeface="Arial"/>
                <a:ea typeface="Arial"/>
                <a:cs typeface="Arial"/>
                <a:sym typeface="Arial"/>
              </a:rPr>
              <a:t>Trainer Narrative/Debrief:</a:t>
            </a:r>
            <a:br>
              <a:rPr b="0" i="0" lang="en-US" sz="1200" u="none" cap="none" strike="noStrike">
                <a:solidFill>
                  <a:schemeClr val="dk1"/>
                </a:solidFill>
                <a:latin typeface="Arial"/>
                <a:ea typeface="Arial"/>
                <a:cs typeface="Arial"/>
                <a:sym typeface="Arial"/>
              </a:rPr>
            </a:br>
            <a:r>
              <a:rPr b="0" i="0" lang="en-US" sz="1200" u="none" cap="none" strike="noStrike">
                <a:solidFill>
                  <a:schemeClr val="dk1"/>
                </a:solidFill>
                <a:latin typeface="Arial"/>
                <a:ea typeface="Arial"/>
                <a:cs typeface="Arial"/>
                <a:sym typeface="Arial"/>
              </a:rPr>
              <a:t>Here is an overview of our journey today. We will begin by understanding why every child matters and what the POCSO Act is. Then we will explore the teacher’s role in prevention, spotting early signs of abuse, and handling disclosures responsibly. Finally, we will focus on reporting responsibilities, safe classroom practices, and institutional accountability. Think of this agenda as our roadmap—it ensures we stay on track while diving into these important conversations.</a:t>
            </a:r>
            <a:endParaRPr/>
          </a:p>
          <a:p>
            <a:pPr indent="-228600" lvl="0" marL="457200" marR="0" rtl="0" algn="l">
              <a:lnSpc>
                <a:spcPct val="100000"/>
              </a:lnSpc>
              <a:spcBef>
                <a:spcPts val="0"/>
              </a:spcBef>
              <a:spcAft>
                <a:spcPts val="0"/>
              </a:spcAft>
              <a:buSzPts val="1400"/>
              <a:buNone/>
            </a:pPr>
            <a:r>
              <a:t/>
            </a:r>
            <a:endParaRPr b="0" i="0" sz="1200" u="none" cap="none" strike="noStrike">
              <a:solidFill>
                <a:schemeClr val="dk1"/>
              </a:solidFill>
              <a:latin typeface="Arial"/>
              <a:ea typeface="Arial"/>
              <a:cs typeface="Arial"/>
              <a:sym typeface="Arial"/>
            </a:endParaRPr>
          </a:p>
          <a:p>
            <a:pPr indent="-228600" lvl="0" marL="457200" marR="0" rtl="0" algn="l">
              <a:lnSpc>
                <a:spcPct val="100000"/>
              </a:lnSpc>
              <a:spcBef>
                <a:spcPts val="0"/>
              </a:spcBef>
              <a:spcAft>
                <a:spcPts val="0"/>
              </a:spcAft>
              <a:buSzPts val="1400"/>
              <a:buNone/>
            </a:pPr>
            <a:r>
              <a:rPr b="1" i="0" lang="en-US" sz="1200" u="none" cap="none" strike="noStrike">
                <a:solidFill>
                  <a:schemeClr val="dk1"/>
                </a:solidFill>
                <a:latin typeface="Arial"/>
                <a:ea typeface="Arial"/>
                <a:cs typeface="Arial"/>
                <a:sym typeface="Arial"/>
              </a:rPr>
              <a:t>Suggested Facilitation Activity:</a:t>
            </a:r>
            <a:br>
              <a:rPr b="0" i="0" lang="en-US" sz="1200" u="none" cap="none" strike="noStrike">
                <a:solidFill>
                  <a:schemeClr val="dk1"/>
                </a:solidFill>
                <a:latin typeface="Arial"/>
                <a:ea typeface="Arial"/>
                <a:cs typeface="Arial"/>
                <a:sym typeface="Arial"/>
              </a:rPr>
            </a:br>
            <a:r>
              <a:rPr b="0" i="0" lang="en-US" sz="1200" u="none" cap="none" strike="noStrike">
                <a:solidFill>
                  <a:schemeClr val="dk1"/>
                </a:solidFill>
                <a:latin typeface="Arial"/>
                <a:ea typeface="Arial"/>
                <a:cs typeface="Arial"/>
                <a:sym typeface="Arial"/>
              </a:rPr>
              <a:t>Invite participants to share one expectation they have from this workshop. Capture a few and confirm which sections will address them.</a:t>
            </a:r>
            <a:endParaRPr/>
          </a:p>
          <a:p>
            <a:pPr indent="0" lvl="0" marL="0" rtl="0" algn="l">
              <a:lnSpc>
                <a:spcPct val="100000"/>
              </a:lnSpc>
              <a:spcBef>
                <a:spcPts val="0"/>
              </a:spcBef>
              <a:spcAft>
                <a:spcPts val="0"/>
              </a:spcAft>
              <a:buSzPts val="1400"/>
              <a:buNone/>
            </a:pPr>
            <a:r>
              <a:t/>
            </a:r>
            <a:endParaRPr/>
          </a:p>
        </p:txBody>
      </p:sp>
      <p:sp>
        <p:nvSpPr>
          <p:cNvPr id="182" name="Google Shape;182;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8" name="Google Shape;218;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1" i="0" lang="en-US" sz="1200" u="none" cap="none" strike="noStrike">
                <a:solidFill>
                  <a:schemeClr val="dk1"/>
                </a:solidFill>
                <a:latin typeface="Arial"/>
                <a:ea typeface="Arial"/>
                <a:cs typeface="Arial"/>
                <a:sym typeface="Arial"/>
              </a:rPr>
              <a:t>Trainer Narrative/Debrief:</a:t>
            </a:r>
            <a:br>
              <a:rPr b="0" i="0" lang="en-US" sz="1200" u="none" cap="none" strike="noStrike">
                <a:solidFill>
                  <a:schemeClr val="dk1"/>
                </a:solidFill>
                <a:latin typeface="Arial"/>
                <a:ea typeface="Arial"/>
                <a:cs typeface="Arial"/>
                <a:sym typeface="Arial"/>
              </a:rPr>
            </a:br>
            <a:r>
              <a:rPr b="0" i="0" lang="en-US" sz="1200" u="none" cap="none" strike="noStrike">
                <a:solidFill>
                  <a:schemeClr val="dk1"/>
                </a:solidFill>
                <a:latin typeface="Arial"/>
                <a:ea typeface="Arial"/>
                <a:cs typeface="Arial"/>
                <a:sym typeface="Arial"/>
              </a:rPr>
              <a:t>Why does this law matter? Look at the data: crimes against children are rising year by year, with sexual offences making up almost 40% of cases. Behind every number is a real child—possibly like those you see in your classrooms daily. This is not just a legal issue, it is a social and educational one. By understanding the significance of POCSO, you are equipping yourself to be a stronger shield for your students.</a:t>
            </a:r>
            <a:endParaRPr/>
          </a:p>
          <a:p>
            <a:pPr indent="0" lvl="0" marL="0" rtl="0" algn="l">
              <a:lnSpc>
                <a:spcPct val="100000"/>
              </a:lnSpc>
              <a:spcBef>
                <a:spcPts val="0"/>
              </a:spcBef>
              <a:spcAft>
                <a:spcPts val="0"/>
              </a:spcAft>
              <a:buSzPts val="1400"/>
              <a:buNone/>
            </a:pPr>
            <a:r>
              <a:t/>
            </a:r>
            <a:endParaRPr/>
          </a:p>
        </p:txBody>
      </p:sp>
      <p:sp>
        <p:nvSpPr>
          <p:cNvPr id="219" name="Google Shape;219;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9" name="Google Shape;229;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b="1" i="0" lang="en-US" sz="1200" u="none" cap="none" strike="noStrike">
                <a:solidFill>
                  <a:schemeClr val="dk1"/>
                </a:solidFill>
                <a:latin typeface="Arial"/>
                <a:ea typeface="Arial"/>
                <a:cs typeface="Arial"/>
                <a:sym typeface="Arial"/>
              </a:rPr>
              <a:t>Trainer Narrative/Debrief:</a:t>
            </a:r>
            <a:br>
              <a:rPr b="0" i="0" lang="en-US" sz="1200" u="none" cap="none" strike="noStrike">
                <a:solidFill>
                  <a:schemeClr val="dk1"/>
                </a:solidFill>
                <a:latin typeface="Arial"/>
                <a:ea typeface="Arial"/>
                <a:cs typeface="Arial"/>
                <a:sym typeface="Arial"/>
              </a:rPr>
            </a:br>
            <a:r>
              <a:rPr b="0" i="0" lang="en-US" sz="1200" u="none" cap="none" strike="noStrike">
                <a:solidFill>
                  <a:schemeClr val="dk1"/>
                </a:solidFill>
                <a:latin typeface="Arial"/>
                <a:ea typeface="Arial"/>
                <a:cs typeface="Arial"/>
                <a:sym typeface="Arial"/>
              </a:rPr>
              <a:t>Abuse can show up in many ways: unexplained injuries, sudden aggression, withdrawal, or declining grades. It is never just one sign but a pattern. Teachers, your power lies in noticing these patterns early and keeping a log. This record can make a critical difference if formal reporting is needed.</a:t>
            </a:r>
            <a:endParaRPr/>
          </a:p>
          <a:p>
            <a:pPr indent="-228600" lvl="0" marL="457200" marR="0" rtl="0" algn="l">
              <a:lnSpc>
                <a:spcPct val="100000"/>
              </a:lnSpc>
              <a:spcBef>
                <a:spcPts val="0"/>
              </a:spcBef>
              <a:spcAft>
                <a:spcPts val="0"/>
              </a:spcAft>
              <a:buSzPts val="1400"/>
              <a:buNone/>
            </a:pPr>
            <a:r>
              <a:t/>
            </a:r>
            <a:endParaRPr/>
          </a:p>
        </p:txBody>
      </p:sp>
      <p:sp>
        <p:nvSpPr>
          <p:cNvPr id="230" name="Google Shape;230;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4" name="Google Shape;244;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b="1" i="0" lang="en-US" sz="1200" u="none" cap="none" strike="noStrike">
                <a:solidFill>
                  <a:schemeClr val="dk1"/>
                </a:solidFill>
                <a:latin typeface="Arial"/>
                <a:ea typeface="Arial"/>
                <a:cs typeface="Arial"/>
                <a:sym typeface="Arial"/>
              </a:rPr>
              <a:t>Trainer Narrative/Debrief:</a:t>
            </a:r>
            <a:br>
              <a:rPr b="0" i="0" lang="en-US" sz="1200" u="none" cap="none" strike="noStrike">
                <a:solidFill>
                  <a:schemeClr val="dk1"/>
                </a:solidFill>
                <a:latin typeface="Arial"/>
                <a:ea typeface="Arial"/>
                <a:cs typeface="Arial"/>
                <a:sym typeface="Arial"/>
              </a:rPr>
            </a:br>
            <a:r>
              <a:rPr b="0" i="0" lang="en-US" sz="1200" u="none" cap="none" strike="noStrike">
                <a:solidFill>
                  <a:schemeClr val="dk1"/>
                </a:solidFill>
                <a:latin typeface="Arial"/>
                <a:ea typeface="Arial"/>
                <a:cs typeface="Arial"/>
                <a:sym typeface="Arial"/>
              </a:rPr>
              <a:t>The law recognizes different types of offences: penetrative sexual assault, non-penetrative sexual assault, harassment, and use of children in pornography. Each has clear punishments. For teachers, the takeaway is that all of these are serious—none can be dismissed as “small.”</a:t>
            </a:r>
            <a:endParaRPr/>
          </a:p>
          <a:p>
            <a:pPr indent="-228600" lvl="0" marL="457200" marR="0" rtl="0" algn="l">
              <a:lnSpc>
                <a:spcPct val="100000"/>
              </a:lnSpc>
              <a:spcBef>
                <a:spcPts val="0"/>
              </a:spcBef>
              <a:spcAft>
                <a:spcPts val="0"/>
              </a:spcAft>
              <a:buSzPts val="1400"/>
              <a:buNone/>
            </a:pPr>
            <a:r>
              <a:t/>
            </a:r>
            <a:endParaRPr/>
          </a:p>
        </p:txBody>
      </p:sp>
      <p:sp>
        <p:nvSpPr>
          <p:cNvPr id="245" name="Google Shape;245;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1" name="Google Shape;251;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b="1" i="0" lang="en-US" sz="1200" u="none" cap="none" strike="noStrike">
                <a:solidFill>
                  <a:schemeClr val="dk1"/>
                </a:solidFill>
                <a:latin typeface="Arial"/>
                <a:ea typeface="Arial"/>
                <a:cs typeface="Arial"/>
                <a:sym typeface="Arial"/>
              </a:rPr>
              <a:t>Trainer Narrative/Debrief:</a:t>
            </a:r>
            <a:br>
              <a:rPr b="0" i="0" lang="en-US" sz="1200" u="none" cap="none" strike="noStrike">
                <a:solidFill>
                  <a:schemeClr val="dk1"/>
                </a:solidFill>
                <a:latin typeface="Arial"/>
                <a:ea typeface="Arial"/>
                <a:cs typeface="Arial"/>
                <a:sym typeface="Arial"/>
              </a:rPr>
            </a:br>
            <a:r>
              <a:rPr b="0" i="0" lang="en-US" sz="1200" u="none" cap="none" strike="noStrike">
                <a:solidFill>
                  <a:schemeClr val="dk1"/>
                </a:solidFill>
                <a:latin typeface="Arial"/>
                <a:ea typeface="Arial"/>
                <a:cs typeface="Arial"/>
                <a:sym typeface="Arial"/>
              </a:rPr>
              <a:t>When a child discloses, listen with patience, reassure them, and record their exact words confidentially. Avoid shock, judgment, or promises of secrecy. The goal is to make the child feel heard and safe, not overwhelmed. Remember: you are a trusted adult, not an investigator.</a:t>
            </a:r>
            <a:endParaRPr/>
          </a:p>
          <a:p>
            <a:pPr indent="-228600" lvl="0" marL="457200" marR="0" rtl="0" algn="l">
              <a:lnSpc>
                <a:spcPct val="100000"/>
              </a:lnSpc>
              <a:spcBef>
                <a:spcPts val="0"/>
              </a:spcBef>
              <a:spcAft>
                <a:spcPts val="0"/>
              </a:spcAft>
              <a:buClr>
                <a:srgbClr val="000000"/>
              </a:buClr>
              <a:buSzPts val="1400"/>
              <a:buFont typeface="Arial"/>
              <a:buNone/>
            </a:pPr>
            <a:r>
              <a:t/>
            </a:r>
            <a:endParaRPr b="0" i="0" sz="1200" u="none" cap="none" strike="noStrike">
              <a:solidFill>
                <a:schemeClr val="dk1"/>
              </a:solidFill>
              <a:latin typeface="Arial"/>
              <a:ea typeface="Arial"/>
              <a:cs typeface="Arial"/>
              <a:sym typeface="Arial"/>
            </a:endParaRPr>
          </a:p>
          <a:p>
            <a:pPr indent="-228600" lvl="0" marL="457200" marR="0" rtl="0" algn="l">
              <a:lnSpc>
                <a:spcPct val="100000"/>
              </a:lnSpc>
              <a:spcBef>
                <a:spcPts val="0"/>
              </a:spcBef>
              <a:spcAft>
                <a:spcPts val="0"/>
              </a:spcAft>
              <a:buSzPts val="1400"/>
              <a:buNone/>
            </a:pPr>
            <a:r>
              <a:rPr b="1" i="0" lang="en-US" sz="1200" u="none" cap="none" strike="noStrike">
                <a:solidFill>
                  <a:schemeClr val="dk1"/>
                </a:solidFill>
                <a:latin typeface="Arial"/>
                <a:ea typeface="Arial"/>
                <a:cs typeface="Arial"/>
                <a:sym typeface="Arial"/>
              </a:rPr>
              <a:t>Best Practices in Handling Disclosures</a:t>
            </a:r>
            <a:endParaRPr b="1" i="0" sz="1200" u="none" cap="none" strike="noStrike">
              <a:solidFill>
                <a:schemeClr val="dk1"/>
              </a:solidFill>
              <a:latin typeface="Arial"/>
              <a:ea typeface="Arial"/>
              <a:cs typeface="Arial"/>
              <a:sym typeface="Arial"/>
            </a:endParaRPr>
          </a:p>
          <a:p>
            <a:pPr indent="-228600" lvl="0" marL="457200" marR="0" rtl="0" algn="l">
              <a:lnSpc>
                <a:spcPct val="100000"/>
              </a:lnSpc>
              <a:spcBef>
                <a:spcPts val="0"/>
              </a:spcBef>
              <a:spcAft>
                <a:spcPts val="0"/>
              </a:spcAft>
              <a:buSzPts val="1400"/>
              <a:buNone/>
            </a:pPr>
            <a:r>
              <a:rPr b="1" i="0" lang="en-US" sz="1200" u="none" cap="none" strike="noStrike">
                <a:solidFill>
                  <a:schemeClr val="dk1"/>
                </a:solidFill>
                <a:latin typeface="Arial"/>
                <a:ea typeface="Arial"/>
                <a:cs typeface="Arial"/>
                <a:sym typeface="Arial"/>
              </a:rPr>
              <a:t>Trainer Narrative/Debrief:</a:t>
            </a:r>
            <a:br>
              <a:rPr b="0" i="0" lang="en-US" sz="1200" u="none" cap="none" strike="noStrike">
                <a:solidFill>
                  <a:schemeClr val="dk1"/>
                </a:solidFill>
                <a:latin typeface="Arial"/>
                <a:ea typeface="Arial"/>
                <a:cs typeface="Arial"/>
                <a:sym typeface="Arial"/>
              </a:rPr>
            </a:br>
            <a:r>
              <a:rPr b="0" i="0" lang="en-US" sz="1200" u="none" cap="none" strike="noStrike">
                <a:solidFill>
                  <a:schemeClr val="dk1"/>
                </a:solidFill>
                <a:latin typeface="Arial"/>
                <a:ea typeface="Arial"/>
                <a:cs typeface="Arial"/>
                <a:sym typeface="Arial"/>
              </a:rPr>
              <a:t>Privacy, simple explanations, and acknowledging courage are best practices. Always explain the next steps clearly, in language the child understands. Avoid pressing for details. Your role is to receive, reassure, and report.</a:t>
            </a:r>
            <a:endParaRPr/>
          </a:p>
          <a:p>
            <a:pPr indent="-228600" lvl="0" marL="457200" marR="0" rtl="0" algn="l">
              <a:lnSpc>
                <a:spcPct val="100000"/>
              </a:lnSpc>
              <a:spcBef>
                <a:spcPts val="0"/>
              </a:spcBef>
              <a:spcAft>
                <a:spcPts val="0"/>
              </a:spcAft>
              <a:buSzPts val="1400"/>
              <a:buNone/>
            </a:pPr>
            <a:r>
              <a:t/>
            </a:r>
            <a:endParaRPr/>
          </a:p>
        </p:txBody>
      </p:sp>
      <p:sp>
        <p:nvSpPr>
          <p:cNvPr id="252" name="Google Shape;252;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5" name="Google Shape;265;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rPr b="1" i="0" lang="en-US" sz="1200" u="none" cap="none" strike="noStrike">
                <a:solidFill>
                  <a:schemeClr val="dk1"/>
                </a:solidFill>
                <a:latin typeface="Arial"/>
                <a:ea typeface="Arial"/>
                <a:cs typeface="Arial"/>
                <a:sym typeface="Arial"/>
              </a:rPr>
              <a:t>Trainer Narrative/Debrief:</a:t>
            </a:r>
            <a:endParaRPr/>
          </a:p>
          <a:p>
            <a:pPr indent="-228600" lvl="0" marL="457200" marR="0" rtl="0" algn="l">
              <a:lnSpc>
                <a:spcPct val="100000"/>
              </a:lnSpc>
              <a:spcBef>
                <a:spcPts val="0"/>
              </a:spcBef>
              <a:spcAft>
                <a:spcPts val="0"/>
              </a:spcAft>
              <a:buSzPts val="1400"/>
              <a:buNone/>
            </a:pPr>
            <a:br>
              <a:rPr b="0" i="0" lang="en-US" sz="1200" u="none" cap="none" strike="noStrike">
                <a:solidFill>
                  <a:schemeClr val="dk1"/>
                </a:solidFill>
                <a:latin typeface="Arial"/>
                <a:ea typeface="Arial"/>
                <a:cs typeface="Arial"/>
                <a:sym typeface="Arial"/>
              </a:rPr>
            </a:br>
            <a:r>
              <a:rPr b="0" i="0" lang="en-US" sz="1200" u="none" cap="none" strike="noStrike">
                <a:solidFill>
                  <a:schemeClr val="dk1"/>
                </a:solidFill>
                <a:latin typeface="Arial"/>
                <a:ea typeface="Arial"/>
                <a:cs typeface="Arial"/>
                <a:sym typeface="Arial"/>
              </a:rPr>
              <a:t>Knowing the channels of reporting is critical. Teachers often hesitate because they don’t know where to go. Options include the local police, Child Protection Committees, Child Welfare Committees, or helplines like 1098. There are also specialized units for cyber-crimes. Think of this like a safety net—multiple doors are available to ensure children are protected. Reflect: if a child came to you today, would you know the exact first step you should take? This knowledge bridges the gap between hesitation and immediate action.</a:t>
            </a:r>
            <a:endParaRPr/>
          </a:p>
          <a:p>
            <a:pPr indent="-228600" lvl="0" marL="457200" marR="0" rtl="0" algn="l">
              <a:lnSpc>
                <a:spcPct val="100000"/>
              </a:lnSpc>
              <a:spcBef>
                <a:spcPts val="0"/>
              </a:spcBef>
              <a:spcAft>
                <a:spcPts val="0"/>
              </a:spcAft>
              <a:buSzPts val="1400"/>
              <a:buNone/>
            </a:pPr>
            <a:r>
              <a:t/>
            </a:r>
            <a:endParaRPr b="0" i="0" sz="1200" u="none" cap="none" strike="noStrike">
              <a:solidFill>
                <a:schemeClr val="dk1"/>
              </a:solidFill>
              <a:latin typeface="Arial"/>
              <a:ea typeface="Arial"/>
              <a:cs typeface="Arial"/>
              <a:sym typeface="Arial"/>
            </a:endParaRPr>
          </a:p>
          <a:p>
            <a:pPr indent="-228600" lvl="0" marL="457200" marR="0" rtl="0" algn="l">
              <a:lnSpc>
                <a:spcPct val="100000"/>
              </a:lnSpc>
              <a:spcBef>
                <a:spcPts val="0"/>
              </a:spcBef>
              <a:spcAft>
                <a:spcPts val="0"/>
              </a:spcAft>
              <a:buSzPts val="1400"/>
              <a:buNone/>
            </a:pPr>
            <a:r>
              <a:rPr b="1" i="0" lang="en-US" sz="1200" u="none" cap="none" strike="noStrike">
                <a:solidFill>
                  <a:schemeClr val="dk1"/>
                </a:solidFill>
                <a:latin typeface="Arial"/>
                <a:ea typeface="Arial"/>
                <a:cs typeface="Arial"/>
                <a:sym typeface="Arial"/>
              </a:rPr>
              <a:t>Suggested Facilitation Activity:</a:t>
            </a:r>
            <a:endParaRPr/>
          </a:p>
          <a:p>
            <a:pPr indent="-228600" lvl="0" marL="457200" marR="0" rtl="0" algn="l">
              <a:lnSpc>
                <a:spcPct val="100000"/>
              </a:lnSpc>
              <a:spcBef>
                <a:spcPts val="0"/>
              </a:spcBef>
              <a:spcAft>
                <a:spcPts val="0"/>
              </a:spcAft>
              <a:buSzPts val="1400"/>
              <a:buNone/>
            </a:pPr>
            <a:br>
              <a:rPr b="0" i="0" lang="en-US" sz="1200" u="none" cap="none" strike="noStrike">
                <a:solidFill>
                  <a:schemeClr val="dk1"/>
                </a:solidFill>
                <a:latin typeface="Arial"/>
                <a:ea typeface="Arial"/>
                <a:cs typeface="Arial"/>
                <a:sym typeface="Arial"/>
              </a:rPr>
            </a:br>
            <a:r>
              <a:rPr b="0" i="0" lang="en-US" sz="1200" u="none" cap="none" strike="noStrike">
                <a:solidFill>
                  <a:schemeClr val="dk1"/>
                </a:solidFill>
                <a:latin typeface="Arial"/>
                <a:ea typeface="Arial"/>
                <a:cs typeface="Arial"/>
                <a:sym typeface="Arial"/>
              </a:rPr>
              <a:t>Interactive poll: Ask participants, “If you had to report tomorrow, where would you go first?” Then debrief and reinforce the correct reporting channels listed on the slide.</a:t>
            </a:r>
            <a:endParaRPr/>
          </a:p>
          <a:p>
            <a:pPr indent="-228600" lvl="0" marL="457200" marR="0" rtl="0" algn="l">
              <a:lnSpc>
                <a:spcPct val="100000"/>
              </a:lnSpc>
              <a:spcBef>
                <a:spcPts val="0"/>
              </a:spcBef>
              <a:spcAft>
                <a:spcPts val="0"/>
              </a:spcAft>
              <a:buSzPts val="1400"/>
              <a:buNone/>
            </a:pPr>
            <a:r>
              <a:t/>
            </a:r>
            <a:endParaRPr/>
          </a:p>
        </p:txBody>
      </p:sp>
      <p:sp>
        <p:nvSpPr>
          <p:cNvPr id="266" name="Google Shape;266;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7" name="Google Shape;277;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rPr b="1" i="0" lang="en-US" sz="1200" u="none" cap="none" strike="noStrike">
                <a:solidFill>
                  <a:schemeClr val="dk1"/>
                </a:solidFill>
                <a:latin typeface="Arial"/>
                <a:ea typeface="Arial"/>
                <a:cs typeface="Arial"/>
                <a:sym typeface="Arial"/>
              </a:rPr>
              <a:t>Trainer Narrative/Debrief:</a:t>
            </a:r>
            <a:endParaRPr/>
          </a:p>
          <a:p>
            <a:pPr indent="-228600" lvl="0" marL="457200" marR="0" rtl="0" algn="l">
              <a:lnSpc>
                <a:spcPct val="100000"/>
              </a:lnSpc>
              <a:spcBef>
                <a:spcPts val="0"/>
              </a:spcBef>
              <a:spcAft>
                <a:spcPts val="0"/>
              </a:spcAft>
              <a:buSzPts val="1400"/>
              <a:buNone/>
            </a:pPr>
            <a:br>
              <a:rPr b="0" i="0" lang="en-US" sz="1200" u="none" cap="none" strike="noStrike">
                <a:solidFill>
                  <a:schemeClr val="dk1"/>
                </a:solidFill>
                <a:latin typeface="Arial"/>
                <a:ea typeface="Arial"/>
                <a:cs typeface="Arial"/>
                <a:sym typeface="Arial"/>
              </a:rPr>
            </a:br>
            <a:r>
              <a:rPr b="0" i="0" lang="en-US" sz="1200" u="none" cap="none" strike="noStrike">
                <a:solidFill>
                  <a:schemeClr val="dk1"/>
                </a:solidFill>
                <a:latin typeface="Arial"/>
                <a:ea typeface="Arial"/>
                <a:cs typeface="Arial"/>
                <a:sym typeface="Arial"/>
              </a:rPr>
              <a:t>The reporting process may sound complex, but the law simplifies it to protect the child. Police must register an FIR, visit the child if necessary, and inform the Child Welfare Committee within 24 hours. Medical exams must be child-centric, ideally conducted by a female doctor, and with the child’s consent or guardian’s. The key is: the system revolves around the child’s dignity and safety. As teachers, you don’t need to handle every step—you just need to start the process by informing the Principal or CPC. Reflect: what challenges do you foresee in ensuring this process is followed in your school?</a:t>
            </a:r>
            <a:endParaRPr/>
          </a:p>
          <a:p>
            <a:pPr indent="-228600" lvl="0" marL="457200" marR="0" rtl="0" algn="l">
              <a:lnSpc>
                <a:spcPct val="100000"/>
              </a:lnSpc>
              <a:spcBef>
                <a:spcPts val="0"/>
              </a:spcBef>
              <a:spcAft>
                <a:spcPts val="0"/>
              </a:spcAft>
              <a:buSzPts val="1400"/>
              <a:buNone/>
            </a:pPr>
            <a:r>
              <a:t/>
            </a:r>
            <a:endParaRPr b="0" i="0" sz="1200" u="none" cap="none" strike="noStrike">
              <a:solidFill>
                <a:schemeClr val="dk1"/>
              </a:solidFill>
              <a:latin typeface="Arial"/>
              <a:ea typeface="Arial"/>
              <a:cs typeface="Arial"/>
              <a:sym typeface="Arial"/>
            </a:endParaRPr>
          </a:p>
          <a:p>
            <a:pPr indent="-228600" lvl="0" marL="457200" marR="0" rtl="0" algn="l">
              <a:lnSpc>
                <a:spcPct val="100000"/>
              </a:lnSpc>
              <a:spcBef>
                <a:spcPts val="0"/>
              </a:spcBef>
              <a:spcAft>
                <a:spcPts val="0"/>
              </a:spcAft>
              <a:buSzPts val="1400"/>
              <a:buNone/>
            </a:pPr>
            <a:r>
              <a:rPr b="1" i="0" lang="en-US" sz="1200" u="none" cap="none" strike="noStrike">
                <a:solidFill>
                  <a:schemeClr val="dk1"/>
                </a:solidFill>
                <a:latin typeface="Arial"/>
                <a:ea typeface="Arial"/>
                <a:cs typeface="Arial"/>
                <a:sym typeface="Arial"/>
              </a:rPr>
              <a:t>Suggested Facilitation Activity:</a:t>
            </a:r>
            <a:br>
              <a:rPr b="0" i="0" lang="en-US" sz="1200" u="none" cap="none" strike="noStrike">
                <a:solidFill>
                  <a:schemeClr val="dk1"/>
                </a:solidFill>
                <a:latin typeface="Arial"/>
                <a:ea typeface="Arial"/>
                <a:cs typeface="Arial"/>
                <a:sym typeface="Arial"/>
              </a:rPr>
            </a:br>
            <a:r>
              <a:rPr b="0" i="0" lang="en-US" sz="1200" u="none" cap="none" strike="noStrike">
                <a:solidFill>
                  <a:schemeClr val="dk1"/>
                </a:solidFill>
                <a:latin typeface="Arial"/>
                <a:ea typeface="Arial"/>
                <a:cs typeface="Arial"/>
                <a:sym typeface="Arial"/>
              </a:rPr>
              <a:t>Case walkthrough: Present a short scenario where a child discloses abuse. Ask participants to map out the sequence of reporting steps based on what’s on the slide.</a:t>
            </a:r>
            <a:endParaRPr/>
          </a:p>
          <a:p>
            <a:pPr indent="-228600" lvl="0" marL="457200" marR="0" rtl="0" algn="l">
              <a:lnSpc>
                <a:spcPct val="100000"/>
              </a:lnSpc>
              <a:spcBef>
                <a:spcPts val="0"/>
              </a:spcBef>
              <a:spcAft>
                <a:spcPts val="0"/>
              </a:spcAft>
              <a:buSzPts val="1400"/>
              <a:buNone/>
            </a:pPr>
            <a:r>
              <a:t/>
            </a:r>
            <a:endParaRPr>
              <a:latin typeface="Arial"/>
              <a:ea typeface="Arial"/>
              <a:cs typeface="Arial"/>
              <a:sym typeface="Arial"/>
            </a:endParaRPr>
          </a:p>
        </p:txBody>
      </p:sp>
      <p:sp>
        <p:nvSpPr>
          <p:cNvPr id="278" name="Google Shape;278;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9" name="Google Shape;299;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b="1" i="0" lang="en-US" sz="1200" u="none" cap="none" strike="noStrike">
                <a:solidFill>
                  <a:schemeClr val="dk1"/>
                </a:solidFill>
                <a:latin typeface="Arial"/>
                <a:ea typeface="Arial"/>
                <a:cs typeface="Arial"/>
                <a:sym typeface="Arial"/>
              </a:rPr>
              <a:t>Trainer Narrative/Debrief:</a:t>
            </a:r>
            <a:endParaRPr/>
          </a:p>
          <a:p>
            <a:pPr indent="-228600" lvl="0" marL="457200" marR="0" rtl="0" algn="l">
              <a:lnSpc>
                <a:spcPct val="100000"/>
              </a:lnSpc>
              <a:spcBef>
                <a:spcPts val="0"/>
              </a:spcBef>
              <a:spcAft>
                <a:spcPts val="0"/>
              </a:spcAft>
              <a:buClr>
                <a:srgbClr val="000000"/>
              </a:buClr>
              <a:buSzPts val="1400"/>
              <a:buFont typeface="Arial"/>
              <a:buNone/>
            </a:pPr>
            <a:br>
              <a:rPr b="0" i="0" lang="en-US" sz="1200" u="none" cap="none" strike="noStrike">
                <a:solidFill>
                  <a:schemeClr val="dk1"/>
                </a:solidFill>
                <a:latin typeface="Arial"/>
                <a:ea typeface="Arial"/>
                <a:cs typeface="Arial"/>
                <a:sym typeface="Arial"/>
              </a:rPr>
            </a:br>
            <a:r>
              <a:rPr b="0" i="0" lang="en-US" sz="1200" u="none" cap="none" strike="noStrike">
                <a:solidFill>
                  <a:schemeClr val="dk1"/>
                </a:solidFill>
                <a:latin typeface="Arial"/>
                <a:ea typeface="Arial"/>
                <a:cs typeface="Arial"/>
                <a:sym typeface="Arial"/>
              </a:rPr>
              <a:t>Creating child-friendly spaces means giving children anonymity, approachable adults, and safe activities. It signals that their voices matter. Reflect: What small changes can you make in your classroom tomorrow to make it more child-friendly?</a:t>
            </a:r>
            <a:endParaRPr/>
          </a:p>
          <a:p>
            <a:pPr indent="-228600" lvl="0" marL="457200" marR="0" rtl="0" algn="l">
              <a:lnSpc>
                <a:spcPct val="100000"/>
              </a:lnSpc>
              <a:spcBef>
                <a:spcPts val="0"/>
              </a:spcBef>
              <a:spcAft>
                <a:spcPts val="0"/>
              </a:spcAft>
              <a:buSzPts val="1400"/>
              <a:buNone/>
            </a:pPr>
            <a:r>
              <a:t/>
            </a:r>
            <a:endParaRPr/>
          </a:p>
        </p:txBody>
      </p:sp>
      <p:sp>
        <p:nvSpPr>
          <p:cNvPr id="300" name="Google Shape;300;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2" name="Shape 22"/>
        <p:cNvGrpSpPr/>
        <p:nvPr/>
      </p:nvGrpSpPr>
      <p:grpSpPr>
        <a:xfrm>
          <a:off x="0" y="0"/>
          <a:ext cx="0" cy="0"/>
          <a:chOff x="0" y="0"/>
          <a:chExt cx="0" cy="0"/>
        </a:xfrm>
      </p:grpSpPr>
      <p:sp>
        <p:nvSpPr>
          <p:cNvPr id="23" name="Google Shape;23;p16"/>
          <p:cNvSpPr txBox="1"/>
          <p:nvPr>
            <p:ph type="title"/>
          </p:nvPr>
        </p:nvSpPr>
        <p:spPr>
          <a:xfrm>
            <a:off x="931817" y="136525"/>
            <a:ext cx="10515600" cy="561341"/>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4400"/>
              <a:buFont typeface="Arial"/>
              <a:buNone/>
              <a:defRPr b="1" sz="32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16"/>
          <p:cNvSpPr txBox="1"/>
          <p:nvPr>
            <p:ph idx="1" type="body"/>
          </p:nvPr>
        </p:nvSpPr>
        <p:spPr>
          <a:xfrm>
            <a:off x="0" y="1026160"/>
            <a:ext cx="11109960" cy="4927599"/>
          </a:xfrm>
          <a:prstGeom prst="rect">
            <a:avLst/>
          </a:prstGeom>
          <a:noFill/>
          <a:ln>
            <a:noFill/>
          </a:ln>
        </p:spPr>
        <p:txBody>
          <a:bodyPr anchorCtr="0" anchor="t" bIns="45700" lIns="216000" spcFirstLastPara="1" rIns="91425" wrap="square" tIns="45700">
            <a:normAutofit/>
          </a:bodyPr>
          <a:lstStyle>
            <a:lvl1pPr indent="-406400" lvl="0" marL="457200" algn="l">
              <a:lnSpc>
                <a:spcPct val="90000"/>
              </a:lnSpc>
              <a:spcBef>
                <a:spcPts val="1000"/>
              </a:spcBef>
              <a:spcAft>
                <a:spcPts val="0"/>
              </a:spcAft>
              <a:buClr>
                <a:schemeClr val="dk1"/>
              </a:buClr>
              <a:buSzPts val="2800"/>
              <a:buChar char="•"/>
              <a:defRPr sz="1800">
                <a:latin typeface="Arial"/>
                <a:ea typeface="Arial"/>
                <a:cs typeface="Arial"/>
                <a:sym typeface="Arial"/>
              </a:defRPr>
            </a:lvl1pPr>
            <a:lvl2pPr indent="-406400" lvl="1" marL="914400" algn="l">
              <a:lnSpc>
                <a:spcPct val="90000"/>
              </a:lnSpc>
              <a:spcBef>
                <a:spcPts val="500"/>
              </a:spcBef>
              <a:spcAft>
                <a:spcPts val="0"/>
              </a:spcAft>
              <a:buClr>
                <a:schemeClr val="dk1"/>
              </a:buClr>
              <a:buSzPts val="2800"/>
              <a:buChar char="•"/>
              <a:defRPr sz="2800">
                <a:latin typeface="Arial"/>
                <a:ea typeface="Arial"/>
                <a:cs typeface="Arial"/>
                <a:sym typeface="Arial"/>
              </a:defRPr>
            </a:lvl2pPr>
            <a:lvl3pPr indent="-381000" lvl="2" marL="1371600" algn="l">
              <a:lnSpc>
                <a:spcPct val="90000"/>
              </a:lnSpc>
              <a:spcBef>
                <a:spcPts val="500"/>
              </a:spcBef>
              <a:spcAft>
                <a:spcPts val="0"/>
              </a:spcAft>
              <a:buClr>
                <a:schemeClr val="dk1"/>
              </a:buClr>
              <a:buSzPts val="2400"/>
              <a:buChar char="•"/>
              <a:defRPr sz="2400">
                <a:latin typeface="Arial"/>
                <a:ea typeface="Arial"/>
                <a:cs typeface="Arial"/>
                <a:sym typeface="Arial"/>
              </a:defRPr>
            </a:lvl3pPr>
            <a:lvl4pPr indent="-355600" lvl="3" marL="1828800" algn="l">
              <a:lnSpc>
                <a:spcPct val="90000"/>
              </a:lnSpc>
              <a:spcBef>
                <a:spcPts val="500"/>
              </a:spcBef>
              <a:spcAft>
                <a:spcPts val="0"/>
              </a:spcAft>
              <a:buClr>
                <a:schemeClr val="dk1"/>
              </a:buClr>
              <a:buSzPts val="2000"/>
              <a:buChar char="•"/>
              <a:defRPr sz="2000">
                <a:latin typeface="Arial"/>
                <a:ea typeface="Arial"/>
                <a:cs typeface="Arial"/>
                <a:sym typeface="Arial"/>
              </a:defRPr>
            </a:lvl4pPr>
            <a:lvl5pPr indent="-355600" lvl="4" marL="2286000" algn="l">
              <a:lnSpc>
                <a:spcPct val="90000"/>
              </a:lnSpc>
              <a:spcBef>
                <a:spcPts val="500"/>
              </a:spcBef>
              <a:spcAft>
                <a:spcPts val="0"/>
              </a:spcAft>
              <a:buClr>
                <a:schemeClr val="dk1"/>
              </a:buClr>
              <a:buSzPts val="2000"/>
              <a:buChar char="•"/>
              <a:defRPr sz="2000">
                <a:latin typeface="Arial"/>
                <a:ea typeface="Arial"/>
                <a:cs typeface="Arial"/>
                <a:sym typeface="Arial"/>
              </a:defRPr>
            </a:lvl5pPr>
            <a:lvl6pPr indent="-355600" lvl="5" marL="2743200" algn="l">
              <a:lnSpc>
                <a:spcPct val="90000"/>
              </a:lnSpc>
              <a:spcBef>
                <a:spcPts val="500"/>
              </a:spcBef>
              <a:spcAft>
                <a:spcPts val="0"/>
              </a:spcAft>
              <a:buClr>
                <a:schemeClr val="dk1"/>
              </a:buClr>
              <a:buSzPts val="2000"/>
              <a:buChar char="•"/>
              <a:defRPr sz="2000"/>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 name="Google Shape;25;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0" name="Shape 80"/>
        <p:cNvGrpSpPr/>
        <p:nvPr/>
      </p:nvGrpSpPr>
      <p:grpSpPr>
        <a:xfrm>
          <a:off x="0" y="0"/>
          <a:ext cx="0" cy="0"/>
          <a:chOff x="0" y="0"/>
          <a:chExt cx="0" cy="0"/>
        </a:xfrm>
      </p:grpSpPr>
      <p:sp>
        <p:nvSpPr>
          <p:cNvPr id="81" name="Google Shape;81;p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400"/>
              <a:buFont typeface="Arial"/>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25"/>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dk1"/>
              </a:buClr>
              <a:buSzPts val="2800"/>
              <a:buChar char="•"/>
              <a:defRPr>
                <a:latin typeface="Arial"/>
                <a:ea typeface="Arial"/>
                <a:cs typeface="Arial"/>
                <a:sym typeface="Arial"/>
              </a:defRPr>
            </a:lvl1pPr>
            <a:lvl2pPr indent="-381000" lvl="1" marL="914400" algn="l">
              <a:lnSpc>
                <a:spcPct val="90000"/>
              </a:lnSpc>
              <a:spcBef>
                <a:spcPts val="500"/>
              </a:spcBef>
              <a:spcAft>
                <a:spcPts val="0"/>
              </a:spcAft>
              <a:buClr>
                <a:schemeClr val="dk1"/>
              </a:buClr>
              <a:buSzPts val="2400"/>
              <a:buChar char="•"/>
              <a:defRPr>
                <a:latin typeface="Arial"/>
                <a:ea typeface="Arial"/>
                <a:cs typeface="Arial"/>
                <a:sym typeface="Arial"/>
              </a:defRPr>
            </a:lvl2pPr>
            <a:lvl3pPr indent="-355600" lvl="2" marL="1371600" algn="l">
              <a:lnSpc>
                <a:spcPct val="90000"/>
              </a:lnSpc>
              <a:spcBef>
                <a:spcPts val="500"/>
              </a:spcBef>
              <a:spcAft>
                <a:spcPts val="0"/>
              </a:spcAft>
              <a:buClr>
                <a:schemeClr val="dk1"/>
              </a:buClr>
              <a:buSzPts val="2000"/>
              <a:buChar char="•"/>
              <a:defRPr>
                <a:latin typeface="Arial"/>
                <a:ea typeface="Arial"/>
                <a:cs typeface="Arial"/>
                <a:sym typeface="Arial"/>
              </a:defRPr>
            </a:lvl3pPr>
            <a:lvl4pPr indent="-342900" lvl="3" marL="1828800" algn="l">
              <a:lnSpc>
                <a:spcPct val="90000"/>
              </a:lnSpc>
              <a:spcBef>
                <a:spcPts val="500"/>
              </a:spcBef>
              <a:spcAft>
                <a:spcPts val="0"/>
              </a:spcAft>
              <a:buClr>
                <a:schemeClr val="dk1"/>
              </a:buClr>
              <a:buSzPts val="1800"/>
              <a:buChar char="•"/>
              <a:defRPr>
                <a:latin typeface="Arial"/>
                <a:ea typeface="Arial"/>
                <a:cs typeface="Arial"/>
                <a:sym typeface="Arial"/>
              </a:defRPr>
            </a:lvl4pPr>
            <a:lvl5pPr indent="-342900" lvl="4" marL="2286000" algn="l">
              <a:lnSpc>
                <a:spcPct val="90000"/>
              </a:lnSpc>
              <a:spcBef>
                <a:spcPts val="500"/>
              </a:spcBef>
              <a:spcAft>
                <a:spcPts val="0"/>
              </a:spcAft>
              <a:buClr>
                <a:schemeClr val="dk1"/>
              </a:buClr>
              <a:buSzPts val="1800"/>
              <a:buChar char="•"/>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3" name="Google Shape;83;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 name="Google Shape;85;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6" name="Shape 86"/>
        <p:cNvGrpSpPr/>
        <p:nvPr/>
      </p:nvGrpSpPr>
      <p:grpSpPr>
        <a:xfrm>
          <a:off x="0" y="0"/>
          <a:ext cx="0" cy="0"/>
          <a:chOff x="0" y="0"/>
          <a:chExt cx="0" cy="0"/>
        </a:xfrm>
      </p:grpSpPr>
      <p:sp>
        <p:nvSpPr>
          <p:cNvPr id="87" name="Google Shape;87;p26"/>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400"/>
              <a:buFont typeface="Arial"/>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p26"/>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dk1"/>
              </a:buClr>
              <a:buSzPts val="2800"/>
              <a:buChar char="•"/>
              <a:defRPr>
                <a:latin typeface="Arial"/>
                <a:ea typeface="Arial"/>
                <a:cs typeface="Arial"/>
                <a:sym typeface="Arial"/>
              </a:defRPr>
            </a:lvl1pPr>
            <a:lvl2pPr indent="-381000" lvl="1" marL="914400" algn="l">
              <a:lnSpc>
                <a:spcPct val="90000"/>
              </a:lnSpc>
              <a:spcBef>
                <a:spcPts val="500"/>
              </a:spcBef>
              <a:spcAft>
                <a:spcPts val="0"/>
              </a:spcAft>
              <a:buClr>
                <a:schemeClr val="dk1"/>
              </a:buClr>
              <a:buSzPts val="2400"/>
              <a:buChar char="•"/>
              <a:defRPr>
                <a:latin typeface="Arial"/>
                <a:ea typeface="Arial"/>
                <a:cs typeface="Arial"/>
                <a:sym typeface="Arial"/>
              </a:defRPr>
            </a:lvl2pPr>
            <a:lvl3pPr indent="-355600" lvl="2" marL="1371600" algn="l">
              <a:lnSpc>
                <a:spcPct val="90000"/>
              </a:lnSpc>
              <a:spcBef>
                <a:spcPts val="500"/>
              </a:spcBef>
              <a:spcAft>
                <a:spcPts val="0"/>
              </a:spcAft>
              <a:buClr>
                <a:schemeClr val="dk1"/>
              </a:buClr>
              <a:buSzPts val="2000"/>
              <a:buChar char="•"/>
              <a:defRPr>
                <a:latin typeface="Arial"/>
                <a:ea typeface="Arial"/>
                <a:cs typeface="Arial"/>
                <a:sym typeface="Arial"/>
              </a:defRPr>
            </a:lvl3pPr>
            <a:lvl4pPr indent="-342900" lvl="3" marL="1828800" algn="l">
              <a:lnSpc>
                <a:spcPct val="90000"/>
              </a:lnSpc>
              <a:spcBef>
                <a:spcPts val="500"/>
              </a:spcBef>
              <a:spcAft>
                <a:spcPts val="0"/>
              </a:spcAft>
              <a:buClr>
                <a:schemeClr val="dk1"/>
              </a:buClr>
              <a:buSzPts val="1800"/>
              <a:buChar char="•"/>
              <a:defRPr>
                <a:latin typeface="Arial"/>
                <a:ea typeface="Arial"/>
                <a:cs typeface="Arial"/>
                <a:sym typeface="Arial"/>
              </a:defRPr>
            </a:lvl4pPr>
            <a:lvl5pPr indent="-342900" lvl="4" marL="2286000" algn="l">
              <a:lnSpc>
                <a:spcPct val="90000"/>
              </a:lnSpc>
              <a:spcBef>
                <a:spcPts val="500"/>
              </a:spcBef>
              <a:spcAft>
                <a:spcPts val="0"/>
              </a:spcAft>
              <a:buClr>
                <a:schemeClr val="dk1"/>
              </a:buClr>
              <a:buSzPts val="1800"/>
              <a:buChar char="•"/>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9" name="Google Shape;89;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1" name="Google Shape;91;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01" name="Shape 101"/>
        <p:cNvGrpSpPr/>
        <p:nvPr/>
      </p:nvGrpSpPr>
      <p:grpSpPr>
        <a:xfrm>
          <a:off x="0" y="0"/>
          <a:ext cx="0" cy="0"/>
          <a:chOff x="0" y="0"/>
          <a:chExt cx="0" cy="0"/>
        </a:xfrm>
      </p:grpSpPr>
      <p:sp>
        <p:nvSpPr>
          <p:cNvPr id="102" name="Google Shape;102;p28"/>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3" name="Google Shape;103;p28"/>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04" name="Google Shape;104;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5" name="Google Shape;105;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6" name="Google Shape;106;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07" name="Shape 107"/>
        <p:cNvGrpSpPr/>
        <p:nvPr/>
      </p:nvGrpSpPr>
      <p:grpSpPr>
        <a:xfrm>
          <a:off x="0" y="0"/>
          <a:ext cx="0" cy="0"/>
          <a:chOff x="0" y="0"/>
          <a:chExt cx="0" cy="0"/>
        </a:xfrm>
      </p:grpSpPr>
      <p:sp>
        <p:nvSpPr>
          <p:cNvPr id="108" name="Google Shape;108;p29"/>
          <p:cNvSpPr txBox="1"/>
          <p:nvPr>
            <p:ph type="title"/>
          </p:nvPr>
        </p:nvSpPr>
        <p:spPr>
          <a:xfrm>
            <a:off x="838200" y="365126"/>
            <a:ext cx="10515600" cy="726828"/>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9" name="Google Shape;109;p29"/>
          <p:cNvSpPr txBox="1"/>
          <p:nvPr>
            <p:ph idx="1" type="body"/>
          </p:nvPr>
        </p:nvSpPr>
        <p:spPr>
          <a:xfrm>
            <a:off x="838200" y="1380879"/>
            <a:ext cx="10515600" cy="479608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0" name="Google Shape;110;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1" name="Google Shape;111;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2" name="Google Shape;112;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13" name="Shape 113"/>
        <p:cNvGrpSpPr/>
        <p:nvPr/>
      </p:nvGrpSpPr>
      <p:grpSpPr>
        <a:xfrm>
          <a:off x="0" y="0"/>
          <a:ext cx="0" cy="0"/>
          <a:chOff x="0" y="0"/>
          <a:chExt cx="0" cy="0"/>
        </a:xfrm>
      </p:grpSpPr>
      <p:sp>
        <p:nvSpPr>
          <p:cNvPr id="114" name="Google Shape;114;p30"/>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5" name="Google Shape;115;p30"/>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16" name="Google Shape;116;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7" name="Google Shape;117;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8" name="Google Shape;118;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19" name="Shape 119"/>
        <p:cNvGrpSpPr/>
        <p:nvPr/>
      </p:nvGrpSpPr>
      <p:grpSpPr>
        <a:xfrm>
          <a:off x="0" y="0"/>
          <a:ext cx="0" cy="0"/>
          <a:chOff x="0" y="0"/>
          <a:chExt cx="0" cy="0"/>
        </a:xfrm>
      </p:grpSpPr>
      <p:sp>
        <p:nvSpPr>
          <p:cNvPr id="120" name="Google Shape;120;p31"/>
          <p:cNvSpPr txBox="1"/>
          <p:nvPr>
            <p:ph type="title"/>
          </p:nvPr>
        </p:nvSpPr>
        <p:spPr>
          <a:xfrm>
            <a:off x="838200" y="365126"/>
            <a:ext cx="10515600" cy="726828"/>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1" name="Google Shape;121;p31"/>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2" name="Google Shape;122;p31"/>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3" name="Google Shape;123;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4" name="Google Shape;124;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5" name="Google Shape;125;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26" name="Shape 126"/>
        <p:cNvGrpSpPr/>
        <p:nvPr/>
      </p:nvGrpSpPr>
      <p:grpSpPr>
        <a:xfrm>
          <a:off x="0" y="0"/>
          <a:ext cx="0" cy="0"/>
          <a:chOff x="0" y="0"/>
          <a:chExt cx="0" cy="0"/>
        </a:xfrm>
      </p:grpSpPr>
      <p:sp>
        <p:nvSpPr>
          <p:cNvPr id="127" name="Google Shape;127;p32"/>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8" name="Google Shape;128;p32"/>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29" name="Google Shape;129;p32"/>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0" name="Google Shape;130;p32"/>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31" name="Google Shape;131;p32"/>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2" name="Google Shape;132;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3" name="Google Shape;133;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4" name="Google Shape;134;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35" name="Shape 135"/>
        <p:cNvGrpSpPr/>
        <p:nvPr/>
      </p:nvGrpSpPr>
      <p:grpSpPr>
        <a:xfrm>
          <a:off x="0" y="0"/>
          <a:ext cx="0" cy="0"/>
          <a:chOff x="0" y="0"/>
          <a:chExt cx="0" cy="0"/>
        </a:xfrm>
      </p:grpSpPr>
      <p:sp>
        <p:nvSpPr>
          <p:cNvPr id="136" name="Google Shape;136;p33"/>
          <p:cNvSpPr txBox="1"/>
          <p:nvPr>
            <p:ph type="title"/>
          </p:nvPr>
        </p:nvSpPr>
        <p:spPr>
          <a:xfrm>
            <a:off x="838200" y="365126"/>
            <a:ext cx="10515600" cy="726828"/>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7" name="Google Shape;137;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8" name="Google Shape;138;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9" name="Google Shape;139;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40" name="Shape 140"/>
        <p:cNvGrpSpPr/>
        <p:nvPr/>
      </p:nvGrpSpPr>
      <p:grpSpPr>
        <a:xfrm>
          <a:off x="0" y="0"/>
          <a:ext cx="0" cy="0"/>
          <a:chOff x="0" y="0"/>
          <a:chExt cx="0" cy="0"/>
        </a:xfrm>
      </p:grpSpPr>
      <p:sp>
        <p:nvSpPr>
          <p:cNvPr id="141" name="Google Shape;141;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2" name="Google Shape;142;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3" name="Google Shape;143;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44" name="Shape 144"/>
        <p:cNvGrpSpPr/>
        <p:nvPr/>
      </p:nvGrpSpPr>
      <p:grpSpPr>
        <a:xfrm>
          <a:off x="0" y="0"/>
          <a:ext cx="0" cy="0"/>
          <a:chOff x="0" y="0"/>
          <a:chExt cx="0" cy="0"/>
        </a:xfrm>
      </p:grpSpPr>
      <p:sp>
        <p:nvSpPr>
          <p:cNvPr id="145" name="Google Shape;145;p3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6" name="Google Shape;146;p35"/>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47" name="Google Shape;147;p35"/>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48" name="Google Shape;148;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9" name="Google Shape;149;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0" name="Google Shape;150;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8" name="Shape 28"/>
        <p:cNvGrpSpPr/>
        <p:nvPr/>
      </p:nvGrpSpPr>
      <p:grpSpPr>
        <a:xfrm>
          <a:off x="0" y="0"/>
          <a:ext cx="0" cy="0"/>
          <a:chOff x="0" y="0"/>
          <a:chExt cx="0" cy="0"/>
        </a:xfrm>
      </p:grpSpPr>
      <p:sp>
        <p:nvSpPr>
          <p:cNvPr id="29" name="Google Shape;29;p17"/>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Arial"/>
              <a:buNone/>
              <a:defRPr sz="60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17"/>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latin typeface="Arial"/>
                <a:ea typeface="Arial"/>
                <a:cs typeface="Arial"/>
                <a:sym typeface="Aria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1" name="Google Shape;31;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51" name="Shape 151"/>
        <p:cNvGrpSpPr/>
        <p:nvPr/>
      </p:nvGrpSpPr>
      <p:grpSpPr>
        <a:xfrm>
          <a:off x="0" y="0"/>
          <a:ext cx="0" cy="0"/>
          <a:chOff x="0" y="0"/>
          <a:chExt cx="0" cy="0"/>
        </a:xfrm>
      </p:grpSpPr>
      <p:sp>
        <p:nvSpPr>
          <p:cNvPr id="152" name="Google Shape;152;p3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3" name="Google Shape;153;p36"/>
          <p:cNvSpPr/>
          <p:nvPr>
            <p:ph idx="2" type="pic"/>
          </p:nvPr>
        </p:nvSpPr>
        <p:spPr>
          <a:xfrm>
            <a:off x="5183188" y="987425"/>
            <a:ext cx="6172200" cy="4873625"/>
          </a:xfrm>
          <a:prstGeom prst="rect">
            <a:avLst/>
          </a:prstGeom>
          <a:noFill/>
          <a:ln>
            <a:noFill/>
          </a:ln>
        </p:spPr>
      </p:sp>
      <p:sp>
        <p:nvSpPr>
          <p:cNvPr id="154" name="Google Shape;154;p36"/>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55" name="Google Shape;155;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6" name="Google Shape;156;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7" name="Google Shape;157;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58" name="Shape 158"/>
        <p:cNvGrpSpPr/>
        <p:nvPr/>
      </p:nvGrpSpPr>
      <p:grpSpPr>
        <a:xfrm>
          <a:off x="0" y="0"/>
          <a:ext cx="0" cy="0"/>
          <a:chOff x="0" y="0"/>
          <a:chExt cx="0" cy="0"/>
        </a:xfrm>
      </p:grpSpPr>
      <p:sp>
        <p:nvSpPr>
          <p:cNvPr id="159" name="Google Shape;159;p37"/>
          <p:cNvSpPr txBox="1"/>
          <p:nvPr>
            <p:ph type="title"/>
          </p:nvPr>
        </p:nvSpPr>
        <p:spPr>
          <a:xfrm>
            <a:off x="838200" y="365126"/>
            <a:ext cx="10515600" cy="726828"/>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0" name="Google Shape;160;p37"/>
          <p:cNvSpPr txBox="1"/>
          <p:nvPr>
            <p:ph idx="1" type="body"/>
          </p:nvPr>
        </p:nvSpPr>
        <p:spPr>
          <a:xfrm rot="5400000">
            <a:off x="3697958" y="-1478879"/>
            <a:ext cx="4796084"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1" name="Google Shape;161;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2" name="Google Shape;162;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3" name="Google Shape;163;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64" name="Shape 164"/>
        <p:cNvGrpSpPr/>
        <p:nvPr/>
      </p:nvGrpSpPr>
      <p:grpSpPr>
        <a:xfrm>
          <a:off x="0" y="0"/>
          <a:ext cx="0" cy="0"/>
          <a:chOff x="0" y="0"/>
          <a:chExt cx="0" cy="0"/>
        </a:xfrm>
      </p:grpSpPr>
      <p:sp>
        <p:nvSpPr>
          <p:cNvPr id="165" name="Google Shape;165;p38"/>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6" name="Google Shape;166;p38"/>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7" name="Google Shape;167;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8" name="Google Shape;168;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9" name="Google Shape;169;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4" name="Shape 34"/>
        <p:cNvGrpSpPr/>
        <p:nvPr/>
      </p:nvGrpSpPr>
      <p:grpSpPr>
        <a:xfrm>
          <a:off x="0" y="0"/>
          <a:ext cx="0" cy="0"/>
          <a:chOff x="0" y="0"/>
          <a:chExt cx="0" cy="0"/>
        </a:xfrm>
      </p:grpSpPr>
      <p:sp>
        <p:nvSpPr>
          <p:cNvPr id="35" name="Google Shape;35;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400"/>
              <a:buFont typeface="Arial"/>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9" name="Shape 39"/>
        <p:cNvGrpSpPr/>
        <p:nvPr/>
      </p:nvGrpSpPr>
      <p:grpSpPr>
        <a:xfrm>
          <a:off x="0" y="0"/>
          <a:ext cx="0" cy="0"/>
          <a:chOff x="0" y="0"/>
          <a:chExt cx="0" cy="0"/>
        </a:xfrm>
      </p:grpSpPr>
      <p:sp>
        <p:nvSpPr>
          <p:cNvPr id="40" name="Google Shape;40;p19"/>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Arial"/>
              <a:buNone/>
              <a:defRPr sz="60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19"/>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42" name="Google Shape;42;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45" name="Google Shape;45;p19"/>
          <p:cNvSpPr txBox="1"/>
          <p:nvPr/>
        </p:nvSpPr>
        <p:spPr>
          <a:xfrm flipH="1">
            <a:off x="10005347" y="6597431"/>
            <a:ext cx="2245364"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 Trainer Name</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6" name="Shape 46"/>
        <p:cNvGrpSpPr/>
        <p:nvPr/>
      </p:nvGrpSpPr>
      <p:grpSpPr>
        <a:xfrm>
          <a:off x="0" y="0"/>
          <a:ext cx="0" cy="0"/>
          <a:chOff x="0" y="0"/>
          <a:chExt cx="0" cy="0"/>
        </a:xfrm>
      </p:grpSpPr>
      <p:sp>
        <p:nvSpPr>
          <p:cNvPr id="47" name="Google Shape;47;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400"/>
              <a:buFont typeface="Arial"/>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20"/>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dk1"/>
              </a:buClr>
              <a:buSzPts val="2800"/>
              <a:buChar char="•"/>
              <a:defRPr>
                <a:latin typeface="Arial"/>
                <a:ea typeface="Arial"/>
                <a:cs typeface="Arial"/>
                <a:sym typeface="Arial"/>
              </a:defRPr>
            </a:lvl1pPr>
            <a:lvl2pPr indent="-381000" lvl="1" marL="914400" algn="l">
              <a:lnSpc>
                <a:spcPct val="90000"/>
              </a:lnSpc>
              <a:spcBef>
                <a:spcPts val="500"/>
              </a:spcBef>
              <a:spcAft>
                <a:spcPts val="0"/>
              </a:spcAft>
              <a:buClr>
                <a:schemeClr val="dk1"/>
              </a:buClr>
              <a:buSzPts val="2400"/>
              <a:buChar char="•"/>
              <a:defRPr>
                <a:latin typeface="Arial"/>
                <a:ea typeface="Arial"/>
                <a:cs typeface="Arial"/>
                <a:sym typeface="Arial"/>
              </a:defRPr>
            </a:lvl2pPr>
            <a:lvl3pPr indent="-355600" lvl="2" marL="1371600" algn="l">
              <a:lnSpc>
                <a:spcPct val="90000"/>
              </a:lnSpc>
              <a:spcBef>
                <a:spcPts val="500"/>
              </a:spcBef>
              <a:spcAft>
                <a:spcPts val="0"/>
              </a:spcAft>
              <a:buClr>
                <a:schemeClr val="dk1"/>
              </a:buClr>
              <a:buSzPts val="2000"/>
              <a:buChar char="•"/>
              <a:defRPr>
                <a:latin typeface="Arial"/>
                <a:ea typeface="Arial"/>
                <a:cs typeface="Arial"/>
                <a:sym typeface="Arial"/>
              </a:defRPr>
            </a:lvl3pPr>
            <a:lvl4pPr indent="-342900" lvl="3" marL="1828800" algn="l">
              <a:lnSpc>
                <a:spcPct val="90000"/>
              </a:lnSpc>
              <a:spcBef>
                <a:spcPts val="500"/>
              </a:spcBef>
              <a:spcAft>
                <a:spcPts val="0"/>
              </a:spcAft>
              <a:buClr>
                <a:schemeClr val="dk1"/>
              </a:buClr>
              <a:buSzPts val="1800"/>
              <a:buChar char="•"/>
              <a:defRPr>
                <a:latin typeface="Arial"/>
                <a:ea typeface="Arial"/>
                <a:cs typeface="Arial"/>
                <a:sym typeface="Arial"/>
              </a:defRPr>
            </a:lvl4pPr>
            <a:lvl5pPr indent="-342900" lvl="4" marL="2286000" algn="l">
              <a:lnSpc>
                <a:spcPct val="90000"/>
              </a:lnSpc>
              <a:spcBef>
                <a:spcPts val="500"/>
              </a:spcBef>
              <a:spcAft>
                <a:spcPts val="0"/>
              </a:spcAft>
              <a:buClr>
                <a:schemeClr val="dk1"/>
              </a:buClr>
              <a:buSzPts val="1800"/>
              <a:buChar char="•"/>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9" name="Google Shape;49;p20"/>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dk1"/>
              </a:buClr>
              <a:buSzPts val="2800"/>
              <a:buChar char="•"/>
              <a:defRPr>
                <a:latin typeface="Arial"/>
                <a:ea typeface="Arial"/>
                <a:cs typeface="Arial"/>
                <a:sym typeface="Arial"/>
              </a:defRPr>
            </a:lvl1pPr>
            <a:lvl2pPr indent="-381000" lvl="1" marL="914400" algn="l">
              <a:lnSpc>
                <a:spcPct val="90000"/>
              </a:lnSpc>
              <a:spcBef>
                <a:spcPts val="500"/>
              </a:spcBef>
              <a:spcAft>
                <a:spcPts val="0"/>
              </a:spcAft>
              <a:buClr>
                <a:schemeClr val="dk1"/>
              </a:buClr>
              <a:buSzPts val="2400"/>
              <a:buChar char="•"/>
              <a:defRPr>
                <a:latin typeface="Arial"/>
                <a:ea typeface="Arial"/>
                <a:cs typeface="Arial"/>
                <a:sym typeface="Arial"/>
              </a:defRPr>
            </a:lvl2pPr>
            <a:lvl3pPr indent="-355600" lvl="2" marL="1371600" algn="l">
              <a:lnSpc>
                <a:spcPct val="90000"/>
              </a:lnSpc>
              <a:spcBef>
                <a:spcPts val="500"/>
              </a:spcBef>
              <a:spcAft>
                <a:spcPts val="0"/>
              </a:spcAft>
              <a:buClr>
                <a:schemeClr val="dk1"/>
              </a:buClr>
              <a:buSzPts val="2000"/>
              <a:buChar char="•"/>
              <a:defRPr>
                <a:latin typeface="Arial"/>
                <a:ea typeface="Arial"/>
                <a:cs typeface="Arial"/>
                <a:sym typeface="Arial"/>
              </a:defRPr>
            </a:lvl3pPr>
            <a:lvl4pPr indent="-342900" lvl="3" marL="1828800" algn="l">
              <a:lnSpc>
                <a:spcPct val="90000"/>
              </a:lnSpc>
              <a:spcBef>
                <a:spcPts val="500"/>
              </a:spcBef>
              <a:spcAft>
                <a:spcPts val="0"/>
              </a:spcAft>
              <a:buClr>
                <a:schemeClr val="dk1"/>
              </a:buClr>
              <a:buSzPts val="1800"/>
              <a:buChar char="•"/>
              <a:defRPr>
                <a:latin typeface="Arial"/>
                <a:ea typeface="Arial"/>
                <a:cs typeface="Arial"/>
                <a:sym typeface="Arial"/>
              </a:defRPr>
            </a:lvl4pPr>
            <a:lvl5pPr indent="-342900" lvl="4" marL="2286000" algn="l">
              <a:lnSpc>
                <a:spcPct val="90000"/>
              </a:lnSpc>
              <a:spcBef>
                <a:spcPts val="500"/>
              </a:spcBef>
              <a:spcAft>
                <a:spcPts val="0"/>
              </a:spcAft>
              <a:buClr>
                <a:schemeClr val="dk1"/>
              </a:buClr>
              <a:buSzPts val="1800"/>
              <a:buChar char="•"/>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3" name="Shape 53"/>
        <p:cNvGrpSpPr/>
        <p:nvPr/>
      </p:nvGrpSpPr>
      <p:grpSpPr>
        <a:xfrm>
          <a:off x="0" y="0"/>
          <a:ext cx="0" cy="0"/>
          <a:chOff x="0" y="0"/>
          <a:chExt cx="0" cy="0"/>
        </a:xfrm>
      </p:grpSpPr>
      <p:sp>
        <p:nvSpPr>
          <p:cNvPr id="54" name="Google Shape;54;p21"/>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400"/>
              <a:buFont typeface="Arial"/>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21"/>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atin typeface="Arial"/>
                <a:ea typeface="Arial"/>
                <a:cs typeface="Arial"/>
                <a:sym typeface="Arial"/>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6" name="Google Shape;56;p21"/>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dk1"/>
              </a:buClr>
              <a:buSzPts val="2800"/>
              <a:buChar char="•"/>
              <a:defRPr>
                <a:latin typeface="Arial"/>
                <a:ea typeface="Arial"/>
                <a:cs typeface="Arial"/>
                <a:sym typeface="Arial"/>
              </a:defRPr>
            </a:lvl1pPr>
            <a:lvl2pPr indent="-381000" lvl="1" marL="914400" algn="l">
              <a:lnSpc>
                <a:spcPct val="90000"/>
              </a:lnSpc>
              <a:spcBef>
                <a:spcPts val="500"/>
              </a:spcBef>
              <a:spcAft>
                <a:spcPts val="0"/>
              </a:spcAft>
              <a:buClr>
                <a:schemeClr val="dk1"/>
              </a:buClr>
              <a:buSzPts val="2400"/>
              <a:buChar char="•"/>
              <a:defRPr>
                <a:latin typeface="Arial"/>
                <a:ea typeface="Arial"/>
                <a:cs typeface="Arial"/>
                <a:sym typeface="Arial"/>
              </a:defRPr>
            </a:lvl2pPr>
            <a:lvl3pPr indent="-355600" lvl="2" marL="1371600" algn="l">
              <a:lnSpc>
                <a:spcPct val="90000"/>
              </a:lnSpc>
              <a:spcBef>
                <a:spcPts val="500"/>
              </a:spcBef>
              <a:spcAft>
                <a:spcPts val="0"/>
              </a:spcAft>
              <a:buClr>
                <a:schemeClr val="dk1"/>
              </a:buClr>
              <a:buSzPts val="2000"/>
              <a:buChar char="•"/>
              <a:defRPr>
                <a:latin typeface="Arial"/>
                <a:ea typeface="Arial"/>
                <a:cs typeface="Arial"/>
                <a:sym typeface="Arial"/>
              </a:defRPr>
            </a:lvl3pPr>
            <a:lvl4pPr indent="-342900" lvl="3" marL="1828800" algn="l">
              <a:lnSpc>
                <a:spcPct val="90000"/>
              </a:lnSpc>
              <a:spcBef>
                <a:spcPts val="500"/>
              </a:spcBef>
              <a:spcAft>
                <a:spcPts val="0"/>
              </a:spcAft>
              <a:buClr>
                <a:schemeClr val="dk1"/>
              </a:buClr>
              <a:buSzPts val="1800"/>
              <a:buChar char="•"/>
              <a:defRPr>
                <a:latin typeface="Arial"/>
                <a:ea typeface="Arial"/>
                <a:cs typeface="Arial"/>
                <a:sym typeface="Arial"/>
              </a:defRPr>
            </a:lvl4pPr>
            <a:lvl5pPr indent="-342900" lvl="4" marL="2286000" algn="l">
              <a:lnSpc>
                <a:spcPct val="90000"/>
              </a:lnSpc>
              <a:spcBef>
                <a:spcPts val="500"/>
              </a:spcBef>
              <a:spcAft>
                <a:spcPts val="0"/>
              </a:spcAft>
              <a:buClr>
                <a:schemeClr val="dk1"/>
              </a:buClr>
              <a:buSzPts val="1800"/>
              <a:buChar char="•"/>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7" name="Google Shape;57;p21"/>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atin typeface="Arial"/>
                <a:ea typeface="Arial"/>
                <a:cs typeface="Arial"/>
                <a:sym typeface="Arial"/>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8" name="Google Shape;58;p21"/>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dk1"/>
              </a:buClr>
              <a:buSzPts val="2800"/>
              <a:buChar char="•"/>
              <a:defRPr>
                <a:latin typeface="Arial"/>
                <a:ea typeface="Arial"/>
                <a:cs typeface="Arial"/>
                <a:sym typeface="Arial"/>
              </a:defRPr>
            </a:lvl1pPr>
            <a:lvl2pPr indent="-381000" lvl="1" marL="914400" algn="l">
              <a:lnSpc>
                <a:spcPct val="90000"/>
              </a:lnSpc>
              <a:spcBef>
                <a:spcPts val="500"/>
              </a:spcBef>
              <a:spcAft>
                <a:spcPts val="0"/>
              </a:spcAft>
              <a:buClr>
                <a:schemeClr val="dk1"/>
              </a:buClr>
              <a:buSzPts val="2400"/>
              <a:buChar char="•"/>
              <a:defRPr>
                <a:latin typeface="Arial"/>
                <a:ea typeface="Arial"/>
                <a:cs typeface="Arial"/>
                <a:sym typeface="Arial"/>
              </a:defRPr>
            </a:lvl2pPr>
            <a:lvl3pPr indent="-355600" lvl="2" marL="1371600" algn="l">
              <a:lnSpc>
                <a:spcPct val="90000"/>
              </a:lnSpc>
              <a:spcBef>
                <a:spcPts val="500"/>
              </a:spcBef>
              <a:spcAft>
                <a:spcPts val="0"/>
              </a:spcAft>
              <a:buClr>
                <a:schemeClr val="dk1"/>
              </a:buClr>
              <a:buSzPts val="2000"/>
              <a:buChar char="•"/>
              <a:defRPr>
                <a:latin typeface="Arial"/>
                <a:ea typeface="Arial"/>
                <a:cs typeface="Arial"/>
                <a:sym typeface="Arial"/>
              </a:defRPr>
            </a:lvl3pPr>
            <a:lvl4pPr indent="-342900" lvl="3" marL="1828800" algn="l">
              <a:lnSpc>
                <a:spcPct val="90000"/>
              </a:lnSpc>
              <a:spcBef>
                <a:spcPts val="500"/>
              </a:spcBef>
              <a:spcAft>
                <a:spcPts val="0"/>
              </a:spcAft>
              <a:buClr>
                <a:schemeClr val="dk1"/>
              </a:buClr>
              <a:buSzPts val="1800"/>
              <a:buChar char="•"/>
              <a:defRPr>
                <a:latin typeface="Arial"/>
                <a:ea typeface="Arial"/>
                <a:cs typeface="Arial"/>
                <a:sym typeface="Arial"/>
              </a:defRPr>
            </a:lvl4pPr>
            <a:lvl5pPr indent="-342900" lvl="4" marL="2286000" algn="l">
              <a:lnSpc>
                <a:spcPct val="90000"/>
              </a:lnSpc>
              <a:spcBef>
                <a:spcPts val="500"/>
              </a:spcBef>
              <a:spcAft>
                <a:spcPts val="0"/>
              </a:spcAft>
              <a:buClr>
                <a:schemeClr val="dk1"/>
              </a:buClr>
              <a:buSzPts val="1800"/>
              <a:buChar char="•"/>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9" name="Google Shape;59;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2" name="Shape 62"/>
        <p:cNvGrpSpPr/>
        <p:nvPr/>
      </p:nvGrpSpPr>
      <p:grpSpPr>
        <a:xfrm>
          <a:off x="0" y="0"/>
          <a:ext cx="0" cy="0"/>
          <a:chOff x="0" y="0"/>
          <a:chExt cx="0" cy="0"/>
        </a:xfrm>
      </p:grpSpPr>
      <p:sp>
        <p:nvSpPr>
          <p:cNvPr id="63" name="Google Shape;63;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6" name="Shape 66"/>
        <p:cNvGrpSpPr/>
        <p:nvPr/>
      </p:nvGrpSpPr>
      <p:grpSpPr>
        <a:xfrm>
          <a:off x="0" y="0"/>
          <a:ext cx="0" cy="0"/>
          <a:chOff x="0" y="0"/>
          <a:chExt cx="0" cy="0"/>
        </a:xfrm>
      </p:grpSpPr>
      <p:sp>
        <p:nvSpPr>
          <p:cNvPr id="67" name="Google Shape;67;p2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Arial"/>
              <a:buNone/>
              <a:defRPr sz="32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23"/>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atin typeface="Arial"/>
                <a:ea typeface="Arial"/>
                <a:cs typeface="Arial"/>
                <a:sym typeface="Arial"/>
              </a:defRPr>
            </a:lvl1pPr>
            <a:lvl2pPr indent="-406400" lvl="1" marL="914400" algn="l">
              <a:lnSpc>
                <a:spcPct val="90000"/>
              </a:lnSpc>
              <a:spcBef>
                <a:spcPts val="500"/>
              </a:spcBef>
              <a:spcAft>
                <a:spcPts val="0"/>
              </a:spcAft>
              <a:buClr>
                <a:schemeClr val="dk1"/>
              </a:buClr>
              <a:buSzPts val="2800"/>
              <a:buChar char="•"/>
              <a:defRPr sz="2800">
                <a:latin typeface="Arial"/>
                <a:ea typeface="Arial"/>
                <a:cs typeface="Arial"/>
                <a:sym typeface="Arial"/>
              </a:defRPr>
            </a:lvl2pPr>
            <a:lvl3pPr indent="-381000" lvl="2" marL="1371600" algn="l">
              <a:lnSpc>
                <a:spcPct val="90000"/>
              </a:lnSpc>
              <a:spcBef>
                <a:spcPts val="500"/>
              </a:spcBef>
              <a:spcAft>
                <a:spcPts val="0"/>
              </a:spcAft>
              <a:buClr>
                <a:schemeClr val="dk1"/>
              </a:buClr>
              <a:buSzPts val="2400"/>
              <a:buChar char="•"/>
              <a:defRPr sz="2400">
                <a:latin typeface="Arial"/>
                <a:ea typeface="Arial"/>
                <a:cs typeface="Arial"/>
                <a:sym typeface="Arial"/>
              </a:defRPr>
            </a:lvl3pPr>
            <a:lvl4pPr indent="-355600" lvl="3" marL="1828800" algn="l">
              <a:lnSpc>
                <a:spcPct val="90000"/>
              </a:lnSpc>
              <a:spcBef>
                <a:spcPts val="500"/>
              </a:spcBef>
              <a:spcAft>
                <a:spcPts val="0"/>
              </a:spcAft>
              <a:buClr>
                <a:schemeClr val="dk1"/>
              </a:buClr>
              <a:buSzPts val="2000"/>
              <a:buChar char="•"/>
              <a:defRPr sz="2000">
                <a:latin typeface="Arial"/>
                <a:ea typeface="Arial"/>
                <a:cs typeface="Arial"/>
                <a:sym typeface="Arial"/>
              </a:defRPr>
            </a:lvl4pPr>
            <a:lvl5pPr indent="-355600" lvl="4" marL="2286000" algn="l">
              <a:lnSpc>
                <a:spcPct val="90000"/>
              </a:lnSpc>
              <a:spcBef>
                <a:spcPts val="500"/>
              </a:spcBef>
              <a:spcAft>
                <a:spcPts val="0"/>
              </a:spcAft>
              <a:buClr>
                <a:schemeClr val="dk1"/>
              </a:buClr>
              <a:buSzPts val="2000"/>
              <a:buChar char="•"/>
              <a:defRPr sz="2000">
                <a:latin typeface="Arial"/>
                <a:ea typeface="Arial"/>
                <a:cs typeface="Arial"/>
                <a:sym typeface="Arial"/>
              </a:defRPr>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9" name="Google Shape;69;p23"/>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atin typeface="Arial"/>
                <a:ea typeface="Arial"/>
                <a:cs typeface="Arial"/>
                <a:sym typeface="Arial"/>
              </a:defRPr>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0" name="Google Shape;70;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3" name="Shape 73"/>
        <p:cNvGrpSpPr/>
        <p:nvPr/>
      </p:nvGrpSpPr>
      <p:grpSpPr>
        <a:xfrm>
          <a:off x="0" y="0"/>
          <a:ext cx="0" cy="0"/>
          <a:chOff x="0" y="0"/>
          <a:chExt cx="0" cy="0"/>
        </a:xfrm>
      </p:grpSpPr>
      <p:sp>
        <p:nvSpPr>
          <p:cNvPr id="74" name="Google Shape;74;p2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Arial"/>
              <a:buNone/>
              <a:defRPr sz="32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24"/>
          <p:cNvSpPr/>
          <p:nvPr>
            <p:ph idx="2" type="pic"/>
          </p:nvPr>
        </p:nvSpPr>
        <p:spPr>
          <a:xfrm>
            <a:off x="5183188" y="987425"/>
            <a:ext cx="6172200" cy="4873625"/>
          </a:xfrm>
          <a:prstGeom prst="rect">
            <a:avLst/>
          </a:prstGeom>
          <a:noFill/>
          <a:ln>
            <a:noFill/>
          </a:ln>
        </p:spPr>
      </p:sp>
      <p:sp>
        <p:nvSpPr>
          <p:cNvPr id="76" name="Google Shape;76;p24"/>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atin typeface="Arial"/>
                <a:ea typeface="Arial"/>
                <a:cs typeface="Arial"/>
                <a:sym typeface="Arial"/>
              </a:defRPr>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7" name="Google Shape;77;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1.xml"/><Relationship Id="rId10" Type="http://schemas.openxmlformats.org/officeDocument/2006/relationships/slideLayout" Target="../slideLayouts/slideLayout20.xml"/><Relationship Id="rId13" Type="http://schemas.openxmlformats.org/officeDocument/2006/relationships/theme" Target="../theme/theme2.xml"/><Relationship Id="rId12" Type="http://schemas.openxmlformats.org/officeDocument/2006/relationships/slideLayout" Target="../slideLayouts/slideLayout22.xml"/><Relationship Id="rId1" Type="http://schemas.openxmlformats.org/officeDocument/2006/relationships/image" Target="../media/image2.pn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9" Type="http://schemas.openxmlformats.org/officeDocument/2006/relationships/slideLayout" Target="../slideLayouts/slideLayout19.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 name="Google Shape;12;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3" name="Google Shape;13;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4" name="Google Shape;14;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5" name="Google Shape;15;p15"/>
          <p:cNvSpPr/>
          <p:nvPr/>
        </p:nvSpPr>
        <p:spPr>
          <a:xfrm>
            <a:off x="3616960" y="6644640"/>
            <a:ext cx="8575040" cy="213360"/>
          </a:xfrm>
          <a:prstGeom prst="rect">
            <a:avLst/>
          </a:prstGeom>
          <a:solidFill>
            <a:srgbClr val="01549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6" name="Google Shape;16;p15"/>
          <p:cNvSpPr/>
          <p:nvPr/>
        </p:nvSpPr>
        <p:spPr>
          <a:xfrm>
            <a:off x="0" y="6644640"/>
            <a:ext cx="9593582" cy="216654"/>
          </a:xfrm>
          <a:prstGeom prst="rect">
            <a:avLst/>
          </a:prstGeom>
          <a:solidFill>
            <a:srgbClr val="42C3F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7" name="Google Shape;17;p15"/>
          <p:cNvSpPr txBox="1"/>
          <p:nvPr/>
        </p:nvSpPr>
        <p:spPr>
          <a:xfrm flipH="1">
            <a:off x="838200" y="6602475"/>
            <a:ext cx="3527024"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POCSO For School Teachers</a:t>
            </a:r>
            <a:endParaRPr b="0" i="0" sz="1400" u="none" cap="none" strike="noStrike">
              <a:solidFill>
                <a:srgbClr val="000000"/>
              </a:solidFill>
              <a:latin typeface="Arial"/>
              <a:ea typeface="Arial"/>
              <a:cs typeface="Arial"/>
              <a:sym typeface="Arial"/>
            </a:endParaRPr>
          </a:p>
        </p:txBody>
      </p:sp>
      <p:sp>
        <p:nvSpPr>
          <p:cNvPr id="18" name="Google Shape;18;p15"/>
          <p:cNvSpPr txBox="1"/>
          <p:nvPr/>
        </p:nvSpPr>
        <p:spPr>
          <a:xfrm flipH="1">
            <a:off x="5450047" y="6596042"/>
            <a:ext cx="2245364"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 Company Name</a:t>
            </a:r>
            <a:endParaRPr b="0" i="0" sz="1400" u="none" cap="none" strike="noStrike">
              <a:solidFill>
                <a:srgbClr val="000000"/>
              </a:solidFill>
              <a:latin typeface="Arial"/>
              <a:ea typeface="Arial"/>
              <a:cs typeface="Arial"/>
              <a:sym typeface="Arial"/>
            </a:endParaRPr>
          </a:p>
        </p:txBody>
      </p:sp>
      <p:sp>
        <p:nvSpPr>
          <p:cNvPr id="19" name="Google Shape;19;p15"/>
          <p:cNvSpPr txBox="1"/>
          <p:nvPr/>
        </p:nvSpPr>
        <p:spPr>
          <a:xfrm flipH="1">
            <a:off x="10005347" y="6597431"/>
            <a:ext cx="2245364"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 Trainer Name</a:t>
            </a:r>
            <a:endParaRPr b="0" i="0" sz="1400" u="none" cap="none" strike="noStrike">
              <a:solidFill>
                <a:srgbClr val="000000"/>
              </a:solidFill>
              <a:latin typeface="Arial"/>
              <a:ea typeface="Arial"/>
              <a:cs typeface="Arial"/>
              <a:sym typeface="Arial"/>
            </a:endParaRPr>
          </a:p>
        </p:txBody>
      </p:sp>
      <p:sp>
        <p:nvSpPr>
          <p:cNvPr id="20" name="Google Shape;20;p15"/>
          <p:cNvSpPr/>
          <p:nvPr/>
        </p:nvSpPr>
        <p:spPr>
          <a:xfrm>
            <a:off x="10916529" y="8878"/>
            <a:ext cx="1257717" cy="1023088"/>
          </a:xfrm>
          <a:prstGeom prst="rect">
            <a:avLst/>
          </a:prstGeom>
          <a:solidFill>
            <a:srgbClr val="01549F"/>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Arial"/>
                <a:ea typeface="Arial"/>
                <a:cs typeface="Arial"/>
                <a:sym typeface="Arial"/>
              </a:rPr>
              <a:t>Your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Arial"/>
                <a:ea typeface="Arial"/>
                <a:cs typeface="Arial"/>
                <a:sym typeface="Arial"/>
              </a:rPr>
              <a:t>Company</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Arial"/>
                <a:ea typeface="Arial"/>
                <a:cs typeface="Arial"/>
                <a:sym typeface="Arial"/>
              </a:rPr>
              <a:t>Logo</a:t>
            </a:r>
            <a:endParaRPr b="0" i="0" sz="1400" u="none" cap="none" strike="noStrike">
              <a:solidFill>
                <a:srgbClr val="000000"/>
              </a:solidFill>
              <a:latin typeface="Arial"/>
              <a:ea typeface="Arial"/>
              <a:cs typeface="Arial"/>
              <a:sym typeface="Arial"/>
            </a:endParaRPr>
          </a:p>
        </p:txBody>
      </p:sp>
      <p:pic>
        <p:nvPicPr>
          <p:cNvPr id="21" name="Google Shape;21;p15"/>
          <p:cNvPicPr preferRelativeResize="0"/>
          <p:nvPr/>
        </p:nvPicPr>
        <p:blipFill rotWithShape="1">
          <a:blip r:embed="rId1">
            <a:alphaModFix/>
          </a:blip>
          <a:srcRect b="0" l="0" r="0" t="0"/>
          <a:stretch/>
        </p:blipFill>
        <p:spPr>
          <a:xfrm>
            <a:off x="17755" y="0"/>
            <a:ext cx="796462" cy="862149"/>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2" name="Shape 92"/>
        <p:cNvGrpSpPr/>
        <p:nvPr/>
      </p:nvGrpSpPr>
      <p:grpSpPr>
        <a:xfrm>
          <a:off x="0" y="0"/>
          <a:ext cx="0" cy="0"/>
          <a:chOff x="0" y="0"/>
          <a:chExt cx="0" cy="0"/>
        </a:xfrm>
      </p:grpSpPr>
      <p:sp>
        <p:nvSpPr>
          <p:cNvPr id="93" name="Google Shape;93;p27"/>
          <p:cNvSpPr txBox="1"/>
          <p:nvPr>
            <p:ph type="title"/>
          </p:nvPr>
        </p:nvSpPr>
        <p:spPr>
          <a:xfrm>
            <a:off x="838200" y="365126"/>
            <a:ext cx="10515600" cy="726828"/>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Arial"/>
              <a:buNone/>
              <a:defRPr b="1" i="0" sz="4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4" name="Google Shape;94;p27"/>
          <p:cNvSpPr txBox="1"/>
          <p:nvPr>
            <p:ph idx="1" type="body"/>
          </p:nvPr>
        </p:nvSpPr>
        <p:spPr>
          <a:xfrm>
            <a:off x="838200" y="1380879"/>
            <a:ext cx="10515600" cy="4796084"/>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5" name="Google Shape;95;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6" name="Google Shape;96;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7" name="Google Shape;97;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98" name="Google Shape;98;p27"/>
          <p:cNvSpPr/>
          <p:nvPr/>
        </p:nvSpPr>
        <p:spPr>
          <a:xfrm>
            <a:off x="8685213" y="6645275"/>
            <a:ext cx="3506787" cy="212725"/>
          </a:xfrm>
          <a:prstGeom prst="rect">
            <a:avLst/>
          </a:prstGeom>
          <a:solidFill>
            <a:srgbClr val="21B35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chemeClr val="lt1"/>
              </a:solidFill>
              <a:latin typeface="Arial"/>
              <a:ea typeface="Arial"/>
              <a:cs typeface="Arial"/>
              <a:sym typeface="Arial"/>
            </a:endParaRPr>
          </a:p>
        </p:txBody>
      </p:sp>
      <p:sp>
        <p:nvSpPr>
          <p:cNvPr id="99" name="Google Shape;99;p27"/>
          <p:cNvSpPr/>
          <p:nvPr/>
        </p:nvSpPr>
        <p:spPr>
          <a:xfrm>
            <a:off x="-7644" y="6645275"/>
            <a:ext cx="8710613" cy="212725"/>
          </a:xfrm>
          <a:prstGeom prst="rect">
            <a:avLst/>
          </a:prstGeom>
          <a:solidFill>
            <a:srgbClr val="0079A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      © Creating Impact Training &amp; Development</a:t>
            </a:r>
            <a:endParaRPr b="0" i="0" sz="1400" u="none" cap="none" strike="noStrike">
              <a:solidFill>
                <a:srgbClr val="000000"/>
              </a:solidFill>
              <a:latin typeface="Arial"/>
              <a:ea typeface="Arial"/>
              <a:cs typeface="Arial"/>
              <a:sym typeface="Arial"/>
            </a:endParaRPr>
          </a:p>
        </p:txBody>
      </p:sp>
      <p:pic>
        <p:nvPicPr>
          <p:cNvPr id="100" name="Google Shape;100;p27"/>
          <p:cNvPicPr preferRelativeResize="0"/>
          <p:nvPr/>
        </p:nvPicPr>
        <p:blipFill rotWithShape="1">
          <a:blip r:embed="rId1">
            <a:alphaModFix/>
          </a:blip>
          <a:srcRect b="0" l="0" r="0" t="0"/>
          <a:stretch/>
        </p:blipFill>
        <p:spPr>
          <a:xfrm>
            <a:off x="10419410" y="17756"/>
            <a:ext cx="1763712" cy="1154113"/>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4.jpg"/></Relationships>
</file>

<file path=ppt/slides/_rels/slide14.xml.rels><?xml version="1.0" encoding="UTF-8" standalone="yes"?><Relationships xmlns="http://schemas.openxmlformats.org/package/2006/relationships"><Relationship Id="rId10"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5.jpg"/><Relationship Id="rId4" Type="http://schemas.openxmlformats.org/officeDocument/2006/relationships/image" Target="../media/image7.png"/><Relationship Id="rId9" Type="http://schemas.openxmlformats.org/officeDocument/2006/relationships/image" Target="../media/image12.png"/><Relationship Id="rId5" Type="http://schemas.openxmlformats.org/officeDocument/2006/relationships/image" Target="../media/image6.png"/><Relationship Id="rId6" Type="http://schemas.openxmlformats.org/officeDocument/2006/relationships/image" Target="../media/image8.png"/><Relationship Id="rId7" Type="http://schemas.openxmlformats.org/officeDocument/2006/relationships/hyperlink" Target="mailto:Hello@freelancetrainings.com" TargetMode="External"/><Relationship Id="rId8" Type="http://schemas.openxmlformats.org/officeDocument/2006/relationships/hyperlink" Target="http://www.freelancetrainings.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s://www.hindustantimes.com/india-news/crimes-against-women-children-rose-by-4-8-7-in-2022-ncrb-report-101701667979601.html?utm_source=chatgpt.com" TargetMode="External"/><Relationship Id="rId4" Type="http://schemas.openxmlformats.org/officeDocument/2006/relationships/hyperlink" Target="https://timesofindia.indiatimes.com/india/nearly-9-rise-in-crime-against-children-in-2022-as-compared-to-2021/articleshow/105739518.cms?utm_source=chatgpt.com" TargetMode="External"/><Relationship Id="rId5" Type="http://schemas.openxmlformats.org/officeDocument/2006/relationships/hyperlink" Target="https://www.fairplanet.org/editors-pick/child-abuse-on-the-rise-in-india/?utm_source=chatgpt.com" TargetMode="External"/><Relationship Id="rId6" Type="http://schemas.openxmlformats.org/officeDocument/2006/relationships/hyperlink" Target="https://www.downtoearth.org.in/governance/over-1-800-cases-of-cybercrimes-against-children-registered-in-2022-higher-than-last-year-ncrb-93236?utm_source=chatgpt.co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9.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1"/>
          <p:cNvSpPr txBox="1"/>
          <p:nvPr/>
        </p:nvSpPr>
        <p:spPr>
          <a:xfrm>
            <a:off x="1524000" y="5427345"/>
            <a:ext cx="9144000" cy="123825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SzPts val="3200"/>
              <a:buFont typeface="Arial"/>
              <a:buNone/>
            </a:pPr>
            <a:r>
              <a:rPr b="1" i="0" lang="en-US" sz="4000" u="none" cap="none" strike="noStrike">
                <a:solidFill>
                  <a:srgbClr val="0070C0"/>
                </a:solidFill>
                <a:latin typeface="Arial"/>
                <a:ea typeface="Arial"/>
                <a:cs typeface="Arial"/>
                <a:sym typeface="Arial"/>
              </a:rPr>
              <a:t>P</a:t>
            </a:r>
            <a:r>
              <a:rPr b="1" i="0" lang="en-US" sz="2400" u="none" cap="none" strike="noStrike">
                <a:solidFill>
                  <a:schemeClr val="dk1"/>
                </a:solidFill>
                <a:latin typeface="Arial"/>
                <a:ea typeface="Arial"/>
                <a:cs typeface="Arial"/>
                <a:sym typeface="Arial"/>
              </a:rPr>
              <a:t>rotection</a:t>
            </a:r>
            <a:r>
              <a:rPr b="1" i="0" lang="en-US" sz="3200" u="none" cap="none" strike="noStrike">
                <a:solidFill>
                  <a:schemeClr val="dk1"/>
                </a:solidFill>
                <a:latin typeface="Arial"/>
                <a:ea typeface="Arial"/>
                <a:cs typeface="Arial"/>
                <a:sym typeface="Arial"/>
              </a:rPr>
              <a:t> </a:t>
            </a:r>
            <a:r>
              <a:rPr b="1" i="0" lang="en-US" sz="4000" u="none" cap="none" strike="noStrike">
                <a:solidFill>
                  <a:srgbClr val="0070C0"/>
                </a:solidFill>
                <a:latin typeface="Arial"/>
                <a:ea typeface="Arial"/>
                <a:cs typeface="Arial"/>
                <a:sym typeface="Arial"/>
              </a:rPr>
              <a:t>o</a:t>
            </a:r>
            <a:r>
              <a:rPr b="1" i="0" lang="en-US" sz="2400" u="none" cap="none" strike="noStrike">
                <a:solidFill>
                  <a:schemeClr val="dk1"/>
                </a:solidFill>
                <a:latin typeface="Arial"/>
                <a:ea typeface="Arial"/>
                <a:cs typeface="Arial"/>
                <a:sym typeface="Arial"/>
              </a:rPr>
              <a:t>f</a:t>
            </a:r>
            <a:r>
              <a:rPr b="1" i="0" lang="en-US" sz="3200" u="none" cap="none" strike="noStrike">
                <a:solidFill>
                  <a:schemeClr val="dk1"/>
                </a:solidFill>
                <a:latin typeface="Arial"/>
                <a:ea typeface="Arial"/>
                <a:cs typeface="Arial"/>
                <a:sym typeface="Arial"/>
              </a:rPr>
              <a:t> </a:t>
            </a:r>
            <a:r>
              <a:rPr b="1" i="0" lang="en-US" sz="4000" u="none" cap="none" strike="noStrike">
                <a:solidFill>
                  <a:srgbClr val="0070C0"/>
                </a:solidFill>
                <a:latin typeface="Arial"/>
                <a:ea typeface="Arial"/>
                <a:cs typeface="Arial"/>
                <a:sym typeface="Arial"/>
              </a:rPr>
              <a:t>C</a:t>
            </a:r>
            <a:r>
              <a:rPr b="1" i="0" lang="en-US" sz="2400" u="none" cap="none" strike="noStrike">
                <a:solidFill>
                  <a:schemeClr val="dk1"/>
                </a:solidFill>
                <a:latin typeface="Arial"/>
                <a:ea typeface="Arial"/>
                <a:cs typeface="Arial"/>
                <a:sym typeface="Arial"/>
              </a:rPr>
              <a:t>hild from </a:t>
            </a:r>
            <a:r>
              <a:rPr b="1" i="0" lang="en-US" sz="4000" u="none" cap="none" strike="noStrike">
                <a:solidFill>
                  <a:srgbClr val="0070C0"/>
                </a:solidFill>
                <a:latin typeface="Arial"/>
                <a:ea typeface="Arial"/>
                <a:cs typeface="Arial"/>
                <a:sym typeface="Arial"/>
              </a:rPr>
              <a:t>S</a:t>
            </a:r>
            <a:r>
              <a:rPr b="1" i="0" lang="en-US" sz="2400" u="none" cap="none" strike="noStrike">
                <a:solidFill>
                  <a:schemeClr val="dk1"/>
                </a:solidFill>
                <a:latin typeface="Arial"/>
                <a:ea typeface="Arial"/>
                <a:cs typeface="Arial"/>
                <a:sym typeface="Arial"/>
              </a:rPr>
              <a:t>exual</a:t>
            </a:r>
            <a:r>
              <a:rPr b="1" i="0" lang="en-US" sz="3200" u="none" cap="none" strike="noStrike">
                <a:solidFill>
                  <a:schemeClr val="dk1"/>
                </a:solidFill>
                <a:latin typeface="Arial"/>
                <a:ea typeface="Arial"/>
                <a:cs typeface="Arial"/>
                <a:sym typeface="Arial"/>
              </a:rPr>
              <a:t> </a:t>
            </a:r>
            <a:r>
              <a:rPr b="1" i="0" lang="en-US" sz="4000" u="none" cap="none" strike="noStrike">
                <a:solidFill>
                  <a:srgbClr val="0070C0"/>
                </a:solidFill>
                <a:latin typeface="Arial"/>
                <a:ea typeface="Arial"/>
                <a:cs typeface="Arial"/>
                <a:sym typeface="Arial"/>
              </a:rPr>
              <a:t>O</a:t>
            </a:r>
            <a:r>
              <a:rPr b="1" i="0" lang="en-US" sz="2400" u="none" cap="none" strike="noStrike">
                <a:solidFill>
                  <a:schemeClr val="dk1"/>
                </a:solidFill>
                <a:latin typeface="Arial"/>
                <a:ea typeface="Arial"/>
                <a:cs typeface="Arial"/>
                <a:sym typeface="Arial"/>
              </a:rPr>
              <a:t>ffences </a:t>
            </a:r>
            <a:endParaRPr/>
          </a:p>
          <a:p>
            <a:pPr indent="0" lvl="0" marL="0" marR="0" rtl="0" algn="ctr">
              <a:lnSpc>
                <a:spcPct val="90000"/>
              </a:lnSpc>
              <a:spcBef>
                <a:spcPts val="0"/>
              </a:spcBef>
              <a:spcAft>
                <a:spcPts val="0"/>
              </a:spcAft>
              <a:buClr>
                <a:schemeClr val="dk1"/>
              </a:buClr>
              <a:buSzPts val="3200"/>
              <a:buFont typeface="Arial"/>
              <a:buNone/>
            </a:pPr>
            <a:r>
              <a:rPr b="1" i="0" lang="en-US" sz="2400" u="none" cap="none" strike="noStrike">
                <a:solidFill>
                  <a:schemeClr val="dk1"/>
                </a:solidFill>
                <a:latin typeface="Arial"/>
                <a:ea typeface="Arial"/>
                <a:cs typeface="Arial"/>
                <a:sym typeface="Arial"/>
              </a:rPr>
              <a:t>(POCSO)</a:t>
            </a:r>
            <a:endParaRPr b="1" i="0" sz="2400" u="none" cap="none" strike="noStrike">
              <a:solidFill>
                <a:schemeClr val="dk1"/>
              </a:solidFill>
              <a:latin typeface="Arial"/>
              <a:ea typeface="Arial"/>
              <a:cs typeface="Arial"/>
              <a:sym typeface="Arial"/>
            </a:endParaRPr>
          </a:p>
        </p:txBody>
      </p:sp>
      <p:sp>
        <p:nvSpPr>
          <p:cNvPr id="176" name="Google Shape;176;p1"/>
          <p:cNvSpPr/>
          <p:nvPr/>
        </p:nvSpPr>
        <p:spPr>
          <a:xfrm>
            <a:off x="10901363" y="5427345"/>
            <a:ext cx="1290637" cy="1023088"/>
          </a:xfrm>
          <a:prstGeom prst="rect">
            <a:avLst/>
          </a:prstGeom>
          <a:solidFill>
            <a:srgbClr val="01549F"/>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Arial"/>
                <a:ea typeface="Arial"/>
                <a:cs typeface="Arial"/>
                <a:sym typeface="Arial"/>
              </a:rPr>
              <a:t>Your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Arial"/>
                <a:ea typeface="Arial"/>
                <a:cs typeface="Arial"/>
                <a:sym typeface="Arial"/>
              </a:rPr>
              <a:t>Company</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Arial"/>
                <a:ea typeface="Arial"/>
                <a:cs typeface="Arial"/>
                <a:sym typeface="Arial"/>
              </a:rPr>
              <a:t>Logo</a:t>
            </a:r>
            <a:endParaRPr b="0" i="0" sz="1400" u="none" cap="none" strike="noStrike">
              <a:solidFill>
                <a:srgbClr val="000000"/>
              </a:solidFill>
              <a:latin typeface="Arial"/>
              <a:ea typeface="Arial"/>
              <a:cs typeface="Arial"/>
              <a:sym typeface="Arial"/>
            </a:endParaRPr>
          </a:p>
        </p:txBody>
      </p:sp>
      <p:pic>
        <p:nvPicPr>
          <p:cNvPr id="177" name="Google Shape;177;p1"/>
          <p:cNvPicPr preferRelativeResize="0"/>
          <p:nvPr/>
        </p:nvPicPr>
        <p:blipFill rotWithShape="1">
          <a:blip r:embed="rId3">
            <a:alphaModFix/>
          </a:blip>
          <a:srcRect b="0" l="0" r="0" t="0"/>
          <a:stretch/>
        </p:blipFill>
        <p:spPr>
          <a:xfrm>
            <a:off x="0" y="5364904"/>
            <a:ext cx="990807" cy="1147970"/>
          </a:xfrm>
          <a:prstGeom prst="rect">
            <a:avLst/>
          </a:prstGeom>
          <a:noFill/>
          <a:ln>
            <a:noFill/>
          </a:ln>
        </p:spPr>
      </p:pic>
      <p:pic>
        <p:nvPicPr>
          <p:cNvPr id="178" name="Google Shape;178;p1"/>
          <p:cNvPicPr preferRelativeResize="0"/>
          <p:nvPr/>
        </p:nvPicPr>
        <p:blipFill rotWithShape="1">
          <a:blip r:embed="rId4">
            <a:alphaModFix/>
          </a:blip>
          <a:srcRect b="0" l="0" r="0" t="0"/>
          <a:stretch/>
        </p:blipFill>
        <p:spPr>
          <a:xfrm>
            <a:off x="0" y="-104172"/>
            <a:ext cx="12192000" cy="546907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p10"/>
          <p:cNvSpPr txBox="1"/>
          <p:nvPr>
            <p:ph type="title"/>
          </p:nvPr>
        </p:nvSpPr>
        <p:spPr>
          <a:xfrm>
            <a:off x="931817" y="136525"/>
            <a:ext cx="10515600" cy="561341"/>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Arial"/>
              <a:buNone/>
            </a:pPr>
            <a:r>
              <a:rPr b="1" lang="en-US" sz="3200">
                <a:latin typeface="Arial"/>
                <a:ea typeface="Arial"/>
                <a:cs typeface="Arial"/>
                <a:sym typeface="Arial"/>
              </a:rPr>
              <a:t>Child-Friendly Procedures</a:t>
            </a:r>
            <a:endParaRPr/>
          </a:p>
        </p:txBody>
      </p:sp>
      <p:sp>
        <p:nvSpPr>
          <p:cNvPr id="310" name="Google Shape;310;p10"/>
          <p:cNvSpPr txBox="1"/>
          <p:nvPr>
            <p:ph idx="1" type="body"/>
          </p:nvPr>
        </p:nvSpPr>
        <p:spPr>
          <a:xfrm>
            <a:off x="0" y="1026160"/>
            <a:ext cx="11109960" cy="4927599"/>
          </a:xfrm>
          <a:prstGeom prst="rect">
            <a:avLst/>
          </a:prstGeom>
          <a:noFill/>
          <a:ln>
            <a:noFill/>
          </a:ln>
        </p:spPr>
        <p:txBody>
          <a:bodyPr anchorCtr="0" anchor="t" bIns="45700" lIns="216000" spcFirstLastPara="1" rIns="91425" wrap="square" tIns="45700">
            <a:normAutofit/>
          </a:bodyPr>
          <a:lstStyle/>
          <a:p>
            <a:pPr indent="-228600" lvl="0" marL="457200" rtl="0" algn="l">
              <a:lnSpc>
                <a:spcPct val="90000"/>
              </a:lnSpc>
              <a:spcBef>
                <a:spcPts val="1000"/>
              </a:spcBef>
              <a:spcAft>
                <a:spcPts val="0"/>
              </a:spcAft>
              <a:buClr>
                <a:schemeClr val="dk1"/>
              </a:buClr>
              <a:buSzPts val="2800"/>
              <a:buNone/>
            </a:pPr>
            <a:r>
              <a:t/>
            </a:r>
            <a:endParaRPr/>
          </a:p>
          <a:p>
            <a:pPr indent="-406400" lvl="0" marL="457200" rtl="0" algn="l">
              <a:lnSpc>
                <a:spcPct val="90000"/>
              </a:lnSpc>
              <a:spcBef>
                <a:spcPts val="1000"/>
              </a:spcBef>
              <a:spcAft>
                <a:spcPts val="0"/>
              </a:spcAft>
              <a:buSzPts val="2800"/>
              <a:buChar char="•"/>
            </a:pPr>
            <a:r>
              <a:rPr lang="en-US" sz="2000"/>
              <a:t>Statements recorded at the child’s home or a place of choice.</a:t>
            </a:r>
            <a:endParaRPr/>
          </a:p>
          <a:p>
            <a:pPr indent="-406400" lvl="0" marL="457200" rtl="0" algn="l">
              <a:lnSpc>
                <a:spcPct val="90000"/>
              </a:lnSpc>
              <a:spcBef>
                <a:spcPts val="1000"/>
              </a:spcBef>
              <a:spcAft>
                <a:spcPts val="0"/>
              </a:spcAft>
              <a:buSzPts val="2800"/>
              <a:buChar char="•"/>
            </a:pPr>
            <a:r>
              <a:rPr lang="en-US" sz="2000"/>
              <a:t>Police officer must not be in uniform; preferably a female officer.</a:t>
            </a:r>
            <a:endParaRPr/>
          </a:p>
          <a:p>
            <a:pPr indent="-406400" lvl="0" marL="457200" rtl="0" algn="l">
              <a:lnSpc>
                <a:spcPct val="90000"/>
              </a:lnSpc>
              <a:spcBef>
                <a:spcPts val="1000"/>
              </a:spcBef>
              <a:spcAft>
                <a:spcPts val="0"/>
              </a:spcAft>
              <a:buSzPts val="2800"/>
              <a:buChar char="•"/>
            </a:pPr>
            <a:r>
              <a:rPr lang="en-US" sz="2000"/>
              <a:t>Child cannot be detained in police station overnight.</a:t>
            </a:r>
            <a:endParaRPr/>
          </a:p>
          <a:p>
            <a:pPr indent="-406400" lvl="0" marL="457200" rtl="0" algn="l">
              <a:lnSpc>
                <a:spcPct val="90000"/>
              </a:lnSpc>
              <a:spcBef>
                <a:spcPts val="1000"/>
              </a:spcBef>
              <a:spcAft>
                <a:spcPts val="0"/>
              </a:spcAft>
              <a:buSzPts val="2800"/>
              <a:buChar char="•"/>
            </a:pPr>
            <a:r>
              <a:rPr lang="en-US" sz="2000"/>
              <a:t>Identity of the child must be kept confidential at all stages.</a:t>
            </a:r>
            <a:endParaRPr/>
          </a:p>
          <a:p>
            <a:pPr indent="-406400" lvl="0" marL="457200" rtl="0" algn="l">
              <a:lnSpc>
                <a:spcPct val="90000"/>
              </a:lnSpc>
              <a:spcBef>
                <a:spcPts val="1000"/>
              </a:spcBef>
              <a:spcAft>
                <a:spcPts val="0"/>
              </a:spcAft>
              <a:buSzPts val="2800"/>
              <a:buChar char="•"/>
            </a:pPr>
            <a:r>
              <a:rPr lang="en-US" sz="2000"/>
              <a:t>Medical examination in the presence of trusted person/guardian.</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11"/>
          <p:cNvSpPr txBox="1"/>
          <p:nvPr>
            <p:ph type="title"/>
          </p:nvPr>
        </p:nvSpPr>
        <p:spPr>
          <a:xfrm>
            <a:off x="931817" y="136525"/>
            <a:ext cx="10515600" cy="561341"/>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Arial"/>
              <a:buNone/>
            </a:pPr>
            <a:r>
              <a:rPr b="1" lang="en-US" sz="3200">
                <a:latin typeface="Arial"/>
                <a:ea typeface="Arial"/>
                <a:cs typeface="Arial"/>
                <a:sym typeface="Arial"/>
              </a:rPr>
              <a:t>Penalties and Special Courts</a:t>
            </a:r>
            <a:endParaRPr/>
          </a:p>
        </p:txBody>
      </p:sp>
      <p:sp>
        <p:nvSpPr>
          <p:cNvPr id="317" name="Google Shape;317;p11"/>
          <p:cNvSpPr txBox="1"/>
          <p:nvPr>
            <p:ph idx="1" type="body"/>
          </p:nvPr>
        </p:nvSpPr>
        <p:spPr>
          <a:xfrm>
            <a:off x="0" y="1026160"/>
            <a:ext cx="11109960" cy="4927599"/>
          </a:xfrm>
          <a:prstGeom prst="rect">
            <a:avLst/>
          </a:prstGeom>
          <a:noFill/>
          <a:ln>
            <a:noFill/>
          </a:ln>
        </p:spPr>
        <p:txBody>
          <a:bodyPr anchorCtr="0" anchor="t" bIns="45700" lIns="216000" spcFirstLastPara="1" rIns="91425" wrap="square" tIns="45700">
            <a:normAutofit/>
          </a:bodyPr>
          <a:lstStyle/>
          <a:p>
            <a:pPr indent="-228600" lvl="0" marL="457200" rtl="0" algn="l">
              <a:lnSpc>
                <a:spcPct val="90000"/>
              </a:lnSpc>
              <a:spcBef>
                <a:spcPts val="1000"/>
              </a:spcBef>
              <a:spcAft>
                <a:spcPts val="0"/>
              </a:spcAft>
              <a:buClr>
                <a:schemeClr val="dk1"/>
              </a:buClr>
              <a:buSzPts val="2800"/>
              <a:buNone/>
            </a:pPr>
            <a:r>
              <a:t/>
            </a:r>
            <a:endParaRPr/>
          </a:p>
          <a:p>
            <a:pPr indent="-406400" lvl="0" marL="457200" rtl="0" algn="l">
              <a:lnSpc>
                <a:spcPct val="90000"/>
              </a:lnSpc>
              <a:spcBef>
                <a:spcPts val="1000"/>
              </a:spcBef>
              <a:spcAft>
                <a:spcPts val="0"/>
              </a:spcAft>
              <a:buSzPts val="2800"/>
              <a:buChar char="•"/>
            </a:pPr>
            <a:r>
              <a:rPr lang="en-US" sz="2000"/>
              <a:t>Penetrative Sexual Assault: Minimum 10 years imprisonment (extendable to life) + fine.</a:t>
            </a:r>
            <a:endParaRPr/>
          </a:p>
          <a:p>
            <a:pPr indent="-406400" lvl="0" marL="457200" rtl="0" algn="l">
              <a:lnSpc>
                <a:spcPct val="90000"/>
              </a:lnSpc>
              <a:spcBef>
                <a:spcPts val="1000"/>
              </a:spcBef>
              <a:spcAft>
                <a:spcPts val="0"/>
              </a:spcAft>
              <a:buSzPts val="2800"/>
              <a:buChar char="•"/>
            </a:pPr>
            <a:r>
              <a:rPr lang="en-US" sz="2000"/>
              <a:t>Aggravated Penetrative Sexual Assault: 20 years to life imprisonment or death penalty.</a:t>
            </a:r>
            <a:endParaRPr/>
          </a:p>
          <a:p>
            <a:pPr indent="-406400" lvl="0" marL="457200" rtl="0" algn="l">
              <a:lnSpc>
                <a:spcPct val="90000"/>
              </a:lnSpc>
              <a:spcBef>
                <a:spcPts val="1000"/>
              </a:spcBef>
              <a:spcAft>
                <a:spcPts val="0"/>
              </a:spcAft>
              <a:buSzPts val="2800"/>
              <a:buChar char="•"/>
            </a:pPr>
            <a:r>
              <a:rPr lang="en-US" sz="2000"/>
              <a:t>Sexual Harassment: Up to 3 years imprisonment + fine.</a:t>
            </a:r>
            <a:endParaRPr/>
          </a:p>
          <a:p>
            <a:pPr indent="-406400" lvl="0" marL="457200" rtl="0" algn="l">
              <a:lnSpc>
                <a:spcPct val="90000"/>
              </a:lnSpc>
              <a:spcBef>
                <a:spcPts val="1000"/>
              </a:spcBef>
              <a:spcAft>
                <a:spcPts val="0"/>
              </a:spcAft>
              <a:buSzPts val="2800"/>
              <a:buChar char="•"/>
            </a:pPr>
            <a:r>
              <a:rPr lang="en-US" sz="2000"/>
              <a:t>Use of child for pornography: Up to 5 years; aggravated up to 7 years.</a:t>
            </a:r>
            <a:endParaRPr/>
          </a:p>
          <a:p>
            <a:pPr indent="-406400" lvl="0" marL="457200" rtl="0" algn="l">
              <a:lnSpc>
                <a:spcPct val="90000"/>
              </a:lnSpc>
              <a:spcBef>
                <a:spcPts val="1000"/>
              </a:spcBef>
              <a:spcAft>
                <a:spcPts val="0"/>
              </a:spcAft>
              <a:buSzPts val="2800"/>
              <a:buChar char="•"/>
            </a:pPr>
            <a:r>
              <a:rPr lang="en-US" sz="2000"/>
              <a:t>Special Courts established for speedy trial (goal: within 1 year).</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12"/>
          <p:cNvSpPr txBox="1"/>
          <p:nvPr>
            <p:ph type="title"/>
          </p:nvPr>
        </p:nvSpPr>
        <p:spPr>
          <a:xfrm>
            <a:off x="931817" y="136525"/>
            <a:ext cx="10515600" cy="561341"/>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Arial"/>
              <a:buNone/>
            </a:pPr>
            <a:r>
              <a:rPr b="1" lang="en-US" sz="3200">
                <a:latin typeface="Arial"/>
                <a:ea typeface="Arial"/>
                <a:cs typeface="Arial"/>
                <a:sym typeface="Arial"/>
              </a:rPr>
              <a:t>Monitoring &amp; Awareness</a:t>
            </a:r>
            <a:endParaRPr/>
          </a:p>
        </p:txBody>
      </p:sp>
      <p:sp>
        <p:nvSpPr>
          <p:cNvPr id="324" name="Google Shape;324;p12"/>
          <p:cNvSpPr txBox="1"/>
          <p:nvPr>
            <p:ph idx="1" type="body"/>
          </p:nvPr>
        </p:nvSpPr>
        <p:spPr>
          <a:xfrm>
            <a:off x="0" y="1026160"/>
            <a:ext cx="11109960" cy="4927599"/>
          </a:xfrm>
          <a:prstGeom prst="rect">
            <a:avLst/>
          </a:prstGeom>
          <a:noFill/>
          <a:ln>
            <a:noFill/>
          </a:ln>
        </p:spPr>
        <p:txBody>
          <a:bodyPr anchorCtr="0" anchor="t" bIns="45700" lIns="216000" spcFirstLastPara="1" rIns="91425" wrap="square" tIns="45700">
            <a:normAutofit/>
          </a:bodyPr>
          <a:lstStyle/>
          <a:p>
            <a:pPr indent="-228600" lvl="0" marL="457200" rtl="0" algn="l">
              <a:lnSpc>
                <a:spcPct val="90000"/>
              </a:lnSpc>
              <a:spcBef>
                <a:spcPts val="1000"/>
              </a:spcBef>
              <a:spcAft>
                <a:spcPts val="0"/>
              </a:spcAft>
              <a:buClr>
                <a:schemeClr val="dk1"/>
              </a:buClr>
              <a:buSzPts val="2800"/>
              <a:buNone/>
            </a:pPr>
            <a:r>
              <a:t/>
            </a:r>
            <a:endParaRPr/>
          </a:p>
          <a:p>
            <a:pPr indent="-406400" lvl="0" marL="457200" rtl="0" algn="l">
              <a:lnSpc>
                <a:spcPct val="90000"/>
              </a:lnSpc>
              <a:spcBef>
                <a:spcPts val="1000"/>
              </a:spcBef>
              <a:spcAft>
                <a:spcPts val="0"/>
              </a:spcAft>
              <a:buSzPts val="2800"/>
              <a:buChar char="•"/>
            </a:pPr>
            <a:r>
              <a:rPr lang="en-US" sz="2000"/>
              <a:t>National &amp; State Commissions for Protection of Child Rights monitor implementation.</a:t>
            </a:r>
            <a:endParaRPr/>
          </a:p>
          <a:p>
            <a:pPr indent="-406400" lvl="0" marL="457200" rtl="0" algn="l">
              <a:lnSpc>
                <a:spcPct val="90000"/>
              </a:lnSpc>
              <a:spcBef>
                <a:spcPts val="1000"/>
              </a:spcBef>
              <a:spcAft>
                <a:spcPts val="0"/>
              </a:spcAft>
              <a:buSzPts val="2800"/>
              <a:buChar char="•"/>
            </a:pPr>
            <a:r>
              <a:rPr lang="en-US" sz="2000"/>
              <a:t>Schools must organize regular sensitization programs for staff and students.</a:t>
            </a:r>
            <a:endParaRPr/>
          </a:p>
          <a:p>
            <a:pPr indent="-406400" lvl="0" marL="457200" rtl="0" algn="l">
              <a:lnSpc>
                <a:spcPct val="90000"/>
              </a:lnSpc>
              <a:spcBef>
                <a:spcPts val="1000"/>
              </a:spcBef>
              <a:spcAft>
                <a:spcPts val="0"/>
              </a:spcAft>
              <a:buSzPts val="2800"/>
              <a:buChar char="•"/>
            </a:pPr>
            <a:r>
              <a:rPr lang="en-US" sz="2000"/>
              <a:t>SMC &amp; CPC to review policies and incidents annually.</a:t>
            </a:r>
            <a:endParaRPr/>
          </a:p>
          <a:p>
            <a:pPr indent="-406400" lvl="0" marL="457200" rtl="0" algn="l">
              <a:lnSpc>
                <a:spcPct val="90000"/>
              </a:lnSpc>
              <a:spcBef>
                <a:spcPts val="1000"/>
              </a:spcBef>
              <a:spcAft>
                <a:spcPts val="0"/>
              </a:spcAft>
              <a:buSzPts val="2800"/>
              <a:buChar char="•"/>
            </a:pPr>
            <a:r>
              <a:rPr lang="en-US" sz="2000"/>
              <a:t>Awareness materials (posters, helpline numbers) must be visible in schools.</a:t>
            </a:r>
            <a:endParaRPr/>
          </a:p>
          <a:p>
            <a:pPr indent="-406400" lvl="0" marL="457200" rtl="0" algn="l">
              <a:lnSpc>
                <a:spcPct val="90000"/>
              </a:lnSpc>
              <a:spcBef>
                <a:spcPts val="1000"/>
              </a:spcBef>
              <a:spcAft>
                <a:spcPts val="0"/>
              </a:spcAft>
              <a:buSzPts val="2800"/>
              <a:buChar char="•"/>
            </a:pPr>
            <a:r>
              <a:rPr lang="en-US" sz="2000"/>
              <a:t>Government bodies ensure training, reporting data, and follow-up compliance.</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pic>
        <p:nvPicPr>
          <p:cNvPr descr="Photo on a light background, a craft envelope, an alarm clock, paper clips, a blue pen and a sheet of paper with the text feedback" id="330" name="Google Shape;330;p13"/>
          <p:cNvPicPr preferRelativeResize="0"/>
          <p:nvPr/>
        </p:nvPicPr>
        <p:blipFill rotWithShape="1">
          <a:blip r:embed="rId3">
            <a:alphaModFix/>
          </a:blip>
          <a:srcRect b="0" l="0" r="0" t="0"/>
          <a:stretch/>
        </p:blipFill>
        <p:spPr>
          <a:xfrm>
            <a:off x="-1" y="0"/>
            <a:ext cx="11002617" cy="593366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p14"/>
          <p:cNvSpPr txBox="1"/>
          <p:nvPr>
            <p:ph idx="1" type="body"/>
          </p:nvPr>
        </p:nvSpPr>
        <p:spPr>
          <a:xfrm>
            <a:off x="4338320" y="2238375"/>
            <a:ext cx="7853680" cy="1266825"/>
          </a:xfrm>
          <a:prstGeom prst="rect">
            <a:avLst/>
          </a:prstGeom>
          <a:noFill/>
          <a:ln>
            <a:noFill/>
          </a:ln>
        </p:spPr>
        <p:txBody>
          <a:bodyPr anchorCtr="0" anchor="ctr" bIns="45700" lIns="216000" spcFirstLastPara="1" rIns="91425" wrap="square" tIns="45700">
            <a:normAutofit/>
          </a:bodyPr>
          <a:lstStyle/>
          <a:p>
            <a:pPr indent="0" lvl="0" marL="0" rtl="0" algn="ctr">
              <a:lnSpc>
                <a:spcPct val="90000"/>
              </a:lnSpc>
              <a:spcBef>
                <a:spcPts val="0"/>
              </a:spcBef>
              <a:spcAft>
                <a:spcPts val="0"/>
              </a:spcAft>
              <a:buClr>
                <a:srgbClr val="645E5E"/>
              </a:buClr>
              <a:buSzPts val="8000"/>
              <a:buNone/>
            </a:pPr>
            <a:r>
              <a:rPr b="1" lang="en-US" sz="8000">
                <a:solidFill>
                  <a:srgbClr val="645E5E"/>
                </a:solidFill>
                <a:latin typeface="Arial"/>
                <a:ea typeface="Arial"/>
                <a:cs typeface="Arial"/>
                <a:sym typeface="Arial"/>
              </a:rPr>
              <a:t>Thank You</a:t>
            </a:r>
            <a:endParaRPr/>
          </a:p>
        </p:txBody>
      </p:sp>
      <p:pic>
        <p:nvPicPr>
          <p:cNvPr descr="Two Person Handshakes in Front of Books on Shelf" id="336" name="Google Shape;336;p14"/>
          <p:cNvPicPr preferRelativeResize="0"/>
          <p:nvPr/>
        </p:nvPicPr>
        <p:blipFill rotWithShape="1">
          <a:blip r:embed="rId3">
            <a:alphaModFix/>
          </a:blip>
          <a:srcRect b="0" l="0" r="0" t="0"/>
          <a:stretch/>
        </p:blipFill>
        <p:spPr>
          <a:xfrm>
            <a:off x="0" y="0"/>
            <a:ext cx="4338320" cy="6644003"/>
          </a:xfrm>
          <a:prstGeom prst="rect">
            <a:avLst/>
          </a:prstGeom>
          <a:noFill/>
          <a:ln>
            <a:noFill/>
          </a:ln>
        </p:spPr>
      </p:pic>
      <p:pic>
        <p:nvPicPr>
          <p:cNvPr id="337" name="Google Shape;337;p14"/>
          <p:cNvPicPr preferRelativeResize="0"/>
          <p:nvPr/>
        </p:nvPicPr>
        <p:blipFill rotWithShape="1">
          <a:blip r:embed="rId4">
            <a:alphaModFix/>
          </a:blip>
          <a:srcRect b="0" l="0" r="0" t="0"/>
          <a:stretch/>
        </p:blipFill>
        <p:spPr>
          <a:xfrm>
            <a:off x="5023032" y="4925795"/>
            <a:ext cx="507687" cy="507687"/>
          </a:xfrm>
          <a:prstGeom prst="rect">
            <a:avLst/>
          </a:prstGeom>
          <a:noFill/>
          <a:ln>
            <a:noFill/>
          </a:ln>
        </p:spPr>
      </p:pic>
      <p:pic>
        <p:nvPicPr>
          <p:cNvPr id="338" name="Google Shape;338;p14"/>
          <p:cNvPicPr preferRelativeResize="0"/>
          <p:nvPr/>
        </p:nvPicPr>
        <p:blipFill rotWithShape="1">
          <a:blip r:embed="rId5">
            <a:alphaModFix/>
          </a:blip>
          <a:srcRect b="0" l="0" r="0" t="0"/>
          <a:stretch/>
        </p:blipFill>
        <p:spPr>
          <a:xfrm>
            <a:off x="7620437" y="4881138"/>
            <a:ext cx="552344" cy="552344"/>
          </a:xfrm>
          <a:prstGeom prst="rect">
            <a:avLst/>
          </a:prstGeom>
          <a:noFill/>
          <a:ln>
            <a:noFill/>
          </a:ln>
        </p:spPr>
      </p:pic>
      <p:pic>
        <p:nvPicPr>
          <p:cNvPr id="339" name="Google Shape;339;p14"/>
          <p:cNvPicPr preferRelativeResize="0"/>
          <p:nvPr/>
        </p:nvPicPr>
        <p:blipFill rotWithShape="1">
          <a:blip r:embed="rId6">
            <a:alphaModFix/>
          </a:blip>
          <a:srcRect b="0" l="0" r="0" t="0"/>
          <a:stretch/>
        </p:blipFill>
        <p:spPr>
          <a:xfrm>
            <a:off x="10399743" y="4832457"/>
            <a:ext cx="649705" cy="649705"/>
          </a:xfrm>
          <a:prstGeom prst="rect">
            <a:avLst/>
          </a:prstGeom>
          <a:noFill/>
          <a:ln>
            <a:noFill/>
          </a:ln>
        </p:spPr>
      </p:pic>
      <p:sp>
        <p:nvSpPr>
          <p:cNvPr id="340" name="Google Shape;340;p14"/>
          <p:cNvSpPr txBox="1"/>
          <p:nvPr/>
        </p:nvSpPr>
        <p:spPr>
          <a:xfrm>
            <a:off x="6744390" y="5433483"/>
            <a:ext cx="2462954" cy="31850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sng" cap="none" strike="noStrike">
                <a:solidFill>
                  <a:schemeClr val="hlink"/>
                </a:solidFill>
                <a:latin typeface="Arial"/>
                <a:ea typeface="Arial"/>
                <a:cs typeface="Arial"/>
                <a:sym typeface="Arial"/>
                <a:hlinkClick r:id="rId7"/>
              </a:rPr>
              <a:t>Hello@freelancetrainings.com</a:t>
            </a:r>
            <a:endParaRPr b="0" i="0" sz="1400" u="none" cap="none" strike="noStrike">
              <a:solidFill>
                <a:schemeClr val="dk1"/>
              </a:solidFill>
              <a:latin typeface="Arial"/>
              <a:ea typeface="Arial"/>
              <a:cs typeface="Arial"/>
              <a:sym typeface="Arial"/>
            </a:endParaRPr>
          </a:p>
        </p:txBody>
      </p:sp>
      <p:sp>
        <p:nvSpPr>
          <p:cNvPr id="341" name="Google Shape;341;p14"/>
          <p:cNvSpPr txBox="1"/>
          <p:nvPr/>
        </p:nvSpPr>
        <p:spPr>
          <a:xfrm>
            <a:off x="4666933" y="5444215"/>
            <a:ext cx="1141659"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98752-08472</a:t>
            </a:r>
            <a:endParaRPr b="0" i="0" sz="1400" u="none" cap="none" strike="noStrike">
              <a:solidFill>
                <a:schemeClr val="dk1"/>
              </a:solidFill>
              <a:latin typeface="Arial"/>
              <a:ea typeface="Arial"/>
              <a:cs typeface="Arial"/>
              <a:sym typeface="Arial"/>
            </a:endParaRPr>
          </a:p>
        </p:txBody>
      </p:sp>
      <p:sp>
        <p:nvSpPr>
          <p:cNvPr id="342" name="Google Shape;342;p14"/>
          <p:cNvSpPr txBox="1"/>
          <p:nvPr/>
        </p:nvSpPr>
        <p:spPr>
          <a:xfrm>
            <a:off x="9695370" y="5433484"/>
            <a:ext cx="2130455"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sng" cap="none" strike="noStrike">
                <a:solidFill>
                  <a:schemeClr val="hlink"/>
                </a:solidFill>
                <a:latin typeface="Arial"/>
                <a:ea typeface="Arial"/>
                <a:cs typeface="Arial"/>
                <a:sym typeface="Arial"/>
                <a:hlinkClick r:id="rId8"/>
              </a:rPr>
              <a:t>www.freelancetrainings.com</a:t>
            </a:r>
            <a:endParaRPr b="0" i="0" sz="1400" u="none" cap="none" strike="noStrike">
              <a:solidFill>
                <a:schemeClr val="dk1"/>
              </a:solidFill>
              <a:latin typeface="Arial"/>
              <a:ea typeface="Arial"/>
              <a:cs typeface="Arial"/>
              <a:sym typeface="Arial"/>
            </a:endParaRPr>
          </a:p>
        </p:txBody>
      </p:sp>
      <p:pic>
        <p:nvPicPr>
          <p:cNvPr id="343" name="Google Shape;343;p14"/>
          <p:cNvPicPr preferRelativeResize="0"/>
          <p:nvPr/>
        </p:nvPicPr>
        <p:blipFill rotWithShape="1">
          <a:blip r:embed="rId9">
            <a:alphaModFix/>
          </a:blip>
          <a:srcRect b="0" l="0" r="0" t="0"/>
          <a:stretch/>
        </p:blipFill>
        <p:spPr>
          <a:xfrm>
            <a:off x="5501853" y="6255611"/>
            <a:ext cx="315227" cy="315227"/>
          </a:xfrm>
          <a:prstGeom prst="rect">
            <a:avLst/>
          </a:prstGeom>
          <a:noFill/>
          <a:ln>
            <a:noFill/>
          </a:ln>
        </p:spPr>
      </p:pic>
      <p:sp>
        <p:nvSpPr>
          <p:cNvPr id="344" name="Google Shape;344;p14"/>
          <p:cNvSpPr txBox="1"/>
          <p:nvPr/>
        </p:nvSpPr>
        <p:spPr>
          <a:xfrm>
            <a:off x="5745960" y="6296521"/>
            <a:ext cx="5326651"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406, Titanium City Centre Mall, Anand Nagar, Satellite, Ahmedabad-380015</a:t>
            </a:r>
            <a:endParaRPr b="0" i="0" sz="1400" u="none" cap="none" strike="noStrike">
              <a:solidFill>
                <a:srgbClr val="000000"/>
              </a:solidFill>
              <a:latin typeface="Arial"/>
              <a:ea typeface="Arial"/>
              <a:cs typeface="Arial"/>
              <a:sym typeface="Arial"/>
            </a:endParaRPr>
          </a:p>
        </p:txBody>
      </p:sp>
      <p:pic>
        <p:nvPicPr>
          <p:cNvPr id="345" name="Google Shape;345;p14"/>
          <p:cNvPicPr preferRelativeResize="0"/>
          <p:nvPr/>
        </p:nvPicPr>
        <p:blipFill rotWithShape="1">
          <a:blip r:embed="rId10">
            <a:alphaModFix/>
          </a:blip>
          <a:srcRect b="0" l="0" r="0" t="0"/>
          <a:stretch/>
        </p:blipFill>
        <p:spPr>
          <a:xfrm>
            <a:off x="4339292" y="2042"/>
            <a:ext cx="1093391" cy="12668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2"/>
          <p:cNvSpPr txBox="1"/>
          <p:nvPr>
            <p:ph type="title"/>
          </p:nvPr>
        </p:nvSpPr>
        <p:spPr>
          <a:xfrm>
            <a:off x="5395299" y="272527"/>
            <a:ext cx="5363123" cy="552451"/>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4000"/>
              <a:buFont typeface="Arial"/>
              <a:buNone/>
            </a:pPr>
            <a:r>
              <a:rPr b="1" lang="en-US" sz="4000"/>
              <a:t>Workshop Agenda</a:t>
            </a:r>
            <a:endParaRPr b="1" sz="4000"/>
          </a:p>
        </p:txBody>
      </p:sp>
      <p:pic>
        <p:nvPicPr>
          <p:cNvPr id="185" name="Google Shape;185;p2"/>
          <p:cNvPicPr preferRelativeResize="0"/>
          <p:nvPr/>
        </p:nvPicPr>
        <p:blipFill rotWithShape="1">
          <a:blip r:embed="rId3">
            <a:alphaModFix/>
          </a:blip>
          <a:srcRect b="0" l="28069" r="28069" t="0"/>
          <a:stretch/>
        </p:blipFill>
        <p:spPr>
          <a:xfrm>
            <a:off x="-1" y="1"/>
            <a:ext cx="4374299" cy="6648450"/>
          </a:xfrm>
          <a:prstGeom prst="rect">
            <a:avLst/>
          </a:prstGeom>
          <a:noFill/>
          <a:ln>
            <a:noFill/>
          </a:ln>
        </p:spPr>
      </p:pic>
      <p:grpSp>
        <p:nvGrpSpPr>
          <p:cNvPr id="186" name="Google Shape;186;p2"/>
          <p:cNvGrpSpPr/>
          <p:nvPr/>
        </p:nvGrpSpPr>
        <p:grpSpPr>
          <a:xfrm>
            <a:off x="-518219" y="525623"/>
            <a:ext cx="12247098" cy="6808377"/>
            <a:chOff x="-5715252" y="-875328"/>
            <a:chExt cx="12247098" cy="6808377"/>
          </a:xfrm>
        </p:grpSpPr>
        <p:sp>
          <p:nvSpPr>
            <p:cNvPr id="187" name="Google Shape;187;p2"/>
            <p:cNvSpPr/>
            <p:nvPr/>
          </p:nvSpPr>
          <p:spPr>
            <a:xfrm>
              <a:off x="-5715252" y="-875328"/>
              <a:ext cx="6808377" cy="6808377"/>
            </a:xfrm>
            <a:prstGeom prst="blockArc">
              <a:avLst>
                <a:gd fmla="val 18900000" name="adj1"/>
                <a:gd fmla="val 2700000" name="adj2"/>
                <a:gd fmla="val 317" name="adj3"/>
              </a:avLst>
            </a:prstGeom>
            <a:noFill/>
            <a:ln cap="flat" cmpd="sng" w="254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2"/>
            <p:cNvSpPr/>
            <p:nvPr/>
          </p:nvSpPr>
          <p:spPr>
            <a:xfrm>
              <a:off x="354799" y="229923"/>
              <a:ext cx="6177047" cy="459645"/>
            </a:xfrm>
            <a:prstGeom prst="rect">
              <a:avLst/>
            </a:prstGeom>
            <a:solidFill>
              <a:schemeClr val="accent2"/>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2"/>
            <p:cNvSpPr txBox="1"/>
            <p:nvPr/>
          </p:nvSpPr>
          <p:spPr>
            <a:xfrm>
              <a:off x="354799" y="229923"/>
              <a:ext cx="6177047" cy="459645"/>
            </a:xfrm>
            <a:prstGeom prst="rect">
              <a:avLst/>
            </a:prstGeom>
            <a:noFill/>
            <a:ln>
              <a:noFill/>
            </a:ln>
          </p:spPr>
          <p:txBody>
            <a:bodyPr anchorCtr="0" anchor="ctr" bIns="35550" lIns="364825" spcFirstLastPara="1" rIns="35550" wrap="square" tIns="35550">
              <a:noAutofit/>
            </a:bodyPr>
            <a:lstStyle/>
            <a:p>
              <a:pPr indent="0" lvl="0" marL="0" marR="0" rtl="0" algn="l">
                <a:lnSpc>
                  <a:spcPct val="90000"/>
                </a:lnSpc>
                <a:spcBef>
                  <a:spcPts val="0"/>
                </a:spcBef>
                <a:spcAft>
                  <a:spcPts val="0"/>
                </a:spcAft>
                <a:buClr>
                  <a:schemeClr val="dk1"/>
                </a:buClr>
                <a:buSzPts val="2400"/>
                <a:buFont typeface="Arial"/>
                <a:buNone/>
              </a:pPr>
              <a:r>
                <a:rPr b="0" i="0" lang="en-US" sz="1400" u="none" cap="none" strike="noStrike">
                  <a:solidFill>
                    <a:schemeClr val="lt1"/>
                  </a:solidFill>
                  <a:latin typeface="Arial"/>
                  <a:ea typeface="Arial"/>
                  <a:cs typeface="Arial"/>
                  <a:sym typeface="Arial"/>
                </a:rPr>
                <a:t>Overview of the POCSO Act, 2012 and its significance</a:t>
              </a:r>
              <a:endParaRPr b="0" i="0" sz="1400" u="none" cap="none" strike="noStrike">
                <a:solidFill>
                  <a:schemeClr val="lt1"/>
                </a:solidFill>
                <a:latin typeface="Arial"/>
                <a:ea typeface="Arial"/>
                <a:cs typeface="Arial"/>
                <a:sym typeface="Arial"/>
              </a:endParaRPr>
            </a:p>
          </p:txBody>
        </p:sp>
        <p:sp>
          <p:nvSpPr>
            <p:cNvPr id="190" name="Google Shape;190;p2"/>
            <p:cNvSpPr/>
            <p:nvPr/>
          </p:nvSpPr>
          <p:spPr>
            <a:xfrm>
              <a:off x="67520" y="172468"/>
              <a:ext cx="574557" cy="574557"/>
            </a:xfrm>
            <a:prstGeom prst="ellipse">
              <a:avLst/>
            </a:prstGeom>
            <a:solidFill>
              <a:schemeClr val="lt1"/>
            </a:solidFill>
            <a:ln cap="flat" cmpd="sng" w="254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2"/>
            <p:cNvSpPr/>
            <p:nvPr/>
          </p:nvSpPr>
          <p:spPr>
            <a:xfrm>
              <a:off x="771049" y="919797"/>
              <a:ext cx="5760796" cy="459645"/>
            </a:xfrm>
            <a:prstGeom prst="rect">
              <a:avLst/>
            </a:prstGeom>
            <a:solidFill>
              <a:schemeClr val="accent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2"/>
            <p:cNvSpPr txBox="1"/>
            <p:nvPr/>
          </p:nvSpPr>
          <p:spPr>
            <a:xfrm>
              <a:off x="771049" y="919797"/>
              <a:ext cx="5760796" cy="459645"/>
            </a:xfrm>
            <a:prstGeom prst="rect">
              <a:avLst/>
            </a:prstGeom>
            <a:noFill/>
            <a:ln>
              <a:noFill/>
            </a:ln>
          </p:spPr>
          <p:txBody>
            <a:bodyPr anchorCtr="0" anchor="ctr" bIns="35550" lIns="364825" spcFirstLastPara="1" rIns="35550" wrap="square" tIns="35550">
              <a:noAutofit/>
            </a:bodyPr>
            <a:lstStyle/>
            <a:p>
              <a:pPr indent="0" lvl="0" marL="0" marR="0" rtl="0" algn="l">
                <a:lnSpc>
                  <a:spcPct val="9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Roles and responsibilities of teachers in child safety.</a:t>
              </a:r>
              <a:endParaRPr b="0" i="0" sz="1400" u="none" cap="none" strike="noStrike">
                <a:solidFill>
                  <a:schemeClr val="lt1"/>
                </a:solidFill>
                <a:latin typeface="Arial"/>
                <a:ea typeface="Arial"/>
                <a:cs typeface="Arial"/>
                <a:sym typeface="Arial"/>
              </a:endParaRPr>
            </a:p>
          </p:txBody>
        </p:sp>
        <p:sp>
          <p:nvSpPr>
            <p:cNvPr id="193" name="Google Shape;193;p2"/>
            <p:cNvSpPr/>
            <p:nvPr/>
          </p:nvSpPr>
          <p:spPr>
            <a:xfrm>
              <a:off x="483771" y="862341"/>
              <a:ext cx="574557" cy="574557"/>
            </a:xfrm>
            <a:prstGeom prst="ellipse">
              <a:avLst/>
            </a:prstGeom>
            <a:solidFill>
              <a:schemeClr val="lt1"/>
            </a:solidFill>
            <a:ln cap="flat" cmpd="sng" w="2540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2"/>
            <p:cNvSpPr/>
            <p:nvPr/>
          </p:nvSpPr>
          <p:spPr>
            <a:xfrm>
              <a:off x="999152" y="1609164"/>
              <a:ext cx="5532693" cy="459645"/>
            </a:xfrm>
            <a:prstGeom prst="rect">
              <a:avLst/>
            </a:prstGeom>
            <a:solidFill>
              <a:schemeClr val="accent4"/>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2"/>
            <p:cNvSpPr txBox="1"/>
            <p:nvPr/>
          </p:nvSpPr>
          <p:spPr>
            <a:xfrm>
              <a:off x="999152" y="1609164"/>
              <a:ext cx="5532693" cy="459645"/>
            </a:xfrm>
            <a:prstGeom prst="rect">
              <a:avLst/>
            </a:prstGeom>
            <a:noFill/>
            <a:ln>
              <a:noFill/>
            </a:ln>
          </p:spPr>
          <p:txBody>
            <a:bodyPr anchorCtr="0" anchor="ctr" bIns="35550" lIns="364825" spcFirstLastPara="1" rIns="35550" wrap="square" tIns="35550">
              <a:noAutofit/>
            </a:bodyPr>
            <a:lstStyle/>
            <a:p>
              <a:pPr indent="0" lvl="0" marL="0" marR="0" rtl="0" algn="l">
                <a:lnSpc>
                  <a:spcPct val="90000"/>
                </a:lnSpc>
                <a:spcBef>
                  <a:spcPts val="0"/>
                </a:spcBef>
                <a:spcAft>
                  <a:spcPts val="0"/>
                </a:spcAft>
                <a:buClr>
                  <a:schemeClr val="dk1"/>
                </a:buClr>
                <a:buSzPts val="2400"/>
                <a:buFont typeface="Arial"/>
                <a:buNone/>
              </a:pPr>
              <a:r>
                <a:rPr b="0" i="0" lang="en-US" sz="1400" u="none" cap="none" strike="noStrike">
                  <a:solidFill>
                    <a:schemeClr val="lt1"/>
                  </a:solidFill>
                  <a:latin typeface="Arial"/>
                  <a:ea typeface="Arial"/>
                  <a:cs typeface="Arial"/>
                  <a:sym typeface="Arial"/>
                </a:rPr>
                <a:t>Identifying signs of abuse and distress among children</a:t>
              </a:r>
              <a:endParaRPr b="0" i="0" sz="1400" u="none" cap="none" strike="noStrike">
                <a:solidFill>
                  <a:schemeClr val="lt1"/>
                </a:solidFill>
                <a:latin typeface="Arial"/>
                <a:ea typeface="Arial"/>
                <a:cs typeface="Arial"/>
                <a:sym typeface="Arial"/>
              </a:endParaRPr>
            </a:p>
          </p:txBody>
        </p:sp>
        <p:sp>
          <p:nvSpPr>
            <p:cNvPr id="196" name="Google Shape;196;p2"/>
            <p:cNvSpPr/>
            <p:nvPr/>
          </p:nvSpPr>
          <p:spPr>
            <a:xfrm>
              <a:off x="711874" y="1551708"/>
              <a:ext cx="574557" cy="574557"/>
            </a:xfrm>
            <a:prstGeom prst="ellipse">
              <a:avLst/>
            </a:prstGeom>
            <a:solidFill>
              <a:schemeClr val="lt1"/>
            </a:solidFill>
            <a:ln cap="flat" cmpd="sng" w="254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2"/>
            <p:cNvSpPr/>
            <p:nvPr/>
          </p:nvSpPr>
          <p:spPr>
            <a:xfrm>
              <a:off x="1071983" y="2299037"/>
              <a:ext cx="5459862" cy="459645"/>
            </a:xfrm>
            <a:prstGeom prst="rect">
              <a:avLst/>
            </a:prstGeom>
            <a:solidFill>
              <a:srgbClr val="599BD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2"/>
            <p:cNvSpPr txBox="1"/>
            <p:nvPr/>
          </p:nvSpPr>
          <p:spPr>
            <a:xfrm>
              <a:off x="1071983" y="2299037"/>
              <a:ext cx="5459862" cy="459645"/>
            </a:xfrm>
            <a:prstGeom prst="rect">
              <a:avLst/>
            </a:prstGeom>
            <a:noFill/>
            <a:ln>
              <a:noFill/>
            </a:ln>
          </p:spPr>
          <p:txBody>
            <a:bodyPr anchorCtr="0" anchor="ctr" bIns="35550" lIns="364825" spcFirstLastPara="1" rIns="35550" wrap="square" tIns="35550">
              <a:noAutofit/>
            </a:bodyPr>
            <a:lstStyle/>
            <a:p>
              <a:pPr indent="0" lvl="0" marL="0" marR="0" rtl="0" algn="l">
                <a:lnSpc>
                  <a:spcPct val="9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Handling disclosures: Do’s and Don’ts.</a:t>
              </a:r>
              <a:endParaRPr b="0" i="0" sz="1400" u="none" cap="none" strike="noStrike">
                <a:solidFill>
                  <a:schemeClr val="lt1"/>
                </a:solidFill>
                <a:latin typeface="Arial"/>
                <a:ea typeface="Arial"/>
                <a:cs typeface="Arial"/>
                <a:sym typeface="Arial"/>
              </a:endParaRPr>
            </a:p>
          </p:txBody>
        </p:sp>
        <p:sp>
          <p:nvSpPr>
            <p:cNvPr id="199" name="Google Shape;199;p2"/>
            <p:cNvSpPr/>
            <p:nvPr/>
          </p:nvSpPr>
          <p:spPr>
            <a:xfrm>
              <a:off x="784705" y="2241581"/>
              <a:ext cx="574557" cy="574557"/>
            </a:xfrm>
            <a:prstGeom prst="ellipse">
              <a:avLst/>
            </a:prstGeom>
            <a:solidFill>
              <a:schemeClr val="lt1"/>
            </a:solidFill>
            <a:ln cap="flat" cmpd="sng" w="25400">
              <a:solidFill>
                <a:srgbClr val="599BD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2"/>
            <p:cNvSpPr/>
            <p:nvPr/>
          </p:nvSpPr>
          <p:spPr>
            <a:xfrm>
              <a:off x="999152" y="2988910"/>
              <a:ext cx="5532693" cy="459645"/>
            </a:xfrm>
            <a:prstGeom prst="rect">
              <a:avLst/>
            </a:prstGeom>
            <a:solidFill>
              <a:schemeClr val="accent6"/>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2"/>
            <p:cNvSpPr txBox="1"/>
            <p:nvPr/>
          </p:nvSpPr>
          <p:spPr>
            <a:xfrm>
              <a:off x="999152" y="2988910"/>
              <a:ext cx="5532693" cy="459645"/>
            </a:xfrm>
            <a:prstGeom prst="rect">
              <a:avLst/>
            </a:prstGeom>
            <a:noFill/>
            <a:ln>
              <a:noFill/>
            </a:ln>
          </p:spPr>
          <p:txBody>
            <a:bodyPr anchorCtr="0" anchor="ctr" bIns="35550" lIns="364825" spcFirstLastPara="1" rIns="35550" wrap="square" tIns="35550">
              <a:noAutofit/>
            </a:bodyPr>
            <a:lstStyle/>
            <a:p>
              <a:pPr indent="0" lvl="0" marL="0" marR="0" rtl="0" algn="l">
                <a:lnSpc>
                  <a:spcPct val="9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Reporting mechanisms and legal responsibilities.</a:t>
              </a:r>
              <a:endParaRPr b="0" i="0" sz="1400" u="none" cap="none" strike="noStrike">
                <a:solidFill>
                  <a:schemeClr val="lt1"/>
                </a:solidFill>
                <a:latin typeface="Arial"/>
                <a:ea typeface="Arial"/>
                <a:cs typeface="Arial"/>
                <a:sym typeface="Arial"/>
              </a:endParaRPr>
            </a:p>
          </p:txBody>
        </p:sp>
        <p:sp>
          <p:nvSpPr>
            <p:cNvPr id="202" name="Google Shape;202;p2"/>
            <p:cNvSpPr/>
            <p:nvPr/>
          </p:nvSpPr>
          <p:spPr>
            <a:xfrm>
              <a:off x="711874" y="2931455"/>
              <a:ext cx="574557" cy="574557"/>
            </a:xfrm>
            <a:prstGeom prst="ellipse">
              <a:avLst/>
            </a:prstGeom>
            <a:solidFill>
              <a:schemeClr val="lt1"/>
            </a:solidFill>
            <a:ln cap="flat" cmpd="sng" w="2540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2"/>
            <p:cNvSpPr/>
            <p:nvPr/>
          </p:nvSpPr>
          <p:spPr>
            <a:xfrm>
              <a:off x="771049" y="3678278"/>
              <a:ext cx="5760796" cy="459645"/>
            </a:xfrm>
            <a:prstGeom prst="rect">
              <a:avLst/>
            </a:prstGeom>
            <a:solidFill>
              <a:schemeClr val="accent2"/>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2"/>
            <p:cNvSpPr txBox="1"/>
            <p:nvPr/>
          </p:nvSpPr>
          <p:spPr>
            <a:xfrm>
              <a:off x="771049" y="3678278"/>
              <a:ext cx="5760796" cy="459645"/>
            </a:xfrm>
            <a:prstGeom prst="rect">
              <a:avLst/>
            </a:prstGeom>
            <a:noFill/>
            <a:ln>
              <a:noFill/>
            </a:ln>
          </p:spPr>
          <p:txBody>
            <a:bodyPr anchorCtr="0" anchor="ctr" bIns="35550" lIns="364825" spcFirstLastPara="1" rIns="35550" wrap="square" tIns="35550">
              <a:noAutofit/>
            </a:bodyPr>
            <a:lstStyle/>
            <a:p>
              <a:pPr indent="0" lvl="0" marL="0" marR="0" rtl="0" algn="l">
                <a:lnSpc>
                  <a:spcPct val="9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Creating a safe and sensitive classroom environment.</a:t>
              </a:r>
              <a:endParaRPr/>
            </a:p>
          </p:txBody>
        </p:sp>
        <p:sp>
          <p:nvSpPr>
            <p:cNvPr id="205" name="Google Shape;205;p2"/>
            <p:cNvSpPr/>
            <p:nvPr/>
          </p:nvSpPr>
          <p:spPr>
            <a:xfrm>
              <a:off x="483771" y="3620822"/>
              <a:ext cx="574557" cy="574557"/>
            </a:xfrm>
            <a:prstGeom prst="ellipse">
              <a:avLst/>
            </a:prstGeom>
            <a:solidFill>
              <a:schemeClr val="lt1"/>
            </a:solidFill>
            <a:ln cap="flat" cmpd="sng" w="254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2"/>
            <p:cNvSpPr/>
            <p:nvPr/>
          </p:nvSpPr>
          <p:spPr>
            <a:xfrm>
              <a:off x="354799" y="4368151"/>
              <a:ext cx="6177047" cy="459645"/>
            </a:xfrm>
            <a:prstGeom prst="rect">
              <a:avLst/>
            </a:prstGeom>
            <a:solidFill>
              <a:schemeClr val="accent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2"/>
            <p:cNvSpPr txBox="1"/>
            <p:nvPr/>
          </p:nvSpPr>
          <p:spPr>
            <a:xfrm>
              <a:off x="354799" y="4368151"/>
              <a:ext cx="6177047" cy="459645"/>
            </a:xfrm>
            <a:prstGeom prst="rect">
              <a:avLst/>
            </a:prstGeom>
            <a:noFill/>
            <a:ln>
              <a:noFill/>
            </a:ln>
          </p:spPr>
          <p:txBody>
            <a:bodyPr anchorCtr="0" anchor="ctr" bIns="35550" lIns="364825" spcFirstLastPara="1" rIns="35550" wrap="square" tIns="35550">
              <a:noAutofit/>
            </a:bodyPr>
            <a:lstStyle/>
            <a:p>
              <a:pPr indent="0" lvl="0" marL="0" marR="0" rtl="0" algn="l">
                <a:lnSpc>
                  <a:spcPct val="9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Role of the School Management Committee and Chilld Protection committe</a:t>
              </a:r>
              <a:endParaRPr b="0" i="0" sz="1400" u="none" cap="none" strike="noStrike">
                <a:solidFill>
                  <a:schemeClr val="lt1"/>
                </a:solidFill>
                <a:latin typeface="Arial"/>
                <a:ea typeface="Arial"/>
                <a:cs typeface="Arial"/>
                <a:sym typeface="Arial"/>
              </a:endParaRPr>
            </a:p>
          </p:txBody>
        </p:sp>
        <p:sp>
          <p:nvSpPr>
            <p:cNvPr id="208" name="Google Shape;208;p2"/>
            <p:cNvSpPr/>
            <p:nvPr/>
          </p:nvSpPr>
          <p:spPr>
            <a:xfrm>
              <a:off x="67520" y="4310695"/>
              <a:ext cx="574557" cy="574557"/>
            </a:xfrm>
            <a:prstGeom prst="ellipse">
              <a:avLst/>
            </a:prstGeom>
            <a:solidFill>
              <a:schemeClr val="lt1"/>
            </a:solidFill>
            <a:ln cap="flat" cmpd="sng" w="2540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9" name="Google Shape;209;p2"/>
          <p:cNvSpPr txBox="1"/>
          <p:nvPr/>
        </p:nvSpPr>
        <p:spPr>
          <a:xfrm>
            <a:off x="5395299" y="1678329"/>
            <a:ext cx="312906"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800" u="none" cap="none" strike="noStrike">
                <a:solidFill>
                  <a:srgbClr val="000000"/>
                </a:solidFill>
                <a:latin typeface="Arial"/>
                <a:ea typeface="Arial"/>
                <a:cs typeface="Arial"/>
                <a:sym typeface="Arial"/>
              </a:rPr>
              <a:t>1</a:t>
            </a:r>
            <a:endParaRPr/>
          </a:p>
        </p:txBody>
      </p:sp>
      <p:sp>
        <p:nvSpPr>
          <p:cNvPr id="210" name="Google Shape;210;p2"/>
          <p:cNvSpPr txBox="1"/>
          <p:nvPr/>
        </p:nvSpPr>
        <p:spPr>
          <a:xfrm>
            <a:off x="5395299" y="5835570"/>
            <a:ext cx="312906"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800" u="none" cap="none" strike="noStrike">
                <a:solidFill>
                  <a:srgbClr val="000000"/>
                </a:solidFill>
                <a:latin typeface="Arial"/>
                <a:ea typeface="Arial"/>
                <a:cs typeface="Arial"/>
                <a:sym typeface="Arial"/>
              </a:rPr>
              <a:t>7</a:t>
            </a:r>
            <a:endParaRPr/>
          </a:p>
        </p:txBody>
      </p:sp>
      <p:sp>
        <p:nvSpPr>
          <p:cNvPr id="211" name="Google Shape;211;p2"/>
          <p:cNvSpPr txBox="1"/>
          <p:nvPr/>
        </p:nvSpPr>
        <p:spPr>
          <a:xfrm>
            <a:off x="5783094" y="2388243"/>
            <a:ext cx="312906"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800" u="none" cap="none" strike="noStrike">
                <a:solidFill>
                  <a:srgbClr val="000000"/>
                </a:solidFill>
                <a:latin typeface="Arial"/>
                <a:ea typeface="Arial"/>
                <a:cs typeface="Arial"/>
                <a:sym typeface="Arial"/>
              </a:rPr>
              <a:t>2</a:t>
            </a:r>
            <a:endParaRPr/>
          </a:p>
        </p:txBody>
      </p:sp>
      <p:sp>
        <p:nvSpPr>
          <p:cNvPr id="212" name="Google Shape;212;p2"/>
          <p:cNvSpPr txBox="1"/>
          <p:nvPr/>
        </p:nvSpPr>
        <p:spPr>
          <a:xfrm>
            <a:off x="5783094" y="5157167"/>
            <a:ext cx="312906"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800" u="none" cap="none" strike="noStrike">
                <a:solidFill>
                  <a:srgbClr val="000000"/>
                </a:solidFill>
                <a:latin typeface="Arial"/>
                <a:ea typeface="Arial"/>
                <a:cs typeface="Arial"/>
                <a:sym typeface="Arial"/>
              </a:rPr>
              <a:t>6</a:t>
            </a:r>
            <a:endParaRPr/>
          </a:p>
        </p:txBody>
      </p:sp>
      <p:sp>
        <p:nvSpPr>
          <p:cNvPr id="213" name="Google Shape;213;p2"/>
          <p:cNvSpPr txBox="1"/>
          <p:nvPr/>
        </p:nvSpPr>
        <p:spPr>
          <a:xfrm>
            <a:off x="5993562" y="3068048"/>
            <a:ext cx="312906"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800" u="none" cap="none" strike="noStrike">
                <a:solidFill>
                  <a:srgbClr val="000000"/>
                </a:solidFill>
                <a:latin typeface="Arial"/>
                <a:ea typeface="Arial"/>
                <a:cs typeface="Arial"/>
                <a:sym typeface="Arial"/>
              </a:rPr>
              <a:t>3</a:t>
            </a:r>
            <a:endParaRPr/>
          </a:p>
        </p:txBody>
      </p:sp>
      <p:sp>
        <p:nvSpPr>
          <p:cNvPr id="214" name="Google Shape;214;p2"/>
          <p:cNvSpPr txBox="1"/>
          <p:nvPr/>
        </p:nvSpPr>
        <p:spPr>
          <a:xfrm>
            <a:off x="6096000" y="3757743"/>
            <a:ext cx="312906"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800" u="none" cap="none" strike="noStrike">
                <a:solidFill>
                  <a:srgbClr val="000000"/>
                </a:solidFill>
                <a:latin typeface="Arial"/>
                <a:ea typeface="Arial"/>
                <a:cs typeface="Arial"/>
                <a:sym typeface="Arial"/>
              </a:rPr>
              <a:t>4</a:t>
            </a:r>
            <a:endParaRPr/>
          </a:p>
        </p:txBody>
      </p:sp>
      <p:sp>
        <p:nvSpPr>
          <p:cNvPr id="215" name="Google Shape;215;p2"/>
          <p:cNvSpPr txBox="1"/>
          <p:nvPr/>
        </p:nvSpPr>
        <p:spPr>
          <a:xfrm>
            <a:off x="6014975" y="4467472"/>
            <a:ext cx="312906"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800" u="none" cap="none" strike="noStrike">
                <a:solidFill>
                  <a:srgbClr val="000000"/>
                </a:solidFill>
                <a:latin typeface="Arial"/>
                <a:ea typeface="Arial"/>
                <a:cs typeface="Arial"/>
                <a:sym typeface="Arial"/>
              </a:rPr>
              <a:t>5</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3"/>
          <p:cNvSpPr txBox="1"/>
          <p:nvPr>
            <p:ph type="title"/>
          </p:nvPr>
        </p:nvSpPr>
        <p:spPr>
          <a:xfrm>
            <a:off x="2526033" y="209365"/>
            <a:ext cx="6095857" cy="729137"/>
          </a:xfrm>
          <a:prstGeom prst="rect">
            <a:avLst/>
          </a:prstGeom>
          <a:noFill/>
          <a:ln>
            <a:noFill/>
          </a:ln>
        </p:spPr>
        <p:txBody>
          <a:bodyPr anchorCtr="0" anchor="ctr" bIns="41475" lIns="82950" spcFirstLastPara="1" rIns="82950" wrap="square" tIns="41475">
            <a:noAutofit/>
          </a:bodyPr>
          <a:lstStyle/>
          <a:p>
            <a:pPr indent="0" lvl="0" marL="0" rtl="0" algn="ctr">
              <a:lnSpc>
                <a:spcPct val="90000"/>
              </a:lnSpc>
              <a:spcBef>
                <a:spcPts val="0"/>
              </a:spcBef>
              <a:spcAft>
                <a:spcPts val="0"/>
              </a:spcAft>
              <a:buClr>
                <a:schemeClr val="dk1"/>
              </a:buClr>
              <a:buSzPts val="4000"/>
              <a:buFont typeface="Arial"/>
              <a:buNone/>
            </a:pPr>
            <a:r>
              <a:rPr b="1" lang="en-US" sz="4000"/>
              <a:t>Significance of POCSO?</a:t>
            </a:r>
            <a:endParaRPr/>
          </a:p>
        </p:txBody>
      </p:sp>
      <p:sp>
        <p:nvSpPr>
          <p:cNvPr id="222" name="Google Shape;222;p3"/>
          <p:cNvSpPr/>
          <p:nvPr/>
        </p:nvSpPr>
        <p:spPr>
          <a:xfrm>
            <a:off x="0" y="1402160"/>
            <a:ext cx="6096000" cy="738664"/>
          </a:xfrm>
          <a:prstGeom prst="rect">
            <a:avLst/>
          </a:prstGeom>
          <a:solidFill>
            <a:srgbClr val="B3C6E7"/>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400" u="none" cap="none" strike="noStrike">
                <a:solidFill>
                  <a:schemeClr val="dk1"/>
                </a:solidFill>
                <a:latin typeface="Arial"/>
                <a:ea typeface="Arial"/>
                <a:cs typeface="Arial"/>
                <a:sym typeface="Arial"/>
              </a:rPr>
              <a:t>Total cases (2022):</a:t>
            </a:r>
            <a:r>
              <a:rPr b="0" i="0" lang="en-US" sz="1400" u="none" cap="none" strike="noStrike">
                <a:solidFill>
                  <a:schemeClr val="dk1"/>
                </a:solidFill>
                <a:latin typeface="Arial"/>
                <a:ea typeface="Arial"/>
                <a:cs typeface="Arial"/>
                <a:sym typeface="Arial"/>
              </a:rPr>
              <a:t> </a:t>
            </a:r>
            <a:r>
              <a:rPr b="0" i="1" lang="en-US" sz="1400" u="none" cap="none" strike="noStrike">
                <a:solidFill>
                  <a:schemeClr val="dk1"/>
                </a:solidFill>
                <a:latin typeface="Arial"/>
                <a:ea typeface="Arial"/>
                <a:cs typeface="Arial"/>
                <a:sym typeface="Arial"/>
              </a:rPr>
              <a:t>1,62,449 cases of crimes against children were registered in India in 2022</a:t>
            </a:r>
            <a:r>
              <a:rPr b="0" i="0" lang="en-US" sz="1400" u="none" cap="none" strike="noStrike">
                <a:solidFill>
                  <a:schemeClr val="dk1"/>
                </a:solidFill>
                <a:latin typeface="Arial"/>
                <a:ea typeface="Arial"/>
                <a:cs typeface="Arial"/>
                <a:sym typeface="Arial"/>
              </a:rPr>
              <a:t> — an </a:t>
            </a:r>
            <a:r>
              <a:rPr b="1" i="0" lang="en-US" sz="1400" u="none" cap="none" strike="noStrike">
                <a:solidFill>
                  <a:schemeClr val="dk1"/>
                </a:solidFill>
                <a:latin typeface="Arial"/>
                <a:ea typeface="Arial"/>
                <a:cs typeface="Arial"/>
                <a:sym typeface="Arial"/>
              </a:rPr>
              <a:t>8.7% increase</a:t>
            </a:r>
            <a:r>
              <a:rPr b="0" i="0" lang="en-US" sz="1400" u="none" cap="none" strike="noStrike">
                <a:solidFill>
                  <a:schemeClr val="dk1"/>
                </a:solidFill>
                <a:latin typeface="Arial"/>
                <a:ea typeface="Arial"/>
                <a:cs typeface="Arial"/>
                <a:sym typeface="Arial"/>
              </a:rPr>
              <a:t> from </a:t>
            </a:r>
            <a:r>
              <a:rPr b="1" i="0" lang="en-US" sz="1400" u="none" cap="none" strike="noStrike">
                <a:solidFill>
                  <a:schemeClr val="dk1"/>
                </a:solidFill>
                <a:latin typeface="Arial"/>
                <a:ea typeface="Arial"/>
                <a:cs typeface="Arial"/>
                <a:sym typeface="Arial"/>
              </a:rPr>
              <a:t>1,49,404</a:t>
            </a:r>
            <a:r>
              <a:rPr b="0" i="0" lang="en-US" sz="1400" u="none" cap="none" strike="noStrike">
                <a:solidFill>
                  <a:schemeClr val="dk1"/>
                </a:solidFill>
                <a:latin typeface="Arial"/>
                <a:ea typeface="Arial"/>
                <a:cs typeface="Arial"/>
                <a:sym typeface="Arial"/>
              </a:rPr>
              <a:t> cases in 2021. </a:t>
            </a:r>
            <a:r>
              <a:rPr b="0" i="0" lang="en-US" sz="1400" u="sng" cap="none" strike="noStrike">
                <a:solidFill>
                  <a:schemeClr val="dk1"/>
                </a:solidFill>
                <a:latin typeface="Arial"/>
                <a:ea typeface="Arial"/>
                <a:cs typeface="Arial"/>
                <a:sym typeface="Arial"/>
                <a:hlinkClick r:id="rId3">
                  <a:extLst>
                    <a:ext uri="{A12FA001-AC4F-418D-AE19-62706E023703}">
                      <ahyp:hlinkClr val="tx"/>
                    </a:ext>
                  </a:extLst>
                </a:hlinkClick>
              </a:rPr>
              <a:t>Hindustan Times+1</a:t>
            </a:r>
            <a:endParaRPr b="0" i="0" sz="1400" u="none" cap="none" strike="noStrike">
              <a:solidFill>
                <a:schemeClr val="dk1"/>
              </a:solidFill>
              <a:latin typeface="Arial"/>
              <a:ea typeface="Arial"/>
              <a:cs typeface="Arial"/>
              <a:sym typeface="Arial"/>
            </a:endParaRPr>
          </a:p>
        </p:txBody>
      </p:sp>
      <p:sp>
        <p:nvSpPr>
          <p:cNvPr id="223" name="Google Shape;223;p3"/>
          <p:cNvSpPr/>
          <p:nvPr/>
        </p:nvSpPr>
        <p:spPr>
          <a:xfrm>
            <a:off x="5744745" y="2189875"/>
            <a:ext cx="6096000" cy="954107"/>
          </a:xfrm>
          <a:prstGeom prst="rect">
            <a:avLst/>
          </a:prstGeom>
          <a:solidFill>
            <a:srgbClr val="F7CAAC"/>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400" u="none" cap="none" strike="noStrike">
                <a:solidFill>
                  <a:schemeClr val="dk1"/>
                </a:solidFill>
                <a:latin typeface="Arial"/>
                <a:ea typeface="Arial"/>
                <a:cs typeface="Arial"/>
                <a:sym typeface="Arial"/>
              </a:rPr>
              <a:t>Top crime heads (2022):</a:t>
            </a:r>
            <a:r>
              <a:rPr b="0" i="0" lang="en-US" sz="1400" u="none" cap="none" strike="noStrike">
                <a:solidFill>
                  <a:schemeClr val="dk1"/>
                </a:solidFill>
                <a:latin typeface="Arial"/>
                <a:ea typeface="Arial"/>
                <a:cs typeface="Arial"/>
                <a:sym typeface="Arial"/>
              </a:rPr>
              <a:t> </a:t>
            </a:r>
            <a:r>
              <a:rPr b="0" i="1" lang="en-US" sz="1400" u="none" cap="none" strike="noStrike">
                <a:solidFill>
                  <a:schemeClr val="dk1"/>
                </a:solidFill>
                <a:latin typeface="Arial"/>
                <a:ea typeface="Arial"/>
                <a:cs typeface="Arial"/>
                <a:sym typeface="Arial"/>
              </a:rPr>
              <a:t>Kidnapping &amp; abduction accounted for roughly 46% of crimes against children in 2022, and sexual offences (POCSO-type offences) made up about 40%.</a:t>
            </a:r>
            <a:r>
              <a:rPr b="0" i="0" lang="en-US" sz="1400" u="none" cap="none" strike="noStrike">
                <a:solidFill>
                  <a:schemeClr val="dk1"/>
                </a:solidFill>
                <a:latin typeface="Arial"/>
                <a:ea typeface="Arial"/>
                <a:cs typeface="Arial"/>
                <a:sym typeface="Arial"/>
              </a:rPr>
              <a:t> (NCRB breakdown / media summary of Crime in India 2022). </a:t>
            </a:r>
            <a:r>
              <a:rPr b="0" i="0" lang="en-US" sz="1400" u="sng" cap="none" strike="noStrike">
                <a:solidFill>
                  <a:schemeClr val="dk1"/>
                </a:solidFill>
                <a:latin typeface="Arial"/>
                <a:ea typeface="Arial"/>
                <a:cs typeface="Arial"/>
                <a:sym typeface="Arial"/>
                <a:hlinkClick r:id="rId4">
                  <a:extLst>
                    <a:ext uri="{A12FA001-AC4F-418D-AE19-62706E023703}">
                      <ahyp:hlinkClr val="tx"/>
                    </a:ext>
                  </a:extLst>
                </a:hlinkClick>
              </a:rPr>
              <a:t>The Times of India+1</a:t>
            </a:r>
            <a:endParaRPr b="0" i="0" sz="1400" u="none" cap="none" strike="noStrike">
              <a:solidFill>
                <a:srgbClr val="000000"/>
              </a:solidFill>
              <a:latin typeface="Arial"/>
              <a:ea typeface="Arial"/>
              <a:cs typeface="Arial"/>
              <a:sym typeface="Arial"/>
            </a:endParaRPr>
          </a:p>
        </p:txBody>
      </p:sp>
      <p:sp>
        <p:nvSpPr>
          <p:cNvPr id="224" name="Google Shape;224;p3"/>
          <p:cNvSpPr/>
          <p:nvPr/>
        </p:nvSpPr>
        <p:spPr>
          <a:xfrm>
            <a:off x="119604" y="3220079"/>
            <a:ext cx="6096000" cy="1169551"/>
          </a:xfrm>
          <a:prstGeom prst="rect">
            <a:avLst/>
          </a:prstGeom>
          <a:solidFill>
            <a:srgbClr val="FEE599"/>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400" u="none" cap="none" strike="noStrike">
                <a:solidFill>
                  <a:schemeClr val="dk1"/>
                </a:solidFill>
                <a:latin typeface="Arial"/>
                <a:ea typeface="Arial"/>
                <a:cs typeface="Arial"/>
                <a:sym typeface="Arial"/>
              </a:rPr>
              <a:t>Child rape / penetrative sexual assaults (trend):</a:t>
            </a:r>
            <a:r>
              <a:rPr b="0" i="0" lang="en-US" sz="1400" u="none" cap="none" strike="noStrike">
                <a:solidFill>
                  <a:schemeClr val="dk1"/>
                </a:solidFill>
                <a:latin typeface="Arial"/>
                <a:ea typeface="Arial"/>
                <a:cs typeface="Arial"/>
                <a:sym typeface="Arial"/>
              </a:rPr>
              <a:t> </a:t>
            </a:r>
            <a:r>
              <a:rPr b="0" i="1" lang="en-US" sz="1400" u="none" cap="none" strike="noStrike">
                <a:solidFill>
                  <a:schemeClr val="dk1"/>
                </a:solidFill>
                <a:latin typeface="Arial"/>
                <a:ea typeface="Arial"/>
                <a:cs typeface="Arial"/>
                <a:sym typeface="Arial"/>
              </a:rPr>
              <a:t>Analyses of NCRB data show ~38,900 reported child rape / penetrative-assault incidents in 2022 (up from ~36,381 in 2021) — part of a much larger upward trend in sexual offences against children.</a:t>
            </a:r>
            <a:r>
              <a:rPr b="0" i="0" lang="en-US" sz="1400" u="none" cap="none" strike="noStrike">
                <a:solidFill>
                  <a:schemeClr val="dk1"/>
                </a:solidFill>
                <a:latin typeface="Arial"/>
                <a:ea typeface="Arial"/>
                <a:cs typeface="Arial"/>
                <a:sym typeface="Arial"/>
              </a:rPr>
              <a:t> (CRY / media analyses of NCRB tables). </a:t>
            </a:r>
            <a:r>
              <a:rPr b="0" i="0" lang="en-US" sz="1400" u="sng" cap="none" strike="noStrike">
                <a:solidFill>
                  <a:schemeClr val="dk1"/>
                </a:solidFill>
                <a:latin typeface="Arial"/>
                <a:ea typeface="Arial"/>
                <a:cs typeface="Arial"/>
                <a:sym typeface="Arial"/>
                <a:hlinkClick r:id="rId5">
                  <a:extLst>
                    <a:ext uri="{A12FA001-AC4F-418D-AE19-62706E023703}">
                      <ahyp:hlinkClr val="tx"/>
                    </a:ext>
                  </a:extLst>
                </a:hlinkClick>
              </a:rPr>
              <a:t>FairPlanet+1</a:t>
            </a:r>
            <a:endParaRPr b="0" i="0" sz="1400" u="none" cap="none" strike="noStrike">
              <a:solidFill>
                <a:schemeClr val="dk1"/>
              </a:solidFill>
              <a:latin typeface="Arial"/>
              <a:ea typeface="Arial"/>
              <a:cs typeface="Arial"/>
              <a:sym typeface="Arial"/>
            </a:endParaRPr>
          </a:p>
        </p:txBody>
      </p:sp>
      <p:sp>
        <p:nvSpPr>
          <p:cNvPr id="225" name="Google Shape;225;p3"/>
          <p:cNvSpPr/>
          <p:nvPr/>
        </p:nvSpPr>
        <p:spPr>
          <a:xfrm>
            <a:off x="5964821" y="4577187"/>
            <a:ext cx="6096000" cy="738664"/>
          </a:xfrm>
          <a:prstGeom prst="rect">
            <a:avLst/>
          </a:prstGeom>
          <a:solidFill>
            <a:srgbClr val="A8D08C"/>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400" u="none" cap="none" strike="noStrike">
                <a:solidFill>
                  <a:schemeClr val="dk1"/>
                </a:solidFill>
                <a:latin typeface="Arial"/>
                <a:ea typeface="Arial"/>
                <a:cs typeface="Arial"/>
                <a:sym typeface="Arial"/>
              </a:rPr>
              <a:t>Cyber-crime vs children (2022):</a:t>
            </a:r>
            <a:r>
              <a:rPr b="0" i="0" lang="en-US" sz="1400" u="none" cap="none" strike="noStrike">
                <a:solidFill>
                  <a:schemeClr val="dk1"/>
                </a:solidFill>
                <a:latin typeface="Arial"/>
                <a:ea typeface="Arial"/>
                <a:cs typeface="Arial"/>
                <a:sym typeface="Arial"/>
              </a:rPr>
              <a:t> </a:t>
            </a:r>
            <a:r>
              <a:rPr b="0" i="1" lang="en-US" sz="1400" u="none" cap="none" strike="noStrike">
                <a:solidFill>
                  <a:schemeClr val="dk1"/>
                </a:solidFill>
                <a:latin typeface="Arial"/>
                <a:ea typeface="Arial"/>
                <a:cs typeface="Arial"/>
                <a:sym typeface="Arial"/>
              </a:rPr>
              <a:t>1,823 cases of cyber-crimes against children were recorded in 2022 — a 32% rise over 2021 (1,376 cases).</a:t>
            </a:r>
            <a:r>
              <a:rPr b="0" i="0" lang="en-US" sz="1400" u="none" cap="none" strike="noStrike">
                <a:solidFill>
                  <a:schemeClr val="dk1"/>
                </a:solidFill>
                <a:latin typeface="Arial"/>
                <a:ea typeface="Arial"/>
                <a:cs typeface="Arial"/>
                <a:sym typeface="Arial"/>
              </a:rPr>
              <a:t> </a:t>
            </a:r>
            <a:r>
              <a:rPr b="0" i="0" lang="en-US" sz="1400" u="sng" cap="none" strike="noStrike">
                <a:solidFill>
                  <a:schemeClr val="dk1"/>
                </a:solidFill>
                <a:latin typeface="Arial"/>
                <a:ea typeface="Arial"/>
                <a:cs typeface="Arial"/>
                <a:sym typeface="Arial"/>
                <a:hlinkClick r:id="rId6">
                  <a:extLst>
                    <a:ext uri="{A12FA001-AC4F-418D-AE19-62706E023703}">
                      <ahyp:hlinkClr val="tx"/>
                    </a:ext>
                  </a:extLst>
                </a:hlinkClick>
              </a:rPr>
              <a:t>Down To Earth+1</a:t>
            </a:r>
            <a:endParaRPr b="0" i="0" sz="1400" u="none" cap="none" strike="noStrike">
              <a:solidFill>
                <a:schemeClr val="dk1"/>
              </a:solidFill>
              <a:latin typeface="Arial"/>
              <a:ea typeface="Arial"/>
              <a:cs typeface="Arial"/>
              <a:sym typeface="Arial"/>
            </a:endParaRPr>
          </a:p>
        </p:txBody>
      </p:sp>
      <p:sp>
        <p:nvSpPr>
          <p:cNvPr id="226" name="Google Shape;226;p3"/>
          <p:cNvSpPr/>
          <p:nvPr/>
        </p:nvSpPr>
        <p:spPr>
          <a:xfrm>
            <a:off x="408973" y="5451460"/>
            <a:ext cx="6096000" cy="738664"/>
          </a:xfrm>
          <a:prstGeom prst="rect">
            <a:avLst/>
          </a:prstGeom>
          <a:solidFill>
            <a:srgbClr val="D8D8D8"/>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400" u="none" cap="none" strike="noStrike">
                <a:solidFill>
                  <a:schemeClr val="dk1"/>
                </a:solidFill>
                <a:latin typeface="Arial"/>
                <a:ea typeface="Arial"/>
                <a:cs typeface="Arial"/>
                <a:sym typeface="Arial"/>
              </a:rPr>
              <a:t>Crime rate per lakh children:</a:t>
            </a:r>
            <a:r>
              <a:rPr b="0" i="0" lang="en-US" sz="1400" u="none" cap="none" strike="noStrike">
                <a:solidFill>
                  <a:schemeClr val="dk1"/>
                </a:solidFill>
                <a:latin typeface="Arial"/>
                <a:ea typeface="Arial"/>
                <a:cs typeface="Arial"/>
                <a:sym typeface="Arial"/>
              </a:rPr>
              <a:t> </a:t>
            </a:r>
            <a:r>
              <a:rPr b="0" i="1" lang="en-US" sz="1400" u="none" cap="none" strike="noStrike">
                <a:solidFill>
                  <a:schemeClr val="dk1"/>
                </a:solidFill>
                <a:latin typeface="Arial"/>
                <a:ea typeface="Arial"/>
                <a:cs typeface="Arial"/>
                <a:sym typeface="Arial"/>
              </a:rPr>
              <a:t>The crime rate against children (cases per 1 lakh children) rose to about </a:t>
            </a:r>
            <a:r>
              <a:rPr b="1" i="1" lang="en-US" sz="1400" u="none" cap="none" strike="noStrike">
                <a:solidFill>
                  <a:schemeClr val="dk1"/>
                </a:solidFill>
                <a:latin typeface="Arial"/>
                <a:ea typeface="Arial"/>
                <a:cs typeface="Arial"/>
                <a:sym typeface="Arial"/>
              </a:rPr>
              <a:t>36.6</a:t>
            </a:r>
            <a:r>
              <a:rPr b="0" i="1" lang="en-US" sz="1400" u="none" cap="none" strike="noStrike">
                <a:solidFill>
                  <a:schemeClr val="dk1"/>
                </a:solidFill>
                <a:latin typeface="Arial"/>
                <a:ea typeface="Arial"/>
                <a:cs typeface="Arial"/>
                <a:sym typeface="Arial"/>
              </a:rPr>
              <a:t> in 2022 from </a:t>
            </a:r>
            <a:r>
              <a:rPr b="1" i="1" lang="en-US" sz="1400" u="none" cap="none" strike="noStrike">
                <a:solidFill>
                  <a:schemeClr val="dk1"/>
                </a:solidFill>
                <a:latin typeface="Arial"/>
                <a:ea typeface="Arial"/>
                <a:cs typeface="Arial"/>
                <a:sym typeface="Arial"/>
              </a:rPr>
              <a:t>33.6</a:t>
            </a:r>
            <a:r>
              <a:rPr b="0" i="1" lang="en-US" sz="1400" u="none" cap="none" strike="noStrike">
                <a:solidFill>
                  <a:schemeClr val="dk1"/>
                </a:solidFill>
                <a:latin typeface="Arial"/>
                <a:ea typeface="Arial"/>
                <a:cs typeface="Arial"/>
                <a:sym typeface="Arial"/>
              </a:rPr>
              <a:t> in 2021.</a:t>
            </a:r>
            <a:r>
              <a:rPr b="0" i="0" lang="en-US" sz="1400" u="none" cap="none" strike="noStrike">
                <a:solidFill>
                  <a:schemeClr val="dk1"/>
                </a:solidFill>
                <a:latin typeface="Arial"/>
                <a:ea typeface="Arial"/>
                <a:cs typeface="Arial"/>
                <a:sym typeface="Arial"/>
              </a:rPr>
              <a:t> (NCRB / press summaries).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4"/>
          <p:cNvSpPr txBox="1"/>
          <p:nvPr>
            <p:ph type="title"/>
          </p:nvPr>
        </p:nvSpPr>
        <p:spPr>
          <a:xfrm>
            <a:off x="1081269" y="87332"/>
            <a:ext cx="6465425" cy="780769"/>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rPr lang="en-US"/>
              <a:t>Signs of Abuse</a:t>
            </a:r>
            <a:endParaRPr/>
          </a:p>
        </p:txBody>
      </p:sp>
      <p:sp>
        <p:nvSpPr>
          <p:cNvPr id="233" name="Google Shape;233;p4"/>
          <p:cNvSpPr/>
          <p:nvPr/>
        </p:nvSpPr>
        <p:spPr>
          <a:xfrm>
            <a:off x="339523" y="2378613"/>
            <a:ext cx="4463971" cy="830997"/>
          </a:xfrm>
          <a:prstGeom prst="rect">
            <a:avLst/>
          </a:prstGeom>
          <a:solidFill>
            <a:srgbClr val="FFFF00"/>
          </a:solid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Arial"/>
                <a:ea typeface="Arial"/>
                <a:cs typeface="Arial"/>
                <a:sym typeface="Arial"/>
              </a:rPr>
              <a:t>Unexplained injuries, bruises.</a:t>
            </a:r>
            <a:endParaRPr/>
          </a:p>
          <a:p>
            <a:pPr indent="-342900" lvl="0" marL="34290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Arial"/>
                <a:ea typeface="Arial"/>
                <a:cs typeface="Arial"/>
                <a:sym typeface="Arial"/>
              </a:rPr>
              <a:t>Difficulty sitting, walking, frequent pain complaints.</a:t>
            </a:r>
            <a:endParaRPr/>
          </a:p>
        </p:txBody>
      </p:sp>
      <p:sp>
        <p:nvSpPr>
          <p:cNvPr id="234" name="Google Shape;234;p4"/>
          <p:cNvSpPr/>
          <p:nvPr/>
        </p:nvSpPr>
        <p:spPr>
          <a:xfrm>
            <a:off x="1186405" y="1958488"/>
            <a:ext cx="1904036" cy="338554"/>
          </a:xfrm>
          <a:prstGeom prst="rect">
            <a:avLst/>
          </a:prstGeom>
          <a:solidFill>
            <a:srgbClr val="FFFF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Arial"/>
                <a:ea typeface="Arial"/>
                <a:cs typeface="Arial"/>
                <a:sym typeface="Arial"/>
              </a:rPr>
              <a:t>Physical Signs</a:t>
            </a:r>
            <a:endParaRPr/>
          </a:p>
        </p:txBody>
      </p:sp>
      <p:sp>
        <p:nvSpPr>
          <p:cNvPr id="235" name="Google Shape;235;p4"/>
          <p:cNvSpPr/>
          <p:nvPr/>
        </p:nvSpPr>
        <p:spPr>
          <a:xfrm>
            <a:off x="5710178" y="2369685"/>
            <a:ext cx="4463971" cy="830997"/>
          </a:xfrm>
          <a:prstGeom prst="rect">
            <a:avLst/>
          </a:prstGeom>
          <a:solidFill>
            <a:srgbClr val="FFC000"/>
          </a:solid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Arial"/>
                <a:ea typeface="Arial"/>
                <a:cs typeface="Arial"/>
                <a:sym typeface="Arial"/>
              </a:rPr>
              <a:t>Sudden aggression or fearfulness.</a:t>
            </a:r>
            <a:endParaRPr/>
          </a:p>
          <a:p>
            <a:pPr indent="-342900" lvl="0" marL="34290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Arial"/>
                <a:ea typeface="Arial"/>
                <a:cs typeface="Arial"/>
                <a:sym typeface="Arial"/>
              </a:rPr>
              <a:t>Avoiding specific people or places.</a:t>
            </a:r>
            <a:endParaRPr/>
          </a:p>
          <a:p>
            <a:pPr indent="0" lvl="0" marL="0" marR="0" rtl="0" algn="l">
              <a:lnSpc>
                <a:spcPct val="100000"/>
              </a:lnSpc>
              <a:spcBef>
                <a:spcPts val="0"/>
              </a:spcBef>
              <a:spcAft>
                <a:spcPts val="0"/>
              </a:spcAft>
              <a:buNone/>
            </a:pPr>
            <a:r>
              <a:t/>
            </a:r>
            <a:endParaRPr b="0" i="0" sz="1600" u="none" cap="none" strike="noStrike">
              <a:solidFill>
                <a:srgbClr val="000000"/>
              </a:solidFill>
              <a:latin typeface="Arial"/>
              <a:ea typeface="Arial"/>
              <a:cs typeface="Arial"/>
              <a:sym typeface="Arial"/>
            </a:endParaRPr>
          </a:p>
        </p:txBody>
      </p:sp>
      <p:sp>
        <p:nvSpPr>
          <p:cNvPr id="236" name="Google Shape;236;p4"/>
          <p:cNvSpPr/>
          <p:nvPr/>
        </p:nvSpPr>
        <p:spPr>
          <a:xfrm>
            <a:off x="6767332" y="1958488"/>
            <a:ext cx="1904036" cy="338554"/>
          </a:xfrm>
          <a:prstGeom prst="rect">
            <a:avLst/>
          </a:prstGeom>
          <a:solidFill>
            <a:srgbClr val="FFC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Arial"/>
                <a:ea typeface="Arial"/>
                <a:cs typeface="Arial"/>
                <a:sym typeface="Arial"/>
              </a:rPr>
              <a:t>Behavioral Signs</a:t>
            </a:r>
            <a:endParaRPr/>
          </a:p>
        </p:txBody>
      </p:sp>
      <p:sp>
        <p:nvSpPr>
          <p:cNvPr id="237" name="Google Shape;237;p4"/>
          <p:cNvSpPr/>
          <p:nvPr/>
        </p:nvSpPr>
        <p:spPr>
          <a:xfrm>
            <a:off x="339523" y="4628677"/>
            <a:ext cx="4463971" cy="830997"/>
          </a:xfrm>
          <a:prstGeom prst="rect">
            <a:avLst/>
          </a:prstGeom>
          <a:solidFill>
            <a:srgbClr val="92D05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Arial"/>
                <a:ea typeface="Arial"/>
                <a:cs typeface="Arial"/>
                <a:sym typeface="Arial"/>
              </a:rPr>
              <a:t>Withdrawal or sadness.</a:t>
            </a:r>
            <a:endParaRPr/>
          </a:p>
          <a:p>
            <a:pPr indent="0" lvl="0" marL="0" marR="0" rtl="0" algn="l">
              <a:lnSpc>
                <a:spcPct val="100000"/>
              </a:lnSpc>
              <a:spcBef>
                <a:spcPts val="0"/>
              </a:spcBef>
              <a:spcAft>
                <a:spcPts val="0"/>
              </a:spcAft>
              <a:buNone/>
            </a:pPr>
            <a:r>
              <a:rPr b="0" i="0" lang="en-US" sz="1600" u="none" cap="none" strike="noStrike">
                <a:solidFill>
                  <a:srgbClr val="000000"/>
                </a:solidFill>
                <a:latin typeface="Arial"/>
                <a:ea typeface="Arial"/>
                <a:cs typeface="Arial"/>
                <a:sym typeface="Arial"/>
              </a:rPr>
              <a:t>Frequent mood swings, clinginess</a:t>
            </a:r>
            <a:endParaRPr/>
          </a:p>
          <a:p>
            <a:pPr indent="0" lvl="0" marL="0" marR="0" rtl="0" algn="l">
              <a:lnSpc>
                <a:spcPct val="100000"/>
              </a:lnSpc>
              <a:spcBef>
                <a:spcPts val="0"/>
              </a:spcBef>
              <a:spcAft>
                <a:spcPts val="0"/>
              </a:spcAft>
              <a:buNone/>
            </a:pPr>
            <a:r>
              <a:t/>
            </a:r>
            <a:endParaRPr b="0" i="0" sz="1600" u="none" cap="none" strike="noStrike">
              <a:solidFill>
                <a:srgbClr val="000000"/>
              </a:solidFill>
              <a:latin typeface="Arial"/>
              <a:ea typeface="Arial"/>
              <a:cs typeface="Arial"/>
              <a:sym typeface="Arial"/>
            </a:endParaRPr>
          </a:p>
        </p:txBody>
      </p:sp>
      <p:sp>
        <p:nvSpPr>
          <p:cNvPr id="238" name="Google Shape;238;p4"/>
          <p:cNvSpPr/>
          <p:nvPr/>
        </p:nvSpPr>
        <p:spPr>
          <a:xfrm>
            <a:off x="1257783" y="4194331"/>
            <a:ext cx="1904036" cy="338554"/>
          </a:xfrm>
          <a:prstGeom prst="rect">
            <a:avLst/>
          </a:prstGeom>
          <a:solidFill>
            <a:srgbClr val="92D05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Arial"/>
                <a:ea typeface="Arial"/>
                <a:cs typeface="Arial"/>
                <a:sym typeface="Arial"/>
              </a:rPr>
              <a:t>Emotional Signs</a:t>
            </a:r>
            <a:endParaRPr/>
          </a:p>
        </p:txBody>
      </p:sp>
      <p:sp>
        <p:nvSpPr>
          <p:cNvPr id="239" name="Google Shape;239;p4"/>
          <p:cNvSpPr/>
          <p:nvPr/>
        </p:nvSpPr>
        <p:spPr>
          <a:xfrm>
            <a:off x="5710177" y="4702266"/>
            <a:ext cx="4463971" cy="830997"/>
          </a:xfrm>
          <a:prstGeom prst="rect">
            <a:avLst/>
          </a:prstGeom>
          <a:solidFill>
            <a:srgbClr val="F4B08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Arial"/>
                <a:ea typeface="Arial"/>
                <a:cs typeface="Arial"/>
                <a:sym typeface="Arial"/>
              </a:rPr>
              <a:t>Drop in performance and poor attendance.</a:t>
            </a:r>
            <a:endParaRPr/>
          </a:p>
          <a:p>
            <a:pPr indent="0" lvl="0" marL="0" marR="0" rtl="0" algn="l">
              <a:lnSpc>
                <a:spcPct val="100000"/>
              </a:lnSpc>
              <a:spcBef>
                <a:spcPts val="0"/>
              </a:spcBef>
              <a:spcAft>
                <a:spcPts val="0"/>
              </a:spcAft>
              <a:buNone/>
            </a:pPr>
            <a:r>
              <a:rPr b="0" i="0" lang="en-US" sz="1600" u="none" cap="none" strike="noStrike">
                <a:solidFill>
                  <a:srgbClr val="000000"/>
                </a:solidFill>
                <a:latin typeface="Arial"/>
                <a:ea typeface="Arial"/>
                <a:cs typeface="Arial"/>
                <a:sym typeface="Arial"/>
              </a:rPr>
              <a:t>Loss of interest in studies and activities.</a:t>
            </a:r>
            <a:endParaRPr/>
          </a:p>
          <a:p>
            <a:pPr indent="0" lvl="0" marL="0" marR="0" rtl="0" algn="l">
              <a:lnSpc>
                <a:spcPct val="100000"/>
              </a:lnSpc>
              <a:spcBef>
                <a:spcPts val="0"/>
              </a:spcBef>
              <a:spcAft>
                <a:spcPts val="0"/>
              </a:spcAft>
              <a:buNone/>
            </a:pPr>
            <a:r>
              <a:t/>
            </a:r>
            <a:endParaRPr b="0" i="0" sz="1600" u="none" cap="none" strike="noStrike">
              <a:solidFill>
                <a:srgbClr val="000000"/>
              </a:solidFill>
              <a:latin typeface="Arial"/>
              <a:ea typeface="Arial"/>
              <a:cs typeface="Arial"/>
              <a:sym typeface="Arial"/>
            </a:endParaRPr>
          </a:p>
        </p:txBody>
      </p:sp>
      <p:sp>
        <p:nvSpPr>
          <p:cNvPr id="240" name="Google Shape;240;p4"/>
          <p:cNvSpPr/>
          <p:nvPr/>
        </p:nvSpPr>
        <p:spPr>
          <a:xfrm>
            <a:off x="6767332" y="4229007"/>
            <a:ext cx="1904036" cy="338554"/>
          </a:xfrm>
          <a:prstGeom prst="rect">
            <a:avLst/>
          </a:prstGeom>
          <a:solidFill>
            <a:srgbClr val="F4B08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Arial"/>
                <a:ea typeface="Arial"/>
                <a:cs typeface="Arial"/>
                <a:sym typeface="Arial"/>
              </a:rPr>
              <a:t>Academic Signs</a:t>
            </a:r>
            <a:endParaRPr/>
          </a:p>
        </p:txBody>
      </p:sp>
      <p:sp>
        <p:nvSpPr>
          <p:cNvPr id="241" name="Google Shape;241;p4"/>
          <p:cNvSpPr/>
          <p:nvPr/>
        </p:nvSpPr>
        <p:spPr>
          <a:xfrm>
            <a:off x="2376215" y="6094708"/>
            <a:ext cx="5565947"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000" u="none" cap="none" strike="noStrike">
                <a:solidFill>
                  <a:srgbClr val="000000"/>
                </a:solidFill>
                <a:latin typeface="Arial"/>
                <a:ea typeface="Arial"/>
                <a:cs typeface="Arial"/>
                <a:sym typeface="Arial"/>
              </a:rPr>
              <a:t>HOW: Keep observation log, compare patterns.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3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3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3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3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5"/>
          <p:cNvSpPr txBox="1"/>
          <p:nvPr>
            <p:ph type="title"/>
          </p:nvPr>
        </p:nvSpPr>
        <p:spPr>
          <a:xfrm>
            <a:off x="931817" y="136525"/>
            <a:ext cx="10515600" cy="561341"/>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Arial"/>
              <a:buNone/>
            </a:pPr>
            <a:r>
              <a:rPr b="1" lang="en-US" sz="3200">
                <a:latin typeface="Arial"/>
                <a:ea typeface="Arial"/>
                <a:cs typeface="Arial"/>
                <a:sym typeface="Arial"/>
              </a:rPr>
              <a:t>Types of Offences under POCSO</a:t>
            </a:r>
            <a:endParaRPr/>
          </a:p>
        </p:txBody>
      </p:sp>
      <p:sp>
        <p:nvSpPr>
          <p:cNvPr id="248" name="Google Shape;248;p5"/>
          <p:cNvSpPr txBox="1"/>
          <p:nvPr>
            <p:ph idx="1" type="body"/>
          </p:nvPr>
        </p:nvSpPr>
        <p:spPr>
          <a:xfrm>
            <a:off x="0" y="1026160"/>
            <a:ext cx="11109960" cy="4927599"/>
          </a:xfrm>
          <a:prstGeom prst="rect">
            <a:avLst/>
          </a:prstGeom>
          <a:noFill/>
          <a:ln>
            <a:noFill/>
          </a:ln>
        </p:spPr>
        <p:txBody>
          <a:bodyPr anchorCtr="0" anchor="t" bIns="45700" lIns="216000" spcFirstLastPara="1" rIns="91425" wrap="square" tIns="45700">
            <a:normAutofit/>
          </a:bodyPr>
          <a:lstStyle/>
          <a:p>
            <a:pPr indent="-228600" lvl="0" marL="457200" rtl="0" algn="l">
              <a:lnSpc>
                <a:spcPct val="90000"/>
              </a:lnSpc>
              <a:spcBef>
                <a:spcPts val="1000"/>
              </a:spcBef>
              <a:spcAft>
                <a:spcPts val="0"/>
              </a:spcAft>
              <a:buClr>
                <a:schemeClr val="dk1"/>
              </a:buClr>
              <a:buSzPts val="2800"/>
              <a:buNone/>
            </a:pPr>
            <a:r>
              <a:t/>
            </a:r>
            <a:endParaRPr/>
          </a:p>
          <a:p>
            <a:pPr indent="-406400" lvl="0" marL="457200" rtl="0" algn="l">
              <a:lnSpc>
                <a:spcPct val="90000"/>
              </a:lnSpc>
              <a:spcBef>
                <a:spcPts val="1000"/>
              </a:spcBef>
              <a:spcAft>
                <a:spcPts val="0"/>
              </a:spcAft>
              <a:buSzPts val="2800"/>
              <a:buChar char="•"/>
            </a:pPr>
            <a:r>
              <a:rPr lang="en-US"/>
              <a:t>Penetrative Sexual Assault: Involves penetration; aggravated if by police, teacher, relative etc.</a:t>
            </a:r>
            <a:endParaRPr/>
          </a:p>
          <a:p>
            <a:pPr indent="-228600" lvl="0" marL="457200" rtl="0" algn="l">
              <a:lnSpc>
                <a:spcPct val="90000"/>
              </a:lnSpc>
              <a:spcBef>
                <a:spcPts val="1000"/>
              </a:spcBef>
              <a:spcAft>
                <a:spcPts val="0"/>
              </a:spcAft>
              <a:buSzPts val="2800"/>
              <a:buNone/>
            </a:pPr>
            <a:r>
              <a:t/>
            </a:r>
            <a:endParaRPr/>
          </a:p>
          <a:p>
            <a:pPr indent="-406400" lvl="0" marL="457200" rtl="0" algn="l">
              <a:lnSpc>
                <a:spcPct val="90000"/>
              </a:lnSpc>
              <a:spcBef>
                <a:spcPts val="1000"/>
              </a:spcBef>
              <a:spcAft>
                <a:spcPts val="0"/>
              </a:spcAft>
              <a:buSzPts val="2800"/>
              <a:buChar char="•"/>
            </a:pPr>
            <a:r>
              <a:rPr lang="en-US"/>
              <a:t>Non-penetrative Sexual Assault: Touching private parts or making a child touch inappropriately.</a:t>
            </a:r>
            <a:endParaRPr/>
          </a:p>
          <a:p>
            <a:pPr indent="-228600" lvl="0" marL="457200" rtl="0" algn="l">
              <a:lnSpc>
                <a:spcPct val="90000"/>
              </a:lnSpc>
              <a:spcBef>
                <a:spcPts val="1000"/>
              </a:spcBef>
              <a:spcAft>
                <a:spcPts val="0"/>
              </a:spcAft>
              <a:buSzPts val="2800"/>
              <a:buNone/>
            </a:pPr>
            <a:r>
              <a:t/>
            </a:r>
            <a:endParaRPr/>
          </a:p>
          <a:p>
            <a:pPr indent="-406400" lvl="0" marL="457200" rtl="0" algn="l">
              <a:lnSpc>
                <a:spcPct val="90000"/>
              </a:lnSpc>
              <a:spcBef>
                <a:spcPts val="1000"/>
              </a:spcBef>
              <a:spcAft>
                <a:spcPts val="0"/>
              </a:spcAft>
              <a:buSzPts val="2800"/>
              <a:buChar char="•"/>
            </a:pPr>
            <a:r>
              <a:rPr lang="en-US"/>
              <a:t>Sexual Harassment: Showing pornography, stalking, making sexual remarks.</a:t>
            </a:r>
            <a:endParaRPr/>
          </a:p>
          <a:p>
            <a:pPr indent="-228600" lvl="0" marL="457200" rtl="0" algn="l">
              <a:lnSpc>
                <a:spcPct val="90000"/>
              </a:lnSpc>
              <a:spcBef>
                <a:spcPts val="1000"/>
              </a:spcBef>
              <a:spcAft>
                <a:spcPts val="0"/>
              </a:spcAft>
              <a:buSzPts val="2800"/>
              <a:buNone/>
            </a:pPr>
            <a:r>
              <a:t/>
            </a:r>
            <a:endParaRPr/>
          </a:p>
          <a:p>
            <a:pPr indent="-406400" lvl="0" marL="457200" rtl="0" algn="l">
              <a:lnSpc>
                <a:spcPct val="90000"/>
              </a:lnSpc>
              <a:spcBef>
                <a:spcPts val="1000"/>
              </a:spcBef>
              <a:spcAft>
                <a:spcPts val="0"/>
              </a:spcAft>
              <a:buSzPts val="2800"/>
              <a:buChar char="•"/>
            </a:pPr>
            <a:r>
              <a:rPr lang="en-US"/>
              <a:t>Using Child for Pornography: Depicting a child in sexual acts or distributing such material.</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6"/>
          <p:cNvSpPr txBox="1"/>
          <p:nvPr>
            <p:ph type="title"/>
          </p:nvPr>
        </p:nvSpPr>
        <p:spPr>
          <a:xfrm>
            <a:off x="931817" y="136525"/>
            <a:ext cx="10515600" cy="561341"/>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Arial"/>
              <a:buNone/>
            </a:pPr>
            <a:r>
              <a:rPr b="1" lang="en-US" sz="3200">
                <a:latin typeface="Arial"/>
                <a:ea typeface="Arial"/>
                <a:cs typeface="Arial"/>
                <a:sym typeface="Arial"/>
              </a:rPr>
              <a:t>Do’s &amp; Don’ts of Handling Disclosure</a:t>
            </a:r>
            <a:endParaRPr/>
          </a:p>
        </p:txBody>
      </p:sp>
      <p:sp>
        <p:nvSpPr>
          <p:cNvPr id="255" name="Google Shape;255;p6"/>
          <p:cNvSpPr/>
          <p:nvPr/>
        </p:nvSpPr>
        <p:spPr>
          <a:xfrm>
            <a:off x="394214" y="1214349"/>
            <a:ext cx="4255095" cy="3253638"/>
          </a:xfrm>
          <a:prstGeom prst="roundRect">
            <a:avLst>
              <a:gd fmla="val 10000" name="adj"/>
            </a:avLst>
          </a:prstGeom>
          <a:solidFill>
            <a:srgbClr val="A6E8A6"/>
          </a:solidFill>
          <a:ln>
            <a:noFill/>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6" name="Google Shape;256;p6"/>
          <p:cNvSpPr txBox="1"/>
          <p:nvPr/>
        </p:nvSpPr>
        <p:spPr>
          <a:xfrm>
            <a:off x="220592" y="1225606"/>
            <a:ext cx="4255095" cy="871514"/>
          </a:xfrm>
          <a:prstGeom prst="rect">
            <a:avLst/>
          </a:prstGeom>
          <a:noFill/>
          <a:ln>
            <a:noFill/>
          </a:ln>
        </p:spPr>
        <p:txBody>
          <a:bodyPr anchorCtr="0" anchor="ctr" bIns="137150" lIns="137150" spcFirstLastPara="1" rIns="137150" wrap="square" tIns="137150">
            <a:noAutofit/>
          </a:bodyPr>
          <a:lstStyle/>
          <a:p>
            <a:pPr indent="0" lvl="0" marL="0" marR="0" rtl="0" algn="ctr">
              <a:lnSpc>
                <a:spcPct val="90000"/>
              </a:lnSpc>
              <a:spcBef>
                <a:spcPts val="0"/>
              </a:spcBef>
              <a:spcAft>
                <a:spcPts val="0"/>
              </a:spcAft>
              <a:buClr>
                <a:srgbClr val="008000"/>
              </a:buClr>
              <a:buSzPts val="3600"/>
              <a:buFont typeface="Arial"/>
              <a:buNone/>
            </a:pPr>
            <a:r>
              <a:rPr b="1" i="0" lang="en-US" sz="3600" u="none" cap="none" strike="noStrike">
                <a:solidFill>
                  <a:schemeClr val="dk1"/>
                </a:solidFill>
                <a:latin typeface="Arial"/>
                <a:ea typeface="Arial"/>
                <a:cs typeface="Arial"/>
                <a:sym typeface="Arial"/>
              </a:rPr>
              <a:t>Do’s</a:t>
            </a:r>
            <a:endParaRPr b="0" i="0" sz="1400" u="none" cap="none" strike="noStrike">
              <a:solidFill>
                <a:schemeClr val="dk1"/>
              </a:solidFill>
              <a:latin typeface="Arial"/>
              <a:ea typeface="Arial"/>
              <a:cs typeface="Arial"/>
              <a:sym typeface="Arial"/>
            </a:endParaRPr>
          </a:p>
        </p:txBody>
      </p:sp>
      <p:sp>
        <p:nvSpPr>
          <p:cNvPr id="257" name="Google Shape;257;p6"/>
          <p:cNvSpPr txBox="1"/>
          <p:nvPr/>
        </p:nvSpPr>
        <p:spPr>
          <a:xfrm>
            <a:off x="394214" y="2436662"/>
            <a:ext cx="4315605" cy="2031325"/>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rgbClr val="000000"/>
              </a:buClr>
              <a:buSzPts val="1400"/>
              <a:buFont typeface="Arial"/>
              <a:buAutoNum type="arabicPeriod"/>
            </a:pPr>
            <a:r>
              <a:rPr b="0" i="0" lang="en-US" sz="1400" u="none" cap="none" strike="noStrike">
                <a:solidFill>
                  <a:srgbClr val="000000"/>
                </a:solidFill>
                <a:latin typeface="Arial"/>
                <a:ea typeface="Arial"/>
                <a:cs typeface="Arial"/>
                <a:sym typeface="Arial"/>
              </a:rPr>
              <a:t>Listen to the child Patiently with full attention</a:t>
            </a:r>
            <a:endParaRPr/>
          </a:p>
          <a:p>
            <a:pPr indent="-254000" lvl="0" marL="34290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1400"/>
              <a:buFont typeface="Arial"/>
              <a:buAutoNum type="arabicPeriod"/>
            </a:pPr>
            <a:r>
              <a:rPr b="0" i="0" lang="en-US" sz="1400" u="none" cap="none" strike="noStrike">
                <a:solidFill>
                  <a:srgbClr val="000000"/>
                </a:solidFill>
                <a:latin typeface="Arial"/>
                <a:ea typeface="Arial"/>
                <a:cs typeface="Arial"/>
                <a:sym typeface="Arial"/>
              </a:rPr>
              <a:t>Reassure: 'You did the right thing by telling me.’</a:t>
            </a:r>
            <a:endParaRPr/>
          </a:p>
          <a:p>
            <a:pPr indent="-254000" lvl="0" marL="34290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1400"/>
              <a:buFont typeface="Arial"/>
              <a:buAutoNum type="arabicPeriod"/>
            </a:pPr>
            <a:r>
              <a:rPr b="0" i="0" lang="en-US" sz="1400" u="none" cap="none" strike="noStrike">
                <a:solidFill>
                  <a:srgbClr val="000000"/>
                </a:solidFill>
                <a:latin typeface="Arial"/>
                <a:ea typeface="Arial"/>
                <a:cs typeface="Arial"/>
                <a:sym typeface="Arial"/>
              </a:rPr>
              <a:t>Believe the child;</a:t>
            </a:r>
            <a:endParaRPr b="0" i="0" sz="1400" u="none" cap="none" strike="noStrike">
              <a:solidFill>
                <a:srgbClr val="000000"/>
              </a:solidFill>
              <a:latin typeface="Arial"/>
              <a:ea typeface="Arial"/>
              <a:cs typeface="Arial"/>
              <a:sym typeface="Arial"/>
            </a:endParaRPr>
          </a:p>
          <a:p>
            <a:pPr indent="-254000" lvl="0" marL="34290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1400"/>
              <a:buFont typeface="Arial"/>
              <a:buAutoNum type="arabicPeriod"/>
            </a:pPr>
            <a:r>
              <a:rPr b="0" i="0" lang="en-US" sz="1400" u="none" cap="none" strike="noStrike">
                <a:solidFill>
                  <a:srgbClr val="000000"/>
                </a:solidFill>
                <a:latin typeface="Arial"/>
                <a:ea typeface="Arial"/>
                <a:cs typeface="Arial"/>
                <a:sym typeface="Arial"/>
              </a:rPr>
              <a:t>Record child’s exact words confidentially.</a:t>
            </a:r>
            <a:endParaRPr/>
          </a:p>
          <a:p>
            <a:pPr indent="-254000" lvl="0" marL="34290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254000" lvl="0" marL="34290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8" name="Google Shape;258;p6"/>
          <p:cNvSpPr/>
          <p:nvPr/>
        </p:nvSpPr>
        <p:spPr>
          <a:xfrm>
            <a:off x="6791011" y="1225606"/>
            <a:ext cx="4255095" cy="3316044"/>
          </a:xfrm>
          <a:prstGeom prst="roundRect">
            <a:avLst>
              <a:gd fmla="val 10000" name="adj"/>
            </a:avLst>
          </a:prstGeom>
          <a:solidFill>
            <a:srgbClr val="FFAFAF"/>
          </a:solidFill>
          <a:ln>
            <a:noFill/>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 name="Google Shape;259;p6"/>
          <p:cNvSpPr txBox="1"/>
          <p:nvPr/>
        </p:nvSpPr>
        <p:spPr>
          <a:xfrm>
            <a:off x="6791011" y="1225606"/>
            <a:ext cx="4255095" cy="871514"/>
          </a:xfrm>
          <a:prstGeom prst="rect">
            <a:avLst/>
          </a:prstGeom>
          <a:noFill/>
          <a:ln>
            <a:noFill/>
          </a:ln>
        </p:spPr>
        <p:txBody>
          <a:bodyPr anchorCtr="0" anchor="ctr" bIns="137150" lIns="137150" spcFirstLastPara="1" rIns="137150" wrap="square" tIns="137150">
            <a:noAutofit/>
          </a:bodyPr>
          <a:lstStyle/>
          <a:p>
            <a:pPr indent="0" lvl="0" marL="0" marR="0" rtl="0" algn="ctr">
              <a:lnSpc>
                <a:spcPct val="90000"/>
              </a:lnSpc>
              <a:spcBef>
                <a:spcPts val="0"/>
              </a:spcBef>
              <a:spcAft>
                <a:spcPts val="0"/>
              </a:spcAft>
              <a:buClr>
                <a:srgbClr val="008000"/>
              </a:buClr>
              <a:buSzPts val="3600"/>
              <a:buFont typeface="Arial"/>
              <a:buNone/>
            </a:pPr>
            <a:r>
              <a:rPr b="1" i="0" lang="en-US" sz="3600" u="none" cap="none" strike="noStrike">
                <a:solidFill>
                  <a:schemeClr val="dk1"/>
                </a:solidFill>
                <a:latin typeface="Arial"/>
                <a:ea typeface="Arial"/>
                <a:cs typeface="Arial"/>
                <a:sym typeface="Arial"/>
              </a:rPr>
              <a:t>Don'ts</a:t>
            </a:r>
            <a:endParaRPr b="0" i="0" sz="1400" u="none" cap="none" strike="noStrike">
              <a:solidFill>
                <a:schemeClr val="dk1"/>
              </a:solidFill>
              <a:latin typeface="Arial"/>
              <a:ea typeface="Arial"/>
              <a:cs typeface="Arial"/>
              <a:sym typeface="Arial"/>
            </a:endParaRPr>
          </a:p>
        </p:txBody>
      </p:sp>
      <p:sp>
        <p:nvSpPr>
          <p:cNvPr id="260" name="Google Shape;260;p6"/>
          <p:cNvSpPr txBox="1"/>
          <p:nvPr/>
        </p:nvSpPr>
        <p:spPr>
          <a:xfrm>
            <a:off x="6996833" y="2294881"/>
            <a:ext cx="3843449" cy="2246769"/>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rgbClr val="000000"/>
              </a:buClr>
              <a:buSzPts val="1400"/>
              <a:buFont typeface="Arial"/>
              <a:buAutoNum type="arabicPeriod"/>
            </a:pPr>
            <a:r>
              <a:rPr b="0" i="0" lang="en-US" sz="1400" u="none" cap="none" strike="noStrike">
                <a:solidFill>
                  <a:srgbClr val="000000"/>
                </a:solidFill>
                <a:latin typeface="Arial"/>
                <a:ea typeface="Arial"/>
                <a:cs typeface="Arial"/>
                <a:sym typeface="Arial"/>
              </a:rPr>
              <a:t>Don’t express shock/judgment</a:t>
            </a:r>
            <a:endParaRPr/>
          </a:p>
          <a:p>
            <a:pPr indent="-254000" lvl="0" marL="34290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1400"/>
              <a:buFont typeface="Arial"/>
              <a:buAutoNum type="arabicPeriod"/>
            </a:pPr>
            <a:r>
              <a:rPr b="0" i="0" lang="en-US" sz="1400" u="none" cap="none" strike="noStrike">
                <a:solidFill>
                  <a:srgbClr val="000000"/>
                </a:solidFill>
                <a:latin typeface="Arial"/>
                <a:ea typeface="Arial"/>
                <a:cs typeface="Arial"/>
                <a:sym typeface="Arial"/>
              </a:rPr>
              <a:t>Don’t ask leading questions</a:t>
            </a:r>
            <a:endParaRPr/>
          </a:p>
          <a:p>
            <a:pPr indent="-254000" lvl="0" marL="34290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1400"/>
              <a:buFont typeface="Arial"/>
              <a:buAutoNum type="arabicPeriod"/>
            </a:pPr>
            <a:r>
              <a:rPr b="0" i="0" lang="en-US" sz="1400" u="none" cap="none" strike="noStrike">
                <a:solidFill>
                  <a:srgbClr val="000000"/>
                </a:solidFill>
                <a:latin typeface="Arial"/>
                <a:ea typeface="Arial"/>
                <a:cs typeface="Arial"/>
                <a:sym typeface="Arial"/>
              </a:rPr>
              <a:t>Blaming or doubting the child.</a:t>
            </a:r>
            <a:endParaRPr/>
          </a:p>
          <a:p>
            <a:pPr indent="-254000" lvl="0" marL="34290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1400"/>
              <a:buFont typeface="Arial"/>
              <a:buAutoNum type="arabicPeriod"/>
            </a:pPr>
            <a:r>
              <a:rPr b="0" i="0" lang="en-US" sz="1400" u="none" cap="none" strike="noStrike">
                <a:solidFill>
                  <a:srgbClr val="000000"/>
                </a:solidFill>
                <a:latin typeface="Arial"/>
                <a:ea typeface="Arial"/>
                <a:cs typeface="Arial"/>
                <a:sym typeface="Arial"/>
              </a:rPr>
              <a:t>Reacting in anger or shock</a:t>
            </a:r>
            <a:endParaRPr/>
          </a:p>
          <a:p>
            <a:pPr indent="-254000" lvl="0" marL="34290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1400"/>
              <a:buFont typeface="Arial"/>
              <a:buAutoNum type="arabicPeriod"/>
            </a:pPr>
            <a:r>
              <a:rPr b="0" i="0" lang="en-US" sz="1400" u="none" cap="none" strike="noStrike">
                <a:solidFill>
                  <a:srgbClr val="000000"/>
                </a:solidFill>
                <a:latin typeface="Arial"/>
                <a:ea typeface="Arial"/>
                <a:cs typeface="Arial"/>
                <a:sym typeface="Arial"/>
              </a:rPr>
              <a:t>Promising secrecy or gossiping</a:t>
            </a:r>
            <a:endParaRPr/>
          </a:p>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a:t>
            </a:r>
            <a:endParaRPr/>
          </a:p>
        </p:txBody>
      </p:sp>
      <p:sp>
        <p:nvSpPr>
          <p:cNvPr id="261" name="Google Shape;261;p6"/>
          <p:cNvSpPr/>
          <p:nvPr/>
        </p:nvSpPr>
        <p:spPr>
          <a:xfrm>
            <a:off x="2950374" y="5188096"/>
            <a:ext cx="6992775" cy="1323439"/>
          </a:xfrm>
          <a:prstGeom prst="rect">
            <a:avLst/>
          </a:prstGeom>
          <a:solidFill>
            <a:srgbClr val="00B0F0"/>
          </a:solid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rgbClr val="000000"/>
              </a:buClr>
              <a:buSzPts val="1600"/>
              <a:buFont typeface="Arial"/>
              <a:buAutoNum type="arabicPeriod"/>
            </a:pPr>
            <a:r>
              <a:rPr b="0" i="0" lang="en-US" sz="1600" u="none" cap="none" strike="noStrike">
                <a:solidFill>
                  <a:srgbClr val="000000"/>
                </a:solidFill>
                <a:latin typeface="Arial"/>
                <a:ea typeface="Arial"/>
                <a:cs typeface="Arial"/>
                <a:sym typeface="Arial"/>
              </a:rPr>
              <a:t>Provide privacy for child to speak.</a:t>
            </a:r>
            <a:endParaRPr/>
          </a:p>
          <a:p>
            <a:pPr indent="-342900" lvl="0" marL="342900" marR="0" rtl="0" algn="l">
              <a:lnSpc>
                <a:spcPct val="100000"/>
              </a:lnSpc>
              <a:spcBef>
                <a:spcPts val="0"/>
              </a:spcBef>
              <a:spcAft>
                <a:spcPts val="0"/>
              </a:spcAft>
              <a:buClr>
                <a:srgbClr val="000000"/>
              </a:buClr>
              <a:buSzPts val="1600"/>
              <a:buFont typeface="Arial"/>
              <a:buAutoNum type="arabicPeriod"/>
            </a:pPr>
            <a:r>
              <a:rPr b="0" i="0" lang="en-US" sz="1600" u="none" cap="none" strike="noStrike">
                <a:solidFill>
                  <a:srgbClr val="000000"/>
                </a:solidFill>
                <a:latin typeface="Arial"/>
                <a:ea typeface="Arial"/>
                <a:cs typeface="Arial"/>
                <a:sym typeface="Arial"/>
              </a:rPr>
              <a:t>Explain next steps in simple terms.</a:t>
            </a:r>
            <a:endParaRPr/>
          </a:p>
          <a:p>
            <a:pPr indent="-342900" lvl="0" marL="342900" marR="0" rtl="0" algn="l">
              <a:lnSpc>
                <a:spcPct val="100000"/>
              </a:lnSpc>
              <a:spcBef>
                <a:spcPts val="0"/>
              </a:spcBef>
              <a:spcAft>
                <a:spcPts val="0"/>
              </a:spcAft>
              <a:buClr>
                <a:srgbClr val="000000"/>
              </a:buClr>
              <a:buSzPts val="1600"/>
              <a:buFont typeface="Arial"/>
              <a:buAutoNum type="arabicPeriod"/>
            </a:pPr>
            <a:r>
              <a:rPr b="0" i="0" lang="en-US" sz="1600" u="none" cap="none" strike="noStrike">
                <a:solidFill>
                  <a:srgbClr val="000000"/>
                </a:solidFill>
                <a:latin typeface="Arial"/>
                <a:ea typeface="Arial"/>
                <a:cs typeface="Arial"/>
                <a:sym typeface="Arial"/>
              </a:rPr>
              <a:t>Avoid leading questions.</a:t>
            </a:r>
            <a:endParaRPr/>
          </a:p>
          <a:p>
            <a:pPr indent="-342900" lvl="0" marL="342900" marR="0" rtl="0" algn="l">
              <a:lnSpc>
                <a:spcPct val="100000"/>
              </a:lnSpc>
              <a:spcBef>
                <a:spcPts val="0"/>
              </a:spcBef>
              <a:spcAft>
                <a:spcPts val="0"/>
              </a:spcAft>
              <a:buClr>
                <a:srgbClr val="000000"/>
              </a:buClr>
              <a:buSzPts val="1600"/>
              <a:buFont typeface="Arial"/>
              <a:buAutoNum type="arabicPeriod"/>
            </a:pPr>
            <a:r>
              <a:rPr b="0" i="0" lang="en-US" sz="1600" u="none" cap="none" strike="noStrike">
                <a:solidFill>
                  <a:srgbClr val="000000"/>
                </a:solidFill>
                <a:latin typeface="Arial"/>
                <a:ea typeface="Arial"/>
                <a:cs typeface="Arial"/>
                <a:sym typeface="Arial"/>
              </a:rPr>
              <a:t>Acknowledge courage</a:t>
            </a:r>
            <a:endParaRPr/>
          </a:p>
          <a:p>
            <a:pPr indent="-342900" lvl="0" marL="342900" marR="0" rtl="0" algn="l">
              <a:lnSpc>
                <a:spcPct val="100000"/>
              </a:lnSpc>
              <a:spcBef>
                <a:spcPts val="0"/>
              </a:spcBef>
              <a:spcAft>
                <a:spcPts val="0"/>
              </a:spcAft>
              <a:buClr>
                <a:srgbClr val="000000"/>
              </a:buClr>
              <a:buSzPts val="1600"/>
              <a:buFont typeface="Arial"/>
              <a:buAutoNum type="arabicPeriod"/>
            </a:pPr>
            <a:r>
              <a:rPr b="0" i="0" lang="en-US" sz="1600" u="none" cap="none" strike="noStrike">
                <a:solidFill>
                  <a:srgbClr val="000000"/>
                </a:solidFill>
                <a:latin typeface="Arial"/>
                <a:ea typeface="Arial"/>
                <a:cs typeface="Arial"/>
                <a:sym typeface="Arial"/>
              </a:rPr>
              <a:t>Avoid promises.</a:t>
            </a:r>
            <a:endParaRPr/>
          </a:p>
        </p:txBody>
      </p:sp>
      <p:sp>
        <p:nvSpPr>
          <p:cNvPr id="262" name="Google Shape;262;p6"/>
          <p:cNvSpPr txBox="1"/>
          <p:nvPr/>
        </p:nvSpPr>
        <p:spPr>
          <a:xfrm>
            <a:off x="3614809" y="4739411"/>
            <a:ext cx="4962382" cy="561341"/>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Arial"/>
              <a:buNone/>
            </a:pPr>
            <a:r>
              <a:rPr b="1" i="0" lang="en-US" sz="2000" u="none" cap="none" strike="noStrike">
                <a:solidFill>
                  <a:schemeClr val="dk1"/>
                </a:solidFill>
                <a:latin typeface="Arial"/>
                <a:ea typeface="Arial"/>
                <a:cs typeface="Arial"/>
                <a:sym typeface="Arial"/>
              </a:rPr>
              <a:t>Best Practices in Handling Disclosures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6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6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7"/>
          <p:cNvSpPr txBox="1"/>
          <p:nvPr>
            <p:ph type="title"/>
          </p:nvPr>
        </p:nvSpPr>
        <p:spPr>
          <a:xfrm>
            <a:off x="931817" y="136525"/>
            <a:ext cx="10515600" cy="561341"/>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Arial"/>
              <a:buNone/>
            </a:pPr>
            <a:r>
              <a:rPr b="1" lang="en-US" sz="3200">
                <a:latin typeface="Arial"/>
                <a:ea typeface="Arial"/>
                <a:cs typeface="Arial"/>
                <a:sym typeface="Arial"/>
              </a:rPr>
              <a:t>Where to Report</a:t>
            </a:r>
            <a:endParaRPr/>
          </a:p>
        </p:txBody>
      </p:sp>
      <p:sp>
        <p:nvSpPr>
          <p:cNvPr id="269" name="Google Shape;269;p7"/>
          <p:cNvSpPr txBox="1"/>
          <p:nvPr>
            <p:ph idx="1" type="body"/>
          </p:nvPr>
        </p:nvSpPr>
        <p:spPr>
          <a:xfrm>
            <a:off x="-814377" y="3220079"/>
            <a:ext cx="11109960" cy="4927599"/>
          </a:xfrm>
          <a:prstGeom prst="rect">
            <a:avLst/>
          </a:prstGeom>
          <a:noFill/>
          <a:ln>
            <a:noFill/>
          </a:ln>
        </p:spPr>
        <p:txBody>
          <a:bodyPr anchorCtr="0" anchor="t" bIns="45700" lIns="216000" spcFirstLastPara="1" rIns="91425" wrap="square" tIns="45700">
            <a:normAutofit/>
          </a:bodyPr>
          <a:lstStyle/>
          <a:p>
            <a:pPr indent="-228600" lvl="0" marL="457200" rtl="0" algn="l">
              <a:lnSpc>
                <a:spcPct val="90000"/>
              </a:lnSpc>
              <a:spcBef>
                <a:spcPts val="1000"/>
              </a:spcBef>
              <a:spcAft>
                <a:spcPts val="0"/>
              </a:spcAft>
              <a:buClr>
                <a:schemeClr val="dk1"/>
              </a:buClr>
              <a:buSzPts val="2800"/>
              <a:buNone/>
            </a:pPr>
            <a:r>
              <a:t/>
            </a:r>
            <a:endParaRPr/>
          </a:p>
          <a:p>
            <a:pPr indent="0" lvl="0" marL="50800" rtl="0" algn="l">
              <a:lnSpc>
                <a:spcPct val="90000"/>
              </a:lnSpc>
              <a:spcBef>
                <a:spcPts val="1000"/>
              </a:spcBef>
              <a:spcAft>
                <a:spcPts val="0"/>
              </a:spcAft>
              <a:buSzPts val="2800"/>
              <a:buNone/>
            </a:pPr>
            <a:r>
              <a:t/>
            </a:r>
            <a:endParaRPr/>
          </a:p>
          <a:p>
            <a:pPr indent="-406400" lvl="0" marL="457200" rtl="0" algn="l">
              <a:lnSpc>
                <a:spcPct val="90000"/>
              </a:lnSpc>
              <a:spcBef>
                <a:spcPts val="1000"/>
              </a:spcBef>
              <a:spcAft>
                <a:spcPts val="0"/>
              </a:spcAft>
              <a:buSzPts val="2800"/>
              <a:buChar char="•"/>
            </a:pPr>
            <a:r>
              <a:rPr lang="en-US"/>
              <a:t>Local Police / Child Protection/Welfacre Committee.</a:t>
            </a:r>
            <a:endParaRPr/>
          </a:p>
        </p:txBody>
      </p:sp>
      <p:sp>
        <p:nvSpPr>
          <p:cNvPr id="270" name="Google Shape;270;p7"/>
          <p:cNvSpPr/>
          <p:nvPr/>
        </p:nvSpPr>
        <p:spPr>
          <a:xfrm>
            <a:off x="0" y="2767134"/>
            <a:ext cx="6096000" cy="738664"/>
          </a:xfrm>
          <a:prstGeom prst="rect">
            <a:avLst/>
          </a:prstGeom>
          <a:solidFill>
            <a:srgbClr val="B3C6E7"/>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400" u="none" cap="none" strike="noStrike">
                <a:solidFill>
                  <a:schemeClr val="dk1"/>
                </a:solidFill>
                <a:latin typeface="Arial"/>
                <a:ea typeface="Arial"/>
                <a:cs typeface="Arial"/>
                <a:sym typeface="Arial"/>
              </a:rPr>
              <a:t>Special Units</a:t>
            </a:r>
            <a:endParaRPr/>
          </a:p>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Cyber crime cells- Investigate digital offences</a:t>
            </a:r>
            <a:endParaRPr/>
          </a:p>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Special Juvenile Police units (SPJU) Child friendly Law Enforcement</a:t>
            </a:r>
            <a:endParaRPr/>
          </a:p>
        </p:txBody>
      </p:sp>
      <p:sp>
        <p:nvSpPr>
          <p:cNvPr id="271" name="Google Shape;271;p7"/>
          <p:cNvSpPr/>
          <p:nvPr/>
        </p:nvSpPr>
        <p:spPr>
          <a:xfrm>
            <a:off x="5744745" y="3554849"/>
            <a:ext cx="6096000" cy="738664"/>
          </a:xfrm>
          <a:prstGeom prst="rect">
            <a:avLst/>
          </a:prstGeom>
          <a:solidFill>
            <a:srgbClr val="F7CAAC"/>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400" u="none" cap="none" strike="noStrike">
                <a:solidFill>
                  <a:schemeClr val="dk1"/>
                </a:solidFill>
                <a:latin typeface="Arial"/>
                <a:ea typeface="Arial"/>
                <a:cs typeface="Arial"/>
                <a:sym typeface="Arial"/>
              </a:rPr>
              <a:t>Helplines</a:t>
            </a:r>
            <a:endParaRPr/>
          </a:p>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1930 Toll free Cyber crime helpline</a:t>
            </a:r>
            <a:endParaRPr/>
          </a:p>
          <a:p>
            <a:pPr indent="0" lvl="0" marL="0" marR="0" rtl="0" algn="l">
              <a:lnSpc>
                <a:spcPct val="100000"/>
              </a:lnSpc>
              <a:spcBef>
                <a:spcPts val="0"/>
              </a:spcBef>
              <a:spcAft>
                <a:spcPts val="0"/>
              </a:spcAft>
              <a:buNone/>
            </a:pPr>
            <a:r>
              <a:rPr b="1" i="0" lang="en-US" sz="1400" u="none" cap="none" strike="noStrike">
                <a:solidFill>
                  <a:schemeClr val="dk1"/>
                </a:solidFill>
                <a:latin typeface="Arial"/>
                <a:ea typeface="Arial"/>
                <a:cs typeface="Arial"/>
                <a:sym typeface="Arial"/>
              </a:rPr>
              <a:t>1098 </a:t>
            </a:r>
            <a:r>
              <a:rPr b="0" i="0" lang="en-US" sz="1400" u="none" cap="none" strike="noStrike">
                <a:solidFill>
                  <a:srgbClr val="000000"/>
                </a:solidFill>
                <a:latin typeface="Arial"/>
                <a:ea typeface="Arial"/>
                <a:cs typeface="Arial"/>
                <a:sym typeface="Arial"/>
              </a:rPr>
              <a:t>Childline for immediate help &amp; rescue</a:t>
            </a:r>
            <a:endParaRPr/>
          </a:p>
        </p:txBody>
      </p:sp>
      <p:sp>
        <p:nvSpPr>
          <p:cNvPr id="272" name="Google Shape;272;p7"/>
          <p:cNvSpPr/>
          <p:nvPr/>
        </p:nvSpPr>
        <p:spPr>
          <a:xfrm>
            <a:off x="119604" y="4585053"/>
            <a:ext cx="6096000" cy="738664"/>
          </a:xfrm>
          <a:prstGeom prst="rect">
            <a:avLst/>
          </a:prstGeom>
          <a:solidFill>
            <a:srgbClr val="FEE599"/>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400" u="none" cap="none" strike="noStrike">
                <a:solidFill>
                  <a:schemeClr val="dk1"/>
                </a:solidFill>
                <a:latin typeface="Arial"/>
                <a:ea typeface="Arial"/>
                <a:cs typeface="Arial"/>
                <a:sym typeface="Arial"/>
              </a:rPr>
              <a:t>Reporting Platform</a:t>
            </a:r>
            <a:endParaRPr/>
          </a:p>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National Cybercrime Reporting Portal- www,Cybercrime.gov.in</a:t>
            </a:r>
            <a:endParaRPr b="1"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POSCO e-Box- Easy reporting tool for children run by NCPCR</a:t>
            </a:r>
            <a:endParaRPr/>
          </a:p>
        </p:txBody>
      </p:sp>
      <p:sp>
        <p:nvSpPr>
          <p:cNvPr id="273" name="Google Shape;273;p7"/>
          <p:cNvSpPr/>
          <p:nvPr/>
        </p:nvSpPr>
        <p:spPr>
          <a:xfrm>
            <a:off x="5991326" y="5844426"/>
            <a:ext cx="6096000" cy="738664"/>
          </a:xfrm>
          <a:prstGeom prst="rect">
            <a:avLst/>
          </a:prstGeom>
          <a:solidFill>
            <a:srgbClr val="00FF99"/>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400" u="none" cap="none" strike="noStrike">
                <a:solidFill>
                  <a:schemeClr val="dk1"/>
                </a:solidFill>
                <a:latin typeface="Arial"/>
                <a:ea typeface="Arial"/>
                <a:cs typeface="Arial"/>
                <a:sym typeface="Arial"/>
              </a:rPr>
              <a:t>Regulatory Bodies</a:t>
            </a:r>
            <a:endParaRPr/>
          </a:p>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NCPCR /SCPCR Monitor POCSO compliance and child rights protection</a:t>
            </a:r>
            <a:endParaRPr b="1"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Conduct awareness and enquiry into the voilations</a:t>
            </a:r>
            <a:endParaRPr b="0" i="0" sz="1400" u="none" cap="none" strike="noStrike">
              <a:solidFill>
                <a:srgbClr val="000000"/>
              </a:solidFill>
              <a:latin typeface="Arial"/>
              <a:ea typeface="Arial"/>
              <a:cs typeface="Arial"/>
              <a:sym typeface="Arial"/>
            </a:endParaRPr>
          </a:p>
        </p:txBody>
      </p:sp>
      <p:sp>
        <p:nvSpPr>
          <p:cNvPr id="274" name="Google Shape;274;p7"/>
          <p:cNvSpPr/>
          <p:nvPr/>
        </p:nvSpPr>
        <p:spPr>
          <a:xfrm>
            <a:off x="93617" y="1103990"/>
            <a:ext cx="6096000" cy="738664"/>
          </a:xfrm>
          <a:prstGeom prst="rect">
            <a:avLst/>
          </a:prstGeom>
          <a:solidFill>
            <a:srgbClr val="D8D8D8"/>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Mandatory reporting Section 19 POCSO Act</a:t>
            </a:r>
            <a:endParaRPr b="1"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Legal duty to report cyber offence, Non reporting can lead to violation and punishment</a:t>
            </a:r>
            <a:endParaRPr b="0" i="0" sz="1400" u="none" cap="none" strike="noStrike">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8"/>
          <p:cNvSpPr txBox="1"/>
          <p:nvPr>
            <p:ph type="title"/>
          </p:nvPr>
        </p:nvSpPr>
        <p:spPr>
          <a:xfrm>
            <a:off x="1024061" y="256107"/>
            <a:ext cx="7402464" cy="830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rPr lang="en-US" sz="3600"/>
              <a:t>Compliant Process under POCSO</a:t>
            </a:r>
            <a:endParaRPr/>
          </a:p>
        </p:txBody>
      </p:sp>
      <p:pic>
        <p:nvPicPr>
          <p:cNvPr id="281" name="Google Shape;281;p8"/>
          <p:cNvPicPr preferRelativeResize="0"/>
          <p:nvPr/>
        </p:nvPicPr>
        <p:blipFill rotWithShape="1">
          <a:blip r:embed="rId3">
            <a:alphaModFix/>
          </a:blip>
          <a:srcRect b="0" l="0" r="17655" t="0"/>
          <a:stretch/>
        </p:blipFill>
        <p:spPr>
          <a:xfrm>
            <a:off x="1024061" y="1792754"/>
            <a:ext cx="8863043" cy="3935911"/>
          </a:xfrm>
          <a:prstGeom prst="rect">
            <a:avLst/>
          </a:prstGeom>
          <a:noFill/>
          <a:ln>
            <a:noFill/>
          </a:ln>
        </p:spPr>
      </p:pic>
      <p:sp>
        <p:nvSpPr>
          <p:cNvPr id="282" name="Google Shape;282;p8"/>
          <p:cNvSpPr txBox="1"/>
          <p:nvPr/>
        </p:nvSpPr>
        <p:spPr>
          <a:xfrm>
            <a:off x="1339919" y="4561817"/>
            <a:ext cx="1385887" cy="861774"/>
          </a:xfrm>
          <a:prstGeom prst="rect">
            <a:avLst/>
          </a:prstGeom>
          <a:solidFill>
            <a:srgbClr val="FDDE12"/>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200" u="none" cap="none" strike="noStrike">
                <a:solidFill>
                  <a:srgbClr val="000000"/>
                </a:solidFill>
                <a:latin typeface="Arial"/>
                <a:ea typeface="Arial"/>
                <a:cs typeface="Arial"/>
                <a:sym typeface="Arial"/>
              </a:rPr>
              <a:t>Anyone- Child, parent, teacher, bystander</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83" name="Google Shape;283;p8"/>
          <p:cNvSpPr txBox="1"/>
          <p:nvPr/>
        </p:nvSpPr>
        <p:spPr>
          <a:xfrm>
            <a:off x="2725806" y="4144805"/>
            <a:ext cx="1385887" cy="830997"/>
          </a:xfrm>
          <a:prstGeom prst="rect">
            <a:avLst/>
          </a:prstGeom>
          <a:solidFill>
            <a:srgbClr val="FFC853"/>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200" u="none" cap="none" strike="noStrike">
                <a:solidFill>
                  <a:srgbClr val="000000"/>
                </a:solidFill>
                <a:latin typeface="Arial"/>
                <a:ea typeface="Arial"/>
                <a:cs typeface="Arial"/>
                <a:sym typeface="Arial"/>
              </a:rPr>
              <a:t>Nearest Police station or Special juvenile Police unit (SPJU)</a:t>
            </a:r>
            <a:endParaRPr/>
          </a:p>
        </p:txBody>
      </p:sp>
      <p:sp>
        <p:nvSpPr>
          <p:cNvPr id="284" name="Google Shape;284;p8"/>
          <p:cNvSpPr txBox="1"/>
          <p:nvPr/>
        </p:nvSpPr>
        <p:spPr>
          <a:xfrm>
            <a:off x="4242822" y="3773417"/>
            <a:ext cx="1297624" cy="861774"/>
          </a:xfrm>
          <a:prstGeom prst="rect">
            <a:avLst/>
          </a:prstGeom>
          <a:solidFill>
            <a:srgbClr val="F25C27"/>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200" u="none" cap="none" strike="noStrike">
                <a:solidFill>
                  <a:schemeClr val="lt1"/>
                </a:solidFill>
                <a:latin typeface="Arial"/>
                <a:ea typeface="Arial"/>
                <a:cs typeface="Arial"/>
                <a:sym typeface="Arial"/>
              </a:rPr>
              <a:t>Police must write and register an FIR for the same</a:t>
            </a:r>
            <a:endParaRPr/>
          </a:p>
        </p:txBody>
      </p:sp>
      <p:sp>
        <p:nvSpPr>
          <p:cNvPr id="285" name="Google Shape;285;p8"/>
          <p:cNvSpPr txBox="1"/>
          <p:nvPr/>
        </p:nvSpPr>
        <p:spPr>
          <a:xfrm>
            <a:off x="5559470" y="3449642"/>
            <a:ext cx="1543057" cy="1446550"/>
          </a:xfrm>
          <a:prstGeom prst="rect">
            <a:avLst/>
          </a:prstGeom>
          <a:solidFill>
            <a:srgbClr val="E42766"/>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chemeClr val="lt1"/>
                </a:solidFill>
                <a:latin typeface="Arial"/>
                <a:ea typeface="Arial"/>
                <a:cs typeface="Arial"/>
                <a:sym typeface="Arial"/>
              </a:rPr>
              <a:t>If </a:t>
            </a:r>
            <a:r>
              <a:rPr b="0" i="0" lang="en-US" sz="1200" u="none" cap="none" strike="noStrike">
                <a:solidFill>
                  <a:schemeClr val="lt1"/>
                </a:solidFill>
                <a:latin typeface="Arial"/>
                <a:ea typeface="Arial"/>
                <a:cs typeface="Arial"/>
                <a:sym typeface="Arial"/>
              </a:rPr>
              <a:t>the child cannot visit the police station then police must visit child at home or safe location</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86" name="Google Shape;286;p8"/>
          <p:cNvSpPr txBox="1"/>
          <p:nvPr/>
        </p:nvSpPr>
        <p:spPr>
          <a:xfrm>
            <a:off x="7116814" y="3129439"/>
            <a:ext cx="1309711" cy="1415772"/>
          </a:xfrm>
          <a:prstGeom prst="rect">
            <a:avLst/>
          </a:prstGeom>
          <a:solidFill>
            <a:srgbClr val="664387"/>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200" u="none" cap="none" strike="noStrike">
                <a:solidFill>
                  <a:schemeClr val="lt1"/>
                </a:solidFill>
                <a:latin typeface="Arial"/>
                <a:ea typeface="Arial"/>
                <a:cs typeface="Arial"/>
                <a:sym typeface="Arial"/>
              </a:rPr>
              <a:t>Must inform in 24 Hrs the Child Welfare Committee (CWC) special court</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87" name="Google Shape;287;p8"/>
          <p:cNvSpPr txBox="1"/>
          <p:nvPr/>
        </p:nvSpPr>
        <p:spPr>
          <a:xfrm>
            <a:off x="8495562" y="2795292"/>
            <a:ext cx="1402565" cy="1415772"/>
          </a:xfrm>
          <a:prstGeom prst="rect">
            <a:avLst/>
          </a:prstGeom>
          <a:solidFill>
            <a:srgbClr val="1580C4"/>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200" u="none" cap="none" strike="noStrike">
                <a:solidFill>
                  <a:schemeClr val="lt1"/>
                </a:solidFill>
                <a:latin typeface="Arial"/>
                <a:ea typeface="Arial"/>
                <a:cs typeface="Arial"/>
                <a:sym typeface="Arial"/>
              </a:rPr>
              <a:t>Done within 24 Hrs especially by a female doctor. Must have the informed consent of the child/ Guardian</a:t>
            </a:r>
            <a:endParaRPr/>
          </a:p>
        </p:txBody>
      </p:sp>
      <p:pic>
        <p:nvPicPr>
          <p:cNvPr id="288" name="Google Shape;288;p8"/>
          <p:cNvPicPr preferRelativeResize="0"/>
          <p:nvPr/>
        </p:nvPicPr>
        <p:blipFill rotWithShape="1">
          <a:blip r:embed="rId4">
            <a:alphaModFix/>
          </a:blip>
          <a:srcRect b="0" l="0" r="0" t="0"/>
          <a:stretch/>
        </p:blipFill>
        <p:spPr>
          <a:xfrm>
            <a:off x="8399894" y="234172"/>
            <a:ext cx="701021" cy="701021"/>
          </a:xfrm>
          <a:prstGeom prst="rect">
            <a:avLst/>
          </a:prstGeom>
          <a:noFill/>
          <a:ln>
            <a:noFill/>
          </a:ln>
        </p:spPr>
      </p:pic>
      <p:sp>
        <p:nvSpPr>
          <p:cNvPr id="289" name="Google Shape;289;p8"/>
          <p:cNvSpPr txBox="1"/>
          <p:nvPr/>
        </p:nvSpPr>
        <p:spPr>
          <a:xfrm>
            <a:off x="1232937" y="5728665"/>
            <a:ext cx="1848856" cy="4308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100" u="none" cap="none" strike="noStrike">
                <a:solidFill>
                  <a:srgbClr val="0070C0"/>
                </a:solidFill>
                <a:latin typeface="Arial"/>
                <a:ea typeface="Arial"/>
                <a:cs typeface="Arial"/>
                <a:sym typeface="Arial"/>
              </a:rPr>
              <a:t>Mandatory to report under sec 19 of POCSO ACT</a:t>
            </a:r>
            <a:endParaRPr/>
          </a:p>
        </p:txBody>
      </p:sp>
      <p:sp>
        <p:nvSpPr>
          <p:cNvPr id="290" name="Google Shape;290;p8"/>
          <p:cNvSpPr txBox="1"/>
          <p:nvPr/>
        </p:nvSpPr>
        <p:spPr>
          <a:xfrm>
            <a:off x="1105328" y="4144806"/>
            <a:ext cx="1463310" cy="2616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100" u="none" cap="none" strike="noStrike">
                <a:solidFill>
                  <a:srgbClr val="0070C0"/>
                </a:solidFill>
                <a:latin typeface="Arial"/>
                <a:ea typeface="Arial"/>
                <a:cs typeface="Arial"/>
                <a:sym typeface="Arial"/>
              </a:rPr>
              <a:t>1- Who can report</a:t>
            </a:r>
            <a:endParaRPr/>
          </a:p>
        </p:txBody>
      </p:sp>
      <p:sp>
        <p:nvSpPr>
          <p:cNvPr id="291" name="Google Shape;291;p8"/>
          <p:cNvSpPr txBox="1"/>
          <p:nvPr/>
        </p:nvSpPr>
        <p:spPr>
          <a:xfrm>
            <a:off x="2555868" y="3728813"/>
            <a:ext cx="1463311" cy="2616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100" u="none" cap="none" strike="noStrike">
                <a:solidFill>
                  <a:srgbClr val="0070C0"/>
                </a:solidFill>
                <a:latin typeface="Arial"/>
                <a:ea typeface="Arial"/>
                <a:cs typeface="Arial"/>
                <a:sym typeface="Arial"/>
              </a:rPr>
              <a:t>2- Where to report</a:t>
            </a:r>
            <a:endParaRPr/>
          </a:p>
        </p:txBody>
      </p:sp>
      <p:sp>
        <p:nvSpPr>
          <p:cNvPr id="292" name="Google Shape;292;p8"/>
          <p:cNvSpPr txBox="1"/>
          <p:nvPr/>
        </p:nvSpPr>
        <p:spPr>
          <a:xfrm>
            <a:off x="4019179" y="3461468"/>
            <a:ext cx="1635571" cy="2616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100" u="none" cap="none" strike="noStrike">
                <a:solidFill>
                  <a:srgbClr val="0070C0"/>
                </a:solidFill>
                <a:latin typeface="Arial"/>
                <a:ea typeface="Arial"/>
                <a:cs typeface="Arial"/>
                <a:sym typeface="Arial"/>
              </a:rPr>
              <a:t>3- FIR Registration</a:t>
            </a:r>
            <a:endParaRPr/>
          </a:p>
        </p:txBody>
      </p:sp>
      <p:sp>
        <p:nvSpPr>
          <p:cNvPr id="293" name="Google Shape;293;p8"/>
          <p:cNvSpPr txBox="1"/>
          <p:nvPr/>
        </p:nvSpPr>
        <p:spPr>
          <a:xfrm>
            <a:off x="4463110" y="5078162"/>
            <a:ext cx="1848856" cy="6001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100" u="none" cap="none" strike="noStrike">
                <a:solidFill>
                  <a:srgbClr val="0070C0"/>
                </a:solidFill>
                <a:latin typeface="Arial"/>
                <a:ea typeface="Arial"/>
                <a:cs typeface="Arial"/>
                <a:sym typeface="Arial"/>
              </a:rPr>
              <a:t>FIR should be in simple langue and should be read back for confirmation</a:t>
            </a:r>
            <a:endParaRPr/>
          </a:p>
        </p:txBody>
      </p:sp>
      <p:sp>
        <p:nvSpPr>
          <p:cNvPr id="294" name="Google Shape;294;p8"/>
          <p:cNvSpPr txBox="1"/>
          <p:nvPr/>
        </p:nvSpPr>
        <p:spPr>
          <a:xfrm>
            <a:off x="5131227" y="3058973"/>
            <a:ext cx="1985587" cy="2616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100" u="none" cap="none" strike="noStrike">
                <a:solidFill>
                  <a:srgbClr val="0070C0"/>
                </a:solidFill>
                <a:latin typeface="Arial"/>
                <a:ea typeface="Arial"/>
                <a:cs typeface="Arial"/>
                <a:sym typeface="Arial"/>
              </a:rPr>
              <a:t>4- Child Centric Approach</a:t>
            </a:r>
            <a:endParaRPr/>
          </a:p>
        </p:txBody>
      </p:sp>
      <p:sp>
        <p:nvSpPr>
          <p:cNvPr id="295" name="Google Shape;295;p8"/>
          <p:cNvSpPr txBox="1"/>
          <p:nvPr/>
        </p:nvSpPr>
        <p:spPr>
          <a:xfrm>
            <a:off x="6953061" y="2741383"/>
            <a:ext cx="1687230" cy="2616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100" u="none" cap="none" strike="noStrike">
                <a:solidFill>
                  <a:srgbClr val="0070C0"/>
                </a:solidFill>
                <a:latin typeface="Arial"/>
                <a:ea typeface="Arial"/>
                <a:cs typeface="Arial"/>
                <a:sym typeface="Arial"/>
              </a:rPr>
              <a:t>5- Intimation by Police</a:t>
            </a:r>
            <a:endParaRPr/>
          </a:p>
        </p:txBody>
      </p:sp>
      <p:sp>
        <p:nvSpPr>
          <p:cNvPr id="296" name="Google Shape;296;p8"/>
          <p:cNvSpPr txBox="1"/>
          <p:nvPr/>
        </p:nvSpPr>
        <p:spPr>
          <a:xfrm>
            <a:off x="8195806" y="2316014"/>
            <a:ext cx="1867677" cy="2616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100" u="none" cap="none" strike="noStrike">
                <a:solidFill>
                  <a:srgbClr val="0070C0"/>
                </a:solidFill>
                <a:latin typeface="Arial"/>
                <a:ea typeface="Arial"/>
                <a:cs typeface="Arial"/>
                <a:sym typeface="Arial"/>
              </a:rPr>
              <a:t>6- Medical Examination</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9"/>
          <p:cNvSpPr txBox="1"/>
          <p:nvPr>
            <p:ph type="title"/>
          </p:nvPr>
        </p:nvSpPr>
        <p:spPr>
          <a:xfrm>
            <a:off x="931817" y="136525"/>
            <a:ext cx="10515600" cy="561341"/>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Arial"/>
              <a:buNone/>
            </a:pPr>
            <a:r>
              <a:rPr b="1" lang="en-US" sz="3200">
                <a:latin typeface="Arial"/>
                <a:ea typeface="Arial"/>
                <a:cs typeface="Arial"/>
                <a:sym typeface="Arial"/>
              </a:rPr>
              <a:t>Child-Friendly Spaces</a:t>
            </a:r>
            <a:endParaRPr/>
          </a:p>
        </p:txBody>
      </p:sp>
      <p:sp>
        <p:nvSpPr>
          <p:cNvPr id="303" name="Google Shape;303;p9"/>
          <p:cNvSpPr txBox="1"/>
          <p:nvPr>
            <p:ph idx="1" type="body"/>
          </p:nvPr>
        </p:nvSpPr>
        <p:spPr>
          <a:xfrm>
            <a:off x="0" y="1370717"/>
            <a:ext cx="11109960" cy="4927599"/>
          </a:xfrm>
          <a:prstGeom prst="rect">
            <a:avLst/>
          </a:prstGeom>
          <a:noFill/>
          <a:ln>
            <a:noFill/>
          </a:ln>
        </p:spPr>
        <p:txBody>
          <a:bodyPr anchorCtr="0" anchor="t" bIns="45700" lIns="216000" spcFirstLastPara="1" rIns="91425" wrap="square" tIns="45700">
            <a:normAutofit/>
          </a:bodyPr>
          <a:lstStyle/>
          <a:p>
            <a:pPr indent="-228600" lvl="0" marL="457200" rtl="0" algn="l">
              <a:lnSpc>
                <a:spcPct val="90000"/>
              </a:lnSpc>
              <a:spcBef>
                <a:spcPts val="1000"/>
              </a:spcBef>
              <a:spcAft>
                <a:spcPts val="0"/>
              </a:spcAft>
              <a:buClr>
                <a:schemeClr val="dk1"/>
              </a:buClr>
              <a:buSzPts val="2800"/>
              <a:buNone/>
            </a:pPr>
            <a:r>
              <a:t/>
            </a:r>
            <a:endParaRPr/>
          </a:p>
          <a:p>
            <a:pPr indent="-406400" lvl="0" marL="457200" rtl="0" algn="l">
              <a:lnSpc>
                <a:spcPct val="90000"/>
              </a:lnSpc>
              <a:spcBef>
                <a:spcPts val="1000"/>
              </a:spcBef>
              <a:spcAft>
                <a:spcPts val="0"/>
              </a:spcAft>
              <a:buSzPts val="2800"/>
              <a:buChar char="•"/>
            </a:pPr>
            <a:r>
              <a:rPr lang="en-US"/>
              <a:t>Suggestion/complaint box for anonymity.</a:t>
            </a:r>
            <a:endParaRPr/>
          </a:p>
          <a:p>
            <a:pPr indent="-406400" lvl="0" marL="457200" rtl="0" algn="l">
              <a:lnSpc>
                <a:spcPct val="90000"/>
              </a:lnSpc>
              <a:spcBef>
                <a:spcPts val="1000"/>
              </a:spcBef>
              <a:spcAft>
                <a:spcPts val="0"/>
              </a:spcAft>
              <a:buSzPts val="2800"/>
              <a:buChar char="•"/>
            </a:pPr>
            <a:r>
              <a:rPr lang="en-US"/>
              <a:t>Safety pledge activities with children.</a:t>
            </a:r>
            <a:endParaRPr/>
          </a:p>
          <a:p>
            <a:pPr indent="-406400" lvl="0" marL="457200" rtl="0" algn="l">
              <a:lnSpc>
                <a:spcPct val="90000"/>
              </a:lnSpc>
              <a:spcBef>
                <a:spcPts val="1000"/>
              </a:spcBef>
              <a:spcAft>
                <a:spcPts val="0"/>
              </a:spcAft>
              <a:buSzPts val="2800"/>
              <a:buChar char="•"/>
            </a:pPr>
            <a:r>
              <a:rPr lang="en-US"/>
              <a:t>Designated safe adult/teacher for concerns.</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Freelance Trainings</dc:creator>
</cp:coreProperties>
</file>