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61" r:id="rId3"/>
    <p:sldId id="262" r:id="rId4"/>
    <p:sldId id="265" r:id="rId5"/>
    <p:sldId id="266" r:id="rId6"/>
    <p:sldId id="269" r:id="rId7"/>
    <p:sldId id="270" r:id="rId8"/>
    <p:sldId id="271" r:id="rId9"/>
    <p:sldId id="273" r:id="rId10"/>
    <p:sldId id="275" r:id="rId11"/>
    <p:sldId id="276" r:id="rId12"/>
    <p:sldId id="278" r:id="rId13"/>
    <p:sldId id="280" r:id="rId14"/>
    <p:sldId id="282" r:id="rId15"/>
    <p:sldId id="286" r:id="rId16"/>
    <p:sldId id="291" r:id="rId17"/>
    <p:sldId id="292" r:id="rId18"/>
    <p:sldId id="299" r:id="rId19"/>
    <p:sldId id="302" r:id="rId20"/>
    <p:sldId id="304" r:id="rId21"/>
    <p:sldId id="306" r:id="rId22"/>
    <p:sldId id="313" r:id="rId23"/>
    <p:sldId id="321" r:id="rId24"/>
  </p:sldIdLst>
  <p:sldSz cx="12192000" cy="6858000"/>
  <p:notesSz cx="6858000" cy="9144000"/>
  <p:embeddedFontLst>
    <p:embeddedFont>
      <p:font typeface="Book Antiqua" panose="02040602050305030304" pitchFamily="18"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Swis721 Cn BT" panose="020B0506020202030204" pitchFamily="34" charset="0"/>
      <p:regular r:id="rId38"/>
      <p:bold r:id="rId39"/>
      <p:italic r:id="rId40"/>
      <p:boldItalic r:id="rId41"/>
    </p:embeddedFont>
    <p:embeddedFont>
      <p:font typeface="Teko"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2400"/>
              <a:buFont typeface="Calibri"/>
              <a:buNone/>
            </a:pPr>
            <a:endParaRPr sz="2400" b="1" u="sng"/>
          </a:p>
          <a:p>
            <a:pPr marL="457200" marR="0" lvl="1" indent="0" algn="l" rtl="0">
              <a:lnSpc>
                <a:spcPct val="100000"/>
              </a:lnSpc>
              <a:spcBef>
                <a:spcPts val="0"/>
              </a:spcBef>
              <a:spcAft>
                <a:spcPts val="0"/>
              </a:spcAft>
              <a:buClr>
                <a:schemeClr val="dk1"/>
              </a:buClr>
              <a:buSzPts val="2400"/>
              <a:buFont typeface="Calibri"/>
              <a:buNone/>
            </a:pPr>
            <a:r>
              <a:rPr lang="en-US" sz="2400" b="1" u="none"/>
              <a:t>Trainer:</a:t>
            </a:r>
            <a:endParaRPr/>
          </a:p>
          <a:p>
            <a:pPr marL="457200" marR="0" lvl="1" indent="0" algn="l" rtl="0">
              <a:lnSpc>
                <a:spcPct val="100000"/>
              </a:lnSpc>
              <a:spcBef>
                <a:spcPts val="0"/>
              </a:spcBef>
              <a:spcAft>
                <a:spcPts val="0"/>
              </a:spcAft>
              <a:buClr>
                <a:schemeClr val="dk1"/>
              </a:buClr>
              <a:buSzPts val="2400"/>
              <a:buFont typeface="Calibri"/>
              <a:buNone/>
            </a:pPr>
            <a:endParaRPr sz="2400" b="1" u="sng"/>
          </a:p>
          <a:p>
            <a:pPr marL="457200" marR="0" lvl="1" indent="0" algn="l" rtl="0">
              <a:lnSpc>
                <a:spcPct val="100000"/>
              </a:lnSpc>
              <a:spcBef>
                <a:spcPts val="0"/>
              </a:spcBef>
              <a:spcAft>
                <a:spcPts val="0"/>
              </a:spcAft>
              <a:buClr>
                <a:schemeClr val="dk1"/>
              </a:buClr>
              <a:buSzPts val="2400"/>
              <a:buFont typeface="Calibri"/>
              <a:buNone/>
            </a:pPr>
            <a:r>
              <a:rPr lang="en-US" sz="2400" b="0" u="none"/>
              <a:t>Welcome to a workshop on Executive Presence.</a:t>
            </a:r>
            <a:endParaRPr/>
          </a:p>
          <a:p>
            <a:pPr marL="457200" marR="0" lvl="1" indent="0" algn="l" rtl="0">
              <a:lnSpc>
                <a:spcPct val="100000"/>
              </a:lnSpc>
              <a:spcBef>
                <a:spcPts val="0"/>
              </a:spcBef>
              <a:spcAft>
                <a:spcPts val="0"/>
              </a:spcAft>
              <a:buClr>
                <a:schemeClr val="dk1"/>
              </a:buClr>
              <a:buSzPts val="2400"/>
              <a:buFont typeface="Calibri"/>
              <a:buNone/>
            </a:pPr>
            <a:endParaRPr sz="2400" b="0" u="none"/>
          </a:p>
          <a:p>
            <a:pPr marL="457200" marR="0" lvl="1" indent="0" algn="l" rtl="0">
              <a:lnSpc>
                <a:spcPct val="100000"/>
              </a:lnSpc>
              <a:spcBef>
                <a:spcPts val="0"/>
              </a:spcBef>
              <a:spcAft>
                <a:spcPts val="0"/>
              </a:spcAft>
              <a:buClr>
                <a:schemeClr val="dk1"/>
              </a:buClr>
              <a:buSzPts val="2400"/>
              <a:buFont typeface="Calibri"/>
              <a:buNone/>
            </a:pPr>
            <a:r>
              <a:rPr lang="en-US" sz="2400" b="0" u="none"/>
              <a:t>The concepts that we will see in this session are probably familiar to all of you.</a:t>
            </a:r>
            <a:endParaRPr/>
          </a:p>
          <a:p>
            <a:pPr marL="457200" marR="0" lvl="1" indent="0" algn="l" rtl="0">
              <a:lnSpc>
                <a:spcPct val="100000"/>
              </a:lnSpc>
              <a:spcBef>
                <a:spcPts val="0"/>
              </a:spcBef>
              <a:spcAft>
                <a:spcPts val="0"/>
              </a:spcAft>
              <a:buClr>
                <a:schemeClr val="dk1"/>
              </a:buClr>
              <a:buSzPts val="2400"/>
              <a:buFont typeface="Calibri"/>
              <a:buNone/>
            </a:pPr>
            <a:r>
              <a:rPr lang="en-US" sz="2400" b="0" u="none"/>
              <a:t>However, with time evolution of terms happens although the premise remains the same.</a:t>
            </a:r>
            <a:endParaRPr/>
          </a:p>
          <a:p>
            <a:pPr marL="457200" marR="0" lvl="1" indent="0" algn="l" rtl="0">
              <a:lnSpc>
                <a:spcPct val="100000"/>
              </a:lnSpc>
              <a:spcBef>
                <a:spcPts val="0"/>
              </a:spcBef>
              <a:spcAft>
                <a:spcPts val="0"/>
              </a:spcAft>
              <a:buClr>
                <a:schemeClr val="dk1"/>
              </a:buClr>
              <a:buSzPts val="2400"/>
              <a:buFont typeface="Calibri"/>
              <a:buNone/>
            </a:pPr>
            <a:endParaRPr sz="2400" b="1" u="sng"/>
          </a:p>
          <a:p>
            <a:pPr marL="457200" marR="0" lvl="1" indent="0" algn="l" rtl="0">
              <a:lnSpc>
                <a:spcPct val="100000"/>
              </a:lnSpc>
              <a:spcBef>
                <a:spcPts val="0"/>
              </a:spcBef>
              <a:spcAft>
                <a:spcPts val="0"/>
              </a:spcAft>
              <a:buClr>
                <a:schemeClr val="dk1"/>
              </a:buClr>
              <a:buSzPts val="2400"/>
              <a:buFont typeface="Calibri"/>
              <a:buNone/>
            </a:pPr>
            <a:r>
              <a:rPr lang="en-US" sz="2400" b="0" u="none"/>
              <a:t>Let us set some ground rules for the day.</a:t>
            </a:r>
            <a:endParaRPr/>
          </a:p>
          <a:p>
            <a:pPr marL="457200" marR="0" lvl="1" indent="0" algn="l" rtl="0">
              <a:lnSpc>
                <a:spcPct val="100000"/>
              </a:lnSpc>
              <a:spcBef>
                <a:spcPts val="0"/>
              </a:spcBef>
              <a:spcAft>
                <a:spcPts val="0"/>
              </a:spcAft>
              <a:buClr>
                <a:schemeClr val="dk1"/>
              </a:buClr>
              <a:buSzPts val="2400"/>
              <a:buFont typeface="Calibri"/>
              <a:buNone/>
            </a:pPr>
            <a:endParaRPr sz="2400" b="0" i="1">
              <a:latin typeface="Calibri"/>
              <a:ea typeface="Calibri"/>
              <a:cs typeface="Calibri"/>
              <a:sym typeface="Calibri"/>
            </a:endParaRPr>
          </a:p>
          <a:p>
            <a:pPr marL="457200" marR="0" lvl="1" indent="0" algn="l" rtl="0">
              <a:lnSpc>
                <a:spcPct val="100000"/>
              </a:lnSpc>
              <a:spcBef>
                <a:spcPts val="0"/>
              </a:spcBef>
              <a:spcAft>
                <a:spcPts val="0"/>
              </a:spcAft>
              <a:buClr>
                <a:schemeClr val="dk1"/>
              </a:buClr>
              <a:buSzPts val="2400"/>
              <a:buFont typeface="Calibri"/>
              <a:buNone/>
            </a:pPr>
            <a:r>
              <a:rPr lang="en-US" sz="2400" b="0" i="1">
                <a:latin typeface="Calibri"/>
                <a:ea typeface="Calibri"/>
                <a:cs typeface="Calibri"/>
                <a:sym typeface="Calibri"/>
              </a:rPr>
              <a:t>Move to the next slide.</a:t>
            </a:r>
            <a:endParaRPr/>
          </a:p>
          <a:p>
            <a:pPr marL="457200" marR="0" lvl="1" indent="0" algn="l" rtl="0">
              <a:lnSpc>
                <a:spcPct val="100000"/>
              </a:lnSpc>
              <a:spcBef>
                <a:spcPts val="0"/>
              </a:spcBef>
              <a:spcAft>
                <a:spcPts val="0"/>
              </a:spcAft>
              <a:buClr>
                <a:schemeClr val="dk1"/>
              </a:buClr>
              <a:buSzPts val="2400"/>
              <a:buFont typeface="Calibri"/>
              <a:buNone/>
            </a:pPr>
            <a:endParaRPr sz="2400" b="0" i="1">
              <a:latin typeface="Calibri"/>
              <a:ea typeface="Calibri"/>
              <a:cs typeface="Calibri"/>
              <a:sym typeface="Calibri"/>
            </a:endParaRPr>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sym typeface="Arial"/>
              </a:rPr>
              <a:t>1</a:t>
            </a:fld>
            <a:endParaRPr dirty="0">
              <a:latin typeface="Swis721 Cn BT" panose="020B0506020202030204" pitchFamily="34" charset="0"/>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dirty="0"/>
              <a:t>Activity:</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US" b="0" u="none" dirty="0"/>
              <a:t>Props needed: None</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US" dirty="0"/>
              <a:t>The trainer must read out the names of the following movies/serials/epics and ask the participants what emotions they evoked.</a:t>
            </a:r>
            <a:endParaRPr dirty="0"/>
          </a:p>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eriod"/>
            </a:pPr>
            <a:r>
              <a:rPr lang="en-US" dirty="0" err="1"/>
              <a:t>Chak</a:t>
            </a:r>
            <a:r>
              <a:rPr lang="en-US" dirty="0"/>
              <a:t> De India</a:t>
            </a:r>
            <a:endParaRPr dirty="0"/>
          </a:p>
          <a:p>
            <a:pPr marL="228600" lvl="0" indent="-228600" algn="l" rtl="0">
              <a:spcBef>
                <a:spcPts val="0"/>
              </a:spcBef>
              <a:spcAft>
                <a:spcPts val="0"/>
              </a:spcAft>
              <a:buClr>
                <a:schemeClr val="dk1"/>
              </a:buClr>
              <a:buSzPts val="1200"/>
              <a:buFont typeface="Calibri"/>
              <a:buAutoNum type="arabicPeriod"/>
            </a:pPr>
            <a:r>
              <a:rPr lang="en-US" dirty="0" err="1"/>
              <a:t>Swades</a:t>
            </a:r>
            <a:endParaRPr dirty="0"/>
          </a:p>
          <a:p>
            <a:pPr marL="228600" lvl="0" indent="-228600" algn="l" rtl="0">
              <a:spcBef>
                <a:spcPts val="0"/>
              </a:spcBef>
              <a:spcAft>
                <a:spcPts val="0"/>
              </a:spcAft>
              <a:buClr>
                <a:schemeClr val="dk1"/>
              </a:buClr>
              <a:buSzPts val="1200"/>
              <a:buFont typeface="Calibri"/>
              <a:buAutoNum type="arabicPeriod"/>
            </a:pPr>
            <a:r>
              <a:rPr lang="en-US" dirty="0"/>
              <a:t>Golmaal</a:t>
            </a:r>
            <a:endParaRPr dirty="0"/>
          </a:p>
          <a:p>
            <a:pPr marL="228600" lvl="0" indent="-228600" algn="l" rtl="0">
              <a:spcBef>
                <a:spcPts val="0"/>
              </a:spcBef>
              <a:spcAft>
                <a:spcPts val="0"/>
              </a:spcAft>
              <a:buClr>
                <a:schemeClr val="dk1"/>
              </a:buClr>
              <a:buSzPts val="1200"/>
              <a:buFont typeface="Calibri"/>
              <a:buAutoNum type="arabicPeriod"/>
            </a:pPr>
            <a:r>
              <a:rPr lang="en-US" dirty="0" err="1"/>
              <a:t>Munnbhai</a:t>
            </a:r>
            <a:r>
              <a:rPr lang="en-US" dirty="0"/>
              <a:t> MBBS</a:t>
            </a:r>
            <a:endParaRPr dirty="0"/>
          </a:p>
          <a:p>
            <a:pPr marL="228600" lvl="0" indent="-228600" algn="l" rtl="0">
              <a:spcBef>
                <a:spcPts val="0"/>
              </a:spcBef>
              <a:spcAft>
                <a:spcPts val="0"/>
              </a:spcAft>
              <a:buClr>
                <a:schemeClr val="dk1"/>
              </a:buClr>
              <a:buSzPts val="1200"/>
              <a:buFont typeface="Calibri"/>
              <a:buAutoNum type="arabicPeriod"/>
            </a:pPr>
            <a:r>
              <a:rPr lang="en-US" dirty="0"/>
              <a:t>3 Idiots</a:t>
            </a:r>
            <a:endParaRPr dirty="0"/>
          </a:p>
          <a:p>
            <a:pPr marL="228600" lvl="0" indent="-228600" algn="l" rtl="0">
              <a:spcBef>
                <a:spcPts val="0"/>
              </a:spcBef>
              <a:spcAft>
                <a:spcPts val="0"/>
              </a:spcAft>
              <a:buClr>
                <a:srgbClr val="111111"/>
              </a:buClr>
              <a:buSzPts val="1200"/>
              <a:buFont typeface="Calibri"/>
              <a:buAutoNum type="arabicPeriod"/>
            </a:pPr>
            <a:r>
              <a:rPr lang="en-US" b="0" i="0" dirty="0">
                <a:solidFill>
                  <a:srgbClr val="111111"/>
                </a:solidFill>
                <a:latin typeface="Swis721 Cn BT" panose="020B0506020202030204" pitchFamily="34" charset="0"/>
                <a:ea typeface="Arial"/>
                <a:cs typeface="Arial"/>
                <a:sym typeface="Arial"/>
              </a:rPr>
              <a:t>Schindler’s List </a:t>
            </a:r>
            <a:endParaRPr dirty="0"/>
          </a:p>
          <a:p>
            <a:pPr marL="228600" lvl="0" indent="-228600" algn="l" rtl="0">
              <a:spcBef>
                <a:spcPts val="0"/>
              </a:spcBef>
              <a:spcAft>
                <a:spcPts val="0"/>
              </a:spcAft>
              <a:buClr>
                <a:srgbClr val="111111"/>
              </a:buClr>
              <a:buSzPts val="1200"/>
              <a:buFont typeface="Calibri"/>
              <a:buAutoNum type="arabicPeriod"/>
            </a:pPr>
            <a:r>
              <a:rPr lang="en-US" b="0" i="0" dirty="0">
                <a:solidFill>
                  <a:srgbClr val="111111"/>
                </a:solidFill>
                <a:latin typeface="Swis721 Cn BT" panose="020B0506020202030204" pitchFamily="34" charset="0"/>
                <a:ea typeface="Arial"/>
                <a:cs typeface="Arial"/>
                <a:sym typeface="Arial"/>
              </a:rPr>
              <a:t>Forest Gump</a:t>
            </a:r>
            <a:endParaRPr dirty="0"/>
          </a:p>
          <a:p>
            <a:pPr marL="228600" lvl="0" indent="-228600" algn="l" rtl="0">
              <a:spcBef>
                <a:spcPts val="0"/>
              </a:spcBef>
              <a:spcAft>
                <a:spcPts val="0"/>
              </a:spcAft>
              <a:buClr>
                <a:srgbClr val="111111"/>
              </a:buClr>
              <a:buSzPts val="1200"/>
              <a:buFont typeface="Calibri"/>
              <a:buAutoNum type="arabicPeriod"/>
            </a:pPr>
            <a:r>
              <a:rPr lang="en-US" b="0" i="0" dirty="0">
                <a:solidFill>
                  <a:srgbClr val="111111"/>
                </a:solidFill>
                <a:latin typeface="Swis721 Cn BT" panose="020B0506020202030204" pitchFamily="34" charset="0"/>
                <a:ea typeface="Arial"/>
                <a:cs typeface="Arial"/>
                <a:sym typeface="Arial"/>
              </a:rPr>
              <a:t>Harry Potter</a:t>
            </a:r>
            <a:endParaRPr dirty="0"/>
          </a:p>
          <a:p>
            <a:pPr marL="228600" lvl="0" indent="-228600" algn="l" rtl="0">
              <a:spcBef>
                <a:spcPts val="0"/>
              </a:spcBef>
              <a:spcAft>
                <a:spcPts val="0"/>
              </a:spcAft>
              <a:buClr>
                <a:srgbClr val="111111"/>
              </a:buClr>
              <a:buSzPts val="1200"/>
              <a:buFont typeface="Calibri"/>
              <a:buAutoNum type="arabicPeriod"/>
            </a:pPr>
            <a:r>
              <a:rPr lang="en-US" b="0" i="0" dirty="0">
                <a:solidFill>
                  <a:srgbClr val="111111"/>
                </a:solidFill>
                <a:latin typeface="Swis721 Cn BT" panose="020B0506020202030204" pitchFamily="34" charset="0"/>
                <a:ea typeface="Arial"/>
                <a:cs typeface="Arial"/>
                <a:sym typeface="Arial"/>
              </a:rPr>
              <a:t>Aladdin/Cinderella</a:t>
            </a:r>
            <a:endParaRPr dirty="0"/>
          </a:p>
          <a:p>
            <a:pPr marL="228600" lvl="0" indent="-228600" algn="l" rtl="0">
              <a:spcBef>
                <a:spcPts val="0"/>
              </a:spcBef>
              <a:spcAft>
                <a:spcPts val="0"/>
              </a:spcAft>
              <a:buClr>
                <a:srgbClr val="111111"/>
              </a:buClr>
              <a:buSzPts val="1200"/>
              <a:buFont typeface="Calibri"/>
              <a:buAutoNum type="arabicPeriod"/>
            </a:pPr>
            <a:r>
              <a:rPr lang="en-US" b="0" i="0" dirty="0">
                <a:solidFill>
                  <a:srgbClr val="111111"/>
                </a:solidFill>
                <a:latin typeface="Swis721 Cn BT" panose="020B0506020202030204" pitchFamily="34" charset="0"/>
                <a:ea typeface="Arial"/>
                <a:cs typeface="Arial"/>
                <a:sym typeface="Arial"/>
              </a:rPr>
              <a:t>The Conjuring </a:t>
            </a:r>
            <a:r>
              <a:rPr lang="en-US" dirty="0"/>
              <a:t> </a:t>
            </a:r>
            <a:endParaRPr dirty="0"/>
          </a:p>
          <a:p>
            <a:pPr marL="228600" lvl="0" indent="-15240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Many participants may not have seen many of these movies.</a:t>
            </a:r>
            <a:endParaRPr dirty="0"/>
          </a:p>
          <a:p>
            <a:pPr marL="0" lvl="0" indent="0" algn="l" rtl="0">
              <a:spcBef>
                <a:spcPts val="0"/>
              </a:spcBef>
              <a:spcAft>
                <a:spcPts val="0"/>
              </a:spcAft>
              <a:buNone/>
            </a:pPr>
            <a:r>
              <a:rPr lang="en-US" dirty="0"/>
              <a:t>In such a case, the trainer can ask movies/stories that caused the following emotion:</a:t>
            </a:r>
            <a:endParaRPr dirty="0"/>
          </a:p>
          <a:p>
            <a:pPr marL="0" lvl="0" indent="0" algn="l" rtl="0">
              <a:spcBef>
                <a:spcPts val="0"/>
              </a:spcBef>
              <a:spcAft>
                <a:spcPts val="0"/>
              </a:spcAft>
              <a:buNone/>
            </a:pPr>
            <a:r>
              <a:rPr lang="en-US" dirty="0"/>
              <a:t>-   Happy</a:t>
            </a:r>
            <a:endParaRPr dirty="0"/>
          </a:p>
          <a:p>
            <a:pPr marL="171450" lvl="0" indent="-171450" algn="l" rtl="0">
              <a:spcBef>
                <a:spcPts val="0"/>
              </a:spcBef>
              <a:spcAft>
                <a:spcPts val="0"/>
              </a:spcAft>
              <a:buClr>
                <a:schemeClr val="dk1"/>
              </a:buClr>
              <a:buSzPts val="1200"/>
              <a:buFont typeface="Calibri"/>
              <a:buChar char="-"/>
            </a:pPr>
            <a:r>
              <a:rPr lang="en-US" dirty="0"/>
              <a:t>Motivated</a:t>
            </a:r>
            <a:endParaRPr dirty="0"/>
          </a:p>
          <a:p>
            <a:pPr marL="171450" lvl="0" indent="-171450" algn="l" rtl="0">
              <a:spcBef>
                <a:spcPts val="0"/>
              </a:spcBef>
              <a:spcAft>
                <a:spcPts val="0"/>
              </a:spcAft>
              <a:buClr>
                <a:schemeClr val="dk1"/>
              </a:buClr>
              <a:buSzPts val="1200"/>
              <a:buFont typeface="Calibri"/>
              <a:buChar char="-"/>
            </a:pPr>
            <a:r>
              <a:rPr lang="en-US" dirty="0"/>
              <a:t>Patriotic</a:t>
            </a:r>
            <a:endParaRPr dirty="0"/>
          </a:p>
          <a:p>
            <a:pPr marL="171450" lvl="0" indent="-171450" algn="l" rtl="0">
              <a:spcBef>
                <a:spcPts val="0"/>
              </a:spcBef>
              <a:spcAft>
                <a:spcPts val="0"/>
              </a:spcAft>
              <a:buClr>
                <a:schemeClr val="dk1"/>
              </a:buClr>
              <a:buSzPts val="1200"/>
              <a:buFont typeface="Calibri"/>
              <a:buChar char="-"/>
            </a:pPr>
            <a:r>
              <a:rPr lang="en-US" dirty="0"/>
              <a:t>Sad </a:t>
            </a:r>
            <a:endParaRPr dirty="0"/>
          </a:p>
          <a:p>
            <a:pPr marL="171450" lvl="0" indent="-171450" algn="l" rtl="0">
              <a:spcBef>
                <a:spcPts val="0"/>
              </a:spcBef>
              <a:spcAft>
                <a:spcPts val="0"/>
              </a:spcAft>
              <a:buClr>
                <a:schemeClr val="dk1"/>
              </a:buClr>
              <a:buSzPts val="1200"/>
              <a:buFont typeface="Calibri"/>
              <a:buChar char="-"/>
            </a:pPr>
            <a:r>
              <a:rPr lang="en-US" dirty="0"/>
              <a:t>Angry</a:t>
            </a:r>
            <a:endParaRPr dirty="0"/>
          </a:p>
          <a:p>
            <a:pPr marL="171450" lvl="0" indent="-171450" algn="l" rtl="0">
              <a:spcBef>
                <a:spcPts val="0"/>
              </a:spcBef>
              <a:spcAft>
                <a:spcPts val="0"/>
              </a:spcAft>
              <a:buClr>
                <a:schemeClr val="dk1"/>
              </a:buClr>
              <a:buSzPts val="1200"/>
              <a:buFont typeface="Calibri"/>
              <a:buChar char="-"/>
            </a:pPr>
            <a:r>
              <a:rPr lang="en-US" dirty="0"/>
              <a:t>Scared</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Participants can also mention biographies or events that may have made them feel a certain way.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Move to the next slide.</a:t>
            </a:r>
            <a:endParaRPr dirty="0"/>
          </a:p>
        </p:txBody>
      </p:sp>
      <p:sp>
        <p:nvSpPr>
          <p:cNvPr id="342" name="Google Shape;34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10</a:t>
            </a:fld>
            <a:endParaRPr dirty="0">
              <a:latin typeface="Swis721 Cn BT" panose="020B0506020202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said earlier, emotional connection is the basis of storytelling.</a:t>
            </a:r>
            <a:endParaRPr/>
          </a:p>
          <a:p>
            <a:pPr marL="0" lvl="0" indent="0" algn="l" rtl="0">
              <a:spcBef>
                <a:spcPts val="0"/>
              </a:spcBef>
              <a:spcAft>
                <a:spcPts val="0"/>
              </a:spcAft>
              <a:buNone/>
            </a:pPr>
            <a:endParaRPr/>
          </a:p>
          <a:p>
            <a:pPr marL="0" lvl="0" indent="0" algn="l" rtl="0">
              <a:spcBef>
                <a:spcPts val="0"/>
              </a:spcBef>
              <a:spcAft>
                <a:spcPts val="0"/>
              </a:spcAft>
              <a:buNone/>
            </a:pPr>
            <a:r>
              <a:rPr lang="en-US"/>
              <a:t>Any emotion evoked is good enough.</a:t>
            </a:r>
            <a:endParaRPr/>
          </a:p>
          <a:p>
            <a:pPr marL="0" lvl="0" indent="0" algn="l" rtl="0">
              <a:spcBef>
                <a:spcPts val="0"/>
              </a:spcBef>
              <a:spcAft>
                <a:spcPts val="0"/>
              </a:spcAft>
              <a:buNone/>
            </a:pPr>
            <a:endParaRPr/>
          </a:p>
          <a:p>
            <a:pPr marL="0" lvl="0" indent="0" algn="l" rtl="0">
              <a:spcBef>
                <a:spcPts val="0"/>
              </a:spcBef>
              <a:spcAft>
                <a:spcPts val="0"/>
              </a:spcAft>
              <a:buNone/>
            </a:pPr>
            <a:r>
              <a:rPr lang="en-US"/>
              <a:t>Humour is the best in this aspect.</a:t>
            </a:r>
            <a:endParaRPr/>
          </a:p>
          <a:p>
            <a:pPr marL="0" lvl="0" indent="0" algn="l" rtl="0">
              <a:spcBef>
                <a:spcPts val="0"/>
              </a:spcBef>
              <a:spcAft>
                <a:spcPts val="0"/>
              </a:spcAft>
              <a:buNone/>
            </a:pPr>
            <a:r>
              <a:rPr lang="en-US"/>
              <a:t>The recall of laughter is the highest.</a:t>
            </a:r>
            <a:endParaRPr/>
          </a:p>
          <a:p>
            <a:pPr marL="0" lvl="0" indent="0" algn="l" rtl="0">
              <a:spcBef>
                <a:spcPts val="0"/>
              </a:spcBef>
              <a:spcAft>
                <a:spcPts val="0"/>
              </a:spcAft>
              <a:buNone/>
            </a:pPr>
            <a:endParaRPr/>
          </a:p>
          <a:p>
            <a:pPr marL="0" lvl="0" indent="0" algn="l" rtl="0">
              <a:spcBef>
                <a:spcPts val="0"/>
              </a:spcBef>
              <a:spcAft>
                <a:spcPts val="0"/>
              </a:spcAft>
              <a:buNone/>
            </a:pPr>
            <a:r>
              <a:rPr lang="en-US"/>
              <a:t>Evoking empathy for other emotions.</a:t>
            </a:r>
            <a:endParaRPr/>
          </a:p>
          <a:p>
            <a:pPr marL="0" lvl="0" indent="0" algn="l" rtl="0">
              <a:spcBef>
                <a:spcPts val="0"/>
              </a:spcBef>
              <a:spcAft>
                <a:spcPts val="0"/>
              </a:spcAft>
              <a:buNone/>
            </a:pPr>
            <a:r>
              <a:rPr lang="en-US"/>
              <a:t>Excitement, curiosity, hope, sadness, and fear may all be evoked in a story.</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Some leaders have also used anger (righteous or otherwise), disgust and fear to influence people.</a:t>
            </a:r>
            <a:endParaRPr/>
          </a:p>
          <a:p>
            <a:pPr marL="0" lvl="0" indent="0" algn="l" rtl="0">
              <a:spcBef>
                <a:spcPts val="0"/>
              </a:spcBef>
              <a:spcAft>
                <a:spcPts val="0"/>
              </a:spcAft>
              <a:buNone/>
            </a:pPr>
            <a:endParaRPr b="1"/>
          </a:p>
          <a:p>
            <a:pPr marL="0" lvl="0" indent="0" algn="l" rtl="0">
              <a:spcBef>
                <a:spcPts val="0"/>
              </a:spcBef>
              <a:spcAft>
                <a:spcPts val="0"/>
              </a:spcAft>
              <a:buNone/>
            </a:pPr>
            <a:r>
              <a:rPr lang="en-US" b="1"/>
              <a:t>Trainer:</a:t>
            </a:r>
            <a:endParaRPr/>
          </a:p>
          <a:p>
            <a:pPr marL="0" lvl="0" indent="0" algn="l" rtl="0">
              <a:spcBef>
                <a:spcPts val="0"/>
              </a:spcBef>
              <a:spcAft>
                <a:spcPts val="0"/>
              </a:spcAft>
              <a:buNone/>
            </a:pPr>
            <a:r>
              <a:rPr lang="en-US" b="1"/>
              <a:t>Can you share instances of leaders who have used anger, disgust or fear?</a:t>
            </a:r>
            <a:endParaRPr/>
          </a:p>
          <a:p>
            <a:pPr marL="0" lvl="0" indent="0" algn="l" rtl="0">
              <a:spcBef>
                <a:spcPts val="0"/>
              </a:spcBef>
              <a:spcAft>
                <a:spcPts val="0"/>
              </a:spcAft>
              <a:buNone/>
            </a:pPr>
            <a:endParaRPr/>
          </a:p>
          <a:p>
            <a:pPr marL="0" lvl="0" indent="0" algn="l" rtl="0">
              <a:spcBef>
                <a:spcPts val="0"/>
              </a:spcBef>
              <a:spcAft>
                <a:spcPts val="0"/>
              </a:spcAft>
              <a:buNone/>
            </a:pPr>
            <a:r>
              <a:rPr lang="en-US" i="1"/>
              <a:t>Elicit responses and acknowledge.</a:t>
            </a:r>
            <a:endParaRPr/>
          </a:p>
          <a:p>
            <a:pPr marL="0" lvl="0" indent="0" algn="l" rtl="0">
              <a:spcBef>
                <a:spcPts val="0"/>
              </a:spcBef>
              <a:spcAft>
                <a:spcPts val="0"/>
              </a:spcAft>
              <a:buNone/>
            </a:pPr>
            <a:endParaRPr/>
          </a:p>
          <a:p>
            <a:pPr marL="0" lvl="0" indent="0" algn="l" rtl="0">
              <a:spcBef>
                <a:spcPts val="0"/>
              </a:spcBef>
              <a:spcAft>
                <a:spcPts val="0"/>
              </a:spcAft>
              <a:buNone/>
            </a:pPr>
            <a:r>
              <a:rPr lang="en-US" b="1"/>
              <a:t>Possible responses:</a:t>
            </a:r>
            <a:endParaRPr/>
          </a:p>
          <a:p>
            <a:pPr marL="0" lvl="0" indent="0" algn="l" rtl="0">
              <a:spcBef>
                <a:spcPts val="0"/>
              </a:spcBef>
              <a:spcAft>
                <a:spcPts val="0"/>
              </a:spcAft>
              <a:buNone/>
            </a:pPr>
            <a:r>
              <a:rPr lang="en-US"/>
              <a:t>Hitler</a:t>
            </a:r>
            <a:endParaRPr/>
          </a:p>
          <a:p>
            <a:pPr marL="0" lvl="0" indent="0" algn="l" rtl="0">
              <a:spcBef>
                <a:spcPts val="0"/>
              </a:spcBef>
              <a:spcAft>
                <a:spcPts val="0"/>
              </a:spcAft>
              <a:buNone/>
            </a:pPr>
            <a:r>
              <a:rPr lang="en-US"/>
              <a:t>Mussolini</a:t>
            </a:r>
            <a:endParaRPr/>
          </a:p>
          <a:p>
            <a:pPr marL="0" lvl="0" indent="0" algn="l" rtl="0">
              <a:spcBef>
                <a:spcPts val="0"/>
              </a:spcBef>
              <a:spcAft>
                <a:spcPts val="0"/>
              </a:spcAft>
              <a:buNone/>
            </a:pPr>
            <a:r>
              <a:rPr lang="en-US"/>
              <a:t>Stalin</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look at an example of a story.</a:t>
            </a:r>
            <a:endParaRPr/>
          </a:p>
          <a:p>
            <a:pPr marL="0" lvl="0" indent="0" algn="l" rtl="0">
              <a:spcBef>
                <a:spcPts val="0"/>
              </a:spcBef>
              <a:spcAft>
                <a:spcPts val="0"/>
              </a:spcAft>
              <a:buNone/>
            </a:pPr>
            <a:endParaRPr/>
          </a:p>
        </p:txBody>
      </p:sp>
      <p:sp>
        <p:nvSpPr>
          <p:cNvPr id="359" name="Google Shape;35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11</a:t>
            </a:fld>
            <a:endParaRPr dirty="0">
              <a:latin typeface="Swis721 Cn BT" panose="020B0506020202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Stories that inspire and influence are often real and personal.</a:t>
            </a:r>
            <a:endParaRPr/>
          </a:p>
          <a:p>
            <a:pPr marL="0" lvl="0" indent="0" algn="l" rtl="0">
              <a:spcBef>
                <a:spcPts val="0"/>
              </a:spcBef>
              <a:spcAft>
                <a:spcPts val="0"/>
              </a:spcAft>
              <a:buNone/>
            </a:pPr>
            <a:endParaRPr/>
          </a:p>
          <a:p>
            <a:pPr marL="0" lvl="0" indent="0" algn="l" rtl="0">
              <a:spcBef>
                <a:spcPts val="0"/>
              </a:spcBef>
              <a:spcAft>
                <a:spcPts val="0"/>
              </a:spcAft>
              <a:buNone/>
            </a:pPr>
            <a:r>
              <a:rPr lang="en-US"/>
              <a:t>Although every story carries the capacity to influence a listener, what matters most is for a listener to know something has been realistically dealt with or achieved.</a:t>
            </a:r>
            <a:endParaRPr/>
          </a:p>
          <a:p>
            <a:pPr marL="0" lvl="0" indent="0" algn="l" rtl="0">
              <a:spcBef>
                <a:spcPts val="0"/>
              </a:spcBef>
              <a:spcAft>
                <a:spcPts val="0"/>
              </a:spcAft>
              <a:buNone/>
            </a:pPr>
            <a:endParaRPr/>
          </a:p>
          <a:p>
            <a:pPr marL="0" lvl="0" indent="0" algn="l" rtl="0">
              <a:spcBef>
                <a:spcPts val="0"/>
              </a:spcBef>
              <a:spcAft>
                <a:spcPts val="0"/>
              </a:spcAft>
              <a:buNone/>
            </a:pPr>
            <a:r>
              <a:rPr lang="en-US"/>
              <a:t>Qualities of a good story (whether real or creative) are:</a:t>
            </a:r>
            <a:endParaRPr/>
          </a:p>
          <a:p>
            <a:pPr marL="171450" marR="0" lvl="0" indent="-171450" algn="l" rtl="0">
              <a:lnSpc>
                <a:spcPct val="100000"/>
              </a:lnSpc>
              <a:spcBef>
                <a:spcPts val="0"/>
              </a:spcBef>
              <a:spcAft>
                <a:spcPts val="0"/>
              </a:spcAft>
              <a:buClr>
                <a:schemeClr val="dk1"/>
              </a:buClr>
              <a:buSzPts val="1200"/>
              <a:buFont typeface="Arial"/>
              <a:buChar char="•"/>
            </a:pPr>
            <a:r>
              <a:rPr lang="en-US"/>
              <a:t>Concise yet evoking curiosity – this is for a narrative. Movies and books have the same approach but are filled with other elements to keep us hooked on. </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Realistic (in thoughts, emotions, and actions) – Even if the storyline may be imaginary and creative, the emotions and actions must be realistic. Even in stories like Harry Potter, the context is set in a school of magic and within that context, all the events are possible. When trying to influence or persuade, being realistic is a significant parameter.</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Solution-driven or hopeful – We are not fond of ambiguity. We like to know what happens next. We prefer closure to events, especially happy ones. At least, the story must evoke hope that things will fall into place.</a:t>
            </a:r>
            <a:endParaRPr/>
          </a:p>
          <a:p>
            <a:pPr marL="0" lvl="0" indent="0" algn="l" rtl="0">
              <a:spcBef>
                <a:spcPts val="0"/>
              </a:spcBef>
              <a:spcAft>
                <a:spcPts val="0"/>
              </a:spcAft>
              <a:buClr>
                <a:schemeClr val="dk1"/>
              </a:buClr>
              <a:buSzPts val="1200"/>
              <a:buFont typeface="Arial"/>
              <a:buNone/>
            </a:pPr>
            <a:r>
              <a:rPr lang="en-US"/>
              <a:t> </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We may have seen movies that leave us hanging without any closure. </a:t>
            </a:r>
            <a:endParaRPr/>
          </a:p>
          <a:p>
            <a:pPr marL="0" lvl="0" indent="0" algn="l" rtl="0">
              <a:spcBef>
                <a:spcPts val="0"/>
              </a:spcBef>
              <a:spcAft>
                <a:spcPts val="0"/>
              </a:spcAft>
              <a:buNone/>
            </a:pPr>
            <a:r>
              <a:rPr lang="en-US"/>
              <a:t>But these are darker themes, rarely used to inspire.</a:t>
            </a: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Let us look at how to create a compelling story.</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p:txBody>
      </p:sp>
      <p:sp>
        <p:nvSpPr>
          <p:cNvPr id="402" name="Google Shape;40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12</a:t>
            </a:fld>
            <a:endParaRPr dirty="0">
              <a:latin typeface="Swis721 Cn BT" panose="020B0506020202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a:t>
            </a:r>
            <a:endParaRPr/>
          </a:p>
          <a:p>
            <a:pPr marL="0" lvl="0" indent="0" algn="l" rtl="0">
              <a:spcBef>
                <a:spcPts val="0"/>
              </a:spcBef>
              <a:spcAft>
                <a:spcPts val="0"/>
              </a:spcAft>
              <a:buNone/>
            </a:pPr>
            <a:endParaRPr/>
          </a:p>
          <a:p>
            <a:pPr marL="0" lvl="0" indent="0" algn="l" rtl="0">
              <a:spcBef>
                <a:spcPts val="0"/>
              </a:spcBef>
              <a:spcAft>
                <a:spcPts val="0"/>
              </a:spcAft>
              <a:buNone/>
            </a:pPr>
            <a:r>
              <a:rPr lang="en-US"/>
              <a:t>Start at the end - What is the change you would like to see in someone?</a:t>
            </a:r>
            <a:endParaRPr/>
          </a:p>
          <a:p>
            <a:pPr marL="0" lvl="0" indent="0" algn="l" rtl="0">
              <a:spcBef>
                <a:spcPts val="0"/>
              </a:spcBef>
              <a:spcAft>
                <a:spcPts val="0"/>
              </a:spcAft>
              <a:buNone/>
            </a:pPr>
            <a:endParaRPr/>
          </a:p>
          <a:p>
            <a:pPr marL="0" lvl="0" indent="0" algn="l" rtl="0">
              <a:spcBef>
                <a:spcPts val="0"/>
              </a:spcBef>
              <a:spcAft>
                <a:spcPts val="0"/>
              </a:spcAft>
              <a:buNone/>
            </a:pPr>
            <a:r>
              <a:rPr lang="en-US"/>
              <a:t>What is stopping this change from happening becomes the main theme of the story.</a:t>
            </a:r>
            <a:endParaRPr/>
          </a:p>
          <a:p>
            <a:pPr marL="0" lvl="0" indent="0" algn="l" rtl="0">
              <a:spcBef>
                <a:spcPts val="0"/>
              </a:spcBef>
              <a:spcAft>
                <a:spcPts val="0"/>
              </a:spcAft>
              <a:buNone/>
            </a:pPr>
            <a:r>
              <a:rPr lang="en-US"/>
              <a:t>Other related messages and details can be embedded once the basic structure is set.</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issue or challenge is evident, then it becomes the key theme of the story.</a:t>
            </a:r>
            <a:endParaRPr/>
          </a:p>
          <a:p>
            <a:pPr marL="0" lvl="0" indent="0" algn="l" rtl="0">
              <a:spcBef>
                <a:spcPts val="0"/>
              </a:spcBef>
              <a:spcAft>
                <a:spcPts val="0"/>
              </a:spcAft>
              <a:buNone/>
            </a:pPr>
            <a:endParaRPr/>
          </a:p>
          <a:p>
            <a:pPr marL="0" lvl="0" indent="0" algn="l" rtl="0">
              <a:spcBef>
                <a:spcPts val="0"/>
              </a:spcBef>
              <a:spcAft>
                <a:spcPts val="0"/>
              </a:spcAft>
              <a:buNone/>
            </a:pPr>
            <a:r>
              <a:rPr lang="en-US"/>
              <a:t>The journey from identifying the challenge to solving it to the change you would like to see becomes the entire story.</a:t>
            </a:r>
            <a:endParaRPr/>
          </a:p>
          <a:p>
            <a:pPr marL="0" lvl="0" indent="0" algn="l" rtl="0">
              <a:spcBef>
                <a:spcPts val="0"/>
              </a:spcBef>
              <a:spcAft>
                <a:spcPts val="0"/>
              </a:spcAft>
              <a:buNone/>
            </a:pPr>
            <a:endParaRPr/>
          </a:p>
          <a:p>
            <a:pPr marL="0" lvl="0" indent="0" algn="l" rtl="0">
              <a:spcBef>
                <a:spcPts val="0"/>
              </a:spcBef>
              <a:spcAft>
                <a:spcPts val="0"/>
              </a:spcAft>
              <a:buNone/>
            </a:pPr>
            <a:r>
              <a:rPr lang="en-US"/>
              <a:t>What secondary challenges a protagonist may face are also key messages.</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storyteller picks up a familiar scenario or experience and modifies it to the listeners, it may connect better.</a:t>
            </a:r>
            <a:endParaRPr/>
          </a:p>
          <a:p>
            <a:pPr marL="0" lvl="0" indent="0" algn="l" rtl="0">
              <a:spcBef>
                <a:spcPts val="0"/>
              </a:spcBef>
              <a:spcAft>
                <a:spcPts val="0"/>
              </a:spcAft>
              <a:buNone/>
            </a:pPr>
            <a:r>
              <a:rPr lang="en-US"/>
              <a:t>This will happen since the narrator will be familiar with what emotions or challenges may be faced in the journey of overcoming the issue – making it more relatable and realistic.</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8" name="Google Shape;41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13</a:t>
            </a:fld>
            <a:endParaRPr dirty="0">
              <a:latin typeface="Swis721 Cn BT" panose="020B0506020202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Identify the desired outcome </a:t>
            </a:r>
            <a:endParaRPr/>
          </a:p>
          <a:p>
            <a:pPr marL="228600" lvl="0" indent="-228600" algn="l" rtl="0">
              <a:spcBef>
                <a:spcPts val="0"/>
              </a:spcBef>
              <a:spcAft>
                <a:spcPts val="0"/>
              </a:spcAft>
              <a:buClr>
                <a:schemeClr val="dk1"/>
              </a:buClr>
              <a:buSzPts val="1200"/>
              <a:buFont typeface="Calibri"/>
              <a:buAutoNum type="arabicPeriod"/>
            </a:pPr>
            <a:r>
              <a:rPr lang="en-US"/>
              <a:t>Find the challenge/issue in achieving the outcome.</a:t>
            </a:r>
            <a:endParaRPr/>
          </a:p>
          <a:p>
            <a:pPr marL="228600" lvl="0" indent="-228600" algn="l" rtl="0">
              <a:spcBef>
                <a:spcPts val="0"/>
              </a:spcBef>
              <a:spcAft>
                <a:spcPts val="0"/>
              </a:spcAft>
              <a:buClr>
                <a:schemeClr val="dk1"/>
              </a:buClr>
              <a:buSzPts val="1200"/>
              <a:buFont typeface="Calibri"/>
              <a:buAutoNum type="arabicPeriod"/>
            </a:pPr>
            <a:r>
              <a:rPr lang="en-US"/>
              <a:t>If you know the challenge, then that becomes the theme.</a:t>
            </a:r>
            <a:endParaRPr/>
          </a:p>
          <a:p>
            <a:pPr marL="228600" lvl="0" indent="-228600" algn="l" rtl="0">
              <a:spcBef>
                <a:spcPts val="0"/>
              </a:spcBef>
              <a:spcAft>
                <a:spcPts val="0"/>
              </a:spcAft>
              <a:buClr>
                <a:schemeClr val="dk1"/>
              </a:buClr>
              <a:buSzPts val="1200"/>
              <a:buFont typeface="Calibri"/>
              <a:buAutoNum type="arabicPeriod"/>
            </a:pPr>
            <a:r>
              <a:rPr lang="en-US"/>
              <a:t>Put in 2-3 hurdles in achieving the outcome</a:t>
            </a:r>
            <a:endParaRPr/>
          </a:p>
          <a:p>
            <a:pPr marL="228600" lvl="0" indent="-228600" algn="l" rtl="0">
              <a:spcBef>
                <a:spcPts val="0"/>
              </a:spcBef>
              <a:spcAft>
                <a:spcPts val="0"/>
              </a:spcAft>
              <a:buClr>
                <a:schemeClr val="dk1"/>
              </a:buClr>
              <a:buSzPts val="1200"/>
              <a:buFont typeface="Calibri"/>
              <a:buAutoNum type="arabicPeriod"/>
            </a:pPr>
            <a:r>
              <a:rPr lang="en-US"/>
              <a:t>Add in emotions to these hurdles</a:t>
            </a:r>
            <a:endParaRPr/>
          </a:p>
          <a:p>
            <a:pPr marL="228600" lvl="0" indent="-228600" algn="l" rtl="0">
              <a:spcBef>
                <a:spcPts val="0"/>
              </a:spcBef>
              <a:spcAft>
                <a:spcPts val="0"/>
              </a:spcAft>
              <a:buClr>
                <a:schemeClr val="dk1"/>
              </a:buClr>
              <a:buSzPts val="1200"/>
              <a:buFont typeface="Calibri"/>
              <a:buAutoNum type="arabicPeriod"/>
            </a:pPr>
            <a:r>
              <a:rPr lang="en-US"/>
              <a:t>Put in details to build curiosity and context.</a:t>
            </a:r>
            <a:endParaRPr/>
          </a:p>
          <a:p>
            <a:pPr marL="228600" lvl="0" indent="-228600" algn="l" rtl="0">
              <a:spcBef>
                <a:spcPts val="0"/>
              </a:spcBef>
              <a:spcAft>
                <a:spcPts val="0"/>
              </a:spcAft>
              <a:buClr>
                <a:schemeClr val="dk1"/>
              </a:buClr>
              <a:buSzPts val="1200"/>
              <a:buFont typeface="Calibri"/>
              <a:buAutoNum type="arabicPeriod"/>
            </a:pPr>
            <a:r>
              <a:rPr lang="en-US"/>
              <a:t>Weave all these aspects.</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Let us understand it from a well-known story “The Thirsty Crow”.</a:t>
            </a:r>
            <a:endParaRPr/>
          </a:p>
          <a:p>
            <a:pPr marL="0" lvl="0" indent="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Identify the desired outcome (Drinking water)</a:t>
            </a:r>
            <a:endParaRPr/>
          </a:p>
          <a:p>
            <a:pPr marL="228600" lvl="0" indent="-228600" algn="l" rtl="0">
              <a:spcBef>
                <a:spcPts val="0"/>
              </a:spcBef>
              <a:spcAft>
                <a:spcPts val="0"/>
              </a:spcAft>
              <a:buClr>
                <a:schemeClr val="dk1"/>
              </a:buClr>
              <a:buSzPts val="1200"/>
              <a:buFont typeface="Calibri"/>
              <a:buAutoNum type="arabicPeriod"/>
            </a:pPr>
            <a:r>
              <a:rPr lang="en-US"/>
              <a:t>Find the challenge/issue in achieving the outcome. (Can’t find water and can’t reach water)</a:t>
            </a:r>
            <a:endParaRPr/>
          </a:p>
          <a:p>
            <a:pPr marL="228600" lvl="0" indent="-228600" algn="l" rtl="0">
              <a:spcBef>
                <a:spcPts val="0"/>
              </a:spcBef>
              <a:spcAft>
                <a:spcPts val="0"/>
              </a:spcAft>
              <a:buClr>
                <a:schemeClr val="dk1"/>
              </a:buClr>
              <a:buSzPts val="1200"/>
              <a:buFont typeface="Calibri"/>
              <a:buAutoNum type="arabicPeriod"/>
            </a:pPr>
            <a:r>
              <a:rPr lang="en-US"/>
              <a:t>If you know the challenge, then that becomes the theme. (Water too low to reach)</a:t>
            </a:r>
            <a:endParaRPr/>
          </a:p>
          <a:p>
            <a:pPr marL="228600" lvl="0" indent="-228600" algn="l" rtl="0">
              <a:spcBef>
                <a:spcPts val="0"/>
              </a:spcBef>
              <a:spcAft>
                <a:spcPts val="0"/>
              </a:spcAft>
              <a:buClr>
                <a:schemeClr val="dk1"/>
              </a:buClr>
              <a:buSzPts val="1200"/>
              <a:buFont typeface="Calibri"/>
              <a:buAutoNum type="arabicPeriod"/>
            </a:pPr>
            <a:r>
              <a:rPr lang="en-US"/>
              <a:t>Put in 2-3 hurdles in achieving the outcome (flying all around)</a:t>
            </a:r>
            <a:endParaRPr/>
          </a:p>
          <a:p>
            <a:pPr marL="228600" lvl="0" indent="-228600" algn="l" rtl="0">
              <a:spcBef>
                <a:spcPts val="0"/>
              </a:spcBef>
              <a:spcAft>
                <a:spcPts val="0"/>
              </a:spcAft>
              <a:buClr>
                <a:schemeClr val="dk1"/>
              </a:buClr>
              <a:buSzPts val="1200"/>
              <a:buFont typeface="Calibri"/>
              <a:buAutoNum type="arabicPeriod"/>
            </a:pPr>
            <a:r>
              <a:rPr lang="en-US"/>
              <a:t>Add in emotions to these hurdles (tired, helpless, irritated maybe)</a:t>
            </a:r>
            <a:endParaRPr/>
          </a:p>
          <a:p>
            <a:pPr marL="228600" lvl="0" indent="-228600" algn="l" rtl="0">
              <a:spcBef>
                <a:spcPts val="0"/>
              </a:spcBef>
              <a:spcAft>
                <a:spcPts val="0"/>
              </a:spcAft>
              <a:buClr>
                <a:schemeClr val="dk1"/>
              </a:buClr>
              <a:buSzPts val="1200"/>
              <a:buFont typeface="Calibri"/>
              <a:buAutoNum type="arabicPeriod"/>
            </a:pPr>
            <a:r>
              <a:rPr lang="en-US"/>
              <a:t>Put in details to build curiosity and context. (maybe put in other animals or introduce some human element like the crow getting hiccups or feeling dizzy)</a:t>
            </a:r>
            <a:endParaRPr/>
          </a:p>
          <a:p>
            <a:pPr marL="228600" lvl="0" indent="-228600" algn="l" rtl="0">
              <a:spcBef>
                <a:spcPts val="0"/>
              </a:spcBef>
              <a:spcAft>
                <a:spcPts val="0"/>
              </a:spcAft>
              <a:buClr>
                <a:schemeClr val="dk1"/>
              </a:buClr>
              <a:buSzPts val="1200"/>
              <a:buFont typeface="Calibri"/>
              <a:buAutoNum type="arabicPeriod"/>
            </a:pPr>
            <a:r>
              <a:rPr lang="en-US"/>
              <a:t>Weave all these aspects.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Now the story that we narrate can be hypothetical (creative) or personal (experiential).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Let us see how our personal stories can be impactful.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Move to the next slide.</a:t>
            </a:r>
            <a:endParaRPr/>
          </a:p>
        </p:txBody>
      </p:sp>
      <p:sp>
        <p:nvSpPr>
          <p:cNvPr id="450" name="Google Shape;45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14</a:t>
            </a:fld>
            <a:endParaRPr dirty="0">
              <a:latin typeface="Swis721 Cn BT" panose="020B0506020202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4 aspects to emotional intelligence – all of them very simple and complex at the same time.</a:t>
            </a:r>
            <a:endParaRPr/>
          </a:p>
          <a:p>
            <a:pPr marL="0" lvl="0" indent="0" algn="l" rtl="0">
              <a:spcBef>
                <a:spcPts val="0"/>
              </a:spcBef>
              <a:spcAft>
                <a:spcPts val="0"/>
              </a:spcAft>
              <a:buNone/>
            </a:pPr>
            <a:endParaRPr/>
          </a:p>
          <a:p>
            <a:pPr marL="0" lvl="0" indent="0" algn="l" rtl="0">
              <a:spcBef>
                <a:spcPts val="0"/>
              </a:spcBef>
              <a:spcAft>
                <a:spcPts val="0"/>
              </a:spcAft>
              <a:buNone/>
            </a:pPr>
            <a:r>
              <a:rPr lang="en-US"/>
              <a:t>They are:</a:t>
            </a:r>
            <a:endParaRPr/>
          </a:p>
          <a:p>
            <a:pPr marL="0" lvl="0" indent="0" algn="l" rtl="0">
              <a:spcBef>
                <a:spcPts val="0"/>
              </a:spcBef>
              <a:spcAft>
                <a:spcPts val="0"/>
              </a:spcAft>
              <a:buNone/>
            </a:pP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Self-awareness means knowing ourselves – the great, the good, the bad, the ugly – all of it! Learning about - how we think, what situations, people, or behaviours affect us, and how we act when we feel certain emotions. </a:t>
            </a:r>
            <a:r>
              <a:rPr lang="en-US" b="0"/>
              <a:t>The best way to manage our thoughts and emotions in our personal and professional lives is to become aware of them. </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Self-management is being able to manage ourselves and ensure our reactions are channelled healthily and our reactions are appropriate to the situation. Only when we understand our emotions, we will be able to manage them.</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Understanding others – After you are self-aware, you can understand others better - how they feel in certain situations and why they act the way they do. Self-awareness increases the chances of feeling empathy. Since we have experienced something, we understand how situations may affect other people. </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n-US"/>
              <a:t>Managing relationships – Understanding others now opens up perspectives about how you can communicate, respond, and manage situations with others. With greater empathy, we are able to form genuine connections with others, making relationships stronger.</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Emotional intelligence has been the ‘talk of the town’ for more than a decade now.</a:t>
            </a:r>
            <a:endParaRPr/>
          </a:p>
          <a:p>
            <a:pPr marL="0" lvl="0" indent="0" algn="l" rtl="0">
              <a:spcBef>
                <a:spcPts val="0"/>
              </a:spcBef>
              <a:spcAft>
                <a:spcPts val="0"/>
              </a:spcAft>
              <a:buClr>
                <a:schemeClr val="dk1"/>
              </a:buClr>
              <a:buSzPts val="1200"/>
              <a:buFont typeface="Calibri"/>
              <a:buNone/>
            </a:pPr>
            <a:r>
              <a:rPr lang="en-US"/>
              <a:t>Being considered a major part of people management and leadership, EI plays a very important role in gaining the credibility, respect and trust of others.</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Let us look at self-awareness, which is the starting point for any kind of change within us.</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p:txBody>
      </p:sp>
      <p:sp>
        <p:nvSpPr>
          <p:cNvPr id="496" name="Google Shape;4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15</a:t>
            </a:fld>
            <a:endParaRPr dirty="0">
              <a:latin typeface="Swis721 Cn BT" panose="020B0506020202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Skim through the example.</a:t>
            </a:r>
            <a:endParaRPr/>
          </a:p>
          <a:p>
            <a:pPr marL="0" lvl="0" indent="0" algn="l" rtl="0">
              <a:spcBef>
                <a:spcPts val="0"/>
              </a:spcBef>
              <a:spcAft>
                <a:spcPts val="0"/>
              </a:spcAft>
              <a:buNone/>
            </a:pPr>
            <a:endParaRPr i="1"/>
          </a:p>
          <a:p>
            <a:pPr marL="0" lvl="0" indent="0" algn="l" rtl="0">
              <a:spcBef>
                <a:spcPts val="0"/>
              </a:spcBef>
              <a:spcAft>
                <a:spcPts val="0"/>
              </a:spcAft>
              <a:buNone/>
            </a:pPr>
            <a:r>
              <a:rPr lang="en-US" i="0"/>
              <a:t>The more we learn to manage our emotions, we also begin to understand what others may feel.</a:t>
            </a:r>
            <a:endParaRPr/>
          </a:p>
          <a:p>
            <a:pPr marL="0" lvl="0" indent="0" algn="l" rtl="0">
              <a:spcBef>
                <a:spcPts val="0"/>
              </a:spcBef>
              <a:spcAft>
                <a:spcPts val="0"/>
              </a:spcAft>
              <a:buNone/>
            </a:pPr>
            <a:r>
              <a:rPr lang="en-US" i="0"/>
              <a:t>This is called empathy.</a:t>
            </a:r>
            <a:endParaRPr/>
          </a:p>
          <a:p>
            <a:pPr marL="0" lvl="0" indent="0" algn="l" rtl="0">
              <a:spcBef>
                <a:spcPts val="0"/>
              </a:spcBef>
              <a:spcAft>
                <a:spcPts val="0"/>
              </a:spcAft>
              <a:buNone/>
            </a:pPr>
            <a:endParaRPr i="0"/>
          </a:p>
          <a:p>
            <a:pPr marL="0" lvl="0" indent="0" algn="l" rtl="0">
              <a:spcBef>
                <a:spcPts val="0"/>
              </a:spcBef>
              <a:spcAft>
                <a:spcPts val="0"/>
              </a:spcAft>
              <a:buNone/>
            </a:pPr>
            <a:r>
              <a:rPr lang="en-US" i="0"/>
              <a:t>Let us look at how to build empathetic listening skills.</a:t>
            </a:r>
            <a:endParaRPr/>
          </a:p>
          <a:p>
            <a:pPr marL="0" lvl="0" indent="0" algn="l" rtl="0">
              <a:spcBef>
                <a:spcPts val="0"/>
              </a:spcBef>
              <a:spcAft>
                <a:spcPts val="0"/>
              </a:spcAft>
              <a:buNone/>
            </a:pPr>
            <a:r>
              <a:rPr lang="en-US" i="0"/>
              <a:t> </a:t>
            </a:r>
            <a:endParaRPr/>
          </a:p>
          <a:p>
            <a:pPr marL="0" lvl="0" indent="0" algn="l" rtl="0">
              <a:spcBef>
                <a:spcPts val="0"/>
              </a:spcBef>
              <a:spcAft>
                <a:spcPts val="0"/>
              </a:spcAft>
              <a:buNone/>
            </a:pPr>
            <a:r>
              <a:rPr lang="en-US" i="1"/>
              <a:t>Move to the next slide.</a:t>
            </a:r>
            <a:endParaRPr i="1"/>
          </a:p>
        </p:txBody>
      </p:sp>
      <p:sp>
        <p:nvSpPr>
          <p:cNvPr id="549" name="Google Shape;54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16</a:t>
            </a:fld>
            <a:endParaRPr dirty="0">
              <a:latin typeface="Swis721 Cn BT" panose="020B0506020202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Trainer:</a:t>
            </a:r>
            <a:endParaRPr dirty="0"/>
          </a:p>
          <a:p>
            <a:pPr marL="0" lvl="0" indent="0" algn="l" rtl="0">
              <a:spcBef>
                <a:spcPts val="0"/>
              </a:spcBef>
              <a:spcAft>
                <a:spcPts val="0"/>
              </a:spcAft>
              <a:buNone/>
            </a:pPr>
            <a:endParaRPr sz="1200" b="0" i="0" u="none" strike="noStrike" dirty="0">
              <a:solidFill>
                <a:srgbClr val="000000"/>
              </a:solidFill>
              <a:latin typeface="Book Antiqua"/>
              <a:ea typeface="Book Antiqua"/>
              <a:cs typeface="Book Antiqua"/>
              <a:sym typeface="Book Antiqua"/>
            </a:endParaRPr>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Communication is the most important life skill. </a:t>
            </a:r>
            <a:endParaRPr sz="1200" b="0" i="0" u="none" strike="noStrike" dirty="0">
              <a:solidFill>
                <a:srgbClr val="000000"/>
              </a:solidFill>
              <a:latin typeface="Book Antiqua"/>
              <a:ea typeface="Book Antiqua"/>
              <a:cs typeface="Book Antiqua"/>
              <a:sym typeface="Book Antiqua"/>
            </a:endParaRPr>
          </a:p>
          <a:p>
            <a:pPr marL="0" lvl="0" indent="0" algn="l" rtl="0">
              <a:spcBef>
                <a:spcPts val="0"/>
              </a:spcBef>
              <a:spcAft>
                <a:spcPts val="0"/>
              </a:spcAft>
              <a:buNone/>
            </a:pPr>
            <a:endParaRPr sz="1200" b="0" i="0" u="none" strike="noStrike" dirty="0">
              <a:solidFill>
                <a:srgbClr val="000000"/>
              </a:solidFill>
              <a:latin typeface="Book Antiqua"/>
              <a:ea typeface="Book Antiqua"/>
              <a:cs typeface="Book Antiqua"/>
              <a:sym typeface="Book Antiqua"/>
            </a:endParaRPr>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But consider this: You've spent years learning how to read and write, years learning how to speak. But what about listening? What training or education have you had that enables you to listen so that you really, deeply understand another person?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i="0" dirty="0">
                <a:solidFill>
                  <a:srgbClr val="222222"/>
                </a:solidFill>
                <a:latin typeface="Swis721 Cn BT" panose="020B0506020202030204" pitchFamily="34" charset="0"/>
                <a:ea typeface="Arial"/>
                <a:cs typeface="Arial"/>
                <a:sym typeface="Arial"/>
              </a:rPr>
              <a:t>The ability to hear is a gift. The willingness to listen is a choice.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To interact effectively and influence others, you first need to understand them. </a:t>
            </a:r>
            <a:endParaRPr dirty="0"/>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And you can't do that with technique alone. </a:t>
            </a:r>
            <a:endParaRPr dirty="0"/>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If the other person senses that you're using some technique, they sense manipulation. </a:t>
            </a:r>
            <a:endParaRPr dirty="0"/>
          </a:p>
          <a:p>
            <a:pPr marL="0" lvl="0" indent="0" algn="l" rtl="0">
              <a:spcBef>
                <a:spcPts val="0"/>
              </a:spcBef>
              <a:spcAft>
                <a:spcPts val="0"/>
              </a:spcAft>
              <a:buNone/>
            </a:pPr>
            <a:r>
              <a:rPr lang="en-US" sz="1200" b="0" i="0" u="none" strike="noStrike" dirty="0">
                <a:solidFill>
                  <a:srgbClr val="000000"/>
                </a:solidFill>
                <a:latin typeface="Book Antiqua"/>
                <a:ea typeface="Book Antiqua"/>
                <a:cs typeface="Book Antiqua"/>
                <a:sym typeface="Book Antiqua"/>
              </a:rPr>
              <a:t>They wonder why you're doing it, and what your motives are and don't feel safe enough to open up.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But listening is a skill learnt over time – a habit to be honed.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i="0" dirty="0">
                <a:solidFill>
                  <a:srgbClr val="202124"/>
                </a:solidFill>
                <a:latin typeface="Swis721 Cn BT" panose="020B0506020202030204" pitchFamily="34" charset="0"/>
                <a:ea typeface="arial"/>
                <a:cs typeface="arial"/>
                <a:sym typeface="arial"/>
              </a:rPr>
              <a:t>Empathy is about connecting with the other person instead of trying to find an appropriate response.</a:t>
            </a:r>
            <a:r>
              <a:rPr lang="en-US" i="1" dirty="0"/>
              <a:t>   </a:t>
            </a:r>
            <a:endParaRPr dirty="0"/>
          </a:p>
          <a:p>
            <a:pPr marL="0" lvl="0" indent="-76200" algn="l" rtl="0">
              <a:spcBef>
                <a:spcPts val="0"/>
              </a:spcBef>
              <a:spcAft>
                <a:spcPts val="0"/>
              </a:spcAft>
              <a:buClr>
                <a:srgbClr val="202124"/>
              </a:buClr>
              <a:buSzPts val="1200"/>
              <a:buFont typeface="Arial"/>
              <a:buChar char="•"/>
            </a:pPr>
            <a:r>
              <a:rPr lang="en-US" b="0" i="0" dirty="0">
                <a:solidFill>
                  <a:srgbClr val="202124"/>
                </a:solidFill>
                <a:latin typeface="Swis721 Cn BT" panose="020B0506020202030204" pitchFamily="34" charset="0"/>
                <a:ea typeface="arial"/>
                <a:cs typeface="arial"/>
                <a:sym typeface="arial"/>
              </a:rPr>
              <a:t>“It must be so difficult to lose (a person, object, opportunity).”</a:t>
            </a:r>
            <a:endParaRPr dirty="0"/>
          </a:p>
          <a:p>
            <a:pPr marL="0" lvl="0" indent="-76200" algn="l" rtl="0">
              <a:spcBef>
                <a:spcPts val="0"/>
              </a:spcBef>
              <a:spcAft>
                <a:spcPts val="0"/>
              </a:spcAft>
              <a:buClr>
                <a:srgbClr val="202124"/>
              </a:buClr>
              <a:buSzPts val="1200"/>
              <a:buFont typeface="Arial"/>
              <a:buChar char="•"/>
            </a:pPr>
            <a:r>
              <a:rPr lang="en-US" b="0" i="0" dirty="0">
                <a:solidFill>
                  <a:srgbClr val="202124"/>
                </a:solidFill>
                <a:latin typeface="Swis721 Cn BT" panose="020B0506020202030204" pitchFamily="34" charset="0"/>
                <a:ea typeface="arial"/>
                <a:cs typeface="arial"/>
                <a:sym typeface="arial"/>
              </a:rPr>
              <a:t>“I can’t imagine the pain you must be feeling.”</a:t>
            </a:r>
            <a:endParaRPr dirty="0"/>
          </a:p>
          <a:p>
            <a:pPr marL="0" lvl="0" indent="-76200" algn="l" rtl="0">
              <a:spcBef>
                <a:spcPts val="0"/>
              </a:spcBef>
              <a:spcAft>
                <a:spcPts val="0"/>
              </a:spcAft>
              <a:buClr>
                <a:srgbClr val="202124"/>
              </a:buClr>
              <a:buSzPts val="1200"/>
              <a:buFont typeface="Arial"/>
              <a:buChar char="•"/>
            </a:pPr>
            <a:r>
              <a:rPr lang="en-US" b="0" i="0" dirty="0">
                <a:solidFill>
                  <a:srgbClr val="202124"/>
                </a:solidFill>
                <a:latin typeface="Swis721 Cn BT" panose="020B0506020202030204" pitchFamily="34" charset="0"/>
                <a:ea typeface="arial"/>
                <a:cs typeface="arial"/>
                <a:sym typeface="arial"/>
              </a:rPr>
              <a:t> “I understand it’s not easy”</a:t>
            </a:r>
            <a:endParaRPr dirty="0"/>
          </a:p>
          <a:p>
            <a:pPr marL="0" lvl="0" indent="0" algn="l" rtl="0">
              <a:spcBef>
                <a:spcPts val="0"/>
              </a:spcBef>
              <a:spcAft>
                <a:spcPts val="0"/>
              </a:spcAft>
              <a:buClr>
                <a:schemeClr val="dk1"/>
              </a:buClr>
              <a:buSzPts val="1200"/>
              <a:buFont typeface="Arial"/>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Clr>
                <a:srgbClr val="202124"/>
              </a:buClr>
              <a:buSzPts val="1200"/>
              <a:buFont typeface="Arial"/>
              <a:buNone/>
            </a:pPr>
            <a:r>
              <a:rPr lang="en-US" b="0" i="0" dirty="0">
                <a:solidFill>
                  <a:srgbClr val="202124"/>
                </a:solidFill>
                <a:latin typeface="Swis721 Cn BT" panose="020B0506020202030204" pitchFamily="34" charset="0"/>
                <a:ea typeface="arial"/>
                <a:cs typeface="arial"/>
                <a:sym typeface="arial"/>
              </a:rPr>
              <a:t>How to develop empathy:</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Listen to understand</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Connect with the underlying feeling and express your perspective</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If you have experienced something similar in your past, try to remember what you felt</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Don’t assume</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Try to imagine what you would like to hear if you were in a similar situation (The Golden Rule is to treat others as you would want to be treated)</a:t>
            </a:r>
            <a:endParaRPr dirty="0"/>
          </a:p>
          <a:p>
            <a:pPr marL="228600" lvl="0" indent="-228600" algn="l" rtl="0">
              <a:spcBef>
                <a:spcPts val="0"/>
              </a:spcBef>
              <a:spcAft>
                <a:spcPts val="0"/>
              </a:spcAft>
              <a:buClr>
                <a:srgbClr val="202124"/>
              </a:buClr>
              <a:buSzPts val="1200"/>
              <a:buFont typeface="Calibri"/>
              <a:buAutoNum type="arabicPeriod"/>
            </a:pPr>
            <a:r>
              <a:rPr lang="en-US" b="0" i="0" dirty="0">
                <a:solidFill>
                  <a:srgbClr val="202124"/>
                </a:solidFill>
                <a:latin typeface="Swis721 Cn BT" panose="020B0506020202030204" pitchFamily="34" charset="0"/>
                <a:ea typeface="arial"/>
                <a:cs typeface="arial"/>
                <a:sym typeface="arial"/>
              </a:rPr>
              <a:t>Offer help, if possible and if the other person is open to receiving help</a:t>
            </a:r>
            <a:endParaRPr dirty="0"/>
          </a:p>
          <a:p>
            <a:pPr marL="228600" lvl="0" indent="-15240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Clr>
                <a:srgbClr val="202124"/>
              </a:buClr>
              <a:buSzPts val="1200"/>
              <a:buFont typeface="Calibri"/>
              <a:buNone/>
            </a:pPr>
            <a:r>
              <a:rPr lang="en-US" b="0" i="0" dirty="0">
                <a:solidFill>
                  <a:srgbClr val="202124"/>
                </a:solidFill>
                <a:latin typeface="Swis721 Cn BT" panose="020B0506020202030204" pitchFamily="34" charset="0"/>
                <a:ea typeface="arial"/>
                <a:cs typeface="arial"/>
                <a:sym typeface="arial"/>
              </a:rPr>
              <a:t>As it is said, all of these skills start with an intent – a willingness.</a:t>
            </a:r>
            <a:endParaRPr dirty="0"/>
          </a:p>
          <a:p>
            <a:pPr marL="0" lvl="0" indent="0" algn="l" rtl="0">
              <a:spcBef>
                <a:spcPts val="0"/>
              </a:spcBef>
              <a:spcAft>
                <a:spcPts val="0"/>
              </a:spcAft>
              <a:buClr>
                <a:srgbClr val="202124"/>
              </a:buClr>
              <a:buSzPts val="1200"/>
              <a:buFont typeface="Calibri"/>
              <a:buNone/>
            </a:pPr>
            <a:r>
              <a:rPr lang="en-US" b="0" i="0" dirty="0">
                <a:solidFill>
                  <a:srgbClr val="202124"/>
                </a:solidFill>
                <a:latin typeface="Swis721 Cn BT" panose="020B0506020202030204" pitchFamily="34" charset="0"/>
                <a:ea typeface="arial"/>
                <a:cs typeface="arial"/>
                <a:sym typeface="arial"/>
              </a:rPr>
              <a:t>With the clarity of intent, developing skills is quite simple. </a:t>
            </a:r>
            <a:endParaRPr dirty="0"/>
          </a:p>
          <a:p>
            <a:pPr marL="0" lvl="0" indent="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Clr>
                <a:srgbClr val="202124"/>
              </a:buClr>
              <a:buSzPts val="1200"/>
              <a:buFont typeface="Calibri"/>
              <a:buNone/>
            </a:pPr>
            <a:r>
              <a:rPr lang="en-US" b="0" i="0" dirty="0">
                <a:solidFill>
                  <a:srgbClr val="202124"/>
                </a:solidFill>
                <a:latin typeface="Swis721 Cn BT" panose="020B0506020202030204" pitchFamily="34" charset="0"/>
                <a:ea typeface="arial"/>
                <a:cs typeface="arial"/>
                <a:sym typeface="arial"/>
              </a:rPr>
              <a:t>Let us look at a very interesting video.</a:t>
            </a:r>
            <a:endParaRPr dirty="0"/>
          </a:p>
          <a:p>
            <a:pPr marL="0" lvl="0" indent="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Clr>
                <a:srgbClr val="202124"/>
              </a:buClr>
              <a:buSzPts val="1200"/>
              <a:buFont typeface="Calibri"/>
              <a:buNone/>
            </a:pPr>
            <a:r>
              <a:rPr lang="en-US" b="0" i="1" dirty="0">
                <a:solidFill>
                  <a:srgbClr val="202124"/>
                </a:solidFill>
                <a:latin typeface="Swis721 Cn BT" panose="020B0506020202030204" pitchFamily="34" charset="0"/>
                <a:ea typeface="arial"/>
                <a:cs typeface="arial"/>
                <a:sym typeface="arial"/>
              </a:rPr>
              <a:t>Move to the next slide.</a:t>
            </a:r>
            <a:endParaRPr dirty="0"/>
          </a:p>
          <a:p>
            <a:pPr marL="0" lvl="0" indent="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228600" lvl="0" indent="-152400" algn="l" rtl="0">
              <a:spcBef>
                <a:spcPts val="0"/>
              </a:spcBef>
              <a:spcAft>
                <a:spcPts val="0"/>
              </a:spcAft>
              <a:buClr>
                <a:schemeClr val="dk1"/>
              </a:buClr>
              <a:buSzPts val="1200"/>
              <a:buFont typeface="Calibri"/>
              <a:buNone/>
            </a:pPr>
            <a:endParaRPr b="0" i="0" dirty="0">
              <a:solidFill>
                <a:srgbClr val="202124"/>
              </a:solidFill>
              <a:latin typeface="Swis721 Cn BT" panose="020B0506020202030204" pitchFamily="34" charset="0"/>
              <a:ea typeface="arial"/>
              <a:cs typeface="arial"/>
              <a:sym typeface="arial"/>
            </a:endParaRPr>
          </a:p>
          <a:p>
            <a:pPr marL="0" lvl="0" indent="0" algn="l" rtl="0">
              <a:spcBef>
                <a:spcPts val="0"/>
              </a:spcBef>
              <a:spcAft>
                <a:spcPts val="0"/>
              </a:spcAft>
              <a:buNone/>
            </a:pPr>
            <a:endParaRPr dirty="0"/>
          </a:p>
        </p:txBody>
      </p:sp>
      <p:sp>
        <p:nvSpPr>
          <p:cNvPr id="555" name="Google Shape;55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17</a:t>
            </a:fld>
            <a:endParaRPr dirty="0">
              <a:latin typeface="Swis721 Cn BT" panose="020B0506020202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a:t>
            </a:r>
            <a:endParaRPr/>
          </a:p>
          <a:p>
            <a:pPr marL="0" lvl="0" indent="0" algn="l" rtl="0">
              <a:spcBef>
                <a:spcPts val="0"/>
              </a:spcBef>
              <a:spcAft>
                <a:spcPts val="0"/>
              </a:spcAft>
              <a:buNone/>
            </a:pPr>
            <a:endParaRPr b="1"/>
          </a:p>
          <a:p>
            <a:pPr marL="0" lvl="0" indent="0" algn="l" rtl="0">
              <a:spcBef>
                <a:spcPts val="0"/>
              </a:spcBef>
              <a:spcAft>
                <a:spcPts val="0"/>
              </a:spcAft>
              <a:buNone/>
            </a:pPr>
            <a:r>
              <a:rPr lang="en-US" b="1"/>
              <a:t>What do you understand by these 5 terms and can you share some examples of how each of these helps in building trust?</a:t>
            </a:r>
            <a:endParaRPr/>
          </a:p>
          <a:p>
            <a:pPr marL="0" lvl="0" indent="0" algn="l" rtl="0">
              <a:spcBef>
                <a:spcPts val="0"/>
              </a:spcBef>
              <a:spcAft>
                <a:spcPts val="0"/>
              </a:spcAft>
              <a:buNone/>
            </a:pPr>
            <a:endParaRPr/>
          </a:p>
          <a:p>
            <a:pPr marL="0" lvl="0" indent="0" algn="l" rtl="0">
              <a:spcBef>
                <a:spcPts val="0"/>
              </a:spcBef>
              <a:spcAft>
                <a:spcPts val="0"/>
              </a:spcAft>
              <a:buNone/>
            </a:pPr>
            <a:r>
              <a:rPr lang="en-US" i="1"/>
              <a:t>Elicit responses and acknowledge.</a:t>
            </a:r>
            <a:endParaRPr/>
          </a:p>
          <a:p>
            <a:pPr marL="0" lvl="0" indent="0" algn="l" rtl="0">
              <a:spcBef>
                <a:spcPts val="0"/>
              </a:spcBef>
              <a:spcAft>
                <a:spcPts val="0"/>
              </a:spcAft>
              <a:buNone/>
            </a:pPr>
            <a:endParaRPr/>
          </a:p>
          <a:p>
            <a:pPr marL="0" lvl="0" indent="0" algn="l" rtl="0">
              <a:spcBef>
                <a:spcPts val="0"/>
              </a:spcBef>
              <a:spcAft>
                <a:spcPts val="0"/>
              </a:spcAft>
              <a:buNone/>
            </a:pPr>
            <a:r>
              <a:rPr lang="en-US" b="1"/>
              <a:t>Debrief:</a:t>
            </a:r>
            <a:endParaRPr/>
          </a:p>
          <a:p>
            <a:pPr marL="0" lvl="0" indent="0" algn="l" rtl="0">
              <a:spcBef>
                <a:spcPts val="0"/>
              </a:spcBef>
              <a:spcAft>
                <a:spcPts val="0"/>
              </a:spcAft>
              <a:buNone/>
            </a:pPr>
            <a:r>
              <a:rPr lang="en-US"/>
              <a:t>Intent – The intent of a person is at the core of establishing trust</a:t>
            </a:r>
            <a:endParaRPr/>
          </a:p>
          <a:p>
            <a:pPr marL="0" lvl="0" indent="0" algn="l" rtl="0">
              <a:spcBef>
                <a:spcPts val="0"/>
              </a:spcBef>
              <a:spcAft>
                <a:spcPts val="0"/>
              </a:spcAft>
              <a:buNone/>
            </a:pPr>
            <a:r>
              <a:rPr lang="en-US"/>
              <a:t>Although we may not know or understand a person’s intent, their communication and actions make it evident to us. Honest intentions of a person help us trust them more. Transparent communication will also ascertain this. Even if the person says that they won’t be able to help us, we would find it easy to trust them.</a:t>
            </a:r>
            <a:endParaRPr/>
          </a:p>
          <a:p>
            <a:pPr marL="0" lvl="0" indent="0" algn="l" rtl="0">
              <a:spcBef>
                <a:spcPts val="0"/>
              </a:spcBef>
              <a:spcAft>
                <a:spcPts val="0"/>
              </a:spcAft>
              <a:buNone/>
            </a:pPr>
            <a:endParaRPr/>
          </a:p>
          <a:p>
            <a:pPr marL="0" lvl="0" indent="0" algn="l" rtl="0">
              <a:spcBef>
                <a:spcPts val="0"/>
              </a:spcBef>
              <a:spcAft>
                <a:spcPts val="0"/>
              </a:spcAft>
              <a:buNone/>
            </a:pPr>
            <a:r>
              <a:rPr lang="en-US"/>
              <a:t>Capability – is whether the person is able to help us? Do they have the resources , the ability and the aptitude to help us?</a:t>
            </a:r>
            <a:endParaRPr/>
          </a:p>
          <a:p>
            <a:pPr marL="0" lvl="0" indent="0" algn="l" rtl="0">
              <a:spcBef>
                <a:spcPts val="0"/>
              </a:spcBef>
              <a:spcAft>
                <a:spcPts val="0"/>
              </a:spcAft>
              <a:buNone/>
            </a:pPr>
            <a:endParaRPr/>
          </a:p>
          <a:p>
            <a:pPr marL="0" lvl="0" indent="0" algn="l" rtl="0">
              <a:spcBef>
                <a:spcPts val="0"/>
              </a:spcBef>
              <a:spcAft>
                <a:spcPts val="0"/>
              </a:spcAft>
              <a:buNone/>
            </a:pPr>
            <a:r>
              <a:rPr lang="en-US"/>
              <a:t>Competence – is the person skilled enough to help us? How well are they able to help us? </a:t>
            </a:r>
            <a:endParaRPr/>
          </a:p>
          <a:p>
            <a:pPr marL="0" lvl="0" indent="0" algn="l" rtl="0">
              <a:spcBef>
                <a:spcPts val="0"/>
              </a:spcBef>
              <a:spcAft>
                <a:spcPts val="0"/>
              </a:spcAft>
              <a:buNone/>
            </a:pPr>
            <a:r>
              <a:rPr lang="en-US"/>
              <a:t>The difference between capability and competence is if they are able to help us and how well they are able to help us.</a:t>
            </a:r>
            <a:endParaRPr/>
          </a:p>
          <a:p>
            <a:pPr marL="0" lvl="0" indent="0" algn="l" rtl="0">
              <a:spcBef>
                <a:spcPts val="0"/>
              </a:spcBef>
              <a:spcAft>
                <a:spcPts val="0"/>
              </a:spcAft>
              <a:buNone/>
            </a:pPr>
            <a:endParaRPr/>
          </a:p>
          <a:p>
            <a:pPr marL="0" lvl="0" indent="0" algn="l" rtl="0">
              <a:spcBef>
                <a:spcPts val="0"/>
              </a:spcBef>
              <a:spcAft>
                <a:spcPts val="0"/>
              </a:spcAft>
              <a:buNone/>
            </a:pPr>
            <a:r>
              <a:rPr lang="en-US"/>
              <a:t>Integrity in a person helps us trust that they are honest and credible enough to help us or do something for us.</a:t>
            </a:r>
            <a:endParaRPr/>
          </a:p>
          <a:p>
            <a:pPr marL="0" lvl="0" indent="0" algn="l" rtl="0">
              <a:spcBef>
                <a:spcPts val="0"/>
              </a:spcBef>
              <a:spcAft>
                <a:spcPts val="0"/>
              </a:spcAft>
              <a:buNone/>
            </a:pPr>
            <a:endParaRPr/>
          </a:p>
          <a:p>
            <a:pPr marL="0" lvl="0" indent="0" algn="l" rtl="0">
              <a:spcBef>
                <a:spcPts val="0"/>
              </a:spcBef>
              <a:spcAft>
                <a:spcPts val="0"/>
              </a:spcAft>
              <a:buNone/>
            </a:pPr>
            <a:r>
              <a:rPr lang="en-US"/>
              <a:t>Empathy – helps us understand how well another person understands our situation and how well they connect with our emotion. This alone may not help us trust someone since empathy must lead to action.</a:t>
            </a:r>
            <a:endParaRPr/>
          </a:p>
          <a:p>
            <a:pPr marL="0" lvl="0" indent="0" algn="l" rtl="0">
              <a:spcBef>
                <a:spcPts val="0"/>
              </a:spcBef>
              <a:spcAft>
                <a:spcPts val="0"/>
              </a:spcAft>
              <a:buNone/>
            </a:pPr>
            <a:r>
              <a:rPr lang="en-US"/>
              <a:t>The likelihood of trusting empathetic people is higher.</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look at how to judge trustworthiness.</a:t>
            </a:r>
            <a:endParaRPr/>
          </a:p>
          <a:p>
            <a:pPr marL="0" lvl="0" indent="0" algn="l" rtl="0">
              <a:spcBef>
                <a:spcPts val="0"/>
              </a:spcBef>
              <a:spcAft>
                <a:spcPts val="0"/>
              </a:spcAft>
              <a:buNone/>
            </a:pPr>
            <a:endParaRPr/>
          </a:p>
          <a:p>
            <a:pPr marL="0" lvl="0" indent="0" algn="l" rtl="0">
              <a:spcBef>
                <a:spcPts val="0"/>
              </a:spcBef>
              <a:spcAft>
                <a:spcPts val="0"/>
              </a:spcAft>
              <a:buNone/>
            </a:pPr>
            <a:r>
              <a:rPr lang="en-US" i="1"/>
              <a:t> Move to the next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9" name="Google Shape;60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18</a:t>
            </a:fld>
            <a:endParaRPr dirty="0">
              <a:latin typeface="Swis721 Cn BT" panose="020B0506020202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Repairing is always an iffy process.</a:t>
            </a:r>
            <a:endParaRPr/>
          </a:p>
          <a:p>
            <a:pPr marL="0" lvl="0" indent="0" algn="l" rtl="0">
              <a:spcBef>
                <a:spcPts val="0"/>
              </a:spcBef>
              <a:spcAft>
                <a:spcPts val="0"/>
              </a:spcAft>
              <a:buNone/>
            </a:pPr>
            <a:endParaRPr/>
          </a:p>
          <a:p>
            <a:pPr marL="0" lvl="0" indent="0" algn="l" rtl="0">
              <a:spcBef>
                <a:spcPts val="0"/>
              </a:spcBef>
              <a:spcAft>
                <a:spcPts val="0"/>
              </a:spcAft>
              <a:buNone/>
            </a:pPr>
            <a:r>
              <a:rPr lang="en-US"/>
              <a:t>Things may not be as good as the original – but near original is possible.</a:t>
            </a:r>
            <a:endParaRPr/>
          </a:p>
          <a:p>
            <a:pPr marL="0" marR="0" lvl="0" indent="0" algn="l" rtl="0">
              <a:lnSpc>
                <a:spcPct val="100000"/>
              </a:lnSpc>
              <a:spcBef>
                <a:spcPts val="0"/>
              </a:spcBef>
              <a:spcAft>
                <a:spcPts val="0"/>
              </a:spcAft>
              <a:buClr>
                <a:schemeClr val="dk1"/>
              </a:buClr>
              <a:buSzPts val="1200"/>
              <a:buFont typeface="Calibri"/>
              <a:buNone/>
            </a:pPr>
            <a:r>
              <a:rPr lang="en-US"/>
              <a:t>However, like the ancient Japanese technique of wabi-sabi, broken things can be mended with gold and the final product will have a beauty of its own.</a:t>
            </a:r>
            <a:endParaRPr/>
          </a:p>
          <a:p>
            <a:pPr marL="0" lvl="0" indent="0" algn="l" rtl="0">
              <a:spcBef>
                <a:spcPts val="0"/>
              </a:spcBef>
              <a:spcAft>
                <a:spcPts val="0"/>
              </a:spcAft>
              <a:buNone/>
            </a:pPr>
            <a:endParaRPr/>
          </a:p>
          <a:p>
            <a:pPr marL="0" lvl="0" indent="0" algn="l" rtl="0">
              <a:spcBef>
                <a:spcPts val="0"/>
              </a:spcBef>
              <a:spcAft>
                <a:spcPts val="0"/>
              </a:spcAft>
              <a:buNone/>
            </a:pPr>
            <a:r>
              <a:rPr lang="en-US"/>
              <a:t>Likewise with trust.</a:t>
            </a:r>
            <a:endParaRPr/>
          </a:p>
          <a:p>
            <a:pPr marL="0" lvl="0" indent="0" algn="l" rtl="0">
              <a:spcBef>
                <a:spcPts val="0"/>
              </a:spcBef>
              <a:spcAft>
                <a:spcPts val="0"/>
              </a:spcAft>
              <a:buNone/>
            </a:pPr>
            <a:endParaRPr/>
          </a:p>
          <a:p>
            <a:pPr marL="0" lvl="0" indent="0" algn="l" rtl="0">
              <a:spcBef>
                <a:spcPts val="0"/>
              </a:spcBef>
              <a:spcAft>
                <a:spcPts val="0"/>
              </a:spcAft>
              <a:buNone/>
            </a:pPr>
            <a:r>
              <a:rPr lang="en-US"/>
              <a:t>Broken trust may not be intentional. </a:t>
            </a:r>
            <a:endParaRPr/>
          </a:p>
          <a:p>
            <a:pPr marL="0" lvl="0" indent="0" algn="l" rtl="0">
              <a:spcBef>
                <a:spcPts val="0"/>
              </a:spcBef>
              <a:spcAft>
                <a:spcPts val="0"/>
              </a:spcAft>
              <a:buNone/>
            </a:pPr>
            <a:r>
              <a:rPr lang="en-US"/>
              <a:t>Many factors may cause the trust to fray or break.</a:t>
            </a:r>
            <a:endParaRPr/>
          </a:p>
          <a:p>
            <a:pPr marL="0" lvl="0" indent="0" algn="l" rtl="0">
              <a:spcBef>
                <a:spcPts val="0"/>
              </a:spcBef>
              <a:spcAft>
                <a:spcPts val="0"/>
              </a:spcAft>
              <a:buNone/>
            </a:pPr>
            <a:endParaRPr/>
          </a:p>
          <a:p>
            <a:pPr marL="0" lvl="0" indent="0" algn="l" rtl="0">
              <a:spcBef>
                <a:spcPts val="0"/>
              </a:spcBef>
              <a:spcAft>
                <a:spcPts val="0"/>
              </a:spcAft>
              <a:buNone/>
            </a:pPr>
            <a:r>
              <a:rPr lang="en-US"/>
              <a:t>Repairing trust is a straightforward process but needs a great deal of consistency, patience and intent.</a:t>
            </a:r>
            <a:endParaRPr/>
          </a:p>
          <a:p>
            <a:pPr marL="0" lvl="0" indent="0" algn="l" rtl="0">
              <a:spcBef>
                <a:spcPts val="0"/>
              </a:spcBef>
              <a:spcAft>
                <a:spcPts val="0"/>
              </a:spcAft>
              <a:buNone/>
            </a:pPr>
            <a:r>
              <a:rPr lang="en-US"/>
              <a:t>- First and the foremost step is to clear the air (misunderstanding)</a:t>
            </a:r>
            <a:endParaRPr/>
          </a:p>
          <a:p>
            <a:pPr marL="0" lvl="0" indent="0" algn="l" rtl="0">
              <a:spcBef>
                <a:spcPts val="0"/>
              </a:spcBef>
              <a:spcAft>
                <a:spcPts val="0"/>
              </a:spcAft>
              <a:buNone/>
            </a:pPr>
            <a:r>
              <a:rPr lang="en-US"/>
              <a:t>If it requires apology and empathy, it should be given liberally.</a:t>
            </a:r>
            <a:endParaRPr/>
          </a:p>
          <a:p>
            <a:pPr marL="0" lvl="0" indent="0" algn="l" rtl="0">
              <a:spcBef>
                <a:spcPts val="0"/>
              </a:spcBef>
              <a:spcAft>
                <a:spcPts val="0"/>
              </a:spcAft>
              <a:buNone/>
            </a:pPr>
            <a:r>
              <a:rPr lang="en-US"/>
              <a:t>The skill needed here is clear communication.</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US"/>
              <a:t>The second step is to reiterate intent.</a:t>
            </a:r>
            <a:endParaRPr/>
          </a:p>
          <a:p>
            <a:pPr marL="0" lvl="0" indent="0" algn="l" rtl="0">
              <a:spcBef>
                <a:spcPts val="0"/>
              </a:spcBef>
              <a:spcAft>
                <a:spcPts val="0"/>
              </a:spcAft>
              <a:buClr>
                <a:schemeClr val="dk1"/>
              </a:buClr>
              <a:buSzPts val="1200"/>
              <a:buFont typeface="Calibri"/>
              <a:buNone/>
            </a:pPr>
            <a:r>
              <a:rPr lang="en-US"/>
              <a:t>State what you would like in the relationship.</a:t>
            </a:r>
            <a:endParaRPr/>
          </a:p>
          <a:p>
            <a:pPr marL="0" lvl="0" indent="0" algn="l" rtl="0">
              <a:spcBef>
                <a:spcPts val="0"/>
              </a:spcBef>
              <a:spcAft>
                <a:spcPts val="0"/>
              </a:spcAft>
              <a:buClr>
                <a:schemeClr val="dk1"/>
              </a:buClr>
              <a:buSzPts val="1200"/>
              <a:buFont typeface="Calibri"/>
              <a:buNone/>
            </a:pPr>
            <a:r>
              <a:rPr lang="en-US"/>
              <a:t>Also, what you would do from your end to keep the relationship?</a:t>
            </a:r>
            <a:endParaRPr/>
          </a:p>
          <a:p>
            <a:pPr marL="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US"/>
              <a:t>The third step is simple and complex at the same time.</a:t>
            </a:r>
            <a:endParaRPr/>
          </a:p>
          <a:p>
            <a:pPr marL="0" lvl="0" indent="0" algn="l" rtl="0">
              <a:spcBef>
                <a:spcPts val="0"/>
              </a:spcBef>
              <a:spcAft>
                <a:spcPts val="0"/>
              </a:spcAft>
              <a:buClr>
                <a:schemeClr val="dk1"/>
              </a:buClr>
              <a:buSzPts val="1200"/>
              <a:buFont typeface="Calibri"/>
              <a:buNone/>
            </a:pPr>
            <a:r>
              <a:rPr lang="en-US"/>
              <a:t>Be authentic. Live by your commitment.</a:t>
            </a:r>
            <a:endParaRPr/>
          </a:p>
          <a:p>
            <a:pPr marL="0" lvl="0" indent="0" algn="l" rtl="0">
              <a:spcBef>
                <a:spcPts val="0"/>
              </a:spcBef>
              <a:spcAft>
                <a:spcPts val="0"/>
              </a:spcAft>
              <a:buClr>
                <a:schemeClr val="dk1"/>
              </a:buClr>
              <a:buSzPts val="1200"/>
              <a:buFont typeface="Calibri"/>
              <a:buNone/>
            </a:pPr>
            <a:r>
              <a:rPr lang="en-US"/>
              <a:t>Communicate openly and regularly.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While all of this is happening, give the other person and yourself time and space to change.</a:t>
            </a:r>
            <a:endParaRPr/>
          </a:p>
          <a:p>
            <a:pPr marL="0" lvl="0" indent="0" algn="l" rtl="0">
              <a:spcBef>
                <a:spcPts val="0"/>
              </a:spcBef>
              <a:spcAft>
                <a:spcPts val="0"/>
              </a:spcAft>
              <a:buClr>
                <a:schemeClr val="dk1"/>
              </a:buClr>
              <a:buSzPts val="1200"/>
              <a:buFont typeface="Calibri"/>
              <a:buNone/>
            </a:pPr>
            <a:r>
              <a:rPr lang="en-US"/>
              <a:t>Waiting for things to fall in place GRACEFULLY is an important part of executive presence.</a:t>
            </a:r>
            <a:endParaRPr/>
          </a:p>
          <a:p>
            <a:pPr marL="0" lvl="0" indent="0" algn="l" rtl="0">
              <a:spcBef>
                <a:spcPts val="0"/>
              </a:spcBef>
              <a:spcAft>
                <a:spcPts val="0"/>
              </a:spcAft>
              <a:buClr>
                <a:schemeClr val="dk1"/>
              </a:buClr>
              <a:buSzPts val="1200"/>
              <a:buFont typeface="Calibri"/>
              <a:buNone/>
            </a:pPr>
            <a:r>
              <a:rPr lang="en-US"/>
              <a:t>This can also be called composure.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Only by building trust, one will be able to influence others.</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a:p>
            <a:pPr marL="0" lvl="0" indent="0" algn="l" rtl="0">
              <a:spcBef>
                <a:spcPts val="0"/>
              </a:spcBef>
              <a:spcAft>
                <a:spcPts val="0"/>
              </a:spcAft>
              <a:buNone/>
            </a:pPr>
            <a:endParaRPr/>
          </a:p>
        </p:txBody>
      </p:sp>
      <p:sp>
        <p:nvSpPr>
          <p:cNvPr id="648" name="Google Shape;64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19</a:t>
            </a:fld>
            <a:endParaRPr dirty="0">
              <a:latin typeface="Swis721 Cn BT" panose="020B0506020202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sz="1800" b="0"/>
          </a:p>
          <a:p>
            <a:pPr marL="0" lvl="0" indent="0" algn="l" rtl="0">
              <a:lnSpc>
                <a:spcPct val="107000"/>
              </a:lnSpc>
              <a:spcBef>
                <a:spcPts val="800"/>
              </a:spcBef>
              <a:spcAft>
                <a:spcPts val="0"/>
              </a:spcAft>
              <a:buNone/>
            </a:pPr>
            <a:r>
              <a:rPr lang="en-US" sz="1800" b="0"/>
              <a:t>The </a:t>
            </a:r>
            <a:r>
              <a:rPr lang="en-US" sz="1800"/>
              <a:t>trainer will do expectation mapping. </a:t>
            </a:r>
            <a:endParaRPr/>
          </a:p>
          <a:p>
            <a:pPr marL="0" lvl="0" indent="0" algn="l" rtl="0">
              <a:lnSpc>
                <a:spcPct val="107000"/>
              </a:lnSpc>
              <a:spcBef>
                <a:spcPts val="800"/>
              </a:spcBef>
              <a:spcAft>
                <a:spcPts val="0"/>
              </a:spcAft>
              <a:buNone/>
            </a:pPr>
            <a:r>
              <a:rPr lang="en-US" sz="1800"/>
              <a:t>They can ask the participants what are their expectations from the workshop. </a:t>
            </a:r>
            <a:endParaRPr/>
          </a:p>
          <a:p>
            <a:pPr marL="0" lvl="0" indent="0" algn="l" rtl="0">
              <a:lnSpc>
                <a:spcPct val="107000"/>
              </a:lnSpc>
              <a:spcBef>
                <a:spcPts val="800"/>
              </a:spcBef>
              <a:spcAft>
                <a:spcPts val="0"/>
              </a:spcAft>
              <a:buNone/>
            </a:pPr>
            <a:r>
              <a:rPr lang="en-US" sz="1800"/>
              <a:t>Alternatively, the trainer can ask them to discuss in groups and one of them can share with the trainer. </a:t>
            </a:r>
            <a:endParaRPr/>
          </a:p>
          <a:p>
            <a:pPr marL="0" lvl="0" indent="0" algn="l" rtl="0">
              <a:lnSpc>
                <a:spcPct val="107000"/>
              </a:lnSpc>
              <a:spcBef>
                <a:spcPts val="800"/>
              </a:spcBef>
              <a:spcAft>
                <a:spcPts val="0"/>
              </a:spcAft>
              <a:buNone/>
            </a:pPr>
            <a:r>
              <a:rPr lang="en-US" sz="1800"/>
              <a:t>The trainer will note them down on the flipchart. </a:t>
            </a:r>
            <a:endParaRPr/>
          </a:p>
          <a:p>
            <a:pPr marL="0" lvl="0" indent="0" algn="l" rtl="0">
              <a:spcBef>
                <a:spcPts val="800"/>
              </a:spcBef>
              <a:spcAft>
                <a:spcPts val="0"/>
              </a:spcAft>
              <a:buNone/>
            </a:pPr>
            <a:endParaRPr sz="1800"/>
          </a:p>
          <a:p>
            <a:pPr marL="0" marR="0" lvl="0" indent="0" algn="l" rtl="0">
              <a:lnSpc>
                <a:spcPct val="100000"/>
              </a:lnSpc>
              <a:spcBef>
                <a:spcPts val="800"/>
              </a:spcBef>
              <a:spcAft>
                <a:spcPts val="0"/>
              </a:spcAft>
              <a:buClr>
                <a:schemeClr val="dk1"/>
              </a:buClr>
              <a:buSzPts val="1200"/>
              <a:buFont typeface="Calibri"/>
              <a:buNone/>
            </a:pPr>
            <a:r>
              <a:rPr lang="en-US" b="0" i="0"/>
              <a:t>Now that we are all set, let us move on to the agenda for today.</a:t>
            </a:r>
            <a:endParaRPr/>
          </a:p>
          <a:p>
            <a:pPr marL="0" marR="0" lvl="0" indent="0" algn="l" rtl="0">
              <a:lnSpc>
                <a:spcPct val="100000"/>
              </a:lnSpc>
              <a:spcBef>
                <a:spcPts val="0"/>
              </a:spcBef>
              <a:spcAft>
                <a:spcPts val="0"/>
              </a:spcAft>
              <a:buClr>
                <a:schemeClr val="dk1"/>
              </a:buClr>
              <a:buSzPts val="1200"/>
              <a:buFont typeface="Calibri"/>
              <a:buNone/>
            </a:pPr>
            <a:endParaRPr b="0" i="1"/>
          </a:p>
          <a:p>
            <a:pPr marL="0" marR="0" lvl="0" indent="0" algn="l" rtl="0">
              <a:lnSpc>
                <a:spcPct val="100000"/>
              </a:lnSpc>
              <a:spcBef>
                <a:spcPts val="0"/>
              </a:spcBef>
              <a:spcAft>
                <a:spcPts val="0"/>
              </a:spcAft>
              <a:buClr>
                <a:schemeClr val="dk1"/>
              </a:buClr>
              <a:buSzPts val="1200"/>
              <a:buFont typeface="Calibri"/>
              <a:buNone/>
            </a:pPr>
            <a:r>
              <a:rPr lang="en-US" b="0" i="1"/>
              <a:t>Move to the next slide.</a:t>
            </a:r>
            <a:endParaRPr/>
          </a:p>
          <a:p>
            <a:pPr marL="0" lvl="0" indent="0" algn="l" rtl="0">
              <a:spcBef>
                <a:spcPts val="0"/>
              </a:spcBef>
              <a:spcAft>
                <a:spcPts val="0"/>
              </a:spcAft>
              <a:buNone/>
            </a:pPr>
            <a:endParaRPr/>
          </a:p>
        </p:txBody>
      </p:sp>
      <p:sp>
        <p:nvSpPr>
          <p:cNvPr id="173" name="Google Shape;1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2</a:t>
            </a:fld>
            <a:endParaRPr dirty="0">
              <a:latin typeface="Swis721 Cn BT" panose="020B0506020202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eko"/>
              <a:buNone/>
            </a:pPr>
            <a:r>
              <a:rPr lang="en-US" sz="1800" b="1">
                <a:solidFill>
                  <a:srgbClr val="000000"/>
                </a:solidFill>
                <a:latin typeface="Teko"/>
                <a:ea typeface="Teko"/>
                <a:cs typeface="Teko"/>
                <a:sym typeface="Teko"/>
              </a:rPr>
              <a:t>Trainer:</a:t>
            </a:r>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1">
                <a:solidFill>
                  <a:srgbClr val="000000"/>
                </a:solidFill>
                <a:latin typeface="Teko"/>
                <a:ea typeface="Teko"/>
                <a:cs typeface="Teko"/>
                <a:sym typeface="Teko"/>
              </a:rPr>
              <a:t>If one can’t use their authority to influence, what do you think can help them?</a:t>
            </a:r>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0" i="1">
                <a:solidFill>
                  <a:srgbClr val="000000"/>
                </a:solidFill>
                <a:latin typeface="Teko"/>
                <a:ea typeface="Teko"/>
                <a:cs typeface="Teko"/>
                <a:sym typeface="Teko"/>
              </a:rPr>
              <a:t>Elicit responses and acknowledge.</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1">
                <a:solidFill>
                  <a:srgbClr val="000000"/>
                </a:solidFill>
                <a:latin typeface="Teko"/>
                <a:ea typeface="Teko"/>
                <a:cs typeface="Teko"/>
                <a:sym typeface="Teko"/>
              </a:rPr>
              <a:t>Debrief:</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To develop influence without legitimate power, other aspects of a person’s personality and presence come into play.</a:t>
            </a:r>
            <a:endParaRPr/>
          </a:p>
          <a:p>
            <a:pPr marL="0" marR="0" lvl="0" indent="0" algn="l" rtl="0">
              <a:lnSpc>
                <a:spcPct val="100000"/>
              </a:lnSpc>
              <a:spcBef>
                <a:spcPts val="0"/>
              </a:spcBef>
              <a:spcAft>
                <a:spcPts val="0"/>
              </a:spcAft>
              <a:buClr>
                <a:schemeClr val="dk1"/>
              </a:buClr>
              <a:buSzPts val="1800"/>
              <a:buFont typeface="Calibri"/>
              <a:buNone/>
            </a:pPr>
            <a:endParaRPr sz="1800" b="1">
              <a:solidFill>
                <a:srgbClr val="0F0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The obvious reasons why someone will even listen to you to be influenced are:</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285750" marR="0" lvl="0" indent="-285750" algn="l" rtl="0">
              <a:lnSpc>
                <a:spcPct val="100000"/>
              </a:lnSpc>
              <a:spcBef>
                <a:spcPts val="0"/>
              </a:spcBef>
              <a:spcAft>
                <a:spcPts val="0"/>
              </a:spcAft>
              <a:buClr>
                <a:srgbClr val="4A4E57"/>
              </a:buClr>
              <a:buSzPts val="1800"/>
              <a:buFont typeface="Arial"/>
              <a:buChar char="•"/>
            </a:pPr>
            <a:r>
              <a:rPr lang="en-US" sz="1800" b="0" i="0">
                <a:solidFill>
                  <a:srgbClr val="4A4E57"/>
                </a:solidFill>
                <a:latin typeface="Open Sans"/>
                <a:ea typeface="Open Sans"/>
                <a:cs typeface="Open Sans"/>
                <a:sym typeface="Open Sans"/>
              </a:rPr>
              <a:t>Liking</a:t>
            </a:r>
            <a:r>
              <a:rPr lang="en-US" sz="1800" b="0">
                <a:solidFill>
                  <a:srgbClr val="000000"/>
                </a:solidFill>
                <a:latin typeface="Teko"/>
                <a:ea typeface="Teko"/>
                <a:cs typeface="Teko"/>
                <a:sym typeface="Teko"/>
              </a:rPr>
              <a:t> – Like Robert Cialdini says in the Psychology of Persuasion, If you can get someone to like you, influencing them becomes that much easier. So here is another question.</a:t>
            </a:r>
            <a:endParaRPr/>
          </a:p>
          <a:p>
            <a:pPr marL="0" marR="0" lvl="0" indent="0" algn="l" rtl="0">
              <a:lnSpc>
                <a:spcPct val="100000"/>
              </a:lnSpc>
              <a:spcBef>
                <a:spcPts val="0"/>
              </a:spcBef>
              <a:spcAft>
                <a:spcPts val="0"/>
              </a:spcAft>
              <a:buClr>
                <a:srgbClr val="000000"/>
              </a:buClr>
              <a:buSzPts val="1800"/>
              <a:buFont typeface="Arial"/>
              <a:buNone/>
            </a:pPr>
            <a:r>
              <a:rPr lang="en-US" sz="1800" b="0">
                <a:solidFill>
                  <a:srgbClr val="000000"/>
                </a:solidFill>
                <a:latin typeface="Teko"/>
                <a:ea typeface="Teko"/>
                <a:cs typeface="Teko"/>
                <a:sym typeface="Teko"/>
              </a:rPr>
              <a:t>        </a:t>
            </a:r>
            <a:r>
              <a:rPr lang="en-US" sz="1800" b="1">
                <a:solidFill>
                  <a:srgbClr val="000000"/>
                </a:solidFill>
                <a:latin typeface="Teko"/>
                <a:ea typeface="Teko"/>
                <a:cs typeface="Teko"/>
                <a:sym typeface="Teko"/>
              </a:rPr>
              <a:t>Trainer:</a:t>
            </a:r>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Teko"/>
                <a:ea typeface="Teko"/>
                <a:cs typeface="Teko"/>
                <a:sym typeface="Teko"/>
              </a:rPr>
              <a:t>        What makes people like you (anyone)?</a:t>
            </a:r>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Teko"/>
                <a:ea typeface="Teko"/>
                <a:cs typeface="Teko"/>
                <a:sym typeface="Teko"/>
              </a:rPr>
              <a:t>        </a:t>
            </a:r>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Teko"/>
                <a:ea typeface="Teko"/>
                <a:cs typeface="Teko"/>
                <a:sym typeface="Teko"/>
              </a:rPr>
              <a:t>        </a:t>
            </a:r>
            <a:r>
              <a:rPr lang="en-US" sz="1800" b="0" i="1">
                <a:solidFill>
                  <a:srgbClr val="000000"/>
                </a:solidFill>
                <a:latin typeface="Teko"/>
                <a:ea typeface="Teko"/>
                <a:cs typeface="Teko"/>
                <a:sym typeface="Teko"/>
              </a:rPr>
              <a:t>Elicit responses and acknowledge.</a:t>
            </a:r>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Teko"/>
                <a:ea typeface="Teko"/>
                <a:cs typeface="Teko"/>
                <a:sym typeface="Teko"/>
              </a:rPr>
              <a:t>  </a:t>
            </a:r>
            <a:endParaRPr/>
          </a:p>
          <a:p>
            <a:pPr marL="0" marR="0" lvl="0" indent="0" algn="l" rtl="0">
              <a:lnSpc>
                <a:spcPct val="100000"/>
              </a:lnSpc>
              <a:spcBef>
                <a:spcPts val="0"/>
              </a:spcBef>
              <a:spcAft>
                <a:spcPts val="0"/>
              </a:spcAft>
              <a:buClr>
                <a:srgbClr val="000000"/>
              </a:buClr>
              <a:buSzPts val="1800"/>
              <a:buFont typeface="Arial"/>
              <a:buNone/>
            </a:pPr>
            <a:r>
              <a:rPr lang="en-US" sz="1800" b="1">
                <a:solidFill>
                  <a:srgbClr val="000000"/>
                </a:solidFill>
                <a:latin typeface="Teko"/>
                <a:ea typeface="Teko"/>
                <a:cs typeface="Teko"/>
                <a:sym typeface="Teko"/>
              </a:rPr>
              <a:t>        </a:t>
            </a:r>
            <a:r>
              <a:rPr lang="en-US" sz="1800" b="0">
                <a:solidFill>
                  <a:srgbClr val="000000"/>
                </a:solidFill>
                <a:latin typeface="Teko"/>
                <a:ea typeface="Teko"/>
                <a:cs typeface="Teko"/>
                <a:sym typeface="Teko"/>
              </a:rPr>
              <a:t>People may like you for your persona, behaviour, temperament, courtesy, and possibly for appreciating, complimenting or praising them etc.</a:t>
            </a:r>
            <a:r>
              <a:rPr lang="en-US" sz="1800" b="1">
                <a:solidFill>
                  <a:srgbClr val="000000"/>
                </a:solidFill>
                <a:latin typeface="Teko"/>
                <a:ea typeface="Teko"/>
                <a:cs typeface="Teko"/>
                <a:sym typeface="Teko"/>
              </a:rPr>
              <a:t>	        			</a:t>
            </a:r>
            <a:r>
              <a:rPr lang="en-US" sz="1800" b="0">
                <a:solidFill>
                  <a:srgbClr val="000000"/>
                </a:solidFill>
                <a:latin typeface="Teko"/>
                <a:ea typeface="Teko"/>
                <a:cs typeface="Teko"/>
                <a:sym typeface="Teko"/>
              </a:rPr>
              <a:t>	 </a:t>
            </a:r>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 </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171450" lvl="0" indent="-171450" algn="l" rtl="0">
              <a:spcBef>
                <a:spcPts val="0"/>
              </a:spcBef>
              <a:spcAft>
                <a:spcPts val="0"/>
              </a:spcAft>
              <a:buClr>
                <a:schemeClr val="dk1"/>
              </a:buClr>
              <a:buSzPts val="1200"/>
              <a:buFont typeface="Arial"/>
              <a:buChar char="•"/>
            </a:pPr>
            <a:r>
              <a:rPr lang="en-US"/>
              <a:t>Trust – If someone trusts you, that is the easiest way to influence others – no questions asked!</a:t>
            </a:r>
            <a:endParaRPr/>
          </a:p>
          <a:p>
            <a:pPr marL="0" lvl="0" indent="0" algn="l" rtl="0">
              <a:spcBef>
                <a:spcPts val="0"/>
              </a:spcBef>
              <a:spcAft>
                <a:spcPts val="0"/>
              </a:spcAft>
              <a:buClr>
                <a:schemeClr val="dk1"/>
              </a:buClr>
              <a:buSzPts val="1200"/>
              <a:buFont typeface="Arial"/>
              <a:buNone/>
            </a:pPr>
            <a:endParaRPr b="1"/>
          </a:p>
          <a:p>
            <a:pPr marL="0" lvl="0" indent="0" algn="l" rtl="0">
              <a:spcBef>
                <a:spcPts val="0"/>
              </a:spcBef>
              <a:spcAft>
                <a:spcPts val="0"/>
              </a:spcAft>
              <a:buClr>
                <a:schemeClr val="dk1"/>
              </a:buClr>
              <a:buSzPts val="1200"/>
              <a:buFont typeface="Arial"/>
              <a:buNone/>
            </a:pPr>
            <a:r>
              <a:rPr lang="en-US" b="1"/>
              <a:t>     Trainer: </a:t>
            </a:r>
            <a:endParaRPr/>
          </a:p>
          <a:p>
            <a:pPr marL="0" lvl="0" indent="0" algn="l" rtl="0">
              <a:spcBef>
                <a:spcPts val="0"/>
              </a:spcBef>
              <a:spcAft>
                <a:spcPts val="0"/>
              </a:spcAft>
              <a:buClr>
                <a:schemeClr val="dk1"/>
              </a:buClr>
              <a:buSzPts val="1200"/>
              <a:buFont typeface="Arial"/>
              <a:buNone/>
            </a:pPr>
            <a:r>
              <a:rPr lang="en-US" b="1"/>
              <a:t>     What builds trust?</a:t>
            </a:r>
            <a:endParaRPr/>
          </a:p>
          <a:p>
            <a:pPr marL="0" lvl="0" indent="0" algn="l" rtl="0">
              <a:spcBef>
                <a:spcPts val="0"/>
              </a:spcBef>
              <a:spcAft>
                <a:spcPts val="0"/>
              </a:spcAft>
              <a:buClr>
                <a:schemeClr val="dk1"/>
              </a:buClr>
              <a:buSzPts val="1200"/>
              <a:buFont typeface="Arial"/>
              <a:buNone/>
            </a:pPr>
            <a:endParaRPr b="1"/>
          </a:p>
          <a:p>
            <a:pPr marL="0" lvl="0" indent="0" algn="l" rtl="0">
              <a:spcBef>
                <a:spcPts val="0"/>
              </a:spcBef>
              <a:spcAft>
                <a:spcPts val="0"/>
              </a:spcAft>
              <a:buClr>
                <a:srgbClr val="000000"/>
              </a:buClr>
              <a:buSzPts val="1200"/>
              <a:buFont typeface="Arial"/>
              <a:buNone/>
            </a:pPr>
            <a:r>
              <a:rPr lang="en-US" sz="1200" b="0" i="1">
                <a:solidFill>
                  <a:srgbClr val="000000"/>
                </a:solidFill>
                <a:latin typeface="Teko"/>
                <a:ea typeface="Teko"/>
                <a:cs typeface="Teko"/>
                <a:sym typeface="Teko"/>
              </a:rPr>
              <a:t>     Elicit responses and acknowledge.</a:t>
            </a:r>
            <a:endParaRPr sz="1200" b="1" i="1">
              <a:solidFill>
                <a:srgbClr val="000000"/>
              </a:solidFill>
              <a:latin typeface="Teko"/>
              <a:ea typeface="Teko"/>
              <a:cs typeface="Teko"/>
              <a:sym typeface="Teko"/>
            </a:endParaRPr>
          </a:p>
          <a:p>
            <a:pPr marL="0" lvl="0" indent="0" algn="l" rtl="0">
              <a:spcBef>
                <a:spcPts val="0"/>
              </a:spcBef>
              <a:spcAft>
                <a:spcPts val="0"/>
              </a:spcAft>
              <a:buClr>
                <a:schemeClr val="dk1"/>
              </a:buClr>
              <a:buSzPts val="1200"/>
              <a:buFont typeface="Arial"/>
              <a:buNone/>
            </a:pPr>
            <a:endParaRPr sz="1200" b="1" i="1">
              <a:solidFill>
                <a:srgbClr val="000000"/>
              </a:solidFill>
              <a:latin typeface="Teko"/>
              <a:ea typeface="Teko"/>
              <a:cs typeface="Teko"/>
              <a:sym typeface="Teko"/>
            </a:endParaRPr>
          </a:p>
          <a:p>
            <a:pPr marL="0" lvl="0" indent="0" algn="l" rtl="0">
              <a:spcBef>
                <a:spcPts val="0"/>
              </a:spcBef>
              <a:spcAft>
                <a:spcPts val="0"/>
              </a:spcAft>
              <a:buClr>
                <a:srgbClr val="000000"/>
              </a:buClr>
              <a:buSzPts val="1200"/>
              <a:buFont typeface="Arial"/>
              <a:buNone/>
            </a:pPr>
            <a:r>
              <a:rPr lang="en-US" sz="1200" b="0" i="0">
                <a:solidFill>
                  <a:srgbClr val="000000"/>
                </a:solidFill>
                <a:latin typeface="Teko"/>
                <a:ea typeface="Teko"/>
                <a:cs typeface="Teko"/>
                <a:sym typeface="Teko"/>
              </a:rPr>
              <a:t>     We have already seen this - </a:t>
            </a:r>
            <a:r>
              <a:rPr lang="en-US"/>
              <a:t>credibility, competence, ability, integrity, benevolence…</a:t>
            </a:r>
            <a:endParaRPr/>
          </a:p>
          <a:p>
            <a:pPr marL="0" lvl="0" indent="0" algn="l" rtl="0">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rgbClr val="4A4E57"/>
              </a:buClr>
              <a:buSzPts val="1200"/>
              <a:buFont typeface="Arial"/>
              <a:buChar char="•"/>
            </a:pPr>
            <a:r>
              <a:rPr lang="en-US" b="0" i="0">
                <a:solidFill>
                  <a:srgbClr val="4A4E57"/>
                </a:solidFill>
                <a:latin typeface="Open Sans"/>
                <a:ea typeface="Open Sans"/>
                <a:cs typeface="Open Sans"/>
                <a:sym typeface="Open Sans"/>
              </a:rPr>
              <a:t>References or endorsement – If someone they trust has recommended you or endorsed you, influencing may be easier. References and networking work on this principle.</a:t>
            </a:r>
            <a:endParaRPr/>
          </a:p>
          <a:p>
            <a:pPr marL="171450" marR="0" lvl="0" indent="-95250" algn="l" rtl="0">
              <a:lnSpc>
                <a:spcPct val="100000"/>
              </a:lnSpc>
              <a:spcBef>
                <a:spcPts val="0"/>
              </a:spcBef>
              <a:spcAft>
                <a:spcPts val="0"/>
              </a:spcAft>
              <a:buClr>
                <a:schemeClr val="dk1"/>
              </a:buClr>
              <a:buSzPts val="1200"/>
              <a:buFont typeface="Arial"/>
              <a:buNone/>
            </a:pPr>
            <a:endParaRPr b="0" i="0">
              <a:solidFill>
                <a:srgbClr val="4A4E57"/>
              </a:solidFill>
              <a:latin typeface="Open Sans"/>
              <a:ea typeface="Open Sans"/>
              <a:cs typeface="Open Sans"/>
              <a:sym typeface="Open Sans"/>
            </a:endParaRPr>
          </a:p>
          <a:p>
            <a:pPr marL="171450" marR="0" lvl="0" indent="-171450" algn="l" rtl="0">
              <a:lnSpc>
                <a:spcPct val="100000"/>
              </a:lnSpc>
              <a:spcBef>
                <a:spcPts val="0"/>
              </a:spcBef>
              <a:spcAft>
                <a:spcPts val="0"/>
              </a:spcAft>
              <a:buClr>
                <a:srgbClr val="4A4E57"/>
              </a:buClr>
              <a:buSzPts val="1200"/>
              <a:buFont typeface="Arial"/>
              <a:buChar char="•"/>
            </a:pPr>
            <a:r>
              <a:rPr lang="en-US" b="0" i="0">
                <a:solidFill>
                  <a:srgbClr val="4A4E57"/>
                </a:solidFill>
                <a:latin typeface="Open Sans"/>
                <a:ea typeface="Open Sans"/>
                <a:cs typeface="Open Sans"/>
                <a:sym typeface="Open Sans"/>
              </a:rPr>
              <a:t>Need – If there is a problem that you can solve and you can prove your expertise or credibility in offering solutions, you have their buy-in.</a:t>
            </a:r>
            <a:endParaRPr/>
          </a:p>
          <a:p>
            <a:pPr marL="171450" marR="0" lvl="0" indent="-95250" algn="l" rtl="0">
              <a:lnSpc>
                <a:spcPct val="100000"/>
              </a:lnSpc>
              <a:spcBef>
                <a:spcPts val="0"/>
              </a:spcBef>
              <a:spcAft>
                <a:spcPts val="0"/>
              </a:spcAft>
              <a:buClr>
                <a:schemeClr val="dk1"/>
              </a:buClr>
              <a:buSzPts val="1200"/>
              <a:buFont typeface="Arial"/>
              <a:buNone/>
            </a:pPr>
            <a:endParaRPr b="0" i="0">
              <a:solidFill>
                <a:srgbClr val="4A4E57"/>
              </a:solidFill>
              <a:latin typeface="Open Sans"/>
              <a:ea typeface="Open Sans"/>
              <a:cs typeface="Open Sans"/>
              <a:sym typeface="Open Sans"/>
            </a:endParaRPr>
          </a:p>
          <a:p>
            <a:pPr marL="0" marR="0" lvl="0" indent="0" algn="l" rtl="0">
              <a:lnSpc>
                <a:spcPct val="100000"/>
              </a:lnSpc>
              <a:spcBef>
                <a:spcPts val="0"/>
              </a:spcBef>
              <a:spcAft>
                <a:spcPts val="0"/>
              </a:spcAft>
              <a:buClr>
                <a:srgbClr val="4A4E57"/>
              </a:buClr>
              <a:buSzPts val="1200"/>
              <a:buFont typeface="Arial"/>
              <a:buNone/>
            </a:pPr>
            <a:r>
              <a:rPr lang="en-US" b="0" i="0">
                <a:solidFill>
                  <a:srgbClr val="4A4E57"/>
                </a:solidFill>
                <a:latin typeface="Open Sans"/>
                <a:ea typeface="Open Sans"/>
                <a:cs typeface="Open Sans"/>
                <a:sym typeface="Open Sans"/>
              </a:rPr>
              <a:t>------------------------------------------------------------------------------------------</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4A4E57"/>
              </a:solidFill>
              <a:latin typeface="Open Sans"/>
              <a:ea typeface="Open Sans"/>
              <a:cs typeface="Open Sans"/>
              <a:sym typeface="Open Sans"/>
            </a:endParaRPr>
          </a:p>
          <a:p>
            <a:pPr marL="0" marR="0" lvl="0" indent="0" algn="l" rtl="0">
              <a:lnSpc>
                <a:spcPct val="100000"/>
              </a:lnSpc>
              <a:spcBef>
                <a:spcPts val="0"/>
              </a:spcBef>
              <a:spcAft>
                <a:spcPts val="0"/>
              </a:spcAft>
              <a:buClr>
                <a:srgbClr val="4A4E57"/>
              </a:buClr>
              <a:buSzPts val="1200"/>
              <a:buFont typeface="Arial"/>
              <a:buNone/>
            </a:pPr>
            <a:r>
              <a:rPr lang="en-US" b="0" i="0">
                <a:solidFill>
                  <a:srgbClr val="4A4E57"/>
                </a:solidFill>
                <a:latin typeface="Open Sans"/>
                <a:ea typeface="Open Sans"/>
                <a:cs typeface="Open Sans"/>
                <a:sym typeface="Open Sans"/>
              </a:rPr>
              <a:t>All of these tactics become that much tricky when it comes to influencing difficult people.</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4A4E57"/>
              </a:solidFill>
              <a:latin typeface="Open Sans"/>
              <a:ea typeface="Open Sans"/>
              <a:cs typeface="Open Sans"/>
              <a:sym typeface="Open Sans"/>
            </a:endParaRPr>
          </a:p>
          <a:p>
            <a:pPr marL="0" marR="0" lvl="0" indent="0" algn="l" rtl="0">
              <a:lnSpc>
                <a:spcPct val="100000"/>
              </a:lnSpc>
              <a:spcBef>
                <a:spcPts val="0"/>
              </a:spcBef>
              <a:spcAft>
                <a:spcPts val="0"/>
              </a:spcAft>
              <a:buClr>
                <a:srgbClr val="4A4E57"/>
              </a:buClr>
              <a:buSzPts val="1200"/>
              <a:buFont typeface="Arial"/>
              <a:buNone/>
            </a:pPr>
            <a:r>
              <a:rPr lang="en-US" b="0" i="0">
                <a:solidFill>
                  <a:srgbClr val="4A4E57"/>
                </a:solidFill>
                <a:latin typeface="Open Sans"/>
                <a:ea typeface="Open Sans"/>
                <a:cs typeface="Open Sans"/>
                <a:sym typeface="Open Sans"/>
              </a:rPr>
              <a:t>Let us look at how we can achieve that?</a:t>
            </a:r>
            <a:endParaRPr/>
          </a:p>
          <a:p>
            <a:pPr marL="0" marR="0" lvl="0" indent="0" algn="l" rtl="0">
              <a:lnSpc>
                <a:spcPct val="100000"/>
              </a:lnSpc>
              <a:spcBef>
                <a:spcPts val="0"/>
              </a:spcBef>
              <a:spcAft>
                <a:spcPts val="0"/>
              </a:spcAft>
              <a:buClr>
                <a:schemeClr val="dk1"/>
              </a:buClr>
              <a:buSzPts val="1200"/>
              <a:buFont typeface="Arial"/>
              <a:buNone/>
            </a:pPr>
            <a:endParaRPr b="0" i="0">
              <a:solidFill>
                <a:srgbClr val="4A4E57"/>
              </a:solidFill>
              <a:latin typeface="Open Sans"/>
              <a:ea typeface="Open Sans"/>
              <a:cs typeface="Open Sans"/>
              <a:sym typeface="Open Sans"/>
            </a:endParaRPr>
          </a:p>
          <a:p>
            <a:pPr marL="0" marR="0" lvl="0" indent="0" algn="l" rtl="0">
              <a:lnSpc>
                <a:spcPct val="100000"/>
              </a:lnSpc>
              <a:spcBef>
                <a:spcPts val="0"/>
              </a:spcBef>
              <a:spcAft>
                <a:spcPts val="0"/>
              </a:spcAft>
              <a:buClr>
                <a:srgbClr val="4A4E57"/>
              </a:buClr>
              <a:buSzPts val="1200"/>
              <a:buFont typeface="Arial"/>
              <a:buNone/>
            </a:pPr>
            <a:r>
              <a:rPr lang="en-US" b="0" i="1">
                <a:solidFill>
                  <a:srgbClr val="4A4E57"/>
                </a:solidFill>
                <a:latin typeface="Open Sans"/>
                <a:ea typeface="Open Sans"/>
                <a:cs typeface="Open Sans"/>
                <a:sym typeface="Open Sans"/>
              </a:rPr>
              <a:t>Move to the next slide.</a:t>
            </a:r>
            <a:endParaRPr/>
          </a:p>
        </p:txBody>
      </p:sp>
      <p:sp>
        <p:nvSpPr>
          <p:cNvPr id="664" name="Google Shape;66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20</a:t>
            </a:fld>
            <a:endParaRPr dirty="0">
              <a:latin typeface="Swis721 Cn BT" panose="020B0506020202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Several influencers may tend to overdo things while getting through to people.</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It is important to be mindful and avoid the 4 common persuasion mistakes many influencers make.</a:t>
            </a:r>
            <a:endParaRPr sz="1800" b="1">
              <a:solidFill>
                <a:srgbClr val="0F0F3F"/>
              </a:solidFill>
              <a:latin typeface="Calibri"/>
              <a:ea typeface="Calibri"/>
              <a:cs typeface="Calibri"/>
              <a:sym typeface="Calibri"/>
            </a:endParaRPr>
          </a:p>
          <a:p>
            <a:pPr marL="0" lvl="0" indent="0" algn="l" rtl="0">
              <a:spcBef>
                <a:spcPts val="0"/>
              </a:spcBef>
              <a:spcAft>
                <a:spcPts val="0"/>
              </a:spcAft>
              <a:buNone/>
            </a:pPr>
            <a:endParaRPr/>
          </a:p>
          <a:p>
            <a:pPr marL="228600" marR="0" lvl="0" indent="-228600" algn="l" rtl="0">
              <a:lnSpc>
                <a:spcPct val="100000"/>
              </a:lnSpc>
              <a:spcBef>
                <a:spcPts val="0"/>
              </a:spcBef>
              <a:spcAft>
                <a:spcPts val="0"/>
              </a:spcAft>
              <a:buClr>
                <a:schemeClr val="dk1"/>
              </a:buClr>
              <a:buSzPts val="1200"/>
              <a:buFont typeface="Calibri"/>
              <a:buAutoNum type="arabicPeriod"/>
            </a:pPr>
            <a:r>
              <a:rPr lang="en-US"/>
              <a:t>Not listening/understanding</a:t>
            </a:r>
            <a:endParaRPr/>
          </a:p>
          <a:p>
            <a:pPr marL="228600" lvl="0" indent="-228600" algn="l" rtl="0">
              <a:spcBef>
                <a:spcPts val="0"/>
              </a:spcBef>
              <a:spcAft>
                <a:spcPts val="0"/>
              </a:spcAft>
              <a:buClr>
                <a:schemeClr val="dk1"/>
              </a:buClr>
              <a:buSzPts val="1200"/>
              <a:buFont typeface="Calibri"/>
              <a:buAutoNum type="arabicPeriod"/>
            </a:pPr>
            <a:r>
              <a:rPr lang="en-US"/>
              <a:t>Being pushy</a:t>
            </a:r>
            <a:endParaRPr/>
          </a:p>
          <a:p>
            <a:pPr marL="228600" lvl="0" indent="-228600" algn="l" rtl="0">
              <a:spcBef>
                <a:spcPts val="0"/>
              </a:spcBef>
              <a:spcAft>
                <a:spcPts val="0"/>
              </a:spcAft>
              <a:buClr>
                <a:schemeClr val="dk1"/>
              </a:buClr>
              <a:buSzPts val="1200"/>
              <a:buFont typeface="Calibri"/>
              <a:buAutoNum type="arabicPeriod"/>
            </a:pPr>
            <a:r>
              <a:rPr lang="en-US"/>
              <a:t>Not adapting</a:t>
            </a:r>
            <a:endParaRPr/>
          </a:p>
          <a:p>
            <a:pPr marL="228600" lvl="0" indent="-228600" algn="l" rtl="0">
              <a:spcBef>
                <a:spcPts val="0"/>
              </a:spcBef>
              <a:spcAft>
                <a:spcPts val="0"/>
              </a:spcAft>
              <a:buClr>
                <a:schemeClr val="dk1"/>
              </a:buClr>
              <a:buSzPts val="1200"/>
              <a:buFont typeface="Calibri"/>
              <a:buAutoNum type="arabicPeriod"/>
            </a:pPr>
            <a:r>
              <a:rPr lang="en-US"/>
              <a:t>Not knowing your value</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We know what the result of doing the above is.</a:t>
            </a:r>
            <a:endParaRPr/>
          </a:p>
          <a:p>
            <a:pPr marL="0" lvl="0" indent="0" algn="l" rtl="0">
              <a:spcBef>
                <a:spcPts val="0"/>
              </a:spcBef>
              <a:spcAft>
                <a:spcPts val="0"/>
              </a:spcAft>
              <a:buNone/>
            </a:pPr>
            <a:endParaRPr/>
          </a:p>
          <a:p>
            <a:pPr marL="0" lvl="0" indent="0" algn="l" rtl="0">
              <a:spcBef>
                <a:spcPts val="0"/>
              </a:spcBef>
              <a:spcAft>
                <a:spcPts val="0"/>
              </a:spcAft>
              <a:buNone/>
            </a:pPr>
            <a:r>
              <a:rPr lang="en-US" b="1"/>
              <a:t>The trainer can ask the participants for examples.</a:t>
            </a:r>
            <a:endParaRPr/>
          </a:p>
          <a:p>
            <a:pPr marL="0" lvl="0" indent="0" algn="l" rtl="0">
              <a:spcBef>
                <a:spcPts val="0"/>
              </a:spcBef>
              <a:spcAft>
                <a:spcPts val="0"/>
              </a:spcAft>
              <a:buNone/>
            </a:pPr>
            <a:endParaRPr b="1"/>
          </a:p>
          <a:p>
            <a:pPr marL="0" lvl="0" indent="0" algn="l" rtl="0">
              <a:spcBef>
                <a:spcPts val="0"/>
              </a:spcBef>
              <a:spcAft>
                <a:spcPts val="0"/>
              </a:spcAft>
              <a:buNone/>
            </a:pPr>
            <a:r>
              <a:rPr lang="en-US" b="1"/>
              <a:t>----------------------------------------------------------------------</a:t>
            </a:r>
            <a:endParaRPr/>
          </a:p>
          <a:p>
            <a:pPr marL="0" lvl="0" indent="0" algn="l" rtl="0">
              <a:spcBef>
                <a:spcPts val="0"/>
              </a:spcBef>
              <a:spcAft>
                <a:spcPts val="0"/>
              </a:spcAft>
              <a:buNone/>
            </a:pPr>
            <a:endParaRPr b="1"/>
          </a:p>
          <a:p>
            <a:pPr marL="0" lvl="0" indent="0" algn="l" rtl="0">
              <a:spcBef>
                <a:spcPts val="0"/>
              </a:spcBef>
              <a:spcAft>
                <a:spcPts val="0"/>
              </a:spcAft>
              <a:buNone/>
            </a:pPr>
            <a:r>
              <a:rPr lang="en-US" b="0"/>
              <a:t>So, how can we evolve to accept all diverse kinds of people?</a:t>
            </a:r>
            <a:endParaRPr/>
          </a:p>
          <a:p>
            <a:pPr marL="0" lvl="0" indent="0" algn="l" rtl="0">
              <a:spcBef>
                <a:spcPts val="0"/>
              </a:spcBef>
              <a:spcAft>
                <a:spcPts val="0"/>
              </a:spcAft>
              <a:buNone/>
            </a:pPr>
            <a:endParaRPr b="0"/>
          </a:p>
          <a:p>
            <a:pPr marL="0" lvl="0" indent="0" algn="l" rtl="0">
              <a:spcBef>
                <a:spcPts val="0"/>
              </a:spcBef>
              <a:spcAft>
                <a:spcPts val="0"/>
              </a:spcAft>
              <a:buNone/>
            </a:pPr>
            <a:r>
              <a:rPr lang="en-US" b="0" i="1"/>
              <a:t>Move to the next slide.</a:t>
            </a: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680" name="Google Shape;68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21</a:t>
            </a:fld>
            <a:endParaRPr dirty="0">
              <a:latin typeface="Swis721 Cn BT" panose="020B0506020202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4" name="Google Shape;75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As we have seen charisma plays a big role in leadership and influencing others.</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For those of you who are already in leadership positions or those who aspire to be.</a:t>
            </a:r>
            <a:endParaRPr/>
          </a:p>
          <a:p>
            <a:pPr marL="0" marR="0" lvl="0" indent="0" algn="l" rtl="0">
              <a:lnSpc>
                <a:spcPct val="100000"/>
              </a:lnSpc>
              <a:spcBef>
                <a:spcPts val="0"/>
              </a:spcBef>
              <a:spcAft>
                <a:spcPts val="0"/>
              </a:spcAft>
              <a:buClr>
                <a:srgbClr val="000000"/>
              </a:buClr>
              <a:buSzPts val="1800"/>
              <a:buFont typeface="Teko"/>
              <a:buNone/>
            </a:pPr>
            <a:r>
              <a:rPr lang="en-US" sz="1800" b="0">
                <a:solidFill>
                  <a:srgbClr val="000000"/>
                </a:solidFill>
                <a:latin typeface="Teko"/>
                <a:ea typeface="Teko"/>
                <a:cs typeface="Teko"/>
                <a:sym typeface="Teko"/>
              </a:rPr>
              <a:t>Let us understand how to enhance our self-awareness using the five charisma leadership factors.</a:t>
            </a:r>
            <a:endParaRPr/>
          </a:p>
          <a:p>
            <a:pPr marL="0" marR="0" lvl="0" indent="0" algn="l" rtl="0">
              <a:lnSpc>
                <a:spcPct val="100000"/>
              </a:lnSpc>
              <a:spcBef>
                <a:spcPts val="0"/>
              </a:spcBef>
              <a:spcAft>
                <a:spcPts val="0"/>
              </a:spcAft>
              <a:buClr>
                <a:schemeClr val="dk1"/>
              </a:buClr>
              <a:buSzPts val="1800"/>
              <a:buFont typeface="Calibri"/>
              <a:buNone/>
            </a:pPr>
            <a:endParaRPr sz="1800" b="0">
              <a:solidFill>
                <a:srgbClr val="000000"/>
              </a:solidFill>
              <a:latin typeface="Teko"/>
              <a:ea typeface="Teko"/>
              <a:cs typeface="Teko"/>
              <a:sym typeface="Teko"/>
            </a:endParaRPr>
          </a:p>
          <a:p>
            <a:pPr marL="628650" lvl="1" indent="-171450" algn="l" rtl="0">
              <a:spcBef>
                <a:spcPts val="0"/>
              </a:spcBef>
              <a:spcAft>
                <a:spcPts val="0"/>
              </a:spcAft>
              <a:buClr>
                <a:schemeClr val="dk1"/>
              </a:buClr>
              <a:buSzPts val="1200"/>
              <a:buFont typeface="Arial"/>
              <a:buChar char="•"/>
            </a:pPr>
            <a:r>
              <a:rPr lang="en-US"/>
              <a:t>Vision – Leaders need to have a clear vision. Communication has to be aligned with this vision. This clarity of vision or purpose or goal helps motivate others towards a bigger purpose. </a:t>
            </a:r>
            <a:endParaRPr/>
          </a:p>
          <a:p>
            <a:pPr marL="457200" lvl="1" indent="0" algn="l" rtl="0">
              <a:spcBef>
                <a:spcPts val="0"/>
              </a:spcBef>
              <a:spcAft>
                <a:spcPts val="0"/>
              </a:spcAft>
              <a:buClr>
                <a:schemeClr val="dk1"/>
              </a:buClr>
              <a:buSzPts val="1200"/>
              <a:buFont typeface="Arial"/>
              <a:buNone/>
            </a:pPr>
            <a:r>
              <a:rPr lang="en-US"/>
              <a:t>    Question to ask yourself – </a:t>
            </a:r>
            <a:endParaRPr/>
          </a:p>
          <a:p>
            <a:pPr marL="457200" lvl="1" indent="0" algn="l" rtl="0">
              <a:spcBef>
                <a:spcPts val="0"/>
              </a:spcBef>
              <a:spcAft>
                <a:spcPts val="0"/>
              </a:spcAft>
              <a:buClr>
                <a:schemeClr val="dk1"/>
              </a:buClr>
              <a:buSzPts val="1200"/>
              <a:buFont typeface="Arial"/>
              <a:buNone/>
            </a:pPr>
            <a:r>
              <a:rPr lang="en-US" i="1"/>
              <a:t>	- What is my vision or purpose or goal?</a:t>
            </a:r>
            <a:endParaRPr/>
          </a:p>
          <a:p>
            <a:pPr marL="457200" lvl="1" indent="0" algn="l" rtl="0">
              <a:spcBef>
                <a:spcPts val="0"/>
              </a:spcBef>
              <a:spcAft>
                <a:spcPts val="0"/>
              </a:spcAft>
              <a:buClr>
                <a:schemeClr val="dk1"/>
              </a:buClr>
              <a:buSzPts val="1200"/>
              <a:buFont typeface="Arial"/>
              <a:buNone/>
            </a:pPr>
            <a:r>
              <a:rPr lang="en-US" i="1"/>
              <a:t>            - What do I want to achieve in the bigger scheme of things?</a:t>
            </a:r>
            <a:endParaRPr/>
          </a:p>
          <a:p>
            <a:pPr marL="457200" lvl="1" indent="0" algn="l" rtl="0">
              <a:spcBef>
                <a:spcPts val="0"/>
              </a:spcBef>
              <a:spcAft>
                <a:spcPts val="0"/>
              </a:spcAft>
              <a:buClr>
                <a:schemeClr val="dk1"/>
              </a:buClr>
              <a:buSzPts val="1200"/>
              <a:buFont typeface="Arial"/>
              <a:buNone/>
            </a:pPr>
            <a:r>
              <a:rPr lang="en-US" i="1"/>
              <a:t>            - How can I contribute towards something bigger than myself?</a:t>
            </a:r>
            <a:endParaRPr/>
          </a:p>
          <a:p>
            <a:pPr marL="628650" lvl="1" indent="-95250" algn="l" rtl="0">
              <a:spcBef>
                <a:spcPts val="0"/>
              </a:spcBef>
              <a:spcAft>
                <a:spcPts val="0"/>
              </a:spcAft>
              <a:buClr>
                <a:schemeClr val="dk1"/>
              </a:buClr>
              <a:buSzPts val="1200"/>
              <a:buFont typeface="Arial"/>
              <a:buNone/>
            </a:pPr>
            <a:endParaRPr/>
          </a:p>
          <a:p>
            <a:pPr marL="628650" lvl="1" indent="-171450" algn="l" rtl="0">
              <a:spcBef>
                <a:spcPts val="0"/>
              </a:spcBef>
              <a:spcAft>
                <a:spcPts val="0"/>
              </a:spcAft>
              <a:buClr>
                <a:schemeClr val="dk1"/>
              </a:buClr>
              <a:buSzPts val="1200"/>
              <a:buFont typeface="Arial"/>
              <a:buChar char="•"/>
            </a:pPr>
            <a:r>
              <a:rPr lang="en-US"/>
              <a:t>Passion – As we know, passion is contagious. </a:t>
            </a:r>
            <a:endParaRPr/>
          </a:p>
          <a:p>
            <a:pPr marL="457200" lvl="1" indent="0" algn="l" rtl="0">
              <a:spcBef>
                <a:spcPts val="0"/>
              </a:spcBef>
              <a:spcAft>
                <a:spcPts val="0"/>
              </a:spcAft>
              <a:buClr>
                <a:schemeClr val="dk1"/>
              </a:buClr>
              <a:buSzPts val="1200"/>
              <a:buFont typeface="Arial"/>
              <a:buNone/>
            </a:pPr>
            <a:r>
              <a:rPr lang="en-US"/>
              <a:t>    Question to ask yourself – </a:t>
            </a:r>
            <a:endParaRPr/>
          </a:p>
          <a:p>
            <a:pPr marL="457200" lvl="1" indent="0" algn="l" rtl="0">
              <a:spcBef>
                <a:spcPts val="0"/>
              </a:spcBef>
              <a:spcAft>
                <a:spcPts val="0"/>
              </a:spcAft>
              <a:buClr>
                <a:schemeClr val="dk1"/>
              </a:buClr>
              <a:buSzPts val="1200"/>
              <a:buFont typeface="Arial"/>
              <a:buNone/>
            </a:pPr>
            <a:r>
              <a:rPr lang="en-US" i="1"/>
              <a:t>	- What do I love doing?</a:t>
            </a:r>
            <a:endParaRPr/>
          </a:p>
          <a:p>
            <a:pPr marL="457200" lvl="1" indent="0" algn="l" rtl="0">
              <a:spcBef>
                <a:spcPts val="0"/>
              </a:spcBef>
              <a:spcAft>
                <a:spcPts val="0"/>
              </a:spcAft>
              <a:buClr>
                <a:schemeClr val="dk1"/>
              </a:buClr>
              <a:buSzPts val="1200"/>
              <a:buFont typeface="Arial"/>
              <a:buNone/>
            </a:pPr>
            <a:r>
              <a:rPr lang="en-US" i="1"/>
              <a:t>            - What do I care about?</a:t>
            </a:r>
            <a:endParaRPr/>
          </a:p>
          <a:p>
            <a:pPr marL="457200" lvl="1" indent="0" algn="l" rtl="0">
              <a:spcBef>
                <a:spcPts val="0"/>
              </a:spcBef>
              <a:spcAft>
                <a:spcPts val="0"/>
              </a:spcAft>
              <a:buClr>
                <a:schemeClr val="dk1"/>
              </a:buClr>
              <a:buSzPts val="1200"/>
              <a:buFont typeface="Arial"/>
              <a:buNone/>
            </a:pPr>
            <a:r>
              <a:rPr lang="en-US" i="1"/>
              <a:t>            - What makes me happy?</a:t>
            </a:r>
            <a:endParaRPr/>
          </a:p>
          <a:p>
            <a:pPr marL="457200" lvl="1" indent="0" algn="l" rtl="0">
              <a:spcBef>
                <a:spcPts val="0"/>
              </a:spcBef>
              <a:spcAft>
                <a:spcPts val="0"/>
              </a:spcAft>
              <a:buClr>
                <a:schemeClr val="dk1"/>
              </a:buClr>
              <a:buSzPts val="1200"/>
              <a:buFont typeface="Arial"/>
              <a:buNone/>
            </a:pPr>
            <a:r>
              <a:rPr lang="en-US" i="1"/>
              <a:t>            - What am I motivated to do?   </a:t>
            </a:r>
            <a:endParaRPr/>
          </a:p>
          <a:p>
            <a:pPr marL="628650" lvl="1" indent="-95250" algn="l" rtl="0">
              <a:spcBef>
                <a:spcPts val="0"/>
              </a:spcBef>
              <a:spcAft>
                <a:spcPts val="0"/>
              </a:spcAft>
              <a:buClr>
                <a:schemeClr val="dk1"/>
              </a:buClr>
              <a:buSzPts val="1200"/>
              <a:buFont typeface="Arial"/>
              <a:buNone/>
            </a:pPr>
            <a:endParaRPr/>
          </a:p>
          <a:p>
            <a:pPr marL="628650" lvl="1" indent="-171450" algn="l" rtl="0">
              <a:spcBef>
                <a:spcPts val="0"/>
              </a:spcBef>
              <a:spcAft>
                <a:spcPts val="0"/>
              </a:spcAft>
              <a:buClr>
                <a:schemeClr val="dk1"/>
              </a:buClr>
              <a:buSzPts val="1200"/>
              <a:buFont typeface="Arial"/>
              <a:buChar char="•"/>
            </a:pPr>
            <a:r>
              <a:rPr lang="en-US"/>
              <a:t>Communication – We have seen time and again that communication is a huge part of charismatic leadership. This communication also includes listening, empathy, body language, assertiveness, storytelling and so many related skills. </a:t>
            </a:r>
            <a:endParaRPr/>
          </a:p>
          <a:p>
            <a:pPr marL="457200" lvl="1" indent="0" algn="l" rtl="0">
              <a:spcBef>
                <a:spcPts val="0"/>
              </a:spcBef>
              <a:spcAft>
                <a:spcPts val="0"/>
              </a:spcAft>
              <a:buClr>
                <a:schemeClr val="dk1"/>
              </a:buClr>
              <a:buSzPts val="1200"/>
              <a:buFont typeface="Arial"/>
              <a:buNone/>
            </a:pPr>
            <a:r>
              <a:rPr lang="en-US"/>
              <a:t>    Question to ask yourself – </a:t>
            </a:r>
            <a:endParaRPr/>
          </a:p>
          <a:p>
            <a:pPr marL="457200" lvl="1" indent="0" algn="l" rtl="0">
              <a:spcBef>
                <a:spcPts val="0"/>
              </a:spcBef>
              <a:spcAft>
                <a:spcPts val="0"/>
              </a:spcAft>
              <a:buClr>
                <a:schemeClr val="dk1"/>
              </a:buClr>
              <a:buSzPts val="1200"/>
              <a:buFont typeface="Arial"/>
              <a:buNone/>
            </a:pPr>
            <a:r>
              <a:rPr lang="en-US" i="1"/>
              <a:t>	- Am I confident in my speech and body language?</a:t>
            </a:r>
            <a:endParaRPr/>
          </a:p>
          <a:p>
            <a:pPr marL="457200" lvl="1" indent="0" algn="l" rtl="0">
              <a:spcBef>
                <a:spcPts val="0"/>
              </a:spcBef>
              <a:spcAft>
                <a:spcPts val="0"/>
              </a:spcAft>
              <a:buClr>
                <a:schemeClr val="dk1"/>
              </a:buClr>
              <a:buSzPts val="1200"/>
              <a:buFont typeface="Arial"/>
              <a:buNone/>
            </a:pPr>
            <a:r>
              <a:rPr lang="en-US" i="1"/>
              <a:t>            - Am I able to speak effortlessly in front of a crowd?</a:t>
            </a:r>
            <a:endParaRPr/>
          </a:p>
          <a:p>
            <a:pPr marL="457200" lvl="1" indent="0" algn="l" rtl="0">
              <a:spcBef>
                <a:spcPts val="0"/>
              </a:spcBef>
              <a:spcAft>
                <a:spcPts val="0"/>
              </a:spcAft>
              <a:buClr>
                <a:schemeClr val="dk1"/>
              </a:buClr>
              <a:buSzPts val="1200"/>
              <a:buFont typeface="Arial"/>
              <a:buNone/>
            </a:pPr>
            <a:r>
              <a:rPr lang="en-US" i="1"/>
              <a:t>            - Am I able to communicate my thoughts with passion and conviction?</a:t>
            </a:r>
            <a:endParaRPr/>
          </a:p>
          <a:p>
            <a:pPr marL="457200" lvl="1" indent="0" algn="l" rtl="0">
              <a:spcBef>
                <a:spcPts val="0"/>
              </a:spcBef>
              <a:spcAft>
                <a:spcPts val="0"/>
              </a:spcAft>
              <a:buClr>
                <a:schemeClr val="dk1"/>
              </a:buClr>
              <a:buSzPts val="1200"/>
              <a:buFont typeface="Arial"/>
              <a:buNone/>
            </a:pPr>
            <a:r>
              <a:rPr lang="en-US" i="1"/>
              <a:t>            - Am I able to hold the interest of my listeners? </a:t>
            </a:r>
            <a:endParaRPr/>
          </a:p>
          <a:p>
            <a:pPr marL="457200" lvl="1" indent="0" algn="l" rtl="0">
              <a:spcBef>
                <a:spcPts val="0"/>
              </a:spcBef>
              <a:spcAft>
                <a:spcPts val="0"/>
              </a:spcAft>
              <a:buClr>
                <a:schemeClr val="dk1"/>
              </a:buClr>
              <a:buSzPts val="1200"/>
              <a:buFont typeface="Arial"/>
              <a:buNone/>
            </a:pPr>
            <a:r>
              <a:rPr lang="en-US" i="1"/>
              <a:t> </a:t>
            </a:r>
            <a:endParaRPr/>
          </a:p>
          <a:p>
            <a:pPr marL="628650" lvl="1" indent="-171450" algn="l" rtl="0">
              <a:spcBef>
                <a:spcPts val="0"/>
              </a:spcBef>
              <a:spcAft>
                <a:spcPts val="0"/>
              </a:spcAft>
              <a:buClr>
                <a:schemeClr val="dk1"/>
              </a:buClr>
              <a:buSzPts val="1200"/>
              <a:buFont typeface="Arial"/>
              <a:buChar char="•"/>
            </a:pPr>
            <a:r>
              <a:rPr lang="en-US"/>
              <a:t>Authenticity – Being true to yourself and others is a significant trait in leadership.</a:t>
            </a:r>
            <a:endParaRPr/>
          </a:p>
          <a:p>
            <a:pPr marL="457200" lvl="1" indent="0" algn="l" rtl="0">
              <a:spcBef>
                <a:spcPts val="0"/>
              </a:spcBef>
              <a:spcAft>
                <a:spcPts val="0"/>
              </a:spcAft>
              <a:buClr>
                <a:schemeClr val="dk1"/>
              </a:buClr>
              <a:buSzPts val="1200"/>
              <a:buFont typeface="Arial"/>
              <a:buNone/>
            </a:pPr>
            <a:r>
              <a:rPr lang="en-US"/>
              <a:t>    Question to ask yourself – </a:t>
            </a:r>
            <a:endParaRPr/>
          </a:p>
          <a:p>
            <a:pPr marL="457200" lvl="1" indent="0" algn="l" rtl="0">
              <a:spcBef>
                <a:spcPts val="0"/>
              </a:spcBef>
              <a:spcAft>
                <a:spcPts val="0"/>
              </a:spcAft>
              <a:buClr>
                <a:schemeClr val="dk1"/>
              </a:buClr>
              <a:buSzPts val="1200"/>
              <a:buFont typeface="Arial"/>
              <a:buNone/>
            </a:pPr>
            <a:r>
              <a:rPr lang="en-US" i="1"/>
              <a:t>	- Do I know my strengths and weaknesses?</a:t>
            </a:r>
            <a:endParaRPr/>
          </a:p>
          <a:p>
            <a:pPr marL="457200" lvl="1" indent="0" algn="l" rtl="0">
              <a:spcBef>
                <a:spcPts val="0"/>
              </a:spcBef>
              <a:spcAft>
                <a:spcPts val="0"/>
              </a:spcAft>
              <a:buClr>
                <a:schemeClr val="dk1"/>
              </a:buClr>
              <a:buSzPts val="1200"/>
              <a:buFont typeface="Arial"/>
              <a:buNone/>
            </a:pPr>
            <a:r>
              <a:rPr lang="en-US" i="1"/>
              <a:t>            - Am I able to accept myself and my weaknesses?</a:t>
            </a:r>
            <a:endParaRPr/>
          </a:p>
          <a:p>
            <a:pPr marL="457200" lvl="1" indent="0" algn="l" rtl="0">
              <a:spcBef>
                <a:spcPts val="0"/>
              </a:spcBef>
              <a:spcAft>
                <a:spcPts val="0"/>
              </a:spcAft>
              <a:buClr>
                <a:schemeClr val="dk1"/>
              </a:buClr>
              <a:buSzPts val="1200"/>
              <a:buFont typeface="Arial"/>
              <a:buNone/>
            </a:pPr>
            <a:r>
              <a:rPr lang="en-US" i="1"/>
              <a:t>            - Am I able to walk the talk?</a:t>
            </a:r>
            <a:endParaRPr/>
          </a:p>
          <a:p>
            <a:pPr marL="457200" lvl="1" indent="0" algn="l" rtl="0">
              <a:spcBef>
                <a:spcPts val="0"/>
              </a:spcBef>
              <a:spcAft>
                <a:spcPts val="0"/>
              </a:spcAft>
              <a:buClr>
                <a:schemeClr val="dk1"/>
              </a:buClr>
              <a:buSzPts val="1200"/>
              <a:buFont typeface="Arial"/>
              <a:buNone/>
            </a:pPr>
            <a:r>
              <a:rPr lang="en-US" i="1"/>
              <a:t>            - Am I able to receive feedback and work towards self-improvement?  </a:t>
            </a:r>
            <a:endParaRPr/>
          </a:p>
          <a:p>
            <a:pPr marL="457200" lvl="1" indent="0" algn="l" rtl="0">
              <a:spcBef>
                <a:spcPts val="0"/>
              </a:spcBef>
              <a:spcAft>
                <a:spcPts val="0"/>
              </a:spcAft>
              <a:buClr>
                <a:schemeClr val="dk1"/>
              </a:buClr>
              <a:buSzPts val="1200"/>
              <a:buFont typeface="Arial"/>
              <a:buNone/>
            </a:pPr>
            <a:r>
              <a:rPr lang="en-US" i="1"/>
              <a:t> </a:t>
            </a:r>
            <a:endParaRPr/>
          </a:p>
          <a:p>
            <a:pPr marL="628650" lvl="1" indent="-171450" algn="l" rtl="0">
              <a:spcBef>
                <a:spcPts val="0"/>
              </a:spcBef>
              <a:spcAft>
                <a:spcPts val="0"/>
              </a:spcAft>
              <a:buClr>
                <a:schemeClr val="dk1"/>
              </a:buClr>
              <a:buSzPts val="1200"/>
              <a:buFont typeface="Arial"/>
              <a:buChar char="•"/>
            </a:pPr>
            <a:r>
              <a:rPr lang="en-US"/>
              <a:t>Emotional intelligence – We know emotional intelligence is necessary to build strong connections with oneself and others. </a:t>
            </a:r>
            <a:endParaRPr/>
          </a:p>
          <a:p>
            <a:pPr marL="457200" lvl="1" indent="0" algn="l" rtl="0">
              <a:spcBef>
                <a:spcPts val="0"/>
              </a:spcBef>
              <a:spcAft>
                <a:spcPts val="0"/>
              </a:spcAft>
              <a:buClr>
                <a:schemeClr val="dk1"/>
              </a:buClr>
              <a:buSzPts val="1200"/>
              <a:buFont typeface="Arial"/>
              <a:buNone/>
            </a:pPr>
            <a:r>
              <a:rPr lang="en-US"/>
              <a:t>    Question to ask yourself – </a:t>
            </a:r>
            <a:endParaRPr/>
          </a:p>
          <a:p>
            <a:pPr marL="457200" lvl="1" indent="0" algn="l" rtl="0">
              <a:spcBef>
                <a:spcPts val="0"/>
              </a:spcBef>
              <a:spcAft>
                <a:spcPts val="0"/>
              </a:spcAft>
              <a:buClr>
                <a:schemeClr val="dk1"/>
              </a:buClr>
              <a:buSzPts val="1200"/>
              <a:buFont typeface="Arial"/>
              <a:buNone/>
            </a:pPr>
            <a:r>
              <a:rPr lang="en-US" i="1"/>
              <a:t>	- Am I able to manage my emotions?</a:t>
            </a:r>
            <a:endParaRPr/>
          </a:p>
          <a:p>
            <a:pPr marL="457200" lvl="1" indent="0" algn="l" rtl="0">
              <a:spcBef>
                <a:spcPts val="0"/>
              </a:spcBef>
              <a:spcAft>
                <a:spcPts val="0"/>
              </a:spcAft>
              <a:buClr>
                <a:schemeClr val="dk1"/>
              </a:buClr>
              <a:buSzPts val="1200"/>
              <a:buFont typeface="Arial"/>
              <a:buNone/>
            </a:pPr>
            <a:r>
              <a:rPr lang="en-US" i="1"/>
              <a:t>            - Am I able to understand others’ emotions and connect with them?</a:t>
            </a:r>
            <a:endParaRPr/>
          </a:p>
          <a:p>
            <a:pPr marL="457200" lvl="1" indent="0" algn="l" rtl="0">
              <a:spcBef>
                <a:spcPts val="0"/>
              </a:spcBef>
              <a:spcAft>
                <a:spcPts val="0"/>
              </a:spcAft>
              <a:buClr>
                <a:schemeClr val="dk1"/>
              </a:buClr>
              <a:buSzPts val="1200"/>
              <a:buFont typeface="Arial"/>
              <a:buNone/>
            </a:pPr>
            <a:r>
              <a:rPr lang="en-US" i="1"/>
              <a:t>            - Am I able to accept other people’s perspectives?</a:t>
            </a:r>
            <a:endParaRPr/>
          </a:p>
          <a:p>
            <a:pPr marL="457200" lvl="1" indent="0" algn="l" rtl="0">
              <a:spcBef>
                <a:spcPts val="0"/>
              </a:spcBef>
              <a:spcAft>
                <a:spcPts val="0"/>
              </a:spcAft>
              <a:buClr>
                <a:schemeClr val="dk1"/>
              </a:buClr>
              <a:buSzPts val="1200"/>
              <a:buFont typeface="Arial"/>
              <a:buNone/>
            </a:pPr>
            <a:r>
              <a:rPr lang="en-US" i="1"/>
              <a:t>             </a:t>
            </a:r>
            <a:endParaRPr/>
          </a:p>
          <a:p>
            <a:pPr marL="457200" lvl="1" indent="0" algn="l" rtl="0">
              <a:spcBef>
                <a:spcPts val="0"/>
              </a:spcBef>
              <a:spcAft>
                <a:spcPts val="0"/>
              </a:spcAft>
              <a:buClr>
                <a:schemeClr val="dk1"/>
              </a:buClr>
              <a:buSzPts val="1200"/>
              <a:buFont typeface="Arial"/>
              <a:buNone/>
            </a:pPr>
            <a:endParaRPr b="0" i="1"/>
          </a:p>
          <a:p>
            <a:pPr marL="457200" lvl="1" indent="0" algn="l" rtl="0">
              <a:spcBef>
                <a:spcPts val="0"/>
              </a:spcBef>
              <a:spcAft>
                <a:spcPts val="0"/>
              </a:spcAft>
              <a:buClr>
                <a:schemeClr val="dk1"/>
              </a:buClr>
              <a:buSzPts val="1200"/>
              <a:buFont typeface="Arial"/>
              <a:buNone/>
            </a:pPr>
            <a:r>
              <a:rPr lang="en-US" b="0" i="0"/>
              <a:t>Let us see how to harness our hidden charisma.</a:t>
            </a:r>
            <a:endParaRPr/>
          </a:p>
          <a:p>
            <a:pPr marL="457200" lvl="1" indent="0" algn="l" rtl="0">
              <a:spcBef>
                <a:spcPts val="0"/>
              </a:spcBef>
              <a:spcAft>
                <a:spcPts val="0"/>
              </a:spcAft>
              <a:buClr>
                <a:schemeClr val="dk1"/>
              </a:buClr>
              <a:buSzPts val="1200"/>
              <a:buFont typeface="Arial"/>
              <a:buNone/>
            </a:pPr>
            <a:endParaRPr b="0" i="0"/>
          </a:p>
          <a:p>
            <a:pPr marL="457200" lvl="1" indent="0" algn="l" rtl="0">
              <a:spcBef>
                <a:spcPts val="0"/>
              </a:spcBef>
              <a:spcAft>
                <a:spcPts val="0"/>
              </a:spcAft>
              <a:buClr>
                <a:schemeClr val="dk1"/>
              </a:buClr>
              <a:buSzPts val="1200"/>
              <a:buFont typeface="Arial"/>
              <a:buNone/>
            </a:pPr>
            <a:r>
              <a:rPr lang="en-US" b="0" i="1"/>
              <a:t>Move to the next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55" name="Google Shape;75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Swis721 Cn BT" panose="020B0506020202030204" pitchFamily="34" charset="0"/>
                <a:sym typeface="Arial"/>
              </a:rPr>
              <a:t>22</a:t>
            </a:fld>
            <a:endParaRPr sz="1200" b="0" i="0" u="none" strike="noStrike" cap="none" dirty="0">
              <a:solidFill>
                <a:srgbClr val="000000"/>
              </a:solidFill>
              <a:latin typeface="Swis721 Cn BT" panose="020B0506020202030204" pitchFamily="34" charset="0"/>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latin typeface="Swis721 Cn BT" panose="020B0506020202030204" pitchFamily="34" charset="0"/>
              <a:ea typeface="Arial"/>
              <a:cs typeface="Arial"/>
              <a:sym typeface="Arial"/>
            </a:endParaRPr>
          </a:p>
        </p:txBody>
      </p:sp>
      <p:sp>
        <p:nvSpPr>
          <p:cNvPr id="867" name="Google Shape;86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i="0" u="none" strike="noStrike" dirty="0">
                <a:solidFill>
                  <a:srgbClr val="000000"/>
                </a:solidFill>
                <a:latin typeface="Swis721 Cn BT" panose="020B0506020202030204" pitchFamily="34" charset="0"/>
                <a:ea typeface="Arial"/>
                <a:cs typeface="Arial"/>
                <a:sym typeface="Arial"/>
              </a:rPr>
              <a:t>Trainer:</a:t>
            </a:r>
            <a:endParaRPr dirty="0"/>
          </a:p>
          <a:p>
            <a:pPr marL="0" lvl="0" indent="0" algn="l" rtl="0">
              <a:spcBef>
                <a:spcPts val="0"/>
              </a:spcBef>
              <a:spcAft>
                <a:spcPts val="0"/>
              </a:spcAft>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sz="2400" b="0" i="0" u="none" strike="noStrike" dirty="0">
                <a:solidFill>
                  <a:srgbClr val="000000"/>
                </a:solidFill>
                <a:latin typeface="Swis721 Cn BT" panose="020B0506020202030204" pitchFamily="34" charset="0"/>
                <a:ea typeface="Arial"/>
                <a:cs typeface="Arial"/>
                <a:sym typeface="Arial"/>
              </a:rPr>
              <a:t>This workshop is quite extensive, covering extremely significant aspects of the topic.</a:t>
            </a:r>
            <a:endParaRPr dirty="0"/>
          </a:p>
          <a:p>
            <a:pPr marL="0" lvl="0" indent="0" algn="l" rtl="0">
              <a:spcBef>
                <a:spcPts val="0"/>
              </a:spcBef>
              <a:spcAft>
                <a:spcPts val="0"/>
              </a:spcAft>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sz="2400" b="0" i="0" u="none" strike="noStrike" dirty="0">
                <a:solidFill>
                  <a:srgbClr val="000000"/>
                </a:solidFill>
                <a:latin typeface="Swis721 Cn BT" panose="020B0506020202030204" pitchFamily="34" charset="0"/>
                <a:ea typeface="Arial"/>
                <a:cs typeface="Arial"/>
                <a:sym typeface="Arial"/>
              </a:rPr>
              <a:t>There are 7 modules, each covering a significant topic:</a:t>
            </a:r>
            <a:endParaRPr dirty="0"/>
          </a:p>
          <a:p>
            <a:pPr marL="0" lvl="0" indent="0" algn="l" rtl="0">
              <a:spcBef>
                <a:spcPts val="0"/>
              </a:spcBef>
              <a:spcAft>
                <a:spcPts val="0"/>
              </a:spcAft>
              <a:buNone/>
            </a:pPr>
            <a:endParaRPr sz="2400" b="0" i="0" u="none" strike="noStrike" dirty="0">
              <a:solidFill>
                <a:srgbClr val="000000"/>
              </a:solidFill>
              <a:latin typeface="Swis721 Cn BT" panose="020B0506020202030204" pitchFamily="34" charset="0"/>
              <a:ea typeface="Arial"/>
              <a:cs typeface="Arial"/>
              <a:sym typeface="Arial"/>
            </a:endParaRPr>
          </a:p>
          <a:p>
            <a:pPr marL="457200" lvl="0" indent="-457200" algn="l" rtl="0">
              <a:spcBef>
                <a:spcPts val="0"/>
              </a:spcBef>
              <a:spcAft>
                <a:spcPts val="0"/>
              </a:spcAft>
              <a:buClr>
                <a:schemeClr val="dk1"/>
              </a:buClr>
              <a:buSzPts val="2400"/>
              <a:buFont typeface="Calibri"/>
              <a:buAutoNum type="arabicPeriod"/>
            </a:pPr>
            <a:r>
              <a:rPr lang="en-US" sz="2400" b="0" dirty="0"/>
              <a:t>Understanding executive presence</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Storytelling</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Creating a compelling story</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Emotional intelligence</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Building trust</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The art of influence</a:t>
            </a:r>
            <a:endParaRPr sz="2400" b="0" dirty="0"/>
          </a:p>
          <a:p>
            <a:pPr marL="457200" lvl="0" indent="-457200" algn="l" rtl="0">
              <a:spcBef>
                <a:spcPts val="0"/>
              </a:spcBef>
              <a:spcAft>
                <a:spcPts val="0"/>
              </a:spcAft>
              <a:buClr>
                <a:schemeClr val="dk1"/>
              </a:buClr>
              <a:buSzPts val="2400"/>
              <a:buFont typeface="Calibri"/>
              <a:buAutoNum type="arabicPeriod"/>
            </a:pPr>
            <a:r>
              <a:rPr lang="en-US" sz="2400" b="0" dirty="0"/>
              <a:t>Developing charisma</a:t>
            </a:r>
            <a:endParaRPr sz="2400" b="0" dirty="0"/>
          </a:p>
          <a:p>
            <a:pPr marL="0" lvl="0" indent="0" algn="l" rtl="0">
              <a:spcBef>
                <a:spcPts val="0"/>
              </a:spcBef>
              <a:spcAft>
                <a:spcPts val="0"/>
              </a:spcAft>
              <a:buClr>
                <a:schemeClr val="dk1"/>
              </a:buClr>
              <a:buSzPts val="2400"/>
              <a:buFont typeface="Calibri"/>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Clr>
                <a:srgbClr val="000000"/>
              </a:buClr>
              <a:buSzPts val="2400"/>
              <a:buFont typeface="Calibri"/>
              <a:buNone/>
            </a:pPr>
            <a:r>
              <a:rPr lang="en-US" sz="2400" b="0" i="0" u="none" strike="noStrike" dirty="0">
                <a:solidFill>
                  <a:srgbClr val="000000"/>
                </a:solidFill>
                <a:latin typeface="Swis721 Cn BT" panose="020B0506020202030204" pitchFamily="34" charset="0"/>
                <a:ea typeface="Arial"/>
                <a:cs typeface="Arial"/>
                <a:sym typeface="Arial"/>
              </a:rPr>
              <a:t>Each of these modules will bring more clarity to the larger concept - “Executive Presence”.</a:t>
            </a:r>
            <a:endParaRPr dirty="0"/>
          </a:p>
          <a:p>
            <a:pPr marL="0" lvl="0" indent="0" algn="l" rtl="0">
              <a:spcBef>
                <a:spcPts val="0"/>
              </a:spcBef>
              <a:spcAft>
                <a:spcPts val="0"/>
              </a:spcAft>
              <a:buClr>
                <a:schemeClr val="dk1"/>
              </a:buClr>
              <a:buSzPts val="2400"/>
              <a:buFont typeface="Calibri"/>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Clr>
                <a:srgbClr val="000000"/>
              </a:buClr>
              <a:buSzPts val="2400"/>
              <a:buFont typeface="Calibri"/>
              <a:buNone/>
            </a:pPr>
            <a:r>
              <a:rPr lang="en-US" sz="2400" b="0" i="0" u="none" strike="noStrike" dirty="0">
                <a:solidFill>
                  <a:srgbClr val="000000"/>
                </a:solidFill>
                <a:latin typeface="Swis721 Cn BT" panose="020B0506020202030204" pitchFamily="34" charset="0"/>
                <a:ea typeface="Arial"/>
                <a:cs typeface="Arial"/>
                <a:sym typeface="Arial"/>
              </a:rPr>
              <a:t>Let us now dive deeper into them.</a:t>
            </a:r>
            <a:endParaRPr dirty="0"/>
          </a:p>
          <a:p>
            <a:pPr marL="0" lvl="0" indent="0" algn="l" rtl="0">
              <a:spcBef>
                <a:spcPts val="0"/>
              </a:spcBef>
              <a:spcAft>
                <a:spcPts val="0"/>
              </a:spcAft>
              <a:buClr>
                <a:schemeClr val="dk1"/>
              </a:buClr>
              <a:buSzPts val="2400"/>
              <a:buFont typeface="Calibri"/>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Clr>
                <a:srgbClr val="000000"/>
              </a:buClr>
              <a:buSzPts val="2400"/>
              <a:buFont typeface="Calibri"/>
              <a:buNone/>
            </a:pPr>
            <a:r>
              <a:rPr lang="en-US" sz="2400" b="0" i="1" u="none" strike="noStrike" dirty="0">
                <a:solidFill>
                  <a:srgbClr val="000000"/>
                </a:solidFill>
                <a:latin typeface="Swis721 Cn BT" panose="020B0506020202030204" pitchFamily="34" charset="0"/>
                <a:ea typeface="Arial"/>
                <a:cs typeface="Arial"/>
                <a:sym typeface="Arial"/>
              </a:rPr>
              <a:t>Move to the next slide.</a:t>
            </a:r>
            <a:endParaRPr dirty="0"/>
          </a:p>
          <a:p>
            <a:pPr marL="0" lvl="0" indent="0" algn="l" rtl="0">
              <a:spcBef>
                <a:spcPts val="0"/>
              </a:spcBef>
              <a:spcAft>
                <a:spcPts val="0"/>
              </a:spcAft>
              <a:buNone/>
            </a:pPr>
            <a:endParaRPr sz="2400" b="0" i="0" u="none" strike="noStrike" dirty="0">
              <a:solidFill>
                <a:srgbClr val="000000"/>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sz="2400" b="0" i="0" u="none" strike="noStrike" dirty="0">
                <a:solidFill>
                  <a:srgbClr val="000000"/>
                </a:solidFill>
                <a:latin typeface="Swis721 Cn BT" panose="020B0506020202030204" pitchFamily="34" charset="0"/>
                <a:ea typeface="Arial"/>
                <a:cs typeface="Arial"/>
                <a:sym typeface="Arial"/>
              </a:rPr>
              <a:t> </a:t>
            </a:r>
            <a:endParaRPr dirty="0"/>
          </a:p>
          <a:p>
            <a:pPr marL="0" lvl="0" indent="0" algn="l" rtl="0">
              <a:spcBef>
                <a:spcPts val="0"/>
              </a:spcBef>
              <a:spcAft>
                <a:spcPts val="0"/>
              </a:spcAft>
              <a:buNone/>
            </a:pPr>
            <a:endParaRPr sz="2400" b="0" i="0" u="none" strike="noStrike" dirty="0">
              <a:solidFill>
                <a:srgbClr val="000000"/>
              </a:solidFill>
              <a:latin typeface="Swis721 Cn BT" panose="020B0506020202030204" pitchFamily="34" charset="0"/>
              <a:ea typeface="Arial"/>
              <a:cs typeface="Arial"/>
              <a:sym typeface="Arial"/>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3</a:t>
            </a:fld>
            <a:endParaRPr dirty="0">
              <a:latin typeface="Swis721 Cn BT" panose="020B0506020202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Identify the famous personalities in the image.</a:t>
            </a:r>
            <a:endParaRPr dirty="0"/>
          </a:p>
          <a:p>
            <a:pPr marL="0" lvl="0" indent="0" algn="l" rtl="0">
              <a:spcBef>
                <a:spcPts val="0"/>
              </a:spcBef>
              <a:spcAft>
                <a:spcPts val="0"/>
              </a:spcAft>
              <a:buNone/>
            </a:pPr>
            <a:r>
              <a:rPr lang="en-US" dirty="0"/>
              <a:t>Which companies do they lead?</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b="0" i="1" u="none" dirty="0"/>
              <a:t>Elicit responses and acknowledge.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Responses:</a:t>
            </a:r>
            <a:endParaRPr dirty="0"/>
          </a:p>
          <a:p>
            <a:pPr marL="0" lvl="0" indent="0" algn="l" rtl="0">
              <a:spcBef>
                <a:spcPts val="0"/>
              </a:spcBef>
              <a:spcAft>
                <a:spcPts val="0"/>
              </a:spcAft>
              <a:buNone/>
            </a:pPr>
            <a:r>
              <a:rPr lang="en-US" dirty="0"/>
              <a:t>Steve Jobs (Apple)</a:t>
            </a:r>
            <a:endParaRPr dirty="0"/>
          </a:p>
          <a:p>
            <a:pPr marL="0" lvl="0" indent="0" algn="l" rtl="0">
              <a:spcBef>
                <a:spcPts val="0"/>
              </a:spcBef>
              <a:spcAft>
                <a:spcPts val="0"/>
              </a:spcAft>
              <a:buNone/>
            </a:pPr>
            <a:r>
              <a:rPr lang="en-US" dirty="0"/>
              <a:t>Bill Gates (Microsoft)</a:t>
            </a:r>
            <a:endParaRPr dirty="0"/>
          </a:p>
          <a:p>
            <a:pPr marL="0" lvl="0" indent="0" algn="l" rtl="0">
              <a:spcBef>
                <a:spcPts val="0"/>
              </a:spcBef>
              <a:spcAft>
                <a:spcPts val="0"/>
              </a:spcAft>
              <a:buNone/>
            </a:pPr>
            <a:r>
              <a:rPr lang="en-US" dirty="0"/>
              <a:t>Warren Buffet (</a:t>
            </a:r>
            <a:r>
              <a:rPr lang="en-US" sz="1200" dirty="0">
                <a:solidFill>
                  <a:schemeClr val="dk1"/>
                </a:solidFill>
                <a:latin typeface="Swis721 Cn BT" panose="020B0506020202030204" pitchFamily="34" charset="0"/>
                <a:ea typeface="Arial"/>
                <a:cs typeface="Arial"/>
                <a:sym typeface="Arial"/>
              </a:rPr>
              <a:t>Berkshire Hathaway)</a:t>
            </a:r>
            <a:endParaRPr sz="1200" dirty="0">
              <a:solidFill>
                <a:schemeClr val="dk1"/>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dirty="0"/>
              <a:t>Satya Nadella (Microsoft)</a:t>
            </a:r>
            <a:endParaRPr dirty="0"/>
          </a:p>
          <a:p>
            <a:pPr marL="0" lvl="0" indent="0" algn="l" rtl="0">
              <a:spcBef>
                <a:spcPts val="0"/>
              </a:spcBef>
              <a:spcAft>
                <a:spcPts val="0"/>
              </a:spcAft>
              <a:buNone/>
            </a:pPr>
            <a:r>
              <a:rPr lang="en-US" dirty="0"/>
              <a:t>Richard Branson (Founder of Virgin Group)</a:t>
            </a:r>
            <a:endParaRPr dirty="0"/>
          </a:p>
          <a:p>
            <a:pPr marL="0" lvl="0" indent="0" algn="l" rtl="0">
              <a:spcBef>
                <a:spcPts val="0"/>
              </a:spcBef>
              <a:spcAft>
                <a:spcPts val="0"/>
              </a:spcAft>
              <a:buNone/>
            </a:pPr>
            <a:r>
              <a:rPr lang="en-US" dirty="0"/>
              <a:t>Dr APJ Abdul Kalam (Hon. President Of India)</a:t>
            </a:r>
            <a:endParaRPr dirty="0"/>
          </a:p>
          <a:p>
            <a:pPr marL="0" lvl="0" indent="0" algn="l" rtl="0">
              <a:spcBef>
                <a:spcPts val="0"/>
              </a:spcBef>
              <a:spcAft>
                <a:spcPts val="0"/>
              </a:spcAft>
              <a:buNone/>
            </a:pPr>
            <a:r>
              <a:rPr lang="en-US" dirty="0"/>
              <a:t>Princess Diana (Princess of Wales) </a:t>
            </a:r>
            <a:endParaRPr dirty="0"/>
          </a:p>
          <a:p>
            <a:pPr marL="0" lvl="0" indent="0" algn="l" rtl="0">
              <a:spcBef>
                <a:spcPts val="0"/>
              </a:spcBef>
              <a:spcAft>
                <a:spcPts val="0"/>
              </a:spcAft>
              <a:buNone/>
            </a:pPr>
            <a:r>
              <a:rPr lang="en-US" dirty="0"/>
              <a:t>Dalai Lama (Spiritual leader)</a:t>
            </a:r>
            <a:endParaRPr dirty="0"/>
          </a:p>
          <a:p>
            <a:pPr marL="0" lvl="0" indent="0" algn="l" rtl="0">
              <a:spcBef>
                <a:spcPts val="0"/>
              </a:spcBef>
              <a:spcAft>
                <a:spcPts val="0"/>
              </a:spcAft>
              <a:buNone/>
            </a:pPr>
            <a:r>
              <a:rPr lang="en-US" dirty="0"/>
              <a:t>Oprah Winfrey (American talk show host)</a:t>
            </a:r>
            <a:endParaRPr dirty="0"/>
          </a:p>
          <a:p>
            <a:pPr marL="0" lvl="0" indent="0" algn="l" rtl="0">
              <a:spcBef>
                <a:spcPts val="0"/>
              </a:spcBef>
              <a:spcAft>
                <a:spcPts val="0"/>
              </a:spcAft>
              <a:buNone/>
            </a:pPr>
            <a:r>
              <a:rPr lang="en-US" dirty="0"/>
              <a:t>Reed Hastings (CEO of Netflix)</a:t>
            </a:r>
            <a:endParaRPr dirty="0"/>
          </a:p>
          <a:p>
            <a:pPr marL="0" lvl="0" indent="0" algn="l" rtl="0">
              <a:spcBef>
                <a:spcPts val="0"/>
              </a:spcBef>
              <a:spcAft>
                <a:spcPts val="0"/>
              </a:spcAft>
              <a:buNone/>
            </a:pPr>
            <a:r>
              <a:rPr lang="en-US" dirty="0"/>
              <a:t>Indra Nooyi (CEO of Pepsi)</a:t>
            </a:r>
            <a:endParaRPr dirty="0"/>
          </a:p>
          <a:p>
            <a:pPr marL="0" lvl="0" indent="0" algn="l" rtl="0">
              <a:spcBef>
                <a:spcPts val="0"/>
              </a:spcBef>
              <a:spcAft>
                <a:spcPts val="0"/>
              </a:spcAft>
              <a:buNone/>
            </a:pPr>
            <a:r>
              <a:rPr lang="en-US" dirty="0"/>
              <a:t>Sundar Pichai (CEO of Alphabet Inc./Google)</a:t>
            </a:r>
            <a:endParaRPr dirty="0"/>
          </a:p>
          <a:p>
            <a:pPr marL="0" lvl="0" indent="0" algn="l" rtl="0">
              <a:spcBef>
                <a:spcPts val="0"/>
              </a:spcBef>
              <a:spcAft>
                <a:spcPts val="0"/>
              </a:spcAft>
              <a:buNone/>
            </a:pPr>
            <a:r>
              <a:rPr lang="en-US" dirty="0"/>
              <a:t>Mukesh Ambani (Chairman of Reliance Industries)</a:t>
            </a:r>
            <a:endParaRPr dirty="0"/>
          </a:p>
          <a:p>
            <a:pPr marL="0" lvl="0" indent="0" algn="l" rtl="0">
              <a:spcBef>
                <a:spcPts val="0"/>
              </a:spcBef>
              <a:spcAft>
                <a:spcPts val="0"/>
              </a:spcAft>
              <a:buNone/>
            </a:pPr>
            <a:r>
              <a:rPr lang="en-US" dirty="0"/>
              <a:t>Kiran Mazumdar-Shaw (Founder of Biocon)</a:t>
            </a:r>
            <a:endParaRPr dirty="0"/>
          </a:p>
          <a:p>
            <a:pPr marL="0" lvl="0" indent="0" algn="l" rtl="0">
              <a:spcBef>
                <a:spcPts val="0"/>
              </a:spcBef>
              <a:spcAft>
                <a:spcPts val="0"/>
              </a:spcAft>
              <a:buNone/>
            </a:pPr>
            <a:r>
              <a:rPr lang="en-US" dirty="0"/>
              <a:t>Nandan </a:t>
            </a:r>
            <a:r>
              <a:rPr lang="en-US" dirty="0" err="1"/>
              <a:t>Nilekeni</a:t>
            </a:r>
            <a:r>
              <a:rPr lang="en-US" dirty="0"/>
              <a:t> (Chairman of Infosys)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Trainer to ask:</a:t>
            </a:r>
            <a:endParaRPr dirty="0"/>
          </a:p>
          <a:p>
            <a:pPr marL="0" lvl="0" indent="0" algn="l" rtl="0">
              <a:spcBef>
                <a:spcPts val="0"/>
              </a:spcBef>
              <a:spcAft>
                <a:spcPts val="0"/>
              </a:spcAft>
              <a:buNone/>
            </a:pPr>
            <a:r>
              <a:rPr lang="en-US" b="0" dirty="0"/>
              <a:t>What, do you think, are the similarities between them? </a:t>
            </a:r>
            <a:endParaRPr dirty="0"/>
          </a:p>
          <a:p>
            <a:pPr marL="0" lvl="0" indent="0" algn="l" rtl="0">
              <a:spcBef>
                <a:spcPts val="0"/>
              </a:spcBef>
              <a:spcAft>
                <a:spcPts val="0"/>
              </a:spcAft>
              <a:buNone/>
            </a:pPr>
            <a:endParaRPr b="0" dirty="0"/>
          </a:p>
          <a:p>
            <a:pPr marL="0" marR="0" lvl="0" indent="0" algn="l" rtl="0">
              <a:lnSpc>
                <a:spcPct val="100000"/>
              </a:lnSpc>
              <a:spcBef>
                <a:spcPts val="0"/>
              </a:spcBef>
              <a:spcAft>
                <a:spcPts val="0"/>
              </a:spcAft>
              <a:buClr>
                <a:schemeClr val="dk1"/>
              </a:buClr>
              <a:buSzPts val="1200"/>
              <a:buFont typeface="Calibri"/>
              <a:buNone/>
            </a:pPr>
            <a:r>
              <a:rPr lang="en-US" b="0" i="1" u="none" dirty="0"/>
              <a:t>Elicit responses and acknowledge.</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Possible responses:</a:t>
            </a:r>
            <a:endParaRPr dirty="0"/>
          </a:p>
          <a:p>
            <a:pPr marL="171450" lvl="0" indent="-171450" algn="l" rtl="0">
              <a:spcBef>
                <a:spcPts val="0"/>
              </a:spcBef>
              <a:spcAft>
                <a:spcPts val="0"/>
              </a:spcAft>
              <a:buClr>
                <a:schemeClr val="dk1"/>
              </a:buClr>
              <a:buSzPts val="1200"/>
              <a:buFont typeface="Calibri"/>
              <a:buChar char="-"/>
            </a:pPr>
            <a:r>
              <a:rPr lang="en-US" b="0" dirty="0"/>
              <a:t>Charisma</a:t>
            </a:r>
            <a:endParaRPr dirty="0"/>
          </a:p>
          <a:p>
            <a:pPr marL="171450" lvl="0" indent="-171450" algn="l" rtl="0">
              <a:spcBef>
                <a:spcPts val="0"/>
              </a:spcBef>
              <a:spcAft>
                <a:spcPts val="0"/>
              </a:spcAft>
              <a:buClr>
                <a:schemeClr val="dk1"/>
              </a:buClr>
              <a:buSzPts val="1200"/>
              <a:buFont typeface="Calibri"/>
              <a:buChar char="-"/>
            </a:pPr>
            <a:r>
              <a:rPr lang="en-US" b="0" dirty="0"/>
              <a:t>Competent </a:t>
            </a:r>
            <a:endParaRPr dirty="0"/>
          </a:p>
          <a:p>
            <a:pPr marL="171450" lvl="0" indent="-171450" algn="l" rtl="0">
              <a:spcBef>
                <a:spcPts val="0"/>
              </a:spcBef>
              <a:spcAft>
                <a:spcPts val="0"/>
              </a:spcAft>
              <a:buClr>
                <a:schemeClr val="dk1"/>
              </a:buClr>
              <a:buSzPts val="1200"/>
              <a:buFont typeface="Calibri"/>
              <a:buChar char="-"/>
            </a:pPr>
            <a:r>
              <a:rPr lang="en-US" b="0" dirty="0"/>
              <a:t>People-centric</a:t>
            </a:r>
            <a:endParaRPr dirty="0"/>
          </a:p>
          <a:p>
            <a:pPr marL="171450" lvl="0" indent="-171450" algn="l" rtl="0">
              <a:spcBef>
                <a:spcPts val="0"/>
              </a:spcBef>
              <a:spcAft>
                <a:spcPts val="0"/>
              </a:spcAft>
              <a:buClr>
                <a:schemeClr val="dk1"/>
              </a:buClr>
              <a:buSzPts val="1200"/>
              <a:buFont typeface="Calibri"/>
              <a:buChar char="-"/>
            </a:pPr>
            <a:r>
              <a:rPr lang="en-US" b="0" dirty="0"/>
              <a:t>Inspiring</a:t>
            </a:r>
            <a:endParaRPr dirty="0"/>
          </a:p>
          <a:p>
            <a:pPr marL="171450" lvl="0" indent="-171450" algn="l" rtl="0">
              <a:spcBef>
                <a:spcPts val="0"/>
              </a:spcBef>
              <a:spcAft>
                <a:spcPts val="0"/>
              </a:spcAft>
              <a:buClr>
                <a:schemeClr val="dk1"/>
              </a:buClr>
              <a:buSzPts val="1200"/>
              <a:buFont typeface="Calibri"/>
              <a:buChar char="-"/>
            </a:pPr>
            <a:r>
              <a:rPr lang="en-US" b="0" dirty="0"/>
              <a:t>Communication</a:t>
            </a:r>
            <a:endParaRPr dirty="0"/>
          </a:p>
          <a:p>
            <a:pPr marL="171450" lvl="0" indent="-171450" algn="l" rtl="0">
              <a:spcBef>
                <a:spcPts val="0"/>
              </a:spcBef>
              <a:spcAft>
                <a:spcPts val="0"/>
              </a:spcAft>
              <a:buClr>
                <a:schemeClr val="dk1"/>
              </a:buClr>
              <a:buSzPts val="1200"/>
              <a:buFont typeface="Calibri"/>
              <a:buChar char="-"/>
            </a:pPr>
            <a:r>
              <a:rPr lang="en-US" b="0" dirty="0"/>
              <a:t>Influential</a:t>
            </a:r>
            <a:endParaRPr dirty="0"/>
          </a:p>
          <a:p>
            <a:pPr marL="171450" lvl="0" indent="-171450" algn="l" rtl="0">
              <a:spcBef>
                <a:spcPts val="0"/>
              </a:spcBef>
              <a:spcAft>
                <a:spcPts val="0"/>
              </a:spcAft>
              <a:buClr>
                <a:schemeClr val="dk1"/>
              </a:buClr>
              <a:buSzPts val="1200"/>
              <a:buFont typeface="Calibri"/>
              <a:buChar char="-"/>
            </a:pPr>
            <a:r>
              <a:rPr lang="en-US" b="0" dirty="0"/>
              <a:t>Confidence</a:t>
            </a:r>
            <a:endParaRPr dirty="0"/>
          </a:p>
          <a:p>
            <a:pPr marL="171450" lvl="0" indent="-171450" algn="l" rtl="0">
              <a:spcBef>
                <a:spcPts val="0"/>
              </a:spcBef>
              <a:spcAft>
                <a:spcPts val="0"/>
              </a:spcAft>
              <a:buClr>
                <a:schemeClr val="dk1"/>
              </a:buClr>
              <a:buSzPts val="1200"/>
              <a:buFont typeface="Calibri"/>
              <a:buChar char="-"/>
            </a:pPr>
            <a:r>
              <a:rPr lang="en-US" b="0" dirty="0"/>
              <a:t>Visionary etc.</a:t>
            </a:r>
            <a:endParaRPr dirty="0"/>
          </a:p>
          <a:p>
            <a:pPr marL="171450" lvl="0" indent="-9525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Although these people are from different backgrounds, professions, and walks of life, they have a unique ‘presence’.</a:t>
            </a:r>
            <a:endParaRPr dirty="0"/>
          </a:p>
          <a:p>
            <a:pPr marL="0" lvl="0" indent="0" algn="l" rtl="0">
              <a:spcBef>
                <a:spcPts val="0"/>
              </a:spcBef>
              <a:spcAft>
                <a:spcPts val="0"/>
              </a:spcAft>
              <a:buClr>
                <a:schemeClr val="dk1"/>
              </a:buClr>
              <a:buSzPts val="1200"/>
              <a:buFont typeface="Calibri"/>
              <a:buNone/>
            </a:pPr>
            <a:r>
              <a:rPr lang="en-US" b="0" dirty="0"/>
              <a:t> </a:t>
            </a:r>
            <a:endParaRPr dirty="0"/>
          </a:p>
          <a:p>
            <a:pPr marL="0" lvl="0" indent="0" algn="l" rtl="0">
              <a:spcBef>
                <a:spcPts val="0"/>
              </a:spcBef>
              <a:spcAft>
                <a:spcPts val="0"/>
              </a:spcAft>
              <a:buClr>
                <a:schemeClr val="dk1"/>
              </a:buClr>
              <a:buSzPts val="1200"/>
              <a:buFont typeface="Calibri"/>
              <a:buNone/>
            </a:pPr>
            <a:r>
              <a:rPr lang="en-US" b="0" dirty="0"/>
              <a:t>This “presence” can be witnessed through their conduct and achievements. </a:t>
            </a:r>
            <a:endParaRPr dirty="0"/>
          </a:p>
          <a:p>
            <a:pPr marL="0" lvl="0" indent="0" algn="l" rtl="0">
              <a:spcBef>
                <a:spcPts val="0"/>
              </a:spcBef>
              <a:spcAft>
                <a:spcPts val="0"/>
              </a:spcAft>
              <a:buNone/>
            </a:pPr>
            <a:r>
              <a:rPr lang="en-US" dirty="0"/>
              <a:t>Although this presence is often associated with leadership, we arrive at an important question.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Move to the next slide.</a:t>
            </a:r>
            <a:endParaRPr dirty="0"/>
          </a:p>
        </p:txBody>
      </p:sp>
      <p:sp>
        <p:nvSpPr>
          <p:cNvPr id="236" name="Google Shape;23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4</a:t>
            </a:fld>
            <a:endParaRPr dirty="0">
              <a:latin typeface="Swis721 Cn BT" panose="020B0506020202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a:t>
            </a:r>
            <a:endParaRPr/>
          </a:p>
          <a:p>
            <a:pPr marL="0" lvl="0" indent="0" algn="l" rtl="0">
              <a:spcBef>
                <a:spcPts val="0"/>
              </a:spcBef>
              <a:spcAft>
                <a:spcPts val="0"/>
              </a:spcAft>
              <a:buNone/>
            </a:pPr>
            <a:endParaRPr/>
          </a:p>
          <a:p>
            <a:pPr marL="0" lvl="0" indent="0" algn="l" rtl="0">
              <a:spcBef>
                <a:spcPts val="0"/>
              </a:spcBef>
              <a:spcAft>
                <a:spcPts val="0"/>
              </a:spcAft>
              <a:buNone/>
            </a:pPr>
            <a:r>
              <a:rPr lang="en-US"/>
              <a:t>I</a:t>
            </a:r>
            <a:r>
              <a:rPr lang="en-US" b="0" i="0" u="none"/>
              <a:t>s it always true that people without designation cannot be leaders or executives?</a:t>
            </a:r>
            <a:endParaRPr/>
          </a:p>
          <a:p>
            <a:pPr marL="0" lvl="0" indent="0" algn="l" rtl="0">
              <a:spcBef>
                <a:spcPts val="0"/>
              </a:spcBef>
              <a:spcAft>
                <a:spcPts val="0"/>
              </a:spcAft>
              <a:buNone/>
            </a:pPr>
            <a:endParaRPr/>
          </a:p>
          <a:p>
            <a:pPr marL="0" lvl="0" indent="0" algn="l" rtl="0">
              <a:spcBef>
                <a:spcPts val="0"/>
              </a:spcBef>
              <a:spcAft>
                <a:spcPts val="0"/>
              </a:spcAft>
              <a:buNone/>
            </a:pPr>
            <a:r>
              <a:rPr lang="en-US" i="1"/>
              <a:t>Elicit responses and acknowledge.</a:t>
            </a:r>
            <a:endParaRPr/>
          </a:p>
          <a:p>
            <a:pPr marL="0" lvl="0" indent="0" algn="l" rtl="0">
              <a:spcBef>
                <a:spcPts val="0"/>
              </a:spcBef>
              <a:spcAft>
                <a:spcPts val="0"/>
              </a:spcAft>
              <a:buNone/>
            </a:pPr>
            <a:r>
              <a:rPr lang="en-US" i="1"/>
              <a:t>Responses may be mixed.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b="1" i="0" u="none"/>
              <a:t>Debrief:</a:t>
            </a:r>
            <a:endParaRPr/>
          </a:p>
          <a:p>
            <a:pPr marL="0" marR="0" lvl="0" indent="0" algn="l" rtl="0">
              <a:lnSpc>
                <a:spcPct val="100000"/>
              </a:lnSpc>
              <a:spcBef>
                <a:spcPts val="0"/>
              </a:spcBef>
              <a:spcAft>
                <a:spcPts val="0"/>
              </a:spcAft>
              <a:buClr>
                <a:schemeClr val="dk1"/>
              </a:buClr>
              <a:buSzPts val="1200"/>
              <a:buFont typeface="Calibri"/>
              <a:buNone/>
            </a:pPr>
            <a:endParaRPr b="1" i="0" u="none"/>
          </a:p>
          <a:p>
            <a:pPr marL="0" marR="0" lvl="0" indent="0" algn="l" rtl="0">
              <a:lnSpc>
                <a:spcPct val="100000"/>
              </a:lnSpc>
              <a:spcBef>
                <a:spcPts val="0"/>
              </a:spcBef>
              <a:spcAft>
                <a:spcPts val="0"/>
              </a:spcAft>
              <a:buClr>
                <a:schemeClr val="dk1"/>
              </a:buClr>
              <a:buSzPts val="1200"/>
              <a:buFont typeface="Calibri"/>
              <a:buNone/>
            </a:pPr>
            <a:r>
              <a:rPr lang="en-US" b="0" i="0" u="none"/>
              <a:t>These ‘leaders’ started small – hired as any other employee was. </a:t>
            </a:r>
            <a:endParaRPr/>
          </a:p>
          <a:p>
            <a:pPr marL="0" marR="0" lvl="0" indent="0" algn="l" rtl="0">
              <a:lnSpc>
                <a:spcPct val="100000"/>
              </a:lnSpc>
              <a:spcBef>
                <a:spcPts val="0"/>
              </a:spcBef>
              <a:spcAft>
                <a:spcPts val="0"/>
              </a:spcAft>
              <a:buClr>
                <a:schemeClr val="dk1"/>
              </a:buClr>
              <a:buSzPts val="1200"/>
              <a:buFont typeface="Calibri"/>
              <a:buNone/>
            </a:pPr>
            <a:r>
              <a:rPr lang="en-US" b="0" i="0" u="none"/>
              <a:t>Some people, even without designation, have the ownership to make positive changes.</a:t>
            </a:r>
            <a:endParaRPr/>
          </a:p>
          <a:p>
            <a:pPr marL="0" lvl="0" indent="0" algn="l" rtl="0">
              <a:spcBef>
                <a:spcPts val="0"/>
              </a:spcBef>
              <a:spcAft>
                <a:spcPts val="0"/>
              </a:spcAft>
              <a:buNone/>
            </a:pPr>
            <a:endParaRPr/>
          </a:p>
          <a:p>
            <a:pPr marL="0" lvl="0" indent="0" algn="l" rtl="0">
              <a:spcBef>
                <a:spcPts val="0"/>
              </a:spcBef>
              <a:spcAft>
                <a:spcPts val="0"/>
              </a:spcAft>
              <a:buNone/>
            </a:pPr>
            <a:r>
              <a:rPr lang="en-US"/>
              <a:t>Maybe driven by their ambition initially, then developing a vision bigger than themselves, people with such executive presence end up influencing others (knowingly or unknowingly)</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see such characters in movies as well.</a:t>
            </a:r>
            <a:endParaRPr/>
          </a:p>
          <a:p>
            <a:pPr marL="0" lvl="0" indent="0" algn="l" rtl="0">
              <a:spcBef>
                <a:spcPts val="0"/>
              </a:spcBef>
              <a:spcAft>
                <a:spcPts val="0"/>
              </a:spcAft>
              <a:buNone/>
            </a:pPr>
            <a:endParaRPr/>
          </a:p>
          <a:p>
            <a:pPr marL="0" lvl="0" indent="0" algn="l" rtl="0">
              <a:spcBef>
                <a:spcPts val="0"/>
              </a:spcBef>
              <a:spcAft>
                <a:spcPts val="0"/>
              </a:spcAft>
              <a:buNone/>
            </a:pPr>
            <a:r>
              <a:rPr lang="en-US" b="1"/>
              <a:t>Trainer:</a:t>
            </a:r>
            <a:endParaRPr/>
          </a:p>
          <a:p>
            <a:pPr marL="0" lvl="0" indent="0" algn="l" rtl="0">
              <a:spcBef>
                <a:spcPts val="0"/>
              </a:spcBef>
              <a:spcAft>
                <a:spcPts val="0"/>
              </a:spcAft>
              <a:buNone/>
            </a:pPr>
            <a:endParaRPr b="1"/>
          </a:p>
          <a:p>
            <a:pPr marL="0" lvl="0" indent="0" algn="l" rtl="0">
              <a:spcBef>
                <a:spcPts val="0"/>
              </a:spcBef>
              <a:spcAft>
                <a:spcPts val="0"/>
              </a:spcAft>
              <a:buNone/>
            </a:pPr>
            <a:r>
              <a:rPr lang="en-US" b="1"/>
              <a:t>Can you name some movie characters who had such a presence?</a:t>
            </a:r>
            <a:endParaRPr/>
          </a:p>
          <a:p>
            <a:pPr marL="0" lvl="0" indent="0" algn="l" rtl="0">
              <a:spcBef>
                <a:spcPts val="0"/>
              </a:spcBef>
              <a:spcAft>
                <a:spcPts val="0"/>
              </a:spcAft>
              <a:buNone/>
            </a:pPr>
            <a:endParaRPr b="1"/>
          </a:p>
          <a:p>
            <a:pPr marL="0" lvl="0" indent="0" algn="l" rtl="0">
              <a:spcBef>
                <a:spcPts val="0"/>
              </a:spcBef>
              <a:spcAft>
                <a:spcPts val="0"/>
              </a:spcAft>
              <a:buNone/>
            </a:pPr>
            <a:r>
              <a:rPr lang="en-US" b="0" i="1"/>
              <a:t>Elicit responses and acknowledge.</a:t>
            </a:r>
            <a:endParaRPr/>
          </a:p>
          <a:p>
            <a:pPr marL="0" lvl="0" indent="0" algn="l" rtl="0">
              <a:spcBef>
                <a:spcPts val="0"/>
              </a:spcBef>
              <a:spcAft>
                <a:spcPts val="0"/>
              </a:spcAft>
              <a:buNone/>
            </a:pPr>
            <a:endParaRPr b="1"/>
          </a:p>
          <a:p>
            <a:pPr marL="0" lvl="0" indent="0" algn="l" rtl="0">
              <a:spcBef>
                <a:spcPts val="0"/>
              </a:spcBef>
              <a:spcAft>
                <a:spcPts val="0"/>
              </a:spcAft>
              <a:buNone/>
            </a:pPr>
            <a:r>
              <a:rPr lang="en-US" b="1"/>
              <a:t>Possible responses: </a:t>
            </a:r>
            <a:endParaRPr b="0"/>
          </a:p>
          <a:p>
            <a:pPr marL="0" lvl="0" indent="0" algn="l" rtl="0">
              <a:spcBef>
                <a:spcPts val="0"/>
              </a:spcBef>
              <a:spcAft>
                <a:spcPts val="0"/>
              </a:spcAft>
              <a:buNone/>
            </a:pPr>
            <a:r>
              <a:rPr lang="en-US" b="0"/>
              <a:t>Coach Kabir Singh in Chak De India, Harry Potter, Katniss Everdeen from Hunger Games,</a:t>
            </a:r>
            <a:endParaRPr/>
          </a:p>
          <a:p>
            <a:pPr marL="0" lvl="0" indent="0" algn="l" rtl="0">
              <a:spcBef>
                <a:spcPts val="0"/>
              </a:spcBef>
              <a:spcAft>
                <a:spcPts val="0"/>
              </a:spcAft>
              <a:buNone/>
            </a:pPr>
            <a:r>
              <a:rPr lang="en-US" b="0"/>
              <a:t>Dre from the Karate Kid and so many more…</a:t>
            </a:r>
            <a:endParaRPr/>
          </a:p>
          <a:p>
            <a:pPr marL="0" lvl="0" indent="0" algn="l" rtl="0">
              <a:spcBef>
                <a:spcPts val="0"/>
              </a:spcBef>
              <a:spcAft>
                <a:spcPts val="0"/>
              </a:spcAft>
              <a:buNone/>
            </a:pPr>
            <a:endParaRPr b="0"/>
          </a:p>
          <a:p>
            <a:pPr marL="0" lvl="0" indent="0" algn="l" rtl="0">
              <a:spcBef>
                <a:spcPts val="0"/>
              </a:spcBef>
              <a:spcAft>
                <a:spcPts val="0"/>
              </a:spcAft>
              <a:buNone/>
            </a:pPr>
            <a:r>
              <a:rPr lang="en-US" b="1"/>
              <a:t>Debrief:</a:t>
            </a:r>
            <a:endParaRPr/>
          </a:p>
          <a:p>
            <a:pPr marL="0" lvl="0" indent="0" algn="l" rtl="0">
              <a:spcBef>
                <a:spcPts val="0"/>
              </a:spcBef>
              <a:spcAft>
                <a:spcPts val="0"/>
              </a:spcAft>
              <a:buNone/>
            </a:pPr>
            <a:r>
              <a:rPr lang="en-US" b="0"/>
              <a:t>These characters were memorable also because of their </a:t>
            </a:r>
            <a:r>
              <a:rPr lang="en-US" b="0" i="1"/>
              <a:t>persona or presence</a:t>
            </a:r>
            <a:r>
              <a:rPr lang="en-US" b="0"/>
              <a:t>.</a:t>
            </a:r>
            <a:endParaRPr/>
          </a:p>
          <a:p>
            <a:pPr marL="0" lvl="0" indent="0" algn="l" rtl="0">
              <a:spcBef>
                <a:spcPts val="0"/>
              </a:spcBef>
              <a:spcAft>
                <a:spcPts val="0"/>
              </a:spcAft>
              <a:buNone/>
            </a:pPr>
            <a:r>
              <a:rPr lang="en-US" b="0"/>
              <a:t>They may not have been seemingly extraordinary but were heroes at the end of the day.</a:t>
            </a:r>
            <a:endParaRPr/>
          </a:p>
          <a:p>
            <a:pPr marL="0" lvl="0" indent="0" algn="l" rtl="0">
              <a:spcBef>
                <a:spcPts val="0"/>
              </a:spcBef>
              <a:spcAft>
                <a:spcPts val="0"/>
              </a:spcAft>
              <a:buNone/>
            </a:pPr>
            <a:endParaRPr b="0"/>
          </a:p>
          <a:p>
            <a:pPr marL="0" lvl="0" indent="0" algn="l" rtl="0">
              <a:spcBef>
                <a:spcPts val="0"/>
              </a:spcBef>
              <a:spcAft>
                <a:spcPts val="0"/>
              </a:spcAft>
              <a:buNone/>
            </a:pPr>
            <a:r>
              <a:rPr lang="en-US" b="0"/>
              <a:t>The definition of executive presence has also evolved. </a:t>
            </a:r>
            <a:endParaRPr/>
          </a:p>
          <a:p>
            <a:pPr marL="0" lvl="0" indent="0" algn="l" rtl="0">
              <a:spcBef>
                <a:spcPts val="0"/>
              </a:spcBef>
              <a:spcAft>
                <a:spcPts val="0"/>
              </a:spcAft>
              <a:buNone/>
            </a:pPr>
            <a:r>
              <a:rPr lang="en-US" b="0"/>
              <a:t>The external layers that are immediately noticeable are:</a:t>
            </a:r>
            <a:endParaRPr/>
          </a:p>
          <a:p>
            <a:pPr marL="228600" lvl="0" indent="-228600" algn="l" rtl="0">
              <a:spcBef>
                <a:spcPts val="0"/>
              </a:spcBef>
              <a:spcAft>
                <a:spcPts val="0"/>
              </a:spcAft>
              <a:buClr>
                <a:schemeClr val="dk1"/>
              </a:buClr>
              <a:buSzPts val="1200"/>
              <a:buFont typeface="Calibri"/>
              <a:buAutoNum type="arabicPeriod"/>
            </a:pPr>
            <a:r>
              <a:rPr lang="en-US" b="0"/>
              <a:t>How a person communicates, connects with people, or understands people</a:t>
            </a:r>
            <a:endParaRPr/>
          </a:p>
          <a:p>
            <a:pPr marL="228600" lvl="0" indent="-228600" algn="l" rtl="0">
              <a:spcBef>
                <a:spcPts val="0"/>
              </a:spcBef>
              <a:spcAft>
                <a:spcPts val="0"/>
              </a:spcAft>
              <a:buClr>
                <a:schemeClr val="dk1"/>
              </a:buClr>
              <a:buSzPts val="1200"/>
              <a:buFont typeface="Calibri"/>
              <a:buAutoNum type="arabicPeriod"/>
            </a:pPr>
            <a:r>
              <a:rPr lang="en-US" b="0"/>
              <a:t>The personality that a person carries – their appearance, confidence and energy they exude</a:t>
            </a:r>
            <a:endParaRPr/>
          </a:p>
          <a:p>
            <a:pPr marL="228600" lvl="0" indent="-15240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These are obvious from the way they conduct themselves in an open forum.</a:t>
            </a:r>
            <a:endParaRPr/>
          </a:p>
          <a:p>
            <a:pPr marL="0" lvl="0" indent="0" algn="l" rtl="0">
              <a:spcBef>
                <a:spcPts val="0"/>
              </a:spcBef>
              <a:spcAft>
                <a:spcPts val="0"/>
              </a:spcAft>
              <a:buClr>
                <a:schemeClr val="dk1"/>
              </a:buClr>
              <a:buSzPts val="1200"/>
              <a:buFont typeface="Calibri"/>
              <a:buNone/>
            </a:pPr>
            <a:r>
              <a:rPr lang="en-US" b="0"/>
              <a:t>However, deep within they have skills and a solid, unshakeable character ethic (as Stephen Covey says).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Putting up an act over decades is impossible for a person.</a:t>
            </a:r>
            <a:endParaRPr/>
          </a:p>
          <a:p>
            <a:pPr marL="0" lvl="0" indent="0" algn="l" rtl="0">
              <a:spcBef>
                <a:spcPts val="0"/>
              </a:spcBef>
              <a:spcAft>
                <a:spcPts val="0"/>
              </a:spcAft>
              <a:buClr>
                <a:schemeClr val="dk1"/>
              </a:buClr>
              <a:buSzPts val="1200"/>
              <a:buFont typeface="Calibri"/>
              <a:buNone/>
            </a:pPr>
            <a:r>
              <a:rPr lang="en-US" b="0"/>
              <a:t>Some deep-rooted values, ethics and traits drive the person to exude this persona.</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rgbClr val="333333"/>
              </a:buClr>
              <a:buSzPts val="1200"/>
              <a:buFont typeface="Calibri"/>
              <a:buNone/>
            </a:pPr>
            <a:r>
              <a:rPr lang="en-US" b="0" i="0">
                <a:solidFill>
                  <a:srgbClr val="333333"/>
                </a:solidFill>
                <a:latin typeface="Open Sans"/>
                <a:ea typeface="Open Sans"/>
                <a:cs typeface="Open Sans"/>
                <a:sym typeface="Open Sans"/>
              </a:rPr>
              <a:t>Let us look at what form the core elements of “executive presence”</a:t>
            </a:r>
            <a:endParaRPr/>
          </a:p>
          <a:p>
            <a:pPr marL="0" lvl="0" indent="0" algn="l" rtl="0">
              <a:spcBef>
                <a:spcPts val="0"/>
              </a:spcBef>
              <a:spcAft>
                <a:spcPts val="0"/>
              </a:spcAft>
              <a:buClr>
                <a:schemeClr val="dk1"/>
              </a:buClr>
              <a:buSzPts val="1200"/>
              <a:buFont typeface="Calibri"/>
              <a:buNone/>
            </a:pPr>
            <a:endParaRPr b="0" i="0">
              <a:solidFill>
                <a:srgbClr val="333333"/>
              </a:solidFill>
              <a:latin typeface="Open Sans"/>
              <a:ea typeface="Open Sans"/>
              <a:cs typeface="Open Sans"/>
              <a:sym typeface="Open Sans"/>
            </a:endParaRPr>
          </a:p>
          <a:p>
            <a:pPr marL="0" lvl="0" indent="0" algn="l" rtl="0">
              <a:spcBef>
                <a:spcPts val="0"/>
              </a:spcBef>
              <a:spcAft>
                <a:spcPts val="0"/>
              </a:spcAft>
              <a:buClr>
                <a:srgbClr val="333333"/>
              </a:buClr>
              <a:buSzPts val="1200"/>
              <a:buFont typeface="Calibri"/>
              <a:buNone/>
            </a:pPr>
            <a:r>
              <a:rPr lang="en-US" b="0" i="1" u="none">
                <a:solidFill>
                  <a:srgbClr val="333333"/>
                </a:solidFill>
                <a:latin typeface="Open Sans"/>
                <a:ea typeface="Open Sans"/>
                <a:cs typeface="Open Sans"/>
                <a:sym typeface="Open Sans"/>
              </a:rPr>
              <a:t>Move to the next slide.</a:t>
            </a:r>
            <a:endParaRPr/>
          </a:p>
          <a:p>
            <a:pPr marL="0" lvl="0" indent="0" algn="l" rtl="0">
              <a:spcBef>
                <a:spcPts val="0"/>
              </a:spcBef>
              <a:spcAft>
                <a:spcPts val="0"/>
              </a:spcAft>
              <a:buClr>
                <a:schemeClr val="dk1"/>
              </a:buClr>
              <a:buSzPts val="1200"/>
              <a:buFont typeface="Calibri"/>
              <a:buNone/>
            </a:pPr>
            <a:endParaRPr b="0" i="0">
              <a:solidFill>
                <a:srgbClr val="333333"/>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b="0" i="0">
              <a:solidFill>
                <a:srgbClr val="333333"/>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b="0" i="0">
              <a:solidFill>
                <a:srgbClr val="333333"/>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endParaRPr b="0" i="0">
              <a:solidFill>
                <a:srgbClr val="333333"/>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Calibri"/>
              <a:buNone/>
            </a:pPr>
            <a:r>
              <a:rPr lang="en-US" b="0"/>
              <a: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endParaRPr b="0"/>
          </a:p>
        </p:txBody>
      </p:sp>
      <p:sp>
        <p:nvSpPr>
          <p:cNvPr id="257" name="Google Shape;2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5</a:t>
            </a:fld>
            <a:endParaRPr dirty="0">
              <a:latin typeface="Swis721 Cn BT" panose="020B0506020202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Here are some real-life examples of executive presence in leadership:</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228600" lvl="0" indent="-228600" algn="l" rtl="0">
              <a:spcBef>
                <a:spcPts val="0"/>
              </a:spcBef>
              <a:spcAft>
                <a:spcPts val="0"/>
              </a:spcAft>
              <a:buClr>
                <a:srgbClr val="282828"/>
              </a:buClr>
              <a:buSzPts val="1200"/>
              <a:buFont typeface="Calibri"/>
              <a:buAutoNum type="arabicPeriod"/>
            </a:pPr>
            <a:r>
              <a:rPr lang="en-US" b="0" i="0" dirty="0">
                <a:solidFill>
                  <a:srgbClr val="282828"/>
                </a:solidFill>
                <a:latin typeface="Swis721 Cn BT" panose="020B0506020202030204" pitchFamily="34" charset="0"/>
                <a:ea typeface="Arial"/>
                <a:cs typeface="Arial"/>
                <a:sym typeface="Arial"/>
              </a:rPr>
              <a:t>In 2020 after Covid struck, the CEO of MGM Resorts International, Bill Hornbuckle, introduced a “culture of yes”.</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He understood the apprehensions of the customers and the challenges of the staff. </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He authorized the staff to say yes to the customers and the managers to say yes to the staff – regardless of any requests they made. This connection and trust he instilled in the staff and the customers made his executive presence more memorable.</a:t>
            </a:r>
            <a:endParaRPr dirty="0"/>
          </a:p>
          <a:p>
            <a:pPr marL="0" lvl="0" indent="0" algn="l" rtl="0">
              <a:spcBef>
                <a:spcPts val="0"/>
              </a:spcBef>
              <a:spcAft>
                <a:spcPts val="0"/>
              </a:spcAft>
              <a:buClr>
                <a:schemeClr val="dk1"/>
              </a:buClr>
              <a:buSzPts val="1200"/>
              <a:buFont typeface="Calibri"/>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Clr>
                <a:srgbClr val="282828"/>
              </a:buClr>
              <a:buSzPts val="1200"/>
              <a:buFont typeface="Calibri"/>
              <a:buNone/>
            </a:pPr>
            <a:r>
              <a:rPr lang="en-US" b="0" i="0" dirty="0">
                <a:solidFill>
                  <a:srgbClr val="282828"/>
                </a:solidFill>
                <a:latin typeface="Swis721 Cn BT" panose="020B0506020202030204" pitchFamily="34" charset="0"/>
                <a:ea typeface="Arial"/>
                <a:cs typeface="Arial"/>
                <a:sym typeface="Arial"/>
              </a:rPr>
              <a:t>2. The CEO of IBM from 2012 to 2020, </a:t>
            </a:r>
            <a:r>
              <a:rPr lang="en-US" b="0" i="0" dirty="0" err="1">
                <a:solidFill>
                  <a:srgbClr val="282828"/>
                </a:solidFill>
                <a:latin typeface="Swis721 Cn BT" panose="020B0506020202030204" pitchFamily="34" charset="0"/>
                <a:ea typeface="Arial"/>
                <a:cs typeface="Arial"/>
                <a:sym typeface="Arial"/>
              </a:rPr>
              <a:t>Ginni</a:t>
            </a:r>
            <a:r>
              <a:rPr lang="en-US" b="0" i="0" dirty="0">
                <a:solidFill>
                  <a:srgbClr val="282828"/>
                </a:solidFill>
                <a:latin typeface="Swis721 Cn BT" panose="020B0506020202030204" pitchFamily="34" charset="0"/>
                <a:ea typeface="Arial"/>
                <a:cs typeface="Arial"/>
                <a:sym typeface="Arial"/>
              </a:rPr>
              <a:t> Rometty believed in looking beyond the pedigree, while hiring for the company. Many trainable and determined candidates, who had not graduated from the “top colleges” were hired. </a:t>
            </a:r>
            <a:endParaRPr dirty="0"/>
          </a:p>
          <a:p>
            <a:pPr marL="0" lvl="0" indent="0" algn="l" rtl="0">
              <a:spcBef>
                <a:spcPts val="0"/>
              </a:spcBef>
              <a:spcAft>
                <a:spcPts val="0"/>
              </a:spcAft>
              <a:buClr>
                <a:srgbClr val="282828"/>
              </a:buClr>
              <a:buSzPts val="1200"/>
              <a:buFont typeface="Calibri"/>
              <a:buNone/>
            </a:pPr>
            <a:r>
              <a:rPr lang="en-US" b="0" i="0" dirty="0">
                <a:solidFill>
                  <a:srgbClr val="282828"/>
                </a:solidFill>
                <a:latin typeface="Swis721 Cn BT" panose="020B0506020202030204" pitchFamily="34" charset="0"/>
                <a:ea typeface="Arial"/>
                <a:cs typeface="Arial"/>
                <a:sym typeface="Arial"/>
              </a:rPr>
              <a:t>This improved the company’s credibility as an employer. </a:t>
            </a:r>
            <a:endParaRPr dirty="0"/>
          </a:p>
          <a:p>
            <a:pPr marL="0" lvl="0" indent="0" algn="l" rtl="0">
              <a:spcBef>
                <a:spcPts val="0"/>
              </a:spcBef>
              <a:spcAft>
                <a:spcPts val="0"/>
              </a:spcAft>
              <a:buClr>
                <a:schemeClr val="dk1"/>
              </a:buClr>
              <a:buSzPts val="1200"/>
              <a:buFont typeface="Calibri"/>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3. The late Apple Co-founder and CEO, Steve Jobs believed in minimalism and authenticity.</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Starting from his clothes to his presentations and product launches, every part of his persona reeked of simplicity. </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He was always known as a genius and an inspiration.</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4. </a:t>
            </a:r>
            <a:r>
              <a:rPr lang="en-US" b="0" i="0" dirty="0" err="1">
                <a:solidFill>
                  <a:srgbClr val="282828"/>
                </a:solidFill>
                <a:latin typeface="Swis721 Cn BT" panose="020B0506020202030204" pitchFamily="34" charset="0"/>
                <a:ea typeface="Arial"/>
                <a:cs typeface="Arial"/>
                <a:sym typeface="Arial"/>
              </a:rPr>
              <a:t>Jørgen</a:t>
            </a:r>
            <a:r>
              <a:rPr lang="en-US" b="0" i="0" dirty="0">
                <a:solidFill>
                  <a:srgbClr val="282828"/>
                </a:solidFill>
                <a:latin typeface="Swis721 Cn BT" panose="020B0506020202030204" pitchFamily="34" charset="0"/>
                <a:ea typeface="Arial"/>
                <a:cs typeface="Arial"/>
                <a:sym typeface="Arial"/>
              </a:rPr>
              <a:t> </a:t>
            </a:r>
            <a:r>
              <a:rPr lang="en-US" b="0" i="0" dirty="0" err="1">
                <a:solidFill>
                  <a:srgbClr val="282828"/>
                </a:solidFill>
                <a:latin typeface="Swis721 Cn BT" panose="020B0506020202030204" pitchFamily="34" charset="0"/>
                <a:ea typeface="Arial"/>
                <a:cs typeface="Arial"/>
                <a:sym typeface="Arial"/>
              </a:rPr>
              <a:t>Vig</a:t>
            </a:r>
            <a:r>
              <a:rPr lang="en-US" b="0" i="0" dirty="0">
                <a:solidFill>
                  <a:srgbClr val="282828"/>
                </a:solidFill>
                <a:latin typeface="Swis721 Cn BT" panose="020B0506020202030204" pitchFamily="34" charset="0"/>
                <a:ea typeface="Arial"/>
                <a:cs typeface="Arial"/>
                <a:sym typeface="Arial"/>
              </a:rPr>
              <a:t> Knudstorp took the responsibility of reviving Lego, he was involved with every single team in the company to understand their challenges. He was then able to create goals that were able to pull the company towards profits.</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5. </a:t>
            </a:r>
            <a:r>
              <a:rPr lang="en-US" b="0" dirty="0">
                <a:solidFill>
                  <a:srgbClr val="111111"/>
                </a:solidFill>
                <a:latin typeface="Roboto"/>
                <a:ea typeface="Roboto"/>
                <a:cs typeface="Roboto"/>
                <a:sym typeface="Roboto"/>
              </a:rPr>
              <a:t>Alessandro Manfredi, the Marketing Head of </a:t>
            </a:r>
            <a:r>
              <a:rPr lang="en-US" b="0" i="0" dirty="0">
                <a:solidFill>
                  <a:srgbClr val="282828"/>
                </a:solidFill>
                <a:latin typeface="Swis721 Cn BT" panose="020B0506020202030204" pitchFamily="34" charset="0"/>
                <a:ea typeface="Arial"/>
                <a:cs typeface="Arial"/>
                <a:sym typeface="Arial"/>
              </a:rPr>
              <a:t>Dove promotes authenticity by redefining the definition of beauty. </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6. Google has always encouraged an informal dress code while focusing more on an employee’s talent and skill.</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a:t>
            </a:r>
            <a:endParaRPr dirty="0"/>
          </a:p>
          <a:p>
            <a:pPr marL="0" lvl="0" indent="0" algn="l" rtl="0">
              <a:spcBef>
                <a:spcPts val="0"/>
              </a:spcBef>
              <a:spcAft>
                <a:spcPts val="0"/>
              </a:spcAft>
              <a:buNone/>
            </a:pPr>
            <a:r>
              <a:rPr lang="en-US" b="1" i="0" dirty="0">
                <a:solidFill>
                  <a:srgbClr val="282828"/>
                </a:solidFill>
                <a:latin typeface="Swis721 Cn BT" panose="020B0506020202030204" pitchFamily="34" charset="0"/>
                <a:ea typeface="Arial"/>
                <a:cs typeface="Arial"/>
                <a:sym typeface="Arial"/>
              </a:rPr>
              <a:t>How can we assess our own executive presence?</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1" dirty="0">
                <a:solidFill>
                  <a:srgbClr val="282828"/>
                </a:solidFill>
                <a:latin typeface="Swis721 Cn BT" panose="020B0506020202030204" pitchFamily="34" charset="0"/>
                <a:ea typeface="Arial"/>
                <a:cs typeface="Arial"/>
                <a:sym typeface="Arial"/>
              </a:rPr>
              <a:t>Elicit responses and acknowledge.</a:t>
            </a:r>
            <a:endParaRPr dirty="0"/>
          </a:p>
          <a:p>
            <a:pPr marL="0" lvl="0" indent="0" algn="l" rtl="0">
              <a:spcBef>
                <a:spcPts val="0"/>
              </a:spcBef>
              <a:spcAft>
                <a:spcPts val="0"/>
              </a:spcAft>
              <a:buNone/>
            </a:pPr>
            <a:endParaRPr b="0" i="1"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1" dirty="0">
                <a:solidFill>
                  <a:srgbClr val="282828"/>
                </a:solidFill>
                <a:latin typeface="Swis721 Cn BT" panose="020B0506020202030204" pitchFamily="34" charset="0"/>
                <a:ea typeface="Arial"/>
                <a:cs typeface="Arial"/>
                <a:sym typeface="Arial"/>
              </a:rPr>
              <a:t>Debrief on the next slide.</a:t>
            </a:r>
            <a:endParaRPr dirty="0"/>
          </a:p>
          <a:p>
            <a:pPr marL="0" lvl="0" indent="0" algn="l" rtl="0">
              <a:spcBef>
                <a:spcPts val="0"/>
              </a:spcBef>
              <a:spcAft>
                <a:spcPts val="0"/>
              </a:spcAft>
              <a:buNone/>
            </a:pPr>
            <a:endParaRPr b="0" i="1"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1" dirty="0">
                <a:solidFill>
                  <a:srgbClr val="282828"/>
                </a:solidFill>
                <a:latin typeface="Swis721 Cn BT" panose="020B0506020202030204" pitchFamily="34" charset="0"/>
                <a:ea typeface="Arial"/>
                <a:cs typeface="Arial"/>
                <a:sym typeface="Arial"/>
              </a:rPr>
              <a:t>Move on to the next slide.</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a:t>
            </a:r>
            <a:endParaRPr dirty="0"/>
          </a:p>
          <a:p>
            <a:pPr marL="0" lvl="0" indent="0" algn="l" rtl="0">
              <a:spcBef>
                <a:spcPts val="0"/>
              </a:spcBef>
              <a:spcAft>
                <a:spcPts val="0"/>
              </a:spcAft>
              <a:buNone/>
            </a:pPr>
            <a:r>
              <a:rPr lang="en-US" b="0" i="0" dirty="0">
                <a:solidFill>
                  <a:srgbClr val="282828"/>
                </a:solidFill>
                <a:latin typeface="Swis721 Cn BT" panose="020B0506020202030204" pitchFamily="34" charset="0"/>
                <a:ea typeface="Arial"/>
                <a:cs typeface="Arial"/>
                <a:sym typeface="Arial"/>
              </a:rPr>
              <a:t>The trainer can find more examples on the below website.</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r>
              <a:rPr lang="en-US" b="1" i="1" u="none" dirty="0">
                <a:solidFill>
                  <a:srgbClr val="282828"/>
                </a:solidFill>
                <a:latin typeface="Swis721 Cn BT" panose="020B0506020202030204" pitchFamily="34" charset="0"/>
                <a:ea typeface="Arial"/>
                <a:cs typeface="Arial"/>
                <a:sym typeface="Arial"/>
              </a:rPr>
              <a:t>Source: </a:t>
            </a:r>
            <a:endParaRPr dirty="0"/>
          </a:p>
          <a:p>
            <a:pPr marL="0" lvl="0" indent="0" algn="l" rtl="0">
              <a:spcBef>
                <a:spcPts val="0"/>
              </a:spcBef>
              <a:spcAft>
                <a:spcPts val="0"/>
              </a:spcAft>
              <a:buNone/>
            </a:pPr>
            <a:r>
              <a:rPr lang="en-US" b="1" i="1" u="none" dirty="0">
                <a:solidFill>
                  <a:srgbClr val="282828"/>
                </a:solidFill>
                <a:latin typeface="Swis721 Cn BT" panose="020B0506020202030204" pitchFamily="34" charset="0"/>
                <a:ea typeface="Arial"/>
                <a:cs typeface="Arial"/>
                <a:sym typeface="Arial"/>
              </a:rPr>
              <a:t>https://hbr.org/2024/01/the-new-rules-of-executive-presence</a:t>
            </a:r>
            <a:endParaRPr dirty="0"/>
          </a:p>
          <a:p>
            <a:pPr marL="0" lvl="0" indent="0" algn="l" rtl="0">
              <a:spcBef>
                <a:spcPts val="0"/>
              </a:spcBef>
              <a:spcAft>
                <a:spcPts val="0"/>
              </a:spcAft>
              <a:buNone/>
            </a:pPr>
            <a:endParaRPr b="0" i="0" dirty="0">
              <a:solidFill>
                <a:srgbClr val="282828"/>
              </a:solidFill>
              <a:latin typeface="Swis721 Cn BT" panose="020B0506020202030204" pitchFamily="34" charset="0"/>
              <a:ea typeface="Arial"/>
              <a:cs typeface="Arial"/>
              <a:sym typeface="Arial"/>
            </a:endParaRPr>
          </a:p>
          <a:p>
            <a:pPr marL="0" lvl="0" indent="0" algn="l" rtl="0">
              <a:spcBef>
                <a:spcPts val="0"/>
              </a:spcBef>
              <a:spcAft>
                <a:spcPts val="0"/>
              </a:spcAft>
              <a:buNone/>
            </a:pPr>
            <a:endParaRPr dirty="0"/>
          </a:p>
        </p:txBody>
      </p:sp>
      <p:sp>
        <p:nvSpPr>
          <p:cNvPr id="289" name="Google Shape;28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6</a:t>
            </a:fld>
            <a:endParaRPr dirty="0">
              <a:latin typeface="Swis721 Cn BT" panose="020B0506020202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a:t>Self-awareness – This is the most important aspect of any individual.</a:t>
            </a:r>
            <a:endParaRPr/>
          </a:p>
          <a:p>
            <a:pPr marL="0" lvl="0" indent="0" algn="l" rtl="0">
              <a:spcBef>
                <a:spcPts val="0"/>
              </a:spcBef>
              <a:spcAft>
                <a:spcPts val="0"/>
              </a:spcAft>
              <a:buClr>
                <a:schemeClr val="dk1"/>
              </a:buClr>
              <a:buSzPts val="1200"/>
              <a:buFont typeface="Arial"/>
              <a:buNone/>
            </a:pPr>
            <a:r>
              <a:rPr lang="en-US"/>
              <a:t>     We will look at more of how to be more self-aware in the upcoming module.</a:t>
            </a:r>
            <a:endParaRPr/>
          </a:p>
          <a:p>
            <a:pPr marL="0" lvl="0" indent="0" algn="l" rtl="0">
              <a:spcBef>
                <a:spcPts val="0"/>
              </a:spcBef>
              <a:spcAft>
                <a:spcPts val="0"/>
              </a:spcAft>
              <a:buClr>
                <a:schemeClr val="dk1"/>
              </a:buClr>
              <a:buSzPts val="1200"/>
              <a:buFont typeface="Arial"/>
              <a:buNone/>
            </a:pPr>
            <a:r>
              <a:rPr lang="en-US"/>
              <a:t>     Self-aware people automatically develop good self-confidence.</a:t>
            </a:r>
            <a:endParaRPr/>
          </a:p>
          <a:p>
            <a:pPr marL="0" lvl="0" indent="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Authenticity is the next significant parameter that you must assess in yourself.</a:t>
            </a:r>
            <a:endParaRPr/>
          </a:p>
          <a:p>
            <a:pPr marL="0" lvl="0" indent="0" algn="l" rtl="0">
              <a:spcBef>
                <a:spcPts val="0"/>
              </a:spcBef>
              <a:spcAft>
                <a:spcPts val="0"/>
              </a:spcAft>
              <a:buClr>
                <a:schemeClr val="dk1"/>
              </a:buClr>
              <a:buSzPts val="1200"/>
              <a:buFont typeface="Arial"/>
              <a:buNone/>
            </a:pPr>
            <a:r>
              <a:rPr lang="en-US"/>
              <a:t>    Being yourself is quite complex since external demands and pressures may sway our authenticity. </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Building and maintaining harmonious connections will help you open up your perspectives, help you engage better, and build credibility.</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Continuous improvement through constructive feedback and setting self-improvement goals can help us develop and refine our executive presence.</a:t>
            </a:r>
            <a:endParaRPr/>
          </a:p>
          <a:p>
            <a:pPr marL="0" lvl="0" indent="0" algn="l" rtl="0">
              <a:spcBef>
                <a:spcPts val="0"/>
              </a:spcBef>
              <a:spcAft>
                <a:spcPts val="0"/>
              </a:spcAft>
              <a:buNone/>
            </a:pPr>
            <a:endParaRPr/>
          </a:p>
          <a:p>
            <a:pPr marL="0" lvl="0" indent="0" algn="l" rtl="0">
              <a:spcBef>
                <a:spcPts val="0"/>
              </a:spcBef>
              <a:spcAft>
                <a:spcPts val="0"/>
              </a:spcAft>
              <a:buNone/>
            </a:pPr>
            <a:r>
              <a:rPr lang="en-US"/>
              <a:t>Although executive presence is quite a personal journey for each of us, the above-mentioned points can help us understand our standing.</a:t>
            </a:r>
            <a:endParaRPr/>
          </a:p>
          <a:p>
            <a:pPr marL="0" lvl="0" indent="0" algn="l" rtl="0">
              <a:spcBef>
                <a:spcPts val="0"/>
              </a:spcBef>
              <a:spcAft>
                <a:spcPts val="0"/>
              </a:spcAft>
              <a:buNone/>
            </a:pPr>
            <a:endParaRPr/>
          </a:p>
          <a:p>
            <a:pPr marL="0" lvl="0" indent="0" algn="l" rtl="0">
              <a:spcBef>
                <a:spcPts val="0"/>
              </a:spcBef>
              <a:spcAft>
                <a:spcPts val="0"/>
              </a:spcAft>
              <a:buNone/>
            </a:pPr>
            <a:r>
              <a:rPr lang="en-US"/>
              <a:t>What kind of a persona we would like to build and portray is absolutely up to us.</a:t>
            </a:r>
            <a:endParaRPr/>
          </a:p>
          <a:p>
            <a:pPr marL="0" lvl="0" indent="0" algn="l" rtl="0">
              <a:spcBef>
                <a:spcPts val="0"/>
              </a:spcBef>
              <a:spcAft>
                <a:spcPts val="0"/>
              </a:spcAft>
              <a:buNone/>
            </a:pPr>
            <a:r>
              <a:rPr lang="en-US"/>
              <a:t>Which values matter to us and are applied effortlessly can be discovered by us over time.</a:t>
            </a:r>
            <a:endParaRPr/>
          </a:p>
          <a:p>
            <a:pPr marL="0" lvl="0" indent="0" algn="l" rtl="0">
              <a:spcBef>
                <a:spcPts val="0"/>
              </a:spcBef>
              <a:spcAft>
                <a:spcPts val="0"/>
              </a:spcAft>
              <a:buNone/>
            </a:pPr>
            <a:r>
              <a:rPr lang="en-US"/>
              <a:t>What professional image we would like to build is a choice we can make. </a:t>
            </a:r>
            <a:endParaRPr/>
          </a:p>
          <a:p>
            <a:pPr marL="0" lvl="0" indent="0" algn="l" rtl="0">
              <a:spcBef>
                <a:spcPts val="0"/>
              </a:spcBef>
              <a:spcAft>
                <a:spcPts val="0"/>
              </a:spcAft>
              <a:buNone/>
            </a:pPr>
            <a:endParaRPr/>
          </a:p>
          <a:p>
            <a:pPr marL="0" lvl="0" indent="0" algn="l" rtl="0">
              <a:spcBef>
                <a:spcPts val="0"/>
              </a:spcBef>
              <a:spcAft>
                <a:spcPts val="0"/>
              </a:spcAft>
              <a:buNone/>
            </a:pPr>
            <a:r>
              <a:rPr lang="en-US"/>
              <a:t>Long story short, executive presence is less about “doing” but more about “being”.</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take up an activity to assess ourselves.</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a:p>
            <a:pPr marL="0" lvl="0" indent="0" algn="l" rtl="0">
              <a:spcBef>
                <a:spcPts val="0"/>
              </a:spcBef>
              <a:spcAft>
                <a:spcPts val="0"/>
              </a:spcAft>
              <a:buNone/>
            </a:pPr>
            <a:endParaRPr/>
          </a:p>
        </p:txBody>
      </p:sp>
      <p:sp>
        <p:nvSpPr>
          <p:cNvPr id="303" name="Google Shape;30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7</a:t>
            </a:fld>
            <a:endParaRPr dirty="0">
              <a:latin typeface="Swis721 Cn BT" panose="020B0506020202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a:t>Activity: Handout -1</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US" b="0" u="none"/>
              <a:t>Props needed: Worksheet (one per participant)</a:t>
            </a:r>
            <a:endParaRPr/>
          </a:p>
          <a:p>
            <a:pPr marL="0" lvl="0" indent="0" algn="l" rtl="0">
              <a:spcBef>
                <a:spcPts val="0"/>
              </a:spcBef>
              <a:spcAft>
                <a:spcPts val="0"/>
              </a:spcAft>
              <a:buNone/>
            </a:pPr>
            <a:endParaRPr b="1" u="sng"/>
          </a:p>
          <a:p>
            <a:pPr marL="0" lvl="0" indent="0" algn="l" rtl="0">
              <a:spcBef>
                <a:spcPts val="0"/>
              </a:spcBef>
              <a:spcAft>
                <a:spcPts val="0"/>
              </a:spcAft>
              <a:buNone/>
            </a:pPr>
            <a:r>
              <a:rPr lang="en-US" b="1" u="sng"/>
              <a:t>Self-assessment activity worksheet</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no right and wrong answers to the questions.</a:t>
            </a:r>
            <a:endParaRPr/>
          </a:p>
          <a:p>
            <a:pPr marL="0" lvl="0" indent="0" algn="l" rtl="0">
              <a:spcBef>
                <a:spcPts val="0"/>
              </a:spcBef>
              <a:spcAft>
                <a:spcPts val="0"/>
              </a:spcAft>
              <a:buNone/>
            </a:pPr>
            <a:endParaRPr/>
          </a:p>
          <a:p>
            <a:pPr marL="0" lvl="0" indent="0" algn="l" rtl="0">
              <a:spcBef>
                <a:spcPts val="0"/>
              </a:spcBef>
              <a:spcAft>
                <a:spcPts val="0"/>
              </a:spcAft>
              <a:buNone/>
            </a:pP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look at the next module on engaging with others through storytelling.</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p:txBody>
      </p:sp>
      <p:sp>
        <p:nvSpPr>
          <p:cNvPr id="311" name="Google Shape;31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8</a:t>
            </a:fld>
            <a:endParaRPr dirty="0">
              <a:latin typeface="Swis721 Cn BT" panose="020B0506020202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Storytelling is the in-thing in the corporate world. (training, leadership, marketing and advertising)</a:t>
            </a:r>
            <a:endParaRPr/>
          </a:p>
          <a:p>
            <a:pPr marL="0" lvl="0" indent="0" algn="l" rtl="0">
              <a:spcBef>
                <a:spcPts val="0"/>
              </a:spcBef>
              <a:spcAft>
                <a:spcPts val="0"/>
              </a:spcAft>
              <a:buNone/>
            </a:pPr>
            <a:endParaRPr/>
          </a:p>
          <a:p>
            <a:pPr marL="0" lvl="0" indent="0" algn="l" rtl="0">
              <a:spcBef>
                <a:spcPts val="0"/>
              </a:spcBef>
              <a:spcAft>
                <a:spcPts val="0"/>
              </a:spcAft>
              <a:buNone/>
            </a:pPr>
            <a:r>
              <a:rPr lang="en-US"/>
              <a:t>People with executive presence (leaders) don’t give speeches anymore.</a:t>
            </a:r>
            <a:endParaRPr/>
          </a:p>
          <a:p>
            <a:pPr marL="0" lvl="0" indent="0" algn="l" rtl="0">
              <a:spcBef>
                <a:spcPts val="0"/>
              </a:spcBef>
              <a:spcAft>
                <a:spcPts val="0"/>
              </a:spcAft>
              <a:buNone/>
            </a:pPr>
            <a:r>
              <a:rPr lang="en-US"/>
              <a:t>They don’t give any advice on what and how people must do things.</a:t>
            </a:r>
            <a:endParaRPr/>
          </a:p>
          <a:p>
            <a:pPr marL="0" lvl="0" indent="0" algn="l" rtl="0">
              <a:spcBef>
                <a:spcPts val="0"/>
              </a:spcBef>
              <a:spcAft>
                <a:spcPts val="0"/>
              </a:spcAft>
              <a:buNone/>
            </a:pPr>
            <a:r>
              <a:rPr lang="en-US"/>
              <a:t>Instead, they turn to stories – being indirectly influential or persuasive.</a:t>
            </a:r>
            <a:endParaRPr/>
          </a:p>
          <a:p>
            <a:pPr marL="0" lvl="0" indent="0" algn="l" rtl="0">
              <a:spcBef>
                <a:spcPts val="0"/>
              </a:spcBef>
              <a:spcAft>
                <a:spcPts val="0"/>
              </a:spcAft>
              <a:buNone/>
            </a:pPr>
            <a:endParaRPr/>
          </a:p>
          <a:p>
            <a:pPr marL="0" lvl="0" indent="0" algn="l" rtl="0">
              <a:spcBef>
                <a:spcPts val="0"/>
              </a:spcBef>
              <a:spcAft>
                <a:spcPts val="0"/>
              </a:spcAft>
              <a:buNone/>
            </a:pPr>
            <a:r>
              <a:rPr lang="en-US"/>
              <a:t>Stories have embedded messages that hit home through resonating thoughts and emotions.</a:t>
            </a:r>
            <a:endParaRPr/>
          </a:p>
          <a:p>
            <a:pPr marL="0" lvl="0" indent="0" algn="l" rtl="0">
              <a:spcBef>
                <a:spcPts val="0"/>
              </a:spcBef>
              <a:spcAft>
                <a:spcPts val="0"/>
              </a:spcAft>
              <a:buNone/>
            </a:pPr>
            <a:r>
              <a:rPr lang="en-US"/>
              <a:t>Stories give the listener space and choice to think, feel and then decide whether to act on something.</a:t>
            </a:r>
            <a:endParaRPr/>
          </a:p>
          <a:p>
            <a:pPr marL="0" lvl="0" indent="0" algn="l" rtl="0">
              <a:spcBef>
                <a:spcPts val="0"/>
              </a:spcBef>
              <a:spcAft>
                <a:spcPts val="0"/>
              </a:spcAft>
              <a:buNone/>
            </a:pPr>
            <a:endParaRPr/>
          </a:p>
          <a:p>
            <a:pPr marL="0" lvl="0" indent="0" algn="l" rtl="0">
              <a:spcBef>
                <a:spcPts val="0"/>
              </a:spcBef>
              <a:spcAft>
                <a:spcPts val="0"/>
              </a:spcAft>
              <a:buNone/>
            </a:pPr>
            <a:r>
              <a:rPr lang="en-US"/>
              <a:t>Having said that, every interesting story has twists and turns.</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every listener will have a question in their mind – “why should I listen to this?”</a:t>
            </a:r>
            <a:endParaRPr/>
          </a:p>
          <a:p>
            <a:pPr marL="0" lvl="0" indent="0" algn="l" rtl="0">
              <a:spcBef>
                <a:spcPts val="0"/>
              </a:spcBef>
              <a:spcAft>
                <a:spcPts val="0"/>
              </a:spcAft>
              <a:buNone/>
            </a:pPr>
            <a:r>
              <a:rPr lang="en-US"/>
              <a:t>So the story has to “make sense”  to the listener. </a:t>
            </a:r>
            <a:endParaRPr/>
          </a:p>
          <a:p>
            <a:pPr marL="0" lvl="0" indent="0" algn="l" rtl="0">
              <a:spcBef>
                <a:spcPts val="0"/>
              </a:spcBef>
              <a:spcAft>
                <a:spcPts val="0"/>
              </a:spcAft>
              <a:buNone/>
            </a:pPr>
            <a:endParaRPr/>
          </a:p>
          <a:p>
            <a:pPr marL="0" lvl="0" indent="0" algn="l" rtl="0">
              <a:spcBef>
                <a:spcPts val="0"/>
              </a:spcBef>
              <a:spcAft>
                <a:spcPts val="0"/>
              </a:spcAft>
              <a:buNone/>
            </a:pPr>
            <a:r>
              <a:rPr lang="en-US" b="1"/>
              <a:t>Trainer:</a:t>
            </a:r>
            <a:endParaRPr/>
          </a:p>
          <a:p>
            <a:pPr marL="0" lvl="0" indent="0" algn="l" rtl="0">
              <a:spcBef>
                <a:spcPts val="0"/>
              </a:spcBef>
              <a:spcAft>
                <a:spcPts val="0"/>
              </a:spcAft>
              <a:buNone/>
            </a:pPr>
            <a:r>
              <a:rPr lang="en-US" b="1"/>
              <a:t>Share a story that ‘made sense’ or ‘resonated’ with you.</a:t>
            </a:r>
            <a:endParaRPr/>
          </a:p>
          <a:p>
            <a:pPr marL="0" lvl="0" indent="0" algn="l" rtl="0">
              <a:spcBef>
                <a:spcPts val="0"/>
              </a:spcBef>
              <a:spcAft>
                <a:spcPts val="0"/>
              </a:spcAft>
              <a:buNone/>
            </a:pPr>
            <a:endParaRPr b="1"/>
          </a:p>
          <a:p>
            <a:pPr marL="0" lvl="0" indent="0" algn="l" rtl="0">
              <a:spcBef>
                <a:spcPts val="0"/>
              </a:spcBef>
              <a:spcAft>
                <a:spcPts val="0"/>
              </a:spcAft>
              <a:buNone/>
            </a:pPr>
            <a:r>
              <a:rPr lang="en-US" b="0" i="1"/>
              <a:t>Elicit responses and acknowledge.</a:t>
            </a:r>
            <a:endParaRPr b="0"/>
          </a:p>
          <a:p>
            <a:pPr marL="0" lvl="0" indent="0" algn="l" rtl="0">
              <a:spcBef>
                <a:spcPts val="0"/>
              </a:spcBef>
              <a:spcAft>
                <a:spcPts val="0"/>
              </a:spcAft>
              <a:buNone/>
            </a:pPr>
            <a:endParaRPr/>
          </a:p>
          <a:p>
            <a:pPr marL="0" lvl="0" indent="0" algn="l" rtl="0">
              <a:spcBef>
                <a:spcPts val="0"/>
              </a:spcBef>
              <a:spcAft>
                <a:spcPts val="0"/>
              </a:spcAft>
              <a:buNone/>
            </a:pPr>
            <a:r>
              <a:rPr lang="en-US"/>
              <a:t>Let us look at the impact that storytelling has.</a:t>
            </a:r>
            <a:endParaRPr/>
          </a:p>
          <a:p>
            <a:pPr marL="0" lvl="0" indent="0" algn="l" rtl="0">
              <a:spcBef>
                <a:spcPts val="0"/>
              </a:spcBef>
              <a:spcAft>
                <a:spcPts val="0"/>
              </a:spcAft>
              <a:buNone/>
            </a:pPr>
            <a:endParaRPr/>
          </a:p>
          <a:p>
            <a:pPr marL="0" lvl="0" indent="0" algn="l" rtl="0">
              <a:spcBef>
                <a:spcPts val="0"/>
              </a:spcBef>
              <a:spcAft>
                <a:spcPts val="0"/>
              </a:spcAft>
              <a:buNone/>
            </a:pPr>
            <a:r>
              <a:rPr lang="en-US" i="1"/>
              <a:t>Move to the next slide.</a:t>
            </a:r>
            <a:endParaRPr/>
          </a:p>
        </p:txBody>
      </p:sp>
      <p:sp>
        <p:nvSpPr>
          <p:cNvPr id="327" name="Google Shape;32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Swis721 Cn BT" panose="020B0506020202030204" pitchFamily="34" charset="0"/>
              </a:rPr>
              <a:t>9</a:t>
            </a:fld>
            <a:endParaRPr dirty="0">
              <a:latin typeface="Swis721 Cn BT" panose="020B0506020202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3" name="Google Shape;5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rial"/>
              <a:buNone/>
              <a:defRPr sz="32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5" name="Google Shape;6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Arial"/>
              <a:buNone/>
              <a:defRPr sz="3200">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2" name="Google Shape;72;p10"/>
          <p:cNvSpPr>
            <a:spLocks noGrp="1"/>
          </p:cNvSpPr>
          <p:nvPr>
            <p:ph type="pic" idx="2"/>
          </p:nvPr>
        </p:nvSpPr>
        <p:spPr>
          <a:xfrm>
            <a:off x="5183188" y="987425"/>
            <a:ext cx="6172200" cy="4873625"/>
          </a:xfrm>
          <a:prstGeom prst="rect">
            <a:avLst/>
          </a:prstGeom>
          <a:noFill/>
          <a:ln>
            <a:noFill/>
          </a:ln>
        </p:spPr>
      </p:sp>
      <p:sp>
        <p:nvSpPr>
          <p:cNvPr id="73" name="Google Shape;73;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9" name="Google Shape;79;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atin typeface="Swis721 Cn BT" panose="020B05060202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5" name="Google Shape;85;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6617418"/>
            <a:ext cx="4999383" cy="252000"/>
          </a:xfrm>
          <a:prstGeom prst="rect">
            <a:avLst/>
          </a:prstGeom>
          <a:solidFill>
            <a:srgbClr val="42C3FB"/>
          </a:solidFill>
          <a:ln>
            <a:noFill/>
          </a:ln>
        </p:spPr>
        <p:txBody>
          <a:bodyPr spcFirstLastPara="1" wrap="square" lIns="91425" tIns="36000" rIns="91425" bIns="36000" anchor="ctr" anchorCtr="0">
            <a:noAutofit/>
          </a:bodyPr>
          <a:lstStyle/>
          <a:p>
            <a:pPr marL="1073150" marR="0" lvl="0" indent="0" algn="l" rtl="0">
              <a:spcBef>
                <a:spcPts val="0"/>
              </a:spcBef>
              <a:spcAft>
                <a:spcPts val="0"/>
              </a:spcAft>
              <a:buNone/>
            </a:pPr>
            <a:r>
              <a:rPr lang="en-US" sz="1400" b="0" i="0" u="none" strike="noStrike" cap="none" dirty="0">
                <a:solidFill>
                  <a:schemeClr val="dk1"/>
                </a:solidFill>
                <a:latin typeface="Swis721 Cn BT" panose="020B0506020202030204" pitchFamily="34" charset="0"/>
                <a:ea typeface="Arial"/>
                <a:cs typeface="Arial"/>
                <a:sym typeface="Arial"/>
              </a:rPr>
              <a:t>Executive Presence Workshop</a:t>
            </a:r>
            <a:endParaRPr dirty="0">
              <a:latin typeface="Swis721 Cn BT" panose="020B0506020202030204" pitchFamily="34" charset="0"/>
            </a:endParaRPr>
          </a:p>
        </p:txBody>
      </p:sp>
      <p:sp>
        <p:nvSpPr>
          <p:cNvPr id="16" name="Google Shape;16;p1"/>
          <p:cNvSpPr/>
          <p:nvPr/>
        </p:nvSpPr>
        <p:spPr>
          <a:xfrm>
            <a:off x="4999383" y="6617418"/>
            <a:ext cx="4530388" cy="252000"/>
          </a:xfrm>
          <a:prstGeom prst="rect">
            <a:avLst/>
          </a:prstGeom>
          <a:solidFill>
            <a:srgbClr val="42C3FB"/>
          </a:solidFill>
          <a:ln>
            <a:noFill/>
          </a:ln>
        </p:spPr>
        <p:txBody>
          <a:bodyPr spcFirstLastPara="1" wrap="square" lIns="91425" tIns="36000" rIns="91425" bIns="36000" anchor="ctr" anchorCtr="0">
            <a:noAutofit/>
          </a:bodyPr>
          <a:lstStyle/>
          <a:p>
            <a:pPr marL="536575" marR="0" lvl="0" indent="0" algn="l" rtl="0">
              <a:spcBef>
                <a:spcPts val="0"/>
              </a:spcBef>
              <a:spcAft>
                <a:spcPts val="0"/>
              </a:spcAft>
              <a:buNone/>
            </a:pPr>
            <a:r>
              <a:rPr lang="en-US" sz="1400" b="0" i="0" u="none" strike="noStrike" cap="none" dirty="0">
                <a:solidFill>
                  <a:schemeClr val="dk1"/>
                </a:solidFill>
                <a:latin typeface="Swis721 Cn BT" panose="020B0506020202030204" pitchFamily="34" charset="0"/>
                <a:ea typeface="Arial"/>
                <a:cs typeface="Arial"/>
                <a:sym typeface="Arial"/>
              </a:rPr>
              <a:t>Company Name</a:t>
            </a:r>
            <a:endParaRPr dirty="0">
              <a:latin typeface="Swis721 Cn BT" panose="020B0506020202030204" pitchFamily="34" charset="0"/>
            </a:endParaRPr>
          </a:p>
        </p:txBody>
      </p:sp>
      <p:sp>
        <p:nvSpPr>
          <p:cNvPr id="17" name="Google Shape;17;p1"/>
          <p:cNvSpPr/>
          <p:nvPr/>
        </p:nvSpPr>
        <p:spPr>
          <a:xfrm>
            <a:off x="9529772" y="6617419"/>
            <a:ext cx="2679184" cy="252000"/>
          </a:xfrm>
          <a:prstGeom prst="rect">
            <a:avLst/>
          </a:prstGeom>
          <a:solidFill>
            <a:srgbClr val="01549F"/>
          </a:solidFill>
          <a:ln>
            <a:noFill/>
          </a:ln>
        </p:spPr>
        <p:txBody>
          <a:bodyPr spcFirstLastPara="1" wrap="square" lIns="91425" tIns="36000" rIns="91425" bIns="36000" anchor="ctr" anchorCtr="0">
            <a:noAutofit/>
          </a:bodyPr>
          <a:lstStyle/>
          <a:p>
            <a:pPr marL="0" marR="0" lvl="0" indent="0" algn="ctr" rtl="0">
              <a:spcBef>
                <a:spcPts val="0"/>
              </a:spcBef>
              <a:spcAft>
                <a:spcPts val="0"/>
              </a:spcAft>
              <a:buNone/>
            </a:pPr>
            <a:r>
              <a:rPr lang="en-US" sz="1400" b="0" i="0" u="none" strike="noStrike" cap="none" dirty="0">
                <a:solidFill>
                  <a:schemeClr val="lt1"/>
                </a:solidFill>
                <a:latin typeface="Swis721 Cn BT" panose="020B0506020202030204" pitchFamily="34" charset="0"/>
                <a:ea typeface="Arial"/>
                <a:cs typeface="Arial"/>
                <a:sym typeface="Arial"/>
              </a:rPr>
              <a:t>Trainer Name</a:t>
            </a:r>
            <a:endParaRPr dirty="0">
              <a:latin typeface="Swis721 Cn BT" panose="020B0506020202030204" pitchFamily="34" charset="0"/>
            </a:endParaRPr>
          </a:p>
        </p:txBody>
      </p:sp>
      <p:pic>
        <p:nvPicPr>
          <p:cNvPr id="18" name="Google Shape;18;p1"/>
          <p:cNvPicPr preferRelativeResize="0"/>
          <p:nvPr/>
        </p:nvPicPr>
        <p:blipFill rotWithShape="1">
          <a:blip r:embed="rId11">
            <a:alphaModFix/>
          </a:blip>
          <a:srcRect/>
          <a:stretch/>
        </p:blipFill>
        <p:spPr>
          <a:xfrm>
            <a:off x="0" y="21499"/>
            <a:ext cx="893445" cy="1034415"/>
          </a:xfrm>
          <a:prstGeom prst="rect">
            <a:avLst/>
          </a:prstGeom>
          <a:noFill/>
          <a:ln>
            <a:noFill/>
          </a:ln>
        </p:spPr>
      </p:pic>
      <p:sp>
        <p:nvSpPr>
          <p:cNvPr id="19" name="Google Shape;19;p1"/>
          <p:cNvSpPr/>
          <p:nvPr/>
        </p:nvSpPr>
        <p:spPr>
          <a:xfrm>
            <a:off x="11049000" y="0"/>
            <a:ext cx="1143000" cy="991758"/>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dirty="0">
                <a:solidFill>
                  <a:schemeClr val="lt1"/>
                </a:solidFill>
                <a:latin typeface="Swis721 Cn BT" panose="020B0506020202030204" pitchFamily="34" charset="0"/>
                <a:ea typeface="Arial"/>
                <a:cs typeface="Arial"/>
                <a:sym typeface="Arial"/>
              </a:rPr>
              <a:t>Your </a:t>
            </a:r>
            <a:endParaRPr dirty="0">
              <a:latin typeface="Swis721 Cn BT" panose="020B050602020203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wis721 Cn BT" panose="020B0506020202030204" pitchFamily="34" charset="0"/>
                <a:ea typeface="Arial"/>
                <a:cs typeface="Arial"/>
                <a:sym typeface="Arial"/>
              </a:rPr>
              <a:t>Company</a:t>
            </a:r>
            <a:endParaRPr dirty="0">
              <a:latin typeface="Swis721 Cn BT" panose="020B050602020203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wis721 Cn BT" panose="020B0506020202030204" pitchFamily="34" charset="0"/>
                <a:ea typeface="Arial"/>
                <a:cs typeface="Arial"/>
                <a:sym typeface="Arial"/>
              </a:rPr>
              <a:t>Logo</a:t>
            </a:r>
            <a:endParaRPr dirty="0">
              <a:latin typeface="Swis721 Cn BT" panose="020B0506020202030204" pitchFamily="34" charset="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wis721 Cn BT" panose="020B0506020202030204" pitchFamily="34" charset="0"/>
          <a:ea typeface="Swis721 Cn BT" panose="020B0506020202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0.jpg"/><Relationship Id="rId7" Type="http://schemas.openxmlformats.org/officeDocument/2006/relationships/image" Target="../media/image36.jpg"/><Relationship Id="rId12"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pn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reelancetrainings.com/" TargetMode="External"/><Relationship Id="rId3" Type="http://schemas.openxmlformats.org/officeDocument/2006/relationships/image" Target="../media/image50.jpg"/><Relationship Id="rId7" Type="http://schemas.openxmlformats.org/officeDocument/2006/relationships/hyperlink" Target="mailto:Hello@freelancetraining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1.png"/><Relationship Id="rId4" Type="http://schemas.openxmlformats.org/officeDocument/2006/relationships/image" Target="../media/image51.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jpg"/><Relationship Id="rId3" Type="http://schemas.openxmlformats.org/officeDocument/2006/relationships/image" Target="../media/image11.jpg"/><Relationship Id="rId7" Type="http://schemas.openxmlformats.org/officeDocument/2006/relationships/image" Target="../media/image15.jpg"/><Relationship Id="rId12" Type="http://schemas.openxmlformats.org/officeDocument/2006/relationships/image" Target="../media/image20.jpg"/><Relationship Id="rId17" Type="http://schemas.openxmlformats.org/officeDocument/2006/relationships/image" Target="../media/image25.jpg"/><Relationship Id="rId2" Type="http://schemas.openxmlformats.org/officeDocument/2006/relationships/notesSlide" Target="../notesSlides/notesSlide4.xml"/><Relationship Id="rId16"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5" Type="http://schemas.openxmlformats.org/officeDocument/2006/relationships/image" Target="../media/image2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ctrTitle"/>
          </p:nvPr>
        </p:nvSpPr>
        <p:spPr>
          <a:xfrm>
            <a:off x="1255060" y="5552225"/>
            <a:ext cx="9681882" cy="7398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800"/>
              <a:buFont typeface="Arial"/>
              <a:buNone/>
            </a:pPr>
            <a:r>
              <a:rPr lang="en-US" sz="4800" b="1" dirty="0">
                <a:sym typeface="Arial"/>
              </a:rPr>
              <a:t>Executive</a:t>
            </a:r>
            <a:r>
              <a:rPr lang="en-US" sz="4800" b="1" dirty="0"/>
              <a:t> </a:t>
            </a:r>
            <a:r>
              <a:rPr lang="en-US" sz="4800" b="1" dirty="0">
                <a:sym typeface="Arial"/>
              </a:rPr>
              <a:t>Presence</a:t>
            </a:r>
            <a:endParaRPr dirty="0"/>
          </a:p>
        </p:txBody>
      </p:sp>
      <p:sp>
        <p:nvSpPr>
          <p:cNvPr id="95" name="Google Shape;95;p13"/>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Swis721 Cn BT" panose="020B0506020202030204" pitchFamily="34" charset="0"/>
              <a:sym typeface="Arial"/>
            </a:endParaRPr>
          </a:p>
        </p:txBody>
      </p:sp>
      <p:sp>
        <p:nvSpPr>
          <p:cNvPr id="96" name="Google Shape;96;p13"/>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Swis721 Cn BT" panose="020B0506020202030204" pitchFamily="34" charset="0"/>
              <a:sym typeface="Arial"/>
            </a:endParaRPr>
          </a:p>
        </p:txBody>
      </p:sp>
      <p:pic>
        <p:nvPicPr>
          <p:cNvPr id="97" name="Google Shape;97;p13"/>
          <p:cNvPicPr preferRelativeResize="0"/>
          <p:nvPr/>
        </p:nvPicPr>
        <p:blipFill rotWithShape="1">
          <a:blip r:embed="rId3">
            <a:alphaModFix/>
          </a:blip>
          <a:srcRect/>
          <a:stretch/>
        </p:blipFill>
        <p:spPr>
          <a:xfrm>
            <a:off x="181270" y="5408614"/>
            <a:ext cx="1103244" cy="1133475"/>
          </a:xfrm>
          <a:prstGeom prst="rect">
            <a:avLst/>
          </a:prstGeom>
          <a:noFill/>
          <a:ln>
            <a:noFill/>
          </a:ln>
        </p:spPr>
      </p:pic>
      <p:sp>
        <p:nvSpPr>
          <p:cNvPr id="98" name="Google Shape;98;p13"/>
          <p:cNvSpPr/>
          <p:nvPr/>
        </p:nvSpPr>
        <p:spPr>
          <a:xfrm>
            <a:off x="10867729" y="5530352"/>
            <a:ext cx="1143000" cy="1001486"/>
          </a:xfrm>
          <a:prstGeom prst="rect">
            <a:avLst/>
          </a:prstGeom>
          <a:solidFill>
            <a:srgbClr val="01549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Swis721 Cn BT" panose="020B0506020202030204" pitchFamily="34" charset="0"/>
                <a:sym typeface="Arial"/>
              </a:rPr>
              <a:t>Your </a:t>
            </a:r>
            <a:endParaRPr dirty="0">
              <a:latin typeface="Swis721 Cn BT" panose="020B0506020202030204" pitchFamily="34" charset="0"/>
            </a:endParaRPr>
          </a:p>
          <a:p>
            <a:pPr marL="0" marR="0" lvl="0" indent="0" algn="ctr" rtl="0">
              <a:spcBef>
                <a:spcPts val="0"/>
              </a:spcBef>
              <a:spcAft>
                <a:spcPts val="0"/>
              </a:spcAft>
              <a:buNone/>
            </a:pPr>
            <a:r>
              <a:rPr lang="en-US" sz="1800" dirty="0">
                <a:solidFill>
                  <a:schemeClr val="lt1"/>
                </a:solidFill>
                <a:latin typeface="Swis721 Cn BT" panose="020B0506020202030204" pitchFamily="34" charset="0"/>
                <a:sym typeface="Arial"/>
              </a:rPr>
              <a:t>Company</a:t>
            </a:r>
            <a:endParaRPr dirty="0">
              <a:latin typeface="Swis721 Cn BT" panose="020B0506020202030204" pitchFamily="34" charset="0"/>
            </a:endParaRPr>
          </a:p>
          <a:p>
            <a:pPr marL="0" marR="0" lvl="0" indent="0" algn="ctr" rtl="0">
              <a:spcBef>
                <a:spcPts val="0"/>
              </a:spcBef>
              <a:spcAft>
                <a:spcPts val="0"/>
              </a:spcAft>
              <a:buNone/>
            </a:pPr>
            <a:r>
              <a:rPr lang="en-US" sz="1800" dirty="0">
                <a:solidFill>
                  <a:schemeClr val="lt1"/>
                </a:solidFill>
                <a:latin typeface="Swis721 Cn BT" panose="020B0506020202030204" pitchFamily="34" charset="0"/>
                <a:sym typeface="Arial"/>
              </a:rPr>
              <a:t>Logo</a:t>
            </a:r>
            <a:endParaRPr dirty="0">
              <a:latin typeface="Swis721 Cn BT" panose="020B0506020202030204" pitchFamily="34" charset="0"/>
            </a:endParaRPr>
          </a:p>
        </p:txBody>
      </p:sp>
      <p:pic>
        <p:nvPicPr>
          <p:cNvPr id="99" name="Google Shape;99;p13" descr="Indian smart Business people OR lawyer in suit standing as a team, isolated over white background, looking at camera"/>
          <p:cNvPicPr preferRelativeResize="0"/>
          <p:nvPr/>
        </p:nvPicPr>
        <p:blipFill rotWithShape="1">
          <a:blip r:embed="rId4">
            <a:alphaModFix/>
          </a:blip>
          <a:srcRect/>
          <a:stretch/>
        </p:blipFill>
        <p:spPr>
          <a:xfrm>
            <a:off x="0" y="0"/>
            <a:ext cx="12192000" cy="54086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2" descr="Free vector kids learning and playing illustration"/>
          <p:cNvPicPr preferRelativeResize="0"/>
          <p:nvPr/>
        </p:nvPicPr>
        <p:blipFill rotWithShape="1">
          <a:blip r:embed="rId3">
            <a:alphaModFix/>
          </a:blip>
          <a:srcRect/>
          <a:stretch/>
        </p:blipFill>
        <p:spPr>
          <a:xfrm>
            <a:off x="0" y="5233736"/>
            <a:ext cx="1699277" cy="1210667"/>
          </a:xfrm>
          <a:prstGeom prst="rect">
            <a:avLst/>
          </a:prstGeom>
          <a:noFill/>
          <a:ln>
            <a:noFill/>
          </a:ln>
        </p:spPr>
      </p:pic>
      <p:sp>
        <p:nvSpPr>
          <p:cNvPr id="345" name="Google Shape;345;p32"/>
          <p:cNvSpPr txBox="1">
            <a:spLocks noGrp="1"/>
          </p:cNvSpPr>
          <p:nvPr>
            <p:ph type="title"/>
          </p:nvPr>
        </p:nvSpPr>
        <p:spPr>
          <a:xfrm>
            <a:off x="260152" y="56744"/>
            <a:ext cx="10515600" cy="84829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549D"/>
              </a:buClr>
              <a:buSzPts val="4000"/>
              <a:buFont typeface="Arial"/>
              <a:buNone/>
            </a:pPr>
            <a:r>
              <a:rPr lang="en-US" sz="4000" b="1" dirty="0">
                <a:solidFill>
                  <a:srgbClr val="00549D"/>
                </a:solidFill>
                <a:sym typeface="Arial"/>
              </a:rPr>
              <a:t>Activity</a:t>
            </a:r>
            <a:endParaRPr sz="4000" dirty="0">
              <a:sym typeface="Arial"/>
            </a:endParaRPr>
          </a:p>
        </p:txBody>
      </p:sp>
      <p:pic>
        <p:nvPicPr>
          <p:cNvPr id="346" name="Google Shape;346;p32" descr="Chak De! India Turns 13; Writer Jaideep Sahni Reveals What Went Into The  Making Of The Shah Rukh Khan Starrer"/>
          <p:cNvPicPr preferRelativeResize="0"/>
          <p:nvPr/>
        </p:nvPicPr>
        <p:blipFill rotWithShape="1">
          <a:blip r:embed="rId4">
            <a:alphaModFix/>
          </a:blip>
          <a:srcRect/>
          <a:stretch/>
        </p:blipFill>
        <p:spPr>
          <a:xfrm>
            <a:off x="0" y="1311669"/>
            <a:ext cx="2650070" cy="1640341"/>
          </a:xfrm>
          <a:prstGeom prst="rect">
            <a:avLst/>
          </a:prstGeom>
          <a:noFill/>
          <a:ln>
            <a:noFill/>
          </a:ln>
        </p:spPr>
      </p:pic>
      <p:pic>
        <p:nvPicPr>
          <p:cNvPr id="347" name="Google Shape;347;p32" descr="The Mohan in Swades – how the SRK-starrer deals with Gandhism, Casteism and  Poverty in its own terms – Sankaran Writes"/>
          <p:cNvPicPr preferRelativeResize="0"/>
          <p:nvPr/>
        </p:nvPicPr>
        <p:blipFill rotWithShape="1">
          <a:blip r:embed="rId5">
            <a:alphaModFix/>
          </a:blip>
          <a:srcRect/>
          <a:stretch/>
        </p:blipFill>
        <p:spPr>
          <a:xfrm>
            <a:off x="2936619" y="905043"/>
            <a:ext cx="2373085" cy="1640341"/>
          </a:xfrm>
          <a:prstGeom prst="rect">
            <a:avLst/>
          </a:prstGeom>
          <a:noFill/>
          <a:ln>
            <a:noFill/>
          </a:ln>
        </p:spPr>
      </p:pic>
      <p:pic>
        <p:nvPicPr>
          <p:cNvPr id="348" name="Google Shape;348;p32" descr="Golmaal: Fun Unlimited - Wikipedia"/>
          <p:cNvPicPr preferRelativeResize="0"/>
          <p:nvPr/>
        </p:nvPicPr>
        <p:blipFill rotWithShape="1">
          <a:blip r:embed="rId6">
            <a:alphaModFix/>
          </a:blip>
          <a:srcRect/>
          <a:stretch/>
        </p:blipFill>
        <p:spPr>
          <a:xfrm>
            <a:off x="5596253" y="923925"/>
            <a:ext cx="1828800" cy="2505075"/>
          </a:xfrm>
          <a:prstGeom prst="rect">
            <a:avLst/>
          </a:prstGeom>
          <a:noFill/>
          <a:ln>
            <a:noFill/>
          </a:ln>
        </p:spPr>
      </p:pic>
      <p:pic>
        <p:nvPicPr>
          <p:cNvPr id="349" name="Google Shape;349;p32" descr="Munna Bhai MBBS turns 17: Things that ..."/>
          <p:cNvPicPr preferRelativeResize="0"/>
          <p:nvPr/>
        </p:nvPicPr>
        <p:blipFill rotWithShape="1">
          <a:blip r:embed="rId7">
            <a:alphaModFix/>
          </a:blip>
          <a:srcRect/>
          <a:stretch/>
        </p:blipFill>
        <p:spPr>
          <a:xfrm>
            <a:off x="7575156" y="1177698"/>
            <a:ext cx="2796079" cy="1600200"/>
          </a:xfrm>
          <a:prstGeom prst="rect">
            <a:avLst/>
          </a:prstGeom>
          <a:noFill/>
          <a:ln>
            <a:noFill/>
          </a:ln>
        </p:spPr>
      </p:pic>
      <p:pic>
        <p:nvPicPr>
          <p:cNvPr id="350" name="Google Shape;350;p32" descr="3 Idiots” an Excellent Introduction to ..."/>
          <p:cNvPicPr preferRelativeResize="0"/>
          <p:nvPr/>
        </p:nvPicPr>
        <p:blipFill rotWithShape="1">
          <a:blip r:embed="rId8">
            <a:alphaModFix/>
          </a:blip>
          <a:srcRect/>
          <a:stretch/>
        </p:blipFill>
        <p:spPr>
          <a:xfrm>
            <a:off x="15223" y="3344683"/>
            <a:ext cx="2876550" cy="1590675"/>
          </a:xfrm>
          <a:prstGeom prst="rect">
            <a:avLst/>
          </a:prstGeom>
          <a:noFill/>
          <a:ln>
            <a:noFill/>
          </a:ln>
        </p:spPr>
      </p:pic>
      <p:pic>
        <p:nvPicPr>
          <p:cNvPr id="351" name="Google Shape;351;p32" descr="25th Anniversary Edition ..."/>
          <p:cNvPicPr preferRelativeResize="0"/>
          <p:nvPr/>
        </p:nvPicPr>
        <p:blipFill rotWithShape="1">
          <a:blip r:embed="rId9">
            <a:alphaModFix/>
          </a:blip>
          <a:srcRect/>
          <a:stretch/>
        </p:blipFill>
        <p:spPr>
          <a:xfrm>
            <a:off x="3140470" y="2690561"/>
            <a:ext cx="1790700" cy="2543175"/>
          </a:xfrm>
          <a:prstGeom prst="rect">
            <a:avLst/>
          </a:prstGeom>
          <a:noFill/>
          <a:ln>
            <a:noFill/>
          </a:ln>
        </p:spPr>
      </p:pic>
      <p:pic>
        <p:nvPicPr>
          <p:cNvPr id="352" name="Google Shape;352;p32" descr="Amazon.com: Forrest Gump [DVD] [2005 ..."/>
          <p:cNvPicPr preferRelativeResize="0"/>
          <p:nvPr/>
        </p:nvPicPr>
        <p:blipFill rotWithShape="1">
          <a:blip r:embed="rId10">
            <a:alphaModFix/>
          </a:blip>
          <a:srcRect/>
          <a:stretch/>
        </p:blipFill>
        <p:spPr>
          <a:xfrm>
            <a:off x="10596820" y="1177698"/>
            <a:ext cx="1295531" cy="1830195"/>
          </a:xfrm>
          <a:prstGeom prst="rect">
            <a:avLst/>
          </a:prstGeom>
          <a:noFill/>
          <a:ln>
            <a:noFill/>
          </a:ln>
        </p:spPr>
      </p:pic>
      <p:pic>
        <p:nvPicPr>
          <p:cNvPr id="353" name="Google Shape;353;p32" descr="Harry Potter and the Sorcerer's Stone ..."/>
          <p:cNvPicPr preferRelativeResize="0"/>
          <p:nvPr/>
        </p:nvPicPr>
        <p:blipFill rotWithShape="1">
          <a:blip r:embed="rId11">
            <a:alphaModFix/>
          </a:blip>
          <a:srcRect/>
          <a:stretch/>
        </p:blipFill>
        <p:spPr>
          <a:xfrm>
            <a:off x="5179868" y="3829837"/>
            <a:ext cx="1762125" cy="2590800"/>
          </a:xfrm>
          <a:prstGeom prst="rect">
            <a:avLst/>
          </a:prstGeom>
          <a:noFill/>
          <a:ln>
            <a:noFill/>
          </a:ln>
        </p:spPr>
      </p:pic>
      <p:pic>
        <p:nvPicPr>
          <p:cNvPr id="354" name="Google Shape;354;p32" descr="Aladdin | Disney Movies"/>
          <p:cNvPicPr preferRelativeResize="0"/>
          <p:nvPr/>
        </p:nvPicPr>
        <p:blipFill rotWithShape="1">
          <a:blip r:embed="rId12">
            <a:alphaModFix/>
          </a:blip>
          <a:srcRect/>
          <a:stretch/>
        </p:blipFill>
        <p:spPr>
          <a:xfrm>
            <a:off x="7540223" y="2952010"/>
            <a:ext cx="1743075" cy="2619375"/>
          </a:xfrm>
          <a:prstGeom prst="rect">
            <a:avLst/>
          </a:prstGeom>
          <a:noFill/>
          <a:ln>
            <a:noFill/>
          </a:ln>
        </p:spPr>
      </p:pic>
      <p:pic>
        <p:nvPicPr>
          <p:cNvPr id="355" name="Google Shape;355;p32" descr="The Conjuring (2013) - IMDb"/>
          <p:cNvPicPr preferRelativeResize="0"/>
          <p:nvPr/>
        </p:nvPicPr>
        <p:blipFill rotWithShape="1">
          <a:blip r:embed="rId13">
            <a:alphaModFix/>
          </a:blip>
          <a:srcRect/>
          <a:stretch/>
        </p:blipFill>
        <p:spPr>
          <a:xfrm>
            <a:off x="9960333" y="3429000"/>
            <a:ext cx="1630837" cy="24160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b="1" dirty="0">
                <a:sym typeface="Arial"/>
              </a:rPr>
              <a:t>Emotional connection through stories</a:t>
            </a:r>
            <a:endParaRPr dirty="0"/>
          </a:p>
        </p:txBody>
      </p:sp>
      <p:grpSp>
        <p:nvGrpSpPr>
          <p:cNvPr id="362" name="Google Shape;362;p33"/>
          <p:cNvGrpSpPr/>
          <p:nvPr/>
        </p:nvGrpSpPr>
        <p:grpSpPr>
          <a:xfrm>
            <a:off x="840170" y="2966888"/>
            <a:ext cx="10511659" cy="924222"/>
            <a:chOff x="1970" y="1713557"/>
            <a:chExt cx="10511659" cy="924222"/>
          </a:xfrm>
        </p:grpSpPr>
        <p:sp>
          <p:nvSpPr>
            <p:cNvPr id="363" name="Google Shape;363;p33"/>
            <p:cNvSpPr/>
            <p:nvPr/>
          </p:nvSpPr>
          <p:spPr>
            <a:xfrm>
              <a:off x="1970" y="1713557"/>
              <a:ext cx="924222" cy="924222"/>
            </a:xfrm>
            <a:prstGeom prst="ellipse">
              <a:avLst/>
            </a:prstGeom>
            <a:solidFill>
              <a:srgbClr val="599BD5"/>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64" name="Google Shape;364;p33"/>
            <p:cNvSpPr txBox="1"/>
            <p:nvPr/>
          </p:nvSpPr>
          <p:spPr>
            <a:xfrm>
              <a:off x="137319" y="1848906"/>
              <a:ext cx="653524" cy="6535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Happiness</a:t>
              </a:r>
              <a:endParaRPr sz="1200">
                <a:solidFill>
                  <a:schemeClr val="dk1"/>
                </a:solidFill>
                <a:latin typeface="Calibri"/>
                <a:ea typeface="Calibri"/>
                <a:cs typeface="Calibri"/>
                <a:sym typeface="Calibri"/>
              </a:endParaRPr>
            </a:p>
          </p:txBody>
        </p:sp>
        <p:sp>
          <p:nvSpPr>
            <p:cNvPr id="365" name="Google Shape;365;p33"/>
            <p:cNvSpPr/>
            <p:nvPr/>
          </p:nvSpPr>
          <p:spPr>
            <a:xfrm rot="2558555">
              <a:off x="913727" y="2303211"/>
              <a:ext cx="301920"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sp>
          <p:nvSpPr>
            <p:cNvPr id="366" name="Google Shape;366;p33"/>
            <p:cNvSpPr/>
            <p:nvPr/>
          </p:nvSpPr>
          <p:spPr>
            <a:xfrm rot="8241445">
              <a:off x="2117897" y="2303211"/>
              <a:ext cx="301920"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cxnSp>
          <p:nvCxnSpPr>
            <p:cNvPr id="367" name="Google Shape;367;p33"/>
            <p:cNvCxnSpPr/>
            <p:nvPr/>
          </p:nvCxnSpPr>
          <p:spPr>
            <a:xfrm>
              <a:off x="1175733"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68" name="Google Shape;368;p33"/>
            <p:cNvSpPr/>
            <p:nvPr/>
          </p:nvSpPr>
          <p:spPr>
            <a:xfrm>
              <a:off x="1283761" y="2175669"/>
              <a:ext cx="766021" cy="4596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69" name="Google Shape;369;p33"/>
            <p:cNvSpPr txBox="1"/>
            <p:nvPr/>
          </p:nvSpPr>
          <p:spPr>
            <a:xfrm>
              <a:off x="1283761" y="2175669"/>
              <a:ext cx="766021" cy="45961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Laughter</a:t>
              </a:r>
              <a:endParaRPr sz="900">
                <a:solidFill>
                  <a:schemeClr val="dk1"/>
                </a:solidFill>
                <a:latin typeface="Calibri"/>
                <a:ea typeface="Calibri"/>
                <a:cs typeface="Calibri"/>
                <a:sym typeface="Calibri"/>
              </a:endParaRPr>
            </a:p>
          </p:txBody>
        </p:sp>
        <p:cxnSp>
          <p:nvCxnSpPr>
            <p:cNvPr id="370" name="Google Shape;370;p33"/>
            <p:cNvCxnSpPr/>
            <p:nvPr/>
          </p:nvCxnSpPr>
          <p:spPr>
            <a:xfrm>
              <a:off x="2049783"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71" name="Google Shape;371;p33"/>
            <p:cNvSpPr/>
            <p:nvPr/>
          </p:nvSpPr>
          <p:spPr>
            <a:xfrm>
              <a:off x="2407352" y="1713557"/>
              <a:ext cx="924222" cy="924222"/>
            </a:xfrm>
            <a:prstGeom prst="ellipse">
              <a:avLst/>
            </a:prstGeom>
            <a:solidFill>
              <a:srgbClr val="50C9B6"/>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72" name="Google Shape;372;p33"/>
            <p:cNvSpPr txBox="1"/>
            <p:nvPr/>
          </p:nvSpPr>
          <p:spPr>
            <a:xfrm>
              <a:off x="2542701" y="1848906"/>
              <a:ext cx="653524" cy="6535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Sadness</a:t>
              </a:r>
              <a:endParaRPr sz="1200">
                <a:solidFill>
                  <a:schemeClr val="dk1"/>
                </a:solidFill>
                <a:latin typeface="Calibri"/>
                <a:ea typeface="Calibri"/>
                <a:cs typeface="Calibri"/>
                <a:sym typeface="Calibri"/>
              </a:endParaRPr>
            </a:p>
          </p:txBody>
        </p:sp>
        <p:sp>
          <p:nvSpPr>
            <p:cNvPr id="373" name="Google Shape;373;p33"/>
            <p:cNvSpPr/>
            <p:nvPr/>
          </p:nvSpPr>
          <p:spPr>
            <a:xfrm rot="1483451">
              <a:off x="3364060" y="2303211"/>
              <a:ext cx="489007"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sp>
          <p:nvSpPr>
            <p:cNvPr id="374" name="Google Shape;374;p33"/>
            <p:cNvSpPr/>
            <p:nvPr/>
          </p:nvSpPr>
          <p:spPr>
            <a:xfrm rot="9316549">
              <a:off x="4790320" y="2303211"/>
              <a:ext cx="489007"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cxnSp>
          <p:nvCxnSpPr>
            <p:cNvPr id="375" name="Google Shape;375;p33"/>
            <p:cNvCxnSpPr/>
            <p:nvPr/>
          </p:nvCxnSpPr>
          <p:spPr>
            <a:xfrm>
              <a:off x="3830655"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76" name="Google Shape;376;p33"/>
            <p:cNvSpPr/>
            <p:nvPr/>
          </p:nvSpPr>
          <p:spPr>
            <a:xfrm>
              <a:off x="3938683" y="2175669"/>
              <a:ext cx="766021" cy="4596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77" name="Google Shape;377;p33"/>
            <p:cNvSpPr txBox="1"/>
            <p:nvPr/>
          </p:nvSpPr>
          <p:spPr>
            <a:xfrm>
              <a:off x="3938683" y="2175669"/>
              <a:ext cx="766021" cy="45961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Restless</a:t>
              </a:r>
              <a:endParaRPr sz="1200">
                <a:solidFill>
                  <a:schemeClr val="dk1"/>
                </a:solidFill>
                <a:latin typeface="Calibri"/>
                <a:ea typeface="Calibri"/>
                <a:cs typeface="Calibri"/>
                <a:sym typeface="Calibri"/>
              </a:endParaRPr>
            </a:p>
          </p:txBody>
        </p:sp>
        <p:cxnSp>
          <p:nvCxnSpPr>
            <p:cNvPr id="378" name="Google Shape;378;p33"/>
            <p:cNvCxnSpPr/>
            <p:nvPr/>
          </p:nvCxnSpPr>
          <p:spPr>
            <a:xfrm>
              <a:off x="4704705"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79" name="Google Shape;379;p33"/>
            <p:cNvSpPr/>
            <p:nvPr/>
          </p:nvSpPr>
          <p:spPr>
            <a:xfrm>
              <a:off x="5311814" y="1713557"/>
              <a:ext cx="924222" cy="924222"/>
            </a:xfrm>
            <a:prstGeom prst="ellipse">
              <a:avLst/>
            </a:prstGeom>
            <a:solidFill>
              <a:srgbClr val="48BD62"/>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80" name="Google Shape;380;p33"/>
            <p:cNvSpPr txBox="1"/>
            <p:nvPr/>
          </p:nvSpPr>
          <p:spPr>
            <a:xfrm>
              <a:off x="5447163" y="1848906"/>
              <a:ext cx="653524" cy="6535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Fear</a:t>
              </a:r>
              <a:endParaRPr sz="1400">
                <a:solidFill>
                  <a:schemeClr val="dk1"/>
                </a:solidFill>
                <a:latin typeface="Calibri"/>
                <a:ea typeface="Calibri"/>
                <a:cs typeface="Calibri"/>
                <a:sym typeface="Calibri"/>
              </a:endParaRPr>
            </a:p>
          </p:txBody>
        </p:sp>
        <p:sp>
          <p:nvSpPr>
            <p:cNvPr id="381" name="Google Shape;381;p33"/>
            <p:cNvSpPr/>
            <p:nvPr/>
          </p:nvSpPr>
          <p:spPr>
            <a:xfrm rot="1483451">
              <a:off x="6268522" y="2303211"/>
              <a:ext cx="489007"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sp>
          <p:nvSpPr>
            <p:cNvPr id="382" name="Google Shape;382;p33"/>
            <p:cNvSpPr/>
            <p:nvPr/>
          </p:nvSpPr>
          <p:spPr>
            <a:xfrm rot="9316549">
              <a:off x="7694782" y="2303211"/>
              <a:ext cx="489007"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cxnSp>
          <p:nvCxnSpPr>
            <p:cNvPr id="383" name="Google Shape;383;p33"/>
            <p:cNvCxnSpPr/>
            <p:nvPr/>
          </p:nvCxnSpPr>
          <p:spPr>
            <a:xfrm>
              <a:off x="6735117"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84" name="Google Shape;384;p33"/>
            <p:cNvSpPr/>
            <p:nvPr/>
          </p:nvSpPr>
          <p:spPr>
            <a:xfrm>
              <a:off x="6843145" y="2175669"/>
              <a:ext cx="766021" cy="4596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85" name="Google Shape;385;p33"/>
            <p:cNvSpPr txBox="1"/>
            <p:nvPr/>
          </p:nvSpPr>
          <p:spPr>
            <a:xfrm>
              <a:off x="6843145" y="2175669"/>
              <a:ext cx="766021" cy="45961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Anger</a:t>
              </a:r>
              <a:endParaRPr sz="900">
                <a:solidFill>
                  <a:schemeClr val="dk1"/>
                </a:solidFill>
                <a:latin typeface="Calibri"/>
                <a:ea typeface="Calibri"/>
                <a:cs typeface="Calibri"/>
                <a:sym typeface="Calibri"/>
              </a:endParaRPr>
            </a:p>
          </p:txBody>
        </p:sp>
        <p:cxnSp>
          <p:nvCxnSpPr>
            <p:cNvPr id="386" name="Google Shape;386;p33"/>
            <p:cNvCxnSpPr/>
            <p:nvPr/>
          </p:nvCxnSpPr>
          <p:spPr>
            <a:xfrm>
              <a:off x="7609167"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87" name="Google Shape;387;p33"/>
            <p:cNvSpPr/>
            <p:nvPr/>
          </p:nvSpPr>
          <p:spPr>
            <a:xfrm>
              <a:off x="8216276" y="1713557"/>
              <a:ext cx="924222" cy="924222"/>
            </a:xfrm>
            <a:prstGeom prst="ellipse">
              <a:avLst/>
            </a:prstGeom>
            <a:solidFill>
              <a:srgbClr val="6FAB46"/>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88" name="Google Shape;388;p33"/>
            <p:cNvSpPr txBox="1"/>
            <p:nvPr/>
          </p:nvSpPr>
          <p:spPr>
            <a:xfrm>
              <a:off x="8351625" y="1848906"/>
              <a:ext cx="653524" cy="6535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Patriotic</a:t>
              </a:r>
              <a:endParaRPr sz="1400">
                <a:solidFill>
                  <a:schemeClr val="dk1"/>
                </a:solidFill>
                <a:latin typeface="Calibri"/>
                <a:ea typeface="Calibri"/>
                <a:cs typeface="Calibri"/>
                <a:sym typeface="Calibri"/>
              </a:endParaRPr>
            </a:p>
          </p:txBody>
        </p:sp>
        <p:sp>
          <p:nvSpPr>
            <p:cNvPr id="389" name="Google Shape;389;p33"/>
            <p:cNvSpPr/>
            <p:nvPr/>
          </p:nvSpPr>
          <p:spPr>
            <a:xfrm rot="1483451">
              <a:off x="9172984" y="2303211"/>
              <a:ext cx="489007" cy="0"/>
            </a:xfrm>
            <a:custGeom>
              <a:avLst/>
              <a:gdLst/>
              <a:ahLst/>
              <a:cxnLst/>
              <a:rect l="l" t="t" r="r" b="b"/>
              <a:pathLst>
                <a:path w="120000" h="120000" extrusionOk="0">
                  <a:moveTo>
                    <a:pt x="0" y="0"/>
                  </a:moveTo>
                  <a:lnTo>
                    <a:pt x="120000" y="0"/>
                  </a:lnTo>
                </a:path>
              </a:pathLst>
            </a:custGeom>
            <a:noFill/>
            <a:ln w="19050" cap="flat" cmpd="sng">
              <a:solidFill>
                <a:srgbClr val="000000"/>
              </a:solidFill>
              <a:prstDash val="solid"/>
              <a:miter lim="800000"/>
              <a:headEnd type="none" w="sm" len="sm"/>
              <a:tailEnd type="none" w="sm" len="sm"/>
            </a:ln>
          </p:spPr>
        </p:sp>
        <p:cxnSp>
          <p:nvCxnSpPr>
            <p:cNvPr id="390" name="Google Shape;390;p33"/>
            <p:cNvCxnSpPr/>
            <p:nvPr/>
          </p:nvCxnSpPr>
          <p:spPr>
            <a:xfrm>
              <a:off x="9639579" y="2405475"/>
              <a:ext cx="108028" cy="0"/>
            </a:xfrm>
            <a:prstGeom prst="straightConnector1">
              <a:avLst/>
            </a:prstGeom>
            <a:noFill/>
            <a:ln w="19050" cap="flat" cmpd="sng">
              <a:solidFill>
                <a:srgbClr val="000000"/>
              </a:solidFill>
              <a:prstDash val="solid"/>
              <a:miter lim="800000"/>
              <a:headEnd type="none" w="sm" len="sm"/>
              <a:tailEnd type="none" w="sm" len="sm"/>
            </a:ln>
          </p:spPr>
        </p:cxnSp>
        <p:sp>
          <p:nvSpPr>
            <p:cNvPr id="391" name="Google Shape;391;p33"/>
            <p:cNvSpPr/>
            <p:nvPr/>
          </p:nvSpPr>
          <p:spPr>
            <a:xfrm>
              <a:off x="9747608" y="2175669"/>
              <a:ext cx="766021" cy="4596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392" name="Google Shape;392;p33"/>
            <p:cNvSpPr txBox="1"/>
            <p:nvPr/>
          </p:nvSpPr>
          <p:spPr>
            <a:xfrm>
              <a:off x="9747608" y="2175669"/>
              <a:ext cx="766021" cy="459612"/>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Curious</a:t>
              </a:r>
              <a:endParaRPr sz="12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5"/>
          <p:cNvSpPr txBox="1">
            <a:spLocks noGrp="1"/>
          </p:cNvSpPr>
          <p:nvPr>
            <p:ph type="title"/>
          </p:nvPr>
        </p:nvSpPr>
        <p:spPr>
          <a:xfrm>
            <a:off x="1289956" y="365125"/>
            <a:ext cx="10063843"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sym typeface="Arial"/>
              </a:rPr>
              <a:t>Stories that inspire and influence</a:t>
            </a:r>
            <a:endParaRPr dirty="0">
              <a:sym typeface="Arial"/>
            </a:endParaRPr>
          </a:p>
        </p:txBody>
      </p:sp>
      <p:sp>
        <p:nvSpPr>
          <p:cNvPr id="405" name="Google Shape;405;p35"/>
          <p:cNvSpPr txBox="1">
            <a:spLocks noGrp="1"/>
          </p:cNvSpPr>
          <p:nvPr>
            <p:ph type="body" idx="1"/>
          </p:nvPr>
        </p:nvSpPr>
        <p:spPr>
          <a:xfrm>
            <a:off x="-1" y="2164808"/>
            <a:ext cx="6321877" cy="3877217"/>
          </a:xfrm>
          <a:prstGeom prst="rect">
            <a:avLst/>
          </a:prstGeom>
          <a:solidFill>
            <a:srgbClr val="FFFCEB"/>
          </a:solidFill>
          <a:ln>
            <a:noFill/>
          </a:ln>
        </p:spPr>
        <p:txBody>
          <a:bodyPr spcFirstLastPara="1" wrap="square" lIns="91425" tIns="45700" rIns="91425" bIns="45700" anchor="t" anchorCtr="0">
            <a:normAutofit fontScale="92500" lnSpcReduction="20000"/>
          </a:bodyPr>
          <a:lstStyle/>
          <a:p>
            <a:pPr marL="228600" lvl="0" indent="-228600" algn="l" rtl="0">
              <a:lnSpc>
                <a:spcPct val="250000"/>
              </a:lnSpc>
              <a:spcBef>
                <a:spcPts val="0"/>
              </a:spcBef>
              <a:spcAft>
                <a:spcPts val="0"/>
              </a:spcAft>
              <a:buClr>
                <a:schemeClr val="dk1"/>
              </a:buClr>
              <a:buSzPct val="100000"/>
              <a:buChar char="•"/>
            </a:pPr>
            <a:r>
              <a:rPr lang="en-US" sz="3600" dirty="0">
                <a:latin typeface="Swis721 Cn BT" panose="020B0506020202030204" pitchFamily="34" charset="0"/>
                <a:ea typeface="Arial"/>
                <a:cs typeface="Arial"/>
                <a:sym typeface="Arial"/>
              </a:rPr>
              <a:t>Concise yet evoking curiosity </a:t>
            </a:r>
            <a:endParaRPr dirty="0"/>
          </a:p>
          <a:p>
            <a:pPr marL="228600" lvl="0" indent="-228600" algn="l" rtl="0">
              <a:lnSpc>
                <a:spcPct val="250000"/>
              </a:lnSpc>
              <a:spcBef>
                <a:spcPts val="1000"/>
              </a:spcBef>
              <a:spcAft>
                <a:spcPts val="0"/>
              </a:spcAft>
              <a:buClr>
                <a:schemeClr val="dk1"/>
              </a:buClr>
              <a:buSzPct val="100000"/>
              <a:buChar char="•"/>
            </a:pPr>
            <a:r>
              <a:rPr lang="en-US" sz="3600" dirty="0">
                <a:latin typeface="Swis721 Cn BT" panose="020B0506020202030204" pitchFamily="34" charset="0"/>
                <a:ea typeface="Arial"/>
                <a:cs typeface="Arial"/>
                <a:sym typeface="Arial"/>
              </a:rPr>
              <a:t>Realistic</a:t>
            </a:r>
            <a:endParaRPr dirty="0"/>
          </a:p>
          <a:p>
            <a:pPr marL="228600" lvl="0" indent="-228600" algn="l" rtl="0">
              <a:lnSpc>
                <a:spcPct val="250000"/>
              </a:lnSpc>
              <a:spcBef>
                <a:spcPts val="1000"/>
              </a:spcBef>
              <a:spcAft>
                <a:spcPts val="0"/>
              </a:spcAft>
              <a:buClr>
                <a:schemeClr val="dk1"/>
              </a:buClr>
              <a:buSzPct val="100000"/>
              <a:buChar char="•"/>
            </a:pPr>
            <a:r>
              <a:rPr lang="en-US" sz="3600" dirty="0">
                <a:latin typeface="Swis721 Cn BT" panose="020B0506020202030204" pitchFamily="34" charset="0"/>
                <a:ea typeface="Arial"/>
                <a:cs typeface="Arial"/>
                <a:sym typeface="Arial"/>
              </a:rPr>
              <a:t>Solution-driven or hopeful</a:t>
            </a:r>
            <a:endParaRPr dirty="0"/>
          </a:p>
          <a:p>
            <a:pPr marL="228600" lvl="0" indent="-17145" algn="l" rtl="0">
              <a:lnSpc>
                <a:spcPct val="90000"/>
              </a:lnSpc>
              <a:spcBef>
                <a:spcPts val="1000"/>
              </a:spcBef>
              <a:spcAft>
                <a:spcPts val="0"/>
              </a:spcAft>
              <a:buClr>
                <a:schemeClr val="dk1"/>
              </a:buClr>
              <a:buSzPct val="100000"/>
              <a:buNone/>
            </a:pPr>
            <a:endParaRPr sz="3600" dirty="0"/>
          </a:p>
          <a:p>
            <a:pPr marL="228600" lvl="0" indent="-17145" algn="l" rtl="0">
              <a:lnSpc>
                <a:spcPct val="90000"/>
              </a:lnSpc>
              <a:spcBef>
                <a:spcPts val="1000"/>
              </a:spcBef>
              <a:spcAft>
                <a:spcPts val="0"/>
              </a:spcAft>
              <a:buClr>
                <a:schemeClr val="dk1"/>
              </a:buClr>
              <a:buSzPct val="100000"/>
              <a:buNone/>
            </a:pPr>
            <a:endParaRPr sz="3600" dirty="0"/>
          </a:p>
          <a:p>
            <a:pPr marL="228600" lvl="0" indent="-17145" algn="l" rtl="0">
              <a:lnSpc>
                <a:spcPct val="90000"/>
              </a:lnSpc>
              <a:spcBef>
                <a:spcPts val="1000"/>
              </a:spcBef>
              <a:spcAft>
                <a:spcPts val="0"/>
              </a:spcAft>
              <a:buClr>
                <a:schemeClr val="dk1"/>
              </a:buClr>
              <a:buSzPct val="100000"/>
              <a:buNone/>
            </a:pPr>
            <a:endParaRPr sz="3600" dirty="0"/>
          </a:p>
          <a:p>
            <a:pPr marL="228600" lvl="0" indent="-64135" algn="l" rtl="0">
              <a:lnSpc>
                <a:spcPct val="90000"/>
              </a:lnSpc>
              <a:spcBef>
                <a:spcPts val="1000"/>
              </a:spcBef>
              <a:spcAft>
                <a:spcPts val="0"/>
              </a:spcAft>
              <a:buClr>
                <a:schemeClr val="dk1"/>
              </a:buClr>
              <a:buSzPct val="100000"/>
              <a:buNone/>
            </a:pPr>
            <a:endParaRPr dirty="0"/>
          </a:p>
        </p:txBody>
      </p:sp>
      <p:pic>
        <p:nvPicPr>
          <p:cNvPr id="406" name="Google Shape;406;p35"/>
          <p:cNvPicPr preferRelativeResize="0"/>
          <p:nvPr/>
        </p:nvPicPr>
        <p:blipFill rotWithShape="1">
          <a:blip r:embed="rId3">
            <a:alphaModFix/>
          </a:blip>
          <a:srcRect/>
          <a:stretch/>
        </p:blipFill>
        <p:spPr>
          <a:xfrm>
            <a:off x="6321877" y="2164810"/>
            <a:ext cx="5992061" cy="38772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b="1" dirty="0">
                <a:sym typeface="Arial"/>
              </a:rPr>
              <a:t>       Key messages and themes</a:t>
            </a:r>
            <a:endParaRPr b="1" dirty="0">
              <a:sym typeface="Arial"/>
            </a:endParaRPr>
          </a:p>
        </p:txBody>
      </p:sp>
      <p:grpSp>
        <p:nvGrpSpPr>
          <p:cNvPr id="421" name="Google Shape;421;p37"/>
          <p:cNvGrpSpPr/>
          <p:nvPr/>
        </p:nvGrpSpPr>
        <p:grpSpPr>
          <a:xfrm>
            <a:off x="843898" y="2830755"/>
            <a:ext cx="10504202" cy="2341076"/>
            <a:chOff x="5698" y="1005130"/>
            <a:chExt cx="10504202" cy="2341076"/>
          </a:xfrm>
        </p:grpSpPr>
        <p:sp>
          <p:nvSpPr>
            <p:cNvPr id="422" name="Google Shape;422;p37"/>
            <p:cNvSpPr/>
            <p:nvPr/>
          </p:nvSpPr>
          <p:spPr>
            <a:xfrm>
              <a:off x="675246" y="1005130"/>
              <a:ext cx="2678191" cy="2341076"/>
            </a:xfrm>
            <a:prstGeom prst="rightArrow">
              <a:avLst>
                <a:gd name="adj1" fmla="val 70000"/>
                <a:gd name="adj2" fmla="val 5000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3" name="Google Shape;423;p37"/>
            <p:cNvSpPr txBox="1"/>
            <p:nvPr/>
          </p:nvSpPr>
          <p:spPr>
            <a:xfrm>
              <a:off x="1344794" y="1356291"/>
              <a:ext cx="1305618" cy="1638754"/>
            </a:xfrm>
            <a:prstGeom prst="rect">
              <a:avLst/>
            </a:prstGeom>
            <a:noFill/>
            <a:ln>
              <a:noFill/>
            </a:ln>
          </p:spPr>
          <p:txBody>
            <a:bodyPr spcFirstLastPara="1" wrap="square" lIns="50800" tIns="12700" rIns="25400" bIns="127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Hurdles</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Emotions</a:t>
              </a:r>
              <a:endParaRPr sz="2000" b="0" i="0" u="none" strike="noStrike" cap="none">
                <a:solidFill>
                  <a:schemeClr val="dk1"/>
                </a:solidFill>
                <a:latin typeface="Calibri"/>
                <a:ea typeface="Calibri"/>
                <a:cs typeface="Calibri"/>
                <a:sym typeface="Calibri"/>
              </a:endParaRPr>
            </a:p>
          </p:txBody>
        </p:sp>
        <p:sp>
          <p:nvSpPr>
            <p:cNvPr id="424" name="Google Shape;424;p37"/>
            <p:cNvSpPr/>
            <p:nvPr/>
          </p:nvSpPr>
          <p:spPr>
            <a:xfrm>
              <a:off x="5698" y="1506121"/>
              <a:ext cx="1339095" cy="1339095"/>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5" name="Google Shape;425;p37"/>
            <p:cNvSpPr txBox="1"/>
            <p:nvPr/>
          </p:nvSpPr>
          <p:spPr>
            <a:xfrm>
              <a:off x="201804" y="1702227"/>
              <a:ext cx="946883" cy="94688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Problem</a:t>
              </a:r>
              <a:endParaRPr sz="2000">
                <a:solidFill>
                  <a:schemeClr val="dk1"/>
                </a:solidFill>
                <a:latin typeface="Calibri"/>
                <a:ea typeface="Calibri"/>
                <a:cs typeface="Calibri"/>
                <a:sym typeface="Calibri"/>
              </a:endParaRPr>
            </a:p>
          </p:txBody>
        </p:sp>
        <p:sp>
          <p:nvSpPr>
            <p:cNvPr id="426" name="Google Shape;426;p37"/>
            <p:cNvSpPr/>
            <p:nvPr/>
          </p:nvSpPr>
          <p:spPr>
            <a:xfrm>
              <a:off x="4231570" y="1005130"/>
              <a:ext cx="2678191" cy="2341076"/>
            </a:xfrm>
            <a:prstGeom prst="rightArrow">
              <a:avLst>
                <a:gd name="adj1" fmla="val 70000"/>
                <a:gd name="adj2" fmla="val 50000"/>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7" name="Google Shape;427;p37"/>
            <p:cNvSpPr txBox="1"/>
            <p:nvPr/>
          </p:nvSpPr>
          <p:spPr>
            <a:xfrm>
              <a:off x="4901118" y="1356291"/>
              <a:ext cx="1305618" cy="1638754"/>
            </a:xfrm>
            <a:prstGeom prst="rect">
              <a:avLst/>
            </a:prstGeom>
            <a:noFill/>
            <a:ln>
              <a:noFill/>
            </a:ln>
          </p:spPr>
          <p:txBody>
            <a:bodyPr spcFirstLastPara="1" wrap="square" lIns="50800" tIns="12700" rIns="25400" bIns="127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Creativity</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Help</a:t>
              </a:r>
              <a:endParaRPr sz="2000" b="0" i="0" u="none" strike="noStrike" cap="none">
                <a:solidFill>
                  <a:schemeClr val="dk1"/>
                </a:solidFill>
                <a:latin typeface="Calibri"/>
                <a:ea typeface="Calibri"/>
                <a:cs typeface="Calibri"/>
                <a:sym typeface="Calibri"/>
              </a:endParaRPr>
            </a:p>
          </p:txBody>
        </p:sp>
        <p:sp>
          <p:nvSpPr>
            <p:cNvPr id="428" name="Google Shape;428;p37"/>
            <p:cNvSpPr/>
            <p:nvPr/>
          </p:nvSpPr>
          <p:spPr>
            <a:xfrm>
              <a:off x="3520825" y="1506121"/>
              <a:ext cx="1421490" cy="1339095"/>
            </a:xfrm>
            <a:prstGeom prst="ellipse">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29" name="Google Shape;429;p37"/>
            <p:cNvSpPr txBox="1"/>
            <p:nvPr/>
          </p:nvSpPr>
          <p:spPr>
            <a:xfrm>
              <a:off x="3728997" y="1702227"/>
              <a:ext cx="1005146" cy="94688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Solutions</a:t>
              </a:r>
              <a:endParaRPr sz="2000">
                <a:solidFill>
                  <a:schemeClr val="dk1"/>
                </a:solidFill>
                <a:latin typeface="Calibri"/>
                <a:ea typeface="Calibri"/>
                <a:cs typeface="Calibri"/>
                <a:sym typeface="Calibri"/>
              </a:endParaRPr>
            </a:p>
          </p:txBody>
        </p:sp>
        <p:sp>
          <p:nvSpPr>
            <p:cNvPr id="430" name="Google Shape;430;p37"/>
            <p:cNvSpPr/>
            <p:nvPr/>
          </p:nvSpPr>
          <p:spPr>
            <a:xfrm>
              <a:off x="7831709" y="1005130"/>
              <a:ext cx="2678191" cy="2341076"/>
            </a:xfrm>
            <a:prstGeom prst="rightArrow">
              <a:avLst>
                <a:gd name="adj1" fmla="val 70000"/>
                <a:gd name="adj2" fmla="val 50000"/>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31" name="Google Shape;431;p37"/>
            <p:cNvSpPr txBox="1"/>
            <p:nvPr/>
          </p:nvSpPr>
          <p:spPr>
            <a:xfrm>
              <a:off x="8501257" y="1356291"/>
              <a:ext cx="1305618" cy="1638754"/>
            </a:xfrm>
            <a:prstGeom prst="rect">
              <a:avLst/>
            </a:prstGeom>
            <a:noFill/>
            <a:ln>
              <a:noFill/>
            </a:ln>
          </p:spPr>
          <p:txBody>
            <a:bodyPr spcFirstLastPara="1" wrap="square" lIns="50800" tIns="12700" rIns="25400" bIns="12700" anchor="ctr"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Success</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Learning</a:t>
              </a:r>
              <a:endParaRPr sz="20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3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Hope</a:t>
              </a:r>
              <a:endParaRPr sz="2000" b="0" i="0" u="none" strike="noStrike" cap="none">
                <a:solidFill>
                  <a:schemeClr val="dk1"/>
                </a:solidFill>
                <a:latin typeface="Calibri"/>
                <a:ea typeface="Calibri"/>
                <a:cs typeface="Calibri"/>
                <a:sym typeface="Calibri"/>
              </a:endParaRPr>
            </a:p>
          </p:txBody>
        </p:sp>
        <p:sp>
          <p:nvSpPr>
            <p:cNvPr id="432" name="Google Shape;432;p37"/>
            <p:cNvSpPr/>
            <p:nvPr/>
          </p:nvSpPr>
          <p:spPr>
            <a:xfrm>
              <a:off x="7077149" y="1506121"/>
              <a:ext cx="1509120" cy="1339095"/>
            </a:xfrm>
            <a:prstGeom prst="ellipse">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33" name="Google Shape;433;p37"/>
            <p:cNvSpPr txBox="1"/>
            <p:nvPr/>
          </p:nvSpPr>
          <p:spPr>
            <a:xfrm>
              <a:off x="7298155" y="1702227"/>
              <a:ext cx="1067108" cy="94688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Outcome</a:t>
              </a:r>
              <a:endParaRPr sz="20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b="1" dirty="0">
                <a:sym typeface="Arial"/>
              </a:rPr>
              <a:t>    Structuring a compelling narrative</a:t>
            </a:r>
            <a:endParaRPr dirty="0"/>
          </a:p>
        </p:txBody>
      </p:sp>
      <p:grpSp>
        <p:nvGrpSpPr>
          <p:cNvPr id="453" name="Google Shape;453;p39"/>
          <p:cNvGrpSpPr/>
          <p:nvPr/>
        </p:nvGrpSpPr>
        <p:grpSpPr>
          <a:xfrm>
            <a:off x="883568" y="1728629"/>
            <a:ext cx="8138862" cy="4275454"/>
            <a:chOff x="1188368" y="37941"/>
            <a:chExt cx="8138862" cy="4275454"/>
          </a:xfrm>
        </p:grpSpPr>
        <p:sp>
          <p:nvSpPr>
            <p:cNvPr id="454" name="Google Shape;454;p39"/>
            <p:cNvSpPr/>
            <p:nvPr/>
          </p:nvSpPr>
          <p:spPr>
            <a:xfrm>
              <a:off x="1188368" y="37941"/>
              <a:ext cx="8138862" cy="1184895"/>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55" name="Google Shape;455;p39"/>
            <p:cNvSpPr txBox="1"/>
            <p:nvPr/>
          </p:nvSpPr>
          <p:spPr>
            <a:xfrm>
              <a:off x="1188368" y="334165"/>
              <a:ext cx="7842638" cy="592447"/>
            </a:xfrm>
            <a:prstGeom prst="rect">
              <a:avLst/>
            </a:prstGeom>
            <a:noFill/>
            <a:ln>
              <a:noFill/>
            </a:ln>
          </p:spPr>
          <p:txBody>
            <a:bodyPr spcFirstLastPara="1" wrap="square" lIns="83800" tIns="83800" rIns="254000" bIns="1881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Desired outcome</a:t>
              </a:r>
              <a:endParaRPr sz="2200">
                <a:solidFill>
                  <a:schemeClr val="lt1"/>
                </a:solidFill>
                <a:latin typeface="Calibri"/>
                <a:ea typeface="Calibri"/>
                <a:cs typeface="Calibri"/>
                <a:sym typeface="Calibri"/>
              </a:endParaRPr>
            </a:p>
          </p:txBody>
        </p:sp>
        <p:sp>
          <p:nvSpPr>
            <p:cNvPr id="456" name="Google Shape;456;p39"/>
            <p:cNvSpPr/>
            <p:nvPr/>
          </p:nvSpPr>
          <p:spPr>
            <a:xfrm>
              <a:off x="1188368" y="953600"/>
              <a:ext cx="1876007" cy="2191700"/>
            </a:xfrm>
            <a:prstGeom prst="rect">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57" name="Google Shape;457;p39"/>
            <p:cNvSpPr txBox="1"/>
            <p:nvPr/>
          </p:nvSpPr>
          <p:spPr>
            <a:xfrm>
              <a:off x="1188368" y="953600"/>
              <a:ext cx="1876007" cy="2191700"/>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What would you like to see?</a:t>
              </a:r>
              <a:endParaRPr sz="2200">
                <a:solidFill>
                  <a:schemeClr val="dk1"/>
                </a:solidFill>
                <a:latin typeface="Calibri"/>
                <a:ea typeface="Calibri"/>
                <a:cs typeface="Calibri"/>
                <a:sym typeface="Calibri"/>
              </a:endParaRPr>
            </a:p>
          </p:txBody>
        </p:sp>
        <p:sp>
          <p:nvSpPr>
            <p:cNvPr id="458" name="Google Shape;458;p39"/>
            <p:cNvSpPr/>
            <p:nvPr/>
          </p:nvSpPr>
          <p:spPr>
            <a:xfrm>
              <a:off x="3064376" y="432767"/>
              <a:ext cx="6262854" cy="1184895"/>
            </a:xfrm>
            <a:prstGeom prst="rightArrow">
              <a:avLst>
                <a:gd name="adj1" fmla="val 50000"/>
                <a:gd name="adj2" fmla="val 50000"/>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59" name="Google Shape;459;p39"/>
            <p:cNvSpPr txBox="1"/>
            <p:nvPr/>
          </p:nvSpPr>
          <p:spPr>
            <a:xfrm>
              <a:off x="3064376" y="728991"/>
              <a:ext cx="5966630" cy="592447"/>
            </a:xfrm>
            <a:prstGeom prst="rect">
              <a:avLst/>
            </a:prstGeom>
            <a:noFill/>
            <a:ln>
              <a:noFill/>
            </a:ln>
          </p:spPr>
          <p:txBody>
            <a:bodyPr spcFirstLastPara="1" wrap="square" lIns="83800" tIns="83800" rIns="254000" bIns="1881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Main challenge</a:t>
              </a:r>
              <a:endParaRPr sz="2200">
                <a:solidFill>
                  <a:schemeClr val="lt1"/>
                </a:solidFill>
                <a:latin typeface="Calibri"/>
                <a:ea typeface="Calibri"/>
                <a:cs typeface="Calibri"/>
                <a:sym typeface="Calibri"/>
              </a:endParaRPr>
            </a:p>
          </p:txBody>
        </p:sp>
        <p:sp>
          <p:nvSpPr>
            <p:cNvPr id="460" name="Google Shape;460;p39"/>
            <p:cNvSpPr/>
            <p:nvPr/>
          </p:nvSpPr>
          <p:spPr>
            <a:xfrm>
              <a:off x="3064376" y="1348425"/>
              <a:ext cx="1876007" cy="2135836"/>
            </a:xfrm>
            <a:prstGeom prst="rect">
              <a:avLst/>
            </a:prstGeom>
            <a:solidFill>
              <a:schemeClr val="lt1"/>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61" name="Google Shape;461;p39"/>
            <p:cNvSpPr txBox="1"/>
            <p:nvPr/>
          </p:nvSpPr>
          <p:spPr>
            <a:xfrm>
              <a:off x="3064376" y="1348425"/>
              <a:ext cx="1876007" cy="2135836"/>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Why is the outcome not being achieved?</a:t>
              </a:r>
              <a:endParaRPr sz="2200">
                <a:solidFill>
                  <a:schemeClr val="dk1"/>
                </a:solidFill>
                <a:latin typeface="Calibri"/>
                <a:ea typeface="Calibri"/>
                <a:cs typeface="Calibri"/>
                <a:sym typeface="Calibri"/>
              </a:endParaRPr>
            </a:p>
          </p:txBody>
        </p:sp>
        <p:sp>
          <p:nvSpPr>
            <p:cNvPr id="462" name="Google Shape;462;p39"/>
            <p:cNvSpPr/>
            <p:nvPr/>
          </p:nvSpPr>
          <p:spPr>
            <a:xfrm>
              <a:off x="4940384" y="827592"/>
              <a:ext cx="4386846" cy="1184895"/>
            </a:xfrm>
            <a:prstGeom prst="rightArrow">
              <a:avLst>
                <a:gd name="adj1" fmla="val 50000"/>
                <a:gd name="adj2" fmla="val 50000"/>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63" name="Google Shape;463;p39"/>
            <p:cNvSpPr txBox="1"/>
            <p:nvPr/>
          </p:nvSpPr>
          <p:spPr>
            <a:xfrm>
              <a:off x="4940384" y="1123816"/>
              <a:ext cx="4090622" cy="592447"/>
            </a:xfrm>
            <a:prstGeom prst="rect">
              <a:avLst/>
            </a:prstGeom>
            <a:noFill/>
            <a:ln>
              <a:noFill/>
            </a:ln>
          </p:spPr>
          <p:txBody>
            <a:bodyPr spcFirstLastPara="1" wrap="square" lIns="83800" tIns="83800" rIns="254000" bIns="1881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Other hurdles</a:t>
              </a:r>
              <a:endParaRPr sz="2200">
                <a:solidFill>
                  <a:schemeClr val="lt1"/>
                </a:solidFill>
                <a:latin typeface="Calibri"/>
                <a:ea typeface="Calibri"/>
                <a:cs typeface="Calibri"/>
                <a:sym typeface="Calibri"/>
              </a:endParaRPr>
            </a:p>
          </p:txBody>
        </p:sp>
        <p:sp>
          <p:nvSpPr>
            <p:cNvPr id="464" name="Google Shape;464;p39"/>
            <p:cNvSpPr/>
            <p:nvPr/>
          </p:nvSpPr>
          <p:spPr>
            <a:xfrm>
              <a:off x="4940384" y="1743251"/>
              <a:ext cx="1876007" cy="2150117"/>
            </a:xfrm>
            <a:prstGeom prst="rect">
              <a:avLst/>
            </a:prstGeom>
            <a:solidFill>
              <a:schemeClr val="lt1"/>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65" name="Google Shape;465;p39"/>
            <p:cNvSpPr txBox="1"/>
            <p:nvPr/>
          </p:nvSpPr>
          <p:spPr>
            <a:xfrm>
              <a:off x="4940384" y="1743251"/>
              <a:ext cx="1876007" cy="2150117"/>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What emotions are adding to hurdles?</a:t>
              </a:r>
              <a:endParaRPr sz="2200">
                <a:solidFill>
                  <a:schemeClr val="dk1"/>
                </a:solidFill>
                <a:latin typeface="Calibri"/>
                <a:ea typeface="Calibri"/>
                <a:cs typeface="Calibri"/>
                <a:sym typeface="Calibri"/>
              </a:endParaRPr>
            </a:p>
          </p:txBody>
        </p:sp>
        <p:sp>
          <p:nvSpPr>
            <p:cNvPr id="466" name="Google Shape;466;p39"/>
            <p:cNvSpPr/>
            <p:nvPr/>
          </p:nvSpPr>
          <p:spPr>
            <a:xfrm>
              <a:off x="6816392" y="1222417"/>
              <a:ext cx="2510838" cy="1184895"/>
            </a:xfrm>
            <a:prstGeom prst="rightArrow">
              <a:avLst>
                <a:gd name="adj1" fmla="val 50000"/>
                <a:gd name="adj2" fmla="val 5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67" name="Google Shape;467;p39"/>
            <p:cNvSpPr txBox="1"/>
            <p:nvPr/>
          </p:nvSpPr>
          <p:spPr>
            <a:xfrm>
              <a:off x="6816392" y="1518641"/>
              <a:ext cx="2214614" cy="592447"/>
            </a:xfrm>
            <a:prstGeom prst="rect">
              <a:avLst/>
            </a:prstGeom>
            <a:noFill/>
            <a:ln>
              <a:noFill/>
            </a:ln>
          </p:spPr>
          <p:txBody>
            <a:bodyPr spcFirstLastPara="1" wrap="square" lIns="83800" tIns="83800" rIns="254000" bIns="1881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Details</a:t>
              </a:r>
              <a:endParaRPr sz="2200">
                <a:solidFill>
                  <a:schemeClr val="lt1"/>
                </a:solidFill>
                <a:latin typeface="Calibri"/>
                <a:ea typeface="Calibri"/>
                <a:cs typeface="Calibri"/>
                <a:sym typeface="Calibri"/>
              </a:endParaRPr>
            </a:p>
          </p:txBody>
        </p:sp>
        <p:sp>
          <p:nvSpPr>
            <p:cNvPr id="468" name="Google Shape;468;p39"/>
            <p:cNvSpPr/>
            <p:nvPr/>
          </p:nvSpPr>
          <p:spPr>
            <a:xfrm>
              <a:off x="6816392" y="2138076"/>
              <a:ext cx="1893099" cy="2175319"/>
            </a:xfrm>
            <a:prstGeom prst="rect">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469" name="Google Shape;469;p39"/>
            <p:cNvSpPr txBox="1"/>
            <p:nvPr/>
          </p:nvSpPr>
          <p:spPr>
            <a:xfrm>
              <a:off x="6816392" y="2138076"/>
              <a:ext cx="1893099" cy="2175319"/>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What is the context?</a:t>
              </a:r>
              <a:endParaRPr sz="2200">
                <a:solidFill>
                  <a:schemeClr val="dk1"/>
                </a:solidFill>
                <a:latin typeface="Calibri"/>
                <a:ea typeface="Calibri"/>
                <a:cs typeface="Calibri"/>
                <a:sym typeface="Calibri"/>
              </a:endParaRPr>
            </a:p>
            <a:p>
              <a:pPr marL="0" marR="0" lvl="0" indent="0" algn="l" rtl="0">
                <a:lnSpc>
                  <a:spcPct val="90000"/>
                </a:lnSpc>
                <a:spcBef>
                  <a:spcPts val="77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How can I create curiosity?</a:t>
              </a:r>
              <a:endParaRPr sz="22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3"/>
          <p:cNvSpPr txBox="1">
            <a:spLocks noGrp="1"/>
          </p:cNvSpPr>
          <p:nvPr>
            <p:ph type="title"/>
          </p:nvPr>
        </p:nvSpPr>
        <p:spPr>
          <a:xfrm>
            <a:off x="1730828" y="365125"/>
            <a:ext cx="962297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b="1" dirty="0">
                <a:sym typeface="Arial"/>
              </a:rPr>
              <a:t>Understanding Emotional Intelligence</a:t>
            </a:r>
            <a:endParaRPr dirty="0"/>
          </a:p>
        </p:txBody>
      </p:sp>
      <p:grpSp>
        <p:nvGrpSpPr>
          <p:cNvPr id="499" name="Google Shape;499;p43"/>
          <p:cNvGrpSpPr/>
          <p:nvPr/>
        </p:nvGrpSpPr>
        <p:grpSpPr>
          <a:xfrm>
            <a:off x="3375481" y="1405288"/>
            <a:ext cx="4733045" cy="4733045"/>
            <a:chOff x="1343481" y="0"/>
            <a:chExt cx="4733045" cy="4733045"/>
          </a:xfrm>
        </p:grpSpPr>
        <p:sp>
          <p:nvSpPr>
            <p:cNvPr id="500" name="Google Shape;500;p43"/>
            <p:cNvSpPr/>
            <p:nvPr/>
          </p:nvSpPr>
          <p:spPr>
            <a:xfrm>
              <a:off x="1343481" y="0"/>
              <a:ext cx="4733045" cy="4733045"/>
            </a:xfrm>
            <a:prstGeom prst="diamond">
              <a:avLst/>
            </a:prstGeom>
            <a:gradFill>
              <a:gsLst>
                <a:gs pos="0">
                  <a:srgbClr val="F8DCD4"/>
                </a:gs>
                <a:gs pos="50000">
                  <a:srgbClr val="F9D3C8"/>
                </a:gs>
                <a:gs pos="100000">
                  <a:srgbClr val="DFB8A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501" name="Google Shape;501;p43"/>
            <p:cNvSpPr/>
            <p:nvPr/>
          </p:nvSpPr>
          <p:spPr>
            <a:xfrm>
              <a:off x="1793120" y="449639"/>
              <a:ext cx="1845887" cy="1845887"/>
            </a:xfrm>
            <a:prstGeom prst="roundRect">
              <a:avLst>
                <a:gd name="adj" fmla="val 16667"/>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502" name="Google Shape;502;p43"/>
            <p:cNvSpPr txBox="1"/>
            <p:nvPr/>
          </p:nvSpPr>
          <p:spPr>
            <a:xfrm>
              <a:off x="1883229" y="539748"/>
              <a:ext cx="1665669" cy="16656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Self-awareness</a:t>
              </a:r>
              <a:endParaRPr sz="1900">
                <a:solidFill>
                  <a:schemeClr val="lt1"/>
                </a:solidFill>
                <a:latin typeface="Calibri"/>
                <a:ea typeface="Calibri"/>
                <a:cs typeface="Calibri"/>
                <a:sym typeface="Calibri"/>
              </a:endParaRPr>
            </a:p>
          </p:txBody>
        </p:sp>
        <p:sp>
          <p:nvSpPr>
            <p:cNvPr id="503" name="Google Shape;503;p43"/>
            <p:cNvSpPr/>
            <p:nvPr/>
          </p:nvSpPr>
          <p:spPr>
            <a:xfrm>
              <a:off x="3780999" y="449639"/>
              <a:ext cx="1845887" cy="1845887"/>
            </a:xfrm>
            <a:prstGeom prst="roundRect">
              <a:avLst>
                <a:gd name="adj" fmla="val 16667"/>
              </a:avLst>
            </a:prstGeom>
            <a:solidFill>
              <a:srgbClr val="501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504" name="Google Shape;504;p43"/>
            <p:cNvSpPr txBox="1"/>
            <p:nvPr/>
          </p:nvSpPr>
          <p:spPr>
            <a:xfrm>
              <a:off x="3871108" y="539748"/>
              <a:ext cx="1665669" cy="16656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Self-management</a:t>
              </a:r>
              <a:endParaRPr sz="1900">
                <a:solidFill>
                  <a:schemeClr val="lt1"/>
                </a:solidFill>
                <a:latin typeface="Calibri"/>
                <a:ea typeface="Calibri"/>
                <a:cs typeface="Calibri"/>
                <a:sym typeface="Calibri"/>
              </a:endParaRPr>
            </a:p>
          </p:txBody>
        </p:sp>
        <p:sp>
          <p:nvSpPr>
            <p:cNvPr id="505" name="Google Shape;505;p43"/>
            <p:cNvSpPr/>
            <p:nvPr/>
          </p:nvSpPr>
          <p:spPr>
            <a:xfrm>
              <a:off x="1793120" y="2437518"/>
              <a:ext cx="1845887" cy="1845887"/>
            </a:xfrm>
            <a:prstGeom prst="roundRect">
              <a:avLst>
                <a:gd name="adj" fmla="val 16667"/>
              </a:avLst>
            </a:prstGeom>
            <a:solidFill>
              <a:srgbClr val="0024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506" name="Google Shape;506;p43"/>
            <p:cNvSpPr txBox="1"/>
            <p:nvPr/>
          </p:nvSpPr>
          <p:spPr>
            <a:xfrm>
              <a:off x="1883229" y="2527627"/>
              <a:ext cx="1665669" cy="16656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Understanding others</a:t>
              </a:r>
              <a:endParaRPr sz="1900">
                <a:solidFill>
                  <a:schemeClr val="lt1"/>
                </a:solidFill>
                <a:latin typeface="Calibri"/>
                <a:ea typeface="Calibri"/>
                <a:cs typeface="Calibri"/>
                <a:sym typeface="Calibri"/>
              </a:endParaRPr>
            </a:p>
          </p:txBody>
        </p:sp>
        <p:sp>
          <p:nvSpPr>
            <p:cNvPr id="507" name="Google Shape;507;p43"/>
            <p:cNvSpPr/>
            <p:nvPr/>
          </p:nvSpPr>
          <p:spPr>
            <a:xfrm>
              <a:off x="3780999" y="2437518"/>
              <a:ext cx="1845887" cy="1845887"/>
            </a:xfrm>
            <a:prstGeom prst="roundRect">
              <a:avLst>
                <a:gd name="adj" fmla="val 16667"/>
              </a:avLst>
            </a:prstGeom>
            <a:solidFill>
              <a:srgbClr val="005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508" name="Google Shape;508;p43"/>
            <p:cNvSpPr txBox="1"/>
            <p:nvPr/>
          </p:nvSpPr>
          <p:spPr>
            <a:xfrm>
              <a:off x="3871108" y="2527627"/>
              <a:ext cx="1665669" cy="1665669"/>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Managing relationships</a:t>
              </a:r>
              <a:endParaRPr sz="19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Google Shape;551;p48" descr="AHPs4PH on Twitter: &quot;Food for thought- “Circles of control&quot; model developed  by Stephen Covey The ability to think about things differently can help us  to make more informed choices, with the aim"/>
          <p:cNvPicPr preferRelativeResize="0"/>
          <p:nvPr/>
        </p:nvPicPr>
        <p:blipFill rotWithShape="1">
          <a:blip r:embed="rId3">
            <a:alphaModFix/>
          </a:blip>
          <a:srcRect/>
          <a:stretch/>
        </p:blipFill>
        <p:spPr>
          <a:xfrm>
            <a:off x="3135312" y="42333"/>
            <a:ext cx="5921375"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sym typeface="Arial"/>
              </a:rPr>
              <a:t>Building empathetic listening skills</a:t>
            </a:r>
            <a:endParaRPr dirty="0"/>
          </a:p>
        </p:txBody>
      </p:sp>
      <p:sp>
        <p:nvSpPr>
          <p:cNvPr id="558" name="Google Shape;558;p49"/>
          <p:cNvSpPr txBox="1">
            <a:spLocks noGrp="1"/>
          </p:cNvSpPr>
          <p:nvPr>
            <p:ph type="body" idx="1"/>
          </p:nvPr>
        </p:nvSpPr>
        <p:spPr>
          <a:xfrm>
            <a:off x="-10885" y="1690688"/>
            <a:ext cx="5772614" cy="4567918"/>
          </a:xfrm>
          <a:prstGeom prst="rect">
            <a:avLst/>
          </a:prstGeom>
          <a:solidFill>
            <a:srgbClr val="D2DBEA"/>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Listen to understand</a:t>
            </a:r>
            <a:endParaRPr dirty="0"/>
          </a:p>
          <a:p>
            <a:pPr marL="228600" lvl="0" indent="-228600" algn="l" rtl="0">
              <a:lnSpc>
                <a:spcPct val="150000"/>
              </a:lnSpc>
              <a:spcBef>
                <a:spcPts val="100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Connect with emotion</a:t>
            </a:r>
            <a:endParaRPr dirty="0"/>
          </a:p>
          <a:p>
            <a:pPr marL="228600" lvl="0" indent="-228600" algn="l" rtl="0">
              <a:lnSpc>
                <a:spcPct val="150000"/>
              </a:lnSpc>
              <a:spcBef>
                <a:spcPts val="100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Access your memory</a:t>
            </a:r>
            <a:endParaRPr dirty="0"/>
          </a:p>
          <a:p>
            <a:pPr marL="228600" lvl="0" indent="-228600" algn="l" rtl="0">
              <a:lnSpc>
                <a:spcPct val="150000"/>
              </a:lnSpc>
              <a:spcBef>
                <a:spcPts val="100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Don’t assume</a:t>
            </a:r>
            <a:endParaRPr dirty="0"/>
          </a:p>
          <a:p>
            <a:pPr marL="228600" lvl="0" indent="-228600" algn="l" rtl="0">
              <a:lnSpc>
                <a:spcPct val="150000"/>
              </a:lnSpc>
              <a:spcBef>
                <a:spcPts val="100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Use the golden rule</a:t>
            </a:r>
            <a:endParaRPr dirty="0"/>
          </a:p>
          <a:p>
            <a:pPr marL="228600" lvl="0" indent="-228600" algn="l" rtl="0">
              <a:lnSpc>
                <a:spcPct val="150000"/>
              </a:lnSpc>
              <a:spcBef>
                <a:spcPts val="1000"/>
              </a:spcBef>
              <a:spcAft>
                <a:spcPts val="0"/>
              </a:spcAft>
              <a:buClr>
                <a:srgbClr val="202124"/>
              </a:buClr>
              <a:buSzPts val="2400"/>
              <a:buChar char="•"/>
            </a:pPr>
            <a:r>
              <a:rPr lang="en-US" sz="2400" b="0" i="0" dirty="0">
                <a:solidFill>
                  <a:srgbClr val="202124"/>
                </a:solidFill>
                <a:latin typeface="Swis721 Cn BT" panose="020B0506020202030204" pitchFamily="34" charset="0"/>
                <a:ea typeface="Arial"/>
                <a:cs typeface="Arial"/>
                <a:sym typeface="Arial"/>
              </a:rPr>
              <a:t>Offer help, with consent</a:t>
            </a:r>
            <a:endParaRPr dirty="0"/>
          </a:p>
          <a:p>
            <a:pPr marL="228600" lvl="0" indent="-50800" algn="l" rtl="0">
              <a:lnSpc>
                <a:spcPct val="150000"/>
              </a:lnSpc>
              <a:spcBef>
                <a:spcPts val="1000"/>
              </a:spcBef>
              <a:spcAft>
                <a:spcPts val="0"/>
              </a:spcAft>
              <a:buClr>
                <a:schemeClr val="dk1"/>
              </a:buClr>
              <a:buSzPts val="2800"/>
              <a:buNone/>
            </a:pPr>
            <a:endParaRPr dirty="0"/>
          </a:p>
        </p:txBody>
      </p:sp>
      <p:pic>
        <p:nvPicPr>
          <p:cNvPr id="559" name="Google Shape;559;p49"/>
          <p:cNvPicPr preferRelativeResize="0"/>
          <p:nvPr/>
        </p:nvPicPr>
        <p:blipFill rotWithShape="1">
          <a:blip r:embed="rId3">
            <a:alphaModFix/>
          </a:blip>
          <a:srcRect/>
          <a:stretch/>
        </p:blipFill>
        <p:spPr>
          <a:xfrm>
            <a:off x="5761728" y="1690688"/>
            <a:ext cx="6430272" cy="45679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sym typeface="Arial"/>
              </a:rPr>
              <a:t>Building the foundations for lasting trust</a:t>
            </a:r>
            <a:endParaRPr dirty="0">
              <a:sym typeface="Arial"/>
            </a:endParaRPr>
          </a:p>
        </p:txBody>
      </p:sp>
      <p:grpSp>
        <p:nvGrpSpPr>
          <p:cNvPr id="612" name="Google Shape;612;p56"/>
          <p:cNvGrpSpPr/>
          <p:nvPr/>
        </p:nvGrpSpPr>
        <p:grpSpPr>
          <a:xfrm>
            <a:off x="838199" y="1825625"/>
            <a:ext cx="10515601" cy="4351338"/>
            <a:chOff x="-1" y="0"/>
            <a:chExt cx="10515601" cy="4351338"/>
          </a:xfrm>
        </p:grpSpPr>
        <p:sp>
          <p:nvSpPr>
            <p:cNvPr id="613" name="Google Shape;613;p56"/>
            <p:cNvSpPr/>
            <p:nvPr/>
          </p:nvSpPr>
          <p:spPr>
            <a:xfrm rot="-5400000">
              <a:off x="1541065" y="-1541065"/>
              <a:ext cx="2175669" cy="5257800"/>
            </a:xfrm>
            <a:prstGeom prst="round1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4" name="Google Shape;614;p56"/>
            <p:cNvSpPr txBox="1"/>
            <p:nvPr/>
          </p:nvSpPr>
          <p:spPr>
            <a:xfrm>
              <a:off x="0" y="0"/>
              <a:ext cx="5257800" cy="1631751"/>
            </a:xfrm>
            <a:prstGeom prst="rect">
              <a:avLst/>
            </a:prstGeom>
            <a:noFill/>
            <a:ln>
              <a:noFill/>
            </a:ln>
          </p:spPr>
          <p:txBody>
            <a:bodyPr spcFirstLastPara="1" wrap="square" lIns="320025" tIns="320025" rIns="320025" bIns="3200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a:solidFill>
                    <a:schemeClr val="lt1"/>
                  </a:solidFill>
                  <a:latin typeface="Calibri"/>
                  <a:ea typeface="Calibri"/>
                  <a:cs typeface="Calibri"/>
                  <a:sym typeface="Calibri"/>
                </a:rPr>
                <a:t>Competence</a:t>
              </a:r>
              <a:endParaRPr sz="4500">
                <a:solidFill>
                  <a:schemeClr val="lt1"/>
                </a:solidFill>
                <a:latin typeface="Calibri"/>
                <a:ea typeface="Calibri"/>
                <a:cs typeface="Calibri"/>
                <a:sym typeface="Calibri"/>
              </a:endParaRPr>
            </a:p>
          </p:txBody>
        </p:sp>
        <p:sp>
          <p:nvSpPr>
            <p:cNvPr id="615" name="Google Shape;615;p56"/>
            <p:cNvSpPr/>
            <p:nvPr/>
          </p:nvSpPr>
          <p:spPr>
            <a:xfrm>
              <a:off x="5257800" y="0"/>
              <a:ext cx="5257800" cy="2175669"/>
            </a:xfrm>
            <a:prstGeom prst="round1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6" name="Google Shape;616;p56"/>
            <p:cNvSpPr txBox="1"/>
            <p:nvPr/>
          </p:nvSpPr>
          <p:spPr>
            <a:xfrm>
              <a:off x="5257800" y="0"/>
              <a:ext cx="5257800" cy="1631751"/>
            </a:xfrm>
            <a:prstGeom prst="rect">
              <a:avLst/>
            </a:prstGeom>
            <a:noFill/>
            <a:ln>
              <a:noFill/>
            </a:ln>
          </p:spPr>
          <p:txBody>
            <a:bodyPr spcFirstLastPara="1" wrap="square" lIns="320025" tIns="320025" rIns="320025" bIns="3200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a:solidFill>
                    <a:schemeClr val="lt1"/>
                  </a:solidFill>
                  <a:latin typeface="Calibri"/>
                  <a:ea typeface="Calibri"/>
                  <a:cs typeface="Calibri"/>
                  <a:sym typeface="Calibri"/>
                </a:rPr>
                <a:t>Capability</a:t>
              </a:r>
              <a:endParaRPr sz="4500">
                <a:solidFill>
                  <a:schemeClr val="lt1"/>
                </a:solidFill>
                <a:latin typeface="Calibri"/>
                <a:ea typeface="Calibri"/>
                <a:cs typeface="Calibri"/>
                <a:sym typeface="Calibri"/>
              </a:endParaRPr>
            </a:p>
          </p:txBody>
        </p:sp>
        <p:sp>
          <p:nvSpPr>
            <p:cNvPr id="617" name="Google Shape;617;p56"/>
            <p:cNvSpPr/>
            <p:nvPr/>
          </p:nvSpPr>
          <p:spPr>
            <a:xfrm rot="10800000">
              <a:off x="0" y="2175669"/>
              <a:ext cx="5257800" cy="2175669"/>
            </a:xfrm>
            <a:prstGeom prst="round1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18" name="Google Shape;618;p56"/>
            <p:cNvSpPr txBox="1"/>
            <p:nvPr/>
          </p:nvSpPr>
          <p:spPr>
            <a:xfrm>
              <a:off x="0" y="2719586"/>
              <a:ext cx="5257800" cy="1631751"/>
            </a:xfrm>
            <a:prstGeom prst="rect">
              <a:avLst/>
            </a:prstGeom>
            <a:noFill/>
            <a:ln>
              <a:noFill/>
            </a:ln>
          </p:spPr>
          <p:txBody>
            <a:bodyPr spcFirstLastPara="1" wrap="square" lIns="320025" tIns="320025" rIns="320025" bIns="3200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a:solidFill>
                    <a:schemeClr val="lt1"/>
                  </a:solidFill>
                  <a:latin typeface="Calibri"/>
                  <a:ea typeface="Calibri"/>
                  <a:cs typeface="Calibri"/>
                  <a:sym typeface="Calibri"/>
                </a:rPr>
                <a:t>Integrity</a:t>
              </a:r>
              <a:endParaRPr sz="4500">
                <a:solidFill>
                  <a:schemeClr val="lt1"/>
                </a:solidFill>
                <a:latin typeface="Calibri"/>
                <a:ea typeface="Calibri"/>
                <a:cs typeface="Calibri"/>
                <a:sym typeface="Calibri"/>
              </a:endParaRPr>
            </a:p>
          </p:txBody>
        </p:sp>
        <p:sp>
          <p:nvSpPr>
            <p:cNvPr id="619" name="Google Shape;619;p56"/>
            <p:cNvSpPr/>
            <p:nvPr/>
          </p:nvSpPr>
          <p:spPr>
            <a:xfrm rot="5400000">
              <a:off x="6798865" y="634603"/>
              <a:ext cx="2175669" cy="5257800"/>
            </a:xfrm>
            <a:prstGeom prst="round1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0" name="Google Shape;620;p56"/>
            <p:cNvSpPr txBox="1"/>
            <p:nvPr/>
          </p:nvSpPr>
          <p:spPr>
            <a:xfrm>
              <a:off x="5257800" y="2719586"/>
              <a:ext cx="5257800" cy="1631751"/>
            </a:xfrm>
            <a:prstGeom prst="rect">
              <a:avLst/>
            </a:prstGeom>
            <a:noFill/>
            <a:ln>
              <a:noFill/>
            </a:ln>
          </p:spPr>
          <p:txBody>
            <a:bodyPr spcFirstLastPara="1" wrap="square" lIns="320025" tIns="320025" rIns="320025" bIns="320025" anchor="ctr" anchorCtr="0">
              <a:noAutofit/>
            </a:bodyPr>
            <a:lstStyle/>
            <a:p>
              <a:pPr marL="0" marR="0" lvl="0" indent="0" algn="ctr" rtl="0">
                <a:lnSpc>
                  <a:spcPct val="90000"/>
                </a:lnSpc>
                <a:spcBef>
                  <a:spcPts val="0"/>
                </a:spcBef>
                <a:spcAft>
                  <a:spcPts val="0"/>
                </a:spcAft>
                <a:buClr>
                  <a:schemeClr val="lt1"/>
                </a:buClr>
                <a:buSzPts val="4500"/>
                <a:buFont typeface="Calibri"/>
                <a:buNone/>
              </a:pPr>
              <a:r>
                <a:rPr lang="en-US" sz="4500">
                  <a:solidFill>
                    <a:schemeClr val="lt1"/>
                  </a:solidFill>
                  <a:latin typeface="Calibri"/>
                  <a:ea typeface="Calibri"/>
                  <a:cs typeface="Calibri"/>
                  <a:sym typeface="Calibri"/>
                </a:rPr>
                <a:t>Empathy</a:t>
              </a:r>
              <a:endParaRPr sz="4500">
                <a:solidFill>
                  <a:schemeClr val="lt1"/>
                </a:solidFill>
                <a:latin typeface="Calibri"/>
                <a:ea typeface="Calibri"/>
                <a:cs typeface="Calibri"/>
                <a:sym typeface="Calibri"/>
              </a:endParaRPr>
            </a:p>
          </p:txBody>
        </p:sp>
        <p:sp>
          <p:nvSpPr>
            <p:cNvPr id="621" name="Google Shape;621;p56"/>
            <p:cNvSpPr/>
            <p:nvPr/>
          </p:nvSpPr>
          <p:spPr>
            <a:xfrm>
              <a:off x="3680460" y="1631751"/>
              <a:ext cx="3154680" cy="1087834"/>
            </a:xfrm>
            <a:prstGeom prst="roundRect">
              <a:avLst>
                <a:gd name="adj" fmla="val 16667"/>
              </a:avLst>
            </a:prstGeom>
            <a:solidFill>
              <a:srgbClr val="CFDEE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622" name="Google Shape;622;p56"/>
            <p:cNvSpPr txBox="1"/>
            <p:nvPr/>
          </p:nvSpPr>
          <p:spPr>
            <a:xfrm>
              <a:off x="3733564" y="1684855"/>
              <a:ext cx="3048472" cy="981626"/>
            </a:xfrm>
            <a:prstGeom prst="rect">
              <a:avLst/>
            </a:prstGeom>
            <a:noFill/>
            <a:ln>
              <a:noFill/>
            </a:ln>
          </p:spPr>
          <p:txBody>
            <a:bodyPr spcFirstLastPara="1" wrap="square" lIns="171450" tIns="171450" rIns="171450" bIns="171450" anchor="ctr" anchorCtr="0">
              <a:noAutofit/>
            </a:bodyPr>
            <a:lstStyle/>
            <a:p>
              <a:pPr marL="0" marR="0" lvl="0" indent="0" algn="ctr" rtl="0">
                <a:lnSpc>
                  <a:spcPct val="90000"/>
                </a:lnSpc>
                <a:spcBef>
                  <a:spcPts val="0"/>
                </a:spcBef>
                <a:spcAft>
                  <a:spcPts val="0"/>
                </a:spcAft>
                <a:buClr>
                  <a:schemeClr val="dk1"/>
                </a:buClr>
                <a:buSzPts val="4500"/>
                <a:buFont typeface="Calibri"/>
                <a:buNone/>
              </a:pPr>
              <a:r>
                <a:rPr lang="en-US" sz="4500">
                  <a:solidFill>
                    <a:schemeClr val="dk1"/>
                  </a:solidFill>
                  <a:latin typeface="Calibri"/>
                  <a:ea typeface="Calibri"/>
                  <a:cs typeface="Calibri"/>
                  <a:sym typeface="Calibri"/>
                </a:rPr>
                <a:t>Intent</a:t>
              </a:r>
              <a:endParaRPr sz="45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b="1" dirty="0">
                <a:sym typeface="Arial"/>
              </a:rPr>
              <a:t>              Techniques to repair trust</a:t>
            </a:r>
            <a:endParaRPr dirty="0"/>
          </a:p>
        </p:txBody>
      </p:sp>
      <p:sp>
        <p:nvSpPr>
          <p:cNvPr id="651" name="Google Shape;651;p59"/>
          <p:cNvSpPr txBox="1">
            <a:spLocks noGrp="1"/>
          </p:cNvSpPr>
          <p:nvPr>
            <p:ph type="body" idx="1"/>
          </p:nvPr>
        </p:nvSpPr>
        <p:spPr>
          <a:xfrm>
            <a:off x="0" y="1742351"/>
            <a:ext cx="5600700" cy="3886742"/>
          </a:xfrm>
          <a:prstGeom prst="rect">
            <a:avLst/>
          </a:prstGeom>
          <a:solidFill>
            <a:srgbClr val="CDBEBA"/>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Swis721 Cn BT" panose="020B0506020202030204" pitchFamily="34" charset="0"/>
                <a:ea typeface="Arial"/>
                <a:cs typeface="Arial"/>
                <a:sym typeface="Arial"/>
              </a:rPr>
              <a:t>Clarify your intent</a:t>
            </a:r>
            <a:endParaRPr dirty="0"/>
          </a:p>
          <a:p>
            <a:pPr marL="228600" lvl="0" indent="-76200" algn="l" rtl="0">
              <a:lnSpc>
                <a:spcPct val="90000"/>
              </a:lnSpc>
              <a:spcBef>
                <a:spcPts val="1000"/>
              </a:spcBef>
              <a:spcAft>
                <a:spcPts val="0"/>
              </a:spcAft>
              <a:buClr>
                <a:schemeClr val="dk1"/>
              </a:buClr>
              <a:buSzPts val="2400"/>
              <a:buNone/>
            </a:pPr>
            <a:endParaRPr sz="24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en-US" sz="2400" dirty="0">
                <a:latin typeface="Swis721 Cn BT" panose="020B0506020202030204" pitchFamily="34" charset="0"/>
                <a:ea typeface="Arial"/>
                <a:cs typeface="Arial"/>
                <a:sym typeface="Arial"/>
              </a:rPr>
              <a:t>Communicate clearly </a:t>
            </a:r>
            <a:endParaRPr dirty="0"/>
          </a:p>
          <a:p>
            <a:pPr marL="0" lvl="0" indent="0" algn="l" rtl="0">
              <a:lnSpc>
                <a:spcPct val="90000"/>
              </a:lnSpc>
              <a:spcBef>
                <a:spcPts val="1000"/>
              </a:spcBef>
              <a:spcAft>
                <a:spcPts val="0"/>
              </a:spcAft>
              <a:buClr>
                <a:schemeClr val="dk1"/>
              </a:buClr>
              <a:buSzPts val="2400"/>
              <a:buNone/>
            </a:pPr>
            <a:endParaRPr sz="24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en-US" sz="2400" dirty="0">
                <a:latin typeface="Swis721 Cn BT" panose="020B0506020202030204" pitchFamily="34" charset="0"/>
                <a:ea typeface="Arial"/>
                <a:cs typeface="Arial"/>
                <a:sym typeface="Arial"/>
              </a:rPr>
              <a:t>Be authentic</a:t>
            </a:r>
            <a:endParaRPr dirty="0"/>
          </a:p>
          <a:p>
            <a:pPr marL="228600" lvl="0" indent="-76200" algn="l" rtl="0">
              <a:lnSpc>
                <a:spcPct val="90000"/>
              </a:lnSpc>
              <a:spcBef>
                <a:spcPts val="1000"/>
              </a:spcBef>
              <a:spcAft>
                <a:spcPts val="0"/>
              </a:spcAft>
              <a:buClr>
                <a:schemeClr val="dk1"/>
              </a:buClr>
              <a:buSzPts val="2400"/>
              <a:buNone/>
            </a:pPr>
            <a:endParaRPr sz="24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400"/>
              <a:buChar char="•"/>
            </a:pPr>
            <a:r>
              <a:rPr lang="en-US" sz="2400" dirty="0">
                <a:latin typeface="Swis721 Cn BT" panose="020B0506020202030204" pitchFamily="34" charset="0"/>
                <a:ea typeface="Arial"/>
                <a:cs typeface="Arial"/>
                <a:sym typeface="Arial"/>
              </a:rPr>
              <a:t>Keep your grace in place</a:t>
            </a:r>
            <a:endParaRPr sz="2400" dirty="0">
              <a:latin typeface="Swis721 Cn BT" panose="020B0506020202030204" pitchFamily="34" charset="0"/>
              <a:ea typeface="Arial"/>
              <a:cs typeface="Arial"/>
              <a:sym typeface="Arial"/>
            </a:endParaRPr>
          </a:p>
        </p:txBody>
      </p:sp>
      <p:pic>
        <p:nvPicPr>
          <p:cNvPr id="652" name="Google Shape;652;p59"/>
          <p:cNvPicPr preferRelativeResize="0"/>
          <p:nvPr/>
        </p:nvPicPr>
        <p:blipFill rotWithShape="1">
          <a:blip r:embed="rId3">
            <a:alphaModFix/>
          </a:blip>
          <a:srcRect/>
          <a:stretch/>
        </p:blipFill>
        <p:spPr>
          <a:xfrm>
            <a:off x="5600700" y="1742351"/>
            <a:ext cx="6487361" cy="38867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523875" y="0"/>
            <a:ext cx="10515600" cy="103584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Arial"/>
              <a:buNone/>
            </a:pPr>
            <a:r>
              <a:rPr lang="en-US" sz="2400" dirty="0"/>
              <a:t>       </a:t>
            </a:r>
            <a:r>
              <a:rPr lang="en-US" sz="4000" b="1" dirty="0">
                <a:sym typeface="Arial"/>
              </a:rPr>
              <a:t>What are your expectations from the workshop?</a:t>
            </a:r>
            <a:endParaRPr dirty="0"/>
          </a:p>
        </p:txBody>
      </p:sp>
      <p:sp>
        <p:nvSpPr>
          <p:cNvPr id="176" name="Google Shape;176;p18" descr="Man with laptop thinking"/>
          <p:cNvSpPr/>
          <p:nvPr/>
        </p:nvSpPr>
        <p:spPr>
          <a:xfrm>
            <a:off x="6360931" y="3358454"/>
            <a:ext cx="262134" cy="2621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7" name="Google Shape;177;p18" descr="Conference presentation people counting nature planet eco pollution problem audience design flat style vector illustration"/>
          <p:cNvPicPr preferRelativeResize="0"/>
          <p:nvPr/>
        </p:nvPicPr>
        <p:blipFill rotWithShape="1">
          <a:blip r:embed="rId3">
            <a:alphaModFix/>
          </a:blip>
          <a:srcRect/>
          <a:stretch/>
        </p:blipFill>
        <p:spPr>
          <a:xfrm>
            <a:off x="2800350" y="1557337"/>
            <a:ext cx="5962650" cy="4800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6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dirty="0">
                <a:sym typeface="Arial"/>
              </a:rPr>
              <a:t>Developing influence without legitimate power</a:t>
            </a:r>
            <a:endParaRPr dirty="0">
              <a:sym typeface="Arial"/>
            </a:endParaRPr>
          </a:p>
        </p:txBody>
      </p:sp>
      <p:sp>
        <p:nvSpPr>
          <p:cNvPr id="667" name="Google Shape;667;p61"/>
          <p:cNvSpPr txBox="1">
            <a:spLocks noGrp="1"/>
          </p:cNvSpPr>
          <p:nvPr>
            <p:ph type="body" idx="1"/>
          </p:nvPr>
        </p:nvSpPr>
        <p:spPr>
          <a:xfrm>
            <a:off x="0" y="1711325"/>
            <a:ext cx="6229350" cy="4351338"/>
          </a:xfrm>
          <a:prstGeom prst="rect">
            <a:avLst/>
          </a:prstGeom>
          <a:solidFill>
            <a:srgbClr val="EDEEE7"/>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200" dirty="0">
                <a:latin typeface="Swis721 Cn BT" panose="020B0506020202030204" pitchFamily="34" charset="0"/>
                <a:ea typeface="Arial"/>
                <a:cs typeface="Arial"/>
                <a:sym typeface="Arial"/>
              </a:rPr>
              <a:t>Liking</a:t>
            </a:r>
            <a:endParaRPr sz="2400" dirty="0"/>
          </a:p>
          <a:p>
            <a:pPr marL="0" lvl="0" indent="0" algn="l" rtl="0">
              <a:lnSpc>
                <a:spcPct val="90000"/>
              </a:lnSpc>
              <a:spcBef>
                <a:spcPts val="1000"/>
              </a:spcBef>
              <a:spcAft>
                <a:spcPts val="0"/>
              </a:spcAft>
              <a:buClr>
                <a:schemeClr val="dk1"/>
              </a:buClr>
              <a:buSzPts val="3600"/>
              <a:buNone/>
            </a:pPr>
            <a:endParaRPr sz="32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3600"/>
              <a:buChar char="•"/>
            </a:pPr>
            <a:r>
              <a:rPr lang="en-US" sz="3200" dirty="0">
                <a:latin typeface="Swis721 Cn BT" panose="020B0506020202030204" pitchFamily="34" charset="0"/>
                <a:ea typeface="Arial"/>
                <a:cs typeface="Arial"/>
                <a:sym typeface="Arial"/>
              </a:rPr>
              <a:t>Trust</a:t>
            </a:r>
            <a:endParaRPr sz="2400" dirty="0"/>
          </a:p>
          <a:p>
            <a:pPr marL="228600" lvl="0" indent="0" algn="l" rtl="0">
              <a:lnSpc>
                <a:spcPct val="90000"/>
              </a:lnSpc>
              <a:spcBef>
                <a:spcPts val="1000"/>
              </a:spcBef>
              <a:spcAft>
                <a:spcPts val="0"/>
              </a:spcAft>
              <a:buClr>
                <a:schemeClr val="dk1"/>
              </a:buClr>
              <a:buSzPts val="3600"/>
              <a:buNone/>
            </a:pPr>
            <a:endParaRPr sz="32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3600"/>
              <a:buChar char="•"/>
            </a:pPr>
            <a:r>
              <a:rPr lang="en-US" sz="3200" dirty="0">
                <a:latin typeface="Swis721 Cn BT" panose="020B0506020202030204" pitchFamily="34" charset="0"/>
                <a:ea typeface="Arial"/>
                <a:cs typeface="Arial"/>
                <a:sym typeface="Arial"/>
              </a:rPr>
              <a:t>Recommendations</a:t>
            </a:r>
            <a:endParaRPr sz="2400" dirty="0"/>
          </a:p>
          <a:p>
            <a:pPr marL="228600" lvl="0" indent="0" algn="l" rtl="0">
              <a:lnSpc>
                <a:spcPct val="90000"/>
              </a:lnSpc>
              <a:spcBef>
                <a:spcPts val="1000"/>
              </a:spcBef>
              <a:spcAft>
                <a:spcPts val="0"/>
              </a:spcAft>
              <a:buClr>
                <a:schemeClr val="dk1"/>
              </a:buClr>
              <a:buSzPts val="3600"/>
              <a:buNone/>
            </a:pPr>
            <a:endParaRPr sz="3200"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3600"/>
              <a:buChar char="•"/>
            </a:pPr>
            <a:r>
              <a:rPr lang="en-US" sz="3200" dirty="0">
                <a:latin typeface="Swis721 Cn BT" panose="020B0506020202030204" pitchFamily="34" charset="0"/>
                <a:ea typeface="Arial"/>
                <a:cs typeface="Arial"/>
                <a:sym typeface="Arial"/>
              </a:rPr>
              <a:t>Need (for solutions)</a:t>
            </a:r>
            <a:endParaRPr sz="3200" dirty="0">
              <a:latin typeface="Swis721 Cn BT" panose="020B0506020202030204" pitchFamily="34" charset="0"/>
              <a:ea typeface="Arial"/>
              <a:cs typeface="Arial"/>
              <a:sym typeface="Arial"/>
            </a:endParaRPr>
          </a:p>
        </p:txBody>
      </p:sp>
      <p:pic>
        <p:nvPicPr>
          <p:cNvPr id="668" name="Google Shape;668;p61" descr="Top view social media still life concept"/>
          <p:cNvPicPr preferRelativeResize="0"/>
          <p:nvPr/>
        </p:nvPicPr>
        <p:blipFill rotWithShape="1">
          <a:blip r:embed="rId3">
            <a:alphaModFix/>
          </a:blip>
          <a:srcRect/>
          <a:stretch/>
        </p:blipFill>
        <p:spPr>
          <a:xfrm>
            <a:off x="6229350" y="1711325"/>
            <a:ext cx="5962650" cy="43513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dirty="0">
                <a:sym typeface="Arial"/>
              </a:rPr>
              <a:t>Avoiding the 4 common persuasion mistakes</a:t>
            </a:r>
            <a:endParaRPr sz="4000" dirty="0">
              <a:sym typeface="Arial"/>
            </a:endParaRPr>
          </a:p>
        </p:txBody>
      </p:sp>
      <p:sp>
        <p:nvSpPr>
          <p:cNvPr id="683" name="Google Shape;683;p63"/>
          <p:cNvSpPr txBox="1">
            <a:spLocks noGrp="1"/>
          </p:cNvSpPr>
          <p:nvPr>
            <p:ph type="body" idx="1"/>
          </p:nvPr>
        </p:nvSpPr>
        <p:spPr>
          <a:xfrm>
            <a:off x="0" y="1690688"/>
            <a:ext cx="6229350" cy="3971925"/>
          </a:xfrm>
          <a:prstGeom prst="rect">
            <a:avLst/>
          </a:prstGeom>
          <a:solidFill>
            <a:srgbClr val="D4CDB0"/>
          </a:solid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3200"/>
              <a:buChar char="•"/>
            </a:pPr>
            <a:r>
              <a:rPr lang="en-US" sz="3200"/>
              <a:t>Not listening/understanding</a:t>
            </a:r>
            <a:endParaRPr/>
          </a:p>
          <a:p>
            <a:pPr marL="228600" lvl="0" indent="-228600" algn="l" rtl="0">
              <a:lnSpc>
                <a:spcPct val="150000"/>
              </a:lnSpc>
              <a:spcBef>
                <a:spcPts val="1000"/>
              </a:spcBef>
              <a:spcAft>
                <a:spcPts val="0"/>
              </a:spcAft>
              <a:buClr>
                <a:schemeClr val="dk1"/>
              </a:buClr>
              <a:buSzPts val="3200"/>
              <a:buChar char="•"/>
            </a:pPr>
            <a:r>
              <a:rPr lang="en-US" sz="3200"/>
              <a:t>Being pushy</a:t>
            </a:r>
            <a:endParaRPr/>
          </a:p>
          <a:p>
            <a:pPr marL="228600" lvl="0" indent="-228600" algn="l" rtl="0">
              <a:lnSpc>
                <a:spcPct val="150000"/>
              </a:lnSpc>
              <a:spcBef>
                <a:spcPts val="1000"/>
              </a:spcBef>
              <a:spcAft>
                <a:spcPts val="0"/>
              </a:spcAft>
              <a:buClr>
                <a:schemeClr val="dk1"/>
              </a:buClr>
              <a:buSzPts val="3200"/>
              <a:buChar char="•"/>
            </a:pPr>
            <a:r>
              <a:rPr lang="en-US" sz="3200"/>
              <a:t>Not adapting</a:t>
            </a:r>
            <a:endParaRPr/>
          </a:p>
          <a:p>
            <a:pPr marL="228600" lvl="0" indent="-228600" algn="l" rtl="0">
              <a:lnSpc>
                <a:spcPct val="150000"/>
              </a:lnSpc>
              <a:spcBef>
                <a:spcPts val="1000"/>
              </a:spcBef>
              <a:spcAft>
                <a:spcPts val="0"/>
              </a:spcAft>
              <a:buClr>
                <a:schemeClr val="dk1"/>
              </a:buClr>
              <a:buSzPts val="3200"/>
              <a:buChar char="•"/>
            </a:pPr>
            <a:r>
              <a:rPr lang="en-US" sz="3200"/>
              <a:t>Not knowing your value</a:t>
            </a:r>
            <a:endParaRPr/>
          </a:p>
          <a:p>
            <a:pPr marL="228600" lvl="0" indent="-25400" algn="l" rtl="0">
              <a:lnSpc>
                <a:spcPct val="150000"/>
              </a:lnSpc>
              <a:spcBef>
                <a:spcPts val="1000"/>
              </a:spcBef>
              <a:spcAft>
                <a:spcPts val="0"/>
              </a:spcAft>
              <a:buClr>
                <a:schemeClr val="dk1"/>
              </a:buClr>
              <a:buSzPts val="3200"/>
              <a:buNone/>
            </a:pPr>
            <a:endParaRPr sz="3200"/>
          </a:p>
        </p:txBody>
      </p:sp>
      <p:pic>
        <p:nvPicPr>
          <p:cNvPr id="684" name="Google Shape;684;p63" descr="International people drinking teacoffee in cafe"/>
          <p:cNvPicPr preferRelativeResize="0"/>
          <p:nvPr/>
        </p:nvPicPr>
        <p:blipFill rotWithShape="1">
          <a:blip r:embed="rId3">
            <a:alphaModFix/>
          </a:blip>
          <a:srcRect/>
          <a:stretch/>
        </p:blipFill>
        <p:spPr>
          <a:xfrm>
            <a:off x="6229350" y="1690688"/>
            <a:ext cx="5962650" cy="397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sym typeface="Arial"/>
              </a:rPr>
              <a:t>Charisma in leadership</a:t>
            </a:r>
            <a:endParaRPr dirty="0">
              <a:sym typeface="Arial"/>
            </a:endParaRPr>
          </a:p>
        </p:txBody>
      </p:sp>
      <p:sp>
        <p:nvSpPr>
          <p:cNvPr id="758" name="Google Shape;758;p70"/>
          <p:cNvSpPr txBox="1">
            <a:spLocks noGrp="1"/>
          </p:cNvSpPr>
          <p:nvPr>
            <p:ph type="body" idx="1"/>
          </p:nvPr>
        </p:nvSpPr>
        <p:spPr>
          <a:xfrm>
            <a:off x="1" y="1690688"/>
            <a:ext cx="6229350" cy="4269707"/>
          </a:xfrm>
          <a:prstGeom prst="rect">
            <a:avLst/>
          </a:prstGeom>
          <a:solidFill>
            <a:srgbClr val="A5BAD5"/>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Vision</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Passion</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Communication</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Authenticity</a:t>
            </a:r>
            <a:endParaRPr/>
          </a:p>
          <a:p>
            <a:pPr marL="228600" lvl="0" indent="-64135"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en-US"/>
              <a:t>Emotional intelligence</a:t>
            </a: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a:p>
            <a:pPr marL="228600" lvl="0" indent="-64135" algn="l" rtl="0">
              <a:lnSpc>
                <a:spcPct val="90000"/>
              </a:lnSpc>
              <a:spcBef>
                <a:spcPts val="1000"/>
              </a:spcBef>
              <a:spcAft>
                <a:spcPts val="0"/>
              </a:spcAft>
              <a:buClr>
                <a:schemeClr val="dk1"/>
              </a:buClr>
              <a:buSzPct val="100000"/>
              <a:buNone/>
            </a:pPr>
            <a:endParaRPr/>
          </a:p>
        </p:txBody>
      </p:sp>
      <p:pic>
        <p:nvPicPr>
          <p:cNvPr id="759" name="Google Shape;759;p70" descr="Composite image of pretty brunette cheering while using laptop"/>
          <p:cNvPicPr preferRelativeResize="0"/>
          <p:nvPr/>
        </p:nvPicPr>
        <p:blipFill rotWithShape="1">
          <a:blip r:embed="rId3">
            <a:alphaModFix/>
          </a:blip>
          <a:srcRect/>
          <a:stretch/>
        </p:blipFill>
        <p:spPr>
          <a:xfrm>
            <a:off x="6229350" y="1702720"/>
            <a:ext cx="5962650" cy="4257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78"/>
          <p:cNvSpPr txBox="1">
            <a:spLocks noGrp="1"/>
          </p:cNvSpPr>
          <p:nvPr>
            <p:ph type="body" idx="1"/>
          </p:nvPr>
        </p:nvSpPr>
        <p:spPr>
          <a:xfrm>
            <a:off x="4338320" y="2238375"/>
            <a:ext cx="7853680" cy="1266825"/>
          </a:xfrm>
          <a:prstGeom prst="rect">
            <a:avLst/>
          </a:prstGeom>
          <a:noFill/>
          <a:ln>
            <a:noFill/>
          </a:ln>
        </p:spPr>
        <p:txBody>
          <a:bodyPr spcFirstLastPara="1" wrap="square" lIns="216000" tIns="45700" rIns="91425" bIns="45700" anchor="ctr" anchorCtr="0">
            <a:normAutofit/>
          </a:bodyPr>
          <a:lstStyle/>
          <a:p>
            <a:pPr marL="0" lvl="0" indent="0" algn="ctr" rtl="0">
              <a:lnSpc>
                <a:spcPct val="90000"/>
              </a:lnSpc>
              <a:spcBef>
                <a:spcPts val="0"/>
              </a:spcBef>
              <a:spcAft>
                <a:spcPts val="0"/>
              </a:spcAft>
              <a:buClr>
                <a:srgbClr val="645E5E"/>
              </a:buClr>
              <a:buSzPts val="8000"/>
              <a:buNone/>
            </a:pPr>
            <a:r>
              <a:rPr lang="en-US" sz="8000" b="1">
                <a:solidFill>
                  <a:srgbClr val="645E5E"/>
                </a:solidFill>
              </a:rPr>
              <a:t>Thank You</a:t>
            </a:r>
            <a:endParaRPr/>
          </a:p>
        </p:txBody>
      </p:sp>
      <p:pic>
        <p:nvPicPr>
          <p:cNvPr id="870" name="Google Shape;870;p78"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871" name="Google Shape;871;p78"/>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872" name="Google Shape;872;p78"/>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873" name="Google Shape;873;p78"/>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874" name="Google Shape;874;p78"/>
          <p:cNvSpPr txBox="1"/>
          <p:nvPr/>
        </p:nvSpPr>
        <p:spPr>
          <a:xfrm>
            <a:off x="6744390" y="5474392"/>
            <a:ext cx="246295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7"/>
              </a:rPr>
              <a:t>Hello@freelancetrainings.com</a:t>
            </a:r>
            <a:endParaRPr sz="1400" b="0" i="0" u="none" strike="noStrike" cap="none" dirty="0">
              <a:solidFill>
                <a:schemeClr val="dk1"/>
              </a:solidFill>
              <a:latin typeface="Swis721 Cn BT" panose="020B0506020202030204" pitchFamily="34" charset="0"/>
              <a:sym typeface="Arial"/>
            </a:endParaRPr>
          </a:p>
        </p:txBody>
      </p:sp>
      <p:sp>
        <p:nvSpPr>
          <p:cNvPr id="875" name="Google Shape;875;p78"/>
          <p:cNvSpPr txBox="1"/>
          <p:nvPr/>
        </p:nvSpPr>
        <p:spPr>
          <a:xfrm>
            <a:off x="4666933" y="5444215"/>
            <a:ext cx="123142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Swis721 Cn BT" panose="020B0506020202030204" pitchFamily="34" charset="0"/>
                <a:sym typeface="Arial"/>
              </a:rPr>
              <a:t>98752-08472</a:t>
            </a:r>
            <a:endParaRPr sz="1400" b="0" i="0" u="none" strike="noStrike" cap="none" dirty="0">
              <a:solidFill>
                <a:srgbClr val="000000"/>
              </a:solidFill>
              <a:latin typeface="Swis721 Cn BT" panose="020B0506020202030204" pitchFamily="34" charset="0"/>
              <a:sym typeface="Arial"/>
            </a:endParaRPr>
          </a:p>
        </p:txBody>
      </p:sp>
      <p:sp>
        <p:nvSpPr>
          <p:cNvPr id="876" name="Google Shape;876;p78"/>
          <p:cNvSpPr txBox="1"/>
          <p:nvPr/>
        </p:nvSpPr>
        <p:spPr>
          <a:xfrm>
            <a:off x="9695370" y="5433484"/>
            <a:ext cx="2291583" cy="318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Swis721 Cn BT" panose="020B0506020202030204" pitchFamily="34" charset="0"/>
                <a:sym typeface="Arial"/>
                <a:hlinkClick r:id="rId8"/>
              </a:rPr>
              <a:t>www.freelancetrainings.com</a:t>
            </a:r>
            <a:endParaRPr sz="1400" b="0" i="0" u="none" strike="noStrike" cap="none" dirty="0">
              <a:solidFill>
                <a:schemeClr val="dk1"/>
              </a:solidFill>
              <a:latin typeface="Swis721 Cn BT" panose="020B0506020202030204" pitchFamily="34" charset="0"/>
              <a:sym typeface="Arial"/>
            </a:endParaRPr>
          </a:p>
        </p:txBody>
      </p:sp>
      <p:pic>
        <p:nvPicPr>
          <p:cNvPr id="877" name="Google Shape;877;p78"/>
          <p:cNvPicPr preferRelativeResize="0"/>
          <p:nvPr/>
        </p:nvPicPr>
        <p:blipFill rotWithShape="1">
          <a:blip r:embed="rId9">
            <a:alphaModFix/>
          </a:blip>
          <a:srcRect/>
          <a:stretch/>
        </p:blipFill>
        <p:spPr>
          <a:xfrm>
            <a:off x="5501853" y="6255611"/>
            <a:ext cx="315227" cy="315227"/>
          </a:xfrm>
          <a:prstGeom prst="rect">
            <a:avLst/>
          </a:prstGeom>
          <a:noFill/>
          <a:ln>
            <a:noFill/>
          </a:ln>
        </p:spPr>
      </p:pic>
      <p:sp>
        <p:nvSpPr>
          <p:cNvPr id="878" name="Google Shape;878;p78"/>
          <p:cNvSpPr txBox="1"/>
          <p:nvPr/>
        </p:nvSpPr>
        <p:spPr>
          <a:xfrm>
            <a:off x="5745960" y="6296521"/>
            <a:ext cx="532665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Swis721 Cn BT" panose="020B0506020202030204" pitchFamily="34" charset="0"/>
                <a:sym typeface="Arial"/>
              </a:rPr>
              <a:t>406, Titanium City Centre Mall, Anand Nagar, Satellite, Ahmedabad-380015</a:t>
            </a:r>
            <a:endParaRPr sz="1400" b="0" i="0" u="none" strike="noStrike" cap="none" dirty="0">
              <a:solidFill>
                <a:srgbClr val="000000"/>
              </a:solidFill>
              <a:latin typeface="Swis721 Cn BT" panose="020B0506020202030204" pitchFamily="34" charset="0"/>
              <a:sym typeface="Arial"/>
            </a:endParaRPr>
          </a:p>
        </p:txBody>
      </p:sp>
      <p:pic>
        <p:nvPicPr>
          <p:cNvPr id="879" name="Google Shape;879;p78"/>
          <p:cNvPicPr preferRelativeResize="0"/>
          <p:nvPr/>
        </p:nvPicPr>
        <p:blipFill rotWithShape="1">
          <a:blip r:embed="rId10">
            <a:alphaModFix/>
          </a:blip>
          <a:srcRect/>
          <a:stretch/>
        </p:blipFill>
        <p:spPr>
          <a:xfrm>
            <a:off x="4260903" y="0"/>
            <a:ext cx="893445" cy="10344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9"/>
          <p:cNvSpPr txBox="1"/>
          <p:nvPr/>
        </p:nvSpPr>
        <p:spPr>
          <a:xfrm>
            <a:off x="4276103" y="177155"/>
            <a:ext cx="3639793" cy="5702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4A8D"/>
              </a:buClr>
              <a:buSzPts val="4000"/>
              <a:buFont typeface="Arial"/>
              <a:buNone/>
            </a:pPr>
            <a:r>
              <a:rPr lang="en-US" sz="4000" b="1" dirty="0">
                <a:solidFill>
                  <a:srgbClr val="004A8D"/>
                </a:solidFill>
                <a:latin typeface="Swis721 Cn BT" panose="020B0506020202030204" pitchFamily="34" charset="0"/>
                <a:sym typeface="Arial"/>
              </a:rPr>
              <a:t>Agenda</a:t>
            </a:r>
            <a:endParaRPr dirty="0">
              <a:latin typeface="Swis721 Cn BT" panose="020B0506020202030204" pitchFamily="34" charset="0"/>
            </a:endParaRPr>
          </a:p>
        </p:txBody>
      </p:sp>
      <p:grpSp>
        <p:nvGrpSpPr>
          <p:cNvPr id="184" name="Google Shape;184;p19"/>
          <p:cNvGrpSpPr/>
          <p:nvPr/>
        </p:nvGrpSpPr>
        <p:grpSpPr>
          <a:xfrm>
            <a:off x="188965" y="3377924"/>
            <a:ext cx="11607238" cy="1124733"/>
            <a:chOff x="9352" y="1663424"/>
            <a:chExt cx="11607238" cy="1124733"/>
          </a:xfrm>
        </p:grpSpPr>
        <p:sp>
          <p:nvSpPr>
            <p:cNvPr id="185" name="Google Shape;185;p19"/>
            <p:cNvSpPr/>
            <p:nvPr/>
          </p:nvSpPr>
          <p:spPr>
            <a:xfrm>
              <a:off x="9352" y="1663424"/>
              <a:ext cx="1792945" cy="1124733"/>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86" name="Google Shape;186;p19"/>
            <p:cNvSpPr txBox="1"/>
            <p:nvPr/>
          </p:nvSpPr>
          <p:spPr>
            <a:xfrm>
              <a:off x="42294" y="1696366"/>
              <a:ext cx="1727061"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Understanding executive presence</a:t>
              </a:r>
              <a:endParaRPr sz="2000">
                <a:solidFill>
                  <a:schemeClr val="dk1"/>
                </a:solidFill>
                <a:latin typeface="Calibri"/>
                <a:ea typeface="Calibri"/>
                <a:cs typeface="Calibri"/>
                <a:sym typeface="Calibri"/>
              </a:endParaRPr>
            </a:p>
          </p:txBody>
        </p:sp>
        <p:sp>
          <p:nvSpPr>
            <p:cNvPr id="187" name="Google Shape;187;p19"/>
            <p:cNvSpPr/>
            <p:nvPr/>
          </p:nvSpPr>
          <p:spPr>
            <a:xfrm>
              <a:off x="1833028" y="2187684"/>
              <a:ext cx="65149" cy="76212"/>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88" name="Google Shape;188;p19"/>
            <p:cNvSpPr txBox="1"/>
            <p:nvPr/>
          </p:nvSpPr>
          <p:spPr>
            <a:xfrm>
              <a:off x="1833028"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189" name="Google Shape;189;p19"/>
            <p:cNvSpPr/>
            <p:nvPr/>
          </p:nvSpPr>
          <p:spPr>
            <a:xfrm>
              <a:off x="1925221" y="1663424"/>
              <a:ext cx="1317568" cy="1124733"/>
            </a:xfrm>
            <a:prstGeom prst="roundRect">
              <a:avLst>
                <a:gd name="adj" fmla="val 10000"/>
              </a:avLst>
            </a:prstGeom>
            <a:solidFill>
              <a:srgbClr val="C6F70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90" name="Google Shape;190;p19"/>
            <p:cNvSpPr txBox="1"/>
            <p:nvPr/>
          </p:nvSpPr>
          <p:spPr>
            <a:xfrm>
              <a:off x="1958163" y="1696366"/>
              <a:ext cx="1251684"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Story telling</a:t>
              </a:r>
              <a:endParaRPr sz="2000">
                <a:solidFill>
                  <a:schemeClr val="dk1"/>
                </a:solidFill>
                <a:latin typeface="Calibri"/>
                <a:ea typeface="Calibri"/>
                <a:cs typeface="Calibri"/>
                <a:sym typeface="Calibri"/>
              </a:endParaRPr>
            </a:p>
          </p:txBody>
        </p:sp>
        <p:sp>
          <p:nvSpPr>
            <p:cNvPr id="191" name="Google Shape;191;p19"/>
            <p:cNvSpPr/>
            <p:nvPr/>
          </p:nvSpPr>
          <p:spPr>
            <a:xfrm>
              <a:off x="3273520" y="2187684"/>
              <a:ext cx="65149" cy="76212"/>
            </a:xfrm>
            <a:prstGeom prst="rightArrow">
              <a:avLst>
                <a:gd name="adj1" fmla="val 60000"/>
                <a:gd name="adj2" fmla="val 50000"/>
              </a:avLst>
            </a:prstGeom>
            <a:solidFill>
              <a:srgbClr val="B1F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92" name="Google Shape;192;p19"/>
            <p:cNvSpPr txBox="1"/>
            <p:nvPr/>
          </p:nvSpPr>
          <p:spPr>
            <a:xfrm>
              <a:off x="3273520"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193" name="Google Shape;193;p19"/>
            <p:cNvSpPr/>
            <p:nvPr/>
          </p:nvSpPr>
          <p:spPr>
            <a:xfrm>
              <a:off x="3365712" y="1663424"/>
              <a:ext cx="1484273" cy="1124733"/>
            </a:xfrm>
            <a:prstGeom prst="roundRect">
              <a:avLst>
                <a:gd name="adj" fmla="val 10000"/>
              </a:avLst>
            </a:prstGeom>
            <a:solidFill>
              <a:srgbClr val="65EE1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94" name="Google Shape;194;p19"/>
            <p:cNvSpPr txBox="1"/>
            <p:nvPr/>
          </p:nvSpPr>
          <p:spPr>
            <a:xfrm>
              <a:off x="3398654" y="1696366"/>
              <a:ext cx="1418389"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Creative &amp; Compelling story</a:t>
              </a:r>
              <a:endParaRPr dirty="0">
                <a:latin typeface="Swis721 Cn BT" panose="020B0506020202030204" pitchFamily="34" charset="0"/>
              </a:endParaRPr>
            </a:p>
          </p:txBody>
        </p:sp>
        <p:sp>
          <p:nvSpPr>
            <p:cNvPr id="195" name="Google Shape;195;p19"/>
            <p:cNvSpPr/>
            <p:nvPr/>
          </p:nvSpPr>
          <p:spPr>
            <a:xfrm>
              <a:off x="4880716" y="2187684"/>
              <a:ext cx="65149" cy="76212"/>
            </a:xfrm>
            <a:prstGeom prst="rightArrow">
              <a:avLst>
                <a:gd name="adj1" fmla="val 60000"/>
                <a:gd name="adj2" fmla="val 50000"/>
              </a:avLst>
            </a:prstGeom>
            <a:solidFill>
              <a:srgbClr val="44E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96" name="Google Shape;196;p19"/>
            <p:cNvSpPr txBox="1"/>
            <p:nvPr/>
          </p:nvSpPr>
          <p:spPr>
            <a:xfrm>
              <a:off x="4880716"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197" name="Google Shape;197;p19"/>
            <p:cNvSpPr/>
            <p:nvPr/>
          </p:nvSpPr>
          <p:spPr>
            <a:xfrm>
              <a:off x="4972908" y="1663424"/>
              <a:ext cx="1721880" cy="1124733"/>
            </a:xfrm>
            <a:prstGeom prst="roundRect">
              <a:avLst>
                <a:gd name="adj" fmla="val 10000"/>
              </a:avLst>
            </a:prstGeom>
            <a:solidFill>
              <a:srgbClr val="2EE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198" name="Google Shape;198;p19"/>
            <p:cNvSpPr txBox="1"/>
            <p:nvPr/>
          </p:nvSpPr>
          <p:spPr>
            <a:xfrm>
              <a:off x="5005850" y="1696366"/>
              <a:ext cx="1655996"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Emotional Intelligence</a:t>
              </a:r>
              <a:endParaRPr dirty="0">
                <a:latin typeface="Swis721 Cn BT" panose="020B0506020202030204" pitchFamily="34" charset="0"/>
              </a:endParaRPr>
            </a:p>
          </p:txBody>
        </p:sp>
        <p:sp>
          <p:nvSpPr>
            <p:cNvPr id="199" name="Google Shape;199;p19"/>
            <p:cNvSpPr/>
            <p:nvPr/>
          </p:nvSpPr>
          <p:spPr>
            <a:xfrm>
              <a:off x="6725519" y="2187684"/>
              <a:ext cx="65149" cy="76212"/>
            </a:xfrm>
            <a:prstGeom prst="rightArrow">
              <a:avLst>
                <a:gd name="adj1" fmla="val 60000"/>
                <a:gd name="adj2" fmla="val 50000"/>
              </a:avLst>
            </a:prstGeom>
            <a:solidFill>
              <a:srgbClr val="38E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00" name="Google Shape;200;p19"/>
            <p:cNvSpPr txBox="1"/>
            <p:nvPr/>
          </p:nvSpPr>
          <p:spPr>
            <a:xfrm>
              <a:off x="6725519"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201" name="Google Shape;201;p19"/>
            <p:cNvSpPr/>
            <p:nvPr/>
          </p:nvSpPr>
          <p:spPr>
            <a:xfrm>
              <a:off x="6817712" y="1663424"/>
              <a:ext cx="1549643" cy="1124733"/>
            </a:xfrm>
            <a:prstGeom prst="roundRect">
              <a:avLst>
                <a:gd name="adj" fmla="val 10000"/>
              </a:avLst>
            </a:prstGeom>
            <a:solidFill>
              <a:srgbClr val="3DE1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02" name="Google Shape;202;p19"/>
            <p:cNvSpPr txBox="1"/>
            <p:nvPr/>
          </p:nvSpPr>
          <p:spPr>
            <a:xfrm>
              <a:off x="6850654" y="1696366"/>
              <a:ext cx="1483759"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Building Trust</a:t>
              </a:r>
              <a:endParaRPr dirty="0">
                <a:latin typeface="Swis721 Cn BT" panose="020B0506020202030204" pitchFamily="34" charset="0"/>
              </a:endParaRPr>
            </a:p>
          </p:txBody>
        </p:sp>
        <p:sp>
          <p:nvSpPr>
            <p:cNvPr id="203" name="Google Shape;203;p19"/>
            <p:cNvSpPr/>
            <p:nvPr/>
          </p:nvSpPr>
          <p:spPr>
            <a:xfrm>
              <a:off x="8398086" y="2187684"/>
              <a:ext cx="65149" cy="76212"/>
            </a:xfrm>
            <a:prstGeom prst="rightArrow">
              <a:avLst>
                <a:gd name="adj1" fmla="val 60000"/>
                <a:gd name="adj2" fmla="val 50000"/>
              </a:avLst>
            </a:prstGeom>
            <a:solidFill>
              <a:srgbClr val="49D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04" name="Google Shape;204;p19"/>
            <p:cNvSpPr txBox="1"/>
            <p:nvPr/>
          </p:nvSpPr>
          <p:spPr>
            <a:xfrm>
              <a:off x="8398086"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205" name="Google Shape;205;p19"/>
            <p:cNvSpPr/>
            <p:nvPr/>
          </p:nvSpPr>
          <p:spPr>
            <a:xfrm>
              <a:off x="8490278" y="1663424"/>
              <a:ext cx="1325567" cy="1124733"/>
            </a:xfrm>
            <a:prstGeom prst="roundRect">
              <a:avLst>
                <a:gd name="adj" fmla="val 10000"/>
              </a:avLst>
            </a:prstGeom>
            <a:solidFill>
              <a:srgbClr val="4CD7D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06" name="Google Shape;206;p19"/>
            <p:cNvSpPr txBox="1"/>
            <p:nvPr/>
          </p:nvSpPr>
          <p:spPr>
            <a:xfrm>
              <a:off x="8523220" y="1696366"/>
              <a:ext cx="1259683"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The art of influence</a:t>
              </a:r>
              <a:endParaRPr dirty="0">
                <a:latin typeface="Swis721 Cn BT" panose="020B0506020202030204" pitchFamily="34" charset="0"/>
              </a:endParaRPr>
            </a:p>
          </p:txBody>
        </p:sp>
        <p:sp>
          <p:nvSpPr>
            <p:cNvPr id="207" name="Google Shape;207;p19"/>
            <p:cNvSpPr/>
            <p:nvPr/>
          </p:nvSpPr>
          <p:spPr>
            <a:xfrm>
              <a:off x="9846577" y="2187684"/>
              <a:ext cx="65149" cy="76212"/>
            </a:xfrm>
            <a:prstGeom prst="rightArrow">
              <a:avLst>
                <a:gd name="adj1" fmla="val 60000"/>
                <a:gd name="adj2" fmla="val 50000"/>
              </a:avLst>
            </a:prstGeom>
            <a:solidFill>
              <a:srgbClr val="599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08" name="Google Shape;208;p19"/>
            <p:cNvSpPr txBox="1"/>
            <p:nvPr/>
          </p:nvSpPr>
          <p:spPr>
            <a:xfrm>
              <a:off x="9846577" y="2202926"/>
              <a:ext cx="45604" cy="457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lt1"/>
                </a:solidFill>
                <a:latin typeface="Calibri"/>
                <a:ea typeface="Calibri"/>
                <a:cs typeface="Calibri"/>
                <a:sym typeface="Calibri"/>
              </a:endParaRPr>
            </a:p>
          </p:txBody>
        </p:sp>
        <p:sp>
          <p:nvSpPr>
            <p:cNvPr id="209" name="Google Shape;209;p19"/>
            <p:cNvSpPr/>
            <p:nvPr/>
          </p:nvSpPr>
          <p:spPr>
            <a:xfrm>
              <a:off x="9938769" y="1663424"/>
              <a:ext cx="1677821" cy="1124733"/>
            </a:xfrm>
            <a:prstGeom prst="roundRect">
              <a:avLst>
                <a:gd name="adj" fmla="val 10000"/>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0" name="Google Shape;210;p19"/>
            <p:cNvSpPr txBox="1"/>
            <p:nvPr/>
          </p:nvSpPr>
          <p:spPr>
            <a:xfrm>
              <a:off x="9971711" y="1696366"/>
              <a:ext cx="1611937" cy="1058849"/>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Developing Charisma</a:t>
              </a:r>
              <a:endParaRPr dirty="0">
                <a:latin typeface="Swis721 Cn BT" panose="020B0506020202030204" pitchFamily="34" charset="0"/>
              </a:endParaRPr>
            </a:p>
          </p:txBody>
        </p:sp>
      </p:grpSp>
      <p:sp>
        <p:nvSpPr>
          <p:cNvPr id="211" name="Google Shape;211;p19" descr="Office worker"/>
          <p:cNvSpPr/>
          <p:nvPr/>
        </p:nvSpPr>
        <p:spPr>
          <a:xfrm>
            <a:off x="753208" y="2729508"/>
            <a:ext cx="692497" cy="699492"/>
          </a:xfrm>
          <a:prstGeom prst="rect">
            <a:avLst/>
          </a:prstGeom>
          <a:blipFill rotWithShape="1">
            <a:blip r:embed="rId3">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2" name="Google Shape;212;p19" descr="Open book"/>
          <p:cNvSpPr/>
          <p:nvPr/>
        </p:nvSpPr>
        <p:spPr>
          <a:xfrm>
            <a:off x="2516694" y="2729508"/>
            <a:ext cx="692497" cy="699492"/>
          </a:xfrm>
          <a:prstGeom prst="rect">
            <a:avLst/>
          </a:prstGeom>
          <a:blipFill rotWithShape="1">
            <a:blip r:embed="rId4">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3" name="Google Shape;213;p19" descr="Lecturer"/>
          <p:cNvSpPr/>
          <p:nvPr/>
        </p:nvSpPr>
        <p:spPr>
          <a:xfrm>
            <a:off x="4051580" y="2729508"/>
            <a:ext cx="692497" cy="699492"/>
          </a:xfrm>
          <a:prstGeom prst="rect">
            <a:avLst/>
          </a:prstGeom>
          <a:blipFill rotWithShape="1">
            <a:blip r:embed="rId5">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4" name="Google Shape;214;p19" descr="Head with gears"/>
          <p:cNvSpPr/>
          <p:nvPr/>
        </p:nvSpPr>
        <p:spPr>
          <a:xfrm>
            <a:off x="5701185" y="2729508"/>
            <a:ext cx="692497" cy="699492"/>
          </a:xfrm>
          <a:prstGeom prst="rect">
            <a:avLst/>
          </a:prstGeom>
          <a:blipFill rotWithShape="1">
            <a:blip r:embed="rId6">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9" descr="Handshake"/>
          <p:cNvSpPr/>
          <p:nvPr/>
        </p:nvSpPr>
        <p:spPr>
          <a:xfrm>
            <a:off x="7569647" y="2729508"/>
            <a:ext cx="692497" cy="699492"/>
          </a:xfrm>
          <a:prstGeom prst="rect">
            <a:avLst/>
          </a:prstGeom>
          <a:blipFill rotWithShape="1">
            <a:blip r:embed="rId7">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6" name="Google Shape;216;p19" descr="Connections"/>
          <p:cNvSpPr/>
          <p:nvPr/>
        </p:nvSpPr>
        <p:spPr>
          <a:xfrm>
            <a:off x="8995105" y="2729508"/>
            <a:ext cx="692497" cy="699492"/>
          </a:xfrm>
          <a:prstGeom prst="rect">
            <a:avLst/>
          </a:prstGeom>
          <a:blipFill rotWithShape="1">
            <a:blip r:embed="rId8">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17" name="Google Shape;217;p19" descr="Heart"/>
          <p:cNvSpPr/>
          <p:nvPr/>
        </p:nvSpPr>
        <p:spPr>
          <a:xfrm>
            <a:off x="10716151" y="2729508"/>
            <a:ext cx="692497" cy="699492"/>
          </a:xfrm>
          <a:prstGeom prst="rect">
            <a:avLst/>
          </a:prstGeom>
          <a:blipFill rotWithShape="1">
            <a:blip r:embed="rId9">
              <a:alphaModFix/>
            </a:blip>
            <a:stretch>
              <a:fillRect l="-999" r="-999"/>
            </a:stretch>
          </a:blip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22"/>
          <p:cNvGrpSpPr/>
          <p:nvPr/>
        </p:nvGrpSpPr>
        <p:grpSpPr>
          <a:xfrm>
            <a:off x="1417320" y="411150"/>
            <a:ext cx="9220200" cy="5873138"/>
            <a:chOff x="1417320" y="411150"/>
            <a:chExt cx="9220200" cy="5873138"/>
          </a:xfrm>
        </p:grpSpPr>
        <p:pic>
          <p:nvPicPr>
            <p:cNvPr id="239" name="Google Shape;239;p22"/>
            <p:cNvPicPr preferRelativeResize="0"/>
            <p:nvPr/>
          </p:nvPicPr>
          <p:blipFill rotWithShape="1">
            <a:blip r:embed="rId3">
              <a:alphaModFix/>
            </a:blip>
            <a:srcRect/>
            <a:stretch/>
          </p:blipFill>
          <p:spPr>
            <a:xfrm>
              <a:off x="1417320" y="2458096"/>
              <a:ext cx="1602236" cy="1996440"/>
            </a:xfrm>
            <a:prstGeom prst="rect">
              <a:avLst/>
            </a:prstGeom>
            <a:noFill/>
            <a:ln>
              <a:noFill/>
            </a:ln>
          </p:spPr>
        </p:pic>
        <p:pic>
          <p:nvPicPr>
            <p:cNvPr id="240" name="Google Shape;240;p22" descr="Princess Diana Wallpapers - Wallpaper Cave"/>
            <p:cNvPicPr preferRelativeResize="0"/>
            <p:nvPr/>
          </p:nvPicPr>
          <p:blipFill rotWithShape="1">
            <a:blip r:embed="rId4">
              <a:alphaModFix/>
            </a:blip>
            <a:srcRect l="10506" r="15991"/>
            <a:stretch/>
          </p:blipFill>
          <p:spPr>
            <a:xfrm>
              <a:off x="3019556" y="2458096"/>
              <a:ext cx="1602236" cy="1996440"/>
            </a:xfrm>
            <a:prstGeom prst="rect">
              <a:avLst/>
            </a:prstGeom>
            <a:noFill/>
            <a:ln>
              <a:noFill/>
            </a:ln>
          </p:spPr>
        </p:pic>
        <p:pic>
          <p:nvPicPr>
            <p:cNvPr id="241" name="Google Shape;241;p22" descr="See related image detail. Peace Poem by Leonard Dabydeen - Poem Hunter"/>
            <p:cNvPicPr preferRelativeResize="0"/>
            <p:nvPr/>
          </p:nvPicPr>
          <p:blipFill rotWithShape="1">
            <a:blip r:embed="rId5">
              <a:alphaModFix/>
            </a:blip>
            <a:srcRect/>
            <a:stretch/>
          </p:blipFill>
          <p:spPr>
            <a:xfrm>
              <a:off x="4621793" y="2458096"/>
              <a:ext cx="2017132" cy="1996440"/>
            </a:xfrm>
            <a:prstGeom prst="rect">
              <a:avLst/>
            </a:prstGeom>
            <a:noFill/>
            <a:ln>
              <a:noFill/>
            </a:ln>
          </p:spPr>
        </p:pic>
        <p:pic>
          <p:nvPicPr>
            <p:cNvPr id="242" name="Google Shape;242;p22" descr="Steve Jobs Wallpapers - Top Free Steve Jobs Backgrounds - WallpaperAccess"/>
            <p:cNvPicPr preferRelativeResize="0"/>
            <p:nvPr/>
          </p:nvPicPr>
          <p:blipFill rotWithShape="1">
            <a:blip r:embed="rId6">
              <a:alphaModFix/>
            </a:blip>
            <a:srcRect l="7917" r="46667" b="13627"/>
            <a:stretch/>
          </p:blipFill>
          <p:spPr>
            <a:xfrm>
              <a:off x="1417320" y="411151"/>
              <a:ext cx="1722119" cy="2046946"/>
            </a:xfrm>
            <a:prstGeom prst="rect">
              <a:avLst/>
            </a:prstGeom>
            <a:noFill/>
            <a:ln>
              <a:noFill/>
            </a:ln>
          </p:spPr>
        </p:pic>
        <p:pic>
          <p:nvPicPr>
            <p:cNvPr id="243" name="Google Shape;243;p22" descr="Bill Gates Favorite Movies, TV &amp; Books | Likewise"/>
            <p:cNvPicPr preferRelativeResize="0"/>
            <p:nvPr/>
          </p:nvPicPr>
          <p:blipFill rotWithShape="1">
            <a:blip r:embed="rId7">
              <a:alphaModFix/>
            </a:blip>
            <a:srcRect/>
            <a:stretch/>
          </p:blipFill>
          <p:spPr>
            <a:xfrm>
              <a:off x="3139439" y="411151"/>
              <a:ext cx="1905000" cy="2046946"/>
            </a:xfrm>
            <a:prstGeom prst="rect">
              <a:avLst/>
            </a:prstGeom>
            <a:noFill/>
            <a:ln>
              <a:noFill/>
            </a:ln>
          </p:spPr>
        </p:pic>
        <p:pic>
          <p:nvPicPr>
            <p:cNvPr id="244" name="Google Shape;244;p22" descr="Top 90+ Pictures Pictures Of Warren Buffett Full HD, 2k, 4k"/>
            <p:cNvPicPr preferRelativeResize="0"/>
            <p:nvPr/>
          </p:nvPicPr>
          <p:blipFill rotWithShape="1">
            <a:blip r:embed="rId8">
              <a:alphaModFix/>
            </a:blip>
            <a:srcRect/>
            <a:stretch/>
          </p:blipFill>
          <p:spPr>
            <a:xfrm>
              <a:off x="5044439" y="481343"/>
              <a:ext cx="1905000" cy="1976754"/>
            </a:xfrm>
            <a:prstGeom prst="rect">
              <a:avLst/>
            </a:prstGeom>
            <a:noFill/>
            <a:ln>
              <a:noFill/>
            </a:ln>
          </p:spPr>
        </p:pic>
        <p:pic>
          <p:nvPicPr>
            <p:cNvPr id="245" name="Google Shape;245;p22" descr="Richard Branson Wallpapers Images Photos Pictures Backgrounds"/>
            <p:cNvPicPr preferRelativeResize="0"/>
            <p:nvPr/>
          </p:nvPicPr>
          <p:blipFill rotWithShape="1">
            <a:blip r:embed="rId9">
              <a:alphaModFix/>
            </a:blip>
            <a:srcRect l="18156"/>
            <a:stretch/>
          </p:blipFill>
          <p:spPr>
            <a:xfrm>
              <a:off x="8683554" y="411150"/>
              <a:ext cx="1953966" cy="2046945"/>
            </a:xfrm>
            <a:prstGeom prst="rect">
              <a:avLst/>
            </a:prstGeom>
            <a:noFill/>
            <a:ln>
              <a:noFill/>
            </a:ln>
          </p:spPr>
        </p:pic>
        <p:pic>
          <p:nvPicPr>
            <p:cNvPr id="246" name="Google Shape;246;p22" descr="The Best CEOs of the US [2024 Edition]"/>
            <p:cNvPicPr preferRelativeResize="0"/>
            <p:nvPr/>
          </p:nvPicPr>
          <p:blipFill rotWithShape="1">
            <a:blip r:embed="rId10">
              <a:alphaModFix/>
            </a:blip>
            <a:srcRect l="12087" r="11603"/>
            <a:stretch/>
          </p:blipFill>
          <p:spPr>
            <a:xfrm>
              <a:off x="6879256" y="415627"/>
              <a:ext cx="1828802" cy="2046945"/>
            </a:xfrm>
            <a:prstGeom prst="rect">
              <a:avLst/>
            </a:prstGeom>
            <a:noFill/>
            <a:ln>
              <a:noFill/>
            </a:ln>
          </p:spPr>
        </p:pic>
        <p:pic>
          <p:nvPicPr>
            <p:cNvPr id="247" name="Google Shape;247;p22"/>
            <p:cNvPicPr preferRelativeResize="0"/>
            <p:nvPr/>
          </p:nvPicPr>
          <p:blipFill rotWithShape="1">
            <a:blip r:embed="rId11">
              <a:alphaModFix/>
            </a:blip>
            <a:srcRect l="10734" r="29816"/>
            <a:stretch/>
          </p:blipFill>
          <p:spPr>
            <a:xfrm>
              <a:off x="8517763" y="2458096"/>
              <a:ext cx="2119757" cy="1996440"/>
            </a:xfrm>
            <a:prstGeom prst="rect">
              <a:avLst/>
            </a:prstGeom>
            <a:noFill/>
            <a:ln>
              <a:noFill/>
            </a:ln>
          </p:spPr>
        </p:pic>
        <p:pic>
          <p:nvPicPr>
            <p:cNvPr id="248" name="Google Shape;248;p22" descr="How Oprah Winfrey Spent Her First Day Off – The Hollywood Reporter"/>
            <p:cNvPicPr preferRelativeResize="0"/>
            <p:nvPr/>
          </p:nvPicPr>
          <p:blipFill rotWithShape="1">
            <a:blip r:embed="rId12">
              <a:alphaModFix/>
            </a:blip>
            <a:srcRect l="23080" r="19981"/>
            <a:stretch/>
          </p:blipFill>
          <p:spPr>
            <a:xfrm>
              <a:off x="6526793" y="2458095"/>
              <a:ext cx="2018030" cy="1996440"/>
            </a:xfrm>
            <a:prstGeom prst="rect">
              <a:avLst/>
            </a:prstGeom>
            <a:noFill/>
            <a:ln>
              <a:noFill/>
            </a:ln>
          </p:spPr>
        </p:pic>
        <p:pic>
          <p:nvPicPr>
            <p:cNvPr id="249" name="Google Shape;249;p22" descr="Pepsico revenue grew by 80% under Indira Nooyi’s tenure"/>
            <p:cNvPicPr preferRelativeResize="0"/>
            <p:nvPr/>
          </p:nvPicPr>
          <p:blipFill rotWithShape="1">
            <a:blip r:embed="rId13">
              <a:alphaModFix/>
            </a:blip>
            <a:srcRect l="11622" b="18494"/>
            <a:stretch/>
          </p:blipFill>
          <p:spPr>
            <a:xfrm>
              <a:off x="1824956" y="4454535"/>
              <a:ext cx="1769547" cy="1829752"/>
            </a:xfrm>
            <a:prstGeom prst="rect">
              <a:avLst/>
            </a:prstGeom>
            <a:noFill/>
            <a:ln>
              <a:noFill/>
            </a:ln>
          </p:spPr>
        </p:pic>
        <p:pic>
          <p:nvPicPr>
            <p:cNvPr id="250" name="Google Shape;250;p22"/>
            <p:cNvPicPr preferRelativeResize="0"/>
            <p:nvPr/>
          </p:nvPicPr>
          <p:blipFill rotWithShape="1">
            <a:blip r:embed="rId14">
              <a:alphaModFix/>
            </a:blip>
            <a:srcRect l="25711" r="6302"/>
            <a:stretch/>
          </p:blipFill>
          <p:spPr>
            <a:xfrm>
              <a:off x="3622557" y="4485964"/>
              <a:ext cx="1632383" cy="1798323"/>
            </a:xfrm>
            <a:prstGeom prst="rect">
              <a:avLst/>
            </a:prstGeom>
            <a:noFill/>
            <a:ln>
              <a:noFill/>
            </a:ln>
          </p:spPr>
        </p:pic>
        <p:pic>
          <p:nvPicPr>
            <p:cNvPr id="251" name="Google Shape;251;p22" descr="Mukesh Ambani: The Power of Intuition - Open The Magazine"/>
            <p:cNvPicPr preferRelativeResize="0"/>
            <p:nvPr/>
          </p:nvPicPr>
          <p:blipFill rotWithShape="1">
            <a:blip r:embed="rId15">
              <a:alphaModFix/>
            </a:blip>
            <a:srcRect l="55659"/>
            <a:stretch/>
          </p:blipFill>
          <p:spPr>
            <a:xfrm>
              <a:off x="5254940" y="4454535"/>
              <a:ext cx="1482354" cy="1829752"/>
            </a:xfrm>
            <a:prstGeom prst="rect">
              <a:avLst/>
            </a:prstGeom>
            <a:noFill/>
            <a:ln>
              <a:noFill/>
            </a:ln>
          </p:spPr>
        </p:pic>
        <p:pic>
          <p:nvPicPr>
            <p:cNvPr id="252" name="Google Shape;252;p22" descr="Image result for Kiran Mazumdar-Shaw"/>
            <p:cNvPicPr preferRelativeResize="0"/>
            <p:nvPr/>
          </p:nvPicPr>
          <p:blipFill rotWithShape="1">
            <a:blip r:embed="rId16">
              <a:alphaModFix/>
            </a:blip>
            <a:srcRect/>
            <a:stretch/>
          </p:blipFill>
          <p:spPr>
            <a:xfrm>
              <a:off x="6737294" y="4454536"/>
              <a:ext cx="1764143" cy="1829752"/>
            </a:xfrm>
            <a:prstGeom prst="rect">
              <a:avLst/>
            </a:prstGeom>
            <a:noFill/>
            <a:ln>
              <a:noFill/>
            </a:ln>
          </p:spPr>
        </p:pic>
        <p:pic>
          <p:nvPicPr>
            <p:cNvPr id="253" name="Google Shape;253;p22" descr="See related image detail. Nandan Nilekani Age, Wife, Family, Biography &amp; More » StarsUnfolded"/>
            <p:cNvPicPr preferRelativeResize="0"/>
            <p:nvPr/>
          </p:nvPicPr>
          <p:blipFill rotWithShape="1">
            <a:blip r:embed="rId17">
              <a:alphaModFix/>
            </a:blip>
            <a:srcRect/>
            <a:stretch/>
          </p:blipFill>
          <p:spPr>
            <a:xfrm>
              <a:off x="8501437" y="4454535"/>
              <a:ext cx="1638243" cy="182975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1371600" y="365126"/>
            <a:ext cx="10515600" cy="8373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dirty="0">
                <a:sym typeface="Arial"/>
              </a:rPr>
              <a:t>Core Elements of Executive Presence</a:t>
            </a:r>
            <a:endParaRPr sz="4000" dirty="0">
              <a:sym typeface="Arial"/>
            </a:endParaRPr>
          </a:p>
        </p:txBody>
      </p:sp>
      <p:grpSp>
        <p:nvGrpSpPr>
          <p:cNvPr id="260" name="Google Shape;260;p23"/>
          <p:cNvGrpSpPr/>
          <p:nvPr/>
        </p:nvGrpSpPr>
        <p:grpSpPr>
          <a:xfrm>
            <a:off x="3719184" y="1690688"/>
            <a:ext cx="5287030" cy="4486275"/>
            <a:chOff x="2880984" y="0"/>
            <a:chExt cx="5287030" cy="4486275"/>
          </a:xfrm>
        </p:grpSpPr>
        <p:sp>
          <p:nvSpPr>
            <p:cNvPr id="261" name="Google Shape;261;p23"/>
            <p:cNvSpPr/>
            <p:nvPr/>
          </p:nvSpPr>
          <p:spPr>
            <a:xfrm>
              <a:off x="2880984" y="0"/>
              <a:ext cx="5287030" cy="448627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62" name="Google Shape;262;p23"/>
            <p:cNvSpPr txBox="1"/>
            <p:nvPr/>
          </p:nvSpPr>
          <p:spPr>
            <a:xfrm>
              <a:off x="4397829" y="224313"/>
              <a:ext cx="1865797" cy="672941"/>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Connections</a:t>
              </a:r>
              <a:endParaRPr sz="1800" b="1" dirty="0">
                <a:solidFill>
                  <a:schemeClr val="lt1"/>
                </a:solidFill>
                <a:latin typeface="Swis721 Cn BT" panose="020B0506020202030204" pitchFamily="34" charset="0"/>
                <a:sym typeface="Arial"/>
              </a:endParaRPr>
            </a:p>
          </p:txBody>
        </p:sp>
        <p:sp>
          <p:nvSpPr>
            <p:cNvPr id="263" name="Google Shape;263;p23"/>
            <p:cNvSpPr/>
            <p:nvPr/>
          </p:nvSpPr>
          <p:spPr>
            <a:xfrm>
              <a:off x="3729990" y="897255"/>
              <a:ext cx="3589020" cy="358902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64" name="Google Shape;264;p23"/>
            <p:cNvSpPr txBox="1"/>
            <p:nvPr/>
          </p:nvSpPr>
          <p:spPr>
            <a:xfrm>
              <a:off x="4897318" y="1112596"/>
              <a:ext cx="1254362" cy="646023"/>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dirty="0">
                  <a:solidFill>
                    <a:schemeClr val="lt1"/>
                  </a:solidFill>
                  <a:latin typeface="Swis721 Cn BT" panose="020B0506020202030204" pitchFamily="34" charset="0"/>
                  <a:sym typeface="Arial"/>
                </a:rPr>
                <a:t>Persona</a:t>
              </a:r>
              <a:endParaRPr sz="1900" b="1" dirty="0">
                <a:solidFill>
                  <a:schemeClr val="lt1"/>
                </a:solidFill>
                <a:latin typeface="Swis721 Cn BT" panose="020B0506020202030204" pitchFamily="34" charset="0"/>
                <a:sym typeface="Arial"/>
              </a:endParaRPr>
            </a:p>
          </p:txBody>
        </p:sp>
        <p:sp>
          <p:nvSpPr>
            <p:cNvPr id="265" name="Google Shape;265;p23"/>
            <p:cNvSpPr/>
            <p:nvPr/>
          </p:nvSpPr>
          <p:spPr>
            <a:xfrm>
              <a:off x="4178617" y="1794510"/>
              <a:ext cx="2691765" cy="2691765"/>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66" name="Google Shape;266;p23"/>
            <p:cNvSpPr txBox="1"/>
            <p:nvPr/>
          </p:nvSpPr>
          <p:spPr>
            <a:xfrm>
              <a:off x="4897318" y="1996392"/>
              <a:ext cx="1254362" cy="605647"/>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1" dirty="0">
                  <a:solidFill>
                    <a:schemeClr val="lt1"/>
                  </a:solidFill>
                  <a:latin typeface="Swis721 Cn BT" panose="020B0506020202030204" pitchFamily="34" charset="0"/>
                  <a:sym typeface="Arial"/>
                </a:rPr>
                <a:t>Skills</a:t>
              </a:r>
              <a:endParaRPr sz="1900" b="1" dirty="0">
                <a:solidFill>
                  <a:schemeClr val="lt1"/>
                </a:solidFill>
                <a:latin typeface="Swis721 Cn BT" panose="020B0506020202030204" pitchFamily="34" charset="0"/>
                <a:sym typeface="Arial"/>
              </a:endParaRPr>
            </a:p>
          </p:txBody>
        </p:sp>
        <p:sp>
          <p:nvSpPr>
            <p:cNvPr id="267" name="Google Shape;267;p23"/>
            <p:cNvSpPr/>
            <p:nvPr/>
          </p:nvSpPr>
          <p:spPr>
            <a:xfrm>
              <a:off x="4627245" y="2691765"/>
              <a:ext cx="1794510" cy="1794510"/>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wis721 Cn BT" panose="020B0506020202030204" pitchFamily="34" charset="0"/>
              </a:endParaRPr>
            </a:p>
          </p:txBody>
        </p:sp>
        <p:sp>
          <p:nvSpPr>
            <p:cNvPr id="268" name="Google Shape;268;p23"/>
            <p:cNvSpPr txBox="1"/>
            <p:nvPr/>
          </p:nvSpPr>
          <p:spPr>
            <a:xfrm>
              <a:off x="4789714" y="3140392"/>
              <a:ext cx="1369240" cy="897255"/>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dirty="0">
                  <a:solidFill>
                    <a:schemeClr val="lt1"/>
                  </a:solidFill>
                  <a:latin typeface="Swis721 Cn BT" panose="020B0506020202030204" pitchFamily="34" charset="0"/>
                  <a:sym typeface="Arial"/>
                </a:rPr>
                <a:t>Character</a:t>
              </a:r>
              <a:endParaRPr sz="1900" b="1" dirty="0">
                <a:solidFill>
                  <a:schemeClr val="lt1"/>
                </a:solidFill>
                <a:latin typeface="Swis721 Cn BT" panose="020B0506020202030204"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2163534" y="8754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sz="3600" dirty="0">
                <a:sym typeface="Arial"/>
              </a:rPr>
              <a:t>                   Real-life examples</a:t>
            </a:r>
            <a:endParaRPr sz="3600" dirty="0">
              <a:sym typeface="Arial"/>
            </a:endParaRPr>
          </a:p>
        </p:txBody>
      </p:sp>
      <p:sp>
        <p:nvSpPr>
          <p:cNvPr id="292" name="Google Shape;292;p26" descr="MGM China appoints Bill Hornbuckle as new Chairperson as Murren steps aside"/>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26" descr="MGM China appoints Bill Hornbuckle as new Chairperson as Murren steps aside"/>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4" name="Google Shape;294;p26"/>
          <p:cNvPicPr preferRelativeResize="0"/>
          <p:nvPr/>
        </p:nvPicPr>
        <p:blipFill rotWithShape="1">
          <a:blip r:embed="rId3">
            <a:alphaModFix/>
          </a:blip>
          <a:srcRect/>
          <a:stretch/>
        </p:blipFill>
        <p:spPr>
          <a:xfrm>
            <a:off x="1" y="1285597"/>
            <a:ext cx="3244748" cy="2448203"/>
          </a:xfrm>
          <a:prstGeom prst="rect">
            <a:avLst/>
          </a:prstGeom>
          <a:noFill/>
          <a:ln>
            <a:noFill/>
          </a:ln>
        </p:spPr>
      </p:pic>
      <p:sp>
        <p:nvSpPr>
          <p:cNvPr id="295" name="Google Shape;295;p26"/>
          <p:cNvSpPr txBox="1"/>
          <p:nvPr/>
        </p:nvSpPr>
        <p:spPr>
          <a:xfrm>
            <a:off x="223963" y="3767487"/>
            <a:ext cx="30207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282828"/>
                </a:solidFill>
                <a:latin typeface="Swis721 Cn BT" panose="020B0506020202030204" pitchFamily="34" charset="0"/>
                <a:sym typeface="Arial"/>
              </a:rPr>
              <a:t>CEO of MGM Resorts International, Bill Hornbuckle</a:t>
            </a:r>
            <a:endParaRPr sz="1800" dirty="0">
              <a:solidFill>
                <a:schemeClr val="dk1"/>
              </a:solidFill>
              <a:latin typeface="Calibri"/>
              <a:ea typeface="Calibri"/>
              <a:cs typeface="Calibri"/>
              <a:sym typeface="Calibri"/>
            </a:endParaRPr>
          </a:p>
        </p:txBody>
      </p:sp>
      <p:pic>
        <p:nvPicPr>
          <p:cNvPr id="296" name="Google Shape;296;p26" descr="Ginni Rometty: leadership, legacy and a new mission"/>
          <p:cNvPicPr preferRelativeResize="0"/>
          <p:nvPr/>
        </p:nvPicPr>
        <p:blipFill rotWithShape="1">
          <a:blip r:embed="rId4">
            <a:alphaModFix/>
          </a:blip>
          <a:srcRect/>
          <a:stretch/>
        </p:blipFill>
        <p:spPr>
          <a:xfrm>
            <a:off x="3709044" y="2878717"/>
            <a:ext cx="3923225" cy="2423869"/>
          </a:xfrm>
          <a:prstGeom prst="rect">
            <a:avLst/>
          </a:prstGeom>
          <a:noFill/>
          <a:ln>
            <a:noFill/>
          </a:ln>
        </p:spPr>
      </p:pic>
      <p:sp>
        <p:nvSpPr>
          <p:cNvPr id="297" name="Google Shape;297;p26"/>
          <p:cNvSpPr txBox="1"/>
          <p:nvPr/>
        </p:nvSpPr>
        <p:spPr>
          <a:xfrm>
            <a:off x="3709044" y="5377303"/>
            <a:ext cx="37310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282828"/>
                </a:solidFill>
                <a:latin typeface="Swis721 Cn BT" panose="020B0506020202030204" pitchFamily="34" charset="0"/>
                <a:sym typeface="Arial"/>
              </a:rPr>
              <a:t>CEO of IBM from 2012 to 2020, </a:t>
            </a:r>
            <a:r>
              <a:rPr lang="en-US" sz="1800" b="0" i="0" dirty="0" err="1">
                <a:solidFill>
                  <a:srgbClr val="282828"/>
                </a:solidFill>
                <a:latin typeface="Swis721 Cn BT" panose="020B0506020202030204" pitchFamily="34" charset="0"/>
                <a:sym typeface="Arial"/>
              </a:rPr>
              <a:t>Ginni</a:t>
            </a:r>
            <a:r>
              <a:rPr lang="en-US" sz="1800" b="0" i="0" dirty="0">
                <a:solidFill>
                  <a:srgbClr val="282828"/>
                </a:solidFill>
                <a:latin typeface="Swis721 Cn BT" panose="020B0506020202030204" pitchFamily="34" charset="0"/>
                <a:sym typeface="Arial"/>
              </a:rPr>
              <a:t> Rometty </a:t>
            </a:r>
            <a:endParaRPr sz="1800" dirty="0">
              <a:solidFill>
                <a:schemeClr val="dk1"/>
              </a:solidFill>
              <a:latin typeface="Calibri"/>
              <a:ea typeface="Calibri"/>
              <a:cs typeface="Calibri"/>
              <a:sym typeface="Calibri"/>
            </a:endParaRPr>
          </a:p>
        </p:txBody>
      </p:sp>
      <p:pic>
        <p:nvPicPr>
          <p:cNvPr id="298" name="Google Shape;298;p26"/>
          <p:cNvPicPr preferRelativeResize="0"/>
          <p:nvPr/>
        </p:nvPicPr>
        <p:blipFill rotWithShape="1">
          <a:blip r:embed="rId5">
            <a:alphaModFix/>
          </a:blip>
          <a:srcRect/>
          <a:stretch/>
        </p:blipFill>
        <p:spPr>
          <a:xfrm>
            <a:off x="8296814" y="1214942"/>
            <a:ext cx="2943636" cy="2423869"/>
          </a:xfrm>
          <a:prstGeom prst="rect">
            <a:avLst/>
          </a:prstGeom>
          <a:noFill/>
          <a:ln>
            <a:noFill/>
          </a:ln>
        </p:spPr>
      </p:pic>
      <p:sp>
        <p:nvSpPr>
          <p:cNvPr id="299" name="Google Shape;299;p26"/>
          <p:cNvSpPr txBox="1"/>
          <p:nvPr/>
        </p:nvSpPr>
        <p:spPr>
          <a:xfrm>
            <a:off x="8335119" y="3733800"/>
            <a:ext cx="28670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dirty="0">
                <a:solidFill>
                  <a:srgbClr val="282828"/>
                </a:solidFill>
                <a:latin typeface="Swis721 Cn BT" panose="020B0506020202030204" pitchFamily="34" charset="0"/>
                <a:sym typeface="Arial"/>
              </a:rPr>
              <a:t> Apple Co-founder and CEO, Steve Jobs </a:t>
            </a:r>
            <a:endParaRPr sz="1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7"/>
          <p:cNvSpPr txBox="1">
            <a:spLocks noGrp="1"/>
          </p:cNvSpPr>
          <p:nvPr>
            <p:ph type="title"/>
          </p:nvPr>
        </p:nvSpPr>
        <p:spPr>
          <a:xfrm>
            <a:off x="6858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dirty="0">
                <a:sym typeface="Arial"/>
              </a:rPr>
              <a:t>Assessing personal executive presence</a:t>
            </a:r>
            <a:endParaRPr dirty="0"/>
          </a:p>
        </p:txBody>
      </p:sp>
      <p:sp>
        <p:nvSpPr>
          <p:cNvPr id="306" name="Google Shape;306;p27"/>
          <p:cNvSpPr txBox="1">
            <a:spLocks noGrp="1"/>
          </p:cNvSpPr>
          <p:nvPr>
            <p:ph type="body" idx="1"/>
          </p:nvPr>
        </p:nvSpPr>
        <p:spPr>
          <a:xfrm>
            <a:off x="0" y="1638703"/>
            <a:ext cx="5123464" cy="3972479"/>
          </a:xfrm>
          <a:prstGeom prst="rect">
            <a:avLst/>
          </a:prstGeom>
          <a:solidFill>
            <a:srgbClr val="FBCF9F"/>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Swis721 Cn BT" panose="020B0506020202030204" pitchFamily="34" charset="0"/>
                <a:ea typeface="Arial"/>
                <a:cs typeface="Arial"/>
                <a:sym typeface="Arial"/>
              </a:rPr>
              <a:t>Self-awareness</a:t>
            </a:r>
            <a:endParaRPr dirty="0"/>
          </a:p>
          <a:p>
            <a:pPr marL="0" lvl="0" indent="0" algn="l" rtl="0">
              <a:lnSpc>
                <a:spcPct val="90000"/>
              </a:lnSpc>
              <a:spcBef>
                <a:spcPts val="1000"/>
              </a:spcBef>
              <a:spcAft>
                <a:spcPts val="0"/>
              </a:spcAft>
              <a:buClr>
                <a:schemeClr val="dk1"/>
              </a:buClr>
              <a:buSzPts val="2800"/>
              <a:buNone/>
            </a:pPr>
            <a:endParaRPr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US" dirty="0">
                <a:latin typeface="Swis721 Cn BT" panose="020B0506020202030204" pitchFamily="34" charset="0"/>
                <a:ea typeface="Arial"/>
                <a:cs typeface="Arial"/>
                <a:sym typeface="Arial"/>
              </a:rPr>
              <a:t>Authenticity</a:t>
            </a:r>
            <a:endParaRPr dirty="0"/>
          </a:p>
          <a:p>
            <a:pPr marL="228600" lvl="0" indent="-50800" algn="l" rtl="0">
              <a:lnSpc>
                <a:spcPct val="90000"/>
              </a:lnSpc>
              <a:spcBef>
                <a:spcPts val="1000"/>
              </a:spcBef>
              <a:spcAft>
                <a:spcPts val="0"/>
              </a:spcAft>
              <a:buClr>
                <a:schemeClr val="dk1"/>
              </a:buClr>
              <a:buSzPts val="2800"/>
              <a:buNone/>
            </a:pPr>
            <a:endParaRPr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US" dirty="0">
                <a:latin typeface="Swis721 Cn BT" panose="020B0506020202030204" pitchFamily="34" charset="0"/>
                <a:ea typeface="Arial"/>
                <a:cs typeface="Arial"/>
                <a:sym typeface="Arial"/>
              </a:rPr>
              <a:t>Connections</a:t>
            </a:r>
            <a:endParaRPr dirty="0"/>
          </a:p>
          <a:p>
            <a:pPr marL="228600" lvl="0" indent="-50800" algn="l" rtl="0">
              <a:lnSpc>
                <a:spcPct val="90000"/>
              </a:lnSpc>
              <a:spcBef>
                <a:spcPts val="1000"/>
              </a:spcBef>
              <a:spcAft>
                <a:spcPts val="0"/>
              </a:spcAft>
              <a:buClr>
                <a:schemeClr val="dk1"/>
              </a:buClr>
              <a:buSzPts val="2800"/>
              <a:buNone/>
            </a:pPr>
            <a:endParaRPr dirty="0">
              <a:latin typeface="Swis721 Cn BT" panose="020B0506020202030204" pitchFamily="34" charset="0"/>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en-US" dirty="0">
                <a:latin typeface="Swis721 Cn BT" panose="020B0506020202030204" pitchFamily="34" charset="0"/>
                <a:ea typeface="Arial"/>
                <a:cs typeface="Arial"/>
                <a:sym typeface="Arial"/>
              </a:rPr>
              <a:t>Continuous improvement</a:t>
            </a:r>
            <a:endParaRPr dirty="0"/>
          </a:p>
          <a:p>
            <a:pPr marL="228600" lvl="0" indent="0" algn="l" rtl="0">
              <a:lnSpc>
                <a:spcPct val="90000"/>
              </a:lnSpc>
              <a:spcBef>
                <a:spcPts val="1000"/>
              </a:spcBef>
              <a:spcAft>
                <a:spcPts val="0"/>
              </a:spcAft>
              <a:buClr>
                <a:schemeClr val="dk1"/>
              </a:buClr>
              <a:buSzPts val="3600"/>
              <a:buNone/>
            </a:pPr>
            <a:endParaRPr sz="3600" dirty="0"/>
          </a:p>
          <a:p>
            <a:pPr marL="228600" lvl="0" indent="0" algn="l" rtl="0">
              <a:lnSpc>
                <a:spcPct val="90000"/>
              </a:lnSpc>
              <a:spcBef>
                <a:spcPts val="1000"/>
              </a:spcBef>
              <a:spcAft>
                <a:spcPts val="0"/>
              </a:spcAft>
              <a:buClr>
                <a:schemeClr val="dk1"/>
              </a:buClr>
              <a:buSzPts val="3600"/>
              <a:buNone/>
            </a:pPr>
            <a:endParaRPr sz="3600" dirty="0"/>
          </a:p>
          <a:p>
            <a:pPr marL="228600" lvl="0" indent="0" algn="l" rtl="0">
              <a:lnSpc>
                <a:spcPct val="90000"/>
              </a:lnSpc>
              <a:spcBef>
                <a:spcPts val="1000"/>
              </a:spcBef>
              <a:spcAft>
                <a:spcPts val="0"/>
              </a:spcAft>
              <a:buClr>
                <a:schemeClr val="dk1"/>
              </a:buClr>
              <a:buSzPts val="3600"/>
              <a:buNone/>
            </a:pPr>
            <a:endParaRPr sz="3600" dirty="0"/>
          </a:p>
          <a:p>
            <a:pPr marL="228600" lvl="0" indent="-50800" algn="l" rtl="0">
              <a:lnSpc>
                <a:spcPct val="90000"/>
              </a:lnSpc>
              <a:spcBef>
                <a:spcPts val="1000"/>
              </a:spcBef>
              <a:spcAft>
                <a:spcPts val="0"/>
              </a:spcAft>
              <a:buClr>
                <a:schemeClr val="dk1"/>
              </a:buClr>
              <a:buSzPts val="2800"/>
              <a:buNone/>
            </a:pPr>
            <a:endParaRPr dirty="0"/>
          </a:p>
        </p:txBody>
      </p:sp>
      <p:pic>
        <p:nvPicPr>
          <p:cNvPr id="307" name="Google Shape;307;p27"/>
          <p:cNvPicPr preferRelativeResize="0"/>
          <p:nvPr/>
        </p:nvPicPr>
        <p:blipFill rotWithShape="1">
          <a:blip r:embed="rId3">
            <a:alphaModFix/>
          </a:blip>
          <a:srcRect/>
          <a:stretch/>
        </p:blipFill>
        <p:spPr>
          <a:xfrm>
            <a:off x="5123464" y="1638703"/>
            <a:ext cx="7068536" cy="3972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28" descr="Free vector kids learning and playing illustration"/>
          <p:cNvPicPr preferRelativeResize="0"/>
          <p:nvPr/>
        </p:nvPicPr>
        <p:blipFill rotWithShape="1">
          <a:blip r:embed="rId3">
            <a:alphaModFix/>
          </a:blip>
          <a:srcRect/>
          <a:stretch/>
        </p:blipFill>
        <p:spPr>
          <a:xfrm>
            <a:off x="162838" y="5169290"/>
            <a:ext cx="1916482" cy="1365417"/>
          </a:xfrm>
          <a:prstGeom prst="rect">
            <a:avLst/>
          </a:prstGeom>
          <a:noFill/>
          <a:ln>
            <a:noFill/>
          </a:ln>
        </p:spPr>
      </p:pic>
      <p:sp>
        <p:nvSpPr>
          <p:cNvPr id="314" name="Google Shape;314;p28"/>
          <p:cNvSpPr txBox="1">
            <a:spLocks noGrp="1"/>
          </p:cNvSpPr>
          <p:nvPr>
            <p:ph type="title"/>
          </p:nvPr>
        </p:nvSpPr>
        <p:spPr>
          <a:xfrm>
            <a:off x="838200" y="452873"/>
            <a:ext cx="10515600" cy="84829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75000"/>
              <a:buFont typeface="Arial"/>
              <a:buNone/>
            </a:pPr>
            <a:r>
              <a:rPr lang="en-US" b="1" dirty="0">
                <a:sym typeface="Arial"/>
              </a:rPr>
              <a:t>Self Assessment Activity</a:t>
            </a:r>
            <a:endParaRPr sz="8000" dirty="0">
              <a:sym typeface="Arial"/>
            </a:endParaRPr>
          </a:p>
        </p:txBody>
      </p:sp>
      <p:pic>
        <p:nvPicPr>
          <p:cNvPr id="315" name="Google Shape;315;p28" descr="self assessment concept of personal review check list"/>
          <p:cNvPicPr preferRelativeResize="0"/>
          <p:nvPr/>
        </p:nvPicPr>
        <p:blipFill rotWithShape="1">
          <a:blip r:embed="rId4">
            <a:alphaModFix/>
          </a:blip>
          <a:srcRect/>
          <a:stretch/>
        </p:blipFill>
        <p:spPr>
          <a:xfrm>
            <a:off x="3114675" y="1306531"/>
            <a:ext cx="5098596" cy="50985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1796142" y="365125"/>
            <a:ext cx="955765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dirty="0">
                <a:sym typeface="Arial"/>
              </a:rPr>
              <a:t>Understanding storytelling</a:t>
            </a:r>
            <a:endParaRPr dirty="0">
              <a:sym typeface="Arial"/>
            </a:endParaRPr>
          </a:p>
        </p:txBody>
      </p:sp>
      <p:pic>
        <p:nvPicPr>
          <p:cNvPr id="330" name="Google Shape;330;p30" descr="Group Seated at Wooden Table"/>
          <p:cNvPicPr preferRelativeResize="0"/>
          <p:nvPr/>
        </p:nvPicPr>
        <p:blipFill rotWithShape="1">
          <a:blip r:embed="rId3">
            <a:alphaModFix/>
          </a:blip>
          <a:srcRect/>
          <a:stretch/>
        </p:blipFill>
        <p:spPr>
          <a:xfrm>
            <a:off x="0" y="1404256"/>
            <a:ext cx="12192000" cy="520881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4624</Words>
  <Application>Microsoft Office PowerPoint</Application>
  <PresentationFormat>Widescreen</PresentationFormat>
  <Paragraphs>708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Teko</vt:lpstr>
      <vt:lpstr>Roboto</vt:lpstr>
      <vt:lpstr>Swis721 Cn BT</vt:lpstr>
      <vt:lpstr>Arial</vt:lpstr>
      <vt:lpstr>Book Antiqua</vt:lpstr>
      <vt:lpstr>Open Sans</vt:lpstr>
      <vt:lpstr>Office Theme</vt:lpstr>
      <vt:lpstr>Executive Presence</vt:lpstr>
      <vt:lpstr>       What are your expectations from the workshop?</vt:lpstr>
      <vt:lpstr>PowerPoint Presentation</vt:lpstr>
      <vt:lpstr>PowerPoint Presentation</vt:lpstr>
      <vt:lpstr>Core Elements of Executive Presence</vt:lpstr>
      <vt:lpstr>                   Real-life examples</vt:lpstr>
      <vt:lpstr>Assessing personal executive presence</vt:lpstr>
      <vt:lpstr>Self Assessment Activity</vt:lpstr>
      <vt:lpstr>Understanding storytelling</vt:lpstr>
      <vt:lpstr>Activity</vt:lpstr>
      <vt:lpstr>Emotional connection through stories</vt:lpstr>
      <vt:lpstr>Stories that inspire and influence</vt:lpstr>
      <vt:lpstr>       Key messages and themes</vt:lpstr>
      <vt:lpstr>    Structuring a compelling narrative</vt:lpstr>
      <vt:lpstr>Understanding Emotional Intelligence</vt:lpstr>
      <vt:lpstr>PowerPoint Presentation</vt:lpstr>
      <vt:lpstr>Building empathetic listening skills</vt:lpstr>
      <vt:lpstr>Building the foundations for lasting trust</vt:lpstr>
      <vt:lpstr>              Techniques to repair trust</vt:lpstr>
      <vt:lpstr>Developing influence without legitimate power</vt:lpstr>
      <vt:lpstr>Avoiding the 4 common persuasion mistakes</vt:lpstr>
      <vt:lpstr>Charisma in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FreelanceTrainings</dc:creator>
  <cp:lastModifiedBy>Sidharth Bhandari</cp:lastModifiedBy>
  <cp:revision>1</cp:revision>
  <dcterms:modified xsi:type="dcterms:W3CDTF">2024-09-21T13:35:29Z</dcterms:modified>
</cp:coreProperties>
</file>