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dk1"/>
              </a:buClr>
              <a:buSzPts val="1200"/>
              <a:buFont typeface="Arial"/>
              <a:buNone/>
            </a:pPr>
            <a:r>
              <a:rPr b="1" lang="en-US" sz="1200" u="sng"/>
              <a:t>Facilitator’s Notes: </a:t>
            </a:r>
            <a:endParaRPr/>
          </a:p>
          <a:p>
            <a:pPr indent="0" lvl="1" marL="457200" rtl="0" algn="l">
              <a:lnSpc>
                <a:spcPct val="100000"/>
              </a:lnSpc>
              <a:spcBef>
                <a:spcPts val="0"/>
              </a:spcBef>
              <a:spcAft>
                <a:spcPts val="0"/>
              </a:spcAft>
              <a:buSzPts val="1400"/>
              <a:buNone/>
            </a:pPr>
            <a:r>
              <a:t/>
            </a:r>
            <a:endParaRPr b="1"/>
          </a:p>
          <a:p>
            <a:pPr indent="0" lvl="1" marL="457200" rtl="0" algn="l">
              <a:lnSpc>
                <a:spcPct val="100000"/>
              </a:lnSpc>
              <a:spcBef>
                <a:spcPts val="0"/>
              </a:spcBef>
              <a:spcAft>
                <a:spcPts val="0"/>
              </a:spcAft>
              <a:buSzPts val="1400"/>
              <a:buNone/>
            </a:pPr>
            <a:r>
              <a:rPr b="1" lang="en-US"/>
              <a:t>Say:</a:t>
            </a:r>
            <a:r>
              <a:rPr b="0" lang="en-US"/>
              <a:t> Hello! And Welcome to 1 –Day workshop on Resume writing &amp; Interviewing skills.</a:t>
            </a:r>
            <a:endParaRPr/>
          </a:p>
          <a:p>
            <a:pPr indent="0" lvl="1" marL="457200" rtl="0" algn="l">
              <a:lnSpc>
                <a:spcPct val="100000"/>
              </a:lnSpc>
              <a:spcBef>
                <a:spcPts val="0"/>
              </a:spcBef>
              <a:spcAft>
                <a:spcPts val="0"/>
              </a:spcAft>
              <a:buSzPts val="1400"/>
              <a:buNone/>
            </a:pPr>
            <a:r>
              <a:t/>
            </a:r>
            <a:endParaRPr b="0"/>
          </a:p>
          <a:p>
            <a:pPr indent="0" lvl="1" marL="457200" rtl="0" algn="l">
              <a:lnSpc>
                <a:spcPct val="100000"/>
              </a:lnSpc>
              <a:spcBef>
                <a:spcPts val="0"/>
              </a:spcBef>
              <a:spcAft>
                <a:spcPts val="0"/>
              </a:spcAft>
              <a:buSzPts val="1400"/>
              <a:buNone/>
            </a:pPr>
            <a:r>
              <a:rPr b="0" lang="en-US"/>
              <a:t>Though resume is one of the most spoken word but most of the challenges that exist are because of lack of proper resume making &amp; poor interviewing skills- Hence this is a very essential component for the workplace performance. How you prepare your resume, customise it to job description, Pre interview preparation., Interviewing etc play a big role in your overall career progression.</a:t>
            </a:r>
            <a:endParaRPr/>
          </a:p>
          <a:p>
            <a:pPr indent="0" lvl="1" marL="457200" rtl="0" algn="l">
              <a:lnSpc>
                <a:spcPct val="100000"/>
              </a:lnSpc>
              <a:spcBef>
                <a:spcPts val="0"/>
              </a:spcBef>
              <a:spcAft>
                <a:spcPts val="0"/>
              </a:spcAft>
              <a:buSzPts val="1400"/>
              <a:buNone/>
            </a:pPr>
            <a:r>
              <a:t/>
            </a:r>
            <a:endParaRPr b="0"/>
          </a:p>
          <a:p>
            <a:pPr indent="0" lvl="1" marL="457200" rtl="0" algn="l">
              <a:lnSpc>
                <a:spcPct val="100000"/>
              </a:lnSpc>
              <a:spcBef>
                <a:spcPts val="0"/>
              </a:spcBef>
              <a:spcAft>
                <a:spcPts val="0"/>
              </a:spcAft>
              <a:buSzPts val="1400"/>
              <a:buNone/>
            </a:pPr>
            <a:r>
              <a:rPr b="0" lang="en-US"/>
              <a:t>This is a highly engaging workshop full of videos, Activities, scenarios, role plays, etc to help your learn by practicing the concepts. So sit back relax and lets start our learning Journey.</a:t>
            </a:r>
            <a:endParaRPr/>
          </a:p>
          <a:p>
            <a:pPr indent="0" lvl="1" marL="457200" rtl="0" algn="l">
              <a:lnSpc>
                <a:spcPct val="100000"/>
              </a:lnSpc>
              <a:spcBef>
                <a:spcPts val="0"/>
              </a:spcBef>
              <a:spcAft>
                <a:spcPts val="0"/>
              </a:spcAft>
              <a:buSzPts val="1400"/>
              <a:buNone/>
            </a:pPr>
            <a:r>
              <a:t/>
            </a:r>
            <a:endParaRPr b="0"/>
          </a:p>
          <a:p>
            <a:pPr indent="0" lvl="1" marL="457200" rtl="0" algn="l">
              <a:lnSpc>
                <a:spcPct val="100000"/>
              </a:lnSpc>
              <a:spcBef>
                <a:spcPts val="0"/>
              </a:spcBef>
              <a:spcAft>
                <a:spcPts val="0"/>
              </a:spcAft>
              <a:buSzPts val="1400"/>
              <a:buNone/>
            </a:pPr>
            <a:r>
              <a:rPr b="0" lang="en-US"/>
              <a:t>Lets move to next slide.</a:t>
            </a:r>
            <a:endParaRPr/>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Trainer to define the agenda of the 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0" name="Google Shape;9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The resume is often the first impression a potential employer has of you, so investing time and effort into creating a professional and compelling document can greatly improve your chances of securing the opportunities you're seeking. A well-structured resume aims to showcase your suitability for a specific position by highlighting your relevant accomplishments, experience, and skills.</a:t>
            </a:r>
            <a:endParaRPr>
              <a:latin typeface="Arial"/>
              <a:ea typeface="Arial"/>
              <a:cs typeface="Arial"/>
              <a:sym typeface="Arial"/>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74151"/>
              </a:buClr>
              <a:buSzPts val="1200"/>
              <a:buFont typeface="Calibri"/>
              <a:buNone/>
            </a:pPr>
            <a:r>
              <a:rPr b="1" i="0" lang="en-US">
                <a:solidFill>
                  <a:srgbClr val="374151"/>
                </a:solidFill>
              </a:rPr>
              <a:t>1.</a:t>
            </a:r>
            <a:r>
              <a:rPr b="1" i="0" lang="en-US" sz="1200">
                <a:solidFill>
                  <a:srgbClr val="374151"/>
                </a:solidFill>
              </a:rPr>
              <a:t>Chronological Resume: </a:t>
            </a:r>
            <a:r>
              <a:rPr b="0" i="0" lang="en-US">
                <a:solidFill>
                  <a:srgbClr val="374151"/>
                </a:solidFill>
              </a:rPr>
              <a:t>The chronological resume is the most common and widely used format. It presents the candidate's work experience in reverse-chronological order, starting with the most recent job and moving backward in time. This format highlights the candidate's career progression and stability and is suitable for candidates with a solid work history and a clear career path.</a:t>
            </a:r>
            <a:endParaRPr/>
          </a:p>
          <a:p>
            <a:pPr indent="0" lvl="0" marL="0" rtl="0" algn="l">
              <a:lnSpc>
                <a:spcPct val="100000"/>
              </a:lnSpc>
              <a:spcBef>
                <a:spcPts val="0"/>
              </a:spcBef>
              <a:spcAft>
                <a:spcPts val="0"/>
              </a:spcAft>
              <a:buSzPts val="1400"/>
              <a:buNone/>
            </a:pPr>
            <a:r>
              <a:t/>
            </a:r>
            <a:endParaRPr b="1" i="0">
              <a:solidFill>
                <a:srgbClr val="374151"/>
              </a:solidFill>
            </a:endParaRPr>
          </a:p>
          <a:p>
            <a:pPr indent="0" lvl="0" marL="0" rtl="0" algn="l">
              <a:lnSpc>
                <a:spcPct val="100000"/>
              </a:lnSpc>
              <a:spcBef>
                <a:spcPts val="0"/>
              </a:spcBef>
              <a:spcAft>
                <a:spcPts val="0"/>
              </a:spcAft>
              <a:buSzPts val="1400"/>
              <a:buNone/>
            </a:pPr>
            <a:r>
              <a:rPr b="1" i="0" lang="en-US">
                <a:solidFill>
                  <a:srgbClr val="374151"/>
                </a:solidFill>
              </a:rPr>
              <a:t>Advantages: </a:t>
            </a:r>
            <a:r>
              <a:rPr b="0" i="0" lang="en-US">
                <a:solidFill>
                  <a:srgbClr val="374151"/>
                </a:solidFill>
              </a:rPr>
              <a:t>Easy to follow, preferred by many employers, showcases steady career growth.</a:t>
            </a:r>
            <a:endParaRPr/>
          </a:p>
          <a:p>
            <a:pPr indent="0" lvl="0" marL="0" rtl="0" algn="l">
              <a:lnSpc>
                <a:spcPct val="100000"/>
              </a:lnSpc>
              <a:spcBef>
                <a:spcPts val="0"/>
              </a:spcBef>
              <a:spcAft>
                <a:spcPts val="0"/>
              </a:spcAft>
              <a:buSzPts val="1400"/>
              <a:buNone/>
            </a:pPr>
            <a:r>
              <a:rPr b="1" i="0" lang="en-US">
                <a:solidFill>
                  <a:srgbClr val="374151"/>
                </a:solidFill>
              </a:rPr>
              <a:t>Disadvantages: </a:t>
            </a:r>
            <a:r>
              <a:rPr b="0" i="0" lang="en-US">
                <a:solidFill>
                  <a:srgbClr val="374151"/>
                </a:solidFill>
              </a:rPr>
              <a:t>May expose gaps in employment history, not ideal for candidates with limited work experience or frequent job changes.</a:t>
            </a:r>
            <a:endParaRPr/>
          </a:p>
          <a:p>
            <a:pPr indent="0" lvl="0" marL="0" rtl="0" algn="l">
              <a:lnSpc>
                <a:spcPct val="100000"/>
              </a:lnSpc>
              <a:spcBef>
                <a:spcPts val="0"/>
              </a:spcBef>
              <a:spcAft>
                <a:spcPts val="0"/>
              </a:spcAft>
              <a:buSzPts val="1400"/>
              <a:buNone/>
            </a:pPr>
            <a:r>
              <a:t/>
            </a:r>
            <a:endParaRPr b="0" i="0">
              <a:solidFill>
                <a:srgbClr val="374151"/>
              </a:solidFill>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rPr>
              <a:t>Choosing the right resume layout is essential to present your qualifications, skills, and experiences in a clear and visually appealing manner. The layout you choose should align with your industry, career level, and personal style. Here are some steps to help you choose the best resume layout:</a:t>
            </a:r>
            <a:endParaRPr/>
          </a:p>
          <a:p>
            <a:pPr indent="0" lvl="0" marL="0" rtl="0" algn="l">
              <a:lnSpc>
                <a:spcPct val="100000"/>
              </a:lnSpc>
              <a:spcBef>
                <a:spcPts val="0"/>
              </a:spcBef>
              <a:spcAft>
                <a:spcPts val="0"/>
              </a:spcAft>
              <a:buSzPts val="1400"/>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Research Industry Norms: </a:t>
            </a:r>
            <a:r>
              <a:rPr b="0" i="0" lang="en-US">
                <a:solidFill>
                  <a:srgbClr val="374151"/>
                </a:solidFill>
              </a:rPr>
              <a:t>Start by researching common resume formats and layouts in your specific industry. Different industries may have preferred styles, so understanding what is standard can guide your decision.</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Consider Your Career Level: </a:t>
            </a:r>
            <a:r>
              <a:rPr b="0" i="0" lang="en-US">
                <a:solidFill>
                  <a:srgbClr val="374151"/>
                </a:solidFill>
              </a:rPr>
              <a:t>The layout of a resume can vary depending on your career level. For example:</a:t>
            </a:r>
            <a:endParaRPr/>
          </a:p>
          <a:p>
            <a:pPr indent="-285750" lvl="1" marL="742950" rtl="0" algn="l">
              <a:lnSpc>
                <a:spcPct val="100000"/>
              </a:lnSpc>
              <a:spcBef>
                <a:spcPts val="0"/>
              </a:spcBef>
              <a:spcAft>
                <a:spcPts val="0"/>
              </a:spcAft>
              <a:buClr>
                <a:srgbClr val="374151"/>
              </a:buClr>
              <a:buSzPts val="1200"/>
              <a:buFont typeface="Calibri"/>
              <a:buAutoNum type="arabicPeriod"/>
            </a:pPr>
            <a:r>
              <a:rPr b="0" i="0" lang="en-US">
                <a:solidFill>
                  <a:srgbClr val="374151"/>
                </a:solidFill>
              </a:rPr>
              <a:t>For entry-level positions or recent graduates, a simple and clean design with a focus on education and relevant skills might be suitable.</a:t>
            </a:r>
            <a:endParaRPr/>
          </a:p>
          <a:p>
            <a:pPr indent="-285750" lvl="1" marL="742950" rtl="0" algn="l">
              <a:lnSpc>
                <a:spcPct val="100000"/>
              </a:lnSpc>
              <a:spcBef>
                <a:spcPts val="0"/>
              </a:spcBef>
              <a:spcAft>
                <a:spcPts val="0"/>
              </a:spcAft>
              <a:buClr>
                <a:srgbClr val="374151"/>
              </a:buClr>
              <a:buSzPts val="1200"/>
              <a:buFont typeface="Calibri"/>
              <a:buAutoNum type="arabicPeriod"/>
            </a:pPr>
            <a:r>
              <a:rPr b="0" i="0" lang="en-US">
                <a:solidFill>
                  <a:srgbClr val="374151"/>
                </a:solidFill>
              </a:rPr>
              <a:t>For mid-career professionals, a more comprehensive layout highlighting work experience and accomplishments might be appropriate.</a:t>
            </a:r>
            <a:endParaRPr/>
          </a:p>
          <a:p>
            <a:pPr indent="-285750" lvl="1" marL="742950" rtl="0" algn="l">
              <a:lnSpc>
                <a:spcPct val="100000"/>
              </a:lnSpc>
              <a:spcBef>
                <a:spcPts val="0"/>
              </a:spcBef>
              <a:spcAft>
                <a:spcPts val="0"/>
              </a:spcAft>
              <a:buClr>
                <a:srgbClr val="374151"/>
              </a:buClr>
              <a:buSzPts val="1200"/>
              <a:buFont typeface="Calibri"/>
              <a:buAutoNum type="arabicPeriod"/>
            </a:pPr>
            <a:r>
              <a:rPr b="0" i="0" lang="en-US">
                <a:solidFill>
                  <a:srgbClr val="374151"/>
                </a:solidFill>
              </a:rPr>
              <a:t>For executives or those with extensive experience, a sophisticated layout with a strong emphasis on achievements and leadership abilities may be preferable.</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Think About Your Content: </a:t>
            </a:r>
            <a:r>
              <a:rPr b="0" i="0" lang="en-US">
                <a:solidFill>
                  <a:srgbClr val="374151"/>
                </a:solidFill>
              </a:rPr>
              <a:t>Your resume layout should complement the content you plan to include. Consider the sections you want to showcase (e.g., work experience, education, skills) and how the layout can best organize and present that information.</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Balance Readability and Visual Appeal: </a:t>
            </a:r>
            <a:r>
              <a:rPr b="0" i="0" lang="en-US">
                <a:solidFill>
                  <a:srgbClr val="374151"/>
                </a:solidFill>
              </a:rPr>
              <a:t>A well-designed resume strikes a balance between readability and visual appeal. Choose fonts, font sizes, and spacing that are easy to read, and use headings and bullet points to enhance readability. Avoid overly complicated designs that can distract from your content.</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Use White Space Effectively: </a:t>
            </a:r>
            <a:r>
              <a:rPr b="0" i="0" lang="en-US">
                <a:solidFill>
                  <a:srgbClr val="374151"/>
                </a:solidFill>
              </a:rPr>
              <a:t>White space (empty spaces on the page) can improve the overall look and readability of your resume. Avoid overcrowding the page and use white space strategically to create a clean and professional appearance.</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rPr>
              <a:t>Be Consistent: </a:t>
            </a:r>
            <a:r>
              <a:rPr b="0" i="0" lang="en-US">
                <a:solidFill>
                  <a:srgbClr val="374151"/>
                </a:solidFill>
              </a:rPr>
              <a:t>Consistency in your resume layout is crucial. Use the same formatting for headings, bullet points, and margins throughout the document. This creates a sense of cohesion and professionalism.</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endParaRPr>
          </a:p>
          <a:p>
            <a:pPr indent="0" lvl="0" marL="0" rtl="0" algn="l">
              <a:lnSpc>
                <a:spcPct val="100000"/>
              </a:lnSpc>
              <a:spcBef>
                <a:spcPts val="0"/>
              </a:spcBef>
              <a:spcAft>
                <a:spcPts val="0"/>
              </a:spcAft>
              <a:buSzPts val="1400"/>
              <a:buNone/>
            </a:pPr>
            <a:r>
              <a:rPr b="0" i="0" lang="en-US">
                <a:solidFill>
                  <a:srgbClr val="374151"/>
                </a:solidFill>
              </a:rPr>
              <a:t>Common resume layouts include: (</a:t>
            </a:r>
            <a:r>
              <a:rPr b="1" i="0" lang="en-US">
                <a:solidFill>
                  <a:srgbClr val="374151"/>
                </a:solidFill>
              </a:rPr>
              <a:t>Chronological, Functional, Combination</a:t>
            </a:r>
            <a:endParaRPr b="0" i="0">
              <a:solidFill>
                <a:srgbClr val="374151"/>
              </a:solidFill>
            </a:endParaRPr>
          </a:p>
          <a:p>
            <a:pPr indent="0" lvl="0" marL="0" rtl="0" algn="l">
              <a:lnSpc>
                <a:spcPct val="100000"/>
              </a:lnSpc>
              <a:spcBef>
                <a:spcPts val="0"/>
              </a:spcBef>
              <a:spcAft>
                <a:spcPts val="0"/>
              </a:spcAft>
              <a:buSzPts val="1400"/>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Trainer can choose certain examples of their own. While explaining this the trainers can make the participants practice the same as well.</a:t>
            </a:r>
            <a:endParaRPr/>
          </a:p>
          <a:p>
            <a:pPr indent="0" lvl="0" marL="0" rtl="0" algn="l">
              <a:lnSpc>
                <a:spcPct val="100000"/>
              </a:lnSpc>
              <a:spcBef>
                <a:spcPts val="0"/>
              </a:spcBef>
              <a:spcAft>
                <a:spcPts val="0"/>
              </a:spcAft>
              <a:buSzPts val="1400"/>
              <a:buNone/>
            </a:pPr>
            <a:r>
              <a:t/>
            </a:r>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Check for Errors: Review your resume thoroughly to catch any spelling, grammar, or punctuation errors. These mistakes can create a negative impression.</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Check Dates and Details: Verify that all dates, names, and contact information are accurate.</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Review Order of Sections: Ensure the order of sections is logical and showcases your strongest qualifications first.</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Remove Irrelevant Information: Eliminate any irrelevant details that don't contribute to your qualifications or the specific job you're applying for.</a:t>
            </a:r>
            <a:endParaRPr b="0" i="0">
              <a:solidFill>
                <a:srgbClr val="374151"/>
              </a:solidFill>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SzPts val="1400"/>
              <a:buNone/>
            </a:pPr>
            <a:r>
              <a:rPr b="1" i="0" lang="en-US">
                <a:solidFill>
                  <a:srgbClr val="374151"/>
                </a:solidFill>
              </a:rPr>
              <a:t>Proofreading:</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Take a Break: After formatting and reviewing your resume, take a break before proofreading. It helps you view the document with a fresh perspective.</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Read Aloud: Read your resume aloud to identify awkward phrasings or mistakes that might have been missed while reading silently.</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Use Spell Checkers: Utilize spell-checking tools or software to catch any spelling errors.</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Check Dates and Numbers: Verify all dates, numbers, and contact information for accuracy.</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SzPts val="1400"/>
              <a:buNone/>
            </a:pPr>
            <a:r>
              <a:rPr b="1" i="0" lang="en-US">
                <a:solidFill>
                  <a:srgbClr val="374151"/>
                </a:solidFill>
              </a:rPr>
              <a:t>Seek Feedback:</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Ask a Friend or Mentor: Have someone you trust review your resume. Fresh eyes can often catch errors or suggest improvements.</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Career Services: If available, seek assistance from your college's career services center. They can provide valuable feedback and guidance on resume preparation.</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SzPts val="1400"/>
              <a:buNone/>
            </a:pPr>
            <a:r>
              <a:rPr b="1" i="0" lang="en-US">
                <a:solidFill>
                  <a:srgbClr val="374151"/>
                </a:solidFill>
              </a:rPr>
              <a:t>5. Save as PDF:</a:t>
            </a:r>
            <a:endParaRPr/>
          </a:p>
          <a:p>
            <a:pPr indent="0" lvl="0" marL="0" rtl="0" algn="l">
              <a:lnSpc>
                <a:spcPct val="100000"/>
              </a:lnSpc>
              <a:spcBef>
                <a:spcPts val="0"/>
              </a:spcBef>
              <a:spcAft>
                <a:spcPts val="0"/>
              </a:spcAft>
              <a:buSzPts val="1400"/>
              <a:buNone/>
            </a:pPr>
            <a:r>
              <a:t/>
            </a:r>
            <a:endParaRPr b="0" i="0">
              <a:solidFill>
                <a:srgbClr val="374151"/>
              </a:solidFill>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rPr>
              <a:t>Once you've made the necessary edits and are satisfied with your resume, save it as a PDF file. PDF ensures that the formatting remains intact across different devices and operating systems.</a:t>
            </a:r>
            <a:endParaRPr/>
          </a:p>
          <a:p>
            <a:pPr indent="0" lvl="0" marL="0" rtl="0" algn="l">
              <a:lnSpc>
                <a:spcPct val="100000"/>
              </a:lnSpc>
              <a:spcBef>
                <a:spcPts val="0"/>
              </a:spcBef>
              <a:spcAft>
                <a:spcPts val="0"/>
              </a:spcAft>
              <a:buSzPts val="1400"/>
              <a:buNone/>
            </a:pPr>
            <a:br>
              <a:rPr lang="en-US"/>
            </a:br>
            <a:endParaRPr b="0" i="0">
              <a:solidFill>
                <a:srgbClr val="374151"/>
              </a:solidFill>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a:t>A written document that provides a detailed overview of the responsibilities, tasks, duties, and requirements of a specific job position within an organization. </a:t>
            </a:r>
            <a:endParaRPr/>
          </a:p>
          <a:p>
            <a:pPr indent="0" lvl="0" marL="0" marR="0" rtl="0" algn="l">
              <a:lnSpc>
                <a:spcPct val="100000"/>
              </a:lnSpc>
              <a:spcBef>
                <a:spcPts val="0"/>
              </a:spcBef>
              <a:spcAft>
                <a:spcPts val="0"/>
              </a:spcAft>
              <a:buClr>
                <a:schemeClr val="dk1"/>
              </a:buClr>
              <a:buSzPts val="1200"/>
              <a:buFont typeface="Arial"/>
              <a:buNone/>
            </a:pPr>
            <a:r>
              <a:t/>
            </a:r>
            <a:endParaRPr b="0" i="0"/>
          </a:p>
          <a:p>
            <a:pPr indent="0" lvl="0" marL="0" marR="0" rtl="0" algn="l">
              <a:lnSpc>
                <a:spcPct val="100000"/>
              </a:lnSpc>
              <a:spcBef>
                <a:spcPts val="0"/>
              </a:spcBef>
              <a:spcAft>
                <a:spcPts val="0"/>
              </a:spcAft>
              <a:buClr>
                <a:schemeClr val="dk1"/>
              </a:buClr>
              <a:buSzPts val="1200"/>
              <a:buFont typeface="Arial"/>
              <a:buNone/>
            </a:pPr>
            <a:r>
              <a:rPr b="0" i="0" lang="en-US"/>
              <a:t>It serves as a crucial communication tool between employers and potential employees, as it outlines the expectations and qualifications needed to perform the job effectively</a:t>
            </a:r>
            <a:endParaRPr/>
          </a:p>
          <a:p>
            <a:pPr indent="0" lvl="0" marL="0" rtl="0" algn="l">
              <a:lnSpc>
                <a:spcPct val="100000"/>
              </a:lnSpc>
              <a:spcBef>
                <a:spcPts val="0"/>
              </a:spcBef>
              <a:spcAft>
                <a:spcPts val="0"/>
              </a:spcAft>
              <a:buSzPts val="1400"/>
              <a:buNone/>
            </a:pPr>
            <a:r>
              <a:t/>
            </a:r>
            <a:endParaRPr/>
          </a:p>
        </p:txBody>
      </p:sp>
      <p:sp>
        <p:nvSpPr>
          <p:cNvPr id="172" name="Google Shape;1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 cover letter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rgbClr val="374151"/>
              </a:buClr>
              <a:buSzPts val="1200"/>
              <a:buFont typeface="Arial"/>
              <a:buNone/>
            </a:pPr>
            <a:r>
              <a:rPr b="0" i="0" lang="en-US">
                <a:solidFill>
                  <a:srgbClr val="374151"/>
                </a:solidFill>
              </a:rPr>
              <a:t>A cover letter is a formal document submitted alongside your resume when applying for a job or internship. </a:t>
            </a:r>
            <a:endParaRPr/>
          </a:p>
          <a:p>
            <a:pPr indent="0" lvl="0" marL="0" rtl="0" algn="l">
              <a:lnSpc>
                <a:spcPct val="100000"/>
              </a:lnSpc>
              <a:spcBef>
                <a:spcPts val="0"/>
              </a:spcBef>
              <a:spcAft>
                <a:spcPts val="0"/>
              </a:spcAft>
              <a:buClr>
                <a:srgbClr val="374151"/>
              </a:buClr>
              <a:buSzPts val="1200"/>
              <a:buFont typeface="Arial"/>
              <a:buNone/>
            </a:pPr>
            <a:r>
              <a:rPr b="0" i="0" lang="en-US">
                <a:solidFill>
                  <a:srgbClr val="374151"/>
                </a:solidFill>
              </a:rPr>
              <a:t>It provides an opportunity to introduce yourself to the prospective employer, showcase your qualifications, and express your interest in the position. </a:t>
            </a:r>
            <a:endParaRPr/>
          </a:p>
          <a:p>
            <a:pPr indent="0" lvl="0" marL="0" rtl="0" algn="l">
              <a:lnSpc>
                <a:spcPct val="100000"/>
              </a:lnSpc>
              <a:spcBef>
                <a:spcPts val="0"/>
              </a:spcBef>
              <a:spcAft>
                <a:spcPts val="0"/>
              </a:spcAft>
              <a:buClr>
                <a:srgbClr val="374151"/>
              </a:buClr>
              <a:buSzPts val="1200"/>
              <a:buFont typeface="Arial"/>
              <a:buNone/>
            </a:pPr>
            <a:r>
              <a:rPr b="0" i="0" lang="en-US">
                <a:solidFill>
                  <a:srgbClr val="374151"/>
                </a:solidFill>
              </a:rPr>
              <a:t>A well-crafted cover letter complements your resume and allows you to highlight specific experiences, skills, and achievements that make you a strong candidate for the job.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a:solidFill>
                  <a:srgbClr val="374151"/>
                </a:solidFill>
              </a:rPr>
              <a:t>A well-written cover letter can leave a positive impression on potential employers and increase your chances of being called for an interview.</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Title1st Slide">
  <p:cSld name="Module Title1st Slide">
    <p:spTree>
      <p:nvGrpSpPr>
        <p:cNvPr id="17" name="Shape 17"/>
        <p:cNvGrpSpPr/>
        <p:nvPr/>
      </p:nvGrpSpPr>
      <p:grpSpPr>
        <a:xfrm>
          <a:off x="0" y="0"/>
          <a:ext cx="0" cy="0"/>
          <a:chOff x="0" y="0"/>
          <a:chExt cx="0" cy="0"/>
        </a:xfrm>
      </p:grpSpPr>
      <p:sp>
        <p:nvSpPr>
          <p:cNvPr id="18" name="Google Shape;18;p2"/>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4000"/>
              <a:buFont typeface="Arial"/>
              <a:buNone/>
              <a:defRPr b="0"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11"/>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1"/>
          <p:cNvSpPr txBox="1"/>
          <p:nvPr>
            <p:ph idx="1" type="body"/>
          </p:nvPr>
        </p:nvSpPr>
        <p:spPr>
          <a:xfrm>
            <a:off x="5183188" y="987425"/>
            <a:ext cx="6172200" cy="4873625"/>
          </a:xfrm>
          <a:prstGeom prst="rect">
            <a:avLst/>
          </a:prstGeom>
          <a:noFill/>
          <a:ln>
            <a:noFill/>
          </a:ln>
        </p:spPr>
        <p:txBody>
          <a:bodyPr anchorCtr="0" anchor="t" bIns="45700" lIns="0"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11"/>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12"/>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2"/>
          <p:cNvSpPr/>
          <p:nvPr>
            <p:ph idx="2" type="pic"/>
          </p:nvPr>
        </p:nvSpPr>
        <p:spPr>
          <a:xfrm>
            <a:off x="5183188" y="987425"/>
            <a:ext cx="6172200" cy="4873625"/>
          </a:xfrm>
          <a:prstGeom prst="rect">
            <a:avLst/>
          </a:prstGeom>
          <a:noFill/>
          <a:ln>
            <a:noFill/>
          </a:ln>
        </p:spPr>
      </p:sp>
      <p:sp>
        <p:nvSpPr>
          <p:cNvPr id="55" name="Google Shape;55;p12"/>
          <p:cNvSpPr txBox="1"/>
          <p:nvPr>
            <p:ph idx="1"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 type="body"/>
          </p:nvPr>
        </p:nvSpPr>
        <p:spPr>
          <a:xfrm rot="5400000">
            <a:off x="3318350" y="-1652548"/>
            <a:ext cx="5555299" cy="1093287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 name="Shape 59"/>
        <p:cNvGrpSpPr/>
        <p:nvPr/>
      </p:nvGrpSpPr>
      <p:grpSpPr>
        <a:xfrm>
          <a:off x="0" y="0"/>
          <a:ext cx="0" cy="0"/>
          <a:chOff x="0" y="0"/>
          <a:chExt cx="0" cy="0"/>
        </a:xfrm>
      </p:grpSpPr>
      <p:sp>
        <p:nvSpPr>
          <p:cNvPr id="60" name="Google Shape;60;p14"/>
          <p:cNvSpPr txBox="1"/>
          <p:nvPr>
            <p:ph type="title"/>
          </p:nvPr>
        </p:nvSpPr>
        <p:spPr>
          <a:xfrm rot="5400000">
            <a:off x="7414418" y="2237582"/>
            <a:ext cx="5811838" cy="2066925"/>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 type="body"/>
          </p:nvPr>
        </p:nvSpPr>
        <p:spPr>
          <a:xfrm rot="5400000">
            <a:off x="2066131" y="-862806"/>
            <a:ext cx="5811838" cy="8267700"/>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2" name="Shape 62"/>
        <p:cNvGrpSpPr/>
        <p:nvPr/>
      </p:nvGrpSpPr>
      <p:grpSpPr>
        <a:xfrm>
          <a:off x="0" y="0"/>
          <a:ext cx="0" cy="0"/>
          <a:chOff x="0" y="0"/>
          <a:chExt cx="0" cy="0"/>
        </a:xfrm>
      </p:grpSpPr>
      <p:sp>
        <p:nvSpPr>
          <p:cNvPr id="63" name="Google Shape;63;p15"/>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ctr">
              <a:lnSpc>
                <a:spcPct val="90000"/>
              </a:lnSpc>
              <a:spcBef>
                <a:spcPts val="1000"/>
              </a:spcBef>
              <a:spcAft>
                <a:spcPts val="0"/>
              </a:spcAft>
              <a:buClr>
                <a:schemeClr val="dk1"/>
              </a:buClr>
              <a:buSzPts val="2800"/>
              <a:buChar char="•"/>
              <a:defRPr sz="2800"/>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5" name="Shape 65"/>
        <p:cNvGrpSpPr/>
        <p:nvPr/>
      </p:nvGrpSpPr>
      <p:grpSpPr>
        <a:xfrm>
          <a:off x="0" y="0"/>
          <a:ext cx="0" cy="0"/>
          <a:chOff x="0" y="0"/>
          <a:chExt cx="0" cy="0"/>
        </a:xfrm>
      </p:grpSpPr>
      <p:sp>
        <p:nvSpPr>
          <p:cNvPr id="66" name="Google Shape;66;p1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6"/>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69" name="Shape 69"/>
        <p:cNvGrpSpPr/>
        <p:nvPr/>
      </p:nvGrpSpPr>
      <p:grpSpPr>
        <a:xfrm>
          <a:off x="0" y="0"/>
          <a:ext cx="0" cy="0"/>
          <a:chOff x="0" y="0"/>
          <a:chExt cx="0" cy="0"/>
        </a:xfrm>
      </p:grpSpPr>
      <p:sp>
        <p:nvSpPr>
          <p:cNvPr id="70" name="Google Shape;70;p17"/>
          <p:cNvSpPr txBox="1"/>
          <p:nvPr>
            <p:ph type="title"/>
          </p:nvPr>
        </p:nvSpPr>
        <p:spPr>
          <a:xfrm>
            <a:off x="609600" y="274638"/>
            <a:ext cx="10972800" cy="11430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8"/>
          <p:cNvSpPr txBox="1"/>
          <p:nvPr>
            <p:ph type="ctrTitle"/>
          </p:nvPr>
        </p:nvSpPr>
        <p:spPr>
          <a:xfrm>
            <a:off x="1524000" y="1122363"/>
            <a:ext cx="9144000" cy="2387600"/>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 type="subTitle"/>
          </p:nvPr>
        </p:nvSpPr>
        <p:spPr>
          <a:xfrm>
            <a:off x="1524000" y="3602038"/>
            <a:ext cx="9144000" cy="1655762"/>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3">
  <p:cSld name="Title and Content-3">
    <p:spTree>
      <p:nvGrpSpPr>
        <p:cNvPr id="74" name="Shape 74"/>
        <p:cNvGrpSpPr/>
        <p:nvPr/>
      </p:nvGrpSpPr>
      <p:grpSpPr>
        <a:xfrm>
          <a:off x="0" y="0"/>
          <a:ext cx="0" cy="0"/>
          <a:chOff x="0" y="0"/>
          <a:chExt cx="0" cy="0"/>
        </a:xfrm>
      </p:grpSpPr>
      <p:sp>
        <p:nvSpPr>
          <p:cNvPr id="75" name="Google Shape;75;p19"/>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hoto Slide">
  <p:cSld name="Content + Photo Slide">
    <p:spTree>
      <p:nvGrpSpPr>
        <p:cNvPr id="23" name="Shape 23"/>
        <p:cNvGrpSpPr/>
        <p:nvPr/>
      </p:nvGrpSpPr>
      <p:grpSpPr>
        <a:xfrm>
          <a:off x="0" y="0"/>
          <a:ext cx="0" cy="0"/>
          <a:chOff x="0" y="0"/>
          <a:chExt cx="0" cy="0"/>
        </a:xfrm>
      </p:grpSpPr>
      <p:sp>
        <p:nvSpPr>
          <p:cNvPr id="24" name="Google Shape;24;p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0" y="1038224"/>
            <a:ext cx="6096000" cy="5570052"/>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096000" y="1038224"/>
            <a:ext cx="6096000" cy="5570052"/>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27" name="Shape 27"/>
        <p:cNvGrpSpPr/>
        <p:nvPr/>
      </p:nvGrpSpPr>
      <p:grpSpPr>
        <a:xfrm>
          <a:off x="0" y="0"/>
          <a:ext cx="0" cy="0"/>
          <a:chOff x="0" y="0"/>
          <a:chExt cx="0" cy="0"/>
        </a:xfrm>
      </p:grpSpPr>
      <p:sp>
        <p:nvSpPr>
          <p:cNvPr id="28" name="Google Shape;28;p5"/>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3" name="Google Shape;33;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1">
  <p:cSld name="Title and Content-1">
    <p:spTree>
      <p:nvGrpSpPr>
        <p:cNvPr id="34" name="Shape 34"/>
        <p:cNvGrpSpPr/>
        <p:nvPr/>
      </p:nvGrpSpPr>
      <p:grpSpPr>
        <a:xfrm>
          <a:off x="0" y="0"/>
          <a:ext cx="0" cy="0"/>
          <a:chOff x="0" y="0"/>
          <a:chExt cx="0" cy="0"/>
        </a:xfrm>
      </p:grpSpPr>
      <p:sp>
        <p:nvSpPr>
          <p:cNvPr id="35" name="Google Shape;35;p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ividual Module Slide">
  <p:cSld name="Individual Module Slide">
    <p:spTree>
      <p:nvGrpSpPr>
        <p:cNvPr id="37" name="Shape 37"/>
        <p:cNvGrpSpPr/>
        <p:nvPr/>
      </p:nvGrpSpPr>
      <p:grpSpPr>
        <a:xfrm>
          <a:off x="0" y="0"/>
          <a:ext cx="0" cy="0"/>
          <a:chOff x="0" y="0"/>
          <a:chExt cx="0" cy="0"/>
        </a:xfrm>
      </p:grpSpPr>
      <p:sp>
        <p:nvSpPr>
          <p:cNvPr id="38" name="Google Shape;38;p8"/>
          <p:cNvSpPr txBox="1"/>
          <p:nvPr>
            <p:ph type="ctrTitle"/>
          </p:nvPr>
        </p:nvSpPr>
        <p:spPr>
          <a:xfrm>
            <a:off x="621102" y="5848708"/>
            <a:ext cx="10955547" cy="500334"/>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9"/>
          <p:cNvSpPr txBox="1"/>
          <p:nvPr>
            <p:ph idx="1" type="body"/>
          </p:nvPr>
        </p:nvSpPr>
        <p:spPr>
          <a:xfrm>
            <a:off x="629560" y="1157288"/>
            <a:ext cx="5390241" cy="823912"/>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9"/>
          <p:cNvSpPr txBox="1"/>
          <p:nvPr>
            <p:ph idx="2" type="body"/>
          </p:nvPr>
        </p:nvSpPr>
        <p:spPr>
          <a:xfrm>
            <a:off x="629560" y="1981200"/>
            <a:ext cx="5390241" cy="4208463"/>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3" type="body"/>
          </p:nvPr>
        </p:nvSpPr>
        <p:spPr>
          <a:xfrm>
            <a:off x="6172198" y="1157288"/>
            <a:ext cx="5390241" cy="823912"/>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9"/>
          <p:cNvSpPr txBox="1"/>
          <p:nvPr>
            <p:ph idx="4" type="body"/>
          </p:nvPr>
        </p:nvSpPr>
        <p:spPr>
          <a:xfrm>
            <a:off x="6172198" y="1981200"/>
            <a:ext cx="5390241" cy="4208463"/>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2.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9529772" y="6617419"/>
            <a:ext cx="2662228" cy="251999"/>
          </a:xfrm>
          <a:prstGeom prst="rect">
            <a:avLst/>
          </a:prstGeom>
          <a:solidFill>
            <a:srgbClr val="01549F"/>
          </a:solidFill>
          <a:ln>
            <a:noFill/>
          </a:ln>
        </p:spPr>
        <p:txBody>
          <a:bodyPr anchorCtr="0" anchor="ctr" bIns="36000" lIns="91425" spcFirstLastPara="1" rIns="91425" wrap="square" tIns="360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Trainer Name</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5608983" y="6617418"/>
            <a:ext cx="4530388" cy="252000"/>
          </a:xfrm>
          <a:prstGeom prst="rect">
            <a:avLst/>
          </a:prstGeom>
          <a:solidFill>
            <a:srgbClr val="42C3FB"/>
          </a:solidFill>
          <a:ln>
            <a:noFill/>
          </a:ln>
        </p:spPr>
        <p:txBody>
          <a:bodyPr anchorCtr="0" anchor="ctr" bIns="36000" lIns="91425" spcFirstLastPara="1" rIns="91425" wrap="square" tIns="36000">
            <a:noAutofit/>
          </a:bodyPr>
          <a:lstStyle/>
          <a:p>
            <a:pPr indent="0" lvl="0" marL="5365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0" y="6617418"/>
            <a:ext cx="5953760" cy="251999"/>
          </a:xfrm>
          <a:prstGeom prst="rect">
            <a:avLst/>
          </a:prstGeom>
          <a:solidFill>
            <a:srgbClr val="42C3FB"/>
          </a:solidFill>
          <a:ln>
            <a:noFill/>
          </a:ln>
        </p:spPr>
        <p:txBody>
          <a:bodyPr anchorCtr="0" anchor="ctr" bIns="36000" lIns="91425" spcFirstLastPara="1" rIns="91425" wrap="square" tIns="36000">
            <a:noAutofit/>
          </a:bodyPr>
          <a:lstStyle/>
          <a:p>
            <a:pPr indent="0" lvl="0" marL="107315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Resume Writing &amp; Interviewing Skills</a:t>
            </a:r>
            <a:endParaRPr b="0" i="0" sz="1400" u="none" cap="none" strike="noStrike">
              <a:solidFill>
                <a:srgbClr val="000000"/>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0" y="41652"/>
            <a:ext cx="595820" cy="676805"/>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11357113" y="0"/>
            <a:ext cx="834887" cy="7353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3.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1.png"/><Relationship Id="rId5" Type="http://schemas.openxmlformats.org/officeDocument/2006/relationships/image" Target="../media/image16.jp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0"/>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p>
            <a:pPr indent="0" lvl="0" marL="0" rtl="0" algn="ctr">
              <a:lnSpc>
                <a:spcPct val="90000"/>
              </a:lnSpc>
              <a:spcBef>
                <a:spcPts val="0"/>
              </a:spcBef>
              <a:spcAft>
                <a:spcPts val="0"/>
              </a:spcAft>
              <a:buClr>
                <a:schemeClr val="dk1"/>
              </a:buClr>
              <a:buSzPts val="4000"/>
              <a:buFont typeface="Arial"/>
              <a:buNone/>
            </a:pPr>
            <a:r>
              <a:rPr b="1" lang="en-US"/>
              <a:t>Resume Writing &amp; Interviewing Skills</a:t>
            </a:r>
            <a:endParaRPr/>
          </a:p>
        </p:txBody>
      </p:sp>
      <p:sp>
        <p:nvSpPr>
          <p:cNvPr id="83" name="Google Shape;83;p20"/>
          <p:cNvSpPr/>
          <p:nvPr/>
        </p:nvSpPr>
        <p:spPr>
          <a:xfrm>
            <a:off x="10282334" y="0"/>
            <a:ext cx="1891004" cy="123164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Photo a man holding a resume in front of a man in a suit." id="84" name="Google Shape;84;p20"/>
          <p:cNvPicPr preferRelativeResize="0"/>
          <p:nvPr/>
        </p:nvPicPr>
        <p:blipFill rotWithShape="1">
          <a:blip r:embed="rId3">
            <a:alphaModFix/>
          </a:blip>
          <a:srcRect b="0" l="0" r="0" t="0"/>
          <a:stretch/>
        </p:blipFill>
        <p:spPr>
          <a:xfrm>
            <a:off x="-1" y="0"/>
            <a:ext cx="12173339" cy="5175340"/>
          </a:xfrm>
          <a:prstGeom prst="rect">
            <a:avLst/>
          </a:prstGeom>
          <a:noFill/>
          <a:ln>
            <a:noFill/>
          </a:ln>
        </p:spPr>
      </p:pic>
      <p:pic>
        <p:nvPicPr>
          <p:cNvPr id="85" name="Google Shape;85;p20"/>
          <p:cNvPicPr preferRelativeResize="0"/>
          <p:nvPr/>
        </p:nvPicPr>
        <p:blipFill rotWithShape="1">
          <a:blip r:embed="rId4">
            <a:alphaModFix/>
          </a:blip>
          <a:srcRect b="0" l="0" r="0" t="0"/>
          <a:stretch/>
        </p:blipFill>
        <p:spPr>
          <a:xfrm>
            <a:off x="18662" y="5393635"/>
            <a:ext cx="1134642" cy="1146197"/>
          </a:xfrm>
          <a:prstGeom prst="rect">
            <a:avLst/>
          </a:prstGeom>
          <a:noFill/>
          <a:ln>
            <a:noFill/>
          </a:ln>
        </p:spPr>
      </p:pic>
      <p:pic>
        <p:nvPicPr>
          <p:cNvPr id="86" name="Google Shape;86;p20"/>
          <p:cNvPicPr preferRelativeResize="0"/>
          <p:nvPr/>
        </p:nvPicPr>
        <p:blipFill rotWithShape="1">
          <a:blip r:embed="rId5">
            <a:alphaModFix/>
          </a:blip>
          <a:srcRect b="0" l="0" r="0" t="0"/>
          <a:stretch/>
        </p:blipFill>
        <p:spPr>
          <a:xfrm>
            <a:off x="10987088" y="5517778"/>
            <a:ext cx="855680" cy="753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What are Interviewing Skills</a:t>
            </a:r>
            <a:endParaRPr/>
          </a:p>
        </p:txBody>
      </p:sp>
      <p:sp>
        <p:nvSpPr>
          <p:cNvPr id="190" name="Google Shape;190;p29"/>
          <p:cNvSpPr txBox="1"/>
          <p:nvPr>
            <p:ph idx="1" type="body"/>
          </p:nvPr>
        </p:nvSpPr>
        <p:spPr>
          <a:xfrm>
            <a:off x="629560" y="827692"/>
            <a:ext cx="6806938" cy="4590661"/>
          </a:xfrm>
          <a:prstGeom prst="rect">
            <a:avLst/>
          </a:prstGeom>
          <a:noFill/>
          <a:ln>
            <a:noFill/>
          </a:ln>
        </p:spPr>
        <p:txBody>
          <a:bodyPr anchorCtr="0" anchor="t" bIns="45700" lIns="0" spcFirstLastPara="1" rIns="91425" wrap="square" tIns="1044000">
            <a:normAutofit fontScale="92500" lnSpcReduction="10000"/>
          </a:bodyPr>
          <a:lstStyle/>
          <a:p>
            <a:pPr indent="-180975" lvl="0" marL="180975" rtl="0" algn="just">
              <a:lnSpc>
                <a:spcPct val="110000"/>
              </a:lnSpc>
              <a:spcBef>
                <a:spcPts val="0"/>
              </a:spcBef>
              <a:spcAft>
                <a:spcPts val="0"/>
              </a:spcAft>
              <a:buClr>
                <a:schemeClr val="dk1"/>
              </a:buClr>
              <a:buSzPct val="100000"/>
              <a:buChar char="•"/>
            </a:pPr>
            <a:r>
              <a:rPr i="0" lang="en-US" sz="2200"/>
              <a:t>Interview skills refer to the set of abilities and behaviors that individuals can develop to perform well during job interviews.</a:t>
            </a:r>
            <a:endParaRPr/>
          </a:p>
          <a:p>
            <a:pPr indent="-180975" lvl="0" marL="180975" rtl="0" algn="just">
              <a:lnSpc>
                <a:spcPct val="110000"/>
              </a:lnSpc>
              <a:spcBef>
                <a:spcPts val="4800"/>
              </a:spcBef>
              <a:spcAft>
                <a:spcPts val="0"/>
              </a:spcAft>
              <a:buClr>
                <a:schemeClr val="dk1"/>
              </a:buClr>
              <a:buSzPct val="100000"/>
              <a:buChar char="•"/>
            </a:pPr>
            <a:r>
              <a:rPr i="0" lang="en-US" sz="2200"/>
              <a:t>Interview skills are essential in making a positive and lasting impression on the interviewer.</a:t>
            </a:r>
            <a:endParaRPr/>
          </a:p>
          <a:p>
            <a:pPr indent="-180975" lvl="0" marL="180975" rtl="0" algn="just">
              <a:lnSpc>
                <a:spcPct val="110000"/>
              </a:lnSpc>
              <a:spcBef>
                <a:spcPts val="4800"/>
              </a:spcBef>
              <a:spcAft>
                <a:spcPts val="0"/>
              </a:spcAft>
              <a:buClr>
                <a:schemeClr val="dk1"/>
              </a:buClr>
              <a:buSzPct val="100000"/>
              <a:buChar char="•"/>
            </a:pPr>
            <a:r>
              <a:rPr i="0" lang="en-US" sz="2200"/>
              <a:t>Interview skills increasing the chances of being selected for the job. </a:t>
            </a:r>
            <a:endParaRPr sz="2200"/>
          </a:p>
        </p:txBody>
      </p:sp>
      <p:pic>
        <p:nvPicPr>
          <p:cNvPr id="191" name="Google Shape;191;p29"/>
          <p:cNvPicPr preferRelativeResize="0"/>
          <p:nvPr/>
        </p:nvPicPr>
        <p:blipFill rotWithShape="1">
          <a:blip r:embed="rId3">
            <a:alphaModFix/>
          </a:blip>
          <a:srcRect b="0" l="7087" r="7086" t="0"/>
          <a:stretch/>
        </p:blipFill>
        <p:spPr>
          <a:xfrm>
            <a:off x="7686058" y="1785774"/>
            <a:ext cx="4230945" cy="3286452"/>
          </a:xfrm>
          <a:prstGeom prst="roundRect">
            <a:avLst>
              <a:gd fmla="val 8594" name="adj"/>
            </a:avLst>
          </a:prstGeom>
          <a:solidFill>
            <a:srgbClr val="ECECEC"/>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US"/>
              <a:t>Interview Process</a:t>
            </a:r>
            <a:endParaRPr/>
          </a:p>
        </p:txBody>
      </p:sp>
      <p:grpSp>
        <p:nvGrpSpPr>
          <p:cNvPr id="197" name="Google Shape;197;p30"/>
          <p:cNvGrpSpPr/>
          <p:nvPr/>
        </p:nvGrpSpPr>
        <p:grpSpPr>
          <a:xfrm>
            <a:off x="1170165" y="1475169"/>
            <a:ext cx="9590698" cy="4727942"/>
            <a:chOff x="3213" y="-105153"/>
            <a:chExt cx="9590698" cy="4727942"/>
          </a:xfrm>
        </p:grpSpPr>
        <p:sp>
          <p:nvSpPr>
            <p:cNvPr id="198" name="Google Shape;198;p30"/>
            <p:cNvSpPr/>
            <p:nvPr/>
          </p:nvSpPr>
          <p:spPr>
            <a:xfrm>
              <a:off x="3213" y="1227413"/>
              <a:ext cx="2603072" cy="2146990"/>
            </a:xfrm>
            <a:prstGeom prst="roundRect">
              <a:avLst>
                <a:gd fmla="val 10000" name="adj"/>
              </a:avLst>
            </a:prstGeom>
            <a:blipFill rotWithShape="1">
              <a:blip r:embed="rId3">
                <a:alphaModFix/>
              </a:blip>
              <a:stretch>
                <a:fillRect b="12011" l="1402" r="1401" t="5809"/>
              </a:stretch>
            </a:blip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0"/>
            <p:cNvSpPr/>
            <p:nvPr/>
          </p:nvSpPr>
          <p:spPr>
            <a:xfrm>
              <a:off x="1458300" y="1710846"/>
              <a:ext cx="2911943" cy="2911943"/>
            </a:xfrm>
            <a:custGeom>
              <a:rect b="b" l="l" r="r" t="t"/>
              <a:pathLst>
                <a:path extrusionOk="0" h="120000" w="120000">
                  <a:moveTo>
                    <a:pt x="10118" y="88327"/>
                  </a:moveTo>
                  <a:lnTo>
                    <a:pt x="13556" y="86375"/>
                  </a:lnTo>
                  <a:lnTo>
                    <a:pt x="13556" y="86375"/>
                  </a:lnTo>
                  <a:cubicBezTo>
                    <a:pt x="22470" y="102071"/>
                    <a:pt x="38708" y="112203"/>
                    <a:pt x="56724" y="113310"/>
                  </a:cubicBezTo>
                  <a:cubicBezTo>
                    <a:pt x="74740" y="114417"/>
                    <a:pt x="92097" y="106349"/>
                    <a:pt x="102865" y="91863"/>
                  </a:cubicBezTo>
                  <a:lnTo>
                    <a:pt x="100585" y="90569"/>
                  </a:lnTo>
                  <a:lnTo>
                    <a:pt x="108163" y="87351"/>
                  </a:lnTo>
                  <a:lnTo>
                    <a:pt x="108608" y="95124"/>
                  </a:lnTo>
                  <a:lnTo>
                    <a:pt x="106327" y="93829"/>
                  </a:lnTo>
                  <a:cubicBezTo>
                    <a:pt x="94844" y="109556"/>
                    <a:pt x="76166" y="118382"/>
                    <a:pt x="56725" y="117271"/>
                  </a:cubicBezTo>
                  <a:cubicBezTo>
                    <a:pt x="37284" y="116159"/>
                    <a:pt x="19734" y="105260"/>
                    <a:pt x="10118" y="8832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0"/>
            <p:cNvSpPr/>
            <p:nvPr/>
          </p:nvSpPr>
          <p:spPr>
            <a:xfrm>
              <a:off x="581674" y="2914334"/>
              <a:ext cx="2313842" cy="920138"/>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0"/>
            <p:cNvSpPr txBox="1"/>
            <p:nvPr/>
          </p:nvSpPr>
          <p:spPr>
            <a:xfrm>
              <a:off x="608624" y="2941284"/>
              <a:ext cx="2259942" cy="86623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F2F2F2"/>
                </a:buClr>
                <a:buSzPts val="2400"/>
                <a:buFont typeface="Arial"/>
                <a:buNone/>
              </a:pPr>
              <a:r>
                <a:rPr b="0" i="0" lang="en-US" sz="2400" u="none" cap="none" strike="noStrike">
                  <a:solidFill>
                    <a:srgbClr val="F2F2F2"/>
                  </a:solidFill>
                  <a:latin typeface="Arial"/>
                  <a:ea typeface="Arial"/>
                  <a:cs typeface="Arial"/>
                  <a:sym typeface="Arial"/>
                </a:rPr>
                <a:t>Before the Interview</a:t>
              </a:r>
              <a:endParaRPr b="0" i="0" sz="1400" u="none" cap="none" strike="noStrike">
                <a:solidFill>
                  <a:srgbClr val="000000"/>
                </a:solidFill>
                <a:latin typeface="Arial"/>
                <a:ea typeface="Arial"/>
                <a:cs typeface="Arial"/>
                <a:sym typeface="Arial"/>
              </a:endParaRPr>
            </a:p>
          </p:txBody>
        </p:sp>
        <p:sp>
          <p:nvSpPr>
            <p:cNvPr id="202" name="Google Shape;202;p30"/>
            <p:cNvSpPr/>
            <p:nvPr/>
          </p:nvSpPr>
          <p:spPr>
            <a:xfrm>
              <a:off x="3352411" y="1227413"/>
              <a:ext cx="2603072" cy="2146990"/>
            </a:xfrm>
            <a:prstGeom prst="roundRect">
              <a:avLst>
                <a:gd fmla="val 10000" name="adj"/>
              </a:avLst>
            </a:prstGeom>
            <a:blipFill rotWithShape="1">
              <a:blip r:embed="rId4">
                <a:alphaModFix/>
              </a:blip>
              <a:stretch>
                <a:fillRect b="-2709" l="-2556" r="2554" t="12784"/>
              </a:stretch>
            </a:blipFill>
            <a:ln cap="flat" cmpd="sng" w="12700">
              <a:solidFill>
                <a:srgbClr val="2EE8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0"/>
            <p:cNvSpPr/>
            <p:nvPr/>
          </p:nvSpPr>
          <p:spPr>
            <a:xfrm>
              <a:off x="4785806" y="-105153"/>
              <a:ext cx="3244557" cy="3244557"/>
            </a:xfrm>
            <a:custGeom>
              <a:rect b="b" l="l" r="r" t="t"/>
              <a:pathLst>
                <a:path extrusionOk="0" h="120000" w="120000">
                  <a:moveTo>
                    <a:pt x="9883" y="31539"/>
                  </a:moveTo>
                  <a:lnTo>
                    <a:pt x="9883" y="31539"/>
                  </a:lnTo>
                  <a:cubicBezTo>
                    <a:pt x="19606" y="14419"/>
                    <a:pt x="37396" y="3446"/>
                    <a:pt x="57059" y="2441"/>
                  </a:cubicBezTo>
                  <a:cubicBezTo>
                    <a:pt x="76722" y="1436"/>
                    <a:pt x="95537" y="10538"/>
                    <a:pt x="106954" y="26579"/>
                  </a:cubicBezTo>
                  <a:lnTo>
                    <a:pt x="109003" y="25415"/>
                  </a:lnTo>
                  <a:lnTo>
                    <a:pt x="108574" y="32415"/>
                  </a:lnTo>
                  <a:lnTo>
                    <a:pt x="101803" y="29504"/>
                  </a:lnTo>
                  <a:lnTo>
                    <a:pt x="103852" y="28341"/>
                  </a:lnTo>
                  <a:lnTo>
                    <a:pt x="103852" y="28341"/>
                  </a:lnTo>
                  <a:cubicBezTo>
                    <a:pt x="93074" y="13413"/>
                    <a:pt x="75443" y="4993"/>
                    <a:pt x="57058" y="5994"/>
                  </a:cubicBezTo>
                  <a:cubicBezTo>
                    <a:pt x="38673" y="6996"/>
                    <a:pt x="22061" y="17281"/>
                    <a:pt x="12969" y="33291"/>
                  </a:cubicBezTo>
                  <a:close/>
                </a:path>
              </a:pathLst>
            </a:custGeom>
            <a:solidFill>
              <a:srgbClr val="599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0"/>
            <p:cNvSpPr/>
            <p:nvPr/>
          </p:nvSpPr>
          <p:spPr>
            <a:xfrm>
              <a:off x="3930872" y="767344"/>
              <a:ext cx="2313842" cy="920138"/>
            </a:xfrm>
            <a:prstGeom prst="roundRect">
              <a:avLst>
                <a:gd fmla="val 10000" name="adj"/>
              </a:avLst>
            </a:prstGeom>
            <a:solidFill>
              <a:srgbClr val="2EE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0"/>
            <p:cNvSpPr txBox="1"/>
            <p:nvPr/>
          </p:nvSpPr>
          <p:spPr>
            <a:xfrm>
              <a:off x="3957822" y="794294"/>
              <a:ext cx="2259942" cy="86623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F2F2F2"/>
                </a:buClr>
                <a:buSzPts val="2400"/>
                <a:buFont typeface="Arial"/>
                <a:buNone/>
              </a:pPr>
              <a:r>
                <a:rPr b="0" i="0" lang="en-US" sz="2400" u="none" cap="none" strike="noStrike">
                  <a:solidFill>
                    <a:srgbClr val="F2F2F2"/>
                  </a:solidFill>
                  <a:latin typeface="Arial"/>
                  <a:ea typeface="Arial"/>
                  <a:cs typeface="Arial"/>
                  <a:sym typeface="Arial"/>
                </a:rPr>
                <a:t>During the Interview</a:t>
              </a:r>
              <a:endParaRPr b="0" i="0" sz="1400" u="none" cap="none" strike="noStrike">
                <a:solidFill>
                  <a:srgbClr val="000000"/>
                </a:solidFill>
                <a:latin typeface="Arial"/>
                <a:ea typeface="Arial"/>
                <a:cs typeface="Arial"/>
                <a:sym typeface="Arial"/>
              </a:endParaRPr>
            </a:p>
          </p:txBody>
        </p:sp>
        <p:sp>
          <p:nvSpPr>
            <p:cNvPr id="206" name="Google Shape;206;p30"/>
            <p:cNvSpPr/>
            <p:nvPr/>
          </p:nvSpPr>
          <p:spPr>
            <a:xfrm>
              <a:off x="6701609" y="1227413"/>
              <a:ext cx="2603072" cy="2146990"/>
            </a:xfrm>
            <a:prstGeom prst="roundRect">
              <a:avLst>
                <a:gd fmla="val 10000" name="adj"/>
              </a:avLst>
            </a:prstGeom>
            <a:blipFill rotWithShape="1">
              <a:blip r:embed="rId5">
                <a:alphaModFix/>
              </a:blip>
              <a:stretch>
                <a:fillRect b="1548" l="3959" r="9074" t="-1549"/>
              </a:stretch>
            </a:blipFill>
            <a:ln cap="flat" cmpd="sng" w="12700">
              <a:solidFill>
                <a:srgbClr val="5999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0"/>
            <p:cNvSpPr/>
            <p:nvPr/>
          </p:nvSpPr>
          <p:spPr>
            <a:xfrm>
              <a:off x="7280069" y="2914334"/>
              <a:ext cx="2313842" cy="920138"/>
            </a:xfrm>
            <a:prstGeom prst="roundRect">
              <a:avLst>
                <a:gd fmla="val 10000" name="adj"/>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0"/>
            <p:cNvSpPr txBox="1"/>
            <p:nvPr/>
          </p:nvSpPr>
          <p:spPr>
            <a:xfrm>
              <a:off x="7307019" y="2941284"/>
              <a:ext cx="2259942" cy="86623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F2F2F2"/>
                </a:buClr>
                <a:buSzPts val="2400"/>
                <a:buFont typeface="Arial"/>
                <a:buNone/>
              </a:pPr>
              <a:r>
                <a:rPr b="0" i="0" lang="en-US" sz="2400" u="none" cap="none" strike="noStrike">
                  <a:solidFill>
                    <a:srgbClr val="F2F2F2"/>
                  </a:solidFill>
                  <a:latin typeface="Arial"/>
                  <a:ea typeface="Arial"/>
                  <a:cs typeface="Arial"/>
                  <a:sym typeface="Arial"/>
                </a:rPr>
                <a:t>After the Interview</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nvSpPr>
        <p:spPr>
          <a:xfrm>
            <a:off x="5392366" y="4078781"/>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Arial"/>
              <a:buNone/>
            </a:pPr>
            <a:r>
              <a:rPr b="1" i="0" lang="en-US" sz="4400" u="none" cap="none" strike="noStrike">
                <a:solidFill>
                  <a:srgbClr val="FF0000"/>
                </a:solidFill>
                <a:latin typeface="Arial"/>
                <a:ea typeface="Arial"/>
                <a:cs typeface="Arial"/>
                <a:sym typeface="Arial"/>
              </a:rPr>
              <a:t>Thanks </a:t>
            </a:r>
            <a:r>
              <a:rPr b="1" i="0" lang="en-US" sz="4400" u="none" cap="none" strike="noStrike">
                <a:solidFill>
                  <a:srgbClr val="1AC9FF"/>
                </a:solidFill>
                <a:latin typeface="Arial"/>
                <a:ea typeface="Arial"/>
                <a:cs typeface="Arial"/>
                <a:sym typeface="Arial"/>
              </a:rPr>
              <a:t>for</a:t>
            </a:r>
            <a:r>
              <a:rPr b="1" i="0" lang="en-US" sz="4400" u="none" cap="none" strike="noStrike">
                <a:solidFill>
                  <a:srgbClr val="7A01FF"/>
                </a:solidFill>
                <a:latin typeface="Arial"/>
                <a:ea typeface="Arial"/>
                <a:cs typeface="Arial"/>
                <a:sym typeface="Arial"/>
              </a:rPr>
              <a:t> Participation</a:t>
            </a:r>
            <a:endParaRPr b="1" i="0" sz="4400" u="none" cap="none" strike="noStrike">
              <a:solidFill>
                <a:srgbClr val="FF59F9"/>
              </a:solidFill>
              <a:latin typeface="Arial"/>
              <a:ea typeface="Arial"/>
              <a:cs typeface="Arial"/>
              <a:sym typeface="Arial"/>
            </a:endParaRPr>
          </a:p>
        </p:txBody>
      </p:sp>
      <p:pic>
        <p:nvPicPr>
          <p:cNvPr descr="Two Person Handshakes in Front of Books on Shelf" id="214" name="Google Shape;214;p31"/>
          <p:cNvPicPr preferRelativeResize="0"/>
          <p:nvPr/>
        </p:nvPicPr>
        <p:blipFill rotWithShape="1">
          <a:blip r:embed="rId3">
            <a:alphaModFix/>
          </a:blip>
          <a:srcRect b="0" l="0" r="0" t="0"/>
          <a:stretch/>
        </p:blipFill>
        <p:spPr>
          <a:xfrm>
            <a:off x="0" y="0"/>
            <a:ext cx="4338320" cy="6644003"/>
          </a:xfrm>
          <a:prstGeom prst="rect">
            <a:avLst/>
          </a:prstGeom>
          <a:noFill/>
          <a:ln>
            <a:noFill/>
          </a:ln>
        </p:spPr>
      </p:pic>
      <p:pic>
        <p:nvPicPr>
          <p:cNvPr id="215" name="Google Shape;215;p31"/>
          <p:cNvPicPr preferRelativeResize="0"/>
          <p:nvPr/>
        </p:nvPicPr>
        <p:blipFill rotWithShape="1">
          <a:blip r:embed="rId4">
            <a:alphaModFix/>
          </a:blip>
          <a:srcRect b="0" l="0" r="0" t="0"/>
          <a:stretch/>
        </p:blipFill>
        <p:spPr>
          <a:xfrm>
            <a:off x="5828435" y="6255611"/>
            <a:ext cx="315227" cy="315227"/>
          </a:xfrm>
          <a:prstGeom prst="rect">
            <a:avLst/>
          </a:prstGeom>
          <a:noFill/>
          <a:ln>
            <a:noFill/>
          </a:ln>
        </p:spPr>
      </p:pic>
      <p:sp>
        <p:nvSpPr>
          <p:cNvPr id="216" name="Google Shape;216;p31"/>
          <p:cNvSpPr txBox="1"/>
          <p:nvPr/>
        </p:nvSpPr>
        <p:spPr>
          <a:xfrm>
            <a:off x="6060771" y="6255611"/>
            <a:ext cx="641221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217" name="Google Shape;217;p31"/>
          <p:cNvPicPr preferRelativeResize="0"/>
          <p:nvPr/>
        </p:nvPicPr>
        <p:blipFill rotWithShape="1">
          <a:blip r:embed="rId5">
            <a:alphaModFix/>
          </a:blip>
          <a:srcRect b="12362" l="0" r="0" t="12363"/>
          <a:stretch/>
        </p:blipFill>
        <p:spPr>
          <a:xfrm>
            <a:off x="5023032" y="783956"/>
            <a:ext cx="5914242" cy="2967905"/>
          </a:xfrm>
          <a:prstGeom prst="rect">
            <a:avLst/>
          </a:prstGeom>
          <a:noFill/>
          <a:ln>
            <a:noFill/>
          </a:ln>
        </p:spPr>
      </p:pic>
      <p:sp>
        <p:nvSpPr>
          <p:cNvPr id="218" name="Google Shape;218;p31"/>
          <p:cNvSpPr txBox="1"/>
          <p:nvPr/>
        </p:nvSpPr>
        <p:spPr>
          <a:xfrm>
            <a:off x="6604883" y="5249386"/>
            <a:ext cx="376038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www.creatingimpact.in</a:t>
            </a:r>
            <a:endParaRPr b="0" i="0" sz="1400" u="none" cap="none" strike="noStrike">
              <a:solidFill>
                <a:srgbClr val="000000"/>
              </a:solidFill>
              <a:latin typeface="Arial"/>
              <a:ea typeface="Arial"/>
              <a:cs typeface="Arial"/>
              <a:sym typeface="Arial"/>
            </a:endParaRPr>
          </a:p>
        </p:txBody>
      </p:sp>
      <p:pic>
        <p:nvPicPr>
          <p:cNvPr id="219" name="Google Shape;219;p31"/>
          <p:cNvPicPr preferRelativeResize="0"/>
          <p:nvPr/>
        </p:nvPicPr>
        <p:blipFill rotWithShape="1">
          <a:blip r:embed="rId6">
            <a:alphaModFix/>
          </a:blip>
          <a:srcRect b="0" l="0" r="0" t="0"/>
          <a:stretch/>
        </p:blipFill>
        <p:spPr>
          <a:xfrm>
            <a:off x="4408540" y="0"/>
            <a:ext cx="869279" cy="10071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8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Agenda</a:t>
            </a:r>
            <a:endParaRPr/>
          </a:p>
        </p:txBody>
      </p:sp>
      <p:grpSp>
        <p:nvGrpSpPr>
          <p:cNvPr id="93" name="Google Shape;93;p21"/>
          <p:cNvGrpSpPr/>
          <p:nvPr/>
        </p:nvGrpSpPr>
        <p:grpSpPr>
          <a:xfrm>
            <a:off x="575777" y="1253466"/>
            <a:ext cx="11040445" cy="4648609"/>
            <a:chOff x="9720" y="295524"/>
            <a:chExt cx="11040445" cy="4648609"/>
          </a:xfrm>
        </p:grpSpPr>
        <p:sp>
          <p:nvSpPr>
            <p:cNvPr id="94" name="Google Shape;94;p21"/>
            <p:cNvSpPr/>
            <p:nvPr/>
          </p:nvSpPr>
          <p:spPr>
            <a:xfrm>
              <a:off x="9720" y="295524"/>
              <a:ext cx="2905380" cy="1743228"/>
            </a:xfrm>
            <a:prstGeom prst="verticalScroll">
              <a:avLst>
                <a:gd fmla="val 125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1"/>
            <p:cNvSpPr txBox="1"/>
            <p:nvPr/>
          </p:nvSpPr>
          <p:spPr>
            <a:xfrm>
              <a:off x="227624" y="513428"/>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Understanding Resume</a:t>
              </a:r>
              <a:endParaRPr b="0" i="0" sz="1400" u="none" cap="none" strike="noStrike">
                <a:solidFill>
                  <a:srgbClr val="000000"/>
                </a:solidFill>
                <a:latin typeface="Arial"/>
                <a:ea typeface="Arial"/>
                <a:cs typeface="Arial"/>
                <a:sym typeface="Arial"/>
              </a:endParaRPr>
            </a:p>
          </p:txBody>
        </p:sp>
        <p:sp>
          <p:nvSpPr>
            <p:cNvPr id="96" name="Google Shape;96;p21"/>
            <p:cNvSpPr/>
            <p:nvPr/>
          </p:nvSpPr>
          <p:spPr>
            <a:xfrm>
              <a:off x="3170774" y="806871"/>
              <a:ext cx="615940" cy="720534"/>
            </a:xfrm>
            <a:prstGeom prst="rightArrow">
              <a:avLst>
                <a:gd fmla="val 6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1"/>
            <p:cNvSpPr txBox="1"/>
            <p:nvPr/>
          </p:nvSpPr>
          <p:spPr>
            <a:xfrm>
              <a:off x="3170774" y="950978"/>
              <a:ext cx="431158" cy="4323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98" name="Google Shape;98;p21"/>
            <p:cNvSpPr/>
            <p:nvPr/>
          </p:nvSpPr>
          <p:spPr>
            <a:xfrm>
              <a:off x="4077252" y="295524"/>
              <a:ext cx="2905380" cy="1743228"/>
            </a:xfrm>
            <a:prstGeom prst="verticalScroll">
              <a:avLst>
                <a:gd fmla="val 12500" name="adj"/>
              </a:avLst>
            </a:prstGeom>
            <a:solidFill>
              <a:srgbClr val="B1F5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1"/>
            <p:cNvSpPr txBox="1"/>
            <p:nvPr/>
          </p:nvSpPr>
          <p:spPr>
            <a:xfrm>
              <a:off x="4295156" y="513428"/>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Job</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Descriptions &amp; Resume Customisation</a:t>
              </a:r>
              <a:endParaRPr b="0" i="0" sz="1400" u="none" cap="none" strike="noStrike">
                <a:solidFill>
                  <a:srgbClr val="000000"/>
                </a:solidFill>
                <a:latin typeface="Arial"/>
                <a:ea typeface="Arial"/>
                <a:cs typeface="Arial"/>
                <a:sym typeface="Arial"/>
              </a:endParaRPr>
            </a:p>
          </p:txBody>
        </p:sp>
        <p:sp>
          <p:nvSpPr>
            <p:cNvPr id="100" name="Google Shape;100;p21"/>
            <p:cNvSpPr/>
            <p:nvPr/>
          </p:nvSpPr>
          <p:spPr>
            <a:xfrm>
              <a:off x="7238306" y="806871"/>
              <a:ext cx="615940" cy="720534"/>
            </a:xfrm>
            <a:prstGeom prst="rightArrow">
              <a:avLst>
                <a:gd fmla="val 60000" name="adj1"/>
                <a:gd fmla="val 50000" name="adj2"/>
              </a:avLst>
            </a:prstGeom>
            <a:solidFill>
              <a:srgbClr val="93F3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1"/>
            <p:cNvSpPr txBox="1"/>
            <p:nvPr/>
          </p:nvSpPr>
          <p:spPr>
            <a:xfrm>
              <a:off x="7238306" y="950978"/>
              <a:ext cx="431158" cy="4323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02" name="Google Shape;102;p21"/>
            <p:cNvSpPr/>
            <p:nvPr/>
          </p:nvSpPr>
          <p:spPr>
            <a:xfrm>
              <a:off x="8144785" y="295524"/>
              <a:ext cx="2905380" cy="1743228"/>
            </a:xfrm>
            <a:prstGeom prst="verticalScroll">
              <a:avLst>
                <a:gd fmla="val 12500" name="adj"/>
              </a:avLst>
            </a:prstGeom>
            <a:solidFill>
              <a:srgbClr val="44EC2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1"/>
            <p:cNvSpPr txBox="1"/>
            <p:nvPr/>
          </p:nvSpPr>
          <p:spPr>
            <a:xfrm>
              <a:off x="8362689" y="513428"/>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Cover Letters</a:t>
              </a:r>
              <a:endParaRPr b="0" i="0" sz="1400" u="none" cap="none" strike="noStrike">
                <a:solidFill>
                  <a:srgbClr val="000000"/>
                </a:solidFill>
                <a:latin typeface="Arial"/>
                <a:ea typeface="Arial"/>
                <a:cs typeface="Arial"/>
                <a:sym typeface="Arial"/>
              </a:endParaRPr>
            </a:p>
          </p:txBody>
        </p:sp>
        <p:sp>
          <p:nvSpPr>
            <p:cNvPr id="104" name="Google Shape;104;p21"/>
            <p:cNvSpPr/>
            <p:nvPr/>
          </p:nvSpPr>
          <p:spPr>
            <a:xfrm rot="5400000">
              <a:off x="9289504" y="2242129"/>
              <a:ext cx="615940" cy="720534"/>
            </a:xfrm>
            <a:prstGeom prst="rightArrow">
              <a:avLst>
                <a:gd fmla="val 60000" name="adj1"/>
                <a:gd fmla="val 50000" name="adj2"/>
              </a:avLst>
            </a:prstGeom>
            <a:solidFill>
              <a:srgbClr val="2EE8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1"/>
            <p:cNvSpPr txBox="1"/>
            <p:nvPr/>
          </p:nvSpPr>
          <p:spPr>
            <a:xfrm>
              <a:off x="9381314" y="2294426"/>
              <a:ext cx="432320" cy="4311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06" name="Google Shape;106;p21"/>
            <p:cNvSpPr/>
            <p:nvPr/>
          </p:nvSpPr>
          <p:spPr>
            <a:xfrm>
              <a:off x="8144785" y="3200905"/>
              <a:ext cx="2905380" cy="1743228"/>
            </a:xfrm>
            <a:prstGeom prst="verticalScroll">
              <a:avLst>
                <a:gd fmla="val 12500" name="adj"/>
              </a:avLst>
            </a:prstGeom>
            <a:solidFill>
              <a:srgbClr val="38E37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1"/>
            <p:cNvSpPr txBox="1"/>
            <p:nvPr/>
          </p:nvSpPr>
          <p:spPr>
            <a:xfrm>
              <a:off x="8362689" y="3418809"/>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Group Discussions</a:t>
              </a:r>
              <a:endParaRPr b="0" i="0" sz="1400" u="none" cap="none" strike="noStrike">
                <a:solidFill>
                  <a:srgbClr val="000000"/>
                </a:solidFill>
                <a:latin typeface="Arial"/>
                <a:ea typeface="Arial"/>
                <a:cs typeface="Arial"/>
                <a:sym typeface="Arial"/>
              </a:endParaRPr>
            </a:p>
          </p:txBody>
        </p:sp>
        <p:sp>
          <p:nvSpPr>
            <p:cNvPr id="108" name="Google Shape;108;p21"/>
            <p:cNvSpPr/>
            <p:nvPr/>
          </p:nvSpPr>
          <p:spPr>
            <a:xfrm rot="10800000">
              <a:off x="7273171" y="3712251"/>
              <a:ext cx="615940" cy="720534"/>
            </a:xfrm>
            <a:prstGeom prst="rightArrow">
              <a:avLst>
                <a:gd fmla="val 60000" name="adj1"/>
                <a:gd fmla="val 50000" name="adj2"/>
              </a:avLst>
            </a:prstGeom>
            <a:solidFill>
              <a:srgbClr val="44D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1"/>
            <p:cNvSpPr txBox="1"/>
            <p:nvPr/>
          </p:nvSpPr>
          <p:spPr>
            <a:xfrm>
              <a:off x="7457953" y="3856358"/>
              <a:ext cx="431158" cy="4323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10" name="Google Shape;110;p21"/>
            <p:cNvSpPr/>
            <p:nvPr/>
          </p:nvSpPr>
          <p:spPr>
            <a:xfrm>
              <a:off x="4077252" y="3200905"/>
              <a:ext cx="2905380" cy="1743228"/>
            </a:xfrm>
            <a:prstGeom prst="verticalScroll">
              <a:avLst>
                <a:gd fmla="val 12500" name="adj"/>
              </a:avLst>
            </a:prstGeom>
            <a:solidFill>
              <a:srgbClr val="49DCD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1"/>
            <p:cNvSpPr txBox="1"/>
            <p:nvPr/>
          </p:nvSpPr>
          <p:spPr>
            <a:xfrm>
              <a:off x="4295156" y="3418809"/>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Interviewing Skills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&amp; Practice</a:t>
              </a:r>
              <a:endParaRPr b="0" i="0" sz="1400" u="none" cap="none" strike="noStrike">
                <a:solidFill>
                  <a:srgbClr val="000000"/>
                </a:solidFill>
                <a:latin typeface="Arial"/>
                <a:ea typeface="Arial"/>
                <a:cs typeface="Arial"/>
                <a:sym typeface="Arial"/>
              </a:endParaRPr>
            </a:p>
          </p:txBody>
        </p:sp>
        <p:sp>
          <p:nvSpPr>
            <p:cNvPr id="112" name="Google Shape;112;p21"/>
            <p:cNvSpPr/>
            <p:nvPr/>
          </p:nvSpPr>
          <p:spPr>
            <a:xfrm rot="10800000">
              <a:off x="3205638" y="3712251"/>
              <a:ext cx="615940" cy="720534"/>
            </a:xfrm>
            <a:prstGeom prst="rightArrow">
              <a:avLst>
                <a:gd fmla="val 60000" name="adj1"/>
                <a:gd fmla="val 50000" name="adj2"/>
              </a:avLst>
            </a:prstGeom>
            <a:solidFill>
              <a:srgbClr val="599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1"/>
            <p:cNvSpPr txBox="1"/>
            <p:nvPr/>
          </p:nvSpPr>
          <p:spPr>
            <a:xfrm>
              <a:off x="3390420" y="3856358"/>
              <a:ext cx="431158" cy="4323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14" name="Google Shape;114;p21"/>
            <p:cNvSpPr/>
            <p:nvPr/>
          </p:nvSpPr>
          <p:spPr>
            <a:xfrm>
              <a:off x="9720" y="3200905"/>
              <a:ext cx="2905380" cy="1743228"/>
            </a:xfrm>
            <a:prstGeom prst="verticalScroll">
              <a:avLst>
                <a:gd fmla="val 12500" name="adj"/>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1"/>
            <p:cNvSpPr txBox="1"/>
            <p:nvPr/>
          </p:nvSpPr>
          <p:spPr>
            <a:xfrm>
              <a:off x="227624" y="3418809"/>
              <a:ext cx="2469573" cy="141637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LinkedIn Profile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a:solidFill>
                  <a:schemeClr val="dk1"/>
                </a:solidFill>
              </a:rPr>
              <a:t>Resume</a:t>
            </a:r>
            <a:endParaRPr/>
          </a:p>
        </p:txBody>
      </p:sp>
      <p:sp>
        <p:nvSpPr>
          <p:cNvPr id="122" name="Google Shape;122;p22"/>
          <p:cNvSpPr txBox="1"/>
          <p:nvPr>
            <p:ph idx="1" type="body"/>
          </p:nvPr>
        </p:nvSpPr>
        <p:spPr>
          <a:xfrm>
            <a:off x="629560" y="1038224"/>
            <a:ext cx="6540497" cy="5570052"/>
          </a:xfrm>
          <a:prstGeom prst="rect">
            <a:avLst/>
          </a:prstGeom>
          <a:noFill/>
          <a:ln>
            <a:noFill/>
          </a:ln>
        </p:spPr>
        <p:txBody>
          <a:bodyPr anchorCtr="0" anchor="ctr" bIns="45700" lIns="0" spcFirstLastPara="1" rIns="91425" wrap="square" tIns="45700">
            <a:normAutofit/>
          </a:bodyPr>
          <a:lstStyle/>
          <a:p>
            <a:pPr indent="-342900" lvl="0" marL="342900" rtl="0" algn="l">
              <a:lnSpc>
                <a:spcPct val="90000"/>
              </a:lnSpc>
              <a:spcBef>
                <a:spcPts val="0"/>
              </a:spcBef>
              <a:spcAft>
                <a:spcPts val="0"/>
              </a:spcAft>
              <a:buClr>
                <a:schemeClr val="dk1"/>
              </a:buClr>
              <a:buSzPts val="2200"/>
              <a:buChar char="•"/>
            </a:pPr>
            <a:r>
              <a:rPr b="0" i="0" lang="en-US" sz="2200"/>
              <a:t>Formal document summary of an individual's education, work experience, skills, achievements, and other relevant information. </a:t>
            </a:r>
            <a:endParaRPr/>
          </a:p>
          <a:p>
            <a:pPr indent="-342900" lvl="0" marL="342900" rtl="0" algn="l">
              <a:lnSpc>
                <a:spcPct val="90000"/>
              </a:lnSpc>
              <a:spcBef>
                <a:spcPts val="4800"/>
              </a:spcBef>
              <a:spcAft>
                <a:spcPts val="0"/>
              </a:spcAft>
              <a:buClr>
                <a:schemeClr val="dk1"/>
              </a:buClr>
              <a:buSzPts val="2200"/>
              <a:buChar char="•"/>
            </a:pPr>
            <a:r>
              <a:rPr b="0" i="0" lang="en-US" sz="2200"/>
              <a:t>It is typically used when applying for jobs and is one of the essential tools in the job search process.</a:t>
            </a:r>
            <a:endParaRPr/>
          </a:p>
          <a:p>
            <a:pPr indent="-342900" lvl="0" marL="342900" rtl="0" algn="l">
              <a:lnSpc>
                <a:spcPct val="90000"/>
              </a:lnSpc>
              <a:spcBef>
                <a:spcPts val="4800"/>
              </a:spcBef>
              <a:spcAft>
                <a:spcPts val="0"/>
              </a:spcAft>
              <a:buClr>
                <a:schemeClr val="dk1"/>
              </a:buClr>
              <a:buSzPts val="2200"/>
              <a:buChar char="•"/>
            </a:pPr>
            <a:r>
              <a:rPr b="0" i="0" lang="en-US" sz="2200"/>
              <a:t>The primary purpose of a resume is to showcase a candidate's qualifications.</a:t>
            </a:r>
            <a:endParaRPr/>
          </a:p>
          <a:p>
            <a:pPr indent="-342900" lvl="0" marL="342900" rtl="0" algn="l">
              <a:lnSpc>
                <a:spcPct val="90000"/>
              </a:lnSpc>
              <a:spcBef>
                <a:spcPts val="4800"/>
              </a:spcBef>
              <a:spcAft>
                <a:spcPts val="0"/>
              </a:spcAft>
              <a:buClr>
                <a:schemeClr val="dk1"/>
              </a:buClr>
              <a:buSzPts val="2200"/>
              <a:buChar char="•"/>
            </a:pPr>
            <a:r>
              <a:rPr lang="en-US" sz="2200"/>
              <a:t>It c</a:t>
            </a:r>
            <a:r>
              <a:rPr b="0" i="0" lang="en-US" sz="2200"/>
              <a:t>onvince potential employers that they are a strong fit for the position they are applying for.</a:t>
            </a:r>
            <a:endParaRPr sz="2200"/>
          </a:p>
        </p:txBody>
      </p:sp>
      <p:pic>
        <p:nvPicPr>
          <p:cNvPr id="123" name="Google Shape;123;p22"/>
          <p:cNvPicPr preferRelativeResize="0"/>
          <p:nvPr/>
        </p:nvPicPr>
        <p:blipFill rotWithShape="1">
          <a:blip r:embed="rId3">
            <a:alphaModFix/>
          </a:blip>
          <a:srcRect b="9176" l="10294" r="9619" t="10283"/>
          <a:stretch/>
        </p:blipFill>
        <p:spPr>
          <a:xfrm>
            <a:off x="7170057" y="1548303"/>
            <a:ext cx="4963885" cy="39936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1. Chronological Resume</a:t>
            </a:r>
            <a:endParaRPr/>
          </a:p>
        </p:txBody>
      </p:sp>
      <p:sp>
        <p:nvSpPr>
          <p:cNvPr id="130" name="Google Shape;130;p23"/>
          <p:cNvSpPr txBox="1"/>
          <p:nvPr>
            <p:ph idx="1" type="body"/>
          </p:nvPr>
        </p:nvSpPr>
        <p:spPr>
          <a:xfrm>
            <a:off x="5893605" y="1331148"/>
            <a:ext cx="6110514" cy="1898230"/>
          </a:xfrm>
          <a:prstGeom prst="rect">
            <a:avLst/>
          </a:prstGeom>
          <a:noFill/>
          <a:ln>
            <a:noFill/>
          </a:ln>
        </p:spPr>
        <p:txBody>
          <a:bodyPr anchorCtr="0" anchor="b" bIns="45700" lIns="180000" spcFirstLastPara="1" rIns="91425" wrap="square" tIns="45700">
            <a:noAutofit/>
          </a:bodyPr>
          <a:lstStyle/>
          <a:p>
            <a:pPr indent="0" lvl="1" marL="447675" rtl="0" algn="just">
              <a:lnSpc>
                <a:spcPct val="120000"/>
              </a:lnSpc>
              <a:spcBef>
                <a:spcPts val="0"/>
              </a:spcBef>
              <a:spcAft>
                <a:spcPts val="0"/>
              </a:spcAft>
              <a:buClr>
                <a:schemeClr val="dk1"/>
              </a:buClr>
              <a:buSzPts val="1800"/>
              <a:buNone/>
            </a:pPr>
            <a:r>
              <a:rPr b="1" i="0" lang="en-US" sz="1800"/>
              <a:t>Chronological Resume: </a:t>
            </a:r>
            <a:r>
              <a:rPr b="0" i="0" lang="en-US" sz="1800"/>
              <a:t>It presents the candidate's work experience in reverse-chronological order, starting with the most recent job and moving backward in time. This format highlights the candidate's career progression and stability and is suitable for candidates with a solid work history and a clear career path.</a:t>
            </a:r>
            <a:endParaRPr sz="1800"/>
          </a:p>
        </p:txBody>
      </p:sp>
      <p:grpSp>
        <p:nvGrpSpPr>
          <p:cNvPr id="131" name="Google Shape;131;p23"/>
          <p:cNvGrpSpPr/>
          <p:nvPr/>
        </p:nvGrpSpPr>
        <p:grpSpPr>
          <a:xfrm>
            <a:off x="7020233" y="4008790"/>
            <a:ext cx="4798143" cy="1013794"/>
            <a:chOff x="6808028" y="1832097"/>
            <a:chExt cx="5383972" cy="1013794"/>
          </a:xfrm>
        </p:grpSpPr>
        <p:sp>
          <p:nvSpPr>
            <p:cNvPr id="132" name="Google Shape;132;p23"/>
            <p:cNvSpPr txBox="1"/>
            <p:nvPr/>
          </p:nvSpPr>
          <p:spPr>
            <a:xfrm>
              <a:off x="7997265" y="1854503"/>
              <a:ext cx="419473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Easy to follow, preferred by many employers, showcases steady career growth.</a:t>
              </a:r>
              <a:endParaRPr b="0" i="0" sz="1400" u="none" cap="none" strike="noStrike">
                <a:solidFill>
                  <a:srgbClr val="000000"/>
                </a:solidFill>
                <a:latin typeface="Arial"/>
                <a:ea typeface="Arial"/>
                <a:cs typeface="Arial"/>
                <a:sym typeface="Arial"/>
              </a:endParaRPr>
            </a:p>
          </p:txBody>
        </p:sp>
        <p:pic>
          <p:nvPicPr>
            <p:cNvPr id="133" name="Google Shape;133;p23"/>
            <p:cNvPicPr preferRelativeResize="0"/>
            <p:nvPr/>
          </p:nvPicPr>
          <p:blipFill rotWithShape="1">
            <a:blip r:embed="rId3">
              <a:alphaModFix/>
            </a:blip>
            <a:srcRect b="0" l="0" r="0" t="0"/>
            <a:stretch/>
          </p:blipFill>
          <p:spPr>
            <a:xfrm>
              <a:off x="6808028" y="1832097"/>
              <a:ext cx="1038058" cy="1013794"/>
            </a:xfrm>
            <a:prstGeom prst="rect">
              <a:avLst/>
            </a:prstGeom>
            <a:noFill/>
            <a:ln>
              <a:noFill/>
            </a:ln>
          </p:spPr>
        </p:pic>
      </p:grpSp>
      <p:grpSp>
        <p:nvGrpSpPr>
          <p:cNvPr id="134" name="Google Shape;134;p23"/>
          <p:cNvGrpSpPr/>
          <p:nvPr/>
        </p:nvGrpSpPr>
        <p:grpSpPr>
          <a:xfrm>
            <a:off x="6175256" y="5456806"/>
            <a:ext cx="5295384" cy="1151471"/>
            <a:chOff x="6896616" y="4072586"/>
            <a:chExt cx="5295384" cy="1151471"/>
          </a:xfrm>
        </p:grpSpPr>
        <p:pic>
          <p:nvPicPr>
            <p:cNvPr id="135" name="Google Shape;135;p23"/>
            <p:cNvPicPr preferRelativeResize="0"/>
            <p:nvPr/>
          </p:nvPicPr>
          <p:blipFill rotWithShape="1">
            <a:blip r:embed="rId4">
              <a:alphaModFix/>
            </a:blip>
            <a:srcRect b="0" l="0" r="0" t="0"/>
            <a:stretch/>
          </p:blipFill>
          <p:spPr>
            <a:xfrm>
              <a:off x="6896616" y="4147422"/>
              <a:ext cx="1100649" cy="1076635"/>
            </a:xfrm>
            <a:prstGeom prst="rect">
              <a:avLst/>
            </a:prstGeom>
            <a:noFill/>
            <a:ln>
              <a:noFill/>
            </a:ln>
          </p:spPr>
        </p:pic>
        <p:sp>
          <p:nvSpPr>
            <p:cNvPr id="136" name="Google Shape;136;p23"/>
            <p:cNvSpPr txBox="1"/>
            <p:nvPr/>
          </p:nvSpPr>
          <p:spPr>
            <a:xfrm>
              <a:off x="7997265" y="4072586"/>
              <a:ext cx="419473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May expose gaps in employment history, not ideal for candidates with limited work experience or frequent job changes.</a:t>
              </a:r>
              <a:endParaRPr b="0" i="0" sz="1400" u="none" cap="none" strike="noStrike">
                <a:solidFill>
                  <a:srgbClr val="000000"/>
                </a:solidFill>
                <a:latin typeface="Arial"/>
                <a:ea typeface="Arial"/>
                <a:cs typeface="Arial"/>
                <a:sym typeface="Arial"/>
              </a:endParaRPr>
            </a:p>
          </p:txBody>
        </p:sp>
      </p:grpSp>
      <p:pic>
        <p:nvPicPr>
          <p:cNvPr id="137" name="Google Shape;137;p23"/>
          <p:cNvPicPr preferRelativeResize="0"/>
          <p:nvPr/>
        </p:nvPicPr>
        <p:blipFill rotWithShape="1">
          <a:blip r:embed="rId5">
            <a:alphaModFix/>
          </a:blip>
          <a:srcRect b="0" l="0" r="0" t="0"/>
          <a:stretch/>
        </p:blipFill>
        <p:spPr>
          <a:xfrm>
            <a:off x="328604" y="1138680"/>
            <a:ext cx="5779288" cy="4979886"/>
          </a:xfrm>
          <a:prstGeom prst="rect">
            <a:avLst/>
          </a:prstGeom>
          <a:noFill/>
          <a:ln>
            <a:noFill/>
          </a:ln>
        </p:spPr>
      </p:pic>
      <p:sp>
        <p:nvSpPr>
          <p:cNvPr id="138" name="Google Shape;138;p23"/>
          <p:cNvSpPr/>
          <p:nvPr/>
        </p:nvSpPr>
        <p:spPr>
          <a:xfrm>
            <a:off x="2275840" y="2458720"/>
            <a:ext cx="1361440" cy="274320"/>
          </a:xfrm>
          <a:prstGeom prst="rect">
            <a:avLst/>
          </a:prstGeom>
          <a:noFill/>
          <a:ln cap="flat" cmpd="sng" w="381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23"/>
          <p:cNvSpPr/>
          <p:nvPr/>
        </p:nvSpPr>
        <p:spPr>
          <a:xfrm>
            <a:off x="2458720" y="4277360"/>
            <a:ext cx="1361440" cy="274320"/>
          </a:xfrm>
          <a:prstGeom prst="rect">
            <a:avLst/>
          </a:prstGeom>
          <a:noFill/>
          <a:ln cap="flat" cmpd="sng" w="381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Resume Layout</a:t>
            </a:r>
            <a:endParaRPr/>
          </a:p>
        </p:txBody>
      </p:sp>
      <p:sp>
        <p:nvSpPr>
          <p:cNvPr id="146" name="Google Shape;146;p24"/>
          <p:cNvSpPr txBox="1"/>
          <p:nvPr>
            <p:ph idx="1" type="body"/>
          </p:nvPr>
        </p:nvSpPr>
        <p:spPr>
          <a:xfrm>
            <a:off x="563602" y="1302701"/>
            <a:ext cx="5411756" cy="4753251"/>
          </a:xfrm>
          <a:prstGeom prst="rect">
            <a:avLst/>
          </a:prstGeom>
          <a:noFill/>
          <a:ln>
            <a:noFill/>
          </a:ln>
        </p:spPr>
        <p:txBody>
          <a:bodyPr anchorCtr="0" anchor="t" bIns="45700" lIns="0" spcFirstLastPara="1" rIns="91425" wrap="square" tIns="45700">
            <a:normAutofit/>
          </a:bodyPr>
          <a:lstStyle/>
          <a:p>
            <a:pPr indent="-180975" lvl="0" marL="180975" rtl="0" algn="l">
              <a:lnSpc>
                <a:spcPct val="200000"/>
              </a:lnSpc>
              <a:spcBef>
                <a:spcPts val="0"/>
              </a:spcBef>
              <a:spcAft>
                <a:spcPts val="0"/>
              </a:spcAft>
              <a:buClr>
                <a:schemeClr val="dk1"/>
              </a:buClr>
              <a:buSzPts val="2200"/>
              <a:buChar char="•"/>
            </a:pPr>
            <a:r>
              <a:rPr i="0" lang="en-US" sz="2200"/>
              <a:t>Research Industry Norms</a:t>
            </a:r>
            <a:endParaRPr/>
          </a:p>
          <a:p>
            <a:pPr indent="-180975" lvl="0" marL="180975" rtl="0" algn="l">
              <a:lnSpc>
                <a:spcPct val="200000"/>
              </a:lnSpc>
              <a:spcBef>
                <a:spcPts val="1000"/>
              </a:spcBef>
              <a:spcAft>
                <a:spcPts val="0"/>
              </a:spcAft>
              <a:buClr>
                <a:schemeClr val="dk1"/>
              </a:buClr>
              <a:buSzPts val="2200"/>
              <a:buChar char="•"/>
            </a:pPr>
            <a:r>
              <a:rPr i="0" lang="en-US" sz="2200"/>
              <a:t>Consider Your Career Level</a:t>
            </a:r>
            <a:endParaRPr/>
          </a:p>
          <a:p>
            <a:pPr indent="-180975" lvl="0" marL="180975" rtl="0" algn="l">
              <a:lnSpc>
                <a:spcPct val="200000"/>
              </a:lnSpc>
              <a:spcBef>
                <a:spcPts val="1000"/>
              </a:spcBef>
              <a:spcAft>
                <a:spcPts val="0"/>
              </a:spcAft>
              <a:buClr>
                <a:schemeClr val="dk1"/>
              </a:buClr>
              <a:buSzPts val="2200"/>
              <a:buChar char="•"/>
            </a:pPr>
            <a:r>
              <a:rPr i="0" lang="en-US" sz="2200"/>
              <a:t>Think About Your Content</a:t>
            </a:r>
            <a:endParaRPr/>
          </a:p>
          <a:p>
            <a:pPr indent="-180975" lvl="0" marL="180975" rtl="0" algn="l">
              <a:lnSpc>
                <a:spcPct val="200000"/>
              </a:lnSpc>
              <a:spcBef>
                <a:spcPts val="1000"/>
              </a:spcBef>
              <a:spcAft>
                <a:spcPts val="0"/>
              </a:spcAft>
              <a:buClr>
                <a:schemeClr val="dk1"/>
              </a:buClr>
              <a:buSzPts val="2200"/>
              <a:buChar char="•"/>
            </a:pPr>
            <a:r>
              <a:rPr i="0" lang="en-US" sz="2200"/>
              <a:t>Balance Readability and Visual Appeal</a:t>
            </a:r>
            <a:endParaRPr/>
          </a:p>
          <a:p>
            <a:pPr indent="-180975" lvl="0" marL="180975" rtl="0" algn="l">
              <a:lnSpc>
                <a:spcPct val="200000"/>
              </a:lnSpc>
              <a:spcBef>
                <a:spcPts val="1000"/>
              </a:spcBef>
              <a:spcAft>
                <a:spcPts val="0"/>
              </a:spcAft>
              <a:buClr>
                <a:schemeClr val="dk1"/>
              </a:buClr>
              <a:buSzPts val="2200"/>
              <a:buChar char="•"/>
            </a:pPr>
            <a:r>
              <a:rPr i="0" lang="en-US" sz="2200"/>
              <a:t>Use White Space Effectively</a:t>
            </a:r>
            <a:endParaRPr/>
          </a:p>
          <a:p>
            <a:pPr indent="-180975" lvl="0" marL="180975" rtl="0" algn="l">
              <a:lnSpc>
                <a:spcPct val="200000"/>
              </a:lnSpc>
              <a:spcBef>
                <a:spcPts val="1000"/>
              </a:spcBef>
              <a:spcAft>
                <a:spcPts val="0"/>
              </a:spcAft>
              <a:buClr>
                <a:schemeClr val="dk1"/>
              </a:buClr>
              <a:buSzPts val="2200"/>
              <a:buChar char="•"/>
            </a:pPr>
            <a:r>
              <a:rPr i="0" lang="en-US" sz="2200"/>
              <a:t>Be Consistent</a:t>
            </a:r>
            <a:endParaRPr sz="2200"/>
          </a:p>
        </p:txBody>
      </p:sp>
      <p:pic>
        <p:nvPicPr>
          <p:cNvPr id="147" name="Google Shape;147;p24"/>
          <p:cNvPicPr preferRelativeResize="0"/>
          <p:nvPr/>
        </p:nvPicPr>
        <p:blipFill rotWithShape="1">
          <a:blip r:embed="rId3">
            <a:alphaModFix/>
          </a:blip>
          <a:srcRect b="0" l="8761" r="7526" t="0"/>
          <a:stretch/>
        </p:blipFill>
        <p:spPr>
          <a:xfrm>
            <a:off x="6307494" y="1261836"/>
            <a:ext cx="5884506" cy="5346441"/>
          </a:xfrm>
          <a:prstGeom prst="rect">
            <a:avLst/>
          </a:prstGeom>
          <a:noFill/>
          <a:ln>
            <a:noFill/>
          </a:ln>
        </p:spPr>
      </p:pic>
      <p:sp>
        <p:nvSpPr>
          <p:cNvPr id="148" name="Google Shape;148;p24"/>
          <p:cNvSpPr txBox="1"/>
          <p:nvPr/>
        </p:nvSpPr>
        <p:spPr>
          <a:xfrm>
            <a:off x="1" y="6055952"/>
            <a:ext cx="6096000" cy="57796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Search on Internet and You will easily find editable templates for the same.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881172" y="249723"/>
            <a:ext cx="10681267"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Examples</a:t>
            </a:r>
            <a:endParaRPr/>
          </a:p>
        </p:txBody>
      </p:sp>
      <p:sp>
        <p:nvSpPr>
          <p:cNvPr id="155" name="Google Shape;155;p25"/>
          <p:cNvSpPr txBox="1"/>
          <p:nvPr/>
        </p:nvSpPr>
        <p:spPr>
          <a:xfrm>
            <a:off x="881172" y="1128523"/>
            <a:ext cx="6093724" cy="14925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Bachelor of Business Administration (BBA)</a:t>
            </a:r>
            <a:endParaRPr b="0" i="0" sz="1800" u="none" cap="none" strike="noStrike">
              <a:solidFill>
                <a:schemeClr val="dk1"/>
              </a:solidFill>
              <a:latin typeface="Arial"/>
              <a:ea typeface="Arial"/>
              <a:cs typeface="Arial"/>
              <a:sym typeface="Arial"/>
            </a:endParaRPr>
          </a:p>
          <a:p>
            <a:pPr indent="-273050" lvl="0" marL="27305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University of Commerce, Townsville, USA</a:t>
            </a:r>
            <a:endParaRPr b="0" i="0" sz="1400" u="none" cap="none" strike="noStrike">
              <a:solidFill>
                <a:srgbClr val="000000"/>
              </a:solidFill>
              <a:latin typeface="Arial"/>
              <a:ea typeface="Arial"/>
              <a:cs typeface="Arial"/>
              <a:sym typeface="Arial"/>
            </a:endParaRPr>
          </a:p>
          <a:p>
            <a:pPr indent="-273050" lvl="0" marL="27305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Expected Graduation: June 2023</a:t>
            </a:r>
            <a:endParaRPr b="0" i="0" sz="1400" u="none" cap="none" strike="noStrike">
              <a:solidFill>
                <a:srgbClr val="000000"/>
              </a:solidFill>
              <a:latin typeface="Arial"/>
              <a:ea typeface="Arial"/>
              <a:cs typeface="Arial"/>
              <a:sym typeface="Arial"/>
            </a:endParaRPr>
          </a:p>
          <a:p>
            <a:pPr indent="-273050" lvl="0" marL="27305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Concentration: Marketing, Management</a:t>
            </a:r>
            <a:endParaRPr b="0" i="0" sz="1400" u="none" cap="none" strike="noStrike">
              <a:solidFill>
                <a:srgbClr val="000000"/>
              </a:solidFill>
              <a:latin typeface="Arial"/>
              <a:ea typeface="Arial"/>
              <a:cs typeface="Arial"/>
              <a:sym typeface="Arial"/>
            </a:endParaRPr>
          </a:p>
        </p:txBody>
      </p:sp>
      <p:sp>
        <p:nvSpPr>
          <p:cNvPr id="156" name="Google Shape;156;p25"/>
          <p:cNvSpPr txBox="1"/>
          <p:nvPr/>
        </p:nvSpPr>
        <p:spPr>
          <a:xfrm>
            <a:off x="881172" y="4900367"/>
            <a:ext cx="6093724" cy="14925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Master of Science in Civil Engineering</a:t>
            </a:r>
            <a:endParaRPr b="0" i="0" sz="1800" u="none" cap="none" strike="noStrike">
              <a:solidFill>
                <a:schemeClr val="dk1"/>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State University, Cityville, USA</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Graduated: May 2023</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Thesis: Sustainable Infrastructure Development</a:t>
            </a:r>
            <a:endParaRPr b="0" i="0" sz="1400" u="none" cap="none" strike="noStrike">
              <a:solidFill>
                <a:srgbClr val="000000"/>
              </a:solidFill>
              <a:latin typeface="Arial"/>
              <a:ea typeface="Arial"/>
              <a:cs typeface="Arial"/>
              <a:sym typeface="Arial"/>
            </a:endParaRPr>
          </a:p>
        </p:txBody>
      </p:sp>
      <p:sp>
        <p:nvSpPr>
          <p:cNvPr id="157" name="Google Shape;157;p25"/>
          <p:cNvSpPr txBox="1"/>
          <p:nvPr/>
        </p:nvSpPr>
        <p:spPr>
          <a:xfrm>
            <a:off x="5328745" y="3106948"/>
            <a:ext cx="6605981" cy="14925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Associate of Arts in Graphic Design</a:t>
            </a:r>
            <a:endParaRPr b="0" i="0" sz="1800" u="none" cap="none" strike="noStrike">
              <a:solidFill>
                <a:schemeClr val="dk1"/>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Community College, Cityville, USA</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Graduated: December 2022</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Coursework: Digital Illustration, Typography, Branding and Identity</a:t>
            </a:r>
            <a:endParaRPr b="0" i="0" sz="1400" u="none" cap="none" strike="noStrike">
              <a:solidFill>
                <a:srgbClr val="000000"/>
              </a:solidFill>
              <a:latin typeface="Arial"/>
              <a:ea typeface="Arial"/>
              <a:cs typeface="Arial"/>
              <a:sym typeface="Arial"/>
            </a:endParaRPr>
          </a:p>
        </p:txBody>
      </p:sp>
      <p:pic>
        <p:nvPicPr>
          <p:cNvPr descr="Graduation cap" id="158" name="Google Shape;158;p25"/>
          <p:cNvPicPr preferRelativeResize="0"/>
          <p:nvPr/>
        </p:nvPicPr>
        <p:blipFill rotWithShape="1">
          <a:blip r:embed="rId3">
            <a:alphaModFix/>
          </a:blip>
          <a:srcRect b="0" l="0" r="0" t="0"/>
          <a:stretch/>
        </p:blipFill>
        <p:spPr>
          <a:xfrm>
            <a:off x="6578165" y="78203"/>
            <a:ext cx="3028292" cy="3280550"/>
          </a:xfrm>
          <a:prstGeom prst="rect">
            <a:avLst/>
          </a:prstGeom>
          <a:noFill/>
          <a:ln>
            <a:noFill/>
          </a:ln>
        </p:spPr>
      </p:pic>
      <p:pic>
        <p:nvPicPr>
          <p:cNvPr id="159" name="Google Shape;159;p25"/>
          <p:cNvPicPr preferRelativeResize="0"/>
          <p:nvPr/>
        </p:nvPicPr>
        <p:blipFill rotWithShape="1">
          <a:blip r:embed="rId4">
            <a:alphaModFix/>
          </a:blip>
          <a:srcRect b="21726" l="12921" r="12984" t="12070"/>
          <a:stretch/>
        </p:blipFill>
        <p:spPr>
          <a:xfrm>
            <a:off x="1665122" y="2773002"/>
            <a:ext cx="2075056" cy="1854072"/>
          </a:xfrm>
          <a:prstGeom prst="rect">
            <a:avLst/>
          </a:prstGeom>
          <a:noFill/>
          <a:ln>
            <a:noFill/>
          </a:ln>
        </p:spPr>
      </p:pic>
      <p:pic>
        <p:nvPicPr>
          <p:cNvPr descr="Graduation cap" id="160" name="Google Shape;160;p25"/>
          <p:cNvPicPr preferRelativeResize="0"/>
          <p:nvPr/>
        </p:nvPicPr>
        <p:blipFill rotWithShape="1">
          <a:blip r:embed="rId5">
            <a:alphaModFix/>
          </a:blip>
          <a:srcRect b="0" l="0" r="0" t="0"/>
          <a:stretch/>
        </p:blipFill>
        <p:spPr>
          <a:xfrm>
            <a:off x="6578165" y="3997734"/>
            <a:ext cx="3028292" cy="328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Reviewing</a:t>
            </a:r>
            <a:endParaRPr/>
          </a:p>
        </p:txBody>
      </p:sp>
      <p:sp>
        <p:nvSpPr>
          <p:cNvPr id="167" name="Google Shape;167;p26"/>
          <p:cNvSpPr txBox="1"/>
          <p:nvPr>
            <p:ph idx="1" type="body"/>
          </p:nvPr>
        </p:nvSpPr>
        <p:spPr>
          <a:xfrm>
            <a:off x="793102" y="1166327"/>
            <a:ext cx="7341905" cy="5094514"/>
          </a:xfrm>
          <a:prstGeom prst="rect">
            <a:avLst/>
          </a:prstGeom>
          <a:noFill/>
          <a:ln>
            <a:noFill/>
          </a:ln>
        </p:spPr>
        <p:txBody>
          <a:bodyPr anchorCtr="0" anchor="ctr" bIns="45700" lIns="0" spcFirstLastPara="1" rIns="91425" wrap="square" tIns="45700">
            <a:noAutofit/>
          </a:bodyPr>
          <a:lstStyle/>
          <a:p>
            <a:pPr indent="-180975" lvl="0" marL="180975" rtl="0" algn="l">
              <a:lnSpc>
                <a:spcPct val="100000"/>
              </a:lnSpc>
              <a:spcBef>
                <a:spcPts val="0"/>
              </a:spcBef>
              <a:spcAft>
                <a:spcPts val="0"/>
              </a:spcAft>
              <a:buClr>
                <a:schemeClr val="dk1"/>
              </a:buClr>
              <a:buSzPts val="2000"/>
              <a:buFont typeface="Arial"/>
              <a:buChar char="•"/>
            </a:pPr>
            <a:r>
              <a:rPr b="0" i="0" lang="en-US" sz="2000"/>
              <a:t>Check for Errors: Review your resume thoroughly to catch any spelling, grammar, or punctuation errors. These mistakes can create a negative impression.</a:t>
            </a:r>
            <a:endParaRPr/>
          </a:p>
          <a:p>
            <a:pPr indent="-180975" lvl="0" marL="180975" rtl="0" algn="l">
              <a:lnSpc>
                <a:spcPct val="100000"/>
              </a:lnSpc>
              <a:spcBef>
                <a:spcPts val="4200"/>
              </a:spcBef>
              <a:spcAft>
                <a:spcPts val="0"/>
              </a:spcAft>
              <a:buClr>
                <a:schemeClr val="dk1"/>
              </a:buClr>
              <a:buSzPts val="2000"/>
              <a:buFont typeface="Arial"/>
              <a:buChar char="•"/>
            </a:pPr>
            <a:r>
              <a:rPr b="0" i="0" lang="en-US" sz="2000"/>
              <a:t>Check Dates and Details: Verify that all dates, names, and contact information are accurate.</a:t>
            </a:r>
            <a:endParaRPr/>
          </a:p>
          <a:p>
            <a:pPr indent="-180975" lvl="0" marL="180975" rtl="0" algn="l">
              <a:lnSpc>
                <a:spcPct val="100000"/>
              </a:lnSpc>
              <a:spcBef>
                <a:spcPts val="4200"/>
              </a:spcBef>
              <a:spcAft>
                <a:spcPts val="0"/>
              </a:spcAft>
              <a:buClr>
                <a:schemeClr val="dk1"/>
              </a:buClr>
              <a:buSzPts val="2000"/>
              <a:buFont typeface="Arial"/>
              <a:buChar char="•"/>
            </a:pPr>
            <a:r>
              <a:rPr b="0" i="0" lang="en-US" sz="2000"/>
              <a:t>Review Order of Sections: Ensure the order of sections is logical and showcases your strongest qualifications first.</a:t>
            </a:r>
            <a:endParaRPr/>
          </a:p>
          <a:p>
            <a:pPr indent="-180975" lvl="0" marL="180975" rtl="0" algn="l">
              <a:lnSpc>
                <a:spcPct val="100000"/>
              </a:lnSpc>
              <a:spcBef>
                <a:spcPts val="4200"/>
              </a:spcBef>
              <a:spcAft>
                <a:spcPts val="0"/>
              </a:spcAft>
              <a:buClr>
                <a:schemeClr val="dk1"/>
              </a:buClr>
              <a:buSzPts val="2000"/>
              <a:buFont typeface="Arial"/>
              <a:buChar char="•"/>
            </a:pPr>
            <a:r>
              <a:rPr b="0" i="0" lang="en-US" sz="2000"/>
              <a:t>Remove Irrelevant Information: Eliminate any irrelevant details that don't contribute to your qualifications or the specific job you're applying for.</a:t>
            </a:r>
            <a:endParaRPr sz="2000"/>
          </a:p>
        </p:txBody>
      </p:sp>
      <p:pic>
        <p:nvPicPr>
          <p:cNvPr id="168" name="Google Shape;168;p26"/>
          <p:cNvPicPr preferRelativeResize="0"/>
          <p:nvPr/>
        </p:nvPicPr>
        <p:blipFill rotWithShape="1">
          <a:blip r:embed="rId3">
            <a:alphaModFix/>
          </a:blip>
          <a:srcRect b="6667" l="17098" r="16177" t="6588"/>
          <a:stretch/>
        </p:blipFill>
        <p:spPr>
          <a:xfrm>
            <a:off x="7990618" y="1523840"/>
            <a:ext cx="4201382" cy="4382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Understanding Job Descriptions</a:t>
            </a:r>
            <a:endParaRPr/>
          </a:p>
        </p:txBody>
      </p:sp>
      <p:sp>
        <p:nvSpPr>
          <p:cNvPr id="175" name="Google Shape;175;p27"/>
          <p:cNvSpPr txBox="1"/>
          <p:nvPr>
            <p:ph idx="1" type="body"/>
          </p:nvPr>
        </p:nvSpPr>
        <p:spPr>
          <a:xfrm>
            <a:off x="550605" y="2003579"/>
            <a:ext cx="6440109" cy="3637358"/>
          </a:xfrm>
          <a:prstGeom prst="rect">
            <a:avLst/>
          </a:prstGeom>
          <a:noFill/>
          <a:ln>
            <a:noFill/>
          </a:ln>
        </p:spPr>
        <p:txBody>
          <a:bodyPr anchorCtr="0" anchor="t" bIns="45700" lIns="180000" spcFirstLastPara="1" rIns="91425" wrap="square" tIns="324000">
            <a:normAutofit fontScale="92500" lnSpcReduction="20000"/>
          </a:bodyPr>
          <a:lstStyle/>
          <a:p>
            <a:pPr indent="0" lvl="0" marL="0" rtl="0" algn="just">
              <a:lnSpc>
                <a:spcPct val="100000"/>
              </a:lnSpc>
              <a:spcBef>
                <a:spcPts val="0"/>
              </a:spcBef>
              <a:spcAft>
                <a:spcPts val="0"/>
              </a:spcAft>
              <a:buClr>
                <a:schemeClr val="dk1"/>
              </a:buClr>
              <a:buSzPct val="100000"/>
              <a:buNone/>
            </a:pPr>
            <a:r>
              <a:rPr b="0" i="0" lang="en-US"/>
              <a:t>A written document that provides a detailed overview of the responsibilities, tasks, duties, and requirements of a specific job position within an organization. </a:t>
            </a:r>
            <a:endParaRPr/>
          </a:p>
          <a:p>
            <a:pPr indent="0" lvl="0" marL="0" rtl="0" algn="just">
              <a:lnSpc>
                <a:spcPct val="200000"/>
              </a:lnSpc>
              <a:spcBef>
                <a:spcPts val="1000"/>
              </a:spcBef>
              <a:spcAft>
                <a:spcPts val="0"/>
              </a:spcAft>
              <a:buClr>
                <a:schemeClr val="dk1"/>
              </a:buClr>
              <a:buSzPct val="100000"/>
              <a:buNone/>
            </a:pPr>
            <a:r>
              <a:t/>
            </a:r>
            <a:endParaRPr b="0" i="0"/>
          </a:p>
          <a:p>
            <a:pPr indent="0" lvl="0" marL="0" rtl="0" algn="just">
              <a:lnSpc>
                <a:spcPct val="100000"/>
              </a:lnSpc>
              <a:spcBef>
                <a:spcPts val="1000"/>
              </a:spcBef>
              <a:spcAft>
                <a:spcPts val="0"/>
              </a:spcAft>
              <a:buClr>
                <a:schemeClr val="dk1"/>
              </a:buClr>
              <a:buSzPct val="100000"/>
              <a:buNone/>
            </a:pPr>
            <a:r>
              <a:rPr b="0" i="0" lang="en-US"/>
              <a:t>It serves as a crucial communication tool between employers and potential employees, as it outlines the expectations and qualifications needed to perform the job effectively.</a:t>
            </a:r>
            <a:endParaRPr/>
          </a:p>
        </p:txBody>
      </p:sp>
      <p:pic>
        <p:nvPicPr>
          <p:cNvPr descr="best job description template word" id="176" name="Google Shape;176;p27"/>
          <p:cNvPicPr preferRelativeResize="0"/>
          <p:nvPr/>
        </p:nvPicPr>
        <p:blipFill rotWithShape="1">
          <a:blip r:embed="rId3">
            <a:alphaModFix/>
          </a:blip>
          <a:srcRect b="0" l="0" r="0" t="0"/>
          <a:stretch/>
        </p:blipFill>
        <p:spPr>
          <a:xfrm>
            <a:off x="6990715" y="1166263"/>
            <a:ext cx="5272405" cy="50716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What is a Cover Letter</a:t>
            </a:r>
            <a:endParaRPr/>
          </a:p>
        </p:txBody>
      </p:sp>
      <p:sp>
        <p:nvSpPr>
          <p:cNvPr id="183" name="Google Shape;183;p28"/>
          <p:cNvSpPr txBox="1"/>
          <p:nvPr>
            <p:ph idx="1" type="body"/>
          </p:nvPr>
        </p:nvSpPr>
        <p:spPr>
          <a:xfrm>
            <a:off x="629560" y="1621971"/>
            <a:ext cx="7023097" cy="4969570"/>
          </a:xfrm>
          <a:prstGeom prst="rect">
            <a:avLst/>
          </a:prstGeom>
          <a:noFill/>
          <a:ln>
            <a:noFill/>
          </a:ln>
        </p:spPr>
        <p:txBody>
          <a:bodyPr anchorCtr="0" anchor="t" bIns="45700" lIns="0" spcFirstLastPara="1" rIns="91425" wrap="square" tIns="45700">
            <a:normAutofit/>
          </a:bodyPr>
          <a:lstStyle/>
          <a:p>
            <a:pPr indent="0" lvl="0" marL="0" rtl="0" algn="just">
              <a:lnSpc>
                <a:spcPct val="110000"/>
              </a:lnSpc>
              <a:spcBef>
                <a:spcPts val="0"/>
              </a:spcBef>
              <a:spcAft>
                <a:spcPts val="0"/>
              </a:spcAft>
              <a:buClr>
                <a:schemeClr val="dk1"/>
              </a:buClr>
              <a:buSzPts val="2200"/>
              <a:buNone/>
            </a:pPr>
            <a:r>
              <a:rPr b="0" i="0" lang="en-US" sz="2200"/>
              <a:t>A cover letter is a formal document submitted alongside your resume when applying for a job or internship. </a:t>
            </a:r>
            <a:endParaRPr/>
          </a:p>
          <a:p>
            <a:pPr indent="0" lvl="0" marL="0" rtl="0" algn="just">
              <a:lnSpc>
                <a:spcPct val="110000"/>
              </a:lnSpc>
              <a:spcBef>
                <a:spcPts val="3600"/>
              </a:spcBef>
              <a:spcAft>
                <a:spcPts val="0"/>
              </a:spcAft>
              <a:buClr>
                <a:schemeClr val="dk1"/>
              </a:buClr>
              <a:buSzPts val="2200"/>
              <a:buNone/>
            </a:pPr>
            <a:r>
              <a:rPr b="0" i="0" lang="en-US" sz="2200"/>
              <a:t>It provides an opportunity to introduce yourself to the prospective employer, showcase your qualifications, and express your interest in the position. </a:t>
            </a:r>
            <a:endParaRPr/>
          </a:p>
          <a:p>
            <a:pPr indent="0" lvl="0" marL="0" rtl="0" algn="just">
              <a:lnSpc>
                <a:spcPct val="110000"/>
              </a:lnSpc>
              <a:spcBef>
                <a:spcPts val="3600"/>
              </a:spcBef>
              <a:spcAft>
                <a:spcPts val="0"/>
              </a:spcAft>
              <a:buClr>
                <a:schemeClr val="dk1"/>
              </a:buClr>
              <a:buSzPts val="2200"/>
              <a:buNone/>
            </a:pPr>
            <a:r>
              <a:rPr b="0" i="0" lang="en-US" sz="2200"/>
              <a:t>A well-crafted cover letter complements your resume and allows you to highlight specific experiences, skills, and achievements that make you a strong candidate for the job.</a:t>
            </a:r>
            <a:endParaRPr sz="2200"/>
          </a:p>
        </p:txBody>
      </p:sp>
      <p:pic>
        <p:nvPicPr>
          <p:cNvPr id="184" name="Google Shape;184;p28"/>
          <p:cNvPicPr preferRelativeResize="0"/>
          <p:nvPr/>
        </p:nvPicPr>
        <p:blipFill rotWithShape="1">
          <a:blip r:embed="rId3">
            <a:alphaModFix/>
          </a:blip>
          <a:srcRect b="0" l="1797" r="1797" t="0"/>
          <a:stretch/>
        </p:blipFill>
        <p:spPr>
          <a:xfrm>
            <a:off x="8341568" y="1338697"/>
            <a:ext cx="3097763" cy="4548920"/>
          </a:xfrm>
          <a:prstGeom prst="rect">
            <a:avLst/>
          </a:prstGeom>
          <a:noFill/>
          <a:ln cap="flat" cmpd="sng" w="9525">
            <a:solidFill>
              <a:schemeClr val="lt1"/>
            </a:solidFill>
            <a:prstDash val="solid"/>
            <a:round/>
            <a:headEnd len="sm" w="sm" type="none"/>
            <a:tailEnd len="sm" w="sm" type="none"/>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