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5"/>
  </p:notesMasterIdLst>
  <p:handoutMasterIdLst>
    <p:handoutMasterId r:id="rId26"/>
  </p:handoutMasterIdLst>
  <p:sldIdLst>
    <p:sldId id="3662" r:id="rId2"/>
    <p:sldId id="3960" r:id="rId3"/>
    <p:sldId id="3965" r:id="rId4"/>
    <p:sldId id="3760" r:id="rId5"/>
    <p:sldId id="3772" r:id="rId6"/>
    <p:sldId id="3763" r:id="rId7"/>
    <p:sldId id="3764" r:id="rId8"/>
    <p:sldId id="452" r:id="rId9"/>
    <p:sldId id="454" r:id="rId10"/>
    <p:sldId id="3775" r:id="rId11"/>
    <p:sldId id="462" r:id="rId12"/>
    <p:sldId id="464" r:id="rId13"/>
    <p:sldId id="492" r:id="rId14"/>
    <p:sldId id="3906" r:id="rId15"/>
    <p:sldId id="3880" r:id="rId16"/>
    <p:sldId id="468" r:id="rId17"/>
    <p:sldId id="486" r:id="rId18"/>
    <p:sldId id="844" r:id="rId19"/>
    <p:sldId id="294" r:id="rId20"/>
    <p:sldId id="774" r:id="rId21"/>
    <p:sldId id="493" r:id="rId22"/>
    <p:sldId id="494" r:id="rId23"/>
    <p:sldId id="26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27" clrIdx="0">
    <p:extLst>
      <p:ext uri="{19B8F6BF-5375-455C-9EA6-DF929625EA0E}">
        <p15:presenceInfo xmlns:p15="http://schemas.microsoft.com/office/powerpoint/2012/main" userId="admin" providerId="None"/>
      </p:ext>
    </p:extLst>
  </p:cmAuthor>
  <p:cmAuthor id="2" name="Sidharth Bhandari" initials="SB" lastIdx="31" clrIdx="1">
    <p:extLst>
      <p:ext uri="{19B8F6BF-5375-455C-9EA6-DF929625EA0E}">
        <p15:presenceInfo xmlns:p15="http://schemas.microsoft.com/office/powerpoint/2012/main" userId="408c4fe377057d52" providerId="Windows Live"/>
      </p:ext>
    </p:extLst>
  </p:cmAuthor>
  <p:cmAuthor id="3" name="Dhrupad Sankar Hazra" initials="DSH" lastIdx="3" clrIdx="2">
    <p:extLst>
      <p:ext uri="{19B8F6BF-5375-455C-9EA6-DF929625EA0E}">
        <p15:presenceInfo xmlns:p15="http://schemas.microsoft.com/office/powerpoint/2012/main" userId="6f6b56eeaa0d3520" providerId="Windows Live"/>
      </p:ext>
    </p:extLst>
  </p:cmAuthor>
  <p:cmAuthor id="4" name="Mohammad" initials="M" lastIdx="2" clrIdx="3">
    <p:extLst>
      <p:ext uri="{19B8F6BF-5375-455C-9EA6-DF929625EA0E}">
        <p15:presenceInfo xmlns:p15="http://schemas.microsoft.com/office/powerpoint/2012/main" userId="315c467f4dbd61d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49F"/>
    <a:srgbClr val="65C7F1"/>
    <a:srgbClr val="4183D7"/>
    <a:srgbClr val="8DB4FF"/>
    <a:srgbClr val="DAA600"/>
    <a:srgbClr val="FFC965"/>
    <a:srgbClr val="67EF21"/>
    <a:srgbClr val="E12A49"/>
    <a:srgbClr val="78E6FF"/>
    <a:srgbClr val="4BBC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69116" autoAdjust="0"/>
  </p:normalViewPr>
  <p:slideViewPr>
    <p:cSldViewPr snapToGrid="0">
      <p:cViewPr varScale="1">
        <p:scale>
          <a:sx n="42" d="100"/>
          <a:sy n="42" d="100"/>
        </p:scale>
        <p:origin x="1532" y="48"/>
      </p:cViewPr>
      <p:guideLst>
        <p:guide orient="horz" pos="2160"/>
        <p:guide pos="3840"/>
      </p:guideLst>
    </p:cSldViewPr>
  </p:slideViewPr>
  <p:notesTextViewPr>
    <p:cViewPr>
      <p:scale>
        <a:sx n="100" d="100"/>
        <a:sy n="100" d="100"/>
      </p:scale>
      <p:origin x="0" y="0"/>
    </p:cViewPr>
  </p:notesTextViewPr>
  <p:notesViewPr>
    <p:cSldViewPr snapToGrid="0">
      <p:cViewPr varScale="1">
        <p:scale>
          <a:sx n="49" d="100"/>
          <a:sy n="49" d="100"/>
        </p:scale>
        <p:origin x="2910"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9D8B05-C5ED-430E-8A50-A77F19A70906}" type="doc">
      <dgm:prSet loTypeId="urn:microsoft.com/office/officeart/2005/8/layout/cycle4" loCatId="matrix" qsTypeId="urn:microsoft.com/office/officeart/2005/8/quickstyle/simple1" qsCatId="simple" csTypeId="urn:microsoft.com/office/officeart/2005/8/colors/colorful4" csCatId="colorful" phldr="1"/>
      <dgm:spPr/>
      <dgm:t>
        <a:bodyPr/>
        <a:lstStyle/>
        <a:p>
          <a:endParaRPr lang="en-IN"/>
        </a:p>
      </dgm:t>
    </dgm:pt>
    <dgm:pt modelId="{DD7C1127-6C3E-48D0-956E-7AEDB839CC31}">
      <dgm:prSet custT="1"/>
      <dgm:spPr>
        <a:solidFill>
          <a:srgbClr val="FF0000"/>
        </a:solidFill>
        <a:ln>
          <a:noFill/>
        </a:ln>
        <a:effectLst>
          <a:outerShdw blurRad="50800" dist="38100" dir="10800000" algn="r" rotWithShape="0">
            <a:prstClr val="black">
              <a:alpha val="40000"/>
            </a:prstClr>
          </a:outerShdw>
        </a:effectLst>
      </dgm:spPr>
      <dgm:t>
        <a:bodyPr/>
        <a:lstStyle/>
        <a:p>
          <a:pPr algn="ctr">
            <a:lnSpc>
              <a:spcPct val="130000"/>
            </a:lnSpc>
            <a:spcBef>
              <a:spcPts val="600"/>
            </a:spcBef>
            <a:spcAft>
              <a:spcPts val="600"/>
            </a:spcAft>
          </a:pPr>
          <a:r>
            <a:rPr lang="en-US" sz="2000" b="1" dirty="0">
              <a:solidFill>
                <a:schemeClr val="bg1"/>
              </a:solidFill>
              <a:effectLst>
                <a:outerShdw blurRad="38100" dist="38100" dir="2700000" algn="tl">
                  <a:srgbClr val="000000">
                    <a:alpha val="43137"/>
                  </a:srgbClr>
                </a:outerShdw>
              </a:effectLst>
            </a:rPr>
            <a:t>Dominance</a:t>
          </a:r>
          <a:endParaRPr lang="en-IN" sz="2000" dirty="0">
            <a:solidFill>
              <a:schemeClr val="bg1"/>
            </a:solidFill>
            <a:effectLst>
              <a:outerShdw blurRad="38100" dist="38100" dir="2700000" algn="tl">
                <a:srgbClr val="000000">
                  <a:alpha val="43137"/>
                </a:srgbClr>
              </a:outerShdw>
            </a:effectLst>
          </a:endParaRPr>
        </a:p>
      </dgm:t>
    </dgm:pt>
    <dgm:pt modelId="{3C711C19-B98C-4A45-A0F4-575AB48B651D}" type="parTrans" cxnId="{1C42A006-3AC0-4FD3-93BA-004663488C2D}">
      <dgm:prSet/>
      <dgm:spPr/>
      <dgm:t>
        <a:bodyPr/>
        <a:lstStyle/>
        <a:p>
          <a:endParaRPr lang="en-IN"/>
        </a:p>
      </dgm:t>
    </dgm:pt>
    <dgm:pt modelId="{BF0A6C65-5A33-4FBA-8723-B0C6E9AD7B2D}" type="sibTrans" cxnId="{1C42A006-3AC0-4FD3-93BA-004663488C2D}">
      <dgm:prSet/>
      <dgm:spPr/>
      <dgm:t>
        <a:bodyPr/>
        <a:lstStyle/>
        <a:p>
          <a:endParaRPr lang="en-IN"/>
        </a:p>
      </dgm:t>
    </dgm:pt>
    <dgm:pt modelId="{EBF6B492-2D07-4A2C-9DE3-B2425A2B72D0}">
      <dgm:prSet custT="1"/>
      <dgm:spPr>
        <a:solidFill>
          <a:srgbClr val="FFC000"/>
        </a:solidFill>
        <a:effectLst>
          <a:outerShdw blurRad="50800" dist="38100" algn="l" rotWithShape="0">
            <a:prstClr val="black">
              <a:alpha val="40000"/>
            </a:prstClr>
          </a:outerShdw>
        </a:effectLst>
      </dgm:spPr>
      <dgm:t>
        <a:bodyPr/>
        <a:lstStyle/>
        <a:p>
          <a:pPr algn="ctr">
            <a:lnSpc>
              <a:spcPct val="150000"/>
            </a:lnSpc>
            <a:spcBef>
              <a:spcPts val="600"/>
            </a:spcBef>
            <a:spcAft>
              <a:spcPts val="600"/>
            </a:spcAft>
          </a:pPr>
          <a:r>
            <a:rPr lang="en-US" sz="2000" b="1" dirty="0">
              <a:solidFill>
                <a:schemeClr val="bg1"/>
              </a:solidFill>
              <a:effectLst>
                <a:outerShdw blurRad="38100" dist="38100" dir="2700000" algn="tl">
                  <a:srgbClr val="000000">
                    <a:alpha val="43137"/>
                  </a:srgbClr>
                </a:outerShdw>
              </a:effectLst>
            </a:rPr>
            <a:t>Influence</a:t>
          </a:r>
          <a:endParaRPr lang="en-IN" sz="2000" dirty="0">
            <a:solidFill>
              <a:schemeClr val="bg1"/>
            </a:solidFill>
            <a:effectLst>
              <a:outerShdw blurRad="38100" dist="38100" dir="2700000" algn="tl">
                <a:srgbClr val="000000">
                  <a:alpha val="43137"/>
                </a:srgbClr>
              </a:outerShdw>
            </a:effectLst>
          </a:endParaRPr>
        </a:p>
      </dgm:t>
    </dgm:pt>
    <dgm:pt modelId="{708A245F-64AE-4FFC-808B-D0D8A868C83D}" type="parTrans" cxnId="{08C6BF60-3179-4929-85CE-34CD91BEFCCC}">
      <dgm:prSet/>
      <dgm:spPr/>
      <dgm:t>
        <a:bodyPr/>
        <a:lstStyle/>
        <a:p>
          <a:endParaRPr lang="en-IN"/>
        </a:p>
      </dgm:t>
    </dgm:pt>
    <dgm:pt modelId="{6F35736B-0B10-4B45-833F-CFAA1D4EE003}" type="sibTrans" cxnId="{08C6BF60-3179-4929-85CE-34CD91BEFCCC}">
      <dgm:prSet/>
      <dgm:spPr/>
      <dgm:t>
        <a:bodyPr/>
        <a:lstStyle/>
        <a:p>
          <a:endParaRPr lang="en-IN"/>
        </a:p>
      </dgm:t>
    </dgm:pt>
    <dgm:pt modelId="{37F5DC8D-46AD-4F35-B9C8-8CC05FC10AD6}">
      <dgm:prSet custT="1"/>
      <dgm:spPr>
        <a:solidFill>
          <a:srgbClr val="00B050"/>
        </a:solidFill>
        <a:effectLst>
          <a:outerShdw blurRad="50800" dist="38100" algn="l" rotWithShape="0">
            <a:prstClr val="black">
              <a:alpha val="40000"/>
            </a:prstClr>
          </a:outerShdw>
        </a:effectLst>
      </dgm:spPr>
      <dgm:t>
        <a:bodyPr bIns="216000"/>
        <a:lstStyle/>
        <a:p>
          <a:pPr algn="ctr">
            <a:lnSpc>
              <a:spcPct val="150000"/>
            </a:lnSpc>
            <a:spcBef>
              <a:spcPts val="600"/>
            </a:spcBef>
            <a:spcAft>
              <a:spcPts val="600"/>
            </a:spcAft>
          </a:pPr>
          <a:r>
            <a:rPr lang="en-US" sz="2000" b="1" dirty="0">
              <a:solidFill>
                <a:schemeClr val="bg1"/>
              </a:solidFill>
              <a:effectLst>
                <a:outerShdw blurRad="38100" dist="38100" dir="2700000" algn="tl">
                  <a:srgbClr val="000000">
                    <a:alpha val="43137"/>
                  </a:srgbClr>
                </a:outerShdw>
              </a:effectLst>
            </a:rPr>
            <a:t>Steadiness</a:t>
          </a:r>
          <a:endParaRPr lang="en-IN" sz="2000" dirty="0">
            <a:solidFill>
              <a:schemeClr val="bg1"/>
            </a:solidFill>
            <a:effectLst>
              <a:outerShdw blurRad="38100" dist="38100" dir="2700000" algn="tl">
                <a:srgbClr val="000000">
                  <a:alpha val="43137"/>
                </a:srgbClr>
              </a:outerShdw>
            </a:effectLst>
          </a:endParaRPr>
        </a:p>
      </dgm:t>
    </dgm:pt>
    <dgm:pt modelId="{1EDF0937-D6D8-48B8-8481-82951DB71311}" type="parTrans" cxnId="{07478C6A-B45A-4D4D-9E6A-3A9B2A7C208A}">
      <dgm:prSet/>
      <dgm:spPr/>
      <dgm:t>
        <a:bodyPr/>
        <a:lstStyle/>
        <a:p>
          <a:endParaRPr lang="en-IN"/>
        </a:p>
      </dgm:t>
    </dgm:pt>
    <dgm:pt modelId="{5095B0CF-DF3F-4A51-A7F7-DB4710A00C9D}" type="sibTrans" cxnId="{07478C6A-B45A-4D4D-9E6A-3A9B2A7C208A}">
      <dgm:prSet/>
      <dgm:spPr/>
      <dgm:t>
        <a:bodyPr/>
        <a:lstStyle/>
        <a:p>
          <a:endParaRPr lang="en-IN"/>
        </a:p>
      </dgm:t>
    </dgm:pt>
    <dgm:pt modelId="{159FEF29-CEC9-4882-84D5-7C801385BBA7}">
      <dgm:prSet custT="1"/>
      <dgm:spPr>
        <a:solidFill>
          <a:srgbClr val="00B0F0"/>
        </a:solidFill>
        <a:effectLst>
          <a:outerShdw blurRad="50800" dist="38100" dir="10800000" algn="r" rotWithShape="0">
            <a:prstClr val="black">
              <a:alpha val="40000"/>
            </a:prstClr>
          </a:outerShdw>
        </a:effectLst>
      </dgm:spPr>
      <dgm:t>
        <a:bodyPr/>
        <a:lstStyle/>
        <a:p>
          <a:pPr algn="ctr">
            <a:lnSpc>
              <a:spcPct val="120000"/>
            </a:lnSpc>
            <a:spcBef>
              <a:spcPts val="600"/>
            </a:spcBef>
            <a:spcAft>
              <a:spcPts val="600"/>
            </a:spcAft>
          </a:pPr>
          <a:r>
            <a:rPr lang="en-US" sz="2000" b="1" dirty="0">
              <a:solidFill>
                <a:schemeClr val="bg1"/>
              </a:solidFill>
              <a:effectLst>
                <a:outerShdw blurRad="38100" dist="38100" dir="2700000" algn="tl">
                  <a:srgbClr val="000000">
                    <a:alpha val="43137"/>
                  </a:srgbClr>
                </a:outerShdw>
              </a:effectLst>
            </a:rPr>
            <a:t>Compliance</a:t>
          </a:r>
          <a:endParaRPr lang="en-IN" sz="2000" dirty="0">
            <a:solidFill>
              <a:schemeClr val="bg1"/>
            </a:solidFill>
            <a:effectLst>
              <a:outerShdw blurRad="38100" dist="38100" dir="2700000" algn="tl">
                <a:srgbClr val="000000">
                  <a:alpha val="43137"/>
                </a:srgbClr>
              </a:outerShdw>
            </a:effectLst>
          </a:endParaRPr>
        </a:p>
      </dgm:t>
    </dgm:pt>
    <dgm:pt modelId="{1393F7C8-0A1F-4D32-B67B-5DDD9F835A69}" type="parTrans" cxnId="{38F2B462-F4F2-4EAB-B644-9E8068C6A740}">
      <dgm:prSet/>
      <dgm:spPr/>
      <dgm:t>
        <a:bodyPr/>
        <a:lstStyle/>
        <a:p>
          <a:endParaRPr lang="en-IN"/>
        </a:p>
      </dgm:t>
    </dgm:pt>
    <dgm:pt modelId="{46057D00-32AF-4D1A-9ECC-979F8DE2B066}" type="sibTrans" cxnId="{38F2B462-F4F2-4EAB-B644-9E8068C6A740}">
      <dgm:prSet/>
      <dgm:spPr/>
      <dgm:t>
        <a:bodyPr/>
        <a:lstStyle/>
        <a:p>
          <a:endParaRPr lang="en-IN"/>
        </a:p>
      </dgm:t>
    </dgm:pt>
    <dgm:pt modelId="{854B9C45-7012-4746-ADAE-C0D33CDF3DF2}">
      <dgm:prSet custT="1"/>
      <dgm:spPr>
        <a:ln w="28575">
          <a:solidFill>
            <a:srgbClr val="FF0000"/>
          </a:solidFill>
        </a:ln>
      </dgm:spPr>
      <dgm:t>
        <a:bodyPr anchor="ctr"/>
        <a:lstStyle/>
        <a:p>
          <a:pPr marL="0" indent="0" algn="l">
            <a:buNone/>
          </a:pPr>
          <a:r>
            <a:rPr lang="en-US" sz="1270" dirty="0">
              <a:solidFill>
                <a:srgbClr val="FF0000"/>
              </a:solidFill>
              <a:effectLst/>
            </a:rPr>
            <a:t>Direct, decisive, independent and to the point. Bottom line and results oriented. Often strong-willed, enjoys challenges and immediate results</a:t>
          </a:r>
          <a:endParaRPr lang="en-IN" sz="1270" dirty="0">
            <a:solidFill>
              <a:srgbClr val="FF0000"/>
            </a:solidFill>
            <a:effectLst/>
          </a:endParaRPr>
        </a:p>
      </dgm:t>
    </dgm:pt>
    <dgm:pt modelId="{BCE777D2-0115-4640-AE40-BF916B21BDB2}" type="parTrans" cxnId="{4A6C222B-5654-431B-97A9-44E5BE24E4B5}">
      <dgm:prSet/>
      <dgm:spPr/>
      <dgm:t>
        <a:bodyPr/>
        <a:lstStyle/>
        <a:p>
          <a:endParaRPr lang="en-IN"/>
        </a:p>
      </dgm:t>
    </dgm:pt>
    <dgm:pt modelId="{0F4FD1D5-75F6-4377-B2D0-218F11C94F25}" type="sibTrans" cxnId="{4A6C222B-5654-431B-97A9-44E5BE24E4B5}">
      <dgm:prSet/>
      <dgm:spPr/>
      <dgm:t>
        <a:bodyPr/>
        <a:lstStyle/>
        <a:p>
          <a:endParaRPr lang="en-IN"/>
        </a:p>
      </dgm:t>
    </dgm:pt>
    <dgm:pt modelId="{A5921180-7D29-41CA-A1B5-AE2E037B3D07}">
      <dgm:prSet custT="1"/>
      <dgm:spPr>
        <a:ln w="28575">
          <a:solidFill>
            <a:srgbClr val="FFC965"/>
          </a:solidFill>
        </a:ln>
      </dgm:spPr>
      <dgm:t>
        <a:bodyPr anchor="ctr"/>
        <a:lstStyle/>
        <a:p>
          <a:pPr marL="0" indent="0" algn="l">
            <a:buFont typeface="Arial" panose="020B0604020202020204" pitchFamily="34" charset="0"/>
            <a:buNone/>
            <a:tabLst/>
          </a:pPr>
          <a:r>
            <a:rPr lang="en-US" sz="1270" dirty="0">
              <a:solidFill>
                <a:srgbClr val="DAA600"/>
              </a:solidFill>
              <a:effectLst/>
            </a:rPr>
            <a:t>Optimistic, social and outgoing, Enjoys being on teams, sharing openly, entertaining and motivating others.   </a:t>
          </a:r>
          <a:endParaRPr lang="en-IN" sz="1270" dirty="0">
            <a:solidFill>
              <a:srgbClr val="DAA600"/>
            </a:solidFill>
            <a:effectLst/>
          </a:endParaRPr>
        </a:p>
      </dgm:t>
    </dgm:pt>
    <dgm:pt modelId="{FE5DA59D-8B4F-4E5F-A842-678A7615EC46}" type="parTrans" cxnId="{155B5BE8-1328-4DA6-B483-BDB55169D4AB}">
      <dgm:prSet/>
      <dgm:spPr/>
      <dgm:t>
        <a:bodyPr/>
        <a:lstStyle/>
        <a:p>
          <a:endParaRPr lang="en-IN"/>
        </a:p>
      </dgm:t>
    </dgm:pt>
    <dgm:pt modelId="{5AC4DD3C-2D82-4414-8A6D-0B9356A51733}" type="sibTrans" cxnId="{155B5BE8-1328-4DA6-B483-BDB55169D4AB}">
      <dgm:prSet/>
      <dgm:spPr/>
      <dgm:t>
        <a:bodyPr/>
        <a:lstStyle/>
        <a:p>
          <a:endParaRPr lang="en-IN"/>
        </a:p>
      </dgm:t>
    </dgm:pt>
    <dgm:pt modelId="{7164188A-1352-4BD2-AEBB-E2003D635811}">
      <dgm:prSet custT="1"/>
      <dgm:spPr>
        <a:ln w="28575">
          <a:solidFill>
            <a:srgbClr val="00B0F0"/>
          </a:solidFill>
        </a:ln>
      </dgm:spPr>
      <dgm:t>
        <a:bodyPr anchor="ctr"/>
        <a:lstStyle/>
        <a:p>
          <a:pPr marL="0" indent="0" algn="l">
            <a:buNone/>
          </a:pPr>
          <a:r>
            <a:rPr lang="en-US" sz="1270" dirty="0">
              <a:solidFill>
                <a:srgbClr val="00B0F0"/>
              </a:solidFill>
              <a:effectLst/>
            </a:rPr>
            <a:t>Cautious and concerned. Focused on what is "correct“ Plans ahead and concerned about accuracy</a:t>
          </a:r>
          <a:endParaRPr lang="en-IN" sz="1270" dirty="0">
            <a:solidFill>
              <a:srgbClr val="00B0F0"/>
            </a:solidFill>
            <a:effectLst/>
          </a:endParaRPr>
        </a:p>
      </dgm:t>
    </dgm:pt>
    <dgm:pt modelId="{A8543479-1A5F-4F51-8457-522475D40CEB}" type="parTrans" cxnId="{23DBBDD2-6CCA-49B4-98BC-FAB5A53E3A31}">
      <dgm:prSet/>
      <dgm:spPr/>
      <dgm:t>
        <a:bodyPr/>
        <a:lstStyle/>
        <a:p>
          <a:endParaRPr lang="en-IN"/>
        </a:p>
      </dgm:t>
    </dgm:pt>
    <dgm:pt modelId="{08BDC6B8-0613-4032-98F9-BBE64A1D0790}" type="sibTrans" cxnId="{23DBBDD2-6CCA-49B4-98BC-FAB5A53E3A31}">
      <dgm:prSet/>
      <dgm:spPr/>
      <dgm:t>
        <a:bodyPr/>
        <a:lstStyle/>
        <a:p>
          <a:endParaRPr lang="en-IN"/>
        </a:p>
      </dgm:t>
    </dgm:pt>
    <dgm:pt modelId="{D7E11615-21F8-46BC-BA3B-B9AF1198007A}">
      <dgm:prSet custT="1"/>
      <dgm:spPr>
        <a:ln w="28575">
          <a:solidFill>
            <a:srgbClr val="00B050"/>
          </a:solidFill>
        </a:ln>
      </dgm:spPr>
      <dgm:t>
        <a:bodyPr tIns="0" bIns="0" anchor="t"/>
        <a:lstStyle/>
        <a:p>
          <a:pPr marL="0" indent="0" algn="l">
            <a:buNone/>
          </a:pPr>
          <a:r>
            <a:rPr lang="en-US" sz="1270" dirty="0">
              <a:solidFill>
                <a:srgbClr val="00B050"/>
              </a:solidFill>
              <a:effectLst/>
            </a:rPr>
            <a:t>Team players, cooperative and supportive of others, Prefers being in the background, working in a stable environment. Often good listeners and to prefers to avoid conflict and change.</a:t>
          </a:r>
          <a:endParaRPr lang="en-IN" sz="1270" dirty="0">
            <a:solidFill>
              <a:srgbClr val="00B050"/>
            </a:solidFill>
            <a:effectLst/>
          </a:endParaRPr>
        </a:p>
      </dgm:t>
    </dgm:pt>
    <dgm:pt modelId="{092D46D2-FB02-4097-9DD1-308BDFCE62E0}" type="sibTrans" cxnId="{54FAD51C-5B5B-4A8E-BF59-855D585F84FA}">
      <dgm:prSet/>
      <dgm:spPr/>
      <dgm:t>
        <a:bodyPr/>
        <a:lstStyle/>
        <a:p>
          <a:endParaRPr lang="en-IN"/>
        </a:p>
      </dgm:t>
    </dgm:pt>
    <dgm:pt modelId="{72BE2F10-33B3-49A3-BF76-4CC3873EC816}" type="parTrans" cxnId="{54FAD51C-5B5B-4A8E-BF59-855D585F84FA}">
      <dgm:prSet/>
      <dgm:spPr/>
      <dgm:t>
        <a:bodyPr/>
        <a:lstStyle/>
        <a:p>
          <a:endParaRPr lang="en-IN"/>
        </a:p>
      </dgm:t>
    </dgm:pt>
    <dgm:pt modelId="{9CFDA0D5-4089-4CCE-BD4A-82CDA94B806A}" type="pres">
      <dgm:prSet presAssocID="{959D8B05-C5ED-430E-8A50-A77F19A70906}" presName="cycleMatrixDiagram" presStyleCnt="0">
        <dgm:presLayoutVars>
          <dgm:chMax val="1"/>
          <dgm:dir/>
          <dgm:animLvl val="lvl"/>
          <dgm:resizeHandles val="exact"/>
        </dgm:presLayoutVars>
      </dgm:prSet>
      <dgm:spPr/>
    </dgm:pt>
    <dgm:pt modelId="{40271C7F-B421-4195-B7B3-E23E106EEAA3}" type="pres">
      <dgm:prSet presAssocID="{959D8B05-C5ED-430E-8A50-A77F19A70906}" presName="children" presStyleCnt="0"/>
      <dgm:spPr/>
    </dgm:pt>
    <dgm:pt modelId="{4D9B6C0E-B63D-4E48-89A8-45B7D0AE02A0}" type="pres">
      <dgm:prSet presAssocID="{959D8B05-C5ED-430E-8A50-A77F19A70906}" presName="child1group" presStyleCnt="0"/>
      <dgm:spPr/>
    </dgm:pt>
    <dgm:pt modelId="{F1DB033F-E422-444B-9499-9BB91E1F9098}" type="pres">
      <dgm:prSet presAssocID="{959D8B05-C5ED-430E-8A50-A77F19A70906}" presName="child1" presStyleLbl="bgAcc1" presStyleIdx="0" presStyleCnt="4" custLinFactNeighborX="-20116"/>
      <dgm:spPr/>
    </dgm:pt>
    <dgm:pt modelId="{0494D035-381C-4D91-BE27-397F80BD04BA}" type="pres">
      <dgm:prSet presAssocID="{959D8B05-C5ED-430E-8A50-A77F19A70906}" presName="child1Text" presStyleLbl="bgAcc1" presStyleIdx="0" presStyleCnt="4">
        <dgm:presLayoutVars>
          <dgm:bulletEnabled val="1"/>
        </dgm:presLayoutVars>
      </dgm:prSet>
      <dgm:spPr/>
    </dgm:pt>
    <dgm:pt modelId="{E2B5351D-54EC-4025-8D73-3E48C33B2BB8}" type="pres">
      <dgm:prSet presAssocID="{959D8B05-C5ED-430E-8A50-A77F19A70906}" presName="child2group" presStyleCnt="0"/>
      <dgm:spPr/>
    </dgm:pt>
    <dgm:pt modelId="{36599077-BD6C-424C-AE7E-77A3C1148CB1}" type="pres">
      <dgm:prSet presAssocID="{959D8B05-C5ED-430E-8A50-A77F19A70906}" presName="child2" presStyleLbl="bgAcc1" presStyleIdx="1" presStyleCnt="4" custLinFactNeighborX="20972"/>
      <dgm:spPr/>
    </dgm:pt>
    <dgm:pt modelId="{7D782A93-0EC0-4B6C-B20E-E52888F0C443}" type="pres">
      <dgm:prSet presAssocID="{959D8B05-C5ED-430E-8A50-A77F19A70906}" presName="child2Text" presStyleLbl="bgAcc1" presStyleIdx="1" presStyleCnt="4">
        <dgm:presLayoutVars>
          <dgm:bulletEnabled val="1"/>
        </dgm:presLayoutVars>
      </dgm:prSet>
      <dgm:spPr/>
    </dgm:pt>
    <dgm:pt modelId="{0F9F5614-47E0-41BD-82CA-77A0B1FF05FC}" type="pres">
      <dgm:prSet presAssocID="{959D8B05-C5ED-430E-8A50-A77F19A70906}" presName="child3group" presStyleCnt="0"/>
      <dgm:spPr/>
    </dgm:pt>
    <dgm:pt modelId="{A48AFF19-A8BA-46BC-815F-0F874D51C56A}" type="pres">
      <dgm:prSet presAssocID="{959D8B05-C5ED-430E-8A50-A77F19A70906}" presName="child3" presStyleLbl="bgAcc1" presStyleIdx="2" presStyleCnt="4" custLinFactNeighborX="20972"/>
      <dgm:spPr/>
    </dgm:pt>
    <dgm:pt modelId="{4B1D641C-7990-4F7B-8908-781AEA3959FE}" type="pres">
      <dgm:prSet presAssocID="{959D8B05-C5ED-430E-8A50-A77F19A70906}" presName="child3Text" presStyleLbl="bgAcc1" presStyleIdx="2" presStyleCnt="4">
        <dgm:presLayoutVars>
          <dgm:bulletEnabled val="1"/>
        </dgm:presLayoutVars>
      </dgm:prSet>
      <dgm:spPr/>
    </dgm:pt>
    <dgm:pt modelId="{B8611D30-C031-4CCA-845A-BA947481B05F}" type="pres">
      <dgm:prSet presAssocID="{959D8B05-C5ED-430E-8A50-A77F19A70906}" presName="child4group" presStyleCnt="0"/>
      <dgm:spPr/>
    </dgm:pt>
    <dgm:pt modelId="{14C5924B-9EBA-4FB2-A280-D7B696EEBDE4}" type="pres">
      <dgm:prSet presAssocID="{959D8B05-C5ED-430E-8A50-A77F19A70906}" presName="child4" presStyleLbl="bgAcc1" presStyleIdx="3" presStyleCnt="4" custLinFactNeighborX="-20116"/>
      <dgm:spPr/>
    </dgm:pt>
    <dgm:pt modelId="{63CD151F-AA78-4966-A3BF-7376F16341F1}" type="pres">
      <dgm:prSet presAssocID="{959D8B05-C5ED-430E-8A50-A77F19A70906}" presName="child4Text" presStyleLbl="bgAcc1" presStyleIdx="3" presStyleCnt="4">
        <dgm:presLayoutVars>
          <dgm:bulletEnabled val="1"/>
        </dgm:presLayoutVars>
      </dgm:prSet>
      <dgm:spPr/>
    </dgm:pt>
    <dgm:pt modelId="{95D790CC-E64E-44AF-8FE0-0F5E1198008E}" type="pres">
      <dgm:prSet presAssocID="{959D8B05-C5ED-430E-8A50-A77F19A70906}" presName="childPlaceholder" presStyleCnt="0"/>
      <dgm:spPr/>
    </dgm:pt>
    <dgm:pt modelId="{CE8563E4-E804-411C-9AC4-8FFB04896813}" type="pres">
      <dgm:prSet presAssocID="{959D8B05-C5ED-430E-8A50-A77F19A70906}" presName="circle" presStyleCnt="0"/>
      <dgm:spPr/>
    </dgm:pt>
    <dgm:pt modelId="{04C840D6-F048-44DD-85F3-39388F069051}" type="pres">
      <dgm:prSet presAssocID="{959D8B05-C5ED-430E-8A50-A77F19A70906}" presName="quadrant1" presStyleLbl="node1" presStyleIdx="0" presStyleCnt="4">
        <dgm:presLayoutVars>
          <dgm:chMax val="1"/>
          <dgm:bulletEnabled val="1"/>
        </dgm:presLayoutVars>
      </dgm:prSet>
      <dgm:spPr/>
    </dgm:pt>
    <dgm:pt modelId="{DFB6B86F-40A7-4D17-9759-5C0FF34998CC}" type="pres">
      <dgm:prSet presAssocID="{959D8B05-C5ED-430E-8A50-A77F19A70906}" presName="quadrant2" presStyleLbl="node1" presStyleIdx="1" presStyleCnt="4">
        <dgm:presLayoutVars>
          <dgm:chMax val="1"/>
          <dgm:bulletEnabled val="1"/>
        </dgm:presLayoutVars>
      </dgm:prSet>
      <dgm:spPr/>
    </dgm:pt>
    <dgm:pt modelId="{6A0EAAB3-2CAE-4632-A29A-F99FBC20F558}" type="pres">
      <dgm:prSet presAssocID="{959D8B05-C5ED-430E-8A50-A77F19A70906}" presName="quadrant3" presStyleLbl="node1" presStyleIdx="2" presStyleCnt="4">
        <dgm:presLayoutVars>
          <dgm:chMax val="1"/>
          <dgm:bulletEnabled val="1"/>
        </dgm:presLayoutVars>
      </dgm:prSet>
      <dgm:spPr/>
    </dgm:pt>
    <dgm:pt modelId="{48E31995-8C1E-42F1-A4B1-2442A528632C}" type="pres">
      <dgm:prSet presAssocID="{959D8B05-C5ED-430E-8A50-A77F19A70906}" presName="quadrant4" presStyleLbl="node1" presStyleIdx="3" presStyleCnt="4">
        <dgm:presLayoutVars>
          <dgm:chMax val="1"/>
          <dgm:bulletEnabled val="1"/>
        </dgm:presLayoutVars>
      </dgm:prSet>
      <dgm:spPr/>
    </dgm:pt>
    <dgm:pt modelId="{74677F16-1E60-419E-B64F-86A744FAB177}" type="pres">
      <dgm:prSet presAssocID="{959D8B05-C5ED-430E-8A50-A77F19A70906}" presName="quadrantPlaceholder" presStyleCnt="0"/>
      <dgm:spPr/>
    </dgm:pt>
    <dgm:pt modelId="{7EB622C3-CDAC-4794-B798-44FA107E3128}" type="pres">
      <dgm:prSet presAssocID="{959D8B05-C5ED-430E-8A50-A77F19A70906}" presName="center1" presStyleLbl="fgShp" presStyleIdx="0" presStyleCnt="2"/>
      <dgm:spPr>
        <a:solidFill>
          <a:schemeClr val="bg1"/>
        </a:solidFill>
        <a:ln>
          <a:solidFill>
            <a:schemeClr val="bg1"/>
          </a:solidFill>
        </a:ln>
        <a:effectLst>
          <a:outerShdw blurRad="50800" dist="38100" dir="5400000" algn="t" rotWithShape="0">
            <a:prstClr val="black">
              <a:alpha val="40000"/>
            </a:prstClr>
          </a:outerShdw>
        </a:effectLst>
      </dgm:spPr>
    </dgm:pt>
    <dgm:pt modelId="{27EAD62F-203A-4859-A91B-25569E0DD463}" type="pres">
      <dgm:prSet presAssocID="{959D8B05-C5ED-430E-8A50-A77F19A70906}" presName="center2" presStyleLbl="fgShp" presStyleIdx="1" presStyleCnt="2"/>
      <dgm:spPr>
        <a:solidFill>
          <a:schemeClr val="bg1"/>
        </a:solidFill>
        <a:ln>
          <a:solidFill>
            <a:schemeClr val="bg1"/>
          </a:solidFill>
        </a:ln>
        <a:effectLst>
          <a:outerShdw blurRad="50800" dist="38100" dir="5400000" algn="t" rotWithShape="0">
            <a:prstClr val="black">
              <a:alpha val="40000"/>
            </a:prstClr>
          </a:outerShdw>
        </a:effectLst>
      </dgm:spPr>
    </dgm:pt>
  </dgm:ptLst>
  <dgm:cxnLst>
    <dgm:cxn modelId="{1C42A006-3AC0-4FD3-93BA-004663488C2D}" srcId="{959D8B05-C5ED-430E-8A50-A77F19A70906}" destId="{DD7C1127-6C3E-48D0-956E-7AEDB839CC31}" srcOrd="0" destOrd="0" parTransId="{3C711C19-B98C-4A45-A0F4-575AB48B651D}" sibTransId="{BF0A6C65-5A33-4FBA-8723-B0C6E9AD7B2D}"/>
    <dgm:cxn modelId="{6E57140B-4B09-4343-B251-1E8F72E55550}" type="presOf" srcId="{D7E11615-21F8-46BC-BA3B-B9AF1198007A}" destId="{A48AFF19-A8BA-46BC-815F-0F874D51C56A}" srcOrd="0" destOrd="0" presId="urn:microsoft.com/office/officeart/2005/8/layout/cycle4"/>
    <dgm:cxn modelId="{B1CABD17-40AE-440C-A0C9-AE376ABAD952}" type="presOf" srcId="{37F5DC8D-46AD-4F35-B9C8-8CC05FC10AD6}" destId="{6A0EAAB3-2CAE-4632-A29A-F99FBC20F558}" srcOrd="0" destOrd="0" presId="urn:microsoft.com/office/officeart/2005/8/layout/cycle4"/>
    <dgm:cxn modelId="{54FAD51C-5B5B-4A8E-BF59-855D585F84FA}" srcId="{37F5DC8D-46AD-4F35-B9C8-8CC05FC10AD6}" destId="{D7E11615-21F8-46BC-BA3B-B9AF1198007A}" srcOrd="0" destOrd="0" parTransId="{72BE2F10-33B3-49A3-BF76-4CC3873EC816}" sibTransId="{092D46D2-FB02-4097-9DD1-308BDFCE62E0}"/>
    <dgm:cxn modelId="{AC5B9922-5419-4F72-8FDF-83EDC0BCD96D}" type="presOf" srcId="{EBF6B492-2D07-4A2C-9DE3-B2425A2B72D0}" destId="{DFB6B86F-40A7-4D17-9759-5C0FF34998CC}" srcOrd="0" destOrd="0" presId="urn:microsoft.com/office/officeart/2005/8/layout/cycle4"/>
    <dgm:cxn modelId="{4A6C222B-5654-431B-97A9-44E5BE24E4B5}" srcId="{DD7C1127-6C3E-48D0-956E-7AEDB839CC31}" destId="{854B9C45-7012-4746-ADAE-C0D33CDF3DF2}" srcOrd="0" destOrd="0" parTransId="{BCE777D2-0115-4640-AE40-BF916B21BDB2}" sibTransId="{0F4FD1D5-75F6-4377-B2D0-218F11C94F25}"/>
    <dgm:cxn modelId="{C7A3003D-8B7F-45DA-8C51-7C1D15AF7A2C}" type="presOf" srcId="{159FEF29-CEC9-4882-84D5-7C801385BBA7}" destId="{48E31995-8C1E-42F1-A4B1-2442A528632C}" srcOrd="0" destOrd="0" presId="urn:microsoft.com/office/officeart/2005/8/layout/cycle4"/>
    <dgm:cxn modelId="{08C6BF60-3179-4929-85CE-34CD91BEFCCC}" srcId="{959D8B05-C5ED-430E-8A50-A77F19A70906}" destId="{EBF6B492-2D07-4A2C-9DE3-B2425A2B72D0}" srcOrd="1" destOrd="0" parTransId="{708A245F-64AE-4FFC-808B-D0D8A868C83D}" sibTransId="{6F35736B-0B10-4B45-833F-CFAA1D4EE003}"/>
    <dgm:cxn modelId="{38F2B462-F4F2-4EAB-B644-9E8068C6A740}" srcId="{959D8B05-C5ED-430E-8A50-A77F19A70906}" destId="{159FEF29-CEC9-4882-84D5-7C801385BBA7}" srcOrd="3" destOrd="0" parTransId="{1393F7C8-0A1F-4D32-B67B-5DDD9F835A69}" sibTransId="{46057D00-32AF-4D1A-9ECC-979F8DE2B066}"/>
    <dgm:cxn modelId="{839B9866-6EF4-4079-8645-75B4C8813B84}" type="presOf" srcId="{854B9C45-7012-4746-ADAE-C0D33CDF3DF2}" destId="{F1DB033F-E422-444B-9499-9BB91E1F9098}" srcOrd="0" destOrd="0" presId="urn:microsoft.com/office/officeart/2005/8/layout/cycle4"/>
    <dgm:cxn modelId="{07478C6A-B45A-4D4D-9E6A-3A9B2A7C208A}" srcId="{959D8B05-C5ED-430E-8A50-A77F19A70906}" destId="{37F5DC8D-46AD-4F35-B9C8-8CC05FC10AD6}" srcOrd="2" destOrd="0" parTransId="{1EDF0937-D6D8-48B8-8481-82951DB71311}" sibTransId="{5095B0CF-DF3F-4A51-A7F7-DB4710A00C9D}"/>
    <dgm:cxn modelId="{8DBF3656-A178-44E4-A2D6-3642717DAEC5}" type="presOf" srcId="{7164188A-1352-4BD2-AEBB-E2003D635811}" destId="{63CD151F-AA78-4966-A3BF-7376F16341F1}" srcOrd="1" destOrd="0" presId="urn:microsoft.com/office/officeart/2005/8/layout/cycle4"/>
    <dgm:cxn modelId="{2B04F484-CDCA-46EF-8E63-18BB3ADB61CE}" type="presOf" srcId="{959D8B05-C5ED-430E-8A50-A77F19A70906}" destId="{9CFDA0D5-4089-4CCE-BD4A-82CDA94B806A}" srcOrd="0" destOrd="0" presId="urn:microsoft.com/office/officeart/2005/8/layout/cycle4"/>
    <dgm:cxn modelId="{58E43295-297D-4994-A825-5E2C0B800D62}" type="presOf" srcId="{A5921180-7D29-41CA-A1B5-AE2E037B3D07}" destId="{36599077-BD6C-424C-AE7E-77A3C1148CB1}" srcOrd="0" destOrd="0" presId="urn:microsoft.com/office/officeart/2005/8/layout/cycle4"/>
    <dgm:cxn modelId="{D47000AD-5F84-4EAA-9F16-D11F21BCCA05}" type="presOf" srcId="{D7E11615-21F8-46BC-BA3B-B9AF1198007A}" destId="{4B1D641C-7990-4F7B-8908-781AEA3959FE}" srcOrd="1" destOrd="0" presId="urn:microsoft.com/office/officeart/2005/8/layout/cycle4"/>
    <dgm:cxn modelId="{86DE0DBD-FD83-48C1-A8F7-90F30EDB3C29}" type="presOf" srcId="{7164188A-1352-4BD2-AEBB-E2003D635811}" destId="{14C5924B-9EBA-4FB2-A280-D7B696EEBDE4}" srcOrd="0" destOrd="0" presId="urn:microsoft.com/office/officeart/2005/8/layout/cycle4"/>
    <dgm:cxn modelId="{C5D9B0C0-E678-4780-83E7-94FB1ED9096E}" type="presOf" srcId="{854B9C45-7012-4746-ADAE-C0D33CDF3DF2}" destId="{0494D035-381C-4D91-BE27-397F80BD04BA}" srcOrd="1" destOrd="0" presId="urn:microsoft.com/office/officeart/2005/8/layout/cycle4"/>
    <dgm:cxn modelId="{23DBBDD2-6CCA-49B4-98BC-FAB5A53E3A31}" srcId="{159FEF29-CEC9-4882-84D5-7C801385BBA7}" destId="{7164188A-1352-4BD2-AEBB-E2003D635811}" srcOrd="0" destOrd="0" parTransId="{A8543479-1A5F-4F51-8457-522475D40CEB}" sibTransId="{08BDC6B8-0613-4032-98F9-BBE64A1D0790}"/>
    <dgm:cxn modelId="{155B5BE8-1328-4DA6-B483-BDB55169D4AB}" srcId="{EBF6B492-2D07-4A2C-9DE3-B2425A2B72D0}" destId="{A5921180-7D29-41CA-A1B5-AE2E037B3D07}" srcOrd="0" destOrd="0" parTransId="{FE5DA59D-8B4F-4E5F-A842-678A7615EC46}" sibTransId="{5AC4DD3C-2D82-4414-8A6D-0B9356A51733}"/>
    <dgm:cxn modelId="{6A7DDFF0-2839-40B2-8300-944E1A3B90DF}" type="presOf" srcId="{A5921180-7D29-41CA-A1B5-AE2E037B3D07}" destId="{7D782A93-0EC0-4B6C-B20E-E52888F0C443}" srcOrd="1" destOrd="0" presId="urn:microsoft.com/office/officeart/2005/8/layout/cycle4"/>
    <dgm:cxn modelId="{E4736BF2-3808-4287-A1F0-C3875FF1AFC4}" type="presOf" srcId="{DD7C1127-6C3E-48D0-956E-7AEDB839CC31}" destId="{04C840D6-F048-44DD-85F3-39388F069051}" srcOrd="0" destOrd="0" presId="urn:microsoft.com/office/officeart/2005/8/layout/cycle4"/>
    <dgm:cxn modelId="{43CDAE3A-F003-44D5-902B-C31A4BFD74C6}" type="presParOf" srcId="{9CFDA0D5-4089-4CCE-BD4A-82CDA94B806A}" destId="{40271C7F-B421-4195-B7B3-E23E106EEAA3}" srcOrd="0" destOrd="0" presId="urn:microsoft.com/office/officeart/2005/8/layout/cycle4"/>
    <dgm:cxn modelId="{2AB34932-FDFA-42E8-95C0-582878F90156}" type="presParOf" srcId="{40271C7F-B421-4195-B7B3-E23E106EEAA3}" destId="{4D9B6C0E-B63D-4E48-89A8-45B7D0AE02A0}" srcOrd="0" destOrd="0" presId="urn:microsoft.com/office/officeart/2005/8/layout/cycle4"/>
    <dgm:cxn modelId="{821CC883-91A4-4457-96D7-FCAB67756710}" type="presParOf" srcId="{4D9B6C0E-B63D-4E48-89A8-45B7D0AE02A0}" destId="{F1DB033F-E422-444B-9499-9BB91E1F9098}" srcOrd="0" destOrd="0" presId="urn:microsoft.com/office/officeart/2005/8/layout/cycle4"/>
    <dgm:cxn modelId="{D72AE8E7-E666-46BB-9C4C-CE4DCCD81D0F}" type="presParOf" srcId="{4D9B6C0E-B63D-4E48-89A8-45B7D0AE02A0}" destId="{0494D035-381C-4D91-BE27-397F80BD04BA}" srcOrd="1" destOrd="0" presId="urn:microsoft.com/office/officeart/2005/8/layout/cycle4"/>
    <dgm:cxn modelId="{030F1645-4E44-4C51-87AF-6FCC48A33DFC}" type="presParOf" srcId="{40271C7F-B421-4195-B7B3-E23E106EEAA3}" destId="{E2B5351D-54EC-4025-8D73-3E48C33B2BB8}" srcOrd="1" destOrd="0" presId="urn:microsoft.com/office/officeart/2005/8/layout/cycle4"/>
    <dgm:cxn modelId="{81EDF1E0-1CB4-4480-9EE9-64653F568592}" type="presParOf" srcId="{E2B5351D-54EC-4025-8D73-3E48C33B2BB8}" destId="{36599077-BD6C-424C-AE7E-77A3C1148CB1}" srcOrd="0" destOrd="0" presId="urn:microsoft.com/office/officeart/2005/8/layout/cycle4"/>
    <dgm:cxn modelId="{3A1FA9A3-679E-4D18-A8A7-972186334285}" type="presParOf" srcId="{E2B5351D-54EC-4025-8D73-3E48C33B2BB8}" destId="{7D782A93-0EC0-4B6C-B20E-E52888F0C443}" srcOrd="1" destOrd="0" presId="urn:microsoft.com/office/officeart/2005/8/layout/cycle4"/>
    <dgm:cxn modelId="{CC8D4BAD-3F2A-41FD-BEF8-1DCCBDD9BE3A}" type="presParOf" srcId="{40271C7F-B421-4195-B7B3-E23E106EEAA3}" destId="{0F9F5614-47E0-41BD-82CA-77A0B1FF05FC}" srcOrd="2" destOrd="0" presId="urn:microsoft.com/office/officeart/2005/8/layout/cycle4"/>
    <dgm:cxn modelId="{C3F61D6F-341A-415E-913E-FE0CC9789022}" type="presParOf" srcId="{0F9F5614-47E0-41BD-82CA-77A0B1FF05FC}" destId="{A48AFF19-A8BA-46BC-815F-0F874D51C56A}" srcOrd="0" destOrd="0" presId="urn:microsoft.com/office/officeart/2005/8/layout/cycle4"/>
    <dgm:cxn modelId="{35EF5659-4EAA-49E4-ABF7-EF64C447CE00}" type="presParOf" srcId="{0F9F5614-47E0-41BD-82CA-77A0B1FF05FC}" destId="{4B1D641C-7990-4F7B-8908-781AEA3959FE}" srcOrd="1" destOrd="0" presId="urn:microsoft.com/office/officeart/2005/8/layout/cycle4"/>
    <dgm:cxn modelId="{20A5F5B6-70B1-4738-847A-309CBCF0D832}" type="presParOf" srcId="{40271C7F-B421-4195-B7B3-E23E106EEAA3}" destId="{B8611D30-C031-4CCA-845A-BA947481B05F}" srcOrd="3" destOrd="0" presId="urn:microsoft.com/office/officeart/2005/8/layout/cycle4"/>
    <dgm:cxn modelId="{A7F2C084-64E6-4DD4-A980-2C1A00DC5F51}" type="presParOf" srcId="{B8611D30-C031-4CCA-845A-BA947481B05F}" destId="{14C5924B-9EBA-4FB2-A280-D7B696EEBDE4}" srcOrd="0" destOrd="0" presId="urn:microsoft.com/office/officeart/2005/8/layout/cycle4"/>
    <dgm:cxn modelId="{DF717885-C591-4E47-B507-6ED5C57840FC}" type="presParOf" srcId="{B8611D30-C031-4CCA-845A-BA947481B05F}" destId="{63CD151F-AA78-4966-A3BF-7376F16341F1}" srcOrd="1" destOrd="0" presId="urn:microsoft.com/office/officeart/2005/8/layout/cycle4"/>
    <dgm:cxn modelId="{0551E9C7-7F9E-4162-AFDF-7AB33E918D6F}" type="presParOf" srcId="{40271C7F-B421-4195-B7B3-E23E106EEAA3}" destId="{95D790CC-E64E-44AF-8FE0-0F5E1198008E}" srcOrd="4" destOrd="0" presId="urn:microsoft.com/office/officeart/2005/8/layout/cycle4"/>
    <dgm:cxn modelId="{E03C3126-F967-4F18-A019-5A75A3D7DFF2}" type="presParOf" srcId="{9CFDA0D5-4089-4CCE-BD4A-82CDA94B806A}" destId="{CE8563E4-E804-411C-9AC4-8FFB04896813}" srcOrd="1" destOrd="0" presId="urn:microsoft.com/office/officeart/2005/8/layout/cycle4"/>
    <dgm:cxn modelId="{1E7FC15D-51AF-45B5-A935-9D1AAE88BA93}" type="presParOf" srcId="{CE8563E4-E804-411C-9AC4-8FFB04896813}" destId="{04C840D6-F048-44DD-85F3-39388F069051}" srcOrd="0" destOrd="0" presId="urn:microsoft.com/office/officeart/2005/8/layout/cycle4"/>
    <dgm:cxn modelId="{B4C3CEEE-9A69-4658-84BD-A496C9549927}" type="presParOf" srcId="{CE8563E4-E804-411C-9AC4-8FFB04896813}" destId="{DFB6B86F-40A7-4D17-9759-5C0FF34998CC}" srcOrd="1" destOrd="0" presId="urn:microsoft.com/office/officeart/2005/8/layout/cycle4"/>
    <dgm:cxn modelId="{58FC9D88-8BD9-4BC5-BEAF-61D21A959E95}" type="presParOf" srcId="{CE8563E4-E804-411C-9AC4-8FFB04896813}" destId="{6A0EAAB3-2CAE-4632-A29A-F99FBC20F558}" srcOrd="2" destOrd="0" presId="urn:microsoft.com/office/officeart/2005/8/layout/cycle4"/>
    <dgm:cxn modelId="{465F5FE9-5284-4898-98FF-89C7041DA8B6}" type="presParOf" srcId="{CE8563E4-E804-411C-9AC4-8FFB04896813}" destId="{48E31995-8C1E-42F1-A4B1-2442A528632C}" srcOrd="3" destOrd="0" presId="urn:microsoft.com/office/officeart/2005/8/layout/cycle4"/>
    <dgm:cxn modelId="{1243DA66-EF97-43FC-9AB3-B1EC64D0461D}" type="presParOf" srcId="{CE8563E4-E804-411C-9AC4-8FFB04896813}" destId="{74677F16-1E60-419E-B64F-86A744FAB177}" srcOrd="4" destOrd="0" presId="urn:microsoft.com/office/officeart/2005/8/layout/cycle4"/>
    <dgm:cxn modelId="{A93F13F9-F49D-4711-8D85-162ABDFCB135}" type="presParOf" srcId="{9CFDA0D5-4089-4CCE-BD4A-82CDA94B806A}" destId="{7EB622C3-CDAC-4794-B798-44FA107E3128}" srcOrd="2" destOrd="0" presId="urn:microsoft.com/office/officeart/2005/8/layout/cycle4"/>
    <dgm:cxn modelId="{34F5A661-B096-42B1-94EC-99B0BE32BAAF}" type="presParOf" srcId="{9CFDA0D5-4089-4CCE-BD4A-82CDA94B806A}" destId="{27EAD62F-203A-4859-A91B-25569E0DD463}"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B0F6B5-4EBB-4D8B-A3EA-F8F793CF5542}" type="doc">
      <dgm:prSet loTypeId="urn:microsoft.com/office/officeart/2005/8/layout/matrix3" loCatId="matrix" qsTypeId="urn:microsoft.com/office/officeart/2005/8/quickstyle/simple1" qsCatId="simple" csTypeId="urn:microsoft.com/office/officeart/2005/8/colors/colorful4" csCatId="colorful"/>
      <dgm:spPr/>
      <dgm:t>
        <a:bodyPr/>
        <a:lstStyle/>
        <a:p>
          <a:endParaRPr lang="en-IN"/>
        </a:p>
      </dgm:t>
    </dgm:pt>
    <dgm:pt modelId="{848442CF-6752-4943-B235-ED70292F1AB3}">
      <dgm:prSet custT="1"/>
      <dgm:spPr/>
      <dgm:t>
        <a:bodyPr/>
        <a:lstStyle/>
        <a:p>
          <a:r>
            <a:rPr lang="en-US" sz="2400" b="1" dirty="0">
              <a:effectLst>
                <a:outerShdw blurRad="38100" dist="38100" dir="2700000" algn="tl">
                  <a:srgbClr val="000000">
                    <a:alpha val="43137"/>
                  </a:srgbClr>
                </a:outerShdw>
              </a:effectLst>
            </a:rPr>
            <a:t>Win - Lose</a:t>
          </a:r>
          <a:endParaRPr lang="en-IN" sz="2400" b="1" dirty="0">
            <a:effectLst>
              <a:outerShdw blurRad="38100" dist="38100" dir="2700000" algn="tl">
                <a:srgbClr val="000000">
                  <a:alpha val="43137"/>
                </a:srgbClr>
              </a:outerShdw>
            </a:effectLst>
          </a:endParaRPr>
        </a:p>
      </dgm:t>
    </dgm:pt>
    <dgm:pt modelId="{35B2363C-9BC5-4118-B577-30DD22D078D4}" type="parTrans" cxnId="{71AFF0D8-8860-4183-8DDB-9986D3753707}">
      <dgm:prSet/>
      <dgm:spPr/>
      <dgm:t>
        <a:bodyPr/>
        <a:lstStyle/>
        <a:p>
          <a:endParaRPr lang="en-IN"/>
        </a:p>
      </dgm:t>
    </dgm:pt>
    <dgm:pt modelId="{B260B8FF-337B-43FA-B434-E7195C99A253}" type="sibTrans" cxnId="{71AFF0D8-8860-4183-8DDB-9986D3753707}">
      <dgm:prSet/>
      <dgm:spPr/>
      <dgm:t>
        <a:bodyPr/>
        <a:lstStyle/>
        <a:p>
          <a:endParaRPr lang="en-IN"/>
        </a:p>
      </dgm:t>
    </dgm:pt>
    <dgm:pt modelId="{5E348656-E207-4E9C-9789-9EE9567CBB17}">
      <dgm:prSet custT="1"/>
      <dgm:spPr/>
      <dgm:t>
        <a:bodyPr/>
        <a:lstStyle/>
        <a:p>
          <a:r>
            <a:rPr lang="en-US" sz="2400" b="1" dirty="0">
              <a:effectLst>
                <a:outerShdw blurRad="38100" dist="38100" dir="2700000" algn="tl">
                  <a:srgbClr val="000000">
                    <a:alpha val="43137"/>
                  </a:srgbClr>
                </a:outerShdw>
              </a:effectLst>
            </a:rPr>
            <a:t>Lose - Win</a:t>
          </a:r>
          <a:endParaRPr lang="en-IN" sz="2400" b="1" dirty="0">
            <a:effectLst>
              <a:outerShdw blurRad="38100" dist="38100" dir="2700000" algn="tl">
                <a:srgbClr val="000000">
                  <a:alpha val="43137"/>
                </a:srgbClr>
              </a:outerShdw>
            </a:effectLst>
          </a:endParaRPr>
        </a:p>
      </dgm:t>
    </dgm:pt>
    <dgm:pt modelId="{0AAAFE9F-3D11-4669-87ED-19557F83A838}" type="parTrans" cxnId="{F07359E9-38D7-4F05-AB8B-AB22B0801A8F}">
      <dgm:prSet/>
      <dgm:spPr/>
      <dgm:t>
        <a:bodyPr/>
        <a:lstStyle/>
        <a:p>
          <a:endParaRPr lang="en-IN"/>
        </a:p>
      </dgm:t>
    </dgm:pt>
    <dgm:pt modelId="{C5602A74-9A45-44ED-9F74-8C905FFB0D54}" type="sibTrans" cxnId="{F07359E9-38D7-4F05-AB8B-AB22B0801A8F}">
      <dgm:prSet/>
      <dgm:spPr/>
      <dgm:t>
        <a:bodyPr/>
        <a:lstStyle/>
        <a:p>
          <a:endParaRPr lang="en-IN"/>
        </a:p>
      </dgm:t>
    </dgm:pt>
    <dgm:pt modelId="{FBFD6BB1-554F-400C-B432-73B2905E8AF8}">
      <dgm:prSet custT="1"/>
      <dgm:spPr/>
      <dgm:t>
        <a:bodyPr/>
        <a:lstStyle/>
        <a:p>
          <a:r>
            <a:rPr lang="en-US" sz="2400" b="1" dirty="0">
              <a:effectLst>
                <a:outerShdw blurRad="38100" dist="38100" dir="2700000" algn="tl">
                  <a:srgbClr val="000000">
                    <a:alpha val="43137"/>
                  </a:srgbClr>
                </a:outerShdw>
              </a:effectLst>
            </a:rPr>
            <a:t>Lose - Lose</a:t>
          </a:r>
          <a:endParaRPr lang="en-IN" sz="2400" b="1" dirty="0">
            <a:effectLst>
              <a:outerShdw blurRad="38100" dist="38100" dir="2700000" algn="tl">
                <a:srgbClr val="000000">
                  <a:alpha val="43137"/>
                </a:srgbClr>
              </a:outerShdw>
            </a:effectLst>
          </a:endParaRPr>
        </a:p>
      </dgm:t>
    </dgm:pt>
    <dgm:pt modelId="{49B90595-1F59-4D41-A4E8-B8C9EB9B0831}" type="parTrans" cxnId="{F8D0CBF8-9DBE-4FE0-8A16-85DD4308D54D}">
      <dgm:prSet/>
      <dgm:spPr/>
      <dgm:t>
        <a:bodyPr/>
        <a:lstStyle/>
        <a:p>
          <a:endParaRPr lang="en-IN"/>
        </a:p>
      </dgm:t>
    </dgm:pt>
    <dgm:pt modelId="{2D8499BD-34EA-47CF-8E83-79464B77A0B7}" type="sibTrans" cxnId="{F8D0CBF8-9DBE-4FE0-8A16-85DD4308D54D}">
      <dgm:prSet/>
      <dgm:spPr/>
      <dgm:t>
        <a:bodyPr/>
        <a:lstStyle/>
        <a:p>
          <a:endParaRPr lang="en-IN"/>
        </a:p>
      </dgm:t>
    </dgm:pt>
    <dgm:pt modelId="{B7C86640-8D2D-434F-9E30-7F13DB1675B1}">
      <dgm:prSet custT="1"/>
      <dgm:spPr/>
      <dgm:t>
        <a:bodyPr/>
        <a:lstStyle/>
        <a:p>
          <a:r>
            <a:rPr lang="en-US" sz="2400" b="1" dirty="0">
              <a:effectLst>
                <a:outerShdw blurRad="38100" dist="38100" dir="2700000" algn="tl">
                  <a:srgbClr val="000000">
                    <a:alpha val="43137"/>
                  </a:srgbClr>
                </a:outerShdw>
              </a:effectLst>
            </a:rPr>
            <a:t>Win – Win</a:t>
          </a:r>
          <a:endParaRPr lang="en-IN" sz="2400" b="1" dirty="0">
            <a:effectLst>
              <a:outerShdw blurRad="38100" dist="38100" dir="2700000" algn="tl">
                <a:srgbClr val="000000">
                  <a:alpha val="43137"/>
                </a:srgbClr>
              </a:outerShdw>
            </a:effectLst>
          </a:endParaRPr>
        </a:p>
      </dgm:t>
    </dgm:pt>
    <dgm:pt modelId="{8722C6D0-2E95-4E4B-904E-B4FF8917B5F7}" type="parTrans" cxnId="{030D4521-9843-4F04-BB7F-A26A399AAC98}">
      <dgm:prSet/>
      <dgm:spPr/>
      <dgm:t>
        <a:bodyPr/>
        <a:lstStyle/>
        <a:p>
          <a:endParaRPr lang="en-IN"/>
        </a:p>
      </dgm:t>
    </dgm:pt>
    <dgm:pt modelId="{BC34F43B-1F6F-4CA6-9050-9A676660EC8C}" type="sibTrans" cxnId="{030D4521-9843-4F04-BB7F-A26A399AAC98}">
      <dgm:prSet/>
      <dgm:spPr/>
      <dgm:t>
        <a:bodyPr/>
        <a:lstStyle/>
        <a:p>
          <a:endParaRPr lang="en-IN"/>
        </a:p>
      </dgm:t>
    </dgm:pt>
    <dgm:pt modelId="{6EF97418-C97F-4998-A728-B32B54CB5DF4}" type="pres">
      <dgm:prSet presAssocID="{F3B0F6B5-4EBB-4D8B-A3EA-F8F793CF5542}" presName="matrix" presStyleCnt="0">
        <dgm:presLayoutVars>
          <dgm:chMax val="1"/>
          <dgm:dir/>
          <dgm:resizeHandles val="exact"/>
        </dgm:presLayoutVars>
      </dgm:prSet>
      <dgm:spPr/>
    </dgm:pt>
    <dgm:pt modelId="{5450ED01-1A08-4522-8193-4F7030F6289F}" type="pres">
      <dgm:prSet presAssocID="{F3B0F6B5-4EBB-4D8B-A3EA-F8F793CF5542}" presName="diamond" presStyleLbl="bgShp" presStyleIdx="0" presStyleCnt="1"/>
      <dgm:spPr/>
    </dgm:pt>
    <dgm:pt modelId="{739C5715-AD17-4C48-B428-4E6D9050F889}" type="pres">
      <dgm:prSet presAssocID="{F3B0F6B5-4EBB-4D8B-A3EA-F8F793CF5542}" presName="quad1" presStyleLbl="node1" presStyleIdx="0" presStyleCnt="4">
        <dgm:presLayoutVars>
          <dgm:chMax val="0"/>
          <dgm:chPref val="0"/>
          <dgm:bulletEnabled val="1"/>
        </dgm:presLayoutVars>
      </dgm:prSet>
      <dgm:spPr/>
    </dgm:pt>
    <dgm:pt modelId="{C3134DAA-5690-471F-8E7C-2B94B4F0A4AB}" type="pres">
      <dgm:prSet presAssocID="{F3B0F6B5-4EBB-4D8B-A3EA-F8F793CF5542}" presName="quad2" presStyleLbl="node1" presStyleIdx="1" presStyleCnt="4">
        <dgm:presLayoutVars>
          <dgm:chMax val="0"/>
          <dgm:chPref val="0"/>
          <dgm:bulletEnabled val="1"/>
        </dgm:presLayoutVars>
      </dgm:prSet>
      <dgm:spPr/>
    </dgm:pt>
    <dgm:pt modelId="{2170637D-9801-47C4-A131-020A231453EE}" type="pres">
      <dgm:prSet presAssocID="{F3B0F6B5-4EBB-4D8B-A3EA-F8F793CF5542}" presName="quad3" presStyleLbl="node1" presStyleIdx="2" presStyleCnt="4">
        <dgm:presLayoutVars>
          <dgm:chMax val="0"/>
          <dgm:chPref val="0"/>
          <dgm:bulletEnabled val="1"/>
        </dgm:presLayoutVars>
      </dgm:prSet>
      <dgm:spPr/>
    </dgm:pt>
    <dgm:pt modelId="{D5300495-079E-4852-9547-1254109E82A8}" type="pres">
      <dgm:prSet presAssocID="{F3B0F6B5-4EBB-4D8B-A3EA-F8F793CF5542}" presName="quad4" presStyleLbl="node1" presStyleIdx="3" presStyleCnt="4">
        <dgm:presLayoutVars>
          <dgm:chMax val="0"/>
          <dgm:chPref val="0"/>
          <dgm:bulletEnabled val="1"/>
        </dgm:presLayoutVars>
      </dgm:prSet>
      <dgm:spPr/>
    </dgm:pt>
  </dgm:ptLst>
  <dgm:cxnLst>
    <dgm:cxn modelId="{030D4521-9843-4F04-BB7F-A26A399AAC98}" srcId="{F3B0F6B5-4EBB-4D8B-A3EA-F8F793CF5542}" destId="{B7C86640-8D2D-434F-9E30-7F13DB1675B1}" srcOrd="3" destOrd="0" parTransId="{8722C6D0-2E95-4E4B-904E-B4FF8917B5F7}" sibTransId="{BC34F43B-1F6F-4CA6-9050-9A676660EC8C}"/>
    <dgm:cxn modelId="{0FDD5C50-342F-45B3-9491-1E21F6284E3D}" type="presOf" srcId="{F3B0F6B5-4EBB-4D8B-A3EA-F8F793CF5542}" destId="{6EF97418-C97F-4998-A728-B32B54CB5DF4}" srcOrd="0" destOrd="0" presId="urn:microsoft.com/office/officeart/2005/8/layout/matrix3"/>
    <dgm:cxn modelId="{091BEB94-AE6E-4485-AF74-638D65D821B1}" type="presOf" srcId="{5E348656-E207-4E9C-9789-9EE9567CBB17}" destId="{C3134DAA-5690-471F-8E7C-2B94B4F0A4AB}" srcOrd="0" destOrd="0" presId="urn:microsoft.com/office/officeart/2005/8/layout/matrix3"/>
    <dgm:cxn modelId="{A0FD5C9A-6394-4BFC-9AB3-43C1E43DDFC8}" type="presOf" srcId="{B7C86640-8D2D-434F-9E30-7F13DB1675B1}" destId="{D5300495-079E-4852-9547-1254109E82A8}" srcOrd="0" destOrd="0" presId="urn:microsoft.com/office/officeart/2005/8/layout/matrix3"/>
    <dgm:cxn modelId="{D7A8AE9B-6AC7-4432-80C9-5DD3004F38C9}" type="presOf" srcId="{FBFD6BB1-554F-400C-B432-73B2905E8AF8}" destId="{2170637D-9801-47C4-A131-020A231453EE}" srcOrd="0" destOrd="0" presId="urn:microsoft.com/office/officeart/2005/8/layout/matrix3"/>
    <dgm:cxn modelId="{142849C7-55BD-4146-9B95-0041BDA9F2DB}" type="presOf" srcId="{848442CF-6752-4943-B235-ED70292F1AB3}" destId="{739C5715-AD17-4C48-B428-4E6D9050F889}" srcOrd="0" destOrd="0" presId="urn:microsoft.com/office/officeart/2005/8/layout/matrix3"/>
    <dgm:cxn modelId="{71AFF0D8-8860-4183-8DDB-9986D3753707}" srcId="{F3B0F6B5-4EBB-4D8B-A3EA-F8F793CF5542}" destId="{848442CF-6752-4943-B235-ED70292F1AB3}" srcOrd="0" destOrd="0" parTransId="{35B2363C-9BC5-4118-B577-30DD22D078D4}" sibTransId="{B260B8FF-337B-43FA-B434-E7195C99A253}"/>
    <dgm:cxn modelId="{F07359E9-38D7-4F05-AB8B-AB22B0801A8F}" srcId="{F3B0F6B5-4EBB-4D8B-A3EA-F8F793CF5542}" destId="{5E348656-E207-4E9C-9789-9EE9567CBB17}" srcOrd="1" destOrd="0" parTransId="{0AAAFE9F-3D11-4669-87ED-19557F83A838}" sibTransId="{C5602A74-9A45-44ED-9F74-8C905FFB0D54}"/>
    <dgm:cxn modelId="{F8D0CBF8-9DBE-4FE0-8A16-85DD4308D54D}" srcId="{F3B0F6B5-4EBB-4D8B-A3EA-F8F793CF5542}" destId="{FBFD6BB1-554F-400C-B432-73B2905E8AF8}" srcOrd="2" destOrd="0" parTransId="{49B90595-1F59-4D41-A4E8-B8C9EB9B0831}" sibTransId="{2D8499BD-34EA-47CF-8E83-79464B77A0B7}"/>
    <dgm:cxn modelId="{295CBCCE-3C66-49BE-AB89-F98EF06FC7AE}" type="presParOf" srcId="{6EF97418-C97F-4998-A728-B32B54CB5DF4}" destId="{5450ED01-1A08-4522-8193-4F7030F6289F}" srcOrd="0" destOrd="0" presId="urn:microsoft.com/office/officeart/2005/8/layout/matrix3"/>
    <dgm:cxn modelId="{09F9BA68-A9F4-4696-89F9-9ED61DD9DB90}" type="presParOf" srcId="{6EF97418-C97F-4998-A728-B32B54CB5DF4}" destId="{739C5715-AD17-4C48-B428-4E6D9050F889}" srcOrd="1" destOrd="0" presId="urn:microsoft.com/office/officeart/2005/8/layout/matrix3"/>
    <dgm:cxn modelId="{E02E7A60-11E1-487F-B5A4-629957472A8B}" type="presParOf" srcId="{6EF97418-C97F-4998-A728-B32B54CB5DF4}" destId="{C3134DAA-5690-471F-8E7C-2B94B4F0A4AB}" srcOrd="2" destOrd="0" presId="urn:microsoft.com/office/officeart/2005/8/layout/matrix3"/>
    <dgm:cxn modelId="{252858AD-01CB-49AA-A1BB-572FC3C4E975}" type="presParOf" srcId="{6EF97418-C97F-4998-A728-B32B54CB5DF4}" destId="{2170637D-9801-47C4-A131-020A231453EE}" srcOrd="3" destOrd="0" presId="urn:microsoft.com/office/officeart/2005/8/layout/matrix3"/>
    <dgm:cxn modelId="{EE3E1054-10C3-458D-965B-B0744F87199D}" type="presParOf" srcId="{6EF97418-C97F-4998-A728-B32B54CB5DF4}" destId="{D5300495-079E-4852-9547-1254109E82A8}"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8AFF19-A8BA-46BC-815F-0F874D51C56A}">
      <dsp:nvSpPr>
        <dsp:cNvPr id="0" name=""/>
        <dsp:cNvSpPr/>
      </dsp:nvSpPr>
      <dsp:spPr>
        <a:xfrm>
          <a:off x="6223563" y="3879238"/>
          <a:ext cx="2818152" cy="1825524"/>
        </a:xfrm>
        <a:prstGeom prst="roundRect">
          <a:avLst>
            <a:gd name="adj" fmla="val 10000"/>
          </a:avLst>
        </a:prstGeom>
        <a:solidFill>
          <a:schemeClr val="lt1">
            <a:alpha val="90000"/>
            <a:hueOff val="0"/>
            <a:satOff val="0"/>
            <a:lumOff val="0"/>
            <a:alphaOff val="0"/>
          </a:schemeClr>
        </a:solidFill>
        <a:ln w="28575"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0" rIns="49530" bIns="0" numCol="1" spcCol="1270" anchor="t" anchorCtr="0">
          <a:noAutofit/>
        </a:bodyPr>
        <a:lstStyle/>
        <a:p>
          <a:pPr marL="0" lvl="1" indent="0" algn="l" defTabSz="564515">
            <a:lnSpc>
              <a:spcPct val="90000"/>
            </a:lnSpc>
            <a:spcBef>
              <a:spcPct val="0"/>
            </a:spcBef>
            <a:spcAft>
              <a:spcPct val="15000"/>
            </a:spcAft>
            <a:buNone/>
          </a:pPr>
          <a:r>
            <a:rPr lang="en-US" sz="1270" kern="1200" dirty="0">
              <a:solidFill>
                <a:srgbClr val="00B050"/>
              </a:solidFill>
              <a:effectLst/>
            </a:rPr>
            <a:t>Team players, cooperative and supportive of others, Prefers being in the background, working in a stable environment. Often good listeners and to prefers to avoid conflict and change.</a:t>
          </a:r>
          <a:endParaRPr lang="en-IN" sz="1270" kern="1200" dirty="0">
            <a:solidFill>
              <a:srgbClr val="00B050"/>
            </a:solidFill>
            <a:effectLst/>
          </a:endParaRPr>
        </a:p>
      </dsp:txBody>
      <dsp:txXfrm>
        <a:off x="7109109" y="4375720"/>
        <a:ext cx="1892505" cy="1288941"/>
      </dsp:txXfrm>
    </dsp:sp>
    <dsp:sp modelId="{14C5924B-9EBA-4FB2-A280-D7B696EEBDE4}">
      <dsp:nvSpPr>
        <dsp:cNvPr id="0" name=""/>
        <dsp:cNvSpPr/>
      </dsp:nvSpPr>
      <dsp:spPr>
        <a:xfrm>
          <a:off x="467601" y="3879238"/>
          <a:ext cx="2818152" cy="1825524"/>
        </a:xfrm>
        <a:prstGeom prst="roundRect">
          <a:avLst>
            <a:gd name="adj" fmla="val 10000"/>
          </a:avLst>
        </a:prstGeom>
        <a:solidFill>
          <a:schemeClr val="lt1">
            <a:alpha val="90000"/>
            <a:hueOff val="0"/>
            <a:satOff val="0"/>
            <a:lumOff val="0"/>
            <a:alphaOff val="0"/>
          </a:schemeClr>
        </a:solidFill>
        <a:ln w="28575" cap="flat" cmpd="sng" algn="ctr">
          <a:solidFill>
            <a:srgbClr val="00B0F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1" indent="0" algn="l" defTabSz="564515">
            <a:lnSpc>
              <a:spcPct val="90000"/>
            </a:lnSpc>
            <a:spcBef>
              <a:spcPct val="0"/>
            </a:spcBef>
            <a:spcAft>
              <a:spcPct val="15000"/>
            </a:spcAft>
            <a:buNone/>
          </a:pPr>
          <a:r>
            <a:rPr lang="en-US" sz="1270" kern="1200" dirty="0">
              <a:solidFill>
                <a:srgbClr val="00B0F0"/>
              </a:solidFill>
              <a:effectLst/>
            </a:rPr>
            <a:t>Cautious and concerned. Focused on what is "correct“ Plans ahead and concerned about accuracy</a:t>
          </a:r>
          <a:endParaRPr lang="en-IN" sz="1270" kern="1200" dirty="0">
            <a:solidFill>
              <a:srgbClr val="00B0F0"/>
            </a:solidFill>
            <a:effectLst/>
          </a:endParaRPr>
        </a:p>
      </dsp:txBody>
      <dsp:txXfrm>
        <a:off x="507702" y="4375720"/>
        <a:ext cx="1892505" cy="1288941"/>
      </dsp:txXfrm>
    </dsp:sp>
    <dsp:sp modelId="{36599077-BD6C-424C-AE7E-77A3C1148CB1}">
      <dsp:nvSpPr>
        <dsp:cNvPr id="0" name=""/>
        <dsp:cNvSpPr/>
      </dsp:nvSpPr>
      <dsp:spPr>
        <a:xfrm>
          <a:off x="6223563" y="0"/>
          <a:ext cx="2818152" cy="1825524"/>
        </a:xfrm>
        <a:prstGeom prst="roundRect">
          <a:avLst>
            <a:gd name="adj" fmla="val 10000"/>
          </a:avLst>
        </a:prstGeom>
        <a:solidFill>
          <a:schemeClr val="lt1">
            <a:alpha val="90000"/>
            <a:hueOff val="0"/>
            <a:satOff val="0"/>
            <a:lumOff val="0"/>
            <a:alphaOff val="0"/>
          </a:schemeClr>
        </a:solidFill>
        <a:ln w="28575" cap="flat" cmpd="sng" algn="ctr">
          <a:solidFill>
            <a:srgbClr val="FFC96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1" indent="0" algn="l" defTabSz="564515">
            <a:lnSpc>
              <a:spcPct val="90000"/>
            </a:lnSpc>
            <a:spcBef>
              <a:spcPct val="0"/>
            </a:spcBef>
            <a:spcAft>
              <a:spcPct val="15000"/>
            </a:spcAft>
            <a:buFont typeface="Arial" panose="020B0604020202020204" pitchFamily="34" charset="0"/>
            <a:buNone/>
            <a:tabLst/>
          </a:pPr>
          <a:r>
            <a:rPr lang="en-US" sz="1270" kern="1200" dirty="0">
              <a:solidFill>
                <a:srgbClr val="DAA600"/>
              </a:solidFill>
              <a:effectLst/>
            </a:rPr>
            <a:t>Optimistic, social and outgoing, Enjoys being on teams, sharing openly, entertaining and motivating others.   </a:t>
          </a:r>
          <a:endParaRPr lang="en-IN" sz="1270" kern="1200" dirty="0">
            <a:solidFill>
              <a:srgbClr val="DAA600"/>
            </a:solidFill>
            <a:effectLst/>
          </a:endParaRPr>
        </a:p>
      </dsp:txBody>
      <dsp:txXfrm>
        <a:off x="7109109" y="40101"/>
        <a:ext cx="1892505" cy="1288941"/>
      </dsp:txXfrm>
    </dsp:sp>
    <dsp:sp modelId="{F1DB033F-E422-444B-9499-9BB91E1F9098}">
      <dsp:nvSpPr>
        <dsp:cNvPr id="0" name=""/>
        <dsp:cNvSpPr/>
      </dsp:nvSpPr>
      <dsp:spPr>
        <a:xfrm>
          <a:off x="467601" y="0"/>
          <a:ext cx="2818152" cy="1825524"/>
        </a:xfrm>
        <a:prstGeom prst="roundRect">
          <a:avLst>
            <a:gd name="adj" fmla="val 10000"/>
          </a:avLst>
        </a:prstGeom>
        <a:solidFill>
          <a:schemeClr val="lt1">
            <a:alpha val="90000"/>
            <a:hueOff val="0"/>
            <a:satOff val="0"/>
            <a:lumOff val="0"/>
            <a:alphaOff val="0"/>
          </a:schemeClr>
        </a:solidFill>
        <a:ln w="28575" cap="flat" cmpd="sng" algn="ctr">
          <a:solidFill>
            <a:srgbClr val="FF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1" indent="0" algn="l" defTabSz="564515">
            <a:lnSpc>
              <a:spcPct val="90000"/>
            </a:lnSpc>
            <a:spcBef>
              <a:spcPct val="0"/>
            </a:spcBef>
            <a:spcAft>
              <a:spcPct val="15000"/>
            </a:spcAft>
            <a:buNone/>
          </a:pPr>
          <a:r>
            <a:rPr lang="en-US" sz="1270" kern="1200" dirty="0">
              <a:solidFill>
                <a:srgbClr val="FF0000"/>
              </a:solidFill>
              <a:effectLst/>
            </a:rPr>
            <a:t>Direct, decisive, independent and to the point. Bottom line and results oriented. Often strong-willed, enjoys challenges and immediate results</a:t>
          </a:r>
          <a:endParaRPr lang="en-IN" sz="1270" kern="1200" dirty="0">
            <a:solidFill>
              <a:srgbClr val="FF0000"/>
            </a:solidFill>
            <a:effectLst/>
          </a:endParaRPr>
        </a:p>
      </dsp:txBody>
      <dsp:txXfrm>
        <a:off x="507702" y="40101"/>
        <a:ext cx="1892505" cy="1288941"/>
      </dsp:txXfrm>
    </dsp:sp>
    <dsp:sp modelId="{04C840D6-F048-44DD-85F3-39388F069051}">
      <dsp:nvSpPr>
        <dsp:cNvPr id="0" name=""/>
        <dsp:cNvSpPr/>
      </dsp:nvSpPr>
      <dsp:spPr>
        <a:xfrm>
          <a:off x="2215386" y="325171"/>
          <a:ext cx="2470162" cy="2470162"/>
        </a:xfrm>
        <a:prstGeom prst="pieWedge">
          <a:avLst/>
        </a:prstGeom>
        <a:solidFill>
          <a:srgbClr val="FF0000"/>
        </a:solidFill>
        <a:ln w="12700" cap="flat" cmpd="sng" algn="ctr">
          <a:noFill/>
          <a:prstDash val="solid"/>
          <a:miter lim="800000"/>
        </a:ln>
        <a:effectLst>
          <a:outerShdw blurRad="50800" dist="38100" dir="10800000" algn="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130000"/>
            </a:lnSpc>
            <a:spcBef>
              <a:spcPct val="0"/>
            </a:spcBef>
            <a:spcAft>
              <a:spcPts val="600"/>
            </a:spcAft>
            <a:buNone/>
          </a:pPr>
          <a:r>
            <a:rPr lang="en-US" sz="2000" b="1" kern="1200" dirty="0">
              <a:solidFill>
                <a:schemeClr val="bg1"/>
              </a:solidFill>
              <a:effectLst>
                <a:outerShdw blurRad="38100" dist="38100" dir="2700000" algn="tl">
                  <a:srgbClr val="000000">
                    <a:alpha val="43137"/>
                  </a:srgbClr>
                </a:outerShdw>
              </a:effectLst>
            </a:rPr>
            <a:t>Dominance</a:t>
          </a:r>
          <a:endParaRPr lang="en-IN" sz="2000" kern="1200" dirty="0">
            <a:solidFill>
              <a:schemeClr val="bg1"/>
            </a:solidFill>
            <a:effectLst>
              <a:outerShdw blurRad="38100" dist="38100" dir="2700000" algn="tl">
                <a:srgbClr val="000000">
                  <a:alpha val="43137"/>
                </a:srgbClr>
              </a:outerShdw>
            </a:effectLst>
          </a:endParaRPr>
        </a:p>
      </dsp:txBody>
      <dsp:txXfrm>
        <a:off x="2938880" y="1048665"/>
        <a:ext cx="1746668" cy="1746668"/>
      </dsp:txXfrm>
    </dsp:sp>
    <dsp:sp modelId="{DFB6B86F-40A7-4D17-9759-5C0FF34998CC}">
      <dsp:nvSpPr>
        <dsp:cNvPr id="0" name=""/>
        <dsp:cNvSpPr/>
      </dsp:nvSpPr>
      <dsp:spPr>
        <a:xfrm rot="5400000">
          <a:off x="4799644" y="325171"/>
          <a:ext cx="2470162" cy="2470162"/>
        </a:xfrm>
        <a:prstGeom prst="pieWedge">
          <a:avLst/>
        </a:prstGeom>
        <a:solidFill>
          <a:srgbClr val="FFC000"/>
        </a:solidFill>
        <a:ln w="12700" cap="flat" cmpd="sng" algn="ctr">
          <a:solidFill>
            <a:schemeClr val="lt1">
              <a:hueOff val="0"/>
              <a:satOff val="0"/>
              <a:lumOff val="0"/>
              <a:alphaOff val="0"/>
            </a:schemeClr>
          </a:solidFill>
          <a:prstDash val="solid"/>
          <a:miter lim="800000"/>
        </a:ln>
        <a:effectLst>
          <a:outerShdw blurRad="50800" dist="38100" algn="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150000"/>
            </a:lnSpc>
            <a:spcBef>
              <a:spcPct val="0"/>
            </a:spcBef>
            <a:spcAft>
              <a:spcPts val="600"/>
            </a:spcAft>
            <a:buNone/>
          </a:pPr>
          <a:r>
            <a:rPr lang="en-US" sz="2000" b="1" kern="1200" dirty="0">
              <a:solidFill>
                <a:schemeClr val="bg1"/>
              </a:solidFill>
              <a:effectLst>
                <a:outerShdw blurRad="38100" dist="38100" dir="2700000" algn="tl">
                  <a:srgbClr val="000000">
                    <a:alpha val="43137"/>
                  </a:srgbClr>
                </a:outerShdw>
              </a:effectLst>
            </a:rPr>
            <a:t>Influence</a:t>
          </a:r>
          <a:endParaRPr lang="en-IN" sz="2000" kern="1200" dirty="0">
            <a:solidFill>
              <a:schemeClr val="bg1"/>
            </a:solidFill>
            <a:effectLst>
              <a:outerShdw blurRad="38100" dist="38100" dir="2700000" algn="tl">
                <a:srgbClr val="000000">
                  <a:alpha val="43137"/>
                </a:srgbClr>
              </a:outerShdw>
            </a:effectLst>
          </a:endParaRPr>
        </a:p>
      </dsp:txBody>
      <dsp:txXfrm rot="-5400000">
        <a:off x="4799644" y="1048665"/>
        <a:ext cx="1746668" cy="1746668"/>
      </dsp:txXfrm>
    </dsp:sp>
    <dsp:sp modelId="{6A0EAAB3-2CAE-4632-A29A-F99FBC20F558}">
      <dsp:nvSpPr>
        <dsp:cNvPr id="0" name=""/>
        <dsp:cNvSpPr/>
      </dsp:nvSpPr>
      <dsp:spPr>
        <a:xfrm rot="10800000">
          <a:off x="4799644" y="2909429"/>
          <a:ext cx="2470162" cy="2470162"/>
        </a:xfrm>
        <a:prstGeom prst="pieWedge">
          <a:avLst/>
        </a:prstGeom>
        <a:solidFill>
          <a:srgbClr val="00B050"/>
        </a:solidFill>
        <a:ln w="12700" cap="flat" cmpd="sng" algn="ctr">
          <a:solidFill>
            <a:schemeClr val="lt1">
              <a:hueOff val="0"/>
              <a:satOff val="0"/>
              <a:lumOff val="0"/>
              <a:alphaOff val="0"/>
            </a:schemeClr>
          </a:solidFill>
          <a:prstDash val="solid"/>
          <a:miter lim="800000"/>
        </a:ln>
        <a:effectLst>
          <a:outerShdw blurRad="50800" dist="38100" algn="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216000" numCol="1" spcCol="1270" anchor="ctr" anchorCtr="0">
          <a:noAutofit/>
        </a:bodyPr>
        <a:lstStyle/>
        <a:p>
          <a:pPr marL="0" lvl="0" indent="0" algn="ctr" defTabSz="889000">
            <a:lnSpc>
              <a:spcPct val="150000"/>
            </a:lnSpc>
            <a:spcBef>
              <a:spcPct val="0"/>
            </a:spcBef>
            <a:spcAft>
              <a:spcPts val="600"/>
            </a:spcAft>
            <a:buNone/>
          </a:pPr>
          <a:r>
            <a:rPr lang="en-US" sz="2000" b="1" kern="1200" dirty="0">
              <a:solidFill>
                <a:schemeClr val="bg1"/>
              </a:solidFill>
              <a:effectLst>
                <a:outerShdw blurRad="38100" dist="38100" dir="2700000" algn="tl">
                  <a:srgbClr val="000000">
                    <a:alpha val="43137"/>
                  </a:srgbClr>
                </a:outerShdw>
              </a:effectLst>
            </a:rPr>
            <a:t>Steadiness</a:t>
          </a:r>
          <a:endParaRPr lang="en-IN" sz="2000" kern="1200" dirty="0">
            <a:solidFill>
              <a:schemeClr val="bg1"/>
            </a:solidFill>
            <a:effectLst>
              <a:outerShdw blurRad="38100" dist="38100" dir="2700000" algn="tl">
                <a:srgbClr val="000000">
                  <a:alpha val="43137"/>
                </a:srgbClr>
              </a:outerShdw>
            </a:effectLst>
          </a:endParaRPr>
        </a:p>
      </dsp:txBody>
      <dsp:txXfrm rot="10800000">
        <a:off x="4799644" y="2909429"/>
        <a:ext cx="1746668" cy="1746668"/>
      </dsp:txXfrm>
    </dsp:sp>
    <dsp:sp modelId="{48E31995-8C1E-42F1-A4B1-2442A528632C}">
      <dsp:nvSpPr>
        <dsp:cNvPr id="0" name=""/>
        <dsp:cNvSpPr/>
      </dsp:nvSpPr>
      <dsp:spPr>
        <a:xfrm rot="16200000">
          <a:off x="2215386" y="2909429"/>
          <a:ext cx="2470162" cy="2470162"/>
        </a:xfrm>
        <a:prstGeom prst="pieWedge">
          <a:avLst/>
        </a:prstGeom>
        <a:solidFill>
          <a:srgbClr val="00B0F0"/>
        </a:solidFill>
        <a:ln w="12700" cap="flat" cmpd="sng" algn="ctr">
          <a:solidFill>
            <a:schemeClr val="lt1">
              <a:hueOff val="0"/>
              <a:satOff val="0"/>
              <a:lumOff val="0"/>
              <a:alphaOff val="0"/>
            </a:schemeClr>
          </a:solidFill>
          <a:prstDash val="solid"/>
          <a:miter lim="800000"/>
        </a:ln>
        <a:effectLst>
          <a:outerShdw blurRad="50800" dist="38100" dir="10800000" algn="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120000"/>
            </a:lnSpc>
            <a:spcBef>
              <a:spcPct val="0"/>
            </a:spcBef>
            <a:spcAft>
              <a:spcPts val="600"/>
            </a:spcAft>
            <a:buNone/>
          </a:pPr>
          <a:r>
            <a:rPr lang="en-US" sz="2000" b="1" kern="1200" dirty="0">
              <a:solidFill>
                <a:schemeClr val="bg1"/>
              </a:solidFill>
              <a:effectLst>
                <a:outerShdw blurRad="38100" dist="38100" dir="2700000" algn="tl">
                  <a:srgbClr val="000000">
                    <a:alpha val="43137"/>
                  </a:srgbClr>
                </a:outerShdw>
              </a:effectLst>
            </a:rPr>
            <a:t>Compliance</a:t>
          </a:r>
          <a:endParaRPr lang="en-IN" sz="2000" kern="1200" dirty="0">
            <a:solidFill>
              <a:schemeClr val="bg1"/>
            </a:solidFill>
            <a:effectLst>
              <a:outerShdw blurRad="38100" dist="38100" dir="2700000" algn="tl">
                <a:srgbClr val="000000">
                  <a:alpha val="43137"/>
                </a:srgbClr>
              </a:outerShdw>
            </a:effectLst>
          </a:endParaRPr>
        </a:p>
      </dsp:txBody>
      <dsp:txXfrm rot="5400000">
        <a:off x="2938880" y="2909429"/>
        <a:ext cx="1746668" cy="1746668"/>
      </dsp:txXfrm>
    </dsp:sp>
    <dsp:sp modelId="{7EB622C3-CDAC-4794-B798-44FA107E3128}">
      <dsp:nvSpPr>
        <dsp:cNvPr id="0" name=""/>
        <dsp:cNvSpPr/>
      </dsp:nvSpPr>
      <dsp:spPr>
        <a:xfrm>
          <a:off x="4316165" y="2338952"/>
          <a:ext cx="852862" cy="741619"/>
        </a:xfrm>
        <a:prstGeom prst="circularArrow">
          <a:avLst/>
        </a:prstGeom>
        <a:solidFill>
          <a:schemeClr val="bg1"/>
        </a:solidFill>
        <a:ln w="12700" cap="flat" cmpd="sng" algn="ctr">
          <a:solidFill>
            <a:schemeClr val="bg1"/>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dsp:style>
    </dsp:sp>
    <dsp:sp modelId="{27EAD62F-203A-4859-A91B-25569E0DD463}">
      <dsp:nvSpPr>
        <dsp:cNvPr id="0" name=""/>
        <dsp:cNvSpPr/>
      </dsp:nvSpPr>
      <dsp:spPr>
        <a:xfrm rot="10800000">
          <a:off x="4316165" y="2624190"/>
          <a:ext cx="852862" cy="741619"/>
        </a:xfrm>
        <a:prstGeom prst="circularArrow">
          <a:avLst/>
        </a:prstGeom>
        <a:solidFill>
          <a:schemeClr val="bg1"/>
        </a:solidFill>
        <a:ln w="12700" cap="flat" cmpd="sng" algn="ctr">
          <a:solidFill>
            <a:schemeClr val="bg1"/>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0ED01-1A08-4522-8193-4F7030F6289F}">
      <dsp:nvSpPr>
        <dsp:cNvPr id="0" name=""/>
        <dsp:cNvSpPr/>
      </dsp:nvSpPr>
      <dsp:spPr>
        <a:xfrm>
          <a:off x="2166937" y="0"/>
          <a:ext cx="5334000" cy="5334000"/>
        </a:xfrm>
        <a:prstGeom prst="diamond">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9C5715-AD17-4C48-B428-4E6D9050F889}">
      <dsp:nvSpPr>
        <dsp:cNvPr id="0" name=""/>
        <dsp:cNvSpPr/>
      </dsp:nvSpPr>
      <dsp:spPr>
        <a:xfrm>
          <a:off x="2673667" y="506729"/>
          <a:ext cx="2080260" cy="20802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effectLst>
                <a:outerShdw blurRad="38100" dist="38100" dir="2700000" algn="tl">
                  <a:srgbClr val="000000">
                    <a:alpha val="43137"/>
                  </a:srgbClr>
                </a:outerShdw>
              </a:effectLst>
            </a:rPr>
            <a:t>Win - Lose</a:t>
          </a:r>
          <a:endParaRPr lang="en-IN" sz="2400" b="1" kern="1200" dirty="0">
            <a:effectLst>
              <a:outerShdw blurRad="38100" dist="38100" dir="2700000" algn="tl">
                <a:srgbClr val="000000">
                  <a:alpha val="43137"/>
                </a:srgbClr>
              </a:outerShdw>
            </a:effectLst>
          </a:endParaRPr>
        </a:p>
      </dsp:txBody>
      <dsp:txXfrm>
        <a:off x="2775217" y="608279"/>
        <a:ext cx="1877160" cy="1877160"/>
      </dsp:txXfrm>
    </dsp:sp>
    <dsp:sp modelId="{C3134DAA-5690-471F-8E7C-2B94B4F0A4AB}">
      <dsp:nvSpPr>
        <dsp:cNvPr id="0" name=""/>
        <dsp:cNvSpPr/>
      </dsp:nvSpPr>
      <dsp:spPr>
        <a:xfrm>
          <a:off x="4913947" y="506729"/>
          <a:ext cx="2080260" cy="2080260"/>
        </a:xfrm>
        <a:prstGeom prst="roundRect">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effectLst>
                <a:outerShdw blurRad="38100" dist="38100" dir="2700000" algn="tl">
                  <a:srgbClr val="000000">
                    <a:alpha val="43137"/>
                  </a:srgbClr>
                </a:outerShdw>
              </a:effectLst>
            </a:rPr>
            <a:t>Lose - Win</a:t>
          </a:r>
          <a:endParaRPr lang="en-IN" sz="2400" b="1" kern="1200" dirty="0">
            <a:effectLst>
              <a:outerShdw blurRad="38100" dist="38100" dir="2700000" algn="tl">
                <a:srgbClr val="000000">
                  <a:alpha val="43137"/>
                </a:srgbClr>
              </a:outerShdw>
            </a:effectLst>
          </a:endParaRPr>
        </a:p>
      </dsp:txBody>
      <dsp:txXfrm>
        <a:off x="5015497" y="608279"/>
        <a:ext cx="1877160" cy="1877160"/>
      </dsp:txXfrm>
    </dsp:sp>
    <dsp:sp modelId="{2170637D-9801-47C4-A131-020A231453EE}">
      <dsp:nvSpPr>
        <dsp:cNvPr id="0" name=""/>
        <dsp:cNvSpPr/>
      </dsp:nvSpPr>
      <dsp:spPr>
        <a:xfrm>
          <a:off x="2673667" y="2747010"/>
          <a:ext cx="2080260" cy="2080260"/>
        </a:xfrm>
        <a:prstGeom prst="roundRect">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effectLst>
                <a:outerShdw blurRad="38100" dist="38100" dir="2700000" algn="tl">
                  <a:srgbClr val="000000">
                    <a:alpha val="43137"/>
                  </a:srgbClr>
                </a:outerShdw>
              </a:effectLst>
            </a:rPr>
            <a:t>Lose - Lose</a:t>
          </a:r>
          <a:endParaRPr lang="en-IN" sz="2400" b="1" kern="1200" dirty="0">
            <a:effectLst>
              <a:outerShdw blurRad="38100" dist="38100" dir="2700000" algn="tl">
                <a:srgbClr val="000000">
                  <a:alpha val="43137"/>
                </a:srgbClr>
              </a:outerShdw>
            </a:effectLst>
          </a:endParaRPr>
        </a:p>
      </dsp:txBody>
      <dsp:txXfrm>
        <a:off x="2775217" y="2848560"/>
        <a:ext cx="1877160" cy="1877160"/>
      </dsp:txXfrm>
    </dsp:sp>
    <dsp:sp modelId="{D5300495-079E-4852-9547-1254109E82A8}">
      <dsp:nvSpPr>
        <dsp:cNvPr id="0" name=""/>
        <dsp:cNvSpPr/>
      </dsp:nvSpPr>
      <dsp:spPr>
        <a:xfrm>
          <a:off x="4913947" y="2747010"/>
          <a:ext cx="2080260" cy="2080260"/>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effectLst>
                <a:outerShdw blurRad="38100" dist="38100" dir="2700000" algn="tl">
                  <a:srgbClr val="000000">
                    <a:alpha val="43137"/>
                  </a:srgbClr>
                </a:outerShdw>
              </a:effectLst>
            </a:rPr>
            <a:t>Win – Win</a:t>
          </a:r>
          <a:endParaRPr lang="en-IN" sz="2400" b="1" kern="1200" dirty="0">
            <a:effectLst>
              <a:outerShdw blurRad="38100" dist="38100" dir="2700000" algn="tl">
                <a:srgbClr val="000000">
                  <a:alpha val="43137"/>
                </a:srgbClr>
              </a:outerShdw>
            </a:effectLst>
          </a:endParaRPr>
        </a:p>
      </dsp:txBody>
      <dsp:txXfrm>
        <a:off x="5015497" y="2848560"/>
        <a:ext cx="1877160" cy="1877160"/>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ADD65C-74A5-1BDE-AE24-49DACC61DB0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Swis721 Cn BT" panose="020B0506020202030204" pitchFamily="34" charset="0"/>
            </a:endParaRPr>
          </a:p>
        </p:txBody>
      </p:sp>
      <p:sp>
        <p:nvSpPr>
          <p:cNvPr id="3" name="Date Placeholder 2">
            <a:extLst>
              <a:ext uri="{FF2B5EF4-FFF2-40B4-BE49-F238E27FC236}">
                <a16:creationId xmlns:a16="http://schemas.microsoft.com/office/drawing/2014/main" id="{1515CD26-DA81-5744-1B50-4F43E424E9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E0B5F01-5008-458E-B950-E3C9AF0F18B3}" type="datetimeFigureOut">
              <a:rPr lang="en-US" smtClean="0">
                <a:latin typeface="Swis721 Cn BT" panose="020B0506020202030204" pitchFamily="34" charset="0"/>
              </a:rPr>
              <a:t>9/23/2024</a:t>
            </a:fld>
            <a:endParaRPr lang="en-US" dirty="0">
              <a:latin typeface="Swis721 Cn BT" panose="020B0506020202030204" pitchFamily="34" charset="0"/>
            </a:endParaRPr>
          </a:p>
        </p:txBody>
      </p:sp>
      <p:sp>
        <p:nvSpPr>
          <p:cNvPr id="4" name="Footer Placeholder 3">
            <a:extLst>
              <a:ext uri="{FF2B5EF4-FFF2-40B4-BE49-F238E27FC236}">
                <a16:creationId xmlns:a16="http://schemas.microsoft.com/office/drawing/2014/main" id="{D39705EA-9E7A-1F0C-20AE-B6B1E602C5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Swis721 Cn BT" panose="020B0506020202030204" pitchFamily="34" charset="0"/>
            </a:endParaRPr>
          </a:p>
        </p:txBody>
      </p:sp>
      <p:sp>
        <p:nvSpPr>
          <p:cNvPr id="5" name="Slide Number Placeholder 4">
            <a:extLst>
              <a:ext uri="{FF2B5EF4-FFF2-40B4-BE49-F238E27FC236}">
                <a16:creationId xmlns:a16="http://schemas.microsoft.com/office/drawing/2014/main" id="{A2500244-C923-CD4A-C213-9B5F6D8E62B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28A8E5-C2EE-4FA9-AD96-06D86ABC9429}" type="slidenum">
              <a:rPr lang="en-US" smtClean="0">
                <a:latin typeface="Swis721 Cn BT" panose="020B0506020202030204" pitchFamily="34" charset="0"/>
              </a:rPr>
              <a:t>‹#›</a:t>
            </a:fld>
            <a:endParaRPr lang="en-US" dirty="0">
              <a:latin typeface="Swis721 Cn BT" panose="020B0506020202030204" pitchFamily="34" charset="0"/>
            </a:endParaRPr>
          </a:p>
        </p:txBody>
      </p:sp>
    </p:spTree>
    <p:extLst>
      <p:ext uri="{BB962C8B-B14F-4D97-AF65-F5344CB8AC3E}">
        <p14:creationId xmlns:p14="http://schemas.microsoft.com/office/powerpoint/2010/main" val="2072277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Swis721 Cn BT" panose="020B0506020202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Swis721 Cn BT" panose="020B0506020202030204" pitchFamily="34" charset="0"/>
              </a:defRPr>
            </a:lvl1pPr>
          </a:lstStyle>
          <a:p>
            <a:fld id="{73DA6FE2-3F0F-4FD2-9E99-88B84602681F}" type="datetimeFigureOut">
              <a:rPr lang="en-US" smtClean="0"/>
              <a:pPr/>
              <a:t>9/23/2024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Swis721 Cn BT" panose="020B0506020202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Swis721 Cn BT" panose="020B0506020202030204" pitchFamily="34" charset="0"/>
              </a:defRPr>
            </a:lvl1pPr>
          </a:lstStyle>
          <a:p>
            <a:fld id="{F5453FCA-CD46-459E-A84D-61334D0A920D}" type="slidenum">
              <a:rPr lang="en-US" smtClean="0"/>
              <a:pPr/>
              <a:t>‹#›</a:t>
            </a:fld>
            <a:endParaRPr lang="en-US" dirty="0"/>
          </a:p>
        </p:txBody>
      </p:sp>
    </p:spTree>
    <p:extLst>
      <p:ext uri="{BB962C8B-B14F-4D97-AF65-F5344CB8AC3E}">
        <p14:creationId xmlns:p14="http://schemas.microsoft.com/office/powerpoint/2010/main" val="698425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wis721 Cn BT" panose="020B0506020202030204" pitchFamily="34" charset="0"/>
        <a:ea typeface="+mn-ea"/>
        <a:cs typeface="+mn-cs"/>
      </a:defRPr>
    </a:lvl1pPr>
    <a:lvl2pPr marL="457200" algn="l" defTabSz="914400" rtl="0" eaLnBrk="1" latinLnBrk="0" hangingPunct="1">
      <a:defRPr sz="1200" kern="1200">
        <a:solidFill>
          <a:schemeClr val="tx1"/>
        </a:solidFill>
        <a:latin typeface="Swis721 Cn BT" panose="020B0506020202030204" pitchFamily="34" charset="0"/>
        <a:ea typeface="+mn-ea"/>
        <a:cs typeface="+mn-cs"/>
      </a:defRPr>
    </a:lvl2pPr>
    <a:lvl3pPr marL="914400" algn="l" defTabSz="914400" rtl="0" eaLnBrk="1" latinLnBrk="0" hangingPunct="1">
      <a:defRPr sz="1200" kern="1200">
        <a:solidFill>
          <a:schemeClr val="tx1"/>
        </a:solidFill>
        <a:latin typeface="Swis721 Cn BT" panose="020B0506020202030204" pitchFamily="34" charset="0"/>
        <a:ea typeface="+mn-ea"/>
        <a:cs typeface="+mn-cs"/>
      </a:defRPr>
    </a:lvl3pPr>
    <a:lvl4pPr marL="1371600" algn="l" defTabSz="914400" rtl="0" eaLnBrk="1" latinLnBrk="0" hangingPunct="1">
      <a:defRPr sz="1200" kern="1200">
        <a:solidFill>
          <a:schemeClr val="tx1"/>
        </a:solidFill>
        <a:latin typeface="Swis721 Cn BT" panose="020B0506020202030204" pitchFamily="34" charset="0"/>
        <a:ea typeface="+mn-ea"/>
        <a:cs typeface="+mn-cs"/>
      </a:defRPr>
    </a:lvl4pPr>
    <a:lvl5pPr marL="1828800" algn="l" defTabSz="914400" rtl="0" eaLnBrk="1" latinLnBrk="0" hangingPunct="1">
      <a:defRPr sz="1200" kern="1200">
        <a:solidFill>
          <a:schemeClr val="tx1"/>
        </a:solidFill>
        <a:latin typeface="Swis721 Cn BT" panose="020B0506020202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betterup.com/blog/how-to-ask-for-and-receive-feedback?hsLang=en"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betterup.com/blog/constructive-feedback?hsLang=en"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74151"/>
                </a:solidFill>
                <a:effectLst/>
                <a:latin typeface="Söhne"/>
              </a:rPr>
              <a:t>Trainer- Good Morning participants</a:t>
            </a:r>
          </a:p>
          <a:p>
            <a:pPr algn="l"/>
            <a:r>
              <a:rPr lang="en-US" b="0" i="0" dirty="0">
                <a:solidFill>
                  <a:srgbClr val="374151"/>
                </a:solidFill>
                <a:effectLst/>
                <a:latin typeface="Söhne"/>
              </a:rPr>
              <a:t>Participants need to respond with extra enthusiasm</a:t>
            </a:r>
          </a:p>
          <a:p>
            <a:pPr algn="l"/>
            <a:endParaRPr lang="en-US" b="0" i="0" dirty="0">
              <a:solidFill>
                <a:srgbClr val="374151"/>
              </a:solidFill>
              <a:effectLst/>
              <a:latin typeface="Söhne"/>
            </a:endParaRPr>
          </a:p>
          <a:p>
            <a:pPr algn="l"/>
            <a:r>
              <a:rPr lang="en-US" b="0" i="0" dirty="0">
                <a:solidFill>
                  <a:srgbClr val="374151"/>
                </a:solidFill>
                <a:effectLst/>
                <a:latin typeface="Söhne"/>
              </a:rPr>
              <a:t>Welcome to this highly anticipated and energizing workshop on interpersonal skills! Today, we embark on a transformative journey together, where we will unlock the immense potential within ourselves to build strong, meaningful connections with others. This workshop is not just about learning techniques; it's about igniting the fire of motivation within each of us, propelling us to become more influential communicators and empathetic individuals. As we dive into the world of interpersonal skills, we will explore the art of active listening, the power of effective communication, and the magic of building trust and rapport.</a:t>
            </a:r>
          </a:p>
          <a:p>
            <a:pPr algn="l"/>
            <a:endParaRPr lang="en-US" b="0" i="0" dirty="0">
              <a:solidFill>
                <a:srgbClr val="374151"/>
              </a:solidFill>
              <a:effectLst/>
              <a:latin typeface="Söhne"/>
            </a:endParaRPr>
          </a:p>
          <a:p>
            <a:pPr algn="l"/>
            <a:r>
              <a:rPr lang="en-US" b="0" i="0" dirty="0">
                <a:solidFill>
                  <a:srgbClr val="374151"/>
                </a:solidFill>
                <a:effectLst/>
                <a:latin typeface="Söhne"/>
              </a:rPr>
              <a:t>Are you ready to sharpen your Interpersonal skills. Get a loud yes from the participants</a:t>
            </a:r>
          </a:p>
          <a:p>
            <a:endParaRPr lang="en-IN" dirty="0"/>
          </a:p>
        </p:txBody>
      </p:sp>
      <p:sp>
        <p:nvSpPr>
          <p:cNvPr id="4" name="Slide Number Placeholder 3"/>
          <p:cNvSpPr>
            <a:spLocks noGrp="1"/>
          </p:cNvSpPr>
          <p:nvPr>
            <p:ph type="sldNum" sz="quarter" idx="5"/>
          </p:nvPr>
        </p:nvSpPr>
        <p:spPr/>
        <p:txBody>
          <a:bodyPr/>
          <a:lstStyle/>
          <a:p>
            <a:fld id="{F5453FCA-CD46-459E-A84D-61334D0A920D}" type="slidenum">
              <a:rPr lang="en-US" smtClean="0"/>
              <a:pPr/>
              <a:t>1</a:t>
            </a:fld>
            <a:endParaRPr lang="en-US"/>
          </a:p>
        </p:txBody>
      </p:sp>
    </p:spTree>
    <p:extLst>
      <p:ext uri="{BB962C8B-B14F-4D97-AF65-F5344CB8AC3E}">
        <p14:creationId xmlns:p14="http://schemas.microsoft.com/office/powerpoint/2010/main" val="3991176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525146"/>
                </a:solidFill>
                <a:effectLst/>
              </a:rPr>
              <a:t>Trainer talk about the benefits of being self aware. </a:t>
            </a:r>
          </a:p>
          <a:p>
            <a:pPr algn="l"/>
            <a:endParaRPr lang="en-US" b="0" i="0" dirty="0">
              <a:solidFill>
                <a:srgbClr val="525146"/>
              </a:solidFill>
              <a:effectLst/>
            </a:endParaRPr>
          </a:p>
          <a:p>
            <a:pPr algn="l"/>
            <a:r>
              <a:rPr lang="en-US" b="0" i="0" dirty="0">
                <a:solidFill>
                  <a:srgbClr val="525146"/>
                </a:solidFill>
                <a:effectLst/>
              </a:rPr>
              <a:t>When you enhance your self-awareness, it allows you to better understand your emotions and reactions. Individuals with strengths in this area are:</a:t>
            </a:r>
          </a:p>
          <a:p>
            <a:pPr algn="l">
              <a:buFont typeface="Arial" panose="020B0604020202020204" pitchFamily="34" charset="0"/>
              <a:buChar char="•"/>
            </a:pPr>
            <a:endParaRPr lang="en-US" b="0" i="0" dirty="0">
              <a:solidFill>
                <a:srgbClr val="525146"/>
              </a:solidFill>
              <a:effectLst/>
            </a:endParaRPr>
          </a:p>
          <a:p>
            <a:pPr algn="l">
              <a:buFont typeface="Arial" panose="020B0604020202020204" pitchFamily="34" charset="0"/>
              <a:buChar char="•"/>
            </a:pPr>
            <a:r>
              <a:rPr lang="en-US" b="0" i="0" dirty="0">
                <a:solidFill>
                  <a:srgbClr val="525146"/>
                </a:solidFill>
                <a:effectLst/>
              </a:rPr>
              <a:t>Aware of their own emotional reactions</a:t>
            </a:r>
          </a:p>
          <a:p>
            <a:pPr algn="l">
              <a:buFont typeface="Arial" panose="020B0604020202020204" pitchFamily="34" charset="0"/>
              <a:buChar char="•"/>
            </a:pPr>
            <a:r>
              <a:rPr lang="en-US" b="0" i="0" dirty="0">
                <a:solidFill>
                  <a:srgbClr val="525146"/>
                </a:solidFill>
                <a:effectLst/>
              </a:rPr>
              <a:t>Skilled at differentiating among a range of emotional states</a:t>
            </a:r>
          </a:p>
          <a:p>
            <a:pPr algn="l">
              <a:buFont typeface="Arial" panose="020B0604020202020204" pitchFamily="34" charset="0"/>
              <a:buChar char="•"/>
            </a:pPr>
            <a:r>
              <a:rPr lang="en-US" b="0" i="0" dirty="0">
                <a:solidFill>
                  <a:srgbClr val="525146"/>
                </a:solidFill>
                <a:effectLst/>
              </a:rPr>
              <a:t>Mindful of how they’re feeling at any given time</a:t>
            </a:r>
          </a:p>
          <a:p>
            <a:pPr algn="l">
              <a:buFont typeface="Arial" panose="020B0604020202020204" pitchFamily="34" charset="0"/>
              <a:buChar char="•"/>
            </a:pPr>
            <a:r>
              <a:rPr lang="en-US" b="0" i="0" dirty="0">
                <a:solidFill>
                  <a:srgbClr val="525146"/>
                </a:solidFill>
                <a:effectLst/>
              </a:rPr>
              <a:t>Comfortable with appropriately expressing a range of emotions in various personal and workplace settings</a:t>
            </a:r>
          </a:p>
          <a:p>
            <a:pPr algn="l">
              <a:buFont typeface="Arial" panose="020B0604020202020204" pitchFamily="34" charset="0"/>
              <a:buChar char="•"/>
            </a:pPr>
            <a:r>
              <a:rPr lang="en-US" b="0" i="0" dirty="0">
                <a:solidFill>
                  <a:srgbClr val="525146"/>
                </a:solidFill>
                <a:effectLst/>
              </a:rPr>
              <a:t>Able to understand the functions served by negative or challenging emotions</a:t>
            </a:r>
          </a:p>
          <a:p>
            <a:pPr algn="l">
              <a:buFont typeface="Arial" panose="020B0604020202020204" pitchFamily="34" charset="0"/>
              <a:buChar char="•"/>
            </a:pPr>
            <a:r>
              <a:rPr lang="en-US" b="0" i="0" dirty="0">
                <a:solidFill>
                  <a:srgbClr val="525146"/>
                </a:solidFill>
                <a:effectLst/>
              </a:rPr>
              <a:t>Able to pinpoint the causes of their reactions</a:t>
            </a:r>
          </a:p>
          <a:p>
            <a:pPr algn="l">
              <a:buFont typeface="Arial" panose="020B0604020202020204" pitchFamily="34" charset="0"/>
              <a:buChar char="•"/>
            </a:pPr>
            <a:r>
              <a:rPr lang="en-US" b="0" i="0" dirty="0">
                <a:solidFill>
                  <a:srgbClr val="525146"/>
                </a:solidFill>
                <a:effectLst/>
              </a:rPr>
              <a:t>Able to avoid personalizing others’ reactions</a:t>
            </a:r>
          </a:p>
          <a:p>
            <a:pPr algn="l">
              <a:buFont typeface="Arial" panose="020B0604020202020204" pitchFamily="34" charset="0"/>
              <a:buChar char="•"/>
            </a:pPr>
            <a:r>
              <a:rPr lang="en-US" b="0" i="0" dirty="0">
                <a:solidFill>
                  <a:srgbClr val="525146"/>
                </a:solidFill>
                <a:effectLst/>
              </a:rPr>
              <a:t>Aware of how their reactions impact others</a:t>
            </a:r>
          </a:p>
          <a:p>
            <a:pPr algn="l">
              <a:buFont typeface="Arial" panose="020B0604020202020204" pitchFamily="34" charset="0"/>
              <a:buChar char="•"/>
            </a:pPr>
            <a:r>
              <a:rPr lang="en-US" b="0" i="0" dirty="0">
                <a:solidFill>
                  <a:srgbClr val="525146"/>
                </a:solidFill>
                <a:effectLst/>
              </a:rPr>
              <a:t>Able to anticipate how their </a:t>
            </a:r>
            <a:r>
              <a:rPr lang="en-US" b="0" i="0" dirty="0" err="1">
                <a:solidFill>
                  <a:srgbClr val="525146"/>
                </a:solidFill>
                <a:effectLst/>
              </a:rPr>
              <a:t>behaviour</a:t>
            </a:r>
            <a:r>
              <a:rPr lang="en-US" b="0" i="0" dirty="0">
                <a:solidFill>
                  <a:srgbClr val="525146"/>
                </a:solidFill>
                <a:effectLst/>
              </a:rPr>
              <a:t> and reactions impact others</a:t>
            </a:r>
          </a:p>
          <a:p>
            <a:pPr algn="l">
              <a:buFont typeface="Arial" panose="020B0604020202020204" pitchFamily="34" charset="0"/>
              <a:buChar char="•"/>
            </a:pPr>
            <a:r>
              <a:rPr lang="en-US" b="0" i="0" dirty="0">
                <a:solidFill>
                  <a:srgbClr val="525146"/>
                </a:solidFill>
                <a:effectLst/>
              </a:rPr>
              <a:t>Supportive of others who may be nervous or apprehensive when it comes to expressing their emotional states</a:t>
            </a:r>
          </a:p>
          <a:p>
            <a:pPr marL="0" indent="0">
              <a:buNone/>
            </a:pPr>
            <a:endParaRPr lang="en-US" dirty="0"/>
          </a:p>
        </p:txBody>
      </p:sp>
      <p:sp>
        <p:nvSpPr>
          <p:cNvPr id="4" name="Slide Number Placeholder 3"/>
          <p:cNvSpPr>
            <a:spLocks noGrp="1"/>
          </p:cNvSpPr>
          <p:nvPr>
            <p:ph type="sldNum" sz="quarter" idx="5"/>
          </p:nvPr>
        </p:nvSpPr>
        <p:spPr/>
        <p:txBody>
          <a:bodyPr/>
          <a:lstStyle/>
          <a:p>
            <a:fld id="{F5453FCA-CD46-459E-A84D-61334D0A920D}" type="slidenum">
              <a:rPr lang="en-US" smtClean="0"/>
              <a:pPr/>
              <a:t>11</a:t>
            </a:fld>
            <a:endParaRPr lang="en-US"/>
          </a:p>
        </p:txBody>
      </p:sp>
    </p:spTree>
    <p:extLst>
      <p:ext uri="{BB962C8B-B14F-4D97-AF65-F5344CB8AC3E}">
        <p14:creationId xmlns:p14="http://schemas.microsoft.com/office/powerpoint/2010/main" val="3466081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i="0" dirty="0">
                <a:solidFill>
                  <a:srgbClr val="374151"/>
                </a:solidFill>
                <a:effectLst/>
                <a:latin typeface="Söhne"/>
              </a:rPr>
              <a:t>The Circle of Influence, Concern, and Control is a concept popularized by Stephen Covey in his book "The 7 Habits of Highly Effective People." It represents three different areas that encompass the issues and aspects of life that individuals may encounter:</a:t>
            </a:r>
            <a:endParaRPr lang="en-US" dirty="0"/>
          </a:p>
          <a:p>
            <a:pPr marL="0" indent="0">
              <a:buNone/>
            </a:pPr>
            <a:endParaRPr lang="en-US" dirty="0"/>
          </a:p>
          <a:p>
            <a:pPr marL="0" indent="0">
              <a:buNone/>
            </a:pPr>
            <a:r>
              <a:rPr lang="en-US" dirty="0"/>
              <a:t>Emotional Intelligent people because they are more self aware they work on the things they can influence, change themselves and don’t stress on the concerns which are beyond their control. Its important to see how we can increase the circle of influence time to time and do our best to drive things better. </a:t>
            </a:r>
          </a:p>
          <a:p>
            <a:pPr marL="0" indent="0">
              <a:buNone/>
            </a:pPr>
            <a:endParaRPr lang="en-US" dirty="0"/>
          </a:p>
          <a:p>
            <a:pPr marL="0" indent="0">
              <a:buNone/>
            </a:pPr>
            <a:r>
              <a:rPr lang="en-US" dirty="0"/>
              <a:t>Trainer to explain these 3 circles very clearly</a:t>
            </a:r>
          </a:p>
        </p:txBody>
      </p:sp>
      <p:sp>
        <p:nvSpPr>
          <p:cNvPr id="4" name="Slide Number Placeholder 3"/>
          <p:cNvSpPr>
            <a:spLocks noGrp="1"/>
          </p:cNvSpPr>
          <p:nvPr>
            <p:ph type="sldNum" sz="quarter" idx="5"/>
          </p:nvPr>
        </p:nvSpPr>
        <p:spPr/>
        <p:txBody>
          <a:bodyPr/>
          <a:lstStyle/>
          <a:p>
            <a:fld id="{F5453FCA-CD46-459E-A84D-61334D0A920D}" type="slidenum">
              <a:rPr lang="en-US" smtClean="0"/>
              <a:pPr/>
              <a:t>12</a:t>
            </a:fld>
            <a:endParaRPr lang="en-US"/>
          </a:p>
        </p:txBody>
      </p:sp>
    </p:spTree>
    <p:extLst>
      <p:ext uri="{BB962C8B-B14F-4D97-AF65-F5344CB8AC3E}">
        <p14:creationId xmlns:p14="http://schemas.microsoft.com/office/powerpoint/2010/main" val="2892824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Learning from Circle of Control, Influence &amp; Concern. Once you become aware of your emotional reactions now you will have the </a:t>
            </a:r>
            <a:r>
              <a:rPr lang="en-IN" dirty="0" err="1"/>
              <a:t>freedome</a:t>
            </a:r>
            <a:r>
              <a:rPr lang="en-IN" dirty="0"/>
              <a:t> to choose whether to be reactive or proactive and thus leading to better interpersonal relations. </a:t>
            </a:r>
          </a:p>
          <a:p>
            <a:endParaRPr lang="en-IN" dirty="0"/>
          </a:p>
          <a:p>
            <a:r>
              <a:rPr lang="en-IN" dirty="0"/>
              <a:t>Trainer to share relevant examples</a:t>
            </a:r>
          </a:p>
        </p:txBody>
      </p:sp>
      <p:sp>
        <p:nvSpPr>
          <p:cNvPr id="4" name="Slide Number Placeholder 3"/>
          <p:cNvSpPr>
            <a:spLocks noGrp="1"/>
          </p:cNvSpPr>
          <p:nvPr>
            <p:ph type="sldNum" sz="quarter" idx="5"/>
          </p:nvPr>
        </p:nvSpPr>
        <p:spPr/>
        <p:txBody>
          <a:bodyPr/>
          <a:lstStyle/>
          <a:p>
            <a:fld id="{F5453FCA-CD46-459E-A84D-61334D0A920D}" type="slidenum">
              <a:rPr lang="en-US" smtClean="0"/>
              <a:pPr/>
              <a:t>13</a:t>
            </a:fld>
            <a:endParaRPr lang="en-US"/>
          </a:p>
        </p:txBody>
      </p:sp>
    </p:spTree>
    <p:extLst>
      <p:ext uri="{BB962C8B-B14F-4D97-AF65-F5344CB8AC3E}">
        <p14:creationId xmlns:p14="http://schemas.microsoft.com/office/powerpoint/2010/main" val="265009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0F6E3AA7-5252-FC20-FE81-16B0F794B0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43399AC1-6CD3-7394-E5E0-86590A5034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Bef>
                <a:spcPts val="0"/>
              </a:spcBef>
              <a:spcAft>
                <a:spcPts val="0"/>
              </a:spcAft>
              <a:defRPr/>
            </a:pPr>
            <a:r>
              <a:rPr lang="en-US" b="1" dirty="0"/>
              <a:t>Subject Matter Expertise </a:t>
            </a:r>
            <a:r>
              <a:rPr lang="en-US" dirty="0"/>
              <a:t>– You can build limited rapport with your customers if you don’t have accurate and thorough knowledge of your products and services. A sales professional needs to be a good conversationalist but without the knowledge of the products, a sale that is beneficial to the customer cannot be made. You may not be a flamboyant Speaker but if you have subject matter expertise you can provide great consultation to the customer that can win you both repeat business and referrals. </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b="1" dirty="0"/>
              <a:t>Use their name – </a:t>
            </a:r>
            <a:r>
              <a:rPr lang="en-US" dirty="0"/>
              <a:t>When you use their name (or title like Sir/Ma’am) you automatically personalize the conversation. People inherently feel included and important. But do not overdo it!</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b="1" dirty="0"/>
              <a:t>Same here moments – </a:t>
            </a:r>
            <a:r>
              <a:rPr lang="en-US" dirty="0"/>
              <a:t>Discover same-here moments with the customer. It could be anything that the customer and you have something in common to bond over–</a:t>
            </a:r>
          </a:p>
          <a:p>
            <a:pPr marL="171450" indent="-171450" eaLnBrk="1" fontAlgn="auto" hangingPunct="1">
              <a:spcBef>
                <a:spcPts val="0"/>
              </a:spcBef>
              <a:spcAft>
                <a:spcPts val="0"/>
              </a:spcAft>
              <a:buFont typeface="Arial" panose="020B0604020202020204" pitchFamily="34" charset="0"/>
              <a:buChar char="•"/>
              <a:defRPr/>
            </a:pPr>
            <a:r>
              <a:rPr lang="en-US" dirty="0"/>
              <a:t>Same hobby</a:t>
            </a:r>
          </a:p>
          <a:p>
            <a:pPr marL="171450" indent="-171450" eaLnBrk="1" fontAlgn="auto" hangingPunct="1">
              <a:spcBef>
                <a:spcPts val="0"/>
              </a:spcBef>
              <a:spcAft>
                <a:spcPts val="0"/>
              </a:spcAft>
              <a:buFont typeface="Arial" panose="020B0604020202020204" pitchFamily="34" charset="0"/>
              <a:buChar char="•"/>
              <a:defRPr/>
            </a:pPr>
            <a:r>
              <a:rPr lang="en-US" dirty="0"/>
              <a:t>Place you live</a:t>
            </a:r>
          </a:p>
          <a:p>
            <a:pPr marL="171450" indent="-171450" eaLnBrk="1" fontAlgn="auto" hangingPunct="1">
              <a:spcBef>
                <a:spcPts val="0"/>
              </a:spcBef>
              <a:spcAft>
                <a:spcPts val="0"/>
              </a:spcAft>
              <a:buFont typeface="Arial" panose="020B0604020202020204" pitchFamily="34" charset="0"/>
              <a:buChar char="•"/>
              <a:defRPr/>
            </a:pPr>
            <a:r>
              <a:rPr lang="en-US" dirty="0"/>
              <a:t>IPL team you </a:t>
            </a:r>
            <a:r>
              <a:rPr lang="en-US" dirty="0" err="1"/>
              <a:t>favour</a:t>
            </a:r>
            <a:endParaRPr lang="en-US" dirty="0"/>
          </a:p>
          <a:p>
            <a:pPr marL="171450" indent="-171450" eaLnBrk="1" fontAlgn="auto" hangingPunct="1">
              <a:spcBef>
                <a:spcPts val="0"/>
              </a:spcBef>
              <a:spcAft>
                <a:spcPts val="0"/>
              </a:spcAft>
              <a:buFont typeface="Arial" panose="020B0604020202020204" pitchFamily="34" charset="0"/>
              <a:buChar char="•"/>
              <a:defRPr/>
            </a:pPr>
            <a:r>
              <a:rPr lang="en-US" dirty="0"/>
              <a:t>Your school</a:t>
            </a:r>
          </a:p>
          <a:p>
            <a:pPr eaLnBrk="1" fontAlgn="auto" hangingPunct="1">
              <a:spcBef>
                <a:spcPts val="0"/>
              </a:spcBef>
              <a:spcAft>
                <a:spcPts val="0"/>
              </a:spcAft>
              <a:defRPr/>
            </a:pPr>
            <a:r>
              <a:rPr lang="en-US" dirty="0"/>
              <a:t>‘Me-too’ moments help create better bond and likeability between people.</a:t>
            </a:r>
          </a:p>
          <a:p>
            <a:pPr marL="171450" indent="-171450" eaLnBrk="1" fontAlgn="auto" hangingPunct="1">
              <a:spcBef>
                <a:spcPts val="0"/>
              </a:spcBef>
              <a:spcAft>
                <a:spcPts val="0"/>
              </a:spcAft>
              <a:buFont typeface="Arial" panose="020B0604020202020204" pitchFamily="34" charset="0"/>
              <a:buChar char="•"/>
              <a:defRPr/>
            </a:pPr>
            <a:endParaRPr lang="en-US" b="1" dirty="0"/>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First impressions matter – First impressions are made by people basis their personal perceptions about life. Some things you can control, some others you can’t (such as your face or personality reminds them of someone they dislike. What are the things you can control to increase your likeability factors?</a:t>
            </a:r>
          </a:p>
          <a:p>
            <a:pPr marL="228600" indent="-228600" eaLnBrk="1" fontAlgn="auto" hangingPunct="1">
              <a:spcBef>
                <a:spcPts val="0"/>
              </a:spcBef>
              <a:spcAft>
                <a:spcPts val="0"/>
              </a:spcAft>
              <a:buFontTx/>
              <a:buAutoNum type="arabicPeriod"/>
              <a:defRPr/>
            </a:pPr>
            <a:r>
              <a:rPr lang="en-US" dirty="0"/>
              <a:t>Your dapper dressing and fashion sense)</a:t>
            </a:r>
          </a:p>
          <a:p>
            <a:pPr marL="228600" indent="-228600" eaLnBrk="1" fontAlgn="auto" hangingPunct="1">
              <a:spcBef>
                <a:spcPts val="0"/>
              </a:spcBef>
              <a:spcAft>
                <a:spcPts val="0"/>
              </a:spcAft>
              <a:buFontTx/>
              <a:buAutoNum type="arabicPeriod"/>
              <a:defRPr/>
            </a:pPr>
            <a:r>
              <a:rPr lang="en-US" dirty="0"/>
              <a:t>Body Language and Tonality</a:t>
            </a:r>
          </a:p>
          <a:p>
            <a:pPr marL="228600" indent="-228600" eaLnBrk="1" fontAlgn="auto" hangingPunct="1">
              <a:spcBef>
                <a:spcPts val="0"/>
              </a:spcBef>
              <a:spcAft>
                <a:spcPts val="0"/>
              </a:spcAft>
              <a:buFontTx/>
              <a:buAutoNum type="arabicPeriod"/>
              <a:defRPr/>
            </a:pPr>
            <a:r>
              <a:rPr lang="en-US" dirty="0"/>
              <a:t>Your grooming and hygiene</a:t>
            </a:r>
          </a:p>
          <a:p>
            <a:pPr marL="228600" indent="-228600" eaLnBrk="1" fontAlgn="auto" hangingPunct="1">
              <a:spcBef>
                <a:spcPts val="0"/>
              </a:spcBef>
              <a:spcAft>
                <a:spcPts val="0"/>
              </a:spcAft>
              <a:buFontTx/>
              <a:buAutoNum type="arabicPeriod"/>
              <a:defRPr/>
            </a:pPr>
            <a:r>
              <a:rPr lang="en-US" dirty="0"/>
              <a:t>Prowess on your language</a:t>
            </a:r>
          </a:p>
          <a:p>
            <a:pPr marL="228600" indent="-228600" eaLnBrk="1" fontAlgn="auto" hangingPunct="1">
              <a:spcBef>
                <a:spcPts val="0"/>
              </a:spcBef>
              <a:spcAft>
                <a:spcPts val="0"/>
              </a:spcAft>
              <a:buFontTx/>
              <a:buAutoNum type="arabicPeriod"/>
              <a:defRPr/>
            </a:pPr>
            <a:r>
              <a:rPr lang="en-US" dirty="0"/>
              <a:t>Self-confidence</a:t>
            </a:r>
          </a:p>
          <a:p>
            <a:pPr marL="228600" indent="-228600" eaLnBrk="1" fontAlgn="auto" hangingPunct="1">
              <a:spcBef>
                <a:spcPts val="0"/>
              </a:spcBef>
              <a:spcAft>
                <a:spcPts val="0"/>
              </a:spcAft>
              <a:buFontTx/>
              <a:buAutoNum type="arabicPeriod"/>
              <a:defRPr/>
            </a:pPr>
            <a:r>
              <a:rPr lang="en-US" dirty="0"/>
              <a:t>Positive attitude</a:t>
            </a:r>
          </a:p>
          <a:p>
            <a:pPr eaLnBrk="1" fontAlgn="auto" hangingPunct="1">
              <a:spcBef>
                <a:spcPts val="0"/>
              </a:spcBef>
              <a:spcAft>
                <a:spcPts val="0"/>
              </a:spcAft>
              <a:defRPr/>
            </a:pPr>
            <a:r>
              <a:rPr lang="en-US" dirty="0"/>
              <a:t>We will discuss this in detail in the Module on Body language and Tone of Voice</a:t>
            </a:r>
          </a:p>
          <a:p>
            <a:pPr marL="228600" indent="-228600" eaLnBrk="1" fontAlgn="auto" hangingPunct="1">
              <a:spcBef>
                <a:spcPts val="0"/>
              </a:spcBef>
              <a:spcAft>
                <a:spcPts val="0"/>
              </a:spcAft>
              <a:buFontTx/>
              <a:buAutoNum type="arabicPeriod"/>
              <a:defRPr/>
            </a:pPr>
            <a:endParaRPr lang="en-US" dirty="0"/>
          </a:p>
          <a:p>
            <a:pPr eaLnBrk="1" fontAlgn="auto" hangingPunct="1">
              <a:spcBef>
                <a:spcPts val="0"/>
              </a:spcBef>
              <a:spcAft>
                <a:spcPts val="0"/>
              </a:spcAft>
              <a:defRPr/>
            </a:pPr>
            <a:r>
              <a:rPr lang="en-US" b="1" dirty="0" err="1"/>
              <a:t>DiSplay</a:t>
            </a:r>
            <a:r>
              <a:rPr lang="en-US" b="1" dirty="0"/>
              <a:t> being visibly happy –</a:t>
            </a:r>
            <a:r>
              <a:rPr lang="en-US" dirty="0"/>
              <a:t> Every customer likes to feel welcomed. A positive and happy demeanor Speaks volumes of how </a:t>
            </a:r>
            <a:r>
              <a:rPr lang="en-US" dirty="0" err="1"/>
              <a:t>hoSpitable</a:t>
            </a:r>
            <a:r>
              <a:rPr lang="en-US" dirty="0"/>
              <a:t> you are and how inclusive you are in helping the customer with their financial objectives.</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b="1" dirty="0" err="1"/>
              <a:t>DiSplay</a:t>
            </a:r>
            <a:r>
              <a:rPr lang="en-US" b="1" dirty="0"/>
              <a:t> your intention to go the extra mile to help – </a:t>
            </a:r>
            <a:r>
              <a:rPr lang="en-US" dirty="0"/>
              <a:t>The difference between a good and a great sales professional is the ability to offer excellent customer service. Effective sales professionals realize this and build rapport by going the extra mile to service customers from time to time depending on the situation.</a:t>
            </a:r>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b="1" dirty="0"/>
              <a:t>Make small talk – </a:t>
            </a:r>
            <a:r>
              <a:rPr lang="en-US" dirty="0"/>
              <a:t>Small talk is not just about talking about the weather or the cricket matches. People think that small talks are conversation fillers that can be insignificant which is far from true. Small talk is an art. To make great small talk you need to:</a:t>
            </a:r>
          </a:p>
          <a:p>
            <a:pPr marL="228600" indent="-228600" eaLnBrk="1" fontAlgn="auto" hangingPunct="1">
              <a:spcBef>
                <a:spcPts val="0"/>
              </a:spcBef>
              <a:spcAft>
                <a:spcPts val="0"/>
              </a:spcAft>
              <a:buFontTx/>
              <a:buAutoNum type="arabicPeriod"/>
              <a:defRPr/>
            </a:pPr>
            <a:r>
              <a:rPr lang="en-US" dirty="0"/>
              <a:t>Be interested in your customer’s world.</a:t>
            </a:r>
          </a:p>
          <a:p>
            <a:pPr marL="228600" indent="-228600" eaLnBrk="1" fontAlgn="auto" hangingPunct="1">
              <a:spcBef>
                <a:spcPts val="0"/>
              </a:spcBef>
              <a:spcAft>
                <a:spcPts val="0"/>
              </a:spcAft>
              <a:buFontTx/>
              <a:buAutoNum type="arabicPeriod"/>
              <a:defRPr/>
            </a:pPr>
            <a:r>
              <a:rPr lang="en-US" dirty="0"/>
              <a:t>Make a mental note of the things that might be helpful or of interest to them</a:t>
            </a:r>
          </a:p>
          <a:p>
            <a:pPr marL="228600" indent="-228600" eaLnBrk="1" fontAlgn="auto" hangingPunct="1">
              <a:spcBef>
                <a:spcPts val="0"/>
              </a:spcBef>
              <a:spcAft>
                <a:spcPts val="0"/>
              </a:spcAft>
              <a:buFontTx/>
              <a:buAutoNum type="arabicPeriod"/>
              <a:defRPr/>
            </a:pPr>
            <a:r>
              <a:rPr lang="en-US" dirty="0"/>
              <a:t>Take an interest in knowing about current affairs, Sports, economy, etc. Basically the more you know the better conversations you can hold.</a:t>
            </a:r>
          </a:p>
          <a:p>
            <a:pPr marL="228600" indent="-228600" eaLnBrk="1" fontAlgn="auto" hangingPunct="1">
              <a:spcBef>
                <a:spcPts val="0"/>
              </a:spcBef>
              <a:spcAft>
                <a:spcPts val="0"/>
              </a:spcAft>
              <a:buFontTx/>
              <a:buAutoNum type="arabicPeriod"/>
              <a:defRPr/>
            </a:pPr>
            <a:endParaRPr lang="en-US" dirty="0"/>
          </a:p>
          <a:p>
            <a:pPr eaLnBrk="1" fontAlgn="auto" hangingPunct="1">
              <a:spcBef>
                <a:spcPts val="0"/>
              </a:spcBef>
              <a:spcAft>
                <a:spcPts val="0"/>
              </a:spcAft>
              <a:buFont typeface="Arial" panose="020B0604020202020204" pitchFamily="34" charset="0"/>
              <a:buNone/>
              <a:defRPr/>
            </a:pPr>
            <a:r>
              <a:rPr lang="en-US" dirty="0"/>
              <a:t>Interestingly, there will be times when small talk will back fire. So you must know when to avoid it. Let’s look at what all the avoid while building a good rapport.</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b="1" u="sng" dirty="0"/>
              <a:t>Transition to the next slide.</a:t>
            </a:r>
          </a:p>
          <a:p>
            <a:pPr eaLnBrk="1" fontAlgn="auto" hangingPunct="1">
              <a:spcBef>
                <a:spcPts val="0"/>
              </a:spcBef>
              <a:spcAft>
                <a:spcPts val="0"/>
              </a:spcAft>
              <a:defRPr/>
            </a:pPr>
            <a:endParaRPr lang="en-US" dirty="0"/>
          </a:p>
          <a:p>
            <a:pPr marL="228600" indent="-228600" eaLnBrk="1" fontAlgn="auto" hangingPunct="1">
              <a:spcBef>
                <a:spcPts val="0"/>
              </a:spcBef>
              <a:spcAft>
                <a:spcPts val="0"/>
              </a:spcAft>
              <a:buFontTx/>
              <a:buAutoNum type="arabicPeriod"/>
              <a:defRPr/>
            </a:pPr>
            <a:endParaRPr lang="en-US" dirty="0"/>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a:p>
            <a:pPr marL="228600" indent="-228600" eaLnBrk="1" fontAlgn="auto" hangingPunct="1">
              <a:spcBef>
                <a:spcPts val="0"/>
              </a:spcBef>
              <a:spcAft>
                <a:spcPts val="0"/>
              </a:spcAft>
              <a:buFontTx/>
              <a:buAutoNum type="arabicPeriod"/>
              <a:defRPr/>
            </a:pPr>
            <a:endParaRPr lang="en-US" dirty="0"/>
          </a:p>
          <a:p>
            <a:pPr eaLnBrk="1" hangingPunct="1">
              <a:spcBef>
                <a:spcPct val="0"/>
              </a:spcBef>
            </a:pPr>
            <a:endParaRPr lang="en-US" altLang="en-US" dirty="0"/>
          </a:p>
        </p:txBody>
      </p:sp>
      <p:sp>
        <p:nvSpPr>
          <p:cNvPr id="15364" name="Slide Number Placeholder 3">
            <a:extLst>
              <a:ext uri="{FF2B5EF4-FFF2-40B4-BE49-F238E27FC236}">
                <a16:creationId xmlns:a16="http://schemas.microsoft.com/office/drawing/2014/main" id="{8BAFC5C1-F3AD-853D-A2AB-E47BE752621A}"/>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76D62AB-9C9B-4CBD-BEB5-48D229C66E89}"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extLst>
      <p:ext uri="{BB962C8B-B14F-4D97-AF65-F5344CB8AC3E}">
        <p14:creationId xmlns:p14="http://schemas.microsoft.com/office/powerpoint/2010/main" val="1252911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While building rapport with customers is an important </a:t>
            </a:r>
            <a:r>
              <a:rPr lang="en-US" dirty="0" err="1"/>
              <a:t>aSpect</a:t>
            </a:r>
            <a:r>
              <a:rPr lang="en-US" dirty="0"/>
              <a:t> of establishing a positive relationship, there are also some things that should be avoided. Here are some things to avoid when building rapport with customers:</a:t>
            </a:r>
          </a:p>
          <a:p>
            <a:endParaRPr lang="en-US" dirty="0"/>
          </a:p>
          <a:p>
            <a:r>
              <a:rPr lang="en-US" dirty="0"/>
              <a:t>Being insincere: Customers can usually tell when someone is being insincere, and it can damage the relationship. Avoid using insincere flattery or pretending to share interests that you don't actually have.</a:t>
            </a:r>
          </a:p>
          <a:p>
            <a:endParaRPr lang="en-US" dirty="0"/>
          </a:p>
          <a:p>
            <a:r>
              <a:rPr lang="en-US" dirty="0"/>
              <a:t>Interrupting: Interrupting customers can be seen as </a:t>
            </a:r>
            <a:r>
              <a:rPr lang="en-US" dirty="0" err="1"/>
              <a:t>disreSpectful</a:t>
            </a:r>
            <a:r>
              <a:rPr lang="en-US" dirty="0"/>
              <a:t> and can prevent them from sharing their needs and concerns. Avoid interrupting customers and allow them to finish their thoughts before </a:t>
            </a:r>
            <a:r>
              <a:rPr lang="en-US" dirty="0" err="1"/>
              <a:t>reSponding</a:t>
            </a:r>
            <a:r>
              <a:rPr lang="en-US" dirty="0"/>
              <a:t>.</a:t>
            </a:r>
          </a:p>
          <a:p>
            <a:endParaRPr lang="en-US" dirty="0"/>
          </a:p>
          <a:p>
            <a:r>
              <a:rPr lang="en-US" dirty="0"/>
              <a:t>Over-sharing: While it can be helpful to share some personal information to build rapport, avoid oversharing personal details that could be considered inappropriate or unprofessional.</a:t>
            </a:r>
          </a:p>
          <a:p>
            <a:endParaRPr lang="en-US" dirty="0"/>
          </a:p>
          <a:p>
            <a:r>
              <a:rPr lang="en-US" dirty="0"/>
              <a:t>Being too familiar: While being friendly and personable can help to build rapport, avoid being too familiar with customers, as it can come across as unprofessional or inappropriate.</a:t>
            </a:r>
          </a:p>
          <a:p>
            <a:endParaRPr lang="en-US" dirty="0"/>
          </a:p>
          <a:p>
            <a:r>
              <a:rPr lang="en-US" dirty="0"/>
              <a:t>Making assumptions: Avoid making assumptions about customers based on stereotypes or preconceptions. Instead, listen to their needs and concerns and </a:t>
            </a:r>
            <a:r>
              <a:rPr lang="en-US" dirty="0" err="1"/>
              <a:t>reSpond</a:t>
            </a:r>
            <a:r>
              <a:rPr lang="en-US" dirty="0"/>
              <a:t> accordingly.</a:t>
            </a:r>
          </a:p>
          <a:p>
            <a:endParaRPr lang="en-US" dirty="0"/>
          </a:p>
          <a:p>
            <a:r>
              <a:rPr lang="en-US" dirty="0"/>
              <a:t>By avoiding these things, you can build a positive and </a:t>
            </a:r>
            <a:r>
              <a:rPr lang="en-US" dirty="0" err="1"/>
              <a:t>reSpectful</a:t>
            </a:r>
            <a:r>
              <a:rPr lang="en-US" dirty="0"/>
              <a:t> relationship with customers that is based on trust, </a:t>
            </a:r>
            <a:r>
              <a:rPr lang="en-US" dirty="0" err="1"/>
              <a:t>reSpect</a:t>
            </a:r>
            <a:r>
              <a:rPr lang="en-US" dirty="0"/>
              <a:t>, and mutual understanding</a:t>
            </a:r>
            <a:endParaRPr lang="en-IN" dirty="0"/>
          </a:p>
        </p:txBody>
      </p:sp>
      <p:sp>
        <p:nvSpPr>
          <p:cNvPr id="4" name="Slide Number Placeholder 3"/>
          <p:cNvSpPr>
            <a:spLocks noGrp="1"/>
          </p:cNvSpPr>
          <p:nvPr>
            <p:ph type="sldNum" sz="quarter" idx="5"/>
          </p:nvPr>
        </p:nvSpPr>
        <p:spPr/>
        <p:txBody>
          <a:bodyPr/>
          <a:lstStyle/>
          <a:p>
            <a:fld id="{EFFF36BA-025A-43B7-BDD6-24C20BDBFD20}" type="slidenum">
              <a:rPr lang="en-IN" smtClean="0"/>
              <a:t>15</a:t>
            </a:fld>
            <a:endParaRPr lang="en-IN"/>
          </a:p>
        </p:txBody>
      </p:sp>
    </p:spTree>
    <p:extLst>
      <p:ext uri="{BB962C8B-B14F-4D97-AF65-F5344CB8AC3E}">
        <p14:creationId xmlns:p14="http://schemas.microsoft.com/office/powerpoint/2010/main" val="2672299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This slide show why empathy is a much sought after skills</a:t>
            </a:r>
          </a:p>
        </p:txBody>
      </p:sp>
      <p:sp>
        <p:nvSpPr>
          <p:cNvPr id="4" name="Slide Number Placeholder 3"/>
          <p:cNvSpPr>
            <a:spLocks noGrp="1"/>
          </p:cNvSpPr>
          <p:nvPr>
            <p:ph type="sldNum" sz="quarter" idx="5"/>
          </p:nvPr>
        </p:nvSpPr>
        <p:spPr/>
        <p:txBody>
          <a:bodyPr/>
          <a:lstStyle/>
          <a:p>
            <a:fld id="{F5453FCA-CD46-459E-A84D-61334D0A920D}" type="slidenum">
              <a:rPr lang="en-US" smtClean="0"/>
              <a:pPr/>
              <a:t>16</a:t>
            </a:fld>
            <a:endParaRPr lang="en-US"/>
          </a:p>
        </p:txBody>
      </p:sp>
    </p:spTree>
    <p:extLst>
      <p:ext uri="{BB962C8B-B14F-4D97-AF65-F5344CB8AC3E}">
        <p14:creationId xmlns:p14="http://schemas.microsoft.com/office/powerpoint/2010/main" val="3107424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Feedback Is a wonderful tool to empower the other person and also the interpersonal skills – but it has to be done in a right way. </a:t>
            </a:r>
          </a:p>
          <a:p>
            <a:r>
              <a:rPr lang="en-US" b="0" i="0" dirty="0">
                <a:solidFill>
                  <a:srgbClr val="545454"/>
                </a:solidFill>
                <a:effectLst/>
              </a:rPr>
              <a:t>Consider switching your style and giving a feedback sandwich. With this method, you start by giving a positive, encouraging statement. Follow that with constructive criticism, and then offer some more positive words. The positive statements are the “bread” of the sandwich and the criticism is the “filling”. Whether you’re a boss, a teacher, or a parent, you might find that this is the method that works for you! You can also focus on ways to give effective feedback in any situation.</a:t>
            </a:r>
            <a:endParaRPr lang="en-IN" b="0" i="0" dirty="0">
              <a:solidFill>
                <a:srgbClr val="545454"/>
              </a:solidFill>
              <a:effectLst/>
            </a:endParaRPr>
          </a:p>
          <a:p>
            <a:endParaRPr lang="en-IN" b="0" i="0" dirty="0">
              <a:solidFill>
                <a:srgbClr val="545454"/>
              </a:solidFill>
              <a:effectLst/>
            </a:endParaRPr>
          </a:p>
          <a:p>
            <a:pPr algn="l"/>
            <a:r>
              <a:rPr lang="en-US" b="1" i="0" dirty="0">
                <a:solidFill>
                  <a:srgbClr val="666666"/>
                </a:solidFill>
                <a:effectLst/>
              </a:rPr>
              <a:t>3 steps of a feedback sandwich </a:t>
            </a:r>
            <a:endParaRPr lang="en-US" b="1" i="0" dirty="0">
              <a:solidFill>
                <a:srgbClr val="000000"/>
              </a:solidFill>
              <a:effectLst/>
            </a:endParaRPr>
          </a:p>
          <a:p>
            <a:pPr algn="l"/>
            <a:r>
              <a:rPr lang="en-US" b="0" i="0" dirty="0">
                <a:solidFill>
                  <a:srgbClr val="000000"/>
                </a:solidFill>
                <a:effectLst/>
              </a:rPr>
              <a:t>There are three components — or ingredients — to a feedback sandwich. </a:t>
            </a:r>
          </a:p>
          <a:p>
            <a:pPr algn="l">
              <a:buFont typeface="Arial" panose="020B0604020202020204" pitchFamily="34" charset="0"/>
              <a:buChar char="•"/>
            </a:pPr>
            <a:r>
              <a:rPr lang="en-US" b="1" i="0" dirty="0">
                <a:solidFill>
                  <a:srgbClr val="000000"/>
                </a:solidFill>
                <a:effectLst/>
              </a:rPr>
              <a:t>Step one: Praise. </a:t>
            </a:r>
            <a:r>
              <a:rPr lang="en-US" b="0" i="0" dirty="0">
                <a:solidFill>
                  <a:srgbClr val="000000"/>
                </a:solidFill>
                <a:effectLst/>
              </a:rPr>
              <a:t>The conversation starts with positive feedback. In this step, the person </a:t>
            </a:r>
            <a:r>
              <a:rPr lang="en-US" b="0" i="0" u="sng" dirty="0">
                <a:solidFill>
                  <a:srgbClr val="C91459"/>
                </a:solidFill>
                <a:effectLst/>
                <a:hlinkClick r:id="rId3"/>
              </a:rPr>
              <a:t>giving feedback</a:t>
            </a:r>
            <a:r>
              <a:rPr lang="en-US" b="0" i="0" dirty="0">
                <a:solidFill>
                  <a:srgbClr val="000000"/>
                </a:solidFill>
                <a:effectLst/>
              </a:rPr>
              <a:t> reiterates praise and what the person receiving feedback is doing well. </a:t>
            </a:r>
          </a:p>
          <a:p>
            <a:pPr algn="l">
              <a:buFont typeface="Arial" panose="020B0604020202020204" pitchFamily="34" charset="0"/>
              <a:buChar char="•"/>
            </a:pPr>
            <a:r>
              <a:rPr lang="en-US" b="1" i="0" dirty="0">
                <a:solidFill>
                  <a:srgbClr val="000000"/>
                </a:solidFill>
                <a:effectLst/>
              </a:rPr>
              <a:t>Step two: Negative feedback. </a:t>
            </a:r>
            <a:r>
              <a:rPr lang="en-US" b="0" i="0" dirty="0">
                <a:solidFill>
                  <a:srgbClr val="000000"/>
                </a:solidFill>
                <a:effectLst/>
              </a:rPr>
              <a:t>This is where the “sandwich” comes into play. In the middle of the conversation, the person giving feedback relays the negative or </a:t>
            </a:r>
            <a:r>
              <a:rPr lang="en-US" b="0" i="0" u="sng" dirty="0">
                <a:solidFill>
                  <a:srgbClr val="C91459"/>
                </a:solidFill>
                <a:effectLst/>
                <a:hlinkClick r:id="rId4"/>
              </a:rPr>
              <a:t>constructive feedback</a:t>
            </a:r>
            <a:r>
              <a:rPr lang="en-US" b="0" i="0" dirty="0">
                <a:solidFill>
                  <a:srgbClr val="000000"/>
                </a:solidFill>
                <a:effectLst/>
              </a:rPr>
              <a:t>. </a:t>
            </a:r>
          </a:p>
          <a:p>
            <a:pPr algn="l">
              <a:buFont typeface="Arial" panose="020B0604020202020204" pitchFamily="34" charset="0"/>
              <a:buChar char="•"/>
            </a:pPr>
            <a:r>
              <a:rPr lang="en-US" b="1" i="0" dirty="0">
                <a:solidFill>
                  <a:srgbClr val="000000"/>
                </a:solidFill>
                <a:effectLst/>
              </a:rPr>
              <a:t>Step three: Praise. </a:t>
            </a:r>
            <a:r>
              <a:rPr lang="en-US" b="0" i="0" dirty="0">
                <a:solidFill>
                  <a:srgbClr val="000000"/>
                </a:solidFill>
                <a:effectLst/>
              </a:rPr>
              <a:t>Lastly, the conversation ends with another section devoted to positive feedback. The intent of ending with praise is to end on a good note. </a:t>
            </a:r>
          </a:p>
          <a:p>
            <a:br>
              <a:rPr lang="en-US" dirty="0"/>
            </a:br>
            <a:endParaRPr lang="en-IN" dirty="0"/>
          </a:p>
          <a:p>
            <a:endParaRPr lang="en-IN" dirty="0"/>
          </a:p>
        </p:txBody>
      </p:sp>
      <p:sp>
        <p:nvSpPr>
          <p:cNvPr id="4" name="Slide Number Placeholder 3"/>
          <p:cNvSpPr>
            <a:spLocks noGrp="1"/>
          </p:cNvSpPr>
          <p:nvPr>
            <p:ph type="sldNum" sz="quarter" idx="5"/>
          </p:nvPr>
        </p:nvSpPr>
        <p:spPr/>
        <p:txBody>
          <a:bodyPr/>
          <a:lstStyle/>
          <a:p>
            <a:fld id="{F5453FCA-CD46-459E-A84D-61334D0A920D}" type="slidenum">
              <a:rPr lang="en-US" smtClean="0"/>
              <a:pPr/>
              <a:t>17</a:t>
            </a:fld>
            <a:endParaRPr lang="en-US"/>
          </a:p>
        </p:txBody>
      </p:sp>
    </p:spTree>
    <p:extLst>
      <p:ext uri="{BB962C8B-B14F-4D97-AF65-F5344CB8AC3E}">
        <p14:creationId xmlns:p14="http://schemas.microsoft.com/office/powerpoint/2010/main" val="2459914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dirty="0">
                <a:latin typeface="Swis721 Cn BT" panose="020B0506020202030204" pitchFamily="34" charset="0"/>
              </a:rPr>
              <a:t>Say:</a:t>
            </a:r>
            <a:r>
              <a:rPr lang="en-IN" sz="1200" b="1" baseline="0" dirty="0">
                <a:latin typeface="Swis721 Cn BT" panose="020B0506020202030204" pitchFamily="34" charset="0"/>
              </a:rPr>
              <a:t> </a:t>
            </a:r>
            <a:r>
              <a:rPr lang="en-IN" sz="1200" b="0" baseline="0" dirty="0">
                <a:latin typeface="Swis721 Cn BT" panose="020B0506020202030204" pitchFamily="34" charset="0"/>
              </a:rPr>
              <a:t>Now that you have learnt about Empathy and also understand the needs of your customers, the next essential skill to perfect everyday interactions with your customers is by having an open communication. </a:t>
            </a:r>
            <a:r>
              <a:rPr lang="en-US" sz="1200" b="0" i="0" kern="1200" dirty="0">
                <a:solidFill>
                  <a:schemeClr val="tx1"/>
                </a:solidFill>
                <a:effectLst/>
                <a:latin typeface="Swis721 Cn BT" panose="020B0506020202030204" pitchFamily="34" charset="0"/>
                <a:ea typeface="+mn-ea"/>
                <a:cs typeface="+mn-cs"/>
              </a:rPr>
              <a:t>In order to enhance interpersonal</a:t>
            </a:r>
            <a:r>
              <a:rPr lang="en-US" sz="1200" b="0" i="0" kern="1200" baseline="0" dirty="0">
                <a:solidFill>
                  <a:schemeClr val="tx1"/>
                </a:solidFill>
                <a:effectLst/>
                <a:latin typeface="Swis721 Cn BT" panose="020B0506020202030204" pitchFamily="34" charset="0"/>
                <a:ea typeface="+mn-ea"/>
                <a:cs typeface="+mn-cs"/>
              </a:rPr>
              <a:t> skills one should have open communication.</a:t>
            </a:r>
          </a:p>
          <a:p>
            <a:pPr algn="l"/>
            <a:endParaRPr lang="en-US" b="0" i="0" dirty="0">
              <a:effectLst/>
              <a:latin typeface="Swis721 Cn BT" panose="020B0506020202030204" pitchFamily="34" charset="0"/>
            </a:endParaRPr>
          </a:p>
          <a:p>
            <a:pPr algn="l"/>
            <a:r>
              <a:rPr lang="en-US" b="0" i="0" dirty="0">
                <a:effectLst/>
                <a:latin typeface="Swis721 Cn BT" panose="020B0506020202030204" pitchFamily="34" charset="0"/>
              </a:rPr>
              <a:t>Open communication is crucial for fostering a healthy and productive work environment. It refers to the exchange of information, ideas, and feedback in a transparent and honest manner. When individuals and teams practice open communication, it can lead to improved collaboration, increased trust, and better problem-solving. Here are some key aspects of open communication:</a:t>
            </a:r>
          </a:p>
          <a:p>
            <a:pPr algn="l"/>
            <a:endParaRPr lang="en-US" b="0" i="0" dirty="0">
              <a:effectLst/>
              <a:latin typeface="Swis721 Cn BT" panose="020B0506020202030204" pitchFamily="34" charset="0"/>
            </a:endParaRPr>
          </a:p>
          <a:p>
            <a:pPr algn="l">
              <a:buFont typeface="+mj-lt"/>
              <a:buAutoNum type="arabicPeriod"/>
            </a:pPr>
            <a:r>
              <a:rPr lang="en-US" b="1" i="0" dirty="0">
                <a:effectLst/>
                <a:latin typeface="Swis721 Cn BT" panose="020B0506020202030204" pitchFamily="34" charset="0"/>
              </a:rPr>
              <a:t>Transparency: </a:t>
            </a:r>
            <a:r>
              <a:rPr lang="en-US" b="0" i="0" dirty="0">
                <a:effectLst/>
                <a:latin typeface="Swis721 Cn BT" panose="020B0506020202030204" pitchFamily="34" charset="0"/>
              </a:rPr>
              <a:t>Open communication requires being transparent and sharing relevant information with others. This includes sharing updates, progress, challenges, and any changes that may impact the team or organization. Transparency helps build trust and ensures that everyone is on the same page.</a:t>
            </a:r>
          </a:p>
          <a:p>
            <a:pPr algn="l">
              <a:buFont typeface="+mj-lt"/>
              <a:buAutoNum type="arabicPeriod"/>
            </a:pPr>
            <a:endParaRPr lang="en-US" b="0" i="0" dirty="0">
              <a:effectLst/>
              <a:latin typeface="Swis721 Cn BT" panose="020B0506020202030204" pitchFamily="34" charset="0"/>
            </a:endParaRPr>
          </a:p>
          <a:p>
            <a:pPr algn="l">
              <a:buFont typeface="+mj-lt"/>
              <a:buAutoNum type="arabicPeriod"/>
            </a:pPr>
            <a:r>
              <a:rPr lang="en-US" b="1" i="0" dirty="0">
                <a:effectLst/>
                <a:latin typeface="Swis721 Cn BT" panose="020B0506020202030204" pitchFamily="34" charset="0"/>
              </a:rPr>
              <a:t>Active Listening: </a:t>
            </a:r>
            <a:r>
              <a:rPr lang="en-US" b="0" i="0" dirty="0">
                <a:effectLst/>
                <a:latin typeface="Swis721 Cn BT" panose="020B0506020202030204" pitchFamily="34" charset="0"/>
              </a:rPr>
              <a:t>Communication is not just about speaking, but also about listening actively. When engaging in conversations, it's important to pay attention, understand others' perspectives, and ask clarifying questions. Active listening shows respect and encourages open dialogue.</a:t>
            </a:r>
          </a:p>
          <a:p>
            <a:pPr algn="l">
              <a:buFont typeface="+mj-lt"/>
              <a:buAutoNum type="arabicPeriod"/>
            </a:pPr>
            <a:endParaRPr lang="en-US" b="1" i="0" dirty="0">
              <a:effectLst/>
              <a:latin typeface="Swis721 Cn BT" panose="020B0506020202030204" pitchFamily="34" charset="0"/>
            </a:endParaRPr>
          </a:p>
          <a:p>
            <a:pPr algn="l">
              <a:buFont typeface="+mj-lt"/>
              <a:buAutoNum type="arabicPeriod"/>
            </a:pPr>
            <a:r>
              <a:rPr lang="en-US" b="1" i="0" dirty="0">
                <a:effectLst/>
                <a:latin typeface="Swis721 Cn BT" panose="020B0506020202030204" pitchFamily="34" charset="0"/>
              </a:rPr>
              <a:t>Feedback and Constructive Criticism: </a:t>
            </a:r>
            <a:r>
              <a:rPr lang="en-US" b="0" i="0" dirty="0">
                <a:effectLst/>
                <a:latin typeface="Swis721 Cn BT" panose="020B0506020202030204" pitchFamily="34" charset="0"/>
              </a:rPr>
              <a:t>Open communication involves providing feedback and constructive criticism to help individuals and teams improve. Feedback should be specific, timely, and focused on behavior or actions, rather than personal attacks. It should also be balanced with recognition and appreciation for achievements.</a:t>
            </a:r>
          </a:p>
          <a:p>
            <a:pPr algn="l">
              <a:buFont typeface="+mj-lt"/>
              <a:buAutoNum type="arabicPeriod"/>
            </a:pPr>
            <a:endParaRPr lang="en-US" b="0" i="0" dirty="0">
              <a:effectLst/>
              <a:latin typeface="Swis721 Cn BT" panose="020B0506020202030204" pitchFamily="34" charset="0"/>
            </a:endParaRPr>
          </a:p>
          <a:p>
            <a:pPr algn="l">
              <a:buFont typeface="+mj-lt"/>
              <a:buAutoNum type="arabicPeriod"/>
            </a:pPr>
            <a:r>
              <a:rPr lang="en-US" b="1" i="0" dirty="0">
                <a:effectLst/>
                <a:latin typeface="Swis721 Cn BT" panose="020B0506020202030204" pitchFamily="34" charset="0"/>
              </a:rPr>
              <a:t>Collaboration and Information Sharing: </a:t>
            </a:r>
            <a:r>
              <a:rPr lang="en-US" b="0" i="0" dirty="0">
                <a:effectLst/>
                <a:latin typeface="Swis721 Cn BT" panose="020B0506020202030204" pitchFamily="34" charset="0"/>
              </a:rPr>
              <a:t>Open communication encourages collaboration and the sharing of ideas and information across departments, teams, and individuals. This can be achieved through regular meetings, email updates, shared documents, project management tools, and other communication channels. By sharing knowledge and expertise, teams can benefit from each other's insights and experiences.</a:t>
            </a:r>
          </a:p>
          <a:p>
            <a:pPr algn="l">
              <a:buFont typeface="+mj-lt"/>
              <a:buAutoNum type="arabicPeriod"/>
            </a:pPr>
            <a:endParaRPr lang="en-US" b="0" i="0" dirty="0">
              <a:effectLst/>
              <a:latin typeface="Swis721 Cn BT" panose="020B0506020202030204" pitchFamily="34" charset="0"/>
            </a:endParaRPr>
          </a:p>
          <a:p>
            <a:pPr algn="l">
              <a:buFont typeface="+mj-lt"/>
              <a:buAutoNum type="arabicPeriod"/>
            </a:pPr>
            <a:r>
              <a:rPr lang="en-US" b="1" i="0" dirty="0">
                <a:effectLst/>
                <a:latin typeface="Swis721 Cn BT" panose="020B0506020202030204" pitchFamily="34" charset="0"/>
              </a:rPr>
              <a:t>Conflict Resolution: </a:t>
            </a:r>
            <a:r>
              <a:rPr lang="en-US" b="0" i="0" dirty="0">
                <a:effectLst/>
                <a:latin typeface="Swis721 Cn BT" panose="020B0506020202030204" pitchFamily="34" charset="0"/>
              </a:rPr>
              <a:t>Open communication plays a vital role in resolving conflicts effectively. When conflicts arise, it's important to address them openly and honestly, allowing all parties involved to express their perspectives. Active listening, empathy, and a willingness to find common ground are key to resolving conflicts and maintaining positive working relationships.</a:t>
            </a:r>
          </a:p>
          <a:p>
            <a:pPr algn="l">
              <a:buFont typeface="+mj-lt"/>
              <a:buAutoNum type="arabicPeriod"/>
            </a:pPr>
            <a:endParaRPr lang="en-US" b="0" i="0" dirty="0">
              <a:effectLst/>
              <a:latin typeface="Swis721 Cn BT" panose="020B0506020202030204" pitchFamily="34" charset="0"/>
            </a:endParaRPr>
          </a:p>
          <a:p>
            <a:pPr algn="l">
              <a:buFont typeface="+mj-lt"/>
              <a:buAutoNum type="arabicPeriod"/>
            </a:pPr>
            <a:r>
              <a:rPr lang="en-US" b="1" i="0" dirty="0">
                <a:effectLst/>
                <a:latin typeface="Swis721 Cn BT" panose="020B0506020202030204" pitchFamily="34" charset="0"/>
              </a:rPr>
              <a:t>Emotional Intelligence: </a:t>
            </a:r>
            <a:r>
              <a:rPr lang="en-US" b="0" i="0" dirty="0">
                <a:effectLst/>
                <a:latin typeface="Swis721 Cn BT" panose="020B0506020202030204" pitchFamily="34" charset="0"/>
              </a:rPr>
              <a:t>Open communication is enhanced by emotional intelligence, which involves understanding and managing emotions, both in oneself and others. Emotional intelligence helps individuals navigate difficult conversations, express themselves appropriately, and empathize with colleagues' feelings and perspectives.</a:t>
            </a:r>
          </a:p>
          <a:p>
            <a:pPr algn="l">
              <a:buFont typeface="+mj-lt"/>
              <a:buAutoNum type="arabicPeriod"/>
            </a:pPr>
            <a:endParaRPr lang="en-US" b="0" i="0" dirty="0">
              <a:effectLst/>
              <a:latin typeface="Swis721 Cn BT" panose="020B0506020202030204" pitchFamily="34" charset="0"/>
            </a:endParaRPr>
          </a:p>
          <a:p>
            <a:pPr algn="l"/>
            <a:r>
              <a:rPr lang="en-US" b="0" i="0" dirty="0">
                <a:effectLst/>
                <a:latin typeface="Swis721 Cn BT" panose="020B0506020202030204" pitchFamily="34" charset="0"/>
              </a:rPr>
              <a:t>To foster open communication in an organization, leaders and managers play a critical role. They should lead by example, promote a culture of transparency, encourage feedback and collaboration, and provide the necessary tools and platforms for effective communication.</a:t>
            </a:r>
          </a:p>
          <a:p>
            <a:pPr algn="l"/>
            <a:r>
              <a:rPr lang="en-US" b="0" i="0" dirty="0">
                <a:effectLst/>
                <a:latin typeface="Swis721 Cn BT" panose="020B0506020202030204" pitchFamily="34" charset="0"/>
              </a:rPr>
              <a:t>By practicing open communication, organizations can break down silos, improve decision-making, enhance employee engagement, and create a supportive and inclusive work environment.</a:t>
            </a:r>
          </a:p>
          <a:p>
            <a:br>
              <a:rPr lang="en-US" dirty="0"/>
            </a:br>
            <a:endParaRPr lang="en-IN" sz="1200" b="0" dirty="0"/>
          </a:p>
        </p:txBody>
      </p:sp>
      <p:sp>
        <p:nvSpPr>
          <p:cNvPr id="4" name="Slide Number Placeholder 3"/>
          <p:cNvSpPr>
            <a:spLocks noGrp="1"/>
          </p:cNvSpPr>
          <p:nvPr>
            <p:ph type="sldNum" sz="quarter" idx="10"/>
          </p:nvPr>
        </p:nvSpPr>
        <p:spPr/>
        <p:txBody>
          <a:bodyPr/>
          <a:lstStyle/>
          <a:p>
            <a:fld id="{C703CD70-BA95-420D-8CE4-5ABC9834912C}" type="slidenum">
              <a:rPr lang="en-US" smtClean="0"/>
              <a:t>18</a:t>
            </a:fld>
            <a:endParaRPr lang="en-US" dirty="0"/>
          </a:p>
        </p:txBody>
      </p:sp>
    </p:spTree>
    <p:extLst>
      <p:ext uri="{BB962C8B-B14F-4D97-AF65-F5344CB8AC3E}">
        <p14:creationId xmlns:p14="http://schemas.microsoft.com/office/powerpoint/2010/main" val="169873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7" name="Google Shape;607;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Swis721 Cn BT" panose="020B0506020202030204" pitchFamily="34" charset="0"/>
              </a:rPr>
              <a:t>Have a proper introduction say</a:t>
            </a:r>
            <a:endParaRPr dirty="0">
              <a:latin typeface="Swis721 Cn BT" panose="020B0506020202030204" pitchFamily="34" charset="0"/>
            </a:endParaRPr>
          </a:p>
          <a:p>
            <a:pPr marL="0" lvl="0" indent="0" algn="l" rtl="0">
              <a:spcBef>
                <a:spcPts val="0"/>
              </a:spcBef>
              <a:spcAft>
                <a:spcPts val="0"/>
              </a:spcAft>
              <a:buNone/>
            </a:pPr>
            <a:r>
              <a:rPr lang="en-US" dirty="0">
                <a:latin typeface="Swis721 Cn BT" panose="020B0506020202030204" pitchFamily="34" charset="0"/>
              </a:rPr>
              <a:t>Hello/Good morning /afternoon/evening Sir /mam my name is </a:t>
            </a:r>
            <a:r>
              <a:rPr lang="en-US" dirty="0" err="1">
                <a:latin typeface="Swis721 Cn BT" panose="020B0506020202030204" pitchFamily="34" charset="0"/>
              </a:rPr>
              <a:t>xyz</a:t>
            </a:r>
            <a:r>
              <a:rPr lang="en-US" dirty="0">
                <a:latin typeface="Swis721 Cn BT" panose="020B0506020202030204" pitchFamily="34" charset="0"/>
              </a:rPr>
              <a:t> pleasure meeting you</a:t>
            </a:r>
            <a:endParaRPr dirty="0">
              <a:latin typeface="Swis721 Cn BT" panose="020B0506020202030204" pitchFamily="34" charset="0"/>
            </a:endParaRPr>
          </a:p>
          <a:p>
            <a:pPr marL="0" lvl="0" indent="0" algn="l" rtl="0">
              <a:spcBef>
                <a:spcPts val="0"/>
              </a:spcBef>
              <a:spcAft>
                <a:spcPts val="0"/>
              </a:spcAft>
              <a:buNone/>
            </a:pPr>
            <a:r>
              <a:rPr lang="en-US" dirty="0">
                <a:latin typeface="Swis721 Cn BT" panose="020B0506020202030204" pitchFamily="34" charset="0"/>
              </a:rPr>
              <a:t>Make eye contact and talk it shows confidence</a:t>
            </a:r>
            <a:endParaRPr dirty="0">
              <a:latin typeface="Swis721 Cn BT" panose="020B0506020202030204" pitchFamily="34" charset="0"/>
            </a:endParaRPr>
          </a:p>
          <a:p>
            <a:pPr marL="0" lvl="0" indent="0" algn="l" rtl="0">
              <a:spcBef>
                <a:spcPts val="0"/>
              </a:spcBef>
              <a:spcAft>
                <a:spcPts val="0"/>
              </a:spcAft>
              <a:buNone/>
            </a:pPr>
            <a:r>
              <a:rPr lang="en-US" dirty="0">
                <a:latin typeface="Swis721 Cn BT" panose="020B0506020202030204" pitchFamily="34" charset="0"/>
              </a:rPr>
              <a:t>Have a firm grip while shaking hands</a:t>
            </a:r>
            <a:endParaRPr dirty="0">
              <a:latin typeface="Swis721 Cn BT" panose="020B0506020202030204" pitchFamily="34" charset="0"/>
            </a:endParaRPr>
          </a:p>
          <a:p>
            <a:pPr marL="0" lvl="0" indent="0" algn="l" rtl="0">
              <a:spcBef>
                <a:spcPts val="0"/>
              </a:spcBef>
              <a:spcAft>
                <a:spcPts val="0"/>
              </a:spcAft>
              <a:buNone/>
            </a:pPr>
            <a:r>
              <a:rPr lang="en-US" dirty="0">
                <a:latin typeface="Swis721 Cn BT" panose="020B0506020202030204" pitchFamily="34" charset="0"/>
              </a:rPr>
              <a:t>Ask questions during the conversation to understand and communicate better</a:t>
            </a:r>
            <a:endParaRPr dirty="0">
              <a:latin typeface="Swis721 Cn BT" panose="020B0506020202030204" pitchFamily="34" charset="0"/>
            </a:endParaRPr>
          </a:p>
          <a:p>
            <a:pPr marL="0" lvl="0" indent="0" algn="l" rtl="0">
              <a:spcBef>
                <a:spcPts val="0"/>
              </a:spcBef>
              <a:spcAft>
                <a:spcPts val="0"/>
              </a:spcAft>
              <a:buNone/>
            </a:pPr>
            <a:r>
              <a:rPr lang="en-US" dirty="0">
                <a:latin typeface="Swis721 Cn BT" panose="020B0506020202030204" pitchFamily="34" charset="0"/>
              </a:rPr>
              <a:t>Create a good first impression </a:t>
            </a:r>
            <a:r>
              <a:rPr lang="en-US" dirty="0" err="1">
                <a:latin typeface="Swis721 Cn BT" panose="020B0506020202030204" pitchFamily="34" charset="0"/>
              </a:rPr>
              <a:t>ie</a:t>
            </a:r>
            <a:r>
              <a:rPr lang="en-US" dirty="0">
                <a:latin typeface="Swis721 Cn BT" panose="020B0506020202030204" pitchFamily="34" charset="0"/>
              </a:rPr>
              <a:t> grooming ,dress code and personality</a:t>
            </a:r>
            <a:endParaRPr dirty="0">
              <a:latin typeface="Swis721 Cn BT" panose="020B0506020202030204" pitchFamily="34" charset="0"/>
            </a:endParaRPr>
          </a:p>
          <a:p>
            <a:pPr marL="0" lvl="0" indent="0" algn="l" rtl="0">
              <a:spcBef>
                <a:spcPts val="0"/>
              </a:spcBef>
              <a:spcAft>
                <a:spcPts val="0"/>
              </a:spcAft>
              <a:buNone/>
            </a:pPr>
            <a:r>
              <a:rPr lang="en-US" dirty="0">
                <a:latin typeface="Swis721 Cn BT" panose="020B0506020202030204" pitchFamily="34" charset="0"/>
              </a:rPr>
              <a:t>Thank the person before taking your leave </a:t>
            </a:r>
            <a:r>
              <a:rPr lang="en-US" dirty="0" err="1">
                <a:latin typeface="Swis721 Cn BT" panose="020B0506020202030204" pitchFamily="34" charset="0"/>
              </a:rPr>
              <a:t>eg</a:t>
            </a:r>
            <a:r>
              <a:rPr lang="en-US" dirty="0">
                <a:latin typeface="Swis721 Cn BT" panose="020B0506020202030204" pitchFamily="34" charset="0"/>
              </a:rPr>
              <a:t> Thank you Sir/Mam have an amazing day</a:t>
            </a:r>
            <a:endParaRPr dirty="0">
              <a:latin typeface="Swis721 Cn BT" panose="020B0506020202030204" pitchFamily="34" charset="0"/>
            </a:endParaRPr>
          </a:p>
          <a:p>
            <a:pPr marL="0" lvl="0" indent="0" algn="l" rtl="0">
              <a:spcBef>
                <a:spcPts val="0"/>
              </a:spcBef>
              <a:spcAft>
                <a:spcPts val="0"/>
              </a:spcAft>
              <a:buNone/>
            </a:pPr>
            <a:endParaRPr dirty="0">
              <a:latin typeface="Swis721 Cn BT" panose="020B0506020202030204" pitchFamily="34" charset="0"/>
            </a:endParaRPr>
          </a:p>
        </p:txBody>
      </p:sp>
      <p:sp>
        <p:nvSpPr>
          <p:cNvPr id="608" name="Google Shape;608;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pPr eaLnBrk="1" hangingPunct="1">
              <a:buFont typeface="Calibri" pitchFamily="34" charset="0"/>
              <a:buNone/>
            </a:pPr>
            <a:r>
              <a:rPr lang="en-US" b="1" dirty="0"/>
              <a:t>Say:</a:t>
            </a:r>
            <a:r>
              <a:rPr lang="en-US" dirty="0"/>
              <a:t> Let us now understand the 4 possible states</a:t>
            </a:r>
            <a:r>
              <a:rPr lang="en-US" baseline="0" dirty="0"/>
              <a:t> </a:t>
            </a:r>
            <a:r>
              <a:rPr lang="en-US" dirty="0"/>
              <a:t>from which people may operate when they deal with each other </a:t>
            </a:r>
          </a:p>
          <a:p>
            <a:pPr eaLnBrk="1" hangingPunct="1">
              <a:buFont typeface="Calibri" pitchFamily="34" charset="0"/>
              <a:buNone/>
            </a:pPr>
            <a:r>
              <a:rPr lang="en-US" dirty="0"/>
              <a:t>The first of the them is the Win-Lose paradigm. People who believe in this paradigm will believe that they can  win only if  the other person loses. By extension of this, they also believe that if the other person wins they will definitely lose. Such people are thus always focused on finding ways to over power other people. While win lose can give some quick short term gains, it would not be beneficial for strengthening a good long term relationship.</a:t>
            </a:r>
            <a:r>
              <a:rPr lang="en-US" baseline="0" dirty="0"/>
              <a:t> </a:t>
            </a:r>
          </a:p>
          <a:p>
            <a:pPr eaLnBrk="1" hangingPunct="1">
              <a:buFont typeface="Calibri" pitchFamily="34" charset="0"/>
              <a:buNone/>
            </a:pPr>
            <a:endParaRPr lang="en-US" dirty="0"/>
          </a:p>
          <a:p>
            <a:pPr eaLnBrk="1" hangingPunct="1">
              <a:buFont typeface="Calibri" pitchFamily="34" charset="0"/>
              <a:buNone/>
            </a:pPr>
            <a:r>
              <a:rPr lang="en-US" b="1" dirty="0"/>
              <a:t>For example</a:t>
            </a:r>
            <a:r>
              <a:rPr lang="en-US" dirty="0"/>
              <a:t> – Between</a:t>
            </a:r>
            <a:r>
              <a:rPr lang="en-US" baseline="0" dirty="0"/>
              <a:t> a boss &amp; a subordinate the boss always loads the subordinate with extra work, makes him work over the weekends &amp; moreover himself does nothing. The work is of such a nature that does not develop the subordinate in any manner &amp; he does it just out of fear of his boss. The boss wins &amp; the subordinate loses since he has nothing to gain from it. </a:t>
            </a:r>
            <a:endParaRPr lang="en-US" dirty="0"/>
          </a:p>
          <a:p>
            <a:pPr eaLnBrk="1" hangingPunct="1">
              <a:buFont typeface="Calibri" pitchFamily="34" charset="0"/>
              <a:buNone/>
            </a:pPr>
            <a:endParaRPr lang="en-US" dirty="0"/>
          </a:p>
          <a:p>
            <a:pPr eaLnBrk="1" hangingPunct="1">
              <a:buFont typeface="Calibri" pitchFamily="34" charset="0"/>
              <a:buNone/>
            </a:pPr>
            <a:r>
              <a:rPr lang="en-US" dirty="0"/>
              <a:t>The next paradigm is Lose-Win. Such people believe that they are losers and that they will always lose and that others will always win…they will always lose and make compromises that are always unfavorable to them. Thus the lose win paradigm cannot nurture a long standing mutually fulfilling relationship.</a:t>
            </a:r>
            <a:r>
              <a:rPr lang="en-US" baseline="0" dirty="0"/>
              <a:t> </a:t>
            </a:r>
          </a:p>
          <a:p>
            <a:pPr eaLnBrk="1" hangingPunct="1">
              <a:buFont typeface="Calibri" pitchFamily="34" charset="0"/>
              <a:buNone/>
            </a:pPr>
            <a:endParaRPr lang="en-US" baseline="0" dirty="0"/>
          </a:p>
          <a:p>
            <a:pPr eaLnBrk="1" hangingPunct="1">
              <a:buFont typeface="Calibri" pitchFamily="34" charset="0"/>
              <a:buNone/>
            </a:pPr>
            <a:r>
              <a:rPr lang="en-US" b="1" dirty="0"/>
              <a:t>For example</a:t>
            </a:r>
            <a:r>
              <a:rPr lang="en-US" dirty="0"/>
              <a:t> – In the same example the subordinate  believes that he is a loser &amp; he</a:t>
            </a:r>
            <a:r>
              <a:rPr lang="en-US" baseline="0" dirty="0"/>
              <a:t> will keep making such compromises to save his job or out of fear of the </a:t>
            </a:r>
            <a:r>
              <a:rPr lang="en-US" baseline="0" dirty="0" err="1"/>
              <a:t>bosse’s</a:t>
            </a:r>
            <a:r>
              <a:rPr lang="en-US" baseline="0" dirty="0"/>
              <a:t> firing. Moreover these compromises are not benefitting him for his development in any way since the extra tasks assigned to him are such that they don’t have any element of self development in it for him. </a:t>
            </a:r>
            <a:endParaRPr lang="en-US" dirty="0"/>
          </a:p>
          <a:p>
            <a:pPr eaLnBrk="1" hangingPunct="1">
              <a:buFont typeface="Calibri" pitchFamily="34" charset="0"/>
              <a:buNone/>
            </a:pPr>
            <a:endParaRPr lang="en-US" dirty="0"/>
          </a:p>
          <a:p>
            <a:pPr eaLnBrk="1" hangingPunct="1">
              <a:buFont typeface="Calibri" pitchFamily="34" charset="0"/>
              <a:buNone/>
            </a:pPr>
            <a:r>
              <a:rPr lang="en-US" dirty="0"/>
              <a:t>People who think Lose-Lose are those who energies are always focused on ensuring that the other persons loses. For this sake…they wouldn’t mind losing themselves. </a:t>
            </a:r>
          </a:p>
          <a:p>
            <a:pPr eaLnBrk="1" hangingPunct="1">
              <a:buFont typeface="Calibri" pitchFamily="34" charset="0"/>
              <a:buNone/>
            </a:pPr>
            <a:r>
              <a:rPr lang="en-US" b="1" dirty="0"/>
              <a:t>For</a:t>
            </a:r>
            <a:r>
              <a:rPr lang="en-US" b="1" baseline="0" dirty="0"/>
              <a:t> example </a:t>
            </a:r>
            <a:r>
              <a:rPr lang="en-US" baseline="0" dirty="0"/>
              <a:t>– </a:t>
            </a:r>
            <a:r>
              <a:rPr lang="en-US" dirty="0"/>
              <a:t>There is a classic case of a husband and wife who went through a bitter divorce suit. Finally the court granted the divorce and asked the husband {a prosperous man} to liquidate his properties and remit 50% of the sale proceeds to his wife. The angered man sold his luxury car costing millions for US Dollar 5, his farm house for USD 10 and remitted 50% of the proceeds to his wife! </a:t>
            </a:r>
          </a:p>
          <a:p>
            <a:pPr eaLnBrk="1" hangingPunct="1">
              <a:buFont typeface="Calibri" pitchFamily="34" charset="0"/>
              <a:buNone/>
            </a:pPr>
            <a:endParaRPr lang="en-US" dirty="0"/>
          </a:p>
          <a:p>
            <a:pPr eaLnBrk="1" hangingPunct="1">
              <a:buFont typeface="Calibri" pitchFamily="34" charset="0"/>
              <a:buNone/>
            </a:pPr>
            <a:r>
              <a:rPr lang="en-US" dirty="0"/>
              <a:t>Effective people always think Win-Win i.e. Creating a win-win is possible only if one has an ‘abundance’’ mentality…a feeling that there is enough in this world for everybody and hence both of us can win. The opposite of an abundance mentality is a scarcity mentality…a feeling that everything in this world is in short supply thus if I have to win, you have to lose and if you win I would lose.</a:t>
            </a:r>
            <a:r>
              <a:rPr lang="en-US" baseline="0" dirty="0"/>
              <a:t> </a:t>
            </a:r>
            <a:r>
              <a:rPr lang="en-US" dirty="0"/>
              <a:t>It is important to understand that ‘abundance’ or ‘scarcity’ is a mentality and may not have anything to do with reality </a:t>
            </a:r>
          </a:p>
          <a:p>
            <a:pPr eaLnBrk="1" hangingPunct="1">
              <a:buFont typeface="Calibri" pitchFamily="34" charset="0"/>
              <a:buNone/>
            </a:pPr>
            <a:endParaRPr lang="en-US" dirty="0"/>
          </a:p>
          <a:p>
            <a:pPr marL="0" indent="0" eaLnBrk="1" hangingPunct="1">
              <a:buFont typeface="Calibri" pitchFamily="34" charset="0"/>
              <a:buNone/>
            </a:pPr>
            <a:r>
              <a:rPr lang="en-US" b="1" dirty="0"/>
              <a:t>For example, </a:t>
            </a:r>
            <a:r>
              <a:rPr lang="en-US" dirty="0"/>
              <a:t>in the after math of the tsunami in Japan where the entire country faced huge destruction {the time when they had to bury one of their nuclear plants}, the government started distributing food and water . The Japanese stood in queues, even without anybody to police them, to collect the food and water. Some of them even allowed foreigners to collect the food and water before they did! </a:t>
            </a:r>
          </a:p>
          <a:p>
            <a:pPr marL="285750" indent="-285750" eaLnBrk="1" hangingPunct="1">
              <a:buFont typeface="Calibri" pitchFamily="34" charset="0"/>
              <a:buAutoNum type="romanLcParenBoth"/>
            </a:pPr>
            <a:endParaRPr lang="en-US" dirty="0"/>
          </a:p>
          <a:p>
            <a:pPr marL="0" indent="0" eaLnBrk="1" hangingPunct="1">
              <a:buFont typeface="Calibri" pitchFamily="34" charset="0"/>
              <a:buNone/>
            </a:pPr>
            <a:r>
              <a:rPr lang="en-US" dirty="0"/>
              <a:t>The reality here was a scarcity situation but the mentality of the people was ‘abundance’. On the other hands in certain places you see situations when food is distributed free….there is sufficient stock available for everybody but people still vie with each other and almost create a stampede…here the reality is abundance, but the mentality is scarcity </a:t>
            </a:r>
          </a:p>
          <a:p>
            <a:pPr marL="0" indent="0" eaLnBrk="1" hangingPunct="1">
              <a:buFont typeface="Calibri" pitchFamily="34" charset="0"/>
              <a:buNone/>
            </a:pPr>
            <a:endParaRPr lang="en-US" dirty="0"/>
          </a:p>
          <a:p>
            <a:pPr marL="0" indent="0" eaLnBrk="1" hangingPunct="1">
              <a:buFont typeface="Calibri" pitchFamily="34" charset="0"/>
              <a:buNone/>
            </a:pPr>
            <a:r>
              <a:rPr lang="en-US" dirty="0"/>
              <a:t>Some us may be wondering whether it is feasible to think abundance in a scenario like ours where there is a bell curve and forced ratings! But just think about this is a our career a 20-20 cricket match or a one day international {pause for response}….it’s neither because it is actually a test match. In a long 30 year career, many events and decisions which appear very significant in the  short term get averaged out in the long term {like for example the decision on  whether I should take science or commerce after my 10</a:t>
            </a:r>
            <a:r>
              <a:rPr lang="en-US" baseline="30000" dirty="0"/>
              <a:t>th</a:t>
            </a:r>
            <a:r>
              <a:rPr lang="en-US" dirty="0"/>
              <a:t>}…thus despite a bell curve people can still ‘think’ abundance</a:t>
            </a:r>
          </a:p>
        </p:txBody>
      </p:sp>
      <p:sp>
        <p:nvSpPr>
          <p:cNvPr id="68612"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37A1E77-85B9-4147-892C-87F61A47BFB4}" type="slidenum">
              <a:rPr lang="en-US" smtClean="0">
                <a:latin typeface="Swis721 Cn BT" panose="020B0506020202030204" pitchFamily="34" charset="0"/>
              </a:rPr>
              <a:pPr eaLnBrk="1" hangingPunct="1"/>
              <a:t>20</a:t>
            </a:fld>
            <a:endParaRPr lang="en-US" dirty="0">
              <a:latin typeface="Swis721 Cn BT" panose="020B0506020202030204" pitchFamily="34" charset="0"/>
            </a:endParaRPr>
          </a:p>
        </p:txBody>
      </p:sp>
    </p:spTree>
    <p:extLst>
      <p:ext uri="{BB962C8B-B14F-4D97-AF65-F5344CB8AC3E}">
        <p14:creationId xmlns:p14="http://schemas.microsoft.com/office/powerpoint/2010/main" val="1644305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85CA6F61-F9B3-3241-A102-E2AA2E4838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a:extLst>
              <a:ext uri="{FF2B5EF4-FFF2-40B4-BE49-F238E27FC236}">
                <a16:creationId xmlns:a16="http://schemas.microsoft.com/office/drawing/2014/main" id="{7934198E-F22D-35EB-CBFB-20DE2ED25869}"/>
              </a:ext>
            </a:extLst>
          </p:cNvPr>
          <p:cNvSpPr>
            <a:spLocks noGrp="1"/>
          </p:cNvSpPr>
          <p:nvPr>
            <p:ph type="body" idx="1"/>
          </p:nvPr>
        </p:nvSpPr>
        <p:spPr bwMode="auto"/>
        <p:txBody>
          <a:bodyPr wrap="square" numCol="1" anchor="t" anchorCtr="0" compatLnSpc="1">
            <a:prstTxWarp prst="textNoShape">
              <a:avLst/>
            </a:prstTxWarp>
            <a:norm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000" b="1" i="0" kern="1200" dirty="0">
                <a:solidFill>
                  <a:schemeClr val="tx1"/>
                </a:solidFill>
                <a:effectLst/>
                <a:latin typeface="Swis721 Cn BT" panose="020B0506020202030204" pitchFamily="34" charset="0"/>
                <a:ea typeface="+mn-ea"/>
                <a:cs typeface="+mn-cs"/>
              </a:rPr>
              <a:t>Welcome to the Interpersonal skills Workshop. </a:t>
            </a:r>
            <a:r>
              <a:rPr lang="en-IN" sz="1000" b="1" i="0" kern="1200" dirty="0">
                <a:solidFill>
                  <a:schemeClr val="tx1"/>
                </a:solidFill>
                <a:effectLst/>
                <a:latin typeface="Swis721 Cn BT" panose="020B0506020202030204" pitchFamily="34" charset="0"/>
                <a:ea typeface="+mn-ea"/>
                <a:cs typeface="+mn-cs"/>
              </a:rPr>
              <a:t>A</a:t>
            </a:r>
            <a:r>
              <a:rPr lang="en-IN" b="1" dirty="0">
                <a:latin typeface="Swis721 Cn BT" panose="020B0506020202030204" pitchFamily="34" charset="0"/>
              </a:rPr>
              <a:t>re you excited for today`s workshop? let me introduce todays workshop modules.</a:t>
            </a:r>
          </a:p>
          <a:p>
            <a:pPr>
              <a:lnSpc>
                <a:spcPct val="107000"/>
              </a:lnSpc>
              <a:spcAft>
                <a:spcPts val="800"/>
              </a:spcAft>
            </a:pPr>
            <a:r>
              <a:rPr lang="en-IN" sz="1200" b="1" dirty="0">
                <a:solidFill>
                  <a:srgbClr val="01559E"/>
                </a:solidFill>
                <a:effectLst/>
                <a:latin typeface="Swis721 Cn BT" panose="020B0506020202030204" pitchFamily="34" charset="0"/>
                <a:ea typeface="Calibri" panose="020F0502020204030204" pitchFamily="34" charset="0"/>
                <a:cs typeface="Calibri" panose="020F0502020204030204" pitchFamily="34" charset="0"/>
              </a:rPr>
              <a:t> </a:t>
            </a:r>
            <a:endParaRPr lang="en-IN" sz="1200" dirty="0">
              <a:effectLst/>
              <a:latin typeface="Swis721 Cn BT" panose="020B0506020202030204" pitchFamily="34" charset="0"/>
              <a:ea typeface="Calibri" panose="020F0502020204030204" pitchFamily="34" charset="0"/>
              <a:cs typeface="Times New Roman" panose="02020603050405020304" pitchFamily="18" charset="0"/>
            </a:endParaRPr>
          </a:p>
          <a:p>
            <a:pPr marL="228600" lvl="0" indent="-228600">
              <a:lnSpc>
                <a:spcPct val="107000"/>
              </a:lnSpc>
              <a:buFont typeface="+mj-lt"/>
              <a:buAutoNum type="arabicPeriod"/>
            </a:pPr>
            <a:r>
              <a:rPr lang="en-US" sz="1200" dirty="0">
                <a:solidFill>
                  <a:srgbClr val="000000"/>
                </a:solidFill>
                <a:effectLst/>
                <a:latin typeface="Swis721 Cn BT" panose="020B0506020202030204" pitchFamily="34" charset="0"/>
                <a:ea typeface="Calibri" panose="020F0502020204030204" pitchFamily="34" charset="0"/>
                <a:cs typeface="Calibri" panose="020F0502020204030204" pitchFamily="34" charset="0"/>
              </a:rPr>
              <a:t>Understanding Interpersonal Skills</a:t>
            </a:r>
          </a:p>
          <a:p>
            <a:pPr marL="228600" lvl="0" indent="-228600">
              <a:lnSpc>
                <a:spcPct val="107000"/>
              </a:lnSpc>
              <a:buFont typeface="+mj-lt"/>
              <a:buAutoNum type="arabicPeriod"/>
            </a:pPr>
            <a:r>
              <a:rPr lang="en-US" sz="1200" dirty="0">
                <a:solidFill>
                  <a:srgbClr val="000000"/>
                </a:solidFill>
                <a:effectLst/>
                <a:latin typeface="Swis721 Cn BT" panose="020B0506020202030204" pitchFamily="34" charset="0"/>
                <a:ea typeface="Calibri" panose="020F0502020204030204" pitchFamily="34" charset="0"/>
                <a:cs typeface="Calibri" panose="020F0502020204030204" pitchFamily="34" charset="0"/>
              </a:rPr>
              <a:t>Different Personality styles and how to identify them</a:t>
            </a:r>
          </a:p>
          <a:p>
            <a:pPr marL="228600" lvl="0" indent="-228600">
              <a:lnSpc>
                <a:spcPct val="107000"/>
              </a:lnSpc>
              <a:buFont typeface="+mj-lt"/>
              <a:buAutoNum type="arabicPeriod"/>
            </a:pPr>
            <a:r>
              <a:rPr lang="en-US" sz="1200" dirty="0">
                <a:solidFill>
                  <a:srgbClr val="000000"/>
                </a:solidFill>
                <a:effectLst/>
                <a:latin typeface="Swis721 Cn BT" panose="020B0506020202030204" pitchFamily="34" charset="0"/>
                <a:ea typeface="Calibri" panose="020F0502020204030204" pitchFamily="34" charset="0"/>
                <a:cs typeface="Calibri" panose="020F0502020204030204" pitchFamily="34" charset="0"/>
              </a:rPr>
              <a:t>Emotional Intelligence</a:t>
            </a:r>
          </a:p>
          <a:p>
            <a:pPr marL="228600" lvl="0" indent="-228600">
              <a:lnSpc>
                <a:spcPct val="107000"/>
              </a:lnSpc>
              <a:buFont typeface="+mj-lt"/>
              <a:buAutoNum type="arabicPeriod"/>
            </a:pPr>
            <a:r>
              <a:rPr lang="en-US" sz="1200" dirty="0">
                <a:solidFill>
                  <a:srgbClr val="000000"/>
                </a:solidFill>
                <a:effectLst/>
                <a:latin typeface="Swis721 Cn BT" panose="020B0506020202030204" pitchFamily="34" charset="0"/>
                <a:ea typeface="Calibri" panose="020F0502020204030204" pitchFamily="34" charset="0"/>
                <a:cs typeface="Calibri" panose="020F0502020204030204" pitchFamily="34" charset="0"/>
              </a:rPr>
              <a:t>Impactful Communication</a:t>
            </a:r>
          </a:p>
          <a:p>
            <a:pPr marL="228600" lvl="0" indent="-228600">
              <a:lnSpc>
                <a:spcPct val="107000"/>
              </a:lnSpc>
              <a:buFont typeface="+mj-lt"/>
              <a:buAutoNum type="arabicPeriod"/>
            </a:pPr>
            <a:r>
              <a:rPr lang="en-US" sz="1200" dirty="0">
                <a:solidFill>
                  <a:srgbClr val="000000"/>
                </a:solidFill>
                <a:effectLst/>
                <a:latin typeface="Swis721 Cn BT" panose="020B0506020202030204" pitchFamily="34" charset="0"/>
                <a:ea typeface="Calibri" panose="020F0502020204030204" pitchFamily="34" charset="0"/>
                <a:cs typeface="Calibri" panose="020F0502020204030204" pitchFamily="34" charset="0"/>
              </a:rPr>
              <a:t>Building Rapport</a:t>
            </a:r>
          </a:p>
          <a:p>
            <a:pPr marL="228600" marR="0" lvl="0" indent="-228600" algn="l" defTabSz="914400" rtl="0" eaLnBrk="1" fontAlgn="auto" latinLnBrk="0" hangingPunct="1">
              <a:lnSpc>
                <a:spcPct val="107000"/>
              </a:lnSpc>
              <a:spcBef>
                <a:spcPts val="0"/>
              </a:spcBef>
              <a:spcAft>
                <a:spcPts val="0"/>
              </a:spcAft>
              <a:buClrTx/>
              <a:buSzTx/>
              <a:buFont typeface="+mj-lt"/>
              <a:buAutoNum type="arabicPeriod"/>
              <a:tabLst/>
              <a:defRPr/>
            </a:pPr>
            <a:r>
              <a:rPr lang="en-US" sz="1200" dirty="0">
                <a:solidFill>
                  <a:srgbClr val="000000"/>
                </a:solidFill>
                <a:effectLst/>
                <a:latin typeface="Swis721 Cn BT" panose="020B0506020202030204" pitchFamily="34" charset="0"/>
                <a:ea typeface="Calibri" panose="020F0502020204030204" pitchFamily="34" charset="0"/>
                <a:cs typeface="Calibri" panose="020F0502020204030204" pitchFamily="34" charset="0"/>
              </a:rPr>
              <a:t>Developing Empathy &amp; </a:t>
            </a:r>
            <a:r>
              <a:rPr lang="en-US" sz="1200">
                <a:solidFill>
                  <a:srgbClr val="000000"/>
                </a:solidFill>
                <a:effectLst/>
                <a:latin typeface="Swis721 Cn BT" panose="020B0506020202030204" pitchFamily="34" charset="0"/>
                <a:ea typeface="Calibri" panose="020F0502020204030204" pitchFamily="34" charset="0"/>
                <a:cs typeface="Calibri" panose="020F0502020204030204" pitchFamily="34" charset="0"/>
              </a:rPr>
              <a:t>Active Listening</a:t>
            </a:r>
            <a:endParaRPr lang="en-US" sz="1200" dirty="0">
              <a:solidFill>
                <a:srgbClr val="000000"/>
              </a:solidFill>
              <a:effectLst/>
              <a:latin typeface="Swis721 Cn BT" panose="020B0506020202030204" pitchFamily="34" charset="0"/>
              <a:ea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i="0" kern="1200" dirty="0">
              <a:solidFill>
                <a:schemeClr val="tx1"/>
              </a:solidFill>
              <a:effectLst/>
              <a:latin typeface="Swis721 Cn BT" panose="020B050602020203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i="0" kern="1200" dirty="0">
                <a:solidFill>
                  <a:schemeClr val="tx1"/>
                </a:solidFill>
                <a:effectLst/>
                <a:latin typeface="Swis721 Cn BT" panose="020B0506020202030204" pitchFamily="34" charset="0"/>
                <a:ea typeface="+mn-ea"/>
                <a:cs typeface="+mn-cs"/>
              </a:rPr>
              <a:t>Move to Next Slide</a:t>
            </a:r>
          </a:p>
        </p:txBody>
      </p:sp>
      <p:sp>
        <p:nvSpPr>
          <p:cNvPr id="12292" name="Slide Number Placeholder 3">
            <a:extLst>
              <a:ext uri="{FF2B5EF4-FFF2-40B4-BE49-F238E27FC236}">
                <a16:creationId xmlns:a16="http://schemas.microsoft.com/office/drawing/2014/main" id="{03ADEF11-3FEC-A860-2A3F-F4CD4C6587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18DD936-D3A3-4989-88C9-E06BA3BA529E}" type="slidenum">
              <a:rPr lang="en-IN" altLang="en-US">
                <a:latin typeface="Swis721 Cn BT" panose="020B0506020202030204" pitchFamily="34" charset="0"/>
              </a:rPr>
              <a:pPr/>
              <a:t>2</a:t>
            </a:fld>
            <a:endParaRPr lang="en-IN" altLang="en-US" dirty="0">
              <a:latin typeface="Swis721 Cn BT" panose="020B0506020202030204" pitchFamily="34" charset="0"/>
            </a:endParaRPr>
          </a:p>
        </p:txBody>
      </p:sp>
    </p:spTree>
    <p:extLst>
      <p:ext uri="{BB962C8B-B14F-4D97-AF65-F5344CB8AC3E}">
        <p14:creationId xmlns:p14="http://schemas.microsoft.com/office/powerpoint/2010/main" val="4291894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a:p>
            <a:r>
              <a:rPr lang="en-IN" dirty="0"/>
              <a:t>Trainer: in a workplace as discussed in the DISC personality style we find different personality styles. Following are 5 ways to manage Diplomatic people</a:t>
            </a:r>
          </a:p>
          <a:p>
            <a:endParaRPr lang="en-IN" dirty="0"/>
          </a:p>
          <a:p>
            <a:pPr algn="l">
              <a:buFont typeface="+mj-lt"/>
              <a:buAutoNum type="arabicPeriod"/>
            </a:pPr>
            <a:r>
              <a:rPr lang="en-US" b="1" i="0" dirty="0">
                <a:solidFill>
                  <a:srgbClr val="374151"/>
                </a:solidFill>
                <a:effectLst/>
                <a:latin typeface="Söhne"/>
              </a:rPr>
              <a:t>Clearly articulate your stance</a:t>
            </a:r>
            <a:r>
              <a:rPr lang="en-US" b="0" i="0" dirty="0">
                <a:solidFill>
                  <a:srgbClr val="374151"/>
                </a:solidFill>
                <a:effectLst/>
                <a:latin typeface="Söhne"/>
              </a:rPr>
              <a:t>: Be confident and assertive when expressing your ideas or decisions to diplomatic individuals. Clearly communicate your rationale and reasoning behind your convictions, providing them with a solid understanding of your perspective. Avoid being confrontational, but stand firm in your beliefs.</a:t>
            </a:r>
          </a:p>
          <a:p>
            <a:pPr algn="l">
              <a:buFont typeface="+mj-lt"/>
              <a:buAutoNum type="arabicPeriod"/>
            </a:pPr>
            <a:endParaRPr lang="en-US" b="0" i="0" dirty="0">
              <a:solidFill>
                <a:srgbClr val="374151"/>
              </a:solidFill>
              <a:effectLst/>
              <a:latin typeface="Söhne"/>
            </a:endParaRPr>
          </a:p>
          <a:p>
            <a:pPr algn="l">
              <a:buFont typeface="+mj-lt"/>
              <a:buAutoNum type="arabicPeriod"/>
            </a:pPr>
            <a:r>
              <a:rPr lang="en-US" b="1" i="0" dirty="0">
                <a:solidFill>
                  <a:srgbClr val="374151"/>
                </a:solidFill>
                <a:effectLst/>
                <a:latin typeface="Söhne"/>
              </a:rPr>
              <a:t>Active listening</a:t>
            </a:r>
            <a:r>
              <a:rPr lang="en-US" b="0" i="0" dirty="0">
                <a:solidFill>
                  <a:srgbClr val="374151"/>
                </a:solidFill>
                <a:effectLst/>
                <a:latin typeface="Söhne"/>
              </a:rPr>
              <a:t>: Diplomatic individuals often value open dialogue and understanding. Practice active listening to comprehend their viewpoints fully. Show genuine interest in what they have to say, ask clarifying questions, and acknowledge their input. This approach fosters mutual respect and encourages them to reciprocate the same level of respect for your convictions.</a:t>
            </a:r>
          </a:p>
          <a:p>
            <a:pPr algn="l">
              <a:buFont typeface="+mj-lt"/>
              <a:buAutoNum type="arabicPeriod"/>
            </a:pPr>
            <a:endParaRPr lang="en-US" b="1" i="0" dirty="0">
              <a:solidFill>
                <a:srgbClr val="374151"/>
              </a:solidFill>
              <a:effectLst/>
              <a:latin typeface="Söhne"/>
            </a:endParaRPr>
          </a:p>
          <a:p>
            <a:pPr algn="l">
              <a:buFont typeface="+mj-lt"/>
              <a:buAutoNum type="arabicPeriod"/>
            </a:pPr>
            <a:r>
              <a:rPr lang="en-US" b="1" i="0" dirty="0">
                <a:solidFill>
                  <a:srgbClr val="374151"/>
                </a:solidFill>
                <a:effectLst/>
                <a:latin typeface="Söhne"/>
              </a:rPr>
              <a:t>Build rapport and trust</a:t>
            </a:r>
            <a:r>
              <a:rPr lang="en-US" b="0" i="0" dirty="0">
                <a:solidFill>
                  <a:srgbClr val="374151"/>
                </a:solidFill>
                <a:effectLst/>
                <a:latin typeface="Söhne"/>
              </a:rPr>
              <a:t>: Diplomatic people tend to value trust and positive relationships. Invest time in building rapport with them. Find common ground, share personal insights, and demonstrate that you value their opinions. When they perceive you as trustworthy and respectful, they are more likely to be receptive to your ideas.</a:t>
            </a:r>
          </a:p>
          <a:p>
            <a:pPr algn="l">
              <a:buFont typeface="+mj-lt"/>
              <a:buAutoNum type="arabicPeriod"/>
            </a:pPr>
            <a:endParaRPr lang="en-US" b="0" i="0" dirty="0">
              <a:solidFill>
                <a:srgbClr val="374151"/>
              </a:solidFill>
              <a:effectLst/>
              <a:latin typeface="Söhne"/>
            </a:endParaRPr>
          </a:p>
          <a:p>
            <a:pPr algn="l">
              <a:buFont typeface="+mj-lt"/>
              <a:buAutoNum type="arabicPeriod"/>
            </a:pPr>
            <a:r>
              <a:rPr lang="en-US" b="1" i="0" dirty="0">
                <a:solidFill>
                  <a:srgbClr val="374151"/>
                </a:solidFill>
                <a:effectLst/>
                <a:latin typeface="Söhne"/>
              </a:rPr>
              <a:t>Find win-win solutions</a:t>
            </a:r>
            <a:r>
              <a:rPr lang="en-US" b="0" i="0" dirty="0">
                <a:solidFill>
                  <a:srgbClr val="374151"/>
                </a:solidFill>
                <a:effectLst/>
                <a:latin typeface="Söhne"/>
              </a:rPr>
              <a:t>: Diplomatic individuals often seek compromise and collaboration. Look for opportunities to find win-win solutions that address their concerns while aligning with your convictions. Show a willingness to negotiate and be flexible when possible. This approach encourages cooperation and constructive problem-solving.</a:t>
            </a:r>
          </a:p>
          <a:p>
            <a:pPr algn="l">
              <a:buFont typeface="+mj-lt"/>
              <a:buAutoNum type="arabicPeriod"/>
            </a:pPr>
            <a:endParaRPr lang="en-US" b="1" i="0" dirty="0">
              <a:solidFill>
                <a:srgbClr val="374151"/>
              </a:solidFill>
              <a:effectLst/>
              <a:latin typeface="Söhne"/>
            </a:endParaRPr>
          </a:p>
          <a:p>
            <a:pPr algn="l">
              <a:buFont typeface="+mj-lt"/>
              <a:buAutoNum type="arabicPeriod"/>
            </a:pPr>
            <a:r>
              <a:rPr lang="en-US" b="1" i="0" dirty="0">
                <a:solidFill>
                  <a:srgbClr val="374151"/>
                </a:solidFill>
                <a:effectLst/>
                <a:latin typeface="Söhne"/>
              </a:rPr>
              <a:t>Lead by example</a:t>
            </a:r>
            <a:r>
              <a:rPr lang="en-US" b="0" i="0" dirty="0">
                <a:solidFill>
                  <a:srgbClr val="374151"/>
                </a:solidFill>
                <a:effectLst/>
                <a:latin typeface="Söhne"/>
              </a:rPr>
              <a:t>: Demonstrate conviction and integrity in your actions and decisions. Be consistent in your behavior and adhere to your principles. Diplomatic individuals appreciate leaders who lead with conviction and walk their talk. Your consistency will earn their respect and reinforce the validity of your ideas.</a:t>
            </a:r>
          </a:p>
          <a:p>
            <a:br>
              <a:rPr lang="en-US" dirty="0"/>
            </a:br>
            <a:endParaRPr lang="en-IN" dirty="0"/>
          </a:p>
        </p:txBody>
      </p:sp>
      <p:sp>
        <p:nvSpPr>
          <p:cNvPr id="4" name="Slide Number Placeholder 3"/>
          <p:cNvSpPr>
            <a:spLocks noGrp="1"/>
          </p:cNvSpPr>
          <p:nvPr>
            <p:ph type="sldNum" sz="quarter" idx="5"/>
          </p:nvPr>
        </p:nvSpPr>
        <p:spPr/>
        <p:txBody>
          <a:bodyPr/>
          <a:lstStyle/>
          <a:p>
            <a:fld id="{F5453FCA-CD46-459E-A84D-61334D0A920D}" type="slidenum">
              <a:rPr lang="en-US" smtClean="0"/>
              <a:pPr/>
              <a:t>21</a:t>
            </a:fld>
            <a:endParaRPr lang="en-US"/>
          </a:p>
        </p:txBody>
      </p:sp>
    </p:spTree>
    <p:extLst>
      <p:ext uri="{BB962C8B-B14F-4D97-AF65-F5344CB8AC3E}">
        <p14:creationId xmlns:p14="http://schemas.microsoft.com/office/powerpoint/2010/main" val="3628352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latin typeface="Swis721 Cn BT" panose="020B0506020202030204" pitchFamily="34" charset="0"/>
            </a:endParaRPr>
          </a:p>
          <a:p>
            <a:pPr algn="l"/>
            <a:r>
              <a:rPr lang="en-US" b="0" i="0" dirty="0">
                <a:solidFill>
                  <a:srgbClr val="000000"/>
                </a:solidFill>
                <a:effectLst/>
                <a:latin typeface="Swis721 Cn BT" panose="020B0506020202030204" pitchFamily="34" charset="0"/>
              </a:rPr>
              <a:t>Dealing with difficult people at the workplace can be challenging, but enhancing your interpersonal skills can significantly improve your ability to handle such situations. Here are eight effective ways to deal with difficult people and enhance your interpersonal skills:</a:t>
            </a:r>
          </a:p>
          <a:p>
            <a:pPr algn="l"/>
            <a:endParaRPr lang="en-US" b="0" i="0" dirty="0">
              <a:solidFill>
                <a:srgbClr val="000000"/>
              </a:solidFill>
              <a:effectLst/>
              <a:latin typeface="Swis721 Cn BT" panose="020B0506020202030204" pitchFamily="34" charset="0"/>
            </a:endParaRPr>
          </a:p>
          <a:p>
            <a:pPr algn="l">
              <a:buFont typeface="+mj-lt"/>
              <a:buAutoNum type="arabicPeriod"/>
            </a:pPr>
            <a:r>
              <a:rPr lang="en-US" b="1" i="0" dirty="0">
                <a:solidFill>
                  <a:srgbClr val="000000"/>
                </a:solidFill>
                <a:effectLst/>
                <a:latin typeface="Swis721 Cn BT" panose="020B0506020202030204" pitchFamily="34" charset="0"/>
              </a:rPr>
              <a:t>Remain calm and composed</a:t>
            </a:r>
            <a:r>
              <a:rPr lang="en-US" b="0" i="0" dirty="0">
                <a:solidFill>
                  <a:srgbClr val="000000"/>
                </a:solidFill>
                <a:effectLst/>
                <a:latin typeface="Swis721 Cn BT" panose="020B0506020202030204" pitchFamily="34" charset="0"/>
              </a:rPr>
              <a:t>: Stay composed and avoid reacting emotionally to difficult behavior. Take deep breaths, and maintain a calm demeanor, as this will help you think more rationally and respond appropriately.</a:t>
            </a:r>
          </a:p>
          <a:p>
            <a:pPr algn="l">
              <a:buFont typeface="+mj-lt"/>
              <a:buAutoNum type="arabicPeriod"/>
            </a:pPr>
            <a:endParaRPr lang="en-US" b="0" i="0" dirty="0">
              <a:solidFill>
                <a:srgbClr val="000000"/>
              </a:solidFill>
              <a:effectLst/>
              <a:latin typeface="Swis721 Cn BT" panose="020B0506020202030204" pitchFamily="34" charset="0"/>
            </a:endParaRPr>
          </a:p>
          <a:p>
            <a:pPr algn="l">
              <a:buFont typeface="+mj-lt"/>
              <a:buAutoNum type="arabicPeriod"/>
            </a:pPr>
            <a:r>
              <a:rPr lang="en-US" b="1" i="0" dirty="0">
                <a:solidFill>
                  <a:srgbClr val="000000"/>
                </a:solidFill>
                <a:effectLst/>
                <a:latin typeface="Swis721 Cn BT" panose="020B0506020202030204" pitchFamily="34" charset="0"/>
              </a:rPr>
              <a:t>Empathize</a:t>
            </a:r>
            <a:r>
              <a:rPr lang="en-US" b="0" i="0" dirty="0">
                <a:solidFill>
                  <a:srgbClr val="000000"/>
                </a:solidFill>
                <a:effectLst/>
                <a:latin typeface="Swis721 Cn BT" panose="020B0506020202030204" pitchFamily="34" charset="0"/>
              </a:rPr>
              <a:t>: Put yourself in their shoes and try to understand the reasons behind their difficult behavior. Demonstrating empathy can help diffuse hostility and foster a more understanding atmosphere.</a:t>
            </a:r>
          </a:p>
          <a:p>
            <a:pPr algn="l">
              <a:buFont typeface="+mj-lt"/>
              <a:buAutoNum type="arabicPeriod"/>
            </a:pPr>
            <a:endParaRPr lang="en-US" b="0" i="0" dirty="0">
              <a:solidFill>
                <a:srgbClr val="000000"/>
              </a:solidFill>
              <a:effectLst/>
              <a:latin typeface="Swis721 Cn BT" panose="020B0506020202030204" pitchFamily="34" charset="0"/>
            </a:endParaRPr>
          </a:p>
          <a:p>
            <a:pPr algn="l">
              <a:buFont typeface="+mj-lt"/>
              <a:buAutoNum type="arabicPeriod"/>
            </a:pPr>
            <a:r>
              <a:rPr lang="en-US" b="1" i="0" dirty="0">
                <a:solidFill>
                  <a:srgbClr val="000000"/>
                </a:solidFill>
                <a:effectLst/>
                <a:latin typeface="Swis721 Cn BT" panose="020B0506020202030204" pitchFamily="34" charset="0"/>
              </a:rPr>
              <a:t>Choose your battles</a:t>
            </a:r>
            <a:r>
              <a:rPr lang="en-US" b="0" i="0" dirty="0">
                <a:solidFill>
                  <a:srgbClr val="000000"/>
                </a:solidFill>
                <a:effectLst/>
                <a:latin typeface="Swis721 Cn BT" panose="020B0506020202030204" pitchFamily="34" charset="0"/>
              </a:rPr>
              <a:t>: Not every issue is worth confronting, and sometimes it's best to let minor disagreements go. Assess the situation and decide when it's necessary to address the problem and when it's better to avoid unnecessary conflict.</a:t>
            </a:r>
          </a:p>
          <a:p>
            <a:pPr algn="l">
              <a:buFont typeface="+mj-lt"/>
              <a:buAutoNum type="arabicPeriod"/>
            </a:pPr>
            <a:endParaRPr lang="en-US" b="0" i="0" dirty="0">
              <a:solidFill>
                <a:srgbClr val="000000"/>
              </a:solidFill>
              <a:effectLst/>
              <a:latin typeface="Swis721 Cn BT" panose="020B0506020202030204" pitchFamily="34" charset="0"/>
            </a:endParaRPr>
          </a:p>
          <a:p>
            <a:pPr algn="l">
              <a:buFont typeface="+mj-lt"/>
              <a:buAutoNum type="arabicPeriod"/>
            </a:pPr>
            <a:r>
              <a:rPr lang="en-US" b="1" i="0" dirty="0">
                <a:solidFill>
                  <a:srgbClr val="000000"/>
                </a:solidFill>
                <a:effectLst/>
                <a:latin typeface="Swis721 Cn BT" panose="020B0506020202030204" pitchFamily="34" charset="0"/>
              </a:rPr>
              <a:t>Seek common ground</a:t>
            </a:r>
            <a:r>
              <a:rPr lang="en-US" b="0" i="0" dirty="0">
                <a:solidFill>
                  <a:srgbClr val="000000"/>
                </a:solidFill>
                <a:effectLst/>
                <a:latin typeface="Swis721 Cn BT" panose="020B0506020202030204" pitchFamily="34" charset="0"/>
              </a:rPr>
              <a:t>: Find areas of agreement or shared interests with the difficult person. By identifying common ground, you can build a connection and create a foundation for more constructive conversations.</a:t>
            </a:r>
          </a:p>
          <a:p>
            <a:pPr algn="l">
              <a:buFont typeface="+mj-lt"/>
              <a:buAutoNum type="arabicPeriod"/>
            </a:pPr>
            <a:endParaRPr lang="en-US" b="0" i="0" dirty="0">
              <a:solidFill>
                <a:srgbClr val="000000"/>
              </a:solidFill>
              <a:effectLst/>
              <a:latin typeface="Swis721 Cn BT" panose="020B0506020202030204" pitchFamily="34" charset="0"/>
            </a:endParaRPr>
          </a:p>
          <a:p>
            <a:pPr algn="l">
              <a:buFont typeface="+mj-lt"/>
              <a:buAutoNum type="arabicPeriod"/>
            </a:pPr>
            <a:r>
              <a:rPr lang="en-US" b="1" i="0" dirty="0">
                <a:solidFill>
                  <a:srgbClr val="000000"/>
                </a:solidFill>
                <a:effectLst/>
                <a:latin typeface="Swis721 Cn BT" panose="020B0506020202030204" pitchFamily="34" charset="0"/>
              </a:rPr>
              <a:t>Conflict resolution skills</a:t>
            </a:r>
            <a:r>
              <a:rPr lang="en-US" b="0" i="0" dirty="0">
                <a:solidFill>
                  <a:srgbClr val="000000"/>
                </a:solidFill>
                <a:effectLst/>
                <a:latin typeface="Swis721 Cn BT" panose="020B0506020202030204" pitchFamily="34" charset="0"/>
              </a:rPr>
              <a:t>: Develop conflict resolution skills to handle difficult situations effectively. Focus on finding solutions rather than placing blame, and be open to compromise when necessary.</a:t>
            </a:r>
          </a:p>
          <a:p>
            <a:pPr algn="l"/>
            <a:endParaRPr lang="en-US" b="0" i="0" dirty="0">
              <a:solidFill>
                <a:srgbClr val="000000"/>
              </a:solidFill>
              <a:effectLst/>
              <a:latin typeface="Swis721 Cn BT" panose="020B0506020202030204" pitchFamily="34" charset="0"/>
            </a:endParaRPr>
          </a:p>
          <a:p>
            <a:pPr algn="l"/>
            <a:r>
              <a:rPr lang="en-US" b="0" i="0" dirty="0">
                <a:solidFill>
                  <a:srgbClr val="000000"/>
                </a:solidFill>
                <a:effectLst/>
                <a:latin typeface="Swis721 Cn BT" panose="020B0506020202030204" pitchFamily="34" charset="0"/>
              </a:rPr>
              <a:t>By applying these strategies, you can enhance your interpersonal skills and build more positive and productive relationships with difficult people at the workplace. Remember that improving your ability to handle challenging situations can lead to a more harmonious and collaborative work environment.</a:t>
            </a:r>
          </a:p>
          <a:p>
            <a:br>
              <a:rPr lang="en-US" b="0" i="0" dirty="0">
                <a:solidFill>
                  <a:srgbClr val="000000"/>
                </a:solidFill>
                <a:effectLst/>
                <a:latin typeface="Swis721 Cn BT" panose="020B0506020202030204" pitchFamily="34" charset="0"/>
              </a:rPr>
            </a:br>
            <a:endParaRPr lang="en-IN" dirty="0">
              <a:latin typeface="Swis721 Cn BT" panose="020B0506020202030204" pitchFamily="34" charset="0"/>
            </a:endParaRPr>
          </a:p>
        </p:txBody>
      </p:sp>
      <p:sp>
        <p:nvSpPr>
          <p:cNvPr id="4" name="Slide Number Placeholder 3"/>
          <p:cNvSpPr>
            <a:spLocks noGrp="1"/>
          </p:cNvSpPr>
          <p:nvPr>
            <p:ph type="sldNum" sz="quarter" idx="5"/>
          </p:nvPr>
        </p:nvSpPr>
        <p:spPr/>
        <p:txBody>
          <a:bodyPr/>
          <a:lstStyle/>
          <a:p>
            <a:fld id="{F5453FCA-CD46-459E-A84D-61334D0A920D}" type="slidenum">
              <a:rPr lang="en-US" smtClean="0"/>
              <a:pPr/>
              <a:t>22</a:t>
            </a:fld>
            <a:endParaRPr lang="en-US"/>
          </a:p>
        </p:txBody>
      </p:sp>
    </p:spTree>
    <p:extLst>
      <p:ext uri="{BB962C8B-B14F-4D97-AF65-F5344CB8AC3E}">
        <p14:creationId xmlns:p14="http://schemas.microsoft.com/office/powerpoint/2010/main" val="629390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85CA6F61-F9B3-3241-A102-E2AA2E4838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a:extLst>
              <a:ext uri="{FF2B5EF4-FFF2-40B4-BE49-F238E27FC236}">
                <a16:creationId xmlns:a16="http://schemas.microsoft.com/office/drawing/2014/main" id="{7934198E-F22D-35EB-CBFB-20DE2ED25869}"/>
              </a:ext>
            </a:extLst>
          </p:cNvPr>
          <p:cNvSpPr>
            <a:spLocks noGrp="1"/>
          </p:cNvSpPr>
          <p:nvPr>
            <p:ph type="body" idx="1"/>
          </p:nvPr>
        </p:nvSpPr>
        <p:spPr bwMode="auto"/>
        <p:txBody>
          <a:bodyPr wrap="square" numCol="1" anchor="t" anchorCtr="0" compatLnSpc="1">
            <a:prstTxWarp prst="textNoShape">
              <a:avLst/>
            </a:prstTxWarp>
            <a:norm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000" b="1" i="0" kern="1200" dirty="0">
                <a:solidFill>
                  <a:schemeClr val="tx1"/>
                </a:solidFill>
                <a:effectLst/>
                <a:latin typeface="Swis721 Cn BT" panose="020B0506020202030204" pitchFamily="34" charset="0"/>
                <a:ea typeface="+mn-ea"/>
                <a:cs typeface="+mn-cs"/>
              </a:rPr>
              <a:t>Welcome to the Interpersonal skills Workshop. </a:t>
            </a:r>
            <a:r>
              <a:rPr lang="en-IN" sz="1000" b="1" i="0" kern="1200" dirty="0">
                <a:solidFill>
                  <a:schemeClr val="tx1"/>
                </a:solidFill>
                <a:effectLst/>
                <a:latin typeface="Swis721 Cn BT" panose="020B0506020202030204" pitchFamily="34" charset="0"/>
                <a:ea typeface="+mn-ea"/>
                <a:cs typeface="+mn-cs"/>
              </a:rPr>
              <a:t>A</a:t>
            </a:r>
            <a:r>
              <a:rPr lang="en-IN" b="1" dirty="0">
                <a:latin typeface="Swis721 Cn BT" panose="020B0506020202030204" pitchFamily="34" charset="0"/>
              </a:rPr>
              <a:t>re you excited for today`s workshop? let me introduce todays workshop modules.</a:t>
            </a:r>
          </a:p>
          <a:p>
            <a:pPr>
              <a:lnSpc>
                <a:spcPct val="107000"/>
              </a:lnSpc>
              <a:spcAft>
                <a:spcPts val="800"/>
              </a:spcAft>
            </a:pPr>
            <a:r>
              <a:rPr lang="en-IN" sz="1200" b="1" dirty="0">
                <a:solidFill>
                  <a:srgbClr val="01559E"/>
                </a:solidFill>
                <a:effectLst/>
                <a:latin typeface="Swis721 Cn BT" panose="020B0506020202030204" pitchFamily="34" charset="0"/>
                <a:ea typeface="Calibri" panose="020F0502020204030204" pitchFamily="34" charset="0"/>
                <a:cs typeface="Calibri" panose="020F0502020204030204" pitchFamily="34" charset="0"/>
              </a:rPr>
              <a:t> </a:t>
            </a:r>
            <a:endParaRPr lang="en-IN" sz="1200" dirty="0">
              <a:effectLst/>
              <a:latin typeface="Swis721 Cn BT" panose="020B0506020202030204" pitchFamily="34" charset="0"/>
              <a:ea typeface="Calibri" panose="020F0502020204030204" pitchFamily="34" charset="0"/>
              <a:cs typeface="Times New Roman" panose="02020603050405020304" pitchFamily="18" charset="0"/>
            </a:endParaRPr>
          </a:p>
          <a:p>
            <a:pPr marL="228600" lvl="0" indent="-228600">
              <a:lnSpc>
                <a:spcPct val="107000"/>
              </a:lnSpc>
              <a:buFont typeface="+mj-lt"/>
              <a:buAutoNum type="arabicPeriod"/>
            </a:pPr>
            <a:r>
              <a:rPr lang="en-US" sz="1200" dirty="0">
                <a:solidFill>
                  <a:srgbClr val="000000"/>
                </a:solidFill>
                <a:effectLst/>
                <a:latin typeface="Swis721 Cn BT" panose="020B0506020202030204" pitchFamily="34" charset="0"/>
                <a:ea typeface="Calibri" panose="020F0502020204030204" pitchFamily="34" charset="0"/>
                <a:cs typeface="Calibri" panose="020F0502020204030204" pitchFamily="34" charset="0"/>
              </a:rPr>
              <a:t>Being Team Player Collaboration Skills</a:t>
            </a:r>
          </a:p>
          <a:p>
            <a:pPr marL="228600" lvl="0" indent="-228600">
              <a:lnSpc>
                <a:spcPct val="107000"/>
              </a:lnSpc>
              <a:buFont typeface="+mj-lt"/>
              <a:buAutoNum type="arabicPeriod"/>
            </a:pPr>
            <a:r>
              <a:rPr lang="en-US" sz="1200" dirty="0">
                <a:solidFill>
                  <a:srgbClr val="000000"/>
                </a:solidFill>
                <a:effectLst/>
                <a:latin typeface="Swis721 Cn BT" panose="020B0506020202030204" pitchFamily="34" charset="0"/>
                <a:ea typeface="Calibri" panose="020F0502020204030204" pitchFamily="34" charset="0"/>
                <a:cs typeface="Calibri" panose="020F0502020204030204" pitchFamily="34" charset="0"/>
              </a:rPr>
              <a:t>Mastering Non Verbal Communication</a:t>
            </a:r>
          </a:p>
          <a:p>
            <a:pPr marL="228600" lvl="0" indent="-228600">
              <a:lnSpc>
                <a:spcPct val="107000"/>
              </a:lnSpc>
              <a:buFont typeface="+mj-lt"/>
              <a:buAutoNum type="arabicPeriod"/>
            </a:pPr>
            <a:r>
              <a:rPr lang="en-US" sz="1200" dirty="0">
                <a:solidFill>
                  <a:srgbClr val="000000"/>
                </a:solidFill>
                <a:effectLst/>
                <a:latin typeface="Swis721 Cn BT" panose="020B0506020202030204" pitchFamily="34" charset="0"/>
                <a:ea typeface="Calibri" panose="020F0502020204030204" pitchFamily="34" charset="0"/>
                <a:cs typeface="Calibri" panose="020F0502020204030204" pitchFamily="34" charset="0"/>
              </a:rPr>
              <a:t>Making First Great Impressions</a:t>
            </a:r>
          </a:p>
          <a:p>
            <a:pPr marL="228600" lvl="0" indent="-228600">
              <a:lnSpc>
                <a:spcPct val="107000"/>
              </a:lnSpc>
              <a:buFont typeface="+mj-lt"/>
              <a:buAutoNum type="arabicPeriod"/>
            </a:pPr>
            <a:r>
              <a:rPr lang="en-US" sz="1200" dirty="0">
                <a:solidFill>
                  <a:srgbClr val="000000"/>
                </a:solidFill>
                <a:effectLst/>
                <a:latin typeface="Swis721 Cn BT" panose="020B0506020202030204" pitchFamily="34" charset="0"/>
                <a:ea typeface="Calibri" panose="020F0502020204030204" pitchFamily="34" charset="0"/>
                <a:cs typeface="Calibri" panose="020F0502020204030204" pitchFamily="34" charset="0"/>
              </a:rPr>
              <a:t>Vocal Communication</a:t>
            </a:r>
          </a:p>
          <a:p>
            <a:pPr marL="228600" marR="0" lvl="0" indent="-228600" algn="l" defTabSz="914400" rtl="0" eaLnBrk="1" fontAlgn="auto" latinLnBrk="0" hangingPunct="1">
              <a:lnSpc>
                <a:spcPct val="107000"/>
              </a:lnSpc>
              <a:spcBef>
                <a:spcPts val="0"/>
              </a:spcBef>
              <a:spcAft>
                <a:spcPts val="0"/>
              </a:spcAft>
              <a:buClrTx/>
              <a:buSzTx/>
              <a:buFont typeface="+mj-lt"/>
              <a:buAutoNum type="arabicPeriod"/>
              <a:tabLst/>
              <a:defRPr/>
            </a:pPr>
            <a:r>
              <a:rPr lang="en-US" sz="1200" dirty="0">
                <a:solidFill>
                  <a:srgbClr val="000000"/>
                </a:solidFill>
                <a:effectLst/>
                <a:latin typeface="Swis721 Cn BT" panose="020B0506020202030204" pitchFamily="34" charset="0"/>
                <a:ea typeface="Calibri" panose="020F0502020204030204" pitchFamily="34" charset="0"/>
                <a:cs typeface="Calibri" panose="020F0502020204030204" pitchFamily="34" charset="0"/>
              </a:rPr>
              <a:t>Dealing with Interpersonal conflict</a:t>
            </a:r>
          </a:p>
          <a:p>
            <a:pPr marL="228600" marR="0" lvl="0" indent="-228600" algn="l" defTabSz="914400" rtl="0" eaLnBrk="1" fontAlgn="auto" latinLnBrk="0" hangingPunct="1">
              <a:lnSpc>
                <a:spcPct val="107000"/>
              </a:lnSpc>
              <a:spcBef>
                <a:spcPts val="0"/>
              </a:spcBef>
              <a:spcAft>
                <a:spcPts val="0"/>
              </a:spcAft>
              <a:buClrTx/>
              <a:buSzTx/>
              <a:buFont typeface="+mj-lt"/>
              <a:buAutoNum type="arabicPeriod"/>
              <a:tabLst/>
              <a:defRPr/>
            </a:pPr>
            <a:r>
              <a:rPr lang="en-US" sz="1200" dirty="0">
                <a:solidFill>
                  <a:srgbClr val="000000"/>
                </a:solidFill>
                <a:effectLst/>
                <a:latin typeface="Swis721 Cn BT" panose="020B0506020202030204" pitchFamily="34" charset="0"/>
                <a:ea typeface="Calibri" panose="020F0502020204030204" pitchFamily="34" charset="0"/>
                <a:cs typeface="Calibri" panose="020F0502020204030204" pitchFamily="34" charset="0"/>
              </a:rPr>
              <a:t>Tips on Interpersonal Skills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i="0" kern="1200" dirty="0">
              <a:solidFill>
                <a:schemeClr val="tx1"/>
              </a:solidFill>
              <a:effectLst/>
              <a:latin typeface="Swis721 Cn BT" panose="020B050602020203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i="0" kern="1200" dirty="0">
                <a:solidFill>
                  <a:schemeClr val="tx1"/>
                </a:solidFill>
                <a:effectLst/>
                <a:latin typeface="Swis721 Cn BT" panose="020B0506020202030204" pitchFamily="34" charset="0"/>
                <a:ea typeface="+mn-ea"/>
                <a:cs typeface="+mn-cs"/>
              </a:rPr>
              <a:t>Move to Next Slide</a:t>
            </a:r>
          </a:p>
        </p:txBody>
      </p:sp>
      <p:sp>
        <p:nvSpPr>
          <p:cNvPr id="12292" name="Slide Number Placeholder 3">
            <a:extLst>
              <a:ext uri="{FF2B5EF4-FFF2-40B4-BE49-F238E27FC236}">
                <a16:creationId xmlns:a16="http://schemas.microsoft.com/office/drawing/2014/main" id="{03ADEF11-3FEC-A860-2A3F-F4CD4C6587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18DD936-D3A3-4989-88C9-E06BA3BA529E}" type="slidenum">
              <a:rPr lang="en-IN" altLang="en-US">
                <a:latin typeface="Swis721 Cn BT" panose="020B0506020202030204" pitchFamily="34" charset="0"/>
              </a:rPr>
              <a:pPr/>
              <a:t>3</a:t>
            </a:fld>
            <a:endParaRPr lang="en-IN" altLang="en-US" dirty="0">
              <a:latin typeface="Swis721 Cn BT" panose="020B0506020202030204" pitchFamily="34" charset="0"/>
            </a:endParaRPr>
          </a:p>
        </p:txBody>
      </p:sp>
    </p:spTree>
    <p:extLst>
      <p:ext uri="{BB962C8B-B14F-4D97-AF65-F5344CB8AC3E}">
        <p14:creationId xmlns:p14="http://schemas.microsoft.com/office/powerpoint/2010/main" val="2949267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u="sng" kern="1200" dirty="0">
                <a:solidFill>
                  <a:schemeClr val="tx1"/>
                </a:solidFill>
                <a:effectLst/>
                <a:latin typeface="Swis721 Cn BT" panose="020B0506020202030204" pitchFamily="34" charset="0"/>
                <a:ea typeface="+mn-ea"/>
                <a:cs typeface="+mn-cs"/>
              </a:rPr>
              <a:t>LET’S Unwind</a:t>
            </a:r>
            <a:br>
              <a:rPr lang="en-IN" sz="1200" b="1" kern="1200" dirty="0">
                <a:solidFill>
                  <a:schemeClr val="tx1"/>
                </a:solidFill>
                <a:effectLst/>
                <a:latin typeface="Swis721 Cn BT" panose="020B0506020202030204" pitchFamily="34" charset="0"/>
                <a:ea typeface="+mn-ea"/>
                <a:cs typeface="+mn-cs"/>
              </a:rPr>
            </a:br>
            <a:br>
              <a:rPr lang="en-IN" sz="1200" kern="1200" dirty="0">
                <a:solidFill>
                  <a:schemeClr val="tx1"/>
                </a:solidFill>
                <a:effectLst/>
                <a:latin typeface="Swis721 Cn BT" panose="020B0506020202030204" pitchFamily="34" charset="0"/>
                <a:ea typeface="+mn-ea"/>
                <a:cs typeface="+mn-cs"/>
              </a:rPr>
            </a:br>
            <a:r>
              <a:rPr lang="en-IN" sz="1200" b="1" kern="1200" dirty="0">
                <a:solidFill>
                  <a:schemeClr val="tx1"/>
                </a:solidFill>
                <a:effectLst/>
                <a:latin typeface="Swis721 Cn BT" panose="020B0506020202030204" pitchFamily="34" charset="0"/>
                <a:ea typeface="+mn-ea"/>
                <a:cs typeface="+mn-cs"/>
              </a:rPr>
              <a:t>Objective</a:t>
            </a:r>
            <a:br>
              <a:rPr lang="en-IN" sz="1200" kern="1200" dirty="0">
                <a:solidFill>
                  <a:schemeClr val="tx1"/>
                </a:solidFill>
                <a:effectLst/>
                <a:latin typeface="Swis721 Cn BT" panose="020B0506020202030204" pitchFamily="34" charset="0"/>
                <a:ea typeface="+mn-ea"/>
                <a:cs typeface="+mn-cs"/>
              </a:rPr>
            </a:br>
            <a:br>
              <a:rPr lang="en-IN" sz="1200" kern="1200" dirty="0">
                <a:solidFill>
                  <a:schemeClr val="tx1"/>
                </a:solidFill>
                <a:effectLst/>
                <a:latin typeface="Swis721 Cn BT" panose="020B0506020202030204" pitchFamily="34" charset="0"/>
                <a:ea typeface="+mn-ea"/>
                <a:cs typeface="+mn-cs"/>
              </a:rPr>
            </a:br>
            <a:r>
              <a:rPr lang="en-IN" sz="1200" kern="1200" dirty="0">
                <a:solidFill>
                  <a:schemeClr val="tx1"/>
                </a:solidFill>
                <a:effectLst/>
                <a:latin typeface="Swis721 Cn BT" panose="020B0506020202030204" pitchFamily="34" charset="0"/>
                <a:ea typeface="+mn-ea"/>
                <a:cs typeface="+mn-cs"/>
              </a:rPr>
              <a:t>To demonstrate the interdependency of individuals in an organization and hence the importance</a:t>
            </a:r>
            <a:r>
              <a:rPr lang="en-IN" sz="1200" kern="1200" baseline="0" dirty="0">
                <a:solidFill>
                  <a:schemeClr val="tx1"/>
                </a:solidFill>
                <a:effectLst/>
                <a:latin typeface="Swis721 Cn BT" panose="020B0506020202030204" pitchFamily="34" charset="0"/>
                <a:ea typeface="+mn-ea"/>
                <a:cs typeface="+mn-cs"/>
              </a:rPr>
              <a:t> of great interpersonal skills. </a:t>
            </a:r>
            <a:endParaRPr lang="en-IN" sz="1200" kern="1200" dirty="0">
              <a:solidFill>
                <a:schemeClr val="tx1"/>
              </a:solidFill>
              <a:effectLst/>
              <a:latin typeface="Swis721 Cn BT" panose="020B050602020203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IN" sz="1200" kern="1200" dirty="0">
              <a:solidFill>
                <a:schemeClr val="tx1"/>
              </a:solidFill>
              <a:effectLst/>
              <a:latin typeface="Swis721 Cn BT" panose="020B050602020203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a:solidFill>
                  <a:schemeClr val="tx1"/>
                </a:solidFill>
                <a:effectLst/>
                <a:latin typeface="Swis721 Cn BT" panose="020B0506020202030204" pitchFamily="34" charset="0"/>
                <a:ea typeface="+mn-ea"/>
                <a:cs typeface="+mn-cs"/>
              </a:rPr>
              <a:t>Resources</a:t>
            </a:r>
          </a:p>
          <a:p>
            <a:pPr marL="0" marR="0" indent="0" algn="l" defTabSz="914400" rtl="0" eaLnBrk="1" fontAlgn="auto" latinLnBrk="0" hangingPunct="1">
              <a:lnSpc>
                <a:spcPct val="100000"/>
              </a:lnSpc>
              <a:spcBef>
                <a:spcPts val="0"/>
              </a:spcBef>
              <a:spcAft>
                <a:spcPts val="0"/>
              </a:spcAft>
              <a:buClrTx/>
              <a:buSzTx/>
              <a:buFontTx/>
              <a:buNone/>
              <a:tabLst/>
              <a:defRPr/>
            </a:pPr>
            <a:endParaRPr lang="en-IN" sz="1200" b="1" kern="1200" dirty="0">
              <a:solidFill>
                <a:schemeClr val="tx1"/>
              </a:solidFill>
              <a:effectLst/>
              <a:latin typeface="Swis721 Cn BT" panose="020B050602020203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IN" sz="1200" b="0" kern="1200" dirty="0">
                <a:solidFill>
                  <a:schemeClr val="tx1"/>
                </a:solidFill>
                <a:effectLst/>
                <a:latin typeface="Swis721 Cn BT" panose="020B0506020202030204" pitchFamily="34" charset="0"/>
                <a:ea typeface="+mn-ea"/>
                <a:cs typeface="+mn-cs"/>
              </a:rPr>
              <a:t>A Big Ball of wool/Ball of String</a:t>
            </a:r>
            <a:br>
              <a:rPr lang="en-IN" sz="1200" kern="1200" dirty="0">
                <a:solidFill>
                  <a:schemeClr val="tx1"/>
                </a:solidFill>
                <a:effectLst/>
                <a:latin typeface="Swis721 Cn BT" panose="020B0506020202030204" pitchFamily="34" charset="0"/>
                <a:ea typeface="+mn-ea"/>
                <a:cs typeface="+mn-cs"/>
              </a:rPr>
            </a:br>
            <a:br>
              <a:rPr lang="en-IN" sz="1200" kern="1200" dirty="0">
                <a:solidFill>
                  <a:schemeClr val="tx1"/>
                </a:solidFill>
                <a:effectLst/>
                <a:latin typeface="Swis721 Cn BT" panose="020B0506020202030204" pitchFamily="34" charset="0"/>
                <a:ea typeface="+mn-ea"/>
                <a:cs typeface="+mn-cs"/>
              </a:rPr>
            </a:br>
            <a:r>
              <a:rPr lang="en-IN" sz="1200" b="1" kern="1200" dirty="0">
                <a:solidFill>
                  <a:schemeClr val="tx1"/>
                </a:solidFill>
                <a:effectLst/>
                <a:latin typeface="Swis721 Cn BT" panose="020B0506020202030204" pitchFamily="34" charset="0"/>
                <a:ea typeface="+mn-ea"/>
                <a:cs typeface="+mn-cs"/>
              </a:rPr>
              <a:t>Procedure</a:t>
            </a:r>
            <a:br>
              <a:rPr lang="en-IN" sz="1200" kern="1200" dirty="0">
                <a:solidFill>
                  <a:schemeClr val="tx1"/>
                </a:solidFill>
                <a:effectLst/>
                <a:latin typeface="Swis721 Cn BT" panose="020B0506020202030204" pitchFamily="34" charset="0"/>
                <a:ea typeface="+mn-ea"/>
                <a:cs typeface="+mn-cs"/>
              </a:rPr>
            </a:br>
            <a:br>
              <a:rPr lang="en-IN" sz="1200" kern="1200" dirty="0">
                <a:solidFill>
                  <a:schemeClr val="tx1"/>
                </a:solidFill>
                <a:effectLst/>
                <a:latin typeface="Swis721 Cn BT" panose="020B0506020202030204" pitchFamily="34" charset="0"/>
                <a:ea typeface="+mn-ea"/>
                <a:cs typeface="+mn-cs"/>
              </a:rPr>
            </a:br>
            <a:r>
              <a:rPr lang="en-IN" sz="1200" kern="1200" dirty="0">
                <a:solidFill>
                  <a:schemeClr val="tx1"/>
                </a:solidFill>
                <a:effectLst/>
                <a:latin typeface="Swis721 Cn BT" panose="020B0506020202030204" pitchFamily="34" charset="0"/>
                <a:ea typeface="+mn-ea"/>
                <a:cs typeface="+mn-cs"/>
              </a:rPr>
              <a:t>This</a:t>
            </a:r>
            <a:r>
              <a:rPr lang="en-IN" sz="1200" kern="1200" baseline="0" dirty="0">
                <a:solidFill>
                  <a:schemeClr val="tx1"/>
                </a:solidFill>
                <a:effectLst/>
                <a:latin typeface="Swis721 Cn BT" panose="020B0506020202030204" pitchFamily="34" charset="0"/>
                <a:ea typeface="+mn-ea"/>
                <a:cs typeface="+mn-cs"/>
              </a:rPr>
              <a:t> activity involves all the participants in the class to stand in a circle.</a:t>
            </a:r>
          </a:p>
          <a:p>
            <a:pPr marL="0" marR="0" indent="0" algn="l" defTabSz="914400" rtl="0" eaLnBrk="1" fontAlgn="auto" latinLnBrk="0" hangingPunct="1">
              <a:lnSpc>
                <a:spcPct val="100000"/>
              </a:lnSpc>
              <a:spcBef>
                <a:spcPts val="0"/>
              </a:spcBef>
              <a:spcAft>
                <a:spcPts val="0"/>
              </a:spcAft>
              <a:buClrTx/>
              <a:buSzTx/>
              <a:buFontTx/>
              <a:buNone/>
              <a:tabLst/>
              <a:defRPr/>
            </a:pPr>
            <a:r>
              <a:rPr lang="en-IN" sz="1200" kern="1200" dirty="0">
                <a:solidFill>
                  <a:schemeClr val="tx1"/>
                </a:solidFill>
                <a:effectLst/>
                <a:latin typeface="Swis721 Cn BT" panose="020B0506020202030204" pitchFamily="34" charset="0"/>
                <a:ea typeface="+mn-ea"/>
                <a:cs typeface="+mn-cs"/>
              </a:rPr>
              <a:t>The first person is given a ball of string and is</a:t>
            </a:r>
            <a:r>
              <a:rPr lang="en-IN" sz="1200" kern="1200" baseline="0" dirty="0">
                <a:solidFill>
                  <a:schemeClr val="tx1"/>
                </a:solidFill>
                <a:effectLst/>
                <a:latin typeface="Swis721 Cn BT" panose="020B0506020202030204" pitchFamily="34" charset="0"/>
                <a:ea typeface="+mn-ea"/>
                <a:cs typeface="+mn-cs"/>
              </a:rPr>
              <a:t> asked to hold one end of the thread and then throw the ball to any person who he /she feels like throwing to</a:t>
            </a:r>
            <a:r>
              <a:rPr lang="en-IN" sz="1200" kern="1200" dirty="0">
                <a:solidFill>
                  <a:schemeClr val="tx1"/>
                </a:solidFill>
                <a:effectLst/>
                <a:latin typeface="Swis721 Cn BT" panose="020B0506020202030204" pitchFamily="34" charset="0"/>
                <a:ea typeface="+mn-ea"/>
                <a:cs typeface="+mn-cs"/>
              </a:rPr>
              <a:t>. The next person. Likewise, needs to hold a part of the string and throw the ball to anybody from the circle.</a:t>
            </a:r>
          </a:p>
          <a:p>
            <a:pPr marL="0" marR="0" indent="0" algn="l" defTabSz="914400" rtl="0" eaLnBrk="1" fontAlgn="auto" latinLnBrk="0" hangingPunct="1">
              <a:lnSpc>
                <a:spcPct val="100000"/>
              </a:lnSpc>
              <a:spcBef>
                <a:spcPts val="0"/>
              </a:spcBef>
              <a:spcAft>
                <a:spcPts val="0"/>
              </a:spcAft>
              <a:buClrTx/>
              <a:buSzTx/>
              <a:buFontTx/>
              <a:buNone/>
              <a:tabLst/>
              <a:defRPr/>
            </a:pPr>
            <a:endParaRPr lang="en-IN" sz="1200" kern="1200" dirty="0">
              <a:solidFill>
                <a:schemeClr val="tx1"/>
              </a:solidFill>
              <a:effectLst/>
              <a:latin typeface="Swis721 Cn BT" panose="020B050602020203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IN" sz="1200" kern="1200" dirty="0">
                <a:solidFill>
                  <a:schemeClr val="tx1"/>
                </a:solidFill>
                <a:effectLst/>
                <a:latin typeface="Swis721 Cn BT" panose="020B0506020202030204" pitchFamily="34" charset="0"/>
                <a:ea typeface="+mn-ea"/>
                <a:cs typeface="+mn-cs"/>
              </a:rPr>
              <a:t>The process</a:t>
            </a:r>
            <a:r>
              <a:rPr lang="en-IN" sz="1200" kern="1200" baseline="0" dirty="0">
                <a:solidFill>
                  <a:schemeClr val="tx1"/>
                </a:solidFill>
                <a:effectLst/>
                <a:latin typeface="Swis721 Cn BT" panose="020B0506020202030204" pitchFamily="34" charset="0"/>
                <a:ea typeface="+mn-ea"/>
                <a:cs typeface="+mn-cs"/>
              </a:rPr>
              <a:t> continues till the ball of string / wool has been passed on to every person in the circle. At the end of the activity; every person needs to have held a small part of the long string.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Swis721 Cn BT" panose="020B050602020203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Swis721 Cn BT" panose="020B0506020202030204" pitchFamily="34" charset="0"/>
                <a:ea typeface="+mn-ea"/>
                <a:cs typeface="+mn-cs"/>
              </a:rPr>
              <a:t>The participants are asked to detangle the string such that a free flowing string passes from one participant to the one standing next to him.</a:t>
            </a:r>
            <a:endParaRPr lang="en-IN" sz="1200" kern="1200" baseline="0" dirty="0">
              <a:solidFill>
                <a:schemeClr val="tx1"/>
              </a:solidFill>
              <a:effectLst/>
              <a:latin typeface="Swis721 Cn BT" panose="020B050602020203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IN" sz="1200" b="1" kern="1200" baseline="0" dirty="0">
              <a:solidFill>
                <a:schemeClr val="tx1"/>
              </a:solidFill>
              <a:effectLst/>
              <a:latin typeface="Swis721 Cn BT" panose="020B050602020203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a:solidFill>
                  <a:schemeClr val="tx1"/>
                </a:solidFill>
                <a:effectLst/>
                <a:latin typeface="Swis721 Cn BT" panose="020B0506020202030204" pitchFamily="34" charset="0"/>
                <a:ea typeface="+mn-ea"/>
                <a:cs typeface="+mn-cs"/>
              </a:rPr>
              <a:t>Discussion Questions</a:t>
            </a:r>
            <a:br>
              <a:rPr lang="en-IN" sz="1200" kern="1200" dirty="0">
                <a:solidFill>
                  <a:schemeClr val="tx1"/>
                </a:solidFill>
                <a:effectLst/>
                <a:latin typeface="Swis721 Cn BT" panose="020B0506020202030204" pitchFamily="34" charset="0"/>
                <a:ea typeface="+mn-ea"/>
                <a:cs typeface="+mn-cs"/>
              </a:rPr>
            </a:br>
            <a:br>
              <a:rPr lang="en-IN" sz="1200" kern="1200" dirty="0">
                <a:solidFill>
                  <a:schemeClr val="tx1"/>
                </a:solidFill>
                <a:effectLst/>
                <a:latin typeface="Swis721 Cn BT" panose="020B0506020202030204" pitchFamily="34" charset="0"/>
                <a:ea typeface="+mn-ea"/>
                <a:cs typeface="+mn-cs"/>
              </a:rPr>
            </a:br>
            <a:r>
              <a:rPr lang="en-IN" sz="1200" kern="1200" dirty="0">
                <a:solidFill>
                  <a:schemeClr val="tx1"/>
                </a:solidFill>
                <a:effectLst/>
                <a:latin typeface="Swis721 Cn BT" panose="020B0506020202030204" pitchFamily="34" charset="0"/>
                <a:ea typeface="+mn-ea"/>
                <a:cs typeface="+mn-cs"/>
              </a:rPr>
              <a:t>Even with the independent nature of our jobs, most of us still need others why?</a:t>
            </a:r>
          </a:p>
          <a:p>
            <a:pPr marL="0" marR="0" indent="0" algn="l" defTabSz="914400" rtl="0" eaLnBrk="1" fontAlgn="auto" latinLnBrk="0" hangingPunct="1">
              <a:lnSpc>
                <a:spcPct val="100000"/>
              </a:lnSpc>
              <a:spcBef>
                <a:spcPts val="0"/>
              </a:spcBef>
              <a:spcAft>
                <a:spcPts val="0"/>
              </a:spcAft>
              <a:buClrTx/>
              <a:buSzTx/>
              <a:buFontTx/>
              <a:buNone/>
              <a:tabLst/>
              <a:defRPr/>
            </a:pPr>
            <a:br>
              <a:rPr lang="en-IN" sz="1200" kern="1200" dirty="0">
                <a:solidFill>
                  <a:schemeClr val="tx1"/>
                </a:solidFill>
                <a:effectLst/>
                <a:latin typeface="Swis721 Cn BT" panose="020B0506020202030204" pitchFamily="34" charset="0"/>
                <a:ea typeface="+mn-ea"/>
                <a:cs typeface="+mn-cs"/>
              </a:rPr>
            </a:br>
            <a:r>
              <a:rPr lang="en-IN" sz="1200" kern="1200" dirty="0">
                <a:solidFill>
                  <a:schemeClr val="tx1"/>
                </a:solidFill>
                <a:effectLst/>
                <a:latin typeface="Swis721 Cn BT" panose="020B0506020202030204" pitchFamily="34" charset="0"/>
                <a:ea typeface="+mn-ea"/>
                <a:cs typeface="+mn-cs"/>
              </a:rPr>
              <a:t>Can you think of any cases where we operate totally without support?</a:t>
            </a:r>
          </a:p>
          <a:p>
            <a:pPr marL="0" marR="0" indent="0" algn="l" defTabSz="914400" rtl="0" eaLnBrk="1" fontAlgn="auto" latinLnBrk="0" hangingPunct="1">
              <a:lnSpc>
                <a:spcPct val="100000"/>
              </a:lnSpc>
              <a:spcBef>
                <a:spcPts val="0"/>
              </a:spcBef>
              <a:spcAft>
                <a:spcPts val="0"/>
              </a:spcAft>
              <a:buClrTx/>
              <a:buSzTx/>
              <a:buFontTx/>
              <a:buNone/>
              <a:tabLst/>
              <a:defRPr/>
            </a:pPr>
            <a:endParaRPr lang="en-IN" sz="1200" kern="1200" dirty="0">
              <a:solidFill>
                <a:schemeClr val="tx1"/>
              </a:solidFill>
              <a:effectLst/>
              <a:latin typeface="Swis721 Cn BT" panose="020B050602020203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a:solidFill>
                  <a:schemeClr val="tx1"/>
                </a:solidFill>
                <a:effectLst/>
                <a:latin typeface="Swis721 Cn BT" panose="020B0506020202030204" pitchFamily="34" charset="0"/>
                <a:ea typeface="+mn-ea"/>
                <a:cs typeface="+mn-cs"/>
              </a:rPr>
              <a:t>Debrief:</a:t>
            </a:r>
          </a:p>
          <a:p>
            <a:pPr marL="0" marR="0" indent="0" algn="l" defTabSz="914400" rtl="0" eaLnBrk="1" fontAlgn="auto" latinLnBrk="0" hangingPunct="1">
              <a:lnSpc>
                <a:spcPct val="100000"/>
              </a:lnSpc>
              <a:spcBef>
                <a:spcPts val="0"/>
              </a:spcBef>
              <a:spcAft>
                <a:spcPts val="0"/>
              </a:spcAft>
              <a:buClrTx/>
              <a:buSzTx/>
              <a:buFontTx/>
              <a:buNone/>
              <a:tabLst/>
              <a:defRPr/>
            </a:pPr>
            <a:endParaRPr lang="en-IN" sz="1200" b="1" kern="1200" dirty="0">
              <a:solidFill>
                <a:schemeClr val="tx1"/>
              </a:solidFill>
              <a:effectLst/>
              <a:latin typeface="Swis721 Cn BT" panose="020B050602020203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IN" sz="1200" b="0" kern="1200" dirty="0">
                <a:solidFill>
                  <a:schemeClr val="tx1"/>
                </a:solidFill>
                <a:effectLst/>
                <a:latin typeface="Swis721 Cn BT" panose="020B0506020202030204" pitchFamily="34" charset="0"/>
                <a:ea typeface="+mn-ea"/>
                <a:cs typeface="+mn-cs"/>
              </a:rPr>
              <a:t> We</a:t>
            </a:r>
            <a:r>
              <a:rPr lang="en-IN" sz="1200" b="0" kern="1200" baseline="0" dirty="0">
                <a:solidFill>
                  <a:schemeClr val="tx1"/>
                </a:solidFill>
                <a:effectLst/>
                <a:latin typeface="Swis721 Cn BT" panose="020B0506020202030204" pitchFamily="34" charset="0"/>
                <a:ea typeface="+mn-ea"/>
                <a:cs typeface="+mn-cs"/>
              </a:rPr>
              <a:t> are part of an organization. The success of our work will largely depend also on the support that we receive from our colleagues, peers, inter-departmental staff etc.. This is the reason that having good interpersonal skills is important. The rest we will see through the course of the day.</a:t>
            </a:r>
            <a:br>
              <a:rPr lang="en-IN" sz="1200" kern="1200" dirty="0">
                <a:solidFill>
                  <a:schemeClr val="tx1"/>
                </a:solidFill>
                <a:effectLst/>
                <a:latin typeface="Swis721 Cn BT" panose="020B0506020202030204" pitchFamily="34" charset="0"/>
                <a:ea typeface="+mn-ea"/>
                <a:cs typeface="+mn-cs"/>
              </a:rPr>
            </a:br>
            <a:endParaRPr lang="en-IN" sz="1200" kern="1200" dirty="0">
              <a:solidFill>
                <a:schemeClr val="tx1"/>
              </a:solidFill>
              <a:effectLst/>
              <a:latin typeface="Swis721 Cn BT" panose="020B0506020202030204" pitchFamily="34" charset="0"/>
              <a:ea typeface="+mn-ea"/>
              <a:cs typeface="+mn-cs"/>
            </a:endParaRPr>
          </a:p>
          <a:p>
            <a:endParaRPr lang="en-IN" dirty="0">
              <a:latin typeface="Swis721 Cn BT" panose="020B0506020202030204" pitchFamily="34" charset="0"/>
            </a:endParaRPr>
          </a:p>
          <a:p>
            <a:endParaRPr lang="en-IN" dirty="0">
              <a:latin typeface="Swis721 Cn BT" panose="020B0506020202030204" pitchFamily="34" charset="0"/>
            </a:endParaRPr>
          </a:p>
        </p:txBody>
      </p:sp>
      <p:sp>
        <p:nvSpPr>
          <p:cNvPr id="4" name="Slide Number Placeholder 3"/>
          <p:cNvSpPr>
            <a:spLocks noGrp="1"/>
          </p:cNvSpPr>
          <p:nvPr>
            <p:ph type="sldNum" sz="quarter" idx="5"/>
          </p:nvPr>
        </p:nvSpPr>
        <p:spPr/>
        <p:txBody>
          <a:bodyPr/>
          <a:lstStyle/>
          <a:p>
            <a:fld id="{F5453FCA-CD46-459E-A84D-61334D0A920D}" type="slidenum">
              <a:rPr lang="en-US" smtClean="0"/>
              <a:pPr/>
              <a:t>4</a:t>
            </a:fld>
            <a:endParaRPr lang="en-US"/>
          </a:p>
        </p:txBody>
      </p:sp>
    </p:spTree>
    <p:extLst>
      <p:ext uri="{BB962C8B-B14F-4D97-AF65-F5344CB8AC3E}">
        <p14:creationId xmlns:p14="http://schemas.microsoft.com/office/powerpoint/2010/main" val="1856233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Söhne"/>
              </a:rPr>
              <a:t>Interpersonal effectiveness refers to the ability to communicate and interact with others in a way that is respectful, assertive, and responsive to the needs of both oneself and others. It involves the skills of effective listening, expressing oneself clearly and assertively, understanding and respecting others' perspectives, negotiating conflicts, and managing emotions in relationships.</a:t>
            </a:r>
            <a:endParaRPr lang="en-IN" dirty="0"/>
          </a:p>
        </p:txBody>
      </p:sp>
      <p:sp>
        <p:nvSpPr>
          <p:cNvPr id="4" name="Slide Number Placeholder 3"/>
          <p:cNvSpPr>
            <a:spLocks noGrp="1"/>
          </p:cNvSpPr>
          <p:nvPr>
            <p:ph type="sldNum" sz="quarter" idx="5"/>
          </p:nvPr>
        </p:nvSpPr>
        <p:spPr/>
        <p:txBody>
          <a:bodyPr/>
          <a:lstStyle/>
          <a:p>
            <a:fld id="{F5453FCA-CD46-459E-A84D-61334D0A920D}" type="slidenum">
              <a:rPr lang="en-US" smtClean="0"/>
              <a:pPr/>
              <a:t>5</a:t>
            </a:fld>
            <a:endParaRPr lang="en-US"/>
          </a:p>
        </p:txBody>
      </p:sp>
    </p:spTree>
    <p:extLst>
      <p:ext uri="{BB962C8B-B14F-4D97-AF65-F5344CB8AC3E}">
        <p14:creationId xmlns:p14="http://schemas.microsoft.com/office/powerpoint/2010/main" val="1153163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The slide is self explanatory</a:t>
            </a:r>
          </a:p>
        </p:txBody>
      </p:sp>
      <p:sp>
        <p:nvSpPr>
          <p:cNvPr id="4" name="Slide Number Placeholder 3"/>
          <p:cNvSpPr>
            <a:spLocks noGrp="1"/>
          </p:cNvSpPr>
          <p:nvPr>
            <p:ph type="sldNum" sz="quarter" idx="5"/>
          </p:nvPr>
        </p:nvSpPr>
        <p:spPr/>
        <p:txBody>
          <a:bodyPr/>
          <a:lstStyle/>
          <a:p>
            <a:fld id="{F5453FCA-CD46-459E-A84D-61334D0A920D}" type="slidenum">
              <a:rPr lang="en-US" smtClean="0"/>
              <a:pPr/>
              <a:t>6</a:t>
            </a:fld>
            <a:endParaRPr lang="en-US"/>
          </a:p>
        </p:txBody>
      </p:sp>
    </p:spTree>
    <p:extLst>
      <p:ext uri="{BB962C8B-B14F-4D97-AF65-F5344CB8AC3E}">
        <p14:creationId xmlns:p14="http://schemas.microsoft.com/office/powerpoint/2010/main" val="1370544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1" dirty="0"/>
              <a:t>People have to always agree with one another. </a:t>
            </a:r>
            <a:r>
              <a:rPr lang="en-US" b="0" i="0" dirty="0">
                <a:solidFill>
                  <a:srgbClr val="374151"/>
                </a:solidFill>
                <a:effectLst/>
                <a:latin typeface="Söhne"/>
              </a:rPr>
              <a:t>No, interpersonal effectiveness does not mean that people have to always agree with one another. In fact, interpersonal effectiveness involves being able to communicate effectively and respectfully with others, even when there are disagreements or differences of opinion. It is about finding ways to express one's own thoughts and feelings in a clear and assertive way, while also listening actively to others and understanding their perspectives.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IN"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1" dirty="0"/>
              <a:t>I Always need to say Yes. </a:t>
            </a:r>
            <a:r>
              <a:rPr lang="en-US" b="0" i="0" dirty="0">
                <a:solidFill>
                  <a:srgbClr val="374151"/>
                </a:solidFill>
                <a:effectLst/>
                <a:latin typeface="Söhne"/>
              </a:rPr>
              <a:t>No, you do not always need to say yes. In fact, it is important to be able to say no when necessary in order to maintain healthy boundaries and prioritize your own needs and responsibilities. Saying yes all the time can lead to burnout, resentment, and a lack of respect from others, as it may communicate that your time and resources are not valuable.</a:t>
            </a:r>
            <a:endParaRPr lang="en-US" b="1"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IN"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1" dirty="0"/>
              <a:t>I like everyone and everyone likes me. : </a:t>
            </a:r>
            <a:r>
              <a:rPr lang="en-IN" sz="1200" kern="1200" dirty="0">
                <a:solidFill>
                  <a:schemeClr val="tx1"/>
                </a:solidFill>
                <a:effectLst/>
                <a:latin typeface="+mn-lt"/>
                <a:ea typeface="+mn-ea"/>
                <a:cs typeface="+mn-cs"/>
              </a:rPr>
              <a:t>Interpersonal effectiveness does not mean having a mutual admiration society. It is not possible for us to like everyone we interact or work with. However it is important for us to be able to maintain a professional working relationship with people.</a:t>
            </a:r>
            <a:r>
              <a:rPr lang="en-IN" sz="1200" b="1" kern="1200" dirty="0">
                <a:solidFill>
                  <a:schemeClr val="tx1"/>
                </a:solidFill>
                <a:effectLst/>
                <a:latin typeface="+mn-lt"/>
                <a:ea typeface="+mn-ea"/>
                <a:cs typeface="+mn-cs"/>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b="1" dirty="0"/>
          </a:p>
          <a:p>
            <a:pPr marL="228600" indent="-228600" algn="l">
              <a:buFont typeface="+mj-lt"/>
              <a:buAutoNum type="arabicPeriod"/>
            </a:pPr>
            <a:r>
              <a:rPr lang="en-US" b="1" dirty="0"/>
              <a:t>I should sacrifice my needs for those of others.: </a:t>
            </a:r>
            <a:r>
              <a:rPr lang="en-US" b="0" i="0" dirty="0">
                <a:solidFill>
                  <a:srgbClr val="374151"/>
                </a:solidFill>
                <a:effectLst/>
                <a:latin typeface="Söhne"/>
              </a:rPr>
              <a:t>While it is important to be considerate and empathetic towards others, it is not healthy or sustainable to sacrifice your own needs and well-being for the sake of others. Neglecting your own needs and prioritizing the needs of others all the time can lead to burnout, resentment, and a lack of respect from others. It is important to strike a balance between meeting your own needs and taking care of others. This means recognizing your own limits and boundaries, being assertive about your own needs and priorities, and communicating your needs clearly and respectfully to others.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b="1"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b="1"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1" dirty="0"/>
              <a:t>Being with people all the time. </a:t>
            </a:r>
            <a:r>
              <a:rPr lang="en-US" b="0" dirty="0"/>
              <a:t>H</a:t>
            </a:r>
            <a:r>
              <a:rPr lang="en-IN" sz="1200" kern="1200" dirty="0" err="1">
                <a:solidFill>
                  <a:schemeClr val="tx1"/>
                </a:solidFill>
                <a:effectLst/>
                <a:latin typeface="+mn-lt"/>
                <a:ea typeface="+mn-ea"/>
                <a:cs typeface="+mn-cs"/>
              </a:rPr>
              <a:t>aving</a:t>
            </a:r>
            <a:r>
              <a:rPr lang="en-IN" sz="1200" kern="1200" dirty="0">
                <a:solidFill>
                  <a:schemeClr val="tx1"/>
                </a:solidFill>
                <a:effectLst/>
                <a:latin typeface="+mn-lt"/>
                <a:ea typeface="+mn-ea"/>
                <a:cs typeface="+mn-cs"/>
              </a:rPr>
              <a:t> good relationships with people is not directly proportional with the frequency of time spent but with the quality of interaction. You do not need to occupy the mind of another at all times to be important to them. But the kind of interaction that you have and the outcome of that interaction is what will define the effectiveness of the relationship.</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b="1"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1" dirty="0"/>
              <a:t>I should have a lot of friends. Interpersonal effectiveness </a:t>
            </a:r>
            <a:r>
              <a:rPr lang="en-IN" sz="1200" kern="1200" dirty="0">
                <a:solidFill>
                  <a:schemeClr val="tx1"/>
                </a:solidFill>
                <a:effectLst/>
                <a:latin typeface="+mn-lt"/>
                <a:ea typeface="+mn-ea"/>
                <a:cs typeface="+mn-cs"/>
              </a:rPr>
              <a:t>is not limited to friendship. It goes beyond that. It is the ability to interact with others in such a way that you are able to achieve your desired outcomes. It is true that people who are very effective in their relationships are likely to have more friends. But having fewer friends does not mean that you are any less effective.</a:t>
            </a:r>
            <a:endParaRPr lang="en-US" b="1"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b="1"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IN" dirty="0"/>
          </a:p>
        </p:txBody>
      </p:sp>
      <p:sp>
        <p:nvSpPr>
          <p:cNvPr id="4" name="Slide Number Placeholder 3"/>
          <p:cNvSpPr>
            <a:spLocks noGrp="1"/>
          </p:cNvSpPr>
          <p:nvPr>
            <p:ph type="sldNum" sz="quarter" idx="5"/>
          </p:nvPr>
        </p:nvSpPr>
        <p:spPr/>
        <p:txBody>
          <a:bodyPr/>
          <a:lstStyle/>
          <a:p>
            <a:fld id="{F5453FCA-CD46-459E-A84D-61334D0A920D}" type="slidenum">
              <a:rPr lang="en-US" smtClean="0"/>
              <a:pPr/>
              <a:t>7</a:t>
            </a:fld>
            <a:endParaRPr lang="en-US"/>
          </a:p>
        </p:txBody>
      </p:sp>
    </p:spTree>
    <p:extLst>
      <p:ext uri="{BB962C8B-B14F-4D97-AF65-F5344CB8AC3E}">
        <p14:creationId xmlns:p14="http://schemas.microsoft.com/office/powerpoint/2010/main" val="2875499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i="0" dirty="0">
                <a:solidFill>
                  <a:srgbClr val="374151"/>
                </a:solidFill>
                <a:effectLst/>
                <a:latin typeface="Swis721 Cn BT" panose="020B0506020202030204" pitchFamily="34" charset="0"/>
              </a:rPr>
              <a:t>Developing a charismatic personality can indeed be a key component in enhancing interpersonal skills and fostering effective workplace communication and professional relations. Charisma is a combination of various qualities that can attract and influence others positively. Here are some aspects to consider when aiming to cultivate a charismatic personality:</a:t>
            </a:r>
          </a:p>
          <a:p>
            <a:pPr marL="0" indent="0">
              <a:buNone/>
            </a:pPr>
            <a:endParaRPr lang="en-US" b="0" i="0" dirty="0">
              <a:solidFill>
                <a:srgbClr val="374151"/>
              </a:solidFill>
              <a:effectLst/>
              <a:latin typeface="Swis721 Cn BT" panose="020B0506020202030204" pitchFamily="34" charset="0"/>
            </a:endParaRPr>
          </a:p>
          <a:p>
            <a:pPr marL="228600" indent="-228600">
              <a:buFont typeface="+mj-lt"/>
              <a:buAutoNum type="arabicPeriod"/>
            </a:pPr>
            <a:r>
              <a:rPr lang="en-IN" sz="1200" kern="0" dirty="0">
                <a:solidFill>
                  <a:srgbClr val="000000"/>
                </a:solidFill>
                <a:effectLst/>
                <a:latin typeface="Swis721 Cn BT" panose="020B0506020202030204" pitchFamily="34" charset="0"/>
                <a:ea typeface="Calibri" panose="020F0502020204030204" pitchFamily="34" charset="0"/>
                <a:cs typeface="Calibri" panose="020F0502020204030204" pitchFamily="34" charset="0"/>
              </a:rPr>
              <a:t>Positive Attitude: </a:t>
            </a:r>
            <a:r>
              <a:rPr lang="en-US" b="0" i="0" dirty="0">
                <a:solidFill>
                  <a:srgbClr val="374151"/>
                </a:solidFill>
                <a:effectLst/>
                <a:latin typeface="Swis721 Cn BT" panose="020B0506020202030204" pitchFamily="34" charset="0"/>
              </a:rPr>
              <a:t>Maintaining a positive outlook and radiating optimism can create an uplifting and inviting atmosphere, encouraging better interactions with colleagues and clients</a:t>
            </a:r>
            <a:endParaRPr lang="en-IN" sz="1200" kern="0" dirty="0">
              <a:solidFill>
                <a:srgbClr val="000000"/>
              </a:solidFill>
              <a:effectLst/>
              <a:latin typeface="Swis721 Cn BT" panose="020B0506020202030204" pitchFamily="34" charset="0"/>
              <a:ea typeface="Calibri" panose="020F0502020204030204" pitchFamily="34" charset="0"/>
              <a:cs typeface="Calibri" panose="020F0502020204030204" pitchFamily="34" charset="0"/>
            </a:endParaRPr>
          </a:p>
          <a:p>
            <a:pPr marL="228600" indent="-228600">
              <a:buFont typeface="+mj-lt"/>
              <a:buAutoNum type="arabicPeriod"/>
            </a:pPr>
            <a:r>
              <a:rPr lang="en-IN" sz="1200" kern="0" dirty="0">
                <a:solidFill>
                  <a:srgbClr val="000000"/>
                </a:solidFill>
                <a:effectLst/>
                <a:latin typeface="Swis721 Cn BT" panose="020B0506020202030204" pitchFamily="34" charset="0"/>
                <a:ea typeface="Calibri" panose="020F0502020204030204" pitchFamily="34" charset="0"/>
                <a:cs typeface="Calibri" panose="020F0502020204030204" pitchFamily="34" charset="0"/>
              </a:rPr>
              <a:t>Impactful Communication : </a:t>
            </a:r>
            <a:r>
              <a:rPr lang="en-US" b="0" i="0" dirty="0">
                <a:solidFill>
                  <a:srgbClr val="374151"/>
                </a:solidFill>
                <a:effectLst/>
                <a:latin typeface="Swis721 Cn BT" panose="020B0506020202030204" pitchFamily="34" charset="0"/>
              </a:rPr>
              <a:t>Being articulate, concise, and persuasive in your communication can capture people's attention and convey your ideas more effectively.</a:t>
            </a:r>
            <a:endParaRPr lang="en-IN" sz="1200" kern="0" dirty="0">
              <a:solidFill>
                <a:srgbClr val="000000"/>
              </a:solidFill>
              <a:effectLst/>
              <a:latin typeface="Swis721 Cn BT" panose="020B0506020202030204" pitchFamily="34" charset="0"/>
              <a:ea typeface="Calibri" panose="020F0502020204030204" pitchFamily="34" charset="0"/>
              <a:cs typeface="Calibri" panose="020F0502020204030204" pitchFamily="34" charset="0"/>
            </a:endParaRPr>
          </a:p>
          <a:p>
            <a:pPr marL="228600" indent="-228600">
              <a:buFont typeface="+mj-lt"/>
              <a:buAutoNum type="arabicPeriod"/>
            </a:pPr>
            <a:r>
              <a:rPr lang="en-IN" sz="1200" kern="0" dirty="0">
                <a:solidFill>
                  <a:srgbClr val="000000"/>
                </a:solidFill>
                <a:effectLst/>
                <a:latin typeface="Swis721 Cn BT" panose="020B0506020202030204" pitchFamily="34" charset="0"/>
                <a:ea typeface="Calibri" panose="020F0502020204030204" pitchFamily="34" charset="0"/>
                <a:cs typeface="Calibri" panose="020F0502020204030204" pitchFamily="34" charset="0"/>
              </a:rPr>
              <a:t>Building Great first  Impression with others : </a:t>
            </a:r>
            <a:r>
              <a:rPr lang="en-US" b="0" i="0" dirty="0">
                <a:solidFill>
                  <a:srgbClr val="374151"/>
                </a:solidFill>
                <a:effectLst/>
                <a:latin typeface="Swis721 Cn BT" panose="020B0506020202030204" pitchFamily="34" charset="0"/>
              </a:rPr>
              <a:t>Non-verbal cues, such as maintaining eye contact, using open gestures, and mirroring others, can convey confidence and build rapport.</a:t>
            </a:r>
            <a:endParaRPr lang="en-IN" sz="1200" kern="0" dirty="0">
              <a:solidFill>
                <a:srgbClr val="000000"/>
              </a:solidFill>
              <a:effectLst/>
              <a:latin typeface="Swis721 Cn BT" panose="020B0506020202030204" pitchFamily="34" charset="0"/>
              <a:ea typeface="Calibri" panose="020F0502020204030204" pitchFamily="34" charset="0"/>
              <a:cs typeface="Calibri" panose="020F0502020204030204" pitchFamily="34" charset="0"/>
            </a:endParaRPr>
          </a:p>
          <a:p>
            <a:pPr marL="228600" indent="-228600">
              <a:buFont typeface="+mj-lt"/>
              <a:buAutoNum type="arabicPeriod"/>
            </a:pPr>
            <a:endParaRPr lang="en-IN" sz="1200" kern="0" dirty="0">
              <a:solidFill>
                <a:srgbClr val="000000"/>
              </a:solidFill>
              <a:effectLst/>
              <a:latin typeface="Swis721 Cn BT" panose="020B0506020202030204" pitchFamily="34" charset="0"/>
              <a:ea typeface="Calibri" panose="020F0502020204030204" pitchFamily="34" charset="0"/>
              <a:cs typeface="Calibri" panose="020F0502020204030204" pitchFamily="34" charset="0"/>
            </a:endParaRPr>
          </a:p>
          <a:p>
            <a:pPr marL="0" indent="0">
              <a:buNone/>
            </a:pPr>
            <a:r>
              <a:rPr lang="en-US" dirty="0">
                <a:latin typeface="Swis721 Cn BT" panose="020B0506020202030204" pitchFamily="34" charset="0"/>
              </a:rPr>
              <a:t>The trainer should drive the discussion towards importance of attitude, positive communication, body language. </a:t>
            </a:r>
          </a:p>
          <a:p>
            <a:pPr marL="0" indent="0">
              <a:buNone/>
            </a:pPr>
            <a:endParaRPr lang="en-US" dirty="0">
              <a:latin typeface="Swis721 Cn BT" panose="020B0506020202030204" pitchFamily="34" charset="0"/>
            </a:endParaRPr>
          </a:p>
        </p:txBody>
      </p:sp>
      <p:sp>
        <p:nvSpPr>
          <p:cNvPr id="4" name="Slide Number Placeholder 3"/>
          <p:cNvSpPr>
            <a:spLocks noGrp="1"/>
          </p:cNvSpPr>
          <p:nvPr>
            <p:ph type="sldNum" sz="quarter" idx="5"/>
          </p:nvPr>
        </p:nvSpPr>
        <p:spPr/>
        <p:txBody>
          <a:bodyPr/>
          <a:lstStyle/>
          <a:p>
            <a:fld id="{F5453FCA-CD46-459E-A84D-61334D0A920D}" type="slidenum">
              <a:rPr lang="en-US" smtClean="0"/>
              <a:pPr/>
              <a:t>8</a:t>
            </a:fld>
            <a:endParaRPr lang="en-US"/>
          </a:p>
        </p:txBody>
      </p:sp>
    </p:spTree>
    <p:extLst>
      <p:ext uri="{BB962C8B-B14F-4D97-AF65-F5344CB8AC3E}">
        <p14:creationId xmlns:p14="http://schemas.microsoft.com/office/powerpoint/2010/main" val="1275296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Trainer: DISC Model will help us to understand the various personalities and once we know it then it becomes difficult to deal with them. </a:t>
            </a:r>
          </a:p>
          <a:p>
            <a:pPr marL="0" indent="0">
              <a:buNone/>
            </a:pPr>
            <a:endParaRPr lang="en-US" dirty="0"/>
          </a:p>
          <a:p>
            <a:pPr marL="0" indent="0">
              <a:buNone/>
            </a:pPr>
            <a:r>
              <a:rPr lang="en-US" b="0" i="0" dirty="0">
                <a:solidFill>
                  <a:srgbClr val="111111"/>
                </a:solidFill>
                <a:effectLst/>
                <a:latin typeface="Roboto" panose="02000000000000000000" pitchFamily="2" charset="0"/>
              </a:rPr>
              <a:t>The </a:t>
            </a:r>
            <a:r>
              <a:rPr lang="en-US" b="0" i="0" dirty="0" err="1">
                <a:solidFill>
                  <a:srgbClr val="111111"/>
                </a:solidFill>
                <a:effectLst/>
                <a:latin typeface="Roboto" panose="02000000000000000000" pitchFamily="2" charset="0"/>
              </a:rPr>
              <a:t>DiSC</a:t>
            </a:r>
            <a:r>
              <a:rPr lang="en-US" b="0" i="0" dirty="0">
                <a:solidFill>
                  <a:srgbClr val="111111"/>
                </a:solidFill>
                <a:effectLst/>
                <a:latin typeface="Roboto" panose="02000000000000000000" pitchFamily="2" charset="0"/>
              </a:rPr>
              <a:t> model is a </a:t>
            </a:r>
            <a:r>
              <a:rPr lang="en-US" b="1" i="0" dirty="0">
                <a:solidFill>
                  <a:srgbClr val="111111"/>
                </a:solidFill>
                <a:effectLst/>
                <a:latin typeface="Roboto" panose="02000000000000000000" pitchFamily="2" charset="0"/>
              </a:rPr>
              <a:t>tool used to understand various personality and behavioral style</a:t>
            </a:r>
            <a:r>
              <a:rPr lang="en-US" b="0" i="0" dirty="0">
                <a:solidFill>
                  <a:srgbClr val="111111"/>
                </a:solidFill>
                <a:effectLst/>
                <a:latin typeface="Roboto" panose="02000000000000000000" pitchFamily="2" charset="0"/>
              </a:rPr>
              <a:t>. </a:t>
            </a:r>
            <a:r>
              <a:rPr lang="en-US" b="0" i="0" dirty="0" err="1">
                <a:solidFill>
                  <a:srgbClr val="171239"/>
                </a:solidFill>
                <a:effectLst/>
                <a:latin typeface="proxima-nova"/>
              </a:rPr>
              <a:t>DiSC</a:t>
            </a:r>
            <a:r>
              <a:rPr lang="en-US" b="0" i="0" dirty="0">
                <a:solidFill>
                  <a:srgbClr val="171239"/>
                </a:solidFill>
                <a:effectLst/>
                <a:latin typeface="proxima-nova"/>
              </a:rPr>
              <a:t> is an acronym that stands for the four main personality profiles described in the </a:t>
            </a:r>
            <a:r>
              <a:rPr lang="en-US" b="0" i="0" dirty="0" err="1">
                <a:solidFill>
                  <a:srgbClr val="171239"/>
                </a:solidFill>
                <a:effectLst/>
                <a:latin typeface="proxima-nova"/>
              </a:rPr>
              <a:t>DiSC</a:t>
            </a:r>
            <a:r>
              <a:rPr lang="en-US" b="0" i="0" dirty="0">
                <a:solidFill>
                  <a:srgbClr val="171239"/>
                </a:solidFill>
                <a:effectLst/>
                <a:latin typeface="proxima-nova"/>
              </a:rPr>
              <a:t> model: (D)</a:t>
            </a:r>
            <a:r>
              <a:rPr lang="en-US" b="0" i="0" dirty="0" err="1">
                <a:solidFill>
                  <a:srgbClr val="171239"/>
                </a:solidFill>
                <a:effectLst/>
                <a:latin typeface="proxima-nova"/>
              </a:rPr>
              <a:t>ominance</a:t>
            </a:r>
            <a:r>
              <a:rPr lang="en-US" b="0" i="0" dirty="0">
                <a:solidFill>
                  <a:srgbClr val="171239"/>
                </a:solidFill>
                <a:effectLst/>
                <a:latin typeface="proxima-nova"/>
              </a:rPr>
              <a:t>, (</a:t>
            </a:r>
            <a:r>
              <a:rPr lang="en-US" b="0" i="0" dirty="0" err="1">
                <a:solidFill>
                  <a:srgbClr val="171239"/>
                </a:solidFill>
                <a:effectLst/>
                <a:latin typeface="proxima-nova"/>
              </a:rPr>
              <a:t>i</a:t>
            </a:r>
            <a:r>
              <a:rPr lang="en-US" b="0" i="0" dirty="0">
                <a:solidFill>
                  <a:srgbClr val="171239"/>
                </a:solidFill>
                <a:effectLst/>
                <a:latin typeface="proxima-nova"/>
              </a:rPr>
              <a:t>)</a:t>
            </a:r>
            <a:r>
              <a:rPr lang="en-US" b="0" i="0" dirty="0" err="1">
                <a:solidFill>
                  <a:srgbClr val="171239"/>
                </a:solidFill>
                <a:effectLst/>
                <a:latin typeface="proxima-nova"/>
              </a:rPr>
              <a:t>nfluence</a:t>
            </a:r>
            <a:r>
              <a:rPr lang="en-US" b="0" i="0" dirty="0">
                <a:solidFill>
                  <a:srgbClr val="171239"/>
                </a:solidFill>
                <a:effectLst/>
                <a:latin typeface="proxima-nova"/>
              </a:rPr>
              <a:t>, (S)</a:t>
            </a:r>
            <a:r>
              <a:rPr lang="en-US" b="0" i="0" dirty="0" err="1">
                <a:solidFill>
                  <a:srgbClr val="171239"/>
                </a:solidFill>
                <a:effectLst/>
                <a:latin typeface="proxima-nova"/>
              </a:rPr>
              <a:t>teadiness</a:t>
            </a:r>
            <a:r>
              <a:rPr lang="en-US" b="0" i="0" dirty="0">
                <a:solidFill>
                  <a:srgbClr val="171239"/>
                </a:solidFill>
                <a:effectLst/>
                <a:latin typeface="proxima-nova"/>
              </a:rPr>
              <a:t> and (C)</a:t>
            </a:r>
            <a:r>
              <a:rPr lang="en-US" b="0" i="0" dirty="0" err="1">
                <a:solidFill>
                  <a:srgbClr val="171239"/>
                </a:solidFill>
                <a:effectLst/>
                <a:latin typeface="proxima-nova"/>
              </a:rPr>
              <a:t>onscientiousness</a:t>
            </a:r>
            <a:r>
              <a:rPr lang="en-US" b="0" i="0" dirty="0">
                <a:solidFill>
                  <a:srgbClr val="171239"/>
                </a:solidFill>
                <a:effectLst/>
                <a:latin typeface="proxima-nova"/>
              </a:rPr>
              <a:t>. This will help you identify the major personality styles and how to build productive relations with them.</a:t>
            </a:r>
            <a:endParaRPr lang="en-US" dirty="0"/>
          </a:p>
          <a:p>
            <a:pPr marL="0" indent="0">
              <a:buNone/>
            </a:pPr>
            <a:endParaRPr lang="en-US" dirty="0"/>
          </a:p>
          <a:p>
            <a:pPr marL="0" indent="0">
              <a:buNone/>
            </a:pPr>
            <a:r>
              <a:rPr lang="en-US" dirty="0"/>
              <a:t>Trainer to Debrief Every Style  with their unique characteristics</a:t>
            </a:r>
          </a:p>
          <a:p>
            <a:pPr marL="0" indent="0">
              <a:buNone/>
            </a:pPr>
            <a:endParaRPr lang="en-US" dirty="0"/>
          </a:p>
          <a:p>
            <a:pPr marL="0" indent="0">
              <a:buNone/>
            </a:pPr>
            <a:r>
              <a:rPr lang="en-US" dirty="0"/>
              <a:t>Driver/ Dominance/ Winner</a:t>
            </a:r>
          </a:p>
          <a:p>
            <a:pPr algn="l"/>
            <a:r>
              <a:rPr lang="en-US" b="0" i="0" dirty="0">
                <a:solidFill>
                  <a:srgbClr val="171239"/>
                </a:solidFill>
                <a:effectLst/>
              </a:rPr>
              <a:t>D styles are motivated by winning, competition, and success. They prioritize taking action, accepting challenges, and achieving results and are often described as direct and demanding, strong-willed, driven, and determined. D styles tend to be outspoken, but can be rather skeptical and questioning of others.</a:t>
            </a:r>
          </a:p>
          <a:p>
            <a:pPr algn="l">
              <a:buFont typeface="Arial" panose="020B0604020202020204" pitchFamily="34" charset="0"/>
              <a:buNone/>
            </a:pPr>
            <a:endParaRPr lang="en-US" b="0" i="0" dirty="0">
              <a:solidFill>
                <a:srgbClr val="171239"/>
              </a:solidFill>
              <a:effectLst/>
            </a:endParaRPr>
          </a:p>
          <a:p>
            <a:pPr algn="l">
              <a:buFont typeface="Arial" panose="020B0604020202020204" pitchFamily="34" charset="0"/>
              <a:buNone/>
            </a:pPr>
            <a:r>
              <a:rPr lang="en-US" b="1" i="0" dirty="0">
                <a:solidFill>
                  <a:srgbClr val="171239"/>
                </a:solidFill>
                <a:effectLst/>
              </a:rPr>
              <a:t>Fears:</a:t>
            </a:r>
            <a:r>
              <a:rPr lang="en-US" b="0" i="0" dirty="0">
                <a:solidFill>
                  <a:srgbClr val="171239"/>
                </a:solidFill>
                <a:effectLst/>
              </a:rPr>
              <a:t> being seen as vulnerable or being taken advantage of, </a:t>
            </a:r>
            <a:r>
              <a:rPr lang="en-US" b="1" i="0" dirty="0">
                <a:solidFill>
                  <a:srgbClr val="171239"/>
                </a:solidFill>
                <a:effectLst/>
              </a:rPr>
              <a:t>Values:</a:t>
            </a:r>
            <a:r>
              <a:rPr lang="en-US" b="0" i="0" dirty="0">
                <a:solidFill>
                  <a:srgbClr val="171239"/>
                </a:solidFill>
                <a:effectLst/>
              </a:rPr>
              <a:t> competency, action, concrete results, personal freedom, and challenges, </a:t>
            </a:r>
            <a:r>
              <a:rPr lang="en-US" b="1" i="0" dirty="0">
                <a:solidFill>
                  <a:srgbClr val="171239"/>
                </a:solidFill>
                <a:effectLst/>
              </a:rPr>
              <a:t>Overuses:</a:t>
            </a:r>
            <a:r>
              <a:rPr lang="en-US" b="0" i="0" dirty="0">
                <a:solidFill>
                  <a:srgbClr val="171239"/>
                </a:solidFill>
                <a:effectLst/>
              </a:rPr>
              <a:t> the need to win, resulting in win/lose situations, </a:t>
            </a:r>
            <a:r>
              <a:rPr lang="en-US" b="1" i="0" dirty="0">
                <a:solidFill>
                  <a:srgbClr val="171239"/>
                </a:solidFill>
                <a:effectLst/>
              </a:rPr>
              <a:t>Influences others by:</a:t>
            </a:r>
            <a:r>
              <a:rPr lang="en-US" b="0" i="0" dirty="0">
                <a:solidFill>
                  <a:srgbClr val="171239"/>
                </a:solidFill>
                <a:effectLst/>
              </a:rPr>
              <a:t> assertiveness, insistence, competition, </a:t>
            </a:r>
            <a:r>
              <a:rPr lang="en-US" b="1" i="0" dirty="0">
                <a:solidFill>
                  <a:srgbClr val="171239"/>
                </a:solidFill>
                <a:effectLst/>
              </a:rPr>
              <a:t>In conflict:</a:t>
            </a:r>
            <a:r>
              <a:rPr lang="en-US" b="0" i="0" dirty="0">
                <a:solidFill>
                  <a:srgbClr val="171239"/>
                </a:solidFill>
                <a:effectLst/>
              </a:rPr>
              <a:t> speaks up about problems; looks to even the score, </a:t>
            </a:r>
            <a:r>
              <a:rPr lang="en-US" b="1" i="0" dirty="0">
                <a:solidFill>
                  <a:srgbClr val="171239"/>
                </a:solidFill>
                <a:effectLst/>
              </a:rPr>
              <a:t>Could improve effectiveness through:</a:t>
            </a:r>
            <a:r>
              <a:rPr lang="en-US" b="0" i="0" dirty="0">
                <a:solidFill>
                  <a:srgbClr val="171239"/>
                </a:solidFill>
                <a:effectLst/>
              </a:rPr>
              <a:t> patience, empathy </a:t>
            </a:r>
            <a:r>
              <a:rPr lang="en-US" b="0" i="0" dirty="0" err="1">
                <a:solidFill>
                  <a:srgbClr val="171239"/>
                </a:solidFill>
                <a:effectLst/>
              </a:rPr>
              <a:t>DiSC</a:t>
            </a:r>
            <a:r>
              <a:rPr lang="en-US" b="0" i="0" dirty="0">
                <a:solidFill>
                  <a:srgbClr val="171239"/>
                </a:solidFill>
                <a:effectLst/>
              </a:rPr>
              <a:t> Classic patterns: Developer, Result-Oriented, Inspirational, Creative</a:t>
            </a:r>
          </a:p>
          <a:p>
            <a:pPr marL="0" indent="0">
              <a:buNone/>
            </a:pPr>
            <a:endParaRPr lang="en-US" dirty="0"/>
          </a:p>
          <a:p>
            <a:pPr algn="l"/>
            <a:r>
              <a:rPr lang="en-US" b="0" i="0" dirty="0">
                <a:solidFill>
                  <a:srgbClr val="171239"/>
                </a:solidFill>
                <a:effectLst/>
              </a:rPr>
              <a:t>Influence/ Enthusiast</a:t>
            </a:r>
          </a:p>
          <a:p>
            <a:pPr algn="l"/>
            <a:r>
              <a:rPr lang="en-US" b="0" i="0" dirty="0" err="1">
                <a:solidFill>
                  <a:srgbClr val="171239"/>
                </a:solidFill>
                <a:effectLst/>
              </a:rPr>
              <a:t>i</a:t>
            </a:r>
            <a:r>
              <a:rPr lang="en-US" b="0" i="0" dirty="0">
                <a:solidFill>
                  <a:srgbClr val="171239"/>
                </a:solidFill>
                <a:effectLst/>
              </a:rPr>
              <a:t> styles are motivated by social recognition, group activities, and relationships. They prioritize taking action, collaboration, and expressing enthusiasm and are often described as warm, trusting, optimistic, magnetic, enthusiastic, and convincing. </a:t>
            </a:r>
          </a:p>
          <a:p>
            <a:pPr algn="l">
              <a:buFont typeface="Arial" panose="020B0604020202020204" pitchFamily="34" charset="0"/>
              <a:buNone/>
            </a:pPr>
            <a:endParaRPr lang="en-US" b="1" i="0" dirty="0">
              <a:solidFill>
                <a:srgbClr val="171239"/>
              </a:solidFill>
              <a:effectLst/>
            </a:endParaRPr>
          </a:p>
          <a:p>
            <a:pPr algn="l">
              <a:buFont typeface="Arial" panose="020B0604020202020204" pitchFamily="34" charset="0"/>
              <a:buNone/>
            </a:pPr>
            <a:r>
              <a:rPr lang="en-US" b="1" i="0" dirty="0">
                <a:solidFill>
                  <a:srgbClr val="171239"/>
                </a:solidFill>
                <a:effectLst/>
              </a:rPr>
              <a:t>Fears:</a:t>
            </a:r>
            <a:r>
              <a:rPr lang="en-US" b="0" i="0" dirty="0">
                <a:solidFill>
                  <a:srgbClr val="171239"/>
                </a:solidFill>
                <a:effectLst/>
              </a:rPr>
              <a:t> loss of influence, disapproval, being ignored, </a:t>
            </a:r>
            <a:r>
              <a:rPr lang="en-US" b="0" i="0" dirty="0" err="1">
                <a:solidFill>
                  <a:srgbClr val="171239"/>
                </a:solidFill>
                <a:effectLst/>
              </a:rPr>
              <a:t>rejection,</a:t>
            </a:r>
            <a:r>
              <a:rPr lang="en-US" b="1" i="0" dirty="0" err="1">
                <a:solidFill>
                  <a:srgbClr val="171239"/>
                </a:solidFill>
                <a:effectLst/>
              </a:rPr>
              <a:t>Values</a:t>
            </a:r>
            <a:r>
              <a:rPr lang="en-US" b="1" i="0" dirty="0">
                <a:solidFill>
                  <a:srgbClr val="171239"/>
                </a:solidFill>
                <a:effectLst/>
              </a:rPr>
              <a:t>:</a:t>
            </a:r>
            <a:r>
              <a:rPr lang="en-US" b="0" i="0" dirty="0">
                <a:solidFill>
                  <a:srgbClr val="171239"/>
                </a:solidFill>
                <a:effectLst/>
              </a:rPr>
              <a:t> coaching and counseling, freedom of expression, democratic relationships, </a:t>
            </a:r>
            <a:r>
              <a:rPr lang="en-US" b="1" i="0" dirty="0">
                <a:solidFill>
                  <a:srgbClr val="171239"/>
                </a:solidFill>
                <a:effectLst/>
              </a:rPr>
              <a:t>Overuses:</a:t>
            </a:r>
            <a:r>
              <a:rPr lang="en-US" b="0" i="0" dirty="0">
                <a:solidFill>
                  <a:srgbClr val="171239"/>
                </a:solidFill>
                <a:effectLst/>
              </a:rPr>
              <a:t> optimism, praise, </a:t>
            </a:r>
            <a:r>
              <a:rPr lang="en-US" b="1" i="0" dirty="0">
                <a:solidFill>
                  <a:srgbClr val="171239"/>
                </a:solidFill>
                <a:effectLst/>
              </a:rPr>
              <a:t>Influences others through:</a:t>
            </a:r>
            <a:r>
              <a:rPr lang="en-US" b="0" i="0" dirty="0">
                <a:solidFill>
                  <a:srgbClr val="171239"/>
                </a:solidFill>
                <a:effectLst/>
              </a:rPr>
              <a:t> charm, optimism, energy, </a:t>
            </a:r>
            <a:r>
              <a:rPr lang="en-US" b="1" i="0" dirty="0">
                <a:solidFill>
                  <a:srgbClr val="171239"/>
                </a:solidFill>
                <a:effectLst/>
              </a:rPr>
              <a:t>In conflict:</a:t>
            </a:r>
            <a:r>
              <a:rPr lang="en-US" b="0" i="0" dirty="0">
                <a:solidFill>
                  <a:srgbClr val="171239"/>
                </a:solidFill>
                <a:effectLst/>
              </a:rPr>
              <a:t> expresses feelings, </a:t>
            </a:r>
            <a:r>
              <a:rPr lang="en-US" b="0" i="0" dirty="0" err="1">
                <a:solidFill>
                  <a:srgbClr val="171239"/>
                </a:solidFill>
                <a:effectLst/>
              </a:rPr>
              <a:t>gossips,</a:t>
            </a:r>
            <a:r>
              <a:rPr lang="en-US" b="1" i="0" dirty="0" err="1">
                <a:solidFill>
                  <a:srgbClr val="171239"/>
                </a:solidFill>
                <a:effectLst/>
              </a:rPr>
              <a:t>Could</a:t>
            </a:r>
            <a:r>
              <a:rPr lang="en-US" b="1" i="0" dirty="0">
                <a:solidFill>
                  <a:srgbClr val="171239"/>
                </a:solidFill>
                <a:effectLst/>
              </a:rPr>
              <a:t> improve effectiveness through:</a:t>
            </a:r>
            <a:r>
              <a:rPr lang="en-US" b="0" i="0" dirty="0">
                <a:solidFill>
                  <a:srgbClr val="171239"/>
                </a:solidFill>
                <a:effectLst/>
              </a:rPr>
              <a:t> being more objective, following through on tasks, </a:t>
            </a:r>
            <a:r>
              <a:rPr lang="en-US" b="0" i="0" dirty="0" err="1">
                <a:solidFill>
                  <a:srgbClr val="171239"/>
                </a:solidFill>
                <a:effectLst/>
              </a:rPr>
              <a:t>DiSC</a:t>
            </a:r>
            <a:r>
              <a:rPr lang="en-US" b="0" i="0" dirty="0">
                <a:solidFill>
                  <a:srgbClr val="171239"/>
                </a:solidFill>
                <a:effectLst/>
              </a:rPr>
              <a:t> Classic patterns: Promoter, Persuader, Counselor, Appraiser</a:t>
            </a:r>
          </a:p>
          <a:p>
            <a:pPr marL="0" indent="0">
              <a:buNone/>
            </a:pPr>
            <a:endParaRPr lang="en-US" dirty="0"/>
          </a:p>
          <a:p>
            <a:pPr marL="0" indent="0">
              <a:buNone/>
            </a:pPr>
            <a:r>
              <a:rPr lang="en-US" dirty="0"/>
              <a:t>Steadiness/ Peacemaker</a:t>
            </a:r>
          </a:p>
          <a:p>
            <a:pPr algn="l"/>
            <a:r>
              <a:rPr lang="en-US" b="0" i="0" dirty="0">
                <a:solidFill>
                  <a:srgbClr val="171239"/>
                </a:solidFill>
                <a:effectLst/>
              </a:rPr>
              <a:t>S styles are motivated by cooperation, opportunities to help, and sincere appreciation. They prioritize giving support, collaborating, and maintaining stability and are often described as calm, patient, predictable, deliberate, stable, and consistent. </a:t>
            </a:r>
          </a:p>
          <a:p>
            <a:pPr algn="l">
              <a:buFont typeface="Arial" panose="020B0604020202020204" pitchFamily="34" charset="0"/>
              <a:buNone/>
            </a:pPr>
            <a:endParaRPr lang="en-US" b="1" i="0" dirty="0">
              <a:solidFill>
                <a:srgbClr val="171239"/>
              </a:solidFill>
              <a:effectLst/>
            </a:endParaRPr>
          </a:p>
          <a:p>
            <a:pPr algn="l">
              <a:buFont typeface="Arial" panose="020B0604020202020204" pitchFamily="34" charset="0"/>
              <a:buNone/>
            </a:pPr>
            <a:r>
              <a:rPr lang="en-US" b="1" i="0" dirty="0">
                <a:solidFill>
                  <a:srgbClr val="171239"/>
                </a:solidFill>
                <a:effectLst/>
              </a:rPr>
              <a:t>Fears:</a:t>
            </a:r>
            <a:r>
              <a:rPr lang="en-US" b="0" i="0" dirty="0">
                <a:solidFill>
                  <a:srgbClr val="171239"/>
                </a:solidFill>
                <a:effectLst/>
              </a:rPr>
              <a:t> change, loss of stability, offending others, letting people down, </a:t>
            </a:r>
            <a:r>
              <a:rPr lang="en-US" b="1" i="0" dirty="0">
                <a:solidFill>
                  <a:srgbClr val="171239"/>
                </a:solidFill>
                <a:effectLst/>
              </a:rPr>
              <a:t>Values:</a:t>
            </a:r>
            <a:r>
              <a:rPr lang="en-US" b="0" i="0" dirty="0">
                <a:solidFill>
                  <a:srgbClr val="171239"/>
                </a:solidFill>
                <a:effectLst/>
              </a:rPr>
              <a:t> loyalty, helping others, security, </a:t>
            </a:r>
            <a:r>
              <a:rPr lang="en-US" b="1" i="0" dirty="0">
                <a:solidFill>
                  <a:srgbClr val="171239"/>
                </a:solidFill>
                <a:effectLst/>
              </a:rPr>
              <a:t>Overuses</a:t>
            </a:r>
            <a:r>
              <a:rPr lang="en-US" b="0" i="0" dirty="0">
                <a:solidFill>
                  <a:srgbClr val="171239"/>
                </a:solidFill>
                <a:effectLst/>
              </a:rPr>
              <a:t>: modesty, passive resistance, compromise, </a:t>
            </a:r>
            <a:r>
              <a:rPr lang="en-US" b="1" i="0" dirty="0">
                <a:solidFill>
                  <a:srgbClr val="171239"/>
                </a:solidFill>
                <a:effectLst/>
              </a:rPr>
              <a:t>Influences others by</a:t>
            </a:r>
            <a:r>
              <a:rPr lang="en-US" b="0" i="0" dirty="0">
                <a:solidFill>
                  <a:srgbClr val="171239"/>
                </a:solidFill>
                <a:effectLst/>
              </a:rPr>
              <a:t>: accommodation, consistent performance, </a:t>
            </a:r>
            <a:r>
              <a:rPr lang="en-US" b="1" i="0" dirty="0">
                <a:solidFill>
                  <a:srgbClr val="171239"/>
                </a:solidFill>
                <a:effectLst/>
              </a:rPr>
              <a:t>In conflict</a:t>
            </a:r>
            <a:r>
              <a:rPr lang="en-US" b="0" i="0" dirty="0">
                <a:solidFill>
                  <a:srgbClr val="171239"/>
                </a:solidFill>
                <a:effectLst/>
              </a:rPr>
              <a:t>: listens to others’ perspectives; keeps their own needs to themselves, </a:t>
            </a:r>
            <a:r>
              <a:rPr lang="en-US" b="1" i="0" dirty="0">
                <a:solidFill>
                  <a:srgbClr val="171239"/>
                </a:solidFill>
                <a:effectLst/>
              </a:rPr>
              <a:t>Could improve effectiveness through</a:t>
            </a:r>
            <a:r>
              <a:rPr lang="en-US" b="0" i="0" dirty="0">
                <a:solidFill>
                  <a:srgbClr val="171239"/>
                </a:solidFill>
                <a:effectLst/>
              </a:rPr>
              <a:t>: displaying more self-confidence, revealing their true feelings</a:t>
            </a:r>
          </a:p>
          <a:p>
            <a:pPr marL="0" indent="0">
              <a:buNone/>
            </a:pPr>
            <a:endParaRPr lang="en-US" dirty="0"/>
          </a:p>
          <a:p>
            <a:pPr marL="0" indent="0">
              <a:buNone/>
            </a:pPr>
            <a:endParaRPr lang="en-US" dirty="0"/>
          </a:p>
          <a:p>
            <a:pPr marL="0" indent="0">
              <a:buNone/>
            </a:pPr>
            <a:r>
              <a:rPr lang="en-US" dirty="0"/>
              <a:t>Compliance/ Analyst</a:t>
            </a:r>
          </a:p>
          <a:p>
            <a:pPr algn="l"/>
            <a:r>
              <a:rPr lang="en-US" b="0" i="0" dirty="0">
                <a:solidFill>
                  <a:srgbClr val="171239"/>
                </a:solidFill>
                <a:effectLst/>
              </a:rPr>
              <a:t>C styles are motivated by opportunities to gain knowledge, show their expertise, and produce quality work. They prioritize ensuring accuracy, maintaining stability, and challenging assumptions. They are often described as careful, analytical, systematic, diplomatic, accurate, and tactful. </a:t>
            </a:r>
          </a:p>
          <a:p>
            <a:pPr algn="l"/>
            <a:endParaRPr lang="en-US" b="0" i="0" dirty="0">
              <a:solidFill>
                <a:srgbClr val="171239"/>
              </a:solidFill>
              <a:effectLst/>
            </a:endParaRPr>
          </a:p>
          <a:p>
            <a:pPr algn="l">
              <a:buFont typeface="Arial" panose="020B0604020202020204" pitchFamily="34" charset="0"/>
              <a:buNone/>
            </a:pPr>
            <a:r>
              <a:rPr lang="en-US" b="1" i="0" dirty="0">
                <a:solidFill>
                  <a:srgbClr val="171239"/>
                </a:solidFill>
                <a:effectLst/>
              </a:rPr>
              <a:t>Fears:</a:t>
            </a:r>
            <a:r>
              <a:rPr lang="en-US" b="0" i="0" dirty="0">
                <a:solidFill>
                  <a:srgbClr val="171239"/>
                </a:solidFill>
                <a:effectLst/>
              </a:rPr>
              <a:t> criticism and being wrong; strong displays of emotion, </a:t>
            </a:r>
            <a:r>
              <a:rPr lang="en-US" b="1" i="0" dirty="0">
                <a:solidFill>
                  <a:srgbClr val="171239"/>
                </a:solidFill>
                <a:effectLst/>
              </a:rPr>
              <a:t>Values:</a:t>
            </a:r>
            <a:r>
              <a:rPr lang="en-US" b="0" i="0" dirty="0">
                <a:solidFill>
                  <a:srgbClr val="171239"/>
                </a:solidFill>
                <a:effectLst/>
              </a:rPr>
              <a:t> quality and accuracy, </a:t>
            </a:r>
            <a:r>
              <a:rPr lang="en-US" b="1" i="0" dirty="0">
                <a:solidFill>
                  <a:srgbClr val="171239"/>
                </a:solidFill>
                <a:effectLst/>
              </a:rPr>
              <a:t>Overuses</a:t>
            </a:r>
            <a:r>
              <a:rPr lang="en-US" b="0" i="0" dirty="0">
                <a:solidFill>
                  <a:srgbClr val="171239"/>
                </a:solidFill>
                <a:effectLst/>
              </a:rPr>
              <a:t>: analysis, restraint, </a:t>
            </a:r>
            <a:r>
              <a:rPr lang="en-US" b="1" i="0" dirty="0">
                <a:solidFill>
                  <a:srgbClr val="171239"/>
                </a:solidFill>
                <a:effectLst/>
              </a:rPr>
              <a:t>Influences others by</a:t>
            </a:r>
            <a:r>
              <a:rPr lang="en-US" b="0" i="0" dirty="0">
                <a:solidFill>
                  <a:srgbClr val="171239"/>
                </a:solidFill>
                <a:effectLst/>
              </a:rPr>
              <a:t>: logic, exacting standards, </a:t>
            </a:r>
            <a:r>
              <a:rPr lang="en-US" b="1" i="0" dirty="0">
                <a:solidFill>
                  <a:srgbClr val="171239"/>
                </a:solidFill>
                <a:effectLst/>
              </a:rPr>
              <a:t>In conflict</a:t>
            </a:r>
            <a:r>
              <a:rPr lang="en-US" b="0" i="0" dirty="0">
                <a:solidFill>
                  <a:srgbClr val="171239"/>
                </a:solidFill>
                <a:effectLst/>
              </a:rPr>
              <a:t>: focuses on logic and objectivity; overpowers with facts, </a:t>
            </a:r>
            <a:r>
              <a:rPr lang="en-US" b="1" i="0" dirty="0">
                <a:solidFill>
                  <a:srgbClr val="171239"/>
                </a:solidFill>
                <a:effectLst/>
              </a:rPr>
              <a:t>Could improve effectiveness through</a:t>
            </a:r>
            <a:r>
              <a:rPr lang="en-US" b="0" i="0" dirty="0">
                <a:solidFill>
                  <a:srgbClr val="171239"/>
                </a:solidFill>
                <a:effectLst/>
              </a:rPr>
              <a:t>: acknowledging others’ feelings; looking beyond data</a:t>
            </a:r>
          </a:p>
          <a:p>
            <a:pPr marL="0" indent="0">
              <a:buNone/>
            </a:pPr>
            <a:endParaRPr lang="en-US" dirty="0"/>
          </a:p>
        </p:txBody>
      </p:sp>
      <p:sp>
        <p:nvSpPr>
          <p:cNvPr id="4" name="Slide Number Placeholder 3"/>
          <p:cNvSpPr>
            <a:spLocks noGrp="1"/>
          </p:cNvSpPr>
          <p:nvPr>
            <p:ph type="sldNum" sz="quarter" idx="5"/>
          </p:nvPr>
        </p:nvSpPr>
        <p:spPr/>
        <p:txBody>
          <a:bodyPr/>
          <a:lstStyle/>
          <a:p>
            <a:fld id="{F5453FCA-CD46-459E-A84D-61334D0A920D}" type="slidenum">
              <a:rPr lang="en-US" smtClean="0"/>
              <a:pPr/>
              <a:t>9</a:t>
            </a:fld>
            <a:endParaRPr lang="en-US"/>
          </a:p>
        </p:txBody>
      </p:sp>
    </p:spTree>
    <p:extLst>
      <p:ext uri="{BB962C8B-B14F-4D97-AF65-F5344CB8AC3E}">
        <p14:creationId xmlns:p14="http://schemas.microsoft.com/office/powerpoint/2010/main" val="2055712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odule Title1st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23-09-2024</a:t>
            </a:fld>
            <a:endParaRPr lang="en-IN" dirty="0"/>
          </a:p>
        </p:txBody>
      </p:sp>
      <p:sp>
        <p:nvSpPr>
          <p:cNvPr id="5" name="Footer Placeholder 4"/>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6" name="Slide Number Placeholder 5"/>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
        <p:nvSpPr>
          <p:cNvPr id="7" name="Title 1">
            <a:extLst>
              <a:ext uri="{FF2B5EF4-FFF2-40B4-BE49-F238E27FC236}">
                <a16:creationId xmlns:a16="http://schemas.microsoft.com/office/drawing/2014/main" id="{1F59E62B-1B5D-1598-9A33-F6693D46562D}"/>
              </a:ext>
            </a:extLst>
          </p:cNvPr>
          <p:cNvSpPr>
            <a:spLocks noGrp="1"/>
          </p:cNvSpPr>
          <p:nvPr>
            <p:ph type="ctrTitle"/>
          </p:nvPr>
        </p:nvSpPr>
        <p:spPr>
          <a:xfrm>
            <a:off x="621102" y="5572125"/>
            <a:ext cx="10955547" cy="699279"/>
          </a:xfrm>
        </p:spPr>
        <p:txBody>
          <a:bodyPr tIns="468000" bIns="468000" anchor="ctr"/>
          <a:lstStyle>
            <a:lvl1pPr algn="ctr">
              <a:defRPr sz="4000" b="0">
                <a:effectLst>
                  <a:outerShdw blurRad="38100" dist="38100" dir="2700000" algn="tl">
                    <a:srgbClr val="000000">
                      <a:alpha val="43137"/>
                    </a:srgbClr>
                  </a:outerShdw>
                </a:effectLst>
                <a:latin typeface="Swis721 Cn BT" panose="020B0506020202030204" pitchFamily="34" charset="0"/>
              </a:defRPr>
            </a:lvl1pPr>
          </a:lstStyle>
          <a:p>
            <a:r>
              <a:rPr lang="en-US" dirty="0"/>
              <a:t>Click to edit Master title style</a:t>
            </a:r>
            <a:endParaRPr lang="en-IN" dirty="0"/>
          </a:p>
        </p:txBody>
      </p:sp>
      <p:sp>
        <p:nvSpPr>
          <p:cNvPr id="8" name="Content Placeholder 2">
            <a:extLst>
              <a:ext uri="{FF2B5EF4-FFF2-40B4-BE49-F238E27FC236}">
                <a16:creationId xmlns:a16="http://schemas.microsoft.com/office/drawing/2014/main" id="{65FFC2B1-3DA7-2611-A69E-3B87AB2B943E}"/>
              </a:ext>
            </a:extLst>
          </p:cNvPr>
          <p:cNvSpPr>
            <a:spLocks noGrp="1"/>
          </p:cNvSpPr>
          <p:nvPr>
            <p:ph sz="half" idx="1"/>
          </p:nvPr>
        </p:nvSpPr>
        <p:spPr>
          <a:xfrm>
            <a:off x="-1" y="-1"/>
            <a:ext cx="12197751" cy="5408763"/>
          </a:xfrm>
          <a:prstGeom prst="rect">
            <a:avLst/>
          </a:prstGeom>
        </p:spPr>
        <p:txBody>
          <a:bodyPr lIns="612000"/>
          <a:lstStyle>
            <a:lvl1pPr marL="180975" indent="-180975">
              <a:defRPr>
                <a:latin typeface="Swis721 Cn BT" panose="020B0506020202030204" pitchFamily="34" charset="0"/>
              </a:defRPr>
            </a:lvl1pPr>
            <a:lvl2pPr marL="628650" indent="-171450">
              <a:defRPr>
                <a:latin typeface="Swis721 Cn BT" panose="020B0506020202030204" pitchFamily="34" charset="0"/>
              </a:defRPr>
            </a:lvl2pPr>
            <a:lvl3pPr marL="1076325" indent="-180975">
              <a:defRPr>
                <a:latin typeface="Swis721 Cn BT" panose="020B0506020202030204" pitchFamily="34" charset="0"/>
              </a:defRPr>
            </a:lvl3pPr>
            <a:lvl4pPr marL="1524000" indent="-152400">
              <a:defRPr>
                <a:latin typeface="Swis721 Cn BT" panose="020B0506020202030204" pitchFamily="34" charset="0"/>
              </a:defRPr>
            </a:lvl4pPr>
            <a:lvl5pPr marL="1971675" indent="-142875">
              <a:defRPr>
                <a:latin typeface="Swis721 Cn BT" panose="020B05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059251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Swis721 Cn BT" panose="020B0506020202030204" pitchFamily="34" charset="0"/>
              </a:defRPr>
            </a:lvl1pPr>
          </a:lstStyle>
          <a:p>
            <a:r>
              <a:rPr lang="en-US" dirty="0"/>
              <a:t>Click to edit Master title style</a:t>
            </a:r>
            <a:endParaRPr lang="en-IN" dirty="0"/>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atin typeface="Swis721 Cn BT" panose="020B0506020202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atin typeface="Swis721 Cn BT" panose="020B0506020202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23-09-2024</a:t>
            </a:fld>
            <a:endParaRPr lang="en-IN" dirty="0"/>
          </a:p>
        </p:txBody>
      </p:sp>
      <p:sp>
        <p:nvSpPr>
          <p:cNvPr id="6" name="Footer Placeholder 5"/>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7" name="Slide Number Placeholder 6"/>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extLst>
      <p:ext uri="{BB962C8B-B14F-4D97-AF65-F5344CB8AC3E}">
        <p14:creationId xmlns:p14="http://schemas.microsoft.com/office/powerpoint/2010/main" val="2232037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wis721 Cn BT" panose="020B0506020202030204" pitchFamily="34" charset="0"/>
              </a:defRPr>
            </a:lvl1pPr>
          </a:lstStyle>
          <a:p>
            <a:r>
              <a:rPr lang="en-US" dirty="0"/>
              <a:t>Click to edit Master title style</a:t>
            </a:r>
            <a:endParaRPr lang="en-IN" dirty="0"/>
          </a:p>
        </p:txBody>
      </p:sp>
      <p:sp>
        <p:nvSpPr>
          <p:cNvPr id="3" name="Vertical Text Placeholder 2"/>
          <p:cNvSpPr>
            <a:spLocks noGrp="1"/>
          </p:cNvSpPr>
          <p:nvPr>
            <p:ph type="body" orient="vert" idx="1"/>
          </p:nvPr>
        </p:nvSpPr>
        <p:spPr>
          <a:xfrm>
            <a:off x="629560" y="1036242"/>
            <a:ext cx="10932879" cy="5555299"/>
          </a:xfrm>
          <a:prstGeom prst="rect">
            <a:avLst/>
          </a:prstGeom>
        </p:spPr>
        <p:txBody>
          <a:bodyPr vert="eaVert"/>
          <a:lstStyle>
            <a:lvl1pPr>
              <a:defRPr>
                <a:latin typeface="Swis721 Cn BT" panose="020B0506020202030204" pitchFamily="34" charset="0"/>
              </a:defRPr>
            </a:lvl1pPr>
            <a:lvl2pPr>
              <a:defRPr>
                <a:latin typeface="Swis721 Cn BT" panose="020B0506020202030204" pitchFamily="34" charset="0"/>
              </a:defRPr>
            </a:lvl2pPr>
            <a:lvl3pPr>
              <a:defRPr>
                <a:latin typeface="Swis721 Cn BT" panose="020B0506020202030204" pitchFamily="34" charset="0"/>
              </a:defRPr>
            </a:lvl3pPr>
            <a:lvl4pPr>
              <a:defRPr>
                <a:latin typeface="Swis721 Cn BT" panose="020B0506020202030204" pitchFamily="34" charset="0"/>
              </a:defRPr>
            </a:lvl4pPr>
            <a:lvl5pPr>
              <a:defRPr>
                <a:latin typeface="Swis721 Cn BT" panose="020B05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23-09-2024</a:t>
            </a:fld>
            <a:endParaRPr lang="en-IN" dirty="0"/>
          </a:p>
        </p:txBody>
      </p:sp>
      <p:sp>
        <p:nvSpPr>
          <p:cNvPr id="5" name="Footer Placeholder 4"/>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6" name="Slide Number Placeholder 5"/>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extLst>
      <p:ext uri="{BB962C8B-B14F-4D97-AF65-F5344CB8AC3E}">
        <p14:creationId xmlns:p14="http://schemas.microsoft.com/office/powerpoint/2010/main" val="2934244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86874" y="365125"/>
            <a:ext cx="2066925" cy="5811838"/>
          </a:xfrm>
        </p:spPr>
        <p:txBody>
          <a:bodyPr vert="eaVert"/>
          <a:lstStyle>
            <a:lvl1pPr>
              <a:defRPr>
                <a:latin typeface="Swis721 Cn BT" panose="020B0506020202030204" pitchFamily="34" charset="0"/>
              </a:defRPr>
            </a:lvl1pPr>
          </a:lstStyle>
          <a:p>
            <a:r>
              <a:rPr lang="en-US" dirty="0"/>
              <a:t>Click to edit Master title style</a:t>
            </a:r>
            <a:endParaRPr lang="en-IN" dirty="0"/>
          </a:p>
        </p:txBody>
      </p:sp>
      <p:sp>
        <p:nvSpPr>
          <p:cNvPr id="3" name="Vertical Text Placeholder 2"/>
          <p:cNvSpPr>
            <a:spLocks noGrp="1"/>
          </p:cNvSpPr>
          <p:nvPr>
            <p:ph type="body" orient="vert" idx="1"/>
          </p:nvPr>
        </p:nvSpPr>
        <p:spPr>
          <a:xfrm>
            <a:off x="838200" y="365125"/>
            <a:ext cx="8267700" cy="5811838"/>
          </a:xfrm>
          <a:prstGeom prst="rect">
            <a:avLst/>
          </a:prstGeom>
        </p:spPr>
        <p:txBody>
          <a:bodyPr vert="eaVert"/>
          <a:lstStyle>
            <a:lvl1pPr>
              <a:defRPr>
                <a:latin typeface="Swis721 Cn BT" panose="020B0506020202030204" pitchFamily="34" charset="0"/>
              </a:defRPr>
            </a:lvl1pPr>
            <a:lvl2pPr>
              <a:defRPr>
                <a:latin typeface="Swis721 Cn BT" panose="020B0506020202030204" pitchFamily="34" charset="0"/>
              </a:defRPr>
            </a:lvl2pPr>
            <a:lvl3pPr>
              <a:defRPr>
                <a:latin typeface="Swis721 Cn BT" panose="020B0506020202030204" pitchFamily="34" charset="0"/>
              </a:defRPr>
            </a:lvl3pPr>
            <a:lvl4pPr>
              <a:defRPr>
                <a:latin typeface="Swis721 Cn BT" panose="020B0506020202030204" pitchFamily="34" charset="0"/>
              </a:defRPr>
            </a:lvl4pPr>
            <a:lvl5pPr>
              <a:defRPr>
                <a:latin typeface="Swis721 Cn BT" panose="020B05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23-09-2024</a:t>
            </a:fld>
            <a:endParaRPr lang="en-IN" dirty="0"/>
          </a:p>
        </p:txBody>
      </p:sp>
      <p:sp>
        <p:nvSpPr>
          <p:cNvPr id="5" name="Footer Placeholder 4"/>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6" name="Slide Number Placeholder 5"/>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extLst>
      <p:ext uri="{BB962C8B-B14F-4D97-AF65-F5344CB8AC3E}">
        <p14:creationId xmlns:p14="http://schemas.microsoft.com/office/powerpoint/2010/main" val="2248655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1"/>
            <a:ext cx="10363200" cy="1440179"/>
          </a:xfrm>
          <a:prstGeom prst="rect">
            <a:avLst/>
          </a:prstGeom>
        </p:spPr>
        <p:txBody>
          <a:bodyPr>
            <a:noAutofit/>
          </a:bodyPr>
          <a:lstStyle>
            <a:lvl1pPr algn="ctr">
              <a:defRPr sz="5400"/>
            </a:lvl1pPr>
          </a:lstStyle>
          <a:p>
            <a:r>
              <a:rPr lang="en-US"/>
              <a:t>Click to edit Master title style</a:t>
            </a:r>
            <a:endParaRPr/>
          </a:p>
        </p:txBody>
      </p:sp>
      <p:sp>
        <p:nvSpPr>
          <p:cNvPr id="3" name="Holder 3"/>
          <p:cNvSpPr>
            <a:spLocks noGrp="1"/>
          </p:cNvSpPr>
          <p:nvPr>
            <p:ph type="subTitle" idx="4"/>
          </p:nvPr>
        </p:nvSpPr>
        <p:spPr>
          <a:xfrm>
            <a:off x="1828801" y="3840480"/>
            <a:ext cx="8534399" cy="1714500"/>
          </a:xfrm>
          <a:prstGeom prst="rect">
            <a:avLst/>
          </a:prstGeom>
        </p:spPr>
        <p:txBody>
          <a:bodyPr>
            <a:noAutofit/>
          </a:bodyPr>
          <a:lstStyle>
            <a:lvl1pPr algn="ctr">
              <a:defRPr sz="2800"/>
            </a:lvl1pPr>
          </a:lstStyle>
          <a:p>
            <a:r>
              <a:rPr lang="en-US"/>
              <a:t>Click to edit Master subtitle style</a:t>
            </a:r>
            <a:endParaRPr/>
          </a:p>
        </p:txBody>
      </p:sp>
      <p:sp>
        <p:nvSpPr>
          <p:cNvPr id="4" name="Holder 4">
            <a:extLst>
              <a:ext uri="{FF2B5EF4-FFF2-40B4-BE49-F238E27FC236}">
                <a16:creationId xmlns:a16="http://schemas.microsoft.com/office/drawing/2014/main" id="{E28E1A34-EB2B-F8D5-FE54-D16127872D2B}"/>
              </a:ext>
            </a:extLst>
          </p:cNvPr>
          <p:cNvSpPr>
            <a:spLocks noGrp="1"/>
          </p:cNvSpPr>
          <p:nvPr>
            <p:ph type="ftr" sz="quarter" idx="10"/>
          </p:nvPr>
        </p:nvSpPr>
        <p:spPr/>
        <p:txBody>
          <a:bodyPr/>
          <a:lstStyle>
            <a:lvl1pPr algn="ctr">
              <a:defRPr>
                <a:solidFill>
                  <a:schemeClr val="tx1">
                    <a:tint val="75000"/>
                  </a:schemeClr>
                </a:solidFill>
              </a:defRPr>
            </a:lvl1pPr>
          </a:lstStyle>
          <a:p>
            <a:pPr>
              <a:defRPr/>
            </a:pPr>
            <a:endParaRPr lang="en-GB"/>
          </a:p>
        </p:txBody>
      </p:sp>
      <p:sp>
        <p:nvSpPr>
          <p:cNvPr id="5" name="Holder 5">
            <a:extLst>
              <a:ext uri="{FF2B5EF4-FFF2-40B4-BE49-F238E27FC236}">
                <a16:creationId xmlns:a16="http://schemas.microsoft.com/office/drawing/2014/main" id="{745AFA03-71ED-7E61-B88D-5292BE5C7495}"/>
              </a:ext>
            </a:extLst>
          </p:cNvPr>
          <p:cNvSpPr>
            <a:spLocks noGrp="1"/>
          </p:cNvSpPr>
          <p:nvPr>
            <p:ph type="dt" sz="half" idx="11"/>
          </p:nvPr>
        </p:nvSpPr>
        <p:spPr>
          <a:xfrm>
            <a:off x="609600" y="6378575"/>
            <a:ext cx="2803525" cy="342900"/>
          </a:xfrm>
          <a:prstGeom prst="rect">
            <a:avLst/>
          </a:prstGeom>
        </p:spPr>
        <p:txBody>
          <a:bodyPr lIns="0" tIns="0" rIns="0" bIns="0"/>
          <a:lstStyle>
            <a:lvl1pPr algn="l" fontAlgn="auto">
              <a:spcBef>
                <a:spcPts val="0"/>
              </a:spcBef>
              <a:spcAft>
                <a:spcPts val="0"/>
              </a:spcAft>
              <a:defRPr>
                <a:solidFill>
                  <a:schemeClr val="tx1">
                    <a:tint val="75000"/>
                  </a:schemeClr>
                </a:solidFill>
                <a:latin typeface="Swis721 Cn BT" panose="020B0506020202030204" pitchFamily="34" charset="0"/>
                <a:cs typeface="+mn-cs"/>
              </a:defRPr>
            </a:lvl1pPr>
          </a:lstStyle>
          <a:p>
            <a:pPr>
              <a:defRPr/>
            </a:pPr>
            <a:fld id="{8D4905BB-384A-4036-BACA-9C8A817AB326}" type="datetimeFigureOut">
              <a:rPr lang="en-GB" smtClean="0"/>
              <a:pPr>
                <a:defRPr/>
              </a:pPr>
              <a:t>23/09/2024</a:t>
            </a:fld>
            <a:endParaRPr lang="en-GB" dirty="0"/>
          </a:p>
        </p:txBody>
      </p:sp>
      <p:sp>
        <p:nvSpPr>
          <p:cNvPr id="6" name="Holder 6">
            <a:extLst>
              <a:ext uri="{FF2B5EF4-FFF2-40B4-BE49-F238E27FC236}">
                <a16:creationId xmlns:a16="http://schemas.microsoft.com/office/drawing/2014/main" id="{74411415-FDDB-8335-53E6-C06A00081009}"/>
              </a:ext>
            </a:extLst>
          </p:cNvPr>
          <p:cNvSpPr>
            <a:spLocks noGrp="1"/>
          </p:cNvSpPr>
          <p:nvPr>
            <p:ph type="sldNum" sz="quarter" idx="12"/>
          </p:nvPr>
        </p:nvSpPr>
        <p:spPr/>
        <p:txBody>
          <a:bodyPr/>
          <a:lstStyle>
            <a:lvl1pPr>
              <a:defRPr/>
            </a:lvl1pPr>
          </a:lstStyle>
          <a:p>
            <a:fld id="{A643C253-4CF7-450E-82D3-2046F668919A}" type="slidenum">
              <a:rPr lang="en-GB" altLang="en-US"/>
              <a:pPr/>
              <a:t>‹#›</a:t>
            </a:fld>
            <a:endParaRPr lang="en-GB" altLang="en-US"/>
          </a:p>
        </p:txBody>
      </p:sp>
    </p:spTree>
    <p:extLst>
      <p:ext uri="{BB962C8B-B14F-4D97-AF65-F5344CB8AC3E}">
        <p14:creationId xmlns:p14="http://schemas.microsoft.com/office/powerpoint/2010/main" val="3618275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p>
            <a:r>
              <a:rPr lang="en-US"/>
              <a:t>Click to edit Master title style</a:t>
            </a:r>
            <a:endParaRPr/>
          </a:p>
        </p:txBody>
      </p:sp>
      <p:sp>
        <p:nvSpPr>
          <p:cNvPr id="3" name="Holder 3"/>
          <p:cNvSpPr>
            <a:spLocks noGrp="1"/>
          </p:cNvSpPr>
          <p:nvPr>
            <p:ph sz="half" idx="2"/>
          </p:nvPr>
        </p:nvSpPr>
        <p:spPr>
          <a:xfrm>
            <a:off x="609600" y="1577340"/>
            <a:ext cx="5303520" cy="4526280"/>
          </a:xfrm>
          <a:prstGeom prst="rect">
            <a:avLst/>
          </a:prstGeom>
        </p:spPr>
        <p:txBody>
          <a:bodyPr>
            <a:noAutofit/>
          </a:bodyPr>
          <a:lstStyle/>
          <a:p>
            <a:pPr lvl="0"/>
            <a:r>
              <a:rPr lang="en-US"/>
              <a:t>Edit Master text styles</a:t>
            </a:r>
          </a:p>
        </p:txBody>
      </p:sp>
      <p:sp>
        <p:nvSpPr>
          <p:cNvPr id="4" name="Holder 4"/>
          <p:cNvSpPr>
            <a:spLocks noGrp="1"/>
          </p:cNvSpPr>
          <p:nvPr>
            <p:ph sz="half" idx="3"/>
          </p:nvPr>
        </p:nvSpPr>
        <p:spPr>
          <a:xfrm>
            <a:off x="6278879" y="1577340"/>
            <a:ext cx="5303520" cy="4526280"/>
          </a:xfrm>
          <a:prstGeom prst="rect">
            <a:avLst/>
          </a:prstGeom>
        </p:spPr>
        <p:txBody>
          <a:bodyPr>
            <a:noAutofit/>
          </a:bodyPr>
          <a:lstStyle/>
          <a:p>
            <a:pPr lvl="0"/>
            <a:r>
              <a:rPr lang="en-US"/>
              <a:t>Edit Master text styles</a:t>
            </a:r>
          </a:p>
        </p:txBody>
      </p:sp>
      <p:sp>
        <p:nvSpPr>
          <p:cNvPr id="5" name="Holder 5">
            <a:extLst>
              <a:ext uri="{FF2B5EF4-FFF2-40B4-BE49-F238E27FC236}">
                <a16:creationId xmlns:a16="http://schemas.microsoft.com/office/drawing/2014/main" id="{F9A6729C-6F84-4715-38AA-4919CA47293D}"/>
              </a:ext>
            </a:extLst>
          </p:cNvPr>
          <p:cNvSpPr>
            <a:spLocks noGrp="1"/>
          </p:cNvSpPr>
          <p:nvPr>
            <p:ph type="ftr" sz="quarter" idx="10"/>
          </p:nvPr>
        </p:nvSpPr>
        <p:spPr/>
        <p:txBody>
          <a:bodyPr/>
          <a:lstStyle>
            <a:lvl1pPr algn="ctr">
              <a:defRPr>
                <a:solidFill>
                  <a:schemeClr val="tx1">
                    <a:tint val="75000"/>
                  </a:schemeClr>
                </a:solidFill>
              </a:defRPr>
            </a:lvl1pPr>
          </a:lstStyle>
          <a:p>
            <a:pPr>
              <a:defRPr/>
            </a:pPr>
            <a:endParaRPr lang="en-GB"/>
          </a:p>
        </p:txBody>
      </p:sp>
      <p:sp>
        <p:nvSpPr>
          <p:cNvPr id="6" name="Holder 6">
            <a:extLst>
              <a:ext uri="{FF2B5EF4-FFF2-40B4-BE49-F238E27FC236}">
                <a16:creationId xmlns:a16="http://schemas.microsoft.com/office/drawing/2014/main" id="{A515FE2C-5A80-ABE4-9596-C991B05B2A5F}"/>
              </a:ext>
            </a:extLst>
          </p:cNvPr>
          <p:cNvSpPr>
            <a:spLocks noGrp="1"/>
          </p:cNvSpPr>
          <p:nvPr>
            <p:ph type="dt" sz="half" idx="11"/>
          </p:nvPr>
        </p:nvSpPr>
        <p:spPr>
          <a:xfrm>
            <a:off x="609600" y="6378575"/>
            <a:ext cx="2803525" cy="342900"/>
          </a:xfrm>
          <a:prstGeom prst="rect">
            <a:avLst/>
          </a:prstGeom>
        </p:spPr>
        <p:txBody>
          <a:bodyPr lIns="0" tIns="0" rIns="0" bIns="0"/>
          <a:lstStyle>
            <a:lvl1pPr algn="l" fontAlgn="auto">
              <a:spcBef>
                <a:spcPts val="0"/>
              </a:spcBef>
              <a:spcAft>
                <a:spcPts val="0"/>
              </a:spcAft>
              <a:defRPr>
                <a:solidFill>
                  <a:schemeClr val="tx1">
                    <a:tint val="75000"/>
                  </a:schemeClr>
                </a:solidFill>
                <a:latin typeface="Swis721 Cn BT" panose="020B0506020202030204" pitchFamily="34" charset="0"/>
                <a:cs typeface="+mn-cs"/>
              </a:defRPr>
            </a:lvl1pPr>
          </a:lstStyle>
          <a:p>
            <a:pPr>
              <a:defRPr/>
            </a:pPr>
            <a:fld id="{E5DFFAC6-652E-4846-9D74-B0F400A908C4}" type="datetimeFigureOut">
              <a:rPr lang="en-GB" smtClean="0"/>
              <a:pPr>
                <a:defRPr/>
              </a:pPr>
              <a:t>23/09/2024</a:t>
            </a:fld>
            <a:endParaRPr lang="en-GB" dirty="0"/>
          </a:p>
        </p:txBody>
      </p:sp>
      <p:sp>
        <p:nvSpPr>
          <p:cNvPr id="7" name="Holder 7">
            <a:extLst>
              <a:ext uri="{FF2B5EF4-FFF2-40B4-BE49-F238E27FC236}">
                <a16:creationId xmlns:a16="http://schemas.microsoft.com/office/drawing/2014/main" id="{A477EAF6-3767-3218-4BC2-996C9B134527}"/>
              </a:ext>
            </a:extLst>
          </p:cNvPr>
          <p:cNvSpPr>
            <a:spLocks noGrp="1"/>
          </p:cNvSpPr>
          <p:nvPr>
            <p:ph type="sldNum" sz="quarter" idx="12"/>
          </p:nvPr>
        </p:nvSpPr>
        <p:spPr/>
        <p:txBody>
          <a:bodyPr/>
          <a:lstStyle>
            <a:lvl1pPr>
              <a:defRPr/>
            </a:lvl1pPr>
          </a:lstStyle>
          <a:p>
            <a:fld id="{DBE59437-A2E7-44C9-9273-CB848DA7C3D9}" type="slidenum">
              <a:rPr lang="en-GB" altLang="en-US"/>
              <a:pPr/>
              <a:t>‹#›</a:t>
            </a:fld>
            <a:endParaRPr lang="en-GB" altLang="en-US"/>
          </a:p>
        </p:txBody>
      </p:sp>
    </p:spTree>
    <p:extLst>
      <p:ext uri="{BB962C8B-B14F-4D97-AF65-F5344CB8AC3E}">
        <p14:creationId xmlns:p14="http://schemas.microsoft.com/office/powerpoint/2010/main" val="1046707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F8E0F5-C994-C1F2-D173-1F1BCAE4ECA2}"/>
              </a:ext>
            </a:extLst>
          </p:cNvPr>
          <p:cNvSpPr>
            <a:spLocks noGrp="1"/>
          </p:cNvSpPr>
          <p:nvPr>
            <p:ph type="dt" sz="half" idx="10"/>
          </p:nvPr>
        </p:nvSpPr>
        <p:spPr/>
        <p:txBody>
          <a:bodyPr/>
          <a:lstStyle>
            <a:lvl1pPr>
              <a:defRPr/>
            </a:lvl1pPr>
          </a:lstStyle>
          <a:p>
            <a:pPr>
              <a:defRPr/>
            </a:pPr>
            <a:fld id="{14231C45-F914-451F-925D-4F696A7EB1F4}" type="datetimeFigureOut">
              <a:rPr lang="en-US"/>
              <a:pPr>
                <a:defRPr/>
              </a:pPr>
              <a:t>9/23/2024</a:t>
            </a:fld>
            <a:endParaRPr lang="en-US"/>
          </a:p>
        </p:txBody>
      </p:sp>
      <p:sp>
        <p:nvSpPr>
          <p:cNvPr id="5" name="Footer Placeholder 4">
            <a:extLst>
              <a:ext uri="{FF2B5EF4-FFF2-40B4-BE49-F238E27FC236}">
                <a16:creationId xmlns:a16="http://schemas.microsoft.com/office/drawing/2014/main" id="{476543E4-A70B-5F0C-6EA1-53FBB6A33D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D1A3A6B-1BB4-4215-8323-5A839AFD3832}"/>
              </a:ext>
            </a:extLst>
          </p:cNvPr>
          <p:cNvSpPr>
            <a:spLocks noGrp="1"/>
          </p:cNvSpPr>
          <p:nvPr>
            <p:ph type="sldNum" sz="quarter" idx="12"/>
          </p:nvPr>
        </p:nvSpPr>
        <p:spPr/>
        <p:txBody>
          <a:bodyPr/>
          <a:lstStyle>
            <a:lvl1pPr>
              <a:defRPr/>
            </a:lvl1pPr>
          </a:lstStyle>
          <a:p>
            <a:pPr>
              <a:defRPr/>
            </a:pPr>
            <a:fld id="{34292BC7-78D0-42DC-9926-D580D2737D84}" type="slidenum">
              <a:rPr lang="en-US" altLang="en-US"/>
              <a:pPr>
                <a:defRPr/>
              </a:pPr>
              <a:t>‹#›</a:t>
            </a:fld>
            <a:endParaRPr lang="en-US" altLang="en-US"/>
          </a:p>
        </p:txBody>
      </p:sp>
    </p:spTree>
    <p:extLst>
      <p:ext uri="{BB962C8B-B14F-4D97-AF65-F5344CB8AC3E}">
        <p14:creationId xmlns:p14="http://schemas.microsoft.com/office/powerpoint/2010/main" val="4241296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rtlCol="0">
            <a:normAutofit/>
          </a:bodyPr>
          <a:lstStyle/>
          <a:p>
            <a:pPr lvl="0"/>
            <a:endParaRPr lang="en-US" noProof="0"/>
          </a:p>
        </p:txBody>
      </p:sp>
      <p:sp>
        <p:nvSpPr>
          <p:cNvPr id="4" name="Rectangle 4">
            <a:extLst>
              <a:ext uri="{FF2B5EF4-FFF2-40B4-BE49-F238E27FC236}">
                <a16:creationId xmlns:a16="http://schemas.microsoft.com/office/drawing/2014/main" id="{611512DF-BBBE-6823-3C87-FE9C125D48CD}"/>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5FBAC4A-8991-1A3A-BA1A-194B35DE7125}"/>
              </a:ext>
            </a:extLst>
          </p:cNvPr>
          <p:cNvSpPr>
            <a:spLocks noGrp="1" noChangeArrowheads="1"/>
          </p:cNvSpPr>
          <p:nvPr>
            <p:ph type="sldNum" sz="quarter" idx="11"/>
          </p:nvPr>
        </p:nvSpPr>
        <p:spPr/>
        <p:txBody>
          <a:bodyPr/>
          <a:lstStyle>
            <a:lvl1pPr>
              <a:defRPr smtClean="0"/>
            </a:lvl1pPr>
          </a:lstStyle>
          <a:p>
            <a:pPr>
              <a:defRPr/>
            </a:pPr>
            <a:fld id="{A3AD3715-D387-43D1-A772-800AF00179AB}" type="slidenum">
              <a:rPr lang="en-US" altLang="en-US"/>
              <a:pPr>
                <a:defRPr/>
              </a:pPr>
              <a:t>‹#›</a:t>
            </a:fld>
            <a:endParaRPr lang="en-US" altLang="en-US"/>
          </a:p>
        </p:txBody>
      </p:sp>
    </p:spTree>
    <p:extLst>
      <p:ext uri="{BB962C8B-B14F-4D97-AF65-F5344CB8AC3E}">
        <p14:creationId xmlns:p14="http://schemas.microsoft.com/office/powerpoint/2010/main" val="31448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4EB5ED1-7322-4D1E-3F9A-370CE9A0A53D}"/>
              </a:ext>
            </a:extLst>
          </p:cNvPr>
          <p:cNvSpPr txBox="1">
            <a:spLocks/>
          </p:cNvSpPr>
          <p:nvPr userDrawn="1"/>
        </p:nvSpPr>
        <p:spPr>
          <a:xfrm>
            <a:off x="457200" y="6553200"/>
            <a:ext cx="533400" cy="487363"/>
          </a:xfrm>
          <a:prstGeom prst="rect">
            <a:avLst/>
          </a:prstGeo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fld id="{5B03EE80-C897-4C9D-B3AD-CD3177FE45C7}" type="slidenum">
              <a:rPr lang="en-CA" altLang="en-US" sz="1600" smtClean="0">
                <a:solidFill>
                  <a:srgbClr val="FFFFFF"/>
                </a:solidFill>
                <a:latin typeface="Swis721 Cn BT" panose="020B0506020202030204" pitchFamily="34" charset="0"/>
              </a:rPr>
              <a:pPr eaLnBrk="1" hangingPunct="1">
                <a:defRPr/>
              </a:pPr>
              <a:t>‹#›</a:t>
            </a:fld>
            <a:endParaRPr lang="en-CA" altLang="en-US" dirty="0">
              <a:solidFill>
                <a:srgbClr val="FFFFFF"/>
              </a:solidFill>
              <a:latin typeface="Swis721 Cn BT" panose="020B0506020202030204" pitchFamily="34" charset="0"/>
            </a:endParaRPr>
          </a:p>
        </p:txBody>
      </p:sp>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Date Placeholder 3">
            <a:extLst>
              <a:ext uri="{FF2B5EF4-FFF2-40B4-BE49-F238E27FC236}">
                <a16:creationId xmlns:a16="http://schemas.microsoft.com/office/drawing/2014/main" id="{9F9919E2-0081-981A-4AB3-B3D7FD08E1E5}"/>
              </a:ext>
            </a:extLst>
          </p:cNvPr>
          <p:cNvSpPr>
            <a:spLocks noGrp="1"/>
          </p:cNvSpPr>
          <p:nvPr>
            <p:ph type="dt" sz="half" idx="10"/>
          </p:nvPr>
        </p:nvSpPr>
        <p:spPr>
          <a:xfrm>
            <a:off x="838200" y="5480050"/>
            <a:ext cx="2743200" cy="365125"/>
          </a:xfrm>
        </p:spPr>
        <p:txBody>
          <a:bodyPr/>
          <a:lstStyle>
            <a:lvl1pPr>
              <a:defRPr/>
            </a:lvl1pPr>
          </a:lstStyle>
          <a:p>
            <a:pPr>
              <a:defRPr/>
            </a:pPr>
            <a:fld id="{475ADAB8-305B-4A9E-9309-CEF964E24AD9}" type="datetimeFigureOut">
              <a:rPr lang="en-US"/>
              <a:pPr>
                <a:defRPr/>
              </a:pPr>
              <a:t>9/23/2024</a:t>
            </a:fld>
            <a:endParaRPr lang="en-US"/>
          </a:p>
        </p:txBody>
      </p:sp>
      <p:sp>
        <p:nvSpPr>
          <p:cNvPr id="10" name="Footer Placeholder 4">
            <a:extLst>
              <a:ext uri="{FF2B5EF4-FFF2-40B4-BE49-F238E27FC236}">
                <a16:creationId xmlns:a16="http://schemas.microsoft.com/office/drawing/2014/main" id="{C0ABCAD4-1F92-AE4A-D8C6-04102EA203A7}"/>
              </a:ext>
            </a:extLst>
          </p:cNvPr>
          <p:cNvSpPr>
            <a:spLocks noGrp="1"/>
          </p:cNvSpPr>
          <p:nvPr>
            <p:ph type="ftr" sz="quarter" idx="11"/>
          </p:nvPr>
        </p:nvSpPr>
        <p:spPr/>
        <p:txBody>
          <a:bodyPr/>
          <a:lstStyle>
            <a:lvl1pPr>
              <a:defRPr/>
            </a:lvl1pPr>
          </a:lstStyle>
          <a:p>
            <a:pPr>
              <a:defRPr/>
            </a:pPr>
            <a:endParaRPr lang="en-US" dirty="0"/>
          </a:p>
        </p:txBody>
      </p:sp>
      <p:sp>
        <p:nvSpPr>
          <p:cNvPr id="11" name="Slide Number Placeholder 5">
            <a:extLst>
              <a:ext uri="{FF2B5EF4-FFF2-40B4-BE49-F238E27FC236}">
                <a16:creationId xmlns:a16="http://schemas.microsoft.com/office/drawing/2014/main" id="{DF50D79C-296E-D1BD-0E5F-2C39678D6023}"/>
              </a:ext>
            </a:extLst>
          </p:cNvPr>
          <p:cNvSpPr>
            <a:spLocks noGrp="1"/>
          </p:cNvSpPr>
          <p:nvPr>
            <p:ph type="sldNum" sz="quarter" idx="12"/>
          </p:nvPr>
        </p:nvSpPr>
        <p:spPr>
          <a:xfrm>
            <a:off x="300038" y="5721350"/>
            <a:ext cx="3738562" cy="365125"/>
          </a:xfrm>
        </p:spPr>
        <p:txBody>
          <a:bodyPr/>
          <a:lstStyle>
            <a:lvl1pPr>
              <a:defRPr smtClean="0"/>
            </a:lvl1pPr>
          </a:lstStyle>
          <a:p>
            <a:pPr>
              <a:defRPr/>
            </a:pPr>
            <a:fld id="{551619D4-B9B8-4CC2-8F2B-FFF623377008}" type="slidenum">
              <a:rPr lang="en-US" altLang="en-US"/>
              <a:pPr>
                <a:defRPr/>
              </a:pPr>
              <a:t>‹#›</a:t>
            </a:fld>
            <a:endParaRPr lang="en-US" altLang="en-US"/>
          </a:p>
        </p:txBody>
      </p:sp>
    </p:spTree>
    <p:extLst>
      <p:ext uri="{BB962C8B-B14F-4D97-AF65-F5344CB8AC3E}">
        <p14:creationId xmlns:p14="http://schemas.microsoft.com/office/powerpoint/2010/main" val="3370598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3">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D1F74285-D316-A666-6E4B-84D6AC33EB81}"/>
              </a:ext>
            </a:extLst>
          </p:cNvPr>
          <p:cNvSpPr>
            <a:spLocks noGrp="1"/>
          </p:cNvSpPr>
          <p:nvPr>
            <p:ph type="title"/>
          </p:nvPr>
        </p:nvSpPr>
        <p:spPr>
          <a:xfrm>
            <a:off x="629560" y="249723"/>
            <a:ext cx="10932879" cy="577969"/>
          </a:xfrm>
          <a:prstGeom prst="rect">
            <a:avLst/>
          </a:prstGeom>
        </p:spPr>
        <p:txBody>
          <a:bodyPr vert="horz" lIns="0" tIns="45720" rIns="90000" bIns="45720" rtlCol="0" anchor="ctr">
            <a:noAutofit/>
          </a:bodyPr>
          <a:lstStyle/>
          <a:p>
            <a:r>
              <a:rPr lang="en-US" dirty="0"/>
              <a:t>Click to edit Master title style</a:t>
            </a:r>
            <a:endParaRPr lang="en-IN" dirty="0"/>
          </a:p>
        </p:txBody>
      </p:sp>
      <p:sp>
        <p:nvSpPr>
          <p:cNvPr id="8" name="Text Placeholder 2">
            <a:extLst>
              <a:ext uri="{FF2B5EF4-FFF2-40B4-BE49-F238E27FC236}">
                <a16:creationId xmlns:a16="http://schemas.microsoft.com/office/drawing/2014/main" id="{2F3EBE20-E161-C359-7A44-74EB8A1F80E6}"/>
              </a:ext>
            </a:extLst>
          </p:cNvPr>
          <p:cNvSpPr>
            <a:spLocks noGrp="1"/>
          </p:cNvSpPr>
          <p:nvPr>
            <p:ph idx="1" hasCustomPrompt="1"/>
          </p:nvPr>
        </p:nvSpPr>
        <p:spPr>
          <a:xfrm>
            <a:off x="0" y="1036242"/>
            <a:ext cx="12192000" cy="5572035"/>
          </a:xfrm>
          <a:prstGeom prst="rect">
            <a:avLst/>
          </a:prstGeom>
        </p:spPr>
        <p:txBody>
          <a:bodyPr vert="horz" lIns="180000" tIns="45720" rIns="91440" bIns="45720" rtlCol="0">
            <a:normAutofit/>
          </a:bodyPr>
          <a:lstStyle>
            <a:lvl2pPr marL="628650" indent="-180975">
              <a:buFont typeface="Arial" panose="020B0604020202020204" pitchFamily="34" charset="0"/>
              <a:buChar char="•"/>
              <a:defRPr sz="2400"/>
            </a:lvl2pPr>
            <a:lvl3pPr marL="1076325" indent="-161925">
              <a:buFont typeface="Arial" panose="020B0604020202020204" pitchFamily="34" charset="0"/>
              <a:buChar char="•"/>
              <a:defRPr sz="2200"/>
            </a:lvl3pPr>
            <a:lvl4pPr marL="1524000" indent="-152400">
              <a:buFont typeface="Arial" panose="020B0604020202020204" pitchFamily="34" charset="0"/>
              <a:buChar char="•"/>
              <a:defRPr sz="2000"/>
            </a:lvl4pPr>
            <a:lvl5pPr marL="1971675" indent="-142875">
              <a:buFont typeface="Arial" panose="020B0604020202020204" pitchFamily="34" charset="0"/>
              <a:buChar char="•"/>
              <a:defRPr/>
            </a:lvl5pPr>
            <a:lvl6pPr marL="2419350" indent="-133350">
              <a:buFont typeface="Arial" panose="020B0604020202020204" pitchFamily="34" charset="0"/>
              <a:buChar char="•"/>
              <a:defRPr sz="1600"/>
            </a:lvl6pPr>
          </a:lstStyle>
          <a:p>
            <a:pPr lvl="1"/>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endParaRPr lang="en-IN" dirty="0"/>
          </a:p>
        </p:txBody>
      </p:sp>
    </p:spTree>
    <p:extLst>
      <p:ext uri="{BB962C8B-B14F-4D97-AF65-F5344CB8AC3E}">
        <p14:creationId xmlns:p14="http://schemas.microsoft.com/office/powerpoint/2010/main" val="1451066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1">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23-09-2024</a:t>
            </a:fld>
            <a:endParaRPr lang="en-IN" dirty="0"/>
          </a:p>
        </p:txBody>
      </p:sp>
      <p:sp>
        <p:nvSpPr>
          <p:cNvPr id="5" name="Footer Placeholder 4"/>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6" name="Slide Number Placeholder 5"/>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
        <p:nvSpPr>
          <p:cNvPr id="7" name="Title Placeholder 1">
            <a:extLst>
              <a:ext uri="{FF2B5EF4-FFF2-40B4-BE49-F238E27FC236}">
                <a16:creationId xmlns:a16="http://schemas.microsoft.com/office/drawing/2014/main" id="{D1F74285-D316-A666-6E4B-84D6AC33EB81}"/>
              </a:ext>
            </a:extLst>
          </p:cNvPr>
          <p:cNvSpPr>
            <a:spLocks noGrp="1"/>
          </p:cNvSpPr>
          <p:nvPr>
            <p:ph type="title"/>
          </p:nvPr>
        </p:nvSpPr>
        <p:spPr>
          <a:xfrm>
            <a:off x="629560" y="249723"/>
            <a:ext cx="10932879" cy="577969"/>
          </a:xfrm>
          <a:prstGeom prst="rect">
            <a:avLst/>
          </a:prstGeom>
        </p:spPr>
        <p:txBody>
          <a:bodyPr vert="horz" lIns="0" tIns="45720" rIns="91440" bIns="45720" rtlCol="0" anchor="ctr">
            <a:noAutofit/>
          </a:bodyPr>
          <a:lstStyle/>
          <a:p>
            <a:r>
              <a:rPr lang="en-US" dirty="0"/>
              <a:t>Click to edit Master title style</a:t>
            </a:r>
            <a:endParaRPr lang="en-IN" dirty="0"/>
          </a:p>
        </p:txBody>
      </p:sp>
      <p:sp>
        <p:nvSpPr>
          <p:cNvPr id="8" name="Text Placeholder 2">
            <a:extLst>
              <a:ext uri="{FF2B5EF4-FFF2-40B4-BE49-F238E27FC236}">
                <a16:creationId xmlns:a16="http://schemas.microsoft.com/office/drawing/2014/main" id="{2F3EBE20-E161-C359-7A44-74EB8A1F80E6}"/>
              </a:ext>
            </a:extLst>
          </p:cNvPr>
          <p:cNvSpPr>
            <a:spLocks noGrp="1"/>
          </p:cNvSpPr>
          <p:nvPr>
            <p:ph idx="1" hasCustomPrompt="1"/>
          </p:nvPr>
        </p:nvSpPr>
        <p:spPr>
          <a:xfrm>
            <a:off x="629560" y="1036242"/>
            <a:ext cx="10932879" cy="5555299"/>
          </a:xfrm>
          <a:prstGeom prst="rect">
            <a:avLst/>
          </a:prstGeom>
        </p:spPr>
        <p:txBody>
          <a:bodyPr vert="horz" lIns="0" tIns="45720" rIns="91440" bIns="45720" rtlCol="0">
            <a:normAutofit/>
          </a:bodyPr>
          <a:lstStyle>
            <a:lvl1pPr marL="180975" indent="-180975" algn="l" defTabSz="914400" rtl="0" eaLnBrk="1" latinLnBrk="0" hangingPunct="1">
              <a:buFont typeface="Arial" panose="020B0604020202020204" pitchFamily="34" charset="0"/>
              <a:buChar char="•"/>
              <a:defRPr lang="en-US" sz="2400" kern="1200" dirty="0">
                <a:solidFill>
                  <a:schemeClr val="tx1"/>
                </a:solidFill>
                <a:latin typeface="Swis721 Cn BT" panose="020B0506020202030204" pitchFamily="34" charset="0"/>
                <a:ea typeface="+mn-ea"/>
                <a:cs typeface="+mn-cs"/>
              </a:defRPr>
            </a:lvl1pPr>
            <a:lvl2pPr marL="628650" indent="-171450" algn="l" defTabSz="914400" rtl="0" eaLnBrk="1" latinLnBrk="0" hangingPunct="1">
              <a:buFont typeface="Arial" panose="020B0604020202020204" pitchFamily="34" charset="0"/>
              <a:buChar char="•"/>
              <a:defRPr lang="en-US" sz="2200" kern="1200" dirty="0">
                <a:solidFill>
                  <a:schemeClr val="tx1"/>
                </a:solidFill>
                <a:latin typeface="Swis721 Cn BT" panose="020B0506020202030204" pitchFamily="34" charset="0"/>
                <a:ea typeface="+mn-ea"/>
                <a:cs typeface="+mn-cs"/>
              </a:defRPr>
            </a:lvl2pPr>
            <a:lvl3pPr marL="1076325" indent="-180975" algn="l" defTabSz="914400" rtl="0" eaLnBrk="1" latinLnBrk="0" hangingPunct="1">
              <a:buFont typeface="Arial" panose="020B0604020202020204" pitchFamily="34" charset="0"/>
              <a:buChar char="•"/>
              <a:defRPr lang="en-US" sz="2000" kern="1200" dirty="0">
                <a:solidFill>
                  <a:schemeClr val="tx1"/>
                </a:solidFill>
                <a:latin typeface="Swis721 Cn BT" panose="020B0506020202030204" pitchFamily="34" charset="0"/>
                <a:ea typeface="+mn-ea"/>
                <a:cs typeface="+mn-cs"/>
              </a:defRPr>
            </a:lvl3pPr>
            <a:lvl4pPr marL="1524000" indent="-180975" algn="l" defTabSz="914400" rtl="0" eaLnBrk="1" latinLnBrk="0" hangingPunct="1">
              <a:buFont typeface="Arial" panose="020B0604020202020204" pitchFamily="34" charset="0"/>
              <a:buChar char="•"/>
              <a:defRPr lang="en-US" sz="1800" kern="1200" dirty="0">
                <a:solidFill>
                  <a:schemeClr val="tx1"/>
                </a:solidFill>
                <a:latin typeface="Swis721 Cn BT" panose="020B0506020202030204" pitchFamily="34" charset="0"/>
                <a:ea typeface="+mn-ea"/>
                <a:cs typeface="+mn-cs"/>
              </a:defRPr>
            </a:lvl4pPr>
            <a:lvl5pPr marL="1885950" indent="-180975" algn="l" defTabSz="914400" rtl="0" eaLnBrk="1" latinLnBrk="0" hangingPunct="1">
              <a:buFont typeface="Arial" panose="020B0604020202020204" pitchFamily="34" charset="0"/>
              <a:buChar char="•"/>
              <a:defRPr lang="en-IN" sz="1600" kern="1200" dirty="0">
                <a:solidFill>
                  <a:schemeClr val="tx1"/>
                </a:solidFill>
                <a:latin typeface="Swis721 Cn BT" panose="020B0506020202030204" pitchFamily="34" charset="0"/>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974884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2">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23-09-2024</a:t>
            </a:fld>
            <a:endParaRPr lang="en-IN" dirty="0"/>
          </a:p>
        </p:txBody>
      </p:sp>
      <p:sp>
        <p:nvSpPr>
          <p:cNvPr id="5" name="Footer Placeholder 4"/>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6" name="Slide Number Placeholder 5"/>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
        <p:nvSpPr>
          <p:cNvPr id="7" name="Title Placeholder 1">
            <a:extLst>
              <a:ext uri="{FF2B5EF4-FFF2-40B4-BE49-F238E27FC236}">
                <a16:creationId xmlns:a16="http://schemas.microsoft.com/office/drawing/2014/main" id="{D1F74285-D316-A666-6E4B-84D6AC33EB81}"/>
              </a:ext>
            </a:extLst>
          </p:cNvPr>
          <p:cNvSpPr>
            <a:spLocks noGrp="1"/>
          </p:cNvSpPr>
          <p:nvPr>
            <p:ph type="title"/>
          </p:nvPr>
        </p:nvSpPr>
        <p:spPr>
          <a:xfrm>
            <a:off x="629560" y="249723"/>
            <a:ext cx="10932879" cy="577969"/>
          </a:xfrm>
          <a:prstGeom prst="rect">
            <a:avLst/>
          </a:prstGeom>
        </p:spPr>
        <p:txBody>
          <a:bodyPr vert="horz" lIns="0" tIns="45720" rIns="90000" bIns="45720" rtlCol="0" anchor="ctr">
            <a:noAutofit/>
          </a:bodyPr>
          <a:lstStyle/>
          <a:p>
            <a:r>
              <a:rPr lang="en-US" dirty="0"/>
              <a:t>Click to edit Master title style</a:t>
            </a:r>
            <a:endParaRPr lang="en-IN" dirty="0"/>
          </a:p>
        </p:txBody>
      </p:sp>
      <p:sp>
        <p:nvSpPr>
          <p:cNvPr id="8" name="Text Placeholder 2">
            <a:extLst>
              <a:ext uri="{FF2B5EF4-FFF2-40B4-BE49-F238E27FC236}">
                <a16:creationId xmlns:a16="http://schemas.microsoft.com/office/drawing/2014/main" id="{2F3EBE20-E161-C359-7A44-74EB8A1F80E6}"/>
              </a:ext>
            </a:extLst>
          </p:cNvPr>
          <p:cNvSpPr>
            <a:spLocks noGrp="1"/>
          </p:cNvSpPr>
          <p:nvPr>
            <p:ph idx="1" hasCustomPrompt="1"/>
          </p:nvPr>
        </p:nvSpPr>
        <p:spPr>
          <a:xfrm>
            <a:off x="0" y="1036242"/>
            <a:ext cx="12192000" cy="5572035"/>
          </a:xfrm>
          <a:prstGeom prst="rect">
            <a:avLst/>
          </a:prstGeom>
        </p:spPr>
        <p:txBody>
          <a:bodyPr vert="horz" lIns="180000" tIns="45720" rIns="91440" bIns="45720" rtlCol="0">
            <a:normAutofit/>
          </a:bodyPr>
          <a:lstStyle>
            <a:lvl2pPr marL="628650" indent="-180975">
              <a:buFont typeface="Arial" panose="020B0604020202020204" pitchFamily="34" charset="0"/>
              <a:buChar char="•"/>
              <a:defRPr sz="2400"/>
            </a:lvl2pPr>
            <a:lvl3pPr marL="1076325" indent="-161925">
              <a:buFont typeface="Arial" panose="020B0604020202020204" pitchFamily="34" charset="0"/>
              <a:buChar char="•"/>
              <a:defRPr sz="2200"/>
            </a:lvl3pPr>
            <a:lvl4pPr marL="1524000" indent="-152400">
              <a:buFont typeface="Arial" panose="020B0604020202020204" pitchFamily="34" charset="0"/>
              <a:buChar char="•"/>
              <a:defRPr sz="2000"/>
            </a:lvl4pPr>
            <a:lvl5pPr marL="1971675" indent="-142875">
              <a:buFont typeface="Arial" panose="020B0604020202020204" pitchFamily="34" charset="0"/>
              <a:buChar char="•"/>
              <a:defRPr/>
            </a:lvl5pPr>
            <a:lvl6pPr marL="2419350" indent="-133350">
              <a:buFont typeface="Arial" panose="020B0604020202020204" pitchFamily="34" charset="0"/>
              <a:buChar char="•"/>
              <a:defRPr sz="1600">
                <a:latin typeface="Swis721 Cn BT" panose="020B0506020202030204" pitchFamily="34" charset="0"/>
              </a:defRPr>
            </a:lvl6pPr>
          </a:lstStyle>
          <a:p>
            <a:pPr lvl="1"/>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endParaRPr lang="en-IN" dirty="0"/>
          </a:p>
        </p:txBody>
      </p:sp>
    </p:spTree>
    <p:extLst>
      <p:ext uri="{BB962C8B-B14F-4D97-AF65-F5344CB8AC3E}">
        <p14:creationId xmlns:p14="http://schemas.microsoft.com/office/powerpoint/2010/main" val="2511330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dividual Modu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1102" y="5848708"/>
            <a:ext cx="10955547" cy="500334"/>
          </a:xfrm>
        </p:spPr>
        <p:txBody>
          <a:bodyPr anchor="ctr"/>
          <a:lstStyle>
            <a:lvl1pPr algn="ctr">
              <a:defRPr sz="3600">
                <a:latin typeface="Swis721 Cn BT" panose="020B0506020202030204" pitchFamily="34" charset="0"/>
              </a:defRPr>
            </a:lvl1pPr>
          </a:lstStyle>
          <a:p>
            <a:r>
              <a:rPr lang="en-US" dirty="0"/>
              <a:t>Click to edit Master title style</a:t>
            </a:r>
            <a:endParaRPr lang="en-IN" dirty="0"/>
          </a:p>
        </p:txBody>
      </p:sp>
      <p:sp>
        <p:nvSpPr>
          <p:cNvPr id="4" name="Date Placeholder 3"/>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23-09-2024</a:t>
            </a:fld>
            <a:endParaRPr lang="en-IN" dirty="0"/>
          </a:p>
        </p:txBody>
      </p:sp>
      <p:sp>
        <p:nvSpPr>
          <p:cNvPr id="5" name="Footer Placeholder 4"/>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6" name="Slide Number Placeholder 5"/>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
        <p:nvSpPr>
          <p:cNvPr id="7" name="Content Placeholder 2">
            <a:extLst>
              <a:ext uri="{FF2B5EF4-FFF2-40B4-BE49-F238E27FC236}">
                <a16:creationId xmlns:a16="http://schemas.microsoft.com/office/drawing/2014/main" id="{82495392-2AF8-AE67-1D32-F1C3F1BE93F5}"/>
              </a:ext>
            </a:extLst>
          </p:cNvPr>
          <p:cNvSpPr>
            <a:spLocks noGrp="1"/>
          </p:cNvSpPr>
          <p:nvPr>
            <p:ph sz="half" idx="1"/>
          </p:nvPr>
        </p:nvSpPr>
        <p:spPr>
          <a:xfrm>
            <a:off x="-1" y="-1"/>
            <a:ext cx="12197751" cy="5408763"/>
          </a:xfrm>
          <a:prstGeom prst="rect">
            <a:avLst/>
          </a:prstGeom>
        </p:spPr>
        <p:txBody>
          <a:bodyPr lIns="612000"/>
          <a:lstStyle>
            <a:lvl1pPr marL="180975" indent="-180975">
              <a:defRPr>
                <a:latin typeface="Swis721 Cn BT" panose="020B0506020202030204" pitchFamily="34" charset="0"/>
              </a:defRPr>
            </a:lvl1pPr>
            <a:lvl2pPr marL="628650" indent="-171450">
              <a:defRPr>
                <a:latin typeface="Swis721 Cn BT" panose="020B0506020202030204" pitchFamily="34" charset="0"/>
              </a:defRPr>
            </a:lvl2pPr>
            <a:lvl3pPr marL="1076325" indent="-180975">
              <a:defRPr>
                <a:latin typeface="Swis721 Cn BT" panose="020B0506020202030204" pitchFamily="34" charset="0"/>
              </a:defRPr>
            </a:lvl3pPr>
            <a:lvl4pPr marL="1524000" indent="-152400">
              <a:defRPr>
                <a:latin typeface="Swis721 Cn BT" panose="020B0506020202030204" pitchFamily="34" charset="0"/>
              </a:defRPr>
            </a:lvl4pPr>
            <a:lvl5pPr marL="1971675" indent="-142875">
              <a:defRPr>
                <a:latin typeface="Swis721 Cn BT" panose="020B05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160174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Photo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wis721 Cn BT" panose="020B0506020202030204" pitchFamily="34" charset="0"/>
              </a:defRPr>
            </a:lvl1pPr>
          </a:lstStyle>
          <a:p>
            <a:r>
              <a:rPr lang="en-US" dirty="0"/>
              <a:t>Click to edit Master title style</a:t>
            </a:r>
            <a:endParaRPr lang="en-IN" dirty="0"/>
          </a:p>
        </p:txBody>
      </p:sp>
      <p:sp>
        <p:nvSpPr>
          <p:cNvPr id="5" name="Date Placeholder 4"/>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23-09-2024</a:t>
            </a:fld>
            <a:endParaRPr lang="en-IN" dirty="0"/>
          </a:p>
        </p:txBody>
      </p:sp>
      <p:sp>
        <p:nvSpPr>
          <p:cNvPr id="6" name="Footer Placeholder 5"/>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7" name="Slide Number Placeholder 6"/>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
        <p:nvSpPr>
          <p:cNvPr id="8" name="Content Placeholder 3">
            <a:extLst>
              <a:ext uri="{FF2B5EF4-FFF2-40B4-BE49-F238E27FC236}">
                <a16:creationId xmlns:a16="http://schemas.microsoft.com/office/drawing/2014/main" id="{8E824D19-EC8C-9390-1DAA-76985A94BC74}"/>
              </a:ext>
            </a:extLst>
          </p:cNvPr>
          <p:cNvSpPr>
            <a:spLocks noGrp="1"/>
          </p:cNvSpPr>
          <p:nvPr>
            <p:ph sz="half" idx="2"/>
          </p:nvPr>
        </p:nvSpPr>
        <p:spPr>
          <a:xfrm>
            <a:off x="0" y="1038224"/>
            <a:ext cx="6096000" cy="5570052"/>
          </a:xfrm>
          <a:prstGeom prst="rect">
            <a:avLst/>
          </a:prstGeom>
        </p:spPr>
        <p:txBody>
          <a:bodyPr/>
          <a:lstStyle>
            <a:lvl1pPr marL="895350" indent="-266700">
              <a:defRPr>
                <a:latin typeface="Swis721 Cn BT" panose="020B0506020202030204" pitchFamily="34" charset="0"/>
              </a:defRPr>
            </a:lvl1pPr>
            <a:lvl2pPr marL="1162050" indent="-266700">
              <a:defRPr>
                <a:latin typeface="Swis721 Cn BT" panose="020B0506020202030204" pitchFamily="34" charset="0"/>
              </a:defRPr>
            </a:lvl2pPr>
            <a:lvl3pPr marL="1438275" indent="-266700">
              <a:defRPr>
                <a:latin typeface="Swis721 Cn BT" panose="020B0506020202030204" pitchFamily="34" charset="0"/>
              </a:defRPr>
            </a:lvl3pPr>
            <a:lvl4pPr marL="1704975" indent="-266700">
              <a:defRPr>
                <a:latin typeface="Swis721 Cn BT" panose="020B0506020202030204" pitchFamily="34" charset="0"/>
              </a:defRPr>
            </a:lvl4pPr>
            <a:lvl5pPr marL="1971675" indent="-266700">
              <a:defRPr>
                <a:latin typeface="Swis721 Cn BT" panose="020B05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3">
            <a:extLst>
              <a:ext uri="{FF2B5EF4-FFF2-40B4-BE49-F238E27FC236}">
                <a16:creationId xmlns:a16="http://schemas.microsoft.com/office/drawing/2014/main" id="{3CCEDC3D-B3F8-BAE9-57D2-36A8B4852958}"/>
              </a:ext>
            </a:extLst>
          </p:cNvPr>
          <p:cNvSpPr>
            <a:spLocks noGrp="1"/>
          </p:cNvSpPr>
          <p:nvPr>
            <p:ph sz="half" idx="13"/>
          </p:nvPr>
        </p:nvSpPr>
        <p:spPr>
          <a:xfrm>
            <a:off x="6096000" y="1038224"/>
            <a:ext cx="6096000" cy="5570052"/>
          </a:xfrm>
          <a:prstGeom prst="rect">
            <a:avLst/>
          </a:prstGeom>
        </p:spPr>
        <p:txBody>
          <a:bodyPr/>
          <a:lstStyle>
            <a:lvl1pPr marL="266700" indent="-180975">
              <a:defRPr>
                <a:latin typeface="Swis721 Cn BT" panose="020B0506020202030204" pitchFamily="34" charset="0"/>
              </a:defRPr>
            </a:lvl1pPr>
            <a:lvl2pPr marL="447675" indent="-180975">
              <a:defRPr>
                <a:latin typeface="Swis721 Cn BT" panose="020B0506020202030204" pitchFamily="34" charset="0"/>
              </a:defRPr>
            </a:lvl2pPr>
            <a:lvl3pPr marL="628650" indent="-180975">
              <a:defRPr>
                <a:latin typeface="Swis721 Cn BT" panose="020B0506020202030204" pitchFamily="34" charset="0"/>
              </a:defRPr>
            </a:lvl3pPr>
            <a:lvl4pPr marL="809625" indent="-180975">
              <a:defRPr>
                <a:latin typeface="Swis721 Cn BT" panose="020B0506020202030204" pitchFamily="34" charset="0"/>
              </a:defRPr>
            </a:lvl4pPr>
            <a:lvl5pPr marL="990600" indent="-180975">
              <a:defRPr>
                <a:latin typeface="Swis721 Cn BT" panose="020B05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355626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560" y="1157288"/>
            <a:ext cx="5390241" cy="823912"/>
          </a:xfrm>
          <a:prstGeom prst="rect">
            <a:avLst/>
          </a:prstGeom>
        </p:spPr>
        <p:txBody>
          <a:bodyPr anchor="ctr"/>
          <a:lstStyle>
            <a:lvl1pPr marL="85725" indent="0">
              <a:buNone/>
              <a:defRPr sz="2400" b="1">
                <a:latin typeface="Swis721 Cn BT" panose="020B05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560" y="1981200"/>
            <a:ext cx="5390241" cy="4208463"/>
          </a:xfrm>
          <a:prstGeom prst="rect">
            <a:avLst/>
          </a:prstGeom>
        </p:spPr>
        <p:txBody>
          <a:bodyPr/>
          <a:lstStyle>
            <a:lvl1pPr>
              <a:defRPr>
                <a:latin typeface="Swis721 Cn BT" panose="020B0506020202030204" pitchFamily="34" charset="0"/>
              </a:defRPr>
            </a:lvl1pPr>
            <a:lvl2pPr>
              <a:defRPr>
                <a:latin typeface="Swis721 Cn BT" panose="020B0506020202030204" pitchFamily="34" charset="0"/>
              </a:defRPr>
            </a:lvl2pPr>
            <a:lvl3pPr>
              <a:defRPr>
                <a:latin typeface="Swis721 Cn BT" panose="020B0506020202030204" pitchFamily="34" charset="0"/>
              </a:defRPr>
            </a:lvl3pPr>
            <a:lvl4pPr>
              <a:defRPr>
                <a:latin typeface="Swis721 Cn BT" panose="020B0506020202030204" pitchFamily="34" charset="0"/>
              </a:defRPr>
            </a:lvl4pPr>
            <a:lvl5pPr>
              <a:defRPr>
                <a:latin typeface="Swis721 Cn BT" panose="020B05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Text Placeholder 4"/>
          <p:cNvSpPr>
            <a:spLocks noGrp="1"/>
          </p:cNvSpPr>
          <p:nvPr>
            <p:ph type="body" sz="quarter" idx="3"/>
          </p:nvPr>
        </p:nvSpPr>
        <p:spPr>
          <a:xfrm>
            <a:off x="6172198" y="1157288"/>
            <a:ext cx="5390241" cy="823912"/>
          </a:xfrm>
          <a:prstGeom prst="rect">
            <a:avLst/>
          </a:prstGeom>
        </p:spPr>
        <p:txBody>
          <a:bodyPr anchor="ctr"/>
          <a:lstStyle>
            <a:lvl1pPr marL="85725" indent="0">
              <a:buNone/>
              <a:defRPr sz="2400" b="1">
                <a:latin typeface="Swis721 Cn BT" panose="020B05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198" y="1981200"/>
            <a:ext cx="5390241" cy="4208463"/>
          </a:xfrm>
          <a:prstGeom prst="rect">
            <a:avLst/>
          </a:prstGeom>
        </p:spPr>
        <p:txBody>
          <a:bodyPr/>
          <a:lstStyle>
            <a:lvl1pPr>
              <a:defRPr>
                <a:latin typeface="Swis721 Cn BT" panose="020B0506020202030204" pitchFamily="34" charset="0"/>
              </a:defRPr>
            </a:lvl1pPr>
            <a:lvl2pPr>
              <a:defRPr>
                <a:latin typeface="Swis721 Cn BT" panose="020B0506020202030204" pitchFamily="34" charset="0"/>
              </a:defRPr>
            </a:lvl2pPr>
            <a:lvl3pPr>
              <a:defRPr>
                <a:latin typeface="Swis721 Cn BT" panose="020B0506020202030204" pitchFamily="34" charset="0"/>
              </a:defRPr>
            </a:lvl3pPr>
            <a:lvl4pPr>
              <a:defRPr>
                <a:latin typeface="Swis721 Cn BT" panose="020B0506020202030204" pitchFamily="34" charset="0"/>
              </a:defRPr>
            </a:lvl4pPr>
            <a:lvl5pPr>
              <a:defRPr>
                <a:latin typeface="Swis721 Cn BT" panose="020B05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Date Placeholder 6"/>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23-09-2024</a:t>
            </a:fld>
            <a:endParaRPr lang="en-IN" dirty="0"/>
          </a:p>
        </p:txBody>
      </p:sp>
      <p:sp>
        <p:nvSpPr>
          <p:cNvPr id="8" name="Footer Placeholder 7"/>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9" name="Slide Number Placeholder 8"/>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
        <p:nvSpPr>
          <p:cNvPr id="10" name="Title 1">
            <a:extLst>
              <a:ext uri="{FF2B5EF4-FFF2-40B4-BE49-F238E27FC236}">
                <a16:creationId xmlns:a16="http://schemas.microsoft.com/office/drawing/2014/main" id="{080ED4C4-C693-BC5F-3005-59F32148821C}"/>
              </a:ext>
            </a:extLst>
          </p:cNvPr>
          <p:cNvSpPr>
            <a:spLocks noGrp="1"/>
          </p:cNvSpPr>
          <p:nvPr>
            <p:ph type="title"/>
          </p:nvPr>
        </p:nvSpPr>
        <p:spPr>
          <a:xfrm>
            <a:off x="629560" y="249723"/>
            <a:ext cx="10932879" cy="577969"/>
          </a:xfrm>
        </p:spPr>
        <p:txBody>
          <a:bodyPr/>
          <a:lstStyle>
            <a:lvl1pPr>
              <a:defRPr>
                <a:latin typeface="Swis721 Cn BT" panose="020B0506020202030204" pitchFamily="34" charset="0"/>
              </a:defRPr>
            </a:lvl1pPr>
          </a:lstStyle>
          <a:p>
            <a:r>
              <a:rPr lang="en-US" dirty="0"/>
              <a:t>Click to edit Master title style</a:t>
            </a:r>
            <a:endParaRPr lang="en-IN" dirty="0"/>
          </a:p>
        </p:txBody>
      </p:sp>
    </p:spTree>
    <p:extLst>
      <p:ext uri="{BB962C8B-B14F-4D97-AF65-F5344CB8AC3E}">
        <p14:creationId xmlns:p14="http://schemas.microsoft.com/office/powerpoint/2010/main" val="2505380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wis721 Cn BT" panose="020B0506020202030204" pitchFamily="34" charset="0"/>
              </a:defRPr>
            </a:lvl1pPr>
          </a:lstStyle>
          <a:p>
            <a:r>
              <a:rPr lang="en-US" dirty="0"/>
              <a:t>Click to edit Master title style</a:t>
            </a:r>
            <a:endParaRPr lang="en-IN" dirty="0"/>
          </a:p>
        </p:txBody>
      </p:sp>
      <p:sp>
        <p:nvSpPr>
          <p:cNvPr id="3" name="Date Placeholder 2"/>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23-09-2024</a:t>
            </a:fld>
            <a:endParaRPr lang="en-IN" dirty="0"/>
          </a:p>
        </p:txBody>
      </p:sp>
      <p:sp>
        <p:nvSpPr>
          <p:cNvPr id="4" name="Footer Placeholder 3"/>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5" name="Slide Number Placeholder 4"/>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extLst>
      <p:ext uri="{BB962C8B-B14F-4D97-AF65-F5344CB8AC3E}">
        <p14:creationId xmlns:p14="http://schemas.microsoft.com/office/powerpoint/2010/main" val="1584674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23-09-2024</a:t>
            </a:fld>
            <a:endParaRPr lang="en-IN" dirty="0"/>
          </a:p>
        </p:txBody>
      </p:sp>
      <p:sp>
        <p:nvSpPr>
          <p:cNvPr id="3" name="Footer Placeholder 2"/>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4" name="Slide Number Placeholder 3"/>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extLst>
      <p:ext uri="{BB962C8B-B14F-4D97-AF65-F5344CB8AC3E}">
        <p14:creationId xmlns:p14="http://schemas.microsoft.com/office/powerpoint/2010/main" val="102413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Swis721 Cn BT" panose="020B0506020202030204" pitchFamily="34" charset="0"/>
              </a:defRPr>
            </a:lvl1pPr>
          </a:lstStyle>
          <a:p>
            <a:r>
              <a:rPr lang="en-US" dirty="0"/>
              <a:t>Click to edit Master title style</a:t>
            </a:r>
            <a:endParaRPr lang="en-IN"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atin typeface="Swis721 Cn BT" panose="020B0506020202030204" pitchFamily="34" charset="0"/>
              </a:defRPr>
            </a:lvl1pPr>
            <a:lvl2pPr>
              <a:defRPr sz="2800">
                <a:latin typeface="Swis721 Cn BT" panose="020B0506020202030204" pitchFamily="34" charset="0"/>
              </a:defRPr>
            </a:lvl2pPr>
            <a:lvl3pPr>
              <a:defRPr sz="2400">
                <a:latin typeface="Swis721 Cn BT" panose="020B0506020202030204" pitchFamily="34" charset="0"/>
              </a:defRPr>
            </a:lvl3pPr>
            <a:lvl4pPr>
              <a:defRPr sz="2000">
                <a:latin typeface="Swis721 Cn BT" panose="020B0506020202030204" pitchFamily="34" charset="0"/>
              </a:defRPr>
            </a:lvl4pPr>
            <a:lvl5pPr>
              <a:defRPr sz="2000">
                <a:latin typeface="Swis721 Cn BT" panose="020B0506020202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atin typeface="Swis721 Cn BT" panose="020B0506020202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23-09-2024</a:t>
            </a:fld>
            <a:endParaRPr lang="en-IN" dirty="0"/>
          </a:p>
        </p:txBody>
      </p:sp>
      <p:sp>
        <p:nvSpPr>
          <p:cNvPr id="6" name="Footer Placeholder 5"/>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7" name="Slide Number Placeholder 6"/>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extLst>
      <p:ext uri="{BB962C8B-B14F-4D97-AF65-F5344CB8AC3E}">
        <p14:creationId xmlns:p14="http://schemas.microsoft.com/office/powerpoint/2010/main" val="3303881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9560" y="249723"/>
            <a:ext cx="10932879" cy="577969"/>
          </a:xfrm>
          <a:prstGeom prst="rect">
            <a:avLst/>
          </a:prstGeom>
        </p:spPr>
        <p:txBody>
          <a:bodyPr vert="horz" lIns="0" tIns="45720" rIns="91440" bIns="45720" rtlCol="0" anchor="ctr">
            <a:noAutofit/>
          </a:bodyPr>
          <a:lstStyle/>
          <a:p>
            <a:r>
              <a:rPr lang="en-US" dirty="0"/>
              <a:t>Click to edit Master title style</a:t>
            </a:r>
            <a:endParaRPr lang="en-IN" dirty="0"/>
          </a:p>
        </p:txBody>
      </p:sp>
      <p:sp>
        <p:nvSpPr>
          <p:cNvPr id="3" name="Text Placeholder 2"/>
          <p:cNvSpPr>
            <a:spLocks noGrp="1"/>
          </p:cNvSpPr>
          <p:nvPr>
            <p:ph type="body" idx="1"/>
          </p:nvPr>
        </p:nvSpPr>
        <p:spPr>
          <a:xfrm>
            <a:off x="629560" y="1036242"/>
            <a:ext cx="10932879" cy="5555299"/>
          </a:xfrm>
          <a:prstGeom prst="rect">
            <a:avLst/>
          </a:prstGeom>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wis721 Cn BT" panose="020B0506020202030204" pitchFamily="34" charset="0"/>
              </a:defRPr>
            </a:lvl1pPr>
          </a:lstStyle>
          <a:p>
            <a:fld id="{1D1F399B-66F8-410B-BC10-53BC70ADDC32}" type="datetimeFigureOut">
              <a:rPr lang="en-IN" smtClean="0"/>
              <a:pPr/>
              <a:t>23-09-2024</a:t>
            </a:fld>
            <a:endParaRPr lang="en-IN"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wis721 Cn BT" panose="020B0506020202030204" pitchFamily="34" charset="0"/>
              </a:defRPr>
            </a:lvl1pPr>
          </a:lstStyle>
          <a:p>
            <a:endParaRPr lang="en-IN"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wis721 Cn BT" panose="020B0506020202030204" pitchFamily="34" charset="0"/>
              </a:defRPr>
            </a:lvl1pPr>
          </a:lstStyle>
          <a:p>
            <a:fld id="{360A5280-CC13-4BA4-BED6-ED44419E581B}" type="slidenum">
              <a:rPr lang="en-IN" smtClean="0"/>
              <a:pPr/>
              <a:t>‹#›</a:t>
            </a:fld>
            <a:endParaRPr lang="en-IN" dirty="0"/>
          </a:p>
        </p:txBody>
      </p:sp>
      <p:sp>
        <p:nvSpPr>
          <p:cNvPr id="7" name="Rectangle 6"/>
          <p:cNvSpPr/>
          <p:nvPr userDrawn="1"/>
        </p:nvSpPr>
        <p:spPr>
          <a:xfrm>
            <a:off x="7847045" y="6606000"/>
            <a:ext cx="4344955" cy="252000"/>
          </a:xfrm>
          <a:prstGeom prst="rect">
            <a:avLst/>
          </a:prstGeom>
          <a:solidFill>
            <a:srgbClr val="015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sp>
        <p:nvSpPr>
          <p:cNvPr id="8" name="Rectangle 7"/>
          <p:cNvSpPr/>
          <p:nvPr userDrawn="1"/>
        </p:nvSpPr>
        <p:spPr>
          <a:xfrm>
            <a:off x="0" y="6606000"/>
            <a:ext cx="8943342" cy="252000"/>
          </a:xfrm>
          <a:prstGeom prst="rect">
            <a:avLst/>
          </a:prstGeom>
          <a:solidFill>
            <a:srgbClr val="42C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sp>
        <p:nvSpPr>
          <p:cNvPr id="9" name="TextBox 8"/>
          <p:cNvSpPr txBox="1"/>
          <p:nvPr userDrawn="1"/>
        </p:nvSpPr>
        <p:spPr>
          <a:xfrm flipH="1">
            <a:off x="1165799" y="6578111"/>
            <a:ext cx="3162723" cy="307777"/>
          </a:xfrm>
          <a:prstGeom prst="rect">
            <a:avLst/>
          </a:prstGeom>
          <a:noFill/>
        </p:spPr>
        <p:txBody>
          <a:bodyPr wrap="square" rtlCol="0">
            <a:spAutoFit/>
          </a:bodyPr>
          <a:lstStyle/>
          <a:p>
            <a:r>
              <a:rPr lang="en-IN" sz="1400" dirty="0">
                <a:latin typeface="Swis721 Cn BT" panose="020B0506020202030204" pitchFamily="34" charset="0"/>
              </a:rPr>
              <a:t>Interpersonal Skills Workshop</a:t>
            </a:r>
          </a:p>
        </p:txBody>
      </p:sp>
      <p:sp>
        <p:nvSpPr>
          <p:cNvPr id="11" name="TextBox 10"/>
          <p:cNvSpPr txBox="1"/>
          <p:nvPr userDrawn="1"/>
        </p:nvSpPr>
        <p:spPr>
          <a:xfrm flipH="1">
            <a:off x="5380420" y="6578110"/>
            <a:ext cx="2245364" cy="307777"/>
          </a:xfrm>
          <a:prstGeom prst="rect">
            <a:avLst/>
          </a:prstGeom>
          <a:noFill/>
        </p:spPr>
        <p:txBody>
          <a:bodyPr wrap="square" rtlCol="0">
            <a:spAutoFit/>
          </a:bodyPr>
          <a:lstStyle/>
          <a:p>
            <a:r>
              <a:rPr lang="en-IN" sz="1400" dirty="0">
                <a:latin typeface="Swis721 Cn BT" panose="020B0506020202030204" pitchFamily="34" charset="0"/>
              </a:rPr>
              <a:t> Company Name</a:t>
            </a:r>
          </a:p>
        </p:txBody>
      </p:sp>
      <p:sp>
        <p:nvSpPr>
          <p:cNvPr id="12" name="TextBox 11"/>
          <p:cNvSpPr txBox="1"/>
          <p:nvPr userDrawn="1"/>
        </p:nvSpPr>
        <p:spPr>
          <a:xfrm flipH="1">
            <a:off x="9473961" y="6578111"/>
            <a:ext cx="2245364" cy="307777"/>
          </a:xfrm>
          <a:prstGeom prst="rect">
            <a:avLst/>
          </a:prstGeom>
          <a:noFill/>
        </p:spPr>
        <p:txBody>
          <a:bodyPr wrap="square" rtlCol="0">
            <a:spAutoFit/>
          </a:bodyPr>
          <a:lstStyle/>
          <a:p>
            <a:r>
              <a:rPr lang="en-IN" sz="1400" dirty="0">
                <a:solidFill>
                  <a:schemeClr val="bg1"/>
                </a:solidFill>
                <a:latin typeface="Swis721 Cn BT" panose="020B0506020202030204" pitchFamily="34" charset="0"/>
              </a:rPr>
              <a:t> Trainer Name</a:t>
            </a:r>
          </a:p>
        </p:txBody>
      </p:sp>
      <p:pic>
        <p:nvPicPr>
          <p:cNvPr id="15" name="Picture 14">
            <a:extLst>
              <a:ext uri="{FF2B5EF4-FFF2-40B4-BE49-F238E27FC236}">
                <a16:creationId xmlns:a16="http://schemas.microsoft.com/office/drawing/2014/main" id="{A9ABB475-F004-BB80-BE03-E2B8A1EA42FF}"/>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0" y="0"/>
            <a:ext cx="1036320" cy="1200702"/>
          </a:xfrm>
          <a:prstGeom prst="rect">
            <a:avLst/>
          </a:prstGeom>
        </p:spPr>
      </p:pic>
      <p:sp>
        <p:nvSpPr>
          <p:cNvPr id="17" name="Rectangle 16">
            <a:extLst>
              <a:ext uri="{FF2B5EF4-FFF2-40B4-BE49-F238E27FC236}">
                <a16:creationId xmlns:a16="http://schemas.microsoft.com/office/drawing/2014/main" id="{77E22D37-9F90-7DA4-DAE8-E194F35AEB15}"/>
              </a:ext>
            </a:extLst>
          </p:cNvPr>
          <p:cNvSpPr/>
          <p:nvPr userDrawn="1"/>
        </p:nvSpPr>
        <p:spPr>
          <a:xfrm>
            <a:off x="10990939" y="6868"/>
            <a:ext cx="1143000" cy="1001486"/>
          </a:xfrm>
          <a:prstGeom prst="rect">
            <a:avLst/>
          </a:prstGeom>
          <a:solidFill>
            <a:srgbClr val="0154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Swis721 Cn BT" panose="020B0506020202030204" pitchFamily="34" charset="0"/>
              </a:rPr>
              <a:t>Your </a:t>
            </a:r>
          </a:p>
          <a:p>
            <a:pPr algn="ctr"/>
            <a:r>
              <a:rPr lang="en-IN" dirty="0">
                <a:latin typeface="Swis721 Cn BT" panose="020B0506020202030204" pitchFamily="34" charset="0"/>
              </a:rPr>
              <a:t>Company</a:t>
            </a:r>
          </a:p>
          <a:p>
            <a:pPr algn="ctr"/>
            <a:r>
              <a:rPr lang="en-IN" dirty="0">
                <a:latin typeface="Swis721 Cn BT" panose="020B0506020202030204" pitchFamily="34" charset="0"/>
              </a:rPr>
              <a:t>Logo</a:t>
            </a:r>
          </a:p>
        </p:txBody>
      </p:sp>
    </p:spTree>
    <p:extLst>
      <p:ext uri="{BB962C8B-B14F-4D97-AF65-F5344CB8AC3E}">
        <p14:creationId xmlns:p14="http://schemas.microsoft.com/office/powerpoint/2010/main" val="42675879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Lst>
  <p:txStyles>
    <p:titleStyle>
      <a:lvl1pPr algn="l" defTabSz="914400" rtl="0" eaLnBrk="1" latinLnBrk="0" hangingPunct="1">
        <a:lnSpc>
          <a:spcPct val="90000"/>
        </a:lnSpc>
        <a:spcBef>
          <a:spcPct val="0"/>
        </a:spcBef>
        <a:buNone/>
        <a:defRPr sz="4000" b="1" kern="1200">
          <a:solidFill>
            <a:schemeClr val="tx1"/>
          </a:solidFill>
          <a:latin typeface="Swis721 Cn BT" panose="020B0506020202030204" pitchFamily="34" charset="0"/>
          <a:ea typeface="+mj-ea"/>
          <a:cs typeface="+mj-cs"/>
        </a:defRPr>
      </a:lvl1pPr>
    </p:titleStyle>
    <p:bodyStyle>
      <a:lvl1pPr marL="180975" indent="-180975"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Swis721 Cn BT" panose="020B0506020202030204" pitchFamily="34" charset="0"/>
          <a:ea typeface="+mn-ea"/>
          <a:cs typeface="+mn-cs"/>
        </a:defRPr>
      </a:lvl1pPr>
      <a:lvl2pPr marL="628650" indent="-17145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wis721 Cn BT" panose="020B05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wis721 Cn BT" panose="020B0506020202030204" pitchFamily="34" charset="0"/>
          <a:ea typeface="+mn-ea"/>
          <a:cs typeface="+mn-cs"/>
        </a:defRPr>
      </a:lvl3pPr>
      <a:lvl4pPr marL="1524000" indent="-1524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wis721 Cn BT" panose="020B0506020202030204" pitchFamily="34" charset="0"/>
          <a:ea typeface="+mn-ea"/>
          <a:cs typeface="+mn-cs"/>
        </a:defRPr>
      </a:lvl4pPr>
      <a:lvl5pPr marL="1971675" indent="-1428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wis721 Cn BT" panose="020B05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9.webp"/><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 Id="rId9" Type="http://schemas.openxmlformats.org/officeDocument/2006/relationships/image" Target="../media/image38.jp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microsoft.com/office/2007/relationships/hdphoto" Target="../media/hdphoto1.wdp"/><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2.png"/><Relationship Id="rId7" Type="http://schemas.openxmlformats.org/officeDocument/2006/relationships/hyperlink" Target="http://www.freelancetrainings.com/" TargetMode="External"/><Relationship Id="rId2" Type="http://schemas.openxmlformats.org/officeDocument/2006/relationships/image" Target="../media/image41.jpeg"/><Relationship Id="rId1" Type="http://schemas.openxmlformats.org/officeDocument/2006/relationships/slideLayout" Target="../slideLayouts/slideLayout15.xml"/><Relationship Id="rId6" Type="http://schemas.openxmlformats.org/officeDocument/2006/relationships/hyperlink" Target="mailto:Hello@freelancetrainings.com" TargetMode="External"/><Relationship Id="rId5" Type="http://schemas.openxmlformats.org/officeDocument/2006/relationships/image" Target="../media/image44.png"/><Relationship Id="rId10" Type="http://schemas.openxmlformats.org/officeDocument/2006/relationships/image" Target="../media/image1.png"/><Relationship Id="rId4" Type="http://schemas.openxmlformats.org/officeDocument/2006/relationships/image" Target="../media/image43.png"/><Relationship Id="rId9" Type="http://schemas.openxmlformats.org/officeDocument/2006/relationships/image" Target="../media/image46.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14.png"/><Relationship Id="rId4" Type="http://schemas.microsoft.com/office/2007/relationships/hdphoto" Target="../media/hdphoto1.wdp"/><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C68C7-6376-A154-AD1C-192FD562D169}"/>
              </a:ext>
            </a:extLst>
          </p:cNvPr>
          <p:cNvSpPr>
            <a:spLocks noGrp="1"/>
          </p:cNvSpPr>
          <p:nvPr>
            <p:ph type="ctrTitle"/>
          </p:nvPr>
        </p:nvSpPr>
        <p:spPr/>
        <p:txBody>
          <a:bodyPr/>
          <a:lstStyle/>
          <a:p>
            <a:r>
              <a:rPr lang="en-IN" b="1" dirty="0"/>
              <a:t>Interpersonal Skills Workshop-2 Days</a:t>
            </a:r>
          </a:p>
        </p:txBody>
      </p:sp>
      <p:sp>
        <p:nvSpPr>
          <p:cNvPr id="4" name="Rectangle 3">
            <a:extLst>
              <a:ext uri="{FF2B5EF4-FFF2-40B4-BE49-F238E27FC236}">
                <a16:creationId xmlns:a16="http://schemas.microsoft.com/office/drawing/2014/main" id="{C87DBCCA-5DCC-4F49-642D-25535D7E4305}"/>
              </a:ext>
            </a:extLst>
          </p:cNvPr>
          <p:cNvSpPr/>
          <p:nvPr/>
        </p:nvSpPr>
        <p:spPr>
          <a:xfrm>
            <a:off x="10845338" y="5572125"/>
            <a:ext cx="1143000" cy="1001486"/>
          </a:xfrm>
          <a:prstGeom prst="rect">
            <a:avLst/>
          </a:prstGeom>
          <a:solidFill>
            <a:srgbClr val="0154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Swis721 Cn BT" panose="020B0506020202030204" pitchFamily="34" charset="0"/>
              </a:rPr>
              <a:t>Your </a:t>
            </a:r>
          </a:p>
          <a:p>
            <a:pPr algn="ctr"/>
            <a:r>
              <a:rPr lang="en-IN" dirty="0">
                <a:latin typeface="Swis721 Cn BT" panose="020B0506020202030204" pitchFamily="34" charset="0"/>
              </a:rPr>
              <a:t>Company</a:t>
            </a:r>
          </a:p>
          <a:p>
            <a:pPr algn="ctr"/>
            <a:r>
              <a:rPr lang="en-IN" dirty="0">
                <a:latin typeface="Swis721 Cn BT" panose="020B0506020202030204" pitchFamily="34" charset="0"/>
              </a:rPr>
              <a:t>Logo</a:t>
            </a:r>
          </a:p>
        </p:txBody>
      </p:sp>
      <p:pic>
        <p:nvPicPr>
          <p:cNvPr id="6" name="Picture 5">
            <a:extLst>
              <a:ext uri="{FF2B5EF4-FFF2-40B4-BE49-F238E27FC236}">
                <a16:creationId xmlns:a16="http://schemas.microsoft.com/office/drawing/2014/main" id="{49F94A31-7DCD-BD84-306D-3D259CEE07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662" y="5572125"/>
            <a:ext cx="739729" cy="857065"/>
          </a:xfrm>
          <a:prstGeom prst="rect">
            <a:avLst/>
          </a:prstGeom>
        </p:spPr>
      </p:pic>
      <p:pic>
        <p:nvPicPr>
          <p:cNvPr id="5122" name="Picture 2" descr="Partners giving a handshake">
            <a:extLst>
              <a:ext uri="{FF2B5EF4-FFF2-40B4-BE49-F238E27FC236}">
                <a16:creationId xmlns:a16="http://schemas.microsoft.com/office/drawing/2014/main" id="{22F1B433-E728-23EA-8A41-CDD0BF76C4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5096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597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82BDB-35C8-CD16-D4BF-04E71762A3DA}"/>
              </a:ext>
            </a:extLst>
          </p:cNvPr>
          <p:cNvSpPr>
            <a:spLocks noGrp="1"/>
          </p:cNvSpPr>
          <p:nvPr>
            <p:ph type="title"/>
          </p:nvPr>
        </p:nvSpPr>
        <p:spPr/>
        <p:txBody>
          <a:bodyPr/>
          <a:lstStyle/>
          <a:p>
            <a:r>
              <a:rPr lang="en-IN" dirty="0"/>
              <a:t>   Advantages of EI VS IQ</a:t>
            </a:r>
          </a:p>
        </p:txBody>
      </p:sp>
      <p:pic>
        <p:nvPicPr>
          <p:cNvPr id="1026" name="Picture 2">
            <a:extLst>
              <a:ext uri="{FF2B5EF4-FFF2-40B4-BE49-F238E27FC236}">
                <a16:creationId xmlns:a16="http://schemas.microsoft.com/office/drawing/2014/main" id="{6024E740-F595-96AF-4083-42AE2D0230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400" y="1106420"/>
            <a:ext cx="10932880" cy="510122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808D1AD1-A56B-9DEC-D65E-FB5A29D2925F}"/>
              </a:ext>
            </a:extLst>
          </p:cNvPr>
          <p:cNvSpPr txBox="1">
            <a:spLocks/>
          </p:cNvSpPr>
          <p:nvPr/>
        </p:nvSpPr>
        <p:spPr>
          <a:xfrm>
            <a:off x="9524999" y="6268605"/>
            <a:ext cx="2240281" cy="278729"/>
          </a:xfrm>
          <a:prstGeom prst="rect">
            <a:avLst/>
          </a:prstGeom>
        </p:spPr>
        <p:txBody>
          <a:bodyPr vert="horz" lIns="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Swis721 Cn BT" panose="020B0506020202030204" pitchFamily="34" charset="0"/>
                <a:ea typeface="+mj-ea"/>
                <a:cs typeface="+mj-cs"/>
              </a:defRPr>
            </a:lvl1pPr>
          </a:lstStyle>
          <a:p>
            <a:r>
              <a:rPr lang="en-IN" sz="2000" dirty="0"/>
              <a:t>Source Time Jobs</a:t>
            </a:r>
          </a:p>
        </p:txBody>
      </p:sp>
    </p:spTree>
    <p:extLst>
      <p:ext uri="{BB962C8B-B14F-4D97-AF65-F5344CB8AC3E}">
        <p14:creationId xmlns:p14="http://schemas.microsoft.com/office/powerpoint/2010/main" val="2522224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5798E-3E77-46C7-38BC-AF060B8B540D}"/>
              </a:ext>
            </a:extLst>
          </p:cNvPr>
          <p:cNvSpPr>
            <a:spLocks noGrp="1"/>
          </p:cNvSpPr>
          <p:nvPr>
            <p:ph type="title"/>
          </p:nvPr>
        </p:nvSpPr>
        <p:spPr/>
        <p:txBody>
          <a:bodyPr>
            <a:normAutofit fontScale="90000"/>
          </a:bodyPr>
          <a:lstStyle/>
          <a:p>
            <a:pPr algn="ctr"/>
            <a:r>
              <a:rPr lang="en-US" sz="4000" dirty="0"/>
              <a:t>Self-Awareness enhances Emotional Control</a:t>
            </a:r>
          </a:p>
        </p:txBody>
      </p:sp>
      <p:pic>
        <p:nvPicPr>
          <p:cNvPr id="5" name="Content Placeholder 4">
            <a:extLst>
              <a:ext uri="{FF2B5EF4-FFF2-40B4-BE49-F238E27FC236}">
                <a16:creationId xmlns:a16="http://schemas.microsoft.com/office/drawing/2014/main" id="{5327F9B1-CD44-7404-9BFC-BDC5BBD777B5}"/>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9262" t="11067" r="8169" b="11537"/>
          <a:stretch/>
        </p:blipFill>
        <p:spPr>
          <a:xfrm>
            <a:off x="1846608" y="1296537"/>
            <a:ext cx="8498783" cy="5311740"/>
          </a:xfrm>
        </p:spPr>
      </p:pic>
    </p:spTree>
    <p:extLst>
      <p:ext uri="{BB962C8B-B14F-4D97-AF65-F5344CB8AC3E}">
        <p14:creationId xmlns:p14="http://schemas.microsoft.com/office/powerpoint/2010/main" val="3578055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5798E-3E77-46C7-38BC-AF060B8B540D}"/>
              </a:ext>
            </a:extLst>
          </p:cNvPr>
          <p:cNvSpPr>
            <a:spLocks noGrp="1"/>
          </p:cNvSpPr>
          <p:nvPr>
            <p:ph type="title"/>
          </p:nvPr>
        </p:nvSpPr>
        <p:spPr>
          <a:xfrm>
            <a:off x="629560" y="140539"/>
            <a:ext cx="10932879" cy="577969"/>
          </a:xfrm>
        </p:spPr>
        <p:txBody>
          <a:bodyPr>
            <a:normAutofit fontScale="90000"/>
          </a:bodyPr>
          <a:lstStyle/>
          <a:p>
            <a:pPr algn="ctr"/>
            <a:r>
              <a:rPr lang="en-US" sz="4000" dirty="0"/>
              <a:t>Circle of Concern and Circle of Influence</a:t>
            </a:r>
          </a:p>
        </p:txBody>
      </p:sp>
      <p:sp>
        <p:nvSpPr>
          <p:cNvPr id="4" name="Rectangle 3">
            <a:extLst>
              <a:ext uri="{FF2B5EF4-FFF2-40B4-BE49-F238E27FC236}">
                <a16:creationId xmlns:a16="http://schemas.microsoft.com/office/drawing/2014/main" id="{E42A3C65-AA91-8E60-29E8-0E34AE633882}"/>
              </a:ext>
            </a:extLst>
          </p:cNvPr>
          <p:cNvSpPr>
            <a:spLocks noGrp="1" noRot="1" noChangeAspect="1" noMove="1" noResize="1" noEditPoints="1" noAdjustHandles="1" noChangeArrowheads="1" noChangeShapeType="1" noTextEdit="1"/>
          </p:cNvSpPr>
          <p:nvPr/>
        </p:nvSpPr>
        <p:spPr>
          <a:xfrm>
            <a:off x="0" y="0"/>
            <a:ext cx="12188825"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Swis721 Cn BT" panose="020B0506020202030204" pitchFamily="34" charset="0"/>
            </a:endParaRPr>
          </a:p>
        </p:txBody>
      </p:sp>
      <p:sp>
        <p:nvSpPr>
          <p:cNvPr id="5" name="Oval 4">
            <a:extLst>
              <a:ext uri="{FF2B5EF4-FFF2-40B4-BE49-F238E27FC236}">
                <a16:creationId xmlns:a16="http://schemas.microsoft.com/office/drawing/2014/main" id="{5F8F6378-E381-FDC0-0D90-7403E11AB732}"/>
              </a:ext>
            </a:extLst>
          </p:cNvPr>
          <p:cNvSpPr/>
          <p:nvPr/>
        </p:nvSpPr>
        <p:spPr>
          <a:xfrm>
            <a:off x="927344" y="743763"/>
            <a:ext cx="5832000" cy="5832000"/>
          </a:xfrm>
          <a:prstGeom prst="ellipse">
            <a:avLst/>
          </a:prstGeom>
          <a:solidFill>
            <a:srgbClr val="FF006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wis721 Cn BT" panose="020B0506020202030204" pitchFamily="34" charset="0"/>
            </a:endParaRPr>
          </a:p>
        </p:txBody>
      </p:sp>
      <p:sp>
        <p:nvSpPr>
          <p:cNvPr id="6" name="Oval 5">
            <a:extLst>
              <a:ext uri="{FF2B5EF4-FFF2-40B4-BE49-F238E27FC236}">
                <a16:creationId xmlns:a16="http://schemas.microsoft.com/office/drawing/2014/main" id="{89913D16-2474-7C2A-C414-88B54C17EB9A}"/>
              </a:ext>
            </a:extLst>
          </p:cNvPr>
          <p:cNvSpPr/>
          <p:nvPr/>
        </p:nvSpPr>
        <p:spPr>
          <a:xfrm>
            <a:off x="1721646" y="1535763"/>
            <a:ext cx="4248000" cy="4248000"/>
          </a:xfrm>
          <a:prstGeom prst="ellipse">
            <a:avLst/>
          </a:prstGeom>
          <a:solidFill>
            <a:srgbClr val="FFFF6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wis721 Cn BT" panose="020B0506020202030204" pitchFamily="34" charset="0"/>
            </a:endParaRPr>
          </a:p>
        </p:txBody>
      </p:sp>
      <p:sp>
        <p:nvSpPr>
          <p:cNvPr id="7" name="Oval 6">
            <a:extLst>
              <a:ext uri="{FF2B5EF4-FFF2-40B4-BE49-F238E27FC236}">
                <a16:creationId xmlns:a16="http://schemas.microsoft.com/office/drawing/2014/main" id="{B0CCDB4A-FCB2-5508-7D0A-993FAAFDD739}"/>
              </a:ext>
            </a:extLst>
          </p:cNvPr>
          <p:cNvSpPr/>
          <p:nvPr/>
        </p:nvSpPr>
        <p:spPr>
          <a:xfrm>
            <a:off x="2673344" y="2504275"/>
            <a:ext cx="2340000" cy="2340000"/>
          </a:xfrm>
          <a:prstGeom prst="ellipse">
            <a:avLst/>
          </a:prstGeom>
          <a:solidFill>
            <a:srgbClr val="00FF9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wis721 Cn BT" panose="020B0506020202030204" pitchFamily="34" charset="0"/>
            </a:endParaRPr>
          </a:p>
        </p:txBody>
      </p:sp>
      <p:sp>
        <p:nvSpPr>
          <p:cNvPr id="8" name="TextBox 7">
            <a:extLst>
              <a:ext uri="{FF2B5EF4-FFF2-40B4-BE49-F238E27FC236}">
                <a16:creationId xmlns:a16="http://schemas.microsoft.com/office/drawing/2014/main" id="{2D3163F5-32F2-D7EF-EA49-03EE2062C304}"/>
              </a:ext>
            </a:extLst>
          </p:cNvPr>
          <p:cNvSpPr txBox="1"/>
          <p:nvPr/>
        </p:nvSpPr>
        <p:spPr>
          <a:xfrm>
            <a:off x="2797766" y="2793092"/>
            <a:ext cx="2141158" cy="369332"/>
          </a:xfrm>
          <a:prstGeom prst="rect">
            <a:avLst/>
          </a:prstGeom>
          <a:noFill/>
        </p:spPr>
        <p:txBody>
          <a:bodyPr wrap="square" rtlCol="0">
            <a:spAutoFit/>
          </a:bodyPr>
          <a:lstStyle/>
          <a:p>
            <a:pPr algn="ctr"/>
            <a:r>
              <a:rPr lang="en-US" b="1" dirty="0">
                <a:latin typeface="Swis721 Cn BT" panose="020B0506020202030204" pitchFamily="34" charset="0"/>
              </a:rPr>
              <a:t>Circle of control</a:t>
            </a:r>
          </a:p>
        </p:txBody>
      </p:sp>
      <p:sp>
        <p:nvSpPr>
          <p:cNvPr id="9" name="TextBox 8">
            <a:extLst>
              <a:ext uri="{FF2B5EF4-FFF2-40B4-BE49-F238E27FC236}">
                <a16:creationId xmlns:a16="http://schemas.microsoft.com/office/drawing/2014/main" id="{49F59747-F699-1D9B-F97E-BE078A61B0A9}"/>
              </a:ext>
            </a:extLst>
          </p:cNvPr>
          <p:cNvSpPr txBox="1"/>
          <p:nvPr/>
        </p:nvSpPr>
        <p:spPr>
          <a:xfrm>
            <a:off x="2746652" y="1852706"/>
            <a:ext cx="2141158" cy="369332"/>
          </a:xfrm>
          <a:prstGeom prst="rect">
            <a:avLst/>
          </a:prstGeom>
          <a:noFill/>
        </p:spPr>
        <p:txBody>
          <a:bodyPr wrap="square" rtlCol="0">
            <a:spAutoFit/>
          </a:bodyPr>
          <a:lstStyle/>
          <a:p>
            <a:pPr algn="ctr"/>
            <a:r>
              <a:rPr lang="en-US" b="1" dirty="0">
                <a:latin typeface="Swis721 Cn BT" panose="020B0506020202030204" pitchFamily="34" charset="0"/>
              </a:rPr>
              <a:t>Circle of influence</a:t>
            </a:r>
          </a:p>
        </p:txBody>
      </p:sp>
      <p:sp>
        <p:nvSpPr>
          <p:cNvPr id="10" name="TextBox 9">
            <a:extLst>
              <a:ext uri="{FF2B5EF4-FFF2-40B4-BE49-F238E27FC236}">
                <a16:creationId xmlns:a16="http://schemas.microsoft.com/office/drawing/2014/main" id="{5C7CF817-E476-F689-0A1E-8DBECF3F63AB}"/>
              </a:ext>
            </a:extLst>
          </p:cNvPr>
          <p:cNvSpPr txBox="1"/>
          <p:nvPr/>
        </p:nvSpPr>
        <p:spPr>
          <a:xfrm>
            <a:off x="2797766" y="1049985"/>
            <a:ext cx="2141158" cy="369332"/>
          </a:xfrm>
          <a:prstGeom prst="rect">
            <a:avLst/>
          </a:prstGeom>
          <a:noFill/>
        </p:spPr>
        <p:txBody>
          <a:bodyPr wrap="square" rtlCol="0">
            <a:spAutoFit/>
          </a:bodyPr>
          <a:lstStyle/>
          <a:p>
            <a:pPr algn="ctr"/>
            <a:r>
              <a:rPr lang="en-US" b="1" dirty="0">
                <a:solidFill>
                  <a:schemeClr val="bg1"/>
                </a:solidFill>
                <a:latin typeface="Swis721 Cn BT" panose="020B0506020202030204" pitchFamily="34" charset="0"/>
              </a:rPr>
              <a:t>Circle of concern</a:t>
            </a:r>
          </a:p>
        </p:txBody>
      </p:sp>
      <p:cxnSp>
        <p:nvCxnSpPr>
          <p:cNvPr id="11" name="Straight Connector 10">
            <a:extLst>
              <a:ext uri="{FF2B5EF4-FFF2-40B4-BE49-F238E27FC236}">
                <a16:creationId xmlns:a16="http://schemas.microsoft.com/office/drawing/2014/main" id="{9D1DFE82-5142-C8AE-663D-3E669D8146B5}"/>
              </a:ext>
            </a:extLst>
          </p:cNvPr>
          <p:cNvCxnSpPr>
            <a:cxnSpLocks/>
            <a:endCxn id="12" idx="1"/>
          </p:cNvCxnSpPr>
          <p:nvPr/>
        </p:nvCxnSpPr>
        <p:spPr>
          <a:xfrm>
            <a:off x="6818637" y="5350375"/>
            <a:ext cx="1192090" cy="0"/>
          </a:xfrm>
          <a:prstGeom prst="line">
            <a:avLst/>
          </a:prstGeom>
          <a:ln w="28575">
            <a:solidFill>
              <a:srgbClr val="00FF9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8057494-48A6-9F21-08ED-6BD396806938}"/>
              </a:ext>
            </a:extLst>
          </p:cNvPr>
          <p:cNvSpPr txBox="1"/>
          <p:nvPr/>
        </p:nvSpPr>
        <p:spPr>
          <a:xfrm>
            <a:off x="8010727" y="4888710"/>
            <a:ext cx="3498073" cy="923329"/>
          </a:xfrm>
          <a:prstGeom prst="rect">
            <a:avLst/>
          </a:prstGeom>
          <a:solidFill>
            <a:srgbClr val="00FF99"/>
          </a:solidFill>
          <a:ln>
            <a:noFill/>
          </a:ln>
          <a:effectLst>
            <a:outerShdw blurRad="63500" sx="102000" sy="102000" algn="ctr" rotWithShape="0">
              <a:prstClr val="black">
                <a:alpha val="40000"/>
              </a:prstClr>
            </a:outerShdw>
          </a:effectLst>
        </p:spPr>
        <p:txBody>
          <a:bodyPr wrap="square" rtlCol="0" anchor="ctr">
            <a:noAutofit/>
          </a:bodyPr>
          <a:lstStyle/>
          <a:p>
            <a:r>
              <a:rPr lang="en-IN" dirty="0">
                <a:latin typeface="Swis721 Cn BT" panose="020B0506020202030204" pitchFamily="34" charset="0"/>
              </a:rPr>
              <a:t>Circumstances/Issues/ Problems </a:t>
            </a:r>
          </a:p>
          <a:p>
            <a:r>
              <a:rPr lang="en-IN" dirty="0">
                <a:latin typeface="Swis721 Cn BT" panose="020B0506020202030204" pitchFamily="34" charset="0"/>
              </a:rPr>
              <a:t>Over which we have a direct control</a:t>
            </a:r>
          </a:p>
        </p:txBody>
      </p:sp>
      <p:cxnSp>
        <p:nvCxnSpPr>
          <p:cNvPr id="13" name="Straight Connector 12">
            <a:extLst>
              <a:ext uri="{FF2B5EF4-FFF2-40B4-BE49-F238E27FC236}">
                <a16:creationId xmlns:a16="http://schemas.microsoft.com/office/drawing/2014/main" id="{1D844E7F-1E79-F9C7-F360-8F8C6164BBF3}"/>
              </a:ext>
            </a:extLst>
          </p:cNvPr>
          <p:cNvCxnSpPr>
            <a:cxnSpLocks/>
            <a:stCxn id="6" idx="6"/>
            <a:endCxn id="14" idx="1"/>
          </p:cNvCxnSpPr>
          <p:nvPr/>
        </p:nvCxnSpPr>
        <p:spPr>
          <a:xfrm flipV="1">
            <a:off x="5969646" y="3659762"/>
            <a:ext cx="2041080" cy="1"/>
          </a:xfrm>
          <a:prstGeom prst="line">
            <a:avLst/>
          </a:prstGeom>
          <a:ln w="28575">
            <a:solidFill>
              <a:srgbClr val="FFFF66"/>
            </a:solidFill>
            <a:headEnd type="triangle" w="lg" len="lg"/>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5CFA55E-E677-CFBD-F4DD-73173411D38E}"/>
              </a:ext>
            </a:extLst>
          </p:cNvPr>
          <p:cNvSpPr txBox="1"/>
          <p:nvPr/>
        </p:nvSpPr>
        <p:spPr>
          <a:xfrm>
            <a:off x="8010726" y="3198097"/>
            <a:ext cx="3498074" cy="923329"/>
          </a:xfrm>
          <a:prstGeom prst="rect">
            <a:avLst/>
          </a:prstGeom>
          <a:solidFill>
            <a:srgbClr val="FFFF66"/>
          </a:solidFill>
          <a:ln>
            <a:noFill/>
          </a:ln>
          <a:effectLst>
            <a:outerShdw blurRad="63500" sx="102000" sy="102000" algn="ctr" rotWithShape="0">
              <a:prstClr val="black">
                <a:alpha val="40000"/>
              </a:prstClr>
            </a:outerShdw>
          </a:effectLst>
        </p:spPr>
        <p:txBody>
          <a:bodyPr wrap="square" rtlCol="0" anchor="ctr">
            <a:noAutofit/>
          </a:bodyPr>
          <a:lstStyle/>
          <a:p>
            <a:r>
              <a:rPr lang="en-IN" dirty="0">
                <a:latin typeface="Swis721 Cn BT" panose="020B0506020202030204" pitchFamily="34" charset="0"/>
              </a:rPr>
              <a:t>Circumstances/Issues/ Problems </a:t>
            </a:r>
          </a:p>
          <a:p>
            <a:r>
              <a:rPr lang="en-IN" dirty="0">
                <a:latin typeface="Swis721 Cn BT" panose="020B0506020202030204" pitchFamily="34" charset="0"/>
              </a:rPr>
              <a:t>Over which we have a </a:t>
            </a:r>
            <a:r>
              <a:rPr lang="en-IN" b="1" dirty="0">
                <a:latin typeface="Swis721 Cn BT" panose="020B0506020202030204" pitchFamily="34" charset="0"/>
              </a:rPr>
              <a:t>indirect</a:t>
            </a:r>
            <a:r>
              <a:rPr lang="en-IN" dirty="0">
                <a:latin typeface="Swis721 Cn BT" panose="020B0506020202030204" pitchFamily="34" charset="0"/>
              </a:rPr>
              <a:t> control</a:t>
            </a:r>
          </a:p>
        </p:txBody>
      </p:sp>
      <p:cxnSp>
        <p:nvCxnSpPr>
          <p:cNvPr id="15" name="Straight Connector 14">
            <a:extLst>
              <a:ext uri="{FF2B5EF4-FFF2-40B4-BE49-F238E27FC236}">
                <a16:creationId xmlns:a16="http://schemas.microsoft.com/office/drawing/2014/main" id="{844BDE3B-BBB9-70A5-029A-76547162A1BD}"/>
              </a:ext>
            </a:extLst>
          </p:cNvPr>
          <p:cNvCxnSpPr>
            <a:cxnSpLocks/>
            <a:endCxn id="16" idx="1"/>
          </p:cNvCxnSpPr>
          <p:nvPr/>
        </p:nvCxnSpPr>
        <p:spPr>
          <a:xfrm>
            <a:off x="6244726" y="1892507"/>
            <a:ext cx="1766000" cy="1"/>
          </a:xfrm>
          <a:prstGeom prst="line">
            <a:avLst/>
          </a:prstGeom>
          <a:ln w="28575">
            <a:solidFill>
              <a:srgbClr val="FF0066"/>
            </a:solidFill>
            <a:headEnd type="triangle" w="lg" len="lg"/>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306C3AD-FC02-9407-6F62-343EF5541999}"/>
              </a:ext>
            </a:extLst>
          </p:cNvPr>
          <p:cNvSpPr txBox="1"/>
          <p:nvPr/>
        </p:nvSpPr>
        <p:spPr>
          <a:xfrm>
            <a:off x="8010726" y="1430843"/>
            <a:ext cx="3498074" cy="923330"/>
          </a:xfrm>
          <a:prstGeom prst="rect">
            <a:avLst/>
          </a:prstGeom>
          <a:solidFill>
            <a:srgbClr val="FF0066"/>
          </a:solidFill>
          <a:ln>
            <a:noFill/>
          </a:ln>
          <a:effectLst>
            <a:outerShdw blurRad="63500" sx="102000" sy="102000" algn="ctr" rotWithShape="0">
              <a:prstClr val="black">
                <a:alpha val="40000"/>
              </a:prstClr>
            </a:outerShdw>
          </a:effectLst>
        </p:spPr>
        <p:txBody>
          <a:bodyPr wrap="none" rtlCol="0" anchor="ctr">
            <a:noAutofit/>
          </a:bodyPr>
          <a:lstStyle/>
          <a:p>
            <a:r>
              <a:rPr lang="en-IN" dirty="0">
                <a:solidFill>
                  <a:schemeClr val="bg1"/>
                </a:solidFill>
                <a:latin typeface="Swis721 Cn BT" panose="020B0506020202030204" pitchFamily="34" charset="0"/>
              </a:rPr>
              <a:t>Circumstances/Issues/ Problems </a:t>
            </a:r>
          </a:p>
          <a:p>
            <a:r>
              <a:rPr lang="en-IN" dirty="0">
                <a:solidFill>
                  <a:schemeClr val="bg1"/>
                </a:solidFill>
                <a:latin typeface="Swis721 Cn BT" panose="020B0506020202030204" pitchFamily="34" charset="0"/>
              </a:rPr>
              <a:t>Over which we have </a:t>
            </a:r>
            <a:r>
              <a:rPr lang="en-IN" b="1" dirty="0">
                <a:solidFill>
                  <a:schemeClr val="bg1"/>
                </a:solidFill>
                <a:latin typeface="Swis721 Cn BT" panose="020B0506020202030204" pitchFamily="34" charset="0"/>
              </a:rPr>
              <a:t>No</a:t>
            </a:r>
            <a:r>
              <a:rPr lang="en-IN" dirty="0">
                <a:solidFill>
                  <a:schemeClr val="bg1"/>
                </a:solidFill>
                <a:latin typeface="Swis721 Cn BT" panose="020B0506020202030204" pitchFamily="34" charset="0"/>
              </a:rPr>
              <a:t> control- Also </a:t>
            </a:r>
          </a:p>
          <a:p>
            <a:r>
              <a:rPr lang="en-IN" dirty="0">
                <a:solidFill>
                  <a:schemeClr val="bg1"/>
                </a:solidFill>
                <a:latin typeface="Swis721 Cn BT" panose="020B0506020202030204" pitchFamily="34" charset="0"/>
              </a:rPr>
              <a:t>known as No control Zone  </a:t>
            </a:r>
          </a:p>
        </p:txBody>
      </p:sp>
      <p:sp>
        <p:nvSpPr>
          <p:cNvPr id="17" name="TextBox 16">
            <a:extLst>
              <a:ext uri="{FF2B5EF4-FFF2-40B4-BE49-F238E27FC236}">
                <a16:creationId xmlns:a16="http://schemas.microsoft.com/office/drawing/2014/main" id="{57DAA1BC-0BFC-995A-26FD-953DBE956CAD}"/>
              </a:ext>
            </a:extLst>
          </p:cNvPr>
          <p:cNvSpPr txBox="1"/>
          <p:nvPr/>
        </p:nvSpPr>
        <p:spPr>
          <a:xfrm>
            <a:off x="2887156" y="5034252"/>
            <a:ext cx="1903085" cy="523220"/>
          </a:xfrm>
          <a:prstGeom prst="rect">
            <a:avLst/>
          </a:prstGeom>
          <a:noFill/>
        </p:spPr>
        <p:txBody>
          <a:bodyPr wrap="none" rtlCol="0">
            <a:spAutoFit/>
          </a:bodyPr>
          <a:lstStyle/>
          <a:p>
            <a:pPr algn="ctr"/>
            <a:r>
              <a:rPr lang="en-IN" sz="1400" b="1" dirty="0">
                <a:latin typeface="Swis721 Cn BT" panose="020B0506020202030204" pitchFamily="34" charset="0"/>
              </a:rPr>
              <a:t>Invest your time, Energy</a:t>
            </a:r>
          </a:p>
          <a:p>
            <a:pPr algn="ctr"/>
            <a:r>
              <a:rPr lang="en-IN" sz="1400" b="1" dirty="0">
                <a:latin typeface="Swis721 Cn BT" panose="020B0506020202030204" pitchFamily="34" charset="0"/>
              </a:rPr>
              <a:t> &amp; Emotions Here</a:t>
            </a:r>
          </a:p>
        </p:txBody>
      </p:sp>
      <p:sp>
        <p:nvSpPr>
          <p:cNvPr id="18" name="TextBox 17">
            <a:extLst>
              <a:ext uri="{FF2B5EF4-FFF2-40B4-BE49-F238E27FC236}">
                <a16:creationId xmlns:a16="http://schemas.microsoft.com/office/drawing/2014/main" id="{570D1D25-DE78-D3B1-48C3-2D458247B4C7}"/>
              </a:ext>
            </a:extLst>
          </p:cNvPr>
          <p:cNvSpPr txBox="1"/>
          <p:nvPr/>
        </p:nvSpPr>
        <p:spPr>
          <a:xfrm>
            <a:off x="2916803" y="4051190"/>
            <a:ext cx="1903085" cy="523220"/>
          </a:xfrm>
          <a:prstGeom prst="rect">
            <a:avLst/>
          </a:prstGeom>
          <a:noFill/>
        </p:spPr>
        <p:txBody>
          <a:bodyPr wrap="none" rtlCol="0">
            <a:spAutoFit/>
          </a:bodyPr>
          <a:lstStyle/>
          <a:p>
            <a:pPr algn="ctr"/>
            <a:r>
              <a:rPr lang="en-IN" sz="1400" b="1" dirty="0">
                <a:latin typeface="Swis721 Cn BT" panose="020B0506020202030204" pitchFamily="34" charset="0"/>
              </a:rPr>
              <a:t>Invest your time, Energy</a:t>
            </a:r>
          </a:p>
          <a:p>
            <a:pPr algn="ctr"/>
            <a:r>
              <a:rPr lang="en-IN" sz="1400" b="1" dirty="0">
                <a:latin typeface="Swis721 Cn BT" panose="020B0506020202030204" pitchFamily="34" charset="0"/>
              </a:rPr>
              <a:t>&amp; Emotions Here</a:t>
            </a:r>
          </a:p>
        </p:txBody>
      </p:sp>
      <p:cxnSp>
        <p:nvCxnSpPr>
          <p:cNvPr id="19" name="Straight Connector 18">
            <a:extLst>
              <a:ext uri="{FF2B5EF4-FFF2-40B4-BE49-F238E27FC236}">
                <a16:creationId xmlns:a16="http://schemas.microsoft.com/office/drawing/2014/main" id="{9450108E-481A-872C-5759-2E04856AA003}"/>
              </a:ext>
            </a:extLst>
          </p:cNvPr>
          <p:cNvCxnSpPr>
            <a:cxnSpLocks/>
          </p:cNvCxnSpPr>
          <p:nvPr/>
        </p:nvCxnSpPr>
        <p:spPr>
          <a:xfrm>
            <a:off x="4819888" y="4333427"/>
            <a:ext cx="1998749" cy="1016947"/>
          </a:xfrm>
          <a:prstGeom prst="line">
            <a:avLst/>
          </a:prstGeom>
          <a:ln w="28575">
            <a:solidFill>
              <a:srgbClr val="00FF99"/>
            </a:solidFill>
            <a:headEnd type="triangle"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116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p:bldP spid="9" grpId="0"/>
      <p:bldP spid="10" grpId="0"/>
      <p:bldP spid="12" grpId="0" animBg="1"/>
      <p:bldP spid="14" grpId="0" animBg="1"/>
      <p:bldP spid="16" grpId="0" animBg="1"/>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0F35F3A-9524-B6EE-A30F-3A177E68E1B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42795" y="1959438"/>
            <a:ext cx="9106409" cy="4263942"/>
          </a:xfrm>
        </p:spPr>
      </p:pic>
    </p:spTree>
    <p:extLst>
      <p:ext uri="{BB962C8B-B14F-4D97-AF65-F5344CB8AC3E}">
        <p14:creationId xmlns:p14="http://schemas.microsoft.com/office/powerpoint/2010/main" val="2005610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F95B09EF-7CC2-A913-CF3C-BB9FE6A0FD65}"/>
              </a:ext>
            </a:extLst>
          </p:cNvPr>
          <p:cNvSpPr>
            <a:spLocks noGrp="1"/>
          </p:cNvSpPr>
          <p:nvPr>
            <p:ph type="title"/>
          </p:nvPr>
        </p:nvSpPr>
        <p:spPr>
          <a:xfrm>
            <a:off x="609601" y="370839"/>
            <a:ext cx="10515600" cy="620395"/>
          </a:xfrm>
        </p:spPr>
        <p:txBody>
          <a:bodyPr>
            <a:normAutofit fontScale="90000"/>
          </a:bodyPr>
          <a:lstStyle/>
          <a:p>
            <a:pPr algn="ctr" eaLnBrk="1" hangingPunct="1"/>
            <a:r>
              <a:rPr lang="en-US" altLang="en-US" b="1" dirty="0"/>
              <a:t>Build rapport like a boss!</a:t>
            </a:r>
          </a:p>
        </p:txBody>
      </p:sp>
      <p:sp>
        <p:nvSpPr>
          <p:cNvPr id="4099" name="Content Placeholder 2">
            <a:extLst>
              <a:ext uri="{FF2B5EF4-FFF2-40B4-BE49-F238E27FC236}">
                <a16:creationId xmlns:a16="http://schemas.microsoft.com/office/drawing/2014/main" id="{E71EA9C4-A86E-CC3C-0456-B1D43923E49D}"/>
              </a:ext>
            </a:extLst>
          </p:cNvPr>
          <p:cNvSpPr>
            <a:spLocks noGrp="1"/>
          </p:cNvSpPr>
          <p:nvPr>
            <p:ph idx="1"/>
          </p:nvPr>
        </p:nvSpPr>
        <p:spPr>
          <a:xfrm>
            <a:off x="-1" y="991234"/>
            <a:ext cx="6810375" cy="4962527"/>
          </a:xfrm>
          <a:solidFill>
            <a:schemeClr val="tx2">
              <a:lumMod val="20000"/>
              <a:lumOff val="80000"/>
            </a:schemeClr>
          </a:solidFill>
        </p:spPr>
        <p:txBody>
          <a:bodyPr tIns="180000">
            <a:normAutofit lnSpcReduction="10000"/>
          </a:bodyPr>
          <a:lstStyle/>
          <a:p>
            <a:pPr lvl="1">
              <a:lnSpc>
                <a:spcPct val="150000"/>
              </a:lnSpc>
            </a:pPr>
            <a:r>
              <a:rPr lang="en-US" altLang="en-US" sz="2800" dirty="0"/>
              <a:t>Subject matter expertise</a:t>
            </a:r>
          </a:p>
          <a:p>
            <a:pPr lvl="1">
              <a:lnSpc>
                <a:spcPct val="150000"/>
              </a:lnSpc>
            </a:pPr>
            <a:r>
              <a:rPr lang="en-US" altLang="en-US" sz="2800" dirty="0"/>
              <a:t>Name Game</a:t>
            </a:r>
          </a:p>
          <a:p>
            <a:pPr lvl="1">
              <a:lnSpc>
                <a:spcPct val="150000"/>
              </a:lnSpc>
            </a:pPr>
            <a:r>
              <a:rPr lang="en-US" altLang="en-US" sz="2800" dirty="0"/>
              <a:t>‘Same-here‘ moments</a:t>
            </a:r>
          </a:p>
          <a:p>
            <a:pPr lvl="1">
              <a:lnSpc>
                <a:spcPct val="150000"/>
              </a:lnSpc>
            </a:pPr>
            <a:r>
              <a:rPr lang="en-US" altLang="en-US" sz="2800" dirty="0"/>
              <a:t>First Impressions</a:t>
            </a:r>
          </a:p>
          <a:p>
            <a:pPr lvl="1">
              <a:lnSpc>
                <a:spcPct val="150000"/>
              </a:lnSpc>
            </a:pPr>
            <a:r>
              <a:rPr lang="en-US" altLang="en-US" sz="2800" dirty="0"/>
              <a:t>Happy Face</a:t>
            </a:r>
          </a:p>
          <a:p>
            <a:pPr lvl="1">
              <a:lnSpc>
                <a:spcPct val="150000"/>
              </a:lnSpc>
            </a:pPr>
            <a:r>
              <a:rPr lang="en-US" altLang="en-US" sz="2800" dirty="0"/>
              <a:t>Go the extra mile when you can</a:t>
            </a:r>
          </a:p>
          <a:p>
            <a:pPr lvl="1">
              <a:lnSpc>
                <a:spcPct val="150000"/>
              </a:lnSpc>
            </a:pPr>
            <a:r>
              <a:rPr lang="en-US" altLang="en-US" sz="2800" dirty="0"/>
              <a:t>Small talk like a champ</a:t>
            </a:r>
          </a:p>
          <a:p>
            <a:pPr eaLnBrk="1" hangingPunct="1"/>
            <a:endParaRPr lang="en-US" altLang="en-US" dirty="0"/>
          </a:p>
          <a:p>
            <a:pPr eaLnBrk="1" hangingPunct="1"/>
            <a:endParaRPr lang="en-US" altLang="en-US" dirty="0"/>
          </a:p>
        </p:txBody>
      </p:sp>
      <p:pic>
        <p:nvPicPr>
          <p:cNvPr id="5" name="Picture 4">
            <a:extLst>
              <a:ext uri="{FF2B5EF4-FFF2-40B4-BE49-F238E27FC236}">
                <a16:creationId xmlns:a16="http://schemas.microsoft.com/office/drawing/2014/main" id="{F1FF1451-BB7A-E47F-8B8D-17E9CD5FA3FF}"/>
              </a:ext>
            </a:extLst>
          </p:cNvPr>
          <p:cNvPicPr>
            <a:picLocks noChangeAspect="1"/>
          </p:cNvPicPr>
          <p:nvPr/>
        </p:nvPicPr>
        <p:blipFill rotWithShape="1">
          <a:blip r:embed="rId3">
            <a:extLst>
              <a:ext uri="{28A0092B-C50C-407E-A947-70E740481C1C}">
                <a14:useLocalDpi xmlns:a14="http://schemas.microsoft.com/office/drawing/2010/main" val="0"/>
              </a:ext>
            </a:extLst>
          </a:blip>
          <a:srcRect t="13497" b="24823"/>
          <a:stretch/>
        </p:blipFill>
        <p:spPr>
          <a:xfrm>
            <a:off x="6810375" y="993774"/>
            <a:ext cx="5381625" cy="4959987"/>
          </a:xfrm>
          <a:prstGeom prst="rect">
            <a:avLst/>
          </a:prstGeom>
        </p:spPr>
      </p:pic>
    </p:spTree>
    <p:extLst>
      <p:ext uri="{BB962C8B-B14F-4D97-AF65-F5344CB8AC3E}">
        <p14:creationId xmlns:p14="http://schemas.microsoft.com/office/powerpoint/2010/main" val="385635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47D674-6997-0F76-1229-6ABE49705A78}"/>
              </a:ext>
            </a:extLst>
          </p:cNvPr>
          <p:cNvSpPr>
            <a:spLocks noGrp="1"/>
          </p:cNvSpPr>
          <p:nvPr>
            <p:ph type="title"/>
          </p:nvPr>
        </p:nvSpPr>
        <p:spPr/>
        <p:txBody>
          <a:bodyPr/>
          <a:lstStyle/>
          <a:p>
            <a:pPr algn="ctr"/>
            <a:r>
              <a:rPr lang="en-US" dirty="0">
                <a:solidFill>
                  <a:srgbClr val="00559E"/>
                </a:solidFill>
              </a:rPr>
              <a:t>Things to avoid </a:t>
            </a:r>
            <a:r>
              <a:rPr lang="en-US" dirty="0"/>
              <a:t>in Rapport Building</a:t>
            </a:r>
          </a:p>
        </p:txBody>
      </p:sp>
      <p:sp>
        <p:nvSpPr>
          <p:cNvPr id="5" name="Content Placeholder 4">
            <a:extLst>
              <a:ext uri="{FF2B5EF4-FFF2-40B4-BE49-F238E27FC236}">
                <a16:creationId xmlns:a16="http://schemas.microsoft.com/office/drawing/2014/main" id="{E8D5C7FA-4148-E4CB-8C52-BF61DB475660}"/>
              </a:ext>
            </a:extLst>
          </p:cNvPr>
          <p:cNvSpPr>
            <a:spLocks noGrp="1"/>
          </p:cNvSpPr>
          <p:nvPr>
            <p:ph idx="1"/>
          </p:nvPr>
        </p:nvSpPr>
        <p:spPr>
          <a:xfrm>
            <a:off x="0" y="1219200"/>
            <a:ext cx="7615646" cy="5389077"/>
          </a:xfrm>
          <a:solidFill>
            <a:srgbClr val="434544"/>
          </a:solidFill>
          <a:ln>
            <a:noFill/>
          </a:ln>
        </p:spPr>
        <p:txBody>
          <a:bodyPr tIns="648000" bIns="0" anchor="ctr">
            <a:noAutofit/>
          </a:bodyPr>
          <a:lstStyle/>
          <a:p>
            <a:pPr lvl="1">
              <a:lnSpc>
                <a:spcPct val="100000"/>
              </a:lnSpc>
              <a:spcBef>
                <a:spcPts val="0"/>
              </a:spcBef>
              <a:spcAft>
                <a:spcPts val="2400"/>
              </a:spcAft>
            </a:pPr>
            <a:r>
              <a:rPr lang="en-US" sz="3200" b="1" dirty="0">
                <a:solidFill>
                  <a:schemeClr val="bg1"/>
                </a:solidFill>
              </a:rPr>
              <a:t>Being insincere</a:t>
            </a:r>
          </a:p>
          <a:p>
            <a:pPr lvl="1">
              <a:lnSpc>
                <a:spcPct val="100000"/>
              </a:lnSpc>
              <a:spcBef>
                <a:spcPts val="0"/>
              </a:spcBef>
              <a:spcAft>
                <a:spcPts val="2400"/>
              </a:spcAft>
            </a:pPr>
            <a:r>
              <a:rPr lang="en-US" sz="3200" b="1" dirty="0">
                <a:solidFill>
                  <a:schemeClr val="bg1"/>
                </a:solidFill>
              </a:rPr>
              <a:t>Interrupting</a:t>
            </a:r>
            <a:endParaRPr lang="en-US" sz="3200" dirty="0">
              <a:solidFill>
                <a:schemeClr val="bg1"/>
              </a:solidFill>
            </a:endParaRPr>
          </a:p>
          <a:p>
            <a:pPr lvl="1">
              <a:lnSpc>
                <a:spcPct val="100000"/>
              </a:lnSpc>
              <a:spcBef>
                <a:spcPts val="0"/>
              </a:spcBef>
              <a:spcAft>
                <a:spcPts val="2400"/>
              </a:spcAft>
            </a:pPr>
            <a:r>
              <a:rPr lang="en-US" sz="3200" b="1" dirty="0">
                <a:solidFill>
                  <a:schemeClr val="bg1"/>
                </a:solidFill>
              </a:rPr>
              <a:t>Over-sharing </a:t>
            </a:r>
          </a:p>
          <a:p>
            <a:pPr lvl="1">
              <a:lnSpc>
                <a:spcPct val="100000"/>
              </a:lnSpc>
              <a:spcBef>
                <a:spcPts val="0"/>
              </a:spcBef>
              <a:spcAft>
                <a:spcPts val="2400"/>
              </a:spcAft>
            </a:pPr>
            <a:r>
              <a:rPr lang="en-US" sz="3200" b="1" dirty="0">
                <a:solidFill>
                  <a:schemeClr val="bg1"/>
                </a:solidFill>
              </a:rPr>
              <a:t>Being too familiar</a:t>
            </a:r>
            <a:endParaRPr lang="en-US" sz="3200" dirty="0">
              <a:solidFill>
                <a:schemeClr val="bg1"/>
              </a:solidFill>
            </a:endParaRPr>
          </a:p>
          <a:p>
            <a:pPr lvl="1">
              <a:lnSpc>
                <a:spcPct val="100000"/>
              </a:lnSpc>
              <a:spcBef>
                <a:spcPts val="0"/>
              </a:spcBef>
              <a:spcAft>
                <a:spcPts val="2400"/>
              </a:spcAft>
            </a:pPr>
            <a:r>
              <a:rPr lang="en-US" sz="3200" b="1" dirty="0">
                <a:solidFill>
                  <a:schemeClr val="bg1"/>
                </a:solidFill>
              </a:rPr>
              <a:t>Making assumptions</a:t>
            </a:r>
            <a:endParaRPr lang="en-IN" dirty="0">
              <a:solidFill>
                <a:schemeClr val="bg1"/>
              </a:solidFill>
            </a:endParaRPr>
          </a:p>
        </p:txBody>
      </p:sp>
      <p:pic>
        <p:nvPicPr>
          <p:cNvPr id="2" name="Picture 1">
            <a:extLst>
              <a:ext uri="{FF2B5EF4-FFF2-40B4-BE49-F238E27FC236}">
                <a16:creationId xmlns:a16="http://schemas.microsoft.com/office/drawing/2014/main" id="{8A916F93-4D4C-12B0-3B4E-457EDA7D9A70}"/>
              </a:ext>
            </a:extLst>
          </p:cNvPr>
          <p:cNvPicPr>
            <a:picLocks noChangeAspect="1"/>
          </p:cNvPicPr>
          <p:nvPr/>
        </p:nvPicPr>
        <p:blipFill rotWithShape="1">
          <a:blip r:embed="rId3">
            <a:extLst>
              <a:ext uri="{28A0092B-C50C-407E-A947-70E740481C1C}">
                <a14:useLocalDpi xmlns:a14="http://schemas.microsoft.com/office/drawing/2010/main" val="0"/>
              </a:ext>
            </a:extLst>
          </a:blip>
          <a:srcRect l="10184" r="18905"/>
          <a:stretch/>
        </p:blipFill>
        <p:spPr>
          <a:xfrm>
            <a:off x="7615646" y="1219200"/>
            <a:ext cx="4576355" cy="5389077"/>
          </a:xfrm>
          <a:prstGeom prst="rect">
            <a:avLst/>
          </a:prstGeom>
          <a:ln>
            <a:noFill/>
          </a:ln>
        </p:spPr>
      </p:pic>
    </p:spTree>
    <p:extLst>
      <p:ext uri="{BB962C8B-B14F-4D97-AF65-F5344CB8AC3E}">
        <p14:creationId xmlns:p14="http://schemas.microsoft.com/office/powerpoint/2010/main" val="226868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5798E-3E77-46C7-38BC-AF060B8B540D}"/>
              </a:ext>
            </a:extLst>
          </p:cNvPr>
          <p:cNvSpPr>
            <a:spLocks noGrp="1"/>
          </p:cNvSpPr>
          <p:nvPr>
            <p:ph type="title"/>
          </p:nvPr>
        </p:nvSpPr>
        <p:spPr/>
        <p:txBody>
          <a:bodyPr>
            <a:normAutofit fontScale="90000"/>
          </a:bodyPr>
          <a:lstStyle/>
          <a:p>
            <a:pPr algn="ctr"/>
            <a:r>
              <a:rPr lang="en-US" sz="4000" dirty="0"/>
              <a:t>Why Empathy?</a:t>
            </a:r>
          </a:p>
        </p:txBody>
      </p:sp>
      <p:pic>
        <p:nvPicPr>
          <p:cNvPr id="5" name="Content Placeholder 4">
            <a:extLst>
              <a:ext uri="{FF2B5EF4-FFF2-40B4-BE49-F238E27FC236}">
                <a16:creationId xmlns:a16="http://schemas.microsoft.com/office/drawing/2014/main" id="{2B63BBE1-277B-57AE-0DD4-CE306CCA118F}"/>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7567" b="9140"/>
          <a:stretch/>
        </p:blipFill>
        <p:spPr>
          <a:xfrm>
            <a:off x="629560" y="1184969"/>
            <a:ext cx="11150960" cy="4743391"/>
          </a:xfrm>
        </p:spPr>
      </p:pic>
      <p:sp>
        <p:nvSpPr>
          <p:cNvPr id="3" name="Title 1">
            <a:extLst>
              <a:ext uri="{FF2B5EF4-FFF2-40B4-BE49-F238E27FC236}">
                <a16:creationId xmlns:a16="http://schemas.microsoft.com/office/drawing/2014/main" id="{2374F193-2E90-2C38-80AE-9E168318E33C}"/>
              </a:ext>
            </a:extLst>
          </p:cNvPr>
          <p:cNvSpPr txBox="1">
            <a:spLocks/>
          </p:cNvSpPr>
          <p:nvPr/>
        </p:nvSpPr>
        <p:spPr>
          <a:xfrm>
            <a:off x="9448800" y="6110604"/>
            <a:ext cx="2555599" cy="497673"/>
          </a:xfrm>
          <a:prstGeom prst="rect">
            <a:avLst/>
          </a:prstGeom>
        </p:spPr>
        <p:txBody>
          <a:bodyPr vert="horz" lIns="0" tIns="45720" rIns="91440" bIns="45720" rtlCol="0" anchor="ctr">
            <a:normAutofit fontScale="97500"/>
          </a:bodyPr>
          <a:lstStyle>
            <a:lvl1pPr algn="l" defTabSz="914400" rtl="0" eaLnBrk="1" latinLnBrk="0" hangingPunct="1">
              <a:lnSpc>
                <a:spcPct val="90000"/>
              </a:lnSpc>
              <a:spcBef>
                <a:spcPct val="0"/>
              </a:spcBef>
              <a:buNone/>
              <a:defRPr sz="4000" b="1" kern="1200">
                <a:solidFill>
                  <a:schemeClr val="tx1"/>
                </a:solidFill>
                <a:latin typeface="Swis721 Cn BT" panose="020B0506020202030204" pitchFamily="34" charset="0"/>
                <a:ea typeface="+mj-ea"/>
                <a:cs typeface="+mj-cs"/>
              </a:defRPr>
            </a:lvl1pPr>
          </a:lstStyle>
          <a:p>
            <a:pPr algn="ctr"/>
            <a:r>
              <a:rPr lang="en-US" sz="2400" dirty="0"/>
              <a:t>Source: Forbes.com</a:t>
            </a:r>
          </a:p>
        </p:txBody>
      </p:sp>
    </p:spTree>
    <p:extLst>
      <p:ext uri="{BB962C8B-B14F-4D97-AF65-F5344CB8AC3E}">
        <p14:creationId xmlns:p14="http://schemas.microsoft.com/office/powerpoint/2010/main" val="192888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CD207-4A3B-25C1-292F-F525CD7A8C33}"/>
              </a:ext>
            </a:extLst>
          </p:cNvPr>
          <p:cNvSpPr>
            <a:spLocks noGrp="1"/>
          </p:cNvSpPr>
          <p:nvPr>
            <p:ph type="title"/>
          </p:nvPr>
        </p:nvSpPr>
        <p:spPr>
          <a:xfrm>
            <a:off x="629560" y="181484"/>
            <a:ext cx="10932879" cy="1169644"/>
          </a:xfrm>
        </p:spPr>
        <p:txBody>
          <a:bodyPr/>
          <a:lstStyle/>
          <a:p>
            <a:pPr algn="ctr"/>
            <a:r>
              <a:rPr lang="en-IN" sz="3600" dirty="0"/>
              <a:t>Interpersonal Skills for Collaboration</a:t>
            </a:r>
            <a:br>
              <a:rPr lang="en-IN" sz="3600" dirty="0"/>
            </a:br>
            <a:r>
              <a:rPr lang="en-IN" sz="3600" dirty="0"/>
              <a:t>-Give Constructive Feedback. </a:t>
            </a:r>
          </a:p>
        </p:txBody>
      </p:sp>
      <p:pic>
        <p:nvPicPr>
          <p:cNvPr id="5" name="Picture 4">
            <a:extLst>
              <a:ext uri="{FF2B5EF4-FFF2-40B4-BE49-F238E27FC236}">
                <a16:creationId xmlns:a16="http://schemas.microsoft.com/office/drawing/2014/main" id="{F7D0F632-EC9E-4D19-77E2-5C89FE0E69A3}"/>
              </a:ext>
            </a:extLst>
          </p:cNvPr>
          <p:cNvPicPr>
            <a:picLocks noChangeAspect="1"/>
          </p:cNvPicPr>
          <p:nvPr/>
        </p:nvPicPr>
        <p:blipFill rotWithShape="1">
          <a:blip r:embed="rId3" cstate="print">
            <a:clrChange>
              <a:clrFrom>
                <a:srgbClr val="F3F3F5"/>
              </a:clrFrom>
              <a:clrTo>
                <a:srgbClr val="F3F3F5">
                  <a:alpha val="0"/>
                </a:srgbClr>
              </a:clrTo>
            </a:clrChange>
            <a:extLst>
              <a:ext uri="{28A0092B-C50C-407E-A947-70E740481C1C}">
                <a14:useLocalDpi xmlns:a14="http://schemas.microsoft.com/office/drawing/2010/main" val="0"/>
              </a:ext>
            </a:extLst>
          </a:blip>
          <a:srcRect t="18110" b="15622"/>
          <a:stretch/>
        </p:blipFill>
        <p:spPr>
          <a:xfrm>
            <a:off x="2088268" y="1296537"/>
            <a:ext cx="8015461" cy="5311739"/>
          </a:xfrm>
          <a:prstGeom prst="rect">
            <a:avLst/>
          </a:prstGeom>
        </p:spPr>
      </p:pic>
    </p:spTree>
    <p:extLst>
      <p:ext uri="{BB962C8B-B14F-4D97-AF65-F5344CB8AC3E}">
        <p14:creationId xmlns:p14="http://schemas.microsoft.com/office/powerpoint/2010/main" val="2133511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82101-73A9-3F52-2FEA-7A8C4CFBFBD4}"/>
              </a:ext>
            </a:extLst>
          </p:cNvPr>
          <p:cNvSpPr>
            <a:spLocks noGrp="1"/>
          </p:cNvSpPr>
          <p:nvPr>
            <p:ph type="title"/>
          </p:nvPr>
        </p:nvSpPr>
        <p:spPr/>
        <p:txBody>
          <a:bodyPr/>
          <a:lstStyle/>
          <a:p>
            <a:pPr algn="ctr"/>
            <a:r>
              <a:rPr lang="en-US" sz="4000" b="1" dirty="0">
                <a:latin typeface="Swis721 Cn BT" panose="020B0506020202030204" pitchFamily="34" charset="0"/>
              </a:rPr>
              <a:t> Have an Open Communication</a:t>
            </a:r>
            <a:endParaRPr lang="en-IN" dirty="0"/>
          </a:p>
        </p:txBody>
      </p:sp>
      <p:pic>
        <p:nvPicPr>
          <p:cNvPr id="5" name="Content Placeholder 4">
            <a:extLst>
              <a:ext uri="{FF2B5EF4-FFF2-40B4-BE49-F238E27FC236}">
                <a16:creationId xmlns:a16="http://schemas.microsoft.com/office/drawing/2014/main" id="{FCB785C7-9B01-FA78-7908-53F4AE0FEA0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2219" b="10271"/>
          <a:stretch/>
        </p:blipFill>
        <p:spPr>
          <a:xfrm>
            <a:off x="0" y="1025236"/>
            <a:ext cx="12192000" cy="5596895"/>
          </a:xfrm>
        </p:spPr>
      </p:pic>
    </p:spTree>
    <p:extLst>
      <p:ext uri="{BB962C8B-B14F-4D97-AF65-F5344CB8AC3E}">
        <p14:creationId xmlns:p14="http://schemas.microsoft.com/office/powerpoint/2010/main" val="4277508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39"/>
          <p:cNvSpPr txBox="1">
            <a:spLocks noGrp="1"/>
          </p:cNvSpPr>
          <p:nvPr>
            <p:ph type="title"/>
          </p:nvPr>
        </p:nvSpPr>
        <p:spPr>
          <a:xfrm>
            <a:off x="965200" y="292165"/>
            <a:ext cx="10515600" cy="617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dirty="0"/>
              <a:t>Creating IMPACT </a:t>
            </a:r>
            <a:endParaRPr dirty="0"/>
          </a:p>
        </p:txBody>
      </p:sp>
      <p:grpSp>
        <p:nvGrpSpPr>
          <p:cNvPr id="611" name="Google Shape;611;p39"/>
          <p:cNvGrpSpPr/>
          <p:nvPr/>
        </p:nvGrpSpPr>
        <p:grpSpPr>
          <a:xfrm>
            <a:off x="5526430" y="1031675"/>
            <a:ext cx="6624002" cy="5336829"/>
            <a:chOff x="1400674" y="1125"/>
            <a:chExt cx="6624002" cy="5336829"/>
          </a:xfrm>
        </p:grpSpPr>
        <p:sp>
          <p:nvSpPr>
            <p:cNvPr id="612" name="Google Shape;612;p39"/>
            <p:cNvSpPr/>
            <p:nvPr/>
          </p:nvSpPr>
          <p:spPr>
            <a:xfrm rot="10800000">
              <a:off x="1756817" y="1125"/>
              <a:ext cx="6267859" cy="712286"/>
            </a:xfrm>
            <a:prstGeom prst="homePlate">
              <a:avLst>
                <a:gd name="adj" fmla="val 5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613" name="Google Shape;613;p39"/>
            <p:cNvSpPr txBox="1"/>
            <p:nvPr/>
          </p:nvSpPr>
          <p:spPr>
            <a:xfrm>
              <a:off x="1934888" y="1125"/>
              <a:ext cx="6089788" cy="712286"/>
            </a:xfrm>
            <a:prstGeom prst="rect">
              <a:avLst/>
            </a:prstGeom>
            <a:noFill/>
            <a:ln>
              <a:noFill/>
            </a:ln>
          </p:spPr>
          <p:txBody>
            <a:bodyPr spcFirstLastPara="1" wrap="square" lIns="314075" tIns="125725" rIns="234675" bIns="125725" anchor="ctr" anchorCtr="0">
              <a:noAutofit/>
            </a:bodyPr>
            <a:lstStyle/>
            <a:p>
              <a:pPr marL="0" marR="0" lvl="0" indent="0" algn="l" rtl="0">
                <a:lnSpc>
                  <a:spcPct val="90000"/>
                </a:lnSpc>
                <a:spcBef>
                  <a:spcPts val="0"/>
                </a:spcBef>
                <a:spcAft>
                  <a:spcPts val="0"/>
                </a:spcAft>
                <a:buClr>
                  <a:schemeClr val="lt1"/>
                </a:buClr>
                <a:buSzPts val="3300"/>
                <a:buFont typeface="Arial"/>
                <a:buNone/>
              </a:pPr>
              <a:r>
                <a:rPr lang="en-US" sz="3300" b="1" dirty="0">
                  <a:solidFill>
                    <a:schemeClr val="lt1"/>
                  </a:solidFill>
                  <a:latin typeface="Swis721 Cn BT" panose="020B0506020202030204" pitchFamily="34" charset="0"/>
                  <a:sym typeface="Arial"/>
                </a:rPr>
                <a:t>I </a:t>
              </a:r>
              <a:r>
                <a:rPr lang="en-US" sz="3300" dirty="0">
                  <a:solidFill>
                    <a:schemeClr val="lt1"/>
                  </a:solidFill>
                  <a:latin typeface="Swis721 Cn BT" panose="020B0506020202030204" pitchFamily="34" charset="0"/>
                  <a:sym typeface="Arial"/>
                </a:rPr>
                <a:t>– </a:t>
              </a:r>
              <a:r>
                <a:rPr lang="en-US" sz="2400" dirty="0">
                  <a:solidFill>
                    <a:schemeClr val="lt1"/>
                  </a:solidFill>
                  <a:latin typeface="Swis721 Cn BT" panose="020B0506020202030204" pitchFamily="34" charset="0"/>
                  <a:sym typeface="Arial"/>
                </a:rPr>
                <a:t>Introduce yourself </a:t>
              </a:r>
              <a:endParaRPr sz="3300" dirty="0">
                <a:solidFill>
                  <a:schemeClr val="lt1"/>
                </a:solidFill>
                <a:latin typeface="Swis721 Cn BT" panose="020B0506020202030204" pitchFamily="34" charset="0"/>
                <a:sym typeface="Arial"/>
              </a:endParaRPr>
            </a:p>
          </p:txBody>
        </p:sp>
        <p:sp>
          <p:nvSpPr>
            <p:cNvPr id="614" name="Google Shape;614;p39"/>
            <p:cNvSpPr/>
            <p:nvPr/>
          </p:nvSpPr>
          <p:spPr>
            <a:xfrm>
              <a:off x="1400674" y="1125"/>
              <a:ext cx="712286" cy="712286"/>
            </a:xfrm>
            <a:prstGeom prst="ellipse">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615" name="Google Shape;615;p39"/>
            <p:cNvSpPr/>
            <p:nvPr/>
          </p:nvSpPr>
          <p:spPr>
            <a:xfrm rot="10800000">
              <a:off x="1756817" y="926033"/>
              <a:ext cx="6267859" cy="712286"/>
            </a:xfrm>
            <a:prstGeom prst="homePlate">
              <a:avLst>
                <a:gd name="adj" fmla="val 50000"/>
              </a:avLst>
            </a:prstGeom>
            <a:solidFill>
              <a:srgbClr val="8E02B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616" name="Google Shape;616;p39"/>
            <p:cNvSpPr txBox="1"/>
            <p:nvPr/>
          </p:nvSpPr>
          <p:spPr>
            <a:xfrm>
              <a:off x="1934888" y="926033"/>
              <a:ext cx="6089788" cy="712286"/>
            </a:xfrm>
            <a:prstGeom prst="rect">
              <a:avLst/>
            </a:prstGeom>
            <a:noFill/>
            <a:ln>
              <a:noFill/>
            </a:ln>
          </p:spPr>
          <p:txBody>
            <a:bodyPr spcFirstLastPara="1" wrap="square" lIns="314075" tIns="125725" rIns="234675" bIns="125725" anchor="ctr" anchorCtr="0">
              <a:noAutofit/>
            </a:bodyPr>
            <a:lstStyle/>
            <a:p>
              <a:pPr marL="0" marR="0" lvl="0" indent="0" algn="l" rtl="0">
                <a:lnSpc>
                  <a:spcPct val="90000"/>
                </a:lnSpc>
                <a:spcBef>
                  <a:spcPts val="0"/>
                </a:spcBef>
                <a:spcAft>
                  <a:spcPts val="0"/>
                </a:spcAft>
                <a:buClr>
                  <a:srgbClr val="FFFFFF"/>
                </a:buClr>
                <a:buSzPts val="3300"/>
                <a:buFont typeface="Arial"/>
                <a:buNone/>
              </a:pPr>
              <a:r>
                <a:rPr lang="en-US" sz="3300" b="1" dirty="0">
                  <a:solidFill>
                    <a:srgbClr val="FFFFFF"/>
                  </a:solidFill>
                  <a:latin typeface="Swis721 Cn BT" panose="020B0506020202030204" pitchFamily="34" charset="0"/>
                  <a:sym typeface="Arial"/>
                </a:rPr>
                <a:t>M</a:t>
              </a:r>
              <a:r>
                <a:rPr lang="en-US" sz="3300" b="1" dirty="0">
                  <a:solidFill>
                    <a:schemeClr val="lt1"/>
                  </a:solidFill>
                  <a:latin typeface="Swis721 Cn BT" panose="020B0506020202030204" pitchFamily="34" charset="0"/>
                  <a:sym typeface="Arial"/>
                </a:rPr>
                <a:t> </a:t>
              </a:r>
              <a:r>
                <a:rPr lang="en-US" sz="3300" dirty="0">
                  <a:solidFill>
                    <a:schemeClr val="lt1"/>
                  </a:solidFill>
                  <a:latin typeface="Swis721 Cn BT" panose="020B0506020202030204" pitchFamily="34" charset="0"/>
                  <a:sym typeface="Arial"/>
                </a:rPr>
                <a:t>–</a:t>
              </a:r>
              <a:r>
                <a:rPr lang="en-US" sz="2400" dirty="0">
                  <a:solidFill>
                    <a:srgbClr val="FFFFFF"/>
                  </a:solidFill>
                  <a:latin typeface="Swis721 Cn BT" panose="020B0506020202030204" pitchFamily="34" charset="0"/>
                  <a:sym typeface="Arial"/>
                </a:rPr>
                <a:t>Make eye contact </a:t>
              </a:r>
              <a:endParaRPr sz="2400" dirty="0">
                <a:solidFill>
                  <a:srgbClr val="FFFFFF"/>
                </a:solidFill>
                <a:latin typeface="Swis721 Cn BT" panose="020B0506020202030204" pitchFamily="34" charset="0"/>
                <a:sym typeface="Arial"/>
              </a:endParaRPr>
            </a:p>
          </p:txBody>
        </p:sp>
        <p:sp>
          <p:nvSpPr>
            <p:cNvPr id="617" name="Google Shape;617;p39"/>
            <p:cNvSpPr/>
            <p:nvPr/>
          </p:nvSpPr>
          <p:spPr>
            <a:xfrm>
              <a:off x="1400674" y="926033"/>
              <a:ext cx="712286" cy="712286"/>
            </a:xfrm>
            <a:prstGeom prst="ellipse">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618" name="Google Shape;618;p39"/>
            <p:cNvSpPr/>
            <p:nvPr/>
          </p:nvSpPr>
          <p:spPr>
            <a:xfrm rot="10800000">
              <a:off x="1756817" y="1831881"/>
              <a:ext cx="6267859" cy="712286"/>
            </a:xfrm>
            <a:prstGeom prst="homePlate">
              <a:avLst>
                <a:gd name="adj" fmla="val 50000"/>
              </a:avLst>
            </a:prstGeom>
            <a:solidFill>
              <a:srgbClr val="FF388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619" name="Google Shape;619;p39"/>
            <p:cNvSpPr txBox="1"/>
            <p:nvPr/>
          </p:nvSpPr>
          <p:spPr>
            <a:xfrm>
              <a:off x="1934888" y="1831881"/>
              <a:ext cx="6089788" cy="712286"/>
            </a:xfrm>
            <a:prstGeom prst="rect">
              <a:avLst/>
            </a:prstGeom>
            <a:noFill/>
            <a:ln>
              <a:noFill/>
            </a:ln>
          </p:spPr>
          <p:txBody>
            <a:bodyPr spcFirstLastPara="1" wrap="square" lIns="314075" tIns="125725" rIns="234675" bIns="125725" anchor="ctr" anchorCtr="0">
              <a:noAutofit/>
            </a:bodyPr>
            <a:lstStyle/>
            <a:p>
              <a:pPr marL="0" marR="0" lvl="0" indent="0" algn="l" rtl="0">
                <a:lnSpc>
                  <a:spcPct val="90000"/>
                </a:lnSpc>
                <a:spcBef>
                  <a:spcPts val="0"/>
                </a:spcBef>
                <a:spcAft>
                  <a:spcPts val="0"/>
                </a:spcAft>
                <a:buClr>
                  <a:srgbClr val="FFFFFF"/>
                </a:buClr>
                <a:buSzPts val="3300"/>
                <a:buFont typeface="Arial"/>
                <a:buNone/>
              </a:pPr>
              <a:r>
                <a:rPr lang="en-US" sz="3300" b="1" dirty="0">
                  <a:solidFill>
                    <a:srgbClr val="FFFFFF"/>
                  </a:solidFill>
                  <a:latin typeface="Swis721 Cn BT" panose="020B0506020202030204" pitchFamily="34" charset="0"/>
                  <a:sym typeface="Arial"/>
                </a:rPr>
                <a:t>P</a:t>
              </a:r>
              <a:r>
                <a:rPr lang="en-US" sz="3300" dirty="0">
                  <a:solidFill>
                    <a:schemeClr val="lt1"/>
                  </a:solidFill>
                  <a:latin typeface="Swis721 Cn BT" panose="020B0506020202030204" pitchFamily="34" charset="0"/>
                  <a:sym typeface="Arial"/>
                </a:rPr>
                <a:t> – </a:t>
              </a:r>
              <a:r>
                <a:rPr lang="en-US" sz="2400" dirty="0">
                  <a:solidFill>
                    <a:srgbClr val="FFFFFF"/>
                  </a:solidFill>
                  <a:latin typeface="Swis721 Cn BT" panose="020B0506020202030204" pitchFamily="34" charset="0"/>
                  <a:sym typeface="Arial"/>
                </a:rPr>
                <a:t>Professional handshake</a:t>
              </a:r>
              <a:endParaRPr sz="2400" dirty="0">
                <a:solidFill>
                  <a:srgbClr val="FFFFFF"/>
                </a:solidFill>
                <a:latin typeface="Swis721 Cn BT" panose="020B0506020202030204" pitchFamily="34" charset="0"/>
                <a:sym typeface="Arial"/>
              </a:endParaRPr>
            </a:p>
          </p:txBody>
        </p:sp>
        <p:sp>
          <p:nvSpPr>
            <p:cNvPr id="620" name="Google Shape;620;p39"/>
            <p:cNvSpPr/>
            <p:nvPr/>
          </p:nvSpPr>
          <p:spPr>
            <a:xfrm>
              <a:off x="1400674" y="1850942"/>
              <a:ext cx="712286" cy="712286"/>
            </a:xfrm>
            <a:prstGeom prst="ellipse">
              <a:avLst/>
            </a:prstGeom>
            <a:blipFill rotWithShape="1">
              <a:blip r:embed="rId5">
                <a:alphaModFix/>
              </a:blip>
              <a:stretch>
                <a:fillRect l="-61249" t="-41024" r="-61249" b="-91593"/>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621" name="Google Shape;621;p39"/>
            <p:cNvSpPr/>
            <p:nvPr/>
          </p:nvSpPr>
          <p:spPr>
            <a:xfrm rot="10800000">
              <a:off x="1756817" y="2775851"/>
              <a:ext cx="6267859" cy="712286"/>
            </a:xfrm>
            <a:prstGeom prst="homePlate">
              <a:avLst>
                <a:gd name="adj" fmla="val 50000"/>
              </a:avLst>
            </a:prstGeom>
            <a:solidFill>
              <a:srgbClr val="00B05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622" name="Google Shape;622;p39"/>
            <p:cNvSpPr txBox="1"/>
            <p:nvPr/>
          </p:nvSpPr>
          <p:spPr>
            <a:xfrm>
              <a:off x="1934888" y="2775851"/>
              <a:ext cx="6089788" cy="712286"/>
            </a:xfrm>
            <a:prstGeom prst="rect">
              <a:avLst/>
            </a:prstGeom>
            <a:noFill/>
            <a:ln>
              <a:noFill/>
            </a:ln>
          </p:spPr>
          <p:txBody>
            <a:bodyPr spcFirstLastPara="1" wrap="square" lIns="314075" tIns="125725" rIns="234675" bIns="125725" anchor="ctr" anchorCtr="0">
              <a:noAutofit/>
            </a:bodyPr>
            <a:lstStyle/>
            <a:p>
              <a:pPr marL="0" marR="0" lvl="0" indent="0" algn="l" rtl="0">
                <a:lnSpc>
                  <a:spcPct val="90000"/>
                </a:lnSpc>
                <a:spcBef>
                  <a:spcPts val="0"/>
                </a:spcBef>
                <a:spcAft>
                  <a:spcPts val="0"/>
                </a:spcAft>
                <a:buClr>
                  <a:srgbClr val="FFFFFF"/>
                </a:buClr>
                <a:buSzPts val="3300"/>
                <a:buFont typeface="Arial"/>
                <a:buNone/>
              </a:pPr>
              <a:r>
                <a:rPr lang="en-US" sz="3300" b="1" dirty="0">
                  <a:solidFill>
                    <a:srgbClr val="FFFFFF"/>
                  </a:solidFill>
                  <a:latin typeface="Swis721 Cn BT" panose="020B0506020202030204" pitchFamily="34" charset="0"/>
                  <a:sym typeface="Arial"/>
                </a:rPr>
                <a:t>A</a:t>
              </a:r>
              <a:r>
                <a:rPr lang="en-US" sz="3300" dirty="0">
                  <a:solidFill>
                    <a:schemeClr val="lt1"/>
                  </a:solidFill>
                  <a:latin typeface="Swis721 Cn BT" panose="020B0506020202030204" pitchFamily="34" charset="0"/>
                  <a:sym typeface="Arial"/>
                </a:rPr>
                <a:t> – </a:t>
              </a:r>
              <a:r>
                <a:rPr lang="en-US" sz="2400" dirty="0">
                  <a:solidFill>
                    <a:srgbClr val="FFFFFF"/>
                  </a:solidFill>
                  <a:latin typeface="Swis721 Cn BT" panose="020B0506020202030204" pitchFamily="34" charset="0"/>
                  <a:sym typeface="Arial"/>
                </a:rPr>
                <a:t>Acknowledge personal space </a:t>
              </a:r>
              <a:endParaRPr sz="2400" dirty="0">
                <a:solidFill>
                  <a:srgbClr val="FFFFFF"/>
                </a:solidFill>
                <a:latin typeface="Swis721 Cn BT" panose="020B0506020202030204" pitchFamily="34" charset="0"/>
                <a:sym typeface="Arial"/>
              </a:endParaRPr>
            </a:p>
          </p:txBody>
        </p:sp>
        <p:sp>
          <p:nvSpPr>
            <p:cNvPr id="623" name="Google Shape;623;p39"/>
            <p:cNvSpPr/>
            <p:nvPr/>
          </p:nvSpPr>
          <p:spPr>
            <a:xfrm>
              <a:off x="1400674" y="2775851"/>
              <a:ext cx="712286" cy="712286"/>
            </a:xfrm>
            <a:prstGeom prst="ellipse">
              <a:avLst/>
            </a:prstGeom>
            <a:blipFill rotWithShape="1">
              <a:blip r:embed="rId6">
                <a:alphaModFix/>
              </a:blip>
              <a:stretch>
                <a:fillRect l="-7998" r="-7999"/>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624" name="Google Shape;624;p39"/>
            <p:cNvSpPr/>
            <p:nvPr/>
          </p:nvSpPr>
          <p:spPr>
            <a:xfrm rot="10800000">
              <a:off x="1756817" y="3700760"/>
              <a:ext cx="6267859" cy="712286"/>
            </a:xfrm>
            <a:prstGeom prst="homePlate">
              <a:avLst>
                <a:gd name="adj" fmla="val 50000"/>
              </a:avLst>
            </a:prstGeom>
            <a:solidFill>
              <a:srgbClr val="1C55E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625" name="Google Shape;625;p39"/>
            <p:cNvSpPr txBox="1"/>
            <p:nvPr/>
          </p:nvSpPr>
          <p:spPr>
            <a:xfrm>
              <a:off x="1934888" y="3700760"/>
              <a:ext cx="6089788" cy="712286"/>
            </a:xfrm>
            <a:prstGeom prst="rect">
              <a:avLst/>
            </a:prstGeom>
            <a:noFill/>
            <a:ln>
              <a:noFill/>
            </a:ln>
          </p:spPr>
          <p:txBody>
            <a:bodyPr spcFirstLastPara="1" wrap="square" lIns="314075" tIns="125725" rIns="234675" bIns="125725" anchor="ctr" anchorCtr="0">
              <a:noAutofit/>
            </a:bodyPr>
            <a:lstStyle/>
            <a:p>
              <a:pPr marL="0" marR="0" lvl="0" indent="0" algn="l" rtl="0">
                <a:lnSpc>
                  <a:spcPct val="90000"/>
                </a:lnSpc>
                <a:spcBef>
                  <a:spcPts val="0"/>
                </a:spcBef>
                <a:spcAft>
                  <a:spcPts val="0"/>
                </a:spcAft>
                <a:buClr>
                  <a:srgbClr val="FFFFFF"/>
                </a:buClr>
                <a:buSzPts val="3300"/>
                <a:buFont typeface="Arial"/>
                <a:buNone/>
              </a:pPr>
              <a:r>
                <a:rPr lang="en-US" sz="3300" b="1" dirty="0">
                  <a:solidFill>
                    <a:srgbClr val="FFFFFF"/>
                  </a:solidFill>
                  <a:latin typeface="Swis721 Cn BT" panose="020B0506020202030204" pitchFamily="34" charset="0"/>
                  <a:sym typeface="Arial"/>
                </a:rPr>
                <a:t>C</a:t>
              </a:r>
              <a:r>
                <a:rPr lang="en-US" sz="3300" dirty="0">
                  <a:solidFill>
                    <a:schemeClr val="lt1"/>
                  </a:solidFill>
                  <a:latin typeface="Swis721 Cn BT" panose="020B0506020202030204" pitchFamily="34" charset="0"/>
                  <a:sym typeface="Arial"/>
                </a:rPr>
                <a:t> – </a:t>
              </a:r>
              <a:r>
                <a:rPr lang="en-US" sz="2400" dirty="0">
                  <a:solidFill>
                    <a:srgbClr val="FFFFFF"/>
                  </a:solidFill>
                  <a:latin typeface="Swis721 Cn BT" panose="020B0506020202030204" pitchFamily="34" charset="0"/>
                  <a:sym typeface="Arial"/>
                </a:rPr>
                <a:t>Create a good first impression </a:t>
              </a:r>
              <a:endParaRPr sz="2400" dirty="0">
                <a:solidFill>
                  <a:srgbClr val="FFFFFF"/>
                </a:solidFill>
                <a:latin typeface="Swis721 Cn BT" panose="020B0506020202030204" pitchFamily="34" charset="0"/>
                <a:sym typeface="Arial"/>
              </a:endParaRPr>
            </a:p>
          </p:txBody>
        </p:sp>
        <p:sp>
          <p:nvSpPr>
            <p:cNvPr id="626" name="Google Shape;626;p39"/>
            <p:cNvSpPr/>
            <p:nvPr/>
          </p:nvSpPr>
          <p:spPr>
            <a:xfrm>
              <a:off x="1400674" y="3700760"/>
              <a:ext cx="712286" cy="712286"/>
            </a:xfrm>
            <a:prstGeom prst="ellipse">
              <a:avLst/>
            </a:prstGeom>
            <a:blipFill rotWithShape="1">
              <a:blip r:embed="rId7">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627" name="Google Shape;627;p39"/>
            <p:cNvSpPr/>
            <p:nvPr/>
          </p:nvSpPr>
          <p:spPr>
            <a:xfrm rot="10800000">
              <a:off x="1756817" y="4625668"/>
              <a:ext cx="6267859" cy="712286"/>
            </a:xfrm>
            <a:prstGeom prst="homePlate">
              <a:avLst>
                <a:gd name="adj" fmla="val 50000"/>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628" name="Google Shape;628;p39"/>
            <p:cNvSpPr txBox="1"/>
            <p:nvPr/>
          </p:nvSpPr>
          <p:spPr>
            <a:xfrm>
              <a:off x="1934888" y="4625668"/>
              <a:ext cx="6089788" cy="712286"/>
            </a:xfrm>
            <a:prstGeom prst="rect">
              <a:avLst/>
            </a:prstGeom>
            <a:noFill/>
            <a:ln>
              <a:noFill/>
            </a:ln>
          </p:spPr>
          <p:txBody>
            <a:bodyPr spcFirstLastPara="1" wrap="square" lIns="314075" tIns="125725" rIns="234675" bIns="125725" anchor="ctr" anchorCtr="0">
              <a:noAutofit/>
            </a:bodyPr>
            <a:lstStyle/>
            <a:p>
              <a:pPr marL="0" marR="0" lvl="0" indent="0" algn="l" rtl="0">
                <a:lnSpc>
                  <a:spcPct val="90000"/>
                </a:lnSpc>
                <a:spcBef>
                  <a:spcPts val="0"/>
                </a:spcBef>
                <a:spcAft>
                  <a:spcPts val="0"/>
                </a:spcAft>
                <a:buClr>
                  <a:srgbClr val="FFFFFF"/>
                </a:buClr>
                <a:buSzPts val="3300"/>
                <a:buFont typeface="Arial"/>
                <a:buNone/>
              </a:pPr>
              <a:r>
                <a:rPr lang="en-US" sz="3300" b="1" dirty="0">
                  <a:solidFill>
                    <a:srgbClr val="FFFFFF"/>
                  </a:solidFill>
                  <a:latin typeface="Swis721 Cn BT" panose="020B0506020202030204" pitchFamily="34" charset="0"/>
                  <a:sym typeface="Arial"/>
                </a:rPr>
                <a:t>T</a:t>
              </a:r>
              <a:r>
                <a:rPr lang="en-US" sz="3300" b="1" dirty="0">
                  <a:solidFill>
                    <a:srgbClr val="000000"/>
                  </a:solidFill>
                  <a:latin typeface="Swis721 Cn BT" panose="020B0506020202030204" pitchFamily="34" charset="0"/>
                  <a:sym typeface="Arial"/>
                </a:rPr>
                <a:t> </a:t>
              </a:r>
              <a:r>
                <a:rPr lang="en-US" sz="3300" dirty="0">
                  <a:solidFill>
                    <a:schemeClr val="lt1"/>
                  </a:solidFill>
                  <a:latin typeface="Swis721 Cn BT" panose="020B0506020202030204" pitchFamily="34" charset="0"/>
                  <a:sym typeface="Arial"/>
                </a:rPr>
                <a:t>– </a:t>
              </a:r>
              <a:r>
                <a:rPr lang="en-US" sz="2400" dirty="0">
                  <a:solidFill>
                    <a:srgbClr val="FFFFFF"/>
                  </a:solidFill>
                  <a:latin typeface="Swis721 Cn BT" panose="020B0506020202030204" pitchFamily="34" charset="0"/>
                  <a:sym typeface="Arial"/>
                </a:rPr>
                <a:t>Thank the person </a:t>
              </a:r>
              <a:endParaRPr dirty="0">
                <a:latin typeface="Swis721 Cn BT" panose="020B0506020202030204" pitchFamily="34" charset="0"/>
              </a:endParaRPr>
            </a:p>
          </p:txBody>
        </p:sp>
        <p:sp>
          <p:nvSpPr>
            <p:cNvPr id="629" name="Google Shape;629;p39"/>
            <p:cNvSpPr/>
            <p:nvPr/>
          </p:nvSpPr>
          <p:spPr>
            <a:xfrm>
              <a:off x="1400674" y="4625668"/>
              <a:ext cx="712286" cy="712286"/>
            </a:xfrm>
            <a:prstGeom prst="ellipse">
              <a:avLst/>
            </a:prstGeom>
            <a:blipFill rotWithShape="1">
              <a:blip r:embed="rId8">
                <a:alphaModFix/>
              </a:blip>
              <a:stretch>
                <a:fillRect l="-19998" r="-19998"/>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grpSp>
      <p:pic>
        <p:nvPicPr>
          <p:cNvPr id="630" name="Google Shape;630;p39"/>
          <p:cNvPicPr preferRelativeResize="0"/>
          <p:nvPr/>
        </p:nvPicPr>
        <p:blipFill rotWithShape="1">
          <a:blip r:embed="rId9">
            <a:alphaModFix/>
          </a:blip>
          <a:srcRect l="18785" r="16805"/>
          <a:stretch/>
        </p:blipFill>
        <p:spPr>
          <a:xfrm>
            <a:off x="584200" y="2568455"/>
            <a:ext cx="3950635" cy="40891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3">
            <a:extLst>
              <a:ext uri="{FF2B5EF4-FFF2-40B4-BE49-F238E27FC236}">
                <a16:creationId xmlns:a16="http://schemas.microsoft.com/office/drawing/2014/main" id="{627502A3-135A-84B3-20E1-8422A766904C}"/>
              </a:ext>
            </a:extLst>
          </p:cNvPr>
          <p:cNvSpPr>
            <a:spLocks noGrp="1"/>
          </p:cNvSpPr>
          <p:nvPr>
            <p:ph type="title" idx="4294967295"/>
          </p:nvPr>
        </p:nvSpPr>
        <p:spPr>
          <a:xfrm>
            <a:off x="-2405380" y="93439"/>
            <a:ext cx="9055100" cy="561975"/>
          </a:xfrm>
        </p:spPr>
        <p:txBody>
          <a:bodyPr/>
          <a:lstStyle/>
          <a:p>
            <a:pPr algn="ctr"/>
            <a:r>
              <a:rPr lang="en-IN" sz="4000" dirty="0"/>
              <a:t>                               Workshop Agenda Day 1</a:t>
            </a:r>
            <a:endParaRPr lang="en-IN" sz="4000" dirty="0">
              <a:solidFill>
                <a:srgbClr val="01549F"/>
              </a:solidFill>
            </a:endParaRPr>
          </a:p>
        </p:txBody>
      </p:sp>
      <p:sp>
        <p:nvSpPr>
          <p:cNvPr id="26" name="TextBox 25">
            <a:extLst>
              <a:ext uri="{FF2B5EF4-FFF2-40B4-BE49-F238E27FC236}">
                <a16:creationId xmlns:a16="http://schemas.microsoft.com/office/drawing/2014/main" id="{078AC6BF-C79C-A7C4-B5B2-5C6758269E0E}"/>
              </a:ext>
            </a:extLst>
          </p:cNvPr>
          <p:cNvSpPr txBox="1"/>
          <p:nvPr/>
        </p:nvSpPr>
        <p:spPr>
          <a:xfrm>
            <a:off x="5068428" y="938263"/>
            <a:ext cx="2598414" cy="369332"/>
          </a:xfrm>
          <a:prstGeom prst="rect">
            <a:avLst/>
          </a:prstGeom>
          <a:noFill/>
        </p:spPr>
        <p:txBody>
          <a:bodyPr wrap="square">
            <a:spAutoFit/>
          </a:bodyPr>
          <a:lstStyle/>
          <a:p>
            <a:pPr algn="ctr"/>
            <a:r>
              <a:rPr lang="en-US" b="1" dirty="0">
                <a:solidFill>
                  <a:srgbClr val="DE3537"/>
                </a:solidFill>
              </a:rPr>
              <a:t>Team Communication</a:t>
            </a:r>
          </a:p>
        </p:txBody>
      </p:sp>
      <p:pic>
        <p:nvPicPr>
          <p:cNvPr id="8" name="Picture 7">
            <a:extLst>
              <a:ext uri="{FF2B5EF4-FFF2-40B4-BE49-F238E27FC236}">
                <a16:creationId xmlns:a16="http://schemas.microsoft.com/office/drawing/2014/main" id="{2D2F0BF8-EB84-375A-5139-D5228D37E764}"/>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11757" b="1563"/>
          <a:stretch/>
        </p:blipFill>
        <p:spPr>
          <a:xfrm>
            <a:off x="1512422" y="926148"/>
            <a:ext cx="9512469" cy="5692724"/>
          </a:xfrm>
          <a:prstGeom prst="rect">
            <a:avLst/>
          </a:prstGeom>
          <a:solidFill>
            <a:srgbClr val="F1F2F6"/>
          </a:solidFill>
        </p:spPr>
      </p:pic>
      <p:sp>
        <p:nvSpPr>
          <p:cNvPr id="12" name="TextBox 11">
            <a:extLst>
              <a:ext uri="{FF2B5EF4-FFF2-40B4-BE49-F238E27FC236}">
                <a16:creationId xmlns:a16="http://schemas.microsoft.com/office/drawing/2014/main" id="{94501C3F-B21C-3CE1-895C-3E0AA86F24D6}"/>
              </a:ext>
            </a:extLst>
          </p:cNvPr>
          <p:cNvSpPr txBox="1"/>
          <p:nvPr/>
        </p:nvSpPr>
        <p:spPr>
          <a:xfrm rot="5400000" flipH="1" flipV="1">
            <a:off x="5084046" y="3837586"/>
            <a:ext cx="2402954" cy="2423523"/>
          </a:xfrm>
          <a:prstGeom prst="rect">
            <a:avLst/>
          </a:prstGeom>
          <a:noFill/>
        </p:spPr>
        <p:txBody>
          <a:bodyPr wrap="square">
            <a:prstTxWarp prst="textCircle">
              <a:avLst>
                <a:gd name="adj" fmla="val 10930858"/>
              </a:avLst>
            </a:prstTxWarp>
            <a:spAutoFit/>
          </a:bodyPr>
          <a:lstStyle/>
          <a:p>
            <a:pPr algn="ctr">
              <a:lnSpc>
                <a:spcPct val="80000"/>
              </a:lnSpc>
              <a:spcAft>
                <a:spcPts val="600"/>
              </a:spcAft>
            </a:pPr>
            <a:r>
              <a:rPr lang="en-IN" sz="2000" b="1" dirty="0">
                <a:solidFill>
                  <a:srgbClr val="FF00FF"/>
                </a:solidFill>
              </a:rPr>
              <a:t>Understanding Interpersonal Skills</a:t>
            </a:r>
            <a:endParaRPr lang="en-IN" sz="2000" b="1" dirty="0">
              <a:solidFill>
                <a:schemeClr val="accent2">
                  <a:lumMod val="75000"/>
                </a:schemeClr>
              </a:solidFill>
            </a:endParaRPr>
          </a:p>
        </p:txBody>
      </p:sp>
      <p:pic>
        <p:nvPicPr>
          <p:cNvPr id="13" name="Picture 12">
            <a:extLst>
              <a:ext uri="{FF2B5EF4-FFF2-40B4-BE49-F238E27FC236}">
                <a16:creationId xmlns:a16="http://schemas.microsoft.com/office/drawing/2014/main" id="{55264E44-621A-30CB-2302-1DFF1A2349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14166" y="4577752"/>
            <a:ext cx="1532047" cy="1673073"/>
          </a:xfrm>
          <a:prstGeom prst="rect">
            <a:avLst/>
          </a:prstGeom>
        </p:spPr>
      </p:pic>
      <p:sp>
        <p:nvSpPr>
          <p:cNvPr id="14" name="TextBox 13">
            <a:extLst>
              <a:ext uri="{FF2B5EF4-FFF2-40B4-BE49-F238E27FC236}">
                <a16:creationId xmlns:a16="http://schemas.microsoft.com/office/drawing/2014/main" id="{5B25D894-BA44-FB4A-02C5-1D16680D763C}"/>
              </a:ext>
            </a:extLst>
          </p:cNvPr>
          <p:cNvSpPr txBox="1"/>
          <p:nvPr/>
        </p:nvSpPr>
        <p:spPr>
          <a:xfrm>
            <a:off x="1845376" y="3580902"/>
            <a:ext cx="2459595" cy="646331"/>
          </a:xfrm>
          <a:prstGeom prst="rect">
            <a:avLst/>
          </a:prstGeom>
          <a:noFill/>
        </p:spPr>
        <p:txBody>
          <a:bodyPr wrap="square">
            <a:spAutoFit/>
          </a:bodyPr>
          <a:lstStyle/>
          <a:p>
            <a:pPr algn="ctr"/>
            <a:r>
              <a:rPr lang="en-US" b="1" dirty="0">
                <a:solidFill>
                  <a:srgbClr val="01549F"/>
                </a:solidFill>
              </a:rPr>
              <a:t> Personality </a:t>
            </a:r>
          </a:p>
          <a:p>
            <a:pPr algn="ctr"/>
            <a:r>
              <a:rPr lang="en-US" b="1" dirty="0">
                <a:solidFill>
                  <a:srgbClr val="01549F"/>
                </a:solidFill>
              </a:rPr>
              <a:t>Styles</a:t>
            </a:r>
          </a:p>
        </p:txBody>
      </p:sp>
      <p:sp>
        <p:nvSpPr>
          <p:cNvPr id="15" name="TextBox 14">
            <a:extLst>
              <a:ext uri="{FF2B5EF4-FFF2-40B4-BE49-F238E27FC236}">
                <a16:creationId xmlns:a16="http://schemas.microsoft.com/office/drawing/2014/main" id="{040AA0C4-8230-012D-0893-4C75E1CA0827}"/>
              </a:ext>
            </a:extLst>
          </p:cNvPr>
          <p:cNvSpPr txBox="1"/>
          <p:nvPr/>
        </p:nvSpPr>
        <p:spPr>
          <a:xfrm>
            <a:off x="3379871" y="1952132"/>
            <a:ext cx="1850199" cy="646331"/>
          </a:xfrm>
          <a:prstGeom prst="rect">
            <a:avLst/>
          </a:prstGeom>
          <a:noFill/>
        </p:spPr>
        <p:txBody>
          <a:bodyPr wrap="square">
            <a:spAutoFit/>
          </a:bodyPr>
          <a:lstStyle/>
          <a:p>
            <a:pPr algn="ctr"/>
            <a:r>
              <a:rPr lang="en-US" b="1" dirty="0">
                <a:solidFill>
                  <a:srgbClr val="01549F"/>
                </a:solidFill>
              </a:rPr>
              <a:t>Emotional </a:t>
            </a:r>
          </a:p>
          <a:p>
            <a:pPr algn="ctr"/>
            <a:r>
              <a:rPr lang="en-US" b="1" dirty="0">
                <a:solidFill>
                  <a:srgbClr val="01549F"/>
                </a:solidFill>
              </a:rPr>
              <a:t>Intelligence</a:t>
            </a:r>
          </a:p>
        </p:txBody>
      </p:sp>
      <p:sp>
        <p:nvSpPr>
          <p:cNvPr id="16" name="TextBox 15">
            <a:extLst>
              <a:ext uri="{FF2B5EF4-FFF2-40B4-BE49-F238E27FC236}">
                <a16:creationId xmlns:a16="http://schemas.microsoft.com/office/drawing/2014/main" id="{4EBD6A66-5DCF-7702-9546-0104FCC35314}"/>
              </a:ext>
            </a:extLst>
          </p:cNvPr>
          <p:cNvSpPr txBox="1"/>
          <p:nvPr/>
        </p:nvSpPr>
        <p:spPr>
          <a:xfrm>
            <a:off x="5043836" y="1213395"/>
            <a:ext cx="2804909" cy="646331"/>
          </a:xfrm>
          <a:prstGeom prst="rect">
            <a:avLst/>
          </a:prstGeom>
          <a:noFill/>
        </p:spPr>
        <p:txBody>
          <a:bodyPr wrap="square">
            <a:spAutoFit/>
          </a:bodyPr>
          <a:lstStyle/>
          <a:p>
            <a:pPr algn="ctr"/>
            <a:r>
              <a:rPr lang="en-US" b="1" dirty="0">
                <a:solidFill>
                  <a:srgbClr val="01549F"/>
                </a:solidFill>
              </a:rPr>
              <a:t>Impactful </a:t>
            </a:r>
          </a:p>
          <a:p>
            <a:pPr algn="ctr"/>
            <a:r>
              <a:rPr lang="en-US" b="1" dirty="0">
                <a:solidFill>
                  <a:srgbClr val="01549F"/>
                </a:solidFill>
              </a:rPr>
              <a:t>Communication</a:t>
            </a:r>
          </a:p>
        </p:txBody>
      </p:sp>
      <p:sp>
        <p:nvSpPr>
          <p:cNvPr id="17" name="TextBox 16">
            <a:extLst>
              <a:ext uri="{FF2B5EF4-FFF2-40B4-BE49-F238E27FC236}">
                <a16:creationId xmlns:a16="http://schemas.microsoft.com/office/drawing/2014/main" id="{F671F262-4774-6793-F8B5-A5294B812E79}"/>
              </a:ext>
            </a:extLst>
          </p:cNvPr>
          <p:cNvSpPr txBox="1"/>
          <p:nvPr/>
        </p:nvSpPr>
        <p:spPr>
          <a:xfrm>
            <a:off x="7046213" y="1904821"/>
            <a:ext cx="2459595" cy="646331"/>
          </a:xfrm>
          <a:prstGeom prst="rect">
            <a:avLst/>
          </a:prstGeom>
          <a:noFill/>
        </p:spPr>
        <p:txBody>
          <a:bodyPr wrap="square">
            <a:spAutoFit/>
          </a:bodyPr>
          <a:lstStyle/>
          <a:p>
            <a:pPr algn="ctr"/>
            <a:r>
              <a:rPr lang="en-US" b="1" dirty="0">
                <a:solidFill>
                  <a:srgbClr val="01549F"/>
                </a:solidFill>
              </a:rPr>
              <a:t>Building </a:t>
            </a:r>
          </a:p>
          <a:p>
            <a:pPr algn="ctr"/>
            <a:r>
              <a:rPr lang="en-US" b="1" dirty="0">
                <a:solidFill>
                  <a:srgbClr val="01549F"/>
                </a:solidFill>
              </a:rPr>
              <a:t>Rapport</a:t>
            </a:r>
          </a:p>
        </p:txBody>
      </p:sp>
      <p:sp>
        <p:nvSpPr>
          <p:cNvPr id="18" name="TextBox 17">
            <a:extLst>
              <a:ext uri="{FF2B5EF4-FFF2-40B4-BE49-F238E27FC236}">
                <a16:creationId xmlns:a16="http://schemas.microsoft.com/office/drawing/2014/main" id="{746B8EB4-F798-0015-D70E-CF14D2B0CDDC}"/>
              </a:ext>
            </a:extLst>
          </p:cNvPr>
          <p:cNvSpPr txBox="1"/>
          <p:nvPr/>
        </p:nvSpPr>
        <p:spPr>
          <a:xfrm>
            <a:off x="8558973" y="3614375"/>
            <a:ext cx="2155669" cy="646331"/>
          </a:xfrm>
          <a:prstGeom prst="rect">
            <a:avLst/>
          </a:prstGeom>
          <a:noFill/>
        </p:spPr>
        <p:txBody>
          <a:bodyPr wrap="square">
            <a:spAutoFit/>
          </a:bodyPr>
          <a:lstStyle/>
          <a:p>
            <a:pPr algn="ctr"/>
            <a:r>
              <a:rPr lang="en-US" b="1" dirty="0">
                <a:solidFill>
                  <a:srgbClr val="01549F"/>
                </a:solidFill>
              </a:rPr>
              <a:t>Developing </a:t>
            </a:r>
          </a:p>
          <a:p>
            <a:pPr algn="ctr"/>
            <a:r>
              <a:rPr lang="en-US" b="1" dirty="0">
                <a:solidFill>
                  <a:srgbClr val="01549F"/>
                </a:solidFill>
              </a:rPr>
              <a:t>Empathy</a:t>
            </a:r>
          </a:p>
        </p:txBody>
      </p:sp>
      <p:pic>
        <p:nvPicPr>
          <p:cNvPr id="21" name="Picture 20">
            <a:extLst>
              <a:ext uri="{FF2B5EF4-FFF2-40B4-BE49-F238E27FC236}">
                <a16:creationId xmlns:a16="http://schemas.microsoft.com/office/drawing/2014/main" id="{6B8EE300-998D-BA37-02D9-490FD6EADB33}"/>
              </a:ext>
            </a:extLst>
          </p:cNvPr>
          <p:cNvPicPr>
            <a:picLocks noChangeAspect="1"/>
          </p:cNvPicPr>
          <p:nvPr/>
        </p:nvPicPr>
        <p:blipFill>
          <a:blip r:embed="rId6"/>
          <a:stretch>
            <a:fillRect/>
          </a:stretch>
        </p:blipFill>
        <p:spPr>
          <a:xfrm>
            <a:off x="3075174" y="4418841"/>
            <a:ext cx="706187" cy="706187"/>
          </a:xfrm>
          <a:prstGeom prst="rect">
            <a:avLst/>
          </a:prstGeom>
        </p:spPr>
      </p:pic>
      <p:pic>
        <p:nvPicPr>
          <p:cNvPr id="24" name="Picture 23">
            <a:extLst>
              <a:ext uri="{FF2B5EF4-FFF2-40B4-BE49-F238E27FC236}">
                <a16:creationId xmlns:a16="http://schemas.microsoft.com/office/drawing/2014/main" id="{E4200D0A-1FA4-5FC4-72FF-AF33CF001F2D}"/>
              </a:ext>
            </a:extLst>
          </p:cNvPr>
          <p:cNvPicPr>
            <a:picLocks noChangeAspect="1"/>
          </p:cNvPicPr>
          <p:nvPr/>
        </p:nvPicPr>
        <p:blipFill>
          <a:blip r:embed="rId7"/>
          <a:stretch>
            <a:fillRect/>
          </a:stretch>
        </p:blipFill>
        <p:spPr>
          <a:xfrm>
            <a:off x="3845296" y="2736832"/>
            <a:ext cx="844070" cy="844070"/>
          </a:xfrm>
          <a:prstGeom prst="rect">
            <a:avLst/>
          </a:prstGeom>
        </p:spPr>
      </p:pic>
      <p:pic>
        <p:nvPicPr>
          <p:cNvPr id="30" name="Picture 29">
            <a:extLst>
              <a:ext uri="{FF2B5EF4-FFF2-40B4-BE49-F238E27FC236}">
                <a16:creationId xmlns:a16="http://schemas.microsoft.com/office/drawing/2014/main" id="{F0938849-279A-AD06-D052-5E7FC76AE7A2}"/>
              </a:ext>
            </a:extLst>
          </p:cNvPr>
          <p:cNvPicPr>
            <a:picLocks noChangeAspect="1"/>
          </p:cNvPicPr>
          <p:nvPr/>
        </p:nvPicPr>
        <p:blipFill>
          <a:blip r:embed="rId8"/>
          <a:stretch>
            <a:fillRect/>
          </a:stretch>
        </p:blipFill>
        <p:spPr>
          <a:xfrm>
            <a:off x="7721229" y="2717650"/>
            <a:ext cx="844070" cy="844070"/>
          </a:xfrm>
          <a:prstGeom prst="rect">
            <a:avLst/>
          </a:prstGeom>
        </p:spPr>
      </p:pic>
      <p:pic>
        <p:nvPicPr>
          <p:cNvPr id="3" name="Picture 2">
            <a:extLst>
              <a:ext uri="{FF2B5EF4-FFF2-40B4-BE49-F238E27FC236}">
                <a16:creationId xmlns:a16="http://schemas.microsoft.com/office/drawing/2014/main" id="{B24B2E35-F8B2-0DFA-E197-97BE551AD4F2}"/>
              </a:ext>
            </a:extLst>
          </p:cNvPr>
          <p:cNvPicPr>
            <a:picLocks noChangeAspect="1"/>
          </p:cNvPicPr>
          <p:nvPr/>
        </p:nvPicPr>
        <p:blipFill>
          <a:blip r:embed="rId9"/>
          <a:stretch>
            <a:fillRect/>
          </a:stretch>
        </p:blipFill>
        <p:spPr>
          <a:xfrm>
            <a:off x="9080630" y="4337404"/>
            <a:ext cx="610147" cy="610147"/>
          </a:xfrm>
          <a:prstGeom prst="rect">
            <a:avLst/>
          </a:prstGeom>
        </p:spPr>
      </p:pic>
      <p:pic>
        <p:nvPicPr>
          <p:cNvPr id="5" name="Picture 4">
            <a:extLst>
              <a:ext uri="{FF2B5EF4-FFF2-40B4-BE49-F238E27FC236}">
                <a16:creationId xmlns:a16="http://schemas.microsoft.com/office/drawing/2014/main" id="{14B94B38-4166-EC16-15EF-E81EECBBC975}"/>
              </a:ext>
            </a:extLst>
          </p:cNvPr>
          <p:cNvPicPr>
            <a:picLocks noChangeAspect="1"/>
          </p:cNvPicPr>
          <p:nvPr/>
        </p:nvPicPr>
        <p:blipFill>
          <a:blip r:embed="rId10"/>
          <a:stretch>
            <a:fillRect/>
          </a:stretch>
        </p:blipFill>
        <p:spPr>
          <a:xfrm>
            <a:off x="5840208" y="1904821"/>
            <a:ext cx="809512" cy="809512"/>
          </a:xfrm>
          <a:prstGeom prst="rect">
            <a:avLst/>
          </a:prstGeom>
        </p:spPr>
      </p:pic>
    </p:spTree>
    <p:extLst>
      <p:ext uri="{BB962C8B-B14F-4D97-AF65-F5344CB8AC3E}">
        <p14:creationId xmlns:p14="http://schemas.microsoft.com/office/powerpoint/2010/main" val="7964799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4"/>
          <p:cNvSpPr>
            <a:spLocks noGrp="1" noChangeArrowheads="1"/>
          </p:cNvSpPr>
          <p:nvPr>
            <p:ph type="title"/>
          </p:nvPr>
        </p:nvSpPr>
        <p:spPr/>
        <p:txBody>
          <a:bodyPr vert="horz" lIns="91440" tIns="45720" rIns="91440" bIns="45720" rtlCol="0" anchor="ctr">
            <a:noAutofit/>
          </a:bodyPr>
          <a:lstStyle/>
          <a:p>
            <a:pPr algn="ctr"/>
            <a:r>
              <a:rPr lang="en-US" dirty="0"/>
              <a:t>The 4 Paradigms of Human Interaction</a:t>
            </a:r>
          </a:p>
        </p:txBody>
      </p:sp>
      <p:graphicFrame>
        <p:nvGraphicFramePr>
          <p:cNvPr id="2" name="Diagram 1">
            <a:extLst>
              <a:ext uri="{FF2B5EF4-FFF2-40B4-BE49-F238E27FC236}">
                <a16:creationId xmlns:a16="http://schemas.microsoft.com/office/drawing/2014/main" id="{78000397-DD76-C1B5-14C7-0767B4E83A30}"/>
              </a:ext>
            </a:extLst>
          </p:cNvPr>
          <p:cNvGraphicFramePr/>
          <p:nvPr/>
        </p:nvGraphicFramePr>
        <p:xfrm>
          <a:off x="1262063" y="1133475"/>
          <a:ext cx="9667874"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40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5450ED01-1A08-4522-8193-4F7030F6289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739C5715-AD17-4C48-B428-4E6D9050F889}"/>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C3134DAA-5690-471F-8E7C-2B94B4F0A4A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2170637D-9801-47C4-A131-020A231453E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D5300495-079E-4852-9547-1254109E82A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6FFFC-E7BF-23C0-963E-6EAD52CB356D}"/>
              </a:ext>
            </a:extLst>
          </p:cNvPr>
          <p:cNvSpPr>
            <a:spLocks noGrp="1"/>
          </p:cNvSpPr>
          <p:nvPr>
            <p:ph type="title"/>
          </p:nvPr>
        </p:nvSpPr>
        <p:spPr>
          <a:xfrm>
            <a:off x="579685" y="249723"/>
            <a:ext cx="10932879" cy="577969"/>
          </a:xfrm>
        </p:spPr>
        <p:txBody>
          <a:bodyPr/>
          <a:lstStyle/>
          <a:p>
            <a:r>
              <a:rPr lang="en-IN" sz="3600" dirty="0"/>
              <a:t>    Sticking to Convictions with Diplomacy  </a:t>
            </a:r>
          </a:p>
        </p:txBody>
      </p:sp>
      <p:sp>
        <p:nvSpPr>
          <p:cNvPr id="3" name="Content Placeholder 2">
            <a:extLst>
              <a:ext uri="{FF2B5EF4-FFF2-40B4-BE49-F238E27FC236}">
                <a16:creationId xmlns:a16="http://schemas.microsoft.com/office/drawing/2014/main" id="{DB365BFE-E1FC-060E-AA6C-DC381889F128}"/>
              </a:ext>
            </a:extLst>
          </p:cNvPr>
          <p:cNvSpPr>
            <a:spLocks noGrp="1"/>
          </p:cNvSpPr>
          <p:nvPr>
            <p:ph idx="1"/>
          </p:nvPr>
        </p:nvSpPr>
        <p:spPr>
          <a:xfrm>
            <a:off x="0" y="1036242"/>
            <a:ext cx="8652681" cy="5555299"/>
          </a:xfrm>
        </p:spPr>
        <p:txBody>
          <a:bodyPr>
            <a:normAutofit/>
          </a:bodyPr>
          <a:lstStyle/>
          <a:p>
            <a:pPr marL="969963" lvl="1" indent="-342900">
              <a:spcBef>
                <a:spcPts val="1800"/>
              </a:spcBef>
              <a:spcAft>
                <a:spcPts val="1800"/>
              </a:spcAft>
            </a:pPr>
            <a:endParaRPr lang="en-US" sz="2400" dirty="0">
              <a:solidFill>
                <a:srgbClr val="444444"/>
              </a:solidFill>
            </a:endParaRPr>
          </a:p>
          <a:p>
            <a:pPr marL="969963" lvl="1" indent="-342900">
              <a:spcBef>
                <a:spcPts val="1800"/>
              </a:spcBef>
              <a:spcAft>
                <a:spcPts val="1800"/>
              </a:spcAft>
            </a:pPr>
            <a:r>
              <a:rPr lang="en-US" sz="2400" dirty="0">
                <a:solidFill>
                  <a:srgbClr val="444444"/>
                </a:solidFill>
              </a:rPr>
              <a:t>Clearly articulate your stance</a:t>
            </a:r>
          </a:p>
          <a:p>
            <a:pPr marL="969963" lvl="1" indent="-342900">
              <a:spcBef>
                <a:spcPts val="1800"/>
              </a:spcBef>
              <a:spcAft>
                <a:spcPts val="1800"/>
              </a:spcAft>
            </a:pPr>
            <a:r>
              <a:rPr lang="en-US" sz="2400" dirty="0">
                <a:solidFill>
                  <a:srgbClr val="444444"/>
                </a:solidFill>
              </a:rPr>
              <a:t>Active Listening</a:t>
            </a:r>
          </a:p>
          <a:p>
            <a:pPr marL="969963" lvl="1" indent="-342900">
              <a:spcBef>
                <a:spcPts val="1800"/>
              </a:spcBef>
              <a:spcAft>
                <a:spcPts val="1800"/>
              </a:spcAft>
            </a:pPr>
            <a:r>
              <a:rPr lang="en-US" sz="2400" dirty="0">
                <a:solidFill>
                  <a:srgbClr val="444444"/>
                </a:solidFill>
              </a:rPr>
              <a:t>Build Rapport &amp; Trust</a:t>
            </a:r>
          </a:p>
          <a:p>
            <a:pPr marL="969963" lvl="1" indent="-342900">
              <a:spcBef>
                <a:spcPts val="1800"/>
              </a:spcBef>
              <a:spcAft>
                <a:spcPts val="1800"/>
              </a:spcAft>
            </a:pPr>
            <a:r>
              <a:rPr lang="en-US" sz="2400" dirty="0">
                <a:solidFill>
                  <a:srgbClr val="444444"/>
                </a:solidFill>
              </a:rPr>
              <a:t>Find win </a:t>
            </a:r>
            <a:r>
              <a:rPr lang="en-US" sz="2400" dirty="0" err="1">
                <a:solidFill>
                  <a:srgbClr val="444444"/>
                </a:solidFill>
              </a:rPr>
              <a:t>win</a:t>
            </a:r>
            <a:r>
              <a:rPr lang="en-US" sz="2400" dirty="0">
                <a:solidFill>
                  <a:srgbClr val="444444"/>
                </a:solidFill>
              </a:rPr>
              <a:t> solutions</a:t>
            </a:r>
          </a:p>
          <a:p>
            <a:pPr marL="969963" lvl="1" indent="-342900">
              <a:spcBef>
                <a:spcPts val="1800"/>
              </a:spcBef>
              <a:spcAft>
                <a:spcPts val="1800"/>
              </a:spcAft>
            </a:pPr>
            <a:r>
              <a:rPr lang="en-US" sz="2400" dirty="0">
                <a:solidFill>
                  <a:srgbClr val="444444"/>
                </a:solidFill>
              </a:rPr>
              <a:t>Lead by example</a:t>
            </a:r>
          </a:p>
        </p:txBody>
      </p:sp>
      <p:pic>
        <p:nvPicPr>
          <p:cNvPr id="6" name="Picture 5">
            <a:extLst>
              <a:ext uri="{FF2B5EF4-FFF2-40B4-BE49-F238E27FC236}">
                <a16:creationId xmlns:a16="http://schemas.microsoft.com/office/drawing/2014/main" id="{478BE6A6-0A09-9A08-595A-36C3A0FA65DC}"/>
              </a:ext>
            </a:extLst>
          </p:cNvPr>
          <p:cNvPicPr>
            <a:picLocks noChangeAspect="1"/>
          </p:cNvPicPr>
          <p:nvPr/>
        </p:nvPicPr>
        <p:blipFill rotWithShape="1">
          <a:blip r:embed="rId3" cstate="print">
            <a:clrChange>
              <a:clrFrom>
                <a:srgbClr val="F9F8FE"/>
              </a:clrFrom>
              <a:clrTo>
                <a:srgbClr val="F9F8FE">
                  <a:alpha val="0"/>
                </a:srgbClr>
              </a:clrTo>
            </a:clrChange>
            <a:extLst>
              <a:ext uri="{28A0092B-C50C-407E-A947-70E740481C1C}">
                <a14:useLocalDpi xmlns:a14="http://schemas.microsoft.com/office/drawing/2010/main" val="0"/>
              </a:ext>
            </a:extLst>
          </a:blip>
          <a:srcRect l="22890" t="12069" r="24274" b="8458"/>
          <a:stretch/>
        </p:blipFill>
        <p:spPr>
          <a:xfrm>
            <a:off x="8911987" y="1294662"/>
            <a:ext cx="3280012" cy="4710026"/>
          </a:xfrm>
          <a:prstGeom prst="rect">
            <a:avLst/>
          </a:prstGeom>
        </p:spPr>
      </p:pic>
    </p:spTree>
    <p:extLst>
      <p:ext uri="{BB962C8B-B14F-4D97-AF65-F5344CB8AC3E}">
        <p14:creationId xmlns:p14="http://schemas.microsoft.com/office/powerpoint/2010/main" val="22425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C750A-BD0F-8829-D6FF-24B41E6949D1}"/>
              </a:ext>
            </a:extLst>
          </p:cNvPr>
          <p:cNvSpPr>
            <a:spLocks noGrp="1"/>
          </p:cNvSpPr>
          <p:nvPr>
            <p:ph type="title"/>
          </p:nvPr>
        </p:nvSpPr>
        <p:spPr>
          <a:xfrm>
            <a:off x="629560" y="249723"/>
            <a:ext cx="10932879" cy="786519"/>
          </a:xfrm>
        </p:spPr>
        <p:txBody>
          <a:bodyPr>
            <a:normAutofit fontScale="90000"/>
          </a:bodyPr>
          <a:lstStyle/>
          <a:p>
            <a:pPr algn="ctr"/>
            <a:br>
              <a:rPr lang="en-IN" dirty="0"/>
            </a:br>
            <a:r>
              <a:rPr lang="en-IN" dirty="0"/>
              <a:t>Dealing with Difficult People</a:t>
            </a:r>
          </a:p>
        </p:txBody>
      </p:sp>
      <p:sp>
        <p:nvSpPr>
          <p:cNvPr id="3" name="Content Placeholder 2">
            <a:extLst>
              <a:ext uri="{FF2B5EF4-FFF2-40B4-BE49-F238E27FC236}">
                <a16:creationId xmlns:a16="http://schemas.microsoft.com/office/drawing/2014/main" id="{EBE5B90E-8382-14A3-97ED-562FEE098061}"/>
              </a:ext>
            </a:extLst>
          </p:cNvPr>
          <p:cNvSpPr>
            <a:spLocks noGrp="1"/>
          </p:cNvSpPr>
          <p:nvPr>
            <p:ph idx="1"/>
          </p:nvPr>
        </p:nvSpPr>
        <p:spPr>
          <a:xfrm>
            <a:off x="0" y="1356360"/>
            <a:ext cx="7124131" cy="5235181"/>
          </a:xfrm>
        </p:spPr>
        <p:txBody>
          <a:bodyPr tIns="684000" anchor="t"/>
          <a:lstStyle/>
          <a:p>
            <a:pPr marL="969963" lvl="1" indent="-342900">
              <a:spcBef>
                <a:spcPts val="1800"/>
              </a:spcBef>
              <a:spcAft>
                <a:spcPts val="1800"/>
              </a:spcAft>
            </a:pPr>
            <a:r>
              <a:rPr lang="en-IN" sz="2400" dirty="0">
                <a:solidFill>
                  <a:srgbClr val="444444"/>
                </a:solidFill>
              </a:rPr>
              <a:t>Remain Calm and Composed</a:t>
            </a:r>
          </a:p>
          <a:p>
            <a:pPr marL="969963" lvl="1" indent="-342900">
              <a:spcBef>
                <a:spcPts val="1800"/>
              </a:spcBef>
              <a:spcAft>
                <a:spcPts val="1800"/>
              </a:spcAft>
            </a:pPr>
            <a:r>
              <a:rPr lang="en-IN" sz="2400" dirty="0">
                <a:solidFill>
                  <a:srgbClr val="444444"/>
                </a:solidFill>
              </a:rPr>
              <a:t>Empathise</a:t>
            </a:r>
          </a:p>
          <a:p>
            <a:pPr marL="969963" lvl="1" indent="-342900">
              <a:spcBef>
                <a:spcPts val="1800"/>
              </a:spcBef>
              <a:spcAft>
                <a:spcPts val="1800"/>
              </a:spcAft>
            </a:pPr>
            <a:r>
              <a:rPr lang="en-IN" sz="2400" dirty="0">
                <a:solidFill>
                  <a:srgbClr val="444444"/>
                </a:solidFill>
              </a:rPr>
              <a:t>Choose your battles</a:t>
            </a:r>
          </a:p>
          <a:p>
            <a:pPr marL="969963" lvl="1" indent="-342900">
              <a:spcBef>
                <a:spcPts val="1800"/>
              </a:spcBef>
              <a:spcAft>
                <a:spcPts val="1800"/>
              </a:spcAft>
            </a:pPr>
            <a:r>
              <a:rPr lang="en-IN" sz="2400" dirty="0">
                <a:solidFill>
                  <a:srgbClr val="444444"/>
                </a:solidFill>
              </a:rPr>
              <a:t>Seek common ground</a:t>
            </a:r>
          </a:p>
          <a:p>
            <a:pPr marL="969963" lvl="1" indent="-342900">
              <a:spcBef>
                <a:spcPts val="1800"/>
              </a:spcBef>
              <a:spcAft>
                <a:spcPts val="1800"/>
              </a:spcAft>
            </a:pPr>
            <a:r>
              <a:rPr lang="en-IN" sz="2400" dirty="0">
                <a:solidFill>
                  <a:srgbClr val="444444"/>
                </a:solidFill>
              </a:rPr>
              <a:t>Conflict resolution skills</a:t>
            </a:r>
          </a:p>
          <a:p>
            <a:endParaRPr lang="en-IN" dirty="0"/>
          </a:p>
          <a:p>
            <a:endParaRPr lang="en-IN" dirty="0"/>
          </a:p>
        </p:txBody>
      </p:sp>
      <p:pic>
        <p:nvPicPr>
          <p:cNvPr id="6146" name="Picture 2" descr="Photo displeased ceo discussing with his team and scolding them during business meeting in the office">
            <a:extLst>
              <a:ext uri="{FF2B5EF4-FFF2-40B4-BE49-F238E27FC236}">
                <a16:creationId xmlns:a16="http://schemas.microsoft.com/office/drawing/2014/main" id="{CF0D192D-0514-3E72-E97E-D6C2087F9A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9350" y="1987987"/>
            <a:ext cx="5962650" cy="397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48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9" name="Picture 2" descr="Two Person Handshakes in Front of Books on Shelf">
            <a:extLst>
              <a:ext uri="{FF2B5EF4-FFF2-40B4-BE49-F238E27FC236}">
                <a16:creationId xmlns:a16="http://schemas.microsoft.com/office/drawing/2014/main" id="{DE93DC7B-6EB3-852B-203B-D0862EECF4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38320" cy="6644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0410CF5B-02B9-15F8-8BC0-597583E2371F}"/>
              </a:ext>
            </a:extLst>
          </p:cNvPr>
          <p:cNvPicPr>
            <a:picLocks noChangeAspect="1"/>
          </p:cNvPicPr>
          <p:nvPr/>
        </p:nvPicPr>
        <p:blipFill>
          <a:blip r:embed="rId3"/>
          <a:stretch>
            <a:fillRect/>
          </a:stretch>
        </p:blipFill>
        <p:spPr>
          <a:xfrm>
            <a:off x="5023032" y="4925795"/>
            <a:ext cx="507687" cy="507687"/>
          </a:xfrm>
          <a:prstGeom prst="rect">
            <a:avLst/>
          </a:prstGeom>
        </p:spPr>
      </p:pic>
      <p:pic>
        <p:nvPicPr>
          <p:cNvPr id="10" name="Picture 9">
            <a:extLst>
              <a:ext uri="{FF2B5EF4-FFF2-40B4-BE49-F238E27FC236}">
                <a16:creationId xmlns:a16="http://schemas.microsoft.com/office/drawing/2014/main" id="{37429726-DD4E-E52A-8722-77E6F9E95AB4}"/>
              </a:ext>
            </a:extLst>
          </p:cNvPr>
          <p:cNvPicPr>
            <a:picLocks noChangeAspect="1"/>
          </p:cNvPicPr>
          <p:nvPr/>
        </p:nvPicPr>
        <p:blipFill>
          <a:blip r:embed="rId4"/>
          <a:stretch>
            <a:fillRect/>
          </a:stretch>
        </p:blipFill>
        <p:spPr>
          <a:xfrm>
            <a:off x="7620437" y="4881138"/>
            <a:ext cx="552344" cy="552344"/>
          </a:xfrm>
          <a:prstGeom prst="rect">
            <a:avLst/>
          </a:prstGeom>
        </p:spPr>
      </p:pic>
      <p:pic>
        <p:nvPicPr>
          <p:cNvPr id="11" name="Picture 10">
            <a:extLst>
              <a:ext uri="{FF2B5EF4-FFF2-40B4-BE49-F238E27FC236}">
                <a16:creationId xmlns:a16="http://schemas.microsoft.com/office/drawing/2014/main" id="{4B4B306F-DDFD-02C4-0F80-AD7BE5FE3FA6}"/>
              </a:ext>
            </a:extLst>
          </p:cNvPr>
          <p:cNvPicPr>
            <a:picLocks noChangeAspect="1"/>
          </p:cNvPicPr>
          <p:nvPr/>
        </p:nvPicPr>
        <p:blipFill>
          <a:blip r:embed="rId5"/>
          <a:stretch>
            <a:fillRect/>
          </a:stretch>
        </p:blipFill>
        <p:spPr>
          <a:xfrm>
            <a:off x="10399743" y="4832457"/>
            <a:ext cx="649705" cy="649705"/>
          </a:xfrm>
          <a:prstGeom prst="rect">
            <a:avLst/>
          </a:prstGeom>
        </p:spPr>
      </p:pic>
      <p:sp>
        <p:nvSpPr>
          <p:cNvPr id="13" name="TextBox 12">
            <a:extLst>
              <a:ext uri="{FF2B5EF4-FFF2-40B4-BE49-F238E27FC236}">
                <a16:creationId xmlns:a16="http://schemas.microsoft.com/office/drawing/2014/main" id="{0F540D47-B281-16B5-533F-425C3D5CD7D0}"/>
              </a:ext>
            </a:extLst>
          </p:cNvPr>
          <p:cNvSpPr txBox="1"/>
          <p:nvPr/>
        </p:nvSpPr>
        <p:spPr>
          <a:xfrm>
            <a:off x="6744390" y="5433483"/>
            <a:ext cx="2462954" cy="307777"/>
          </a:xfrm>
          <a:prstGeom prst="rect">
            <a:avLst/>
          </a:prstGeom>
          <a:noFill/>
        </p:spPr>
        <p:txBody>
          <a:bodyPr wrap="square" rtlCol="0">
            <a:spAutoFit/>
          </a:bodyPr>
          <a:lstStyle/>
          <a:p>
            <a:r>
              <a:rPr lang="en-IN" sz="1400" dirty="0">
                <a:latin typeface="Swis721 Cn BT" panose="020B0506020202030204" pitchFamily="34" charset="0"/>
                <a:hlinkClick r:id="rId6"/>
              </a:rPr>
              <a:t>Hello@freelancetrainings.com</a:t>
            </a:r>
            <a:endParaRPr lang="en-IN" sz="1400" dirty="0">
              <a:latin typeface="Swis721 Cn BT" panose="020B0506020202030204" pitchFamily="34" charset="0"/>
            </a:endParaRPr>
          </a:p>
        </p:txBody>
      </p:sp>
      <p:sp>
        <p:nvSpPr>
          <p:cNvPr id="14" name="TextBox 13">
            <a:extLst>
              <a:ext uri="{FF2B5EF4-FFF2-40B4-BE49-F238E27FC236}">
                <a16:creationId xmlns:a16="http://schemas.microsoft.com/office/drawing/2014/main" id="{3DCF685F-B7C8-3543-E934-AB6981EFF2B7}"/>
              </a:ext>
            </a:extLst>
          </p:cNvPr>
          <p:cNvSpPr txBox="1"/>
          <p:nvPr/>
        </p:nvSpPr>
        <p:spPr>
          <a:xfrm>
            <a:off x="4666933" y="5444215"/>
            <a:ext cx="1152880" cy="307777"/>
          </a:xfrm>
          <a:prstGeom prst="rect">
            <a:avLst/>
          </a:prstGeom>
          <a:noFill/>
        </p:spPr>
        <p:txBody>
          <a:bodyPr wrap="none" rtlCol="0">
            <a:spAutoFit/>
          </a:bodyPr>
          <a:lstStyle/>
          <a:p>
            <a:r>
              <a:rPr lang="en-IN" sz="1400" dirty="0">
                <a:latin typeface="Swis721 Cn BT" panose="020B0506020202030204" pitchFamily="34" charset="0"/>
              </a:rPr>
              <a:t>98752-08472</a:t>
            </a:r>
          </a:p>
        </p:txBody>
      </p:sp>
      <p:sp>
        <p:nvSpPr>
          <p:cNvPr id="15" name="TextBox 14">
            <a:extLst>
              <a:ext uri="{FF2B5EF4-FFF2-40B4-BE49-F238E27FC236}">
                <a16:creationId xmlns:a16="http://schemas.microsoft.com/office/drawing/2014/main" id="{85CB3971-4E46-9414-D30A-E73301646032}"/>
              </a:ext>
            </a:extLst>
          </p:cNvPr>
          <p:cNvSpPr txBox="1"/>
          <p:nvPr/>
        </p:nvSpPr>
        <p:spPr>
          <a:xfrm>
            <a:off x="9695370" y="5433484"/>
            <a:ext cx="2272160" cy="307777"/>
          </a:xfrm>
          <a:prstGeom prst="rect">
            <a:avLst/>
          </a:prstGeom>
          <a:noFill/>
        </p:spPr>
        <p:txBody>
          <a:bodyPr wrap="none" rtlCol="0">
            <a:spAutoFit/>
          </a:bodyPr>
          <a:lstStyle/>
          <a:p>
            <a:r>
              <a:rPr lang="en-IN" sz="1400" dirty="0">
                <a:latin typeface="Swis721 Cn BT" panose="020B0506020202030204" pitchFamily="34" charset="0"/>
                <a:hlinkClick r:id="rId7"/>
              </a:rPr>
              <a:t>www.freelancetrainings.com</a:t>
            </a:r>
            <a:endParaRPr lang="en-IN" sz="1400" dirty="0">
              <a:latin typeface="Swis721 Cn BT" panose="020B0506020202030204" pitchFamily="34" charset="0"/>
            </a:endParaRPr>
          </a:p>
        </p:txBody>
      </p:sp>
      <p:pic>
        <p:nvPicPr>
          <p:cNvPr id="17" name="Picture 16">
            <a:extLst>
              <a:ext uri="{FF2B5EF4-FFF2-40B4-BE49-F238E27FC236}">
                <a16:creationId xmlns:a16="http://schemas.microsoft.com/office/drawing/2014/main" id="{CCC7A4C4-6279-9122-A2D3-05E51AE07642}"/>
              </a:ext>
            </a:extLst>
          </p:cNvPr>
          <p:cNvPicPr>
            <a:picLocks noChangeAspect="1"/>
          </p:cNvPicPr>
          <p:nvPr/>
        </p:nvPicPr>
        <p:blipFill>
          <a:blip r:embed="rId8"/>
          <a:stretch>
            <a:fillRect/>
          </a:stretch>
        </p:blipFill>
        <p:spPr>
          <a:xfrm>
            <a:off x="5501853" y="6255611"/>
            <a:ext cx="315227" cy="315227"/>
          </a:xfrm>
          <a:prstGeom prst="rect">
            <a:avLst/>
          </a:prstGeom>
        </p:spPr>
      </p:pic>
      <p:sp>
        <p:nvSpPr>
          <p:cNvPr id="18" name="TextBox 17">
            <a:extLst>
              <a:ext uri="{FF2B5EF4-FFF2-40B4-BE49-F238E27FC236}">
                <a16:creationId xmlns:a16="http://schemas.microsoft.com/office/drawing/2014/main" id="{749C530B-84F8-0DD8-C408-01BC63946DF0}"/>
              </a:ext>
            </a:extLst>
          </p:cNvPr>
          <p:cNvSpPr txBox="1"/>
          <p:nvPr/>
        </p:nvSpPr>
        <p:spPr>
          <a:xfrm>
            <a:off x="5745960" y="6296521"/>
            <a:ext cx="5326651" cy="307777"/>
          </a:xfrm>
          <a:prstGeom prst="rect">
            <a:avLst/>
          </a:prstGeom>
          <a:noFill/>
        </p:spPr>
        <p:txBody>
          <a:bodyPr wrap="none" rtlCol="0">
            <a:spAutoFit/>
          </a:bodyPr>
          <a:lstStyle/>
          <a:p>
            <a:r>
              <a:rPr lang="en-IN" sz="1400" dirty="0">
                <a:latin typeface="Swis721 Cn BT" panose="020B0506020202030204" pitchFamily="34" charset="0"/>
              </a:rPr>
              <a:t>406, Titanium City Centre Mall, Anand Nagar, Satellite, Ahmedabad-380015</a:t>
            </a:r>
          </a:p>
        </p:txBody>
      </p:sp>
      <p:pic>
        <p:nvPicPr>
          <p:cNvPr id="6" name="Content Placeholder 5">
            <a:extLst>
              <a:ext uri="{FF2B5EF4-FFF2-40B4-BE49-F238E27FC236}">
                <a16:creationId xmlns:a16="http://schemas.microsoft.com/office/drawing/2014/main" id="{6DA9F45B-CBCD-AD35-F146-CDF9EAD061D8}"/>
              </a:ext>
            </a:extLst>
          </p:cNvPr>
          <p:cNvPicPr>
            <a:picLocks noGrp="1" noChangeAspect="1"/>
          </p:cNvPicPr>
          <p:nvPr>
            <p:ph idx="1"/>
          </p:nvPr>
        </p:nvPicPr>
        <p:blipFill rotWithShape="1">
          <a:blip r:embed="rId9" cstate="print">
            <a:clrChange>
              <a:clrFrom>
                <a:srgbClr val="F2F2F2"/>
              </a:clrFrom>
              <a:clrTo>
                <a:srgbClr val="F2F2F2">
                  <a:alpha val="0"/>
                </a:srgbClr>
              </a:clrTo>
            </a:clrChange>
            <a:extLst>
              <a:ext uri="{28A0092B-C50C-407E-A947-70E740481C1C}">
                <a14:useLocalDpi xmlns:a14="http://schemas.microsoft.com/office/drawing/2010/main" val="0"/>
              </a:ext>
            </a:extLst>
          </a:blip>
          <a:srcRect l="7118" t="12229" r="8946" b="15303"/>
          <a:stretch/>
        </p:blipFill>
        <p:spPr>
          <a:xfrm>
            <a:off x="6324425" y="1198748"/>
            <a:ext cx="3370945" cy="2910408"/>
          </a:xfrm>
        </p:spPr>
      </p:pic>
      <p:pic>
        <p:nvPicPr>
          <p:cNvPr id="4" name="Picture 3">
            <a:extLst>
              <a:ext uri="{FF2B5EF4-FFF2-40B4-BE49-F238E27FC236}">
                <a16:creationId xmlns:a16="http://schemas.microsoft.com/office/drawing/2014/main" id="{D551321F-7CB8-63E4-097C-BC93B008554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38320" y="0"/>
            <a:ext cx="744691" cy="8628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3">
            <a:extLst>
              <a:ext uri="{FF2B5EF4-FFF2-40B4-BE49-F238E27FC236}">
                <a16:creationId xmlns:a16="http://schemas.microsoft.com/office/drawing/2014/main" id="{627502A3-135A-84B3-20E1-8422A766904C}"/>
              </a:ext>
            </a:extLst>
          </p:cNvPr>
          <p:cNvSpPr>
            <a:spLocks noGrp="1"/>
          </p:cNvSpPr>
          <p:nvPr>
            <p:ph type="title" idx="4294967295"/>
          </p:nvPr>
        </p:nvSpPr>
        <p:spPr>
          <a:xfrm>
            <a:off x="984747" y="-225475"/>
            <a:ext cx="5976429" cy="785841"/>
          </a:xfrm>
        </p:spPr>
        <p:txBody>
          <a:bodyPr/>
          <a:lstStyle/>
          <a:p>
            <a:pPr algn="ctr"/>
            <a:r>
              <a:rPr lang="en-IN" dirty="0"/>
              <a:t>                               Workshop Agenda –Day 2</a:t>
            </a:r>
            <a:endParaRPr lang="en-IN" dirty="0">
              <a:solidFill>
                <a:srgbClr val="01549F"/>
              </a:solidFill>
            </a:endParaRPr>
          </a:p>
        </p:txBody>
      </p:sp>
      <p:sp>
        <p:nvSpPr>
          <p:cNvPr id="26" name="TextBox 25">
            <a:extLst>
              <a:ext uri="{FF2B5EF4-FFF2-40B4-BE49-F238E27FC236}">
                <a16:creationId xmlns:a16="http://schemas.microsoft.com/office/drawing/2014/main" id="{078AC6BF-C79C-A7C4-B5B2-5C6758269E0E}"/>
              </a:ext>
            </a:extLst>
          </p:cNvPr>
          <p:cNvSpPr txBox="1"/>
          <p:nvPr/>
        </p:nvSpPr>
        <p:spPr>
          <a:xfrm>
            <a:off x="5068428" y="1029703"/>
            <a:ext cx="2598414" cy="369332"/>
          </a:xfrm>
          <a:prstGeom prst="rect">
            <a:avLst/>
          </a:prstGeom>
          <a:noFill/>
        </p:spPr>
        <p:txBody>
          <a:bodyPr wrap="square">
            <a:spAutoFit/>
          </a:bodyPr>
          <a:lstStyle/>
          <a:p>
            <a:pPr algn="ctr"/>
            <a:r>
              <a:rPr lang="en-US" b="1" dirty="0">
                <a:solidFill>
                  <a:srgbClr val="DE3537"/>
                </a:solidFill>
              </a:rPr>
              <a:t>Team Communication</a:t>
            </a:r>
          </a:p>
        </p:txBody>
      </p:sp>
      <p:pic>
        <p:nvPicPr>
          <p:cNvPr id="8" name="Picture 7">
            <a:extLst>
              <a:ext uri="{FF2B5EF4-FFF2-40B4-BE49-F238E27FC236}">
                <a16:creationId xmlns:a16="http://schemas.microsoft.com/office/drawing/2014/main" id="{2D2F0BF8-EB84-375A-5139-D5228D37E764}"/>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11757" b="1563"/>
          <a:stretch/>
        </p:blipFill>
        <p:spPr>
          <a:xfrm>
            <a:off x="984747" y="1029703"/>
            <a:ext cx="9512469" cy="5312560"/>
          </a:xfrm>
          <a:prstGeom prst="rect">
            <a:avLst/>
          </a:prstGeom>
          <a:solidFill>
            <a:srgbClr val="F1F2F6"/>
          </a:solidFill>
        </p:spPr>
      </p:pic>
      <p:sp>
        <p:nvSpPr>
          <p:cNvPr id="12" name="TextBox 11">
            <a:extLst>
              <a:ext uri="{FF2B5EF4-FFF2-40B4-BE49-F238E27FC236}">
                <a16:creationId xmlns:a16="http://schemas.microsoft.com/office/drawing/2014/main" id="{94501C3F-B21C-3CE1-895C-3E0AA86F24D6}"/>
              </a:ext>
            </a:extLst>
          </p:cNvPr>
          <p:cNvSpPr txBox="1"/>
          <p:nvPr/>
        </p:nvSpPr>
        <p:spPr>
          <a:xfrm rot="5400000" flipH="1" flipV="1">
            <a:off x="4572731" y="3929024"/>
            <a:ext cx="2402954" cy="2423523"/>
          </a:xfrm>
          <a:prstGeom prst="rect">
            <a:avLst/>
          </a:prstGeom>
          <a:noFill/>
        </p:spPr>
        <p:txBody>
          <a:bodyPr wrap="square">
            <a:prstTxWarp prst="textCircle">
              <a:avLst>
                <a:gd name="adj" fmla="val 10930858"/>
              </a:avLst>
            </a:prstTxWarp>
            <a:spAutoFit/>
          </a:bodyPr>
          <a:lstStyle/>
          <a:p>
            <a:pPr algn="ctr">
              <a:lnSpc>
                <a:spcPct val="80000"/>
              </a:lnSpc>
              <a:spcAft>
                <a:spcPts val="600"/>
              </a:spcAft>
            </a:pPr>
            <a:r>
              <a:rPr lang="en-IN" sz="2000" b="1" dirty="0">
                <a:solidFill>
                  <a:srgbClr val="FF00FF"/>
                </a:solidFill>
              </a:rPr>
              <a:t>Understanding Interpersonal Skills</a:t>
            </a:r>
            <a:endParaRPr lang="en-IN" sz="2000" b="1" dirty="0">
              <a:solidFill>
                <a:schemeClr val="accent2">
                  <a:lumMod val="75000"/>
                </a:schemeClr>
              </a:solidFill>
            </a:endParaRPr>
          </a:p>
        </p:txBody>
      </p:sp>
      <p:pic>
        <p:nvPicPr>
          <p:cNvPr id="13" name="Picture 12">
            <a:extLst>
              <a:ext uri="{FF2B5EF4-FFF2-40B4-BE49-F238E27FC236}">
                <a16:creationId xmlns:a16="http://schemas.microsoft.com/office/drawing/2014/main" id="{55264E44-621A-30CB-2302-1DFF1A2349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74959" y="4366922"/>
            <a:ext cx="1532047" cy="1673073"/>
          </a:xfrm>
          <a:prstGeom prst="rect">
            <a:avLst/>
          </a:prstGeom>
        </p:spPr>
      </p:pic>
      <p:sp>
        <p:nvSpPr>
          <p:cNvPr id="14" name="TextBox 13">
            <a:extLst>
              <a:ext uri="{FF2B5EF4-FFF2-40B4-BE49-F238E27FC236}">
                <a16:creationId xmlns:a16="http://schemas.microsoft.com/office/drawing/2014/main" id="{5B25D894-BA44-FB4A-02C5-1D16680D763C}"/>
              </a:ext>
            </a:extLst>
          </p:cNvPr>
          <p:cNvSpPr txBox="1"/>
          <p:nvPr/>
        </p:nvSpPr>
        <p:spPr>
          <a:xfrm>
            <a:off x="1341504" y="3720591"/>
            <a:ext cx="2459595" cy="646331"/>
          </a:xfrm>
          <a:prstGeom prst="rect">
            <a:avLst/>
          </a:prstGeom>
          <a:noFill/>
        </p:spPr>
        <p:txBody>
          <a:bodyPr wrap="square">
            <a:spAutoFit/>
          </a:bodyPr>
          <a:lstStyle/>
          <a:p>
            <a:pPr algn="ctr"/>
            <a:r>
              <a:rPr lang="en-US" b="1" dirty="0">
                <a:solidFill>
                  <a:srgbClr val="01549F"/>
                </a:solidFill>
              </a:rPr>
              <a:t> Collaboration </a:t>
            </a:r>
          </a:p>
          <a:p>
            <a:pPr algn="ctr"/>
            <a:r>
              <a:rPr lang="en-US" b="1" dirty="0">
                <a:solidFill>
                  <a:srgbClr val="01549F"/>
                </a:solidFill>
              </a:rPr>
              <a:t>Skills</a:t>
            </a:r>
          </a:p>
        </p:txBody>
      </p:sp>
      <p:sp>
        <p:nvSpPr>
          <p:cNvPr id="15" name="TextBox 14">
            <a:extLst>
              <a:ext uri="{FF2B5EF4-FFF2-40B4-BE49-F238E27FC236}">
                <a16:creationId xmlns:a16="http://schemas.microsoft.com/office/drawing/2014/main" id="{040AA0C4-8230-012D-0893-4C75E1CA0827}"/>
              </a:ext>
            </a:extLst>
          </p:cNvPr>
          <p:cNvSpPr txBox="1"/>
          <p:nvPr/>
        </p:nvSpPr>
        <p:spPr>
          <a:xfrm>
            <a:off x="2608833" y="1895930"/>
            <a:ext cx="2459595" cy="646331"/>
          </a:xfrm>
          <a:prstGeom prst="rect">
            <a:avLst/>
          </a:prstGeom>
          <a:noFill/>
        </p:spPr>
        <p:txBody>
          <a:bodyPr wrap="square">
            <a:spAutoFit/>
          </a:bodyPr>
          <a:lstStyle/>
          <a:p>
            <a:pPr algn="ctr"/>
            <a:r>
              <a:rPr lang="en-US" b="1" dirty="0">
                <a:solidFill>
                  <a:srgbClr val="01549F"/>
                </a:solidFill>
              </a:rPr>
              <a:t>Non Verbal communication</a:t>
            </a:r>
          </a:p>
        </p:txBody>
      </p:sp>
      <p:sp>
        <p:nvSpPr>
          <p:cNvPr id="16" name="TextBox 15">
            <a:extLst>
              <a:ext uri="{FF2B5EF4-FFF2-40B4-BE49-F238E27FC236}">
                <a16:creationId xmlns:a16="http://schemas.microsoft.com/office/drawing/2014/main" id="{4EBD6A66-5DCF-7702-9546-0104FCC35314}"/>
              </a:ext>
            </a:extLst>
          </p:cNvPr>
          <p:cNvSpPr txBox="1"/>
          <p:nvPr/>
        </p:nvSpPr>
        <p:spPr>
          <a:xfrm>
            <a:off x="4600904" y="1311082"/>
            <a:ext cx="2748958" cy="646331"/>
          </a:xfrm>
          <a:prstGeom prst="rect">
            <a:avLst/>
          </a:prstGeom>
          <a:noFill/>
        </p:spPr>
        <p:txBody>
          <a:bodyPr wrap="square">
            <a:spAutoFit/>
          </a:bodyPr>
          <a:lstStyle/>
          <a:p>
            <a:pPr algn="ctr"/>
            <a:r>
              <a:rPr lang="en-US" b="1" dirty="0">
                <a:solidFill>
                  <a:srgbClr val="01549F"/>
                </a:solidFill>
              </a:rPr>
              <a:t>Making First Great Impressions</a:t>
            </a:r>
          </a:p>
        </p:txBody>
      </p:sp>
      <p:sp>
        <p:nvSpPr>
          <p:cNvPr id="17" name="TextBox 16">
            <a:extLst>
              <a:ext uri="{FF2B5EF4-FFF2-40B4-BE49-F238E27FC236}">
                <a16:creationId xmlns:a16="http://schemas.microsoft.com/office/drawing/2014/main" id="{F671F262-4774-6793-F8B5-A5294B812E79}"/>
              </a:ext>
            </a:extLst>
          </p:cNvPr>
          <p:cNvSpPr txBox="1"/>
          <p:nvPr/>
        </p:nvSpPr>
        <p:spPr>
          <a:xfrm>
            <a:off x="6714698" y="2003133"/>
            <a:ext cx="2459595" cy="646331"/>
          </a:xfrm>
          <a:prstGeom prst="rect">
            <a:avLst/>
          </a:prstGeom>
          <a:noFill/>
        </p:spPr>
        <p:txBody>
          <a:bodyPr wrap="square">
            <a:spAutoFit/>
          </a:bodyPr>
          <a:lstStyle/>
          <a:p>
            <a:pPr algn="ctr"/>
            <a:r>
              <a:rPr lang="en-US" b="1" dirty="0">
                <a:solidFill>
                  <a:srgbClr val="01549F"/>
                </a:solidFill>
              </a:rPr>
              <a:t>Vocal </a:t>
            </a:r>
          </a:p>
          <a:p>
            <a:pPr algn="ctr"/>
            <a:r>
              <a:rPr lang="en-US" b="1" dirty="0">
                <a:solidFill>
                  <a:srgbClr val="01549F"/>
                </a:solidFill>
              </a:rPr>
              <a:t>Communication</a:t>
            </a:r>
          </a:p>
        </p:txBody>
      </p:sp>
      <p:sp>
        <p:nvSpPr>
          <p:cNvPr id="18" name="TextBox 17">
            <a:extLst>
              <a:ext uri="{FF2B5EF4-FFF2-40B4-BE49-F238E27FC236}">
                <a16:creationId xmlns:a16="http://schemas.microsoft.com/office/drawing/2014/main" id="{746B8EB4-F798-0015-D70E-CF14D2B0CDDC}"/>
              </a:ext>
            </a:extLst>
          </p:cNvPr>
          <p:cNvSpPr txBox="1"/>
          <p:nvPr/>
        </p:nvSpPr>
        <p:spPr>
          <a:xfrm>
            <a:off x="7831408" y="3720591"/>
            <a:ext cx="2459595" cy="646331"/>
          </a:xfrm>
          <a:prstGeom prst="rect">
            <a:avLst/>
          </a:prstGeom>
          <a:noFill/>
        </p:spPr>
        <p:txBody>
          <a:bodyPr wrap="square">
            <a:spAutoFit/>
          </a:bodyPr>
          <a:lstStyle/>
          <a:p>
            <a:pPr algn="ctr"/>
            <a:r>
              <a:rPr lang="en-US" b="1" dirty="0">
                <a:solidFill>
                  <a:srgbClr val="01549F"/>
                </a:solidFill>
              </a:rPr>
              <a:t>Interpersonal </a:t>
            </a:r>
          </a:p>
          <a:p>
            <a:pPr algn="ctr"/>
            <a:r>
              <a:rPr lang="en-US" b="1" dirty="0">
                <a:solidFill>
                  <a:srgbClr val="01549F"/>
                </a:solidFill>
              </a:rPr>
              <a:t>conflict</a:t>
            </a:r>
          </a:p>
        </p:txBody>
      </p:sp>
      <p:pic>
        <p:nvPicPr>
          <p:cNvPr id="3" name="Picture 2">
            <a:extLst>
              <a:ext uri="{FF2B5EF4-FFF2-40B4-BE49-F238E27FC236}">
                <a16:creationId xmlns:a16="http://schemas.microsoft.com/office/drawing/2014/main" id="{C765D6B3-93B3-9357-FBCA-BD8E83785E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90902" y="4240910"/>
            <a:ext cx="1374020" cy="872612"/>
          </a:xfrm>
          <a:prstGeom prst="rect">
            <a:avLst/>
          </a:prstGeom>
        </p:spPr>
      </p:pic>
      <p:pic>
        <p:nvPicPr>
          <p:cNvPr id="32" name="Picture 31">
            <a:extLst>
              <a:ext uri="{FF2B5EF4-FFF2-40B4-BE49-F238E27FC236}">
                <a16:creationId xmlns:a16="http://schemas.microsoft.com/office/drawing/2014/main" id="{5E634DFF-991A-E323-5B70-EF8B73CDA07B}"/>
              </a:ext>
            </a:extLst>
          </p:cNvPr>
          <p:cNvPicPr>
            <a:picLocks noChangeAspect="1"/>
          </p:cNvPicPr>
          <p:nvPr/>
        </p:nvPicPr>
        <p:blipFill>
          <a:blip r:embed="rId7"/>
          <a:stretch>
            <a:fillRect/>
          </a:stretch>
        </p:blipFill>
        <p:spPr>
          <a:xfrm>
            <a:off x="2408379" y="4383086"/>
            <a:ext cx="730436" cy="730436"/>
          </a:xfrm>
          <a:prstGeom prst="rect">
            <a:avLst/>
          </a:prstGeom>
        </p:spPr>
      </p:pic>
      <p:pic>
        <p:nvPicPr>
          <p:cNvPr id="4" name="Picture 3">
            <a:extLst>
              <a:ext uri="{FF2B5EF4-FFF2-40B4-BE49-F238E27FC236}">
                <a16:creationId xmlns:a16="http://schemas.microsoft.com/office/drawing/2014/main" id="{F261EA5D-C4F6-0026-C457-A81FF7580F57}"/>
              </a:ext>
            </a:extLst>
          </p:cNvPr>
          <p:cNvPicPr>
            <a:picLocks noChangeAspect="1"/>
          </p:cNvPicPr>
          <p:nvPr/>
        </p:nvPicPr>
        <p:blipFill>
          <a:blip r:embed="rId8"/>
          <a:stretch>
            <a:fillRect/>
          </a:stretch>
        </p:blipFill>
        <p:spPr>
          <a:xfrm>
            <a:off x="3523043" y="2800123"/>
            <a:ext cx="774637" cy="774637"/>
          </a:xfrm>
          <a:prstGeom prst="rect">
            <a:avLst/>
          </a:prstGeom>
        </p:spPr>
      </p:pic>
      <p:pic>
        <p:nvPicPr>
          <p:cNvPr id="9" name="Picture 8">
            <a:extLst>
              <a:ext uri="{FF2B5EF4-FFF2-40B4-BE49-F238E27FC236}">
                <a16:creationId xmlns:a16="http://schemas.microsoft.com/office/drawing/2014/main" id="{2E741059-B947-F67C-E82B-AC7898337E0F}"/>
              </a:ext>
            </a:extLst>
          </p:cNvPr>
          <p:cNvPicPr>
            <a:picLocks noChangeAspect="1"/>
          </p:cNvPicPr>
          <p:nvPr/>
        </p:nvPicPr>
        <p:blipFill>
          <a:blip r:embed="rId9"/>
          <a:stretch>
            <a:fillRect/>
          </a:stretch>
        </p:blipFill>
        <p:spPr>
          <a:xfrm>
            <a:off x="5551964" y="2156002"/>
            <a:ext cx="640080" cy="640080"/>
          </a:xfrm>
          <a:prstGeom prst="rect">
            <a:avLst/>
          </a:prstGeom>
        </p:spPr>
      </p:pic>
      <p:pic>
        <p:nvPicPr>
          <p:cNvPr id="11" name="Picture 10">
            <a:extLst>
              <a:ext uri="{FF2B5EF4-FFF2-40B4-BE49-F238E27FC236}">
                <a16:creationId xmlns:a16="http://schemas.microsoft.com/office/drawing/2014/main" id="{A9390B1C-4029-0AC8-511A-6AC22E3BB363}"/>
              </a:ext>
            </a:extLst>
          </p:cNvPr>
          <p:cNvPicPr>
            <a:picLocks noChangeAspect="1"/>
          </p:cNvPicPr>
          <p:nvPr/>
        </p:nvPicPr>
        <p:blipFill>
          <a:blip r:embed="rId10"/>
          <a:stretch>
            <a:fillRect/>
          </a:stretch>
        </p:blipFill>
        <p:spPr>
          <a:xfrm>
            <a:off x="7666842" y="2842164"/>
            <a:ext cx="663036" cy="663036"/>
          </a:xfrm>
          <a:prstGeom prst="rect">
            <a:avLst/>
          </a:prstGeom>
        </p:spPr>
      </p:pic>
    </p:spTree>
    <p:extLst>
      <p:ext uri="{BB962C8B-B14F-4D97-AF65-F5344CB8AC3E}">
        <p14:creationId xmlns:p14="http://schemas.microsoft.com/office/powerpoint/2010/main" val="15503320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5070C-7649-57B3-F68E-B8B01B2521EE}"/>
              </a:ext>
            </a:extLst>
          </p:cNvPr>
          <p:cNvSpPr>
            <a:spLocks noGrp="1"/>
          </p:cNvSpPr>
          <p:nvPr>
            <p:ph type="title"/>
          </p:nvPr>
        </p:nvSpPr>
        <p:spPr>
          <a:xfrm>
            <a:off x="418012" y="116931"/>
            <a:ext cx="10515600" cy="510086"/>
          </a:xfrm>
        </p:spPr>
        <p:txBody>
          <a:bodyPr>
            <a:noAutofit/>
          </a:bodyPr>
          <a:lstStyle/>
          <a:p>
            <a:r>
              <a:rPr lang="en-IN" sz="3600" dirty="0"/>
              <a:t>       Activity- Unwind</a:t>
            </a:r>
          </a:p>
        </p:txBody>
      </p:sp>
      <p:pic>
        <p:nvPicPr>
          <p:cNvPr id="4" name="Picture 4" descr="https://spiritualdiscovery.files.wordpress.com/2008/10/yarnsmlgrp2.jpg">
            <a:extLst>
              <a:ext uri="{FF2B5EF4-FFF2-40B4-BE49-F238E27FC236}">
                <a16:creationId xmlns:a16="http://schemas.microsoft.com/office/drawing/2014/main" id="{FBF1798C-E40F-41DD-55A1-3178E336E8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1176" y="883426"/>
            <a:ext cx="8162382" cy="46179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ree vector kids learning and playing illustration">
            <a:extLst>
              <a:ext uri="{FF2B5EF4-FFF2-40B4-BE49-F238E27FC236}">
                <a16:creationId xmlns:a16="http://schemas.microsoft.com/office/drawing/2014/main" id="{0C69A303-2395-498A-90E6-1E4457931C0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87681" y="5248064"/>
            <a:ext cx="1804319" cy="128550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CFA1FE12-10E2-ED73-FBB9-5ADFFCBFFF58}"/>
              </a:ext>
            </a:extLst>
          </p:cNvPr>
          <p:cNvSpPr txBox="1">
            <a:spLocks/>
          </p:cNvSpPr>
          <p:nvPr/>
        </p:nvSpPr>
        <p:spPr>
          <a:xfrm>
            <a:off x="674567" y="5869324"/>
            <a:ext cx="10515600" cy="510086"/>
          </a:xfrm>
          <a:prstGeom prst="rect">
            <a:avLst/>
          </a:prstGeom>
        </p:spPr>
        <p:txBody>
          <a:bodyPr vert="horz" lIns="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Swis721 Cn BT" panose="020B0506020202030204" pitchFamily="34" charset="0"/>
                <a:ea typeface="+mj-ea"/>
                <a:cs typeface="+mj-cs"/>
              </a:defRPr>
            </a:lvl1pPr>
          </a:lstStyle>
          <a:p>
            <a:pPr algn="ctr"/>
            <a:r>
              <a:rPr lang="en-IN" sz="3600" dirty="0">
                <a:solidFill>
                  <a:srgbClr val="0070C0"/>
                </a:solidFill>
              </a:rPr>
              <a:t>Module-1</a:t>
            </a:r>
          </a:p>
          <a:p>
            <a:pPr algn="ctr"/>
            <a:r>
              <a:rPr lang="en-IN" sz="3600" dirty="0">
                <a:solidFill>
                  <a:srgbClr val="0070C0"/>
                </a:solidFill>
              </a:rPr>
              <a:t>Understanding Interpersonal Skills</a:t>
            </a:r>
          </a:p>
        </p:txBody>
      </p:sp>
    </p:spTree>
    <p:extLst>
      <p:ext uri="{BB962C8B-B14F-4D97-AF65-F5344CB8AC3E}">
        <p14:creationId xmlns:p14="http://schemas.microsoft.com/office/powerpoint/2010/main" val="1933621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84159-D5E7-D43B-31C4-0AF586F44210}"/>
              </a:ext>
            </a:extLst>
          </p:cNvPr>
          <p:cNvSpPr>
            <a:spLocks noGrp="1"/>
          </p:cNvSpPr>
          <p:nvPr>
            <p:ph type="title"/>
          </p:nvPr>
        </p:nvSpPr>
        <p:spPr>
          <a:xfrm>
            <a:off x="133349" y="0"/>
            <a:ext cx="10515600" cy="1325563"/>
          </a:xfrm>
        </p:spPr>
        <p:txBody>
          <a:bodyPr/>
          <a:lstStyle/>
          <a:p>
            <a:r>
              <a:rPr lang="en-IN" dirty="0"/>
              <a:t>         What is Interpersonal Effectiveness</a:t>
            </a:r>
          </a:p>
        </p:txBody>
      </p:sp>
      <p:sp>
        <p:nvSpPr>
          <p:cNvPr id="3" name="Content Placeholder 2">
            <a:extLst>
              <a:ext uri="{FF2B5EF4-FFF2-40B4-BE49-F238E27FC236}">
                <a16:creationId xmlns:a16="http://schemas.microsoft.com/office/drawing/2014/main" id="{EFEF930E-2DAC-74FE-5EC9-D7176DE35D5A}"/>
              </a:ext>
            </a:extLst>
          </p:cNvPr>
          <p:cNvSpPr>
            <a:spLocks noGrp="1"/>
          </p:cNvSpPr>
          <p:nvPr>
            <p:ph idx="1"/>
          </p:nvPr>
        </p:nvSpPr>
        <p:spPr>
          <a:xfrm>
            <a:off x="133349" y="1667531"/>
            <a:ext cx="7762998" cy="4253584"/>
          </a:xfrm>
        </p:spPr>
        <p:txBody>
          <a:bodyPr>
            <a:normAutofit fontScale="77500" lnSpcReduction="20000"/>
          </a:bodyPr>
          <a:lstStyle/>
          <a:p>
            <a:pPr>
              <a:lnSpc>
                <a:spcPct val="160000"/>
              </a:lnSpc>
            </a:pPr>
            <a:r>
              <a:rPr lang="en-US" sz="2400" b="1" dirty="0">
                <a:solidFill>
                  <a:schemeClr val="tx1"/>
                </a:solidFill>
                <a:latin typeface="+mj-lt"/>
              </a:rPr>
              <a:t>The ability to </a:t>
            </a:r>
            <a:r>
              <a:rPr lang="en-US" b="1" dirty="0">
                <a:solidFill>
                  <a:srgbClr val="4183D7"/>
                </a:solidFill>
                <a:latin typeface="+mj-lt"/>
              </a:rPr>
              <a:t>understand, communicate and interact </a:t>
            </a:r>
            <a:r>
              <a:rPr lang="en-US" sz="2400" b="1" dirty="0">
                <a:solidFill>
                  <a:schemeClr val="tx1"/>
                </a:solidFill>
                <a:latin typeface="+mj-lt"/>
              </a:rPr>
              <a:t>with other people in a way that leads </a:t>
            </a:r>
          </a:p>
          <a:p>
            <a:pPr>
              <a:lnSpc>
                <a:spcPct val="160000"/>
              </a:lnSpc>
            </a:pPr>
            <a:endParaRPr lang="en-US" sz="2400" b="1" dirty="0">
              <a:solidFill>
                <a:schemeClr val="tx1"/>
              </a:solidFill>
              <a:latin typeface="+mj-lt"/>
            </a:endParaRPr>
          </a:p>
          <a:p>
            <a:pPr>
              <a:lnSpc>
                <a:spcPct val="160000"/>
              </a:lnSpc>
            </a:pPr>
            <a:r>
              <a:rPr lang="en-US" sz="2400" b="1" dirty="0">
                <a:solidFill>
                  <a:schemeClr val="tx1"/>
                </a:solidFill>
                <a:latin typeface="+mj-lt"/>
              </a:rPr>
              <a:t>to </a:t>
            </a:r>
            <a:r>
              <a:rPr lang="en-US" b="1" dirty="0">
                <a:solidFill>
                  <a:srgbClr val="4183D7"/>
                </a:solidFill>
                <a:latin typeface="+mj-lt"/>
              </a:rPr>
              <a:t>productive working relationships </a:t>
            </a:r>
            <a:r>
              <a:rPr lang="en-US" sz="2400" b="1" dirty="0">
                <a:solidFill>
                  <a:schemeClr val="tx1"/>
                </a:solidFill>
                <a:latin typeface="+mj-lt"/>
              </a:rPr>
              <a:t>and </a:t>
            </a:r>
          </a:p>
          <a:p>
            <a:pPr>
              <a:lnSpc>
                <a:spcPct val="160000"/>
              </a:lnSpc>
            </a:pPr>
            <a:endParaRPr lang="en-US" sz="2400" b="1" dirty="0">
              <a:solidFill>
                <a:schemeClr val="tx1"/>
              </a:solidFill>
              <a:latin typeface="+mj-lt"/>
            </a:endParaRPr>
          </a:p>
          <a:p>
            <a:pPr>
              <a:lnSpc>
                <a:spcPct val="160000"/>
              </a:lnSpc>
            </a:pPr>
            <a:r>
              <a:rPr lang="en-US" sz="2400" b="1" dirty="0">
                <a:solidFill>
                  <a:schemeClr val="tx1"/>
                </a:solidFill>
                <a:latin typeface="+mj-lt"/>
              </a:rPr>
              <a:t>enables the </a:t>
            </a:r>
            <a:r>
              <a:rPr lang="en-US" b="1" dirty="0">
                <a:solidFill>
                  <a:srgbClr val="4183D7"/>
                </a:solidFill>
                <a:latin typeface="+mj-lt"/>
              </a:rPr>
              <a:t>achievement of desired outcomes  </a:t>
            </a:r>
          </a:p>
          <a:p>
            <a:pPr>
              <a:lnSpc>
                <a:spcPct val="160000"/>
              </a:lnSpc>
            </a:pPr>
            <a:endParaRPr lang="en-US" sz="2400" b="1" dirty="0">
              <a:solidFill>
                <a:schemeClr val="tx1"/>
              </a:solidFill>
              <a:latin typeface="+mj-lt"/>
            </a:endParaRPr>
          </a:p>
          <a:p>
            <a:pPr>
              <a:lnSpc>
                <a:spcPct val="160000"/>
              </a:lnSpc>
            </a:pPr>
            <a:r>
              <a:rPr lang="en-US" sz="2400" b="1" dirty="0">
                <a:solidFill>
                  <a:schemeClr val="tx1"/>
                </a:solidFill>
                <a:latin typeface="+mj-lt"/>
              </a:rPr>
              <a:t>for </a:t>
            </a:r>
            <a:r>
              <a:rPr lang="en-US" b="1" dirty="0">
                <a:solidFill>
                  <a:srgbClr val="4183D7"/>
                </a:solidFill>
                <a:latin typeface="+mj-lt"/>
              </a:rPr>
              <a:t>you, your team and the organization</a:t>
            </a:r>
            <a:r>
              <a:rPr lang="en-US" sz="2400" b="1" dirty="0">
                <a:solidFill>
                  <a:schemeClr val="tx1"/>
                </a:solidFill>
                <a:latin typeface="+mj-lt"/>
              </a:rPr>
              <a:t>.</a:t>
            </a:r>
          </a:p>
          <a:p>
            <a:pPr marL="0" indent="0">
              <a:buNone/>
            </a:pPr>
            <a:endParaRPr lang="en-IN" sz="2400" dirty="0">
              <a:latin typeface="+mj-lt"/>
            </a:endParaRPr>
          </a:p>
        </p:txBody>
      </p:sp>
      <p:pic>
        <p:nvPicPr>
          <p:cNvPr id="4" name="Picture 2">
            <a:extLst>
              <a:ext uri="{FF2B5EF4-FFF2-40B4-BE49-F238E27FC236}">
                <a16:creationId xmlns:a16="http://schemas.microsoft.com/office/drawing/2014/main" id="{8142F1B9-5024-9825-DF09-905C570EF3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4133" r="4133"/>
          <a:stretch/>
        </p:blipFill>
        <p:spPr bwMode="auto">
          <a:xfrm>
            <a:off x="8094689" y="1667530"/>
            <a:ext cx="4097311" cy="4962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31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5D993E-93FB-4AE3-B80A-C4CB19194B35}"/>
              </a:ext>
            </a:extLst>
          </p:cNvPr>
          <p:cNvSpPr>
            <a:spLocks noGrp="1"/>
          </p:cNvSpPr>
          <p:nvPr>
            <p:ph idx="1"/>
          </p:nvPr>
        </p:nvSpPr>
        <p:spPr>
          <a:xfrm>
            <a:off x="0" y="1722438"/>
            <a:ext cx="7835900" cy="3971925"/>
          </a:xfrm>
          <a:solidFill>
            <a:srgbClr val="E3DEE4"/>
          </a:solidFill>
        </p:spPr>
        <p:txBody>
          <a:bodyPr>
            <a:normAutofit/>
          </a:bodyPr>
          <a:lstStyle/>
          <a:p>
            <a:r>
              <a:rPr lang="en-US" sz="2200" dirty="0">
                <a:solidFill>
                  <a:schemeClr val="tx1"/>
                </a:solidFill>
                <a:latin typeface="+mj-lt"/>
              </a:rPr>
              <a:t>People drive business and hence whatever impacts people will ultimately impact the business results. </a:t>
            </a:r>
            <a:r>
              <a:rPr lang="en-US" sz="2200" b="1" dirty="0">
                <a:solidFill>
                  <a:schemeClr val="tx1"/>
                </a:solidFill>
                <a:latin typeface="+mj-lt"/>
              </a:rPr>
              <a:t>(Enhanced Sales, Customer Delight</a:t>
            </a:r>
            <a:r>
              <a:rPr lang="en-US" sz="2200" dirty="0">
                <a:solidFill>
                  <a:schemeClr val="tx1"/>
                </a:solidFill>
                <a:latin typeface="+mj-lt"/>
              </a:rPr>
              <a:t>)</a:t>
            </a:r>
          </a:p>
          <a:p>
            <a:endParaRPr lang="en-US" sz="2200" dirty="0">
              <a:solidFill>
                <a:schemeClr val="tx1"/>
              </a:solidFill>
              <a:latin typeface="+mj-lt"/>
            </a:endParaRPr>
          </a:p>
          <a:p>
            <a:r>
              <a:rPr lang="en-US" sz="2200" dirty="0">
                <a:solidFill>
                  <a:schemeClr val="tx1"/>
                </a:solidFill>
                <a:latin typeface="+mj-lt"/>
              </a:rPr>
              <a:t>Better interpersonal relationships lead to more motivated and productive employees. </a:t>
            </a:r>
            <a:r>
              <a:rPr lang="en-US" sz="2200" b="1" dirty="0">
                <a:solidFill>
                  <a:schemeClr val="tx1"/>
                </a:solidFill>
                <a:latin typeface="+mj-lt"/>
              </a:rPr>
              <a:t>(Employee engagement)</a:t>
            </a:r>
          </a:p>
          <a:p>
            <a:endParaRPr lang="en-US" sz="2200" dirty="0">
              <a:solidFill>
                <a:schemeClr val="tx1"/>
              </a:solidFill>
              <a:latin typeface="+mj-lt"/>
            </a:endParaRPr>
          </a:p>
          <a:p>
            <a:r>
              <a:rPr lang="en-US" sz="2200" dirty="0">
                <a:solidFill>
                  <a:schemeClr val="tx1"/>
                </a:solidFill>
                <a:latin typeface="+mj-lt"/>
              </a:rPr>
              <a:t>Effective interpersonal relationships are directly related to achievement of results and a positive culture </a:t>
            </a:r>
            <a:r>
              <a:rPr lang="en-US" sz="2200" b="1" dirty="0">
                <a:solidFill>
                  <a:schemeClr val="tx1"/>
                </a:solidFill>
                <a:latin typeface="+mj-lt"/>
              </a:rPr>
              <a:t>(Organizational efficiency)</a:t>
            </a:r>
          </a:p>
          <a:p>
            <a:endParaRPr lang="en-IN" sz="2200" dirty="0">
              <a:latin typeface="+mj-lt"/>
            </a:endParaRPr>
          </a:p>
        </p:txBody>
      </p:sp>
      <p:sp>
        <p:nvSpPr>
          <p:cNvPr id="4" name="Title 1">
            <a:extLst>
              <a:ext uri="{FF2B5EF4-FFF2-40B4-BE49-F238E27FC236}">
                <a16:creationId xmlns:a16="http://schemas.microsoft.com/office/drawing/2014/main" id="{FD3DF4EA-E7A2-BB2A-D174-F6B07A02EDA6}"/>
              </a:ext>
            </a:extLst>
          </p:cNvPr>
          <p:cNvSpPr>
            <a:spLocks noGrp="1"/>
          </p:cNvSpPr>
          <p:nvPr>
            <p:ph type="title"/>
          </p:nvPr>
        </p:nvSpPr>
        <p:spPr>
          <a:xfrm>
            <a:off x="1021080" y="-156529"/>
            <a:ext cx="9306560" cy="1325563"/>
          </a:xfrm>
        </p:spPr>
        <p:txBody>
          <a:bodyPr>
            <a:normAutofit/>
          </a:bodyPr>
          <a:lstStyle/>
          <a:p>
            <a:r>
              <a:rPr lang="en-IN" sz="3200" dirty="0"/>
              <a:t>      Importance of Interpersonal skills for Organisations</a:t>
            </a:r>
          </a:p>
        </p:txBody>
      </p:sp>
      <p:pic>
        <p:nvPicPr>
          <p:cNvPr id="5122" name="Picture 2" descr="Photo hand closer up hands of businessmen,stacking wooden blocks into steps">
            <a:extLst>
              <a:ext uri="{FF2B5EF4-FFF2-40B4-BE49-F238E27FC236}">
                <a16:creationId xmlns:a16="http://schemas.microsoft.com/office/drawing/2014/main" id="{A875BCF1-E462-A47E-A4AF-4EA4453D57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943"/>
          <a:stretch/>
        </p:blipFill>
        <p:spPr bwMode="auto">
          <a:xfrm>
            <a:off x="7835900" y="1722438"/>
            <a:ext cx="4356100" cy="397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87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18B0C-B715-A4C1-E0C8-AE674F2DD1F9}"/>
              </a:ext>
            </a:extLst>
          </p:cNvPr>
          <p:cNvSpPr>
            <a:spLocks noGrp="1"/>
          </p:cNvSpPr>
          <p:nvPr>
            <p:ph type="title"/>
          </p:nvPr>
        </p:nvSpPr>
        <p:spPr>
          <a:xfrm>
            <a:off x="511175" y="276225"/>
            <a:ext cx="10515600" cy="676275"/>
          </a:xfrm>
        </p:spPr>
        <p:txBody>
          <a:bodyPr>
            <a:normAutofit/>
          </a:bodyPr>
          <a:lstStyle/>
          <a:p>
            <a:r>
              <a:rPr lang="en-IN" sz="3600" dirty="0"/>
              <a:t>      Myths about Interpersonal Skills</a:t>
            </a:r>
          </a:p>
        </p:txBody>
      </p:sp>
      <p:pic>
        <p:nvPicPr>
          <p:cNvPr id="6146" name="Picture 2" descr="Vector sight set icon aim cursor target audience data analysis targeting goal targetologist achieve achievement planning business concept vector icon in line black and colorful style">
            <a:extLst>
              <a:ext uri="{FF2B5EF4-FFF2-40B4-BE49-F238E27FC236}">
                <a16:creationId xmlns:a16="http://schemas.microsoft.com/office/drawing/2014/main" id="{70A670AB-4650-4AAC-9B0C-83C493E669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175" y="1866899"/>
            <a:ext cx="1089025" cy="10890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591F988-DE79-4A48-ED53-9978E5E3E2BF}"/>
              </a:ext>
            </a:extLst>
          </p:cNvPr>
          <p:cNvSpPr txBox="1"/>
          <p:nvPr/>
        </p:nvSpPr>
        <p:spPr>
          <a:xfrm>
            <a:off x="1447800" y="2226745"/>
            <a:ext cx="6127750" cy="369332"/>
          </a:xfrm>
          <a:prstGeom prst="rect">
            <a:avLst/>
          </a:prstGeom>
          <a:noFill/>
        </p:spPr>
        <p:txBody>
          <a:bodyPr wrap="square">
            <a:spAutoFit/>
          </a:bodyPr>
          <a:lstStyle/>
          <a:p>
            <a:r>
              <a:rPr lang="en-US" dirty="0"/>
              <a:t>People have to always agree with one another.</a:t>
            </a:r>
          </a:p>
        </p:txBody>
      </p:sp>
      <p:sp>
        <p:nvSpPr>
          <p:cNvPr id="9" name="TextBox 8">
            <a:extLst>
              <a:ext uri="{FF2B5EF4-FFF2-40B4-BE49-F238E27FC236}">
                <a16:creationId xmlns:a16="http://schemas.microsoft.com/office/drawing/2014/main" id="{4F4804A0-B551-C694-9064-99BA9D1BD5FD}"/>
              </a:ext>
            </a:extLst>
          </p:cNvPr>
          <p:cNvSpPr txBox="1"/>
          <p:nvPr/>
        </p:nvSpPr>
        <p:spPr>
          <a:xfrm>
            <a:off x="8753475" y="3006085"/>
            <a:ext cx="3082925" cy="369332"/>
          </a:xfrm>
          <a:prstGeom prst="rect">
            <a:avLst/>
          </a:prstGeom>
          <a:noFill/>
        </p:spPr>
        <p:txBody>
          <a:bodyPr wrap="square">
            <a:spAutoFit/>
          </a:bodyPr>
          <a:lstStyle/>
          <a:p>
            <a:r>
              <a:rPr lang="en-US" dirty="0"/>
              <a:t>I Always need to say Yes. </a:t>
            </a:r>
          </a:p>
        </p:txBody>
      </p:sp>
      <p:sp>
        <p:nvSpPr>
          <p:cNvPr id="11" name="TextBox 10">
            <a:extLst>
              <a:ext uri="{FF2B5EF4-FFF2-40B4-BE49-F238E27FC236}">
                <a16:creationId xmlns:a16="http://schemas.microsoft.com/office/drawing/2014/main" id="{85607067-78EE-C6F8-40D3-CCD45E13A7E0}"/>
              </a:ext>
            </a:extLst>
          </p:cNvPr>
          <p:cNvSpPr txBox="1"/>
          <p:nvPr/>
        </p:nvSpPr>
        <p:spPr>
          <a:xfrm>
            <a:off x="1625600" y="3622492"/>
            <a:ext cx="4003676" cy="369332"/>
          </a:xfrm>
          <a:prstGeom prst="rect">
            <a:avLst/>
          </a:prstGeom>
          <a:noFill/>
        </p:spPr>
        <p:txBody>
          <a:bodyPr wrap="square">
            <a:spAutoFit/>
          </a:bodyPr>
          <a:lstStyle/>
          <a:p>
            <a:r>
              <a:rPr lang="en-US" dirty="0"/>
              <a:t>II  like everyone and everyone likes me. </a:t>
            </a:r>
          </a:p>
        </p:txBody>
      </p:sp>
      <p:sp>
        <p:nvSpPr>
          <p:cNvPr id="13" name="TextBox 12">
            <a:extLst>
              <a:ext uri="{FF2B5EF4-FFF2-40B4-BE49-F238E27FC236}">
                <a16:creationId xmlns:a16="http://schemas.microsoft.com/office/drawing/2014/main" id="{91C961EB-2E2A-C26A-B473-92AADFE45013}"/>
              </a:ext>
            </a:extLst>
          </p:cNvPr>
          <p:cNvSpPr txBox="1"/>
          <p:nvPr/>
        </p:nvSpPr>
        <p:spPr>
          <a:xfrm>
            <a:off x="1600200" y="5229364"/>
            <a:ext cx="6127750" cy="369332"/>
          </a:xfrm>
          <a:prstGeom prst="rect">
            <a:avLst/>
          </a:prstGeom>
          <a:noFill/>
        </p:spPr>
        <p:txBody>
          <a:bodyPr wrap="square">
            <a:spAutoFit/>
          </a:bodyPr>
          <a:lstStyle/>
          <a:p>
            <a:r>
              <a:rPr lang="en-US" dirty="0"/>
              <a:t>Being with people all the time.</a:t>
            </a:r>
          </a:p>
        </p:txBody>
      </p:sp>
      <p:sp>
        <p:nvSpPr>
          <p:cNvPr id="15" name="TextBox 14">
            <a:extLst>
              <a:ext uri="{FF2B5EF4-FFF2-40B4-BE49-F238E27FC236}">
                <a16:creationId xmlns:a16="http://schemas.microsoft.com/office/drawing/2014/main" id="{3DE5E67D-62F0-CF76-0DB0-6A7100596C0B}"/>
              </a:ext>
            </a:extLst>
          </p:cNvPr>
          <p:cNvSpPr txBox="1"/>
          <p:nvPr/>
        </p:nvSpPr>
        <p:spPr>
          <a:xfrm>
            <a:off x="8721725" y="5772957"/>
            <a:ext cx="3381375" cy="369332"/>
          </a:xfrm>
          <a:prstGeom prst="rect">
            <a:avLst/>
          </a:prstGeom>
          <a:noFill/>
        </p:spPr>
        <p:txBody>
          <a:bodyPr wrap="square">
            <a:spAutoFit/>
          </a:bodyPr>
          <a:lstStyle/>
          <a:p>
            <a:r>
              <a:rPr lang="en-US" dirty="0"/>
              <a:t>I should have a lot of friends. </a:t>
            </a:r>
          </a:p>
        </p:txBody>
      </p:sp>
      <p:sp>
        <p:nvSpPr>
          <p:cNvPr id="17" name="TextBox 16">
            <a:extLst>
              <a:ext uri="{FF2B5EF4-FFF2-40B4-BE49-F238E27FC236}">
                <a16:creationId xmlns:a16="http://schemas.microsoft.com/office/drawing/2014/main" id="{DDF23C5C-222C-F67C-8267-ABD6BA811D5D}"/>
              </a:ext>
            </a:extLst>
          </p:cNvPr>
          <p:cNvSpPr txBox="1"/>
          <p:nvPr/>
        </p:nvSpPr>
        <p:spPr>
          <a:xfrm>
            <a:off x="7575550" y="4481854"/>
            <a:ext cx="4616450" cy="369332"/>
          </a:xfrm>
          <a:prstGeom prst="rect">
            <a:avLst/>
          </a:prstGeom>
          <a:noFill/>
        </p:spPr>
        <p:txBody>
          <a:bodyPr wrap="square">
            <a:spAutoFit/>
          </a:bodyPr>
          <a:lstStyle/>
          <a:p>
            <a:r>
              <a:rPr lang="en-US" dirty="0"/>
              <a:t>I should sacrifice my needs for those of others.</a:t>
            </a:r>
          </a:p>
        </p:txBody>
      </p:sp>
      <p:pic>
        <p:nvPicPr>
          <p:cNvPr id="18" name="Picture 2" descr="Vector sight set icon aim cursor target audience data analysis targeting goal targetologist achieve achievement planning business concept vector icon in line black and colorful style">
            <a:extLst>
              <a:ext uri="{FF2B5EF4-FFF2-40B4-BE49-F238E27FC236}">
                <a16:creationId xmlns:a16="http://schemas.microsoft.com/office/drawing/2014/main" id="{84377117-EB2F-7408-217B-AE492F5645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3025" y="2592862"/>
            <a:ext cx="1089025" cy="10890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Vector sight set icon aim cursor target audience data analysis targeting goal targetologist achieve achievement planning business concept vector icon in line black and colorful style">
            <a:extLst>
              <a:ext uri="{FF2B5EF4-FFF2-40B4-BE49-F238E27FC236}">
                <a16:creationId xmlns:a16="http://schemas.microsoft.com/office/drawing/2014/main" id="{BDC2C26E-1D41-C754-4944-784FEBCAC6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225" y="3235508"/>
            <a:ext cx="1089025" cy="10890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Vector sight set icon aim cursor target audience data analysis targeting goal targetologist achieve achievement planning business concept vector icon in line black and colorful style">
            <a:extLst>
              <a:ext uri="{FF2B5EF4-FFF2-40B4-BE49-F238E27FC236}">
                <a16:creationId xmlns:a16="http://schemas.microsoft.com/office/drawing/2014/main" id="{BFC319C7-9EA7-C7A9-B291-7F15C03BA8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575" y="4851186"/>
            <a:ext cx="1089025" cy="10890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Vector sight set icon aim cursor target audience data analysis targeting goal targetologist achieve achievement planning business concept vector icon in line black and colorful style">
            <a:extLst>
              <a:ext uri="{FF2B5EF4-FFF2-40B4-BE49-F238E27FC236}">
                <a16:creationId xmlns:a16="http://schemas.microsoft.com/office/drawing/2014/main" id="{DC016AB4-83EA-BB7D-E3A9-D845F7F7E3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2725" y="4061143"/>
            <a:ext cx="1089025" cy="108902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Vector sight set icon aim cursor target audience data analysis targeting goal targetologist achieve achievement planning business concept vector icon in line black and colorful style">
            <a:extLst>
              <a:ext uri="{FF2B5EF4-FFF2-40B4-BE49-F238E27FC236}">
                <a16:creationId xmlns:a16="http://schemas.microsoft.com/office/drawing/2014/main" id="{941E7BCD-94F0-2DEE-F12C-9B939ADB7F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3025" y="5432361"/>
            <a:ext cx="1089025" cy="108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57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5798E-3E77-46C7-38BC-AF060B8B540D}"/>
              </a:ext>
            </a:extLst>
          </p:cNvPr>
          <p:cNvSpPr>
            <a:spLocks noGrp="1"/>
          </p:cNvSpPr>
          <p:nvPr>
            <p:ph type="title"/>
          </p:nvPr>
        </p:nvSpPr>
        <p:spPr/>
        <p:txBody>
          <a:bodyPr>
            <a:normAutofit fontScale="90000"/>
          </a:bodyPr>
          <a:lstStyle/>
          <a:p>
            <a:pPr algn="ctr"/>
            <a:r>
              <a:rPr lang="en-US" sz="4000" dirty="0"/>
              <a:t>Building a Charismatic Personality</a:t>
            </a:r>
          </a:p>
        </p:txBody>
      </p:sp>
      <p:sp>
        <p:nvSpPr>
          <p:cNvPr id="3" name="Content Placeholder 2">
            <a:extLst>
              <a:ext uri="{FF2B5EF4-FFF2-40B4-BE49-F238E27FC236}">
                <a16:creationId xmlns:a16="http://schemas.microsoft.com/office/drawing/2014/main" id="{3C7C2D3D-52C0-05E2-C648-FF3CD58AE5C1}"/>
              </a:ext>
            </a:extLst>
          </p:cNvPr>
          <p:cNvSpPr>
            <a:spLocks noGrp="1"/>
          </p:cNvSpPr>
          <p:nvPr>
            <p:ph idx="1"/>
          </p:nvPr>
        </p:nvSpPr>
        <p:spPr>
          <a:xfrm>
            <a:off x="8758965" y="4920527"/>
            <a:ext cx="1743843" cy="590930"/>
          </a:xfrm>
        </p:spPr>
        <p:txBody>
          <a:bodyPr>
            <a:noAutofit/>
          </a:bodyPr>
          <a:lstStyle/>
          <a:p>
            <a:pPr marL="0" indent="0" algn="ctr">
              <a:buNone/>
            </a:pPr>
            <a:r>
              <a:rPr lang="en-IN" sz="1800" b="1" dirty="0">
                <a:solidFill>
                  <a:srgbClr val="E12A49"/>
                </a:solidFill>
                <a:effectLst>
                  <a:outerShdw blurRad="38100" dist="38100" dir="2700000" algn="tl">
                    <a:srgbClr val="000000">
                      <a:alpha val="43137"/>
                    </a:srgbClr>
                  </a:outerShdw>
                </a:effectLst>
              </a:rPr>
              <a:t>Creating Strong First Impression</a:t>
            </a:r>
          </a:p>
        </p:txBody>
      </p:sp>
      <p:sp>
        <p:nvSpPr>
          <p:cNvPr id="7" name="TextBox 6">
            <a:extLst>
              <a:ext uri="{FF2B5EF4-FFF2-40B4-BE49-F238E27FC236}">
                <a16:creationId xmlns:a16="http://schemas.microsoft.com/office/drawing/2014/main" id="{5BCE76CB-49E3-DF7D-6FB6-D939CD4742D7}"/>
              </a:ext>
            </a:extLst>
          </p:cNvPr>
          <p:cNvSpPr txBox="1"/>
          <p:nvPr/>
        </p:nvSpPr>
        <p:spPr>
          <a:xfrm>
            <a:off x="5123609" y="753159"/>
            <a:ext cx="1944780" cy="371969"/>
          </a:xfrm>
          <a:prstGeom prst="rect">
            <a:avLst/>
          </a:prstGeom>
          <a:noFill/>
        </p:spPr>
        <p:txBody>
          <a:bodyPr wrap="square">
            <a:spAutoFit/>
          </a:bodyPr>
          <a:lstStyle/>
          <a:p>
            <a:pPr marL="0" indent="0" algn="ctr">
              <a:buNone/>
            </a:pPr>
            <a:r>
              <a:rPr lang="en-IN" b="1" dirty="0">
                <a:solidFill>
                  <a:srgbClr val="4BBCC0"/>
                </a:solidFill>
                <a:effectLst>
                  <a:outerShdw blurRad="38100" dist="38100" dir="2700000" algn="tl">
                    <a:srgbClr val="000000">
                      <a:alpha val="43137"/>
                    </a:srgbClr>
                  </a:outerShdw>
                </a:effectLst>
              </a:rPr>
              <a:t>Positive Attitude</a:t>
            </a:r>
          </a:p>
        </p:txBody>
      </p:sp>
      <p:sp>
        <p:nvSpPr>
          <p:cNvPr id="9" name="TextBox 8">
            <a:extLst>
              <a:ext uri="{FF2B5EF4-FFF2-40B4-BE49-F238E27FC236}">
                <a16:creationId xmlns:a16="http://schemas.microsoft.com/office/drawing/2014/main" id="{16AC5912-B4F5-DC57-3848-653B0D3E7019}"/>
              </a:ext>
            </a:extLst>
          </p:cNvPr>
          <p:cNvSpPr txBox="1"/>
          <p:nvPr/>
        </p:nvSpPr>
        <p:spPr>
          <a:xfrm>
            <a:off x="1851103" y="4924725"/>
            <a:ext cx="1742056" cy="590931"/>
          </a:xfrm>
          <a:prstGeom prst="rect">
            <a:avLst/>
          </a:prstGeom>
          <a:noFill/>
        </p:spPr>
        <p:txBody>
          <a:bodyPr wrap="square">
            <a:spAutoFit/>
          </a:bodyPr>
          <a:lstStyle/>
          <a:p>
            <a:pPr algn="ctr" defTabSz="914400">
              <a:lnSpc>
                <a:spcPct val="90000"/>
              </a:lnSpc>
              <a:spcBef>
                <a:spcPts val="1000"/>
              </a:spcBef>
            </a:pPr>
            <a:r>
              <a:rPr lang="en-IN" b="1" dirty="0">
                <a:solidFill>
                  <a:srgbClr val="FFC965"/>
                </a:solidFill>
                <a:effectLst>
                  <a:outerShdw blurRad="38100" dist="38100" dir="2700000" algn="tl">
                    <a:srgbClr val="000000">
                      <a:alpha val="43137"/>
                    </a:srgbClr>
                  </a:outerShdw>
                </a:effectLst>
                <a:latin typeface="Swis721 Cn BT" panose="020B0506020202030204" pitchFamily="34" charset="0"/>
              </a:rPr>
              <a:t>Effective Communication</a:t>
            </a:r>
          </a:p>
        </p:txBody>
      </p:sp>
      <p:pic>
        <p:nvPicPr>
          <p:cNvPr id="13" name="Picture 12">
            <a:extLst>
              <a:ext uri="{FF2B5EF4-FFF2-40B4-BE49-F238E27FC236}">
                <a16:creationId xmlns:a16="http://schemas.microsoft.com/office/drawing/2014/main" id="{2CE56A73-6454-2D55-8881-CCDC1A64EAFD}"/>
              </a:ext>
            </a:extLst>
          </p:cNvPr>
          <p:cNvPicPr>
            <a:picLocks noChangeAspect="1"/>
          </p:cNvPicPr>
          <p:nvPr/>
        </p:nvPicPr>
        <p:blipFill rotWithShape="1">
          <a:blip r:embed="rId3">
            <a:clrChange>
              <a:clrFrom>
                <a:srgbClr val="FFFFFF"/>
              </a:clrFrom>
              <a:clrTo>
                <a:srgbClr val="FFFFFF">
                  <a:alpha val="0"/>
                </a:srgbClr>
              </a:clrTo>
            </a:clrChange>
          </a:blip>
          <a:srcRect l="9974" t="8428" r="16596" b="23804"/>
          <a:stretch/>
        </p:blipFill>
        <p:spPr>
          <a:xfrm>
            <a:off x="3265766" y="1050594"/>
            <a:ext cx="5660468" cy="5237444"/>
          </a:xfrm>
          <a:prstGeom prst="rect">
            <a:avLst/>
          </a:prstGeom>
        </p:spPr>
      </p:pic>
      <p:pic>
        <p:nvPicPr>
          <p:cNvPr id="15" name="Picture 14">
            <a:extLst>
              <a:ext uri="{FF2B5EF4-FFF2-40B4-BE49-F238E27FC236}">
                <a16:creationId xmlns:a16="http://schemas.microsoft.com/office/drawing/2014/main" id="{BC7DC767-EA72-5642-7BF3-6500838F21AB}"/>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8739" t="22113" r="13512" b="19635"/>
          <a:stretch/>
        </p:blipFill>
        <p:spPr>
          <a:xfrm>
            <a:off x="5000946" y="1516566"/>
            <a:ext cx="2404856" cy="1801425"/>
          </a:xfrm>
          <a:prstGeom prst="rect">
            <a:avLst/>
          </a:prstGeom>
        </p:spPr>
      </p:pic>
      <p:pic>
        <p:nvPicPr>
          <p:cNvPr id="19" name="Picture 18">
            <a:extLst>
              <a:ext uri="{FF2B5EF4-FFF2-40B4-BE49-F238E27FC236}">
                <a16:creationId xmlns:a16="http://schemas.microsoft.com/office/drawing/2014/main" id="{8FF0094E-A866-492D-912B-425EFAE436B8}"/>
              </a:ext>
            </a:extLst>
          </p:cNvPr>
          <p:cNvPicPr>
            <a:picLocks noChangeAspect="1"/>
          </p:cNvPicPr>
          <p:nvPr/>
        </p:nvPicPr>
        <p:blipFill rotWithShape="1">
          <a:blip r:embed="rId5" cstate="print">
            <a:clrChange>
              <a:clrFrom>
                <a:srgbClr val="FFFBF2"/>
              </a:clrFrom>
              <a:clrTo>
                <a:srgbClr val="FFFBF2">
                  <a:alpha val="0"/>
                </a:srgbClr>
              </a:clrTo>
            </a:clrChange>
            <a:extLst>
              <a:ext uri="{28A0092B-C50C-407E-A947-70E740481C1C}">
                <a14:useLocalDpi xmlns:a14="http://schemas.microsoft.com/office/drawing/2010/main" val="0"/>
              </a:ext>
            </a:extLst>
          </a:blip>
          <a:srcRect l="5502" t="6830" r="5230" b="5853"/>
          <a:stretch/>
        </p:blipFill>
        <p:spPr>
          <a:xfrm>
            <a:off x="6472336" y="3669317"/>
            <a:ext cx="2005895" cy="1962050"/>
          </a:xfrm>
          <a:prstGeom prst="rect">
            <a:avLst/>
          </a:prstGeom>
        </p:spPr>
      </p:pic>
      <p:pic>
        <p:nvPicPr>
          <p:cNvPr id="22" name="Picture 21">
            <a:extLst>
              <a:ext uri="{FF2B5EF4-FFF2-40B4-BE49-F238E27FC236}">
                <a16:creationId xmlns:a16="http://schemas.microsoft.com/office/drawing/2014/main" id="{01638600-E747-4753-D6D0-A47D7238C875}"/>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4481" t="9593" r="13758" b="8311"/>
          <a:stretch/>
        </p:blipFill>
        <p:spPr>
          <a:xfrm>
            <a:off x="3832691" y="3937356"/>
            <a:ext cx="2126141" cy="1621545"/>
          </a:xfrm>
          <a:prstGeom prst="rect">
            <a:avLst/>
          </a:prstGeom>
        </p:spPr>
      </p:pic>
      <p:sp>
        <p:nvSpPr>
          <p:cNvPr id="4" name="TextBox 3">
            <a:extLst>
              <a:ext uri="{FF2B5EF4-FFF2-40B4-BE49-F238E27FC236}">
                <a16:creationId xmlns:a16="http://schemas.microsoft.com/office/drawing/2014/main" id="{DDE62E56-CD6C-84D6-A1EA-4FAAE26F6616}"/>
              </a:ext>
            </a:extLst>
          </p:cNvPr>
          <p:cNvSpPr txBox="1"/>
          <p:nvPr/>
        </p:nvSpPr>
        <p:spPr>
          <a:xfrm>
            <a:off x="965916" y="6125147"/>
            <a:ext cx="11012840" cy="338554"/>
          </a:xfrm>
          <a:prstGeom prst="rect">
            <a:avLst/>
          </a:prstGeom>
          <a:noFill/>
        </p:spPr>
        <p:txBody>
          <a:bodyPr wrap="square">
            <a:spAutoFit/>
          </a:bodyPr>
          <a:lstStyle/>
          <a:p>
            <a:r>
              <a:rPr lang="en-IN" sz="1600" kern="0" dirty="0">
                <a:solidFill>
                  <a:srgbClr val="000000"/>
                </a:solidFill>
                <a:effectLst/>
                <a:latin typeface="Swis721 Cn BT" panose="020B0506020202030204" pitchFamily="34" charset="0"/>
                <a:ea typeface="Calibri" panose="020F0502020204030204" pitchFamily="34" charset="0"/>
                <a:cs typeface="Calibri" panose="020F0502020204030204" pitchFamily="34" charset="0"/>
              </a:rPr>
              <a:t>Building a Charismatic Personality  includes developing Positive Attitude, impactful Communication and Great First Impression with others). </a:t>
            </a:r>
            <a:endParaRPr lang="en-IN" sz="1600" dirty="0"/>
          </a:p>
        </p:txBody>
      </p:sp>
    </p:spTree>
    <p:extLst>
      <p:ext uri="{BB962C8B-B14F-4D97-AF65-F5344CB8AC3E}">
        <p14:creationId xmlns:p14="http://schemas.microsoft.com/office/powerpoint/2010/main" val="232081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a:extLst>
              <a:ext uri="{FF2B5EF4-FFF2-40B4-BE49-F238E27FC236}">
                <a16:creationId xmlns:a16="http://schemas.microsoft.com/office/drawing/2014/main" id="{EA84E788-40A5-9343-CB84-1D6176F8B317}"/>
              </a:ext>
            </a:extLst>
          </p:cNvPr>
          <p:cNvGraphicFramePr/>
          <p:nvPr>
            <p:extLst>
              <p:ext uri="{D42A27DB-BD31-4B8C-83A1-F6EECF244321}">
                <p14:modId xmlns:p14="http://schemas.microsoft.com/office/powerpoint/2010/main" val="1561503439"/>
              </p:ext>
            </p:extLst>
          </p:nvPr>
        </p:nvGraphicFramePr>
        <p:xfrm>
          <a:off x="1353403" y="805217"/>
          <a:ext cx="9485194" cy="5704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itle 19">
            <a:extLst>
              <a:ext uri="{FF2B5EF4-FFF2-40B4-BE49-F238E27FC236}">
                <a16:creationId xmlns:a16="http://schemas.microsoft.com/office/drawing/2014/main" id="{7CFD14C3-630F-9F45-346B-328D7621B1A8}"/>
              </a:ext>
            </a:extLst>
          </p:cNvPr>
          <p:cNvSpPr>
            <a:spLocks noGrp="1"/>
          </p:cNvSpPr>
          <p:nvPr>
            <p:ph type="title"/>
          </p:nvPr>
        </p:nvSpPr>
        <p:spPr/>
        <p:txBody>
          <a:bodyPr/>
          <a:lstStyle/>
          <a:p>
            <a:pPr algn="ctr"/>
            <a:r>
              <a:rPr lang="en-IN" sz="3600" dirty="0"/>
              <a:t>DISC Model</a:t>
            </a:r>
          </a:p>
        </p:txBody>
      </p:sp>
    </p:spTree>
    <p:extLst>
      <p:ext uri="{BB962C8B-B14F-4D97-AF65-F5344CB8AC3E}">
        <p14:creationId xmlns:p14="http://schemas.microsoft.com/office/powerpoint/2010/main" val="164455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graphicEl>
                                              <a:dgm id="{7EB622C3-CDAC-4794-B798-44FA107E3128}"/>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graphicEl>
                                              <a:dgm id="{27EAD62F-203A-4859-A91B-25569E0DD463}"/>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graphicEl>
                                              <a:dgm id="{04C840D6-F048-44DD-85F3-39388F069051}"/>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graphicEl>
                                              <a:dgm id="{F1DB033F-E422-444B-9499-9BB91E1F9098}"/>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graphicEl>
                                              <a:dgm id="{DFB6B86F-40A7-4D17-9759-5C0FF34998CC}"/>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graphicEl>
                                              <a:dgm id="{36599077-BD6C-424C-AE7E-77A3C1148CB1}"/>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graphicEl>
                                              <a:dgm id="{6A0EAAB3-2CAE-4632-A29A-F99FBC20F558}"/>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graphicEl>
                                              <a:dgm id="{A48AFF19-A8BA-46BC-815F-0F874D51C56A}"/>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graphicEl>
                                              <a:dgm id="{48E31995-8C1E-42F1-A4B1-2442A528632C}"/>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graphicEl>
                                              <a:dgm id="{14C5924B-9EBA-4FB2-A280-D7B696EEBDE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Sub>
          <a:bldDgm bld="one"/>
        </p:bldSub>
      </p:bldGraphic>
    </p:bldLst>
  </p:timing>
</p:sld>
</file>

<file path=ppt/theme/theme1.xml><?xml version="1.0" encoding="utf-8"?>
<a:theme xmlns:a="http://schemas.openxmlformats.org/drawingml/2006/main" name="1_Master Title &amp; Content Slid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T FONTS">
      <a:majorFont>
        <a:latin typeface="Swis721 Cn BT"/>
        <a:ea typeface=""/>
        <a:cs typeface=""/>
      </a:majorFont>
      <a:minorFont>
        <a:latin typeface="Swis721 Cn B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39201</TotalTime>
  <Words>5622</Words>
  <Application>Microsoft Office PowerPoint</Application>
  <PresentationFormat>Widescreen</PresentationFormat>
  <Paragraphs>404</Paragraphs>
  <Slides>23</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proxima-nova</vt:lpstr>
      <vt:lpstr>Roboto</vt:lpstr>
      <vt:lpstr>Söhne</vt:lpstr>
      <vt:lpstr>Swis721 Cn BT</vt:lpstr>
      <vt:lpstr>1_Master Title &amp; Content Slide-1</vt:lpstr>
      <vt:lpstr>Interpersonal Skills Workshop-2 Days</vt:lpstr>
      <vt:lpstr>                               Workshop Agenda Day 1</vt:lpstr>
      <vt:lpstr>                               Workshop Agenda –Day 2</vt:lpstr>
      <vt:lpstr>       Activity- Unwind</vt:lpstr>
      <vt:lpstr>         What is Interpersonal Effectiveness</vt:lpstr>
      <vt:lpstr>      Importance of Interpersonal skills for Organisations</vt:lpstr>
      <vt:lpstr>      Myths about Interpersonal Skills</vt:lpstr>
      <vt:lpstr>Building a Charismatic Personality</vt:lpstr>
      <vt:lpstr>DISC Model</vt:lpstr>
      <vt:lpstr>   Advantages of EI VS IQ</vt:lpstr>
      <vt:lpstr>Self-Awareness enhances Emotional Control</vt:lpstr>
      <vt:lpstr>Circle of Concern and Circle of Influence</vt:lpstr>
      <vt:lpstr>PowerPoint Presentation</vt:lpstr>
      <vt:lpstr>Build rapport like a boss!</vt:lpstr>
      <vt:lpstr>Things to avoid in Rapport Building</vt:lpstr>
      <vt:lpstr>Why Empathy?</vt:lpstr>
      <vt:lpstr>Interpersonal Skills for Collaboration -Give Constructive Feedback. </vt:lpstr>
      <vt:lpstr> Have an Open Communication</vt:lpstr>
      <vt:lpstr>Creating IMPACT </vt:lpstr>
      <vt:lpstr>The 4 Paradigms of Human Interaction</vt:lpstr>
      <vt:lpstr>    Sticking to Convictions with Diplomacy  </vt:lpstr>
      <vt:lpstr> Dealing with Difficult People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Freelance Trainings</dc:creator>
  <cp:lastModifiedBy>Sidharth Bhandari</cp:lastModifiedBy>
  <cp:revision>321</cp:revision>
  <dcterms:created xsi:type="dcterms:W3CDTF">2019-08-18T01:59:36Z</dcterms:created>
  <dcterms:modified xsi:type="dcterms:W3CDTF">2024-09-23T16:45:48Z</dcterms:modified>
</cp:coreProperties>
</file>