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3"/>
  </p:notesMasterIdLst>
  <p:sldIdLst>
    <p:sldId id="3527" r:id="rId3"/>
    <p:sldId id="3774" r:id="rId4"/>
    <p:sldId id="3816" r:id="rId5"/>
    <p:sldId id="638" r:id="rId6"/>
    <p:sldId id="3780" r:id="rId7"/>
    <p:sldId id="3619" r:id="rId8"/>
    <p:sldId id="711" r:id="rId9"/>
    <p:sldId id="712" r:id="rId10"/>
    <p:sldId id="428" r:id="rId11"/>
    <p:sldId id="429" r:id="rId12"/>
    <p:sldId id="430" r:id="rId13"/>
    <p:sldId id="334" r:id="rId14"/>
    <p:sldId id="3770" r:id="rId15"/>
    <p:sldId id="607" r:id="rId16"/>
    <p:sldId id="3825" r:id="rId17"/>
    <p:sldId id="535" r:id="rId18"/>
    <p:sldId id="3835" r:id="rId19"/>
    <p:sldId id="602" r:id="rId20"/>
    <p:sldId id="3831" r:id="rId21"/>
    <p:sldId id="38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dharth Bhandari" initials="SB" lastIdx="73" clrIdx="0">
    <p:extLst>
      <p:ext uri="{19B8F6BF-5375-455C-9EA6-DF929625EA0E}">
        <p15:presenceInfo xmlns:p15="http://schemas.microsoft.com/office/powerpoint/2012/main" userId="408c4fe377057d52" providerId="Windows Live"/>
      </p:ext>
    </p:extLst>
  </p:cmAuthor>
  <p:cmAuthor id="2" name="Dhrupad Sankar Hazra" initials="DSH" lastIdx="3" clrIdx="1">
    <p:extLst>
      <p:ext uri="{19B8F6BF-5375-455C-9EA6-DF929625EA0E}">
        <p15:presenceInfo xmlns:p15="http://schemas.microsoft.com/office/powerpoint/2012/main" userId="6f6b56eeaa0d3520" providerId="Windows Live"/>
      </p:ext>
    </p:extLst>
  </p:cmAuthor>
  <p:cmAuthor id="3" name="Mohammad Armaan" initials="MA" lastIdx="17" clrIdx="2">
    <p:extLst>
      <p:ext uri="{19B8F6BF-5375-455C-9EA6-DF929625EA0E}">
        <p15:presenceInfo xmlns:p15="http://schemas.microsoft.com/office/powerpoint/2012/main" userId="31aef47c891f50ed" providerId="Windows Live"/>
      </p:ext>
    </p:extLst>
  </p:cmAuthor>
  <p:cmAuthor id="4" name="Mohammad" initials="M" lastIdx="13" clrIdx="3">
    <p:extLst>
      <p:ext uri="{19B8F6BF-5375-455C-9EA6-DF929625EA0E}">
        <p15:presenceInfo xmlns:p15="http://schemas.microsoft.com/office/powerpoint/2012/main" userId="315c467f4dbd61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6"/>
    <a:srgbClr val="EAEAF2"/>
    <a:srgbClr val="E8E8F0"/>
    <a:srgbClr val="F69D1C"/>
    <a:srgbClr val="00C1CF"/>
    <a:srgbClr val="01A6F8"/>
    <a:srgbClr val="FD3A79"/>
    <a:srgbClr val="0000FF"/>
    <a:srgbClr val="01559E"/>
    <a:srgbClr val="E9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74083" autoAdjust="0"/>
  </p:normalViewPr>
  <p:slideViewPr>
    <p:cSldViewPr snapToGrid="0">
      <p:cViewPr varScale="1">
        <p:scale>
          <a:sx n="63" d="100"/>
          <a:sy n="63" d="100"/>
        </p:scale>
        <p:origin x="6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ata3.xml.rels><?xml version="1.0" encoding="UTF-8" standalone="yes"?>
<Relationships xmlns="http://schemas.openxmlformats.org/package/2006/relationships"><Relationship Id="rId1" Type="http://schemas.openxmlformats.org/officeDocument/2006/relationships/image" Target="../media/image3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5.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595FE0-3781-438D-ABEB-6E2C543B7C6B}" type="doc">
      <dgm:prSet loTypeId="urn:microsoft.com/office/officeart/2005/8/layout/pList1" loCatId="list" qsTypeId="urn:microsoft.com/office/officeart/2005/8/quickstyle/simple1" qsCatId="simple" csTypeId="urn:microsoft.com/office/officeart/2005/8/colors/colorful4" csCatId="colorful" phldr="1"/>
      <dgm:spPr/>
      <dgm:t>
        <a:bodyPr/>
        <a:lstStyle/>
        <a:p>
          <a:endParaRPr lang="en-US"/>
        </a:p>
      </dgm:t>
    </dgm:pt>
    <dgm:pt modelId="{3B81DD19-E945-4558-8B15-689AA34DAB87}">
      <dgm:prSet phldrT="[Text]" custT="1"/>
      <dgm:spPr/>
      <dgm:t>
        <a:bodyPr tIns="468000"/>
        <a:lstStyle/>
        <a:p>
          <a:pPr>
            <a:spcAft>
              <a:spcPts val="600"/>
            </a:spcAft>
          </a:pPr>
          <a:r>
            <a:rPr lang="en-US" sz="2800" b="1" dirty="0">
              <a:latin typeface="Swis721 Cn BT" panose="020B0506020202030204" pitchFamily="34" charset="0"/>
            </a:rPr>
            <a:t>Content</a:t>
          </a:r>
        </a:p>
      </dgm:t>
    </dgm:pt>
    <dgm:pt modelId="{4FCC0F1A-B4A8-4177-A6BE-AD3B79FE86D5}" type="parTrans" cxnId="{C2841EF8-BE21-4FAF-B00E-832A9E89BF83}">
      <dgm:prSet/>
      <dgm:spPr/>
      <dgm:t>
        <a:bodyPr/>
        <a:lstStyle/>
        <a:p>
          <a:endParaRPr lang="en-US"/>
        </a:p>
      </dgm:t>
    </dgm:pt>
    <dgm:pt modelId="{26FEC579-D70F-4E9B-94CC-FDE87C152028}" type="sibTrans" cxnId="{C2841EF8-BE21-4FAF-B00E-832A9E89BF83}">
      <dgm:prSet/>
      <dgm:spPr/>
      <dgm:t>
        <a:bodyPr/>
        <a:lstStyle/>
        <a:p>
          <a:endParaRPr lang="en-US"/>
        </a:p>
      </dgm:t>
    </dgm:pt>
    <dgm:pt modelId="{588D5C77-CEE4-426C-B10C-F225947A03DE}">
      <dgm:prSet phldrT="[Text]" custT="1"/>
      <dgm:spPr/>
      <dgm:t>
        <a:bodyPr tIns="468000"/>
        <a:lstStyle/>
        <a:p>
          <a:pPr>
            <a:spcAft>
              <a:spcPts val="600"/>
            </a:spcAft>
          </a:pPr>
          <a:r>
            <a:rPr lang="en-US" sz="2800" b="1" dirty="0">
              <a:latin typeface="Swis721 Cn BT" panose="020B0506020202030204" pitchFamily="34" charset="0"/>
            </a:rPr>
            <a:t>Design</a:t>
          </a:r>
        </a:p>
      </dgm:t>
    </dgm:pt>
    <dgm:pt modelId="{0F6DAEEC-9564-499A-8C83-9AD7035F331F}" type="parTrans" cxnId="{13B6CFDD-8BAE-447C-AADE-B9E2034BA553}">
      <dgm:prSet/>
      <dgm:spPr/>
      <dgm:t>
        <a:bodyPr/>
        <a:lstStyle/>
        <a:p>
          <a:endParaRPr lang="en-US"/>
        </a:p>
      </dgm:t>
    </dgm:pt>
    <dgm:pt modelId="{7EEA6F84-B15A-43FD-B2AE-4BA23D8088D8}" type="sibTrans" cxnId="{13B6CFDD-8BAE-447C-AADE-B9E2034BA553}">
      <dgm:prSet/>
      <dgm:spPr/>
      <dgm:t>
        <a:bodyPr/>
        <a:lstStyle/>
        <a:p>
          <a:endParaRPr lang="en-US"/>
        </a:p>
      </dgm:t>
    </dgm:pt>
    <dgm:pt modelId="{D4DDC8D1-2CBF-4171-AFD8-7403DFB4CB6A}">
      <dgm:prSet phldrT="[Text]" custT="1"/>
      <dgm:spPr/>
      <dgm:t>
        <a:bodyPr tIns="468000"/>
        <a:lstStyle/>
        <a:p>
          <a:pPr>
            <a:spcAft>
              <a:spcPts val="600"/>
            </a:spcAft>
          </a:pPr>
          <a:r>
            <a:rPr lang="en-US" sz="2800" b="1" dirty="0">
              <a:latin typeface="Swis721 Cn BT" panose="020B0506020202030204" pitchFamily="34" charset="0"/>
            </a:rPr>
            <a:t>Delivery</a:t>
          </a:r>
        </a:p>
      </dgm:t>
    </dgm:pt>
    <dgm:pt modelId="{A9499B50-2528-43A2-9AB9-FEB5EA93CD1B}" type="parTrans" cxnId="{9856C961-660D-40A8-B59D-19F80D768AE1}">
      <dgm:prSet/>
      <dgm:spPr/>
      <dgm:t>
        <a:bodyPr/>
        <a:lstStyle/>
        <a:p>
          <a:endParaRPr lang="en-US"/>
        </a:p>
      </dgm:t>
    </dgm:pt>
    <dgm:pt modelId="{81D4CA70-6106-40EF-8E3D-450715A26863}" type="sibTrans" cxnId="{9856C961-660D-40A8-B59D-19F80D768AE1}">
      <dgm:prSet/>
      <dgm:spPr/>
      <dgm:t>
        <a:bodyPr/>
        <a:lstStyle/>
        <a:p>
          <a:endParaRPr lang="en-US"/>
        </a:p>
      </dgm:t>
    </dgm:pt>
    <dgm:pt modelId="{12CECC3C-0DFF-438E-B8F5-7C21B0490B0B}" type="pres">
      <dgm:prSet presAssocID="{8E595FE0-3781-438D-ABEB-6E2C543B7C6B}" presName="Name0" presStyleCnt="0">
        <dgm:presLayoutVars>
          <dgm:dir/>
          <dgm:resizeHandles val="exact"/>
        </dgm:presLayoutVars>
      </dgm:prSet>
      <dgm:spPr/>
    </dgm:pt>
    <dgm:pt modelId="{B811FC7A-ADC3-4AEB-8A02-ADBEBFBC810E}" type="pres">
      <dgm:prSet presAssocID="{3B81DD19-E945-4558-8B15-689AA34DAB87}" presName="compNode" presStyleCnt="0"/>
      <dgm:spPr/>
    </dgm:pt>
    <dgm:pt modelId="{4A20880F-5C20-4ACC-BCCB-2EA1F6F7C912}" type="pres">
      <dgm:prSet presAssocID="{3B81DD19-E945-4558-8B15-689AA34DAB87}" presName="pictRect" presStyleLbl="node1" presStyleIdx="0" presStyleCnt="3" custScaleX="109365" custScaleY="142263"/>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70" r="-46230"/>
          </a:stretch>
        </a:blipFill>
      </dgm:spPr>
    </dgm:pt>
    <dgm:pt modelId="{4F95A13D-FD02-4EBF-8D67-9EBDA20C4E27}" type="pres">
      <dgm:prSet presAssocID="{3B81DD19-E945-4558-8B15-689AA34DAB87}" presName="textRect" presStyleLbl="revTx" presStyleIdx="0" presStyleCnt="3" custLinFactNeighborX="-1067" custLinFactNeighborY="22410">
        <dgm:presLayoutVars>
          <dgm:bulletEnabled val="1"/>
        </dgm:presLayoutVars>
      </dgm:prSet>
      <dgm:spPr/>
    </dgm:pt>
    <dgm:pt modelId="{21D65C7F-E460-4059-A41B-12048D44263E}" type="pres">
      <dgm:prSet presAssocID="{26FEC579-D70F-4E9B-94CC-FDE87C152028}" presName="sibTrans" presStyleLbl="sibTrans2D1" presStyleIdx="0" presStyleCnt="0"/>
      <dgm:spPr/>
    </dgm:pt>
    <dgm:pt modelId="{A1DB1739-7AC2-4519-9EC6-96C359D98DE0}" type="pres">
      <dgm:prSet presAssocID="{588D5C77-CEE4-426C-B10C-F225947A03DE}" presName="compNode" presStyleCnt="0"/>
      <dgm:spPr/>
    </dgm:pt>
    <dgm:pt modelId="{6DBE6A4E-6FA1-404F-B1EF-109E2B897CD8}" type="pres">
      <dgm:prSet presAssocID="{588D5C77-CEE4-426C-B10C-F225947A03DE}" presName="pictRect" presStyleLbl="node1" presStyleIdx="1" presStyleCnt="3" custScaleX="109365" custScaleY="142263"/>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69" t="42" r="-569" b="42"/>
          </a:stretch>
        </a:blipFill>
      </dgm:spPr>
    </dgm:pt>
    <dgm:pt modelId="{B527B039-6093-4BDD-8FA2-4A4323FAFAF4}" type="pres">
      <dgm:prSet presAssocID="{588D5C77-CEE4-426C-B10C-F225947A03DE}" presName="textRect" presStyleLbl="revTx" presStyleIdx="1" presStyleCnt="3" custLinFactNeighborX="-1067" custLinFactNeighborY="22410">
        <dgm:presLayoutVars>
          <dgm:bulletEnabled val="1"/>
        </dgm:presLayoutVars>
      </dgm:prSet>
      <dgm:spPr/>
    </dgm:pt>
    <dgm:pt modelId="{6C7CCFB9-DEA2-4516-8286-53AFA3EF8633}" type="pres">
      <dgm:prSet presAssocID="{7EEA6F84-B15A-43FD-B2AE-4BA23D8088D8}" presName="sibTrans" presStyleLbl="sibTrans2D1" presStyleIdx="0" presStyleCnt="0"/>
      <dgm:spPr/>
    </dgm:pt>
    <dgm:pt modelId="{B1A36DC6-2EE9-45B1-849D-52FF9786CA62}" type="pres">
      <dgm:prSet presAssocID="{D4DDC8D1-2CBF-4171-AFD8-7403DFB4CB6A}" presName="compNode" presStyleCnt="0"/>
      <dgm:spPr/>
    </dgm:pt>
    <dgm:pt modelId="{F45D1330-0EE8-4780-865D-DBF07A6A49C0}" type="pres">
      <dgm:prSet presAssocID="{D4DDC8D1-2CBF-4171-AFD8-7403DFB4CB6A}" presName="pictRect" presStyleLbl="node1" presStyleIdx="2" presStyleCnt="3" custScaleX="109365" custScaleY="14226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pt>
    <dgm:pt modelId="{A816F210-544D-4AE0-BA35-57B42D835A5C}" type="pres">
      <dgm:prSet presAssocID="{D4DDC8D1-2CBF-4171-AFD8-7403DFB4CB6A}" presName="textRect" presStyleLbl="revTx" presStyleIdx="2" presStyleCnt="3" custLinFactNeighborX="-1067" custLinFactNeighborY="22410">
        <dgm:presLayoutVars>
          <dgm:bulletEnabled val="1"/>
        </dgm:presLayoutVars>
      </dgm:prSet>
      <dgm:spPr/>
    </dgm:pt>
  </dgm:ptLst>
  <dgm:cxnLst>
    <dgm:cxn modelId="{378D1E28-FA1A-4719-92A6-8D4DD31E16D3}" type="presOf" srcId="{7EEA6F84-B15A-43FD-B2AE-4BA23D8088D8}" destId="{6C7CCFB9-DEA2-4516-8286-53AFA3EF8633}" srcOrd="0" destOrd="0" presId="urn:microsoft.com/office/officeart/2005/8/layout/pList1"/>
    <dgm:cxn modelId="{D0A1E82C-AD54-46D7-834B-AD82FB48EE3B}" type="presOf" srcId="{588D5C77-CEE4-426C-B10C-F225947A03DE}" destId="{B527B039-6093-4BDD-8FA2-4A4323FAFAF4}" srcOrd="0" destOrd="0" presId="urn:microsoft.com/office/officeart/2005/8/layout/pList1"/>
    <dgm:cxn modelId="{9856C961-660D-40A8-B59D-19F80D768AE1}" srcId="{8E595FE0-3781-438D-ABEB-6E2C543B7C6B}" destId="{D4DDC8D1-2CBF-4171-AFD8-7403DFB4CB6A}" srcOrd="2" destOrd="0" parTransId="{A9499B50-2528-43A2-9AB9-FEB5EA93CD1B}" sibTransId="{81D4CA70-6106-40EF-8E3D-450715A26863}"/>
    <dgm:cxn modelId="{A4AA4E42-B4B3-42F9-BE73-6F8891F059DA}" type="presOf" srcId="{D4DDC8D1-2CBF-4171-AFD8-7403DFB4CB6A}" destId="{A816F210-544D-4AE0-BA35-57B42D835A5C}" srcOrd="0" destOrd="0" presId="urn:microsoft.com/office/officeart/2005/8/layout/pList1"/>
    <dgm:cxn modelId="{6E6D2549-500B-4BBC-9A16-0C150F5E3C8C}" type="presOf" srcId="{26FEC579-D70F-4E9B-94CC-FDE87C152028}" destId="{21D65C7F-E460-4059-A41B-12048D44263E}" srcOrd="0" destOrd="0" presId="urn:microsoft.com/office/officeart/2005/8/layout/pList1"/>
    <dgm:cxn modelId="{13B6CFDD-8BAE-447C-AADE-B9E2034BA553}" srcId="{8E595FE0-3781-438D-ABEB-6E2C543B7C6B}" destId="{588D5C77-CEE4-426C-B10C-F225947A03DE}" srcOrd="1" destOrd="0" parTransId="{0F6DAEEC-9564-499A-8C83-9AD7035F331F}" sibTransId="{7EEA6F84-B15A-43FD-B2AE-4BA23D8088D8}"/>
    <dgm:cxn modelId="{C2841EF8-BE21-4FAF-B00E-832A9E89BF83}" srcId="{8E595FE0-3781-438D-ABEB-6E2C543B7C6B}" destId="{3B81DD19-E945-4558-8B15-689AA34DAB87}" srcOrd="0" destOrd="0" parTransId="{4FCC0F1A-B4A8-4177-A6BE-AD3B79FE86D5}" sibTransId="{26FEC579-D70F-4E9B-94CC-FDE87C152028}"/>
    <dgm:cxn modelId="{A7C3DEFD-AF8B-4A4F-B6E3-AB9C4F289614}" type="presOf" srcId="{3B81DD19-E945-4558-8B15-689AA34DAB87}" destId="{4F95A13D-FD02-4EBF-8D67-9EBDA20C4E27}" srcOrd="0" destOrd="0" presId="urn:microsoft.com/office/officeart/2005/8/layout/pList1"/>
    <dgm:cxn modelId="{8990BCFF-D506-42D1-9987-1CC17F2071D3}" type="presOf" srcId="{8E595FE0-3781-438D-ABEB-6E2C543B7C6B}" destId="{12CECC3C-0DFF-438E-B8F5-7C21B0490B0B}" srcOrd="0" destOrd="0" presId="urn:microsoft.com/office/officeart/2005/8/layout/pList1"/>
    <dgm:cxn modelId="{FFFA645C-0C60-4CF7-AAA7-7B81AFBC3E56}" type="presParOf" srcId="{12CECC3C-0DFF-438E-B8F5-7C21B0490B0B}" destId="{B811FC7A-ADC3-4AEB-8A02-ADBEBFBC810E}" srcOrd="0" destOrd="0" presId="urn:microsoft.com/office/officeart/2005/8/layout/pList1"/>
    <dgm:cxn modelId="{A1207896-40E9-4F39-9F8E-2125B27EABEA}" type="presParOf" srcId="{B811FC7A-ADC3-4AEB-8A02-ADBEBFBC810E}" destId="{4A20880F-5C20-4ACC-BCCB-2EA1F6F7C912}" srcOrd="0" destOrd="0" presId="urn:microsoft.com/office/officeart/2005/8/layout/pList1"/>
    <dgm:cxn modelId="{38E11B9D-F0AD-41AE-9EC6-3044FB6C0C8C}" type="presParOf" srcId="{B811FC7A-ADC3-4AEB-8A02-ADBEBFBC810E}" destId="{4F95A13D-FD02-4EBF-8D67-9EBDA20C4E27}" srcOrd="1" destOrd="0" presId="urn:microsoft.com/office/officeart/2005/8/layout/pList1"/>
    <dgm:cxn modelId="{C8A52DD7-9348-445C-86A7-2417FDD6BF2E}" type="presParOf" srcId="{12CECC3C-0DFF-438E-B8F5-7C21B0490B0B}" destId="{21D65C7F-E460-4059-A41B-12048D44263E}" srcOrd="1" destOrd="0" presId="urn:microsoft.com/office/officeart/2005/8/layout/pList1"/>
    <dgm:cxn modelId="{72B542A7-9176-4829-ADA8-12DCDD0856CA}" type="presParOf" srcId="{12CECC3C-0DFF-438E-B8F5-7C21B0490B0B}" destId="{A1DB1739-7AC2-4519-9EC6-96C359D98DE0}" srcOrd="2" destOrd="0" presId="urn:microsoft.com/office/officeart/2005/8/layout/pList1"/>
    <dgm:cxn modelId="{13075A18-6A66-49A9-8784-789F11BBB35D}" type="presParOf" srcId="{A1DB1739-7AC2-4519-9EC6-96C359D98DE0}" destId="{6DBE6A4E-6FA1-404F-B1EF-109E2B897CD8}" srcOrd="0" destOrd="0" presId="urn:microsoft.com/office/officeart/2005/8/layout/pList1"/>
    <dgm:cxn modelId="{DC6B969A-7176-4DAD-A1E5-D5FE9C4DC00E}" type="presParOf" srcId="{A1DB1739-7AC2-4519-9EC6-96C359D98DE0}" destId="{B527B039-6093-4BDD-8FA2-4A4323FAFAF4}" srcOrd="1" destOrd="0" presId="urn:microsoft.com/office/officeart/2005/8/layout/pList1"/>
    <dgm:cxn modelId="{43CEB131-93EB-4C0B-BC3A-1A6FC82A03F7}" type="presParOf" srcId="{12CECC3C-0DFF-438E-B8F5-7C21B0490B0B}" destId="{6C7CCFB9-DEA2-4516-8286-53AFA3EF8633}" srcOrd="3" destOrd="0" presId="urn:microsoft.com/office/officeart/2005/8/layout/pList1"/>
    <dgm:cxn modelId="{7501FE83-1AE9-46C7-BFF6-0A3D2D1AEFC3}" type="presParOf" srcId="{12CECC3C-0DFF-438E-B8F5-7C21B0490B0B}" destId="{B1A36DC6-2EE9-45B1-849D-52FF9786CA62}" srcOrd="4" destOrd="0" presId="urn:microsoft.com/office/officeart/2005/8/layout/pList1"/>
    <dgm:cxn modelId="{CDAEFAC1-0E22-4A25-8E65-10FCC9B89E61}" type="presParOf" srcId="{B1A36DC6-2EE9-45B1-849D-52FF9786CA62}" destId="{F45D1330-0EE8-4780-865D-DBF07A6A49C0}" srcOrd="0" destOrd="0" presId="urn:microsoft.com/office/officeart/2005/8/layout/pList1"/>
    <dgm:cxn modelId="{B6881712-E7E0-4CB6-8767-FE2569BAAB43}" type="presParOf" srcId="{B1A36DC6-2EE9-45B1-849D-52FF9786CA62}" destId="{A816F210-544D-4AE0-BA35-57B42D835A5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616283-80EA-40FB-83D8-47D7A6060368}" type="doc">
      <dgm:prSet loTypeId="urn:microsoft.com/office/officeart/2005/8/layout/pList1" loCatId="list" qsTypeId="urn:microsoft.com/office/officeart/2005/8/quickstyle/simple1" qsCatId="simple" csTypeId="urn:microsoft.com/office/officeart/2005/8/colors/colorful5" csCatId="colorful" phldr="1"/>
      <dgm:spPr/>
      <dgm:t>
        <a:bodyPr/>
        <a:lstStyle/>
        <a:p>
          <a:endParaRPr lang="en-IN"/>
        </a:p>
      </dgm:t>
    </dgm:pt>
    <dgm:pt modelId="{ABED131C-2432-4969-8835-4516192EFDD8}">
      <dgm:prSet phldrT="[Text]" custT="1"/>
      <dgm:spPr/>
      <dgm:t>
        <a:bodyPr/>
        <a:lstStyle/>
        <a:p>
          <a:pPr algn="ctr"/>
          <a:r>
            <a:rPr lang="en-CA" sz="2200" dirty="0">
              <a:latin typeface="Swis721 Cn BT" panose="020B0506020202030204" pitchFamily="34" charset="0"/>
              <a:ea typeface="Verdana" pitchFamily="34" charset="0"/>
              <a:cs typeface="Verdana" pitchFamily="34" charset="0"/>
            </a:rPr>
            <a:t>Increases Impact</a:t>
          </a:r>
          <a:endParaRPr lang="en-IN" sz="2200" dirty="0"/>
        </a:p>
      </dgm:t>
    </dgm:pt>
    <dgm:pt modelId="{25B91C9D-201C-4A6B-9B1A-84B4D01A2C91}" type="parTrans" cxnId="{7E84C5F2-875B-45C2-A7D5-C02A8805BEF6}">
      <dgm:prSet/>
      <dgm:spPr/>
      <dgm:t>
        <a:bodyPr/>
        <a:lstStyle/>
        <a:p>
          <a:endParaRPr lang="en-IN"/>
        </a:p>
      </dgm:t>
    </dgm:pt>
    <dgm:pt modelId="{264868B2-3BBA-4C5D-B493-887CE147D161}" type="sibTrans" cxnId="{7E84C5F2-875B-45C2-A7D5-C02A8805BEF6}">
      <dgm:prSet/>
      <dgm:spPr/>
      <dgm:t>
        <a:bodyPr/>
        <a:lstStyle/>
        <a:p>
          <a:endParaRPr lang="en-IN"/>
        </a:p>
      </dgm:t>
    </dgm:pt>
    <dgm:pt modelId="{9AF19043-8C35-48B5-BD84-D12010A10CB2}">
      <dgm:prSet phldrT="[Text]" custT="1"/>
      <dgm:spPr/>
      <dgm:t>
        <a:bodyPr/>
        <a:lstStyle/>
        <a:p>
          <a:pPr algn="ctr"/>
          <a:r>
            <a:rPr lang="en-CA" sz="2200" dirty="0">
              <a:latin typeface="Swis721 Cn BT" panose="020B0506020202030204" pitchFamily="34" charset="0"/>
              <a:ea typeface="Verdana" pitchFamily="34" charset="0"/>
              <a:cs typeface="Verdana" pitchFamily="34" charset="0"/>
            </a:rPr>
            <a:t>Better Retention</a:t>
          </a:r>
          <a:endParaRPr lang="en-IN" sz="2200" dirty="0"/>
        </a:p>
      </dgm:t>
    </dgm:pt>
    <dgm:pt modelId="{2DCB39DE-9A9B-4D7F-8313-3828730D41A8}" type="parTrans" cxnId="{792A6B0F-96F9-4CE3-81E2-FDF668645F85}">
      <dgm:prSet/>
      <dgm:spPr/>
      <dgm:t>
        <a:bodyPr/>
        <a:lstStyle/>
        <a:p>
          <a:endParaRPr lang="en-IN"/>
        </a:p>
      </dgm:t>
    </dgm:pt>
    <dgm:pt modelId="{82756CF8-4BFE-46A5-BA8F-A9CC488D7E29}" type="sibTrans" cxnId="{792A6B0F-96F9-4CE3-81E2-FDF668645F85}">
      <dgm:prSet/>
      <dgm:spPr/>
      <dgm:t>
        <a:bodyPr/>
        <a:lstStyle/>
        <a:p>
          <a:endParaRPr lang="en-IN"/>
        </a:p>
      </dgm:t>
    </dgm:pt>
    <dgm:pt modelId="{584B03A1-97D0-4256-82C8-B6BCFD809B68}">
      <dgm:prSet phldrT="[Text]" custT="1"/>
      <dgm:spPr/>
      <dgm:t>
        <a:bodyPr/>
        <a:lstStyle/>
        <a:p>
          <a:pPr algn="ctr"/>
          <a:r>
            <a:rPr lang="en-IN" sz="2200" dirty="0"/>
            <a:t>Concentration</a:t>
          </a:r>
        </a:p>
      </dgm:t>
    </dgm:pt>
    <dgm:pt modelId="{6F3977AC-D238-4EEA-9675-039CD00EE9BC}" type="parTrans" cxnId="{27E31E7C-B93B-4D8C-AB60-63E2885F61BB}">
      <dgm:prSet/>
      <dgm:spPr/>
      <dgm:t>
        <a:bodyPr/>
        <a:lstStyle/>
        <a:p>
          <a:endParaRPr lang="en-IN"/>
        </a:p>
      </dgm:t>
    </dgm:pt>
    <dgm:pt modelId="{B8EE3AF2-1B77-40F2-B136-F61839F07A9F}" type="sibTrans" cxnId="{27E31E7C-B93B-4D8C-AB60-63E2885F61BB}">
      <dgm:prSet/>
      <dgm:spPr/>
      <dgm:t>
        <a:bodyPr/>
        <a:lstStyle/>
        <a:p>
          <a:endParaRPr lang="en-IN"/>
        </a:p>
      </dgm:t>
    </dgm:pt>
    <dgm:pt modelId="{1F37B29C-91DE-4976-B8A0-DF284A50DFC4}">
      <dgm:prSet phldrT="[Text]" custT="1"/>
      <dgm:spPr/>
      <dgm:t>
        <a:bodyPr/>
        <a:lstStyle/>
        <a:p>
          <a:pPr algn="ctr"/>
          <a:r>
            <a:rPr lang="en-IN" sz="2200" dirty="0"/>
            <a:t>Lighter Atmosphere</a:t>
          </a:r>
        </a:p>
      </dgm:t>
    </dgm:pt>
    <dgm:pt modelId="{345473D7-CB97-4C2F-A9AF-CFDF8AE8A633}" type="parTrans" cxnId="{92E57FDC-5C48-466B-9A45-74EB6AC02AAB}">
      <dgm:prSet/>
      <dgm:spPr/>
      <dgm:t>
        <a:bodyPr/>
        <a:lstStyle/>
        <a:p>
          <a:endParaRPr lang="en-IN"/>
        </a:p>
      </dgm:t>
    </dgm:pt>
    <dgm:pt modelId="{1F79C15A-EE1A-4588-8EE1-80C25F8C5C56}" type="sibTrans" cxnId="{92E57FDC-5C48-466B-9A45-74EB6AC02AAB}">
      <dgm:prSet/>
      <dgm:spPr/>
      <dgm:t>
        <a:bodyPr/>
        <a:lstStyle/>
        <a:p>
          <a:endParaRPr lang="en-IN"/>
        </a:p>
      </dgm:t>
    </dgm:pt>
    <dgm:pt modelId="{085C15C0-F10E-487F-988C-06D6BAEFDCB1}" type="pres">
      <dgm:prSet presAssocID="{D1616283-80EA-40FB-83D8-47D7A6060368}" presName="Name0" presStyleCnt="0">
        <dgm:presLayoutVars>
          <dgm:dir/>
          <dgm:resizeHandles val="exact"/>
        </dgm:presLayoutVars>
      </dgm:prSet>
      <dgm:spPr/>
    </dgm:pt>
    <dgm:pt modelId="{3603D662-FE2A-4123-AC22-B288E8550578}" type="pres">
      <dgm:prSet presAssocID="{ABED131C-2432-4969-8835-4516192EFDD8}" presName="compNode" presStyleCnt="0"/>
      <dgm:spPr/>
    </dgm:pt>
    <dgm:pt modelId="{F4C9FBC0-810D-49CB-9FFA-29F755813D89}" type="pres">
      <dgm:prSet presAssocID="{ABED131C-2432-4969-8835-4516192EFDD8}" presName="pictRect" presStyleLbl="node1" presStyleIdx="0" presStyleCnt="4" custScaleX="93555" custScaleY="13569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3806" t="-7563" r="-56194" b="-7563"/>
          </a:stretch>
        </a:blipFill>
      </dgm:spPr>
    </dgm:pt>
    <dgm:pt modelId="{4F73F3C1-425D-4934-AABF-395C5E5EA56D}" type="pres">
      <dgm:prSet presAssocID="{ABED131C-2432-4969-8835-4516192EFDD8}" presName="textRect" presStyleLbl="revTx" presStyleIdx="0" presStyleCnt="4" custLinFactNeighborX="1416" custLinFactNeighborY="58935">
        <dgm:presLayoutVars>
          <dgm:bulletEnabled val="1"/>
        </dgm:presLayoutVars>
      </dgm:prSet>
      <dgm:spPr/>
    </dgm:pt>
    <dgm:pt modelId="{669FE53D-504A-4A60-97C6-86DF8C5917C9}" type="pres">
      <dgm:prSet presAssocID="{264868B2-3BBA-4C5D-B493-887CE147D161}" presName="sibTrans" presStyleLbl="sibTrans2D1" presStyleIdx="0" presStyleCnt="0"/>
      <dgm:spPr/>
    </dgm:pt>
    <dgm:pt modelId="{5EE466B4-4CA2-418C-BBCC-0471E8D42A48}" type="pres">
      <dgm:prSet presAssocID="{9AF19043-8C35-48B5-BD84-D12010A10CB2}" presName="compNode" presStyleCnt="0"/>
      <dgm:spPr/>
    </dgm:pt>
    <dgm:pt modelId="{0F2ADAF7-C0C1-49B5-B5C9-89529FDB47EA}" type="pres">
      <dgm:prSet presAssocID="{9AF19043-8C35-48B5-BD84-D12010A10CB2}" presName="pictRect" presStyleLbl="node1" presStyleIdx="1" presStyleCnt="4" custScaleX="93555" custScaleY="13569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 modelId="{C3A36D70-3339-4D40-88D4-9F3245C9A76C}" type="pres">
      <dgm:prSet presAssocID="{9AF19043-8C35-48B5-BD84-D12010A10CB2}" presName="textRect" presStyleLbl="revTx" presStyleIdx="1" presStyleCnt="4" custLinFactNeighborX="1417" custLinFactNeighborY="58935">
        <dgm:presLayoutVars>
          <dgm:bulletEnabled val="1"/>
        </dgm:presLayoutVars>
      </dgm:prSet>
      <dgm:spPr/>
    </dgm:pt>
    <dgm:pt modelId="{0A236736-DB52-4E86-88E2-36482BE90B1E}" type="pres">
      <dgm:prSet presAssocID="{82756CF8-4BFE-46A5-BA8F-A9CC488D7E29}" presName="sibTrans" presStyleLbl="sibTrans2D1" presStyleIdx="0" presStyleCnt="0"/>
      <dgm:spPr/>
    </dgm:pt>
    <dgm:pt modelId="{0837A1EA-2FF7-4900-84F0-51D5A8C9451B}" type="pres">
      <dgm:prSet presAssocID="{584B03A1-97D0-4256-82C8-B6BCFD809B68}" presName="compNode" presStyleCnt="0"/>
      <dgm:spPr/>
    </dgm:pt>
    <dgm:pt modelId="{16C7DE03-C722-4DC8-96A3-A7A2659AC82E}" type="pres">
      <dgm:prSet presAssocID="{584B03A1-97D0-4256-82C8-B6BCFD809B68}" presName="pictRect" presStyleLbl="node1" presStyleIdx="2" presStyleCnt="4" custScaleX="93555" custScaleY="13569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CF7597CC-C207-4C44-AF05-D7D41803D95E}" type="pres">
      <dgm:prSet presAssocID="{584B03A1-97D0-4256-82C8-B6BCFD809B68}" presName="textRect" presStyleLbl="revTx" presStyleIdx="2" presStyleCnt="4" custLinFactNeighborX="1416" custLinFactNeighborY="58935">
        <dgm:presLayoutVars>
          <dgm:bulletEnabled val="1"/>
        </dgm:presLayoutVars>
      </dgm:prSet>
      <dgm:spPr/>
    </dgm:pt>
    <dgm:pt modelId="{41D3DE73-37A9-48A7-8ABE-37FFC260CC75}" type="pres">
      <dgm:prSet presAssocID="{B8EE3AF2-1B77-40F2-B136-F61839F07A9F}" presName="sibTrans" presStyleLbl="sibTrans2D1" presStyleIdx="0" presStyleCnt="0"/>
      <dgm:spPr/>
    </dgm:pt>
    <dgm:pt modelId="{86AFFC73-01A2-4F6E-9521-F9781370B46B}" type="pres">
      <dgm:prSet presAssocID="{1F37B29C-91DE-4976-B8A0-DF284A50DFC4}" presName="compNode" presStyleCnt="0"/>
      <dgm:spPr/>
    </dgm:pt>
    <dgm:pt modelId="{7479C2CE-0359-4364-870D-D129C5566868}" type="pres">
      <dgm:prSet presAssocID="{1F37B29C-91DE-4976-B8A0-DF284A50DFC4}" presName="pictRect" presStyleLbl="node1" presStyleIdx="3" presStyleCnt="4" custScaleX="93555" custScaleY="13569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313AF604-4BDB-4452-A247-816952071104}" type="pres">
      <dgm:prSet presAssocID="{1F37B29C-91DE-4976-B8A0-DF284A50DFC4}" presName="textRect" presStyleLbl="revTx" presStyleIdx="3" presStyleCnt="4" custLinFactNeighborX="210" custLinFactNeighborY="58935">
        <dgm:presLayoutVars>
          <dgm:bulletEnabled val="1"/>
        </dgm:presLayoutVars>
      </dgm:prSet>
      <dgm:spPr/>
    </dgm:pt>
  </dgm:ptLst>
  <dgm:cxnLst>
    <dgm:cxn modelId="{792A6B0F-96F9-4CE3-81E2-FDF668645F85}" srcId="{D1616283-80EA-40FB-83D8-47D7A6060368}" destId="{9AF19043-8C35-48B5-BD84-D12010A10CB2}" srcOrd="1" destOrd="0" parTransId="{2DCB39DE-9A9B-4D7F-8313-3828730D41A8}" sibTransId="{82756CF8-4BFE-46A5-BA8F-A9CC488D7E29}"/>
    <dgm:cxn modelId="{C684435B-72D3-4DEE-8CC9-1962257C8B61}" type="presOf" srcId="{82756CF8-4BFE-46A5-BA8F-A9CC488D7E29}" destId="{0A236736-DB52-4E86-88E2-36482BE90B1E}" srcOrd="0" destOrd="0" presId="urn:microsoft.com/office/officeart/2005/8/layout/pList1"/>
    <dgm:cxn modelId="{C8CA8C6E-216D-421F-9836-93CD8E05F0D1}" type="presOf" srcId="{1F37B29C-91DE-4976-B8A0-DF284A50DFC4}" destId="{313AF604-4BDB-4452-A247-816952071104}" srcOrd="0" destOrd="0" presId="urn:microsoft.com/office/officeart/2005/8/layout/pList1"/>
    <dgm:cxn modelId="{8F65CF56-1719-4DE6-AB01-4049A3A211E8}" type="presOf" srcId="{264868B2-3BBA-4C5D-B493-887CE147D161}" destId="{669FE53D-504A-4A60-97C6-86DF8C5917C9}" srcOrd="0" destOrd="0" presId="urn:microsoft.com/office/officeart/2005/8/layout/pList1"/>
    <dgm:cxn modelId="{27E31E7C-B93B-4D8C-AB60-63E2885F61BB}" srcId="{D1616283-80EA-40FB-83D8-47D7A6060368}" destId="{584B03A1-97D0-4256-82C8-B6BCFD809B68}" srcOrd="2" destOrd="0" parTransId="{6F3977AC-D238-4EEA-9675-039CD00EE9BC}" sibTransId="{B8EE3AF2-1B77-40F2-B136-F61839F07A9F}"/>
    <dgm:cxn modelId="{DA8B63A9-ABE7-4B9D-884D-E9D21A671292}" type="presOf" srcId="{B8EE3AF2-1B77-40F2-B136-F61839F07A9F}" destId="{41D3DE73-37A9-48A7-8ABE-37FFC260CC75}" srcOrd="0" destOrd="0" presId="urn:microsoft.com/office/officeart/2005/8/layout/pList1"/>
    <dgm:cxn modelId="{6A5C0CB1-E16A-4D87-9BEF-9DD88CB6D148}" type="presOf" srcId="{584B03A1-97D0-4256-82C8-B6BCFD809B68}" destId="{CF7597CC-C207-4C44-AF05-D7D41803D95E}" srcOrd="0" destOrd="0" presId="urn:microsoft.com/office/officeart/2005/8/layout/pList1"/>
    <dgm:cxn modelId="{C27473D1-0921-462F-810E-F2A0EED3185F}" type="presOf" srcId="{D1616283-80EA-40FB-83D8-47D7A6060368}" destId="{085C15C0-F10E-487F-988C-06D6BAEFDCB1}" srcOrd="0" destOrd="0" presId="urn:microsoft.com/office/officeart/2005/8/layout/pList1"/>
    <dgm:cxn modelId="{6A51F7D4-8345-40A6-A96A-718106AC445A}" type="presOf" srcId="{ABED131C-2432-4969-8835-4516192EFDD8}" destId="{4F73F3C1-425D-4934-AABF-395C5E5EA56D}" srcOrd="0" destOrd="0" presId="urn:microsoft.com/office/officeart/2005/8/layout/pList1"/>
    <dgm:cxn modelId="{92E57FDC-5C48-466B-9A45-74EB6AC02AAB}" srcId="{D1616283-80EA-40FB-83D8-47D7A6060368}" destId="{1F37B29C-91DE-4976-B8A0-DF284A50DFC4}" srcOrd="3" destOrd="0" parTransId="{345473D7-CB97-4C2F-A9AF-CFDF8AE8A633}" sibTransId="{1F79C15A-EE1A-4588-8EE1-80C25F8C5C56}"/>
    <dgm:cxn modelId="{FB58EADF-5943-4ECB-830D-703C3D32BFB8}" type="presOf" srcId="{9AF19043-8C35-48B5-BD84-D12010A10CB2}" destId="{C3A36D70-3339-4D40-88D4-9F3245C9A76C}" srcOrd="0" destOrd="0" presId="urn:microsoft.com/office/officeart/2005/8/layout/pList1"/>
    <dgm:cxn modelId="{7E84C5F2-875B-45C2-A7D5-C02A8805BEF6}" srcId="{D1616283-80EA-40FB-83D8-47D7A6060368}" destId="{ABED131C-2432-4969-8835-4516192EFDD8}" srcOrd="0" destOrd="0" parTransId="{25B91C9D-201C-4A6B-9B1A-84B4D01A2C91}" sibTransId="{264868B2-3BBA-4C5D-B493-887CE147D161}"/>
    <dgm:cxn modelId="{A89DE59B-9866-4894-BCC8-2C1BE1172496}" type="presParOf" srcId="{085C15C0-F10E-487F-988C-06D6BAEFDCB1}" destId="{3603D662-FE2A-4123-AC22-B288E8550578}" srcOrd="0" destOrd="0" presId="urn:microsoft.com/office/officeart/2005/8/layout/pList1"/>
    <dgm:cxn modelId="{7BCB1A15-D5A0-431D-A055-C6D5640614F7}" type="presParOf" srcId="{3603D662-FE2A-4123-AC22-B288E8550578}" destId="{F4C9FBC0-810D-49CB-9FFA-29F755813D89}" srcOrd="0" destOrd="0" presId="urn:microsoft.com/office/officeart/2005/8/layout/pList1"/>
    <dgm:cxn modelId="{F4D5CCA0-054A-4227-BAB3-08CAAF64D17A}" type="presParOf" srcId="{3603D662-FE2A-4123-AC22-B288E8550578}" destId="{4F73F3C1-425D-4934-AABF-395C5E5EA56D}" srcOrd="1" destOrd="0" presId="urn:microsoft.com/office/officeart/2005/8/layout/pList1"/>
    <dgm:cxn modelId="{CAB6F4C4-DBCB-4D79-9325-082557A1EA1F}" type="presParOf" srcId="{085C15C0-F10E-487F-988C-06D6BAEFDCB1}" destId="{669FE53D-504A-4A60-97C6-86DF8C5917C9}" srcOrd="1" destOrd="0" presId="urn:microsoft.com/office/officeart/2005/8/layout/pList1"/>
    <dgm:cxn modelId="{B2FAF34C-DAF9-4468-939C-68DD025CB94F}" type="presParOf" srcId="{085C15C0-F10E-487F-988C-06D6BAEFDCB1}" destId="{5EE466B4-4CA2-418C-BBCC-0471E8D42A48}" srcOrd="2" destOrd="0" presId="urn:microsoft.com/office/officeart/2005/8/layout/pList1"/>
    <dgm:cxn modelId="{173E8734-FBDA-409C-95AE-E3E52734F24C}" type="presParOf" srcId="{5EE466B4-4CA2-418C-BBCC-0471E8D42A48}" destId="{0F2ADAF7-C0C1-49B5-B5C9-89529FDB47EA}" srcOrd="0" destOrd="0" presId="urn:microsoft.com/office/officeart/2005/8/layout/pList1"/>
    <dgm:cxn modelId="{E4148198-F73A-426F-ADAB-2B22C2B07BEE}" type="presParOf" srcId="{5EE466B4-4CA2-418C-BBCC-0471E8D42A48}" destId="{C3A36D70-3339-4D40-88D4-9F3245C9A76C}" srcOrd="1" destOrd="0" presId="urn:microsoft.com/office/officeart/2005/8/layout/pList1"/>
    <dgm:cxn modelId="{4CF1538B-6B85-4572-8A78-F242AFE58ECF}" type="presParOf" srcId="{085C15C0-F10E-487F-988C-06D6BAEFDCB1}" destId="{0A236736-DB52-4E86-88E2-36482BE90B1E}" srcOrd="3" destOrd="0" presId="urn:microsoft.com/office/officeart/2005/8/layout/pList1"/>
    <dgm:cxn modelId="{00576FC4-E77F-4816-867F-0F41F6E74682}" type="presParOf" srcId="{085C15C0-F10E-487F-988C-06D6BAEFDCB1}" destId="{0837A1EA-2FF7-4900-84F0-51D5A8C9451B}" srcOrd="4" destOrd="0" presId="urn:microsoft.com/office/officeart/2005/8/layout/pList1"/>
    <dgm:cxn modelId="{8DECAD08-0510-43C6-8777-D8ECD017BD9E}" type="presParOf" srcId="{0837A1EA-2FF7-4900-84F0-51D5A8C9451B}" destId="{16C7DE03-C722-4DC8-96A3-A7A2659AC82E}" srcOrd="0" destOrd="0" presId="urn:microsoft.com/office/officeart/2005/8/layout/pList1"/>
    <dgm:cxn modelId="{3F24C548-0B2D-4210-9D4B-027471572333}" type="presParOf" srcId="{0837A1EA-2FF7-4900-84F0-51D5A8C9451B}" destId="{CF7597CC-C207-4C44-AF05-D7D41803D95E}" srcOrd="1" destOrd="0" presId="urn:microsoft.com/office/officeart/2005/8/layout/pList1"/>
    <dgm:cxn modelId="{845B0D2B-7F2A-4C26-A2F9-E8E29607D712}" type="presParOf" srcId="{085C15C0-F10E-487F-988C-06D6BAEFDCB1}" destId="{41D3DE73-37A9-48A7-8ABE-37FFC260CC75}" srcOrd="5" destOrd="0" presId="urn:microsoft.com/office/officeart/2005/8/layout/pList1"/>
    <dgm:cxn modelId="{4494227A-470C-4F08-9A28-D382F60E9CD0}" type="presParOf" srcId="{085C15C0-F10E-487F-988C-06D6BAEFDCB1}" destId="{86AFFC73-01A2-4F6E-9521-F9781370B46B}" srcOrd="6" destOrd="0" presId="urn:microsoft.com/office/officeart/2005/8/layout/pList1"/>
    <dgm:cxn modelId="{A1712604-8B40-41F1-8408-64939AFE6EEA}" type="presParOf" srcId="{86AFFC73-01A2-4F6E-9521-F9781370B46B}" destId="{7479C2CE-0359-4364-870D-D129C5566868}" srcOrd="0" destOrd="0" presId="urn:microsoft.com/office/officeart/2005/8/layout/pList1"/>
    <dgm:cxn modelId="{952939ED-8F15-484A-83CF-98BD2466EB12}" type="presParOf" srcId="{86AFFC73-01A2-4F6E-9521-F9781370B46B}" destId="{313AF604-4BDB-4452-A247-816952071104}"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16283-80EA-40FB-83D8-47D7A6060368}" type="doc">
      <dgm:prSet loTypeId="urn:microsoft.com/office/officeart/2005/8/layout/pList1" loCatId="list" qsTypeId="urn:microsoft.com/office/officeart/2005/8/quickstyle/simple1" qsCatId="simple" csTypeId="urn:microsoft.com/office/officeart/2005/8/colors/colorful5" csCatId="colorful" phldr="1"/>
      <dgm:spPr/>
      <dgm:t>
        <a:bodyPr/>
        <a:lstStyle/>
        <a:p>
          <a:endParaRPr lang="en-IN"/>
        </a:p>
      </dgm:t>
    </dgm:pt>
    <dgm:pt modelId="{ABED131C-2432-4969-8835-4516192EFDD8}">
      <dgm:prSet phldrT="[Text]" custT="1"/>
      <dgm:spPr/>
      <dgm:t>
        <a:bodyPr/>
        <a:lstStyle/>
        <a:p>
          <a:r>
            <a:rPr lang="en-CA" sz="2100" dirty="0">
              <a:latin typeface="Swis721 Cn BT" panose="020B0506020202030204" pitchFamily="34" charset="0"/>
              <a:ea typeface="Verdana" pitchFamily="34" charset="0"/>
              <a:cs typeface="Verdana" pitchFamily="34" charset="0"/>
            </a:rPr>
            <a:t>Jester</a:t>
          </a:r>
          <a:endParaRPr lang="en-IN" sz="2100" dirty="0"/>
        </a:p>
      </dgm:t>
    </dgm:pt>
    <dgm:pt modelId="{25B91C9D-201C-4A6B-9B1A-84B4D01A2C91}" type="parTrans" cxnId="{7E84C5F2-875B-45C2-A7D5-C02A8805BEF6}">
      <dgm:prSet/>
      <dgm:spPr/>
      <dgm:t>
        <a:bodyPr/>
        <a:lstStyle/>
        <a:p>
          <a:endParaRPr lang="en-IN"/>
        </a:p>
      </dgm:t>
    </dgm:pt>
    <dgm:pt modelId="{264868B2-3BBA-4C5D-B493-887CE147D161}" type="sibTrans" cxnId="{7E84C5F2-875B-45C2-A7D5-C02A8805BEF6}">
      <dgm:prSet/>
      <dgm:spPr/>
      <dgm:t>
        <a:bodyPr/>
        <a:lstStyle/>
        <a:p>
          <a:endParaRPr lang="en-IN"/>
        </a:p>
      </dgm:t>
    </dgm:pt>
    <dgm:pt modelId="{9AF19043-8C35-48B5-BD84-D12010A10CB2}">
      <dgm:prSet phldrT="[Text]" custT="1"/>
      <dgm:spPr/>
      <dgm:t>
        <a:bodyPr/>
        <a:lstStyle/>
        <a:p>
          <a:r>
            <a:rPr lang="en-IN" sz="2100" dirty="0">
              <a:latin typeface="Swis721 Cn BT" panose="020B0506020202030204" pitchFamily="34" charset="0"/>
              <a:ea typeface="Verdana" pitchFamily="34" charset="0"/>
            </a:rPr>
            <a:t>Cynic</a:t>
          </a:r>
          <a:endParaRPr lang="en-IN" sz="2100" dirty="0"/>
        </a:p>
      </dgm:t>
    </dgm:pt>
    <dgm:pt modelId="{2DCB39DE-9A9B-4D7F-8313-3828730D41A8}" type="parTrans" cxnId="{792A6B0F-96F9-4CE3-81E2-FDF668645F85}">
      <dgm:prSet/>
      <dgm:spPr/>
      <dgm:t>
        <a:bodyPr/>
        <a:lstStyle/>
        <a:p>
          <a:endParaRPr lang="en-IN"/>
        </a:p>
      </dgm:t>
    </dgm:pt>
    <dgm:pt modelId="{82756CF8-4BFE-46A5-BA8F-A9CC488D7E29}" type="sibTrans" cxnId="{792A6B0F-96F9-4CE3-81E2-FDF668645F85}">
      <dgm:prSet/>
      <dgm:spPr/>
      <dgm:t>
        <a:bodyPr/>
        <a:lstStyle/>
        <a:p>
          <a:endParaRPr lang="en-IN"/>
        </a:p>
      </dgm:t>
    </dgm:pt>
    <dgm:pt modelId="{584B03A1-97D0-4256-82C8-B6BCFD809B68}">
      <dgm:prSet phldrT="[Text]" custT="1"/>
      <dgm:spPr/>
      <dgm:t>
        <a:bodyPr/>
        <a:lstStyle/>
        <a:p>
          <a:r>
            <a:rPr lang="en-IN" sz="2100" dirty="0"/>
            <a:t>Indifferent</a:t>
          </a:r>
        </a:p>
      </dgm:t>
    </dgm:pt>
    <dgm:pt modelId="{6F3977AC-D238-4EEA-9675-039CD00EE9BC}" type="parTrans" cxnId="{27E31E7C-B93B-4D8C-AB60-63E2885F61BB}">
      <dgm:prSet/>
      <dgm:spPr/>
      <dgm:t>
        <a:bodyPr/>
        <a:lstStyle/>
        <a:p>
          <a:endParaRPr lang="en-IN"/>
        </a:p>
      </dgm:t>
    </dgm:pt>
    <dgm:pt modelId="{B8EE3AF2-1B77-40F2-B136-F61839F07A9F}" type="sibTrans" cxnId="{27E31E7C-B93B-4D8C-AB60-63E2885F61BB}">
      <dgm:prSet/>
      <dgm:spPr/>
      <dgm:t>
        <a:bodyPr/>
        <a:lstStyle/>
        <a:p>
          <a:endParaRPr lang="en-IN"/>
        </a:p>
      </dgm:t>
    </dgm:pt>
    <dgm:pt modelId="{1F37B29C-91DE-4976-B8A0-DF284A50DFC4}">
      <dgm:prSet phldrT="[Text]" custT="1"/>
      <dgm:spPr/>
      <dgm:t>
        <a:bodyPr/>
        <a:lstStyle/>
        <a:p>
          <a:r>
            <a:rPr lang="en-IN" sz="2100" dirty="0"/>
            <a:t>Talker</a:t>
          </a:r>
        </a:p>
      </dgm:t>
    </dgm:pt>
    <dgm:pt modelId="{345473D7-CB97-4C2F-A9AF-CFDF8AE8A633}" type="parTrans" cxnId="{92E57FDC-5C48-466B-9A45-74EB6AC02AAB}">
      <dgm:prSet/>
      <dgm:spPr/>
      <dgm:t>
        <a:bodyPr/>
        <a:lstStyle/>
        <a:p>
          <a:endParaRPr lang="en-IN"/>
        </a:p>
      </dgm:t>
    </dgm:pt>
    <dgm:pt modelId="{1F79C15A-EE1A-4588-8EE1-80C25F8C5C56}" type="sibTrans" cxnId="{92E57FDC-5C48-466B-9A45-74EB6AC02AAB}">
      <dgm:prSet/>
      <dgm:spPr/>
      <dgm:t>
        <a:bodyPr/>
        <a:lstStyle/>
        <a:p>
          <a:endParaRPr lang="en-IN"/>
        </a:p>
      </dgm:t>
    </dgm:pt>
    <dgm:pt modelId="{3AC77A53-A453-49F1-8971-1933C8991194}">
      <dgm:prSet phldrT="[Text]" custT="1"/>
      <dgm:spPr/>
      <dgm:t>
        <a:bodyPr/>
        <a:lstStyle/>
        <a:p>
          <a:r>
            <a:rPr lang="en-IN" sz="2100" dirty="0"/>
            <a:t>Whisperer</a:t>
          </a:r>
        </a:p>
      </dgm:t>
    </dgm:pt>
    <dgm:pt modelId="{736949CF-610F-4600-A51F-5A93ED125ACF}" type="parTrans" cxnId="{54E72AD0-13F8-40CA-8E42-D99563EDBAB9}">
      <dgm:prSet/>
      <dgm:spPr/>
      <dgm:t>
        <a:bodyPr/>
        <a:lstStyle/>
        <a:p>
          <a:endParaRPr lang="en-IN"/>
        </a:p>
      </dgm:t>
    </dgm:pt>
    <dgm:pt modelId="{5F0495F1-5EC7-4A2E-81C8-CBED49A9827C}" type="sibTrans" cxnId="{54E72AD0-13F8-40CA-8E42-D99563EDBAB9}">
      <dgm:prSet/>
      <dgm:spPr/>
      <dgm:t>
        <a:bodyPr/>
        <a:lstStyle/>
        <a:p>
          <a:endParaRPr lang="en-IN"/>
        </a:p>
      </dgm:t>
    </dgm:pt>
    <dgm:pt modelId="{085C15C0-F10E-487F-988C-06D6BAEFDCB1}" type="pres">
      <dgm:prSet presAssocID="{D1616283-80EA-40FB-83D8-47D7A6060368}" presName="Name0" presStyleCnt="0">
        <dgm:presLayoutVars>
          <dgm:dir/>
          <dgm:resizeHandles val="exact"/>
        </dgm:presLayoutVars>
      </dgm:prSet>
      <dgm:spPr/>
    </dgm:pt>
    <dgm:pt modelId="{3603D662-FE2A-4123-AC22-B288E8550578}" type="pres">
      <dgm:prSet presAssocID="{ABED131C-2432-4969-8835-4516192EFDD8}" presName="compNode" presStyleCnt="0"/>
      <dgm:spPr/>
    </dgm:pt>
    <dgm:pt modelId="{F4C9FBC0-810D-49CB-9FFA-29F755813D89}" type="pres">
      <dgm:prSet presAssocID="{ABED131C-2432-4969-8835-4516192EFDD8}" presName="pictRect" presStyleLbl="node1" presStyleIdx="0" presStyleCnt="5" custScaleX="93555" custScaleY="135768" custLinFactNeighborX="-2687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7463" t="-15479" r="-332883" b="-88417"/>
          </a:stretch>
        </a:blipFill>
        <a:ln>
          <a:solidFill>
            <a:schemeClr val="bg1">
              <a:lumMod val="75000"/>
            </a:schemeClr>
          </a:solidFill>
        </a:ln>
      </dgm:spPr>
    </dgm:pt>
    <dgm:pt modelId="{4F73F3C1-425D-4934-AABF-395C5E5EA56D}" type="pres">
      <dgm:prSet presAssocID="{ABED131C-2432-4969-8835-4516192EFDD8}" presName="textRect" presStyleLbl="revTx" presStyleIdx="0" presStyleCnt="5" custLinFactNeighborX="-25458" custLinFactNeighborY="22722">
        <dgm:presLayoutVars>
          <dgm:bulletEnabled val="1"/>
        </dgm:presLayoutVars>
      </dgm:prSet>
      <dgm:spPr/>
    </dgm:pt>
    <dgm:pt modelId="{669FE53D-504A-4A60-97C6-86DF8C5917C9}" type="pres">
      <dgm:prSet presAssocID="{264868B2-3BBA-4C5D-B493-887CE147D161}" presName="sibTrans" presStyleLbl="sibTrans2D1" presStyleIdx="0" presStyleCnt="0"/>
      <dgm:spPr/>
    </dgm:pt>
    <dgm:pt modelId="{5EE466B4-4CA2-418C-BBCC-0471E8D42A48}" type="pres">
      <dgm:prSet presAssocID="{9AF19043-8C35-48B5-BD84-D12010A10CB2}" presName="compNode" presStyleCnt="0"/>
      <dgm:spPr/>
    </dgm:pt>
    <dgm:pt modelId="{0F2ADAF7-C0C1-49B5-B5C9-89529FDB47EA}" type="pres">
      <dgm:prSet presAssocID="{9AF19043-8C35-48B5-BD84-D12010A10CB2}" presName="pictRect" presStyleLbl="node1" presStyleIdx="1" presStyleCnt="5" custScaleX="93555" custScaleY="13576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85644" t="-17137" r="-182878" b="-143121"/>
          </a:stretch>
        </a:blipFill>
        <a:ln>
          <a:solidFill>
            <a:schemeClr val="bg1">
              <a:lumMod val="75000"/>
            </a:schemeClr>
          </a:solidFill>
        </a:ln>
      </dgm:spPr>
    </dgm:pt>
    <dgm:pt modelId="{C3A36D70-3339-4D40-88D4-9F3245C9A76C}" type="pres">
      <dgm:prSet presAssocID="{9AF19043-8C35-48B5-BD84-D12010A10CB2}" presName="textRect" presStyleLbl="revTx" presStyleIdx="1" presStyleCnt="5" custScaleX="126229" custLinFactNeighborX="1417" custLinFactNeighborY="22722">
        <dgm:presLayoutVars>
          <dgm:bulletEnabled val="1"/>
        </dgm:presLayoutVars>
      </dgm:prSet>
      <dgm:spPr/>
    </dgm:pt>
    <dgm:pt modelId="{0A236736-DB52-4E86-88E2-36482BE90B1E}" type="pres">
      <dgm:prSet presAssocID="{82756CF8-4BFE-46A5-BA8F-A9CC488D7E29}" presName="sibTrans" presStyleLbl="sibTrans2D1" presStyleIdx="0" presStyleCnt="0"/>
      <dgm:spPr/>
    </dgm:pt>
    <dgm:pt modelId="{0837A1EA-2FF7-4900-84F0-51D5A8C9451B}" type="pres">
      <dgm:prSet presAssocID="{584B03A1-97D0-4256-82C8-B6BCFD809B68}" presName="compNode" presStyleCnt="0"/>
      <dgm:spPr/>
    </dgm:pt>
    <dgm:pt modelId="{16C7DE03-C722-4DC8-96A3-A7A2659AC82E}" type="pres">
      <dgm:prSet presAssocID="{584B03A1-97D0-4256-82C8-B6BCFD809B68}" presName="pictRect" presStyleLbl="node1" presStyleIdx="2" presStyleCnt="5" custScaleX="93555" custScaleY="135768" custLinFactNeighborX="2068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128" t="-13821" r="-451394" b="-146437"/>
          </a:stretch>
        </a:blipFill>
        <a:ln>
          <a:solidFill>
            <a:schemeClr val="bg1">
              <a:lumMod val="75000"/>
            </a:schemeClr>
          </a:solidFill>
        </a:ln>
      </dgm:spPr>
    </dgm:pt>
    <dgm:pt modelId="{CF7597CC-C207-4C44-AF05-D7D41803D95E}" type="pres">
      <dgm:prSet presAssocID="{584B03A1-97D0-4256-82C8-B6BCFD809B68}" presName="textRect" presStyleLbl="revTx" presStyleIdx="2" presStyleCnt="5" custLinFactNeighborX="22096" custLinFactNeighborY="22722">
        <dgm:presLayoutVars>
          <dgm:bulletEnabled val="1"/>
        </dgm:presLayoutVars>
      </dgm:prSet>
      <dgm:spPr/>
    </dgm:pt>
    <dgm:pt modelId="{41D3DE73-37A9-48A7-8ABE-37FFC260CC75}" type="pres">
      <dgm:prSet presAssocID="{B8EE3AF2-1B77-40F2-B136-F61839F07A9F}" presName="sibTrans" presStyleLbl="sibTrans2D1" presStyleIdx="0" presStyleCnt="0"/>
      <dgm:spPr/>
    </dgm:pt>
    <dgm:pt modelId="{86AFFC73-01A2-4F6E-9521-F9781370B46B}" type="pres">
      <dgm:prSet presAssocID="{1F37B29C-91DE-4976-B8A0-DF284A50DFC4}" presName="compNode" presStyleCnt="0"/>
      <dgm:spPr/>
    </dgm:pt>
    <dgm:pt modelId="{7479C2CE-0359-4364-870D-D129C5566868}" type="pres">
      <dgm:prSet presAssocID="{1F37B29C-91DE-4976-B8A0-DF284A50DFC4}" presName="pictRect" presStyleLbl="node1" presStyleIdx="3" presStyleCnt="5" custScaleX="93555" custScaleY="135768" custLinFactNeighborX="-9323" custLinFactNeighborY="-1200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632" t="-16307" r="-297246" b="-148923"/>
          </a:stretch>
        </a:blipFill>
        <a:ln>
          <a:solidFill>
            <a:schemeClr val="bg1">
              <a:lumMod val="75000"/>
            </a:schemeClr>
          </a:solidFill>
        </a:ln>
      </dgm:spPr>
    </dgm:pt>
    <dgm:pt modelId="{313AF604-4BDB-4452-A247-816952071104}" type="pres">
      <dgm:prSet presAssocID="{1F37B29C-91DE-4976-B8A0-DF284A50DFC4}" presName="textRect" presStyleLbl="revTx" presStyleIdx="3" presStyleCnt="5" custLinFactNeighborX="-9113" custLinFactNeighborY="163">
        <dgm:presLayoutVars>
          <dgm:bulletEnabled val="1"/>
        </dgm:presLayoutVars>
      </dgm:prSet>
      <dgm:spPr/>
    </dgm:pt>
    <dgm:pt modelId="{908F41F7-B8EB-4F6F-8402-4081CB1CF40D}" type="pres">
      <dgm:prSet presAssocID="{1F79C15A-EE1A-4588-8EE1-80C25F8C5C56}" presName="sibTrans" presStyleLbl="sibTrans2D1" presStyleIdx="0" presStyleCnt="0"/>
      <dgm:spPr/>
    </dgm:pt>
    <dgm:pt modelId="{CA68339D-B6F5-4AD9-9229-2D0930F70C4E}" type="pres">
      <dgm:prSet presAssocID="{3AC77A53-A453-49F1-8971-1933C8991194}" presName="compNode" presStyleCnt="0"/>
      <dgm:spPr/>
    </dgm:pt>
    <dgm:pt modelId="{5315F7AE-B033-4742-9B12-E1CF52856627}" type="pres">
      <dgm:prSet presAssocID="{3AC77A53-A453-49F1-8971-1933C8991194}" presName="pictRect" presStyleLbl="node1" presStyleIdx="4" presStyleCnt="5" custScaleX="93544" custScaleY="135768" custLinFactNeighborX="18407" custLinFactNeighborY="-1200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90118" t="-19623" r="-104994" b="-152239"/>
          </a:stretch>
        </a:blipFill>
        <a:ln>
          <a:solidFill>
            <a:schemeClr val="bg1">
              <a:lumMod val="75000"/>
            </a:schemeClr>
          </a:solidFill>
        </a:ln>
      </dgm:spPr>
    </dgm:pt>
    <dgm:pt modelId="{CE77E43C-F5B9-4B47-A02D-F133D1398A9C}" type="pres">
      <dgm:prSet presAssocID="{3AC77A53-A453-49F1-8971-1933C8991194}" presName="textRect" presStyleLbl="revTx" presStyleIdx="4" presStyleCnt="5" custScaleX="130099" custLinFactNeighborX="18407">
        <dgm:presLayoutVars>
          <dgm:bulletEnabled val="1"/>
        </dgm:presLayoutVars>
      </dgm:prSet>
      <dgm:spPr/>
    </dgm:pt>
  </dgm:ptLst>
  <dgm:cxnLst>
    <dgm:cxn modelId="{792A6B0F-96F9-4CE3-81E2-FDF668645F85}" srcId="{D1616283-80EA-40FB-83D8-47D7A6060368}" destId="{9AF19043-8C35-48B5-BD84-D12010A10CB2}" srcOrd="1" destOrd="0" parTransId="{2DCB39DE-9A9B-4D7F-8313-3828730D41A8}" sibTransId="{82756CF8-4BFE-46A5-BA8F-A9CC488D7E29}"/>
    <dgm:cxn modelId="{C684435B-72D3-4DEE-8CC9-1962257C8B61}" type="presOf" srcId="{82756CF8-4BFE-46A5-BA8F-A9CC488D7E29}" destId="{0A236736-DB52-4E86-88E2-36482BE90B1E}" srcOrd="0" destOrd="0" presId="urn:microsoft.com/office/officeart/2005/8/layout/pList1"/>
    <dgm:cxn modelId="{C8CA8C6E-216D-421F-9836-93CD8E05F0D1}" type="presOf" srcId="{1F37B29C-91DE-4976-B8A0-DF284A50DFC4}" destId="{313AF604-4BDB-4452-A247-816952071104}" srcOrd="0" destOrd="0" presId="urn:microsoft.com/office/officeart/2005/8/layout/pList1"/>
    <dgm:cxn modelId="{D1C70870-9E29-49F6-A041-E03F2B2FD456}" type="presOf" srcId="{3AC77A53-A453-49F1-8971-1933C8991194}" destId="{CE77E43C-F5B9-4B47-A02D-F133D1398A9C}" srcOrd="0" destOrd="0" presId="urn:microsoft.com/office/officeart/2005/8/layout/pList1"/>
    <dgm:cxn modelId="{8F65CF56-1719-4DE6-AB01-4049A3A211E8}" type="presOf" srcId="{264868B2-3BBA-4C5D-B493-887CE147D161}" destId="{669FE53D-504A-4A60-97C6-86DF8C5917C9}" srcOrd="0" destOrd="0" presId="urn:microsoft.com/office/officeart/2005/8/layout/pList1"/>
    <dgm:cxn modelId="{27E31E7C-B93B-4D8C-AB60-63E2885F61BB}" srcId="{D1616283-80EA-40FB-83D8-47D7A6060368}" destId="{584B03A1-97D0-4256-82C8-B6BCFD809B68}" srcOrd="2" destOrd="0" parTransId="{6F3977AC-D238-4EEA-9675-039CD00EE9BC}" sibTransId="{B8EE3AF2-1B77-40F2-B136-F61839F07A9F}"/>
    <dgm:cxn modelId="{01EE1D7D-802D-40A7-9428-14120D769206}" type="presOf" srcId="{1F79C15A-EE1A-4588-8EE1-80C25F8C5C56}" destId="{908F41F7-B8EB-4F6F-8402-4081CB1CF40D}" srcOrd="0" destOrd="0" presId="urn:microsoft.com/office/officeart/2005/8/layout/pList1"/>
    <dgm:cxn modelId="{DA8B63A9-ABE7-4B9D-884D-E9D21A671292}" type="presOf" srcId="{B8EE3AF2-1B77-40F2-B136-F61839F07A9F}" destId="{41D3DE73-37A9-48A7-8ABE-37FFC260CC75}" srcOrd="0" destOrd="0" presId="urn:microsoft.com/office/officeart/2005/8/layout/pList1"/>
    <dgm:cxn modelId="{6A5C0CB1-E16A-4D87-9BEF-9DD88CB6D148}" type="presOf" srcId="{584B03A1-97D0-4256-82C8-B6BCFD809B68}" destId="{CF7597CC-C207-4C44-AF05-D7D41803D95E}" srcOrd="0" destOrd="0" presId="urn:microsoft.com/office/officeart/2005/8/layout/pList1"/>
    <dgm:cxn modelId="{54E72AD0-13F8-40CA-8E42-D99563EDBAB9}" srcId="{D1616283-80EA-40FB-83D8-47D7A6060368}" destId="{3AC77A53-A453-49F1-8971-1933C8991194}" srcOrd="4" destOrd="0" parTransId="{736949CF-610F-4600-A51F-5A93ED125ACF}" sibTransId="{5F0495F1-5EC7-4A2E-81C8-CBED49A9827C}"/>
    <dgm:cxn modelId="{C27473D1-0921-462F-810E-F2A0EED3185F}" type="presOf" srcId="{D1616283-80EA-40FB-83D8-47D7A6060368}" destId="{085C15C0-F10E-487F-988C-06D6BAEFDCB1}" srcOrd="0" destOrd="0" presId="urn:microsoft.com/office/officeart/2005/8/layout/pList1"/>
    <dgm:cxn modelId="{6A51F7D4-8345-40A6-A96A-718106AC445A}" type="presOf" srcId="{ABED131C-2432-4969-8835-4516192EFDD8}" destId="{4F73F3C1-425D-4934-AABF-395C5E5EA56D}" srcOrd="0" destOrd="0" presId="urn:microsoft.com/office/officeart/2005/8/layout/pList1"/>
    <dgm:cxn modelId="{92E57FDC-5C48-466B-9A45-74EB6AC02AAB}" srcId="{D1616283-80EA-40FB-83D8-47D7A6060368}" destId="{1F37B29C-91DE-4976-B8A0-DF284A50DFC4}" srcOrd="3" destOrd="0" parTransId="{345473D7-CB97-4C2F-A9AF-CFDF8AE8A633}" sibTransId="{1F79C15A-EE1A-4588-8EE1-80C25F8C5C56}"/>
    <dgm:cxn modelId="{FB58EADF-5943-4ECB-830D-703C3D32BFB8}" type="presOf" srcId="{9AF19043-8C35-48B5-BD84-D12010A10CB2}" destId="{C3A36D70-3339-4D40-88D4-9F3245C9A76C}" srcOrd="0" destOrd="0" presId="urn:microsoft.com/office/officeart/2005/8/layout/pList1"/>
    <dgm:cxn modelId="{7E84C5F2-875B-45C2-A7D5-C02A8805BEF6}" srcId="{D1616283-80EA-40FB-83D8-47D7A6060368}" destId="{ABED131C-2432-4969-8835-4516192EFDD8}" srcOrd="0" destOrd="0" parTransId="{25B91C9D-201C-4A6B-9B1A-84B4D01A2C91}" sibTransId="{264868B2-3BBA-4C5D-B493-887CE147D161}"/>
    <dgm:cxn modelId="{A89DE59B-9866-4894-BCC8-2C1BE1172496}" type="presParOf" srcId="{085C15C0-F10E-487F-988C-06D6BAEFDCB1}" destId="{3603D662-FE2A-4123-AC22-B288E8550578}" srcOrd="0" destOrd="0" presId="urn:microsoft.com/office/officeart/2005/8/layout/pList1"/>
    <dgm:cxn modelId="{7BCB1A15-D5A0-431D-A055-C6D5640614F7}" type="presParOf" srcId="{3603D662-FE2A-4123-AC22-B288E8550578}" destId="{F4C9FBC0-810D-49CB-9FFA-29F755813D89}" srcOrd="0" destOrd="0" presId="urn:microsoft.com/office/officeart/2005/8/layout/pList1"/>
    <dgm:cxn modelId="{F4D5CCA0-054A-4227-BAB3-08CAAF64D17A}" type="presParOf" srcId="{3603D662-FE2A-4123-AC22-B288E8550578}" destId="{4F73F3C1-425D-4934-AABF-395C5E5EA56D}" srcOrd="1" destOrd="0" presId="urn:microsoft.com/office/officeart/2005/8/layout/pList1"/>
    <dgm:cxn modelId="{CAB6F4C4-DBCB-4D79-9325-082557A1EA1F}" type="presParOf" srcId="{085C15C0-F10E-487F-988C-06D6BAEFDCB1}" destId="{669FE53D-504A-4A60-97C6-86DF8C5917C9}" srcOrd="1" destOrd="0" presId="urn:microsoft.com/office/officeart/2005/8/layout/pList1"/>
    <dgm:cxn modelId="{B2FAF34C-DAF9-4468-939C-68DD025CB94F}" type="presParOf" srcId="{085C15C0-F10E-487F-988C-06D6BAEFDCB1}" destId="{5EE466B4-4CA2-418C-BBCC-0471E8D42A48}" srcOrd="2" destOrd="0" presId="urn:microsoft.com/office/officeart/2005/8/layout/pList1"/>
    <dgm:cxn modelId="{173E8734-FBDA-409C-95AE-E3E52734F24C}" type="presParOf" srcId="{5EE466B4-4CA2-418C-BBCC-0471E8D42A48}" destId="{0F2ADAF7-C0C1-49B5-B5C9-89529FDB47EA}" srcOrd="0" destOrd="0" presId="urn:microsoft.com/office/officeart/2005/8/layout/pList1"/>
    <dgm:cxn modelId="{E4148198-F73A-426F-ADAB-2B22C2B07BEE}" type="presParOf" srcId="{5EE466B4-4CA2-418C-BBCC-0471E8D42A48}" destId="{C3A36D70-3339-4D40-88D4-9F3245C9A76C}" srcOrd="1" destOrd="0" presId="urn:microsoft.com/office/officeart/2005/8/layout/pList1"/>
    <dgm:cxn modelId="{4CF1538B-6B85-4572-8A78-F242AFE58ECF}" type="presParOf" srcId="{085C15C0-F10E-487F-988C-06D6BAEFDCB1}" destId="{0A236736-DB52-4E86-88E2-36482BE90B1E}" srcOrd="3" destOrd="0" presId="urn:microsoft.com/office/officeart/2005/8/layout/pList1"/>
    <dgm:cxn modelId="{00576FC4-E77F-4816-867F-0F41F6E74682}" type="presParOf" srcId="{085C15C0-F10E-487F-988C-06D6BAEFDCB1}" destId="{0837A1EA-2FF7-4900-84F0-51D5A8C9451B}" srcOrd="4" destOrd="0" presId="urn:microsoft.com/office/officeart/2005/8/layout/pList1"/>
    <dgm:cxn modelId="{8DECAD08-0510-43C6-8777-D8ECD017BD9E}" type="presParOf" srcId="{0837A1EA-2FF7-4900-84F0-51D5A8C9451B}" destId="{16C7DE03-C722-4DC8-96A3-A7A2659AC82E}" srcOrd="0" destOrd="0" presId="urn:microsoft.com/office/officeart/2005/8/layout/pList1"/>
    <dgm:cxn modelId="{3F24C548-0B2D-4210-9D4B-027471572333}" type="presParOf" srcId="{0837A1EA-2FF7-4900-84F0-51D5A8C9451B}" destId="{CF7597CC-C207-4C44-AF05-D7D41803D95E}" srcOrd="1" destOrd="0" presId="urn:microsoft.com/office/officeart/2005/8/layout/pList1"/>
    <dgm:cxn modelId="{845B0D2B-7F2A-4C26-A2F9-E8E29607D712}" type="presParOf" srcId="{085C15C0-F10E-487F-988C-06D6BAEFDCB1}" destId="{41D3DE73-37A9-48A7-8ABE-37FFC260CC75}" srcOrd="5" destOrd="0" presId="urn:microsoft.com/office/officeart/2005/8/layout/pList1"/>
    <dgm:cxn modelId="{4494227A-470C-4F08-9A28-D382F60E9CD0}" type="presParOf" srcId="{085C15C0-F10E-487F-988C-06D6BAEFDCB1}" destId="{86AFFC73-01A2-4F6E-9521-F9781370B46B}" srcOrd="6" destOrd="0" presId="urn:microsoft.com/office/officeart/2005/8/layout/pList1"/>
    <dgm:cxn modelId="{A1712604-8B40-41F1-8408-64939AFE6EEA}" type="presParOf" srcId="{86AFFC73-01A2-4F6E-9521-F9781370B46B}" destId="{7479C2CE-0359-4364-870D-D129C5566868}" srcOrd="0" destOrd="0" presId="urn:microsoft.com/office/officeart/2005/8/layout/pList1"/>
    <dgm:cxn modelId="{952939ED-8F15-484A-83CF-98BD2466EB12}" type="presParOf" srcId="{86AFFC73-01A2-4F6E-9521-F9781370B46B}" destId="{313AF604-4BDB-4452-A247-816952071104}" srcOrd="1" destOrd="0" presId="urn:microsoft.com/office/officeart/2005/8/layout/pList1"/>
    <dgm:cxn modelId="{DCE8771B-3BE5-4E59-800D-8AEAFFD5A932}" type="presParOf" srcId="{085C15C0-F10E-487F-988C-06D6BAEFDCB1}" destId="{908F41F7-B8EB-4F6F-8402-4081CB1CF40D}" srcOrd="7" destOrd="0" presId="urn:microsoft.com/office/officeart/2005/8/layout/pList1"/>
    <dgm:cxn modelId="{38CCFE90-38E1-4B05-B23B-D5E91B52DFA3}" type="presParOf" srcId="{085C15C0-F10E-487F-988C-06D6BAEFDCB1}" destId="{CA68339D-B6F5-4AD9-9229-2D0930F70C4E}" srcOrd="8" destOrd="0" presId="urn:microsoft.com/office/officeart/2005/8/layout/pList1"/>
    <dgm:cxn modelId="{9F5D9E96-23B0-4400-8EC6-287138C888C3}" type="presParOf" srcId="{CA68339D-B6F5-4AD9-9229-2D0930F70C4E}" destId="{5315F7AE-B033-4742-9B12-E1CF52856627}" srcOrd="0" destOrd="0" presId="urn:microsoft.com/office/officeart/2005/8/layout/pList1"/>
    <dgm:cxn modelId="{4EBA13C6-3B9F-4E41-9318-A9C80877BA52}" type="presParOf" srcId="{CA68339D-B6F5-4AD9-9229-2D0930F70C4E}" destId="{CE77E43C-F5B9-4B47-A02D-F133D1398A9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0880F-5C20-4ACC-BCCB-2EA1F6F7C912}">
      <dsp:nvSpPr>
        <dsp:cNvPr id="0" name=""/>
        <dsp:cNvSpPr/>
      </dsp:nvSpPr>
      <dsp:spPr>
        <a:xfrm>
          <a:off x="5346" y="428296"/>
          <a:ext cx="3417074" cy="3062578"/>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70" r="-462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5A13D-FD02-4EBF-8D67-9EBDA20C4E27}">
      <dsp:nvSpPr>
        <dsp:cNvPr id="0" name=""/>
        <dsp:cNvSpPr/>
      </dsp:nvSpPr>
      <dsp:spPr>
        <a:xfrm>
          <a:off x="118312" y="3295736"/>
          <a:ext cx="3124467" cy="1159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468000" rIns="199136" bIns="0" numCol="1" spcCol="1270" anchor="t" anchorCtr="0">
          <a:noAutofit/>
        </a:bodyPr>
        <a:lstStyle/>
        <a:p>
          <a:pPr marL="0" lvl="0" indent="0" algn="ctr" defTabSz="1244600">
            <a:lnSpc>
              <a:spcPct val="90000"/>
            </a:lnSpc>
            <a:spcBef>
              <a:spcPct val="0"/>
            </a:spcBef>
            <a:spcAft>
              <a:spcPts val="600"/>
            </a:spcAft>
            <a:buNone/>
          </a:pPr>
          <a:r>
            <a:rPr lang="en-US" sz="2800" b="1" kern="1200" dirty="0">
              <a:latin typeface="Swis721 Cn BT" panose="020B0506020202030204" pitchFamily="34" charset="0"/>
            </a:rPr>
            <a:t>Content</a:t>
          </a:r>
        </a:p>
      </dsp:txBody>
      <dsp:txXfrm>
        <a:off x="118312" y="3295736"/>
        <a:ext cx="3124467" cy="1159177"/>
      </dsp:txXfrm>
    </dsp:sp>
    <dsp:sp modelId="{6DBE6A4E-6FA1-404F-B1EF-109E2B897CD8}">
      <dsp:nvSpPr>
        <dsp:cNvPr id="0" name=""/>
        <dsp:cNvSpPr/>
      </dsp:nvSpPr>
      <dsp:spPr>
        <a:xfrm>
          <a:off x="3734999" y="428296"/>
          <a:ext cx="3417074" cy="3062578"/>
        </a:xfrm>
        <a:prstGeom prst="round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69" t="42" r="-569" b="4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7B039-6093-4BDD-8FA2-4A4323FAFAF4}">
      <dsp:nvSpPr>
        <dsp:cNvPr id="0" name=""/>
        <dsp:cNvSpPr/>
      </dsp:nvSpPr>
      <dsp:spPr>
        <a:xfrm>
          <a:off x="3847964" y="3295736"/>
          <a:ext cx="3124467" cy="1159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468000" rIns="199136" bIns="0" numCol="1" spcCol="1270" anchor="t" anchorCtr="0">
          <a:noAutofit/>
        </a:bodyPr>
        <a:lstStyle/>
        <a:p>
          <a:pPr marL="0" lvl="0" indent="0" algn="ctr" defTabSz="1244600">
            <a:lnSpc>
              <a:spcPct val="90000"/>
            </a:lnSpc>
            <a:spcBef>
              <a:spcPct val="0"/>
            </a:spcBef>
            <a:spcAft>
              <a:spcPts val="600"/>
            </a:spcAft>
            <a:buNone/>
          </a:pPr>
          <a:r>
            <a:rPr lang="en-US" sz="2800" b="1" kern="1200" dirty="0">
              <a:latin typeface="Swis721 Cn BT" panose="020B0506020202030204" pitchFamily="34" charset="0"/>
            </a:rPr>
            <a:t>Design</a:t>
          </a:r>
        </a:p>
      </dsp:txBody>
      <dsp:txXfrm>
        <a:off x="3847964" y="3295736"/>
        <a:ext cx="3124467" cy="1159177"/>
      </dsp:txXfrm>
    </dsp:sp>
    <dsp:sp modelId="{F45D1330-0EE8-4780-865D-DBF07A6A49C0}">
      <dsp:nvSpPr>
        <dsp:cNvPr id="0" name=""/>
        <dsp:cNvSpPr/>
      </dsp:nvSpPr>
      <dsp:spPr>
        <a:xfrm>
          <a:off x="7464651" y="428296"/>
          <a:ext cx="3417074" cy="3062578"/>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16F210-544D-4AE0-BA35-57B42D835A5C}">
      <dsp:nvSpPr>
        <dsp:cNvPr id="0" name=""/>
        <dsp:cNvSpPr/>
      </dsp:nvSpPr>
      <dsp:spPr>
        <a:xfrm>
          <a:off x="7577616" y="3295736"/>
          <a:ext cx="3124467" cy="1159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468000" rIns="199136" bIns="0" numCol="1" spcCol="1270" anchor="t" anchorCtr="0">
          <a:noAutofit/>
        </a:bodyPr>
        <a:lstStyle/>
        <a:p>
          <a:pPr marL="0" lvl="0" indent="0" algn="ctr" defTabSz="1244600">
            <a:lnSpc>
              <a:spcPct val="90000"/>
            </a:lnSpc>
            <a:spcBef>
              <a:spcPct val="0"/>
            </a:spcBef>
            <a:spcAft>
              <a:spcPts val="600"/>
            </a:spcAft>
            <a:buNone/>
          </a:pPr>
          <a:r>
            <a:rPr lang="en-US" sz="2800" b="1" kern="1200" dirty="0">
              <a:latin typeface="Swis721 Cn BT" panose="020B0506020202030204" pitchFamily="34" charset="0"/>
            </a:rPr>
            <a:t>Delivery</a:t>
          </a:r>
        </a:p>
      </dsp:txBody>
      <dsp:txXfrm>
        <a:off x="7577616" y="3295736"/>
        <a:ext cx="3124467" cy="1159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9FBC0-810D-49CB-9FFA-29F755813D89}">
      <dsp:nvSpPr>
        <dsp:cNvPr id="0" name=""/>
        <dsp:cNvSpPr/>
      </dsp:nvSpPr>
      <dsp:spPr>
        <a:xfrm>
          <a:off x="87251" y="1159843"/>
          <a:ext cx="2378003" cy="237650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3806" t="-7563" r="-56194" b="-756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3F3C1-425D-4934-AABF-395C5E5EA56D}">
      <dsp:nvSpPr>
        <dsp:cNvPr id="0" name=""/>
        <dsp:cNvSpPr/>
      </dsp:nvSpPr>
      <dsp:spPr>
        <a:xfrm>
          <a:off x="41333" y="3779519"/>
          <a:ext cx="2541823" cy="94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latin typeface="Swis721 Cn BT" panose="020B0506020202030204" pitchFamily="34" charset="0"/>
              <a:ea typeface="Verdana" pitchFamily="34" charset="0"/>
              <a:cs typeface="Verdana" pitchFamily="34" charset="0"/>
            </a:rPr>
            <a:t>Increases Impact</a:t>
          </a:r>
          <a:endParaRPr lang="en-IN" sz="2200" kern="1200" dirty="0"/>
        </a:p>
      </dsp:txBody>
      <dsp:txXfrm>
        <a:off x="41333" y="3779519"/>
        <a:ext cx="2541823" cy="943016"/>
      </dsp:txXfrm>
    </dsp:sp>
    <dsp:sp modelId="{0F2ADAF7-C0C1-49B5-B5C9-89529FDB47EA}">
      <dsp:nvSpPr>
        <dsp:cNvPr id="0" name=""/>
        <dsp:cNvSpPr/>
      </dsp:nvSpPr>
      <dsp:spPr>
        <a:xfrm>
          <a:off x="2883364" y="1159843"/>
          <a:ext cx="2378003" cy="2376501"/>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36D70-3339-4D40-88D4-9F3245C9A76C}">
      <dsp:nvSpPr>
        <dsp:cNvPr id="0" name=""/>
        <dsp:cNvSpPr/>
      </dsp:nvSpPr>
      <dsp:spPr>
        <a:xfrm>
          <a:off x="2837471" y="3779519"/>
          <a:ext cx="2541823" cy="94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CA" sz="2200" kern="1200" dirty="0">
              <a:latin typeface="Swis721 Cn BT" panose="020B0506020202030204" pitchFamily="34" charset="0"/>
              <a:ea typeface="Verdana" pitchFamily="34" charset="0"/>
              <a:cs typeface="Verdana" pitchFamily="34" charset="0"/>
            </a:rPr>
            <a:t>Better Retention</a:t>
          </a:r>
          <a:endParaRPr lang="en-IN" sz="2200" kern="1200" dirty="0"/>
        </a:p>
      </dsp:txBody>
      <dsp:txXfrm>
        <a:off x="2837471" y="3779519"/>
        <a:ext cx="2541823" cy="943016"/>
      </dsp:txXfrm>
    </dsp:sp>
    <dsp:sp modelId="{16C7DE03-C722-4DC8-96A3-A7A2659AC82E}">
      <dsp:nvSpPr>
        <dsp:cNvPr id="0" name=""/>
        <dsp:cNvSpPr/>
      </dsp:nvSpPr>
      <dsp:spPr>
        <a:xfrm>
          <a:off x="5679477" y="1159843"/>
          <a:ext cx="2378003" cy="2376501"/>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597CC-C207-4C44-AF05-D7D41803D95E}">
      <dsp:nvSpPr>
        <dsp:cNvPr id="0" name=""/>
        <dsp:cNvSpPr/>
      </dsp:nvSpPr>
      <dsp:spPr>
        <a:xfrm>
          <a:off x="5633559" y="3779519"/>
          <a:ext cx="2541823" cy="94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IN" sz="2200" kern="1200" dirty="0"/>
            <a:t>Concentration</a:t>
          </a:r>
        </a:p>
      </dsp:txBody>
      <dsp:txXfrm>
        <a:off x="5633559" y="3779519"/>
        <a:ext cx="2541823" cy="943016"/>
      </dsp:txXfrm>
    </dsp:sp>
    <dsp:sp modelId="{7479C2CE-0359-4364-870D-D129C5566868}">
      <dsp:nvSpPr>
        <dsp:cNvPr id="0" name=""/>
        <dsp:cNvSpPr/>
      </dsp:nvSpPr>
      <dsp:spPr>
        <a:xfrm>
          <a:off x="8475590" y="1159843"/>
          <a:ext cx="2378003" cy="2376501"/>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AF604-4BDB-4452-A247-816952071104}">
      <dsp:nvSpPr>
        <dsp:cNvPr id="0" name=""/>
        <dsp:cNvSpPr/>
      </dsp:nvSpPr>
      <dsp:spPr>
        <a:xfrm>
          <a:off x="8399017" y="3779519"/>
          <a:ext cx="2541823" cy="943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IN" sz="2200" kern="1200" dirty="0"/>
            <a:t>Lighter Atmosphere</a:t>
          </a:r>
        </a:p>
      </dsp:txBody>
      <dsp:txXfrm>
        <a:off x="8399017" y="3779519"/>
        <a:ext cx="2541823" cy="94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9FBC0-810D-49CB-9FFA-29F755813D89}">
      <dsp:nvSpPr>
        <dsp:cNvPr id="0" name=""/>
        <dsp:cNvSpPr/>
      </dsp:nvSpPr>
      <dsp:spPr>
        <a:xfrm>
          <a:off x="246187" y="2466"/>
          <a:ext cx="2171944" cy="217169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7463" t="-15479" r="-332883" b="-88417"/>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3F3C1-425D-4934-AABF-395C5E5EA56D}">
      <dsp:nvSpPr>
        <dsp:cNvPr id="0" name=""/>
        <dsp:cNvSpPr/>
      </dsp:nvSpPr>
      <dsp:spPr>
        <a:xfrm>
          <a:off x="204248" y="2083798"/>
          <a:ext cx="2321569" cy="86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CA" sz="2100" kern="1200" dirty="0">
              <a:latin typeface="Swis721 Cn BT" panose="020B0506020202030204" pitchFamily="34" charset="0"/>
              <a:ea typeface="Verdana" pitchFamily="34" charset="0"/>
              <a:cs typeface="Verdana" pitchFamily="34" charset="0"/>
            </a:rPr>
            <a:t>Jester</a:t>
          </a:r>
          <a:endParaRPr lang="en-IN" sz="2100" kern="1200" dirty="0"/>
        </a:p>
      </dsp:txBody>
      <dsp:txXfrm>
        <a:off x="204248" y="2083798"/>
        <a:ext cx="2321569" cy="861302"/>
      </dsp:txXfrm>
    </dsp:sp>
    <dsp:sp modelId="{0F2ADAF7-C0C1-49B5-B5C9-89529FDB47EA}">
      <dsp:nvSpPr>
        <dsp:cNvPr id="0" name=""/>
        <dsp:cNvSpPr/>
      </dsp:nvSpPr>
      <dsp:spPr>
        <a:xfrm>
          <a:off x="3728372" y="2466"/>
          <a:ext cx="2171944" cy="217169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85644" t="-17137" r="-182878" b="-143121"/>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36D70-3339-4D40-88D4-9F3245C9A76C}">
      <dsp:nvSpPr>
        <dsp:cNvPr id="0" name=""/>
        <dsp:cNvSpPr/>
      </dsp:nvSpPr>
      <dsp:spPr>
        <a:xfrm>
          <a:off x="3381994" y="2083798"/>
          <a:ext cx="2930494" cy="86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IN" sz="2100" kern="1200" dirty="0">
              <a:latin typeface="Swis721 Cn BT" panose="020B0506020202030204" pitchFamily="34" charset="0"/>
              <a:ea typeface="Verdana" pitchFamily="34" charset="0"/>
            </a:rPr>
            <a:t>Cynic</a:t>
          </a:r>
          <a:endParaRPr lang="en-IN" sz="2100" kern="1200" dirty="0"/>
        </a:p>
      </dsp:txBody>
      <dsp:txXfrm>
        <a:off x="3381994" y="2083798"/>
        <a:ext cx="2930494" cy="861302"/>
      </dsp:txXfrm>
    </dsp:sp>
    <dsp:sp modelId="{16C7DE03-C722-4DC8-96A3-A7A2659AC82E}">
      <dsp:nvSpPr>
        <dsp:cNvPr id="0" name=""/>
        <dsp:cNvSpPr/>
      </dsp:nvSpPr>
      <dsp:spPr>
        <a:xfrm>
          <a:off x="7066759" y="2466"/>
          <a:ext cx="2171944" cy="217169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7128" t="-13821" r="-451394" b="-146437"/>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597CC-C207-4C44-AF05-D7D41803D95E}">
      <dsp:nvSpPr>
        <dsp:cNvPr id="0" name=""/>
        <dsp:cNvSpPr/>
      </dsp:nvSpPr>
      <dsp:spPr>
        <a:xfrm>
          <a:off x="7024820" y="2083798"/>
          <a:ext cx="2321569" cy="86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IN" sz="2100" kern="1200" dirty="0"/>
            <a:t>Indifferent</a:t>
          </a:r>
        </a:p>
      </dsp:txBody>
      <dsp:txXfrm>
        <a:off x="7024820" y="2083798"/>
        <a:ext cx="2321569" cy="861302"/>
      </dsp:txXfrm>
    </dsp:sp>
    <dsp:sp modelId="{7479C2CE-0359-4364-870D-D129C5566868}">
      <dsp:nvSpPr>
        <dsp:cNvPr id="0" name=""/>
        <dsp:cNvSpPr/>
      </dsp:nvSpPr>
      <dsp:spPr>
        <a:xfrm>
          <a:off x="1885635" y="2789605"/>
          <a:ext cx="2171944" cy="217169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632" t="-16307" r="-297246" b="-148923"/>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AF604-4BDB-4452-A247-816952071104}">
      <dsp:nvSpPr>
        <dsp:cNvPr id="0" name=""/>
        <dsp:cNvSpPr/>
      </dsp:nvSpPr>
      <dsp:spPr>
        <a:xfrm>
          <a:off x="1815698" y="4868583"/>
          <a:ext cx="2321569" cy="86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IN" sz="2100" kern="1200" dirty="0"/>
            <a:t>Talker</a:t>
          </a:r>
        </a:p>
      </dsp:txBody>
      <dsp:txXfrm>
        <a:off x="1815698" y="4868583"/>
        <a:ext cx="2321569" cy="861302"/>
      </dsp:txXfrm>
    </dsp:sp>
    <dsp:sp modelId="{5315F7AE-B033-4742-9B12-E1CF52856627}">
      <dsp:nvSpPr>
        <dsp:cNvPr id="0" name=""/>
        <dsp:cNvSpPr/>
      </dsp:nvSpPr>
      <dsp:spPr>
        <a:xfrm>
          <a:off x="5432743" y="2789605"/>
          <a:ext cx="2171689" cy="2171692"/>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90118" t="-19623" r="-104994" b="-152239"/>
          </a:stretch>
        </a:blip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77E43C-F5B9-4B47-A02D-F133D1398A9C}">
      <dsp:nvSpPr>
        <dsp:cNvPr id="0" name=""/>
        <dsp:cNvSpPr/>
      </dsp:nvSpPr>
      <dsp:spPr>
        <a:xfrm>
          <a:off x="5008418" y="4867180"/>
          <a:ext cx="3020338" cy="86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IN" sz="2100" kern="1200" dirty="0"/>
            <a:t>Whisperer</a:t>
          </a:r>
        </a:p>
      </dsp:txBody>
      <dsp:txXfrm>
        <a:off x="5008418" y="4867180"/>
        <a:ext cx="3020338" cy="86130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wis721 Cn BT" panose="020B0506020202030204" pitchFamily="34"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wis721 Cn BT" panose="020B0506020202030204" pitchFamily="34" charset="0"/>
              </a:defRPr>
            </a:lvl1pPr>
          </a:lstStyle>
          <a:p>
            <a:fld id="{3A523711-E626-4FBC-843E-61711F5BEDAA}" type="datetimeFigureOut">
              <a:rPr lang="en-IN" smtClean="0"/>
              <a:pPr/>
              <a:t>05-09-2024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wis721 Cn BT" panose="020B0506020202030204" pitchFamily="34"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wis721 Cn BT" panose="020B0506020202030204" pitchFamily="34" charset="0"/>
              </a:defRPr>
            </a:lvl1pPr>
          </a:lstStyle>
          <a:p>
            <a:fld id="{8CEE670E-4A6B-4F29-893C-A77A5F261C91}" type="slidenum">
              <a:rPr lang="en-IN" smtClean="0"/>
              <a:pPr/>
              <a:t>‹#›</a:t>
            </a:fld>
            <a:endParaRPr lang="en-IN"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721 Cn BT" panose="020B0506020202030204" pitchFamily="34" charset="0"/>
        <a:ea typeface="+mn-ea"/>
        <a:cs typeface="+mn-cs"/>
      </a:defRPr>
    </a:lvl1pPr>
    <a:lvl2pPr marL="457200" algn="l" defTabSz="914400" rtl="0" eaLnBrk="1" latinLnBrk="0" hangingPunct="1">
      <a:defRPr sz="1200" kern="1200">
        <a:solidFill>
          <a:schemeClr val="tx1"/>
        </a:solidFill>
        <a:latin typeface="Swis721 Cn BT" panose="020B0506020202030204" pitchFamily="34" charset="0"/>
        <a:ea typeface="+mn-ea"/>
        <a:cs typeface="+mn-cs"/>
      </a:defRPr>
    </a:lvl2pPr>
    <a:lvl3pPr marL="914400" algn="l" defTabSz="914400" rtl="0" eaLnBrk="1" latinLnBrk="0" hangingPunct="1">
      <a:defRPr sz="1200" kern="1200">
        <a:solidFill>
          <a:schemeClr val="tx1"/>
        </a:solidFill>
        <a:latin typeface="Swis721 Cn BT" panose="020B0506020202030204" pitchFamily="34" charset="0"/>
        <a:ea typeface="+mn-ea"/>
        <a:cs typeface="+mn-cs"/>
      </a:defRPr>
    </a:lvl3pPr>
    <a:lvl4pPr marL="1371600" algn="l" defTabSz="914400" rtl="0" eaLnBrk="1" latinLnBrk="0" hangingPunct="1">
      <a:defRPr sz="1200" kern="1200">
        <a:solidFill>
          <a:schemeClr val="tx1"/>
        </a:solidFill>
        <a:latin typeface="Swis721 Cn BT" panose="020B0506020202030204" pitchFamily="34" charset="0"/>
        <a:ea typeface="+mn-ea"/>
        <a:cs typeface="+mn-cs"/>
      </a:defRPr>
    </a:lvl4pPr>
    <a:lvl5pPr marL="1828800" algn="l" defTabSz="914400" rtl="0" eaLnBrk="1" latinLnBrk="0" hangingPunct="1">
      <a:defRPr sz="1200" kern="1200">
        <a:solidFill>
          <a:schemeClr val="tx1"/>
        </a:solidFill>
        <a:latin typeface="Swis721 Cn BT" panose="020B05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Note for the trainer: start the</a:t>
            </a:r>
            <a:r>
              <a:rPr lang="en-IN" b="1" baseline="0" dirty="0"/>
              <a:t> day with enthusiasm. Your enthusiasm should reflect in your tone of voice and body language. </a:t>
            </a:r>
            <a:endParaRPr lang="en-IN" b="1" dirty="0"/>
          </a:p>
          <a:p>
            <a:endParaRPr lang="en-IN" b="1" dirty="0"/>
          </a:p>
          <a:p>
            <a:r>
              <a:rPr lang="en-IN" b="1" dirty="0"/>
              <a:t>Say: </a:t>
            </a:r>
            <a:r>
              <a:rPr lang="en-IN" b="0" dirty="0"/>
              <a:t>Good morning!</a:t>
            </a:r>
            <a:r>
              <a:rPr lang="en-IN" b="0" baseline="0" dirty="0"/>
              <a:t> </a:t>
            </a:r>
          </a:p>
          <a:p>
            <a:endParaRPr lang="en-IN" b="0" baseline="0" dirty="0"/>
          </a:p>
          <a:p>
            <a:r>
              <a:rPr lang="en-IN" b="1" baseline="0" dirty="0"/>
              <a:t>Note for the trainer:</a:t>
            </a:r>
            <a:r>
              <a:rPr lang="en-IN" b="0" baseline="0" dirty="0"/>
              <a:t>  trainer to say in the loudest voice “Good Morning”. Then the participants will say ‘Good Morning’ in reply.</a:t>
            </a:r>
          </a:p>
          <a:p>
            <a:endParaRPr lang="en-IN" b="0" baseline="0" dirty="0"/>
          </a:p>
          <a:p>
            <a:r>
              <a:rPr lang="en-IN" b="1" baseline="0" dirty="0"/>
              <a:t>Say: </a:t>
            </a:r>
            <a:r>
              <a:rPr lang="en-IN" b="0" baseline="0" dirty="0"/>
              <a:t> Oh! I can't hear properly.</a:t>
            </a:r>
            <a:r>
              <a:rPr lang="en-IN" b="1" baseline="0" dirty="0"/>
              <a:t> </a:t>
            </a:r>
            <a:r>
              <a:rPr lang="en-IN" b="0" baseline="0" dirty="0"/>
              <a:t>Let’s try once more. This time louder than the last time.</a:t>
            </a:r>
            <a:r>
              <a:rPr lang="en-IN" b="1" baseline="0" dirty="0"/>
              <a:t> “Good Morning”.</a:t>
            </a:r>
          </a:p>
          <a:p>
            <a:endParaRPr lang="en-IN" b="1" baseline="0" dirty="0"/>
          </a:p>
          <a:p>
            <a:r>
              <a:rPr lang="en-IN" b="1" baseline="0" dirty="0"/>
              <a:t>Note for the trainer: </a:t>
            </a:r>
            <a:r>
              <a:rPr lang="en-IN" b="0" baseline="0" dirty="0"/>
              <a:t>Trainer to say in the loudest voice “Good Morning”. Please understand, this is to set the initial energy level of the participants. It is important that the trainer shows enthusiasm so that the participants can reflect the same level of energy.</a:t>
            </a:r>
          </a:p>
          <a:p>
            <a:endParaRPr lang="en-IN" b="0" baseline="0" dirty="0"/>
          </a:p>
          <a:p>
            <a:r>
              <a:rPr lang="en-IN" b="1" baseline="0" dirty="0"/>
              <a:t>Say:</a:t>
            </a:r>
            <a:r>
              <a:rPr lang="en-IN" b="0" baseline="0" dirty="0"/>
              <a:t> Well done! Great job! (Applaud the participants after their attempt to encourage.)</a:t>
            </a:r>
          </a:p>
          <a:p>
            <a:endParaRPr lang="en-IN" b="0" baseline="0" dirty="0"/>
          </a:p>
          <a:p>
            <a:r>
              <a:rPr lang="en-IN" b="0" baseline="0" dirty="0"/>
              <a:t>So, are you worried that this day is going to be filled with boring lectures? (Don’t wait for a reply) Well, you will be surprised at the way this day will go…. </a:t>
            </a:r>
          </a:p>
          <a:p>
            <a:endParaRPr lang="en-IN" b="0" baseline="0" dirty="0"/>
          </a:p>
          <a:p>
            <a:r>
              <a:rPr lang="en-IN" b="0" dirty="0"/>
              <a:t>This is not going to be a classroom session where you will just sit and listen to me talking. </a:t>
            </a:r>
            <a:r>
              <a:rPr lang="en-IN" b="0" baseline="0" dirty="0"/>
              <a:t>It is going to be a </a:t>
            </a:r>
            <a:r>
              <a:rPr lang="en-IN" b="1" baseline="0" dirty="0"/>
              <a:t>fun filled</a:t>
            </a:r>
            <a:r>
              <a:rPr lang="en-IN" b="0" baseline="0" dirty="0"/>
              <a:t>, </a:t>
            </a:r>
            <a:r>
              <a:rPr lang="en-IN" b="1" baseline="0" dirty="0"/>
              <a:t>energy packed</a:t>
            </a:r>
            <a:r>
              <a:rPr lang="en-IN" b="0" baseline="0" dirty="0"/>
              <a:t> day with lots of interaction amongst us &amp; a lot of learning from each other. We will learn each module through activities and experiential learning. Science shows that’s how adults learn best.. And that’s exactly how we will learn today!</a:t>
            </a:r>
          </a:p>
          <a:p>
            <a:endParaRPr lang="en-IN" b="0" baseline="0" dirty="0"/>
          </a:p>
          <a:p>
            <a:r>
              <a:rPr lang="en-IN" b="1" baseline="0" dirty="0"/>
              <a:t>Note for the trainer: </a:t>
            </a:r>
            <a:r>
              <a:rPr lang="en-IN" b="0" baseline="0" dirty="0"/>
              <a:t>Say the above with great conviction and stress the highlighted words. Pause for a second before starting the next paragraph. </a:t>
            </a:r>
          </a:p>
          <a:p>
            <a:endParaRPr lang="en-IN" b="0" baseline="0" dirty="0"/>
          </a:p>
          <a:p>
            <a:r>
              <a:rPr lang="en-IN" b="1" baseline="0" dirty="0"/>
              <a:t>Say:</a:t>
            </a:r>
            <a:r>
              <a:rPr lang="en-IN" b="0" baseline="0" dirty="0"/>
              <a:t> Before proceeding to the workshop, </a:t>
            </a:r>
            <a:r>
              <a:rPr lang="en-IN" b="0" dirty="0"/>
              <a:t>please make</a:t>
            </a:r>
            <a:r>
              <a:rPr lang="en-IN" b="0" baseline="0" dirty="0"/>
              <a:t> sure</a:t>
            </a:r>
            <a:r>
              <a:rPr lang="en-IN" b="0" dirty="0"/>
              <a:t> your mobile phones are</a:t>
            </a:r>
            <a:r>
              <a:rPr lang="en-IN" b="0" baseline="0" dirty="0"/>
              <a:t> o</a:t>
            </a:r>
            <a:r>
              <a:rPr lang="en-IN" b="0" dirty="0"/>
              <a:t>n silent</a:t>
            </a:r>
            <a:r>
              <a:rPr lang="en-IN" b="0" baseline="0" dirty="0"/>
              <a:t> mode and avoid attending/checking it during the workshop. You can check your phones during the breaks. </a:t>
            </a:r>
            <a:endParaRPr lang="en-IN" b="0" dirty="0"/>
          </a:p>
          <a:p>
            <a:pPr eaLnBrk="1" hangingPunct="1">
              <a:spcBef>
                <a:spcPct val="0"/>
              </a:spcBef>
            </a:pPr>
            <a:endParaRPr lang="en-US" altLang="en-US" b="1" u="sng" dirty="0"/>
          </a:p>
        </p:txBody>
      </p:sp>
      <p:sp>
        <p:nvSpPr>
          <p:cNvPr id="4" name="Slide Number Placeholder 3"/>
          <p:cNvSpPr>
            <a:spLocks noGrp="1"/>
          </p:cNvSpPr>
          <p:nvPr>
            <p:ph type="sldNum" sz="quarter" idx="5"/>
          </p:nvPr>
        </p:nvSpPr>
        <p:spPr/>
        <p:txBody>
          <a:bodyPr/>
          <a:lstStyle/>
          <a:p>
            <a:fld id="{8CEE670E-4A6B-4F29-893C-A77A5F261C91}" type="slidenum">
              <a:rPr lang="en-IN" smtClean="0"/>
              <a:t>1</a:t>
            </a:fld>
            <a:endParaRPr lang="en-IN" dirty="0"/>
          </a:p>
        </p:txBody>
      </p:sp>
    </p:spTree>
    <p:extLst>
      <p:ext uri="{BB962C8B-B14F-4D97-AF65-F5344CB8AC3E}">
        <p14:creationId xmlns:p14="http://schemas.microsoft.com/office/powerpoint/2010/main" val="259510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Do not commit</a:t>
            </a:r>
            <a:r>
              <a:rPr lang="en-US" sz="1200" b="0" i="0" kern="1200" baseline="0" dirty="0">
                <a:solidFill>
                  <a:schemeClr val="tx1"/>
                </a:solidFill>
                <a:effectLst/>
                <a:latin typeface="+mn-lt"/>
                <a:ea typeface="+mn-ea"/>
                <a:cs typeface="+mn-cs"/>
              </a:rPr>
              <a:t> the mistake of memorizing your presentation. Understand the message and deliver it in the simplest and the most convincing manner that you would.</a:t>
            </a:r>
            <a:endParaRPr lang="en-IN" sz="1200" b="0" i="0" kern="1200" dirty="0">
              <a:solidFill>
                <a:schemeClr val="tx1"/>
              </a:solidFill>
              <a:effectLst/>
              <a:latin typeface="+mn-lt"/>
              <a:ea typeface="+mn-ea"/>
              <a:cs typeface="+mn-cs"/>
            </a:endParaRPr>
          </a:p>
          <a:p>
            <a:r>
              <a:rPr lang="en-IN" sz="1200" b="0" i="0" kern="1200" dirty="0">
                <a:solidFill>
                  <a:schemeClr val="tx1"/>
                </a:solidFill>
                <a:effectLst/>
                <a:latin typeface="+mn-lt"/>
                <a:ea typeface="+mn-ea"/>
                <a:cs typeface="+mn-cs"/>
              </a:rPr>
              <a:t>No matter what the subject matter is, no matter what visual aids are used, the most successful and most powerful conversations are the ones delivered using a natural, conversational style.</a:t>
            </a:r>
          </a:p>
          <a:p>
            <a:endParaRPr lang="en-US" sz="1200" b="0" i="0" kern="120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When it comes to presentation, we do need to prepare. We do need to practice and we do need to have a good idea of what we are going to say. However, to create that conversational style we have to interact with our audience. Sounding</a:t>
            </a:r>
            <a:r>
              <a:rPr lang="en-IN" sz="1200" b="0" i="0" kern="1200" baseline="0" dirty="0">
                <a:solidFill>
                  <a:schemeClr val="tx1"/>
                </a:solidFill>
                <a:effectLst/>
                <a:latin typeface="+mn-lt"/>
                <a:ea typeface="+mn-ea"/>
                <a:cs typeface="+mn-cs"/>
              </a:rPr>
              <a:t> mechanical or robotic will only disconnect you and your audience.</a:t>
            </a:r>
            <a:r>
              <a:rPr lang="en-IN" sz="1200" b="0" i="0" kern="1200" dirty="0">
                <a:solidFill>
                  <a:schemeClr val="tx1"/>
                </a:solidFill>
                <a:effectLst/>
                <a:latin typeface="+mn-lt"/>
                <a:ea typeface="+mn-ea"/>
                <a:cs typeface="+mn-cs"/>
              </a:rPr>
              <a:t> </a:t>
            </a:r>
            <a:r>
              <a:rPr lang="en-IN" sz="1200" b="0" i="0" u="none" strike="noStrike" kern="1200" dirty="0">
                <a:solidFill>
                  <a:schemeClr val="tx1"/>
                </a:solidFill>
                <a:effectLst/>
                <a:latin typeface="+mn-lt"/>
                <a:ea typeface="+mn-ea"/>
                <a:cs typeface="+mn-cs"/>
              </a:rPr>
              <a:t>Using rhetorical questions</a:t>
            </a:r>
            <a:r>
              <a:rPr lang="en-IN" sz="1200" b="0" i="0" kern="1200" dirty="0">
                <a:solidFill>
                  <a:schemeClr val="tx1"/>
                </a:solidFill>
                <a:effectLst/>
                <a:latin typeface="+mn-lt"/>
                <a:ea typeface="+mn-ea"/>
                <a:cs typeface="+mn-cs"/>
              </a:rPr>
              <a:t> can help, moving around on the stage and looking at our audience also helps. there are so many ways to help you to create that natural, conversational style.</a:t>
            </a:r>
          </a:p>
          <a:p>
            <a:pPr fontAlgn="base"/>
            <a:endParaRPr lang="en-IN" sz="1200" b="0" i="0" kern="120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If you are one of the many presenters out there that have to write out your words, try a different approach. Get yourself a voice recorder, and during your preparation have a conversation with yourself. Imagine you are talking to someone about what you are going to say in your presentation. Think: “I am having a conversation”. Then, when you are happy with your words, transcribe the words onto paper.</a:t>
            </a:r>
          </a:p>
          <a:p>
            <a:endParaRPr lang="en-IN" b="1" dirty="0"/>
          </a:p>
          <a:p>
            <a:endParaRPr lang="en-IN" b="1"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10</a:t>
            </a:fld>
            <a:endParaRPr lang="en-IN"/>
          </a:p>
        </p:txBody>
      </p:sp>
    </p:spTree>
    <p:extLst>
      <p:ext uri="{BB962C8B-B14F-4D97-AF65-F5344CB8AC3E}">
        <p14:creationId xmlns:p14="http://schemas.microsoft.com/office/powerpoint/2010/main" val="392907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IN" sz="1200" b="1" i="0" kern="1200" dirty="0">
                <a:solidFill>
                  <a:schemeClr val="tx1"/>
                </a:solidFill>
                <a:effectLst/>
                <a:latin typeface="+mn-lt"/>
                <a:ea typeface="+mn-ea"/>
                <a:cs typeface="+mn-cs"/>
              </a:rPr>
              <a:t>Say:</a:t>
            </a:r>
            <a:r>
              <a:rPr lang="en-IN" sz="1200" b="0" i="0" kern="1200" dirty="0">
                <a:solidFill>
                  <a:schemeClr val="tx1"/>
                </a:solidFill>
                <a:effectLst/>
                <a:latin typeface="+mn-lt"/>
                <a:ea typeface="+mn-ea"/>
                <a:cs typeface="+mn-cs"/>
              </a:rPr>
              <a:t> The most boring presentations are the ones where presenters</a:t>
            </a:r>
            <a:r>
              <a:rPr lang="en-IN" sz="1200" b="0" i="0" kern="1200" baseline="0" dirty="0">
                <a:solidFill>
                  <a:schemeClr val="tx1"/>
                </a:solidFill>
                <a:effectLst/>
                <a:latin typeface="+mn-lt"/>
                <a:ea typeface="+mn-ea"/>
                <a:cs typeface="+mn-cs"/>
              </a:rPr>
              <a:t> go on talking endlessly! People sleep with their eyes open. Are you that kind of a presenter? (Elicit response)</a:t>
            </a:r>
          </a:p>
          <a:p>
            <a:pPr fontAlgn="base"/>
            <a:endParaRPr lang="en-IN" sz="1200" b="0" i="0" kern="1200" baseline="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Being interactive is key to making presentations fun. Laughing, playing games and interaction makes moments. Moments make memories and memories help you to digest information and learn. </a:t>
            </a:r>
          </a:p>
          <a:p>
            <a:endParaRPr lang="en-US" b="0" dirty="0"/>
          </a:p>
          <a:p>
            <a:r>
              <a:rPr lang="en-US" b="1" dirty="0"/>
              <a:t>Say:</a:t>
            </a:r>
          </a:p>
          <a:p>
            <a:pPr fontAlgn="base"/>
            <a:r>
              <a:rPr lang="en-US" b="1" dirty="0"/>
              <a:t>1. </a:t>
            </a:r>
            <a:r>
              <a:rPr lang="en-IN" sz="1200" b="1" i="0" kern="1200" dirty="0">
                <a:solidFill>
                  <a:schemeClr val="tx1"/>
                </a:solidFill>
                <a:effectLst/>
                <a:latin typeface="+mn-lt"/>
                <a:ea typeface="+mn-ea"/>
                <a:cs typeface="+mn-cs"/>
              </a:rPr>
              <a:t>Refer to Audience Members by Name: </a:t>
            </a:r>
            <a:r>
              <a:rPr lang="en-IN" sz="1200" b="0" i="0" kern="1200" dirty="0">
                <a:solidFill>
                  <a:schemeClr val="tx1"/>
                </a:solidFill>
                <a:effectLst/>
                <a:latin typeface="+mn-lt"/>
                <a:ea typeface="+mn-ea"/>
                <a:cs typeface="+mn-cs"/>
              </a:rPr>
              <a:t>People love to receive recognition, especially if it’s acknowledgment in front of peers or colleagues.</a:t>
            </a:r>
          </a:p>
          <a:p>
            <a:pPr fontAlgn="base"/>
            <a:r>
              <a:rPr lang="en-IN" sz="1200" b="0" i="0" kern="1200" dirty="0">
                <a:solidFill>
                  <a:schemeClr val="tx1"/>
                </a:solidFill>
                <a:effectLst/>
                <a:latin typeface="+mn-lt"/>
                <a:ea typeface="+mn-ea"/>
                <a:cs typeface="+mn-cs"/>
              </a:rPr>
              <a:t>So, the next time you speak, don’t be afraid to name-drop — that is, to drop names of people who are in the audience while you’re speaking.</a:t>
            </a:r>
          </a:p>
          <a:p>
            <a:pPr fontAlgn="base"/>
            <a:r>
              <a:rPr lang="en-IN" sz="1200" b="0" i="0" kern="1200" dirty="0">
                <a:solidFill>
                  <a:schemeClr val="tx1"/>
                </a:solidFill>
                <a:effectLst/>
                <a:latin typeface="+mn-lt"/>
                <a:ea typeface="+mn-ea"/>
                <a:cs typeface="+mn-cs"/>
              </a:rPr>
              <a:t>Better yet, use stories or examples involving people who you know will be in your audience to illustrate your points. At a minimum, you know at least one person will be paying attention.</a:t>
            </a:r>
          </a:p>
          <a:p>
            <a:pPr fontAlgn="base"/>
            <a:br>
              <a:rPr lang="en-IN" sz="1200" b="1" i="0" kern="1200" dirty="0">
                <a:solidFill>
                  <a:schemeClr val="tx1"/>
                </a:solidFill>
                <a:effectLst/>
                <a:latin typeface="+mn-lt"/>
                <a:ea typeface="+mn-ea"/>
                <a:cs typeface="+mn-cs"/>
              </a:rPr>
            </a:br>
            <a:r>
              <a:rPr lang="en-IN" sz="1200" b="1" i="0" kern="1200" dirty="0">
                <a:solidFill>
                  <a:schemeClr val="tx1"/>
                </a:solidFill>
                <a:effectLst/>
                <a:latin typeface="+mn-lt"/>
                <a:ea typeface="+mn-ea"/>
                <a:cs typeface="+mn-cs"/>
              </a:rPr>
              <a:t>2. Have a Sense of Humour:</a:t>
            </a:r>
          </a:p>
          <a:p>
            <a:pPr fontAlgn="base"/>
            <a:r>
              <a:rPr lang="en-IN" sz="1200" b="0" i="0" kern="1200" dirty="0">
                <a:solidFill>
                  <a:schemeClr val="tx1"/>
                </a:solidFill>
                <a:effectLst/>
                <a:latin typeface="+mn-lt"/>
                <a:ea typeface="+mn-ea"/>
                <a:cs typeface="+mn-cs"/>
              </a:rPr>
              <a:t>Have you ever wondered why so many presentations start with the speaker making a joke? When a</a:t>
            </a:r>
            <a:r>
              <a:rPr lang="en-IN" sz="1200" b="0" i="0" kern="1200" baseline="0" dirty="0">
                <a:solidFill>
                  <a:schemeClr val="tx1"/>
                </a:solidFill>
                <a:effectLst/>
                <a:latin typeface="+mn-lt"/>
                <a:ea typeface="+mn-ea"/>
                <a:cs typeface="+mn-cs"/>
              </a:rPr>
              <a:t> presenter</a:t>
            </a:r>
            <a:r>
              <a:rPr lang="en-IN" sz="1200" b="0" i="0" kern="1200" dirty="0">
                <a:solidFill>
                  <a:schemeClr val="tx1"/>
                </a:solidFill>
                <a:effectLst/>
                <a:latin typeface="+mn-lt"/>
                <a:ea typeface="+mn-ea"/>
                <a:cs typeface="+mn-cs"/>
              </a:rPr>
              <a:t> starts with a joke, it sends a signal to the audience that they can relax.</a:t>
            </a:r>
          </a:p>
          <a:p>
            <a:pPr fontAlgn="base"/>
            <a:r>
              <a:rPr lang="en-IN" sz="1200" b="0" i="0" kern="1200" dirty="0">
                <a:solidFill>
                  <a:schemeClr val="tx1"/>
                </a:solidFill>
                <a:effectLst/>
                <a:latin typeface="+mn-lt"/>
                <a:ea typeface="+mn-ea"/>
                <a:cs typeface="+mn-cs"/>
              </a:rPr>
              <a:t>Unfortunately, audiences have been conditioned by bad presenters to expect to be bored. It’s all too easy for audience members’ minds to wander.</a:t>
            </a:r>
          </a:p>
          <a:p>
            <a:pPr fontAlgn="base"/>
            <a:r>
              <a:rPr lang="en-IN" sz="1200" b="0" i="0" kern="1200" dirty="0">
                <a:solidFill>
                  <a:schemeClr val="tx1"/>
                </a:solidFill>
                <a:effectLst/>
                <a:latin typeface="+mn-lt"/>
                <a:ea typeface="+mn-ea"/>
                <a:cs typeface="+mn-cs"/>
              </a:rPr>
              <a:t>Sprinkling jokes throughout a presentation guarantees your audience will pay a little more attention. So including a little humour in your presentation is actually a great way to get your points across.</a:t>
            </a:r>
          </a:p>
          <a:p>
            <a:pPr fontAlgn="base"/>
            <a:r>
              <a:rPr lang="en-IN" sz="1200" b="0" i="0" kern="1200" dirty="0">
                <a:solidFill>
                  <a:schemeClr val="tx1"/>
                </a:solidFill>
                <a:effectLst/>
                <a:latin typeface="+mn-lt"/>
                <a:ea typeface="+mn-ea"/>
                <a:cs typeface="+mn-cs"/>
              </a:rPr>
              <a:t>Ensure that you do not overdo it. Poking</a:t>
            </a:r>
            <a:r>
              <a:rPr lang="en-IN" sz="1200" b="0" i="0" kern="1200" baseline="0" dirty="0">
                <a:solidFill>
                  <a:schemeClr val="tx1"/>
                </a:solidFill>
                <a:effectLst/>
                <a:latin typeface="+mn-lt"/>
                <a:ea typeface="+mn-ea"/>
                <a:cs typeface="+mn-cs"/>
              </a:rPr>
              <a:t> too much fun at self might lead to the audience joining in and not taking you seriously. Also, overtly making fun in a disrespectful way will only humiliate the audience (who might not receive it well.) Also too much humour can take the seriousness off the presentation. Your presentation can’t be only about fun and enjoyment.</a:t>
            </a:r>
          </a:p>
          <a:p>
            <a:pPr eaLnBrk="1" hangingPunct="1">
              <a:defRPr/>
            </a:pPr>
            <a:endParaRPr lang="en-US" sz="800" kern="1200" dirty="0">
              <a:solidFill>
                <a:schemeClr val="tx1"/>
              </a:solidFill>
              <a:latin typeface="+mn-lt"/>
              <a:ea typeface="+mn-ea"/>
              <a:cs typeface="+mn-cs"/>
            </a:endParaRPr>
          </a:p>
          <a:p>
            <a:pPr eaLnBrk="1" hangingPunct="1">
              <a:defRPr/>
            </a:pPr>
            <a:r>
              <a:rPr lang="en-US" sz="800" kern="1200" dirty="0">
                <a:solidFill>
                  <a:schemeClr val="tx1"/>
                </a:solidFill>
                <a:latin typeface="+mn-lt"/>
                <a:ea typeface="+mn-ea"/>
                <a:cs typeface="+mn-cs"/>
              </a:rPr>
              <a:t>The humor should be </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Clean</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Rehearsed </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Energizing  </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Action oriented</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Truth</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Make a relevant point</a:t>
            </a:r>
          </a:p>
          <a:p>
            <a:pPr marL="171450" indent="-171450" eaLnBrk="1" hangingPunct="1">
              <a:buFont typeface="Arial" panose="020B0604020202020204" pitchFamily="34" charset="0"/>
              <a:buChar char="•"/>
              <a:defRPr/>
            </a:pPr>
            <a:r>
              <a:rPr lang="en-US" sz="800" kern="1200" dirty="0">
                <a:solidFill>
                  <a:schemeClr val="tx1"/>
                </a:solidFill>
                <a:latin typeface="+mn-lt"/>
                <a:ea typeface="+mn-ea"/>
                <a:cs typeface="+mn-cs"/>
              </a:rPr>
              <a:t>Fun</a:t>
            </a:r>
            <a:br>
              <a:rPr lang="en-IN" sz="1200" b="0" i="0" kern="1200" dirty="0">
                <a:solidFill>
                  <a:schemeClr val="tx1"/>
                </a:solidFill>
                <a:effectLst/>
                <a:latin typeface="+mn-lt"/>
                <a:ea typeface="+mn-ea"/>
                <a:cs typeface="+mn-cs"/>
              </a:rPr>
            </a:br>
            <a:endParaRPr lang="en-IN" sz="1200" b="0" i="0" kern="1200" dirty="0">
              <a:solidFill>
                <a:schemeClr val="tx1"/>
              </a:solidFill>
              <a:effectLst/>
              <a:latin typeface="+mn-lt"/>
              <a:ea typeface="+mn-ea"/>
              <a:cs typeface="+mn-cs"/>
            </a:endParaRPr>
          </a:p>
          <a:p>
            <a:pPr marL="0" indent="0" eaLnBrk="1" hangingPunct="1">
              <a:buFont typeface="Arial" panose="020B0604020202020204" pitchFamily="34" charset="0"/>
              <a:buNone/>
              <a:defRPr/>
            </a:pPr>
            <a:r>
              <a:rPr lang="en-IN" sz="1200" b="1" i="0" kern="1200" dirty="0">
                <a:solidFill>
                  <a:schemeClr val="tx1"/>
                </a:solidFill>
                <a:effectLst/>
                <a:latin typeface="+mn-lt"/>
                <a:ea typeface="+mn-ea"/>
                <a:cs typeface="+mn-cs"/>
              </a:rPr>
              <a:t>3. Wrap Your Points in Relevant Stories </a:t>
            </a:r>
          </a:p>
          <a:p>
            <a:pPr fontAlgn="base"/>
            <a:r>
              <a:rPr lang="en-IN" sz="1200" b="0" i="0" kern="1200" dirty="0">
                <a:solidFill>
                  <a:schemeClr val="tx1"/>
                </a:solidFill>
                <a:effectLst/>
                <a:latin typeface="+mn-lt"/>
                <a:ea typeface="+mn-ea"/>
                <a:cs typeface="+mn-cs"/>
              </a:rPr>
              <a:t>The best presenters understand the power of stories. Nearly every audience would much rather hear stories than receive the information any other way. (With the possible exception of interpretative dance – if you can deliver all of your presentations in the form of interpretative dance, that would be awesome.)</a:t>
            </a:r>
          </a:p>
          <a:p>
            <a:pPr fontAlgn="base"/>
            <a:r>
              <a:rPr lang="en-IN" sz="1200" b="0" i="0" kern="1200" dirty="0">
                <a:solidFill>
                  <a:schemeClr val="tx1"/>
                </a:solidFill>
                <a:effectLst/>
                <a:latin typeface="+mn-lt"/>
                <a:ea typeface="+mn-ea"/>
                <a:cs typeface="+mn-cs"/>
              </a:rPr>
              <a:t>But it’s not enough to just tell funny or amusing stories. You need to tell stories which illustrate your points.</a:t>
            </a:r>
          </a:p>
          <a:p>
            <a:pPr fontAlgn="base"/>
            <a:br>
              <a:rPr lang="en-IN" sz="1200" b="0" i="0" kern="1200" dirty="0">
                <a:solidFill>
                  <a:schemeClr val="tx1"/>
                </a:solidFill>
                <a:effectLst/>
                <a:latin typeface="+mn-lt"/>
                <a:ea typeface="+mn-ea"/>
                <a:cs typeface="+mn-cs"/>
              </a:rPr>
            </a:br>
            <a:r>
              <a:rPr lang="en-IN" sz="1200" b="1" i="0" kern="1200" dirty="0">
                <a:solidFill>
                  <a:schemeClr val="tx1"/>
                </a:solidFill>
                <a:effectLst/>
                <a:latin typeface="+mn-lt"/>
                <a:ea typeface="+mn-ea"/>
                <a:cs typeface="+mn-cs"/>
              </a:rPr>
              <a:t>4. Open Your Heart </a:t>
            </a:r>
          </a:p>
          <a:p>
            <a:pPr fontAlgn="base"/>
            <a:r>
              <a:rPr lang="en-IN" sz="1200" b="0" i="0" kern="1200" dirty="0">
                <a:solidFill>
                  <a:schemeClr val="tx1"/>
                </a:solidFill>
                <a:effectLst/>
                <a:latin typeface="+mn-lt"/>
                <a:ea typeface="+mn-ea"/>
                <a:cs typeface="+mn-cs"/>
              </a:rPr>
              <a:t>If you really want to make a connection with your audience, get personal.</a:t>
            </a:r>
          </a:p>
          <a:p>
            <a:pPr fontAlgn="base"/>
            <a:r>
              <a:rPr lang="en-IN" sz="1200" b="0" i="0" kern="1200" dirty="0">
                <a:solidFill>
                  <a:schemeClr val="tx1"/>
                </a:solidFill>
                <a:effectLst/>
                <a:latin typeface="+mn-lt"/>
                <a:ea typeface="+mn-ea"/>
                <a:cs typeface="+mn-cs"/>
              </a:rPr>
              <a:t>Tell a revealing story. Share a side of you few ever see. Allow it all to hang out, warts and all.</a:t>
            </a:r>
          </a:p>
          <a:p>
            <a:pPr fontAlgn="base"/>
            <a:r>
              <a:rPr lang="en-IN" sz="1200" b="0" i="0" kern="1200" dirty="0">
                <a:solidFill>
                  <a:schemeClr val="tx1"/>
                </a:solidFill>
                <a:effectLst/>
                <a:latin typeface="+mn-lt"/>
                <a:ea typeface="+mn-ea"/>
                <a:cs typeface="+mn-cs"/>
              </a:rPr>
              <a:t>People will respect your honesty and candour, especially if you show you are not perfect.</a:t>
            </a:r>
          </a:p>
          <a:p>
            <a:pPr fontAlgn="base"/>
            <a:r>
              <a:rPr lang="en-IN" sz="1200" b="0" i="0" kern="1200" dirty="0">
                <a:solidFill>
                  <a:schemeClr val="tx1"/>
                </a:solidFill>
                <a:effectLst/>
                <a:latin typeface="+mn-lt"/>
                <a:ea typeface="+mn-ea"/>
                <a:cs typeface="+mn-cs"/>
              </a:rPr>
              <a:t>Sure, it’s won’t be easy to be truly open and vulnerable. But few things in life are easy. And the payoff will be worth it.</a:t>
            </a:r>
          </a:p>
          <a:p>
            <a:br>
              <a:rPr lang="en-IN" sz="1200" b="0" i="0" kern="1200" dirty="0">
                <a:solidFill>
                  <a:schemeClr val="tx1"/>
                </a:solidFill>
                <a:effectLst/>
                <a:latin typeface="+mn-lt"/>
                <a:ea typeface="+mn-ea"/>
                <a:cs typeface="+mn-cs"/>
              </a:rPr>
            </a:br>
            <a:r>
              <a:rPr lang="en-IN" sz="1200" b="1" i="0" kern="1200" dirty="0">
                <a:solidFill>
                  <a:schemeClr val="tx1"/>
                </a:solidFill>
                <a:effectLst/>
                <a:latin typeface="+mn-lt"/>
                <a:ea typeface="+mn-ea"/>
                <a:cs typeface="+mn-cs"/>
              </a:rPr>
              <a:t>5. </a:t>
            </a:r>
            <a:r>
              <a:rPr lang="en-US" sz="1200" b="1" dirty="0"/>
              <a:t>Don’t </a:t>
            </a:r>
            <a:r>
              <a:rPr lang="en-US" sz="1200" b="1" dirty="0">
                <a:solidFill>
                  <a:srgbClr val="FFFF00"/>
                </a:solidFill>
              </a:rPr>
              <a:t>intimidate or confuse</a:t>
            </a:r>
            <a:r>
              <a:rPr lang="en-US" sz="1200" b="1" dirty="0"/>
              <a:t> your audience. </a:t>
            </a:r>
            <a:br>
              <a:rPr lang="en-US" sz="1200" b="0" dirty="0"/>
            </a:br>
            <a:r>
              <a:rPr lang="en-US" sz="1200" b="0" dirty="0"/>
              <a:t>Do everything you can to make them feel that they are just </a:t>
            </a:r>
            <a:r>
              <a:rPr lang="en-US" sz="1200" b="0" dirty="0">
                <a:solidFill>
                  <a:srgbClr val="FFFF00"/>
                </a:solidFill>
              </a:rPr>
              <a:t>as smart as you are</a:t>
            </a:r>
            <a:r>
              <a:rPr lang="en-US" sz="1200" b="0" dirty="0"/>
              <a:t>.</a:t>
            </a:r>
          </a:p>
          <a:p>
            <a:endParaRPr lang="en-US" sz="1200" b="0" i="0" dirty="0"/>
          </a:p>
          <a:p>
            <a:r>
              <a:rPr lang="en-US" sz="1200" b="1" i="0" dirty="0"/>
              <a:t>6. </a:t>
            </a:r>
            <a:r>
              <a:rPr lang="en-US" sz="1200" b="1" dirty="0"/>
              <a:t>If you don’t know…say so.  </a:t>
            </a:r>
            <a:r>
              <a:rPr lang="en-US" sz="1200" b="0" dirty="0"/>
              <a:t>Your audience will always appreciate honesty</a:t>
            </a:r>
          </a:p>
          <a:p>
            <a:endParaRPr lang="en-US" sz="1200" b="0" dirty="0"/>
          </a:p>
          <a:p>
            <a:r>
              <a:rPr lang="en-US" sz="1200" b="1" dirty="0"/>
              <a:t>7. Sound Passionate and Enthusiastic; </a:t>
            </a:r>
            <a:r>
              <a:rPr lang="en-US" sz="1200" b="0" dirty="0"/>
              <a:t>like you are happy</a:t>
            </a:r>
            <a:r>
              <a:rPr lang="en-US" sz="1200" b="0" baseline="0" dirty="0"/>
              <a:t> to meet them and to present to them!</a:t>
            </a:r>
            <a:br>
              <a:rPr lang="en-US" sz="1200" b="0" dirty="0"/>
            </a:br>
            <a:endParaRPr lang="en-IN" b="0" i="0"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11</a:t>
            </a:fld>
            <a:endParaRPr lang="en-IN"/>
          </a:p>
        </p:txBody>
      </p:sp>
    </p:spTree>
    <p:extLst>
      <p:ext uri="{BB962C8B-B14F-4D97-AF65-F5344CB8AC3E}">
        <p14:creationId xmlns:p14="http://schemas.microsoft.com/office/powerpoint/2010/main" val="1939012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98FC7AF9-4CFD-4DC4-8944-02BF615FA514}" type="slidenum">
              <a:rPr lang="en-US">
                <a:solidFill>
                  <a:prstClr val="black"/>
                </a:solidFill>
              </a:rPr>
              <a:pPr/>
              <a:t>12</a:t>
            </a:fld>
            <a:endParaRPr lang="en-US">
              <a:solidFill>
                <a:prstClr val="black"/>
              </a:solidFill>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fontAlgn="base"/>
            <a:r>
              <a:rPr lang="en-IN" sz="1200" b="1" i="0" kern="1200" dirty="0">
                <a:solidFill>
                  <a:schemeClr val="tx1"/>
                </a:solidFill>
                <a:effectLst/>
                <a:latin typeface="+mn-lt"/>
                <a:ea typeface="+mn-ea"/>
                <a:cs typeface="+mn-cs"/>
              </a:rPr>
              <a:t>Say:</a:t>
            </a:r>
            <a:r>
              <a:rPr lang="en-IN" sz="1200" b="0" i="0" kern="1200" dirty="0">
                <a:solidFill>
                  <a:schemeClr val="tx1"/>
                </a:solidFill>
                <a:effectLst/>
                <a:latin typeface="+mn-lt"/>
                <a:ea typeface="+mn-ea"/>
                <a:cs typeface="+mn-cs"/>
              </a:rPr>
              <a:t> </a:t>
            </a:r>
          </a:p>
          <a:p>
            <a:pPr fontAlgn="base"/>
            <a:r>
              <a:rPr lang="en-IN" sz="1200" b="0" i="0" kern="1200" dirty="0">
                <a:solidFill>
                  <a:schemeClr val="tx1"/>
                </a:solidFill>
                <a:effectLst/>
                <a:latin typeface="+mn-lt"/>
                <a:ea typeface="+mn-ea"/>
                <a:cs typeface="+mn-cs"/>
              </a:rPr>
              <a:t>There are many benefits of movement in a presentation:</a:t>
            </a:r>
          </a:p>
          <a:p>
            <a:pPr fontAlgn="base"/>
            <a:endParaRPr lang="en-IN" sz="1200" b="0" i="0" kern="120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 It adds energy and variety to your presentation.</a:t>
            </a:r>
          </a:p>
          <a:p>
            <a:pPr fontAlgn="base"/>
            <a:endParaRPr lang="en-IN" sz="1200" b="0" i="0" kern="120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 It makes you look more confident – because people who are nervous are generally frozen in one spot.</a:t>
            </a:r>
          </a:p>
          <a:p>
            <a:pPr fontAlgn="base"/>
            <a:endParaRPr lang="en-IN" sz="1200" b="0" i="0" kern="1200" dirty="0">
              <a:solidFill>
                <a:schemeClr val="tx1"/>
              </a:solidFill>
              <a:effectLst/>
              <a:latin typeface="+mn-lt"/>
              <a:ea typeface="+mn-ea"/>
              <a:cs typeface="+mn-cs"/>
            </a:endParaRPr>
          </a:p>
          <a:p>
            <a:pPr fontAlgn="base"/>
            <a:r>
              <a:rPr lang="en-IN" sz="1200" b="0" i="0" kern="1200" dirty="0">
                <a:solidFill>
                  <a:schemeClr val="tx1"/>
                </a:solidFill>
                <a:effectLst/>
                <a:latin typeface="+mn-lt"/>
                <a:ea typeface="+mn-ea"/>
                <a:cs typeface="+mn-cs"/>
              </a:rPr>
              <a:t>- And as an added bonus, if you move, you may start to feel more confident. That’s partly because movement will help dissipate the extra adrenalin in your system.</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Do</a:t>
            </a:r>
            <a:r>
              <a:rPr lang="en-US" sz="1200" b="0" i="0" kern="1200" baseline="0" dirty="0">
                <a:solidFill>
                  <a:schemeClr val="tx1"/>
                </a:solidFill>
                <a:effectLst/>
                <a:latin typeface="+mn-lt"/>
                <a:ea typeface="+mn-ea"/>
                <a:cs typeface="+mn-cs"/>
              </a:rPr>
              <a:t> not stand in one spot. Walk around as you present. You need to be close enough to the audience to seem that you are one of them. A presentation is not a speech and you are not expected to be on the podium. Be in the physical proximity of your audience making the whole learning environment a lot more personalized. At any stage ensure that you have a one arm worth distance maintained so that you do not enter their space.</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Use the room well, regardless of the room arrangement. Walk around the tables, up the aisle, walk around the corners as you present.</a:t>
            </a:r>
          </a:p>
          <a:p>
            <a:pPr fontAlgn="base"/>
            <a:r>
              <a:rPr lang="en-US" sz="1200" b="0" i="0" kern="1200" baseline="0" dirty="0">
                <a:solidFill>
                  <a:schemeClr val="tx1"/>
                </a:solidFill>
                <a:effectLst/>
                <a:latin typeface="+mn-lt"/>
                <a:ea typeface="+mn-ea"/>
                <a:cs typeface="+mn-cs"/>
              </a:rPr>
              <a:t>Ensure that the person sitting in the remotest corner feels like he has accessibility to you.</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Important : Check your position while you are center stage. Never ever stand between the screen and the projector. You may be blocking the view!</a:t>
            </a:r>
            <a:endParaRPr lang="en-IN"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5446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dirty="0"/>
              <a:t>Say: </a:t>
            </a:r>
            <a:r>
              <a:rPr lang="en-US" sz="1200" dirty="0"/>
              <a:t>Emulating Good Speakers makes you better.</a:t>
            </a:r>
            <a:br>
              <a:rPr lang="en-US" sz="1200" dirty="0"/>
            </a:br>
            <a:r>
              <a:rPr lang="en-US" sz="1200" dirty="0"/>
              <a:t>Learn from the good speakers.</a:t>
            </a:r>
            <a:br>
              <a:rPr lang="en-US" sz="1200" dirty="0"/>
            </a:br>
            <a:r>
              <a:rPr lang="en-US" sz="1200" dirty="0"/>
              <a:t>Learn even more from the bad ones. </a:t>
            </a:r>
          </a:p>
          <a:p>
            <a:pPr fontAlgn="base"/>
            <a:endParaRPr lang="en-US" sz="1200" b="0" dirty="0"/>
          </a:p>
          <a:p>
            <a:pPr fontAlgn="base"/>
            <a:r>
              <a:rPr lang="en-US" sz="1200" b="0" dirty="0"/>
              <a:t>Think about the best speakers you know,</a:t>
            </a:r>
            <a:r>
              <a:rPr lang="en-US" sz="1200" b="0" baseline="0" dirty="0"/>
              <a:t> the ones who are always good when they get up to speak. Think about what makes him/her such a good speaker and try to be as good as them.</a:t>
            </a:r>
          </a:p>
          <a:p>
            <a:pPr fontAlgn="base"/>
            <a:endParaRPr lang="en-US" sz="1200" b="0" baseline="0" dirty="0"/>
          </a:p>
          <a:p>
            <a:pPr fontAlgn="base"/>
            <a:r>
              <a:rPr lang="en-US" sz="1200" b="0" baseline="0" dirty="0"/>
              <a:t>At the same time also listen to the bad speakers to understand the don'ts. </a:t>
            </a:r>
          </a:p>
          <a:p>
            <a:pPr fontAlgn="base"/>
            <a:endParaRPr lang="en-US" sz="1200" b="0" baseline="0" dirty="0"/>
          </a:p>
          <a:p>
            <a:pPr fontAlgn="base"/>
            <a:r>
              <a:rPr lang="en-US" sz="1200" b="0" baseline="0" dirty="0"/>
              <a:t>Let us now look at this video that demonstrates a good presenter.</a:t>
            </a:r>
          </a:p>
          <a:p>
            <a:pPr fontAlgn="base"/>
            <a:endParaRPr lang="en-US" sz="1200" b="0"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13</a:t>
            </a:fld>
            <a:endParaRPr lang="en-IN"/>
          </a:p>
        </p:txBody>
      </p:sp>
    </p:spTree>
    <p:extLst>
      <p:ext uri="{BB962C8B-B14F-4D97-AF65-F5344CB8AC3E}">
        <p14:creationId xmlns:p14="http://schemas.microsoft.com/office/powerpoint/2010/main" val="171433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ClrTx/>
            </a:pPr>
            <a:r>
              <a:rPr lang="en-IN" b="1" dirty="0"/>
              <a:t>Say: </a:t>
            </a:r>
            <a:r>
              <a:rPr lang="en-US" b="1" dirty="0"/>
              <a:t>Make the Ending Powerful - a lucid and purposeful conclusion</a:t>
            </a:r>
          </a:p>
          <a:p>
            <a:r>
              <a:rPr lang="en-US" sz="1200" b="0" i="0" kern="1200" dirty="0">
                <a:solidFill>
                  <a:schemeClr val="tx1"/>
                </a:solidFill>
                <a:effectLst/>
                <a:latin typeface="+mn-lt"/>
                <a:ea typeface="+mn-ea"/>
                <a:cs typeface="+mn-cs"/>
              </a:rPr>
              <a:t>The conclusion has an important role to play in the presentation so it should not be neglected. The findings of the main body of the presentation are summarized and are once again tied to the core message, building up to a powerful finale. The ending breaks the tension that has been maintained throughout the presentation, potentially allowing for an open ending that can transition into a group discussion.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Generally, however, a look back at the introduction is a good idea, so that the audience gains an overarching view of the entire concept. </a:t>
            </a:r>
            <a:endParaRPr lang="en-IN"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IN" b="1" dirty="0"/>
          </a:p>
          <a:p>
            <a:pPr marL="0" marR="0" indent="0" algn="l" defTabSz="914400" rtl="0" eaLnBrk="1" fontAlgn="auto" latinLnBrk="0" hangingPunct="1">
              <a:lnSpc>
                <a:spcPct val="100000"/>
              </a:lnSpc>
              <a:spcBef>
                <a:spcPts val="0"/>
              </a:spcBef>
              <a:spcAft>
                <a:spcPts val="0"/>
              </a:spcAft>
              <a:buClrTx/>
              <a:buSzTx/>
              <a:buFontTx/>
              <a:buNone/>
              <a:tabLst/>
              <a:defRPr/>
            </a:pPr>
            <a:r>
              <a:rPr lang="en-IN" dirty="0"/>
              <a:t>To</a:t>
            </a:r>
            <a:r>
              <a:rPr lang="en-IN" baseline="0" dirty="0"/>
              <a:t> end a session, you should summarize the points that the audience have learned during the presentation.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IN" b="1" dirty="0"/>
          </a:p>
          <a:p>
            <a:pPr marL="0" marR="0" indent="0" algn="l" defTabSz="914400" rtl="0" eaLnBrk="1" fontAlgn="auto" latinLnBrk="0" hangingPunct="1">
              <a:lnSpc>
                <a:spcPct val="100000"/>
              </a:lnSpc>
              <a:spcBef>
                <a:spcPts val="0"/>
              </a:spcBef>
              <a:spcAft>
                <a:spcPts val="0"/>
              </a:spcAft>
              <a:buClrTx/>
              <a:buSzTx/>
              <a:buFontTx/>
              <a:buNone/>
              <a:tabLst/>
              <a:defRPr/>
            </a:pPr>
            <a:r>
              <a:rPr lang="en-IN" dirty="0"/>
              <a:t>Finally remember to end the </a:t>
            </a:r>
            <a:r>
              <a:rPr lang="en-IN" baseline="0" dirty="0"/>
              <a:t>presentation on a positive note. Give some emotionally empowering quotes, thought provoking videos, stories etc. so that the audience leave the session with a high positive note. </a:t>
            </a:r>
            <a:endParaRPr lang="en-IN"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14</a:t>
            </a:fld>
            <a:endParaRPr lang="en-IN" dirty="0"/>
          </a:p>
        </p:txBody>
      </p:sp>
    </p:spTree>
    <p:extLst>
      <p:ext uri="{BB962C8B-B14F-4D97-AF65-F5344CB8AC3E}">
        <p14:creationId xmlns:p14="http://schemas.microsoft.com/office/powerpoint/2010/main" val="312920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00"/>
              </a:spcBef>
              <a:spcAft>
                <a:spcPts val="800"/>
              </a:spcAft>
            </a:pPr>
            <a:r>
              <a:rPr lang="en-IN" dirty="0"/>
              <a:t>Welcome to the module on </a:t>
            </a:r>
            <a:r>
              <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Dealing with a Difficult Audience. In this module we will learn</a:t>
            </a:r>
            <a:br>
              <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Handling Side Conversations</a:t>
            </a:r>
            <a:b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Late Arrivals</a:t>
            </a:r>
            <a:b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Handling difficult Characters (Jester, Cynic, Talker)</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Engaging the Indifferent audience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15</a:t>
            </a:fld>
            <a:endParaRPr lang="en-IN" dirty="0"/>
          </a:p>
        </p:txBody>
      </p:sp>
    </p:spTree>
    <p:extLst>
      <p:ext uri="{BB962C8B-B14F-4D97-AF65-F5344CB8AC3E}">
        <p14:creationId xmlns:p14="http://schemas.microsoft.com/office/powerpoint/2010/main" val="3614540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Do</a:t>
            </a:r>
            <a:r>
              <a:rPr lang="en-US" b="1" baseline="0" dirty="0"/>
              <a:t> the following to in order to handle side conversations:</a:t>
            </a:r>
            <a:endParaRPr lang="en-US" b="1" dirty="0"/>
          </a:p>
          <a:p>
            <a:pPr marL="171450" indent="-171450">
              <a:lnSpc>
                <a:spcPct val="150000"/>
              </a:lnSpc>
              <a:buFont typeface="Arial" panose="020B0604020202020204" pitchFamily="34" charset="0"/>
              <a:buChar char="•"/>
            </a:pPr>
            <a:r>
              <a:rPr lang="en-US" dirty="0">
                <a:latin typeface="Agency FB" panose="020B0503020202020204" pitchFamily="34" charset="0"/>
              </a:rPr>
              <a:t>Ignore</a:t>
            </a:r>
            <a:r>
              <a:rPr lang="en-US" baseline="0" dirty="0">
                <a:latin typeface="Agency FB" panose="020B0503020202020204" pitchFamily="34" charset="0"/>
              </a:rPr>
              <a:t> them</a:t>
            </a:r>
            <a:endParaRPr lang="en-US" dirty="0">
              <a:latin typeface="Agency FB" panose="020B0503020202020204" pitchFamily="34" charset="0"/>
            </a:endParaRPr>
          </a:p>
          <a:p>
            <a:pPr marL="171450" indent="-171450" eaLnBrk="1" hangingPunct="1">
              <a:lnSpc>
                <a:spcPct val="150000"/>
              </a:lnSpc>
              <a:buFont typeface="Arial" panose="020B0604020202020204" pitchFamily="34" charset="0"/>
              <a:buChar char="•"/>
            </a:pPr>
            <a:r>
              <a:rPr lang="en-US" dirty="0">
                <a:latin typeface="Agency FB" panose="020B0503020202020204" pitchFamily="34" charset="0"/>
              </a:rPr>
              <a:t>Silence until they finish</a:t>
            </a:r>
            <a:r>
              <a:rPr lang="en-US" baseline="0" dirty="0">
                <a:latin typeface="Agency FB" panose="020B0503020202020204" pitchFamily="34" charset="0"/>
              </a:rPr>
              <a:t> – be silent until they finish talking or their attention gets diverted towards your silence. They feel embarrassed &amp; stop conversing.</a:t>
            </a:r>
            <a:endParaRPr lang="en-US" dirty="0">
              <a:latin typeface="Agency FB" panose="020B0503020202020204" pitchFamily="34" charset="0"/>
            </a:endParaRPr>
          </a:p>
          <a:p>
            <a:pPr marL="171450" marR="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latin typeface="Agency FB" panose="020B0503020202020204" pitchFamily="34" charset="0"/>
              </a:rPr>
              <a:t>Give them that little extra attention with the quick stare. </a:t>
            </a:r>
            <a:r>
              <a:rPr lang="en-US" baseline="0" dirty="0">
                <a:latin typeface="Agency FB" panose="020B0503020202020204" pitchFamily="34" charset="0"/>
              </a:rPr>
              <a:t>This will again divert everyone’s attention to them which makes them feel embarrassed &amp; they stop conversing.</a:t>
            </a:r>
            <a:endParaRPr lang="en-US" dirty="0">
              <a:latin typeface="Agency FB" panose="020B0503020202020204" pitchFamily="34" charset="0"/>
            </a:endParaRPr>
          </a:p>
          <a:p>
            <a:pPr marL="171450" indent="-171450" eaLnBrk="1" hangingPunct="1">
              <a:lnSpc>
                <a:spcPct val="150000"/>
              </a:lnSpc>
              <a:buFont typeface="Arial" panose="020B0604020202020204" pitchFamily="34" charset="0"/>
              <a:buChar char="•"/>
            </a:pPr>
            <a:r>
              <a:rPr lang="en-US" dirty="0">
                <a:latin typeface="Agency FB" panose="020B0503020202020204" pitchFamily="34" charset="0"/>
              </a:rPr>
              <a:t>You could ask them whether they have a point of view. - </a:t>
            </a:r>
          </a:p>
          <a:p>
            <a:pPr marL="171450" indent="-171450" eaLnBrk="1" hangingPunct="1">
              <a:lnSpc>
                <a:spcPct val="150000"/>
              </a:lnSpc>
              <a:buFont typeface="Arial" panose="020B0604020202020204" pitchFamily="34" charset="0"/>
              <a:buChar char="•"/>
            </a:pPr>
            <a:r>
              <a:rPr lang="en-US" dirty="0">
                <a:latin typeface="Agency FB" panose="020B0503020202020204" pitchFamily="34" charset="0"/>
              </a:rPr>
              <a:t>Read the audiences’ body language. They could need a break.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16</a:t>
            </a:fld>
            <a:endParaRPr lang="en-IN"/>
          </a:p>
        </p:txBody>
      </p:sp>
    </p:spTree>
    <p:extLst>
      <p:ext uri="{BB962C8B-B14F-4D97-AF65-F5344CB8AC3E}">
        <p14:creationId xmlns:p14="http://schemas.microsoft.com/office/powerpoint/2010/main" val="332144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Swis721 Cn BT" panose="020B0506020202030204" pitchFamily="34" charset="0"/>
                <a:ea typeface="+mn-ea"/>
                <a:cs typeface="+mn-cs"/>
              </a:rPr>
              <a:t>Jester:</a:t>
            </a:r>
          </a:p>
          <a:p>
            <a:r>
              <a:rPr lang="en-US" sz="1200" kern="1200" dirty="0">
                <a:solidFill>
                  <a:schemeClr val="tx1"/>
                </a:solidFill>
                <a:effectLst/>
                <a:latin typeface="Swis721 Cn BT" panose="020B0506020202030204" pitchFamily="34" charset="0"/>
                <a:ea typeface="+mn-ea"/>
                <a:cs typeface="+mn-cs"/>
              </a:rPr>
              <a:t>The joker or class clown who, on the one hand can help reduce inhibitions and barriers by getting people laughing, but on the other hand may not recognize the limit to their behavior and can monopolize or derail a session.</a:t>
            </a:r>
          </a:p>
          <a:p>
            <a:r>
              <a:rPr lang="en-US" sz="1200" b="1" kern="1200" dirty="0">
                <a:solidFill>
                  <a:schemeClr val="tx1"/>
                </a:solidFill>
                <a:effectLst/>
                <a:latin typeface="Swis721 Cn BT" panose="020B0506020202030204" pitchFamily="34" charset="0"/>
                <a:ea typeface="+mn-ea"/>
                <a:cs typeface="+mn-cs"/>
              </a:rPr>
              <a:t>How to overcome it:</a:t>
            </a:r>
          </a:p>
          <a:p>
            <a:r>
              <a:rPr lang="en-US" sz="1200" kern="1200" dirty="0">
                <a:solidFill>
                  <a:schemeClr val="tx1"/>
                </a:solidFill>
                <a:effectLst/>
                <a:latin typeface="Swis721 Cn BT" panose="020B0506020202030204" pitchFamily="34" charset="0"/>
                <a:ea typeface="+mn-ea"/>
                <a:cs typeface="+mn-cs"/>
              </a:rPr>
              <a:t>Limit the number of times they intervene.</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Peer pressure may also inhibit interjections once the trainees understand your position.</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Coach the individual by offering that, “We appreciate your humor, but our time here is limited and we want to make sure that others also have a chance to contribute / get through the material.”</a:t>
            </a:r>
          </a:p>
          <a:p>
            <a:endParaRPr lang="en-US" sz="1200" kern="1200" dirty="0">
              <a:solidFill>
                <a:schemeClr val="tx1"/>
              </a:solidFill>
              <a:effectLst/>
              <a:latin typeface="Swis721 Cn BT" panose="020B0506020202030204" pitchFamily="34" charset="0"/>
              <a:ea typeface="+mn-ea"/>
              <a:cs typeface="+mn-cs"/>
            </a:endParaRPr>
          </a:p>
          <a:p>
            <a:r>
              <a:rPr lang="en-US" sz="1200" b="1" kern="1200" dirty="0">
                <a:solidFill>
                  <a:schemeClr val="tx1"/>
                </a:solidFill>
                <a:latin typeface="Swis721 Cn BT" panose="020B0506020202030204" pitchFamily="34" charset="0"/>
                <a:ea typeface="+mn-ea"/>
                <a:cs typeface="+mn-cs"/>
              </a:rPr>
              <a:t>Cynic:</a:t>
            </a:r>
          </a:p>
          <a:p>
            <a:r>
              <a:rPr lang="en-US" sz="1200" kern="1200" dirty="0">
                <a:solidFill>
                  <a:schemeClr val="tx1"/>
                </a:solidFill>
                <a:effectLst/>
                <a:latin typeface="Swis721 Cn BT" panose="020B0506020202030204" pitchFamily="34" charset="0"/>
                <a:ea typeface="+mn-ea"/>
                <a:cs typeface="+mn-cs"/>
              </a:rPr>
              <a:t>Could be a senior staff or negative person who has seen the efforts of trying hard result in failure. May have had trouble having ideas respected in the past, or may feel that they are ill equipped to succeed at what you are presenting.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Swis721 Cn BT" panose="020B0506020202030204" pitchFamily="34" charset="0"/>
                <a:ea typeface="+mn-ea"/>
                <a:cs typeface="+mn-cs"/>
              </a:rPr>
              <a:t>How to overcome it:</a:t>
            </a:r>
          </a:p>
          <a:p>
            <a:r>
              <a:rPr lang="en-US" sz="1200" kern="1200" dirty="0">
                <a:solidFill>
                  <a:schemeClr val="tx1"/>
                </a:solidFill>
                <a:effectLst/>
                <a:latin typeface="Swis721 Cn BT" panose="020B0506020202030204" pitchFamily="34" charset="0"/>
                <a:ea typeface="+mn-ea"/>
                <a:cs typeface="+mn-cs"/>
              </a:rPr>
              <a:t>Explain benefits to making changes and work on gaining commitment. </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Listen to and acknowledge their doubts/fears so that they are addressed through training. </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Allow them to explain the reason for their doubt one time only, ask them for a solution, and then indicate that you are moving on.</a:t>
            </a:r>
          </a:p>
          <a:p>
            <a:endParaRPr lang="en-US" sz="1200" b="1" kern="1200" dirty="0">
              <a:solidFill>
                <a:schemeClr val="tx1"/>
              </a:solidFill>
              <a:effectLst/>
              <a:latin typeface="Swis721 Cn BT" panose="020B0506020202030204" pitchFamily="34" charset="0"/>
              <a:ea typeface="+mn-ea"/>
              <a:cs typeface="+mn-cs"/>
            </a:endParaRPr>
          </a:p>
          <a:p>
            <a:r>
              <a:rPr lang="en-US" sz="1200" b="1" kern="1200" dirty="0">
                <a:solidFill>
                  <a:schemeClr val="tx1"/>
                </a:solidFill>
                <a:latin typeface="Swis721 Cn BT" panose="020B0506020202030204" pitchFamily="34" charset="0"/>
                <a:ea typeface="+mn-ea"/>
                <a:cs typeface="+mn-cs"/>
              </a:rPr>
              <a:t>Indifferent:</a:t>
            </a:r>
          </a:p>
          <a:p>
            <a:r>
              <a:rPr lang="en-US" sz="1200" kern="1200" dirty="0">
                <a:solidFill>
                  <a:schemeClr val="tx1"/>
                </a:solidFill>
                <a:effectLst/>
                <a:latin typeface="Swis721 Cn BT" panose="020B0506020202030204" pitchFamily="34" charset="0"/>
                <a:ea typeface="+mn-ea"/>
                <a:cs typeface="+mn-cs"/>
              </a:rPr>
              <a:t>Does not participate in discussions or activities except at the bare minimum. Like the cynic, indifference can come from having tried and failed, or having ideas ignored. </a:t>
            </a:r>
          </a:p>
          <a:p>
            <a:r>
              <a:rPr lang="en-US" sz="1200" b="1" kern="1200" dirty="0">
                <a:solidFill>
                  <a:schemeClr val="tx1"/>
                </a:solidFill>
                <a:effectLst/>
                <a:latin typeface="Swis721 Cn BT" panose="020B0506020202030204" pitchFamily="34" charset="0"/>
                <a:ea typeface="+mn-ea"/>
                <a:cs typeface="+mn-cs"/>
              </a:rPr>
              <a:t>How to overcome it:</a:t>
            </a:r>
          </a:p>
          <a:p>
            <a:r>
              <a:rPr lang="en-US" sz="1200" kern="1200" dirty="0">
                <a:solidFill>
                  <a:schemeClr val="tx1"/>
                </a:solidFill>
                <a:effectLst/>
                <a:latin typeface="Swis721 Cn BT" panose="020B0506020202030204" pitchFamily="34" charset="0"/>
                <a:ea typeface="+mn-ea"/>
                <a:cs typeface="+mn-cs"/>
              </a:rPr>
              <a:t>Uncover the cause and find ways to involve the individual, respecting and encouraging their involvement to build confidence.</a:t>
            </a:r>
          </a:p>
          <a:p>
            <a:endParaRPr lang="en-US" sz="1200" b="1" kern="1200" dirty="0">
              <a:solidFill>
                <a:schemeClr val="tx1"/>
              </a:solidFill>
              <a:effectLst/>
              <a:latin typeface="Swis721 Cn BT" panose="020B0506020202030204" pitchFamily="34" charset="0"/>
              <a:ea typeface="+mn-ea"/>
              <a:cs typeface="+mn-cs"/>
            </a:endParaRPr>
          </a:p>
          <a:p>
            <a:r>
              <a:rPr lang="en-US" sz="1200" b="1" kern="1200" dirty="0">
                <a:solidFill>
                  <a:schemeClr val="tx1"/>
                </a:solidFill>
                <a:latin typeface="Swis721 Cn BT" panose="020B0506020202030204" pitchFamily="34" charset="0"/>
                <a:ea typeface="+mn-ea"/>
                <a:cs typeface="+mn-cs"/>
              </a:rPr>
              <a:t>Talker:</a:t>
            </a:r>
          </a:p>
          <a:p>
            <a:r>
              <a:rPr lang="en-US" sz="1200" kern="1200" dirty="0">
                <a:solidFill>
                  <a:schemeClr val="tx1"/>
                </a:solidFill>
                <a:effectLst/>
                <a:latin typeface="Swis721 Cn BT" panose="020B0506020202030204" pitchFamily="34" charset="0"/>
                <a:ea typeface="+mn-ea"/>
                <a:cs typeface="+mn-cs"/>
              </a:rPr>
              <a:t>Disrupts by interjecting comments or anecdotes, or chats about something similar that happened to them. In severe display can be monopolizing and distracting.</a:t>
            </a:r>
          </a:p>
          <a:p>
            <a:r>
              <a:rPr lang="en-US" sz="1200" b="1" kern="1200" dirty="0">
                <a:solidFill>
                  <a:schemeClr val="tx1"/>
                </a:solidFill>
                <a:effectLst/>
                <a:latin typeface="Swis721 Cn BT" panose="020B0506020202030204" pitchFamily="34" charset="0"/>
                <a:ea typeface="+mn-ea"/>
                <a:cs typeface="+mn-cs"/>
              </a:rPr>
              <a:t>How to overcome it:</a:t>
            </a:r>
          </a:p>
          <a:p>
            <a:r>
              <a:rPr lang="en-US" sz="1200" kern="1200" dirty="0">
                <a:solidFill>
                  <a:schemeClr val="tx1"/>
                </a:solidFill>
                <a:effectLst/>
                <a:latin typeface="Swis721 Cn BT" panose="020B0506020202030204" pitchFamily="34" charset="0"/>
                <a:ea typeface="+mn-ea"/>
                <a:cs typeface="+mn-cs"/>
              </a:rPr>
              <a:t>Use proximity to stand close to them and silence them politely when they take a breath. Example: “I appreciate your comment, Bob; perhaps you can tell the full story at the break,” and then move on.  </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Elicit their cooperation by directing their energies and comments. </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At a break explain that you have appreciated their input but you must ensure that the group all participates equally and ask for their support.</a:t>
            </a:r>
          </a:p>
          <a:p>
            <a:endParaRPr lang="en-US" sz="1200" b="1" kern="1200" dirty="0">
              <a:solidFill>
                <a:schemeClr val="tx1"/>
              </a:solidFill>
              <a:effectLst/>
              <a:latin typeface="Swis721 Cn BT" panose="020B0506020202030204" pitchFamily="34" charset="0"/>
              <a:ea typeface="+mn-ea"/>
              <a:cs typeface="+mn-cs"/>
            </a:endParaRPr>
          </a:p>
          <a:p>
            <a:r>
              <a:rPr lang="en-US" sz="1200" b="1" kern="1200" dirty="0">
                <a:solidFill>
                  <a:schemeClr val="tx1"/>
                </a:solidFill>
                <a:latin typeface="Swis721 Cn BT" panose="020B0506020202030204" pitchFamily="34" charset="0"/>
                <a:ea typeface="+mn-ea"/>
                <a:cs typeface="+mn-cs"/>
              </a:rPr>
              <a:t>Whisperer:</a:t>
            </a:r>
          </a:p>
          <a:p>
            <a:r>
              <a:rPr lang="en-US" sz="1200" kern="1200" dirty="0">
                <a:solidFill>
                  <a:schemeClr val="tx1"/>
                </a:solidFill>
                <a:effectLst/>
                <a:latin typeface="Swis721 Cn BT" panose="020B0506020202030204" pitchFamily="34" charset="0"/>
                <a:ea typeface="+mn-ea"/>
                <a:cs typeface="+mn-cs"/>
              </a:rPr>
              <a:t>Starts side conversations that may or may not be related to the training.</a:t>
            </a:r>
          </a:p>
          <a:p>
            <a:r>
              <a:rPr lang="en-US" sz="1200" b="1" kern="1200" dirty="0">
                <a:solidFill>
                  <a:schemeClr val="tx1"/>
                </a:solidFill>
                <a:effectLst/>
                <a:latin typeface="Swis721 Cn BT" panose="020B0506020202030204" pitchFamily="34" charset="0"/>
                <a:ea typeface="+mn-ea"/>
                <a:cs typeface="+mn-cs"/>
              </a:rPr>
              <a:t>How to overcome it:</a:t>
            </a:r>
          </a:p>
          <a:p>
            <a:r>
              <a:rPr lang="en-US" sz="1200" kern="1200" dirty="0">
                <a:solidFill>
                  <a:schemeClr val="tx1"/>
                </a:solidFill>
                <a:effectLst/>
                <a:latin typeface="Swis721 Cn BT" panose="020B0506020202030204" pitchFamily="34" charset="0"/>
                <a:ea typeface="+mn-ea"/>
                <a:cs typeface="+mn-cs"/>
              </a:rPr>
              <a:t>Check for understanding by asking if they misunderstood or are having difficulty hearing. You may need to adjust your training approach. If they are having unrelated conversations, politely ask them to hold off until the break. </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Insert an energizer or activity that requires a rearrangement so that the whisperers are no longer seated together.</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Stop talking until they notice that they are distracting you. </a:t>
            </a:r>
            <a:endParaRPr lang="en-IN" sz="1200" kern="1200" dirty="0">
              <a:solidFill>
                <a:schemeClr val="tx1"/>
              </a:solidFill>
              <a:effectLst/>
              <a:latin typeface="Swis721 Cn BT" panose="020B0506020202030204" pitchFamily="34" charset="0"/>
              <a:ea typeface="+mn-ea"/>
              <a:cs typeface="+mn-cs"/>
            </a:endParaRPr>
          </a:p>
          <a:p>
            <a:r>
              <a:rPr lang="en-US" sz="1200" kern="1200" dirty="0">
                <a:solidFill>
                  <a:schemeClr val="tx1"/>
                </a:solidFill>
                <a:effectLst/>
                <a:latin typeface="Swis721 Cn BT" panose="020B0506020202030204" pitchFamily="34" charset="0"/>
                <a:ea typeface="+mn-ea"/>
                <a:cs typeface="+mn-cs"/>
              </a:rPr>
              <a:t>Ask one of them a question about what you have just covered, acting like you did not realize they were involved in another conversation. </a:t>
            </a:r>
            <a:endParaRPr lang="en-US" sz="1200" b="1" kern="1200" dirty="0">
              <a:solidFill>
                <a:schemeClr val="tx1"/>
              </a:solidFill>
              <a:latin typeface="Swis721 Cn BT" panose="020B0506020202030204" pitchFamily="34" charset="0"/>
              <a:ea typeface="+mn-ea"/>
              <a:cs typeface="+mn-cs"/>
            </a:endParaRPr>
          </a:p>
          <a:p>
            <a:endParaRPr lang="en-US" sz="1200" b="1" kern="1200" dirty="0">
              <a:solidFill>
                <a:schemeClr val="tx1"/>
              </a:solidFill>
              <a:effectLst/>
              <a:latin typeface="Swis721 Cn BT" panose="020B0506020202030204" pitchFamily="34" charset="0"/>
              <a:ea typeface="+mn-ea"/>
              <a:cs typeface="+mn-cs"/>
            </a:endParaRPr>
          </a:p>
          <a:p>
            <a:endParaRPr lang="en-US" sz="1200" kern="1200" dirty="0">
              <a:solidFill>
                <a:schemeClr val="tx1"/>
              </a:solidFill>
              <a:effectLst/>
              <a:latin typeface="Swis721 Cn BT" panose="020B0506020202030204" pitchFamily="34" charset="0"/>
              <a:ea typeface="+mn-ea"/>
              <a:cs typeface="+mn-cs"/>
            </a:endParaRPr>
          </a:p>
          <a:p>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9324B676-4349-40B9-8480-4BF822F31C92}" type="slidenum">
              <a:rPr lang="en-IN" smtClean="0"/>
              <a:t>17</a:t>
            </a:fld>
            <a:endParaRPr lang="en-IN"/>
          </a:p>
        </p:txBody>
      </p:sp>
    </p:spTree>
    <p:extLst>
      <p:ext uri="{BB962C8B-B14F-4D97-AF65-F5344CB8AC3E}">
        <p14:creationId xmlns:p14="http://schemas.microsoft.com/office/powerpoint/2010/main" val="2672956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Say:</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gency FB" panose="020B0503020202020204" pitchFamily="34" charset="0"/>
              </a:rPr>
              <a:t>Too many cross questions – </a:t>
            </a:r>
            <a:r>
              <a:rPr lang="en-US" b="0" dirty="0">
                <a:latin typeface="Agency FB" panose="020B0503020202020204" pitchFamily="34" charset="0"/>
              </a:rPr>
              <a:t>In such</a:t>
            </a:r>
            <a:r>
              <a:rPr lang="en-US" b="0" baseline="0" dirty="0">
                <a:latin typeface="Agency FB" panose="020B0503020202020204" pitchFamily="34" charset="0"/>
              </a:rPr>
              <a:t> a case </a:t>
            </a:r>
            <a:r>
              <a:rPr lang="en-US" b="0" dirty="0">
                <a:latin typeface="Agency FB" panose="020B0503020202020204" pitchFamily="34" charset="0"/>
              </a:rPr>
              <a:t>know when to stop. Tell the questioner</a:t>
            </a:r>
            <a:r>
              <a:rPr lang="en-US" b="0" baseline="0" dirty="0">
                <a:latin typeface="Agency FB" panose="020B0503020202020204" pitchFamily="34" charset="0"/>
              </a:rPr>
              <a:t> that you will discuss it offline after he asks the </a:t>
            </a:r>
            <a:r>
              <a:rPr lang="en-US" b="0" dirty="0">
                <a:latin typeface="Agency FB" panose="020B0503020202020204" pitchFamily="34" charset="0"/>
              </a:rPr>
              <a:t>3</a:t>
            </a:r>
            <a:r>
              <a:rPr lang="en-US" b="0" baseline="30000" dirty="0">
                <a:latin typeface="Agency FB" panose="020B0503020202020204" pitchFamily="34" charset="0"/>
              </a:rPr>
              <a:t>rd</a:t>
            </a:r>
            <a:r>
              <a:rPr lang="en-US" b="0" dirty="0">
                <a:latin typeface="Agency FB" panose="020B0503020202020204" pitchFamily="34" charset="0"/>
              </a:rPr>
              <a:t> question.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latin typeface="Agency FB" panose="020B05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Agency FB" panose="020B0503020202020204" pitchFamily="34" charset="0"/>
              </a:rPr>
              <a:t>Out of subject questions </a:t>
            </a:r>
            <a:r>
              <a:rPr lang="en-US" b="0" dirty="0">
                <a:latin typeface="Agency FB" panose="020B0503020202020204" pitchFamily="34" charset="0"/>
              </a:rPr>
              <a:t>– tell that its out of the scope of this subject &amp; discuss</a:t>
            </a:r>
            <a:r>
              <a:rPr lang="en-US" b="0" baseline="0" dirty="0">
                <a:latin typeface="Agency FB" panose="020B0503020202020204" pitchFamily="34" charset="0"/>
              </a:rPr>
              <a:t> such questions offline.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latin typeface="Agency FB" panose="020B05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Agency FB" panose="020B0503020202020204" pitchFamily="34" charset="0"/>
              </a:rPr>
              <a:t>Questions where only that person needs the answer</a:t>
            </a:r>
            <a:r>
              <a:rPr lang="en-US" b="0" baseline="0" dirty="0">
                <a:latin typeface="Agency FB" panose="020B0503020202020204" pitchFamily="34" charset="0"/>
              </a:rPr>
              <a:t> or it is relevant to only one person – take it offline. For e.g. – a question pertaining to logistics when the audience is a mixed batch from various other domains.</a:t>
            </a:r>
            <a:endParaRPr lang="en-US" b="0" dirty="0">
              <a:latin typeface="Agency FB" panose="020B05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latin typeface="Agency FB" panose="020B05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18</a:t>
            </a:fld>
            <a:endParaRPr lang="en-IN" dirty="0"/>
          </a:p>
        </p:txBody>
      </p:sp>
    </p:spTree>
    <p:extLst>
      <p:ext uri="{BB962C8B-B14F-4D97-AF65-F5344CB8AC3E}">
        <p14:creationId xmlns:p14="http://schemas.microsoft.com/office/powerpoint/2010/main" val="1662749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Welcome to the module on </a:t>
            </a:r>
            <a:r>
              <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Tackling Nervousness &amp; Fear. In this module you will learn</a:t>
            </a:r>
          </a:p>
          <a:p>
            <a:pPr marL="0" marR="0" lvl="0" indent="0" algn="l" defTabSz="914400" rtl="0" eaLnBrk="1" fontAlgn="auto" latinLnBrk="0" hangingPunct="1">
              <a:lnSpc>
                <a:spcPct val="100000"/>
              </a:lnSpc>
              <a:spcBef>
                <a:spcPts val="0"/>
              </a:spcBef>
              <a:spcAft>
                <a:spcPts val="0"/>
              </a:spcAft>
              <a:buClrTx/>
              <a:buSzTx/>
              <a:buFontTx/>
              <a:buNone/>
              <a:tabLst/>
              <a:defRPr/>
            </a:pPr>
            <a:b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Types of Speakers</a:t>
            </a:r>
            <a:b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Ways to handle Nervousness and fear-Part-1 </a:t>
            </a:r>
            <a:b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Ways to handle Nervousness and fear-Part-2</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8CEE670E-4A6B-4F29-893C-A77A5F261C91}" type="slidenum">
              <a:rPr lang="en-IN" smtClean="0"/>
              <a:pPr/>
              <a:t>19</a:t>
            </a:fld>
            <a:endParaRPr lang="en-IN" dirty="0"/>
          </a:p>
        </p:txBody>
      </p:sp>
    </p:spTree>
    <p:extLst>
      <p:ext uri="{BB962C8B-B14F-4D97-AF65-F5344CB8AC3E}">
        <p14:creationId xmlns:p14="http://schemas.microsoft.com/office/powerpoint/2010/main" val="269447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5CA6F61-F9B3-3241-A102-E2AA2E483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7934198E-F22D-35EB-CBFB-20DE2ED25869}"/>
              </a:ext>
            </a:extLst>
          </p:cNvPr>
          <p:cNvSpPr>
            <a:spLocks noGrp="1"/>
          </p:cNvSpPr>
          <p:nvPr>
            <p:ph type="body" idx="1"/>
          </p:nvPr>
        </p:nvSpPr>
        <p:spPr bwMode="auto"/>
        <p:txBody>
          <a:bodyPr wrap="square" numCol="1" anchor="t" anchorCtr="0" compatLnSpc="1">
            <a:prstTxWarp prst="textNoShape">
              <a:avLst/>
            </a:prstTxWarp>
            <a:normAutofit/>
          </a:bodyPr>
          <a:lstStyle/>
          <a:p>
            <a:pPr eaLnBrk="1" fontAlgn="auto" hangingPunct="1">
              <a:spcBef>
                <a:spcPts val="0"/>
              </a:spcBef>
              <a:spcAft>
                <a:spcPts val="0"/>
              </a:spcAft>
              <a:defRPr/>
            </a:pPr>
            <a:r>
              <a:rPr lang="en-IN" dirty="0">
                <a:solidFill>
                  <a:srgbClr val="0E2683"/>
                </a:solidFill>
              </a:rPr>
              <a:t>Welcome to the workshop</a:t>
            </a:r>
          </a:p>
          <a:p>
            <a:pPr eaLnBrk="1" fontAlgn="auto" hangingPunct="1">
              <a:spcBef>
                <a:spcPts val="0"/>
              </a:spcBef>
              <a:spcAft>
                <a:spcPts val="0"/>
              </a:spcAft>
              <a:defRPr/>
            </a:pPr>
            <a:endParaRPr lang="en-IN" dirty="0">
              <a:solidFill>
                <a:srgbClr val="0E2683"/>
              </a:solidFill>
            </a:endParaRPr>
          </a:p>
          <a:p>
            <a:pPr eaLnBrk="1" fontAlgn="auto" hangingPunct="1">
              <a:spcBef>
                <a:spcPts val="0"/>
              </a:spcBef>
              <a:spcAft>
                <a:spcPts val="0"/>
              </a:spcAft>
              <a:defRPr/>
            </a:pPr>
            <a:r>
              <a:rPr lang="en-IN" dirty="0">
                <a:solidFill>
                  <a:srgbClr val="0E2683"/>
                </a:solidFill>
              </a:rPr>
              <a:t>Today we are going to cover the following topics</a:t>
            </a:r>
          </a:p>
          <a:p>
            <a:pPr eaLnBrk="1" fontAlgn="auto" hangingPunct="1">
              <a:spcBef>
                <a:spcPts val="0"/>
              </a:spcBef>
              <a:spcAft>
                <a:spcPts val="0"/>
              </a:spcAft>
              <a:defRPr/>
            </a:pPr>
            <a:endParaRPr lang="en-IN" dirty="0">
              <a:solidFill>
                <a:srgbClr val="0E2683"/>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7030A0"/>
                </a:solidFill>
                <a:effectLst>
                  <a:outerShdw blurRad="38100" dist="38100" dir="2700000" algn="tl">
                    <a:srgbClr val="000000">
                      <a:alpha val="43137"/>
                    </a:srgbClr>
                  </a:outerShdw>
                </a:effectLst>
              </a:rPr>
              <a:t>Pre workshop presentations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7030A0"/>
                </a:solidFill>
                <a:effectLst>
                  <a:outerShdw blurRad="38100" dist="38100" dir="2700000" algn="tl">
                    <a:srgbClr val="000000">
                      <a:alpha val="43137"/>
                    </a:srgbClr>
                  </a:outerShdw>
                </a:effectLst>
              </a:rPr>
              <a:t>Understanding Presentation Skills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FE0A56"/>
                </a:solidFill>
                <a:effectLst>
                  <a:outerShdw blurRad="38100" dist="38100" dir="2700000" algn="tl">
                    <a:srgbClr val="000000">
                      <a:alpha val="43137"/>
                    </a:srgbClr>
                  </a:outerShdw>
                </a:effectLst>
              </a:rPr>
              <a:t>Pre-Presentation Preparation-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FE0A56"/>
                </a:solidFill>
                <a:effectLst>
                  <a:outerShdw blurRad="38100" dist="38100" dir="2700000" algn="tl">
                    <a:srgbClr val="000000">
                      <a:alpha val="43137"/>
                    </a:srgbClr>
                  </a:outerShdw>
                </a:effectLst>
              </a:rPr>
              <a:t>Preparing Impactful Content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0097E2"/>
                </a:solidFill>
                <a:effectLst>
                  <a:outerShdw blurRad="38100" dist="38100" dir="2700000" algn="tl">
                    <a:srgbClr val="000000">
                      <a:alpha val="43137"/>
                    </a:srgbClr>
                  </a:outerShdw>
                </a:effectLst>
              </a:rPr>
              <a:t>Presentation Structure-Design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0A9FAA"/>
                </a:solidFill>
                <a:effectLst>
                  <a:outerShdw blurRad="38100" dist="38100" dir="2700000" algn="tl">
                    <a:srgbClr val="000000">
                      <a:alpha val="43137"/>
                    </a:srgbClr>
                  </a:outerShdw>
                </a:effectLst>
              </a:rPr>
              <a:t>Tips for Impactful presentation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FE0A56"/>
                </a:solidFill>
                <a:effectLst>
                  <a:outerShdw blurRad="38100" dist="38100" dir="2700000" algn="tl">
                    <a:srgbClr val="000000">
                      <a:alpha val="43137"/>
                    </a:srgbClr>
                  </a:outerShdw>
                </a:effectLst>
              </a:rPr>
              <a:t> Homework-Demo topics to make a presentation on Day 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IN" dirty="0">
              <a:solidFill>
                <a:srgbClr val="7030A0"/>
              </a:solidFill>
              <a:effectLst>
                <a:outerShdw blurRad="38100" dist="38100" dir="2700000" algn="tl">
                  <a:srgbClr val="000000">
                    <a:alpha val="43137"/>
                  </a:srgbClr>
                </a:outerShdw>
              </a:effectLst>
            </a:endParaRPr>
          </a:p>
          <a:p>
            <a:pPr marL="228600" indent="-228600" eaLnBrk="1" fontAlgn="auto" hangingPunct="1">
              <a:spcBef>
                <a:spcPts val="0"/>
              </a:spcBef>
              <a:spcAft>
                <a:spcPts val="0"/>
              </a:spcAft>
              <a:buFont typeface="+mj-lt"/>
              <a:buAutoNum type="arabicPeriod"/>
              <a:defRPr/>
            </a:pPr>
            <a:endParaRPr lang="en-IN" dirty="0">
              <a:solidFill>
                <a:srgbClr val="0E2683"/>
              </a:solidFill>
            </a:endParaRPr>
          </a:p>
        </p:txBody>
      </p:sp>
      <p:sp>
        <p:nvSpPr>
          <p:cNvPr id="12292" name="Slide Number Placeholder 3">
            <a:extLst>
              <a:ext uri="{FF2B5EF4-FFF2-40B4-BE49-F238E27FC236}">
                <a16:creationId xmlns:a16="http://schemas.microsoft.com/office/drawing/2014/main" id="{03ADEF11-3FEC-A860-2A3F-F4CD4C658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8DD936-D3A3-4989-88C9-E06BA3BA529E}" type="slidenum">
              <a:rPr lang="en-IN" altLang="en-US"/>
              <a:pPr/>
              <a:t>2</a:t>
            </a:fld>
            <a:endParaRPr lang="en-IN" altLang="en-US"/>
          </a:p>
        </p:txBody>
      </p:sp>
    </p:spTree>
    <p:extLst>
      <p:ext uri="{BB962C8B-B14F-4D97-AF65-F5344CB8AC3E}">
        <p14:creationId xmlns:p14="http://schemas.microsoft.com/office/powerpoint/2010/main" val="2949267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End of the presentation</a:t>
            </a:r>
          </a:p>
        </p:txBody>
      </p:sp>
      <p:sp>
        <p:nvSpPr>
          <p:cNvPr id="4" name="Slide Number Placeholder 3"/>
          <p:cNvSpPr>
            <a:spLocks noGrp="1"/>
          </p:cNvSpPr>
          <p:nvPr>
            <p:ph type="sldNum" sz="quarter" idx="5"/>
          </p:nvPr>
        </p:nvSpPr>
        <p:spPr/>
        <p:txBody>
          <a:bodyPr/>
          <a:lstStyle/>
          <a:p>
            <a:fld id="{8CEE670E-4A6B-4F29-893C-A77A5F261C91}" type="slidenum">
              <a:rPr lang="en-IN" smtClean="0"/>
              <a:pPr/>
              <a:t>20</a:t>
            </a:fld>
            <a:endParaRPr lang="en-IN" dirty="0"/>
          </a:p>
        </p:txBody>
      </p:sp>
    </p:spTree>
    <p:extLst>
      <p:ext uri="{BB962C8B-B14F-4D97-AF65-F5344CB8AC3E}">
        <p14:creationId xmlns:p14="http://schemas.microsoft.com/office/powerpoint/2010/main" val="401004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5CA6F61-F9B3-3241-A102-E2AA2E483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7934198E-F22D-35EB-CBFB-20DE2ED25869}"/>
              </a:ext>
            </a:extLst>
          </p:cNvPr>
          <p:cNvSpPr>
            <a:spLocks noGrp="1"/>
          </p:cNvSpPr>
          <p:nvPr>
            <p:ph type="body" idx="1"/>
          </p:nvPr>
        </p:nvSpPr>
        <p:spPr bwMode="auto"/>
        <p:txBody>
          <a:bodyPr wrap="square" numCol="1" anchor="t" anchorCtr="0" compatLnSpc="1">
            <a:prstTxWarp prst="textNoShape">
              <a:avLst/>
            </a:prstTxWarp>
            <a:normAutofit/>
          </a:bodyPr>
          <a:lstStyle/>
          <a:p>
            <a:pPr eaLnBrk="1" fontAlgn="auto" hangingPunct="1">
              <a:spcBef>
                <a:spcPts val="0"/>
              </a:spcBef>
              <a:spcAft>
                <a:spcPts val="0"/>
              </a:spcAft>
              <a:defRPr/>
            </a:pPr>
            <a:r>
              <a:rPr lang="en-IN" dirty="0">
                <a:solidFill>
                  <a:srgbClr val="0E2683"/>
                </a:solidFill>
              </a:rPr>
              <a:t>Welcome to the workshop</a:t>
            </a:r>
          </a:p>
          <a:p>
            <a:pPr eaLnBrk="1" fontAlgn="auto" hangingPunct="1">
              <a:spcBef>
                <a:spcPts val="0"/>
              </a:spcBef>
              <a:spcAft>
                <a:spcPts val="0"/>
              </a:spcAft>
              <a:defRPr/>
            </a:pPr>
            <a:endParaRPr lang="en-IN" dirty="0">
              <a:solidFill>
                <a:srgbClr val="0E2683"/>
              </a:solidFill>
            </a:endParaRPr>
          </a:p>
          <a:p>
            <a:pPr eaLnBrk="1" fontAlgn="auto" hangingPunct="1">
              <a:spcBef>
                <a:spcPts val="0"/>
              </a:spcBef>
              <a:spcAft>
                <a:spcPts val="0"/>
              </a:spcAft>
              <a:defRPr/>
            </a:pPr>
            <a:r>
              <a:rPr lang="en-IN" dirty="0">
                <a:solidFill>
                  <a:srgbClr val="0E2683"/>
                </a:solidFill>
              </a:rPr>
              <a:t>Today we are going to cover the following topics</a:t>
            </a:r>
          </a:p>
          <a:p>
            <a:pPr eaLnBrk="1" fontAlgn="auto" hangingPunct="1">
              <a:spcBef>
                <a:spcPts val="0"/>
              </a:spcBef>
              <a:spcAft>
                <a:spcPts val="0"/>
              </a:spcAft>
              <a:defRPr/>
            </a:pPr>
            <a:endParaRPr lang="en-IN" dirty="0">
              <a:solidFill>
                <a:srgbClr val="0E2683"/>
              </a:solidFil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7030A0"/>
                </a:solidFill>
                <a:effectLst>
                  <a:outerShdw blurRad="38100" dist="38100" dir="2700000" algn="tl">
                    <a:srgbClr val="000000">
                      <a:alpha val="43137"/>
                    </a:srgbClr>
                  </a:outerShdw>
                </a:effectLst>
              </a:rPr>
              <a:t>Understanding Presentation Skills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FE0A56"/>
                </a:solidFill>
                <a:effectLst>
                  <a:outerShdw blurRad="38100" dist="38100" dir="2700000" algn="tl">
                    <a:srgbClr val="000000">
                      <a:alpha val="43137"/>
                    </a:srgbClr>
                  </a:outerShdw>
                </a:effectLst>
              </a:rPr>
              <a:t>Pre-Presentation Preparation- Content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0097E2"/>
                </a:solidFill>
                <a:effectLst>
                  <a:outerShdw blurRad="38100" dist="38100" dir="2700000" algn="tl">
                    <a:srgbClr val="000000">
                      <a:alpha val="43137"/>
                    </a:srgbClr>
                  </a:outerShdw>
                </a:effectLst>
              </a:rPr>
              <a:t>Presentation Structure-Design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0A9FAA"/>
                </a:solidFill>
                <a:effectLst>
                  <a:outerShdw blurRad="38100" dist="38100" dir="2700000" algn="tl">
                    <a:srgbClr val="000000">
                      <a:alpha val="43137"/>
                    </a:srgbClr>
                  </a:outerShdw>
                </a:effectLst>
              </a:rPr>
              <a:t>Presentation Delivery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IN" dirty="0">
                <a:solidFill>
                  <a:srgbClr val="FE0A56"/>
                </a:solidFill>
                <a:effectLst>
                  <a:outerShdw blurRad="38100" dist="38100" dir="2700000" algn="tl">
                    <a:srgbClr val="000000">
                      <a:alpha val="43137"/>
                    </a:srgbClr>
                  </a:outerShdw>
                </a:effectLst>
              </a:rPr>
              <a:t>Presentation Practice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IN" dirty="0">
              <a:solidFill>
                <a:srgbClr val="7030A0"/>
              </a:solidFill>
              <a:effectLst>
                <a:outerShdw blurRad="38100" dist="38100" dir="2700000" algn="tl">
                  <a:srgbClr val="000000">
                    <a:alpha val="43137"/>
                  </a:srgbClr>
                </a:outerShdw>
              </a:effectLst>
            </a:endParaRPr>
          </a:p>
          <a:p>
            <a:pPr marL="228600" indent="-228600" eaLnBrk="1" fontAlgn="auto" hangingPunct="1">
              <a:spcBef>
                <a:spcPts val="0"/>
              </a:spcBef>
              <a:spcAft>
                <a:spcPts val="0"/>
              </a:spcAft>
              <a:buFont typeface="+mj-lt"/>
              <a:buAutoNum type="arabicPeriod"/>
              <a:defRPr/>
            </a:pPr>
            <a:endParaRPr lang="en-IN" dirty="0">
              <a:solidFill>
                <a:srgbClr val="0E2683"/>
              </a:solidFill>
            </a:endParaRPr>
          </a:p>
        </p:txBody>
      </p:sp>
      <p:sp>
        <p:nvSpPr>
          <p:cNvPr id="12292" name="Slide Number Placeholder 3">
            <a:extLst>
              <a:ext uri="{FF2B5EF4-FFF2-40B4-BE49-F238E27FC236}">
                <a16:creationId xmlns:a16="http://schemas.microsoft.com/office/drawing/2014/main" id="{03ADEF11-3FEC-A860-2A3F-F4CD4C658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8DD936-D3A3-4989-88C9-E06BA3BA529E}" type="slidenum">
              <a:rPr lang="en-IN" altLang="en-US"/>
              <a:pPr/>
              <a:t>3</a:t>
            </a:fld>
            <a:endParaRPr lang="en-IN" altLang="en-US"/>
          </a:p>
        </p:txBody>
      </p:sp>
    </p:spTree>
    <p:extLst>
      <p:ext uri="{BB962C8B-B14F-4D97-AF65-F5344CB8AC3E}">
        <p14:creationId xmlns:p14="http://schemas.microsoft.com/office/powerpoint/2010/main" val="2336682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wis721 Cn BT" panose="020B0506020202030204" pitchFamily="34" charset="0"/>
              </a:rPr>
              <a:t>Content, design, and delivery are three key components of world-class presentations. Here's a brief explanation of each:</a:t>
            </a:r>
          </a:p>
          <a:p>
            <a:pPr algn="l"/>
            <a:endParaRPr lang="en-US" b="0"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Content:</a:t>
            </a:r>
            <a:r>
              <a:rPr lang="en-US" b="0" i="0" dirty="0">
                <a:solidFill>
                  <a:srgbClr val="374151"/>
                </a:solidFill>
                <a:effectLst/>
                <a:latin typeface="Swis721 Cn BT" panose="020B0506020202030204" pitchFamily="34" charset="0"/>
              </a:rPr>
              <a:t> The content of a presentation refers to the information that is being conveyed. World-class presentations have a clear and compelling message that is tailored to the audience's needs and interests. The content should be well-organized, easy to understand, and supported by relevant examples and evidence.</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Design:</a:t>
            </a:r>
            <a:r>
              <a:rPr lang="en-US" b="0" i="0" dirty="0">
                <a:solidFill>
                  <a:srgbClr val="374151"/>
                </a:solidFill>
                <a:effectLst/>
                <a:latin typeface="Swis721 Cn BT" panose="020B0506020202030204" pitchFamily="34" charset="0"/>
              </a:rPr>
              <a:t> The design of a presentation refers to the visual elements that are used to convey the message. World-class presentations have a clean and visually appealing design that enhances the message and engages the audience. This includes using high-quality images, consistent branding, and clear typography.</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1" i="0" dirty="0">
                <a:solidFill>
                  <a:srgbClr val="374151"/>
                </a:solidFill>
                <a:effectLst/>
                <a:latin typeface="Swis721 Cn BT" panose="020B0506020202030204" pitchFamily="34" charset="0"/>
              </a:rPr>
              <a:t>Delivery:</a:t>
            </a:r>
            <a:r>
              <a:rPr lang="en-US" b="0" i="0" dirty="0">
                <a:solidFill>
                  <a:srgbClr val="374151"/>
                </a:solidFill>
                <a:effectLst/>
                <a:latin typeface="Swis721 Cn BT" panose="020B0506020202030204" pitchFamily="34" charset="0"/>
              </a:rPr>
              <a:t> The delivery of a presentation refers to how the message is communicated to the audience. World-class presentations have a confident and engaging delivery style that captures the audience's attention and keeps them interested throughout the presentation. This includes using appropriate body language, tone of voice, and eye contact to establish a connection with the audience. Additionally, world-class presenters are able to handle unexpected challenges or questions with grace and professionalism.</a:t>
            </a:r>
          </a:p>
          <a:p>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8CEE670E-4A6B-4F29-893C-A77A5F261C91}" type="slidenum">
              <a:rPr lang="en-IN" smtClean="0"/>
              <a:pPr/>
              <a:t>4</a:t>
            </a:fld>
            <a:endParaRPr lang="en-IN" dirty="0"/>
          </a:p>
        </p:txBody>
      </p:sp>
    </p:spTree>
    <p:extLst>
      <p:ext uri="{BB962C8B-B14F-4D97-AF65-F5344CB8AC3E}">
        <p14:creationId xmlns:p14="http://schemas.microsoft.com/office/powerpoint/2010/main" val="905490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latin typeface="Swis721 Cn BT" panose="020B0506020202030204" pitchFamily="34" charset="0"/>
              </a:rPr>
              <a:t>Welcome to Module 3 on </a:t>
            </a:r>
            <a:r>
              <a:rPr lang="en-US" sz="1200" b="1" dirty="0">
                <a:latin typeface="Swis721 Cn BT" panose="020B0506020202030204" pitchFamily="34" charset="0"/>
              </a:rPr>
              <a:t>Presentation Structure-Design</a:t>
            </a:r>
            <a:endParaRPr lang="en-IN" sz="12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endParaRPr>
          </a:p>
          <a:p>
            <a:pPr>
              <a:lnSpc>
                <a:spcPct val="107000"/>
              </a:lnSpc>
              <a:spcAft>
                <a:spcPts val="800"/>
              </a:spcAft>
            </a:pPr>
            <a:endParaRPr lang="en-IN" sz="1200" dirty="0">
              <a:effectLst/>
              <a:latin typeface="Swis721 Cn BT" panose="020B0506020202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Structure of Presentation </a:t>
            </a:r>
            <a:endParaRPr lang="en-IN" sz="1800" dirty="0">
              <a:effectLst/>
              <a:latin typeface="Swis721 Cn BT" panose="020B0506020202030204" pitchFamily="34" charset="0"/>
              <a:ea typeface="Calibri" panose="020F0502020204030204" pitchFamily="34" charset="0"/>
              <a:cs typeface="Mangal" panose="02040503050203030202" pitchFamily="18" charset="0"/>
            </a:endParaRPr>
          </a:p>
          <a:p>
            <a:pPr marL="342900" lvl="0" indent="-342900">
              <a:lnSpc>
                <a:spcPct val="107000"/>
              </a:lnSpc>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Use of Presentation tools </a:t>
            </a:r>
            <a:endParaRPr lang="en-IN" sz="1800" dirty="0">
              <a:effectLst/>
              <a:latin typeface="Swis721 Cn BT" panose="020B0506020202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Structure, Outline, Fonts, Design, Bullets, sound, Hyperlink, charts, graphs etc.</a:t>
            </a:r>
            <a:endParaRPr lang="en-IN" sz="1800" dirty="0">
              <a:solidFill>
                <a:schemeClr val="tx1"/>
              </a:solidFill>
              <a:effectLst/>
              <a:latin typeface="Swis721 Cn BT" panose="020B0506020202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Working with Visual Aids ( Flipcharts, Videos, Whiteboards)Facial Expression</a:t>
            </a:r>
            <a:endParaRPr lang="en-IN" sz="1200" dirty="0">
              <a:effectLst/>
              <a:latin typeface="Swis721 Cn BT" panose="020B05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4288FBA-946F-422F-A44D-31397F75A096}" type="slidenum">
              <a:rPr lang="en-IN" smtClean="0"/>
              <a:pPr/>
              <a:t>5</a:t>
            </a:fld>
            <a:endParaRPr lang="en-IN"/>
          </a:p>
        </p:txBody>
      </p:sp>
    </p:spTree>
    <p:extLst>
      <p:ext uri="{BB962C8B-B14F-4D97-AF65-F5344CB8AC3E}">
        <p14:creationId xmlns:p14="http://schemas.microsoft.com/office/powerpoint/2010/main" val="382382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Allocating time for different sections of a presentation can be a useful guideline for presenters. The 20-60-20 rule is a common guideline that suggests spending:</a:t>
            </a:r>
          </a:p>
          <a:p>
            <a:pPr algn="l"/>
            <a:endParaRPr lang="en-US" b="0" i="0" dirty="0">
              <a:solidFill>
                <a:srgbClr val="374151"/>
              </a:solidFill>
              <a:effectLst/>
              <a:latin typeface="Söhne"/>
            </a:endParaRPr>
          </a:p>
          <a:p>
            <a:pPr algn="l">
              <a:buFont typeface="Arial" panose="020B0604020202020204" pitchFamily="34" charset="0"/>
              <a:buChar char="•"/>
            </a:pPr>
            <a:r>
              <a:rPr lang="en-US" b="1" i="0" dirty="0">
                <a:solidFill>
                  <a:srgbClr val="374151"/>
                </a:solidFill>
                <a:effectLst/>
                <a:latin typeface="Söhne"/>
              </a:rPr>
              <a:t>20% of your time on the introduction and concept</a:t>
            </a:r>
            <a:r>
              <a:rPr lang="en-US" b="0" i="0" dirty="0">
                <a:solidFill>
                  <a:srgbClr val="374151"/>
                </a:solidFill>
                <a:effectLst/>
                <a:latin typeface="Söhne"/>
              </a:rPr>
              <a:t>: Use this time to introduce yourself, set the stage for your presentation, and provide context for your audience. </a:t>
            </a:r>
            <a:r>
              <a:rPr lang="en-US" b="1" i="0" dirty="0">
                <a:solidFill>
                  <a:srgbClr val="374151"/>
                </a:solidFill>
                <a:effectLst/>
                <a:latin typeface="Söhne"/>
              </a:rPr>
              <a:t>60% of your time on the main message:</a:t>
            </a:r>
            <a:r>
              <a:rPr lang="en-US" b="0" i="0" dirty="0">
                <a:solidFill>
                  <a:srgbClr val="374151"/>
                </a:solidFill>
                <a:effectLst/>
                <a:latin typeface="Söhne"/>
              </a:rPr>
              <a:t> Use this time to communicate your key messages, share information, and provide supporting evidence. </a:t>
            </a:r>
            <a:r>
              <a:rPr lang="en-US" b="1" i="0" dirty="0">
                <a:solidFill>
                  <a:srgbClr val="374151"/>
                </a:solidFill>
                <a:effectLst/>
                <a:latin typeface="Söhne"/>
              </a:rPr>
              <a:t>20% of your time on the summary and conclusion:</a:t>
            </a:r>
            <a:r>
              <a:rPr lang="en-US" b="0" i="0" dirty="0">
                <a:solidFill>
                  <a:srgbClr val="374151"/>
                </a:solidFill>
                <a:effectLst/>
                <a:latin typeface="Söhne"/>
              </a:rPr>
              <a:t> Use this time to summarize your main points, reiterate your key messages, and provide a call to action or conclusion.</a:t>
            </a:r>
          </a:p>
          <a:p>
            <a:endParaRPr lang="en-IN" dirty="0"/>
          </a:p>
          <a:p>
            <a:pPr algn="l"/>
            <a:r>
              <a:rPr lang="en-US" b="0" i="0" dirty="0">
                <a:solidFill>
                  <a:srgbClr val="000000"/>
                </a:solidFill>
                <a:effectLst/>
                <a:latin typeface="Söhne"/>
              </a:rPr>
              <a:t>The VAK model is one way to categorize these learners based on their preferred learning styles:</a:t>
            </a:r>
          </a:p>
          <a:p>
            <a:pPr algn="l">
              <a:buFont typeface="Arial" panose="020B0604020202020204" pitchFamily="34" charset="0"/>
              <a:buChar char="•"/>
            </a:pPr>
            <a:r>
              <a:rPr lang="en-US" b="1" i="0" dirty="0">
                <a:solidFill>
                  <a:srgbClr val="000000"/>
                </a:solidFill>
                <a:effectLst/>
                <a:latin typeface="Söhne"/>
              </a:rPr>
              <a:t>Visual learners:</a:t>
            </a:r>
            <a:r>
              <a:rPr lang="en-US" b="0" i="0" dirty="0">
                <a:solidFill>
                  <a:srgbClr val="000000"/>
                </a:solidFill>
                <a:effectLst/>
                <a:latin typeface="Söhne"/>
              </a:rPr>
              <a:t> These learners prefer to see information presented in a visual format, such as diagrams, charts, and images.</a:t>
            </a:r>
          </a:p>
          <a:p>
            <a:pPr algn="l">
              <a:buFont typeface="Arial" panose="020B0604020202020204" pitchFamily="34" charset="0"/>
              <a:buChar char="•"/>
            </a:pPr>
            <a:r>
              <a:rPr lang="en-US" b="1" i="0" dirty="0">
                <a:solidFill>
                  <a:srgbClr val="000000"/>
                </a:solidFill>
                <a:effectLst/>
                <a:latin typeface="Söhne"/>
              </a:rPr>
              <a:t>Auditory learners:</a:t>
            </a:r>
            <a:r>
              <a:rPr lang="en-US" b="0" i="0" dirty="0">
                <a:solidFill>
                  <a:srgbClr val="000000"/>
                </a:solidFill>
                <a:effectLst/>
                <a:latin typeface="Söhne"/>
              </a:rPr>
              <a:t> These learners prefer to hear information presented verbally, such as through lectures, discussions, or audio recordings.</a:t>
            </a:r>
            <a:endParaRPr lang="en-US" b="1" i="0" dirty="0">
              <a:solidFill>
                <a:srgbClr val="000000"/>
              </a:solidFill>
              <a:effectLst/>
              <a:latin typeface="Söhne"/>
            </a:endParaRPr>
          </a:p>
          <a:p>
            <a:pPr algn="l">
              <a:buFont typeface="Arial" panose="020B0604020202020204" pitchFamily="34" charset="0"/>
              <a:buChar char="•"/>
            </a:pPr>
            <a:r>
              <a:rPr lang="en-US" b="1" i="0" dirty="0">
                <a:solidFill>
                  <a:srgbClr val="000000"/>
                </a:solidFill>
                <a:effectLst/>
                <a:latin typeface="Söhne"/>
              </a:rPr>
              <a:t>Kinesthetic learners</a:t>
            </a:r>
            <a:r>
              <a:rPr lang="en-US" b="0" i="0" dirty="0">
                <a:solidFill>
                  <a:srgbClr val="000000"/>
                </a:solidFill>
                <a:effectLst/>
                <a:latin typeface="Söhne"/>
              </a:rPr>
              <a:t>: These learners prefer to learn through hands-on activities, such as demonstrations or interactive exercises.</a:t>
            </a:r>
          </a:p>
          <a:p>
            <a:pPr algn="l"/>
            <a:endParaRPr lang="en-US" b="0" i="0" dirty="0">
              <a:solidFill>
                <a:srgbClr val="000000"/>
              </a:solidFill>
              <a:effectLst/>
              <a:latin typeface="Söhne"/>
            </a:endParaRPr>
          </a:p>
          <a:p>
            <a:pPr algn="l"/>
            <a:r>
              <a:rPr lang="en-US" b="0" i="0" dirty="0">
                <a:solidFill>
                  <a:srgbClr val="000000"/>
                </a:solidFill>
                <a:effectLst/>
                <a:latin typeface="Söhne"/>
              </a:rPr>
              <a:t>By considering the different learning styles of your audience, you can tailor your presentation to better engage and communicate with them. For example, you might use visual aids such as diagrams or charts to appeal to visual learners, or include interactive exercises to engage kinesthetic learners. You might also incorporate verbal cues or use storytelling techniques to appeal to auditory learners.</a:t>
            </a:r>
          </a:p>
          <a:p>
            <a:pPr algn="l"/>
            <a:endParaRPr lang="en-US" b="0" i="0" dirty="0">
              <a:solidFill>
                <a:srgbClr val="000000"/>
              </a:solidFill>
              <a:effectLst/>
              <a:latin typeface="Söhne"/>
            </a:endParaRPr>
          </a:p>
          <a:p>
            <a:pPr algn="l"/>
            <a:r>
              <a:rPr lang="en-US" b="0" i="0" dirty="0">
                <a:solidFill>
                  <a:srgbClr val="000000"/>
                </a:solidFill>
                <a:effectLst/>
                <a:latin typeface="Söhne"/>
              </a:rPr>
              <a:t>Overall, considering the different learning styles of your audience can help you create a more effective and engaging presentation that resonates with all members of your audience.</a:t>
            </a:r>
          </a:p>
        </p:txBody>
      </p:sp>
      <p:sp>
        <p:nvSpPr>
          <p:cNvPr id="4" name="Slide Number Placeholder 3"/>
          <p:cNvSpPr>
            <a:spLocks noGrp="1"/>
          </p:cNvSpPr>
          <p:nvPr>
            <p:ph type="sldNum" sz="quarter" idx="5"/>
          </p:nvPr>
        </p:nvSpPr>
        <p:spPr/>
        <p:txBody>
          <a:bodyPr/>
          <a:lstStyle/>
          <a:p>
            <a:fld id="{8CEE670E-4A6B-4F29-893C-A77A5F261C91}" type="slidenum">
              <a:rPr lang="en-IN" smtClean="0"/>
              <a:pPr/>
              <a:t>6</a:t>
            </a:fld>
            <a:endParaRPr lang="en-IN" dirty="0"/>
          </a:p>
        </p:txBody>
      </p:sp>
    </p:spTree>
    <p:extLst>
      <p:ext uri="{BB962C8B-B14F-4D97-AF65-F5344CB8AC3E}">
        <p14:creationId xmlns:p14="http://schemas.microsoft.com/office/powerpoint/2010/main" val="367445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a:br>
              <a:rPr lang="en-US" b="0" i="0" dirty="0">
                <a:solidFill>
                  <a:srgbClr val="374151"/>
                </a:solidFill>
                <a:effectLst/>
                <a:latin typeface="Swis721 BT"/>
              </a:rPr>
            </a:br>
            <a:r>
              <a:rPr lang="en-US" b="0" i="0" dirty="0">
                <a:solidFill>
                  <a:srgbClr val="374151"/>
                </a:solidFill>
                <a:effectLst/>
                <a:latin typeface="Swis721 BT"/>
              </a:rPr>
              <a:t>Using contrast effectively in your PowerPoint slides can help improve the legibility and visual appeal of your presentation. One way to do this is to consider the contrast between the font color and the slide background color. Here are some tips to keep in mind:</a:t>
            </a:r>
          </a:p>
          <a:p>
            <a:pPr algn="l"/>
            <a:endParaRPr lang="en-US" b="0" i="0" dirty="0">
              <a:solidFill>
                <a:srgbClr val="374151"/>
              </a:solidFill>
              <a:effectLst/>
              <a:latin typeface="Swis721 BT"/>
            </a:endParaRPr>
          </a:p>
          <a:p>
            <a:pPr algn="l">
              <a:buFont typeface="+mj-lt"/>
              <a:buAutoNum type="arabicPeriod"/>
            </a:pPr>
            <a:r>
              <a:rPr lang="en-US" b="0" i="0" dirty="0">
                <a:solidFill>
                  <a:srgbClr val="374151"/>
                </a:solidFill>
                <a:effectLst/>
                <a:latin typeface="Swis721 BT"/>
              </a:rPr>
              <a:t>Choose a high-contrast font color: Use a font color that contrasts well with the slide background color to ensure that the text is easily readable. For example, if you have a dark background, use a light font color, and if you have a light background, use a dark font color.</a:t>
            </a:r>
          </a:p>
          <a:p>
            <a:pPr algn="l">
              <a:buFont typeface="+mj-lt"/>
              <a:buAutoNum type="arabicPeriod"/>
            </a:pPr>
            <a:endParaRPr lang="en-US" b="0" i="0" dirty="0">
              <a:solidFill>
                <a:srgbClr val="374151"/>
              </a:solidFill>
              <a:effectLst/>
              <a:latin typeface="Swis721 BT"/>
            </a:endParaRPr>
          </a:p>
          <a:p>
            <a:pPr algn="l">
              <a:buFont typeface="+mj-lt"/>
              <a:buAutoNum type="arabicPeriod"/>
            </a:pPr>
            <a:r>
              <a:rPr lang="en-US" b="0" i="0" dirty="0">
                <a:solidFill>
                  <a:srgbClr val="374151"/>
                </a:solidFill>
                <a:effectLst/>
                <a:latin typeface="Swis721 BT"/>
              </a:rPr>
              <a:t>Test the contrast: Before finalizing your font and background colors, test the contrast between them. You can do this by stepping back from your computer screen or printing out a sample slide and viewing it from a distance. If you can't easily read the text, adjust the colors until you achieve a good level of contrast.</a:t>
            </a:r>
          </a:p>
          <a:p>
            <a:pPr algn="l">
              <a:buFont typeface="+mj-lt"/>
              <a:buAutoNum type="arabicPeriod"/>
            </a:pPr>
            <a:endParaRPr lang="en-US" b="0" i="0" dirty="0">
              <a:solidFill>
                <a:srgbClr val="374151"/>
              </a:solidFill>
              <a:effectLst/>
              <a:latin typeface="Swis721 BT"/>
            </a:endParaRPr>
          </a:p>
          <a:p>
            <a:pPr algn="l">
              <a:buFont typeface="+mj-lt"/>
              <a:buAutoNum type="arabicPeriod"/>
            </a:pPr>
            <a:r>
              <a:rPr lang="en-US" b="0" i="0" dirty="0">
                <a:solidFill>
                  <a:srgbClr val="374151"/>
                </a:solidFill>
                <a:effectLst/>
                <a:latin typeface="Swis721 BT"/>
              </a:rPr>
              <a:t>Avoid using too many colors: Using too many colors can be distracting and reduce the readability of your presentation. Stick to a simple color scheme with a few contrasting colors that complement each other.</a:t>
            </a:r>
          </a:p>
          <a:p>
            <a:pPr algn="l">
              <a:buFont typeface="+mj-lt"/>
              <a:buAutoNum type="arabicPeriod"/>
            </a:pPr>
            <a:endParaRPr lang="en-US" b="0" i="0" dirty="0">
              <a:solidFill>
                <a:srgbClr val="374151"/>
              </a:solidFill>
              <a:effectLst/>
              <a:latin typeface="Swis721 BT"/>
            </a:endParaRPr>
          </a:p>
          <a:p>
            <a:pPr algn="l">
              <a:buFont typeface="+mj-lt"/>
              <a:buAutoNum type="arabicPeriod"/>
            </a:pPr>
            <a:r>
              <a:rPr lang="en-US" b="0" i="0" dirty="0">
                <a:solidFill>
                  <a:srgbClr val="374151"/>
                </a:solidFill>
                <a:effectLst/>
                <a:latin typeface="Swis721 BT"/>
              </a:rPr>
              <a:t>Use bold fonts for emphasis: If you want to draw attention to certain text, use bold fonts rather than changing the font color. This ensures that the text remains readable while still standing out on the slide.</a:t>
            </a:r>
          </a:p>
          <a:p>
            <a:pPr algn="l">
              <a:buFont typeface="+mj-lt"/>
              <a:buAutoNum type="arabicPeriod"/>
            </a:pPr>
            <a:endParaRPr lang="en-US" b="0" i="0" dirty="0">
              <a:solidFill>
                <a:srgbClr val="374151"/>
              </a:solidFill>
              <a:effectLst/>
              <a:latin typeface="Swis721 BT"/>
            </a:endParaRPr>
          </a:p>
          <a:p>
            <a:pPr algn="l"/>
            <a:r>
              <a:rPr lang="en-US" b="0" i="0" dirty="0">
                <a:solidFill>
                  <a:srgbClr val="374151"/>
                </a:solidFill>
                <a:effectLst/>
                <a:latin typeface="Swis721 BT"/>
              </a:rPr>
              <a:t>By using contrast effectively, you can create visually appealing and readable PowerPoint slides that enhance the impact of your presentation.</a:t>
            </a:r>
          </a:p>
        </p:txBody>
      </p:sp>
      <p:sp>
        <p:nvSpPr>
          <p:cNvPr id="4" name="Slide Number Placeholder 3"/>
          <p:cNvSpPr>
            <a:spLocks noGrp="1"/>
          </p:cNvSpPr>
          <p:nvPr>
            <p:ph type="sldNum" sz="quarter" idx="10"/>
          </p:nvPr>
        </p:nvSpPr>
        <p:spPr/>
        <p:txBody>
          <a:bodyPr/>
          <a:lstStyle/>
          <a:p>
            <a:fld id="{BA2E899A-3C66-4EAA-A121-1027DD9B58D7}" type="slidenum">
              <a:rPr lang="en-CA" smtClean="0"/>
              <a:pPr/>
              <a:t>7</a:t>
            </a:fld>
            <a:endParaRPr lang="en-CA"/>
          </a:p>
        </p:txBody>
      </p:sp>
    </p:spTree>
    <p:extLst>
      <p:ext uri="{BB962C8B-B14F-4D97-AF65-F5344CB8AC3E}">
        <p14:creationId xmlns:p14="http://schemas.microsoft.com/office/powerpoint/2010/main" val="295185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Increases impact </a:t>
            </a:r>
          </a:p>
          <a:p>
            <a:r>
              <a:rPr lang="en-CA" dirty="0"/>
              <a:t>Better retention</a:t>
            </a:r>
          </a:p>
          <a:p>
            <a:r>
              <a:rPr lang="en-CA" dirty="0"/>
              <a:t>Lessens boredom</a:t>
            </a:r>
          </a:p>
          <a:p>
            <a:r>
              <a:rPr lang="en-CA" dirty="0"/>
              <a:t>Creates light mood</a:t>
            </a:r>
          </a:p>
          <a:p>
            <a:endParaRPr lang="en-CA" dirty="0"/>
          </a:p>
        </p:txBody>
      </p:sp>
      <p:sp>
        <p:nvSpPr>
          <p:cNvPr id="4" name="Slide Number Placeholder 3"/>
          <p:cNvSpPr>
            <a:spLocks noGrp="1"/>
          </p:cNvSpPr>
          <p:nvPr>
            <p:ph type="sldNum" sz="quarter" idx="10"/>
          </p:nvPr>
        </p:nvSpPr>
        <p:spPr/>
        <p:txBody>
          <a:bodyPr/>
          <a:lstStyle/>
          <a:p>
            <a:fld id="{BA2E899A-3C66-4EAA-A121-1027DD9B58D7}" type="slidenum">
              <a:rPr lang="en-CA" smtClean="0"/>
              <a:pPr/>
              <a:t>8</a:t>
            </a:fld>
            <a:endParaRPr lang="en-CA"/>
          </a:p>
        </p:txBody>
      </p:sp>
    </p:spTree>
    <p:extLst>
      <p:ext uri="{BB962C8B-B14F-4D97-AF65-F5344CB8AC3E}">
        <p14:creationId xmlns:p14="http://schemas.microsoft.com/office/powerpoint/2010/main" val="9501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Say: Be Yourself</a:t>
            </a:r>
          </a:p>
          <a:p>
            <a:r>
              <a:rPr lang="en-US" sz="1200" b="0" dirty="0">
                <a:solidFill>
                  <a:schemeClr val="tx1"/>
                </a:solidFill>
              </a:rPr>
              <a:t>Be Real. Let your </a:t>
            </a:r>
            <a:r>
              <a:rPr lang="en-US" sz="1200" b="0" dirty="0">
                <a:solidFill>
                  <a:srgbClr val="FFFF00"/>
                </a:solidFill>
              </a:rPr>
              <a:t>personality</a:t>
            </a:r>
            <a:r>
              <a:rPr lang="en-US" sz="1200" b="0" dirty="0">
                <a:solidFill>
                  <a:schemeClr val="tx1"/>
                </a:solidFill>
              </a:rPr>
              <a:t> show. Don’t try to be someone else. </a:t>
            </a:r>
            <a:r>
              <a:rPr lang="en-US" sz="1200" b="0" dirty="0">
                <a:solidFill>
                  <a:srgbClr val="FFFF00"/>
                </a:solidFill>
              </a:rPr>
              <a:t>Try to be your best self. </a:t>
            </a:r>
            <a:endParaRPr lang="en-IN" sz="1200" b="0" dirty="0">
              <a:solidFill>
                <a:srgbClr val="FFFF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more real you are, the more the audience will connect with. </a:t>
            </a:r>
            <a:endParaRPr lang="en-IN" dirty="0"/>
          </a:p>
          <a:p>
            <a:endParaRPr lang="en-US" b="0" dirty="0"/>
          </a:p>
          <a:p>
            <a:r>
              <a:rPr lang="en-IN" sz="1200" b="0" i="0" u="none" strike="noStrike" kern="1200" dirty="0">
                <a:solidFill>
                  <a:schemeClr val="tx1"/>
                </a:solidFill>
                <a:effectLst/>
                <a:latin typeface="+mn-lt"/>
                <a:ea typeface="+mn-ea"/>
                <a:cs typeface="+mn-cs"/>
              </a:rPr>
              <a:t>How natural is your presentation style? (Don’t elicit response).</a:t>
            </a:r>
            <a:r>
              <a:rPr lang="en-IN" sz="1200" b="0" i="0" u="none" strike="noStrike" kern="1200" baseline="0" dirty="0">
                <a:solidFill>
                  <a:schemeClr val="tx1"/>
                </a:solidFill>
                <a:effectLst/>
                <a:latin typeface="+mn-lt"/>
                <a:ea typeface="+mn-ea"/>
                <a:cs typeface="+mn-cs"/>
              </a:rPr>
              <a:t> </a:t>
            </a:r>
            <a:r>
              <a:rPr lang="en-IN" sz="1200" b="0" i="0" u="none" strike="noStrike" kern="1200" dirty="0">
                <a:solidFill>
                  <a:schemeClr val="tx1"/>
                </a:solidFill>
                <a:effectLst/>
                <a:latin typeface="+mn-lt"/>
                <a:ea typeface="+mn-ea"/>
                <a:cs typeface="+mn-cs"/>
              </a:rPr>
              <a:t>So often it seems that presenters leave their personalities behind as soon as they set foot on stage.  It’s not clear where people got the idea that a presentation should be done without any personality or enjoyment, but it has resulted in many boring and ineffective presentations.</a:t>
            </a:r>
          </a:p>
          <a:p>
            <a:endParaRPr lang="en-IN" sz="1200" b="0" i="0" u="none" strike="noStrike" kern="1200" dirty="0">
              <a:solidFill>
                <a:schemeClr val="tx1"/>
              </a:solidFill>
              <a:effectLst/>
              <a:latin typeface="+mn-lt"/>
              <a:ea typeface="+mn-ea"/>
              <a:cs typeface="+mn-cs"/>
            </a:endParaRPr>
          </a:p>
          <a:p>
            <a:r>
              <a:rPr lang="en-IN" sz="1200" b="0" i="0" u="none" strike="noStrike" kern="1200" dirty="0">
                <a:solidFill>
                  <a:schemeClr val="tx1"/>
                </a:solidFill>
                <a:effectLst/>
                <a:latin typeface="+mn-lt"/>
                <a:ea typeface="+mn-ea"/>
                <a:cs typeface="+mn-cs"/>
              </a:rPr>
              <a:t>I can’t stress enough how important it is to be yourself. Rather than getting in front of the group and reciting your memorized script (or worse, reading it), just be yourself.  When you are being yourself, you come across far more confident – a big contributor to ensuring audience engagement – and the key to a successful presentation.</a:t>
            </a:r>
          </a:p>
          <a:p>
            <a:endParaRPr lang="en-IN" sz="1200" b="0" i="0" u="none" strike="noStrike" kern="1200" dirty="0">
              <a:solidFill>
                <a:schemeClr val="tx1"/>
              </a:solidFill>
              <a:effectLst/>
              <a:latin typeface="+mn-lt"/>
              <a:ea typeface="+mn-ea"/>
              <a:cs typeface="+mn-cs"/>
            </a:endParaRPr>
          </a:p>
          <a:p>
            <a:r>
              <a:rPr lang="en-IN" sz="1200" b="0" i="0" u="none" strike="noStrike" kern="1200" dirty="0">
                <a:solidFill>
                  <a:schemeClr val="tx1"/>
                </a:solidFill>
                <a:effectLst/>
                <a:latin typeface="+mn-lt"/>
                <a:ea typeface="+mn-ea"/>
                <a:cs typeface="+mn-cs"/>
              </a:rPr>
              <a:t>If you are naturally energetic and outgoing, yet get up on stage and become timid, apologetic, or even robotic, the audience will become uncomfortable – and an uncomfortable crowd focuses on the wrong things. Real audience engagement is then lost.</a:t>
            </a:r>
          </a:p>
          <a:p>
            <a:endParaRPr lang="en-IN" sz="1200" b="0" i="0" u="none" strike="noStrike" kern="1200" dirty="0">
              <a:solidFill>
                <a:schemeClr val="tx1"/>
              </a:solidFill>
              <a:effectLst/>
              <a:latin typeface="+mn-lt"/>
              <a:ea typeface="+mn-ea"/>
              <a:cs typeface="+mn-cs"/>
            </a:endParaRPr>
          </a:p>
          <a:p>
            <a:r>
              <a:rPr lang="en-IN" sz="1200" b="0" i="0" u="none" strike="noStrike" kern="1200" dirty="0">
                <a:solidFill>
                  <a:schemeClr val="tx1"/>
                </a:solidFill>
                <a:effectLst/>
                <a:latin typeface="+mn-lt"/>
                <a:ea typeface="+mn-ea"/>
                <a:cs typeface="+mn-cs"/>
              </a:rPr>
              <a:t>If, on the other hand, you’re normally more reserved and quiet, you can still give an excellent presentation.  Being yourself means drawing upon your strongest personality traits and incorporating them into the presentation. When you are particularly passionate about a topic, you tend to display more energy, more leadership, and more confidence.  By working within your natural personality, you’ll be able to give a great presentation.</a:t>
            </a:r>
          </a:p>
          <a:p>
            <a:endParaRPr lang="en-IN" sz="1200" b="0" i="0" u="none" strike="noStrike" kern="1200" dirty="0">
              <a:solidFill>
                <a:schemeClr val="tx1"/>
              </a:solidFill>
              <a:effectLst/>
              <a:latin typeface="+mn-lt"/>
              <a:ea typeface="+mn-ea"/>
              <a:cs typeface="+mn-cs"/>
            </a:endParaRPr>
          </a:p>
          <a:p>
            <a:r>
              <a:rPr lang="en-IN" sz="1200" b="0" i="0" u="none" strike="noStrike" kern="1200" dirty="0">
                <a:solidFill>
                  <a:schemeClr val="tx1"/>
                </a:solidFill>
                <a:effectLst/>
                <a:latin typeface="+mn-lt"/>
                <a:ea typeface="+mn-ea"/>
                <a:cs typeface="+mn-cs"/>
              </a:rPr>
              <a:t>Giving presentations is not easy for everyone, but it is something anyone can learn to do and improve upon.  Just keep in mind that the presentation is not about you, but about your audience. You’re just the messenger. So be the best messenger you can be.</a:t>
            </a:r>
          </a:p>
          <a:p>
            <a:endParaRPr lang="en-IN" b="0" dirty="0"/>
          </a:p>
          <a:p>
            <a:r>
              <a:rPr lang="en-IN" b="1" dirty="0"/>
              <a:t>Be Genuine</a:t>
            </a:r>
          </a:p>
          <a:p>
            <a:pPr eaLnBrk="1" hangingPunct="1">
              <a:lnSpc>
                <a:spcPct val="90000"/>
              </a:lnSpc>
            </a:pPr>
            <a:r>
              <a:rPr lang="en-US" sz="1200" dirty="0"/>
              <a:t>An audience never connects with someone who they think is over smart and full of himself.</a:t>
            </a:r>
          </a:p>
          <a:p>
            <a:r>
              <a:rPr lang="en-US" dirty="0"/>
              <a:t>People usually like down to earth people. People like</a:t>
            </a:r>
            <a:r>
              <a:rPr lang="en-US" baseline="0" dirty="0"/>
              <a:t> Funny people. People like genuine people. </a:t>
            </a:r>
          </a:p>
          <a:p>
            <a:r>
              <a:rPr lang="en-US" baseline="0" dirty="0"/>
              <a:t>If you talk down to people – if you act too smart – they will never connect with you. If they don’t connect with you, its very easy for them to pull you down. </a:t>
            </a:r>
          </a:p>
          <a:p>
            <a:r>
              <a:rPr lang="en-US" baseline="0" dirty="0"/>
              <a:t>That’s why have genuine respect for the audience you are talking too. </a:t>
            </a:r>
            <a:endParaRPr lang="en-IN" dirty="0"/>
          </a:p>
          <a:p>
            <a:endParaRPr lang="en-IN" dirty="0"/>
          </a:p>
          <a:p>
            <a:pPr eaLnBrk="1" hangingPunct="1">
              <a:lnSpc>
                <a:spcPct val="90000"/>
              </a:lnSpc>
            </a:pPr>
            <a:endParaRPr lang="en-US" sz="1200" dirty="0"/>
          </a:p>
          <a:p>
            <a:endParaRPr lang="en-IN" b="0" dirty="0"/>
          </a:p>
        </p:txBody>
      </p:sp>
      <p:sp>
        <p:nvSpPr>
          <p:cNvPr id="4" name="Slide Number Placeholder 3"/>
          <p:cNvSpPr>
            <a:spLocks noGrp="1"/>
          </p:cNvSpPr>
          <p:nvPr>
            <p:ph type="sldNum" sz="quarter" idx="10"/>
          </p:nvPr>
        </p:nvSpPr>
        <p:spPr/>
        <p:txBody>
          <a:bodyPr/>
          <a:lstStyle/>
          <a:p>
            <a:fld id="{F4288FBA-946F-422F-A44D-31397F75A096}" type="slidenum">
              <a:rPr lang="en-IN" smtClean="0"/>
              <a:pPr/>
              <a:t>9</a:t>
            </a:fld>
            <a:endParaRPr lang="en-IN"/>
          </a:p>
        </p:txBody>
      </p:sp>
    </p:spTree>
    <p:extLst>
      <p:ext uri="{BB962C8B-B14F-4D97-AF65-F5344CB8AC3E}">
        <p14:creationId xmlns:p14="http://schemas.microsoft.com/office/powerpoint/2010/main" val="46898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Swis721 Cn BT" panose="020B050602020203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Swis721 Cn BT" panose="020B05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44640"/>
            <a:ext cx="8575040" cy="21336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1018542" y="6644640"/>
            <a:ext cx="8575040" cy="216654"/>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2078300" y="6612820"/>
            <a:ext cx="2245364" cy="307777"/>
          </a:xfrm>
          <a:prstGeom prst="rect">
            <a:avLst/>
          </a:prstGeom>
          <a:noFill/>
        </p:spPr>
        <p:txBody>
          <a:bodyPr wrap="square" rtlCol="0">
            <a:spAutoFit/>
          </a:bodyPr>
          <a:lstStyle/>
          <a:p>
            <a:r>
              <a:rPr lang="en-IN" sz="1400" dirty="0">
                <a:latin typeface="Swis721 Cn BT" panose="020B0506020202030204" pitchFamily="34" charset="0"/>
              </a:rPr>
              <a:t>Business Communication</a:t>
            </a:r>
          </a:p>
        </p:txBody>
      </p:sp>
      <p:sp>
        <p:nvSpPr>
          <p:cNvPr id="11" name="TextBox 10"/>
          <p:cNvSpPr txBox="1"/>
          <p:nvPr userDrawn="1"/>
        </p:nvSpPr>
        <p:spPr>
          <a:xfrm flipH="1">
            <a:off x="5701717" y="6612820"/>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05347" y="6597431"/>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
        <p:nvSpPr>
          <p:cNvPr id="13" name="Rectangle 12"/>
          <p:cNvSpPr/>
          <p:nvPr userDrawn="1"/>
        </p:nvSpPr>
        <p:spPr>
          <a:xfrm>
            <a:off x="11049000" y="1"/>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Placeholder 1">
            <a:extLst>
              <a:ext uri="{FF2B5EF4-FFF2-40B4-BE49-F238E27FC236}">
                <a16:creationId xmlns:a16="http://schemas.microsoft.com/office/drawing/2014/main" id="{D1F74285-D316-A666-6E4B-84D6AC33EB81}"/>
              </a:ext>
            </a:extLst>
          </p:cNvPr>
          <p:cNvSpPr>
            <a:spLocks noGrp="1"/>
          </p:cNvSpPr>
          <p:nvPr>
            <p:ph type="title"/>
          </p:nvPr>
        </p:nvSpPr>
        <p:spPr>
          <a:xfrm>
            <a:off x="629560" y="249723"/>
            <a:ext cx="10932879" cy="577969"/>
          </a:xfrm>
          <a:prstGeom prst="rect">
            <a:avLst/>
          </a:prstGeom>
        </p:spPr>
        <p:txBody>
          <a:bodyPr vert="horz" lIns="0" tIns="45720" rIns="90000" bIns="45720" rtlCol="0" anchor="ctr">
            <a:noAutofit/>
          </a:bodyPr>
          <a:lstStyle/>
          <a:p>
            <a:r>
              <a:rPr lang="en-US" dirty="0"/>
              <a:t>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0" y="1036242"/>
            <a:ext cx="12192000" cy="5572035"/>
          </a:xfrm>
          <a:prstGeom prst="rect">
            <a:avLst/>
          </a:prstGeom>
        </p:spPr>
        <p:txBody>
          <a:bodyPr vert="horz" lIns="180000" tIns="45720" rIns="91440" bIns="45720" rtlCol="0">
            <a:normAutofit/>
          </a:bodyPr>
          <a:lstStyle>
            <a:lvl2pPr marL="628650" indent="-180975">
              <a:buFont typeface="Arial" panose="020B0604020202020204" pitchFamily="34" charset="0"/>
              <a:buChar char="•"/>
              <a:defRPr sz="2400"/>
            </a:lvl2pPr>
            <a:lvl3pPr marL="1076325" indent="-161925">
              <a:buFont typeface="Arial" panose="020B0604020202020204" pitchFamily="34" charset="0"/>
              <a:buChar char="•"/>
              <a:defRPr sz="2200"/>
            </a:lvl3pPr>
            <a:lvl4pPr marL="1524000" indent="-152400">
              <a:buFont typeface="Arial" panose="020B0604020202020204" pitchFamily="34" charset="0"/>
              <a:buChar char="•"/>
              <a:defRPr sz="2000"/>
            </a:lvl4pPr>
            <a:lvl5pPr marL="1971675" indent="-142875">
              <a:buFont typeface="Arial" panose="020B0604020202020204" pitchFamily="34" charset="0"/>
              <a:buChar char="•"/>
              <a:defRPr/>
            </a:lvl5pPr>
            <a:lvl6pPr marL="2419350" indent="-133350">
              <a:buFont typeface="Arial" panose="020B0604020202020204" pitchFamily="34" charset="0"/>
              <a:buChar char="•"/>
              <a:defRPr sz="1600"/>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Tree>
    <p:extLst>
      <p:ext uri="{BB962C8B-B14F-4D97-AF65-F5344CB8AC3E}">
        <p14:creationId xmlns:p14="http://schemas.microsoft.com/office/powerpoint/2010/main" val="1353616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BCC8-3926-B6F1-A6DF-89E9A952F4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AD2012D-C15B-F64F-AE0A-94B13A480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BAA9D6C-F05A-EFCC-E506-FCB9AC291591}"/>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5" name="Footer Placeholder 4">
            <a:extLst>
              <a:ext uri="{FF2B5EF4-FFF2-40B4-BE49-F238E27FC236}">
                <a16:creationId xmlns:a16="http://schemas.microsoft.com/office/drawing/2014/main" id="{4ED2B93D-CAA4-901A-CE71-9044A442F5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220936A-6C77-B066-4637-101AC1D925A3}"/>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2737274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A0B3-0F3C-D868-E153-0703F649632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9B3E85A-F7D2-2773-78CB-1CEE0D2A6C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2BD086D-D9CB-C2B3-EFD0-0F5FC1CEE952}"/>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5" name="Footer Placeholder 4">
            <a:extLst>
              <a:ext uri="{FF2B5EF4-FFF2-40B4-BE49-F238E27FC236}">
                <a16:creationId xmlns:a16="http://schemas.microsoft.com/office/drawing/2014/main" id="{D21C5B7C-4939-88DC-34E5-404965FACBC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23CE2A-220C-06B2-A3D2-53655CBF2870}"/>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285573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8C77E-7658-1DD8-311B-825951C5B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4AEC33E-9F20-1ABE-2683-3507F4638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5B656-3AB0-7F09-A643-C8419AE32256}"/>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5" name="Footer Placeholder 4">
            <a:extLst>
              <a:ext uri="{FF2B5EF4-FFF2-40B4-BE49-F238E27FC236}">
                <a16:creationId xmlns:a16="http://schemas.microsoft.com/office/drawing/2014/main" id="{791F6EC5-537E-6AFE-AF69-2A6470C5F46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979222B-3508-1CB2-7ABC-ACCBF572F67F}"/>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3774658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F302-D2EC-7374-E5C7-03F8A1A4F8F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BFCAB6C-BFEE-1B53-FF79-CCCE3E623A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359E9B2-1B4C-565C-4320-F0215B86EF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1DB8AF0-E77E-9635-1A49-79F47CE2B4F4}"/>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6" name="Footer Placeholder 5">
            <a:extLst>
              <a:ext uri="{FF2B5EF4-FFF2-40B4-BE49-F238E27FC236}">
                <a16:creationId xmlns:a16="http://schemas.microsoft.com/office/drawing/2014/main" id="{E7AF3144-46A0-A70B-9C28-1E5936042C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A1AD400-13D7-A99C-0D13-5859537D7038}"/>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191529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A3B6-6D63-FDF2-13CD-17D8A566DAC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59CE51C-5FAA-3416-9872-F88CC8D02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36B11-8239-7FE3-9664-2FD98FB920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EC44061-D8E0-1E47-568C-286EE67628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C6A90-2D4F-1B10-01AF-6330D5C8A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33D6D5F-999B-35A3-B0D2-5E17471D017F}"/>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8" name="Footer Placeholder 7">
            <a:extLst>
              <a:ext uri="{FF2B5EF4-FFF2-40B4-BE49-F238E27FC236}">
                <a16:creationId xmlns:a16="http://schemas.microsoft.com/office/drawing/2014/main" id="{8B428D5A-5A4F-F724-08DF-AA23A731E15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9964F05-D5DE-11F5-59A2-05E2D3799880}"/>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46089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84F0-D774-23C2-F5D7-BF95EF06FA0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D314AF1-73DD-C935-31A6-485A3A0385D8}"/>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4" name="Footer Placeholder 3">
            <a:extLst>
              <a:ext uri="{FF2B5EF4-FFF2-40B4-BE49-F238E27FC236}">
                <a16:creationId xmlns:a16="http://schemas.microsoft.com/office/drawing/2014/main" id="{C4BFAAC8-8DAD-ABEC-370C-231BA29AB7B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B60C7EB-51C3-7451-EDAB-09DC17463E83}"/>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103103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01465-2503-E30C-6F50-824B4C383A05}"/>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3" name="Footer Placeholder 2">
            <a:extLst>
              <a:ext uri="{FF2B5EF4-FFF2-40B4-BE49-F238E27FC236}">
                <a16:creationId xmlns:a16="http://schemas.microsoft.com/office/drawing/2014/main" id="{B67A295C-EE0B-2BC7-1DD2-A6EABF5A905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240F605-CF69-231A-B004-42DDDDB9EB82}"/>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341009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4360" y="393697"/>
            <a:ext cx="10515600" cy="561341"/>
          </a:xfrm>
        </p:spPr>
        <p:txBody>
          <a:bodyPr>
            <a:noAutofit/>
          </a:bodyPr>
          <a:lstStyle>
            <a:lvl1pPr>
              <a:defRPr sz="4400" b="1">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0" y="1026160"/>
            <a:ext cx="11109960" cy="4927599"/>
          </a:xfrm>
        </p:spPr>
        <p:txBody>
          <a:bodyPr lIns="216000">
            <a:normAutofit/>
          </a:bodyPr>
          <a:lstStyle>
            <a:lvl1pPr>
              <a:defRPr>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DFA7-5E1C-F73E-829E-094CE1203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4ED0931-6B8A-9859-2E30-5E02F318D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0AE9458F-1D75-98D6-0EF7-98BB5B53D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0F420-26AD-71C7-8401-58162B350CE7}"/>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6" name="Footer Placeholder 5">
            <a:extLst>
              <a:ext uri="{FF2B5EF4-FFF2-40B4-BE49-F238E27FC236}">
                <a16:creationId xmlns:a16="http://schemas.microsoft.com/office/drawing/2014/main" id="{FF061A96-D3F7-8BE1-2FD6-01EFA8A6389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CA4E28-1B81-F471-974A-D3806E87B68A}"/>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1863616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8C20-F817-AF56-2ECC-7963E17EE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6C2E861-2DE7-65A4-1D61-B0A976FB8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FB8F35E-4ABB-DCEA-6442-9C58EDA7E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3E021-C99C-79C6-507F-3918ADC9F8FE}"/>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6" name="Footer Placeholder 5">
            <a:extLst>
              <a:ext uri="{FF2B5EF4-FFF2-40B4-BE49-F238E27FC236}">
                <a16:creationId xmlns:a16="http://schemas.microsoft.com/office/drawing/2014/main" id="{687EA550-D7A4-E83F-EAEA-C1CF3795681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9F08C5-4E66-7BF8-EA3E-05D46B29378D}"/>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2448961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EF214-4662-253B-A89C-C9C8B2F2799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6F48BF7-9DCA-9FA4-681E-88A81B1AF6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53CE523-BC47-5AE7-AEB2-8FB657045A09}"/>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5" name="Footer Placeholder 4">
            <a:extLst>
              <a:ext uri="{FF2B5EF4-FFF2-40B4-BE49-F238E27FC236}">
                <a16:creationId xmlns:a16="http://schemas.microsoft.com/office/drawing/2014/main" id="{89167A89-E626-9A56-D36C-D620D0E516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62799F8-764F-8DCB-6BCD-80101BD1F363}"/>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2413031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AE8A5-64E5-8533-4ECA-D2F8BDA0E3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2603AD1-40BB-0EDB-A538-CB57C337A7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31B524B-5116-221B-6D0B-F9724B1F4D70}"/>
              </a:ext>
            </a:extLst>
          </p:cNvPr>
          <p:cNvSpPr>
            <a:spLocks noGrp="1"/>
          </p:cNvSpPr>
          <p:nvPr>
            <p:ph type="dt" sz="half" idx="10"/>
          </p:nvPr>
        </p:nvSpPr>
        <p:spPr/>
        <p:txBody>
          <a:bodyPr/>
          <a:lstStyle/>
          <a:p>
            <a:fld id="{091E9AB2-0E42-47CD-9E9B-3DC257141AC8}" type="datetimeFigureOut">
              <a:rPr lang="en-IN" smtClean="0"/>
              <a:t>05-09-2024</a:t>
            </a:fld>
            <a:endParaRPr lang="en-IN"/>
          </a:p>
        </p:txBody>
      </p:sp>
      <p:sp>
        <p:nvSpPr>
          <p:cNvPr id="5" name="Footer Placeholder 4">
            <a:extLst>
              <a:ext uri="{FF2B5EF4-FFF2-40B4-BE49-F238E27FC236}">
                <a16:creationId xmlns:a16="http://schemas.microsoft.com/office/drawing/2014/main" id="{9A3CC564-7334-3F04-361C-BC8D00F1012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F2EE86F-6571-CDBF-C380-7C8D03F27108}"/>
              </a:ext>
            </a:extLst>
          </p:cNvPr>
          <p:cNvSpPr>
            <a:spLocks noGrp="1"/>
          </p:cNvSpPr>
          <p:nvPr>
            <p:ph type="sldNum" sz="quarter" idx="12"/>
          </p:nvPr>
        </p:nvSpPr>
        <p:spPr/>
        <p:txBody>
          <a:bodyPr/>
          <a:lstStyle/>
          <a:p>
            <a:fld id="{627DE96D-1B59-4B1D-B43F-C3F8BE38378D}" type="slidenum">
              <a:rPr lang="en-IN" smtClean="0"/>
              <a:t>‹#›</a:t>
            </a:fld>
            <a:endParaRPr lang="en-IN"/>
          </a:p>
        </p:txBody>
      </p:sp>
    </p:spTree>
    <p:extLst>
      <p:ext uri="{BB962C8B-B14F-4D97-AF65-F5344CB8AC3E}">
        <p14:creationId xmlns:p14="http://schemas.microsoft.com/office/powerpoint/2010/main" val="30698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wis721 Cn BT" panose="020B05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sz="half" idx="1"/>
          </p:nvPr>
        </p:nvSpPr>
        <p:spPr>
          <a:xfrm>
            <a:off x="838200" y="1825625"/>
            <a:ext cx="5181600" cy="435133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72200" y="1825625"/>
            <a:ext cx="5181600" cy="435133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8" name="Footer Placeholder 7"/>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9" name="Slide Number Placeholder 8"/>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4" name="Footer Placeholder 3"/>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5" name="Slide Number Placeholder 4"/>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3" name="Footer Placeholder 2"/>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4" name="Slide Number Placeholder 3"/>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5183188" y="987425"/>
            <a:ext cx="6172200" cy="4873625"/>
          </a:xfrm>
        </p:spPr>
        <p:txBody>
          <a:bodyPr/>
          <a:lstStyle>
            <a:lvl1pPr>
              <a:defRPr sz="3200">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Swis721 Cn BT" panose="020B05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1D1F399B-66F8-410B-BC10-53BC70ADDC32}" type="datetimeFigureOut">
              <a:rPr lang="en-IN" smtClean="0"/>
              <a:pPr/>
              <a:t>05-09-2024</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44640"/>
            <a:ext cx="8575040" cy="213360"/>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0" y="6644640"/>
            <a:ext cx="9593582" cy="256222"/>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2027965" y="6596042"/>
            <a:ext cx="2464135" cy="307777"/>
          </a:xfrm>
          <a:prstGeom prst="rect">
            <a:avLst/>
          </a:prstGeom>
          <a:noFill/>
        </p:spPr>
        <p:txBody>
          <a:bodyPr wrap="square" rtlCol="0">
            <a:spAutoFit/>
          </a:bodyPr>
          <a:lstStyle/>
          <a:p>
            <a:r>
              <a:rPr lang="en-IN" sz="1400" dirty="0">
                <a:latin typeface="Swis721 Cn BT" panose="020B0506020202030204" pitchFamily="34" charset="0"/>
              </a:rPr>
              <a:t>Presentation Skills Workshop</a:t>
            </a:r>
          </a:p>
        </p:txBody>
      </p:sp>
      <p:sp>
        <p:nvSpPr>
          <p:cNvPr id="11" name="TextBox 10"/>
          <p:cNvSpPr txBox="1"/>
          <p:nvPr userDrawn="1"/>
        </p:nvSpPr>
        <p:spPr>
          <a:xfrm flipH="1">
            <a:off x="5701717" y="6596042"/>
            <a:ext cx="2245364" cy="307777"/>
          </a:xfrm>
          <a:prstGeom prst="rect">
            <a:avLst/>
          </a:prstGeom>
          <a:noFill/>
        </p:spPr>
        <p:txBody>
          <a:bodyPr wrap="square" rtlCol="0">
            <a:spAutoFit/>
          </a:bodyPr>
          <a:lstStyle/>
          <a:p>
            <a:r>
              <a:rPr lang="en-IN" sz="1400" dirty="0">
                <a:latin typeface="Swis721 Cn BT" panose="020B0506020202030204" pitchFamily="34" charset="0"/>
              </a:rPr>
              <a:t> Company Name</a:t>
            </a:r>
          </a:p>
        </p:txBody>
      </p:sp>
      <p:sp>
        <p:nvSpPr>
          <p:cNvPr id="12" name="TextBox 11"/>
          <p:cNvSpPr txBox="1"/>
          <p:nvPr userDrawn="1"/>
        </p:nvSpPr>
        <p:spPr>
          <a:xfrm flipH="1">
            <a:off x="10005347" y="6597431"/>
            <a:ext cx="2245364" cy="307777"/>
          </a:xfrm>
          <a:prstGeom prst="rect">
            <a:avLst/>
          </a:prstGeom>
          <a:noFill/>
        </p:spPr>
        <p:txBody>
          <a:bodyPr wrap="square" rtlCol="0">
            <a:spAutoFit/>
          </a:bodyPr>
          <a:lstStyle/>
          <a:p>
            <a:r>
              <a:rPr lang="en-IN" sz="1400" dirty="0">
                <a:solidFill>
                  <a:schemeClr val="bg1"/>
                </a:solidFill>
                <a:latin typeface="Swis721 Cn BT" panose="020B0506020202030204" pitchFamily="34" charset="0"/>
              </a:rPr>
              <a:t> Trainer Name</a:t>
            </a:r>
          </a:p>
        </p:txBody>
      </p:sp>
      <p:sp>
        <p:nvSpPr>
          <p:cNvPr id="13" name="Rectangle 12"/>
          <p:cNvSpPr/>
          <p:nvPr userDrawn="1"/>
        </p:nvSpPr>
        <p:spPr>
          <a:xfrm>
            <a:off x="11049000" y="1"/>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1026" name="Picture 2">
            <a:extLst>
              <a:ext uri="{FF2B5EF4-FFF2-40B4-BE49-F238E27FC236}">
                <a16:creationId xmlns:a16="http://schemas.microsoft.com/office/drawing/2014/main" id="{109219F1-C19B-10EE-4ED2-53C016A6F99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531"/>
            <a:ext cx="744281" cy="85820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s721 Cn BT" panose="020B05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50988-3FFA-13C3-8A42-712ABBE14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A6D16EC-D137-B1FD-1AF9-D42EC322D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D0F81A4-CFA2-3B24-E7D9-802D85C0F9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E9AB2-0E42-47CD-9E9B-3DC257141AC8}" type="datetimeFigureOut">
              <a:rPr lang="en-IN" smtClean="0"/>
              <a:t>05-09-2024</a:t>
            </a:fld>
            <a:endParaRPr lang="en-IN"/>
          </a:p>
        </p:txBody>
      </p:sp>
      <p:sp>
        <p:nvSpPr>
          <p:cNvPr id="5" name="Footer Placeholder 4">
            <a:extLst>
              <a:ext uri="{FF2B5EF4-FFF2-40B4-BE49-F238E27FC236}">
                <a16:creationId xmlns:a16="http://schemas.microsoft.com/office/drawing/2014/main" id="{CCAA8DAC-9054-930C-37BF-EFEAEFB12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A7EA4FB-896F-AA78-817A-F22F562EE0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DE96D-1B59-4B1D-B43F-C3F8BE38378D}" type="slidenum">
              <a:rPr lang="en-IN" smtClean="0"/>
              <a:t>‹#›</a:t>
            </a:fld>
            <a:endParaRPr lang="en-IN"/>
          </a:p>
        </p:txBody>
      </p:sp>
    </p:spTree>
    <p:extLst>
      <p:ext uri="{BB962C8B-B14F-4D97-AF65-F5344CB8AC3E}">
        <p14:creationId xmlns:p14="http://schemas.microsoft.com/office/powerpoint/2010/main" val="1224074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3.wdp"/><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2.png"/><Relationship Id="rId17" Type="http://schemas.microsoft.com/office/2007/relationships/hdphoto" Target="../media/hdphoto5.wdp"/><Relationship Id="rId2" Type="http://schemas.openxmlformats.org/officeDocument/2006/relationships/notesSlide" Target="../notesSlides/notesSlide16.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28.jpeg"/><Relationship Id="rId11" Type="http://schemas.microsoft.com/office/2007/relationships/hdphoto" Target="../media/hdphoto2.wdp"/><Relationship Id="rId5" Type="http://schemas.openxmlformats.org/officeDocument/2006/relationships/image" Target="../media/image27.jpeg"/><Relationship Id="rId15" Type="http://schemas.microsoft.com/office/2007/relationships/hdphoto" Target="../media/hdphoto4.wdp"/><Relationship Id="rId10" Type="http://schemas.openxmlformats.org/officeDocument/2006/relationships/image" Target="../media/image31.png"/><Relationship Id="rId4" Type="http://schemas.openxmlformats.org/officeDocument/2006/relationships/image" Target="../media/image26.jpeg"/><Relationship Id="rId9" Type="http://schemas.microsoft.com/office/2007/relationships/hdphoto" Target="../media/hdphoto1.wdp"/><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8A5AF-072B-E7CC-C9DC-39364BF48A67}"/>
              </a:ext>
            </a:extLst>
          </p:cNvPr>
          <p:cNvPicPr>
            <a:picLocks noChangeAspect="1"/>
          </p:cNvPicPr>
          <p:nvPr/>
        </p:nvPicPr>
        <p:blipFill>
          <a:blip r:embed="rId3">
            <a:extLst>
              <a:ext uri="{28A0092B-C50C-407E-A947-70E740481C1C}">
                <a14:useLocalDpi xmlns:a14="http://schemas.microsoft.com/office/drawing/2010/main" val="0"/>
              </a:ext>
            </a:extLst>
          </a:blip>
          <a:srcRect t="15289" b="15289"/>
          <a:stretch/>
        </p:blipFill>
        <p:spPr>
          <a:xfrm>
            <a:off x="0" y="-247649"/>
            <a:ext cx="12192000" cy="5810249"/>
          </a:xfrm>
          <a:prstGeom prst="rect">
            <a:avLst/>
          </a:prstGeom>
        </p:spPr>
      </p:pic>
      <p:sp>
        <p:nvSpPr>
          <p:cNvPr id="14" name="Title 1">
            <a:extLst>
              <a:ext uri="{FF2B5EF4-FFF2-40B4-BE49-F238E27FC236}">
                <a16:creationId xmlns:a16="http://schemas.microsoft.com/office/drawing/2014/main" id="{8E29C66A-F2C4-7A4C-9495-80744946229F}"/>
              </a:ext>
            </a:extLst>
          </p:cNvPr>
          <p:cNvSpPr txBox="1">
            <a:spLocks/>
          </p:cNvSpPr>
          <p:nvPr/>
        </p:nvSpPr>
        <p:spPr>
          <a:xfrm>
            <a:off x="1524000" y="5784410"/>
            <a:ext cx="9144000" cy="682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a:lstStyle>
          <a:p>
            <a:pPr algn="ctr"/>
            <a:r>
              <a:rPr lang="en-IN" b="1" dirty="0"/>
              <a:t>Presentation Skills- 2 Days</a:t>
            </a:r>
          </a:p>
        </p:txBody>
      </p:sp>
      <p:sp>
        <p:nvSpPr>
          <p:cNvPr id="2" name="Rectangle 1">
            <a:extLst>
              <a:ext uri="{FF2B5EF4-FFF2-40B4-BE49-F238E27FC236}">
                <a16:creationId xmlns:a16="http://schemas.microsoft.com/office/drawing/2014/main" id="{45B37610-1E6B-5AAF-31B4-C5F78A4E8AE9}"/>
              </a:ext>
            </a:extLst>
          </p:cNvPr>
          <p:cNvSpPr/>
          <p:nvPr/>
        </p:nvSpPr>
        <p:spPr>
          <a:xfrm>
            <a:off x="11118574" y="5624922"/>
            <a:ext cx="1073426" cy="974661"/>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4" name="Picture 3">
            <a:extLst>
              <a:ext uri="{FF2B5EF4-FFF2-40B4-BE49-F238E27FC236}">
                <a16:creationId xmlns:a16="http://schemas.microsoft.com/office/drawing/2014/main" id="{810971E0-8C32-7F4E-77C3-87957BA60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79492"/>
            <a:ext cx="1245704" cy="1020092"/>
          </a:xfrm>
          <a:prstGeom prst="rect">
            <a:avLst/>
          </a:prstGeom>
        </p:spPr>
      </p:pic>
    </p:spTree>
    <p:extLst>
      <p:ext uri="{BB962C8B-B14F-4D97-AF65-F5344CB8AC3E}">
        <p14:creationId xmlns:p14="http://schemas.microsoft.com/office/powerpoint/2010/main" val="563882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808" b="28848"/>
          <a:stretch/>
        </p:blipFill>
        <p:spPr bwMode="auto">
          <a:xfrm>
            <a:off x="0" y="1039728"/>
            <a:ext cx="12191998" cy="4971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9458" y="150659"/>
            <a:ext cx="8229600" cy="844059"/>
          </a:xfrm>
          <a:noFill/>
        </p:spPr>
        <p:txBody>
          <a:bodyPr vert="horz" lIns="91440" tIns="45720" rIns="91440" bIns="45720" rtlCol="0" anchor="ctr">
            <a:normAutofit/>
          </a:bodyPr>
          <a:lstStyle/>
          <a:p>
            <a:r>
              <a:rPr lang="en-US" sz="4000" b="1" dirty="0">
                <a:latin typeface="+mn-lt"/>
              </a:rPr>
              <a:t>2. </a:t>
            </a:r>
            <a:r>
              <a:rPr lang="en-US" sz="4000" dirty="0">
                <a:latin typeface="+mn-lt"/>
                <a:ea typeface="Verdana" pitchFamily="34" charset="0"/>
              </a:rPr>
              <a:t>Have a Conversational Style</a:t>
            </a:r>
            <a:endParaRPr lang="en-IN" sz="4000" dirty="0">
              <a:latin typeface="+mn-lt"/>
              <a:ea typeface="Verdana" pitchFamily="34" charset="0"/>
            </a:endParaRPr>
          </a:p>
        </p:txBody>
      </p:sp>
    </p:spTree>
    <p:extLst>
      <p:ext uri="{BB962C8B-B14F-4D97-AF65-F5344CB8AC3E}">
        <p14:creationId xmlns:p14="http://schemas.microsoft.com/office/powerpoint/2010/main" val="1705699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437" b="13961"/>
          <a:stretch/>
        </p:blipFill>
        <p:spPr bwMode="auto">
          <a:xfrm>
            <a:off x="0" y="1041873"/>
            <a:ext cx="12191995" cy="49690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5477" y="165585"/>
            <a:ext cx="6493327" cy="693744"/>
          </a:xfrm>
          <a:noFill/>
        </p:spPr>
        <p:txBody>
          <a:bodyPr vert="horz" lIns="91440" tIns="45720" rIns="91440" bIns="45720" rtlCol="0" anchor="ctr">
            <a:noAutofit/>
          </a:bodyPr>
          <a:lstStyle/>
          <a:p>
            <a:r>
              <a:rPr lang="en-US" sz="4000" dirty="0">
                <a:ea typeface="Verdana" pitchFamily="34" charset="0"/>
              </a:rPr>
              <a:t>3. Connect to the Audience</a:t>
            </a:r>
            <a:endParaRPr lang="en-IN" sz="4000" dirty="0">
              <a:ea typeface="Verdana" pitchFamily="34" charset="0"/>
            </a:endParaRPr>
          </a:p>
        </p:txBody>
      </p:sp>
    </p:spTree>
    <p:extLst>
      <p:ext uri="{BB962C8B-B14F-4D97-AF65-F5344CB8AC3E}">
        <p14:creationId xmlns:p14="http://schemas.microsoft.com/office/powerpoint/2010/main" val="81219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t="19859" b="19859"/>
          <a:stretch/>
        </p:blipFill>
        <p:spPr bwMode="auto">
          <a:xfrm>
            <a:off x="0" y="1030424"/>
            <a:ext cx="12191999" cy="4980486"/>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2"/>
          <p:cNvSpPr>
            <a:spLocks noGrp="1" noChangeArrowheads="1"/>
          </p:cNvSpPr>
          <p:nvPr>
            <p:ph type="ctrTitle"/>
          </p:nvPr>
        </p:nvSpPr>
        <p:spPr>
          <a:xfrm>
            <a:off x="578698" y="132798"/>
            <a:ext cx="9144000" cy="694878"/>
          </a:xfrm>
          <a:noFill/>
        </p:spPr>
        <p:txBody>
          <a:bodyPr>
            <a:noAutofit/>
          </a:bodyPr>
          <a:lstStyle/>
          <a:p>
            <a:pPr algn="l" eaLnBrk="1" hangingPunct="1"/>
            <a:r>
              <a:rPr lang="en-US" sz="4000" b="1" dirty="0">
                <a:latin typeface="+mj-lt"/>
              </a:rPr>
              <a:t>6. Using the Room Well</a:t>
            </a:r>
          </a:p>
        </p:txBody>
      </p:sp>
    </p:spTree>
    <p:extLst>
      <p:ext uri="{BB962C8B-B14F-4D97-AF65-F5344CB8AC3E}">
        <p14:creationId xmlns:p14="http://schemas.microsoft.com/office/powerpoint/2010/main" val="6227144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BA35A0-09B8-C177-D4A9-3C179BF544D0}"/>
              </a:ext>
            </a:extLst>
          </p:cNvPr>
          <p:cNvPicPr>
            <a:picLocks noChangeAspect="1"/>
          </p:cNvPicPr>
          <p:nvPr/>
        </p:nvPicPr>
        <p:blipFill rotWithShape="1">
          <a:blip r:embed="rId3"/>
          <a:srcRect l="4863" t="5161" r="240" b="5161"/>
          <a:stretch/>
        </p:blipFill>
        <p:spPr>
          <a:xfrm>
            <a:off x="1921565" y="795130"/>
            <a:ext cx="8776441" cy="5854678"/>
          </a:xfrm>
          <a:prstGeom prst="rect">
            <a:avLst/>
          </a:prstGeom>
        </p:spPr>
      </p:pic>
      <p:sp>
        <p:nvSpPr>
          <p:cNvPr id="5" name="Title 1">
            <a:extLst>
              <a:ext uri="{FF2B5EF4-FFF2-40B4-BE49-F238E27FC236}">
                <a16:creationId xmlns:a16="http://schemas.microsoft.com/office/drawing/2014/main" id="{1F78660A-CAA8-8FBA-C7D9-025980A07137}"/>
              </a:ext>
            </a:extLst>
          </p:cNvPr>
          <p:cNvSpPr txBox="1">
            <a:spLocks/>
          </p:cNvSpPr>
          <p:nvPr/>
        </p:nvSpPr>
        <p:spPr>
          <a:xfrm>
            <a:off x="3184640" y="132407"/>
            <a:ext cx="7293495" cy="63077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Swis721 Cn BT" panose="020B0506020202030204" pitchFamily="34" charset="0"/>
                <a:ea typeface="+mj-ea"/>
                <a:cs typeface="+mj-cs"/>
              </a:defRPr>
            </a:lvl1pPr>
          </a:lstStyle>
          <a:p>
            <a:pPr algn="ctr"/>
            <a:r>
              <a:rPr lang="en-US" sz="4000" dirty="0">
                <a:ea typeface="Verdana" pitchFamily="34" charset="0"/>
              </a:rPr>
              <a:t>Tips! –Learn from Other speakers</a:t>
            </a:r>
            <a:endParaRPr lang="en-IN" sz="4000" dirty="0">
              <a:ea typeface="Verdana" pitchFamily="34" charset="0"/>
            </a:endParaRPr>
          </a:p>
        </p:txBody>
      </p:sp>
      <p:sp>
        <p:nvSpPr>
          <p:cNvPr id="13" name="Oval 12">
            <a:extLst>
              <a:ext uri="{FF2B5EF4-FFF2-40B4-BE49-F238E27FC236}">
                <a16:creationId xmlns:a16="http://schemas.microsoft.com/office/drawing/2014/main" id="{19ADC6DE-8A56-B28B-3D7A-517EB563A1CF}"/>
              </a:ext>
            </a:extLst>
          </p:cNvPr>
          <p:cNvSpPr/>
          <p:nvPr/>
        </p:nvSpPr>
        <p:spPr>
          <a:xfrm>
            <a:off x="2199861" y="1086679"/>
            <a:ext cx="2358887" cy="2080592"/>
          </a:xfrm>
          <a:prstGeom prst="ellipse">
            <a:avLst/>
          </a:prstGeom>
          <a:blipFill dpi="0" rotWithShape="1">
            <a:blip r:embed="rId4" cstate="print">
              <a:extLst>
                <a:ext uri="{28A0092B-C50C-407E-A947-70E740481C1C}">
                  <a14:useLocalDpi xmlns:a14="http://schemas.microsoft.com/office/drawing/2010/main" val="0"/>
                </a:ext>
              </a:extLst>
            </a:blip>
            <a:srcRect/>
            <a:stretch>
              <a:fillRect l="-4086" t="-2086" r="86" b="2086"/>
            </a:stretch>
          </a:blipFill>
          <a:effectLst>
            <a:outerShdw blurRad="50800" dist="38100" dir="5400000" algn="t" rotWithShape="0">
              <a:prstClr val="black">
                <a:alpha val="40000"/>
              </a:prstClr>
            </a:outerShdw>
          </a:effectLst>
        </p:spPr>
        <p:style>
          <a:lnRef idx="2">
            <a:schemeClr val="accent3">
              <a:shade val="80000"/>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4" name="Oval 13">
            <a:extLst>
              <a:ext uri="{FF2B5EF4-FFF2-40B4-BE49-F238E27FC236}">
                <a16:creationId xmlns:a16="http://schemas.microsoft.com/office/drawing/2014/main" id="{6526DE3D-CD2B-5C21-FBE4-0AC517F0AD9B}"/>
              </a:ext>
            </a:extLst>
          </p:cNvPr>
          <p:cNvSpPr/>
          <p:nvPr/>
        </p:nvSpPr>
        <p:spPr>
          <a:xfrm>
            <a:off x="5131263" y="4238625"/>
            <a:ext cx="2341975" cy="2062164"/>
          </a:xfrm>
          <a:prstGeom prst="ellipse">
            <a:avLst/>
          </a:prstGeom>
          <a:blipFill dpi="0" rotWithShape="1">
            <a:blip r:embed="rId5">
              <a:extLst>
                <a:ext uri="{28A0092B-C50C-407E-A947-70E740481C1C}">
                  <a14:useLocalDpi xmlns:a14="http://schemas.microsoft.com/office/drawing/2010/main" val="0"/>
                </a:ext>
              </a:extLst>
            </a:blip>
            <a:srcRect/>
            <a:stretch>
              <a:fillRect l="-5827" t="2013" r="-14173" b="2013"/>
            </a:stretch>
          </a:blipFill>
          <a:effectLst>
            <a:outerShdw blurRad="50800" dist="38100" dir="5400000" algn="t" rotWithShape="0">
              <a:prstClr val="black">
                <a:alpha val="40000"/>
              </a:prstClr>
            </a:outerShdw>
          </a:effectLst>
        </p:spPr>
        <p:style>
          <a:lnRef idx="2">
            <a:schemeClr val="accent3">
              <a:shade val="80000"/>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7" name="TextBox 16">
            <a:extLst>
              <a:ext uri="{FF2B5EF4-FFF2-40B4-BE49-F238E27FC236}">
                <a16:creationId xmlns:a16="http://schemas.microsoft.com/office/drawing/2014/main" id="{8B97F5A3-3F4C-D4F5-E05B-998E1260CDF2}"/>
              </a:ext>
            </a:extLst>
          </p:cNvPr>
          <p:cNvSpPr txBox="1"/>
          <p:nvPr/>
        </p:nvSpPr>
        <p:spPr>
          <a:xfrm>
            <a:off x="2026592" y="3978799"/>
            <a:ext cx="2692172" cy="707886"/>
          </a:xfrm>
          <a:prstGeom prst="rect">
            <a:avLst/>
          </a:prstGeom>
          <a:noFill/>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rPr>
              <a:t>Emulating Good Speakers makes you better</a:t>
            </a:r>
          </a:p>
        </p:txBody>
      </p:sp>
      <p:sp>
        <p:nvSpPr>
          <p:cNvPr id="19" name="TextBox 18">
            <a:extLst>
              <a:ext uri="{FF2B5EF4-FFF2-40B4-BE49-F238E27FC236}">
                <a16:creationId xmlns:a16="http://schemas.microsoft.com/office/drawing/2014/main" id="{05150129-CDE1-FE16-FF73-84C0FBC9CA8F}"/>
              </a:ext>
            </a:extLst>
          </p:cNvPr>
          <p:cNvSpPr txBox="1"/>
          <p:nvPr/>
        </p:nvSpPr>
        <p:spPr>
          <a:xfrm>
            <a:off x="4881582" y="2727549"/>
            <a:ext cx="2871762" cy="707886"/>
          </a:xfrm>
          <a:prstGeom prst="rect">
            <a:avLst/>
          </a:prstGeom>
          <a:noFill/>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rPr>
              <a:t>Learn from the good speakers</a:t>
            </a:r>
          </a:p>
        </p:txBody>
      </p:sp>
      <p:sp>
        <p:nvSpPr>
          <p:cNvPr id="21" name="TextBox 20">
            <a:extLst>
              <a:ext uri="{FF2B5EF4-FFF2-40B4-BE49-F238E27FC236}">
                <a16:creationId xmlns:a16="http://schemas.microsoft.com/office/drawing/2014/main" id="{B1F1FA77-C8A7-A784-64A9-512857498526}"/>
              </a:ext>
            </a:extLst>
          </p:cNvPr>
          <p:cNvSpPr txBox="1"/>
          <p:nvPr/>
        </p:nvSpPr>
        <p:spPr>
          <a:xfrm>
            <a:off x="7972486" y="3978799"/>
            <a:ext cx="2505650" cy="707886"/>
          </a:xfrm>
          <a:prstGeom prst="rect">
            <a:avLst/>
          </a:prstGeom>
          <a:noFill/>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rPr>
              <a:t>Learn even more from the bad ones </a:t>
            </a:r>
          </a:p>
        </p:txBody>
      </p:sp>
      <p:pic>
        <p:nvPicPr>
          <p:cNvPr id="1028" name="Picture 4" descr="donald trump Picture 38 - 2012 Miss USA Pageant - Red Carpet">
            <a:extLst>
              <a:ext uri="{FF2B5EF4-FFF2-40B4-BE49-F238E27FC236}">
                <a16:creationId xmlns:a16="http://schemas.microsoft.com/office/drawing/2014/main" id="{505987C4-D3BC-C963-6138-50A41D6581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1891" y="1281749"/>
            <a:ext cx="2068543" cy="18918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16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033" b="12065"/>
          <a:stretch/>
        </p:blipFill>
        <p:spPr bwMode="auto">
          <a:xfrm>
            <a:off x="0" y="1032654"/>
            <a:ext cx="12192000" cy="49782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31390" y="6010909"/>
            <a:ext cx="11329219" cy="599441"/>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dirty="0">
                <a:effectLst>
                  <a:outerShdw blurRad="38100" dist="38100" dir="2700000" algn="tl">
                    <a:srgbClr val="000000">
                      <a:alpha val="43137"/>
                    </a:srgbClr>
                  </a:outerShdw>
                </a:effectLst>
                <a:latin typeface="Swis721 Cn BT" panose="020B0506020202030204" pitchFamily="34" charset="0"/>
                <a:ea typeface="Verdana" pitchFamily="34" charset="0"/>
              </a:rPr>
              <a:t>Make the Ending Powerful - a lucid and purposeful conclusion</a:t>
            </a:r>
          </a:p>
        </p:txBody>
      </p:sp>
      <p:sp>
        <p:nvSpPr>
          <p:cNvPr id="5" name="Rectangle 2">
            <a:extLst>
              <a:ext uri="{FF2B5EF4-FFF2-40B4-BE49-F238E27FC236}">
                <a16:creationId xmlns:a16="http://schemas.microsoft.com/office/drawing/2014/main" id="{5FCE6A12-5845-ED6C-35E5-B8DE9C9CCC20}"/>
              </a:ext>
            </a:extLst>
          </p:cNvPr>
          <p:cNvSpPr txBox="1">
            <a:spLocks noChangeArrowheads="1"/>
          </p:cNvSpPr>
          <p:nvPr/>
        </p:nvSpPr>
        <p:spPr>
          <a:xfrm>
            <a:off x="580103" y="161291"/>
            <a:ext cx="6853262" cy="6946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Swis721 Cn BT" panose="020B0506020202030204" pitchFamily="34" charset="0"/>
                <a:ea typeface="+mj-ea"/>
                <a:cs typeface="+mj-cs"/>
              </a:defRPr>
            </a:lvl1pPr>
          </a:lstStyle>
          <a:p>
            <a:r>
              <a:rPr lang="en-US" dirty="0">
                <a:ea typeface="Verdana" pitchFamily="34" charset="0"/>
              </a:rPr>
              <a:t>Make the Ending Powerful </a:t>
            </a:r>
          </a:p>
        </p:txBody>
      </p:sp>
    </p:spTree>
    <p:extLst>
      <p:ext uri="{BB962C8B-B14F-4D97-AF65-F5344CB8AC3E}">
        <p14:creationId xmlns:p14="http://schemas.microsoft.com/office/powerpoint/2010/main" val="127399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2122-F4E8-CC5E-902B-3BDD690A996C}"/>
              </a:ext>
            </a:extLst>
          </p:cNvPr>
          <p:cNvSpPr>
            <a:spLocks noGrp="1"/>
          </p:cNvSpPr>
          <p:nvPr>
            <p:ph type="title"/>
          </p:nvPr>
        </p:nvSpPr>
        <p:spPr/>
        <p:txBody>
          <a:bodyPr/>
          <a:lstStyle/>
          <a:p>
            <a:endParaRPr lang="en-IN" dirty="0"/>
          </a:p>
        </p:txBody>
      </p:sp>
      <p:pic>
        <p:nvPicPr>
          <p:cNvPr id="5122" name="Picture 2" descr="Photo rear side of audiences sitting and listening the speackers on the stage">
            <a:extLst>
              <a:ext uri="{FF2B5EF4-FFF2-40B4-BE49-F238E27FC236}">
                <a16:creationId xmlns:a16="http://schemas.microsoft.com/office/drawing/2014/main" id="{233B150A-441F-CC37-B3DA-A547EAA7B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3478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D3C215A-73C8-4050-655C-07DB7C85C604}"/>
              </a:ext>
            </a:extLst>
          </p:cNvPr>
          <p:cNvSpPr txBox="1">
            <a:spLocks/>
          </p:cNvSpPr>
          <p:nvPr/>
        </p:nvSpPr>
        <p:spPr>
          <a:xfrm>
            <a:off x="1676400" y="5363862"/>
            <a:ext cx="8839200" cy="117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Swis721 Cn BT" panose="020B0506020202030204" pitchFamily="34" charset="0"/>
                <a:ea typeface="+mj-ea"/>
                <a:cs typeface="+mj-cs"/>
              </a:defRPr>
            </a:lvl1pPr>
          </a:lstStyle>
          <a:p>
            <a:pPr algn="ctr"/>
            <a:br>
              <a:rPr lang="en-US" sz="3600" dirty="0">
                <a:effectLst>
                  <a:outerShdw blurRad="38100" dist="38100" dir="2700000" algn="tl">
                    <a:srgbClr val="000000">
                      <a:alpha val="43137"/>
                    </a:srgbClr>
                  </a:outerShdw>
                </a:effectLst>
                <a:ea typeface="Verdana" pitchFamily="34" charset="0"/>
              </a:rPr>
            </a:br>
            <a:r>
              <a:rPr lang="en-US" sz="3600" dirty="0">
                <a:effectLst>
                  <a:outerShdw blurRad="38100" dist="38100" dir="2700000" algn="tl">
                    <a:srgbClr val="000000">
                      <a:alpha val="43137"/>
                    </a:srgbClr>
                  </a:outerShdw>
                </a:effectLst>
                <a:ea typeface="Verdana" pitchFamily="34" charset="0"/>
              </a:rPr>
              <a:t>Dealing with a Difficult Audience</a:t>
            </a:r>
          </a:p>
        </p:txBody>
      </p:sp>
    </p:spTree>
    <p:extLst>
      <p:ext uri="{BB962C8B-B14F-4D97-AF65-F5344CB8AC3E}">
        <p14:creationId xmlns:p14="http://schemas.microsoft.com/office/powerpoint/2010/main" val="1117072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2AA46D1-3504-4A07-66B0-5DA5ED03A4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 t="1285" r="-1734" b="28470"/>
          <a:stretch/>
        </p:blipFill>
        <p:spPr>
          <a:xfrm>
            <a:off x="5061761" y="1082164"/>
            <a:ext cx="2027839" cy="2161417"/>
          </a:xfrm>
          <a:prstGeom prst="rect">
            <a:avLst/>
          </a:prstGeom>
        </p:spPr>
      </p:pic>
      <p:pic>
        <p:nvPicPr>
          <p:cNvPr id="30" name="Picture 29">
            <a:extLst>
              <a:ext uri="{FF2B5EF4-FFF2-40B4-BE49-F238E27FC236}">
                <a16:creationId xmlns:a16="http://schemas.microsoft.com/office/drawing/2014/main" id="{F9836E8B-268F-C635-7031-1616D2C1D2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44" r="758" b="1795"/>
          <a:stretch/>
        </p:blipFill>
        <p:spPr>
          <a:xfrm rot="10800000">
            <a:off x="3182278" y="3706139"/>
            <a:ext cx="1981907" cy="2243734"/>
          </a:xfrm>
          <a:prstGeom prst="rect">
            <a:avLst/>
          </a:prstGeom>
        </p:spPr>
      </p:pic>
      <p:pic>
        <p:nvPicPr>
          <p:cNvPr id="31" name="Picture 30">
            <a:extLst>
              <a:ext uri="{FF2B5EF4-FFF2-40B4-BE49-F238E27FC236}">
                <a16:creationId xmlns:a16="http://schemas.microsoft.com/office/drawing/2014/main" id="{4F06606E-CDE1-7E1D-C055-25761E3925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725" t="3290" b="28775"/>
          <a:stretch/>
        </p:blipFill>
        <p:spPr>
          <a:xfrm>
            <a:off x="1441875" y="1050731"/>
            <a:ext cx="1997023" cy="2161417"/>
          </a:xfrm>
          <a:prstGeom prst="rect">
            <a:avLst/>
          </a:prstGeom>
        </p:spPr>
      </p:pic>
      <p:pic>
        <p:nvPicPr>
          <p:cNvPr id="32" name="Picture 31">
            <a:extLst>
              <a:ext uri="{FF2B5EF4-FFF2-40B4-BE49-F238E27FC236}">
                <a16:creationId xmlns:a16="http://schemas.microsoft.com/office/drawing/2014/main" id="{17E5AEFC-1304-1BAE-6A3C-1200E7F37B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922" t="3104" r="357" b="28065"/>
          <a:stretch/>
        </p:blipFill>
        <p:spPr>
          <a:xfrm>
            <a:off x="7098671" y="3767771"/>
            <a:ext cx="1981907" cy="2189940"/>
          </a:xfrm>
          <a:prstGeom prst="rect">
            <a:avLst/>
          </a:prstGeom>
        </p:spPr>
      </p:pic>
      <p:pic>
        <p:nvPicPr>
          <p:cNvPr id="33" name="Picture 32">
            <a:extLst>
              <a:ext uri="{FF2B5EF4-FFF2-40B4-BE49-F238E27FC236}">
                <a16:creationId xmlns:a16="http://schemas.microsoft.com/office/drawing/2014/main" id="{F5EB9A89-AD32-15D6-1666-6ADA40CB0D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02" r="22166" b="26798"/>
          <a:stretch/>
        </p:blipFill>
        <p:spPr>
          <a:xfrm>
            <a:off x="8798316" y="1050536"/>
            <a:ext cx="2027839" cy="2189940"/>
          </a:xfrm>
          <a:prstGeom prst="rect">
            <a:avLst/>
          </a:prstGeom>
        </p:spPr>
      </p:pic>
      <p:pic>
        <p:nvPicPr>
          <p:cNvPr id="36" name="Picture 35">
            <a:extLst>
              <a:ext uri="{FF2B5EF4-FFF2-40B4-BE49-F238E27FC236}">
                <a16:creationId xmlns:a16="http://schemas.microsoft.com/office/drawing/2014/main" id="{AC944EA6-0A14-6B0F-FF20-8FEAB8CDD8B4}"/>
              </a:ext>
            </a:extLst>
          </p:cNvPr>
          <p:cNvPicPr>
            <a:picLocks noChangeAspect="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ackgroundRemoval t="9940" b="92279" l="55854" r="95181">
                        <a14:foregroundMark x1="56581" y1="52057" x2="56581" y2="52057"/>
                        <a14:foregroundMark x1="75381" y1="92325" x2="75381" y2="92325"/>
                        <a14:foregroundMark x1="56922" y1="52427" x2="56922" y2="52427"/>
                        <a14:foregroundMark x1="56104" y1="52751" x2="56104" y2="52751"/>
                        <a14:foregroundMark x1="58241" y1="67822" x2="58241" y2="67822"/>
                        <a14:foregroundMark x1="58241" y1="67822" x2="58241" y2="67822"/>
                        <a14:foregroundMark x1="84792" y1="68840" x2="84792" y2="68840"/>
                        <a14:foregroundMark x1="95181" y1="47712" x2="95181" y2="47712"/>
                        <a14:foregroundMark x1="95181" y1="47712" x2="95181" y2="47712"/>
                      </a14:backgroundRemoval>
                    </a14:imgEffect>
                  </a14:imgLayer>
                </a14:imgProps>
              </a:ext>
              <a:ext uri="{28A0092B-C50C-407E-A947-70E740481C1C}">
                <a14:useLocalDpi xmlns:a14="http://schemas.microsoft.com/office/drawing/2010/main" val="0"/>
              </a:ext>
            </a:extLst>
          </a:blip>
          <a:srcRect l="50975"/>
          <a:stretch/>
        </p:blipFill>
        <p:spPr bwMode="auto">
          <a:xfrm>
            <a:off x="5489971" y="1367670"/>
            <a:ext cx="1289731" cy="129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9D218E7-D8EA-D716-3137-AC136863C53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8566" b="90707" l="9495" r="90788">
                        <a14:foregroundMark x1="54667" y1="9657" x2="54667" y2="9657"/>
                        <a14:foregroundMark x1="54424" y1="9657" x2="46424" y2="8646"/>
                        <a14:foregroundMark x1="9495" y1="49414" x2="9495" y2="49414"/>
                        <a14:foregroundMark x1="90788" y1="51475" x2="90788" y2="51475"/>
                        <a14:foregroundMark x1="48485" y1="90707" x2="48485" y2="90707"/>
                        <a14:foregroundMark x1="44323" y1="34949" x2="44323" y2="34949"/>
                        <a14:foregroundMark x1="61899" y1="24889" x2="61899" y2="24889"/>
                        <a14:foregroundMark x1="65495" y1="37535" x2="65495" y2="37535"/>
                        <a14:foregroundMark x1="76848" y1="53535" x2="76848" y2="53535"/>
                        <a14:foregroundMark x1="76848" y1="53535" x2="76848" y2="53535"/>
                        <a14:foregroundMark x1="62909" y1="27475" x2="62909" y2="27475"/>
                        <a14:foregroundMark x1="62909" y1="27475" x2="62909" y2="28242"/>
                        <a14:foregroundMark x1="56970" y1="25414" x2="56970" y2="25414"/>
                        <a14:foregroundMark x1="56970" y1="25414" x2="42909" y2="29576"/>
                        <a14:foregroundMark x1="42909" y1="29576" x2="41253" y2="45010"/>
                        <a14:foregroundMark x1="41253" y1="45010" x2="41253" y2="45010"/>
                        <a14:foregroundMark x1="65253" y1="33657" x2="65253" y2="33657"/>
                        <a14:foregroundMark x1="65253" y1="38586" x2="65253" y2="38586"/>
                        <a14:foregroundMark x1="67071" y1="42949" x2="67071" y2="42949"/>
                        <a14:foregroundMark x1="52081" y1="56889" x2="52081" y2="56889"/>
                        <a14:foregroundMark x1="64485" y1="56646" x2="64485" y2="56646"/>
                        <a14:foregroundMark x1="73495" y1="52525" x2="73495" y2="52525"/>
                        <a14:foregroundMark x1="69899" y1="53293" x2="69899" y2="53293"/>
                        <a14:backgroundMark x1="7192" y1="8364" x2="7192" y2="8364"/>
                        <a14:backgroundMark x1="7192" y1="8364" x2="51758" y2="2667"/>
                        <a14:backgroundMark x1="51758" y1="2667" x2="90182" y2="12000"/>
                        <a14:backgroundMark x1="90182" y1="12000" x2="91313" y2="12768"/>
                      </a14:backgroundRemoval>
                    </a14:imgEffect>
                  </a14:imgLayer>
                </a14:imgProps>
              </a:ext>
              <a:ext uri="{28A0092B-C50C-407E-A947-70E740481C1C}">
                <a14:useLocalDpi xmlns:a14="http://schemas.microsoft.com/office/drawing/2010/main" val="0"/>
              </a:ext>
            </a:extLst>
          </a:blip>
          <a:srcRect/>
          <a:stretch/>
        </p:blipFill>
        <p:spPr bwMode="auto">
          <a:xfrm>
            <a:off x="1975780" y="1530004"/>
            <a:ext cx="1017579" cy="101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a:extLst>
              <a:ext uri="{FF2B5EF4-FFF2-40B4-BE49-F238E27FC236}">
                <a16:creationId xmlns:a16="http://schemas.microsoft.com/office/drawing/2014/main" id="{DC814D98-67FB-D5F0-A601-BA1E043C66DE}"/>
              </a:ext>
            </a:extLst>
          </p:cNvPr>
          <p:cNvSpPr>
            <a:spLocks noChangeArrowheads="1"/>
          </p:cNvSpPr>
          <p:nvPr/>
        </p:nvSpPr>
        <p:spPr bwMode="auto">
          <a:xfrm>
            <a:off x="1583741" y="3218676"/>
            <a:ext cx="1749108" cy="54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dirty="0">
                <a:solidFill>
                  <a:srgbClr val="0000FF"/>
                </a:solidFill>
                <a:effectLst>
                  <a:outerShdw blurRad="38100" dist="38100" dir="2700000" algn="tl">
                    <a:srgbClr val="000000">
                      <a:alpha val="43137"/>
                    </a:srgbClr>
                  </a:outerShdw>
                </a:effectLst>
                <a:latin typeface="Swis721 Cn BT" panose="020B0506020202030204" pitchFamily="34" charset="0"/>
              </a:rPr>
              <a:t>Ignore, Focus on Presentation</a:t>
            </a:r>
          </a:p>
        </p:txBody>
      </p:sp>
      <p:sp>
        <p:nvSpPr>
          <p:cNvPr id="41" name="Rectangle 40">
            <a:extLst>
              <a:ext uri="{FF2B5EF4-FFF2-40B4-BE49-F238E27FC236}">
                <a16:creationId xmlns:a16="http://schemas.microsoft.com/office/drawing/2014/main" id="{23263AF8-7EB2-79BB-35C8-E72A18B94AB0}"/>
              </a:ext>
            </a:extLst>
          </p:cNvPr>
          <p:cNvSpPr>
            <a:spLocks noChangeArrowheads="1"/>
          </p:cNvSpPr>
          <p:nvPr/>
        </p:nvSpPr>
        <p:spPr bwMode="auto">
          <a:xfrm>
            <a:off x="4614056" y="3306551"/>
            <a:ext cx="2923248" cy="32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dirty="0">
                <a:solidFill>
                  <a:srgbClr val="17CF36"/>
                </a:solidFill>
                <a:effectLst>
                  <a:outerShdw blurRad="38100" dist="38100" dir="2700000" algn="tl">
                    <a:srgbClr val="000000">
                      <a:alpha val="43137"/>
                    </a:srgbClr>
                  </a:outerShdw>
                </a:effectLst>
                <a:latin typeface="Swis721 Cn BT" panose="020B0506020202030204" pitchFamily="34" charset="0"/>
              </a:rPr>
              <a:t>Silence until they finish</a:t>
            </a:r>
          </a:p>
        </p:txBody>
      </p:sp>
      <p:sp>
        <p:nvSpPr>
          <p:cNvPr id="42" name="Rectangle 41">
            <a:extLst>
              <a:ext uri="{FF2B5EF4-FFF2-40B4-BE49-F238E27FC236}">
                <a16:creationId xmlns:a16="http://schemas.microsoft.com/office/drawing/2014/main" id="{7AFE3829-FE7E-7E1F-C0D1-0457BBD36D39}"/>
              </a:ext>
            </a:extLst>
          </p:cNvPr>
          <p:cNvSpPr>
            <a:spLocks noChangeArrowheads="1"/>
          </p:cNvSpPr>
          <p:nvPr/>
        </p:nvSpPr>
        <p:spPr bwMode="auto">
          <a:xfrm>
            <a:off x="3062186" y="5896695"/>
            <a:ext cx="2222090" cy="54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dirty="0">
                <a:solidFill>
                  <a:srgbClr val="0000FF"/>
                </a:solidFill>
                <a:effectLst>
                  <a:outerShdw blurRad="38100" dist="38100" dir="2700000" algn="tl">
                    <a:srgbClr val="000000">
                      <a:alpha val="43137"/>
                    </a:srgbClr>
                  </a:outerShdw>
                </a:effectLst>
                <a:latin typeface="Swis721 Cn BT" panose="020B0506020202030204" pitchFamily="34" charset="0"/>
              </a:rPr>
              <a:t>You could ask them whether they have a point of view</a:t>
            </a:r>
          </a:p>
        </p:txBody>
      </p:sp>
      <p:sp>
        <p:nvSpPr>
          <p:cNvPr id="44" name="Rectangle 43">
            <a:extLst>
              <a:ext uri="{FF2B5EF4-FFF2-40B4-BE49-F238E27FC236}">
                <a16:creationId xmlns:a16="http://schemas.microsoft.com/office/drawing/2014/main" id="{CD8B60AF-3B89-25BD-D97C-6701E1320F67}"/>
              </a:ext>
            </a:extLst>
          </p:cNvPr>
          <p:cNvSpPr>
            <a:spLocks noChangeArrowheads="1"/>
          </p:cNvSpPr>
          <p:nvPr/>
        </p:nvSpPr>
        <p:spPr bwMode="auto">
          <a:xfrm>
            <a:off x="8734324" y="3200959"/>
            <a:ext cx="2198668" cy="54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dirty="0">
                <a:solidFill>
                  <a:srgbClr val="0000FF"/>
                </a:solidFill>
                <a:effectLst>
                  <a:outerShdw blurRad="38100" dist="38100" dir="2700000" algn="tl">
                    <a:srgbClr val="000000">
                      <a:alpha val="43137"/>
                    </a:srgbClr>
                  </a:outerShdw>
                </a:effectLst>
                <a:latin typeface="Swis721 Cn BT" panose="020B0506020202030204" pitchFamily="34" charset="0"/>
              </a:rPr>
              <a:t>Give them that little extra attention with the quick stare</a:t>
            </a:r>
          </a:p>
        </p:txBody>
      </p:sp>
      <p:sp>
        <p:nvSpPr>
          <p:cNvPr id="45" name="Rectangle 44">
            <a:extLst>
              <a:ext uri="{FF2B5EF4-FFF2-40B4-BE49-F238E27FC236}">
                <a16:creationId xmlns:a16="http://schemas.microsoft.com/office/drawing/2014/main" id="{F89D2039-204C-B371-B2EC-8CC150167EE0}"/>
              </a:ext>
            </a:extLst>
          </p:cNvPr>
          <p:cNvSpPr>
            <a:spLocks noChangeArrowheads="1"/>
          </p:cNvSpPr>
          <p:nvPr/>
        </p:nvSpPr>
        <p:spPr bwMode="auto">
          <a:xfrm>
            <a:off x="6838696" y="5888802"/>
            <a:ext cx="2577686" cy="54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1913" tIns="55957" rIns="111913" bIns="55957">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400" dirty="0">
                <a:solidFill>
                  <a:srgbClr val="17CF36"/>
                </a:solidFill>
                <a:effectLst>
                  <a:outerShdw blurRad="38100" dist="38100" dir="2700000" algn="tl">
                    <a:srgbClr val="000000">
                      <a:alpha val="43137"/>
                    </a:srgbClr>
                  </a:outerShdw>
                </a:effectLst>
                <a:latin typeface="Swis721 Cn BT" panose="020B0506020202030204" pitchFamily="34" charset="0"/>
              </a:rPr>
              <a:t>Read the audiences’ body language. They could need a break</a:t>
            </a:r>
          </a:p>
        </p:txBody>
      </p:sp>
      <p:sp>
        <p:nvSpPr>
          <p:cNvPr id="49" name="Title 48">
            <a:extLst>
              <a:ext uri="{FF2B5EF4-FFF2-40B4-BE49-F238E27FC236}">
                <a16:creationId xmlns:a16="http://schemas.microsoft.com/office/drawing/2014/main" id="{EE1DDCAF-2CA6-6259-FF0B-5B1DC5F1E818}"/>
              </a:ext>
            </a:extLst>
          </p:cNvPr>
          <p:cNvSpPr>
            <a:spLocks noGrp="1"/>
          </p:cNvSpPr>
          <p:nvPr>
            <p:ph type="title"/>
          </p:nvPr>
        </p:nvSpPr>
        <p:spPr/>
        <p:txBody>
          <a:bodyPr/>
          <a:lstStyle/>
          <a:p>
            <a:pPr algn="ctr"/>
            <a:r>
              <a:rPr lang="en-IN" dirty="0"/>
              <a:t>Handling Side Conversations</a:t>
            </a:r>
          </a:p>
        </p:txBody>
      </p:sp>
      <p:pic>
        <p:nvPicPr>
          <p:cNvPr id="35" name="Picture 34">
            <a:extLst>
              <a:ext uri="{FF2B5EF4-FFF2-40B4-BE49-F238E27FC236}">
                <a16:creationId xmlns:a16="http://schemas.microsoft.com/office/drawing/2014/main" id="{E7BC304C-825F-73FD-5910-213BDB43A76C}"/>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foregroundMark x1="56127" y1="18990" x2="56127" y2="18990"/>
                        <a14:foregroundMark x1="47563" y1="18990" x2="47563" y2="18990"/>
                        <a14:foregroundMark x1="49583" y1="11434" x2="49583" y2="11434"/>
                        <a14:foregroundMark x1="71075" y1="68889" x2="71075" y2="68889"/>
                        <a14:foregroundMark x1="65365" y1="78707" x2="65365" y2="78707"/>
                        <a14:foregroundMark x1="63183" y1="55030" x2="63183" y2="55030"/>
                        <a14:foregroundMark x1="61163" y1="45697" x2="61163" y2="45697"/>
                        <a14:foregroundMark x1="58309" y1="35636" x2="58309" y2="35636"/>
                      </a14:backgroundRemoval>
                    </a14:imgEffect>
                  </a14:imgLayer>
                </a14:imgProps>
              </a:ext>
              <a:ext uri="{28A0092B-C50C-407E-A947-70E740481C1C}">
                <a14:useLocalDpi xmlns:a14="http://schemas.microsoft.com/office/drawing/2010/main" val="0"/>
              </a:ext>
            </a:extLst>
          </a:blip>
          <a:srcRect l="20016" t="3585" r="16583" b="12980"/>
          <a:stretch/>
        </p:blipFill>
        <p:spPr bwMode="auto">
          <a:xfrm>
            <a:off x="9308732" y="1562619"/>
            <a:ext cx="989619" cy="86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EDDA1786-88CD-6038-A6C9-16BD6140AF2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3560965" y="4105453"/>
            <a:ext cx="1330022" cy="133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54C937B9-F3F4-5483-736F-1EEDB853E84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394" b="94828" l="6446" r="94182">
                        <a14:foregroundMark x1="14579" y1="15596" x2="14579" y2="15596"/>
                        <a14:foregroundMark x1="36727" y1="17737" x2="36727" y2="17737"/>
                        <a14:foregroundMark x1="62017" y1="18182" x2="62017" y2="18182"/>
                        <a14:foregroundMark x1="85752" y1="16040" x2="85752" y2="16040"/>
                        <a14:foregroundMark x1="85752" y1="66707" x2="85752" y2="66707"/>
                        <a14:foregroundMark x1="63438" y1="53818" x2="63438" y2="53818"/>
                        <a14:foregroundMark x1="87504" y1="78303" x2="87504" y2="78303"/>
                        <a14:foregroundMark x1="85554" y1="83677" x2="85554" y2="83677"/>
                        <a14:foregroundMark x1="65521" y1="81333" x2="65521" y2="81333"/>
                        <a14:foregroundMark x1="40066" y1="31515" x2="40066" y2="31515"/>
                        <a14:foregroundMark x1="38314" y1="63919" x2="38314" y2="63919"/>
                        <a14:foregroundMark x1="16860" y1="68000" x2="16860" y2="68000"/>
                        <a14:foregroundMark x1="17752" y1="47394" x2="17752" y2="47394"/>
                        <a14:foregroundMark x1="10909" y1="47596" x2="10909" y2="47596"/>
                        <a14:foregroundMark x1="6512" y1="15192" x2="6512" y2="15192"/>
                        <a14:foregroundMark x1="19140" y1="63717" x2="19140" y2="63717"/>
                        <a14:foregroundMark x1="14413" y1="78545" x2="14413" y2="78545"/>
                        <a14:foregroundMark x1="10545" y1="77253" x2="10545" y2="77253"/>
                        <a14:foregroundMark x1="11074" y1="76606" x2="11074" y2="76606"/>
                        <a14:foregroundMark x1="11405" y1="78101" x2="11405" y2="78101"/>
                        <a14:foregroundMark x1="11240" y1="80687" x2="11240" y2="80687"/>
                        <a14:foregroundMark x1="11240" y1="80687" x2="11240" y2="80687"/>
                        <a14:foregroundMark x1="10182" y1="79798" x2="10182" y2="79798"/>
                        <a14:foregroundMark x1="10182" y1="79798" x2="10182" y2="79798"/>
                        <a14:foregroundMark x1="38116" y1="55758" x2="38116" y2="55758"/>
                        <a14:foregroundMark x1="38116" y1="55556" x2="38116" y2="55556"/>
                        <a14:foregroundMark x1="16165" y1="7434" x2="16165" y2="7434"/>
                        <a14:foregroundMark x1="60628" y1="7434" x2="60628" y2="7434"/>
                        <a14:foregroundMark x1="94182" y1="94828" x2="94182" y2="94828"/>
                      </a14:backgroundRemoval>
                    </a14:imgEffect>
                  </a14:imgLayer>
                </a14:imgProps>
              </a:ext>
              <a:ext uri="{28A0092B-C50C-407E-A947-70E740481C1C}">
                <a14:useLocalDpi xmlns:a14="http://schemas.microsoft.com/office/drawing/2010/main" val="0"/>
              </a:ext>
            </a:extLst>
          </a:blip>
          <a:srcRect l="2199" t="49207" r="3814" b="709"/>
          <a:stretch/>
        </p:blipFill>
        <p:spPr bwMode="auto">
          <a:xfrm>
            <a:off x="7610747" y="4431437"/>
            <a:ext cx="1021976" cy="58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1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4"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FD79-5676-F2B8-921F-63FACDDF3399}"/>
              </a:ext>
            </a:extLst>
          </p:cNvPr>
          <p:cNvSpPr>
            <a:spLocks noGrp="1"/>
          </p:cNvSpPr>
          <p:nvPr>
            <p:ph type="title"/>
          </p:nvPr>
        </p:nvSpPr>
        <p:spPr/>
        <p:txBody>
          <a:bodyPr/>
          <a:lstStyle/>
          <a:p>
            <a:pPr algn="ctr"/>
            <a:r>
              <a:rPr lang="en-US" dirty="0"/>
              <a:t>Common Types of Difficult Behavior</a:t>
            </a:r>
            <a:endParaRPr lang="en-IN" dirty="0"/>
          </a:p>
        </p:txBody>
      </p:sp>
      <p:graphicFrame>
        <p:nvGraphicFramePr>
          <p:cNvPr id="4" name="Diagram 3">
            <a:extLst>
              <a:ext uri="{FF2B5EF4-FFF2-40B4-BE49-F238E27FC236}">
                <a16:creationId xmlns:a16="http://schemas.microsoft.com/office/drawing/2014/main" id="{9509E99C-5ED2-A805-0CA8-B1B8C9FA004E}"/>
              </a:ext>
            </a:extLst>
          </p:cNvPr>
          <p:cNvGraphicFramePr/>
          <p:nvPr/>
        </p:nvGraphicFramePr>
        <p:xfrm>
          <a:off x="1281654" y="1034725"/>
          <a:ext cx="9628689" cy="5730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874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4C9FBC0-810D-49CB-9FFA-29F755813D8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4F73F3C1-425D-4934-AABF-395C5E5EA56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0F2ADAF7-C0C1-49B5-B5C9-89529FDB47E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C3A36D70-3339-4D40-88D4-9F3245C9A7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6C7DE03-C722-4DC8-96A3-A7A2659AC82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CF7597CC-C207-4C44-AF05-D7D41803D95E}"/>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7479C2CE-0359-4364-870D-D129C556686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313AF604-4BDB-4452-A247-816952071104}"/>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5315F7AE-B033-4742-9B12-E1CF5285662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CE77E43C-F5B9-4B47-A02D-F133D1398A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6A94F46-2FCC-6F71-3AC1-7A4AAD6A034F}"/>
              </a:ext>
            </a:extLst>
          </p:cNvPr>
          <p:cNvPicPr>
            <a:picLocks noChangeAspect="1"/>
          </p:cNvPicPr>
          <p:nvPr/>
        </p:nvPicPr>
        <p:blipFill>
          <a:blip r:embed="rId3"/>
          <a:stretch>
            <a:fillRect/>
          </a:stretch>
        </p:blipFill>
        <p:spPr>
          <a:xfrm>
            <a:off x="7576427" y="1313248"/>
            <a:ext cx="3170195" cy="5230821"/>
          </a:xfrm>
          <a:prstGeom prst="rect">
            <a:avLst/>
          </a:prstGeom>
        </p:spPr>
      </p:pic>
      <p:sp>
        <p:nvSpPr>
          <p:cNvPr id="2" name="Title 1"/>
          <p:cNvSpPr>
            <a:spLocks noGrp="1"/>
          </p:cNvSpPr>
          <p:nvPr>
            <p:ph type="title"/>
          </p:nvPr>
        </p:nvSpPr>
        <p:spPr>
          <a:xfrm>
            <a:off x="600074" y="190500"/>
            <a:ext cx="8905875" cy="801741"/>
          </a:xfrm>
          <a:noFill/>
        </p:spPr>
        <p:txBody>
          <a:bodyPr>
            <a:noAutofit/>
          </a:bodyPr>
          <a:lstStyle/>
          <a:p>
            <a:r>
              <a:rPr lang="en-US" sz="4000" dirty="0">
                <a:ea typeface="Verdana" pitchFamily="34" charset="0"/>
              </a:rPr>
              <a:t>When to Take the Questions Offline?</a:t>
            </a:r>
            <a:endParaRPr lang="en-IN" sz="4000" dirty="0">
              <a:ea typeface="Verdana" pitchFamily="34" charset="0"/>
            </a:endParaRPr>
          </a:p>
        </p:txBody>
      </p:sp>
      <p:pic>
        <p:nvPicPr>
          <p:cNvPr id="11" name="Picture 10">
            <a:extLst>
              <a:ext uri="{FF2B5EF4-FFF2-40B4-BE49-F238E27FC236}">
                <a16:creationId xmlns:a16="http://schemas.microsoft.com/office/drawing/2014/main" id="{57D05897-57C4-E862-21D3-7E083FEAE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259" y="1315702"/>
            <a:ext cx="3157349" cy="5228367"/>
          </a:xfrm>
          <a:prstGeom prst="rect">
            <a:avLst/>
          </a:prstGeom>
        </p:spPr>
      </p:pic>
      <p:sp>
        <p:nvSpPr>
          <p:cNvPr id="15" name="TextBox 14">
            <a:extLst>
              <a:ext uri="{FF2B5EF4-FFF2-40B4-BE49-F238E27FC236}">
                <a16:creationId xmlns:a16="http://schemas.microsoft.com/office/drawing/2014/main" id="{CD922BD4-4C48-2BEC-B7BC-A538664F8132}"/>
              </a:ext>
            </a:extLst>
          </p:cNvPr>
          <p:cNvSpPr txBox="1"/>
          <p:nvPr/>
        </p:nvSpPr>
        <p:spPr>
          <a:xfrm>
            <a:off x="1626041" y="5253652"/>
            <a:ext cx="2645030" cy="1026863"/>
          </a:xfrm>
          <a:prstGeom prst="rect">
            <a:avLst/>
          </a:prstGeom>
          <a:noFill/>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rPr>
              <a:t>Too many cross questions – know when to stop</a:t>
            </a:r>
          </a:p>
        </p:txBody>
      </p:sp>
      <p:pic>
        <p:nvPicPr>
          <p:cNvPr id="16" name="Picture 15">
            <a:extLst>
              <a:ext uri="{FF2B5EF4-FFF2-40B4-BE49-F238E27FC236}">
                <a16:creationId xmlns:a16="http://schemas.microsoft.com/office/drawing/2014/main" id="{4CF71EC3-B421-623C-8F8A-C1C5342CED0F}"/>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419078" y="1315702"/>
            <a:ext cx="3157349" cy="5228367"/>
          </a:xfrm>
          <a:prstGeom prst="rect">
            <a:avLst/>
          </a:prstGeom>
        </p:spPr>
      </p:pic>
      <p:sp>
        <p:nvSpPr>
          <p:cNvPr id="19" name="TextBox 18">
            <a:extLst>
              <a:ext uri="{FF2B5EF4-FFF2-40B4-BE49-F238E27FC236}">
                <a16:creationId xmlns:a16="http://schemas.microsoft.com/office/drawing/2014/main" id="{BF82C6E2-A544-FCDA-88AD-978DF01A39A2}"/>
              </a:ext>
            </a:extLst>
          </p:cNvPr>
          <p:cNvSpPr txBox="1"/>
          <p:nvPr/>
        </p:nvSpPr>
        <p:spPr>
          <a:xfrm>
            <a:off x="4790130" y="5388776"/>
            <a:ext cx="2452270" cy="715692"/>
          </a:xfrm>
          <a:prstGeom prst="rect">
            <a:avLst/>
          </a:prstGeom>
          <a:noFill/>
        </p:spPr>
        <p:txBody>
          <a:bodyPr wrap="square">
            <a:spAutoFit/>
          </a:bodyPr>
          <a:lstStyle/>
          <a:p>
            <a:pPr algn="ctr"/>
            <a:r>
              <a:rPr lang="en-IN" sz="2000" dirty="0">
                <a:solidFill>
                  <a:schemeClr val="bg1"/>
                </a:solidFill>
                <a:effectLst>
                  <a:outerShdw blurRad="38100" dist="38100" dir="2700000" algn="tl">
                    <a:srgbClr val="000000">
                      <a:alpha val="43137"/>
                    </a:srgbClr>
                  </a:outerShdw>
                </a:effectLst>
              </a:rPr>
              <a:t>Out of subject questions</a:t>
            </a:r>
          </a:p>
        </p:txBody>
      </p:sp>
      <p:sp>
        <p:nvSpPr>
          <p:cNvPr id="8" name="TextBox 7">
            <a:extLst>
              <a:ext uri="{FF2B5EF4-FFF2-40B4-BE49-F238E27FC236}">
                <a16:creationId xmlns:a16="http://schemas.microsoft.com/office/drawing/2014/main" id="{DFD097FA-CDFB-D061-62CC-7F09A2C9B7AB}"/>
              </a:ext>
            </a:extLst>
          </p:cNvPr>
          <p:cNvSpPr txBox="1"/>
          <p:nvPr/>
        </p:nvSpPr>
        <p:spPr>
          <a:xfrm>
            <a:off x="7875285" y="5263482"/>
            <a:ext cx="2653590" cy="1007205"/>
          </a:xfrm>
          <a:prstGeom prst="rect">
            <a:avLst/>
          </a:prstGeom>
          <a:noFill/>
        </p:spPr>
        <p:txBody>
          <a:bodyPr wrap="square" lIns="90000" anchor="ctr">
            <a:noAutofit/>
          </a:bodyPr>
          <a:lstStyle/>
          <a:p>
            <a:pPr algn="ctr">
              <a:spcAft>
                <a:spcPts val="1200"/>
              </a:spcAft>
            </a:pPr>
            <a:r>
              <a:rPr lang="en-US" sz="2000" dirty="0">
                <a:solidFill>
                  <a:schemeClr val="bg1"/>
                </a:solidFill>
                <a:effectLst>
                  <a:outerShdw blurRad="38100" dist="38100" dir="2700000" algn="tl">
                    <a:srgbClr val="000000">
                      <a:alpha val="43137"/>
                    </a:srgbClr>
                  </a:outerShdw>
                </a:effectLst>
              </a:rPr>
              <a:t>Take questions </a:t>
            </a:r>
            <a:r>
              <a:rPr lang="en-US" sz="2000">
                <a:solidFill>
                  <a:schemeClr val="bg1"/>
                </a:solidFill>
                <a:effectLst>
                  <a:outerShdw blurRad="38100" dist="38100" dir="2700000" algn="tl">
                    <a:srgbClr val="000000">
                      <a:alpha val="43137"/>
                    </a:srgbClr>
                  </a:outerShdw>
                </a:effectLst>
              </a:rPr>
              <a:t>only where  </a:t>
            </a:r>
            <a:r>
              <a:rPr lang="en-US" sz="2000" dirty="0">
                <a:solidFill>
                  <a:schemeClr val="bg1"/>
                </a:solidFill>
                <a:effectLst>
                  <a:outerShdw blurRad="38100" dist="38100" dir="2700000" algn="tl">
                    <a:srgbClr val="000000">
                      <a:alpha val="43137"/>
                    </a:srgbClr>
                  </a:outerShdw>
                </a:effectLst>
              </a:rPr>
              <a:t>that person who needs the answer </a:t>
            </a:r>
          </a:p>
        </p:txBody>
      </p:sp>
      <p:sp>
        <p:nvSpPr>
          <p:cNvPr id="3" name="Flowchart: Connector 2">
            <a:extLst>
              <a:ext uri="{FF2B5EF4-FFF2-40B4-BE49-F238E27FC236}">
                <a16:creationId xmlns:a16="http://schemas.microsoft.com/office/drawing/2014/main" id="{73B9D254-9845-BD72-EFD9-F6C4EA7E6451}"/>
              </a:ext>
            </a:extLst>
          </p:cNvPr>
          <p:cNvSpPr/>
          <p:nvPr/>
        </p:nvSpPr>
        <p:spPr>
          <a:xfrm>
            <a:off x="2114557" y="2200755"/>
            <a:ext cx="1656000" cy="1656000"/>
          </a:xfrm>
          <a:prstGeom prst="flowChartConnector">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Flowchart: Connector 3">
            <a:extLst>
              <a:ext uri="{FF2B5EF4-FFF2-40B4-BE49-F238E27FC236}">
                <a16:creationId xmlns:a16="http://schemas.microsoft.com/office/drawing/2014/main" id="{8A8349B4-A135-77DE-9955-24C4D4E9C538}"/>
              </a:ext>
            </a:extLst>
          </p:cNvPr>
          <p:cNvSpPr/>
          <p:nvPr/>
        </p:nvSpPr>
        <p:spPr>
          <a:xfrm>
            <a:off x="5221536" y="2200755"/>
            <a:ext cx="1656000" cy="1656000"/>
          </a:xfrm>
          <a:prstGeom prst="flowChartConnector">
            <a:avLst/>
          </a:prstGeom>
          <a:blipFill dpi="0" rotWithShape="1">
            <a:blip r:embed="rId8" cstate="print">
              <a:extLst>
                <a:ext uri="{28A0092B-C50C-407E-A947-70E740481C1C}">
                  <a14:useLocalDpi xmlns:a14="http://schemas.microsoft.com/office/drawing/2010/main" val="0"/>
                </a:ext>
              </a:extLst>
            </a:blip>
            <a:srcRect/>
            <a:stretch>
              <a:fillRect l="-30435" t="-2174" r="-30435" b="-239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Flowchart: Connector 4">
            <a:extLst>
              <a:ext uri="{FF2B5EF4-FFF2-40B4-BE49-F238E27FC236}">
                <a16:creationId xmlns:a16="http://schemas.microsoft.com/office/drawing/2014/main" id="{81BD3BED-C744-6A85-0DA2-76A6A1A59126}"/>
              </a:ext>
            </a:extLst>
          </p:cNvPr>
          <p:cNvSpPr/>
          <p:nvPr/>
        </p:nvSpPr>
        <p:spPr>
          <a:xfrm>
            <a:off x="8384240" y="2200755"/>
            <a:ext cx="1656000" cy="1656000"/>
          </a:xfrm>
          <a:prstGeom prst="flowChartConnector">
            <a:avLst/>
          </a:prstGeom>
          <a:blipFill dpi="0" rotWithShape="1">
            <a:blip r:embed="rId9" cstate="print">
              <a:extLst>
                <a:ext uri="{28A0092B-C50C-407E-A947-70E740481C1C}">
                  <a14:useLocalDpi xmlns:a14="http://schemas.microsoft.com/office/drawing/2010/main" val="0"/>
                </a:ext>
              </a:extLst>
            </a:blip>
            <a:srcRect/>
            <a:stretch>
              <a:fillRect l="-6521" t="1087" r="-6521" b="108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117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8" grpId="0"/>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90880-8993-3CA1-58B0-CE631D6E51FF}"/>
              </a:ext>
            </a:extLst>
          </p:cNvPr>
          <p:cNvSpPr>
            <a:spLocks noGrp="1"/>
          </p:cNvSpPr>
          <p:nvPr>
            <p:ph type="title"/>
          </p:nvPr>
        </p:nvSpPr>
        <p:spPr/>
        <p:txBody>
          <a:bodyPr/>
          <a:lstStyle/>
          <a:p>
            <a:endParaRPr lang="en-IN"/>
          </a:p>
        </p:txBody>
      </p:sp>
      <p:pic>
        <p:nvPicPr>
          <p:cNvPr id="7170" name="Picture 2" descr="Photo stressed business man using laptop and working problem">
            <a:extLst>
              <a:ext uri="{FF2B5EF4-FFF2-40B4-BE49-F238E27FC236}">
                <a16:creationId xmlns:a16="http://schemas.microsoft.com/office/drawing/2014/main" id="{DC605AF5-373B-CBCD-3B1F-F704A6A14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54586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80F9CF7-7481-99B4-21DB-584F550666AF}"/>
              </a:ext>
            </a:extLst>
          </p:cNvPr>
          <p:cNvSpPr txBox="1">
            <a:spLocks/>
          </p:cNvSpPr>
          <p:nvPr/>
        </p:nvSpPr>
        <p:spPr>
          <a:xfrm>
            <a:off x="1676400" y="5363862"/>
            <a:ext cx="8839200" cy="1175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Swis721 Cn BT" panose="020B0506020202030204" pitchFamily="34" charset="0"/>
                <a:ea typeface="+mj-ea"/>
                <a:cs typeface="+mj-cs"/>
              </a:defRPr>
            </a:lvl1pPr>
          </a:lstStyle>
          <a:p>
            <a:pPr algn="ctr"/>
            <a:br>
              <a:rPr lang="en-US" sz="3600" dirty="0">
                <a:effectLst>
                  <a:outerShdw blurRad="38100" dist="38100" dir="2700000" algn="tl">
                    <a:srgbClr val="000000">
                      <a:alpha val="43137"/>
                    </a:srgbClr>
                  </a:outerShdw>
                </a:effectLst>
                <a:ea typeface="Verdana" pitchFamily="34" charset="0"/>
              </a:rPr>
            </a:br>
            <a:r>
              <a:rPr lang="en-US" sz="3600" dirty="0">
                <a:effectLst>
                  <a:outerShdw blurRad="38100" dist="38100" dir="2700000" algn="tl">
                    <a:srgbClr val="000000">
                      <a:alpha val="43137"/>
                    </a:srgbClr>
                  </a:outerShdw>
                </a:effectLst>
                <a:ea typeface="Verdana" pitchFamily="34" charset="0"/>
              </a:rPr>
              <a:t>Tackling Nervousness &amp; Fear</a:t>
            </a:r>
          </a:p>
        </p:txBody>
      </p:sp>
    </p:spTree>
    <p:extLst>
      <p:ext uri="{BB962C8B-B14F-4D97-AF65-F5344CB8AC3E}">
        <p14:creationId xmlns:p14="http://schemas.microsoft.com/office/powerpoint/2010/main" val="202249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2F6"/>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E6C123-23F9-A623-0D0B-02E13098C7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17738" y="702100"/>
            <a:ext cx="8543862" cy="5898775"/>
          </a:xfrm>
          <a:prstGeom prst="rect">
            <a:avLst/>
          </a:prstGeom>
        </p:spPr>
      </p:pic>
      <p:sp>
        <p:nvSpPr>
          <p:cNvPr id="23" name="Title 3">
            <a:extLst>
              <a:ext uri="{FF2B5EF4-FFF2-40B4-BE49-F238E27FC236}">
                <a16:creationId xmlns:a16="http://schemas.microsoft.com/office/drawing/2014/main" id="{627502A3-135A-84B3-20E1-8422A766904C}"/>
              </a:ext>
            </a:extLst>
          </p:cNvPr>
          <p:cNvSpPr>
            <a:spLocks noGrp="1"/>
          </p:cNvSpPr>
          <p:nvPr>
            <p:ph type="title"/>
          </p:nvPr>
        </p:nvSpPr>
        <p:spPr>
          <a:xfrm>
            <a:off x="3181116" y="219445"/>
            <a:ext cx="5617106" cy="561341"/>
          </a:xfrm>
        </p:spPr>
        <p:txBody>
          <a:bodyPr/>
          <a:lstStyle/>
          <a:p>
            <a:pPr algn="ctr"/>
            <a:r>
              <a:rPr lang="en-IN" sz="4000" dirty="0"/>
              <a:t>Workshop Agenda</a:t>
            </a:r>
            <a:endParaRPr lang="en-IN" sz="4000" dirty="0">
              <a:solidFill>
                <a:srgbClr val="01559E"/>
              </a:solidFill>
            </a:endParaRPr>
          </a:p>
        </p:txBody>
      </p:sp>
      <p:sp>
        <p:nvSpPr>
          <p:cNvPr id="25" name="TextBox 24">
            <a:extLst>
              <a:ext uri="{FF2B5EF4-FFF2-40B4-BE49-F238E27FC236}">
                <a16:creationId xmlns:a16="http://schemas.microsoft.com/office/drawing/2014/main" id="{58FEAEBF-A0F4-2CBD-567D-62DC88F3E668}"/>
              </a:ext>
            </a:extLst>
          </p:cNvPr>
          <p:cNvSpPr txBox="1"/>
          <p:nvPr/>
        </p:nvSpPr>
        <p:spPr>
          <a:xfrm>
            <a:off x="2321871" y="4187797"/>
            <a:ext cx="1787379" cy="646331"/>
          </a:xfrm>
          <a:prstGeom prst="rect">
            <a:avLst/>
          </a:prstGeom>
          <a:noFill/>
        </p:spPr>
        <p:txBody>
          <a:bodyPr wrap="square">
            <a:spAutoFit/>
          </a:bodyPr>
          <a:lstStyle/>
          <a:p>
            <a:pPr algn="ctr"/>
            <a:r>
              <a:rPr lang="en-IN" dirty="0">
                <a:solidFill>
                  <a:srgbClr val="7030A0"/>
                </a:solidFill>
                <a:effectLst>
                  <a:outerShdw blurRad="38100" dist="38100" dir="2700000" algn="tl">
                    <a:srgbClr val="000000">
                      <a:alpha val="43137"/>
                    </a:srgbClr>
                  </a:outerShdw>
                </a:effectLst>
              </a:rPr>
              <a:t>Pre Workshop Presentations</a:t>
            </a:r>
          </a:p>
        </p:txBody>
      </p:sp>
      <p:sp>
        <p:nvSpPr>
          <p:cNvPr id="27" name="TextBox 26">
            <a:extLst>
              <a:ext uri="{FF2B5EF4-FFF2-40B4-BE49-F238E27FC236}">
                <a16:creationId xmlns:a16="http://schemas.microsoft.com/office/drawing/2014/main" id="{DE39D49D-C741-ED11-1A17-3E5DB7FFD8B0}"/>
              </a:ext>
            </a:extLst>
          </p:cNvPr>
          <p:cNvSpPr txBox="1"/>
          <p:nvPr/>
        </p:nvSpPr>
        <p:spPr>
          <a:xfrm>
            <a:off x="8082752" y="4049297"/>
            <a:ext cx="1522583" cy="923330"/>
          </a:xfrm>
          <a:prstGeom prst="rect">
            <a:avLst/>
          </a:prstGeom>
          <a:noFill/>
        </p:spPr>
        <p:txBody>
          <a:bodyPr wrap="square">
            <a:spAutoFit/>
          </a:bodyPr>
          <a:lstStyle/>
          <a:p>
            <a:pPr algn="ctr"/>
            <a:r>
              <a:rPr lang="en-IN" dirty="0">
                <a:solidFill>
                  <a:srgbClr val="F69D1C"/>
                </a:solidFill>
                <a:effectLst>
                  <a:outerShdw blurRad="38100" dist="38100" dir="2700000" algn="tl">
                    <a:srgbClr val="000000">
                      <a:alpha val="43137"/>
                    </a:srgbClr>
                  </a:outerShdw>
                </a:effectLst>
              </a:rPr>
              <a:t>Presentation Structure-Design</a:t>
            </a:r>
          </a:p>
        </p:txBody>
      </p:sp>
      <p:sp>
        <p:nvSpPr>
          <p:cNvPr id="28" name="TextBox 27">
            <a:extLst>
              <a:ext uri="{FF2B5EF4-FFF2-40B4-BE49-F238E27FC236}">
                <a16:creationId xmlns:a16="http://schemas.microsoft.com/office/drawing/2014/main" id="{E4ADB394-7750-FCE5-7E97-92D4CEDB93CC}"/>
              </a:ext>
            </a:extLst>
          </p:cNvPr>
          <p:cNvSpPr txBox="1"/>
          <p:nvPr/>
        </p:nvSpPr>
        <p:spPr>
          <a:xfrm>
            <a:off x="5074977" y="1910820"/>
            <a:ext cx="2001635" cy="646331"/>
          </a:xfrm>
          <a:prstGeom prst="rect">
            <a:avLst/>
          </a:prstGeom>
          <a:noFill/>
        </p:spPr>
        <p:txBody>
          <a:bodyPr wrap="square">
            <a:spAutoFit/>
          </a:bodyPr>
          <a:lstStyle/>
          <a:p>
            <a:pPr algn="ctr"/>
            <a:r>
              <a:rPr lang="en-IN" dirty="0">
                <a:solidFill>
                  <a:srgbClr val="01A6F8"/>
                </a:solidFill>
                <a:effectLst>
                  <a:outerShdw blurRad="38100" dist="38100" dir="2700000" algn="tl">
                    <a:srgbClr val="000000">
                      <a:alpha val="43137"/>
                    </a:srgbClr>
                  </a:outerShdw>
                </a:effectLst>
              </a:rPr>
              <a:t>Pre-Presentation Preparation</a:t>
            </a:r>
          </a:p>
        </p:txBody>
      </p:sp>
      <p:sp>
        <p:nvSpPr>
          <p:cNvPr id="31" name="TextBox 30">
            <a:extLst>
              <a:ext uri="{FF2B5EF4-FFF2-40B4-BE49-F238E27FC236}">
                <a16:creationId xmlns:a16="http://schemas.microsoft.com/office/drawing/2014/main" id="{036F013E-104D-9967-B2BF-4ED8896AEB00}"/>
              </a:ext>
            </a:extLst>
          </p:cNvPr>
          <p:cNvSpPr txBox="1"/>
          <p:nvPr/>
        </p:nvSpPr>
        <p:spPr>
          <a:xfrm>
            <a:off x="5307446" y="4836658"/>
            <a:ext cx="1600065" cy="1077218"/>
          </a:xfrm>
          <a:prstGeom prst="rect">
            <a:avLst/>
          </a:prstGeom>
          <a:noFill/>
        </p:spPr>
        <p:txBody>
          <a:bodyPr wrap="square">
            <a:spAutoFit/>
          </a:bodyPr>
          <a:lstStyle/>
          <a:p>
            <a:pPr algn="ctr"/>
            <a:r>
              <a:rPr lang="en-IN" sz="3200" b="1" dirty="0">
                <a:effectLst>
                  <a:outerShdw blurRad="38100" dist="38100" dir="2700000" algn="tl">
                    <a:srgbClr val="000000">
                      <a:alpha val="43137"/>
                    </a:srgbClr>
                  </a:outerShdw>
                </a:effectLst>
              </a:rPr>
              <a:t>Modules</a:t>
            </a:r>
          </a:p>
          <a:p>
            <a:pPr algn="ctr"/>
            <a:r>
              <a:rPr lang="en-IN" sz="3200" b="1" dirty="0">
                <a:effectLst>
                  <a:outerShdw blurRad="38100" dist="38100" dir="2700000" algn="tl">
                    <a:srgbClr val="000000">
                      <a:alpha val="43137"/>
                    </a:srgbClr>
                  </a:outerShdw>
                </a:effectLst>
              </a:rPr>
              <a:t>Day-1</a:t>
            </a:r>
          </a:p>
        </p:txBody>
      </p:sp>
      <p:sp>
        <p:nvSpPr>
          <p:cNvPr id="2" name="TextBox 1">
            <a:extLst>
              <a:ext uri="{FF2B5EF4-FFF2-40B4-BE49-F238E27FC236}">
                <a16:creationId xmlns:a16="http://schemas.microsoft.com/office/drawing/2014/main" id="{2F423006-C4B6-7348-87AE-8789DEC3657F}"/>
              </a:ext>
            </a:extLst>
          </p:cNvPr>
          <p:cNvSpPr txBox="1"/>
          <p:nvPr/>
        </p:nvSpPr>
        <p:spPr>
          <a:xfrm>
            <a:off x="3251574" y="2733246"/>
            <a:ext cx="1787379" cy="646331"/>
          </a:xfrm>
          <a:prstGeom prst="rect">
            <a:avLst/>
          </a:prstGeom>
          <a:noFill/>
        </p:spPr>
        <p:txBody>
          <a:bodyPr wrap="square">
            <a:spAutoFit/>
          </a:bodyPr>
          <a:lstStyle/>
          <a:p>
            <a:pPr algn="ctr"/>
            <a:r>
              <a:rPr lang="en-IN" dirty="0">
                <a:solidFill>
                  <a:srgbClr val="FD3A79"/>
                </a:solidFill>
                <a:effectLst>
                  <a:outerShdw blurRad="38100" dist="38100" dir="2700000" algn="tl">
                    <a:srgbClr val="000000">
                      <a:alpha val="43137"/>
                    </a:srgbClr>
                  </a:outerShdw>
                </a:effectLst>
              </a:rPr>
              <a:t>Understanding Presentation Skills </a:t>
            </a:r>
          </a:p>
        </p:txBody>
      </p:sp>
      <p:sp>
        <p:nvSpPr>
          <p:cNvPr id="5" name="TextBox 4">
            <a:extLst>
              <a:ext uri="{FF2B5EF4-FFF2-40B4-BE49-F238E27FC236}">
                <a16:creationId xmlns:a16="http://schemas.microsoft.com/office/drawing/2014/main" id="{7BD650F7-CDA6-D35A-CE61-C48D84C4ED35}"/>
              </a:ext>
            </a:extLst>
          </p:cNvPr>
          <p:cNvSpPr txBox="1"/>
          <p:nvPr/>
        </p:nvSpPr>
        <p:spPr>
          <a:xfrm>
            <a:off x="6907511" y="2758859"/>
            <a:ext cx="2001635" cy="646331"/>
          </a:xfrm>
          <a:prstGeom prst="rect">
            <a:avLst/>
          </a:prstGeom>
          <a:noFill/>
        </p:spPr>
        <p:txBody>
          <a:bodyPr wrap="square">
            <a:spAutoFit/>
          </a:bodyPr>
          <a:lstStyle/>
          <a:p>
            <a:pPr algn="ctr"/>
            <a:r>
              <a:rPr lang="en-IN" dirty="0">
                <a:solidFill>
                  <a:srgbClr val="00C1CF"/>
                </a:solidFill>
                <a:effectLst>
                  <a:outerShdw blurRad="38100" dist="38100" dir="2700000" algn="tl">
                    <a:srgbClr val="000000">
                      <a:alpha val="43137"/>
                    </a:srgbClr>
                  </a:outerShdw>
                </a:effectLst>
              </a:rPr>
              <a:t>Preparing Impactful content</a:t>
            </a:r>
          </a:p>
        </p:txBody>
      </p:sp>
      <p:sp>
        <p:nvSpPr>
          <p:cNvPr id="7" name="TextBox 6">
            <a:extLst>
              <a:ext uri="{FF2B5EF4-FFF2-40B4-BE49-F238E27FC236}">
                <a16:creationId xmlns:a16="http://schemas.microsoft.com/office/drawing/2014/main" id="{54C1A569-7973-515F-143C-85255F8A9574}"/>
              </a:ext>
            </a:extLst>
          </p:cNvPr>
          <p:cNvSpPr txBox="1"/>
          <p:nvPr/>
        </p:nvSpPr>
        <p:spPr>
          <a:xfrm>
            <a:off x="8082752" y="5461949"/>
            <a:ext cx="1522583" cy="646331"/>
          </a:xfrm>
          <a:prstGeom prst="rect">
            <a:avLst/>
          </a:prstGeom>
          <a:noFill/>
        </p:spPr>
        <p:txBody>
          <a:bodyPr wrap="square">
            <a:spAutoFit/>
          </a:bodyPr>
          <a:lstStyle/>
          <a:p>
            <a:pPr algn="ctr"/>
            <a:r>
              <a:rPr lang="en-IN" dirty="0">
                <a:effectLst>
                  <a:outerShdw blurRad="38100" dist="38100" dir="2700000" algn="tl">
                    <a:srgbClr val="000000">
                      <a:alpha val="43137"/>
                    </a:srgbClr>
                  </a:outerShdw>
                </a:effectLst>
              </a:rPr>
              <a:t>Homework for day 2 </a:t>
            </a:r>
          </a:p>
        </p:txBody>
      </p:sp>
    </p:spTree>
    <p:extLst>
      <p:ext uri="{BB962C8B-B14F-4D97-AF65-F5344CB8AC3E}">
        <p14:creationId xmlns:p14="http://schemas.microsoft.com/office/powerpoint/2010/main" val="1899541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 grpId="0"/>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Two Person Handshakes in Front of Books on Shelf">
            <a:extLst>
              <a:ext uri="{FF2B5EF4-FFF2-40B4-BE49-F238E27FC236}">
                <a16:creationId xmlns:a16="http://schemas.microsoft.com/office/drawing/2014/main" id="{DE93DC7B-6EB3-852B-203B-D0862EECF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38320" cy="664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410CF5B-02B9-15F8-8BC0-597583E2371F}"/>
              </a:ext>
            </a:extLst>
          </p:cNvPr>
          <p:cNvPicPr>
            <a:picLocks noChangeAspect="1"/>
          </p:cNvPicPr>
          <p:nvPr/>
        </p:nvPicPr>
        <p:blipFill>
          <a:blip r:embed="rId4"/>
          <a:stretch>
            <a:fillRect/>
          </a:stretch>
        </p:blipFill>
        <p:spPr>
          <a:xfrm>
            <a:off x="5023032" y="4884230"/>
            <a:ext cx="507687" cy="507687"/>
          </a:xfrm>
          <a:prstGeom prst="rect">
            <a:avLst/>
          </a:prstGeom>
        </p:spPr>
      </p:pic>
      <p:pic>
        <p:nvPicPr>
          <p:cNvPr id="10" name="Picture 9">
            <a:extLst>
              <a:ext uri="{FF2B5EF4-FFF2-40B4-BE49-F238E27FC236}">
                <a16:creationId xmlns:a16="http://schemas.microsoft.com/office/drawing/2014/main" id="{37429726-DD4E-E52A-8722-77E6F9E95AB4}"/>
              </a:ext>
            </a:extLst>
          </p:cNvPr>
          <p:cNvPicPr>
            <a:picLocks noChangeAspect="1"/>
          </p:cNvPicPr>
          <p:nvPr/>
        </p:nvPicPr>
        <p:blipFill>
          <a:blip r:embed="rId5"/>
          <a:stretch>
            <a:fillRect/>
          </a:stretch>
        </p:blipFill>
        <p:spPr>
          <a:xfrm>
            <a:off x="7620437" y="4881138"/>
            <a:ext cx="552344" cy="552344"/>
          </a:xfrm>
          <a:prstGeom prst="rect">
            <a:avLst/>
          </a:prstGeom>
        </p:spPr>
      </p:pic>
      <p:pic>
        <p:nvPicPr>
          <p:cNvPr id="11" name="Picture 10">
            <a:extLst>
              <a:ext uri="{FF2B5EF4-FFF2-40B4-BE49-F238E27FC236}">
                <a16:creationId xmlns:a16="http://schemas.microsoft.com/office/drawing/2014/main" id="{4B4B306F-DDFD-02C4-0F80-AD7BE5FE3FA6}"/>
              </a:ext>
            </a:extLst>
          </p:cNvPr>
          <p:cNvPicPr>
            <a:picLocks noChangeAspect="1"/>
          </p:cNvPicPr>
          <p:nvPr/>
        </p:nvPicPr>
        <p:blipFill>
          <a:blip r:embed="rId6"/>
          <a:stretch>
            <a:fillRect/>
          </a:stretch>
        </p:blipFill>
        <p:spPr>
          <a:xfrm>
            <a:off x="10399743" y="4832457"/>
            <a:ext cx="649705" cy="649705"/>
          </a:xfrm>
          <a:prstGeom prst="rect">
            <a:avLst/>
          </a:prstGeom>
        </p:spPr>
      </p:pic>
      <p:sp>
        <p:nvSpPr>
          <p:cNvPr id="13" name="TextBox 12">
            <a:extLst>
              <a:ext uri="{FF2B5EF4-FFF2-40B4-BE49-F238E27FC236}">
                <a16:creationId xmlns:a16="http://schemas.microsoft.com/office/drawing/2014/main" id="{0F540D47-B281-16B5-533F-425C3D5CD7D0}"/>
              </a:ext>
            </a:extLst>
          </p:cNvPr>
          <p:cNvSpPr txBox="1"/>
          <p:nvPr/>
        </p:nvSpPr>
        <p:spPr>
          <a:xfrm>
            <a:off x="6744390" y="5461193"/>
            <a:ext cx="2462954" cy="318509"/>
          </a:xfrm>
          <a:prstGeom prst="rect">
            <a:avLst/>
          </a:prstGeom>
          <a:noFill/>
        </p:spPr>
        <p:txBody>
          <a:bodyPr wrap="square" rtlCol="0">
            <a:spAutoFit/>
          </a:bodyPr>
          <a:lstStyle/>
          <a:p>
            <a:r>
              <a:rPr lang="en-IN" sz="1400" dirty="0">
                <a:latin typeface="Swis721 Cn BT" panose="020B0506020202030204" pitchFamily="34" charset="0"/>
              </a:rPr>
              <a:t>Hello@freelancetrainings.com</a:t>
            </a:r>
          </a:p>
        </p:txBody>
      </p:sp>
      <p:sp>
        <p:nvSpPr>
          <p:cNvPr id="14" name="TextBox 13">
            <a:extLst>
              <a:ext uri="{FF2B5EF4-FFF2-40B4-BE49-F238E27FC236}">
                <a16:creationId xmlns:a16="http://schemas.microsoft.com/office/drawing/2014/main" id="{3DCF685F-B7C8-3543-E934-AB6981EFF2B7}"/>
              </a:ext>
            </a:extLst>
          </p:cNvPr>
          <p:cNvSpPr txBox="1"/>
          <p:nvPr/>
        </p:nvSpPr>
        <p:spPr>
          <a:xfrm>
            <a:off x="4666933" y="5471925"/>
            <a:ext cx="1141659" cy="307777"/>
          </a:xfrm>
          <a:prstGeom prst="rect">
            <a:avLst/>
          </a:prstGeom>
          <a:noFill/>
        </p:spPr>
        <p:txBody>
          <a:bodyPr wrap="none" rtlCol="0">
            <a:spAutoFit/>
          </a:bodyPr>
          <a:lstStyle/>
          <a:p>
            <a:r>
              <a:rPr lang="en-US" sz="1400">
                <a:latin typeface="Swis721 Cn BT" panose="020B0506020202030204" pitchFamily="34" charset="0"/>
              </a:rPr>
              <a:t>98752-08472</a:t>
            </a:r>
            <a:endParaRPr lang="en-IN" sz="1400" dirty="0">
              <a:latin typeface="Swis721 Cn BT" panose="020B0506020202030204" pitchFamily="34" charset="0"/>
            </a:endParaRPr>
          </a:p>
        </p:txBody>
      </p:sp>
      <p:sp>
        <p:nvSpPr>
          <p:cNvPr id="15" name="TextBox 14">
            <a:extLst>
              <a:ext uri="{FF2B5EF4-FFF2-40B4-BE49-F238E27FC236}">
                <a16:creationId xmlns:a16="http://schemas.microsoft.com/office/drawing/2014/main" id="{85CB3971-4E46-9414-D30A-E73301646032}"/>
              </a:ext>
            </a:extLst>
          </p:cNvPr>
          <p:cNvSpPr txBox="1"/>
          <p:nvPr/>
        </p:nvSpPr>
        <p:spPr>
          <a:xfrm>
            <a:off x="9695370" y="5433484"/>
            <a:ext cx="2130455" cy="307777"/>
          </a:xfrm>
          <a:prstGeom prst="rect">
            <a:avLst/>
          </a:prstGeom>
          <a:noFill/>
        </p:spPr>
        <p:txBody>
          <a:bodyPr wrap="none" rtlCol="0">
            <a:spAutoFit/>
          </a:bodyPr>
          <a:lstStyle/>
          <a:p>
            <a:r>
              <a:rPr lang="en-IN" sz="1400" dirty="0">
                <a:latin typeface="Swis721 Cn BT" panose="020B0506020202030204" pitchFamily="34" charset="0"/>
              </a:rPr>
              <a:t>www.freelancetrainings.com</a:t>
            </a:r>
          </a:p>
        </p:txBody>
      </p:sp>
      <p:pic>
        <p:nvPicPr>
          <p:cNvPr id="17" name="Picture 16">
            <a:extLst>
              <a:ext uri="{FF2B5EF4-FFF2-40B4-BE49-F238E27FC236}">
                <a16:creationId xmlns:a16="http://schemas.microsoft.com/office/drawing/2014/main" id="{CCC7A4C4-6279-9122-A2D3-05E51AE07642}"/>
              </a:ext>
            </a:extLst>
          </p:cNvPr>
          <p:cNvPicPr>
            <a:picLocks noChangeAspect="1"/>
          </p:cNvPicPr>
          <p:nvPr/>
        </p:nvPicPr>
        <p:blipFill>
          <a:blip r:embed="rId7"/>
          <a:stretch>
            <a:fillRect/>
          </a:stretch>
        </p:blipFill>
        <p:spPr>
          <a:xfrm>
            <a:off x="5501853" y="6255611"/>
            <a:ext cx="315227" cy="315227"/>
          </a:xfrm>
          <a:prstGeom prst="rect">
            <a:avLst/>
          </a:prstGeom>
        </p:spPr>
      </p:pic>
      <p:sp>
        <p:nvSpPr>
          <p:cNvPr id="18" name="TextBox 17">
            <a:extLst>
              <a:ext uri="{FF2B5EF4-FFF2-40B4-BE49-F238E27FC236}">
                <a16:creationId xmlns:a16="http://schemas.microsoft.com/office/drawing/2014/main" id="{749C530B-84F8-0DD8-C408-01BC63946DF0}"/>
              </a:ext>
            </a:extLst>
          </p:cNvPr>
          <p:cNvSpPr txBox="1"/>
          <p:nvPr/>
        </p:nvSpPr>
        <p:spPr>
          <a:xfrm>
            <a:off x="5745960" y="6296521"/>
            <a:ext cx="5326651" cy="307777"/>
          </a:xfrm>
          <a:prstGeom prst="rect">
            <a:avLst/>
          </a:prstGeom>
          <a:noFill/>
        </p:spPr>
        <p:txBody>
          <a:bodyPr wrap="none" rtlCol="0">
            <a:spAutoFit/>
          </a:bodyPr>
          <a:lstStyle/>
          <a:p>
            <a:r>
              <a:rPr lang="en-IN" sz="1400" dirty="0">
                <a:latin typeface="Swis721 Cn BT" panose="020B0506020202030204" pitchFamily="34" charset="0"/>
              </a:rPr>
              <a:t>406, Titanium City Centre Mall, Anand Nagar, Satellite, Ahmedabad-380015</a:t>
            </a:r>
          </a:p>
        </p:txBody>
      </p:sp>
      <p:pic>
        <p:nvPicPr>
          <p:cNvPr id="5" name="Picture 2" descr="Free vector thank you placard concept illustration">
            <a:extLst>
              <a:ext uri="{FF2B5EF4-FFF2-40B4-BE49-F238E27FC236}">
                <a16:creationId xmlns:a16="http://schemas.microsoft.com/office/drawing/2014/main" id="{04504D1F-4823-628D-19FD-9EE5B7A14C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657" b="14010"/>
          <a:stretch>
            <a:fillRect/>
          </a:stretch>
        </p:blipFill>
        <p:spPr bwMode="auto">
          <a:xfrm>
            <a:off x="5023032" y="783956"/>
            <a:ext cx="5914242" cy="2967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2F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421E52-D4A4-3090-1807-07B3E25034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17738" y="702100"/>
            <a:ext cx="8543862" cy="5898775"/>
          </a:xfrm>
          <a:prstGeom prst="rect">
            <a:avLst/>
          </a:prstGeom>
        </p:spPr>
      </p:pic>
      <p:sp>
        <p:nvSpPr>
          <p:cNvPr id="25" name="TextBox 24">
            <a:extLst>
              <a:ext uri="{FF2B5EF4-FFF2-40B4-BE49-F238E27FC236}">
                <a16:creationId xmlns:a16="http://schemas.microsoft.com/office/drawing/2014/main" id="{58FEAEBF-A0F4-2CBD-567D-62DC88F3E668}"/>
              </a:ext>
            </a:extLst>
          </p:cNvPr>
          <p:cNvSpPr txBox="1"/>
          <p:nvPr/>
        </p:nvSpPr>
        <p:spPr>
          <a:xfrm>
            <a:off x="2321871" y="4187797"/>
            <a:ext cx="1787379" cy="646331"/>
          </a:xfrm>
          <a:prstGeom prst="rect">
            <a:avLst/>
          </a:prstGeom>
          <a:noFill/>
        </p:spPr>
        <p:txBody>
          <a:bodyPr wrap="square">
            <a:spAutoFit/>
          </a:bodyPr>
          <a:lstStyle/>
          <a:p>
            <a:pPr algn="ctr"/>
            <a:r>
              <a:rPr lang="en-IN" dirty="0">
                <a:solidFill>
                  <a:srgbClr val="7030A0"/>
                </a:solidFill>
                <a:effectLst>
                  <a:outerShdw blurRad="38100" dist="38100" dir="2700000" algn="tl">
                    <a:srgbClr val="000000">
                      <a:alpha val="43137"/>
                    </a:srgbClr>
                  </a:outerShdw>
                </a:effectLst>
              </a:rPr>
              <a:t>Presentation Delivery</a:t>
            </a:r>
          </a:p>
        </p:txBody>
      </p:sp>
      <p:sp>
        <p:nvSpPr>
          <p:cNvPr id="26" name="TextBox 25">
            <a:extLst>
              <a:ext uri="{FF2B5EF4-FFF2-40B4-BE49-F238E27FC236}">
                <a16:creationId xmlns:a16="http://schemas.microsoft.com/office/drawing/2014/main" id="{078AC6BF-C79C-A7C4-B5B2-5C6758269E0E}"/>
              </a:ext>
            </a:extLst>
          </p:cNvPr>
          <p:cNvSpPr txBox="1"/>
          <p:nvPr/>
        </p:nvSpPr>
        <p:spPr>
          <a:xfrm>
            <a:off x="7105419" y="2725332"/>
            <a:ext cx="1807671" cy="923330"/>
          </a:xfrm>
          <a:prstGeom prst="rect">
            <a:avLst/>
          </a:prstGeom>
          <a:noFill/>
        </p:spPr>
        <p:txBody>
          <a:bodyPr wrap="square">
            <a:spAutoFit/>
          </a:bodyPr>
          <a:lstStyle/>
          <a:p>
            <a:pPr algn="ctr"/>
            <a:r>
              <a:rPr lang="en-IN" dirty="0">
                <a:solidFill>
                  <a:srgbClr val="0A9FAA"/>
                </a:solidFill>
                <a:effectLst>
                  <a:outerShdw blurRad="38100" dist="38100" dir="2700000" algn="tl">
                    <a:srgbClr val="000000">
                      <a:alpha val="43137"/>
                    </a:srgbClr>
                  </a:outerShdw>
                </a:effectLst>
              </a:rPr>
              <a:t>Tackling Nervousness &amp; fear</a:t>
            </a:r>
          </a:p>
        </p:txBody>
      </p:sp>
      <p:sp>
        <p:nvSpPr>
          <p:cNvPr id="27" name="TextBox 26">
            <a:extLst>
              <a:ext uri="{FF2B5EF4-FFF2-40B4-BE49-F238E27FC236}">
                <a16:creationId xmlns:a16="http://schemas.microsoft.com/office/drawing/2014/main" id="{DE39D49D-C741-ED11-1A17-3E5DB7FFD8B0}"/>
              </a:ext>
            </a:extLst>
          </p:cNvPr>
          <p:cNvSpPr txBox="1"/>
          <p:nvPr/>
        </p:nvSpPr>
        <p:spPr>
          <a:xfrm>
            <a:off x="5314505" y="1802002"/>
            <a:ext cx="1522583" cy="369332"/>
          </a:xfrm>
          <a:prstGeom prst="rect">
            <a:avLst/>
          </a:prstGeom>
          <a:noFill/>
        </p:spPr>
        <p:txBody>
          <a:bodyPr wrap="square">
            <a:spAutoFit/>
          </a:bodyPr>
          <a:lstStyle/>
          <a:p>
            <a:pPr algn="ctr"/>
            <a:r>
              <a:rPr lang="en-IN" dirty="0">
                <a:solidFill>
                  <a:srgbClr val="0097E2"/>
                </a:solidFill>
                <a:effectLst>
                  <a:outerShdw blurRad="38100" dist="38100" dir="2700000" algn="tl">
                    <a:srgbClr val="000000">
                      <a:alpha val="43137"/>
                    </a:srgbClr>
                  </a:outerShdw>
                </a:effectLst>
              </a:rPr>
              <a:t>Handling Q &amp; A</a:t>
            </a:r>
          </a:p>
        </p:txBody>
      </p:sp>
      <p:sp>
        <p:nvSpPr>
          <p:cNvPr id="28" name="TextBox 27">
            <a:extLst>
              <a:ext uri="{FF2B5EF4-FFF2-40B4-BE49-F238E27FC236}">
                <a16:creationId xmlns:a16="http://schemas.microsoft.com/office/drawing/2014/main" id="{E4ADB394-7750-FCE5-7E97-92D4CEDB93CC}"/>
              </a:ext>
            </a:extLst>
          </p:cNvPr>
          <p:cNvSpPr txBox="1"/>
          <p:nvPr/>
        </p:nvSpPr>
        <p:spPr>
          <a:xfrm>
            <a:off x="3169467" y="2726775"/>
            <a:ext cx="2001635" cy="646331"/>
          </a:xfrm>
          <a:prstGeom prst="rect">
            <a:avLst/>
          </a:prstGeom>
          <a:noFill/>
        </p:spPr>
        <p:txBody>
          <a:bodyPr wrap="square">
            <a:spAutoFit/>
          </a:bodyPr>
          <a:lstStyle/>
          <a:p>
            <a:pPr algn="ctr"/>
            <a:r>
              <a:rPr lang="en-IN" dirty="0">
                <a:solidFill>
                  <a:srgbClr val="FE0A56"/>
                </a:solidFill>
                <a:effectLst>
                  <a:outerShdw blurRad="38100" dist="38100" dir="2700000" algn="tl">
                    <a:srgbClr val="000000">
                      <a:alpha val="43137"/>
                    </a:srgbClr>
                  </a:outerShdw>
                </a:effectLst>
              </a:rPr>
              <a:t>Dealing with Difficult Audience </a:t>
            </a:r>
          </a:p>
        </p:txBody>
      </p:sp>
      <p:sp>
        <p:nvSpPr>
          <p:cNvPr id="29" name="TextBox 28">
            <a:extLst>
              <a:ext uri="{FF2B5EF4-FFF2-40B4-BE49-F238E27FC236}">
                <a16:creationId xmlns:a16="http://schemas.microsoft.com/office/drawing/2014/main" id="{FF093514-1B29-EDA4-ADC7-5E4B993949E5}"/>
              </a:ext>
            </a:extLst>
          </p:cNvPr>
          <p:cNvSpPr txBox="1"/>
          <p:nvPr/>
        </p:nvSpPr>
        <p:spPr>
          <a:xfrm>
            <a:off x="8193578" y="3924439"/>
            <a:ext cx="1439024" cy="1200329"/>
          </a:xfrm>
          <a:prstGeom prst="rect">
            <a:avLst/>
          </a:prstGeom>
          <a:noFill/>
        </p:spPr>
        <p:txBody>
          <a:bodyPr wrap="square">
            <a:spAutoFit/>
          </a:bodyPr>
          <a:lstStyle/>
          <a:p>
            <a:pPr algn="ctr"/>
            <a:r>
              <a:rPr lang="en-IN" dirty="0">
                <a:solidFill>
                  <a:srgbClr val="F59405"/>
                </a:solidFill>
                <a:effectLst>
                  <a:outerShdw blurRad="38100" dist="38100" dir="2700000" algn="tl">
                    <a:srgbClr val="000000">
                      <a:alpha val="43137"/>
                    </a:srgbClr>
                  </a:outerShdw>
                </a:effectLst>
              </a:rPr>
              <a:t>Post Training Presentations</a:t>
            </a:r>
          </a:p>
          <a:p>
            <a:pPr algn="ctr"/>
            <a:r>
              <a:rPr lang="en-IN" dirty="0">
                <a:solidFill>
                  <a:srgbClr val="F59405"/>
                </a:solidFill>
                <a:effectLst>
                  <a:outerShdw blurRad="38100" dist="38100" dir="2700000" algn="tl">
                    <a:srgbClr val="000000">
                      <a:alpha val="43137"/>
                    </a:srgbClr>
                  </a:outerShdw>
                </a:effectLst>
              </a:rPr>
              <a:t>by participants</a:t>
            </a:r>
          </a:p>
        </p:txBody>
      </p:sp>
      <p:sp>
        <p:nvSpPr>
          <p:cNvPr id="2" name="TextBox 1">
            <a:extLst>
              <a:ext uri="{FF2B5EF4-FFF2-40B4-BE49-F238E27FC236}">
                <a16:creationId xmlns:a16="http://schemas.microsoft.com/office/drawing/2014/main" id="{D982D483-99BC-1EEE-51A8-8B3517E26C80}"/>
              </a:ext>
            </a:extLst>
          </p:cNvPr>
          <p:cNvSpPr txBox="1"/>
          <p:nvPr/>
        </p:nvSpPr>
        <p:spPr>
          <a:xfrm>
            <a:off x="5307446" y="4836658"/>
            <a:ext cx="1600065" cy="1077218"/>
          </a:xfrm>
          <a:prstGeom prst="rect">
            <a:avLst/>
          </a:prstGeom>
          <a:noFill/>
        </p:spPr>
        <p:txBody>
          <a:bodyPr wrap="square">
            <a:spAutoFit/>
          </a:bodyPr>
          <a:lstStyle/>
          <a:p>
            <a:pPr algn="ctr"/>
            <a:r>
              <a:rPr lang="en-IN" sz="3200" b="1" dirty="0">
                <a:effectLst>
                  <a:outerShdw blurRad="38100" dist="38100" dir="2700000" algn="tl">
                    <a:srgbClr val="000000">
                      <a:alpha val="43137"/>
                    </a:srgbClr>
                  </a:outerShdw>
                </a:effectLst>
              </a:rPr>
              <a:t>Modules</a:t>
            </a:r>
          </a:p>
          <a:p>
            <a:pPr algn="ctr"/>
            <a:r>
              <a:rPr lang="en-IN" sz="3200" b="1" dirty="0">
                <a:effectLst>
                  <a:outerShdw blurRad="38100" dist="38100" dir="2700000" algn="tl">
                    <a:srgbClr val="000000">
                      <a:alpha val="43137"/>
                    </a:srgbClr>
                  </a:outerShdw>
                </a:effectLst>
              </a:rPr>
              <a:t>Day-2</a:t>
            </a:r>
          </a:p>
        </p:txBody>
      </p:sp>
      <p:sp>
        <p:nvSpPr>
          <p:cNvPr id="6" name="Title 3">
            <a:extLst>
              <a:ext uri="{FF2B5EF4-FFF2-40B4-BE49-F238E27FC236}">
                <a16:creationId xmlns:a16="http://schemas.microsoft.com/office/drawing/2014/main" id="{22B04C68-9BC2-EB90-2DF6-B29D8882071F}"/>
              </a:ext>
            </a:extLst>
          </p:cNvPr>
          <p:cNvSpPr txBox="1">
            <a:spLocks/>
          </p:cNvSpPr>
          <p:nvPr/>
        </p:nvSpPr>
        <p:spPr>
          <a:xfrm>
            <a:off x="3181116" y="219445"/>
            <a:ext cx="5617106" cy="561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Swis721 Cn BT" panose="020B0506020202030204" pitchFamily="34" charset="0"/>
                <a:ea typeface="+mj-ea"/>
                <a:cs typeface="+mj-cs"/>
              </a:defRPr>
            </a:lvl1pPr>
          </a:lstStyle>
          <a:p>
            <a:pPr algn="ctr"/>
            <a:r>
              <a:rPr lang="en-IN" sz="4000"/>
              <a:t>Workshop Agenda</a:t>
            </a:r>
            <a:endParaRPr lang="en-IN" sz="4000" dirty="0">
              <a:solidFill>
                <a:srgbClr val="01559E"/>
              </a:solidFill>
            </a:endParaRPr>
          </a:p>
        </p:txBody>
      </p:sp>
    </p:spTree>
    <p:extLst>
      <p:ext uri="{BB962C8B-B14F-4D97-AF65-F5344CB8AC3E}">
        <p14:creationId xmlns:p14="http://schemas.microsoft.com/office/powerpoint/2010/main" val="2522078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5310" y="241297"/>
            <a:ext cx="10515600" cy="561341"/>
          </a:xfrm>
        </p:spPr>
        <p:txBody>
          <a:bodyPr>
            <a:noAutofit/>
          </a:bodyPr>
          <a:lstStyle/>
          <a:p>
            <a:r>
              <a:rPr lang="en-US" sz="4000" dirty="0"/>
              <a:t>Components of Effective Presentation</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1876889"/>
              </p:ext>
            </p:extLst>
          </p:nvPr>
        </p:nvGraphicFramePr>
        <p:xfrm>
          <a:off x="575310" y="864692"/>
          <a:ext cx="10887073" cy="46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D9AEA2C-F622-D64D-73F7-6916A5CCB597}"/>
              </a:ext>
            </a:extLst>
          </p:cNvPr>
          <p:cNvSpPr txBox="1"/>
          <p:nvPr/>
        </p:nvSpPr>
        <p:spPr>
          <a:xfrm>
            <a:off x="575310" y="5020345"/>
            <a:ext cx="3497926" cy="923330"/>
          </a:xfrm>
          <a:prstGeom prst="rect">
            <a:avLst/>
          </a:prstGeom>
          <a:noFill/>
        </p:spPr>
        <p:txBody>
          <a:bodyPr wrap="square" lIns="0">
            <a:spAutoFit/>
          </a:bodyPr>
          <a:lstStyle/>
          <a:p>
            <a:pPr algn="ctr"/>
            <a:r>
              <a:rPr lang="en-US" dirty="0"/>
              <a:t>Is what you write on the slides. This is what you need to present it to the audience.</a:t>
            </a:r>
          </a:p>
        </p:txBody>
      </p:sp>
      <p:sp>
        <p:nvSpPr>
          <p:cNvPr id="4" name="TextBox 3">
            <a:extLst>
              <a:ext uri="{FF2B5EF4-FFF2-40B4-BE49-F238E27FC236}">
                <a16:creationId xmlns:a16="http://schemas.microsoft.com/office/drawing/2014/main" id="{F9258B37-116C-6B13-E503-045769F1A1C5}"/>
              </a:ext>
            </a:extLst>
          </p:cNvPr>
          <p:cNvSpPr txBox="1"/>
          <p:nvPr/>
        </p:nvSpPr>
        <p:spPr>
          <a:xfrm>
            <a:off x="4447655" y="5020345"/>
            <a:ext cx="3497926" cy="1200329"/>
          </a:xfrm>
          <a:prstGeom prst="rect">
            <a:avLst/>
          </a:prstGeom>
          <a:noFill/>
        </p:spPr>
        <p:txBody>
          <a:bodyPr wrap="square" lIns="0">
            <a:spAutoFit/>
          </a:bodyPr>
          <a:lstStyle/>
          <a:p>
            <a:pPr algn="ctr"/>
            <a:r>
              <a:rPr lang="en-US" dirty="0"/>
              <a:t>Is the look and feel of the presentation i.e. the animations, sequence, slides layouts, videos etc. Expressing of the content.</a:t>
            </a:r>
          </a:p>
        </p:txBody>
      </p:sp>
      <p:sp>
        <p:nvSpPr>
          <p:cNvPr id="8" name="TextBox 7">
            <a:extLst>
              <a:ext uri="{FF2B5EF4-FFF2-40B4-BE49-F238E27FC236}">
                <a16:creationId xmlns:a16="http://schemas.microsoft.com/office/drawing/2014/main" id="{F4D62AAA-B17C-5DC3-993B-EB0E8F030926}"/>
              </a:ext>
            </a:extLst>
          </p:cNvPr>
          <p:cNvSpPr txBox="1"/>
          <p:nvPr/>
        </p:nvSpPr>
        <p:spPr>
          <a:xfrm>
            <a:off x="8151667" y="5020345"/>
            <a:ext cx="3497926" cy="646331"/>
          </a:xfrm>
          <a:prstGeom prst="rect">
            <a:avLst/>
          </a:prstGeom>
          <a:noFill/>
        </p:spPr>
        <p:txBody>
          <a:bodyPr wrap="square" lIns="0">
            <a:spAutoFit/>
          </a:bodyPr>
          <a:lstStyle/>
          <a:p>
            <a:pPr algn="ctr"/>
            <a:r>
              <a:rPr lang="en-US" dirty="0"/>
              <a:t>Is delivering the presentation to the Audience.</a:t>
            </a:r>
          </a:p>
        </p:txBody>
      </p:sp>
    </p:spTree>
    <p:extLst>
      <p:ext uri="{BB962C8B-B14F-4D97-AF65-F5344CB8AC3E}">
        <p14:creationId xmlns:p14="http://schemas.microsoft.com/office/powerpoint/2010/main" val="35668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A20880F-5C20-4ACC-BCCB-2EA1F6F7C91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4F95A13D-FD02-4EBF-8D67-9EBDA20C4E27}"/>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6DBE6A4E-6FA1-404F-B1EF-109E2B897CD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B527B039-6093-4BDD-8FA2-4A4323FAFAF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F45D1330-0EE8-4780-865D-DBF07A6A49C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A816F210-544D-4AE0-BA35-57B42D835A5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363862"/>
            <a:ext cx="8839200" cy="1175162"/>
          </a:xfrm>
        </p:spPr>
        <p:txBody>
          <a:bodyPr>
            <a:noAutofit/>
          </a:bodyPr>
          <a:lstStyle/>
          <a:p>
            <a:pPr algn="ctr"/>
            <a:br>
              <a:rPr lang="en-US" sz="3600" b="1" dirty="0">
                <a:effectLst>
                  <a:outerShdw blurRad="38100" dist="38100" dir="2700000" algn="tl">
                    <a:srgbClr val="000000">
                      <a:alpha val="43137"/>
                    </a:srgbClr>
                  </a:outerShdw>
                </a:effectLst>
                <a:ea typeface="Verdana" pitchFamily="34" charset="0"/>
              </a:rPr>
            </a:br>
            <a:r>
              <a:rPr lang="en-US" sz="3600" b="1" dirty="0"/>
              <a:t>Presentation Structure-Design</a:t>
            </a:r>
            <a:endParaRPr lang="en-US" sz="3600" b="1" dirty="0">
              <a:effectLst>
                <a:outerShdw blurRad="38100" dist="38100" dir="2700000" algn="tl">
                  <a:srgbClr val="000000">
                    <a:alpha val="43137"/>
                  </a:srgbClr>
                </a:outerShdw>
              </a:effectLst>
              <a:ea typeface="Verdana" pitchFamily="34" charset="0"/>
            </a:endParaRPr>
          </a:p>
        </p:txBody>
      </p:sp>
      <p:pic>
        <p:nvPicPr>
          <p:cNvPr id="8" name="Picture 7">
            <a:extLst>
              <a:ext uri="{FF2B5EF4-FFF2-40B4-BE49-F238E27FC236}">
                <a16:creationId xmlns:a16="http://schemas.microsoft.com/office/drawing/2014/main" id="{EF8AFE59-E0B6-7B92-03C0-07C94DD74C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5" t="2624" r="26203" b="33800"/>
          <a:stretch/>
        </p:blipFill>
        <p:spPr>
          <a:xfrm>
            <a:off x="0" y="0"/>
            <a:ext cx="12192000" cy="5241851"/>
          </a:xfrm>
          <a:prstGeom prst="rect">
            <a:avLst/>
          </a:prstGeom>
        </p:spPr>
      </p:pic>
    </p:spTree>
    <p:extLst>
      <p:ext uri="{BB962C8B-B14F-4D97-AF65-F5344CB8AC3E}">
        <p14:creationId xmlns:p14="http://schemas.microsoft.com/office/powerpoint/2010/main" val="2164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063" y="212245"/>
            <a:ext cx="8675712" cy="571500"/>
          </a:xfrm>
        </p:spPr>
        <p:txBody>
          <a:bodyPr>
            <a:noAutofit/>
          </a:bodyPr>
          <a:lstStyle/>
          <a:p>
            <a:r>
              <a:rPr lang="en-US" sz="4000" dirty="0"/>
              <a:t>1. Logical Sequence</a:t>
            </a:r>
          </a:p>
        </p:txBody>
      </p:sp>
      <p:sp>
        <p:nvSpPr>
          <p:cNvPr id="3" name="Content Placeholder 2"/>
          <p:cNvSpPr>
            <a:spLocks noGrp="1"/>
          </p:cNvSpPr>
          <p:nvPr>
            <p:ph idx="1"/>
          </p:nvPr>
        </p:nvSpPr>
        <p:spPr>
          <a:xfrm>
            <a:off x="0" y="1143000"/>
            <a:ext cx="7515225" cy="4790873"/>
          </a:xfrm>
          <a:solidFill>
            <a:srgbClr val="C9C9C9"/>
          </a:solidFill>
          <a:ln>
            <a:noFill/>
          </a:ln>
        </p:spPr>
        <p:txBody>
          <a:bodyPr tIns="684000" anchor="ctr">
            <a:noAutofit/>
          </a:bodyPr>
          <a:lstStyle/>
          <a:p>
            <a:pPr lvl="1">
              <a:lnSpc>
                <a:spcPct val="100000"/>
              </a:lnSpc>
              <a:spcBef>
                <a:spcPts val="0"/>
              </a:spcBef>
              <a:spcAft>
                <a:spcPts val="4200"/>
              </a:spcAft>
            </a:pPr>
            <a:r>
              <a:rPr lang="en-US" sz="2400" dirty="0">
                <a:solidFill>
                  <a:schemeClr val="tx1">
                    <a:lumMod val="85000"/>
                    <a:lumOff val="15000"/>
                  </a:schemeClr>
                </a:solidFill>
              </a:rPr>
              <a:t>20% time to intro &amp; concept, 60% for the main message and 20% towards summary &amp; Conclusion.</a:t>
            </a:r>
          </a:p>
          <a:p>
            <a:pPr lvl="1">
              <a:lnSpc>
                <a:spcPct val="100000"/>
              </a:lnSpc>
              <a:spcBef>
                <a:spcPts val="0"/>
              </a:spcBef>
              <a:spcAft>
                <a:spcPts val="4200"/>
              </a:spcAft>
            </a:pPr>
            <a:r>
              <a:rPr lang="en-US" sz="2400" dirty="0">
                <a:solidFill>
                  <a:schemeClr val="tx1">
                    <a:lumMod val="85000"/>
                    <a:lumOff val="15000"/>
                  </a:schemeClr>
                </a:solidFill>
              </a:rPr>
              <a:t>Should take in to consideration all types of audience- VAK.</a:t>
            </a:r>
          </a:p>
          <a:p>
            <a:pPr lvl="1">
              <a:lnSpc>
                <a:spcPct val="100000"/>
              </a:lnSpc>
              <a:spcBef>
                <a:spcPts val="0"/>
              </a:spcBef>
              <a:spcAft>
                <a:spcPts val="4200"/>
              </a:spcAft>
            </a:pPr>
            <a:r>
              <a:rPr lang="en-US" sz="2400" dirty="0">
                <a:solidFill>
                  <a:schemeClr val="tx1">
                    <a:lumMod val="85000"/>
                    <a:lumOff val="15000"/>
                  </a:schemeClr>
                </a:solidFill>
              </a:rPr>
              <a:t>Must be well paced allowing time to audience to digest the key messages.</a:t>
            </a:r>
          </a:p>
          <a:p>
            <a:endParaRPr lang="en-US" dirty="0"/>
          </a:p>
        </p:txBody>
      </p:sp>
      <p:pic>
        <p:nvPicPr>
          <p:cNvPr id="9" name="Picture 8">
            <a:extLst>
              <a:ext uri="{FF2B5EF4-FFF2-40B4-BE49-F238E27FC236}">
                <a16:creationId xmlns:a16="http://schemas.microsoft.com/office/drawing/2014/main" id="{9D0A2678-C07D-1450-CA3D-E870837ADEF2}"/>
              </a:ext>
            </a:extLst>
          </p:cNvPr>
          <p:cNvPicPr>
            <a:picLocks noChangeAspect="1"/>
          </p:cNvPicPr>
          <p:nvPr/>
        </p:nvPicPr>
        <p:blipFill rotWithShape="1">
          <a:blip r:embed="rId3">
            <a:extLst>
              <a:ext uri="{28A0092B-C50C-407E-A947-70E740481C1C}">
                <a14:useLocalDpi xmlns:a14="http://schemas.microsoft.com/office/drawing/2010/main" val="0"/>
              </a:ext>
            </a:extLst>
          </a:blip>
          <a:srcRect l="11004" r="10686"/>
          <a:stretch/>
        </p:blipFill>
        <p:spPr>
          <a:xfrm>
            <a:off x="7515225" y="1143000"/>
            <a:ext cx="4676772" cy="4790873"/>
          </a:xfrm>
          <a:prstGeom prst="rect">
            <a:avLst/>
          </a:prstGeom>
        </p:spPr>
      </p:pic>
    </p:spTree>
    <p:extLst>
      <p:ext uri="{BB962C8B-B14F-4D97-AF65-F5344CB8AC3E}">
        <p14:creationId xmlns:p14="http://schemas.microsoft.com/office/powerpoint/2010/main" val="38001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lated image"/>
          <p:cNvPicPr>
            <a:picLocks noChangeAspect="1" noChangeArrowheads="1"/>
          </p:cNvPicPr>
          <p:nvPr/>
        </p:nvPicPr>
        <p:blipFill>
          <a:blip r:embed="rId3"/>
          <a:srcRect/>
          <a:stretch>
            <a:fillRect/>
          </a:stretch>
        </p:blipFill>
        <p:spPr bwMode="auto">
          <a:xfrm>
            <a:off x="0" y="1082061"/>
            <a:ext cx="12191997" cy="4928849"/>
          </a:xfrm>
          <a:prstGeom prst="rect">
            <a:avLst/>
          </a:prstGeom>
          <a:noFill/>
        </p:spPr>
      </p:pic>
      <p:sp>
        <p:nvSpPr>
          <p:cNvPr id="5" name="TextBox 4">
            <a:extLst>
              <a:ext uri="{FF2B5EF4-FFF2-40B4-BE49-F238E27FC236}">
                <a16:creationId xmlns:a16="http://schemas.microsoft.com/office/drawing/2014/main" id="{43296648-7E83-6A17-5824-B2C926BDA7DE}"/>
              </a:ext>
            </a:extLst>
          </p:cNvPr>
          <p:cNvSpPr txBox="1"/>
          <p:nvPr/>
        </p:nvSpPr>
        <p:spPr>
          <a:xfrm>
            <a:off x="595312" y="166560"/>
            <a:ext cx="8485187" cy="707886"/>
          </a:xfrm>
          <a:prstGeom prst="rect">
            <a:avLst/>
          </a:prstGeom>
          <a:noFill/>
        </p:spPr>
        <p:txBody>
          <a:bodyPr wrap="square">
            <a:spAutoFit/>
          </a:bodyPr>
          <a:lstStyle/>
          <a:p>
            <a:r>
              <a:rPr lang="en-CA" sz="4000" b="1" dirty="0">
                <a:latin typeface="Swis721 Cn BT" panose="020B0506020202030204" pitchFamily="34" charset="0"/>
              </a:rPr>
              <a:t>8. Wrong Colour Combination</a:t>
            </a:r>
          </a:p>
        </p:txBody>
      </p:sp>
    </p:spTree>
    <p:extLst>
      <p:ext uri="{BB962C8B-B14F-4D97-AF65-F5344CB8AC3E}">
        <p14:creationId xmlns:p14="http://schemas.microsoft.com/office/powerpoint/2010/main" val="3883908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59" y="197442"/>
            <a:ext cx="8229600" cy="572451"/>
          </a:xfrm>
        </p:spPr>
        <p:txBody>
          <a:bodyPr>
            <a:noAutofit/>
          </a:bodyPr>
          <a:lstStyle/>
          <a:p>
            <a:r>
              <a:rPr lang="en-CA" sz="4000" dirty="0">
                <a:ea typeface="Verdana" pitchFamily="34" charset="0"/>
                <a:cs typeface="Verdana" pitchFamily="34" charset="0"/>
              </a:rPr>
              <a:t>Importance of using video or audio</a:t>
            </a:r>
            <a:endParaRPr lang="en-CA" dirty="0"/>
          </a:p>
        </p:txBody>
      </p:sp>
      <p:graphicFrame>
        <p:nvGraphicFramePr>
          <p:cNvPr id="18" name="Diagram 17">
            <a:extLst>
              <a:ext uri="{FF2B5EF4-FFF2-40B4-BE49-F238E27FC236}">
                <a16:creationId xmlns:a16="http://schemas.microsoft.com/office/drawing/2014/main" id="{FF955028-B93D-E7EF-F125-7C6E5BC9F51B}"/>
              </a:ext>
            </a:extLst>
          </p:cNvPr>
          <p:cNvGraphicFramePr/>
          <p:nvPr>
            <p:extLst>
              <p:ext uri="{D42A27DB-BD31-4B8C-83A1-F6EECF244321}">
                <p14:modId xmlns:p14="http://schemas.microsoft.com/office/powerpoint/2010/main" val="4099758955"/>
              </p:ext>
            </p:extLst>
          </p:nvPr>
        </p:nvGraphicFramePr>
        <p:xfrm>
          <a:off x="625577" y="954955"/>
          <a:ext cx="10940845" cy="5326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632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F4C9FBC0-810D-49CB-9FFA-29F755813D8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graphicEl>
                                              <a:dgm id="{4F73F3C1-425D-4934-AABF-395C5E5EA56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graphicEl>
                                              <a:dgm id="{0F2ADAF7-C0C1-49B5-B5C9-89529FDB47E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C3A36D70-3339-4D40-88D4-9F3245C9A7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16C7DE03-C722-4DC8-96A3-A7A2659AC82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CF7597CC-C207-4C44-AF05-D7D41803D95E}"/>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graphicEl>
                                              <a:dgm id="{7479C2CE-0359-4364-870D-D129C556686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graphicEl>
                                              <a:dgm id="{313AF604-4BDB-4452-A247-8169520711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316" y="155538"/>
            <a:ext cx="6973525" cy="706943"/>
          </a:xfrm>
          <a:noFill/>
        </p:spPr>
        <p:txBody>
          <a:bodyPr vert="horz" lIns="91440" tIns="45720" rIns="91440" bIns="45720" rtlCol="0" anchor="ctr">
            <a:normAutofit/>
          </a:bodyPr>
          <a:lstStyle/>
          <a:p>
            <a:r>
              <a:rPr lang="en-US" sz="4000" dirty="0">
                <a:ea typeface="Verdana" pitchFamily="34" charset="0"/>
              </a:rPr>
              <a:t>1. Be Yourself &amp; Be Genuine </a:t>
            </a:r>
            <a:endParaRPr lang="en-IN" sz="4000" dirty="0">
              <a:ea typeface="Verdana" pitchFamily="34"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 b="38372"/>
          <a:stretch/>
        </p:blipFill>
        <p:spPr bwMode="auto">
          <a:xfrm>
            <a:off x="0" y="1036654"/>
            <a:ext cx="12191999" cy="497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7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T FONTS">
      <a:majorFont>
        <a:latin typeface="Swis721 Cn BT"/>
        <a:ea typeface=""/>
        <a:cs typeface=""/>
      </a:majorFont>
      <a:minorFont>
        <a:latin typeface="Swis721 Cn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7185</TotalTime>
  <Words>4159</Words>
  <Application>Microsoft Office PowerPoint</Application>
  <PresentationFormat>Widescreen</PresentationFormat>
  <Paragraphs>313</Paragraphs>
  <Slides>20</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Agency FB</vt:lpstr>
      <vt:lpstr>Arial</vt:lpstr>
      <vt:lpstr>Calibri</vt:lpstr>
      <vt:lpstr>Calibri Light</vt:lpstr>
      <vt:lpstr>Söhne</vt:lpstr>
      <vt:lpstr>Swis721 BT</vt:lpstr>
      <vt:lpstr>Swis721 Cn BT</vt:lpstr>
      <vt:lpstr>Symbol</vt:lpstr>
      <vt:lpstr>Verdana</vt:lpstr>
      <vt:lpstr>Office Theme</vt:lpstr>
      <vt:lpstr>Custom Design</vt:lpstr>
      <vt:lpstr>PowerPoint Presentation</vt:lpstr>
      <vt:lpstr>Workshop Agenda</vt:lpstr>
      <vt:lpstr>PowerPoint Presentation</vt:lpstr>
      <vt:lpstr>Components of Effective Presentation</vt:lpstr>
      <vt:lpstr> Presentation Structure-Design</vt:lpstr>
      <vt:lpstr>1. Logical Sequence</vt:lpstr>
      <vt:lpstr>PowerPoint Presentation</vt:lpstr>
      <vt:lpstr>Importance of using video or audio</vt:lpstr>
      <vt:lpstr>1. Be Yourself &amp; Be Genuine </vt:lpstr>
      <vt:lpstr>2. Have a Conversational Style</vt:lpstr>
      <vt:lpstr>3. Connect to the Audience</vt:lpstr>
      <vt:lpstr>6. Using the Room Well</vt:lpstr>
      <vt:lpstr>PowerPoint Presentation</vt:lpstr>
      <vt:lpstr>PowerPoint Presentation</vt:lpstr>
      <vt:lpstr>PowerPoint Presentation</vt:lpstr>
      <vt:lpstr>Handling Side Conversations</vt:lpstr>
      <vt:lpstr>Common Types of Difficult Behavior</vt:lpstr>
      <vt:lpstr>When to Take the Questions Offline?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Freelance Training</dc:creator>
  <cp:lastModifiedBy>Sidharth Bhandari</cp:lastModifiedBy>
  <cp:revision>605</cp:revision>
  <dcterms:created xsi:type="dcterms:W3CDTF">2023-01-23T06:20:00Z</dcterms:created>
  <dcterms:modified xsi:type="dcterms:W3CDTF">2024-09-06T03:04:04Z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90EF907C673F404189FE2F52BB681FE7</vt:lpwstr>
  </property>
  <property fmtid="{D5CDD505-2E9C-101B-9397-08002B2CF9AE}" pid="3" name="KSOProductBuildVer">
    <vt:lpwstr>1033-11.2.0.11486</vt:lpwstr>
  </property>
</Properties>
</file>