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Montserrat" panose="00000500000000000000" pitchFamily="2" charset="0"/>
      <p:regular r:id="rId24"/>
      <p:bold r:id="rId25"/>
      <p:italic r:id="rId26"/>
      <p:boldItalic r:id="rId27"/>
    </p:embeddedFont>
    <p:embeddedFont>
      <p:font typeface="Noto Sans" panose="020B050204050402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roxima Nova" panose="020B0604020202020204" charset="0"/>
      <p:regular r:id="rId36"/>
      <p:bold r:id="rId37"/>
      <p:italic r:id="rId38"/>
      <p:boldItalic r:id="rId39"/>
    </p:embeddedFont>
    <p:embeddedFont>
      <p:font typeface="PT Serif" panose="020A0603040505020204" pitchFamily="18" charset="0"/>
      <p:regular r:id="rId40"/>
      <p:bold r:id="rId41"/>
      <p:italic r:id="rId42"/>
      <p:boldItalic r:id="rId43"/>
    </p:embeddedFont>
    <p:embeddedFont>
      <p:font typeface="Roboto Slab" pitchFamily="2"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mazon.com/Never-Late-Again-Punctually-Challenged/dp/097164999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latin typeface="Arial"/>
                <a:ea typeface="Arial"/>
                <a:cs typeface="Arial"/>
                <a:sym typeface="Arial"/>
              </a:rPr>
              <a:t>The Trainer is free to customise this editable slide &amp; entire presentation as per their own/client branding- You may keep the fonts/ Animation/ Images same to save the editing time.</a:t>
            </a:r>
            <a:endParaRPr>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Say Good morning/Afternoon /evening welcome to the workshop on business Etiquette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Welcome to the workshop on ‘Business Etiquette’! Today is going to be a </a:t>
            </a:r>
            <a:r>
              <a:rPr lang="en-US" b="1">
                <a:latin typeface="Arial"/>
                <a:ea typeface="Arial"/>
                <a:cs typeface="Arial"/>
                <a:sym typeface="Arial"/>
              </a:rPr>
              <a:t>fun filled</a:t>
            </a:r>
            <a:r>
              <a:rPr lang="en-US" b="0">
                <a:latin typeface="Arial"/>
                <a:ea typeface="Arial"/>
                <a:cs typeface="Arial"/>
                <a:sym typeface="Arial"/>
              </a:rPr>
              <a:t>, </a:t>
            </a:r>
            <a:r>
              <a:rPr lang="en-US" b="1">
                <a:latin typeface="Arial"/>
                <a:ea typeface="Arial"/>
                <a:cs typeface="Arial"/>
                <a:sym typeface="Arial"/>
              </a:rPr>
              <a:t>energy packed</a:t>
            </a:r>
            <a:r>
              <a:rPr lang="en-US" b="0">
                <a:latin typeface="Arial"/>
                <a:ea typeface="Arial"/>
                <a:cs typeface="Arial"/>
                <a:sym typeface="Arial"/>
              </a:rPr>
              <a:t> session with lots of interaction amongst us &amp; a lot of learning from each other. We will learn each module through activity and experiential learning. Science shows that’s how adults learn best.. And that’s exactly how we will learn today!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Note: Trainer to say the above paragraph with lot of enthusiasm.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Transition to the next slide</a:t>
            </a:r>
            <a:endParaRPr>
              <a:latin typeface="Arial"/>
              <a:ea typeface="Arial"/>
              <a:cs typeface="Arial"/>
              <a:sym typeface="Arial"/>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Say: we have almost covered the basics of dining etiquette. I am sure you guys have fun.. Now, let’s discuss some of the basics that one has to follow under dining etiquette.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Note: Discuss the points mentioned.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i="0">
                <a:latin typeface="Arial"/>
                <a:ea typeface="Arial"/>
                <a:cs typeface="Arial"/>
                <a:sym typeface="Arial"/>
              </a:rPr>
              <a:t>Trainer:</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1"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i="0">
                <a:latin typeface="Arial"/>
                <a:ea typeface="Arial"/>
                <a:cs typeface="Arial"/>
                <a:sym typeface="Arial"/>
              </a:rPr>
              <a:t>An effective email has the following aspects: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1" i="0">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latin typeface="Arial"/>
                <a:ea typeface="Arial"/>
                <a:cs typeface="Arial"/>
                <a:sym typeface="Arial"/>
              </a:rPr>
              <a:t>Clear – As we saw earlier, a lot of misunderstanding and error can be caused due to unclear communication. Therefore, it is necessary to avoid vague responses. Statements like – I will let you know soon or phrases like as soon as you can, as soon as possible, in some time, do the needful etc. can be vague. Also, there must be clarity in the intent, message, words and tone of your email. </a:t>
            </a:r>
            <a:r>
              <a:rPr lang="en-US" sz="1100">
                <a:latin typeface="Arial"/>
                <a:ea typeface="Arial"/>
                <a:cs typeface="Arial"/>
                <a:sym typeface="Arial"/>
              </a:rPr>
              <a:t>Answer or ask in a simple, understandable manner. Use simple words and K.I.S.S (Keep It Short and Simple). </a:t>
            </a:r>
            <a:r>
              <a:rPr lang="en-US" sz="1200">
                <a:latin typeface="Arial"/>
                <a:ea typeface="Arial"/>
                <a:cs typeface="Arial"/>
                <a:sym typeface="Arial"/>
              </a:rPr>
              <a:t>All information in the email must be genuine</a:t>
            </a:r>
            <a:endParaRPr sz="1200">
              <a:latin typeface="Arial"/>
              <a:ea typeface="Arial"/>
              <a:cs typeface="Arial"/>
              <a:sym typeface="Arial"/>
            </a:endParaRPr>
          </a:p>
          <a:p>
            <a:pPr marL="457200" lvl="0" indent="-381000" algn="l" rtl="0">
              <a:lnSpc>
                <a:spcPct val="100000"/>
              </a:lnSpc>
              <a:spcBef>
                <a:spcPts val="0"/>
              </a:spcBef>
              <a:spcAft>
                <a:spcPts val="0"/>
              </a:spcAft>
              <a:buClr>
                <a:schemeClr val="dk1"/>
              </a:buClr>
              <a:buSzPts val="1200"/>
              <a:buFont typeface="Calibri"/>
              <a:buNone/>
            </a:pPr>
            <a:endParaRPr sz="1200" b="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b="0">
                <a:latin typeface="Arial"/>
                <a:ea typeface="Arial"/>
                <a:cs typeface="Arial"/>
                <a:sym typeface="Arial"/>
              </a:rPr>
              <a:t>Complete – Your email must contain all the relevant information to the matter at hand so that there is no back and forth of emails. This will also need you to be clear about why you are writing the email and what information you want to share or ask for. </a:t>
            </a:r>
            <a:r>
              <a:rPr lang="en-US" sz="1100">
                <a:latin typeface="Arial"/>
                <a:ea typeface="Arial"/>
                <a:cs typeface="Arial"/>
                <a:sym typeface="Arial"/>
              </a:rPr>
              <a:t>Answer all questions and expected questions.</a:t>
            </a:r>
            <a:endParaRPr sz="1200" b="0">
              <a:latin typeface="Arial"/>
              <a:ea typeface="Arial"/>
              <a:cs typeface="Arial"/>
              <a:sym typeface="Arial"/>
            </a:endParaRPr>
          </a:p>
          <a:p>
            <a:pPr marL="457200" lvl="0" indent="-381000" algn="l" rtl="0">
              <a:lnSpc>
                <a:spcPct val="100000"/>
              </a:lnSpc>
              <a:spcBef>
                <a:spcPts val="0"/>
              </a:spcBef>
              <a:spcAft>
                <a:spcPts val="0"/>
              </a:spcAft>
              <a:buClr>
                <a:schemeClr val="dk1"/>
              </a:buClr>
              <a:buSzPts val="1200"/>
              <a:buFont typeface="Calibri"/>
              <a:buNone/>
            </a:pPr>
            <a:endParaRPr sz="1200" b="0">
              <a:latin typeface="Arial"/>
              <a:ea typeface="Arial"/>
              <a:cs typeface="Arial"/>
              <a:sym typeface="Arial"/>
            </a:endParaRPr>
          </a:p>
          <a:p>
            <a:pPr marL="457200" lvl="0" indent="-457200" algn="l" rtl="0">
              <a:lnSpc>
                <a:spcPct val="100000"/>
              </a:lnSpc>
              <a:spcBef>
                <a:spcPts val="0"/>
              </a:spcBef>
              <a:spcAft>
                <a:spcPts val="0"/>
              </a:spcAft>
              <a:buClr>
                <a:schemeClr val="dk1"/>
              </a:buClr>
              <a:buSzPts val="1200"/>
              <a:buFont typeface="Calibri"/>
              <a:buAutoNum type="arabicPeriod"/>
            </a:pPr>
            <a:r>
              <a:rPr lang="en-US" sz="1200" b="0">
                <a:latin typeface="Arial"/>
                <a:ea typeface="Arial"/>
                <a:cs typeface="Arial"/>
                <a:sym typeface="Arial"/>
              </a:rPr>
              <a:t>Concise – Your email must be preferably short and to the point. Avoiding unnecessary explanations or lengthy, complex sentences is necessary to maintain clarity and readability. Also, your email must be organized and clean for better understanding. </a:t>
            </a:r>
            <a:r>
              <a:rPr lang="en-US" sz="1100">
                <a:latin typeface="Arial"/>
                <a:ea typeface="Arial"/>
                <a:cs typeface="Arial"/>
                <a:sym typeface="Arial"/>
              </a:rPr>
              <a:t>Use shorter, meaningful statements and write to the point. Avoid unnecessary words and complicated vocabulary.</a:t>
            </a:r>
            <a:endParaRPr sz="1200" b="0">
              <a:latin typeface="Arial"/>
              <a:ea typeface="Arial"/>
              <a:cs typeface="Arial"/>
              <a:sym typeface="Arial"/>
            </a:endParaRPr>
          </a:p>
          <a:p>
            <a:pPr marL="457200" lvl="0" indent="-381000" algn="l" rtl="0">
              <a:lnSpc>
                <a:spcPct val="100000"/>
              </a:lnSpc>
              <a:spcBef>
                <a:spcPts val="0"/>
              </a:spcBef>
              <a:spcAft>
                <a:spcPts val="0"/>
              </a:spcAft>
              <a:buClr>
                <a:schemeClr val="dk1"/>
              </a:buClr>
              <a:buSzPts val="1200"/>
              <a:buFont typeface="Calibri"/>
              <a:buNone/>
            </a:pPr>
            <a:endParaRPr sz="1200" b="0">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1200"/>
              <a:buFont typeface="Calibri"/>
              <a:buAutoNum type="arabicPeriod"/>
            </a:pPr>
            <a:r>
              <a:rPr lang="en-US" sz="1200" b="0">
                <a:latin typeface="Arial"/>
                <a:ea typeface="Arial"/>
                <a:cs typeface="Arial"/>
                <a:sym typeface="Arial"/>
              </a:rPr>
              <a:t>Courteous – As we know, your choice of words is all that matters in an email. Therefore, being polite, respectful and empathetic in your email will help you express your emotion, intent as well as involvement with the matter at hand. </a:t>
            </a:r>
            <a:r>
              <a:rPr lang="en-US" sz="1100">
                <a:latin typeface="Arial"/>
                <a:ea typeface="Arial"/>
                <a:cs typeface="Arial"/>
                <a:sym typeface="Arial"/>
              </a:rPr>
              <a:t>Usage of the right words will convey the right tone.</a:t>
            </a:r>
            <a:endParaRPr>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11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r>
              <a:rPr lang="en-US" sz="1100" b="1" u="sng">
                <a:latin typeface="Arial"/>
                <a:ea typeface="Arial"/>
                <a:cs typeface="Arial"/>
                <a:sym typeface="Arial"/>
              </a:rPr>
              <a:t>Remember: HOW you write an email shows WHO you are!</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sz="1200" b="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sz="1200" b="0">
                <a:latin typeface="Arial"/>
                <a:ea typeface="Arial"/>
                <a:cs typeface="Arial"/>
                <a:sym typeface="Arial"/>
              </a:rPr>
              <a:t>Now that we know how an email must be, let us look at the components of an email.</a:t>
            </a:r>
            <a:endParaRPr sz="1200" b="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1">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Transition to the next slide.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i="0">
                <a:latin typeface="Arial"/>
                <a:ea typeface="Arial"/>
                <a:cs typeface="Arial"/>
                <a:sym typeface="Arial"/>
              </a:rPr>
              <a:t>Trainer:</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0">
                <a:latin typeface="Arial"/>
                <a:ea typeface="Arial"/>
                <a:cs typeface="Arial"/>
                <a:sym typeface="Arial"/>
              </a:rPr>
              <a:t>Every typical email has some standard components: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i="0">
                <a:latin typeface="Arial"/>
                <a:ea typeface="Arial"/>
                <a:cs typeface="Arial"/>
                <a:sym typeface="Arial"/>
              </a:rPr>
              <a:t>The Recipient field – ‘To’ is mandatory, and Cc and Bcc are optional. </a:t>
            </a:r>
            <a:endParaRPr>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i="0">
                <a:latin typeface="Arial"/>
                <a:ea typeface="Arial"/>
                <a:cs typeface="Arial"/>
                <a:sym typeface="Arial"/>
              </a:rPr>
              <a:t>The Subject line</a:t>
            </a:r>
            <a:endParaRPr>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i="0">
                <a:latin typeface="Arial"/>
                <a:ea typeface="Arial"/>
                <a:cs typeface="Arial"/>
                <a:sym typeface="Arial"/>
              </a:rPr>
              <a:t>The content box/ Email Body</a:t>
            </a:r>
            <a:endParaRPr>
              <a:latin typeface="Arial"/>
              <a:ea typeface="Arial"/>
              <a:cs typeface="Arial"/>
              <a:sym typeface="Arial"/>
            </a:endParaRPr>
          </a:p>
          <a:p>
            <a:pPr marL="228600" marR="0" lvl="0" indent="-228600" algn="l" rtl="0">
              <a:lnSpc>
                <a:spcPct val="100000"/>
              </a:lnSpc>
              <a:spcBef>
                <a:spcPts val="0"/>
              </a:spcBef>
              <a:spcAft>
                <a:spcPts val="0"/>
              </a:spcAft>
              <a:buClr>
                <a:schemeClr val="dk1"/>
              </a:buClr>
              <a:buSzPts val="1200"/>
              <a:buFont typeface="Arial"/>
              <a:buAutoNum type="arabicPeriod"/>
            </a:pPr>
            <a:r>
              <a:rPr lang="en-US" i="0">
                <a:latin typeface="Arial"/>
                <a:ea typeface="Arial"/>
                <a:cs typeface="Arial"/>
                <a:sym typeface="Arial"/>
              </a:rPr>
              <a:t>Attachment</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0">
                <a:latin typeface="Arial"/>
                <a:ea typeface="Arial"/>
                <a:cs typeface="Arial"/>
                <a:sym typeface="Arial"/>
              </a:rPr>
              <a:t>Many other components like editing and formatting options depend on the email provider.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0">
                <a:latin typeface="Arial"/>
                <a:ea typeface="Arial"/>
                <a:cs typeface="Arial"/>
                <a:sym typeface="Arial"/>
              </a:rPr>
              <a:t>Let us look at how to draft an email.</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0">
                <a:latin typeface="Arial"/>
                <a:ea typeface="Arial"/>
                <a:cs typeface="Arial"/>
                <a:sym typeface="Arial"/>
              </a:rPr>
              <a:t>Now, you may say – “I have been writing emails for ages now. What’s new?”</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i="0">
                <a:latin typeface="Arial"/>
                <a:ea typeface="Arial"/>
                <a:cs typeface="Arial"/>
                <a:sym typeface="Arial"/>
              </a:rPr>
              <a:t>Trainer to ask:</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1"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i="0">
                <a:latin typeface="Arial"/>
                <a:ea typeface="Arial"/>
                <a:cs typeface="Arial"/>
                <a:sym typeface="Arial"/>
              </a:rPr>
              <a:t>When you are composing or drafting a new email, what is your first step?</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b="0"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i="1">
                <a:latin typeface="Arial"/>
                <a:ea typeface="Arial"/>
                <a:cs typeface="Arial"/>
                <a:sym typeface="Arial"/>
              </a:rPr>
              <a:t>Elicit responses. (You could ask each participant for their response)</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i="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Transition to the next slide.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36" name="Google Shape;2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400"/>
              <a:buNone/>
            </a:pPr>
            <a:r>
              <a:rPr lang="en-US" sz="1100" b="1">
                <a:latin typeface="Arial"/>
                <a:ea typeface="Arial"/>
                <a:cs typeface="Arial"/>
                <a:sym typeface="Arial"/>
              </a:rPr>
              <a:t>Trainer:</a:t>
            </a:r>
            <a:endParaRPr>
              <a:latin typeface="Arial"/>
              <a:ea typeface="Arial"/>
              <a:cs typeface="Arial"/>
              <a:sym typeface="Arial"/>
            </a:endParaRPr>
          </a:p>
          <a:p>
            <a:pPr marL="0" lvl="0" indent="0" algn="just" rtl="0">
              <a:lnSpc>
                <a:spcPct val="115000"/>
              </a:lnSpc>
              <a:spcBef>
                <a:spcPts val="1000"/>
              </a:spcBef>
              <a:spcAft>
                <a:spcPts val="0"/>
              </a:spcAft>
              <a:buSzPts val="1400"/>
              <a:buNone/>
            </a:pPr>
            <a:endParaRPr sz="1100">
              <a:latin typeface="Arial"/>
              <a:ea typeface="Arial"/>
              <a:cs typeface="Arial"/>
              <a:sym typeface="Arial"/>
            </a:endParaRPr>
          </a:p>
          <a:p>
            <a:pPr marL="0" lvl="0" indent="0" algn="just" rtl="0">
              <a:lnSpc>
                <a:spcPct val="115000"/>
              </a:lnSpc>
              <a:spcBef>
                <a:spcPts val="1000"/>
              </a:spcBef>
              <a:spcAft>
                <a:spcPts val="0"/>
              </a:spcAft>
              <a:buSzPts val="1400"/>
              <a:buNone/>
            </a:pPr>
            <a:r>
              <a:rPr lang="en-US" sz="1100">
                <a:latin typeface="Arial"/>
                <a:ea typeface="Arial"/>
                <a:cs typeface="Arial"/>
                <a:sym typeface="Arial"/>
              </a:rPr>
              <a:t>Every email starts with a greeting. </a:t>
            </a:r>
            <a:endParaRPr>
              <a:latin typeface="Arial"/>
              <a:ea typeface="Arial"/>
              <a:cs typeface="Arial"/>
              <a:sym typeface="Arial"/>
            </a:endParaRPr>
          </a:p>
          <a:p>
            <a:pPr marL="0" lvl="0" indent="0" algn="just" rtl="0">
              <a:lnSpc>
                <a:spcPct val="115000"/>
              </a:lnSpc>
              <a:spcBef>
                <a:spcPts val="1000"/>
              </a:spcBef>
              <a:spcAft>
                <a:spcPts val="0"/>
              </a:spcAft>
              <a:buSzPts val="1400"/>
              <a:buNone/>
            </a:pPr>
            <a:r>
              <a:rPr lang="en-US" sz="1100">
                <a:latin typeface="Arial"/>
                <a:ea typeface="Arial"/>
                <a:cs typeface="Arial"/>
                <a:sym typeface="Arial"/>
              </a:rPr>
              <a:t>Like we pick up the phone every time and say Hello, every email must also start with a pleasantry.</a:t>
            </a:r>
            <a:endParaRPr>
              <a:latin typeface="Arial"/>
              <a:ea typeface="Arial"/>
              <a:cs typeface="Arial"/>
              <a:sym typeface="Arial"/>
            </a:endParaRPr>
          </a:p>
          <a:p>
            <a:pPr marL="0" lvl="0" indent="0" algn="just" rtl="0">
              <a:lnSpc>
                <a:spcPct val="115000"/>
              </a:lnSpc>
              <a:spcBef>
                <a:spcPts val="1000"/>
              </a:spcBef>
              <a:spcAft>
                <a:spcPts val="0"/>
              </a:spcAft>
              <a:buSzPts val="1400"/>
              <a:buNone/>
            </a:pPr>
            <a:endParaRPr sz="1100">
              <a:latin typeface="Arial"/>
              <a:ea typeface="Arial"/>
              <a:cs typeface="Arial"/>
              <a:sym typeface="Arial"/>
            </a:endParaRPr>
          </a:p>
          <a:p>
            <a:pPr marL="0" lvl="0" indent="0" algn="just" rtl="0">
              <a:lnSpc>
                <a:spcPct val="115000"/>
              </a:lnSpc>
              <a:spcBef>
                <a:spcPts val="1000"/>
              </a:spcBef>
              <a:spcAft>
                <a:spcPts val="0"/>
              </a:spcAft>
              <a:buSzPts val="1400"/>
              <a:buNone/>
            </a:pPr>
            <a:r>
              <a:rPr lang="en-US" sz="1100">
                <a:latin typeface="Arial"/>
                <a:ea typeface="Arial"/>
                <a:cs typeface="Arial"/>
                <a:sym typeface="Arial"/>
              </a:rPr>
              <a:t>There are 3 types of greetings:  </a:t>
            </a:r>
            <a:endParaRPr sz="1100">
              <a:latin typeface="Arial"/>
              <a:ea typeface="Arial"/>
              <a:cs typeface="Arial"/>
              <a:sym typeface="Arial"/>
            </a:endParaRPr>
          </a:p>
          <a:p>
            <a:pPr marL="1143000" lvl="2" indent="-228600" algn="just" rtl="0">
              <a:lnSpc>
                <a:spcPct val="115000"/>
              </a:lnSpc>
              <a:spcBef>
                <a:spcPts val="1000"/>
              </a:spcBef>
              <a:spcAft>
                <a:spcPts val="0"/>
              </a:spcAft>
              <a:buClr>
                <a:schemeClr val="dk1"/>
              </a:buClr>
              <a:buSzPts val="1100"/>
              <a:buFont typeface="Calibri"/>
              <a:buAutoNum type="romanLcPeriod"/>
            </a:pPr>
            <a:r>
              <a:rPr lang="en-US" sz="1100">
                <a:latin typeface="Arial"/>
                <a:ea typeface="Arial"/>
                <a:cs typeface="Arial"/>
                <a:sym typeface="Arial"/>
              </a:rPr>
              <a:t>Hi - extremely informal - used with close colleagues and peers</a:t>
            </a:r>
            <a:endParaRPr sz="1100">
              <a:latin typeface="Arial"/>
              <a:ea typeface="Arial"/>
              <a:cs typeface="Arial"/>
              <a:sym typeface="Arial"/>
            </a:endParaRPr>
          </a:p>
          <a:p>
            <a:pPr marL="1143000" lvl="2" indent="-228600" algn="just" rtl="0">
              <a:lnSpc>
                <a:spcPct val="115000"/>
              </a:lnSpc>
              <a:spcBef>
                <a:spcPts val="0"/>
              </a:spcBef>
              <a:spcAft>
                <a:spcPts val="0"/>
              </a:spcAft>
              <a:buClr>
                <a:schemeClr val="dk1"/>
              </a:buClr>
              <a:buSzPts val="1100"/>
              <a:buFont typeface="Calibri"/>
              <a:buAutoNum type="romanLcPeriod"/>
            </a:pPr>
            <a:r>
              <a:rPr lang="en-US" sz="1100">
                <a:latin typeface="Arial"/>
                <a:ea typeface="Arial"/>
                <a:cs typeface="Arial"/>
                <a:sym typeface="Arial"/>
              </a:rPr>
              <a:t>Hello – semi-formal – used with acquaintances, seniors and friendly customers</a:t>
            </a:r>
            <a:endParaRPr sz="1100">
              <a:latin typeface="Arial"/>
              <a:ea typeface="Arial"/>
              <a:cs typeface="Arial"/>
              <a:sym typeface="Arial"/>
            </a:endParaRPr>
          </a:p>
          <a:p>
            <a:pPr marL="1143000" lvl="2" indent="-228600" algn="just" rtl="0">
              <a:lnSpc>
                <a:spcPct val="115000"/>
              </a:lnSpc>
              <a:spcBef>
                <a:spcPts val="0"/>
              </a:spcBef>
              <a:spcAft>
                <a:spcPts val="0"/>
              </a:spcAft>
              <a:buClr>
                <a:schemeClr val="dk1"/>
              </a:buClr>
              <a:buSzPts val="1100"/>
              <a:buFont typeface="Calibri"/>
              <a:buAutoNum type="romanLcPeriod"/>
            </a:pPr>
            <a:r>
              <a:rPr lang="en-US" sz="1100">
                <a:latin typeface="Arial"/>
                <a:ea typeface="Arial"/>
                <a:cs typeface="Arial"/>
                <a:sym typeface="Arial"/>
              </a:rPr>
              <a:t>Dear – most formal – used with conservative, old-school individuals</a:t>
            </a:r>
            <a:endParaRPr sz="1100">
              <a:latin typeface="Arial"/>
              <a:ea typeface="Arial"/>
              <a:cs typeface="Arial"/>
              <a:sym typeface="Arial"/>
            </a:endParaRPr>
          </a:p>
          <a:p>
            <a:pPr marL="0" lvl="0" indent="0" algn="just" rtl="0">
              <a:lnSpc>
                <a:spcPct val="115000"/>
              </a:lnSpc>
              <a:spcBef>
                <a:spcPts val="1000"/>
              </a:spcBef>
              <a:spcAft>
                <a:spcPts val="0"/>
              </a:spcAft>
              <a:buSzPts val="1400"/>
              <a:buNone/>
            </a:pPr>
            <a:endParaRPr sz="1100">
              <a:latin typeface="Arial"/>
              <a:ea typeface="Arial"/>
              <a:cs typeface="Arial"/>
              <a:sym typeface="Arial"/>
            </a:endParaRPr>
          </a:p>
          <a:p>
            <a:pPr marL="0" lvl="0" indent="0" algn="just" rtl="0">
              <a:lnSpc>
                <a:spcPct val="115000"/>
              </a:lnSpc>
              <a:spcBef>
                <a:spcPts val="1000"/>
              </a:spcBef>
              <a:spcAft>
                <a:spcPts val="0"/>
              </a:spcAft>
              <a:buSzPts val="1400"/>
              <a:buNone/>
            </a:pPr>
            <a:r>
              <a:rPr lang="en-US" sz="1100">
                <a:latin typeface="Arial"/>
                <a:ea typeface="Arial"/>
                <a:cs typeface="Arial"/>
                <a:sym typeface="Arial"/>
              </a:rPr>
              <a:t>We usually stick to “Hello” in most of our conversations.</a:t>
            </a:r>
            <a:endParaRPr>
              <a:latin typeface="Arial"/>
              <a:ea typeface="Arial"/>
              <a:cs typeface="Arial"/>
              <a:sym typeface="Arial"/>
            </a:endParaRPr>
          </a:p>
          <a:p>
            <a:pPr marL="0" lvl="0" indent="0" algn="just" rtl="0">
              <a:lnSpc>
                <a:spcPct val="115000"/>
              </a:lnSpc>
              <a:spcBef>
                <a:spcPts val="1000"/>
              </a:spcBef>
              <a:spcAft>
                <a:spcPts val="0"/>
              </a:spcAft>
              <a:buSzPts val="1400"/>
              <a:buNone/>
            </a:pPr>
            <a:r>
              <a:rPr lang="en-US" sz="1100">
                <a:latin typeface="Arial"/>
                <a:ea typeface="Arial"/>
                <a:cs typeface="Arial"/>
                <a:sym typeface="Arial"/>
              </a:rPr>
              <a:t>Avoid using Hey! Or What’s up?</a:t>
            </a:r>
            <a:endParaRPr sz="1100">
              <a:latin typeface="Arial"/>
              <a:ea typeface="Arial"/>
              <a:cs typeface="Arial"/>
              <a:sym typeface="Arial"/>
            </a:endParaRPr>
          </a:p>
          <a:p>
            <a:pPr marL="0" lvl="0" indent="0" algn="l" rtl="0">
              <a:lnSpc>
                <a:spcPct val="100000"/>
              </a:lnSpc>
              <a:spcBef>
                <a:spcPts val="10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India, the salutation ‘Respected’ is also often used.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But new-age communication doesn’t use this anymore.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However, you could use it while writing to someone that you truly respect or government officials. (respected more for their authority over matters)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Trainer to ask:</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What greeting will you use while communicating with a new person?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i="1">
                <a:latin typeface="Arial"/>
                <a:ea typeface="Arial"/>
                <a:cs typeface="Arial"/>
                <a:sym typeface="Arial"/>
              </a:rPr>
              <a:t>Elicit responses.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1">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You could use the salutation Dear and depending on the tone of their response, you could move to Hello in your next emails.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1" i="0">
                <a:latin typeface="Arial"/>
                <a:ea typeface="Arial"/>
                <a:cs typeface="Arial"/>
                <a:sym typeface="Arial"/>
              </a:rPr>
              <a:t>Trainer:</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How do you use people’s names/titles after the salutation?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1">
                <a:latin typeface="Arial"/>
                <a:ea typeface="Arial"/>
                <a:cs typeface="Arial"/>
                <a:sym typeface="Arial"/>
              </a:rPr>
              <a:t>Elicit responses.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1">
              <a:latin typeface="Arial"/>
              <a:ea typeface="Arial"/>
              <a:cs typeface="Arial"/>
              <a:sym typeface="Arial"/>
            </a:endParaRPr>
          </a:p>
          <a:p>
            <a:pPr marL="0" lvl="0" indent="0" algn="l" rtl="0">
              <a:lnSpc>
                <a:spcPct val="100000"/>
              </a:lnSpc>
              <a:spcBef>
                <a:spcPts val="0"/>
              </a:spcBef>
              <a:spcAft>
                <a:spcPts val="0"/>
              </a:spcAft>
              <a:buSzPts val="1400"/>
              <a:buNone/>
            </a:pPr>
            <a:r>
              <a:rPr lang="en-US" b="1" i="0">
                <a:latin typeface="Arial"/>
                <a:ea typeface="Arial"/>
                <a:cs typeface="Arial"/>
                <a:sym typeface="Arial"/>
              </a:rPr>
              <a:t>Debrief:</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When you use a title – Mr, Ms, Mrs, Dr, you attach a person’s last name after it.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1" i="0" u="sng">
                <a:latin typeface="Arial"/>
                <a:ea typeface="Arial"/>
                <a:cs typeface="Arial"/>
                <a:sym typeface="Arial"/>
              </a:rPr>
              <a:t>Usage of titles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Mr – for a man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Mrs – for a married woman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Ms – for any woman (especially if you don’t know if they are married or not)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Dr – for a medical doctor or a person with a doctorate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For example,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Mr. Khan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Ms. Cooper</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Mrs. Nair</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Dr. Einstein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If you are not using a title, you can use a salutation with a person’s first name.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For example,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Hello Shahrukh</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Dear Amy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Hi Deepa</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Dear Albert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The salutation and the name is followed by a comma but new-age email writing does need you to add one.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Some people also add a colon “</a:t>
            </a:r>
            <a:r>
              <a:rPr lang="en-US" sz="1600" b="1" i="0">
                <a:latin typeface="Arial"/>
                <a:ea typeface="Arial"/>
                <a:cs typeface="Arial"/>
                <a:sym typeface="Arial"/>
              </a:rPr>
              <a:t>:</a:t>
            </a:r>
            <a:r>
              <a:rPr lang="en-US" sz="1600" b="0" i="0">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600" b="0" i="0">
              <a:latin typeface="Arial"/>
              <a:ea typeface="Arial"/>
              <a:cs typeface="Arial"/>
              <a:sym typeface="Arial"/>
            </a:endParaRPr>
          </a:p>
          <a:p>
            <a:pPr marL="0" lvl="0" indent="0" algn="l" rtl="0">
              <a:lnSpc>
                <a:spcPct val="100000"/>
              </a:lnSpc>
              <a:spcBef>
                <a:spcPts val="0"/>
              </a:spcBef>
              <a:spcAft>
                <a:spcPts val="0"/>
              </a:spcAft>
              <a:buSzPts val="1400"/>
              <a:buNone/>
            </a:pPr>
            <a:r>
              <a:rPr lang="en-US" sz="1600" b="0" i="0">
                <a:latin typeface="Arial"/>
                <a:ea typeface="Arial"/>
                <a:cs typeface="Arial"/>
                <a:sym typeface="Arial"/>
              </a:rPr>
              <a:t>The opening statement of an email starts after a line’s space.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600" b="0" i="0">
              <a:latin typeface="Arial"/>
              <a:ea typeface="Arial"/>
              <a:cs typeface="Arial"/>
              <a:sym typeface="Arial"/>
            </a:endParaRPr>
          </a:p>
          <a:p>
            <a:pPr marL="0" lvl="0" indent="0" algn="l" rtl="0">
              <a:lnSpc>
                <a:spcPct val="100000"/>
              </a:lnSpc>
              <a:spcBef>
                <a:spcPts val="0"/>
              </a:spcBef>
              <a:spcAft>
                <a:spcPts val="0"/>
              </a:spcAft>
              <a:buSzPts val="1400"/>
              <a:buNone/>
            </a:pPr>
            <a:r>
              <a:rPr lang="en-US" sz="1600" b="0" i="0">
                <a:latin typeface="Arial"/>
                <a:ea typeface="Arial"/>
                <a:cs typeface="Arial"/>
                <a:sym typeface="Arial"/>
              </a:rPr>
              <a:t>Time-based greetings such as good morning/afternoon/evening is ok if you know the time zone of the reader.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600" b="0" i="0">
              <a:latin typeface="Arial"/>
              <a:ea typeface="Arial"/>
              <a:cs typeface="Arial"/>
              <a:sym typeface="Arial"/>
            </a:endParaRPr>
          </a:p>
          <a:p>
            <a:pPr marL="0" lvl="0" indent="0" algn="l" rtl="0">
              <a:lnSpc>
                <a:spcPct val="100000"/>
              </a:lnSpc>
              <a:spcBef>
                <a:spcPts val="0"/>
              </a:spcBef>
              <a:spcAft>
                <a:spcPts val="0"/>
              </a:spcAft>
              <a:buSzPts val="1400"/>
              <a:buNone/>
            </a:pPr>
            <a:r>
              <a:rPr lang="en-US" sz="1600" b="0" i="0">
                <a:latin typeface="Arial"/>
                <a:ea typeface="Arial"/>
                <a:cs typeface="Arial"/>
                <a:sym typeface="Arial"/>
              </a:rPr>
              <a:t>Let us look at how to start an email.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600" b="0" i="0">
              <a:latin typeface="Arial"/>
              <a:ea typeface="Arial"/>
              <a:cs typeface="Arial"/>
              <a:sym typeface="Arial"/>
            </a:endParaRPr>
          </a:p>
          <a:p>
            <a:pPr marL="0" lvl="0" indent="0" algn="l" rtl="0">
              <a:lnSpc>
                <a:spcPct val="100000"/>
              </a:lnSpc>
              <a:spcBef>
                <a:spcPts val="0"/>
              </a:spcBef>
              <a:spcAft>
                <a:spcPts val="0"/>
              </a:spcAft>
              <a:buSzPts val="1400"/>
              <a:buNone/>
            </a:pPr>
            <a:r>
              <a:rPr lang="en-US" sz="1600" b="0" i="1">
                <a:latin typeface="Arial"/>
                <a:ea typeface="Arial"/>
                <a:cs typeface="Arial"/>
                <a:sym typeface="Arial"/>
              </a:rPr>
              <a:t>Transition to the next slide.</a:t>
            </a:r>
            <a:endParaRPr b="0" i="1">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  </a:t>
            </a:r>
            <a:endParaRPr>
              <a:latin typeface="Arial"/>
              <a:ea typeface="Arial"/>
              <a:cs typeface="Arial"/>
              <a:sym typeface="Arial"/>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dk1"/>
                </a:solidFill>
                <a:latin typeface="Arial"/>
                <a:ea typeface="Arial"/>
                <a:cs typeface="Arial"/>
                <a:sym typeface="Arial"/>
              </a:rPr>
              <a:t>Trainer: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a:solidFill>
                  <a:schemeClr val="dk1"/>
                </a:solidFill>
                <a:latin typeface="Arial"/>
                <a:ea typeface="Arial"/>
                <a:cs typeface="Arial"/>
                <a:sym typeface="Arial"/>
              </a:rPr>
              <a:t>Here are some common points to remember about the attached documents: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solidFill>
                <a:schemeClr val="dk1"/>
              </a:solidFill>
              <a:latin typeface="Arial"/>
              <a:ea typeface="Arial"/>
              <a:cs typeface="Arial"/>
              <a:sym typeface="Arial"/>
            </a:endParaRPr>
          </a:p>
          <a:p>
            <a:pPr marL="171450" lvl="0" indent="-171450" algn="l" rtl="0">
              <a:lnSpc>
                <a:spcPct val="150000"/>
              </a:lnSpc>
              <a:spcBef>
                <a:spcPts val="0"/>
              </a:spcBef>
              <a:spcAft>
                <a:spcPts val="0"/>
              </a:spcAft>
              <a:buClr>
                <a:schemeClr val="dk1"/>
              </a:buClr>
              <a:buSzPts val="1200"/>
              <a:buFont typeface="Arial"/>
              <a:buChar char="•"/>
            </a:pPr>
            <a:r>
              <a:rPr lang="en-US">
                <a:latin typeface="Arial"/>
                <a:ea typeface="Arial"/>
                <a:cs typeface="Arial"/>
                <a:sym typeface="Arial"/>
              </a:rPr>
              <a:t>Ensure that you attach the correct and latest file – often we have multiple files that are versions or updated documents saved as Doc (1) etc. To avoid confusion, you can consider placing the date ahead of the file name. </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200"/>
              <a:buFont typeface="Arial"/>
              <a:buNone/>
            </a:pPr>
            <a:r>
              <a:rPr lang="en-US">
                <a:latin typeface="Arial"/>
                <a:ea typeface="Arial"/>
                <a:cs typeface="Arial"/>
                <a:sym typeface="Arial"/>
              </a:rPr>
              <a:t> </a:t>
            </a:r>
            <a:endParaRPr>
              <a:latin typeface="Arial"/>
              <a:ea typeface="Arial"/>
              <a:cs typeface="Arial"/>
              <a:sym typeface="Arial"/>
            </a:endParaRPr>
          </a:p>
          <a:p>
            <a:pPr marL="171450" lvl="0" indent="-171450" algn="l" rtl="0">
              <a:lnSpc>
                <a:spcPct val="150000"/>
              </a:lnSpc>
              <a:spcBef>
                <a:spcPts val="0"/>
              </a:spcBef>
              <a:spcAft>
                <a:spcPts val="0"/>
              </a:spcAft>
              <a:buClr>
                <a:schemeClr val="dk1"/>
              </a:buClr>
              <a:buSzPts val="1200"/>
              <a:buFont typeface="Arial"/>
              <a:buChar char="•"/>
            </a:pPr>
            <a:r>
              <a:rPr lang="en-US">
                <a:latin typeface="Arial"/>
                <a:ea typeface="Arial"/>
                <a:cs typeface="Arial"/>
                <a:sym typeface="Arial"/>
              </a:rPr>
              <a:t>Name the file appropriately – It is necessary to name the file correctly instead of just saying report or manual. Be specific and name it a Quarterly Business Report or Training Manual.</a:t>
            </a:r>
            <a:endParaRPr>
              <a:latin typeface="Arial"/>
              <a:ea typeface="Arial"/>
              <a:cs typeface="Arial"/>
              <a:sym typeface="Arial"/>
            </a:endParaRPr>
          </a:p>
          <a:p>
            <a:pPr marL="171450" lvl="0" indent="-95250" algn="l" rtl="0">
              <a:lnSpc>
                <a:spcPct val="150000"/>
              </a:lnSpc>
              <a:spcBef>
                <a:spcPts val="0"/>
              </a:spcBef>
              <a:spcAft>
                <a:spcPts val="0"/>
              </a:spcAft>
              <a:buClr>
                <a:schemeClr val="dk1"/>
              </a:buClr>
              <a:buSzPts val="1200"/>
              <a:buFont typeface="Arial"/>
              <a:buNone/>
            </a:pPr>
            <a:endParaRPr>
              <a:latin typeface="Arial"/>
              <a:ea typeface="Arial"/>
              <a:cs typeface="Arial"/>
              <a:sym typeface="Arial"/>
            </a:endParaRPr>
          </a:p>
          <a:p>
            <a:pPr marL="171450" lvl="0" indent="-171450" algn="l" rtl="0">
              <a:lnSpc>
                <a:spcPct val="150000"/>
              </a:lnSpc>
              <a:spcBef>
                <a:spcPts val="0"/>
              </a:spcBef>
              <a:spcAft>
                <a:spcPts val="0"/>
              </a:spcAft>
              <a:buClr>
                <a:schemeClr val="dk1"/>
              </a:buClr>
              <a:buSzPts val="1200"/>
              <a:buFont typeface="Arial"/>
              <a:buChar char="•"/>
            </a:pPr>
            <a:r>
              <a:rPr lang="en-US">
                <a:latin typeface="Arial"/>
                <a:ea typeface="Arial"/>
                <a:cs typeface="Arial"/>
                <a:sym typeface="Arial"/>
              </a:rPr>
              <a:t>If there are multiple sheets in a spreadsheet (like Excel), you could mention them in the body of the email – If a certain spreadsheet contains performance scores, appraisal percentages, attrition data etc. </a:t>
            </a:r>
            <a:endParaRPr>
              <a:latin typeface="Arial"/>
              <a:ea typeface="Arial"/>
              <a:cs typeface="Arial"/>
              <a:sym typeface="Arial"/>
            </a:endParaRPr>
          </a:p>
          <a:p>
            <a:pPr marL="171450" lvl="0" indent="-95250" algn="l" rtl="0">
              <a:lnSpc>
                <a:spcPct val="150000"/>
              </a:lnSpc>
              <a:spcBef>
                <a:spcPts val="0"/>
              </a:spcBef>
              <a:spcAft>
                <a:spcPts val="0"/>
              </a:spcAft>
              <a:buClr>
                <a:schemeClr val="dk1"/>
              </a:buClr>
              <a:buSzPts val="1200"/>
              <a:buFont typeface="Arial"/>
              <a:buNone/>
            </a:pPr>
            <a:endParaRPr>
              <a:latin typeface="Arial"/>
              <a:ea typeface="Arial"/>
              <a:cs typeface="Arial"/>
              <a:sym typeface="Arial"/>
            </a:endParaRPr>
          </a:p>
          <a:p>
            <a:pPr marL="171450" lvl="0" indent="-171450" algn="l" rtl="0">
              <a:lnSpc>
                <a:spcPct val="150000"/>
              </a:lnSpc>
              <a:spcBef>
                <a:spcPts val="0"/>
              </a:spcBef>
              <a:spcAft>
                <a:spcPts val="0"/>
              </a:spcAft>
              <a:buClr>
                <a:schemeClr val="dk1"/>
              </a:buClr>
              <a:buSzPts val="1200"/>
              <a:buFont typeface="Arial"/>
              <a:buChar char="•"/>
            </a:pPr>
            <a:r>
              <a:rPr lang="en-US">
                <a:latin typeface="Arial"/>
                <a:ea typeface="Arial"/>
                <a:cs typeface="Arial"/>
                <a:sym typeface="Arial"/>
              </a:rPr>
              <a:t>If attachments are password protected, remember to drop a line in the email – sometimes, this is also added as a part of the signature if most files are sent securely.</a:t>
            </a:r>
            <a:endParaRPr>
              <a:latin typeface="Arial"/>
              <a:ea typeface="Arial"/>
              <a:cs typeface="Arial"/>
              <a:sym typeface="Arial"/>
            </a:endParaRPr>
          </a:p>
          <a:p>
            <a:pPr marL="171450" lvl="0" indent="-95250" algn="l" rtl="0">
              <a:lnSpc>
                <a:spcPct val="15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50000"/>
              </a:lnSpc>
              <a:spcBef>
                <a:spcPts val="0"/>
              </a:spcBef>
              <a:spcAft>
                <a:spcPts val="0"/>
              </a:spcAft>
              <a:buClr>
                <a:schemeClr val="dk1"/>
              </a:buClr>
              <a:buSzPts val="1200"/>
              <a:buFont typeface="Arial"/>
              <a:buNone/>
            </a:pPr>
            <a:r>
              <a:rPr lang="en-US">
                <a:latin typeface="Arial"/>
                <a:ea typeface="Arial"/>
                <a:cs typeface="Arial"/>
                <a:sym typeface="Arial"/>
              </a:rPr>
              <a:t>Let us look at some examples.</a:t>
            </a:r>
            <a:endParaRPr>
              <a:latin typeface="Arial"/>
              <a:ea typeface="Arial"/>
              <a:cs typeface="Arial"/>
              <a:sym typeface="Arial"/>
            </a:endParaRPr>
          </a:p>
          <a:p>
            <a:pPr marL="171450" lvl="0" indent="-95250" algn="l" rtl="0">
              <a:lnSpc>
                <a:spcPct val="15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i="1">
                <a:latin typeface="Arial"/>
                <a:ea typeface="Arial"/>
                <a:cs typeface="Arial"/>
                <a:sym typeface="Arial"/>
              </a:rPr>
              <a:t>Transition to the next slide.</a:t>
            </a:r>
            <a:endParaRPr>
              <a:latin typeface="Arial"/>
              <a:ea typeface="Arial"/>
              <a:cs typeface="Arial"/>
              <a:sym typeface="Arial"/>
            </a:endParaRPr>
          </a:p>
        </p:txBody>
      </p:sp>
      <p:sp>
        <p:nvSpPr>
          <p:cNvPr id="259" name="Google Shape;2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 Work meetings aren't always fun. However, when you're required to attend one, it's important that you conduct yourself in a respectful and professional manner among your co-workers, bosses, and current or prospective clients.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1. Have a strong agenda.</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This is part of being prepared, but you should have a good, strong agenda so that you can stay on track. If you do get off track, you should have a strong facilitator to get you back on track.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2. Sit appropriately.</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Whether it’s a casual or a formal meeting, always sit straight and appropriately. Don’t slouch or lean back. Don’t forget to speak up.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If it's a sit-down meeting, you need to adjust your chair so that you're at equal height with everyone else at the table. Keep a check on your posture the whole time. </a:t>
            </a: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3. Speak up.</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When people speak in meetings they need to speak loudly enough so that everyone hears what they're saying. "Many men and women, especially women, do not speak loudly enough. And speaking softly is a subtle nonverbal action that can affect your professionalism.</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4. Understand the unwritten speaking rules.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It's not polite to interrupt others, but in some meetings, you have to interrupt at some point or you won't be heard. Understand the rules so that you can have a productive meeting.</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5. Do not have your phone out.</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 lot of people keep their phones on the table during meetings. Don't do this. </a:t>
            </a:r>
            <a:r>
              <a:rPr lang="en-US">
                <a:latin typeface="Arial"/>
                <a:ea typeface="Arial"/>
                <a:cs typeface="Arial"/>
                <a:sym typeface="Arial"/>
              </a:rPr>
              <a:t>This too, is a major distraction-even if it’s on silent mode.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Even if you aren't looking at your phone, it can get distracting if it starts lighting up or making noises.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Put it in your pocket, keep it on vibrate, and leave the room if you have to take the call or return a text,. It's really, really rude to be texting during a meeting.</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6. </a:t>
            </a:r>
            <a:r>
              <a:rPr lang="en-US" sz="1200" b="1">
                <a:solidFill>
                  <a:schemeClr val="dk1"/>
                </a:solidFill>
                <a:latin typeface="Calibri"/>
                <a:ea typeface="Calibri"/>
                <a:cs typeface="Calibri"/>
                <a:sym typeface="Calibri"/>
              </a:rPr>
              <a:t>Dress the Part: </a:t>
            </a:r>
            <a:r>
              <a:rPr lang="en-US" sz="1200" b="0">
                <a:solidFill>
                  <a:schemeClr val="dk1"/>
                </a:solidFill>
                <a:latin typeface="Calibri"/>
                <a:ea typeface="Calibri"/>
                <a:cs typeface="Calibri"/>
                <a:sym typeface="Calibri"/>
              </a:rPr>
              <a:t>Always dress the part for any meeting. Your credibility will come under the scanner if you look sloppy.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67" name="Google Shape;2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slide is self Explanatory</a:t>
            </a:r>
            <a:endParaRPr>
              <a:latin typeface="Arial"/>
              <a:ea typeface="Arial"/>
              <a:cs typeface="Arial"/>
              <a:sym typeface="Arial"/>
            </a:endParaRPr>
          </a:p>
        </p:txBody>
      </p:sp>
      <p:sp>
        <p:nvSpPr>
          <p:cNvPr id="275" name="Google Shape;27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benefits as they are self explanatory</a:t>
            </a:r>
            <a:endParaRPr>
              <a:latin typeface="Arial"/>
              <a:ea typeface="Arial"/>
              <a:cs typeface="Arial"/>
              <a:sym typeface="Arial"/>
            </a:endParaRPr>
          </a:p>
        </p:txBody>
      </p:sp>
      <p:sp>
        <p:nvSpPr>
          <p:cNvPr id="283" name="Google Shape;28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Punctuality communicates a plethora of positives to your employer and your peers</a:t>
            </a:r>
            <a:endParaRPr>
              <a:latin typeface="Arial"/>
              <a:ea typeface="Arial"/>
              <a:cs typeface="Arial"/>
              <a:sym typeface="Arial"/>
            </a:endParaRPr>
          </a:p>
          <a:p>
            <a:pPr marL="171450" marR="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Being punctual helps employees project a sense of professionalism and commitment.</a:t>
            </a:r>
            <a:endParaRPr>
              <a:solidFill>
                <a:srgbClr val="292929"/>
              </a:solidFill>
              <a:latin typeface="Arial"/>
              <a:ea typeface="Arial"/>
              <a:cs typeface="Arial"/>
              <a:sym typeface="Arial"/>
            </a:endParaRPr>
          </a:p>
          <a:p>
            <a:pPr marL="171450" marR="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.Punctuality is a simple way to show courtesy and respect for others: your customers, your clients and your colleagues. </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When you show up late for appointments, meetings or meals, you send a clear message to others that your time is more important than theirs.</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It shows that you’re dedicated to the job, interested in the work and capable of handling responsibility. </a:t>
            </a:r>
            <a:endParaRPr>
              <a:latin typeface="Arial"/>
              <a:ea typeface="Arial"/>
              <a:cs typeface="Arial"/>
              <a:sym typeface="Arial"/>
            </a:endParaRPr>
          </a:p>
          <a:p>
            <a:pPr marL="171450" marR="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When leaders are late, it sends an irresponsible message to employees, which may lower morale; when leaders are punctual, it exhibits a work ethic to aspire to </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When you arrive on time for work or work-related activities, it shows that you are capable of honoring your word.</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For instance, when everyone is on time for a meeting, the meeting is able to start in full stride. </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Punctuality may help you achieve advancement. </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Research conducted by Diana DeLonzor, author of “</a:t>
            </a:r>
            <a:r>
              <a:rPr lang="en-US" b="1" i="0" u="sng">
                <a:solidFill>
                  <a:schemeClr val="hlink"/>
                </a:solidFill>
                <a:latin typeface="Arial"/>
                <a:ea typeface="Arial"/>
                <a:cs typeface="Arial"/>
                <a:sym typeface="Arial"/>
                <a:hlinkClick r:id="rId3"/>
              </a:rPr>
              <a:t>Never Be Late Again: 7 Cures for the Punctually Challenged</a:t>
            </a:r>
            <a:r>
              <a:rPr lang="en-US" b="0" i="0">
                <a:solidFill>
                  <a:srgbClr val="292929"/>
                </a:solidFill>
                <a:latin typeface="Arial"/>
                <a:ea typeface="Arial"/>
                <a:cs typeface="Arial"/>
                <a:sym typeface="Arial"/>
              </a:rPr>
              <a:t>”, shows that managers are less likely to promote late employees.</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Ask what is courtesy? And why is it important?</a:t>
            </a:r>
            <a:endParaRPr>
              <a:latin typeface="Arial"/>
              <a:ea typeface="Arial"/>
              <a:cs typeface="Arial"/>
              <a:sym typeface="Arial"/>
            </a:endParaRPr>
          </a:p>
          <a:p>
            <a:pPr marL="171450" lvl="0" indent="-171450" algn="l" rtl="0">
              <a:lnSpc>
                <a:spcPct val="100000"/>
              </a:lnSpc>
              <a:spcBef>
                <a:spcPts val="0"/>
              </a:spcBef>
              <a:spcAft>
                <a:spcPts val="0"/>
              </a:spcAft>
              <a:buClr>
                <a:srgbClr val="292929"/>
              </a:buClr>
              <a:buSzPts val="1200"/>
              <a:buFont typeface="Arial"/>
              <a:buChar char="•"/>
            </a:pPr>
            <a:r>
              <a:rPr lang="en-US" b="0" i="0">
                <a:solidFill>
                  <a:srgbClr val="292929"/>
                </a:solidFill>
                <a:latin typeface="Arial"/>
                <a:ea typeface="Arial"/>
                <a:cs typeface="Arial"/>
                <a:sym typeface="Arial"/>
              </a:rPr>
              <a:t>Collect responses and move to next sldie </a:t>
            </a:r>
            <a:endParaRPr>
              <a:latin typeface="Arial"/>
              <a:ea typeface="Arial"/>
              <a:cs typeface="Arial"/>
              <a:sym typeface="Arial"/>
            </a:endParaRPr>
          </a:p>
        </p:txBody>
      </p:sp>
      <p:sp>
        <p:nvSpPr>
          <p:cNvPr id="291" name="Google Shape;29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chemeClr val="dk1"/>
                </a:solidFill>
                <a:latin typeface="Arial"/>
                <a:ea typeface="Arial"/>
                <a:cs typeface="Arial"/>
                <a:sym typeface="Arial"/>
              </a:rPr>
              <a:t>Differences between personal and professional image in more detail: (In the components of Image management trainer please note that we have already covered Understanding Image Management in last 2-3 slides and hence we move on to building an attitude of ownership</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1"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chemeClr val="dk1"/>
                </a:solidFill>
                <a:latin typeface="Arial"/>
                <a:ea typeface="Arial"/>
                <a:cs typeface="Arial"/>
                <a:sym typeface="Arial"/>
              </a:rPr>
              <a:t>Personal Image:</a:t>
            </a:r>
            <a:endParaRPr b="0" i="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0" i="0">
                <a:solidFill>
                  <a:schemeClr val="dk1"/>
                </a:solidFill>
                <a:latin typeface="Arial"/>
                <a:ea typeface="Arial"/>
                <a:cs typeface="Arial"/>
                <a:sym typeface="Arial"/>
              </a:rPr>
              <a:t>Personal image relates to how individuals present themselves in non-work settings, encompassing social and personal life.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Appearance:</a:t>
            </a:r>
            <a:r>
              <a:rPr lang="en-US" b="0" i="0">
                <a:solidFill>
                  <a:schemeClr val="dk1"/>
                </a:solidFill>
                <a:latin typeface="Arial"/>
                <a:ea typeface="Arial"/>
                <a:cs typeface="Arial"/>
                <a:sym typeface="Arial"/>
              </a:rPr>
              <a:t> It includes aspects like clothing choices, grooming, and personal style, which may vary widely based on personal preferences and social circles.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Behavior:</a:t>
            </a:r>
            <a:r>
              <a:rPr lang="en-US" b="0" i="0">
                <a:solidFill>
                  <a:schemeClr val="dk1"/>
                </a:solidFill>
                <a:latin typeface="Arial"/>
                <a:ea typeface="Arial"/>
                <a:cs typeface="Arial"/>
                <a:sym typeface="Arial"/>
              </a:rPr>
              <a:t> In personal contexts, behavior is often driven by personal relationships, and individuals may express themselves more freely or casually. Politeness and etiquette are still important but might differ from professional settings.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Communication:</a:t>
            </a:r>
            <a:r>
              <a:rPr lang="en-US" b="0" i="0">
                <a:solidFill>
                  <a:schemeClr val="dk1"/>
                </a:solidFill>
                <a:latin typeface="Arial"/>
                <a:ea typeface="Arial"/>
                <a:cs typeface="Arial"/>
                <a:sym typeface="Arial"/>
              </a:rPr>
              <a:t> Personal communication is often more relaxed and informal, including the use of slang or informal language depending on the social setting.</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Emphasis on Authenticity: </a:t>
            </a:r>
            <a:r>
              <a:rPr lang="en-US" b="0" i="0">
                <a:solidFill>
                  <a:schemeClr val="dk1"/>
                </a:solidFill>
                <a:latin typeface="Arial"/>
                <a:ea typeface="Arial"/>
                <a:cs typeface="Arial"/>
                <a:sym typeface="Arial"/>
              </a:rPr>
              <a:t>In personal image management, authenticity plays a significant role. Individuals are encouraged to express their true selves and values. While they may still adapt to various social settings, the core of their personal image often revolves around their genuine identity.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Varied Social Circles: </a:t>
            </a:r>
            <a:r>
              <a:rPr lang="en-US" b="0" i="0">
                <a:solidFill>
                  <a:schemeClr val="dk1"/>
                </a:solidFill>
                <a:latin typeface="Arial"/>
                <a:ea typeface="Arial"/>
                <a:cs typeface="Arial"/>
                <a:sym typeface="Arial"/>
              </a:rPr>
              <a:t>Personal image can vary greatly depending on the social circles and personal relationships. For example, someone's personal image with family and close friends may differ from how they present themselves to acquaintances or in a dating context.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Flexibility and Fluidity: </a:t>
            </a:r>
            <a:r>
              <a:rPr lang="en-US" b="0" i="0">
                <a:solidFill>
                  <a:schemeClr val="dk1"/>
                </a:solidFill>
                <a:latin typeface="Arial"/>
                <a:ea typeface="Arial"/>
                <a:cs typeface="Arial"/>
                <a:sym typeface="Arial"/>
              </a:rPr>
              <a:t>Personal image is more flexible and fluid, allowing individuals to experiment with different styles and behaviors without the same level of scrutiny they might face professionally.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Emotional Expression: </a:t>
            </a:r>
            <a:r>
              <a:rPr lang="en-US" b="0" i="0">
                <a:solidFill>
                  <a:schemeClr val="dk1"/>
                </a:solidFill>
                <a:latin typeface="Arial"/>
                <a:ea typeface="Arial"/>
                <a:cs typeface="Arial"/>
                <a:sym typeface="Arial"/>
              </a:rPr>
              <a:t>Personal image often allows for the expression of a wider range of emotions, including vulnerability and personal quirks, which may not be as common or acceptable in a professional context.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Privacy and Boundaries: </a:t>
            </a:r>
            <a:r>
              <a:rPr lang="en-US" b="0" i="0">
                <a:solidFill>
                  <a:schemeClr val="dk1"/>
                </a:solidFill>
                <a:latin typeface="Arial"/>
                <a:ea typeface="Arial"/>
                <a:cs typeface="Arial"/>
                <a:sym typeface="Arial"/>
              </a:rPr>
              <a:t>Individuals have greater control over their privacy and boundaries in personal life. They can choose what to share or keep private, and they may set their own boundaries for personal interactions.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chemeClr val="dk1"/>
                </a:solidFill>
                <a:latin typeface="Arial"/>
                <a:ea typeface="Arial"/>
                <a:cs typeface="Arial"/>
                <a:sym typeface="Arial"/>
              </a:rPr>
              <a:t>Professional Image:</a:t>
            </a:r>
            <a:endParaRPr b="0" i="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r>
              <a:rPr lang="en-US" b="0" i="0">
                <a:solidFill>
                  <a:schemeClr val="dk1"/>
                </a:solidFill>
                <a:latin typeface="Arial"/>
                <a:ea typeface="Arial"/>
                <a:cs typeface="Arial"/>
                <a:sym typeface="Arial"/>
              </a:rPr>
              <a:t>Professional image pertains to how individuals present themselves in the workplace, encompassing behavior, attire, and communication in professional settings.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Conformity to Workplace Standards:</a:t>
            </a:r>
            <a:r>
              <a:rPr lang="en-US" b="0" i="0">
                <a:solidFill>
                  <a:schemeClr val="dk1"/>
                </a:solidFill>
                <a:latin typeface="Arial"/>
                <a:ea typeface="Arial"/>
                <a:cs typeface="Arial"/>
                <a:sym typeface="Arial"/>
              </a:rPr>
              <a:t> In the professional world, individuals are expected to adhere to specific workplace standards and norms. This includes dressing appropriately according to industry or company guidelines. Conformity ensures a level of consistency and professionalism in the workplace.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Strict Behavior Expectations:</a:t>
            </a:r>
            <a:r>
              <a:rPr lang="en-US" b="0" i="0">
                <a:solidFill>
                  <a:schemeClr val="dk1"/>
                </a:solidFill>
                <a:latin typeface="Arial"/>
                <a:ea typeface="Arial"/>
                <a:cs typeface="Arial"/>
                <a:sym typeface="Arial"/>
              </a:rPr>
              <a:t> Professional behavior is characterized by adherence to rules, policies, and codes of conduct. It often requires a high level of self-discipline, respect for hierarchy, and a commitment to organizational goals. Professionalism is essential for maintaining a productive and harmonious work environment.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Formal Communication: </a:t>
            </a:r>
            <a:r>
              <a:rPr lang="en-US" b="0" i="0">
                <a:solidFill>
                  <a:schemeClr val="dk1"/>
                </a:solidFill>
                <a:latin typeface="Arial"/>
                <a:ea typeface="Arial"/>
                <a:cs typeface="Arial"/>
                <a:sym typeface="Arial"/>
              </a:rPr>
              <a:t>Professional communication is typically formal, structured, and goal-oriented. It emphasizes clarity and precision in written and spoken communication. The use of professional jargon may be common to ensure clear and efficient communication in a business context.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Alignment with Organizational Goals:</a:t>
            </a:r>
            <a:r>
              <a:rPr lang="en-US" b="0" i="0">
                <a:solidFill>
                  <a:schemeClr val="dk1"/>
                </a:solidFill>
                <a:latin typeface="Arial"/>
                <a:ea typeface="Arial"/>
                <a:cs typeface="Arial"/>
                <a:sym typeface="Arial"/>
              </a:rPr>
              <a:t> In a professional context, individuals are expected to align their actions and image with the organization's mission, values, and objectives. This alignment ensures that all employees work toward common goals and objectives.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Ethical Considerations:</a:t>
            </a:r>
            <a:r>
              <a:rPr lang="en-US" b="0" i="0">
                <a:solidFill>
                  <a:schemeClr val="dk1"/>
                </a:solidFill>
                <a:latin typeface="Arial"/>
                <a:ea typeface="Arial"/>
                <a:cs typeface="Arial"/>
                <a:sym typeface="Arial"/>
              </a:rPr>
              <a:t> Maintaining a professional image involves ethical considerations related to honesty, integrity, and compliance with workplace policies and industry standards.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Workplace Relationships:</a:t>
            </a:r>
            <a:r>
              <a:rPr lang="en-US" b="0" i="0">
                <a:solidFill>
                  <a:schemeClr val="dk1"/>
                </a:solidFill>
                <a:latin typeface="Arial"/>
                <a:ea typeface="Arial"/>
                <a:cs typeface="Arial"/>
                <a:sym typeface="Arial"/>
              </a:rPr>
              <a:t> Professional image is closely linked to relationships with colleagues, superiors, and clients. Building trust and credibility is essential for success in the workplace. Maintaining professional relationships often requires a balance between approachability and maintaining professional boundaries.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Performance and Accountability:</a:t>
            </a:r>
            <a:r>
              <a:rPr lang="en-US" b="0" i="0">
                <a:solidFill>
                  <a:schemeClr val="dk1"/>
                </a:solidFill>
                <a:latin typeface="Arial"/>
                <a:ea typeface="Arial"/>
                <a:cs typeface="Arial"/>
                <a:sym typeface="Arial"/>
              </a:rPr>
              <a:t> Maintaining a professional image involves demonstrating competence and accountability for one's work. It includes meeting deadlines, delivering quality results, and upholding ethical standards. Accountability is crucial for maintaining trust in professional relationships.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76200" algn="l" rtl="0">
              <a:lnSpc>
                <a:spcPct val="100000"/>
              </a:lnSpc>
              <a:spcBef>
                <a:spcPts val="0"/>
              </a:spcBef>
              <a:spcAft>
                <a:spcPts val="0"/>
              </a:spcAft>
              <a:buClr>
                <a:schemeClr val="dk1"/>
              </a:buClr>
              <a:buSzPts val="1200"/>
              <a:buFont typeface="Calibri"/>
              <a:buAutoNum type="arabicPeriod"/>
            </a:pPr>
            <a:r>
              <a:rPr lang="en-US" b="1" i="0">
                <a:solidFill>
                  <a:schemeClr val="dk1"/>
                </a:solidFill>
                <a:latin typeface="Arial"/>
                <a:ea typeface="Arial"/>
                <a:cs typeface="Arial"/>
                <a:sym typeface="Arial"/>
              </a:rPr>
              <a:t>Continuous Learning:</a:t>
            </a:r>
            <a:r>
              <a:rPr lang="en-US" b="0" i="0">
                <a:solidFill>
                  <a:schemeClr val="dk1"/>
                </a:solidFill>
                <a:latin typeface="Arial"/>
                <a:ea typeface="Arial"/>
                <a:cs typeface="Arial"/>
                <a:sym typeface="Arial"/>
              </a:rPr>
              <a:t> Professional image often requires a commitment to continuous learning and skill development to stay competitive in the workplace. Embracing change and growth is essential for long-term career success.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chemeClr val="dk1"/>
                </a:solidFill>
                <a:latin typeface="Arial"/>
                <a:ea typeface="Arial"/>
                <a:cs typeface="Arial"/>
                <a:sym typeface="Arial"/>
              </a:rPr>
              <a:t>In summary, personal image centers on how individuals present themselves in their personal lives, allowing for more individual expression, while professional image focuses on how individuals present themselves in a workplace setting, adhering to specific standards and expectations that can have a significant impact on their career and the organization they represent.</a:t>
            </a:r>
            <a:endParaRPr>
              <a:latin typeface="Arial"/>
              <a:ea typeface="Arial"/>
              <a:cs typeface="Arial"/>
              <a:sym typeface="Arial"/>
            </a:endParaRPr>
          </a:p>
          <a:p>
            <a:pPr marL="0" lvl="0" indent="0" algn="l" rtl="0">
              <a:lnSpc>
                <a:spcPct val="100000"/>
              </a:lnSpc>
              <a:spcBef>
                <a:spcPts val="0"/>
              </a:spcBef>
              <a:spcAft>
                <a:spcPts val="0"/>
              </a:spcAft>
              <a:buSzPts val="1400"/>
              <a:buNone/>
            </a:pPr>
            <a:br>
              <a:rPr lang="en-US" b="0" i="0">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In Indian business etiquette, gift giving is not a customary part</a:t>
            </a:r>
            <a:endParaRPr>
              <a:latin typeface="Arial"/>
              <a:ea typeface="Arial"/>
              <a:cs typeface="Arial"/>
              <a:sym typeface="Arial"/>
            </a:endParaRPr>
          </a:p>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Once a relationship has flourished, gifts may be exchanged. </a:t>
            </a:r>
            <a:endParaRPr>
              <a:latin typeface="Arial"/>
              <a:ea typeface="Arial"/>
              <a:cs typeface="Arial"/>
              <a:sym typeface="Arial"/>
            </a:endParaRPr>
          </a:p>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Reciprocation is a respectable practice when gifts are received. </a:t>
            </a:r>
            <a:endParaRPr>
              <a:latin typeface="Arial"/>
              <a:ea typeface="Arial"/>
              <a:cs typeface="Arial"/>
              <a:sym typeface="Arial"/>
            </a:endParaRPr>
          </a:p>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In India, many organizations and government encourage their employees not to accept any form of gifts to prevent them from the legal consequences.</a:t>
            </a:r>
            <a:endParaRPr>
              <a:latin typeface="Arial"/>
              <a:ea typeface="Arial"/>
              <a:cs typeface="Arial"/>
              <a:sym typeface="Arial"/>
            </a:endParaRPr>
          </a:p>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 However, it is essential to ensure that the gift is not expensive enough to be considered as bribe or inexpensive as to be considered as an insult.</a:t>
            </a:r>
            <a:endParaRPr>
              <a:latin typeface="Arial"/>
              <a:ea typeface="Arial"/>
              <a:cs typeface="Arial"/>
              <a:sym typeface="Arial"/>
            </a:endParaRPr>
          </a:p>
          <a:p>
            <a:pPr marL="171450" lvl="0" indent="-171450" algn="l" rtl="0">
              <a:lnSpc>
                <a:spcPct val="100000"/>
              </a:lnSpc>
              <a:spcBef>
                <a:spcPts val="0"/>
              </a:spcBef>
              <a:spcAft>
                <a:spcPts val="0"/>
              </a:spcAft>
              <a:buClr>
                <a:srgbClr val="141412"/>
              </a:buClr>
              <a:buSzPts val="1200"/>
              <a:buFont typeface="Arial"/>
              <a:buChar char="•"/>
            </a:pPr>
            <a:r>
              <a:rPr lang="en-US" b="0" i="0">
                <a:solidFill>
                  <a:srgbClr val="141412"/>
                </a:solidFill>
                <a:latin typeface="Arial"/>
                <a:ea typeface="Arial"/>
                <a:cs typeface="Arial"/>
                <a:sym typeface="Arial"/>
              </a:rPr>
              <a:t>Moreover, when you are invited to social gathering or functions, you should bring a bouquet or convenient gift</a:t>
            </a:r>
            <a:endParaRPr>
              <a:latin typeface="Arial"/>
              <a:ea typeface="Arial"/>
              <a:cs typeface="Arial"/>
              <a:sym typeface="Arial"/>
            </a:endParaRPr>
          </a:p>
          <a:p>
            <a:pPr marL="171450" lvl="0" indent="-171450" algn="l" rtl="0">
              <a:lnSpc>
                <a:spcPct val="100000"/>
              </a:lnSpc>
              <a:spcBef>
                <a:spcPts val="0"/>
              </a:spcBef>
              <a:spcAft>
                <a:spcPts val="0"/>
              </a:spcAft>
              <a:buClr>
                <a:srgbClr val="222222"/>
              </a:buClr>
              <a:buSzPts val="1200"/>
              <a:buFont typeface="Arial"/>
              <a:buChar char="•"/>
            </a:pPr>
            <a:r>
              <a:rPr lang="en-US" b="0" i="0">
                <a:solidFill>
                  <a:srgbClr val="222222"/>
                </a:solidFill>
                <a:latin typeface="Montserrat"/>
                <a:ea typeface="Montserrat"/>
                <a:cs typeface="Montserrat"/>
                <a:sym typeface="Montserrat"/>
              </a:rPr>
              <a:t>The idea is to keep the gift small, not very expensive yet thoughtful.” </a:t>
            </a:r>
            <a:endParaRPr>
              <a:latin typeface="Arial"/>
              <a:ea typeface="Arial"/>
              <a:cs typeface="Arial"/>
              <a:sym typeface="Arial"/>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PT Serif"/>
                <a:ea typeface="PT Serif"/>
                <a:cs typeface="PT Serif"/>
                <a:sym typeface="PT Serif"/>
              </a:rPr>
              <a:t>Taking the effort to wrap a gift or place it in a gift box or bag, on the other hand, might make a less expensive gift appear more valuable</a:t>
            </a:r>
            <a:endParaRPr>
              <a:solidFill>
                <a:srgbClr val="141412"/>
              </a:solidFill>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b="0" i="0">
              <a:solidFill>
                <a:srgbClr val="141412"/>
              </a:solidFill>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99" name="Google Shape;2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06" name="Google Shape;3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agenda of todays workshop is as follows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Understanding Brand &amp; Personal Branding </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Building an attitude of Ownership at workplace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Non Verbal communication</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Mastering Body language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Looks Matter –Grooming &amp; Etiquette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Watch for Odour- Personal Hygiene</a:t>
            </a:r>
            <a:endParaRPr>
              <a:latin typeface="Arial"/>
              <a:ea typeface="Arial"/>
              <a:cs typeface="Arial"/>
              <a:sym typeface="Arial"/>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Which Ghee will you want to buy for your family. Both the products are of the same quality and of the same price.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Option A Or B.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80% of the audience will say Option 2- Ask the participants why and wait for the responses. The responses will be like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is of dark colour giving an impression of impure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is not a Brand</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is a loose ghee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does not look hygienic</a:t>
            </a:r>
            <a:endParaRPr>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Trainer to prompt for answers and then move to the next slide</a:t>
            </a:r>
            <a:endParaRPr>
              <a:latin typeface="Arial"/>
              <a:ea typeface="Arial"/>
              <a:cs typeface="Arial"/>
              <a:sym typeface="Arial"/>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Which of the 2 professionals will you like to hire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Option A Or B.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80% of the audience will say Option 2- Ask the participants why and wait for the responses. The responses will be like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doesnot look serious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is not dressed proferly</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Option A is of casual nature</a:t>
            </a:r>
            <a:endParaRPr>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Trainer to prompt for answers and then move to the next slide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43" name="Google Shape;14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Say: </a:t>
            </a:r>
            <a:r>
              <a:rPr lang="en-US" b="0" i="0">
                <a:solidFill>
                  <a:srgbClr val="2D2D2D"/>
                </a:solidFill>
                <a:latin typeface="Noto Sans"/>
                <a:ea typeface="Noto Sans"/>
                <a:cs typeface="Noto Sans"/>
                <a:sym typeface="Noto Sans"/>
              </a:rPr>
              <a:t>Yes you guessed it right…elements of good presentation…and why are we discussing presentation here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D2D2D"/>
              </a:solidFill>
              <a:latin typeface="Noto Sans"/>
              <a:ea typeface="Noto Sans"/>
              <a:cs typeface="Noto Sans"/>
              <a:sym typeface="Noto Sans"/>
            </a:endParaRPr>
          </a:p>
          <a:p>
            <a:pPr marL="0" lvl="0" indent="0" algn="l" rtl="0">
              <a:lnSpc>
                <a:spcPct val="100000"/>
              </a:lnSpc>
              <a:spcBef>
                <a:spcPts val="0"/>
              </a:spcBef>
              <a:spcAft>
                <a:spcPts val="0"/>
              </a:spcAft>
              <a:buSzPts val="1400"/>
              <a:buNone/>
            </a:pPr>
            <a:r>
              <a:rPr lang="en-US" b="0" i="0">
                <a:solidFill>
                  <a:srgbClr val="2D2D2D"/>
                </a:solidFill>
                <a:latin typeface="Noto Sans"/>
                <a:ea typeface="Noto Sans"/>
                <a:cs typeface="Noto Sans"/>
                <a:sym typeface="Noto Sans"/>
              </a:rPr>
              <a:t>Because – it is one of the best example to explain Vocal communication (verbal aspect).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3D3F"/>
                </a:solidFill>
                <a:latin typeface="Proxima Nova"/>
                <a:ea typeface="Proxima Nova"/>
                <a:cs typeface="Proxima Nova"/>
                <a:sym typeface="Proxima Nova"/>
              </a:rPr>
              <a:t>Vocal presentation matters in any type of presentation: in-person, online, real-time, asynchronous.  Vocal variety affects how you are heard. Here are a few tips for effective verbal presentation from presentation skills training consultant Gavin Meikle, who identifies key elements, common errors, and good practices to develop greater vocal impact.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3D3F"/>
              </a:solidFill>
              <a:latin typeface="Proxima Nova"/>
              <a:ea typeface="Proxima Nova"/>
              <a:cs typeface="Proxima Nova"/>
              <a:sym typeface="Proxima Nova"/>
            </a:endParaRPr>
          </a:p>
          <a:p>
            <a:pPr marL="0" lvl="0" indent="0" algn="l" rtl="0">
              <a:lnSpc>
                <a:spcPct val="100000"/>
              </a:lnSpc>
              <a:spcBef>
                <a:spcPts val="0"/>
              </a:spcBef>
              <a:spcAft>
                <a:spcPts val="0"/>
              </a:spcAft>
              <a:buSzPts val="1400"/>
              <a:buNone/>
            </a:pPr>
            <a:r>
              <a:rPr lang="en-US" b="0" i="0">
                <a:solidFill>
                  <a:srgbClr val="373D3F"/>
                </a:solidFill>
                <a:latin typeface="Proxima Nova"/>
                <a:ea typeface="Proxima Nova"/>
                <a:cs typeface="Proxima Nova"/>
                <a:sym typeface="Proxima Nova"/>
              </a:rPr>
              <a:t>This set of communication focuses on:</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Tone of Voice</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Volume</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Pitch</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Pace</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Pause</a:t>
            </a:r>
            <a:endParaRPr>
              <a:latin typeface="Arial"/>
              <a:ea typeface="Arial"/>
              <a:cs typeface="Arial"/>
              <a:sym typeface="Arial"/>
            </a:endParaRPr>
          </a:p>
          <a:p>
            <a:pPr marL="1204913" lvl="0" indent="-457200" algn="l" rtl="0">
              <a:lnSpc>
                <a:spcPct val="100000"/>
              </a:lnSpc>
              <a:spcBef>
                <a:spcPts val="0"/>
              </a:spcBef>
              <a:spcAft>
                <a:spcPts val="0"/>
              </a:spcAft>
              <a:buClr>
                <a:schemeClr val="dk1"/>
              </a:buClr>
              <a:buSzPts val="1200"/>
              <a:buFont typeface="Arial"/>
              <a:buAutoNum type="arabicPeriod"/>
            </a:pPr>
            <a:r>
              <a:rPr lang="en-US">
                <a:latin typeface="Arial"/>
                <a:ea typeface="Arial"/>
                <a:cs typeface="Arial"/>
                <a:sym typeface="Arial"/>
              </a:rPr>
              <a:t>Intonation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3D3F"/>
              </a:solidFill>
              <a:latin typeface="Proxima Nova"/>
              <a:ea typeface="Proxima Nova"/>
              <a:cs typeface="Proxima Nova"/>
              <a:sym typeface="Proxima Nova"/>
            </a:endParaRPr>
          </a:p>
          <a:p>
            <a:pPr marL="0" lvl="0" indent="0" algn="l" rtl="0">
              <a:lnSpc>
                <a:spcPct val="100000"/>
              </a:lnSpc>
              <a:spcBef>
                <a:spcPts val="0"/>
              </a:spcBef>
              <a:spcAft>
                <a:spcPts val="0"/>
              </a:spcAft>
              <a:buSzPts val="1400"/>
              <a:buNone/>
            </a:pPr>
            <a:r>
              <a:rPr lang="en-US" b="0" i="0">
                <a:solidFill>
                  <a:srgbClr val="373D3F"/>
                </a:solidFill>
                <a:latin typeface="Proxima Nova"/>
                <a:ea typeface="Proxima Nova"/>
                <a:cs typeface="Proxima Nova"/>
                <a:sym typeface="Proxima Nova"/>
              </a:rPr>
              <a:t>As legendary advertising creative director William Bernbach noted, “It’s not just what you say that stirs people. It’s the way that you say it.”</a:t>
            </a:r>
            <a:endParaRPr b="0" i="0">
              <a:solidFill>
                <a:srgbClr val="2D2D2D"/>
              </a:solidFill>
              <a:latin typeface="Noto Sans"/>
              <a:ea typeface="Noto Sans"/>
              <a:cs typeface="Noto Sans"/>
              <a:sym typeface="Noto Sans"/>
            </a:endParaRPr>
          </a:p>
          <a:p>
            <a:pPr marL="0" lvl="0" indent="0" algn="l" rtl="0">
              <a:lnSpc>
                <a:spcPct val="100000"/>
              </a:lnSpc>
              <a:spcBef>
                <a:spcPts val="0"/>
              </a:spcBef>
              <a:spcAft>
                <a:spcPts val="0"/>
              </a:spcAft>
              <a:buSzPts val="1400"/>
              <a:buNone/>
            </a:pPr>
            <a:endParaRPr b="0" i="0">
              <a:solidFill>
                <a:srgbClr val="2D2D2D"/>
              </a:solidFill>
              <a:latin typeface="Noto Sans"/>
              <a:ea typeface="Noto Sans"/>
              <a:cs typeface="Noto Sans"/>
              <a:sym typeface="Noto Sans"/>
            </a:endParaRPr>
          </a:p>
          <a:p>
            <a:pPr marL="0" lvl="0" indent="0" algn="l" rtl="0">
              <a:lnSpc>
                <a:spcPct val="100000"/>
              </a:lnSpc>
              <a:spcBef>
                <a:spcPts val="0"/>
              </a:spcBef>
              <a:spcAft>
                <a:spcPts val="0"/>
              </a:spcAft>
              <a:buSzPts val="1400"/>
              <a:buNone/>
            </a:pPr>
            <a:r>
              <a:rPr lang="en-US" b="0" i="0">
                <a:solidFill>
                  <a:srgbClr val="2D2D2D"/>
                </a:solidFill>
                <a:latin typeface="Noto Sans"/>
                <a:ea typeface="Noto Sans"/>
                <a:cs typeface="Noto Sans"/>
                <a:sym typeface="Noto Sans"/>
              </a:rPr>
              <a:t>So let us understand in detail: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Say: This next in the list is </a:t>
            </a:r>
            <a:r>
              <a:rPr lang="en-US" b="0" i="0">
                <a:solidFill>
                  <a:srgbClr val="444444"/>
                </a:solidFill>
                <a:latin typeface="Open Sans"/>
                <a:ea typeface="Open Sans"/>
                <a:cs typeface="Open Sans"/>
                <a:sym typeface="Open Sans"/>
              </a:rPr>
              <a:t>Volume or Modulation or Pitch. It is one of the simpler concepts that can go a long way in making your presentation better. Volume is how loud a speaker’s voice is during a presentation; Volume is one of the most vital elements of any speech. If your voice does not reach the audience, it becomes much harder for your content to resonate with the audience; and Projecting your voice demonstrates confidence, which is a crucial element of presenting a good speech.</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3D3F"/>
              </a:solidFill>
              <a:latin typeface="Proxima Nova"/>
              <a:ea typeface="Proxima Nova"/>
              <a:cs typeface="Proxima Nova"/>
              <a:sym typeface="Proxima Nova"/>
            </a:endParaRPr>
          </a:p>
          <a:p>
            <a:pPr marL="0" lvl="0" indent="0" algn="l" rtl="0">
              <a:lnSpc>
                <a:spcPct val="100000"/>
              </a:lnSpc>
              <a:spcBef>
                <a:spcPts val="0"/>
              </a:spcBef>
              <a:spcAft>
                <a:spcPts val="0"/>
              </a:spcAft>
              <a:buSzPts val="1400"/>
              <a:buNone/>
            </a:pPr>
            <a:r>
              <a:rPr lang="en-US" b="0" i="0">
                <a:solidFill>
                  <a:srgbClr val="373D3F"/>
                </a:solidFill>
                <a:latin typeface="Proxima Nova"/>
                <a:ea typeface="Proxima Nova"/>
                <a:cs typeface="Proxima Nova"/>
                <a:sym typeface="Proxima Nova"/>
              </a:rPr>
              <a:t>Research suggests a general preference for lower vocal pitch, with participants ascribing more positive personality traits to lower pitched voices. That’s not to say that you should artificially lower your voice, but simply try to be conscious if your voice tends to rise when you speak and try to modulate it.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444444"/>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b="1" i="0">
                <a:solidFill>
                  <a:srgbClr val="3A3A3A"/>
                </a:solidFill>
                <a:latin typeface="Roboto Slab"/>
                <a:ea typeface="Roboto Slab"/>
                <a:cs typeface="Roboto Slab"/>
                <a:sym typeface="Roboto Slab"/>
              </a:rPr>
              <a:t>Tips for Using Effective Volume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1. Project your Voice: </a:t>
            </a:r>
            <a:r>
              <a:rPr lang="en-US" b="0" i="0">
                <a:solidFill>
                  <a:srgbClr val="444444"/>
                </a:solidFill>
                <a:latin typeface="Open Sans"/>
                <a:ea typeface="Open Sans"/>
                <a:cs typeface="Open Sans"/>
                <a:sym typeface="Open Sans"/>
              </a:rPr>
              <a:t>Make sure you are speaking loud enough so the person furthest in the back can clearly hear what you say. Try visualizing your voice as a physical presence that you are pushing to the back of the room.</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2. Have Proper Posture: </a:t>
            </a:r>
            <a:r>
              <a:rPr lang="en-US" b="0" i="0">
                <a:solidFill>
                  <a:srgbClr val="444444"/>
                </a:solidFill>
                <a:latin typeface="Open Sans"/>
                <a:ea typeface="Open Sans"/>
                <a:cs typeface="Open Sans"/>
                <a:sym typeface="Open Sans"/>
              </a:rPr>
              <a:t>Standing with proper form will go a long way in helping your voice travel further. Stand tall and you will notice the difference.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3. Practice Proper Distance: </a:t>
            </a:r>
            <a:r>
              <a:rPr lang="en-US" b="0" i="0">
                <a:solidFill>
                  <a:srgbClr val="444444"/>
                </a:solidFill>
                <a:latin typeface="Open Sans"/>
                <a:ea typeface="Open Sans"/>
                <a:cs typeface="Open Sans"/>
                <a:sym typeface="Open Sans"/>
              </a:rPr>
              <a:t>Make sure your volume is sufficient enough to minimize the distance between you and the audience. This is especially true if you tend to speak quietly or have a naturally quiet voice.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4. Vocal Variety is what we call Pitch or Modulation: </a:t>
            </a:r>
            <a:r>
              <a:rPr lang="en-US" b="0" i="0">
                <a:solidFill>
                  <a:srgbClr val="444444"/>
                </a:solidFill>
                <a:latin typeface="Open Sans"/>
                <a:ea typeface="Open Sans"/>
                <a:cs typeface="Open Sans"/>
                <a:sym typeface="Open Sans"/>
              </a:rPr>
              <a:t>Speaking with a proper volume is important but also make sure you are also varying your volume. Speaking at different volumes throughout your presentation is an effective way to highlight key points. Speaking at a lower volume draws your audience in. Alternatively, a louder volume will emphasis key points.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5. Start Strong: </a:t>
            </a:r>
            <a:r>
              <a:rPr lang="en-US" b="0" i="0">
                <a:solidFill>
                  <a:srgbClr val="444444"/>
                </a:solidFill>
                <a:latin typeface="Open Sans"/>
                <a:ea typeface="Open Sans"/>
                <a:cs typeface="Open Sans"/>
                <a:sym typeface="Open Sans"/>
              </a:rPr>
              <a:t>Begin your speech with a commanding volume. This is an effective way to capture the audience attention right away.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6. Finish Strong: </a:t>
            </a:r>
            <a:r>
              <a:rPr lang="en-US" b="0" i="0">
                <a:solidFill>
                  <a:srgbClr val="444444"/>
                </a:solidFill>
                <a:latin typeface="Open Sans"/>
                <a:ea typeface="Open Sans"/>
                <a:cs typeface="Open Sans"/>
                <a:sym typeface="Open Sans"/>
              </a:rPr>
              <a:t>Emphasize your conclusion by using a commanding volume. Speak loudly, clearly, and with an appropriate pace to bring a sense of closure to your speech.</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i="0">
                <a:solidFill>
                  <a:srgbClr val="333333"/>
                </a:solidFill>
                <a:latin typeface="Open Sans"/>
                <a:ea typeface="Open Sans"/>
                <a:cs typeface="Open Sans"/>
                <a:sym typeface="Open Sans"/>
              </a:rPr>
              <a:t>7. Practice makes Perfect: </a:t>
            </a:r>
            <a:r>
              <a:rPr lang="en-US" b="0" i="0">
                <a:solidFill>
                  <a:srgbClr val="444444"/>
                </a:solidFill>
                <a:latin typeface="Open Sans"/>
                <a:ea typeface="Open Sans"/>
                <a:cs typeface="Open Sans"/>
                <a:sym typeface="Open Sans"/>
              </a:rPr>
              <a:t>Practice at home or in a classroom with your roommates, friends, family, or anyone who will listen. Practice in a variety of room sizes with an audience member sitting at the back of the room. Have your audience member make note of your vocal variety and if they can hear you throughout the whole presentation.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444444"/>
              </a:solidFill>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b="0" i="0">
                <a:solidFill>
                  <a:srgbClr val="444444"/>
                </a:solidFill>
                <a:latin typeface="Open Sans"/>
                <a:ea typeface="Open Sans"/>
                <a:cs typeface="Open Sans"/>
                <a:sym typeface="Open Sans"/>
              </a:rPr>
              <a:t>Thus Volume or Pitch are one aspect of Vocal Verbal Communication</a:t>
            </a:r>
            <a:endParaRPr>
              <a:latin typeface="Arial"/>
              <a:ea typeface="Arial"/>
              <a:cs typeface="Arial"/>
              <a:sym typeface="Arial"/>
            </a:endParaRPr>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Say: </a:t>
            </a:r>
            <a:r>
              <a:rPr lang="en-US" b="0" i="0">
                <a:solidFill>
                  <a:srgbClr val="2D2D2D"/>
                </a:solidFill>
                <a:latin typeface="Noto Sans"/>
                <a:ea typeface="Noto Sans"/>
                <a:cs typeface="Noto Sans"/>
                <a:sym typeface="Noto Sans"/>
              </a:rPr>
              <a:t>Last but not the least is </a:t>
            </a:r>
            <a:r>
              <a:rPr lang="en-US" b="1" i="0">
                <a:solidFill>
                  <a:srgbClr val="373D3F"/>
                </a:solidFill>
                <a:latin typeface="Proxima Nova"/>
                <a:ea typeface="Proxima Nova"/>
                <a:cs typeface="Proxima Nova"/>
                <a:sym typeface="Proxima Nova"/>
              </a:rPr>
              <a:t>Intonation</a:t>
            </a:r>
            <a:r>
              <a:rPr lang="en-US" b="0" i="0">
                <a:solidFill>
                  <a:srgbClr val="373D3F"/>
                </a:solidFill>
                <a:latin typeface="Proxima Nova"/>
                <a:ea typeface="Proxima Nova"/>
                <a:cs typeface="Proxima Nova"/>
                <a:sym typeface="Proxima Nova"/>
              </a:rPr>
              <a:t> or you can say Tone of Voice– This describes changes in vocal tone within a sentence. In order to achieve the desired effect, use the three common intonation patterns appropriately.</a:t>
            </a:r>
            <a:endParaRPr>
              <a:latin typeface="Arial"/>
              <a:ea typeface="Arial"/>
              <a:cs typeface="Arial"/>
              <a:sym typeface="Arial"/>
            </a:endParaRPr>
          </a:p>
          <a:p>
            <a:pPr marL="742950" lvl="1" indent="-285750" algn="l" rtl="0">
              <a:lnSpc>
                <a:spcPct val="100000"/>
              </a:lnSpc>
              <a:spcBef>
                <a:spcPts val="0"/>
              </a:spcBef>
              <a:spcAft>
                <a:spcPts val="0"/>
              </a:spcAft>
              <a:buClr>
                <a:srgbClr val="373D3F"/>
              </a:buClr>
              <a:buSzPts val="1200"/>
              <a:buFont typeface="Calibri"/>
              <a:buAutoNum type="arabicPeriod"/>
            </a:pPr>
            <a:r>
              <a:rPr lang="en-US" b="0" i="0">
                <a:solidFill>
                  <a:srgbClr val="373D3F"/>
                </a:solidFill>
                <a:latin typeface="Proxima Nova"/>
                <a:ea typeface="Proxima Nova"/>
                <a:cs typeface="Proxima Nova"/>
                <a:sym typeface="Proxima Nova"/>
              </a:rPr>
              <a:t>Ending a spoken sentence with a rising tone indicates a question or suggestion.</a:t>
            </a:r>
            <a:endParaRPr>
              <a:latin typeface="Arial"/>
              <a:ea typeface="Arial"/>
              <a:cs typeface="Arial"/>
              <a:sym typeface="Arial"/>
            </a:endParaRPr>
          </a:p>
          <a:p>
            <a:pPr marL="742950" lvl="1" indent="-285750" algn="l" rtl="0">
              <a:lnSpc>
                <a:spcPct val="100000"/>
              </a:lnSpc>
              <a:spcBef>
                <a:spcPts val="0"/>
              </a:spcBef>
              <a:spcAft>
                <a:spcPts val="0"/>
              </a:spcAft>
              <a:buClr>
                <a:srgbClr val="373D3F"/>
              </a:buClr>
              <a:buSzPts val="1200"/>
              <a:buFont typeface="Calibri"/>
              <a:buAutoNum type="arabicPeriod"/>
            </a:pPr>
            <a:r>
              <a:rPr lang="en-US" b="0" i="0">
                <a:solidFill>
                  <a:srgbClr val="373D3F"/>
                </a:solidFill>
                <a:latin typeface="Proxima Nova"/>
                <a:ea typeface="Proxima Nova"/>
                <a:cs typeface="Proxima Nova"/>
                <a:sym typeface="Proxima Nova"/>
              </a:rPr>
              <a:t>Ending a spoken sentence with a descending tone is generally interpreted as an order.</a:t>
            </a:r>
            <a:endParaRPr>
              <a:latin typeface="Arial"/>
              <a:ea typeface="Arial"/>
              <a:cs typeface="Arial"/>
              <a:sym typeface="Arial"/>
            </a:endParaRPr>
          </a:p>
          <a:p>
            <a:pPr marL="742950" lvl="1" indent="-285750" algn="l" rtl="0">
              <a:lnSpc>
                <a:spcPct val="100000"/>
              </a:lnSpc>
              <a:spcBef>
                <a:spcPts val="0"/>
              </a:spcBef>
              <a:spcAft>
                <a:spcPts val="0"/>
              </a:spcAft>
              <a:buClr>
                <a:srgbClr val="373D3F"/>
              </a:buClr>
              <a:buSzPts val="1200"/>
              <a:buFont typeface="Calibri"/>
              <a:buAutoNum type="arabicPeriod"/>
            </a:pPr>
            <a:r>
              <a:rPr lang="en-US" b="0" i="0">
                <a:solidFill>
                  <a:srgbClr val="373D3F"/>
                </a:solidFill>
                <a:latin typeface="Proxima Nova"/>
                <a:ea typeface="Proxima Nova"/>
                <a:cs typeface="Proxima Nova"/>
                <a:sym typeface="Proxima Nova"/>
              </a:rPr>
              <a:t>A flat intonation is used to indicate a statement.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2D2D2D"/>
              </a:solidFill>
              <a:latin typeface="Noto Sans"/>
              <a:ea typeface="Noto Sans"/>
              <a:cs typeface="Noto Sans"/>
              <a:sym typeface="Noto Sans"/>
            </a:endParaRPr>
          </a:p>
          <a:p>
            <a:pPr marL="0" lvl="0" indent="0" algn="l" rtl="0">
              <a:lnSpc>
                <a:spcPct val="100000"/>
              </a:lnSpc>
              <a:spcBef>
                <a:spcPts val="0"/>
              </a:spcBef>
              <a:spcAft>
                <a:spcPts val="0"/>
              </a:spcAft>
              <a:buSzPts val="1400"/>
              <a:buNone/>
            </a:pPr>
            <a:r>
              <a:rPr lang="en-US" b="1">
                <a:latin typeface="Arial"/>
                <a:ea typeface="Arial"/>
                <a:cs typeface="Arial"/>
                <a:sym typeface="Arial"/>
              </a:rPr>
              <a:t>Activity: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Let’s Try using the tone: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Trainer to write the below statement on the Board: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“Do you like Tea?”</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Now turn by turn randomly ask people to emphasis on one word and see how the meaning changes with each tone.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Like: </a:t>
            </a:r>
            <a:r>
              <a:rPr lang="en-US" b="1">
                <a:latin typeface="Arial"/>
                <a:ea typeface="Arial"/>
                <a:cs typeface="Arial"/>
                <a:sym typeface="Arial"/>
              </a:rPr>
              <a:t>Do </a:t>
            </a:r>
            <a:r>
              <a:rPr lang="en-US" b="0">
                <a:latin typeface="Arial"/>
                <a:ea typeface="Arial"/>
                <a:cs typeface="Arial"/>
                <a:sym typeface="Arial"/>
              </a:rPr>
              <a:t>you like Tea? – emphasis on “Do” – means simple question which requires answer in Yes or No.</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Now shift the tone to “YOU” – Do </a:t>
            </a:r>
            <a:r>
              <a:rPr lang="en-US" b="1">
                <a:latin typeface="Arial"/>
                <a:ea typeface="Arial"/>
                <a:cs typeface="Arial"/>
                <a:sym typeface="Arial"/>
              </a:rPr>
              <a:t>You </a:t>
            </a:r>
            <a:r>
              <a:rPr lang="en-US" b="0">
                <a:latin typeface="Arial"/>
                <a:ea typeface="Arial"/>
                <a:cs typeface="Arial"/>
                <a:sym typeface="Arial"/>
              </a:rPr>
              <a:t>like Tea? – now the meaning changes to a doubt whether you like tea or not – its no more a question about tea rather it is a question about you.</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Go on with next word “Tea” – Do you like </a:t>
            </a:r>
            <a:r>
              <a:rPr lang="en-US" b="1">
                <a:latin typeface="Arial"/>
                <a:ea typeface="Arial"/>
                <a:cs typeface="Arial"/>
                <a:sym typeface="Arial"/>
              </a:rPr>
              <a:t>Tea? – </a:t>
            </a:r>
            <a:r>
              <a:rPr lang="en-US" b="0">
                <a:latin typeface="Arial"/>
                <a:ea typeface="Arial"/>
                <a:cs typeface="Arial"/>
                <a:sym typeface="Arial"/>
              </a:rPr>
              <a:t>this is intimidating</a:t>
            </a:r>
            <a:r>
              <a:rPr lang="en-US" b="1">
                <a:latin typeface="Arial"/>
                <a:ea typeface="Arial"/>
                <a:cs typeface="Arial"/>
                <a:sym typeface="Arial"/>
              </a:rPr>
              <a:t> </a:t>
            </a:r>
            <a:r>
              <a:rPr lang="en-US" b="0">
                <a:latin typeface="Arial"/>
                <a:ea typeface="Arial"/>
                <a:cs typeface="Arial"/>
                <a:sym typeface="Arial"/>
              </a:rPr>
              <a:t>and question rather calls for a doubt on tea…it seems you like something else not tea/ Is tea a good drink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So with each variation – meaning changes…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0">
              <a:latin typeface="Arial"/>
              <a:ea typeface="Arial"/>
              <a:cs typeface="Arial"/>
              <a:sym typeface="Arial"/>
            </a:endParaRPr>
          </a:p>
          <a:p>
            <a:pPr marL="0" lvl="0" indent="0" algn="l" rtl="0">
              <a:lnSpc>
                <a:spcPct val="100000"/>
              </a:lnSpc>
              <a:spcBef>
                <a:spcPts val="0"/>
              </a:spcBef>
              <a:spcAft>
                <a:spcPts val="0"/>
              </a:spcAft>
              <a:buSzPts val="1400"/>
              <a:buNone/>
            </a:pPr>
            <a:r>
              <a:rPr lang="en-US" b="0">
                <a:latin typeface="Arial"/>
                <a:ea typeface="Arial"/>
                <a:cs typeface="Arial"/>
                <a:sym typeface="Arial"/>
              </a:rPr>
              <a:t>This is how tone of voice matter.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Say: Let us now understand how your table would have been set in a very formal lunch or dinner meetings.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following is a standard table setting for a three-course meal. Note the basic "outside-in" rule. The piece of flatware that will be used last is placed directly next to the plate you are using.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FORKS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Both forks are placed on the left of the plate. The fork furthest from the plate is for salad. The fork next to the plate is for the dinner. (Please Note: At more formal meals where the salad is served after the main course, the order of placement is reversed.)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Fork tines may be placed downward, in the continental style, or upward, in the American style.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DINNER PLATE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dinner plate is placed on the table when the main course is served and is not on the table when the guests sit down.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Large plates, such as the dinner plate and luncheon plate, are laid about one (1) inch in from the edge of the table.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SALAD PLATE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salad plate is placed to the left of the forks.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Small plates, such as the salad plate, fish plate, and dessert plate, are laid about two (2) inches in from the edge of the table.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DINNER KNIFE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dinner knife is placed on the right side, and directly next to and one (1) inch away from, the plate. The blade should face the plate. If the main course requires a steak knife, it may be substituted for the dinner knife.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SPOONS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soup spoon is on the far right of the outside knife.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BREAD PLATE WITH BUTTER KNIFE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 small bread plate is placed above the forks, above and to the left of the service plate.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butter spreader is laid on the bread-and-butter plate.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GLASSWARE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Usually one wine glass is used along with a water goblet. If the table setting is uncrowded, there is room to arrange glassware in any way you like, such as in a straight line parallel with the edge of the table or a diagonal line angled toward the table's edge.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WATER GOBLETS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water glass is placed in a position closest to the hand, approximately 1 inch above the tip of the dinner knife.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WINE GLASSES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At least one wine glass should sit to the right and possibly above the water glass.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NAPKINS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Place the napkin in the place setting's center, or left of the last fork.</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COFFEE CUPS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Place a cup and saucer to the right of the place setting. The coffee spoon goes to the right of the saucer.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Place approximately one (1) inch beyond the outermost piece of flatware. The top edge of the saucer is aligned with the top rim of the plate or bowl.</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Cup handles are faced in the four o'clock position for easy access.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DESSERT SPOON AND FORK</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At an informal meal, when two utensils are provided for dessert, the utensils are laid on the table or presented on the dessert plate.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dessert spoon (or dessert knife) is laid on the table above the dinner plate in a horizontal position, handle facing right.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dessert fork is laid beneath the dessert spoon (or dessert knife), handle facing left.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dessert utensils may also be presented on the dessert plate in the same way as formal service.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SALT AND PEPPER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Since more people use salt than pepper (and most people are right-handed), the salt shaker is placed to the right of the pepper shaker, in a position closer to the right hand.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placement of the pepper shaker is to the left of the salt shaker, and for added definition it is angled slightly above the salt shaker.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They are placed above the cover or between two place settings.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Because salt is finer than pepper, the lid of the salt shaker is punctured with smaller, more numerous holes than a pepper shaker.</a:t>
            </a:r>
            <a:endParaRPr>
              <a:latin typeface="Arial"/>
              <a:ea typeface="Arial"/>
              <a:cs typeface="Arial"/>
              <a:sym typeface="Arial"/>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sz="44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0" y="1026160"/>
            <a:ext cx="11109960" cy="4927599"/>
          </a:xfrm>
          <a:prstGeom prst="rect">
            <a:avLst/>
          </a:prstGeom>
          <a:noFill/>
          <a:ln>
            <a:noFill/>
          </a:ln>
        </p:spPr>
        <p:txBody>
          <a:bodyPr spcFirstLastPara="1" wrap="square" lIns="216000"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09600" y="1577340"/>
            <a:ext cx="5303520" cy="452628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2"/>
          </p:nvPr>
        </p:nvSpPr>
        <p:spPr>
          <a:xfrm>
            <a:off x="6278879" y="1577340"/>
            <a:ext cx="5303520" cy="452628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557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a:spLocks noGrp="1"/>
          </p:cNvSpPr>
          <p:nvPr>
            <p:ph type="pic" idx="2"/>
          </p:nvPr>
        </p:nvSpPr>
        <p:spPr>
          <a:xfrm>
            <a:off x="5183188" y="987425"/>
            <a:ext cx="6172200" cy="4873625"/>
          </a:xfrm>
          <a:prstGeom prst="rect">
            <a:avLst/>
          </a:prstGeom>
          <a:noFill/>
          <a:ln>
            <a:noFill/>
          </a:ln>
        </p:spPr>
      </p:sp>
      <p:sp>
        <p:nvSpPr>
          <p:cNvPr id="69" name="Google Shape;69;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3616960" y="6644640"/>
            <a:ext cx="8575040" cy="213360"/>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44650"/>
            <a:ext cx="9593400" cy="21330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2027964" y="6596042"/>
            <a:ext cx="33873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Workshop on  Image Management </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5701717" y="6596042"/>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0005347" y="6597431"/>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pic>
        <p:nvPicPr>
          <p:cNvPr id="20" name="Google Shape;20;p1"/>
          <p:cNvPicPr preferRelativeResize="0"/>
          <p:nvPr/>
        </p:nvPicPr>
        <p:blipFill rotWithShape="1">
          <a:blip r:embed="rId13">
            <a:alphaModFix/>
          </a:blip>
          <a:srcRect/>
          <a:stretch/>
        </p:blipFill>
        <p:spPr>
          <a:xfrm>
            <a:off x="0" y="14575"/>
            <a:ext cx="838200" cy="971172"/>
          </a:xfrm>
          <a:prstGeom prst="rect">
            <a:avLst/>
          </a:prstGeom>
          <a:noFill/>
          <a:ln>
            <a:noFill/>
          </a:ln>
        </p:spPr>
      </p:pic>
      <p:pic>
        <p:nvPicPr>
          <p:cNvPr id="21" name="Google Shape;21;p1"/>
          <p:cNvPicPr preferRelativeResize="0"/>
          <p:nvPr/>
        </p:nvPicPr>
        <p:blipFill rotWithShape="1">
          <a:blip r:embed="rId14">
            <a:alphaModFix/>
          </a:blip>
          <a:srcRect/>
          <a:stretch/>
        </p:blipFill>
        <p:spPr>
          <a:xfrm>
            <a:off x="11499814" y="0"/>
            <a:ext cx="692186" cy="609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3.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p:nvPr/>
        </p:nvSpPr>
        <p:spPr>
          <a:xfrm>
            <a:off x="1523999" y="5703880"/>
            <a:ext cx="9605211" cy="6825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000" b="1" i="0" u="none" strike="noStrike" cap="none">
                <a:solidFill>
                  <a:schemeClr val="dk1"/>
                </a:solidFill>
                <a:latin typeface="Arial"/>
                <a:ea typeface="Arial"/>
                <a:cs typeface="Arial"/>
                <a:sym typeface="Arial"/>
              </a:rPr>
              <a:t>Workshop on </a:t>
            </a:r>
            <a:r>
              <a:rPr lang="en-US" sz="3600" b="1" i="0" u="none" strike="noStrike" cap="none">
                <a:solidFill>
                  <a:schemeClr val="dk1"/>
                </a:solidFill>
                <a:latin typeface="Arial"/>
                <a:ea typeface="Arial"/>
                <a:cs typeface="Arial"/>
                <a:sym typeface="Arial"/>
              </a:rPr>
              <a:t>Image</a:t>
            </a:r>
            <a:r>
              <a:rPr lang="en-US" sz="4000" b="1" i="0" u="none" strike="noStrike" cap="none">
                <a:solidFill>
                  <a:schemeClr val="dk1"/>
                </a:solidFill>
                <a:latin typeface="Arial"/>
                <a:ea typeface="Arial"/>
                <a:cs typeface="Arial"/>
                <a:sym typeface="Arial"/>
              </a:rPr>
              <a:t> Management- 2 days</a:t>
            </a:r>
            <a:endParaRPr sz="1200" b="0" i="0" u="none" strike="noStrike" cap="none">
              <a:solidFill>
                <a:srgbClr val="000000"/>
              </a:solidFill>
              <a:latin typeface="Arial"/>
              <a:ea typeface="Arial"/>
              <a:cs typeface="Arial"/>
              <a:sym typeface="Arial"/>
            </a:endParaRPr>
          </a:p>
        </p:txBody>
      </p:sp>
      <p:pic>
        <p:nvPicPr>
          <p:cNvPr id="91" name="Google Shape;91;p12"/>
          <p:cNvPicPr preferRelativeResize="0"/>
          <p:nvPr/>
        </p:nvPicPr>
        <p:blipFill rotWithShape="1">
          <a:blip r:embed="rId3">
            <a:alphaModFix/>
          </a:blip>
          <a:srcRect/>
          <a:stretch/>
        </p:blipFill>
        <p:spPr>
          <a:xfrm>
            <a:off x="0" y="0"/>
            <a:ext cx="12236115" cy="5390145"/>
          </a:xfrm>
          <a:prstGeom prst="rect">
            <a:avLst/>
          </a:prstGeom>
          <a:noFill/>
          <a:ln>
            <a:noFill/>
          </a:ln>
        </p:spPr>
      </p:pic>
      <p:pic>
        <p:nvPicPr>
          <p:cNvPr id="92" name="Google Shape;92;p12"/>
          <p:cNvPicPr preferRelativeResize="0"/>
          <p:nvPr/>
        </p:nvPicPr>
        <p:blipFill rotWithShape="1">
          <a:blip r:embed="rId4">
            <a:alphaModFix/>
          </a:blip>
          <a:srcRect/>
          <a:stretch/>
        </p:blipFill>
        <p:spPr>
          <a:xfrm>
            <a:off x="0" y="5454000"/>
            <a:ext cx="864365" cy="1001475"/>
          </a:xfrm>
          <a:prstGeom prst="rect">
            <a:avLst/>
          </a:prstGeom>
          <a:noFill/>
          <a:ln>
            <a:noFill/>
          </a:ln>
        </p:spPr>
      </p:pic>
      <p:pic>
        <p:nvPicPr>
          <p:cNvPr id="93" name="Google Shape;93;p12"/>
          <p:cNvPicPr preferRelativeResize="0"/>
          <p:nvPr/>
        </p:nvPicPr>
        <p:blipFill rotWithShape="1">
          <a:blip r:embed="rId5">
            <a:alphaModFix/>
          </a:blip>
          <a:srcRect/>
          <a:stretch/>
        </p:blipFill>
        <p:spPr>
          <a:xfrm>
            <a:off x="11129210" y="5649921"/>
            <a:ext cx="692186" cy="609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p:nvPr/>
        </p:nvSpPr>
        <p:spPr>
          <a:xfrm>
            <a:off x="741361" y="210095"/>
            <a:ext cx="33339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4300" b="1" i="0" u="none" strike="noStrike" cap="none">
                <a:solidFill>
                  <a:schemeClr val="dk1"/>
                </a:solidFill>
                <a:latin typeface="Arial"/>
                <a:ea typeface="Arial"/>
                <a:cs typeface="Arial"/>
                <a:sym typeface="Arial"/>
              </a:rPr>
              <a:t>General Rules</a:t>
            </a:r>
            <a:endParaRPr sz="1300" b="0" i="0" u="none" strike="noStrike" cap="none">
              <a:solidFill>
                <a:srgbClr val="000000"/>
              </a:solidFill>
              <a:latin typeface="Arial"/>
              <a:ea typeface="Arial"/>
              <a:cs typeface="Arial"/>
              <a:sym typeface="Arial"/>
            </a:endParaRPr>
          </a:p>
        </p:txBody>
      </p:sp>
      <p:pic>
        <p:nvPicPr>
          <p:cNvPr id="197" name="Google Shape;197;p20" descr="Image result for napkin png"/>
          <p:cNvPicPr preferRelativeResize="0"/>
          <p:nvPr/>
        </p:nvPicPr>
        <p:blipFill rotWithShape="1">
          <a:blip r:embed="rId3">
            <a:alphaModFix/>
          </a:blip>
          <a:srcRect/>
          <a:stretch/>
        </p:blipFill>
        <p:spPr>
          <a:xfrm>
            <a:off x="2074545" y="1243745"/>
            <a:ext cx="2817739" cy="1134610"/>
          </a:xfrm>
          <a:prstGeom prst="rect">
            <a:avLst/>
          </a:prstGeom>
          <a:noFill/>
          <a:ln>
            <a:noFill/>
          </a:ln>
        </p:spPr>
      </p:pic>
      <p:pic>
        <p:nvPicPr>
          <p:cNvPr id="198" name="Google Shape;198;p20"/>
          <p:cNvPicPr preferRelativeResize="0"/>
          <p:nvPr/>
        </p:nvPicPr>
        <p:blipFill rotWithShape="1">
          <a:blip r:embed="rId4">
            <a:alphaModFix/>
          </a:blip>
          <a:srcRect l="10419" t="10425" r="11076" b="11676"/>
          <a:stretch/>
        </p:blipFill>
        <p:spPr>
          <a:xfrm>
            <a:off x="8024848" y="914400"/>
            <a:ext cx="2363342" cy="1463955"/>
          </a:xfrm>
          <a:prstGeom prst="rect">
            <a:avLst/>
          </a:prstGeom>
          <a:noFill/>
          <a:ln>
            <a:noFill/>
          </a:ln>
        </p:spPr>
      </p:pic>
      <p:pic>
        <p:nvPicPr>
          <p:cNvPr id="199" name="Google Shape;199;p20" descr="Image result for fork and knife png"/>
          <p:cNvPicPr preferRelativeResize="0"/>
          <p:nvPr/>
        </p:nvPicPr>
        <p:blipFill rotWithShape="1">
          <a:blip r:embed="rId5">
            <a:alphaModFix/>
          </a:blip>
          <a:srcRect/>
          <a:stretch/>
        </p:blipFill>
        <p:spPr>
          <a:xfrm>
            <a:off x="1957711" y="4615220"/>
            <a:ext cx="2299593" cy="1904578"/>
          </a:xfrm>
          <a:prstGeom prst="rect">
            <a:avLst/>
          </a:prstGeom>
          <a:noFill/>
          <a:ln>
            <a:noFill/>
          </a:ln>
        </p:spPr>
      </p:pic>
      <p:sp>
        <p:nvSpPr>
          <p:cNvPr id="200" name="Google Shape;200;p20"/>
          <p:cNvSpPr txBox="1"/>
          <p:nvPr/>
        </p:nvSpPr>
        <p:spPr>
          <a:xfrm>
            <a:off x="6177547" y="2368451"/>
            <a:ext cx="5280861" cy="213900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Arial"/>
                <a:ea typeface="Arial"/>
                <a:cs typeface="Arial"/>
                <a:sym typeface="Arial"/>
              </a:rPr>
              <a:t>Ask for items to be passed to you </a:t>
            </a:r>
            <a:r>
              <a:rPr lang="en-US" sz="1800" b="0" i="0" u="none" strike="noStrike" cap="none">
                <a:solidFill>
                  <a:schemeClr val="dk1"/>
                </a:solidFill>
                <a:latin typeface="Arial"/>
                <a:ea typeface="Arial"/>
                <a:cs typeface="Arial"/>
                <a:sym typeface="Arial"/>
              </a:rPr>
              <a:t>rather than stretching across people or the table.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Pass the items </a:t>
            </a:r>
            <a:r>
              <a:rPr lang="en-US" sz="1800" b="1" i="0" u="sng" strike="noStrike" cap="none">
                <a:solidFill>
                  <a:schemeClr val="dk1"/>
                </a:solidFill>
                <a:latin typeface="Arial"/>
                <a:ea typeface="Arial"/>
                <a:cs typeface="Arial"/>
                <a:sym typeface="Arial"/>
              </a:rPr>
              <a:t>counter-clockwise : to the right.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When several dishes are being passed at the same time, they all go </a:t>
            </a:r>
            <a:r>
              <a:rPr lang="en-US" sz="1800" b="1" i="0" u="sng" strike="noStrike" cap="none">
                <a:solidFill>
                  <a:schemeClr val="dk1"/>
                </a:solidFill>
                <a:latin typeface="Arial"/>
                <a:ea typeface="Arial"/>
                <a:cs typeface="Arial"/>
                <a:sym typeface="Arial"/>
              </a:rPr>
              <a:t>in the same direction.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While passing Seconds, you can pass in any direction. </a:t>
            </a:r>
            <a:endParaRPr sz="1400" b="0" i="0" u="none" strike="noStrike" cap="none">
              <a:solidFill>
                <a:srgbClr val="000000"/>
              </a:solidFill>
              <a:latin typeface="Arial"/>
              <a:ea typeface="Arial"/>
              <a:cs typeface="Arial"/>
              <a:sym typeface="Arial"/>
            </a:endParaRPr>
          </a:p>
        </p:txBody>
      </p:sp>
      <p:sp>
        <p:nvSpPr>
          <p:cNvPr id="201" name="Google Shape;201;p20"/>
          <p:cNvSpPr txBox="1"/>
          <p:nvPr/>
        </p:nvSpPr>
        <p:spPr>
          <a:xfrm>
            <a:off x="607332" y="2382315"/>
            <a:ext cx="5280860" cy="201076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Keep the napkin </a:t>
            </a:r>
            <a:r>
              <a:rPr lang="en-US" sz="1800" b="1" i="0" u="sng" strike="noStrike" cap="none">
                <a:solidFill>
                  <a:schemeClr val="dk1"/>
                </a:solidFill>
                <a:latin typeface="Arial"/>
                <a:ea typeface="Arial"/>
                <a:cs typeface="Arial"/>
                <a:sym typeface="Arial"/>
              </a:rPr>
              <a:t>on your lap</a:t>
            </a:r>
            <a:r>
              <a:rPr lang="en-US" sz="1800" b="0" i="0" u="none" strike="noStrike" cap="none">
                <a:solidFill>
                  <a:schemeClr val="dk1"/>
                </a:solidFill>
                <a:latin typeface="Arial"/>
                <a:ea typeface="Arial"/>
                <a:cs typeface="Arial"/>
                <a:sym typeface="Arial"/>
              </a:rPr>
              <a:t> when you sit down.</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If you leave the table temporarily, put the napkin </a:t>
            </a:r>
            <a:r>
              <a:rPr lang="en-US" sz="1800" b="1" i="0" u="sng" strike="noStrike" cap="none">
                <a:solidFill>
                  <a:schemeClr val="dk1"/>
                </a:solidFill>
                <a:latin typeface="Arial"/>
                <a:ea typeface="Arial"/>
                <a:cs typeface="Arial"/>
                <a:sym typeface="Arial"/>
              </a:rPr>
              <a:t>on your seat</a:t>
            </a:r>
            <a:r>
              <a:rPr lang="en-US"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85750" algn="l" rtl="0">
              <a:lnSpc>
                <a:spcPct val="12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At the end of the meal, place the used napkin semi folded to the </a:t>
            </a:r>
            <a:r>
              <a:rPr lang="en-US" sz="1800" b="1" i="0" u="sng" strike="noStrike" cap="none">
                <a:solidFill>
                  <a:schemeClr val="dk1"/>
                </a:solidFill>
                <a:latin typeface="Arial"/>
                <a:ea typeface="Arial"/>
                <a:cs typeface="Arial"/>
                <a:sym typeface="Arial"/>
              </a:rPr>
              <a:t>left side of your plate</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02" name="Google Shape;202;p20"/>
          <p:cNvSpPr txBox="1"/>
          <p:nvPr/>
        </p:nvSpPr>
        <p:spPr>
          <a:xfrm>
            <a:off x="4321086" y="4860897"/>
            <a:ext cx="5796369" cy="173380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Taste the food before adding salt &amp; pepper. To do otherwise insults the cook.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negative comments about the food. Try at least a small portion of everything being served.</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00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Thank the host!</a:t>
            </a:r>
            <a:endParaRPr sz="1400" b="0" i="0" u="none" strike="noStrike" cap="none">
              <a:solidFill>
                <a:srgbClr val="000000"/>
              </a:solidFill>
              <a:latin typeface="Arial"/>
              <a:ea typeface="Arial"/>
              <a:cs typeface="Arial"/>
              <a:sym typeface="Arial"/>
            </a:endParaRPr>
          </a:p>
        </p:txBody>
      </p:sp>
      <p:sp>
        <p:nvSpPr>
          <p:cNvPr id="203" name="Google Shape;203;p20"/>
          <p:cNvSpPr txBox="1"/>
          <p:nvPr/>
        </p:nvSpPr>
        <p:spPr>
          <a:xfrm>
            <a:off x="671334" y="1711920"/>
            <a:ext cx="9937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sng" strike="noStrike" cap="none">
                <a:solidFill>
                  <a:schemeClr val="dk1"/>
                </a:solidFill>
                <a:latin typeface="Arial"/>
                <a:ea typeface="Arial"/>
                <a:cs typeface="Arial"/>
                <a:sym typeface="Arial"/>
              </a:rPr>
              <a:t>Napkin:</a:t>
            </a:r>
            <a:endParaRPr sz="2000" b="0" i="0" u="sng" strike="noStrike" cap="none">
              <a:solidFill>
                <a:schemeClr val="dk1"/>
              </a:solidFill>
              <a:latin typeface="Arial"/>
              <a:ea typeface="Arial"/>
              <a:cs typeface="Arial"/>
              <a:sym typeface="Arial"/>
            </a:endParaRPr>
          </a:p>
        </p:txBody>
      </p:sp>
      <p:sp>
        <p:nvSpPr>
          <p:cNvPr id="204" name="Google Shape;204;p20"/>
          <p:cNvSpPr txBox="1"/>
          <p:nvPr/>
        </p:nvSpPr>
        <p:spPr>
          <a:xfrm>
            <a:off x="6198765" y="1711920"/>
            <a:ext cx="172249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sng" strike="noStrike" cap="none">
                <a:solidFill>
                  <a:schemeClr val="dk1"/>
                </a:solidFill>
                <a:latin typeface="Arial"/>
                <a:ea typeface="Arial"/>
                <a:cs typeface="Arial"/>
                <a:sym typeface="Arial"/>
              </a:rPr>
              <a:t>Passing Items:</a:t>
            </a:r>
            <a:endParaRPr sz="1400" b="0" i="0" u="none" strike="noStrike" cap="none">
              <a:solidFill>
                <a:srgbClr val="000000"/>
              </a:solidFill>
              <a:latin typeface="Arial"/>
              <a:ea typeface="Arial"/>
              <a:cs typeface="Arial"/>
              <a:sym typeface="Arial"/>
            </a:endParaRPr>
          </a:p>
        </p:txBody>
      </p:sp>
      <p:sp>
        <p:nvSpPr>
          <p:cNvPr id="205" name="Google Shape;205;p20"/>
          <p:cNvSpPr txBox="1"/>
          <p:nvPr/>
        </p:nvSpPr>
        <p:spPr>
          <a:xfrm>
            <a:off x="671334" y="5367454"/>
            <a:ext cx="167846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sng" strike="noStrike" cap="none">
                <a:solidFill>
                  <a:schemeClr val="dk1"/>
                </a:solidFill>
                <a:latin typeface="Arial"/>
                <a:ea typeface="Arial"/>
                <a:cs typeface="Arial"/>
                <a:sym typeface="Arial"/>
              </a:rPr>
              <a:t>Taste the food: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1"/>
          <p:cNvSpPr/>
          <p:nvPr/>
        </p:nvSpPr>
        <p:spPr>
          <a:xfrm>
            <a:off x="1028899" y="263046"/>
            <a:ext cx="5134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General Do’s &amp; Don’ts</a:t>
            </a:r>
            <a:endParaRPr sz="1400" b="0" i="0" u="none" strike="noStrike" cap="none">
              <a:solidFill>
                <a:srgbClr val="000000"/>
              </a:solidFill>
              <a:latin typeface="Arial"/>
              <a:ea typeface="Arial"/>
              <a:cs typeface="Arial"/>
              <a:sym typeface="Arial"/>
            </a:endParaRPr>
          </a:p>
        </p:txBody>
      </p:sp>
      <p:sp>
        <p:nvSpPr>
          <p:cNvPr id="212" name="Google Shape;212;p21"/>
          <p:cNvSpPr txBox="1"/>
          <p:nvPr/>
        </p:nvSpPr>
        <p:spPr>
          <a:xfrm>
            <a:off x="2281884" y="2268300"/>
            <a:ext cx="1089165" cy="56257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Do`s</a:t>
            </a:r>
            <a:endParaRPr sz="1400" b="0" i="0" u="none" strike="noStrike" cap="none">
              <a:solidFill>
                <a:srgbClr val="000000"/>
              </a:solidFill>
              <a:latin typeface="Arial"/>
              <a:ea typeface="Arial"/>
              <a:cs typeface="Arial"/>
              <a:sym typeface="Arial"/>
            </a:endParaRPr>
          </a:p>
        </p:txBody>
      </p:sp>
      <p:sp>
        <p:nvSpPr>
          <p:cNvPr id="213" name="Google Shape;213;p21"/>
          <p:cNvSpPr txBox="1"/>
          <p:nvPr/>
        </p:nvSpPr>
        <p:spPr>
          <a:xfrm>
            <a:off x="797819" y="3524246"/>
            <a:ext cx="5724437" cy="229874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Let your guest order first.</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Usually the person who invites pays.</a:t>
            </a:r>
            <a:endParaRPr sz="1400" b="0" i="0" u="none" strike="noStrike" cap="none">
              <a:solidFill>
                <a:srgbClr val="000000"/>
              </a:solidFill>
              <a:latin typeface="Arial"/>
              <a:ea typeface="Arial"/>
              <a:cs typeface="Arial"/>
              <a:sym typeface="Arial"/>
            </a:endParaRPr>
          </a:p>
          <a:p>
            <a:pPr marL="228600" marR="0" lvl="0" indent="-228600" algn="l" rtl="0">
              <a:lnSpc>
                <a:spcPct val="11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Be polite to the waiter – Use ‘Thank you’/ ’Please’whenever required. </a:t>
            </a:r>
            <a:endParaRPr sz="1400" b="0" i="0" u="none" strike="noStrike" cap="none">
              <a:solidFill>
                <a:srgbClr val="000000"/>
              </a:solidFill>
              <a:latin typeface="Arial"/>
              <a:ea typeface="Arial"/>
              <a:cs typeface="Arial"/>
              <a:sym typeface="Arial"/>
            </a:endParaRPr>
          </a:p>
        </p:txBody>
      </p:sp>
      <p:sp>
        <p:nvSpPr>
          <p:cNvPr id="214" name="Google Shape;214;p21"/>
          <p:cNvSpPr txBox="1"/>
          <p:nvPr/>
        </p:nvSpPr>
        <p:spPr>
          <a:xfrm>
            <a:off x="7858758" y="2232311"/>
            <a:ext cx="1308791" cy="6304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1" i="0" u="sng" strike="noStrike" cap="none">
                <a:solidFill>
                  <a:schemeClr val="dk1"/>
                </a:solidFill>
                <a:latin typeface="Arial"/>
                <a:ea typeface="Arial"/>
                <a:cs typeface="Arial"/>
                <a:sym typeface="Arial"/>
              </a:rPr>
              <a:t>Don’ts</a:t>
            </a:r>
            <a:endParaRPr sz="3200" b="1" i="0" u="sng" strike="noStrike" cap="none">
              <a:solidFill>
                <a:schemeClr val="dk1"/>
              </a:solidFill>
              <a:latin typeface="Arial"/>
              <a:ea typeface="Arial"/>
              <a:cs typeface="Arial"/>
              <a:sym typeface="Arial"/>
            </a:endParaRPr>
          </a:p>
        </p:txBody>
      </p:sp>
      <p:sp>
        <p:nvSpPr>
          <p:cNvPr id="215" name="Google Shape;215;p21"/>
          <p:cNvSpPr txBox="1"/>
          <p:nvPr/>
        </p:nvSpPr>
        <p:spPr>
          <a:xfrm>
            <a:off x="6522256" y="3543911"/>
            <a:ext cx="5564446" cy="225941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Don’t stuff too much food at the same time.</a:t>
            </a:r>
            <a:endParaRPr sz="22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Don’t pick your teeth.</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Do not put any used spoon in the guest’s plate of common serving bowl.</a:t>
            </a:r>
            <a:endParaRPr sz="22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Do not share from the same plate.</a:t>
            </a:r>
            <a:endParaRPr sz="2200" b="0" i="0" u="none" strike="noStrike" cap="none">
              <a:solidFill>
                <a:schemeClr val="dk1"/>
              </a:solidFill>
              <a:latin typeface="Arial"/>
              <a:ea typeface="Arial"/>
              <a:cs typeface="Arial"/>
              <a:sym typeface="Arial"/>
            </a:endParaRPr>
          </a:p>
          <a:p>
            <a:pPr marL="228600" marR="0" lvl="0" indent="-88900" algn="l" rtl="0">
              <a:lnSpc>
                <a:spcPct val="110000"/>
              </a:lnSpc>
              <a:spcBef>
                <a:spcPts val="20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
        <p:nvSpPr>
          <p:cNvPr id="216" name="Google Shape;216;p21"/>
          <p:cNvSpPr/>
          <p:nvPr/>
        </p:nvSpPr>
        <p:spPr>
          <a:xfrm>
            <a:off x="945382" y="1919591"/>
            <a:ext cx="1260000" cy="1260000"/>
          </a:xfrm>
          <a:prstGeom prst="ellipse">
            <a:avLst/>
          </a:prstGeom>
          <a:blipFill rotWithShape="1">
            <a:blip r:embed="rId3">
              <a:alphaModFix/>
            </a:blip>
            <a:stretch>
              <a:fillRect l="15404" t="21293" r="15404" b="24237"/>
            </a:stretch>
          </a:blipFill>
          <a:ln w="76200" cap="flat" cmpd="sng">
            <a:solidFill>
              <a:srgbClr val="00B050"/>
            </a:solidFill>
            <a:prstDash val="solid"/>
            <a:round/>
            <a:headEnd type="none" w="sm" len="sm"/>
            <a:tailEnd type="none" w="sm" len="sm"/>
          </a:ln>
          <a:effectLst>
            <a:outerShdw blurRad="57150" dist="19050" dir="5400000" algn="ctr" rotWithShape="0">
              <a:srgbClr val="000000">
                <a:alpha val="61568"/>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p21"/>
          <p:cNvSpPr/>
          <p:nvPr/>
        </p:nvSpPr>
        <p:spPr>
          <a:xfrm>
            <a:off x="6522256" y="1917545"/>
            <a:ext cx="1260000" cy="1260000"/>
          </a:xfrm>
          <a:prstGeom prst="ellipse">
            <a:avLst/>
          </a:prstGeom>
          <a:blipFill rotWithShape="1">
            <a:blip r:embed="rId4">
              <a:alphaModFix/>
            </a:blip>
            <a:stretch>
              <a:fillRect l="15412" t="16147" r="15412" b="16148"/>
            </a:stretch>
          </a:blipFill>
          <a:ln w="76200" cap="flat" cmpd="sng">
            <a:solidFill>
              <a:srgbClr val="C00000"/>
            </a:solidFill>
            <a:prstDash val="solid"/>
            <a:round/>
            <a:headEnd type="none" w="sm" len="sm"/>
            <a:tailEnd type="none" w="sm" len="sm"/>
          </a:ln>
          <a:effectLst>
            <a:outerShdw blurRad="57150" dist="19050" dir="5400000" algn="ctr" rotWithShape="0">
              <a:srgbClr val="000000">
                <a:alpha val="61568"/>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2"/>
          <p:cNvPicPr preferRelativeResize="0"/>
          <p:nvPr/>
        </p:nvPicPr>
        <p:blipFill rotWithShape="1">
          <a:blip r:embed="rId3">
            <a:alphaModFix/>
          </a:blip>
          <a:srcRect r="3335" b="24966"/>
          <a:stretch/>
        </p:blipFill>
        <p:spPr>
          <a:xfrm>
            <a:off x="180049" y="1527375"/>
            <a:ext cx="12011951" cy="4283115"/>
          </a:xfrm>
          <a:prstGeom prst="rect">
            <a:avLst/>
          </a:prstGeom>
          <a:noFill/>
          <a:ln>
            <a:noFill/>
          </a:ln>
        </p:spPr>
      </p:pic>
      <p:sp>
        <p:nvSpPr>
          <p:cNvPr id="224" name="Google Shape;224;p22"/>
          <p:cNvSpPr txBox="1"/>
          <p:nvPr/>
        </p:nvSpPr>
        <p:spPr>
          <a:xfrm>
            <a:off x="1943741" y="4999965"/>
            <a:ext cx="842057"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Clear</a:t>
            </a:r>
            <a:endParaRPr sz="1400" b="0" i="0" u="none" strike="noStrike" cap="none">
              <a:solidFill>
                <a:srgbClr val="000000"/>
              </a:solidFill>
              <a:latin typeface="Arial"/>
              <a:ea typeface="Arial"/>
              <a:cs typeface="Arial"/>
              <a:sym typeface="Arial"/>
            </a:endParaRPr>
          </a:p>
        </p:txBody>
      </p:sp>
      <p:sp>
        <p:nvSpPr>
          <p:cNvPr id="225" name="Google Shape;225;p22"/>
          <p:cNvSpPr txBox="1"/>
          <p:nvPr/>
        </p:nvSpPr>
        <p:spPr>
          <a:xfrm>
            <a:off x="4526341" y="5023119"/>
            <a:ext cx="1079507"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Concise</a:t>
            </a:r>
            <a:endParaRPr sz="1400" b="0" i="0" u="none" strike="noStrike" cap="none">
              <a:solidFill>
                <a:srgbClr val="000000"/>
              </a:solidFill>
              <a:latin typeface="Arial"/>
              <a:ea typeface="Arial"/>
              <a:cs typeface="Arial"/>
              <a:sym typeface="Arial"/>
            </a:endParaRPr>
          </a:p>
        </p:txBody>
      </p:sp>
      <p:sp>
        <p:nvSpPr>
          <p:cNvPr id="226" name="Google Shape;226;p22"/>
          <p:cNvSpPr txBox="1"/>
          <p:nvPr/>
        </p:nvSpPr>
        <p:spPr>
          <a:xfrm>
            <a:off x="7052180" y="5037681"/>
            <a:ext cx="129316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Courteous</a:t>
            </a:r>
            <a:endParaRPr sz="1400" b="0" i="0" u="none" strike="noStrike" cap="none">
              <a:solidFill>
                <a:srgbClr val="000000"/>
              </a:solidFill>
              <a:latin typeface="Arial"/>
              <a:ea typeface="Arial"/>
              <a:cs typeface="Arial"/>
              <a:sym typeface="Arial"/>
            </a:endParaRPr>
          </a:p>
        </p:txBody>
      </p:sp>
      <p:sp>
        <p:nvSpPr>
          <p:cNvPr id="227" name="Google Shape;227;p22"/>
          <p:cNvSpPr txBox="1"/>
          <p:nvPr/>
        </p:nvSpPr>
        <p:spPr>
          <a:xfrm>
            <a:off x="9657929" y="5019154"/>
            <a:ext cx="129316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Complete</a:t>
            </a:r>
            <a:endParaRPr sz="1400" b="0" i="0" u="none" strike="noStrike" cap="none">
              <a:solidFill>
                <a:srgbClr val="000000"/>
              </a:solidFill>
              <a:latin typeface="Arial"/>
              <a:ea typeface="Arial"/>
              <a:cs typeface="Arial"/>
              <a:sym typeface="Arial"/>
            </a:endParaRPr>
          </a:p>
        </p:txBody>
      </p:sp>
      <p:sp>
        <p:nvSpPr>
          <p:cNvPr id="228" name="Google Shape;228;p22"/>
          <p:cNvSpPr txBox="1"/>
          <p:nvPr/>
        </p:nvSpPr>
        <p:spPr>
          <a:xfrm>
            <a:off x="1666754" y="3183786"/>
            <a:ext cx="1505349" cy="1477328"/>
          </a:xfrm>
          <a:prstGeom prst="rect">
            <a:avLst/>
          </a:prstGeom>
          <a:solidFill>
            <a:srgbClr val="F1F1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In intent, message, words and tone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29" name="Google Shape;229;p22"/>
          <p:cNvSpPr txBox="1"/>
          <p:nvPr/>
        </p:nvSpPr>
        <p:spPr>
          <a:xfrm>
            <a:off x="9650055" y="3195094"/>
            <a:ext cx="1505349" cy="1477328"/>
          </a:xfrm>
          <a:prstGeom prst="rect">
            <a:avLst/>
          </a:prstGeom>
          <a:solidFill>
            <a:srgbClr val="F1F1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Including all relevant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30" name="Google Shape;230;p22"/>
          <p:cNvSpPr txBox="1"/>
          <p:nvPr/>
        </p:nvSpPr>
        <p:spPr>
          <a:xfrm>
            <a:off x="4294208" y="3183519"/>
            <a:ext cx="1621095" cy="1477328"/>
          </a:xfrm>
          <a:prstGeom prst="rect">
            <a:avLst/>
          </a:prstGeom>
          <a:solidFill>
            <a:srgbClr val="F1F1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To the point and preferably short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31" name="Google Shape;231;p22"/>
          <p:cNvSpPr txBox="1"/>
          <p:nvPr/>
        </p:nvSpPr>
        <p:spPr>
          <a:xfrm>
            <a:off x="7074718" y="3160369"/>
            <a:ext cx="1293165" cy="1477328"/>
          </a:xfrm>
          <a:prstGeom prst="rect">
            <a:avLst/>
          </a:prstGeom>
          <a:solidFill>
            <a:srgbClr val="F1F1F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Polite, respectful and empathetic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232" name="Google Shape;232;p22"/>
          <p:cNvSpPr txBox="1"/>
          <p:nvPr/>
        </p:nvSpPr>
        <p:spPr>
          <a:xfrm>
            <a:off x="1156795" y="206700"/>
            <a:ext cx="10515600" cy="568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How should an ideal email be?</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1064975" y="123516"/>
            <a:ext cx="10515600" cy="74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a:t>Components/Layout of an email</a:t>
            </a:r>
            <a:endParaRPr b="1"/>
          </a:p>
        </p:txBody>
      </p:sp>
      <p:pic>
        <p:nvPicPr>
          <p:cNvPr id="239" name="Google Shape;239;p23"/>
          <p:cNvPicPr preferRelativeResize="0"/>
          <p:nvPr/>
        </p:nvPicPr>
        <p:blipFill rotWithShape="1">
          <a:blip r:embed="rId3">
            <a:alphaModFix/>
          </a:blip>
          <a:srcRect t="13731" b="13731"/>
          <a:stretch/>
        </p:blipFill>
        <p:spPr>
          <a:xfrm>
            <a:off x="838200" y="1235919"/>
            <a:ext cx="10515600" cy="4978400"/>
          </a:xfrm>
          <a:prstGeom prst="rect">
            <a:avLst/>
          </a:prstGeom>
          <a:noFill/>
          <a:ln>
            <a:noFill/>
          </a:ln>
          <a:effectLst>
            <a:outerShdw blurRad="190500" algn="tl" rotWithShape="0">
              <a:srgbClr val="000000">
                <a:alpha val="68627"/>
              </a:srgbClr>
            </a:outerShdw>
          </a:effectLst>
        </p:spPr>
      </p:pic>
      <p:sp>
        <p:nvSpPr>
          <p:cNvPr id="240" name="Google Shape;240;p23"/>
          <p:cNvSpPr txBox="1"/>
          <p:nvPr/>
        </p:nvSpPr>
        <p:spPr>
          <a:xfrm>
            <a:off x="3159889" y="1759880"/>
            <a:ext cx="7077918"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Recipient/Address  field – ‘To’ is mandatory, and Cc and Bcc are optional.</a:t>
            </a:r>
            <a:endParaRPr sz="1800" b="0" i="0" u="none" strike="noStrike" cap="none">
              <a:solidFill>
                <a:schemeClr val="lt1"/>
              </a:solidFill>
              <a:latin typeface="Arial"/>
              <a:ea typeface="Arial"/>
              <a:cs typeface="Arial"/>
              <a:sym typeface="Arial"/>
            </a:endParaRPr>
          </a:p>
        </p:txBody>
      </p:sp>
      <p:sp>
        <p:nvSpPr>
          <p:cNvPr id="241" name="Google Shape;241;p23"/>
          <p:cNvSpPr txBox="1"/>
          <p:nvPr/>
        </p:nvSpPr>
        <p:spPr>
          <a:xfrm>
            <a:off x="3952754" y="2210237"/>
            <a:ext cx="306150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Subject line</a:t>
            </a:r>
            <a:endParaRPr sz="1400" b="0" i="0" u="none" strike="noStrike" cap="none">
              <a:solidFill>
                <a:srgbClr val="000000"/>
              </a:solidFill>
              <a:latin typeface="Arial"/>
              <a:ea typeface="Arial"/>
              <a:cs typeface="Arial"/>
              <a:sym typeface="Arial"/>
            </a:endParaRPr>
          </a:p>
        </p:txBody>
      </p:sp>
      <p:sp>
        <p:nvSpPr>
          <p:cNvPr id="242" name="Google Shape;242;p23"/>
          <p:cNvSpPr txBox="1"/>
          <p:nvPr/>
        </p:nvSpPr>
        <p:spPr>
          <a:xfrm>
            <a:off x="3061504" y="3310888"/>
            <a:ext cx="6123006"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Content box/ Email Body</a:t>
            </a:r>
            <a:endParaRPr sz="1400" b="0" i="0" u="none" strike="noStrike" cap="none">
              <a:solidFill>
                <a:srgbClr val="000000"/>
              </a:solidFill>
              <a:latin typeface="Arial"/>
              <a:ea typeface="Arial"/>
              <a:cs typeface="Arial"/>
              <a:sym typeface="Arial"/>
            </a:endParaRPr>
          </a:p>
        </p:txBody>
      </p:sp>
      <p:sp>
        <p:nvSpPr>
          <p:cNvPr id="243" name="Google Shape;243;p23"/>
          <p:cNvSpPr txBox="1"/>
          <p:nvPr/>
        </p:nvSpPr>
        <p:spPr>
          <a:xfrm>
            <a:off x="3755985" y="5625181"/>
            <a:ext cx="1383174" cy="369332"/>
          </a:xfrm>
          <a:prstGeom prst="rect">
            <a:avLst/>
          </a:prstGeom>
          <a:solidFill>
            <a:srgbClr val="1EAFD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Attachment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838195" y="157550"/>
            <a:ext cx="10515600" cy="701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b="1"/>
              <a:t>Salutations &amp; Greetings</a:t>
            </a:r>
            <a:endParaRPr b="1"/>
          </a:p>
        </p:txBody>
      </p:sp>
      <p:pic>
        <p:nvPicPr>
          <p:cNvPr id="250" name="Google Shape;250;p24" descr="Photo young persian businessman isolated"/>
          <p:cNvPicPr preferRelativeResize="0"/>
          <p:nvPr/>
        </p:nvPicPr>
        <p:blipFill rotWithShape="1">
          <a:blip r:embed="rId3">
            <a:alphaModFix/>
          </a:blip>
          <a:srcRect l="34922"/>
          <a:stretch/>
        </p:blipFill>
        <p:spPr>
          <a:xfrm>
            <a:off x="629320" y="1722062"/>
            <a:ext cx="2779128" cy="2851579"/>
          </a:xfrm>
          <a:prstGeom prst="rect">
            <a:avLst/>
          </a:prstGeom>
          <a:noFill/>
          <a:ln>
            <a:noFill/>
          </a:ln>
        </p:spPr>
      </p:pic>
      <p:pic>
        <p:nvPicPr>
          <p:cNvPr id="251" name="Google Shape;251;p24" descr="Free photo portrait of smiling happy handsome man in blue t-shirt"/>
          <p:cNvPicPr preferRelativeResize="0"/>
          <p:nvPr/>
        </p:nvPicPr>
        <p:blipFill rotWithShape="1">
          <a:blip r:embed="rId4">
            <a:alphaModFix/>
          </a:blip>
          <a:srcRect/>
          <a:stretch/>
        </p:blipFill>
        <p:spPr>
          <a:xfrm>
            <a:off x="4914576" y="1726791"/>
            <a:ext cx="1945087" cy="2851579"/>
          </a:xfrm>
          <a:prstGeom prst="rect">
            <a:avLst/>
          </a:prstGeom>
          <a:noFill/>
          <a:ln>
            <a:noFill/>
          </a:ln>
        </p:spPr>
      </p:pic>
      <p:pic>
        <p:nvPicPr>
          <p:cNvPr id="252" name="Google Shape;252;p24" descr="Young handsome bearded persian tourist man ready for vacation"/>
          <p:cNvPicPr preferRelativeResize="0"/>
          <p:nvPr/>
        </p:nvPicPr>
        <p:blipFill rotWithShape="1">
          <a:blip r:embed="rId5">
            <a:alphaModFix/>
          </a:blip>
          <a:srcRect l="41433"/>
          <a:stretch/>
        </p:blipFill>
        <p:spPr>
          <a:xfrm>
            <a:off x="9407084" y="1916201"/>
            <a:ext cx="2155596" cy="2457681"/>
          </a:xfrm>
          <a:prstGeom prst="rect">
            <a:avLst/>
          </a:prstGeom>
          <a:noFill/>
          <a:ln>
            <a:noFill/>
          </a:ln>
        </p:spPr>
      </p:pic>
      <p:sp>
        <p:nvSpPr>
          <p:cNvPr id="253" name="Google Shape;253;p24"/>
          <p:cNvSpPr txBox="1"/>
          <p:nvPr/>
        </p:nvSpPr>
        <p:spPr>
          <a:xfrm>
            <a:off x="1099299" y="4743214"/>
            <a:ext cx="230914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Dear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Most formal</a:t>
            </a:r>
            <a:endParaRPr sz="1800" b="0" i="0" u="none" strike="noStrike" cap="none">
              <a:solidFill>
                <a:schemeClr val="dk1"/>
              </a:solidFill>
              <a:latin typeface="Arial"/>
              <a:ea typeface="Arial"/>
              <a:cs typeface="Arial"/>
              <a:sym typeface="Arial"/>
            </a:endParaRPr>
          </a:p>
        </p:txBody>
      </p:sp>
      <p:sp>
        <p:nvSpPr>
          <p:cNvPr id="254" name="Google Shape;254;p24"/>
          <p:cNvSpPr txBox="1"/>
          <p:nvPr/>
        </p:nvSpPr>
        <p:spPr>
          <a:xfrm>
            <a:off x="5410633" y="4740808"/>
            <a:ext cx="2110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Hello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Semi-formal</a:t>
            </a:r>
            <a:endParaRPr sz="1800" b="0" i="0" u="none" strike="noStrike" cap="none">
              <a:solidFill>
                <a:schemeClr val="dk1"/>
              </a:solidFill>
              <a:latin typeface="Arial"/>
              <a:ea typeface="Arial"/>
              <a:cs typeface="Arial"/>
              <a:sym typeface="Arial"/>
            </a:endParaRPr>
          </a:p>
        </p:txBody>
      </p:sp>
      <p:sp>
        <p:nvSpPr>
          <p:cNvPr id="255" name="Google Shape;255;p24"/>
          <p:cNvSpPr txBox="1"/>
          <p:nvPr/>
        </p:nvSpPr>
        <p:spPr>
          <a:xfrm>
            <a:off x="9713870" y="4573641"/>
            <a:ext cx="24781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Hi</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Most informal</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5"/>
          <p:cNvPicPr preferRelativeResize="0"/>
          <p:nvPr/>
        </p:nvPicPr>
        <p:blipFill rotWithShape="1">
          <a:blip r:embed="rId3">
            <a:alphaModFix/>
          </a:blip>
          <a:srcRect t="4077" b="4076"/>
          <a:stretch/>
        </p:blipFill>
        <p:spPr>
          <a:xfrm>
            <a:off x="6810375" y="1023432"/>
            <a:ext cx="5381625" cy="4942841"/>
          </a:xfrm>
          <a:prstGeom prst="rect">
            <a:avLst/>
          </a:prstGeom>
          <a:noFill/>
          <a:ln>
            <a:noFill/>
          </a:ln>
        </p:spPr>
      </p:pic>
      <p:sp>
        <p:nvSpPr>
          <p:cNvPr id="262" name="Google Shape;262;p25"/>
          <p:cNvSpPr txBox="1">
            <a:spLocks noGrp="1"/>
          </p:cNvSpPr>
          <p:nvPr>
            <p:ph type="title"/>
          </p:nvPr>
        </p:nvSpPr>
        <p:spPr>
          <a:xfrm>
            <a:off x="838200" y="285151"/>
            <a:ext cx="10515600" cy="615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a:t>Attachment</a:t>
            </a:r>
            <a:endParaRPr b="1"/>
          </a:p>
        </p:txBody>
      </p:sp>
      <p:sp>
        <p:nvSpPr>
          <p:cNvPr id="263" name="Google Shape;263;p25"/>
          <p:cNvSpPr txBox="1">
            <a:spLocks noGrp="1"/>
          </p:cNvSpPr>
          <p:nvPr>
            <p:ph type="body" idx="1"/>
          </p:nvPr>
        </p:nvSpPr>
        <p:spPr>
          <a:xfrm>
            <a:off x="-106017" y="891727"/>
            <a:ext cx="7325360" cy="4942841"/>
          </a:xfrm>
          <a:prstGeom prst="rect">
            <a:avLst/>
          </a:prstGeom>
          <a:noFill/>
          <a:ln>
            <a:noFill/>
          </a:ln>
        </p:spPr>
        <p:txBody>
          <a:bodyPr spcFirstLastPara="1" wrap="square" lIns="216000" tIns="36000" rIns="91425" bIns="45700" anchor="t" anchorCtr="0">
            <a:noAutofit/>
          </a:bodyPr>
          <a:lstStyle/>
          <a:p>
            <a:pPr marL="685800" lvl="1" indent="-228600" algn="l" rtl="0">
              <a:lnSpc>
                <a:spcPct val="150000"/>
              </a:lnSpc>
              <a:spcBef>
                <a:spcPts val="0"/>
              </a:spcBef>
              <a:spcAft>
                <a:spcPts val="0"/>
              </a:spcAft>
              <a:buClr>
                <a:schemeClr val="dk1"/>
              </a:buClr>
              <a:buSzPts val="2800"/>
              <a:buChar char="•"/>
            </a:pPr>
            <a:r>
              <a:rPr lang="en-US" sz="2000">
                <a:latin typeface="Arial"/>
                <a:ea typeface="Arial"/>
                <a:cs typeface="Arial"/>
                <a:sym typeface="Arial"/>
              </a:rPr>
              <a:t>Ensure that you attach the correct and latest file</a:t>
            </a:r>
            <a:endParaRPr sz="2000">
              <a:latin typeface="Arial"/>
              <a:ea typeface="Arial"/>
              <a:cs typeface="Arial"/>
              <a:sym typeface="Arial"/>
            </a:endParaRPr>
          </a:p>
          <a:p>
            <a:pPr marL="685800" lvl="1" indent="-190500" algn="l" rtl="0">
              <a:lnSpc>
                <a:spcPct val="150000"/>
              </a:lnSpc>
              <a:spcBef>
                <a:spcPts val="500"/>
              </a:spcBef>
              <a:spcAft>
                <a:spcPts val="0"/>
              </a:spcAft>
              <a:buClr>
                <a:schemeClr val="dk1"/>
              </a:buClr>
              <a:buSzPts val="600"/>
              <a:buNone/>
            </a:pPr>
            <a:endParaRPr sz="2000">
              <a:latin typeface="Arial"/>
              <a:ea typeface="Arial"/>
              <a:cs typeface="Arial"/>
              <a:sym typeface="Arial"/>
            </a:endParaRPr>
          </a:p>
          <a:p>
            <a:pPr marL="685800" lvl="1" indent="-228600" algn="l" rtl="0">
              <a:lnSpc>
                <a:spcPct val="150000"/>
              </a:lnSpc>
              <a:spcBef>
                <a:spcPts val="500"/>
              </a:spcBef>
              <a:spcAft>
                <a:spcPts val="0"/>
              </a:spcAft>
              <a:buClr>
                <a:schemeClr val="dk1"/>
              </a:buClr>
              <a:buSzPts val="2800"/>
              <a:buChar char="•"/>
            </a:pPr>
            <a:r>
              <a:rPr lang="en-US" sz="2000">
                <a:latin typeface="Arial"/>
                <a:ea typeface="Arial"/>
                <a:cs typeface="Arial"/>
                <a:sym typeface="Arial"/>
              </a:rPr>
              <a:t>Name the file appropriately</a:t>
            </a:r>
            <a:endParaRPr sz="2000">
              <a:latin typeface="Arial"/>
              <a:ea typeface="Arial"/>
              <a:cs typeface="Arial"/>
              <a:sym typeface="Arial"/>
            </a:endParaRPr>
          </a:p>
          <a:p>
            <a:pPr marL="685800" lvl="1" indent="-190500" algn="l" rtl="0">
              <a:lnSpc>
                <a:spcPct val="150000"/>
              </a:lnSpc>
              <a:spcBef>
                <a:spcPts val="500"/>
              </a:spcBef>
              <a:spcAft>
                <a:spcPts val="0"/>
              </a:spcAft>
              <a:buClr>
                <a:schemeClr val="dk1"/>
              </a:buClr>
              <a:buSzPts val="600"/>
              <a:buNone/>
            </a:pPr>
            <a:endParaRPr sz="2000">
              <a:latin typeface="Arial"/>
              <a:ea typeface="Arial"/>
              <a:cs typeface="Arial"/>
              <a:sym typeface="Arial"/>
            </a:endParaRPr>
          </a:p>
          <a:p>
            <a:pPr marL="685800" lvl="1" indent="-228600" algn="l" rtl="0">
              <a:lnSpc>
                <a:spcPct val="100000"/>
              </a:lnSpc>
              <a:spcBef>
                <a:spcPts val="500"/>
              </a:spcBef>
              <a:spcAft>
                <a:spcPts val="0"/>
              </a:spcAft>
              <a:buClr>
                <a:schemeClr val="dk1"/>
              </a:buClr>
              <a:buSzPts val="2800"/>
              <a:buChar char="•"/>
            </a:pPr>
            <a:r>
              <a:rPr lang="en-US" sz="2000">
                <a:latin typeface="Arial"/>
                <a:ea typeface="Arial"/>
                <a:cs typeface="Arial"/>
                <a:sym typeface="Arial"/>
              </a:rPr>
              <a:t>If there are multiple sheets in a spreadsheet (like Excel), you could mention them in the body of the email.</a:t>
            </a:r>
            <a:endParaRPr sz="2000">
              <a:latin typeface="Arial"/>
              <a:ea typeface="Arial"/>
              <a:cs typeface="Arial"/>
              <a:sym typeface="Arial"/>
            </a:endParaRPr>
          </a:p>
          <a:p>
            <a:pPr marL="685800" lvl="1" indent="-50800" algn="l" rtl="0">
              <a:lnSpc>
                <a:spcPct val="100000"/>
              </a:lnSpc>
              <a:spcBef>
                <a:spcPts val="500"/>
              </a:spcBef>
              <a:spcAft>
                <a:spcPts val="0"/>
              </a:spcAft>
              <a:buClr>
                <a:schemeClr val="dk1"/>
              </a:buClr>
              <a:buSzPts val="2800"/>
              <a:buNone/>
            </a:pPr>
            <a:endParaRPr sz="2000">
              <a:latin typeface="Arial"/>
              <a:ea typeface="Arial"/>
              <a:cs typeface="Arial"/>
              <a:sym typeface="Arial"/>
            </a:endParaRPr>
          </a:p>
          <a:p>
            <a:pPr marL="685800" lvl="1" indent="-228600" algn="l" rtl="0">
              <a:lnSpc>
                <a:spcPct val="100000"/>
              </a:lnSpc>
              <a:spcBef>
                <a:spcPts val="500"/>
              </a:spcBef>
              <a:spcAft>
                <a:spcPts val="0"/>
              </a:spcAft>
              <a:buClr>
                <a:schemeClr val="dk1"/>
              </a:buClr>
              <a:buSzPts val="2800"/>
              <a:buChar char="•"/>
            </a:pPr>
            <a:r>
              <a:rPr lang="en-US" sz="2000">
                <a:latin typeface="Arial"/>
                <a:ea typeface="Arial"/>
                <a:cs typeface="Arial"/>
                <a:sym typeface="Arial"/>
              </a:rPr>
              <a:t>If attachments are password protected, remember to drop a line in the email.</a:t>
            </a:r>
            <a:endParaRPr sz="2000">
              <a:latin typeface="Arial"/>
              <a:ea typeface="Arial"/>
              <a:cs typeface="Arial"/>
              <a:sym typeface="Arial"/>
            </a:endParaRPr>
          </a:p>
          <a:p>
            <a:pPr marL="685800" lvl="1" indent="-50800" algn="l" rtl="0">
              <a:lnSpc>
                <a:spcPct val="100000"/>
              </a:lnSpc>
              <a:spcBef>
                <a:spcPts val="500"/>
              </a:spcBef>
              <a:spcAft>
                <a:spcPts val="0"/>
              </a:spcAft>
              <a:buClr>
                <a:schemeClr val="dk1"/>
              </a:buClr>
              <a:buSzPts val="2800"/>
              <a:buNone/>
            </a:pPr>
            <a:endParaRPr sz="2000">
              <a:latin typeface="Arial"/>
              <a:ea typeface="Arial"/>
              <a:cs typeface="Arial"/>
              <a:sym typeface="Arial"/>
            </a:endParaRPr>
          </a:p>
          <a:p>
            <a:pPr marL="685800" lvl="1" indent="-228600" algn="l" rtl="0">
              <a:lnSpc>
                <a:spcPct val="100000"/>
              </a:lnSpc>
              <a:spcBef>
                <a:spcPts val="500"/>
              </a:spcBef>
              <a:spcAft>
                <a:spcPts val="0"/>
              </a:spcAft>
              <a:buClr>
                <a:schemeClr val="dk1"/>
              </a:buClr>
              <a:buSzPts val="2800"/>
              <a:buChar char="•"/>
            </a:pPr>
            <a:r>
              <a:rPr lang="en-US" sz="2000">
                <a:latin typeface="Arial"/>
                <a:ea typeface="Arial"/>
                <a:cs typeface="Arial"/>
                <a:sym typeface="Arial"/>
              </a:rPr>
              <a:t>Don’t Attach heavy files- Instead use a drive</a:t>
            </a:r>
            <a:endParaRPr sz="2000">
              <a:latin typeface="Arial"/>
              <a:ea typeface="Arial"/>
              <a:cs typeface="Arial"/>
              <a:sym typeface="Arial"/>
            </a:endParaRPr>
          </a:p>
          <a:p>
            <a:pPr marL="228600" lvl="0" indent="-50800" algn="l" rtl="0">
              <a:lnSpc>
                <a:spcPct val="15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p:nvPr/>
        </p:nvSpPr>
        <p:spPr>
          <a:xfrm>
            <a:off x="881676" y="155950"/>
            <a:ext cx="10525800" cy="6924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Arial"/>
                <a:ea typeface="Arial"/>
                <a:cs typeface="Arial"/>
                <a:sym typeface="Arial"/>
              </a:rPr>
              <a:t>Essentials for an Effective Meeting – Dos’</a:t>
            </a:r>
            <a:endParaRPr sz="900" b="0" i="0" u="none" strike="noStrike" cap="none">
              <a:solidFill>
                <a:srgbClr val="000000"/>
              </a:solidFill>
              <a:latin typeface="Arial"/>
              <a:ea typeface="Arial"/>
              <a:cs typeface="Arial"/>
              <a:sym typeface="Arial"/>
            </a:endParaRPr>
          </a:p>
        </p:txBody>
      </p:sp>
      <p:sp>
        <p:nvSpPr>
          <p:cNvPr id="270" name="Google Shape;270;p26"/>
          <p:cNvSpPr txBox="1"/>
          <p:nvPr/>
        </p:nvSpPr>
        <p:spPr>
          <a:xfrm>
            <a:off x="1" y="1336561"/>
            <a:ext cx="6440992" cy="4571869"/>
          </a:xfrm>
          <a:prstGeom prst="rect">
            <a:avLst/>
          </a:prstGeom>
          <a:solidFill>
            <a:srgbClr val="E1EAEF"/>
          </a:solidFill>
          <a:ln>
            <a:noFill/>
          </a:ln>
        </p:spPr>
        <p:txBody>
          <a:bodyPr spcFirstLastPara="1" wrap="square" lIns="216000" tIns="45700" rIns="91425" bIns="45700" anchor="ctr" anchorCtr="0">
            <a:normAutofit/>
          </a:bodyPr>
          <a:lstStyle/>
          <a:p>
            <a:pPr marL="685800" marR="0" lvl="1" indent="-228600" algn="l" rtl="0">
              <a:lnSpc>
                <a:spcPct val="12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Have a strong agenda</a:t>
            </a:r>
            <a:endParaRPr sz="1400" b="0" i="0" u="none" strike="noStrike" cap="none">
              <a:solidFill>
                <a:srgbClr val="000000"/>
              </a:solidFill>
              <a:latin typeface="Arial"/>
              <a:ea typeface="Arial"/>
              <a:cs typeface="Arial"/>
              <a:sym typeface="Arial"/>
            </a:endParaRPr>
          </a:p>
          <a:p>
            <a:pPr marL="685800" marR="0" lvl="1" indent="-228600" algn="l" rtl="0">
              <a:lnSpc>
                <a:spcPct val="120000"/>
              </a:lnSpc>
              <a:spcBef>
                <a:spcPts val="8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Sit appropriately [Posture]</a:t>
            </a:r>
            <a:endParaRPr sz="1400" b="0" i="0" u="none" strike="noStrike" cap="none">
              <a:solidFill>
                <a:srgbClr val="000000"/>
              </a:solidFill>
              <a:latin typeface="Arial"/>
              <a:ea typeface="Arial"/>
              <a:cs typeface="Arial"/>
              <a:sym typeface="Arial"/>
            </a:endParaRPr>
          </a:p>
          <a:p>
            <a:pPr marL="685800" marR="0" lvl="1" indent="-228600" algn="l" rtl="0">
              <a:lnSpc>
                <a:spcPct val="120000"/>
              </a:lnSpc>
              <a:spcBef>
                <a:spcPts val="8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Speak up</a:t>
            </a:r>
            <a:endParaRPr sz="1400" b="0" i="0" u="none" strike="noStrike" cap="none">
              <a:solidFill>
                <a:srgbClr val="000000"/>
              </a:solidFill>
              <a:latin typeface="Arial"/>
              <a:ea typeface="Arial"/>
              <a:cs typeface="Arial"/>
              <a:sym typeface="Arial"/>
            </a:endParaRPr>
          </a:p>
          <a:p>
            <a:pPr marL="685800" marR="0" lvl="1" indent="-228600" algn="l" rtl="0">
              <a:lnSpc>
                <a:spcPct val="120000"/>
              </a:lnSpc>
              <a:spcBef>
                <a:spcPts val="8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Understand the unwritten speaking rules</a:t>
            </a:r>
            <a:endParaRPr sz="1400" b="0" i="0" u="none" strike="noStrike" cap="none">
              <a:solidFill>
                <a:srgbClr val="000000"/>
              </a:solidFill>
              <a:latin typeface="Arial"/>
              <a:ea typeface="Arial"/>
              <a:cs typeface="Arial"/>
              <a:sym typeface="Arial"/>
            </a:endParaRPr>
          </a:p>
          <a:p>
            <a:pPr marL="685800" marR="0" lvl="1" indent="-228600" algn="l" rtl="0">
              <a:lnSpc>
                <a:spcPct val="120000"/>
              </a:lnSpc>
              <a:spcBef>
                <a:spcPts val="8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Do not have your phone out</a:t>
            </a:r>
            <a:endParaRPr sz="1400" b="0" i="0" u="none" strike="noStrike" cap="none">
              <a:solidFill>
                <a:srgbClr val="000000"/>
              </a:solidFill>
              <a:latin typeface="Arial"/>
              <a:ea typeface="Arial"/>
              <a:cs typeface="Arial"/>
              <a:sym typeface="Arial"/>
            </a:endParaRPr>
          </a:p>
          <a:p>
            <a:pPr marL="685800" marR="0" lvl="1" indent="-228600" algn="l" rtl="0">
              <a:lnSpc>
                <a:spcPct val="120000"/>
              </a:lnSpc>
              <a:spcBef>
                <a:spcPts val="80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Dress appropriately</a:t>
            </a:r>
            <a:endParaRPr sz="1400" b="0" i="0" u="none" strike="noStrike" cap="none">
              <a:solidFill>
                <a:srgbClr val="000000"/>
              </a:solidFill>
              <a:latin typeface="Arial"/>
              <a:ea typeface="Arial"/>
              <a:cs typeface="Arial"/>
              <a:sym typeface="Arial"/>
            </a:endParaRPr>
          </a:p>
        </p:txBody>
      </p:sp>
      <p:pic>
        <p:nvPicPr>
          <p:cNvPr id="271" name="Google Shape;271;p26"/>
          <p:cNvPicPr preferRelativeResize="0"/>
          <p:nvPr/>
        </p:nvPicPr>
        <p:blipFill rotWithShape="1">
          <a:blip r:embed="rId3">
            <a:alphaModFix/>
          </a:blip>
          <a:srcRect/>
          <a:stretch/>
        </p:blipFill>
        <p:spPr>
          <a:xfrm>
            <a:off x="6440994" y="1336561"/>
            <a:ext cx="5638800" cy="45718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7"/>
          <p:cNvPicPr preferRelativeResize="0"/>
          <p:nvPr/>
        </p:nvPicPr>
        <p:blipFill rotWithShape="1">
          <a:blip r:embed="rId3">
            <a:alphaModFix/>
          </a:blip>
          <a:srcRect l="7658" r="16857"/>
          <a:stretch/>
        </p:blipFill>
        <p:spPr>
          <a:xfrm>
            <a:off x="-1" y="1070594"/>
            <a:ext cx="4834648" cy="4880885"/>
          </a:xfrm>
          <a:prstGeom prst="rect">
            <a:avLst/>
          </a:prstGeom>
          <a:noFill/>
          <a:ln>
            <a:noFill/>
          </a:ln>
        </p:spPr>
      </p:pic>
      <p:sp>
        <p:nvSpPr>
          <p:cNvPr id="278" name="Google Shape;278;p27"/>
          <p:cNvSpPr/>
          <p:nvPr/>
        </p:nvSpPr>
        <p:spPr>
          <a:xfrm>
            <a:off x="1049698" y="172648"/>
            <a:ext cx="11949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Virtual Meeting Etiquettes</a:t>
            </a:r>
            <a:endParaRPr sz="1400" b="0" i="0" u="none" strike="noStrike" cap="none">
              <a:solidFill>
                <a:srgbClr val="000000"/>
              </a:solidFill>
              <a:latin typeface="Arial"/>
              <a:ea typeface="Arial"/>
              <a:cs typeface="Arial"/>
              <a:sym typeface="Arial"/>
            </a:endParaRPr>
          </a:p>
        </p:txBody>
      </p:sp>
      <p:sp>
        <p:nvSpPr>
          <p:cNvPr id="279" name="Google Shape;279;p27"/>
          <p:cNvSpPr/>
          <p:nvPr/>
        </p:nvSpPr>
        <p:spPr>
          <a:xfrm>
            <a:off x="4474722" y="1070594"/>
            <a:ext cx="7717277" cy="4880885"/>
          </a:xfrm>
          <a:prstGeom prst="rect">
            <a:avLst/>
          </a:prstGeom>
          <a:solidFill>
            <a:srgbClr val="D0D5D2"/>
          </a:solidFill>
          <a:ln>
            <a:noFill/>
          </a:ln>
        </p:spPr>
        <p:txBody>
          <a:bodyPr spcFirstLastPara="1" wrap="square" lIns="0" tIns="72000" rIns="91425" bIns="45700" anchor="ctr" anchorCtr="0">
            <a:noAutofit/>
          </a:bodyPr>
          <a:lstStyle/>
          <a:p>
            <a:pPr marL="914400" marR="0" lvl="1" indent="-4572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 on time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Stay on topic</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Keep your mic on mute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Improve your Tone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 aware of Body Language &amp; Facial Expressions</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Keep it Professional</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Actively Listen</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Ask Relevant Questions</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Choose your words carefully</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Avoid distractions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8"/>
          <p:cNvPicPr preferRelativeResize="0"/>
          <p:nvPr/>
        </p:nvPicPr>
        <p:blipFill rotWithShape="1">
          <a:blip r:embed="rId3">
            <a:alphaModFix/>
          </a:blip>
          <a:srcRect l="5527" t="1663" r="11197" b="1661"/>
          <a:stretch/>
        </p:blipFill>
        <p:spPr>
          <a:xfrm>
            <a:off x="-1" y="1070594"/>
            <a:ext cx="5526593" cy="4880885"/>
          </a:xfrm>
          <a:prstGeom prst="rect">
            <a:avLst/>
          </a:prstGeom>
          <a:noFill/>
          <a:ln>
            <a:noFill/>
          </a:ln>
        </p:spPr>
      </p:pic>
      <p:sp>
        <p:nvSpPr>
          <p:cNvPr id="286" name="Google Shape;286;p28"/>
          <p:cNvSpPr/>
          <p:nvPr/>
        </p:nvSpPr>
        <p:spPr>
          <a:xfrm>
            <a:off x="1303477" y="160025"/>
            <a:ext cx="9477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Importance of Telephone Etiquette:</a:t>
            </a:r>
            <a:endParaRPr sz="1400" b="0" i="0" u="none" strike="noStrike" cap="none">
              <a:solidFill>
                <a:srgbClr val="000000"/>
              </a:solidFill>
              <a:latin typeface="Arial"/>
              <a:ea typeface="Arial"/>
              <a:cs typeface="Arial"/>
              <a:sym typeface="Arial"/>
            </a:endParaRPr>
          </a:p>
        </p:txBody>
      </p:sp>
      <p:sp>
        <p:nvSpPr>
          <p:cNvPr id="287" name="Google Shape;287;p28"/>
          <p:cNvSpPr/>
          <p:nvPr/>
        </p:nvSpPr>
        <p:spPr>
          <a:xfrm>
            <a:off x="5526592" y="1082409"/>
            <a:ext cx="6986953" cy="4880885"/>
          </a:xfrm>
          <a:prstGeom prst="rect">
            <a:avLst/>
          </a:prstGeom>
          <a:noFill/>
          <a:ln>
            <a:noFill/>
          </a:ln>
        </p:spPr>
        <p:txBody>
          <a:bodyPr spcFirstLastPara="1" wrap="square" lIns="0" tIns="216000" rIns="91425" bIns="45700" anchor="t" anchorCtr="0">
            <a:noAutofit/>
          </a:bodyPr>
          <a:lstStyle/>
          <a:p>
            <a:pPr marL="914400" marR="0" lvl="1"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Show professionalism</a:t>
            </a:r>
            <a:endParaRPr sz="900" b="0" i="0" u="none" strike="noStrike" cap="none">
              <a:solidFill>
                <a:schemeClr val="dk1"/>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Create a good first impression</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Increase trust and loyalty</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Help you build your Brand</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Customer Satisfaction</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Building long-term relations</a:t>
            </a:r>
            <a:endParaRPr sz="1400" b="0" i="0" u="none" strike="noStrike" cap="none">
              <a:solidFill>
                <a:srgbClr val="000000"/>
              </a:solidFill>
              <a:latin typeface="Arial"/>
              <a:ea typeface="Arial"/>
              <a:cs typeface="Arial"/>
              <a:sym typeface="Arial"/>
            </a:endParaRPr>
          </a:p>
          <a:p>
            <a:pPr marL="914400" marR="0" lvl="1" indent="-457200" algn="l" rtl="0">
              <a:lnSpc>
                <a:spcPct val="15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Better  &amp; Seamless Communicati</a:t>
            </a:r>
            <a:r>
              <a:rPr lang="en-US" sz="2400" b="0" i="0" u="none" strike="noStrike" cap="none">
                <a:solidFill>
                  <a:schemeClr val="dk1"/>
                </a:solidFill>
                <a:latin typeface="Arial"/>
                <a:ea typeface="Arial"/>
                <a:cs typeface="Arial"/>
                <a:sym typeface="Arial"/>
              </a:rPr>
              <a:t>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838210" y="147572"/>
            <a:ext cx="10515600" cy="56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Social etiquette -Punctuality</a:t>
            </a:r>
            <a:endParaRPr/>
          </a:p>
        </p:txBody>
      </p:sp>
      <p:sp>
        <p:nvSpPr>
          <p:cNvPr id="294" name="Google Shape;294;p29"/>
          <p:cNvSpPr txBox="1">
            <a:spLocks noGrp="1"/>
          </p:cNvSpPr>
          <p:nvPr>
            <p:ph type="body" idx="1"/>
          </p:nvPr>
        </p:nvSpPr>
        <p:spPr>
          <a:xfrm>
            <a:off x="0" y="1026161"/>
            <a:ext cx="7305040" cy="4927600"/>
          </a:xfrm>
          <a:prstGeom prst="rect">
            <a:avLst/>
          </a:prstGeom>
          <a:solidFill>
            <a:srgbClr val="595959"/>
          </a:solidFill>
          <a:ln>
            <a:noFill/>
          </a:ln>
        </p:spPr>
        <p:txBody>
          <a:bodyPr spcFirstLastPara="1" wrap="square" lIns="216000" tIns="45700" rIns="91425" bIns="45700" anchor="ctr" anchorCtr="0">
            <a:normAutofit/>
          </a:bodyPr>
          <a:lstStyle/>
          <a:p>
            <a:pPr marL="685800" lvl="1" indent="-228600" algn="l" rtl="0">
              <a:lnSpc>
                <a:spcPct val="120000"/>
              </a:lnSpc>
              <a:spcBef>
                <a:spcPts val="0"/>
              </a:spcBef>
              <a:spcAft>
                <a:spcPts val="0"/>
              </a:spcAft>
              <a:buClr>
                <a:srgbClr val="F2F2F2"/>
              </a:buClr>
              <a:buSzPts val="2200"/>
              <a:buChar char="•"/>
            </a:pPr>
            <a:r>
              <a:rPr lang="en-US" sz="2200" b="0" i="0">
                <a:solidFill>
                  <a:srgbClr val="F2F2F2"/>
                </a:solidFill>
                <a:latin typeface="Arial"/>
                <a:ea typeface="Arial"/>
                <a:cs typeface="Arial"/>
                <a:sym typeface="Arial"/>
              </a:rPr>
              <a:t>Punctuality communicates a plethora of positives to your employer and your peers.</a:t>
            </a:r>
            <a:endParaRPr>
              <a:latin typeface="Arial"/>
              <a:ea typeface="Arial"/>
              <a:cs typeface="Arial"/>
              <a:sym typeface="Arial"/>
            </a:endParaRPr>
          </a:p>
          <a:p>
            <a:pPr marL="685800" lvl="1" indent="-228600" algn="l" rtl="0">
              <a:lnSpc>
                <a:spcPct val="120000"/>
              </a:lnSpc>
              <a:spcBef>
                <a:spcPts val="1700"/>
              </a:spcBef>
              <a:spcAft>
                <a:spcPts val="0"/>
              </a:spcAft>
              <a:buClr>
                <a:srgbClr val="F2F2F2"/>
              </a:buClr>
              <a:buSzPts val="2200"/>
              <a:buChar char="•"/>
            </a:pPr>
            <a:r>
              <a:rPr lang="en-US" sz="2200" b="0" i="0">
                <a:solidFill>
                  <a:srgbClr val="F2F2F2"/>
                </a:solidFill>
                <a:latin typeface="Arial"/>
                <a:ea typeface="Arial"/>
                <a:cs typeface="Arial"/>
                <a:sym typeface="Arial"/>
              </a:rPr>
              <a:t>IST is not Indian Stretchable time.</a:t>
            </a:r>
            <a:endParaRPr>
              <a:latin typeface="Arial"/>
              <a:ea typeface="Arial"/>
              <a:cs typeface="Arial"/>
              <a:sym typeface="Arial"/>
            </a:endParaRPr>
          </a:p>
          <a:p>
            <a:pPr marL="685800" lvl="1" indent="-228600" algn="l" rtl="0">
              <a:lnSpc>
                <a:spcPct val="120000"/>
              </a:lnSpc>
              <a:spcBef>
                <a:spcPts val="1700"/>
              </a:spcBef>
              <a:spcAft>
                <a:spcPts val="0"/>
              </a:spcAft>
              <a:buClr>
                <a:srgbClr val="F2F2F2"/>
              </a:buClr>
              <a:buSzPts val="2200"/>
              <a:buChar char="•"/>
            </a:pPr>
            <a:r>
              <a:rPr lang="en-US" sz="2200">
                <a:solidFill>
                  <a:srgbClr val="F2F2F2"/>
                </a:solidFill>
                <a:latin typeface="Arial"/>
                <a:ea typeface="Arial"/>
                <a:cs typeface="Arial"/>
                <a:sym typeface="Arial"/>
              </a:rPr>
              <a:t>Be at least 10-15 minutes early for meetings</a:t>
            </a:r>
            <a:endParaRPr>
              <a:latin typeface="Arial"/>
              <a:ea typeface="Arial"/>
              <a:cs typeface="Arial"/>
              <a:sym typeface="Arial"/>
            </a:endParaRPr>
          </a:p>
          <a:p>
            <a:pPr marL="685800" lvl="1" indent="-228600" algn="l" rtl="0">
              <a:lnSpc>
                <a:spcPct val="120000"/>
              </a:lnSpc>
              <a:spcBef>
                <a:spcPts val="1700"/>
              </a:spcBef>
              <a:spcAft>
                <a:spcPts val="0"/>
              </a:spcAft>
              <a:buClr>
                <a:srgbClr val="F2F2F2"/>
              </a:buClr>
              <a:buSzPts val="2200"/>
              <a:buChar char="•"/>
            </a:pPr>
            <a:r>
              <a:rPr lang="en-US" sz="2200">
                <a:solidFill>
                  <a:srgbClr val="F2F2F2"/>
                </a:solidFill>
                <a:latin typeface="Arial"/>
                <a:ea typeface="Arial"/>
                <a:cs typeface="Arial"/>
                <a:sym typeface="Arial"/>
              </a:rPr>
              <a:t>Respect others time</a:t>
            </a:r>
            <a:endParaRPr>
              <a:latin typeface="Arial"/>
              <a:ea typeface="Arial"/>
              <a:cs typeface="Arial"/>
              <a:sym typeface="Arial"/>
            </a:endParaRPr>
          </a:p>
          <a:p>
            <a:pPr marL="685800" lvl="1" indent="-228600" algn="l" rtl="0">
              <a:lnSpc>
                <a:spcPct val="120000"/>
              </a:lnSpc>
              <a:spcBef>
                <a:spcPts val="1700"/>
              </a:spcBef>
              <a:spcAft>
                <a:spcPts val="0"/>
              </a:spcAft>
              <a:buClr>
                <a:srgbClr val="F2F2F2"/>
              </a:buClr>
              <a:buSzPts val="2200"/>
              <a:buChar char="•"/>
            </a:pPr>
            <a:r>
              <a:rPr lang="en-US" sz="2200" b="0" i="0">
                <a:solidFill>
                  <a:srgbClr val="F2F2F2"/>
                </a:solidFill>
                <a:latin typeface="Arial"/>
                <a:ea typeface="Arial"/>
                <a:cs typeface="Arial"/>
                <a:sym typeface="Arial"/>
              </a:rPr>
              <a:t>If you are not able to make it to the meeting-Keep others informed.</a:t>
            </a:r>
            <a:endParaRPr>
              <a:latin typeface="Arial"/>
              <a:ea typeface="Arial"/>
              <a:cs typeface="Arial"/>
              <a:sym typeface="Arial"/>
            </a:endParaRPr>
          </a:p>
        </p:txBody>
      </p:sp>
      <p:pic>
        <p:nvPicPr>
          <p:cNvPr id="295" name="Google Shape;295;p29"/>
          <p:cNvPicPr preferRelativeResize="0"/>
          <p:nvPr/>
        </p:nvPicPr>
        <p:blipFill rotWithShape="1">
          <a:blip r:embed="rId3">
            <a:alphaModFix/>
          </a:blip>
          <a:srcRect l="14087" r="14086"/>
          <a:stretch/>
        </p:blipFill>
        <p:spPr>
          <a:xfrm>
            <a:off x="7305040" y="1026160"/>
            <a:ext cx="4886960" cy="492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1006642" y="-23645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Personal Vs Professional Image</a:t>
            </a:r>
            <a:endParaRPr/>
          </a:p>
        </p:txBody>
      </p:sp>
      <p:sp>
        <p:nvSpPr>
          <p:cNvPr id="254" name="Google Shape;254;p26"/>
          <p:cNvSpPr txBox="1">
            <a:spLocks noGrp="1"/>
          </p:cNvSpPr>
          <p:nvPr>
            <p:ph type="body" idx="1"/>
          </p:nvPr>
        </p:nvSpPr>
        <p:spPr>
          <a:xfrm>
            <a:off x="448651" y="863003"/>
            <a:ext cx="5303520" cy="11848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t>Personal Image</a:t>
            </a:r>
            <a:r>
              <a:rPr lang="en-US" sz="2000"/>
              <a:t>:</a:t>
            </a:r>
            <a:endParaRPr/>
          </a:p>
          <a:p>
            <a:pPr marL="0" lvl="0" indent="0" algn="l" rtl="0">
              <a:lnSpc>
                <a:spcPct val="90000"/>
              </a:lnSpc>
              <a:spcBef>
                <a:spcPts val="1000"/>
              </a:spcBef>
              <a:spcAft>
                <a:spcPts val="0"/>
              </a:spcAft>
              <a:buClr>
                <a:schemeClr val="dk1"/>
              </a:buClr>
              <a:buSzPts val="2000"/>
              <a:buNone/>
            </a:pPr>
            <a:r>
              <a:rPr lang="en-US" sz="2000"/>
              <a:t>How individuals present themselves in non-work settings, encompassing social and personal life.</a:t>
            </a:r>
            <a:endParaRPr/>
          </a:p>
          <a:p>
            <a:pPr marL="228600" lvl="0" indent="-101600" algn="l" rtl="0">
              <a:lnSpc>
                <a:spcPct val="90000"/>
              </a:lnSpc>
              <a:spcBef>
                <a:spcPts val="1000"/>
              </a:spcBef>
              <a:spcAft>
                <a:spcPts val="0"/>
              </a:spcAft>
              <a:buClr>
                <a:schemeClr val="dk1"/>
              </a:buClr>
              <a:buSzPts val="2000"/>
              <a:buNone/>
            </a:pPr>
            <a:endParaRPr sz="2000"/>
          </a:p>
        </p:txBody>
      </p:sp>
      <p:sp>
        <p:nvSpPr>
          <p:cNvPr id="255" name="Google Shape;255;p26"/>
          <p:cNvSpPr txBox="1">
            <a:spLocks noGrp="1"/>
          </p:cNvSpPr>
          <p:nvPr>
            <p:ph type="body" idx="2"/>
          </p:nvPr>
        </p:nvSpPr>
        <p:spPr>
          <a:xfrm>
            <a:off x="6439829" y="928691"/>
            <a:ext cx="5303520" cy="11848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t>Professional Image:</a:t>
            </a:r>
            <a:endParaRPr/>
          </a:p>
          <a:p>
            <a:pPr marL="0" lvl="0" indent="0" algn="l" rtl="0">
              <a:lnSpc>
                <a:spcPct val="90000"/>
              </a:lnSpc>
              <a:spcBef>
                <a:spcPts val="1000"/>
              </a:spcBef>
              <a:spcAft>
                <a:spcPts val="0"/>
              </a:spcAft>
              <a:buClr>
                <a:schemeClr val="dk1"/>
              </a:buClr>
              <a:buSzPts val="2000"/>
              <a:buNone/>
            </a:pPr>
            <a:r>
              <a:rPr lang="en-US" sz="2000"/>
              <a:t>Pertains to how individuals present themselves in the workplace,</a:t>
            </a:r>
            <a:endParaRPr/>
          </a:p>
          <a:p>
            <a:pPr marL="0" lvl="0" indent="0" algn="l" rtl="0">
              <a:lnSpc>
                <a:spcPct val="90000"/>
              </a:lnSpc>
              <a:spcBef>
                <a:spcPts val="1000"/>
              </a:spcBef>
              <a:spcAft>
                <a:spcPts val="0"/>
              </a:spcAft>
              <a:buClr>
                <a:schemeClr val="dk1"/>
              </a:buClr>
              <a:buSzPts val="2000"/>
              <a:buNone/>
            </a:pPr>
            <a:endParaRPr sz="2000"/>
          </a:p>
        </p:txBody>
      </p:sp>
      <p:sp>
        <p:nvSpPr>
          <p:cNvPr id="256" name="Google Shape;256;p26"/>
          <p:cNvSpPr txBox="1"/>
          <p:nvPr/>
        </p:nvSpPr>
        <p:spPr>
          <a:xfrm>
            <a:off x="3100411" y="2493034"/>
            <a:ext cx="610583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Components of Image Management</a:t>
            </a:r>
            <a:endParaRPr sz="1400" b="0" i="0" u="none" strike="noStrike" cap="none">
              <a:solidFill>
                <a:srgbClr val="000000"/>
              </a:solidFill>
              <a:latin typeface="Arial"/>
              <a:ea typeface="Arial"/>
              <a:cs typeface="Arial"/>
              <a:sym typeface="Arial"/>
            </a:endParaRPr>
          </a:p>
        </p:txBody>
      </p:sp>
      <p:grpSp>
        <p:nvGrpSpPr>
          <p:cNvPr id="257" name="Google Shape;257;p26"/>
          <p:cNvGrpSpPr/>
          <p:nvPr/>
        </p:nvGrpSpPr>
        <p:grpSpPr>
          <a:xfrm>
            <a:off x="219408" y="2064463"/>
            <a:ext cx="11363325" cy="3781425"/>
            <a:chOff x="140017" y="1883727"/>
            <a:chExt cx="11363325" cy="3781425"/>
          </a:xfrm>
        </p:grpSpPr>
        <p:pic>
          <p:nvPicPr>
            <p:cNvPr id="258" name="Google Shape;258;p26"/>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259" name="Google Shape;259;p26"/>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26"/>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p26"/>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2" name="Google Shape;262;p26"/>
          <p:cNvSpPr txBox="1"/>
          <p:nvPr/>
        </p:nvSpPr>
        <p:spPr>
          <a:xfrm>
            <a:off x="728253" y="222098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263" name="Google Shape;263;p26"/>
          <p:cNvSpPr txBox="1"/>
          <p:nvPr/>
        </p:nvSpPr>
        <p:spPr>
          <a:xfrm>
            <a:off x="489711" y="2586766"/>
            <a:ext cx="183896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Understanding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Management</a:t>
            </a:r>
            <a:endParaRPr sz="1400" b="0" i="0" u="none" strike="noStrike" cap="none">
              <a:solidFill>
                <a:srgbClr val="000000"/>
              </a:solidFill>
              <a:latin typeface="Arial"/>
              <a:ea typeface="Arial"/>
              <a:cs typeface="Arial"/>
              <a:sym typeface="Arial"/>
            </a:endParaRPr>
          </a:p>
        </p:txBody>
      </p:sp>
      <p:sp>
        <p:nvSpPr>
          <p:cNvPr id="264" name="Google Shape;264;p26"/>
          <p:cNvSpPr txBox="1"/>
          <p:nvPr/>
        </p:nvSpPr>
        <p:spPr>
          <a:xfrm>
            <a:off x="4404394" y="2594419"/>
            <a:ext cx="20353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Non Verbal Communication </a:t>
            </a:r>
            <a:endParaRPr sz="1400" b="0" i="0" u="none" strike="noStrike" cap="none">
              <a:solidFill>
                <a:srgbClr val="000000"/>
              </a:solidFill>
              <a:latin typeface="Arial"/>
              <a:ea typeface="Arial"/>
              <a:cs typeface="Arial"/>
              <a:sym typeface="Arial"/>
            </a:endParaRPr>
          </a:p>
        </p:txBody>
      </p:sp>
      <p:sp>
        <p:nvSpPr>
          <p:cNvPr id="265" name="Google Shape;265;p26"/>
          <p:cNvSpPr txBox="1"/>
          <p:nvPr/>
        </p:nvSpPr>
        <p:spPr>
          <a:xfrm>
            <a:off x="2611301" y="6036819"/>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Building an Attitude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of Ownership</a:t>
            </a:r>
            <a:endParaRPr sz="1400" b="0" i="0" u="none" strike="noStrike" cap="none">
              <a:solidFill>
                <a:srgbClr val="000000"/>
              </a:solidFill>
              <a:latin typeface="Arial"/>
              <a:ea typeface="Arial"/>
              <a:cs typeface="Arial"/>
              <a:sym typeface="Arial"/>
            </a:endParaRPr>
          </a:p>
        </p:txBody>
      </p:sp>
      <p:sp>
        <p:nvSpPr>
          <p:cNvPr id="266" name="Google Shape;266;p26"/>
          <p:cNvSpPr txBox="1"/>
          <p:nvPr/>
        </p:nvSpPr>
        <p:spPr>
          <a:xfrm>
            <a:off x="6278065" y="6004734"/>
            <a:ext cx="15369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Mastering Body Language</a:t>
            </a:r>
            <a:endParaRPr sz="1400" b="0" i="0" u="none" strike="noStrike" cap="none">
              <a:solidFill>
                <a:srgbClr val="000000"/>
              </a:solidFill>
              <a:latin typeface="Arial"/>
              <a:ea typeface="Arial"/>
              <a:cs typeface="Arial"/>
              <a:sym typeface="Arial"/>
            </a:endParaRPr>
          </a:p>
        </p:txBody>
      </p:sp>
      <p:sp>
        <p:nvSpPr>
          <p:cNvPr id="267" name="Google Shape;267;p26"/>
          <p:cNvSpPr txBox="1"/>
          <p:nvPr/>
        </p:nvSpPr>
        <p:spPr>
          <a:xfrm>
            <a:off x="8185348" y="2610255"/>
            <a:ext cx="15369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Looks Matter- Grooming</a:t>
            </a:r>
            <a:endParaRPr sz="1400" b="0" i="0" u="none" strike="noStrike" cap="none">
              <a:solidFill>
                <a:srgbClr val="000000"/>
              </a:solidFill>
              <a:latin typeface="Arial"/>
              <a:ea typeface="Arial"/>
              <a:cs typeface="Arial"/>
              <a:sym typeface="Arial"/>
            </a:endParaRPr>
          </a:p>
        </p:txBody>
      </p:sp>
      <p:sp>
        <p:nvSpPr>
          <p:cNvPr id="268" name="Google Shape;268;p26"/>
          <p:cNvSpPr txBox="1"/>
          <p:nvPr/>
        </p:nvSpPr>
        <p:spPr>
          <a:xfrm>
            <a:off x="10087761" y="6098037"/>
            <a:ext cx="18860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Watch the Odour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Personal Hygiene</a:t>
            </a:r>
            <a:endParaRPr sz="1400" b="0" i="0" u="none" strike="noStrike" cap="none">
              <a:solidFill>
                <a:srgbClr val="000000"/>
              </a:solidFill>
              <a:latin typeface="Arial"/>
              <a:ea typeface="Arial"/>
              <a:cs typeface="Arial"/>
              <a:sym typeface="Arial"/>
            </a:endParaRPr>
          </a:p>
        </p:txBody>
      </p:sp>
      <p:pic>
        <p:nvPicPr>
          <p:cNvPr id="269" name="Google Shape;269;p26"/>
          <p:cNvPicPr preferRelativeResize="0"/>
          <p:nvPr/>
        </p:nvPicPr>
        <p:blipFill rotWithShape="1">
          <a:blip r:embed="rId4">
            <a:alphaModFix/>
          </a:blip>
          <a:srcRect/>
          <a:stretch/>
        </p:blipFill>
        <p:spPr>
          <a:xfrm>
            <a:off x="6625326" y="4468651"/>
            <a:ext cx="679981" cy="679981"/>
          </a:xfrm>
          <a:prstGeom prst="rect">
            <a:avLst/>
          </a:prstGeom>
          <a:noFill/>
          <a:ln>
            <a:noFill/>
          </a:ln>
        </p:spPr>
      </p:pic>
      <p:pic>
        <p:nvPicPr>
          <p:cNvPr id="270" name="Google Shape;270;p26"/>
          <p:cNvPicPr preferRelativeResize="0"/>
          <p:nvPr/>
        </p:nvPicPr>
        <p:blipFill rotWithShape="1">
          <a:blip r:embed="rId5">
            <a:alphaModFix/>
          </a:blip>
          <a:srcRect/>
          <a:stretch/>
        </p:blipFill>
        <p:spPr>
          <a:xfrm>
            <a:off x="8387475" y="3659119"/>
            <a:ext cx="721413" cy="721413"/>
          </a:xfrm>
          <a:prstGeom prst="rect">
            <a:avLst/>
          </a:prstGeom>
          <a:noFill/>
          <a:ln>
            <a:noFill/>
          </a:ln>
        </p:spPr>
      </p:pic>
      <p:pic>
        <p:nvPicPr>
          <p:cNvPr id="271" name="Google Shape;271;p26"/>
          <p:cNvPicPr preferRelativeResize="0"/>
          <p:nvPr/>
        </p:nvPicPr>
        <p:blipFill rotWithShape="1">
          <a:blip r:embed="rId6">
            <a:alphaModFix/>
          </a:blip>
          <a:srcRect/>
          <a:stretch/>
        </p:blipFill>
        <p:spPr>
          <a:xfrm>
            <a:off x="10225567" y="4406036"/>
            <a:ext cx="805209" cy="805209"/>
          </a:xfrm>
          <a:prstGeom prst="rect">
            <a:avLst/>
          </a:prstGeom>
          <a:noFill/>
          <a:ln>
            <a:noFill/>
          </a:ln>
        </p:spPr>
      </p:pic>
      <p:sp>
        <p:nvSpPr>
          <p:cNvPr id="272" name="Google Shape;272;p26"/>
          <p:cNvSpPr/>
          <p:nvPr/>
        </p:nvSpPr>
        <p:spPr>
          <a:xfrm>
            <a:off x="1124360" y="3510191"/>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3" name="Google Shape;273;p26"/>
          <p:cNvPicPr preferRelativeResize="0"/>
          <p:nvPr/>
        </p:nvPicPr>
        <p:blipFill rotWithShape="1">
          <a:blip r:embed="rId7">
            <a:alphaModFix/>
          </a:blip>
          <a:srcRect/>
          <a:stretch/>
        </p:blipFill>
        <p:spPr>
          <a:xfrm>
            <a:off x="1191067" y="3545079"/>
            <a:ext cx="820192" cy="820192"/>
          </a:xfrm>
          <a:prstGeom prst="rect">
            <a:avLst/>
          </a:prstGeom>
          <a:noFill/>
          <a:ln>
            <a:noFill/>
          </a:ln>
        </p:spPr>
      </p:pic>
      <p:sp>
        <p:nvSpPr>
          <p:cNvPr id="274" name="Google Shape;274;p26"/>
          <p:cNvSpPr/>
          <p:nvPr/>
        </p:nvSpPr>
        <p:spPr>
          <a:xfrm>
            <a:off x="2904031" y="4327015"/>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5" name="Google Shape;275;p26"/>
          <p:cNvPicPr preferRelativeResize="0"/>
          <p:nvPr/>
        </p:nvPicPr>
        <p:blipFill rotWithShape="1">
          <a:blip r:embed="rId8">
            <a:alphaModFix/>
          </a:blip>
          <a:srcRect/>
          <a:stretch/>
        </p:blipFill>
        <p:spPr>
          <a:xfrm>
            <a:off x="3056421" y="4510951"/>
            <a:ext cx="763278" cy="763278"/>
          </a:xfrm>
          <a:prstGeom prst="rect">
            <a:avLst/>
          </a:prstGeom>
          <a:noFill/>
          <a:ln>
            <a:noFill/>
          </a:ln>
        </p:spPr>
      </p:pic>
      <p:sp>
        <p:nvSpPr>
          <p:cNvPr id="276" name="Google Shape;276;p26"/>
          <p:cNvSpPr/>
          <p:nvPr/>
        </p:nvSpPr>
        <p:spPr>
          <a:xfrm>
            <a:off x="4706897" y="3527215"/>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7" name="Google Shape;277;p26"/>
          <p:cNvPicPr preferRelativeResize="0"/>
          <p:nvPr/>
        </p:nvPicPr>
        <p:blipFill rotWithShape="1">
          <a:blip r:embed="rId9">
            <a:alphaModFix/>
          </a:blip>
          <a:srcRect/>
          <a:stretch/>
        </p:blipFill>
        <p:spPr>
          <a:xfrm>
            <a:off x="4929276" y="3727513"/>
            <a:ext cx="664938" cy="664938"/>
          </a:xfrm>
          <a:prstGeom prst="rect">
            <a:avLst/>
          </a:prstGeom>
          <a:noFill/>
          <a:ln>
            <a:noFill/>
          </a:ln>
        </p:spPr>
      </p:pic>
      <p:sp>
        <p:nvSpPr>
          <p:cNvPr id="278" name="Google Shape;278;p26"/>
          <p:cNvSpPr txBox="1"/>
          <p:nvPr/>
        </p:nvSpPr>
        <p:spPr>
          <a:xfrm>
            <a:off x="2820868" y="559357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279" name="Google Shape;279;p26"/>
          <p:cNvSpPr txBox="1"/>
          <p:nvPr/>
        </p:nvSpPr>
        <p:spPr>
          <a:xfrm>
            <a:off x="4397363" y="219050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280" name="Google Shape;280;p26"/>
          <p:cNvSpPr txBox="1"/>
          <p:nvPr/>
        </p:nvSpPr>
        <p:spPr>
          <a:xfrm>
            <a:off x="6304192" y="5645833"/>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281" name="Google Shape;281;p26"/>
          <p:cNvSpPr txBox="1"/>
          <p:nvPr/>
        </p:nvSpPr>
        <p:spPr>
          <a:xfrm>
            <a:off x="8240578" y="222098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282" name="Google Shape;282;p26"/>
          <p:cNvSpPr txBox="1"/>
          <p:nvPr/>
        </p:nvSpPr>
        <p:spPr>
          <a:xfrm>
            <a:off x="10075865" y="5707874"/>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6</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0"/>
          <p:cNvPicPr preferRelativeResize="0"/>
          <p:nvPr/>
        </p:nvPicPr>
        <p:blipFill rotWithShape="1">
          <a:blip r:embed="rId3">
            <a:alphaModFix/>
          </a:blip>
          <a:srcRect r="8517"/>
          <a:stretch/>
        </p:blipFill>
        <p:spPr>
          <a:xfrm>
            <a:off x="0" y="990600"/>
            <a:ext cx="12192000" cy="4876800"/>
          </a:xfrm>
          <a:prstGeom prst="rect">
            <a:avLst/>
          </a:prstGeom>
          <a:noFill/>
          <a:ln>
            <a:noFill/>
          </a:ln>
        </p:spPr>
      </p:pic>
      <p:sp>
        <p:nvSpPr>
          <p:cNvPr id="302" name="Google Shape;302;p30"/>
          <p:cNvSpPr txBox="1">
            <a:spLocks noGrp="1"/>
          </p:cNvSpPr>
          <p:nvPr>
            <p:ph type="title"/>
          </p:nvPr>
        </p:nvSpPr>
        <p:spPr>
          <a:xfrm>
            <a:off x="899160" y="165097"/>
            <a:ext cx="10515600" cy="56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Social Etiquette – Gifting </a:t>
            </a:r>
            <a:endParaRPr/>
          </a:p>
        </p:txBody>
      </p:sp>
      <p:sp>
        <p:nvSpPr>
          <p:cNvPr id="303" name="Google Shape;303;p30"/>
          <p:cNvSpPr txBox="1">
            <a:spLocks noGrp="1"/>
          </p:cNvSpPr>
          <p:nvPr>
            <p:ph type="body" idx="1"/>
          </p:nvPr>
        </p:nvSpPr>
        <p:spPr>
          <a:xfrm>
            <a:off x="0" y="1026160"/>
            <a:ext cx="8534400" cy="4927600"/>
          </a:xfrm>
          <a:prstGeom prst="rect">
            <a:avLst/>
          </a:prstGeom>
          <a:noFill/>
          <a:ln>
            <a:noFill/>
          </a:ln>
        </p:spPr>
        <p:txBody>
          <a:bodyPr spcFirstLastPara="1" wrap="square" lIns="216000" tIns="45700" rIns="91425" bIns="45700" anchor="ctr" anchorCtr="0">
            <a:noAutofit/>
          </a:bodyPr>
          <a:lstStyle/>
          <a:p>
            <a:pPr marL="685800" lvl="1" indent="-215900" algn="l" rtl="0">
              <a:lnSpc>
                <a:spcPct val="90000"/>
              </a:lnSpc>
              <a:spcBef>
                <a:spcPts val="0"/>
              </a:spcBef>
              <a:spcAft>
                <a:spcPts val="0"/>
              </a:spcAft>
              <a:buClr>
                <a:schemeClr val="dk1"/>
              </a:buClr>
              <a:buSzPts val="2000"/>
              <a:buChar char="•"/>
            </a:pPr>
            <a:r>
              <a:rPr lang="en-US" sz="2000" b="0" i="0">
                <a:latin typeface="Arial"/>
                <a:ea typeface="Arial"/>
                <a:cs typeface="Arial"/>
                <a:sym typeface="Arial"/>
              </a:rPr>
              <a:t>In Indian business etiquette, gift giving is not a customary part.</a:t>
            </a:r>
            <a:endParaRPr sz="2600">
              <a:latin typeface="Arial"/>
              <a:ea typeface="Arial"/>
              <a:cs typeface="Arial"/>
              <a:sym typeface="Arial"/>
            </a:endParaRPr>
          </a:p>
          <a:p>
            <a:pPr marL="685800" lvl="1" indent="-165100" algn="l" rtl="0">
              <a:lnSpc>
                <a:spcPct val="90000"/>
              </a:lnSpc>
              <a:spcBef>
                <a:spcPts val="1700"/>
              </a:spcBef>
              <a:spcAft>
                <a:spcPts val="0"/>
              </a:spcAft>
              <a:buClr>
                <a:schemeClr val="dk1"/>
              </a:buClr>
              <a:buSzPts val="1000"/>
              <a:buNone/>
            </a:pPr>
            <a:endParaRPr sz="800" b="0" i="0">
              <a:latin typeface="Arial"/>
              <a:ea typeface="Arial"/>
              <a:cs typeface="Arial"/>
              <a:sym typeface="Arial"/>
            </a:endParaRPr>
          </a:p>
          <a:p>
            <a:pPr marL="685800" lvl="1" indent="-215900" algn="l" rtl="0">
              <a:lnSpc>
                <a:spcPct val="90000"/>
              </a:lnSpc>
              <a:spcBef>
                <a:spcPts val="1700"/>
              </a:spcBef>
              <a:spcAft>
                <a:spcPts val="0"/>
              </a:spcAft>
              <a:buClr>
                <a:schemeClr val="dk1"/>
              </a:buClr>
              <a:buSzPts val="2000"/>
              <a:buChar char="•"/>
            </a:pPr>
            <a:r>
              <a:rPr lang="en-US" sz="2000" b="0" i="0">
                <a:latin typeface="Arial"/>
                <a:ea typeface="Arial"/>
                <a:cs typeface="Arial"/>
                <a:sym typeface="Arial"/>
              </a:rPr>
              <a:t>Moreover, when you are invited to social gathering or functions, you should bring a bouquet or convenient gift</a:t>
            </a:r>
            <a:endParaRPr sz="2600">
              <a:latin typeface="Arial"/>
              <a:ea typeface="Arial"/>
              <a:cs typeface="Arial"/>
              <a:sym typeface="Arial"/>
            </a:endParaRPr>
          </a:p>
          <a:p>
            <a:pPr marL="685800" lvl="1" indent="-165100" algn="l" rtl="0">
              <a:lnSpc>
                <a:spcPct val="90000"/>
              </a:lnSpc>
              <a:spcBef>
                <a:spcPts val="1700"/>
              </a:spcBef>
              <a:spcAft>
                <a:spcPts val="0"/>
              </a:spcAft>
              <a:buClr>
                <a:schemeClr val="dk1"/>
              </a:buClr>
              <a:buSzPts val="1000"/>
              <a:buNone/>
            </a:pPr>
            <a:endParaRPr sz="800" b="0" i="0">
              <a:latin typeface="Arial"/>
              <a:ea typeface="Arial"/>
              <a:cs typeface="Arial"/>
              <a:sym typeface="Arial"/>
            </a:endParaRPr>
          </a:p>
          <a:p>
            <a:pPr marL="685800" lvl="1" indent="-215900" algn="l" rtl="0">
              <a:lnSpc>
                <a:spcPct val="90000"/>
              </a:lnSpc>
              <a:spcBef>
                <a:spcPts val="1700"/>
              </a:spcBef>
              <a:spcAft>
                <a:spcPts val="0"/>
              </a:spcAft>
              <a:buClr>
                <a:schemeClr val="dk1"/>
              </a:buClr>
              <a:buSzPts val="2000"/>
              <a:buChar char="•"/>
            </a:pPr>
            <a:r>
              <a:rPr lang="en-US" sz="2000" b="0" i="0">
                <a:latin typeface="Arial"/>
                <a:ea typeface="Arial"/>
                <a:cs typeface="Arial"/>
                <a:sym typeface="Arial"/>
              </a:rPr>
              <a:t>The idea is to keep the gift small, not very expensive yet thoughtful.” </a:t>
            </a:r>
            <a:endParaRPr sz="2600">
              <a:latin typeface="Arial"/>
              <a:ea typeface="Arial"/>
              <a:cs typeface="Arial"/>
              <a:sym typeface="Arial"/>
            </a:endParaRPr>
          </a:p>
          <a:p>
            <a:pPr marL="685800" lvl="1" indent="-165100" algn="l" rtl="0">
              <a:lnSpc>
                <a:spcPct val="90000"/>
              </a:lnSpc>
              <a:spcBef>
                <a:spcPts val="1700"/>
              </a:spcBef>
              <a:spcAft>
                <a:spcPts val="0"/>
              </a:spcAft>
              <a:buClr>
                <a:schemeClr val="dk1"/>
              </a:buClr>
              <a:buSzPts val="1000"/>
              <a:buNone/>
            </a:pPr>
            <a:endParaRPr sz="800" b="0" i="0">
              <a:latin typeface="Arial"/>
              <a:ea typeface="Arial"/>
              <a:cs typeface="Arial"/>
              <a:sym typeface="Arial"/>
            </a:endParaRPr>
          </a:p>
          <a:p>
            <a:pPr marL="685800" lvl="1" indent="-215900" algn="l" rtl="0">
              <a:lnSpc>
                <a:spcPct val="90000"/>
              </a:lnSpc>
              <a:spcBef>
                <a:spcPts val="1700"/>
              </a:spcBef>
              <a:spcAft>
                <a:spcPts val="0"/>
              </a:spcAft>
              <a:buClr>
                <a:schemeClr val="dk1"/>
              </a:buClr>
              <a:buSzPts val="2000"/>
              <a:buChar char="•"/>
            </a:pPr>
            <a:r>
              <a:rPr lang="en-US" sz="2000" b="0" i="0">
                <a:latin typeface="Arial"/>
                <a:ea typeface="Arial"/>
                <a:cs typeface="Arial"/>
                <a:sym typeface="Arial"/>
              </a:rPr>
              <a:t>Taking the effort to wrap a gift or place it in a gift box or bag, on the other hand, might make a less expensive gift appear more valuable</a:t>
            </a:r>
            <a:endParaRPr sz="2600">
              <a:latin typeface="Arial"/>
              <a:ea typeface="Arial"/>
              <a:cs typeface="Arial"/>
              <a:sym typeface="Arial"/>
            </a:endParaRPr>
          </a:p>
          <a:p>
            <a:pPr marL="685800" lvl="1" indent="-222250" algn="l" rtl="0">
              <a:lnSpc>
                <a:spcPct val="90000"/>
              </a:lnSpc>
              <a:spcBef>
                <a:spcPts val="1700"/>
              </a:spcBef>
              <a:spcAft>
                <a:spcPts val="0"/>
              </a:spcAft>
              <a:buClr>
                <a:schemeClr val="dk1"/>
              </a:buClr>
              <a:buSzPts val="100"/>
              <a:buNone/>
            </a:pPr>
            <a:endParaRPr sz="100" b="0" i="0">
              <a:latin typeface="Arial"/>
              <a:ea typeface="Arial"/>
              <a:cs typeface="Arial"/>
              <a:sym typeface="Arial"/>
            </a:endParaRPr>
          </a:p>
          <a:p>
            <a:pPr marL="685800" lvl="1" indent="-215900" algn="l" rtl="0">
              <a:lnSpc>
                <a:spcPct val="90000"/>
              </a:lnSpc>
              <a:spcBef>
                <a:spcPts val="1700"/>
              </a:spcBef>
              <a:spcAft>
                <a:spcPts val="0"/>
              </a:spcAft>
              <a:buClr>
                <a:schemeClr val="dk1"/>
              </a:buClr>
              <a:buSzPts val="2000"/>
              <a:buChar char="•"/>
            </a:pPr>
            <a:r>
              <a:rPr lang="en-US" sz="2000">
                <a:latin typeface="Arial"/>
                <a:ea typeface="Arial"/>
                <a:cs typeface="Arial"/>
                <a:sym typeface="Arial"/>
              </a:rPr>
              <a:t>For corporate gift giving/ accepting- Please check your Gifts policy</a:t>
            </a:r>
            <a:endParaRPr sz="26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1" descr="Free vector thank you placard concept illustration"/>
          <p:cNvPicPr preferRelativeResize="0"/>
          <p:nvPr/>
        </p:nvPicPr>
        <p:blipFill rotWithShape="1">
          <a:blip r:embed="rId3">
            <a:alphaModFix/>
          </a:blip>
          <a:srcRect t="10657" b="14010"/>
          <a:stretch/>
        </p:blipFill>
        <p:spPr>
          <a:xfrm>
            <a:off x="2497437" y="303144"/>
            <a:ext cx="7197124" cy="3611685"/>
          </a:xfrm>
          <a:prstGeom prst="rect">
            <a:avLst/>
          </a:prstGeom>
          <a:noFill/>
          <a:ln>
            <a:noFill/>
          </a:ln>
        </p:spPr>
      </p:pic>
      <p:pic>
        <p:nvPicPr>
          <p:cNvPr id="309" name="Google Shape;309;p31"/>
          <p:cNvPicPr preferRelativeResize="0"/>
          <p:nvPr/>
        </p:nvPicPr>
        <p:blipFill rotWithShape="1">
          <a:blip r:embed="rId4">
            <a:alphaModFix/>
          </a:blip>
          <a:srcRect/>
          <a:stretch/>
        </p:blipFill>
        <p:spPr>
          <a:xfrm>
            <a:off x="820253" y="4617144"/>
            <a:ext cx="505326" cy="505326"/>
          </a:xfrm>
          <a:prstGeom prst="rect">
            <a:avLst/>
          </a:prstGeom>
          <a:noFill/>
          <a:ln>
            <a:noFill/>
          </a:ln>
        </p:spPr>
      </p:pic>
      <p:pic>
        <p:nvPicPr>
          <p:cNvPr id="310" name="Google Shape;310;p31"/>
          <p:cNvPicPr preferRelativeResize="0"/>
          <p:nvPr/>
        </p:nvPicPr>
        <p:blipFill rotWithShape="1">
          <a:blip r:embed="rId5">
            <a:alphaModFix/>
          </a:blip>
          <a:srcRect/>
          <a:stretch/>
        </p:blipFill>
        <p:spPr>
          <a:xfrm>
            <a:off x="5771147" y="4512387"/>
            <a:ext cx="649705" cy="649705"/>
          </a:xfrm>
          <a:prstGeom prst="rect">
            <a:avLst/>
          </a:prstGeom>
          <a:noFill/>
          <a:ln>
            <a:noFill/>
          </a:ln>
        </p:spPr>
      </p:pic>
      <p:pic>
        <p:nvPicPr>
          <p:cNvPr id="311" name="Google Shape;311;p31"/>
          <p:cNvPicPr preferRelativeResize="0"/>
          <p:nvPr/>
        </p:nvPicPr>
        <p:blipFill rotWithShape="1">
          <a:blip r:embed="rId6">
            <a:alphaModFix/>
          </a:blip>
          <a:srcRect/>
          <a:stretch/>
        </p:blipFill>
        <p:spPr>
          <a:xfrm>
            <a:off x="10722042" y="4599640"/>
            <a:ext cx="649705" cy="649705"/>
          </a:xfrm>
          <a:prstGeom prst="rect">
            <a:avLst/>
          </a:prstGeom>
          <a:noFill/>
          <a:ln>
            <a:noFill/>
          </a:ln>
        </p:spPr>
      </p:pic>
      <p:pic>
        <p:nvPicPr>
          <p:cNvPr id="312" name="Google Shape;312;p31"/>
          <p:cNvPicPr preferRelativeResize="0"/>
          <p:nvPr/>
        </p:nvPicPr>
        <p:blipFill rotWithShape="1">
          <a:blip r:embed="rId7">
            <a:alphaModFix/>
          </a:blip>
          <a:srcRect/>
          <a:stretch/>
        </p:blipFill>
        <p:spPr>
          <a:xfrm>
            <a:off x="3737229" y="6037842"/>
            <a:ext cx="517358" cy="517358"/>
          </a:xfrm>
          <a:prstGeom prst="rect">
            <a:avLst/>
          </a:prstGeom>
          <a:noFill/>
          <a:ln>
            <a:noFill/>
          </a:ln>
        </p:spPr>
      </p:pic>
      <p:sp>
        <p:nvSpPr>
          <p:cNvPr id="313" name="Google Shape;313;p31"/>
          <p:cNvSpPr txBox="1"/>
          <p:nvPr/>
        </p:nvSpPr>
        <p:spPr>
          <a:xfrm>
            <a:off x="5057220" y="5249345"/>
            <a:ext cx="263273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14" name="Google Shape;314;p31"/>
          <p:cNvSpPr txBox="1"/>
          <p:nvPr/>
        </p:nvSpPr>
        <p:spPr>
          <a:xfrm>
            <a:off x="537410" y="5209719"/>
            <a:ext cx="14113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rgbClr val="000000"/>
              </a:solidFill>
              <a:latin typeface="Arial"/>
              <a:ea typeface="Arial"/>
              <a:cs typeface="Arial"/>
              <a:sym typeface="Arial"/>
            </a:endParaRPr>
          </a:p>
        </p:txBody>
      </p:sp>
      <p:sp>
        <p:nvSpPr>
          <p:cNvPr id="315" name="Google Shape;315;p31"/>
          <p:cNvSpPr txBox="1"/>
          <p:nvPr/>
        </p:nvSpPr>
        <p:spPr>
          <a:xfrm>
            <a:off x="9694562" y="5177156"/>
            <a:ext cx="256179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sp>
        <p:nvSpPr>
          <p:cNvPr id="316" name="Google Shape;316;p31"/>
          <p:cNvSpPr txBox="1"/>
          <p:nvPr/>
        </p:nvSpPr>
        <p:spPr>
          <a:xfrm>
            <a:off x="4153845" y="6253286"/>
            <a:ext cx="614439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13"/>
          <p:cNvGrpSpPr/>
          <p:nvPr/>
        </p:nvGrpSpPr>
        <p:grpSpPr>
          <a:xfrm>
            <a:off x="159248" y="1751647"/>
            <a:ext cx="11363325" cy="3781425"/>
            <a:chOff x="140017" y="1883727"/>
            <a:chExt cx="11363325" cy="3781425"/>
          </a:xfrm>
        </p:grpSpPr>
        <p:pic>
          <p:nvPicPr>
            <p:cNvPr id="100" name="Google Shape;100;p13"/>
            <p:cNvPicPr preferRelativeResize="0"/>
            <p:nvPr/>
          </p:nvPicPr>
          <p:blipFill rotWithShape="1">
            <a:blip r:embed="rId3">
              <a:alphaModFix/>
            </a:blip>
            <a:srcRect/>
            <a:stretch/>
          </p:blipFill>
          <p:spPr>
            <a:xfrm>
              <a:off x="140017" y="1883727"/>
              <a:ext cx="11363325" cy="3781425"/>
            </a:xfrm>
            <a:prstGeom prst="rect">
              <a:avLst/>
            </a:prstGeom>
            <a:noFill/>
            <a:ln>
              <a:noFill/>
            </a:ln>
          </p:spPr>
        </p:pic>
        <p:sp>
          <p:nvSpPr>
            <p:cNvPr id="101" name="Google Shape;101;p13"/>
            <p:cNvSpPr/>
            <p:nvPr/>
          </p:nvSpPr>
          <p:spPr>
            <a:xfrm>
              <a:off x="8258812" y="33528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13"/>
            <p:cNvSpPr/>
            <p:nvPr/>
          </p:nvSpPr>
          <p:spPr>
            <a:xfrm>
              <a:off x="6467795"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13"/>
            <p:cNvSpPr/>
            <p:nvPr/>
          </p:nvSpPr>
          <p:spPr>
            <a:xfrm>
              <a:off x="10090947" y="4140200"/>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4" name="Google Shape;104;p13"/>
          <p:cNvSpPr txBox="1"/>
          <p:nvPr/>
        </p:nvSpPr>
        <p:spPr>
          <a:xfrm>
            <a:off x="668093" y="190817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p:txBody>
      </p:sp>
      <p:sp>
        <p:nvSpPr>
          <p:cNvPr id="105" name="Google Shape;105;p13"/>
          <p:cNvSpPr txBox="1"/>
          <p:nvPr/>
        </p:nvSpPr>
        <p:spPr>
          <a:xfrm>
            <a:off x="429551" y="2273950"/>
            <a:ext cx="189154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Vocal Communication</a:t>
            </a:r>
            <a:endParaRPr sz="1400" b="0" i="0" u="none" strike="noStrike" cap="none">
              <a:solidFill>
                <a:srgbClr val="000000"/>
              </a:solidFill>
              <a:latin typeface="Arial"/>
              <a:ea typeface="Arial"/>
              <a:cs typeface="Arial"/>
              <a:sym typeface="Arial"/>
            </a:endParaRPr>
          </a:p>
        </p:txBody>
      </p:sp>
      <p:sp>
        <p:nvSpPr>
          <p:cNvPr id="106" name="Google Shape;106;p13"/>
          <p:cNvSpPr txBox="1"/>
          <p:nvPr/>
        </p:nvSpPr>
        <p:spPr>
          <a:xfrm>
            <a:off x="4344234" y="2281603"/>
            <a:ext cx="203538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Email Etiquette</a:t>
            </a: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2551141" y="5724003"/>
            <a:ext cx="18860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Dining Etiquette</a:t>
            </a:r>
            <a:endParaRPr sz="1400" b="0" i="0" u="none" strike="noStrike" cap="none">
              <a:solidFill>
                <a:srgbClr val="000000"/>
              </a:solidFill>
              <a:latin typeface="Arial"/>
              <a:ea typeface="Arial"/>
              <a:cs typeface="Arial"/>
              <a:sym typeface="Arial"/>
            </a:endParaRPr>
          </a:p>
        </p:txBody>
      </p:sp>
      <p:sp>
        <p:nvSpPr>
          <p:cNvPr id="108" name="Google Shape;108;p13"/>
          <p:cNvSpPr txBox="1"/>
          <p:nvPr/>
        </p:nvSpPr>
        <p:spPr>
          <a:xfrm>
            <a:off x="6217905" y="5691918"/>
            <a:ext cx="153692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Telephone &amp; Meeting Etiquette</a:t>
            </a:r>
            <a:endParaRPr sz="1400" b="0" i="0" u="none" strike="noStrike" cap="none">
              <a:solidFill>
                <a:srgbClr val="000000"/>
              </a:solidFill>
              <a:latin typeface="Arial"/>
              <a:ea typeface="Arial"/>
              <a:cs typeface="Arial"/>
              <a:sym typeface="Arial"/>
            </a:endParaRPr>
          </a:p>
        </p:txBody>
      </p:sp>
      <p:sp>
        <p:nvSpPr>
          <p:cNvPr id="109" name="Google Shape;109;p13"/>
          <p:cNvSpPr txBox="1"/>
          <p:nvPr/>
        </p:nvSpPr>
        <p:spPr>
          <a:xfrm>
            <a:off x="8125188" y="2297439"/>
            <a:ext cx="153692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Social Etiquette</a:t>
            </a:r>
            <a:endParaRPr sz="1400" b="0" i="0" u="none" strike="noStrike" cap="none">
              <a:solidFill>
                <a:srgbClr val="000000"/>
              </a:solidFill>
              <a:latin typeface="Arial"/>
              <a:ea typeface="Arial"/>
              <a:cs typeface="Arial"/>
              <a:sym typeface="Arial"/>
            </a:endParaRPr>
          </a:p>
        </p:txBody>
      </p:sp>
      <p:sp>
        <p:nvSpPr>
          <p:cNvPr id="110" name="Google Shape;110;p13"/>
          <p:cNvSpPr/>
          <p:nvPr/>
        </p:nvSpPr>
        <p:spPr>
          <a:xfrm>
            <a:off x="1064200" y="3197375"/>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13"/>
          <p:cNvSpPr/>
          <p:nvPr/>
        </p:nvSpPr>
        <p:spPr>
          <a:xfrm>
            <a:off x="2843871" y="401419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13"/>
          <p:cNvSpPr/>
          <p:nvPr/>
        </p:nvSpPr>
        <p:spPr>
          <a:xfrm>
            <a:off x="4646737" y="3214399"/>
            <a:ext cx="915668" cy="10007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13"/>
          <p:cNvSpPr txBox="1"/>
          <p:nvPr/>
        </p:nvSpPr>
        <p:spPr>
          <a:xfrm>
            <a:off x="2760708" y="5280758"/>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p:txBody>
      </p:sp>
      <p:sp>
        <p:nvSpPr>
          <p:cNvPr id="114" name="Google Shape;114;p13"/>
          <p:cNvSpPr txBox="1"/>
          <p:nvPr/>
        </p:nvSpPr>
        <p:spPr>
          <a:xfrm>
            <a:off x="4337203" y="187769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p:txBody>
      </p:sp>
      <p:sp>
        <p:nvSpPr>
          <p:cNvPr id="115" name="Google Shape;115;p13"/>
          <p:cNvSpPr txBox="1"/>
          <p:nvPr/>
        </p:nvSpPr>
        <p:spPr>
          <a:xfrm>
            <a:off x="6244032" y="5333017"/>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4</a:t>
            </a:r>
            <a:endParaRPr sz="1400" b="0" i="0" u="none" strike="noStrike" cap="none">
              <a:solidFill>
                <a:srgbClr val="000000"/>
              </a:solidFill>
              <a:latin typeface="Arial"/>
              <a:ea typeface="Arial"/>
              <a:cs typeface="Arial"/>
              <a:sym typeface="Arial"/>
            </a:endParaRPr>
          </a:p>
        </p:txBody>
      </p:sp>
      <p:sp>
        <p:nvSpPr>
          <p:cNvPr id="116" name="Google Shape;116;p13"/>
          <p:cNvSpPr txBox="1"/>
          <p:nvPr/>
        </p:nvSpPr>
        <p:spPr>
          <a:xfrm>
            <a:off x="8180418" y="1908171"/>
            <a:ext cx="1805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Module 5</a:t>
            </a:r>
            <a:endParaRPr sz="1400" b="0" i="0" u="none" strike="noStrike" cap="none">
              <a:solidFill>
                <a:srgbClr val="000000"/>
              </a:solidFill>
              <a:latin typeface="Arial"/>
              <a:ea typeface="Arial"/>
              <a:cs typeface="Arial"/>
              <a:sym typeface="Arial"/>
            </a:endParaRPr>
          </a:p>
        </p:txBody>
      </p:sp>
      <p:sp>
        <p:nvSpPr>
          <p:cNvPr id="117" name="Google Shape;117;p13"/>
          <p:cNvSpPr txBox="1"/>
          <p:nvPr/>
        </p:nvSpPr>
        <p:spPr>
          <a:xfrm>
            <a:off x="9726945" y="5395058"/>
            <a:ext cx="193165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End of Workshop</a:t>
            </a:r>
            <a:endParaRPr sz="1400" b="0" i="0" u="none" strike="noStrike" cap="none">
              <a:solidFill>
                <a:srgbClr val="000000"/>
              </a:solidFill>
              <a:latin typeface="Arial"/>
              <a:ea typeface="Arial"/>
              <a:cs typeface="Arial"/>
              <a:sym typeface="Arial"/>
            </a:endParaRPr>
          </a:p>
        </p:txBody>
      </p:sp>
      <p:sp>
        <p:nvSpPr>
          <p:cNvPr id="118" name="Google Shape;118;p13"/>
          <p:cNvSpPr txBox="1">
            <a:spLocks noGrp="1"/>
          </p:cNvSpPr>
          <p:nvPr>
            <p:ph type="title"/>
          </p:nvPr>
        </p:nvSpPr>
        <p:spPr>
          <a:xfrm>
            <a:off x="1006981" y="398664"/>
            <a:ext cx="10515600" cy="62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b="1"/>
              <a:t>Agenda of Workshop- Day 2</a:t>
            </a:r>
            <a:endParaRPr/>
          </a:p>
        </p:txBody>
      </p:sp>
      <p:pic>
        <p:nvPicPr>
          <p:cNvPr id="119" name="Google Shape;119;p13"/>
          <p:cNvPicPr preferRelativeResize="0"/>
          <p:nvPr/>
        </p:nvPicPr>
        <p:blipFill rotWithShape="1">
          <a:blip r:embed="rId4">
            <a:alphaModFix/>
          </a:blip>
          <a:srcRect/>
          <a:stretch/>
        </p:blipFill>
        <p:spPr>
          <a:xfrm>
            <a:off x="1180957" y="3365932"/>
            <a:ext cx="682154" cy="682154"/>
          </a:xfrm>
          <a:prstGeom prst="rect">
            <a:avLst/>
          </a:prstGeom>
          <a:noFill/>
          <a:ln>
            <a:noFill/>
          </a:ln>
        </p:spPr>
      </p:pic>
      <p:pic>
        <p:nvPicPr>
          <p:cNvPr id="120" name="Google Shape;120;p13"/>
          <p:cNvPicPr preferRelativeResize="0"/>
          <p:nvPr/>
        </p:nvPicPr>
        <p:blipFill rotWithShape="1">
          <a:blip r:embed="rId5">
            <a:alphaModFix/>
          </a:blip>
          <a:srcRect/>
          <a:stretch/>
        </p:blipFill>
        <p:spPr>
          <a:xfrm>
            <a:off x="2848282" y="4052924"/>
            <a:ext cx="934842" cy="934842"/>
          </a:xfrm>
          <a:prstGeom prst="rect">
            <a:avLst/>
          </a:prstGeom>
          <a:noFill/>
          <a:ln>
            <a:noFill/>
          </a:ln>
        </p:spPr>
      </p:pic>
      <p:pic>
        <p:nvPicPr>
          <p:cNvPr id="121" name="Google Shape;121;p13"/>
          <p:cNvPicPr preferRelativeResize="0"/>
          <p:nvPr/>
        </p:nvPicPr>
        <p:blipFill rotWithShape="1">
          <a:blip r:embed="rId6">
            <a:alphaModFix/>
          </a:blip>
          <a:srcRect/>
          <a:stretch/>
        </p:blipFill>
        <p:spPr>
          <a:xfrm>
            <a:off x="4765864" y="3313245"/>
            <a:ext cx="734841" cy="734841"/>
          </a:xfrm>
          <a:prstGeom prst="rect">
            <a:avLst/>
          </a:prstGeom>
          <a:noFill/>
          <a:ln>
            <a:noFill/>
          </a:ln>
        </p:spPr>
      </p:pic>
      <p:pic>
        <p:nvPicPr>
          <p:cNvPr id="122" name="Google Shape;122;p13"/>
          <p:cNvPicPr preferRelativeResize="0"/>
          <p:nvPr/>
        </p:nvPicPr>
        <p:blipFill rotWithShape="1">
          <a:blip r:embed="rId7">
            <a:alphaModFix/>
          </a:blip>
          <a:srcRect/>
          <a:stretch/>
        </p:blipFill>
        <p:spPr>
          <a:xfrm>
            <a:off x="6570611" y="4207892"/>
            <a:ext cx="707380" cy="707380"/>
          </a:xfrm>
          <a:prstGeom prst="rect">
            <a:avLst/>
          </a:prstGeom>
          <a:noFill/>
          <a:ln>
            <a:noFill/>
          </a:ln>
        </p:spPr>
      </p:pic>
      <p:pic>
        <p:nvPicPr>
          <p:cNvPr id="123" name="Google Shape;123;p13"/>
          <p:cNvPicPr preferRelativeResize="0"/>
          <p:nvPr/>
        </p:nvPicPr>
        <p:blipFill rotWithShape="1">
          <a:blip r:embed="rId8">
            <a:alphaModFix/>
          </a:blip>
          <a:srcRect/>
          <a:stretch/>
        </p:blipFill>
        <p:spPr>
          <a:xfrm>
            <a:off x="8346092" y="3324994"/>
            <a:ext cx="779570" cy="779570"/>
          </a:xfrm>
          <a:prstGeom prst="rect">
            <a:avLst/>
          </a:prstGeom>
          <a:noFill/>
          <a:ln>
            <a:noFill/>
          </a:ln>
        </p:spPr>
      </p:pic>
      <p:pic>
        <p:nvPicPr>
          <p:cNvPr id="124" name="Google Shape;124;p13"/>
          <p:cNvPicPr preferRelativeResize="0"/>
          <p:nvPr/>
        </p:nvPicPr>
        <p:blipFill rotWithShape="1">
          <a:blip r:embed="rId9">
            <a:alphaModFix/>
          </a:blip>
          <a:srcRect/>
          <a:stretch/>
        </p:blipFill>
        <p:spPr>
          <a:xfrm>
            <a:off x="10186220" y="4179790"/>
            <a:ext cx="763584" cy="7635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a:t>Which Ghee would you like to buy for your family?</a:t>
            </a:r>
            <a:endParaRPr/>
          </a:p>
        </p:txBody>
      </p:sp>
      <p:grpSp>
        <p:nvGrpSpPr>
          <p:cNvPr id="131" name="Google Shape;131;p14"/>
          <p:cNvGrpSpPr/>
          <p:nvPr/>
        </p:nvGrpSpPr>
        <p:grpSpPr>
          <a:xfrm>
            <a:off x="1503456" y="1721768"/>
            <a:ext cx="3840813" cy="3968840"/>
            <a:chOff x="1503456" y="1721768"/>
            <a:chExt cx="3840813" cy="3968840"/>
          </a:xfrm>
        </p:grpSpPr>
        <p:pic>
          <p:nvPicPr>
            <p:cNvPr id="132" name="Google Shape;132;p14"/>
            <p:cNvPicPr preferRelativeResize="0"/>
            <p:nvPr/>
          </p:nvPicPr>
          <p:blipFill rotWithShape="1">
            <a:blip r:embed="rId3">
              <a:alphaModFix/>
            </a:blip>
            <a:srcRect/>
            <a:stretch/>
          </p:blipFill>
          <p:spPr>
            <a:xfrm flipH="1">
              <a:off x="1503456" y="1721768"/>
              <a:ext cx="3840813" cy="3968840"/>
            </a:xfrm>
            <a:prstGeom prst="rect">
              <a:avLst/>
            </a:prstGeom>
            <a:noFill/>
            <a:ln>
              <a:noFill/>
            </a:ln>
          </p:spPr>
        </p:pic>
        <p:sp>
          <p:nvSpPr>
            <p:cNvPr id="133" name="Google Shape;133;p14"/>
            <p:cNvSpPr txBox="1"/>
            <p:nvPr/>
          </p:nvSpPr>
          <p:spPr>
            <a:xfrm>
              <a:off x="2821351" y="5290498"/>
              <a:ext cx="120502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Option 1 </a:t>
              </a:r>
              <a:endParaRPr sz="1400" b="0" i="0" u="none" strike="noStrike" cap="none">
                <a:solidFill>
                  <a:srgbClr val="000000"/>
                </a:solidFill>
                <a:latin typeface="Arial"/>
                <a:ea typeface="Arial"/>
                <a:cs typeface="Arial"/>
                <a:sym typeface="Arial"/>
              </a:endParaRPr>
            </a:p>
          </p:txBody>
        </p:sp>
      </p:grpSp>
      <p:grpSp>
        <p:nvGrpSpPr>
          <p:cNvPr id="134" name="Google Shape;134;p14"/>
          <p:cNvGrpSpPr/>
          <p:nvPr/>
        </p:nvGrpSpPr>
        <p:grpSpPr>
          <a:xfrm>
            <a:off x="6847733" y="1730033"/>
            <a:ext cx="3842689" cy="3970065"/>
            <a:chOff x="6847733" y="1730033"/>
            <a:chExt cx="3842689" cy="3970065"/>
          </a:xfrm>
        </p:grpSpPr>
        <p:pic>
          <p:nvPicPr>
            <p:cNvPr id="135" name="Google Shape;135;p14"/>
            <p:cNvPicPr preferRelativeResize="0"/>
            <p:nvPr/>
          </p:nvPicPr>
          <p:blipFill rotWithShape="1">
            <a:blip r:embed="rId4">
              <a:alphaModFix/>
            </a:blip>
            <a:srcRect l="22088" t="38423" r="18311"/>
            <a:stretch/>
          </p:blipFill>
          <p:spPr>
            <a:xfrm>
              <a:off x="6847733" y="1730033"/>
              <a:ext cx="3842689" cy="3970065"/>
            </a:xfrm>
            <a:prstGeom prst="rect">
              <a:avLst/>
            </a:prstGeom>
            <a:noFill/>
            <a:ln>
              <a:noFill/>
            </a:ln>
          </p:spPr>
        </p:pic>
        <p:grpSp>
          <p:nvGrpSpPr>
            <p:cNvPr id="136" name="Google Shape;136;p14"/>
            <p:cNvGrpSpPr/>
            <p:nvPr/>
          </p:nvGrpSpPr>
          <p:grpSpPr>
            <a:xfrm>
              <a:off x="8023228" y="3370700"/>
              <a:ext cx="1511595" cy="1453234"/>
              <a:chOff x="6966101" y="3611052"/>
              <a:chExt cx="1511595" cy="1453234"/>
            </a:xfrm>
          </p:grpSpPr>
          <p:pic>
            <p:nvPicPr>
              <p:cNvPr id="137" name="Google Shape;137;p14" descr="Cow"/>
              <p:cNvPicPr preferRelativeResize="0"/>
              <p:nvPr/>
            </p:nvPicPr>
            <p:blipFill rotWithShape="1">
              <a:blip r:embed="rId5">
                <a:alphaModFix/>
              </a:blip>
              <a:srcRect/>
              <a:stretch/>
            </p:blipFill>
            <p:spPr>
              <a:xfrm flipH="1">
                <a:off x="7044922" y="3611052"/>
                <a:ext cx="1170873" cy="1170873"/>
              </a:xfrm>
              <a:prstGeom prst="rect">
                <a:avLst/>
              </a:prstGeom>
              <a:noFill/>
              <a:ln>
                <a:noFill/>
              </a:ln>
            </p:spPr>
          </p:pic>
          <p:sp>
            <p:nvSpPr>
              <p:cNvPr id="138" name="Google Shape;138;p14"/>
              <p:cNvSpPr txBox="1"/>
              <p:nvPr/>
            </p:nvSpPr>
            <p:spPr>
              <a:xfrm>
                <a:off x="6966101" y="4502945"/>
                <a:ext cx="1511595" cy="5613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55A11"/>
                  </a:buClr>
                  <a:buSzPts val="2400"/>
                  <a:buFont typeface="Arial"/>
                  <a:buNone/>
                </a:pPr>
                <a:r>
                  <a:rPr lang="en-US" sz="2400" b="1" i="0" u="none" strike="noStrike" cap="none">
                    <a:solidFill>
                      <a:srgbClr val="C55A11"/>
                    </a:solidFill>
                    <a:latin typeface="Arial"/>
                    <a:ea typeface="Arial"/>
                    <a:cs typeface="Arial"/>
                    <a:sym typeface="Arial"/>
                  </a:rPr>
                  <a:t>Pure Ghee</a:t>
                </a:r>
                <a:endParaRPr sz="1400" b="0" i="0" u="none" strike="noStrike" cap="none">
                  <a:solidFill>
                    <a:srgbClr val="000000"/>
                  </a:solidFill>
                  <a:latin typeface="Arial"/>
                  <a:ea typeface="Arial"/>
                  <a:cs typeface="Arial"/>
                  <a:sym typeface="Arial"/>
                </a:endParaRPr>
              </a:p>
            </p:txBody>
          </p:sp>
        </p:grpSp>
        <p:sp>
          <p:nvSpPr>
            <p:cNvPr id="139" name="Google Shape;139;p14"/>
            <p:cNvSpPr txBox="1"/>
            <p:nvPr/>
          </p:nvSpPr>
          <p:spPr>
            <a:xfrm>
              <a:off x="8165630" y="5298763"/>
              <a:ext cx="120502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Option 2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594360" y="393697"/>
            <a:ext cx="10515600" cy="5613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a:t>Who would you like to Hire as Manager</a:t>
            </a:r>
            <a:endParaRPr/>
          </a:p>
        </p:txBody>
      </p:sp>
      <p:grpSp>
        <p:nvGrpSpPr>
          <p:cNvPr id="146" name="Google Shape;146;p15"/>
          <p:cNvGrpSpPr/>
          <p:nvPr/>
        </p:nvGrpSpPr>
        <p:grpSpPr>
          <a:xfrm>
            <a:off x="2662233" y="1289935"/>
            <a:ext cx="2285706" cy="4881688"/>
            <a:chOff x="2868008" y="1489990"/>
            <a:chExt cx="2285706" cy="4881688"/>
          </a:xfrm>
        </p:grpSpPr>
        <p:pic>
          <p:nvPicPr>
            <p:cNvPr id="147" name="Google Shape;147;p15"/>
            <p:cNvPicPr preferRelativeResize="0"/>
            <p:nvPr/>
          </p:nvPicPr>
          <p:blipFill rotWithShape="1">
            <a:blip r:embed="rId3">
              <a:alphaModFix/>
            </a:blip>
            <a:srcRect l="17604" t="8568" r="11220" b="1281"/>
            <a:stretch/>
          </p:blipFill>
          <p:spPr>
            <a:xfrm>
              <a:off x="2868008" y="1489990"/>
              <a:ext cx="2285706" cy="4342528"/>
            </a:xfrm>
            <a:prstGeom prst="rect">
              <a:avLst/>
            </a:prstGeom>
            <a:noFill/>
            <a:ln>
              <a:noFill/>
            </a:ln>
          </p:spPr>
        </p:pic>
        <p:sp>
          <p:nvSpPr>
            <p:cNvPr id="148" name="Google Shape;148;p15"/>
            <p:cNvSpPr txBox="1"/>
            <p:nvPr/>
          </p:nvSpPr>
          <p:spPr>
            <a:xfrm>
              <a:off x="3571635" y="5971568"/>
              <a:ext cx="120502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Option 1 </a:t>
              </a:r>
              <a:endParaRPr sz="1400" b="0" i="0" u="none" strike="noStrike" cap="none">
                <a:solidFill>
                  <a:srgbClr val="000000"/>
                </a:solidFill>
                <a:latin typeface="Arial"/>
                <a:ea typeface="Arial"/>
                <a:cs typeface="Arial"/>
                <a:sym typeface="Arial"/>
              </a:endParaRPr>
            </a:p>
          </p:txBody>
        </p:sp>
      </p:grpSp>
      <p:grpSp>
        <p:nvGrpSpPr>
          <p:cNvPr id="149" name="Google Shape;149;p15"/>
          <p:cNvGrpSpPr/>
          <p:nvPr/>
        </p:nvGrpSpPr>
        <p:grpSpPr>
          <a:xfrm>
            <a:off x="7560507" y="1158595"/>
            <a:ext cx="1763486" cy="5013028"/>
            <a:chOff x="7560506" y="1358650"/>
            <a:chExt cx="1763486" cy="5013028"/>
          </a:xfrm>
        </p:grpSpPr>
        <p:pic>
          <p:nvPicPr>
            <p:cNvPr id="150" name="Google Shape;150;p15"/>
            <p:cNvPicPr preferRelativeResize="0"/>
            <p:nvPr/>
          </p:nvPicPr>
          <p:blipFill rotWithShape="1">
            <a:blip r:embed="rId4">
              <a:alphaModFix/>
            </a:blip>
            <a:srcRect l="21071" t="1187" r="22203" b="1723"/>
            <a:stretch/>
          </p:blipFill>
          <p:spPr>
            <a:xfrm>
              <a:off x="7560506" y="1358650"/>
              <a:ext cx="1763486" cy="4473868"/>
            </a:xfrm>
            <a:prstGeom prst="rect">
              <a:avLst/>
            </a:prstGeom>
            <a:noFill/>
            <a:ln>
              <a:noFill/>
            </a:ln>
          </p:spPr>
        </p:pic>
        <p:sp>
          <p:nvSpPr>
            <p:cNvPr id="151" name="Google Shape;151;p15"/>
            <p:cNvSpPr txBox="1"/>
            <p:nvPr/>
          </p:nvSpPr>
          <p:spPr>
            <a:xfrm>
              <a:off x="7872396" y="5971568"/>
              <a:ext cx="120502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Option 2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822960" y="241297"/>
            <a:ext cx="10515600" cy="56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Tips to enhance vocal communication </a:t>
            </a:r>
            <a:endParaRPr/>
          </a:p>
        </p:txBody>
      </p:sp>
      <p:sp>
        <p:nvSpPr>
          <p:cNvPr id="158" name="Google Shape;158;p16"/>
          <p:cNvSpPr txBox="1">
            <a:spLocks noGrp="1"/>
          </p:cNvSpPr>
          <p:nvPr>
            <p:ph type="body" idx="1"/>
          </p:nvPr>
        </p:nvSpPr>
        <p:spPr>
          <a:xfrm>
            <a:off x="5054332" y="2084559"/>
            <a:ext cx="6586489" cy="3082753"/>
          </a:xfrm>
          <a:prstGeom prst="rect">
            <a:avLst/>
          </a:prstGeom>
          <a:noFill/>
          <a:ln>
            <a:noFill/>
          </a:ln>
        </p:spPr>
        <p:txBody>
          <a:bodyPr spcFirstLastPara="1" wrap="square" lIns="216000" tIns="45700" rIns="91425" bIns="45700" anchor="t" anchorCtr="0">
            <a:normAutofit fontScale="92500" lnSpcReduction="10000"/>
          </a:bodyPr>
          <a:lstStyle/>
          <a:p>
            <a:pPr marL="395288" lvl="0" indent="0" algn="l" rtl="0">
              <a:lnSpc>
                <a:spcPct val="90000"/>
              </a:lnSpc>
              <a:spcBef>
                <a:spcPts val="0"/>
              </a:spcBef>
              <a:spcAft>
                <a:spcPts val="0"/>
              </a:spcAft>
              <a:buClr>
                <a:schemeClr val="dk1"/>
              </a:buClr>
              <a:buSzPct val="100000"/>
              <a:buNone/>
            </a:pPr>
            <a:r>
              <a:rPr lang="en-US"/>
              <a:t>Focus on:</a:t>
            </a:r>
            <a:endParaRPr/>
          </a:p>
          <a:p>
            <a:pPr marL="1204913" lvl="0" indent="-457200" algn="l" rtl="0">
              <a:lnSpc>
                <a:spcPct val="90000"/>
              </a:lnSpc>
              <a:spcBef>
                <a:spcPts val="1000"/>
              </a:spcBef>
              <a:spcAft>
                <a:spcPts val="0"/>
              </a:spcAft>
              <a:buClr>
                <a:schemeClr val="dk1"/>
              </a:buClr>
              <a:buSzPct val="100000"/>
              <a:buAutoNum type="arabicPeriod"/>
            </a:pPr>
            <a:r>
              <a:rPr lang="en-US"/>
              <a:t>Tone of Voice</a:t>
            </a:r>
            <a:endParaRPr/>
          </a:p>
          <a:p>
            <a:pPr marL="1204913" lvl="0" indent="-457200" algn="l" rtl="0">
              <a:lnSpc>
                <a:spcPct val="90000"/>
              </a:lnSpc>
              <a:spcBef>
                <a:spcPts val="1000"/>
              </a:spcBef>
              <a:spcAft>
                <a:spcPts val="0"/>
              </a:spcAft>
              <a:buClr>
                <a:schemeClr val="dk1"/>
              </a:buClr>
              <a:buSzPct val="100000"/>
              <a:buAutoNum type="arabicPeriod"/>
            </a:pPr>
            <a:r>
              <a:rPr lang="en-US"/>
              <a:t>Volume / Modulation /  Pitch</a:t>
            </a:r>
            <a:endParaRPr/>
          </a:p>
          <a:p>
            <a:pPr marL="1204913" lvl="0" indent="-457200" algn="l" rtl="0">
              <a:lnSpc>
                <a:spcPct val="90000"/>
              </a:lnSpc>
              <a:spcBef>
                <a:spcPts val="1000"/>
              </a:spcBef>
              <a:spcAft>
                <a:spcPts val="0"/>
              </a:spcAft>
              <a:buClr>
                <a:schemeClr val="dk1"/>
              </a:buClr>
              <a:buSzPct val="100000"/>
              <a:buAutoNum type="arabicPeriod"/>
            </a:pPr>
            <a:r>
              <a:rPr lang="en-US"/>
              <a:t>Pace </a:t>
            </a:r>
            <a:endParaRPr/>
          </a:p>
          <a:p>
            <a:pPr marL="1204913" lvl="0" indent="-457200" algn="l" rtl="0">
              <a:lnSpc>
                <a:spcPct val="90000"/>
              </a:lnSpc>
              <a:spcBef>
                <a:spcPts val="1000"/>
              </a:spcBef>
              <a:spcAft>
                <a:spcPts val="0"/>
              </a:spcAft>
              <a:buClr>
                <a:schemeClr val="dk1"/>
              </a:buClr>
              <a:buSzPct val="100000"/>
              <a:buAutoNum type="arabicPeriod"/>
            </a:pPr>
            <a:r>
              <a:rPr lang="en-US"/>
              <a:t>Pause</a:t>
            </a:r>
            <a:endParaRPr/>
          </a:p>
          <a:p>
            <a:pPr marL="1204913" lvl="0" indent="-457200" algn="l" rtl="0">
              <a:lnSpc>
                <a:spcPct val="90000"/>
              </a:lnSpc>
              <a:spcBef>
                <a:spcPts val="1000"/>
              </a:spcBef>
              <a:spcAft>
                <a:spcPts val="0"/>
              </a:spcAft>
              <a:buClr>
                <a:schemeClr val="dk1"/>
              </a:buClr>
              <a:buSzPct val="100000"/>
              <a:buAutoNum type="arabicPeriod"/>
            </a:pPr>
            <a:r>
              <a:rPr lang="en-US"/>
              <a:t>Intonation</a:t>
            </a:r>
            <a:endParaRPr/>
          </a:p>
          <a:p>
            <a:pPr marL="1204913" lvl="0" indent="-457200" algn="l" rtl="0">
              <a:lnSpc>
                <a:spcPct val="90000"/>
              </a:lnSpc>
              <a:spcBef>
                <a:spcPts val="1000"/>
              </a:spcBef>
              <a:spcAft>
                <a:spcPts val="0"/>
              </a:spcAft>
              <a:buClr>
                <a:schemeClr val="dk1"/>
              </a:buClr>
              <a:buSzPct val="100000"/>
              <a:buAutoNum type="arabicPeriod"/>
            </a:pPr>
            <a:r>
              <a:rPr lang="en-US"/>
              <a:t>Pronunciation</a:t>
            </a:r>
            <a:endParaRPr/>
          </a:p>
        </p:txBody>
      </p:sp>
      <p:pic>
        <p:nvPicPr>
          <p:cNvPr id="159" name="Google Shape;159;p16"/>
          <p:cNvPicPr preferRelativeResize="0"/>
          <p:nvPr/>
        </p:nvPicPr>
        <p:blipFill rotWithShape="1">
          <a:blip r:embed="rId3">
            <a:alphaModFix/>
          </a:blip>
          <a:srcRect/>
          <a:stretch/>
        </p:blipFill>
        <p:spPr>
          <a:xfrm>
            <a:off x="323096" y="1690688"/>
            <a:ext cx="4642336" cy="4642336"/>
          </a:xfrm>
          <a:prstGeom prst="rect">
            <a:avLst/>
          </a:prstGeom>
          <a:noFill/>
          <a:ln>
            <a:noFill/>
          </a:ln>
        </p:spPr>
      </p:pic>
      <p:sp>
        <p:nvSpPr>
          <p:cNvPr id="160" name="Google Shape;160;p16"/>
          <p:cNvSpPr txBox="1"/>
          <p:nvPr/>
        </p:nvSpPr>
        <p:spPr>
          <a:xfrm>
            <a:off x="4686401" y="5784989"/>
            <a:ext cx="750559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rgbClr val="004A8D"/>
                </a:solidFill>
                <a:latin typeface="Arial"/>
                <a:ea typeface="Arial"/>
                <a:cs typeface="Arial"/>
                <a:sym typeface="Arial"/>
              </a:rPr>
              <a:t>“It’s not just what you say that stirs people. It’s the way that you say it.”   - William Bernbach</a:t>
            </a:r>
            <a:endParaRPr sz="2000" b="0" i="1" u="none" strike="noStrike" cap="none">
              <a:solidFill>
                <a:srgbClr val="004A8D"/>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838200" y="278825"/>
            <a:ext cx="5633667" cy="8044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11111"/>
              <a:buFont typeface="Arial"/>
              <a:buNone/>
            </a:pPr>
            <a:r>
              <a:rPr lang="en-US" sz="3400"/>
              <a:t>Volume / Modulation / Pitch</a:t>
            </a:r>
            <a:endParaRPr/>
          </a:p>
        </p:txBody>
      </p:sp>
      <p:sp>
        <p:nvSpPr>
          <p:cNvPr id="167" name="Google Shape;167;p17"/>
          <p:cNvSpPr txBox="1">
            <a:spLocks noGrp="1"/>
          </p:cNvSpPr>
          <p:nvPr>
            <p:ph type="body" idx="1"/>
          </p:nvPr>
        </p:nvSpPr>
        <p:spPr>
          <a:xfrm>
            <a:off x="838200" y="1448972"/>
            <a:ext cx="3944815" cy="4727991"/>
          </a:xfrm>
          <a:prstGeom prst="rect">
            <a:avLst/>
          </a:prstGeom>
          <a:noFill/>
          <a:ln>
            <a:noFill/>
          </a:ln>
        </p:spPr>
        <p:txBody>
          <a:bodyPr spcFirstLastPara="1" wrap="square" lIns="216000" tIns="45700" rIns="91425" bIns="45700" anchor="t" anchorCtr="0">
            <a:normAutofit fontScale="77500" lnSpcReduction="20000"/>
          </a:bodyPr>
          <a:lstStyle/>
          <a:p>
            <a:pPr marL="0" lvl="0" indent="0" algn="l" rtl="0">
              <a:lnSpc>
                <a:spcPct val="90000"/>
              </a:lnSpc>
              <a:spcBef>
                <a:spcPts val="0"/>
              </a:spcBef>
              <a:spcAft>
                <a:spcPts val="0"/>
              </a:spcAft>
              <a:buClr>
                <a:srgbClr val="333333"/>
              </a:buClr>
              <a:buSzPct val="100000"/>
              <a:buNone/>
            </a:pPr>
            <a:r>
              <a:rPr lang="en-US" i="0">
                <a:solidFill>
                  <a:srgbClr val="333333"/>
                </a:solidFill>
              </a:rPr>
              <a:t>1. Project your Voice</a:t>
            </a:r>
            <a:endParaRPr/>
          </a:p>
          <a:p>
            <a:pPr marL="514350" lvl="0" indent="-376555"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2. Have Proper Posture</a:t>
            </a:r>
            <a:endParaRPr/>
          </a:p>
          <a:p>
            <a:pPr marL="0" lvl="0" indent="0"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3. Practice Proper Distance</a:t>
            </a:r>
            <a:endParaRPr/>
          </a:p>
          <a:p>
            <a:pPr marL="0" lvl="0" indent="0"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4. Vocal Variety</a:t>
            </a:r>
            <a:endParaRPr/>
          </a:p>
          <a:p>
            <a:pPr marL="0" lvl="0" indent="0"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5. Start Strong</a:t>
            </a:r>
            <a:endParaRPr/>
          </a:p>
          <a:p>
            <a:pPr marL="0" lvl="0" indent="0"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6. Finish Strong</a:t>
            </a:r>
            <a:endParaRPr/>
          </a:p>
          <a:p>
            <a:pPr marL="0" lvl="0" indent="0" algn="l" rtl="0">
              <a:lnSpc>
                <a:spcPct val="90000"/>
              </a:lnSpc>
              <a:spcBef>
                <a:spcPts val="1000"/>
              </a:spcBef>
              <a:spcAft>
                <a:spcPts val="0"/>
              </a:spcAft>
              <a:buClr>
                <a:schemeClr val="dk1"/>
              </a:buClr>
              <a:buSzPct val="100000"/>
              <a:buNone/>
            </a:pPr>
            <a:endParaRPr i="0">
              <a:solidFill>
                <a:srgbClr val="333333"/>
              </a:solidFill>
            </a:endParaRPr>
          </a:p>
          <a:p>
            <a:pPr marL="0" lvl="0" indent="0" algn="l" rtl="0">
              <a:lnSpc>
                <a:spcPct val="90000"/>
              </a:lnSpc>
              <a:spcBef>
                <a:spcPts val="1000"/>
              </a:spcBef>
              <a:spcAft>
                <a:spcPts val="0"/>
              </a:spcAft>
              <a:buClr>
                <a:srgbClr val="333333"/>
              </a:buClr>
              <a:buSzPct val="100000"/>
              <a:buNone/>
            </a:pPr>
            <a:r>
              <a:rPr lang="en-US" i="0">
                <a:solidFill>
                  <a:srgbClr val="333333"/>
                </a:solidFill>
              </a:rPr>
              <a:t>7. Practice makes Perfect</a:t>
            </a:r>
            <a:endParaRPr/>
          </a:p>
          <a:p>
            <a:pPr marL="228600" lvl="0" indent="-90804" algn="l" rtl="0">
              <a:lnSpc>
                <a:spcPct val="90000"/>
              </a:lnSpc>
              <a:spcBef>
                <a:spcPts val="1000"/>
              </a:spcBef>
              <a:spcAft>
                <a:spcPts val="0"/>
              </a:spcAft>
              <a:buClr>
                <a:schemeClr val="dk1"/>
              </a:buClr>
              <a:buSzPct val="100000"/>
              <a:buNone/>
            </a:pPr>
            <a:endParaRPr/>
          </a:p>
        </p:txBody>
      </p:sp>
      <p:pic>
        <p:nvPicPr>
          <p:cNvPr id="168" name="Google Shape;168;p17"/>
          <p:cNvPicPr preferRelativeResize="0"/>
          <p:nvPr/>
        </p:nvPicPr>
        <p:blipFill rotWithShape="1">
          <a:blip r:embed="rId3">
            <a:alphaModFix/>
          </a:blip>
          <a:srcRect/>
          <a:stretch/>
        </p:blipFill>
        <p:spPr>
          <a:xfrm>
            <a:off x="5361549" y="1448972"/>
            <a:ext cx="5992251" cy="47279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xEl>
                                              <p:pRg st="4" end="4"/>
                                            </p:txEl>
                                          </p:spTgt>
                                        </p:tgtEl>
                                        <p:attrNameLst>
                                          <p:attrName>style.visibility</p:attrName>
                                        </p:attrNameLst>
                                      </p:cBhvr>
                                      <p:to>
                                        <p:strVal val="visible"/>
                                      </p:to>
                                    </p:set>
                                    <p:animEffect transition="in" filter="fade">
                                      <p:cBhvr>
                                        <p:cTn id="27" dur="100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xEl>
                                              <p:pRg st="5" end="5"/>
                                            </p:txEl>
                                          </p:spTgt>
                                        </p:tgtEl>
                                        <p:attrNameLst>
                                          <p:attrName>style.visibility</p:attrName>
                                        </p:attrNameLst>
                                      </p:cBhvr>
                                      <p:to>
                                        <p:strVal val="visible"/>
                                      </p:to>
                                    </p:set>
                                    <p:animEffect transition="in" filter="fade">
                                      <p:cBhvr>
                                        <p:cTn id="32" dur="1000"/>
                                        <p:tgtEl>
                                          <p:spTgt spid="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xEl>
                                              <p:pRg st="6" end="6"/>
                                            </p:txEl>
                                          </p:spTgt>
                                        </p:tgtEl>
                                        <p:attrNameLst>
                                          <p:attrName>style.visibility</p:attrName>
                                        </p:attrNameLst>
                                      </p:cBhvr>
                                      <p:to>
                                        <p:strVal val="visible"/>
                                      </p:to>
                                    </p:set>
                                    <p:animEffect transition="in" filter="fade">
                                      <p:cBhvr>
                                        <p:cTn id="37" dur="1000"/>
                                        <p:tgtEl>
                                          <p:spTgt spid="1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7">
                                            <p:txEl>
                                              <p:pRg st="7" end="7"/>
                                            </p:txEl>
                                          </p:spTgt>
                                        </p:tgtEl>
                                        <p:attrNameLst>
                                          <p:attrName>style.visibility</p:attrName>
                                        </p:attrNameLst>
                                      </p:cBhvr>
                                      <p:to>
                                        <p:strVal val="visible"/>
                                      </p:to>
                                    </p:set>
                                    <p:animEffect transition="in" filter="fade">
                                      <p:cBhvr>
                                        <p:cTn id="42" dur="1000"/>
                                        <p:tgtEl>
                                          <p:spTgt spid="1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7">
                                            <p:txEl>
                                              <p:pRg st="8" end="8"/>
                                            </p:txEl>
                                          </p:spTgt>
                                        </p:tgtEl>
                                        <p:attrNameLst>
                                          <p:attrName>style.visibility</p:attrName>
                                        </p:attrNameLst>
                                      </p:cBhvr>
                                      <p:to>
                                        <p:strVal val="visible"/>
                                      </p:to>
                                    </p:set>
                                    <p:animEffect transition="in" filter="fade">
                                      <p:cBhvr>
                                        <p:cTn id="47" dur="1000"/>
                                        <p:tgtEl>
                                          <p:spTgt spid="1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7">
                                            <p:txEl>
                                              <p:pRg st="9" end="9"/>
                                            </p:txEl>
                                          </p:spTgt>
                                        </p:tgtEl>
                                        <p:attrNameLst>
                                          <p:attrName>style.visibility</p:attrName>
                                        </p:attrNameLst>
                                      </p:cBhvr>
                                      <p:to>
                                        <p:strVal val="visible"/>
                                      </p:to>
                                    </p:set>
                                    <p:animEffect transition="in" filter="fade">
                                      <p:cBhvr>
                                        <p:cTn id="52" dur="1000"/>
                                        <p:tgtEl>
                                          <p:spTgt spid="1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7">
                                            <p:txEl>
                                              <p:pRg st="10" end="10"/>
                                            </p:txEl>
                                          </p:spTgt>
                                        </p:tgtEl>
                                        <p:attrNameLst>
                                          <p:attrName>style.visibility</p:attrName>
                                        </p:attrNameLst>
                                      </p:cBhvr>
                                      <p:to>
                                        <p:strVal val="visible"/>
                                      </p:to>
                                    </p:set>
                                    <p:animEffect transition="in" filter="fade">
                                      <p:cBhvr>
                                        <p:cTn id="57" dur="1000"/>
                                        <p:tgtEl>
                                          <p:spTgt spid="16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7">
                                            <p:txEl>
                                              <p:pRg st="11" end="11"/>
                                            </p:txEl>
                                          </p:spTgt>
                                        </p:tgtEl>
                                        <p:attrNameLst>
                                          <p:attrName>style.visibility</p:attrName>
                                        </p:attrNameLst>
                                      </p:cBhvr>
                                      <p:to>
                                        <p:strVal val="visible"/>
                                      </p:to>
                                    </p:set>
                                    <p:animEffect transition="in" filter="fade">
                                      <p:cBhvr>
                                        <p:cTn id="62" dur="1000"/>
                                        <p:tgtEl>
                                          <p:spTgt spid="16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7">
                                            <p:txEl>
                                              <p:pRg st="12" end="12"/>
                                            </p:txEl>
                                          </p:spTgt>
                                        </p:tgtEl>
                                        <p:attrNameLst>
                                          <p:attrName>style.visibility</p:attrName>
                                        </p:attrNameLst>
                                      </p:cBhvr>
                                      <p:to>
                                        <p:strVal val="visible"/>
                                      </p:to>
                                    </p:set>
                                    <p:animEffect transition="in" filter="fade">
                                      <p:cBhvr>
                                        <p:cTn id="67" dur="1000"/>
                                        <p:tgtEl>
                                          <p:spTgt spid="16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7">
                                            <p:txEl>
                                              <p:pRg st="13" end="13"/>
                                            </p:txEl>
                                          </p:spTgt>
                                        </p:tgtEl>
                                        <p:attrNameLst>
                                          <p:attrName>style.visibility</p:attrName>
                                        </p:attrNameLst>
                                      </p:cBhvr>
                                      <p:to>
                                        <p:strVal val="visible"/>
                                      </p:to>
                                    </p:set>
                                    <p:animEffect transition="in" filter="fade">
                                      <p:cBhvr>
                                        <p:cTn id="72" dur="1000"/>
                                        <p:tgtEl>
                                          <p:spTgt spid="1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a:stretch/>
        </p:blipFill>
        <p:spPr>
          <a:xfrm>
            <a:off x="2069187" y="1777425"/>
            <a:ext cx="8627706" cy="4856837"/>
          </a:xfrm>
          <a:prstGeom prst="rect">
            <a:avLst/>
          </a:prstGeom>
          <a:noFill/>
          <a:ln>
            <a:noFill/>
          </a:ln>
        </p:spPr>
      </p:pic>
      <p:sp>
        <p:nvSpPr>
          <p:cNvPr id="175" name="Google Shape;175;p18"/>
          <p:cNvSpPr txBox="1">
            <a:spLocks noGrp="1"/>
          </p:cNvSpPr>
          <p:nvPr>
            <p:ph type="title"/>
          </p:nvPr>
        </p:nvSpPr>
        <p:spPr>
          <a:xfrm>
            <a:off x="3406130" y="575187"/>
            <a:ext cx="5379739" cy="70750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Arial"/>
              <a:buNone/>
            </a:pPr>
            <a:r>
              <a:rPr lang="en-US" sz="3400"/>
              <a:t>Intonation – Tone of Voice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p:nvPr/>
        </p:nvSpPr>
        <p:spPr>
          <a:xfrm>
            <a:off x="1524000" y="391654"/>
            <a:ext cx="9144000" cy="640322"/>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Arial"/>
              <a:buNone/>
            </a:pPr>
            <a:r>
              <a:rPr lang="en-US" sz="4800" b="1" i="0" u="none" strike="noStrike" cap="none">
                <a:solidFill>
                  <a:schemeClr val="dk1"/>
                </a:solidFill>
                <a:latin typeface="Arial"/>
                <a:ea typeface="Arial"/>
                <a:cs typeface="Arial"/>
                <a:sym typeface="Arial"/>
              </a:rPr>
              <a:t>Place Setting</a:t>
            </a:r>
            <a:endParaRPr sz="1400" b="0" i="0" u="none" strike="noStrike" cap="none">
              <a:solidFill>
                <a:srgbClr val="000000"/>
              </a:solidFill>
              <a:latin typeface="Arial"/>
              <a:ea typeface="Arial"/>
              <a:cs typeface="Arial"/>
              <a:sym typeface="Arial"/>
            </a:endParaRPr>
          </a:p>
        </p:txBody>
      </p:sp>
      <p:pic>
        <p:nvPicPr>
          <p:cNvPr id="182" name="Google Shape;182;p19"/>
          <p:cNvPicPr preferRelativeResize="0"/>
          <p:nvPr/>
        </p:nvPicPr>
        <p:blipFill rotWithShape="1">
          <a:blip r:embed="rId3">
            <a:alphaModFix/>
          </a:blip>
          <a:srcRect l="18039" t="16928" r="17602" b="14946"/>
          <a:stretch/>
        </p:blipFill>
        <p:spPr>
          <a:xfrm>
            <a:off x="2430402" y="1334508"/>
            <a:ext cx="7331196" cy="5131838"/>
          </a:xfrm>
          <a:prstGeom prst="rect">
            <a:avLst/>
          </a:prstGeom>
          <a:noFill/>
          <a:ln>
            <a:noFill/>
          </a:ln>
        </p:spPr>
      </p:pic>
      <p:sp>
        <p:nvSpPr>
          <p:cNvPr id="183" name="Google Shape;183;p19"/>
          <p:cNvSpPr txBox="1"/>
          <p:nvPr/>
        </p:nvSpPr>
        <p:spPr>
          <a:xfrm>
            <a:off x="4847135" y="1252155"/>
            <a:ext cx="204063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Desert Fork &amp; Spoon</a:t>
            </a:r>
            <a:endParaRPr sz="1400" b="0" i="0" u="none" strike="noStrike" cap="none">
              <a:solidFill>
                <a:srgbClr val="000000"/>
              </a:solidFill>
              <a:latin typeface="Arial"/>
              <a:ea typeface="Arial"/>
              <a:cs typeface="Arial"/>
              <a:sym typeface="Arial"/>
            </a:endParaRPr>
          </a:p>
        </p:txBody>
      </p:sp>
      <p:sp>
        <p:nvSpPr>
          <p:cNvPr id="184" name="Google Shape;184;p19"/>
          <p:cNvSpPr txBox="1"/>
          <p:nvPr/>
        </p:nvSpPr>
        <p:spPr>
          <a:xfrm>
            <a:off x="7344866" y="1252155"/>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Water Glass</a:t>
            </a:r>
            <a:endParaRPr sz="1400" b="0" i="0" u="none" strike="noStrike" cap="none">
              <a:solidFill>
                <a:srgbClr val="000000"/>
              </a:solidFill>
              <a:latin typeface="Arial"/>
              <a:ea typeface="Arial"/>
              <a:cs typeface="Arial"/>
              <a:sym typeface="Arial"/>
            </a:endParaRPr>
          </a:p>
        </p:txBody>
      </p:sp>
      <p:sp>
        <p:nvSpPr>
          <p:cNvPr id="185" name="Google Shape;185;p19"/>
          <p:cNvSpPr txBox="1"/>
          <p:nvPr/>
        </p:nvSpPr>
        <p:spPr>
          <a:xfrm>
            <a:off x="9462916" y="2268332"/>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Wine Glass</a:t>
            </a:r>
            <a:endParaRPr sz="1400" b="0" i="0" u="none" strike="noStrike" cap="none">
              <a:solidFill>
                <a:srgbClr val="000000"/>
              </a:solidFill>
              <a:latin typeface="Arial"/>
              <a:ea typeface="Arial"/>
              <a:cs typeface="Arial"/>
              <a:sym typeface="Arial"/>
            </a:endParaRPr>
          </a:p>
        </p:txBody>
      </p:sp>
      <p:sp>
        <p:nvSpPr>
          <p:cNvPr id="186" name="Google Shape;186;p19"/>
          <p:cNvSpPr txBox="1"/>
          <p:nvPr/>
        </p:nvSpPr>
        <p:spPr>
          <a:xfrm>
            <a:off x="8856425" y="3998007"/>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Soup Spoon</a:t>
            </a:r>
            <a:endParaRPr sz="1400" b="0" i="0" u="none" strike="noStrike" cap="none">
              <a:solidFill>
                <a:srgbClr val="000000"/>
              </a:solidFill>
              <a:latin typeface="Arial"/>
              <a:ea typeface="Arial"/>
              <a:cs typeface="Arial"/>
              <a:sym typeface="Arial"/>
            </a:endParaRPr>
          </a:p>
        </p:txBody>
      </p:sp>
      <p:sp>
        <p:nvSpPr>
          <p:cNvPr id="187" name="Google Shape;187;p19"/>
          <p:cNvSpPr txBox="1"/>
          <p:nvPr/>
        </p:nvSpPr>
        <p:spPr>
          <a:xfrm>
            <a:off x="7085398" y="5892389"/>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Dinner Knife</a:t>
            </a:r>
            <a:endParaRPr sz="1400" b="0" i="0" u="none" strike="noStrike" cap="none">
              <a:solidFill>
                <a:srgbClr val="000000"/>
              </a:solidFill>
              <a:latin typeface="Arial"/>
              <a:ea typeface="Arial"/>
              <a:cs typeface="Arial"/>
              <a:sym typeface="Arial"/>
            </a:endParaRPr>
          </a:p>
        </p:txBody>
      </p:sp>
      <p:sp>
        <p:nvSpPr>
          <p:cNvPr id="188" name="Google Shape;188;p19"/>
          <p:cNvSpPr txBox="1"/>
          <p:nvPr/>
        </p:nvSpPr>
        <p:spPr>
          <a:xfrm>
            <a:off x="3488719" y="5892389"/>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Dinner Fork</a:t>
            </a:r>
            <a:endParaRPr sz="1400" b="0" i="0" u="none" strike="noStrike" cap="none">
              <a:solidFill>
                <a:srgbClr val="000000"/>
              </a:solidFill>
              <a:latin typeface="Arial"/>
              <a:ea typeface="Arial"/>
              <a:cs typeface="Arial"/>
              <a:sym typeface="Arial"/>
            </a:endParaRPr>
          </a:p>
        </p:txBody>
      </p:sp>
      <p:sp>
        <p:nvSpPr>
          <p:cNvPr id="189" name="Google Shape;189;p19"/>
          <p:cNvSpPr txBox="1"/>
          <p:nvPr/>
        </p:nvSpPr>
        <p:spPr>
          <a:xfrm>
            <a:off x="1859559" y="3998007"/>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Salad Fork</a:t>
            </a:r>
            <a:endParaRPr sz="1400" b="0" i="0" u="none" strike="noStrike" cap="none">
              <a:solidFill>
                <a:srgbClr val="000000"/>
              </a:solidFill>
              <a:latin typeface="Arial"/>
              <a:ea typeface="Arial"/>
              <a:cs typeface="Arial"/>
              <a:sym typeface="Arial"/>
            </a:endParaRPr>
          </a:p>
        </p:txBody>
      </p:sp>
      <p:sp>
        <p:nvSpPr>
          <p:cNvPr id="190" name="Google Shape;190;p19"/>
          <p:cNvSpPr txBox="1"/>
          <p:nvPr/>
        </p:nvSpPr>
        <p:spPr>
          <a:xfrm>
            <a:off x="1103780" y="2268332"/>
            <a:ext cx="151155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Bread Plate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5459</Words>
  <Application>Microsoft Office PowerPoint</Application>
  <PresentationFormat>Widescreen</PresentationFormat>
  <Paragraphs>564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Open Sans</vt:lpstr>
      <vt:lpstr>Noto Sans</vt:lpstr>
      <vt:lpstr>Calibri</vt:lpstr>
      <vt:lpstr>Proxima Nova</vt:lpstr>
      <vt:lpstr>PT Serif</vt:lpstr>
      <vt:lpstr>Montserrat</vt:lpstr>
      <vt:lpstr>Roboto Slab</vt:lpstr>
      <vt:lpstr>Office Theme</vt:lpstr>
      <vt:lpstr>PowerPoint Presentation</vt:lpstr>
      <vt:lpstr>Personal Vs Professional Image</vt:lpstr>
      <vt:lpstr>Agenda of Workshop- Day 2</vt:lpstr>
      <vt:lpstr>Which Ghee would you like to buy for your family?</vt:lpstr>
      <vt:lpstr>Who would you like to Hire as Manager</vt:lpstr>
      <vt:lpstr>Tips to enhance vocal communication </vt:lpstr>
      <vt:lpstr>Volume / Modulation / Pitch</vt:lpstr>
      <vt:lpstr>Intonation – Tone of Voice</vt:lpstr>
      <vt:lpstr>PowerPoint Presentation</vt:lpstr>
      <vt:lpstr>PowerPoint Presentation</vt:lpstr>
      <vt:lpstr>PowerPoint Presentation</vt:lpstr>
      <vt:lpstr>PowerPoint Presentation</vt:lpstr>
      <vt:lpstr>Components/Layout of an email</vt:lpstr>
      <vt:lpstr>Salutations &amp; Greetings</vt:lpstr>
      <vt:lpstr>Attachment</vt:lpstr>
      <vt:lpstr>PowerPoint Presentation</vt:lpstr>
      <vt:lpstr>PowerPoint Presentation</vt:lpstr>
      <vt:lpstr>PowerPoint Presentation</vt:lpstr>
      <vt:lpstr>Social etiquette -Punctuality</vt:lpstr>
      <vt:lpstr>Social Etiquette – Gifting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2024-11-14T05:25:43Z</dcterms:modified>
</cp:coreProperties>
</file>