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Noto Sans"/>
      <p:regular r:id="rId18"/>
      <p:bold r:id="rId19"/>
      <p:italic r:id="rId20"/>
      <p:boldItalic r:id="rId21"/>
    </p:embeddedFont>
    <p:embeddedFont>
      <p:font typeface="Lato"/>
      <p:regular r:id="rId22"/>
      <p:bold r:id="rId23"/>
      <p:italic r:id="rId24"/>
      <p:boldItalic r:id="rId25"/>
    </p:embeddedFont>
    <p:embeddedFont>
      <p:font typeface="Jost"/>
      <p:regular r:id="rId26"/>
      <p:bold r:id="rId27"/>
      <p:italic r:id="rId28"/>
      <p:boldItalic r:id="rId29"/>
    </p:embeddedFont>
    <p:embeddedFont>
      <p:font typeface="Merriweather"/>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otoSans-italic.fntdata"/><Relationship Id="rId22" Type="http://schemas.openxmlformats.org/officeDocument/2006/relationships/font" Target="fonts/Lato-regular.fntdata"/><Relationship Id="rId21" Type="http://schemas.openxmlformats.org/officeDocument/2006/relationships/font" Target="fonts/NotoSans-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Jost-regular.fntdata"/><Relationship Id="rId25" Type="http://schemas.openxmlformats.org/officeDocument/2006/relationships/font" Target="fonts/Lato-boldItalic.fntdata"/><Relationship Id="rId28" Type="http://schemas.openxmlformats.org/officeDocument/2006/relationships/font" Target="fonts/Jost-italic.fntdata"/><Relationship Id="rId27" Type="http://schemas.openxmlformats.org/officeDocument/2006/relationships/font" Target="fonts/Jos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Jos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bold.fntdata"/><Relationship Id="rId30" Type="http://schemas.openxmlformats.org/officeDocument/2006/relationships/font" Target="fonts/Merriweather-regular.fntdata"/><Relationship Id="rId11" Type="http://schemas.openxmlformats.org/officeDocument/2006/relationships/slide" Target="slides/slide7.xml"/><Relationship Id="rId33" Type="http://schemas.openxmlformats.org/officeDocument/2006/relationships/font" Target="fonts/Merriweather-boldItalic.fntdata"/><Relationship Id="rId10" Type="http://schemas.openxmlformats.org/officeDocument/2006/relationships/slide" Target="slides/slide6.xml"/><Relationship Id="rId32" Type="http://schemas.openxmlformats.org/officeDocument/2006/relationships/font" Target="fonts/Merriweather-italic.fntdata"/><Relationship Id="rId13" Type="http://schemas.openxmlformats.org/officeDocument/2006/relationships/slide" Target="slides/slide9.xml"/><Relationship Id="rId35" Type="http://schemas.openxmlformats.org/officeDocument/2006/relationships/font" Target="fonts/OpenSans-bold.fntdata"/><Relationship Id="rId12" Type="http://schemas.openxmlformats.org/officeDocument/2006/relationships/slide" Target="slides/slide8.xml"/><Relationship Id="rId34" Type="http://schemas.openxmlformats.org/officeDocument/2006/relationships/font" Target="fonts/OpenSans-regular.fntdata"/><Relationship Id="rId15" Type="http://schemas.openxmlformats.org/officeDocument/2006/relationships/slide" Target="slides/slide11.xml"/><Relationship Id="rId37" Type="http://schemas.openxmlformats.org/officeDocument/2006/relationships/font" Target="fonts/OpenSans-boldItalic.fntdata"/><Relationship Id="rId14" Type="http://schemas.openxmlformats.org/officeDocument/2006/relationships/slide" Target="slides/slide10.xml"/><Relationship Id="rId36" Type="http://schemas.openxmlformats.org/officeDocument/2006/relationships/font" Target="fonts/Open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NotoSans-bold.fntdata"/><Relationship Id="rId18" Type="http://schemas.openxmlformats.org/officeDocument/2006/relationships/font" Target="fonts/Noto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missura.com/en/women/chino-pants/" TargetMode="External"/><Relationship Id="rId3" Type="http://schemas.openxmlformats.org/officeDocument/2006/relationships/hyperlink" Target="https://www.sumissura.com/en/women/custom-jeans/" TargetMode="External"/><Relationship Id="rId4" Type="http://schemas.openxmlformats.org/officeDocument/2006/relationships/hyperlink" Target="https://www.sumissura.com/en/women/trench-coat/" TargetMode="External"/><Relationship Id="rId5" Type="http://schemas.openxmlformats.org/officeDocument/2006/relationships/hyperlink" Target="https://www.sumissura.com/en/women/women-sui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g.indeed.com/career-advice/career-development/what-is-nonverbal-communicatio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rywellmind.com/what-are-emotions-2795178" TargetMode="External"/><Relationship Id="rId3" Type="http://schemas.openxmlformats.org/officeDocument/2006/relationships/hyperlink" Target="https://www.verywellmind.com/dos-and-donts-of-dealing-with-anger-3145081" TargetMode="External"/><Relationship Id="rId4" Type="http://schemas.openxmlformats.org/officeDocument/2006/relationships/hyperlink" Target="https://www.verywellmind.com/how-to-boost-your-self-confidence-4163098" TargetMode="External"/><Relationship Id="rId5" Type="http://schemas.openxmlformats.org/officeDocument/2006/relationships/hyperlink" Target="https://www.verywellmind.com/theories-of-intelligence-2795035"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1400"/>
              <a:buNone/>
            </a:pPr>
            <a:r>
              <a:rPr b="1" lang="en-US" sz="1800">
                <a:solidFill>
                  <a:srgbClr val="01559E"/>
                </a:solidFill>
                <a:latin typeface="Arial"/>
                <a:ea typeface="Arial"/>
                <a:cs typeface="Arial"/>
                <a:sym typeface="Arial"/>
              </a:rPr>
              <a:t>Image Management</a:t>
            </a:r>
            <a:endParaRPr/>
          </a:p>
          <a:p>
            <a:pPr indent="0" lvl="0" marL="0" rtl="0" algn="l">
              <a:lnSpc>
                <a:spcPct val="110000"/>
              </a:lnSpc>
              <a:spcBef>
                <a:spcPts val="800"/>
              </a:spcBef>
              <a:spcAft>
                <a:spcPts val="0"/>
              </a:spcAft>
              <a:buSzPts val="1400"/>
              <a:buNone/>
            </a:pPr>
            <a:r>
              <a:t/>
            </a:r>
            <a:endParaRPr sz="1800">
              <a:latin typeface="Arial"/>
              <a:ea typeface="Arial"/>
              <a:cs typeface="Arial"/>
              <a:sym typeface="Arial"/>
            </a:endParaRPr>
          </a:p>
          <a:p>
            <a:pPr indent="-285750" lvl="0" marL="285750" rtl="0" algn="l">
              <a:lnSpc>
                <a:spcPct val="110000"/>
              </a:lnSpc>
              <a:spcBef>
                <a:spcPts val="800"/>
              </a:spcBef>
              <a:spcAft>
                <a:spcPts val="0"/>
              </a:spcAft>
              <a:buClr>
                <a:srgbClr val="000000"/>
              </a:buClr>
              <a:buSzPts val="1800"/>
              <a:buFont typeface="Arial"/>
              <a:buChar char="•"/>
            </a:pPr>
            <a:r>
              <a:rPr lang="en-US" sz="1800">
                <a:solidFill>
                  <a:srgbClr val="000000"/>
                </a:solidFill>
                <a:latin typeface="Arial"/>
                <a:ea typeface="Arial"/>
                <a:cs typeface="Arial"/>
                <a:sym typeface="Arial"/>
              </a:rPr>
              <a:t>Understanding Image Management</a:t>
            </a:r>
            <a:endParaRPr sz="1800">
              <a:latin typeface="Arial"/>
              <a:ea typeface="Arial"/>
              <a:cs typeface="Arial"/>
              <a:sym typeface="Arial"/>
            </a:endParaRPr>
          </a:p>
          <a:p>
            <a:pPr indent="-285750" lvl="0" marL="285750" rtl="0" algn="l">
              <a:lnSpc>
                <a:spcPct val="110000"/>
              </a:lnSpc>
              <a:spcBef>
                <a:spcPts val="800"/>
              </a:spcBef>
              <a:spcAft>
                <a:spcPts val="0"/>
              </a:spcAft>
              <a:buClr>
                <a:srgbClr val="000000"/>
              </a:buClr>
              <a:buSzPts val="1800"/>
              <a:buFont typeface="Arial"/>
              <a:buChar char="•"/>
            </a:pPr>
            <a:r>
              <a:rPr lang="en-US" sz="1800">
                <a:solidFill>
                  <a:srgbClr val="000000"/>
                </a:solidFill>
                <a:latin typeface="Arial"/>
                <a:ea typeface="Arial"/>
                <a:cs typeface="Arial"/>
                <a:sym typeface="Arial"/>
              </a:rPr>
              <a:t>Personal Vs Professional Image</a:t>
            </a:r>
            <a:endParaRPr sz="1800">
              <a:latin typeface="Arial"/>
              <a:ea typeface="Arial"/>
              <a:cs typeface="Arial"/>
              <a:sym typeface="Arial"/>
            </a:endParaRPr>
          </a:p>
          <a:p>
            <a:pPr indent="-285750" lvl="0" marL="285750" rtl="0" algn="l">
              <a:lnSpc>
                <a:spcPct val="110000"/>
              </a:lnSpc>
              <a:spcBef>
                <a:spcPts val="800"/>
              </a:spcBef>
              <a:spcAft>
                <a:spcPts val="0"/>
              </a:spcAft>
              <a:buClr>
                <a:srgbClr val="000000"/>
              </a:buClr>
              <a:buSzPts val="1800"/>
              <a:buFont typeface="Arial"/>
              <a:buChar char="•"/>
            </a:pPr>
            <a:r>
              <a:rPr lang="en-US" sz="1800">
                <a:solidFill>
                  <a:srgbClr val="000000"/>
                </a:solidFill>
                <a:latin typeface="Arial"/>
                <a:ea typeface="Arial"/>
                <a:cs typeface="Arial"/>
                <a:sym typeface="Arial"/>
              </a:rPr>
              <a:t>Components of Image Management</a:t>
            </a:r>
            <a:endParaRPr/>
          </a:p>
          <a:p>
            <a:pPr indent="-285750" lvl="0" marL="285750" rtl="0" algn="l">
              <a:lnSpc>
                <a:spcPct val="110000"/>
              </a:lnSpc>
              <a:spcBef>
                <a:spcPts val="800"/>
              </a:spcBef>
              <a:spcAft>
                <a:spcPts val="0"/>
              </a:spcAft>
              <a:buClr>
                <a:srgbClr val="000000"/>
              </a:buClr>
              <a:buSzPts val="1800"/>
              <a:buFont typeface="Arial"/>
              <a:buChar char="•"/>
            </a:pPr>
            <a:r>
              <a:rPr lang="en-US" sz="1800">
                <a:solidFill>
                  <a:srgbClr val="000000"/>
                </a:solidFill>
                <a:latin typeface="Arial"/>
                <a:ea typeface="Arial"/>
                <a:cs typeface="Arial"/>
                <a:sym typeface="Arial"/>
              </a:rPr>
              <a:t>Benefits of a Great Professional Image to Individuals </a:t>
            </a:r>
            <a:endParaRPr>
              <a:latin typeface="Arial"/>
              <a:ea typeface="Arial"/>
              <a:cs typeface="Arial"/>
              <a:sym typeface="Arial"/>
            </a:endParaRPr>
          </a:p>
        </p:txBody>
      </p:sp>
      <p:sp>
        <p:nvSpPr>
          <p:cNvPr id="76" name="Google Shape;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rPr b="0" i="0" lang="en-US" sz="1200">
                <a:solidFill>
                  <a:schemeClr val="lt1"/>
                </a:solidFill>
              </a:rPr>
              <a:t>Classical proxemics theory was started in the 1960s by </a:t>
            </a:r>
            <a:r>
              <a:rPr b="0" i="0" lang="en-US" sz="1200" u="none" strike="noStrike">
                <a:solidFill>
                  <a:schemeClr val="lt1"/>
                </a:solidFill>
              </a:rPr>
              <a:t>anthropologist Edward T. Hall</a:t>
            </a:r>
            <a:r>
              <a:rPr b="0" i="0" lang="en-US" sz="1200">
                <a:solidFill>
                  <a:schemeClr val="lt1"/>
                </a:solidFill>
              </a:rPr>
              <a:t>. 1960s by </a:t>
            </a:r>
            <a:r>
              <a:rPr b="0" i="0" lang="en-US" sz="1200" u="none" strike="noStrike">
                <a:solidFill>
                  <a:schemeClr val="lt1"/>
                </a:solidFill>
              </a:rPr>
              <a:t>anthropologist Edward T. Hall. </a:t>
            </a:r>
            <a:r>
              <a:rPr b="0" i="0" lang="en-US">
                <a:solidFill>
                  <a:srgbClr val="4D5156"/>
                </a:solidFill>
                <a:latin typeface="Arial"/>
                <a:ea typeface="Arial"/>
                <a:cs typeface="Arial"/>
                <a:sym typeface="Arial"/>
              </a:rPr>
              <a:t>Edward Twitchell Hall, Jr. was an American anthropologist and cross-cultural researcher. He is remembered for developing the concept of proxemics . </a:t>
            </a:r>
            <a:r>
              <a:rPr b="0" i="0" lang="en-US">
                <a:solidFill>
                  <a:srgbClr val="202124"/>
                </a:solidFill>
                <a:latin typeface="Arial"/>
                <a:ea typeface="Arial"/>
                <a:cs typeface="Arial"/>
                <a:sym typeface="Arial"/>
              </a:rPr>
              <a:t>Proxemics is </a:t>
            </a:r>
            <a:r>
              <a:rPr b="1" i="0" lang="en-US">
                <a:solidFill>
                  <a:srgbClr val="202124"/>
                </a:solidFill>
                <a:latin typeface="Arial"/>
                <a:ea typeface="Arial"/>
                <a:cs typeface="Arial"/>
                <a:sym typeface="Arial"/>
              </a:rPr>
              <a:t>the study of how space is used in human interactions</a:t>
            </a:r>
            <a:r>
              <a:rPr b="0" i="0" lang="en-US">
                <a:solidFill>
                  <a:srgbClr val="202124"/>
                </a:solidFill>
                <a:latin typeface="Arial"/>
                <a:ea typeface="Arial"/>
                <a:cs typeface="Arial"/>
                <a:sym typeface="Arial"/>
              </a:rPr>
              <a:t>.</a:t>
            </a:r>
            <a:r>
              <a:rPr b="0" i="0" lang="en-US">
                <a:solidFill>
                  <a:srgbClr val="4D5156"/>
                </a:solidFill>
                <a:latin typeface="Arial"/>
                <a:ea typeface="Arial"/>
                <a:cs typeface="Arial"/>
                <a:sym typeface="Arial"/>
              </a:rPr>
              <a:t>.</a:t>
            </a:r>
            <a:endParaRPr/>
          </a:p>
          <a:p>
            <a:pPr indent="0" lvl="0" marL="0" marR="0" rtl="0" algn="l">
              <a:lnSpc>
                <a:spcPct val="100000"/>
              </a:lnSpc>
              <a:spcBef>
                <a:spcPts val="0"/>
              </a:spcBef>
              <a:spcAft>
                <a:spcPts val="0"/>
              </a:spcAft>
              <a:buClr>
                <a:schemeClr val="dk1"/>
              </a:buClr>
              <a:buSzPts val="1200"/>
              <a:buFont typeface="Arial"/>
              <a:buNone/>
            </a:pPr>
            <a:r>
              <a:t/>
            </a:r>
            <a:endParaRPr b="0" i="0" sz="1200">
              <a:solidFill>
                <a:schemeClr val="lt1"/>
              </a:solidFill>
            </a:endParaRPr>
          </a:p>
          <a:p>
            <a:pPr indent="0" lvl="1" marL="457200" rtl="0" algn="l">
              <a:lnSpc>
                <a:spcPct val="120000"/>
              </a:lnSpc>
              <a:spcBef>
                <a:spcPts val="0"/>
              </a:spcBef>
              <a:spcAft>
                <a:spcPts val="0"/>
              </a:spcAft>
              <a:buSzPts val="1400"/>
              <a:buNone/>
            </a:pPr>
            <a:r>
              <a:rPr b="0" i="0" lang="en-US" sz="1200">
                <a:solidFill>
                  <a:schemeClr val="lt1"/>
                </a:solidFill>
              </a:rPr>
              <a:t>He classified four degrees of interpersonal distance, or </a:t>
            </a:r>
            <a:r>
              <a:rPr b="0" i="0" lang="en-US" sz="1200" u="none" strike="noStrike">
                <a:solidFill>
                  <a:schemeClr val="lt1"/>
                </a:solidFill>
              </a:rPr>
              <a:t>degrees of proximity</a:t>
            </a:r>
            <a:r>
              <a:rPr b="0" i="0" lang="en-US" sz="1200">
                <a:solidFill>
                  <a:schemeClr val="lt1"/>
                </a:solidFill>
              </a:rPr>
              <a:t> that we experience</a:t>
            </a:r>
            <a:endParaRPr/>
          </a:p>
          <a:p>
            <a:pPr indent="0" lvl="1" marL="457200" rtl="0" algn="l">
              <a:lnSpc>
                <a:spcPct val="120000"/>
              </a:lnSpc>
              <a:spcBef>
                <a:spcPts val="0"/>
              </a:spcBef>
              <a:spcAft>
                <a:spcPts val="0"/>
              </a:spcAft>
              <a:buSzPts val="1400"/>
              <a:buNone/>
            </a:pPr>
            <a:r>
              <a:rPr lang="en-US" sz="1200">
                <a:solidFill>
                  <a:schemeClr val="lt1"/>
                </a:solidFill>
              </a:rPr>
              <a:t>Public distance</a:t>
            </a:r>
            <a:endParaRPr/>
          </a:p>
          <a:p>
            <a:pPr indent="0" lvl="1" marL="457200" rtl="0" algn="l">
              <a:lnSpc>
                <a:spcPct val="120000"/>
              </a:lnSpc>
              <a:spcBef>
                <a:spcPts val="0"/>
              </a:spcBef>
              <a:spcAft>
                <a:spcPts val="0"/>
              </a:spcAft>
              <a:buSzPts val="1400"/>
              <a:buNone/>
            </a:pPr>
            <a:r>
              <a:rPr lang="en-US" sz="1200">
                <a:solidFill>
                  <a:schemeClr val="lt1"/>
                </a:solidFill>
              </a:rPr>
              <a:t>Social distance</a:t>
            </a:r>
            <a:endParaRPr/>
          </a:p>
          <a:p>
            <a:pPr indent="0" lvl="1" marL="457200" rtl="0" algn="l">
              <a:lnSpc>
                <a:spcPct val="120000"/>
              </a:lnSpc>
              <a:spcBef>
                <a:spcPts val="0"/>
              </a:spcBef>
              <a:spcAft>
                <a:spcPts val="0"/>
              </a:spcAft>
              <a:buSzPts val="1400"/>
              <a:buNone/>
            </a:pPr>
            <a:r>
              <a:rPr lang="en-US" sz="1200">
                <a:solidFill>
                  <a:schemeClr val="lt1"/>
                </a:solidFill>
              </a:rPr>
              <a:t>Personal distance</a:t>
            </a:r>
            <a:endParaRPr/>
          </a:p>
          <a:p>
            <a:pPr indent="0" lvl="0" marL="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Public distance :</a:t>
            </a:r>
            <a:r>
              <a:rPr b="0" i="0" lang="en-US">
                <a:solidFill>
                  <a:srgbClr val="000000"/>
                </a:solidFill>
                <a:latin typeface="Arial"/>
                <a:ea typeface="Arial"/>
                <a:cs typeface="Arial"/>
                <a:sym typeface="Arial"/>
              </a:rPr>
              <a:t>At this distance (between 12–25 feet), you must speak louder to be heard, and it’s more difficult to maintain direct eye contact, so the connection between two people is minimal.</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0" i="0" lang="en-US">
                <a:solidFill>
                  <a:srgbClr val="000000"/>
                </a:solidFill>
                <a:latin typeface="Arial"/>
                <a:ea typeface="Arial"/>
                <a:cs typeface="Arial"/>
                <a:sym typeface="Arial"/>
              </a:rPr>
              <a:t>Social distance : This distance (between 4–12 feet) relies on visual and auditory cues to form a connection, since you’re still too far apart to touch or perceive body heat.</a:t>
            </a:r>
            <a:endParaRPr/>
          </a:p>
          <a:p>
            <a:pPr indent="-95250" lvl="0" marL="171450" rtl="0" algn="l">
              <a:lnSpc>
                <a:spcPct val="100000"/>
              </a:lnSpc>
              <a:spcBef>
                <a:spcPts val="0"/>
              </a:spcBef>
              <a:spcAft>
                <a:spcPts val="0"/>
              </a:spcAft>
              <a:buClr>
                <a:schemeClr val="dk1"/>
              </a:buClr>
              <a:buSzPts val="1200"/>
              <a:buFont typeface="Arial"/>
              <a:buNone/>
            </a:pPr>
            <a:r>
              <a:t/>
            </a:r>
            <a:endParaRPr b="1"/>
          </a:p>
          <a:p>
            <a:pPr indent="-171450" lvl="0" marL="171450" rtl="0" algn="l">
              <a:lnSpc>
                <a:spcPct val="100000"/>
              </a:lnSpc>
              <a:spcBef>
                <a:spcPts val="0"/>
              </a:spcBef>
              <a:spcAft>
                <a:spcPts val="0"/>
              </a:spcAft>
              <a:buClr>
                <a:schemeClr val="dk1"/>
              </a:buClr>
              <a:buSzPts val="1200"/>
              <a:buFont typeface="Arial"/>
              <a:buChar char="•"/>
            </a:pPr>
            <a:r>
              <a:rPr b="1" lang="en-US"/>
              <a:t>Personal distance </a:t>
            </a:r>
            <a:r>
              <a:rPr lang="en-US"/>
              <a:t>: </a:t>
            </a:r>
            <a:r>
              <a:rPr b="0" i="0" lang="en-US">
                <a:solidFill>
                  <a:srgbClr val="000000"/>
                </a:solidFill>
                <a:latin typeface="Arial"/>
                <a:ea typeface="Arial"/>
                <a:cs typeface="Arial"/>
                <a:sym typeface="Arial"/>
              </a:rPr>
              <a:t>This distance (between 1.5–4 feet) is kept during interactions with friends. Here, vision is clear, eye contact is strong, and conversation flows easily.</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a:p>
            <a:pPr indent="-171450" lvl="0" marL="171450" rtl="0" algn="l">
              <a:lnSpc>
                <a:spcPct val="100000"/>
              </a:lnSpc>
              <a:spcBef>
                <a:spcPts val="0"/>
              </a:spcBef>
              <a:spcAft>
                <a:spcPts val="0"/>
              </a:spcAft>
              <a:buClr>
                <a:srgbClr val="000000"/>
              </a:buClr>
              <a:buSzPts val="1200"/>
              <a:buFont typeface="Arial"/>
              <a:buChar char="•"/>
            </a:pPr>
            <a:r>
              <a:rPr b="1" i="0" lang="en-US">
                <a:solidFill>
                  <a:srgbClr val="000000"/>
                </a:solidFill>
                <a:latin typeface="Arial"/>
                <a:ea typeface="Arial"/>
                <a:cs typeface="Arial"/>
                <a:sym typeface="Arial"/>
              </a:rPr>
              <a:t>Intimate distance: </a:t>
            </a:r>
            <a:r>
              <a:rPr b="0" i="0" lang="en-US">
                <a:solidFill>
                  <a:srgbClr val="000000"/>
                </a:solidFill>
                <a:latin typeface="Arial"/>
                <a:ea typeface="Arial"/>
                <a:cs typeface="Arial"/>
                <a:sym typeface="Arial"/>
              </a:rPr>
              <a:t>This distance (less than1.5 feet) is kept during interactions with friends. Here, vision is clear, eye contact is strong, and conversation flows easily.</a:t>
            </a:r>
            <a:endParaRPr/>
          </a:p>
          <a:p>
            <a:pPr indent="-95250" lvl="0" marL="171450" rtl="0" algn="l">
              <a:lnSpc>
                <a:spcPct val="100000"/>
              </a:lnSpc>
              <a:spcBef>
                <a:spcPts val="0"/>
              </a:spcBef>
              <a:spcAft>
                <a:spcPts val="0"/>
              </a:spcAft>
              <a:buClr>
                <a:schemeClr val="dk1"/>
              </a:buClr>
              <a:buSzPts val="1200"/>
              <a:buFont typeface="Arial"/>
              <a:buNone/>
            </a:pPr>
            <a:r>
              <a:t/>
            </a:r>
            <a:endParaRPr b="0" i="0">
              <a:solidFill>
                <a:srgbClr val="000000"/>
              </a:solidFill>
              <a:latin typeface="Arial"/>
              <a:ea typeface="Arial"/>
              <a:cs typeface="Arial"/>
              <a:sym typeface="Arial"/>
            </a:endParaRPr>
          </a:p>
        </p:txBody>
      </p:sp>
      <p:sp>
        <p:nvSpPr>
          <p:cNvPr id="164" name="Google Shape;16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Pair a blazer with a casual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Try wearing  a sheath dress with an oversized </a:t>
            </a:r>
            <a:r>
              <a:rPr b="1" i="0" lang="en-US" sz="1200">
                <a:solidFill>
                  <a:schemeClr val="dk1"/>
                </a:solidFill>
                <a:latin typeface="Calibri"/>
                <a:ea typeface="Calibri"/>
                <a:cs typeface="Calibri"/>
                <a:sym typeface="Calibri"/>
              </a:rPr>
              <a:t>linen blazer, bright and funky trench coat</a:t>
            </a:r>
            <a:r>
              <a:rPr b="0" i="0" lang="en-US" sz="1200">
                <a:solidFill>
                  <a:schemeClr val="dk1"/>
                </a:solidFill>
                <a:latin typeface="Calibri"/>
                <a:ea typeface="Calibri"/>
                <a:cs typeface="Calibri"/>
                <a:sym typeface="Calibri"/>
              </a:rPr>
              <a:t>, or a chunky sweater for a more laid-back office environment. hirt, jeans or chinos, or a lightweight dress to keep the look clean and simple but still semi-formal.</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Combine formal shirt with linen </a:t>
            </a:r>
            <a:r>
              <a:rPr b="0" i="0" lang="en-US" sz="1200" u="sng" strike="noStrike">
                <a:solidFill>
                  <a:schemeClr val="hlink"/>
                </a:solidFill>
                <a:latin typeface="Calibri"/>
                <a:ea typeface="Calibri"/>
                <a:cs typeface="Calibri"/>
                <a:sym typeface="Calibri"/>
                <a:hlinkClick r:id="rId2"/>
              </a:rPr>
              <a:t>chinos</a:t>
            </a:r>
            <a:r>
              <a:rPr b="0" i="0" lang="en-US" sz="1200">
                <a:solidFill>
                  <a:schemeClr val="dk1"/>
                </a:solidFill>
                <a:latin typeface="Calibri"/>
                <a:ea typeface="Calibri"/>
                <a:cs typeface="Calibri"/>
                <a:sym typeface="Calibri"/>
              </a:rPr>
              <a:t>, dark </a:t>
            </a:r>
            <a:r>
              <a:rPr b="0" i="0" lang="en-US" sz="1200" u="sng" strike="noStrike">
                <a:solidFill>
                  <a:schemeClr val="hlink"/>
                </a:solidFill>
                <a:latin typeface="Calibri"/>
                <a:ea typeface="Calibri"/>
                <a:cs typeface="Calibri"/>
                <a:sym typeface="Calibri"/>
                <a:hlinkClick r:id="rId3"/>
              </a:rPr>
              <a:t>jeans</a:t>
            </a:r>
            <a:r>
              <a:rPr b="0" i="0" lang="en-US" sz="1200">
                <a:solidFill>
                  <a:schemeClr val="dk1"/>
                </a:solidFill>
                <a:latin typeface="Calibri"/>
                <a:ea typeface="Calibri"/>
                <a:cs typeface="Calibri"/>
                <a:sym typeface="Calibri"/>
              </a:rPr>
              <a:t> (these should not be bleached or ripped), a sweater, or an oversized </a:t>
            </a:r>
            <a:r>
              <a:rPr b="0" i="0" lang="en-US" sz="1200" u="sng" strike="noStrike">
                <a:solidFill>
                  <a:schemeClr val="hlink"/>
                </a:solidFill>
                <a:latin typeface="Calibri"/>
                <a:ea typeface="Calibri"/>
                <a:cs typeface="Calibri"/>
                <a:sym typeface="Calibri"/>
                <a:hlinkClick r:id="rId4"/>
              </a:rPr>
              <a:t>trench coat</a:t>
            </a:r>
            <a:r>
              <a:rPr b="0" i="0" lang="en-US" sz="1200">
                <a:solidFill>
                  <a:schemeClr val="dk1"/>
                </a:solidFill>
                <a:latin typeface="Calibri"/>
                <a:ea typeface="Calibri"/>
                <a:cs typeface="Calibri"/>
                <a:sym typeface="Calibri"/>
              </a:rPr>
              <a:t>.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Wear slacks with one of your favorite formal shirts, </a:t>
            </a:r>
            <a:r>
              <a:rPr b="1" i="0" lang="en-US" sz="1200">
                <a:solidFill>
                  <a:schemeClr val="dk1"/>
                </a:solidFill>
                <a:latin typeface="Calibri"/>
                <a:ea typeface="Calibri"/>
                <a:cs typeface="Calibri"/>
                <a:sym typeface="Calibri"/>
              </a:rPr>
              <a:t>a casual  blazer,</a:t>
            </a:r>
            <a:r>
              <a:rPr b="0" i="0" lang="en-US" sz="1200">
                <a:solidFill>
                  <a:schemeClr val="dk1"/>
                </a:solidFill>
                <a:latin typeface="Calibri"/>
                <a:ea typeface="Calibri"/>
                <a:cs typeface="Calibri"/>
                <a:sym typeface="Calibri"/>
              </a:rPr>
              <a:t> or a light sweater</a:t>
            </a:r>
            <a:endParaRPr/>
          </a:p>
          <a:p>
            <a:pPr indent="-171450" lvl="0" marL="171450" rtl="0" algn="l">
              <a:lnSpc>
                <a:spcPct val="100000"/>
              </a:lnSpc>
              <a:spcBef>
                <a:spcPts val="0"/>
              </a:spcBef>
              <a:spcAft>
                <a:spcPts val="0"/>
              </a:spcAft>
              <a:buClr>
                <a:schemeClr val="dk1"/>
              </a:buClr>
              <a:buSzPts val="1200"/>
              <a:buFont typeface="Arial"/>
              <a:buChar char="•"/>
            </a:pPr>
            <a:r>
              <a:rPr b="1" i="0" lang="en-US" sz="1200">
                <a:solidFill>
                  <a:schemeClr val="dk1"/>
                </a:solidFill>
                <a:latin typeface="Calibri"/>
                <a:ea typeface="Calibri"/>
                <a:cs typeface="Calibri"/>
                <a:sym typeface="Calibri"/>
              </a:rPr>
              <a:t>Wear a pencil skirt with an informal shirt</a:t>
            </a:r>
            <a:r>
              <a:rPr b="0" i="0" lang="en-US" sz="1200">
                <a:solidFill>
                  <a:schemeClr val="dk1"/>
                </a:solidFill>
                <a:latin typeface="Calibri"/>
                <a:ea typeface="Calibri"/>
                <a:cs typeface="Calibri"/>
                <a:sym typeface="Calibri"/>
              </a:rPr>
              <a:t> tucked in or a flared skirt with a plain t-shirt that fits you well.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Go for a </a:t>
            </a:r>
            <a:r>
              <a:rPr b="1" i="0" lang="en-US" sz="1200" u="sng" strike="noStrike">
                <a:solidFill>
                  <a:schemeClr val="hlink"/>
                </a:solidFill>
                <a:latin typeface="Calibri"/>
                <a:ea typeface="Calibri"/>
                <a:cs typeface="Calibri"/>
                <a:sym typeface="Calibri"/>
                <a:hlinkClick r:id="rId5"/>
              </a:rPr>
              <a:t>suit</a:t>
            </a:r>
            <a:r>
              <a:rPr b="1" i="0" lang="en-US" sz="1200">
                <a:solidFill>
                  <a:schemeClr val="dk1"/>
                </a:solidFill>
                <a:latin typeface="Calibri"/>
                <a:ea typeface="Calibri"/>
                <a:cs typeface="Calibri"/>
                <a:sym typeface="Calibri"/>
              </a:rPr>
              <a:t> </a:t>
            </a:r>
            <a:r>
              <a:rPr b="0" i="0" lang="en-US" sz="1200">
                <a:solidFill>
                  <a:schemeClr val="dk1"/>
                </a:solidFill>
                <a:latin typeface="Calibri"/>
                <a:ea typeface="Calibri"/>
                <a:cs typeface="Calibri"/>
                <a:sym typeface="Calibri"/>
              </a:rPr>
              <a:t>in bright pastel colors that can be easily combined with a simple white t-shirt and ballerinas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Go for sleek looking loafers as a  part of the dress code</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For most women, a business wardrobe consists of essential pieces in neutral colors, such as black, dark blue, beige, or white. </a:t>
            </a:r>
            <a:endParaRPr/>
          </a:p>
          <a:p>
            <a:pPr indent="-171450" lvl="0" marL="171450" rtl="0" algn="l">
              <a:lnSpc>
                <a:spcPct val="100000"/>
              </a:lnSpc>
              <a:spcBef>
                <a:spcPts val="0"/>
              </a:spcBef>
              <a:spcAft>
                <a:spcPts val="0"/>
              </a:spcAft>
              <a:buClr>
                <a:schemeClr val="dk1"/>
              </a:buClr>
              <a:buSzPts val="1200"/>
              <a:buFont typeface="Arial"/>
              <a:buChar char="•"/>
            </a:pPr>
            <a:r>
              <a:rPr b="0" i="0" lang="en-US" sz="1200">
                <a:solidFill>
                  <a:schemeClr val="dk1"/>
                </a:solidFill>
                <a:latin typeface="Calibri"/>
                <a:ea typeface="Calibri"/>
                <a:cs typeface="Calibri"/>
                <a:sym typeface="Calibri"/>
              </a:rPr>
              <a:t>Luckily for all, the </a:t>
            </a:r>
            <a:r>
              <a:rPr b="1" i="0" lang="en-US" sz="1200">
                <a:solidFill>
                  <a:schemeClr val="dk1"/>
                </a:solidFill>
                <a:latin typeface="Calibri"/>
                <a:ea typeface="Calibri"/>
                <a:cs typeface="Calibri"/>
                <a:sym typeface="Calibri"/>
              </a:rPr>
              <a:t>business casual style</a:t>
            </a:r>
            <a:r>
              <a:rPr b="0" i="0" lang="en-US" sz="1200">
                <a:solidFill>
                  <a:schemeClr val="dk1"/>
                </a:solidFill>
                <a:latin typeface="Calibri"/>
                <a:ea typeface="Calibri"/>
                <a:cs typeface="Calibri"/>
                <a:sym typeface="Calibri"/>
              </a:rPr>
              <a:t> allows us to introduce more colors into our daily outfits and make the whole color scheme available.</a:t>
            </a:r>
            <a:endParaRPr/>
          </a:p>
        </p:txBody>
      </p:sp>
      <p:sp>
        <p:nvSpPr>
          <p:cNvPr id="191" name="Google Shape;1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Ghee will you want to buy for your family. Both the products are of the same quality and of the same price. </a:t>
            </a:r>
            <a:endParaRPr/>
          </a:p>
          <a:p>
            <a:pPr indent="0" lvl="0" marL="0" rtl="0" algn="l">
              <a:lnSpc>
                <a:spcPct val="100000"/>
              </a:lnSpc>
              <a:spcBef>
                <a:spcPts val="0"/>
              </a:spcBef>
              <a:spcAft>
                <a:spcPts val="0"/>
              </a:spcAft>
              <a:buSzPts val="1400"/>
              <a:buNone/>
            </a:pPr>
            <a:r>
              <a:rPr lang="en-US"/>
              <a:t>Option A Or B.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80% of the audience will say Option 2- Ask the participants why and wait for the responses. The responses will be like</a:t>
            </a:r>
            <a:endParaRPr/>
          </a:p>
          <a:p>
            <a:pPr indent="-171450" lvl="0" marL="171450" rtl="0" algn="l">
              <a:lnSpc>
                <a:spcPct val="100000"/>
              </a:lnSpc>
              <a:spcBef>
                <a:spcPts val="0"/>
              </a:spcBef>
              <a:spcAft>
                <a:spcPts val="0"/>
              </a:spcAft>
              <a:buClr>
                <a:schemeClr val="dk1"/>
              </a:buClr>
              <a:buSzPts val="1200"/>
              <a:buFont typeface="Arial"/>
              <a:buChar char="•"/>
            </a:pPr>
            <a:r>
              <a:rPr lang="en-US"/>
              <a:t>Option A is of dark colour giving an impression of impure</a:t>
            </a:r>
            <a:endParaRPr/>
          </a:p>
          <a:p>
            <a:pPr indent="-171450" lvl="0" marL="171450" rtl="0" algn="l">
              <a:lnSpc>
                <a:spcPct val="100000"/>
              </a:lnSpc>
              <a:spcBef>
                <a:spcPts val="0"/>
              </a:spcBef>
              <a:spcAft>
                <a:spcPts val="0"/>
              </a:spcAft>
              <a:buClr>
                <a:schemeClr val="dk1"/>
              </a:buClr>
              <a:buSzPts val="1200"/>
              <a:buFont typeface="Arial"/>
              <a:buChar char="•"/>
            </a:pPr>
            <a:r>
              <a:rPr lang="en-US"/>
              <a:t>Option  A is not a Brand</a:t>
            </a:r>
            <a:endParaRPr/>
          </a:p>
          <a:p>
            <a:pPr indent="-171450" lvl="0" marL="171450" rtl="0" algn="l">
              <a:lnSpc>
                <a:spcPct val="100000"/>
              </a:lnSpc>
              <a:spcBef>
                <a:spcPts val="0"/>
              </a:spcBef>
              <a:spcAft>
                <a:spcPts val="0"/>
              </a:spcAft>
              <a:buClr>
                <a:schemeClr val="dk1"/>
              </a:buClr>
              <a:buSzPts val="1200"/>
              <a:buFont typeface="Arial"/>
              <a:buChar char="•"/>
            </a:pPr>
            <a:r>
              <a:rPr lang="en-US"/>
              <a:t>Option A is a loose ghee</a:t>
            </a:r>
            <a:endParaRPr/>
          </a:p>
          <a:p>
            <a:pPr indent="-171450" lvl="0" marL="171450" rtl="0" algn="l">
              <a:lnSpc>
                <a:spcPct val="100000"/>
              </a:lnSpc>
              <a:spcBef>
                <a:spcPts val="0"/>
              </a:spcBef>
              <a:spcAft>
                <a:spcPts val="0"/>
              </a:spcAft>
              <a:buClr>
                <a:schemeClr val="dk1"/>
              </a:buClr>
              <a:buSzPts val="1200"/>
              <a:buFont typeface="Arial"/>
              <a:buChar char="•"/>
            </a:pPr>
            <a:r>
              <a:rPr lang="en-US"/>
              <a:t>Option A does not look hygienic</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Trainer to prompt for answers and then move to the next slide</a:t>
            </a:r>
            <a:endParaRPr/>
          </a:p>
        </p:txBody>
      </p:sp>
      <p:sp>
        <p:nvSpPr>
          <p:cNvPr id="85" name="Google Shape;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of the 2 professionals will you like to hire</a:t>
            </a:r>
            <a:endParaRPr/>
          </a:p>
          <a:p>
            <a:pPr indent="0" lvl="0" marL="0" rtl="0" algn="l">
              <a:lnSpc>
                <a:spcPct val="100000"/>
              </a:lnSpc>
              <a:spcBef>
                <a:spcPts val="0"/>
              </a:spcBef>
              <a:spcAft>
                <a:spcPts val="0"/>
              </a:spcAft>
              <a:buSzPts val="1400"/>
              <a:buNone/>
            </a:pPr>
            <a:r>
              <a:rPr lang="en-US"/>
              <a:t>Option A Or B.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80% of the audience will say Option 2- Ask the participants why and wait for the responses. The responses will be like</a:t>
            </a:r>
            <a:endParaRPr/>
          </a:p>
          <a:p>
            <a:pPr indent="-171450" lvl="0" marL="171450" rtl="0" algn="l">
              <a:lnSpc>
                <a:spcPct val="100000"/>
              </a:lnSpc>
              <a:spcBef>
                <a:spcPts val="0"/>
              </a:spcBef>
              <a:spcAft>
                <a:spcPts val="0"/>
              </a:spcAft>
              <a:buClr>
                <a:schemeClr val="dk1"/>
              </a:buClr>
              <a:buSzPts val="1200"/>
              <a:buFont typeface="Arial"/>
              <a:buChar char="•"/>
            </a:pPr>
            <a:r>
              <a:rPr lang="en-US"/>
              <a:t>Option A doesnot look serious</a:t>
            </a:r>
            <a:endParaRPr/>
          </a:p>
          <a:p>
            <a:pPr indent="-171450" lvl="0" marL="171450" rtl="0" algn="l">
              <a:lnSpc>
                <a:spcPct val="100000"/>
              </a:lnSpc>
              <a:spcBef>
                <a:spcPts val="0"/>
              </a:spcBef>
              <a:spcAft>
                <a:spcPts val="0"/>
              </a:spcAft>
              <a:buClr>
                <a:schemeClr val="dk1"/>
              </a:buClr>
              <a:buSzPts val="1200"/>
              <a:buFont typeface="Arial"/>
              <a:buChar char="•"/>
            </a:pPr>
            <a:r>
              <a:rPr lang="en-US"/>
              <a:t>Option  A is not dressed proferly</a:t>
            </a:r>
            <a:endParaRPr/>
          </a:p>
          <a:p>
            <a:pPr indent="-171450" lvl="0" marL="171450" rtl="0" algn="l">
              <a:lnSpc>
                <a:spcPct val="100000"/>
              </a:lnSpc>
              <a:spcBef>
                <a:spcPts val="0"/>
              </a:spcBef>
              <a:spcAft>
                <a:spcPts val="0"/>
              </a:spcAft>
              <a:buClr>
                <a:schemeClr val="dk1"/>
              </a:buClr>
              <a:buSzPts val="1200"/>
              <a:buFont typeface="Arial"/>
              <a:buChar char="•"/>
            </a:pPr>
            <a:r>
              <a:rPr lang="en-US"/>
              <a:t>Option A is of casual nature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Trainer to prompt for answers and then move to the next slide</a:t>
            </a:r>
            <a:endParaRPr/>
          </a:p>
          <a:p>
            <a:pPr indent="0" lvl="0" marL="0" rtl="0" algn="l">
              <a:lnSpc>
                <a:spcPct val="100000"/>
              </a:lnSpc>
              <a:spcBef>
                <a:spcPts val="0"/>
              </a:spcBef>
              <a:spcAft>
                <a:spcPts val="0"/>
              </a:spcAft>
              <a:buSzPts val="1400"/>
              <a:buNone/>
            </a:pPr>
            <a:r>
              <a:t/>
            </a:r>
            <a:endParaRPr/>
          </a:p>
        </p:txBody>
      </p:sp>
      <p:sp>
        <p:nvSpPr>
          <p:cNvPr id="100" name="Google Shape;1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D2D2D"/>
                </a:solidFill>
                <a:latin typeface="Noto Sans"/>
                <a:ea typeface="Noto Sans"/>
                <a:cs typeface="Noto Sans"/>
                <a:sym typeface="Noto Sans"/>
              </a:rPr>
              <a:t>Ask: What is attitude?</a:t>
            </a:r>
            <a:endParaRPr/>
          </a:p>
          <a:p>
            <a:pPr indent="0" lvl="0" marL="0" rtl="0" algn="l">
              <a:lnSpc>
                <a:spcPct val="100000"/>
              </a:lnSpc>
              <a:spcBef>
                <a:spcPts val="0"/>
              </a:spcBef>
              <a:spcAft>
                <a:spcPts val="0"/>
              </a:spcAft>
              <a:buSzPts val="1400"/>
              <a:buNone/>
            </a:pPr>
            <a:r>
              <a:rPr b="0" i="0" lang="en-US">
                <a:solidFill>
                  <a:srgbClr val="2D2D2D"/>
                </a:solidFill>
                <a:latin typeface="Noto Sans"/>
                <a:ea typeface="Noto Sans"/>
                <a:cs typeface="Noto Sans"/>
                <a:sym typeface="Noto Sans"/>
              </a:rPr>
              <a:t>Elicit response.</a:t>
            </a:r>
            <a:br>
              <a:rPr b="0" i="0" lang="en-US">
                <a:solidFill>
                  <a:srgbClr val="2D2D2D"/>
                </a:solidFill>
                <a:latin typeface="Noto Sans"/>
                <a:ea typeface="Noto Sans"/>
                <a:cs typeface="Noto Sans"/>
                <a:sym typeface="Noto Sans"/>
              </a:rPr>
            </a:br>
            <a:endParaRPr b="0" i="0">
              <a:solidFill>
                <a:srgbClr val="2D2D2D"/>
              </a:solidFill>
              <a:latin typeface="Noto Sans"/>
              <a:ea typeface="Noto Sans"/>
              <a:cs typeface="Noto Sans"/>
              <a:sym typeface="Noto Sans"/>
            </a:endParaRPr>
          </a:p>
          <a:p>
            <a:pPr indent="0" lvl="0" marL="0" rtl="0" algn="l">
              <a:lnSpc>
                <a:spcPct val="100000"/>
              </a:lnSpc>
              <a:spcBef>
                <a:spcPts val="0"/>
              </a:spcBef>
              <a:spcAft>
                <a:spcPts val="0"/>
              </a:spcAft>
              <a:buSzPts val="1400"/>
              <a:buNone/>
            </a:pPr>
            <a:r>
              <a:rPr b="0" i="0" lang="en-US">
                <a:solidFill>
                  <a:srgbClr val="2D2D2D"/>
                </a:solidFill>
                <a:latin typeface="Noto Sans"/>
                <a:ea typeface="Noto Sans"/>
                <a:cs typeface="Noto Sans"/>
                <a:sym typeface="Noto Sans"/>
              </a:rPr>
              <a:t>Say: Attitude is the way a person thinks or feels about a specific person, place, action, or experience. Similar to the individual perspective, attitude encompasses the individual’s particular emotions and the way in which they act towards people and work. Attitude is a specific disposition that combines factors like beliefs, opinions, moods, and emotions. Sometimes, attitude is referred to as an outlook or mental state that affects the way people perceive the world around them and the way they experience life, work, relationships, and more.</a:t>
            </a:r>
            <a:endParaRPr/>
          </a:p>
          <a:p>
            <a:pPr indent="0" lvl="0" marL="0" rtl="0" algn="l">
              <a:lnSpc>
                <a:spcPct val="100000"/>
              </a:lnSpc>
              <a:spcBef>
                <a:spcPts val="0"/>
              </a:spcBef>
              <a:spcAft>
                <a:spcPts val="0"/>
              </a:spcAft>
              <a:buSzPts val="1400"/>
              <a:buNone/>
            </a:pPr>
            <a:r>
              <a:t/>
            </a:r>
            <a:endParaRPr b="0" i="0">
              <a:solidFill>
                <a:srgbClr val="2D2D2D"/>
              </a:solidFill>
              <a:latin typeface="Noto Sans"/>
              <a:ea typeface="Noto Sans"/>
              <a:cs typeface="Noto Sans"/>
              <a:sym typeface="Noto Sans"/>
            </a:endParaRPr>
          </a:p>
          <a:p>
            <a:pPr indent="0" lvl="0" marL="0" rtl="0" algn="l">
              <a:lnSpc>
                <a:spcPct val="100000"/>
              </a:lnSpc>
              <a:spcBef>
                <a:spcPts val="0"/>
              </a:spcBef>
              <a:spcAft>
                <a:spcPts val="0"/>
              </a:spcAft>
              <a:buSzPts val="1400"/>
              <a:buNone/>
            </a:pPr>
            <a:r>
              <a:rPr b="0" i="0" lang="en-US">
                <a:solidFill>
                  <a:srgbClr val="2D2D2D"/>
                </a:solidFill>
                <a:latin typeface="Noto Sans"/>
                <a:ea typeface="Noto Sans"/>
                <a:cs typeface="Noto Sans"/>
                <a:sym typeface="Noto Sans"/>
              </a:rPr>
              <a:t>Ask: Why is positive attitude so important for professional excellence?</a:t>
            </a:r>
            <a:endParaRPr/>
          </a:p>
          <a:p>
            <a:pPr indent="0" lvl="0" marL="0" rtl="0" algn="l">
              <a:lnSpc>
                <a:spcPct val="100000"/>
              </a:lnSpc>
              <a:spcBef>
                <a:spcPts val="0"/>
              </a:spcBef>
              <a:spcAft>
                <a:spcPts val="0"/>
              </a:spcAft>
              <a:buSzPts val="1400"/>
              <a:buNone/>
            </a:pPr>
            <a:r>
              <a:t/>
            </a:r>
            <a:endParaRPr b="0" i="0">
              <a:solidFill>
                <a:srgbClr val="2D2D2D"/>
              </a:solidFill>
              <a:latin typeface="Noto Sans"/>
              <a:ea typeface="Noto Sans"/>
              <a:cs typeface="Noto Sans"/>
              <a:sym typeface="Noto Sans"/>
            </a:endParaRPr>
          </a:p>
          <a:p>
            <a:pPr indent="0" lvl="0" marL="0" rtl="0" algn="l">
              <a:lnSpc>
                <a:spcPct val="100000"/>
              </a:lnSpc>
              <a:spcBef>
                <a:spcPts val="0"/>
              </a:spcBef>
              <a:spcAft>
                <a:spcPts val="0"/>
              </a:spcAft>
              <a:buSzPts val="1400"/>
              <a:buNone/>
            </a:pPr>
            <a:r>
              <a:rPr b="1" i="0" lang="en-US">
                <a:solidFill>
                  <a:srgbClr val="2D2D2D"/>
                </a:solidFill>
                <a:latin typeface="Noto Sans"/>
                <a:ea typeface="Noto Sans"/>
                <a:cs typeface="Noto Sans"/>
                <a:sym typeface="Noto Sans"/>
              </a:rPr>
              <a:t>Transition to the next slide.</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D2D2D"/>
                </a:solidFill>
                <a:latin typeface="Noto Sans"/>
                <a:ea typeface="Noto Sans"/>
                <a:cs typeface="Noto Sans"/>
                <a:sym typeface="Noto Sans"/>
              </a:rPr>
              <a:t>Our attitude is directly responsible for our behavior. More wholesome our attitude, the more empowered our conduct.</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With a positive attitude, you can improve your emotional well-being and self-image. It is a powerful tool for personal growth and professional excellence.</a:t>
            </a:r>
            <a:endParaRPr/>
          </a:p>
          <a:p>
            <a:pPr indent="0" lvl="0" marL="0" rtl="0" algn="l">
              <a:lnSpc>
                <a:spcPct val="100000"/>
              </a:lnSpc>
              <a:spcBef>
                <a:spcPts val="0"/>
              </a:spcBef>
              <a:spcAft>
                <a:spcPts val="0"/>
              </a:spcAft>
              <a:buSzPts val="1400"/>
              <a:buNone/>
            </a:pPr>
            <a:r>
              <a:rPr b="0" lang="en-US">
                <a:solidFill>
                  <a:srgbClr val="505050"/>
                </a:solidFill>
                <a:latin typeface="Lato"/>
                <a:ea typeface="Lato"/>
                <a:cs typeface="Lato"/>
                <a:sym typeface="Lato"/>
              </a:rPr>
              <a:t>The power of a positive attitude in the workplace has been proven to:</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b="0" lang="en-US">
                <a:solidFill>
                  <a:srgbClr val="505050"/>
                </a:solidFill>
                <a:latin typeface="Arial"/>
                <a:ea typeface="Arial"/>
                <a:cs typeface="Arial"/>
                <a:sym typeface="Arial"/>
              </a:rPr>
              <a:t>oost productivity</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b="0" lang="en-US">
                <a:solidFill>
                  <a:srgbClr val="505050"/>
                </a:solidFill>
                <a:latin typeface="Arial"/>
                <a:ea typeface="Arial"/>
                <a:cs typeface="Arial"/>
                <a:sym typeface="Arial"/>
              </a:rPr>
              <a:t>educe stress</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b="0" lang="en-US">
                <a:solidFill>
                  <a:srgbClr val="505050"/>
                </a:solidFill>
                <a:latin typeface="Arial"/>
                <a:ea typeface="Arial"/>
                <a:cs typeface="Arial"/>
                <a:sym typeface="Arial"/>
              </a:rPr>
              <a:t>upport learning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b="0" lang="en-US">
                <a:solidFill>
                  <a:srgbClr val="505050"/>
                </a:solidFill>
                <a:latin typeface="Arial"/>
                <a:ea typeface="Arial"/>
                <a:cs typeface="Arial"/>
                <a:sym typeface="Arial"/>
              </a:rPr>
              <a:t>mprove problem-solving</a:t>
            </a:r>
            <a:endParaRPr>
              <a:solidFill>
                <a:srgbClr val="505050"/>
              </a:solidFill>
              <a:latin typeface="Lato"/>
              <a:ea typeface="Lato"/>
              <a:cs typeface="Lato"/>
              <a:sym typeface="Lato"/>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0">
              <a:solidFill>
                <a:srgbClr val="505050"/>
              </a:solidFill>
              <a:latin typeface="Arial"/>
              <a:ea typeface="Arial"/>
              <a:cs typeface="Arial"/>
              <a:sym typeface="Arial"/>
            </a:endParaRPr>
          </a:p>
          <a:p>
            <a:pPr indent="0" lvl="0" marL="0" rtl="0" algn="l">
              <a:lnSpc>
                <a:spcPct val="100000"/>
              </a:lnSpc>
              <a:spcBef>
                <a:spcPts val="0"/>
              </a:spcBef>
              <a:spcAft>
                <a:spcPts val="0"/>
              </a:spcAft>
              <a:buClr>
                <a:srgbClr val="505050"/>
              </a:buClr>
              <a:buSzPts val="1200"/>
              <a:buFont typeface="Arial"/>
              <a:buNone/>
            </a:pPr>
            <a:r>
              <a:rPr b="0" lang="en-US">
                <a:solidFill>
                  <a:srgbClr val="505050"/>
                </a:solidFill>
                <a:latin typeface="Lato"/>
                <a:ea typeface="Lato"/>
                <a:cs typeface="Lato"/>
                <a:sym typeface="Lato"/>
              </a:rPr>
              <a:t>A positive attitude could also be regarded as one that is oriented toward finding what is best about a given situation or environment and then building on that.</a:t>
            </a:r>
            <a:r>
              <a:rPr b="1" lang="en-US">
                <a:solidFill>
                  <a:srgbClr val="FFFFFF"/>
                </a:solidFill>
                <a:latin typeface="Arial"/>
                <a:ea typeface="Arial"/>
                <a:cs typeface="Arial"/>
                <a:sym typeface="Arial"/>
              </a:rPr>
              <a:t> </a:t>
            </a:r>
            <a:endParaRPr/>
          </a:p>
          <a:p>
            <a:pPr indent="0" lvl="0" marL="0" rtl="0" algn="l">
              <a:lnSpc>
                <a:spcPct val="100000"/>
              </a:lnSpc>
              <a:spcBef>
                <a:spcPts val="0"/>
              </a:spcBef>
              <a:spcAft>
                <a:spcPts val="0"/>
              </a:spcAft>
              <a:buClr>
                <a:srgbClr val="FFFFFF"/>
              </a:buClr>
              <a:buSzPts val="1200"/>
              <a:buFont typeface="Arial"/>
              <a:buNone/>
            </a:pPr>
            <a:r>
              <a:rPr b="0" lang="en-US">
                <a:solidFill>
                  <a:srgbClr val="FFFFFF"/>
                </a:solidFill>
                <a:latin typeface="Arial"/>
                <a:ea typeface="Arial"/>
                <a:cs typeface="Arial"/>
                <a:sym typeface="Arial"/>
              </a:rPr>
              <a:t>While many factors are responsible to propel a wholesome professional attitude, we will be discussing four key ones today:</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Taking ownership and accountability at work</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Having a solution-centric approach</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Avoiding blame game</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Operating from one’s circle of control.</a:t>
            </a:r>
            <a:endParaRPr/>
          </a:p>
          <a:p>
            <a:pPr indent="-152400" lvl="0" marL="228600" rtl="0" algn="l">
              <a:lnSpc>
                <a:spcPct val="100000"/>
              </a:lnSpc>
              <a:spcBef>
                <a:spcPts val="0"/>
              </a:spcBef>
              <a:spcAft>
                <a:spcPts val="0"/>
              </a:spcAft>
              <a:buClr>
                <a:schemeClr val="dk1"/>
              </a:buClr>
              <a:buSzPts val="1200"/>
              <a:buFont typeface="Arial"/>
              <a:buNone/>
            </a:pPr>
            <a:r>
              <a:t/>
            </a:r>
            <a:endParaRPr b="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Noto Sans"/>
                <a:ea typeface="Noto Sans"/>
                <a:cs typeface="Noto Sans"/>
                <a:sym typeface="Noto Sans"/>
              </a:rPr>
              <a:t>Transition to the next slide.</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Say: </a:t>
            </a:r>
            <a:r>
              <a:rPr b="1" i="0" lang="en-US" sz="1200">
                <a:solidFill>
                  <a:schemeClr val="dk1"/>
                </a:solidFill>
                <a:latin typeface="Calibri"/>
                <a:ea typeface="Calibri"/>
                <a:cs typeface="Calibri"/>
                <a:sym typeface="Calibri"/>
              </a:rPr>
              <a:t>What is nonverbal communication?</a:t>
            </a:r>
            <a:endParaRPr/>
          </a:p>
          <a:p>
            <a:pPr indent="0" lvl="0" marL="0" rtl="0" algn="l">
              <a:lnSpc>
                <a:spcPct val="100000"/>
              </a:lnSpc>
              <a:spcBef>
                <a:spcPts val="0"/>
              </a:spcBef>
              <a:spcAft>
                <a:spcPts val="0"/>
              </a:spcAft>
              <a:buSzPts val="1400"/>
              <a:buNone/>
            </a:pPr>
            <a:r>
              <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a:solidFill>
                  <a:srgbClr val="333333"/>
                </a:solidFill>
                <a:latin typeface="Times New Roman"/>
                <a:ea typeface="Times New Roman"/>
                <a:cs typeface="Times New Roman"/>
                <a:sym typeface="Times New Roman"/>
              </a:rPr>
              <a:t>Actions speak louder than words!!</a:t>
            </a:r>
            <a:endParaRPr/>
          </a:p>
          <a:p>
            <a:pPr indent="0" lvl="0" marL="0" rtl="0" algn="l">
              <a:lnSpc>
                <a:spcPct val="100000"/>
              </a:lnSpc>
              <a:spcBef>
                <a:spcPts val="0"/>
              </a:spcBef>
              <a:spcAft>
                <a:spcPts val="0"/>
              </a:spcAft>
              <a:buSzPts val="1400"/>
              <a:buNone/>
            </a:pPr>
            <a:r>
              <a:t/>
            </a:r>
            <a:endParaRPr b="0" i="0" sz="1200">
              <a:solidFill>
                <a:srgbClr val="333333"/>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If you remember Merabian’s Theory : </a:t>
            </a:r>
            <a:r>
              <a:rPr b="0" i="0" lang="en-US">
                <a:solidFill>
                  <a:srgbClr val="202124"/>
                </a:solidFill>
                <a:latin typeface="Arial"/>
                <a:ea typeface="Arial"/>
                <a:cs typeface="Arial"/>
                <a:sym typeface="Arial"/>
              </a:rPr>
              <a:t>Dr. Mehrabian devised a formula to describe how the mind determines meaning. He concluded that the interpretation of a message is 7 percent verbal, 38 percent vocal and 55 percent visual. The conclusion was that </a:t>
            </a:r>
            <a:r>
              <a:rPr b="1" i="0" lang="en-US">
                <a:solidFill>
                  <a:srgbClr val="202124"/>
                </a:solidFill>
                <a:latin typeface="Arial"/>
                <a:ea typeface="Arial"/>
                <a:cs typeface="Arial"/>
                <a:sym typeface="Arial"/>
              </a:rPr>
              <a:t>93 percent of communication is “nonverbal” in nature</a:t>
            </a:r>
            <a:r>
              <a:rPr b="0" i="0" lang="en-US">
                <a:solidFill>
                  <a:srgbClr val="202124"/>
                </a:solidFill>
                <a:latin typeface="Arial"/>
                <a:ea typeface="Arial"/>
                <a:cs typeface="Arial"/>
                <a:sym typeface="Arial"/>
              </a:rPr>
              <a:t>.</a:t>
            </a:r>
            <a:endParaRPr/>
          </a:p>
          <a:p>
            <a:pPr indent="0" lvl="0" marL="0" rtl="0" algn="l">
              <a:lnSpc>
                <a:spcPct val="100000"/>
              </a:lnSpc>
              <a:spcBef>
                <a:spcPts val="0"/>
              </a:spcBef>
              <a:spcAft>
                <a:spcPts val="0"/>
              </a:spcAft>
              <a:buSzPts val="1400"/>
              <a:buNone/>
            </a:pPr>
            <a:r>
              <a:t/>
            </a:r>
            <a:endParaRPr b="1"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Nonverbal communication is the conveyance of information with the use of body language encompassing eye contact, facial expressions, voice tone, haptics and body gestures. For instance, smiling when you greet someone communicates warmth, acceptance and openness. Everyone, whether they realise it or not, utilises nonverbal communication all the time. As opposed to verbal communication that employs language to transmit information, be it through written text, speech or sign language, nonverbal communication relies on seeing and understanding physical gestures and movements.</a:t>
            </a:r>
            <a:endParaRPr/>
          </a:p>
          <a:p>
            <a:pPr indent="0" lvl="0" marL="0" rtl="0" algn="l">
              <a:lnSpc>
                <a:spcPct val="100000"/>
              </a:lnSpc>
              <a:spcBef>
                <a:spcPts val="0"/>
              </a:spcBef>
              <a:spcAft>
                <a:spcPts val="0"/>
              </a:spcAft>
              <a:buSzPts val="1400"/>
              <a:buNone/>
            </a:pPr>
            <a:r>
              <a:rPr b="1" i="0" lang="en-US">
                <a:solidFill>
                  <a:srgbClr val="4A4E57"/>
                </a:solidFill>
                <a:latin typeface="Open Sans"/>
                <a:ea typeface="Open Sans"/>
                <a:cs typeface="Open Sans"/>
                <a:sym typeface="Open Sans"/>
              </a:rPr>
              <a:t>So mainly we 4 things will discuss on the this.</a:t>
            </a:r>
            <a:endParaRPr/>
          </a:p>
          <a:p>
            <a:pPr indent="-228600" lvl="0" marL="228600" rtl="0" algn="l">
              <a:lnSpc>
                <a:spcPct val="100000"/>
              </a:lnSpc>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Body Language 2. Gestures, Posture &amp; Movement 3. Eye contact 4. Facial Expression.</a:t>
            </a:r>
            <a:endParaRPr/>
          </a:p>
          <a:p>
            <a:pPr indent="-152400" lvl="0" marL="22860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52400" lvl="0" marL="22860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Link for Ref - </a:t>
            </a:r>
            <a:endParaRPr/>
          </a:p>
          <a:p>
            <a:pPr indent="0" lvl="0" marL="0" rtl="0" algn="l">
              <a:lnSpc>
                <a:spcPct val="100000"/>
              </a:lnSpc>
              <a:spcBef>
                <a:spcPts val="0"/>
              </a:spcBef>
              <a:spcAft>
                <a:spcPts val="0"/>
              </a:spcAft>
              <a:buSzPts val="1400"/>
              <a:buNone/>
            </a:pPr>
            <a:r>
              <a:rPr lang="en-US" u="sng">
                <a:solidFill>
                  <a:schemeClr val="hlink"/>
                </a:solidFill>
                <a:hlinkClick r:id="rId2"/>
              </a:rPr>
              <a:t>What Is Nonverbal Communication (With Benefits and Types) | Indeed.com Singapore</a:t>
            </a:r>
            <a:endParaRPr b="1"/>
          </a:p>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u="none">
                <a:solidFill>
                  <a:srgbClr val="4A4A4A"/>
                </a:solidFill>
                <a:latin typeface="Jost"/>
                <a:ea typeface="Jost"/>
                <a:cs typeface="Jost"/>
                <a:sym typeface="Jost"/>
              </a:rPr>
              <a:t>Say: </a:t>
            </a:r>
            <a:r>
              <a:rPr b="0" i="0" lang="en-US" u="none">
                <a:solidFill>
                  <a:srgbClr val="4A4A4A"/>
                </a:solidFill>
                <a:latin typeface="Jost"/>
                <a:ea typeface="Jost"/>
                <a:cs typeface="Jost"/>
                <a:sym typeface="Jost"/>
              </a:rPr>
              <a:t>Before we understand the aspects of non verbal communication in detail first let us list down the Importance Of Nonverbal Communication</a:t>
            </a:r>
            <a:endParaRPr/>
          </a:p>
          <a:p>
            <a:pPr indent="0" lvl="0" marL="0" rtl="0" algn="l">
              <a:lnSpc>
                <a:spcPct val="100000"/>
              </a:lnSpc>
              <a:spcBef>
                <a:spcPts val="0"/>
              </a:spcBef>
              <a:spcAft>
                <a:spcPts val="0"/>
              </a:spcAft>
              <a:buSzPts val="1400"/>
              <a:buNone/>
            </a:pPr>
            <a:r>
              <a:t/>
            </a:r>
            <a:endParaRPr b="0" i="0" u="none">
              <a:solidFill>
                <a:srgbClr val="4A4A4A"/>
              </a:solidFill>
              <a:latin typeface="Jost"/>
              <a:ea typeface="Jost"/>
              <a:cs typeface="Jost"/>
              <a:sym typeface="Jost"/>
            </a:endParaRPr>
          </a:p>
          <a:p>
            <a:pPr indent="0" lvl="0" marL="0" rtl="0" algn="l">
              <a:lnSpc>
                <a:spcPct val="100000"/>
              </a:lnSpc>
              <a:spcBef>
                <a:spcPts val="0"/>
              </a:spcBef>
              <a:spcAft>
                <a:spcPts val="0"/>
              </a:spcAft>
              <a:buSzPts val="1400"/>
              <a:buNone/>
            </a:pPr>
            <a:r>
              <a:rPr b="1" i="0" lang="en-US" u="none">
                <a:solidFill>
                  <a:srgbClr val="4A4A4A"/>
                </a:solidFill>
                <a:latin typeface="Jost"/>
                <a:ea typeface="Jost"/>
                <a:cs typeface="Jost"/>
                <a:sym typeface="Jost"/>
              </a:rPr>
              <a:t>Ask </a:t>
            </a:r>
            <a:r>
              <a:rPr b="0" i="0" lang="en-US" u="none">
                <a:solidFill>
                  <a:srgbClr val="4A4A4A"/>
                </a:solidFill>
                <a:latin typeface="Jost"/>
                <a:ea typeface="Jost"/>
                <a:cs typeface="Jost"/>
                <a:sym typeface="Jost"/>
              </a:rPr>
              <a:t>for few points from participants before displaying the points on screen.</a:t>
            </a:r>
            <a:endParaRPr/>
          </a:p>
          <a:p>
            <a:pPr indent="0" lvl="0" marL="0" rtl="0" algn="l">
              <a:lnSpc>
                <a:spcPct val="100000"/>
              </a:lnSpc>
              <a:spcBef>
                <a:spcPts val="0"/>
              </a:spcBef>
              <a:spcAft>
                <a:spcPts val="0"/>
              </a:spcAft>
              <a:buSzPts val="1400"/>
              <a:buNone/>
            </a:pPr>
            <a:r>
              <a:t/>
            </a:r>
            <a:endParaRPr b="0" i="0" u="none">
              <a:solidFill>
                <a:srgbClr val="4A4A4A"/>
              </a:solidFill>
              <a:latin typeface="Jost"/>
              <a:ea typeface="Jost"/>
              <a:cs typeface="Jost"/>
              <a:sym typeface="Jost"/>
            </a:endParaRPr>
          </a:p>
          <a:p>
            <a:pPr indent="0" lvl="0" marL="0" rtl="0" algn="l">
              <a:lnSpc>
                <a:spcPct val="100000"/>
              </a:lnSpc>
              <a:spcBef>
                <a:spcPts val="0"/>
              </a:spcBef>
              <a:spcAft>
                <a:spcPts val="0"/>
              </a:spcAft>
              <a:buSzPts val="1400"/>
              <a:buNone/>
            </a:pPr>
            <a:r>
              <a:rPr b="0" i="0" lang="en-US" u="none">
                <a:solidFill>
                  <a:srgbClr val="4A4A4A"/>
                </a:solidFill>
                <a:latin typeface="Jost"/>
                <a:ea typeface="Jost"/>
                <a:cs typeface="Jost"/>
                <a:sym typeface="Jost"/>
              </a:rPr>
              <a:t>Here’s how nonverbal communication helps. It:</a:t>
            </a:r>
            <a:endParaRPr/>
          </a:p>
          <a:p>
            <a:pPr indent="-76200" lvl="0" marL="0" rtl="0" algn="l">
              <a:lnSpc>
                <a:spcPct val="100000"/>
              </a:lnSpc>
              <a:spcBef>
                <a:spcPts val="0"/>
              </a:spcBef>
              <a:spcAft>
                <a:spcPts val="0"/>
              </a:spcAft>
              <a:buClr>
                <a:srgbClr val="4A4A4A"/>
              </a:buClr>
              <a:buSzPts val="1200"/>
              <a:buFont typeface="Arial"/>
              <a:buChar char="•"/>
            </a:pPr>
            <a:r>
              <a:rPr b="0" i="0" lang="en-US" u="none">
                <a:solidFill>
                  <a:srgbClr val="4A4A4A"/>
                </a:solidFill>
                <a:latin typeface="Jost"/>
                <a:ea typeface="Jost"/>
                <a:cs typeface="Jost"/>
                <a:sym typeface="Jost"/>
              </a:rPr>
              <a:t>Adds Value To Verbal Communication</a:t>
            </a:r>
            <a:endParaRPr/>
          </a:p>
          <a:p>
            <a:pPr indent="-76200" lvl="0" marL="0" rtl="0" algn="l">
              <a:lnSpc>
                <a:spcPct val="100000"/>
              </a:lnSpc>
              <a:spcBef>
                <a:spcPts val="0"/>
              </a:spcBef>
              <a:spcAft>
                <a:spcPts val="0"/>
              </a:spcAft>
              <a:buClr>
                <a:srgbClr val="4A4A4A"/>
              </a:buClr>
              <a:buSzPts val="1200"/>
              <a:buFont typeface="Arial"/>
              <a:buChar char="•"/>
            </a:pPr>
            <a:r>
              <a:rPr b="0" i="0" lang="en-US" u="none">
                <a:solidFill>
                  <a:srgbClr val="4A4A4A"/>
                </a:solidFill>
                <a:latin typeface="Jost"/>
                <a:ea typeface="Jost"/>
                <a:cs typeface="Jost"/>
                <a:sym typeface="Jost"/>
              </a:rPr>
              <a:t>Helps Overcome Cultural Barriers</a:t>
            </a:r>
            <a:endParaRPr/>
          </a:p>
          <a:p>
            <a:pPr indent="-76200" lvl="0" marL="0" rtl="0" algn="l">
              <a:lnSpc>
                <a:spcPct val="100000"/>
              </a:lnSpc>
              <a:spcBef>
                <a:spcPts val="0"/>
              </a:spcBef>
              <a:spcAft>
                <a:spcPts val="0"/>
              </a:spcAft>
              <a:buClr>
                <a:srgbClr val="4A4A4A"/>
              </a:buClr>
              <a:buSzPts val="1200"/>
              <a:buFont typeface="Arial"/>
              <a:buChar char="•"/>
            </a:pPr>
            <a:r>
              <a:rPr b="0" i="0" lang="en-US" u="none">
                <a:solidFill>
                  <a:srgbClr val="4A4A4A"/>
                </a:solidFill>
                <a:latin typeface="Jost"/>
                <a:ea typeface="Jost"/>
                <a:cs typeface="Jost"/>
                <a:sym typeface="Jost"/>
              </a:rPr>
              <a:t>Helps Communicate With The Nonliterate Or People With A Hearing Disability</a:t>
            </a:r>
            <a:endParaRPr/>
          </a:p>
          <a:p>
            <a:pPr indent="-76200" lvl="0" marL="0" rtl="0" algn="l">
              <a:lnSpc>
                <a:spcPct val="100000"/>
              </a:lnSpc>
              <a:spcBef>
                <a:spcPts val="0"/>
              </a:spcBef>
              <a:spcAft>
                <a:spcPts val="0"/>
              </a:spcAft>
              <a:buClr>
                <a:srgbClr val="4A4A4A"/>
              </a:buClr>
              <a:buSzPts val="1200"/>
              <a:buFont typeface="Arial"/>
              <a:buChar char="•"/>
            </a:pPr>
            <a:r>
              <a:rPr b="0" i="0" lang="en-US" u="none">
                <a:solidFill>
                  <a:srgbClr val="4A4A4A"/>
                </a:solidFill>
                <a:latin typeface="Jost"/>
                <a:ea typeface="Jost"/>
                <a:cs typeface="Jost"/>
                <a:sym typeface="Jost"/>
              </a:rPr>
              <a:t>Increases Workplace Efficiency</a:t>
            </a:r>
            <a:endParaRPr/>
          </a:p>
          <a:p>
            <a:pPr indent="-76200" lvl="0" marL="0" rtl="0" algn="l">
              <a:lnSpc>
                <a:spcPct val="100000"/>
              </a:lnSpc>
              <a:spcBef>
                <a:spcPts val="0"/>
              </a:spcBef>
              <a:spcAft>
                <a:spcPts val="0"/>
              </a:spcAft>
              <a:buClr>
                <a:srgbClr val="4A4A4A"/>
              </a:buClr>
              <a:buSzPts val="1200"/>
              <a:buFont typeface="Arial"/>
              <a:buChar char="•"/>
            </a:pPr>
            <a:r>
              <a:rPr b="0" i="0" lang="en-US" u="none">
                <a:solidFill>
                  <a:srgbClr val="4A4A4A"/>
                </a:solidFill>
                <a:latin typeface="Jost"/>
                <a:ea typeface="Jost"/>
                <a:cs typeface="Jost"/>
                <a:sym typeface="Jost"/>
              </a:rPr>
              <a:t>Reinforces Trust And Credibility</a:t>
            </a:r>
            <a:endParaRPr b="0" i="0" sz="1200" u="none">
              <a:solidFill>
                <a:srgbClr val="4A4A4A"/>
              </a:solidFill>
              <a:latin typeface="Jost"/>
              <a:ea typeface="Jost"/>
              <a:cs typeface="Jost"/>
              <a:sym typeface="Jost"/>
            </a:endParaRPr>
          </a:p>
          <a:p>
            <a:pPr indent="-76200" lvl="0" marL="0" rtl="0" algn="l">
              <a:lnSpc>
                <a:spcPct val="100000"/>
              </a:lnSpc>
              <a:spcBef>
                <a:spcPts val="0"/>
              </a:spcBef>
              <a:spcAft>
                <a:spcPts val="0"/>
              </a:spcAft>
              <a:buClr>
                <a:schemeClr val="dk1"/>
              </a:buClr>
              <a:buSzPts val="1200"/>
              <a:buFont typeface="Arial"/>
              <a:buChar char="•"/>
            </a:pPr>
            <a:r>
              <a:rPr lang="en-US" sz="1200"/>
              <a:t>Conveys emotions and feelings</a:t>
            </a:r>
            <a:endParaRPr/>
          </a:p>
          <a:p>
            <a:pPr indent="-76200" lvl="0" marL="0" rtl="0" algn="l">
              <a:lnSpc>
                <a:spcPct val="100000"/>
              </a:lnSpc>
              <a:spcBef>
                <a:spcPts val="0"/>
              </a:spcBef>
              <a:spcAft>
                <a:spcPts val="0"/>
              </a:spcAft>
              <a:buClr>
                <a:schemeClr val="dk1"/>
              </a:buClr>
              <a:buSzPts val="1200"/>
              <a:buFont typeface="Arial"/>
              <a:buChar char="•"/>
            </a:pPr>
            <a:r>
              <a:rPr lang="en-US" sz="1200"/>
              <a:t>Influences first impressions</a:t>
            </a:r>
            <a:endParaRPr/>
          </a:p>
          <a:p>
            <a:pPr indent="0" lvl="0" marL="0" rtl="0" algn="l">
              <a:lnSpc>
                <a:spcPct val="100000"/>
              </a:lnSpc>
              <a:spcBef>
                <a:spcPts val="0"/>
              </a:spcBef>
              <a:spcAft>
                <a:spcPts val="0"/>
              </a:spcAft>
              <a:buClr>
                <a:schemeClr val="dk1"/>
              </a:buClr>
              <a:buSzPts val="1200"/>
              <a:buFont typeface="Arial"/>
              <a:buNone/>
            </a:pPr>
            <a:r>
              <a:t/>
            </a:r>
            <a:endParaRPr b="0" i="0" u="none">
              <a:solidFill>
                <a:srgbClr val="4A4A4A"/>
              </a:solidFill>
              <a:latin typeface="Jost"/>
              <a:ea typeface="Jost"/>
              <a:cs typeface="Jost"/>
              <a:sym typeface="Jost"/>
            </a:endParaRPr>
          </a:p>
          <a:p>
            <a:pPr indent="0" lvl="0" marL="0" rtl="0" algn="l">
              <a:lnSpc>
                <a:spcPct val="100000"/>
              </a:lnSpc>
              <a:spcBef>
                <a:spcPts val="0"/>
              </a:spcBef>
              <a:spcAft>
                <a:spcPts val="0"/>
              </a:spcAft>
              <a:buClr>
                <a:schemeClr val="dk1"/>
              </a:buClr>
              <a:buSzPts val="1200"/>
              <a:buFont typeface="Arial"/>
              <a:buNone/>
            </a:pPr>
            <a:r>
              <a:t/>
            </a:r>
            <a:endParaRPr b="0" i="0" u="none">
              <a:solidFill>
                <a:srgbClr val="4A4A4A"/>
              </a:solidFill>
              <a:latin typeface="Jost"/>
              <a:ea typeface="Jost"/>
              <a:cs typeface="Jost"/>
              <a:sym typeface="Jost"/>
            </a:endParaRPr>
          </a:p>
          <a:p>
            <a:pPr indent="0" lvl="0" marL="0" rtl="0" algn="l">
              <a:lnSpc>
                <a:spcPct val="100000"/>
              </a:lnSpc>
              <a:spcBef>
                <a:spcPts val="0"/>
              </a:spcBef>
              <a:spcAft>
                <a:spcPts val="0"/>
              </a:spcAft>
              <a:buSzPts val="1400"/>
              <a:buNone/>
            </a:pPr>
            <a:r>
              <a:rPr b="0" i="0" lang="en-US" u="none">
                <a:solidFill>
                  <a:srgbClr val="4A4A4A"/>
                </a:solidFill>
                <a:latin typeface="Jost"/>
                <a:ea typeface="Jost"/>
                <a:cs typeface="Jost"/>
                <a:sym typeface="Jost"/>
              </a:rPr>
              <a:t>You will be an effective communicator if you pay attention to yours as well as other people’s body language.</a:t>
            </a:r>
            <a:endParaRPr/>
          </a:p>
          <a:p>
            <a:pPr indent="0" lvl="0" marL="0" rtl="0" algn="l">
              <a:lnSpc>
                <a:spcPct val="100000"/>
              </a:lnSpc>
              <a:spcBef>
                <a:spcPts val="0"/>
              </a:spcBef>
              <a:spcAft>
                <a:spcPts val="0"/>
              </a:spcAft>
              <a:buSzPts val="1400"/>
              <a:buNone/>
            </a:pPr>
            <a:r>
              <a:t/>
            </a:r>
            <a:endParaRPr b="0" u="none"/>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212121"/>
                </a:solidFill>
                <a:latin typeface="Merriweather"/>
                <a:ea typeface="Merriweather"/>
                <a:cs typeface="Merriweather"/>
                <a:sym typeface="Merriweather"/>
              </a:rPr>
              <a:t>Just a few examples of </a:t>
            </a:r>
            <a:r>
              <a:rPr b="0" i="0" lang="en-US" u="sng">
                <a:solidFill>
                  <a:schemeClr val="hlink"/>
                </a:solidFill>
                <a:latin typeface="Merriweather"/>
                <a:ea typeface="Merriweather"/>
                <a:cs typeface="Merriweather"/>
                <a:sym typeface="Merriweather"/>
                <a:hlinkClick r:id="rId2"/>
              </a:rPr>
              <a:t>emotions</a:t>
            </a:r>
            <a:r>
              <a:rPr b="0" i="0" lang="en-US">
                <a:solidFill>
                  <a:srgbClr val="212121"/>
                </a:solidFill>
                <a:latin typeface="Merriweather"/>
                <a:ea typeface="Merriweather"/>
                <a:cs typeface="Merriweather"/>
                <a:sym typeface="Merriweather"/>
              </a:rPr>
              <a:t> that can be expressed via facial expressions include:</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Happiness</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Sadness</a:t>
            </a:r>
            <a:endParaRPr/>
          </a:p>
          <a:p>
            <a:pPr indent="-76200" lvl="0" marL="0" rtl="0" algn="l">
              <a:lnSpc>
                <a:spcPct val="100000"/>
              </a:lnSpc>
              <a:spcBef>
                <a:spcPts val="0"/>
              </a:spcBef>
              <a:spcAft>
                <a:spcPts val="0"/>
              </a:spcAft>
              <a:buClr>
                <a:srgbClr val="1A55AD"/>
              </a:buClr>
              <a:buSzPts val="1200"/>
              <a:buFont typeface="Arial"/>
              <a:buChar char="•"/>
            </a:pPr>
            <a:r>
              <a:rPr b="0" i="0" lang="en-US" u="sng">
                <a:solidFill>
                  <a:schemeClr val="hlink"/>
                </a:solidFill>
                <a:latin typeface="Merriweather"/>
                <a:ea typeface="Merriweather"/>
                <a:cs typeface="Merriweather"/>
                <a:sym typeface="Merriweather"/>
                <a:hlinkClick r:id="rId3"/>
              </a:rPr>
              <a:t>Anger</a:t>
            </a:r>
            <a:endParaRPr b="0" i="0">
              <a:solidFill>
                <a:srgbClr val="212121"/>
              </a:solidFill>
              <a:latin typeface="Merriweather"/>
              <a:ea typeface="Merriweather"/>
              <a:cs typeface="Merriweather"/>
              <a:sym typeface="Merriweathe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Surprise</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Disgust</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Fear</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Confusion</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Excitement</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Desire</a:t>
            </a:r>
            <a:endParaRPr/>
          </a:p>
          <a:p>
            <a:pPr indent="-76200" lvl="0" marL="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Contempt</a:t>
            </a:r>
            <a:endParaRPr/>
          </a:p>
          <a:p>
            <a:pPr indent="0" lvl="0" marL="0" rtl="0" algn="l">
              <a:lnSpc>
                <a:spcPct val="100000"/>
              </a:lnSpc>
              <a:spcBef>
                <a:spcPts val="0"/>
              </a:spcBef>
              <a:spcAft>
                <a:spcPts val="0"/>
              </a:spcAft>
              <a:buSzPts val="1400"/>
              <a:buNone/>
            </a:pPr>
            <a:r>
              <a:rPr b="0" i="0" lang="en-US">
                <a:solidFill>
                  <a:srgbClr val="212121"/>
                </a:solidFill>
                <a:latin typeface="Merriweather"/>
                <a:ea typeface="Merriweather"/>
                <a:cs typeface="Merriweather"/>
                <a:sym typeface="Merriweather"/>
              </a:rPr>
              <a:t>The expression on a person's face can even help determine if we trust or believe what the individual is saying.</a:t>
            </a:r>
            <a:endParaRPr/>
          </a:p>
          <a:p>
            <a:pPr indent="0" lvl="0" marL="0" rtl="0" algn="l">
              <a:lnSpc>
                <a:spcPct val="100000"/>
              </a:lnSpc>
              <a:spcBef>
                <a:spcPts val="0"/>
              </a:spcBef>
              <a:spcAft>
                <a:spcPts val="0"/>
              </a:spcAft>
              <a:buSzPts val="1400"/>
              <a:buNone/>
            </a:pPr>
            <a:r>
              <a:rPr b="0" i="0" lang="en-US">
                <a:solidFill>
                  <a:srgbClr val="212121"/>
                </a:solidFill>
                <a:latin typeface="Merriweather"/>
                <a:ea typeface="Merriweather"/>
                <a:cs typeface="Merriweather"/>
                <a:sym typeface="Merriweather"/>
              </a:rPr>
              <a:t>There are many interesting findings about body language in psychology research</a:t>
            </a:r>
            <a:endParaRPr/>
          </a:p>
          <a:p>
            <a:pPr indent="0" lvl="0" marL="0" rtl="0" algn="l">
              <a:lnSpc>
                <a:spcPct val="100000"/>
              </a:lnSpc>
              <a:spcBef>
                <a:spcPts val="0"/>
              </a:spcBef>
              <a:spcAft>
                <a:spcPts val="0"/>
              </a:spcAft>
              <a:buSzPts val="1400"/>
              <a:buNone/>
            </a:pPr>
            <a:r>
              <a:rPr b="0" i="0" lang="en-US">
                <a:solidFill>
                  <a:srgbClr val="212121"/>
                </a:solidFill>
                <a:latin typeface="Merriweather"/>
                <a:ea typeface="Merriweather"/>
                <a:cs typeface="Merriweather"/>
                <a:sym typeface="Merriweather"/>
              </a:rPr>
              <a:t>. One study found that the most trustworthy facial expression involved a slight raise of the eyebrows and a slight smile</a:t>
            </a:r>
            <a:endParaRPr/>
          </a:p>
          <a:p>
            <a:pPr indent="0" lvl="0" marL="0" rtl="0" algn="l">
              <a:lnSpc>
                <a:spcPct val="100000"/>
              </a:lnSpc>
              <a:spcBef>
                <a:spcPts val="0"/>
              </a:spcBef>
              <a:spcAft>
                <a:spcPts val="0"/>
              </a:spcAft>
              <a:buSzPts val="1400"/>
              <a:buNone/>
            </a:pPr>
            <a:r>
              <a:rPr b="0" i="0" lang="en-US">
                <a:solidFill>
                  <a:srgbClr val="212121"/>
                </a:solidFill>
                <a:latin typeface="Merriweather"/>
                <a:ea typeface="Merriweather"/>
                <a:cs typeface="Merriweather"/>
                <a:sym typeface="Merriweather"/>
              </a:rPr>
              <a:t>. This expression, the researchers suggested, conveys both friendliness and </a:t>
            </a:r>
            <a:r>
              <a:rPr b="0" i="0" lang="en-US" u="sng">
                <a:solidFill>
                  <a:schemeClr val="hlink"/>
                </a:solidFill>
                <a:latin typeface="Merriweather"/>
                <a:ea typeface="Merriweather"/>
                <a:cs typeface="Merriweather"/>
                <a:sym typeface="Merriweather"/>
                <a:hlinkClick r:id="rId4"/>
              </a:rPr>
              <a:t>confidence</a:t>
            </a:r>
            <a:r>
              <a:rPr b="0" i="0" lang="en-US">
                <a:solidFill>
                  <a:srgbClr val="212121"/>
                </a:solidFill>
                <a:latin typeface="Merriweather"/>
                <a:ea typeface="Merriweather"/>
                <a:cs typeface="Merriweather"/>
                <a:sym typeface="Merriweather"/>
              </a:rPr>
              <a:t>.</a:t>
            </a:r>
            <a:r>
              <a:rPr b="0" baseline="30000" i="0" lang="en-US" u="none" strike="noStrike">
                <a:solidFill>
                  <a:srgbClr val="0000EE"/>
                </a:solidFill>
                <a:latin typeface="Merriweather"/>
                <a:ea typeface="Merriweather"/>
                <a:cs typeface="Merriweather"/>
                <a:sym typeface="Merriweather"/>
              </a:rPr>
              <a:t>3</a:t>
            </a:r>
            <a:endParaRPr b="0" i="0">
              <a:solidFill>
                <a:srgbClr val="212121"/>
              </a:solidFill>
              <a:latin typeface="Merriweather"/>
              <a:ea typeface="Merriweather"/>
              <a:cs typeface="Merriweather"/>
              <a:sym typeface="Merriweather"/>
            </a:endParaRPr>
          </a:p>
          <a:p>
            <a:pPr indent="-171450" lvl="0" marL="17145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Facial expressions are also among the most universal forms of body language. </a:t>
            </a:r>
            <a:endParaRPr/>
          </a:p>
          <a:p>
            <a:pPr indent="-171450" lvl="0" marL="17145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The expressions used to convey fear, anger, sadness, and happiness are similar throughout the world.</a:t>
            </a:r>
            <a:endParaRPr/>
          </a:p>
          <a:p>
            <a:pPr indent="-171450" lvl="0" marL="17145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Researcher Paul Ekman has found support for the universality of a variety of facial expressions tied to particular emotions including joy, anger, fear, surprise, and sadness.</a:t>
            </a:r>
            <a:r>
              <a:rPr b="0" baseline="30000" i="0" lang="en-US" u="none" strike="noStrike">
                <a:solidFill>
                  <a:srgbClr val="0000EE"/>
                </a:solidFill>
                <a:latin typeface="Merriweather"/>
                <a:ea typeface="Merriweather"/>
                <a:cs typeface="Merriweather"/>
                <a:sym typeface="Merriweather"/>
              </a:rPr>
              <a:t>4</a:t>
            </a:r>
            <a:endParaRPr b="0" i="0">
              <a:solidFill>
                <a:srgbClr val="212121"/>
              </a:solidFill>
              <a:latin typeface="Merriweather"/>
              <a:ea typeface="Merriweather"/>
              <a:cs typeface="Merriweather"/>
              <a:sym typeface="Merriweather"/>
            </a:endParaRPr>
          </a:p>
          <a:p>
            <a:pPr indent="-171450" lvl="0" marL="171450" rtl="0" algn="l">
              <a:lnSpc>
                <a:spcPct val="100000"/>
              </a:lnSpc>
              <a:spcBef>
                <a:spcPts val="0"/>
              </a:spcBef>
              <a:spcAft>
                <a:spcPts val="0"/>
              </a:spcAft>
              <a:buClr>
                <a:srgbClr val="212121"/>
              </a:buClr>
              <a:buSzPts val="1200"/>
              <a:buFont typeface="Arial"/>
              <a:buChar char="•"/>
            </a:pPr>
            <a:r>
              <a:rPr b="0" i="0" lang="en-US">
                <a:solidFill>
                  <a:srgbClr val="212121"/>
                </a:solidFill>
                <a:latin typeface="Merriweather"/>
                <a:ea typeface="Merriweather"/>
                <a:cs typeface="Merriweather"/>
                <a:sym typeface="Merriweather"/>
              </a:rPr>
              <a:t>Research even suggests that we make judgments about people's </a:t>
            </a:r>
            <a:r>
              <a:rPr b="0" i="0" lang="en-US" u="sng">
                <a:solidFill>
                  <a:schemeClr val="hlink"/>
                </a:solidFill>
                <a:latin typeface="Merriweather"/>
                <a:ea typeface="Merriweather"/>
                <a:cs typeface="Merriweather"/>
                <a:sym typeface="Merriweather"/>
                <a:hlinkClick r:id="rId5"/>
              </a:rPr>
              <a:t>intelligence</a:t>
            </a:r>
            <a:r>
              <a:rPr b="0" i="0" lang="en-US">
                <a:solidFill>
                  <a:srgbClr val="212121"/>
                </a:solidFill>
                <a:latin typeface="Merriweather"/>
                <a:ea typeface="Merriweather"/>
                <a:cs typeface="Merriweather"/>
                <a:sym typeface="Merriweather"/>
              </a:rPr>
              <a:t> based upon their faces and expressions.</a:t>
            </a:r>
            <a:endParaRPr/>
          </a:p>
          <a:p>
            <a:pPr indent="0" lvl="0" marL="0" rtl="0" algn="l">
              <a:lnSpc>
                <a:spcPct val="100000"/>
              </a:lnSpc>
              <a:spcBef>
                <a:spcPts val="0"/>
              </a:spcBef>
              <a:spcAft>
                <a:spcPts val="0"/>
              </a:spcAft>
              <a:buSzPts val="1400"/>
              <a:buNone/>
            </a:pPr>
            <a:r>
              <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chemeClr val="dk1"/>
              </a:buClr>
              <a:buSzPts val="1200"/>
              <a:buFont typeface="Arial"/>
              <a:buChar char="•"/>
            </a:pPr>
            <a:r>
              <a:rPr lang="en-US"/>
              <a:t>Say Handshake is the first contact with anyone and hence it lays a very strong foundation of confidence, Trust and as a result a great first impression .Points to note</a:t>
            </a:r>
            <a:endParaRPr/>
          </a:p>
          <a:p>
            <a:pPr indent="-171450" lvl="0" marL="171450" rtl="0" algn="l">
              <a:lnSpc>
                <a:spcPct val="100000"/>
              </a:lnSpc>
              <a:spcBef>
                <a:spcPts val="0"/>
              </a:spcBef>
              <a:spcAft>
                <a:spcPts val="0"/>
              </a:spcAft>
              <a:buClr>
                <a:schemeClr val="dk1"/>
              </a:buClr>
              <a:buSzPts val="1200"/>
              <a:buFont typeface="Arial"/>
              <a:buChar char="•"/>
            </a:pPr>
            <a:r>
              <a:rPr lang="en-US"/>
              <a:t>Handshake is culture specific and in some conservative cultures it is not the handshake that people are comfortable with. Gauge the culture and  then either use a handshake or Namaste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Ensure right hand is open and palms touch</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Have a firm grim not strong or limp. The firm handshake denotes confidence, credibility and Trust</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Adjust grip basis comfort of the other party</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Smooth up and down motion are features of a good handshake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Facial expressions and body language will indicate when the other person wants to end the handshake so observe the same and be aware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171450" lvl="0" marL="171450" rtl="0" algn="l">
              <a:lnSpc>
                <a:spcPct val="100000"/>
              </a:lnSpc>
              <a:spcBef>
                <a:spcPts val="0"/>
              </a:spcBef>
              <a:spcAft>
                <a:spcPts val="0"/>
              </a:spcAft>
              <a:buClr>
                <a:schemeClr val="dk1"/>
              </a:buClr>
              <a:buSzPts val="1200"/>
              <a:buFont typeface="Arial"/>
              <a:buChar char="•"/>
            </a:pPr>
            <a:r>
              <a:rPr lang="en-US"/>
              <a:t>Ask so what is the right way to give a visiting card ?</a:t>
            </a:r>
            <a:endParaRPr/>
          </a:p>
          <a:p>
            <a:pPr indent="-171450" lvl="0" marL="171450" rtl="0" algn="l">
              <a:lnSpc>
                <a:spcPct val="100000"/>
              </a:lnSpc>
              <a:spcBef>
                <a:spcPts val="0"/>
              </a:spcBef>
              <a:spcAft>
                <a:spcPts val="0"/>
              </a:spcAft>
              <a:buClr>
                <a:schemeClr val="dk1"/>
              </a:buClr>
              <a:buSzPts val="1200"/>
              <a:buFont typeface="Arial"/>
              <a:buChar char="•"/>
            </a:pPr>
            <a:r>
              <a:rPr lang="en-US"/>
              <a:t>Take responses then say ok now lets move to the next slide and learn the same</a:t>
            </a:r>
            <a:endParaRPr/>
          </a:p>
        </p:txBody>
      </p:sp>
      <p:sp>
        <p:nvSpPr>
          <p:cNvPr id="156" name="Google Shape;1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ividual Module Slide">
  <p:cSld name="Individual Module Slide">
    <p:spTree>
      <p:nvGrpSpPr>
        <p:cNvPr id="22" name="Shape 22"/>
        <p:cNvGrpSpPr/>
        <p:nvPr/>
      </p:nvGrpSpPr>
      <p:grpSpPr>
        <a:xfrm>
          <a:off x="0" y="0"/>
          <a:ext cx="0" cy="0"/>
          <a:chOff x="0" y="0"/>
          <a:chExt cx="0" cy="0"/>
        </a:xfrm>
      </p:grpSpPr>
      <p:sp>
        <p:nvSpPr>
          <p:cNvPr id="23" name="Google Shape;23;p2"/>
          <p:cNvSpPr txBox="1"/>
          <p:nvPr>
            <p:ph type="ctrTitle"/>
          </p:nvPr>
        </p:nvSpPr>
        <p:spPr>
          <a:xfrm>
            <a:off x="621102" y="5848708"/>
            <a:ext cx="10955547" cy="500334"/>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 type="body"/>
          </p:nvPr>
        </p:nvSpPr>
        <p:spPr>
          <a:xfrm>
            <a:off x="662473" y="1019908"/>
            <a:ext cx="10691327" cy="5635384"/>
          </a:xfrm>
          <a:prstGeom prst="rect">
            <a:avLst/>
          </a:prstGeom>
          <a:noFill/>
          <a:ln>
            <a:noFill/>
          </a:ln>
        </p:spPr>
        <p:txBody>
          <a:bodyPr anchorCtr="0" anchor="t" bIns="45700" lIns="216000"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810000" y="224580"/>
            <a:ext cx="10543800" cy="54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6"/>
          <p:cNvSpPr txBox="1"/>
          <p:nvPr>
            <p:ph type="title"/>
          </p:nvPr>
        </p:nvSpPr>
        <p:spPr>
          <a:xfrm>
            <a:off x="810000" y="224580"/>
            <a:ext cx="10543800" cy="54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indent="-406400" lvl="1" marL="914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indent="-381000" lvl="2" marL="1371600" algn="l">
              <a:lnSpc>
                <a:spcPct val="90000"/>
              </a:lnSpc>
              <a:spcBef>
                <a:spcPts val="500"/>
              </a:spcBef>
              <a:spcAft>
                <a:spcPts val="0"/>
              </a:spcAft>
              <a:buClr>
                <a:schemeClr val="dk1"/>
              </a:buClr>
              <a:buSzPts val="2400"/>
              <a:buChar char="•"/>
              <a:defRPr sz="2400">
                <a:latin typeface="Arial"/>
                <a:ea typeface="Arial"/>
                <a:cs typeface="Arial"/>
                <a:sym typeface="Arial"/>
              </a:defRPr>
            </a:lvl3pPr>
            <a:lvl4pPr indent="-355600" lvl="3" marL="1828800" algn="l">
              <a:lnSpc>
                <a:spcPct val="90000"/>
              </a:lnSpc>
              <a:spcBef>
                <a:spcPts val="500"/>
              </a:spcBef>
              <a:spcAft>
                <a:spcPts val="0"/>
              </a:spcAft>
              <a:buClr>
                <a:schemeClr val="dk1"/>
              </a:buClr>
              <a:buSzPts val="2000"/>
              <a:buChar char="•"/>
              <a:defRPr sz="2000">
                <a:latin typeface="Arial"/>
                <a:ea typeface="Arial"/>
                <a:cs typeface="Arial"/>
                <a:sym typeface="Arial"/>
              </a:defRPr>
            </a:lvl4pPr>
            <a:lvl5pPr indent="-355600" lvl="4" marL="2286000" algn="l">
              <a:lnSpc>
                <a:spcPct val="90000"/>
              </a:lnSpc>
              <a:spcBef>
                <a:spcPts val="500"/>
              </a:spcBef>
              <a:spcAft>
                <a:spcPts val="0"/>
              </a:spcAft>
              <a:buClr>
                <a:schemeClr val="dk1"/>
              </a:buClr>
              <a:buSzPts val="2000"/>
              <a:buChar char="•"/>
              <a:defRPr sz="2000">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 name="Shape 54"/>
        <p:cNvGrpSpPr/>
        <p:nvPr/>
      </p:nvGrpSpPr>
      <p:grpSpPr>
        <a:xfrm>
          <a:off x="0" y="0"/>
          <a:ext cx="0" cy="0"/>
          <a:chOff x="0" y="0"/>
          <a:chExt cx="0" cy="0"/>
        </a:xfrm>
      </p:grpSpPr>
      <p:sp>
        <p:nvSpPr>
          <p:cNvPr id="55" name="Google Shape;55;p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p:nvPr>
            <p:ph idx="2" type="pic"/>
          </p:nvPr>
        </p:nvSpPr>
        <p:spPr>
          <a:xfrm>
            <a:off x="5183188" y="987425"/>
            <a:ext cx="6172200" cy="4873625"/>
          </a:xfrm>
          <a:prstGeom prst="rect">
            <a:avLst/>
          </a:prstGeom>
          <a:noFill/>
          <a:ln>
            <a:noFill/>
          </a:ln>
        </p:spPr>
      </p:sp>
      <p:sp>
        <p:nvSpPr>
          <p:cNvPr id="57" name="Google Shape;57;p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1" name="Shape 61"/>
        <p:cNvGrpSpPr/>
        <p:nvPr/>
      </p:nvGrpSpPr>
      <p:grpSpPr>
        <a:xfrm>
          <a:off x="0" y="0"/>
          <a:ext cx="0" cy="0"/>
          <a:chOff x="0" y="0"/>
          <a:chExt cx="0" cy="0"/>
        </a:xfrm>
      </p:grpSpPr>
      <p:sp>
        <p:nvSpPr>
          <p:cNvPr id="62" name="Google Shape;62;p9"/>
          <p:cNvSpPr txBox="1"/>
          <p:nvPr>
            <p:ph type="title"/>
          </p:nvPr>
        </p:nvSpPr>
        <p:spPr>
          <a:xfrm>
            <a:off x="810000" y="224580"/>
            <a:ext cx="10543800" cy="54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 type="body"/>
          </p:nvPr>
        </p:nvSpPr>
        <p:spPr>
          <a:xfrm rot="5400000">
            <a:off x="3261971" y="-1489715"/>
            <a:ext cx="5639859" cy="105438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10000" y="224580"/>
            <a:ext cx="10543800" cy="540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10000" y="962256"/>
            <a:ext cx="10543800" cy="563985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3616960" y="6644640"/>
            <a:ext cx="857504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a:off x="0" y="6633420"/>
            <a:ext cx="9593582" cy="227874"/>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txBox="1"/>
          <p:nvPr/>
        </p:nvSpPr>
        <p:spPr>
          <a:xfrm flipH="1">
            <a:off x="2027964" y="6596042"/>
            <a:ext cx="30102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Workshop on Image Management</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flipH="1">
            <a:off x="5701717" y="6596042"/>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pic>
        <p:nvPicPr>
          <p:cNvPr id="20" name="Google Shape;20;p1"/>
          <p:cNvPicPr preferRelativeResize="0"/>
          <p:nvPr/>
        </p:nvPicPr>
        <p:blipFill rotWithShape="1">
          <a:blip r:embed="rId1">
            <a:alphaModFix/>
          </a:blip>
          <a:srcRect b="0" l="0" r="0" t="0"/>
          <a:stretch/>
        </p:blipFill>
        <p:spPr>
          <a:xfrm>
            <a:off x="17300" y="0"/>
            <a:ext cx="690563" cy="800101"/>
          </a:xfrm>
          <a:prstGeom prst="rect">
            <a:avLst/>
          </a:prstGeom>
          <a:noFill/>
          <a:ln>
            <a:noFill/>
          </a:ln>
        </p:spPr>
      </p:pic>
      <p:pic>
        <p:nvPicPr>
          <p:cNvPr id="21" name="Google Shape;21;p1"/>
          <p:cNvPicPr preferRelativeResize="0"/>
          <p:nvPr/>
        </p:nvPicPr>
        <p:blipFill rotWithShape="1">
          <a:blip r:embed="rId2">
            <a:alphaModFix/>
          </a:blip>
          <a:srcRect b="0" l="0" r="0" t="0"/>
          <a:stretch/>
        </p:blipFill>
        <p:spPr>
          <a:xfrm>
            <a:off x="11499814" y="0"/>
            <a:ext cx="692186" cy="6096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25.jpg"/><Relationship Id="rId9"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1"/>
          <p:cNvSpPr txBox="1"/>
          <p:nvPr>
            <p:ph type="ctrTitle"/>
          </p:nvPr>
        </p:nvSpPr>
        <p:spPr>
          <a:xfrm>
            <a:off x="621102" y="5848708"/>
            <a:ext cx="10955547" cy="5003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latin typeface="Arial"/>
                <a:ea typeface="Arial"/>
                <a:cs typeface="Arial"/>
                <a:sym typeface="Arial"/>
              </a:rPr>
              <a:t>Workshop</a:t>
            </a:r>
            <a:r>
              <a:rPr lang="en-US"/>
              <a:t> on Image Management-1 Day</a:t>
            </a:r>
            <a:endParaRPr/>
          </a:p>
        </p:txBody>
      </p:sp>
      <p:pic>
        <p:nvPicPr>
          <p:cNvPr id="79" name="Google Shape;79;p11"/>
          <p:cNvPicPr preferRelativeResize="0"/>
          <p:nvPr>
            <p:ph idx="1" type="body"/>
          </p:nvPr>
        </p:nvPicPr>
        <p:blipFill rotWithShape="1">
          <a:blip r:embed="rId3">
            <a:alphaModFix/>
          </a:blip>
          <a:srcRect b="19340" l="0" r="0" t="0"/>
          <a:stretch/>
        </p:blipFill>
        <p:spPr>
          <a:xfrm>
            <a:off x="15498" y="0"/>
            <a:ext cx="12192000" cy="5408613"/>
          </a:xfrm>
          <a:prstGeom prst="rect">
            <a:avLst/>
          </a:prstGeom>
          <a:noFill/>
          <a:ln>
            <a:noFill/>
          </a:ln>
        </p:spPr>
      </p:pic>
      <p:pic>
        <p:nvPicPr>
          <p:cNvPr id="80" name="Google Shape;80;p11"/>
          <p:cNvPicPr preferRelativeResize="0"/>
          <p:nvPr/>
        </p:nvPicPr>
        <p:blipFill rotWithShape="1">
          <a:blip r:embed="rId4">
            <a:alphaModFix/>
          </a:blip>
          <a:srcRect b="0" l="0" r="0" t="0"/>
          <a:stretch/>
        </p:blipFill>
        <p:spPr>
          <a:xfrm>
            <a:off x="73373" y="5434194"/>
            <a:ext cx="1083956" cy="1199761"/>
          </a:xfrm>
          <a:prstGeom prst="rect">
            <a:avLst/>
          </a:prstGeom>
          <a:noFill/>
          <a:ln>
            <a:noFill/>
          </a:ln>
        </p:spPr>
      </p:pic>
      <p:pic>
        <p:nvPicPr>
          <p:cNvPr id="81" name="Google Shape;81;p11"/>
          <p:cNvPicPr preferRelativeResize="0"/>
          <p:nvPr/>
        </p:nvPicPr>
        <p:blipFill rotWithShape="1">
          <a:blip r:embed="rId5">
            <a:alphaModFix/>
          </a:blip>
          <a:srcRect b="0" l="0" r="0" t="0"/>
          <a:stretch/>
        </p:blipFill>
        <p:spPr>
          <a:xfrm>
            <a:off x="11050570" y="5739411"/>
            <a:ext cx="692186" cy="60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Space</a:t>
            </a:r>
            <a:endParaRPr/>
          </a:p>
        </p:txBody>
      </p:sp>
      <p:sp>
        <p:nvSpPr>
          <p:cNvPr id="167" name="Google Shape;167;p20"/>
          <p:cNvSpPr txBox="1"/>
          <p:nvPr>
            <p:ph idx="1" type="body"/>
          </p:nvPr>
        </p:nvSpPr>
        <p:spPr>
          <a:xfrm>
            <a:off x="662473" y="1019908"/>
            <a:ext cx="6386509" cy="5635384"/>
          </a:xfrm>
          <a:prstGeom prst="rect">
            <a:avLst/>
          </a:prstGeom>
          <a:noFill/>
          <a:ln>
            <a:noFill/>
          </a:ln>
        </p:spPr>
        <p:txBody>
          <a:bodyPr anchorCtr="0" anchor="t" bIns="45700" lIns="216000" spcFirstLastPara="1" rIns="91425" wrap="square" tIns="45700">
            <a:noAutofit/>
          </a:bodyPr>
          <a:lstStyle/>
          <a:p>
            <a:pPr indent="-266700" lvl="0" marL="266700" rtl="0" algn="l">
              <a:lnSpc>
                <a:spcPct val="110000"/>
              </a:lnSpc>
              <a:spcBef>
                <a:spcPts val="0"/>
              </a:spcBef>
              <a:spcAft>
                <a:spcPts val="0"/>
              </a:spcAft>
              <a:buClr>
                <a:schemeClr val="dk1"/>
              </a:buClr>
              <a:buSzPts val="2200"/>
              <a:buChar char="•"/>
            </a:pPr>
            <a:r>
              <a:rPr b="0" i="0" lang="en-US" sz="2200" u="none" strike="noStrike"/>
              <a:t>Edward T. Hall invented the concept proxemics- which mentions the space Etiquettes</a:t>
            </a:r>
            <a:r>
              <a:rPr b="0" i="0" lang="en-US" sz="2200"/>
              <a:t>. </a:t>
            </a:r>
            <a:endParaRPr/>
          </a:p>
          <a:p>
            <a:pPr indent="-266700" lvl="0" marL="266700" rtl="0" algn="l">
              <a:lnSpc>
                <a:spcPct val="110000"/>
              </a:lnSpc>
              <a:spcBef>
                <a:spcPts val="3000"/>
              </a:spcBef>
              <a:spcAft>
                <a:spcPts val="0"/>
              </a:spcAft>
              <a:buClr>
                <a:schemeClr val="dk1"/>
              </a:buClr>
              <a:buSzPts val="2200"/>
              <a:buChar char="•"/>
            </a:pPr>
            <a:r>
              <a:rPr lang="en-US" sz="2200"/>
              <a:t>Four Types of </a:t>
            </a:r>
            <a:r>
              <a:rPr b="0" i="0" lang="en-US" sz="2200"/>
              <a:t> interpersonal distance, or </a:t>
            </a:r>
            <a:r>
              <a:rPr b="0" i="0" lang="en-US" sz="2200" u="none" strike="noStrike"/>
              <a:t>degrees of proximity</a:t>
            </a:r>
            <a:r>
              <a:rPr b="0" i="0" lang="en-US" sz="2200"/>
              <a:t> that we experience.</a:t>
            </a:r>
            <a:endParaRPr sz="2200"/>
          </a:p>
          <a:p>
            <a:pPr indent="-266700" lvl="0" marL="266700" rtl="0" algn="l">
              <a:lnSpc>
                <a:spcPct val="110000"/>
              </a:lnSpc>
              <a:spcBef>
                <a:spcPts val="3000"/>
              </a:spcBef>
              <a:spcAft>
                <a:spcPts val="0"/>
              </a:spcAft>
              <a:buClr>
                <a:schemeClr val="dk1"/>
              </a:buClr>
              <a:buSzPts val="2200"/>
              <a:buChar char="•"/>
            </a:pPr>
            <a:r>
              <a:rPr lang="en-US" sz="2200"/>
              <a:t>Public distance- (12-25 Feet)</a:t>
            </a:r>
            <a:endParaRPr/>
          </a:p>
          <a:p>
            <a:pPr indent="-266700" lvl="0" marL="266700" rtl="0" algn="l">
              <a:lnSpc>
                <a:spcPct val="110000"/>
              </a:lnSpc>
              <a:spcBef>
                <a:spcPts val="3000"/>
              </a:spcBef>
              <a:spcAft>
                <a:spcPts val="0"/>
              </a:spcAft>
              <a:buClr>
                <a:schemeClr val="dk1"/>
              </a:buClr>
              <a:buSzPts val="2200"/>
              <a:buChar char="•"/>
            </a:pPr>
            <a:r>
              <a:rPr lang="en-US" sz="2200"/>
              <a:t>Social distance (4-12 Feet)</a:t>
            </a:r>
            <a:endParaRPr/>
          </a:p>
          <a:p>
            <a:pPr indent="-266700" lvl="0" marL="266700" rtl="0" algn="l">
              <a:lnSpc>
                <a:spcPct val="110000"/>
              </a:lnSpc>
              <a:spcBef>
                <a:spcPts val="3000"/>
              </a:spcBef>
              <a:spcAft>
                <a:spcPts val="0"/>
              </a:spcAft>
              <a:buClr>
                <a:schemeClr val="dk1"/>
              </a:buClr>
              <a:buSzPts val="2200"/>
              <a:buChar char="•"/>
            </a:pPr>
            <a:r>
              <a:rPr lang="en-US" sz="2200"/>
              <a:t>Personal distance (1.5- 4 Feet)</a:t>
            </a:r>
            <a:endParaRPr/>
          </a:p>
          <a:p>
            <a:pPr indent="-266700" lvl="0" marL="266700" rtl="0" algn="l">
              <a:lnSpc>
                <a:spcPct val="110000"/>
              </a:lnSpc>
              <a:spcBef>
                <a:spcPts val="3000"/>
              </a:spcBef>
              <a:spcAft>
                <a:spcPts val="0"/>
              </a:spcAft>
              <a:buClr>
                <a:schemeClr val="dk1"/>
              </a:buClr>
              <a:buSzPts val="2200"/>
              <a:buChar char="•"/>
            </a:pPr>
            <a:r>
              <a:rPr lang="en-US" sz="2200"/>
              <a:t>Intimate distance  (Less than 1.5 Feet)</a:t>
            </a:r>
            <a:endParaRPr sz="2200"/>
          </a:p>
        </p:txBody>
      </p:sp>
      <p:pic>
        <p:nvPicPr>
          <p:cNvPr id="168" name="Google Shape;168;p20"/>
          <p:cNvPicPr preferRelativeResize="0"/>
          <p:nvPr/>
        </p:nvPicPr>
        <p:blipFill rotWithShape="1">
          <a:blip r:embed="rId3">
            <a:alphaModFix/>
          </a:blip>
          <a:srcRect b="1845" l="0" r="0" t="1844"/>
          <a:stretch/>
        </p:blipFill>
        <p:spPr>
          <a:xfrm>
            <a:off x="8160152" y="1019908"/>
            <a:ext cx="2338087" cy="1909439"/>
          </a:xfrm>
          <a:prstGeom prst="rect">
            <a:avLst/>
          </a:prstGeom>
          <a:noFill/>
          <a:ln>
            <a:noFill/>
          </a:ln>
        </p:spPr>
      </p:pic>
      <p:grpSp>
        <p:nvGrpSpPr>
          <p:cNvPr id="169" name="Google Shape;169;p20"/>
          <p:cNvGrpSpPr/>
          <p:nvPr/>
        </p:nvGrpSpPr>
        <p:grpSpPr>
          <a:xfrm>
            <a:off x="7060563" y="3211870"/>
            <a:ext cx="4593413" cy="540000"/>
            <a:chOff x="7060563" y="3211870"/>
            <a:chExt cx="4593413" cy="540000"/>
          </a:xfrm>
        </p:grpSpPr>
        <p:pic>
          <p:nvPicPr>
            <p:cNvPr id="170" name="Google Shape;170;p20"/>
            <p:cNvPicPr preferRelativeResize="0"/>
            <p:nvPr/>
          </p:nvPicPr>
          <p:blipFill rotWithShape="1">
            <a:blip r:embed="rId4">
              <a:alphaModFix/>
            </a:blip>
            <a:srcRect b="0" l="0" r="0" t="0"/>
            <a:stretch/>
          </p:blipFill>
          <p:spPr>
            <a:xfrm>
              <a:off x="7060563" y="3211870"/>
              <a:ext cx="4593413" cy="540000"/>
            </a:xfrm>
            <a:prstGeom prst="rect">
              <a:avLst/>
            </a:prstGeom>
            <a:noFill/>
            <a:ln>
              <a:noFill/>
            </a:ln>
          </p:spPr>
        </p:pic>
        <p:sp>
          <p:nvSpPr>
            <p:cNvPr id="171" name="Google Shape;171;p20"/>
            <p:cNvSpPr txBox="1"/>
            <p:nvPr/>
          </p:nvSpPr>
          <p:spPr>
            <a:xfrm>
              <a:off x="8562372" y="3251037"/>
              <a:ext cx="15336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Arial"/>
                  <a:ea typeface="Arial"/>
                  <a:cs typeface="Arial"/>
                  <a:sym typeface="Arial"/>
                </a:rPr>
                <a:t>12-25 Feet</a:t>
              </a:r>
              <a:endParaRPr b="0" i="0" sz="1400" u="none" cap="none" strike="noStrike">
                <a:solidFill>
                  <a:srgbClr val="000000"/>
                </a:solidFill>
                <a:latin typeface="Arial"/>
                <a:ea typeface="Arial"/>
                <a:cs typeface="Arial"/>
                <a:sym typeface="Arial"/>
              </a:endParaRPr>
            </a:p>
          </p:txBody>
        </p:sp>
      </p:grpSp>
      <p:grpSp>
        <p:nvGrpSpPr>
          <p:cNvPr id="172" name="Google Shape;172;p20"/>
          <p:cNvGrpSpPr/>
          <p:nvPr/>
        </p:nvGrpSpPr>
        <p:grpSpPr>
          <a:xfrm>
            <a:off x="7064331" y="3955175"/>
            <a:ext cx="4593413" cy="540000"/>
            <a:chOff x="7060563" y="3211870"/>
            <a:chExt cx="4593413" cy="540000"/>
          </a:xfrm>
        </p:grpSpPr>
        <p:pic>
          <p:nvPicPr>
            <p:cNvPr id="173" name="Google Shape;173;p20"/>
            <p:cNvPicPr preferRelativeResize="0"/>
            <p:nvPr/>
          </p:nvPicPr>
          <p:blipFill rotWithShape="1">
            <a:blip r:embed="rId4">
              <a:alphaModFix/>
            </a:blip>
            <a:srcRect b="0" l="0" r="0" t="0"/>
            <a:stretch/>
          </p:blipFill>
          <p:spPr>
            <a:xfrm>
              <a:off x="7060563" y="3211870"/>
              <a:ext cx="4593413" cy="540000"/>
            </a:xfrm>
            <a:prstGeom prst="rect">
              <a:avLst/>
            </a:prstGeom>
            <a:noFill/>
            <a:ln>
              <a:noFill/>
            </a:ln>
          </p:spPr>
        </p:pic>
        <p:sp>
          <p:nvSpPr>
            <p:cNvPr id="174" name="Google Shape;174;p20"/>
            <p:cNvSpPr txBox="1"/>
            <p:nvPr/>
          </p:nvSpPr>
          <p:spPr>
            <a:xfrm>
              <a:off x="8590446" y="3251037"/>
              <a:ext cx="15336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Arial"/>
                  <a:ea typeface="Arial"/>
                  <a:cs typeface="Arial"/>
                  <a:sym typeface="Arial"/>
                </a:rPr>
                <a:t>4-15 Feet</a:t>
              </a:r>
              <a:endParaRPr b="0" i="0" sz="1400" u="none" cap="none" strike="noStrike">
                <a:solidFill>
                  <a:srgbClr val="000000"/>
                </a:solidFill>
                <a:latin typeface="Arial"/>
                <a:ea typeface="Arial"/>
                <a:cs typeface="Arial"/>
                <a:sym typeface="Arial"/>
              </a:endParaRPr>
            </a:p>
          </p:txBody>
        </p:sp>
      </p:grpSp>
      <p:grpSp>
        <p:nvGrpSpPr>
          <p:cNvPr id="175" name="Google Shape;175;p20"/>
          <p:cNvGrpSpPr/>
          <p:nvPr/>
        </p:nvGrpSpPr>
        <p:grpSpPr>
          <a:xfrm>
            <a:off x="7060563" y="4698480"/>
            <a:ext cx="4593413" cy="540000"/>
            <a:chOff x="7060563" y="3211870"/>
            <a:chExt cx="4593413" cy="540000"/>
          </a:xfrm>
        </p:grpSpPr>
        <p:pic>
          <p:nvPicPr>
            <p:cNvPr id="176" name="Google Shape;176;p20"/>
            <p:cNvPicPr preferRelativeResize="0"/>
            <p:nvPr/>
          </p:nvPicPr>
          <p:blipFill rotWithShape="1">
            <a:blip r:embed="rId4">
              <a:alphaModFix/>
            </a:blip>
            <a:srcRect b="0" l="0" r="0" t="0"/>
            <a:stretch/>
          </p:blipFill>
          <p:spPr>
            <a:xfrm>
              <a:off x="7060563" y="3211870"/>
              <a:ext cx="4593413" cy="540000"/>
            </a:xfrm>
            <a:prstGeom prst="rect">
              <a:avLst/>
            </a:prstGeom>
            <a:noFill/>
            <a:ln>
              <a:noFill/>
            </a:ln>
          </p:spPr>
        </p:pic>
        <p:sp>
          <p:nvSpPr>
            <p:cNvPr id="177" name="Google Shape;177;p20"/>
            <p:cNvSpPr txBox="1"/>
            <p:nvPr/>
          </p:nvSpPr>
          <p:spPr>
            <a:xfrm>
              <a:off x="8590446" y="3251037"/>
              <a:ext cx="15336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Arial"/>
                  <a:ea typeface="Arial"/>
                  <a:cs typeface="Arial"/>
                  <a:sym typeface="Arial"/>
                </a:rPr>
                <a:t>1.5-4 Feet</a:t>
              </a:r>
              <a:endParaRPr b="0" i="0" sz="1400" u="none" cap="none" strike="noStrike">
                <a:solidFill>
                  <a:srgbClr val="000000"/>
                </a:solidFill>
                <a:latin typeface="Arial"/>
                <a:ea typeface="Arial"/>
                <a:cs typeface="Arial"/>
                <a:sym typeface="Arial"/>
              </a:endParaRPr>
            </a:p>
          </p:txBody>
        </p:sp>
      </p:grpSp>
      <p:grpSp>
        <p:nvGrpSpPr>
          <p:cNvPr id="178" name="Google Shape;178;p20"/>
          <p:cNvGrpSpPr/>
          <p:nvPr/>
        </p:nvGrpSpPr>
        <p:grpSpPr>
          <a:xfrm>
            <a:off x="7060563" y="5441785"/>
            <a:ext cx="4593413" cy="540000"/>
            <a:chOff x="7060563" y="3211870"/>
            <a:chExt cx="4593413" cy="540000"/>
          </a:xfrm>
        </p:grpSpPr>
        <p:pic>
          <p:nvPicPr>
            <p:cNvPr id="179" name="Google Shape;179;p20"/>
            <p:cNvPicPr preferRelativeResize="0"/>
            <p:nvPr/>
          </p:nvPicPr>
          <p:blipFill rotWithShape="1">
            <a:blip r:embed="rId4">
              <a:alphaModFix/>
            </a:blip>
            <a:srcRect b="0" l="0" r="0" t="0"/>
            <a:stretch/>
          </p:blipFill>
          <p:spPr>
            <a:xfrm>
              <a:off x="7060563" y="3211870"/>
              <a:ext cx="4593413" cy="540000"/>
            </a:xfrm>
            <a:prstGeom prst="rect">
              <a:avLst/>
            </a:prstGeom>
            <a:noFill/>
            <a:ln>
              <a:noFill/>
            </a:ln>
          </p:spPr>
        </p:pic>
        <p:sp>
          <p:nvSpPr>
            <p:cNvPr id="180" name="Google Shape;180;p20"/>
            <p:cNvSpPr txBox="1"/>
            <p:nvPr/>
          </p:nvSpPr>
          <p:spPr>
            <a:xfrm>
              <a:off x="8590446" y="3251037"/>
              <a:ext cx="153364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0000"/>
                  </a:solidFill>
                  <a:latin typeface="Arial"/>
                  <a:ea typeface="Arial"/>
                  <a:cs typeface="Arial"/>
                  <a:sym typeface="Arial"/>
                </a:rPr>
                <a:t>≤1.5 Feet</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1"/>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Corporate Dressing for Male -Some Tips</a:t>
            </a:r>
            <a:endParaRPr/>
          </a:p>
        </p:txBody>
      </p:sp>
      <p:sp>
        <p:nvSpPr>
          <p:cNvPr id="186" name="Google Shape;186;p21"/>
          <p:cNvSpPr txBox="1"/>
          <p:nvPr>
            <p:ph idx="1" type="body"/>
          </p:nvPr>
        </p:nvSpPr>
        <p:spPr>
          <a:xfrm>
            <a:off x="662473" y="1019908"/>
            <a:ext cx="6662455" cy="5351709"/>
          </a:xfrm>
          <a:prstGeom prst="rect">
            <a:avLst/>
          </a:prstGeom>
          <a:noFill/>
          <a:ln>
            <a:noFill/>
          </a:ln>
        </p:spPr>
        <p:txBody>
          <a:bodyPr anchorCtr="0" anchor="ctr" bIns="45700" lIns="216000" spcFirstLastPara="1" rIns="91425" wrap="square" tIns="45700">
            <a:normAutofit/>
          </a:bodyPr>
          <a:lstStyle/>
          <a:p>
            <a:pPr indent="-228600" lvl="0" marL="228600" rtl="0" algn="l">
              <a:lnSpc>
                <a:spcPct val="120000"/>
              </a:lnSpc>
              <a:spcBef>
                <a:spcPts val="0"/>
              </a:spcBef>
              <a:spcAft>
                <a:spcPts val="0"/>
              </a:spcAft>
              <a:buClr>
                <a:schemeClr val="dk1"/>
              </a:buClr>
              <a:buSzPts val="2000"/>
              <a:buChar char="•"/>
            </a:pPr>
            <a:r>
              <a:rPr lang="en-US" sz="2000">
                <a:latin typeface="Arial"/>
                <a:ea typeface="Arial"/>
                <a:cs typeface="Arial"/>
                <a:sym typeface="Arial"/>
              </a:rPr>
              <a:t>Do not wear flashy belts with broad buckles. </a:t>
            </a:r>
            <a:endParaRPr/>
          </a:p>
          <a:p>
            <a:pPr indent="-228600" lvl="0" marL="228600" rtl="0" algn="l">
              <a:lnSpc>
                <a:spcPct val="120000"/>
              </a:lnSpc>
              <a:spcBef>
                <a:spcPts val="3600"/>
              </a:spcBef>
              <a:spcAft>
                <a:spcPts val="0"/>
              </a:spcAft>
              <a:buClr>
                <a:schemeClr val="dk1"/>
              </a:buClr>
              <a:buSzPts val="2000"/>
              <a:buChar char="•"/>
            </a:pPr>
            <a:r>
              <a:rPr lang="en-US" sz="2000">
                <a:latin typeface="Arial"/>
                <a:ea typeface="Arial"/>
                <a:cs typeface="Arial"/>
                <a:sym typeface="Arial"/>
              </a:rPr>
              <a:t>The color of your belt &amp; shoes should match.</a:t>
            </a:r>
            <a:endParaRPr/>
          </a:p>
          <a:p>
            <a:pPr indent="-228600" lvl="0" marL="228600" rtl="0" algn="l">
              <a:lnSpc>
                <a:spcPct val="120000"/>
              </a:lnSpc>
              <a:spcBef>
                <a:spcPts val="3600"/>
              </a:spcBef>
              <a:spcAft>
                <a:spcPts val="0"/>
              </a:spcAft>
              <a:buClr>
                <a:schemeClr val="dk1"/>
              </a:buClr>
              <a:buSzPts val="2000"/>
              <a:buChar char="•"/>
            </a:pPr>
            <a:r>
              <a:rPr lang="en-US" sz="2000">
                <a:latin typeface="Arial"/>
                <a:ea typeface="Arial"/>
                <a:cs typeface="Arial"/>
                <a:sym typeface="Arial"/>
              </a:rPr>
              <a:t>Make sure your sleeves touch the base of your hand. Do not roll up sleeves at work</a:t>
            </a:r>
            <a:endParaRPr/>
          </a:p>
          <a:p>
            <a:pPr indent="-228600" lvl="0" marL="228600" rtl="0" algn="l">
              <a:lnSpc>
                <a:spcPct val="120000"/>
              </a:lnSpc>
              <a:spcBef>
                <a:spcPts val="3600"/>
              </a:spcBef>
              <a:spcAft>
                <a:spcPts val="0"/>
              </a:spcAft>
              <a:buClr>
                <a:schemeClr val="dk1"/>
              </a:buClr>
              <a:buSzPts val="2000"/>
              <a:buChar char="•"/>
            </a:pPr>
            <a:r>
              <a:rPr lang="en-US" sz="2000">
                <a:latin typeface="Arial"/>
                <a:ea typeface="Arial"/>
                <a:cs typeface="Arial"/>
                <a:sym typeface="Arial"/>
              </a:rPr>
              <a:t>Wear clean &amp; washed socks. </a:t>
            </a:r>
            <a:endParaRPr/>
          </a:p>
          <a:p>
            <a:pPr indent="-228600" lvl="0" marL="228600" rtl="0" algn="l">
              <a:lnSpc>
                <a:spcPct val="120000"/>
              </a:lnSpc>
              <a:spcBef>
                <a:spcPts val="3600"/>
              </a:spcBef>
              <a:spcAft>
                <a:spcPts val="0"/>
              </a:spcAft>
              <a:buClr>
                <a:schemeClr val="dk1"/>
              </a:buClr>
              <a:buSzPts val="2000"/>
              <a:buChar char="•"/>
            </a:pPr>
            <a:r>
              <a:rPr lang="en-US" sz="2000">
                <a:latin typeface="Arial"/>
                <a:ea typeface="Arial"/>
                <a:cs typeface="Arial"/>
                <a:sym typeface="Arial"/>
              </a:rPr>
              <a:t>Your socks should match the color of your pants /shoes</a:t>
            </a:r>
            <a:endParaRPr/>
          </a:p>
          <a:p>
            <a:pPr indent="-228600" lvl="0" marL="228600" rtl="0" algn="l">
              <a:lnSpc>
                <a:spcPct val="120000"/>
              </a:lnSpc>
              <a:spcBef>
                <a:spcPts val="3600"/>
              </a:spcBef>
              <a:spcAft>
                <a:spcPts val="0"/>
              </a:spcAft>
              <a:buClr>
                <a:schemeClr val="dk1"/>
              </a:buClr>
              <a:buSzPts val="2000"/>
              <a:buChar char="•"/>
            </a:pPr>
            <a:r>
              <a:rPr lang="en-US" sz="2000">
                <a:latin typeface="Arial"/>
                <a:ea typeface="Arial"/>
                <a:cs typeface="Arial"/>
                <a:sym typeface="Arial"/>
              </a:rPr>
              <a:t>Shoes should be polished.</a:t>
            </a:r>
            <a:endParaRPr>
              <a:latin typeface="Arial"/>
              <a:ea typeface="Arial"/>
              <a:cs typeface="Arial"/>
              <a:sym typeface="Arial"/>
            </a:endParaRPr>
          </a:p>
        </p:txBody>
      </p:sp>
      <p:pic>
        <p:nvPicPr>
          <p:cNvPr id="187" name="Google Shape;187;p21"/>
          <p:cNvPicPr preferRelativeResize="0"/>
          <p:nvPr/>
        </p:nvPicPr>
        <p:blipFill rotWithShape="1">
          <a:blip r:embed="rId3">
            <a:alphaModFix/>
          </a:blip>
          <a:srcRect b="0" l="0" r="0" t="0"/>
          <a:stretch/>
        </p:blipFill>
        <p:spPr>
          <a:xfrm>
            <a:off x="7743231" y="1155760"/>
            <a:ext cx="3786296" cy="5080004"/>
          </a:xfrm>
          <a:prstGeom prst="roundRect">
            <a:avLst>
              <a:gd fmla="val 8594" name="adj"/>
            </a:avLst>
          </a:prstGeom>
          <a:solidFill>
            <a:srgbClr val="ECECEC"/>
          </a:solidFill>
          <a:ln cap="flat" cmpd="sng" w="9525">
            <a:solidFill>
              <a:srgbClr val="D8D8D8"/>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Casual Dressing -Some Tips</a:t>
            </a:r>
            <a:endParaRPr/>
          </a:p>
        </p:txBody>
      </p:sp>
      <p:sp>
        <p:nvSpPr>
          <p:cNvPr id="194" name="Google Shape;194;p22"/>
          <p:cNvSpPr txBox="1"/>
          <p:nvPr>
            <p:ph idx="1" type="body"/>
          </p:nvPr>
        </p:nvSpPr>
        <p:spPr>
          <a:xfrm>
            <a:off x="661988" y="1409700"/>
            <a:ext cx="7542212" cy="5245100"/>
          </a:xfrm>
          <a:prstGeom prst="rect">
            <a:avLst/>
          </a:prstGeom>
          <a:noFill/>
          <a:ln>
            <a:noFill/>
          </a:ln>
        </p:spPr>
        <p:txBody>
          <a:bodyPr anchorCtr="0" anchor="t" bIns="45700" lIns="216000" spcFirstLastPara="1" rIns="91425" wrap="square" tIns="45700">
            <a:noAutofit/>
          </a:bodyPr>
          <a:lstStyle/>
          <a:p>
            <a:pPr indent="-228600" lvl="1" marL="228600" rtl="0" algn="l">
              <a:lnSpc>
                <a:spcPct val="120000"/>
              </a:lnSpc>
              <a:spcBef>
                <a:spcPts val="0"/>
              </a:spcBef>
              <a:spcAft>
                <a:spcPts val="0"/>
              </a:spcAft>
              <a:buClr>
                <a:schemeClr val="dk1"/>
              </a:buClr>
              <a:buSzPts val="2100"/>
              <a:buChar char="•"/>
            </a:pPr>
            <a:r>
              <a:rPr lang="en-US" sz="2100">
                <a:latin typeface="Arial"/>
                <a:ea typeface="Arial"/>
                <a:cs typeface="Arial"/>
                <a:sym typeface="Arial"/>
              </a:rPr>
              <a:t>Women’s slacks are one of the favorite clothing pieces</a:t>
            </a:r>
            <a:endParaRPr/>
          </a:p>
          <a:p>
            <a:pPr indent="-228600" lvl="1" marL="228600" rtl="0" algn="l">
              <a:lnSpc>
                <a:spcPct val="120000"/>
              </a:lnSpc>
              <a:spcBef>
                <a:spcPts val="4200"/>
              </a:spcBef>
              <a:spcAft>
                <a:spcPts val="0"/>
              </a:spcAft>
              <a:buClr>
                <a:schemeClr val="dk1"/>
              </a:buClr>
              <a:buSzPts val="2100"/>
              <a:buChar char="•"/>
            </a:pPr>
            <a:r>
              <a:rPr lang="en-US" sz="2100">
                <a:latin typeface="Arial"/>
                <a:ea typeface="Arial"/>
                <a:cs typeface="Arial"/>
                <a:sym typeface="Arial"/>
              </a:rPr>
              <a:t>Wear them with one of your favorite formal shirts, a casual tweed blazer, or a light sweater </a:t>
            </a:r>
            <a:endParaRPr/>
          </a:p>
          <a:p>
            <a:pPr indent="-228600" lvl="1" marL="228600" rtl="0" algn="l">
              <a:lnSpc>
                <a:spcPct val="120000"/>
              </a:lnSpc>
              <a:spcBef>
                <a:spcPts val="4200"/>
              </a:spcBef>
              <a:spcAft>
                <a:spcPts val="0"/>
              </a:spcAft>
              <a:buClr>
                <a:schemeClr val="dk1"/>
              </a:buClr>
              <a:buSzPts val="2100"/>
              <a:buChar char="•"/>
            </a:pPr>
            <a:r>
              <a:rPr lang="en-US" sz="2100">
                <a:latin typeface="Arial"/>
                <a:ea typeface="Arial"/>
                <a:cs typeface="Arial"/>
                <a:sym typeface="Arial"/>
              </a:rPr>
              <a:t>The suit is, without doubt, the most formal piece of all the business formal wardrobe </a:t>
            </a:r>
            <a:endParaRPr/>
          </a:p>
          <a:p>
            <a:pPr indent="-228600" lvl="1" marL="228600" rtl="0" algn="l">
              <a:lnSpc>
                <a:spcPct val="120000"/>
              </a:lnSpc>
              <a:spcBef>
                <a:spcPts val="4200"/>
              </a:spcBef>
              <a:spcAft>
                <a:spcPts val="0"/>
              </a:spcAft>
              <a:buClr>
                <a:schemeClr val="dk1"/>
              </a:buClr>
              <a:buSzPts val="2100"/>
              <a:buChar char="•"/>
            </a:pPr>
            <a:r>
              <a:rPr lang="en-US" sz="2100">
                <a:latin typeface="Arial"/>
                <a:ea typeface="Arial"/>
                <a:cs typeface="Arial"/>
                <a:sym typeface="Arial"/>
              </a:rPr>
              <a:t>To complete the perfect business casual outfit, you should take care of your shoes.</a:t>
            </a:r>
            <a:endParaRPr sz="2100">
              <a:latin typeface="Arial"/>
              <a:ea typeface="Arial"/>
              <a:cs typeface="Arial"/>
              <a:sym typeface="Arial"/>
            </a:endParaRPr>
          </a:p>
        </p:txBody>
      </p:sp>
      <p:pic>
        <p:nvPicPr>
          <p:cNvPr id="195" name="Google Shape;195;p22"/>
          <p:cNvPicPr preferRelativeResize="0"/>
          <p:nvPr/>
        </p:nvPicPr>
        <p:blipFill rotWithShape="1">
          <a:blip r:embed="rId3">
            <a:alphaModFix/>
          </a:blip>
          <a:srcRect b="7037" l="3963" r="10134" t="0"/>
          <a:stretch/>
        </p:blipFill>
        <p:spPr>
          <a:xfrm>
            <a:off x="8697913" y="1409700"/>
            <a:ext cx="2832099" cy="4597400"/>
          </a:xfrm>
          <a:prstGeom prst="roundRect">
            <a:avLst>
              <a:gd fmla="val 8594" name="adj"/>
            </a:avLst>
          </a:prstGeom>
          <a:solidFill>
            <a:srgbClr val="ECECEC"/>
          </a:solidFill>
          <a:ln cap="flat" cmpd="sng" w="9525">
            <a:solidFill>
              <a:srgbClr val="D8D8D8"/>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3"/>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Arial"/>
              <a:buNone/>
            </a:pPr>
            <a:r>
              <a:rPr b="1" i="0" lang="en-US" sz="4400" u="none" cap="none" strike="noStrike">
                <a:solidFill>
                  <a:srgbClr val="FF0000"/>
                </a:solidFill>
                <a:latin typeface="Arial"/>
                <a:ea typeface="Arial"/>
                <a:cs typeface="Arial"/>
                <a:sym typeface="Arial"/>
              </a:rPr>
              <a:t>Thanks </a:t>
            </a:r>
            <a:r>
              <a:rPr b="1" i="0" lang="en-US" sz="4400" u="none" cap="none" strike="noStrike">
                <a:solidFill>
                  <a:srgbClr val="1AC9FF"/>
                </a:solidFill>
                <a:latin typeface="Arial"/>
                <a:ea typeface="Arial"/>
                <a:cs typeface="Arial"/>
                <a:sym typeface="Arial"/>
              </a:rPr>
              <a:t>for</a:t>
            </a:r>
            <a:r>
              <a:rPr b="1" i="0" lang="en-US" sz="4400" u="none" cap="none" strike="noStrike">
                <a:solidFill>
                  <a:srgbClr val="7A01FF"/>
                </a:solidFill>
                <a:latin typeface="Arial"/>
                <a:ea typeface="Arial"/>
                <a:cs typeface="Arial"/>
                <a:sym typeface="Arial"/>
              </a:rPr>
              <a:t> Participation</a:t>
            </a:r>
            <a:endParaRPr b="1" i="0" sz="4400" u="none" cap="none" strike="noStrike">
              <a:solidFill>
                <a:srgbClr val="FF59F9"/>
              </a:solidFill>
              <a:latin typeface="Arial"/>
              <a:ea typeface="Arial"/>
              <a:cs typeface="Arial"/>
              <a:sym typeface="Arial"/>
            </a:endParaRPr>
          </a:p>
        </p:txBody>
      </p:sp>
      <p:pic>
        <p:nvPicPr>
          <p:cNvPr id="201" name="Google Shape;201;p23"/>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202" name="Google Shape;202;p23"/>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203" name="Google Shape;203;p23"/>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204" name="Google Shape;204;p23"/>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205" name="Google Shape;205;p23"/>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206" name="Google Shape;206;p23"/>
          <p:cNvSpPr txBox="1"/>
          <p:nvPr/>
        </p:nvSpPr>
        <p:spPr>
          <a:xfrm>
            <a:off x="6841249" y="5802425"/>
            <a:ext cx="263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207" name="Google Shape;207;p23"/>
          <p:cNvSpPr txBox="1"/>
          <p:nvPr/>
        </p:nvSpPr>
        <p:spPr>
          <a:xfrm>
            <a:off x="5015850" y="5802425"/>
            <a:ext cx="134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Arial"/>
                <a:ea typeface="Arial"/>
                <a:cs typeface="Arial"/>
                <a:sym typeface="Arial"/>
              </a:rPr>
              <a:t>987-</a:t>
            </a:r>
            <a:r>
              <a:rPr b="0" i="0" lang="en-US" sz="1400" u="none" cap="none" strike="noStrike">
                <a:solidFill>
                  <a:schemeClr val="dk1"/>
                </a:solidFill>
                <a:latin typeface="Arial"/>
                <a:ea typeface="Arial"/>
                <a:cs typeface="Arial"/>
                <a:sym typeface="Arial"/>
              </a:rPr>
              <a:t>5208</a:t>
            </a:r>
            <a:r>
              <a:rPr b="0" i="0" lang="en-US" sz="1300" u="none" cap="none" strike="noStrike">
                <a:solidFill>
                  <a:schemeClr val="dk1"/>
                </a:solidFill>
                <a:latin typeface="Arial"/>
                <a:ea typeface="Arial"/>
                <a:cs typeface="Arial"/>
                <a:sym typeface="Arial"/>
              </a:rPr>
              <a:t>-472</a:t>
            </a:r>
            <a:endParaRPr b="0" i="0" sz="1300" u="none" cap="none" strike="noStrike">
              <a:solidFill>
                <a:schemeClr val="dk1"/>
              </a:solidFill>
              <a:latin typeface="Arial"/>
              <a:ea typeface="Arial"/>
              <a:cs typeface="Arial"/>
              <a:sym typeface="Arial"/>
            </a:endParaRPr>
          </a:p>
        </p:txBody>
      </p:sp>
      <p:sp>
        <p:nvSpPr>
          <p:cNvPr id="208" name="Google Shape;208;p23"/>
          <p:cNvSpPr txBox="1"/>
          <p:nvPr/>
        </p:nvSpPr>
        <p:spPr>
          <a:xfrm>
            <a:off x="9836764" y="5794775"/>
            <a:ext cx="2473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209" name="Google Shape;209;p23"/>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210" name="Google Shape;210;p23"/>
          <p:cNvSpPr txBox="1"/>
          <p:nvPr/>
        </p:nvSpPr>
        <p:spPr>
          <a:xfrm>
            <a:off x="6094876" y="6296521"/>
            <a:ext cx="6215388"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211" name="Google Shape;211;p23"/>
          <p:cNvPicPr preferRelativeResize="0"/>
          <p:nvPr/>
        </p:nvPicPr>
        <p:blipFill rotWithShape="1">
          <a:blip r:embed="rId9">
            <a:alphaModFix/>
          </a:blip>
          <a:srcRect b="0" l="0" r="0" t="0"/>
          <a:stretch/>
        </p:blipFill>
        <p:spPr>
          <a:xfrm>
            <a:off x="5063868" y="55797"/>
            <a:ext cx="815767" cy="94516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8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t>Which Ghee would you like to buy for your family?</a:t>
            </a:r>
            <a:endParaRPr/>
          </a:p>
        </p:txBody>
      </p:sp>
      <p:grpSp>
        <p:nvGrpSpPr>
          <p:cNvPr id="88" name="Google Shape;88;p12"/>
          <p:cNvGrpSpPr/>
          <p:nvPr/>
        </p:nvGrpSpPr>
        <p:grpSpPr>
          <a:xfrm>
            <a:off x="1503456" y="1721768"/>
            <a:ext cx="3840813" cy="3968840"/>
            <a:chOff x="1503456" y="1721768"/>
            <a:chExt cx="3840813" cy="3968840"/>
          </a:xfrm>
        </p:grpSpPr>
        <p:pic>
          <p:nvPicPr>
            <p:cNvPr id="89" name="Google Shape;89;p12"/>
            <p:cNvPicPr preferRelativeResize="0"/>
            <p:nvPr/>
          </p:nvPicPr>
          <p:blipFill rotWithShape="1">
            <a:blip r:embed="rId3">
              <a:alphaModFix/>
            </a:blip>
            <a:srcRect b="0" l="0" r="0" t="0"/>
            <a:stretch/>
          </p:blipFill>
          <p:spPr>
            <a:xfrm flipH="1">
              <a:off x="1503456" y="1721768"/>
              <a:ext cx="3840813" cy="3968840"/>
            </a:xfrm>
            <a:prstGeom prst="rect">
              <a:avLst/>
            </a:prstGeom>
            <a:noFill/>
            <a:ln>
              <a:noFill/>
            </a:ln>
          </p:spPr>
        </p:pic>
        <p:sp>
          <p:nvSpPr>
            <p:cNvPr id="90" name="Google Shape;90;p12"/>
            <p:cNvSpPr txBox="1"/>
            <p:nvPr/>
          </p:nvSpPr>
          <p:spPr>
            <a:xfrm>
              <a:off x="2821351" y="5290498"/>
              <a:ext cx="120502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Option 1 </a:t>
              </a:r>
              <a:endParaRPr b="0" i="0" sz="1400" u="none" cap="none" strike="noStrike">
                <a:solidFill>
                  <a:srgbClr val="000000"/>
                </a:solidFill>
                <a:latin typeface="Arial"/>
                <a:ea typeface="Arial"/>
                <a:cs typeface="Arial"/>
                <a:sym typeface="Arial"/>
              </a:endParaRPr>
            </a:p>
          </p:txBody>
        </p:sp>
      </p:grpSp>
      <p:grpSp>
        <p:nvGrpSpPr>
          <p:cNvPr id="91" name="Google Shape;91;p12"/>
          <p:cNvGrpSpPr/>
          <p:nvPr/>
        </p:nvGrpSpPr>
        <p:grpSpPr>
          <a:xfrm>
            <a:off x="6847733" y="1730033"/>
            <a:ext cx="3842689" cy="3970065"/>
            <a:chOff x="6847733" y="1730033"/>
            <a:chExt cx="3842689" cy="3970065"/>
          </a:xfrm>
        </p:grpSpPr>
        <p:pic>
          <p:nvPicPr>
            <p:cNvPr id="92" name="Google Shape;92;p12"/>
            <p:cNvPicPr preferRelativeResize="0"/>
            <p:nvPr/>
          </p:nvPicPr>
          <p:blipFill rotWithShape="1">
            <a:blip r:embed="rId4">
              <a:alphaModFix/>
            </a:blip>
            <a:srcRect b="0" l="22088" r="18311" t="38423"/>
            <a:stretch/>
          </p:blipFill>
          <p:spPr>
            <a:xfrm>
              <a:off x="6847733" y="1730033"/>
              <a:ext cx="3842689" cy="3970065"/>
            </a:xfrm>
            <a:prstGeom prst="rect">
              <a:avLst/>
            </a:prstGeom>
            <a:noFill/>
            <a:ln>
              <a:noFill/>
            </a:ln>
          </p:spPr>
        </p:pic>
        <p:grpSp>
          <p:nvGrpSpPr>
            <p:cNvPr id="93" name="Google Shape;93;p12"/>
            <p:cNvGrpSpPr/>
            <p:nvPr/>
          </p:nvGrpSpPr>
          <p:grpSpPr>
            <a:xfrm>
              <a:off x="8023228" y="3370700"/>
              <a:ext cx="1511595" cy="1453234"/>
              <a:chOff x="6966101" y="3611052"/>
              <a:chExt cx="1511595" cy="1453234"/>
            </a:xfrm>
          </p:grpSpPr>
          <p:pic>
            <p:nvPicPr>
              <p:cNvPr descr="Cow" id="94" name="Google Shape;94;p12"/>
              <p:cNvPicPr preferRelativeResize="0"/>
              <p:nvPr/>
            </p:nvPicPr>
            <p:blipFill rotWithShape="1">
              <a:blip r:embed="rId5">
                <a:alphaModFix/>
              </a:blip>
              <a:srcRect b="0" l="0" r="0" t="0"/>
              <a:stretch/>
            </p:blipFill>
            <p:spPr>
              <a:xfrm flipH="1">
                <a:off x="7044922" y="3611052"/>
                <a:ext cx="1170873" cy="1170873"/>
              </a:xfrm>
              <a:prstGeom prst="rect">
                <a:avLst/>
              </a:prstGeom>
              <a:noFill/>
              <a:ln>
                <a:noFill/>
              </a:ln>
            </p:spPr>
          </p:pic>
          <p:sp>
            <p:nvSpPr>
              <p:cNvPr id="95" name="Google Shape;95;p12"/>
              <p:cNvSpPr txBox="1"/>
              <p:nvPr/>
            </p:nvSpPr>
            <p:spPr>
              <a:xfrm>
                <a:off x="6966101" y="4502945"/>
                <a:ext cx="1511595" cy="5613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C55A11"/>
                  </a:buClr>
                  <a:buSzPts val="2400"/>
                  <a:buFont typeface="Arial"/>
                  <a:buNone/>
                </a:pPr>
                <a:r>
                  <a:rPr b="1" i="0" lang="en-US" sz="2400" u="none" cap="none" strike="noStrike">
                    <a:solidFill>
                      <a:srgbClr val="C55A11"/>
                    </a:solidFill>
                    <a:latin typeface="Arial"/>
                    <a:ea typeface="Arial"/>
                    <a:cs typeface="Arial"/>
                    <a:sym typeface="Arial"/>
                  </a:rPr>
                  <a:t>Pure Ghee</a:t>
                </a:r>
                <a:endParaRPr b="0" i="0" sz="1400" u="none" cap="none" strike="noStrike">
                  <a:solidFill>
                    <a:srgbClr val="000000"/>
                  </a:solidFill>
                  <a:latin typeface="Arial"/>
                  <a:ea typeface="Arial"/>
                  <a:cs typeface="Arial"/>
                  <a:sym typeface="Arial"/>
                </a:endParaRPr>
              </a:p>
            </p:txBody>
          </p:sp>
        </p:grpSp>
        <p:sp>
          <p:nvSpPr>
            <p:cNvPr id="96" name="Google Shape;96;p12"/>
            <p:cNvSpPr txBox="1"/>
            <p:nvPr/>
          </p:nvSpPr>
          <p:spPr>
            <a:xfrm>
              <a:off x="8165630" y="5298763"/>
              <a:ext cx="12050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Option 2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Who would you like to Hire as Manager</a:t>
            </a:r>
            <a:endParaRPr/>
          </a:p>
        </p:txBody>
      </p:sp>
      <p:grpSp>
        <p:nvGrpSpPr>
          <p:cNvPr id="103" name="Google Shape;103;p13"/>
          <p:cNvGrpSpPr/>
          <p:nvPr/>
        </p:nvGrpSpPr>
        <p:grpSpPr>
          <a:xfrm>
            <a:off x="2662233" y="1289935"/>
            <a:ext cx="2285706" cy="4881688"/>
            <a:chOff x="2868008" y="1489990"/>
            <a:chExt cx="2285706" cy="4881688"/>
          </a:xfrm>
        </p:grpSpPr>
        <p:pic>
          <p:nvPicPr>
            <p:cNvPr id="104" name="Google Shape;104;p13"/>
            <p:cNvPicPr preferRelativeResize="0"/>
            <p:nvPr/>
          </p:nvPicPr>
          <p:blipFill rotWithShape="1">
            <a:blip r:embed="rId3">
              <a:alphaModFix/>
            </a:blip>
            <a:srcRect b="1281" l="17604" r="11220" t="8568"/>
            <a:stretch/>
          </p:blipFill>
          <p:spPr>
            <a:xfrm>
              <a:off x="2868008" y="1489990"/>
              <a:ext cx="2285706" cy="4342528"/>
            </a:xfrm>
            <a:prstGeom prst="rect">
              <a:avLst/>
            </a:prstGeom>
            <a:noFill/>
            <a:ln>
              <a:noFill/>
            </a:ln>
          </p:spPr>
        </p:pic>
        <p:sp>
          <p:nvSpPr>
            <p:cNvPr id="105" name="Google Shape;105;p13"/>
            <p:cNvSpPr txBox="1"/>
            <p:nvPr/>
          </p:nvSpPr>
          <p:spPr>
            <a:xfrm>
              <a:off x="3571635" y="5971568"/>
              <a:ext cx="12050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Option 1 </a:t>
              </a:r>
              <a:endParaRPr b="0" i="0" sz="1400" u="none" cap="none" strike="noStrike">
                <a:solidFill>
                  <a:srgbClr val="000000"/>
                </a:solidFill>
                <a:latin typeface="Arial"/>
                <a:ea typeface="Arial"/>
                <a:cs typeface="Arial"/>
                <a:sym typeface="Arial"/>
              </a:endParaRPr>
            </a:p>
          </p:txBody>
        </p:sp>
      </p:grpSp>
      <p:grpSp>
        <p:nvGrpSpPr>
          <p:cNvPr id="106" name="Google Shape;106;p13"/>
          <p:cNvGrpSpPr/>
          <p:nvPr/>
        </p:nvGrpSpPr>
        <p:grpSpPr>
          <a:xfrm>
            <a:off x="7560507" y="1158595"/>
            <a:ext cx="1763486" cy="5013028"/>
            <a:chOff x="7560506" y="1358650"/>
            <a:chExt cx="1763486" cy="5013028"/>
          </a:xfrm>
        </p:grpSpPr>
        <p:pic>
          <p:nvPicPr>
            <p:cNvPr id="107" name="Google Shape;107;p13"/>
            <p:cNvPicPr preferRelativeResize="0"/>
            <p:nvPr/>
          </p:nvPicPr>
          <p:blipFill rotWithShape="1">
            <a:blip r:embed="rId4">
              <a:alphaModFix/>
            </a:blip>
            <a:srcRect b="1723" l="21071" r="22203" t="1187"/>
            <a:stretch/>
          </p:blipFill>
          <p:spPr>
            <a:xfrm>
              <a:off x="7560506" y="1358650"/>
              <a:ext cx="1763486" cy="4473868"/>
            </a:xfrm>
            <a:prstGeom prst="rect">
              <a:avLst/>
            </a:prstGeom>
            <a:noFill/>
            <a:ln>
              <a:noFill/>
            </a:ln>
          </p:spPr>
        </p:pic>
        <p:sp>
          <p:nvSpPr>
            <p:cNvPr id="108" name="Google Shape;108;p13"/>
            <p:cNvSpPr txBox="1"/>
            <p:nvPr/>
          </p:nvSpPr>
          <p:spPr>
            <a:xfrm>
              <a:off x="7872396" y="5971568"/>
              <a:ext cx="12050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Option 2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4"/>
          <p:cNvPicPr preferRelativeResize="0"/>
          <p:nvPr/>
        </p:nvPicPr>
        <p:blipFill rotWithShape="1">
          <a:blip r:embed="rId3">
            <a:alphaModFix/>
          </a:blip>
          <a:srcRect b="126" l="0" r="0" t="0"/>
          <a:stretch/>
        </p:blipFill>
        <p:spPr>
          <a:xfrm>
            <a:off x="0" y="1"/>
            <a:ext cx="12192000" cy="6646438"/>
          </a:xfrm>
          <a:prstGeom prst="rect">
            <a:avLst/>
          </a:prstGeom>
          <a:noFill/>
          <a:ln>
            <a:noFill/>
          </a:ln>
        </p:spPr>
      </p:pic>
      <p:sp>
        <p:nvSpPr>
          <p:cNvPr id="115" name="Google Shape;115;p14"/>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108000">
            <a:noAutofit/>
          </a:bodyPr>
          <a:lstStyle/>
          <a:p>
            <a:pPr indent="0" lvl="0" marL="0" rtl="0" algn="r">
              <a:lnSpc>
                <a:spcPct val="90000"/>
              </a:lnSpc>
              <a:spcBef>
                <a:spcPts val="0"/>
              </a:spcBef>
              <a:spcAft>
                <a:spcPts val="0"/>
              </a:spcAft>
              <a:buClr>
                <a:schemeClr val="dk1"/>
              </a:buClr>
              <a:buSzPts val="3600"/>
              <a:buFont typeface="Arial"/>
              <a:buNone/>
            </a:pPr>
            <a:r>
              <a:rPr lang="en-US"/>
              <a:t> What is Attitude?   </a:t>
            </a:r>
            <a:endParaRPr/>
          </a:p>
        </p:txBody>
      </p:sp>
      <p:sp>
        <p:nvSpPr>
          <p:cNvPr id="116" name="Google Shape;116;p14"/>
          <p:cNvSpPr txBox="1"/>
          <p:nvPr>
            <p:ph idx="1" type="body"/>
          </p:nvPr>
        </p:nvSpPr>
        <p:spPr>
          <a:xfrm>
            <a:off x="4735773" y="3944203"/>
            <a:ext cx="6919416" cy="2572840"/>
          </a:xfrm>
          <a:prstGeom prst="rect">
            <a:avLst/>
          </a:prstGeom>
          <a:noFill/>
          <a:ln>
            <a:noFill/>
          </a:ln>
        </p:spPr>
        <p:txBody>
          <a:bodyPr anchorCtr="0" anchor="ctr" bIns="45700" lIns="216000" spcFirstLastPara="1" rIns="91425" wrap="square" tIns="45700">
            <a:noAutofit/>
          </a:bodyPr>
          <a:lstStyle/>
          <a:p>
            <a:pPr indent="0" lvl="1" marL="457200" rtl="0" algn="ctr">
              <a:lnSpc>
                <a:spcPct val="90000"/>
              </a:lnSpc>
              <a:spcBef>
                <a:spcPts val="0"/>
              </a:spcBef>
              <a:spcAft>
                <a:spcPts val="0"/>
              </a:spcAft>
              <a:buClr>
                <a:schemeClr val="dk1"/>
              </a:buClr>
              <a:buSzPts val="2800"/>
              <a:buNone/>
            </a:pPr>
            <a:r>
              <a:rPr lang="en-US"/>
              <a:t>The way a person thinks or feels about a specific person, place, action or experience.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lang="en-US" sz="3200"/>
              <a:t>Why is </a:t>
            </a:r>
            <a:r>
              <a:rPr lang="en-US" sz="3200"/>
              <a:t>h</a:t>
            </a:r>
            <a:r>
              <a:rPr b="1" lang="en-US" sz="3200"/>
              <a:t>aving a Positive Attitude Important for Professional</a:t>
            </a:r>
            <a:endParaRPr/>
          </a:p>
        </p:txBody>
      </p:sp>
      <p:sp>
        <p:nvSpPr>
          <p:cNvPr id="123" name="Google Shape;123;p15"/>
          <p:cNvSpPr txBox="1"/>
          <p:nvPr>
            <p:ph idx="1" type="body"/>
          </p:nvPr>
        </p:nvSpPr>
        <p:spPr>
          <a:xfrm>
            <a:off x="655094" y="1019908"/>
            <a:ext cx="4804012" cy="5635384"/>
          </a:xfrm>
          <a:prstGeom prst="rect">
            <a:avLst/>
          </a:prstGeom>
          <a:noFill/>
          <a:ln>
            <a:noFill/>
          </a:ln>
        </p:spPr>
        <p:txBody>
          <a:bodyPr anchorCtr="0" anchor="t" bIns="45700" lIns="216000" spcFirstLastPara="1" rIns="91425" wrap="square" tIns="180000">
            <a:normAutofit/>
          </a:bodyPr>
          <a:lstStyle/>
          <a:p>
            <a:pPr indent="-228600" lvl="0" marL="228600" rtl="0" algn="l">
              <a:lnSpc>
                <a:spcPct val="120000"/>
              </a:lnSpc>
              <a:spcBef>
                <a:spcPts val="0"/>
              </a:spcBef>
              <a:spcAft>
                <a:spcPts val="0"/>
              </a:spcAft>
              <a:buClr>
                <a:schemeClr val="dk1"/>
              </a:buClr>
              <a:buSzPts val="2000"/>
              <a:buChar char="•"/>
            </a:pPr>
            <a:r>
              <a:rPr lang="en-US" sz="2000"/>
              <a:t>Boosts productivity</a:t>
            </a:r>
            <a:endParaRPr/>
          </a:p>
          <a:p>
            <a:pPr indent="-158750" lvl="0" marL="228600" rtl="0" algn="l">
              <a:lnSpc>
                <a:spcPct val="120000"/>
              </a:lnSpc>
              <a:spcBef>
                <a:spcPts val="1000"/>
              </a:spcBef>
              <a:spcAft>
                <a:spcPts val="0"/>
              </a:spcAft>
              <a:buClr>
                <a:schemeClr val="dk1"/>
              </a:buClr>
              <a:buSzPts val="1100"/>
              <a:buNone/>
            </a:pPr>
            <a:r>
              <a:t/>
            </a:r>
            <a:endParaRPr sz="1100"/>
          </a:p>
          <a:p>
            <a:pPr indent="-228600" lvl="0" marL="228600" rtl="0" algn="l">
              <a:lnSpc>
                <a:spcPct val="120000"/>
              </a:lnSpc>
              <a:spcBef>
                <a:spcPts val="1000"/>
              </a:spcBef>
              <a:spcAft>
                <a:spcPts val="0"/>
              </a:spcAft>
              <a:buClr>
                <a:schemeClr val="dk1"/>
              </a:buClr>
              <a:buSzPts val="2000"/>
              <a:buChar char="•"/>
            </a:pPr>
            <a:r>
              <a:rPr lang="en-US" sz="2000"/>
              <a:t>Reduces stress</a:t>
            </a:r>
            <a:endParaRPr/>
          </a:p>
          <a:p>
            <a:pPr indent="-158750" lvl="0" marL="228600" rtl="0" algn="l">
              <a:lnSpc>
                <a:spcPct val="120000"/>
              </a:lnSpc>
              <a:spcBef>
                <a:spcPts val="1000"/>
              </a:spcBef>
              <a:spcAft>
                <a:spcPts val="0"/>
              </a:spcAft>
              <a:buClr>
                <a:schemeClr val="dk1"/>
              </a:buClr>
              <a:buSzPts val="1100"/>
              <a:buNone/>
            </a:pPr>
            <a:r>
              <a:t/>
            </a:r>
            <a:endParaRPr sz="1100"/>
          </a:p>
          <a:p>
            <a:pPr indent="-228600" lvl="0" marL="228600" rtl="0" algn="l">
              <a:lnSpc>
                <a:spcPct val="120000"/>
              </a:lnSpc>
              <a:spcBef>
                <a:spcPts val="1000"/>
              </a:spcBef>
              <a:spcAft>
                <a:spcPts val="0"/>
              </a:spcAft>
              <a:buClr>
                <a:schemeClr val="dk1"/>
              </a:buClr>
              <a:buSzPts val="2000"/>
              <a:buChar char="•"/>
            </a:pPr>
            <a:r>
              <a:rPr lang="en-US" sz="2000"/>
              <a:t>Supports learning</a:t>
            </a:r>
            <a:endParaRPr/>
          </a:p>
          <a:p>
            <a:pPr indent="-158750" lvl="0" marL="228600" rtl="0" algn="l">
              <a:lnSpc>
                <a:spcPct val="120000"/>
              </a:lnSpc>
              <a:spcBef>
                <a:spcPts val="1000"/>
              </a:spcBef>
              <a:spcAft>
                <a:spcPts val="0"/>
              </a:spcAft>
              <a:buClr>
                <a:schemeClr val="dk1"/>
              </a:buClr>
              <a:buSzPts val="1100"/>
              <a:buNone/>
            </a:pPr>
            <a:r>
              <a:t/>
            </a:r>
            <a:endParaRPr sz="1100"/>
          </a:p>
          <a:p>
            <a:pPr indent="-228600" lvl="0" marL="228600" rtl="0" algn="l">
              <a:lnSpc>
                <a:spcPct val="120000"/>
              </a:lnSpc>
              <a:spcBef>
                <a:spcPts val="1000"/>
              </a:spcBef>
              <a:spcAft>
                <a:spcPts val="0"/>
              </a:spcAft>
              <a:buClr>
                <a:schemeClr val="dk1"/>
              </a:buClr>
              <a:buSzPts val="2000"/>
              <a:buChar char="•"/>
            </a:pPr>
            <a:r>
              <a:rPr lang="en-US" sz="2000"/>
              <a:t>Improves problem-solving</a:t>
            </a:r>
            <a:endParaRPr/>
          </a:p>
          <a:p>
            <a:pPr indent="-165100" lvl="0" marL="228600" rtl="0" algn="l">
              <a:lnSpc>
                <a:spcPct val="120000"/>
              </a:lnSpc>
              <a:spcBef>
                <a:spcPts val="1000"/>
              </a:spcBef>
              <a:spcAft>
                <a:spcPts val="0"/>
              </a:spcAft>
              <a:buClr>
                <a:schemeClr val="dk1"/>
              </a:buClr>
              <a:buSzPts val="1000"/>
              <a:buNone/>
            </a:pPr>
            <a:r>
              <a:t/>
            </a:r>
            <a:endParaRPr sz="1000"/>
          </a:p>
          <a:p>
            <a:pPr indent="-228600" lvl="0" marL="228600" rtl="0" algn="l">
              <a:lnSpc>
                <a:spcPct val="120000"/>
              </a:lnSpc>
              <a:spcBef>
                <a:spcPts val="1000"/>
              </a:spcBef>
              <a:spcAft>
                <a:spcPts val="0"/>
              </a:spcAft>
              <a:buClr>
                <a:schemeClr val="dk1"/>
              </a:buClr>
              <a:buSzPts val="2000"/>
              <a:buChar char="•"/>
            </a:pPr>
            <a:r>
              <a:rPr lang="en-US" sz="2000"/>
              <a:t>Increases confidence </a:t>
            </a:r>
            <a:endParaRPr/>
          </a:p>
          <a:p>
            <a:pPr indent="-165100" lvl="0" marL="228600" rtl="0" algn="l">
              <a:lnSpc>
                <a:spcPct val="120000"/>
              </a:lnSpc>
              <a:spcBef>
                <a:spcPts val="1000"/>
              </a:spcBef>
              <a:spcAft>
                <a:spcPts val="0"/>
              </a:spcAft>
              <a:buClr>
                <a:schemeClr val="dk1"/>
              </a:buClr>
              <a:buSzPts val="1000"/>
              <a:buNone/>
            </a:pPr>
            <a:r>
              <a:t/>
            </a:r>
            <a:endParaRPr sz="1000"/>
          </a:p>
          <a:p>
            <a:pPr indent="-228600" lvl="0" marL="228600" rtl="0" algn="l">
              <a:lnSpc>
                <a:spcPct val="120000"/>
              </a:lnSpc>
              <a:spcBef>
                <a:spcPts val="1000"/>
              </a:spcBef>
              <a:spcAft>
                <a:spcPts val="0"/>
              </a:spcAft>
              <a:buClr>
                <a:schemeClr val="dk1"/>
              </a:buClr>
              <a:buSzPts val="2000"/>
              <a:buChar char="•"/>
            </a:pPr>
            <a:r>
              <a:rPr lang="en-US" sz="2000"/>
              <a:t>Increases resilience</a:t>
            </a:r>
            <a:endParaRPr/>
          </a:p>
          <a:p>
            <a:pPr indent="-165100" lvl="0" marL="228600" rtl="0" algn="l">
              <a:lnSpc>
                <a:spcPct val="120000"/>
              </a:lnSpc>
              <a:spcBef>
                <a:spcPts val="1000"/>
              </a:spcBef>
              <a:spcAft>
                <a:spcPts val="0"/>
              </a:spcAft>
              <a:buClr>
                <a:schemeClr val="dk1"/>
              </a:buClr>
              <a:buSzPts val="1000"/>
              <a:buNone/>
            </a:pPr>
            <a:r>
              <a:t/>
            </a:r>
            <a:endParaRPr sz="1000"/>
          </a:p>
          <a:p>
            <a:pPr indent="-228600" lvl="0" marL="228600" rtl="0" algn="l">
              <a:lnSpc>
                <a:spcPct val="120000"/>
              </a:lnSpc>
              <a:spcBef>
                <a:spcPts val="1000"/>
              </a:spcBef>
              <a:spcAft>
                <a:spcPts val="0"/>
              </a:spcAft>
              <a:buClr>
                <a:schemeClr val="dk1"/>
              </a:buClr>
              <a:buSzPts val="2000"/>
              <a:buChar char="•"/>
            </a:pPr>
            <a:r>
              <a:rPr lang="en-US" sz="2000"/>
              <a:t>Helps you manage conflict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24" name="Google Shape;124;p15"/>
          <p:cNvPicPr preferRelativeResize="0"/>
          <p:nvPr/>
        </p:nvPicPr>
        <p:blipFill rotWithShape="1">
          <a:blip r:embed="rId3">
            <a:alphaModFix/>
          </a:blip>
          <a:srcRect b="0" l="12832" r="11580" t="0"/>
          <a:stretch/>
        </p:blipFill>
        <p:spPr>
          <a:xfrm>
            <a:off x="5663123" y="1250059"/>
            <a:ext cx="5873783" cy="5164388"/>
          </a:xfrm>
          <a:prstGeom prst="roundRect">
            <a:avLst>
              <a:gd fmla="val 8594" name="adj"/>
            </a:avLst>
          </a:prstGeom>
          <a:solidFill>
            <a:srgbClr val="ECECEC"/>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6"/>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US" sz="3400"/>
              <a:t>Nonverbal Communication- The Mehrabian Model</a:t>
            </a:r>
            <a:endParaRPr/>
          </a:p>
        </p:txBody>
      </p:sp>
      <p:sp>
        <p:nvSpPr>
          <p:cNvPr id="131" name="Google Shape;131;p16"/>
          <p:cNvSpPr txBox="1"/>
          <p:nvPr/>
        </p:nvSpPr>
        <p:spPr>
          <a:xfrm>
            <a:off x="1022958" y="6056439"/>
            <a:ext cx="1014608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US" sz="2400" u="none" cap="none" strike="noStrike">
                <a:solidFill>
                  <a:srgbClr val="2F5496"/>
                </a:solidFill>
                <a:latin typeface="Arial"/>
                <a:ea typeface="Arial"/>
                <a:cs typeface="Arial"/>
                <a:sym typeface="Arial"/>
              </a:rPr>
              <a:t>“Actions speak louder than words!!!”       -St. Anthony of Padua</a:t>
            </a:r>
            <a:endParaRPr b="0" i="0" sz="1400" u="none" cap="none" strike="noStrike">
              <a:solidFill>
                <a:srgbClr val="000000"/>
              </a:solidFill>
              <a:latin typeface="Arial"/>
              <a:ea typeface="Arial"/>
              <a:cs typeface="Arial"/>
              <a:sym typeface="Arial"/>
            </a:endParaRPr>
          </a:p>
        </p:txBody>
      </p:sp>
      <p:grpSp>
        <p:nvGrpSpPr>
          <p:cNvPr id="132" name="Google Shape;132;p16"/>
          <p:cNvGrpSpPr/>
          <p:nvPr/>
        </p:nvGrpSpPr>
        <p:grpSpPr>
          <a:xfrm>
            <a:off x="2501990" y="1283889"/>
            <a:ext cx="7159220" cy="4515690"/>
            <a:chOff x="2501990" y="1283889"/>
            <a:chExt cx="7159220" cy="4515690"/>
          </a:xfrm>
        </p:grpSpPr>
        <p:pic>
          <p:nvPicPr>
            <p:cNvPr id="133" name="Google Shape;133;p16"/>
            <p:cNvPicPr preferRelativeResize="0"/>
            <p:nvPr/>
          </p:nvPicPr>
          <p:blipFill rotWithShape="1">
            <a:blip r:embed="rId3">
              <a:alphaModFix/>
            </a:blip>
            <a:srcRect b="0" l="0" r="0" t="0"/>
            <a:stretch/>
          </p:blipFill>
          <p:spPr>
            <a:xfrm>
              <a:off x="2501990" y="1283889"/>
              <a:ext cx="7159220" cy="4515690"/>
            </a:xfrm>
            <a:prstGeom prst="rect">
              <a:avLst/>
            </a:prstGeom>
            <a:noFill/>
            <a:ln>
              <a:noFill/>
            </a:ln>
          </p:spPr>
        </p:pic>
        <p:sp>
          <p:nvSpPr>
            <p:cNvPr id="134" name="Google Shape;134;p16"/>
            <p:cNvSpPr txBox="1"/>
            <p:nvPr/>
          </p:nvSpPr>
          <p:spPr>
            <a:xfrm>
              <a:off x="7238679" y="2788803"/>
              <a:ext cx="143148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Non Verbal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    55%</a:t>
              </a:r>
              <a:endParaRPr b="0" i="0" sz="1400" u="none" cap="none" strike="noStrike">
                <a:solidFill>
                  <a:srgbClr val="000000"/>
                </a:solidFill>
                <a:latin typeface="Arial"/>
                <a:ea typeface="Arial"/>
                <a:cs typeface="Arial"/>
                <a:sym typeface="Arial"/>
              </a:endParaRPr>
            </a:p>
          </p:txBody>
        </p:sp>
        <p:sp>
          <p:nvSpPr>
            <p:cNvPr id="135" name="Google Shape;135;p16"/>
            <p:cNvSpPr txBox="1"/>
            <p:nvPr/>
          </p:nvSpPr>
          <p:spPr>
            <a:xfrm rot="-2319227">
              <a:off x="4477358" y="3383097"/>
              <a:ext cx="87363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Words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    7%</a:t>
              </a:r>
              <a:endParaRPr b="0" i="0" sz="1400" u="none" cap="none" strike="noStrike">
                <a:solidFill>
                  <a:srgbClr val="000000"/>
                </a:solidFill>
                <a:latin typeface="Arial"/>
                <a:ea typeface="Arial"/>
                <a:cs typeface="Arial"/>
                <a:sym typeface="Arial"/>
              </a:endParaRPr>
            </a:p>
          </p:txBody>
        </p:sp>
        <p:sp>
          <p:nvSpPr>
            <p:cNvPr id="136" name="Google Shape;136;p16"/>
            <p:cNvSpPr txBox="1"/>
            <p:nvPr/>
          </p:nvSpPr>
          <p:spPr>
            <a:xfrm rot="-1854414">
              <a:off x="3548131" y="2240386"/>
              <a:ext cx="160768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Tone of Voice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    38%</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7"/>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Importance of Non Verbal Communication</a:t>
            </a:r>
            <a:endParaRPr/>
          </a:p>
        </p:txBody>
      </p:sp>
      <p:sp>
        <p:nvSpPr>
          <p:cNvPr id="143" name="Google Shape;143;p17"/>
          <p:cNvSpPr txBox="1"/>
          <p:nvPr>
            <p:ph idx="1" type="body"/>
          </p:nvPr>
        </p:nvSpPr>
        <p:spPr>
          <a:xfrm>
            <a:off x="644769" y="1113692"/>
            <a:ext cx="6582749" cy="5541600"/>
          </a:xfrm>
          <a:prstGeom prst="rect">
            <a:avLst/>
          </a:prstGeom>
          <a:noFill/>
          <a:ln>
            <a:noFill/>
          </a:ln>
        </p:spPr>
        <p:txBody>
          <a:bodyPr anchorCtr="0" anchor="t" bIns="45700" lIns="216000" spcFirstLastPara="1" rIns="91425" wrap="square" tIns="45700">
            <a:normAutofit/>
          </a:bodyPr>
          <a:lstStyle/>
          <a:p>
            <a:pPr indent="-228600" lvl="0" marL="228600" rtl="0" algn="l">
              <a:lnSpc>
                <a:spcPct val="120000"/>
              </a:lnSpc>
              <a:spcBef>
                <a:spcPts val="0"/>
              </a:spcBef>
              <a:spcAft>
                <a:spcPts val="0"/>
              </a:spcAft>
              <a:buClr>
                <a:schemeClr val="dk1"/>
              </a:buClr>
              <a:buSzPts val="2400"/>
              <a:buChar char="•"/>
            </a:pPr>
            <a:r>
              <a:rPr lang="en-US" sz="2400"/>
              <a:t>Helps overcome cultural barriers</a:t>
            </a:r>
            <a:endParaRPr/>
          </a:p>
          <a:p>
            <a:pPr indent="-228600" lvl="0" marL="228600" rtl="0" algn="l">
              <a:lnSpc>
                <a:spcPct val="120000"/>
              </a:lnSpc>
              <a:spcBef>
                <a:spcPts val="3000"/>
              </a:spcBef>
              <a:spcAft>
                <a:spcPts val="0"/>
              </a:spcAft>
              <a:buClr>
                <a:schemeClr val="dk1"/>
              </a:buClr>
              <a:buSzPts val="2400"/>
              <a:buChar char="•"/>
            </a:pPr>
            <a:r>
              <a:rPr lang="en-US" sz="2400"/>
              <a:t>Helps communicate with the nonliterate or people with hearing disability</a:t>
            </a:r>
            <a:endParaRPr/>
          </a:p>
          <a:p>
            <a:pPr indent="-228600" lvl="0" marL="228600" rtl="0" algn="l">
              <a:lnSpc>
                <a:spcPct val="120000"/>
              </a:lnSpc>
              <a:spcBef>
                <a:spcPts val="3000"/>
              </a:spcBef>
              <a:spcAft>
                <a:spcPts val="0"/>
              </a:spcAft>
              <a:buClr>
                <a:schemeClr val="dk1"/>
              </a:buClr>
              <a:buSzPts val="2400"/>
              <a:buChar char="•"/>
            </a:pPr>
            <a:r>
              <a:rPr lang="en-US" sz="2400"/>
              <a:t>Increases workplace efficiency</a:t>
            </a:r>
            <a:endParaRPr/>
          </a:p>
          <a:p>
            <a:pPr indent="-228600" lvl="0" marL="228600" rtl="0" algn="l">
              <a:lnSpc>
                <a:spcPct val="120000"/>
              </a:lnSpc>
              <a:spcBef>
                <a:spcPts val="3000"/>
              </a:spcBef>
              <a:spcAft>
                <a:spcPts val="0"/>
              </a:spcAft>
              <a:buClr>
                <a:schemeClr val="dk1"/>
              </a:buClr>
              <a:buSzPts val="2400"/>
              <a:buChar char="•"/>
            </a:pPr>
            <a:r>
              <a:rPr lang="en-US" sz="2400"/>
              <a:t>Reinforces trust and credibility</a:t>
            </a:r>
            <a:endParaRPr/>
          </a:p>
          <a:p>
            <a:pPr indent="-228600" lvl="0" marL="228600" rtl="0" algn="l">
              <a:lnSpc>
                <a:spcPct val="120000"/>
              </a:lnSpc>
              <a:spcBef>
                <a:spcPts val="3000"/>
              </a:spcBef>
              <a:spcAft>
                <a:spcPts val="0"/>
              </a:spcAft>
              <a:buClr>
                <a:schemeClr val="dk1"/>
              </a:buClr>
              <a:buSzPts val="2400"/>
              <a:buChar char="•"/>
            </a:pPr>
            <a:r>
              <a:rPr lang="en-US" sz="2400"/>
              <a:t>Conveys emotions and feelings</a:t>
            </a:r>
            <a:endParaRPr/>
          </a:p>
          <a:p>
            <a:pPr indent="-228600" lvl="0" marL="228600" rtl="0" algn="l">
              <a:lnSpc>
                <a:spcPct val="120000"/>
              </a:lnSpc>
              <a:spcBef>
                <a:spcPts val="3000"/>
              </a:spcBef>
              <a:spcAft>
                <a:spcPts val="0"/>
              </a:spcAft>
              <a:buClr>
                <a:schemeClr val="dk1"/>
              </a:buClr>
              <a:buSzPts val="2400"/>
              <a:buChar char="•"/>
            </a:pPr>
            <a:r>
              <a:rPr lang="en-US" sz="2400"/>
              <a:t>Influences first impressions</a:t>
            </a:r>
            <a:endParaRPr/>
          </a:p>
        </p:txBody>
      </p:sp>
      <p:pic>
        <p:nvPicPr>
          <p:cNvPr id="144" name="Google Shape;144;p17"/>
          <p:cNvPicPr preferRelativeResize="0"/>
          <p:nvPr/>
        </p:nvPicPr>
        <p:blipFill rotWithShape="1">
          <a:blip r:embed="rId3">
            <a:alphaModFix/>
          </a:blip>
          <a:srcRect b="0" l="10178" r="4760" t="0"/>
          <a:stretch/>
        </p:blipFill>
        <p:spPr>
          <a:xfrm>
            <a:off x="4992186" y="1490596"/>
            <a:ext cx="6874136" cy="5164695"/>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8"/>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Facial Expressions</a:t>
            </a:r>
            <a:endParaRPr/>
          </a:p>
        </p:txBody>
      </p:sp>
      <p:sp>
        <p:nvSpPr>
          <p:cNvPr id="151" name="Google Shape;151;p18"/>
          <p:cNvSpPr txBox="1"/>
          <p:nvPr>
            <p:ph idx="1" type="body"/>
          </p:nvPr>
        </p:nvSpPr>
        <p:spPr>
          <a:xfrm>
            <a:off x="662473" y="1019908"/>
            <a:ext cx="10691327" cy="540000"/>
          </a:xfrm>
          <a:prstGeom prst="rect">
            <a:avLst/>
          </a:prstGeom>
          <a:noFill/>
          <a:ln>
            <a:noFill/>
          </a:ln>
        </p:spPr>
        <p:txBody>
          <a:bodyPr anchorCtr="0" anchor="t" bIns="45700" lIns="216000" spcFirstLastPara="1" rIns="91425" wrap="square" tIns="45700">
            <a:noAutofit/>
          </a:bodyPr>
          <a:lstStyle/>
          <a:p>
            <a:pPr indent="0" lvl="0" marL="0" rtl="0" algn="ctr">
              <a:lnSpc>
                <a:spcPct val="110000"/>
              </a:lnSpc>
              <a:spcBef>
                <a:spcPts val="0"/>
              </a:spcBef>
              <a:spcAft>
                <a:spcPts val="0"/>
              </a:spcAft>
              <a:buClr>
                <a:srgbClr val="212121"/>
              </a:buClr>
              <a:buSzPts val="2200"/>
              <a:buNone/>
            </a:pPr>
            <a:r>
              <a:rPr b="0" i="0" lang="en-US" sz="2200">
                <a:solidFill>
                  <a:srgbClr val="212121"/>
                </a:solidFill>
              </a:rPr>
              <a:t>Facial expressions, gestures, and eye gaze are often important part of Body language</a:t>
            </a:r>
            <a:endParaRPr/>
          </a:p>
        </p:txBody>
      </p:sp>
      <p:pic>
        <p:nvPicPr>
          <p:cNvPr id="152" name="Google Shape;152;p18"/>
          <p:cNvPicPr preferRelativeResize="0"/>
          <p:nvPr/>
        </p:nvPicPr>
        <p:blipFill rotWithShape="1">
          <a:blip r:embed="rId3">
            <a:alphaModFix/>
          </a:blip>
          <a:srcRect b="25101" l="0" r="0" t="24874"/>
          <a:stretch/>
        </p:blipFill>
        <p:spPr>
          <a:xfrm>
            <a:off x="2099719" y="1480634"/>
            <a:ext cx="7816834" cy="51452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809400" y="232110"/>
            <a:ext cx="10544400" cy="540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Professional Handshake</a:t>
            </a:r>
            <a:endParaRPr/>
          </a:p>
        </p:txBody>
      </p:sp>
      <p:sp>
        <p:nvSpPr>
          <p:cNvPr id="159" name="Google Shape;159;p19"/>
          <p:cNvSpPr txBox="1"/>
          <p:nvPr>
            <p:ph idx="1" type="body"/>
          </p:nvPr>
        </p:nvSpPr>
        <p:spPr>
          <a:xfrm>
            <a:off x="662474" y="1019908"/>
            <a:ext cx="6502256" cy="5635384"/>
          </a:xfrm>
          <a:prstGeom prst="rect">
            <a:avLst/>
          </a:prstGeom>
          <a:noFill/>
          <a:ln>
            <a:noFill/>
          </a:ln>
        </p:spPr>
        <p:txBody>
          <a:bodyPr anchorCtr="0" anchor="t" bIns="45700" lIns="216000" spcFirstLastPara="1" rIns="91425" wrap="square" tIns="45700">
            <a:noAutofit/>
          </a:bodyPr>
          <a:lstStyle/>
          <a:p>
            <a:pPr indent="-266700" lvl="1" marL="266700" rtl="0" algn="l">
              <a:lnSpc>
                <a:spcPct val="110000"/>
              </a:lnSpc>
              <a:spcBef>
                <a:spcPts val="0"/>
              </a:spcBef>
              <a:spcAft>
                <a:spcPts val="0"/>
              </a:spcAft>
              <a:buClr>
                <a:schemeClr val="dk1"/>
              </a:buClr>
              <a:buSzPts val="2000"/>
              <a:buChar char="•"/>
            </a:pPr>
            <a:r>
              <a:rPr lang="en-US" sz="2000"/>
              <a:t>Culture Specific (Namaste/Shake hand).</a:t>
            </a:r>
            <a:endParaRPr/>
          </a:p>
          <a:p>
            <a:pPr indent="-266700" lvl="1" marL="266700" rtl="0" algn="l">
              <a:lnSpc>
                <a:spcPct val="110000"/>
              </a:lnSpc>
              <a:spcBef>
                <a:spcPts val="2400"/>
              </a:spcBef>
              <a:spcAft>
                <a:spcPts val="0"/>
              </a:spcAft>
              <a:buClr>
                <a:schemeClr val="dk1"/>
              </a:buClr>
              <a:buSzPts val="2000"/>
              <a:buChar char="•"/>
            </a:pPr>
            <a:r>
              <a:rPr lang="en-US" sz="2000"/>
              <a:t>Make sure your right hand is open so the lower joint of the thumb of both parties touch to ensure firm grip.</a:t>
            </a:r>
            <a:endParaRPr/>
          </a:p>
          <a:p>
            <a:pPr indent="-266700" lvl="1" marL="266700" rtl="0" algn="l">
              <a:lnSpc>
                <a:spcPct val="110000"/>
              </a:lnSpc>
              <a:spcBef>
                <a:spcPts val="2400"/>
              </a:spcBef>
              <a:spcAft>
                <a:spcPts val="0"/>
              </a:spcAft>
              <a:buClr>
                <a:schemeClr val="dk1"/>
              </a:buClr>
              <a:buSzPts val="2000"/>
              <a:buChar char="•"/>
            </a:pPr>
            <a:r>
              <a:rPr lang="en-US" sz="2000"/>
              <a:t>The grip should be firm--not limp or so strong that it hurts the other person. Firm Handshake shows Credibility, Confidence &amp; Trust.</a:t>
            </a:r>
            <a:endParaRPr/>
          </a:p>
          <a:p>
            <a:pPr indent="-266700" lvl="1" marL="266700" rtl="0" algn="l">
              <a:lnSpc>
                <a:spcPct val="110000"/>
              </a:lnSpc>
              <a:spcBef>
                <a:spcPts val="2400"/>
              </a:spcBef>
              <a:spcAft>
                <a:spcPts val="0"/>
              </a:spcAft>
              <a:buClr>
                <a:schemeClr val="dk1"/>
              </a:buClr>
              <a:buSzPts val="2000"/>
              <a:buChar char="•"/>
            </a:pPr>
            <a:r>
              <a:rPr lang="en-US" sz="2000"/>
              <a:t>Adjust your grip to that of the other person and always stand and shake hand- Don’t do the same while sitting.</a:t>
            </a:r>
            <a:endParaRPr/>
          </a:p>
          <a:p>
            <a:pPr indent="-266700" lvl="1" marL="266700" rtl="0" algn="l">
              <a:lnSpc>
                <a:spcPct val="110000"/>
              </a:lnSpc>
              <a:spcBef>
                <a:spcPts val="2400"/>
              </a:spcBef>
              <a:spcAft>
                <a:spcPts val="0"/>
              </a:spcAft>
              <a:buClr>
                <a:schemeClr val="dk1"/>
              </a:buClr>
              <a:buSzPts val="2000"/>
              <a:buChar char="•"/>
            </a:pPr>
            <a:r>
              <a:rPr lang="en-US" sz="2000"/>
              <a:t>A good handshake has a smooth up-and-down motion. </a:t>
            </a:r>
            <a:endParaRPr/>
          </a:p>
          <a:p>
            <a:pPr indent="-266700" lvl="1" marL="266700" rtl="0" algn="l">
              <a:lnSpc>
                <a:spcPct val="110000"/>
              </a:lnSpc>
              <a:spcBef>
                <a:spcPts val="2400"/>
              </a:spcBef>
              <a:spcAft>
                <a:spcPts val="0"/>
              </a:spcAft>
              <a:buClr>
                <a:schemeClr val="dk1"/>
              </a:buClr>
              <a:buSzPts val="2000"/>
              <a:buChar char="•"/>
            </a:pPr>
            <a:r>
              <a:rPr lang="en-US" sz="2000"/>
              <a:t>Gauge when the person wants to end the shake, and then do so right away. (Ideal time is 2-3 seconds).</a:t>
            </a:r>
            <a:endParaRPr sz="2000"/>
          </a:p>
        </p:txBody>
      </p:sp>
      <p:pic>
        <p:nvPicPr>
          <p:cNvPr id="160" name="Google Shape;160;p19"/>
          <p:cNvPicPr preferRelativeResize="0"/>
          <p:nvPr/>
        </p:nvPicPr>
        <p:blipFill rotWithShape="1">
          <a:blip r:embed="rId3">
            <a:alphaModFix/>
          </a:blip>
          <a:srcRect b="10882" l="0" r="0" t="10882"/>
          <a:stretch/>
        </p:blipFill>
        <p:spPr>
          <a:xfrm>
            <a:off x="7164730" y="1168925"/>
            <a:ext cx="4364796" cy="5122211"/>
          </a:xfrm>
          <a:prstGeom prst="roundRect">
            <a:avLst>
              <a:gd fmla="val 8594" name="adj"/>
            </a:avLst>
          </a:prstGeom>
          <a:solidFill>
            <a:srgbClr val="ECECEC"/>
          </a:solidFill>
          <a:ln cap="flat" cmpd="sng" w="9525">
            <a:solidFill>
              <a:srgbClr val="D8D8D8"/>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