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embeddedFontLst>
    <p:embeddedFont>
      <p:font typeface="Jost" panose="020B0604020202020204" charset="0"/>
      <p:regular r:id="rId24"/>
      <p:bold r:id="rId25"/>
      <p:italic r:id="rId26"/>
      <p:boldItalic r:id="rId27"/>
    </p:embeddedFont>
    <p:embeddedFont>
      <p:font typeface="Lato" panose="020F0502020204030203" pitchFamily="34" charset="0"/>
      <p:regular r:id="rId28"/>
      <p:bold r:id="rId29"/>
      <p:italic r:id="rId30"/>
      <p:boldItalic r:id="rId31"/>
    </p:embeddedFont>
    <p:embeddedFont>
      <p:font typeface="Libre Franklin" pitchFamily="2" charset="0"/>
      <p:regular r:id="rId32"/>
      <p:bold r:id="rId33"/>
      <p:italic r:id="rId34"/>
      <p:boldItalic r:id="rId35"/>
    </p:embeddedFont>
    <p:embeddedFont>
      <p:font typeface="Tahoma" panose="020B060403050404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umissura.com/en/women/chino-pants/"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sumissura.com/en/women/women-suits/" TargetMode="External"/><Relationship Id="rId5" Type="http://schemas.openxmlformats.org/officeDocument/2006/relationships/hyperlink" Target="https://www.sumissura.com/en/women/trench-coat/" TargetMode="External"/><Relationship Id="rId4" Type="http://schemas.openxmlformats.org/officeDocument/2006/relationships/hyperlink" Target="https://www.sumissura.com/en/women/custom-jean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dk1"/>
              </a:buClr>
              <a:buSzPts val="1200"/>
              <a:buFont typeface="Calibri"/>
              <a:buNone/>
            </a:pPr>
            <a:r>
              <a:rPr lang="en-US" sz="1200" b="1" u="sng"/>
              <a:t>Facilitator’s Notes: </a:t>
            </a:r>
            <a:endParaRPr/>
          </a:p>
          <a:p>
            <a:pPr marL="457200" lvl="1"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T</a:t>
            </a:r>
            <a:r>
              <a:rPr lang="en-US"/>
              <a:t>rainer to say in the loudest voice “Hello, Good Morning”. Then the participants will say ‘Good Morning’ in reply.</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a:t>Trainer to say once again in the loudest voice “Hello Good Morning”. Trainer should speak in an energetic, passionate and enthusiastic tone. This activity/gesture will set the tone and energy for the session/workshop</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Trainer:</a:t>
            </a:r>
            <a:r>
              <a:rPr lang="en-US"/>
              <a:t> Well done friends! Great job! (Clap Loudly and tell the participants to clap as well for the superb performance.)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i="0">
                <a:solidFill>
                  <a:srgbClr val="374151"/>
                </a:solidFill>
                <a:latin typeface="Arial"/>
                <a:ea typeface="Arial"/>
                <a:cs typeface="Arial"/>
                <a:sym typeface="Arial"/>
              </a:rPr>
              <a:t>Trainer: </a:t>
            </a:r>
            <a:r>
              <a:rPr lang="en-US" b="0" i="0">
                <a:solidFill>
                  <a:srgbClr val="374151"/>
                </a:solidFill>
                <a:latin typeface="Arial"/>
                <a:ea typeface="Arial"/>
                <a:cs typeface="Arial"/>
                <a:sym typeface="Arial"/>
              </a:rPr>
              <a:t>I'm excited to be here with you all today and appreciate your presence. I hope you're all doing well and are ready to dive into the material.</a:t>
            </a:r>
            <a:r>
              <a:rPr lang="en-US" b="0"/>
              <a:t>Move to next slide.</a:t>
            </a:r>
            <a:endParaRPr/>
          </a:p>
        </p:txBody>
      </p:sp>
      <p:sp>
        <p:nvSpPr>
          <p:cNvPr id="95" name="Google Shape;9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rial"/>
                <a:ea typeface="Arial"/>
                <a:cs typeface="Arial"/>
                <a:sym typeface="Arial"/>
              </a:rPr>
              <a:t>1</a:t>
            </a:fld>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Allow participants to take 10 minutes to plot and then do a round of discussion with a few who volunteer.</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2D2D2D"/>
              </a:buClr>
              <a:buSzPts val="1200"/>
              <a:buFont typeface="Arial"/>
              <a:buNone/>
            </a:pPr>
            <a:r>
              <a:rPr lang="en-US" b="1" i="0">
                <a:solidFill>
                  <a:srgbClr val="2D2D2D"/>
                </a:solidFill>
                <a:latin typeface="Arial"/>
                <a:ea typeface="Arial"/>
                <a:cs typeface="Arial"/>
                <a:sym typeface="Arial"/>
              </a:rPr>
              <a:t>Transition to the next module.</a:t>
            </a:r>
            <a:endParaRPr/>
          </a:p>
          <a:p>
            <a:pPr marL="0" lvl="0" indent="0" algn="l" rtl="0">
              <a:lnSpc>
                <a:spcPct val="100000"/>
              </a:lnSpc>
              <a:spcBef>
                <a:spcPts val="0"/>
              </a:spcBef>
              <a:spcAft>
                <a:spcPts val="0"/>
              </a:spcAft>
              <a:buSzPts val="1400"/>
              <a:buNone/>
            </a:pPr>
            <a:endParaRPr/>
          </a:p>
        </p:txBody>
      </p:sp>
      <p:sp>
        <p:nvSpPr>
          <p:cNvPr id="205" name="Google Shape;2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Say: C</a:t>
            </a:r>
            <a:r>
              <a:rPr lang="en-US" sz="1200" b="0" i="0">
                <a:solidFill>
                  <a:schemeClr val="dk1"/>
                </a:solidFill>
                <a:latin typeface="Calibri"/>
                <a:ea typeface="Calibri"/>
                <a:cs typeface="Calibri"/>
                <a:sym typeface="Calibri"/>
              </a:rPr>
              <a:t>ommunication can further be categorized into 4 types:</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Assertive </a:t>
            </a:r>
            <a:endParaRPr sz="1200" b="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Aggressive</a:t>
            </a:r>
            <a:endParaRPr sz="1200" b="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Passive and </a:t>
            </a:r>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Empathetic</a:t>
            </a:r>
            <a:endParaRPr/>
          </a:p>
          <a:p>
            <a:pPr marL="0" lvl="0" indent="0" algn="l" rtl="0">
              <a:lnSpc>
                <a:spcPct val="100000"/>
              </a:lnSpc>
              <a:spcBef>
                <a:spcPts val="0"/>
              </a:spcBef>
              <a:spcAft>
                <a:spcPts val="0"/>
              </a:spcAft>
              <a:buSzPts val="1400"/>
              <a:buNone/>
            </a:pPr>
            <a:endParaRPr sz="1200" b="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So what are these?</a:t>
            </a:r>
            <a:endParaRPr b="0"/>
          </a:p>
        </p:txBody>
      </p:sp>
      <p:sp>
        <p:nvSpPr>
          <p:cNvPr id="217" name="Google Shape;21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Say: </a:t>
            </a:r>
            <a:r>
              <a:rPr lang="en-US" b="0"/>
              <a:t>So now when you have learnt about 4Cs for effective communication, it is important for us to know ensure that we fool proof our communication to avoid errors and enhance our communication style.</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So what is LADR? Any Guesses?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1"/>
              <a:t>L Stands for Listening actively: </a:t>
            </a:r>
            <a:endParaRPr/>
          </a:p>
          <a:p>
            <a:pPr marL="0" lvl="0" indent="0" algn="l" rtl="0">
              <a:lnSpc>
                <a:spcPct val="100000"/>
              </a:lnSpc>
              <a:spcBef>
                <a:spcPts val="0"/>
              </a:spcBef>
              <a:spcAft>
                <a:spcPts val="0"/>
              </a:spcAft>
              <a:buSzPts val="1400"/>
              <a:buNone/>
            </a:pPr>
            <a:endParaRPr b="1"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000000"/>
                </a:solidFill>
                <a:latin typeface="Arial"/>
                <a:ea typeface="Arial"/>
                <a:cs typeface="Arial"/>
                <a:sym typeface="Arial"/>
              </a:rPr>
              <a:t>Listening is easy, but it’s not fool-proofed. 45% of your communication is used for listening, but are you using them to your ADVANTAGE! Here are </a:t>
            </a:r>
            <a:r>
              <a:rPr lang="en-US" b="0" i="0">
                <a:solidFill>
                  <a:srgbClr val="25A84A"/>
                </a:solidFill>
                <a:latin typeface="Tahoma"/>
                <a:ea typeface="Tahoma"/>
                <a:cs typeface="Tahoma"/>
                <a:sym typeface="Tahoma"/>
              </a:rPr>
              <a:t>4 Tips on FOOLPROOFING your LISTENING SKILLS</a:t>
            </a:r>
            <a:endParaRPr/>
          </a:p>
          <a:p>
            <a:pPr marL="0" lvl="0" indent="0" algn="l" rtl="0">
              <a:lnSpc>
                <a:spcPct val="100000"/>
              </a:lnSpc>
              <a:spcBef>
                <a:spcPts val="0"/>
              </a:spcBef>
              <a:spcAft>
                <a:spcPts val="0"/>
              </a:spcAft>
              <a:buSzPts val="1400"/>
              <a:buNone/>
            </a:pP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FF6600"/>
              </a:buClr>
              <a:buSzPts val="1200"/>
              <a:buFont typeface="Calibri"/>
              <a:buAutoNum type="arabicPeriod"/>
            </a:pPr>
            <a:r>
              <a:rPr lang="en-US" b="1" i="0">
                <a:solidFill>
                  <a:srgbClr val="FF6600"/>
                </a:solidFill>
                <a:latin typeface="Arial"/>
                <a:ea typeface="Arial"/>
                <a:cs typeface="Arial"/>
                <a:sym typeface="Arial"/>
              </a:rPr>
              <a:t>Take </a:t>
            </a:r>
            <a:r>
              <a:rPr lang="en-US" b="1" i="0">
                <a:solidFill>
                  <a:srgbClr val="000000"/>
                </a:solidFill>
                <a:latin typeface="Arial"/>
                <a:ea typeface="Arial"/>
                <a:cs typeface="Arial"/>
                <a:sym typeface="Arial"/>
              </a:rPr>
              <a:t>Notes</a:t>
            </a:r>
            <a:r>
              <a:rPr lang="en-US" b="0" i="0">
                <a:solidFill>
                  <a:srgbClr val="000000"/>
                </a:solidFill>
                <a:latin typeface="Arial"/>
                <a:ea typeface="Arial"/>
                <a:cs typeface="Arial"/>
                <a:sym typeface="Arial"/>
              </a:rPr>
              <a:t>: Take notes either shorthand or longhand with quick references to refer later. Record the presentation with a recorder to boost your listening process and physically engage the brain, eyes and fingers. By taking the time to write notes, it sends a good message to your audience and a sign of respect!</a:t>
            </a:r>
            <a:endParaRPr/>
          </a:p>
          <a:p>
            <a:pPr marL="0" lvl="0" indent="0" algn="l" rtl="0">
              <a:lnSpc>
                <a:spcPct val="100000"/>
              </a:lnSpc>
              <a:spcBef>
                <a:spcPts val="0"/>
              </a:spcBef>
              <a:spcAft>
                <a:spcPts val="0"/>
              </a:spcAft>
              <a:buClr>
                <a:schemeClr val="dk1"/>
              </a:buClr>
              <a:buSzPts val="1200"/>
              <a:buFont typeface="Calibri"/>
              <a:buNone/>
            </a:pP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FF6600"/>
              </a:buClr>
              <a:buSzPts val="1200"/>
              <a:buFont typeface="Calibri"/>
              <a:buAutoNum type="arabicPeriod"/>
            </a:pPr>
            <a:r>
              <a:rPr lang="en-US" b="1" i="0">
                <a:solidFill>
                  <a:srgbClr val="FF6600"/>
                </a:solidFill>
                <a:latin typeface="Arial"/>
                <a:ea typeface="Arial"/>
                <a:cs typeface="Arial"/>
                <a:sym typeface="Arial"/>
              </a:rPr>
              <a:t>Count</a:t>
            </a:r>
            <a:r>
              <a:rPr lang="en-US" b="0" i="0">
                <a:solidFill>
                  <a:srgbClr val="000000"/>
                </a:solidFill>
                <a:latin typeface="Arial"/>
                <a:ea typeface="Arial"/>
                <a:cs typeface="Arial"/>
                <a:sym typeface="Arial"/>
              </a:rPr>
              <a:t> </a:t>
            </a:r>
            <a:r>
              <a:rPr lang="en-US" b="1" i="0">
                <a:solidFill>
                  <a:srgbClr val="000000"/>
                </a:solidFill>
                <a:latin typeface="Arial"/>
                <a:ea typeface="Arial"/>
                <a:cs typeface="Arial"/>
                <a:sym typeface="Arial"/>
              </a:rPr>
              <a:t>One</a:t>
            </a:r>
            <a:r>
              <a:rPr lang="en-US" b="0" i="0">
                <a:solidFill>
                  <a:srgbClr val="000000"/>
                </a:solidFill>
                <a:latin typeface="Arial"/>
                <a:ea typeface="Arial"/>
                <a:cs typeface="Arial"/>
                <a:sym typeface="Arial"/>
              </a:rPr>
              <a:t> </a:t>
            </a:r>
            <a:r>
              <a:rPr lang="en-US" b="1" i="0">
                <a:solidFill>
                  <a:srgbClr val="FF6600"/>
                </a:solidFill>
                <a:latin typeface="Arial"/>
                <a:ea typeface="Arial"/>
                <a:cs typeface="Arial"/>
                <a:sym typeface="Arial"/>
              </a:rPr>
              <a:t>Two Three :</a:t>
            </a:r>
            <a:r>
              <a:rPr lang="en-US" b="0" i="0">
                <a:solidFill>
                  <a:srgbClr val="000000"/>
                </a:solidFill>
                <a:latin typeface="Arial"/>
                <a:ea typeface="Arial"/>
                <a:cs typeface="Arial"/>
                <a:sym typeface="Arial"/>
              </a:rPr>
              <a:t>Delay slightly before you speak, so you absorb and understand better. This prevents you from being perceived as anxious and helps you listen to their last thought. Remember, interrupting the other party is disrespectful!</a:t>
            </a:r>
            <a:endParaRPr/>
          </a:p>
          <a:p>
            <a:pPr marL="0" lvl="0" indent="0" algn="l" rtl="0">
              <a:lnSpc>
                <a:spcPct val="100000"/>
              </a:lnSpc>
              <a:spcBef>
                <a:spcPts val="0"/>
              </a:spcBef>
              <a:spcAft>
                <a:spcPts val="0"/>
              </a:spcAft>
              <a:buClr>
                <a:schemeClr val="dk1"/>
              </a:buClr>
              <a:buSzPts val="1200"/>
              <a:buFont typeface="Calibri"/>
              <a:buNone/>
            </a:pP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FF6600"/>
              </a:buClr>
              <a:buSzPts val="1200"/>
              <a:buFont typeface="Calibri"/>
              <a:buAutoNum type="arabicPeriod"/>
            </a:pPr>
            <a:r>
              <a:rPr lang="en-US" b="1" i="0">
                <a:solidFill>
                  <a:srgbClr val="FF6600"/>
                </a:solidFill>
                <a:latin typeface="Arial"/>
                <a:ea typeface="Arial"/>
                <a:cs typeface="Arial"/>
                <a:sym typeface="Arial"/>
              </a:rPr>
              <a:t>Empathize</a:t>
            </a:r>
            <a:r>
              <a:rPr lang="en-US" b="0" i="0">
                <a:solidFill>
                  <a:srgbClr val="000000"/>
                </a:solidFill>
                <a:latin typeface="Arial"/>
                <a:ea typeface="Arial"/>
                <a:cs typeface="Arial"/>
                <a:sym typeface="Arial"/>
              </a:rPr>
              <a:t> </a:t>
            </a:r>
            <a:r>
              <a:rPr lang="en-US" b="1" i="0">
                <a:solidFill>
                  <a:srgbClr val="000000"/>
                </a:solidFill>
                <a:latin typeface="Arial"/>
                <a:ea typeface="Arial"/>
                <a:cs typeface="Arial"/>
                <a:sym typeface="Arial"/>
              </a:rPr>
              <a:t>like you</a:t>
            </a:r>
            <a:r>
              <a:rPr lang="en-US" b="0" i="0">
                <a:solidFill>
                  <a:srgbClr val="000000"/>
                </a:solidFill>
                <a:latin typeface="Arial"/>
                <a:ea typeface="Arial"/>
                <a:cs typeface="Arial"/>
                <a:sym typeface="Arial"/>
              </a:rPr>
              <a:t> </a:t>
            </a:r>
            <a:r>
              <a:rPr lang="en-US" b="1" i="0">
                <a:solidFill>
                  <a:srgbClr val="FF6600"/>
                </a:solidFill>
                <a:latin typeface="Arial"/>
                <a:ea typeface="Arial"/>
                <a:cs typeface="Arial"/>
                <a:sym typeface="Arial"/>
              </a:rPr>
              <a:t>Care : </a:t>
            </a:r>
            <a:r>
              <a:rPr lang="en-US" b="0" i="0">
                <a:solidFill>
                  <a:srgbClr val="000000"/>
                </a:solidFill>
                <a:latin typeface="Arial"/>
                <a:ea typeface="Arial"/>
                <a:cs typeface="Arial"/>
                <a:sym typeface="Arial"/>
              </a:rPr>
              <a:t>Uncross your arms and legs, sit straight in your chair or maintain an athletic stance. It is best to face the other party or speaker while leaning forward to display attentiveness. Lastly, make eye contact, which shows that you care!</a:t>
            </a:r>
            <a:endParaRPr/>
          </a:p>
          <a:p>
            <a:pPr marL="0" lvl="0" indent="0" algn="l" rtl="0">
              <a:lnSpc>
                <a:spcPct val="100000"/>
              </a:lnSpc>
              <a:spcBef>
                <a:spcPts val="0"/>
              </a:spcBef>
              <a:spcAft>
                <a:spcPts val="0"/>
              </a:spcAft>
              <a:buClr>
                <a:schemeClr val="dk1"/>
              </a:buClr>
              <a:buSzPts val="1200"/>
              <a:buFont typeface="Calibri"/>
              <a:buNone/>
            </a:pP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FF6600"/>
              </a:buClr>
              <a:buSzPts val="1200"/>
              <a:buFont typeface="Calibri"/>
              <a:buAutoNum type="arabicPeriod"/>
            </a:pPr>
            <a:r>
              <a:rPr lang="en-US" b="1" i="0">
                <a:solidFill>
                  <a:srgbClr val="FF6600"/>
                </a:solidFill>
                <a:latin typeface="Arial"/>
                <a:ea typeface="Arial"/>
                <a:cs typeface="Arial"/>
                <a:sym typeface="Arial"/>
              </a:rPr>
              <a:t>Don’t Multi-Task: </a:t>
            </a:r>
            <a:r>
              <a:rPr lang="en-US" b="0" i="0">
                <a:solidFill>
                  <a:srgbClr val="000000"/>
                </a:solidFill>
                <a:latin typeface="Arial"/>
                <a:ea typeface="Arial"/>
                <a:cs typeface="Arial"/>
                <a:sym typeface="Arial"/>
              </a:rPr>
              <a:t>Focus by removing any external or internal distraction. Block any noise or room clutter to prevent your mind from wandering. Remember, people whose desks/offices that are a mess are perceived as not being good listeners! One of the example is Listening as well as working on Laptop or system, etc..</a:t>
            </a:r>
            <a:endParaRPr/>
          </a:p>
          <a:p>
            <a:pPr marL="0" lvl="0" indent="0" algn="l" rtl="0">
              <a:lnSpc>
                <a:spcPct val="100000"/>
              </a:lnSpc>
              <a:spcBef>
                <a:spcPts val="0"/>
              </a:spcBef>
              <a:spcAft>
                <a:spcPts val="0"/>
              </a:spcAft>
              <a:buClr>
                <a:schemeClr val="dk1"/>
              </a:buClr>
              <a:buSzPts val="1200"/>
              <a:buFont typeface="Calibri"/>
              <a:buNone/>
            </a:pP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AutoNum type="arabicPeriod"/>
            </a:pPr>
            <a:r>
              <a:rPr lang="en-US" sz="1200" b="1"/>
              <a:t> Never interrupt </a:t>
            </a:r>
            <a:r>
              <a:rPr lang="en-US" sz="1200"/>
              <a:t>while the other person is speaking.. It may irritate him/her, make him/her feel like you are not trying to understand his/her perspective. Also, you may miss out on important results as a result of your interruptions!!!!</a:t>
            </a:r>
            <a:endParaRPr/>
          </a:p>
          <a:p>
            <a:pPr marL="0" lvl="0" indent="0" algn="l" rtl="0">
              <a:lnSpc>
                <a:spcPct val="100000"/>
              </a:lnSpc>
              <a:spcBef>
                <a:spcPts val="0"/>
              </a:spcBef>
              <a:spcAft>
                <a:spcPts val="0"/>
              </a:spcAft>
              <a:buClr>
                <a:schemeClr val="dk1"/>
              </a:buClr>
              <a:buSzPts val="1200"/>
              <a:buFont typeface="Calibri"/>
              <a:buNone/>
            </a:pPr>
            <a:endParaRPr sz="1200" b="1"/>
          </a:p>
          <a:p>
            <a:pPr marL="0" lvl="0" indent="0" algn="l" rtl="0">
              <a:lnSpc>
                <a:spcPct val="100000"/>
              </a:lnSpc>
              <a:spcBef>
                <a:spcPts val="0"/>
              </a:spcBef>
              <a:spcAft>
                <a:spcPts val="0"/>
              </a:spcAft>
              <a:buClr>
                <a:schemeClr val="dk1"/>
              </a:buClr>
              <a:buSzPts val="1200"/>
              <a:buFont typeface="Calibri"/>
              <a:buAutoNum type="arabicPeriod"/>
            </a:pPr>
            <a:r>
              <a:rPr lang="en-US" sz="1200" b="1"/>
              <a:t>Listening with a Bias</a:t>
            </a:r>
            <a:r>
              <a:rPr lang="en-US" sz="1200"/>
              <a:t> :ok! Biased listening happens when a person hears only what he wants to hear based on the perceptions or beliefs that he has, typically leading to misinterpretations and misunderstandings! Stephen R. Covey explained that with a nice quote, ‘most people do not listen with the intent to understand; most people listen with the intent to reply’.. </a:t>
            </a: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Calibri"/>
              <a:buAutoNum type="arabicPeriod"/>
            </a:pPr>
            <a:r>
              <a:rPr lang="en-US" b="1" i="0">
                <a:solidFill>
                  <a:srgbClr val="000000"/>
                </a:solidFill>
                <a:latin typeface="Arial"/>
                <a:ea typeface="Arial"/>
                <a:cs typeface="Arial"/>
                <a:sym typeface="Arial"/>
              </a:rPr>
              <a:t>Avoid Distraction </a:t>
            </a:r>
            <a:r>
              <a:rPr lang="en-US" b="0" i="0">
                <a:solidFill>
                  <a:srgbClr val="000000"/>
                </a:solidFill>
                <a:latin typeface="Arial"/>
                <a:ea typeface="Arial"/>
                <a:cs typeface="Arial"/>
                <a:sym typeface="Arial"/>
              </a:rPr>
              <a:t>: Avoid any sort of distraction while you are listening like a phone call, an email. If something is urgent please ask for a permission to finish it and do that in next 2-3 minutes. Else avoid the same while listening.</a:t>
            </a:r>
            <a:endParaRPr/>
          </a:p>
          <a:p>
            <a:pPr marL="0" lvl="0" indent="0" algn="l" rtl="0">
              <a:lnSpc>
                <a:spcPct val="100000"/>
              </a:lnSpc>
              <a:spcBef>
                <a:spcPts val="0"/>
              </a:spcBef>
              <a:spcAft>
                <a:spcPts val="0"/>
              </a:spcAft>
              <a:buClr>
                <a:schemeClr val="dk1"/>
              </a:buClr>
              <a:buSzPts val="1200"/>
              <a:buFont typeface="Calibri"/>
              <a:buNone/>
            </a:pP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Calibri"/>
              <a:buNone/>
            </a:pPr>
            <a:r>
              <a:rPr lang="en-US" b="0" i="0">
                <a:solidFill>
                  <a:srgbClr val="000000"/>
                </a:solidFill>
                <a:latin typeface="Arial"/>
                <a:ea typeface="Arial"/>
                <a:cs typeface="Arial"/>
                <a:sym typeface="Arial"/>
              </a:rPr>
              <a:t>Move to next slide</a:t>
            </a:r>
            <a:endParaRPr/>
          </a:p>
        </p:txBody>
      </p:sp>
      <p:sp>
        <p:nvSpPr>
          <p:cNvPr id="238" name="Google Shape;23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Say:  </a:t>
            </a:r>
            <a:r>
              <a:rPr lang="en-US" b="0" i="0">
                <a:solidFill>
                  <a:srgbClr val="4A4A4A"/>
                </a:solidFill>
                <a:latin typeface="Jost"/>
                <a:ea typeface="Jost"/>
                <a:cs typeface="Jost"/>
                <a:sym typeface="Jost"/>
              </a:rPr>
              <a:t>If you encounter a passive speaker,  consider using these techniques to effectively communicate with them:</a:t>
            </a:r>
            <a:endParaRPr b="1"/>
          </a:p>
          <a:p>
            <a:pPr marL="0" lvl="0" indent="0" algn="l" rtl="0">
              <a:lnSpc>
                <a:spcPct val="100000"/>
              </a:lnSpc>
              <a:spcBef>
                <a:spcPts val="0"/>
              </a:spcBef>
              <a:spcAft>
                <a:spcPts val="0"/>
              </a:spcAft>
              <a:buClr>
                <a:srgbClr val="4A4A4A"/>
              </a:buClr>
              <a:buSzPts val="1200"/>
              <a:buFont typeface="Calibri"/>
              <a:buAutoNum type="arabicPeriod"/>
            </a:pPr>
            <a:r>
              <a:rPr lang="en-US" b="0" i="0" u="none">
                <a:solidFill>
                  <a:srgbClr val="4A4A4A"/>
                </a:solidFill>
                <a:latin typeface="Jost"/>
                <a:ea typeface="Jost"/>
                <a:cs typeface="Jost"/>
                <a:sym typeface="Jost"/>
              </a:rPr>
              <a:t>Try To Initiate A One-On-One Interaction To Build Rapport. Passive Speakers Are More Comfortable With Personal Interactions Than Group Discussions. </a:t>
            </a:r>
            <a:endParaRPr/>
          </a:p>
          <a:p>
            <a:pPr marL="0" lvl="0" indent="0" algn="l" rtl="0">
              <a:lnSpc>
                <a:spcPct val="100000"/>
              </a:lnSpc>
              <a:spcBef>
                <a:spcPts val="0"/>
              </a:spcBef>
              <a:spcAft>
                <a:spcPts val="0"/>
              </a:spcAft>
              <a:buClr>
                <a:srgbClr val="4A4A4A"/>
              </a:buClr>
              <a:buSzPts val="1200"/>
              <a:buFont typeface="Calibri"/>
              <a:buAutoNum type="arabicPeriod"/>
            </a:pPr>
            <a:r>
              <a:rPr lang="en-US" b="0" i="0" u="none">
                <a:solidFill>
                  <a:srgbClr val="4A4A4A"/>
                </a:solidFill>
                <a:latin typeface="Jost"/>
                <a:ea typeface="Jost"/>
                <a:cs typeface="Jost"/>
                <a:sym typeface="Jost"/>
              </a:rPr>
              <a:t>Give Them Enough Time To Think Through Their Response When You Ask Them A Question.</a:t>
            </a:r>
            <a:endParaRPr/>
          </a:p>
          <a:p>
            <a:pPr marL="0" lvl="0" indent="0" algn="l" rtl="0">
              <a:lnSpc>
                <a:spcPct val="100000"/>
              </a:lnSpc>
              <a:spcBef>
                <a:spcPts val="0"/>
              </a:spcBef>
              <a:spcAft>
                <a:spcPts val="0"/>
              </a:spcAft>
              <a:buClr>
                <a:srgbClr val="4A4A4A"/>
              </a:buClr>
              <a:buSzPts val="1200"/>
              <a:buFont typeface="Calibri"/>
              <a:buAutoNum type="arabicPeriod"/>
            </a:pPr>
            <a:r>
              <a:rPr lang="en-US" b="0" i="0" u="none">
                <a:solidFill>
                  <a:srgbClr val="4A4A4A"/>
                </a:solidFill>
                <a:latin typeface="Jost"/>
                <a:ea typeface="Jost"/>
                <a:cs typeface="Jost"/>
                <a:sym typeface="Jost"/>
              </a:rPr>
              <a:t>Avoid Asking Yes/No Questions; Instead, Pose Open-Ended Questions That Encourage Them To Provide An In-Depth Response.</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i="0" u="sng">
                <a:solidFill>
                  <a:srgbClr val="4A4A4A"/>
                </a:solidFill>
                <a:latin typeface="Jost"/>
                <a:ea typeface="Jost"/>
                <a:cs typeface="Jost"/>
                <a:sym typeface="Jost"/>
              </a:rPr>
              <a:t>Conclusion</a:t>
            </a:r>
            <a:endParaRPr/>
          </a:p>
          <a:p>
            <a:pPr marL="0" lvl="0" indent="0" algn="l" rtl="0">
              <a:lnSpc>
                <a:spcPct val="100000"/>
              </a:lnSpc>
              <a:spcBef>
                <a:spcPts val="0"/>
              </a:spcBef>
              <a:spcAft>
                <a:spcPts val="0"/>
              </a:spcAft>
              <a:buSzPts val="1400"/>
              <a:buNone/>
            </a:pPr>
            <a:r>
              <a:rPr lang="en-US" b="0" i="0">
                <a:solidFill>
                  <a:srgbClr val="4A4A4A"/>
                </a:solidFill>
                <a:latin typeface="Jost"/>
                <a:ea typeface="Jost"/>
                <a:cs typeface="Jost"/>
                <a:sym typeface="Jost"/>
              </a:rPr>
              <a:t>Passive communication doesn’t make you a bad person or a failure. However, it can hold you back and limit your opportunities—making it difficult for you to achieve your goals and objectives. Harappa Education’s </a:t>
            </a:r>
            <a:r>
              <a:rPr lang="en-US" b="0" i="0" u="none" strike="noStrike">
                <a:solidFill>
                  <a:srgbClr val="575354"/>
                </a:solidFill>
                <a:latin typeface="Jost"/>
                <a:ea typeface="Jost"/>
                <a:cs typeface="Jost"/>
                <a:sym typeface="Jost"/>
              </a:rPr>
              <a:t>Speaking Effectively</a:t>
            </a:r>
            <a:r>
              <a:rPr lang="en-US" b="0" i="0" u="none" strike="noStrike">
                <a:solidFill>
                  <a:srgbClr val="4A4A4A"/>
                </a:solidFill>
                <a:latin typeface="Jost"/>
                <a:ea typeface="Jost"/>
                <a:cs typeface="Jost"/>
                <a:sym typeface="Jost"/>
              </a:rPr>
              <a:t> </a:t>
            </a:r>
            <a:r>
              <a:rPr lang="en-US" b="0" i="0">
                <a:solidFill>
                  <a:srgbClr val="4A4A4A"/>
                </a:solidFill>
                <a:latin typeface="Jost"/>
                <a:ea typeface="Jost"/>
                <a:cs typeface="Jost"/>
                <a:sym typeface="Jost"/>
              </a:rPr>
              <a:t>course will teach you how to speak confidently. The PAM (Purpose, Audience and Message) Framework will help you identify and employ the different components of fruitful communication. The Non-Verbal Cues framework will teach you how to use your facial expression and body language to support your words. Be the speaker who stands out and leaves a lasting impression on people!</a:t>
            </a:r>
            <a:endParaRPr/>
          </a:p>
          <a:p>
            <a:pPr marL="0" lvl="0" indent="0" algn="l" rtl="0">
              <a:lnSpc>
                <a:spcPct val="100000"/>
              </a:lnSpc>
              <a:spcBef>
                <a:spcPts val="0"/>
              </a:spcBef>
              <a:spcAft>
                <a:spcPts val="0"/>
              </a:spcAft>
              <a:buSzPts val="1400"/>
              <a:buNone/>
            </a:pPr>
            <a:endParaRPr b="1"/>
          </a:p>
        </p:txBody>
      </p:sp>
      <p:sp>
        <p:nvSpPr>
          <p:cNvPr id="246" name="Google Shape;24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Say: </a:t>
            </a:r>
            <a:r>
              <a:rPr lang="en-US" b="0"/>
              <a:t>Let’s recall the video we saw sometime back, So what else did you observe from the video? (If required play the video again)</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Derive “A” from discussion.</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1"/>
              <a:t>A Stands for Ask Questions: </a:t>
            </a:r>
            <a:endParaRPr/>
          </a:p>
          <a:p>
            <a:pPr marL="0" lvl="0" indent="0" algn="l" rtl="0">
              <a:lnSpc>
                <a:spcPct val="100000"/>
              </a:lnSpc>
              <a:spcBef>
                <a:spcPts val="0"/>
              </a:spcBef>
              <a:spcAft>
                <a:spcPts val="0"/>
              </a:spcAft>
              <a:buSzPts val="1400"/>
              <a:buNone/>
            </a:pPr>
            <a:endParaRPr b="1" i="0">
              <a:latin typeface="Libre Franklin"/>
              <a:ea typeface="Libre Franklin"/>
              <a:cs typeface="Libre Franklin"/>
              <a:sym typeface="Libre Franklin"/>
            </a:endParaRPr>
          </a:p>
          <a:p>
            <a:pPr marL="0" lvl="0" indent="0" algn="l" rtl="0">
              <a:lnSpc>
                <a:spcPct val="100000"/>
              </a:lnSpc>
              <a:spcBef>
                <a:spcPts val="0"/>
              </a:spcBef>
              <a:spcAft>
                <a:spcPts val="0"/>
              </a:spcAft>
              <a:buSzPts val="1400"/>
              <a:buNone/>
            </a:pPr>
            <a:r>
              <a:rPr lang="en-US" b="0" i="0">
                <a:latin typeface="Libre Franklin"/>
                <a:ea typeface="Libre Franklin"/>
                <a:cs typeface="Libre Franklin"/>
                <a:sym typeface="Libre Franklin"/>
              </a:rPr>
              <a:t>"Garbage in, garbage out," is a popular truth, often said in relation to computer systems: if you put the wrong information in, you'll get the wrong information out.</a:t>
            </a:r>
            <a:endParaRPr/>
          </a:p>
          <a:p>
            <a:pPr marL="0" lvl="0" indent="0" algn="l" rtl="0">
              <a:lnSpc>
                <a:spcPct val="100000"/>
              </a:lnSpc>
              <a:spcBef>
                <a:spcPts val="0"/>
              </a:spcBef>
              <a:spcAft>
                <a:spcPts val="0"/>
              </a:spcAft>
              <a:buSzPts val="1400"/>
              <a:buNone/>
            </a:pPr>
            <a:r>
              <a:rPr lang="en-US" b="0" i="0">
                <a:latin typeface="Libre Franklin"/>
                <a:ea typeface="Libre Franklin"/>
                <a:cs typeface="Libre Franklin"/>
                <a:sym typeface="Libre Franklin"/>
              </a:rPr>
              <a:t>The same principle applies to communications in general: if you ask the wrong questions, you'll probably get the wrong answer, or at least not quite what you're hoping for.</a:t>
            </a:r>
            <a:endParaRPr/>
          </a:p>
          <a:p>
            <a:pPr marL="0" lvl="0" indent="0" algn="l" rtl="0">
              <a:lnSpc>
                <a:spcPct val="100000"/>
              </a:lnSpc>
              <a:spcBef>
                <a:spcPts val="0"/>
              </a:spcBef>
              <a:spcAft>
                <a:spcPts val="0"/>
              </a:spcAft>
              <a:buSzPts val="1400"/>
              <a:buNone/>
            </a:pPr>
            <a:r>
              <a:rPr lang="en-US" b="0" i="0">
                <a:latin typeface="Libre Franklin"/>
                <a:ea typeface="Libre Franklin"/>
                <a:cs typeface="Libre Franklin"/>
                <a:sym typeface="Libre Franklin"/>
              </a:rPr>
              <a:t>Asking the right question is at the heart of effective communications and information exchange. </a:t>
            </a:r>
            <a:endParaRPr/>
          </a:p>
          <a:p>
            <a:pPr marL="0" lvl="0" indent="0" algn="l" rtl="0">
              <a:lnSpc>
                <a:spcPct val="100000"/>
              </a:lnSpc>
              <a:spcBef>
                <a:spcPts val="0"/>
              </a:spcBef>
              <a:spcAft>
                <a:spcPts val="0"/>
              </a:spcAft>
              <a:buSzPts val="1400"/>
              <a:buNone/>
            </a:pPr>
            <a:endParaRPr b="0" i="0">
              <a:latin typeface="Libre Franklin"/>
              <a:ea typeface="Libre Franklin"/>
              <a:cs typeface="Libre Franklin"/>
              <a:sym typeface="Libre Franklin"/>
            </a:endParaRPr>
          </a:p>
          <a:p>
            <a:pPr marL="0" lvl="0" indent="0" algn="l" rtl="0">
              <a:lnSpc>
                <a:spcPct val="100000"/>
              </a:lnSpc>
              <a:spcBef>
                <a:spcPts val="0"/>
              </a:spcBef>
              <a:spcAft>
                <a:spcPts val="0"/>
              </a:spcAft>
              <a:buSzPts val="1400"/>
              <a:buNone/>
            </a:pPr>
            <a:r>
              <a:rPr lang="en-US" b="0" i="0">
                <a:latin typeface="Libre Franklin"/>
                <a:ea typeface="Libre Franklin"/>
                <a:cs typeface="Libre Franklin"/>
                <a:sym typeface="Libre Franklin"/>
              </a:rPr>
              <a:t>By using the right questions in a particular situation, you can improve a whole range of communications skills. </a:t>
            </a:r>
            <a:endParaRPr/>
          </a:p>
          <a:p>
            <a:pPr marL="0" lvl="0" indent="0" algn="l" rtl="0">
              <a:lnSpc>
                <a:spcPct val="100000"/>
              </a:lnSpc>
              <a:spcBef>
                <a:spcPts val="0"/>
              </a:spcBef>
              <a:spcAft>
                <a:spcPts val="0"/>
              </a:spcAft>
              <a:buSzPts val="1400"/>
              <a:buNone/>
            </a:pPr>
            <a:endParaRPr b="0" i="0">
              <a:latin typeface="Libre Franklin"/>
              <a:ea typeface="Libre Franklin"/>
              <a:cs typeface="Libre Franklin"/>
              <a:sym typeface="Libre Franklin"/>
            </a:endParaRPr>
          </a:p>
          <a:p>
            <a:pPr marL="0" lvl="0" indent="0" algn="l" rtl="0">
              <a:lnSpc>
                <a:spcPct val="100000"/>
              </a:lnSpc>
              <a:spcBef>
                <a:spcPts val="0"/>
              </a:spcBef>
              <a:spcAft>
                <a:spcPts val="0"/>
              </a:spcAft>
              <a:buSzPts val="1400"/>
              <a:buNone/>
            </a:pPr>
            <a:r>
              <a:rPr lang="en-US" b="0" i="0">
                <a:latin typeface="Libre Franklin"/>
                <a:ea typeface="Libre Franklin"/>
                <a:cs typeface="Libre Franklin"/>
                <a:sym typeface="Libre Franklin"/>
              </a:rPr>
              <a:t>For example, you can gather better information and learn more, you can build stronger relationships, manage people more effectively, and help others to learn too.</a:t>
            </a:r>
            <a:endParaRPr/>
          </a:p>
          <a:p>
            <a:pPr marL="0" lvl="0" indent="0" algn="l" rtl="0">
              <a:lnSpc>
                <a:spcPct val="100000"/>
              </a:lnSpc>
              <a:spcBef>
                <a:spcPts val="0"/>
              </a:spcBef>
              <a:spcAft>
                <a:spcPts val="0"/>
              </a:spcAft>
              <a:buSzPts val="1400"/>
              <a:buNone/>
            </a:pPr>
            <a:endParaRPr b="1" i="0">
              <a:latin typeface="Libre Franklin"/>
              <a:ea typeface="Libre Franklin"/>
              <a:cs typeface="Libre Franklin"/>
              <a:sym typeface="Libre Franklin"/>
            </a:endParaRPr>
          </a:p>
          <a:p>
            <a:pPr marL="0" lvl="0" indent="0" algn="l" rtl="0">
              <a:lnSpc>
                <a:spcPct val="100000"/>
              </a:lnSpc>
              <a:spcBef>
                <a:spcPts val="0"/>
              </a:spcBef>
              <a:spcAft>
                <a:spcPts val="0"/>
              </a:spcAft>
              <a:buSzPts val="1400"/>
              <a:buNone/>
            </a:pPr>
            <a:endParaRPr b="1" i="0">
              <a:latin typeface="Libre Franklin"/>
              <a:ea typeface="Libre Franklin"/>
              <a:cs typeface="Libre Franklin"/>
              <a:sym typeface="Libre Franklin"/>
            </a:endParaRPr>
          </a:p>
          <a:p>
            <a:pPr marL="0" lvl="0" indent="0" algn="l" rtl="0">
              <a:lnSpc>
                <a:spcPct val="100000"/>
              </a:lnSpc>
              <a:spcBef>
                <a:spcPts val="0"/>
              </a:spcBef>
              <a:spcAft>
                <a:spcPts val="0"/>
              </a:spcAft>
              <a:buSzPts val="1400"/>
              <a:buNone/>
            </a:pPr>
            <a:r>
              <a:rPr lang="en-US" b="1" i="0">
                <a:latin typeface="Libre Franklin"/>
                <a:ea typeface="Libre Franklin"/>
                <a:cs typeface="Libre Franklin"/>
                <a:sym typeface="Libre Franklin"/>
              </a:rPr>
              <a:t>Open and Closed Questions</a:t>
            </a:r>
            <a:endParaRPr/>
          </a:p>
          <a:p>
            <a:pPr marL="0" lvl="0" indent="0" algn="l" rtl="0">
              <a:lnSpc>
                <a:spcPct val="100000"/>
              </a:lnSpc>
              <a:spcBef>
                <a:spcPts val="0"/>
              </a:spcBef>
              <a:spcAft>
                <a:spcPts val="0"/>
              </a:spcAft>
              <a:buSzPts val="1400"/>
              <a:buNone/>
            </a:pPr>
            <a:r>
              <a:rPr lang="en-US" b="0" i="0">
                <a:latin typeface="Libre Franklin"/>
                <a:ea typeface="Libre Franklin"/>
                <a:cs typeface="Libre Franklin"/>
                <a:sym typeface="Libre Franklin"/>
              </a:rPr>
              <a:t>A closed question usually receives a single word or very short, factual answer. For example, "Are you thirsty?" The answer is "Yes" or "No"; "Where do you live?" The answer is generally the name of your town or your address. Open questions elicit longer answers. They usually begin with what, why, and how. An open question asks the respondent for his or her knowledge, opinion or feelings. "Tell me" and "describe" can also be used in the same way as open questions. Here are some examples:</a:t>
            </a:r>
            <a:endParaRPr/>
          </a:p>
          <a:p>
            <a:pPr marL="0" lvl="0" indent="0" algn="l" rtl="0">
              <a:lnSpc>
                <a:spcPct val="100000"/>
              </a:lnSpc>
              <a:spcBef>
                <a:spcPts val="0"/>
              </a:spcBef>
              <a:spcAft>
                <a:spcPts val="0"/>
              </a:spcAft>
              <a:buClr>
                <a:schemeClr val="dk1"/>
              </a:buClr>
              <a:buSzPts val="1200"/>
              <a:buFont typeface="Arial"/>
              <a:buChar char="•"/>
            </a:pPr>
            <a:r>
              <a:rPr lang="en-US" b="0" i="0">
                <a:latin typeface="Libre Franklin"/>
                <a:ea typeface="Libre Franklin"/>
                <a:cs typeface="Libre Franklin"/>
                <a:sym typeface="Libre Franklin"/>
              </a:rPr>
              <a:t>What happened at the meeting?</a:t>
            </a:r>
            <a:endParaRPr/>
          </a:p>
          <a:p>
            <a:pPr marL="0" lvl="0" indent="0" algn="l" rtl="0">
              <a:lnSpc>
                <a:spcPct val="100000"/>
              </a:lnSpc>
              <a:spcBef>
                <a:spcPts val="0"/>
              </a:spcBef>
              <a:spcAft>
                <a:spcPts val="0"/>
              </a:spcAft>
              <a:buClr>
                <a:schemeClr val="dk1"/>
              </a:buClr>
              <a:buSzPts val="1200"/>
              <a:buFont typeface="Arial"/>
              <a:buChar char="•"/>
            </a:pPr>
            <a:r>
              <a:rPr lang="en-US" b="0" i="0">
                <a:latin typeface="Libre Franklin"/>
                <a:ea typeface="Libre Franklin"/>
                <a:cs typeface="Libre Franklin"/>
                <a:sym typeface="Libre Franklin"/>
              </a:rPr>
              <a:t>Why did he react that way?</a:t>
            </a:r>
            <a:endParaRPr/>
          </a:p>
          <a:p>
            <a:pPr marL="0" lvl="0" indent="0" algn="l" rtl="0">
              <a:lnSpc>
                <a:spcPct val="100000"/>
              </a:lnSpc>
              <a:spcBef>
                <a:spcPts val="0"/>
              </a:spcBef>
              <a:spcAft>
                <a:spcPts val="0"/>
              </a:spcAft>
              <a:buClr>
                <a:schemeClr val="dk1"/>
              </a:buClr>
              <a:buSzPts val="1200"/>
              <a:buFont typeface="Arial"/>
              <a:buChar char="•"/>
            </a:pPr>
            <a:r>
              <a:rPr lang="en-US" b="0" i="0">
                <a:latin typeface="Libre Franklin"/>
                <a:ea typeface="Libre Franklin"/>
                <a:cs typeface="Libre Franklin"/>
                <a:sym typeface="Libre Franklin"/>
              </a:rPr>
              <a:t>How was the party?</a:t>
            </a:r>
            <a:endParaRPr/>
          </a:p>
          <a:p>
            <a:pPr marL="0" lvl="0" indent="0" algn="l" rtl="0">
              <a:lnSpc>
                <a:spcPct val="100000"/>
              </a:lnSpc>
              <a:spcBef>
                <a:spcPts val="0"/>
              </a:spcBef>
              <a:spcAft>
                <a:spcPts val="0"/>
              </a:spcAft>
              <a:buClr>
                <a:schemeClr val="dk1"/>
              </a:buClr>
              <a:buSzPts val="1200"/>
              <a:buFont typeface="Arial"/>
              <a:buChar char="•"/>
            </a:pPr>
            <a:r>
              <a:rPr lang="en-US" b="0" i="0">
                <a:latin typeface="Libre Franklin"/>
                <a:ea typeface="Libre Franklin"/>
                <a:cs typeface="Libre Franklin"/>
                <a:sym typeface="Libre Franklin"/>
              </a:rPr>
              <a:t>Tell me what happened next.</a:t>
            </a:r>
            <a:endParaRPr/>
          </a:p>
          <a:p>
            <a:pPr marL="0" lvl="0" indent="0" algn="l" rtl="0">
              <a:lnSpc>
                <a:spcPct val="100000"/>
              </a:lnSpc>
              <a:spcBef>
                <a:spcPts val="0"/>
              </a:spcBef>
              <a:spcAft>
                <a:spcPts val="0"/>
              </a:spcAft>
              <a:buClr>
                <a:schemeClr val="dk1"/>
              </a:buClr>
              <a:buSzPts val="1200"/>
              <a:buFont typeface="Arial"/>
              <a:buChar char="•"/>
            </a:pPr>
            <a:r>
              <a:rPr lang="en-US" b="0" i="0">
                <a:latin typeface="Libre Franklin"/>
                <a:ea typeface="Libre Franklin"/>
                <a:cs typeface="Libre Franklin"/>
                <a:sym typeface="Libre Franklin"/>
              </a:rPr>
              <a:t>Describe the circumstances in more detail.</a:t>
            </a:r>
            <a:endParaRPr/>
          </a:p>
        </p:txBody>
      </p:sp>
      <p:sp>
        <p:nvSpPr>
          <p:cNvPr id="254" name="Google Shape;25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A goal is a specific and measurable objective or target that an individual or organization aims to achieve within a set period of time. Goals can be short-term or long-term and can be related to various aspects of life such as personal, professional, academic, or health-related goals.</a:t>
            </a:r>
            <a:endParaRPr/>
          </a:p>
          <a:p>
            <a:pPr marL="0" lvl="0" indent="0" algn="l" rtl="0">
              <a:lnSpc>
                <a:spcPct val="100000"/>
              </a:lnSpc>
              <a:spcBef>
                <a:spcPts val="0"/>
              </a:spcBef>
              <a:spcAft>
                <a:spcPts val="0"/>
              </a:spcAft>
              <a:buSzPts val="1400"/>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Goals can help individuals to break down larger objectives into smaller, more manageable tasks and track progress towards their desired outcome.</a:t>
            </a:r>
            <a:endParaRPr/>
          </a:p>
        </p:txBody>
      </p:sp>
      <p:sp>
        <p:nvSpPr>
          <p:cNvPr id="262" name="Google Shape;26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Clarity of Direction:</a:t>
            </a:r>
            <a:r>
              <a:rPr lang="en-US" b="0" i="0">
                <a:solidFill>
                  <a:srgbClr val="374151"/>
                </a:solidFill>
                <a:latin typeface="Arial"/>
                <a:ea typeface="Arial"/>
                <a:cs typeface="Arial"/>
                <a:sym typeface="Arial"/>
              </a:rPr>
              <a:t> Setting specific, measurable goals helps individuals and teams focus their efforts and resources towards achieving their desired outcomes.</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Motivation:</a:t>
            </a:r>
            <a:r>
              <a:rPr lang="en-US" b="0" i="0">
                <a:solidFill>
                  <a:srgbClr val="374151"/>
                </a:solidFill>
                <a:latin typeface="Arial"/>
                <a:ea typeface="Arial"/>
                <a:cs typeface="Arial"/>
                <a:sym typeface="Arial"/>
              </a:rPr>
              <a:t> Goals provide a clear target and a sense of purpose, which can motivate individuals to work harder and persist through obstacles.</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Accountability:</a:t>
            </a:r>
            <a:r>
              <a:rPr lang="en-US" b="0" i="0">
                <a:solidFill>
                  <a:srgbClr val="374151"/>
                </a:solidFill>
                <a:latin typeface="Arial"/>
                <a:ea typeface="Arial"/>
                <a:cs typeface="Arial"/>
                <a:sym typeface="Arial"/>
              </a:rPr>
              <a:t> Setting goals provides a clear benchmark against which progress can be measured, and holds individuals and teams accountable for their performance.</a:t>
            </a:r>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Prioritization:</a:t>
            </a:r>
            <a:r>
              <a:rPr lang="en-US" b="0" i="0">
                <a:solidFill>
                  <a:srgbClr val="374151"/>
                </a:solidFill>
                <a:latin typeface="Arial"/>
                <a:ea typeface="Arial"/>
                <a:cs typeface="Arial"/>
                <a:sym typeface="Arial"/>
              </a:rPr>
              <a:t> Goals help individuals and teams prioritize their activities and allocate their time and resources more effectively.</a:t>
            </a:r>
            <a:endParaRPr/>
          </a:p>
          <a:p>
            <a:pPr marL="0" lvl="0" indent="0" algn="l" rtl="0">
              <a:lnSpc>
                <a:spcPct val="100000"/>
              </a:lnSpc>
              <a:spcBef>
                <a:spcPts val="0"/>
              </a:spcBef>
              <a:spcAft>
                <a:spcPts val="0"/>
              </a:spcAft>
              <a:buClr>
                <a:srgbClr val="374151"/>
              </a:buClr>
              <a:buSzPts val="1200"/>
              <a:buFont typeface="Calibri"/>
              <a:buNone/>
            </a:pPr>
            <a:r>
              <a:rPr lang="en-US" b="0" i="0">
                <a:solidFill>
                  <a:srgbClr val="374151"/>
                </a:solidFill>
                <a:latin typeface="Arial"/>
                <a:ea typeface="Arial"/>
                <a:cs typeface="Arial"/>
                <a:sym typeface="Arial"/>
              </a:rPr>
              <a:t>.</a:t>
            </a:r>
            <a:endParaRPr/>
          </a:p>
          <a:p>
            <a:pPr marL="0" lvl="0" indent="0" algn="l" rtl="0">
              <a:lnSpc>
                <a:spcPct val="100000"/>
              </a:lnSpc>
              <a:spcBef>
                <a:spcPts val="0"/>
              </a:spcBef>
              <a:spcAft>
                <a:spcPts val="0"/>
              </a:spcAft>
              <a:buSzPts val="1400"/>
              <a:buNone/>
            </a:pPr>
            <a:br>
              <a:rPr lang="en-US"/>
            </a:br>
            <a:endParaRPr/>
          </a:p>
        </p:txBody>
      </p:sp>
      <p:sp>
        <p:nvSpPr>
          <p:cNvPr id="270" name="Google Shape;27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Interpersonal effectiveness refers to the ability to communicate and interact with others in a way that is respectful, assertive, and responsive to the needs of both oneself and others. It involves the skills of effective listening, expressing oneself clearly and assertively, understanding and respecting others' perspectives, negotiating conflicts, and managing emotions in relationships.</a:t>
            </a:r>
            <a:endParaRPr/>
          </a:p>
        </p:txBody>
      </p:sp>
      <p:sp>
        <p:nvSpPr>
          <p:cNvPr id="284" name="Google Shape;28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slide is self explanatory</a:t>
            </a:r>
            <a:endParaRPr/>
          </a:p>
        </p:txBody>
      </p:sp>
      <p:sp>
        <p:nvSpPr>
          <p:cNvPr id="292" name="Google Shape;29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workshop can be highly customised depending on client company. As per the Industry standard the GET onboarding workshop has following components</a:t>
            </a:r>
            <a:endParaRPr/>
          </a:p>
          <a:p>
            <a:pPr marL="171450" lvl="0" indent="-171450" algn="l" rtl="0">
              <a:lnSpc>
                <a:spcPct val="100000"/>
              </a:lnSpc>
              <a:spcBef>
                <a:spcPts val="0"/>
              </a:spcBef>
              <a:spcAft>
                <a:spcPts val="0"/>
              </a:spcAft>
              <a:buClr>
                <a:schemeClr val="dk1"/>
              </a:buClr>
              <a:buSzPts val="1200"/>
              <a:buFont typeface="Arial"/>
              <a:buChar char="•"/>
            </a:pPr>
            <a:r>
              <a:rPr lang="en-US"/>
              <a:t>Company Policies</a:t>
            </a:r>
            <a:endParaRPr/>
          </a:p>
          <a:p>
            <a:pPr marL="171450" lvl="0" indent="-171450" algn="l" rtl="0">
              <a:lnSpc>
                <a:spcPct val="100000"/>
              </a:lnSpc>
              <a:spcBef>
                <a:spcPts val="0"/>
              </a:spcBef>
              <a:spcAft>
                <a:spcPts val="0"/>
              </a:spcAft>
              <a:buClr>
                <a:schemeClr val="dk1"/>
              </a:buClr>
              <a:buSzPts val="1200"/>
              <a:buFont typeface="Arial"/>
              <a:buChar char="•"/>
            </a:pPr>
            <a:r>
              <a:rPr lang="en-US"/>
              <a:t>Code of Conduct</a:t>
            </a:r>
            <a:endParaRPr/>
          </a:p>
          <a:p>
            <a:pPr marL="171450" lvl="0" indent="-171450" algn="l" rtl="0">
              <a:lnSpc>
                <a:spcPct val="100000"/>
              </a:lnSpc>
              <a:spcBef>
                <a:spcPts val="0"/>
              </a:spcBef>
              <a:spcAft>
                <a:spcPts val="0"/>
              </a:spcAft>
              <a:buClr>
                <a:schemeClr val="dk1"/>
              </a:buClr>
              <a:buSzPts val="1200"/>
              <a:buFont typeface="Arial"/>
              <a:buChar char="•"/>
            </a:pPr>
            <a:r>
              <a:rPr lang="en-US"/>
              <a:t>Technical/ Job role based Training</a:t>
            </a:r>
            <a:endParaRPr/>
          </a:p>
          <a:p>
            <a:pPr marL="171450" lvl="0" indent="-171450" algn="l" rtl="0">
              <a:lnSpc>
                <a:spcPct val="100000"/>
              </a:lnSpc>
              <a:spcBef>
                <a:spcPts val="0"/>
              </a:spcBef>
              <a:spcAft>
                <a:spcPts val="0"/>
              </a:spcAft>
              <a:buClr>
                <a:schemeClr val="dk1"/>
              </a:buClr>
              <a:buSzPts val="1200"/>
              <a:buFont typeface="Arial"/>
              <a:buChar char="•"/>
            </a:pPr>
            <a:r>
              <a:rPr lang="en-US"/>
              <a:t>HR Policies &amp; Performance systems</a:t>
            </a:r>
            <a:endParaRPr/>
          </a:p>
          <a:p>
            <a:pPr marL="171450" lvl="0" indent="-171450" algn="l" rtl="0">
              <a:lnSpc>
                <a:spcPct val="100000"/>
              </a:lnSpc>
              <a:spcBef>
                <a:spcPts val="0"/>
              </a:spcBef>
              <a:spcAft>
                <a:spcPts val="0"/>
              </a:spcAft>
              <a:buClr>
                <a:schemeClr val="dk1"/>
              </a:buClr>
              <a:buSzPts val="1200"/>
              <a:buFont typeface="Arial"/>
              <a:buChar char="•"/>
            </a:pPr>
            <a:r>
              <a:rPr lang="en-US"/>
              <a:t>Soft Skills</a:t>
            </a:r>
            <a:endParaRPr/>
          </a:p>
          <a:p>
            <a:pPr marL="171450" lvl="0" indent="-9525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However we are only covering soft skills in this workshop and the agenda of todays workshop is as follows</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sz="1200"/>
              <a:t>Understanding Brand &amp; Personal Effectiveness</a:t>
            </a:r>
            <a:endParaRPr/>
          </a:p>
          <a:p>
            <a:pPr marL="171450" lvl="0" indent="-171450" algn="l" rtl="0">
              <a:lnSpc>
                <a:spcPct val="100000"/>
              </a:lnSpc>
              <a:spcBef>
                <a:spcPts val="0"/>
              </a:spcBef>
              <a:spcAft>
                <a:spcPts val="0"/>
              </a:spcAft>
              <a:buClr>
                <a:schemeClr val="dk1"/>
              </a:buClr>
              <a:buSzPts val="1200"/>
              <a:buFont typeface="Arial"/>
              <a:buChar char="•"/>
            </a:pPr>
            <a:r>
              <a:rPr lang="en-US" sz="1200"/>
              <a:t>Building an attitude of Ownership at workplace</a:t>
            </a:r>
            <a:endParaRPr/>
          </a:p>
          <a:p>
            <a:pPr marL="171450" lvl="0" indent="-171450" algn="l" rtl="0">
              <a:lnSpc>
                <a:spcPct val="100000"/>
              </a:lnSpc>
              <a:spcBef>
                <a:spcPts val="0"/>
              </a:spcBef>
              <a:spcAft>
                <a:spcPts val="0"/>
              </a:spcAft>
              <a:buClr>
                <a:schemeClr val="dk1"/>
              </a:buClr>
              <a:buSzPts val="1200"/>
              <a:buFont typeface="Arial"/>
              <a:buChar char="•"/>
            </a:pPr>
            <a:r>
              <a:rPr lang="en-US" sz="1200"/>
              <a:t>Impactful communication</a:t>
            </a:r>
            <a:endParaRPr/>
          </a:p>
          <a:p>
            <a:pPr marL="171450" lvl="0" indent="-171450" algn="l" rtl="0">
              <a:lnSpc>
                <a:spcPct val="100000"/>
              </a:lnSpc>
              <a:spcBef>
                <a:spcPts val="0"/>
              </a:spcBef>
              <a:spcAft>
                <a:spcPts val="0"/>
              </a:spcAft>
              <a:buClr>
                <a:schemeClr val="dk1"/>
              </a:buClr>
              <a:buSzPts val="1200"/>
              <a:buFont typeface="Arial"/>
              <a:buChar char="•"/>
            </a:pPr>
            <a:r>
              <a:rPr lang="en-US" sz="1200"/>
              <a:t>Building Fool Proof Communication</a:t>
            </a:r>
            <a:endParaRPr/>
          </a:p>
          <a:p>
            <a:pPr marL="171450" lvl="0" indent="-171450" algn="l" rtl="0">
              <a:lnSpc>
                <a:spcPct val="100000"/>
              </a:lnSpc>
              <a:spcBef>
                <a:spcPts val="0"/>
              </a:spcBef>
              <a:spcAft>
                <a:spcPts val="0"/>
              </a:spcAft>
              <a:buClr>
                <a:schemeClr val="dk1"/>
              </a:buClr>
              <a:buSzPts val="1200"/>
              <a:buFont typeface="Arial"/>
              <a:buChar char="•"/>
            </a:pPr>
            <a:r>
              <a:rPr lang="en-US" sz="1200"/>
              <a:t>Goal Setting</a:t>
            </a:r>
            <a:endParaRPr/>
          </a:p>
          <a:p>
            <a:pPr marL="171450" lvl="0" indent="-171450" algn="l" rtl="0">
              <a:lnSpc>
                <a:spcPct val="100000"/>
              </a:lnSpc>
              <a:spcBef>
                <a:spcPts val="0"/>
              </a:spcBef>
              <a:spcAft>
                <a:spcPts val="0"/>
              </a:spcAft>
              <a:buClr>
                <a:schemeClr val="dk1"/>
              </a:buClr>
              <a:buSzPts val="1200"/>
              <a:buFont typeface="Arial"/>
              <a:buChar char="•"/>
            </a:pPr>
            <a:r>
              <a:rPr lang="en-US" sz="1200"/>
              <a:t>Being a Team player</a:t>
            </a:r>
            <a:endParaRPr/>
          </a:p>
        </p:txBody>
      </p:sp>
      <p:sp>
        <p:nvSpPr>
          <p:cNvPr id="173" name="Google Shape;17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Pair a blazer with a casual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Try wearing  a sheath dress with an oversized </a:t>
            </a:r>
            <a:r>
              <a:rPr lang="en-US" sz="1200" b="1" i="0">
                <a:solidFill>
                  <a:schemeClr val="dk1"/>
                </a:solidFill>
                <a:latin typeface="Calibri"/>
                <a:ea typeface="Calibri"/>
                <a:cs typeface="Calibri"/>
                <a:sym typeface="Calibri"/>
              </a:rPr>
              <a:t>linen blazer, bright and funky trench coat</a:t>
            </a:r>
            <a:r>
              <a:rPr lang="en-US" sz="1200" b="0" i="0">
                <a:solidFill>
                  <a:schemeClr val="dk1"/>
                </a:solidFill>
                <a:latin typeface="Calibri"/>
                <a:ea typeface="Calibri"/>
                <a:cs typeface="Calibri"/>
                <a:sym typeface="Calibri"/>
              </a:rPr>
              <a:t>, or a chunky sweater for a more laid-back office environment. hirt, jeans or chinos, or a lightweight dress to keep the look clean and simple but still semi-formal.</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Combine formal shirt with linen </a:t>
            </a:r>
            <a:r>
              <a:rPr lang="en-US" sz="1200" b="0" i="0" u="sng" strike="noStrike">
                <a:solidFill>
                  <a:schemeClr val="hlink"/>
                </a:solidFill>
                <a:latin typeface="Calibri"/>
                <a:ea typeface="Calibri"/>
                <a:cs typeface="Calibri"/>
                <a:sym typeface="Calibri"/>
                <a:hlinkClick r:id="rId3"/>
              </a:rPr>
              <a:t>chinos</a:t>
            </a:r>
            <a:r>
              <a:rPr lang="en-US" sz="1200" b="0" i="0">
                <a:solidFill>
                  <a:schemeClr val="dk1"/>
                </a:solidFill>
                <a:latin typeface="Calibri"/>
                <a:ea typeface="Calibri"/>
                <a:cs typeface="Calibri"/>
                <a:sym typeface="Calibri"/>
              </a:rPr>
              <a:t>, dark </a:t>
            </a:r>
            <a:r>
              <a:rPr lang="en-US" sz="1200" b="0" i="0" u="sng" strike="noStrike">
                <a:solidFill>
                  <a:schemeClr val="hlink"/>
                </a:solidFill>
                <a:latin typeface="Calibri"/>
                <a:ea typeface="Calibri"/>
                <a:cs typeface="Calibri"/>
                <a:sym typeface="Calibri"/>
                <a:hlinkClick r:id="rId4"/>
              </a:rPr>
              <a:t>jeans</a:t>
            </a:r>
            <a:r>
              <a:rPr lang="en-US" sz="1200" b="0" i="0">
                <a:solidFill>
                  <a:schemeClr val="dk1"/>
                </a:solidFill>
                <a:latin typeface="Calibri"/>
                <a:ea typeface="Calibri"/>
                <a:cs typeface="Calibri"/>
                <a:sym typeface="Calibri"/>
              </a:rPr>
              <a:t> (these should not be bleached or ripped), a sweater, or an oversized </a:t>
            </a:r>
            <a:r>
              <a:rPr lang="en-US" sz="1200" b="0" i="0" u="sng" strike="noStrike">
                <a:solidFill>
                  <a:schemeClr val="hlink"/>
                </a:solidFill>
                <a:latin typeface="Calibri"/>
                <a:ea typeface="Calibri"/>
                <a:cs typeface="Calibri"/>
                <a:sym typeface="Calibri"/>
                <a:hlinkClick r:id="rId5"/>
              </a:rPr>
              <a:t>trench coat</a:t>
            </a:r>
            <a:r>
              <a:rPr lang="en-US" sz="1200" b="0" i="0">
                <a:solidFill>
                  <a:schemeClr val="dk1"/>
                </a:solidFill>
                <a:latin typeface="Calibri"/>
                <a:ea typeface="Calibri"/>
                <a:cs typeface="Calibri"/>
                <a:sym typeface="Calibri"/>
              </a:rPr>
              <a:t>.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Wear slacks with one of your favorite formal shirts, </a:t>
            </a:r>
            <a:r>
              <a:rPr lang="en-US" sz="1200" b="1" i="0">
                <a:solidFill>
                  <a:schemeClr val="dk1"/>
                </a:solidFill>
                <a:latin typeface="Calibri"/>
                <a:ea typeface="Calibri"/>
                <a:cs typeface="Calibri"/>
                <a:sym typeface="Calibri"/>
              </a:rPr>
              <a:t>a casual  blazer,</a:t>
            </a:r>
            <a:r>
              <a:rPr lang="en-US" sz="1200" b="0" i="0">
                <a:solidFill>
                  <a:schemeClr val="dk1"/>
                </a:solidFill>
                <a:latin typeface="Calibri"/>
                <a:ea typeface="Calibri"/>
                <a:cs typeface="Calibri"/>
                <a:sym typeface="Calibri"/>
              </a:rPr>
              <a:t> or a light sweater</a:t>
            </a:r>
            <a:endParaRPr/>
          </a:p>
          <a:p>
            <a:pPr marL="171450" lvl="0" indent="-171450" algn="l" rtl="0">
              <a:lnSpc>
                <a:spcPct val="100000"/>
              </a:lnSpc>
              <a:spcBef>
                <a:spcPts val="0"/>
              </a:spcBef>
              <a:spcAft>
                <a:spcPts val="0"/>
              </a:spcAft>
              <a:buClr>
                <a:schemeClr val="dk1"/>
              </a:buClr>
              <a:buSzPts val="1200"/>
              <a:buFont typeface="Arial"/>
              <a:buChar char="•"/>
            </a:pPr>
            <a:r>
              <a:rPr lang="en-US" sz="1200" b="1" i="0">
                <a:solidFill>
                  <a:schemeClr val="dk1"/>
                </a:solidFill>
                <a:latin typeface="Calibri"/>
                <a:ea typeface="Calibri"/>
                <a:cs typeface="Calibri"/>
                <a:sym typeface="Calibri"/>
              </a:rPr>
              <a:t>Wear a pencil skirt with an informal shirt</a:t>
            </a:r>
            <a:r>
              <a:rPr lang="en-US" sz="1200" b="0" i="0">
                <a:solidFill>
                  <a:schemeClr val="dk1"/>
                </a:solidFill>
                <a:latin typeface="Calibri"/>
                <a:ea typeface="Calibri"/>
                <a:cs typeface="Calibri"/>
                <a:sym typeface="Calibri"/>
              </a:rPr>
              <a:t> tucked in or a flared skirt with a plain t-shirt that fits you well.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Go for a </a:t>
            </a:r>
            <a:r>
              <a:rPr lang="en-US" sz="1200" b="1" i="0" u="sng" strike="noStrike">
                <a:solidFill>
                  <a:schemeClr val="hlink"/>
                </a:solidFill>
                <a:latin typeface="Calibri"/>
                <a:ea typeface="Calibri"/>
                <a:cs typeface="Calibri"/>
                <a:sym typeface="Calibri"/>
                <a:hlinkClick r:id="rId6"/>
              </a:rPr>
              <a:t>suit</a:t>
            </a:r>
            <a:r>
              <a:rPr lang="en-US" sz="1200" b="1" i="0">
                <a:solidFill>
                  <a:schemeClr val="dk1"/>
                </a:solidFill>
                <a:latin typeface="Calibri"/>
                <a:ea typeface="Calibri"/>
                <a:cs typeface="Calibri"/>
                <a:sym typeface="Calibri"/>
              </a:rPr>
              <a:t> </a:t>
            </a:r>
            <a:r>
              <a:rPr lang="en-US" sz="1200" b="0" i="0">
                <a:solidFill>
                  <a:schemeClr val="dk1"/>
                </a:solidFill>
                <a:latin typeface="Calibri"/>
                <a:ea typeface="Calibri"/>
                <a:cs typeface="Calibri"/>
                <a:sym typeface="Calibri"/>
              </a:rPr>
              <a:t>in bright pastel colors that can be easily combined with a simple white t-shirt and ballerinas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Go for sleek looking loafers as a  part of the dress code</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For most women, a business wardrobe consists of essential pieces in neutral colors, such as black, dark blue, beige, or white.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Luckily for all, the </a:t>
            </a:r>
            <a:r>
              <a:rPr lang="en-US" sz="1200" b="1" i="0">
                <a:solidFill>
                  <a:schemeClr val="dk1"/>
                </a:solidFill>
                <a:latin typeface="Calibri"/>
                <a:ea typeface="Calibri"/>
                <a:cs typeface="Calibri"/>
                <a:sym typeface="Calibri"/>
              </a:rPr>
              <a:t>business casual style</a:t>
            </a:r>
            <a:r>
              <a:rPr lang="en-US" sz="1200" b="0" i="0">
                <a:solidFill>
                  <a:schemeClr val="dk1"/>
                </a:solidFill>
                <a:latin typeface="Calibri"/>
                <a:ea typeface="Calibri"/>
                <a:cs typeface="Calibri"/>
                <a:sym typeface="Calibri"/>
              </a:rPr>
              <a:t> allows us to introduce more colors into our daily outfits and make the whole color scheme available.</a:t>
            </a:r>
            <a:endParaRPr/>
          </a:p>
        </p:txBody>
      </p:sp>
      <p:sp>
        <p:nvSpPr>
          <p:cNvPr id="307" name="Google Shape;30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agenda of todays workshop is as follows</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sz="1200"/>
              <a:t>Managing Stakeholders</a:t>
            </a:r>
            <a:endParaRPr/>
          </a:p>
          <a:p>
            <a:pPr marL="171450" lvl="0" indent="-171450" algn="l" rtl="0">
              <a:lnSpc>
                <a:spcPct val="100000"/>
              </a:lnSpc>
              <a:spcBef>
                <a:spcPts val="0"/>
              </a:spcBef>
              <a:spcAft>
                <a:spcPts val="0"/>
              </a:spcAft>
              <a:buClr>
                <a:schemeClr val="dk1"/>
              </a:buClr>
              <a:buSzPts val="1200"/>
              <a:buFont typeface="Arial"/>
              <a:buChar char="•"/>
            </a:pPr>
            <a:r>
              <a:rPr lang="en-US" sz="1200"/>
              <a:t>Managing Time &amp; Prioristising</a:t>
            </a:r>
            <a:endParaRPr/>
          </a:p>
          <a:p>
            <a:pPr marL="171450" lvl="0" indent="-171450" algn="l" rtl="0">
              <a:lnSpc>
                <a:spcPct val="100000"/>
              </a:lnSpc>
              <a:spcBef>
                <a:spcPts val="0"/>
              </a:spcBef>
              <a:spcAft>
                <a:spcPts val="0"/>
              </a:spcAft>
              <a:buClr>
                <a:schemeClr val="dk1"/>
              </a:buClr>
              <a:buSzPts val="1200"/>
              <a:buFont typeface="Arial"/>
              <a:buChar char="•"/>
            </a:pPr>
            <a:r>
              <a:rPr lang="en-US" sz="1200"/>
              <a:t>First Impression is the Last Impression-Part-1</a:t>
            </a:r>
            <a:endParaRPr/>
          </a:p>
          <a:p>
            <a:pPr marL="171450" lvl="0" indent="-171450" algn="l" rtl="0">
              <a:lnSpc>
                <a:spcPct val="100000"/>
              </a:lnSpc>
              <a:spcBef>
                <a:spcPts val="0"/>
              </a:spcBef>
              <a:spcAft>
                <a:spcPts val="0"/>
              </a:spcAft>
              <a:buClr>
                <a:schemeClr val="dk1"/>
              </a:buClr>
              <a:buSzPts val="1200"/>
              <a:buFont typeface="Arial"/>
              <a:buChar char="•"/>
            </a:pPr>
            <a:r>
              <a:rPr lang="en-US" sz="1200"/>
              <a:t>First Impression is the Last Impression-Part-2</a:t>
            </a:r>
            <a:endParaRPr/>
          </a:p>
          <a:p>
            <a:pPr marL="171450" lvl="0" indent="-171450" algn="l" rtl="0">
              <a:lnSpc>
                <a:spcPct val="100000"/>
              </a:lnSpc>
              <a:spcBef>
                <a:spcPts val="0"/>
              </a:spcBef>
              <a:spcAft>
                <a:spcPts val="0"/>
              </a:spcAft>
              <a:buClr>
                <a:schemeClr val="dk1"/>
              </a:buClr>
              <a:buSzPts val="1200"/>
              <a:buFont typeface="Arial"/>
              <a:buChar char="•"/>
            </a:pPr>
            <a:r>
              <a:rPr lang="en-US" sz="1200"/>
              <a:t>Email Etiquettes</a:t>
            </a:r>
            <a:endParaRPr/>
          </a:p>
          <a:p>
            <a:pPr marL="171450" lvl="0" indent="-171450" algn="l" rtl="0">
              <a:lnSpc>
                <a:spcPct val="100000"/>
              </a:lnSpc>
              <a:spcBef>
                <a:spcPts val="0"/>
              </a:spcBef>
              <a:spcAft>
                <a:spcPts val="0"/>
              </a:spcAft>
              <a:buClr>
                <a:schemeClr val="dk1"/>
              </a:buClr>
              <a:buSzPts val="1200"/>
              <a:buFont typeface="Arial"/>
              <a:buChar char="•"/>
            </a:pPr>
            <a:r>
              <a:rPr lang="en-US" sz="1200"/>
              <a:t>Recap</a:t>
            </a:r>
            <a:endParaRPr/>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A well-structured GET Onboarding workshop is like a campus to corporate workshop have a significant positive impact on enhancing the personal effectiveness of participants. The next question is what is personal effectiveness- Lets move to the next slide for the activity.</a:t>
            </a:r>
            <a:endParaRPr/>
          </a:p>
        </p:txBody>
      </p:sp>
      <p:sp>
        <p:nvSpPr>
          <p:cNvPr id="135" name="Google Shape;13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a:latin typeface="Arial"/>
                <a:ea typeface="Arial"/>
                <a:cs typeface="Arial"/>
                <a:sym typeface="Arial"/>
              </a:rPr>
              <a:t>Following are the benefits of a GET workshop thus leading to enhancing of personal effectiveness of the participants. These are also the topics that we are going to learn in our 2 days of workshop</a:t>
            </a:r>
            <a:endParaRPr/>
          </a:p>
          <a:p>
            <a:pPr marL="0" lvl="0" indent="0" algn="l" rtl="0">
              <a:lnSpc>
                <a:spcPct val="100000"/>
              </a:lnSpc>
              <a:spcBef>
                <a:spcPts val="0"/>
              </a:spcBef>
              <a:spcAft>
                <a:spcPts val="0"/>
              </a:spcAft>
              <a:buClr>
                <a:schemeClr val="dk1"/>
              </a:buClr>
              <a:buSzPts val="1200"/>
              <a:buFont typeface="Calibri"/>
              <a:buNone/>
            </a:pPr>
            <a:endParaRPr b="1">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AutoNum type="arabicPeriod"/>
            </a:pPr>
            <a:r>
              <a:rPr lang="en-US" b="1">
                <a:latin typeface="Arial"/>
                <a:ea typeface="Arial"/>
                <a:cs typeface="Arial"/>
                <a:sym typeface="Arial"/>
              </a:rPr>
              <a:t>Professional Communication:</a:t>
            </a:r>
            <a:r>
              <a:rPr lang="en-US">
                <a:latin typeface="Arial"/>
                <a:ea typeface="Arial"/>
                <a:cs typeface="Arial"/>
                <a:sym typeface="Arial"/>
              </a:rPr>
              <a:t> This includes improving written and verbal communication skills, understanding email etiquette, and learning how to interact effectively with colleagues, clients, and superiors.</a:t>
            </a:r>
            <a:endParaRPr/>
          </a:p>
          <a:p>
            <a:pPr marL="0" lvl="0" indent="0" algn="l" rtl="0">
              <a:lnSpc>
                <a:spcPct val="100000"/>
              </a:lnSpc>
              <a:spcBef>
                <a:spcPts val="0"/>
              </a:spcBef>
              <a:spcAft>
                <a:spcPts val="0"/>
              </a:spcAft>
              <a:buClr>
                <a:schemeClr val="dk1"/>
              </a:buClr>
              <a:buSzPts val="1200"/>
              <a:buFont typeface="Calibri"/>
              <a:buNone/>
            </a:pPr>
            <a:endParaRPr b="1">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AutoNum type="arabicPeriod"/>
            </a:pPr>
            <a:r>
              <a:rPr lang="en-US" b="1">
                <a:latin typeface="Arial"/>
                <a:ea typeface="Arial"/>
                <a:cs typeface="Arial"/>
                <a:sym typeface="Arial"/>
              </a:rPr>
              <a:t>Business Etiquette and Professionalism:</a:t>
            </a:r>
            <a:r>
              <a:rPr lang="en-US">
                <a:latin typeface="Arial"/>
                <a:ea typeface="Arial"/>
                <a:cs typeface="Arial"/>
                <a:sym typeface="Arial"/>
              </a:rPr>
              <a:t> Participants are educated about workplace behavior, dress code, punctuality, and other aspects of maintaining a professional demeanor.</a:t>
            </a:r>
            <a:endParaRPr/>
          </a:p>
          <a:p>
            <a:pPr marL="0" lvl="0" indent="0" algn="l" rtl="0">
              <a:lnSpc>
                <a:spcPct val="100000"/>
              </a:lnSpc>
              <a:spcBef>
                <a:spcPts val="0"/>
              </a:spcBef>
              <a:spcAft>
                <a:spcPts val="0"/>
              </a:spcAft>
              <a:buClr>
                <a:schemeClr val="dk1"/>
              </a:buClr>
              <a:buSzPts val="1200"/>
              <a:buFont typeface="Calibri"/>
              <a:buNone/>
            </a:pPr>
            <a:endParaRPr b="1">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AutoNum type="arabicPeriod"/>
            </a:pPr>
            <a:r>
              <a:rPr lang="en-US" b="1">
                <a:latin typeface="Arial"/>
                <a:ea typeface="Arial"/>
                <a:cs typeface="Arial"/>
                <a:sym typeface="Arial"/>
              </a:rPr>
              <a:t>Time Management and Productivity:</a:t>
            </a:r>
            <a:r>
              <a:rPr lang="en-US">
                <a:latin typeface="Arial"/>
                <a:ea typeface="Arial"/>
                <a:cs typeface="Arial"/>
                <a:sym typeface="Arial"/>
              </a:rPr>
              <a:t> Techniques for managing workloads, setting priorities, and meeting deadlines are often discussed to ensure participants can handle the demands of a professional role.</a:t>
            </a:r>
            <a:endParaRPr/>
          </a:p>
          <a:p>
            <a:pPr marL="0" lvl="0" indent="0" algn="l" rtl="0">
              <a:lnSpc>
                <a:spcPct val="100000"/>
              </a:lnSpc>
              <a:spcBef>
                <a:spcPts val="0"/>
              </a:spcBef>
              <a:spcAft>
                <a:spcPts val="0"/>
              </a:spcAft>
              <a:buClr>
                <a:schemeClr val="dk1"/>
              </a:buClr>
              <a:buSzPts val="1200"/>
              <a:buFont typeface="Calibri"/>
              <a:buNone/>
            </a:pPr>
            <a:endParaRPr b="1">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AutoNum type="arabicPeriod"/>
            </a:pPr>
            <a:r>
              <a:rPr lang="en-US" b="1">
                <a:latin typeface="Arial"/>
                <a:ea typeface="Arial"/>
                <a:cs typeface="Arial"/>
                <a:sym typeface="Arial"/>
              </a:rPr>
              <a:t>Teamwork and Collaboration:</a:t>
            </a:r>
            <a:r>
              <a:rPr lang="en-US">
                <a:latin typeface="Arial"/>
                <a:ea typeface="Arial"/>
                <a:cs typeface="Arial"/>
                <a:sym typeface="Arial"/>
              </a:rPr>
              <a:t> Workshops focus on how to work effectively within a team, contribute to group projects, and resolve conflicts that might arise.</a:t>
            </a:r>
            <a:endParaRPr/>
          </a:p>
          <a:p>
            <a:pPr marL="0" lvl="0" indent="0" algn="l" rtl="0">
              <a:lnSpc>
                <a:spcPct val="100000"/>
              </a:lnSpc>
              <a:spcBef>
                <a:spcPts val="0"/>
              </a:spcBef>
              <a:spcAft>
                <a:spcPts val="0"/>
              </a:spcAft>
              <a:buClr>
                <a:schemeClr val="dk1"/>
              </a:buClr>
              <a:buSzPts val="1200"/>
              <a:buFont typeface="Calibri"/>
              <a:buNone/>
            </a:pPr>
            <a:endParaRPr b="1">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AutoNum type="arabicPeriod"/>
            </a:pPr>
            <a:r>
              <a:rPr lang="en-US" b="1">
                <a:latin typeface="Arial"/>
                <a:ea typeface="Arial"/>
                <a:cs typeface="Arial"/>
                <a:sym typeface="Arial"/>
              </a:rPr>
              <a:t>Adapting to Organizational Culture:</a:t>
            </a:r>
            <a:r>
              <a:rPr lang="en-US">
                <a:latin typeface="Arial"/>
                <a:ea typeface="Arial"/>
                <a:cs typeface="Arial"/>
                <a:sym typeface="Arial"/>
              </a:rPr>
              <a:t> Companies emphasize the importance of aligning with the company's values, mission, and culture. This includes understanding company policies, hierarchies, and expectations.</a:t>
            </a:r>
            <a:endParaRPr/>
          </a:p>
          <a:p>
            <a:pPr marL="0" lvl="0" indent="0" algn="l" rtl="0">
              <a:lnSpc>
                <a:spcPct val="100000"/>
              </a:lnSpc>
              <a:spcBef>
                <a:spcPts val="0"/>
              </a:spcBef>
              <a:spcAft>
                <a:spcPts val="0"/>
              </a:spcAft>
              <a:buClr>
                <a:schemeClr val="dk1"/>
              </a:buClr>
              <a:buSzPts val="1200"/>
              <a:buFont typeface="Calibri"/>
              <a:buNone/>
            </a:pPr>
            <a:endParaRPr b="1">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AutoNum type="arabicPeriod"/>
            </a:pPr>
            <a:r>
              <a:rPr lang="en-US" b="1">
                <a:latin typeface="Arial"/>
                <a:ea typeface="Arial"/>
                <a:cs typeface="Arial"/>
                <a:sym typeface="Arial"/>
              </a:rPr>
              <a:t>Networking and Building Relationships:</a:t>
            </a:r>
            <a:r>
              <a:rPr lang="en-US">
                <a:latin typeface="Arial"/>
                <a:ea typeface="Arial"/>
                <a:cs typeface="Arial"/>
                <a:sym typeface="Arial"/>
              </a:rPr>
              <a:t> Workshops often highlight the value of networking within the company and the broader industry. Participants learn how to build professional relationships and leverage connections.</a:t>
            </a:r>
            <a:endParaRPr/>
          </a:p>
          <a:p>
            <a:pPr marL="0" lvl="0" indent="0" algn="l" rtl="0">
              <a:lnSpc>
                <a:spcPct val="100000"/>
              </a:lnSpc>
              <a:spcBef>
                <a:spcPts val="0"/>
              </a:spcBef>
              <a:spcAft>
                <a:spcPts val="0"/>
              </a:spcAft>
              <a:buClr>
                <a:schemeClr val="dk1"/>
              </a:buClr>
              <a:buSzPts val="1200"/>
              <a:buFont typeface="Calibri"/>
              <a:buNone/>
            </a:pPr>
            <a:endParaRPr b="1">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AutoNum type="arabicPeriod"/>
            </a:pPr>
            <a:r>
              <a:rPr lang="en-US" b="1">
                <a:latin typeface="Arial"/>
                <a:ea typeface="Arial"/>
                <a:cs typeface="Arial"/>
                <a:sym typeface="Arial"/>
              </a:rPr>
              <a:t>Personal Branding and Self-Presentation:</a:t>
            </a:r>
            <a:r>
              <a:rPr lang="en-US">
                <a:latin typeface="Arial"/>
                <a:ea typeface="Arial"/>
                <a:cs typeface="Arial"/>
                <a:sym typeface="Arial"/>
              </a:rPr>
              <a:t> Participants learn how to promote themselves professionally, develop a personal brand, and showcase their skills and achievements.</a:t>
            </a:r>
            <a:endParaRPr/>
          </a:p>
          <a:p>
            <a:pPr marL="0" lvl="0" indent="0" algn="l" rtl="0">
              <a:lnSpc>
                <a:spcPct val="100000"/>
              </a:lnSpc>
              <a:spcBef>
                <a:spcPts val="0"/>
              </a:spcBef>
              <a:spcAft>
                <a:spcPts val="0"/>
              </a:spcAft>
              <a:buClr>
                <a:schemeClr val="dk1"/>
              </a:buClr>
              <a:buSzPts val="1200"/>
              <a:buFont typeface="Calibri"/>
              <a:buNone/>
            </a:pPr>
            <a:endParaRPr b="1">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AutoNum type="arabicPeriod"/>
            </a:pPr>
            <a:r>
              <a:rPr lang="en-US" b="1">
                <a:latin typeface="Arial"/>
                <a:ea typeface="Arial"/>
                <a:cs typeface="Arial"/>
                <a:sym typeface="Arial"/>
              </a:rPr>
              <a:t>Leadership and Initiative:</a:t>
            </a:r>
            <a:r>
              <a:rPr lang="en-US">
                <a:latin typeface="Arial"/>
                <a:ea typeface="Arial"/>
                <a:cs typeface="Arial"/>
                <a:sym typeface="Arial"/>
              </a:rPr>
              <a:t> Some workshops touch on leadership skills, encouraging participants to take initiative, demonstrate ownership, and potentially grow into leadership roles.</a:t>
            </a:r>
            <a:endParaRPr/>
          </a:p>
          <a:p>
            <a:pPr marL="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44" name="Google Shape;14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2D2D2D"/>
                </a:solidFill>
                <a:latin typeface="Arial"/>
                <a:ea typeface="Arial"/>
                <a:cs typeface="Arial"/>
                <a:sym typeface="Arial"/>
              </a:rPr>
              <a:t>Ask: What is attitude?</a:t>
            </a:r>
            <a:endParaRPr/>
          </a:p>
          <a:p>
            <a:pPr marL="0" lvl="0" indent="0" algn="l" rtl="0">
              <a:lnSpc>
                <a:spcPct val="100000"/>
              </a:lnSpc>
              <a:spcBef>
                <a:spcPts val="0"/>
              </a:spcBef>
              <a:spcAft>
                <a:spcPts val="0"/>
              </a:spcAft>
              <a:buSzPts val="1400"/>
              <a:buNone/>
            </a:pPr>
            <a:r>
              <a:rPr lang="en-US" b="0" i="0">
                <a:solidFill>
                  <a:srgbClr val="2D2D2D"/>
                </a:solidFill>
                <a:latin typeface="Arial"/>
                <a:ea typeface="Arial"/>
                <a:cs typeface="Arial"/>
                <a:sym typeface="Arial"/>
              </a:rPr>
              <a:t>Elicit response.</a:t>
            </a:r>
            <a:br>
              <a:rPr lang="en-US" b="0" i="0">
                <a:solidFill>
                  <a:srgbClr val="2D2D2D"/>
                </a:solidFill>
                <a:latin typeface="Arial"/>
                <a:ea typeface="Arial"/>
                <a:cs typeface="Arial"/>
                <a:sym typeface="Arial"/>
              </a:rPr>
            </a:br>
            <a:endParaRPr b="0" i="0">
              <a:solidFill>
                <a:srgbClr val="2D2D2D"/>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2D2D2D"/>
                </a:solidFill>
                <a:latin typeface="Arial"/>
                <a:ea typeface="Arial"/>
                <a:cs typeface="Arial"/>
                <a:sym typeface="Arial"/>
              </a:rPr>
              <a:t>Say: Attitude is the way a person thinks or feels about a specific person, place, action, or experience. Similar to the individual perspective, attitude encompasses the individual’s particular emotions and the way in which they act towards people and work. Attitude is a specific disposition that combines factors like beliefs, opinions, moods, and emotions. Sometimes, attitude is referred to as an outlook or mental state that affects the way people perceive the world around them and the way they experience life, work, relationships, and more.</a:t>
            </a:r>
            <a:endParaRPr/>
          </a:p>
          <a:p>
            <a:pPr marL="0" lvl="0" indent="0" algn="l" rtl="0">
              <a:lnSpc>
                <a:spcPct val="100000"/>
              </a:lnSpc>
              <a:spcBef>
                <a:spcPts val="0"/>
              </a:spcBef>
              <a:spcAft>
                <a:spcPts val="0"/>
              </a:spcAft>
              <a:buSzPts val="1400"/>
              <a:buNone/>
            </a:pPr>
            <a:endParaRPr b="0" i="0">
              <a:solidFill>
                <a:srgbClr val="2D2D2D"/>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2D2D2D"/>
                </a:solidFill>
                <a:latin typeface="Arial"/>
                <a:ea typeface="Arial"/>
                <a:cs typeface="Arial"/>
                <a:sym typeface="Arial"/>
              </a:rPr>
              <a:t>Ask: Why is positive attitude so important for professional excellence?</a:t>
            </a:r>
            <a:endParaRPr/>
          </a:p>
          <a:p>
            <a:pPr marL="0" lvl="0" indent="0" algn="l" rtl="0">
              <a:lnSpc>
                <a:spcPct val="100000"/>
              </a:lnSpc>
              <a:spcBef>
                <a:spcPts val="0"/>
              </a:spcBef>
              <a:spcAft>
                <a:spcPts val="0"/>
              </a:spcAft>
              <a:buSzPts val="1400"/>
              <a:buNone/>
            </a:pPr>
            <a:endParaRPr b="0" i="0">
              <a:solidFill>
                <a:srgbClr val="2D2D2D"/>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i="0">
                <a:solidFill>
                  <a:srgbClr val="2D2D2D"/>
                </a:solidFill>
                <a:latin typeface="Arial"/>
                <a:ea typeface="Arial"/>
                <a:cs typeface="Arial"/>
                <a:sym typeface="Arial"/>
              </a:rPr>
              <a:t>Transition to the next slide.</a:t>
            </a:r>
            <a:endParaRPr/>
          </a:p>
        </p:txBody>
      </p:sp>
      <p:sp>
        <p:nvSpPr>
          <p:cNvPr id="172" name="Google Shape;17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9" name="Google Shape;17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2D2D2D"/>
                </a:solidFill>
                <a:latin typeface="Arial"/>
                <a:ea typeface="Arial"/>
                <a:cs typeface="Arial"/>
                <a:sym typeface="Arial"/>
              </a:rPr>
              <a:t>Our attitude is directly responsible for our behavior. More wholesome our attitude, the more empowered our conduct.</a:t>
            </a:r>
            <a:endParaRPr/>
          </a:p>
          <a:p>
            <a:pPr marL="0" lvl="0" indent="0" algn="l" rtl="0">
              <a:lnSpc>
                <a:spcPct val="100000"/>
              </a:lnSpc>
              <a:spcBef>
                <a:spcPts val="0"/>
              </a:spcBef>
              <a:spcAft>
                <a:spcPts val="0"/>
              </a:spcAft>
              <a:buSzPts val="1400"/>
              <a:buNone/>
            </a:pPr>
            <a:r>
              <a:rPr lang="en-US" b="0">
                <a:solidFill>
                  <a:srgbClr val="505050"/>
                </a:solidFill>
                <a:latin typeface="Lato"/>
                <a:ea typeface="Lato"/>
                <a:cs typeface="Lato"/>
                <a:sym typeface="Lato"/>
              </a:rPr>
              <a:t>With a positive attitude, you can improve your emotional well-being and self-image. It is a powerful tool for personal growth and professional excellence.</a:t>
            </a:r>
            <a:endParaRPr/>
          </a:p>
          <a:p>
            <a:pPr marL="0" lvl="0" indent="0" algn="l" rtl="0">
              <a:lnSpc>
                <a:spcPct val="100000"/>
              </a:lnSpc>
              <a:spcBef>
                <a:spcPts val="0"/>
              </a:spcBef>
              <a:spcAft>
                <a:spcPts val="0"/>
              </a:spcAft>
              <a:buSzPts val="1400"/>
              <a:buNone/>
            </a:pPr>
            <a:r>
              <a:rPr lang="en-US" b="0">
                <a:solidFill>
                  <a:srgbClr val="505050"/>
                </a:solidFill>
                <a:latin typeface="Lato"/>
                <a:ea typeface="Lato"/>
                <a:cs typeface="Lato"/>
                <a:sym typeface="Lato"/>
              </a:rPr>
              <a:t>The power of a positive attitude in the workplace has been proven to:</a:t>
            </a:r>
            <a:endParaRPr/>
          </a:p>
          <a:p>
            <a:pPr marL="171450" lvl="0" indent="-171450" algn="l" rtl="0">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B</a:t>
            </a:r>
            <a:r>
              <a:rPr lang="en-US" b="0">
                <a:solidFill>
                  <a:srgbClr val="505050"/>
                </a:solidFill>
                <a:latin typeface="Arial"/>
                <a:ea typeface="Arial"/>
                <a:cs typeface="Arial"/>
                <a:sym typeface="Arial"/>
              </a:rPr>
              <a:t>oost productivity</a:t>
            </a:r>
            <a:endParaRPr>
              <a:solidFill>
                <a:srgbClr val="505050"/>
              </a:solidFill>
              <a:latin typeface="Lato"/>
              <a:ea typeface="Lato"/>
              <a:cs typeface="Lato"/>
              <a:sym typeface="Lato"/>
            </a:endParaRPr>
          </a:p>
          <a:p>
            <a:pPr marL="171450" lvl="0" indent="-171450" algn="l" rtl="0">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R</a:t>
            </a:r>
            <a:r>
              <a:rPr lang="en-US" b="0">
                <a:solidFill>
                  <a:srgbClr val="505050"/>
                </a:solidFill>
                <a:latin typeface="Arial"/>
                <a:ea typeface="Arial"/>
                <a:cs typeface="Arial"/>
                <a:sym typeface="Arial"/>
              </a:rPr>
              <a:t>educe stress</a:t>
            </a:r>
            <a:endParaRPr>
              <a:solidFill>
                <a:srgbClr val="505050"/>
              </a:solidFill>
              <a:latin typeface="Lato"/>
              <a:ea typeface="Lato"/>
              <a:cs typeface="Lato"/>
              <a:sym typeface="Lato"/>
            </a:endParaRPr>
          </a:p>
          <a:p>
            <a:pPr marL="171450" lvl="0" indent="-171450" algn="l" rtl="0">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S</a:t>
            </a:r>
            <a:r>
              <a:rPr lang="en-US" b="0">
                <a:solidFill>
                  <a:srgbClr val="505050"/>
                </a:solidFill>
                <a:latin typeface="Arial"/>
                <a:ea typeface="Arial"/>
                <a:cs typeface="Arial"/>
                <a:sym typeface="Arial"/>
              </a:rPr>
              <a:t>upport learning</a:t>
            </a:r>
            <a:endParaRPr>
              <a:solidFill>
                <a:srgbClr val="505050"/>
              </a:solidFill>
              <a:latin typeface="Lato"/>
              <a:ea typeface="Lato"/>
              <a:cs typeface="Lato"/>
              <a:sym typeface="Lato"/>
            </a:endParaRPr>
          </a:p>
          <a:p>
            <a:pPr marL="171450" lvl="0" indent="-171450" algn="l" rtl="0">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a:t>
            </a:r>
            <a:r>
              <a:rPr lang="en-US" b="0">
                <a:solidFill>
                  <a:srgbClr val="505050"/>
                </a:solidFill>
                <a:latin typeface="Arial"/>
                <a:ea typeface="Arial"/>
                <a:cs typeface="Arial"/>
                <a:sym typeface="Arial"/>
              </a:rPr>
              <a:t>mprove problem-solving</a:t>
            </a:r>
            <a:endParaRPr>
              <a:solidFill>
                <a:srgbClr val="505050"/>
              </a:solidFill>
              <a:latin typeface="Lato"/>
              <a:ea typeface="Lato"/>
              <a:cs typeface="Lato"/>
              <a:sym typeface="Lato"/>
            </a:endParaRPr>
          </a:p>
          <a:p>
            <a:pPr marL="171450" lvl="0" indent="-171450" algn="l" rtl="0">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Increase confidence </a:t>
            </a:r>
            <a:endParaRPr/>
          </a:p>
          <a:p>
            <a:pPr marL="171450" lvl="0" indent="-171450" algn="l" rtl="0">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Increase resiliency</a:t>
            </a:r>
            <a:endParaRPr/>
          </a:p>
          <a:p>
            <a:pPr marL="171450" lvl="0" indent="-171450" algn="l" rtl="0">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Help manage conflict</a:t>
            </a:r>
            <a:endParaRPr b="0">
              <a:solidFill>
                <a:srgbClr val="505050"/>
              </a:solidFill>
              <a:latin typeface="Arial"/>
              <a:ea typeface="Arial"/>
              <a:cs typeface="Arial"/>
              <a:sym typeface="Arial"/>
            </a:endParaRPr>
          </a:p>
          <a:p>
            <a:pPr marL="171450" lvl="0" indent="-95250" algn="l" rtl="0">
              <a:lnSpc>
                <a:spcPct val="100000"/>
              </a:lnSpc>
              <a:spcBef>
                <a:spcPts val="0"/>
              </a:spcBef>
              <a:spcAft>
                <a:spcPts val="0"/>
              </a:spcAft>
              <a:buClr>
                <a:schemeClr val="dk1"/>
              </a:buClr>
              <a:buSzPts val="1200"/>
              <a:buFont typeface="Arial"/>
              <a:buNone/>
            </a:pPr>
            <a:endParaRPr b="0">
              <a:solidFill>
                <a:srgbClr val="505050"/>
              </a:solidFill>
              <a:latin typeface="Arial"/>
              <a:ea typeface="Arial"/>
              <a:cs typeface="Arial"/>
              <a:sym typeface="Arial"/>
            </a:endParaRPr>
          </a:p>
          <a:p>
            <a:pPr marL="0" lvl="0" indent="0" algn="l" rtl="0">
              <a:lnSpc>
                <a:spcPct val="100000"/>
              </a:lnSpc>
              <a:spcBef>
                <a:spcPts val="0"/>
              </a:spcBef>
              <a:spcAft>
                <a:spcPts val="0"/>
              </a:spcAft>
              <a:buClr>
                <a:srgbClr val="505050"/>
              </a:buClr>
              <a:buSzPts val="1200"/>
              <a:buFont typeface="Arial"/>
              <a:buNone/>
            </a:pPr>
            <a:r>
              <a:rPr lang="en-US" b="0">
                <a:solidFill>
                  <a:srgbClr val="505050"/>
                </a:solidFill>
                <a:latin typeface="Lato"/>
                <a:ea typeface="Lato"/>
                <a:cs typeface="Lato"/>
                <a:sym typeface="Lato"/>
              </a:rPr>
              <a:t>A positive attitude could also be regarded as one that is oriented toward finding what is best about a given situation or environment and then building on that.</a:t>
            </a:r>
            <a:r>
              <a:rPr lang="en-US" b="1">
                <a:solidFill>
                  <a:srgbClr val="FFFFFF"/>
                </a:solidFill>
                <a:latin typeface="Arial"/>
                <a:ea typeface="Arial"/>
                <a:cs typeface="Arial"/>
                <a:sym typeface="Arial"/>
              </a:rPr>
              <a:t> </a:t>
            </a:r>
            <a:endParaRPr/>
          </a:p>
          <a:p>
            <a:pPr marL="0" lvl="0" indent="0" algn="l" rtl="0">
              <a:lnSpc>
                <a:spcPct val="100000"/>
              </a:lnSpc>
              <a:spcBef>
                <a:spcPts val="0"/>
              </a:spcBef>
              <a:spcAft>
                <a:spcPts val="0"/>
              </a:spcAft>
              <a:buClr>
                <a:srgbClr val="FFFFFF"/>
              </a:buClr>
              <a:buSzPts val="1200"/>
              <a:buFont typeface="Arial"/>
              <a:buNone/>
            </a:pPr>
            <a:r>
              <a:rPr lang="en-US" b="0">
                <a:solidFill>
                  <a:srgbClr val="FFFFFF"/>
                </a:solidFill>
                <a:latin typeface="Arial"/>
                <a:ea typeface="Arial"/>
                <a:cs typeface="Arial"/>
                <a:sym typeface="Arial"/>
              </a:rPr>
              <a:t>While many factors are responsible to propel a wholesome professional attitude, we will be discussing four key ones today:</a:t>
            </a:r>
            <a:endParaRPr/>
          </a:p>
          <a:p>
            <a:pPr marL="228600" lvl="0" indent="-228600" algn="l" rtl="0">
              <a:lnSpc>
                <a:spcPct val="100000"/>
              </a:lnSpc>
              <a:spcBef>
                <a:spcPts val="0"/>
              </a:spcBef>
              <a:spcAft>
                <a:spcPts val="0"/>
              </a:spcAft>
              <a:buClr>
                <a:srgbClr val="FFFFFF"/>
              </a:buClr>
              <a:buSzPts val="1200"/>
              <a:buFont typeface="Arial"/>
              <a:buAutoNum type="arabicPeriod"/>
            </a:pPr>
            <a:r>
              <a:rPr lang="en-US" b="0">
                <a:solidFill>
                  <a:srgbClr val="FFFFFF"/>
                </a:solidFill>
                <a:latin typeface="Arial"/>
                <a:ea typeface="Arial"/>
                <a:cs typeface="Arial"/>
                <a:sym typeface="Arial"/>
              </a:rPr>
              <a:t>Taking ownership and accountability at work</a:t>
            </a:r>
            <a:endParaRPr/>
          </a:p>
          <a:p>
            <a:pPr marL="228600" lvl="0" indent="-228600" algn="l" rtl="0">
              <a:lnSpc>
                <a:spcPct val="100000"/>
              </a:lnSpc>
              <a:spcBef>
                <a:spcPts val="0"/>
              </a:spcBef>
              <a:spcAft>
                <a:spcPts val="0"/>
              </a:spcAft>
              <a:buClr>
                <a:srgbClr val="FFFFFF"/>
              </a:buClr>
              <a:buSzPts val="1200"/>
              <a:buFont typeface="Arial"/>
              <a:buAutoNum type="arabicPeriod"/>
            </a:pPr>
            <a:r>
              <a:rPr lang="en-US" b="0">
                <a:solidFill>
                  <a:srgbClr val="FFFFFF"/>
                </a:solidFill>
                <a:latin typeface="Arial"/>
                <a:ea typeface="Arial"/>
                <a:cs typeface="Arial"/>
                <a:sym typeface="Arial"/>
              </a:rPr>
              <a:t>Having a solution-centric approach</a:t>
            </a:r>
            <a:endParaRPr/>
          </a:p>
          <a:p>
            <a:pPr marL="228600" lvl="0" indent="-228600" algn="l" rtl="0">
              <a:lnSpc>
                <a:spcPct val="100000"/>
              </a:lnSpc>
              <a:spcBef>
                <a:spcPts val="0"/>
              </a:spcBef>
              <a:spcAft>
                <a:spcPts val="0"/>
              </a:spcAft>
              <a:buClr>
                <a:srgbClr val="FFFFFF"/>
              </a:buClr>
              <a:buSzPts val="1200"/>
              <a:buFont typeface="Arial"/>
              <a:buAutoNum type="arabicPeriod"/>
            </a:pPr>
            <a:r>
              <a:rPr lang="en-US" b="0">
                <a:solidFill>
                  <a:srgbClr val="FFFFFF"/>
                </a:solidFill>
                <a:latin typeface="Arial"/>
                <a:ea typeface="Arial"/>
                <a:cs typeface="Arial"/>
                <a:sym typeface="Arial"/>
              </a:rPr>
              <a:t>Avoiding blame game</a:t>
            </a:r>
            <a:endParaRPr/>
          </a:p>
          <a:p>
            <a:pPr marL="228600" lvl="0" indent="-228600" algn="l" rtl="0">
              <a:lnSpc>
                <a:spcPct val="100000"/>
              </a:lnSpc>
              <a:spcBef>
                <a:spcPts val="0"/>
              </a:spcBef>
              <a:spcAft>
                <a:spcPts val="0"/>
              </a:spcAft>
              <a:buClr>
                <a:srgbClr val="FFFFFF"/>
              </a:buClr>
              <a:buSzPts val="1200"/>
              <a:buFont typeface="Arial"/>
              <a:buAutoNum type="arabicPeriod"/>
            </a:pPr>
            <a:r>
              <a:rPr lang="en-US" b="0">
                <a:solidFill>
                  <a:srgbClr val="FFFFFF"/>
                </a:solidFill>
                <a:latin typeface="Arial"/>
                <a:ea typeface="Arial"/>
                <a:cs typeface="Arial"/>
                <a:sym typeface="Arial"/>
              </a:rPr>
              <a:t>Operating from one’s circle of control.</a:t>
            </a:r>
            <a:endParaRPr/>
          </a:p>
          <a:p>
            <a:pPr marL="228600" lvl="0" indent="-152400" algn="l" rtl="0">
              <a:lnSpc>
                <a:spcPct val="100000"/>
              </a:lnSpc>
              <a:spcBef>
                <a:spcPts val="0"/>
              </a:spcBef>
              <a:spcAft>
                <a:spcPts val="0"/>
              </a:spcAft>
              <a:buClr>
                <a:schemeClr val="dk1"/>
              </a:buClr>
              <a:buSzPts val="1200"/>
              <a:buFont typeface="Arial"/>
              <a:buNone/>
            </a:pPr>
            <a:endParaRPr b="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2D2D2D"/>
              </a:buClr>
              <a:buSzPts val="1200"/>
              <a:buFont typeface="Arial"/>
              <a:buNone/>
            </a:pPr>
            <a:r>
              <a:rPr lang="en-US" b="1" i="0">
                <a:solidFill>
                  <a:srgbClr val="2D2D2D"/>
                </a:solidFill>
                <a:latin typeface="Arial"/>
                <a:ea typeface="Arial"/>
                <a:cs typeface="Arial"/>
                <a:sym typeface="Arial"/>
              </a:rPr>
              <a:t>Transition to the next slide.</a:t>
            </a:r>
            <a:endParaRPr/>
          </a:p>
        </p:txBody>
      </p:sp>
      <p:sp>
        <p:nvSpPr>
          <p:cNvPr id="180" name="Google Shape;18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D2D2D"/>
              </a:buClr>
              <a:buSzPts val="1200"/>
              <a:buFont typeface="Arial"/>
              <a:buNone/>
            </a:pPr>
            <a:r>
              <a:rPr lang="en-US" b="0" i="0">
                <a:solidFill>
                  <a:srgbClr val="2D2D2D"/>
                </a:solidFill>
                <a:latin typeface="Arial"/>
                <a:ea typeface="Arial"/>
                <a:cs typeface="Arial"/>
                <a:sym typeface="Arial"/>
              </a:rPr>
              <a:t>Read this line Loudly- - </a:t>
            </a:r>
            <a:r>
              <a:rPr lang="en-US" sz="1200" b="1"/>
              <a:t>To take Ownership Operate from </a:t>
            </a:r>
            <a:r>
              <a:rPr lang="en-US"/>
              <a:t>Circle of Control</a:t>
            </a:r>
            <a:endParaRPr/>
          </a:p>
          <a:p>
            <a:pPr marL="0" lvl="0" indent="0" algn="l" rtl="0">
              <a:lnSpc>
                <a:spcPct val="100000"/>
              </a:lnSpc>
              <a:spcBef>
                <a:spcPts val="0"/>
              </a:spcBef>
              <a:spcAft>
                <a:spcPts val="0"/>
              </a:spcAft>
              <a:buSzPts val="1400"/>
              <a:buNone/>
            </a:pPr>
            <a:endParaRPr b="0" i="0">
              <a:solidFill>
                <a:srgbClr val="2D2D2D"/>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2D2D2D"/>
                </a:solidFill>
                <a:latin typeface="Arial"/>
                <a:ea typeface="Arial"/>
                <a:cs typeface="Arial"/>
                <a:sym typeface="Arial"/>
              </a:rPr>
              <a:t>Lets see what is circle of Control- Transition to next slide</a:t>
            </a:r>
            <a:endParaRPr/>
          </a:p>
        </p:txBody>
      </p:sp>
      <p:sp>
        <p:nvSpPr>
          <p:cNvPr id="197" name="Google Shape;19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2"/>
          <p:cNvSpPr txBox="1"/>
          <p:nvPr/>
        </p:nvSpPr>
        <p:spPr>
          <a:xfrm>
            <a:off x="457200" y="6553200"/>
            <a:ext cx="533400" cy="4873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1104900" y="26622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1104900" y="26622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1104900" y="26622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1104900" y="26622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a:spLocks noGrp="1"/>
          </p:cNvSpPr>
          <p:nvPr>
            <p:ph type="pic" idx="2"/>
          </p:nvPr>
        </p:nvSpPr>
        <p:spPr>
          <a:xfrm>
            <a:off x="5183188" y="987425"/>
            <a:ext cx="6172200" cy="4873625"/>
          </a:xfrm>
          <a:prstGeom prst="rect">
            <a:avLst/>
          </a:prstGeom>
          <a:noFill/>
          <a:ln>
            <a:noFill/>
          </a:ln>
        </p:spPr>
      </p:sp>
      <p:sp>
        <p:nvSpPr>
          <p:cNvPr id="76" name="Google Shape;76;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104900" y="26622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9413240" y="6644640"/>
            <a:ext cx="2778760" cy="213360"/>
          </a:xfrm>
          <a:prstGeom prst="rect">
            <a:avLst/>
          </a:prstGeom>
          <a:solidFill>
            <a:srgbClr val="0154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1"/>
          <p:cNvSpPr/>
          <p:nvPr/>
        </p:nvSpPr>
        <p:spPr>
          <a:xfrm>
            <a:off x="0" y="6644640"/>
            <a:ext cx="9413240" cy="213360"/>
          </a:xfrm>
          <a:prstGeom prst="rect">
            <a:avLst/>
          </a:prstGeom>
          <a:solidFill>
            <a:srgbClr val="42C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
          <p:cNvSpPr txBox="1"/>
          <p:nvPr/>
        </p:nvSpPr>
        <p:spPr>
          <a:xfrm flipH="1">
            <a:off x="6103905" y="6593085"/>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Company Name</a:t>
            </a:r>
            <a:endParaRPr sz="1400" b="0" i="0" u="none" strike="noStrike" cap="none">
              <a:solidFill>
                <a:srgbClr val="000000"/>
              </a:solidFill>
              <a:latin typeface="Arial"/>
              <a:ea typeface="Arial"/>
              <a:cs typeface="Arial"/>
              <a:sym typeface="Arial"/>
            </a:endParaRPr>
          </a:p>
        </p:txBody>
      </p:sp>
      <p:sp>
        <p:nvSpPr>
          <p:cNvPr id="18" name="Google Shape;18;p1"/>
          <p:cNvSpPr txBox="1"/>
          <p:nvPr/>
        </p:nvSpPr>
        <p:spPr>
          <a:xfrm flipH="1">
            <a:off x="10005347" y="6597431"/>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Trainer Name</a:t>
            </a:r>
            <a:endParaRPr sz="1400" b="0" i="0" u="none" strike="noStrike" cap="none">
              <a:solidFill>
                <a:srgbClr val="000000"/>
              </a:solidFill>
              <a:latin typeface="Arial"/>
              <a:ea typeface="Arial"/>
              <a:cs typeface="Arial"/>
              <a:sym typeface="Arial"/>
            </a:endParaRPr>
          </a:p>
        </p:txBody>
      </p:sp>
      <p:sp>
        <p:nvSpPr>
          <p:cNvPr id="19" name="Google Shape;19;p1"/>
          <p:cNvSpPr txBox="1"/>
          <p:nvPr/>
        </p:nvSpPr>
        <p:spPr>
          <a:xfrm flipH="1">
            <a:off x="1923360" y="6613405"/>
            <a:ext cx="32836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r>
              <a:rPr lang="en-US" sz="1400" b="1" i="0" u="none" strike="noStrike" cap="none">
                <a:solidFill>
                  <a:srgbClr val="222222"/>
                </a:solidFill>
                <a:latin typeface="Arial"/>
                <a:ea typeface="Arial"/>
                <a:cs typeface="Arial"/>
                <a:sym typeface="Arial"/>
              </a:rPr>
              <a:t>GET Onboarding Workshop</a:t>
            </a:r>
            <a:endParaRPr sz="1400" b="0" i="0" u="none" strike="noStrike" cap="none">
              <a:solidFill>
                <a:schemeClr val="dk1"/>
              </a:solidFill>
              <a:latin typeface="Arial"/>
              <a:ea typeface="Arial"/>
              <a:cs typeface="Arial"/>
              <a:sym typeface="Arial"/>
            </a:endParaRPr>
          </a:p>
        </p:txBody>
      </p:sp>
      <p:pic>
        <p:nvPicPr>
          <p:cNvPr id="20" name="Google Shape;20;p1"/>
          <p:cNvPicPr preferRelativeResize="0"/>
          <p:nvPr/>
        </p:nvPicPr>
        <p:blipFill rotWithShape="1">
          <a:blip r:embed="rId13">
            <a:alphaModFix/>
          </a:blip>
          <a:srcRect/>
          <a:stretch/>
        </p:blipFill>
        <p:spPr>
          <a:xfrm>
            <a:off x="0" y="0"/>
            <a:ext cx="864378" cy="1001486"/>
          </a:xfrm>
          <a:prstGeom prst="rect">
            <a:avLst/>
          </a:prstGeom>
          <a:noFill/>
          <a:ln>
            <a:noFill/>
          </a:ln>
        </p:spPr>
      </p:pic>
      <p:pic>
        <p:nvPicPr>
          <p:cNvPr id="21" name="Google Shape;21;p1"/>
          <p:cNvPicPr preferRelativeResize="0"/>
          <p:nvPr/>
        </p:nvPicPr>
        <p:blipFill rotWithShape="1">
          <a:blip r:embed="rId14">
            <a:alphaModFix/>
          </a:blip>
          <a:srcRect/>
          <a:stretch/>
        </p:blipFill>
        <p:spPr>
          <a:xfrm>
            <a:off x="11499814" y="0"/>
            <a:ext cx="692186" cy="6096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3"/>
          <p:cNvSpPr txBox="1">
            <a:spLocks noGrp="1"/>
          </p:cNvSpPr>
          <p:nvPr>
            <p:ph type="ctrTitle"/>
          </p:nvPr>
        </p:nvSpPr>
        <p:spPr>
          <a:xfrm>
            <a:off x="1122980" y="5653825"/>
            <a:ext cx="10398460" cy="7398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Arial"/>
              <a:buNone/>
            </a:pPr>
            <a:r>
              <a:rPr lang="en-US" sz="4000"/>
              <a:t>GET Onboarding Workshop -2 Days</a:t>
            </a:r>
            <a:endParaRPr/>
          </a:p>
        </p:txBody>
      </p:sp>
      <p:pic>
        <p:nvPicPr>
          <p:cNvPr id="98" name="Google Shape;98;p13" descr="Free photo group of people working out business plan in an office"/>
          <p:cNvPicPr preferRelativeResize="0"/>
          <p:nvPr/>
        </p:nvPicPr>
        <p:blipFill rotWithShape="1">
          <a:blip r:embed="rId3">
            <a:alphaModFix/>
          </a:blip>
          <a:srcRect/>
          <a:stretch/>
        </p:blipFill>
        <p:spPr>
          <a:xfrm>
            <a:off x="0" y="0"/>
            <a:ext cx="12192000" cy="5431954"/>
          </a:xfrm>
          <a:prstGeom prst="rect">
            <a:avLst/>
          </a:prstGeom>
          <a:noFill/>
          <a:ln>
            <a:noFill/>
          </a:ln>
        </p:spPr>
      </p:pic>
      <p:pic>
        <p:nvPicPr>
          <p:cNvPr id="99" name="Google Shape;99;p13"/>
          <p:cNvPicPr preferRelativeResize="0"/>
          <p:nvPr/>
        </p:nvPicPr>
        <p:blipFill rotWithShape="1">
          <a:blip r:embed="rId4">
            <a:alphaModFix/>
          </a:blip>
          <a:srcRect/>
          <a:stretch/>
        </p:blipFill>
        <p:spPr>
          <a:xfrm>
            <a:off x="0" y="5463335"/>
            <a:ext cx="967409" cy="1120860"/>
          </a:xfrm>
          <a:prstGeom prst="rect">
            <a:avLst/>
          </a:prstGeom>
          <a:noFill/>
          <a:ln>
            <a:noFill/>
          </a:ln>
        </p:spPr>
      </p:pic>
      <p:pic>
        <p:nvPicPr>
          <p:cNvPr id="100" name="Google Shape;100;p13"/>
          <p:cNvPicPr preferRelativeResize="0"/>
          <p:nvPr/>
        </p:nvPicPr>
        <p:blipFill rotWithShape="1">
          <a:blip r:embed="rId5">
            <a:alphaModFix/>
          </a:blip>
          <a:srcRect/>
          <a:stretch/>
        </p:blipFill>
        <p:spPr>
          <a:xfrm>
            <a:off x="10984825" y="5653825"/>
            <a:ext cx="692186" cy="6096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p:nvPr/>
        </p:nvSpPr>
        <p:spPr>
          <a:xfrm>
            <a:off x="3830533" y="88454"/>
            <a:ext cx="4689958" cy="609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b="1" i="0" u="none" strike="noStrike" cap="none">
                <a:solidFill>
                  <a:schemeClr val="dk1"/>
                </a:solidFill>
                <a:latin typeface="Arial"/>
                <a:ea typeface="Arial"/>
                <a:cs typeface="Arial"/>
                <a:sym typeface="Arial"/>
              </a:rPr>
              <a:t>Plot your self</a:t>
            </a:r>
            <a:endParaRPr sz="1400" b="0" i="0" u="none" strike="noStrike" cap="none">
              <a:solidFill>
                <a:srgbClr val="000000"/>
              </a:solidFill>
              <a:latin typeface="Arial"/>
              <a:ea typeface="Arial"/>
              <a:cs typeface="Arial"/>
              <a:sym typeface="Arial"/>
            </a:endParaRPr>
          </a:p>
        </p:txBody>
      </p:sp>
      <p:sp>
        <p:nvSpPr>
          <p:cNvPr id="208" name="Google Shape;208;p21"/>
          <p:cNvSpPr/>
          <p:nvPr/>
        </p:nvSpPr>
        <p:spPr>
          <a:xfrm>
            <a:off x="3180000" y="763642"/>
            <a:ext cx="5832000" cy="5832000"/>
          </a:xfrm>
          <a:prstGeom prst="ellipse">
            <a:avLst/>
          </a:prstGeom>
          <a:solidFill>
            <a:srgbClr val="FF006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9" name="Google Shape;209;p21"/>
          <p:cNvSpPr/>
          <p:nvPr/>
        </p:nvSpPr>
        <p:spPr>
          <a:xfrm>
            <a:off x="3974302" y="1555642"/>
            <a:ext cx="4248000" cy="4248000"/>
          </a:xfrm>
          <a:prstGeom prst="ellipse">
            <a:avLst/>
          </a:prstGeom>
          <a:solidFill>
            <a:srgbClr val="FFFF6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0" name="Google Shape;210;p21"/>
          <p:cNvSpPr/>
          <p:nvPr/>
        </p:nvSpPr>
        <p:spPr>
          <a:xfrm>
            <a:off x="4926000" y="2524154"/>
            <a:ext cx="2340000" cy="2340000"/>
          </a:xfrm>
          <a:prstGeom prst="ellipse">
            <a:avLst/>
          </a:prstGeom>
          <a:solidFill>
            <a:srgbClr val="00FF9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1" name="Google Shape;211;p21"/>
          <p:cNvSpPr txBox="1"/>
          <p:nvPr/>
        </p:nvSpPr>
        <p:spPr>
          <a:xfrm>
            <a:off x="4999308" y="2849251"/>
            <a:ext cx="214115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Circle of control</a:t>
            </a:r>
            <a:endParaRPr sz="1400" b="0" i="0" u="none" strike="noStrike" cap="none">
              <a:solidFill>
                <a:srgbClr val="000000"/>
              </a:solidFill>
              <a:latin typeface="Arial"/>
              <a:ea typeface="Arial"/>
              <a:cs typeface="Arial"/>
              <a:sym typeface="Arial"/>
            </a:endParaRPr>
          </a:p>
        </p:txBody>
      </p:sp>
      <p:sp>
        <p:nvSpPr>
          <p:cNvPr id="212" name="Google Shape;212;p21"/>
          <p:cNvSpPr txBox="1"/>
          <p:nvPr/>
        </p:nvSpPr>
        <p:spPr>
          <a:xfrm>
            <a:off x="4999308" y="1872585"/>
            <a:ext cx="214115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Circle of influence</a:t>
            </a:r>
            <a:endParaRPr sz="1400" b="0" i="0" u="none" strike="noStrike" cap="none">
              <a:solidFill>
                <a:srgbClr val="000000"/>
              </a:solidFill>
              <a:latin typeface="Arial"/>
              <a:ea typeface="Arial"/>
              <a:cs typeface="Arial"/>
              <a:sym typeface="Arial"/>
            </a:endParaRPr>
          </a:p>
        </p:txBody>
      </p:sp>
      <p:sp>
        <p:nvSpPr>
          <p:cNvPr id="213" name="Google Shape;213;p21"/>
          <p:cNvSpPr txBox="1"/>
          <p:nvPr/>
        </p:nvSpPr>
        <p:spPr>
          <a:xfrm>
            <a:off x="4999308" y="1054358"/>
            <a:ext cx="214115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Circle of concern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a:spLocks noGrp="1"/>
          </p:cNvSpPr>
          <p:nvPr>
            <p:ph type="title"/>
          </p:nvPr>
        </p:nvSpPr>
        <p:spPr>
          <a:xfrm>
            <a:off x="838200" y="248248"/>
            <a:ext cx="10515600" cy="66615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b="1"/>
              <a:t>Types of Communication</a:t>
            </a:r>
            <a:endParaRPr/>
          </a:p>
        </p:txBody>
      </p:sp>
      <p:grpSp>
        <p:nvGrpSpPr>
          <p:cNvPr id="220" name="Google Shape;220;p22"/>
          <p:cNvGrpSpPr/>
          <p:nvPr/>
        </p:nvGrpSpPr>
        <p:grpSpPr>
          <a:xfrm>
            <a:off x="1231267" y="1440002"/>
            <a:ext cx="9895116" cy="4478274"/>
            <a:chOff x="5441" y="288002"/>
            <a:chExt cx="9895116" cy="4478274"/>
          </a:xfrm>
        </p:grpSpPr>
        <p:sp>
          <p:nvSpPr>
            <p:cNvPr id="221" name="Google Shape;221;p22"/>
            <p:cNvSpPr/>
            <p:nvPr/>
          </p:nvSpPr>
          <p:spPr>
            <a:xfrm>
              <a:off x="3674995" y="288002"/>
              <a:ext cx="2556009" cy="1346274"/>
            </a:xfrm>
            <a:prstGeom prst="roundRect">
              <a:avLst>
                <a:gd name="adj" fmla="val 10000"/>
              </a:avLst>
            </a:prstGeom>
            <a:gradFill>
              <a:gsLst>
                <a:gs pos="0">
                  <a:srgbClr val="FFDC9B"/>
                </a:gs>
                <a:gs pos="50000">
                  <a:srgbClr val="FFD68D"/>
                </a:gs>
                <a:gs pos="100000">
                  <a:srgbClr val="FFD47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2"/>
            <p:cNvSpPr txBox="1"/>
            <p:nvPr/>
          </p:nvSpPr>
          <p:spPr>
            <a:xfrm>
              <a:off x="3714426" y="327433"/>
              <a:ext cx="2477147" cy="1267412"/>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dk1"/>
                </a:buClr>
                <a:buSzPts val="2700"/>
                <a:buFont typeface="Arial"/>
                <a:buNone/>
              </a:pPr>
              <a:r>
                <a:rPr lang="en-US" sz="2700" b="1" i="0" u="none" strike="noStrike" cap="none">
                  <a:solidFill>
                    <a:schemeClr val="dk1"/>
                  </a:solidFill>
                  <a:latin typeface="Arial"/>
                  <a:ea typeface="Arial"/>
                  <a:cs typeface="Arial"/>
                  <a:sym typeface="Arial"/>
                </a:rPr>
                <a:t>Communication</a:t>
              </a:r>
              <a:endParaRPr sz="1400" b="0" i="0" u="none" strike="noStrike" cap="none">
                <a:solidFill>
                  <a:srgbClr val="000000"/>
                </a:solidFill>
                <a:latin typeface="Arial"/>
                <a:ea typeface="Arial"/>
                <a:cs typeface="Arial"/>
                <a:sym typeface="Arial"/>
              </a:endParaRPr>
            </a:p>
          </p:txBody>
        </p:sp>
        <p:sp>
          <p:nvSpPr>
            <p:cNvPr id="223" name="Google Shape;223;p22"/>
            <p:cNvSpPr/>
            <p:nvPr/>
          </p:nvSpPr>
          <p:spPr>
            <a:xfrm>
              <a:off x="1015147" y="1634276"/>
              <a:ext cx="3937852" cy="1785725"/>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6"/>
              </a:solidFill>
              <a:prstDash val="solid"/>
              <a:miter lim="800000"/>
              <a:headEnd type="none" w="sm" len="sm"/>
              <a:tailEnd type="none" w="sm" len="sm"/>
            </a:ln>
          </p:spPr>
        </p:sp>
        <p:sp>
          <p:nvSpPr>
            <p:cNvPr id="224" name="Google Shape;224;p22"/>
            <p:cNvSpPr/>
            <p:nvPr/>
          </p:nvSpPr>
          <p:spPr>
            <a:xfrm>
              <a:off x="5441" y="3420002"/>
              <a:ext cx="2019411" cy="1346274"/>
            </a:xfrm>
            <a:prstGeom prst="roundRect">
              <a:avLst>
                <a:gd name="adj" fmla="val 10000"/>
              </a:avLst>
            </a:prstGeom>
            <a:gradFill>
              <a:gsLst>
                <a:gs pos="0">
                  <a:srgbClr val="B4D4A5"/>
                </a:gs>
                <a:gs pos="50000">
                  <a:srgbClr val="A8CD97"/>
                </a:gs>
                <a:gs pos="100000">
                  <a:srgbClr val="9BC985"/>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2"/>
            <p:cNvSpPr txBox="1"/>
            <p:nvPr/>
          </p:nvSpPr>
          <p:spPr>
            <a:xfrm>
              <a:off x="44872" y="3459433"/>
              <a:ext cx="1940549" cy="1267412"/>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Assertive</a:t>
              </a:r>
              <a:endParaRPr sz="2200" b="0" i="0" u="none" strike="noStrike" cap="none">
                <a:solidFill>
                  <a:schemeClr val="dk1"/>
                </a:solidFill>
                <a:latin typeface="Arial"/>
                <a:ea typeface="Arial"/>
                <a:cs typeface="Arial"/>
                <a:sym typeface="Arial"/>
              </a:endParaRPr>
            </a:p>
          </p:txBody>
        </p:sp>
        <p:sp>
          <p:nvSpPr>
            <p:cNvPr id="226" name="Google Shape;226;p22"/>
            <p:cNvSpPr/>
            <p:nvPr/>
          </p:nvSpPr>
          <p:spPr>
            <a:xfrm>
              <a:off x="3640382" y="1634276"/>
              <a:ext cx="1312617" cy="1785725"/>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6"/>
              </a:solidFill>
              <a:prstDash val="solid"/>
              <a:miter lim="800000"/>
              <a:headEnd type="none" w="sm" len="sm"/>
              <a:tailEnd type="none" w="sm" len="sm"/>
            </a:ln>
          </p:spPr>
        </p:sp>
        <p:sp>
          <p:nvSpPr>
            <p:cNvPr id="227" name="Google Shape;227;p22"/>
            <p:cNvSpPr/>
            <p:nvPr/>
          </p:nvSpPr>
          <p:spPr>
            <a:xfrm>
              <a:off x="2630676" y="3420002"/>
              <a:ext cx="2019411" cy="1346274"/>
            </a:xfrm>
            <a:prstGeom prst="roundRect">
              <a:avLst>
                <a:gd name="adj" fmla="val 10000"/>
              </a:avLst>
            </a:prstGeom>
            <a:gradFill>
              <a:gsLst>
                <a:gs pos="0">
                  <a:srgbClr val="B4D4A5"/>
                </a:gs>
                <a:gs pos="50000">
                  <a:srgbClr val="A8CD97"/>
                </a:gs>
                <a:gs pos="100000">
                  <a:srgbClr val="9BC985"/>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2"/>
            <p:cNvSpPr txBox="1"/>
            <p:nvPr/>
          </p:nvSpPr>
          <p:spPr>
            <a:xfrm>
              <a:off x="2670107" y="3459433"/>
              <a:ext cx="1940549" cy="1267412"/>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Aggressive</a:t>
              </a:r>
              <a:endParaRPr sz="2200" b="0" i="0" u="none" strike="noStrike" cap="none">
                <a:solidFill>
                  <a:schemeClr val="dk1"/>
                </a:solidFill>
                <a:latin typeface="Arial"/>
                <a:ea typeface="Arial"/>
                <a:cs typeface="Arial"/>
                <a:sym typeface="Arial"/>
              </a:endParaRPr>
            </a:p>
          </p:txBody>
        </p:sp>
        <p:sp>
          <p:nvSpPr>
            <p:cNvPr id="229" name="Google Shape;229;p22"/>
            <p:cNvSpPr/>
            <p:nvPr/>
          </p:nvSpPr>
          <p:spPr>
            <a:xfrm>
              <a:off x="4953000" y="1634276"/>
              <a:ext cx="1312617" cy="1785725"/>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6"/>
              </a:solidFill>
              <a:prstDash val="solid"/>
              <a:miter lim="800000"/>
              <a:headEnd type="none" w="sm" len="sm"/>
              <a:tailEnd type="none" w="sm" len="sm"/>
            </a:ln>
          </p:spPr>
        </p:sp>
        <p:sp>
          <p:nvSpPr>
            <p:cNvPr id="230" name="Google Shape;230;p22"/>
            <p:cNvSpPr/>
            <p:nvPr/>
          </p:nvSpPr>
          <p:spPr>
            <a:xfrm>
              <a:off x="5255911" y="3420002"/>
              <a:ext cx="2019411" cy="1346274"/>
            </a:xfrm>
            <a:prstGeom prst="roundRect">
              <a:avLst>
                <a:gd name="adj" fmla="val 10000"/>
              </a:avLst>
            </a:prstGeom>
            <a:gradFill>
              <a:gsLst>
                <a:gs pos="0">
                  <a:srgbClr val="B4D4A5"/>
                </a:gs>
                <a:gs pos="50000">
                  <a:srgbClr val="A8CD97"/>
                </a:gs>
                <a:gs pos="100000">
                  <a:srgbClr val="9BC985"/>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2"/>
            <p:cNvSpPr txBox="1"/>
            <p:nvPr/>
          </p:nvSpPr>
          <p:spPr>
            <a:xfrm>
              <a:off x="5295342" y="3459433"/>
              <a:ext cx="1940549" cy="1267412"/>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Passive </a:t>
              </a:r>
              <a:endParaRPr sz="2200" b="1" i="0" u="none" strike="noStrike" cap="none">
                <a:solidFill>
                  <a:schemeClr val="dk1"/>
                </a:solidFill>
                <a:latin typeface="Arial"/>
                <a:ea typeface="Arial"/>
                <a:cs typeface="Arial"/>
                <a:sym typeface="Arial"/>
              </a:endParaRPr>
            </a:p>
          </p:txBody>
        </p:sp>
        <p:sp>
          <p:nvSpPr>
            <p:cNvPr id="232" name="Google Shape;232;p22"/>
            <p:cNvSpPr/>
            <p:nvPr/>
          </p:nvSpPr>
          <p:spPr>
            <a:xfrm>
              <a:off x="4953000" y="1634276"/>
              <a:ext cx="3937852" cy="1785725"/>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6"/>
              </a:solidFill>
              <a:prstDash val="solid"/>
              <a:miter lim="800000"/>
              <a:headEnd type="none" w="sm" len="sm"/>
              <a:tailEnd type="none" w="sm" len="sm"/>
            </a:ln>
          </p:spPr>
        </p:sp>
        <p:sp>
          <p:nvSpPr>
            <p:cNvPr id="233" name="Google Shape;233;p22"/>
            <p:cNvSpPr/>
            <p:nvPr/>
          </p:nvSpPr>
          <p:spPr>
            <a:xfrm>
              <a:off x="7881146" y="3420002"/>
              <a:ext cx="2019411" cy="1346274"/>
            </a:xfrm>
            <a:prstGeom prst="roundRect">
              <a:avLst>
                <a:gd name="adj" fmla="val 10000"/>
              </a:avLst>
            </a:prstGeom>
            <a:gradFill>
              <a:gsLst>
                <a:gs pos="0">
                  <a:srgbClr val="B4D4A5"/>
                </a:gs>
                <a:gs pos="50000">
                  <a:srgbClr val="A8CD97"/>
                </a:gs>
                <a:gs pos="100000">
                  <a:srgbClr val="9BC985"/>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2"/>
            <p:cNvSpPr txBox="1"/>
            <p:nvPr/>
          </p:nvSpPr>
          <p:spPr>
            <a:xfrm>
              <a:off x="7920577" y="3459433"/>
              <a:ext cx="1940549" cy="1267412"/>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Empathetic</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3"/>
          <p:cNvSpPr/>
          <p:nvPr/>
        </p:nvSpPr>
        <p:spPr>
          <a:xfrm>
            <a:off x="0" y="27937"/>
            <a:ext cx="3571887" cy="967788"/>
          </a:xfrm>
          <a:custGeom>
            <a:avLst/>
            <a:gdLst/>
            <a:ahLst/>
            <a:cxnLst/>
            <a:rect l="l" t="t" r="r" b="b"/>
            <a:pathLst>
              <a:path w="2139780" h="967788" extrusionOk="0">
                <a:moveTo>
                  <a:pt x="0" y="0"/>
                </a:moveTo>
                <a:lnTo>
                  <a:pt x="2139780" y="0"/>
                </a:lnTo>
                <a:lnTo>
                  <a:pt x="2139780" y="967788"/>
                </a:lnTo>
                <a:lnTo>
                  <a:pt x="0" y="967788"/>
                </a:lnTo>
                <a:lnTo>
                  <a:pt x="0" y="0"/>
                </a:lnTo>
                <a:close/>
              </a:path>
            </a:pathLst>
          </a:custGeom>
          <a:solidFill>
            <a:srgbClr val="599BD5"/>
          </a:solidFill>
          <a:ln w="12700" cap="flat" cmpd="sng">
            <a:solidFill>
              <a:schemeClr val="lt1"/>
            </a:solidFill>
            <a:prstDash val="solid"/>
            <a:miter lim="800000"/>
            <a:headEnd type="none" w="sm" len="sm"/>
            <a:tailEnd type="none" w="sm" len="sm"/>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1" i="0" u="none" strike="noStrike" cap="none">
                <a:solidFill>
                  <a:schemeClr val="lt1"/>
                </a:solidFill>
                <a:latin typeface="Arial"/>
                <a:ea typeface="Arial"/>
                <a:cs typeface="Arial"/>
                <a:sym typeface="Arial"/>
              </a:rPr>
              <a:t>L</a:t>
            </a:r>
            <a:r>
              <a:rPr lang="en-US" sz="3200" b="0" i="0" u="none" strike="noStrike" cap="none">
                <a:solidFill>
                  <a:schemeClr val="lt1"/>
                </a:solidFill>
                <a:latin typeface="Arial"/>
                <a:ea typeface="Arial"/>
                <a:cs typeface="Arial"/>
                <a:sym typeface="Arial"/>
              </a:rPr>
              <a:t>isten Actively</a:t>
            </a:r>
            <a:endParaRPr sz="1400" b="0" i="0" u="none" strike="noStrike" cap="none">
              <a:solidFill>
                <a:srgbClr val="000000"/>
              </a:solidFill>
              <a:latin typeface="Arial"/>
              <a:ea typeface="Arial"/>
              <a:cs typeface="Arial"/>
              <a:sym typeface="Arial"/>
            </a:endParaRPr>
          </a:p>
        </p:txBody>
      </p:sp>
      <p:sp>
        <p:nvSpPr>
          <p:cNvPr id="241" name="Google Shape;241;p23"/>
          <p:cNvSpPr txBox="1"/>
          <p:nvPr/>
        </p:nvSpPr>
        <p:spPr>
          <a:xfrm>
            <a:off x="6444493" y="849223"/>
            <a:ext cx="5336603" cy="5159554"/>
          </a:xfrm>
          <a:prstGeom prst="rect">
            <a:avLst/>
          </a:prstGeom>
          <a:noFill/>
          <a:ln>
            <a:noFill/>
          </a:ln>
        </p:spPr>
        <p:txBody>
          <a:bodyPr spcFirstLastPara="1" wrap="square" lIns="91425" tIns="45700" rIns="91425" bIns="45700" anchor="ctr" anchorCtr="0">
            <a:spAutoFit/>
          </a:bodyPr>
          <a:lstStyle/>
          <a:p>
            <a:pPr marL="285750" marR="0" lvl="0" indent="-285750" algn="l" rtl="0">
              <a:lnSpc>
                <a:spcPct val="2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Take Notes</a:t>
            </a:r>
            <a:endParaRPr sz="1400" b="0" i="0" u="none" strike="noStrike" cap="none">
              <a:solidFill>
                <a:srgbClr val="000000"/>
              </a:solidFill>
              <a:latin typeface="Arial"/>
              <a:ea typeface="Arial"/>
              <a:cs typeface="Arial"/>
              <a:sym typeface="Arial"/>
            </a:endParaRPr>
          </a:p>
          <a:p>
            <a:pPr marL="285750" marR="0" lvl="0" indent="-285750" algn="l" rtl="0">
              <a:lnSpc>
                <a:spcPct val="2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Count One Two Three </a:t>
            </a:r>
            <a:endParaRPr sz="1400" b="0" i="0" u="none" strike="noStrike" cap="none">
              <a:solidFill>
                <a:srgbClr val="000000"/>
              </a:solidFill>
              <a:latin typeface="Arial"/>
              <a:ea typeface="Arial"/>
              <a:cs typeface="Arial"/>
              <a:sym typeface="Arial"/>
            </a:endParaRPr>
          </a:p>
          <a:p>
            <a:pPr marL="285750" marR="0" lvl="0" indent="-285750" algn="l" rtl="0">
              <a:lnSpc>
                <a:spcPct val="2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Empathize like you care</a:t>
            </a:r>
            <a:endParaRPr sz="1400" b="0" i="0" u="none" strike="noStrike" cap="none">
              <a:solidFill>
                <a:srgbClr val="000000"/>
              </a:solidFill>
              <a:latin typeface="Arial"/>
              <a:ea typeface="Arial"/>
              <a:cs typeface="Arial"/>
              <a:sym typeface="Arial"/>
            </a:endParaRPr>
          </a:p>
          <a:p>
            <a:pPr marL="285750" marR="0" lvl="0" indent="-285750" algn="l" rtl="0">
              <a:lnSpc>
                <a:spcPct val="2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Don’t Multi-task</a:t>
            </a:r>
            <a:endParaRPr sz="1400" b="0" i="0" u="none" strike="noStrike" cap="none">
              <a:solidFill>
                <a:srgbClr val="000000"/>
              </a:solidFill>
              <a:latin typeface="Arial"/>
              <a:ea typeface="Arial"/>
              <a:cs typeface="Arial"/>
              <a:sym typeface="Arial"/>
            </a:endParaRPr>
          </a:p>
          <a:p>
            <a:pPr marL="285750" marR="0" lvl="0" indent="-285750" algn="l" rtl="0">
              <a:lnSpc>
                <a:spcPct val="2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Don’t Interrupt</a:t>
            </a:r>
            <a:endParaRPr sz="1400" b="0" i="0" u="none" strike="noStrike" cap="none">
              <a:solidFill>
                <a:srgbClr val="000000"/>
              </a:solidFill>
              <a:latin typeface="Arial"/>
              <a:ea typeface="Arial"/>
              <a:cs typeface="Arial"/>
              <a:sym typeface="Arial"/>
            </a:endParaRPr>
          </a:p>
          <a:p>
            <a:pPr marL="285750" marR="0" lvl="0" indent="-285750" algn="l" rtl="0">
              <a:lnSpc>
                <a:spcPct val="2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Avoid Listening with a Bias</a:t>
            </a:r>
            <a:endParaRPr sz="1400" b="0" i="0" u="none" strike="noStrike" cap="none">
              <a:solidFill>
                <a:srgbClr val="000000"/>
              </a:solidFill>
              <a:latin typeface="Arial"/>
              <a:ea typeface="Arial"/>
              <a:cs typeface="Arial"/>
              <a:sym typeface="Arial"/>
            </a:endParaRPr>
          </a:p>
          <a:p>
            <a:pPr marL="285750" marR="0" lvl="0" indent="-285750" algn="l" rtl="0">
              <a:lnSpc>
                <a:spcPct val="2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Don’t get distracted</a:t>
            </a:r>
            <a:endParaRPr sz="1400" b="0" i="0" u="none" strike="noStrike" cap="none">
              <a:solidFill>
                <a:srgbClr val="000000"/>
              </a:solidFill>
              <a:latin typeface="Arial"/>
              <a:ea typeface="Arial"/>
              <a:cs typeface="Arial"/>
              <a:sym typeface="Arial"/>
            </a:endParaRPr>
          </a:p>
        </p:txBody>
      </p:sp>
      <p:pic>
        <p:nvPicPr>
          <p:cNvPr id="242" name="Google Shape;242;p23" descr="Photo handsome man with beard over white brick wall listening to something by putting hand on the ear"/>
          <p:cNvPicPr preferRelativeResize="0"/>
          <p:nvPr/>
        </p:nvPicPr>
        <p:blipFill rotWithShape="1">
          <a:blip r:embed="rId3">
            <a:alphaModFix/>
          </a:blip>
          <a:srcRect l="14224" r="30738"/>
          <a:stretch/>
        </p:blipFill>
        <p:spPr>
          <a:xfrm>
            <a:off x="0" y="1401418"/>
            <a:ext cx="5607587" cy="43621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4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4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41">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4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4"/>
          <p:cNvSpPr txBox="1">
            <a:spLocks noGrp="1"/>
          </p:cNvSpPr>
          <p:nvPr>
            <p:ph type="title"/>
          </p:nvPr>
        </p:nvSpPr>
        <p:spPr>
          <a:xfrm>
            <a:off x="838200" y="218661"/>
            <a:ext cx="10515600" cy="79513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Way to Tackle Passive Communicator</a:t>
            </a:r>
            <a:endParaRPr/>
          </a:p>
        </p:txBody>
      </p:sp>
      <p:sp>
        <p:nvSpPr>
          <p:cNvPr id="249" name="Google Shape;249;p24"/>
          <p:cNvSpPr txBox="1">
            <a:spLocks noGrp="1"/>
          </p:cNvSpPr>
          <p:nvPr>
            <p:ph type="body" idx="1"/>
          </p:nvPr>
        </p:nvSpPr>
        <p:spPr>
          <a:xfrm>
            <a:off x="838200" y="1431235"/>
            <a:ext cx="6288157"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200000"/>
              </a:lnSpc>
              <a:spcBef>
                <a:spcPts val="0"/>
              </a:spcBef>
              <a:spcAft>
                <a:spcPts val="0"/>
              </a:spcAft>
              <a:buClr>
                <a:schemeClr val="dk1"/>
              </a:buClr>
              <a:buSzPct val="108108"/>
              <a:buChar char="•"/>
            </a:pPr>
            <a:r>
              <a:rPr lang="en-US" sz="2400"/>
              <a:t>Try To Initiate A One-On-One Interaction</a:t>
            </a:r>
            <a:endParaRPr/>
          </a:p>
          <a:p>
            <a:pPr marL="228600" lvl="0" indent="-76200" algn="l" rtl="0">
              <a:lnSpc>
                <a:spcPct val="200000"/>
              </a:lnSpc>
              <a:spcBef>
                <a:spcPts val="1000"/>
              </a:spcBef>
              <a:spcAft>
                <a:spcPts val="0"/>
              </a:spcAft>
              <a:buClr>
                <a:schemeClr val="dk1"/>
              </a:buClr>
              <a:buSzPct val="108108"/>
              <a:buNone/>
            </a:pPr>
            <a:endParaRPr sz="2400"/>
          </a:p>
          <a:p>
            <a:pPr marL="228600" lvl="0" indent="-228600" algn="l" rtl="0">
              <a:lnSpc>
                <a:spcPct val="100000"/>
              </a:lnSpc>
              <a:spcBef>
                <a:spcPts val="1000"/>
              </a:spcBef>
              <a:spcAft>
                <a:spcPts val="0"/>
              </a:spcAft>
              <a:buClr>
                <a:schemeClr val="dk1"/>
              </a:buClr>
              <a:buSzPct val="108108"/>
              <a:buChar char="•"/>
            </a:pPr>
            <a:r>
              <a:rPr lang="en-US" sz="2400"/>
              <a:t>Give Them Enough Time To Think Through Their Response after Asking question</a:t>
            </a:r>
            <a:endParaRPr/>
          </a:p>
          <a:p>
            <a:pPr marL="228600" lvl="0" indent="-76200" algn="l" rtl="0">
              <a:lnSpc>
                <a:spcPct val="200000"/>
              </a:lnSpc>
              <a:spcBef>
                <a:spcPts val="1000"/>
              </a:spcBef>
              <a:spcAft>
                <a:spcPts val="0"/>
              </a:spcAft>
              <a:buClr>
                <a:schemeClr val="dk1"/>
              </a:buClr>
              <a:buSzPct val="108108"/>
              <a:buNone/>
            </a:pPr>
            <a:endParaRPr sz="2400"/>
          </a:p>
          <a:p>
            <a:pPr marL="228600" lvl="0" indent="-228600" algn="l" rtl="0">
              <a:lnSpc>
                <a:spcPct val="200000"/>
              </a:lnSpc>
              <a:spcBef>
                <a:spcPts val="1000"/>
              </a:spcBef>
              <a:spcAft>
                <a:spcPts val="0"/>
              </a:spcAft>
              <a:buClr>
                <a:schemeClr val="dk1"/>
              </a:buClr>
              <a:buSzPct val="108108"/>
              <a:buChar char="•"/>
            </a:pPr>
            <a:r>
              <a:rPr lang="en-US" sz="2400"/>
              <a:t>Avoid Asking Yes/No Questions</a:t>
            </a:r>
            <a:endParaRPr/>
          </a:p>
        </p:txBody>
      </p:sp>
      <p:pic>
        <p:nvPicPr>
          <p:cNvPr id="250" name="Google Shape;250;p24"/>
          <p:cNvPicPr preferRelativeResize="0"/>
          <p:nvPr/>
        </p:nvPicPr>
        <p:blipFill rotWithShape="1">
          <a:blip r:embed="rId3">
            <a:alphaModFix/>
          </a:blip>
          <a:srcRect l="7342" t="21310" r="7280" b="17418"/>
          <a:stretch/>
        </p:blipFill>
        <p:spPr>
          <a:xfrm>
            <a:off x="6908800" y="1760419"/>
            <a:ext cx="5283200" cy="42635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5"/>
          <p:cNvSpPr txBox="1"/>
          <p:nvPr/>
        </p:nvSpPr>
        <p:spPr>
          <a:xfrm>
            <a:off x="4632961" y="1075029"/>
            <a:ext cx="7252084" cy="5170646"/>
          </a:xfrm>
          <a:prstGeom prst="rect">
            <a:avLst/>
          </a:prstGeom>
          <a:noFill/>
          <a:ln>
            <a:noFill/>
          </a:ln>
        </p:spPr>
        <p:txBody>
          <a:bodyPr spcFirstLastPara="1" wrap="square" lIns="91425" tIns="45700" rIns="91425" bIns="45700" anchor="ctr" anchorCtr="0">
            <a:spAutoFit/>
          </a:bodyPr>
          <a:lstStyle/>
          <a:p>
            <a:pPr marL="449263" marR="0" lvl="0" indent="-449263" algn="l" rtl="0">
              <a:lnSpc>
                <a:spcPct val="100000"/>
              </a:lnSpc>
              <a:spcBef>
                <a:spcPts val="0"/>
              </a:spcBef>
              <a:spcAft>
                <a:spcPts val="0"/>
              </a:spcAft>
              <a:buClr>
                <a:srgbClr val="004A8D"/>
              </a:buClr>
              <a:buSzPts val="2800"/>
              <a:buFont typeface="Arial"/>
              <a:buChar char="•"/>
            </a:pPr>
            <a:r>
              <a:rPr lang="en-US" sz="2800" b="1" i="0" u="none" strike="noStrike" cap="none">
                <a:solidFill>
                  <a:srgbClr val="004A8D"/>
                </a:solidFill>
                <a:latin typeface="Arial"/>
                <a:ea typeface="Arial"/>
                <a:cs typeface="Arial"/>
                <a:sym typeface="Arial"/>
              </a:rPr>
              <a:t>Open ended questions</a:t>
            </a:r>
            <a:r>
              <a:rPr lang="en-US" sz="2800" b="1" i="0" u="none" strike="noStrike" cap="none">
                <a:solidFill>
                  <a:schemeClr val="dk1"/>
                </a:solidFill>
                <a:latin typeface="Arial"/>
                <a:ea typeface="Arial"/>
                <a:cs typeface="Arial"/>
                <a:sym typeface="Arial"/>
              </a:rPr>
              <a:t> </a:t>
            </a:r>
            <a:r>
              <a:rPr lang="en-US" sz="2600" b="0" i="0" u="none" strike="noStrike" cap="none">
                <a:solidFill>
                  <a:schemeClr val="dk1"/>
                </a:solidFill>
                <a:latin typeface="Arial"/>
                <a:ea typeface="Arial"/>
                <a:cs typeface="Arial"/>
                <a:sym typeface="Arial"/>
              </a:rPr>
              <a:t>(Promoting other person to  share a detailed response-)</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1800"/>
              </a:spcBef>
              <a:spcAft>
                <a:spcPts val="0"/>
              </a:spcAft>
              <a:buClr>
                <a:srgbClr val="004A8D"/>
              </a:buClr>
              <a:buSzPts val="2400"/>
              <a:buFont typeface="Arial"/>
              <a:buChar char="•"/>
            </a:pPr>
            <a:r>
              <a:rPr lang="en-US" sz="2400" b="0" i="0" u="none" strike="noStrike" cap="none">
                <a:solidFill>
                  <a:srgbClr val="004A8D"/>
                </a:solidFill>
                <a:latin typeface="Arial"/>
                <a:ea typeface="Arial"/>
                <a:cs typeface="Arial"/>
                <a:sym typeface="Arial"/>
              </a:rPr>
              <a:t>What happened at the meeting?</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1200"/>
              </a:spcBef>
              <a:spcAft>
                <a:spcPts val="0"/>
              </a:spcAft>
              <a:buClr>
                <a:srgbClr val="004A8D"/>
              </a:buClr>
              <a:buSzPts val="2400"/>
              <a:buFont typeface="Arial"/>
              <a:buChar char="•"/>
            </a:pPr>
            <a:r>
              <a:rPr lang="en-US" sz="2400" b="0" i="0" u="none" strike="noStrike" cap="none">
                <a:solidFill>
                  <a:srgbClr val="004A8D"/>
                </a:solidFill>
                <a:latin typeface="Arial"/>
                <a:ea typeface="Arial"/>
                <a:cs typeface="Arial"/>
                <a:sym typeface="Arial"/>
              </a:rPr>
              <a:t>Tell me something about yourself</a:t>
            </a:r>
            <a:endParaRPr sz="1400" b="0" i="0" u="none" strike="noStrike" cap="none">
              <a:solidFill>
                <a:srgbClr val="000000"/>
              </a:solidFill>
              <a:latin typeface="Arial"/>
              <a:ea typeface="Arial"/>
              <a:cs typeface="Arial"/>
              <a:sym typeface="Arial"/>
            </a:endParaRPr>
          </a:p>
          <a:p>
            <a:pPr marL="285750" marR="0" lvl="0" indent="-107950" algn="l" rtl="0">
              <a:lnSpc>
                <a:spcPct val="200000"/>
              </a:lnSpc>
              <a:spcBef>
                <a:spcPts val="12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B050"/>
              </a:buClr>
              <a:buSzPts val="2800"/>
              <a:buFont typeface="Arial"/>
              <a:buChar char="•"/>
            </a:pPr>
            <a:r>
              <a:rPr lang="en-US" sz="2800" b="1" i="0" u="none" strike="noStrike" cap="none">
                <a:solidFill>
                  <a:srgbClr val="00B050"/>
                </a:solidFill>
                <a:latin typeface="Arial"/>
                <a:ea typeface="Arial"/>
                <a:cs typeface="Arial"/>
                <a:sym typeface="Arial"/>
              </a:rPr>
              <a:t>Closed ended questions- </a:t>
            </a:r>
            <a:r>
              <a:rPr lang="en-US" sz="2600" b="0" i="0" u="none" strike="noStrike" cap="none">
                <a:solidFill>
                  <a:schemeClr val="dk1"/>
                </a:solidFill>
                <a:latin typeface="Arial"/>
                <a:ea typeface="Arial"/>
                <a:cs typeface="Arial"/>
                <a:sym typeface="Arial"/>
              </a:rPr>
              <a:t>Something that can be answered in Yes/No</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1800"/>
              </a:spcBef>
              <a:spcAft>
                <a:spcPts val="0"/>
              </a:spcAft>
              <a:buClr>
                <a:srgbClr val="00B050"/>
              </a:buClr>
              <a:buSzPts val="2400"/>
              <a:buFont typeface="Arial"/>
              <a:buChar char="•"/>
            </a:pPr>
            <a:r>
              <a:rPr lang="en-US" sz="2400" b="0" i="0" u="none" strike="noStrike" cap="none">
                <a:solidFill>
                  <a:srgbClr val="00B050"/>
                </a:solidFill>
                <a:latin typeface="Arial"/>
                <a:ea typeface="Arial"/>
                <a:cs typeface="Arial"/>
                <a:sym typeface="Arial"/>
              </a:rPr>
              <a:t>"Are you thirsty?“</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1200"/>
              </a:spcBef>
              <a:spcAft>
                <a:spcPts val="0"/>
              </a:spcAft>
              <a:buClr>
                <a:srgbClr val="00B050"/>
              </a:buClr>
              <a:buSzPts val="2400"/>
              <a:buFont typeface="Arial"/>
              <a:buChar char="•"/>
            </a:pPr>
            <a:r>
              <a:rPr lang="en-US" sz="2400" b="0" i="0" u="none" strike="noStrike" cap="none">
                <a:solidFill>
                  <a:srgbClr val="00B050"/>
                </a:solidFill>
                <a:latin typeface="Arial"/>
                <a:ea typeface="Arial"/>
                <a:cs typeface="Arial"/>
                <a:sym typeface="Arial"/>
              </a:rPr>
              <a:t>"Where do you live?" </a:t>
            </a:r>
            <a:endParaRPr sz="1400" b="0" i="0" u="none" strike="noStrike" cap="none">
              <a:solidFill>
                <a:srgbClr val="000000"/>
              </a:solidFill>
              <a:latin typeface="Arial"/>
              <a:ea typeface="Arial"/>
              <a:cs typeface="Arial"/>
              <a:sym typeface="Arial"/>
            </a:endParaRPr>
          </a:p>
        </p:txBody>
      </p:sp>
      <p:pic>
        <p:nvPicPr>
          <p:cNvPr id="257" name="Google Shape;257;p25" descr="Photo man with question mark isolated on white"/>
          <p:cNvPicPr preferRelativeResize="0"/>
          <p:nvPr/>
        </p:nvPicPr>
        <p:blipFill rotWithShape="1">
          <a:blip r:embed="rId3">
            <a:alphaModFix/>
          </a:blip>
          <a:srcRect r="27884"/>
          <a:stretch/>
        </p:blipFill>
        <p:spPr>
          <a:xfrm>
            <a:off x="0" y="1443037"/>
            <a:ext cx="4299954" cy="3971925"/>
          </a:xfrm>
          <a:prstGeom prst="rect">
            <a:avLst/>
          </a:prstGeom>
          <a:noFill/>
          <a:ln>
            <a:noFill/>
          </a:ln>
        </p:spPr>
      </p:pic>
      <p:sp>
        <p:nvSpPr>
          <p:cNvPr id="258" name="Google Shape;258;p25"/>
          <p:cNvSpPr/>
          <p:nvPr/>
        </p:nvSpPr>
        <p:spPr>
          <a:xfrm>
            <a:off x="0" y="0"/>
            <a:ext cx="4299954" cy="967788"/>
          </a:xfrm>
          <a:custGeom>
            <a:avLst/>
            <a:gdLst/>
            <a:ahLst/>
            <a:cxnLst/>
            <a:rect l="l" t="t" r="r" b="b"/>
            <a:pathLst>
              <a:path w="2139780" h="967788" extrusionOk="0">
                <a:moveTo>
                  <a:pt x="0" y="0"/>
                </a:moveTo>
                <a:lnTo>
                  <a:pt x="2139780" y="0"/>
                </a:lnTo>
                <a:lnTo>
                  <a:pt x="2139780" y="967788"/>
                </a:lnTo>
                <a:lnTo>
                  <a:pt x="0" y="967788"/>
                </a:lnTo>
                <a:lnTo>
                  <a:pt x="0" y="0"/>
                </a:lnTo>
                <a:close/>
              </a:path>
            </a:pathLst>
          </a:custGeom>
          <a:solidFill>
            <a:srgbClr val="50C9B6"/>
          </a:solidFill>
          <a:ln w="12700" cap="flat" cmpd="sng">
            <a:solidFill>
              <a:schemeClr val="lt1"/>
            </a:solidFill>
            <a:prstDash val="solid"/>
            <a:miter lim="800000"/>
            <a:headEnd type="none" w="sm" len="sm"/>
            <a:tailEnd type="none" w="sm" len="sm"/>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1" i="0" u="none" strike="noStrike" cap="none">
                <a:solidFill>
                  <a:schemeClr val="lt1"/>
                </a:solidFill>
                <a:latin typeface="Arial"/>
                <a:ea typeface="Arial"/>
                <a:cs typeface="Arial"/>
                <a:sym typeface="Arial"/>
              </a:rPr>
              <a:t>A</a:t>
            </a:r>
            <a:r>
              <a:rPr lang="en-US" sz="3200" b="0" i="0" u="none" strike="noStrike" cap="none">
                <a:solidFill>
                  <a:schemeClr val="lt1"/>
                </a:solidFill>
                <a:latin typeface="Arial"/>
                <a:ea typeface="Arial"/>
                <a:cs typeface="Arial"/>
                <a:sym typeface="Arial"/>
              </a:rPr>
              <a:t>sk Effective Questions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8"/>
                                        </p:tgtEl>
                                        <p:attrNameLst>
                                          <p:attrName>style.visibility</p:attrName>
                                        </p:attrNameLst>
                                      </p:cBhvr>
                                      <p:to>
                                        <p:strVal val="visible"/>
                                      </p:to>
                                    </p:set>
                                    <p:anim calcmode="lin" valueType="num">
                                      <p:cBhvr additive="base">
                                        <p:cTn id="7" dur="500"/>
                                        <p:tgtEl>
                                          <p:spTgt spid="25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5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6">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56">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56">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6">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6"/>
          <p:cNvPicPr preferRelativeResize="0"/>
          <p:nvPr/>
        </p:nvPicPr>
        <p:blipFill rotWithShape="1">
          <a:blip r:embed="rId3">
            <a:alphaModFix/>
          </a:blip>
          <a:srcRect b="25484"/>
          <a:stretch/>
        </p:blipFill>
        <p:spPr>
          <a:xfrm>
            <a:off x="0" y="1031358"/>
            <a:ext cx="12192000" cy="4912242"/>
          </a:xfrm>
          <a:prstGeom prst="rect">
            <a:avLst/>
          </a:prstGeom>
          <a:noFill/>
          <a:ln>
            <a:noFill/>
          </a:ln>
        </p:spPr>
      </p:pic>
      <p:sp>
        <p:nvSpPr>
          <p:cNvPr id="265" name="Google Shape;265;p26"/>
          <p:cNvSpPr txBox="1">
            <a:spLocks noGrp="1"/>
          </p:cNvSpPr>
          <p:nvPr>
            <p:ph type="title"/>
          </p:nvPr>
        </p:nvSpPr>
        <p:spPr>
          <a:xfrm>
            <a:off x="838200" y="287079"/>
            <a:ext cx="10515600" cy="7442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What is a Goal?</a:t>
            </a:r>
            <a:endParaRPr/>
          </a:p>
        </p:txBody>
      </p:sp>
      <p:sp>
        <p:nvSpPr>
          <p:cNvPr id="266" name="Google Shape;266;p26"/>
          <p:cNvSpPr txBox="1">
            <a:spLocks noGrp="1"/>
          </p:cNvSpPr>
          <p:nvPr>
            <p:ph type="body" idx="1"/>
          </p:nvPr>
        </p:nvSpPr>
        <p:spPr>
          <a:xfrm>
            <a:off x="838200" y="2080807"/>
            <a:ext cx="6317512" cy="254435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374151"/>
              </a:buClr>
              <a:buSzPts val="2400"/>
              <a:buNone/>
            </a:pPr>
            <a:r>
              <a:rPr lang="en-US" sz="2400" b="0" i="0">
                <a:solidFill>
                  <a:srgbClr val="374151"/>
                </a:solidFill>
              </a:rPr>
              <a:t>A goal is a specific and measurable objective or target that an individual , department or organization aims to achieve within a set period of time.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7"/>
          <p:cNvSpPr txBox="1">
            <a:spLocks noGrp="1"/>
          </p:cNvSpPr>
          <p:nvPr>
            <p:ph type="title"/>
          </p:nvPr>
        </p:nvSpPr>
        <p:spPr>
          <a:xfrm>
            <a:off x="838200" y="243841"/>
            <a:ext cx="10515600" cy="7437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Benefits of Goal Setting</a:t>
            </a:r>
            <a:endParaRPr/>
          </a:p>
        </p:txBody>
      </p:sp>
      <p:sp>
        <p:nvSpPr>
          <p:cNvPr id="273" name="Google Shape;273;p27"/>
          <p:cNvSpPr/>
          <p:nvPr/>
        </p:nvSpPr>
        <p:spPr>
          <a:xfrm>
            <a:off x="294387" y="1710999"/>
            <a:ext cx="2807110" cy="2867781"/>
          </a:xfrm>
          <a:prstGeom prst="rect">
            <a:avLst/>
          </a:prstGeom>
          <a:blipFill rotWithShape="1">
            <a:blip r:embed="rId3">
              <a:alphaModFix/>
            </a:blip>
            <a:stretch>
              <a:fillRect/>
            </a:stretch>
          </a:blipFill>
          <a:ln w="9525" cap="flat" cmpd="sng">
            <a:solidFill>
              <a:srgbClr val="A0A8A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4" name="Google Shape;274;p27"/>
          <p:cNvSpPr/>
          <p:nvPr/>
        </p:nvSpPr>
        <p:spPr>
          <a:xfrm>
            <a:off x="294387" y="4573179"/>
            <a:ext cx="2807110" cy="923752"/>
          </a:xfrm>
          <a:prstGeom prst="wedgeRectCallout">
            <a:avLst>
              <a:gd name="adj1" fmla="val 20863"/>
              <a:gd name="adj2" fmla="val -84208"/>
            </a:avLst>
          </a:prstGeom>
          <a:solidFill>
            <a:srgbClr val="A0A8A5"/>
          </a:solidFill>
          <a:ln w="9525" cap="flat" cmpd="sng">
            <a:solidFill>
              <a:srgbClr val="A0A8A5"/>
            </a:solidFill>
            <a:prstDash val="solid"/>
            <a:miter lim="800000"/>
            <a:headEnd type="none" w="sm" len="sm"/>
            <a:tailEnd type="none" w="sm" len="sm"/>
          </a:ln>
        </p:spPr>
        <p:txBody>
          <a:bodyPr spcFirstLastPara="1" wrap="square" lIns="36000" tIns="0" rIns="0" bIns="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Clarity of Direction</a:t>
            </a:r>
            <a:endParaRPr sz="1400" b="0" i="0" u="none" strike="noStrike" cap="none">
              <a:solidFill>
                <a:srgbClr val="000000"/>
              </a:solidFill>
              <a:latin typeface="Arial"/>
              <a:ea typeface="Arial"/>
              <a:cs typeface="Arial"/>
              <a:sym typeface="Arial"/>
            </a:endParaRPr>
          </a:p>
        </p:txBody>
      </p:sp>
      <p:sp>
        <p:nvSpPr>
          <p:cNvPr id="275" name="Google Shape;275;p27"/>
          <p:cNvSpPr/>
          <p:nvPr/>
        </p:nvSpPr>
        <p:spPr>
          <a:xfrm>
            <a:off x="3274585" y="1710999"/>
            <a:ext cx="2807109" cy="2867781"/>
          </a:xfrm>
          <a:prstGeom prst="rect">
            <a:avLst/>
          </a:prstGeom>
          <a:blipFill rotWithShape="1">
            <a:blip r:embed="rId4">
              <a:alphaModFix/>
            </a:blip>
            <a:stretch>
              <a:fillRect l="-32713" r="-3271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6" name="Google Shape;276;p27"/>
          <p:cNvSpPr/>
          <p:nvPr/>
        </p:nvSpPr>
        <p:spPr>
          <a:xfrm>
            <a:off x="3274585" y="4573179"/>
            <a:ext cx="2807109" cy="923752"/>
          </a:xfrm>
          <a:prstGeom prst="wedgeRectCallout">
            <a:avLst>
              <a:gd name="adj1" fmla="val 20863"/>
              <a:gd name="adj2" fmla="val -84208"/>
            </a:avLst>
          </a:prstGeom>
          <a:solidFill>
            <a:srgbClr val="C9E7E6"/>
          </a:solidFill>
          <a:ln w="9525" cap="flat" cmpd="sng">
            <a:solidFill>
              <a:schemeClr val="lt1"/>
            </a:solidFill>
            <a:prstDash val="solid"/>
            <a:miter lim="800000"/>
            <a:headEnd type="none" w="sm" len="sm"/>
            <a:tailEnd type="none" w="sm" len="sm"/>
          </a:ln>
        </p:spPr>
        <p:txBody>
          <a:bodyPr spcFirstLastPara="1" wrap="square" lIns="36000" tIns="0" rIns="0" bIns="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Motivation</a:t>
            </a:r>
            <a:endParaRPr sz="1400" b="0" i="0" u="none" strike="noStrike" cap="none">
              <a:solidFill>
                <a:srgbClr val="000000"/>
              </a:solidFill>
              <a:latin typeface="Arial"/>
              <a:ea typeface="Arial"/>
              <a:cs typeface="Arial"/>
              <a:sym typeface="Arial"/>
            </a:endParaRPr>
          </a:p>
        </p:txBody>
      </p:sp>
      <p:sp>
        <p:nvSpPr>
          <p:cNvPr id="277" name="Google Shape;277;p27"/>
          <p:cNvSpPr/>
          <p:nvPr/>
        </p:nvSpPr>
        <p:spPr>
          <a:xfrm>
            <a:off x="6263153" y="1699797"/>
            <a:ext cx="2738284" cy="2867781"/>
          </a:xfrm>
          <a:prstGeom prst="rect">
            <a:avLst/>
          </a:prstGeom>
          <a:blipFill rotWithShape="1">
            <a:blip r:embed="rId5">
              <a:alphaModFix/>
            </a:blip>
            <a:stretch>
              <a:fillRect l="-10474" r="4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8" name="Google Shape;278;p27"/>
          <p:cNvSpPr/>
          <p:nvPr/>
        </p:nvSpPr>
        <p:spPr>
          <a:xfrm>
            <a:off x="6263153" y="4561977"/>
            <a:ext cx="2738284" cy="923752"/>
          </a:xfrm>
          <a:prstGeom prst="wedgeRectCallout">
            <a:avLst>
              <a:gd name="adj1" fmla="val 20863"/>
              <a:gd name="adj2" fmla="val -84208"/>
            </a:avLst>
          </a:prstGeom>
          <a:solidFill>
            <a:srgbClr val="FDEFE9"/>
          </a:solidFill>
          <a:ln w="9525" cap="flat" cmpd="sng">
            <a:solidFill>
              <a:schemeClr val="lt1"/>
            </a:solidFill>
            <a:prstDash val="solid"/>
            <a:miter lim="800000"/>
            <a:headEnd type="none" w="sm" len="sm"/>
            <a:tailEnd type="none" w="sm" len="sm"/>
          </a:ln>
        </p:spPr>
        <p:txBody>
          <a:bodyPr spcFirstLastPara="1" wrap="square" lIns="36000" tIns="0" rIns="0" bIns="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Accountability</a:t>
            </a:r>
            <a:endParaRPr sz="1400" b="0" i="0" u="none" strike="noStrike" cap="none">
              <a:solidFill>
                <a:srgbClr val="000000"/>
              </a:solidFill>
              <a:latin typeface="Arial"/>
              <a:ea typeface="Arial"/>
              <a:cs typeface="Arial"/>
              <a:sym typeface="Arial"/>
            </a:endParaRPr>
          </a:p>
        </p:txBody>
      </p:sp>
      <p:sp>
        <p:nvSpPr>
          <p:cNvPr id="279" name="Google Shape;279;p27"/>
          <p:cNvSpPr/>
          <p:nvPr/>
        </p:nvSpPr>
        <p:spPr>
          <a:xfrm>
            <a:off x="9173499" y="1710999"/>
            <a:ext cx="2738284" cy="2867781"/>
          </a:xfrm>
          <a:prstGeom prst="rect">
            <a:avLst/>
          </a:prstGeom>
          <a:blipFill rotWithShape="1">
            <a:blip r:embed="rId6">
              <a:alphaModFix/>
            </a:blip>
            <a:stretch>
              <a:fillRect l="-76860" t="-838" r="-26905" b="-837"/>
            </a:stretch>
          </a:blip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0" name="Google Shape;280;p27"/>
          <p:cNvSpPr/>
          <p:nvPr/>
        </p:nvSpPr>
        <p:spPr>
          <a:xfrm>
            <a:off x="9173499" y="4573179"/>
            <a:ext cx="2738284" cy="923752"/>
          </a:xfrm>
          <a:prstGeom prst="wedgeRectCallout">
            <a:avLst>
              <a:gd name="adj1" fmla="val 20863"/>
              <a:gd name="adj2" fmla="val -84208"/>
            </a:avLst>
          </a:prstGeom>
          <a:solidFill>
            <a:srgbClr val="E7C8BB"/>
          </a:solidFill>
          <a:ln w="9525" cap="flat" cmpd="sng">
            <a:solidFill>
              <a:schemeClr val="lt1"/>
            </a:solidFill>
            <a:prstDash val="solid"/>
            <a:miter lim="800000"/>
            <a:headEnd type="none" w="sm" len="sm"/>
            <a:tailEnd type="none" w="sm" len="sm"/>
          </a:ln>
        </p:spPr>
        <p:txBody>
          <a:bodyPr spcFirstLastPara="1" wrap="square" lIns="36000" tIns="0" rIns="0" bIns="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Prioritization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8"/>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What is Interpersonal Effectiveness</a:t>
            </a:r>
            <a:endParaRPr/>
          </a:p>
        </p:txBody>
      </p:sp>
      <p:sp>
        <p:nvSpPr>
          <p:cNvPr id="287" name="Google Shape;287;p28"/>
          <p:cNvSpPr txBox="1">
            <a:spLocks noGrp="1"/>
          </p:cNvSpPr>
          <p:nvPr>
            <p:ph type="body" idx="1"/>
          </p:nvPr>
        </p:nvSpPr>
        <p:spPr>
          <a:xfrm>
            <a:off x="181789" y="2665140"/>
            <a:ext cx="7221039" cy="1998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b="1">
                <a:solidFill>
                  <a:schemeClr val="dk1"/>
                </a:solidFill>
                <a:latin typeface="Arial"/>
                <a:ea typeface="Arial"/>
                <a:cs typeface="Arial"/>
                <a:sym typeface="Arial"/>
              </a:rPr>
              <a:t>The ability to understand, communicate and interact with other people in a way that leads to productive working relationships and enables the achievement of desired outcomes  for you, your team and the organization.</a:t>
            </a:r>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p:txBody>
      </p:sp>
      <p:pic>
        <p:nvPicPr>
          <p:cNvPr id="288" name="Google Shape;288;p28" descr="Photo two smiling businessmen shaking hands while standing in an office."/>
          <p:cNvPicPr preferRelativeResize="0"/>
          <p:nvPr/>
        </p:nvPicPr>
        <p:blipFill rotWithShape="1">
          <a:blip r:embed="rId3">
            <a:alphaModFix/>
          </a:blip>
          <a:srcRect/>
          <a:stretch/>
        </p:blipFill>
        <p:spPr>
          <a:xfrm>
            <a:off x="7892197" y="2521448"/>
            <a:ext cx="4166453" cy="2782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9"/>
          <p:cNvSpPr txBox="1">
            <a:spLocks noGrp="1"/>
          </p:cNvSpPr>
          <p:nvPr>
            <p:ph type="body" idx="1"/>
          </p:nvPr>
        </p:nvSpPr>
        <p:spPr>
          <a:xfrm>
            <a:off x="0" y="1722438"/>
            <a:ext cx="7835900" cy="3971925"/>
          </a:xfrm>
          <a:prstGeom prst="rect">
            <a:avLst/>
          </a:prstGeom>
          <a:solidFill>
            <a:srgbClr val="E3DEE4"/>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solidFill>
                  <a:schemeClr val="dk1"/>
                </a:solidFill>
                <a:latin typeface="Arial"/>
                <a:ea typeface="Arial"/>
                <a:cs typeface="Arial"/>
                <a:sym typeface="Arial"/>
              </a:rPr>
              <a:t>People drive business and hence whatever impacts people will ultimately impact the business results. </a:t>
            </a:r>
            <a:r>
              <a:rPr lang="en-US" sz="2200" b="1">
                <a:solidFill>
                  <a:schemeClr val="dk1"/>
                </a:solidFill>
                <a:latin typeface="Arial"/>
                <a:ea typeface="Arial"/>
                <a:cs typeface="Arial"/>
                <a:sym typeface="Arial"/>
              </a:rPr>
              <a:t>(Enhanced Sales, Customer Delight</a:t>
            </a:r>
            <a:r>
              <a:rPr lang="en-US" sz="2200">
                <a:solidFill>
                  <a:schemeClr val="dk1"/>
                </a:solidFill>
                <a:latin typeface="Arial"/>
                <a:ea typeface="Arial"/>
                <a:cs typeface="Arial"/>
                <a:sym typeface="Arial"/>
              </a:rPr>
              <a:t>)</a:t>
            </a:r>
            <a:endParaRPr/>
          </a:p>
          <a:p>
            <a:pPr marL="228600" lvl="0" indent="-88900" algn="l" rtl="0">
              <a:lnSpc>
                <a:spcPct val="90000"/>
              </a:lnSpc>
              <a:spcBef>
                <a:spcPts val="1000"/>
              </a:spcBef>
              <a:spcAft>
                <a:spcPts val="0"/>
              </a:spcAft>
              <a:buClr>
                <a:schemeClr val="dk1"/>
              </a:buClr>
              <a:buSzPts val="2200"/>
              <a:buNone/>
            </a:pPr>
            <a:endParaRPr sz="2200">
              <a:solidFill>
                <a:schemeClr val="dk1"/>
              </a:solidFill>
              <a:latin typeface="Arial"/>
              <a:ea typeface="Arial"/>
              <a:cs typeface="Arial"/>
              <a:sym typeface="Arial"/>
            </a:endParaRPr>
          </a:p>
          <a:p>
            <a:pPr marL="228600" lvl="0" indent="-228600" algn="l" rtl="0">
              <a:lnSpc>
                <a:spcPct val="90000"/>
              </a:lnSpc>
              <a:spcBef>
                <a:spcPts val="1000"/>
              </a:spcBef>
              <a:spcAft>
                <a:spcPts val="0"/>
              </a:spcAft>
              <a:buClr>
                <a:schemeClr val="dk1"/>
              </a:buClr>
              <a:buSzPts val="2200"/>
              <a:buChar char="•"/>
            </a:pPr>
            <a:r>
              <a:rPr lang="en-US" sz="2200">
                <a:solidFill>
                  <a:schemeClr val="dk1"/>
                </a:solidFill>
                <a:latin typeface="Arial"/>
                <a:ea typeface="Arial"/>
                <a:cs typeface="Arial"/>
                <a:sym typeface="Arial"/>
              </a:rPr>
              <a:t>Better interpersonal relationships lead to more motivated and productive employees. </a:t>
            </a:r>
            <a:r>
              <a:rPr lang="en-US" sz="2200" b="1">
                <a:solidFill>
                  <a:schemeClr val="dk1"/>
                </a:solidFill>
                <a:latin typeface="Arial"/>
                <a:ea typeface="Arial"/>
                <a:cs typeface="Arial"/>
                <a:sym typeface="Arial"/>
              </a:rPr>
              <a:t>(Employee engagement)</a:t>
            </a:r>
            <a:endParaRPr/>
          </a:p>
          <a:p>
            <a:pPr marL="228600" lvl="0" indent="-88900" algn="l" rtl="0">
              <a:lnSpc>
                <a:spcPct val="90000"/>
              </a:lnSpc>
              <a:spcBef>
                <a:spcPts val="1000"/>
              </a:spcBef>
              <a:spcAft>
                <a:spcPts val="0"/>
              </a:spcAft>
              <a:buClr>
                <a:schemeClr val="dk1"/>
              </a:buClr>
              <a:buSzPts val="2200"/>
              <a:buNone/>
            </a:pPr>
            <a:endParaRPr sz="2200">
              <a:solidFill>
                <a:schemeClr val="dk1"/>
              </a:solidFill>
              <a:latin typeface="Arial"/>
              <a:ea typeface="Arial"/>
              <a:cs typeface="Arial"/>
              <a:sym typeface="Arial"/>
            </a:endParaRPr>
          </a:p>
          <a:p>
            <a:pPr marL="228600" lvl="0" indent="-228600" algn="l" rtl="0">
              <a:lnSpc>
                <a:spcPct val="90000"/>
              </a:lnSpc>
              <a:spcBef>
                <a:spcPts val="1000"/>
              </a:spcBef>
              <a:spcAft>
                <a:spcPts val="0"/>
              </a:spcAft>
              <a:buClr>
                <a:schemeClr val="dk1"/>
              </a:buClr>
              <a:buSzPts val="2200"/>
              <a:buChar char="•"/>
            </a:pPr>
            <a:r>
              <a:rPr lang="en-US" sz="2200">
                <a:solidFill>
                  <a:schemeClr val="dk1"/>
                </a:solidFill>
                <a:latin typeface="Arial"/>
                <a:ea typeface="Arial"/>
                <a:cs typeface="Arial"/>
                <a:sym typeface="Arial"/>
              </a:rPr>
              <a:t>Effective interpersonal relationships are directly related to achievement of results and a positive culture </a:t>
            </a:r>
            <a:r>
              <a:rPr lang="en-US" sz="2200" b="1">
                <a:solidFill>
                  <a:schemeClr val="dk1"/>
                </a:solidFill>
                <a:latin typeface="Arial"/>
                <a:ea typeface="Arial"/>
                <a:cs typeface="Arial"/>
                <a:sym typeface="Arial"/>
              </a:rPr>
              <a:t>(Organizational efficiency)</a:t>
            </a:r>
            <a:endParaRPr/>
          </a:p>
          <a:p>
            <a:pPr marL="228600" lvl="0" indent="-88900" algn="l" rtl="0">
              <a:lnSpc>
                <a:spcPct val="90000"/>
              </a:lnSpc>
              <a:spcBef>
                <a:spcPts val="1000"/>
              </a:spcBef>
              <a:spcAft>
                <a:spcPts val="0"/>
              </a:spcAft>
              <a:buClr>
                <a:schemeClr val="dk1"/>
              </a:buClr>
              <a:buSzPts val="2200"/>
              <a:buNone/>
            </a:pPr>
            <a:endParaRPr sz="2200">
              <a:latin typeface="Arial"/>
              <a:ea typeface="Arial"/>
              <a:cs typeface="Arial"/>
              <a:sym typeface="Arial"/>
            </a:endParaRPr>
          </a:p>
        </p:txBody>
      </p:sp>
      <p:sp>
        <p:nvSpPr>
          <p:cNvPr id="295" name="Google Shape;295;p29"/>
          <p:cNvSpPr txBox="1">
            <a:spLocks noGrp="1"/>
          </p:cNvSpPr>
          <p:nvPr>
            <p:ph type="title"/>
          </p:nvPr>
        </p:nvSpPr>
        <p:spPr>
          <a:xfrm>
            <a:off x="838200" y="-1619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600"/>
              <a:t>Importance of Interpersonal skills for Organisations</a:t>
            </a:r>
            <a:endParaRPr/>
          </a:p>
        </p:txBody>
      </p:sp>
      <p:pic>
        <p:nvPicPr>
          <p:cNvPr id="296" name="Google Shape;296;p29" descr="Photo hand closer up hands of businessmen,stacking wooden blocks into steps"/>
          <p:cNvPicPr preferRelativeResize="0"/>
          <p:nvPr/>
        </p:nvPicPr>
        <p:blipFill rotWithShape="1">
          <a:blip r:embed="rId3">
            <a:alphaModFix/>
          </a:blip>
          <a:srcRect l="26943"/>
          <a:stretch/>
        </p:blipFill>
        <p:spPr>
          <a:xfrm>
            <a:off x="7835900" y="1722438"/>
            <a:ext cx="4356100" cy="3971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a:spLocks noGrp="1"/>
          </p:cNvSpPr>
          <p:nvPr>
            <p:ph type="body" idx="1"/>
          </p:nvPr>
        </p:nvSpPr>
        <p:spPr>
          <a:xfrm>
            <a:off x="0" y="1151847"/>
            <a:ext cx="7911547" cy="4927599"/>
          </a:xfrm>
          <a:prstGeom prst="rect">
            <a:avLst/>
          </a:prstGeom>
          <a:solidFill>
            <a:srgbClr val="EDDED9"/>
          </a:solidFill>
          <a:ln>
            <a:noFill/>
          </a:ln>
        </p:spPr>
        <p:txBody>
          <a:bodyPr spcFirstLastPara="1" wrap="square" lIns="91425" tIns="540000" rIns="91425" bIns="45700" anchor="ctr" anchorCtr="0">
            <a:normAutofit/>
          </a:bodyPr>
          <a:lstStyle/>
          <a:p>
            <a:pPr marL="685800" lvl="1" indent="-228600" algn="l" rtl="0">
              <a:lnSpc>
                <a:spcPct val="120000"/>
              </a:lnSpc>
              <a:spcBef>
                <a:spcPts val="0"/>
              </a:spcBef>
              <a:spcAft>
                <a:spcPts val="0"/>
              </a:spcAft>
              <a:buClr>
                <a:schemeClr val="dk1"/>
              </a:buClr>
              <a:buSzPts val="2200"/>
              <a:buChar char="•"/>
            </a:pPr>
            <a:r>
              <a:rPr lang="en-US" sz="2200"/>
              <a:t>Do not wear flashy belts with broad buckles. </a:t>
            </a:r>
            <a:endParaRPr/>
          </a:p>
          <a:p>
            <a:pPr marL="685800" lvl="1" indent="-228600" algn="l" rtl="0">
              <a:lnSpc>
                <a:spcPct val="120000"/>
              </a:lnSpc>
              <a:spcBef>
                <a:spcPts val="1700"/>
              </a:spcBef>
              <a:spcAft>
                <a:spcPts val="0"/>
              </a:spcAft>
              <a:buClr>
                <a:schemeClr val="dk1"/>
              </a:buClr>
              <a:buSzPts val="2200"/>
              <a:buChar char="•"/>
            </a:pPr>
            <a:r>
              <a:rPr lang="en-US" sz="2200"/>
              <a:t>The colour of your belt &amp; shoes should match.</a:t>
            </a:r>
            <a:endParaRPr sz="2000"/>
          </a:p>
          <a:p>
            <a:pPr marL="685800" lvl="1" indent="-228600" algn="l" rtl="0">
              <a:lnSpc>
                <a:spcPct val="120000"/>
              </a:lnSpc>
              <a:spcBef>
                <a:spcPts val="1700"/>
              </a:spcBef>
              <a:spcAft>
                <a:spcPts val="0"/>
              </a:spcAft>
              <a:buClr>
                <a:schemeClr val="dk1"/>
              </a:buClr>
              <a:buSzPts val="2200"/>
              <a:buChar char="•"/>
            </a:pPr>
            <a:r>
              <a:rPr lang="en-US" sz="2200"/>
              <a:t>Make sure your sleeves touch the base of your hand. Do not roll up sleeves at work</a:t>
            </a:r>
            <a:endParaRPr/>
          </a:p>
          <a:p>
            <a:pPr marL="685800" lvl="1" indent="-228600" algn="l" rtl="0">
              <a:lnSpc>
                <a:spcPct val="120000"/>
              </a:lnSpc>
              <a:spcBef>
                <a:spcPts val="1700"/>
              </a:spcBef>
              <a:spcAft>
                <a:spcPts val="0"/>
              </a:spcAft>
              <a:buClr>
                <a:schemeClr val="dk1"/>
              </a:buClr>
              <a:buSzPts val="2000"/>
              <a:buChar char="•"/>
            </a:pPr>
            <a:r>
              <a:rPr lang="en-US" sz="2000"/>
              <a:t>Wear clean &amp; washed socks. </a:t>
            </a:r>
            <a:endParaRPr sz="2200"/>
          </a:p>
          <a:p>
            <a:pPr marL="685800" lvl="1" indent="-228600" algn="l" rtl="0">
              <a:lnSpc>
                <a:spcPct val="120000"/>
              </a:lnSpc>
              <a:spcBef>
                <a:spcPts val="1700"/>
              </a:spcBef>
              <a:spcAft>
                <a:spcPts val="0"/>
              </a:spcAft>
              <a:buClr>
                <a:schemeClr val="dk1"/>
              </a:buClr>
              <a:buSzPts val="2200"/>
              <a:buChar char="•"/>
            </a:pPr>
            <a:r>
              <a:rPr lang="en-US" sz="2200"/>
              <a:t>Your socks should match the color of your pants /shoes</a:t>
            </a:r>
            <a:endParaRPr/>
          </a:p>
          <a:p>
            <a:pPr marL="685800" lvl="1" indent="-228600" algn="l" rtl="0">
              <a:lnSpc>
                <a:spcPct val="120000"/>
              </a:lnSpc>
              <a:spcBef>
                <a:spcPts val="1700"/>
              </a:spcBef>
              <a:spcAft>
                <a:spcPts val="0"/>
              </a:spcAft>
              <a:buClr>
                <a:schemeClr val="dk1"/>
              </a:buClr>
              <a:buSzPts val="2200"/>
              <a:buChar char="•"/>
            </a:pPr>
            <a:r>
              <a:rPr lang="en-US" sz="2200"/>
              <a:t>Shoes should be polished</a:t>
            </a:r>
            <a:r>
              <a:rPr lang="en-US" sz="2800"/>
              <a:t>.</a:t>
            </a:r>
            <a:endParaRPr sz="2800"/>
          </a:p>
          <a:p>
            <a:pPr marL="0" lvl="0" indent="0" algn="l" rtl="0">
              <a:lnSpc>
                <a:spcPct val="90000"/>
              </a:lnSpc>
              <a:spcBef>
                <a:spcPts val="2200"/>
              </a:spcBef>
              <a:spcAft>
                <a:spcPts val="0"/>
              </a:spcAft>
              <a:buClr>
                <a:schemeClr val="dk1"/>
              </a:buClr>
              <a:buSzPts val="2800"/>
              <a:buNone/>
            </a:pPr>
            <a:endParaRPr/>
          </a:p>
        </p:txBody>
      </p:sp>
      <p:sp>
        <p:nvSpPr>
          <p:cNvPr id="302" name="Google Shape;302;p30"/>
          <p:cNvSpPr txBox="1"/>
          <p:nvPr/>
        </p:nvSpPr>
        <p:spPr>
          <a:xfrm>
            <a:off x="728870" y="160183"/>
            <a:ext cx="10038522" cy="8085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1" i="0" u="none" strike="noStrike" cap="none">
                <a:solidFill>
                  <a:schemeClr val="dk1"/>
                </a:solidFill>
                <a:latin typeface="Arial"/>
                <a:ea typeface="Arial"/>
                <a:cs typeface="Arial"/>
                <a:sym typeface="Arial"/>
              </a:rPr>
              <a:t>Corporate dressing for Male –Some other tips</a:t>
            </a:r>
            <a:endParaRPr sz="3600" b="1" i="0" u="none" strike="noStrike" cap="none">
              <a:solidFill>
                <a:schemeClr val="dk1"/>
              </a:solidFill>
              <a:latin typeface="Arial"/>
              <a:ea typeface="Arial"/>
              <a:cs typeface="Arial"/>
              <a:sym typeface="Arial"/>
            </a:endParaRPr>
          </a:p>
        </p:txBody>
      </p:sp>
      <p:pic>
        <p:nvPicPr>
          <p:cNvPr id="303" name="Google Shape;303;p30" descr="Photo happy young male manager formal dressed"/>
          <p:cNvPicPr preferRelativeResize="0"/>
          <p:nvPr/>
        </p:nvPicPr>
        <p:blipFill rotWithShape="1">
          <a:blip r:embed="rId3">
            <a:alphaModFix/>
          </a:blip>
          <a:srcRect/>
          <a:stretch/>
        </p:blipFill>
        <p:spPr>
          <a:xfrm>
            <a:off x="7911547" y="1151847"/>
            <a:ext cx="4280451" cy="49275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17"/>
          <p:cNvGrpSpPr/>
          <p:nvPr/>
        </p:nvGrpSpPr>
        <p:grpSpPr>
          <a:xfrm>
            <a:off x="159248" y="1462891"/>
            <a:ext cx="11363325" cy="3781425"/>
            <a:chOff x="140017" y="1883727"/>
            <a:chExt cx="11363325" cy="3781425"/>
          </a:xfrm>
        </p:grpSpPr>
        <p:pic>
          <p:nvPicPr>
            <p:cNvPr id="176" name="Google Shape;176;p17"/>
            <p:cNvPicPr preferRelativeResize="0"/>
            <p:nvPr/>
          </p:nvPicPr>
          <p:blipFill rotWithShape="1">
            <a:blip r:embed="rId3">
              <a:alphaModFix/>
            </a:blip>
            <a:srcRect/>
            <a:stretch/>
          </p:blipFill>
          <p:spPr>
            <a:xfrm>
              <a:off x="140017" y="1883727"/>
              <a:ext cx="11363325" cy="3781425"/>
            </a:xfrm>
            <a:prstGeom prst="rect">
              <a:avLst/>
            </a:prstGeom>
            <a:noFill/>
            <a:ln>
              <a:noFill/>
            </a:ln>
          </p:spPr>
        </p:pic>
        <p:sp>
          <p:nvSpPr>
            <p:cNvPr id="177" name="Google Shape;177;p17"/>
            <p:cNvSpPr/>
            <p:nvPr/>
          </p:nvSpPr>
          <p:spPr>
            <a:xfrm>
              <a:off x="8258812" y="33528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8" name="Google Shape;178;p17"/>
            <p:cNvSpPr/>
            <p:nvPr/>
          </p:nvSpPr>
          <p:spPr>
            <a:xfrm>
              <a:off x="6467795"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9" name="Google Shape;179;p17"/>
            <p:cNvSpPr/>
            <p:nvPr/>
          </p:nvSpPr>
          <p:spPr>
            <a:xfrm>
              <a:off x="10090947"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80" name="Google Shape;180;p17"/>
          <p:cNvSpPr txBox="1"/>
          <p:nvPr/>
        </p:nvSpPr>
        <p:spPr>
          <a:xfrm>
            <a:off x="668093" y="161941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1</a:t>
            </a:r>
            <a:endParaRPr sz="1400" b="0" i="0" u="none" strike="noStrike" cap="none">
              <a:solidFill>
                <a:srgbClr val="000000"/>
              </a:solidFill>
              <a:latin typeface="Arial"/>
              <a:ea typeface="Arial"/>
              <a:cs typeface="Arial"/>
              <a:sym typeface="Arial"/>
            </a:endParaRPr>
          </a:p>
        </p:txBody>
      </p:sp>
      <p:sp>
        <p:nvSpPr>
          <p:cNvPr id="181" name="Google Shape;181;p17"/>
          <p:cNvSpPr txBox="1"/>
          <p:nvPr/>
        </p:nvSpPr>
        <p:spPr>
          <a:xfrm>
            <a:off x="429551" y="1985194"/>
            <a:ext cx="314252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GET Workshop-Campus to Corporate-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Personal Effectiveness</a:t>
            </a:r>
            <a:endParaRPr sz="1400" b="0" i="0" u="none" strike="noStrike" cap="none">
              <a:solidFill>
                <a:srgbClr val="000000"/>
              </a:solidFill>
              <a:latin typeface="Arial"/>
              <a:ea typeface="Arial"/>
              <a:cs typeface="Arial"/>
              <a:sym typeface="Arial"/>
            </a:endParaRPr>
          </a:p>
        </p:txBody>
      </p:sp>
      <p:sp>
        <p:nvSpPr>
          <p:cNvPr id="182" name="Google Shape;182;p17"/>
          <p:cNvSpPr txBox="1"/>
          <p:nvPr/>
        </p:nvSpPr>
        <p:spPr>
          <a:xfrm>
            <a:off x="4344234" y="1992847"/>
            <a:ext cx="203538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Impactful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Communication </a:t>
            </a:r>
            <a:endParaRPr sz="1400" b="0" i="0" u="none" strike="noStrike" cap="none">
              <a:solidFill>
                <a:srgbClr val="000000"/>
              </a:solidFill>
              <a:latin typeface="Arial"/>
              <a:ea typeface="Arial"/>
              <a:cs typeface="Arial"/>
              <a:sym typeface="Arial"/>
            </a:endParaRPr>
          </a:p>
        </p:txBody>
      </p:sp>
      <p:sp>
        <p:nvSpPr>
          <p:cNvPr id="183" name="Google Shape;183;p17"/>
          <p:cNvSpPr txBox="1"/>
          <p:nvPr/>
        </p:nvSpPr>
        <p:spPr>
          <a:xfrm>
            <a:off x="2551141" y="5435247"/>
            <a:ext cx="18860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Building an Attitude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of Ownership</a:t>
            </a:r>
            <a:endParaRPr sz="1400" b="0" i="0" u="none" strike="noStrike" cap="none">
              <a:solidFill>
                <a:srgbClr val="000000"/>
              </a:solidFill>
              <a:latin typeface="Arial"/>
              <a:ea typeface="Arial"/>
              <a:cs typeface="Arial"/>
              <a:sym typeface="Arial"/>
            </a:endParaRPr>
          </a:p>
        </p:txBody>
      </p:sp>
      <p:sp>
        <p:nvSpPr>
          <p:cNvPr id="184" name="Google Shape;184;p17"/>
          <p:cNvSpPr txBox="1"/>
          <p:nvPr/>
        </p:nvSpPr>
        <p:spPr>
          <a:xfrm>
            <a:off x="6217905" y="5403162"/>
            <a:ext cx="180560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Building a Fool Proof Communication</a:t>
            </a:r>
            <a:endParaRPr sz="1400" b="0" i="0" u="none" strike="noStrike" cap="none">
              <a:solidFill>
                <a:srgbClr val="000000"/>
              </a:solidFill>
              <a:latin typeface="Arial"/>
              <a:ea typeface="Arial"/>
              <a:cs typeface="Arial"/>
              <a:sym typeface="Arial"/>
            </a:endParaRPr>
          </a:p>
        </p:txBody>
      </p:sp>
      <p:sp>
        <p:nvSpPr>
          <p:cNvPr id="185" name="Google Shape;185;p17"/>
          <p:cNvSpPr txBox="1"/>
          <p:nvPr/>
        </p:nvSpPr>
        <p:spPr>
          <a:xfrm>
            <a:off x="8125188" y="2008683"/>
            <a:ext cx="153692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Goal Setting</a:t>
            </a:r>
            <a:endParaRPr sz="1400" b="0" i="0" u="none" strike="noStrike" cap="none">
              <a:solidFill>
                <a:srgbClr val="000000"/>
              </a:solidFill>
              <a:latin typeface="Arial"/>
              <a:ea typeface="Arial"/>
              <a:cs typeface="Arial"/>
              <a:sym typeface="Arial"/>
            </a:endParaRPr>
          </a:p>
        </p:txBody>
      </p:sp>
      <p:sp>
        <p:nvSpPr>
          <p:cNvPr id="186" name="Google Shape;186;p17"/>
          <p:cNvSpPr txBox="1"/>
          <p:nvPr/>
        </p:nvSpPr>
        <p:spPr>
          <a:xfrm>
            <a:off x="10027601" y="5496465"/>
            <a:ext cx="18860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Being a Team Player</a:t>
            </a:r>
            <a:endParaRPr sz="1400" b="0" i="0" u="none" strike="noStrike" cap="none">
              <a:solidFill>
                <a:srgbClr val="000000"/>
              </a:solidFill>
              <a:latin typeface="Arial"/>
              <a:ea typeface="Arial"/>
              <a:cs typeface="Arial"/>
              <a:sym typeface="Arial"/>
            </a:endParaRPr>
          </a:p>
        </p:txBody>
      </p:sp>
      <p:pic>
        <p:nvPicPr>
          <p:cNvPr id="187" name="Google Shape;187;p17"/>
          <p:cNvPicPr preferRelativeResize="0"/>
          <p:nvPr/>
        </p:nvPicPr>
        <p:blipFill rotWithShape="1">
          <a:blip r:embed="rId4">
            <a:alphaModFix/>
          </a:blip>
          <a:srcRect/>
          <a:stretch/>
        </p:blipFill>
        <p:spPr>
          <a:xfrm>
            <a:off x="6565166" y="3867079"/>
            <a:ext cx="679981" cy="679981"/>
          </a:xfrm>
          <a:prstGeom prst="rect">
            <a:avLst/>
          </a:prstGeom>
          <a:noFill/>
          <a:ln>
            <a:noFill/>
          </a:ln>
        </p:spPr>
      </p:pic>
      <p:sp>
        <p:nvSpPr>
          <p:cNvPr id="188" name="Google Shape;188;p17"/>
          <p:cNvSpPr/>
          <p:nvPr/>
        </p:nvSpPr>
        <p:spPr>
          <a:xfrm>
            <a:off x="1064200" y="2908619"/>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9" name="Google Shape;189;p17"/>
          <p:cNvSpPr/>
          <p:nvPr/>
        </p:nvSpPr>
        <p:spPr>
          <a:xfrm>
            <a:off x="2843871" y="3725443"/>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0" name="Google Shape;190;p17"/>
          <p:cNvPicPr preferRelativeResize="0"/>
          <p:nvPr/>
        </p:nvPicPr>
        <p:blipFill rotWithShape="1">
          <a:blip r:embed="rId5">
            <a:alphaModFix/>
          </a:blip>
          <a:srcRect/>
          <a:stretch/>
        </p:blipFill>
        <p:spPr>
          <a:xfrm>
            <a:off x="2996261" y="3909379"/>
            <a:ext cx="763278" cy="763278"/>
          </a:xfrm>
          <a:prstGeom prst="rect">
            <a:avLst/>
          </a:prstGeom>
          <a:noFill/>
          <a:ln>
            <a:noFill/>
          </a:ln>
        </p:spPr>
      </p:pic>
      <p:sp>
        <p:nvSpPr>
          <p:cNvPr id="191" name="Google Shape;191;p17"/>
          <p:cNvSpPr/>
          <p:nvPr/>
        </p:nvSpPr>
        <p:spPr>
          <a:xfrm>
            <a:off x="4646737" y="2925643"/>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2" name="Google Shape;192;p17"/>
          <p:cNvPicPr preferRelativeResize="0"/>
          <p:nvPr/>
        </p:nvPicPr>
        <p:blipFill rotWithShape="1">
          <a:blip r:embed="rId6">
            <a:alphaModFix/>
          </a:blip>
          <a:srcRect/>
          <a:stretch/>
        </p:blipFill>
        <p:spPr>
          <a:xfrm>
            <a:off x="4869116" y="3125941"/>
            <a:ext cx="664938" cy="664938"/>
          </a:xfrm>
          <a:prstGeom prst="rect">
            <a:avLst/>
          </a:prstGeom>
          <a:noFill/>
          <a:ln>
            <a:noFill/>
          </a:ln>
        </p:spPr>
      </p:pic>
      <p:sp>
        <p:nvSpPr>
          <p:cNvPr id="193" name="Google Shape;193;p17"/>
          <p:cNvSpPr txBox="1"/>
          <p:nvPr/>
        </p:nvSpPr>
        <p:spPr>
          <a:xfrm>
            <a:off x="2760708" y="4992002"/>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2</a:t>
            </a:r>
            <a:endParaRPr sz="1400" b="0" i="0" u="none" strike="noStrike" cap="none">
              <a:solidFill>
                <a:srgbClr val="000000"/>
              </a:solidFill>
              <a:latin typeface="Arial"/>
              <a:ea typeface="Arial"/>
              <a:cs typeface="Arial"/>
              <a:sym typeface="Arial"/>
            </a:endParaRPr>
          </a:p>
        </p:txBody>
      </p:sp>
      <p:sp>
        <p:nvSpPr>
          <p:cNvPr id="194" name="Google Shape;194;p17"/>
          <p:cNvSpPr txBox="1"/>
          <p:nvPr/>
        </p:nvSpPr>
        <p:spPr>
          <a:xfrm>
            <a:off x="4337203" y="158893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3</a:t>
            </a:r>
            <a:endParaRPr sz="1400" b="0" i="0" u="none" strike="noStrike" cap="none">
              <a:solidFill>
                <a:srgbClr val="000000"/>
              </a:solidFill>
              <a:latin typeface="Arial"/>
              <a:ea typeface="Arial"/>
              <a:cs typeface="Arial"/>
              <a:sym typeface="Arial"/>
            </a:endParaRPr>
          </a:p>
        </p:txBody>
      </p:sp>
      <p:sp>
        <p:nvSpPr>
          <p:cNvPr id="195" name="Google Shape;195;p17"/>
          <p:cNvSpPr txBox="1"/>
          <p:nvPr/>
        </p:nvSpPr>
        <p:spPr>
          <a:xfrm>
            <a:off x="6244032" y="5044261"/>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4</a:t>
            </a:r>
            <a:endParaRPr sz="1400" b="0" i="0" u="none" strike="noStrike" cap="none">
              <a:solidFill>
                <a:srgbClr val="000000"/>
              </a:solidFill>
              <a:latin typeface="Arial"/>
              <a:ea typeface="Arial"/>
              <a:cs typeface="Arial"/>
              <a:sym typeface="Arial"/>
            </a:endParaRPr>
          </a:p>
        </p:txBody>
      </p:sp>
      <p:sp>
        <p:nvSpPr>
          <p:cNvPr id="196" name="Google Shape;196;p17"/>
          <p:cNvSpPr txBox="1"/>
          <p:nvPr/>
        </p:nvSpPr>
        <p:spPr>
          <a:xfrm>
            <a:off x="8180418" y="161941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5</a:t>
            </a:r>
            <a:endParaRPr sz="1400" b="0" i="0" u="none" strike="noStrike" cap="none">
              <a:solidFill>
                <a:srgbClr val="000000"/>
              </a:solidFill>
              <a:latin typeface="Arial"/>
              <a:ea typeface="Arial"/>
              <a:cs typeface="Arial"/>
              <a:sym typeface="Arial"/>
            </a:endParaRPr>
          </a:p>
        </p:txBody>
      </p:sp>
      <p:sp>
        <p:nvSpPr>
          <p:cNvPr id="197" name="Google Shape;197;p17"/>
          <p:cNvSpPr txBox="1"/>
          <p:nvPr/>
        </p:nvSpPr>
        <p:spPr>
          <a:xfrm>
            <a:off x="10015705" y="5106302"/>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6</a:t>
            </a:r>
            <a:endParaRPr sz="1400" b="0" i="0" u="none" strike="noStrike" cap="none">
              <a:solidFill>
                <a:srgbClr val="000000"/>
              </a:solidFill>
              <a:latin typeface="Arial"/>
              <a:ea typeface="Arial"/>
              <a:cs typeface="Arial"/>
              <a:sym typeface="Arial"/>
            </a:endParaRPr>
          </a:p>
        </p:txBody>
      </p:sp>
      <p:sp>
        <p:nvSpPr>
          <p:cNvPr id="198" name="Google Shape;198;p17"/>
          <p:cNvSpPr txBox="1">
            <a:spLocks noGrp="1"/>
          </p:cNvSpPr>
          <p:nvPr>
            <p:ph type="title"/>
          </p:nvPr>
        </p:nvSpPr>
        <p:spPr>
          <a:xfrm>
            <a:off x="838200" y="281363"/>
            <a:ext cx="10515600" cy="62039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Agenda of Workshop- Day 1</a:t>
            </a:r>
            <a:endParaRPr/>
          </a:p>
        </p:txBody>
      </p:sp>
      <p:pic>
        <p:nvPicPr>
          <p:cNvPr id="199" name="Google Shape;199;p17"/>
          <p:cNvPicPr preferRelativeResize="0"/>
          <p:nvPr/>
        </p:nvPicPr>
        <p:blipFill rotWithShape="1">
          <a:blip r:embed="rId7">
            <a:alphaModFix/>
          </a:blip>
          <a:srcRect/>
          <a:stretch/>
        </p:blipFill>
        <p:spPr>
          <a:xfrm>
            <a:off x="8353587" y="3023174"/>
            <a:ext cx="805697" cy="805697"/>
          </a:xfrm>
          <a:prstGeom prst="rect">
            <a:avLst/>
          </a:prstGeom>
          <a:noFill/>
          <a:ln>
            <a:noFill/>
          </a:ln>
        </p:spPr>
      </p:pic>
      <p:pic>
        <p:nvPicPr>
          <p:cNvPr id="200" name="Google Shape;200;p17"/>
          <p:cNvPicPr preferRelativeResize="0"/>
          <p:nvPr/>
        </p:nvPicPr>
        <p:blipFill rotWithShape="1">
          <a:blip r:embed="rId8">
            <a:alphaModFix/>
          </a:blip>
          <a:srcRect/>
          <a:stretch/>
        </p:blipFill>
        <p:spPr>
          <a:xfrm>
            <a:off x="10045024" y="3811409"/>
            <a:ext cx="908715" cy="908715"/>
          </a:xfrm>
          <a:prstGeom prst="rect">
            <a:avLst/>
          </a:prstGeom>
          <a:noFill/>
          <a:ln>
            <a:noFill/>
          </a:ln>
        </p:spPr>
      </p:pic>
      <p:pic>
        <p:nvPicPr>
          <p:cNvPr id="201" name="Google Shape;201;p17"/>
          <p:cNvPicPr preferRelativeResize="0"/>
          <p:nvPr/>
        </p:nvPicPr>
        <p:blipFill rotWithShape="1">
          <a:blip r:embed="rId9">
            <a:alphaModFix/>
          </a:blip>
          <a:srcRect/>
          <a:stretch/>
        </p:blipFill>
        <p:spPr>
          <a:xfrm>
            <a:off x="1239326" y="3125941"/>
            <a:ext cx="702930" cy="7029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type="title"/>
          </p:nvPr>
        </p:nvSpPr>
        <p:spPr>
          <a:xfrm>
            <a:off x="740134" y="175591"/>
            <a:ext cx="10515600" cy="6957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Casual dressing Some other tips</a:t>
            </a:r>
            <a:endParaRPr sz="4000" b="1"/>
          </a:p>
        </p:txBody>
      </p:sp>
      <p:sp>
        <p:nvSpPr>
          <p:cNvPr id="310" name="Google Shape;310;p31"/>
          <p:cNvSpPr txBox="1">
            <a:spLocks noGrp="1"/>
          </p:cNvSpPr>
          <p:nvPr>
            <p:ph type="body" idx="1"/>
          </p:nvPr>
        </p:nvSpPr>
        <p:spPr>
          <a:xfrm>
            <a:off x="0" y="1026160"/>
            <a:ext cx="8065605" cy="4805680"/>
          </a:xfrm>
          <a:prstGeom prst="rect">
            <a:avLst/>
          </a:prstGeom>
          <a:solidFill>
            <a:srgbClr val="EDF2F5"/>
          </a:solidFill>
          <a:ln>
            <a:noFill/>
          </a:ln>
        </p:spPr>
        <p:txBody>
          <a:bodyPr spcFirstLastPara="1" wrap="square" lIns="91425" tIns="45700" rIns="91425" bIns="45700" anchor="ctr" anchorCtr="0">
            <a:noAutofit/>
          </a:bodyPr>
          <a:lstStyle/>
          <a:p>
            <a:pPr marL="685800" lvl="1" indent="-228600" algn="l" rtl="0">
              <a:lnSpc>
                <a:spcPct val="130000"/>
              </a:lnSpc>
              <a:spcBef>
                <a:spcPts val="0"/>
              </a:spcBef>
              <a:spcAft>
                <a:spcPts val="0"/>
              </a:spcAft>
              <a:buClr>
                <a:schemeClr val="dk1"/>
              </a:buClr>
              <a:buSzPts val="2200"/>
              <a:buChar char="•"/>
            </a:pPr>
            <a:r>
              <a:rPr lang="en-US" sz="2200"/>
              <a:t>Women’s slacks are one of the favorite clothing pieces</a:t>
            </a:r>
            <a:endParaRPr/>
          </a:p>
          <a:p>
            <a:pPr marL="685800" lvl="1" indent="-88900" algn="l" rtl="0">
              <a:lnSpc>
                <a:spcPct val="130000"/>
              </a:lnSpc>
              <a:spcBef>
                <a:spcPts val="500"/>
              </a:spcBef>
              <a:spcAft>
                <a:spcPts val="0"/>
              </a:spcAft>
              <a:buClr>
                <a:schemeClr val="dk1"/>
              </a:buClr>
              <a:buSzPts val="2200"/>
              <a:buNone/>
            </a:pPr>
            <a:endParaRPr sz="2200"/>
          </a:p>
          <a:p>
            <a:pPr marL="685800" lvl="1" indent="-228600" algn="l" rtl="0">
              <a:lnSpc>
                <a:spcPct val="100000"/>
              </a:lnSpc>
              <a:spcBef>
                <a:spcPts val="500"/>
              </a:spcBef>
              <a:spcAft>
                <a:spcPts val="0"/>
              </a:spcAft>
              <a:buClr>
                <a:schemeClr val="dk1"/>
              </a:buClr>
              <a:buSzPts val="2200"/>
              <a:buChar char="•"/>
            </a:pPr>
            <a:r>
              <a:rPr lang="en-US" sz="2200"/>
              <a:t>Wear them with one of your favorite formal shirts, a casual tweed blazer, or a light sweater </a:t>
            </a:r>
            <a:endParaRPr/>
          </a:p>
          <a:p>
            <a:pPr marL="685800" lvl="1" indent="-88900" algn="l" rtl="0">
              <a:lnSpc>
                <a:spcPct val="100000"/>
              </a:lnSpc>
              <a:spcBef>
                <a:spcPts val="500"/>
              </a:spcBef>
              <a:spcAft>
                <a:spcPts val="0"/>
              </a:spcAft>
              <a:buClr>
                <a:schemeClr val="dk1"/>
              </a:buClr>
              <a:buSzPts val="2200"/>
              <a:buNone/>
            </a:pPr>
            <a:endParaRPr sz="2200"/>
          </a:p>
          <a:p>
            <a:pPr marL="685800" lvl="1" indent="-228600" algn="l" rtl="0">
              <a:lnSpc>
                <a:spcPct val="100000"/>
              </a:lnSpc>
              <a:spcBef>
                <a:spcPts val="500"/>
              </a:spcBef>
              <a:spcAft>
                <a:spcPts val="0"/>
              </a:spcAft>
              <a:buClr>
                <a:schemeClr val="dk1"/>
              </a:buClr>
              <a:buSzPts val="2200"/>
              <a:buChar char="•"/>
            </a:pPr>
            <a:r>
              <a:rPr lang="en-US" sz="2200" b="1"/>
              <a:t>The suit is, without doubt, the most formal piece</a:t>
            </a:r>
            <a:r>
              <a:rPr lang="en-US" sz="2200"/>
              <a:t> of all the business formal wardrobe </a:t>
            </a:r>
            <a:endParaRPr/>
          </a:p>
          <a:p>
            <a:pPr marL="685800" lvl="1" indent="-88900" algn="l" rtl="0">
              <a:lnSpc>
                <a:spcPct val="100000"/>
              </a:lnSpc>
              <a:spcBef>
                <a:spcPts val="500"/>
              </a:spcBef>
              <a:spcAft>
                <a:spcPts val="0"/>
              </a:spcAft>
              <a:buClr>
                <a:schemeClr val="dk1"/>
              </a:buClr>
              <a:buSzPts val="2200"/>
              <a:buNone/>
            </a:pPr>
            <a:endParaRPr sz="2200"/>
          </a:p>
          <a:p>
            <a:pPr marL="685800" lvl="1" indent="-228600" algn="l" rtl="0">
              <a:lnSpc>
                <a:spcPct val="100000"/>
              </a:lnSpc>
              <a:spcBef>
                <a:spcPts val="500"/>
              </a:spcBef>
              <a:spcAft>
                <a:spcPts val="0"/>
              </a:spcAft>
              <a:buClr>
                <a:schemeClr val="dk1"/>
              </a:buClr>
              <a:buSzPts val="2200"/>
              <a:buChar char="•"/>
            </a:pPr>
            <a:r>
              <a:rPr lang="en-US" sz="2200"/>
              <a:t>To complete the perfect business casual outfit, you should take care of your shoes.</a:t>
            </a:r>
            <a:endParaRPr sz="2200"/>
          </a:p>
        </p:txBody>
      </p:sp>
      <p:pic>
        <p:nvPicPr>
          <p:cNvPr id="311" name="Google Shape;311;p31" descr="Photo thoughtful businesswoman looking away at office"/>
          <p:cNvPicPr preferRelativeResize="0"/>
          <p:nvPr/>
        </p:nvPicPr>
        <p:blipFill rotWithShape="1">
          <a:blip r:embed="rId3">
            <a:alphaModFix/>
          </a:blip>
          <a:srcRect t="11647"/>
          <a:stretch/>
        </p:blipFill>
        <p:spPr>
          <a:xfrm>
            <a:off x="8065605" y="1026160"/>
            <a:ext cx="4286254" cy="48056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32" descr="Two Person Handshakes in Front of Books on Shelf"/>
          <p:cNvPicPr preferRelativeResize="0"/>
          <p:nvPr/>
        </p:nvPicPr>
        <p:blipFill rotWithShape="1">
          <a:blip r:embed="rId3">
            <a:alphaModFix/>
          </a:blip>
          <a:srcRect/>
          <a:stretch/>
        </p:blipFill>
        <p:spPr>
          <a:xfrm>
            <a:off x="0" y="0"/>
            <a:ext cx="4338320" cy="6644003"/>
          </a:xfrm>
          <a:prstGeom prst="rect">
            <a:avLst/>
          </a:prstGeom>
          <a:noFill/>
          <a:ln>
            <a:noFill/>
          </a:ln>
        </p:spPr>
      </p:pic>
      <p:pic>
        <p:nvPicPr>
          <p:cNvPr id="317" name="Google Shape;317;p32"/>
          <p:cNvPicPr preferRelativeResize="0"/>
          <p:nvPr/>
        </p:nvPicPr>
        <p:blipFill rotWithShape="1">
          <a:blip r:embed="rId4">
            <a:alphaModFix/>
          </a:blip>
          <a:srcRect/>
          <a:stretch/>
        </p:blipFill>
        <p:spPr>
          <a:xfrm>
            <a:off x="5023032" y="4925795"/>
            <a:ext cx="507687" cy="507687"/>
          </a:xfrm>
          <a:prstGeom prst="rect">
            <a:avLst/>
          </a:prstGeom>
          <a:noFill/>
          <a:ln>
            <a:noFill/>
          </a:ln>
        </p:spPr>
      </p:pic>
      <p:pic>
        <p:nvPicPr>
          <p:cNvPr id="318" name="Google Shape;318;p32"/>
          <p:cNvPicPr preferRelativeResize="0"/>
          <p:nvPr/>
        </p:nvPicPr>
        <p:blipFill rotWithShape="1">
          <a:blip r:embed="rId5">
            <a:alphaModFix/>
          </a:blip>
          <a:srcRect/>
          <a:stretch/>
        </p:blipFill>
        <p:spPr>
          <a:xfrm>
            <a:off x="7620437" y="4881138"/>
            <a:ext cx="552344" cy="552344"/>
          </a:xfrm>
          <a:prstGeom prst="rect">
            <a:avLst/>
          </a:prstGeom>
          <a:noFill/>
          <a:ln>
            <a:noFill/>
          </a:ln>
        </p:spPr>
      </p:pic>
      <p:pic>
        <p:nvPicPr>
          <p:cNvPr id="319" name="Google Shape;319;p32"/>
          <p:cNvPicPr preferRelativeResize="0"/>
          <p:nvPr/>
        </p:nvPicPr>
        <p:blipFill rotWithShape="1">
          <a:blip r:embed="rId6">
            <a:alphaModFix/>
          </a:blip>
          <a:srcRect/>
          <a:stretch/>
        </p:blipFill>
        <p:spPr>
          <a:xfrm>
            <a:off x="10399743" y="4832457"/>
            <a:ext cx="649705" cy="649705"/>
          </a:xfrm>
          <a:prstGeom prst="rect">
            <a:avLst/>
          </a:prstGeom>
          <a:noFill/>
          <a:ln>
            <a:noFill/>
          </a:ln>
        </p:spPr>
      </p:pic>
      <p:sp>
        <p:nvSpPr>
          <p:cNvPr id="320" name="Google Shape;320;p32"/>
          <p:cNvSpPr txBox="1"/>
          <p:nvPr/>
        </p:nvSpPr>
        <p:spPr>
          <a:xfrm>
            <a:off x="6744390" y="5433483"/>
            <a:ext cx="2462954" cy="3077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Hello@freelancetrainings.com</a:t>
            </a:r>
            <a:endParaRPr sz="1400" b="0" i="0" u="none" strike="noStrike" cap="none">
              <a:solidFill>
                <a:srgbClr val="000000"/>
              </a:solidFill>
              <a:latin typeface="Arial"/>
              <a:ea typeface="Arial"/>
              <a:cs typeface="Arial"/>
              <a:sym typeface="Arial"/>
            </a:endParaRPr>
          </a:p>
        </p:txBody>
      </p:sp>
      <p:sp>
        <p:nvSpPr>
          <p:cNvPr id="321" name="Google Shape;321;p32"/>
          <p:cNvSpPr txBox="1"/>
          <p:nvPr/>
        </p:nvSpPr>
        <p:spPr>
          <a:xfrm>
            <a:off x="4666933" y="5444215"/>
            <a:ext cx="11416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98752-08472</a:t>
            </a:r>
            <a:endParaRPr sz="1400" b="0" i="0" u="none" strike="noStrike" cap="none">
              <a:solidFill>
                <a:schemeClr val="dk1"/>
              </a:solidFill>
              <a:latin typeface="Arial"/>
              <a:ea typeface="Arial"/>
              <a:cs typeface="Arial"/>
              <a:sym typeface="Arial"/>
            </a:endParaRPr>
          </a:p>
        </p:txBody>
      </p:sp>
      <p:sp>
        <p:nvSpPr>
          <p:cNvPr id="322" name="Google Shape;322;p32"/>
          <p:cNvSpPr txBox="1"/>
          <p:nvPr/>
        </p:nvSpPr>
        <p:spPr>
          <a:xfrm>
            <a:off x="9695370" y="5433484"/>
            <a:ext cx="21304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www.freelancetrainings.com</a:t>
            </a:r>
            <a:endParaRPr sz="1400" b="0" i="0" u="none" strike="noStrike" cap="none">
              <a:solidFill>
                <a:srgbClr val="000000"/>
              </a:solidFill>
              <a:latin typeface="Arial"/>
              <a:ea typeface="Arial"/>
              <a:cs typeface="Arial"/>
              <a:sym typeface="Arial"/>
            </a:endParaRPr>
          </a:p>
        </p:txBody>
      </p:sp>
      <p:pic>
        <p:nvPicPr>
          <p:cNvPr id="323" name="Google Shape;323;p32"/>
          <p:cNvPicPr preferRelativeResize="0"/>
          <p:nvPr/>
        </p:nvPicPr>
        <p:blipFill rotWithShape="1">
          <a:blip r:embed="rId7">
            <a:alphaModFix/>
          </a:blip>
          <a:srcRect/>
          <a:stretch/>
        </p:blipFill>
        <p:spPr>
          <a:xfrm>
            <a:off x="5501853" y="6255611"/>
            <a:ext cx="315227" cy="315227"/>
          </a:xfrm>
          <a:prstGeom prst="rect">
            <a:avLst/>
          </a:prstGeom>
          <a:noFill/>
          <a:ln>
            <a:noFill/>
          </a:ln>
        </p:spPr>
      </p:pic>
      <p:sp>
        <p:nvSpPr>
          <p:cNvPr id="324" name="Google Shape;324;p32"/>
          <p:cNvSpPr txBox="1"/>
          <p:nvPr/>
        </p:nvSpPr>
        <p:spPr>
          <a:xfrm>
            <a:off x="5745960" y="6296521"/>
            <a:ext cx="532665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406, Titanium City Centre Mall, Anand Nagar, Satellite, Ahmedabad-380015</a:t>
            </a:r>
            <a:endParaRPr sz="1400" b="0" i="0" u="none" strike="noStrike" cap="none">
              <a:solidFill>
                <a:srgbClr val="000000"/>
              </a:solidFill>
              <a:latin typeface="Arial"/>
              <a:ea typeface="Arial"/>
              <a:cs typeface="Arial"/>
              <a:sym typeface="Arial"/>
            </a:endParaRPr>
          </a:p>
        </p:txBody>
      </p:sp>
      <p:pic>
        <p:nvPicPr>
          <p:cNvPr id="325" name="Google Shape;325;p32" descr="Free vector thank you placard concept illustration"/>
          <p:cNvPicPr preferRelativeResize="0"/>
          <p:nvPr/>
        </p:nvPicPr>
        <p:blipFill rotWithShape="1">
          <a:blip r:embed="rId8">
            <a:alphaModFix/>
          </a:blip>
          <a:srcRect t="10657" b="14010"/>
          <a:stretch/>
        </p:blipFill>
        <p:spPr>
          <a:xfrm>
            <a:off x="5023032" y="783956"/>
            <a:ext cx="5914242" cy="29679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1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106" name="Google Shape;106;p14"/>
          <p:cNvGrpSpPr/>
          <p:nvPr/>
        </p:nvGrpSpPr>
        <p:grpSpPr>
          <a:xfrm>
            <a:off x="159248" y="1462891"/>
            <a:ext cx="11363325" cy="3781425"/>
            <a:chOff x="140017" y="1883727"/>
            <a:chExt cx="11363325" cy="3781425"/>
          </a:xfrm>
        </p:grpSpPr>
        <p:pic>
          <p:nvPicPr>
            <p:cNvPr id="107" name="Google Shape;107;p14"/>
            <p:cNvPicPr preferRelativeResize="0"/>
            <p:nvPr/>
          </p:nvPicPr>
          <p:blipFill rotWithShape="1">
            <a:blip r:embed="rId3">
              <a:alphaModFix/>
            </a:blip>
            <a:srcRect/>
            <a:stretch/>
          </p:blipFill>
          <p:spPr>
            <a:xfrm>
              <a:off x="140017" y="1883727"/>
              <a:ext cx="11363325" cy="3781425"/>
            </a:xfrm>
            <a:prstGeom prst="rect">
              <a:avLst/>
            </a:prstGeom>
            <a:noFill/>
            <a:ln>
              <a:noFill/>
            </a:ln>
          </p:spPr>
        </p:pic>
        <p:sp>
          <p:nvSpPr>
            <p:cNvPr id="108" name="Google Shape;108;p14"/>
            <p:cNvSpPr/>
            <p:nvPr/>
          </p:nvSpPr>
          <p:spPr>
            <a:xfrm>
              <a:off x="8258812" y="33528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9" name="Google Shape;109;p14"/>
            <p:cNvSpPr/>
            <p:nvPr/>
          </p:nvSpPr>
          <p:spPr>
            <a:xfrm>
              <a:off x="6467795"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0" name="Google Shape;110;p14"/>
            <p:cNvSpPr/>
            <p:nvPr/>
          </p:nvSpPr>
          <p:spPr>
            <a:xfrm>
              <a:off x="10090947"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11" name="Google Shape;111;p14"/>
          <p:cNvSpPr txBox="1"/>
          <p:nvPr/>
        </p:nvSpPr>
        <p:spPr>
          <a:xfrm>
            <a:off x="668093" y="161941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1</a:t>
            </a:r>
            <a:endParaRPr sz="1400" b="0" i="0" u="none" strike="noStrike" cap="none">
              <a:solidFill>
                <a:srgbClr val="000000"/>
              </a:solidFill>
              <a:latin typeface="Arial"/>
              <a:ea typeface="Arial"/>
              <a:cs typeface="Arial"/>
              <a:sym typeface="Arial"/>
            </a:endParaRPr>
          </a:p>
        </p:txBody>
      </p:sp>
      <p:sp>
        <p:nvSpPr>
          <p:cNvPr id="112" name="Google Shape;112;p14"/>
          <p:cNvSpPr txBox="1"/>
          <p:nvPr/>
        </p:nvSpPr>
        <p:spPr>
          <a:xfrm>
            <a:off x="429551" y="1985194"/>
            <a:ext cx="200247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Managing Stakeholders</a:t>
            </a:r>
            <a:endParaRPr sz="1400" b="0" i="0" u="none" strike="noStrike" cap="none">
              <a:solidFill>
                <a:srgbClr val="000000"/>
              </a:solidFill>
              <a:latin typeface="Arial"/>
              <a:ea typeface="Arial"/>
              <a:cs typeface="Arial"/>
              <a:sym typeface="Arial"/>
            </a:endParaRPr>
          </a:p>
        </p:txBody>
      </p:sp>
      <p:sp>
        <p:nvSpPr>
          <p:cNvPr id="113" name="Google Shape;113;p14"/>
          <p:cNvSpPr txBox="1"/>
          <p:nvPr/>
        </p:nvSpPr>
        <p:spPr>
          <a:xfrm>
            <a:off x="4344234" y="1992847"/>
            <a:ext cx="203538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First Impression is the last Impression</a:t>
            </a:r>
            <a:endParaRPr sz="1400" b="0" i="0" u="none" strike="noStrike" cap="none">
              <a:solidFill>
                <a:srgbClr val="000000"/>
              </a:solidFill>
              <a:latin typeface="Arial"/>
              <a:ea typeface="Arial"/>
              <a:cs typeface="Arial"/>
              <a:sym typeface="Arial"/>
            </a:endParaRPr>
          </a:p>
        </p:txBody>
      </p:sp>
      <p:sp>
        <p:nvSpPr>
          <p:cNvPr id="114" name="Google Shape;114;p14"/>
          <p:cNvSpPr txBox="1"/>
          <p:nvPr/>
        </p:nvSpPr>
        <p:spPr>
          <a:xfrm>
            <a:off x="2551141" y="5435247"/>
            <a:ext cx="18860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Manging Time &amp; Prioritisation</a:t>
            </a:r>
            <a:endParaRPr sz="1400" b="0" i="0" u="none" strike="noStrike" cap="none">
              <a:solidFill>
                <a:srgbClr val="000000"/>
              </a:solidFill>
              <a:latin typeface="Arial"/>
              <a:ea typeface="Arial"/>
              <a:cs typeface="Arial"/>
              <a:sym typeface="Arial"/>
            </a:endParaRPr>
          </a:p>
        </p:txBody>
      </p:sp>
      <p:sp>
        <p:nvSpPr>
          <p:cNvPr id="115" name="Google Shape;115;p14"/>
          <p:cNvSpPr txBox="1"/>
          <p:nvPr/>
        </p:nvSpPr>
        <p:spPr>
          <a:xfrm>
            <a:off x="6217905" y="5403162"/>
            <a:ext cx="210941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First Impression is the last Impression Part-2</a:t>
            </a:r>
            <a:endParaRPr sz="1600" b="0" i="0" u="none" strike="noStrike" cap="none">
              <a:solidFill>
                <a:schemeClr val="dk1"/>
              </a:solidFill>
              <a:latin typeface="Arial"/>
              <a:ea typeface="Arial"/>
              <a:cs typeface="Arial"/>
              <a:sym typeface="Arial"/>
            </a:endParaRPr>
          </a:p>
        </p:txBody>
      </p:sp>
      <p:sp>
        <p:nvSpPr>
          <p:cNvPr id="116" name="Google Shape;116;p14"/>
          <p:cNvSpPr txBox="1"/>
          <p:nvPr/>
        </p:nvSpPr>
        <p:spPr>
          <a:xfrm>
            <a:off x="8125188" y="2008683"/>
            <a:ext cx="153692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Email etiquette</a:t>
            </a:r>
            <a:endParaRPr sz="1400" b="0" i="0" u="none" strike="noStrike" cap="none">
              <a:solidFill>
                <a:srgbClr val="000000"/>
              </a:solidFill>
              <a:latin typeface="Arial"/>
              <a:ea typeface="Arial"/>
              <a:cs typeface="Arial"/>
              <a:sym typeface="Arial"/>
            </a:endParaRPr>
          </a:p>
        </p:txBody>
      </p:sp>
      <p:sp>
        <p:nvSpPr>
          <p:cNvPr id="117" name="Google Shape;117;p14"/>
          <p:cNvSpPr txBox="1"/>
          <p:nvPr/>
        </p:nvSpPr>
        <p:spPr>
          <a:xfrm>
            <a:off x="9986025" y="5222835"/>
            <a:ext cx="18860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Recap/Revision</a:t>
            </a:r>
            <a:endParaRPr sz="1400" b="0" i="0" u="none" strike="noStrike" cap="none">
              <a:solidFill>
                <a:srgbClr val="000000"/>
              </a:solidFill>
              <a:latin typeface="Arial"/>
              <a:ea typeface="Arial"/>
              <a:cs typeface="Arial"/>
              <a:sym typeface="Arial"/>
            </a:endParaRPr>
          </a:p>
        </p:txBody>
      </p:sp>
      <p:sp>
        <p:nvSpPr>
          <p:cNvPr id="118" name="Google Shape;118;p14"/>
          <p:cNvSpPr/>
          <p:nvPr/>
        </p:nvSpPr>
        <p:spPr>
          <a:xfrm>
            <a:off x="1064200" y="2908619"/>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9" name="Google Shape;119;p14"/>
          <p:cNvPicPr preferRelativeResize="0"/>
          <p:nvPr/>
        </p:nvPicPr>
        <p:blipFill rotWithShape="1">
          <a:blip r:embed="rId4">
            <a:alphaModFix/>
          </a:blip>
          <a:srcRect l="1623" r="1624"/>
          <a:stretch/>
        </p:blipFill>
        <p:spPr>
          <a:xfrm>
            <a:off x="1118733" y="2948486"/>
            <a:ext cx="849789" cy="830474"/>
          </a:xfrm>
          <a:prstGeom prst="rect">
            <a:avLst/>
          </a:prstGeom>
          <a:noFill/>
          <a:ln>
            <a:noFill/>
          </a:ln>
        </p:spPr>
      </p:pic>
      <p:sp>
        <p:nvSpPr>
          <p:cNvPr id="120" name="Google Shape;120;p14"/>
          <p:cNvSpPr/>
          <p:nvPr/>
        </p:nvSpPr>
        <p:spPr>
          <a:xfrm>
            <a:off x="2843870" y="3725443"/>
            <a:ext cx="935671"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1" name="Google Shape;121;p14"/>
          <p:cNvSpPr/>
          <p:nvPr/>
        </p:nvSpPr>
        <p:spPr>
          <a:xfrm>
            <a:off x="4581328" y="2908619"/>
            <a:ext cx="1021890" cy="105810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2" name="Google Shape;122;p14"/>
          <p:cNvSpPr txBox="1"/>
          <p:nvPr/>
        </p:nvSpPr>
        <p:spPr>
          <a:xfrm>
            <a:off x="2760708" y="4992002"/>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2</a:t>
            </a:r>
            <a:endParaRPr sz="1400" b="0" i="0" u="none" strike="noStrike" cap="none">
              <a:solidFill>
                <a:srgbClr val="000000"/>
              </a:solidFill>
              <a:latin typeface="Arial"/>
              <a:ea typeface="Arial"/>
              <a:cs typeface="Arial"/>
              <a:sym typeface="Arial"/>
            </a:endParaRPr>
          </a:p>
        </p:txBody>
      </p:sp>
      <p:sp>
        <p:nvSpPr>
          <p:cNvPr id="123" name="Google Shape;123;p14"/>
          <p:cNvSpPr txBox="1"/>
          <p:nvPr/>
        </p:nvSpPr>
        <p:spPr>
          <a:xfrm>
            <a:off x="4337203" y="158893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3</a:t>
            </a:r>
            <a:endParaRPr sz="1400" b="0" i="0" u="none" strike="noStrike" cap="none">
              <a:solidFill>
                <a:srgbClr val="000000"/>
              </a:solidFill>
              <a:latin typeface="Arial"/>
              <a:ea typeface="Arial"/>
              <a:cs typeface="Arial"/>
              <a:sym typeface="Arial"/>
            </a:endParaRPr>
          </a:p>
        </p:txBody>
      </p:sp>
      <p:sp>
        <p:nvSpPr>
          <p:cNvPr id="124" name="Google Shape;124;p14"/>
          <p:cNvSpPr txBox="1"/>
          <p:nvPr/>
        </p:nvSpPr>
        <p:spPr>
          <a:xfrm>
            <a:off x="6244032" y="5044261"/>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4</a:t>
            </a:r>
            <a:endParaRPr sz="1400" b="0" i="0" u="none" strike="noStrike" cap="none">
              <a:solidFill>
                <a:srgbClr val="000000"/>
              </a:solidFill>
              <a:latin typeface="Arial"/>
              <a:ea typeface="Arial"/>
              <a:cs typeface="Arial"/>
              <a:sym typeface="Arial"/>
            </a:endParaRPr>
          </a:p>
        </p:txBody>
      </p:sp>
      <p:sp>
        <p:nvSpPr>
          <p:cNvPr id="125" name="Google Shape;125;p14"/>
          <p:cNvSpPr txBox="1"/>
          <p:nvPr/>
        </p:nvSpPr>
        <p:spPr>
          <a:xfrm>
            <a:off x="8180418" y="161941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5</a:t>
            </a:r>
            <a:endParaRPr sz="1400" b="0" i="0" u="none" strike="noStrike" cap="none">
              <a:solidFill>
                <a:srgbClr val="000000"/>
              </a:solidFill>
              <a:latin typeface="Arial"/>
              <a:ea typeface="Arial"/>
              <a:cs typeface="Arial"/>
              <a:sym typeface="Arial"/>
            </a:endParaRPr>
          </a:p>
        </p:txBody>
      </p:sp>
      <p:sp>
        <p:nvSpPr>
          <p:cNvPr id="126" name="Google Shape;126;p14"/>
          <p:cNvSpPr txBox="1">
            <a:spLocks noGrp="1"/>
          </p:cNvSpPr>
          <p:nvPr>
            <p:ph type="title"/>
          </p:nvPr>
        </p:nvSpPr>
        <p:spPr>
          <a:xfrm>
            <a:off x="838200" y="253347"/>
            <a:ext cx="10515600" cy="62039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Agenda of Workshop- Day 2</a:t>
            </a:r>
            <a:endParaRPr/>
          </a:p>
        </p:txBody>
      </p:sp>
      <p:pic>
        <p:nvPicPr>
          <p:cNvPr id="127" name="Google Shape;127;p14"/>
          <p:cNvPicPr preferRelativeResize="0"/>
          <p:nvPr/>
        </p:nvPicPr>
        <p:blipFill rotWithShape="1">
          <a:blip r:embed="rId5">
            <a:alphaModFix/>
          </a:blip>
          <a:srcRect/>
          <a:stretch/>
        </p:blipFill>
        <p:spPr>
          <a:xfrm>
            <a:off x="2760708" y="3701100"/>
            <a:ext cx="1144248" cy="1144248"/>
          </a:xfrm>
          <a:prstGeom prst="rect">
            <a:avLst/>
          </a:prstGeom>
          <a:noFill/>
          <a:ln>
            <a:noFill/>
          </a:ln>
        </p:spPr>
      </p:pic>
      <p:pic>
        <p:nvPicPr>
          <p:cNvPr id="128" name="Google Shape;128;p14"/>
          <p:cNvPicPr preferRelativeResize="0"/>
          <p:nvPr/>
        </p:nvPicPr>
        <p:blipFill rotWithShape="1">
          <a:blip r:embed="rId6">
            <a:alphaModFix/>
          </a:blip>
          <a:srcRect/>
          <a:stretch/>
        </p:blipFill>
        <p:spPr>
          <a:xfrm>
            <a:off x="4819990" y="2964496"/>
            <a:ext cx="593926" cy="820316"/>
          </a:xfrm>
          <a:prstGeom prst="rect">
            <a:avLst/>
          </a:prstGeom>
          <a:noFill/>
          <a:ln>
            <a:noFill/>
          </a:ln>
        </p:spPr>
      </p:pic>
      <p:pic>
        <p:nvPicPr>
          <p:cNvPr id="129" name="Google Shape;129;p14"/>
          <p:cNvPicPr preferRelativeResize="0"/>
          <p:nvPr/>
        </p:nvPicPr>
        <p:blipFill rotWithShape="1">
          <a:blip r:embed="rId6">
            <a:alphaModFix/>
          </a:blip>
          <a:srcRect/>
          <a:stretch/>
        </p:blipFill>
        <p:spPr>
          <a:xfrm>
            <a:off x="6608721" y="3863066"/>
            <a:ext cx="593926" cy="820316"/>
          </a:xfrm>
          <a:prstGeom prst="rect">
            <a:avLst/>
          </a:prstGeom>
          <a:noFill/>
          <a:ln>
            <a:noFill/>
          </a:ln>
        </p:spPr>
      </p:pic>
      <p:pic>
        <p:nvPicPr>
          <p:cNvPr id="130" name="Google Shape;130;p14"/>
          <p:cNvPicPr preferRelativeResize="0"/>
          <p:nvPr/>
        </p:nvPicPr>
        <p:blipFill rotWithShape="1">
          <a:blip r:embed="rId7">
            <a:alphaModFix/>
          </a:blip>
          <a:srcRect/>
          <a:stretch/>
        </p:blipFill>
        <p:spPr>
          <a:xfrm>
            <a:off x="8327315" y="2983555"/>
            <a:ext cx="755906" cy="795356"/>
          </a:xfrm>
          <a:prstGeom prst="rect">
            <a:avLst/>
          </a:prstGeom>
          <a:noFill/>
          <a:ln>
            <a:noFill/>
          </a:ln>
        </p:spPr>
      </p:pic>
      <p:pic>
        <p:nvPicPr>
          <p:cNvPr id="131" name="Google Shape;131;p14"/>
          <p:cNvPicPr preferRelativeResize="0"/>
          <p:nvPr/>
        </p:nvPicPr>
        <p:blipFill rotWithShape="1">
          <a:blip r:embed="rId8">
            <a:alphaModFix/>
          </a:blip>
          <a:srcRect t="63" b="63"/>
          <a:stretch/>
        </p:blipFill>
        <p:spPr>
          <a:xfrm>
            <a:off x="10061104" y="3766719"/>
            <a:ext cx="1014483" cy="9836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838200" y="365125"/>
            <a:ext cx="10515600" cy="67119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b="1"/>
              <a:t>Why GET OnboardingWorkshop?</a:t>
            </a:r>
            <a:endParaRPr/>
          </a:p>
        </p:txBody>
      </p:sp>
      <p:sp>
        <p:nvSpPr>
          <p:cNvPr id="138" name="Google Shape;138;p15"/>
          <p:cNvSpPr txBox="1">
            <a:spLocks noGrp="1"/>
          </p:cNvSpPr>
          <p:nvPr>
            <p:ph type="body" idx="1"/>
          </p:nvPr>
        </p:nvSpPr>
        <p:spPr>
          <a:xfrm>
            <a:off x="1135562" y="5630718"/>
            <a:ext cx="10515599" cy="796037"/>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50000"/>
              </a:lnSpc>
              <a:spcBef>
                <a:spcPts val="0"/>
              </a:spcBef>
              <a:spcAft>
                <a:spcPts val="0"/>
              </a:spcAft>
              <a:buClr>
                <a:srgbClr val="374151"/>
              </a:buClr>
              <a:buSzPct val="100000"/>
              <a:buNone/>
            </a:pPr>
            <a:r>
              <a:rPr lang="en-US" sz="2000" b="1">
                <a:solidFill>
                  <a:srgbClr val="374151"/>
                </a:solidFill>
              </a:rPr>
              <a:t>Transition into the corporate world , enhance your personal effectiveness &amp;  become a successful working professional</a:t>
            </a:r>
            <a:endParaRPr sz="2000" b="1"/>
          </a:p>
        </p:txBody>
      </p:sp>
      <p:pic>
        <p:nvPicPr>
          <p:cNvPr id="139" name="Google Shape;139;p15" descr="Photo swallowtail caterpillar white background"/>
          <p:cNvPicPr preferRelativeResize="0"/>
          <p:nvPr/>
        </p:nvPicPr>
        <p:blipFill rotWithShape="1">
          <a:blip r:embed="rId3">
            <a:alphaModFix/>
          </a:blip>
          <a:srcRect t="22643" b="18440"/>
          <a:stretch/>
        </p:blipFill>
        <p:spPr>
          <a:xfrm>
            <a:off x="3089622" y="3429000"/>
            <a:ext cx="2509512" cy="984900"/>
          </a:xfrm>
          <a:prstGeom prst="rect">
            <a:avLst/>
          </a:prstGeom>
          <a:noFill/>
          <a:ln>
            <a:noFill/>
          </a:ln>
        </p:spPr>
      </p:pic>
      <p:pic>
        <p:nvPicPr>
          <p:cNvPr id="140" name="Google Shape;140;p15" descr="Photo butterfly on a white background. generative ai,"/>
          <p:cNvPicPr preferRelativeResize="0"/>
          <p:nvPr/>
        </p:nvPicPr>
        <p:blipFill rotWithShape="1">
          <a:blip r:embed="rId4">
            <a:alphaModFix/>
          </a:blip>
          <a:srcRect/>
          <a:stretch/>
        </p:blipFill>
        <p:spPr>
          <a:xfrm>
            <a:off x="7273675" y="1829844"/>
            <a:ext cx="3405369" cy="34053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fade">
                                      <p:cBhvr>
                                        <p:cTn id="11" dur="2000"/>
                                        <p:tgtEl>
                                          <p:spTgt spid="140"/>
                                        </p:tgtEl>
                                      </p:cBhvr>
                                    </p:animEffect>
                                  </p:childTnLst>
                                </p:cTn>
                              </p:par>
                              <p:par>
                                <p:cTn id="12" presetID="1" presetClass="entr" presetSubtype="0" fill="hold" nodeType="withEffect">
                                  <p:stCondLst>
                                    <p:cond delay="0"/>
                                  </p:stCondLst>
                                  <p:childTnLst>
                                    <p:set>
                                      <p:cBhvr>
                                        <p:cTn id="13"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838200" y="273685"/>
            <a:ext cx="10515600" cy="7016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Arial"/>
              <a:buNone/>
            </a:pPr>
            <a:r>
              <a:rPr lang="en-US" sz="4000" b="1"/>
              <a:t>Benefits of Personal Effectiveness to Individual</a:t>
            </a:r>
            <a:endParaRPr/>
          </a:p>
        </p:txBody>
      </p:sp>
      <p:sp>
        <p:nvSpPr>
          <p:cNvPr id="147" name="Google Shape;147;p16"/>
          <p:cNvSpPr/>
          <p:nvPr/>
        </p:nvSpPr>
        <p:spPr>
          <a:xfrm>
            <a:off x="8874036" y="1451078"/>
            <a:ext cx="2596233" cy="1889759"/>
          </a:xfrm>
          <a:prstGeom prst="roundRect">
            <a:avLst>
              <a:gd name="adj" fmla="val 16667"/>
            </a:avLst>
          </a:prstGeom>
          <a:noFill/>
          <a:ln w="28575" cap="flat" cmpd="sng">
            <a:solidFill>
              <a:srgbClr val="53FF53"/>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8" name="Google Shape;148;p16"/>
          <p:cNvSpPr/>
          <p:nvPr/>
        </p:nvSpPr>
        <p:spPr>
          <a:xfrm>
            <a:off x="6195426" y="1451079"/>
            <a:ext cx="2596233" cy="1889759"/>
          </a:xfrm>
          <a:prstGeom prst="roundRect">
            <a:avLst>
              <a:gd name="adj" fmla="val 16667"/>
            </a:avLst>
          </a:prstGeom>
          <a:noFill/>
          <a:ln w="28575" cap="flat" cmpd="sng">
            <a:solidFill>
              <a:srgbClr val="00B0F0"/>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9" name="Google Shape;149;p16"/>
          <p:cNvSpPr/>
          <p:nvPr/>
        </p:nvSpPr>
        <p:spPr>
          <a:xfrm>
            <a:off x="3516811" y="1451079"/>
            <a:ext cx="2596233" cy="1889759"/>
          </a:xfrm>
          <a:prstGeom prst="roundRect">
            <a:avLst>
              <a:gd name="adj" fmla="val 16667"/>
            </a:avLst>
          </a:prstGeom>
          <a:noFill/>
          <a:ln w="28575" cap="flat" cmpd="sng">
            <a:solidFill>
              <a:srgbClr val="58667A"/>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0" name="Google Shape;150;p16"/>
          <p:cNvSpPr/>
          <p:nvPr/>
        </p:nvSpPr>
        <p:spPr>
          <a:xfrm>
            <a:off x="838200" y="1451078"/>
            <a:ext cx="2596233" cy="1889759"/>
          </a:xfrm>
          <a:prstGeom prst="roundRect">
            <a:avLst>
              <a:gd name="adj" fmla="val 16667"/>
            </a:avLst>
          </a:prstGeom>
          <a:noFill/>
          <a:ln w="28575" cap="flat" cmpd="sng">
            <a:solidFill>
              <a:srgbClr val="0000FF"/>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1" name="Google Shape;151;p16"/>
          <p:cNvSpPr/>
          <p:nvPr/>
        </p:nvSpPr>
        <p:spPr>
          <a:xfrm>
            <a:off x="6324217" y="4106592"/>
            <a:ext cx="2596233" cy="1889759"/>
          </a:xfrm>
          <a:prstGeom prst="roundRect">
            <a:avLst>
              <a:gd name="adj" fmla="val 16667"/>
            </a:avLst>
          </a:prstGeom>
          <a:noFill/>
          <a:ln w="28575" cap="flat" cmpd="sng">
            <a:solidFill>
              <a:srgbClr val="C00000"/>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2" name="Google Shape;152;p16"/>
          <p:cNvSpPr/>
          <p:nvPr/>
        </p:nvSpPr>
        <p:spPr>
          <a:xfrm>
            <a:off x="3634847" y="4106593"/>
            <a:ext cx="2596233" cy="1889759"/>
          </a:xfrm>
          <a:prstGeom prst="roundRect">
            <a:avLst>
              <a:gd name="adj" fmla="val 16667"/>
            </a:avLst>
          </a:prstGeom>
          <a:noFill/>
          <a:ln w="28575" cap="flat" cmpd="sng">
            <a:solidFill>
              <a:srgbClr val="F7CAAC"/>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3" name="Google Shape;153;p16"/>
          <p:cNvSpPr/>
          <p:nvPr/>
        </p:nvSpPr>
        <p:spPr>
          <a:xfrm>
            <a:off x="945476" y="4106593"/>
            <a:ext cx="2596233" cy="1889759"/>
          </a:xfrm>
          <a:prstGeom prst="roundRect">
            <a:avLst>
              <a:gd name="adj" fmla="val 16667"/>
            </a:avLst>
          </a:prstGeom>
          <a:noFill/>
          <a:ln w="28575" cap="flat" cmpd="sng">
            <a:solidFill>
              <a:srgbClr val="FF00FF"/>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p16"/>
          <p:cNvSpPr txBox="1"/>
          <p:nvPr/>
        </p:nvSpPr>
        <p:spPr>
          <a:xfrm>
            <a:off x="868017" y="1952635"/>
            <a:ext cx="252013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74151"/>
                </a:solidFill>
                <a:latin typeface="Arial"/>
                <a:ea typeface="Arial"/>
                <a:cs typeface="Arial"/>
                <a:sym typeface="Arial"/>
              </a:rPr>
              <a:t>Professional Communication </a:t>
            </a:r>
            <a:endParaRPr sz="1400" b="0" i="0" u="none" strike="noStrike" cap="none">
              <a:solidFill>
                <a:srgbClr val="000000"/>
              </a:solidFill>
              <a:latin typeface="Arial"/>
              <a:ea typeface="Arial"/>
              <a:cs typeface="Arial"/>
              <a:sym typeface="Arial"/>
            </a:endParaRPr>
          </a:p>
        </p:txBody>
      </p:sp>
      <p:sp>
        <p:nvSpPr>
          <p:cNvPr id="155" name="Google Shape;155;p16"/>
          <p:cNvSpPr txBox="1"/>
          <p:nvPr/>
        </p:nvSpPr>
        <p:spPr>
          <a:xfrm>
            <a:off x="3520773" y="1952635"/>
            <a:ext cx="252013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74151"/>
                </a:solidFill>
                <a:latin typeface="Arial"/>
                <a:ea typeface="Arial"/>
                <a:cs typeface="Arial"/>
                <a:sym typeface="Arial"/>
              </a:rPr>
              <a:t>Business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74151"/>
                </a:solidFill>
                <a:latin typeface="Arial"/>
                <a:ea typeface="Arial"/>
                <a:cs typeface="Arial"/>
                <a:sym typeface="Arial"/>
              </a:rPr>
              <a:t>Etiquettes</a:t>
            </a:r>
            <a:endParaRPr sz="1400" b="0" i="0" u="none" strike="noStrike" cap="none">
              <a:solidFill>
                <a:srgbClr val="000000"/>
              </a:solidFill>
              <a:latin typeface="Arial"/>
              <a:ea typeface="Arial"/>
              <a:cs typeface="Arial"/>
              <a:sym typeface="Arial"/>
            </a:endParaRPr>
          </a:p>
        </p:txBody>
      </p:sp>
      <p:sp>
        <p:nvSpPr>
          <p:cNvPr id="156" name="Google Shape;156;p16"/>
          <p:cNvSpPr txBox="1"/>
          <p:nvPr/>
        </p:nvSpPr>
        <p:spPr>
          <a:xfrm>
            <a:off x="8865806" y="1955841"/>
            <a:ext cx="252013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74151"/>
                </a:solidFill>
                <a:latin typeface="Arial"/>
                <a:ea typeface="Arial"/>
                <a:cs typeface="Arial"/>
                <a:sym typeface="Arial"/>
              </a:rPr>
              <a:t>Taking Ownership &amp; Collaboration</a:t>
            </a:r>
            <a:endParaRPr sz="1400" b="0" i="0" u="none" strike="noStrike" cap="none">
              <a:solidFill>
                <a:srgbClr val="000000"/>
              </a:solidFill>
              <a:latin typeface="Arial"/>
              <a:ea typeface="Arial"/>
              <a:cs typeface="Arial"/>
              <a:sym typeface="Arial"/>
            </a:endParaRPr>
          </a:p>
        </p:txBody>
      </p:sp>
      <p:sp>
        <p:nvSpPr>
          <p:cNvPr id="157" name="Google Shape;157;p16"/>
          <p:cNvSpPr txBox="1"/>
          <p:nvPr/>
        </p:nvSpPr>
        <p:spPr>
          <a:xfrm>
            <a:off x="6187194" y="1948548"/>
            <a:ext cx="252013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74151"/>
                </a:solidFill>
                <a:latin typeface="Arial"/>
                <a:ea typeface="Arial"/>
                <a:cs typeface="Arial"/>
                <a:sym typeface="Arial"/>
              </a:rPr>
              <a:t>Better 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74151"/>
                </a:solidFill>
                <a:latin typeface="Arial"/>
                <a:ea typeface="Arial"/>
                <a:cs typeface="Arial"/>
                <a:sym typeface="Arial"/>
              </a:rPr>
              <a:t>Management</a:t>
            </a:r>
            <a:endParaRPr sz="1400" b="0" i="0" u="none" strike="noStrike" cap="none">
              <a:solidFill>
                <a:srgbClr val="000000"/>
              </a:solidFill>
              <a:latin typeface="Arial"/>
              <a:ea typeface="Arial"/>
              <a:cs typeface="Arial"/>
              <a:sym typeface="Arial"/>
            </a:endParaRPr>
          </a:p>
        </p:txBody>
      </p:sp>
      <p:sp>
        <p:nvSpPr>
          <p:cNvPr id="158" name="Google Shape;158;p16"/>
          <p:cNvSpPr txBox="1"/>
          <p:nvPr/>
        </p:nvSpPr>
        <p:spPr>
          <a:xfrm>
            <a:off x="994318" y="4544858"/>
            <a:ext cx="252013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74151"/>
                </a:solidFill>
                <a:latin typeface="Arial"/>
                <a:ea typeface="Arial"/>
                <a:cs typeface="Arial"/>
                <a:sym typeface="Arial"/>
              </a:rPr>
              <a:t>Adapting Organization culture</a:t>
            </a:r>
            <a:endParaRPr sz="2400" b="0" i="0" u="none" strike="noStrike" cap="none">
              <a:solidFill>
                <a:srgbClr val="374151"/>
              </a:solidFill>
              <a:latin typeface="Arial"/>
              <a:ea typeface="Arial"/>
              <a:cs typeface="Arial"/>
              <a:sym typeface="Arial"/>
            </a:endParaRPr>
          </a:p>
        </p:txBody>
      </p:sp>
      <p:sp>
        <p:nvSpPr>
          <p:cNvPr id="159" name="Google Shape;159;p16"/>
          <p:cNvSpPr txBox="1"/>
          <p:nvPr/>
        </p:nvSpPr>
        <p:spPr>
          <a:xfrm>
            <a:off x="6314064" y="4360191"/>
            <a:ext cx="2570374"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7415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74151"/>
                </a:solidFill>
                <a:latin typeface="Arial"/>
                <a:ea typeface="Arial"/>
                <a:cs typeface="Arial"/>
                <a:sym typeface="Arial"/>
              </a:rPr>
              <a:t>Personal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74151"/>
                </a:solidFill>
                <a:latin typeface="Arial"/>
                <a:ea typeface="Arial"/>
                <a:cs typeface="Arial"/>
                <a:sym typeface="Arial"/>
              </a:rPr>
              <a:t> Branding </a:t>
            </a:r>
            <a:endParaRPr sz="2400" b="0" i="0" u="none" strike="noStrike" cap="none">
              <a:solidFill>
                <a:srgbClr val="374151"/>
              </a:solidFill>
              <a:latin typeface="Arial"/>
              <a:ea typeface="Arial"/>
              <a:cs typeface="Arial"/>
              <a:sym typeface="Arial"/>
            </a:endParaRPr>
          </a:p>
        </p:txBody>
      </p:sp>
      <p:sp>
        <p:nvSpPr>
          <p:cNvPr id="160" name="Google Shape;160;p16"/>
          <p:cNvSpPr txBox="1"/>
          <p:nvPr/>
        </p:nvSpPr>
        <p:spPr>
          <a:xfrm>
            <a:off x="3607591" y="4872310"/>
            <a:ext cx="252013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74151"/>
                </a:solidFill>
                <a:latin typeface="Arial"/>
                <a:ea typeface="Arial"/>
                <a:cs typeface="Arial"/>
                <a:sym typeface="Arial"/>
              </a:rPr>
              <a:t>Networking </a:t>
            </a:r>
            <a:endParaRPr sz="1400" b="0" i="0" u="none" strike="noStrike" cap="none">
              <a:solidFill>
                <a:srgbClr val="000000"/>
              </a:solidFill>
              <a:latin typeface="Arial"/>
              <a:ea typeface="Arial"/>
              <a:cs typeface="Arial"/>
              <a:sym typeface="Arial"/>
            </a:endParaRPr>
          </a:p>
        </p:txBody>
      </p:sp>
      <p:sp>
        <p:nvSpPr>
          <p:cNvPr id="161" name="Google Shape;161;p16"/>
          <p:cNvSpPr/>
          <p:nvPr/>
        </p:nvSpPr>
        <p:spPr>
          <a:xfrm>
            <a:off x="3309546" y="2211291"/>
            <a:ext cx="438912" cy="369332"/>
          </a:xfrm>
          <a:prstGeom prst="rightArrow">
            <a:avLst>
              <a:gd name="adj1" fmla="val 50000"/>
              <a:gd name="adj2" fmla="val 50000"/>
            </a:avLst>
          </a:prstGeom>
          <a:solidFill>
            <a:srgbClr val="5866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p16"/>
          <p:cNvSpPr/>
          <p:nvPr/>
        </p:nvSpPr>
        <p:spPr>
          <a:xfrm>
            <a:off x="5992869" y="2211291"/>
            <a:ext cx="438912" cy="369332"/>
          </a:xfrm>
          <a:prstGeom prst="rightArrow">
            <a:avLst>
              <a:gd name="adj1" fmla="val 50000"/>
              <a:gd name="adj2"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p16"/>
          <p:cNvSpPr/>
          <p:nvPr/>
        </p:nvSpPr>
        <p:spPr>
          <a:xfrm>
            <a:off x="8676096" y="2211291"/>
            <a:ext cx="438912" cy="369332"/>
          </a:xfrm>
          <a:prstGeom prst="rightArrow">
            <a:avLst>
              <a:gd name="adj1" fmla="val 50000"/>
              <a:gd name="adj2" fmla="val 50000"/>
            </a:avLst>
          </a:prstGeom>
          <a:solidFill>
            <a:srgbClr val="53FF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p16"/>
          <p:cNvSpPr/>
          <p:nvPr/>
        </p:nvSpPr>
        <p:spPr>
          <a:xfrm>
            <a:off x="3436906" y="4864318"/>
            <a:ext cx="438912" cy="369332"/>
          </a:xfrm>
          <a:prstGeom prst="rightArrow">
            <a:avLst>
              <a:gd name="adj1" fmla="val 50000"/>
              <a:gd name="adj2" fmla="val 50000"/>
            </a:avLst>
          </a:prstGeom>
          <a:solidFill>
            <a:srgbClr val="F7CAA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p16"/>
          <p:cNvSpPr/>
          <p:nvPr/>
        </p:nvSpPr>
        <p:spPr>
          <a:xfrm>
            <a:off x="6137034" y="4872310"/>
            <a:ext cx="438912" cy="369332"/>
          </a:xfrm>
          <a:prstGeom prs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p16"/>
          <p:cNvSpPr/>
          <p:nvPr/>
        </p:nvSpPr>
        <p:spPr>
          <a:xfrm>
            <a:off x="9013587" y="4112096"/>
            <a:ext cx="2596233" cy="1889759"/>
          </a:xfrm>
          <a:prstGeom prst="roundRect">
            <a:avLst>
              <a:gd name="adj" fmla="val 16667"/>
            </a:avLst>
          </a:prstGeom>
          <a:noFill/>
          <a:ln w="28575" cap="flat" cmpd="sng">
            <a:solidFill>
              <a:srgbClr val="00B050"/>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p16"/>
          <p:cNvSpPr/>
          <p:nvPr/>
        </p:nvSpPr>
        <p:spPr>
          <a:xfrm>
            <a:off x="8742486" y="4872310"/>
            <a:ext cx="438912" cy="369332"/>
          </a:xfrm>
          <a:prstGeom prst="rightArrow">
            <a:avLst>
              <a:gd name="adj1" fmla="val 50000"/>
              <a:gd name="adj2" fmla="val 50000"/>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8" name="Google Shape;168;p16"/>
          <p:cNvSpPr txBox="1"/>
          <p:nvPr/>
        </p:nvSpPr>
        <p:spPr>
          <a:xfrm>
            <a:off x="8920450" y="4264153"/>
            <a:ext cx="2570374"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7415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74151"/>
                </a:solidFill>
                <a:latin typeface="Arial"/>
                <a:ea typeface="Arial"/>
                <a:cs typeface="Arial"/>
                <a:sym typeface="Arial"/>
              </a:rPr>
              <a:t>Leadership &amp; Initiative</a:t>
            </a:r>
            <a:endParaRPr sz="2400" b="0" i="0" u="none" strike="noStrike" cap="none">
              <a:solidFill>
                <a:srgbClr val="37415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6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7"/>
          <p:cNvPicPr preferRelativeResize="0"/>
          <p:nvPr/>
        </p:nvPicPr>
        <p:blipFill rotWithShape="1">
          <a:blip r:embed="rId3">
            <a:alphaModFix/>
          </a:blip>
          <a:srcRect l="10918" t="837" b="14845"/>
          <a:stretch/>
        </p:blipFill>
        <p:spPr>
          <a:xfrm>
            <a:off x="0" y="1053549"/>
            <a:ext cx="12192000" cy="4930562"/>
          </a:xfrm>
          <a:prstGeom prst="rect">
            <a:avLst/>
          </a:prstGeom>
          <a:noFill/>
          <a:ln>
            <a:noFill/>
          </a:ln>
        </p:spPr>
      </p:pic>
      <p:sp>
        <p:nvSpPr>
          <p:cNvPr id="175" name="Google Shape;175;p17"/>
          <p:cNvSpPr txBox="1">
            <a:spLocks noGrp="1"/>
          </p:cNvSpPr>
          <p:nvPr>
            <p:ph type="title"/>
          </p:nvPr>
        </p:nvSpPr>
        <p:spPr>
          <a:xfrm>
            <a:off x="829759" y="285760"/>
            <a:ext cx="10532482" cy="5873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What is attitude?</a:t>
            </a:r>
            <a:endParaRPr sz="4000" b="1"/>
          </a:p>
        </p:txBody>
      </p:sp>
      <p:sp>
        <p:nvSpPr>
          <p:cNvPr id="176" name="Google Shape;176;p17"/>
          <p:cNvSpPr txBox="1">
            <a:spLocks noGrp="1"/>
          </p:cNvSpPr>
          <p:nvPr>
            <p:ph type="body" idx="1"/>
          </p:nvPr>
        </p:nvSpPr>
        <p:spPr>
          <a:xfrm>
            <a:off x="3836505" y="5090031"/>
            <a:ext cx="8037442" cy="89408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400"/>
              <a:buNone/>
            </a:pPr>
            <a:r>
              <a:rPr lang="en-US" sz="2400"/>
              <a:t>The way a person thinks or feels about a specific person, place, action or experience.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8"/>
          <p:cNvSpPr txBox="1">
            <a:spLocks noGrp="1"/>
          </p:cNvSpPr>
          <p:nvPr>
            <p:ph type="title"/>
          </p:nvPr>
        </p:nvSpPr>
        <p:spPr>
          <a:xfrm>
            <a:off x="815010" y="284610"/>
            <a:ext cx="10071196" cy="76531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sz="3200" b="1"/>
              <a:t>Why is having a positive attitude important for a professional</a:t>
            </a:r>
            <a:endParaRPr/>
          </a:p>
        </p:txBody>
      </p:sp>
      <p:sp>
        <p:nvSpPr>
          <p:cNvPr id="183" name="Google Shape;183;p18"/>
          <p:cNvSpPr txBox="1">
            <a:spLocks noGrp="1"/>
          </p:cNvSpPr>
          <p:nvPr>
            <p:ph type="body" idx="1"/>
          </p:nvPr>
        </p:nvSpPr>
        <p:spPr>
          <a:xfrm>
            <a:off x="0" y="1283494"/>
            <a:ext cx="4930347" cy="4719695"/>
          </a:xfrm>
          <a:prstGeom prst="rect">
            <a:avLst/>
          </a:prstGeom>
          <a:noFill/>
          <a:ln>
            <a:noFill/>
          </a:ln>
        </p:spPr>
        <p:txBody>
          <a:bodyPr spcFirstLastPara="1" wrap="square" lIns="91425" tIns="180000" rIns="91425" bIns="45700" anchor="t" anchorCtr="0">
            <a:noAutofit/>
          </a:bodyPr>
          <a:lstStyle/>
          <a:p>
            <a:pPr marL="685800" lvl="1" indent="-228600" algn="l" rtl="0">
              <a:lnSpc>
                <a:spcPct val="100000"/>
              </a:lnSpc>
              <a:spcBef>
                <a:spcPts val="0"/>
              </a:spcBef>
              <a:spcAft>
                <a:spcPts val="0"/>
              </a:spcAft>
              <a:buClr>
                <a:schemeClr val="dk1"/>
              </a:buClr>
              <a:buSzPts val="2400"/>
              <a:buChar char="•"/>
            </a:pPr>
            <a:r>
              <a:rPr lang="en-US"/>
              <a:t>Boosts productivity</a:t>
            </a:r>
            <a:endParaRPr/>
          </a:p>
          <a:p>
            <a:pPr marL="685800" lvl="1" indent="-152400" algn="l" rtl="0">
              <a:lnSpc>
                <a:spcPct val="100000"/>
              </a:lnSpc>
              <a:spcBef>
                <a:spcPts val="500"/>
              </a:spcBef>
              <a:spcAft>
                <a:spcPts val="0"/>
              </a:spcAft>
              <a:buClr>
                <a:schemeClr val="dk1"/>
              </a:buClr>
              <a:buSzPts val="1200"/>
              <a:buNone/>
            </a:pPr>
            <a:endParaRPr sz="1200"/>
          </a:p>
          <a:p>
            <a:pPr marL="685800" lvl="1" indent="-228600" algn="l" rtl="0">
              <a:lnSpc>
                <a:spcPct val="100000"/>
              </a:lnSpc>
              <a:spcBef>
                <a:spcPts val="500"/>
              </a:spcBef>
              <a:spcAft>
                <a:spcPts val="0"/>
              </a:spcAft>
              <a:buClr>
                <a:schemeClr val="dk1"/>
              </a:buClr>
              <a:buSzPts val="2400"/>
              <a:buChar char="•"/>
            </a:pPr>
            <a:r>
              <a:rPr lang="en-US"/>
              <a:t>Reduces stress</a:t>
            </a:r>
            <a:endParaRPr/>
          </a:p>
          <a:p>
            <a:pPr marL="685800" lvl="1" indent="-152400" algn="l" rtl="0">
              <a:lnSpc>
                <a:spcPct val="100000"/>
              </a:lnSpc>
              <a:spcBef>
                <a:spcPts val="500"/>
              </a:spcBef>
              <a:spcAft>
                <a:spcPts val="0"/>
              </a:spcAft>
              <a:buClr>
                <a:schemeClr val="dk1"/>
              </a:buClr>
              <a:buSzPts val="1200"/>
              <a:buNone/>
            </a:pPr>
            <a:endParaRPr sz="1200"/>
          </a:p>
          <a:p>
            <a:pPr marL="685800" lvl="1" indent="-228600" algn="l" rtl="0">
              <a:lnSpc>
                <a:spcPct val="100000"/>
              </a:lnSpc>
              <a:spcBef>
                <a:spcPts val="500"/>
              </a:spcBef>
              <a:spcAft>
                <a:spcPts val="0"/>
              </a:spcAft>
              <a:buClr>
                <a:schemeClr val="dk1"/>
              </a:buClr>
              <a:buSzPts val="2400"/>
              <a:buChar char="•"/>
            </a:pPr>
            <a:r>
              <a:rPr lang="en-US"/>
              <a:t>Supports learning</a:t>
            </a:r>
            <a:endParaRPr/>
          </a:p>
          <a:p>
            <a:pPr marL="685800" lvl="1" indent="-152400" algn="l" rtl="0">
              <a:lnSpc>
                <a:spcPct val="100000"/>
              </a:lnSpc>
              <a:spcBef>
                <a:spcPts val="500"/>
              </a:spcBef>
              <a:spcAft>
                <a:spcPts val="0"/>
              </a:spcAft>
              <a:buClr>
                <a:schemeClr val="dk1"/>
              </a:buClr>
              <a:buSzPts val="1200"/>
              <a:buNone/>
            </a:pPr>
            <a:endParaRPr sz="1200"/>
          </a:p>
          <a:p>
            <a:pPr marL="685800" lvl="1" indent="-228600" algn="l" rtl="0">
              <a:lnSpc>
                <a:spcPct val="100000"/>
              </a:lnSpc>
              <a:spcBef>
                <a:spcPts val="500"/>
              </a:spcBef>
              <a:spcAft>
                <a:spcPts val="0"/>
              </a:spcAft>
              <a:buClr>
                <a:schemeClr val="dk1"/>
              </a:buClr>
              <a:buSzPts val="2400"/>
              <a:buChar char="•"/>
            </a:pPr>
            <a:r>
              <a:rPr lang="en-US"/>
              <a:t>Improves problem-solving</a:t>
            </a:r>
            <a:endParaRPr/>
          </a:p>
          <a:p>
            <a:pPr marL="685800" lvl="1" indent="-161925" algn="l" rtl="0">
              <a:lnSpc>
                <a:spcPct val="100000"/>
              </a:lnSpc>
              <a:spcBef>
                <a:spcPts val="500"/>
              </a:spcBef>
              <a:spcAft>
                <a:spcPts val="0"/>
              </a:spcAft>
              <a:buClr>
                <a:schemeClr val="dk1"/>
              </a:buClr>
              <a:buSzPts val="1050"/>
              <a:buNone/>
            </a:pPr>
            <a:endParaRPr sz="1050"/>
          </a:p>
          <a:p>
            <a:pPr marL="685800" lvl="1" indent="-228600" algn="l" rtl="0">
              <a:lnSpc>
                <a:spcPct val="100000"/>
              </a:lnSpc>
              <a:spcBef>
                <a:spcPts val="500"/>
              </a:spcBef>
              <a:spcAft>
                <a:spcPts val="0"/>
              </a:spcAft>
              <a:buClr>
                <a:schemeClr val="dk1"/>
              </a:buClr>
              <a:buSzPts val="2400"/>
              <a:buChar char="•"/>
            </a:pPr>
            <a:r>
              <a:rPr lang="en-US"/>
              <a:t>Increases confidence </a:t>
            </a:r>
            <a:endParaRPr/>
          </a:p>
          <a:p>
            <a:pPr marL="685800" lvl="1" indent="-161925" algn="l" rtl="0">
              <a:lnSpc>
                <a:spcPct val="100000"/>
              </a:lnSpc>
              <a:spcBef>
                <a:spcPts val="500"/>
              </a:spcBef>
              <a:spcAft>
                <a:spcPts val="0"/>
              </a:spcAft>
              <a:buClr>
                <a:schemeClr val="dk1"/>
              </a:buClr>
              <a:buSzPts val="1050"/>
              <a:buNone/>
            </a:pPr>
            <a:endParaRPr sz="1050"/>
          </a:p>
          <a:p>
            <a:pPr marL="685800" lvl="1" indent="-228600" algn="l" rtl="0">
              <a:lnSpc>
                <a:spcPct val="100000"/>
              </a:lnSpc>
              <a:spcBef>
                <a:spcPts val="500"/>
              </a:spcBef>
              <a:spcAft>
                <a:spcPts val="0"/>
              </a:spcAft>
              <a:buClr>
                <a:schemeClr val="dk1"/>
              </a:buClr>
              <a:buSzPts val="2400"/>
              <a:buChar char="•"/>
            </a:pPr>
            <a:r>
              <a:rPr lang="en-US"/>
              <a:t>Increases resilience</a:t>
            </a:r>
            <a:endParaRPr/>
          </a:p>
          <a:p>
            <a:pPr marL="685800" lvl="1" indent="-161925" algn="l" rtl="0">
              <a:lnSpc>
                <a:spcPct val="100000"/>
              </a:lnSpc>
              <a:spcBef>
                <a:spcPts val="500"/>
              </a:spcBef>
              <a:spcAft>
                <a:spcPts val="0"/>
              </a:spcAft>
              <a:buClr>
                <a:schemeClr val="dk1"/>
              </a:buClr>
              <a:buSzPts val="1050"/>
              <a:buNone/>
            </a:pPr>
            <a:endParaRPr sz="1050"/>
          </a:p>
          <a:p>
            <a:pPr marL="685800" lvl="1" indent="-228600" algn="l" rtl="0">
              <a:lnSpc>
                <a:spcPct val="100000"/>
              </a:lnSpc>
              <a:spcBef>
                <a:spcPts val="500"/>
              </a:spcBef>
              <a:spcAft>
                <a:spcPts val="0"/>
              </a:spcAft>
              <a:buClr>
                <a:schemeClr val="dk1"/>
              </a:buClr>
              <a:buSzPts val="2400"/>
              <a:buChar char="•"/>
            </a:pPr>
            <a:r>
              <a:rPr lang="en-US"/>
              <a:t>Helps you manage conflict</a:t>
            </a:r>
            <a:endParaRPr/>
          </a:p>
          <a:p>
            <a:pPr marL="228600" lvl="0" indent="-25400" algn="l" rtl="0">
              <a:lnSpc>
                <a:spcPct val="100000"/>
              </a:lnSpc>
              <a:spcBef>
                <a:spcPts val="1000"/>
              </a:spcBef>
              <a:spcAft>
                <a:spcPts val="0"/>
              </a:spcAft>
              <a:buClr>
                <a:schemeClr val="dk1"/>
              </a:buClr>
              <a:buSzPts val="3200"/>
              <a:buNone/>
            </a:pPr>
            <a:endParaRPr sz="3200"/>
          </a:p>
          <a:p>
            <a:pPr marL="228600" lvl="0" indent="-25400" algn="l" rtl="0">
              <a:lnSpc>
                <a:spcPct val="100000"/>
              </a:lnSpc>
              <a:spcBef>
                <a:spcPts val="1000"/>
              </a:spcBef>
              <a:spcAft>
                <a:spcPts val="0"/>
              </a:spcAft>
              <a:buClr>
                <a:schemeClr val="dk1"/>
              </a:buClr>
              <a:buSzPts val="3200"/>
              <a:buNone/>
            </a:pPr>
            <a:endParaRPr sz="3200"/>
          </a:p>
        </p:txBody>
      </p:sp>
      <p:pic>
        <p:nvPicPr>
          <p:cNvPr id="184" name="Google Shape;184;p18"/>
          <p:cNvPicPr preferRelativeResize="0"/>
          <p:nvPr/>
        </p:nvPicPr>
        <p:blipFill rotWithShape="1">
          <a:blip r:embed="rId3">
            <a:alphaModFix/>
          </a:blip>
          <a:srcRect/>
          <a:stretch/>
        </p:blipFill>
        <p:spPr>
          <a:xfrm>
            <a:off x="4930347" y="1581665"/>
            <a:ext cx="7261654" cy="44215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9"/>
          <p:cNvPicPr preferRelativeResize="0"/>
          <p:nvPr/>
        </p:nvPicPr>
        <p:blipFill rotWithShape="1">
          <a:blip r:embed="rId3">
            <a:alphaModFix/>
          </a:blip>
          <a:srcRect l="5412" t="3917" r="5852" b="4073"/>
          <a:stretch/>
        </p:blipFill>
        <p:spPr>
          <a:xfrm>
            <a:off x="1164030" y="2493323"/>
            <a:ext cx="9863937" cy="2394155"/>
          </a:xfrm>
          <a:prstGeom prst="rect">
            <a:avLst/>
          </a:prstGeom>
          <a:noFill/>
          <a:ln>
            <a:noFill/>
          </a:ln>
        </p:spPr>
      </p:pic>
      <p:sp>
        <p:nvSpPr>
          <p:cNvPr id="190" name="Google Shape;190;p19"/>
          <p:cNvSpPr txBox="1">
            <a:spLocks noGrp="1"/>
          </p:cNvSpPr>
          <p:nvPr>
            <p:ph type="title"/>
          </p:nvPr>
        </p:nvSpPr>
        <p:spPr>
          <a:xfrm>
            <a:off x="838200" y="294969"/>
            <a:ext cx="10515600" cy="6784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b="1"/>
              <a:t>Building Positive Attitude at workplace</a:t>
            </a:r>
            <a:endParaRPr/>
          </a:p>
        </p:txBody>
      </p:sp>
      <p:sp>
        <p:nvSpPr>
          <p:cNvPr id="191" name="Google Shape;191;p19"/>
          <p:cNvSpPr txBox="1"/>
          <p:nvPr/>
        </p:nvSpPr>
        <p:spPr>
          <a:xfrm>
            <a:off x="1590568" y="3211801"/>
            <a:ext cx="2082783" cy="957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Taking </a:t>
            </a:r>
            <a:r>
              <a:rPr lang="en-US" sz="2400" b="1" i="0" u="none" strike="noStrike" cap="none">
                <a:solidFill>
                  <a:schemeClr val="dk1"/>
                </a:solidFill>
                <a:latin typeface="Arial"/>
                <a:ea typeface="Arial"/>
                <a:cs typeface="Arial"/>
                <a:sym typeface="Arial"/>
              </a:rPr>
              <a:t>Ownership</a:t>
            </a:r>
            <a:endParaRPr sz="1400" b="0" i="0" u="none" strike="noStrike" cap="none">
              <a:solidFill>
                <a:srgbClr val="000000"/>
              </a:solidFill>
              <a:latin typeface="Arial"/>
              <a:ea typeface="Arial"/>
              <a:cs typeface="Arial"/>
              <a:sym typeface="Arial"/>
            </a:endParaRPr>
          </a:p>
        </p:txBody>
      </p:sp>
      <p:sp>
        <p:nvSpPr>
          <p:cNvPr id="192" name="Google Shape;192;p19"/>
          <p:cNvSpPr txBox="1"/>
          <p:nvPr/>
        </p:nvSpPr>
        <p:spPr>
          <a:xfrm>
            <a:off x="4961511" y="3211801"/>
            <a:ext cx="2268976" cy="957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Follow </a:t>
            </a:r>
            <a:r>
              <a:rPr lang="en-US" sz="2400" b="1" i="0" u="none" strike="noStrike" cap="none">
                <a:solidFill>
                  <a:schemeClr val="dk1"/>
                </a:solidFill>
                <a:latin typeface="Arial"/>
                <a:ea typeface="Arial"/>
                <a:cs typeface="Arial"/>
                <a:sym typeface="Arial"/>
              </a:rPr>
              <a:t>Solution Centric </a:t>
            </a:r>
            <a:r>
              <a:rPr lang="en-US" sz="2400" b="0" i="0" u="none" strike="noStrike" cap="none">
                <a:solidFill>
                  <a:schemeClr val="dk1"/>
                </a:solidFill>
                <a:latin typeface="Arial"/>
                <a:ea typeface="Arial"/>
                <a:cs typeface="Arial"/>
                <a:sym typeface="Arial"/>
              </a:rPr>
              <a:t>Approach</a:t>
            </a:r>
            <a:endParaRPr sz="1400" b="0" i="0" u="none" strike="noStrike" cap="none">
              <a:solidFill>
                <a:srgbClr val="000000"/>
              </a:solidFill>
              <a:latin typeface="Arial"/>
              <a:ea typeface="Arial"/>
              <a:cs typeface="Arial"/>
              <a:sym typeface="Arial"/>
            </a:endParaRPr>
          </a:p>
        </p:txBody>
      </p:sp>
      <p:sp>
        <p:nvSpPr>
          <p:cNvPr id="193" name="Google Shape;193;p19"/>
          <p:cNvSpPr txBox="1"/>
          <p:nvPr/>
        </p:nvSpPr>
        <p:spPr>
          <a:xfrm>
            <a:off x="8421829" y="3211801"/>
            <a:ext cx="2335818" cy="957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Avoid </a:t>
            </a:r>
            <a:r>
              <a:rPr lang="en-US" sz="2400" b="1" i="0" u="none" strike="noStrike" cap="none">
                <a:solidFill>
                  <a:schemeClr val="dk1"/>
                </a:solidFill>
                <a:latin typeface="Arial"/>
                <a:ea typeface="Arial"/>
                <a:cs typeface="Arial"/>
                <a:sym typeface="Arial"/>
              </a:rPr>
              <a:t>Blame Game</a:t>
            </a: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0"/>
          <p:cNvSpPr txBox="1">
            <a:spLocks noGrp="1"/>
          </p:cNvSpPr>
          <p:nvPr>
            <p:ph type="title"/>
          </p:nvPr>
        </p:nvSpPr>
        <p:spPr>
          <a:xfrm>
            <a:off x="2095500" y="217695"/>
            <a:ext cx="8001000" cy="74640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sz="4000" b="1"/>
              <a:t> To take Ownership Operate from </a:t>
            </a:r>
            <a:endParaRPr sz="4000" b="1"/>
          </a:p>
        </p:txBody>
      </p:sp>
      <p:sp>
        <p:nvSpPr>
          <p:cNvPr id="200" name="Google Shape;200;p20"/>
          <p:cNvSpPr txBox="1"/>
          <p:nvPr/>
        </p:nvSpPr>
        <p:spPr>
          <a:xfrm>
            <a:off x="3835399" y="6052930"/>
            <a:ext cx="4521201" cy="58737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b="1" i="0" u="none" strike="noStrike" cap="none">
                <a:solidFill>
                  <a:schemeClr val="dk1"/>
                </a:solidFill>
                <a:latin typeface="Arial"/>
                <a:ea typeface="Arial"/>
                <a:cs typeface="Arial"/>
                <a:sym typeface="Arial"/>
              </a:rPr>
              <a:t>Circle of Control</a:t>
            </a:r>
            <a:endParaRPr sz="3600" b="1" i="0" u="none" strike="noStrike" cap="none">
              <a:solidFill>
                <a:schemeClr val="dk1"/>
              </a:solidFill>
              <a:latin typeface="Arial"/>
              <a:ea typeface="Arial"/>
              <a:cs typeface="Arial"/>
              <a:sym typeface="Arial"/>
            </a:endParaRPr>
          </a:p>
        </p:txBody>
      </p:sp>
      <p:pic>
        <p:nvPicPr>
          <p:cNvPr id="201" name="Google Shape;201;p20" descr="Photo medal for the first place on sky background. victory concept"/>
          <p:cNvPicPr preferRelativeResize="0"/>
          <p:nvPr/>
        </p:nvPicPr>
        <p:blipFill rotWithShape="1">
          <a:blip r:embed="rId3">
            <a:alphaModFix/>
          </a:blip>
          <a:srcRect t="8081"/>
          <a:stretch/>
        </p:blipFill>
        <p:spPr>
          <a:xfrm>
            <a:off x="0" y="1053548"/>
            <a:ext cx="12192000" cy="491986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2975</Words>
  <Application>Microsoft Office PowerPoint</Application>
  <PresentationFormat>Widescreen</PresentationFormat>
  <Paragraphs>318</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Jost</vt:lpstr>
      <vt:lpstr>Calibri</vt:lpstr>
      <vt:lpstr>Libre Franklin</vt:lpstr>
      <vt:lpstr>Lato</vt:lpstr>
      <vt:lpstr>Tahoma</vt:lpstr>
      <vt:lpstr>Office Theme</vt:lpstr>
      <vt:lpstr>GET Onboarding Workshop -2 Days</vt:lpstr>
      <vt:lpstr>Agenda of Workshop- Day 1</vt:lpstr>
      <vt:lpstr>Agenda of Workshop- Day 2</vt:lpstr>
      <vt:lpstr>Why GET OnboardingWorkshop?</vt:lpstr>
      <vt:lpstr>Benefits of Personal Effectiveness to Individual</vt:lpstr>
      <vt:lpstr>What is attitude?</vt:lpstr>
      <vt:lpstr>Why is having a positive attitude important for a professional</vt:lpstr>
      <vt:lpstr>Building Positive Attitude at workplace</vt:lpstr>
      <vt:lpstr> To take Ownership Operate from </vt:lpstr>
      <vt:lpstr>PowerPoint Presentation</vt:lpstr>
      <vt:lpstr>Types of Communication</vt:lpstr>
      <vt:lpstr>PowerPoint Presentation</vt:lpstr>
      <vt:lpstr>Way to Tackle Passive Communicator</vt:lpstr>
      <vt:lpstr>PowerPoint Presentation</vt:lpstr>
      <vt:lpstr>What is a Goal?</vt:lpstr>
      <vt:lpstr>Benefits of Goal Setting</vt:lpstr>
      <vt:lpstr>What is Interpersonal Effectiveness</vt:lpstr>
      <vt:lpstr>Importance of Interpersonal skills for Organisations</vt:lpstr>
      <vt:lpstr>PowerPoint Presentation</vt:lpstr>
      <vt:lpstr>Casual dressing Some other tips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DELL</cp:lastModifiedBy>
  <cp:revision>2</cp:revision>
  <dcterms:modified xsi:type="dcterms:W3CDTF">2024-11-14T05:28:34Z</dcterms:modified>
</cp:coreProperties>
</file>