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compliance@company.com"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latin typeface="Arial"/>
                <a:ea typeface="Arial"/>
                <a:cs typeface="Arial"/>
                <a:sym typeface="Arial"/>
              </a:rPr>
              <a:t>Welcome to the training program on the Code of Conduct for our organization. In this session, we will delve into the importance of a Code of Conduct, its components, and how it contributes to maintaining a positive work environment and ethical practices within our company.</a:t>
            </a:r>
            <a:endParaRPr sz="1200">
              <a:latin typeface="Arial"/>
              <a:ea typeface="Arial"/>
              <a:cs typeface="Arial"/>
              <a:sym typeface="Arial"/>
            </a:endParaRPr>
          </a:p>
          <a:p>
            <a:pPr indent="0" lvl="0" marL="0" rtl="0" algn="l">
              <a:lnSpc>
                <a:spcPct val="90000"/>
              </a:lnSpc>
              <a:spcBef>
                <a:spcPts val="200"/>
              </a:spcBef>
              <a:spcAft>
                <a:spcPts val="0"/>
              </a:spcAft>
              <a:buSzPts val="1400"/>
              <a:buNone/>
            </a:pPr>
            <a:r>
              <a:t/>
            </a:r>
            <a:endParaRPr b="1" sz="1200">
              <a:latin typeface="Arial"/>
              <a:ea typeface="Arial"/>
              <a:cs typeface="Arial"/>
              <a:sym typeface="Arial"/>
            </a:endParaRPr>
          </a:p>
          <a:p>
            <a:pPr indent="0" lvl="0" marL="0" rtl="0" algn="l">
              <a:lnSpc>
                <a:spcPct val="90000"/>
              </a:lnSpc>
              <a:spcBef>
                <a:spcPts val="400"/>
              </a:spcBef>
              <a:spcAft>
                <a:spcPts val="0"/>
              </a:spcAft>
              <a:buSzPts val="1400"/>
              <a:buNone/>
            </a:pPr>
            <a:r>
              <a:rPr b="1" lang="en-US" sz="1200">
                <a:latin typeface="Arial"/>
                <a:ea typeface="Arial"/>
                <a:cs typeface="Arial"/>
                <a:sym typeface="Arial"/>
              </a:rPr>
              <a:t>Trainer should customise this module depending on the code of conduct of the client organisation. </a:t>
            </a:r>
            <a:endParaRPr>
              <a:latin typeface="Arial"/>
              <a:ea typeface="Arial"/>
              <a:cs typeface="Arial"/>
              <a:sym typeface="Arial"/>
            </a:endParaRPr>
          </a:p>
          <a:p>
            <a:pPr indent="0" lvl="0" marL="0" rtl="0" algn="l">
              <a:lnSpc>
                <a:spcPct val="100000"/>
              </a:lnSpc>
              <a:spcBef>
                <a:spcPts val="200"/>
              </a:spcBef>
              <a:spcAft>
                <a:spcPts val="0"/>
              </a:spcAft>
              <a:buSzPts val="1400"/>
              <a:buNone/>
            </a:pPr>
            <a:r>
              <a:t/>
            </a:r>
            <a:endParaRPr>
              <a:latin typeface="Arial"/>
              <a:ea typeface="Arial"/>
              <a:cs typeface="Arial"/>
              <a:sym typeface="Arial"/>
            </a:endParaRPr>
          </a:p>
        </p:txBody>
      </p:sp>
      <p:sp>
        <p:nvSpPr>
          <p:cNvPr id="43" name="Google Shape;4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The use of company resources refers to how employees utilize the assets, facilities, and tools provided by their employer for work-related purposes.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It encompasses equipment, time, funds, and other assets. Adhering to responsible and ethical use of these resources is vital for efficiency, cost-effectiveness, and maintaining trust within the organization. Misuse or abuse of company resources can lead to disciplinary actions and negatively impact an organization's financial health and reputation.</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Following are the 6 most commonly used examples of Unauthorised use of company’s resources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Personal Use of Company Equipment</a:t>
            </a:r>
            <a:r>
              <a:rPr b="0" i="0" lang="en-US">
                <a:solidFill>
                  <a:srgbClr val="000000"/>
                </a:solidFill>
                <a:latin typeface="Arial"/>
                <a:ea typeface="Arial"/>
                <a:cs typeface="Arial"/>
                <a:sym typeface="Arial"/>
              </a:rPr>
              <a:t>: Employees using company-owned computers, smartphones, or other devices for personal activities, such as excessive personal browsing, social media use, or gaming during working hours, without proper authorization.</a:t>
            </a:r>
            <a:endParaRPr>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Misuse of Office Supplies</a:t>
            </a:r>
            <a:r>
              <a:rPr b="0" i="0" lang="en-US">
                <a:solidFill>
                  <a:srgbClr val="000000"/>
                </a:solidFill>
                <a:latin typeface="Arial"/>
                <a:ea typeface="Arial"/>
                <a:cs typeface="Arial"/>
                <a:sym typeface="Arial"/>
              </a:rPr>
              <a:t>: Unauthorized use of office supplies, such as taking home office stationery, printers, or other materials for personal use or projects not related to work.</a:t>
            </a:r>
            <a:endParaRPr>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Unauthorized Software Installation</a:t>
            </a:r>
            <a:r>
              <a:rPr b="0" i="0" lang="en-US">
                <a:solidFill>
                  <a:srgbClr val="000000"/>
                </a:solidFill>
                <a:latin typeface="Arial"/>
                <a:ea typeface="Arial"/>
                <a:cs typeface="Arial"/>
                <a:sym typeface="Arial"/>
              </a:rPr>
              <a:t>: Installing unauthorized software or applications on company devices without proper approval, which can lead to security vulnerabilities and licensing violations.</a:t>
            </a:r>
            <a:endParaRPr>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Unauthorized Access to Data</a:t>
            </a:r>
            <a:r>
              <a:rPr b="0" i="0" lang="en-US">
                <a:solidFill>
                  <a:srgbClr val="000000"/>
                </a:solidFill>
                <a:latin typeface="Arial"/>
                <a:ea typeface="Arial"/>
                <a:cs typeface="Arial"/>
                <a:sym typeface="Arial"/>
              </a:rPr>
              <a:t>: Employees accessing and using company data, databases, or confidential information for personal purposes, such as sharing sensitive information with unauthorized parties or using data to benefit a personal venture.</a:t>
            </a:r>
            <a:endParaRPr>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Personal Use of Company Vehicles</a:t>
            </a:r>
            <a:r>
              <a:rPr b="0" i="0" lang="en-US">
                <a:solidFill>
                  <a:srgbClr val="000000"/>
                </a:solidFill>
                <a:latin typeface="Arial"/>
                <a:ea typeface="Arial"/>
                <a:cs typeface="Arial"/>
                <a:sym typeface="Arial"/>
              </a:rPr>
              <a:t>: Employees using company-owned vehicles for personal trips or purposes that are not related to business operations, increasing fuel and maintenance costs for the organization.</a:t>
            </a:r>
            <a:endParaRPr>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Excessive Personal Phone Calls</a:t>
            </a:r>
            <a:r>
              <a:rPr b="0" i="0" lang="en-US">
                <a:solidFill>
                  <a:srgbClr val="000000"/>
                </a:solidFill>
                <a:latin typeface="Arial"/>
                <a:ea typeface="Arial"/>
                <a:cs typeface="Arial"/>
                <a:sym typeface="Arial"/>
              </a:rPr>
              <a:t>: Making personal phone calls from company landlines or using company-issued mobile phones excessively and without authorization, leading to increased communication expenses for the organization.</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It's important for organizations to have clear policies and guidelines in place to address unauthorized use of company resources. These policies should outline the consequences of such actions and provide employees with a clear understanding of what is considered acceptable use. Effective communication and regular reminders of company policies can help mitigate instances of unauthorized resource use.</a:t>
            </a:r>
            <a:endParaRPr>
              <a:latin typeface="Arial"/>
              <a:ea typeface="Arial"/>
              <a:cs typeface="Arial"/>
              <a:sym typeface="Arial"/>
            </a:endParaRPr>
          </a:p>
          <a:p>
            <a:pPr indent="0" lvl="0" marL="0" rtl="0" algn="l">
              <a:lnSpc>
                <a:spcPct val="100000"/>
              </a:lnSpc>
              <a:spcBef>
                <a:spcPts val="0"/>
              </a:spcBef>
              <a:spcAft>
                <a:spcPts val="0"/>
              </a:spcAft>
              <a:buSzPts val="1400"/>
              <a:buNone/>
            </a:pPr>
            <a:br>
              <a:rPr b="0" i="0" lang="en-US">
                <a:solidFill>
                  <a:srgbClr val="000000"/>
                </a:solidFill>
                <a:latin typeface="Arial"/>
                <a:ea typeface="Arial"/>
                <a:cs typeface="Arial"/>
                <a:sym typeface="Arial"/>
              </a:rPr>
            </a:b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32" name="Google Shape;1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Companies typically establish multiple channels for employees and stakeholders to report violations or concerns related to the company's Code of Conduct and ethical standards. Ensuring accessible and confidential reporting mechanisms is crucial to encourage reporting. Here are various ways of reporting violations as per the company's Code of Conduct: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Internal Reporting</a:t>
            </a:r>
            <a:r>
              <a:rPr b="0" i="0" lang="en-US">
                <a:solidFill>
                  <a:srgbClr val="000000"/>
                </a:solidFill>
                <a:latin typeface="Arial"/>
                <a:ea typeface="Arial"/>
                <a:cs typeface="Arial"/>
                <a:sym typeface="Arial"/>
              </a:rPr>
              <a:t>: Employees can report violations directly to their immediate supervisor, manager, or another designated internal contact within the company. This is often the first step in addressing issues.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HR or Compliance Department</a:t>
            </a:r>
            <a:r>
              <a:rPr b="0" i="0" lang="en-US">
                <a:solidFill>
                  <a:srgbClr val="000000"/>
                </a:solidFill>
                <a:latin typeface="Arial"/>
                <a:ea typeface="Arial"/>
                <a:cs typeface="Arial"/>
                <a:sym typeface="Arial"/>
              </a:rPr>
              <a:t>: Companies typically have a Human Resources (HR) or Compliance department responsible for handling reports of misconduct. Employees can reach out to these departments to report violations confidentially.</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Whistleblower Hotline</a:t>
            </a:r>
            <a:r>
              <a:rPr b="0" i="0" lang="en-US">
                <a:solidFill>
                  <a:srgbClr val="000000"/>
                </a:solidFill>
                <a:latin typeface="Arial"/>
                <a:ea typeface="Arial"/>
                <a:cs typeface="Arial"/>
                <a:sym typeface="Arial"/>
              </a:rPr>
              <a:t>: Many organizations establish anonymous whistleblower hotlines that employees, vendors, or other stakeholders can use to report violations. This provides an extra layer of confidentiality and protection for whistleblowers.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Online Reporting Tools</a:t>
            </a:r>
            <a:r>
              <a:rPr b="0" i="0" lang="en-US">
                <a:solidFill>
                  <a:srgbClr val="000000"/>
                </a:solidFill>
                <a:latin typeface="Arial"/>
                <a:ea typeface="Arial"/>
                <a:cs typeface="Arial"/>
                <a:sym typeface="Arial"/>
              </a:rPr>
              <a:t>: Companies may offer online reporting tools or web-based platforms where individuals can submit reports of misconduct. These platforms often allow for anonymous reporting.</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Email</a:t>
            </a:r>
            <a:r>
              <a:rPr b="0" i="0" lang="en-US">
                <a:solidFill>
                  <a:srgbClr val="000000"/>
                </a:solidFill>
                <a:latin typeface="Arial"/>
                <a:ea typeface="Arial"/>
                <a:cs typeface="Arial"/>
                <a:sym typeface="Arial"/>
              </a:rPr>
              <a:t>: Employees may be encouraged to report violations via a designated email address, such as a </a:t>
            </a:r>
            <a:r>
              <a:rPr b="0" i="0" lang="en-US" u="sng">
                <a:solidFill>
                  <a:schemeClr val="hlink"/>
                </a:solidFill>
                <a:latin typeface="Arial"/>
                <a:ea typeface="Arial"/>
                <a:cs typeface="Arial"/>
                <a:sym typeface="Arial"/>
                <a:hlinkClick r:id="rId2"/>
              </a:rPr>
              <a:t>compliance@company.com</a:t>
            </a:r>
            <a:r>
              <a:rPr b="0" i="0" lang="en-US">
                <a:solidFill>
                  <a:srgbClr val="000000"/>
                </a:solidFill>
                <a:latin typeface="Arial"/>
                <a:ea typeface="Arial"/>
                <a:cs typeface="Arial"/>
                <a:sym typeface="Arial"/>
              </a:rPr>
              <a:t> email, where they can detail their concerns.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Written Reports</a:t>
            </a:r>
            <a:r>
              <a:rPr b="0" i="0" lang="en-US">
                <a:solidFill>
                  <a:srgbClr val="000000"/>
                </a:solidFill>
                <a:latin typeface="Arial"/>
                <a:ea typeface="Arial"/>
                <a:cs typeface="Arial"/>
                <a:sym typeface="Arial"/>
              </a:rPr>
              <a:t>: Companies may provide forms or templates for individuals to submit written reports of violations. These can be submitted in person or through designated drop-off locations.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Direct Contact with Leadership</a:t>
            </a:r>
            <a:r>
              <a:rPr b="0" i="0" lang="en-US">
                <a:solidFill>
                  <a:srgbClr val="000000"/>
                </a:solidFill>
                <a:latin typeface="Arial"/>
                <a:ea typeface="Arial"/>
                <a:cs typeface="Arial"/>
                <a:sym typeface="Arial"/>
              </a:rPr>
              <a:t>: In some cases, employees may have the option to directly contact senior leaders, such as the CEO or members of the executive team, to report serious violations or concerns.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Ombudsman or Ethics Officer</a:t>
            </a:r>
            <a:r>
              <a:rPr b="0" i="0" lang="en-US">
                <a:solidFill>
                  <a:srgbClr val="000000"/>
                </a:solidFill>
                <a:latin typeface="Arial"/>
                <a:ea typeface="Arial"/>
                <a:cs typeface="Arial"/>
                <a:sym typeface="Arial"/>
              </a:rPr>
              <a:t>: Some organizations appoint an ombudsman or ethics officer who serves as an independent and neutral party to handle ethical concerns and misconduct reports.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t/>
            </a:r>
            <a:endParaRPr b="1" i="0">
              <a:solidFill>
                <a:srgbClr val="000000"/>
              </a:solidFill>
              <a:latin typeface="Arial"/>
              <a:ea typeface="Arial"/>
              <a:cs typeface="Arial"/>
              <a:sym typeface="Arial"/>
            </a:endParaRPr>
          </a:p>
          <a:p>
            <a:pPr indent="-76200" lvl="0" marL="0" rtl="0" algn="l">
              <a:lnSpc>
                <a:spcPct val="100000"/>
              </a:lnSpc>
              <a:spcBef>
                <a:spcPts val="0"/>
              </a:spcBef>
              <a:spcAft>
                <a:spcPts val="0"/>
              </a:spcAft>
              <a:buClr>
                <a:srgbClr val="000000"/>
              </a:buClr>
              <a:buSzPts val="1200"/>
              <a:buFont typeface="Calibri"/>
              <a:buAutoNum type="arabicPeriod"/>
            </a:pPr>
            <a:r>
              <a:rPr b="1" i="0" lang="en-US">
                <a:solidFill>
                  <a:srgbClr val="000000"/>
                </a:solidFill>
                <a:latin typeface="Arial"/>
                <a:ea typeface="Arial"/>
                <a:cs typeface="Arial"/>
                <a:sym typeface="Arial"/>
              </a:rPr>
              <a:t>Legal and Compliance Teams</a:t>
            </a:r>
            <a:r>
              <a:rPr b="0" i="0" lang="en-US">
                <a:solidFill>
                  <a:srgbClr val="000000"/>
                </a:solidFill>
                <a:latin typeface="Arial"/>
                <a:ea typeface="Arial"/>
                <a:cs typeface="Arial"/>
                <a:sym typeface="Arial"/>
              </a:rPr>
              <a:t>: Employees can report violations to the company's legal or compliance teams, which can investigate and take appropriate action in response to the report.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It's essential for companies to communicate these reporting options clearly to all employees and stakeholders and to ensure that individuals feel safe and protected when reporting violations. Whistleblower protection laws in many jurisdictions exist to safeguard individuals who report misconduct, and companies should adhere to these laws to protect whistleblowers from retaliation.</a:t>
            </a:r>
            <a:endParaRPr>
              <a:latin typeface="Arial"/>
              <a:ea typeface="Arial"/>
              <a:cs typeface="Arial"/>
              <a:sym typeface="Arial"/>
            </a:endParaRPr>
          </a:p>
          <a:p>
            <a:pPr indent="0" lvl="0" marL="0" rtl="0" algn="l">
              <a:lnSpc>
                <a:spcPct val="100000"/>
              </a:lnSpc>
              <a:spcBef>
                <a:spcPts val="0"/>
              </a:spcBef>
              <a:spcAft>
                <a:spcPts val="0"/>
              </a:spcAft>
              <a:buSzPts val="1400"/>
              <a:buNone/>
            </a:pPr>
            <a:br>
              <a:rPr b="0" i="0" lang="en-US">
                <a:solidFill>
                  <a:srgbClr val="000000"/>
                </a:solidFill>
                <a:latin typeface="Arial"/>
                <a:ea typeface="Arial"/>
                <a:cs typeface="Arial"/>
                <a:sym typeface="Arial"/>
              </a:rPr>
            </a:br>
            <a:endParaRPr>
              <a:latin typeface="Arial"/>
              <a:ea typeface="Arial"/>
              <a:cs typeface="Arial"/>
              <a:sym typeface="Arial"/>
            </a:endParaRPr>
          </a:p>
        </p:txBody>
      </p:sp>
      <p:sp>
        <p:nvSpPr>
          <p:cNvPr id="140" name="Google Shape;1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55" name="Google Shape;15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Trainer to Start this Module by building on rules and how the rules are important in our life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We have rules everywhere and these rules are </a:t>
            </a:r>
            <a:r>
              <a:rPr b="0" i="0" lang="en-US">
                <a:solidFill>
                  <a:srgbClr val="374151"/>
                </a:solidFill>
                <a:latin typeface="Arial"/>
                <a:ea typeface="Arial"/>
                <a:cs typeface="Arial"/>
                <a:sym typeface="Arial"/>
              </a:rPr>
              <a:t>rules are not arbitrary restrictions but essential boundaries that maintain order and safety in our lives. Adhering to them is not a limitation but a pathway to our own protection and the protection of those we care about.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Our Mythology has many such stories where whenever the rules have not been followed there has been always been problems. Lets take the example of Famous Laxman Rekha example from Ramayan. When goddess sita did not follow that rule she was caught up in a trap of Ravan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This powerful anecdote teaches us a valuable lesson. It reminds us that rules and boundaries are often established for our own safety and protection. In our lives, we encounter various rules and guidelines that may seem restrictive at times, much like the Laxman Rekha. However, these rules are meant to safeguard us from potential harm, chaos, or danger.</a:t>
            </a:r>
            <a:endParaRPr>
              <a:latin typeface="Arial"/>
              <a:ea typeface="Arial"/>
              <a:cs typeface="Arial"/>
              <a:sym typeface="Arial"/>
            </a:endParaRPr>
          </a:p>
        </p:txBody>
      </p:sp>
      <p:sp>
        <p:nvSpPr>
          <p:cNvPr id="52" name="Google Shape;5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Rules are applicable in all the phases of our Life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School Life</a:t>
            </a:r>
            <a:r>
              <a:rPr b="0" i="0" lang="en-US">
                <a:solidFill>
                  <a:srgbClr val="374151"/>
                </a:solidFill>
                <a:latin typeface="Arial"/>
                <a:ea typeface="Arial"/>
                <a:cs typeface="Arial"/>
                <a:sym typeface="Arial"/>
              </a:rPr>
              <a:t>: Remember how rules in school ensured that the learning environment was conducive to education? Rules in school taught us discipline and respect for others.</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b="0"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College Life</a:t>
            </a:r>
            <a:r>
              <a:rPr b="0" i="0" lang="en-US">
                <a:solidFill>
                  <a:srgbClr val="374151"/>
                </a:solidFill>
                <a:latin typeface="Arial"/>
                <a:ea typeface="Arial"/>
                <a:cs typeface="Arial"/>
                <a:sym typeface="Arial"/>
              </a:rPr>
              <a:t>: In college, we encountered more independence, but there were still rules in place to promote a respectful and inclusive campus culture.</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Family</a:t>
            </a:r>
            <a:r>
              <a:rPr b="0" i="0" lang="en-US">
                <a:solidFill>
                  <a:srgbClr val="374151"/>
                </a:solidFill>
                <a:latin typeface="Arial"/>
                <a:ea typeface="Arial"/>
                <a:cs typeface="Arial"/>
                <a:sym typeface="Arial"/>
              </a:rPr>
              <a:t>: Within our families, rules help maintain peace and harmony. They guide our interactions and expectations of one another.</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b="1" i="0">
              <a:solidFill>
                <a:srgbClr val="374151"/>
              </a:solidFill>
              <a:latin typeface="Arial"/>
              <a:ea typeface="Arial"/>
              <a:cs typeface="Arial"/>
              <a:sym typeface="Arial"/>
            </a:endParaRPr>
          </a:p>
          <a:p>
            <a:pPr indent="-76200" lvl="0" marL="0" rtl="0" algn="l">
              <a:lnSpc>
                <a:spcPct val="100000"/>
              </a:lnSpc>
              <a:spcBef>
                <a:spcPts val="0"/>
              </a:spcBef>
              <a:spcAft>
                <a:spcPts val="0"/>
              </a:spcAft>
              <a:buClr>
                <a:srgbClr val="374151"/>
              </a:buClr>
              <a:buSzPts val="1200"/>
              <a:buFont typeface="Arial"/>
              <a:buChar char="•"/>
            </a:pPr>
            <a:r>
              <a:rPr b="1" i="0" lang="en-US">
                <a:solidFill>
                  <a:srgbClr val="374151"/>
                </a:solidFill>
                <a:latin typeface="Arial"/>
                <a:ea typeface="Arial"/>
                <a:cs typeface="Arial"/>
                <a:sym typeface="Arial"/>
              </a:rPr>
              <a:t>Road</a:t>
            </a:r>
            <a:r>
              <a:rPr b="0" i="0" lang="en-US">
                <a:solidFill>
                  <a:srgbClr val="374151"/>
                </a:solidFill>
                <a:latin typeface="Arial"/>
                <a:ea typeface="Arial"/>
                <a:cs typeface="Arial"/>
                <a:sym typeface="Arial"/>
              </a:rPr>
              <a:t>: On the road, traffic rules are crucial for our safety. Ignoring them can lead to accidents and chaos.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Now, imagine what would happen if we ignored these rules in any of these contexts. Chaos, confusion, and potentially serious consequences would ensue. The same principle applies in our workplace</a:t>
            </a:r>
            <a:endParaRPr>
              <a:latin typeface="Arial"/>
              <a:ea typeface="Arial"/>
              <a:cs typeface="Arial"/>
              <a:sym typeface="Arial"/>
            </a:endParaRPr>
          </a:p>
        </p:txBody>
      </p:sp>
      <p:sp>
        <p:nvSpPr>
          <p:cNvPr id="59" name="Google Shape;5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Similarly Corporate world also have different rules that we follow that define ethical and unethical behaviours. These Rules and regulations are called as Code of Conduct and </a:t>
            </a:r>
            <a:r>
              <a:rPr b="0" i="0" lang="en-US">
                <a:solidFill>
                  <a:srgbClr val="374151"/>
                </a:solidFill>
                <a:latin typeface="Arial"/>
                <a:ea typeface="Arial"/>
                <a:cs typeface="Arial"/>
                <a:sym typeface="Arial"/>
              </a:rPr>
              <a:t>Our company's Code of Conduct is the set of rules that guides our behavior, ensuring that we work together harmoniously, maintain a positive reputation, and uphold our values.</a:t>
            </a:r>
            <a:endParaRPr>
              <a:latin typeface="Arial"/>
              <a:ea typeface="Arial"/>
              <a:cs typeface="Arial"/>
              <a:sym typeface="Arial"/>
            </a:endParaRPr>
          </a:p>
        </p:txBody>
      </p:sp>
      <p:sp>
        <p:nvSpPr>
          <p:cNvPr id="70" name="Google Shape;7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A </a:t>
            </a:r>
            <a:r>
              <a:rPr b="1" lang="en-US">
                <a:latin typeface="Arial"/>
                <a:ea typeface="Arial"/>
                <a:cs typeface="Arial"/>
                <a:sym typeface="Arial"/>
              </a:rPr>
              <a:t>Code of Conduct</a:t>
            </a:r>
            <a:r>
              <a:rPr lang="en-US">
                <a:latin typeface="Arial"/>
                <a:ea typeface="Arial"/>
                <a:cs typeface="Arial"/>
                <a:sym typeface="Arial"/>
              </a:rPr>
              <a:t> is a comprehensive and formal document that outlines a set of principles, guidelines, and standards of behavior that individuals within a particular organization are expected to follow. It provides a framework for ethical decision-making and governs interactions, both within the organization and with external stakeholders. A Code of Conduct serves as a guiding reference for employees, helping them understand what is considered acceptable and unacceptable behavior within the context of their workplace.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It typically reflects the organization's values, culture, and commitment to ethical practices.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79" name="Google Shape;7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The key elements of a Code of Conduct: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1. Ethical Standards and Values: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Ethical standards are principles that guide our behavior and help us differentiate right from wrong. They reflect the values we hold dear as an organization.</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Employees should align their personal values with the company's ethical standards to maintain consistency in their actions.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Takeaway: </a:t>
            </a:r>
            <a:r>
              <a:rPr lang="en-US">
                <a:latin typeface="Arial"/>
                <a:ea typeface="Arial"/>
                <a:cs typeface="Arial"/>
                <a:sym typeface="Arial"/>
              </a:rPr>
              <a:t>Employees should leave this training with a strong understanding that ethical behavior is the bedrock of our organization, and they play a crucial role in upholding these standards.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2. Respectful and Inclusive Behavior:</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Respect involves treating all individuals with dignity, regardless of their background, position, or beliefs. An inclusive workplace values diversity and promotes an environment where everyone can contribute their best. Harassment and discrimination in any form are unacceptable and will not be tolerated.</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Training Approach:</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Takeaway</a:t>
            </a:r>
            <a:r>
              <a:rPr lang="en-US">
                <a:latin typeface="Arial"/>
                <a:ea typeface="Arial"/>
                <a:cs typeface="Arial"/>
                <a:sym typeface="Arial"/>
              </a:rPr>
              <a:t>: The takeaway is that respectful and inclusive behavior is the cornerstone of a harmonious and high-performing workplace.</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3. Conflicts of Interest:</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Conflicts of interest occur when personal interests or relationships interfere with one's ability to act in the best interests of the organization. Employees should be aware of the organization's policies and procedures for disclosing conflicts of interest and should adhere to them diligently. Ignoring conflicts of interest can lead to damage to the organization's reputation and legal repercussions.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Takeaway: </a:t>
            </a:r>
            <a:r>
              <a:rPr lang="en-US">
                <a:latin typeface="Arial"/>
                <a:ea typeface="Arial"/>
                <a:cs typeface="Arial"/>
                <a:sym typeface="Arial"/>
              </a:rPr>
              <a:t>Employees should leave this training with a clear understanding of what constitutes a conflict of interest, how to manage it, and why transparency in this regard is vital for maintaining trust and credibility.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These Key elements can guide the development of Code of Conduct within your organization.</a:t>
            </a:r>
            <a:endParaRPr>
              <a:latin typeface="Arial"/>
              <a:ea typeface="Arial"/>
              <a:cs typeface="Arial"/>
              <a:sym typeface="Arial"/>
            </a:endParaRPr>
          </a:p>
        </p:txBody>
      </p:sp>
      <p:sp>
        <p:nvSpPr>
          <p:cNvPr id="87" name="Google Shape;8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200"/>
              <a:buFont typeface="Arial"/>
              <a:buNone/>
            </a:pPr>
            <a:r>
              <a:rPr b="0" i="0" lang="en-US" sz="1200">
                <a:latin typeface="Arial"/>
                <a:ea typeface="Arial"/>
                <a:cs typeface="Arial"/>
                <a:sym typeface="Arial"/>
              </a:rPr>
              <a:t>Respectful and inclusive behavior in the workplace entails treating all individuals with consideration, dignity, and fairness, regardless of their background, identity, or differences.</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200"/>
              <a:buFont typeface="Arial"/>
              <a:buNone/>
            </a:pPr>
            <a:r>
              <a:rPr b="0" i="0" lang="en-US" sz="1200">
                <a:latin typeface="Arial"/>
                <a:ea typeface="Arial"/>
                <a:cs typeface="Arial"/>
                <a:sym typeface="Arial"/>
              </a:rPr>
              <a:t>It involves fostering an environment where every voice is heard, diverse perspectives are valued, and discrimination and harassment are strictly prohibited.</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200"/>
              <a:buFont typeface="Arial"/>
              <a:buNone/>
            </a:pPr>
            <a:r>
              <a:rPr b="0" i="0" lang="en-US" sz="1200">
                <a:latin typeface="Arial"/>
                <a:ea typeface="Arial"/>
                <a:cs typeface="Arial"/>
                <a:sym typeface="Arial"/>
              </a:rPr>
              <a:t>By embracing respectful and inclusive behavior, organizations promote diversity, equity, and a culture of mutual respect, which not only enhances employee well-being but also drives creativity and productivity.</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200"/>
              <a:buFont typeface="Arial"/>
              <a:buNone/>
            </a:pPr>
            <a:r>
              <a:t/>
            </a:r>
            <a:endParaRPr b="0" i="0" sz="1200">
              <a:latin typeface="Arial"/>
              <a:ea typeface="Arial"/>
              <a:cs typeface="Arial"/>
              <a:sym typeface="Arial"/>
            </a:endParaRPr>
          </a:p>
          <a:p>
            <a:pPr indent="0" lvl="0" marL="0" rtl="0" algn="l">
              <a:lnSpc>
                <a:spcPct val="115000"/>
              </a:lnSpc>
              <a:spcBef>
                <a:spcPts val="0"/>
              </a:spcBef>
              <a:spcAft>
                <a:spcPts val="0"/>
              </a:spcAft>
              <a:buClr>
                <a:schemeClr val="dk1"/>
              </a:buClr>
              <a:buSzPts val="1200"/>
              <a:buFont typeface="Arial"/>
              <a:buNone/>
            </a:pPr>
            <a:r>
              <a:rPr b="0" i="0" lang="en-US" sz="1200">
                <a:latin typeface="Arial"/>
                <a:ea typeface="Arial"/>
                <a:cs typeface="Arial"/>
                <a:sym typeface="Arial"/>
              </a:rPr>
              <a:t>Benefits of Respectful &amp; Inclusive Behaviour</a:t>
            </a:r>
            <a:endParaRPr sz="1200">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sz="1200">
                <a:latin typeface="Arial"/>
                <a:ea typeface="Arial"/>
                <a:cs typeface="Arial"/>
                <a:sym typeface="Arial"/>
              </a:rPr>
              <a:t>Fosters Positive Relationships:</a:t>
            </a:r>
            <a:r>
              <a:rPr b="0" i="0" lang="en-US" sz="1200">
                <a:latin typeface="Arial"/>
                <a:ea typeface="Arial"/>
                <a:cs typeface="Arial"/>
                <a:sym typeface="Arial"/>
              </a:rPr>
              <a:t> Treating others with respect creates a foundation of trust and goodwill. It helps build positive relationships both personally and professionally, leading to more effective communication and collaboration.</a:t>
            </a:r>
            <a:endParaRPr>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sz="1200">
                <a:latin typeface="Arial"/>
                <a:ea typeface="Arial"/>
                <a:cs typeface="Arial"/>
                <a:sym typeface="Arial"/>
              </a:rPr>
              <a:t>Enhances Employee Well-Being:</a:t>
            </a:r>
            <a:r>
              <a:rPr b="0" i="0" lang="en-US" sz="1200">
                <a:latin typeface="Arial"/>
                <a:ea typeface="Arial"/>
                <a:cs typeface="Arial"/>
                <a:sym typeface="Arial"/>
              </a:rPr>
              <a:t> When people are treated with respect and dignity, their self-esteem and overall well-being improve. This, in turn, leads to higher job satisfaction, better mental health, and reduced stress in the workplace.</a:t>
            </a:r>
            <a:endParaRPr>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sz="1200">
                <a:latin typeface="Arial"/>
                <a:ea typeface="Arial"/>
                <a:cs typeface="Arial"/>
                <a:sym typeface="Arial"/>
              </a:rPr>
              <a:t>Boosts Productivity:</a:t>
            </a:r>
            <a:r>
              <a:rPr b="0" i="0" lang="en-US" sz="1200">
                <a:latin typeface="Arial"/>
                <a:ea typeface="Arial"/>
                <a:cs typeface="Arial"/>
                <a:sym typeface="Arial"/>
              </a:rPr>
              <a:t> Respectful treatment fosters a sense of belonging and motivation among employees. When people feel valued, they tend to be more engaged, committed, and productive, contributing to the organization's success.</a:t>
            </a:r>
            <a:endParaRPr>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sz="1200">
                <a:latin typeface="Arial"/>
                <a:ea typeface="Arial"/>
                <a:cs typeface="Arial"/>
                <a:sym typeface="Arial"/>
              </a:rPr>
              <a:t>Encourages Open Communication:</a:t>
            </a:r>
            <a:r>
              <a:rPr b="0" i="0" lang="en-US" sz="1200">
                <a:latin typeface="Arial"/>
                <a:ea typeface="Arial"/>
                <a:cs typeface="Arial"/>
                <a:sym typeface="Arial"/>
              </a:rPr>
              <a:t> A respectful environment encourages open and honest communication. Employees are more likely to voice their ideas, concerns, and feedback when they know their input will be heard and respected.</a:t>
            </a:r>
            <a:endParaRPr>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sz="1200">
                <a:latin typeface="Arial"/>
                <a:ea typeface="Arial"/>
                <a:cs typeface="Arial"/>
                <a:sym typeface="Arial"/>
              </a:rPr>
              <a:t>Reduces Conflict:</a:t>
            </a:r>
            <a:r>
              <a:rPr b="0" i="0" lang="en-US" sz="1200">
                <a:latin typeface="Arial"/>
                <a:ea typeface="Arial"/>
                <a:cs typeface="Arial"/>
                <a:sym typeface="Arial"/>
              </a:rPr>
              <a:t> Respectful behavior minimizes misunderstandings and conflicts. When individuals treat each other with consideration, it becomes easier to resolve disagreements constructively and maintain a harmonious work atmosphere.</a:t>
            </a:r>
            <a:endParaRPr>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sz="1200">
                <a:latin typeface="Arial"/>
                <a:ea typeface="Arial"/>
                <a:cs typeface="Arial"/>
                <a:sym typeface="Arial"/>
              </a:rPr>
              <a:t>Reflects Organizational Values:</a:t>
            </a:r>
            <a:r>
              <a:rPr b="0" i="0" lang="en-US" sz="1200">
                <a:latin typeface="Arial"/>
                <a:ea typeface="Arial"/>
                <a:cs typeface="Arial"/>
                <a:sym typeface="Arial"/>
              </a:rPr>
              <a:t> Organizations that prioritize respect and dignity in their culture align their actions with their stated values. This consistency strengthens the organization's reputation and credibility.</a:t>
            </a:r>
            <a:endParaRPr>
              <a:latin typeface="Arial"/>
              <a:ea typeface="Arial"/>
              <a:cs typeface="Arial"/>
              <a:sym typeface="Arial"/>
            </a:endParaRPr>
          </a:p>
          <a:p>
            <a:pPr indent="-76200" lvl="0" marL="0" rtl="0" algn="l">
              <a:lnSpc>
                <a:spcPct val="100000"/>
              </a:lnSpc>
              <a:spcBef>
                <a:spcPts val="0"/>
              </a:spcBef>
              <a:spcAft>
                <a:spcPts val="0"/>
              </a:spcAft>
              <a:buClr>
                <a:schemeClr val="dk1"/>
              </a:buClr>
              <a:buSzPts val="1200"/>
              <a:buFont typeface="Calibri"/>
              <a:buAutoNum type="arabicPeriod"/>
            </a:pPr>
            <a:r>
              <a:rPr b="1" i="0" lang="en-US" sz="1200">
                <a:latin typeface="Arial"/>
                <a:ea typeface="Arial"/>
                <a:cs typeface="Arial"/>
                <a:sym typeface="Arial"/>
              </a:rPr>
              <a:t>Promotes Diversity and Inclusion:</a:t>
            </a:r>
            <a:r>
              <a:rPr b="0" i="0" lang="en-US" sz="1200">
                <a:latin typeface="Arial"/>
                <a:ea typeface="Arial"/>
                <a:cs typeface="Arial"/>
                <a:sym typeface="Arial"/>
              </a:rPr>
              <a:t> Respect and dignity are fundamental to creating a diverse and inclusive workplace. By valuing differences and ensuring all voices are heard, organizations can harness the power of diversity for innovation and growth.</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03" name="Google Shape;1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There are some important areas where we can apply Code of Conduct.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1. Professional Communication:</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Professional communication in the workplace refers to the use of clear, respectful, and effective communication methods when interacting with colleagues, clients, and stakeholders. It encompasses verbal and written communication, active listening, and conveying information in a manner consistent with the organization's values and standards.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2. Workplace Behavior and Attire:</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Workplace behavior and attire pertain to the expected standards of conduct and dress within an organization. It involves adhering to professional behavior, demonstrating respect for colleagues, clients, and the workplace, and wearing appropriate clothing and grooming that align with the company's culture and policies.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3. Use of Company Resources:</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 responsible use of company resources involves using organizational assets, facilities, and tools for work-related purposes efficiently and ethically. This includes equipment, time, funds, and other resources. Misuse or abuse of these resources can have financial, operational, and ethical consequences.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4. Gifts &amp; Entertainment:</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Gifts and entertainment guidelines establish rules for giving and receiving gifts or hospitality in a professional context. These guidelines are essential to prevent conflicts of interest, maintain objectivity, and uphold ethical standards when dealing with clients, vendors, and business partners.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5. Anti Harassment:</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Anti-harassment policies are designed to create a safe and respectful workplace by prohibiting any form of harassment, such as sexual harassment, bullying, or discrimination based on factors like gender, race, religion, or sexual orientation. These policies outline reporting procedures and consequences for violations.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6. Kickbacks, Anti-Bribery, and Anti-Corruption:</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These policies and guidelines aim to prevent unethical practices like bribery, corruption, and kickbacks within the organization. They emphasize compliance with anti-bribery laws, fair competition, and maintaining integrity in business transactions.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lang="en-US">
                <a:latin typeface="Arial"/>
                <a:ea typeface="Arial"/>
                <a:cs typeface="Arial"/>
                <a:sym typeface="Arial"/>
              </a:rPr>
              <a:t>7. Treat Everyone with Dignity &amp; Respect:</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Treating everyone with dignity and respect is a fundamental principle of workplace behavior. It entails valuing diversity, refraining from discrimination or harassment, and fostering an inclusive environment where all individuals are treated fairly and equitably.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These concise areas are  key elements to apply Code of Conduct.</a:t>
            </a:r>
            <a:endParaRPr>
              <a:latin typeface="Arial"/>
              <a:ea typeface="Arial"/>
              <a:cs typeface="Arial"/>
              <a:sym typeface="Arial"/>
            </a:endParaRPr>
          </a:p>
        </p:txBody>
      </p:sp>
      <p:sp>
        <p:nvSpPr>
          <p:cNvPr id="111" name="Google Shape;11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Workplace behavior and attire, as outlined in a Code of Conduct, define the expected standards of conduct and dress within an organization. Guidelines on professional behavior, respect for colleagues, clients, and the workplace, as well as expectations regarding appropriate clothing and grooming.</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Adhering to these standards fosters a professional, respectful, and inclusive work environment, aligning with the organization's values and promoting a positive corporate culture.</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90000"/>
              </a:lnSpc>
              <a:spcBef>
                <a:spcPts val="200"/>
              </a:spcBef>
              <a:spcAft>
                <a:spcPts val="0"/>
              </a:spcAft>
              <a:buSzPts val="1400"/>
              <a:buNone/>
            </a:pPr>
            <a:r>
              <a:rPr b="1" lang="en-US" sz="1200">
                <a:latin typeface="Arial"/>
                <a:ea typeface="Arial"/>
                <a:cs typeface="Arial"/>
                <a:sym typeface="Arial"/>
              </a:rPr>
              <a:t>Professional Behavior:</a:t>
            </a:r>
            <a:endParaRPr sz="1200">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Respect and Courtesy:</a:t>
            </a:r>
            <a:r>
              <a:rPr lang="en-US" sz="1200">
                <a:latin typeface="Arial"/>
                <a:ea typeface="Arial"/>
                <a:cs typeface="Arial"/>
                <a:sym typeface="Arial"/>
              </a:rPr>
              <a:t> Employees are expected to treat all colleagues, clients, and stakeholders with respect and courtesy. This includes using polite language, active listening, and consideration for diverse perspectives.</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Integrity and Honesty:</a:t>
            </a:r>
            <a:r>
              <a:rPr lang="en-US" sz="1200">
                <a:latin typeface="Arial"/>
                <a:ea typeface="Arial"/>
                <a:cs typeface="Arial"/>
                <a:sym typeface="Arial"/>
              </a:rPr>
              <a:t> Employees should conduct themselves with integrity and honesty in all interactions. This involves being truthful, maintaining confidentiality when required, and avoiding conflicts of interest.</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Teamwork and Collaboration:</a:t>
            </a:r>
            <a:r>
              <a:rPr lang="en-US" sz="1200">
                <a:latin typeface="Arial"/>
                <a:ea typeface="Arial"/>
                <a:cs typeface="Arial"/>
                <a:sym typeface="Arial"/>
              </a:rPr>
              <a:t> Organizations often expect employees to collaborate effectively with colleagues, promoting teamwork, and contributing to a positive work environment.</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Timeliness and Accountability:</a:t>
            </a:r>
            <a:r>
              <a:rPr lang="en-US" sz="1200">
                <a:latin typeface="Arial"/>
                <a:ea typeface="Arial"/>
                <a:cs typeface="Arial"/>
                <a:sym typeface="Arial"/>
              </a:rPr>
              <a:t> Punctuality and meeting deadlines are important aspects of professional behavior. Employees are expected to take responsibility for their work and actions.</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Conflict Resolution:</a:t>
            </a:r>
            <a:r>
              <a:rPr lang="en-US" sz="1200">
                <a:latin typeface="Arial"/>
                <a:ea typeface="Arial"/>
                <a:cs typeface="Arial"/>
                <a:sym typeface="Arial"/>
              </a:rPr>
              <a:t> When conflicts arise, employees should address them professionally, seeking resolution through respectful dialogue and, if necessary, involving appropriate channels or supervisors.</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Ethical Decision-Making:</a:t>
            </a:r>
            <a:r>
              <a:rPr lang="en-US" sz="1200">
                <a:latin typeface="Arial"/>
                <a:ea typeface="Arial"/>
                <a:cs typeface="Arial"/>
                <a:sym typeface="Arial"/>
              </a:rPr>
              <a:t> Employees should make decisions based on ethical principles and the organization's values. This includes adhering to legal and regulatory standards.</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Adherence to Policies:</a:t>
            </a:r>
            <a:r>
              <a:rPr lang="en-US" sz="1200">
                <a:latin typeface="Arial"/>
                <a:ea typeface="Arial"/>
                <a:cs typeface="Arial"/>
                <a:sym typeface="Arial"/>
              </a:rPr>
              <a:t> Employees are expected to follow all company policies and procedures, including those related to communication, technology use, safety, and ethics.</a:t>
            </a:r>
            <a:endParaRPr>
              <a:latin typeface="Arial"/>
              <a:ea typeface="Arial"/>
              <a:cs typeface="Arial"/>
              <a:sym typeface="Arial"/>
            </a:endParaRPr>
          </a:p>
          <a:p>
            <a:pPr indent="0" lvl="0" marL="0" rtl="0" algn="l">
              <a:lnSpc>
                <a:spcPct val="90000"/>
              </a:lnSpc>
              <a:spcBef>
                <a:spcPts val="400"/>
              </a:spcBef>
              <a:spcAft>
                <a:spcPts val="0"/>
              </a:spcAft>
              <a:buSzPts val="1400"/>
              <a:buNone/>
            </a:pPr>
            <a:r>
              <a:rPr b="1" lang="en-US" sz="1200">
                <a:latin typeface="Arial"/>
                <a:ea typeface="Arial"/>
                <a:cs typeface="Arial"/>
                <a:sym typeface="Arial"/>
              </a:rPr>
              <a:t>Professional Attire:</a:t>
            </a:r>
            <a:endParaRPr sz="1200">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Dress Code:</a:t>
            </a:r>
            <a:r>
              <a:rPr lang="en-US" sz="1200">
                <a:latin typeface="Arial"/>
                <a:ea typeface="Arial"/>
                <a:cs typeface="Arial"/>
                <a:sym typeface="Arial"/>
              </a:rPr>
              <a:t> Organizations may have specific dress codes that dictate the type of attire considered appropriate for the workplace. These dress codes can range from formal business attire to business casual or industry-specific attire.</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Grooming and Hygiene:</a:t>
            </a:r>
            <a:r>
              <a:rPr lang="en-US" sz="1200">
                <a:latin typeface="Arial"/>
                <a:ea typeface="Arial"/>
                <a:cs typeface="Arial"/>
                <a:sym typeface="Arial"/>
              </a:rPr>
              <a:t> Maintaining personal grooming and hygiene standards is crucial. This includes cleanliness, appropriate hairstyle, and well-kept grooming habits.</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Adaptation to Occasion:</a:t>
            </a:r>
            <a:r>
              <a:rPr lang="en-US" sz="1200">
                <a:latin typeface="Arial"/>
                <a:ea typeface="Arial"/>
                <a:cs typeface="Arial"/>
                <a:sym typeface="Arial"/>
              </a:rPr>
              <a:t> Employees should adapt their attire to the occasion. This may involve dressing more formally for client meetings or special events and dressing more casually for day-to-day office work.</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Client and Customer-Facing Roles:</a:t>
            </a:r>
            <a:r>
              <a:rPr lang="en-US" sz="1200">
                <a:latin typeface="Arial"/>
                <a:ea typeface="Arial"/>
                <a:cs typeface="Arial"/>
                <a:sym typeface="Arial"/>
              </a:rPr>
              <a:t> Those in client or customer-facing roles may have specific attire expectations to create a positive impression and align with client expectations.</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Safety Considerations:</a:t>
            </a:r>
            <a:r>
              <a:rPr lang="en-US" sz="1200">
                <a:latin typeface="Arial"/>
                <a:ea typeface="Arial"/>
                <a:cs typeface="Arial"/>
                <a:sym typeface="Arial"/>
              </a:rPr>
              <a:t> In certain industries, attire may need to meet safety standards, such as wearing protective gear, uniforms, or specialized clothing.</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Cultural Sensitivity:</a:t>
            </a:r>
            <a:r>
              <a:rPr lang="en-US" sz="1200">
                <a:latin typeface="Arial"/>
                <a:ea typeface="Arial"/>
                <a:cs typeface="Arial"/>
                <a:sym typeface="Arial"/>
              </a:rPr>
              <a:t> Organizations operating in diverse environments should be sensitive to cultural norms regarding attire and consider accommodating cultural preferences.</a:t>
            </a:r>
            <a:endParaRPr>
              <a:latin typeface="Arial"/>
              <a:ea typeface="Arial"/>
              <a:cs typeface="Arial"/>
              <a:sym typeface="Arial"/>
            </a:endParaRPr>
          </a:p>
          <a:p>
            <a:pPr indent="-342900" lvl="0" marL="342900" rtl="0" algn="l">
              <a:lnSpc>
                <a:spcPct val="90000"/>
              </a:lnSpc>
              <a:spcBef>
                <a:spcPts val="400"/>
              </a:spcBef>
              <a:spcAft>
                <a:spcPts val="0"/>
              </a:spcAft>
              <a:buClr>
                <a:schemeClr val="dk1"/>
              </a:buClr>
              <a:buSzPts val="1200"/>
              <a:buFont typeface="Calibri"/>
              <a:buAutoNum type="arabicPeriod"/>
            </a:pPr>
            <a:r>
              <a:rPr b="1" lang="en-US" sz="1200">
                <a:latin typeface="Arial"/>
                <a:ea typeface="Arial"/>
                <a:cs typeface="Arial"/>
                <a:sym typeface="Arial"/>
              </a:rPr>
              <a:t>Company Brand:</a:t>
            </a:r>
            <a:r>
              <a:rPr lang="en-US" sz="1200">
                <a:latin typeface="Arial"/>
                <a:ea typeface="Arial"/>
                <a:cs typeface="Arial"/>
                <a:sym typeface="Arial"/>
              </a:rPr>
              <a:t> Some organizations require employees to wear clothing with the company logo or branding to promote a consistent and professional image.</a:t>
            </a:r>
            <a:endParaRPr>
              <a:latin typeface="Arial"/>
              <a:ea typeface="Arial"/>
              <a:cs typeface="Arial"/>
              <a:sym typeface="Arial"/>
            </a:endParaRPr>
          </a:p>
          <a:p>
            <a:pPr indent="0" lvl="0" marL="0" rtl="0" algn="l">
              <a:lnSpc>
                <a:spcPct val="100000"/>
              </a:lnSpc>
              <a:spcBef>
                <a:spcPts val="200"/>
              </a:spcBef>
              <a:spcAft>
                <a:spcPts val="0"/>
              </a:spcAft>
              <a:buClr>
                <a:schemeClr val="dk1"/>
              </a:buClr>
              <a:buSzPts val="1200"/>
              <a:buFont typeface="Arial"/>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121" name="Google Shape;12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dule Title1st Slide">
  <p:cSld name="Module Title1st Slide">
    <p:spTree>
      <p:nvGrpSpPr>
        <p:cNvPr id="17" name="Shape 17"/>
        <p:cNvGrpSpPr/>
        <p:nvPr/>
      </p:nvGrpSpPr>
      <p:grpSpPr>
        <a:xfrm>
          <a:off x="0" y="0"/>
          <a:ext cx="0" cy="0"/>
          <a:chOff x="0" y="0"/>
          <a:chExt cx="0" cy="0"/>
        </a:xfrm>
      </p:grpSpPr>
      <p:sp>
        <p:nvSpPr>
          <p:cNvPr id="18" name="Google Shape;18;p2"/>
          <p:cNvSpPr txBox="1"/>
          <p:nvPr>
            <p:ph type="ctrTitle"/>
          </p:nvPr>
        </p:nvSpPr>
        <p:spPr>
          <a:xfrm>
            <a:off x="618226" y="5681456"/>
            <a:ext cx="10955547" cy="699279"/>
          </a:xfrm>
          <a:prstGeom prst="rect">
            <a:avLst/>
          </a:prstGeom>
          <a:noFill/>
          <a:ln>
            <a:noFill/>
          </a:ln>
        </p:spPr>
        <p:txBody>
          <a:bodyPr anchorCtr="0" anchor="ctr" bIns="468000" lIns="0" spcFirstLastPara="1" rIns="91425" wrap="square" tIns="468000">
            <a:noAutofit/>
          </a:bodyPr>
          <a:lstStyle>
            <a:lvl1pPr lvl="0" algn="ctr">
              <a:lnSpc>
                <a:spcPct val="90000"/>
              </a:lnSpc>
              <a:spcBef>
                <a:spcPts val="0"/>
              </a:spcBef>
              <a:spcAft>
                <a:spcPts val="0"/>
              </a:spcAft>
              <a:buClr>
                <a:schemeClr val="dk1"/>
              </a:buClr>
              <a:buSzPts val="3600"/>
              <a:buFont typeface="Arial"/>
              <a:buNone/>
              <a:defRPr b="1"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 type="body"/>
          </p:nvPr>
        </p:nvSpPr>
        <p:spPr>
          <a:xfrm>
            <a:off x="-1" y="-1"/>
            <a:ext cx="12197751" cy="5408763"/>
          </a:xfrm>
          <a:prstGeom prst="rect">
            <a:avLst/>
          </a:prstGeom>
          <a:noFill/>
          <a:ln>
            <a:noFill/>
          </a:ln>
        </p:spPr>
        <p:txBody>
          <a:bodyPr anchorCtr="0" anchor="t" bIns="45700" lIns="612000" spcFirstLastPara="1" rIns="91425" wrap="square" tIns="45700">
            <a:normAutofit/>
          </a:bodyPr>
          <a:lstStyle>
            <a:lvl1pPr indent="-381000" lvl="0" marL="457200" algn="l">
              <a:lnSpc>
                <a:spcPct val="95000"/>
              </a:lnSpc>
              <a:spcBef>
                <a:spcPts val="600"/>
              </a:spcBef>
              <a:spcAft>
                <a:spcPts val="0"/>
              </a:spcAft>
              <a:buClr>
                <a:schemeClr val="dk1"/>
              </a:buClr>
              <a:buSzPts val="2400"/>
              <a:buChar char="•"/>
              <a:defRPr>
                <a:latin typeface="Arial"/>
                <a:ea typeface="Arial"/>
                <a:cs typeface="Arial"/>
                <a:sym typeface="Arial"/>
              </a:defRPr>
            </a:lvl1pPr>
            <a:lvl2pPr indent="-368300" lvl="1" marL="914400" algn="l">
              <a:lnSpc>
                <a:spcPct val="95000"/>
              </a:lnSpc>
              <a:spcBef>
                <a:spcPts val="600"/>
              </a:spcBef>
              <a:spcAft>
                <a:spcPts val="0"/>
              </a:spcAft>
              <a:buClr>
                <a:schemeClr val="dk1"/>
              </a:buClr>
              <a:buSzPts val="2200"/>
              <a:buChar char="•"/>
              <a:defRPr>
                <a:latin typeface="Arial"/>
                <a:ea typeface="Arial"/>
                <a:cs typeface="Arial"/>
                <a:sym typeface="Arial"/>
              </a:defRPr>
            </a:lvl2pPr>
            <a:lvl3pPr indent="-355600" lvl="2" marL="1371600" algn="l">
              <a:lnSpc>
                <a:spcPct val="95000"/>
              </a:lnSpc>
              <a:spcBef>
                <a:spcPts val="600"/>
              </a:spcBef>
              <a:spcAft>
                <a:spcPts val="0"/>
              </a:spcAft>
              <a:buClr>
                <a:schemeClr val="dk1"/>
              </a:buClr>
              <a:buSzPts val="2000"/>
              <a:buChar char="•"/>
              <a:defRPr>
                <a:latin typeface="Arial"/>
                <a:ea typeface="Arial"/>
                <a:cs typeface="Arial"/>
                <a:sym typeface="Arial"/>
              </a:defRPr>
            </a:lvl3pPr>
            <a:lvl4pPr indent="-342900" lvl="3" marL="1828800" algn="l">
              <a:lnSpc>
                <a:spcPct val="95000"/>
              </a:lnSpc>
              <a:spcBef>
                <a:spcPts val="600"/>
              </a:spcBef>
              <a:spcAft>
                <a:spcPts val="0"/>
              </a:spcAft>
              <a:buClr>
                <a:schemeClr val="dk1"/>
              </a:buClr>
              <a:buSzPts val="1800"/>
              <a:buChar char="•"/>
              <a:defRPr>
                <a:latin typeface="Arial"/>
                <a:ea typeface="Arial"/>
                <a:cs typeface="Arial"/>
                <a:sym typeface="Arial"/>
              </a:defRPr>
            </a:lvl4pPr>
            <a:lvl5pPr indent="-330200" lvl="4" marL="2286000" algn="l">
              <a:lnSpc>
                <a:spcPct val="95000"/>
              </a:lnSpc>
              <a:spcBef>
                <a:spcPts val="600"/>
              </a:spcBef>
              <a:spcAft>
                <a:spcPts val="0"/>
              </a:spcAft>
              <a:buClr>
                <a:schemeClr val="dk1"/>
              </a:buClr>
              <a:buSzPts val="1600"/>
              <a:buChar char="•"/>
              <a:defRPr>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1">
  <p:cSld name="Title and Content-1">
    <p:spTree>
      <p:nvGrpSpPr>
        <p:cNvPr id="20" name="Shape 20"/>
        <p:cNvGrpSpPr/>
        <p:nvPr/>
      </p:nvGrpSpPr>
      <p:grpSpPr>
        <a:xfrm>
          <a:off x="0" y="0"/>
          <a:ext cx="0" cy="0"/>
          <a:chOff x="0" y="0"/>
          <a:chExt cx="0" cy="0"/>
        </a:xfrm>
      </p:grpSpPr>
      <p:sp>
        <p:nvSpPr>
          <p:cNvPr id="21" name="Google Shape;21;p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algn="l">
              <a:lnSpc>
                <a:spcPct val="95000"/>
              </a:lnSpc>
              <a:spcBef>
                <a:spcPts val="6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indent="-368300" lvl="1" marL="914400" algn="l">
              <a:lnSpc>
                <a:spcPct val="95000"/>
              </a:lnSpc>
              <a:spcBef>
                <a:spcPts val="6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indent="-355600" lvl="2" marL="1371600" algn="l">
              <a:lnSpc>
                <a:spcPct val="95000"/>
              </a:lnSpc>
              <a:spcBef>
                <a:spcPts val="6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indent="-342900" lvl="3" marL="1828800" algn="l">
              <a:lnSpc>
                <a:spcPct val="95000"/>
              </a:lnSpc>
              <a:spcBef>
                <a:spcPts val="6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indent="-330200" lvl="4" marL="2286000" algn="l">
              <a:lnSpc>
                <a:spcPct val="95000"/>
              </a:lnSpc>
              <a:spcBef>
                <a:spcPts val="6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4"/>
          <p:cNvSpPr txBox="1"/>
          <p:nvPr>
            <p:ph type="title"/>
          </p:nvPr>
        </p:nvSpPr>
        <p:spPr>
          <a:xfrm>
            <a:off x="851629" y="242906"/>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42900" lvl="0" marL="457200" algn="l">
              <a:lnSpc>
                <a:spcPct val="95000"/>
              </a:lnSpc>
              <a:spcBef>
                <a:spcPts val="600"/>
              </a:spcBef>
              <a:spcAft>
                <a:spcPts val="0"/>
              </a:spcAft>
              <a:buClr>
                <a:schemeClr val="dk1"/>
              </a:buClr>
              <a:buSzPts val="1800"/>
              <a:buChar char="•"/>
              <a:defRPr>
                <a:latin typeface="Arial"/>
                <a:ea typeface="Arial"/>
                <a:cs typeface="Arial"/>
                <a:sym typeface="Arial"/>
              </a:defRPr>
            </a:lvl1pPr>
            <a:lvl2pPr indent="-342900" lvl="1" marL="914400" algn="l">
              <a:lnSpc>
                <a:spcPct val="95000"/>
              </a:lnSpc>
              <a:spcBef>
                <a:spcPts val="600"/>
              </a:spcBef>
              <a:spcAft>
                <a:spcPts val="0"/>
              </a:spcAft>
              <a:buClr>
                <a:schemeClr val="dk1"/>
              </a:buClr>
              <a:buSzPts val="1800"/>
              <a:buChar char="•"/>
              <a:defRPr/>
            </a:lvl2pPr>
            <a:lvl3pPr indent="-342900" lvl="2" marL="1371600" algn="l">
              <a:lnSpc>
                <a:spcPct val="95000"/>
              </a:lnSpc>
              <a:spcBef>
                <a:spcPts val="600"/>
              </a:spcBef>
              <a:spcAft>
                <a:spcPts val="0"/>
              </a:spcAft>
              <a:buClr>
                <a:schemeClr val="dk1"/>
              </a:buClr>
              <a:buSzPts val="1800"/>
              <a:buChar char="•"/>
              <a:defRPr/>
            </a:lvl3pPr>
            <a:lvl4pPr indent="-342900" lvl="3" marL="1828800" algn="l">
              <a:lnSpc>
                <a:spcPct val="95000"/>
              </a:lnSpc>
              <a:spcBef>
                <a:spcPts val="600"/>
              </a:spcBef>
              <a:spcAft>
                <a:spcPts val="0"/>
              </a:spcAft>
              <a:buClr>
                <a:schemeClr val="dk1"/>
              </a:buClr>
              <a:buSzPts val="1800"/>
              <a:buChar char="•"/>
              <a:defRPr/>
            </a:lvl4pPr>
            <a:lvl5pPr indent="-342900" lvl="4" marL="2286000" algn="l">
              <a:lnSpc>
                <a:spcPct val="95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8" name="Google Shape;28;p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9" name="Shape 2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2">
  <p:cSld name="Title and Content-2">
    <p:spTree>
      <p:nvGrpSpPr>
        <p:cNvPr id="30" name="Shape 30"/>
        <p:cNvGrpSpPr/>
        <p:nvPr/>
      </p:nvGrpSpPr>
      <p:grpSpPr>
        <a:xfrm>
          <a:off x="0" y="0"/>
          <a:ext cx="0" cy="0"/>
          <a:chOff x="0" y="0"/>
          <a:chExt cx="0" cy="0"/>
        </a:xfrm>
      </p:grpSpPr>
      <p:sp>
        <p:nvSpPr>
          <p:cNvPr id="31" name="Google Shape;31;p6"/>
          <p:cNvSpPr txBox="1"/>
          <p:nvPr>
            <p:ph type="title"/>
          </p:nvPr>
        </p:nvSpPr>
        <p:spPr>
          <a:xfrm>
            <a:off x="629560" y="249723"/>
            <a:ext cx="10932879" cy="577969"/>
          </a:xfrm>
          <a:prstGeom prst="rect">
            <a:avLst/>
          </a:prstGeom>
          <a:noFill/>
          <a:ln>
            <a:noFill/>
          </a:ln>
        </p:spPr>
        <p:txBody>
          <a:bodyPr anchorCtr="0" anchor="ctr" bIns="45700" lIns="0" spcFirstLastPara="1" rIns="90000"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0" y="1056120"/>
            <a:ext cx="12192000" cy="5572035"/>
          </a:xfrm>
          <a:prstGeom prst="rect">
            <a:avLst/>
          </a:prstGeom>
          <a:noFill/>
          <a:ln>
            <a:noFill/>
          </a:ln>
        </p:spPr>
        <p:txBody>
          <a:bodyPr anchorCtr="0" anchor="t" bIns="45700" lIns="180000" spcFirstLastPara="1" rIns="91425" wrap="square" tIns="45700">
            <a:normAutofit/>
          </a:bodyPr>
          <a:lstStyle>
            <a:lvl1pPr indent="-342900" lvl="0" marL="457200" algn="l">
              <a:lnSpc>
                <a:spcPct val="95000"/>
              </a:lnSpc>
              <a:spcBef>
                <a:spcPts val="600"/>
              </a:spcBef>
              <a:spcAft>
                <a:spcPts val="0"/>
              </a:spcAft>
              <a:buClr>
                <a:schemeClr val="dk1"/>
              </a:buClr>
              <a:buSzPts val="1800"/>
              <a:buChar char="•"/>
              <a:defRPr>
                <a:latin typeface="Arial"/>
                <a:ea typeface="Arial"/>
                <a:cs typeface="Arial"/>
                <a:sym typeface="Arial"/>
              </a:defRPr>
            </a:lvl1pPr>
            <a:lvl2pPr indent="-381000" lvl="1" marL="914400" algn="l">
              <a:lnSpc>
                <a:spcPct val="95000"/>
              </a:lnSpc>
              <a:spcBef>
                <a:spcPts val="600"/>
              </a:spcBef>
              <a:spcAft>
                <a:spcPts val="0"/>
              </a:spcAft>
              <a:buClr>
                <a:schemeClr val="dk1"/>
              </a:buClr>
              <a:buSzPts val="2400"/>
              <a:buFont typeface="Arial"/>
              <a:buChar char="•"/>
              <a:defRPr sz="2400">
                <a:latin typeface="Arial"/>
                <a:ea typeface="Arial"/>
                <a:cs typeface="Arial"/>
                <a:sym typeface="Arial"/>
              </a:defRPr>
            </a:lvl2pPr>
            <a:lvl3pPr indent="-368300" lvl="2" marL="1371600" algn="l">
              <a:lnSpc>
                <a:spcPct val="95000"/>
              </a:lnSpc>
              <a:spcBef>
                <a:spcPts val="600"/>
              </a:spcBef>
              <a:spcAft>
                <a:spcPts val="0"/>
              </a:spcAft>
              <a:buClr>
                <a:schemeClr val="dk1"/>
              </a:buClr>
              <a:buSzPts val="2200"/>
              <a:buFont typeface="Arial"/>
              <a:buChar char="•"/>
              <a:defRPr sz="2200">
                <a:latin typeface="Arial"/>
                <a:ea typeface="Arial"/>
                <a:cs typeface="Arial"/>
                <a:sym typeface="Arial"/>
              </a:defRPr>
            </a:lvl3pPr>
            <a:lvl4pPr indent="-355600" lvl="3" marL="1828800" algn="l">
              <a:lnSpc>
                <a:spcPct val="95000"/>
              </a:lnSpc>
              <a:spcBef>
                <a:spcPts val="600"/>
              </a:spcBef>
              <a:spcAft>
                <a:spcPts val="0"/>
              </a:spcAft>
              <a:buClr>
                <a:schemeClr val="dk1"/>
              </a:buClr>
              <a:buSzPts val="2000"/>
              <a:buFont typeface="Arial"/>
              <a:buChar char="•"/>
              <a:defRPr sz="2000">
                <a:latin typeface="Arial"/>
                <a:ea typeface="Arial"/>
                <a:cs typeface="Arial"/>
                <a:sym typeface="Arial"/>
              </a:defRPr>
            </a:lvl4pPr>
            <a:lvl5pPr indent="-330200" lvl="4" marL="2286000" algn="l">
              <a:lnSpc>
                <a:spcPct val="95000"/>
              </a:lnSpc>
              <a:spcBef>
                <a:spcPts val="600"/>
              </a:spcBef>
              <a:spcAft>
                <a:spcPts val="0"/>
              </a:spcAft>
              <a:buClr>
                <a:schemeClr val="dk1"/>
              </a:buClr>
              <a:buSzPts val="1600"/>
              <a:buFont typeface="Arial"/>
              <a:buChar char="•"/>
              <a:defRPr>
                <a:latin typeface="Arial"/>
                <a:ea typeface="Arial"/>
                <a:cs typeface="Arial"/>
                <a:sym typeface="Arial"/>
              </a:defRPr>
            </a:lvl5pPr>
            <a:lvl6pPr indent="-330200" lvl="5" marL="2743200" algn="l">
              <a:lnSpc>
                <a:spcPct val="90000"/>
              </a:lnSpc>
              <a:spcBef>
                <a:spcPts val="600"/>
              </a:spcBef>
              <a:spcAft>
                <a:spcPts val="0"/>
              </a:spcAft>
              <a:buClr>
                <a:schemeClr val="dk1"/>
              </a:buClr>
              <a:buSzPts val="1600"/>
              <a:buFont typeface="Arial"/>
              <a:buChar char="•"/>
              <a:defRPr sz="1600">
                <a:latin typeface="Arial"/>
                <a:ea typeface="Arial"/>
                <a:cs typeface="Arial"/>
                <a:sym typeface="Arial"/>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851629" y="242906"/>
            <a:ext cx="10932879" cy="577969"/>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5" name="Shape 35"/>
        <p:cNvGrpSpPr/>
        <p:nvPr/>
      </p:nvGrpSpPr>
      <p:grpSpPr>
        <a:xfrm>
          <a:off x="0" y="0"/>
          <a:ext cx="0" cy="0"/>
          <a:chOff x="0" y="0"/>
          <a:chExt cx="0" cy="0"/>
        </a:xfrm>
      </p:grpSpPr>
      <p:sp>
        <p:nvSpPr>
          <p:cNvPr id="36" name="Google Shape;36;p8"/>
          <p:cNvSpPr txBox="1"/>
          <p:nvPr>
            <p:ph type="ctrTitle"/>
          </p:nvPr>
        </p:nvSpPr>
        <p:spPr>
          <a:xfrm>
            <a:off x="914400" y="2125981"/>
            <a:ext cx="10363200" cy="1440179"/>
          </a:xfrm>
          <a:prstGeom prst="rect">
            <a:avLst/>
          </a:prstGeom>
          <a:noFill/>
          <a:ln>
            <a:noFill/>
          </a:ln>
        </p:spPr>
        <p:txBody>
          <a:bodyPr anchorCtr="0" anchor="ctr" bIns="45700" lIns="0" spcFirstLastPara="1" rIns="91425" wrap="square" tIns="45700">
            <a:noAutofit/>
          </a:bodyPr>
          <a:lstStyle>
            <a:lvl1pPr lvl="0" algn="ctr">
              <a:lnSpc>
                <a:spcPct val="90000"/>
              </a:lnSpc>
              <a:spcBef>
                <a:spcPts val="0"/>
              </a:spcBef>
              <a:spcAft>
                <a:spcPts val="0"/>
              </a:spcAft>
              <a:buClr>
                <a:schemeClr val="dk1"/>
              </a:buClr>
              <a:buSzPts val="5400"/>
              <a:buFont typeface="Arial"/>
              <a:buNone/>
              <a:defRPr sz="54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
          <p:cNvSpPr txBox="1"/>
          <p:nvPr>
            <p:ph idx="1" type="subTitle"/>
          </p:nvPr>
        </p:nvSpPr>
        <p:spPr>
          <a:xfrm>
            <a:off x="1828801" y="3840480"/>
            <a:ext cx="8534399" cy="1714500"/>
          </a:xfrm>
          <a:prstGeom prst="rect">
            <a:avLst/>
          </a:prstGeom>
          <a:noFill/>
          <a:ln>
            <a:noFill/>
          </a:ln>
        </p:spPr>
        <p:txBody>
          <a:bodyPr anchorCtr="0" anchor="t" bIns="45700" lIns="0" spcFirstLastPara="1" rIns="91425" wrap="square" tIns="45700">
            <a:noAutofit/>
          </a:bodyPr>
          <a:lstStyle>
            <a:lvl1pPr lvl="0" algn="ctr">
              <a:lnSpc>
                <a:spcPct val="95000"/>
              </a:lnSpc>
              <a:spcBef>
                <a:spcPts val="600"/>
              </a:spcBef>
              <a:spcAft>
                <a:spcPts val="0"/>
              </a:spcAft>
              <a:buClr>
                <a:schemeClr val="dk1"/>
              </a:buClr>
              <a:buSzPts val="2800"/>
              <a:buChar char="•"/>
              <a:defRPr sz="2800">
                <a:latin typeface="Arial"/>
                <a:ea typeface="Arial"/>
                <a:cs typeface="Arial"/>
                <a:sym typeface="Arial"/>
              </a:defRPr>
            </a:lvl1pPr>
            <a:lvl2pPr lvl="1" algn="l">
              <a:lnSpc>
                <a:spcPct val="95000"/>
              </a:lnSpc>
              <a:spcBef>
                <a:spcPts val="600"/>
              </a:spcBef>
              <a:spcAft>
                <a:spcPts val="0"/>
              </a:spcAft>
              <a:buClr>
                <a:schemeClr val="dk1"/>
              </a:buClr>
              <a:buSzPts val="1800"/>
              <a:buChar char="•"/>
              <a:defRPr/>
            </a:lvl2pPr>
            <a:lvl3pPr lvl="2" algn="l">
              <a:lnSpc>
                <a:spcPct val="95000"/>
              </a:lnSpc>
              <a:spcBef>
                <a:spcPts val="600"/>
              </a:spcBef>
              <a:spcAft>
                <a:spcPts val="0"/>
              </a:spcAft>
              <a:buClr>
                <a:schemeClr val="dk1"/>
              </a:buClr>
              <a:buSzPts val="1800"/>
              <a:buChar char="•"/>
              <a:defRPr/>
            </a:lvl3pPr>
            <a:lvl4pPr lvl="3" algn="l">
              <a:lnSpc>
                <a:spcPct val="95000"/>
              </a:lnSpc>
              <a:spcBef>
                <a:spcPts val="600"/>
              </a:spcBef>
              <a:spcAft>
                <a:spcPts val="0"/>
              </a:spcAft>
              <a:buClr>
                <a:schemeClr val="dk1"/>
              </a:buClr>
              <a:buSzPts val="1800"/>
              <a:buChar char="•"/>
              <a:defRPr/>
            </a:lvl4pPr>
            <a:lvl5pPr lvl="4" algn="l">
              <a:lnSpc>
                <a:spcPct val="95000"/>
              </a:lnSpc>
              <a:spcBef>
                <a:spcPts val="600"/>
              </a:spcBef>
              <a:spcAft>
                <a:spcPts val="0"/>
              </a:spcAft>
              <a:buClr>
                <a:schemeClr val="dk1"/>
              </a:buClr>
              <a:buSzPts val="1800"/>
              <a:buChar char="•"/>
              <a:defRPr/>
            </a:lvl5pPr>
            <a:lvl6pPr lvl="5" algn="l">
              <a:lnSpc>
                <a:spcPct val="90000"/>
              </a:lnSpc>
              <a:spcBef>
                <a:spcPts val="6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38" name="Shape 38"/>
        <p:cNvGrpSpPr/>
        <p:nvPr/>
      </p:nvGrpSpPr>
      <p:grpSpPr>
        <a:xfrm>
          <a:off x="0" y="0"/>
          <a:ext cx="0" cy="0"/>
          <a:chOff x="0" y="0"/>
          <a:chExt cx="0" cy="0"/>
        </a:xfrm>
      </p:grpSpPr>
      <p:sp>
        <p:nvSpPr>
          <p:cNvPr id="39" name="Google Shape;39;p9"/>
          <p:cNvSpPr txBox="1"/>
          <p:nvPr>
            <p:ph type="title"/>
          </p:nvPr>
        </p:nvSpPr>
        <p:spPr>
          <a:xfrm>
            <a:off x="629560" y="261035"/>
            <a:ext cx="10972800" cy="577968"/>
          </a:xfrm>
          <a:prstGeom prst="rect">
            <a:avLst/>
          </a:prstGeom>
          <a:noFill/>
          <a:ln>
            <a:noFill/>
          </a:ln>
        </p:spPr>
        <p:txBody>
          <a:bodyPr anchorCtr="0" anchor="ctr" bIns="45700" lIns="0" spcFirstLastPara="1" rIns="91425" wrap="square" tIns="45700">
            <a:noAutofit/>
          </a:bodyPr>
          <a:lstStyle>
            <a:lvl1pPr lvl="0" algn="l">
              <a:lnSpc>
                <a:spcPct val="90000"/>
              </a:lnSpc>
              <a:spcBef>
                <a:spcPts val="0"/>
              </a:spcBef>
              <a:spcAft>
                <a:spcPts val="0"/>
              </a:spcAft>
              <a:buClr>
                <a:schemeClr val="dk1"/>
              </a:buClr>
              <a:buSzPts val="36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2.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51629" y="242906"/>
            <a:ext cx="10932879" cy="577969"/>
          </a:xfrm>
          <a:prstGeom prst="rect">
            <a:avLst/>
          </a:prstGeom>
          <a:noFill/>
          <a:ln>
            <a:noFill/>
          </a:ln>
        </p:spPr>
        <p:txBody>
          <a:bodyPr anchorCtr="0" anchor="ctr" bIns="45700" lIns="0" spcFirstLastPara="1" rIns="91425" wrap="square" tIns="45700">
            <a:noAutofit/>
          </a:bodyPr>
          <a:lstStyle>
            <a:lvl1pPr lvl="0" marR="0" rtl="0" algn="l">
              <a:lnSpc>
                <a:spcPct val="90000"/>
              </a:lnSpc>
              <a:spcBef>
                <a:spcPts val="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lvl1pPr indent="-381000" lvl="0" marL="457200" marR="0" rtl="0" algn="l">
              <a:lnSpc>
                <a:spcPct val="95000"/>
              </a:lnSpc>
              <a:spcBef>
                <a:spcPts val="6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8300" lvl="1" marL="914400" marR="0" rtl="0" algn="l">
              <a:lnSpc>
                <a:spcPct val="95000"/>
              </a:lnSpc>
              <a:spcBef>
                <a:spcPts val="6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55600" lvl="2" marL="1371600" marR="0" rtl="0" algn="l">
              <a:lnSpc>
                <a:spcPct val="95000"/>
              </a:lnSpc>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5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lnSpc>
                <a:spcPct val="95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p:nvPr/>
        </p:nvSpPr>
        <p:spPr>
          <a:xfrm>
            <a:off x="9529772" y="6617419"/>
            <a:ext cx="2679184" cy="252000"/>
          </a:xfrm>
          <a:prstGeom prst="rect">
            <a:avLst/>
          </a:prstGeom>
          <a:solidFill>
            <a:srgbClr val="01549F"/>
          </a:solidFill>
          <a:ln>
            <a:noFill/>
          </a:ln>
        </p:spPr>
        <p:txBody>
          <a:bodyPr anchorCtr="0" anchor="ctr" bIns="36000" lIns="91425" spcFirstLastPara="1" rIns="91425" wrap="square" tIns="360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Trainer Name</a:t>
            </a:r>
            <a:endParaRPr b="0" i="0" sz="1400" u="none" cap="none" strike="noStrike">
              <a:solidFill>
                <a:srgbClr val="000000"/>
              </a:solidFill>
              <a:latin typeface="Arial"/>
              <a:ea typeface="Arial"/>
              <a:cs typeface="Arial"/>
              <a:sym typeface="Arial"/>
            </a:endParaRPr>
          </a:p>
        </p:txBody>
      </p:sp>
      <p:sp>
        <p:nvSpPr>
          <p:cNvPr id="13" name="Google Shape;13;p1"/>
          <p:cNvSpPr/>
          <p:nvPr/>
        </p:nvSpPr>
        <p:spPr>
          <a:xfrm>
            <a:off x="4999383" y="6617418"/>
            <a:ext cx="4530388" cy="252000"/>
          </a:xfrm>
          <a:prstGeom prst="rect">
            <a:avLst/>
          </a:prstGeom>
          <a:solidFill>
            <a:srgbClr val="42C3FB"/>
          </a:solidFill>
          <a:ln>
            <a:noFill/>
          </a:ln>
        </p:spPr>
        <p:txBody>
          <a:bodyPr anchorCtr="0" anchor="ctr" bIns="36000" lIns="91425" spcFirstLastPara="1" rIns="91425" wrap="square" tIns="36000">
            <a:noAutofit/>
          </a:bodyPr>
          <a:lstStyle/>
          <a:p>
            <a:pPr indent="0" lvl="0" marL="536575"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Company Name</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0" y="6617418"/>
            <a:ext cx="4999383" cy="252000"/>
          </a:xfrm>
          <a:prstGeom prst="rect">
            <a:avLst/>
          </a:prstGeom>
          <a:solidFill>
            <a:srgbClr val="42C3FB"/>
          </a:solidFill>
          <a:ln>
            <a:noFill/>
          </a:ln>
        </p:spPr>
        <p:txBody>
          <a:bodyPr anchorCtr="0" anchor="ctr" bIns="36000" lIns="91425" spcFirstLastPara="1" rIns="91425" wrap="square" tIns="36000">
            <a:noAutofit/>
          </a:bodyPr>
          <a:lstStyle/>
          <a:p>
            <a:pPr indent="0" lvl="0" marL="107315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Code of Conduct </a:t>
            </a:r>
            <a:endParaRPr b="0" i="0" sz="1400" u="none" cap="none" strike="noStrike">
              <a:solidFill>
                <a:srgbClr val="000000"/>
              </a:solidFill>
              <a:latin typeface="Arial"/>
              <a:ea typeface="Arial"/>
              <a:cs typeface="Arial"/>
              <a:sym typeface="Arial"/>
            </a:endParaRPr>
          </a:p>
        </p:txBody>
      </p:sp>
      <p:pic>
        <p:nvPicPr>
          <p:cNvPr id="15" name="Google Shape;15;p1"/>
          <p:cNvPicPr preferRelativeResize="0"/>
          <p:nvPr/>
        </p:nvPicPr>
        <p:blipFill rotWithShape="1">
          <a:blip r:embed="rId1">
            <a:alphaModFix/>
          </a:blip>
          <a:srcRect b="0" l="0" r="0" t="0"/>
          <a:stretch/>
        </p:blipFill>
        <p:spPr>
          <a:xfrm>
            <a:off x="39264" y="29850"/>
            <a:ext cx="736455" cy="853272"/>
          </a:xfrm>
          <a:prstGeom prst="rect">
            <a:avLst/>
          </a:prstGeom>
          <a:noFill/>
          <a:ln>
            <a:noFill/>
          </a:ln>
        </p:spPr>
      </p:pic>
      <p:pic>
        <p:nvPicPr>
          <p:cNvPr id="16" name="Google Shape;16;p1"/>
          <p:cNvPicPr preferRelativeResize="0"/>
          <p:nvPr/>
        </p:nvPicPr>
        <p:blipFill rotWithShape="1">
          <a:blip r:embed="rId2">
            <a:alphaModFix/>
          </a:blip>
          <a:srcRect b="0" l="0" r="0" t="0"/>
          <a:stretch/>
        </p:blipFill>
        <p:spPr>
          <a:xfrm>
            <a:off x="11499814" y="0"/>
            <a:ext cx="692186" cy="60963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4.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9.jpg"/><Relationship Id="rId9"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9.png"/><Relationship Id="rId8"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 Id="rId4" Type="http://schemas.openxmlformats.org/officeDocument/2006/relationships/image" Target="../media/image29.jpg"/><Relationship Id="rId5" Type="http://schemas.openxmlformats.org/officeDocument/2006/relationships/image" Target="../media/image12.jpg"/><Relationship Id="rId6"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28.jp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0"/>
          <p:cNvSpPr txBox="1"/>
          <p:nvPr>
            <p:ph type="ctrTitle"/>
          </p:nvPr>
        </p:nvSpPr>
        <p:spPr>
          <a:xfrm>
            <a:off x="618226" y="5681456"/>
            <a:ext cx="10955547" cy="699279"/>
          </a:xfrm>
          <a:prstGeom prst="rect">
            <a:avLst/>
          </a:prstGeom>
          <a:noFill/>
          <a:ln>
            <a:noFill/>
          </a:ln>
        </p:spPr>
        <p:txBody>
          <a:bodyPr anchorCtr="0" anchor="ctr" bIns="468000" lIns="0" spcFirstLastPara="1" rIns="91425" wrap="square" tIns="468000">
            <a:noAutofit/>
          </a:bodyPr>
          <a:lstStyle/>
          <a:p>
            <a:pPr indent="0" lvl="0" marL="0" rtl="0" algn="ctr">
              <a:lnSpc>
                <a:spcPct val="90000"/>
              </a:lnSpc>
              <a:spcBef>
                <a:spcPts val="0"/>
              </a:spcBef>
              <a:spcAft>
                <a:spcPts val="0"/>
              </a:spcAft>
              <a:buClr>
                <a:schemeClr val="dk1"/>
              </a:buClr>
              <a:buSzPts val="3600"/>
              <a:buFont typeface="Arial"/>
              <a:buNone/>
            </a:pPr>
            <a:r>
              <a:rPr lang="en-US"/>
              <a:t>Code of Conduct Training Workshop</a:t>
            </a:r>
            <a:endParaRPr/>
          </a:p>
        </p:txBody>
      </p:sp>
      <p:pic>
        <p:nvPicPr>
          <p:cNvPr id="46" name="Google Shape;46;p10"/>
          <p:cNvPicPr preferRelativeResize="0"/>
          <p:nvPr>
            <p:ph idx="1" type="body"/>
          </p:nvPr>
        </p:nvPicPr>
        <p:blipFill rotWithShape="1">
          <a:blip r:embed="rId3">
            <a:alphaModFix/>
          </a:blip>
          <a:srcRect b="0" l="0" r="0" t="0"/>
          <a:stretch/>
        </p:blipFill>
        <p:spPr>
          <a:xfrm>
            <a:off x="0" y="0"/>
            <a:ext cx="12192000" cy="5408613"/>
          </a:xfrm>
          <a:prstGeom prst="rect">
            <a:avLst/>
          </a:prstGeom>
          <a:noFill/>
          <a:ln>
            <a:noFill/>
          </a:ln>
        </p:spPr>
      </p:pic>
      <p:pic>
        <p:nvPicPr>
          <p:cNvPr id="47" name="Google Shape;47;p10"/>
          <p:cNvPicPr preferRelativeResize="0"/>
          <p:nvPr/>
        </p:nvPicPr>
        <p:blipFill rotWithShape="1">
          <a:blip r:embed="rId4">
            <a:alphaModFix/>
          </a:blip>
          <a:srcRect b="0" l="0" r="0" t="0"/>
          <a:stretch/>
        </p:blipFill>
        <p:spPr>
          <a:xfrm>
            <a:off x="179997" y="5488125"/>
            <a:ext cx="1072750" cy="1015450"/>
          </a:xfrm>
          <a:prstGeom prst="rect">
            <a:avLst/>
          </a:prstGeom>
          <a:noFill/>
          <a:ln>
            <a:noFill/>
          </a:ln>
        </p:spPr>
      </p:pic>
      <p:pic>
        <p:nvPicPr>
          <p:cNvPr id="48" name="Google Shape;48;p10"/>
          <p:cNvPicPr preferRelativeResize="0"/>
          <p:nvPr/>
        </p:nvPicPr>
        <p:blipFill rotWithShape="1">
          <a:blip r:embed="rId5">
            <a:alphaModFix/>
          </a:blip>
          <a:srcRect b="0" l="0" r="0" t="0"/>
          <a:stretch/>
        </p:blipFill>
        <p:spPr>
          <a:xfrm>
            <a:off x="10929648" y="5634588"/>
            <a:ext cx="900402" cy="7930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775334" y="199678"/>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Use of Company Resources</a:t>
            </a:r>
            <a:endParaRPr/>
          </a:p>
        </p:txBody>
      </p:sp>
      <p:sp>
        <p:nvSpPr>
          <p:cNvPr id="135" name="Google Shape;135;p19"/>
          <p:cNvSpPr txBox="1"/>
          <p:nvPr>
            <p:ph idx="1" type="body"/>
          </p:nvPr>
        </p:nvSpPr>
        <p:spPr>
          <a:xfrm>
            <a:off x="629560" y="1127760"/>
            <a:ext cx="10628375" cy="5463781"/>
          </a:xfrm>
          <a:prstGeom prst="rect">
            <a:avLst/>
          </a:prstGeom>
          <a:noFill/>
          <a:ln>
            <a:noFill/>
          </a:ln>
        </p:spPr>
        <p:txBody>
          <a:bodyPr anchorCtr="0" anchor="t" bIns="45700" lIns="0" spcFirstLastPara="1" rIns="91425" wrap="square" tIns="45700">
            <a:noAutofit/>
          </a:bodyPr>
          <a:lstStyle/>
          <a:p>
            <a:pPr indent="0" lvl="0" marL="0" rtl="0" algn="l">
              <a:lnSpc>
                <a:spcPct val="110000"/>
              </a:lnSpc>
              <a:spcBef>
                <a:spcPts val="0"/>
              </a:spcBef>
              <a:spcAft>
                <a:spcPts val="0"/>
              </a:spcAft>
              <a:buClr>
                <a:schemeClr val="dk1"/>
              </a:buClr>
              <a:buSzPts val="2000"/>
              <a:buNone/>
            </a:pPr>
            <a:r>
              <a:rPr lang="en-US" sz="2000"/>
              <a:t>Misuse or abuse of company resources can lead to disciplinary actions.</a:t>
            </a:r>
            <a:endParaRPr/>
          </a:p>
          <a:p>
            <a:pPr indent="0" lvl="0" marL="0" rtl="0" algn="l">
              <a:lnSpc>
                <a:spcPct val="110000"/>
              </a:lnSpc>
              <a:spcBef>
                <a:spcPts val="1800"/>
              </a:spcBef>
              <a:spcAft>
                <a:spcPts val="0"/>
              </a:spcAft>
              <a:buClr>
                <a:schemeClr val="dk1"/>
              </a:buClr>
              <a:buSzPts val="2000"/>
              <a:buNone/>
            </a:pPr>
            <a:r>
              <a:rPr b="1" lang="en-US" sz="2000"/>
              <a:t>6 Most commonly unauthorise use of Company’s Resources:</a:t>
            </a:r>
            <a:endParaRPr/>
          </a:p>
          <a:p>
            <a:pPr indent="-457200" lvl="0" marL="457200" rtl="0" algn="l">
              <a:lnSpc>
                <a:spcPct val="110000"/>
              </a:lnSpc>
              <a:spcBef>
                <a:spcPts val="1800"/>
              </a:spcBef>
              <a:spcAft>
                <a:spcPts val="0"/>
              </a:spcAft>
              <a:buClr>
                <a:schemeClr val="dk1"/>
              </a:buClr>
              <a:buSzPts val="2000"/>
              <a:buFont typeface="Arial"/>
              <a:buAutoNum type="arabicPeriod"/>
            </a:pPr>
            <a:r>
              <a:rPr lang="en-US" sz="2000"/>
              <a:t>Personal Use of Company Equipment</a:t>
            </a:r>
            <a:endParaRPr/>
          </a:p>
          <a:p>
            <a:pPr indent="-457200" lvl="0" marL="457200" rtl="0" algn="l">
              <a:lnSpc>
                <a:spcPct val="110000"/>
              </a:lnSpc>
              <a:spcBef>
                <a:spcPts val="1800"/>
              </a:spcBef>
              <a:spcAft>
                <a:spcPts val="0"/>
              </a:spcAft>
              <a:buClr>
                <a:schemeClr val="dk1"/>
              </a:buClr>
              <a:buSzPts val="2000"/>
              <a:buFont typeface="Arial"/>
              <a:buAutoNum type="arabicPeriod"/>
            </a:pPr>
            <a:r>
              <a:rPr lang="en-US" sz="2000"/>
              <a:t>Misuse of Office Supplies</a:t>
            </a:r>
            <a:endParaRPr/>
          </a:p>
          <a:p>
            <a:pPr indent="-457200" lvl="0" marL="457200" rtl="0" algn="l">
              <a:lnSpc>
                <a:spcPct val="110000"/>
              </a:lnSpc>
              <a:spcBef>
                <a:spcPts val="1800"/>
              </a:spcBef>
              <a:spcAft>
                <a:spcPts val="0"/>
              </a:spcAft>
              <a:buClr>
                <a:schemeClr val="dk1"/>
              </a:buClr>
              <a:buSzPts val="2000"/>
              <a:buFont typeface="Arial"/>
              <a:buAutoNum type="arabicPeriod"/>
            </a:pPr>
            <a:r>
              <a:rPr lang="en-US" sz="2000"/>
              <a:t>Unauthorized Software Installation</a:t>
            </a:r>
            <a:endParaRPr/>
          </a:p>
          <a:p>
            <a:pPr indent="-457200" lvl="0" marL="457200" rtl="0" algn="l">
              <a:lnSpc>
                <a:spcPct val="110000"/>
              </a:lnSpc>
              <a:spcBef>
                <a:spcPts val="1800"/>
              </a:spcBef>
              <a:spcAft>
                <a:spcPts val="0"/>
              </a:spcAft>
              <a:buClr>
                <a:schemeClr val="dk1"/>
              </a:buClr>
              <a:buSzPts val="2000"/>
              <a:buFont typeface="Arial"/>
              <a:buAutoNum type="arabicPeriod"/>
            </a:pPr>
            <a:r>
              <a:rPr lang="en-US" sz="2000"/>
              <a:t>Unauthorized Access to Data</a:t>
            </a:r>
            <a:endParaRPr/>
          </a:p>
          <a:p>
            <a:pPr indent="-457200" lvl="0" marL="457200" rtl="0" algn="l">
              <a:lnSpc>
                <a:spcPct val="110000"/>
              </a:lnSpc>
              <a:spcBef>
                <a:spcPts val="1800"/>
              </a:spcBef>
              <a:spcAft>
                <a:spcPts val="0"/>
              </a:spcAft>
              <a:buClr>
                <a:schemeClr val="dk1"/>
              </a:buClr>
              <a:buSzPts val="2000"/>
              <a:buFont typeface="Arial"/>
              <a:buAutoNum type="arabicPeriod"/>
            </a:pPr>
            <a:r>
              <a:rPr lang="en-US" sz="2000"/>
              <a:t>Personal Use of Company Vehicles</a:t>
            </a:r>
            <a:endParaRPr/>
          </a:p>
          <a:p>
            <a:pPr indent="-457200" lvl="0" marL="457200" rtl="0" algn="l">
              <a:lnSpc>
                <a:spcPct val="110000"/>
              </a:lnSpc>
              <a:spcBef>
                <a:spcPts val="1800"/>
              </a:spcBef>
              <a:spcAft>
                <a:spcPts val="0"/>
              </a:spcAft>
              <a:buClr>
                <a:schemeClr val="dk1"/>
              </a:buClr>
              <a:buSzPts val="2000"/>
              <a:buFont typeface="Arial"/>
              <a:buAutoNum type="arabicPeriod"/>
            </a:pPr>
            <a:r>
              <a:rPr lang="en-US" sz="2000"/>
              <a:t>Excessive Personal Phone Calls</a:t>
            </a:r>
            <a:endParaRPr sz="2000"/>
          </a:p>
        </p:txBody>
      </p:sp>
      <p:pic>
        <p:nvPicPr>
          <p:cNvPr id="136" name="Google Shape;136;p19"/>
          <p:cNvPicPr preferRelativeResize="0"/>
          <p:nvPr/>
        </p:nvPicPr>
        <p:blipFill rotWithShape="1">
          <a:blip r:embed="rId3">
            <a:alphaModFix/>
          </a:blip>
          <a:srcRect b="2909" l="4781" r="5085" t="4982"/>
          <a:stretch/>
        </p:blipFill>
        <p:spPr>
          <a:xfrm>
            <a:off x="7194164" y="2272825"/>
            <a:ext cx="4368275" cy="40965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919920" y="336841"/>
            <a:ext cx="10932900" cy="5781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500"/>
              <a:buFont typeface="Arial"/>
              <a:buNone/>
            </a:pPr>
            <a:r>
              <a:rPr lang="en-US" sz="3500"/>
              <a:t>Process For Reporting Violations Of The Code</a:t>
            </a:r>
            <a:endParaRPr sz="3500"/>
          </a:p>
          <a:p>
            <a:pPr indent="0" lvl="0" marL="0" rtl="0" algn="l">
              <a:lnSpc>
                <a:spcPct val="90000"/>
              </a:lnSpc>
              <a:spcBef>
                <a:spcPts val="0"/>
              </a:spcBef>
              <a:spcAft>
                <a:spcPts val="0"/>
              </a:spcAft>
              <a:buClr>
                <a:schemeClr val="dk1"/>
              </a:buClr>
              <a:buSzPts val="3500"/>
              <a:buFont typeface="Arial"/>
              <a:buNone/>
            </a:pPr>
            <a:r>
              <a:rPr lang="en-US" sz="3500"/>
              <a:t> Of Conduct</a:t>
            </a:r>
            <a:endParaRPr/>
          </a:p>
        </p:txBody>
      </p:sp>
      <p:pic>
        <p:nvPicPr>
          <p:cNvPr id="143" name="Google Shape;143;p20"/>
          <p:cNvPicPr preferRelativeResize="0"/>
          <p:nvPr/>
        </p:nvPicPr>
        <p:blipFill rotWithShape="1">
          <a:blip r:embed="rId3">
            <a:alphaModFix/>
          </a:blip>
          <a:srcRect b="17435" l="30721" r="31202" t="18205"/>
          <a:stretch/>
        </p:blipFill>
        <p:spPr>
          <a:xfrm>
            <a:off x="2929270" y="827692"/>
            <a:ext cx="6333459" cy="6021582"/>
          </a:xfrm>
          <a:prstGeom prst="rect">
            <a:avLst/>
          </a:prstGeom>
          <a:noFill/>
          <a:ln>
            <a:noFill/>
          </a:ln>
        </p:spPr>
      </p:pic>
      <p:sp>
        <p:nvSpPr>
          <p:cNvPr id="144" name="Google Shape;144;p20"/>
          <p:cNvSpPr txBox="1"/>
          <p:nvPr/>
        </p:nvSpPr>
        <p:spPr>
          <a:xfrm>
            <a:off x="6095999" y="1762055"/>
            <a:ext cx="1238055"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Internal Reporting</a:t>
            </a:r>
            <a:endParaRPr b="0" i="0" sz="1400" u="none" cap="none" strike="noStrike">
              <a:solidFill>
                <a:srgbClr val="000000"/>
              </a:solidFill>
              <a:latin typeface="Arial"/>
              <a:ea typeface="Arial"/>
              <a:cs typeface="Arial"/>
              <a:sym typeface="Arial"/>
            </a:endParaRPr>
          </a:p>
        </p:txBody>
      </p:sp>
      <p:sp>
        <p:nvSpPr>
          <p:cNvPr id="145" name="Google Shape;145;p20"/>
          <p:cNvSpPr txBox="1"/>
          <p:nvPr/>
        </p:nvSpPr>
        <p:spPr>
          <a:xfrm>
            <a:off x="3771108" y="2682080"/>
            <a:ext cx="160394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Ombudsman or Ethics Officer</a:t>
            </a:r>
            <a:endParaRPr b="0" i="0" sz="1400" u="none" cap="none" strike="noStrike">
              <a:solidFill>
                <a:srgbClr val="000000"/>
              </a:solidFill>
              <a:latin typeface="Arial"/>
              <a:ea typeface="Arial"/>
              <a:cs typeface="Arial"/>
              <a:sym typeface="Arial"/>
            </a:endParaRPr>
          </a:p>
        </p:txBody>
      </p:sp>
      <p:sp>
        <p:nvSpPr>
          <p:cNvPr id="146" name="Google Shape;146;p20"/>
          <p:cNvSpPr txBox="1"/>
          <p:nvPr/>
        </p:nvSpPr>
        <p:spPr>
          <a:xfrm>
            <a:off x="7105776" y="2712846"/>
            <a:ext cx="144188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HR or Compliance Department</a:t>
            </a:r>
            <a:endParaRPr b="0" i="0" sz="1400" u="none" cap="none" strike="noStrike">
              <a:solidFill>
                <a:srgbClr val="000000"/>
              </a:solidFill>
              <a:latin typeface="Arial"/>
              <a:ea typeface="Arial"/>
              <a:cs typeface="Arial"/>
              <a:sym typeface="Arial"/>
            </a:endParaRPr>
          </a:p>
        </p:txBody>
      </p:sp>
      <p:sp>
        <p:nvSpPr>
          <p:cNvPr id="147" name="Google Shape;147;p20"/>
          <p:cNvSpPr txBox="1"/>
          <p:nvPr/>
        </p:nvSpPr>
        <p:spPr>
          <a:xfrm>
            <a:off x="3384280" y="3804114"/>
            <a:ext cx="1685332"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Direct Contact with Leadership</a:t>
            </a:r>
            <a:endParaRPr b="0" i="0" sz="1400" u="none" cap="none" strike="noStrike">
              <a:solidFill>
                <a:srgbClr val="000000"/>
              </a:solidFill>
              <a:latin typeface="Arial"/>
              <a:ea typeface="Arial"/>
              <a:cs typeface="Arial"/>
              <a:sym typeface="Arial"/>
            </a:endParaRPr>
          </a:p>
        </p:txBody>
      </p:sp>
      <p:sp>
        <p:nvSpPr>
          <p:cNvPr id="148" name="Google Shape;148;p20"/>
          <p:cNvSpPr txBox="1"/>
          <p:nvPr/>
        </p:nvSpPr>
        <p:spPr>
          <a:xfrm>
            <a:off x="7209954" y="3937608"/>
            <a:ext cx="144188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Whistleblower Hotline</a:t>
            </a:r>
            <a:endParaRPr b="0" i="0" sz="1400" u="none" cap="none" strike="noStrike">
              <a:solidFill>
                <a:srgbClr val="000000"/>
              </a:solidFill>
              <a:latin typeface="Arial"/>
              <a:ea typeface="Arial"/>
              <a:cs typeface="Arial"/>
              <a:sym typeface="Arial"/>
            </a:endParaRPr>
          </a:p>
        </p:txBody>
      </p:sp>
      <p:sp>
        <p:nvSpPr>
          <p:cNvPr id="149" name="Google Shape;149;p20"/>
          <p:cNvSpPr txBox="1"/>
          <p:nvPr/>
        </p:nvSpPr>
        <p:spPr>
          <a:xfrm>
            <a:off x="4085525" y="5059100"/>
            <a:ext cx="144188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Written Reports</a:t>
            </a:r>
            <a:endParaRPr b="0" i="0" sz="1400" u="none" cap="none" strike="noStrike">
              <a:solidFill>
                <a:srgbClr val="000000"/>
              </a:solidFill>
              <a:latin typeface="Arial"/>
              <a:ea typeface="Arial"/>
              <a:cs typeface="Arial"/>
              <a:sym typeface="Arial"/>
            </a:endParaRPr>
          </a:p>
        </p:txBody>
      </p:sp>
      <p:sp>
        <p:nvSpPr>
          <p:cNvPr id="150" name="Google Shape;150;p20"/>
          <p:cNvSpPr txBox="1"/>
          <p:nvPr/>
        </p:nvSpPr>
        <p:spPr>
          <a:xfrm>
            <a:off x="6568192" y="4799037"/>
            <a:ext cx="1441884"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Online Reporting Tools</a:t>
            </a:r>
            <a:endParaRPr b="0" i="0" sz="1400" u="none" cap="none" strike="noStrike">
              <a:solidFill>
                <a:srgbClr val="000000"/>
              </a:solidFill>
              <a:latin typeface="Arial"/>
              <a:ea typeface="Arial"/>
              <a:cs typeface="Arial"/>
              <a:sym typeface="Arial"/>
            </a:endParaRPr>
          </a:p>
        </p:txBody>
      </p:sp>
      <p:sp>
        <p:nvSpPr>
          <p:cNvPr id="151" name="Google Shape;151;p20"/>
          <p:cNvSpPr txBox="1"/>
          <p:nvPr/>
        </p:nvSpPr>
        <p:spPr>
          <a:xfrm>
            <a:off x="5375057" y="5681073"/>
            <a:ext cx="1441884"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Email</a:t>
            </a:r>
            <a:endParaRPr b="0" i="0" sz="1400" u="none" cap="none" strike="noStrike">
              <a:solidFill>
                <a:srgbClr val="000000"/>
              </a:solidFill>
              <a:latin typeface="Arial"/>
              <a:ea typeface="Arial"/>
              <a:cs typeface="Arial"/>
              <a:sym typeface="Arial"/>
            </a:endParaRPr>
          </a:p>
        </p:txBody>
      </p:sp>
      <p:sp>
        <p:nvSpPr>
          <p:cNvPr id="152" name="Google Shape;152;p20"/>
          <p:cNvSpPr txBox="1"/>
          <p:nvPr/>
        </p:nvSpPr>
        <p:spPr>
          <a:xfrm>
            <a:off x="4806467" y="1708955"/>
            <a:ext cx="1441884"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Legal and Compliance Teams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1"/>
          <p:cNvSpPr txBox="1"/>
          <p:nvPr/>
        </p:nvSpPr>
        <p:spPr>
          <a:xfrm>
            <a:off x="5569073" y="4078384"/>
            <a:ext cx="5560828" cy="843685"/>
          </a:xfrm>
          <a:prstGeom prst="rect">
            <a:avLst/>
          </a:prstGeom>
          <a:noFill/>
          <a:ln>
            <a:noFill/>
          </a:ln>
        </p:spPr>
        <p:txBody>
          <a:bodyPr anchorCtr="0" anchor="ctr" bIns="45700" lIns="0" spcFirstLastPara="1" rIns="91425" wrap="square" tIns="45700">
            <a:noAutofit/>
          </a:bodyPr>
          <a:lstStyle/>
          <a:p>
            <a:pPr indent="0" lvl="0" marL="0" marR="0" rtl="0" algn="ctr">
              <a:lnSpc>
                <a:spcPct val="90000"/>
              </a:lnSpc>
              <a:spcBef>
                <a:spcPts val="0"/>
              </a:spcBef>
              <a:spcAft>
                <a:spcPts val="0"/>
              </a:spcAft>
              <a:buClr>
                <a:srgbClr val="FF0000"/>
              </a:buClr>
              <a:buSzPts val="4400"/>
              <a:buFont typeface="Arial"/>
              <a:buNone/>
            </a:pPr>
            <a:r>
              <a:rPr b="1" i="0" lang="en-US" sz="4400" u="none" cap="none" strike="noStrike">
                <a:solidFill>
                  <a:srgbClr val="FF0000"/>
                </a:solidFill>
                <a:latin typeface="Arial"/>
                <a:ea typeface="Arial"/>
                <a:cs typeface="Arial"/>
                <a:sym typeface="Arial"/>
              </a:rPr>
              <a:t>Thanks </a:t>
            </a:r>
            <a:r>
              <a:rPr b="1" i="0" lang="en-US" sz="4400" u="none" cap="none" strike="noStrike">
                <a:solidFill>
                  <a:srgbClr val="1AC9FF"/>
                </a:solidFill>
                <a:latin typeface="Arial"/>
                <a:ea typeface="Arial"/>
                <a:cs typeface="Arial"/>
                <a:sym typeface="Arial"/>
              </a:rPr>
              <a:t>for</a:t>
            </a:r>
            <a:r>
              <a:rPr b="1" i="0" lang="en-US" sz="4400" u="none" cap="none" strike="noStrike">
                <a:solidFill>
                  <a:srgbClr val="7A01FF"/>
                </a:solidFill>
                <a:latin typeface="Arial"/>
                <a:ea typeface="Arial"/>
                <a:cs typeface="Arial"/>
                <a:sym typeface="Arial"/>
              </a:rPr>
              <a:t> Participation</a:t>
            </a:r>
            <a:endParaRPr b="1" i="0" sz="4400" u="none" cap="none" strike="noStrike">
              <a:solidFill>
                <a:srgbClr val="FF59F9"/>
              </a:solidFill>
              <a:latin typeface="Arial"/>
              <a:ea typeface="Arial"/>
              <a:cs typeface="Arial"/>
              <a:sym typeface="Arial"/>
            </a:endParaRPr>
          </a:p>
        </p:txBody>
      </p:sp>
      <p:pic>
        <p:nvPicPr>
          <p:cNvPr id="158" name="Google Shape;158;p21"/>
          <p:cNvPicPr preferRelativeResize="0"/>
          <p:nvPr/>
        </p:nvPicPr>
        <p:blipFill rotWithShape="1">
          <a:blip r:embed="rId3">
            <a:alphaModFix/>
          </a:blip>
          <a:srcRect b="0" l="15871" r="16445" t="0"/>
          <a:stretch/>
        </p:blipFill>
        <p:spPr>
          <a:xfrm>
            <a:off x="0" y="0"/>
            <a:ext cx="5023032" cy="6604152"/>
          </a:xfrm>
          <a:prstGeom prst="rect">
            <a:avLst/>
          </a:prstGeom>
          <a:noFill/>
          <a:ln>
            <a:noFill/>
          </a:ln>
        </p:spPr>
      </p:pic>
      <p:pic>
        <p:nvPicPr>
          <p:cNvPr id="159" name="Google Shape;159;p21"/>
          <p:cNvPicPr preferRelativeResize="0"/>
          <p:nvPr/>
        </p:nvPicPr>
        <p:blipFill rotWithShape="1">
          <a:blip r:embed="rId4">
            <a:alphaModFix/>
          </a:blip>
          <a:srcRect b="12362" l="0" r="0" t="12363"/>
          <a:stretch/>
        </p:blipFill>
        <p:spPr>
          <a:xfrm>
            <a:off x="5392366" y="783163"/>
            <a:ext cx="5914242" cy="2967905"/>
          </a:xfrm>
          <a:prstGeom prst="rect">
            <a:avLst/>
          </a:prstGeom>
          <a:noFill/>
          <a:ln>
            <a:noFill/>
          </a:ln>
        </p:spPr>
      </p:pic>
      <p:pic>
        <p:nvPicPr>
          <p:cNvPr id="160" name="Google Shape;160;p21"/>
          <p:cNvPicPr preferRelativeResize="0"/>
          <p:nvPr/>
        </p:nvPicPr>
        <p:blipFill rotWithShape="1">
          <a:blip r:embed="rId5">
            <a:alphaModFix/>
          </a:blip>
          <a:srcRect b="0" l="0" r="0" t="0"/>
          <a:stretch/>
        </p:blipFill>
        <p:spPr>
          <a:xfrm>
            <a:off x="5371948" y="5284015"/>
            <a:ext cx="507687" cy="507687"/>
          </a:xfrm>
          <a:prstGeom prst="rect">
            <a:avLst/>
          </a:prstGeom>
          <a:noFill/>
          <a:ln>
            <a:noFill/>
          </a:ln>
        </p:spPr>
      </p:pic>
      <p:pic>
        <p:nvPicPr>
          <p:cNvPr id="161" name="Google Shape;161;p21"/>
          <p:cNvPicPr preferRelativeResize="0"/>
          <p:nvPr/>
        </p:nvPicPr>
        <p:blipFill rotWithShape="1">
          <a:blip r:embed="rId6">
            <a:alphaModFix/>
          </a:blip>
          <a:srcRect b="0" l="0" r="0" t="0"/>
          <a:stretch/>
        </p:blipFill>
        <p:spPr>
          <a:xfrm>
            <a:off x="8011081" y="5239358"/>
            <a:ext cx="552344" cy="552344"/>
          </a:xfrm>
          <a:prstGeom prst="rect">
            <a:avLst/>
          </a:prstGeom>
          <a:noFill/>
          <a:ln>
            <a:noFill/>
          </a:ln>
        </p:spPr>
      </p:pic>
      <p:pic>
        <p:nvPicPr>
          <p:cNvPr id="162" name="Google Shape;162;p21"/>
          <p:cNvPicPr preferRelativeResize="0"/>
          <p:nvPr/>
        </p:nvPicPr>
        <p:blipFill rotWithShape="1">
          <a:blip r:embed="rId7">
            <a:alphaModFix/>
          </a:blip>
          <a:srcRect b="0" l="0" r="0" t="0"/>
          <a:stretch/>
        </p:blipFill>
        <p:spPr>
          <a:xfrm>
            <a:off x="10748659" y="5190677"/>
            <a:ext cx="649705" cy="649705"/>
          </a:xfrm>
          <a:prstGeom prst="rect">
            <a:avLst/>
          </a:prstGeom>
          <a:noFill/>
          <a:ln>
            <a:noFill/>
          </a:ln>
        </p:spPr>
      </p:pic>
      <p:sp>
        <p:nvSpPr>
          <p:cNvPr id="163" name="Google Shape;163;p21"/>
          <p:cNvSpPr txBox="1"/>
          <p:nvPr/>
        </p:nvSpPr>
        <p:spPr>
          <a:xfrm>
            <a:off x="7135034" y="5791703"/>
            <a:ext cx="2419783" cy="317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164" name="Google Shape;164;p21"/>
          <p:cNvSpPr txBox="1"/>
          <p:nvPr/>
        </p:nvSpPr>
        <p:spPr>
          <a:xfrm>
            <a:off x="5015849" y="5802435"/>
            <a:ext cx="114165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165" name="Google Shape;165;p21"/>
          <p:cNvSpPr txBox="1"/>
          <p:nvPr/>
        </p:nvSpPr>
        <p:spPr>
          <a:xfrm>
            <a:off x="10044286" y="5791704"/>
            <a:ext cx="21304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166" name="Google Shape;166;p21"/>
          <p:cNvPicPr preferRelativeResize="0"/>
          <p:nvPr/>
        </p:nvPicPr>
        <p:blipFill rotWithShape="1">
          <a:blip r:embed="rId8">
            <a:alphaModFix/>
          </a:blip>
          <a:srcRect b="0" l="0" r="0" t="0"/>
          <a:stretch/>
        </p:blipFill>
        <p:spPr>
          <a:xfrm>
            <a:off x="5850769" y="6255611"/>
            <a:ext cx="315227" cy="315227"/>
          </a:xfrm>
          <a:prstGeom prst="rect">
            <a:avLst/>
          </a:prstGeom>
          <a:noFill/>
          <a:ln>
            <a:noFill/>
          </a:ln>
        </p:spPr>
      </p:pic>
      <p:sp>
        <p:nvSpPr>
          <p:cNvPr id="167" name="Google Shape;167;p21"/>
          <p:cNvSpPr txBox="1"/>
          <p:nvPr/>
        </p:nvSpPr>
        <p:spPr>
          <a:xfrm>
            <a:off x="6094876" y="6296521"/>
            <a:ext cx="532665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id="168" name="Google Shape;168;p21"/>
          <p:cNvPicPr preferRelativeResize="0"/>
          <p:nvPr/>
        </p:nvPicPr>
        <p:blipFill rotWithShape="1">
          <a:blip r:embed="rId9">
            <a:alphaModFix/>
          </a:blip>
          <a:srcRect b="0" l="0" r="0" t="0"/>
          <a:stretch/>
        </p:blipFill>
        <p:spPr>
          <a:xfrm>
            <a:off x="5119075" y="73950"/>
            <a:ext cx="904900" cy="88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8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1"/>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p>
            <a:pPr indent="-28575" lvl="0" marL="180975" rtl="0" algn="l">
              <a:lnSpc>
                <a:spcPct val="95000"/>
              </a:lnSpc>
              <a:spcBef>
                <a:spcPts val="0"/>
              </a:spcBef>
              <a:spcAft>
                <a:spcPts val="0"/>
              </a:spcAft>
              <a:buClr>
                <a:schemeClr val="dk1"/>
              </a:buClr>
              <a:buSzPts val="2400"/>
              <a:buFont typeface="Arial"/>
              <a:buNone/>
            </a:pPr>
            <a:r>
              <a:t/>
            </a:r>
            <a:endParaRPr/>
          </a:p>
          <a:p>
            <a:pPr indent="-28575" lvl="0" marL="180975" rtl="0" algn="l">
              <a:lnSpc>
                <a:spcPct val="95000"/>
              </a:lnSpc>
              <a:spcBef>
                <a:spcPts val="1200"/>
              </a:spcBef>
              <a:spcAft>
                <a:spcPts val="0"/>
              </a:spcAft>
              <a:buClr>
                <a:schemeClr val="dk1"/>
              </a:buClr>
              <a:buSzPts val="2400"/>
              <a:buFont typeface="Arial"/>
              <a:buNone/>
            </a:pPr>
            <a:r>
              <a:t/>
            </a:r>
            <a:endParaRPr/>
          </a:p>
          <a:p>
            <a:pPr indent="0" lvl="0" marL="0" rtl="0" algn="l">
              <a:lnSpc>
                <a:spcPct val="95000"/>
              </a:lnSpc>
              <a:spcBef>
                <a:spcPts val="1200"/>
              </a:spcBef>
              <a:spcAft>
                <a:spcPts val="0"/>
              </a:spcAft>
              <a:buClr>
                <a:schemeClr val="dk1"/>
              </a:buClr>
              <a:buSzPts val="2400"/>
              <a:buNone/>
            </a:pPr>
            <a:r>
              <a:t/>
            </a:r>
            <a:endParaRPr/>
          </a:p>
        </p:txBody>
      </p:sp>
      <p:pic>
        <p:nvPicPr>
          <p:cNvPr descr="Free photo lots of painted wooden and clay idols of tribal hindu god jagannath during rath yatra ai generative" id="55" name="Google Shape;55;p11"/>
          <p:cNvPicPr preferRelativeResize="0"/>
          <p:nvPr/>
        </p:nvPicPr>
        <p:blipFill rotWithShape="1">
          <a:blip r:embed="rId3">
            <a:alphaModFix/>
          </a:blip>
          <a:srcRect b="0" l="0" r="0" t="0"/>
          <a:stretch/>
        </p:blipFill>
        <p:spPr>
          <a:xfrm>
            <a:off x="-1" y="-158034"/>
            <a:ext cx="12192001" cy="674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2"/>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Rules are Applicable Everywhere</a:t>
            </a:r>
            <a:endParaRPr/>
          </a:p>
        </p:txBody>
      </p:sp>
      <p:sp>
        <p:nvSpPr>
          <p:cNvPr id="62" name="Google Shape;62;p12"/>
          <p:cNvSpPr txBox="1"/>
          <p:nvPr>
            <p:ph idx="1" type="body"/>
          </p:nvPr>
        </p:nvSpPr>
        <p:spPr>
          <a:xfrm>
            <a:off x="629560" y="1036242"/>
            <a:ext cx="10932879" cy="5555299"/>
          </a:xfrm>
          <a:prstGeom prst="rect">
            <a:avLst/>
          </a:prstGeom>
          <a:noFill/>
          <a:ln>
            <a:noFill/>
          </a:ln>
        </p:spPr>
        <p:txBody>
          <a:bodyPr anchorCtr="0" anchor="t" bIns="45700" lIns="0" spcFirstLastPara="1" rIns="91425" wrap="square" tIns="45700">
            <a:normAutofit/>
          </a:bodyPr>
          <a:lstStyle/>
          <a:p>
            <a:pPr indent="-28575" lvl="0" marL="180975" rtl="0" algn="l">
              <a:lnSpc>
                <a:spcPct val="95000"/>
              </a:lnSpc>
              <a:spcBef>
                <a:spcPts val="0"/>
              </a:spcBef>
              <a:spcAft>
                <a:spcPts val="0"/>
              </a:spcAft>
              <a:buClr>
                <a:schemeClr val="dk1"/>
              </a:buClr>
              <a:buSzPts val="2400"/>
              <a:buFont typeface="Arial"/>
              <a:buNone/>
            </a:pPr>
            <a:r>
              <a:t/>
            </a:r>
            <a:endParaRPr/>
          </a:p>
          <a:p>
            <a:pPr indent="-28575" lvl="0" marL="180975" rtl="0" algn="l">
              <a:lnSpc>
                <a:spcPct val="95000"/>
              </a:lnSpc>
              <a:spcBef>
                <a:spcPts val="1200"/>
              </a:spcBef>
              <a:spcAft>
                <a:spcPts val="0"/>
              </a:spcAft>
              <a:buClr>
                <a:schemeClr val="dk1"/>
              </a:buClr>
              <a:buSzPts val="2400"/>
              <a:buFont typeface="Arial"/>
              <a:buNone/>
            </a:pPr>
            <a:r>
              <a:t/>
            </a:r>
            <a:endParaRPr/>
          </a:p>
        </p:txBody>
      </p:sp>
      <p:sp>
        <p:nvSpPr>
          <p:cNvPr id="63" name="Google Shape;63;p12"/>
          <p:cNvSpPr/>
          <p:nvPr/>
        </p:nvSpPr>
        <p:spPr>
          <a:xfrm>
            <a:off x="689720" y="3171300"/>
            <a:ext cx="3420000" cy="3420000"/>
          </a:xfrm>
          <a:custGeom>
            <a:rect b="b" l="l" r="r" t="t"/>
            <a:pathLst>
              <a:path extrusionOk="0"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blipFill rotWithShape="1">
            <a:blip r:embed="rId3">
              <a:alphaModFix/>
            </a:blip>
            <a:stretch>
              <a:fillRect b="-768" l="-34748" r="-7921" t="-766"/>
            </a:stretch>
          </a:blipFill>
          <a:ln cap="flat" cmpd="sng" w="1270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826425" lIns="675350" spcFirstLastPara="1" rIns="675350" wrap="square" tIns="774300">
            <a:noAutofit/>
          </a:bodyPr>
          <a:lstStyle/>
          <a:p>
            <a:pPr indent="0" lvl="0" marL="0" marR="0" rtl="0" algn="ctr">
              <a:lnSpc>
                <a:spcPct val="90000"/>
              </a:lnSpc>
              <a:spcBef>
                <a:spcPts val="0"/>
              </a:spcBef>
              <a:spcAft>
                <a:spcPts val="0"/>
              </a:spcAft>
              <a:buClr>
                <a:schemeClr val="dk1"/>
              </a:buClr>
              <a:buSzPts val="6000"/>
              <a:buFont typeface="Arial"/>
              <a:buNone/>
            </a:pPr>
            <a:r>
              <a:t/>
            </a:r>
            <a:endParaRPr b="0" i="0" sz="6000" u="none" cap="none" strike="noStrike">
              <a:solidFill>
                <a:schemeClr val="lt1"/>
              </a:solidFill>
              <a:latin typeface="Arial"/>
              <a:ea typeface="Arial"/>
              <a:cs typeface="Arial"/>
              <a:sym typeface="Arial"/>
            </a:endParaRPr>
          </a:p>
        </p:txBody>
      </p:sp>
      <p:sp>
        <p:nvSpPr>
          <p:cNvPr id="64" name="Google Shape;64;p12"/>
          <p:cNvSpPr/>
          <p:nvPr/>
        </p:nvSpPr>
        <p:spPr>
          <a:xfrm>
            <a:off x="3369117" y="1557316"/>
            <a:ext cx="3420000" cy="3420000"/>
          </a:xfrm>
          <a:custGeom>
            <a:rect b="b" l="l" r="r" t="t"/>
            <a:pathLst>
              <a:path extrusionOk="0"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blipFill rotWithShape="1">
            <a:blip r:embed="rId4">
              <a:alphaModFix/>
            </a:blip>
            <a:stretch>
              <a:fillRect b="-228" l="-13598" r="-1485" t="-228"/>
            </a:stretch>
          </a:blipFill>
          <a:ln cap="flat" cmpd="sng" w="1270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826425" lIns="675350" spcFirstLastPara="1" rIns="675350" wrap="square" tIns="774300">
            <a:noAutofit/>
          </a:bodyPr>
          <a:lstStyle/>
          <a:p>
            <a:pPr indent="0" lvl="0" marL="0" marR="0" rtl="0" algn="ctr">
              <a:lnSpc>
                <a:spcPct val="90000"/>
              </a:lnSpc>
              <a:spcBef>
                <a:spcPts val="0"/>
              </a:spcBef>
              <a:spcAft>
                <a:spcPts val="0"/>
              </a:spcAft>
              <a:buClr>
                <a:schemeClr val="dk1"/>
              </a:buClr>
              <a:buSzPts val="6000"/>
              <a:buFont typeface="Arial"/>
              <a:buNone/>
            </a:pPr>
            <a:r>
              <a:t/>
            </a:r>
            <a:endParaRPr b="0" i="0" sz="6000" u="none" cap="none" strike="noStrike">
              <a:solidFill>
                <a:schemeClr val="lt1"/>
              </a:solidFill>
              <a:latin typeface="Arial"/>
              <a:ea typeface="Arial"/>
              <a:cs typeface="Arial"/>
              <a:sym typeface="Arial"/>
            </a:endParaRPr>
          </a:p>
        </p:txBody>
      </p:sp>
      <p:sp>
        <p:nvSpPr>
          <p:cNvPr id="65" name="Google Shape;65;p12"/>
          <p:cNvSpPr/>
          <p:nvPr/>
        </p:nvSpPr>
        <p:spPr>
          <a:xfrm>
            <a:off x="6068283" y="3123172"/>
            <a:ext cx="3420000" cy="3420000"/>
          </a:xfrm>
          <a:custGeom>
            <a:rect b="b" l="l" r="r" t="t"/>
            <a:pathLst>
              <a:path extrusionOk="0"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blipFill rotWithShape="1">
            <a:blip r:embed="rId5">
              <a:alphaModFix/>
            </a:blip>
            <a:stretch>
              <a:fillRect b="0" l="0" r="0" t="0"/>
            </a:stretch>
          </a:blipFill>
          <a:ln cap="flat" cmpd="sng" w="1270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826425" lIns="675350" spcFirstLastPara="1" rIns="675350" wrap="square" tIns="774300">
            <a:noAutofit/>
          </a:bodyPr>
          <a:lstStyle/>
          <a:p>
            <a:pPr indent="0" lvl="0" marL="0" marR="0" rtl="0" algn="ctr">
              <a:lnSpc>
                <a:spcPct val="90000"/>
              </a:lnSpc>
              <a:spcBef>
                <a:spcPts val="0"/>
              </a:spcBef>
              <a:spcAft>
                <a:spcPts val="0"/>
              </a:spcAft>
              <a:buClr>
                <a:schemeClr val="dk1"/>
              </a:buClr>
              <a:buSzPts val="6000"/>
              <a:buFont typeface="Arial"/>
              <a:buNone/>
            </a:pPr>
            <a:r>
              <a:t/>
            </a:r>
            <a:endParaRPr b="0" i="0" sz="6000" u="none" cap="none" strike="noStrike">
              <a:solidFill>
                <a:schemeClr val="lt1"/>
              </a:solidFill>
              <a:latin typeface="Arial"/>
              <a:ea typeface="Arial"/>
              <a:cs typeface="Arial"/>
              <a:sym typeface="Arial"/>
            </a:endParaRPr>
          </a:p>
        </p:txBody>
      </p:sp>
      <p:sp>
        <p:nvSpPr>
          <p:cNvPr id="66" name="Google Shape;66;p12"/>
          <p:cNvSpPr/>
          <p:nvPr/>
        </p:nvSpPr>
        <p:spPr>
          <a:xfrm>
            <a:off x="8026846" y="683548"/>
            <a:ext cx="3420000" cy="3420000"/>
          </a:xfrm>
          <a:custGeom>
            <a:rect b="b" l="l" r="r" t="t"/>
            <a:pathLst>
              <a:path extrusionOk="0"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blipFill rotWithShape="1">
            <a:blip r:embed="rId6">
              <a:alphaModFix/>
            </a:blip>
            <a:stretch>
              <a:fillRect b="4101" l="-7542" r="-7541" t="-4101"/>
            </a:stretch>
          </a:blipFill>
          <a:ln cap="flat" cmpd="sng" w="1270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826425" lIns="675350" spcFirstLastPara="1" rIns="675350" wrap="square" tIns="774300">
            <a:noAutofit/>
          </a:bodyPr>
          <a:lstStyle/>
          <a:p>
            <a:pPr indent="0" lvl="0" marL="0" marR="0" rtl="0" algn="ctr">
              <a:lnSpc>
                <a:spcPct val="90000"/>
              </a:lnSpc>
              <a:spcBef>
                <a:spcPts val="0"/>
              </a:spcBef>
              <a:spcAft>
                <a:spcPts val="0"/>
              </a:spcAft>
              <a:buClr>
                <a:schemeClr val="dk1"/>
              </a:buClr>
              <a:buSzPts val="6000"/>
              <a:buFont typeface="Arial"/>
              <a:buNone/>
            </a:pPr>
            <a:r>
              <a:t/>
            </a:r>
            <a:endParaRPr b="0" i="0" sz="60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Corporate &amp; Code of Conduct</a:t>
            </a:r>
            <a:endParaRPr/>
          </a:p>
        </p:txBody>
      </p:sp>
      <p:sp>
        <p:nvSpPr>
          <p:cNvPr id="73" name="Google Shape;73;p13"/>
          <p:cNvSpPr/>
          <p:nvPr/>
        </p:nvSpPr>
        <p:spPr>
          <a:xfrm>
            <a:off x="929695" y="1039942"/>
            <a:ext cx="5040000" cy="5040000"/>
          </a:xfrm>
          <a:custGeom>
            <a:rect b="b" l="l" r="r" t="t"/>
            <a:pathLst>
              <a:path extrusionOk="0"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blipFill rotWithShape="1">
            <a:blip r:embed="rId3">
              <a:alphaModFix/>
            </a:blip>
            <a:stretch>
              <a:fillRect b="0" l="0" r="0" t="0"/>
            </a:stretch>
          </a:blipFill>
          <a:ln cap="flat" cmpd="sng" w="1270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826425" lIns="675350" spcFirstLastPara="1" rIns="675350" wrap="square" tIns="774300">
            <a:noAutofit/>
          </a:bodyPr>
          <a:lstStyle/>
          <a:p>
            <a:pPr indent="0" lvl="0" marL="0" marR="0" rtl="0" algn="ctr">
              <a:lnSpc>
                <a:spcPct val="90000"/>
              </a:lnSpc>
              <a:spcBef>
                <a:spcPts val="0"/>
              </a:spcBef>
              <a:spcAft>
                <a:spcPts val="0"/>
              </a:spcAft>
              <a:buClr>
                <a:schemeClr val="dk1"/>
              </a:buClr>
              <a:buSzPts val="6000"/>
              <a:buFont typeface="Arial"/>
              <a:buNone/>
            </a:pPr>
            <a:r>
              <a:t/>
            </a:r>
            <a:endParaRPr b="0" i="0" sz="6000" u="none" cap="none" strike="noStrike">
              <a:solidFill>
                <a:schemeClr val="lt1"/>
              </a:solidFill>
              <a:latin typeface="Arial"/>
              <a:ea typeface="Arial"/>
              <a:cs typeface="Arial"/>
              <a:sym typeface="Arial"/>
            </a:endParaRPr>
          </a:p>
        </p:txBody>
      </p:sp>
      <p:sp>
        <p:nvSpPr>
          <p:cNvPr id="74" name="Google Shape;74;p13"/>
          <p:cNvSpPr/>
          <p:nvPr/>
        </p:nvSpPr>
        <p:spPr>
          <a:xfrm rot="-1128130">
            <a:off x="5544579" y="987830"/>
            <a:ext cx="5040000" cy="5040000"/>
          </a:xfrm>
          <a:custGeom>
            <a:rect b="b" l="l" r="r" t="t"/>
            <a:pathLst>
              <a:path extrusionOk="0"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blipFill rotWithShape="1">
            <a:blip r:embed="rId4">
              <a:alphaModFix/>
            </a:blip>
            <a:stretch>
              <a:fillRect b="-23584" l="-16700" r="-18141" t="-19188"/>
            </a:stretch>
          </a:blipFill>
          <a:ln cap="flat" cmpd="sng" w="12700">
            <a:solidFill>
              <a:schemeClr val="dk1"/>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826425" lIns="675350" spcFirstLastPara="1" rIns="675350" wrap="square" tIns="774300">
            <a:noAutofit/>
          </a:bodyPr>
          <a:lstStyle/>
          <a:p>
            <a:pPr indent="0" lvl="0" marL="0" marR="0" rtl="0" algn="ctr">
              <a:lnSpc>
                <a:spcPct val="90000"/>
              </a:lnSpc>
              <a:spcBef>
                <a:spcPts val="0"/>
              </a:spcBef>
              <a:spcAft>
                <a:spcPts val="0"/>
              </a:spcAft>
              <a:buClr>
                <a:schemeClr val="dk1"/>
              </a:buClr>
              <a:buSzPts val="6000"/>
              <a:buFont typeface="Arial"/>
              <a:buNone/>
            </a:pPr>
            <a:r>
              <a:t/>
            </a:r>
            <a:endParaRPr b="0" i="0" sz="6000" u="none" cap="none" strike="noStrike">
              <a:solidFill>
                <a:schemeClr val="lt1"/>
              </a:solidFill>
              <a:latin typeface="Arial"/>
              <a:ea typeface="Arial"/>
              <a:cs typeface="Arial"/>
              <a:sym typeface="Arial"/>
            </a:endParaRPr>
          </a:p>
        </p:txBody>
      </p:sp>
      <p:sp>
        <p:nvSpPr>
          <p:cNvPr id="75" name="Google Shape;75;p13"/>
          <p:cNvSpPr txBox="1"/>
          <p:nvPr/>
        </p:nvSpPr>
        <p:spPr>
          <a:xfrm>
            <a:off x="2342146" y="6107526"/>
            <a:ext cx="750770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The Perfect Alignment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781960" y="249723"/>
            <a:ext cx="10932900" cy="578100"/>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What is a Code of Conduct?</a:t>
            </a:r>
            <a:endParaRPr/>
          </a:p>
        </p:txBody>
      </p:sp>
      <p:sp>
        <p:nvSpPr>
          <p:cNvPr id="82" name="Google Shape;82;p14"/>
          <p:cNvSpPr txBox="1"/>
          <p:nvPr>
            <p:ph idx="1" type="body"/>
          </p:nvPr>
        </p:nvSpPr>
        <p:spPr>
          <a:xfrm>
            <a:off x="629561" y="1816767"/>
            <a:ext cx="6926272" cy="4791509"/>
          </a:xfrm>
          <a:prstGeom prst="rect">
            <a:avLst/>
          </a:prstGeom>
          <a:noFill/>
          <a:ln>
            <a:noFill/>
          </a:ln>
        </p:spPr>
        <p:txBody>
          <a:bodyPr anchorCtr="0" anchor="t" bIns="45700" lIns="0" spcFirstLastPara="1" rIns="91425" wrap="square" tIns="45700">
            <a:normAutofit/>
          </a:bodyPr>
          <a:lstStyle/>
          <a:p>
            <a:pPr indent="0" lvl="0" marL="0" rtl="0" algn="l">
              <a:lnSpc>
                <a:spcPct val="135000"/>
              </a:lnSpc>
              <a:spcBef>
                <a:spcPts val="0"/>
              </a:spcBef>
              <a:spcAft>
                <a:spcPts val="0"/>
              </a:spcAft>
              <a:buClr>
                <a:schemeClr val="dk1"/>
              </a:buClr>
              <a:buSzPts val="2400"/>
              <a:buNone/>
            </a:pPr>
            <a:r>
              <a:rPr lang="en-US"/>
              <a:t>Comprehensive and formal document that outlines a set of principles, guidelines, and standards of behavior that individuals within a particular organization are expected to follow.</a:t>
            </a:r>
            <a:endParaRPr/>
          </a:p>
          <a:p>
            <a:pPr indent="0" lvl="0" marL="0" rtl="0" algn="l">
              <a:lnSpc>
                <a:spcPct val="135000"/>
              </a:lnSpc>
              <a:spcBef>
                <a:spcPts val="2400"/>
              </a:spcBef>
              <a:spcAft>
                <a:spcPts val="0"/>
              </a:spcAft>
              <a:buClr>
                <a:schemeClr val="dk1"/>
              </a:buClr>
              <a:buSzPts val="2400"/>
              <a:buNone/>
            </a:pPr>
            <a:r>
              <a:t/>
            </a:r>
            <a:endParaRPr/>
          </a:p>
          <a:p>
            <a:pPr indent="0" lvl="0" marL="0" rtl="0" algn="l">
              <a:lnSpc>
                <a:spcPct val="135000"/>
              </a:lnSpc>
              <a:spcBef>
                <a:spcPts val="2400"/>
              </a:spcBef>
              <a:spcAft>
                <a:spcPts val="0"/>
              </a:spcAft>
              <a:buClr>
                <a:schemeClr val="dk1"/>
              </a:buClr>
              <a:buSzPts val="2400"/>
              <a:buNone/>
            </a:pPr>
            <a:r>
              <a:rPr lang="en-US"/>
              <a:t>Reflects the organization's values, culture, and commitment to ethical practices. </a:t>
            </a:r>
            <a:endParaRPr/>
          </a:p>
          <a:p>
            <a:pPr indent="0" lvl="0" marL="0" rtl="0" algn="l">
              <a:lnSpc>
                <a:spcPct val="95000"/>
              </a:lnSpc>
              <a:spcBef>
                <a:spcPts val="1800"/>
              </a:spcBef>
              <a:spcAft>
                <a:spcPts val="0"/>
              </a:spcAft>
              <a:buClr>
                <a:schemeClr val="dk1"/>
              </a:buClr>
              <a:buSzPts val="2400"/>
              <a:buNone/>
            </a:pPr>
            <a:r>
              <a:t/>
            </a:r>
            <a:endParaRPr/>
          </a:p>
          <a:p>
            <a:pPr indent="0" lvl="0" marL="0" rtl="0" algn="l">
              <a:lnSpc>
                <a:spcPct val="95000"/>
              </a:lnSpc>
              <a:spcBef>
                <a:spcPts val="1200"/>
              </a:spcBef>
              <a:spcAft>
                <a:spcPts val="0"/>
              </a:spcAft>
              <a:buClr>
                <a:schemeClr val="dk1"/>
              </a:buClr>
              <a:buSzPts val="2400"/>
              <a:buNone/>
            </a:pPr>
            <a:r>
              <a:t/>
            </a:r>
            <a:endParaRPr/>
          </a:p>
        </p:txBody>
      </p:sp>
      <p:pic>
        <p:nvPicPr>
          <p:cNvPr id="83" name="Google Shape;83;p14"/>
          <p:cNvPicPr preferRelativeResize="0"/>
          <p:nvPr/>
        </p:nvPicPr>
        <p:blipFill rotWithShape="1">
          <a:blip r:embed="rId3">
            <a:alphaModFix/>
          </a:blip>
          <a:srcRect b="0" l="0" r="0" t="0"/>
          <a:stretch/>
        </p:blipFill>
        <p:spPr>
          <a:xfrm>
            <a:off x="7190861" y="1723523"/>
            <a:ext cx="5001139" cy="34109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629560" y="249723"/>
            <a:ext cx="10932879" cy="577969"/>
          </a:xfrm>
          <a:prstGeom prst="rect">
            <a:avLst/>
          </a:prstGeom>
          <a:noFill/>
          <a:ln>
            <a:noFill/>
          </a:ln>
        </p:spPr>
        <p:txBody>
          <a:bodyPr anchorCtr="0" anchor="ctr" bIns="45700" lIns="0"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sz="3500"/>
              <a:t>What are Key Elements of the Code of Conduct?</a:t>
            </a:r>
            <a:endParaRPr sz="3500"/>
          </a:p>
        </p:txBody>
      </p:sp>
      <p:grpSp>
        <p:nvGrpSpPr>
          <p:cNvPr id="90" name="Google Shape;90;p15"/>
          <p:cNvGrpSpPr/>
          <p:nvPr/>
        </p:nvGrpSpPr>
        <p:grpSpPr>
          <a:xfrm>
            <a:off x="739178" y="3858348"/>
            <a:ext cx="10930210" cy="1691996"/>
            <a:chOff x="1334" y="910612"/>
            <a:chExt cx="10930210" cy="1691996"/>
          </a:xfrm>
        </p:grpSpPr>
        <p:sp>
          <p:nvSpPr>
            <p:cNvPr id="91" name="Google Shape;91;p15"/>
            <p:cNvSpPr/>
            <p:nvPr/>
          </p:nvSpPr>
          <p:spPr>
            <a:xfrm>
              <a:off x="1334" y="910612"/>
              <a:ext cx="3122917" cy="1691996"/>
            </a:xfrm>
            <a:prstGeom prst="flowChartPunchedTape">
              <a:avLst/>
            </a:prstGeom>
            <a:noFill/>
            <a:ln cap="flat" cmpd="sng" w="38100">
              <a:solidFill>
                <a:srgbClr val="0000FF"/>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5"/>
            <p:cNvSpPr txBox="1"/>
            <p:nvPr/>
          </p:nvSpPr>
          <p:spPr>
            <a:xfrm>
              <a:off x="1334" y="1249011"/>
              <a:ext cx="3122917" cy="1015198"/>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Ethical Standards and Values</a:t>
              </a:r>
              <a:endParaRPr b="0" i="0" sz="1400" u="none" cap="none" strike="noStrike">
                <a:solidFill>
                  <a:srgbClr val="000000"/>
                </a:solidFill>
                <a:latin typeface="Arial"/>
                <a:ea typeface="Arial"/>
                <a:cs typeface="Arial"/>
                <a:sym typeface="Arial"/>
              </a:endParaRPr>
            </a:p>
          </p:txBody>
        </p:sp>
        <p:sp>
          <p:nvSpPr>
            <p:cNvPr id="93" name="Google Shape;93;p15"/>
            <p:cNvSpPr/>
            <p:nvPr/>
          </p:nvSpPr>
          <p:spPr>
            <a:xfrm>
              <a:off x="3904980" y="910612"/>
              <a:ext cx="3122917" cy="1691996"/>
            </a:xfrm>
            <a:prstGeom prst="flowChartPunchedTape">
              <a:avLst/>
            </a:prstGeom>
            <a:noFill/>
            <a:ln cap="flat" cmpd="sng" w="38100">
              <a:solidFill>
                <a:srgbClr val="00B0F0"/>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5"/>
            <p:cNvSpPr txBox="1"/>
            <p:nvPr/>
          </p:nvSpPr>
          <p:spPr>
            <a:xfrm>
              <a:off x="3904980" y="1249011"/>
              <a:ext cx="3122917" cy="1015198"/>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Respectful and Inclusive Behavior</a:t>
              </a:r>
              <a:endParaRPr b="0" i="0" sz="1400" u="none" cap="none" strike="noStrike">
                <a:solidFill>
                  <a:srgbClr val="000000"/>
                </a:solidFill>
                <a:latin typeface="Arial"/>
                <a:ea typeface="Arial"/>
                <a:cs typeface="Arial"/>
                <a:sym typeface="Arial"/>
              </a:endParaRPr>
            </a:p>
          </p:txBody>
        </p:sp>
        <p:sp>
          <p:nvSpPr>
            <p:cNvPr id="95" name="Google Shape;95;p15"/>
            <p:cNvSpPr/>
            <p:nvPr/>
          </p:nvSpPr>
          <p:spPr>
            <a:xfrm>
              <a:off x="7808627" y="910612"/>
              <a:ext cx="3122917" cy="1691996"/>
            </a:xfrm>
            <a:prstGeom prst="flowChartPunchedTape">
              <a:avLst/>
            </a:prstGeom>
            <a:noFill/>
            <a:ln cap="flat" cmpd="sng" w="38100">
              <a:solidFill>
                <a:srgbClr val="934BC9"/>
              </a:solidFill>
              <a:prstDash val="solid"/>
              <a:miter lim="800000"/>
              <a:headEnd len="sm" w="sm" type="none"/>
              <a:tailEnd len="sm" w="sm" type="none"/>
            </a:ln>
            <a:effectLst>
              <a:outerShdw blurRad="50800" rotWithShape="0" algn="br" dir="135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5"/>
            <p:cNvSpPr txBox="1"/>
            <p:nvPr/>
          </p:nvSpPr>
          <p:spPr>
            <a:xfrm>
              <a:off x="7808627" y="1249011"/>
              <a:ext cx="3122917" cy="1015198"/>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Conflicts of Interest</a:t>
              </a:r>
              <a:endParaRPr b="0" i="0" sz="1400" u="none" cap="none" strike="noStrike">
                <a:solidFill>
                  <a:srgbClr val="000000"/>
                </a:solidFill>
                <a:latin typeface="Arial"/>
                <a:ea typeface="Arial"/>
                <a:cs typeface="Arial"/>
                <a:sym typeface="Arial"/>
              </a:endParaRPr>
            </a:p>
          </p:txBody>
        </p:sp>
      </p:grpSp>
      <p:pic>
        <p:nvPicPr>
          <p:cNvPr id="97" name="Google Shape;97;p15"/>
          <p:cNvPicPr preferRelativeResize="0"/>
          <p:nvPr/>
        </p:nvPicPr>
        <p:blipFill rotWithShape="1">
          <a:blip r:embed="rId3">
            <a:alphaModFix/>
          </a:blip>
          <a:srcRect b="0" l="0" r="0" t="0"/>
          <a:stretch/>
        </p:blipFill>
        <p:spPr>
          <a:xfrm>
            <a:off x="534077" y="1826126"/>
            <a:ext cx="3434730" cy="1602874"/>
          </a:xfrm>
          <a:prstGeom prst="rect">
            <a:avLst/>
          </a:prstGeom>
          <a:noFill/>
          <a:ln>
            <a:noFill/>
          </a:ln>
        </p:spPr>
      </p:pic>
      <p:pic>
        <p:nvPicPr>
          <p:cNvPr id="98" name="Google Shape;98;p15"/>
          <p:cNvPicPr preferRelativeResize="0"/>
          <p:nvPr/>
        </p:nvPicPr>
        <p:blipFill rotWithShape="1">
          <a:blip r:embed="rId4">
            <a:alphaModFix/>
          </a:blip>
          <a:srcRect b="0" l="0" r="0" t="0"/>
          <a:stretch/>
        </p:blipFill>
        <p:spPr>
          <a:xfrm flipH="1">
            <a:off x="4826451" y="827692"/>
            <a:ext cx="2755663" cy="3043989"/>
          </a:xfrm>
          <a:prstGeom prst="rect">
            <a:avLst/>
          </a:prstGeom>
          <a:noFill/>
          <a:ln>
            <a:noFill/>
          </a:ln>
        </p:spPr>
      </p:pic>
      <p:pic>
        <p:nvPicPr>
          <p:cNvPr id="99" name="Google Shape;99;p15"/>
          <p:cNvPicPr preferRelativeResize="0"/>
          <p:nvPr/>
        </p:nvPicPr>
        <p:blipFill rotWithShape="1">
          <a:blip r:embed="rId5">
            <a:alphaModFix/>
          </a:blip>
          <a:srcRect b="30175" l="0" r="0" t="15263"/>
          <a:stretch/>
        </p:blipFill>
        <p:spPr>
          <a:xfrm>
            <a:off x="8198863" y="2105074"/>
            <a:ext cx="3471858" cy="1323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840622" y="187968"/>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Respectful and Inclusive Behavior at Workplace </a:t>
            </a:r>
            <a:endParaRPr/>
          </a:p>
        </p:txBody>
      </p:sp>
      <p:sp>
        <p:nvSpPr>
          <p:cNvPr id="106" name="Google Shape;106;p16"/>
          <p:cNvSpPr txBox="1"/>
          <p:nvPr>
            <p:ph idx="1" type="body"/>
          </p:nvPr>
        </p:nvSpPr>
        <p:spPr>
          <a:xfrm>
            <a:off x="629560" y="1026613"/>
            <a:ext cx="10175289" cy="5581663"/>
          </a:xfrm>
          <a:prstGeom prst="rect">
            <a:avLst/>
          </a:prstGeom>
          <a:noFill/>
          <a:ln>
            <a:noFill/>
          </a:ln>
        </p:spPr>
        <p:txBody>
          <a:bodyPr anchorCtr="0" anchor="t" bIns="45700" lIns="0" spcFirstLastPara="1" rIns="91425" wrap="square" tIns="45700">
            <a:normAutofit fontScale="70000" lnSpcReduction="20000"/>
          </a:bodyPr>
          <a:lstStyle/>
          <a:p>
            <a:pPr indent="0" lvl="0" marL="0" rtl="0" algn="l">
              <a:lnSpc>
                <a:spcPct val="140000"/>
              </a:lnSpc>
              <a:spcBef>
                <a:spcPts val="0"/>
              </a:spcBef>
              <a:spcAft>
                <a:spcPts val="0"/>
              </a:spcAft>
              <a:buClr>
                <a:schemeClr val="dk1"/>
              </a:buClr>
              <a:buSzPct val="100000"/>
              <a:buNone/>
            </a:pPr>
            <a:r>
              <a:rPr lang="en-US" sz="2800"/>
              <a:t>T</a:t>
            </a:r>
            <a:r>
              <a:rPr b="0" i="0" lang="en-US" sz="2800"/>
              <a:t>reating all individuals with consideration, dignity, and fairness, regardless of their background, identity, or differences.</a:t>
            </a:r>
            <a:endParaRPr/>
          </a:p>
          <a:p>
            <a:pPr indent="0" lvl="0" marL="0" rtl="0" algn="l">
              <a:lnSpc>
                <a:spcPct val="140000"/>
              </a:lnSpc>
              <a:spcBef>
                <a:spcPts val="1800"/>
              </a:spcBef>
              <a:spcAft>
                <a:spcPts val="0"/>
              </a:spcAft>
              <a:buClr>
                <a:schemeClr val="dk1"/>
              </a:buClr>
              <a:buSzPct val="100000"/>
              <a:buNone/>
            </a:pPr>
            <a:r>
              <a:rPr b="1" i="0" lang="en-US" sz="2800"/>
              <a:t>Benefits of Respectful &amp; Inclusive Behaviour</a:t>
            </a:r>
            <a:endParaRPr/>
          </a:p>
          <a:p>
            <a:pPr indent="-180975" lvl="0" marL="180975" rtl="0" algn="l">
              <a:lnSpc>
                <a:spcPct val="140000"/>
              </a:lnSpc>
              <a:spcBef>
                <a:spcPts val="1800"/>
              </a:spcBef>
              <a:spcAft>
                <a:spcPts val="0"/>
              </a:spcAft>
              <a:buClr>
                <a:schemeClr val="dk1"/>
              </a:buClr>
              <a:buSzPct val="100000"/>
              <a:buChar char="•"/>
            </a:pPr>
            <a:r>
              <a:rPr b="0" i="0" lang="en-US" sz="2800"/>
              <a:t>Fosters Positive Relationships</a:t>
            </a:r>
            <a:endParaRPr/>
          </a:p>
          <a:p>
            <a:pPr indent="-180975" lvl="0" marL="180975" rtl="0" algn="l">
              <a:lnSpc>
                <a:spcPct val="140000"/>
              </a:lnSpc>
              <a:spcBef>
                <a:spcPts val="1800"/>
              </a:spcBef>
              <a:spcAft>
                <a:spcPts val="0"/>
              </a:spcAft>
              <a:buClr>
                <a:schemeClr val="dk1"/>
              </a:buClr>
              <a:buSzPct val="100000"/>
              <a:buChar char="•"/>
            </a:pPr>
            <a:r>
              <a:rPr b="0" i="0" lang="en-US" sz="2800"/>
              <a:t>Enhances Employee Well-Being</a:t>
            </a:r>
            <a:endParaRPr/>
          </a:p>
          <a:p>
            <a:pPr indent="-180975" lvl="0" marL="180975" rtl="0" algn="l">
              <a:lnSpc>
                <a:spcPct val="140000"/>
              </a:lnSpc>
              <a:spcBef>
                <a:spcPts val="1800"/>
              </a:spcBef>
              <a:spcAft>
                <a:spcPts val="0"/>
              </a:spcAft>
              <a:buClr>
                <a:schemeClr val="dk1"/>
              </a:buClr>
              <a:buSzPct val="100000"/>
              <a:buChar char="•"/>
            </a:pPr>
            <a:r>
              <a:rPr b="0" i="0" lang="en-US" sz="2800"/>
              <a:t>Boosts Productivity</a:t>
            </a:r>
            <a:endParaRPr/>
          </a:p>
          <a:p>
            <a:pPr indent="-180975" lvl="0" marL="180975" rtl="0" algn="l">
              <a:lnSpc>
                <a:spcPct val="140000"/>
              </a:lnSpc>
              <a:spcBef>
                <a:spcPts val="1800"/>
              </a:spcBef>
              <a:spcAft>
                <a:spcPts val="0"/>
              </a:spcAft>
              <a:buClr>
                <a:schemeClr val="dk1"/>
              </a:buClr>
              <a:buSzPct val="100000"/>
              <a:buChar char="•"/>
            </a:pPr>
            <a:r>
              <a:rPr b="0" i="0" lang="en-US" sz="2800"/>
              <a:t>Encourages Open Communication</a:t>
            </a:r>
            <a:endParaRPr/>
          </a:p>
          <a:p>
            <a:pPr indent="-180975" lvl="0" marL="180975" rtl="0" algn="l">
              <a:lnSpc>
                <a:spcPct val="140000"/>
              </a:lnSpc>
              <a:spcBef>
                <a:spcPts val="1800"/>
              </a:spcBef>
              <a:spcAft>
                <a:spcPts val="0"/>
              </a:spcAft>
              <a:buClr>
                <a:schemeClr val="dk1"/>
              </a:buClr>
              <a:buSzPct val="100000"/>
              <a:buChar char="•"/>
            </a:pPr>
            <a:r>
              <a:rPr b="0" i="0" lang="en-US" sz="2800"/>
              <a:t>Reduces Conflict</a:t>
            </a:r>
            <a:endParaRPr/>
          </a:p>
          <a:p>
            <a:pPr indent="-180975" lvl="0" marL="180975" rtl="0" algn="l">
              <a:lnSpc>
                <a:spcPct val="140000"/>
              </a:lnSpc>
              <a:spcBef>
                <a:spcPts val="1800"/>
              </a:spcBef>
              <a:spcAft>
                <a:spcPts val="0"/>
              </a:spcAft>
              <a:buClr>
                <a:schemeClr val="dk1"/>
              </a:buClr>
              <a:buSzPct val="100000"/>
              <a:buChar char="•"/>
            </a:pPr>
            <a:r>
              <a:rPr b="0" i="0" lang="en-US" sz="2800"/>
              <a:t>Reflects Organizational Values</a:t>
            </a:r>
            <a:endParaRPr/>
          </a:p>
          <a:p>
            <a:pPr indent="-180975" lvl="0" marL="180975" rtl="0" algn="l">
              <a:lnSpc>
                <a:spcPct val="140000"/>
              </a:lnSpc>
              <a:spcBef>
                <a:spcPts val="1800"/>
              </a:spcBef>
              <a:spcAft>
                <a:spcPts val="0"/>
              </a:spcAft>
              <a:buClr>
                <a:schemeClr val="dk1"/>
              </a:buClr>
              <a:buSzPct val="100000"/>
              <a:buChar char="•"/>
            </a:pPr>
            <a:r>
              <a:rPr b="0" i="0" lang="en-US" sz="2800"/>
              <a:t>Promotes Diversity and Inclusion</a:t>
            </a:r>
            <a:endParaRPr/>
          </a:p>
        </p:txBody>
      </p:sp>
      <p:pic>
        <p:nvPicPr>
          <p:cNvPr id="107" name="Google Shape;107;p16"/>
          <p:cNvPicPr preferRelativeResize="0"/>
          <p:nvPr/>
        </p:nvPicPr>
        <p:blipFill rotWithShape="1">
          <a:blip r:embed="rId3">
            <a:alphaModFix/>
          </a:blip>
          <a:srcRect b="0" l="0" r="0" t="0"/>
          <a:stretch/>
        </p:blipFill>
        <p:spPr>
          <a:xfrm flipH="1">
            <a:off x="7692577" y="1873134"/>
            <a:ext cx="4080924" cy="45079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775334" y="170181"/>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Where to Apply Code of Conduct</a:t>
            </a:r>
            <a:endParaRPr/>
          </a:p>
        </p:txBody>
      </p:sp>
      <p:sp>
        <p:nvSpPr>
          <p:cNvPr id="114" name="Google Shape;114;p17"/>
          <p:cNvSpPr txBox="1"/>
          <p:nvPr>
            <p:ph idx="1" type="body"/>
          </p:nvPr>
        </p:nvSpPr>
        <p:spPr>
          <a:xfrm>
            <a:off x="629561" y="986590"/>
            <a:ext cx="6288598" cy="5604952"/>
          </a:xfrm>
          <a:prstGeom prst="rect">
            <a:avLst/>
          </a:prstGeom>
          <a:noFill/>
          <a:ln>
            <a:noFill/>
          </a:ln>
        </p:spPr>
        <p:txBody>
          <a:bodyPr anchorCtr="0" anchor="t" bIns="45700" lIns="0" spcFirstLastPara="1" rIns="91425" wrap="square" tIns="45700">
            <a:normAutofit lnSpcReduction="10000"/>
          </a:bodyPr>
          <a:lstStyle/>
          <a:p>
            <a:pPr indent="-342900" lvl="0" marL="342900" rtl="0" algn="l">
              <a:lnSpc>
                <a:spcPct val="150000"/>
              </a:lnSpc>
              <a:spcBef>
                <a:spcPts val="0"/>
              </a:spcBef>
              <a:spcAft>
                <a:spcPts val="0"/>
              </a:spcAft>
              <a:buClr>
                <a:schemeClr val="dk1"/>
              </a:buClr>
              <a:buSzPts val="2400"/>
              <a:buFont typeface="Arial"/>
              <a:buAutoNum type="arabicPeriod"/>
            </a:pPr>
            <a:r>
              <a:rPr lang="en-US"/>
              <a:t>Professional Communication</a:t>
            </a:r>
            <a:endParaRPr/>
          </a:p>
          <a:p>
            <a:pPr indent="-342900" lvl="0" marL="342900" rtl="0" algn="l">
              <a:lnSpc>
                <a:spcPct val="150000"/>
              </a:lnSpc>
              <a:spcBef>
                <a:spcPts val="1800"/>
              </a:spcBef>
              <a:spcAft>
                <a:spcPts val="0"/>
              </a:spcAft>
              <a:buClr>
                <a:schemeClr val="dk1"/>
              </a:buClr>
              <a:buSzPts val="2400"/>
              <a:buFont typeface="Arial"/>
              <a:buAutoNum type="arabicPeriod"/>
            </a:pPr>
            <a:r>
              <a:rPr lang="en-US"/>
              <a:t>Workplace Behavior and Attire</a:t>
            </a:r>
            <a:endParaRPr/>
          </a:p>
          <a:p>
            <a:pPr indent="-342900" lvl="0" marL="342900" rtl="0" algn="l">
              <a:lnSpc>
                <a:spcPct val="150000"/>
              </a:lnSpc>
              <a:spcBef>
                <a:spcPts val="1800"/>
              </a:spcBef>
              <a:spcAft>
                <a:spcPts val="0"/>
              </a:spcAft>
              <a:buClr>
                <a:schemeClr val="dk1"/>
              </a:buClr>
              <a:buSzPts val="2400"/>
              <a:buFont typeface="Arial"/>
              <a:buAutoNum type="arabicPeriod"/>
            </a:pPr>
            <a:r>
              <a:rPr lang="en-US"/>
              <a:t>Use of Company Resources</a:t>
            </a:r>
            <a:endParaRPr/>
          </a:p>
          <a:p>
            <a:pPr indent="-342900" lvl="0" marL="342900" rtl="0" algn="l">
              <a:lnSpc>
                <a:spcPct val="150000"/>
              </a:lnSpc>
              <a:spcBef>
                <a:spcPts val="1800"/>
              </a:spcBef>
              <a:spcAft>
                <a:spcPts val="0"/>
              </a:spcAft>
              <a:buClr>
                <a:schemeClr val="dk1"/>
              </a:buClr>
              <a:buSzPts val="2400"/>
              <a:buFont typeface="Arial"/>
              <a:buAutoNum type="arabicPeriod"/>
            </a:pPr>
            <a:r>
              <a:rPr lang="en-US"/>
              <a:t>Gifts &amp; Entertainment</a:t>
            </a:r>
            <a:endParaRPr/>
          </a:p>
          <a:p>
            <a:pPr indent="-342900" lvl="0" marL="342900" rtl="0" algn="l">
              <a:lnSpc>
                <a:spcPct val="150000"/>
              </a:lnSpc>
              <a:spcBef>
                <a:spcPts val="1800"/>
              </a:spcBef>
              <a:spcAft>
                <a:spcPts val="0"/>
              </a:spcAft>
              <a:buClr>
                <a:schemeClr val="dk1"/>
              </a:buClr>
              <a:buSzPts val="2400"/>
              <a:buFont typeface="Arial"/>
              <a:buAutoNum type="arabicPeriod"/>
            </a:pPr>
            <a:r>
              <a:rPr lang="en-US"/>
              <a:t>Anti Harassment</a:t>
            </a:r>
            <a:endParaRPr/>
          </a:p>
          <a:p>
            <a:pPr indent="-342900" lvl="0" marL="342900" rtl="0" algn="l">
              <a:lnSpc>
                <a:spcPct val="150000"/>
              </a:lnSpc>
              <a:spcBef>
                <a:spcPts val="1800"/>
              </a:spcBef>
              <a:spcAft>
                <a:spcPts val="0"/>
              </a:spcAft>
              <a:buClr>
                <a:schemeClr val="dk1"/>
              </a:buClr>
              <a:buSzPts val="2400"/>
              <a:buFont typeface="Arial"/>
              <a:buAutoNum type="arabicPeriod"/>
            </a:pPr>
            <a:r>
              <a:rPr lang="en-US"/>
              <a:t>Kickbacks, Anti - Bribery and Anti – Corruption</a:t>
            </a:r>
            <a:endParaRPr/>
          </a:p>
          <a:p>
            <a:pPr indent="-342900" lvl="0" marL="342900" rtl="0" algn="l">
              <a:lnSpc>
                <a:spcPct val="150000"/>
              </a:lnSpc>
              <a:spcBef>
                <a:spcPts val="1800"/>
              </a:spcBef>
              <a:spcAft>
                <a:spcPts val="0"/>
              </a:spcAft>
              <a:buClr>
                <a:schemeClr val="dk1"/>
              </a:buClr>
              <a:buSzPts val="2400"/>
              <a:buFont typeface="Arial"/>
              <a:buAutoNum type="arabicPeriod"/>
            </a:pPr>
            <a:r>
              <a:rPr lang="en-US"/>
              <a:t>Treat everyone with dignity &amp; Respect</a:t>
            </a:r>
            <a:endParaRPr/>
          </a:p>
          <a:p>
            <a:pPr indent="-190500" lvl="0" marL="342900" rtl="0" algn="l">
              <a:lnSpc>
                <a:spcPct val="150000"/>
              </a:lnSpc>
              <a:spcBef>
                <a:spcPts val="1800"/>
              </a:spcBef>
              <a:spcAft>
                <a:spcPts val="0"/>
              </a:spcAft>
              <a:buClr>
                <a:schemeClr val="dk1"/>
              </a:buClr>
              <a:buSzPts val="2400"/>
              <a:buFont typeface="Arial"/>
              <a:buNone/>
            </a:pPr>
            <a:r>
              <a:t/>
            </a:r>
            <a:endParaRPr sz="2400"/>
          </a:p>
          <a:p>
            <a:pPr indent="-190500" lvl="0" marL="342900" rtl="0" algn="l">
              <a:lnSpc>
                <a:spcPct val="150000"/>
              </a:lnSpc>
              <a:spcBef>
                <a:spcPts val="1800"/>
              </a:spcBef>
              <a:spcAft>
                <a:spcPts val="0"/>
              </a:spcAft>
              <a:buClr>
                <a:schemeClr val="dk1"/>
              </a:buClr>
              <a:buSzPts val="2400"/>
              <a:buFont typeface="Arial"/>
              <a:buNone/>
            </a:pPr>
            <a:r>
              <a:t/>
            </a:r>
            <a:endParaRPr sz="2400"/>
          </a:p>
        </p:txBody>
      </p:sp>
      <p:grpSp>
        <p:nvGrpSpPr>
          <p:cNvPr id="115" name="Google Shape;115;p17"/>
          <p:cNvGrpSpPr/>
          <p:nvPr/>
        </p:nvGrpSpPr>
        <p:grpSpPr>
          <a:xfrm>
            <a:off x="7874149" y="748150"/>
            <a:ext cx="3243030" cy="5614910"/>
            <a:chOff x="7874149" y="748150"/>
            <a:chExt cx="3243030" cy="5614910"/>
          </a:xfrm>
        </p:grpSpPr>
        <p:pic>
          <p:nvPicPr>
            <p:cNvPr id="116" name="Google Shape;116;p17"/>
            <p:cNvPicPr preferRelativeResize="0"/>
            <p:nvPr/>
          </p:nvPicPr>
          <p:blipFill rotWithShape="1">
            <a:blip r:embed="rId3">
              <a:alphaModFix/>
            </a:blip>
            <a:srcRect b="19297" l="0" r="3226" t="18995"/>
            <a:stretch/>
          </p:blipFill>
          <p:spPr>
            <a:xfrm>
              <a:off x="7874149" y="4295154"/>
              <a:ext cx="3243030" cy="2067906"/>
            </a:xfrm>
            <a:prstGeom prst="rect">
              <a:avLst/>
            </a:prstGeom>
            <a:noFill/>
            <a:ln>
              <a:noFill/>
            </a:ln>
          </p:spPr>
        </p:pic>
        <p:pic>
          <p:nvPicPr>
            <p:cNvPr id="117" name="Google Shape;117;p17"/>
            <p:cNvPicPr preferRelativeResize="0"/>
            <p:nvPr/>
          </p:nvPicPr>
          <p:blipFill rotWithShape="1">
            <a:blip r:embed="rId4">
              <a:alphaModFix/>
            </a:blip>
            <a:srcRect b="0" l="0" r="0" t="0"/>
            <a:stretch/>
          </p:blipFill>
          <p:spPr>
            <a:xfrm>
              <a:off x="8260468" y="748150"/>
              <a:ext cx="2470392" cy="3547004"/>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nvSpPr>
        <p:spPr>
          <a:xfrm>
            <a:off x="6278879" y="2032000"/>
            <a:ext cx="5303520" cy="4576276"/>
          </a:xfrm>
          <a:prstGeom prst="rect">
            <a:avLst/>
          </a:prstGeom>
          <a:noFill/>
          <a:ln>
            <a:noFill/>
          </a:ln>
        </p:spPr>
        <p:txBody>
          <a:bodyPr anchorCtr="0" anchor="t" bIns="45700" lIns="91425" spcFirstLastPara="1" rIns="91425" wrap="square" tIns="45700">
            <a:noAutofit/>
          </a:bodyPr>
          <a:lstStyle/>
          <a:p>
            <a:pPr indent="0" lvl="0" marL="0" marR="0" rtl="0" algn="l">
              <a:lnSpc>
                <a:spcPct val="95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Professional Attire</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Dress Code</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Grooming and Hygiene</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Adaptation to Occasion</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Client and Customer-Facing Roles</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Safety Considerations</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Cultural Sensitivity</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Company Brand</a:t>
            </a:r>
            <a:endParaRPr b="0" i="0" sz="2200" u="none" cap="none" strike="noStrike">
              <a:solidFill>
                <a:schemeClr val="dk1"/>
              </a:solidFill>
              <a:latin typeface="Arial"/>
              <a:ea typeface="Arial"/>
              <a:cs typeface="Arial"/>
              <a:sym typeface="Arial"/>
            </a:endParaRPr>
          </a:p>
        </p:txBody>
      </p:sp>
      <p:sp>
        <p:nvSpPr>
          <p:cNvPr id="124" name="Google Shape;124;p18"/>
          <p:cNvSpPr txBox="1"/>
          <p:nvPr/>
        </p:nvSpPr>
        <p:spPr>
          <a:xfrm>
            <a:off x="609600" y="2032000"/>
            <a:ext cx="5303520" cy="4576276"/>
          </a:xfrm>
          <a:prstGeom prst="rect">
            <a:avLst/>
          </a:prstGeom>
          <a:noFill/>
          <a:ln>
            <a:noFill/>
          </a:ln>
        </p:spPr>
        <p:txBody>
          <a:bodyPr anchorCtr="0" anchor="t" bIns="45700" lIns="0" spcFirstLastPara="1" rIns="91425" wrap="square" tIns="45700">
            <a:noAutofit/>
          </a:bodyPr>
          <a:lstStyle/>
          <a:p>
            <a:pPr indent="0" lvl="0" marL="0" marR="0" rtl="0" algn="l">
              <a:lnSpc>
                <a:spcPct val="95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Professional Behavior:</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Respect and Courtesy</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Integrity and Honesty</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Teamwork and Collaboration</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Timeliness and Accountability</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Conflict Resolution.</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Ethical Decision-Making</a:t>
            </a:r>
            <a:endParaRPr b="0" i="0" sz="1400" u="none" cap="none" strike="noStrike">
              <a:solidFill>
                <a:srgbClr val="000000"/>
              </a:solidFill>
              <a:latin typeface="Arial"/>
              <a:ea typeface="Arial"/>
              <a:cs typeface="Arial"/>
              <a:sym typeface="Arial"/>
            </a:endParaRPr>
          </a:p>
          <a:p>
            <a:pPr indent="-180975" lvl="0" marL="180975" marR="0" rtl="0" algn="l">
              <a:lnSpc>
                <a:spcPct val="95000"/>
              </a:lnSpc>
              <a:spcBef>
                <a:spcPts val="220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Adherence to Policies</a:t>
            </a:r>
            <a:endParaRPr b="0" i="0" sz="1400" u="none" cap="none" strike="noStrike">
              <a:solidFill>
                <a:srgbClr val="000000"/>
              </a:solidFill>
              <a:latin typeface="Arial"/>
              <a:ea typeface="Arial"/>
              <a:cs typeface="Arial"/>
              <a:sym typeface="Arial"/>
            </a:endParaRPr>
          </a:p>
        </p:txBody>
      </p:sp>
      <p:sp>
        <p:nvSpPr>
          <p:cNvPr id="125" name="Google Shape;125;p18"/>
          <p:cNvSpPr txBox="1"/>
          <p:nvPr>
            <p:ph type="title"/>
          </p:nvPr>
        </p:nvSpPr>
        <p:spPr>
          <a:xfrm>
            <a:off x="812439" y="249724"/>
            <a:ext cx="10932879" cy="577969"/>
          </a:xfrm>
          <a:prstGeom prst="rect">
            <a:avLst/>
          </a:prstGeom>
          <a:noFill/>
          <a:ln>
            <a:noFill/>
          </a:ln>
        </p:spPr>
        <p:txBody>
          <a:bodyPr anchorCtr="0" anchor="ctr" bIns="45700" lIns="0" spcFirstLastPara="1" rIns="91425" wrap="square" tIns="45700">
            <a:noAutofit/>
          </a:bodyPr>
          <a:lstStyle/>
          <a:p>
            <a:pPr indent="0" lvl="0" marL="0" rtl="0" algn="l">
              <a:lnSpc>
                <a:spcPct val="90000"/>
              </a:lnSpc>
              <a:spcBef>
                <a:spcPts val="0"/>
              </a:spcBef>
              <a:spcAft>
                <a:spcPts val="0"/>
              </a:spcAft>
              <a:buClr>
                <a:schemeClr val="dk1"/>
              </a:buClr>
              <a:buSzPts val="3600"/>
              <a:buFont typeface="Arial"/>
              <a:buNone/>
            </a:pPr>
            <a:r>
              <a:rPr lang="en-US"/>
              <a:t>Workplace Behavior &amp; Attire</a:t>
            </a:r>
            <a:endParaRPr/>
          </a:p>
        </p:txBody>
      </p:sp>
      <p:sp>
        <p:nvSpPr>
          <p:cNvPr id="126" name="Google Shape;126;p18"/>
          <p:cNvSpPr txBox="1"/>
          <p:nvPr>
            <p:ph idx="1" type="body"/>
          </p:nvPr>
        </p:nvSpPr>
        <p:spPr>
          <a:xfrm>
            <a:off x="629560" y="1036242"/>
            <a:ext cx="10932879" cy="864747"/>
          </a:xfrm>
          <a:prstGeom prst="rect">
            <a:avLst/>
          </a:prstGeom>
          <a:noFill/>
          <a:ln>
            <a:noFill/>
          </a:ln>
        </p:spPr>
        <p:txBody>
          <a:bodyPr anchorCtr="0" anchor="t" bIns="45700" lIns="0" spcFirstLastPara="1" rIns="91425" wrap="square" tIns="45700">
            <a:normAutofit/>
          </a:bodyPr>
          <a:lstStyle/>
          <a:p>
            <a:pPr indent="0" lvl="0" marL="0" rtl="0" algn="l">
              <a:lnSpc>
                <a:spcPct val="95000"/>
              </a:lnSpc>
              <a:spcBef>
                <a:spcPts val="0"/>
              </a:spcBef>
              <a:spcAft>
                <a:spcPts val="0"/>
              </a:spcAft>
              <a:buClr>
                <a:schemeClr val="dk1"/>
              </a:buClr>
              <a:buSzPts val="2200"/>
              <a:buNone/>
            </a:pPr>
            <a:r>
              <a:rPr lang="en-US" sz="2200"/>
              <a:t>Guidelines on professional behavior, respect for colleagues, clients, and the workplace, as well as expectations regarding appropriate clothing and grooming.</a:t>
            </a:r>
            <a:endParaRPr/>
          </a:p>
        </p:txBody>
      </p:sp>
      <p:sp>
        <p:nvSpPr>
          <p:cNvPr id="127" name="Google Shape;127;p18"/>
          <p:cNvSpPr/>
          <p:nvPr/>
        </p:nvSpPr>
        <p:spPr>
          <a:xfrm>
            <a:off x="6278882" y="1900988"/>
            <a:ext cx="5283557" cy="4707288"/>
          </a:xfrm>
          <a:prstGeom prst="rect">
            <a:avLst/>
          </a:prstGeom>
          <a:blipFill rotWithShape="1">
            <a:blip r:embed="rId3">
              <a:alphaModFix/>
            </a:blip>
            <a:stretch>
              <a:fillRect b="-13851" l="-6549" r="-6548" t="-3147"/>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8" name="Google Shape;128;p18"/>
          <p:cNvSpPr/>
          <p:nvPr/>
        </p:nvSpPr>
        <p:spPr>
          <a:xfrm>
            <a:off x="589640" y="1888462"/>
            <a:ext cx="5283557" cy="4707287"/>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