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Teko"/>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eko-bold.fntdata"/><Relationship Id="rId6" Type="http://schemas.openxmlformats.org/officeDocument/2006/relationships/slide" Target="slides/slide1.xml"/><Relationship Id="rId18" Type="http://schemas.openxmlformats.org/officeDocument/2006/relationships/font" Target="fonts/Tek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7" name="Google Shape;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rial"/>
                <a:ea typeface="Arial"/>
                <a:cs typeface="Arial"/>
                <a:sym typeface="Arial"/>
              </a:rPr>
              <a:t>Note for the trainer: start the day with enthusiasm. Your enthusiasm should reflect in your tone of voice and body language. </a:t>
            </a:r>
            <a:endParaRPr b="1">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7000"/>
              </a:lnSpc>
              <a:spcBef>
                <a:spcPts val="0"/>
              </a:spcBef>
              <a:spcAft>
                <a:spcPts val="0"/>
              </a:spcAft>
              <a:buSzPts val="1400"/>
              <a:buNone/>
            </a:pPr>
            <a:r>
              <a:rPr lang="en-US" sz="1200">
                <a:solidFill>
                  <a:srgbClr val="374151"/>
                </a:solidFill>
                <a:latin typeface="Arial"/>
                <a:ea typeface="Arial"/>
                <a:cs typeface="Arial"/>
                <a:sym typeface="Arial"/>
              </a:rPr>
              <a:t>Good morning everyone!</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solidFill>
                  <a:srgbClr val="374151"/>
                </a:solidFill>
                <a:latin typeface="Arial"/>
                <a:ea typeface="Arial"/>
                <a:cs typeface="Arial"/>
                <a:sym typeface="Arial"/>
              </a:rPr>
              <a:t>How are you today.  Are you ready to dive into a day of learning, growth, and transformation? I know I am!</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But this isn't going to be a passive experience. This isn't a lecture where you sit back and listen to someone else talk. This is an interactive, dynamic, and engaging workshop that requires your full participation, your curiosity, and your willingness to learn.</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So, are you ready to embrace this day with open hearts and open minds? Are you ready to learn, grow, and transform? I know I am, and I can't wait to see what we'll achieve together.</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Let's get started!</a:t>
            </a:r>
            <a:endParaRPr/>
          </a:p>
          <a:p>
            <a:pPr indent="0" lvl="0" marL="0" rtl="0" algn="l">
              <a:lnSpc>
                <a:spcPct val="100000"/>
              </a:lnSpc>
              <a:spcBef>
                <a:spcPts val="800"/>
              </a:spcBef>
              <a:spcAft>
                <a:spcPts val="0"/>
              </a:spcAft>
              <a:buSzPts val="1400"/>
              <a:buNone/>
            </a:pPr>
            <a:r>
              <a:t/>
            </a:r>
            <a:endParaRPr b="1">
              <a:latin typeface="Arial"/>
              <a:ea typeface="Arial"/>
              <a:cs typeface="Arial"/>
              <a:sym typeface="Arial"/>
            </a:endParaRPr>
          </a:p>
        </p:txBody>
      </p:sp>
      <p:sp>
        <p:nvSpPr>
          <p:cNvPr id="98" name="Google Shape;9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Interpersonal effectiveness refers to the ability to communicate and interact with others in a way that is respectful, assertive, and responsive to the needs of both oneself and others. It involves the skills of effective listening, expressing oneself clearly and assertively, understanding and respecting others' perspectives, negotiating conflicts, and managing emotions in relationships.</a:t>
            </a:r>
            <a:endParaRPr/>
          </a:p>
        </p:txBody>
      </p:sp>
      <p:sp>
        <p:nvSpPr>
          <p:cNvPr id="185" name="Google Shape;1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Practice active listening:</a:t>
            </a:r>
            <a:r>
              <a:rPr b="0" i="0" lang="en-US">
                <a:solidFill>
                  <a:srgbClr val="374151"/>
                </a:solidFill>
                <a:latin typeface="Arial"/>
                <a:ea typeface="Arial"/>
                <a:cs typeface="Arial"/>
                <a:sym typeface="Arial"/>
              </a:rPr>
              <a:t> One of the most important skills in building strong relationships is the ability to listen actively. This means giving your full attention to the person speaking, asking clarifying questions, and responding in a way that shows you have understood their perspective. By actively listening, you can build trust and understanding in your relationships.</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Practice assertive communication:</a:t>
            </a:r>
            <a:r>
              <a:rPr b="0" i="0" lang="en-US">
                <a:solidFill>
                  <a:srgbClr val="374151"/>
                </a:solidFill>
                <a:latin typeface="Arial"/>
                <a:ea typeface="Arial"/>
                <a:cs typeface="Arial"/>
                <a:sym typeface="Arial"/>
              </a:rPr>
              <a:t> Being assertive means communicating your thoughts, feelings, and needs in a clear, respectful, and direct way. It involves expressing yourself confidently while also respecting the feelings and perspectives of others. This can help you to avoid misunderstandings and conflicts, and build stronger, more authentic relationships.</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Develop empathy: </a:t>
            </a:r>
            <a:r>
              <a:rPr b="0" i="0" lang="en-US">
                <a:solidFill>
                  <a:srgbClr val="374151"/>
                </a:solidFill>
                <a:latin typeface="Arial"/>
                <a:ea typeface="Arial"/>
                <a:cs typeface="Arial"/>
                <a:sym typeface="Arial"/>
              </a:rPr>
              <a:t>Empathy is the ability to understand and share the feelings of others. By putting yourself in someone else's shoes, you can gain a deeper understanding of their perspective and build stronger relationships based on mutual respect and understanding.</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Learn conflict resolution skills: </a:t>
            </a:r>
            <a:r>
              <a:rPr b="0" i="0" lang="en-US">
                <a:solidFill>
                  <a:srgbClr val="374151"/>
                </a:solidFill>
                <a:latin typeface="Arial"/>
                <a:ea typeface="Arial"/>
                <a:cs typeface="Arial"/>
                <a:sym typeface="Arial"/>
              </a:rPr>
              <a:t>Conflict is a natural part of any relationship, and being able to resolve conflicts constructively is essential for building strong and healthy relationships. This involves identifying the root cause of the conflict, expressing your thoughts and feelings in a respectful way, and working with the other person to find a mutually beneficial solution.</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Emotional Intelligence: </a:t>
            </a:r>
            <a:r>
              <a:rPr b="0" i="0" lang="en-US">
                <a:solidFill>
                  <a:srgbClr val="374151"/>
                </a:solidFill>
                <a:latin typeface="Arial"/>
                <a:ea typeface="Arial"/>
                <a:cs typeface="Arial"/>
                <a:sym typeface="Arial"/>
              </a:rPr>
              <a:t>Mindfulness is the practice of being present in the moment and fully engaged with your surroundings. By practicing mindfulness, you can develop greater self-awareness and emotional intelligence, which can help you to communicate more effectively and build stronger relationships.</a:t>
            </a:r>
            <a:endParaRPr/>
          </a:p>
          <a:p>
            <a:pPr indent="0" lvl="0" marL="0" rtl="0" algn="l">
              <a:lnSpc>
                <a:spcPct val="100000"/>
              </a:lnSpc>
              <a:spcBef>
                <a:spcPts val="0"/>
              </a:spcBef>
              <a:spcAft>
                <a:spcPts val="0"/>
              </a:spcAft>
              <a:buSzPts val="1400"/>
              <a:buNone/>
            </a:pPr>
            <a:r>
              <a:t/>
            </a:r>
            <a:endParaRPr/>
          </a:p>
        </p:txBody>
      </p:sp>
      <p:sp>
        <p:nvSpPr>
          <p:cNvPr id="193" name="Google Shape;19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Personality refers to a unique set of traits, behaviors, attitudes, and characteristics that collectively define an individual's distinctive pattern of thinking, feeling, and behaving. It encompasses a person's typical ways of responding to various situations, interacting with others, and expressing themselves. Personality is an integral aspect of an individual's identity and influences how they perceive the world, make decisions, and engage with their environment.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Personality development refers to the process of enhancing and refining various aspects of an individual's personality, behavior, attitudes, and characteristics. It involves both self-awareness and intentional efforts to improve oneself in order to achieve personal growth, success, and a better quality of life. Personality development encompasses a wide range of factors that collectively contribute to an individual's overall demeanor, interactions with others, and effectiveness in various life domains.</a:t>
            </a:r>
            <a:br>
              <a:rPr b="0" i="0" lang="en-US">
                <a:solidFill>
                  <a:srgbClr val="000000"/>
                </a:solidFill>
                <a:latin typeface="Arial"/>
                <a:ea typeface="Arial"/>
                <a:cs typeface="Arial"/>
                <a:sym typeface="Arial"/>
              </a:rPr>
            </a:br>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Trainer to Give some example of how personality helped some of the leading people in the world to become world famous.</a:t>
            </a:r>
            <a:endParaRPr/>
          </a:p>
          <a:p>
            <a:pPr indent="0" lvl="0" marL="0" rtl="0" algn="l">
              <a:lnSpc>
                <a:spcPct val="100000"/>
              </a:lnSpc>
              <a:spcBef>
                <a:spcPts val="0"/>
              </a:spcBef>
              <a:spcAft>
                <a:spcPts val="0"/>
              </a:spcAft>
              <a:buSzPts val="1400"/>
              <a:buNone/>
            </a:pPr>
            <a:r>
              <a:rPr lang="en-US">
                <a:latin typeface="Arial"/>
                <a:ea typeface="Arial"/>
                <a:cs typeface="Arial"/>
                <a:sym typeface="Arial"/>
              </a:rPr>
              <a:t> </a:t>
            </a:r>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Elon Musk</a:t>
            </a:r>
            <a:r>
              <a:rPr b="0" i="0" lang="en-US">
                <a:solidFill>
                  <a:srgbClr val="374151"/>
                </a:solidFill>
                <a:latin typeface="Arial"/>
                <a:ea typeface="Arial"/>
                <a:cs typeface="Arial"/>
                <a:sym typeface="Arial"/>
              </a:rPr>
              <a:t>: </a:t>
            </a:r>
            <a:r>
              <a:rPr b="1" i="0" lang="en-US">
                <a:solidFill>
                  <a:srgbClr val="374151"/>
                </a:solidFill>
                <a:latin typeface="Arial"/>
                <a:ea typeface="Arial"/>
                <a:cs typeface="Arial"/>
                <a:sym typeface="Arial"/>
              </a:rPr>
              <a:t>Personality Traits</a:t>
            </a:r>
            <a:r>
              <a:rPr b="0" i="0" lang="en-US">
                <a:solidFill>
                  <a:srgbClr val="374151"/>
                </a:solidFill>
                <a:latin typeface="Arial"/>
                <a:ea typeface="Arial"/>
                <a:cs typeface="Arial"/>
                <a:sym typeface="Arial"/>
              </a:rPr>
              <a:t>: Visionary, Ambitious, Determined </a:t>
            </a:r>
            <a:r>
              <a:rPr b="1" i="0" lang="en-US">
                <a:solidFill>
                  <a:srgbClr val="374151"/>
                </a:solidFill>
                <a:latin typeface="Arial"/>
                <a:ea typeface="Arial"/>
                <a:cs typeface="Arial"/>
                <a:sym typeface="Arial"/>
              </a:rPr>
              <a:t>Impact</a:t>
            </a:r>
            <a:r>
              <a:rPr b="0" i="0" lang="en-US">
                <a:solidFill>
                  <a:srgbClr val="374151"/>
                </a:solidFill>
                <a:latin typeface="Arial"/>
                <a:ea typeface="Arial"/>
                <a:cs typeface="Arial"/>
                <a:sym typeface="Arial"/>
              </a:rPr>
              <a:t>: Elon Musk's bold and ambitious personality has driven him to launch several groundbreaking companies, including SpaceX, Tesla, Neuralink, and The Boring Company. His determination to push boundaries and tackle complex challenges has revolutionized industries such as space travel, electric cars, and renewable energy.</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Steve Jobs</a:t>
            </a:r>
            <a:r>
              <a:rPr b="0" i="0" lang="en-US">
                <a:solidFill>
                  <a:srgbClr val="374151"/>
                </a:solidFill>
                <a:latin typeface="Arial"/>
                <a:ea typeface="Arial"/>
                <a:cs typeface="Arial"/>
                <a:sym typeface="Arial"/>
              </a:rPr>
              <a:t>: </a:t>
            </a:r>
            <a:r>
              <a:rPr b="1" i="0" lang="en-US">
                <a:solidFill>
                  <a:srgbClr val="374151"/>
                </a:solidFill>
                <a:latin typeface="Arial"/>
                <a:ea typeface="Arial"/>
                <a:cs typeface="Arial"/>
                <a:sym typeface="Arial"/>
              </a:rPr>
              <a:t>Personality Traits</a:t>
            </a:r>
            <a:r>
              <a:rPr b="0" i="0" lang="en-US">
                <a:solidFill>
                  <a:srgbClr val="374151"/>
                </a:solidFill>
                <a:latin typeface="Arial"/>
                <a:ea typeface="Arial"/>
                <a:cs typeface="Arial"/>
                <a:sym typeface="Arial"/>
              </a:rPr>
              <a:t>: Innovative, Perfectionist, Creative </a:t>
            </a:r>
            <a:r>
              <a:rPr b="1" i="0" lang="en-US">
                <a:solidFill>
                  <a:srgbClr val="374151"/>
                </a:solidFill>
                <a:latin typeface="Arial"/>
                <a:ea typeface="Arial"/>
                <a:cs typeface="Arial"/>
                <a:sym typeface="Arial"/>
              </a:rPr>
              <a:t>Impact</a:t>
            </a:r>
            <a:r>
              <a:rPr b="0" i="0" lang="en-US">
                <a:solidFill>
                  <a:srgbClr val="374151"/>
                </a:solidFill>
                <a:latin typeface="Arial"/>
                <a:ea typeface="Arial"/>
                <a:cs typeface="Arial"/>
                <a:sym typeface="Arial"/>
              </a:rPr>
              <a:t>: Steve Jobs' innovative and perfectionist personality drove him to co-found Apple Inc. and pioneer products like the iPhone, iPad, and Macintosh. His insistence on design excellence and pushing the boundaries of technology transformed Apple into one of the most valuable and innovative companies globally.</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374151"/>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i="0" lang="en-US">
                <a:latin typeface="Arial"/>
                <a:ea typeface="Arial"/>
                <a:cs typeface="Arial"/>
                <a:sym typeface="Arial"/>
              </a:rPr>
              <a:t>Sachin Tendulkar - Dedication and Humility</a:t>
            </a:r>
            <a:r>
              <a:rPr b="0" i="0" lang="en-US">
                <a:solidFill>
                  <a:srgbClr val="374151"/>
                </a:solidFill>
                <a:latin typeface="Arial"/>
                <a:ea typeface="Arial"/>
                <a:cs typeface="Arial"/>
                <a:sym typeface="Arial"/>
              </a:rPr>
              <a:t>: Sachin Tendulkar, widely regarded as one of the greatest cricket players of all time, demonstrated unparalleled dedication to his sport. His unwavering commitment to improvement and constant humility despite his fame made him a role model for aspiring athletes around the world.</a:t>
            </a:r>
            <a:endParaRPr/>
          </a:p>
          <a:p>
            <a:pPr indent="0" lvl="0" marL="0" rtl="0" algn="l">
              <a:lnSpc>
                <a:spcPct val="100000"/>
              </a:lnSpc>
              <a:spcBef>
                <a:spcPts val="0"/>
              </a:spcBef>
              <a:spcAft>
                <a:spcPts val="0"/>
              </a:spcAft>
              <a:buClr>
                <a:schemeClr val="dk1"/>
              </a:buClr>
              <a:buSzPts val="1200"/>
              <a:buFont typeface="Calibri"/>
              <a:buNone/>
            </a:pPr>
            <a:r>
              <a:t/>
            </a:r>
            <a:endParaRPr b="1" i="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i="0" lang="en-US">
                <a:latin typeface="Arial"/>
                <a:ea typeface="Arial"/>
                <a:cs typeface="Arial"/>
                <a:sym typeface="Arial"/>
              </a:rPr>
              <a:t>Amitabh Bachchan - Resilience and Reinvention</a:t>
            </a:r>
            <a:r>
              <a:rPr b="0" i="0" lang="en-US">
                <a:solidFill>
                  <a:srgbClr val="374151"/>
                </a:solidFill>
                <a:latin typeface="Arial"/>
                <a:ea typeface="Arial"/>
                <a:cs typeface="Arial"/>
                <a:sym typeface="Arial"/>
              </a:rPr>
              <a:t>: Amitabh Bachchan, the iconic Bollywood actor, demonstrated remarkable resilience and the ability to reinvent himself. Despite facing setbacks early in his career, he emerged as a megastar, evolving his roles and maintaining relevance over decades.</a:t>
            </a:r>
            <a:endParaRPr/>
          </a:p>
          <a:p>
            <a:pPr indent="0" lvl="0" marL="0" rtl="0" algn="l">
              <a:lnSpc>
                <a:spcPct val="100000"/>
              </a:lnSpc>
              <a:spcBef>
                <a:spcPts val="0"/>
              </a:spcBef>
              <a:spcAft>
                <a:spcPts val="0"/>
              </a:spcAft>
              <a:buClr>
                <a:schemeClr val="dk1"/>
              </a:buClr>
              <a:buSzPts val="1200"/>
              <a:buFont typeface="Calibri"/>
              <a:buNone/>
            </a:pPr>
            <a:r>
              <a:t/>
            </a:r>
            <a:endParaRPr b="1" i="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i="0" lang="en-US">
                <a:latin typeface="Arial"/>
                <a:ea typeface="Arial"/>
                <a:cs typeface="Arial"/>
                <a:sym typeface="Arial"/>
              </a:rPr>
              <a:t>Ratan Tata - Ethical Leadership and Philanthropy</a:t>
            </a:r>
            <a:r>
              <a:rPr b="0" i="0" lang="en-US">
                <a:solidFill>
                  <a:srgbClr val="374151"/>
                </a:solidFill>
                <a:latin typeface="Arial"/>
                <a:ea typeface="Arial"/>
                <a:cs typeface="Arial"/>
                <a:sym typeface="Arial"/>
              </a:rPr>
              <a:t>: Ratan Tata, a prominent industrialist, is known for his ethical leadership and philanthropic endeavors. His commitment to corporate social responsibility and his role in transforming the Tata Group into a global conglomerate reflect his values-driven approach.</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AutoNum type="arabicPeriod"/>
            </a:pPr>
            <a:r>
              <a:rPr b="1" i="0" lang="en-US">
                <a:solidFill>
                  <a:srgbClr val="374151"/>
                </a:solidFill>
                <a:latin typeface="Arial"/>
                <a:ea typeface="Arial"/>
                <a:cs typeface="Arial"/>
                <a:sym typeface="Arial"/>
              </a:rPr>
              <a:t>Nelson Mandela</a:t>
            </a:r>
            <a:r>
              <a:rPr b="0" i="0" lang="en-US">
                <a:solidFill>
                  <a:srgbClr val="374151"/>
                </a:solidFill>
                <a:latin typeface="Arial"/>
                <a:ea typeface="Arial"/>
                <a:cs typeface="Arial"/>
                <a:sym typeface="Arial"/>
              </a:rPr>
              <a:t>: </a:t>
            </a:r>
            <a:r>
              <a:rPr b="1" i="0" lang="en-US">
                <a:solidFill>
                  <a:srgbClr val="374151"/>
                </a:solidFill>
                <a:latin typeface="Arial"/>
                <a:ea typeface="Arial"/>
                <a:cs typeface="Arial"/>
                <a:sym typeface="Arial"/>
              </a:rPr>
              <a:t>Personality Traits</a:t>
            </a:r>
            <a:r>
              <a:rPr b="0" i="0" lang="en-US">
                <a:solidFill>
                  <a:srgbClr val="374151"/>
                </a:solidFill>
                <a:latin typeface="Arial"/>
                <a:ea typeface="Arial"/>
                <a:cs typeface="Arial"/>
                <a:sym typeface="Arial"/>
              </a:rPr>
              <a:t>: Resilient, Forgiving, Inspirational </a:t>
            </a:r>
            <a:r>
              <a:rPr b="1" i="0" lang="en-US">
                <a:solidFill>
                  <a:srgbClr val="374151"/>
                </a:solidFill>
                <a:latin typeface="Arial"/>
                <a:ea typeface="Arial"/>
                <a:cs typeface="Arial"/>
                <a:sym typeface="Arial"/>
              </a:rPr>
              <a:t>Impact</a:t>
            </a:r>
            <a:r>
              <a:rPr b="0" i="0" lang="en-US">
                <a:solidFill>
                  <a:srgbClr val="374151"/>
                </a:solidFill>
                <a:latin typeface="Arial"/>
                <a:ea typeface="Arial"/>
                <a:cs typeface="Arial"/>
                <a:sym typeface="Arial"/>
              </a:rPr>
              <a:t>: Nelson Mandela's resilience and ability to forgive despite 27 years of imprisonment had a profound impact on South Africa's transition from apartheid to democracy. His inspirational personality and commitment to reconciliation earned him global respect as a symbol of peace and social justice.</a:t>
            </a:r>
            <a:endParaRPr/>
          </a:p>
          <a:p>
            <a:pPr indent="0" lvl="0" marL="0" rtl="0" algn="l">
              <a:lnSpc>
                <a:spcPct val="100000"/>
              </a:lnSpc>
              <a:spcBef>
                <a:spcPts val="0"/>
              </a:spcBef>
              <a:spcAft>
                <a:spcPts val="0"/>
              </a:spcAft>
              <a:buSzPts val="1400"/>
              <a:buNone/>
            </a:pPr>
            <a:br>
              <a:rPr lang="en-US">
                <a:latin typeface="Arial"/>
                <a:ea typeface="Arial"/>
                <a:cs typeface="Arial"/>
                <a:sym typeface="Arial"/>
              </a:rPr>
            </a:br>
            <a:r>
              <a:rPr lang="en-US">
                <a:latin typeface="Arial"/>
                <a:ea typeface="Arial"/>
                <a:cs typeface="Arial"/>
                <a:sym typeface="Arial"/>
              </a:rPr>
              <a:t>Have seen and understood this I am sure you are also looking forward to enhance your personality and hence we are all a part of this workshop Called as personality Development. What is personality development. Lets Move to the next slide.</a:t>
            </a:r>
            <a:endParaRPr>
              <a:latin typeface="Arial"/>
              <a:ea typeface="Arial"/>
              <a:cs typeface="Arial"/>
              <a:sym typeface="Arial"/>
            </a:endParaRPr>
          </a:p>
        </p:txBody>
      </p:sp>
      <p:sp>
        <p:nvSpPr>
          <p:cNvPr id="115" name="Google Shape;1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Ask: What is attitude?</a:t>
            </a:r>
            <a:endParaRPr/>
          </a:p>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Elicit response.</a:t>
            </a:r>
            <a:br>
              <a:rPr b="0" i="0" lang="en-US">
                <a:solidFill>
                  <a:srgbClr val="2D2D2D"/>
                </a:solidFill>
                <a:latin typeface="Arial"/>
                <a:ea typeface="Arial"/>
                <a:cs typeface="Arial"/>
                <a:sym typeface="Arial"/>
              </a:rPr>
            </a:b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Say: Attitude is the way a person thinks or feels about a specific person, place, action, or experience. Similar to the individual perspective, attitude encompasses the individual’s particular emotions and the way in which they act towards people and work. Attitude is a specific disposition that combines factors like beliefs, opinions, moods, and emotions. Sometimes, attitude is referred to as an outlook or mental state that affects the way people perceive the world around them and the way they experience life, work, relationships, and more.</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Ask: Why is positive attitude so important for professional excellence?</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US">
                <a:solidFill>
                  <a:srgbClr val="2D2D2D"/>
                </a:solidFill>
                <a:latin typeface="Arial"/>
                <a:ea typeface="Arial"/>
                <a:cs typeface="Arial"/>
                <a:sym typeface="Arial"/>
              </a:rPr>
              <a:t>Transition to the next slide.</a:t>
            </a:r>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a:solidFill>
                  <a:srgbClr val="292929"/>
                </a:solidFill>
              </a:rPr>
              <a:t>Say: </a:t>
            </a:r>
            <a:endParaRPr/>
          </a:p>
          <a:p>
            <a:pPr indent="0" lvl="0" marL="0" rtl="0" algn="l">
              <a:lnSpc>
                <a:spcPct val="100000"/>
              </a:lnSpc>
              <a:spcBef>
                <a:spcPts val="0"/>
              </a:spcBef>
              <a:spcAft>
                <a:spcPts val="0"/>
              </a:spcAft>
              <a:buSzPts val="1400"/>
              <a:buNone/>
            </a:pPr>
            <a:r>
              <a:t/>
            </a:r>
            <a:endParaRPr b="0" i="0">
              <a:solidFill>
                <a:srgbClr val="292929"/>
              </a:solidFill>
            </a:endParaRPr>
          </a:p>
          <a:p>
            <a:pPr indent="0" lvl="0" marL="0" rtl="0" algn="l">
              <a:lnSpc>
                <a:spcPct val="100000"/>
              </a:lnSpc>
              <a:spcBef>
                <a:spcPts val="0"/>
              </a:spcBef>
              <a:spcAft>
                <a:spcPts val="0"/>
              </a:spcAft>
              <a:buSzPts val="1400"/>
              <a:buNone/>
            </a:pPr>
            <a:r>
              <a:rPr b="0" i="0" lang="en-US">
                <a:solidFill>
                  <a:srgbClr val="292929"/>
                </a:solidFill>
              </a:rPr>
              <a:t>Someone with a solution-centric mindset approaches work with a focus on honing in on solutions and forward progress. They don’t get stuck in setbacks or drama. Instead, they learn from setbacks and move forward. They don’t ignore or push problems aside. Instead, they voice problems with a proposed solution and align the team around a plan of resolution and execution. They make sure they (or someone on the team) close the loop in implementing the solution.</a:t>
            </a:r>
            <a:endParaRPr/>
          </a:p>
          <a:p>
            <a:pPr indent="0" lvl="0" marL="0" rtl="0" algn="l">
              <a:lnSpc>
                <a:spcPct val="100000"/>
              </a:lnSpc>
              <a:spcBef>
                <a:spcPts val="0"/>
              </a:spcBef>
              <a:spcAft>
                <a:spcPts val="0"/>
              </a:spcAft>
              <a:buSzPts val="1400"/>
              <a:buNone/>
            </a:pPr>
            <a:r>
              <a:t/>
            </a:r>
            <a:endParaRPr b="0" i="0">
              <a:solidFill>
                <a:srgbClr val="292929"/>
              </a:solidFill>
            </a:endParaRPr>
          </a:p>
          <a:p>
            <a:pPr indent="0" lvl="0" marL="0" rtl="0" algn="l">
              <a:lnSpc>
                <a:spcPct val="100000"/>
              </a:lnSpc>
              <a:spcBef>
                <a:spcPts val="0"/>
              </a:spcBef>
              <a:spcAft>
                <a:spcPts val="0"/>
              </a:spcAft>
              <a:buSzPts val="1400"/>
              <a:buNone/>
            </a:pPr>
            <a:r>
              <a:rPr b="0" i="0" lang="en-US">
                <a:solidFill>
                  <a:srgbClr val="292929"/>
                </a:solidFill>
              </a:rPr>
              <a:t>A solution-centric mindset is at the heart of making progress for a professional. It is not necessarily inherent; it usually comes from past experience and it can be taught and adopted.</a:t>
            </a:r>
            <a:endParaRPr/>
          </a:p>
          <a:p>
            <a:pPr indent="0" lvl="0" marL="0" rtl="0" algn="l">
              <a:lnSpc>
                <a:spcPct val="100000"/>
              </a:lnSpc>
              <a:spcBef>
                <a:spcPts val="0"/>
              </a:spcBef>
              <a:spcAft>
                <a:spcPts val="0"/>
              </a:spcAft>
              <a:buSzPts val="1400"/>
              <a:buNone/>
            </a:pPr>
            <a:r>
              <a:t/>
            </a:r>
            <a:endParaRPr b="0" i="0">
              <a:solidFill>
                <a:srgbClr val="292929"/>
              </a:solidFill>
            </a:endParaRPr>
          </a:p>
          <a:p>
            <a:pPr indent="0" lvl="0" marL="0" rtl="0" algn="l">
              <a:lnSpc>
                <a:spcPct val="100000"/>
              </a:lnSpc>
              <a:spcBef>
                <a:spcPts val="0"/>
              </a:spcBef>
              <a:spcAft>
                <a:spcPts val="0"/>
              </a:spcAft>
              <a:buSzPts val="1400"/>
              <a:buNone/>
            </a:pPr>
            <a:r>
              <a:rPr b="0" i="0" lang="en-US">
                <a:solidFill>
                  <a:srgbClr val="292929"/>
                </a:solidFill>
              </a:rPr>
              <a:t>Being solution-oriented means you will meditate to fix the problem. Solution-oriented people don’t just solve problems, they help identify the source of a question or challenge and provide the right or a better, way of doing things. Additionally, one of the greatest strengths of a solution-oriented individual is their ability to think critically. This requires the ability to think, evaluate, analyze, and decide clearly and quickly, in such a way that helps solve a problem. Lastly, solution-oriented people funnel all decisions through a filter that helps answer ‘why’. This unique approach immediately gets to the heart of the matter, or the individual, where the roots help clarify the situation or question.</a:t>
            </a:r>
            <a:endParaRPr/>
          </a:p>
          <a:p>
            <a:pPr indent="0" lvl="0" marL="0" rtl="0" algn="l">
              <a:lnSpc>
                <a:spcPct val="100000"/>
              </a:lnSpc>
              <a:spcBef>
                <a:spcPts val="0"/>
              </a:spcBef>
              <a:spcAft>
                <a:spcPts val="0"/>
              </a:spcAft>
              <a:buSzPts val="1400"/>
              <a:buNone/>
            </a:pPr>
            <a:r>
              <a:t/>
            </a:r>
            <a:endParaRPr b="0" i="0">
              <a:solidFill>
                <a:srgbClr val="292929"/>
              </a:solidFill>
            </a:endParaRPr>
          </a:p>
          <a:p>
            <a:pPr indent="0" lvl="0" marL="0" marR="0" rtl="0" algn="l">
              <a:lnSpc>
                <a:spcPct val="100000"/>
              </a:lnSpc>
              <a:spcBef>
                <a:spcPts val="0"/>
              </a:spcBef>
              <a:spcAft>
                <a:spcPts val="0"/>
              </a:spcAft>
              <a:buClr>
                <a:srgbClr val="2D2D2D"/>
              </a:buClr>
              <a:buSzPts val="1200"/>
              <a:buFont typeface="Arial"/>
              <a:buNone/>
            </a:pPr>
            <a:r>
              <a:rPr b="1" i="0" lang="en-US">
                <a:solidFill>
                  <a:srgbClr val="2D2D2D"/>
                </a:solidFill>
                <a:latin typeface="Arial"/>
                <a:ea typeface="Arial"/>
                <a:cs typeface="Arial"/>
                <a:sym typeface="Arial"/>
              </a:rPr>
              <a:t>Transition to the next slide.</a:t>
            </a:r>
            <a:endParaRPr/>
          </a:p>
          <a:p>
            <a:pPr indent="0" lvl="0" marL="0" rtl="0" algn="l">
              <a:lnSpc>
                <a:spcPct val="100000"/>
              </a:lnSpc>
              <a:spcBef>
                <a:spcPts val="0"/>
              </a:spcBef>
              <a:spcAft>
                <a:spcPts val="0"/>
              </a:spcAft>
              <a:buSzPts val="1400"/>
              <a:buNone/>
            </a:pPr>
            <a:r>
              <a:t/>
            </a:r>
            <a:endParaRPr b="0" i="0">
              <a:solidFill>
                <a:srgbClr val="292929"/>
              </a:solidFill>
            </a:endParaRPr>
          </a:p>
          <a:p>
            <a:pPr indent="0" lvl="0" marL="0" rtl="0" algn="l">
              <a:lnSpc>
                <a:spcPct val="100000"/>
              </a:lnSpc>
              <a:spcBef>
                <a:spcPts val="0"/>
              </a:spcBef>
              <a:spcAft>
                <a:spcPts val="0"/>
              </a:spcAft>
              <a:buSzPts val="1400"/>
              <a:buNone/>
            </a:pPr>
            <a:r>
              <a:t/>
            </a:r>
            <a:endParaRPr/>
          </a:p>
        </p:txBody>
      </p:sp>
      <p:sp>
        <p:nvSpPr>
          <p:cNvPr id="131" name="Google Shape;1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rial"/>
                <a:ea typeface="Arial"/>
                <a:cs typeface="Arial"/>
                <a:sym typeface="Arial"/>
              </a:rPr>
              <a:t>Say: C</a:t>
            </a:r>
            <a:r>
              <a:rPr b="0" i="0" lang="en-US" sz="1200">
                <a:solidFill>
                  <a:schemeClr val="dk1"/>
                </a:solidFill>
                <a:latin typeface="Arial"/>
                <a:ea typeface="Arial"/>
                <a:cs typeface="Arial"/>
                <a:sym typeface="Arial"/>
              </a:rPr>
              <a:t>ommunication can further be categorized into 4 types:</a:t>
            </a:r>
            <a:endParaRPr b="1"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1"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Assertive </a:t>
            </a:r>
            <a:endParaRPr b="0"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Aggressive</a:t>
            </a:r>
            <a:endParaRPr b="0"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Passive and </a:t>
            </a:r>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Empathetic</a:t>
            </a:r>
            <a:endParaRPr/>
          </a:p>
          <a:p>
            <a:pPr indent="0" lvl="0" marL="0" rtl="0" algn="l">
              <a:lnSpc>
                <a:spcPct val="100000"/>
              </a:lnSpc>
              <a:spcBef>
                <a:spcPts val="0"/>
              </a:spcBef>
              <a:spcAft>
                <a:spcPts val="0"/>
              </a:spcAft>
              <a:buSzPts val="1400"/>
              <a:buNone/>
            </a:pPr>
            <a:r>
              <a:t/>
            </a:r>
            <a:endParaRPr b="0"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So what are these?</a:t>
            </a:r>
            <a:endParaRPr b="0">
              <a:latin typeface="Arial"/>
              <a:ea typeface="Arial"/>
              <a:cs typeface="Arial"/>
              <a:sym typeface="Arial"/>
            </a:endParaRPr>
          </a:p>
        </p:txBody>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A goal is a specific and measurable objective or target that an individual or organization aims to achieve within a set period of time. Goals can be short-term or long-term and can be related to various aspects of life such as personal, professional, academic, or health-related goals.</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Goals can help individuals to break down larger objectives into smaller, more manageable tasks and track progress towards their desired outcome.</a:t>
            </a:r>
            <a:endParaRPr/>
          </a:p>
        </p:txBody>
      </p:sp>
      <p:sp>
        <p:nvSpPr>
          <p:cNvPr id="161" name="Google Shape;16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Trainer builds on – Using time effectively – that is about one’s own capability. Everyone one has the same amount of time. But how we use it to our advantage can greatly differ from person to person. </a:t>
            </a:r>
            <a:endParaRPr/>
          </a:p>
          <a:p>
            <a:pPr indent="0" lvl="0" marL="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We all have the same amount of time – some accomplish more, some accomplish less and some accomplish extraordinary things in a single lifetime.</a:t>
            </a:r>
            <a:endParaRPr/>
          </a:p>
          <a:p>
            <a:pPr indent="0" lvl="0" marL="0" rtl="0" algn="l">
              <a:lnSpc>
                <a:spcPct val="100000"/>
              </a:lnSpc>
              <a:spcBef>
                <a:spcPts val="0"/>
              </a:spcBef>
              <a:spcAft>
                <a:spcPts val="0"/>
              </a:spcAft>
              <a:buClr>
                <a:schemeClr val="dk1"/>
              </a:buClr>
              <a:buSzPts val="1800"/>
              <a:buFont typeface="Arial"/>
              <a:buNone/>
            </a:pPr>
            <a:r>
              <a:t/>
            </a:r>
            <a:endParaRPr sz="1800">
              <a:latin typeface="Arial"/>
              <a:ea typeface="Arial"/>
              <a:cs typeface="Arial"/>
              <a:sym typeface="Arial"/>
            </a:endParaRPr>
          </a:p>
          <a:p>
            <a:pPr indent="0" lvl="0" marL="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For example – Dr Kalam – Also known as the Missile Man of India, was leading scientist, writer, President of India and head of many important scientific organisations  and many others contributions to society. </a:t>
            </a:r>
            <a:endParaRPr/>
          </a:p>
          <a:p>
            <a:pPr indent="0" lvl="0" marL="0" rtl="0" algn="l">
              <a:lnSpc>
                <a:spcPct val="100000"/>
              </a:lnSpc>
              <a:spcBef>
                <a:spcPts val="0"/>
              </a:spcBef>
              <a:spcAft>
                <a:spcPts val="0"/>
              </a:spcAft>
              <a:buClr>
                <a:schemeClr val="dk1"/>
              </a:buClr>
              <a:buSzPts val="1800"/>
              <a:buFont typeface="Arial"/>
              <a:buNone/>
            </a:pPr>
            <a:r>
              <a:t/>
            </a:r>
            <a:endParaRPr sz="1800">
              <a:latin typeface="Arial"/>
              <a:ea typeface="Arial"/>
              <a:cs typeface="Arial"/>
              <a:sym typeface="Arial"/>
            </a:endParaRPr>
          </a:p>
        </p:txBody>
      </p:sp>
      <p:sp>
        <p:nvSpPr>
          <p:cNvPr id="169" name="Google Shape;1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a:solidFill>
                  <a:srgbClr val="212529"/>
                </a:solidFill>
                <a:latin typeface="Arial"/>
                <a:ea typeface="Arial"/>
                <a:cs typeface="Arial"/>
                <a:sym typeface="Arial"/>
              </a:rPr>
              <a:t>Trainer Explains the 1</a:t>
            </a:r>
            <a:r>
              <a:rPr b="1" baseline="30000" i="0" lang="en-US">
                <a:solidFill>
                  <a:srgbClr val="212529"/>
                </a:solidFill>
                <a:latin typeface="Arial"/>
                <a:ea typeface="Arial"/>
                <a:cs typeface="Arial"/>
                <a:sym typeface="Arial"/>
              </a:rPr>
              <a:t>st</a:t>
            </a:r>
            <a:r>
              <a:rPr b="1" i="0" lang="en-US">
                <a:solidFill>
                  <a:srgbClr val="212529"/>
                </a:solidFill>
                <a:latin typeface="Arial"/>
                <a:ea typeface="Arial"/>
                <a:cs typeface="Arial"/>
                <a:sym typeface="Arial"/>
              </a:rPr>
              <a:t> quadrant  with Examples - https://www.groupmap.com/portfolio/urgent-important-matrix</a:t>
            </a:r>
            <a:endParaRPr/>
          </a:p>
          <a:p>
            <a:pPr indent="0" lvl="0" marL="0" rtl="0" algn="l">
              <a:lnSpc>
                <a:spcPct val="100000"/>
              </a:lnSpc>
              <a:spcBef>
                <a:spcPts val="0"/>
              </a:spcBef>
              <a:spcAft>
                <a:spcPts val="0"/>
              </a:spcAft>
              <a:buSzPts val="1400"/>
              <a:buNone/>
            </a:pPr>
            <a:r>
              <a:rPr b="1" i="0" lang="en-US">
                <a:solidFill>
                  <a:srgbClr val="212529"/>
                </a:solidFill>
                <a:latin typeface="Arial"/>
                <a:ea typeface="Arial"/>
                <a:cs typeface="Arial"/>
                <a:sym typeface="Arial"/>
              </a:rPr>
              <a:t>Important but Not Urgent – Plans</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These are the activities that help you achieve your long and mid-term goals and objectives. Because they aren’t necessarily pressing for attention, we often put them off to deal with “urgent” issues.</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Important but not Urgent activities might include:</a:t>
            </a:r>
            <a:endParaRPr/>
          </a:p>
          <a:p>
            <a:pPr indent="0" lvl="0" marL="0" rtl="0" algn="l">
              <a:lnSpc>
                <a:spcPct val="100000"/>
              </a:lnSpc>
              <a:spcBef>
                <a:spcPts val="0"/>
              </a:spcBef>
              <a:spcAft>
                <a:spcPts val="0"/>
              </a:spcAft>
              <a:buClr>
                <a:schemeClr val="dk1"/>
              </a:buClr>
              <a:buSzPts val="1200"/>
              <a:buFont typeface="Arial"/>
              <a:buChar char="•"/>
            </a:pPr>
            <a:r>
              <a:rPr b="0" i="0" lang="en-US">
                <a:latin typeface="Arial"/>
                <a:ea typeface="Arial"/>
                <a:cs typeface="Arial"/>
                <a:sym typeface="Arial"/>
              </a:rPr>
              <a:t>Longer term planning</a:t>
            </a:r>
            <a:endParaRPr/>
          </a:p>
          <a:p>
            <a:pPr indent="0" lvl="0" marL="0" rtl="0" algn="l">
              <a:lnSpc>
                <a:spcPct val="100000"/>
              </a:lnSpc>
              <a:spcBef>
                <a:spcPts val="0"/>
              </a:spcBef>
              <a:spcAft>
                <a:spcPts val="0"/>
              </a:spcAft>
              <a:buClr>
                <a:schemeClr val="dk1"/>
              </a:buClr>
              <a:buSzPts val="1200"/>
              <a:buFont typeface="Arial"/>
              <a:buChar char="•"/>
            </a:pPr>
            <a:r>
              <a:rPr b="0" i="0" lang="en-US">
                <a:latin typeface="Arial"/>
                <a:ea typeface="Arial"/>
                <a:cs typeface="Arial"/>
                <a:sym typeface="Arial"/>
              </a:rPr>
              <a:t>Work that directly contributes towards goals and objectives</a:t>
            </a:r>
            <a:endParaRPr/>
          </a:p>
          <a:p>
            <a:pPr indent="0" lvl="0" marL="0" rtl="0" algn="l">
              <a:lnSpc>
                <a:spcPct val="100000"/>
              </a:lnSpc>
              <a:spcBef>
                <a:spcPts val="0"/>
              </a:spcBef>
              <a:spcAft>
                <a:spcPts val="0"/>
              </a:spcAft>
              <a:buClr>
                <a:schemeClr val="dk1"/>
              </a:buClr>
              <a:buSzPts val="1200"/>
              <a:buFont typeface="Arial"/>
              <a:buChar char="•"/>
            </a:pPr>
            <a:r>
              <a:rPr b="0" i="0" lang="en-US">
                <a:latin typeface="Arial"/>
                <a:ea typeface="Arial"/>
                <a:cs typeface="Arial"/>
                <a:sym typeface="Arial"/>
              </a:rPr>
              <a:t>Risk analysis</a:t>
            </a:r>
            <a:endParaRPr/>
          </a:p>
          <a:p>
            <a:pPr indent="0" lvl="0" marL="0" rtl="0" algn="l">
              <a:lnSpc>
                <a:spcPct val="100000"/>
              </a:lnSpc>
              <a:spcBef>
                <a:spcPts val="0"/>
              </a:spcBef>
              <a:spcAft>
                <a:spcPts val="0"/>
              </a:spcAft>
              <a:buClr>
                <a:schemeClr val="dk1"/>
              </a:buClr>
              <a:buSzPts val="1200"/>
              <a:buFont typeface="Arial"/>
              <a:buChar char="•"/>
            </a:pPr>
            <a:r>
              <a:rPr b="0" i="0" lang="en-US">
                <a:latin typeface="Arial"/>
                <a:ea typeface="Arial"/>
                <a:cs typeface="Arial"/>
                <a:sym typeface="Arial"/>
              </a:rPr>
              <a:t>Relationship and team building</a:t>
            </a:r>
            <a:endParaRPr/>
          </a:p>
          <a:p>
            <a:pPr indent="0" lvl="0" marL="0" rtl="0" algn="l">
              <a:lnSpc>
                <a:spcPct val="100000"/>
              </a:lnSpc>
              <a:spcBef>
                <a:spcPts val="0"/>
              </a:spcBef>
              <a:spcAft>
                <a:spcPts val="0"/>
              </a:spcAft>
              <a:buClr>
                <a:schemeClr val="dk1"/>
              </a:buClr>
              <a:buSzPts val="1200"/>
              <a:buFont typeface="Arial"/>
              <a:buChar char="•"/>
            </a:pPr>
            <a:r>
              <a:rPr b="0" i="0" lang="en-US">
                <a:latin typeface="Arial"/>
                <a:ea typeface="Arial"/>
                <a:cs typeface="Arial"/>
                <a:sym typeface="Arial"/>
              </a:rPr>
              <a:t>Education and training</a:t>
            </a:r>
            <a:endParaRPr/>
          </a:p>
          <a:p>
            <a:pPr indent="0" lvl="0" marL="0" rtl="0" algn="l">
              <a:lnSpc>
                <a:spcPct val="100000"/>
              </a:lnSpc>
              <a:spcBef>
                <a:spcPts val="0"/>
              </a:spcBef>
              <a:spcAft>
                <a:spcPts val="0"/>
              </a:spcAft>
              <a:buClr>
                <a:schemeClr val="dk1"/>
              </a:buClr>
              <a:buSzPts val="1200"/>
              <a:buFont typeface="Arial"/>
              <a:buChar char="•"/>
            </a:pPr>
            <a:r>
              <a:rPr b="0" i="0" lang="en-US">
                <a:latin typeface="Arial"/>
                <a:ea typeface="Arial"/>
                <a:cs typeface="Arial"/>
                <a:sym typeface="Arial"/>
              </a:rPr>
              <a:t>Proactive maintenance</a:t>
            </a:r>
            <a:endParaRPr/>
          </a:p>
          <a:p>
            <a:pPr indent="0" lvl="0" marL="0" rtl="0" algn="l">
              <a:lnSpc>
                <a:spcPct val="100000"/>
              </a:lnSpc>
              <a:spcBef>
                <a:spcPts val="0"/>
              </a:spcBef>
              <a:spcAft>
                <a:spcPts val="0"/>
              </a:spcAft>
              <a:buClr>
                <a:schemeClr val="dk1"/>
              </a:buClr>
              <a:buSzPts val="1200"/>
              <a:buFont typeface="Arial"/>
              <a:buChar char="•"/>
            </a:pPr>
            <a:r>
              <a:rPr b="0" i="0" lang="en-US">
                <a:latin typeface="Arial"/>
                <a:ea typeface="Arial"/>
                <a:cs typeface="Arial"/>
                <a:sym typeface="Arial"/>
              </a:rPr>
              <a:t>Creating a budget and savings plan</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Invest more of your time in this quadrant to help prevent and eliminate many of the urgent activities in Q2 and balance the demands in Q4.</a:t>
            </a:r>
            <a:endParaRPr/>
          </a:p>
          <a:p>
            <a:pPr indent="0" lvl="0" marL="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p:txBody>
      </p:sp>
      <p:sp>
        <p:nvSpPr>
          <p:cNvPr id="177" name="Google Shape;17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2"/>
          <p:cNvSpPr txBox="1"/>
          <p:nvPr/>
        </p:nvSpPr>
        <p:spPr>
          <a:xfrm>
            <a:off x="457200" y="6553200"/>
            <a:ext cx="533400" cy="4873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p:nvPr>
            <p:ph idx="2" type="pic"/>
          </p:nvPr>
        </p:nvSpPr>
        <p:spPr>
          <a:xfrm>
            <a:off x="5183188" y="987425"/>
            <a:ext cx="6172200" cy="4873625"/>
          </a:xfrm>
          <a:prstGeom prst="rect">
            <a:avLst/>
          </a:prstGeom>
          <a:noFill/>
          <a:ln>
            <a:noFill/>
          </a:ln>
        </p:spPr>
      </p:sp>
      <p:sp>
        <p:nvSpPr>
          <p:cNvPr id="79" name="Google Shape;79;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1">
  <p:cSld name="Title and Content-1">
    <p:spTree>
      <p:nvGrpSpPr>
        <p:cNvPr id="29" name="Shape 29"/>
        <p:cNvGrpSpPr/>
        <p:nvPr/>
      </p:nvGrpSpPr>
      <p:grpSpPr>
        <a:xfrm>
          <a:off x="0" y="0"/>
          <a:ext cx="0" cy="0"/>
          <a:chOff x="0" y="0"/>
          <a:chExt cx="0" cy="0"/>
        </a:xfrm>
      </p:grpSpPr>
      <p:sp>
        <p:nvSpPr>
          <p:cNvPr id="30" name="Google Shape;30;p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5" name="Google Shape;4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0.png"/><Relationship Id="rId2" Type="http://schemas.openxmlformats.org/officeDocument/2006/relationships/image" Target="../media/image2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9413240" y="6644640"/>
            <a:ext cx="2778760" cy="213360"/>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
          <p:cNvSpPr/>
          <p:nvPr/>
        </p:nvSpPr>
        <p:spPr>
          <a:xfrm>
            <a:off x="0" y="6644640"/>
            <a:ext cx="9413241" cy="213360"/>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
          <p:cNvSpPr txBox="1"/>
          <p:nvPr/>
        </p:nvSpPr>
        <p:spPr>
          <a:xfrm flipH="1">
            <a:off x="6103905" y="6593085"/>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flipH="1">
            <a:off x="10005347" y="6597431"/>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sp>
        <p:nvSpPr>
          <p:cNvPr id="19" name="Google Shape;19;p1"/>
          <p:cNvSpPr txBox="1"/>
          <p:nvPr/>
        </p:nvSpPr>
        <p:spPr>
          <a:xfrm flipH="1">
            <a:off x="1923360" y="6594743"/>
            <a:ext cx="32836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a:t>
            </a:r>
            <a:r>
              <a:rPr b="0" i="0" lang="en-US" sz="1400" u="none" cap="none" strike="noStrike">
                <a:solidFill>
                  <a:srgbClr val="222222"/>
                </a:solidFill>
                <a:latin typeface="Arial"/>
                <a:ea typeface="Arial"/>
                <a:cs typeface="Arial"/>
                <a:sym typeface="Arial"/>
              </a:rPr>
              <a:t>Personality Development</a:t>
            </a:r>
            <a:endParaRPr b="0" i="0" sz="1400" u="none" cap="none" strike="noStrike">
              <a:solidFill>
                <a:schemeClr val="dk1"/>
              </a:solidFill>
              <a:latin typeface="Arial"/>
              <a:ea typeface="Arial"/>
              <a:cs typeface="Arial"/>
              <a:sym typeface="Arial"/>
            </a:endParaRPr>
          </a:p>
        </p:txBody>
      </p:sp>
      <p:pic>
        <p:nvPicPr>
          <p:cNvPr id="20" name="Google Shape;20;p1"/>
          <p:cNvPicPr preferRelativeResize="0"/>
          <p:nvPr/>
        </p:nvPicPr>
        <p:blipFill rotWithShape="1">
          <a:blip r:embed="rId1">
            <a:alphaModFix/>
          </a:blip>
          <a:srcRect b="0" l="0" r="0" t="0"/>
          <a:stretch/>
        </p:blipFill>
        <p:spPr>
          <a:xfrm>
            <a:off x="35958" y="0"/>
            <a:ext cx="690563" cy="800100"/>
          </a:xfrm>
          <a:prstGeom prst="rect">
            <a:avLst/>
          </a:prstGeom>
          <a:noFill/>
          <a:ln>
            <a:noFill/>
          </a:ln>
        </p:spPr>
      </p:pic>
      <p:pic>
        <p:nvPicPr>
          <p:cNvPr id="21" name="Google Shape;21;p1"/>
          <p:cNvPicPr preferRelativeResize="0"/>
          <p:nvPr/>
        </p:nvPicPr>
        <p:blipFill rotWithShape="1">
          <a:blip r:embed="rId2">
            <a:alphaModFix/>
          </a:blip>
          <a:srcRect b="0" l="0" r="0" t="0"/>
          <a:stretch/>
        </p:blipFill>
        <p:spPr>
          <a:xfrm>
            <a:off x="11499814" y="0"/>
            <a:ext cx="692186" cy="60963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25.jpg"/><Relationship Id="rId9"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24.png"/><Relationship Id="rId8"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4"/>
          <p:cNvSpPr txBox="1"/>
          <p:nvPr>
            <p:ph type="ctrTitle"/>
          </p:nvPr>
        </p:nvSpPr>
        <p:spPr>
          <a:xfrm>
            <a:off x="1122980" y="5653825"/>
            <a:ext cx="10398460" cy="73988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b="1" lang="en-US" sz="4000"/>
              <a:t>Personality Development Workshop</a:t>
            </a:r>
            <a:endParaRPr/>
          </a:p>
        </p:txBody>
      </p:sp>
      <p:pic>
        <p:nvPicPr>
          <p:cNvPr id="101" name="Google Shape;101;p14"/>
          <p:cNvPicPr preferRelativeResize="0"/>
          <p:nvPr/>
        </p:nvPicPr>
        <p:blipFill rotWithShape="1">
          <a:blip r:embed="rId3">
            <a:alphaModFix/>
          </a:blip>
          <a:srcRect b="0" l="0" r="0" t="0"/>
          <a:stretch/>
        </p:blipFill>
        <p:spPr>
          <a:xfrm>
            <a:off x="0" y="0"/>
            <a:ext cx="12192000" cy="5474829"/>
          </a:xfrm>
          <a:prstGeom prst="rect">
            <a:avLst/>
          </a:prstGeom>
          <a:noFill/>
          <a:ln>
            <a:noFill/>
          </a:ln>
        </p:spPr>
      </p:pic>
      <p:pic>
        <p:nvPicPr>
          <p:cNvPr id="102" name="Google Shape;102;p14"/>
          <p:cNvPicPr preferRelativeResize="0"/>
          <p:nvPr/>
        </p:nvPicPr>
        <p:blipFill rotWithShape="1">
          <a:blip r:embed="rId4">
            <a:alphaModFix/>
          </a:blip>
          <a:srcRect b="0" l="0" r="0" t="0"/>
          <a:stretch/>
        </p:blipFill>
        <p:spPr>
          <a:xfrm>
            <a:off x="9832" y="0"/>
            <a:ext cx="984081" cy="1140177"/>
          </a:xfrm>
          <a:prstGeom prst="rect">
            <a:avLst/>
          </a:prstGeom>
          <a:noFill/>
          <a:ln>
            <a:noFill/>
          </a:ln>
        </p:spPr>
      </p:pic>
      <p:pic>
        <p:nvPicPr>
          <p:cNvPr id="103" name="Google Shape;103;p14"/>
          <p:cNvPicPr preferRelativeResize="0"/>
          <p:nvPr/>
        </p:nvPicPr>
        <p:blipFill rotWithShape="1">
          <a:blip r:embed="rId5">
            <a:alphaModFix/>
          </a:blip>
          <a:srcRect b="0" l="0" r="0" t="0"/>
          <a:stretch/>
        </p:blipFill>
        <p:spPr>
          <a:xfrm>
            <a:off x="11509646" y="0"/>
            <a:ext cx="692186" cy="6096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idx="1" type="body"/>
          </p:nvPr>
        </p:nvSpPr>
        <p:spPr>
          <a:xfrm>
            <a:off x="5402425" y="2009554"/>
            <a:ext cx="6512768" cy="3423280"/>
          </a:xfrm>
          <a:prstGeom prst="rect">
            <a:avLst/>
          </a:prstGeom>
          <a:noFill/>
          <a:ln>
            <a:noFill/>
          </a:ln>
        </p:spPr>
        <p:txBody>
          <a:bodyPr anchorCtr="0" anchor="t" bIns="45700" lIns="91425" spcFirstLastPara="1" rIns="91425" wrap="square" tIns="45700">
            <a:noAutofit/>
          </a:bodyPr>
          <a:lstStyle/>
          <a:p>
            <a:pPr indent="0" lvl="0" marL="180975" rtl="0" algn="l">
              <a:lnSpc>
                <a:spcPct val="150000"/>
              </a:lnSpc>
              <a:spcBef>
                <a:spcPts val="0"/>
              </a:spcBef>
              <a:spcAft>
                <a:spcPts val="0"/>
              </a:spcAft>
              <a:buClr>
                <a:schemeClr val="dk1"/>
              </a:buClr>
              <a:buSzPts val="2400"/>
              <a:buNone/>
            </a:pPr>
            <a:r>
              <a:rPr lang="en-US" sz="2400"/>
              <a:t>The ability to </a:t>
            </a:r>
            <a:r>
              <a:rPr b="1" lang="en-US" sz="2400">
                <a:solidFill>
                  <a:srgbClr val="01559D"/>
                </a:solidFill>
              </a:rPr>
              <a:t>understand, communicate and interact with other people</a:t>
            </a:r>
            <a:r>
              <a:rPr lang="en-US" sz="2400">
                <a:solidFill>
                  <a:srgbClr val="01559D"/>
                </a:solidFill>
              </a:rPr>
              <a:t> </a:t>
            </a:r>
            <a:r>
              <a:rPr lang="en-US" sz="2400"/>
              <a:t>in a way that leads to productive working relationships and </a:t>
            </a:r>
            <a:r>
              <a:rPr b="1" lang="en-US" sz="2400">
                <a:solidFill>
                  <a:srgbClr val="01559D"/>
                </a:solidFill>
              </a:rPr>
              <a:t>enables the achievement of desired outcomes</a:t>
            </a:r>
            <a:r>
              <a:rPr lang="en-US" sz="2400">
                <a:solidFill>
                  <a:srgbClr val="01559D"/>
                </a:solidFill>
              </a:rPr>
              <a:t>  </a:t>
            </a:r>
            <a:r>
              <a:rPr lang="en-US" sz="2400"/>
              <a:t>for you, your team and the organization.</a:t>
            </a:r>
            <a:endParaRPr/>
          </a:p>
          <a:p>
            <a:pPr indent="0" lvl="0" marL="0" rtl="0" algn="l">
              <a:lnSpc>
                <a:spcPct val="90000"/>
              </a:lnSpc>
              <a:spcBef>
                <a:spcPts val="2800"/>
              </a:spcBef>
              <a:spcAft>
                <a:spcPts val="0"/>
              </a:spcAft>
              <a:buClr>
                <a:schemeClr val="dk1"/>
              </a:buClr>
              <a:buSzPts val="1800"/>
              <a:buNone/>
            </a:pPr>
            <a:r>
              <a:t/>
            </a:r>
            <a:endParaRPr sz="1800"/>
          </a:p>
        </p:txBody>
      </p:sp>
      <p:pic>
        <p:nvPicPr>
          <p:cNvPr id="188" name="Google Shape;188;p23"/>
          <p:cNvPicPr preferRelativeResize="0"/>
          <p:nvPr/>
        </p:nvPicPr>
        <p:blipFill rotWithShape="1">
          <a:blip r:embed="rId3">
            <a:alphaModFix/>
          </a:blip>
          <a:srcRect b="0" l="5330" r="5422" t="0"/>
          <a:stretch/>
        </p:blipFill>
        <p:spPr>
          <a:xfrm>
            <a:off x="500873" y="1471168"/>
            <a:ext cx="4901552" cy="4500052"/>
          </a:xfrm>
          <a:prstGeom prst="rect">
            <a:avLst/>
          </a:prstGeom>
          <a:noFill/>
          <a:ln>
            <a:noFill/>
          </a:ln>
        </p:spPr>
      </p:pic>
      <p:sp>
        <p:nvSpPr>
          <p:cNvPr id="189" name="Google Shape;189;p23"/>
          <p:cNvSpPr txBox="1"/>
          <p:nvPr/>
        </p:nvSpPr>
        <p:spPr>
          <a:xfrm>
            <a:off x="1492898" y="141368"/>
            <a:ext cx="9543697" cy="64633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1559E"/>
                </a:solidFill>
                <a:latin typeface="Arial"/>
                <a:ea typeface="Arial"/>
                <a:cs typeface="Arial"/>
                <a:sym typeface="Arial"/>
              </a:rPr>
              <a:t>What </a:t>
            </a:r>
            <a:r>
              <a:rPr b="1" i="0" lang="en-US" sz="4000" u="none" cap="none" strike="noStrike">
                <a:solidFill>
                  <a:schemeClr val="dk1"/>
                </a:solidFill>
                <a:latin typeface="Arial"/>
                <a:ea typeface="Arial"/>
                <a:cs typeface="Arial"/>
                <a:sym typeface="Arial"/>
              </a:rPr>
              <a:t>is Interpersonal Effectiveness ?</a:t>
            </a:r>
            <a:endParaRPr b="1" i="0" sz="4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838200" y="112645"/>
            <a:ext cx="10515600" cy="7146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4E96"/>
              </a:buClr>
              <a:buSzPts val="4000"/>
              <a:buFont typeface="Arial"/>
              <a:buNone/>
            </a:pPr>
            <a:r>
              <a:rPr b="1" lang="en-US" sz="4000">
                <a:solidFill>
                  <a:srgbClr val="004E96"/>
                </a:solidFill>
              </a:rPr>
              <a:t>Building</a:t>
            </a:r>
            <a:r>
              <a:rPr b="1" lang="en-US" sz="4000"/>
              <a:t> Interpersonal Effectiveness</a:t>
            </a:r>
            <a:endParaRPr/>
          </a:p>
        </p:txBody>
      </p:sp>
      <p:pic>
        <p:nvPicPr>
          <p:cNvPr id="196" name="Google Shape;196;p24"/>
          <p:cNvPicPr preferRelativeResize="0"/>
          <p:nvPr/>
        </p:nvPicPr>
        <p:blipFill rotWithShape="1">
          <a:blip r:embed="rId3">
            <a:alphaModFix/>
          </a:blip>
          <a:srcRect b="0" l="36" r="36" t="0"/>
          <a:stretch/>
        </p:blipFill>
        <p:spPr>
          <a:xfrm>
            <a:off x="2178034" y="962222"/>
            <a:ext cx="8317806" cy="5659120"/>
          </a:xfrm>
          <a:prstGeom prst="rect">
            <a:avLst/>
          </a:prstGeom>
          <a:noFill/>
          <a:ln>
            <a:noFill/>
          </a:ln>
        </p:spPr>
      </p:pic>
      <p:sp>
        <p:nvSpPr>
          <p:cNvPr id="197" name="Google Shape;197;p24"/>
          <p:cNvSpPr/>
          <p:nvPr/>
        </p:nvSpPr>
        <p:spPr>
          <a:xfrm>
            <a:off x="4572560" y="1731652"/>
            <a:ext cx="633154" cy="459599"/>
          </a:xfrm>
          <a:prstGeom prst="rect">
            <a:avLst/>
          </a:prstGeom>
          <a:solidFill>
            <a:srgbClr val="DE47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8" name="Google Shape;198;p24"/>
          <p:cNvSpPr/>
          <p:nvPr/>
        </p:nvSpPr>
        <p:spPr>
          <a:xfrm>
            <a:off x="6333934" y="1316153"/>
            <a:ext cx="633154" cy="459599"/>
          </a:xfrm>
          <a:prstGeom prst="rect">
            <a:avLst/>
          </a:prstGeom>
          <a:solidFill>
            <a:srgbClr val="47AC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9" name="Google Shape;199;p24"/>
          <p:cNvSpPr/>
          <p:nvPr/>
        </p:nvSpPr>
        <p:spPr>
          <a:xfrm>
            <a:off x="8036884" y="2191251"/>
            <a:ext cx="548876" cy="590099"/>
          </a:xfrm>
          <a:prstGeom prst="rect">
            <a:avLst/>
          </a:prstGeom>
          <a:solidFill>
            <a:srgbClr val="4540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0" name="Google Shape;200;p24"/>
          <p:cNvSpPr/>
          <p:nvPr/>
        </p:nvSpPr>
        <p:spPr>
          <a:xfrm>
            <a:off x="8036884" y="5788223"/>
            <a:ext cx="863836" cy="274320"/>
          </a:xfrm>
          <a:prstGeom prst="rect">
            <a:avLst/>
          </a:prstGeom>
          <a:solidFill>
            <a:srgbClr val="8943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1" name="Google Shape;201;p24"/>
          <p:cNvSpPr/>
          <p:nvPr/>
        </p:nvSpPr>
        <p:spPr>
          <a:xfrm>
            <a:off x="3514303" y="3365732"/>
            <a:ext cx="633154" cy="228469"/>
          </a:xfrm>
          <a:prstGeom prst="rect">
            <a:avLst/>
          </a:prstGeom>
          <a:solidFill>
            <a:srgbClr val="FEA3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2" name="Google Shape;202;p24"/>
          <p:cNvSpPr/>
          <p:nvPr/>
        </p:nvSpPr>
        <p:spPr>
          <a:xfrm>
            <a:off x="4180592" y="2784904"/>
            <a:ext cx="1143808" cy="109989"/>
          </a:xfrm>
          <a:prstGeom prst="rect">
            <a:avLst/>
          </a:prstGeom>
          <a:solidFill>
            <a:srgbClr val="DE47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p24"/>
          <p:cNvSpPr/>
          <p:nvPr/>
        </p:nvSpPr>
        <p:spPr>
          <a:xfrm>
            <a:off x="4308400" y="4035833"/>
            <a:ext cx="132080" cy="553998"/>
          </a:xfrm>
          <a:prstGeom prst="rect">
            <a:avLst/>
          </a:prstGeom>
          <a:solidFill>
            <a:srgbClr val="FEA3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4" name="Google Shape;204;p24"/>
          <p:cNvSpPr/>
          <p:nvPr/>
        </p:nvSpPr>
        <p:spPr>
          <a:xfrm>
            <a:off x="3190800" y="4162796"/>
            <a:ext cx="132080" cy="553998"/>
          </a:xfrm>
          <a:prstGeom prst="rect">
            <a:avLst/>
          </a:prstGeom>
          <a:solidFill>
            <a:srgbClr val="FEA3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5" name="Google Shape;205;p24"/>
          <p:cNvSpPr/>
          <p:nvPr/>
        </p:nvSpPr>
        <p:spPr>
          <a:xfrm rot="5400000">
            <a:off x="8790398" y="5675792"/>
            <a:ext cx="97437" cy="414159"/>
          </a:xfrm>
          <a:prstGeom prst="rect">
            <a:avLst/>
          </a:prstGeom>
          <a:solidFill>
            <a:srgbClr val="8943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ightbulb and pencil" id="206" name="Google Shape;206;p24"/>
          <p:cNvPicPr preferRelativeResize="0"/>
          <p:nvPr/>
        </p:nvPicPr>
        <p:blipFill rotWithShape="1">
          <a:blip r:embed="rId4">
            <a:alphaModFix/>
          </a:blip>
          <a:srcRect b="0" l="0" r="0" t="0"/>
          <a:stretch/>
        </p:blipFill>
        <p:spPr>
          <a:xfrm>
            <a:off x="9003147" y="4439795"/>
            <a:ext cx="427182" cy="427182"/>
          </a:xfrm>
          <a:prstGeom prst="rect">
            <a:avLst/>
          </a:prstGeom>
          <a:noFill/>
          <a:ln>
            <a:noFill/>
          </a:ln>
        </p:spPr>
      </p:pic>
      <p:sp>
        <p:nvSpPr>
          <p:cNvPr id="207" name="Google Shape;207;p24"/>
          <p:cNvSpPr txBox="1"/>
          <p:nvPr/>
        </p:nvSpPr>
        <p:spPr>
          <a:xfrm rot="-2755400">
            <a:off x="5192962" y="3546215"/>
            <a:ext cx="209941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956A47"/>
                </a:solidFill>
                <a:latin typeface="Arial"/>
                <a:ea typeface="Arial"/>
                <a:cs typeface="Arial"/>
                <a:sym typeface="Arial"/>
              </a:rPr>
              <a:t>Developing Interpersonal Effectiveness</a:t>
            </a:r>
            <a:endParaRPr b="0" i="0" sz="1400" u="none" cap="none" strike="noStrike">
              <a:solidFill>
                <a:srgbClr val="000000"/>
              </a:solidFill>
              <a:latin typeface="Arial"/>
              <a:ea typeface="Arial"/>
              <a:cs typeface="Arial"/>
              <a:sym typeface="Arial"/>
            </a:endParaRPr>
          </a:p>
        </p:txBody>
      </p:sp>
      <p:sp>
        <p:nvSpPr>
          <p:cNvPr id="208" name="Google Shape;208;p24"/>
          <p:cNvSpPr/>
          <p:nvPr/>
        </p:nvSpPr>
        <p:spPr>
          <a:xfrm>
            <a:off x="8027784" y="5981362"/>
            <a:ext cx="872936" cy="151870"/>
          </a:xfrm>
          <a:prstGeom prst="rect">
            <a:avLst/>
          </a:prstGeom>
          <a:solidFill>
            <a:srgbClr val="894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9" name="Google Shape;209;p24"/>
          <p:cNvSpPr/>
          <p:nvPr/>
        </p:nvSpPr>
        <p:spPr>
          <a:xfrm>
            <a:off x="8431480" y="5717534"/>
            <a:ext cx="651353" cy="275017"/>
          </a:xfrm>
          <a:prstGeom prst="rect">
            <a:avLst/>
          </a:prstGeom>
          <a:solidFill>
            <a:srgbClr val="894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0" name="Google Shape;210;p24"/>
          <p:cNvSpPr/>
          <p:nvPr/>
        </p:nvSpPr>
        <p:spPr>
          <a:xfrm>
            <a:off x="7854771" y="5640277"/>
            <a:ext cx="346995" cy="275017"/>
          </a:xfrm>
          <a:prstGeom prst="rect">
            <a:avLst/>
          </a:prstGeom>
          <a:solidFill>
            <a:srgbClr val="8942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Ear" id="211" name="Google Shape;211;p24"/>
          <p:cNvPicPr preferRelativeResize="0"/>
          <p:nvPr/>
        </p:nvPicPr>
        <p:blipFill rotWithShape="1">
          <a:blip r:embed="rId5">
            <a:alphaModFix/>
          </a:blip>
          <a:srcRect b="0" l="0" r="0" t="0"/>
          <a:stretch/>
        </p:blipFill>
        <p:spPr>
          <a:xfrm>
            <a:off x="3363950" y="3104263"/>
            <a:ext cx="436223" cy="436223"/>
          </a:xfrm>
          <a:prstGeom prst="rect">
            <a:avLst/>
          </a:prstGeom>
          <a:noFill/>
          <a:ln>
            <a:noFill/>
          </a:ln>
        </p:spPr>
      </p:pic>
      <p:pic>
        <p:nvPicPr>
          <p:cNvPr descr="Chat" id="212" name="Google Shape;212;p24"/>
          <p:cNvPicPr preferRelativeResize="0"/>
          <p:nvPr/>
        </p:nvPicPr>
        <p:blipFill rotWithShape="1">
          <a:blip r:embed="rId6">
            <a:alphaModFix/>
          </a:blip>
          <a:srcRect b="0" l="0" r="0" t="0"/>
          <a:stretch/>
        </p:blipFill>
        <p:spPr>
          <a:xfrm>
            <a:off x="4889137" y="1481451"/>
            <a:ext cx="496037" cy="496037"/>
          </a:xfrm>
          <a:prstGeom prst="rect">
            <a:avLst/>
          </a:prstGeom>
          <a:noFill/>
          <a:ln>
            <a:noFill/>
          </a:ln>
        </p:spPr>
      </p:pic>
      <p:pic>
        <p:nvPicPr>
          <p:cNvPr descr="Handshake" id="213" name="Google Shape;213;p24"/>
          <p:cNvPicPr preferRelativeResize="0"/>
          <p:nvPr/>
        </p:nvPicPr>
        <p:blipFill rotWithShape="1">
          <a:blip r:embed="rId7">
            <a:alphaModFix/>
          </a:blip>
          <a:srcRect b="0" l="0" r="0" t="0"/>
          <a:stretch/>
        </p:blipFill>
        <p:spPr>
          <a:xfrm>
            <a:off x="6467377" y="1150159"/>
            <a:ext cx="521145" cy="521145"/>
          </a:xfrm>
          <a:prstGeom prst="rect">
            <a:avLst/>
          </a:prstGeom>
          <a:noFill/>
          <a:ln>
            <a:noFill/>
          </a:ln>
        </p:spPr>
      </p:pic>
      <p:pic>
        <p:nvPicPr>
          <p:cNvPr descr="Cheers" id="214" name="Google Shape;214;p24"/>
          <p:cNvPicPr preferRelativeResize="0"/>
          <p:nvPr/>
        </p:nvPicPr>
        <p:blipFill rotWithShape="1">
          <a:blip r:embed="rId8">
            <a:alphaModFix/>
          </a:blip>
          <a:srcRect b="0" l="0" r="0" t="0"/>
          <a:stretch/>
        </p:blipFill>
        <p:spPr>
          <a:xfrm>
            <a:off x="8121345" y="2028971"/>
            <a:ext cx="464415" cy="464415"/>
          </a:xfrm>
          <a:prstGeom prst="rect">
            <a:avLst/>
          </a:prstGeom>
          <a:noFill/>
          <a:ln>
            <a:noFill/>
          </a:ln>
        </p:spPr>
      </p:pic>
      <p:sp>
        <p:nvSpPr>
          <p:cNvPr id="215" name="Google Shape;215;p24"/>
          <p:cNvSpPr txBox="1"/>
          <p:nvPr/>
        </p:nvSpPr>
        <p:spPr>
          <a:xfrm>
            <a:off x="7818387" y="5014857"/>
            <a:ext cx="134407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Emotional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Intelligence</a:t>
            </a:r>
            <a:endParaRPr b="0" i="0" sz="1400" u="none" cap="none" strike="noStrike">
              <a:solidFill>
                <a:srgbClr val="000000"/>
              </a:solidFill>
              <a:latin typeface="Arial"/>
              <a:ea typeface="Arial"/>
              <a:cs typeface="Arial"/>
              <a:sym typeface="Arial"/>
            </a:endParaRPr>
          </a:p>
        </p:txBody>
      </p:sp>
      <p:sp>
        <p:nvSpPr>
          <p:cNvPr id="216" name="Google Shape;216;p24"/>
          <p:cNvSpPr txBox="1"/>
          <p:nvPr/>
        </p:nvSpPr>
        <p:spPr>
          <a:xfrm>
            <a:off x="3190800" y="3730880"/>
            <a:ext cx="108451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Active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Listening</a:t>
            </a:r>
            <a:endParaRPr b="0" i="0" sz="1400" u="none" cap="none" strike="noStrike">
              <a:solidFill>
                <a:srgbClr val="000000"/>
              </a:solidFill>
              <a:latin typeface="Arial"/>
              <a:ea typeface="Arial"/>
              <a:cs typeface="Arial"/>
              <a:sym typeface="Arial"/>
            </a:endParaRPr>
          </a:p>
        </p:txBody>
      </p:sp>
      <p:sp>
        <p:nvSpPr>
          <p:cNvPr id="217" name="Google Shape;217;p24"/>
          <p:cNvSpPr txBox="1"/>
          <p:nvPr/>
        </p:nvSpPr>
        <p:spPr>
          <a:xfrm>
            <a:off x="3798333" y="2055490"/>
            <a:ext cx="184716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Assertive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Communication</a:t>
            </a:r>
            <a:endParaRPr b="0" i="0" sz="1400" u="none" cap="none" strike="noStrike">
              <a:solidFill>
                <a:srgbClr val="000000"/>
              </a:solidFill>
              <a:latin typeface="Arial"/>
              <a:ea typeface="Arial"/>
              <a:cs typeface="Arial"/>
              <a:sym typeface="Arial"/>
            </a:endParaRPr>
          </a:p>
        </p:txBody>
      </p:sp>
      <p:sp>
        <p:nvSpPr>
          <p:cNvPr id="218" name="Google Shape;218;p24"/>
          <p:cNvSpPr txBox="1"/>
          <p:nvPr/>
        </p:nvSpPr>
        <p:spPr>
          <a:xfrm>
            <a:off x="6230472" y="1859241"/>
            <a:ext cx="126392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Empathy</a:t>
            </a:r>
            <a:endParaRPr b="0" i="0" sz="1400" u="none" cap="none" strike="noStrike">
              <a:solidFill>
                <a:srgbClr val="000000"/>
              </a:solidFill>
              <a:latin typeface="Arial"/>
              <a:ea typeface="Arial"/>
              <a:cs typeface="Arial"/>
              <a:sym typeface="Arial"/>
            </a:endParaRPr>
          </a:p>
        </p:txBody>
      </p:sp>
      <p:sp>
        <p:nvSpPr>
          <p:cNvPr id="219" name="Google Shape;219;p24"/>
          <p:cNvSpPr txBox="1"/>
          <p:nvPr/>
        </p:nvSpPr>
        <p:spPr>
          <a:xfrm>
            <a:off x="7494398" y="2972763"/>
            <a:ext cx="178830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Conflict Resolution</a:t>
            </a:r>
            <a:endParaRPr b="1"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5"/>
          <p:cNvSpPr txBox="1"/>
          <p:nvPr/>
        </p:nvSpPr>
        <p:spPr>
          <a:xfrm>
            <a:off x="5569073" y="4078384"/>
            <a:ext cx="5560828" cy="843685"/>
          </a:xfrm>
          <a:prstGeom prst="rect">
            <a:avLst/>
          </a:prstGeom>
          <a:noFill/>
          <a:ln>
            <a:noFill/>
          </a:ln>
        </p:spPr>
        <p:txBody>
          <a:bodyPr anchorCtr="0" anchor="ctr" bIns="45700" lIns="0" spcFirstLastPara="1" rIns="91425" wrap="square" tIns="45700">
            <a:noAutofit/>
          </a:bodyPr>
          <a:lstStyle/>
          <a:p>
            <a:pPr indent="0" lvl="0" marL="0" marR="0" rtl="0" algn="ctr">
              <a:lnSpc>
                <a:spcPct val="90000"/>
              </a:lnSpc>
              <a:spcBef>
                <a:spcPts val="0"/>
              </a:spcBef>
              <a:spcAft>
                <a:spcPts val="0"/>
              </a:spcAft>
              <a:buClr>
                <a:srgbClr val="FF0000"/>
              </a:buClr>
              <a:buSzPts val="4400"/>
              <a:buFont typeface="Teko"/>
              <a:buNone/>
            </a:pPr>
            <a:r>
              <a:rPr b="1" i="0" lang="en-US" sz="4400" u="none" cap="none" strike="noStrike">
                <a:solidFill>
                  <a:srgbClr val="FF0000"/>
                </a:solidFill>
                <a:latin typeface="Teko"/>
                <a:ea typeface="Teko"/>
                <a:cs typeface="Teko"/>
                <a:sym typeface="Teko"/>
              </a:rPr>
              <a:t>Thanks </a:t>
            </a:r>
            <a:r>
              <a:rPr b="1" i="0" lang="en-US" sz="4400" u="none" cap="none" strike="noStrike">
                <a:solidFill>
                  <a:srgbClr val="1AC9FF"/>
                </a:solidFill>
                <a:latin typeface="Teko"/>
                <a:ea typeface="Teko"/>
                <a:cs typeface="Teko"/>
                <a:sym typeface="Teko"/>
              </a:rPr>
              <a:t>for</a:t>
            </a:r>
            <a:r>
              <a:rPr b="1" i="0" lang="en-US" sz="4400" u="none" cap="none" strike="noStrike">
                <a:solidFill>
                  <a:srgbClr val="7A01FF"/>
                </a:solidFill>
                <a:latin typeface="Teko"/>
                <a:ea typeface="Teko"/>
                <a:cs typeface="Teko"/>
                <a:sym typeface="Teko"/>
              </a:rPr>
              <a:t> Participation</a:t>
            </a:r>
            <a:endParaRPr b="1" i="0" sz="4400" u="none" cap="none" strike="noStrike">
              <a:solidFill>
                <a:srgbClr val="FF59F9"/>
              </a:solidFill>
              <a:latin typeface="Teko"/>
              <a:ea typeface="Teko"/>
              <a:cs typeface="Teko"/>
              <a:sym typeface="Teko"/>
            </a:endParaRPr>
          </a:p>
        </p:txBody>
      </p:sp>
      <p:pic>
        <p:nvPicPr>
          <p:cNvPr id="225" name="Google Shape;225;p25"/>
          <p:cNvPicPr preferRelativeResize="0"/>
          <p:nvPr/>
        </p:nvPicPr>
        <p:blipFill rotWithShape="1">
          <a:blip r:embed="rId3">
            <a:alphaModFix/>
          </a:blip>
          <a:srcRect b="0" l="15871" r="16445" t="0"/>
          <a:stretch/>
        </p:blipFill>
        <p:spPr>
          <a:xfrm>
            <a:off x="0" y="0"/>
            <a:ext cx="5023032" cy="6641476"/>
          </a:xfrm>
          <a:prstGeom prst="rect">
            <a:avLst/>
          </a:prstGeom>
          <a:noFill/>
          <a:ln>
            <a:noFill/>
          </a:ln>
        </p:spPr>
      </p:pic>
      <p:pic>
        <p:nvPicPr>
          <p:cNvPr id="226" name="Google Shape;226;p25"/>
          <p:cNvPicPr preferRelativeResize="0"/>
          <p:nvPr/>
        </p:nvPicPr>
        <p:blipFill rotWithShape="1">
          <a:blip r:embed="rId4">
            <a:alphaModFix/>
          </a:blip>
          <a:srcRect b="12362" l="0" r="0" t="12363"/>
          <a:stretch/>
        </p:blipFill>
        <p:spPr>
          <a:xfrm>
            <a:off x="5392366" y="783163"/>
            <a:ext cx="5914242" cy="2967905"/>
          </a:xfrm>
          <a:prstGeom prst="rect">
            <a:avLst/>
          </a:prstGeom>
          <a:noFill/>
          <a:ln>
            <a:noFill/>
          </a:ln>
        </p:spPr>
      </p:pic>
      <p:pic>
        <p:nvPicPr>
          <p:cNvPr id="227" name="Google Shape;227;p25"/>
          <p:cNvPicPr preferRelativeResize="0"/>
          <p:nvPr/>
        </p:nvPicPr>
        <p:blipFill rotWithShape="1">
          <a:blip r:embed="rId5">
            <a:alphaModFix/>
          </a:blip>
          <a:srcRect b="0" l="0" r="0" t="0"/>
          <a:stretch/>
        </p:blipFill>
        <p:spPr>
          <a:xfrm>
            <a:off x="5371948" y="5284015"/>
            <a:ext cx="507687" cy="507687"/>
          </a:xfrm>
          <a:prstGeom prst="rect">
            <a:avLst/>
          </a:prstGeom>
          <a:noFill/>
          <a:ln>
            <a:noFill/>
          </a:ln>
        </p:spPr>
      </p:pic>
      <p:pic>
        <p:nvPicPr>
          <p:cNvPr id="228" name="Google Shape;228;p25"/>
          <p:cNvPicPr preferRelativeResize="0"/>
          <p:nvPr/>
        </p:nvPicPr>
        <p:blipFill rotWithShape="1">
          <a:blip r:embed="rId6">
            <a:alphaModFix/>
          </a:blip>
          <a:srcRect b="0" l="0" r="0" t="0"/>
          <a:stretch/>
        </p:blipFill>
        <p:spPr>
          <a:xfrm>
            <a:off x="8011081" y="5239358"/>
            <a:ext cx="552344" cy="552344"/>
          </a:xfrm>
          <a:prstGeom prst="rect">
            <a:avLst/>
          </a:prstGeom>
          <a:noFill/>
          <a:ln>
            <a:noFill/>
          </a:ln>
        </p:spPr>
      </p:pic>
      <p:pic>
        <p:nvPicPr>
          <p:cNvPr id="229" name="Google Shape;229;p25"/>
          <p:cNvPicPr preferRelativeResize="0"/>
          <p:nvPr/>
        </p:nvPicPr>
        <p:blipFill rotWithShape="1">
          <a:blip r:embed="rId7">
            <a:alphaModFix/>
          </a:blip>
          <a:srcRect b="0" l="0" r="0" t="0"/>
          <a:stretch/>
        </p:blipFill>
        <p:spPr>
          <a:xfrm>
            <a:off x="10748659" y="5190677"/>
            <a:ext cx="649705" cy="649705"/>
          </a:xfrm>
          <a:prstGeom prst="rect">
            <a:avLst/>
          </a:prstGeom>
          <a:noFill/>
          <a:ln>
            <a:noFill/>
          </a:ln>
        </p:spPr>
      </p:pic>
      <p:sp>
        <p:nvSpPr>
          <p:cNvPr id="230" name="Google Shape;230;p25"/>
          <p:cNvSpPr txBox="1"/>
          <p:nvPr/>
        </p:nvSpPr>
        <p:spPr>
          <a:xfrm>
            <a:off x="7135034" y="5790481"/>
            <a:ext cx="2551891" cy="3185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231" name="Google Shape;231;p25"/>
          <p:cNvSpPr txBox="1"/>
          <p:nvPr/>
        </p:nvSpPr>
        <p:spPr>
          <a:xfrm>
            <a:off x="5015849" y="5791703"/>
            <a:ext cx="1342808" cy="3185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98752-08472</a:t>
            </a:r>
            <a:endParaRPr b="0" i="0" sz="1400" u="none" cap="none" strike="noStrike">
              <a:solidFill>
                <a:schemeClr val="dk1"/>
              </a:solidFill>
              <a:latin typeface="Arial"/>
              <a:ea typeface="Arial"/>
              <a:cs typeface="Arial"/>
              <a:sym typeface="Arial"/>
            </a:endParaRPr>
          </a:p>
        </p:txBody>
      </p:sp>
      <p:sp>
        <p:nvSpPr>
          <p:cNvPr id="232" name="Google Shape;232;p25"/>
          <p:cNvSpPr txBox="1"/>
          <p:nvPr/>
        </p:nvSpPr>
        <p:spPr>
          <a:xfrm>
            <a:off x="9686926" y="5881292"/>
            <a:ext cx="2487816"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233" name="Google Shape;233;p25"/>
          <p:cNvPicPr preferRelativeResize="0"/>
          <p:nvPr/>
        </p:nvPicPr>
        <p:blipFill rotWithShape="1">
          <a:blip r:embed="rId8">
            <a:alphaModFix/>
          </a:blip>
          <a:srcRect b="0" l="0" r="0" t="0"/>
          <a:stretch/>
        </p:blipFill>
        <p:spPr>
          <a:xfrm>
            <a:off x="5493786" y="6297402"/>
            <a:ext cx="315227" cy="315227"/>
          </a:xfrm>
          <a:prstGeom prst="rect">
            <a:avLst/>
          </a:prstGeom>
          <a:noFill/>
          <a:ln>
            <a:noFill/>
          </a:ln>
        </p:spPr>
      </p:pic>
      <p:sp>
        <p:nvSpPr>
          <p:cNvPr id="234" name="Google Shape;234;p25"/>
          <p:cNvSpPr txBox="1"/>
          <p:nvPr/>
        </p:nvSpPr>
        <p:spPr>
          <a:xfrm>
            <a:off x="5809013" y="6361678"/>
            <a:ext cx="638298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id="235" name="Google Shape;235;p25"/>
          <p:cNvPicPr preferRelativeResize="0"/>
          <p:nvPr/>
        </p:nvPicPr>
        <p:blipFill rotWithShape="1">
          <a:blip r:embed="rId9">
            <a:alphaModFix/>
          </a:blip>
          <a:srcRect b="0" l="0" r="0" t="0"/>
          <a:stretch/>
        </p:blipFill>
        <p:spPr>
          <a:xfrm>
            <a:off x="5065543" y="73955"/>
            <a:ext cx="856487" cy="9923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80"/>
                                        <p:tgtEl>
                                          <p:spTgt spid="224"/>
                                        </p:tgtEl>
                                      </p:cBhvr>
                                    </p:animEffec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t>Personality</a:t>
            </a:r>
            <a:endParaRPr/>
          </a:p>
        </p:txBody>
      </p:sp>
      <p:sp>
        <p:nvSpPr>
          <p:cNvPr id="110" name="Google Shape;110;p15"/>
          <p:cNvSpPr txBox="1"/>
          <p:nvPr>
            <p:ph idx="1" type="body"/>
          </p:nvPr>
        </p:nvSpPr>
        <p:spPr>
          <a:xfrm>
            <a:off x="513815" y="2275050"/>
            <a:ext cx="5466439" cy="3975663"/>
          </a:xfrm>
          <a:prstGeom prst="rect">
            <a:avLst/>
          </a:prstGeom>
          <a:noFill/>
          <a:ln>
            <a:noFill/>
          </a:ln>
        </p:spPr>
        <p:txBody>
          <a:bodyPr anchorCtr="0" anchor="ctr" bIns="45700" lIns="0" spcFirstLastPara="1" rIns="91425" wrap="square" tIns="45700">
            <a:normAutofit/>
          </a:bodyPr>
          <a:lstStyle/>
          <a:p>
            <a:pPr indent="0" lvl="0" marL="0" rtl="0" algn="just">
              <a:lnSpc>
                <a:spcPct val="120000"/>
              </a:lnSpc>
              <a:spcBef>
                <a:spcPts val="0"/>
              </a:spcBef>
              <a:spcAft>
                <a:spcPts val="0"/>
              </a:spcAft>
              <a:buClr>
                <a:schemeClr val="dk1"/>
              </a:buClr>
              <a:buSzPts val="2000"/>
              <a:buNone/>
            </a:pPr>
            <a:r>
              <a:rPr b="1" lang="en-US" sz="2000"/>
              <a:t>Personality</a:t>
            </a:r>
            <a:r>
              <a:rPr lang="en-US" sz="2000"/>
              <a:t> refers to a unique set of traits, </a:t>
            </a:r>
            <a:r>
              <a:rPr b="1" lang="en-US" sz="2000"/>
              <a:t>behaviors, attitudes, and characteristics</a:t>
            </a:r>
            <a:r>
              <a:rPr lang="en-US" sz="2000"/>
              <a:t> that collectively define an individual's distinctive </a:t>
            </a:r>
            <a:r>
              <a:rPr b="1" lang="en-US" sz="2000"/>
              <a:t>pattern of thinking, feeling, and behaving</a:t>
            </a:r>
            <a:r>
              <a:rPr lang="en-US" sz="2000"/>
              <a:t>. </a:t>
            </a:r>
            <a:endParaRPr/>
          </a:p>
          <a:p>
            <a:pPr indent="0" lvl="0" marL="0" rtl="0" algn="just">
              <a:lnSpc>
                <a:spcPct val="120000"/>
              </a:lnSpc>
              <a:spcBef>
                <a:spcPts val="2400"/>
              </a:spcBef>
              <a:spcAft>
                <a:spcPts val="0"/>
              </a:spcAft>
              <a:buClr>
                <a:schemeClr val="dk1"/>
              </a:buClr>
              <a:buSzPts val="2000"/>
              <a:buNone/>
            </a:pPr>
            <a:r>
              <a:t/>
            </a:r>
            <a:endParaRPr sz="2000"/>
          </a:p>
          <a:p>
            <a:pPr indent="0" lvl="0" marL="0" rtl="0" algn="just">
              <a:lnSpc>
                <a:spcPct val="120000"/>
              </a:lnSpc>
              <a:spcBef>
                <a:spcPts val="2400"/>
              </a:spcBef>
              <a:spcAft>
                <a:spcPts val="0"/>
              </a:spcAft>
              <a:buClr>
                <a:schemeClr val="dk1"/>
              </a:buClr>
              <a:buSzPts val="2000"/>
              <a:buNone/>
            </a:pPr>
            <a:r>
              <a:rPr lang="en-US" sz="2000"/>
              <a:t>Integral aspect of an </a:t>
            </a:r>
            <a:r>
              <a:rPr b="1" lang="en-US" sz="2000"/>
              <a:t>individual's identity </a:t>
            </a:r>
            <a:r>
              <a:rPr lang="en-US" sz="2000"/>
              <a:t>and influences how they perceive the world, make decisions, and engage with their environment.</a:t>
            </a:r>
            <a:endParaRPr/>
          </a:p>
          <a:p>
            <a:pPr indent="-28575" lvl="0" marL="180975" rtl="0" algn="just">
              <a:lnSpc>
                <a:spcPct val="90000"/>
              </a:lnSpc>
              <a:spcBef>
                <a:spcPts val="2200"/>
              </a:spcBef>
              <a:spcAft>
                <a:spcPts val="0"/>
              </a:spcAft>
              <a:buClr>
                <a:schemeClr val="dk1"/>
              </a:buClr>
              <a:buSzPts val="2400"/>
              <a:buNone/>
            </a:pPr>
            <a:r>
              <a:t/>
            </a:r>
            <a:endParaRPr/>
          </a:p>
        </p:txBody>
      </p:sp>
      <p:pic>
        <p:nvPicPr>
          <p:cNvPr descr="Photo business partners" id="111" name="Google Shape;111;p15"/>
          <p:cNvPicPr preferRelativeResize="0"/>
          <p:nvPr/>
        </p:nvPicPr>
        <p:blipFill rotWithShape="1">
          <a:blip r:embed="rId3">
            <a:alphaModFix/>
          </a:blip>
          <a:srcRect b="0" l="0" r="0" t="0"/>
          <a:stretch/>
        </p:blipFill>
        <p:spPr>
          <a:xfrm>
            <a:off x="5818075" y="2275050"/>
            <a:ext cx="6964234" cy="43164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760740" y="217701"/>
            <a:ext cx="10932879" cy="514206"/>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b="1" lang="en-US" sz="3200"/>
              <a:t>Your Personality determines your Success</a:t>
            </a:r>
            <a:endParaRPr/>
          </a:p>
        </p:txBody>
      </p:sp>
      <p:sp>
        <p:nvSpPr>
          <p:cNvPr id="118" name="Google Shape;118;p16"/>
          <p:cNvSpPr txBox="1"/>
          <p:nvPr>
            <p:ph idx="1" type="body"/>
          </p:nvPr>
        </p:nvSpPr>
        <p:spPr>
          <a:xfrm>
            <a:off x="629560" y="1036242"/>
            <a:ext cx="7924131" cy="5555299"/>
          </a:xfrm>
          <a:prstGeom prst="rect">
            <a:avLst/>
          </a:prstGeom>
          <a:noFill/>
          <a:ln>
            <a:noFill/>
          </a:ln>
        </p:spPr>
        <p:txBody>
          <a:bodyPr anchorCtr="0" anchor="t" bIns="45700" lIns="0" spcFirstLastPara="1" rIns="91425" wrap="square" tIns="45700">
            <a:normAutofit/>
          </a:bodyPr>
          <a:lstStyle/>
          <a:p>
            <a:pPr indent="-180975" lvl="0" marL="180975" rtl="0" algn="l">
              <a:lnSpc>
                <a:spcPct val="90000"/>
              </a:lnSpc>
              <a:spcBef>
                <a:spcPts val="0"/>
              </a:spcBef>
              <a:spcAft>
                <a:spcPts val="0"/>
              </a:spcAft>
              <a:buClr>
                <a:schemeClr val="dk1"/>
              </a:buClr>
              <a:buSzPts val="2400"/>
              <a:buFont typeface="Arial"/>
              <a:buChar char="•"/>
            </a:pPr>
            <a:r>
              <a:rPr lang="en-US" sz="1800"/>
              <a:t>Elon Musk-</a:t>
            </a:r>
            <a:r>
              <a:rPr b="1" i="0" lang="en-US" sz="1800">
                <a:solidFill>
                  <a:srgbClr val="046BAC"/>
                </a:solidFill>
              </a:rPr>
              <a:t>Visionary, Ambitious</a:t>
            </a:r>
            <a:endParaRPr b="1" sz="1800">
              <a:solidFill>
                <a:srgbClr val="046BAC"/>
              </a:solidFill>
            </a:endParaRPr>
          </a:p>
          <a:p>
            <a:pPr indent="-28575" lvl="0" marL="180975" rtl="0" algn="l">
              <a:lnSpc>
                <a:spcPct val="90000"/>
              </a:lnSpc>
              <a:spcBef>
                <a:spcPts val="1000"/>
              </a:spcBef>
              <a:spcAft>
                <a:spcPts val="0"/>
              </a:spcAft>
              <a:buClr>
                <a:schemeClr val="dk1"/>
              </a:buClr>
              <a:buSzPts val="2400"/>
              <a:buFont typeface="Arial"/>
              <a:buNone/>
            </a:pPr>
            <a:r>
              <a:t/>
            </a:r>
            <a:endParaRPr sz="1800"/>
          </a:p>
          <a:p>
            <a:pPr indent="-180975" lvl="0" marL="180975" rtl="0" algn="l">
              <a:lnSpc>
                <a:spcPct val="90000"/>
              </a:lnSpc>
              <a:spcBef>
                <a:spcPts val="1000"/>
              </a:spcBef>
              <a:spcAft>
                <a:spcPts val="0"/>
              </a:spcAft>
              <a:buClr>
                <a:schemeClr val="dk1"/>
              </a:buClr>
              <a:buSzPts val="2400"/>
              <a:buFont typeface="Arial"/>
              <a:buChar char="•"/>
            </a:pPr>
            <a:r>
              <a:rPr lang="en-US" sz="1800"/>
              <a:t>Steve Jobs-</a:t>
            </a:r>
            <a:r>
              <a:rPr b="1" lang="en-US" sz="1800">
                <a:solidFill>
                  <a:srgbClr val="046BAC"/>
                </a:solidFill>
              </a:rPr>
              <a:t>Innovative, Perfectionist, </a:t>
            </a:r>
            <a:endParaRPr b="1" sz="1800">
              <a:solidFill>
                <a:srgbClr val="046BAC"/>
              </a:solidFill>
            </a:endParaRPr>
          </a:p>
          <a:p>
            <a:pPr indent="-28575" lvl="0" marL="180975" rtl="0" algn="l">
              <a:lnSpc>
                <a:spcPct val="90000"/>
              </a:lnSpc>
              <a:spcBef>
                <a:spcPts val="1000"/>
              </a:spcBef>
              <a:spcAft>
                <a:spcPts val="0"/>
              </a:spcAft>
              <a:buClr>
                <a:schemeClr val="dk1"/>
              </a:buClr>
              <a:buSzPts val="2400"/>
              <a:buFont typeface="Arial"/>
              <a:buNone/>
            </a:pPr>
            <a:r>
              <a:t/>
            </a:r>
            <a:endParaRPr sz="1800"/>
          </a:p>
          <a:p>
            <a:pPr indent="-180975" lvl="0" marL="180975" rtl="0" algn="l">
              <a:lnSpc>
                <a:spcPct val="90000"/>
              </a:lnSpc>
              <a:spcBef>
                <a:spcPts val="1000"/>
              </a:spcBef>
              <a:spcAft>
                <a:spcPts val="0"/>
              </a:spcAft>
              <a:buClr>
                <a:schemeClr val="dk1"/>
              </a:buClr>
              <a:buSzPts val="2400"/>
              <a:buFont typeface="Arial"/>
              <a:buChar char="•"/>
            </a:pPr>
            <a:r>
              <a:rPr lang="en-US" sz="1800"/>
              <a:t>Sachin Tendulkar-</a:t>
            </a:r>
            <a:r>
              <a:rPr b="1" lang="en-US" sz="1800">
                <a:solidFill>
                  <a:srgbClr val="046BAC"/>
                </a:solidFill>
              </a:rPr>
              <a:t>Dedication and Humility</a:t>
            </a:r>
            <a:endParaRPr b="1" sz="1800">
              <a:solidFill>
                <a:srgbClr val="046BAC"/>
              </a:solidFill>
            </a:endParaRPr>
          </a:p>
          <a:p>
            <a:pPr indent="-53975" lvl="0" marL="180975" rtl="0" algn="l">
              <a:lnSpc>
                <a:spcPct val="90000"/>
              </a:lnSpc>
              <a:spcBef>
                <a:spcPts val="1000"/>
              </a:spcBef>
              <a:spcAft>
                <a:spcPts val="0"/>
              </a:spcAft>
              <a:buClr>
                <a:schemeClr val="dk1"/>
              </a:buClr>
              <a:buSzPts val="2000"/>
              <a:buFont typeface="Arial"/>
              <a:buNone/>
            </a:pPr>
            <a:r>
              <a:t/>
            </a:r>
            <a:endParaRPr b="1" sz="1800">
              <a:solidFill>
                <a:srgbClr val="046BAC"/>
              </a:solidFill>
            </a:endParaRPr>
          </a:p>
          <a:p>
            <a:pPr indent="-180975" lvl="0" marL="180975" rtl="0" algn="l">
              <a:lnSpc>
                <a:spcPct val="90000"/>
              </a:lnSpc>
              <a:spcBef>
                <a:spcPts val="1000"/>
              </a:spcBef>
              <a:spcAft>
                <a:spcPts val="0"/>
              </a:spcAft>
              <a:buClr>
                <a:schemeClr val="dk1"/>
              </a:buClr>
              <a:buSzPts val="2400"/>
              <a:buFont typeface="Arial"/>
              <a:buChar char="•"/>
            </a:pPr>
            <a:r>
              <a:rPr lang="en-US" sz="1800"/>
              <a:t>Amitabh Bachchan- </a:t>
            </a:r>
            <a:r>
              <a:rPr b="1" lang="en-US" sz="1800">
                <a:solidFill>
                  <a:srgbClr val="046BAC"/>
                </a:solidFill>
              </a:rPr>
              <a:t>Resilience and Reinvention</a:t>
            </a:r>
            <a:endParaRPr b="1" sz="1800">
              <a:solidFill>
                <a:srgbClr val="046BAC"/>
              </a:solidFill>
            </a:endParaRPr>
          </a:p>
          <a:p>
            <a:pPr indent="-28575" lvl="0" marL="180975" rtl="0" algn="l">
              <a:lnSpc>
                <a:spcPct val="90000"/>
              </a:lnSpc>
              <a:spcBef>
                <a:spcPts val="1000"/>
              </a:spcBef>
              <a:spcAft>
                <a:spcPts val="0"/>
              </a:spcAft>
              <a:buClr>
                <a:schemeClr val="dk1"/>
              </a:buClr>
              <a:buSzPts val="2400"/>
              <a:buFont typeface="Arial"/>
              <a:buNone/>
            </a:pPr>
            <a:r>
              <a:t/>
            </a:r>
            <a:endParaRPr sz="1800"/>
          </a:p>
          <a:p>
            <a:pPr indent="-180975" lvl="0" marL="180975" rtl="0" algn="l">
              <a:lnSpc>
                <a:spcPct val="90000"/>
              </a:lnSpc>
              <a:spcBef>
                <a:spcPts val="1000"/>
              </a:spcBef>
              <a:spcAft>
                <a:spcPts val="0"/>
              </a:spcAft>
              <a:buClr>
                <a:schemeClr val="dk1"/>
              </a:buClr>
              <a:buSzPts val="2400"/>
              <a:buFont typeface="Arial"/>
              <a:buChar char="•"/>
            </a:pPr>
            <a:r>
              <a:rPr lang="en-US" sz="1800"/>
              <a:t>Ratan Tata- </a:t>
            </a:r>
            <a:r>
              <a:rPr b="1" lang="en-US" sz="1800">
                <a:solidFill>
                  <a:srgbClr val="046BAC"/>
                </a:solidFill>
              </a:rPr>
              <a:t>Ethical Leadership and Philanthropy</a:t>
            </a:r>
            <a:endParaRPr b="1" sz="1800">
              <a:solidFill>
                <a:srgbClr val="046BAC"/>
              </a:solidFill>
            </a:endParaRPr>
          </a:p>
          <a:p>
            <a:pPr indent="-28575" lvl="0" marL="180975" rtl="0" algn="l">
              <a:lnSpc>
                <a:spcPct val="90000"/>
              </a:lnSpc>
              <a:spcBef>
                <a:spcPts val="1000"/>
              </a:spcBef>
              <a:spcAft>
                <a:spcPts val="0"/>
              </a:spcAft>
              <a:buClr>
                <a:schemeClr val="dk1"/>
              </a:buClr>
              <a:buSzPts val="2400"/>
              <a:buFont typeface="Arial"/>
              <a:buNone/>
            </a:pPr>
            <a:r>
              <a:t/>
            </a:r>
            <a:endParaRPr sz="1800"/>
          </a:p>
          <a:p>
            <a:pPr indent="-180975" lvl="0" marL="180975" rtl="0" algn="l">
              <a:lnSpc>
                <a:spcPct val="90000"/>
              </a:lnSpc>
              <a:spcBef>
                <a:spcPts val="1000"/>
              </a:spcBef>
              <a:spcAft>
                <a:spcPts val="0"/>
              </a:spcAft>
              <a:buClr>
                <a:schemeClr val="dk1"/>
              </a:buClr>
              <a:buSzPts val="2400"/>
              <a:buFont typeface="Arial"/>
              <a:buChar char="•"/>
            </a:pPr>
            <a:r>
              <a:rPr lang="en-US" sz="1800"/>
              <a:t>Nelson Mandela-</a:t>
            </a:r>
            <a:r>
              <a:rPr b="1" lang="en-US" sz="1800">
                <a:solidFill>
                  <a:srgbClr val="046BAC"/>
                </a:solidFill>
              </a:rPr>
              <a:t>Resilient, Forgiving, Inspirational </a:t>
            </a:r>
            <a:endParaRPr b="1" sz="1800">
              <a:solidFill>
                <a:srgbClr val="046BAC"/>
              </a:solidFill>
            </a:endParaRPr>
          </a:p>
          <a:p>
            <a:pPr indent="-28575" lvl="0" marL="180975" rtl="0" algn="l">
              <a:lnSpc>
                <a:spcPct val="90000"/>
              </a:lnSpc>
              <a:spcBef>
                <a:spcPts val="1000"/>
              </a:spcBef>
              <a:spcAft>
                <a:spcPts val="0"/>
              </a:spcAft>
              <a:buClr>
                <a:schemeClr val="dk1"/>
              </a:buClr>
              <a:buSzPts val="2400"/>
              <a:buFont typeface="Arial"/>
              <a:buNone/>
            </a:pPr>
            <a:r>
              <a:t/>
            </a:r>
            <a:endParaRPr/>
          </a:p>
          <a:p>
            <a:pPr indent="-28575" lvl="0" marL="180975" rtl="0" algn="l">
              <a:lnSpc>
                <a:spcPct val="90000"/>
              </a:lnSpc>
              <a:spcBef>
                <a:spcPts val="1000"/>
              </a:spcBef>
              <a:spcAft>
                <a:spcPts val="0"/>
              </a:spcAft>
              <a:buClr>
                <a:schemeClr val="dk1"/>
              </a:buClr>
              <a:buSzPts val="2400"/>
              <a:buFont typeface="Arial"/>
              <a:buNone/>
            </a:pPr>
            <a:r>
              <a:t/>
            </a:r>
            <a:endParaRPr/>
          </a:p>
        </p:txBody>
      </p:sp>
      <p:pic>
        <p:nvPicPr>
          <p:cNvPr descr="Photo group of business people work together in office" id="119" name="Google Shape;119;p16"/>
          <p:cNvPicPr preferRelativeResize="0"/>
          <p:nvPr/>
        </p:nvPicPr>
        <p:blipFill rotWithShape="1">
          <a:blip r:embed="rId3">
            <a:alphaModFix/>
          </a:blip>
          <a:srcRect b="0" l="0" r="0" t="0"/>
          <a:stretch/>
        </p:blipFill>
        <p:spPr>
          <a:xfrm>
            <a:off x="6632294" y="1547210"/>
            <a:ext cx="5559706" cy="397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7"/>
          <p:cNvPicPr preferRelativeResize="0"/>
          <p:nvPr/>
        </p:nvPicPr>
        <p:blipFill rotWithShape="1">
          <a:blip r:embed="rId3">
            <a:alphaModFix/>
          </a:blip>
          <a:srcRect b="313" l="0" r="0" t="24779"/>
          <a:stretch/>
        </p:blipFill>
        <p:spPr>
          <a:xfrm>
            <a:off x="0" y="1007707"/>
            <a:ext cx="12192000" cy="5637642"/>
          </a:xfrm>
          <a:prstGeom prst="rect">
            <a:avLst/>
          </a:prstGeom>
          <a:noFill/>
          <a:ln>
            <a:noFill/>
          </a:ln>
        </p:spPr>
      </p:pic>
      <p:sp>
        <p:nvSpPr>
          <p:cNvPr id="126" name="Google Shape;126;p17"/>
          <p:cNvSpPr txBox="1"/>
          <p:nvPr>
            <p:ph type="title"/>
          </p:nvPr>
        </p:nvSpPr>
        <p:spPr>
          <a:xfrm>
            <a:off x="826716" y="286515"/>
            <a:ext cx="10532482" cy="5873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b="1" lang="en-US" sz="4000"/>
              <a:t>What is </a:t>
            </a:r>
            <a:r>
              <a:rPr b="1" lang="en-US" sz="4000">
                <a:solidFill>
                  <a:srgbClr val="004E96"/>
                </a:solidFill>
              </a:rPr>
              <a:t>Attitude</a:t>
            </a:r>
            <a:r>
              <a:rPr b="1" lang="en-US" sz="4000"/>
              <a:t>?</a:t>
            </a:r>
            <a:endParaRPr b="1" sz="4000"/>
          </a:p>
        </p:txBody>
      </p:sp>
      <p:sp>
        <p:nvSpPr>
          <p:cNvPr id="127" name="Google Shape;127;p17"/>
          <p:cNvSpPr txBox="1"/>
          <p:nvPr>
            <p:ph idx="1" type="body"/>
          </p:nvPr>
        </p:nvSpPr>
        <p:spPr>
          <a:xfrm>
            <a:off x="1192192" y="6050879"/>
            <a:ext cx="10999808" cy="603304"/>
          </a:xfrm>
          <a:prstGeom prst="rect">
            <a:avLst/>
          </a:prstGeom>
          <a:solidFill>
            <a:srgbClr val="F9F9F8"/>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None/>
            </a:pPr>
            <a:r>
              <a:rPr b="1" lang="en-US" sz="2000"/>
              <a:t>The way a person thinks or feels about a specific person, place, action or experience.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p:nvPr/>
        </p:nvSpPr>
        <p:spPr>
          <a:xfrm>
            <a:off x="0" y="0"/>
            <a:ext cx="12188825"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4" name="Google Shape;134;p18"/>
          <p:cNvSpPr txBox="1"/>
          <p:nvPr>
            <p:ph type="title"/>
          </p:nvPr>
        </p:nvSpPr>
        <p:spPr>
          <a:xfrm>
            <a:off x="589935" y="280400"/>
            <a:ext cx="9381884" cy="60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sz="4000"/>
              <a:t>Having a </a:t>
            </a:r>
            <a:r>
              <a:rPr b="1" lang="en-US" sz="4000">
                <a:solidFill>
                  <a:srgbClr val="004E96"/>
                </a:solidFill>
              </a:rPr>
              <a:t>Solution-Centric</a:t>
            </a:r>
            <a:r>
              <a:rPr b="1" lang="en-US" sz="4000"/>
              <a:t> Approach</a:t>
            </a:r>
            <a:endParaRPr/>
          </a:p>
        </p:txBody>
      </p:sp>
      <p:sp>
        <p:nvSpPr>
          <p:cNvPr id="135" name="Google Shape;135;p18"/>
          <p:cNvSpPr txBox="1"/>
          <p:nvPr>
            <p:ph idx="1" type="body"/>
          </p:nvPr>
        </p:nvSpPr>
        <p:spPr>
          <a:xfrm>
            <a:off x="-3176" y="1333500"/>
            <a:ext cx="6099176" cy="4559300"/>
          </a:xfrm>
          <a:prstGeom prst="rect">
            <a:avLst/>
          </a:prstGeom>
          <a:noFill/>
          <a:ln>
            <a:noFill/>
          </a:ln>
        </p:spPr>
        <p:txBody>
          <a:bodyPr anchorCtr="0" anchor="ctr" bIns="45700" lIns="91425" spcFirstLastPara="1" rIns="91425" wrap="square" tIns="180000">
            <a:normAutofit/>
          </a:bodyPr>
          <a:lstStyle/>
          <a:p>
            <a:pPr indent="-228600" lvl="1" marL="685800" rtl="0" algn="just">
              <a:lnSpc>
                <a:spcPct val="110000"/>
              </a:lnSpc>
              <a:spcBef>
                <a:spcPts val="0"/>
              </a:spcBef>
              <a:spcAft>
                <a:spcPts val="0"/>
              </a:spcAft>
              <a:buClr>
                <a:srgbClr val="7F6000"/>
              </a:buClr>
              <a:buSzPts val="2400"/>
              <a:buChar char="•"/>
            </a:pPr>
            <a:r>
              <a:rPr lang="en-US">
                <a:solidFill>
                  <a:srgbClr val="7F6000"/>
                </a:solidFill>
              </a:rPr>
              <a:t>Solution-oriented people always find a way.</a:t>
            </a:r>
            <a:endParaRPr/>
          </a:p>
          <a:p>
            <a:pPr indent="-158750" lvl="1" marL="685800" rtl="0" algn="just">
              <a:lnSpc>
                <a:spcPct val="150000"/>
              </a:lnSpc>
              <a:spcBef>
                <a:spcPts val="1700"/>
              </a:spcBef>
              <a:spcAft>
                <a:spcPts val="0"/>
              </a:spcAft>
              <a:buClr>
                <a:schemeClr val="dk1"/>
              </a:buClr>
              <a:buSzPts val="1100"/>
              <a:buNone/>
            </a:pPr>
            <a:r>
              <a:t/>
            </a:r>
            <a:endParaRPr sz="1100">
              <a:solidFill>
                <a:srgbClr val="7F6000"/>
              </a:solidFill>
            </a:endParaRPr>
          </a:p>
          <a:p>
            <a:pPr indent="-228600" lvl="1" marL="685800" rtl="0" algn="just">
              <a:lnSpc>
                <a:spcPct val="110000"/>
              </a:lnSpc>
              <a:spcBef>
                <a:spcPts val="1700"/>
              </a:spcBef>
              <a:spcAft>
                <a:spcPts val="0"/>
              </a:spcAft>
              <a:buClr>
                <a:srgbClr val="7F6000"/>
              </a:buClr>
              <a:buSzPts val="2400"/>
              <a:buChar char="•"/>
            </a:pPr>
            <a:r>
              <a:rPr lang="en-US">
                <a:solidFill>
                  <a:srgbClr val="7F6000"/>
                </a:solidFill>
              </a:rPr>
              <a:t>Solution-oriented people use critical thinking.</a:t>
            </a:r>
            <a:endParaRPr/>
          </a:p>
          <a:p>
            <a:pPr indent="-114300" lvl="1" marL="685800" rtl="0" algn="just">
              <a:lnSpc>
                <a:spcPct val="100000"/>
              </a:lnSpc>
              <a:spcBef>
                <a:spcPts val="1700"/>
              </a:spcBef>
              <a:spcAft>
                <a:spcPts val="0"/>
              </a:spcAft>
              <a:buClr>
                <a:schemeClr val="dk1"/>
              </a:buClr>
              <a:buSzPts val="1800"/>
              <a:buNone/>
            </a:pPr>
            <a:r>
              <a:t/>
            </a:r>
            <a:endParaRPr sz="1800">
              <a:solidFill>
                <a:srgbClr val="7F6000"/>
              </a:solidFill>
            </a:endParaRPr>
          </a:p>
          <a:p>
            <a:pPr indent="-228600" lvl="1" marL="685800" rtl="0" algn="just">
              <a:lnSpc>
                <a:spcPct val="110000"/>
              </a:lnSpc>
              <a:spcBef>
                <a:spcPts val="1700"/>
              </a:spcBef>
              <a:spcAft>
                <a:spcPts val="0"/>
              </a:spcAft>
              <a:buClr>
                <a:srgbClr val="7F6000"/>
              </a:buClr>
              <a:buSzPts val="2400"/>
              <a:buChar char="•"/>
            </a:pPr>
            <a:r>
              <a:rPr lang="en-US">
                <a:solidFill>
                  <a:srgbClr val="7F6000"/>
                </a:solidFill>
              </a:rPr>
              <a:t>Solution-oriented people answer the ‘why’ question.</a:t>
            </a:r>
            <a:endParaRPr/>
          </a:p>
        </p:txBody>
      </p:sp>
      <p:pic>
        <p:nvPicPr>
          <p:cNvPr id="136" name="Google Shape;136;p18"/>
          <p:cNvPicPr preferRelativeResize="0"/>
          <p:nvPr/>
        </p:nvPicPr>
        <p:blipFill rotWithShape="1">
          <a:blip r:embed="rId3">
            <a:alphaModFix/>
          </a:blip>
          <a:srcRect b="0" l="0" r="0" t="0"/>
          <a:stretch/>
        </p:blipFill>
        <p:spPr>
          <a:xfrm>
            <a:off x="7076653" y="1148898"/>
            <a:ext cx="4901609" cy="4560203"/>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838200" y="248248"/>
            <a:ext cx="10515600" cy="66615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4E96"/>
              </a:buClr>
              <a:buSzPts val="4000"/>
              <a:buFont typeface="Arial"/>
              <a:buNone/>
            </a:pPr>
            <a:r>
              <a:rPr b="1" lang="en-US" sz="4000">
                <a:solidFill>
                  <a:srgbClr val="004E96"/>
                </a:solidFill>
              </a:rPr>
              <a:t>Types</a:t>
            </a:r>
            <a:r>
              <a:rPr b="1" lang="en-US" sz="4000"/>
              <a:t> of Communication</a:t>
            </a:r>
            <a:endParaRPr/>
          </a:p>
        </p:txBody>
      </p:sp>
      <p:grpSp>
        <p:nvGrpSpPr>
          <p:cNvPr id="143" name="Google Shape;143;p19"/>
          <p:cNvGrpSpPr/>
          <p:nvPr/>
        </p:nvGrpSpPr>
        <p:grpSpPr>
          <a:xfrm>
            <a:off x="1230530" y="1493679"/>
            <a:ext cx="9896591" cy="4371017"/>
            <a:chOff x="4704" y="341679"/>
            <a:chExt cx="9896591" cy="4371017"/>
          </a:xfrm>
        </p:grpSpPr>
        <p:sp>
          <p:nvSpPr>
            <p:cNvPr id="144" name="Google Shape;144;p19"/>
            <p:cNvSpPr/>
            <p:nvPr/>
          </p:nvSpPr>
          <p:spPr>
            <a:xfrm>
              <a:off x="3684178" y="341679"/>
              <a:ext cx="2537643" cy="1336600"/>
            </a:xfrm>
            <a:prstGeom prst="roundRect">
              <a:avLst>
                <a:gd fmla="val 10000" name="adj"/>
              </a:avLst>
            </a:prstGeom>
            <a:solidFill>
              <a:srgbClr val="42B2ED"/>
            </a:solidFill>
            <a:ln cap="flat" cmpd="sng" w="2857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9"/>
            <p:cNvSpPr txBox="1"/>
            <p:nvPr/>
          </p:nvSpPr>
          <p:spPr>
            <a:xfrm>
              <a:off x="3723326" y="380827"/>
              <a:ext cx="2459347" cy="125830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dk1"/>
                </a:buClr>
                <a:buSzPts val="2600"/>
                <a:buFont typeface="Arial"/>
                <a:buNone/>
              </a:pPr>
              <a:r>
                <a:rPr b="1" i="0" lang="en-US" sz="2000" u="none" cap="none" strike="noStrike">
                  <a:solidFill>
                    <a:schemeClr val="dk1"/>
                  </a:solidFill>
                  <a:latin typeface="Arial"/>
                  <a:ea typeface="Arial"/>
                  <a:cs typeface="Arial"/>
                  <a:sym typeface="Arial"/>
                </a:rPr>
                <a:t>Communication</a:t>
              </a:r>
              <a:endParaRPr b="0" i="0" sz="2000" u="none" cap="none" strike="noStrike">
                <a:solidFill>
                  <a:srgbClr val="000000"/>
                </a:solidFill>
                <a:latin typeface="Arial"/>
                <a:ea typeface="Arial"/>
                <a:cs typeface="Arial"/>
                <a:sym typeface="Arial"/>
              </a:endParaRPr>
            </a:p>
          </p:txBody>
        </p:sp>
        <p:sp>
          <p:nvSpPr>
            <p:cNvPr id="146" name="Google Shape;146;p19"/>
            <p:cNvSpPr/>
            <p:nvPr/>
          </p:nvSpPr>
          <p:spPr>
            <a:xfrm>
              <a:off x="1016226" y="1678280"/>
              <a:ext cx="3936773" cy="1772893"/>
            </a:xfrm>
            <a:custGeom>
              <a:rect b="b" l="l" r="r" t="t"/>
              <a:pathLst>
                <a:path extrusionOk="0" h="120000" w="120000">
                  <a:moveTo>
                    <a:pt x="120000" y="0"/>
                  </a:moveTo>
                  <a:lnTo>
                    <a:pt x="120000" y="60000"/>
                  </a:lnTo>
                  <a:lnTo>
                    <a:pt x="0" y="60000"/>
                  </a:lnTo>
                  <a:lnTo>
                    <a:pt x="0" y="120000"/>
                  </a:lnTo>
                </a:path>
              </a:pathLst>
            </a:custGeom>
            <a:noFill/>
            <a:ln cap="flat" cmpd="sng" w="28575">
              <a:solidFill>
                <a:srgbClr val="00B0F0"/>
              </a:solidFill>
              <a:prstDash val="solid"/>
              <a:miter lim="800000"/>
              <a:headEnd len="sm" w="sm" type="none"/>
              <a:tailEnd len="sm" w="sm" type="none"/>
            </a:ln>
          </p:spPr>
        </p:sp>
        <p:sp>
          <p:nvSpPr>
            <p:cNvPr id="147" name="Google Shape;147;p19"/>
            <p:cNvSpPr/>
            <p:nvPr/>
          </p:nvSpPr>
          <p:spPr>
            <a:xfrm>
              <a:off x="4704" y="3451173"/>
              <a:ext cx="2023045" cy="1261523"/>
            </a:xfrm>
            <a:prstGeom prst="roundRect">
              <a:avLst>
                <a:gd fmla="val 10000" name="adj"/>
              </a:avLst>
            </a:pr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9"/>
            <p:cNvSpPr txBox="1"/>
            <p:nvPr/>
          </p:nvSpPr>
          <p:spPr>
            <a:xfrm>
              <a:off x="41653"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Assertive</a:t>
              </a:r>
              <a:endParaRPr b="0" i="0" sz="2200" u="none" cap="none" strike="noStrike">
                <a:solidFill>
                  <a:schemeClr val="dk1"/>
                </a:solidFill>
                <a:latin typeface="Arial"/>
                <a:ea typeface="Arial"/>
                <a:cs typeface="Arial"/>
                <a:sym typeface="Arial"/>
              </a:endParaRPr>
            </a:p>
          </p:txBody>
        </p:sp>
        <p:sp>
          <p:nvSpPr>
            <p:cNvPr id="149" name="Google Shape;149;p19"/>
            <p:cNvSpPr/>
            <p:nvPr/>
          </p:nvSpPr>
          <p:spPr>
            <a:xfrm>
              <a:off x="3640742" y="1678280"/>
              <a:ext cx="1312257" cy="1772893"/>
            </a:xfrm>
            <a:custGeom>
              <a:rect b="b" l="l" r="r" t="t"/>
              <a:pathLst>
                <a:path extrusionOk="0" h="120000" w="120000">
                  <a:moveTo>
                    <a:pt x="120000" y="0"/>
                  </a:moveTo>
                  <a:lnTo>
                    <a:pt x="120000" y="60000"/>
                  </a:lnTo>
                  <a:lnTo>
                    <a:pt x="0" y="60000"/>
                  </a:lnTo>
                  <a:lnTo>
                    <a:pt x="0" y="120000"/>
                  </a:lnTo>
                </a:path>
              </a:pathLst>
            </a:custGeom>
            <a:noFill/>
            <a:ln cap="flat" cmpd="sng" w="28575">
              <a:solidFill>
                <a:srgbClr val="00B0F0"/>
              </a:solidFill>
              <a:prstDash val="solid"/>
              <a:miter lim="800000"/>
              <a:headEnd len="sm" w="sm" type="none"/>
              <a:tailEnd len="sm" w="sm" type="none"/>
            </a:ln>
          </p:spPr>
        </p:sp>
        <p:sp>
          <p:nvSpPr>
            <p:cNvPr id="150" name="Google Shape;150;p19"/>
            <p:cNvSpPr/>
            <p:nvPr/>
          </p:nvSpPr>
          <p:spPr>
            <a:xfrm>
              <a:off x="2629219" y="3451173"/>
              <a:ext cx="2023045" cy="1261523"/>
            </a:xfrm>
            <a:prstGeom prst="roundRect">
              <a:avLst>
                <a:gd fmla="val 10000" name="adj"/>
              </a:avLst>
            </a:prstGeom>
            <a:solidFill>
              <a:srgbClr val="FF4B4B"/>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9"/>
            <p:cNvSpPr txBox="1"/>
            <p:nvPr/>
          </p:nvSpPr>
          <p:spPr>
            <a:xfrm>
              <a:off x="2666168"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Aggressive</a:t>
              </a:r>
              <a:endParaRPr b="0" i="0" sz="2200" u="none" cap="none" strike="noStrike">
                <a:solidFill>
                  <a:schemeClr val="dk1"/>
                </a:solidFill>
                <a:latin typeface="Arial"/>
                <a:ea typeface="Arial"/>
                <a:cs typeface="Arial"/>
                <a:sym typeface="Arial"/>
              </a:endParaRPr>
            </a:p>
          </p:txBody>
        </p:sp>
        <p:sp>
          <p:nvSpPr>
            <p:cNvPr id="152" name="Google Shape;152;p19"/>
            <p:cNvSpPr/>
            <p:nvPr/>
          </p:nvSpPr>
          <p:spPr>
            <a:xfrm>
              <a:off x="4953000" y="1678280"/>
              <a:ext cx="1312257" cy="1772893"/>
            </a:xfrm>
            <a:custGeom>
              <a:rect b="b" l="l" r="r" t="t"/>
              <a:pathLst>
                <a:path extrusionOk="0" h="120000" w="120000">
                  <a:moveTo>
                    <a:pt x="0" y="0"/>
                  </a:moveTo>
                  <a:lnTo>
                    <a:pt x="0" y="60000"/>
                  </a:lnTo>
                  <a:lnTo>
                    <a:pt x="120000" y="60000"/>
                  </a:lnTo>
                  <a:lnTo>
                    <a:pt x="120000" y="120000"/>
                  </a:lnTo>
                </a:path>
              </a:pathLst>
            </a:custGeom>
            <a:noFill/>
            <a:ln cap="flat" cmpd="sng" w="28575">
              <a:solidFill>
                <a:srgbClr val="00B0F0"/>
              </a:solidFill>
              <a:prstDash val="solid"/>
              <a:miter lim="800000"/>
              <a:headEnd len="sm" w="sm" type="none"/>
              <a:tailEnd len="sm" w="sm" type="none"/>
            </a:ln>
          </p:spPr>
        </p:sp>
        <p:sp>
          <p:nvSpPr>
            <p:cNvPr id="153" name="Google Shape;153;p19"/>
            <p:cNvSpPr/>
            <p:nvPr/>
          </p:nvSpPr>
          <p:spPr>
            <a:xfrm>
              <a:off x="5253735" y="3451173"/>
              <a:ext cx="2023045" cy="1261523"/>
            </a:xfrm>
            <a:prstGeom prst="roundRect">
              <a:avLst>
                <a:gd fmla="val 10000" name="adj"/>
              </a:avLst>
            </a:prstGeom>
            <a:solidFill>
              <a:srgbClr val="FBC53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9"/>
            <p:cNvSpPr txBox="1"/>
            <p:nvPr/>
          </p:nvSpPr>
          <p:spPr>
            <a:xfrm>
              <a:off x="5290684"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Passive </a:t>
              </a:r>
              <a:endParaRPr b="0" i="0" sz="1400" u="none" cap="none" strike="noStrike">
                <a:solidFill>
                  <a:srgbClr val="000000"/>
                </a:solidFill>
                <a:latin typeface="Arial"/>
                <a:ea typeface="Arial"/>
                <a:cs typeface="Arial"/>
                <a:sym typeface="Arial"/>
              </a:endParaRPr>
            </a:p>
          </p:txBody>
        </p:sp>
        <p:sp>
          <p:nvSpPr>
            <p:cNvPr id="155" name="Google Shape;155;p19"/>
            <p:cNvSpPr/>
            <p:nvPr/>
          </p:nvSpPr>
          <p:spPr>
            <a:xfrm>
              <a:off x="4953000" y="1678280"/>
              <a:ext cx="3936773" cy="1772893"/>
            </a:xfrm>
            <a:custGeom>
              <a:rect b="b" l="l" r="r" t="t"/>
              <a:pathLst>
                <a:path extrusionOk="0" h="120000" w="120000">
                  <a:moveTo>
                    <a:pt x="0" y="0"/>
                  </a:moveTo>
                  <a:lnTo>
                    <a:pt x="0" y="60000"/>
                  </a:lnTo>
                  <a:lnTo>
                    <a:pt x="120000" y="60000"/>
                  </a:lnTo>
                  <a:lnTo>
                    <a:pt x="120000" y="120000"/>
                  </a:lnTo>
                </a:path>
              </a:pathLst>
            </a:custGeom>
            <a:noFill/>
            <a:ln cap="flat" cmpd="sng" w="28575">
              <a:solidFill>
                <a:srgbClr val="00B0F0"/>
              </a:solidFill>
              <a:prstDash val="solid"/>
              <a:miter lim="800000"/>
              <a:headEnd len="sm" w="sm" type="none"/>
              <a:tailEnd len="sm" w="sm" type="none"/>
            </a:ln>
          </p:spPr>
        </p:sp>
        <p:sp>
          <p:nvSpPr>
            <p:cNvPr id="156" name="Google Shape;156;p19"/>
            <p:cNvSpPr/>
            <p:nvPr/>
          </p:nvSpPr>
          <p:spPr>
            <a:xfrm>
              <a:off x="7878250" y="3451173"/>
              <a:ext cx="2023045" cy="1261523"/>
            </a:xfrm>
            <a:prstGeom prst="roundRect">
              <a:avLst>
                <a:gd fmla="val 10000" name="adj"/>
              </a:avLst>
            </a:prstGeom>
            <a:solidFill>
              <a:srgbClr val="8BFFBF"/>
            </a:solidFill>
            <a:ln cap="flat" cmpd="sng" w="9525">
              <a:solidFill>
                <a:srgbClr val="8BFF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9"/>
            <p:cNvSpPr txBox="1"/>
            <p:nvPr/>
          </p:nvSpPr>
          <p:spPr>
            <a:xfrm>
              <a:off x="7915199"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Empathetic</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0"/>
          <p:cNvPicPr preferRelativeResize="0"/>
          <p:nvPr/>
        </p:nvPicPr>
        <p:blipFill rotWithShape="1">
          <a:blip r:embed="rId3">
            <a:alphaModFix/>
          </a:blip>
          <a:srcRect b="106" l="0" r="0" t="3316"/>
          <a:stretch/>
        </p:blipFill>
        <p:spPr>
          <a:xfrm>
            <a:off x="0" y="0"/>
            <a:ext cx="12192000" cy="6649186"/>
          </a:xfrm>
          <a:prstGeom prst="rect">
            <a:avLst/>
          </a:prstGeom>
          <a:noFill/>
          <a:ln>
            <a:noFill/>
          </a:ln>
        </p:spPr>
      </p:pic>
      <p:sp>
        <p:nvSpPr>
          <p:cNvPr id="164" name="Google Shape;164;p20"/>
          <p:cNvSpPr txBox="1"/>
          <p:nvPr>
            <p:ph type="title"/>
          </p:nvPr>
        </p:nvSpPr>
        <p:spPr>
          <a:xfrm>
            <a:off x="838200" y="140775"/>
            <a:ext cx="10515600" cy="74427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rial"/>
              <a:buNone/>
            </a:pPr>
            <a:r>
              <a:rPr b="1" lang="en-US" sz="4000"/>
              <a:t>What is a </a:t>
            </a:r>
            <a:r>
              <a:rPr b="1" lang="en-US" sz="4000">
                <a:solidFill>
                  <a:srgbClr val="004E96"/>
                </a:solidFill>
              </a:rPr>
              <a:t>Goal?</a:t>
            </a:r>
            <a:endParaRPr/>
          </a:p>
        </p:txBody>
      </p:sp>
      <p:sp>
        <p:nvSpPr>
          <p:cNvPr id="165" name="Google Shape;165;p20"/>
          <p:cNvSpPr txBox="1"/>
          <p:nvPr>
            <p:ph idx="1" type="body"/>
          </p:nvPr>
        </p:nvSpPr>
        <p:spPr>
          <a:xfrm>
            <a:off x="696123" y="988347"/>
            <a:ext cx="7930208" cy="2544356"/>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595959"/>
              </a:buClr>
              <a:buSzPts val="2400"/>
              <a:buNone/>
            </a:pPr>
            <a:r>
              <a:rPr b="0" i="0" lang="en-US" sz="2000">
                <a:solidFill>
                  <a:srgbClr val="595959"/>
                </a:solidFill>
              </a:rPr>
              <a:t>A goal is a specific and </a:t>
            </a:r>
            <a:r>
              <a:rPr b="1" i="0" lang="en-US" sz="2000"/>
              <a:t>measurable objective</a:t>
            </a:r>
            <a:r>
              <a:rPr b="1" i="0" lang="en-US" sz="2000">
                <a:solidFill>
                  <a:srgbClr val="595959"/>
                </a:solidFill>
              </a:rPr>
              <a:t> </a:t>
            </a:r>
            <a:r>
              <a:rPr i="0" lang="en-US" sz="2000">
                <a:solidFill>
                  <a:srgbClr val="595959"/>
                </a:solidFill>
              </a:rPr>
              <a:t>or target that an individual </a:t>
            </a:r>
            <a:r>
              <a:rPr b="0" i="0" lang="en-US" sz="2000">
                <a:solidFill>
                  <a:srgbClr val="595959"/>
                </a:solidFill>
              </a:rPr>
              <a:t>, department or organization aims to </a:t>
            </a:r>
            <a:r>
              <a:rPr b="1" i="0" lang="en-US" sz="2000"/>
              <a:t>achieve within a set period of time. </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1"/>
          <p:cNvPicPr preferRelativeResize="0"/>
          <p:nvPr/>
        </p:nvPicPr>
        <p:blipFill rotWithShape="1">
          <a:blip r:embed="rId3">
            <a:alphaModFix/>
          </a:blip>
          <a:srcRect b="0" l="0" r="25580" t="0"/>
          <a:stretch/>
        </p:blipFill>
        <p:spPr>
          <a:xfrm>
            <a:off x="6141720" y="1004076"/>
            <a:ext cx="6050281" cy="5652000"/>
          </a:xfrm>
          <a:prstGeom prst="rect">
            <a:avLst/>
          </a:prstGeom>
          <a:noFill/>
          <a:ln>
            <a:noFill/>
          </a:ln>
        </p:spPr>
      </p:pic>
      <p:sp>
        <p:nvSpPr>
          <p:cNvPr id="172" name="Google Shape;172;p21"/>
          <p:cNvSpPr txBox="1"/>
          <p:nvPr/>
        </p:nvSpPr>
        <p:spPr>
          <a:xfrm>
            <a:off x="729177" y="134735"/>
            <a:ext cx="8323869" cy="6653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What is </a:t>
            </a:r>
            <a:r>
              <a:rPr b="1" i="0" lang="en-US" sz="4000" u="none" cap="none" strike="noStrike">
                <a:solidFill>
                  <a:srgbClr val="004E96"/>
                </a:solidFill>
                <a:latin typeface="Arial"/>
                <a:ea typeface="Arial"/>
                <a:cs typeface="Arial"/>
                <a:sym typeface="Arial"/>
              </a:rPr>
              <a:t>Time Management?</a:t>
            </a:r>
            <a:endParaRPr b="1" i="0" sz="4000" u="none" cap="none" strike="noStrike">
              <a:solidFill>
                <a:srgbClr val="004E96"/>
              </a:solidFill>
              <a:latin typeface="Arial"/>
              <a:ea typeface="Arial"/>
              <a:cs typeface="Arial"/>
              <a:sym typeface="Arial"/>
            </a:endParaRPr>
          </a:p>
        </p:txBody>
      </p:sp>
      <p:sp>
        <p:nvSpPr>
          <p:cNvPr id="173" name="Google Shape;173;p21"/>
          <p:cNvSpPr txBox="1"/>
          <p:nvPr>
            <p:ph idx="1" type="body"/>
          </p:nvPr>
        </p:nvSpPr>
        <p:spPr>
          <a:xfrm>
            <a:off x="0" y="1004076"/>
            <a:ext cx="6141720" cy="5652000"/>
          </a:xfrm>
          <a:prstGeom prst="rect">
            <a:avLst/>
          </a:prstGeom>
          <a:solidFill>
            <a:srgbClr val="9DAAB5"/>
          </a:solidFill>
          <a:ln>
            <a:noFill/>
          </a:ln>
        </p:spPr>
        <p:txBody>
          <a:bodyPr anchorCtr="0" anchor="ctr" bIns="540000" lIns="91425" spcFirstLastPara="1" rIns="91425" wrap="square" tIns="0">
            <a:noAutofit/>
          </a:bodyPr>
          <a:lstStyle/>
          <a:p>
            <a:pPr indent="0" lvl="1" marL="812800" rtl="0" algn="l">
              <a:lnSpc>
                <a:spcPct val="150000"/>
              </a:lnSpc>
              <a:spcBef>
                <a:spcPts val="0"/>
              </a:spcBef>
              <a:spcAft>
                <a:spcPts val="0"/>
              </a:spcAft>
              <a:buClr>
                <a:schemeClr val="dk1"/>
              </a:buClr>
              <a:buSzPts val="2600"/>
              <a:buNone/>
            </a:pPr>
            <a:r>
              <a:rPr b="1" lang="en-US" sz="2600"/>
              <a:t>The ability to </a:t>
            </a:r>
            <a:r>
              <a:rPr b="1" lang="en-US" sz="2600">
                <a:solidFill>
                  <a:srgbClr val="01549F"/>
                </a:solidFill>
              </a:rPr>
              <a:t>use one's time effectively or productively</a:t>
            </a:r>
            <a:r>
              <a:rPr b="1" lang="en-US" sz="2600"/>
              <a:t>, especially at work</a:t>
            </a:r>
            <a:r>
              <a:rPr lang="en-US" sz="2600"/>
              <a:t>.</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586408" y="188842"/>
            <a:ext cx="9929191" cy="8141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4E96"/>
              </a:buClr>
              <a:buSzPct val="111111"/>
              <a:buFont typeface="Arial"/>
              <a:buNone/>
            </a:pPr>
            <a:r>
              <a:rPr b="1" lang="en-US" sz="4000">
                <a:solidFill>
                  <a:srgbClr val="004E96"/>
                </a:solidFill>
              </a:rPr>
              <a:t>Quadrant 1 </a:t>
            </a:r>
            <a:r>
              <a:rPr b="1" lang="en-US" sz="4000"/>
              <a:t>-Important, but not Urgent - Plans </a:t>
            </a:r>
            <a:endParaRPr/>
          </a:p>
        </p:txBody>
      </p:sp>
      <p:sp>
        <p:nvSpPr>
          <p:cNvPr id="180" name="Google Shape;180;p22"/>
          <p:cNvSpPr txBox="1"/>
          <p:nvPr/>
        </p:nvSpPr>
        <p:spPr>
          <a:xfrm>
            <a:off x="1603120" y="5855003"/>
            <a:ext cx="8985759" cy="430887"/>
          </a:xfrm>
          <a:prstGeom prst="rect">
            <a:avLst/>
          </a:prstGeom>
          <a:solidFill>
            <a:srgbClr val="5AE4A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Activities that help you achieve your long and mid-term goals and objectives</a:t>
            </a:r>
            <a:endParaRPr b="0" i="0" sz="2200" u="none" cap="none" strike="noStrike">
              <a:solidFill>
                <a:schemeClr val="dk1"/>
              </a:solidFill>
              <a:latin typeface="Arial"/>
              <a:ea typeface="Arial"/>
              <a:cs typeface="Arial"/>
              <a:sym typeface="Arial"/>
            </a:endParaRPr>
          </a:p>
        </p:txBody>
      </p:sp>
      <p:pic>
        <p:nvPicPr>
          <p:cNvPr id="181" name="Google Shape;181;p22"/>
          <p:cNvPicPr preferRelativeResize="0"/>
          <p:nvPr/>
        </p:nvPicPr>
        <p:blipFill rotWithShape="1">
          <a:blip r:embed="rId3">
            <a:alphaModFix/>
          </a:blip>
          <a:srcRect b="21043" l="0" r="0" t="0"/>
          <a:stretch/>
        </p:blipFill>
        <p:spPr>
          <a:xfrm>
            <a:off x="3233695" y="1002995"/>
            <a:ext cx="5724609" cy="45199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