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28" r:id="rId2"/>
    <p:sldId id="3617" r:id="rId3"/>
    <p:sldId id="3177" r:id="rId4"/>
    <p:sldId id="3231" r:id="rId5"/>
    <p:sldId id="3232" r:id="rId6"/>
    <p:sldId id="3543" r:id="rId7"/>
    <p:sldId id="3650" r:id="rId8"/>
    <p:sldId id="3822" r:id="rId9"/>
    <p:sldId id="3654" r:id="rId10"/>
    <p:sldId id="3821" r:id="rId11"/>
    <p:sldId id="3482" r:id="rId12"/>
    <p:sldId id="3406" r:id="rId13"/>
    <p:sldId id="466" r:id="rId14"/>
    <p:sldId id="3764" r:id="rId15"/>
    <p:sldId id="3765" r:id="rId16"/>
    <p:sldId id="37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7" clrIdx="0">
    <p:extLst>
      <p:ext uri="{19B8F6BF-5375-455C-9EA6-DF929625EA0E}">
        <p15:presenceInfo xmlns:p15="http://schemas.microsoft.com/office/powerpoint/2012/main" userId="admin" providerId="None"/>
      </p:ext>
    </p:extLst>
  </p:cmAuthor>
  <p:cmAuthor id="2" name="Sidharth Bhandari" initials="SB" lastIdx="7" clrIdx="1">
    <p:extLst>
      <p:ext uri="{19B8F6BF-5375-455C-9EA6-DF929625EA0E}">
        <p15:presenceInfo xmlns:p15="http://schemas.microsoft.com/office/powerpoint/2012/main" userId="408c4fe377057d52" providerId="Windows Live"/>
      </p:ext>
    </p:extLst>
  </p:cmAuthor>
  <p:cmAuthor id="3" name="Mohammad" initials="M" lastIdx="2" clrIdx="2">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9E"/>
    <a:srgbClr val="004E96"/>
    <a:srgbClr val="E6E7EB"/>
    <a:srgbClr val="956A47"/>
    <a:srgbClr val="FBA41D"/>
    <a:srgbClr val="E18601"/>
    <a:srgbClr val="FEA320"/>
    <a:srgbClr val="936A49"/>
    <a:srgbClr val="01559D"/>
    <a:srgbClr val="23D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369" autoAdjust="0"/>
  </p:normalViewPr>
  <p:slideViewPr>
    <p:cSldViewPr snapToGrid="0">
      <p:cViewPr varScale="1">
        <p:scale>
          <a:sx n="63" d="100"/>
          <a:sy n="63" d="100"/>
        </p:scale>
        <p:origin x="732" y="32"/>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BBC34-3D9B-4564-A954-32D18464AFA4}"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IN"/>
        </a:p>
      </dgm:t>
    </dgm:pt>
    <dgm:pt modelId="{CD288AD9-568B-41DB-B9B5-C7E7D732882E}">
      <dgm:prSet custT="1"/>
      <dgm:spPr/>
      <dgm:t>
        <a:bodyPr/>
        <a:lstStyle/>
        <a:p>
          <a:r>
            <a:rPr lang="en-IN" sz="1800" i="0" dirty="0">
              <a:solidFill>
                <a:schemeClr val="tx1"/>
              </a:solidFill>
              <a:effectLst>
                <a:outerShdw blurRad="38100" dist="38100" dir="2700000" algn="tl">
                  <a:srgbClr val="000000">
                    <a:alpha val="43137"/>
                  </a:srgbClr>
                </a:outerShdw>
              </a:effectLst>
              <a:latin typeface="Swis721 Cn BT" panose="020B0506020202030204" pitchFamily="34" charset="0"/>
            </a:rPr>
            <a:t>Increased productivity</a:t>
          </a:r>
          <a:endParaRPr lang="en-IN" sz="18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BEA9397A-D7FF-4ECA-837D-A1B8CC7C5096}" type="parTrans" cxnId="{ACAF0C7F-F674-4039-ACA4-9F7B1D8E0753}">
      <dgm:prSet/>
      <dgm:spPr/>
      <dgm:t>
        <a:bodyPr/>
        <a:lstStyle/>
        <a:p>
          <a:endParaRPr lang="en-IN"/>
        </a:p>
      </dgm:t>
    </dgm:pt>
    <dgm:pt modelId="{CD41C243-B7AF-4993-9191-6B17D553BE72}" type="sibTrans" cxnId="{ACAF0C7F-F674-4039-ACA4-9F7B1D8E0753}">
      <dgm:prSet/>
      <dgm:spPr/>
      <dgm:t>
        <a:bodyPr/>
        <a:lstStyle/>
        <a:p>
          <a:endParaRPr lang="en-IN"/>
        </a:p>
      </dgm:t>
    </dgm:pt>
    <dgm:pt modelId="{18E93BD6-CDD9-45E2-9A59-1A13A6B66096}">
      <dgm:prSet custT="1"/>
      <dgm:spPr/>
      <dgm:t>
        <a:bodyPr/>
        <a:lstStyle/>
        <a:p>
          <a:r>
            <a:rPr lang="en-US" sz="1800" i="0" dirty="0">
              <a:solidFill>
                <a:schemeClr val="tx1"/>
              </a:solidFill>
              <a:effectLst>
                <a:outerShdw blurRad="38100" dist="38100" dir="2700000" algn="tl">
                  <a:srgbClr val="000000">
                    <a:alpha val="43137"/>
                  </a:srgbClr>
                </a:outerShdw>
              </a:effectLst>
              <a:latin typeface="Swis721 Cn BT" panose="020B0506020202030204" pitchFamily="34" charset="0"/>
            </a:rPr>
            <a:t>Improved decision-making</a:t>
          </a:r>
          <a:endParaRPr lang="en-IN" sz="18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64B2473B-999F-4601-BD39-F27D12927F72}" type="parTrans" cxnId="{220ABA9B-D95F-41CB-8A23-D6217B69131E}">
      <dgm:prSet/>
      <dgm:spPr/>
      <dgm:t>
        <a:bodyPr/>
        <a:lstStyle/>
        <a:p>
          <a:endParaRPr lang="en-IN"/>
        </a:p>
      </dgm:t>
    </dgm:pt>
    <dgm:pt modelId="{178401DD-B3B9-41B0-9940-2B2E4125D62A}" type="sibTrans" cxnId="{220ABA9B-D95F-41CB-8A23-D6217B69131E}">
      <dgm:prSet/>
      <dgm:spPr/>
      <dgm:t>
        <a:bodyPr/>
        <a:lstStyle/>
        <a:p>
          <a:endParaRPr lang="en-IN"/>
        </a:p>
      </dgm:t>
    </dgm:pt>
    <dgm:pt modelId="{9964C5C1-D98E-456B-88C4-9DAAACE5FC56}">
      <dgm:prSet custT="1"/>
      <dgm:spPr/>
      <dgm:t>
        <a:bodyPr lIns="0" tIns="0" rIns="0" bIns="0"/>
        <a:lstStyle/>
        <a:p>
          <a:r>
            <a:rPr lang="en-IN" sz="1800" i="0" dirty="0">
              <a:solidFill>
                <a:schemeClr val="tx1"/>
              </a:solidFill>
              <a:effectLst>
                <a:outerShdw blurRad="38100" dist="38100" dir="2700000" algn="tl">
                  <a:srgbClr val="000000">
                    <a:alpha val="43137"/>
                  </a:srgbClr>
                </a:outerShdw>
              </a:effectLst>
              <a:latin typeface="Swis721 Cn BT" panose="020B0506020202030204" pitchFamily="34" charset="0"/>
            </a:rPr>
            <a:t> </a:t>
          </a:r>
          <a:endParaRPr lang="en-IN" sz="18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9E457BFD-8A67-443F-A05D-AE5825AE1DBE}" type="parTrans" cxnId="{1E6FBC6E-7B00-4F8F-AD9A-C0904B3AA1C2}">
      <dgm:prSet/>
      <dgm:spPr/>
      <dgm:t>
        <a:bodyPr/>
        <a:lstStyle/>
        <a:p>
          <a:endParaRPr lang="en-IN"/>
        </a:p>
      </dgm:t>
    </dgm:pt>
    <dgm:pt modelId="{B27DA552-489B-4280-83F0-F2DD412B30E8}" type="sibTrans" cxnId="{1E6FBC6E-7B00-4F8F-AD9A-C0904B3AA1C2}">
      <dgm:prSet/>
      <dgm:spPr/>
      <dgm:t>
        <a:bodyPr/>
        <a:lstStyle/>
        <a:p>
          <a:endParaRPr lang="en-IN"/>
        </a:p>
      </dgm:t>
    </dgm:pt>
    <dgm:pt modelId="{8682E29A-CD8D-40FD-9F1F-FDA41861F8AC}">
      <dgm:prSet custT="1"/>
      <dgm:spPr/>
      <dgm:t>
        <a:bodyPr/>
        <a:lstStyle/>
        <a:p>
          <a:r>
            <a:rPr lang="en-IN" sz="1800" i="0" dirty="0">
              <a:solidFill>
                <a:schemeClr val="tx1"/>
              </a:solidFill>
              <a:effectLst>
                <a:outerShdw blurRad="38100" dist="38100" dir="2700000" algn="tl">
                  <a:srgbClr val="000000">
                    <a:alpha val="43137"/>
                  </a:srgbClr>
                </a:outerShdw>
              </a:effectLst>
              <a:latin typeface="Swis721 Cn BT" panose="020B0506020202030204" pitchFamily="34" charset="0"/>
            </a:rPr>
            <a:t> </a:t>
          </a:r>
          <a:endParaRPr lang="en-IN" sz="18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01FA722B-D08E-460D-91E0-5C4F4335C617}" type="parTrans" cxnId="{630F112B-773F-44F5-A0A7-73E6C98613EC}">
      <dgm:prSet/>
      <dgm:spPr/>
      <dgm:t>
        <a:bodyPr/>
        <a:lstStyle/>
        <a:p>
          <a:endParaRPr lang="en-IN"/>
        </a:p>
      </dgm:t>
    </dgm:pt>
    <dgm:pt modelId="{66278B67-C64D-4A06-8CC1-3F8C4D34971F}" type="sibTrans" cxnId="{630F112B-773F-44F5-A0A7-73E6C98613EC}">
      <dgm:prSet/>
      <dgm:spPr/>
      <dgm:t>
        <a:bodyPr/>
        <a:lstStyle/>
        <a:p>
          <a:endParaRPr lang="en-IN"/>
        </a:p>
      </dgm:t>
    </dgm:pt>
    <dgm:pt modelId="{52F31614-612A-4A9B-A1EA-A3D8D33941C6}">
      <dgm:prSet custT="1"/>
      <dgm:spPr/>
      <dgm:t>
        <a:bodyPr/>
        <a:lstStyle/>
        <a:p>
          <a:r>
            <a:rPr lang="en-IN" sz="1800" i="0" dirty="0">
              <a:solidFill>
                <a:schemeClr val="tx1"/>
              </a:solidFill>
              <a:effectLst>
                <a:outerShdw blurRad="38100" dist="38100" dir="2700000" algn="tl">
                  <a:srgbClr val="000000">
                    <a:alpha val="43137"/>
                  </a:srgbClr>
                </a:outerShdw>
              </a:effectLst>
              <a:latin typeface="Swis721 Cn BT" panose="020B0506020202030204" pitchFamily="34" charset="0"/>
            </a:rPr>
            <a:t>Enhanced customer satisfaction</a:t>
          </a:r>
          <a:endParaRPr lang="en-IN" sz="18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FB01D6AE-D4E9-4622-BE09-EEF3169860F8}" type="parTrans" cxnId="{DE3EE9BD-6714-4A31-AB5E-25018168DBAC}">
      <dgm:prSet/>
      <dgm:spPr/>
      <dgm:t>
        <a:bodyPr/>
        <a:lstStyle/>
        <a:p>
          <a:endParaRPr lang="en-IN"/>
        </a:p>
      </dgm:t>
    </dgm:pt>
    <dgm:pt modelId="{15C6BA3B-7B75-436A-B3D8-F9F7960414C5}" type="sibTrans" cxnId="{DE3EE9BD-6714-4A31-AB5E-25018168DBAC}">
      <dgm:prSet/>
      <dgm:spPr/>
      <dgm:t>
        <a:bodyPr/>
        <a:lstStyle/>
        <a:p>
          <a:endParaRPr lang="en-IN"/>
        </a:p>
      </dgm:t>
    </dgm:pt>
    <dgm:pt modelId="{929C3C89-3269-4FA9-BD9A-35879117DE8E}">
      <dgm:prSet custT="1"/>
      <dgm:spPr/>
      <dgm:t>
        <a:bodyPr/>
        <a:lstStyle/>
        <a:p>
          <a:r>
            <a:rPr lang="en-IN" sz="1800" i="0" dirty="0">
              <a:solidFill>
                <a:schemeClr val="tx1"/>
              </a:solidFill>
              <a:effectLst>
                <a:outerShdw blurRad="38100" dist="38100" dir="2700000" algn="tl">
                  <a:srgbClr val="000000">
                    <a:alpha val="43137"/>
                  </a:srgbClr>
                </a:outerShdw>
              </a:effectLst>
              <a:latin typeface="Swis721 Cn BT" panose="020B0506020202030204" pitchFamily="34" charset="0"/>
            </a:rPr>
            <a:t>Improved overall company culture</a:t>
          </a:r>
          <a:endParaRPr lang="en-IN" sz="18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695D3203-4080-47D1-813D-E2B02751395E}" type="parTrans" cxnId="{ABA69236-21AF-4ABF-B6B3-8B6A6C75D468}">
      <dgm:prSet/>
      <dgm:spPr/>
      <dgm:t>
        <a:bodyPr/>
        <a:lstStyle/>
        <a:p>
          <a:endParaRPr lang="en-IN"/>
        </a:p>
      </dgm:t>
    </dgm:pt>
    <dgm:pt modelId="{A4130315-A03C-4BB2-9D88-0111D9171C39}" type="sibTrans" cxnId="{ABA69236-21AF-4ABF-B6B3-8B6A6C75D468}">
      <dgm:prSet/>
      <dgm:spPr/>
      <dgm:t>
        <a:bodyPr/>
        <a:lstStyle/>
        <a:p>
          <a:endParaRPr lang="en-IN"/>
        </a:p>
      </dgm:t>
    </dgm:pt>
    <dgm:pt modelId="{AE5AE6C5-C8AD-43A8-87CD-07644079015C}" type="pres">
      <dgm:prSet presAssocID="{1E8BBC34-3D9B-4564-A954-32D18464AFA4}" presName="compositeShape" presStyleCnt="0">
        <dgm:presLayoutVars>
          <dgm:chMax val="7"/>
          <dgm:dir/>
          <dgm:resizeHandles val="exact"/>
        </dgm:presLayoutVars>
      </dgm:prSet>
      <dgm:spPr/>
    </dgm:pt>
    <dgm:pt modelId="{5F37FA5A-3012-45E6-89BA-89AB119345B3}" type="pres">
      <dgm:prSet presAssocID="{1E8BBC34-3D9B-4564-A954-32D18464AFA4}" presName="wedge1" presStyleLbl="node1" presStyleIdx="0" presStyleCnt="6"/>
      <dgm:spPr/>
    </dgm:pt>
    <dgm:pt modelId="{47D875BE-8A1B-4E80-8E87-9FDE0C94E94A}" type="pres">
      <dgm:prSet presAssocID="{1E8BBC34-3D9B-4564-A954-32D18464AFA4}" presName="dummy1a" presStyleCnt="0"/>
      <dgm:spPr/>
    </dgm:pt>
    <dgm:pt modelId="{3157C911-0A98-4B2A-A715-FE3A3AF7BDF9}" type="pres">
      <dgm:prSet presAssocID="{1E8BBC34-3D9B-4564-A954-32D18464AFA4}" presName="dummy1b" presStyleCnt="0"/>
      <dgm:spPr/>
    </dgm:pt>
    <dgm:pt modelId="{C3661C3C-F897-4C0E-A293-8AF90365B1F7}" type="pres">
      <dgm:prSet presAssocID="{1E8BBC34-3D9B-4564-A954-32D18464AFA4}" presName="wedge1Tx" presStyleLbl="node1" presStyleIdx="0" presStyleCnt="6">
        <dgm:presLayoutVars>
          <dgm:chMax val="0"/>
          <dgm:chPref val="0"/>
          <dgm:bulletEnabled val="1"/>
        </dgm:presLayoutVars>
      </dgm:prSet>
      <dgm:spPr/>
    </dgm:pt>
    <dgm:pt modelId="{B712E4D5-5C54-43C2-B674-63F940B4F47F}" type="pres">
      <dgm:prSet presAssocID="{1E8BBC34-3D9B-4564-A954-32D18464AFA4}" presName="wedge2" presStyleLbl="node1" presStyleIdx="1" presStyleCnt="6"/>
      <dgm:spPr/>
    </dgm:pt>
    <dgm:pt modelId="{F59C3B44-17B9-4A41-81B5-890DE9C4AE02}" type="pres">
      <dgm:prSet presAssocID="{1E8BBC34-3D9B-4564-A954-32D18464AFA4}" presName="dummy2a" presStyleCnt="0"/>
      <dgm:spPr/>
    </dgm:pt>
    <dgm:pt modelId="{5068735D-3ECF-4DDD-9C36-D5590D8531D3}" type="pres">
      <dgm:prSet presAssocID="{1E8BBC34-3D9B-4564-A954-32D18464AFA4}" presName="dummy2b" presStyleCnt="0"/>
      <dgm:spPr/>
    </dgm:pt>
    <dgm:pt modelId="{D98D7DA3-2805-4379-90D6-91218C8A21A1}" type="pres">
      <dgm:prSet presAssocID="{1E8BBC34-3D9B-4564-A954-32D18464AFA4}" presName="wedge2Tx" presStyleLbl="node1" presStyleIdx="1" presStyleCnt="6">
        <dgm:presLayoutVars>
          <dgm:chMax val="0"/>
          <dgm:chPref val="0"/>
          <dgm:bulletEnabled val="1"/>
        </dgm:presLayoutVars>
      </dgm:prSet>
      <dgm:spPr/>
    </dgm:pt>
    <dgm:pt modelId="{5A946F95-C24D-4787-B79E-3DDB0C60A6FA}" type="pres">
      <dgm:prSet presAssocID="{1E8BBC34-3D9B-4564-A954-32D18464AFA4}" presName="wedge3" presStyleLbl="node1" presStyleIdx="2" presStyleCnt="6"/>
      <dgm:spPr/>
    </dgm:pt>
    <dgm:pt modelId="{CC523432-60E0-49FC-A83F-44FB36812EF9}" type="pres">
      <dgm:prSet presAssocID="{1E8BBC34-3D9B-4564-A954-32D18464AFA4}" presName="dummy3a" presStyleCnt="0"/>
      <dgm:spPr/>
    </dgm:pt>
    <dgm:pt modelId="{AAA33491-D71E-43EA-BE84-FA0017D8E90C}" type="pres">
      <dgm:prSet presAssocID="{1E8BBC34-3D9B-4564-A954-32D18464AFA4}" presName="dummy3b" presStyleCnt="0"/>
      <dgm:spPr/>
    </dgm:pt>
    <dgm:pt modelId="{E6FD2FAB-868E-40BF-948D-B8887B007391}" type="pres">
      <dgm:prSet presAssocID="{1E8BBC34-3D9B-4564-A954-32D18464AFA4}" presName="wedge3Tx" presStyleLbl="node1" presStyleIdx="2" presStyleCnt="6">
        <dgm:presLayoutVars>
          <dgm:chMax val="0"/>
          <dgm:chPref val="0"/>
          <dgm:bulletEnabled val="1"/>
        </dgm:presLayoutVars>
      </dgm:prSet>
      <dgm:spPr/>
    </dgm:pt>
    <dgm:pt modelId="{6D5BB69E-3335-4E99-8114-124C7C952FF3}" type="pres">
      <dgm:prSet presAssocID="{1E8BBC34-3D9B-4564-A954-32D18464AFA4}" presName="wedge4" presStyleLbl="node1" presStyleIdx="3" presStyleCnt="6"/>
      <dgm:spPr/>
    </dgm:pt>
    <dgm:pt modelId="{497C22D3-DD91-4C83-A36C-0224187CC48A}" type="pres">
      <dgm:prSet presAssocID="{1E8BBC34-3D9B-4564-A954-32D18464AFA4}" presName="dummy4a" presStyleCnt="0"/>
      <dgm:spPr/>
    </dgm:pt>
    <dgm:pt modelId="{14D0D2BA-2147-4C8B-92A7-CC60C829CB7E}" type="pres">
      <dgm:prSet presAssocID="{1E8BBC34-3D9B-4564-A954-32D18464AFA4}" presName="dummy4b" presStyleCnt="0"/>
      <dgm:spPr/>
    </dgm:pt>
    <dgm:pt modelId="{0D17C79D-77D5-4A42-80E7-ED75B0D9F81C}" type="pres">
      <dgm:prSet presAssocID="{1E8BBC34-3D9B-4564-A954-32D18464AFA4}" presName="wedge4Tx" presStyleLbl="node1" presStyleIdx="3" presStyleCnt="6">
        <dgm:presLayoutVars>
          <dgm:chMax val="0"/>
          <dgm:chPref val="0"/>
          <dgm:bulletEnabled val="1"/>
        </dgm:presLayoutVars>
      </dgm:prSet>
      <dgm:spPr/>
    </dgm:pt>
    <dgm:pt modelId="{E7D1538E-399B-45DD-9C79-8B424872CF83}" type="pres">
      <dgm:prSet presAssocID="{1E8BBC34-3D9B-4564-A954-32D18464AFA4}" presName="wedge5" presStyleLbl="node1" presStyleIdx="4" presStyleCnt="6"/>
      <dgm:spPr/>
    </dgm:pt>
    <dgm:pt modelId="{C2E344C9-1E2A-4A9E-BE64-E1053326E3A5}" type="pres">
      <dgm:prSet presAssocID="{1E8BBC34-3D9B-4564-A954-32D18464AFA4}" presName="dummy5a" presStyleCnt="0"/>
      <dgm:spPr/>
    </dgm:pt>
    <dgm:pt modelId="{D7BFEC3E-44DB-4233-B0E7-1668A4158695}" type="pres">
      <dgm:prSet presAssocID="{1E8BBC34-3D9B-4564-A954-32D18464AFA4}" presName="dummy5b" presStyleCnt="0"/>
      <dgm:spPr/>
    </dgm:pt>
    <dgm:pt modelId="{AB9AC5C7-E370-407E-AAAC-6D9E2FD00EF6}" type="pres">
      <dgm:prSet presAssocID="{1E8BBC34-3D9B-4564-A954-32D18464AFA4}" presName="wedge5Tx" presStyleLbl="node1" presStyleIdx="4" presStyleCnt="6">
        <dgm:presLayoutVars>
          <dgm:chMax val="0"/>
          <dgm:chPref val="0"/>
          <dgm:bulletEnabled val="1"/>
        </dgm:presLayoutVars>
      </dgm:prSet>
      <dgm:spPr/>
    </dgm:pt>
    <dgm:pt modelId="{864E59B0-6362-409B-995A-B21C84B515E4}" type="pres">
      <dgm:prSet presAssocID="{1E8BBC34-3D9B-4564-A954-32D18464AFA4}" presName="wedge6" presStyleLbl="node1" presStyleIdx="5" presStyleCnt="6"/>
      <dgm:spPr/>
    </dgm:pt>
    <dgm:pt modelId="{0428E71E-D426-425E-B847-369DD79FEB36}" type="pres">
      <dgm:prSet presAssocID="{1E8BBC34-3D9B-4564-A954-32D18464AFA4}" presName="dummy6a" presStyleCnt="0"/>
      <dgm:spPr/>
    </dgm:pt>
    <dgm:pt modelId="{ED18CE26-C919-40EF-BBFB-ADF9249DE638}" type="pres">
      <dgm:prSet presAssocID="{1E8BBC34-3D9B-4564-A954-32D18464AFA4}" presName="dummy6b" presStyleCnt="0"/>
      <dgm:spPr/>
    </dgm:pt>
    <dgm:pt modelId="{AA41EE2E-88A3-4DCE-A532-D27941A3FB45}" type="pres">
      <dgm:prSet presAssocID="{1E8BBC34-3D9B-4564-A954-32D18464AFA4}" presName="wedge6Tx" presStyleLbl="node1" presStyleIdx="5" presStyleCnt="6">
        <dgm:presLayoutVars>
          <dgm:chMax val="0"/>
          <dgm:chPref val="0"/>
          <dgm:bulletEnabled val="1"/>
        </dgm:presLayoutVars>
      </dgm:prSet>
      <dgm:spPr/>
    </dgm:pt>
    <dgm:pt modelId="{2374878E-3DC9-4E45-9458-E55335D5B758}" type="pres">
      <dgm:prSet presAssocID="{CD41C243-B7AF-4993-9191-6B17D553BE72}" presName="arrowWedge1" presStyleLbl="fgSibTrans2D1" presStyleIdx="0" presStyleCnt="6"/>
      <dgm:spPr/>
    </dgm:pt>
    <dgm:pt modelId="{829649CD-7ECD-4DA7-8C46-6868EFC331F1}" type="pres">
      <dgm:prSet presAssocID="{178401DD-B3B9-41B0-9940-2B2E4125D62A}" presName="arrowWedge2" presStyleLbl="fgSibTrans2D1" presStyleIdx="1" presStyleCnt="6"/>
      <dgm:spPr/>
    </dgm:pt>
    <dgm:pt modelId="{4B6C9E48-17C2-4CFE-BDB2-785659D7D69B}" type="pres">
      <dgm:prSet presAssocID="{B27DA552-489B-4280-83F0-F2DD412B30E8}" presName="arrowWedge3" presStyleLbl="fgSibTrans2D1" presStyleIdx="2" presStyleCnt="6"/>
      <dgm:spPr/>
    </dgm:pt>
    <dgm:pt modelId="{562B0190-B420-4B9B-97DD-83AA83583CDA}" type="pres">
      <dgm:prSet presAssocID="{66278B67-C64D-4A06-8CC1-3F8C4D34971F}" presName="arrowWedge4" presStyleLbl="fgSibTrans2D1" presStyleIdx="3" presStyleCnt="6"/>
      <dgm:spPr/>
    </dgm:pt>
    <dgm:pt modelId="{F81F6F99-7F2F-4580-B981-89256CBB04AA}" type="pres">
      <dgm:prSet presAssocID="{15C6BA3B-7B75-436A-B3D8-F9F7960414C5}" presName="arrowWedge5" presStyleLbl="fgSibTrans2D1" presStyleIdx="4" presStyleCnt="6"/>
      <dgm:spPr/>
    </dgm:pt>
    <dgm:pt modelId="{3D4DFE2B-131D-429B-A128-B0A3483F7E9A}" type="pres">
      <dgm:prSet presAssocID="{A4130315-A03C-4BB2-9D88-0111D9171C39}" presName="arrowWedge6" presStyleLbl="fgSibTrans2D1" presStyleIdx="5" presStyleCnt="6"/>
      <dgm:spPr/>
    </dgm:pt>
  </dgm:ptLst>
  <dgm:cxnLst>
    <dgm:cxn modelId="{6F2AA801-21E7-40A6-849C-66B0556E2305}" type="presOf" srcId="{CD288AD9-568B-41DB-B9B5-C7E7D732882E}" destId="{C3661C3C-F897-4C0E-A293-8AF90365B1F7}" srcOrd="1" destOrd="0" presId="urn:microsoft.com/office/officeart/2005/8/layout/cycle8"/>
    <dgm:cxn modelId="{5298BC0B-4D5D-4E3B-97B9-CA901764BEB9}" type="presOf" srcId="{929C3C89-3269-4FA9-BD9A-35879117DE8E}" destId="{864E59B0-6362-409B-995A-B21C84B515E4}" srcOrd="0" destOrd="0" presId="urn:microsoft.com/office/officeart/2005/8/layout/cycle8"/>
    <dgm:cxn modelId="{B6E3881A-30A1-4E1A-9C4A-D9EFD756AFCD}" type="presOf" srcId="{52F31614-612A-4A9B-A1EA-A3D8D33941C6}" destId="{E7D1538E-399B-45DD-9C79-8B424872CF83}" srcOrd="0" destOrd="0" presId="urn:microsoft.com/office/officeart/2005/8/layout/cycle8"/>
    <dgm:cxn modelId="{630F112B-773F-44F5-A0A7-73E6C98613EC}" srcId="{1E8BBC34-3D9B-4564-A954-32D18464AFA4}" destId="{8682E29A-CD8D-40FD-9F1F-FDA41861F8AC}" srcOrd="3" destOrd="0" parTransId="{01FA722B-D08E-460D-91E0-5C4F4335C617}" sibTransId="{66278B67-C64D-4A06-8CC1-3F8C4D34971F}"/>
    <dgm:cxn modelId="{ABA69236-21AF-4ABF-B6B3-8B6A6C75D468}" srcId="{1E8BBC34-3D9B-4564-A954-32D18464AFA4}" destId="{929C3C89-3269-4FA9-BD9A-35879117DE8E}" srcOrd="5" destOrd="0" parTransId="{695D3203-4080-47D1-813D-E2B02751395E}" sibTransId="{A4130315-A03C-4BB2-9D88-0111D9171C39}"/>
    <dgm:cxn modelId="{2AEE0160-01EC-4C4E-86E9-A55154A08086}" type="presOf" srcId="{CD288AD9-568B-41DB-B9B5-C7E7D732882E}" destId="{5F37FA5A-3012-45E6-89BA-89AB119345B3}" srcOrd="0" destOrd="0" presId="urn:microsoft.com/office/officeart/2005/8/layout/cycle8"/>
    <dgm:cxn modelId="{94E89B47-D1F8-4203-824E-4E50BA4B7A68}" type="presOf" srcId="{8682E29A-CD8D-40FD-9F1F-FDA41861F8AC}" destId="{0D17C79D-77D5-4A42-80E7-ED75B0D9F81C}" srcOrd="1" destOrd="0" presId="urn:microsoft.com/office/officeart/2005/8/layout/cycle8"/>
    <dgm:cxn modelId="{1E6FBC6E-7B00-4F8F-AD9A-C0904B3AA1C2}" srcId="{1E8BBC34-3D9B-4564-A954-32D18464AFA4}" destId="{9964C5C1-D98E-456B-88C4-9DAAACE5FC56}" srcOrd="2" destOrd="0" parTransId="{9E457BFD-8A67-443F-A05D-AE5825AE1DBE}" sibTransId="{B27DA552-489B-4280-83F0-F2DD412B30E8}"/>
    <dgm:cxn modelId="{867FE273-DCC1-4031-B74F-16CC6670BB03}" type="presOf" srcId="{9964C5C1-D98E-456B-88C4-9DAAACE5FC56}" destId="{5A946F95-C24D-4787-B79E-3DDB0C60A6FA}" srcOrd="0" destOrd="0" presId="urn:microsoft.com/office/officeart/2005/8/layout/cycle8"/>
    <dgm:cxn modelId="{ACAF0C7F-F674-4039-ACA4-9F7B1D8E0753}" srcId="{1E8BBC34-3D9B-4564-A954-32D18464AFA4}" destId="{CD288AD9-568B-41DB-B9B5-C7E7D732882E}" srcOrd="0" destOrd="0" parTransId="{BEA9397A-D7FF-4ECA-837D-A1B8CC7C5096}" sibTransId="{CD41C243-B7AF-4993-9191-6B17D553BE72}"/>
    <dgm:cxn modelId="{17FE9983-8169-4ABD-B3F8-E5BD48FA2EF6}" type="presOf" srcId="{8682E29A-CD8D-40FD-9F1F-FDA41861F8AC}" destId="{6D5BB69E-3335-4E99-8114-124C7C952FF3}" srcOrd="0" destOrd="0" presId="urn:microsoft.com/office/officeart/2005/8/layout/cycle8"/>
    <dgm:cxn modelId="{9B6C908D-7437-449C-878E-FF4EEC57AA68}" type="presOf" srcId="{1E8BBC34-3D9B-4564-A954-32D18464AFA4}" destId="{AE5AE6C5-C8AD-43A8-87CD-07644079015C}" srcOrd="0" destOrd="0" presId="urn:microsoft.com/office/officeart/2005/8/layout/cycle8"/>
    <dgm:cxn modelId="{220ABA9B-D95F-41CB-8A23-D6217B69131E}" srcId="{1E8BBC34-3D9B-4564-A954-32D18464AFA4}" destId="{18E93BD6-CDD9-45E2-9A59-1A13A6B66096}" srcOrd="1" destOrd="0" parTransId="{64B2473B-999F-4601-BD39-F27D12927F72}" sibTransId="{178401DD-B3B9-41B0-9940-2B2E4125D62A}"/>
    <dgm:cxn modelId="{C03AFB9B-53E1-42A9-8063-263FC34E8BB4}" type="presOf" srcId="{9964C5C1-D98E-456B-88C4-9DAAACE5FC56}" destId="{E6FD2FAB-868E-40BF-948D-B8887B007391}" srcOrd="1" destOrd="0" presId="urn:microsoft.com/office/officeart/2005/8/layout/cycle8"/>
    <dgm:cxn modelId="{F979B9A2-C1A4-440F-AFEF-EB8BE610631D}" type="presOf" srcId="{929C3C89-3269-4FA9-BD9A-35879117DE8E}" destId="{AA41EE2E-88A3-4DCE-A532-D27941A3FB45}" srcOrd="1" destOrd="0" presId="urn:microsoft.com/office/officeart/2005/8/layout/cycle8"/>
    <dgm:cxn modelId="{DE3EE9BD-6714-4A31-AB5E-25018168DBAC}" srcId="{1E8BBC34-3D9B-4564-A954-32D18464AFA4}" destId="{52F31614-612A-4A9B-A1EA-A3D8D33941C6}" srcOrd="4" destOrd="0" parTransId="{FB01D6AE-D4E9-4622-BE09-EEF3169860F8}" sibTransId="{15C6BA3B-7B75-436A-B3D8-F9F7960414C5}"/>
    <dgm:cxn modelId="{551840C3-FB76-4957-9FF8-C97D1D4DB7B1}" type="presOf" srcId="{18E93BD6-CDD9-45E2-9A59-1A13A6B66096}" destId="{B712E4D5-5C54-43C2-B674-63F940B4F47F}" srcOrd="0" destOrd="0" presId="urn:microsoft.com/office/officeart/2005/8/layout/cycle8"/>
    <dgm:cxn modelId="{6A0B9BE6-15AA-48A8-B203-0EF2DCBABFDA}" type="presOf" srcId="{18E93BD6-CDD9-45E2-9A59-1A13A6B66096}" destId="{D98D7DA3-2805-4379-90D6-91218C8A21A1}" srcOrd="1" destOrd="0" presId="urn:microsoft.com/office/officeart/2005/8/layout/cycle8"/>
    <dgm:cxn modelId="{5EE5F5F4-3668-4DFF-9902-3F244FFD9700}" type="presOf" srcId="{52F31614-612A-4A9B-A1EA-A3D8D33941C6}" destId="{AB9AC5C7-E370-407E-AAAC-6D9E2FD00EF6}" srcOrd="1" destOrd="0" presId="urn:microsoft.com/office/officeart/2005/8/layout/cycle8"/>
    <dgm:cxn modelId="{3F1F88D4-3D25-4699-97D4-04FEBB6EC960}" type="presParOf" srcId="{AE5AE6C5-C8AD-43A8-87CD-07644079015C}" destId="{5F37FA5A-3012-45E6-89BA-89AB119345B3}" srcOrd="0" destOrd="0" presId="urn:microsoft.com/office/officeart/2005/8/layout/cycle8"/>
    <dgm:cxn modelId="{97E2B800-93ED-4238-97F4-4ED678EE679B}" type="presParOf" srcId="{AE5AE6C5-C8AD-43A8-87CD-07644079015C}" destId="{47D875BE-8A1B-4E80-8E87-9FDE0C94E94A}" srcOrd="1" destOrd="0" presId="urn:microsoft.com/office/officeart/2005/8/layout/cycle8"/>
    <dgm:cxn modelId="{BFAC7F49-EC39-4CAB-98E5-922E3A6525CB}" type="presParOf" srcId="{AE5AE6C5-C8AD-43A8-87CD-07644079015C}" destId="{3157C911-0A98-4B2A-A715-FE3A3AF7BDF9}" srcOrd="2" destOrd="0" presId="urn:microsoft.com/office/officeart/2005/8/layout/cycle8"/>
    <dgm:cxn modelId="{4C518447-F6A6-44CE-A797-6210720E2A14}" type="presParOf" srcId="{AE5AE6C5-C8AD-43A8-87CD-07644079015C}" destId="{C3661C3C-F897-4C0E-A293-8AF90365B1F7}" srcOrd="3" destOrd="0" presId="urn:microsoft.com/office/officeart/2005/8/layout/cycle8"/>
    <dgm:cxn modelId="{E898F82A-C21F-4731-9736-A54ADF3EBAE2}" type="presParOf" srcId="{AE5AE6C5-C8AD-43A8-87CD-07644079015C}" destId="{B712E4D5-5C54-43C2-B674-63F940B4F47F}" srcOrd="4" destOrd="0" presId="urn:microsoft.com/office/officeart/2005/8/layout/cycle8"/>
    <dgm:cxn modelId="{18B1A798-11E0-45D0-8D01-821EFC48E785}" type="presParOf" srcId="{AE5AE6C5-C8AD-43A8-87CD-07644079015C}" destId="{F59C3B44-17B9-4A41-81B5-890DE9C4AE02}" srcOrd="5" destOrd="0" presId="urn:microsoft.com/office/officeart/2005/8/layout/cycle8"/>
    <dgm:cxn modelId="{4A743386-E2C3-441E-9688-736EFA56FB3E}" type="presParOf" srcId="{AE5AE6C5-C8AD-43A8-87CD-07644079015C}" destId="{5068735D-3ECF-4DDD-9C36-D5590D8531D3}" srcOrd="6" destOrd="0" presId="urn:microsoft.com/office/officeart/2005/8/layout/cycle8"/>
    <dgm:cxn modelId="{FE40C7FF-89F6-4A28-AD8E-BF3BDC2709F5}" type="presParOf" srcId="{AE5AE6C5-C8AD-43A8-87CD-07644079015C}" destId="{D98D7DA3-2805-4379-90D6-91218C8A21A1}" srcOrd="7" destOrd="0" presId="urn:microsoft.com/office/officeart/2005/8/layout/cycle8"/>
    <dgm:cxn modelId="{485D7A8F-7063-4D89-8970-D5D00F60CB19}" type="presParOf" srcId="{AE5AE6C5-C8AD-43A8-87CD-07644079015C}" destId="{5A946F95-C24D-4787-B79E-3DDB0C60A6FA}" srcOrd="8" destOrd="0" presId="urn:microsoft.com/office/officeart/2005/8/layout/cycle8"/>
    <dgm:cxn modelId="{AB8F9328-3090-4E41-8561-C872CF6E05D9}" type="presParOf" srcId="{AE5AE6C5-C8AD-43A8-87CD-07644079015C}" destId="{CC523432-60E0-49FC-A83F-44FB36812EF9}" srcOrd="9" destOrd="0" presId="urn:microsoft.com/office/officeart/2005/8/layout/cycle8"/>
    <dgm:cxn modelId="{AF67DB7A-6D4C-41EF-8AEB-C6412AD489FA}" type="presParOf" srcId="{AE5AE6C5-C8AD-43A8-87CD-07644079015C}" destId="{AAA33491-D71E-43EA-BE84-FA0017D8E90C}" srcOrd="10" destOrd="0" presId="urn:microsoft.com/office/officeart/2005/8/layout/cycle8"/>
    <dgm:cxn modelId="{BA7CEC82-04F7-4E95-A117-B09782F92F3F}" type="presParOf" srcId="{AE5AE6C5-C8AD-43A8-87CD-07644079015C}" destId="{E6FD2FAB-868E-40BF-948D-B8887B007391}" srcOrd="11" destOrd="0" presId="urn:microsoft.com/office/officeart/2005/8/layout/cycle8"/>
    <dgm:cxn modelId="{3F3E7F71-3F28-47DF-9CBC-2FDAF6B14084}" type="presParOf" srcId="{AE5AE6C5-C8AD-43A8-87CD-07644079015C}" destId="{6D5BB69E-3335-4E99-8114-124C7C952FF3}" srcOrd="12" destOrd="0" presId="urn:microsoft.com/office/officeart/2005/8/layout/cycle8"/>
    <dgm:cxn modelId="{0EDC0A29-D9D2-4975-AAE6-2EEE2BBBBF7B}" type="presParOf" srcId="{AE5AE6C5-C8AD-43A8-87CD-07644079015C}" destId="{497C22D3-DD91-4C83-A36C-0224187CC48A}" srcOrd="13" destOrd="0" presId="urn:microsoft.com/office/officeart/2005/8/layout/cycle8"/>
    <dgm:cxn modelId="{8622460B-39FA-4451-8843-B473D3A08327}" type="presParOf" srcId="{AE5AE6C5-C8AD-43A8-87CD-07644079015C}" destId="{14D0D2BA-2147-4C8B-92A7-CC60C829CB7E}" srcOrd="14" destOrd="0" presId="urn:microsoft.com/office/officeart/2005/8/layout/cycle8"/>
    <dgm:cxn modelId="{06F35F1E-C959-4D4E-8099-34830462B21C}" type="presParOf" srcId="{AE5AE6C5-C8AD-43A8-87CD-07644079015C}" destId="{0D17C79D-77D5-4A42-80E7-ED75B0D9F81C}" srcOrd="15" destOrd="0" presId="urn:microsoft.com/office/officeart/2005/8/layout/cycle8"/>
    <dgm:cxn modelId="{717D85B7-EB83-4C61-AE2A-59D89B92CAD1}" type="presParOf" srcId="{AE5AE6C5-C8AD-43A8-87CD-07644079015C}" destId="{E7D1538E-399B-45DD-9C79-8B424872CF83}" srcOrd="16" destOrd="0" presId="urn:microsoft.com/office/officeart/2005/8/layout/cycle8"/>
    <dgm:cxn modelId="{A6476BCA-6054-42B0-9537-24B7217A0D3F}" type="presParOf" srcId="{AE5AE6C5-C8AD-43A8-87CD-07644079015C}" destId="{C2E344C9-1E2A-4A9E-BE64-E1053326E3A5}" srcOrd="17" destOrd="0" presId="urn:microsoft.com/office/officeart/2005/8/layout/cycle8"/>
    <dgm:cxn modelId="{D815ED01-4555-456E-9009-FC3B18E30DFA}" type="presParOf" srcId="{AE5AE6C5-C8AD-43A8-87CD-07644079015C}" destId="{D7BFEC3E-44DB-4233-B0E7-1668A4158695}" srcOrd="18" destOrd="0" presId="urn:microsoft.com/office/officeart/2005/8/layout/cycle8"/>
    <dgm:cxn modelId="{F3062869-E94E-469F-A014-17B01CF16E86}" type="presParOf" srcId="{AE5AE6C5-C8AD-43A8-87CD-07644079015C}" destId="{AB9AC5C7-E370-407E-AAAC-6D9E2FD00EF6}" srcOrd="19" destOrd="0" presId="urn:microsoft.com/office/officeart/2005/8/layout/cycle8"/>
    <dgm:cxn modelId="{C89833EB-A693-4AE3-B26F-C13011A78C51}" type="presParOf" srcId="{AE5AE6C5-C8AD-43A8-87CD-07644079015C}" destId="{864E59B0-6362-409B-995A-B21C84B515E4}" srcOrd="20" destOrd="0" presId="urn:microsoft.com/office/officeart/2005/8/layout/cycle8"/>
    <dgm:cxn modelId="{AD42A633-F54F-400E-B83D-C0BE110120E9}" type="presParOf" srcId="{AE5AE6C5-C8AD-43A8-87CD-07644079015C}" destId="{0428E71E-D426-425E-B847-369DD79FEB36}" srcOrd="21" destOrd="0" presId="urn:microsoft.com/office/officeart/2005/8/layout/cycle8"/>
    <dgm:cxn modelId="{36D83B4B-7707-4706-B8B6-3FDBB61AC2AB}" type="presParOf" srcId="{AE5AE6C5-C8AD-43A8-87CD-07644079015C}" destId="{ED18CE26-C919-40EF-BBFB-ADF9249DE638}" srcOrd="22" destOrd="0" presId="urn:microsoft.com/office/officeart/2005/8/layout/cycle8"/>
    <dgm:cxn modelId="{814D9E41-AA7A-4820-BCEA-B0E0A94EDEF8}" type="presParOf" srcId="{AE5AE6C5-C8AD-43A8-87CD-07644079015C}" destId="{AA41EE2E-88A3-4DCE-A532-D27941A3FB45}" srcOrd="23" destOrd="0" presId="urn:microsoft.com/office/officeart/2005/8/layout/cycle8"/>
    <dgm:cxn modelId="{D9E8E907-E14E-46AA-BC38-0169E9BA92BD}" type="presParOf" srcId="{AE5AE6C5-C8AD-43A8-87CD-07644079015C}" destId="{2374878E-3DC9-4E45-9458-E55335D5B758}" srcOrd="24" destOrd="0" presId="urn:microsoft.com/office/officeart/2005/8/layout/cycle8"/>
    <dgm:cxn modelId="{1BAE3DE4-BC56-4F88-8A8C-12F844DBE11A}" type="presParOf" srcId="{AE5AE6C5-C8AD-43A8-87CD-07644079015C}" destId="{829649CD-7ECD-4DA7-8C46-6868EFC331F1}" srcOrd="25" destOrd="0" presId="urn:microsoft.com/office/officeart/2005/8/layout/cycle8"/>
    <dgm:cxn modelId="{44B917A1-04BE-47D9-9949-FF1E7259AC76}" type="presParOf" srcId="{AE5AE6C5-C8AD-43A8-87CD-07644079015C}" destId="{4B6C9E48-17C2-4CFE-BDB2-785659D7D69B}" srcOrd="26" destOrd="0" presId="urn:microsoft.com/office/officeart/2005/8/layout/cycle8"/>
    <dgm:cxn modelId="{0207B8D6-76FB-4051-AF6C-F32715679B53}" type="presParOf" srcId="{AE5AE6C5-C8AD-43A8-87CD-07644079015C}" destId="{562B0190-B420-4B9B-97DD-83AA83583CDA}" srcOrd="27" destOrd="0" presId="urn:microsoft.com/office/officeart/2005/8/layout/cycle8"/>
    <dgm:cxn modelId="{6EB3E1CB-A540-4856-8AF3-0C9832508164}" type="presParOf" srcId="{AE5AE6C5-C8AD-43A8-87CD-07644079015C}" destId="{F81F6F99-7F2F-4580-B981-89256CBB04AA}" srcOrd="28" destOrd="0" presId="urn:microsoft.com/office/officeart/2005/8/layout/cycle8"/>
    <dgm:cxn modelId="{03E665DB-891E-434E-917D-DDAE0CD35B34}" type="presParOf" srcId="{AE5AE6C5-C8AD-43A8-87CD-07644079015C}" destId="{3D4DFE2B-131D-429B-A128-B0A3483F7E9A}" srcOrd="29" destOrd="0" presId="urn:microsoft.com/office/officeart/2005/8/layout/cycle8"/>
  </dgm:cxnLst>
  <dgm:bg>
    <a:solidFill>
      <a:srgbClr val="E0E1D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F17F58-F45E-4035-92E1-8343297B0FFA}"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endParaRPr lang="en-US"/>
        </a:p>
      </dgm:t>
    </dgm:pt>
    <dgm:pt modelId="{EA80C822-1B72-4AF8-9B75-A9CACBD54949}">
      <dgm:prSet phldrT="[Text]"/>
      <dgm:spPr/>
      <dgm:t>
        <a:bodyPr/>
        <a:lstStyle/>
        <a:p>
          <a:r>
            <a:rPr lang="en-US" b="1" dirty="0"/>
            <a:t>Communication</a:t>
          </a:r>
        </a:p>
      </dgm:t>
    </dgm:pt>
    <dgm:pt modelId="{2DEF2F9E-2DB9-4F31-8248-12D7BAA758BF}" type="parTrans" cxnId="{A12693CE-C66C-44A4-A47C-AF0E5AC86D59}">
      <dgm:prSet/>
      <dgm:spPr/>
      <dgm:t>
        <a:bodyPr/>
        <a:lstStyle/>
        <a:p>
          <a:endParaRPr lang="en-US"/>
        </a:p>
      </dgm:t>
    </dgm:pt>
    <dgm:pt modelId="{7361C440-486B-40E7-9319-D29E14681F94}" type="sibTrans" cxnId="{A12693CE-C66C-44A4-A47C-AF0E5AC86D59}">
      <dgm:prSet/>
      <dgm:spPr/>
      <dgm:t>
        <a:bodyPr/>
        <a:lstStyle/>
        <a:p>
          <a:endParaRPr lang="en-US"/>
        </a:p>
      </dgm:t>
    </dgm:pt>
    <dgm:pt modelId="{8C7A691E-E69D-4B98-878D-5C74EDA2F0C6}">
      <dgm:prSet phldrT="[Text]" custT="1"/>
      <dgm:spPr/>
      <dgm:t>
        <a:bodyPr/>
        <a:lstStyle/>
        <a:p>
          <a:r>
            <a:rPr lang="en-IN" sz="2200" b="1" dirty="0"/>
            <a:t>Assertive</a:t>
          </a:r>
          <a:endParaRPr lang="en-US" sz="2200" dirty="0"/>
        </a:p>
      </dgm:t>
    </dgm:pt>
    <dgm:pt modelId="{2319CF83-8527-4146-A88C-1A6C6DB6543C}" type="parTrans" cxnId="{DA7D5820-78A8-464E-843A-28DC2D776CCF}">
      <dgm:prSet/>
      <dgm:spPr/>
      <dgm:t>
        <a:bodyPr/>
        <a:lstStyle/>
        <a:p>
          <a:endParaRPr lang="en-US"/>
        </a:p>
      </dgm:t>
    </dgm:pt>
    <dgm:pt modelId="{2E9DCF62-3EF8-46D3-8EB8-A47DA8FE382A}" type="sibTrans" cxnId="{DA7D5820-78A8-464E-843A-28DC2D776CCF}">
      <dgm:prSet/>
      <dgm:spPr/>
      <dgm:t>
        <a:bodyPr/>
        <a:lstStyle/>
        <a:p>
          <a:endParaRPr lang="en-US"/>
        </a:p>
      </dgm:t>
    </dgm:pt>
    <dgm:pt modelId="{C65C08B1-1CE7-43FD-AA79-2F4595D320D4}">
      <dgm:prSet custT="1"/>
      <dgm:spPr/>
      <dgm:t>
        <a:bodyPr/>
        <a:lstStyle/>
        <a:p>
          <a:r>
            <a:rPr lang="en-IN" sz="2200" b="1"/>
            <a:t>Passive </a:t>
          </a:r>
          <a:endParaRPr lang="en-IN" sz="2200" b="1" dirty="0"/>
        </a:p>
      </dgm:t>
    </dgm:pt>
    <dgm:pt modelId="{BC4F0EF3-FC58-4500-A613-326784906CF2}" type="parTrans" cxnId="{0C9BF49B-6BB6-48EA-9FBB-50D1D68CB5DE}">
      <dgm:prSet/>
      <dgm:spPr/>
      <dgm:t>
        <a:bodyPr/>
        <a:lstStyle/>
        <a:p>
          <a:endParaRPr lang="en-US"/>
        </a:p>
      </dgm:t>
    </dgm:pt>
    <dgm:pt modelId="{889DB9DA-2117-4022-A351-473D8DBF57BD}" type="sibTrans" cxnId="{0C9BF49B-6BB6-48EA-9FBB-50D1D68CB5DE}">
      <dgm:prSet/>
      <dgm:spPr/>
      <dgm:t>
        <a:bodyPr/>
        <a:lstStyle/>
        <a:p>
          <a:endParaRPr lang="en-US"/>
        </a:p>
      </dgm:t>
    </dgm:pt>
    <dgm:pt modelId="{5B8F0AD4-17B9-4B83-9CB1-68254020BAC8}">
      <dgm:prSet custT="1"/>
      <dgm:spPr/>
      <dgm:t>
        <a:bodyPr/>
        <a:lstStyle/>
        <a:p>
          <a:r>
            <a:rPr lang="en-IN" sz="2200" b="1" dirty="0"/>
            <a:t>Empathetic</a:t>
          </a:r>
        </a:p>
      </dgm:t>
    </dgm:pt>
    <dgm:pt modelId="{667504E1-66D6-4A86-9C3D-77FFE29EC167}" type="parTrans" cxnId="{4B7E13A1-BCB2-47CA-B197-0E41D9681564}">
      <dgm:prSet/>
      <dgm:spPr/>
      <dgm:t>
        <a:bodyPr/>
        <a:lstStyle/>
        <a:p>
          <a:endParaRPr lang="en-US"/>
        </a:p>
      </dgm:t>
    </dgm:pt>
    <dgm:pt modelId="{C9CFFEF1-003E-452D-8EBB-8DDF051C4E93}" type="sibTrans" cxnId="{4B7E13A1-BCB2-47CA-B197-0E41D9681564}">
      <dgm:prSet/>
      <dgm:spPr/>
      <dgm:t>
        <a:bodyPr/>
        <a:lstStyle/>
        <a:p>
          <a:endParaRPr lang="en-US"/>
        </a:p>
      </dgm:t>
    </dgm:pt>
    <dgm:pt modelId="{E1FFC3A8-595B-4D4D-8FC6-D35DD3A6E159}">
      <dgm:prSet phldrT="[Text]" custT="1"/>
      <dgm:spPr/>
      <dgm:t>
        <a:bodyPr/>
        <a:lstStyle/>
        <a:p>
          <a:r>
            <a:rPr lang="en-IN" sz="2200" b="1" dirty="0"/>
            <a:t>Aggressive</a:t>
          </a:r>
          <a:endParaRPr lang="en-US" sz="2200" dirty="0"/>
        </a:p>
      </dgm:t>
    </dgm:pt>
    <dgm:pt modelId="{BE6BD96E-FADF-4F49-B7AF-073AA9DA4F8B}" type="parTrans" cxnId="{89B95DFE-A4CF-4838-91DF-B5DEE61B470A}">
      <dgm:prSet/>
      <dgm:spPr/>
      <dgm:t>
        <a:bodyPr/>
        <a:lstStyle/>
        <a:p>
          <a:endParaRPr lang="en-US"/>
        </a:p>
      </dgm:t>
    </dgm:pt>
    <dgm:pt modelId="{EDDEEDAD-F748-45E6-BD56-C72E6B5CBAE8}" type="sibTrans" cxnId="{89B95DFE-A4CF-4838-91DF-B5DEE61B470A}">
      <dgm:prSet/>
      <dgm:spPr/>
      <dgm:t>
        <a:bodyPr/>
        <a:lstStyle/>
        <a:p>
          <a:endParaRPr lang="en-US"/>
        </a:p>
      </dgm:t>
    </dgm:pt>
    <dgm:pt modelId="{74B2DB08-8041-483F-A9DE-576207C6D838}" type="pres">
      <dgm:prSet presAssocID="{47F17F58-F45E-4035-92E1-8343297B0FFA}" presName="mainComposite" presStyleCnt="0">
        <dgm:presLayoutVars>
          <dgm:chPref val="1"/>
          <dgm:dir/>
          <dgm:animOne val="branch"/>
          <dgm:animLvl val="lvl"/>
          <dgm:resizeHandles val="exact"/>
        </dgm:presLayoutVars>
      </dgm:prSet>
      <dgm:spPr/>
    </dgm:pt>
    <dgm:pt modelId="{776B99A6-E39D-427D-84B4-04827A5C4B0D}" type="pres">
      <dgm:prSet presAssocID="{47F17F58-F45E-4035-92E1-8343297B0FFA}" presName="hierFlow" presStyleCnt="0"/>
      <dgm:spPr/>
    </dgm:pt>
    <dgm:pt modelId="{91DEF3DB-843D-4CBB-A8E4-29929A2FDA7C}" type="pres">
      <dgm:prSet presAssocID="{47F17F58-F45E-4035-92E1-8343297B0FFA}" presName="hierChild1" presStyleCnt="0">
        <dgm:presLayoutVars>
          <dgm:chPref val="1"/>
          <dgm:animOne val="branch"/>
          <dgm:animLvl val="lvl"/>
        </dgm:presLayoutVars>
      </dgm:prSet>
      <dgm:spPr/>
    </dgm:pt>
    <dgm:pt modelId="{79679455-B1B8-4A5B-B433-A7D4B1A300FA}" type="pres">
      <dgm:prSet presAssocID="{EA80C822-1B72-4AF8-9B75-A9CACBD54949}" presName="Name14" presStyleCnt="0"/>
      <dgm:spPr/>
    </dgm:pt>
    <dgm:pt modelId="{5625AC9A-AC59-4E15-8E55-5E113184A313}" type="pres">
      <dgm:prSet presAssocID="{EA80C822-1B72-4AF8-9B75-A9CACBD54949}" presName="level1Shape" presStyleLbl="node0" presStyleIdx="0" presStyleCnt="1" custScaleX="126572" custLinFactNeighborY="-46829">
        <dgm:presLayoutVars>
          <dgm:chPref val="3"/>
        </dgm:presLayoutVars>
      </dgm:prSet>
      <dgm:spPr/>
    </dgm:pt>
    <dgm:pt modelId="{08266C4D-2601-432B-B6BD-92D351EA93F6}" type="pres">
      <dgm:prSet presAssocID="{EA80C822-1B72-4AF8-9B75-A9CACBD54949}" presName="hierChild2" presStyleCnt="0"/>
      <dgm:spPr/>
    </dgm:pt>
    <dgm:pt modelId="{27D8F0E0-B677-4BD3-BE1A-E6E10F4F2411}" type="pres">
      <dgm:prSet presAssocID="{2319CF83-8527-4146-A88C-1A6C6DB6543C}" presName="Name19" presStyleLbl="parChTrans1D2" presStyleIdx="0" presStyleCnt="4"/>
      <dgm:spPr/>
    </dgm:pt>
    <dgm:pt modelId="{6A8E6892-1FDD-415F-A0F8-FC90A3C7946F}" type="pres">
      <dgm:prSet presAssocID="{8C7A691E-E69D-4B98-878D-5C74EDA2F0C6}" presName="Name21" presStyleCnt="0"/>
      <dgm:spPr/>
    </dgm:pt>
    <dgm:pt modelId="{571931B5-FA47-457E-A85A-EB7BA0060CE0}" type="pres">
      <dgm:prSet presAssocID="{8C7A691E-E69D-4B98-878D-5C74EDA2F0C6}" presName="level2Shape" presStyleLbl="node2" presStyleIdx="0" presStyleCnt="4" custLinFactNeighborY="45813"/>
      <dgm:spPr/>
    </dgm:pt>
    <dgm:pt modelId="{DAC08D58-29B1-499A-A46B-E33725A59035}" type="pres">
      <dgm:prSet presAssocID="{8C7A691E-E69D-4B98-878D-5C74EDA2F0C6}" presName="hierChild3" presStyleCnt="0"/>
      <dgm:spPr/>
    </dgm:pt>
    <dgm:pt modelId="{7C7EB054-737B-42EA-9398-2FCA5798E264}" type="pres">
      <dgm:prSet presAssocID="{BE6BD96E-FADF-4F49-B7AF-073AA9DA4F8B}" presName="Name19" presStyleLbl="parChTrans1D2" presStyleIdx="1" presStyleCnt="4"/>
      <dgm:spPr/>
    </dgm:pt>
    <dgm:pt modelId="{027048A2-F0AF-4366-AFFE-492D22EDB864}" type="pres">
      <dgm:prSet presAssocID="{E1FFC3A8-595B-4D4D-8FC6-D35DD3A6E159}" presName="Name21" presStyleCnt="0"/>
      <dgm:spPr/>
    </dgm:pt>
    <dgm:pt modelId="{6E49EF6E-1767-41A6-81AA-0FBC5FB5C0E9}" type="pres">
      <dgm:prSet presAssocID="{E1FFC3A8-595B-4D4D-8FC6-D35DD3A6E159}" presName="level2Shape" presStyleLbl="node2" presStyleIdx="1" presStyleCnt="4" custLinFactNeighborY="45813"/>
      <dgm:spPr/>
    </dgm:pt>
    <dgm:pt modelId="{70658CE1-109A-4919-834A-A4542BDE6B5D}" type="pres">
      <dgm:prSet presAssocID="{E1FFC3A8-595B-4D4D-8FC6-D35DD3A6E159}" presName="hierChild3" presStyleCnt="0"/>
      <dgm:spPr/>
    </dgm:pt>
    <dgm:pt modelId="{2B738DA1-F121-42F0-B964-2E6F96C10305}" type="pres">
      <dgm:prSet presAssocID="{BC4F0EF3-FC58-4500-A613-326784906CF2}" presName="Name19" presStyleLbl="parChTrans1D2" presStyleIdx="2" presStyleCnt="4"/>
      <dgm:spPr/>
    </dgm:pt>
    <dgm:pt modelId="{54DBFD1A-E155-4C6F-95E9-F37AB636B33F}" type="pres">
      <dgm:prSet presAssocID="{C65C08B1-1CE7-43FD-AA79-2F4595D320D4}" presName="Name21" presStyleCnt="0"/>
      <dgm:spPr/>
    </dgm:pt>
    <dgm:pt modelId="{C4D9D4AC-341E-4D6F-AFB5-DC998A1E4CD6}" type="pres">
      <dgm:prSet presAssocID="{C65C08B1-1CE7-43FD-AA79-2F4595D320D4}" presName="level2Shape" presStyleLbl="node2" presStyleIdx="2" presStyleCnt="4" custLinFactNeighborY="45813"/>
      <dgm:spPr/>
    </dgm:pt>
    <dgm:pt modelId="{1CA57D37-6E00-4AEB-87D7-1432761F08D9}" type="pres">
      <dgm:prSet presAssocID="{C65C08B1-1CE7-43FD-AA79-2F4595D320D4}" presName="hierChild3" presStyleCnt="0"/>
      <dgm:spPr/>
    </dgm:pt>
    <dgm:pt modelId="{52CFD26F-39B0-41B6-9E05-9F6BE8935165}" type="pres">
      <dgm:prSet presAssocID="{667504E1-66D6-4A86-9C3D-77FFE29EC167}" presName="Name19" presStyleLbl="parChTrans1D2" presStyleIdx="3" presStyleCnt="4"/>
      <dgm:spPr/>
    </dgm:pt>
    <dgm:pt modelId="{AB6F75EB-39AF-4372-9256-39479EA34616}" type="pres">
      <dgm:prSet presAssocID="{5B8F0AD4-17B9-4B83-9CB1-68254020BAC8}" presName="Name21" presStyleCnt="0"/>
      <dgm:spPr/>
    </dgm:pt>
    <dgm:pt modelId="{A1C1C56F-1E20-41C7-9AE5-5385A4B5FF58}" type="pres">
      <dgm:prSet presAssocID="{5B8F0AD4-17B9-4B83-9CB1-68254020BAC8}" presName="level2Shape" presStyleLbl="node2" presStyleIdx="3" presStyleCnt="4" custLinFactNeighborY="45813"/>
      <dgm:spPr/>
    </dgm:pt>
    <dgm:pt modelId="{9C1BCE8D-4CCE-48D5-A992-24E4A48708E3}" type="pres">
      <dgm:prSet presAssocID="{5B8F0AD4-17B9-4B83-9CB1-68254020BAC8}" presName="hierChild3" presStyleCnt="0"/>
      <dgm:spPr/>
    </dgm:pt>
    <dgm:pt modelId="{E706993A-7BE6-41EB-BD61-781678958014}" type="pres">
      <dgm:prSet presAssocID="{47F17F58-F45E-4035-92E1-8343297B0FFA}" presName="bgShapesFlow" presStyleCnt="0"/>
      <dgm:spPr/>
    </dgm:pt>
  </dgm:ptLst>
  <dgm:cxnLst>
    <dgm:cxn modelId="{DA7D5820-78A8-464E-843A-28DC2D776CCF}" srcId="{EA80C822-1B72-4AF8-9B75-A9CACBD54949}" destId="{8C7A691E-E69D-4B98-878D-5C74EDA2F0C6}" srcOrd="0" destOrd="0" parTransId="{2319CF83-8527-4146-A88C-1A6C6DB6543C}" sibTransId="{2E9DCF62-3EF8-46D3-8EB8-A47DA8FE382A}"/>
    <dgm:cxn modelId="{1D70DF21-D48F-4996-BD9C-9C5994D420D6}" type="presOf" srcId="{EA80C822-1B72-4AF8-9B75-A9CACBD54949}" destId="{5625AC9A-AC59-4E15-8E55-5E113184A313}" srcOrd="0" destOrd="0" presId="urn:microsoft.com/office/officeart/2005/8/layout/hierarchy6"/>
    <dgm:cxn modelId="{2FB0103E-49CD-4687-A413-0B15A45405AB}" type="presOf" srcId="{BC4F0EF3-FC58-4500-A613-326784906CF2}" destId="{2B738DA1-F121-42F0-B964-2E6F96C10305}" srcOrd="0" destOrd="0" presId="urn:microsoft.com/office/officeart/2005/8/layout/hierarchy6"/>
    <dgm:cxn modelId="{B42C4971-9CDD-4724-A891-ECF7E1EEA66B}" type="presOf" srcId="{E1FFC3A8-595B-4D4D-8FC6-D35DD3A6E159}" destId="{6E49EF6E-1767-41A6-81AA-0FBC5FB5C0E9}" srcOrd="0" destOrd="0" presId="urn:microsoft.com/office/officeart/2005/8/layout/hierarchy6"/>
    <dgm:cxn modelId="{69D4F07A-B148-48BE-A1CE-9DD19DAAAFDD}" type="presOf" srcId="{8C7A691E-E69D-4B98-878D-5C74EDA2F0C6}" destId="{571931B5-FA47-457E-A85A-EB7BA0060CE0}" srcOrd="0" destOrd="0" presId="urn:microsoft.com/office/officeart/2005/8/layout/hierarchy6"/>
    <dgm:cxn modelId="{F801D687-BFA5-4F52-B6C7-B4790F0C15A3}" type="presOf" srcId="{667504E1-66D6-4A86-9C3D-77FFE29EC167}" destId="{52CFD26F-39B0-41B6-9E05-9F6BE8935165}" srcOrd="0" destOrd="0" presId="urn:microsoft.com/office/officeart/2005/8/layout/hierarchy6"/>
    <dgm:cxn modelId="{D002BE8A-72AB-4ADD-9E9C-E7B1CCF656A5}" type="presOf" srcId="{BE6BD96E-FADF-4F49-B7AF-073AA9DA4F8B}" destId="{7C7EB054-737B-42EA-9398-2FCA5798E264}" srcOrd="0" destOrd="0" presId="urn:microsoft.com/office/officeart/2005/8/layout/hierarchy6"/>
    <dgm:cxn modelId="{0C9BF49B-6BB6-48EA-9FBB-50D1D68CB5DE}" srcId="{EA80C822-1B72-4AF8-9B75-A9CACBD54949}" destId="{C65C08B1-1CE7-43FD-AA79-2F4595D320D4}" srcOrd="2" destOrd="0" parTransId="{BC4F0EF3-FC58-4500-A613-326784906CF2}" sibTransId="{889DB9DA-2117-4022-A351-473D8DBF57BD}"/>
    <dgm:cxn modelId="{4B7E13A1-BCB2-47CA-B197-0E41D9681564}" srcId="{EA80C822-1B72-4AF8-9B75-A9CACBD54949}" destId="{5B8F0AD4-17B9-4B83-9CB1-68254020BAC8}" srcOrd="3" destOrd="0" parTransId="{667504E1-66D6-4A86-9C3D-77FFE29EC167}" sibTransId="{C9CFFEF1-003E-452D-8EBB-8DDF051C4E93}"/>
    <dgm:cxn modelId="{2C86ACAA-D24D-44BA-BBD7-EEBEB11EFCD7}" type="presOf" srcId="{C65C08B1-1CE7-43FD-AA79-2F4595D320D4}" destId="{C4D9D4AC-341E-4D6F-AFB5-DC998A1E4CD6}" srcOrd="0" destOrd="0" presId="urn:microsoft.com/office/officeart/2005/8/layout/hierarchy6"/>
    <dgm:cxn modelId="{02F829B9-37FB-4AED-9B96-4E81748D8733}" type="presOf" srcId="{5B8F0AD4-17B9-4B83-9CB1-68254020BAC8}" destId="{A1C1C56F-1E20-41C7-9AE5-5385A4B5FF58}" srcOrd="0" destOrd="0" presId="urn:microsoft.com/office/officeart/2005/8/layout/hierarchy6"/>
    <dgm:cxn modelId="{A396B4BB-2B8F-4C7D-AAB0-DC1CEB55B7AC}" type="presOf" srcId="{2319CF83-8527-4146-A88C-1A6C6DB6543C}" destId="{27D8F0E0-B677-4BD3-BE1A-E6E10F4F2411}" srcOrd="0" destOrd="0" presId="urn:microsoft.com/office/officeart/2005/8/layout/hierarchy6"/>
    <dgm:cxn modelId="{A12693CE-C66C-44A4-A47C-AF0E5AC86D59}" srcId="{47F17F58-F45E-4035-92E1-8343297B0FFA}" destId="{EA80C822-1B72-4AF8-9B75-A9CACBD54949}" srcOrd="0" destOrd="0" parTransId="{2DEF2F9E-2DB9-4F31-8248-12D7BAA758BF}" sibTransId="{7361C440-486B-40E7-9319-D29E14681F94}"/>
    <dgm:cxn modelId="{CE69F7D4-9F83-464B-A07E-CA4F5480506E}" type="presOf" srcId="{47F17F58-F45E-4035-92E1-8343297B0FFA}" destId="{74B2DB08-8041-483F-A9DE-576207C6D838}" srcOrd="0" destOrd="0" presId="urn:microsoft.com/office/officeart/2005/8/layout/hierarchy6"/>
    <dgm:cxn modelId="{89B95DFE-A4CF-4838-91DF-B5DEE61B470A}" srcId="{EA80C822-1B72-4AF8-9B75-A9CACBD54949}" destId="{E1FFC3A8-595B-4D4D-8FC6-D35DD3A6E159}" srcOrd="1" destOrd="0" parTransId="{BE6BD96E-FADF-4F49-B7AF-073AA9DA4F8B}" sibTransId="{EDDEEDAD-F748-45E6-BD56-C72E6B5CBAE8}"/>
    <dgm:cxn modelId="{2BAB94CD-77D6-44B8-9C7B-BB8D23F2FD05}" type="presParOf" srcId="{74B2DB08-8041-483F-A9DE-576207C6D838}" destId="{776B99A6-E39D-427D-84B4-04827A5C4B0D}" srcOrd="0" destOrd="0" presId="urn:microsoft.com/office/officeart/2005/8/layout/hierarchy6"/>
    <dgm:cxn modelId="{CF937193-9FA1-494F-9B4F-FF936D5497F9}" type="presParOf" srcId="{776B99A6-E39D-427D-84B4-04827A5C4B0D}" destId="{91DEF3DB-843D-4CBB-A8E4-29929A2FDA7C}" srcOrd="0" destOrd="0" presId="urn:microsoft.com/office/officeart/2005/8/layout/hierarchy6"/>
    <dgm:cxn modelId="{D577ABE6-C85E-4EF1-AD28-0581263D8B43}" type="presParOf" srcId="{91DEF3DB-843D-4CBB-A8E4-29929A2FDA7C}" destId="{79679455-B1B8-4A5B-B433-A7D4B1A300FA}" srcOrd="0" destOrd="0" presId="urn:microsoft.com/office/officeart/2005/8/layout/hierarchy6"/>
    <dgm:cxn modelId="{187B6277-EC57-45D7-AD1B-4FB437615566}" type="presParOf" srcId="{79679455-B1B8-4A5B-B433-A7D4B1A300FA}" destId="{5625AC9A-AC59-4E15-8E55-5E113184A313}" srcOrd="0" destOrd="0" presId="urn:microsoft.com/office/officeart/2005/8/layout/hierarchy6"/>
    <dgm:cxn modelId="{6ECB09DD-42FB-42B6-9818-527CDA239826}" type="presParOf" srcId="{79679455-B1B8-4A5B-B433-A7D4B1A300FA}" destId="{08266C4D-2601-432B-B6BD-92D351EA93F6}" srcOrd="1" destOrd="0" presId="urn:microsoft.com/office/officeart/2005/8/layout/hierarchy6"/>
    <dgm:cxn modelId="{44693561-25D4-4786-8FAC-478492AD7477}" type="presParOf" srcId="{08266C4D-2601-432B-B6BD-92D351EA93F6}" destId="{27D8F0E0-B677-4BD3-BE1A-E6E10F4F2411}" srcOrd="0" destOrd="0" presId="urn:microsoft.com/office/officeart/2005/8/layout/hierarchy6"/>
    <dgm:cxn modelId="{172DD84C-4B4B-4007-AEE5-A896C3C0050B}" type="presParOf" srcId="{08266C4D-2601-432B-B6BD-92D351EA93F6}" destId="{6A8E6892-1FDD-415F-A0F8-FC90A3C7946F}" srcOrd="1" destOrd="0" presId="urn:microsoft.com/office/officeart/2005/8/layout/hierarchy6"/>
    <dgm:cxn modelId="{2F8240A6-8AEF-45E0-B352-60B87F94ACAF}" type="presParOf" srcId="{6A8E6892-1FDD-415F-A0F8-FC90A3C7946F}" destId="{571931B5-FA47-457E-A85A-EB7BA0060CE0}" srcOrd="0" destOrd="0" presId="urn:microsoft.com/office/officeart/2005/8/layout/hierarchy6"/>
    <dgm:cxn modelId="{261146AE-2631-4469-9073-1211ADCB71F2}" type="presParOf" srcId="{6A8E6892-1FDD-415F-A0F8-FC90A3C7946F}" destId="{DAC08D58-29B1-499A-A46B-E33725A59035}" srcOrd="1" destOrd="0" presId="urn:microsoft.com/office/officeart/2005/8/layout/hierarchy6"/>
    <dgm:cxn modelId="{E0C073B5-8F0A-459C-8D53-4012246F0C26}" type="presParOf" srcId="{08266C4D-2601-432B-B6BD-92D351EA93F6}" destId="{7C7EB054-737B-42EA-9398-2FCA5798E264}" srcOrd="2" destOrd="0" presId="urn:microsoft.com/office/officeart/2005/8/layout/hierarchy6"/>
    <dgm:cxn modelId="{0A778C91-C55D-4F39-A20E-79FE61DB1D42}" type="presParOf" srcId="{08266C4D-2601-432B-B6BD-92D351EA93F6}" destId="{027048A2-F0AF-4366-AFFE-492D22EDB864}" srcOrd="3" destOrd="0" presId="urn:microsoft.com/office/officeart/2005/8/layout/hierarchy6"/>
    <dgm:cxn modelId="{053F7AED-A099-414B-AF71-2D97B46402A6}" type="presParOf" srcId="{027048A2-F0AF-4366-AFFE-492D22EDB864}" destId="{6E49EF6E-1767-41A6-81AA-0FBC5FB5C0E9}" srcOrd="0" destOrd="0" presId="urn:microsoft.com/office/officeart/2005/8/layout/hierarchy6"/>
    <dgm:cxn modelId="{B960167D-D959-430C-B006-D4F122392B62}" type="presParOf" srcId="{027048A2-F0AF-4366-AFFE-492D22EDB864}" destId="{70658CE1-109A-4919-834A-A4542BDE6B5D}" srcOrd="1" destOrd="0" presId="urn:microsoft.com/office/officeart/2005/8/layout/hierarchy6"/>
    <dgm:cxn modelId="{8AAFF891-5029-4A57-B678-4799E01E5699}" type="presParOf" srcId="{08266C4D-2601-432B-B6BD-92D351EA93F6}" destId="{2B738DA1-F121-42F0-B964-2E6F96C10305}" srcOrd="4" destOrd="0" presId="urn:microsoft.com/office/officeart/2005/8/layout/hierarchy6"/>
    <dgm:cxn modelId="{F05C6B4D-E052-4849-9D98-D3DABA9E8CF5}" type="presParOf" srcId="{08266C4D-2601-432B-B6BD-92D351EA93F6}" destId="{54DBFD1A-E155-4C6F-95E9-F37AB636B33F}" srcOrd="5" destOrd="0" presId="urn:microsoft.com/office/officeart/2005/8/layout/hierarchy6"/>
    <dgm:cxn modelId="{70DE2BED-B4A3-489D-B57E-FF82C58A5B2C}" type="presParOf" srcId="{54DBFD1A-E155-4C6F-95E9-F37AB636B33F}" destId="{C4D9D4AC-341E-4D6F-AFB5-DC998A1E4CD6}" srcOrd="0" destOrd="0" presId="urn:microsoft.com/office/officeart/2005/8/layout/hierarchy6"/>
    <dgm:cxn modelId="{B12C4A56-B384-45AC-A301-D2E3EEA6D75F}" type="presParOf" srcId="{54DBFD1A-E155-4C6F-95E9-F37AB636B33F}" destId="{1CA57D37-6E00-4AEB-87D7-1432761F08D9}" srcOrd="1" destOrd="0" presId="urn:microsoft.com/office/officeart/2005/8/layout/hierarchy6"/>
    <dgm:cxn modelId="{15445413-A027-4F5E-9046-EFD3EDF64346}" type="presParOf" srcId="{08266C4D-2601-432B-B6BD-92D351EA93F6}" destId="{52CFD26F-39B0-41B6-9E05-9F6BE8935165}" srcOrd="6" destOrd="0" presId="urn:microsoft.com/office/officeart/2005/8/layout/hierarchy6"/>
    <dgm:cxn modelId="{BB202D50-7011-46D6-840D-AFE5DE36B5DA}" type="presParOf" srcId="{08266C4D-2601-432B-B6BD-92D351EA93F6}" destId="{AB6F75EB-39AF-4372-9256-39479EA34616}" srcOrd="7" destOrd="0" presId="urn:microsoft.com/office/officeart/2005/8/layout/hierarchy6"/>
    <dgm:cxn modelId="{D28403ED-E7D4-40DA-920E-8CA384865F6E}" type="presParOf" srcId="{AB6F75EB-39AF-4372-9256-39479EA34616}" destId="{A1C1C56F-1E20-41C7-9AE5-5385A4B5FF58}" srcOrd="0" destOrd="0" presId="urn:microsoft.com/office/officeart/2005/8/layout/hierarchy6"/>
    <dgm:cxn modelId="{AA64BF7A-A31B-4BC6-94E7-048887F000A3}" type="presParOf" srcId="{AB6F75EB-39AF-4372-9256-39479EA34616}" destId="{9C1BCE8D-4CCE-48D5-A992-24E4A48708E3}" srcOrd="1" destOrd="0" presId="urn:microsoft.com/office/officeart/2005/8/layout/hierarchy6"/>
    <dgm:cxn modelId="{7E127DE4-DB38-4407-BBF1-D56DE5BC96ED}" type="presParOf" srcId="{74B2DB08-8041-483F-A9DE-576207C6D838}" destId="{E706993A-7BE6-41EB-BD61-78167895801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DBCE05-1AE7-4647-A000-ED0D4C97352C}"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IN"/>
        </a:p>
      </dgm:t>
    </dgm:pt>
    <dgm:pt modelId="{6B96F7E9-6D3C-4E69-A4F3-44CC305751F2}">
      <dgm:prSet phldrT="[Text]" custT="1"/>
      <dgm:spPr/>
      <dgm:t>
        <a:bodyPr/>
        <a:lstStyle/>
        <a:p>
          <a:pPr algn="ctr"/>
          <a:r>
            <a:rPr lang="en-IN" sz="2300" b="1" dirty="0">
              <a:latin typeface="Swis721 Cn BT" panose="020B0506020202030204" pitchFamily="34" charset="0"/>
            </a:rPr>
            <a:t>Urgent Vs Important Matrix</a:t>
          </a:r>
        </a:p>
      </dgm:t>
    </dgm:pt>
    <dgm:pt modelId="{CDEF0C98-793A-4E19-B6A8-145CABD6279D}" type="parTrans" cxnId="{03A38688-1020-4278-9330-D6566B702488}">
      <dgm:prSet/>
      <dgm:spPr/>
      <dgm:t>
        <a:bodyPr/>
        <a:lstStyle/>
        <a:p>
          <a:endParaRPr lang="en-IN"/>
        </a:p>
      </dgm:t>
    </dgm:pt>
    <dgm:pt modelId="{BE8BDD57-8499-4071-97B6-BA0341745E61}" type="sibTrans" cxnId="{03A38688-1020-4278-9330-D6566B702488}">
      <dgm:prSet/>
      <dgm:spPr/>
      <dgm:t>
        <a:bodyPr/>
        <a:lstStyle/>
        <a:p>
          <a:endParaRPr lang="en-IN"/>
        </a:p>
      </dgm:t>
    </dgm:pt>
    <dgm:pt modelId="{19DD5B89-4233-4AA6-80CA-99EA72256419}">
      <dgm:prSet custT="1"/>
      <dgm:spPr/>
      <dgm:t>
        <a:bodyPr anchor="ctr"/>
        <a:lstStyle/>
        <a:p>
          <a:r>
            <a:rPr lang="en-IN" sz="2800" b="1" dirty="0">
              <a:latin typeface="Swis721 Cn BT" panose="020B0506020202030204" pitchFamily="34" charset="0"/>
            </a:rPr>
            <a:t>Important, But not urgent</a:t>
          </a:r>
        </a:p>
      </dgm:t>
    </dgm:pt>
    <dgm:pt modelId="{439500CE-1A04-4EFC-8635-C658567EBEB6}" type="parTrans" cxnId="{69BAD8E7-D54B-49E0-863D-391016AE0DCC}">
      <dgm:prSet/>
      <dgm:spPr/>
      <dgm:t>
        <a:bodyPr/>
        <a:lstStyle/>
        <a:p>
          <a:endParaRPr lang="en-IN"/>
        </a:p>
      </dgm:t>
    </dgm:pt>
    <dgm:pt modelId="{A3946C54-4E0C-40C9-B3EF-F44EEC92C168}" type="sibTrans" cxnId="{69BAD8E7-D54B-49E0-863D-391016AE0DCC}">
      <dgm:prSet/>
      <dgm:spPr/>
      <dgm:t>
        <a:bodyPr/>
        <a:lstStyle/>
        <a:p>
          <a:endParaRPr lang="en-IN"/>
        </a:p>
      </dgm:t>
    </dgm:pt>
    <dgm:pt modelId="{637C5CC5-3763-4970-A704-DBEEC3B254EA}">
      <dgm:prSet custT="1"/>
      <dgm:spPr/>
      <dgm:t>
        <a:bodyPr anchor="ctr"/>
        <a:lstStyle/>
        <a:p>
          <a:r>
            <a:rPr lang="en-IN" sz="2800" b="1" dirty="0">
              <a:latin typeface="Swis721 Cn BT" panose="020B0506020202030204" pitchFamily="34" charset="0"/>
            </a:rPr>
            <a:t>Important and urgent</a:t>
          </a:r>
        </a:p>
      </dgm:t>
    </dgm:pt>
    <dgm:pt modelId="{04515914-DA08-42DD-9BAA-18314F2D112E}" type="parTrans" cxnId="{B05E18C5-B3F1-4579-A189-1BBCF16E5E73}">
      <dgm:prSet/>
      <dgm:spPr/>
      <dgm:t>
        <a:bodyPr/>
        <a:lstStyle/>
        <a:p>
          <a:endParaRPr lang="en-IN"/>
        </a:p>
      </dgm:t>
    </dgm:pt>
    <dgm:pt modelId="{52B20E33-2B61-448B-97B4-5D1F18A02B76}" type="sibTrans" cxnId="{B05E18C5-B3F1-4579-A189-1BBCF16E5E73}">
      <dgm:prSet/>
      <dgm:spPr/>
      <dgm:t>
        <a:bodyPr/>
        <a:lstStyle/>
        <a:p>
          <a:endParaRPr lang="en-IN"/>
        </a:p>
      </dgm:t>
    </dgm:pt>
    <dgm:pt modelId="{BD4C9D2E-7653-4E3D-BC63-872A7DFF0E18}">
      <dgm:prSet custT="1"/>
      <dgm:spPr/>
      <dgm:t>
        <a:bodyPr anchor="ctr"/>
        <a:lstStyle/>
        <a:p>
          <a:r>
            <a:rPr lang="en-IN" sz="2800" b="1" dirty="0">
              <a:latin typeface="Swis721 Cn BT" panose="020B0506020202030204" pitchFamily="34" charset="0"/>
            </a:rPr>
            <a:t>Not Urgent or Important</a:t>
          </a:r>
        </a:p>
      </dgm:t>
    </dgm:pt>
    <dgm:pt modelId="{664FEFDE-4001-4E32-BB42-1F9113B2435F}" type="parTrans" cxnId="{FA1E7E1E-50DD-432D-804A-A502A047A9BD}">
      <dgm:prSet/>
      <dgm:spPr/>
      <dgm:t>
        <a:bodyPr/>
        <a:lstStyle/>
        <a:p>
          <a:endParaRPr lang="en-IN"/>
        </a:p>
      </dgm:t>
    </dgm:pt>
    <dgm:pt modelId="{8FD98468-21DF-4C27-A7B1-D16DE281AD8A}" type="sibTrans" cxnId="{FA1E7E1E-50DD-432D-804A-A502A047A9BD}">
      <dgm:prSet/>
      <dgm:spPr/>
      <dgm:t>
        <a:bodyPr/>
        <a:lstStyle/>
        <a:p>
          <a:endParaRPr lang="en-IN"/>
        </a:p>
      </dgm:t>
    </dgm:pt>
    <dgm:pt modelId="{172FEE4F-E85F-4E1C-9A4E-3A6EE10C829A}">
      <dgm:prSet custT="1"/>
      <dgm:spPr/>
      <dgm:t>
        <a:bodyPr anchor="ctr"/>
        <a:lstStyle/>
        <a:p>
          <a:r>
            <a:rPr lang="en-IN" sz="2800" b="1" dirty="0">
              <a:latin typeface="Swis721 Cn BT" panose="020B0506020202030204" pitchFamily="34" charset="0"/>
            </a:rPr>
            <a:t>Urgent, But not Important</a:t>
          </a:r>
        </a:p>
      </dgm:t>
    </dgm:pt>
    <dgm:pt modelId="{A52CE2DF-41AB-43A2-9DC6-7569B55016BC}" type="parTrans" cxnId="{7368DC5A-87C9-437D-ACEF-7C2C892560AE}">
      <dgm:prSet/>
      <dgm:spPr/>
      <dgm:t>
        <a:bodyPr/>
        <a:lstStyle/>
        <a:p>
          <a:endParaRPr lang="en-IN"/>
        </a:p>
      </dgm:t>
    </dgm:pt>
    <dgm:pt modelId="{8CE1E56F-19B7-4D7F-8C17-3964CF344238}" type="sibTrans" cxnId="{7368DC5A-87C9-437D-ACEF-7C2C892560AE}">
      <dgm:prSet/>
      <dgm:spPr/>
      <dgm:t>
        <a:bodyPr/>
        <a:lstStyle/>
        <a:p>
          <a:endParaRPr lang="en-IN"/>
        </a:p>
      </dgm:t>
    </dgm:pt>
    <dgm:pt modelId="{38BF12A2-FCC5-4CC6-96AE-17E777E87642}" type="pres">
      <dgm:prSet presAssocID="{CBDBCE05-1AE7-4647-A000-ED0D4C97352C}" presName="diagram" presStyleCnt="0">
        <dgm:presLayoutVars>
          <dgm:chMax val="1"/>
          <dgm:dir/>
          <dgm:animLvl val="ctr"/>
          <dgm:resizeHandles val="exact"/>
        </dgm:presLayoutVars>
      </dgm:prSet>
      <dgm:spPr/>
    </dgm:pt>
    <dgm:pt modelId="{5F2C4D26-6543-4863-B6F1-E37B0467262C}" type="pres">
      <dgm:prSet presAssocID="{CBDBCE05-1AE7-4647-A000-ED0D4C97352C}" presName="matrix" presStyleCnt="0"/>
      <dgm:spPr/>
    </dgm:pt>
    <dgm:pt modelId="{C5D8B4A3-0DBA-44E6-90F2-6DD056ED2491}" type="pres">
      <dgm:prSet presAssocID="{CBDBCE05-1AE7-4647-A000-ED0D4C97352C}" presName="tile1" presStyleLbl="node1" presStyleIdx="0" presStyleCnt="4"/>
      <dgm:spPr/>
    </dgm:pt>
    <dgm:pt modelId="{48B41B32-A2B0-4559-9F68-B07B41F0057E}" type="pres">
      <dgm:prSet presAssocID="{CBDBCE05-1AE7-4647-A000-ED0D4C97352C}" presName="tile1text" presStyleLbl="node1" presStyleIdx="0" presStyleCnt="4">
        <dgm:presLayoutVars>
          <dgm:chMax val="0"/>
          <dgm:chPref val="0"/>
          <dgm:bulletEnabled val="1"/>
        </dgm:presLayoutVars>
      </dgm:prSet>
      <dgm:spPr/>
    </dgm:pt>
    <dgm:pt modelId="{91E60967-2450-4B27-8462-7ABF095B90DE}" type="pres">
      <dgm:prSet presAssocID="{CBDBCE05-1AE7-4647-A000-ED0D4C97352C}" presName="tile2" presStyleLbl="node1" presStyleIdx="1" presStyleCnt="4"/>
      <dgm:spPr/>
    </dgm:pt>
    <dgm:pt modelId="{B81635A1-3337-49C0-B5BC-3DDB88298A5F}" type="pres">
      <dgm:prSet presAssocID="{CBDBCE05-1AE7-4647-A000-ED0D4C97352C}" presName="tile2text" presStyleLbl="node1" presStyleIdx="1" presStyleCnt="4">
        <dgm:presLayoutVars>
          <dgm:chMax val="0"/>
          <dgm:chPref val="0"/>
          <dgm:bulletEnabled val="1"/>
        </dgm:presLayoutVars>
      </dgm:prSet>
      <dgm:spPr/>
    </dgm:pt>
    <dgm:pt modelId="{577DF406-B5B3-49B3-AC6F-1939D5CFA711}" type="pres">
      <dgm:prSet presAssocID="{CBDBCE05-1AE7-4647-A000-ED0D4C97352C}" presName="tile3" presStyleLbl="node1" presStyleIdx="2" presStyleCnt="4"/>
      <dgm:spPr/>
    </dgm:pt>
    <dgm:pt modelId="{5D8F230E-300D-4760-871A-D465EA804FDE}" type="pres">
      <dgm:prSet presAssocID="{CBDBCE05-1AE7-4647-A000-ED0D4C97352C}" presName="tile3text" presStyleLbl="node1" presStyleIdx="2" presStyleCnt="4">
        <dgm:presLayoutVars>
          <dgm:chMax val="0"/>
          <dgm:chPref val="0"/>
          <dgm:bulletEnabled val="1"/>
        </dgm:presLayoutVars>
      </dgm:prSet>
      <dgm:spPr/>
    </dgm:pt>
    <dgm:pt modelId="{3562ED4D-E380-4535-8457-1A6A5BB84C17}" type="pres">
      <dgm:prSet presAssocID="{CBDBCE05-1AE7-4647-A000-ED0D4C97352C}" presName="tile4" presStyleLbl="node1" presStyleIdx="3" presStyleCnt="4"/>
      <dgm:spPr/>
    </dgm:pt>
    <dgm:pt modelId="{204EAC67-93B3-4EE9-BC9E-380CDC8BC216}" type="pres">
      <dgm:prSet presAssocID="{CBDBCE05-1AE7-4647-A000-ED0D4C97352C}" presName="tile4text" presStyleLbl="node1" presStyleIdx="3" presStyleCnt="4">
        <dgm:presLayoutVars>
          <dgm:chMax val="0"/>
          <dgm:chPref val="0"/>
          <dgm:bulletEnabled val="1"/>
        </dgm:presLayoutVars>
      </dgm:prSet>
      <dgm:spPr/>
    </dgm:pt>
    <dgm:pt modelId="{040B7883-2346-48AA-BBDC-9CB5A567A586}" type="pres">
      <dgm:prSet presAssocID="{CBDBCE05-1AE7-4647-A000-ED0D4C97352C}" presName="centerTile" presStyleLbl="fgShp" presStyleIdx="0" presStyleCnt="1">
        <dgm:presLayoutVars>
          <dgm:chMax val="0"/>
          <dgm:chPref val="0"/>
        </dgm:presLayoutVars>
      </dgm:prSet>
      <dgm:spPr/>
    </dgm:pt>
  </dgm:ptLst>
  <dgm:cxnLst>
    <dgm:cxn modelId="{38A27A0B-15CF-4F03-B72E-787A4CCD15D2}" type="presOf" srcId="{19DD5B89-4233-4AA6-80CA-99EA72256419}" destId="{48B41B32-A2B0-4559-9F68-B07B41F0057E}" srcOrd="1" destOrd="0" presId="urn:microsoft.com/office/officeart/2005/8/layout/matrix1"/>
    <dgm:cxn modelId="{1FC1DC16-ABC0-4EE0-B9A8-0AA410E28487}" type="presOf" srcId="{CBDBCE05-1AE7-4647-A000-ED0D4C97352C}" destId="{38BF12A2-FCC5-4CC6-96AE-17E777E87642}" srcOrd="0" destOrd="0" presId="urn:microsoft.com/office/officeart/2005/8/layout/matrix1"/>
    <dgm:cxn modelId="{1C77D81D-6703-4248-B629-F4113A9AD7C7}" type="presOf" srcId="{172FEE4F-E85F-4E1C-9A4E-3A6EE10C829A}" destId="{3562ED4D-E380-4535-8457-1A6A5BB84C17}" srcOrd="0" destOrd="0" presId="urn:microsoft.com/office/officeart/2005/8/layout/matrix1"/>
    <dgm:cxn modelId="{FA1E7E1E-50DD-432D-804A-A502A047A9BD}" srcId="{6B96F7E9-6D3C-4E69-A4F3-44CC305751F2}" destId="{BD4C9D2E-7653-4E3D-BC63-872A7DFF0E18}" srcOrd="2" destOrd="0" parTransId="{664FEFDE-4001-4E32-BB42-1F9113B2435F}" sibTransId="{8FD98468-21DF-4C27-A7B1-D16DE281AD8A}"/>
    <dgm:cxn modelId="{11F7DE37-A801-4941-ABC3-92EC41BD502F}" type="presOf" srcId="{BD4C9D2E-7653-4E3D-BC63-872A7DFF0E18}" destId="{577DF406-B5B3-49B3-AC6F-1939D5CFA711}" srcOrd="0" destOrd="0" presId="urn:microsoft.com/office/officeart/2005/8/layout/matrix1"/>
    <dgm:cxn modelId="{DBD3494A-B7DC-43AA-9324-48C8B3239FCF}" type="presOf" srcId="{172FEE4F-E85F-4E1C-9A4E-3A6EE10C829A}" destId="{204EAC67-93B3-4EE9-BC9E-380CDC8BC216}" srcOrd="1" destOrd="0" presId="urn:microsoft.com/office/officeart/2005/8/layout/matrix1"/>
    <dgm:cxn modelId="{C0AEA75A-D41F-4763-8692-0CD7FE515383}" type="presOf" srcId="{637C5CC5-3763-4970-A704-DBEEC3B254EA}" destId="{91E60967-2450-4B27-8462-7ABF095B90DE}" srcOrd="0" destOrd="0" presId="urn:microsoft.com/office/officeart/2005/8/layout/matrix1"/>
    <dgm:cxn modelId="{7368DC5A-87C9-437D-ACEF-7C2C892560AE}" srcId="{6B96F7E9-6D3C-4E69-A4F3-44CC305751F2}" destId="{172FEE4F-E85F-4E1C-9A4E-3A6EE10C829A}" srcOrd="3" destOrd="0" parTransId="{A52CE2DF-41AB-43A2-9DC6-7569B55016BC}" sibTransId="{8CE1E56F-19B7-4D7F-8C17-3964CF344238}"/>
    <dgm:cxn modelId="{03A38688-1020-4278-9330-D6566B702488}" srcId="{CBDBCE05-1AE7-4647-A000-ED0D4C97352C}" destId="{6B96F7E9-6D3C-4E69-A4F3-44CC305751F2}" srcOrd="0" destOrd="0" parTransId="{CDEF0C98-793A-4E19-B6A8-145CABD6279D}" sibTransId="{BE8BDD57-8499-4071-97B6-BA0341745E61}"/>
    <dgm:cxn modelId="{651D678E-C8D8-41C5-9EC3-19F3781EC82A}" type="presOf" srcId="{6B96F7E9-6D3C-4E69-A4F3-44CC305751F2}" destId="{040B7883-2346-48AA-BBDC-9CB5A567A586}" srcOrd="0" destOrd="0" presId="urn:microsoft.com/office/officeart/2005/8/layout/matrix1"/>
    <dgm:cxn modelId="{EAA2DE93-6449-47C8-BE04-CB6875472193}" type="presOf" srcId="{637C5CC5-3763-4970-A704-DBEEC3B254EA}" destId="{B81635A1-3337-49C0-B5BC-3DDB88298A5F}" srcOrd="1" destOrd="0" presId="urn:microsoft.com/office/officeart/2005/8/layout/matrix1"/>
    <dgm:cxn modelId="{13A19395-F365-4407-8616-E91481A896D4}" type="presOf" srcId="{19DD5B89-4233-4AA6-80CA-99EA72256419}" destId="{C5D8B4A3-0DBA-44E6-90F2-6DD056ED2491}" srcOrd="0" destOrd="0" presId="urn:microsoft.com/office/officeart/2005/8/layout/matrix1"/>
    <dgm:cxn modelId="{B05E18C5-B3F1-4579-A189-1BBCF16E5E73}" srcId="{6B96F7E9-6D3C-4E69-A4F3-44CC305751F2}" destId="{637C5CC5-3763-4970-A704-DBEEC3B254EA}" srcOrd="1" destOrd="0" parTransId="{04515914-DA08-42DD-9BAA-18314F2D112E}" sibTransId="{52B20E33-2B61-448B-97B4-5D1F18A02B76}"/>
    <dgm:cxn modelId="{8E3E76C9-9D5D-48A3-B66A-A3B6CFE05494}" type="presOf" srcId="{BD4C9D2E-7653-4E3D-BC63-872A7DFF0E18}" destId="{5D8F230E-300D-4760-871A-D465EA804FDE}" srcOrd="1" destOrd="0" presId="urn:microsoft.com/office/officeart/2005/8/layout/matrix1"/>
    <dgm:cxn modelId="{69BAD8E7-D54B-49E0-863D-391016AE0DCC}" srcId="{6B96F7E9-6D3C-4E69-A4F3-44CC305751F2}" destId="{19DD5B89-4233-4AA6-80CA-99EA72256419}" srcOrd="0" destOrd="0" parTransId="{439500CE-1A04-4EFC-8635-C658567EBEB6}" sibTransId="{A3946C54-4E0C-40C9-B3EF-F44EEC92C168}"/>
    <dgm:cxn modelId="{2F065634-F890-48BF-A617-2294962552B9}" type="presParOf" srcId="{38BF12A2-FCC5-4CC6-96AE-17E777E87642}" destId="{5F2C4D26-6543-4863-B6F1-E37B0467262C}" srcOrd="0" destOrd="0" presId="urn:microsoft.com/office/officeart/2005/8/layout/matrix1"/>
    <dgm:cxn modelId="{1DCCB20F-EB6C-481E-8939-74C417538862}" type="presParOf" srcId="{5F2C4D26-6543-4863-B6F1-E37B0467262C}" destId="{C5D8B4A3-0DBA-44E6-90F2-6DD056ED2491}" srcOrd="0" destOrd="0" presId="urn:microsoft.com/office/officeart/2005/8/layout/matrix1"/>
    <dgm:cxn modelId="{C416036A-C3D6-483B-8D6E-6E3D96B009A3}" type="presParOf" srcId="{5F2C4D26-6543-4863-B6F1-E37B0467262C}" destId="{48B41B32-A2B0-4559-9F68-B07B41F0057E}" srcOrd="1" destOrd="0" presId="urn:microsoft.com/office/officeart/2005/8/layout/matrix1"/>
    <dgm:cxn modelId="{D28FDF8E-16F3-45A8-B024-147724476E3A}" type="presParOf" srcId="{5F2C4D26-6543-4863-B6F1-E37B0467262C}" destId="{91E60967-2450-4B27-8462-7ABF095B90DE}" srcOrd="2" destOrd="0" presId="urn:microsoft.com/office/officeart/2005/8/layout/matrix1"/>
    <dgm:cxn modelId="{C6A64E11-BA44-4B54-9A8D-AAD4530A725B}" type="presParOf" srcId="{5F2C4D26-6543-4863-B6F1-E37B0467262C}" destId="{B81635A1-3337-49C0-B5BC-3DDB88298A5F}" srcOrd="3" destOrd="0" presId="urn:microsoft.com/office/officeart/2005/8/layout/matrix1"/>
    <dgm:cxn modelId="{1C2802D1-9E6B-4E57-8B57-826301A2029F}" type="presParOf" srcId="{5F2C4D26-6543-4863-B6F1-E37B0467262C}" destId="{577DF406-B5B3-49B3-AC6F-1939D5CFA711}" srcOrd="4" destOrd="0" presId="urn:microsoft.com/office/officeart/2005/8/layout/matrix1"/>
    <dgm:cxn modelId="{3773500D-D034-406A-9F15-D067417ED351}" type="presParOf" srcId="{5F2C4D26-6543-4863-B6F1-E37B0467262C}" destId="{5D8F230E-300D-4760-871A-D465EA804FDE}" srcOrd="5" destOrd="0" presId="urn:microsoft.com/office/officeart/2005/8/layout/matrix1"/>
    <dgm:cxn modelId="{6DF428AD-38AB-4D0D-97E4-6B640E5B1CA6}" type="presParOf" srcId="{5F2C4D26-6543-4863-B6F1-E37B0467262C}" destId="{3562ED4D-E380-4535-8457-1A6A5BB84C17}" srcOrd="6" destOrd="0" presId="urn:microsoft.com/office/officeart/2005/8/layout/matrix1"/>
    <dgm:cxn modelId="{F9E37EA4-F864-4E93-A520-50B57FC6146F}" type="presParOf" srcId="{5F2C4D26-6543-4863-B6F1-E37B0467262C}" destId="{204EAC67-93B3-4EE9-BC9E-380CDC8BC216}" srcOrd="7" destOrd="0" presId="urn:microsoft.com/office/officeart/2005/8/layout/matrix1"/>
    <dgm:cxn modelId="{81B43053-779A-455C-8AD1-D8945C8A6741}" type="presParOf" srcId="{38BF12A2-FCC5-4CC6-96AE-17E777E87642}" destId="{040B7883-2346-48AA-BBDC-9CB5A567A58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7FA5A-3012-45E6-89BA-89AB119345B3}">
      <dsp:nvSpPr>
        <dsp:cNvPr id="0" name=""/>
        <dsp:cNvSpPr/>
      </dsp:nvSpPr>
      <dsp:spPr>
        <a:xfrm>
          <a:off x="1002128" y="336626"/>
          <a:ext cx="4750978" cy="4750978"/>
        </a:xfrm>
        <a:prstGeom prst="pie">
          <a:avLst>
            <a:gd name="adj1" fmla="val 16200000"/>
            <a:gd name="adj2" fmla="val 19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i="0" kern="1200" dirty="0">
              <a:solidFill>
                <a:schemeClr val="tx1"/>
              </a:solidFill>
              <a:effectLst>
                <a:outerShdw blurRad="38100" dist="38100" dir="2700000" algn="tl">
                  <a:srgbClr val="000000">
                    <a:alpha val="43137"/>
                  </a:srgbClr>
                </a:outerShdw>
              </a:effectLst>
              <a:latin typeface="Swis721 Cn BT" panose="020B0506020202030204" pitchFamily="34" charset="0"/>
            </a:rPr>
            <a:t>Increased productivity</a:t>
          </a:r>
          <a:endParaRPr lang="en-IN" sz="18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3490736" y="943507"/>
        <a:ext cx="1244303" cy="961507"/>
      </dsp:txXfrm>
    </dsp:sp>
    <dsp:sp modelId="{B712E4D5-5C54-43C2-B674-63F940B4F47F}">
      <dsp:nvSpPr>
        <dsp:cNvPr id="0" name=""/>
        <dsp:cNvSpPr/>
      </dsp:nvSpPr>
      <dsp:spPr>
        <a:xfrm>
          <a:off x="1058688" y="434474"/>
          <a:ext cx="4750978" cy="4750978"/>
        </a:xfrm>
        <a:prstGeom prst="pie">
          <a:avLst>
            <a:gd name="adj1" fmla="val 19800000"/>
            <a:gd name="adj2" fmla="val 180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0" kern="1200" dirty="0">
              <a:solidFill>
                <a:schemeClr val="tx1"/>
              </a:solidFill>
              <a:effectLst>
                <a:outerShdw blurRad="38100" dist="38100" dir="2700000" algn="tl">
                  <a:srgbClr val="000000">
                    <a:alpha val="43137"/>
                  </a:srgbClr>
                </a:outerShdw>
              </a:effectLst>
              <a:latin typeface="Swis721 Cn BT" panose="020B0506020202030204" pitchFamily="34" charset="0"/>
            </a:rPr>
            <a:t>Improved decision-making</a:t>
          </a:r>
          <a:endParaRPr lang="en-IN" sz="18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4282566" y="2357489"/>
        <a:ext cx="1300863" cy="933227"/>
      </dsp:txXfrm>
    </dsp:sp>
    <dsp:sp modelId="{5A946F95-C24D-4787-B79E-3DDB0C60A6FA}">
      <dsp:nvSpPr>
        <dsp:cNvPr id="0" name=""/>
        <dsp:cNvSpPr/>
      </dsp:nvSpPr>
      <dsp:spPr>
        <a:xfrm>
          <a:off x="1002128" y="532321"/>
          <a:ext cx="4750978" cy="4750978"/>
        </a:xfrm>
        <a:prstGeom prst="pie">
          <a:avLst>
            <a:gd name="adj1" fmla="val 1800000"/>
            <a:gd name="adj2" fmla="val 540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N" sz="1800" i="0" kern="1200" dirty="0">
              <a:solidFill>
                <a:schemeClr val="tx1"/>
              </a:solidFill>
              <a:effectLst>
                <a:outerShdw blurRad="38100" dist="38100" dir="2700000" algn="tl">
                  <a:srgbClr val="000000">
                    <a:alpha val="43137"/>
                  </a:srgbClr>
                </a:outerShdw>
              </a:effectLst>
              <a:latin typeface="Swis721 Cn BT" panose="020B0506020202030204" pitchFamily="34" charset="0"/>
            </a:rPr>
            <a:t> </a:t>
          </a:r>
          <a:endParaRPr lang="en-IN" sz="18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3490736" y="3743191"/>
        <a:ext cx="1244303" cy="961507"/>
      </dsp:txXfrm>
    </dsp:sp>
    <dsp:sp modelId="{6D5BB69E-3335-4E99-8114-124C7C952FF3}">
      <dsp:nvSpPr>
        <dsp:cNvPr id="0" name=""/>
        <dsp:cNvSpPr/>
      </dsp:nvSpPr>
      <dsp:spPr>
        <a:xfrm>
          <a:off x="889010" y="532321"/>
          <a:ext cx="4750978" cy="4750978"/>
        </a:xfrm>
        <a:prstGeom prst="pie">
          <a:avLst>
            <a:gd name="adj1" fmla="val 5400000"/>
            <a:gd name="adj2" fmla="val 9000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i="0" kern="1200" dirty="0">
              <a:solidFill>
                <a:schemeClr val="tx1"/>
              </a:solidFill>
              <a:effectLst>
                <a:outerShdw blurRad="38100" dist="38100" dir="2700000" algn="tl">
                  <a:srgbClr val="000000">
                    <a:alpha val="43137"/>
                  </a:srgbClr>
                </a:outerShdw>
              </a:effectLst>
              <a:latin typeface="Swis721 Cn BT" panose="020B0506020202030204" pitchFamily="34" charset="0"/>
            </a:rPr>
            <a:t> </a:t>
          </a:r>
          <a:endParaRPr lang="en-IN" sz="18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1907077" y="3743191"/>
        <a:ext cx="1244303" cy="961507"/>
      </dsp:txXfrm>
    </dsp:sp>
    <dsp:sp modelId="{E7D1538E-399B-45DD-9C79-8B424872CF83}">
      <dsp:nvSpPr>
        <dsp:cNvPr id="0" name=""/>
        <dsp:cNvSpPr/>
      </dsp:nvSpPr>
      <dsp:spPr>
        <a:xfrm>
          <a:off x="832451" y="434474"/>
          <a:ext cx="4750978" cy="4750978"/>
        </a:xfrm>
        <a:prstGeom prst="pie">
          <a:avLst>
            <a:gd name="adj1" fmla="val 9000000"/>
            <a:gd name="adj2" fmla="val 1260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i="0" kern="1200" dirty="0">
              <a:solidFill>
                <a:schemeClr val="tx1"/>
              </a:solidFill>
              <a:effectLst>
                <a:outerShdw blurRad="38100" dist="38100" dir="2700000" algn="tl">
                  <a:srgbClr val="000000">
                    <a:alpha val="43137"/>
                  </a:srgbClr>
                </a:outerShdw>
              </a:effectLst>
              <a:latin typeface="Swis721 Cn BT" panose="020B0506020202030204" pitchFamily="34" charset="0"/>
            </a:rPr>
            <a:t>Enhanced customer satisfaction</a:t>
          </a:r>
          <a:endParaRPr lang="en-IN" sz="18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1058688" y="2357489"/>
        <a:ext cx="1300863" cy="933227"/>
      </dsp:txXfrm>
    </dsp:sp>
    <dsp:sp modelId="{864E59B0-6362-409B-995A-B21C84B515E4}">
      <dsp:nvSpPr>
        <dsp:cNvPr id="0" name=""/>
        <dsp:cNvSpPr/>
      </dsp:nvSpPr>
      <dsp:spPr>
        <a:xfrm>
          <a:off x="889010" y="336626"/>
          <a:ext cx="4750978" cy="4750978"/>
        </a:xfrm>
        <a:prstGeom prst="pie">
          <a:avLst>
            <a:gd name="adj1" fmla="val 126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i="0" kern="1200" dirty="0">
              <a:solidFill>
                <a:schemeClr val="tx1"/>
              </a:solidFill>
              <a:effectLst>
                <a:outerShdw blurRad="38100" dist="38100" dir="2700000" algn="tl">
                  <a:srgbClr val="000000">
                    <a:alpha val="43137"/>
                  </a:srgbClr>
                </a:outerShdw>
              </a:effectLst>
              <a:latin typeface="Swis721 Cn BT" panose="020B0506020202030204" pitchFamily="34" charset="0"/>
            </a:rPr>
            <a:t>Improved overall company culture</a:t>
          </a:r>
          <a:endParaRPr lang="en-IN" sz="18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1907077" y="943507"/>
        <a:ext cx="1244303" cy="961507"/>
      </dsp:txXfrm>
    </dsp:sp>
    <dsp:sp modelId="{2374878E-3DC9-4E45-9458-E55335D5B758}">
      <dsp:nvSpPr>
        <dsp:cNvPr id="0" name=""/>
        <dsp:cNvSpPr/>
      </dsp:nvSpPr>
      <dsp:spPr>
        <a:xfrm>
          <a:off x="707847" y="42518"/>
          <a:ext cx="5339195" cy="5339195"/>
        </a:xfrm>
        <a:prstGeom prst="circularArrow">
          <a:avLst>
            <a:gd name="adj1" fmla="val 5085"/>
            <a:gd name="adj2" fmla="val 327528"/>
            <a:gd name="adj3" fmla="val 19472472"/>
            <a:gd name="adj4" fmla="val 16200251"/>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649CD-7ECD-4DA7-8C46-6868EFC331F1}">
      <dsp:nvSpPr>
        <dsp:cNvPr id="0" name=""/>
        <dsp:cNvSpPr/>
      </dsp:nvSpPr>
      <dsp:spPr>
        <a:xfrm>
          <a:off x="764406" y="140365"/>
          <a:ext cx="5339195" cy="5339195"/>
        </a:xfrm>
        <a:prstGeom prst="circularArrow">
          <a:avLst>
            <a:gd name="adj1" fmla="val 5085"/>
            <a:gd name="adj2" fmla="val 327528"/>
            <a:gd name="adj3" fmla="val 1472472"/>
            <a:gd name="adj4" fmla="val 19800000"/>
            <a:gd name="adj5" fmla="val 5932"/>
          </a:avLst>
        </a:prstGeom>
        <a:solidFill>
          <a:schemeClr val="accent4">
            <a:hueOff val="1960178"/>
            <a:satOff val="-8155"/>
            <a:lumOff val="1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6C9E48-17C2-4CFE-BDB2-785659D7D69B}">
      <dsp:nvSpPr>
        <dsp:cNvPr id="0" name=""/>
        <dsp:cNvSpPr/>
      </dsp:nvSpPr>
      <dsp:spPr>
        <a:xfrm>
          <a:off x="707847" y="238213"/>
          <a:ext cx="5339195" cy="5339195"/>
        </a:xfrm>
        <a:prstGeom prst="circularArrow">
          <a:avLst>
            <a:gd name="adj1" fmla="val 5085"/>
            <a:gd name="adj2" fmla="val 327528"/>
            <a:gd name="adj3" fmla="val 5072221"/>
            <a:gd name="adj4" fmla="val 1800000"/>
            <a:gd name="adj5" fmla="val 5932"/>
          </a:avLst>
        </a:prstGeom>
        <a:solidFill>
          <a:schemeClr val="accent4">
            <a:hueOff val="3920356"/>
            <a:satOff val="-16311"/>
            <a:lumOff val="3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2B0190-B420-4B9B-97DD-83AA83583CDA}">
      <dsp:nvSpPr>
        <dsp:cNvPr id="0" name=""/>
        <dsp:cNvSpPr/>
      </dsp:nvSpPr>
      <dsp:spPr>
        <a:xfrm>
          <a:off x="595075" y="238213"/>
          <a:ext cx="5339195" cy="5339195"/>
        </a:xfrm>
        <a:prstGeom prst="circularArrow">
          <a:avLst>
            <a:gd name="adj1" fmla="val 5085"/>
            <a:gd name="adj2" fmla="val 327528"/>
            <a:gd name="adj3" fmla="val 8672472"/>
            <a:gd name="adj4" fmla="val 5400251"/>
            <a:gd name="adj5" fmla="val 5932"/>
          </a:avLst>
        </a:prstGeom>
        <a:solidFill>
          <a:schemeClr val="accent4">
            <a:hueOff val="5880535"/>
            <a:satOff val="-24466"/>
            <a:lumOff val="5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F6F99-7F2F-4580-B981-89256CBB04AA}">
      <dsp:nvSpPr>
        <dsp:cNvPr id="0" name=""/>
        <dsp:cNvSpPr/>
      </dsp:nvSpPr>
      <dsp:spPr>
        <a:xfrm>
          <a:off x="538516" y="140365"/>
          <a:ext cx="5339195" cy="5339195"/>
        </a:xfrm>
        <a:prstGeom prst="circularArrow">
          <a:avLst>
            <a:gd name="adj1" fmla="val 5085"/>
            <a:gd name="adj2" fmla="val 327528"/>
            <a:gd name="adj3" fmla="val 12272472"/>
            <a:gd name="adj4" fmla="val 9000000"/>
            <a:gd name="adj5" fmla="val 5932"/>
          </a:avLst>
        </a:prstGeom>
        <a:solidFill>
          <a:schemeClr val="accent4">
            <a:hueOff val="7840713"/>
            <a:satOff val="-32622"/>
            <a:lumOff val="7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4DFE2B-131D-429B-A128-B0A3483F7E9A}">
      <dsp:nvSpPr>
        <dsp:cNvPr id="0" name=""/>
        <dsp:cNvSpPr/>
      </dsp:nvSpPr>
      <dsp:spPr>
        <a:xfrm>
          <a:off x="595075" y="42518"/>
          <a:ext cx="5339195" cy="5339195"/>
        </a:xfrm>
        <a:prstGeom prst="circularArrow">
          <a:avLst>
            <a:gd name="adj1" fmla="val 5085"/>
            <a:gd name="adj2" fmla="val 327528"/>
            <a:gd name="adj3" fmla="val 15872221"/>
            <a:gd name="adj4" fmla="val 12600000"/>
            <a:gd name="adj5" fmla="val 5932"/>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AC9A-AC59-4E15-8E55-5E113184A313}">
      <dsp:nvSpPr>
        <dsp:cNvPr id="0" name=""/>
        <dsp:cNvSpPr/>
      </dsp:nvSpPr>
      <dsp:spPr>
        <a:xfrm>
          <a:off x="3674995" y="288002"/>
          <a:ext cx="2556009" cy="134627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Communication</a:t>
          </a:r>
        </a:p>
      </dsp:txBody>
      <dsp:txXfrm>
        <a:off x="3714426" y="327433"/>
        <a:ext cx="2477147" cy="1267412"/>
      </dsp:txXfrm>
    </dsp:sp>
    <dsp:sp modelId="{27D8F0E0-B677-4BD3-BE1A-E6E10F4F2411}">
      <dsp:nvSpPr>
        <dsp:cNvPr id="0" name=""/>
        <dsp:cNvSpPr/>
      </dsp:nvSpPr>
      <dsp:spPr>
        <a:xfrm>
          <a:off x="1015147" y="1634276"/>
          <a:ext cx="3937852" cy="1785725"/>
        </a:xfrm>
        <a:custGeom>
          <a:avLst/>
          <a:gdLst/>
          <a:ahLst/>
          <a:cxnLst/>
          <a:rect l="0" t="0" r="0" b="0"/>
          <a:pathLst>
            <a:path>
              <a:moveTo>
                <a:pt x="3937852" y="0"/>
              </a:moveTo>
              <a:lnTo>
                <a:pt x="3937852" y="892862"/>
              </a:lnTo>
              <a:lnTo>
                <a:pt x="0" y="892862"/>
              </a:lnTo>
              <a:lnTo>
                <a:pt x="0"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931B5-FA47-457E-A85A-EB7BA0060CE0}">
      <dsp:nvSpPr>
        <dsp:cNvPr id="0" name=""/>
        <dsp:cNvSpPr/>
      </dsp:nvSpPr>
      <dsp:spPr>
        <a:xfrm>
          <a:off x="5441"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Assertive</a:t>
          </a:r>
          <a:endParaRPr lang="en-US" sz="2200" kern="1200" dirty="0"/>
        </a:p>
      </dsp:txBody>
      <dsp:txXfrm>
        <a:off x="44872" y="3459433"/>
        <a:ext cx="1940549" cy="1267412"/>
      </dsp:txXfrm>
    </dsp:sp>
    <dsp:sp modelId="{7C7EB054-737B-42EA-9398-2FCA5798E264}">
      <dsp:nvSpPr>
        <dsp:cNvPr id="0" name=""/>
        <dsp:cNvSpPr/>
      </dsp:nvSpPr>
      <dsp:spPr>
        <a:xfrm>
          <a:off x="3640382" y="1634276"/>
          <a:ext cx="1312617" cy="1785725"/>
        </a:xfrm>
        <a:custGeom>
          <a:avLst/>
          <a:gdLst/>
          <a:ahLst/>
          <a:cxnLst/>
          <a:rect l="0" t="0" r="0" b="0"/>
          <a:pathLst>
            <a:path>
              <a:moveTo>
                <a:pt x="1312617" y="0"/>
              </a:moveTo>
              <a:lnTo>
                <a:pt x="1312617" y="892862"/>
              </a:lnTo>
              <a:lnTo>
                <a:pt x="0" y="892862"/>
              </a:lnTo>
              <a:lnTo>
                <a:pt x="0"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9EF6E-1767-41A6-81AA-0FBC5FB5C0E9}">
      <dsp:nvSpPr>
        <dsp:cNvPr id="0" name=""/>
        <dsp:cNvSpPr/>
      </dsp:nvSpPr>
      <dsp:spPr>
        <a:xfrm>
          <a:off x="2630676"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Aggressive</a:t>
          </a:r>
          <a:endParaRPr lang="en-US" sz="2200" kern="1200" dirty="0"/>
        </a:p>
      </dsp:txBody>
      <dsp:txXfrm>
        <a:off x="2670107" y="3459433"/>
        <a:ext cx="1940549" cy="1267412"/>
      </dsp:txXfrm>
    </dsp:sp>
    <dsp:sp modelId="{2B738DA1-F121-42F0-B964-2E6F96C10305}">
      <dsp:nvSpPr>
        <dsp:cNvPr id="0" name=""/>
        <dsp:cNvSpPr/>
      </dsp:nvSpPr>
      <dsp:spPr>
        <a:xfrm>
          <a:off x="4953000" y="1634276"/>
          <a:ext cx="1312617" cy="1785725"/>
        </a:xfrm>
        <a:custGeom>
          <a:avLst/>
          <a:gdLst/>
          <a:ahLst/>
          <a:cxnLst/>
          <a:rect l="0" t="0" r="0" b="0"/>
          <a:pathLst>
            <a:path>
              <a:moveTo>
                <a:pt x="0" y="0"/>
              </a:moveTo>
              <a:lnTo>
                <a:pt x="0" y="892862"/>
              </a:lnTo>
              <a:lnTo>
                <a:pt x="1312617" y="892862"/>
              </a:lnTo>
              <a:lnTo>
                <a:pt x="1312617"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9D4AC-341E-4D6F-AFB5-DC998A1E4CD6}">
      <dsp:nvSpPr>
        <dsp:cNvPr id="0" name=""/>
        <dsp:cNvSpPr/>
      </dsp:nvSpPr>
      <dsp:spPr>
        <a:xfrm>
          <a:off x="5255911"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a:t>Passive </a:t>
          </a:r>
          <a:endParaRPr lang="en-IN" sz="2200" b="1" kern="1200" dirty="0"/>
        </a:p>
      </dsp:txBody>
      <dsp:txXfrm>
        <a:off x="5295342" y="3459433"/>
        <a:ext cx="1940549" cy="1267412"/>
      </dsp:txXfrm>
    </dsp:sp>
    <dsp:sp modelId="{52CFD26F-39B0-41B6-9E05-9F6BE8935165}">
      <dsp:nvSpPr>
        <dsp:cNvPr id="0" name=""/>
        <dsp:cNvSpPr/>
      </dsp:nvSpPr>
      <dsp:spPr>
        <a:xfrm>
          <a:off x="4953000" y="1634276"/>
          <a:ext cx="3937852" cy="1785725"/>
        </a:xfrm>
        <a:custGeom>
          <a:avLst/>
          <a:gdLst/>
          <a:ahLst/>
          <a:cxnLst/>
          <a:rect l="0" t="0" r="0" b="0"/>
          <a:pathLst>
            <a:path>
              <a:moveTo>
                <a:pt x="0" y="0"/>
              </a:moveTo>
              <a:lnTo>
                <a:pt x="0" y="892862"/>
              </a:lnTo>
              <a:lnTo>
                <a:pt x="3937852" y="892862"/>
              </a:lnTo>
              <a:lnTo>
                <a:pt x="3937852"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C56F-1E20-41C7-9AE5-5385A4B5FF58}">
      <dsp:nvSpPr>
        <dsp:cNvPr id="0" name=""/>
        <dsp:cNvSpPr/>
      </dsp:nvSpPr>
      <dsp:spPr>
        <a:xfrm>
          <a:off x="7881146"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Empathetic</a:t>
          </a:r>
        </a:p>
      </dsp:txBody>
      <dsp:txXfrm>
        <a:off x="7920577" y="3459433"/>
        <a:ext cx="1940549" cy="1267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8B4A3-0DBA-44E6-90F2-6DD056ED2491}">
      <dsp:nvSpPr>
        <dsp:cNvPr id="0" name=""/>
        <dsp:cNvSpPr/>
      </dsp:nvSpPr>
      <dsp:spPr>
        <a:xfrm rot="16200000">
          <a:off x="1118433" y="-1118433"/>
          <a:ext cx="2230967" cy="4467833"/>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Important, But not urgent</a:t>
          </a:r>
        </a:p>
      </dsp:txBody>
      <dsp:txXfrm rot="5400000">
        <a:off x="-1" y="1"/>
        <a:ext cx="4467833" cy="1673225"/>
      </dsp:txXfrm>
    </dsp:sp>
    <dsp:sp modelId="{91E60967-2450-4B27-8462-7ABF095B90DE}">
      <dsp:nvSpPr>
        <dsp:cNvPr id="0" name=""/>
        <dsp:cNvSpPr/>
      </dsp:nvSpPr>
      <dsp:spPr>
        <a:xfrm>
          <a:off x="4467833" y="0"/>
          <a:ext cx="4467833" cy="2230967"/>
        </a:xfrm>
        <a:prstGeom prst="round1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Important and urgent</a:t>
          </a:r>
        </a:p>
      </dsp:txBody>
      <dsp:txXfrm>
        <a:off x="4467833" y="0"/>
        <a:ext cx="4467833" cy="1673225"/>
      </dsp:txXfrm>
    </dsp:sp>
    <dsp:sp modelId="{577DF406-B5B3-49B3-AC6F-1939D5CFA711}">
      <dsp:nvSpPr>
        <dsp:cNvPr id="0" name=""/>
        <dsp:cNvSpPr/>
      </dsp:nvSpPr>
      <dsp:spPr>
        <a:xfrm rot="10800000">
          <a:off x="0" y="2230967"/>
          <a:ext cx="4467833" cy="2230967"/>
        </a:xfrm>
        <a:prstGeom prst="round1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Not Urgent or Important</a:t>
          </a:r>
        </a:p>
      </dsp:txBody>
      <dsp:txXfrm rot="10800000">
        <a:off x="0" y="2788709"/>
        <a:ext cx="4467833" cy="1673225"/>
      </dsp:txXfrm>
    </dsp:sp>
    <dsp:sp modelId="{3562ED4D-E380-4535-8457-1A6A5BB84C17}">
      <dsp:nvSpPr>
        <dsp:cNvPr id="0" name=""/>
        <dsp:cNvSpPr/>
      </dsp:nvSpPr>
      <dsp:spPr>
        <a:xfrm rot="5400000">
          <a:off x="5586266" y="1112534"/>
          <a:ext cx="2230967" cy="4467833"/>
        </a:xfrm>
        <a:prstGeom prst="round1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Urgent, But not Important</a:t>
          </a:r>
        </a:p>
      </dsp:txBody>
      <dsp:txXfrm rot="-5400000">
        <a:off x="4467833" y="2788709"/>
        <a:ext cx="4467833" cy="1673225"/>
      </dsp:txXfrm>
    </dsp:sp>
    <dsp:sp modelId="{040B7883-2346-48AA-BBDC-9CB5A567A586}">
      <dsp:nvSpPr>
        <dsp:cNvPr id="0" name=""/>
        <dsp:cNvSpPr/>
      </dsp:nvSpPr>
      <dsp:spPr>
        <a:xfrm>
          <a:off x="3127483" y="1673225"/>
          <a:ext cx="2680700" cy="1115483"/>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latin typeface="Swis721 Cn BT" panose="020B0506020202030204" pitchFamily="34" charset="0"/>
            </a:rPr>
            <a:t>Urgent Vs Important Matrix</a:t>
          </a:r>
        </a:p>
      </dsp:txBody>
      <dsp:txXfrm>
        <a:off x="3181936" y="1727678"/>
        <a:ext cx="2571794" cy="100657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DD65C-74A5-1BDE-AE24-49DACC61DB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wis721 Cn BT" panose="020B0506020202030204" pitchFamily="34" charset="0"/>
            </a:endParaRPr>
          </a:p>
        </p:txBody>
      </p:sp>
      <p:sp>
        <p:nvSpPr>
          <p:cNvPr id="3" name="Date Placeholder 2">
            <a:extLst>
              <a:ext uri="{FF2B5EF4-FFF2-40B4-BE49-F238E27FC236}">
                <a16:creationId xmlns:a16="http://schemas.microsoft.com/office/drawing/2014/main" id="{1515CD26-DA81-5744-1B50-4F43E424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B5F01-5008-458E-B950-E3C9AF0F18B3}" type="datetimeFigureOut">
              <a:rPr lang="en-US" smtClean="0">
                <a:latin typeface="Swis721 Cn BT" panose="020B0506020202030204" pitchFamily="34" charset="0"/>
              </a:rPr>
              <a:t>9/5/2024</a:t>
            </a:fld>
            <a:endParaRPr lang="en-US" dirty="0">
              <a:latin typeface="Swis721 Cn BT" panose="020B0506020202030204" pitchFamily="34" charset="0"/>
            </a:endParaRPr>
          </a:p>
        </p:txBody>
      </p:sp>
      <p:sp>
        <p:nvSpPr>
          <p:cNvPr id="4" name="Footer Placeholder 3">
            <a:extLst>
              <a:ext uri="{FF2B5EF4-FFF2-40B4-BE49-F238E27FC236}">
                <a16:creationId xmlns:a16="http://schemas.microsoft.com/office/drawing/2014/main" id="{D39705EA-9E7A-1F0C-20AE-B6B1E602C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wis721 Cn BT" panose="020B0506020202030204" pitchFamily="34" charset="0"/>
            </a:endParaRPr>
          </a:p>
        </p:txBody>
      </p:sp>
      <p:sp>
        <p:nvSpPr>
          <p:cNvPr id="5" name="Slide Number Placeholder 4">
            <a:extLst>
              <a:ext uri="{FF2B5EF4-FFF2-40B4-BE49-F238E27FC236}">
                <a16:creationId xmlns:a16="http://schemas.microsoft.com/office/drawing/2014/main" id="{A2500244-C923-CD4A-C213-9B5F6D8E62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28A8E5-C2EE-4FA9-AD96-06D86ABC9429}" type="slidenum">
              <a:rPr lang="en-US" smtClean="0">
                <a:latin typeface="Swis721 Cn BT" panose="020B0506020202030204" pitchFamily="34" charset="0"/>
              </a:rPr>
              <a:t>‹#›</a:t>
            </a:fld>
            <a:endParaRPr lang="en-US" dirty="0">
              <a:latin typeface="Swis721 Cn BT" panose="020B0506020202030204" pitchFamily="34" charset="0"/>
            </a:endParaRPr>
          </a:p>
        </p:txBody>
      </p:sp>
    </p:spTree>
    <p:extLst>
      <p:ext uri="{BB962C8B-B14F-4D97-AF65-F5344CB8AC3E}">
        <p14:creationId xmlns:p14="http://schemas.microsoft.com/office/powerpoint/2010/main" val="2072277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73DA6FE2-3F0F-4FD2-9E99-88B84602681F}" type="datetimeFigureOut">
              <a:rPr lang="en-US" smtClean="0"/>
              <a:pPr/>
              <a:t>9/5/2024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F5453FCA-CD46-459E-A84D-61334D0A920D}" type="slidenum">
              <a:rPr lang="en-US" smtClean="0"/>
              <a:pPr/>
              <a:t>‹#›</a:t>
            </a:fld>
            <a:endParaRPr lang="en-US" dirty="0"/>
          </a:p>
        </p:txBody>
      </p:sp>
    </p:spTree>
    <p:extLst>
      <p:ext uri="{BB962C8B-B14F-4D97-AF65-F5344CB8AC3E}">
        <p14:creationId xmlns:p14="http://schemas.microsoft.com/office/powerpoint/2010/main" val="6984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dtools.com/community/pages/article/newHTE_93.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1" dirty="0">
                <a:latin typeface="Swis721 Cn BT" panose="020B0506020202030204" pitchFamily="34" charset="0"/>
              </a:rPr>
              <a:t>Note for the trainer: start the</a:t>
            </a:r>
            <a:r>
              <a:rPr lang="en-IN" b="1" baseline="0" dirty="0">
                <a:latin typeface="Swis721 Cn BT" panose="020B0506020202030204" pitchFamily="34" charset="0"/>
              </a:rPr>
              <a:t> day with enthusiasm. Your enthusiasm should reflect in your tone of voice and body language. </a:t>
            </a:r>
            <a:endParaRPr lang="en-IN" b="1" dirty="0">
              <a:latin typeface="Swis721 Cn BT" panose="020B0506020202030204" pitchFamily="34" charset="0"/>
            </a:endParaRPr>
          </a:p>
          <a:p>
            <a:endParaRPr lang="en-IN" b="1" dirty="0">
              <a:latin typeface="Swis721 Cn BT" panose="020B0506020202030204" pitchFamily="34" charset="0"/>
            </a:endParaRPr>
          </a:p>
          <a:p>
            <a:pPr>
              <a:lnSpc>
                <a:spcPct val="107000"/>
              </a:lnSpc>
              <a:spcAft>
                <a:spcPts val="800"/>
              </a:spcAft>
            </a:pPr>
            <a:r>
              <a:rPr lang="en-IN" sz="12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Good morning everyone!</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How are you today.  Are you ready to dive into a day of learning, growth, and transformation? I know I am!</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But this isn't going to be a passive experience. This isn't a lecture where you sit back and listen to someone else talk. This is an interactive, dynamic, and engaging workshop that requires your full participation, your curiosity, and your willingness to learn.</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So, are you ready to embrace this day with open hearts and open minds? Are you ready to learn, grow, and transform? I know I am, and I can't wait to see what we'll achieve together.</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Let's get started!</a:t>
            </a:r>
          </a:p>
          <a:p>
            <a:endParaRPr lang="en-IN" b="1" dirty="0">
              <a:latin typeface="Swis721 Cn BT" panose="020B0506020202030204" pitchFamily="34" charset="0"/>
            </a:endParaRPr>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294AA-086D-43CC-8584-26EDBDB6AC58}" type="slidenum">
              <a:rPr lang="en-IN" smtClean="0"/>
              <a:pPr/>
              <a:t>1</a:t>
            </a:fld>
            <a:endParaRPr lang="en-IN" dirty="0"/>
          </a:p>
        </p:txBody>
      </p:sp>
    </p:spTree>
    <p:extLst>
      <p:ext uri="{BB962C8B-B14F-4D97-AF65-F5344CB8AC3E}">
        <p14:creationId xmlns:p14="http://schemas.microsoft.com/office/powerpoint/2010/main" val="184436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effectLst/>
                <a:latin typeface="Swis721 Cn BT" panose="020B0506020202030204" pitchFamily="34" charset="0"/>
              </a:rPr>
              <a:t>Mistake 1: Setting Unrealistic Goals </a:t>
            </a:r>
            <a:r>
              <a:rPr lang="en-US" b="0" i="0" dirty="0">
                <a:effectLst/>
                <a:latin typeface="Swis721 Cn BT" panose="020B0506020202030204" pitchFamily="34" charset="0"/>
              </a:rPr>
              <a:t>When you're exploring possible goals, you need to unleash your imagination and ambition, put your reservations aside, and dream big dreams. However, once you've decided on a goal, make sure that it is realistic, and that you can actually achieve it in the time frame that you have set for yourself.</a:t>
            </a:r>
          </a:p>
          <a:p>
            <a:pPr algn="l"/>
            <a:r>
              <a:rPr lang="en-US" b="0" i="0" dirty="0">
                <a:effectLst/>
                <a:latin typeface="Swis721 Cn BT" panose="020B0506020202030204" pitchFamily="34" charset="0"/>
              </a:rPr>
              <a:t>For instance, if your goal is to run a marathon, it's wildly unrealistic to sign up for one next month, unless you've already done several months of training. Or, if your goal is to become CEO of a company, but you have no experience, this goal might not be practical – at least not yet!</a:t>
            </a:r>
          </a:p>
          <a:p>
            <a:endParaRPr lang="en-IN" dirty="0">
              <a:latin typeface="Swis721 Cn BT" panose="020B0506020202030204" pitchFamily="34" charset="0"/>
            </a:endParaRPr>
          </a:p>
          <a:p>
            <a:pPr algn="l"/>
            <a:r>
              <a:rPr lang="en-US" b="1" i="0" dirty="0">
                <a:effectLst/>
                <a:latin typeface="Swis721 Cn BT" panose="020B0506020202030204" pitchFamily="34" charset="0"/>
              </a:rPr>
              <a:t>Mistake 2: Neglecting Goals That Bring You Joy</a:t>
            </a:r>
          </a:p>
          <a:p>
            <a:pPr algn="l"/>
            <a:r>
              <a:rPr lang="en-US" b="0" i="0" dirty="0">
                <a:effectLst/>
                <a:latin typeface="Swis721 Cn BT" panose="020B0506020202030204" pitchFamily="34" charset="0"/>
              </a:rPr>
              <a:t>Imagine that you've just written your list of goals for the next year. You've committed to increasing your sales by 15 percent, applying for a promotion, and reading one leadership book each month.</a:t>
            </a:r>
          </a:p>
          <a:p>
            <a:pPr algn="l"/>
            <a:r>
              <a:rPr lang="en-US" b="0" i="0" dirty="0">
                <a:effectLst/>
                <a:latin typeface="Swis721 Cn BT" panose="020B0506020202030204" pitchFamily="34" charset="0"/>
              </a:rPr>
              <a:t>Although this is an ambitious but achievable list of goals, there's a potential problem: these goals focus only on your career. You've completely omitted goals from other parts of your life.</a:t>
            </a:r>
          </a:p>
          <a:p>
            <a:pPr algn="l"/>
            <a:r>
              <a:rPr lang="en-US" b="0" i="0" dirty="0">
                <a:effectLst/>
                <a:latin typeface="Swis721 Cn BT" panose="020B0506020202030204" pitchFamily="34" charset="0"/>
              </a:rPr>
              <a:t>Many people focus solely on their work when they set goals. However, you can't neglect activities that bring you joy. Goals like writing a book, competing in an adventure race, or starting a home garden might also be incredibly important for your happiness and well-being.</a:t>
            </a:r>
          </a:p>
          <a:p>
            <a:pPr algn="l"/>
            <a:r>
              <a:rPr lang="en-US" b="0" i="0" dirty="0">
                <a:effectLst/>
                <a:latin typeface="Swis721 Cn BT" panose="020B0506020202030204" pitchFamily="34" charset="0"/>
              </a:rPr>
              <a:t>So, when you set your goals, make sure that you strike the right balance between different areas of your life. And remember that "balance" is different for everyone – use the </a:t>
            </a:r>
            <a:r>
              <a:rPr lang="en-US" b="0" i="0" u="sng" dirty="0">
                <a:solidFill>
                  <a:srgbClr val="0070BD"/>
                </a:solidFill>
                <a:effectLst/>
                <a:latin typeface="Swis721 Cn BT" panose="020B0506020202030204" pitchFamily="34" charset="0"/>
                <a:hlinkClick r:id="rId3"/>
              </a:rPr>
              <a:t>Wheel of Life</a:t>
            </a:r>
            <a:r>
              <a:rPr lang="en-US" b="0" i="0" dirty="0">
                <a:effectLst/>
                <a:latin typeface="Swis721 Cn BT" panose="020B0506020202030204" pitchFamily="34" charset="0"/>
              </a:rPr>
              <a:t> tool to understand which areas of your life you need to focus on most.</a:t>
            </a:r>
          </a:p>
          <a:p>
            <a:endParaRPr lang="en-IN" dirty="0">
              <a:latin typeface="Swis721 Cn BT" panose="020B0506020202030204" pitchFamily="34" charset="0"/>
            </a:endParaRPr>
          </a:p>
          <a:p>
            <a:pPr algn="l"/>
            <a:r>
              <a:rPr lang="en-US" b="1" i="0" dirty="0">
                <a:effectLst/>
                <a:latin typeface="Swis721 Cn BT" panose="020B0506020202030204" pitchFamily="34" charset="0"/>
              </a:rPr>
              <a:t>Mistake 3: Underestimating Completion Time</a:t>
            </a:r>
          </a:p>
          <a:p>
            <a:pPr algn="l"/>
            <a:r>
              <a:rPr lang="en-US" b="0" i="0" dirty="0">
                <a:effectLst/>
                <a:latin typeface="Swis721 Cn BT" panose="020B0506020202030204" pitchFamily="34" charset="0"/>
              </a:rPr>
              <a:t>How often has a task or project taken longer than you thought? Probably more times than you can count! You may also say the same for goals that you've set in the past.</a:t>
            </a:r>
          </a:p>
          <a:p>
            <a:pPr algn="l"/>
            <a:r>
              <a:rPr lang="en-US" b="0" i="0" dirty="0">
                <a:effectLst/>
                <a:latin typeface="Swis721 Cn BT" panose="020B0506020202030204" pitchFamily="34" charset="0"/>
              </a:rPr>
              <a:t>If you don't estimate goal completion time accurately, it can be discouraging when things take longer to achieve than you think they should. This can cause you to give up.</a:t>
            </a:r>
          </a:p>
          <a:p>
            <a:pPr algn="l"/>
            <a:endParaRPr lang="en-US" b="0" i="0" dirty="0">
              <a:effectLst/>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Swis721 Cn BT" panose="020B0506020202030204" pitchFamily="34" charset="0"/>
              </a:rPr>
              <a:t>Mistake 4: Goals which are not Aligned with Company Objective</a:t>
            </a:r>
          </a:p>
          <a:p>
            <a:pPr algn="l"/>
            <a:r>
              <a:rPr lang="en-US" b="0" i="0" dirty="0">
                <a:effectLst/>
                <a:latin typeface="Swis721 Cn BT" panose="020B0506020202030204" pitchFamily="34" charset="0"/>
              </a:rPr>
              <a:t>Lacking clarity or collaboration, setting unrealistic goals, using unclear metrics, lacking focus, or failing to prioritize are common mistakes done while setting </a:t>
            </a:r>
            <a:r>
              <a:rPr lang="en-US" b="1" i="0" dirty="0">
                <a:effectLst/>
                <a:latin typeface="Swis721 Cn BT" panose="020B0506020202030204" pitchFamily="34" charset="0"/>
              </a:rPr>
              <a:t>Goals which are Aligned with Company Objectives. </a:t>
            </a:r>
          </a:p>
          <a:p>
            <a:pPr algn="l"/>
            <a:endParaRPr lang="en-US" b="1" i="0" dirty="0">
              <a:effectLst/>
              <a:latin typeface="Swis721 Cn BT" panose="020B0506020202030204" pitchFamily="34" charset="0"/>
            </a:endParaRPr>
          </a:p>
          <a:p>
            <a:pPr marL="0" indent="0">
              <a:buFont typeface="+mj-lt"/>
              <a:buNone/>
            </a:pPr>
            <a:r>
              <a:rPr lang="en-US" b="1" i="0" dirty="0">
                <a:effectLst/>
                <a:latin typeface="Swis721 Cn BT" panose="020B0506020202030204" pitchFamily="34" charset="0"/>
              </a:rPr>
              <a:t>Mistake 5: </a:t>
            </a:r>
            <a:r>
              <a:rPr lang="en-US" sz="1200" b="1" dirty="0">
                <a:effectLst/>
                <a:latin typeface="Swis721 Cn BT" panose="020B0506020202030204" pitchFamily="34" charset="0"/>
              </a:rPr>
              <a:t>Setting Too many Goals</a:t>
            </a:r>
          </a:p>
          <a:p>
            <a:pPr marL="0" indent="0">
              <a:buFont typeface="+mj-lt"/>
              <a:buNone/>
            </a:pPr>
            <a:r>
              <a:rPr lang="en-US" b="0" dirty="0">
                <a:effectLst/>
                <a:latin typeface="Swis721 Cn BT" panose="020B0506020202030204" pitchFamily="34" charset="0"/>
              </a:rPr>
              <a:t>When managers set too many goals, they dilute their focus and resources, which can lead to poor performance in achieving the most critical objectives. Additionally, having too many goals can create confusion and result in a lack of prioritization, making it difficult for the team to stay focused and motivated. Therefore, it is important for managers to focus on a few critical goals to ensure that they can achieve the main objective effectively.</a:t>
            </a:r>
          </a:p>
          <a:p>
            <a:pPr marL="0" indent="0">
              <a:buFont typeface="+mj-lt"/>
              <a:buNone/>
            </a:pPr>
            <a:endParaRPr lang="en-US" b="0" dirty="0">
              <a:effectLst/>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dirty="0">
                <a:effectLst/>
                <a:latin typeface="Swis721 Cn BT" panose="020B0506020202030204" pitchFamily="34" charset="0"/>
              </a:rPr>
              <a:t>Mistake 6: </a:t>
            </a:r>
            <a:r>
              <a:rPr lang="en-US" sz="1200" b="1" dirty="0">
                <a:effectLst/>
                <a:latin typeface="Swis721 Cn BT" panose="020B0506020202030204" pitchFamily="34" charset="0"/>
              </a:rPr>
              <a:t>Goals are too vague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effectLst/>
                <a:latin typeface="Swis721 Cn BT" panose="020B0506020202030204" pitchFamily="34" charset="0"/>
              </a:rPr>
              <a:t>When goals are too vague, it can lead to a lack of clarity and focus for the manager and the team. Vague goals can be interpreted differently by different team members, leading to confusion and misalignment of efforts.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effectLst/>
                <a:latin typeface="Swis721 Cn BT" panose="020B0506020202030204" pitchFamily="34" charset="0"/>
              </a:rPr>
              <a:t>When goals are not specific and measurable, it is difficult to track progress and assess success.</a:t>
            </a:r>
          </a:p>
          <a:p>
            <a:pPr marL="0" indent="0">
              <a:buFont typeface="+mj-lt"/>
              <a:buNone/>
            </a:pPr>
            <a:endParaRPr lang="en-IN" b="0" dirty="0">
              <a:effectLst/>
              <a:latin typeface="Swis721 Cn BT" panose="020B0506020202030204" pitchFamily="34" charset="0"/>
            </a:endParaRPr>
          </a:p>
          <a:p>
            <a:pPr algn="l"/>
            <a:endParaRPr lang="en-US" b="0" i="0" dirty="0">
              <a:effectLst/>
              <a:latin typeface="Swis721 Cn BT" panose="020B0506020202030204" pitchFamily="34" charset="0"/>
            </a:endParaRP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10</a:t>
            </a:fld>
            <a:endParaRPr lang="en-US"/>
          </a:p>
        </p:txBody>
      </p:sp>
    </p:spTree>
    <p:extLst>
      <p:ext uri="{BB962C8B-B14F-4D97-AF65-F5344CB8AC3E}">
        <p14:creationId xmlns:p14="http://schemas.microsoft.com/office/powerpoint/2010/main" val="335090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wis721 Cn BT" panose="020B0506020202030204" pitchFamily="34" charset="0"/>
              </a:rPr>
              <a:t>"Urgent vs. Important" </a:t>
            </a:r>
            <a:r>
              <a:rPr lang="en-US" dirty="0">
                <a:latin typeface="Swis721 Cn BT" panose="020B0506020202030204" pitchFamily="34" charset="0"/>
              </a:rPr>
              <a:t>is a concept that refers to the distinction between tasks that are pressing and require immediate attention (urgent) and tasks that have a significant impact on long-term goals and objectives (important). </a:t>
            </a:r>
          </a:p>
          <a:p>
            <a:endParaRPr lang="en-US" dirty="0">
              <a:latin typeface="Swis721 Cn BT" panose="020B0506020202030204" pitchFamily="34" charset="0"/>
            </a:endParaRPr>
          </a:p>
          <a:p>
            <a:r>
              <a:rPr lang="en-US" b="1" dirty="0">
                <a:latin typeface="Swis721 Cn BT" panose="020B0506020202030204" pitchFamily="34" charset="0"/>
              </a:rPr>
              <a:t>Urgent tasks:  </a:t>
            </a:r>
            <a:r>
              <a:rPr lang="en-US" b="0" dirty="0">
                <a:latin typeface="Swis721 Cn BT" panose="020B0506020202030204" pitchFamily="34" charset="0"/>
              </a:rPr>
              <a:t>Th</a:t>
            </a:r>
            <a:r>
              <a:rPr lang="en-US" dirty="0">
                <a:latin typeface="Swis721 Cn BT" panose="020B0506020202030204" pitchFamily="34" charset="0"/>
              </a:rPr>
              <a:t>ose that require immediate attention, usually because they have a deadline or a consequence if not done right away. Urgent tasks may be things like responding to an urgent email, handling a customer complaint, or dealing with an unexpected problem. These tasks can be time-sensitive and demand immediate action.</a:t>
            </a:r>
          </a:p>
          <a:p>
            <a:endParaRPr lang="en-US" dirty="0">
              <a:latin typeface="Swis721 Cn BT" panose="020B0506020202030204" pitchFamily="34" charset="0"/>
            </a:endParaRPr>
          </a:p>
          <a:p>
            <a:r>
              <a:rPr lang="en-US" b="1" dirty="0">
                <a:latin typeface="Swis721 Cn BT" panose="020B0506020202030204" pitchFamily="34" charset="0"/>
              </a:rPr>
              <a:t>Important tasks: </a:t>
            </a:r>
            <a:r>
              <a:rPr lang="en-US" dirty="0">
                <a:latin typeface="Swis721 Cn BT" panose="020B0506020202030204" pitchFamily="34" charset="0"/>
              </a:rPr>
              <a:t>On the other hand, may not be time-sensitive but have a significant impact on long-term goals and objectives. These tasks may include things like setting goals, strategic planning, skill development, and building relationships with clients or stakeholders. These tasks often require more time, planning, and effort to complete, but they have a long-lasting impact on the success of the organization.</a:t>
            </a:r>
          </a:p>
          <a:p>
            <a:endParaRPr lang="en-US" dirty="0">
              <a:latin typeface="Swis721 Cn BT" panose="020B0506020202030204" pitchFamily="34" charset="0"/>
            </a:endParaRPr>
          </a:p>
          <a:p>
            <a:r>
              <a:rPr lang="en-US" dirty="0">
                <a:latin typeface="Swis721 Cn BT" panose="020B0506020202030204" pitchFamily="34" charset="0"/>
              </a:rPr>
              <a:t>In the workplace, it is essential to prioritize important tasks over urgent, as they have a more significant impact on the long-term success of the organization. However, urgent tasks cannot be ignored entirely, and it is crucial to address them promptly to avoid negative consequences.</a:t>
            </a:r>
          </a:p>
          <a:p>
            <a:endParaRPr lang="en-US" dirty="0">
              <a:latin typeface="Swis721 Cn BT" panose="020B0506020202030204" pitchFamily="34" charset="0"/>
            </a:endParaRPr>
          </a:p>
          <a:p>
            <a:r>
              <a:rPr lang="en-US" dirty="0">
                <a:latin typeface="Swis721 Cn BT" panose="020B0506020202030204" pitchFamily="34" charset="0"/>
              </a:rPr>
              <a:t>By understanding the difference between urgent and important tasks, individuals can manage their workload and priorities more effectively, leading to increased productivity and better outcomes for the organization.</a:t>
            </a:r>
          </a:p>
          <a:p>
            <a:endParaRPr lang="en-US" dirty="0">
              <a:latin typeface="Swis721 Cn BT" panose="020B0506020202030204" pitchFamily="34" charset="0"/>
            </a:endParaRPr>
          </a:p>
          <a:p>
            <a:r>
              <a:rPr lang="en-US" dirty="0">
                <a:latin typeface="Swis721 Cn BT" panose="020B0506020202030204" pitchFamily="34" charset="0"/>
              </a:rPr>
              <a:t>We will learn this topic in detail on next slide.</a:t>
            </a: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11</a:t>
            </a:fld>
            <a:endParaRPr lang="en-IN"/>
          </a:p>
        </p:txBody>
      </p:sp>
    </p:spTree>
    <p:extLst>
      <p:ext uri="{BB962C8B-B14F-4D97-AF65-F5344CB8AC3E}">
        <p14:creationId xmlns:p14="http://schemas.microsoft.com/office/powerpoint/2010/main" val="84700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wis721 Cn BT" panose="020B0506020202030204" pitchFamily="34" charset="0"/>
              </a:rPr>
              <a:t>Trainer – For us to Plan our work better we must learn to </a:t>
            </a:r>
            <a:r>
              <a:rPr lang="en-US" dirty="0" err="1">
                <a:latin typeface="Swis721 Cn BT" panose="020B0506020202030204" pitchFamily="34" charset="0"/>
              </a:rPr>
              <a:t>prioritise</a:t>
            </a:r>
            <a:r>
              <a:rPr lang="en-US" dirty="0">
                <a:latin typeface="Swis721 Cn BT" panose="020B0506020202030204" pitchFamily="34" charset="0"/>
              </a:rPr>
              <a:t> our work. So that we get the right things done and on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wis721 Cn BT" panose="020B0506020202030204" pitchFamily="34" charset="0"/>
              </a:rPr>
              <a:t>Trainer introduces the </a:t>
            </a:r>
            <a:r>
              <a:rPr lang="en-IN" b="1" i="0" dirty="0">
                <a:effectLst/>
                <a:latin typeface="Swis721 Cn BT" panose="020B0506020202030204" pitchFamily="34" charset="0"/>
              </a:rPr>
              <a:t>Eisenhower Matrix</a:t>
            </a:r>
          </a:p>
          <a:p>
            <a:pPr marL="0" indent="0">
              <a:buNone/>
            </a:pPr>
            <a:r>
              <a:rPr lang="en-US" dirty="0">
                <a:latin typeface="Swis721 Cn BT" panose="020B0506020202030204" pitchFamily="34" charset="0"/>
              </a:rPr>
              <a:t>Trainer to explain the X axis and Y axis – that in terms importance of work and urgency of work .</a:t>
            </a:r>
          </a:p>
          <a:p>
            <a:pPr marL="0" indent="0">
              <a:buNone/>
            </a:pPr>
            <a:endParaRPr lang="en-US"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12</a:t>
            </a:fld>
            <a:endParaRPr lang="en-US"/>
          </a:p>
        </p:txBody>
      </p:sp>
    </p:spTree>
    <p:extLst>
      <p:ext uri="{BB962C8B-B14F-4D97-AF65-F5344CB8AC3E}">
        <p14:creationId xmlns:p14="http://schemas.microsoft.com/office/powerpoint/2010/main" val="3553105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0" i="0" dirty="0">
                <a:solidFill>
                  <a:srgbClr val="151B26"/>
                </a:solidFill>
                <a:effectLst/>
                <a:latin typeface="Swis721 Cn BT" panose="020B0506020202030204" pitchFamily="34" charset="0"/>
              </a:rPr>
              <a:t>Benefits of using the Pareto principle</a:t>
            </a:r>
          </a:p>
          <a:p>
            <a:pPr algn="l" fontAlgn="auto"/>
            <a:r>
              <a:rPr lang="en-US" b="0" i="0" dirty="0">
                <a:solidFill>
                  <a:srgbClr val="2A2B2C"/>
                </a:solidFill>
                <a:effectLst/>
                <a:latin typeface="Swis721 Cn BT" panose="020B0506020202030204" pitchFamily="34" charset="0"/>
              </a:rPr>
              <a:t>The biggest advantage of using the Pareto principle is that you can create the maximum amount of impact with the least amount of work. This can allow your team to work more efficiently and stay focused on specific initiatives. </a:t>
            </a:r>
          </a:p>
          <a:p>
            <a:pPr algn="l" fontAlgn="auto"/>
            <a:r>
              <a:rPr lang="en-US" b="0" i="0" dirty="0">
                <a:solidFill>
                  <a:srgbClr val="2A2B2C"/>
                </a:solidFill>
                <a:effectLst/>
                <a:latin typeface="Swis721 Cn BT" panose="020B0506020202030204" pitchFamily="34" charset="0"/>
              </a:rPr>
              <a:t>The 80/20 rule can help your metrics increase in less time, simply by prioritizing initiatives in the right order.</a:t>
            </a:r>
          </a:p>
          <a:p>
            <a:pPr algn="l" fontAlgn="auto"/>
            <a:r>
              <a:rPr lang="en-US" b="0" i="0" dirty="0">
                <a:solidFill>
                  <a:srgbClr val="2A2B2C"/>
                </a:solidFill>
                <a:effectLst/>
                <a:latin typeface="Swis721 Cn BT" panose="020B0506020202030204" pitchFamily="34" charset="0"/>
              </a:rPr>
              <a:t>Other benefits of using the Pareto principle:</a:t>
            </a:r>
          </a:p>
          <a:p>
            <a:pPr algn="l" fontAlgn="auto">
              <a:buFont typeface="Arial" panose="020B0604020202020204" pitchFamily="34" charset="0"/>
              <a:buChar char="•"/>
            </a:pPr>
            <a:r>
              <a:rPr lang="en-US" b="0" i="0" dirty="0">
                <a:solidFill>
                  <a:srgbClr val="2A2B2C"/>
                </a:solidFill>
                <a:effectLst/>
                <a:latin typeface="Swis721 Cn BT" panose="020B0506020202030204" pitchFamily="34" charset="0"/>
              </a:rPr>
              <a:t>Clear priorities both for you and your team</a:t>
            </a:r>
          </a:p>
          <a:p>
            <a:pPr algn="l" fontAlgn="auto">
              <a:buFont typeface="Arial" panose="020B0604020202020204" pitchFamily="34" charset="0"/>
              <a:buChar char="•"/>
            </a:pPr>
            <a:r>
              <a:rPr lang="en-US" b="0" i="0" dirty="0">
                <a:solidFill>
                  <a:srgbClr val="2A2B2C"/>
                </a:solidFill>
                <a:effectLst/>
                <a:latin typeface="Swis721 Cn BT" panose="020B0506020202030204" pitchFamily="34" charset="0"/>
              </a:rPr>
              <a:t>Increased daily productivity</a:t>
            </a:r>
          </a:p>
          <a:p>
            <a:pPr algn="l" fontAlgn="auto">
              <a:buFont typeface="Arial" panose="020B0604020202020204" pitchFamily="34" charset="0"/>
              <a:buChar char="•"/>
            </a:pPr>
            <a:r>
              <a:rPr lang="en-US" b="0" i="0" dirty="0">
                <a:solidFill>
                  <a:srgbClr val="2A2B2C"/>
                </a:solidFill>
                <a:effectLst/>
                <a:latin typeface="Swis721 Cn BT" panose="020B0506020202030204" pitchFamily="34" charset="0"/>
              </a:rPr>
              <a:t>Ability to portion your work into manageable segments</a:t>
            </a:r>
          </a:p>
          <a:p>
            <a:pPr algn="l" fontAlgn="auto">
              <a:buFont typeface="Arial" panose="020B0604020202020204" pitchFamily="34" charset="0"/>
              <a:buChar char="•"/>
            </a:pPr>
            <a:r>
              <a:rPr lang="en-US" b="0" i="0" dirty="0">
                <a:solidFill>
                  <a:srgbClr val="2A2B2C"/>
                </a:solidFill>
                <a:effectLst/>
                <a:latin typeface="Swis721 Cn BT" panose="020B0506020202030204" pitchFamily="34" charset="0"/>
              </a:rPr>
              <a:t>More focused strategy</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13</a:t>
            </a:fld>
            <a:endParaRPr lang="en-US"/>
          </a:p>
        </p:txBody>
      </p:sp>
    </p:spTree>
    <p:extLst>
      <p:ext uri="{BB962C8B-B14F-4D97-AF65-F5344CB8AC3E}">
        <p14:creationId xmlns:p14="http://schemas.microsoft.com/office/powerpoint/2010/main" val="368078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People have to always agree with one another. </a:t>
            </a:r>
            <a:r>
              <a:rPr lang="en-US" b="0" i="0" dirty="0">
                <a:solidFill>
                  <a:srgbClr val="374151"/>
                </a:solidFill>
                <a:effectLst/>
                <a:latin typeface="Söhne"/>
              </a:rPr>
              <a:t>No, interpersonal effectiveness does not mean that people have to always agree with one another. In fact, interpersonal effectiveness involves being able to communicate effectively and respectfully with others, even when there are disagreements or differences of opinion. It is about finding ways to express one's own thoughts and feelings in a clear and assertive way, while also listening actively to others and understanding their perspectives.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 Always need to say Yes. </a:t>
            </a:r>
            <a:r>
              <a:rPr lang="en-US" b="0" i="0" dirty="0">
                <a:solidFill>
                  <a:srgbClr val="374151"/>
                </a:solidFill>
                <a:effectLst/>
                <a:latin typeface="Söhne"/>
              </a:rPr>
              <a:t>No, you do not always need to say yes. In fact, it is important to be able to say no when necessary in order to maintain healthy boundaries and prioritize your own needs and responsibilities. Saying yes all the time can lead to burnout, resentment, and a lack of respect from others, as it may communicate that your time and resources are not valuable.</a:t>
            </a: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 like everyone and everyone likes me. : </a:t>
            </a:r>
            <a:r>
              <a:rPr lang="en-IN" sz="1200" kern="1200" dirty="0">
                <a:solidFill>
                  <a:schemeClr val="tx1"/>
                </a:solidFill>
                <a:effectLst/>
                <a:ea typeface="+mn-ea"/>
                <a:cs typeface="+mn-cs"/>
              </a:rPr>
              <a:t>Interpersonal effectiveness does not mean having a mutual admiration society. It is not possible for us to like everyone we interact or work with. However it is important for us to be able to maintain a professional working relationship with people.</a:t>
            </a:r>
            <a:r>
              <a:rPr lang="en-IN" sz="1200" b="1" kern="1200" dirty="0">
                <a:solidFill>
                  <a:schemeClr val="tx1"/>
                </a:solidFill>
                <a:effectLs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indent="-228600" algn="l">
              <a:buFont typeface="+mj-lt"/>
              <a:buAutoNum type="arabicPeriod"/>
            </a:pPr>
            <a:r>
              <a:rPr lang="en-US" b="1" dirty="0"/>
              <a:t>I should sacrifice my needs for those of others.: </a:t>
            </a:r>
            <a:r>
              <a:rPr lang="en-US" b="0" i="0" dirty="0">
                <a:solidFill>
                  <a:srgbClr val="374151"/>
                </a:solidFill>
                <a:effectLst/>
                <a:latin typeface="Söhne"/>
              </a:rPr>
              <a:t>While it is important to be considerate and empathetic towards others, it is not healthy or sustainable to sacrifice your own needs and well-being for the sake of others. Neglecting your own needs and prioritizing the needs of others all the time can lead to burnout, resentment, and a lack of respect from others. It is important to strike a balance between meeting your own needs and taking care of others. This means recognizing your own limits and boundaries, being assertive about your own needs and priorities, and communicating your needs clearly and respectfully to others.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Being with people all the time. </a:t>
            </a:r>
            <a:r>
              <a:rPr lang="en-US" b="0" dirty="0"/>
              <a:t>H</a:t>
            </a:r>
            <a:r>
              <a:rPr lang="en-IN" sz="1200" kern="1200" dirty="0" err="1">
                <a:solidFill>
                  <a:schemeClr val="tx1"/>
                </a:solidFill>
                <a:effectLst/>
                <a:ea typeface="+mn-ea"/>
                <a:cs typeface="+mn-cs"/>
              </a:rPr>
              <a:t>aving</a:t>
            </a:r>
            <a:r>
              <a:rPr lang="en-IN" sz="1200" kern="1200" dirty="0">
                <a:solidFill>
                  <a:schemeClr val="tx1"/>
                </a:solidFill>
                <a:effectLst/>
                <a:ea typeface="+mn-ea"/>
                <a:cs typeface="+mn-cs"/>
              </a:rPr>
              <a:t> good relationships with people is not directly proportional with the frequency of time spent but with the quality of interaction. You do not need to occupy the mind of another at all times to be important to them. But the kind of interaction that you have and the outcome of that interaction is what will define the effectiveness of the relationship.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 should have a lot of friends. Interpersonal effectiveness </a:t>
            </a:r>
            <a:r>
              <a:rPr lang="en-IN" sz="1200" kern="1200" dirty="0">
                <a:solidFill>
                  <a:schemeClr val="tx1"/>
                </a:solidFill>
                <a:effectLst/>
                <a:ea typeface="+mn-ea"/>
                <a:cs typeface="+mn-cs"/>
              </a:rPr>
              <a:t>is not limited to friendship. It goes beyond that. It is the ability to interact with others in such a way that you are able to achieve your desired outcomes. It is true that people who are very effective in their relationships are likely to have more friends. But having fewer friends does not mean that you are any less effective.</a:t>
            </a: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14</a:t>
            </a:fld>
            <a:endParaRPr lang="en-US"/>
          </a:p>
        </p:txBody>
      </p:sp>
    </p:spTree>
    <p:extLst>
      <p:ext uri="{BB962C8B-B14F-4D97-AF65-F5344CB8AC3E}">
        <p14:creationId xmlns:p14="http://schemas.microsoft.com/office/powerpoint/2010/main" val="287549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Practice active listening:</a:t>
            </a:r>
            <a:r>
              <a:rPr lang="en-US" b="0" i="0" dirty="0">
                <a:solidFill>
                  <a:srgbClr val="374151"/>
                </a:solidFill>
                <a:effectLst/>
                <a:latin typeface="Söhne"/>
              </a:rPr>
              <a:t> One of the most important skills in building strong relationships is the ability to listen actively. This means giving your full attention to the person speaking, asking clarifying questions, and responding in a way that shows you have understood their perspective. By actively listening, you can build trust and understanding in your relationships.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Practice assertive communication:</a:t>
            </a:r>
            <a:r>
              <a:rPr lang="en-US" b="0" i="0" dirty="0">
                <a:solidFill>
                  <a:srgbClr val="374151"/>
                </a:solidFill>
                <a:effectLst/>
                <a:latin typeface="Söhne"/>
              </a:rPr>
              <a:t> Being assertive means communicating your thoughts, feelings, and needs in a clear, respectful, and direct way. It involves expressing yourself confidently while also respecting the feelings and perspectives of others. This can help you to avoid misunderstandings and conflicts, and build stronger, more authentic relationships.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Develop empathy: </a:t>
            </a:r>
            <a:r>
              <a:rPr lang="en-US" b="0" i="0" dirty="0">
                <a:solidFill>
                  <a:srgbClr val="374151"/>
                </a:solidFill>
                <a:effectLst/>
                <a:latin typeface="Söhne"/>
              </a:rPr>
              <a:t>Empathy is the ability to understand and share the feelings of others. By putting yourself in someone else's shoes, you can gain a deeper understanding of their perspective and build stronger relationships based on mutual respect and understanding.</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Learn conflict resolution skills: </a:t>
            </a:r>
            <a:r>
              <a:rPr lang="en-US" b="0" i="0" dirty="0">
                <a:solidFill>
                  <a:srgbClr val="374151"/>
                </a:solidFill>
                <a:effectLst/>
                <a:latin typeface="Söhne"/>
              </a:rPr>
              <a:t>Conflict is a natural part of any relationship, and being able to resolve conflicts constructively is essential for building strong and healthy relationships. This involves identifying the root cause of the conflict, expressing your thoughts and feelings in a respectful way, and working with the other person to find a mutually beneficial solution.</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Emotional Intelligence: </a:t>
            </a:r>
            <a:r>
              <a:rPr lang="en-US" b="0" i="0" dirty="0">
                <a:solidFill>
                  <a:srgbClr val="374151"/>
                </a:solidFill>
                <a:effectLst/>
                <a:latin typeface="Söhne"/>
              </a:rPr>
              <a:t>Mindfulness is the practice of being present in the moment and fully engaged with your surroundings. By practicing mindfulness, you can develop greater self-awareness and emotional intelligence, which can help you to communicate more effectively and build stronger relationships.</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15</a:t>
            </a:fld>
            <a:endParaRPr lang="en-US"/>
          </a:p>
        </p:txBody>
      </p:sp>
    </p:spTree>
    <p:extLst>
      <p:ext uri="{BB962C8B-B14F-4D97-AF65-F5344CB8AC3E}">
        <p14:creationId xmlns:p14="http://schemas.microsoft.com/office/powerpoint/2010/main" val="320124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16</a:t>
            </a:fld>
            <a:endParaRPr lang="en-IN"/>
          </a:p>
        </p:txBody>
      </p:sp>
    </p:spTree>
    <p:extLst>
      <p:ext uri="{BB962C8B-B14F-4D97-AF65-F5344CB8AC3E}">
        <p14:creationId xmlns:p14="http://schemas.microsoft.com/office/powerpoint/2010/main" val="223954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Welcome to the </a:t>
            </a:r>
            <a:r>
              <a:rPr lang="en-US" sz="1000" b="1" dirty="0">
                <a:effectLst>
                  <a:outerShdw blurRad="38100" dist="38100" dir="2700000" algn="tl">
                    <a:srgbClr val="000000">
                      <a:alpha val="43137"/>
                    </a:srgbClr>
                  </a:outerShdw>
                </a:effectLst>
              </a:rPr>
              <a:t>Personal Effectiveness </a:t>
            </a:r>
            <a:r>
              <a:rPr lang="en-US" sz="1000" b="1" i="0" kern="1200" dirty="0">
                <a:solidFill>
                  <a:schemeClr val="tx1"/>
                </a:solidFill>
                <a:effectLst/>
                <a:latin typeface="Swis721 Cn BT" panose="020B0506020202030204" pitchFamily="34" charset="0"/>
                <a:ea typeface="+mn-ea"/>
                <a:cs typeface="+mn-cs"/>
              </a:rPr>
              <a:t>Workshop. </a:t>
            </a:r>
            <a:r>
              <a:rPr lang="en-IN" sz="1000" b="1" i="0" kern="1200" dirty="0">
                <a:solidFill>
                  <a:schemeClr val="tx1"/>
                </a:solidFill>
                <a:effectLst/>
                <a:latin typeface="Swis721 Cn BT" panose="020B0506020202030204" pitchFamily="34" charset="0"/>
                <a:ea typeface="+mn-ea"/>
                <a:cs typeface="+mn-cs"/>
              </a:rPr>
              <a:t>A</a:t>
            </a:r>
            <a:r>
              <a:rPr lang="en-IN" b="1" dirty="0"/>
              <a:t>re you excited for today`s workshop? let me introduce todays workshop modules.</a:t>
            </a:r>
          </a:p>
          <a:p>
            <a:endParaRPr lang="en-IN" dirty="0"/>
          </a:p>
          <a:p>
            <a:pPr marL="228600" indent="-228600">
              <a:buFont typeface="+mj-lt"/>
              <a:buAutoNum type="arabicPeriod"/>
            </a:pPr>
            <a:r>
              <a:rPr lang="en-US" sz="1200" b="0" dirty="0"/>
              <a:t>Understanding Personal Effectiveness </a:t>
            </a:r>
          </a:p>
          <a:p>
            <a:pPr marL="228600" indent="-228600">
              <a:buFont typeface="+mj-lt"/>
              <a:buAutoNum type="arabicPeriod"/>
            </a:pPr>
            <a:r>
              <a:rPr lang="en-US" sz="1200" b="0" dirty="0"/>
              <a:t>Building an attitude of Ownership &amp; Accountability</a:t>
            </a:r>
          </a:p>
          <a:p>
            <a:pPr marL="228600" indent="-228600">
              <a:buFont typeface="+mj-lt"/>
              <a:buAutoNum type="arabicPeriod"/>
            </a:pPr>
            <a:r>
              <a:rPr lang="en-US" sz="1200" b="0" dirty="0"/>
              <a:t>Impactful Communication</a:t>
            </a:r>
          </a:p>
          <a:p>
            <a:pPr marL="228600" indent="-228600">
              <a:buFont typeface="+mj-lt"/>
              <a:buAutoNum type="arabicPeriod"/>
            </a:pPr>
            <a:r>
              <a:rPr lang="en-US" sz="1200" b="0" dirty="0"/>
              <a:t>Goal SMART Setting</a:t>
            </a:r>
          </a:p>
          <a:p>
            <a:pPr marL="228600" indent="-228600">
              <a:buFont typeface="+mj-lt"/>
              <a:buAutoNum type="arabicPeriod"/>
            </a:pPr>
            <a:r>
              <a:rPr lang="en-US" sz="1200" b="0" dirty="0"/>
              <a:t>Managing time &amp; </a:t>
            </a:r>
            <a:r>
              <a:rPr lang="en-US" sz="1200" b="0" dirty="0" err="1"/>
              <a:t>Prioritisation</a:t>
            </a:r>
            <a:endParaRPr lang="en-US" sz="1200" b="0" dirty="0"/>
          </a:p>
          <a:p>
            <a:pPr marL="228600" indent="-228600">
              <a:buFont typeface="+mj-lt"/>
              <a:buAutoNum type="arabicPeriod"/>
            </a:pPr>
            <a:r>
              <a:rPr lang="en-US" sz="1200" b="0" dirty="0"/>
              <a:t>Being a team Player-Interpersonal Effectiveness</a:t>
            </a:r>
          </a:p>
          <a:p>
            <a:pPr marL="228600" indent="-228600">
              <a:buFont typeface="+mj-lt"/>
              <a:buAutoNum type="arabicPeriod"/>
            </a:pPr>
            <a:endParaRPr lang="en-US" sz="1200"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Swis721 Cn BT" panose="020B0506020202030204" pitchFamily="34" charset="0"/>
                <a:ea typeface="+mn-ea"/>
                <a:cs typeface="+mn-cs"/>
              </a:rPr>
              <a:t>I'm feeling really enthusiastic about this experience, I think it's going to be great.</a:t>
            </a:r>
            <a:endParaRPr lang="en-IN" dirty="0">
              <a:solidFill>
                <a:srgbClr val="0E2683"/>
              </a:solidFill>
              <a:latin typeface="Swis721 Cn BT" panose="020B0506020202030204" pitchFamily="34" charset="0"/>
            </a:endParaRPr>
          </a:p>
          <a:p>
            <a:pPr marL="228600" indent="-228600">
              <a:buFont typeface="+mj-lt"/>
              <a:buAutoNum type="arabicPeriod"/>
            </a:pPr>
            <a:endParaRPr lang="en-US" sz="1200" b="0"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2</a:t>
            </a:fld>
            <a:endParaRPr lang="en-IN" dirty="0"/>
          </a:p>
        </p:txBody>
      </p:sp>
    </p:spTree>
    <p:extLst>
      <p:ext uri="{BB962C8B-B14F-4D97-AF65-F5344CB8AC3E}">
        <p14:creationId xmlns:p14="http://schemas.microsoft.com/office/powerpoint/2010/main" val="5031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Facilitator’s Notes: </a:t>
            </a:r>
          </a:p>
          <a:p>
            <a:pPr marR="0" algn="l" rtl="0" eaLnBrk="1" fontAlgn="auto" latinLnBrk="0" hangingPunct="1">
              <a:spcBef>
                <a:spcPts val="0"/>
              </a:spcBef>
              <a:spcAft>
                <a:spcPts val="0"/>
              </a:spcAft>
            </a:pPr>
            <a:endParaRPr lang="en-US" sz="1200" i="0" u="none" strike="noStrike" kern="1200" dirty="0">
              <a:solidFill>
                <a:srgbClr val="000000"/>
              </a:solidFill>
              <a:effectLst/>
            </a:endParaRPr>
          </a:p>
          <a:p>
            <a:pPr marR="0" algn="l" rtl="0" eaLnBrk="1" fontAlgn="auto" latinLnBrk="0" hangingPunct="1">
              <a:spcBef>
                <a:spcPts val="0"/>
              </a:spcBef>
              <a:spcAft>
                <a:spcPts val="0"/>
              </a:spcAft>
            </a:pPr>
            <a:r>
              <a:rPr lang="en-US" sz="1200" i="0" u="none" strike="noStrike" kern="1200" dirty="0">
                <a:solidFill>
                  <a:srgbClr val="000000"/>
                </a:solidFill>
                <a:effectLst/>
              </a:rPr>
              <a:t>The Trainer is free to use the Icebreaker of his/ her own choice instead of the one discussed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strike="noStrike" kern="1200" dirty="0">
                <a:solidFill>
                  <a:srgbClr val="000000"/>
                </a:solidFill>
                <a:effectLst/>
              </a:rPr>
              <a:t>In this Ice breaker the entire batch is required to form one story where each participants contributes one line each. The Trainer starts with a sample one line and the next participant after that is required to introduce their name and add the next line to the story. While this story is being built the participant introduction is also happening side by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strike="noStrike" kern="12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strike="noStrike" kern="1200" dirty="0">
              <a:solidFill>
                <a:srgbClr val="000000"/>
              </a:solidFill>
              <a:effectLst/>
            </a:endParaRPr>
          </a:p>
          <a:p>
            <a:pPr>
              <a:lnSpc>
                <a:spcPct val="150000"/>
              </a:lnSpc>
            </a:pPr>
            <a:r>
              <a:rPr lang="en-US" sz="1200" b="1" dirty="0"/>
              <a:t>Aim of the Icebreaker</a:t>
            </a:r>
          </a:p>
          <a:p>
            <a:pPr marL="171450" indent="-171450">
              <a:lnSpc>
                <a:spcPct val="150000"/>
              </a:lnSpc>
              <a:buFont typeface="Wingdings" panose="05000000000000000000" pitchFamily="2" charset="2"/>
              <a:buChar char="§"/>
            </a:pPr>
            <a:r>
              <a:rPr lang="en-US" sz="1200" dirty="0"/>
              <a:t>The aim is to know each other better and communicate.</a:t>
            </a:r>
          </a:p>
          <a:p>
            <a:pPr marL="171450" indent="-171450">
              <a:lnSpc>
                <a:spcPct val="150000"/>
              </a:lnSpc>
              <a:buFont typeface="Wingdings" panose="05000000000000000000" pitchFamily="2" charset="2"/>
              <a:buChar char="§"/>
            </a:pPr>
            <a:endParaRPr lang="en-US" sz="1200" dirty="0"/>
          </a:p>
          <a:p>
            <a:pPr marL="0" indent="0">
              <a:lnSpc>
                <a:spcPct val="150000"/>
              </a:lnSpc>
              <a:buFont typeface="Wingdings" panose="05000000000000000000" pitchFamily="2" charset="2"/>
              <a:buNone/>
            </a:pPr>
            <a:endParaRPr lang="en-US" sz="1200" dirty="0"/>
          </a:p>
          <a:p>
            <a:pPr marL="0" indent="0">
              <a:lnSpc>
                <a:spcPct val="150000"/>
              </a:lnSpc>
              <a:buFont typeface="Wingdings" panose="05000000000000000000" pitchFamily="2" charset="2"/>
              <a:buNone/>
            </a:pPr>
            <a:r>
              <a:rPr lang="en-US" sz="1200" b="1" dirty="0"/>
              <a:t>Methodology</a:t>
            </a:r>
          </a:p>
          <a:p>
            <a:pPr algn="l">
              <a:buFont typeface="+mj-lt"/>
              <a:buAutoNum type="arabicPeriod"/>
            </a:pPr>
            <a:r>
              <a:rPr lang="en-US" b="0" i="0" dirty="0">
                <a:solidFill>
                  <a:srgbClr val="374151"/>
                </a:solidFill>
                <a:effectLst/>
                <a:latin typeface="Swis721 Cn BT" panose="020B0506020202030204" pitchFamily="34" charset="0"/>
              </a:rPr>
              <a:t>Gather all participants in a circle or around a table.</a:t>
            </a:r>
          </a:p>
          <a:p>
            <a:pPr algn="l">
              <a:buFont typeface="+mj-lt"/>
              <a:buAutoNum type="arabicPeriod"/>
            </a:pPr>
            <a:r>
              <a:rPr lang="en-US" b="0" i="0" dirty="0">
                <a:solidFill>
                  <a:srgbClr val="374151"/>
                </a:solidFill>
                <a:effectLst/>
                <a:latin typeface="Swis721 Cn BT" panose="020B0506020202030204" pitchFamily="34" charset="0"/>
              </a:rPr>
              <a:t>Trainer/ facilitator start as story For example, "Once upon a time, there was a magical forest deep in the heart of the mountains."</a:t>
            </a:r>
          </a:p>
          <a:p>
            <a:pPr algn="l">
              <a:buFont typeface="+mj-lt"/>
              <a:buAutoNum type="arabicPeriod"/>
            </a:pPr>
            <a:r>
              <a:rPr lang="en-US" b="0" i="0" dirty="0">
                <a:solidFill>
                  <a:srgbClr val="374151"/>
                </a:solidFill>
                <a:effectLst/>
                <a:latin typeface="Swis721 Cn BT" panose="020B0506020202030204" pitchFamily="34" charset="0"/>
              </a:rPr>
              <a:t>Choose one person to introduce themselves and build the next line of story by saying one sentence. </a:t>
            </a:r>
            <a:r>
              <a:rPr lang="en-US" b="1" i="0" dirty="0">
                <a:solidFill>
                  <a:srgbClr val="374151"/>
                </a:solidFill>
                <a:effectLst/>
                <a:latin typeface="Swis721 Cn BT" panose="020B0506020202030204" pitchFamily="34" charset="0"/>
              </a:rPr>
              <a:t>(Each participant should contribute only 1 sentence)</a:t>
            </a:r>
          </a:p>
          <a:p>
            <a:pPr algn="l">
              <a:buFont typeface="+mj-lt"/>
              <a:buAutoNum type="arabicPeriod"/>
            </a:pPr>
            <a:r>
              <a:rPr lang="en-US" b="0" i="0" dirty="0">
                <a:solidFill>
                  <a:srgbClr val="374151"/>
                </a:solidFill>
                <a:effectLst/>
                <a:latin typeface="Swis721 Cn BT" panose="020B0506020202030204" pitchFamily="34" charset="0"/>
              </a:rPr>
              <a:t>Go around the circle or table with each person adding one sentence to the story.</a:t>
            </a:r>
          </a:p>
          <a:p>
            <a:pPr algn="l">
              <a:buFont typeface="+mj-lt"/>
              <a:buAutoNum type="arabicPeriod"/>
            </a:pPr>
            <a:r>
              <a:rPr lang="en-US" b="0" i="0" dirty="0">
                <a:solidFill>
                  <a:srgbClr val="374151"/>
                </a:solidFill>
                <a:effectLst/>
                <a:latin typeface="Swis721 Cn BT" panose="020B0506020202030204" pitchFamily="34" charset="0"/>
              </a:rPr>
              <a:t>Each sentence should build upon the previous one and move the story forward.</a:t>
            </a:r>
          </a:p>
          <a:p>
            <a:pPr algn="l">
              <a:buFont typeface="+mj-lt"/>
              <a:buAutoNum type="arabicPeriod"/>
            </a:pPr>
            <a:r>
              <a:rPr lang="en-US" b="0" i="0" dirty="0">
                <a:solidFill>
                  <a:srgbClr val="374151"/>
                </a:solidFill>
                <a:effectLst/>
                <a:latin typeface="Swis721 Cn BT" panose="020B0506020202030204" pitchFamily="34" charset="0"/>
              </a:rPr>
              <a:t>Continue the story until everyone has had a chance to contribute or until the story reaches a natural ending.</a:t>
            </a:r>
          </a:p>
          <a:p>
            <a:pPr algn="l">
              <a:buFont typeface="+mj-lt"/>
              <a:buAutoNum type="arabicPeriod"/>
            </a:pPr>
            <a:r>
              <a:rPr lang="en-US" b="0" i="0" dirty="0">
                <a:solidFill>
                  <a:srgbClr val="374151"/>
                </a:solidFill>
                <a:effectLst/>
                <a:latin typeface="Swis721 Cn BT" panose="020B0506020202030204" pitchFamily="34" charset="0"/>
              </a:rPr>
              <a:t>Encourage participants to be creative and imaginative with their contributions, and to listen to each other's ideas and build on them.</a:t>
            </a:r>
          </a:p>
          <a:p>
            <a:pPr marR="0" algn="l" rtl="0" eaLnBrk="1" fontAlgn="auto" latinLnBrk="0" hangingPunct="1">
              <a:spcBef>
                <a:spcPts val="0"/>
              </a:spcBef>
              <a:spcAft>
                <a:spcPts val="0"/>
              </a:spcAft>
            </a:pPr>
            <a:endParaRPr lang="en-GB" b="0" dirty="0"/>
          </a:p>
          <a:p>
            <a:pPr marR="0" algn="l" rtl="0" eaLnBrk="1" fontAlgn="auto" latinLnBrk="0" hangingPunct="1">
              <a:spcBef>
                <a:spcPts val="0"/>
              </a:spcBef>
              <a:spcAft>
                <a:spcPts val="0"/>
              </a:spcAft>
            </a:pPr>
            <a:r>
              <a:rPr lang="en-GB" b="0" dirty="0"/>
              <a:t>Lets move to next slide.</a:t>
            </a:r>
            <a:endParaRPr lang="en-US" sz="1200" b="1" i="0" u="none" strike="noStrike" kern="120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D0FB3A2E-CF96-402F-A8C6-B90DF1AB89AB}" type="slidenum">
              <a:rPr lang="en-US" smtClean="0"/>
              <a:t>3</a:t>
            </a:fld>
            <a:endParaRPr lang="en-US"/>
          </a:p>
        </p:txBody>
      </p:sp>
    </p:spTree>
    <p:extLst>
      <p:ext uri="{BB962C8B-B14F-4D97-AF65-F5344CB8AC3E}">
        <p14:creationId xmlns:p14="http://schemas.microsoft.com/office/powerpoint/2010/main" val="369203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wis721 Cn BT" panose="020B0506020202030204" pitchFamily="34" charset="0"/>
              </a:rPr>
              <a:t>There are numerous benefits of personal effectiveness to companies</a:t>
            </a:r>
          </a:p>
          <a:p>
            <a:pPr algn="l"/>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Increased productivity: </a:t>
            </a:r>
            <a:r>
              <a:rPr lang="en-US" b="0" i="0" dirty="0">
                <a:solidFill>
                  <a:srgbClr val="374151"/>
                </a:solidFill>
                <a:effectLst/>
                <a:latin typeface="Swis721 Cn BT" panose="020B0506020202030204" pitchFamily="34" charset="0"/>
              </a:rPr>
              <a:t>Personal effectiveness skills such as time management, goal-setting, and prioritization can enhance employee productivity and efficiency, leading to better results and outcomes.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Improved decision-making: </a:t>
            </a:r>
            <a:r>
              <a:rPr lang="en-US" b="0" i="0" dirty="0">
                <a:solidFill>
                  <a:srgbClr val="374151"/>
                </a:solidFill>
                <a:effectLst/>
                <a:latin typeface="Swis721 Cn BT" panose="020B0506020202030204" pitchFamily="34" charset="0"/>
              </a:rPr>
              <a:t>Personal effectiveness skills such as problem-solving and critical thinking can help employees make better decisions, leading to improved business outcomes and success.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Better communication: </a:t>
            </a:r>
            <a:r>
              <a:rPr lang="en-US" b="0" i="0" dirty="0">
                <a:solidFill>
                  <a:srgbClr val="374151"/>
                </a:solidFill>
                <a:effectLst/>
                <a:latin typeface="Swis721 Cn BT" panose="020B0506020202030204" pitchFamily="34" charset="0"/>
              </a:rPr>
              <a:t>Personal effectiveness skills such as active listening and empathy can enhance communication between employees, leading to better teamwork, collaboration, and relationships.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Increased employee engagement: </a:t>
            </a:r>
            <a:r>
              <a:rPr lang="en-US" b="0" i="0" dirty="0">
                <a:solidFill>
                  <a:srgbClr val="374151"/>
                </a:solidFill>
                <a:effectLst/>
                <a:latin typeface="Swis721 Cn BT" panose="020B0506020202030204" pitchFamily="34" charset="0"/>
              </a:rPr>
              <a:t>Personal effectiveness can help employees feel more engaged and motivated in their work, leading to improved performance and outcomes.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Enhanced customer satisfaction: </a:t>
            </a:r>
            <a:r>
              <a:rPr lang="en-US" b="0" i="0" dirty="0">
                <a:solidFill>
                  <a:srgbClr val="374151"/>
                </a:solidFill>
                <a:effectLst/>
                <a:latin typeface="Swis721 Cn BT" panose="020B0506020202030204" pitchFamily="34" charset="0"/>
              </a:rPr>
              <a:t>By improving employee productivity, decision-making, and communication, personal effectiveness can lead to better customer service and satisfaction.</a:t>
            </a:r>
          </a:p>
          <a:p>
            <a:pPr algn="l">
              <a:buFont typeface="+mj-lt"/>
              <a:buAutoNum type="arabicPeriod"/>
            </a:pPr>
            <a:endParaRPr lang="en-US" b="1"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Improved overall company culture: </a:t>
            </a:r>
            <a:r>
              <a:rPr lang="en-US" b="0" i="0" dirty="0">
                <a:solidFill>
                  <a:srgbClr val="374151"/>
                </a:solidFill>
                <a:effectLst/>
                <a:latin typeface="Swis721 Cn BT" panose="020B0506020202030204" pitchFamily="34" charset="0"/>
              </a:rPr>
              <a:t>Personal effectiveness can help create a positive and productive work environment, enhancing the overall company culture and reputation.</a:t>
            </a:r>
          </a:p>
          <a:p>
            <a:pPr algn="l"/>
            <a:endParaRPr lang="en-US" b="0" i="0" dirty="0">
              <a:solidFill>
                <a:srgbClr val="374151"/>
              </a:solidFill>
              <a:effectLst/>
              <a:latin typeface="Swis721 Cn BT" panose="020B0506020202030204" pitchFamily="34" charset="0"/>
            </a:endParaRPr>
          </a:p>
          <a:p>
            <a:pPr algn="l"/>
            <a:r>
              <a:rPr lang="en-US" b="0" i="0" dirty="0">
                <a:solidFill>
                  <a:srgbClr val="374151"/>
                </a:solidFill>
                <a:effectLst/>
                <a:latin typeface="Swis721 Cn BT" panose="020B0506020202030204" pitchFamily="34" charset="0"/>
              </a:rPr>
              <a:t>Overall, personal effectiveness is essential for companies to improve employee performance, engagement, and well-being, leading to improved business outcomes, customer satisfaction, and overall success.</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4</a:t>
            </a:fld>
            <a:endParaRPr lang="en-US"/>
          </a:p>
        </p:txBody>
      </p:sp>
    </p:spTree>
    <p:extLst>
      <p:ext uri="{BB962C8B-B14F-4D97-AF65-F5344CB8AC3E}">
        <p14:creationId xmlns:p14="http://schemas.microsoft.com/office/powerpoint/2010/main" val="83473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00000"/>
                </a:solidFill>
                <a:effectLst/>
                <a:latin typeface="Swis721 Cn BT" panose="020B0506020202030204" pitchFamily="34" charset="0"/>
              </a:rPr>
              <a:t>Attitude: </a:t>
            </a:r>
            <a:r>
              <a:rPr lang="en-US" b="0" i="0" dirty="0">
                <a:solidFill>
                  <a:srgbClr val="000000"/>
                </a:solidFill>
                <a:effectLst/>
                <a:latin typeface="Swis721 Cn BT" panose="020B0506020202030204" pitchFamily="34" charset="0"/>
              </a:rPr>
              <a:t>Attitude refers to a person's mindset or perspective. A positive attitude can help individuals overcome obstacles, maintain focus, and stay motivated in the face of challenges. Personal effectiveness requires a positive attitude that is characterized by resilience, self-confidence, and a growth mindset. Without a positive attitude, it can be difficult to achieve personal goals and objectives.</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Skills: </a:t>
            </a:r>
            <a:r>
              <a:rPr lang="en-US" b="0" i="0" dirty="0">
                <a:solidFill>
                  <a:srgbClr val="000000"/>
                </a:solidFill>
                <a:effectLst/>
                <a:latin typeface="Swis721 Cn BT" panose="020B0506020202030204" pitchFamily="34" charset="0"/>
              </a:rPr>
              <a:t>Skills are the abilities and competencies that individuals possess to perform specific tasks or activities. In order to be personally effective, individuals must possess a range of skills, including communication, problem-solving, time management, leadership, and teamwork. Developing these skills can help individuals to better manage their personal and professional lives and achieve their goals.</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Knowledge: </a:t>
            </a:r>
            <a:r>
              <a:rPr lang="en-US" b="0" i="0" dirty="0">
                <a:solidFill>
                  <a:srgbClr val="000000"/>
                </a:solidFill>
                <a:effectLst/>
                <a:latin typeface="Swis721 Cn BT" panose="020B0506020202030204" pitchFamily="34" charset="0"/>
              </a:rPr>
              <a:t>Knowledge refers to the understanding and awareness that individuals have of themselves, others, and the world around them. Personal effectiveness requires individuals to have a strong knowledge base in areas such as self-awareness, emotional intelligence, critical thinking, and decision-making. This knowledge can help individuals make informed choices, build strong relationships, and achieve personal and professional success.</a:t>
            </a:r>
          </a:p>
          <a:p>
            <a:pPr algn="l"/>
            <a:r>
              <a:rPr lang="en-US" b="0" i="0" dirty="0">
                <a:solidFill>
                  <a:srgbClr val="000000"/>
                </a:solidFill>
                <a:effectLst/>
                <a:latin typeface="Swis721 Cn BT" panose="020B0506020202030204" pitchFamily="34" charset="0"/>
              </a:rPr>
              <a:t>In summary, a combination of a positive attitude, strong skills, and relevant knowledge is essential for personal effectiveness. Individuals who possess these qualities are better equipped to overcome challenges, achieve their goals, and make a positive impact in their personal and professional lives.</a:t>
            </a:r>
          </a:p>
          <a:p>
            <a:br>
              <a:rPr lang="en-US" b="0" i="0" dirty="0">
                <a:solidFill>
                  <a:srgbClr val="000000"/>
                </a:solidFill>
                <a:effectLst/>
                <a:latin typeface="Swis721 Cn BT" panose="020B0506020202030204" pitchFamily="34" charset="0"/>
              </a:rPr>
            </a:b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5</a:t>
            </a:fld>
            <a:endParaRPr lang="en-US"/>
          </a:p>
        </p:txBody>
      </p:sp>
    </p:spTree>
    <p:extLst>
      <p:ext uri="{BB962C8B-B14F-4D97-AF65-F5344CB8AC3E}">
        <p14:creationId xmlns:p14="http://schemas.microsoft.com/office/powerpoint/2010/main" val="337034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lang="en-CA" b="1" dirty="0">
                <a:latin typeface="Swis721 Cn BT" panose="020B0506020202030204" pitchFamily="34" charset="0"/>
              </a:rPr>
              <a:t>How to avoid the blame game?</a:t>
            </a:r>
            <a:br>
              <a:rPr lang="en-CA" b="1" dirty="0">
                <a:latin typeface="Swis721 Cn BT" panose="020B0506020202030204" pitchFamily="34" charset="0"/>
              </a:rPr>
            </a:br>
            <a:r>
              <a:rPr lang="en-US" b="1" i="0" dirty="0">
                <a:solidFill>
                  <a:schemeClr val="tx1"/>
                </a:solidFill>
                <a:effectLst/>
                <a:latin typeface="Swis721 Cn BT" panose="020B0506020202030204" pitchFamily="34" charset="0"/>
              </a:rPr>
              <a:t>1. </a:t>
            </a:r>
            <a:r>
              <a:rPr lang="en-CA" b="1" i="0" dirty="0">
                <a:solidFill>
                  <a:srgbClr val="212121"/>
                </a:solidFill>
                <a:effectLst/>
                <a:latin typeface="Swis721 Cn BT" panose="020B0506020202030204" pitchFamily="34" charset="0"/>
              </a:rPr>
              <a:t>Focus on solutions: </a:t>
            </a:r>
            <a:r>
              <a:rPr lang="en-CA" b="0" i="0" dirty="0">
                <a:solidFill>
                  <a:srgbClr val="212121"/>
                </a:solidFill>
                <a:effectLst/>
                <a:latin typeface="Swis721 Cn BT" panose="020B0506020202030204" pitchFamily="34" charset="0"/>
              </a:rPr>
              <a:t>“The focus must be shifted from who is to blame to what can be done about it.</a:t>
            </a:r>
            <a:endParaRPr lang="en-US" b="1" i="0" dirty="0">
              <a:solidFill>
                <a:schemeClr val="tx1"/>
              </a:solidFill>
              <a:effectLst/>
              <a:latin typeface="Swis721 Cn BT" panose="020B0506020202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lang="en-US" b="1" i="0" dirty="0">
              <a:solidFill>
                <a:schemeClr val="tx1"/>
              </a:solidFill>
              <a:effectLst/>
              <a:latin typeface="Swis721 Cn BT" panose="020B0506020202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lang="en-US" b="1" i="0" dirty="0">
                <a:solidFill>
                  <a:schemeClr val="tx1"/>
                </a:solidFill>
                <a:effectLst/>
                <a:latin typeface="Swis721 Cn BT" panose="020B0506020202030204" pitchFamily="34" charset="0"/>
              </a:rPr>
              <a:t>2. </a:t>
            </a:r>
            <a:r>
              <a:rPr lang="en-CA" b="1" i="0" dirty="0">
                <a:solidFill>
                  <a:srgbClr val="212121"/>
                </a:solidFill>
                <a:effectLst/>
                <a:latin typeface="Swis721 Cn BT" panose="020B0506020202030204" pitchFamily="34" charset="0"/>
              </a:rPr>
              <a:t>Respond with empathy: </a:t>
            </a:r>
            <a:r>
              <a:rPr lang="en-CA" b="0" i="0" dirty="0">
                <a:solidFill>
                  <a:srgbClr val="212121"/>
                </a:solidFill>
                <a:effectLst/>
                <a:latin typeface="Swis721 Cn BT" panose="020B0506020202030204" pitchFamily="34" charset="0"/>
              </a:rPr>
              <a:t>Even if someone has made a mistake, it’s important to see their situation empathetically.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lang="en-CA" b="0" i="0" dirty="0">
              <a:solidFill>
                <a:srgbClr val="212121"/>
              </a:solidFill>
              <a:effectLst/>
              <a:latin typeface="Swis721 Cn BT" panose="020B0506020202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lang="en-CA" b="0" i="0" dirty="0">
                <a:solidFill>
                  <a:srgbClr val="212121"/>
                </a:solidFill>
                <a:effectLst/>
                <a:latin typeface="Swis721 Cn BT" panose="020B0506020202030204" pitchFamily="34" charset="0"/>
              </a:rPr>
              <a:t>3. </a:t>
            </a:r>
            <a:r>
              <a:rPr lang="en-CA" b="1" i="0" dirty="0">
                <a:solidFill>
                  <a:srgbClr val="212121"/>
                </a:solidFill>
                <a:effectLst/>
                <a:latin typeface="Swis721 Cn BT" panose="020B0506020202030204" pitchFamily="34" charset="0"/>
              </a:rPr>
              <a:t>Realize that mistakes are inevitable: </a:t>
            </a:r>
            <a:r>
              <a:rPr lang="en-CA" b="0" i="0" dirty="0">
                <a:solidFill>
                  <a:srgbClr val="212121"/>
                </a:solidFill>
                <a:effectLst/>
                <a:latin typeface="Swis721 Cn BT" panose="020B0506020202030204" pitchFamily="34" charset="0"/>
              </a:rPr>
              <a:t>Realize that mistakes are ubiquitous and a part of the human experience.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lang="en-CA" b="1" i="0" dirty="0">
                <a:solidFill>
                  <a:srgbClr val="212121"/>
                </a:solidFill>
                <a:effectLst/>
                <a:latin typeface="Swis721 Cn BT" panose="020B0506020202030204" pitchFamily="34" charset="0"/>
              </a:rPr>
              <a:t>Assign responsibilities and expectations: </a:t>
            </a:r>
            <a:r>
              <a:rPr lang="en-CA" b="0" i="0" dirty="0">
                <a:solidFill>
                  <a:srgbClr val="212121"/>
                </a:solidFill>
                <a:effectLst/>
                <a:latin typeface="Swis721 Cn BT" panose="020B0506020202030204" pitchFamily="34" charset="0"/>
              </a:rPr>
              <a:t>It can be helpful to clearly establish responsibilities, so that everyone is aware of what they need to do and what everyone else is doing.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lang="en-US" dirty="0">
              <a:latin typeface="Swis721 Cn BT" panose="020B0506020202030204" pitchFamily="34" charset="0"/>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6</a:t>
            </a:fld>
            <a:endParaRPr lang="en-IN" dirty="0"/>
          </a:p>
        </p:txBody>
      </p:sp>
    </p:spTree>
    <p:extLst>
      <p:ext uri="{BB962C8B-B14F-4D97-AF65-F5344CB8AC3E}">
        <p14:creationId xmlns:p14="http://schemas.microsoft.com/office/powerpoint/2010/main" val="89949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800" b="1" i="0" kern="1200" dirty="0">
                <a:solidFill>
                  <a:schemeClr val="tx1"/>
                </a:solidFill>
                <a:effectLst/>
                <a:ea typeface="+mn-ea"/>
                <a:cs typeface="+mn-cs"/>
              </a:rPr>
              <a:t>Welcome to the 1</a:t>
            </a:r>
            <a:r>
              <a:rPr lang="en-US" sz="800" b="1" i="0" kern="1200" baseline="30000" dirty="0">
                <a:solidFill>
                  <a:schemeClr val="tx1"/>
                </a:solidFill>
                <a:effectLst/>
                <a:ea typeface="+mn-ea"/>
                <a:cs typeface="+mn-cs"/>
              </a:rPr>
              <a:t>st</a:t>
            </a:r>
            <a:r>
              <a:rPr lang="en-US" sz="800" b="1" i="0" kern="1200" dirty="0">
                <a:solidFill>
                  <a:schemeClr val="tx1"/>
                </a:solidFill>
                <a:effectLst/>
                <a:ea typeface="+mn-ea"/>
                <a:cs typeface="+mn-cs"/>
              </a:rPr>
              <a:t> Module on </a:t>
            </a:r>
            <a:r>
              <a:rPr lang="en-US" sz="1000" b="1" kern="1200" dirty="0">
                <a:ea typeface="+mj-ea"/>
                <a:cs typeface="+mj-cs"/>
              </a:rPr>
              <a:t>Impactful Communication</a:t>
            </a:r>
            <a:r>
              <a:rPr lang="en-IN" sz="10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In this module you will learn the following.</a:t>
            </a:r>
          </a:p>
          <a:p>
            <a:pPr>
              <a:lnSpc>
                <a:spcPct val="107000"/>
              </a:lnSpc>
              <a:spcAft>
                <a:spcPts val="800"/>
              </a:spcAft>
            </a:pPr>
            <a:r>
              <a:rPr lang="en-IN" sz="10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0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Verbal Vs Non-verbal Communication </a:t>
            </a:r>
          </a:p>
          <a:p>
            <a:pPr marL="342900" lvl="0" indent="-342900">
              <a:lnSpc>
                <a:spcPct val="107000"/>
              </a:lnSpc>
              <a:buFont typeface="Symbol" panose="05050102010706020507" pitchFamily="18" charset="2"/>
              <a:buChar cha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Types of Communication (Assertive, Aggressive &amp; Passive)</a:t>
            </a:r>
          </a:p>
          <a:p>
            <a:pPr marL="342900" lvl="0" indent="-342900">
              <a:lnSpc>
                <a:spcPct val="107000"/>
              </a:lnSpc>
              <a:buFont typeface="Symbol" panose="05050102010706020507" pitchFamily="18" charset="2"/>
              <a:buChar cha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Developing assertive style of communication</a:t>
            </a:r>
          </a:p>
          <a:p>
            <a:pPr marL="342900" lvl="0" indent="-342900">
              <a:lnSpc>
                <a:spcPct val="107000"/>
              </a:lnSpc>
              <a:buFont typeface="Symbol" panose="05050102010706020507" pitchFamily="18" charset="2"/>
              <a:buChar cha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Building Empathetic communication</a:t>
            </a:r>
          </a:p>
          <a:p>
            <a:pPr marL="342900" lvl="0" indent="-342900">
              <a:lnSpc>
                <a:spcPct val="107000"/>
              </a:lnSpc>
              <a:spcAft>
                <a:spcPts val="800"/>
              </a:spcAft>
              <a:buFont typeface="Symbol" panose="05050102010706020507" pitchFamily="18" charset="2"/>
              <a:buChar char=""/>
            </a:pPr>
            <a:endParaRPr lang="en-US" sz="800" b="1"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tx1"/>
                </a:solidFill>
                <a:effectLst/>
                <a:ea typeface="+mn-ea"/>
                <a:cs typeface="+mn-cs"/>
              </a:rPr>
              <a:t>Now, we will learn a variety of skills that will help us to develop </a:t>
            </a:r>
            <a:r>
              <a:rPr lang="en-IN" sz="800" kern="1200" dirty="0">
                <a:solidFill>
                  <a:schemeClr val="tx1"/>
                </a:solidFill>
                <a:effectLst/>
                <a:ea typeface="+mn-ea"/>
                <a:cs typeface="+mn-cs"/>
              </a:rPr>
              <a:t>an Effective Personal Skills</a:t>
            </a:r>
            <a:r>
              <a:rPr lang="en-IN" b="0" i="0" dirty="0">
                <a:solidFill>
                  <a:srgbClr val="374151"/>
                </a:solidFill>
                <a:effectLst/>
                <a:latin typeface="Swis721 Cn BT" panose="020B0506020202030204" pitchFamily="34" charset="0"/>
              </a:rPr>
              <a:t> and become effective professionals </a:t>
            </a:r>
          </a:p>
          <a:p>
            <a:endParaRPr lang="en-IN" b="0" i="0" dirty="0">
              <a:solidFill>
                <a:srgbClr val="374151"/>
              </a:solidFill>
              <a:effectLst/>
              <a:latin typeface="Swis721 Cn BT" panose="020B0506020202030204" pitchFamily="34" charset="0"/>
            </a:endParaRPr>
          </a:p>
          <a:p>
            <a:r>
              <a:rPr lang="en-IN" b="0" i="0" dirty="0">
                <a:solidFill>
                  <a:srgbClr val="374151"/>
                </a:solidFill>
                <a:effectLst/>
                <a:latin typeface="Swis721 Cn BT" panose="020B0506020202030204" pitchFamily="34" charset="0"/>
              </a:rPr>
              <a:t>Lets move to the next slide</a:t>
            </a:r>
            <a:endParaRPr lang="en-IN"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7</a:t>
            </a:fld>
            <a:endParaRPr lang="en-US"/>
          </a:p>
        </p:txBody>
      </p:sp>
    </p:spTree>
    <p:extLst>
      <p:ext uri="{BB962C8B-B14F-4D97-AF65-F5344CB8AC3E}">
        <p14:creationId xmlns:p14="http://schemas.microsoft.com/office/powerpoint/2010/main" val="233865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wis721 Cn BT" panose="020B0506020202030204" pitchFamily="34" charset="0"/>
              </a:rPr>
              <a:t>Say: C</a:t>
            </a:r>
            <a:r>
              <a:rPr lang="en-US" sz="1200" b="0" i="0" kern="1200" dirty="0">
                <a:solidFill>
                  <a:schemeClr val="tx1"/>
                </a:solidFill>
                <a:effectLst/>
                <a:latin typeface="Swis721 Cn BT" panose="020B0506020202030204" pitchFamily="34" charset="0"/>
                <a:ea typeface="+mn-ea"/>
                <a:cs typeface="+mn-cs"/>
              </a:rPr>
              <a:t>ommunication can further be categorized into 4 types:</a:t>
            </a:r>
            <a:endParaRPr lang="en-US" sz="1200" b="1" kern="1200" dirty="0">
              <a:solidFill>
                <a:schemeClr val="tx1"/>
              </a:solidFill>
              <a:effectLst/>
              <a:latin typeface="Swis721 Cn BT" panose="020B0506020202030204" pitchFamily="34" charset="0"/>
              <a:ea typeface="+mn-ea"/>
              <a:cs typeface="+mn-cs"/>
            </a:endParaRPr>
          </a:p>
          <a:p>
            <a:endParaRPr lang="en-US" sz="1200" b="1"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Assertive </a:t>
            </a:r>
            <a:endParaRPr lang="en-IN" sz="1200" b="0"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Aggressive</a:t>
            </a:r>
            <a:endParaRPr lang="en-IN" sz="1200" b="0"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Passive and </a:t>
            </a:r>
          </a:p>
          <a:p>
            <a:pPr lvl="0"/>
            <a:r>
              <a:rPr lang="en-US" sz="1200" b="0" kern="1200" dirty="0">
                <a:solidFill>
                  <a:schemeClr val="tx1"/>
                </a:solidFill>
                <a:effectLst/>
                <a:latin typeface="Swis721 Cn BT" panose="020B0506020202030204" pitchFamily="34" charset="0"/>
                <a:ea typeface="+mn-ea"/>
                <a:cs typeface="+mn-cs"/>
              </a:rPr>
              <a:t>Empathetic</a:t>
            </a:r>
          </a:p>
          <a:p>
            <a:pPr lvl="0"/>
            <a:endParaRPr lang="en-US" sz="1200" b="0"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So what are these?</a:t>
            </a:r>
            <a:endParaRPr lang="en-US" b="0"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8</a:t>
            </a:fld>
            <a:endParaRPr lang="en-US"/>
          </a:p>
        </p:txBody>
      </p:sp>
    </p:spTree>
    <p:extLst>
      <p:ext uri="{BB962C8B-B14F-4D97-AF65-F5344CB8AC3E}">
        <p14:creationId xmlns:p14="http://schemas.microsoft.com/office/powerpoint/2010/main" val="307480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wis721 Cn BT" panose="020B0506020202030204" pitchFamily="34" charset="0"/>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p>
          <a:p>
            <a:endParaRPr lang="en-US" b="0" i="0" dirty="0">
              <a:solidFill>
                <a:srgbClr val="374151"/>
              </a:solidFill>
              <a:effectLst/>
              <a:latin typeface="Swis721 Cn BT" panose="020B0506020202030204" pitchFamily="34" charset="0"/>
            </a:endParaRPr>
          </a:p>
          <a:p>
            <a:r>
              <a:rPr lang="en-US" b="0" i="0" dirty="0">
                <a:solidFill>
                  <a:srgbClr val="374151"/>
                </a:solidFill>
                <a:effectLst/>
                <a:latin typeface="Swis721 Cn BT" panose="020B0506020202030204" pitchFamily="34" charset="0"/>
              </a:rPr>
              <a:t>Goals can help individuals to break down larger objectives into smaller, more manageable tasks and track progress towards their desired outcome.</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9</a:t>
            </a:fld>
            <a:endParaRPr lang="en-US"/>
          </a:p>
        </p:txBody>
      </p:sp>
    </p:spTree>
    <p:extLst>
      <p:ext uri="{BB962C8B-B14F-4D97-AF65-F5344CB8AC3E}">
        <p14:creationId xmlns:p14="http://schemas.microsoft.com/office/powerpoint/2010/main" val="4072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84BF532C-1C96-5528-EE7D-7C3A542DD455}"/>
              </a:ext>
            </a:extLst>
          </p:cNvPr>
          <p:cNvSpPr txBox="1">
            <a:spLocks/>
          </p:cNvSpPr>
          <p:nvPr userDrawn="1"/>
        </p:nvSpPr>
        <p:spPr>
          <a:xfrm>
            <a:off x="457200" y="6553200"/>
            <a:ext cx="533400" cy="487363"/>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dirty="0">
              <a:solidFill>
                <a:srgbClr val="FFFFFF"/>
              </a:solidFill>
              <a:latin typeface="Swis721 Cn BT" panose="020B0506020202030204" pitchFamily="34" charset="0"/>
            </a:endParaRPr>
          </a:p>
        </p:txBody>
      </p:sp>
    </p:spTree>
    <p:extLst>
      <p:ext uri="{BB962C8B-B14F-4D97-AF65-F5344CB8AC3E}">
        <p14:creationId xmlns:p14="http://schemas.microsoft.com/office/powerpoint/2010/main" val="56273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304411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47944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498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362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04434-4039-4988-B0F1-159B614C0ACA}"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404337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04434-4039-4988-B0F1-159B614C0ACA}"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290165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04434-4039-4988-B0F1-159B614C0ACA}"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1044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04434-4039-4988-B0F1-159B614C0ACA}"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221175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04434-4039-4988-B0F1-159B614C0ACA}"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59921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04434-4039-4988-B0F1-159B614C0ACA}"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322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C764DE79-268F-4C1A-8933-263129D2AF90}" type="datetimeFigureOut">
              <a:rPr lang="en-US" smtClean="0"/>
              <a:pPr/>
              <a:t>9/5/2024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48F63A3B-78C7-47BE-AE5E-E10140E04643}" type="slidenum">
              <a:rPr lang="en-US" smtClean="0"/>
              <a:pPr/>
              <a:t>‹#›</a:t>
            </a:fld>
            <a:endParaRPr lang="en-US" dirty="0"/>
          </a:p>
        </p:txBody>
      </p:sp>
      <p:sp>
        <p:nvSpPr>
          <p:cNvPr id="13" name="Rectangle 12">
            <a:extLst>
              <a:ext uri="{FF2B5EF4-FFF2-40B4-BE49-F238E27FC236}">
                <a16:creationId xmlns:a16="http://schemas.microsoft.com/office/drawing/2014/main" id="{A9F26FB7-1626-4D41-95CC-9C6609200F97}"/>
              </a:ext>
            </a:extLst>
          </p:cNvPr>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
        <p:nvSpPr>
          <p:cNvPr id="14" name="Rectangle 13">
            <a:extLst>
              <a:ext uri="{FF2B5EF4-FFF2-40B4-BE49-F238E27FC236}">
                <a16:creationId xmlns:a16="http://schemas.microsoft.com/office/drawing/2014/main" id="{3FA0A52B-8B88-4B18-85DE-7574A4BFB4D5}"/>
              </a:ext>
            </a:extLst>
          </p:cNvPr>
          <p:cNvSpPr/>
          <p:nvPr userDrawn="1"/>
        </p:nvSpPr>
        <p:spPr>
          <a:xfrm>
            <a:off x="9413240" y="6644640"/>
            <a:ext cx="277876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5" name="Rectangle 14">
            <a:extLst>
              <a:ext uri="{FF2B5EF4-FFF2-40B4-BE49-F238E27FC236}">
                <a16:creationId xmlns:a16="http://schemas.microsoft.com/office/drawing/2014/main" id="{F64CF41C-A62D-451F-BF0D-5248DE3CBF0D}"/>
              </a:ext>
            </a:extLst>
          </p:cNvPr>
          <p:cNvSpPr/>
          <p:nvPr userDrawn="1"/>
        </p:nvSpPr>
        <p:spPr>
          <a:xfrm>
            <a:off x="0" y="6644640"/>
            <a:ext cx="9413240" cy="21336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7" name="TextBox 16">
            <a:extLst>
              <a:ext uri="{FF2B5EF4-FFF2-40B4-BE49-F238E27FC236}">
                <a16:creationId xmlns:a16="http://schemas.microsoft.com/office/drawing/2014/main" id="{5389B0A7-8497-49C9-BC4F-26EA3E55C586}"/>
              </a:ext>
            </a:extLst>
          </p:cNvPr>
          <p:cNvSpPr txBox="1"/>
          <p:nvPr userDrawn="1"/>
        </p:nvSpPr>
        <p:spPr>
          <a:xfrm flipH="1">
            <a:off x="6103905" y="6593085"/>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8" name="TextBox 17">
            <a:extLst>
              <a:ext uri="{FF2B5EF4-FFF2-40B4-BE49-F238E27FC236}">
                <a16:creationId xmlns:a16="http://schemas.microsoft.com/office/drawing/2014/main" id="{C5425FBD-A3F7-4EEA-9031-00E5C19F6F15}"/>
              </a:ext>
            </a:extLst>
          </p:cNvPr>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9" name="TextBox 18">
            <a:extLst>
              <a:ext uri="{FF2B5EF4-FFF2-40B4-BE49-F238E27FC236}">
                <a16:creationId xmlns:a16="http://schemas.microsoft.com/office/drawing/2014/main" id="{00813373-4985-4790-9D76-871813AF7D52}"/>
              </a:ext>
            </a:extLst>
          </p:cNvPr>
          <p:cNvSpPr txBox="1"/>
          <p:nvPr userDrawn="1"/>
        </p:nvSpPr>
        <p:spPr>
          <a:xfrm flipH="1">
            <a:off x="1923360" y="6613405"/>
            <a:ext cx="3283633" cy="307777"/>
          </a:xfrm>
          <a:prstGeom prst="rect">
            <a:avLst/>
          </a:prstGeom>
          <a:noFill/>
        </p:spPr>
        <p:txBody>
          <a:bodyPr wrap="square" rtlCol="0">
            <a:spAutoFit/>
          </a:bodyPr>
          <a:lstStyle/>
          <a:p>
            <a:r>
              <a:rPr lang="en-IN" sz="1400" dirty="0">
                <a:latin typeface="Swis721 Cn BT" panose="020B0506020202030204" pitchFamily="34" charset="0"/>
              </a:rPr>
              <a:t> </a:t>
            </a:r>
            <a:r>
              <a:rPr lang="en-IN" sz="1400" b="1" i="0" kern="1200" dirty="0">
                <a:solidFill>
                  <a:srgbClr val="222222"/>
                </a:solidFill>
                <a:effectLst/>
                <a:latin typeface="Swis721 Cn BT" panose="020B0506020202030204" pitchFamily="34" charset="0"/>
                <a:ea typeface="+mn-ea"/>
                <a:cs typeface="+mn-cs"/>
              </a:rPr>
              <a:t>Personal Effectiveness Workshop-1 Day</a:t>
            </a:r>
            <a:endParaRPr lang="en-IN" sz="1400" dirty="0">
              <a:latin typeface="Swis721 Cn BT" panose="020B0506020202030204" pitchFamily="34" charset="0"/>
            </a:endParaRPr>
          </a:p>
        </p:txBody>
      </p:sp>
      <p:pic>
        <p:nvPicPr>
          <p:cNvPr id="1026" name="Picture 2">
            <a:extLst>
              <a:ext uri="{FF2B5EF4-FFF2-40B4-BE49-F238E27FC236}">
                <a16:creationId xmlns:a16="http://schemas.microsoft.com/office/drawing/2014/main" id="{CCC3347B-791D-87C9-1B75-1E3FFAB62F8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252" y="0"/>
            <a:ext cx="653143" cy="77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21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jp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5B0DB0-F788-5959-A95C-9967AA708742}"/>
              </a:ext>
            </a:extLst>
          </p:cNvPr>
          <p:cNvSpPr>
            <a:spLocks noGrp="1"/>
          </p:cNvSpPr>
          <p:nvPr>
            <p:ph type="ctrTitle"/>
          </p:nvPr>
        </p:nvSpPr>
        <p:spPr>
          <a:xfrm>
            <a:off x="1122980" y="5653825"/>
            <a:ext cx="10398460" cy="739880"/>
          </a:xfrm>
        </p:spPr>
        <p:txBody>
          <a:bodyPr anchor="b">
            <a:noAutofit/>
          </a:bodyPr>
          <a:lstStyle/>
          <a:p>
            <a:r>
              <a:rPr lang="en-US" sz="4000" dirty="0">
                <a:effectLst>
                  <a:outerShdw blurRad="38100" dist="38100" dir="2700000" algn="tl">
                    <a:srgbClr val="000000">
                      <a:alpha val="43137"/>
                    </a:srgbClr>
                  </a:outerShdw>
                </a:effectLst>
              </a:rPr>
              <a:t>Personal Effectiveness Workshop</a:t>
            </a:r>
          </a:p>
        </p:txBody>
      </p:sp>
      <p:pic>
        <p:nvPicPr>
          <p:cNvPr id="4" name="Picture 3">
            <a:extLst>
              <a:ext uri="{FF2B5EF4-FFF2-40B4-BE49-F238E27FC236}">
                <a16:creationId xmlns:a16="http://schemas.microsoft.com/office/drawing/2014/main" id="{4C56A328-D729-053C-E87B-B82075874B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264"/>
          <a:stretch/>
        </p:blipFill>
        <p:spPr>
          <a:xfrm>
            <a:off x="11575" y="-1"/>
            <a:ext cx="12192000" cy="5392220"/>
          </a:xfrm>
          <a:prstGeom prst="rect">
            <a:avLst/>
          </a:prstGeom>
        </p:spPr>
      </p:pic>
      <p:sp>
        <p:nvSpPr>
          <p:cNvPr id="2" name="Rectangle 1">
            <a:extLst>
              <a:ext uri="{FF2B5EF4-FFF2-40B4-BE49-F238E27FC236}">
                <a16:creationId xmlns:a16="http://schemas.microsoft.com/office/drawing/2014/main" id="{033F8426-BA98-8E52-664A-F1BD253CBDAD}"/>
              </a:ext>
            </a:extLst>
          </p:cNvPr>
          <p:cNvSpPr/>
          <p:nvPr/>
        </p:nvSpPr>
        <p:spPr>
          <a:xfrm>
            <a:off x="11049000" y="5523022"/>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28263B9B-6C8C-EB4B-B9AC-403E0DAD1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4" y="5523022"/>
            <a:ext cx="952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642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93DA-6B2D-34D5-65A0-52CBA47F2E79}"/>
              </a:ext>
            </a:extLst>
          </p:cNvPr>
          <p:cNvSpPr>
            <a:spLocks noGrp="1"/>
          </p:cNvSpPr>
          <p:nvPr>
            <p:ph type="title"/>
          </p:nvPr>
        </p:nvSpPr>
        <p:spPr>
          <a:xfrm>
            <a:off x="838200" y="127509"/>
            <a:ext cx="10515600" cy="792480"/>
          </a:xfrm>
        </p:spPr>
        <p:txBody>
          <a:bodyPr>
            <a:normAutofit/>
          </a:bodyPr>
          <a:lstStyle/>
          <a:p>
            <a:pPr algn="ctr"/>
            <a:r>
              <a:rPr lang="en-IN" sz="4000" b="1" dirty="0"/>
              <a:t>Goal Setting </a:t>
            </a:r>
            <a:r>
              <a:rPr lang="en-IN" sz="4000" b="1" dirty="0">
                <a:solidFill>
                  <a:srgbClr val="004E96"/>
                </a:solidFill>
              </a:rPr>
              <a:t>Mistakes</a:t>
            </a:r>
            <a:r>
              <a:rPr lang="en-IN" sz="4000" b="1" dirty="0"/>
              <a:t> We Generally Make </a:t>
            </a:r>
          </a:p>
        </p:txBody>
      </p:sp>
      <p:sp>
        <p:nvSpPr>
          <p:cNvPr id="3" name="Content Placeholder 2">
            <a:extLst>
              <a:ext uri="{FF2B5EF4-FFF2-40B4-BE49-F238E27FC236}">
                <a16:creationId xmlns:a16="http://schemas.microsoft.com/office/drawing/2014/main" id="{0D528892-7C7D-9767-E532-F1EBD29A5EC4}"/>
              </a:ext>
            </a:extLst>
          </p:cNvPr>
          <p:cNvSpPr>
            <a:spLocks noGrp="1"/>
          </p:cNvSpPr>
          <p:nvPr>
            <p:ph idx="1"/>
          </p:nvPr>
        </p:nvSpPr>
        <p:spPr>
          <a:xfrm>
            <a:off x="660828" y="2294032"/>
            <a:ext cx="2592000" cy="1440000"/>
          </a:xfrm>
          <a:solidFill>
            <a:srgbClr val="6DAAED"/>
          </a:solidFill>
        </p:spPr>
        <p:txBody>
          <a:bodyPr tIns="180000">
            <a:normAutofit/>
          </a:bodyPr>
          <a:lstStyle/>
          <a:p>
            <a:pPr marL="355600" indent="-266700">
              <a:buFont typeface="+mj-lt"/>
              <a:buAutoNum type="arabicPeriod"/>
            </a:pPr>
            <a:r>
              <a:rPr lang="en-IN" sz="2000" i="0" dirty="0">
                <a:effectLst>
                  <a:outerShdw blurRad="38100" dist="38100" dir="2700000" algn="tl">
                    <a:srgbClr val="000000">
                      <a:alpha val="43137"/>
                    </a:srgbClr>
                  </a:outerShdw>
                </a:effectLst>
              </a:rPr>
              <a:t>Setting Unrealistic Goals</a:t>
            </a:r>
            <a:endParaRPr lang="en-IN"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1F60AC71-9C5B-DF82-8E9B-2B3C2C1A3C2E}"/>
              </a:ext>
            </a:extLst>
          </p:cNvPr>
          <p:cNvSpPr txBox="1">
            <a:spLocks/>
          </p:cNvSpPr>
          <p:nvPr/>
        </p:nvSpPr>
        <p:spPr>
          <a:xfrm>
            <a:off x="6177047" y="2294264"/>
            <a:ext cx="2592000" cy="1440000"/>
          </a:xfrm>
          <a:prstGeom prst="rect">
            <a:avLst/>
          </a:prstGeom>
          <a:solidFill>
            <a:srgbClr val="FFC62D"/>
          </a:solidFill>
        </p:spPr>
        <p:txBody>
          <a:bodyPr vert="horz" lIns="91440" tIns="180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buFont typeface="+mj-lt"/>
              <a:buAutoNum type="arabicPeriod" startAt="3"/>
            </a:pPr>
            <a:r>
              <a:rPr lang="en-US" sz="2000" dirty="0">
                <a:effectLst>
                  <a:outerShdw blurRad="38100" dist="38100" dir="2700000" algn="tl">
                    <a:srgbClr val="000000">
                      <a:alpha val="43137"/>
                    </a:srgbClr>
                  </a:outerShdw>
                </a:effectLst>
                <a:latin typeface="Swis721 Cn BT" panose="020B0506020202030204" pitchFamily="34" charset="0"/>
              </a:rPr>
              <a:t>Underestimating Completion Time</a:t>
            </a:r>
            <a:endParaRPr lang="en-IN" dirty="0">
              <a:effectLst>
                <a:outerShdw blurRad="38100" dist="38100" dir="2700000" algn="tl">
                  <a:srgbClr val="000000">
                    <a:alpha val="43137"/>
                  </a:srgbClr>
                </a:outerShdw>
              </a:effectLst>
              <a:latin typeface="Swis721 Cn BT" panose="020B0506020202030204" pitchFamily="34" charset="0"/>
            </a:endParaRPr>
          </a:p>
        </p:txBody>
      </p:sp>
      <p:sp>
        <p:nvSpPr>
          <p:cNvPr id="7" name="Content Placeholder 2">
            <a:extLst>
              <a:ext uri="{FF2B5EF4-FFF2-40B4-BE49-F238E27FC236}">
                <a16:creationId xmlns:a16="http://schemas.microsoft.com/office/drawing/2014/main" id="{9201C2E3-B5A8-8E58-B184-81B2343F952E}"/>
              </a:ext>
            </a:extLst>
          </p:cNvPr>
          <p:cNvSpPr txBox="1">
            <a:spLocks/>
          </p:cNvSpPr>
          <p:nvPr/>
        </p:nvSpPr>
        <p:spPr>
          <a:xfrm>
            <a:off x="3434865" y="2312723"/>
            <a:ext cx="2592000" cy="1440000"/>
          </a:xfrm>
          <a:prstGeom prst="rect">
            <a:avLst/>
          </a:prstGeom>
          <a:solidFill>
            <a:srgbClr val="00B050"/>
          </a:solidFill>
        </p:spPr>
        <p:txBody>
          <a:bodyPr vert="horz" lIns="91440" tIns="180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buFont typeface="+mj-lt"/>
              <a:buAutoNum type="arabicPeriod" startAt="2"/>
            </a:pPr>
            <a:r>
              <a:rPr lang="en-US" sz="2000" dirty="0">
                <a:effectLst>
                  <a:outerShdw blurRad="38100" dist="38100" dir="2700000" algn="tl">
                    <a:srgbClr val="000000">
                      <a:alpha val="43137"/>
                    </a:srgbClr>
                  </a:outerShdw>
                </a:effectLst>
                <a:latin typeface="Swis721 Cn BT" panose="020B0506020202030204" pitchFamily="34" charset="0"/>
              </a:rPr>
              <a:t>Neglecting Goals that Bring You Joy</a:t>
            </a:r>
            <a:endParaRPr lang="en-IN" sz="2000" dirty="0">
              <a:effectLst>
                <a:outerShdw blurRad="38100" dist="38100" dir="2700000" algn="tl">
                  <a:srgbClr val="000000">
                    <a:alpha val="43137"/>
                  </a:srgbClr>
                </a:outerShdw>
              </a:effectLst>
              <a:latin typeface="Swis721 Cn BT" panose="020B0506020202030204" pitchFamily="34" charset="0"/>
            </a:endParaRPr>
          </a:p>
        </p:txBody>
      </p:sp>
      <p:sp>
        <p:nvSpPr>
          <p:cNvPr id="8" name="Content Placeholder 2">
            <a:extLst>
              <a:ext uri="{FF2B5EF4-FFF2-40B4-BE49-F238E27FC236}">
                <a16:creationId xmlns:a16="http://schemas.microsoft.com/office/drawing/2014/main" id="{24B30282-C11D-3B1B-0B59-E5345108450C}"/>
              </a:ext>
            </a:extLst>
          </p:cNvPr>
          <p:cNvSpPr txBox="1">
            <a:spLocks/>
          </p:cNvSpPr>
          <p:nvPr/>
        </p:nvSpPr>
        <p:spPr>
          <a:xfrm>
            <a:off x="8928234" y="2294032"/>
            <a:ext cx="2628000" cy="1440000"/>
          </a:xfrm>
          <a:prstGeom prst="rect">
            <a:avLst/>
          </a:prstGeom>
          <a:solidFill>
            <a:srgbClr val="FF00FF"/>
          </a:solidFill>
        </p:spPr>
        <p:txBody>
          <a:bodyPr vert="horz" lIns="91440" tIns="144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buFont typeface="+mj-lt"/>
              <a:buAutoNum type="arabicPeriod" startAt="4"/>
            </a:pPr>
            <a:r>
              <a:rPr lang="en-IN" sz="2000" dirty="0">
                <a:effectLst>
                  <a:outerShdw blurRad="38100" dist="38100" dir="2700000" algn="tl">
                    <a:srgbClr val="000000">
                      <a:alpha val="43137"/>
                    </a:srgbClr>
                  </a:outerShdw>
                </a:effectLst>
                <a:latin typeface="Swis721 Cn BT" panose="020B0506020202030204" pitchFamily="34" charset="0"/>
              </a:rPr>
              <a:t>Goals which are not Aligned with Company Objective</a:t>
            </a:r>
            <a:endParaRPr lang="en-IN" dirty="0">
              <a:effectLst>
                <a:outerShdw blurRad="38100" dist="38100" dir="2700000" algn="tl">
                  <a:srgbClr val="000000">
                    <a:alpha val="43137"/>
                  </a:srgbClr>
                </a:outerShdw>
              </a:effectLst>
              <a:latin typeface="Swis721 Cn BT" panose="020B0506020202030204" pitchFamily="34" charset="0"/>
            </a:endParaRPr>
          </a:p>
        </p:txBody>
      </p:sp>
      <p:sp>
        <p:nvSpPr>
          <p:cNvPr id="9" name="Content Placeholder 2">
            <a:extLst>
              <a:ext uri="{FF2B5EF4-FFF2-40B4-BE49-F238E27FC236}">
                <a16:creationId xmlns:a16="http://schemas.microsoft.com/office/drawing/2014/main" id="{39AC47CE-A7D9-5724-9991-7FF23AF7CFFF}"/>
              </a:ext>
            </a:extLst>
          </p:cNvPr>
          <p:cNvSpPr txBox="1">
            <a:spLocks/>
          </p:cNvSpPr>
          <p:nvPr/>
        </p:nvSpPr>
        <p:spPr>
          <a:xfrm>
            <a:off x="3400460" y="4079709"/>
            <a:ext cx="2592000" cy="1440000"/>
          </a:xfrm>
          <a:prstGeom prst="rect">
            <a:avLst/>
          </a:prstGeom>
          <a:solidFill>
            <a:srgbClr val="F064A1"/>
          </a:solidFill>
        </p:spPr>
        <p:txBody>
          <a:bodyPr vert="horz" lIns="91440" tIns="216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buFont typeface="+mj-lt"/>
              <a:buAutoNum type="arabicPeriod" startAt="5"/>
            </a:pPr>
            <a:r>
              <a:rPr lang="en-US" sz="2000" dirty="0">
                <a:effectLst>
                  <a:outerShdw blurRad="38100" dist="38100" dir="2700000" algn="tl">
                    <a:srgbClr val="000000">
                      <a:alpha val="43137"/>
                    </a:srgbClr>
                  </a:outerShdw>
                </a:effectLst>
                <a:latin typeface="Swis721 Cn BT" panose="020B0506020202030204" pitchFamily="34" charset="0"/>
              </a:rPr>
              <a:t>Setting Too many Goals</a:t>
            </a:r>
            <a:endParaRPr lang="en-IN" dirty="0">
              <a:effectLst>
                <a:outerShdw blurRad="38100" dist="38100" dir="2700000" algn="tl">
                  <a:srgbClr val="000000">
                    <a:alpha val="43137"/>
                  </a:srgbClr>
                </a:outerShdw>
              </a:effectLst>
              <a:latin typeface="Swis721 Cn BT" panose="020B0506020202030204" pitchFamily="34" charset="0"/>
            </a:endParaRPr>
          </a:p>
        </p:txBody>
      </p:sp>
      <p:sp>
        <p:nvSpPr>
          <p:cNvPr id="10" name="Content Placeholder 2">
            <a:extLst>
              <a:ext uri="{FF2B5EF4-FFF2-40B4-BE49-F238E27FC236}">
                <a16:creationId xmlns:a16="http://schemas.microsoft.com/office/drawing/2014/main" id="{910B54AE-B398-90D4-ABD1-FE36D8FC82AE}"/>
              </a:ext>
            </a:extLst>
          </p:cNvPr>
          <p:cNvSpPr txBox="1">
            <a:spLocks/>
          </p:cNvSpPr>
          <p:nvPr/>
        </p:nvSpPr>
        <p:spPr>
          <a:xfrm>
            <a:off x="6164072" y="4079709"/>
            <a:ext cx="2592000" cy="1440000"/>
          </a:xfrm>
          <a:prstGeom prst="rect">
            <a:avLst/>
          </a:prstGeom>
          <a:solidFill>
            <a:srgbClr val="C0C0C0"/>
          </a:solidFill>
        </p:spPr>
        <p:txBody>
          <a:bodyPr vert="horz" lIns="91440" tIns="180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buFont typeface="+mj-lt"/>
              <a:buAutoNum type="arabicPeriod" startAt="6"/>
            </a:pPr>
            <a:r>
              <a:rPr lang="en-US" sz="2000" dirty="0">
                <a:effectLst>
                  <a:outerShdw blurRad="38100" dist="38100" dir="2700000" algn="tl">
                    <a:srgbClr val="000000">
                      <a:alpha val="43137"/>
                    </a:srgbClr>
                  </a:outerShdw>
                </a:effectLst>
                <a:latin typeface="Swis721 Cn BT" panose="020B0506020202030204" pitchFamily="34" charset="0"/>
              </a:rPr>
              <a:t>Goals are too vague</a:t>
            </a:r>
            <a:endParaRPr lang="en-IN" dirty="0">
              <a:effectLst>
                <a:outerShdw blurRad="38100" dist="38100" dir="2700000" algn="tl">
                  <a:srgbClr val="000000">
                    <a:alpha val="43137"/>
                  </a:srgbClr>
                </a:outerShdw>
              </a:effectLst>
              <a:latin typeface="Swis721 Cn BT" panose="020B0506020202030204" pitchFamily="34" charset="0"/>
            </a:endParaRPr>
          </a:p>
        </p:txBody>
      </p:sp>
      <p:pic>
        <p:nvPicPr>
          <p:cNvPr id="14" name="Graphic 13" descr="No sign">
            <a:extLst>
              <a:ext uri="{FF2B5EF4-FFF2-40B4-BE49-F238E27FC236}">
                <a16:creationId xmlns:a16="http://schemas.microsoft.com/office/drawing/2014/main" id="{432DDD3E-073C-4A9A-6260-7EA1FCAFC0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1872" y="3140368"/>
            <a:ext cx="577264" cy="577264"/>
          </a:xfrm>
          <a:prstGeom prst="rect">
            <a:avLst/>
          </a:prstGeom>
        </p:spPr>
      </p:pic>
      <p:pic>
        <p:nvPicPr>
          <p:cNvPr id="16" name="Graphic 15" descr="Stopwatch">
            <a:extLst>
              <a:ext uri="{FF2B5EF4-FFF2-40B4-BE49-F238E27FC236}">
                <a16:creationId xmlns:a16="http://schemas.microsoft.com/office/drawing/2014/main" id="{337AD766-DAB3-0B95-A0DA-4B4D93F3DC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426" y="3133704"/>
            <a:ext cx="600328" cy="600328"/>
          </a:xfrm>
          <a:prstGeom prst="rect">
            <a:avLst/>
          </a:prstGeom>
        </p:spPr>
      </p:pic>
      <p:sp>
        <p:nvSpPr>
          <p:cNvPr id="20" name="Freeform: Shape 19">
            <a:extLst>
              <a:ext uri="{FF2B5EF4-FFF2-40B4-BE49-F238E27FC236}">
                <a16:creationId xmlns:a16="http://schemas.microsoft.com/office/drawing/2014/main" id="{58BBDAAF-6D6E-4541-3BAC-724A8A25109A}"/>
              </a:ext>
            </a:extLst>
          </p:cNvPr>
          <p:cNvSpPr/>
          <p:nvPr/>
        </p:nvSpPr>
        <p:spPr>
          <a:xfrm>
            <a:off x="5464269" y="3379398"/>
            <a:ext cx="72792" cy="72072"/>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bg1"/>
          </a:solidFill>
          <a:ln w="9525" cap="flat">
            <a:noFill/>
            <a:prstDash val="solid"/>
            <a:miter/>
          </a:ln>
        </p:spPr>
        <p:txBody>
          <a:bodyPr rtlCol="0" anchor="ctr"/>
          <a:lstStyle/>
          <a:p>
            <a:endParaRPr lang="en-IN" dirty="0">
              <a:effectLst>
                <a:outerShdw blurRad="38100" dist="38100" dir="2700000" algn="tl">
                  <a:srgbClr val="000000">
                    <a:alpha val="43137"/>
                  </a:srgbClr>
                </a:outerShdw>
              </a:effectLst>
              <a:latin typeface="Swis721 Cn BT" panose="020B0506020202030204" pitchFamily="34" charset="0"/>
            </a:endParaRPr>
          </a:p>
        </p:txBody>
      </p:sp>
      <p:sp>
        <p:nvSpPr>
          <p:cNvPr id="21" name="Freeform: Shape 20">
            <a:extLst>
              <a:ext uri="{FF2B5EF4-FFF2-40B4-BE49-F238E27FC236}">
                <a16:creationId xmlns:a16="http://schemas.microsoft.com/office/drawing/2014/main" id="{C2789112-E05A-4C2C-3D84-B6742C06F10E}"/>
              </a:ext>
            </a:extLst>
          </p:cNvPr>
          <p:cNvSpPr/>
          <p:nvPr/>
        </p:nvSpPr>
        <p:spPr>
          <a:xfrm>
            <a:off x="5658380" y="3379398"/>
            <a:ext cx="72792" cy="72072"/>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bg1"/>
          </a:solidFill>
          <a:ln w="9525" cap="flat">
            <a:noFill/>
            <a:prstDash val="solid"/>
            <a:miter/>
          </a:ln>
        </p:spPr>
        <p:txBody>
          <a:bodyPr rtlCol="0" anchor="ctr"/>
          <a:lstStyle/>
          <a:p>
            <a:endParaRPr lang="en-IN" dirty="0">
              <a:effectLst>
                <a:outerShdw blurRad="38100" dist="38100" dir="2700000" algn="tl">
                  <a:srgbClr val="000000">
                    <a:alpha val="43137"/>
                  </a:srgbClr>
                </a:outerShdw>
              </a:effectLst>
              <a:latin typeface="Swis721 Cn BT" panose="020B0506020202030204" pitchFamily="34" charset="0"/>
            </a:endParaRPr>
          </a:p>
        </p:txBody>
      </p:sp>
      <p:sp>
        <p:nvSpPr>
          <p:cNvPr id="22" name="Freeform: Shape 21">
            <a:extLst>
              <a:ext uri="{FF2B5EF4-FFF2-40B4-BE49-F238E27FC236}">
                <a16:creationId xmlns:a16="http://schemas.microsoft.com/office/drawing/2014/main" id="{0B7E7232-3B13-5C50-E735-3B61F674F6A2}"/>
              </a:ext>
            </a:extLst>
          </p:cNvPr>
          <p:cNvSpPr/>
          <p:nvPr/>
        </p:nvSpPr>
        <p:spPr>
          <a:xfrm>
            <a:off x="5475187" y="3529548"/>
            <a:ext cx="245065" cy="78078"/>
          </a:xfrm>
          <a:custGeom>
            <a:avLst/>
            <a:gdLst>
              <a:gd name="connsiteX0" fmla="*/ 365760 w 384809"/>
              <a:gd name="connsiteY0" fmla="*/ 0 h 123825"/>
              <a:gd name="connsiteX1" fmla="*/ 350520 w 384809"/>
              <a:gd name="connsiteY1" fmla="*/ 7620 h 123825"/>
              <a:gd name="connsiteX2" fmla="*/ 192405 w 384809"/>
              <a:gd name="connsiteY2" fmla="*/ 84773 h 123825"/>
              <a:gd name="connsiteX3" fmla="*/ 34290 w 384809"/>
              <a:gd name="connsiteY3" fmla="*/ 7620 h 123825"/>
              <a:gd name="connsiteX4" fmla="*/ 19050 w 384809"/>
              <a:gd name="connsiteY4" fmla="*/ 0 h 123825"/>
              <a:gd name="connsiteX5" fmla="*/ 0 w 384809"/>
              <a:gd name="connsiteY5" fmla="*/ 19050 h 123825"/>
              <a:gd name="connsiteX6" fmla="*/ 3810 w 384809"/>
              <a:gd name="connsiteY6" fmla="*/ 30480 h 123825"/>
              <a:gd name="connsiteX7" fmla="*/ 192405 w 384809"/>
              <a:gd name="connsiteY7" fmla="*/ 123825 h 123825"/>
              <a:gd name="connsiteX8" fmla="*/ 381000 w 384809"/>
              <a:gd name="connsiteY8" fmla="*/ 30480 h 123825"/>
              <a:gd name="connsiteX9" fmla="*/ 384810 w 384809"/>
              <a:gd name="connsiteY9" fmla="*/ 19050 h 123825"/>
              <a:gd name="connsiteX10" fmla="*/ 365760 w 384809"/>
              <a:gd name="connsiteY10"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09" h="123825">
                <a:moveTo>
                  <a:pt x="365760" y="0"/>
                </a:moveTo>
                <a:cubicBezTo>
                  <a:pt x="359093" y="0"/>
                  <a:pt x="353378" y="2857"/>
                  <a:pt x="350520" y="7620"/>
                </a:cubicBezTo>
                <a:cubicBezTo>
                  <a:pt x="314325" y="55245"/>
                  <a:pt x="257175" y="84773"/>
                  <a:pt x="192405" y="84773"/>
                </a:cubicBezTo>
                <a:cubicBezTo>
                  <a:pt x="127635" y="84773"/>
                  <a:pt x="71438" y="55245"/>
                  <a:pt x="34290" y="7620"/>
                </a:cubicBezTo>
                <a:cubicBezTo>
                  <a:pt x="30480" y="2857"/>
                  <a:pt x="24765" y="0"/>
                  <a:pt x="19050" y="0"/>
                </a:cubicBezTo>
                <a:cubicBezTo>
                  <a:pt x="8573" y="0"/>
                  <a:pt x="0" y="8573"/>
                  <a:pt x="0" y="19050"/>
                </a:cubicBezTo>
                <a:cubicBezTo>
                  <a:pt x="0" y="22860"/>
                  <a:pt x="953" y="26670"/>
                  <a:pt x="3810" y="30480"/>
                </a:cubicBezTo>
                <a:cubicBezTo>
                  <a:pt x="47625" y="87630"/>
                  <a:pt x="115253" y="123825"/>
                  <a:pt x="192405" y="123825"/>
                </a:cubicBezTo>
                <a:cubicBezTo>
                  <a:pt x="269558" y="123825"/>
                  <a:pt x="337185" y="87630"/>
                  <a:pt x="381000" y="30480"/>
                </a:cubicBezTo>
                <a:cubicBezTo>
                  <a:pt x="382905" y="27623"/>
                  <a:pt x="384810" y="23813"/>
                  <a:pt x="384810" y="19050"/>
                </a:cubicBezTo>
                <a:cubicBezTo>
                  <a:pt x="384810" y="8573"/>
                  <a:pt x="376238" y="0"/>
                  <a:pt x="365760" y="0"/>
                </a:cubicBezTo>
                <a:close/>
              </a:path>
            </a:pathLst>
          </a:custGeom>
          <a:solidFill>
            <a:schemeClr val="bg1"/>
          </a:solidFill>
          <a:ln w="9525" cap="flat">
            <a:noFill/>
            <a:prstDash val="solid"/>
            <a:miter/>
          </a:ln>
        </p:spPr>
        <p:txBody>
          <a:bodyPr rtlCol="0" anchor="ctr"/>
          <a:lstStyle/>
          <a:p>
            <a:endParaRPr lang="en-IN" dirty="0">
              <a:effectLst>
                <a:outerShdw blurRad="38100" dist="38100" dir="2700000" algn="tl">
                  <a:srgbClr val="000000">
                    <a:alpha val="43137"/>
                  </a:srgbClr>
                </a:outerShdw>
              </a:effectLst>
              <a:latin typeface="Swis721 Cn BT" panose="020B0506020202030204" pitchFamily="34" charset="0"/>
            </a:endParaRPr>
          </a:p>
        </p:txBody>
      </p:sp>
      <p:sp>
        <p:nvSpPr>
          <p:cNvPr id="23" name="Freeform: Shape 22">
            <a:extLst>
              <a:ext uri="{FF2B5EF4-FFF2-40B4-BE49-F238E27FC236}">
                <a16:creationId xmlns:a16="http://schemas.microsoft.com/office/drawing/2014/main" id="{27E905BF-0B60-065A-86BE-97E100004DA1}"/>
              </a:ext>
            </a:extLst>
          </p:cNvPr>
          <p:cNvSpPr/>
          <p:nvPr/>
        </p:nvSpPr>
        <p:spPr>
          <a:xfrm>
            <a:off x="5354513" y="3223243"/>
            <a:ext cx="478254" cy="455822"/>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 name="connsiteX10" fmla="*/ 361950 w 723900"/>
              <a:gd name="connsiteY10"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00" h="723900">
                <a:moveTo>
                  <a:pt x="361950" y="38100"/>
                </a:moveTo>
                <a:cubicBezTo>
                  <a:pt x="540068" y="38100"/>
                  <a:pt x="685800" y="183833"/>
                  <a:pt x="685800" y="361950"/>
                </a:cubicBezTo>
                <a:cubicBezTo>
                  <a:pt x="685800" y="540068"/>
                  <a:pt x="540068" y="685800"/>
                  <a:pt x="361950" y="685800"/>
                </a:cubicBezTo>
                <a:cubicBezTo>
                  <a:pt x="183833" y="685800"/>
                  <a:pt x="38100" y="540068"/>
                  <a:pt x="38100" y="361950"/>
                </a:cubicBezTo>
                <a:cubicBezTo>
                  <a:pt x="38100" y="183833"/>
                  <a:pt x="183833" y="38100"/>
                  <a:pt x="361950" y="38100"/>
                </a:cubicBezTo>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lnTo>
                  <a:pt x="361950" y="0"/>
                </a:lnTo>
                <a:close/>
              </a:path>
            </a:pathLst>
          </a:custGeom>
          <a:solidFill>
            <a:schemeClr val="bg1"/>
          </a:solidFill>
          <a:ln w="9525" cap="flat">
            <a:noFill/>
            <a:prstDash val="solid"/>
            <a:miter/>
          </a:ln>
        </p:spPr>
        <p:txBody>
          <a:bodyPr rtlCol="0" anchor="ctr"/>
          <a:lstStyle/>
          <a:p>
            <a:endParaRPr lang="en-IN" dirty="0">
              <a:effectLst>
                <a:outerShdw blurRad="38100" dist="38100" dir="2700000" algn="tl">
                  <a:srgbClr val="000000">
                    <a:alpha val="43137"/>
                  </a:srgbClr>
                </a:outerShdw>
              </a:effectLst>
              <a:latin typeface="Swis721 Cn BT" panose="020B0506020202030204" pitchFamily="34" charset="0"/>
            </a:endParaRPr>
          </a:p>
        </p:txBody>
      </p:sp>
      <p:pic>
        <p:nvPicPr>
          <p:cNvPr id="25" name="Graphic 24" descr="Signpost">
            <a:extLst>
              <a:ext uri="{FF2B5EF4-FFF2-40B4-BE49-F238E27FC236}">
                <a16:creationId xmlns:a16="http://schemas.microsoft.com/office/drawing/2014/main" id="{719CBEBC-E65E-ABB0-AB4E-EA0E3F64B6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24754" y="3164716"/>
            <a:ext cx="600327" cy="600327"/>
          </a:xfrm>
          <a:prstGeom prst="rect">
            <a:avLst/>
          </a:prstGeom>
        </p:spPr>
      </p:pic>
      <p:pic>
        <p:nvPicPr>
          <p:cNvPr id="27" name="Graphic 26" descr="Decision chart">
            <a:extLst>
              <a:ext uri="{FF2B5EF4-FFF2-40B4-BE49-F238E27FC236}">
                <a16:creationId xmlns:a16="http://schemas.microsoft.com/office/drawing/2014/main" id="{93C2F93C-D117-CC10-F7F3-2C31E01242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35140" y="4923632"/>
            <a:ext cx="445670" cy="445670"/>
          </a:xfrm>
          <a:prstGeom prst="rect">
            <a:avLst/>
          </a:prstGeom>
        </p:spPr>
      </p:pic>
      <p:pic>
        <p:nvPicPr>
          <p:cNvPr id="29" name="Graphic 28" descr="Cloud">
            <a:extLst>
              <a:ext uri="{FF2B5EF4-FFF2-40B4-BE49-F238E27FC236}">
                <a16:creationId xmlns:a16="http://schemas.microsoft.com/office/drawing/2014/main" id="{5C962FD7-0209-FFD8-386E-474CE531C8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8653" y="4923632"/>
            <a:ext cx="583531" cy="583531"/>
          </a:xfrm>
          <a:prstGeom prst="rect">
            <a:avLst/>
          </a:prstGeom>
        </p:spPr>
      </p:pic>
    </p:spTree>
    <p:extLst>
      <p:ext uri="{BB962C8B-B14F-4D97-AF65-F5344CB8AC3E}">
        <p14:creationId xmlns:p14="http://schemas.microsoft.com/office/powerpoint/2010/main" val="19711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P spid="8" grpId="0" animBg="1"/>
      <p:bldP spid="9" grpId="0" animBg="1"/>
      <p:bldP spid="10"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9F70-0512-F4C3-1B86-C7E425165CB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61990D4-F899-54AC-F5E9-E3156D23F8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1"/>
            <a:ext cx="12192000" cy="5906447"/>
          </a:xfrm>
        </p:spPr>
      </p:pic>
      <p:sp>
        <p:nvSpPr>
          <p:cNvPr id="8" name="Title 1">
            <a:extLst>
              <a:ext uri="{FF2B5EF4-FFF2-40B4-BE49-F238E27FC236}">
                <a16:creationId xmlns:a16="http://schemas.microsoft.com/office/drawing/2014/main" id="{DB6D066C-B4FD-EDFA-8948-710B1A314134}"/>
              </a:ext>
            </a:extLst>
          </p:cNvPr>
          <p:cNvSpPr txBox="1">
            <a:spLocks/>
          </p:cNvSpPr>
          <p:nvPr/>
        </p:nvSpPr>
        <p:spPr>
          <a:xfrm>
            <a:off x="934452" y="5842762"/>
            <a:ext cx="10515600" cy="857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dirty="0">
                <a:latin typeface="Swis721 Cn BT" panose="020B0506020202030204" pitchFamily="34" charset="0"/>
              </a:rPr>
              <a:t>Urgent </a:t>
            </a:r>
            <a:r>
              <a:rPr lang="en-IN" sz="3200" b="1" dirty="0">
                <a:solidFill>
                  <a:srgbClr val="004E96"/>
                </a:solidFill>
                <a:latin typeface="Swis721 Cn BT" panose="020B0506020202030204" pitchFamily="34" charset="0"/>
              </a:rPr>
              <a:t>V/s </a:t>
            </a:r>
            <a:r>
              <a:rPr lang="en-IN" sz="3200" b="1" dirty="0">
                <a:latin typeface="Swis721 Cn BT" panose="020B0506020202030204" pitchFamily="34" charset="0"/>
              </a:rPr>
              <a:t>Important</a:t>
            </a:r>
          </a:p>
        </p:txBody>
      </p:sp>
      <p:sp>
        <p:nvSpPr>
          <p:cNvPr id="4" name="TextBox 3">
            <a:extLst>
              <a:ext uri="{FF2B5EF4-FFF2-40B4-BE49-F238E27FC236}">
                <a16:creationId xmlns:a16="http://schemas.microsoft.com/office/drawing/2014/main" id="{16327D68-2A4E-6D2B-4B2E-E59B7ED6AEBF}"/>
              </a:ext>
            </a:extLst>
          </p:cNvPr>
          <p:cNvSpPr txBox="1"/>
          <p:nvPr/>
        </p:nvSpPr>
        <p:spPr>
          <a:xfrm>
            <a:off x="1170433" y="2875232"/>
            <a:ext cx="3377184" cy="707886"/>
          </a:xfrm>
          <a:prstGeom prst="rect">
            <a:avLst/>
          </a:prstGeom>
          <a:noFill/>
        </p:spPr>
        <p:txBody>
          <a:bodyPr wrap="square">
            <a:spAutoFit/>
          </a:bodyPr>
          <a:lstStyle/>
          <a:p>
            <a:pPr algn="ctr"/>
            <a:r>
              <a:rPr lang="en-IN" sz="4000" b="1" dirty="0">
                <a:solidFill>
                  <a:schemeClr val="bg1">
                    <a:lumMod val="95000"/>
                  </a:schemeClr>
                </a:solidFill>
                <a:latin typeface="Swis721 Cn BT" panose="020B0506020202030204" pitchFamily="34" charset="0"/>
              </a:rPr>
              <a:t>URGENT</a:t>
            </a:r>
          </a:p>
        </p:txBody>
      </p:sp>
      <p:sp>
        <p:nvSpPr>
          <p:cNvPr id="11" name="TextBox 10">
            <a:extLst>
              <a:ext uri="{FF2B5EF4-FFF2-40B4-BE49-F238E27FC236}">
                <a16:creationId xmlns:a16="http://schemas.microsoft.com/office/drawing/2014/main" id="{7FA5D555-9FB4-25E4-090B-D71E11E81CC7}"/>
              </a:ext>
            </a:extLst>
          </p:cNvPr>
          <p:cNvSpPr txBox="1"/>
          <p:nvPr/>
        </p:nvSpPr>
        <p:spPr>
          <a:xfrm>
            <a:off x="7766304" y="2894498"/>
            <a:ext cx="3377184" cy="707886"/>
          </a:xfrm>
          <a:prstGeom prst="rect">
            <a:avLst/>
          </a:prstGeom>
          <a:noFill/>
        </p:spPr>
        <p:txBody>
          <a:bodyPr wrap="square">
            <a:spAutoFit/>
          </a:bodyPr>
          <a:lstStyle/>
          <a:p>
            <a:pPr algn="ctr"/>
            <a:r>
              <a:rPr lang="en-IN" sz="4000" b="1" dirty="0">
                <a:solidFill>
                  <a:schemeClr val="bg1">
                    <a:lumMod val="95000"/>
                  </a:schemeClr>
                </a:solidFill>
                <a:latin typeface="Swis721 Cn BT" panose="020B0506020202030204" pitchFamily="34" charset="0"/>
              </a:rPr>
              <a:t>IMPORTANT</a:t>
            </a:r>
          </a:p>
        </p:txBody>
      </p:sp>
      <p:sp>
        <p:nvSpPr>
          <p:cNvPr id="16" name="TextBox 15">
            <a:extLst>
              <a:ext uri="{FF2B5EF4-FFF2-40B4-BE49-F238E27FC236}">
                <a16:creationId xmlns:a16="http://schemas.microsoft.com/office/drawing/2014/main" id="{5365C7A7-E293-D986-857D-874E112A7F8B}"/>
              </a:ext>
            </a:extLst>
          </p:cNvPr>
          <p:cNvSpPr txBox="1"/>
          <p:nvPr/>
        </p:nvSpPr>
        <p:spPr>
          <a:xfrm>
            <a:off x="5744196" y="3814994"/>
            <a:ext cx="1091184" cy="707886"/>
          </a:xfrm>
          <a:prstGeom prst="rect">
            <a:avLst/>
          </a:prstGeom>
          <a:noFill/>
        </p:spPr>
        <p:txBody>
          <a:bodyPr wrap="square">
            <a:spAutoFit/>
          </a:bodyPr>
          <a:lstStyle/>
          <a:p>
            <a:pPr algn="ctr"/>
            <a:r>
              <a:rPr lang="en-IN" sz="4000" b="1" dirty="0">
                <a:solidFill>
                  <a:schemeClr val="bg1">
                    <a:lumMod val="95000"/>
                  </a:schemeClr>
                </a:solidFill>
                <a:latin typeface="Swis721 Cn BT" panose="020B0506020202030204" pitchFamily="34" charset="0"/>
              </a:rPr>
              <a:t>V/s</a:t>
            </a:r>
          </a:p>
        </p:txBody>
      </p:sp>
    </p:spTree>
    <p:extLst>
      <p:ext uri="{BB962C8B-B14F-4D97-AF65-F5344CB8AC3E}">
        <p14:creationId xmlns:p14="http://schemas.microsoft.com/office/powerpoint/2010/main" val="383160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798E-3E77-46C7-38BC-AF060B8B540D}"/>
              </a:ext>
            </a:extLst>
          </p:cNvPr>
          <p:cNvSpPr>
            <a:spLocks noGrp="1"/>
          </p:cNvSpPr>
          <p:nvPr>
            <p:ph type="title"/>
          </p:nvPr>
        </p:nvSpPr>
        <p:spPr>
          <a:xfrm>
            <a:off x="838200" y="288237"/>
            <a:ext cx="10515600" cy="675859"/>
          </a:xfrm>
        </p:spPr>
        <p:txBody>
          <a:bodyPr>
            <a:normAutofit/>
          </a:bodyPr>
          <a:lstStyle/>
          <a:p>
            <a:pPr algn="ctr"/>
            <a:r>
              <a:rPr lang="en-US" sz="4000" b="1" dirty="0"/>
              <a:t>Introduce Urgent Important </a:t>
            </a:r>
            <a:r>
              <a:rPr lang="en-US" sz="4000" b="1" dirty="0">
                <a:solidFill>
                  <a:srgbClr val="004E96"/>
                </a:solidFill>
              </a:rPr>
              <a:t>Matrix</a:t>
            </a:r>
          </a:p>
        </p:txBody>
      </p:sp>
      <p:graphicFrame>
        <p:nvGraphicFramePr>
          <p:cNvPr id="3" name="Diagram 2">
            <a:extLst>
              <a:ext uri="{FF2B5EF4-FFF2-40B4-BE49-F238E27FC236}">
                <a16:creationId xmlns:a16="http://schemas.microsoft.com/office/drawing/2014/main" id="{CD8578DE-97E5-80F7-29D7-C78C3FCAC5C0}"/>
              </a:ext>
            </a:extLst>
          </p:cNvPr>
          <p:cNvGraphicFramePr/>
          <p:nvPr/>
        </p:nvGraphicFramePr>
        <p:xfrm>
          <a:off x="1628166" y="1532466"/>
          <a:ext cx="8935667" cy="446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97B5E8BB-90C7-5FA8-DF91-1E22AC1E76E1}"/>
              </a:ext>
            </a:extLst>
          </p:cNvPr>
          <p:cNvCxnSpPr>
            <a:cxnSpLocks/>
          </p:cNvCxnSpPr>
          <p:nvPr/>
        </p:nvCxnSpPr>
        <p:spPr>
          <a:xfrm flipV="1">
            <a:off x="1425302" y="1266087"/>
            <a:ext cx="0" cy="496634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68B7903-AACC-C454-B936-E1915986F2A5}"/>
              </a:ext>
            </a:extLst>
          </p:cNvPr>
          <p:cNvSpPr txBox="1"/>
          <p:nvPr/>
        </p:nvSpPr>
        <p:spPr>
          <a:xfrm rot="16200000">
            <a:off x="164419" y="3523081"/>
            <a:ext cx="1807161" cy="523220"/>
          </a:xfrm>
          <a:prstGeom prst="rect">
            <a:avLst/>
          </a:prstGeom>
          <a:noFill/>
        </p:spPr>
        <p:txBody>
          <a:bodyPr wrap="none" rtlCol="0">
            <a:spAutoFit/>
          </a:bodyPr>
          <a:lstStyle/>
          <a:p>
            <a:r>
              <a:rPr lang="en-IN" sz="2800" b="1" dirty="0">
                <a:solidFill>
                  <a:schemeClr val="accent1"/>
                </a:solidFill>
                <a:latin typeface="Swis721 Cn BT" panose="020B0506020202030204" pitchFamily="34" charset="0"/>
              </a:rPr>
              <a:t>Importance</a:t>
            </a:r>
          </a:p>
        </p:txBody>
      </p:sp>
      <p:sp>
        <p:nvSpPr>
          <p:cNvPr id="7" name="TextBox 6">
            <a:extLst>
              <a:ext uri="{FF2B5EF4-FFF2-40B4-BE49-F238E27FC236}">
                <a16:creationId xmlns:a16="http://schemas.microsoft.com/office/drawing/2014/main" id="{656E86CB-3DBB-B19D-DC45-0E8D35E64692}"/>
              </a:ext>
            </a:extLst>
          </p:cNvPr>
          <p:cNvSpPr txBox="1"/>
          <p:nvPr/>
        </p:nvSpPr>
        <p:spPr>
          <a:xfrm>
            <a:off x="5413761" y="6170106"/>
            <a:ext cx="1364476" cy="523220"/>
          </a:xfrm>
          <a:prstGeom prst="rect">
            <a:avLst/>
          </a:prstGeom>
          <a:noFill/>
        </p:spPr>
        <p:txBody>
          <a:bodyPr wrap="none" rtlCol="0">
            <a:spAutoFit/>
          </a:bodyPr>
          <a:lstStyle/>
          <a:p>
            <a:r>
              <a:rPr lang="en-IN" sz="2800" b="1" dirty="0">
                <a:solidFill>
                  <a:schemeClr val="accent1"/>
                </a:solidFill>
                <a:latin typeface="Swis721 Cn BT" panose="020B0506020202030204" pitchFamily="34" charset="0"/>
              </a:rPr>
              <a:t>Urgency</a:t>
            </a:r>
          </a:p>
        </p:txBody>
      </p:sp>
      <p:cxnSp>
        <p:nvCxnSpPr>
          <p:cNvPr id="8" name="Straight Arrow Connector 7">
            <a:extLst>
              <a:ext uri="{FF2B5EF4-FFF2-40B4-BE49-F238E27FC236}">
                <a16:creationId xmlns:a16="http://schemas.microsoft.com/office/drawing/2014/main" id="{94D3D637-3E59-306D-D569-A64099E46340}"/>
              </a:ext>
            </a:extLst>
          </p:cNvPr>
          <p:cNvCxnSpPr>
            <a:cxnSpLocks/>
          </p:cNvCxnSpPr>
          <p:nvPr/>
        </p:nvCxnSpPr>
        <p:spPr>
          <a:xfrm>
            <a:off x="1425302" y="6198319"/>
            <a:ext cx="9138531"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5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040B7883-2346-48AA-BBDC-9CB5A567A586}"/>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5D8B4A3-0DBA-44E6-90F2-6DD056ED24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1E60967-2450-4B27-8462-7ABF095B90D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577DF406-B5B3-49B3-AC6F-1939D5CFA71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3562ED4D-E380-4535-8457-1A6A5BB84C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44E99-8025-6F0D-EB2C-B6A095F11B0C}"/>
              </a:ext>
            </a:extLst>
          </p:cNvPr>
          <p:cNvSpPr>
            <a:spLocks noGrp="1"/>
          </p:cNvSpPr>
          <p:nvPr>
            <p:ph idx="1"/>
          </p:nvPr>
        </p:nvSpPr>
        <p:spPr>
          <a:xfrm>
            <a:off x="900567" y="5888824"/>
            <a:ext cx="10390860" cy="526212"/>
          </a:xfrm>
        </p:spPr>
        <p:txBody>
          <a:bodyPr>
            <a:normAutofit/>
          </a:bodyPr>
          <a:lstStyle/>
          <a:p>
            <a:pPr marL="0" indent="0" algn="ctr">
              <a:buNone/>
            </a:pPr>
            <a:r>
              <a:rPr lang="en-US" sz="2400" b="0" i="0" dirty="0">
                <a:solidFill>
                  <a:srgbClr val="040C28"/>
                </a:solidFill>
                <a:effectLst/>
                <a:latin typeface="Google Sans"/>
              </a:rPr>
              <a:t>8</a:t>
            </a:r>
            <a:r>
              <a:rPr lang="en-US" sz="2000" b="0" i="0" dirty="0">
                <a:solidFill>
                  <a:srgbClr val="040C28"/>
                </a:solidFill>
                <a:effectLst/>
              </a:rPr>
              <a:t>0% of outcomes (or outputs) result from 20% of all efforts (or inputs) for any given event</a:t>
            </a:r>
            <a:endParaRPr lang="en-IN" sz="2000" dirty="0"/>
          </a:p>
        </p:txBody>
      </p:sp>
      <p:sp>
        <p:nvSpPr>
          <p:cNvPr id="6" name="Title 1">
            <a:extLst>
              <a:ext uri="{FF2B5EF4-FFF2-40B4-BE49-F238E27FC236}">
                <a16:creationId xmlns:a16="http://schemas.microsoft.com/office/drawing/2014/main" id="{5DE5BE3D-7905-68CE-FCCB-64907A5A8C4F}"/>
              </a:ext>
            </a:extLst>
          </p:cNvPr>
          <p:cNvSpPr txBox="1">
            <a:spLocks/>
          </p:cNvSpPr>
          <p:nvPr/>
        </p:nvSpPr>
        <p:spPr>
          <a:xfrm>
            <a:off x="1387641" y="146231"/>
            <a:ext cx="9416715" cy="78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Swis721 Cn BT" panose="020B0506020202030204" pitchFamily="34" charset="0"/>
              </a:rPr>
              <a:t>Understanding </a:t>
            </a:r>
            <a:r>
              <a:rPr lang="en-US" sz="4000" b="1" dirty="0">
                <a:solidFill>
                  <a:srgbClr val="004E96"/>
                </a:solidFill>
                <a:latin typeface="Swis721 Cn BT" panose="020B0506020202030204" pitchFamily="34" charset="0"/>
              </a:rPr>
              <a:t>Pareto's Principle</a:t>
            </a:r>
          </a:p>
        </p:txBody>
      </p:sp>
      <p:pic>
        <p:nvPicPr>
          <p:cNvPr id="4" name="Picture 3">
            <a:extLst>
              <a:ext uri="{FF2B5EF4-FFF2-40B4-BE49-F238E27FC236}">
                <a16:creationId xmlns:a16="http://schemas.microsoft.com/office/drawing/2014/main" id="{18CB5210-6AC3-FF20-7C92-FB342AFC05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3" b="23926"/>
          <a:stretch/>
        </p:blipFill>
        <p:spPr>
          <a:xfrm>
            <a:off x="2287927" y="1306921"/>
            <a:ext cx="7616141" cy="4373367"/>
          </a:xfrm>
          <a:prstGeom prst="rect">
            <a:avLst/>
          </a:prstGeom>
        </p:spPr>
      </p:pic>
    </p:spTree>
    <p:extLst>
      <p:ext uri="{BB962C8B-B14F-4D97-AF65-F5344CB8AC3E}">
        <p14:creationId xmlns:p14="http://schemas.microsoft.com/office/powerpoint/2010/main" val="184187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8B0C-B715-A4C1-E0C8-AE674F2DD1F9}"/>
              </a:ext>
            </a:extLst>
          </p:cNvPr>
          <p:cNvSpPr>
            <a:spLocks noGrp="1"/>
          </p:cNvSpPr>
          <p:nvPr>
            <p:ph type="title"/>
          </p:nvPr>
        </p:nvSpPr>
        <p:spPr>
          <a:xfrm>
            <a:off x="744279" y="194242"/>
            <a:ext cx="10282496" cy="676275"/>
          </a:xfrm>
        </p:spPr>
        <p:txBody>
          <a:bodyPr>
            <a:normAutofit/>
          </a:bodyPr>
          <a:lstStyle/>
          <a:p>
            <a:r>
              <a:rPr lang="en-IN" sz="4000" b="1" dirty="0">
                <a:solidFill>
                  <a:srgbClr val="004E96"/>
                </a:solidFill>
              </a:rPr>
              <a:t>Myths</a:t>
            </a:r>
            <a:r>
              <a:rPr lang="en-IN" sz="4000" b="1" dirty="0"/>
              <a:t> about Interpersonal Skills</a:t>
            </a:r>
          </a:p>
        </p:txBody>
      </p:sp>
      <p:pic>
        <p:nvPicPr>
          <p:cNvPr id="6146"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70A670AB-4650-4AAC-9B0C-83C493E669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1174429"/>
            <a:ext cx="1089025" cy="1089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91F988-DE79-4A48-ED53-9978E5E3E2BF}"/>
              </a:ext>
            </a:extLst>
          </p:cNvPr>
          <p:cNvSpPr txBox="1"/>
          <p:nvPr/>
        </p:nvSpPr>
        <p:spPr>
          <a:xfrm>
            <a:off x="1769506" y="1535295"/>
            <a:ext cx="5786216" cy="369332"/>
          </a:xfrm>
          <a:prstGeom prst="rect">
            <a:avLst/>
          </a:prstGeom>
          <a:noFill/>
        </p:spPr>
        <p:txBody>
          <a:bodyPr wrap="square">
            <a:spAutoFit/>
          </a:bodyPr>
          <a:lstStyle/>
          <a:p>
            <a:r>
              <a:rPr lang="en-US" dirty="0">
                <a:latin typeface="Swis721 Cn BT" panose="020B0506020202030204" pitchFamily="34" charset="0"/>
              </a:rPr>
              <a:t>People have to always agree with one another.</a:t>
            </a:r>
          </a:p>
        </p:txBody>
      </p:sp>
      <p:sp>
        <p:nvSpPr>
          <p:cNvPr id="9" name="TextBox 8">
            <a:extLst>
              <a:ext uri="{FF2B5EF4-FFF2-40B4-BE49-F238E27FC236}">
                <a16:creationId xmlns:a16="http://schemas.microsoft.com/office/drawing/2014/main" id="{4F4804A0-B551-C694-9064-99BA9D1BD5FD}"/>
              </a:ext>
            </a:extLst>
          </p:cNvPr>
          <p:cNvSpPr txBox="1"/>
          <p:nvPr/>
        </p:nvSpPr>
        <p:spPr>
          <a:xfrm>
            <a:off x="6583401" y="2244227"/>
            <a:ext cx="3082925" cy="369332"/>
          </a:xfrm>
          <a:prstGeom prst="rect">
            <a:avLst/>
          </a:prstGeom>
          <a:noFill/>
        </p:spPr>
        <p:txBody>
          <a:bodyPr wrap="square">
            <a:spAutoFit/>
          </a:bodyPr>
          <a:lstStyle/>
          <a:p>
            <a:r>
              <a:rPr lang="en-US" dirty="0">
                <a:latin typeface="Swis721 Cn BT" panose="020B0506020202030204" pitchFamily="34" charset="0"/>
              </a:rPr>
              <a:t>I Always need to say Yes. </a:t>
            </a:r>
          </a:p>
        </p:txBody>
      </p:sp>
      <p:sp>
        <p:nvSpPr>
          <p:cNvPr id="11" name="TextBox 10">
            <a:extLst>
              <a:ext uri="{FF2B5EF4-FFF2-40B4-BE49-F238E27FC236}">
                <a16:creationId xmlns:a16="http://schemas.microsoft.com/office/drawing/2014/main" id="{85607067-78EE-C6F8-40D3-CCD45E13A7E0}"/>
              </a:ext>
            </a:extLst>
          </p:cNvPr>
          <p:cNvSpPr txBox="1"/>
          <p:nvPr/>
        </p:nvSpPr>
        <p:spPr>
          <a:xfrm>
            <a:off x="1769506" y="3433945"/>
            <a:ext cx="4003676" cy="369332"/>
          </a:xfrm>
          <a:prstGeom prst="rect">
            <a:avLst/>
          </a:prstGeom>
          <a:noFill/>
        </p:spPr>
        <p:txBody>
          <a:bodyPr wrap="square">
            <a:spAutoFit/>
          </a:bodyPr>
          <a:lstStyle/>
          <a:p>
            <a:r>
              <a:rPr lang="en-US" dirty="0">
                <a:latin typeface="Swis721 Cn BT" panose="020B0506020202030204" pitchFamily="34" charset="0"/>
              </a:rPr>
              <a:t>I like everyone and everyone likes me. </a:t>
            </a:r>
          </a:p>
        </p:txBody>
      </p:sp>
      <p:sp>
        <p:nvSpPr>
          <p:cNvPr id="13" name="TextBox 12">
            <a:extLst>
              <a:ext uri="{FF2B5EF4-FFF2-40B4-BE49-F238E27FC236}">
                <a16:creationId xmlns:a16="http://schemas.microsoft.com/office/drawing/2014/main" id="{91C961EB-2E2A-C26A-B473-92AADFE45013}"/>
              </a:ext>
            </a:extLst>
          </p:cNvPr>
          <p:cNvSpPr txBox="1"/>
          <p:nvPr/>
        </p:nvSpPr>
        <p:spPr>
          <a:xfrm>
            <a:off x="1769506" y="5311846"/>
            <a:ext cx="6127750" cy="369332"/>
          </a:xfrm>
          <a:prstGeom prst="rect">
            <a:avLst/>
          </a:prstGeom>
          <a:noFill/>
        </p:spPr>
        <p:txBody>
          <a:bodyPr wrap="square">
            <a:spAutoFit/>
          </a:bodyPr>
          <a:lstStyle/>
          <a:p>
            <a:r>
              <a:rPr lang="en-US" dirty="0">
                <a:latin typeface="Swis721 Cn BT" panose="020B0506020202030204" pitchFamily="34" charset="0"/>
              </a:rPr>
              <a:t>Being with people all the time.</a:t>
            </a:r>
          </a:p>
        </p:txBody>
      </p:sp>
      <p:sp>
        <p:nvSpPr>
          <p:cNvPr id="15" name="TextBox 14">
            <a:extLst>
              <a:ext uri="{FF2B5EF4-FFF2-40B4-BE49-F238E27FC236}">
                <a16:creationId xmlns:a16="http://schemas.microsoft.com/office/drawing/2014/main" id="{3DE5E67D-62F0-CF76-0DB0-6A7100596C0B}"/>
              </a:ext>
            </a:extLst>
          </p:cNvPr>
          <p:cNvSpPr txBox="1"/>
          <p:nvPr/>
        </p:nvSpPr>
        <p:spPr>
          <a:xfrm>
            <a:off x="6577738" y="5873052"/>
            <a:ext cx="3381375" cy="369332"/>
          </a:xfrm>
          <a:prstGeom prst="rect">
            <a:avLst/>
          </a:prstGeom>
          <a:noFill/>
        </p:spPr>
        <p:txBody>
          <a:bodyPr wrap="square">
            <a:spAutoFit/>
          </a:bodyPr>
          <a:lstStyle/>
          <a:p>
            <a:r>
              <a:rPr lang="en-US" dirty="0">
                <a:latin typeface="Swis721 Cn BT" panose="020B0506020202030204" pitchFamily="34" charset="0"/>
              </a:rPr>
              <a:t>I should have a lot of friends. </a:t>
            </a:r>
          </a:p>
        </p:txBody>
      </p:sp>
      <p:sp>
        <p:nvSpPr>
          <p:cNvPr id="17" name="TextBox 16">
            <a:extLst>
              <a:ext uri="{FF2B5EF4-FFF2-40B4-BE49-F238E27FC236}">
                <a16:creationId xmlns:a16="http://schemas.microsoft.com/office/drawing/2014/main" id="{DDF23C5C-222C-F67C-8267-ABD6BA811D5D}"/>
              </a:ext>
            </a:extLst>
          </p:cNvPr>
          <p:cNvSpPr txBox="1"/>
          <p:nvPr/>
        </p:nvSpPr>
        <p:spPr>
          <a:xfrm>
            <a:off x="6577100" y="4033789"/>
            <a:ext cx="4616450" cy="369332"/>
          </a:xfrm>
          <a:prstGeom prst="rect">
            <a:avLst/>
          </a:prstGeom>
          <a:noFill/>
        </p:spPr>
        <p:txBody>
          <a:bodyPr wrap="square">
            <a:spAutoFit/>
          </a:bodyPr>
          <a:lstStyle/>
          <a:p>
            <a:r>
              <a:rPr lang="en-US" dirty="0">
                <a:latin typeface="Swis721 Cn BT" panose="020B0506020202030204" pitchFamily="34" charset="0"/>
              </a:rPr>
              <a:t>I should sacrifice my needs for those of others.</a:t>
            </a:r>
          </a:p>
        </p:txBody>
      </p:sp>
      <p:pic>
        <p:nvPicPr>
          <p:cNvPr id="18"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84377117-EB2F-7408-217B-AE492F5645B7}"/>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9633" y="1897854"/>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BDC2C26E-1D41-C754-4944-784FEBCAC6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66" y="3058181"/>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BFC319C7-9EA7-C7A9-B291-7F15C03BA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755" y="4941934"/>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DC016AB4-83EA-BB7D-E3A9-D845F7F7E35D}"/>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1487" y="3685081"/>
            <a:ext cx="1089025"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Vector sight set icon aim cursor target audience data analysis targeting goal targetologist achieve achievement planning business concept vector icon in line black and colorful style">
            <a:extLst>
              <a:ext uri="{FF2B5EF4-FFF2-40B4-BE49-F238E27FC236}">
                <a16:creationId xmlns:a16="http://schemas.microsoft.com/office/drawing/2014/main" id="{941E7BCD-94F0-2DEE-F12C-9B939ADB7FE8}"/>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0560" y="5541927"/>
            <a:ext cx="1089025" cy="108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B1E7-7B6F-990D-9704-8752D5AB037C}"/>
              </a:ext>
            </a:extLst>
          </p:cNvPr>
          <p:cNvSpPr>
            <a:spLocks noGrp="1"/>
          </p:cNvSpPr>
          <p:nvPr>
            <p:ph type="title"/>
          </p:nvPr>
        </p:nvSpPr>
        <p:spPr>
          <a:xfrm>
            <a:off x="838200" y="112645"/>
            <a:ext cx="10515600" cy="714618"/>
          </a:xfrm>
        </p:spPr>
        <p:txBody>
          <a:bodyPr>
            <a:noAutofit/>
          </a:bodyPr>
          <a:lstStyle/>
          <a:p>
            <a:pPr algn="ctr"/>
            <a:r>
              <a:rPr lang="en-IN" sz="4000" b="1" dirty="0">
                <a:solidFill>
                  <a:srgbClr val="004E96"/>
                </a:solidFill>
              </a:rPr>
              <a:t>Building</a:t>
            </a:r>
            <a:r>
              <a:rPr lang="en-IN" sz="4000" b="1" dirty="0"/>
              <a:t> Interpersonal Effectiveness</a:t>
            </a:r>
          </a:p>
        </p:txBody>
      </p:sp>
      <p:pic>
        <p:nvPicPr>
          <p:cNvPr id="4" name="Content Placeholder 4">
            <a:extLst>
              <a:ext uri="{FF2B5EF4-FFF2-40B4-BE49-F238E27FC236}">
                <a16:creationId xmlns:a16="http://schemas.microsoft.com/office/drawing/2014/main" id="{F1E93E34-7CE3-7124-E5D2-3F15658E29AD}"/>
              </a:ext>
            </a:extLst>
          </p:cNvPr>
          <p:cNvPicPr>
            <a:picLocks noChangeAspect="1"/>
          </p:cNvPicPr>
          <p:nvPr/>
        </p:nvPicPr>
        <p:blipFill>
          <a:blip r:embed="rId3">
            <a:extLst>
              <a:ext uri="{28A0092B-C50C-407E-A947-70E740481C1C}">
                <a14:useLocalDpi xmlns:a14="http://schemas.microsoft.com/office/drawing/2010/main" val="0"/>
              </a:ext>
            </a:extLst>
          </a:blip>
          <a:srcRect l="37" r="37"/>
          <a:stretch/>
        </p:blipFill>
        <p:spPr>
          <a:xfrm>
            <a:off x="2178034" y="962222"/>
            <a:ext cx="8317806" cy="5659120"/>
          </a:xfrm>
          <a:prstGeom prst="rect">
            <a:avLst/>
          </a:prstGeom>
        </p:spPr>
      </p:pic>
      <p:sp>
        <p:nvSpPr>
          <p:cNvPr id="11" name="Rectangle 10">
            <a:extLst>
              <a:ext uri="{FF2B5EF4-FFF2-40B4-BE49-F238E27FC236}">
                <a16:creationId xmlns:a16="http://schemas.microsoft.com/office/drawing/2014/main" id="{D2037124-43A0-368A-D3BA-7E94F3E868FC}"/>
              </a:ext>
            </a:extLst>
          </p:cNvPr>
          <p:cNvSpPr/>
          <p:nvPr/>
        </p:nvSpPr>
        <p:spPr>
          <a:xfrm>
            <a:off x="4572560" y="1731652"/>
            <a:ext cx="633154" cy="459599"/>
          </a:xfrm>
          <a:prstGeom prst="rect">
            <a:avLst/>
          </a:prstGeom>
          <a:solidFill>
            <a:srgbClr val="DE4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2" name="Rectangle 11">
            <a:extLst>
              <a:ext uri="{FF2B5EF4-FFF2-40B4-BE49-F238E27FC236}">
                <a16:creationId xmlns:a16="http://schemas.microsoft.com/office/drawing/2014/main" id="{0CB1F5D0-F8DA-E18B-B316-15DB44F463A3}"/>
              </a:ext>
            </a:extLst>
          </p:cNvPr>
          <p:cNvSpPr/>
          <p:nvPr/>
        </p:nvSpPr>
        <p:spPr>
          <a:xfrm>
            <a:off x="6333934" y="1316153"/>
            <a:ext cx="633154" cy="459599"/>
          </a:xfrm>
          <a:prstGeom prst="rect">
            <a:avLst/>
          </a:prstGeom>
          <a:solidFill>
            <a:srgbClr val="47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3" name="Rectangle 12">
            <a:extLst>
              <a:ext uri="{FF2B5EF4-FFF2-40B4-BE49-F238E27FC236}">
                <a16:creationId xmlns:a16="http://schemas.microsoft.com/office/drawing/2014/main" id="{E234F5EB-72F1-3AED-6946-542AE90EF48A}"/>
              </a:ext>
            </a:extLst>
          </p:cNvPr>
          <p:cNvSpPr/>
          <p:nvPr/>
        </p:nvSpPr>
        <p:spPr>
          <a:xfrm>
            <a:off x="8036884" y="2191251"/>
            <a:ext cx="548876" cy="590099"/>
          </a:xfrm>
          <a:prstGeom prst="rect">
            <a:avLst/>
          </a:prstGeom>
          <a:solidFill>
            <a:srgbClr val="454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4" name="Rectangle 13">
            <a:extLst>
              <a:ext uri="{FF2B5EF4-FFF2-40B4-BE49-F238E27FC236}">
                <a16:creationId xmlns:a16="http://schemas.microsoft.com/office/drawing/2014/main" id="{5B47A887-2F08-BB5A-155E-4A159217203E}"/>
              </a:ext>
            </a:extLst>
          </p:cNvPr>
          <p:cNvSpPr/>
          <p:nvPr/>
        </p:nvSpPr>
        <p:spPr>
          <a:xfrm>
            <a:off x="8036884" y="5788223"/>
            <a:ext cx="863836" cy="274320"/>
          </a:xfrm>
          <a:prstGeom prst="rect">
            <a:avLst/>
          </a:prstGeom>
          <a:solidFill>
            <a:srgbClr val="89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5" name="Rectangle 14">
            <a:extLst>
              <a:ext uri="{FF2B5EF4-FFF2-40B4-BE49-F238E27FC236}">
                <a16:creationId xmlns:a16="http://schemas.microsoft.com/office/drawing/2014/main" id="{A56C6C9C-6628-193E-F5B3-50D37A122FEB}"/>
              </a:ext>
            </a:extLst>
          </p:cNvPr>
          <p:cNvSpPr/>
          <p:nvPr/>
        </p:nvSpPr>
        <p:spPr>
          <a:xfrm>
            <a:off x="3514303" y="3365732"/>
            <a:ext cx="633154" cy="228469"/>
          </a:xfrm>
          <a:prstGeom prst="rect">
            <a:avLst/>
          </a:prstGeom>
          <a:solidFill>
            <a:srgbClr val="F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6" name="Rectangle 15">
            <a:extLst>
              <a:ext uri="{FF2B5EF4-FFF2-40B4-BE49-F238E27FC236}">
                <a16:creationId xmlns:a16="http://schemas.microsoft.com/office/drawing/2014/main" id="{DF08E618-16A7-DE6D-C3D3-BC2117504CD9}"/>
              </a:ext>
            </a:extLst>
          </p:cNvPr>
          <p:cNvSpPr/>
          <p:nvPr/>
        </p:nvSpPr>
        <p:spPr>
          <a:xfrm>
            <a:off x="4180592" y="2784904"/>
            <a:ext cx="1143808" cy="109989"/>
          </a:xfrm>
          <a:prstGeom prst="rect">
            <a:avLst/>
          </a:prstGeom>
          <a:solidFill>
            <a:srgbClr val="DE4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7" name="Rectangle 16">
            <a:extLst>
              <a:ext uri="{FF2B5EF4-FFF2-40B4-BE49-F238E27FC236}">
                <a16:creationId xmlns:a16="http://schemas.microsoft.com/office/drawing/2014/main" id="{A84610D1-D98B-E6EB-7B1B-5149C19E0117}"/>
              </a:ext>
            </a:extLst>
          </p:cNvPr>
          <p:cNvSpPr/>
          <p:nvPr/>
        </p:nvSpPr>
        <p:spPr>
          <a:xfrm>
            <a:off x="4308400" y="4035833"/>
            <a:ext cx="132080" cy="553998"/>
          </a:xfrm>
          <a:prstGeom prst="rect">
            <a:avLst/>
          </a:prstGeom>
          <a:solidFill>
            <a:srgbClr val="F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8" name="Rectangle 17">
            <a:extLst>
              <a:ext uri="{FF2B5EF4-FFF2-40B4-BE49-F238E27FC236}">
                <a16:creationId xmlns:a16="http://schemas.microsoft.com/office/drawing/2014/main" id="{80EDDB22-FAAF-EAE3-6143-F7EB2067F4B8}"/>
              </a:ext>
            </a:extLst>
          </p:cNvPr>
          <p:cNvSpPr/>
          <p:nvPr/>
        </p:nvSpPr>
        <p:spPr>
          <a:xfrm>
            <a:off x="3190800" y="4162796"/>
            <a:ext cx="132080" cy="553998"/>
          </a:xfrm>
          <a:prstGeom prst="rect">
            <a:avLst/>
          </a:prstGeom>
          <a:solidFill>
            <a:srgbClr val="F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9" name="Rectangle 18">
            <a:extLst>
              <a:ext uri="{FF2B5EF4-FFF2-40B4-BE49-F238E27FC236}">
                <a16:creationId xmlns:a16="http://schemas.microsoft.com/office/drawing/2014/main" id="{FA003852-BE8D-0F5C-F9F0-971CF51BFA5D}"/>
              </a:ext>
            </a:extLst>
          </p:cNvPr>
          <p:cNvSpPr/>
          <p:nvPr/>
        </p:nvSpPr>
        <p:spPr>
          <a:xfrm rot="5400000">
            <a:off x="8790398" y="5675792"/>
            <a:ext cx="97437" cy="414159"/>
          </a:xfrm>
          <a:prstGeom prst="rect">
            <a:avLst/>
          </a:prstGeom>
          <a:solidFill>
            <a:srgbClr val="89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23" name="Graphic 22" descr="Lightbulb and pencil">
            <a:extLst>
              <a:ext uri="{FF2B5EF4-FFF2-40B4-BE49-F238E27FC236}">
                <a16:creationId xmlns:a16="http://schemas.microsoft.com/office/drawing/2014/main" id="{A9690460-A13C-FD5C-A10B-BD503D0176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03147" y="4439795"/>
            <a:ext cx="427182" cy="427182"/>
          </a:xfrm>
          <a:prstGeom prst="rect">
            <a:avLst/>
          </a:prstGeom>
        </p:spPr>
      </p:pic>
      <p:sp>
        <p:nvSpPr>
          <p:cNvPr id="28" name="TextBox 27">
            <a:extLst>
              <a:ext uri="{FF2B5EF4-FFF2-40B4-BE49-F238E27FC236}">
                <a16:creationId xmlns:a16="http://schemas.microsoft.com/office/drawing/2014/main" id="{E3F76F52-BC64-130A-A89B-9723CF60114C}"/>
              </a:ext>
            </a:extLst>
          </p:cNvPr>
          <p:cNvSpPr txBox="1"/>
          <p:nvPr/>
        </p:nvSpPr>
        <p:spPr>
          <a:xfrm rot="18844600">
            <a:off x="5192962" y="3546215"/>
            <a:ext cx="2099417" cy="1015663"/>
          </a:xfrm>
          <a:prstGeom prst="rect">
            <a:avLst/>
          </a:prstGeom>
          <a:noFill/>
        </p:spPr>
        <p:txBody>
          <a:bodyPr wrap="square">
            <a:spAutoFit/>
          </a:bodyPr>
          <a:lstStyle/>
          <a:p>
            <a:pPr algn="ctr"/>
            <a:r>
              <a:rPr lang="en-IN" sz="2000" dirty="0">
                <a:solidFill>
                  <a:srgbClr val="956A47"/>
                </a:solidFill>
                <a:effectLst>
                  <a:outerShdw blurRad="38100" dist="38100" dir="2700000" algn="tl">
                    <a:srgbClr val="000000">
                      <a:alpha val="43137"/>
                    </a:srgbClr>
                  </a:outerShdw>
                </a:effectLst>
                <a:latin typeface="Swis721 Cn BT" panose="020B0506020202030204" pitchFamily="34" charset="0"/>
              </a:rPr>
              <a:t>Developing Interpersonal Effectiveness</a:t>
            </a:r>
          </a:p>
        </p:txBody>
      </p:sp>
      <p:sp>
        <p:nvSpPr>
          <p:cNvPr id="29" name="Rectangle 28">
            <a:extLst>
              <a:ext uri="{FF2B5EF4-FFF2-40B4-BE49-F238E27FC236}">
                <a16:creationId xmlns:a16="http://schemas.microsoft.com/office/drawing/2014/main" id="{E6CDD563-DFB1-1512-EEED-1FE96B24B813}"/>
              </a:ext>
            </a:extLst>
          </p:cNvPr>
          <p:cNvSpPr/>
          <p:nvPr/>
        </p:nvSpPr>
        <p:spPr>
          <a:xfrm>
            <a:off x="8027784" y="5981362"/>
            <a:ext cx="872936" cy="151870"/>
          </a:xfrm>
          <a:prstGeom prst="rect">
            <a:avLst/>
          </a:prstGeom>
          <a:solidFill>
            <a:srgbClr val="894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30" name="Rectangle 29">
            <a:extLst>
              <a:ext uri="{FF2B5EF4-FFF2-40B4-BE49-F238E27FC236}">
                <a16:creationId xmlns:a16="http://schemas.microsoft.com/office/drawing/2014/main" id="{07709A66-DDBA-9856-14CE-FA9CCAC34F7C}"/>
              </a:ext>
            </a:extLst>
          </p:cNvPr>
          <p:cNvSpPr/>
          <p:nvPr/>
        </p:nvSpPr>
        <p:spPr>
          <a:xfrm>
            <a:off x="8431480" y="5717534"/>
            <a:ext cx="651353" cy="275017"/>
          </a:xfrm>
          <a:prstGeom prst="rect">
            <a:avLst/>
          </a:prstGeom>
          <a:solidFill>
            <a:srgbClr val="894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31" name="Rectangle 30">
            <a:extLst>
              <a:ext uri="{FF2B5EF4-FFF2-40B4-BE49-F238E27FC236}">
                <a16:creationId xmlns:a16="http://schemas.microsoft.com/office/drawing/2014/main" id="{D4C571FC-FE23-9598-09EB-26977A7F7CBE}"/>
              </a:ext>
            </a:extLst>
          </p:cNvPr>
          <p:cNvSpPr/>
          <p:nvPr/>
        </p:nvSpPr>
        <p:spPr>
          <a:xfrm>
            <a:off x="7854771" y="5640277"/>
            <a:ext cx="346995" cy="275017"/>
          </a:xfrm>
          <a:prstGeom prst="rect">
            <a:avLst/>
          </a:prstGeom>
          <a:solidFill>
            <a:srgbClr val="894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33" name="Graphic 32" descr="Ear">
            <a:extLst>
              <a:ext uri="{FF2B5EF4-FFF2-40B4-BE49-F238E27FC236}">
                <a16:creationId xmlns:a16="http://schemas.microsoft.com/office/drawing/2014/main" id="{4F05007F-613D-7131-728F-9379D31AD5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3950" y="3104263"/>
            <a:ext cx="436223" cy="436223"/>
          </a:xfrm>
          <a:prstGeom prst="rect">
            <a:avLst/>
          </a:prstGeom>
        </p:spPr>
      </p:pic>
      <p:pic>
        <p:nvPicPr>
          <p:cNvPr id="35" name="Graphic 34" descr="Chat">
            <a:extLst>
              <a:ext uri="{FF2B5EF4-FFF2-40B4-BE49-F238E27FC236}">
                <a16:creationId xmlns:a16="http://schemas.microsoft.com/office/drawing/2014/main" id="{8D8E39D3-75C8-260F-5E83-3C9FE84180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89137" y="1481451"/>
            <a:ext cx="496037" cy="496037"/>
          </a:xfrm>
          <a:prstGeom prst="rect">
            <a:avLst/>
          </a:prstGeom>
        </p:spPr>
      </p:pic>
      <p:pic>
        <p:nvPicPr>
          <p:cNvPr id="37" name="Graphic 36" descr="Handshake">
            <a:extLst>
              <a:ext uri="{FF2B5EF4-FFF2-40B4-BE49-F238E27FC236}">
                <a16:creationId xmlns:a16="http://schemas.microsoft.com/office/drawing/2014/main" id="{5D87B588-BCD6-6CCE-4723-4DEAFF6ECB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67377" y="1150159"/>
            <a:ext cx="521145" cy="521145"/>
          </a:xfrm>
          <a:prstGeom prst="rect">
            <a:avLst/>
          </a:prstGeom>
        </p:spPr>
      </p:pic>
      <p:pic>
        <p:nvPicPr>
          <p:cNvPr id="39" name="Graphic 38" descr="Cheers">
            <a:extLst>
              <a:ext uri="{FF2B5EF4-FFF2-40B4-BE49-F238E27FC236}">
                <a16:creationId xmlns:a16="http://schemas.microsoft.com/office/drawing/2014/main" id="{1174E793-BE7B-93D8-3933-1ECB57ECE15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21345" y="2028971"/>
            <a:ext cx="464415" cy="464415"/>
          </a:xfrm>
          <a:prstGeom prst="rect">
            <a:avLst/>
          </a:prstGeom>
        </p:spPr>
      </p:pic>
      <p:sp>
        <p:nvSpPr>
          <p:cNvPr id="5" name="TextBox 4">
            <a:extLst>
              <a:ext uri="{FF2B5EF4-FFF2-40B4-BE49-F238E27FC236}">
                <a16:creationId xmlns:a16="http://schemas.microsoft.com/office/drawing/2014/main" id="{8A0E2C0B-3E1A-AB9B-D159-56815B1AA512}"/>
              </a:ext>
            </a:extLst>
          </p:cNvPr>
          <p:cNvSpPr txBox="1"/>
          <p:nvPr/>
        </p:nvSpPr>
        <p:spPr>
          <a:xfrm>
            <a:off x="7818387" y="5014857"/>
            <a:ext cx="1344074" cy="646331"/>
          </a:xfrm>
          <a:prstGeom prst="rect">
            <a:avLst/>
          </a:prstGeom>
          <a:noFill/>
        </p:spPr>
        <p:txBody>
          <a:bodyPr wrap="square">
            <a:spAutoFit/>
          </a:bodyPr>
          <a:lstStyle/>
          <a:p>
            <a:pPr algn="ctr"/>
            <a:r>
              <a:rPr lang="en-IN" sz="1800" dirty="0">
                <a:solidFill>
                  <a:schemeClr val="bg1"/>
                </a:solidFill>
                <a:effectLst>
                  <a:outerShdw blurRad="38100" dist="38100" dir="2700000" algn="tl">
                    <a:srgbClr val="000000">
                      <a:alpha val="43137"/>
                    </a:srgbClr>
                  </a:outerShdw>
                </a:effectLst>
                <a:latin typeface="Swis721 Cn BT" panose="020B0506020202030204" pitchFamily="34" charset="0"/>
              </a:rPr>
              <a:t>Emotional</a:t>
            </a:r>
          </a:p>
          <a:p>
            <a:pPr algn="ctr"/>
            <a:r>
              <a:rPr lang="en-IN" sz="1800" dirty="0">
                <a:solidFill>
                  <a:schemeClr val="bg1"/>
                </a:solidFill>
                <a:effectLst>
                  <a:outerShdw blurRad="38100" dist="38100" dir="2700000" algn="tl">
                    <a:srgbClr val="000000">
                      <a:alpha val="43137"/>
                    </a:srgbClr>
                  </a:outerShdw>
                </a:effectLst>
                <a:latin typeface="Swis721 Cn BT" panose="020B0506020202030204" pitchFamily="34" charset="0"/>
              </a:rPr>
              <a:t>Intelligence</a:t>
            </a:r>
          </a:p>
        </p:txBody>
      </p:sp>
      <p:sp>
        <p:nvSpPr>
          <p:cNvPr id="21" name="TextBox 20">
            <a:extLst>
              <a:ext uri="{FF2B5EF4-FFF2-40B4-BE49-F238E27FC236}">
                <a16:creationId xmlns:a16="http://schemas.microsoft.com/office/drawing/2014/main" id="{2CF4F454-73D6-795E-C50E-EC95D19E00D0}"/>
              </a:ext>
            </a:extLst>
          </p:cNvPr>
          <p:cNvSpPr txBox="1"/>
          <p:nvPr/>
        </p:nvSpPr>
        <p:spPr>
          <a:xfrm>
            <a:off x="3190800" y="3730880"/>
            <a:ext cx="1084518" cy="646331"/>
          </a:xfrm>
          <a:prstGeom prst="rect">
            <a:avLst/>
          </a:prstGeom>
          <a:noFill/>
        </p:spPr>
        <p:txBody>
          <a:bodyPr wrap="square">
            <a:spAutoFit/>
          </a:bodyPr>
          <a:lstStyle/>
          <a:p>
            <a:pPr algn="ctr"/>
            <a:r>
              <a:rPr lang="en-IN" dirty="0">
                <a:solidFill>
                  <a:schemeClr val="bg1"/>
                </a:solidFill>
                <a:effectLst>
                  <a:outerShdw blurRad="38100" dist="38100" dir="2700000" algn="tl">
                    <a:srgbClr val="000000">
                      <a:alpha val="43137"/>
                    </a:srgbClr>
                  </a:outerShdw>
                </a:effectLst>
                <a:latin typeface="Swis721 Cn BT" panose="020B0506020202030204" pitchFamily="34" charset="0"/>
              </a:rPr>
              <a:t>Active</a:t>
            </a:r>
          </a:p>
          <a:p>
            <a:pPr algn="ctr"/>
            <a:r>
              <a:rPr lang="en-IN" dirty="0">
                <a:solidFill>
                  <a:schemeClr val="bg1"/>
                </a:solidFill>
                <a:effectLst>
                  <a:outerShdw blurRad="38100" dist="38100" dir="2700000" algn="tl">
                    <a:srgbClr val="000000">
                      <a:alpha val="43137"/>
                    </a:srgbClr>
                  </a:outerShdw>
                </a:effectLst>
                <a:latin typeface="Swis721 Cn BT" panose="020B0506020202030204" pitchFamily="34" charset="0"/>
              </a:rPr>
              <a:t>Listening</a:t>
            </a:r>
          </a:p>
        </p:txBody>
      </p:sp>
      <p:sp>
        <p:nvSpPr>
          <p:cNvPr id="24" name="TextBox 23">
            <a:extLst>
              <a:ext uri="{FF2B5EF4-FFF2-40B4-BE49-F238E27FC236}">
                <a16:creationId xmlns:a16="http://schemas.microsoft.com/office/drawing/2014/main" id="{202DD7BE-D94D-B1D3-6AD3-CC769CA14EC8}"/>
              </a:ext>
            </a:extLst>
          </p:cNvPr>
          <p:cNvSpPr txBox="1"/>
          <p:nvPr/>
        </p:nvSpPr>
        <p:spPr>
          <a:xfrm>
            <a:off x="3798333" y="2055490"/>
            <a:ext cx="1847166" cy="646331"/>
          </a:xfrm>
          <a:prstGeom prst="rect">
            <a:avLst/>
          </a:prstGeom>
          <a:noFill/>
        </p:spPr>
        <p:txBody>
          <a:bodyPr wrap="square">
            <a:spAutoFit/>
          </a:bodyPr>
          <a:lstStyle/>
          <a:p>
            <a:pPr algn="ctr"/>
            <a:r>
              <a:rPr lang="en-IN" dirty="0">
                <a:solidFill>
                  <a:schemeClr val="bg1"/>
                </a:solidFill>
                <a:effectLst>
                  <a:outerShdw blurRad="38100" dist="38100" dir="2700000" algn="tl">
                    <a:srgbClr val="000000">
                      <a:alpha val="43137"/>
                    </a:srgbClr>
                  </a:outerShdw>
                </a:effectLst>
              </a:rPr>
              <a:t>Assertive</a:t>
            </a:r>
          </a:p>
          <a:p>
            <a:pPr algn="ctr"/>
            <a:r>
              <a:rPr lang="en-IN" dirty="0">
                <a:solidFill>
                  <a:schemeClr val="bg1"/>
                </a:solidFill>
                <a:effectLst>
                  <a:outerShdw blurRad="38100" dist="38100" dir="2700000" algn="tl">
                    <a:srgbClr val="000000">
                      <a:alpha val="43137"/>
                    </a:srgbClr>
                  </a:outerShdw>
                </a:effectLst>
              </a:rPr>
              <a:t>Communication</a:t>
            </a:r>
          </a:p>
        </p:txBody>
      </p:sp>
      <p:sp>
        <p:nvSpPr>
          <p:cNvPr id="26" name="TextBox 25">
            <a:extLst>
              <a:ext uri="{FF2B5EF4-FFF2-40B4-BE49-F238E27FC236}">
                <a16:creationId xmlns:a16="http://schemas.microsoft.com/office/drawing/2014/main" id="{D10EE180-8CDB-E8B6-369E-29159613EB82}"/>
              </a:ext>
            </a:extLst>
          </p:cNvPr>
          <p:cNvSpPr txBox="1"/>
          <p:nvPr/>
        </p:nvSpPr>
        <p:spPr>
          <a:xfrm>
            <a:off x="6230472" y="1859241"/>
            <a:ext cx="1063499" cy="369332"/>
          </a:xfrm>
          <a:prstGeom prst="rect">
            <a:avLst/>
          </a:prstGeom>
          <a:noFill/>
        </p:spPr>
        <p:txBody>
          <a:bodyPr wrap="square">
            <a:spAutoFit/>
          </a:bodyPr>
          <a:lstStyle/>
          <a:p>
            <a:pPr algn="ctr"/>
            <a:r>
              <a:rPr lang="en-IN" sz="1800" dirty="0">
                <a:solidFill>
                  <a:schemeClr val="bg1"/>
                </a:solidFill>
                <a:effectLst>
                  <a:outerShdw blurRad="38100" dist="38100" dir="2700000" algn="tl">
                    <a:srgbClr val="000000">
                      <a:alpha val="43137"/>
                    </a:srgbClr>
                  </a:outerShdw>
                </a:effectLst>
                <a:latin typeface="Swis721 Cn BT" panose="020B0506020202030204" pitchFamily="34" charset="0"/>
              </a:rPr>
              <a:t>Empathy</a:t>
            </a:r>
          </a:p>
        </p:txBody>
      </p:sp>
      <p:sp>
        <p:nvSpPr>
          <p:cNvPr id="32" name="TextBox 31">
            <a:extLst>
              <a:ext uri="{FF2B5EF4-FFF2-40B4-BE49-F238E27FC236}">
                <a16:creationId xmlns:a16="http://schemas.microsoft.com/office/drawing/2014/main" id="{45BDEA98-3763-AA0C-7551-7E774CFA027D}"/>
              </a:ext>
            </a:extLst>
          </p:cNvPr>
          <p:cNvSpPr txBox="1"/>
          <p:nvPr/>
        </p:nvSpPr>
        <p:spPr>
          <a:xfrm>
            <a:off x="7494398" y="2972763"/>
            <a:ext cx="1788301" cy="646331"/>
          </a:xfrm>
          <a:prstGeom prst="rect">
            <a:avLst/>
          </a:prstGeom>
          <a:noFill/>
        </p:spPr>
        <p:txBody>
          <a:bodyPr wrap="square">
            <a:spAutoFit/>
          </a:bodyPr>
          <a:lstStyle/>
          <a:p>
            <a:pPr algn="ctr"/>
            <a:r>
              <a:rPr lang="en-IN" sz="1800" dirty="0">
                <a:solidFill>
                  <a:schemeClr val="bg1"/>
                </a:solidFill>
                <a:latin typeface="Swis721 Cn BT" panose="020B0506020202030204" pitchFamily="34" charset="0"/>
              </a:rPr>
              <a:t>Conflict Resolution</a:t>
            </a:r>
            <a:endParaRPr lang="en-IN" sz="1800" b="1" dirty="0">
              <a:solidFill>
                <a:schemeClr val="bg1"/>
              </a:solidFill>
              <a:latin typeface="Swis721 Cn BT" panose="020B0506020202030204" pitchFamily="34" charset="0"/>
            </a:endParaRPr>
          </a:p>
        </p:txBody>
      </p:sp>
    </p:spTree>
    <p:extLst>
      <p:ext uri="{BB962C8B-B14F-4D97-AF65-F5344CB8AC3E}">
        <p14:creationId xmlns:p14="http://schemas.microsoft.com/office/powerpoint/2010/main" val="12780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4" grpId="0"/>
      <p:bldP spid="26"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4"/>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5"/>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6"/>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18509"/>
          </a:xfrm>
          <a:prstGeom prst="rect">
            <a:avLst/>
          </a:prstGeom>
          <a:noFill/>
        </p:spPr>
        <p:txBody>
          <a:bodyPr wrap="square" rtlCol="0">
            <a:spAutoFit/>
          </a:bodyPr>
          <a:lstStyle/>
          <a:p>
            <a:r>
              <a:rPr lang="en-IN" sz="1400" dirty="0">
                <a:latin typeface="Swis721 Cn BT" panose="020B0506020202030204" pitchFamily="34" charset="0"/>
              </a:rPr>
              <a:t>Hello@freelancetrainings.com</a:t>
            </a: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44215"/>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7"/>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5" name="Picture 2" descr="Free vector thank you placard concept illustration">
            <a:extLst>
              <a:ext uri="{FF2B5EF4-FFF2-40B4-BE49-F238E27FC236}">
                <a16:creationId xmlns:a16="http://schemas.microsoft.com/office/drawing/2014/main" id="{04504D1F-4823-628D-19FD-9EE5B7A14C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657" b="14010"/>
          <a:stretch>
            <a:fillRect/>
          </a:stretch>
        </p:blipFill>
        <p:spPr bwMode="auto">
          <a:xfrm>
            <a:off x="5023032" y="783956"/>
            <a:ext cx="5914242" cy="29679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DAB72A2-1A0F-CF93-0C89-F3A097D242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8320" y="0"/>
            <a:ext cx="9525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9CC1E8-AC28-CF52-F310-C786FD692A0D}"/>
              </a:ext>
            </a:extLst>
          </p:cNvPr>
          <p:cNvGrpSpPr/>
          <p:nvPr/>
        </p:nvGrpSpPr>
        <p:grpSpPr>
          <a:xfrm>
            <a:off x="159248" y="1462891"/>
            <a:ext cx="11363325" cy="3781425"/>
            <a:chOff x="140017" y="1883727"/>
            <a:chExt cx="11363325" cy="3781425"/>
          </a:xfrm>
        </p:grpSpPr>
        <p:pic>
          <p:nvPicPr>
            <p:cNvPr id="5" name="Picture 4">
              <a:extLst>
                <a:ext uri="{FF2B5EF4-FFF2-40B4-BE49-F238E27FC236}">
                  <a16:creationId xmlns:a16="http://schemas.microsoft.com/office/drawing/2014/main" id="{B40D5D23-9083-5613-37C9-C11C4FE7B617}"/>
                </a:ext>
              </a:extLst>
            </p:cNvPr>
            <p:cNvPicPr>
              <a:picLocks noChangeAspect="1"/>
            </p:cNvPicPr>
            <p:nvPr/>
          </p:nvPicPr>
          <p:blipFill>
            <a:blip r:embed="rId3"/>
            <a:stretch>
              <a:fillRect/>
            </a:stretch>
          </p:blipFill>
          <p:spPr>
            <a:xfrm>
              <a:off x="140017" y="1883727"/>
              <a:ext cx="11363325" cy="3781425"/>
            </a:xfrm>
            <a:prstGeom prst="rect">
              <a:avLst/>
            </a:prstGeom>
          </p:spPr>
        </p:pic>
        <p:sp>
          <p:nvSpPr>
            <p:cNvPr id="9" name="Oval 8">
              <a:extLst>
                <a:ext uri="{FF2B5EF4-FFF2-40B4-BE49-F238E27FC236}">
                  <a16:creationId xmlns:a16="http://schemas.microsoft.com/office/drawing/2014/main" id="{B5ED3224-77B8-81D3-5FD3-FE493697C98D}"/>
                </a:ext>
              </a:extLst>
            </p:cNvPr>
            <p:cNvSpPr/>
            <p:nvPr/>
          </p:nvSpPr>
          <p:spPr>
            <a:xfrm>
              <a:off x="8258812" y="33528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0" name="Oval 9">
              <a:extLst>
                <a:ext uri="{FF2B5EF4-FFF2-40B4-BE49-F238E27FC236}">
                  <a16:creationId xmlns:a16="http://schemas.microsoft.com/office/drawing/2014/main" id="{5F8664D4-28C7-B399-B201-CDEB9A485264}"/>
                </a:ext>
              </a:extLst>
            </p:cNvPr>
            <p:cNvSpPr/>
            <p:nvPr/>
          </p:nvSpPr>
          <p:spPr>
            <a:xfrm>
              <a:off x="6467795"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2" name="Oval 11">
              <a:extLst>
                <a:ext uri="{FF2B5EF4-FFF2-40B4-BE49-F238E27FC236}">
                  <a16:creationId xmlns:a16="http://schemas.microsoft.com/office/drawing/2014/main" id="{C0184FD4-8939-7E46-BFB3-6597D273CD6A}"/>
                </a:ext>
              </a:extLst>
            </p:cNvPr>
            <p:cNvSpPr/>
            <p:nvPr/>
          </p:nvSpPr>
          <p:spPr>
            <a:xfrm>
              <a:off x="10090947"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grpSp>
      <p:sp>
        <p:nvSpPr>
          <p:cNvPr id="16" name="TextBox 15">
            <a:extLst>
              <a:ext uri="{FF2B5EF4-FFF2-40B4-BE49-F238E27FC236}">
                <a16:creationId xmlns:a16="http://schemas.microsoft.com/office/drawing/2014/main" id="{45869AA9-3B62-8E3F-0B4C-E6986A696EA1}"/>
              </a:ext>
            </a:extLst>
          </p:cNvPr>
          <p:cNvSpPr txBox="1"/>
          <p:nvPr/>
        </p:nvSpPr>
        <p:spPr>
          <a:xfrm>
            <a:off x="512871" y="1788859"/>
            <a:ext cx="2100334" cy="892552"/>
          </a:xfrm>
          <a:prstGeom prst="rect">
            <a:avLst/>
          </a:prstGeom>
          <a:noFill/>
        </p:spPr>
        <p:txBody>
          <a:bodyPr wrap="square" rtlCol="0">
            <a:spAutoFit/>
          </a:bodyPr>
          <a:lstStyle/>
          <a:p>
            <a:pPr algn="ctr"/>
            <a:r>
              <a:rPr lang="en-IN" sz="2000" b="1" dirty="0">
                <a:latin typeface="Swis721 Cn BT" panose="020B0506020202030204" pitchFamily="34" charset="0"/>
              </a:rPr>
              <a:t>Module 1</a:t>
            </a:r>
            <a:endParaRPr lang="en-IN" sz="2000" dirty="0">
              <a:latin typeface="Swis721 Cn BT" panose="020B0506020202030204" pitchFamily="34" charset="0"/>
            </a:endParaRPr>
          </a:p>
          <a:p>
            <a:pPr algn="ctr"/>
            <a:r>
              <a:rPr lang="en-IN" sz="1600" dirty="0">
                <a:latin typeface="Swis721 Cn BT" panose="020B0506020202030204" pitchFamily="34" charset="0"/>
              </a:rPr>
              <a:t>Understanding Personal Effectiveness </a:t>
            </a:r>
          </a:p>
        </p:txBody>
      </p:sp>
      <p:sp>
        <p:nvSpPr>
          <p:cNvPr id="17" name="TextBox 16">
            <a:extLst>
              <a:ext uri="{FF2B5EF4-FFF2-40B4-BE49-F238E27FC236}">
                <a16:creationId xmlns:a16="http://schemas.microsoft.com/office/drawing/2014/main" id="{8DA7D0EF-E31D-997E-656F-80397E5990CA}"/>
              </a:ext>
            </a:extLst>
          </p:cNvPr>
          <p:cNvSpPr txBox="1"/>
          <p:nvPr/>
        </p:nvSpPr>
        <p:spPr>
          <a:xfrm>
            <a:off x="4086879" y="1788859"/>
            <a:ext cx="2035384" cy="892552"/>
          </a:xfrm>
          <a:prstGeom prst="rect">
            <a:avLst/>
          </a:prstGeom>
          <a:noFill/>
        </p:spPr>
        <p:txBody>
          <a:bodyPr wrap="square" rtlCol="0">
            <a:spAutoFit/>
          </a:bodyPr>
          <a:lstStyle/>
          <a:p>
            <a:pPr algn="ctr"/>
            <a:r>
              <a:rPr lang="en-IN" sz="2000" b="1" dirty="0">
                <a:latin typeface="Swis721 Cn BT" panose="020B0506020202030204" pitchFamily="34" charset="0"/>
              </a:rPr>
              <a:t>Module 3</a:t>
            </a:r>
            <a:endParaRPr lang="en-IN" sz="2000" dirty="0">
              <a:latin typeface="Swis721 Cn BT" panose="020B0506020202030204" pitchFamily="34" charset="0"/>
            </a:endParaRPr>
          </a:p>
          <a:p>
            <a:pPr algn="ctr"/>
            <a:r>
              <a:rPr lang="en-IN" sz="1600" dirty="0">
                <a:latin typeface="Swis721 Cn BT" panose="020B0506020202030204" pitchFamily="34" charset="0"/>
              </a:rPr>
              <a:t>Impactful Communication </a:t>
            </a:r>
          </a:p>
        </p:txBody>
      </p:sp>
      <p:sp>
        <p:nvSpPr>
          <p:cNvPr id="18" name="TextBox 17">
            <a:extLst>
              <a:ext uri="{FF2B5EF4-FFF2-40B4-BE49-F238E27FC236}">
                <a16:creationId xmlns:a16="http://schemas.microsoft.com/office/drawing/2014/main" id="{DBC94E89-7BA8-5E3B-1B47-1888DBCC60F0}"/>
              </a:ext>
            </a:extLst>
          </p:cNvPr>
          <p:cNvSpPr txBox="1"/>
          <p:nvPr/>
        </p:nvSpPr>
        <p:spPr>
          <a:xfrm>
            <a:off x="2358690" y="4998095"/>
            <a:ext cx="1886029" cy="892552"/>
          </a:xfrm>
          <a:prstGeom prst="rect">
            <a:avLst/>
          </a:prstGeom>
          <a:noFill/>
        </p:spPr>
        <p:txBody>
          <a:bodyPr wrap="square" rtlCol="0">
            <a:spAutoFit/>
          </a:bodyPr>
          <a:lstStyle/>
          <a:p>
            <a:pPr algn="ctr"/>
            <a:r>
              <a:rPr lang="en-IN" sz="2000" b="1" dirty="0">
                <a:latin typeface="Swis721 Cn BT" panose="020B0506020202030204" pitchFamily="34" charset="0"/>
              </a:rPr>
              <a:t>Module 2</a:t>
            </a:r>
          </a:p>
          <a:p>
            <a:pPr algn="ctr"/>
            <a:r>
              <a:rPr lang="en-IN" sz="1600" dirty="0">
                <a:latin typeface="Swis721 Cn BT" panose="020B0506020202030204" pitchFamily="34" charset="0"/>
              </a:rPr>
              <a:t>Building an Attitude </a:t>
            </a:r>
          </a:p>
          <a:p>
            <a:pPr algn="ctr"/>
            <a:r>
              <a:rPr lang="en-IN" sz="1600" dirty="0">
                <a:latin typeface="Swis721 Cn BT" panose="020B0506020202030204" pitchFamily="34" charset="0"/>
              </a:rPr>
              <a:t>of Ownership</a:t>
            </a:r>
          </a:p>
        </p:txBody>
      </p:sp>
      <p:sp>
        <p:nvSpPr>
          <p:cNvPr id="19" name="TextBox 18">
            <a:extLst>
              <a:ext uri="{FF2B5EF4-FFF2-40B4-BE49-F238E27FC236}">
                <a16:creationId xmlns:a16="http://schemas.microsoft.com/office/drawing/2014/main" id="{74C6664B-3A57-EBB6-B98D-9A531B04BA9F}"/>
              </a:ext>
            </a:extLst>
          </p:cNvPr>
          <p:cNvSpPr txBox="1"/>
          <p:nvPr/>
        </p:nvSpPr>
        <p:spPr>
          <a:xfrm>
            <a:off x="6176396" y="5021775"/>
            <a:ext cx="1536927" cy="892552"/>
          </a:xfrm>
          <a:prstGeom prst="rect">
            <a:avLst/>
          </a:prstGeom>
          <a:noFill/>
        </p:spPr>
        <p:txBody>
          <a:bodyPr wrap="square" rtlCol="0">
            <a:spAutoFit/>
          </a:bodyPr>
          <a:lstStyle/>
          <a:p>
            <a:pPr algn="ctr"/>
            <a:r>
              <a:rPr lang="en-IN" sz="2000" b="1" dirty="0">
                <a:latin typeface="Swis721 Cn BT" panose="020B0506020202030204" pitchFamily="34" charset="0"/>
              </a:rPr>
              <a:t>Module 4</a:t>
            </a:r>
            <a:endParaRPr lang="en-IN" sz="2000" dirty="0">
              <a:latin typeface="Swis721 Cn BT" panose="020B0506020202030204" pitchFamily="34" charset="0"/>
            </a:endParaRPr>
          </a:p>
          <a:p>
            <a:pPr algn="ctr"/>
            <a:r>
              <a:rPr lang="en-IN" sz="1600" dirty="0">
                <a:latin typeface="Swis721 Cn BT" panose="020B0506020202030204" pitchFamily="34" charset="0"/>
              </a:rPr>
              <a:t>SMART Goal Setting</a:t>
            </a:r>
          </a:p>
        </p:txBody>
      </p:sp>
      <p:sp>
        <p:nvSpPr>
          <p:cNvPr id="20" name="TextBox 19">
            <a:extLst>
              <a:ext uri="{FF2B5EF4-FFF2-40B4-BE49-F238E27FC236}">
                <a16:creationId xmlns:a16="http://schemas.microsoft.com/office/drawing/2014/main" id="{7C4D8FAA-09A4-2D2B-A496-9C37B87326A5}"/>
              </a:ext>
            </a:extLst>
          </p:cNvPr>
          <p:cNvSpPr txBox="1"/>
          <p:nvPr/>
        </p:nvSpPr>
        <p:spPr>
          <a:xfrm>
            <a:off x="7968325" y="1787263"/>
            <a:ext cx="1536927" cy="892552"/>
          </a:xfrm>
          <a:prstGeom prst="rect">
            <a:avLst/>
          </a:prstGeom>
          <a:noFill/>
        </p:spPr>
        <p:txBody>
          <a:bodyPr wrap="square" rtlCol="0">
            <a:spAutoFit/>
          </a:bodyPr>
          <a:lstStyle/>
          <a:p>
            <a:pPr algn="ctr"/>
            <a:r>
              <a:rPr lang="en-IN" sz="2000" b="1" dirty="0">
                <a:latin typeface="Swis721 Cn BT" panose="020B0506020202030204" pitchFamily="34" charset="0"/>
              </a:rPr>
              <a:t>Module 5</a:t>
            </a:r>
            <a:endParaRPr lang="en-IN" sz="2800" b="1" dirty="0">
              <a:latin typeface="Swis721 Cn BT" panose="020B0506020202030204" pitchFamily="34" charset="0"/>
            </a:endParaRPr>
          </a:p>
          <a:p>
            <a:pPr algn="ctr"/>
            <a:r>
              <a:rPr lang="en-IN" sz="1600" dirty="0">
                <a:latin typeface="Swis721 Cn BT" panose="020B0506020202030204" pitchFamily="34" charset="0"/>
              </a:rPr>
              <a:t>Manging Time &amp; Prioritisation</a:t>
            </a:r>
          </a:p>
        </p:txBody>
      </p:sp>
      <p:sp>
        <p:nvSpPr>
          <p:cNvPr id="21" name="TextBox 20">
            <a:extLst>
              <a:ext uri="{FF2B5EF4-FFF2-40B4-BE49-F238E27FC236}">
                <a16:creationId xmlns:a16="http://schemas.microsoft.com/office/drawing/2014/main" id="{925F388B-59AA-FB53-D5C3-C96EC507C195}"/>
              </a:ext>
            </a:extLst>
          </p:cNvPr>
          <p:cNvSpPr txBox="1"/>
          <p:nvPr/>
        </p:nvSpPr>
        <p:spPr>
          <a:xfrm>
            <a:off x="9363823" y="4986312"/>
            <a:ext cx="2408378" cy="892552"/>
          </a:xfrm>
          <a:prstGeom prst="rect">
            <a:avLst/>
          </a:prstGeom>
          <a:noFill/>
        </p:spPr>
        <p:txBody>
          <a:bodyPr wrap="square" rtlCol="0">
            <a:spAutoFit/>
          </a:bodyPr>
          <a:lstStyle/>
          <a:p>
            <a:pPr algn="ctr"/>
            <a:r>
              <a:rPr lang="en-IN" sz="2000" b="1" dirty="0">
                <a:latin typeface="Swis721 Cn BT" panose="020B0506020202030204" pitchFamily="34" charset="0"/>
              </a:rPr>
              <a:t>Module 6</a:t>
            </a:r>
          </a:p>
          <a:p>
            <a:pPr algn="ctr"/>
            <a:r>
              <a:rPr lang="en-US" sz="1600" dirty="0">
                <a:latin typeface="Swis721 Cn BT" panose="020B0506020202030204" pitchFamily="34" charset="0"/>
              </a:rPr>
              <a:t>Being a team Player-Interpersonal Effectiveness</a:t>
            </a:r>
          </a:p>
        </p:txBody>
      </p:sp>
      <p:sp>
        <p:nvSpPr>
          <p:cNvPr id="43" name="Oval 42">
            <a:extLst>
              <a:ext uri="{FF2B5EF4-FFF2-40B4-BE49-F238E27FC236}">
                <a16:creationId xmlns:a16="http://schemas.microsoft.com/office/drawing/2014/main" id="{1F4C70DC-2A14-001B-9BF5-54A28AB41821}"/>
              </a:ext>
            </a:extLst>
          </p:cNvPr>
          <p:cNvSpPr/>
          <p:nvPr/>
        </p:nvSpPr>
        <p:spPr>
          <a:xfrm>
            <a:off x="1064200" y="290861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44" name="Oval 43">
            <a:extLst>
              <a:ext uri="{FF2B5EF4-FFF2-40B4-BE49-F238E27FC236}">
                <a16:creationId xmlns:a16="http://schemas.microsoft.com/office/drawing/2014/main" id="{D6F4772B-F2E5-EDCC-9BB5-0C7690B5CCD2}"/>
              </a:ext>
            </a:extLst>
          </p:cNvPr>
          <p:cNvSpPr/>
          <p:nvPr/>
        </p:nvSpPr>
        <p:spPr>
          <a:xfrm>
            <a:off x="2843871" y="3725443"/>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32" name="Picture 31">
            <a:extLst>
              <a:ext uri="{FF2B5EF4-FFF2-40B4-BE49-F238E27FC236}">
                <a16:creationId xmlns:a16="http://schemas.microsoft.com/office/drawing/2014/main" id="{8EFF9D65-222B-FCFA-38A0-D460259ABADA}"/>
              </a:ext>
            </a:extLst>
          </p:cNvPr>
          <p:cNvPicPr>
            <a:picLocks noChangeAspect="1"/>
          </p:cNvPicPr>
          <p:nvPr/>
        </p:nvPicPr>
        <p:blipFill>
          <a:blip r:embed="rId4"/>
          <a:stretch>
            <a:fillRect/>
          </a:stretch>
        </p:blipFill>
        <p:spPr>
          <a:xfrm>
            <a:off x="2996261" y="3909379"/>
            <a:ext cx="763278" cy="763278"/>
          </a:xfrm>
          <a:prstGeom prst="rect">
            <a:avLst/>
          </a:prstGeom>
        </p:spPr>
      </p:pic>
      <p:sp>
        <p:nvSpPr>
          <p:cNvPr id="45" name="Oval 44">
            <a:extLst>
              <a:ext uri="{FF2B5EF4-FFF2-40B4-BE49-F238E27FC236}">
                <a16:creationId xmlns:a16="http://schemas.microsoft.com/office/drawing/2014/main" id="{252B715A-DB04-D2CD-0A0D-9A09E9E0A21B}"/>
              </a:ext>
            </a:extLst>
          </p:cNvPr>
          <p:cNvSpPr/>
          <p:nvPr/>
        </p:nvSpPr>
        <p:spPr>
          <a:xfrm>
            <a:off x="4646737" y="2925643"/>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36" name="Picture 35">
            <a:extLst>
              <a:ext uri="{FF2B5EF4-FFF2-40B4-BE49-F238E27FC236}">
                <a16:creationId xmlns:a16="http://schemas.microsoft.com/office/drawing/2014/main" id="{D21DD228-E24C-32C8-176C-D46D5ACAC5D2}"/>
              </a:ext>
            </a:extLst>
          </p:cNvPr>
          <p:cNvPicPr>
            <a:picLocks noChangeAspect="1"/>
          </p:cNvPicPr>
          <p:nvPr/>
        </p:nvPicPr>
        <p:blipFill>
          <a:blip r:embed="rId5"/>
          <a:stretch>
            <a:fillRect/>
          </a:stretch>
        </p:blipFill>
        <p:spPr>
          <a:xfrm>
            <a:off x="4869116" y="3125941"/>
            <a:ext cx="664938" cy="664938"/>
          </a:xfrm>
          <a:prstGeom prst="rect">
            <a:avLst/>
          </a:prstGeom>
        </p:spPr>
      </p:pic>
      <p:pic>
        <p:nvPicPr>
          <p:cNvPr id="2" name="Picture 1">
            <a:extLst>
              <a:ext uri="{FF2B5EF4-FFF2-40B4-BE49-F238E27FC236}">
                <a16:creationId xmlns:a16="http://schemas.microsoft.com/office/drawing/2014/main" id="{E04A2A55-A9E2-A324-77B0-DF82FD6EC9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218" y="2965254"/>
            <a:ext cx="756032" cy="825625"/>
          </a:xfrm>
          <a:prstGeom prst="rect">
            <a:avLst/>
          </a:prstGeom>
        </p:spPr>
      </p:pic>
      <p:pic>
        <p:nvPicPr>
          <p:cNvPr id="3" name="Picture 2">
            <a:extLst>
              <a:ext uri="{FF2B5EF4-FFF2-40B4-BE49-F238E27FC236}">
                <a16:creationId xmlns:a16="http://schemas.microsoft.com/office/drawing/2014/main" id="{10BEFCD0-C1C7-9D4A-BF1B-32470A309C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220" t="9569" r="10419" b="30593"/>
          <a:stretch/>
        </p:blipFill>
        <p:spPr>
          <a:xfrm>
            <a:off x="6487027" y="3696530"/>
            <a:ext cx="915668" cy="889523"/>
          </a:xfrm>
          <a:prstGeom prst="rect">
            <a:avLst/>
          </a:prstGeom>
        </p:spPr>
      </p:pic>
      <p:pic>
        <p:nvPicPr>
          <p:cNvPr id="7" name="Picture 6">
            <a:extLst>
              <a:ext uri="{FF2B5EF4-FFF2-40B4-BE49-F238E27FC236}">
                <a16:creationId xmlns:a16="http://schemas.microsoft.com/office/drawing/2014/main" id="{AE4133C6-C94A-FF60-B00D-DAD3B87D4D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1909" y="2896427"/>
            <a:ext cx="1144248" cy="1144248"/>
          </a:xfrm>
          <a:prstGeom prst="rect">
            <a:avLst/>
          </a:prstGeom>
        </p:spPr>
      </p:pic>
      <p:pic>
        <p:nvPicPr>
          <p:cNvPr id="8" name="Picture 7">
            <a:extLst>
              <a:ext uri="{FF2B5EF4-FFF2-40B4-BE49-F238E27FC236}">
                <a16:creationId xmlns:a16="http://schemas.microsoft.com/office/drawing/2014/main" id="{3BD833CE-6D0A-2536-C059-3DA9E3AAD1C6}"/>
              </a:ext>
            </a:extLst>
          </p:cNvPr>
          <p:cNvPicPr>
            <a:picLocks noChangeAspect="1"/>
          </p:cNvPicPr>
          <p:nvPr/>
        </p:nvPicPr>
        <p:blipFill>
          <a:blip r:embed="rId9" cstate="print">
            <a:extLst>
              <a:ext uri="{28A0092B-C50C-407E-A947-70E740481C1C}">
                <a14:useLocalDpi xmlns:a14="http://schemas.microsoft.com/office/drawing/2010/main" val="0"/>
              </a:ext>
            </a:extLst>
          </a:blip>
          <a:srcRect l="1624" r="1624"/>
          <a:stretch/>
        </p:blipFill>
        <p:spPr>
          <a:xfrm>
            <a:off x="9992198" y="3591390"/>
            <a:ext cx="1067519" cy="1043255"/>
          </a:xfrm>
          <a:prstGeom prst="rect">
            <a:avLst/>
          </a:prstGeom>
        </p:spPr>
      </p:pic>
      <p:sp>
        <p:nvSpPr>
          <p:cNvPr id="13" name="Title 1">
            <a:extLst>
              <a:ext uri="{FF2B5EF4-FFF2-40B4-BE49-F238E27FC236}">
                <a16:creationId xmlns:a16="http://schemas.microsoft.com/office/drawing/2014/main" id="{78424D84-9628-95D2-D07D-BC9BBFAC907F}"/>
              </a:ext>
            </a:extLst>
          </p:cNvPr>
          <p:cNvSpPr>
            <a:spLocks noGrp="1"/>
          </p:cNvSpPr>
          <p:nvPr>
            <p:ph type="title"/>
          </p:nvPr>
        </p:nvSpPr>
        <p:spPr>
          <a:xfrm>
            <a:off x="589281" y="370839"/>
            <a:ext cx="10515600" cy="620395"/>
          </a:xfrm>
        </p:spPr>
        <p:txBody>
          <a:bodyPr>
            <a:noAutofit/>
          </a:bodyPr>
          <a:lstStyle/>
          <a:p>
            <a:pPr algn="ctr" eaLnBrk="1" hangingPunct="1"/>
            <a:r>
              <a:rPr lang="en-US" altLang="en-US" sz="4000" b="1" dirty="0"/>
              <a:t>Workshop </a:t>
            </a:r>
            <a:r>
              <a:rPr lang="en-US" altLang="en-US" sz="4000" b="1" dirty="0">
                <a:solidFill>
                  <a:srgbClr val="004E96"/>
                </a:solidFill>
              </a:rPr>
              <a:t>Agenda</a:t>
            </a:r>
            <a:r>
              <a:rPr lang="en-US" altLang="en-US" sz="4000" b="1" dirty="0"/>
              <a:t> </a:t>
            </a:r>
          </a:p>
        </p:txBody>
      </p:sp>
    </p:spTree>
    <p:extLst>
      <p:ext uri="{BB962C8B-B14F-4D97-AF65-F5344CB8AC3E}">
        <p14:creationId xmlns:p14="http://schemas.microsoft.com/office/powerpoint/2010/main" val="160176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C472-122F-3F2D-297F-7B3B981B6885}"/>
              </a:ext>
            </a:extLst>
          </p:cNvPr>
          <p:cNvSpPr>
            <a:spLocks noGrp="1"/>
          </p:cNvSpPr>
          <p:nvPr>
            <p:ph type="title"/>
          </p:nvPr>
        </p:nvSpPr>
        <p:spPr>
          <a:xfrm>
            <a:off x="838199" y="177349"/>
            <a:ext cx="10515600" cy="669275"/>
          </a:xfrm>
        </p:spPr>
        <p:txBody>
          <a:bodyPr>
            <a:normAutofit fontScale="90000"/>
          </a:bodyPr>
          <a:lstStyle/>
          <a:p>
            <a:pPr algn="ctr"/>
            <a:r>
              <a:rPr lang="en-US" sz="4400" b="1" dirty="0">
                <a:latin typeface="Swis721 Cn BT" panose="020B0506020202030204" pitchFamily="34" charset="0"/>
              </a:rPr>
              <a:t>Ice Breaker Activity- </a:t>
            </a:r>
            <a:r>
              <a:rPr lang="en-US" sz="4400" b="1" dirty="0">
                <a:solidFill>
                  <a:srgbClr val="004E96"/>
                </a:solidFill>
                <a:latin typeface="Swis721 Cn BT" panose="020B0506020202030204" pitchFamily="34" charset="0"/>
              </a:rPr>
              <a:t>Tell me the Story</a:t>
            </a:r>
          </a:p>
        </p:txBody>
      </p:sp>
      <p:pic>
        <p:nvPicPr>
          <p:cNvPr id="1026" name="Picture 2" descr="Photo top view a large group of diverse young people looking at the camera">
            <a:extLst>
              <a:ext uri="{FF2B5EF4-FFF2-40B4-BE49-F238E27FC236}">
                <a16:creationId xmlns:a16="http://schemas.microsoft.com/office/drawing/2014/main" id="{8B970876-8611-61C7-CAE5-F305BAC61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469" y="990495"/>
            <a:ext cx="6467061" cy="555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7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364A-2353-B686-50C8-9D7B72D55A2D}"/>
              </a:ext>
            </a:extLst>
          </p:cNvPr>
          <p:cNvSpPr>
            <a:spLocks noGrp="1"/>
          </p:cNvSpPr>
          <p:nvPr>
            <p:ph type="title"/>
          </p:nvPr>
        </p:nvSpPr>
        <p:spPr>
          <a:xfrm>
            <a:off x="838200" y="36046"/>
            <a:ext cx="10515600" cy="668545"/>
          </a:xfrm>
        </p:spPr>
        <p:txBody>
          <a:bodyPr>
            <a:normAutofit fontScale="90000"/>
          </a:bodyPr>
          <a:lstStyle/>
          <a:p>
            <a:r>
              <a:rPr lang="en-IN" b="1" dirty="0">
                <a:solidFill>
                  <a:srgbClr val="004E96"/>
                </a:solidFill>
              </a:rPr>
              <a:t>Benefits</a:t>
            </a:r>
            <a:r>
              <a:rPr lang="en-IN" b="1" dirty="0"/>
              <a:t> of Personal Effectiveness to </a:t>
            </a:r>
            <a:r>
              <a:rPr lang="en-IN" b="1" dirty="0">
                <a:solidFill>
                  <a:srgbClr val="004E96"/>
                </a:solidFill>
              </a:rPr>
              <a:t>Companies</a:t>
            </a:r>
          </a:p>
        </p:txBody>
      </p:sp>
      <p:graphicFrame>
        <p:nvGraphicFramePr>
          <p:cNvPr id="9" name="Diagram 8">
            <a:extLst>
              <a:ext uri="{FF2B5EF4-FFF2-40B4-BE49-F238E27FC236}">
                <a16:creationId xmlns:a16="http://schemas.microsoft.com/office/drawing/2014/main" id="{C965F48E-AF7E-71C7-028B-507A2BAE1272}"/>
              </a:ext>
            </a:extLst>
          </p:cNvPr>
          <p:cNvGraphicFramePr/>
          <p:nvPr>
            <p:extLst>
              <p:ext uri="{D42A27DB-BD31-4B8C-83A1-F6EECF244321}">
                <p14:modId xmlns:p14="http://schemas.microsoft.com/office/powerpoint/2010/main" val="704224988"/>
              </p:ext>
            </p:extLst>
          </p:nvPr>
        </p:nvGraphicFramePr>
        <p:xfrm>
          <a:off x="0" y="1004552"/>
          <a:ext cx="6642118" cy="5655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159CE9A6-2F8E-4473-7279-9C54248DC54F}"/>
              </a:ext>
            </a:extLst>
          </p:cNvPr>
          <p:cNvSpPr txBox="1"/>
          <p:nvPr/>
        </p:nvSpPr>
        <p:spPr>
          <a:xfrm>
            <a:off x="3249520" y="5045642"/>
            <a:ext cx="1872923" cy="646331"/>
          </a:xfrm>
          <a:prstGeom prst="rect">
            <a:avLst/>
          </a:prstGeom>
          <a:noFill/>
        </p:spPr>
        <p:txBody>
          <a:bodyPr wrap="square">
            <a:spAutoFit/>
          </a:bodyPr>
          <a:lstStyle/>
          <a:p>
            <a:pPr algn="ctr"/>
            <a:r>
              <a:rPr lang="en-US" dirty="0">
                <a:effectLst>
                  <a:outerShdw blurRad="38100" dist="38100" dir="2700000" algn="tl">
                    <a:srgbClr val="000000">
                      <a:alpha val="43137"/>
                    </a:srgbClr>
                  </a:outerShdw>
                </a:effectLst>
                <a:latin typeface="Swis721 Cn BT" panose="020B0506020202030204" pitchFamily="34" charset="0"/>
              </a:rPr>
              <a:t>Better Communication</a:t>
            </a:r>
          </a:p>
        </p:txBody>
      </p:sp>
      <p:sp>
        <p:nvSpPr>
          <p:cNvPr id="13" name="TextBox 12">
            <a:extLst>
              <a:ext uri="{FF2B5EF4-FFF2-40B4-BE49-F238E27FC236}">
                <a16:creationId xmlns:a16="http://schemas.microsoft.com/office/drawing/2014/main" id="{67B2A4D0-C84C-8043-3326-E17C7A390D96}"/>
              </a:ext>
            </a:extLst>
          </p:cNvPr>
          <p:cNvSpPr txBox="1"/>
          <p:nvPr/>
        </p:nvSpPr>
        <p:spPr>
          <a:xfrm>
            <a:off x="1297630" y="5019178"/>
            <a:ext cx="1965475" cy="646331"/>
          </a:xfrm>
          <a:prstGeom prst="rect">
            <a:avLst/>
          </a:prstGeom>
          <a:noFill/>
        </p:spPr>
        <p:txBody>
          <a:bodyPr wrap="square">
            <a:spAutoFit/>
          </a:bodyPr>
          <a:lstStyle/>
          <a:p>
            <a:pPr algn="ctr"/>
            <a:r>
              <a:rPr lang="en-IN" dirty="0">
                <a:effectLst>
                  <a:outerShdw blurRad="38100" dist="38100" dir="2700000" algn="tl">
                    <a:srgbClr val="000000">
                      <a:alpha val="43137"/>
                    </a:srgbClr>
                  </a:outerShdw>
                </a:effectLst>
                <a:latin typeface="Swis721 Cn BT" panose="020B0506020202030204" pitchFamily="34" charset="0"/>
              </a:rPr>
              <a:t>Increased employee engagement </a:t>
            </a:r>
          </a:p>
        </p:txBody>
      </p:sp>
      <p:pic>
        <p:nvPicPr>
          <p:cNvPr id="3" name="Picture 2">
            <a:extLst>
              <a:ext uri="{FF2B5EF4-FFF2-40B4-BE49-F238E27FC236}">
                <a16:creationId xmlns:a16="http://schemas.microsoft.com/office/drawing/2014/main" id="{F0D69AD9-0FF7-459E-45D5-72A767335C2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642118" y="1004552"/>
            <a:ext cx="5549882" cy="5655927"/>
          </a:xfrm>
          <a:prstGeom prst="rect">
            <a:avLst/>
          </a:prstGeom>
        </p:spPr>
      </p:pic>
    </p:spTree>
    <p:extLst>
      <p:ext uri="{BB962C8B-B14F-4D97-AF65-F5344CB8AC3E}">
        <p14:creationId xmlns:p14="http://schemas.microsoft.com/office/powerpoint/2010/main" val="35115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5F37FA5A-3012-45E6-89BA-89AB119345B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2374878E-3DC9-4E45-9458-E55335D5B75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B712E4D5-5C54-43C2-B674-63F940B4F47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829649CD-7ECD-4DA7-8C46-6868EFC331F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5A946F95-C24D-4787-B79E-3DDB0C60A6F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4B6C9E48-17C2-4CFE-BDB2-785659D7D69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6D5BB69E-3335-4E99-8114-124C7C952FF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562B0190-B420-4B9B-97DD-83AA83583C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E7D1538E-399B-45DD-9C79-8B424872CF8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F81F6F99-7F2F-4580-B981-89256CBB04A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graphicEl>
                                              <a:dgm id="{864E59B0-6362-409B-995A-B21C84B515E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graphicEl>
                                              <a:dgm id="{3D4DFE2B-131D-429B-A128-B0A3483F7E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E5B716-71C5-58E3-A73E-279F919B1C35}"/>
              </a:ext>
            </a:extLst>
          </p:cNvPr>
          <p:cNvSpPr/>
          <p:nvPr/>
        </p:nvSpPr>
        <p:spPr>
          <a:xfrm>
            <a:off x="4413809" y="1527858"/>
            <a:ext cx="3627069" cy="3212967"/>
          </a:xfrm>
          <a:prstGeom prst="rect">
            <a:avLst/>
          </a:prstGeom>
          <a:blipFill dpi="0" rotWithShape="1">
            <a:blip r:embed="rId3" cstate="print">
              <a:extLst>
                <a:ext uri="{28A0092B-C50C-407E-A947-70E740481C1C}">
                  <a14:useLocalDpi xmlns:a14="http://schemas.microsoft.com/office/drawing/2010/main" val="0"/>
                </a:ext>
              </a:extLst>
            </a:blip>
            <a:srcRect/>
            <a:stretch>
              <a:fillRect l="-3101" r="-3101"/>
            </a:stretch>
          </a:blipFill>
          <a:ln w="952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Speech Bubble: Rectangle 14">
            <a:extLst>
              <a:ext uri="{FF2B5EF4-FFF2-40B4-BE49-F238E27FC236}">
                <a16:creationId xmlns:a16="http://schemas.microsoft.com/office/drawing/2014/main" id="{ECAD7DCB-7FE6-0933-3FAE-3FC3DA65AC8B}"/>
              </a:ext>
            </a:extLst>
          </p:cNvPr>
          <p:cNvSpPr/>
          <p:nvPr/>
        </p:nvSpPr>
        <p:spPr>
          <a:xfrm>
            <a:off x="4413808" y="4740824"/>
            <a:ext cx="3627069" cy="1034941"/>
          </a:xfrm>
          <a:prstGeom prst="wedgeRectCallout">
            <a:avLst>
              <a:gd name="adj1" fmla="val 20863"/>
              <a:gd name="adj2" fmla="val -84208"/>
            </a:avLst>
          </a:prstGeom>
          <a:solidFill>
            <a:srgbClr val="BAB8C5"/>
          </a:solidFill>
          <a:ln w="9525">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36000" tIns="0" rIns="0" bIns="0" anchor="ctr"/>
          <a:lstStyle/>
          <a:p>
            <a:pPr algn="ctr">
              <a:spcBef>
                <a:spcPts val="600"/>
              </a:spcBef>
              <a:spcAft>
                <a:spcPts val="600"/>
              </a:spcAft>
            </a:pPr>
            <a:r>
              <a:rPr lang="en-US" sz="2800" b="1" dirty="0">
                <a:solidFill>
                  <a:schemeClr val="tx1"/>
                </a:solidFill>
                <a:effectLst>
                  <a:outerShdw blurRad="38100" dist="38100" dir="2700000" algn="tl">
                    <a:srgbClr val="000000">
                      <a:alpha val="43137"/>
                    </a:srgbClr>
                  </a:outerShdw>
                </a:effectLst>
                <a:latin typeface="Swis721 Cn BT" panose="020B0506020202030204" pitchFamily="34" charset="0"/>
              </a:rPr>
              <a:t>Skills</a:t>
            </a:r>
          </a:p>
        </p:txBody>
      </p:sp>
      <p:sp>
        <p:nvSpPr>
          <p:cNvPr id="10" name="Rectangle 9">
            <a:extLst>
              <a:ext uri="{FF2B5EF4-FFF2-40B4-BE49-F238E27FC236}">
                <a16:creationId xmlns:a16="http://schemas.microsoft.com/office/drawing/2014/main" id="{6AEDDDEE-E798-FE08-9C65-92540EF0BDF7}"/>
              </a:ext>
            </a:extLst>
          </p:cNvPr>
          <p:cNvSpPr/>
          <p:nvPr/>
        </p:nvSpPr>
        <p:spPr>
          <a:xfrm>
            <a:off x="368126" y="1527859"/>
            <a:ext cx="3879782" cy="3212967"/>
          </a:xfrm>
          <a:prstGeom prst="rect">
            <a:avLst/>
          </a:prstGeom>
          <a:blipFill dpi="0" rotWithShape="1">
            <a:blip r:embed="rId4">
              <a:extLst>
                <a:ext uri="{28A0092B-C50C-407E-A947-70E740481C1C}">
                  <a14:useLocalDpi xmlns:a14="http://schemas.microsoft.com/office/drawing/2010/main" val="0"/>
                </a:ext>
              </a:extLst>
            </a:blip>
            <a:srcRect/>
            <a:stretch>
              <a:fillRect l="-1497" r="-21911"/>
            </a:stretch>
          </a:blipFill>
          <a:ln w="952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Speech Bubble: Rectangle 10">
            <a:extLst>
              <a:ext uri="{FF2B5EF4-FFF2-40B4-BE49-F238E27FC236}">
                <a16:creationId xmlns:a16="http://schemas.microsoft.com/office/drawing/2014/main" id="{E41CA07D-C398-90AA-12F4-56D039A47C72}"/>
              </a:ext>
            </a:extLst>
          </p:cNvPr>
          <p:cNvSpPr/>
          <p:nvPr/>
        </p:nvSpPr>
        <p:spPr>
          <a:xfrm>
            <a:off x="368125" y="4740825"/>
            <a:ext cx="3879782" cy="1034941"/>
          </a:xfrm>
          <a:prstGeom prst="wedgeRectCallout">
            <a:avLst>
              <a:gd name="adj1" fmla="val 20863"/>
              <a:gd name="adj2" fmla="val -84208"/>
            </a:avLst>
          </a:prstGeom>
          <a:solidFill>
            <a:srgbClr val="D1C8BF"/>
          </a:solidFill>
          <a:ln w="9525">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36000" tIns="0" rIns="0" bIns="0" anchor="ctr"/>
          <a:lstStyle/>
          <a:p>
            <a:pPr algn="ctr">
              <a:spcBef>
                <a:spcPts val="600"/>
              </a:spcBef>
              <a:spcAft>
                <a:spcPts val="600"/>
              </a:spcAft>
            </a:pPr>
            <a:r>
              <a:rPr lang="en-US" sz="2800" b="1" dirty="0">
                <a:solidFill>
                  <a:schemeClr val="tx1"/>
                </a:solidFill>
                <a:effectLst>
                  <a:outerShdw blurRad="38100" dist="38100" dir="2700000" algn="tl">
                    <a:srgbClr val="000000">
                      <a:alpha val="43137"/>
                    </a:srgbClr>
                  </a:outerShdw>
                </a:effectLst>
                <a:latin typeface="Swis721 Cn BT" panose="020B0506020202030204" pitchFamily="34" charset="0"/>
              </a:rPr>
              <a:t>Attitude</a:t>
            </a:r>
          </a:p>
        </p:txBody>
      </p:sp>
      <p:sp>
        <p:nvSpPr>
          <p:cNvPr id="12" name="Rectangle 11">
            <a:extLst>
              <a:ext uri="{FF2B5EF4-FFF2-40B4-BE49-F238E27FC236}">
                <a16:creationId xmlns:a16="http://schemas.microsoft.com/office/drawing/2014/main" id="{C71DCA0B-9D53-05EC-472F-DD07F42EECCF}"/>
              </a:ext>
            </a:extLst>
          </p:cNvPr>
          <p:cNvSpPr/>
          <p:nvPr/>
        </p:nvSpPr>
        <p:spPr>
          <a:xfrm>
            <a:off x="8206777" y="1527858"/>
            <a:ext cx="3627069" cy="3212967"/>
          </a:xfrm>
          <a:prstGeom prst="rect">
            <a:avLst/>
          </a:prstGeom>
          <a:blipFill dpi="0" rotWithShape="1">
            <a:blip r:embed="rId5" cstate="print">
              <a:extLst>
                <a:ext uri="{28A0092B-C50C-407E-A947-70E740481C1C}">
                  <a14:useLocalDpi xmlns:a14="http://schemas.microsoft.com/office/drawing/2010/main" val="0"/>
                </a:ext>
              </a:extLst>
            </a:blip>
            <a:srcRect/>
            <a:stretch>
              <a:fillRect l="-123" r="-21959"/>
            </a:stretch>
          </a:blipFill>
          <a:ln w="952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Speech Bubble: Rectangle 12">
            <a:extLst>
              <a:ext uri="{FF2B5EF4-FFF2-40B4-BE49-F238E27FC236}">
                <a16:creationId xmlns:a16="http://schemas.microsoft.com/office/drawing/2014/main" id="{D1E68BFD-9B5F-71F0-82EB-02038EFFB4E6}"/>
              </a:ext>
            </a:extLst>
          </p:cNvPr>
          <p:cNvSpPr/>
          <p:nvPr/>
        </p:nvSpPr>
        <p:spPr>
          <a:xfrm>
            <a:off x="8206777" y="4740825"/>
            <a:ext cx="3627069" cy="1034941"/>
          </a:xfrm>
          <a:prstGeom prst="wedgeRectCallout">
            <a:avLst>
              <a:gd name="adj1" fmla="val 20863"/>
              <a:gd name="adj2" fmla="val -84208"/>
            </a:avLst>
          </a:prstGeom>
          <a:solidFill>
            <a:srgbClr val="CEA68E"/>
          </a:solidFill>
          <a:ln w="9525">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36000" tIns="0" rIns="0" bIns="0" anchor="ctr"/>
          <a:lstStyle/>
          <a:p>
            <a:pPr algn="ctr">
              <a:spcBef>
                <a:spcPts val="600"/>
              </a:spcBef>
              <a:spcAft>
                <a:spcPts val="600"/>
              </a:spcAft>
            </a:pPr>
            <a:r>
              <a:rPr lang="en-US" sz="2800" b="1" dirty="0">
                <a:solidFill>
                  <a:schemeClr val="tx1"/>
                </a:solidFill>
                <a:effectLst>
                  <a:outerShdw blurRad="38100" dist="38100" dir="2700000" algn="tl">
                    <a:srgbClr val="000000">
                      <a:alpha val="43137"/>
                    </a:srgbClr>
                  </a:outerShdw>
                </a:effectLst>
                <a:latin typeface="Swis721 Cn BT" panose="020B0506020202030204" pitchFamily="34" charset="0"/>
              </a:rPr>
              <a:t>Knowledge</a:t>
            </a:r>
          </a:p>
        </p:txBody>
      </p:sp>
      <p:sp>
        <p:nvSpPr>
          <p:cNvPr id="2" name="Title 1">
            <a:extLst>
              <a:ext uri="{FF2B5EF4-FFF2-40B4-BE49-F238E27FC236}">
                <a16:creationId xmlns:a16="http://schemas.microsoft.com/office/drawing/2014/main" id="{7B1CC0F4-66CD-AB1B-6965-6A47874AA8FF}"/>
              </a:ext>
            </a:extLst>
          </p:cNvPr>
          <p:cNvSpPr>
            <a:spLocks noGrp="1"/>
          </p:cNvSpPr>
          <p:nvPr>
            <p:ph type="title"/>
          </p:nvPr>
        </p:nvSpPr>
        <p:spPr>
          <a:xfrm>
            <a:off x="838200" y="307250"/>
            <a:ext cx="10515600" cy="638727"/>
          </a:xfrm>
        </p:spPr>
        <p:txBody>
          <a:bodyPr>
            <a:normAutofit fontScale="90000"/>
          </a:bodyPr>
          <a:lstStyle/>
          <a:p>
            <a:pPr algn="ctr"/>
            <a:r>
              <a:rPr lang="en-IN" b="1" dirty="0"/>
              <a:t>Achieving Personal </a:t>
            </a:r>
            <a:r>
              <a:rPr lang="en-IN" b="1" dirty="0">
                <a:solidFill>
                  <a:srgbClr val="004E96"/>
                </a:solidFill>
              </a:rPr>
              <a:t>Excellence</a:t>
            </a:r>
          </a:p>
        </p:txBody>
      </p:sp>
    </p:spTree>
    <p:extLst>
      <p:ext uri="{BB962C8B-B14F-4D97-AF65-F5344CB8AC3E}">
        <p14:creationId xmlns:p14="http://schemas.microsoft.com/office/powerpoint/2010/main" val="1314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9DF0-D521-A5E4-1E19-642CA90120DA}"/>
              </a:ext>
            </a:extLst>
          </p:cNvPr>
          <p:cNvSpPr>
            <a:spLocks noGrp="1"/>
          </p:cNvSpPr>
          <p:nvPr>
            <p:ph type="title"/>
          </p:nvPr>
        </p:nvSpPr>
        <p:spPr>
          <a:xfrm>
            <a:off x="838200" y="212651"/>
            <a:ext cx="10515600" cy="765545"/>
          </a:xfrm>
        </p:spPr>
        <p:txBody>
          <a:bodyPr>
            <a:normAutofit/>
          </a:bodyPr>
          <a:lstStyle/>
          <a:p>
            <a:r>
              <a:rPr lang="en-IN" sz="4000" b="1" dirty="0">
                <a:solidFill>
                  <a:srgbClr val="004E96"/>
                </a:solidFill>
              </a:rPr>
              <a:t>How to Avoid </a:t>
            </a:r>
            <a:r>
              <a:rPr lang="en-IN" sz="4000" b="1" dirty="0"/>
              <a:t>Blame Game/Walking the extra mile</a:t>
            </a:r>
          </a:p>
        </p:txBody>
      </p:sp>
      <p:grpSp>
        <p:nvGrpSpPr>
          <p:cNvPr id="4" name="Group 3">
            <a:extLst>
              <a:ext uri="{FF2B5EF4-FFF2-40B4-BE49-F238E27FC236}">
                <a16:creationId xmlns:a16="http://schemas.microsoft.com/office/drawing/2014/main" id="{80DE58E4-9E52-D88C-26B7-4EDF53F98A35}"/>
              </a:ext>
            </a:extLst>
          </p:cNvPr>
          <p:cNvGrpSpPr/>
          <p:nvPr/>
        </p:nvGrpSpPr>
        <p:grpSpPr>
          <a:xfrm>
            <a:off x="838200" y="1549830"/>
            <a:ext cx="10306594" cy="4416414"/>
            <a:chOff x="838200" y="1897700"/>
            <a:chExt cx="10306594" cy="4416414"/>
          </a:xfrm>
        </p:grpSpPr>
        <p:pic>
          <p:nvPicPr>
            <p:cNvPr id="5" name="Picture 4">
              <a:extLst>
                <a:ext uri="{FF2B5EF4-FFF2-40B4-BE49-F238E27FC236}">
                  <a16:creationId xmlns:a16="http://schemas.microsoft.com/office/drawing/2014/main" id="{A0375CFE-E73F-CB5C-6606-CB280C4483DB}"/>
                </a:ext>
              </a:extLst>
            </p:cNvPr>
            <p:cNvPicPr>
              <a:picLocks noChangeAspect="1"/>
            </p:cNvPicPr>
            <p:nvPr/>
          </p:nvPicPr>
          <p:blipFill>
            <a:blip r:embed="rId3"/>
            <a:stretch>
              <a:fillRect/>
            </a:stretch>
          </p:blipFill>
          <p:spPr>
            <a:xfrm>
              <a:off x="838200" y="1897700"/>
              <a:ext cx="10306594" cy="4416414"/>
            </a:xfrm>
            <a:prstGeom prst="rect">
              <a:avLst/>
            </a:prstGeom>
          </p:spPr>
        </p:pic>
        <p:sp>
          <p:nvSpPr>
            <p:cNvPr id="6" name="Rectangle 5">
              <a:extLst>
                <a:ext uri="{FF2B5EF4-FFF2-40B4-BE49-F238E27FC236}">
                  <a16:creationId xmlns:a16="http://schemas.microsoft.com/office/drawing/2014/main" id="{2799E4B8-BBB8-780E-80C8-C15B8EFAA1DB}"/>
                </a:ext>
              </a:extLst>
            </p:cNvPr>
            <p:cNvSpPr/>
            <p:nvPr/>
          </p:nvSpPr>
          <p:spPr>
            <a:xfrm>
              <a:off x="2351314" y="3291841"/>
              <a:ext cx="1214846" cy="9144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7" name="Rectangle 6">
              <a:extLst>
                <a:ext uri="{FF2B5EF4-FFF2-40B4-BE49-F238E27FC236}">
                  <a16:creationId xmlns:a16="http://schemas.microsoft.com/office/drawing/2014/main" id="{593C180F-B740-1745-98EC-EC712917E64F}"/>
                </a:ext>
              </a:extLst>
            </p:cNvPr>
            <p:cNvSpPr/>
            <p:nvPr/>
          </p:nvSpPr>
          <p:spPr>
            <a:xfrm>
              <a:off x="5384074" y="3291841"/>
              <a:ext cx="1214846" cy="9144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a:extLst>
                <a:ext uri="{FF2B5EF4-FFF2-40B4-BE49-F238E27FC236}">
                  <a16:creationId xmlns:a16="http://schemas.microsoft.com/office/drawing/2014/main" id="{07DC7C3A-99F3-A545-6283-9983BFF2D068}"/>
                </a:ext>
              </a:extLst>
            </p:cNvPr>
            <p:cNvSpPr/>
            <p:nvPr/>
          </p:nvSpPr>
          <p:spPr>
            <a:xfrm>
              <a:off x="8595360" y="3291841"/>
              <a:ext cx="1214846" cy="9144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Rectangle 8">
              <a:extLst>
                <a:ext uri="{FF2B5EF4-FFF2-40B4-BE49-F238E27FC236}">
                  <a16:creationId xmlns:a16="http://schemas.microsoft.com/office/drawing/2014/main" id="{32D47D2A-2E07-A6D5-824A-7E2382491FE6}"/>
                </a:ext>
              </a:extLst>
            </p:cNvPr>
            <p:cNvSpPr/>
            <p:nvPr/>
          </p:nvSpPr>
          <p:spPr>
            <a:xfrm>
              <a:off x="2172787" y="4206241"/>
              <a:ext cx="1393373" cy="56170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0" name="Oval 9">
              <a:extLst>
                <a:ext uri="{FF2B5EF4-FFF2-40B4-BE49-F238E27FC236}">
                  <a16:creationId xmlns:a16="http://schemas.microsoft.com/office/drawing/2014/main" id="{80F8077F-F69C-FB9C-22B2-46E3CDB228A6}"/>
                </a:ext>
              </a:extLst>
            </p:cNvPr>
            <p:cNvSpPr/>
            <p:nvPr/>
          </p:nvSpPr>
          <p:spPr>
            <a:xfrm>
              <a:off x="8172993" y="3121027"/>
              <a:ext cx="2059579" cy="2170428"/>
            </a:xfrm>
            <a:prstGeom prst="ellipse">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1" name="Oval 10">
              <a:extLst>
                <a:ext uri="{FF2B5EF4-FFF2-40B4-BE49-F238E27FC236}">
                  <a16:creationId xmlns:a16="http://schemas.microsoft.com/office/drawing/2014/main" id="{0F79A545-D1C1-AF37-60BA-B8DB9B6678FA}"/>
                </a:ext>
              </a:extLst>
            </p:cNvPr>
            <p:cNvSpPr/>
            <p:nvPr/>
          </p:nvSpPr>
          <p:spPr>
            <a:xfrm>
              <a:off x="5066210" y="3121027"/>
              <a:ext cx="2059579" cy="2170428"/>
            </a:xfrm>
            <a:prstGeom prst="ellipse">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2" name="Oval 11">
              <a:extLst>
                <a:ext uri="{FF2B5EF4-FFF2-40B4-BE49-F238E27FC236}">
                  <a16:creationId xmlns:a16="http://schemas.microsoft.com/office/drawing/2014/main" id="{8422EB4A-541A-2D70-1620-F9B2106437E7}"/>
                </a:ext>
              </a:extLst>
            </p:cNvPr>
            <p:cNvSpPr/>
            <p:nvPr/>
          </p:nvSpPr>
          <p:spPr>
            <a:xfrm>
              <a:off x="1928947" y="3020693"/>
              <a:ext cx="2059579" cy="2170427"/>
            </a:xfrm>
            <a:prstGeom prst="ellipse">
              <a:avLst/>
            </a:prstGeom>
            <a:solidFill>
              <a:srgbClr val="F2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dirty="0">
                <a:solidFill>
                  <a:schemeClr val="tx1"/>
                </a:solidFill>
                <a:latin typeface="Swis721 Cn BT" panose="020B0506020202030204" pitchFamily="34" charset="0"/>
              </a:endParaRPr>
            </a:p>
          </p:txBody>
        </p:sp>
      </p:grpSp>
      <p:pic>
        <p:nvPicPr>
          <p:cNvPr id="14" name="Graphic 13" descr="Lightbulb">
            <a:extLst>
              <a:ext uri="{FF2B5EF4-FFF2-40B4-BE49-F238E27FC236}">
                <a16:creationId xmlns:a16="http://schemas.microsoft.com/office/drawing/2014/main" id="{8AB8AD3A-4474-F52D-BC41-03409BB9DE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5708" y="2880238"/>
            <a:ext cx="727530" cy="727530"/>
          </a:xfrm>
          <a:prstGeom prst="rect">
            <a:avLst/>
          </a:prstGeom>
        </p:spPr>
      </p:pic>
      <p:sp>
        <p:nvSpPr>
          <p:cNvPr id="16" name="TextBox 15">
            <a:extLst>
              <a:ext uri="{FF2B5EF4-FFF2-40B4-BE49-F238E27FC236}">
                <a16:creationId xmlns:a16="http://schemas.microsoft.com/office/drawing/2014/main" id="{0C4CBBC3-9D03-A05B-E45D-F99A21CA5E72}"/>
              </a:ext>
            </a:extLst>
          </p:cNvPr>
          <p:cNvSpPr txBox="1"/>
          <p:nvPr/>
        </p:nvSpPr>
        <p:spPr>
          <a:xfrm>
            <a:off x="2048691" y="3744798"/>
            <a:ext cx="1637212" cy="769441"/>
          </a:xfrm>
          <a:prstGeom prst="rect">
            <a:avLst/>
          </a:prstGeom>
          <a:noFill/>
        </p:spPr>
        <p:txBody>
          <a:bodyPr wrap="square">
            <a:spAutoFit/>
          </a:bodyPr>
          <a:lstStyle/>
          <a:p>
            <a:pPr algn="ctr"/>
            <a:r>
              <a:rPr lang="en-IN" sz="2000" b="1" dirty="0">
                <a:solidFill>
                  <a:schemeClr val="tx1"/>
                </a:solidFill>
                <a:latin typeface="Swis721 Cn BT" panose="020B0506020202030204" pitchFamily="34" charset="0"/>
              </a:rPr>
              <a:t>Focus</a:t>
            </a:r>
            <a:r>
              <a:rPr lang="en-IN" b="1" dirty="0">
                <a:solidFill>
                  <a:schemeClr val="tx1"/>
                </a:solidFill>
                <a:latin typeface="Swis721 Cn BT" panose="020B0506020202030204" pitchFamily="34" charset="0"/>
              </a:rPr>
              <a:t> </a:t>
            </a:r>
            <a:r>
              <a:rPr lang="en-IN" sz="2000" b="1" dirty="0">
                <a:solidFill>
                  <a:schemeClr val="tx1"/>
                </a:solidFill>
                <a:latin typeface="Swis721 Cn BT" panose="020B0506020202030204" pitchFamily="34" charset="0"/>
              </a:rPr>
              <a:t>On </a:t>
            </a:r>
            <a:r>
              <a:rPr lang="en-IN" sz="2400" b="1" dirty="0">
                <a:solidFill>
                  <a:schemeClr val="tx1"/>
                </a:solidFill>
                <a:latin typeface="Swis721 Cn BT" panose="020B0506020202030204" pitchFamily="34" charset="0"/>
              </a:rPr>
              <a:t>Solutions</a:t>
            </a:r>
            <a:endParaRPr lang="en-IN" sz="2000" b="1" dirty="0">
              <a:solidFill>
                <a:schemeClr val="tx1"/>
              </a:solidFill>
              <a:latin typeface="Swis721 Cn BT" panose="020B0506020202030204" pitchFamily="34" charset="0"/>
            </a:endParaRPr>
          </a:p>
        </p:txBody>
      </p:sp>
      <p:sp>
        <p:nvSpPr>
          <p:cNvPr id="17" name="TextBox 16">
            <a:extLst>
              <a:ext uri="{FF2B5EF4-FFF2-40B4-BE49-F238E27FC236}">
                <a16:creationId xmlns:a16="http://schemas.microsoft.com/office/drawing/2014/main" id="{D1A6856C-697D-B815-5CFB-D6E2C45DFF58}"/>
              </a:ext>
            </a:extLst>
          </p:cNvPr>
          <p:cNvSpPr txBox="1"/>
          <p:nvPr/>
        </p:nvSpPr>
        <p:spPr>
          <a:xfrm>
            <a:off x="5172891" y="3744798"/>
            <a:ext cx="1637212" cy="738664"/>
          </a:xfrm>
          <a:prstGeom prst="rect">
            <a:avLst/>
          </a:prstGeom>
          <a:noFill/>
        </p:spPr>
        <p:txBody>
          <a:bodyPr wrap="square">
            <a:spAutoFit/>
          </a:bodyPr>
          <a:lstStyle/>
          <a:p>
            <a:pPr algn="ctr"/>
            <a:r>
              <a:rPr lang="en-IN" sz="1800" b="1" dirty="0">
                <a:solidFill>
                  <a:schemeClr val="tx1"/>
                </a:solidFill>
                <a:latin typeface="Swis721 Cn BT" panose="020B0506020202030204" pitchFamily="34" charset="0"/>
              </a:rPr>
              <a:t>Respond with </a:t>
            </a:r>
            <a:r>
              <a:rPr lang="en-IN" sz="2400" b="1" dirty="0">
                <a:solidFill>
                  <a:schemeClr val="tx1"/>
                </a:solidFill>
                <a:latin typeface="Swis721 Cn BT" panose="020B0506020202030204" pitchFamily="34" charset="0"/>
              </a:rPr>
              <a:t>Empathy</a:t>
            </a:r>
            <a:endParaRPr lang="en-IN" sz="1800" b="1" dirty="0">
              <a:solidFill>
                <a:schemeClr val="tx1"/>
              </a:solidFill>
              <a:latin typeface="Swis721 Cn BT" panose="020B0506020202030204" pitchFamily="34" charset="0"/>
            </a:endParaRPr>
          </a:p>
        </p:txBody>
      </p:sp>
      <p:sp>
        <p:nvSpPr>
          <p:cNvPr id="18" name="TextBox 17">
            <a:extLst>
              <a:ext uri="{FF2B5EF4-FFF2-40B4-BE49-F238E27FC236}">
                <a16:creationId xmlns:a16="http://schemas.microsoft.com/office/drawing/2014/main" id="{1F0BE6B3-0D8A-FF79-79CB-B93A8A1D7B3A}"/>
              </a:ext>
            </a:extLst>
          </p:cNvPr>
          <p:cNvSpPr txBox="1"/>
          <p:nvPr/>
        </p:nvSpPr>
        <p:spPr>
          <a:xfrm>
            <a:off x="8232865" y="3744798"/>
            <a:ext cx="1637212" cy="923330"/>
          </a:xfrm>
          <a:prstGeom prst="rect">
            <a:avLst/>
          </a:prstGeom>
          <a:noFill/>
        </p:spPr>
        <p:txBody>
          <a:bodyPr wrap="square">
            <a:spAutoFit/>
          </a:bodyPr>
          <a:lstStyle/>
          <a:p>
            <a:pPr algn="ctr"/>
            <a:r>
              <a:rPr lang="en-IN" sz="1800" b="1" dirty="0">
                <a:solidFill>
                  <a:schemeClr val="tx1"/>
                </a:solidFill>
                <a:latin typeface="Swis721 Cn BT" panose="020B0506020202030204" pitchFamily="34" charset="0"/>
              </a:rPr>
              <a:t>Realise that mistakes are Inevitable</a:t>
            </a:r>
          </a:p>
        </p:txBody>
      </p:sp>
      <p:pic>
        <p:nvPicPr>
          <p:cNvPr id="20" name="Graphic 19" descr="Handshake">
            <a:extLst>
              <a:ext uri="{FF2B5EF4-FFF2-40B4-BE49-F238E27FC236}">
                <a16:creationId xmlns:a16="http://schemas.microsoft.com/office/drawing/2014/main" id="{B08FAD78-83F3-94D4-6BF9-54E816846C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65354" y="2760457"/>
            <a:ext cx="914400" cy="914400"/>
          </a:xfrm>
          <a:prstGeom prst="rect">
            <a:avLst/>
          </a:prstGeom>
        </p:spPr>
      </p:pic>
      <p:pic>
        <p:nvPicPr>
          <p:cNvPr id="22" name="Graphic 21" descr="Checkmark">
            <a:extLst>
              <a:ext uri="{FF2B5EF4-FFF2-40B4-BE49-F238E27FC236}">
                <a16:creationId xmlns:a16="http://schemas.microsoft.com/office/drawing/2014/main" id="{7D62474F-218B-70DD-45CE-9B115FA936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55891" y="3081129"/>
            <a:ext cx="492891" cy="492891"/>
          </a:xfrm>
          <a:prstGeom prst="rect">
            <a:avLst/>
          </a:prstGeom>
        </p:spPr>
      </p:pic>
    </p:spTree>
    <p:extLst>
      <p:ext uri="{BB962C8B-B14F-4D97-AF65-F5344CB8AC3E}">
        <p14:creationId xmlns:p14="http://schemas.microsoft.com/office/powerpoint/2010/main" val="7702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F0F684-6538-D8F8-84BE-5C1A4333F6B1}"/>
              </a:ext>
            </a:extLst>
          </p:cNvPr>
          <p:cNvSpPr txBox="1"/>
          <p:nvPr/>
        </p:nvSpPr>
        <p:spPr>
          <a:xfrm>
            <a:off x="1524000" y="5497032"/>
            <a:ext cx="9144000" cy="1105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3600" b="1" dirty="0"/>
              <a:t>Impactful Communication</a:t>
            </a:r>
          </a:p>
        </p:txBody>
      </p:sp>
      <p:pic>
        <p:nvPicPr>
          <p:cNvPr id="7" name="Picture 6">
            <a:extLst>
              <a:ext uri="{FF2B5EF4-FFF2-40B4-BE49-F238E27FC236}">
                <a16:creationId xmlns:a16="http://schemas.microsoft.com/office/drawing/2014/main" id="{6349FA58-126F-D251-ADDC-29EF1857D54C}"/>
              </a:ext>
            </a:extLst>
          </p:cNvPr>
          <p:cNvPicPr>
            <a:picLocks noChangeAspect="1"/>
          </p:cNvPicPr>
          <p:nvPr/>
        </p:nvPicPr>
        <p:blipFill rotWithShape="1">
          <a:blip r:embed="rId3">
            <a:extLst>
              <a:ext uri="{28A0092B-C50C-407E-A947-70E740481C1C}">
                <a14:useLocalDpi xmlns:a14="http://schemas.microsoft.com/office/drawing/2010/main" val="0"/>
              </a:ext>
            </a:extLst>
          </a:blip>
          <a:srcRect t="23370" b="11227"/>
          <a:stretch/>
        </p:blipFill>
        <p:spPr>
          <a:xfrm>
            <a:off x="0" y="0"/>
            <a:ext cx="12192000" cy="5497032"/>
          </a:xfrm>
          <a:prstGeom prst="rect">
            <a:avLst/>
          </a:prstGeom>
        </p:spPr>
      </p:pic>
    </p:spTree>
    <p:extLst>
      <p:ext uri="{BB962C8B-B14F-4D97-AF65-F5344CB8AC3E}">
        <p14:creationId xmlns:p14="http://schemas.microsoft.com/office/powerpoint/2010/main" val="317476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EEB8-AED7-AE4B-B5AC-E2A9C6C2EEDB}"/>
              </a:ext>
            </a:extLst>
          </p:cNvPr>
          <p:cNvSpPr>
            <a:spLocks noGrp="1"/>
          </p:cNvSpPr>
          <p:nvPr>
            <p:ph type="title"/>
          </p:nvPr>
        </p:nvSpPr>
        <p:spPr>
          <a:xfrm>
            <a:off x="838200" y="248248"/>
            <a:ext cx="10515600" cy="666152"/>
          </a:xfrm>
        </p:spPr>
        <p:txBody>
          <a:bodyPr>
            <a:normAutofit/>
          </a:bodyPr>
          <a:lstStyle/>
          <a:p>
            <a:pPr algn="ctr"/>
            <a:r>
              <a:rPr lang="en-US" sz="4000" b="1" dirty="0">
                <a:solidFill>
                  <a:srgbClr val="004E96"/>
                </a:solidFill>
              </a:rPr>
              <a:t>Types</a:t>
            </a:r>
            <a:r>
              <a:rPr lang="en-US" sz="4000" b="1" dirty="0"/>
              <a:t> of Communication</a:t>
            </a:r>
          </a:p>
        </p:txBody>
      </p:sp>
      <p:graphicFrame>
        <p:nvGraphicFramePr>
          <p:cNvPr id="4" name="Content Placeholder 3">
            <a:extLst>
              <a:ext uri="{FF2B5EF4-FFF2-40B4-BE49-F238E27FC236}">
                <a16:creationId xmlns:a16="http://schemas.microsoft.com/office/drawing/2014/main" id="{4D57D0DA-5BE8-A909-72D1-5504D33BCA44}"/>
              </a:ext>
            </a:extLst>
          </p:cNvPr>
          <p:cNvGraphicFramePr>
            <a:graphicFrameLocks noGrp="1"/>
          </p:cNvGraphicFramePr>
          <p:nvPr>
            <p:ph idx="1"/>
          </p:nvPr>
        </p:nvGraphicFramePr>
        <p:xfrm>
          <a:off x="1225826" y="1152000"/>
          <a:ext cx="9906000" cy="5067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1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625AC9A-AC59-4E15-8E55-5E113184A31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7D8F0E0-B677-4BD3-BE1A-E6E10F4F241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71931B5-FA47-457E-A85A-EB7BA0060C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7C7EB054-737B-42EA-9398-2FCA5798E26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E49EF6E-1767-41A6-81AA-0FBC5FB5C0E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B738DA1-F121-42F0-B964-2E6F96C1030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4D9D4AC-341E-4D6F-AFB5-DC998A1E4CD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2CFD26F-39B0-41B6-9E05-9F6BE893516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1C1C56F-1E20-41C7-9AE5-5385A4B5FF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9F97E-CE25-A309-0424-C578422CC2BE}"/>
              </a:ext>
            </a:extLst>
          </p:cNvPr>
          <p:cNvPicPr>
            <a:picLocks noChangeAspect="1"/>
          </p:cNvPicPr>
          <p:nvPr/>
        </p:nvPicPr>
        <p:blipFill rotWithShape="1">
          <a:blip r:embed="rId3">
            <a:extLst>
              <a:ext uri="{28A0092B-C50C-407E-A947-70E740481C1C}">
                <a14:useLocalDpi xmlns:a14="http://schemas.microsoft.com/office/drawing/2010/main" val="0"/>
              </a:ext>
            </a:extLst>
          </a:blip>
          <a:srcRect t="11995" b="16573"/>
          <a:stretch/>
        </p:blipFill>
        <p:spPr>
          <a:xfrm>
            <a:off x="0" y="1043550"/>
            <a:ext cx="12192000" cy="5576139"/>
          </a:xfrm>
          <a:prstGeom prst="rect">
            <a:avLst/>
          </a:prstGeom>
        </p:spPr>
      </p:pic>
      <p:sp>
        <p:nvSpPr>
          <p:cNvPr id="2" name="Title 1">
            <a:extLst>
              <a:ext uri="{FF2B5EF4-FFF2-40B4-BE49-F238E27FC236}">
                <a16:creationId xmlns:a16="http://schemas.microsoft.com/office/drawing/2014/main" id="{3AF56C3F-D7AE-B9F0-13DD-D4E8E89DDF3C}"/>
              </a:ext>
            </a:extLst>
          </p:cNvPr>
          <p:cNvSpPr>
            <a:spLocks noGrp="1"/>
          </p:cNvSpPr>
          <p:nvPr>
            <p:ph type="title"/>
          </p:nvPr>
        </p:nvSpPr>
        <p:spPr>
          <a:xfrm>
            <a:off x="838200" y="140775"/>
            <a:ext cx="10515600" cy="744279"/>
          </a:xfrm>
        </p:spPr>
        <p:txBody>
          <a:bodyPr>
            <a:normAutofit/>
          </a:bodyPr>
          <a:lstStyle/>
          <a:p>
            <a:pPr algn="ctr"/>
            <a:r>
              <a:rPr lang="en-IN" sz="4000" b="1" dirty="0"/>
              <a:t>What is a </a:t>
            </a:r>
            <a:r>
              <a:rPr lang="en-IN" sz="4000" b="1" dirty="0">
                <a:solidFill>
                  <a:srgbClr val="004E96"/>
                </a:solidFill>
              </a:rPr>
              <a:t>Goal?</a:t>
            </a:r>
          </a:p>
        </p:txBody>
      </p:sp>
      <p:sp>
        <p:nvSpPr>
          <p:cNvPr id="3" name="Content Placeholder 2">
            <a:extLst>
              <a:ext uri="{FF2B5EF4-FFF2-40B4-BE49-F238E27FC236}">
                <a16:creationId xmlns:a16="http://schemas.microsoft.com/office/drawing/2014/main" id="{F04DFC52-4D7D-4311-6EA0-1CA52308143C}"/>
              </a:ext>
            </a:extLst>
          </p:cNvPr>
          <p:cNvSpPr>
            <a:spLocks noGrp="1"/>
          </p:cNvSpPr>
          <p:nvPr>
            <p:ph idx="1"/>
          </p:nvPr>
        </p:nvSpPr>
        <p:spPr>
          <a:xfrm>
            <a:off x="1203960" y="4026565"/>
            <a:ext cx="6096000" cy="2544356"/>
          </a:xfrm>
        </p:spPr>
        <p:txBody>
          <a:bodyPr>
            <a:noAutofit/>
          </a:bodyPr>
          <a:lstStyle/>
          <a:p>
            <a:pPr marL="0" indent="0">
              <a:lnSpc>
                <a:spcPct val="150000"/>
              </a:lnSpc>
              <a:buNone/>
            </a:pPr>
            <a:r>
              <a:rPr lang="en-US" sz="2400" b="0" i="0" dirty="0">
                <a:solidFill>
                  <a:schemeClr val="tx1">
                    <a:lumMod val="65000"/>
                    <a:lumOff val="35000"/>
                  </a:schemeClr>
                </a:solidFill>
                <a:effectLst>
                  <a:outerShdw blurRad="38100" dist="38100" dir="2700000" algn="tl">
                    <a:srgbClr val="000000">
                      <a:alpha val="43137"/>
                    </a:srgbClr>
                  </a:outerShdw>
                </a:effectLst>
              </a:rPr>
              <a:t>A goal is a specific and </a:t>
            </a:r>
            <a:r>
              <a:rPr lang="en-US" sz="2400" b="1" i="0" dirty="0">
                <a:effectLst>
                  <a:outerShdw blurRad="38100" dist="38100" dir="2700000" algn="tl">
                    <a:srgbClr val="000000">
                      <a:alpha val="43137"/>
                    </a:srgbClr>
                  </a:outerShdw>
                </a:effectLst>
              </a:rPr>
              <a:t>measurable objective</a:t>
            </a:r>
            <a:r>
              <a:rPr lang="en-US" sz="2400" b="1" i="0" dirty="0">
                <a:solidFill>
                  <a:schemeClr val="tx1">
                    <a:lumMod val="65000"/>
                    <a:lumOff val="35000"/>
                  </a:schemeClr>
                </a:solidFill>
                <a:effectLst>
                  <a:outerShdw blurRad="38100" dist="38100" dir="2700000" algn="tl">
                    <a:srgbClr val="000000">
                      <a:alpha val="43137"/>
                    </a:srgbClr>
                  </a:outerShdw>
                </a:effectLst>
              </a:rPr>
              <a:t> </a:t>
            </a:r>
            <a:r>
              <a:rPr lang="en-US" sz="2400" i="0" dirty="0">
                <a:solidFill>
                  <a:schemeClr val="tx1">
                    <a:lumMod val="65000"/>
                    <a:lumOff val="35000"/>
                  </a:schemeClr>
                </a:solidFill>
                <a:effectLst>
                  <a:outerShdw blurRad="38100" dist="38100" dir="2700000" algn="tl">
                    <a:srgbClr val="000000">
                      <a:alpha val="43137"/>
                    </a:srgbClr>
                  </a:outerShdw>
                </a:effectLst>
              </a:rPr>
              <a:t>or target that an individual </a:t>
            </a:r>
            <a:r>
              <a:rPr lang="en-US" sz="2400" b="0" i="0" dirty="0">
                <a:solidFill>
                  <a:schemeClr val="tx1">
                    <a:lumMod val="65000"/>
                    <a:lumOff val="35000"/>
                  </a:schemeClr>
                </a:solidFill>
                <a:effectLst>
                  <a:outerShdw blurRad="38100" dist="38100" dir="2700000" algn="tl">
                    <a:srgbClr val="000000">
                      <a:alpha val="43137"/>
                    </a:srgbClr>
                  </a:outerShdw>
                </a:effectLst>
              </a:rPr>
              <a:t>, department or organization aims to </a:t>
            </a:r>
            <a:r>
              <a:rPr lang="en-US" sz="2400" b="1" i="0" dirty="0">
                <a:effectLst>
                  <a:outerShdw blurRad="38100" dist="38100" dir="2700000" algn="tl">
                    <a:srgbClr val="000000">
                      <a:alpha val="43137"/>
                    </a:srgbClr>
                  </a:outerShdw>
                </a:effectLst>
              </a:rPr>
              <a:t>achieve within a set period of time. </a:t>
            </a:r>
            <a:endParaRPr lang="en-I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5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elance Training">
      <a:majorFont>
        <a:latin typeface="Swis721 BT"/>
        <a:ea typeface=""/>
        <a:cs typeface=""/>
      </a:majorFont>
      <a:minorFont>
        <a:latin typeface="Swis721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24253</TotalTime>
  <Words>3402</Words>
  <Application>Microsoft Office PowerPoint</Application>
  <PresentationFormat>Widescreen</PresentationFormat>
  <Paragraphs>263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Google Sans</vt:lpstr>
      <vt:lpstr>Söhne</vt:lpstr>
      <vt:lpstr>Swis721 Cn BT</vt:lpstr>
      <vt:lpstr>Symbol</vt:lpstr>
      <vt:lpstr>Wingdings</vt:lpstr>
      <vt:lpstr>Office Theme</vt:lpstr>
      <vt:lpstr>Personal Effectiveness Workshop</vt:lpstr>
      <vt:lpstr>Workshop Agenda </vt:lpstr>
      <vt:lpstr>Ice Breaker Activity- Tell me the Story</vt:lpstr>
      <vt:lpstr>Benefits of Personal Effectiveness to Companies</vt:lpstr>
      <vt:lpstr>Achieving Personal Excellence</vt:lpstr>
      <vt:lpstr>How to Avoid Blame Game/Walking the extra mile</vt:lpstr>
      <vt:lpstr>PowerPoint Presentation</vt:lpstr>
      <vt:lpstr>Types of Communication</vt:lpstr>
      <vt:lpstr>What is a Goal?</vt:lpstr>
      <vt:lpstr>Goal Setting Mistakes We Generally Make </vt:lpstr>
      <vt:lpstr>PowerPoint Presentation</vt:lpstr>
      <vt:lpstr>Introduce Urgent Important Matrix</vt:lpstr>
      <vt:lpstr>PowerPoint Presentation</vt:lpstr>
      <vt:lpstr>Myths about Interpersonal Skills</vt:lpstr>
      <vt:lpstr>Building Interpersonal Effectiveness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392</cp:revision>
  <dcterms:created xsi:type="dcterms:W3CDTF">2019-08-18T01:59:36Z</dcterms:created>
  <dcterms:modified xsi:type="dcterms:W3CDTF">2024-09-05T15:03:03Z</dcterms:modified>
</cp:coreProperties>
</file>