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2"/>
  </p:sldMasterIdLst>
  <p:notesMasterIdLst>
    <p:notesMasterId r:id="rId23"/>
  </p:notesMasterIdLst>
  <p:sldIdLst>
    <p:sldId id="3616" r:id="rId3"/>
    <p:sldId id="692" r:id="rId4"/>
    <p:sldId id="617" r:id="rId5"/>
    <p:sldId id="693" r:id="rId6"/>
    <p:sldId id="3668" r:id="rId7"/>
    <p:sldId id="3777" r:id="rId8"/>
    <p:sldId id="3779" r:id="rId9"/>
    <p:sldId id="700" r:id="rId10"/>
    <p:sldId id="706" r:id="rId11"/>
    <p:sldId id="3782" r:id="rId12"/>
    <p:sldId id="3784" r:id="rId13"/>
    <p:sldId id="3771" r:id="rId14"/>
    <p:sldId id="3789" r:id="rId15"/>
    <p:sldId id="3791" r:id="rId16"/>
    <p:sldId id="3792" r:id="rId17"/>
    <p:sldId id="704" r:id="rId18"/>
    <p:sldId id="3798" r:id="rId19"/>
    <p:sldId id="3800" r:id="rId20"/>
    <p:sldId id="707" r:id="rId21"/>
    <p:sldId id="37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dharth Bhandari" initials="SB" lastIdx="62" clrIdx="0">
    <p:extLst>
      <p:ext uri="{19B8F6BF-5375-455C-9EA6-DF929625EA0E}">
        <p15:presenceInfo xmlns:p15="http://schemas.microsoft.com/office/powerpoint/2012/main" userId="408c4fe377057d52" providerId="Windows Live"/>
      </p:ext>
    </p:extLst>
  </p:cmAuthor>
  <p:cmAuthor id="2" name="Dhrupad Sankar Hazra" initials="DSH" lastIdx="3" clrIdx="1">
    <p:extLst>
      <p:ext uri="{19B8F6BF-5375-455C-9EA6-DF929625EA0E}">
        <p15:presenceInfo xmlns:p15="http://schemas.microsoft.com/office/powerpoint/2012/main" userId="6f6b56eeaa0d3520" providerId="Windows Live"/>
      </p:ext>
    </p:extLst>
  </p:cmAuthor>
  <p:cmAuthor id="3" name="Mohammad Armaan" initials="MA" lastIdx="21" clrIdx="2">
    <p:extLst>
      <p:ext uri="{19B8F6BF-5375-455C-9EA6-DF929625EA0E}">
        <p15:presenceInfo xmlns:p15="http://schemas.microsoft.com/office/powerpoint/2012/main" userId="31aef47c891f50ed" providerId="Windows Live"/>
      </p:ext>
    </p:extLst>
  </p:cmAuthor>
  <p:cmAuthor id="4" name="Mohammad" initials="M" lastIdx="27" clrIdx="3">
    <p:extLst>
      <p:ext uri="{19B8F6BF-5375-455C-9EA6-DF929625EA0E}">
        <p15:presenceInfo xmlns:p15="http://schemas.microsoft.com/office/powerpoint/2012/main" userId="315c467f4dbd61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9A89E"/>
    <a:srgbClr val="1580C4"/>
    <a:srgbClr val="47ACB4"/>
    <a:srgbClr val="FFC853"/>
    <a:srgbClr val="664387"/>
    <a:srgbClr val="E42766"/>
    <a:srgbClr val="F25C27"/>
    <a:srgbClr val="94825D"/>
    <a:srgbClr val="FDD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03" autoAdjust="0"/>
    <p:restoredTop sz="72693" autoAdjust="0"/>
  </p:normalViewPr>
  <p:slideViewPr>
    <p:cSldViewPr snapToGrid="0">
      <p:cViewPr varScale="1">
        <p:scale>
          <a:sx n="63" d="100"/>
          <a:sy n="63" d="100"/>
        </p:scale>
        <p:origin x="52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F965F-5EC7-488F-A084-1291436C976E}" type="doc">
      <dgm:prSet loTypeId="urn:microsoft.com/office/officeart/2005/8/layout/bProcess4" loCatId="process" qsTypeId="urn:microsoft.com/office/officeart/2005/8/quickstyle/simple1" qsCatId="simple" csTypeId="urn:microsoft.com/office/officeart/2005/8/colors/colorful4" csCatId="colorful" phldr="1"/>
      <dgm:spPr/>
      <dgm:t>
        <a:bodyPr/>
        <a:lstStyle/>
        <a:p>
          <a:endParaRPr lang="en-US"/>
        </a:p>
      </dgm:t>
    </dgm:pt>
    <dgm:pt modelId="{1F9B1118-B632-48D5-B8A0-FB98FDF2A882}">
      <dgm:prSet phldrT="[Text]" custT="1"/>
      <dgm:spPr>
        <a:effectLst>
          <a:outerShdw blurRad="50800" dist="38100" dir="2700000" algn="tl" rotWithShape="0">
            <a:prstClr val="black">
              <a:alpha val="40000"/>
            </a:prstClr>
          </a:outerShdw>
        </a:effectLst>
      </dgm:spPr>
      <dgm:t>
        <a:bodyPr/>
        <a:lstStyle/>
        <a:p>
          <a:r>
            <a:rPr lang="en-US" sz="2400" b="0" dirty="0">
              <a:solidFill>
                <a:schemeClr val="tx1"/>
              </a:solidFill>
              <a:effectLst>
                <a:outerShdw blurRad="38100" dist="38100" dir="2700000" algn="tl">
                  <a:srgbClr val="000000">
                    <a:alpha val="43137"/>
                  </a:srgbClr>
                </a:outerShdw>
              </a:effectLst>
              <a:latin typeface="+mn-lt"/>
            </a:rPr>
            <a:t>Understand Sexual Harassment </a:t>
          </a:r>
        </a:p>
      </dgm:t>
    </dgm:pt>
    <dgm:pt modelId="{F2E78096-78A5-4DFB-A104-D4588502F4D3}" type="parTrans" cxnId="{1E116731-35AD-44A1-9810-6B5C9546F5CB}">
      <dgm:prSet/>
      <dgm:spPr/>
      <dgm:t>
        <a:bodyPr/>
        <a:lstStyle/>
        <a:p>
          <a:endParaRPr lang="en-US"/>
        </a:p>
      </dgm:t>
    </dgm:pt>
    <dgm:pt modelId="{65EB1CF8-3889-4A1C-A989-9DEDBB9C936A}" type="sibTrans" cxnId="{1E116731-35AD-44A1-9810-6B5C9546F5CB}">
      <dgm:prSet/>
      <dgm:spPr/>
      <dgm:t>
        <a:bodyPr/>
        <a:lstStyle/>
        <a:p>
          <a:endParaRPr lang="en-US"/>
        </a:p>
      </dgm:t>
    </dgm:pt>
    <dgm:pt modelId="{36377DA4-5A50-47D2-8987-C80A0401F62A}">
      <dgm:prSet phldrT="[Text]" custT="1"/>
      <dgm:spPr>
        <a:effectLst>
          <a:outerShdw blurRad="50800" dist="38100" dir="2700000" algn="tl" rotWithShape="0">
            <a:prstClr val="black">
              <a:alpha val="40000"/>
            </a:prstClr>
          </a:outerShdw>
        </a:effectLst>
      </dgm:spPr>
      <dgm:t>
        <a:bodyPr/>
        <a:lstStyle/>
        <a:p>
          <a:pPr marL="0" lvl="0" indent="0" algn="ctr" defTabSz="844550">
            <a:lnSpc>
              <a:spcPct val="90000"/>
            </a:lnSpc>
            <a:spcBef>
              <a:spcPct val="0"/>
            </a:spcBef>
            <a:spcAft>
              <a:spcPct val="35000"/>
            </a:spcAft>
            <a:buNone/>
          </a:pPr>
          <a:r>
            <a:rPr lang="en-US" sz="2400" b="0" kern="1200" dirty="0">
              <a:solidFill>
                <a:schemeClr val="tx1"/>
              </a:solidFill>
              <a:effectLst>
                <a:outerShdw blurRad="38100" dist="38100" dir="2700000" algn="tl">
                  <a:srgbClr val="000000">
                    <a:alpha val="43137"/>
                  </a:srgbClr>
                </a:outerShdw>
              </a:effectLst>
              <a:latin typeface="+mn-lt"/>
              <a:ea typeface="+mn-ea"/>
              <a:cs typeface="+mn-cs"/>
            </a:rPr>
            <a:t>The POSH ACT</a:t>
          </a:r>
        </a:p>
      </dgm:t>
    </dgm:pt>
    <dgm:pt modelId="{3BA0AEF1-E23F-4686-B15F-DFA3992BC569}" type="parTrans" cxnId="{6936D71E-D4A1-4273-B1AF-66957C66CA85}">
      <dgm:prSet/>
      <dgm:spPr/>
      <dgm:t>
        <a:bodyPr/>
        <a:lstStyle/>
        <a:p>
          <a:endParaRPr lang="en-US"/>
        </a:p>
      </dgm:t>
    </dgm:pt>
    <dgm:pt modelId="{DFD46504-E718-40C3-8F7B-AFB8FBAAF50C}" type="sibTrans" cxnId="{6936D71E-D4A1-4273-B1AF-66957C66CA85}">
      <dgm:prSet/>
      <dgm:spPr/>
      <dgm:t>
        <a:bodyPr/>
        <a:lstStyle/>
        <a:p>
          <a:endParaRPr lang="en-US"/>
        </a:p>
      </dgm:t>
    </dgm:pt>
    <dgm:pt modelId="{AD95AD23-72BC-4572-A1AD-3C6F4269E0CB}">
      <dgm:prSet phldrT="[Text]" custT="1"/>
      <dgm:spPr>
        <a:effectLst>
          <a:outerShdw blurRad="50800" dist="38100" dir="2700000" algn="tl" rotWithShape="0">
            <a:prstClr val="black">
              <a:alpha val="40000"/>
            </a:prstClr>
          </a:outerShdw>
        </a:effectLst>
      </dgm:spPr>
      <dgm:t>
        <a:bodyPr/>
        <a:lstStyle/>
        <a:p>
          <a:r>
            <a:rPr lang="en-US" sz="2400" b="0" dirty="0">
              <a:solidFill>
                <a:schemeClr val="tx1"/>
              </a:solidFill>
              <a:effectLst>
                <a:outerShdw blurRad="38100" dist="38100" dir="2700000" algn="tl">
                  <a:srgbClr val="000000">
                    <a:alpha val="43137"/>
                  </a:srgbClr>
                </a:outerShdw>
              </a:effectLst>
              <a:latin typeface="+mn-lt"/>
              <a:ea typeface="+mn-ea"/>
              <a:cs typeface="+mn-cs"/>
            </a:rPr>
            <a:t>Types of Sexual Harassment</a:t>
          </a:r>
          <a:endParaRPr lang="en-US" sz="2400" b="0" dirty="0">
            <a:solidFill>
              <a:schemeClr val="tx1"/>
            </a:solidFill>
            <a:effectLst>
              <a:outerShdw blurRad="38100" dist="38100" dir="2700000" algn="tl">
                <a:srgbClr val="000000">
                  <a:alpha val="43137"/>
                </a:srgbClr>
              </a:outerShdw>
            </a:effectLst>
            <a:latin typeface="+mn-lt"/>
          </a:endParaRPr>
        </a:p>
      </dgm:t>
    </dgm:pt>
    <dgm:pt modelId="{79E46393-0C9C-4A85-A5DE-B0C301E63364}" type="parTrans" cxnId="{6592669E-D24D-410E-8930-CAACEC4564D0}">
      <dgm:prSet/>
      <dgm:spPr/>
      <dgm:t>
        <a:bodyPr/>
        <a:lstStyle/>
        <a:p>
          <a:endParaRPr lang="en-US"/>
        </a:p>
      </dgm:t>
    </dgm:pt>
    <dgm:pt modelId="{739CD221-015C-4F44-8277-FC1520B0E8A2}" type="sibTrans" cxnId="{6592669E-D24D-410E-8930-CAACEC4564D0}">
      <dgm:prSet/>
      <dgm:spPr/>
      <dgm:t>
        <a:bodyPr/>
        <a:lstStyle/>
        <a:p>
          <a:endParaRPr lang="en-US"/>
        </a:p>
      </dgm:t>
    </dgm:pt>
    <dgm:pt modelId="{DCE020B5-3D69-40A6-8F1A-E07D0D03A690}">
      <dgm:prSet phldrT="[Text]" custT="1"/>
      <dgm:spPr>
        <a:effectLst>
          <a:outerShdw blurRad="50800" dist="38100" dir="2700000" algn="tl" rotWithShape="0">
            <a:prstClr val="black">
              <a:alpha val="40000"/>
            </a:prstClr>
          </a:outerShdw>
        </a:effectLst>
      </dgm:spPr>
      <dgm:t>
        <a:bodyPr/>
        <a:lstStyle/>
        <a:p>
          <a:pPr marL="0" lvl="0" indent="0" algn="ctr" defTabSz="844550">
            <a:lnSpc>
              <a:spcPct val="90000"/>
            </a:lnSpc>
            <a:spcBef>
              <a:spcPct val="0"/>
            </a:spcBef>
            <a:spcAft>
              <a:spcPct val="35000"/>
            </a:spcAft>
            <a:buNone/>
          </a:pPr>
          <a:r>
            <a:rPr lang="en-US" sz="2400" b="0" kern="1200" dirty="0">
              <a:solidFill>
                <a:schemeClr val="tx1"/>
              </a:solidFill>
              <a:effectLst>
                <a:outerShdw blurRad="38100" dist="38100" dir="2700000" algn="tl">
                  <a:srgbClr val="000000">
                    <a:alpha val="43137"/>
                  </a:srgbClr>
                </a:outerShdw>
              </a:effectLst>
              <a:latin typeface="+mn-lt"/>
            </a:rPr>
            <a:t>POSH </a:t>
          </a:r>
          <a:r>
            <a:rPr lang="en-US" sz="2400" b="0" kern="1200" dirty="0">
              <a:solidFill>
                <a:schemeClr val="tx1"/>
              </a:solidFill>
              <a:effectLst>
                <a:outerShdw blurRad="38100" dist="38100" dir="2700000" algn="tl">
                  <a:srgbClr val="000000">
                    <a:alpha val="43137"/>
                  </a:srgbClr>
                </a:outerShdw>
              </a:effectLst>
              <a:latin typeface="+mn-lt"/>
              <a:ea typeface="+mn-ea"/>
              <a:cs typeface="+mn-cs"/>
            </a:rPr>
            <a:t>Complaint </a:t>
          </a:r>
          <a:r>
            <a:rPr lang="en-US" sz="2400" b="0" kern="1200" dirty="0">
              <a:solidFill>
                <a:schemeClr val="tx1"/>
              </a:solidFill>
              <a:effectLst>
                <a:outerShdw blurRad="38100" dist="38100" dir="2700000" algn="tl">
                  <a:srgbClr val="000000">
                    <a:alpha val="43137"/>
                  </a:srgbClr>
                </a:outerShdw>
              </a:effectLst>
              <a:latin typeface="+mn-lt"/>
            </a:rPr>
            <a:t>Filing Process</a:t>
          </a:r>
          <a:endParaRPr lang="en-US" sz="2400" b="0" kern="1200" dirty="0">
            <a:solidFill>
              <a:schemeClr val="tx1"/>
            </a:solidFill>
            <a:effectLst>
              <a:outerShdw blurRad="38100" dist="38100" dir="2700000" algn="tl">
                <a:srgbClr val="000000">
                  <a:alpha val="43137"/>
                </a:srgbClr>
              </a:outerShdw>
            </a:effectLst>
            <a:latin typeface="+mn-lt"/>
            <a:ea typeface="+mn-ea"/>
            <a:cs typeface="+mn-cs"/>
          </a:endParaRPr>
        </a:p>
      </dgm:t>
    </dgm:pt>
    <dgm:pt modelId="{2DE7BA09-8846-4876-8FEE-6A2D417711FE}" type="parTrans" cxnId="{E3814835-95F8-46BB-8ACC-9A60EB792041}">
      <dgm:prSet/>
      <dgm:spPr/>
      <dgm:t>
        <a:bodyPr/>
        <a:lstStyle/>
        <a:p>
          <a:endParaRPr lang="en-US"/>
        </a:p>
      </dgm:t>
    </dgm:pt>
    <dgm:pt modelId="{83968EB0-6D2D-4125-A778-DA44A3E12E7F}" type="sibTrans" cxnId="{E3814835-95F8-46BB-8ACC-9A60EB792041}">
      <dgm:prSet/>
      <dgm:spPr/>
      <dgm:t>
        <a:bodyPr/>
        <a:lstStyle/>
        <a:p>
          <a:endParaRPr lang="en-US"/>
        </a:p>
      </dgm:t>
    </dgm:pt>
    <dgm:pt modelId="{4E046759-E071-4853-AE22-4AAFA2AC9DA6}">
      <dgm:prSet phldrT="[Text]" custT="1"/>
      <dgm:spPr>
        <a:effectLst>
          <a:outerShdw blurRad="50800" dist="38100" dir="2700000" algn="tl" rotWithShape="0">
            <a:prstClr val="black">
              <a:alpha val="40000"/>
            </a:prstClr>
          </a:outerShdw>
        </a:effectLst>
      </dgm:spPr>
      <dgm:t>
        <a:bodyPr/>
        <a:lstStyle/>
        <a:p>
          <a:r>
            <a:rPr lang="en-US" sz="2400" b="0" kern="1200" dirty="0">
              <a:solidFill>
                <a:schemeClr val="tx1"/>
              </a:solidFill>
              <a:effectLst>
                <a:outerShdw blurRad="38100" dist="38100" dir="2700000" algn="tl">
                  <a:srgbClr val="000000">
                    <a:alpha val="43137"/>
                  </a:srgbClr>
                </a:outerShdw>
              </a:effectLst>
              <a:latin typeface="+mn-lt"/>
            </a:rPr>
            <a:t>Consequence of Not </a:t>
          </a:r>
          <a:r>
            <a:rPr lang="en-US" sz="2400" b="0" kern="1200" dirty="0">
              <a:solidFill>
                <a:schemeClr val="tx1"/>
              </a:solidFill>
              <a:effectLst>
                <a:outerShdw blurRad="38100" dist="38100" dir="2700000" algn="tl">
                  <a:srgbClr val="000000">
                    <a:alpha val="43137"/>
                  </a:srgbClr>
                </a:outerShdw>
              </a:effectLst>
              <a:latin typeface="+mn-lt"/>
              <a:ea typeface="+mn-ea"/>
              <a:cs typeface="+mn-cs"/>
            </a:rPr>
            <a:t>following</a:t>
          </a:r>
          <a:r>
            <a:rPr lang="en-US" sz="2400" b="0" kern="1200" dirty="0">
              <a:solidFill>
                <a:schemeClr val="tx1"/>
              </a:solidFill>
              <a:effectLst>
                <a:outerShdw blurRad="38100" dist="38100" dir="2700000" algn="tl">
                  <a:srgbClr val="000000">
                    <a:alpha val="43137"/>
                  </a:srgbClr>
                </a:outerShdw>
              </a:effectLst>
              <a:latin typeface="+mn-lt"/>
            </a:rPr>
            <a:t> POSH ACT </a:t>
          </a:r>
        </a:p>
      </dgm:t>
    </dgm:pt>
    <dgm:pt modelId="{3E874100-2FC1-4F6B-A1E1-8A219F005CC1}" type="parTrans" cxnId="{A6731D85-1D52-4D38-A9F8-CB9E7A6254AF}">
      <dgm:prSet/>
      <dgm:spPr/>
      <dgm:t>
        <a:bodyPr/>
        <a:lstStyle/>
        <a:p>
          <a:endParaRPr lang="en-US"/>
        </a:p>
      </dgm:t>
    </dgm:pt>
    <dgm:pt modelId="{AD0F9A31-3DEA-4789-ADA0-C9CC662BCFE5}" type="sibTrans" cxnId="{A6731D85-1D52-4D38-A9F8-CB9E7A6254AF}">
      <dgm:prSet/>
      <dgm:spPr/>
      <dgm:t>
        <a:bodyPr/>
        <a:lstStyle/>
        <a:p>
          <a:endParaRPr lang="en-US"/>
        </a:p>
      </dgm:t>
    </dgm:pt>
    <dgm:pt modelId="{D01B93BD-286D-462D-8048-D11AFA79D083}">
      <dgm:prSet phldrT="[Text]" custT="1"/>
      <dgm:spPr>
        <a:solidFill>
          <a:schemeClr val="accent2">
            <a:lumMod val="60000"/>
            <a:lumOff val="40000"/>
          </a:schemeClr>
        </a:solidFill>
        <a:effectLst>
          <a:outerShdw blurRad="50800" dist="38100" dir="2700000" algn="tl" rotWithShape="0">
            <a:prstClr val="black">
              <a:alpha val="40000"/>
            </a:prstClr>
          </a:outerShdw>
        </a:effectLst>
      </dgm:spPr>
      <dgm:t>
        <a:bodyPr/>
        <a:lstStyle/>
        <a:p>
          <a:r>
            <a:rPr lang="en-US" sz="2400" b="0" kern="1200" dirty="0">
              <a:solidFill>
                <a:schemeClr val="tx1"/>
              </a:solidFill>
              <a:effectLst>
                <a:outerShdw blurRad="38100" dist="38100" dir="2700000" algn="tl">
                  <a:srgbClr val="000000">
                    <a:alpha val="43137"/>
                  </a:srgbClr>
                </a:outerShdw>
              </a:effectLst>
              <a:latin typeface="+mn-lt"/>
            </a:rPr>
            <a:t>Manager’s Role in POSH Compliance</a:t>
          </a:r>
        </a:p>
      </dgm:t>
    </dgm:pt>
    <dgm:pt modelId="{5BB40B3C-B069-4979-9B59-36F1B6B213C4}" type="parTrans" cxnId="{E0EE6266-BCFB-49E2-938F-05FB7C55EF52}">
      <dgm:prSet/>
      <dgm:spPr/>
      <dgm:t>
        <a:bodyPr/>
        <a:lstStyle/>
        <a:p>
          <a:endParaRPr lang="en-US"/>
        </a:p>
      </dgm:t>
    </dgm:pt>
    <dgm:pt modelId="{8100CE4E-29C8-4A87-9E22-FE154B5B23E0}" type="sibTrans" cxnId="{E0EE6266-BCFB-49E2-938F-05FB7C55EF52}">
      <dgm:prSet/>
      <dgm:spPr/>
      <dgm:t>
        <a:bodyPr/>
        <a:lstStyle/>
        <a:p>
          <a:endParaRPr lang="en-US"/>
        </a:p>
      </dgm:t>
    </dgm:pt>
    <dgm:pt modelId="{694FC9FF-70B4-48D5-A1C8-20CDF93D4865}" type="pres">
      <dgm:prSet presAssocID="{81EF965F-5EC7-488F-A084-1291436C976E}" presName="Name0" presStyleCnt="0">
        <dgm:presLayoutVars>
          <dgm:dir/>
          <dgm:resizeHandles/>
        </dgm:presLayoutVars>
      </dgm:prSet>
      <dgm:spPr/>
    </dgm:pt>
    <dgm:pt modelId="{77CD43AB-97C5-4381-808B-57C347973372}" type="pres">
      <dgm:prSet presAssocID="{1F9B1118-B632-48D5-B8A0-FB98FDF2A882}" presName="compNode" presStyleCnt="0"/>
      <dgm:spPr/>
    </dgm:pt>
    <dgm:pt modelId="{2C70B900-C0EF-49FB-9DE8-6B61B599CF70}" type="pres">
      <dgm:prSet presAssocID="{1F9B1118-B632-48D5-B8A0-FB98FDF2A882}" presName="dummyConnPt" presStyleCnt="0"/>
      <dgm:spPr/>
    </dgm:pt>
    <dgm:pt modelId="{2F27A85D-6A74-45A4-84E1-B7A2A23E95EB}" type="pres">
      <dgm:prSet presAssocID="{1F9B1118-B632-48D5-B8A0-FB98FDF2A882}" presName="node" presStyleLbl="node1" presStyleIdx="0" presStyleCnt="6">
        <dgm:presLayoutVars>
          <dgm:bulletEnabled val="1"/>
        </dgm:presLayoutVars>
      </dgm:prSet>
      <dgm:spPr/>
    </dgm:pt>
    <dgm:pt modelId="{5388C283-3143-405C-9F88-1D6FAEF16EE4}" type="pres">
      <dgm:prSet presAssocID="{65EB1CF8-3889-4A1C-A989-9DEDBB9C936A}" presName="sibTrans" presStyleLbl="bgSibTrans2D1" presStyleIdx="0" presStyleCnt="5"/>
      <dgm:spPr/>
    </dgm:pt>
    <dgm:pt modelId="{53086C93-586E-453F-AF58-CF6A5FFFF675}" type="pres">
      <dgm:prSet presAssocID="{36377DA4-5A50-47D2-8987-C80A0401F62A}" presName="compNode" presStyleCnt="0"/>
      <dgm:spPr/>
    </dgm:pt>
    <dgm:pt modelId="{74617AE8-8629-4DB3-98C3-2367DE04F61B}" type="pres">
      <dgm:prSet presAssocID="{36377DA4-5A50-47D2-8987-C80A0401F62A}" presName="dummyConnPt" presStyleCnt="0"/>
      <dgm:spPr/>
    </dgm:pt>
    <dgm:pt modelId="{744D05BB-6E56-42A8-96FD-C1012526FDE1}" type="pres">
      <dgm:prSet presAssocID="{36377DA4-5A50-47D2-8987-C80A0401F62A}" presName="node" presStyleLbl="node1" presStyleIdx="1" presStyleCnt="6">
        <dgm:presLayoutVars>
          <dgm:bulletEnabled val="1"/>
        </dgm:presLayoutVars>
      </dgm:prSet>
      <dgm:spPr/>
    </dgm:pt>
    <dgm:pt modelId="{04B13387-F666-44C3-B330-10C50C0BC89B}" type="pres">
      <dgm:prSet presAssocID="{DFD46504-E718-40C3-8F7B-AFB8FBAAF50C}" presName="sibTrans" presStyleLbl="bgSibTrans2D1" presStyleIdx="1" presStyleCnt="5"/>
      <dgm:spPr/>
    </dgm:pt>
    <dgm:pt modelId="{01008AFC-28E1-4494-AC3D-1A40FB6C7678}" type="pres">
      <dgm:prSet presAssocID="{AD95AD23-72BC-4572-A1AD-3C6F4269E0CB}" presName="compNode" presStyleCnt="0"/>
      <dgm:spPr/>
    </dgm:pt>
    <dgm:pt modelId="{C05A20C5-52D0-4323-AF18-9E0528FAA358}" type="pres">
      <dgm:prSet presAssocID="{AD95AD23-72BC-4572-A1AD-3C6F4269E0CB}" presName="dummyConnPt" presStyleCnt="0"/>
      <dgm:spPr/>
    </dgm:pt>
    <dgm:pt modelId="{9EDA515B-A26C-4494-9D5A-0A23CC2743F1}" type="pres">
      <dgm:prSet presAssocID="{AD95AD23-72BC-4572-A1AD-3C6F4269E0CB}" presName="node" presStyleLbl="node1" presStyleIdx="2" presStyleCnt="6">
        <dgm:presLayoutVars>
          <dgm:bulletEnabled val="1"/>
        </dgm:presLayoutVars>
      </dgm:prSet>
      <dgm:spPr/>
    </dgm:pt>
    <dgm:pt modelId="{BE1194B0-19CE-4285-8CF9-6462FE1BD05F}" type="pres">
      <dgm:prSet presAssocID="{739CD221-015C-4F44-8277-FC1520B0E8A2}" presName="sibTrans" presStyleLbl="bgSibTrans2D1" presStyleIdx="2" presStyleCnt="5"/>
      <dgm:spPr/>
    </dgm:pt>
    <dgm:pt modelId="{B3E2D7A1-26CE-4CF1-8B07-9176DC466838}" type="pres">
      <dgm:prSet presAssocID="{DCE020B5-3D69-40A6-8F1A-E07D0D03A690}" presName="compNode" presStyleCnt="0"/>
      <dgm:spPr/>
    </dgm:pt>
    <dgm:pt modelId="{68E733E7-3C9D-4DCF-836C-059EB7CD5697}" type="pres">
      <dgm:prSet presAssocID="{DCE020B5-3D69-40A6-8F1A-E07D0D03A690}" presName="dummyConnPt" presStyleCnt="0"/>
      <dgm:spPr/>
    </dgm:pt>
    <dgm:pt modelId="{F19010DE-529A-4DC9-A5ED-77572513FD70}" type="pres">
      <dgm:prSet presAssocID="{DCE020B5-3D69-40A6-8F1A-E07D0D03A690}" presName="node" presStyleLbl="node1" presStyleIdx="3" presStyleCnt="6">
        <dgm:presLayoutVars>
          <dgm:bulletEnabled val="1"/>
        </dgm:presLayoutVars>
      </dgm:prSet>
      <dgm:spPr/>
    </dgm:pt>
    <dgm:pt modelId="{E4C1E3D7-AC5C-477C-82ED-8BF3E129ECAA}" type="pres">
      <dgm:prSet presAssocID="{83968EB0-6D2D-4125-A778-DA44A3E12E7F}" presName="sibTrans" presStyleLbl="bgSibTrans2D1" presStyleIdx="3" presStyleCnt="5"/>
      <dgm:spPr/>
    </dgm:pt>
    <dgm:pt modelId="{0AFF371F-4A08-46AC-A3D7-4F2BB976B2E7}" type="pres">
      <dgm:prSet presAssocID="{4E046759-E071-4853-AE22-4AAFA2AC9DA6}" presName="compNode" presStyleCnt="0"/>
      <dgm:spPr/>
    </dgm:pt>
    <dgm:pt modelId="{3045D690-9B9E-4481-915D-AB3E3E2A40E8}" type="pres">
      <dgm:prSet presAssocID="{4E046759-E071-4853-AE22-4AAFA2AC9DA6}" presName="dummyConnPt" presStyleCnt="0"/>
      <dgm:spPr/>
    </dgm:pt>
    <dgm:pt modelId="{042BB7DB-FC7A-477C-AE28-2CFDA9851F2F}" type="pres">
      <dgm:prSet presAssocID="{4E046759-E071-4853-AE22-4AAFA2AC9DA6}" presName="node" presStyleLbl="node1" presStyleIdx="4" presStyleCnt="6">
        <dgm:presLayoutVars>
          <dgm:bulletEnabled val="1"/>
        </dgm:presLayoutVars>
      </dgm:prSet>
      <dgm:spPr/>
    </dgm:pt>
    <dgm:pt modelId="{DA0683B2-BDC9-44EA-96F3-1DD5A91058C3}" type="pres">
      <dgm:prSet presAssocID="{AD0F9A31-3DEA-4789-ADA0-C9CC662BCFE5}" presName="sibTrans" presStyleLbl="bgSibTrans2D1" presStyleIdx="4" presStyleCnt="5"/>
      <dgm:spPr/>
    </dgm:pt>
    <dgm:pt modelId="{D4E7EDF8-4F96-4069-9209-9BA91E10F466}" type="pres">
      <dgm:prSet presAssocID="{D01B93BD-286D-462D-8048-D11AFA79D083}" presName="compNode" presStyleCnt="0"/>
      <dgm:spPr/>
    </dgm:pt>
    <dgm:pt modelId="{139F785C-755C-407D-BC9F-6C0CEAA567D9}" type="pres">
      <dgm:prSet presAssocID="{D01B93BD-286D-462D-8048-D11AFA79D083}" presName="dummyConnPt" presStyleCnt="0"/>
      <dgm:spPr/>
    </dgm:pt>
    <dgm:pt modelId="{850359D1-87BC-4998-9E20-952B55567B8E}" type="pres">
      <dgm:prSet presAssocID="{D01B93BD-286D-462D-8048-D11AFA79D083}" presName="node" presStyleLbl="node1" presStyleIdx="5" presStyleCnt="6">
        <dgm:presLayoutVars>
          <dgm:bulletEnabled val="1"/>
        </dgm:presLayoutVars>
      </dgm:prSet>
      <dgm:spPr/>
    </dgm:pt>
  </dgm:ptLst>
  <dgm:cxnLst>
    <dgm:cxn modelId="{6936D71E-D4A1-4273-B1AF-66957C66CA85}" srcId="{81EF965F-5EC7-488F-A084-1291436C976E}" destId="{36377DA4-5A50-47D2-8987-C80A0401F62A}" srcOrd="1" destOrd="0" parTransId="{3BA0AEF1-E23F-4686-B15F-DFA3992BC569}" sibTransId="{DFD46504-E718-40C3-8F7B-AFB8FBAAF50C}"/>
    <dgm:cxn modelId="{28327B1F-F127-4976-AB12-C34F5089CC74}" type="presOf" srcId="{DFD46504-E718-40C3-8F7B-AFB8FBAAF50C}" destId="{04B13387-F666-44C3-B330-10C50C0BC89B}" srcOrd="0" destOrd="0" presId="urn:microsoft.com/office/officeart/2005/8/layout/bProcess4"/>
    <dgm:cxn modelId="{8DFD1A31-3F62-48D5-AEFC-1E3C85B700AD}" type="presOf" srcId="{36377DA4-5A50-47D2-8987-C80A0401F62A}" destId="{744D05BB-6E56-42A8-96FD-C1012526FDE1}" srcOrd="0" destOrd="0" presId="urn:microsoft.com/office/officeart/2005/8/layout/bProcess4"/>
    <dgm:cxn modelId="{1E116731-35AD-44A1-9810-6B5C9546F5CB}" srcId="{81EF965F-5EC7-488F-A084-1291436C976E}" destId="{1F9B1118-B632-48D5-B8A0-FB98FDF2A882}" srcOrd="0" destOrd="0" parTransId="{F2E78096-78A5-4DFB-A104-D4588502F4D3}" sibTransId="{65EB1CF8-3889-4A1C-A989-9DEDBB9C936A}"/>
    <dgm:cxn modelId="{E3814835-95F8-46BB-8ACC-9A60EB792041}" srcId="{81EF965F-5EC7-488F-A084-1291436C976E}" destId="{DCE020B5-3D69-40A6-8F1A-E07D0D03A690}" srcOrd="3" destOrd="0" parTransId="{2DE7BA09-8846-4876-8FEE-6A2D417711FE}" sibTransId="{83968EB0-6D2D-4125-A778-DA44A3E12E7F}"/>
    <dgm:cxn modelId="{9AC24141-D98A-4E0A-8E63-3C4FC2A9CCCC}" type="presOf" srcId="{81EF965F-5EC7-488F-A084-1291436C976E}" destId="{694FC9FF-70B4-48D5-A1C8-20CDF93D4865}" srcOrd="0" destOrd="0" presId="urn:microsoft.com/office/officeart/2005/8/layout/bProcess4"/>
    <dgm:cxn modelId="{E0EE6266-BCFB-49E2-938F-05FB7C55EF52}" srcId="{81EF965F-5EC7-488F-A084-1291436C976E}" destId="{D01B93BD-286D-462D-8048-D11AFA79D083}" srcOrd="5" destOrd="0" parTransId="{5BB40B3C-B069-4979-9B59-36F1B6B213C4}" sibTransId="{8100CE4E-29C8-4A87-9E22-FE154B5B23E0}"/>
    <dgm:cxn modelId="{885FF37D-BCD8-484A-AB8F-432304689B44}" type="presOf" srcId="{DCE020B5-3D69-40A6-8F1A-E07D0D03A690}" destId="{F19010DE-529A-4DC9-A5ED-77572513FD70}" srcOrd="0" destOrd="0" presId="urn:microsoft.com/office/officeart/2005/8/layout/bProcess4"/>
    <dgm:cxn modelId="{F9D06680-7937-4844-98FF-5F836C6CEBDF}" type="presOf" srcId="{83968EB0-6D2D-4125-A778-DA44A3E12E7F}" destId="{E4C1E3D7-AC5C-477C-82ED-8BF3E129ECAA}" srcOrd="0" destOrd="0" presId="urn:microsoft.com/office/officeart/2005/8/layout/bProcess4"/>
    <dgm:cxn modelId="{D170DE81-0634-4AED-A97A-5465D2F5611F}" type="presOf" srcId="{65EB1CF8-3889-4A1C-A989-9DEDBB9C936A}" destId="{5388C283-3143-405C-9F88-1D6FAEF16EE4}" srcOrd="0" destOrd="0" presId="urn:microsoft.com/office/officeart/2005/8/layout/bProcess4"/>
    <dgm:cxn modelId="{A6731D85-1D52-4D38-A9F8-CB9E7A6254AF}" srcId="{81EF965F-5EC7-488F-A084-1291436C976E}" destId="{4E046759-E071-4853-AE22-4AAFA2AC9DA6}" srcOrd="4" destOrd="0" parTransId="{3E874100-2FC1-4F6B-A1E1-8A219F005CC1}" sibTransId="{AD0F9A31-3DEA-4789-ADA0-C9CC662BCFE5}"/>
    <dgm:cxn modelId="{54D11B9D-464C-487E-9321-B0EA4C6611FE}" type="presOf" srcId="{D01B93BD-286D-462D-8048-D11AFA79D083}" destId="{850359D1-87BC-4998-9E20-952B55567B8E}" srcOrd="0" destOrd="0" presId="urn:microsoft.com/office/officeart/2005/8/layout/bProcess4"/>
    <dgm:cxn modelId="{6592669E-D24D-410E-8930-CAACEC4564D0}" srcId="{81EF965F-5EC7-488F-A084-1291436C976E}" destId="{AD95AD23-72BC-4572-A1AD-3C6F4269E0CB}" srcOrd="2" destOrd="0" parTransId="{79E46393-0C9C-4A85-A5DE-B0C301E63364}" sibTransId="{739CD221-015C-4F44-8277-FC1520B0E8A2}"/>
    <dgm:cxn modelId="{F5A1DCA7-6012-456B-9F32-A669AB4EDF42}" type="presOf" srcId="{AD0F9A31-3DEA-4789-ADA0-C9CC662BCFE5}" destId="{DA0683B2-BDC9-44EA-96F3-1DD5A91058C3}" srcOrd="0" destOrd="0" presId="urn:microsoft.com/office/officeart/2005/8/layout/bProcess4"/>
    <dgm:cxn modelId="{883B39B3-45D8-4491-9852-2F34F29C0631}" type="presOf" srcId="{AD95AD23-72BC-4572-A1AD-3C6F4269E0CB}" destId="{9EDA515B-A26C-4494-9D5A-0A23CC2743F1}" srcOrd="0" destOrd="0" presId="urn:microsoft.com/office/officeart/2005/8/layout/bProcess4"/>
    <dgm:cxn modelId="{2A8D16C9-710D-4EA7-BF66-370EE763F189}" type="presOf" srcId="{739CD221-015C-4F44-8277-FC1520B0E8A2}" destId="{BE1194B0-19CE-4285-8CF9-6462FE1BD05F}" srcOrd="0" destOrd="0" presId="urn:microsoft.com/office/officeart/2005/8/layout/bProcess4"/>
    <dgm:cxn modelId="{C7BEF7EF-2876-4AF4-AE8F-99D020124A4E}" type="presOf" srcId="{4E046759-E071-4853-AE22-4AAFA2AC9DA6}" destId="{042BB7DB-FC7A-477C-AE28-2CFDA9851F2F}" srcOrd="0" destOrd="0" presId="urn:microsoft.com/office/officeart/2005/8/layout/bProcess4"/>
    <dgm:cxn modelId="{1F5F9AF6-524F-4CA1-B3E6-9EDCEE2FC134}" type="presOf" srcId="{1F9B1118-B632-48D5-B8A0-FB98FDF2A882}" destId="{2F27A85D-6A74-45A4-84E1-B7A2A23E95EB}" srcOrd="0" destOrd="0" presId="urn:microsoft.com/office/officeart/2005/8/layout/bProcess4"/>
    <dgm:cxn modelId="{31997346-4AC5-4D4D-9006-0E87BB16EBD5}" type="presParOf" srcId="{694FC9FF-70B4-48D5-A1C8-20CDF93D4865}" destId="{77CD43AB-97C5-4381-808B-57C347973372}" srcOrd="0" destOrd="0" presId="urn:microsoft.com/office/officeart/2005/8/layout/bProcess4"/>
    <dgm:cxn modelId="{2ED9D898-0F3D-42AA-A692-E9828014C23B}" type="presParOf" srcId="{77CD43AB-97C5-4381-808B-57C347973372}" destId="{2C70B900-C0EF-49FB-9DE8-6B61B599CF70}" srcOrd="0" destOrd="0" presId="urn:microsoft.com/office/officeart/2005/8/layout/bProcess4"/>
    <dgm:cxn modelId="{BD1DD2AD-908A-4543-84CF-37F4B198078F}" type="presParOf" srcId="{77CD43AB-97C5-4381-808B-57C347973372}" destId="{2F27A85D-6A74-45A4-84E1-B7A2A23E95EB}" srcOrd="1" destOrd="0" presId="urn:microsoft.com/office/officeart/2005/8/layout/bProcess4"/>
    <dgm:cxn modelId="{4AC69E21-0134-4DF8-93E6-E680C07CB3D9}" type="presParOf" srcId="{694FC9FF-70B4-48D5-A1C8-20CDF93D4865}" destId="{5388C283-3143-405C-9F88-1D6FAEF16EE4}" srcOrd="1" destOrd="0" presId="urn:microsoft.com/office/officeart/2005/8/layout/bProcess4"/>
    <dgm:cxn modelId="{52570DC9-3E44-4F30-A109-44F8397FE1CB}" type="presParOf" srcId="{694FC9FF-70B4-48D5-A1C8-20CDF93D4865}" destId="{53086C93-586E-453F-AF58-CF6A5FFFF675}" srcOrd="2" destOrd="0" presId="urn:microsoft.com/office/officeart/2005/8/layout/bProcess4"/>
    <dgm:cxn modelId="{DBEDF532-A05F-4AA2-9F72-36C587F41636}" type="presParOf" srcId="{53086C93-586E-453F-AF58-CF6A5FFFF675}" destId="{74617AE8-8629-4DB3-98C3-2367DE04F61B}" srcOrd="0" destOrd="0" presId="urn:microsoft.com/office/officeart/2005/8/layout/bProcess4"/>
    <dgm:cxn modelId="{F5D7D698-9D32-46A2-892C-FFB7EA0CABB5}" type="presParOf" srcId="{53086C93-586E-453F-AF58-CF6A5FFFF675}" destId="{744D05BB-6E56-42A8-96FD-C1012526FDE1}" srcOrd="1" destOrd="0" presId="urn:microsoft.com/office/officeart/2005/8/layout/bProcess4"/>
    <dgm:cxn modelId="{82C0A709-E1F1-4792-A9AE-B87758471815}" type="presParOf" srcId="{694FC9FF-70B4-48D5-A1C8-20CDF93D4865}" destId="{04B13387-F666-44C3-B330-10C50C0BC89B}" srcOrd="3" destOrd="0" presId="urn:microsoft.com/office/officeart/2005/8/layout/bProcess4"/>
    <dgm:cxn modelId="{6578E6CC-A546-4913-9CE4-22A352B574EB}" type="presParOf" srcId="{694FC9FF-70B4-48D5-A1C8-20CDF93D4865}" destId="{01008AFC-28E1-4494-AC3D-1A40FB6C7678}" srcOrd="4" destOrd="0" presId="urn:microsoft.com/office/officeart/2005/8/layout/bProcess4"/>
    <dgm:cxn modelId="{7D5467BE-EE68-4997-8DC9-6FA0F088C147}" type="presParOf" srcId="{01008AFC-28E1-4494-AC3D-1A40FB6C7678}" destId="{C05A20C5-52D0-4323-AF18-9E0528FAA358}" srcOrd="0" destOrd="0" presId="urn:microsoft.com/office/officeart/2005/8/layout/bProcess4"/>
    <dgm:cxn modelId="{51EA9A81-D936-4AAA-9931-86A254B83CCE}" type="presParOf" srcId="{01008AFC-28E1-4494-AC3D-1A40FB6C7678}" destId="{9EDA515B-A26C-4494-9D5A-0A23CC2743F1}" srcOrd="1" destOrd="0" presId="urn:microsoft.com/office/officeart/2005/8/layout/bProcess4"/>
    <dgm:cxn modelId="{3D133AA5-8939-410D-B1C9-2A1989CBD481}" type="presParOf" srcId="{694FC9FF-70B4-48D5-A1C8-20CDF93D4865}" destId="{BE1194B0-19CE-4285-8CF9-6462FE1BD05F}" srcOrd="5" destOrd="0" presId="urn:microsoft.com/office/officeart/2005/8/layout/bProcess4"/>
    <dgm:cxn modelId="{3B3E6F49-CE36-40B1-80DD-F89327E9C032}" type="presParOf" srcId="{694FC9FF-70B4-48D5-A1C8-20CDF93D4865}" destId="{B3E2D7A1-26CE-4CF1-8B07-9176DC466838}" srcOrd="6" destOrd="0" presId="urn:microsoft.com/office/officeart/2005/8/layout/bProcess4"/>
    <dgm:cxn modelId="{D1AC0B52-B401-4385-B06B-324E3A02C02D}" type="presParOf" srcId="{B3E2D7A1-26CE-4CF1-8B07-9176DC466838}" destId="{68E733E7-3C9D-4DCF-836C-059EB7CD5697}" srcOrd="0" destOrd="0" presId="urn:microsoft.com/office/officeart/2005/8/layout/bProcess4"/>
    <dgm:cxn modelId="{53A078E5-9026-4F71-A48A-1461FCBAB7E3}" type="presParOf" srcId="{B3E2D7A1-26CE-4CF1-8B07-9176DC466838}" destId="{F19010DE-529A-4DC9-A5ED-77572513FD70}" srcOrd="1" destOrd="0" presId="urn:microsoft.com/office/officeart/2005/8/layout/bProcess4"/>
    <dgm:cxn modelId="{37FF3470-1609-494A-BC81-4F20EF22019D}" type="presParOf" srcId="{694FC9FF-70B4-48D5-A1C8-20CDF93D4865}" destId="{E4C1E3D7-AC5C-477C-82ED-8BF3E129ECAA}" srcOrd="7" destOrd="0" presId="urn:microsoft.com/office/officeart/2005/8/layout/bProcess4"/>
    <dgm:cxn modelId="{6ED47E1E-3EA1-40CE-8E0F-88FED3D14112}" type="presParOf" srcId="{694FC9FF-70B4-48D5-A1C8-20CDF93D4865}" destId="{0AFF371F-4A08-46AC-A3D7-4F2BB976B2E7}" srcOrd="8" destOrd="0" presId="urn:microsoft.com/office/officeart/2005/8/layout/bProcess4"/>
    <dgm:cxn modelId="{5BE8987C-16BB-405B-88BC-A912D20D38A2}" type="presParOf" srcId="{0AFF371F-4A08-46AC-A3D7-4F2BB976B2E7}" destId="{3045D690-9B9E-4481-915D-AB3E3E2A40E8}" srcOrd="0" destOrd="0" presId="urn:microsoft.com/office/officeart/2005/8/layout/bProcess4"/>
    <dgm:cxn modelId="{33DCD341-E786-4E9E-AE05-A290FECA16EF}" type="presParOf" srcId="{0AFF371F-4A08-46AC-A3D7-4F2BB976B2E7}" destId="{042BB7DB-FC7A-477C-AE28-2CFDA9851F2F}" srcOrd="1" destOrd="0" presId="urn:microsoft.com/office/officeart/2005/8/layout/bProcess4"/>
    <dgm:cxn modelId="{BA618A4E-1BFF-4AF8-8CD6-2279E9669167}" type="presParOf" srcId="{694FC9FF-70B4-48D5-A1C8-20CDF93D4865}" destId="{DA0683B2-BDC9-44EA-96F3-1DD5A91058C3}" srcOrd="9" destOrd="0" presId="urn:microsoft.com/office/officeart/2005/8/layout/bProcess4"/>
    <dgm:cxn modelId="{2CD31643-3095-4DEC-B87E-C014B55C9BCE}" type="presParOf" srcId="{694FC9FF-70B4-48D5-A1C8-20CDF93D4865}" destId="{D4E7EDF8-4F96-4069-9209-9BA91E10F466}" srcOrd="10" destOrd="0" presId="urn:microsoft.com/office/officeart/2005/8/layout/bProcess4"/>
    <dgm:cxn modelId="{C9B7F007-EC80-4621-AA16-5438105B823A}" type="presParOf" srcId="{D4E7EDF8-4F96-4069-9209-9BA91E10F466}" destId="{139F785C-755C-407D-BC9F-6C0CEAA567D9}" srcOrd="0" destOrd="0" presId="urn:microsoft.com/office/officeart/2005/8/layout/bProcess4"/>
    <dgm:cxn modelId="{C2DC2177-2298-4B82-80F9-E6DAD9A76D2D}" type="presParOf" srcId="{D4E7EDF8-4F96-4069-9209-9BA91E10F466}" destId="{850359D1-87BC-4998-9E20-952B55567B8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C02683-1ABC-4057-A4D3-486091152AD8}" type="doc">
      <dgm:prSet loTypeId="urn:microsoft.com/office/officeart/2005/8/layout/lProcess2" loCatId="relationship" qsTypeId="urn:microsoft.com/office/officeart/2005/8/quickstyle/simple1" qsCatId="simple" csTypeId="urn:microsoft.com/office/officeart/2005/8/colors/colorful3" csCatId="colorful" phldr="1"/>
      <dgm:spPr/>
      <dgm:t>
        <a:bodyPr/>
        <a:lstStyle/>
        <a:p>
          <a:endParaRPr lang="en-IN"/>
        </a:p>
      </dgm:t>
    </dgm:pt>
    <dgm:pt modelId="{54ABD75A-3C45-4FA8-AC25-0BCBB6CC561C}">
      <dgm:prSet custT="1"/>
      <dgm:spPr>
        <a:solidFill>
          <a:srgbClr val="FFAFAF"/>
        </a:solidFill>
        <a:effectLst>
          <a:outerShdw blurRad="50800" dist="38100" dir="2700000" algn="tl" rotWithShape="0">
            <a:prstClr val="black">
              <a:alpha val="40000"/>
            </a:prstClr>
          </a:outerShdw>
        </a:effectLst>
      </dgm:spPr>
      <dgm:t>
        <a:bodyPr/>
        <a:lstStyle/>
        <a:p>
          <a:r>
            <a:rPr lang="en-GB" sz="3600" b="1" dirty="0">
              <a:solidFill>
                <a:srgbClr val="C00000"/>
              </a:solidFill>
            </a:rPr>
            <a:t>Unwelcomed Behaviours</a:t>
          </a:r>
          <a:endParaRPr lang="en-IN" sz="3600" b="1" dirty="0">
            <a:solidFill>
              <a:srgbClr val="C00000"/>
            </a:solidFill>
          </a:endParaRPr>
        </a:p>
      </dgm:t>
    </dgm:pt>
    <dgm:pt modelId="{1DF76380-1988-4B70-B279-12A2A83099A4}" type="parTrans" cxnId="{A309A698-9CFA-4704-A047-B884830512DB}">
      <dgm:prSet/>
      <dgm:spPr/>
      <dgm:t>
        <a:bodyPr/>
        <a:lstStyle/>
        <a:p>
          <a:endParaRPr lang="en-IN"/>
        </a:p>
      </dgm:t>
    </dgm:pt>
    <dgm:pt modelId="{D012EC84-B7EF-47DC-8873-0AB306847EF6}" type="sibTrans" cxnId="{A309A698-9CFA-4704-A047-B884830512DB}">
      <dgm:prSet/>
      <dgm:spPr/>
      <dgm:t>
        <a:bodyPr/>
        <a:lstStyle/>
        <a:p>
          <a:endParaRPr lang="en-IN"/>
        </a:p>
      </dgm:t>
    </dgm:pt>
    <dgm:pt modelId="{24C3D71D-AE95-4788-80AB-6652781B57E8}">
      <dgm:prSet/>
      <dgm:spPr>
        <a:solidFill>
          <a:srgbClr val="C00000"/>
        </a:solidFill>
      </dgm:spPr>
      <dgm:t>
        <a:bodyPr/>
        <a:lstStyle/>
        <a:p>
          <a:r>
            <a:rPr lang="en-GB" dirty="0"/>
            <a:t>Feels bad</a:t>
          </a:r>
          <a:endParaRPr lang="en-IN" dirty="0"/>
        </a:p>
      </dgm:t>
    </dgm:pt>
    <dgm:pt modelId="{D18920BB-66C3-42E8-99EC-75A3106B44BB}" type="parTrans" cxnId="{35761C4B-8761-467E-95D7-6EF7EAE2E2E3}">
      <dgm:prSet/>
      <dgm:spPr/>
      <dgm:t>
        <a:bodyPr/>
        <a:lstStyle/>
        <a:p>
          <a:endParaRPr lang="en-IN"/>
        </a:p>
      </dgm:t>
    </dgm:pt>
    <dgm:pt modelId="{91531C20-18E7-42E7-830B-616B7A60BC97}" type="sibTrans" cxnId="{35761C4B-8761-467E-95D7-6EF7EAE2E2E3}">
      <dgm:prSet/>
      <dgm:spPr/>
      <dgm:t>
        <a:bodyPr/>
        <a:lstStyle/>
        <a:p>
          <a:endParaRPr lang="en-IN"/>
        </a:p>
      </dgm:t>
    </dgm:pt>
    <dgm:pt modelId="{149C0189-5F13-4A16-B974-BB1D6F5F6323}">
      <dgm:prSet/>
      <dgm:spPr>
        <a:solidFill>
          <a:srgbClr val="C00000"/>
        </a:solidFill>
      </dgm:spPr>
      <dgm:t>
        <a:bodyPr/>
        <a:lstStyle/>
        <a:p>
          <a:r>
            <a:rPr lang="en-GB"/>
            <a:t>One sided</a:t>
          </a:r>
          <a:endParaRPr lang="en-IN" dirty="0"/>
        </a:p>
      </dgm:t>
    </dgm:pt>
    <dgm:pt modelId="{C0E671EF-C814-4D1E-9A99-8C65E59276AD}" type="parTrans" cxnId="{F5317E2F-C8A6-4C37-BA21-0FFA3191F0AD}">
      <dgm:prSet/>
      <dgm:spPr/>
      <dgm:t>
        <a:bodyPr/>
        <a:lstStyle/>
        <a:p>
          <a:endParaRPr lang="en-IN"/>
        </a:p>
      </dgm:t>
    </dgm:pt>
    <dgm:pt modelId="{ADB94A27-5F1C-4D86-BE94-DA0361A8419F}" type="sibTrans" cxnId="{F5317E2F-C8A6-4C37-BA21-0FFA3191F0AD}">
      <dgm:prSet/>
      <dgm:spPr/>
      <dgm:t>
        <a:bodyPr/>
        <a:lstStyle/>
        <a:p>
          <a:endParaRPr lang="en-IN"/>
        </a:p>
      </dgm:t>
    </dgm:pt>
    <dgm:pt modelId="{E0D2F5F3-38F8-4908-8890-B6FF607FCE17}">
      <dgm:prSet/>
      <dgm:spPr>
        <a:solidFill>
          <a:srgbClr val="C00000"/>
        </a:solidFill>
      </dgm:spPr>
      <dgm:t>
        <a:bodyPr/>
        <a:lstStyle/>
        <a:p>
          <a:r>
            <a:rPr lang="en-GB"/>
            <a:t>Feels powerless</a:t>
          </a:r>
          <a:endParaRPr lang="en-IN" dirty="0"/>
        </a:p>
      </dgm:t>
    </dgm:pt>
    <dgm:pt modelId="{92EB5712-CB03-4F02-BDB7-C5F752BB3DEE}" type="parTrans" cxnId="{AEFC4905-DC0F-4854-8177-4321EF433964}">
      <dgm:prSet/>
      <dgm:spPr/>
      <dgm:t>
        <a:bodyPr/>
        <a:lstStyle/>
        <a:p>
          <a:endParaRPr lang="en-IN"/>
        </a:p>
      </dgm:t>
    </dgm:pt>
    <dgm:pt modelId="{78692CF3-EAA2-48D7-A931-DF9A99AD4418}" type="sibTrans" cxnId="{AEFC4905-DC0F-4854-8177-4321EF433964}">
      <dgm:prSet/>
      <dgm:spPr/>
      <dgm:t>
        <a:bodyPr/>
        <a:lstStyle/>
        <a:p>
          <a:endParaRPr lang="en-IN"/>
        </a:p>
      </dgm:t>
    </dgm:pt>
    <dgm:pt modelId="{4A3E7D25-10C1-4E64-9E7C-D20D832E8246}">
      <dgm:prSet/>
      <dgm:spPr>
        <a:solidFill>
          <a:srgbClr val="C00000"/>
        </a:solidFill>
      </dgm:spPr>
      <dgm:t>
        <a:bodyPr/>
        <a:lstStyle/>
        <a:p>
          <a:r>
            <a:rPr lang="en-GB" dirty="0"/>
            <a:t>Unwanted</a:t>
          </a:r>
          <a:endParaRPr lang="en-IN" dirty="0"/>
        </a:p>
      </dgm:t>
    </dgm:pt>
    <dgm:pt modelId="{1F065DE8-0059-4584-BF20-92B34A762B52}" type="parTrans" cxnId="{073D9494-E074-4B90-B052-264A68C81A31}">
      <dgm:prSet/>
      <dgm:spPr/>
      <dgm:t>
        <a:bodyPr/>
        <a:lstStyle/>
        <a:p>
          <a:endParaRPr lang="en-IN"/>
        </a:p>
      </dgm:t>
    </dgm:pt>
    <dgm:pt modelId="{F47CC2B1-9807-4D8D-ADFE-BB82EFE483B4}" type="sibTrans" cxnId="{073D9494-E074-4B90-B052-264A68C81A31}">
      <dgm:prSet/>
      <dgm:spPr/>
      <dgm:t>
        <a:bodyPr/>
        <a:lstStyle/>
        <a:p>
          <a:endParaRPr lang="en-IN"/>
        </a:p>
      </dgm:t>
    </dgm:pt>
    <dgm:pt modelId="{8B501AA6-D25B-43F8-8D29-A0A40B3C2A12}">
      <dgm:prSet/>
      <dgm:spPr>
        <a:solidFill>
          <a:srgbClr val="C00000"/>
        </a:solidFill>
      </dgm:spPr>
      <dgm:t>
        <a:bodyPr/>
        <a:lstStyle/>
        <a:p>
          <a:r>
            <a:rPr lang="en-GB"/>
            <a:t>Demeaning</a:t>
          </a:r>
          <a:endParaRPr lang="en-IN" dirty="0"/>
        </a:p>
      </dgm:t>
    </dgm:pt>
    <dgm:pt modelId="{5AF55DA0-DB79-4016-BCE8-670F8E40A009}" type="parTrans" cxnId="{0C3E6D1B-66F3-4BBE-8316-C263003BB01D}">
      <dgm:prSet/>
      <dgm:spPr/>
      <dgm:t>
        <a:bodyPr/>
        <a:lstStyle/>
        <a:p>
          <a:endParaRPr lang="en-IN"/>
        </a:p>
      </dgm:t>
    </dgm:pt>
    <dgm:pt modelId="{03B21287-2B24-4868-AC63-CA4B6880FB8B}" type="sibTrans" cxnId="{0C3E6D1B-66F3-4BBE-8316-C263003BB01D}">
      <dgm:prSet/>
      <dgm:spPr/>
      <dgm:t>
        <a:bodyPr/>
        <a:lstStyle/>
        <a:p>
          <a:endParaRPr lang="en-IN"/>
        </a:p>
      </dgm:t>
    </dgm:pt>
    <dgm:pt modelId="{42B97662-DCF8-4AB6-8D90-A495863F6D2C}">
      <dgm:prSet/>
      <dgm:spPr>
        <a:solidFill>
          <a:srgbClr val="C00000"/>
        </a:solidFill>
      </dgm:spPr>
      <dgm:t>
        <a:bodyPr/>
        <a:lstStyle/>
        <a:p>
          <a:r>
            <a:rPr lang="en-GB"/>
            <a:t>Causes anger/sadness</a:t>
          </a:r>
          <a:endParaRPr lang="en-IN" dirty="0"/>
        </a:p>
      </dgm:t>
    </dgm:pt>
    <dgm:pt modelId="{D129636B-C734-4EE2-8CE8-08146C0F5DF1}" type="parTrans" cxnId="{2D904930-EBE5-4DB4-9BDA-BDAB5677B20C}">
      <dgm:prSet/>
      <dgm:spPr/>
      <dgm:t>
        <a:bodyPr/>
        <a:lstStyle/>
        <a:p>
          <a:endParaRPr lang="en-IN"/>
        </a:p>
      </dgm:t>
    </dgm:pt>
    <dgm:pt modelId="{79A1ED24-CFCA-4755-ACFF-AA80602C08FD}" type="sibTrans" cxnId="{2D904930-EBE5-4DB4-9BDA-BDAB5677B20C}">
      <dgm:prSet/>
      <dgm:spPr/>
      <dgm:t>
        <a:bodyPr/>
        <a:lstStyle/>
        <a:p>
          <a:endParaRPr lang="en-IN"/>
        </a:p>
      </dgm:t>
    </dgm:pt>
    <dgm:pt modelId="{508684B9-D425-4E78-BD58-16414D30352B}">
      <dgm:prSet/>
      <dgm:spPr>
        <a:solidFill>
          <a:srgbClr val="C00000"/>
        </a:solidFill>
      </dgm:spPr>
      <dgm:t>
        <a:bodyPr/>
        <a:lstStyle/>
        <a:p>
          <a:r>
            <a:rPr lang="en-GB" dirty="0"/>
            <a:t>Illegal </a:t>
          </a:r>
          <a:endParaRPr lang="en-IN" dirty="0"/>
        </a:p>
      </dgm:t>
    </dgm:pt>
    <dgm:pt modelId="{C3917ED8-A5A0-42E7-B0D5-D1724720C3ED}" type="parTrans" cxnId="{E6F46F33-A5F0-4982-A54D-534321C2E6B0}">
      <dgm:prSet/>
      <dgm:spPr/>
      <dgm:t>
        <a:bodyPr/>
        <a:lstStyle/>
        <a:p>
          <a:endParaRPr lang="en-IN"/>
        </a:p>
      </dgm:t>
    </dgm:pt>
    <dgm:pt modelId="{8F84CC47-7EEF-4FBD-9730-05A55A8375C2}" type="sibTrans" cxnId="{E6F46F33-A5F0-4982-A54D-534321C2E6B0}">
      <dgm:prSet/>
      <dgm:spPr/>
      <dgm:t>
        <a:bodyPr/>
        <a:lstStyle/>
        <a:p>
          <a:endParaRPr lang="en-IN"/>
        </a:p>
      </dgm:t>
    </dgm:pt>
    <dgm:pt modelId="{AF3F730A-FDA3-4D61-9CC6-4A474CAD4106}" type="pres">
      <dgm:prSet presAssocID="{65C02683-1ABC-4057-A4D3-486091152AD8}" presName="theList" presStyleCnt="0">
        <dgm:presLayoutVars>
          <dgm:dir/>
          <dgm:animLvl val="lvl"/>
          <dgm:resizeHandles val="exact"/>
        </dgm:presLayoutVars>
      </dgm:prSet>
      <dgm:spPr/>
    </dgm:pt>
    <dgm:pt modelId="{0F0B497B-777C-45FA-8094-EAC11E31FF22}" type="pres">
      <dgm:prSet presAssocID="{54ABD75A-3C45-4FA8-AC25-0BCBB6CC561C}" presName="compNode" presStyleCnt="0"/>
      <dgm:spPr/>
    </dgm:pt>
    <dgm:pt modelId="{77343362-C22C-48A8-A7A3-D5F8FBEBE714}" type="pres">
      <dgm:prSet presAssocID="{54ABD75A-3C45-4FA8-AC25-0BCBB6CC561C}" presName="aNode" presStyleLbl="bgShp" presStyleIdx="0" presStyleCnt="1" custLinFactNeighborX="265" custLinFactNeighborY="5522"/>
      <dgm:spPr/>
    </dgm:pt>
    <dgm:pt modelId="{E4D3AC74-F0D6-4F8D-BA20-5C37835B6FED}" type="pres">
      <dgm:prSet presAssocID="{54ABD75A-3C45-4FA8-AC25-0BCBB6CC561C}" presName="textNode" presStyleLbl="bgShp" presStyleIdx="0" presStyleCnt="1"/>
      <dgm:spPr/>
    </dgm:pt>
    <dgm:pt modelId="{C0C29C79-84D4-483B-BE06-DF9A6E1E4BDA}" type="pres">
      <dgm:prSet presAssocID="{54ABD75A-3C45-4FA8-AC25-0BCBB6CC561C}" presName="compChildNode" presStyleCnt="0"/>
      <dgm:spPr/>
    </dgm:pt>
    <dgm:pt modelId="{B0C464D6-5679-4781-ABE7-5A7DEA74F413}" type="pres">
      <dgm:prSet presAssocID="{54ABD75A-3C45-4FA8-AC25-0BCBB6CC561C}" presName="theInnerList" presStyleCnt="0"/>
      <dgm:spPr/>
    </dgm:pt>
    <dgm:pt modelId="{A039FA9D-5F7A-4D3C-9BF9-E8B4EFF31817}" type="pres">
      <dgm:prSet presAssocID="{24C3D71D-AE95-4788-80AB-6652781B57E8}" presName="childNode" presStyleLbl="node1" presStyleIdx="0" presStyleCnt="7" custScaleY="90909">
        <dgm:presLayoutVars>
          <dgm:bulletEnabled val="1"/>
        </dgm:presLayoutVars>
      </dgm:prSet>
      <dgm:spPr/>
    </dgm:pt>
    <dgm:pt modelId="{457C12CC-BF25-4974-8627-888E68014E5D}" type="pres">
      <dgm:prSet presAssocID="{24C3D71D-AE95-4788-80AB-6652781B57E8}" presName="aSpace2" presStyleCnt="0"/>
      <dgm:spPr/>
    </dgm:pt>
    <dgm:pt modelId="{F0900AA9-2AF2-4E16-B2DF-F89A2F2CF763}" type="pres">
      <dgm:prSet presAssocID="{149C0189-5F13-4A16-B974-BB1D6F5F6323}" presName="childNode" presStyleLbl="node1" presStyleIdx="1" presStyleCnt="7">
        <dgm:presLayoutVars>
          <dgm:bulletEnabled val="1"/>
        </dgm:presLayoutVars>
      </dgm:prSet>
      <dgm:spPr/>
    </dgm:pt>
    <dgm:pt modelId="{9803C7D5-FC64-4644-AA6B-1F6F53B6685A}" type="pres">
      <dgm:prSet presAssocID="{149C0189-5F13-4A16-B974-BB1D6F5F6323}" presName="aSpace2" presStyleCnt="0"/>
      <dgm:spPr/>
    </dgm:pt>
    <dgm:pt modelId="{C82A1547-6DFC-47F7-87EF-1BA027FBD0A0}" type="pres">
      <dgm:prSet presAssocID="{E0D2F5F3-38F8-4908-8890-B6FF607FCE17}" presName="childNode" presStyleLbl="node1" presStyleIdx="2" presStyleCnt="7">
        <dgm:presLayoutVars>
          <dgm:bulletEnabled val="1"/>
        </dgm:presLayoutVars>
      </dgm:prSet>
      <dgm:spPr/>
    </dgm:pt>
    <dgm:pt modelId="{4B165247-1415-4379-98BF-35AA94ADD2B2}" type="pres">
      <dgm:prSet presAssocID="{E0D2F5F3-38F8-4908-8890-B6FF607FCE17}" presName="aSpace2" presStyleCnt="0"/>
      <dgm:spPr/>
    </dgm:pt>
    <dgm:pt modelId="{185CED3F-5118-485C-93B8-1D7AEC535A9A}" type="pres">
      <dgm:prSet presAssocID="{4A3E7D25-10C1-4E64-9E7C-D20D832E8246}" presName="childNode" presStyleLbl="node1" presStyleIdx="3" presStyleCnt="7">
        <dgm:presLayoutVars>
          <dgm:bulletEnabled val="1"/>
        </dgm:presLayoutVars>
      </dgm:prSet>
      <dgm:spPr/>
    </dgm:pt>
    <dgm:pt modelId="{77784FE4-95DB-4A4E-950C-F686E4933B87}" type="pres">
      <dgm:prSet presAssocID="{4A3E7D25-10C1-4E64-9E7C-D20D832E8246}" presName="aSpace2" presStyleCnt="0"/>
      <dgm:spPr/>
    </dgm:pt>
    <dgm:pt modelId="{02C1897E-89AC-4BB4-A197-61A86C11F506}" type="pres">
      <dgm:prSet presAssocID="{8B501AA6-D25B-43F8-8D29-A0A40B3C2A12}" presName="childNode" presStyleLbl="node1" presStyleIdx="4" presStyleCnt="7">
        <dgm:presLayoutVars>
          <dgm:bulletEnabled val="1"/>
        </dgm:presLayoutVars>
      </dgm:prSet>
      <dgm:spPr/>
    </dgm:pt>
    <dgm:pt modelId="{A47D0BCF-4E79-4F0B-BC3A-EC2CCF5AEA64}" type="pres">
      <dgm:prSet presAssocID="{8B501AA6-D25B-43F8-8D29-A0A40B3C2A12}" presName="aSpace2" presStyleCnt="0"/>
      <dgm:spPr/>
    </dgm:pt>
    <dgm:pt modelId="{7B54BEAC-EFDC-49D8-ABDB-A7A5A7A34AC7}" type="pres">
      <dgm:prSet presAssocID="{42B97662-DCF8-4AB6-8D90-A495863F6D2C}" presName="childNode" presStyleLbl="node1" presStyleIdx="5" presStyleCnt="7">
        <dgm:presLayoutVars>
          <dgm:bulletEnabled val="1"/>
        </dgm:presLayoutVars>
      </dgm:prSet>
      <dgm:spPr/>
    </dgm:pt>
    <dgm:pt modelId="{40195846-A25C-4A27-8164-9D4488C6286B}" type="pres">
      <dgm:prSet presAssocID="{42B97662-DCF8-4AB6-8D90-A495863F6D2C}" presName="aSpace2" presStyleCnt="0"/>
      <dgm:spPr/>
    </dgm:pt>
    <dgm:pt modelId="{F0398581-8A4D-44F0-8746-AB502E001840}" type="pres">
      <dgm:prSet presAssocID="{508684B9-D425-4E78-BD58-16414D30352B}" presName="childNode" presStyleLbl="node1" presStyleIdx="6" presStyleCnt="7">
        <dgm:presLayoutVars>
          <dgm:bulletEnabled val="1"/>
        </dgm:presLayoutVars>
      </dgm:prSet>
      <dgm:spPr/>
    </dgm:pt>
  </dgm:ptLst>
  <dgm:cxnLst>
    <dgm:cxn modelId="{AEFC4905-DC0F-4854-8177-4321EF433964}" srcId="{54ABD75A-3C45-4FA8-AC25-0BCBB6CC561C}" destId="{E0D2F5F3-38F8-4908-8890-B6FF607FCE17}" srcOrd="2" destOrd="0" parTransId="{92EB5712-CB03-4F02-BDB7-C5F752BB3DEE}" sibTransId="{78692CF3-EAA2-48D7-A931-DF9A99AD4418}"/>
    <dgm:cxn modelId="{0C3E6D1B-66F3-4BBE-8316-C263003BB01D}" srcId="{54ABD75A-3C45-4FA8-AC25-0BCBB6CC561C}" destId="{8B501AA6-D25B-43F8-8D29-A0A40B3C2A12}" srcOrd="4" destOrd="0" parTransId="{5AF55DA0-DB79-4016-BCE8-670F8E40A009}" sibTransId="{03B21287-2B24-4868-AC63-CA4B6880FB8B}"/>
    <dgm:cxn modelId="{F5317E2F-C8A6-4C37-BA21-0FFA3191F0AD}" srcId="{54ABD75A-3C45-4FA8-AC25-0BCBB6CC561C}" destId="{149C0189-5F13-4A16-B974-BB1D6F5F6323}" srcOrd="1" destOrd="0" parTransId="{C0E671EF-C814-4D1E-9A99-8C65E59276AD}" sibTransId="{ADB94A27-5F1C-4D86-BE94-DA0361A8419F}"/>
    <dgm:cxn modelId="{2D904930-EBE5-4DB4-9BDA-BDAB5677B20C}" srcId="{54ABD75A-3C45-4FA8-AC25-0BCBB6CC561C}" destId="{42B97662-DCF8-4AB6-8D90-A495863F6D2C}" srcOrd="5" destOrd="0" parTransId="{D129636B-C734-4EE2-8CE8-08146C0F5DF1}" sibTransId="{79A1ED24-CFCA-4755-ACFF-AA80602C08FD}"/>
    <dgm:cxn modelId="{E6F46F33-A5F0-4982-A54D-534321C2E6B0}" srcId="{54ABD75A-3C45-4FA8-AC25-0BCBB6CC561C}" destId="{508684B9-D425-4E78-BD58-16414D30352B}" srcOrd="6" destOrd="0" parTransId="{C3917ED8-A5A0-42E7-B0D5-D1724720C3ED}" sibTransId="{8F84CC47-7EEF-4FBD-9730-05A55A8375C2}"/>
    <dgm:cxn modelId="{C386474A-14FA-4A48-AFDE-BF5DF1310198}" type="presOf" srcId="{E0D2F5F3-38F8-4908-8890-B6FF607FCE17}" destId="{C82A1547-6DFC-47F7-87EF-1BA027FBD0A0}" srcOrd="0" destOrd="0" presId="urn:microsoft.com/office/officeart/2005/8/layout/lProcess2"/>
    <dgm:cxn modelId="{35761C4B-8761-467E-95D7-6EF7EAE2E2E3}" srcId="{54ABD75A-3C45-4FA8-AC25-0BCBB6CC561C}" destId="{24C3D71D-AE95-4788-80AB-6652781B57E8}" srcOrd="0" destOrd="0" parTransId="{D18920BB-66C3-42E8-99EC-75A3106B44BB}" sibTransId="{91531C20-18E7-42E7-830B-616B7A60BC97}"/>
    <dgm:cxn modelId="{B5224072-0DE1-44ED-A92C-C4B4D2338AD7}" type="presOf" srcId="{4A3E7D25-10C1-4E64-9E7C-D20D832E8246}" destId="{185CED3F-5118-485C-93B8-1D7AEC535A9A}" srcOrd="0" destOrd="0" presId="urn:microsoft.com/office/officeart/2005/8/layout/lProcess2"/>
    <dgm:cxn modelId="{F2A75373-44AA-433C-98F5-646135A6721A}" type="presOf" srcId="{149C0189-5F13-4A16-B974-BB1D6F5F6323}" destId="{F0900AA9-2AF2-4E16-B2DF-F89A2F2CF763}" srcOrd="0" destOrd="0" presId="urn:microsoft.com/office/officeart/2005/8/layout/lProcess2"/>
    <dgm:cxn modelId="{26D86579-4FD0-4C65-AE41-A451C7024988}" type="presOf" srcId="{42B97662-DCF8-4AB6-8D90-A495863F6D2C}" destId="{7B54BEAC-EFDC-49D8-ABDB-A7A5A7A34AC7}" srcOrd="0" destOrd="0" presId="urn:microsoft.com/office/officeart/2005/8/layout/lProcess2"/>
    <dgm:cxn modelId="{073D9494-E074-4B90-B052-264A68C81A31}" srcId="{54ABD75A-3C45-4FA8-AC25-0BCBB6CC561C}" destId="{4A3E7D25-10C1-4E64-9E7C-D20D832E8246}" srcOrd="3" destOrd="0" parTransId="{1F065DE8-0059-4584-BF20-92B34A762B52}" sibTransId="{F47CC2B1-9807-4D8D-ADFE-BB82EFE483B4}"/>
    <dgm:cxn modelId="{8B4FAF94-D921-4DB0-B296-9177547B01C4}" type="presOf" srcId="{24C3D71D-AE95-4788-80AB-6652781B57E8}" destId="{A039FA9D-5F7A-4D3C-9BF9-E8B4EFF31817}" srcOrd="0" destOrd="0" presId="urn:microsoft.com/office/officeart/2005/8/layout/lProcess2"/>
    <dgm:cxn modelId="{A309A698-9CFA-4704-A047-B884830512DB}" srcId="{65C02683-1ABC-4057-A4D3-486091152AD8}" destId="{54ABD75A-3C45-4FA8-AC25-0BCBB6CC561C}" srcOrd="0" destOrd="0" parTransId="{1DF76380-1988-4B70-B279-12A2A83099A4}" sibTransId="{D012EC84-B7EF-47DC-8873-0AB306847EF6}"/>
    <dgm:cxn modelId="{054329AA-920A-47E4-87E2-F00EBAFE4128}" type="presOf" srcId="{508684B9-D425-4E78-BD58-16414D30352B}" destId="{F0398581-8A4D-44F0-8746-AB502E001840}" srcOrd="0" destOrd="0" presId="urn:microsoft.com/office/officeart/2005/8/layout/lProcess2"/>
    <dgm:cxn modelId="{8F05FDC6-3C51-44FB-9AEE-CCC564A94345}" type="presOf" srcId="{65C02683-1ABC-4057-A4D3-486091152AD8}" destId="{AF3F730A-FDA3-4D61-9CC6-4A474CAD4106}" srcOrd="0" destOrd="0" presId="urn:microsoft.com/office/officeart/2005/8/layout/lProcess2"/>
    <dgm:cxn modelId="{9DB0E3CE-A749-4781-96A1-7B3409B6764B}" type="presOf" srcId="{54ABD75A-3C45-4FA8-AC25-0BCBB6CC561C}" destId="{77343362-C22C-48A8-A7A3-D5F8FBEBE714}" srcOrd="0" destOrd="0" presId="urn:microsoft.com/office/officeart/2005/8/layout/lProcess2"/>
    <dgm:cxn modelId="{051335EE-B692-44D1-905D-8AA6DE237978}" type="presOf" srcId="{8B501AA6-D25B-43F8-8D29-A0A40B3C2A12}" destId="{02C1897E-89AC-4BB4-A197-61A86C11F506}" srcOrd="0" destOrd="0" presId="urn:microsoft.com/office/officeart/2005/8/layout/lProcess2"/>
    <dgm:cxn modelId="{09C6E1F4-C978-44FD-84C2-906480C6A278}" type="presOf" srcId="{54ABD75A-3C45-4FA8-AC25-0BCBB6CC561C}" destId="{E4D3AC74-F0D6-4F8D-BA20-5C37835B6FED}" srcOrd="1" destOrd="0" presId="urn:microsoft.com/office/officeart/2005/8/layout/lProcess2"/>
    <dgm:cxn modelId="{FF4BA9CC-F8E3-471D-8C1D-683EBF82566E}" type="presParOf" srcId="{AF3F730A-FDA3-4D61-9CC6-4A474CAD4106}" destId="{0F0B497B-777C-45FA-8094-EAC11E31FF22}" srcOrd="0" destOrd="0" presId="urn:microsoft.com/office/officeart/2005/8/layout/lProcess2"/>
    <dgm:cxn modelId="{EF3172E7-63B1-4945-86DC-BD8F7DD3D962}" type="presParOf" srcId="{0F0B497B-777C-45FA-8094-EAC11E31FF22}" destId="{77343362-C22C-48A8-A7A3-D5F8FBEBE714}" srcOrd="0" destOrd="0" presId="urn:microsoft.com/office/officeart/2005/8/layout/lProcess2"/>
    <dgm:cxn modelId="{B49B1138-111D-4947-A291-0D9A3B4FCCC2}" type="presParOf" srcId="{0F0B497B-777C-45FA-8094-EAC11E31FF22}" destId="{E4D3AC74-F0D6-4F8D-BA20-5C37835B6FED}" srcOrd="1" destOrd="0" presId="urn:microsoft.com/office/officeart/2005/8/layout/lProcess2"/>
    <dgm:cxn modelId="{FCB9A3B2-D4F8-46DC-B790-93605C585F4C}" type="presParOf" srcId="{0F0B497B-777C-45FA-8094-EAC11E31FF22}" destId="{C0C29C79-84D4-483B-BE06-DF9A6E1E4BDA}" srcOrd="2" destOrd="0" presId="urn:microsoft.com/office/officeart/2005/8/layout/lProcess2"/>
    <dgm:cxn modelId="{5718B746-024F-4DDE-8845-018B50FADC9A}" type="presParOf" srcId="{C0C29C79-84D4-483B-BE06-DF9A6E1E4BDA}" destId="{B0C464D6-5679-4781-ABE7-5A7DEA74F413}" srcOrd="0" destOrd="0" presId="urn:microsoft.com/office/officeart/2005/8/layout/lProcess2"/>
    <dgm:cxn modelId="{E5953A87-C798-4C2C-ADFA-321D75F8EAB1}" type="presParOf" srcId="{B0C464D6-5679-4781-ABE7-5A7DEA74F413}" destId="{A039FA9D-5F7A-4D3C-9BF9-E8B4EFF31817}" srcOrd="0" destOrd="0" presId="urn:microsoft.com/office/officeart/2005/8/layout/lProcess2"/>
    <dgm:cxn modelId="{3DFE8FC0-F7CC-41A2-A051-A6F319C66828}" type="presParOf" srcId="{B0C464D6-5679-4781-ABE7-5A7DEA74F413}" destId="{457C12CC-BF25-4974-8627-888E68014E5D}" srcOrd="1" destOrd="0" presId="urn:microsoft.com/office/officeart/2005/8/layout/lProcess2"/>
    <dgm:cxn modelId="{B82DAB82-C9CD-4671-A9D7-5949805EDCB8}" type="presParOf" srcId="{B0C464D6-5679-4781-ABE7-5A7DEA74F413}" destId="{F0900AA9-2AF2-4E16-B2DF-F89A2F2CF763}" srcOrd="2" destOrd="0" presId="urn:microsoft.com/office/officeart/2005/8/layout/lProcess2"/>
    <dgm:cxn modelId="{9D2F99CB-2F5A-4A1B-8C71-4D60499EA863}" type="presParOf" srcId="{B0C464D6-5679-4781-ABE7-5A7DEA74F413}" destId="{9803C7D5-FC64-4644-AA6B-1F6F53B6685A}" srcOrd="3" destOrd="0" presId="urn:microsoft.com/office/officeart/2005/8/layout/lProcess2"/>
    <dgm:cxn modelId="{C0BCEB36-AD88-47D7-94DF-403CEE4EFD16}" type="presParOf" srcId="{B0C464D6-5679-4781-ABE7-5A7DEA74F413}" destId="{C82A1547-6DFC-47F7-87EF-1BA027FBD0A0}" srcOrd="4" destOrd="0" presId="urn:microsoft.com/office/officeart/2005/8/layout/lProcess2"/>
    <dgm:cxn modelId="{0E2185EB-A9F5-4254-BE50-2D37AD339A3A}" type="presParOf" srcId="{B0C464D6-5679-4781-ABE7-5A7DEA74F413}" destId="{4B165247-1415-4379-98BF-35AA94ADD2B2}" srcOrd="5" destOrd="0" presId="urn:microsoft.com/office/officeart/2005/8/layout/lProcess2"/>
    <dgm:cxn modelId="{EAB09025-9FF5-4F12-934F-33D49D534A94}" type="presParOf" srcId="{B0C464D6-5679-4781-ABE7-5A7DEA74F413}" destId="{185CED3F-5118-485C-93B8-1D7AEC535A9A}" srcOrd="6" destOrd="0" presId="urn:microsoft.com/office/officeart/2005/8/layout/lProcess2"/>
    <dgm:cxn modelId="{2F4C1072-A25E-4B0F-B693-1C0A85A6B095}" type="presParOf" srcId="{B0C464D6-5679-4781-ABE7-5A7DEA74F413}" destId="{77784FE4-95DB-4A4E-950C-F686E4933B87}" srcOrd="7" destOrd="0" presId="urn:microsoft.com/office/officeart/2005/8/layout/lProcess2"/>
    <dgm:cxn modelId="{95F9C40D-5BDB-4E50-A87A-E1D288095D12}" type="presParOf" srcId="{B0C464D6-5679-4781-ABE7-5A7DEA74F413}" destId="{02C1897E-89AC-4BB4-A197-61A86C11F506}" srcOrd="8" destOrd="0" presId="urn:microsoft.com/office/officeart/2005/8/layout/lProcess2"/>
    <dgm:cxn modelId="{B98D6E28-1BE7-4BB5-85B3-52D72F1F0B0E}" type="presParOf" srcId="{B0C464D6-5679-4781-ABE7-5A7DEA74F413}" destId="{A47D0BCF-4E79-4F0B-BC3A-EC2CCF5AEA64}" srcOrd="9" destOrd="0" presId="urn:microsoft.com/office/officeart/2005/8/layout/lProcess2"/>
    <dgm:cxn modelId="{CB86E548-8D04-4B06-9DDE-32E1FC0B000C}" type="presParOf" srcId="{B0C464D6-5679-4781-ABE7-5A7DEA74F413}" destId="{7B54BEAC-EFDC-49D8-ABDB-A7A5A7A34AC7}" srcOrd="10" destOrd="0" presId="urn:microsoft.com/office/officeart/2005/8/layout/lProcess2"/>
    <dgm:cxn modelId="{FE271639-2960-45F2-A938-EC095910CFD2}" type="presParOf" srcId="{B0C464D6-5679-4781-ABE7-5A7DEA74F413}" destId="{40195846-A25C-4A27-8164-9D4488C6286B}" srcOrd="11" destOrd="0" presId="urn:microsoft.com/office/officeart/2005/8/layout/lProcess2"/>
    <dgm:cxn modelId="{10FE42E1-5F14-46D8-8940-9D64ED8DE0A2}" type="presParOf" srcId="{B0C464D6-5679-4781-ABE7-5A7DEA74F413}" destId="{F0398581-8A4D-44F0-8746-AB502E001840}" srcOrd="1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C02683-1ABC-4057-A4D3-486091152AD8}" type="doc">
      <dgm:prSet loTypeId="urn:microsoft.com/office/officeart/2005/8/layout/lProcess2" loCatId="relationship" qsTypeId="urn:microsoft.com/office/officeart/2005/8/quickstyle/simple1" qsCatId="simple" csTypeId="urn:microsoft.com/office/officeart/2005/8/colors/colorful5" csCatId="colorful" phldr="1"/>
      <dgm:spPr/>
      <dgm:t>
        <a:bodyPr/>
        <a:lstStyle/>
        <a:p>
          <a:endParaRPr lang="en-IN"/>
        </a:p>
      </dgm:t>
    </dgm:pt>
    <dgm:pt modelId="{54ABD75A-3C45-4FA8-AC25-0BCBB6CC561C}">
      <dgm:prSet custT="1"/>
      <dgm:spPr>
        <a:solidFill>
          <a:srgbClr val="A6E8A6"/>
        </a:solidFill>
        <a:effectLst>
          <a:outerShdw blurRad="50800" dist="38100" dir="2700000" algn="tl" rotWithShape="0">
            <a:prstClr val="black">
              <a:alpha val="40000"/>
            </a:prstClr>
          </a:outerShdw>
        </a:effectLst>
      </dgm:spPr>
      <dgm:t>
        <a:bodyPr/>
        <a:lstStyle/>
        <a:p>
          <a:r>
            <a:rPr lang="en-IN" sz="3600" b="1" dirty="0">
              <a:solidFill>
                <a:srgbClr val="008000"/>
              </a:solidFill>
            </a:rPr>
            <a:t>Welcomed Behaviours</a:t>
          </a:r>
        </a:p>
      </dgm:t>
    </dgm:pt>
    <dgm:pt modelId="{1DF76380-1988-4B70-B279-12A2A83099A4}" type="parTrans" cxnId="{A309A698-9CFA-4704-A047-B884830512DB}">
      <dgm:prSet/>
      <dgm:spPr/>
      <dgm:t>
        <a:bodyPr/>
        <a:lstStyle/>
        <a:p>
          <a:endParaRPr lang="en-IN"/>
        </a:p>
      </dgm:t>
    </dgm:pt>
    <dgm:pt modelId="{D012EC84-B7EF-47DC-8873-0AB306847EF6}" type="sibTrans" cxnId="{A309A698-9CFA-4704-A047-B884830512DB}">
      <dgm:prSet/>
      <dgm:spPr/>
      <dgm:t>
        <a:bodyPr/>
        <a:lstStyle/>
        <a:p>
          <a:endParaRPr lang="en-IN"/>
        </a:p>
      </dgm:t>
    </dgm:pt>
    <dgm:pt modelId="{24C3D71D-AE95-4788-80AB-6652781B57E8}">
      <dgm:prSet/>
      <dgm:spPr>
        <a:solidFill>
          <a:srgbClr val="008000"/>
        </a:solidFill>
      </dgm:spPr>
      <dgm:t>
        <a:bodyPr/>
        <a:lstStyle/>
        <a:p>
          <a:r>
            <a:rPr lang="en-GB">
              <a:latin typeface="Swis721 Cn BT" panose="020B0506020202030204" pitchFamily="34" charset="0"/>
              <a:ea typeface="+mn-ea"/>
              <a:cs typeface="+mn-cs"/>
            </a:rPr>
            <a:t>Feels Good</a:t>
          </a:r>
          <a:endParaRPr lang="en-IN" dirty="0"/>
        </a:p>
      </dgm:t>
    </dgm:pt>
    <dgm:pt modelId="{D18920BB-66C3-42E8-99EC-75A3106B44BB}" type="parTrans" cxnId="{35761C4B-8761-467E-95D7-6EF7EAE2E2E3}">
      <dgm:prSet/>
      <dgm:spPr/>
      <dgm:t>
        <a:bodyPr/>
        <a:lstStyle/>
        <a:p>
          <a:endParaRPr lang="en-IN"/>
        </a:p>
      </dgm:t>
    </dgm:pt>
    <dgm:pt modelId="{91531C20-18E7-42E7-830B-616B7A60BC97}" type="sibTrans" cxnId="{35761C4B-8761-467E-95D7-6EF7EAE2E2E3}">
      <dgm:prSet/>
      <dgm:spPr/>
      <dgm:t>
        <a:bodyPr/>
        <a:lstStyle/>
        <a:p>
          <a:endParaRPr lang="en-IN"/>
        </a:p>
      </dgm:t>
    </dgm:pt>
    <dgm:pt modelId="{149C0189-5F13-4A16-B974-BB1D6F5F6323}">
      <dgm:prSet/>
      <dgm:spPr>
        <a:solidFill>
          <a:srgbClr val="008000"/>
        </a:solidFill>
      </dgm:spPr>
      <dgm:t>
        <a:bodyPr/>
        <a:lstStyle/>
        <a:p>
          <a:r>
            <a:rPr lang="en-GB" b="1">
              <a:latin typeface="Swis721 Cn BT" panose="020B0506020202030204" pitchFamily="34" charset="0"/>
              <a:ea typeface="+mn-ea"/>
              <a:cs typeface="+mn-cs"/>
            </a:rPr>
            <a:t>Reciprocal</a:t>
          </a:r>
          <a:endParaRPr lang="en-IN" dirty="0"/>
        </a:p>
      </dgm:t>
    </dgm:pt>
    <dgm:pt modelId="{C0E671EF-C814-4D1E-9A99-8C65E59276AD}" type="parTrans" cxnId="{F5317E2F-C8A6-4C37-BA21-0FFA3191F0AD}">
      <dgm:prSet/>
      <dgm:spPr/>
      <dgm:t>
        <a:bodyPr/>
        <a:lstStyle/>
        <a:p>
          <a:endParaRPr lang="en-IN"/>
        </a:p>
      </dgm:t>
    </dgm:pt>
    <dgm:pt modelId="{ADB94A27-5F1C-4D86-BE94-DA0361A8419F}" type="sibTrans" cxnId="{F5317E2F-C8A6-4C37-BA21-0FFA3191F0AD}">
      <dgm:prSet/>
      <dgm:spPr/>
      <dgm:t>
        <a:bodyPr/>
        <a:lstStyle/>
        <a:p>
          <a:endParaRPr lang="en-IN"/>
        </a:p>
      </dgm:t>
    </dgm:pt>
    <dgm:pt modelId="{E0D2F5F3-38F8-4908-8890-B6FF607FCE17}">
      <dgm:prSet/>
      <dgm:spPr>
        <a:solidFill>
          <a:srgbClr val="008000"/>
        </a:solidFill>
      </dgm:spPr>
      <dgm:t>
        <a:bodyPr/>
        <a:lstStyle/>
        <a:p>
          <a:r>
            <a:rPr lang="en-GB">
              <a:latin typeface="Swis721 Cn BT" panose="020B0506020202030204" pitchFamily="34" charset="0"/>
              <a:ea typeface="+mn-ea"/>
              <a:cs typeface="+mn-cs"/>
            </a:rPr>
            <a:t>In control</a:t>
          </a:r>
          <a:endParaRPr lang="en-IN" dirty="0"/>
        </a:p>
      </dgm:t>
    </dgm:pt>
    <dgm:pt modelId="{92EB5712-CB03-4F02-BDB7-C5F752BB3DEE}" type="parTrans" cxnId="{AEFC4905-DC0F-4854-8177-4321EF433964}">
      <dgm:prSet/>
      <dgm:spPr/>
      <dgm:t>
        <a:bodyPr/>
        <a:lstStyle/>
        <a:p>
          <a:endParaRPr lang="en-IN"/>
        </a:p>
      </dgm:t>
    </dgm:pt>
    <dgm:pt modelId="{78692CF3-EAA2-48D7-A931-DF9A99AD4418}" type="sibTrans" cxnId="{AEFC4905-DC0F-4854-8177-4321EF433964}">
      <dgm:prSet/>
      <dgm:spPr/>
      <dgm:t>
        <a:bodyPr/>
        <a:lstStyle/>
        <a:p>
          <a:endParaRPr lang="en-IN"/>
        </a:p>
      </dgm:t>
    </dgm:pt>
    <dgm:pt modelId="{4A3E7D25-10C1-4E64-9E7C-D20D832E8246}">
      <dgm:prSet/>
      <dgm:spPr>
        <a:solidFill>
          <a:srgbClr val="008000"/>
        </a:solidFill>
      </dgm:spPr>
      <dgm:t>
        <a:bodyPr/>
        <a:lstStyle/>
        <a:p>
          <a:r>
            <a:rPr lang="en-GB" b="1">
              <a:latin typeface="Swis721 Cn BT" panose="020B0506020202030204" pitchFamily="34" charset="0"/>
              <a:ea typeface="+mn-ea"/>
              <a:cs typeface="+mn-cs"/>
            </a:rPr>
            <a:t>Wanted</a:t>
          </a:r>
          <a:endParaRPr lang="en-IN" dirty="0"/>
        </a:p>
      </dgm:t>
    </dgm:pt>
    <dgm:pt modelId="{1F065DE8-0059-4584-BF20-92B34A762B52}" type="parTrans" cxnId="{073D9494-E074-4B90-B052-264A68C81A31}">
      <dgm:prSet/>
      <dgm:spPr/>
      <dgm:t>
        <a:bodyPr/>
        <a:lstStyle/>
        <a:p>
          <a:endParaRPr lang="en-IN"/>
        </a:p>
      </dgm:t>
    </dgm:pt>
    <dgm:pt modelId="{F47CC2B1-9807-4D8D-ADFE-BB82EFE483B4}" type="sibTrans" cxnId="{073D9494-E074-4B90-B052-264A68C81A31}">
      <dgm:prSet/>
      <dgm:spPr/>
      <dgm:t>
        <a:bodyPr/>
        <a:lstStyle/>
        <a:p>
          <a:endParaRPr lang="en-IN"/>
        </a:p>
      </dgm:t>
    </dgm:pt>
    <dgm:pt modelId="{8B501AA6-D25B-43F8-8D29-A0A40B3C2A12}">
      <dgm:prSet/>
      <dgm:spPr>
        <a:solidFill>
          <a:srgbClr val="008000"/>
        </a:solidFill>
      </dgm:spPr>
      <dgm:t>
        <a:bodyPr/>
        <a:lstStyle/>
        <a:p>
          <a:r>
            <a:rPr lang="en-GB">
              <a:latin typeface="Swis721 Cn BT" panose="020B0506020202030204" pitchFamily="34" charset="0"/>
              <a:ea typeface="+mn-ea"/>
              <a:cs typeface="+mn-cs"/>
            </a:rPr>
            <a:t>Appreciative</a:t>
          </a:r>
          <a:endParaRPr lang="en-IN" dirty="0"/>
        </a:p>
      </dgm:t>
    </dgm:pt>
    <dgm:pt modelId="{5AF55DA0-DB79-4016-BCE8-670F8E40A009}" type="parTrans" cxnId="{0C3E6D1B-66F3-4BBE-8316-C263003BB01D}">
      <dgm:prSet/>
      <dgm:spPr/>
      <dgm:t>
        <a:bodyPr/>
        <a:lstStyle/>
        <a:p>
          <a:endParaRPr lang="en-IN"/>
        </a:p>
      </dgm:t>
    </dgm:pt>
    <dgm:pt modelId="{03B21287-2B24-4868-AC63-CA4B6880FB8B}" type="sibTrans" cxnId="{0C3E6D1B-66F3-4BBE-8316-C263003BB01D}">
      <dgm:prSet/>
      <dgm:spPr/>
      <dgm:t>
        <a:bodyPr/>
        <a:lstStyle/>
        <a:p>
          <a:endParaRPr lang="en-IN"/>
        </a:p>
      </dgm:t>
    </dgm:pt>
    <dgm:pt modelId="{42B97662-DCF8-4AB6-8D90-A495863F6D2C}">
      <dgm:prSet/>
      <dgm:spPr>
        <a:solidFill>
          <a:srgbClr val="008000"/>
        </a:solidFill>
      </dgm:spPr>
      <dgm:t>
        <a:bodyPr/>
        <a:lstStyle/>
        <a:p>
          <a:r>
            <a:rPr lang="en-GB" b="1">
              <a:latin typeface="Swis721 Cn BT" panose="020B0506020202030204" pitchFamily="34" charset="0"/>
              <a:ea typeface="+mn-ea"/>
              <a:cs typeface="+mn-cs"/>
            </a:rPr>
            <a:t>Happy</a:t>
          </a:r>
          <a:endParaRPr lang="en-IN" dirty="0"/>
        </a:p>
      </dgm:t>
    </dgm:pt>
    <dgm:pt modelId="{D129636B-C734-4EE2-8CE8-08146C0F5DF1}" type="parTrans" cxnId="{2D904930-EBE5-4DB4-9BDA-BDAB5677B20C}">
      <dgm:prSet/>
      <dgm:spPr/>
      <dgm:t>
        <a:bodyPr/>
        <a:lstStyle/>
        <a:p>
          <a:endParaRPr lang="en-IN"/>
        </a:p>
      </dgm:t>
    </dgm:pt>
    <dgm:pt modelId="{79A1ED24-CFCA-4755-ACFF-AA80602C08FD}" type="sibTrans" cxnId="{2D904930-EBE5-4DB4-9BDA-BDAB5677B20C}">
      <dgm:prSet/>
      <dgm:spPr/>
      <dgm:t>
        <a:bodyPr/>
        <a:lstStyle/>
        <a:p>
          <a:endParaRPr lang="en-IN"/>
        </a:p>
      </dgm:t>
    </dgm:pt>
    <dgm:pt modelId="{508684B9-D425-4E78-BD58-16414D30352B}">
      <dgm:prSet/>
      <dgm:spPr>
        <a:solidFill>
          <a:srgbClr val="008000"/>
        </a:solidFill>
      </dgm:spPr>
      <dgm:t>
        <a:bodyPr/>
        <a:lstStyle/>
        <a:p>
          <a:r>
            <a:rPr lang="en-GB">
              <a:latin typeface="Swis721 Cn BT" panose="020B0506020202030204" pitchFamily="34" charset="0"/>
              <a:ea typeface="+mn-ea"/>
              <a:cs typeface="+mn-cs"/>
            </a:rPr>
            <a:t>Legal</a:t>
          </a:r>
          <a:r>
            <a:rPr lang="en-GB"/>
            <a:t> </a:t>
          </a:r>
          <a:endParaRPr lang="en-IN" dirty="0"/>
        </a:p>
      </dgm:t>
    </dgm:pt>
    <dgm:pt modelId="{C3917ED8-A5A0-42E7-B0D5-D1724720C3ED}" type="parTrans" cxnId="{E6F46F33-A5F0-4982-A54D-534321C2E6B0}">
      <dgm:prSet/>
      <dgm:spPr/>
      <dgm:t>
        <a:bodyPr/>
        <a:lstStyle/>
        <a:p>
          <a:endParaRPr lang="en-IN"/>
        </a:p>
      </dgm:t>
    </dgm:pt>
    <dgm:pt modelId="{8F84CC47-7EEF-4FBD-9730-05A55A8375C2}" type="sibTrans" cxnId="{E6F46F33-A5F0-4982-A54D-534321C2E6B0}">
      <dgm:prSet/>
      <dgm:spPr/>
      <dgm:t>
        <a:bodyPr/>
        <a:lstStyle/>
        <a:p>
          <a:endParaRPr lang="en-IN"/>
        </a:p>
      </dgm:t>
    </dgm:pt>
    <dgm:pt modelId="{AF3F730A-FDA3-4D61-9CC6-4A474CAD4106}" type="pres">
      <dgm:prSet presAssocID="{65C02683-1ABC-4057-A4D3-486091152AD8}" presName="theList" presStyleCnt="0">
        <dgm:presLayoutVars>
          <dgm:dir/>
          <dgm:animLvl val="lvl"/>
          <dgm:resizeHandles val="exact"/>
        </dgm:presLayoutVars>
      </dgm:prSet>
      <dgm:spPr/>
    </dgm:pt>
    <dgm:pt modelId="{0F0B497B-777C-45FA-8094-EAC11E31FF22}" type="pres">
      <dgm:prSet presAssocID="{54ABD75A-3C45-4FA8-AC25-0BCBB6CC561C}" presName="compNode" presStyleCnt="0"/>
      <dgm:spPr/>
    </dgm:pt>
    <dgm:pt modelId="{77343362-C22C-48A8-A7A3-D5F8FBEBE714}" type="pres">
      <dgm:prSet presAssocID="{54ABD75A-3C45-4FA8-AC25-0BCBB6CC561C}" presName="aNode" presStyleLbl="bgShp" presStyleIdx="0" presStyleCnt="1" custLinFactNeighborX="-1061"/>
      <dgm:spPr/>
    </dgm:pt>
    <dgm:pt modelId="{E4D3AC74-F0D6-4F8D-BA20-5C37835B6FED}" type="pres">
      <dgm:prSet presAssocID="{54ABD75A-3C45-4FA8-AC25-0BCBB6CC561C}" presName="textNode" presStyleLbl="bgShp" presStyleIdx="0" presStyleCnt="1"/>
      <dgm:spPr/>
    </dgm:pt>
    <dgm:pt modelId="{C0C29C79-84D4-483B-BE06-DF9A6E1E4BDA}" type="pres">
      <dgm:prSet presAssocID="{54ABD75A-3C45-4FA8-AC25-0BCBB6CC561C}" presName="compChildNode" presStyleCnt="0"/>
      <dgm:spPr/>
    </dgm:pt>
    <dgm:pt modelId="{B0C464D6-5679-4781-ABE7-5A7DEA74F413}" type="pres">
      <dgm:prSet presAssocID="{54ABD75A-3C45-4FA8-AC25-0BCBB6CC561C}" presName="theInnerList" presStyleCnt="0"/>
      <dgm:spPr/>
    </dgm:pt>
    <dgm:pt modelId="{A039FA9D-5F7A-4D3C-9BF9-E8B4EFF31817}" type="pres">
      <dgm:prSet presAssocID="{24C3D71D-AE95-4788-80AB-6652781B57E8}" presName="childNode" presStyleLbl="node1" presStyleIdx="0" presStyleCnt="7">
        <dgm:presLayoutVars>
          <dgm:bulletEnabled val="1"/>
        </dgm:presLayoutVars>
      </dgm:prSet>
      <dgm:spPr/>
    </dgm:pt>
    <dgm:pt modelId="{457C12CC-BF25-4974-8627-888E68014E5D}" type="pres">
      <dgm:prSet presAssocID="{24C3D71D-AE95-4788-80AB-6652781B57E8}" presName="aSpace2" presStyleCnt="0"/>
      <dgm:spPr/>
    </dgm:pt>
    <dgm:pt modelId="{F0900AA9-2AF2-4E16-B2DF-F89A2F2CF763}" type="pres">
      <dgm:prSet presAssocID="{149C0189-5F13-4A16-B974-BB1D6F5F6323}" presName="childNode" presStyleLbl="node1" presStyleIdx="1" presStyleCnt="7">
        <dgm:presLayoutVars>
          <dgm:bulletEnabled val="1"/>
        </dgm:presLayoutVars>
      </dgm:prSet>
      <dgm:spPr/>
    </dgm:pt>
    <dgm:pt modelId="{9803C7D5-FC64-4644-AA6B-1F6F53B6685A}" type="pres">
      <dgm:prSet presAssocID="{149C0189-5F13-4A16-B974-BB1D6F5F6323}" presName="aSpace2" presStyleCnt="0"/>
      <dgm:spPr/>
    </dgm:pt>
    <dgm:pt modelId="{C82A1547-6DFC-47F7-87EF-1BA027FBD0A0}" type="pres">
      <dgm:prSet presAssocID="{E0D2F5F3-38F8-4908-8890-B6FF607FCE17}" presName="childNode" presStyleLbl="node1" presStyleIdx="2" presStyleCnt="7">
        <dgm:presLayoutVars>
          <dgm:bulletEnabled val="1"/>
        </dgm:presLayoutVars>
      </dgm:prSet>
      <dgm:spPr/>
    </dgm:pt>
    <dgm:pt modelId="{4B165247-1415-4379-98BF-35AA94ADD2B2}" type="pres">
      <dgm:prSet presAssocID="{E0D2F5F3-38F8-4908-8890-B6FF607FCE17}" presName="aSpace2" presStyleCnt="0"/>
      <dgm:spPr/>
    </dgm:pt>
    <dgm:pt modelId="{185CED3F-5118-485C-93B8-1D7AEC535A9A}" type="pres">
      <dgm:prSet presAssocID="{4A3E7D25-10C1-4E64-9E7C-D20D832E8246}" presName="childNode" presStyleLbl="node1" presStyleIdx="3" presStyleCnt="7">
        <dgm:presLayoutVars>
          <dgm:bulletEnabled val="1"/>
        </dgm:presLayoutVars>
      </dgm:prSet>
      <dgm:spPr/>
    </dgm:pt>
    <dgm:pt modelId="{77784FE4-95DB-4A4E-950C-F686E4933B87}" type="pres">
      <dgm:prSet presAssocID="{4A3E7D25-10C1-4E64-9E7C-D20D832E8246}" presName="aSpace2" presStyleCnt="0"/>
      <dgm:spPr/>
    </dgm:pt>
    <dgm:pt modelId="{02C1897E-89AC-4BB4-A197-61A86C11F506}" type="pres">
      <dgm:prSet presAssocID="{8B501AA6-D25B-43F8-8D29-A0A40B3C2A12}" presName="childNode" presStyleLbl="node1" presStyleIdx="4" presStyleCnt="7">
        <dgm:presLayoutVars>
          <dgm:bulletEnabled val="1"/>
        </dgm:presLayoutVars>
      </dgm:prSet>
      <dgm:spPr/>
    </dgm:pt>
    <dgm:pt modelId="{A47D0BCF-4E79-4F0B-BC3A-EC2CCF5AEA64}" type="pres">
      <dgm:prSet presAssocID="{8B501AA6-D25B-43F8-8D29-A0A40B3C2A12}" presName="aSpace2" presStyleCnt="0"/>
      <dgm:spPr/>
    </dgm:pt>
    <dgm:pt modelId="{7B54BEAC-EFDC-49D8-ABDB-A7A5A7A34AC7}" type="pres">
      <dgm:prSet presAssocID="{42B97662-DCF8-4AB6-8D90-A495863F6D2C}" presName="childNode" presStyleLbl="node1" presStyleIdx="5" presStyleCnt="7">
        <dgm:presLayoutVars>
          <dgm:bulletEnabled val="1"/>
        </dgm:presLayoutVars>
      </dgm:prSet>
      <dgm:spPr/>
    </dgm:pt>
    <dgm:pt modelId="{40195846-A25C-4A27-8164-9D4488C6286B}" type="pres">
      <dgm:prSet presAssocID="{42B97662-DCF8-4AB6-8D90-A495863F6D2C}" presName="aSpace2" presStyleCnt="0"/>
      <dgm:spPr/>
    </dgm:pt>
    <dgm:pt modelId="{F0398581-8A4D-44F0-8746-AB502E001840}" type="pres">
      <dgm:prSet presAssocID="{508684B9-D425-4E78-BD58-16414D30352B}" presName="childNode" presStyleLbl="node1" presStyleIdx="6" presStyleCnt="7">
        <dgm:presLayoutVars>
          <dgm:bulletEnabled val="1"/>
        </dgm:presLayoutVars>
      </dgm:prSet>
      <dgm:spPr/>
    </dgm:pt>
  </dgm:ptLst>
  <dgm:cxnLst>
    <dgm:cxn modelId="{AEFC4905-DC0F-4854-8177-4321EF433964}" srcId="{54ABD75A-3C45-4FA8-AC25-0BCBB6CC561C}" destId="{E0D2F5F3-38F8-4908-8890-B6FF607FCE17}" srcOrd="2" destOrd="0" parTransId="{92EB5712-CB03-4F02-BDB7-C5F752BB3DEE}" sibTransId="{78692CF3-EAA2-48D7-A931-DF9A99AD4418}"/>
    <dgm:cxn modelId="{0C3E6D1B-66F3-4BBE-8316-C263003BB01D}" srcId="{54ABD75A-3C45-4FA8-AC25-0BCBB6CC561C}" destId="{8B501AA6-D25B-43F8-8D29-A0A40B3C2A12}" srcOrd="4" destOrd="0" parTransId="{5AF55DA0-DB79-4016-BCE8-670F8E40A009}" sibTransId="{03B21287-2B24-4868-AC63-CA4B6880FB8B}"/>
    <dgm:cxn modelId="{F5317E2F-C8A6-4C37-BA21-0FFA3191F0AD}" srcId="{54ABD75A-3C45-4FA8-AC25-0BCBB6CC561C}" destId="{149C0189-5F13-4A16-B974-BB1D6F5F6323}" srcOrd="1" destOrd="0" parTransId="{C0E671EF-C814-4D1E-9A99-8C65E59276AD}" sibTransId="{ADB94A27-5F1C-4D86-BE94-DA0361A8419F}"/>
    <dgm:cxn modelId="{2D904930-EBE5-4DB4-9BDA-BDAB5677B20C}" srcId="{54ABD75A-3C45-4FA8-AC25-0BCBB6CC561C}" destId="{42B97662-DCF8-4AB6-8D90-A495863F6D2C}" srcOrd="5" destOrd="0" parTransId="{D129636B-C734-4EE2-8CE8-08146C0F5DF1}" sibTransId="{79A1ED24-CFCA-4755-ACFF-AA80602C08FD}"/>
    <dgm:cxn modelId="{E6F46F33-A5F0-4982-A54D-534321C2E6B0}" srcId="{54ABD75A-3C45-4FA8-AC25-0BCBB6CC561C}" destId="{508684B9-D425-4E78-BD58-16414D30352B}" srcOrd="6" destOrd="0" parTransId="{C3917ED8-A5A0-42E7-B0D5-D1724720C3ED}" sibTransId="{8F84CC47-7EEF-4FBD-9730-05A55A8375C2}"/>
    <dgm:cxn modelId="{C386474A-14FA-4A48-AFDE-BF5DF1310198}" type="presOf" srcId="{E0D2F5F3-38F8-4908-8890-B6FF607FCE17}" destId="{C82A1547-6DFC-47F7-87EF-1BA027FBD0A0}" srcOrd="0" destOrd="0" presId="urn:microsoft.com/office/officeart/2005/8/layout/lProcess2"/>
    <dgm:cxn modelId="{35761C4B-8761-467E-95D7-6EF7EAE2E2E3}" srcId="{54ABD75A-3C45-4FA8-AC25-0BCBB6CC561C}" destId="{24C3D71D-AE95-4788-80AB-6652781B57E8}" srcOrd="0" destOrd="0" parTransId="{D18920BB-66C3-42E8-99EC-75A3106B44BB}" sibTransId="{91531C20-18E7-42E7-830B-616B7A60BC97}"/>
    <dgm:cxn modelId="{B5224072-0DE1-44ED-A92C-C4B4D2338AD7}" type="presOf" srcId="{4A3E7D25-10C1-4E64-9E7C-D20D832E8246}" destId="{185CED3F-5118-485C-93B8-1D7AEC535A9A}" srcOrd="0" destOrd="0" presId="urn:microsoft.com/office/officeart/2005/8/layout/lProcess2"/>
    <dgm:cxn modelId="{F2A75373-44AA-433C-98F5-646135A6721A}" type="presOf" srcId="{149C0189-5F13-4A16-B974-BB1D6F5F6323}" destId="{F0900AA9-2AF2-4E16-B2DF-F89A2F2CF763}" srcOrd="0" destOrd="0" presId="urn:microsoft.com/office/officeart/2005/8/layout/lProcess2"/>
    <dgm:cxn modelId="{26D86579-4FD0-4C65-AE41-A451C7024988}" type="presOf" srcId="{42B97662-DCF8-4AB6-8D90-A495863F6D2C}" destId="{7B54BEAC-EFDC-49D8-ABDB-A7A5A7A34AC7}" srcOrd="0" destOrd="0" presId="urn:microsoft.com/office/officeart/2005/8/layout/lProcess2"/>
    <dgm:cxn modelId="{073D9494-E074-4B90-B052-264A68C81A31}" srcId="{54ABD75A-3C45-4FA8-AC25-0BCBB6CC561C}" destId="{4A3E7D25-10C1-4E64-9E7C-D20D832E8246}" srcOrd="3" destOrd="0" parTransId="{1F065DE8-0059-4584-BF20-92B34A762B52}" sibTransId="{F47CC2B1-9807-4D8D-ADFE-BB82EFE483B4}"/>
    <dgm:cxn modelId="{8B4FAF94-D921-4DB0-B296-9177547B01C4}" type="presOf" srcId="{24C3D71D-AE95-4788-80AB-6652781B57E8}" destId="{A039FA9D-5F7A-4D3C-9BF9-E8B4EFF31817}" srcOrd="0" destOrd="0" presId="urn:microsoft.com/office/officeart/2005/8/layout/lProcess2"/>
    <dgm:cxn modelId="{A309A698-9CFA-4704-A047-B884830512DB}" srcId="{65C02683-1ABC-4057-A4D3-486091152AD8}" destId="{54ABD75A-3C45-4FA8-AC25-0BCBB6CC561C}" srcOrd="0" destOrd="0" parTransId="{1DF76380-1988-4B70-B279-12A2A83099A4}" sibTransId="{D012EC84-B7EF-47DC-8873-0AB306847EF6}"/>
    <dgm:cxn modelId="{054329AA-920A-47E4-87E2-F00EBAFE4128}" type="presOf" srcId="{508684B9-D425-4E78-BD58-16414D30352B}" destId="{F0398581-8A4D-44F0-8746-AB502E001840}" srcOrd="0" destOrd="0" presId="urn:microsoft.com/office/officeart/2005/8/layout/lProcess2"/>
    <dgm:cxn modelId="{8F05FDC6-3C51-44FB-9AEE-CCC564A94345}" type="presOf" srcId="{65C02683-1ABC-4057-A4D3-486091152AD8}" destId="{AF3F730A-FDA3-4D61-9CC6-4A474CAD4106}" srcOrd="0" destOrd="0" presId="urn:microsoft.com/office/officeart/2005/8/layout/lProcess2"/>
    <dgm:cxn modelId="{9DB0E3CE-A749-4781-96A1-7B3409B6764B}" type="presOf" srcId="{54ABD75A-3C45-4FA8-AC25-0BCBB6CC561C}" destId="{77343362-C22C-48A8-A7A3-D5F8FBEBE714}" srcOrd="0" destOrd="0" presId="urn:microsoft.com/office/officeart/2005/8/layout/lProcess2"/>
    <dgm:cxn modelId="{051335EE-B692-44D1-905D-8AA6DE237978}" type="presOf" srcId="{8B501AA6-D25B-43F8-8D29-A0A40B3C2A12}" destId="{02C1897E-89AC-4BB4-A197-61A86C11F506}" srcOrd="0" destOrd="0" presId="urn:microsoft.com/office/officeart/2005/8/layout/lProcess2"/>
    <dgm:cxn modelId="{09C6E1F4-C978-44FD-84C2-906480C6A278}" type="presOf" srcId="{54ABD75A-3C45-4FA8-AC25-0BCBB6CC561C}" destId="{E4D3AC74-F0D6-4F8D-BA20-5C37835B6FED}" srcOrd="1" destOrd="0" presId="urn:microsoft.com/office/officeart/2005/8/layout/lProcess2"/>
    <dgm:cxn modelId="{FF4BA9CC-F8E3-471D-8C1D-683EBF82566E}" type="presParOf" srcId="{AF3F730A-FDA3-4D61-9CC6-4A474CAD4106}" destId="{0F0B497B-777C-45FA-8094-EAC11E31FF22}" srcOrd="0" destOrd="0" presId="urn:microsoft.com/office/officeart/2005/8/layout/lProcess2"/>
    <dgm:cxn modelId="{EF3172E7-63B1-4945-86DC-BD8F7DD3D962}" type="presParOf" srcId="{0F0B497B-777C-45FA-8094-EAC11E31FF22}" destId="{77343362-C22C-48A8-A7A3-D5F8FBEBE714}" srcOrd="0" destOrd="0" presId="urn:microsoft.com/office/officeart/2005/8/layout/lProcess2"/>
    <dgm:cxn modelId="{B49B1138-111D-4947-A291-0D9A3B4FCCC2}" type="presParOf" srcId="{0F0B497B-777C-45FA-8094-EAC11E31FF22}" destId="{E4D3AC74-F0D6-4F8D-BA20-5C37835B6FED}" srcOrd="1" destOrd="0" presId="urn:microsoft.com/office/officeart/2005/8/layout/lProcess2"/>
    <dgm:cxn modelId="{FCB9A3B2-D4F8-46DC-B790-93605C585F4C}" type="presParOf" srcId="{0F0B497B-777C-45FA-8094-EAC11E31FF22}" destId="{C0C29C79-84D4-483B-BE06-DF9A6E1E4BDA}" srcOrd="2" destOrd="0" presId="urn:microsoft.com/office/officeart/2005/8/layout/lProcess2"/>
    <dgm:cxn modelId="{5718B746-024F-4DDE-8845-018B50FADC9A}" type="presParOf" srcId="{C0C29C79-84D4-483B-BE06-DF9A6E1E4BDA}" destId="{B0C464D6-5679-4781-ABE7-5A7DEA74F413}" srcOrd="0" destOrd="0" presId="urn:microsoft.com/office/officeart/2005/8/layout/lProcess2"/>
    <dgm:cxn modelId="{E5953A87-C798-4C2C-ADFA-321D75F8EAB1}" type="presParOf" srcId="{B0C464D6-5679-4781-ABE7-5A7DEA74F413}" destId="{A039FA9D-5F7A-4D3C-9BF9-E8B4EFF31817}" srcOrd="0" destOrd="0" presId="urn:microsoft.com/office/officeart/2005/8/layout/lProcess2"/>
    <dgm:cxn modelId="{3DFE8FC0-F7CC-41A2-A051-A6F319C66828}" type="presParOf" srcId="{B0C464D6-5679-4781-ABE7-5A7DEA74F413}" destId="{457C12CC-BF25-4974-8627-888E68014E5D}" srcOrd="1" destOrd="0" presId="urn:microsoft.com/office/officeart/2005/8/layout/lProcess2"/>
    <dgm:cxn modelId="{B82DAB82-C9CD-4671-A9D7-5949805EDCB8}" type="presParOf" srcId="{B0C464D6-5679-4781-ABE7-5A7DEA74F413}" destId="{F0900AA9-2AF2-4E16-B2DF-F89A2F2CF763}" srcOrd="2" destOrd="0" presId="urn:microsoft.com/office/officeart/2005/8/layout/lProcess2"/>
    <dgm:cxn modelId="{9D2F99CB-2F5A-4A1B-8C71-4D60499EA863}" type="presParOf" srcId="{B0C464D6-5679-4781-ABE7-5A7DEA74F413}" destId="{9803C7D5-FC64-4644-AA6B-1F6F53B6685A}" srcOrd="3" destOrd="0" presId="urn:microsoft.com/office/officeart/2005/8/layout/lProcess2"/>
    <dgm:cxn modelId="{C0BCEB36-AD88-47D7-94DF-403CEE4EFD16}" type="presParOf" srcId="{B0C464D6-5679-4781-ABE7-5A7DEA74F413}" destId="{C82A1547-6DFC-47F7-87EF-1BA027FBD0A0}" srcOrd="4" destOrd="0" presId="urn:microsoft.com/office/officeart/2005/8/layout/lProcess2"/>
    <dgm:cxn modelId="{0E2185EB-A9F5-4254-BE50-2D37AD339A3A}" type="presParOf" srcId="{B0C464D6-5679-4781-ABE7-5A7DEA74F413}" destId="{4B165247-1415-4379-98BF-35AA94ADD2B2}" srcOrd="5" destOrd="0" presId="urn:microsoft.com/office/officeart/2005/8/layout/lProcess2"/>
    <dgm:cxn modelId="{EAB09025-9FF5-4F12-934F-33D49D534A94}" type="presParOf" srcId="{B0C464D6-5679-4781-ABE7-5A7DEA74F413}" destId="{185CED3F-5118-485C-93B8-1D7AEC535A9A}" srcOrd="6" destOrd="0" presId="urn:microsoft.com/office/officeart/2005/8/layout/lProcess2"/>
    <dgm:cxn modelId="{2F4C1072-A25E-4B0F-B693-1C0A85A6B095}" type="presParOf" srcId="{B0C464D6-5679-4781-ABE7-5A7DEA74F413}" destId="{77784FE4-95DB-4A4E-950C-F686E4933B87}" srcOrd="7" destOrd="0" presId="urn:microsoft.com/office/officeart/2005/8/layout/lProcess2"/>
    <dgm:cxn modelId="{95F9C40D-5BDB-4E50-A87A-E1D288095D12}" type="presParOf" srcId="{B0C464D6-5679-4781-ABE7-5A7DEA74F413}" destId="{02C1897E-89AC-4BB4-A197-61A86C11F506}" srcOrd="8" destOrd="0" presId="urn:microsoft.com/office/officeart/2005/8/layout/lProcess2"/>
    <dgm:cxn modelId="{B98D6E28-1BE7-4BB5-85B3-52D72F1F0B0E}" type="presParOf" srcId="{B0C464D6-5679-4781-ABE7-5A7DEA74F413}" destId="{A47D0BCF-4E79-4F0B-BC3A-EC2CCF5AEA64}" srcOrd="9" destOrd="0" presId="urn:microsoft.com/office/officeart/2005/8/layout/lProcess2"/>
    <dgm:cxn modelId="{CB86E548-8D04-4B06-9DDE-32E1FC0B000C}" type="presParOf" srcId="{B0C464D6-5679-4781-ABE7-5A7DEA74F413}" destId="{7B54BEAC-EFDC-49D8-ABDB-A7A5A7A34AC7}" srcOrd="10" destOrd="0" presId="urn:microsoft.com/office/officeart/2005/8/layout/lProcess2"/>
    <dgm:cxn modelId="{FE271639-2960-45F2-A938-EC095910CFD2}" type="presParOf" srcId="{B0C464D6-5679-4781-ABE7-5A7DEA74F413}" destId="{40195846-A25C-4A27-8164-9D4488C6286B}" srcOrd="11" destOrd="0" presId="urn:microsoft.com/office/officeart/2005/8/layout/lProcess2"/>
    <dgm:cxn modelId="{10FE42E1-5F14-46D8-8940-9D64ED8DE0A2}" type="presParOf" srcId="{B0C464D6-5679-4781-ABE7-5A7DEA74F413}" destId="{F0398581-8A4D-44F0-8746-AB502E001840}" srcOrd="12" destOrd="0" presId="urn:microsoft.com/office/officeart/2005/8/layout/l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8C283-3143-405C-9F88-1D6FAEF16EE4}">
      <dsp:nvSpPr>
        <dsp:cNvPr id="0" name=""/>
        <dsp:cNvSpPr/>
      </dsp:nvSpPr>
      <dsp:spPr>
        <a:xfrm rot="5400000">
          <a:off x="515126" y="1220031"/>
          <a:ext cx="1899649" cy="22936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7A85D-6A74-45A4-84E1-B7A2A23E95EB}">
      <dsp:nvSpPr>
        <dsp:cNvPr id="0" name=""/>
        <dsp:cNvSpPr/>
      </dsp:nvSpPr>
      <dsp:spPr>
        <a:xfrm>
          <a:off x="949402" y="3652"/>
          <a:ext cx="2548475" cy="152908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effectLst>
                <a:outerShdw blurRad="38100" dist="38100" dir="2700000" algn="tl">
                  <a:srgbClr val="000000">
                    <a:alpha val="43137"/>
                  </a:srgbClr>
                </a:outerShdw>
              </a:effectLst>
              <a:latin typeface="+mn-lt"/>
            </a:rPr>
            <a:t>Understand Sexual Harassment </a:t>
          </a:r>
        </a:p>
      </dsp:txBody>
      <dsp:txXfrm>
        <a:off x="994187" y="48437"/>
        <a:ext cx="2458905" cy="1439515"/>
      </dsp:txXfrm>
    </dsp:sp>
    <dsp:sp modelId="{04B13387-F666-44C3-B330-10C50C0BC89B}">
      <dsp:nvSpPr>
        <dsp:cNvPr id="0" name=""/>
        <dsp:cNvSpPr/>
      </dsp:nvSpPr>
      <dsp:spPr>
        <a:xfrm rot="5400000">
          <a:off x="515126" y="3131387"/>
          <a:ext cx="1899649" cy="229362"/>
        </a:xfrm>
        <a:prstGeom prst="rect">
          <a:avLst/>
        </a:prstGeom>
        <a:solidFill>
          <a:schemeClr val="accent4">
            <a:hueOff val="2450223"/>
            <a:satOff val="-10194"/>
            <a:lumOff val="24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4D05BB-6E56-42A8-96FD-C1012526FDE1}">
      <dsp:nvSpPr>
        <dsp:cNvPr id="0" name=""/>
        <dsp:cNvSpPr/>
      </dsp:nvSpPr>
      <dsp:spPr>
        <a:xfrm>
          <a:off x="949402" y="1915008"/>
          <a:ext cx="2548475" cy="1529085"/>
        </a:xfrm>
        <a:prstGeom prst="roundRect">
          <a:avLst>
            <a:gd name="adj" fmla="val 10000"/>
          </a:avLst>
        </a:prstGeom>
        <a:solidFill>
          <a:schemeClr val="accent4">
            <a:hueOff val="1960178"/>
            <a:satOff val="-8155"/>
            <a:lumOff val="192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44550">
            <a:lnSpc>
              <a:spcPct val="90000"/>
            </a:lnSpc>
            <a:spcBef>
              <a:spcPct val="0"/>
            </a:spcBef>
            <a:spcAft>
              <a:spcPct val="35000"/>
            </a:spcAft>
            <a:buNone/>
          </a:pPr>
          <a:r>
            <a:rPr lang="en-US" sz="2400" b="0" kern="1200" dirty="0">
              <a:solidFill>
                <a:schemeClr val="tx1"/>
              </a:solidFill>
              <a:effectLst>
                <a:outerShdw blurRad="38100" dist="38100" dir="2700000" algn="tl">
                  <a:srgbClr val="000000">
                    <a:alpha val="43137"/>
                  </a:srgbClr>
                </a:outerShdw>
              </a:effectLst>
              <a:latin typeface="+mn-lt"/>
              <a:ea typeface="+mn-ea"/>
              <a:cs typeface="+mn-cs"/>
            </a:rPr>
            <a:t>The POSH ACT</a:t>
          </a:r>
        </a:p>
      </dsp:txBody>
      <dsp:txXfrm>
        <a:off x="994187" y="1959793"/>
        <a:ext cx="2458905" cy="1439515"/>
      </dsp:txXfrm>
    </dsp:sp>
    <dsp:sp modelId="{BE1194B0-19CE-4285-8CF9-6462FE1BD05F}">
      <dsp:nvSpPr>
        <dsp:cNvPr id="0" name=""/>
        <dsp:cNvSpPr/>
      </dsp:nvSpPr>
      <dsp:spPr>
        <a:xfrm>
          <a:off x="1470804" y="4087065"/>
          <a:ext cx="3377764" cy="229362"/>
        </a:xfrm>
        <a:prstGeom prst="rect">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DA515B-A26C-4494-9D5A-0A23CC2743F1}">
      <dsp:nvSpPr>
        <dsp:cNvPr id="0" name=""/>
        <dsp:cNvSpPr/>
      </dsp:nvSpPr>
      <dsp:spPr>
        <a:xfrm>
          <a:off x="949402" y="3826364"/>
          <a:ext cx="2548475" cy="1529085"/>
        </a:xfrm>
        <a:prstGeom prst="roundRect">
          <a:avLst>
            <a:gd name="adj" fmla="val 10000"/>
          </a:avLst>
        </a:prstGeom>
        <a:solidFill>
          <a:schemeClr val="accent4">
            <a:hueOff val="3920356"/>
            <a:satOff val="-16311"/>
            <a:lumOff val="3843"/>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effectLst>
                <a:outerShdw blurRad="38100" dist="38100" dir="2700000" algn="tl">
                  <a:srgbClr val="000000">
                    <a:alpha val="43137"/>
                  </a:srgbClr>
                </a:outerShdw>
              </a:effectLst>
              <a:latin typeface="+mn-lt"/>
              <a:ea typeface="+mn-ea"/>
              <a:cs typeface="+mn-cs"/>
            </a:rPr>
            <a:t>Types of Sexual Harassment</a:t>
          </a:r>
          <a:endParaRPr lang="en-US" sz="2400" b="0" kern="1200" dirty="0">
            <a:solidFill>
              <a:schemeClr val="tx1"/>
            </a:solidFill>
            <a:effectLst>
              <a:outerShdw blurRad="38100" dist="38100" dir="2700000" algn="tl">
                <a:srgbClr val="000000">
                  <a:alpha val="43137"/>
                </a:srgbClr>
              </a:outerShdw>
            </a:effectLst>
            <a:latin typeface="+mn-lt"/>
          </a:endParaRPr>
        </a:p>
      </dsp:txBody>
      <dsp:txXfrm>
        <a:off x="994187" y="3871149"/>
        <a:ext cx="2458905" cy="1439515"/>
      </dsp:txXfrm>
    </dsp:sp>
    <dsp:sp modelId="{E4C1E3D7-AC5C-477C-82ED-8BF3E129ECAA}">
      <dsp:nvSpPr>
        <dsp:cNvPr id="0" name=""/>
        <dsp:cNvSpPr/>
      </dsp:nvSpPr>
      <dsp:spPr>
        <a:xfrm rot="16200000">
          <a:off x="3904598" y="3131387"/>
          <a:ext cx="1899649" cy="229362"/>
        </a:xfrm>
        <a:prstGeom prst="rect">
          <a:avLst/>
        </a:prstGeom>
        <a:solidFill>
          <a:schemeClr val="accent4">
            <a:hueOff val="7350668"/>
            <a:satOff val="-30583"/>
            <a:lumOff val="72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9010DE-529A-4DC9-A5ED-77572513FD70}">
      <dsp:nvSpPr>
        <dsp:cNvPr id="0" name=""/>
        <dsp:cNvSpPr/>
      </dsp:nvSpPr>
      <dsp:spPr>
        <a:xfrm>
          <a:off x="4338874" y="3826364"/>
          <a:ext cx="2548475" cy="1529085"/>
        </a:xfrm>
        <a:prstGeom prst="roundRect">
          <a:avLst>
            <a:gd name="adj" fmla="val 10000"/>
          </a:avLst>
        </a:prstGeom>
        <a:solidFill>
          <a:schemeClr val="accent4">
            <a:hueOff val="5880535"/>
            <a:satOff val="-24466"/>
            <a:lumOff val="5765"/>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44550">
            <a:lnSpc>
              <a:spcPct val="90000"/>
            </a:lnSpc>
            <a:spcBef>
              <a:spcPct val="0"/>
            </a:spcBef>
            <a:spcAft>
              <a:spcPct val="35000"/>
            </a:spcAft>
            <a:buNone/>
          </a:pPr>
          <a:r>
            <a:rPr lang="en-US" sz="2400" b="0" kern="1200" dirty="0">
              <a:solidFill>
                <a:schemeClr val="tx1"/>
              </a:solidFill>
              <a:effectLst>
                <a:outerShdw blurRad="38100" dist="38100" dir="2700000" algn="tl">
                  <a:srgbClr val="000000">
                    <a:alpha val="43137"/>
                  </a:srgbClr>
                </a:outerShdw>
              </a:effectLst>
              <a:latin typeface="+mn-lt"/>
            </a:rPr>
            <a:t>POSH </a:t>
          </a:r>
          <a:r>
            <a:rPr lang="en-US" sz="2400" b="0" kern="1200" dirty="0">
              <a:solidFill>
                <a:schemeClr val="tx1"/>
              </a:solidFill>
              <a:effectLst>
                <a:outerShdw blurRad="38100" dist="38100" dir="2700000" algn="tl">
                  <a:srgbClr val="000000">
                    <a:alpha val="43137"/>
                  </a:srgbClr>
                </a:outerShdw>
              </a:effectLst>
              <a:latin typeface="+mn-lt"/>
              <a:ea typeface="+mn-ea"/>
              <a:cs typeface="+mn-cs"/>
            </a:rPr>
            <a:t>Complaint </a:t>
          </a:r>
          <a:r>
            <a:rPr lang="en-US" sz="2400" b="0" kern="1200" dirty="0">
              <a:solidFill>
                <a:schemeClr val="tx1"/>
              </a:solidFill>
              <a:effectLst>
                <a:outerShdw blurRad="38100" dist="38100" dir="2700000" algn="tl">
                  <a:srgbClr val="000000">
                    <a:alpha val="43137"/>
                  </a:srgbClr>
                </a:outerShdw>
              </a:effectLst>
              <a:latin typeface="+mn-lt"/>
            </a:rPr>
            <a:t>Filing Process</a:t>
          </a:r>
          <a:endParaRPr lang="en-US" sz="2400" b="0" kern="1200" dirty="0">
            <a:solidFill>
              <a:schemeClr val="tx1"/>
            </a:solidFill>
            <a:effectLst>
              <a:outerShdw blurRad="38100" dist="38100" dir="2700000" algn="tl">
                <a:srgbClr val="000000">
                  <a:alpha val="43137"/>
                </a:srgbClr>
              </a:outerShdw>
            </a:effectLst>
            <a:latin typeface="+mn-lt"/>
            <a:ea typeface="+mn-ea"/>
            <a:cs typeface="+mn-cs"/>
          </a:endParaRPr>
        </a:p>
      </dsp:txBody>
      <dsp:txXfrm>
        <a:off x="4383659" y="3871149"/>
        <a:ext cx="2458905" cy="1439515"/>
      </dsp:txXfrm>
    </dsp:sp>
    <dsp:sp modelId="{DA0683B2-BDC9-44EA-96F3-1DD5A91058C3}">
      <dsp:nvSpPr>
        <dsp:cNvPr id="0" name=""/>
        <dsp:cNvSpPr/>
      </dsp:nvSpPr>
      <dsp:spPr>
        <a:xfrm rot="16200000">
          <a:off x="3904598" y="1220031"/>
          <a:ext cx="1899649" cy="229362"/>
        </a:xfrm>
        <a:prstGeom prst="rect">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2BB7DB-FC7A-477C-AE28-2CFDA9851F2F}">
      <dsp:nvSpPr>
        <dsp:cNvPr id="0" name=""/>
        <dsp:cNvSpPr/>
      </dsp:nvSpPr>
      <dsp:spPr>
        <a:xfrm>
          <a:off x="4338874" y="1915008"/>
          <a:ext cx="2548475" cy="1529085"/>
        </a:xfrm>
        <a:prstGeom prst="roundRect">
          <a:avLst>
            <a:gd name="adj" fmla="val 10000"/>
          </a:avLst>
        </a:prstGeom>
        <a:solidFill>
          <a:schemeClr val="accent4">
            <a:hueOff val="7840713"/>
            <a:satOff val="-32622"/>
            <a:lumOff val="7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effectLst>
                <a:outerShdw blurRad="38100" dist="38100" dir="2700000" algn="tl">
                  <a:srgbClr val="000000">
                    <a:alpha val="43137"/>
                  </a:srgbClr>
                </a:outerShdw>
              </a:effectLst>
              <a:latin typeface="+mn-lt"/>
            </a:rPr>
            <a:t>Consequence of Not </a:t>
          </a:r>
          <a:r>
            <a:rPr lang="en-US" sz="2400" b="0" kern="1200" dirty="0">
              <a:solidFill>
                <a:schemeClr val="tx1"/>
              </a:solidFill>
              <a:effectLst>
                <a:outerShdw blurRad="38100" dist="38100" dir="2700000" algn="tl">
                  <a:srgbClr val="000000">
                    <a:alpha val="43137"/>
                  </a:srgbClr>
                </a:outerShdw>
              </a:effectLst>
              <a:latin typeface="+mn-lt"/>
              <a:ea typeface="+mn-ea"/>
              <a:cs typeface="+mn-cs"/>
            </a:rPr>
            <a:t>following</a:t>
          </a:r>
          <a:r>
            <a:rPr lang="en-US" sz="2400" b="0" kern="1200" dirty="0">
              <a:solidFill>
                <a:schemeClr val="tx1"/>
              </a:solidFill>
              <a:effectLst>
                <a:outerShdw blurRad="38100" dist="38100" dir="2700000" algn="tl">
                  <a:srgbClr val="000000">
                    <a:alpha val="43137"/>
                  </a:srgbClr>
                </a:outerShdw>
              </a:effectLst>
              <a:latin typeface="+mn-lt"/>
            </a:rPr>
            <a:t> POSH ACT </a:t>
          </a:r>
        </a:p>
      </dsp:txBody>
      <dsp:txXfrm>
        <a:off x="4383659" y="1959793"/>
        <a:ext cx="2458905" cy="1439515"/>
      </dsp:txXfrm>
    </dsp:sp>
    <dsp:sp modelId="{850359D1-87BC-4998-9E20-952B55567B8E}">
      <dsp:nvSpPr>
        <dsp:cNvPr id="0" name=""/>
        <dsp:cNvSpPr/>
      </dsp:nvSpPr>
      <dsp:spPr>
        <a:xfrm>
          <a:off x="4338874" y="3652"/>
          <a:ext cx="2548475" cy="1529085"/>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effectLst>
                <a:outerShdw blurRad="38100" dist="38100" dir="2700000" algn="tl">
                  <a:srgbClr val="000000">
                    <a:alpha val="43137"/>
                  </a:srgbClr>
                </a:outerShdw>
              </a:effectLst>
              <a:latin typeface="+mn-lt"/>
            </a:rPr>
            <a:t>Manager’s Role in POSH Compliance</a:t>
          </a:r>
        </a:p>
      </dsp:txBody>
      <dsp:txXfrm>
        <a:off x="4383659" y="48437"/>
        <a:ext cx="2458905" cy="1439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43362-C22C-48A8-A7A3-D5F8FBEBE714}">
      <dsp:nvSpPr>
        <dsp:cNvPr id="0" name=""/>
        <dsp:cNvSpPr/>
      </dsp:nvSpPr>
      <dsp:spPr>
        <a:xfrm>
          <a:off x="0" y="0"/>
          <a:ext cx="4255095" cy="4638670"/>
        </a:xfrm>
        <a:prstGeom prst="roundRect">
          <a:avLst>
            <a:gd name="adj" fmla="val 10000"/>
          </a:avLst>
        </a:prstGeom>
        <a:solidFill>
          <a:srgbClr val="FFAFAF"/>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rgbClr val="C00000"/>
              </a:solidFill>
            </a:rPr>
            <a:t>Unwelcomed Behaviours</a:t>
          </a:r>
          <a:endParaRPr lang="en-IN" sz="3600" b="1" kern="1200" dirty="0">
            <a:solidFill>
              <a:srgbClr val="C00000"/>
            </a:solidFill>
          </a:endParaRPr>
        </a:p>
      </dsp:txBody>
      <dsp:txXfrm>
        <a:off x="0" y="0"/>
        <a:ext cx="4255095" cy="1391601"/>
      </dsp:txXfrm>
    </dsp:sp>
    <dsp:sp modelId="{A039FA9D-5F7A-4D3C-9BF9-E8B4EFF31817}">
      <dsp:nvSpPr>
        <dsp:cNvPr id="0" name=""/>
        <dsp:cNvSpPr/>
      </dsp:nvSpPr>
      <dsp:spPr>
        <a:xfrm>
          <a:off x="425509" y="1394401"/>
          <a:ext cx="3404076" cy="34932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t>Feels bad</a:t>
          </a:r>
          <a:endParaRPr lang="en-IN" sz="1800" kern="1200" dirty="0"/>
        </a:p>
      </dsp:txBody>
      <dsp:txXfrm>
        <a:off x="435740" y="1404632"/>
        <a:ext cx="3383614" cy="328858"/>
      </dsp:txXfrm>
    </dsp:sp>
    <dsp:sp modelId="{F0900AA9-2AF2-4E16-B2DF-F89A2F2CF763}">
      <dsp:nvSpPr>
        <dsp:cNvPr id="0" name=""/>
        <dsp:cNvSpPr/>
      </dsp:nvSpPr>
      <dsp:spPr>
        <a:xfrm>
          <a:off x="425509" y="1802838"/>
          <a:ext cx="3404076" cy="384253"/>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a:t>One sided</a:t>
          </a:r>
          <a:endParaRPr lang="en-IN" sz="1800" kern="1200" dirty="0"/>
        </a:p>
      </dsp:txBody>
      <dsp:txXfrm>
        <a:off x="436763" y="1814092"/>
        <a:ext cx="3381568" cy="361745"/>
      </dsp:txXfrm>
    </dsp:sp>
    <dsp:sp modelId="{C82A1547-6DFC-47F7-87EF-1BA027FBD0A0}">
      <dsp:nvSpPr>
        <dsp:cNvPr id="0" name=""/>
        <dsp:cNvSpPr/>
      </dsp:nvSpPr>
      <dsp:spPr>
        <a:xfrm>
          <a:off x="425509" y="2246206"/>
          <a:ext cx="3404076" cy="384253"/>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a:t>Feels powerless</a:t>
          </a:r>
          <a:endParaRPr lang="en-IN" sz="1800" kern="1200" dirty="0"/>
        </a:p>
      </dsp:txBody>
      <dsp:txXfrm>
        <a:off x="436763" y="2257460"/>
        <a:ext cx="3381568" cy="361745"/>
      </dsp:txXfrm>
    </dsp:sp>
    <dsp:sp modelId="{185CED3F-5118-485C-93B8-1D7AEC535A9A}">
      <dsp:nvSpPr>
        <dsp:cNvPr id="0" name=""/>
        <dsp:cNvSpPr/>
      </dsp:nvSpPr>
      <dsp:spPr>
        <a:xfrm>
          <a:off x="425509" y="2689575"/>
          <a:ext cx="3404076" cy="384253"/>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t>Unwanted</a:t>
          </a:r>
          <a:endParaRPr lang="en-IN" sz="1800" kern="1200" dirty="0"/>
        </a:p>
      </dsp:txBody>
      <dsp:txXfrm>
        <a:off x="436763" y="2700829"/>
        <a:ext cx="3381568" cy="361745"/>
      </dsp:txXfrm>
    </dsp:sp>
    <dsp:sp modelId="{02C1897E-89AC-4BB4-A197-61A86C11F506}">
      <dsp:nvSpPr>
        <dsp:cNvPr id="0" name=""/>
        <dsp:cNvSpPr/>
      </dsp:nvSpPr>
      <dsp:spPr>
        <a:xfrm>
          <a:off x="425509" y="3132944"/>
          <a:ext cx="3404076" cy="384253"/>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a:t>Demeaning</a:t>
          </a:r>
          <a:endParaRPr lang="en-IN" sz="1800" kern="1200" dirty="0"/>
        </a:p>
      </dsp:txBody>
      <dsp:txXfrm>
        <a:off x="436763" y="3144198"/>
        <a:ext cx="3381568" cy="361745"/>
      </dsp:txXfrm>
    </dsp:sp>
    <dsp:sp modelId="{7B54BEAC-EFDC-49D8-ABDB-A7A5A7A34AC7}">
      <dsp:nvSpPr>
        <dsp:cNvPr id="0" name=""/>
        <dsp:cNvSpPr/>
      </dsp:nvSpPr>
      <dsp:spPr>
        <a:xfrm>
          <a:off x="425509" y="3576313"/>
          <a:ext cx="3404076" cy="384253"/>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a:t>Causes anger/sadness</a:t>
          </a:r>
          <a:endParaRPr lang="en-IN" sz="1800" kern="1200" dirty="0"/>
        </a:p>
      </dsp:txBody>
      <dsp:txXfrm>
        <a:off x="436763" y="3587567"/>
        <a:ext cx="3381568" cy="361745"/>
      </dsp:txXfrm>
    </dsp:sp>
    <dsp:sp modelId="{F0398581-8A4D-44F0-8746-AB502E001840}">
      <dsp:nvSpPr>
        <dsp:cNvPr id="0" name=""/>
        <dsp:cNvSpPr/>
      </dsp:nvSpPr>
      <dsp:spPr>
        <a:xfrm>
          <a:off x="425509" y="4019682"/>
          <a:ext cx="3404076" cy="384253"/>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GB" sz="1800" kern="1200" dirty="0"/>
            <a:t>Illegal </a:t>
          </a:r>
          <a:endParaRPr lang="en-IN" sz="1800" kern="1200" dirty="0"/>
        </a:p>
      </dsp:txBody>
      <dsp:txXfrm>
        <a:off x="436763" y="4030936"/>
        <a:ext cx="3381568" cy="361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43362-C22C-48A8-A7A3-D5F8FBEBE714}">
      <dsp:nvSpPr>
        <dsp:cNvPr id="0" name=""/>
        <dsp:cNvSpPr/>
      </dsp:nvSpPr>
      <dsp:spPr>
        <a:xfrm>
          <a:off x="0" y="0"/>
          <a:ext cx="4255095" cy="4638670"/>
        </a:xfrm>
        <a:prstGeom prst="roundRect">
          <a:avLst>
            <a:gd name="adj" fmla="val 10000"/>
          </a:avLst>
        </a:prstGeom>
        <a:solidFill>
          <a:srgbClr val="A6E8A6"/>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IN" sz="3600" b="1" kern="1200" dirty="0">
              <a:solidFill>
                <a:srgbClr val="008000"/>
              </a:solidFill>
            </a:rPr>
            <a:t>Welcomed Behaviours</a:t>
          </a:r>
        </a:p>
      </dsp:txBody>
      <dsp:txXfrm>
        <a:off x="0" y="0"/>
        <a:ext cx="4255095" cy="1391601"/>
      </dsp:txXfrm>
    </dsp:sp>
    <dsp:sp modelId="{A039FA9D-5F7A-4D3C-9BF9-E8B4EFF31817}">
      <dsp:nvSpPr>
        <dsp:cNvPr id="0" name=""/>
        <dsp:cNvSpPr/>
      </dsp:nvSpPr>
      <dsp:spPr>
        <a:xfrm>
          <a:off x="425509" y="1394432"/>
          <a:ext cx="3404076" cy="379836"/>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a:latin typeface="Swis721 Cn BT" panose="020B0506020202030204" pitchFamily="34" charset="0"/>
              <a:ea typeface="+mn-ea"/>
              <a:cs typeface="+mn-cs"/>
            </a:rPr>
            <a:t>Feels Good</a:t>
          </a:r>
          <a:endParaRPr lang="en-IN" sz="2000" kern="1200" dirty="0"/>
        </a:p>
      </dsp:txBody>
      <dsp:txXfrm>
        <a:off x="436634" y="1405557"/>
        <a:ext cx="3381826" cy="357586"/>
      </dsp:txXfrm>
    </dsp:sp>
    <dsp:sp modelId="{F0900AA9-2AF2-4E16-B2DF-F89A2F2CF763}">
      <dsp:nvSpPr>
        <dsp:cNvPr id="0" name=""/>
        <dsp:cNvSpPr/>
      </dsp:nvSpPr>
      <dsp:spPr>
        <a:xfrm>
          <a:off x="425509" y="1832704"/>
          <a:ext cx="3404076" cy="379836"/>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a:latin typeface="Swis721 Cn BT" panose="020B0506020202030204" pitchFamily="34" charset="0"/>
              <a:ea typeface="+mn-ea"/>
              <a:cs typeface="+mn-cs"/>
            </a:rPr>
            <a:t>Reciprocal</a:t>
          </a:r>
          <a:endParaRPr lang="en-IN" sz="2000" kern="1200" dirty="0"/>
        </a:p>
      </dsp:txBody>
      <dsp:txXfrm>
        <a:off x="436634" y="1843829"/>
        <a:ext cx="3381826" cy="357586"/>
      </dsp:txXfrm>
    </dsp:sp>
    <dsp:sp modelId="{C82A1547-6DFC-47F7-87EF-1BA027FBD0A0}">
      <dsp:nvSpPr>
        <dsp:cNvPr id="0" name=""/>
        <dsp:cNvSpPr/>
      </dsp:nvSpPr>
      <dsp:spPr>
        <a:xfrm>
          <a:off x="425509" y="2270977"/>
          <a:ext cx="3404076" cy="379836"/>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a:latin typeface="Swis721 Cn BT" panose="020B0506020202030204" pitchFamily="34" charset="0"/>
              <a:ea typeface="+mn-ea"/>
              <a:cs typeface="+mn-cs"/>
            </a:rPr>
            <a:t>In control</a:t>
          </a:r>
          <a:endParaRPr lang="en-IN" sz="2000" kern="1200" dirty="0"/>
        </a:p>
      </dsp:txBody>
      <dsp:txXfrm>
        <a:off x="436634" y="2282102"/>
        <a:ext cx="3381826" cy="357586"/>
      </dsp:txXfrm>
    </dsp:sp>
    <dsp:sp modelId="{185CED3F-5118-485C-93B8-1D7AEC535A9A}">
      <dsp:nvSpPr>
        <dsp:cNvPr id="0" name=""/>
        <dsp:cNvSpPr/>
      </dsp:nvSpPr>
      <dsp:spPr>
        <a:xfrm>
          <a:off x="425509" y="2709250"/>
          <a:ext cx="3404076" cy="379836"/>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a:latin typeface="Swis721 Cn BT" panose="020B0506020202030204" pitchFamily="34" charset="0"/>
              <a:ea typeface="+mn-ea"/>
              <a:cs typeface="+mn-cs"/>
            </a:rPr>
            <a:t>Wanted</a:t>
          </a:r>
          <a:endParaRPr lang="en-IN" sz="2000" kern="1200" dirty="0"/>
        </a:p>
      </dsp:txBody>
      <dsp:txXfrm>
        <a:off x="436634" y="2720375"/>
        <a:ext cx="3381826" cy="357586"/>
      </dsp:txXfrm>
    </dsp:sp>
    <dsp:sp modelId="{02C1897E-89AC-4BB4-A197-61A86C11F506}">
      <dsp:nvSpPr>
        <dsp:cNvPr id="0" name=""/>
        <dsp:cNvSpPr/>
      </dsp:nvSpPr>
      <dsp:spPr>
        <a:xfrm>
          <a:off x="425509" y="3147523"/>
          <a:ext cx="3404076" cy="379836"/>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a:latin typeface="Swis721 Cn BT" panose="020B0506020202030204" pitchFamily="34" charset="0"/>
              <a:ea typeface="+mn-ea"/>
              <a:cs typeface="+mn-cs"/>
            </a:rPr>
            <a:t>Appreciative</a:t>
          </a:r>
          <a:endParaRPr lang="en-IN" sz="2000" kern="1200" dirty="0"/>
        </a:p>
      </dsp:txBody>
      <dsp:txXfrm>
        <a:off x="436634" y="3158648"/>
        <a:ext cx="3381826" cy="357586"/>
      </dsp:txXfrm>
    </dsp:sp>
    <dsp:sp modelId="{7B54BEAC-EFDC-49D8-ABDB-A7A5A7A34AC7}">
      <dsp:nvSpPr>
        <dsp:cNvPr id="0" name=""/>
        <dsp:cNvSpPr/>
      </dsp:nvSpPr>
      <dsp:spPr>
        <a:xfrm>
          <a:off x="425509" y="3585796"/>
          <a:ext cx="3404076" cy="379836"/>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b="1" kern="1200">
              <a:latin typeface="Swis721 Cn BT" panose="020B0506020202030204" pitchFamily="34" charset="0"/>
              <a:ea typeface="+mn-ea"/>
              <a:cs typeface="+mn-cs"/>
            </a:rPr>
            <a:t>Happy</a:t>
          </a:r>
          <a:endParaRPr lang="en-IN" sz="2000" kern="1200" dirty="0"/>
        </a:p>
      </dsp:txBody>
      <dsp:txXfrm>
        <a:off x="436634" y="3596921"/>
        <a:ext cx="3381826" cy="357586"/>
      </dsp:txXfrm>
    </dsp:sp>
    <dsp:sp modelId="{F0398581-8A4D-44F0-8746-AB502E001840}">
      <dsp:nvSpPr>
        <dsp:cNvPr id="0" name=""/>
        <dsp:cNvSpPr/>
      </dsp:nvSpPr>
      <dsp:spPr>
        <a:xfrm>
          <a:off x="425509" y="4024068"/>
          <a:ext cx="3404076" cy="379836"/>
        </a:xfrm>
        <a:prstGeom prst="roundRect">
          <a:avLst>
            <a:gd name="adj" fmla="val 10000"/>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a:latin typeface="Swis721 Cn BT" panose="020B0506020202030204" pitchFamily="34" charset="0"/>
              <a:ea typeface="+mn-ea"/>
              <a:cs typeface="+mn-cs"/>
            </a:rPr>
            <a:t>Legal</a:t>
          </a:r>
          <a:r>
            <a:rPr lang="en-GB" sz="2000" kern="1200"/>
            <a:t> </a:t>
          </a:r>
          <a:endParaRPr lang="en-IN" sz="2000" kern="1200" dirty="0"/>
        </a:p>
      </dsp:txBody>
      <dsp:txXfrm>
        <a:off x="436634" y="4035193"/>
        <a:ext cx="3381826" cy="35758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Swis721 Cn BT" panose="020B0506020202030204" pitchFamily="34" charset="0"/>
              </a:defRPr>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Swis721 Cn BT" panose="020B0506020202030204" pitchFamily="34" charset="0"/>
              </a:defRPr>
            </a:lvl1pPr>
          </a:lstStyle>
          <a:p>
            <a:fld id="{3A523711-E626-4FBC-843E-61711F5BEDAA}" type="datetimeFigureOut">
              <a:rPr lang="en-IN" smtClean="0"/>
              <a:pPr/>
              <a:t>06-09-2024</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Swis721 Cn BT" panose="020B0506020202030204" pitchFamily="34" charset="0"/>
              </a:defRPr>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Swis721 Cn BT" panose="020B0506020202030204" pitchFamily="34" charset="0"/>
              </a:defRPr>
            </a:lvl1pPr>
          </a:lstStyle>
          <a:p>
            <a:fld id="{8CEE670E-4A6B-4F29-893C-A77A5F261C91}" type="slidenum">
              <a:rPr lang="en-IN" smtClean="0"/>
              <a:pPr/>
              <a:t>‹#›</a:t>
            </a:fld>
            <a:endParaRPr lang="en-IN"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721 Cn BT" panose="020B0506020202030204" pitchFamily="34" charset="0"/>
        <a:ea typeface="+mn-ea"/>
        <a:cs typeface="+mn-cs"/>
      </a:defRPr>
    </a:lvl1pPr>
    <a:lvl2pPr marL="457200" algn="l" defTabSz="914400" rtl="0" eaLnBrk="1" latinLnBrk="0" hangingPunct="1">
      <a:defRPr sz="1200" kern="1200">
        <a:solidFill>
          <a:schemeClr val="tx1"/>
        </a:solidFill>
        <a:latin typeface="Swis721 Cn BT" panose="020B0506020202030204" pitchFamily="34" charset="0"/>
        <a:ea typeface="+mn-ea"/>
        <a:cs typeface="+mn-cs"/>
      </a:defRPr>
    </a:lvl2pPr>
    <a:lvl3pPr marL="914400" algn="l" defTabSz="914400" rtl="0" eaLnBrk="1" latinLnBrk="0" hangingPunct="1">
      <a:defRPr sz="1200" kern="1200">
        <a:solidFill>
          <a:schemeClr val="tx1"/>
        </a:solidFill>
        <a:latin typeface="Swis721 Cn BT" panose="020B0506020202030204" pitchFamily="34" charset="0"/>
        <a:ea typeface="+mn-ea"/>
        <a:cs typeface="+mn-cs"/>
      </a:defRPr>
    </a:lvl3pPr>
    <a:lvl4pPr marL="1371600" algn="l" defTabSz="914400" rtl="0" eaLnBrk="1" latinLnBrk="0" hangingPunct="1">
      <a:defRPr sz="1200" kern="1200">
        <a:solidFill>
          <a:schemeClr val="tx1"/>
        </a:solidFill>
        <a:latin typeface="Swis721 Cn BT" panose="020B0506020202030204" pitchFamily="34" charset="0"/>
        <a:ea typeface="+mn-ea"/>
        <a:cs typeface="+mn-cs"/>
      </a:defRPr>
    </a:lvl4pPr>
    <a:lvl5pPr marL="1828800" algn="l" defTabSz="914400" rtl="0" eaLnBrk="1" latinLnBrk="0" hangingPunct="1">
      <a:defRPr sz="1200" kern="1200">
        <a:solidFill>
          <a:schemeClr val="tx1"/>
        </a:solidFill>
        <a:latin typeface="Swis721 Cn BT" panose="020B05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u="sng" dirty="0"/>
              <a:t>Facilitator’s Notes: </a:t>
            </a:r>
          </a:p>
          <a:p>
            <a:pPr lvl="1"/>
            <a:endParaRPr lang="en-GB" b="1" dirty="0"/>
          </a:p>
          <a:p>
            <a:pPr>
              <a:defRPr/>
            </a:pPr>
            <a:r>
              <a:rPr lang="en-IN" altLang="en-US" b="1" dirty="0"/>
              <a:t>T</a:t>
            </a:r>
            <a:r>
              <a:rPr lang="en-IN" altLang="en-US" dirty="0"/>
              <a:t>rainer to say in the loudest voice “Hello, Good Morning”. Then the participants will say ‘Good Morning’ in reply.</a:t>
            </a:r>
          </a:p>
          <a:p>
            <a:pPr>
              <a:defRPr/>
            </a:pPr>
            <a:endParaRPr lang="en-IN" altLang="en-US" b="1" dirty="0"/>
          </a:p>
          <a:p>
            <a:pPr>
              <a:defRPr/>
            </a:pPr>
            <a:r>
              <a:rPr lang="en-IN" altLang="en-US" dirty="0"/>
              <a:t>Trainer to say once again in the loudest voice “Hello Good Morning”. Trainer should speak in an energetic, passionate and enthusiastic tone. This activity/gesture will set the tone and energy for the session/workshop</a:t>
            </a:r>
          </a:p>
          <a:p>
            <a:pPr>
              <a:defRPr/>
            </a:pPr>
            <a:endParaRPr lang="en-IN" altLang="en-US" b="1" dirty="0"/>
          </a:p>
          <a:p>
            <a:pPr>
              <a:defRPr/>
            </a:pPr>
            <a:r>
              <a:rPr lang="en-IN" altLang="en-US" b="1" dirty="0"/>
              <a:t>Trainer:</a:t>
            </a:r>
            <a:r>
              <a:rPr lang="en-IN" altLang="en-US" dirty="0"/>
              <a:t> Well done friends! Great job! (Clap Loudly and tell the participants to clap as well for the superb performance.)</a:t>
            </a:r>
          </a:p>
          <a:p>
            <a:pPr>
              <a:defRPr/>
            </a:pPr>
            <a:endParaRPr lang="en-IN" altLang="en-US" dirty="0"/>
          </a:p>
          <a:p>
            <a:pPr>
              <a:defRPr/>
            </a:pPr>
            <a:r>
              <a:rPr lang="en-US" b="1" i="0" dirty="0">
                <a:solidFill>
                  <a:srgbClr val="374151"/>
                </a:solidFill>
                <a:effectLst/>
                <a:latin typeface="Swis721 Cn BT" panose="020B0506020202030204" pitchFamily="34" charset="0"/>
              </a:rPr>
              <a:t>Trainer: </a:t>
            </a:r>
            <a:r>
              <a:rPr lang="en-US" b="0" i="0" dirty="0">
                <a:solidFill>
                  <a:srgbClr val="374151"/>
                </a:solidFill>
                <a:effectLst/>
                <a:latin typeface="Swis721 Cn BT" panose="020B0506020202030204" pitchFamily="34" charset="0"/>
              </a:rPr>
              <a:t>I'm excited to be here with you all today and appreciate your presence. I hope you're all doing well and are ready to dive into the material.</a:t>
            </a:r>
            <a:r>
              <a:rPr lang="en-GB" b="0" dirty="0"/>
              <a:t>Move to next slide.</a:t>
            </a:r>
          </a:p>
        </p:txBody>
      </p:sp>
      <p:sp>
        <p:nvSpPr>
          <p:cNvPr id="4" name="Slide Number Placeholder 3"/>
          <p:cNvSpPr>
            <a:spLocks noGrp="1"/>
          </p:cNvSpPr>
          <p:nvPr>
            <p:ph type="sldNum" sz="quarter" idx="5"/>
          </p:nvPr>
        </p:nvSpPr>
        <p:spPr/>
        <p:txBody>
          <a:bodyPr/>
          <a:lstStyle/>
          <a:p>
            <a:fld id="{8CEE670E-4A6B-4F29-893C-A77A5F261C91}" type="slidenum">
              <a:rPr lang="en-IN" smtClean="0"/>
              <a:t>1</a:t>
            </a:fld>
            <a:endParaRPr lang="en-IN" dirty="0"/>
          </a:p>
        </p:txBody>
      </p:sp>
    </p:spTree>
    <p:extLst>
      <p:ext uri="{BB962C8B-B14F-4D97-AF65-F5344CB8AC3E}">
        <p14:creationId xmlns:p14="http://schemas.microsoft.com/office/powerpoint/2010/main" val="287315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Swis721 Cn BT" panose="020B0506020202030204" pitchFamily="34" charset="0"/>
            </a:endParaRPr>
          </a:p>
          <a:p>
            <a:pPr algn="l"/>
            <a:r>
              <a:rPr lang="en-US" b="0" i="0" dirty="0">
                <a:solidFill>
                  <a:srgbClr val="374151"/>
                </a:solidFill>
                <a:effectLst/>
                <a:latin typeface="Swis721 Cn BT" panose="020B0506020202030204" pitchFamily="34" charset="0"/>
              </a:rPr>
              <a:t>Under the Sexual Harassment of Women at Workplace (Prevention, Prohibition, and Redressal) Act, 2013 in India, the term "employee" is not limited to regular full-time employees. The Act covers a broad range of individuals who can be considered as employees, including:</a:t>
            </a:r>
          </a:p>
          <a:p>
            <a:pPr algn="l"/>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Regular employees: This includes permanent, temporary, contractual, and probationary employees who work in an organization, whether full-time or part-time.</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Trainees: Trainees, interns, apprentices, or any other individuals undergoing any form of training within an organization are also considered employees under the Act.</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Workers and laborers: Individuals engaged in manual, skilled, or unskilled labor, regardless of their employment status, are covered under the Act.</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Third-party workers: The Act also extends its protection to individuals working as consultants, contractors, agents, or any other capacity with an organization.</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Volunteers: In certain cases, volunteers who work in an organization, including social or charitable organizations, may also be covered under the Act, provided they perform work under the supervision and control of the organization.</a:t>
            </a:r>
          </a:p>
          <a:p>
            <a:pPr algn="l">
              <a:buFont typeface="+mj-lt"/>
              <a:buAutoNum type="arabicPeriod"/>
            </a:pPr>
            <a:endParaRPr lang="en-US" b="0" i="0" dirty="0">
              <a:solidFill>
                <a:srgbClr val="374151"/>
              </a:solidFill>
              <a:effectLst/>
              <a:latin typeface="Swis721 Cn BT" panose="020B0506020202030204" pitchFamily="34" charset="0"/>
            </a:endParaRPr>
          </a:p>
          <a:p>
            <a:pPr algn="l"/>
            <a:r>
              <a:rPr lang="en-US" b="0" i="0" dirty="0">
                <a:solidFill>
                  <a:srgbClr val="374151"/>
                </a:solidFill>
                <a:effectLst/>
                <a:latin typeface="Swis721 Cn BT" panose="020B0506020202030204" pitchFamily="34" charset="0"/>
              </a:rPr>
              <a:t>It is important to note that the Act specifically addresses sexual harassment faced by women in the workplace. However, the definition of "employee" includes individuals of any gender who may experience or witness sexual harassment, ensuring a gender-inclusive approach to addressing workplace harassment.</a:t>
            </a:r>
          </a:p>
          <a:p>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8CEE670E-4A6B-4F29-893C-A77A5F261C91}" type="slidenum">
              <a:rPr lang="en-IN" smtClean="0"/>
              <a:pPr/>
              <a:t>10</a:t>
            </a:fld>
            <a:endParaRPr lang="en-IN" dirty="0"/>
          </a:p>
        </p:txBody>
      </p:sp>
    </p:spTree>
    <p:extLst>
      <p:ext uri="{BB962C8B-B14F-4D97-AF65-F5344CB8AC3E}">
        <p14:creationId xmlns:p14="http://schemas.microsoft.com/office/powerpoint/2010/main" val="55310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Swis721 Cn BT" panose="020B0506020202030204" pitchFamily="34" charset="0"/>
            </a:endParaRPr>
          </a:p>
          <a:p>
            <a:r>
              <a:rPr lang="en-IN" dirty="0">
                <a:latin typeface="Swis721 Cn BT" panose="020B0506020202030204" pitchFamily="34" charset="0"/>
              </a:rPr>
              <a:t>Following are some of the examples of extended workplace</a:t>
            </a:r>
          </a:p>
          <a:p>
            <a:endParaRPr lang="en-IN" dirty="0">
              <a:latin typeface="Swis721 Cn BT" panose="020B0506020202030204" pitchFamily="34" charset="0"/>
            </a:endParaRPr>
          </a:p>
          <a:p>
            <a:pPr marL="342900" lvl="0" indent="-342900">
              <a:lnSpc>
                <a:spcPct val="107000"/>
              </a:lnSpc>
              <a:buFont typeface="+mj-lt"/>
              <a:buAutoNum type="romanUcPeriod"/>
            </a:pPr>
            <a:r>
              <a:rPr lang="en-IN" sz="1200" dirty="0">
                <a:effectLst/>
                <a:latin typeface="Swis721 Cn BT" panose="020B0506020202030204" pitchFamily="34" charset="0"/>
                <a:ea typeface="Calibri" panose="020F0502020204030204" pitchFamily="34" charset="0"/>
                <a:cs typeface="Mangal" panose="02040503050203030202" pitchFamily="18" charset="0"/>
              </a:rPr>
              <a:t>Places visited by employee like client premises</a:t>
            </a:r>
          </a:p>
          <a:p>
            <a:pPr marL="342900" lvl="0" indent="-342900">
              <a:lnSpc>
                <a:spcPct val="107000"/>
              </a:lnSpc>
              <a:buFont typeface="+mj-lt"/>
              <a:buAutoNum type="romanUcPeriod"/>
            </a:pPr>
            <a:r>
              <a:rPr lang="en-IN" sz="1200" dirty="0">
                <a:effectLst/>
                <a:latin typeface="Swis721 Cn BT" panose="020B0506020202030204" pitchFamily="34" charset="0"/>
                <a:ea typeface="Calibri" panose="020F0502020204030204" pitchFamily="34" charset="0"/>
                <a:cs typeface="Mangal" panose="02040503050203030202" pitchFamily="18" charset="0"/>
              </a:rPr>
              <a:t>Company provided transportation &amp; Accommodation</a:t>
            </a:r>
          </a:p>
          <a:p>
            <a:pPr marL="342900" lvl="0" indent="-342900">
              <a:lnSpc>
                <a:spcPct val="107000"/>
              </a:lnSpc>
              <a:buFont typeface="+mj-lt"/>
              <a:buAutoNum type="romanUcPeriod"/>
            </a:pPr>
            <a:r>
              <a:rPr lang="en-IN" sz="1200" dirty="0">
                <a:effectLst/>
                <a:latin typeface="Swis721 Cn BT" panose="020B0506020202030204" pitchFamily="34" charset="0"/>
                <a:ea typeface="Calibri" panose="020F0502020204030204" pitchFamily="34" charset="0"/>
                <a:cs typeface="Mangal" panose="02040503050203030202" pitchFamily="18" charset="0"/>
              </a:rPr>
              <a:t>Business Travel-</a:t>
            </a:r>
          </a:p>
          <a:p>
            <a:pPr marL="342900" lvl="0" indent="-342900">
              <a:lnSpc>
                <a:spcPct val="107000"/>
              </a:lnSpc>
              <a:buFont typeface="+mj-lt"/>
              <a:buAutoNum type="romanUcPeriod"/>
            </a:pPr>
            <a:r>
              <a:rPr lang="en-IN" sz="1200" dirty="0">
                <a:effectLst/>
                <a:latin typeface="Swis721 Cn BT" panose="020B0506020202030204" pitchFamily="34" charset="0"/>
                <a:ea typeface="Calibri" panose="020F0502020204030204" pitchFamily="34" charset="0"/>
                <a:cs typeface="Mangal" panose="02040503050203030202" pitchFamily="18" charset="0"/>
              </a:rPr>
              <a:t>Personal space of the senior or the hiring authority</a:t>
            </a:r>
          </a:p>
          <a:p>
            <a:pPr marL="342900" lvl="0" indent="-342900">
              <a:lnSpc>
                <a:spcPct val="107000"/>
              </a:lnSpc>
              <a:buFont typeface="+mj-lt"/>
              <a:buAutoNum type="romanUcPeriod"/>
            </a:pPr>
            <a:r>
              <a:rPr lang="en-IN" sz="1200" dirty="0">
                <a:effectLst/>
                <a:latin typeface="Swis721 Cn BT" panose="020B0506020202030204" pitchFamily="34" charset="0"/>
                <a:ea typeface="Calibri" panose="020F0502020204030204" pitchFamily="34" charset="0"/>
                <a:cs typeface="Mangal" panose="02040503050203030202" pitchFamily="18" charset="0"/>
              </a:rPr>
              <a:t>Client meetings, Travel for office purpose</a:t>
            </a:r>
          </a:p>
          <a:p>
            <a:pPr marL="342900" lvl="0" indent="-342900">
              <a:lnSpc>
                <a:spcPct val="107000"/>
              </a:lnSpc>
              <a:buFont typeface="+mj-lt"/>
              <a:buAutoNum type="romanUcPeriod"/>
            </a:pPr>
            <a:r>
              <a:rPr lang="en-IN" sz="1200" dirty="0">
                <a:effectLst/>
                <a:latin typeface="Swis721 Cn BT" panose="020B0506020202030204" pitchFamily="34" charset="0"/>
                <a:ea typeface="Calibri" panose="020F0502020204030204" pitchFamily="34" charset="0"/>
                <a:cs typeface="Mangal" panose="02040503050203030202" pitchFamily="18" charset="0"/>
              </a:rPr>
              <a:t>Training programmes, Seminars, Office parties, off sites, Outbound Trainings</a:t>
            </a:r>
          </a:p>
          <a:p>
            <a:pPr marL="342900" lvl="0" indent="-342900">
              <a:lnSpc>
                <a:spcPct val="107000"/>
              </a:lnSpc>
              <a:buFont typeface="+mj-lt"/>
              <a:buAutoNum type="romanUcPeriod"/>
            </a:pPr>
            <a:r>
              <a:rPr lang="en-IN" sz="1200" dirty="0">
                <a:effectLst/>
                <a:latin typeface="Swis721 Cn BT" panose="020B0506020202030204" pitchFamily="34" charset="0"/>
                <a:ea typeface="Calibri" panose="020F0502020204030204" pitchFamily="34" charset="0"/>
                <a:cs typeface="Mangal" panose="02040503050203030202" pitchFamily="18" charset="0"/>
              </a:rPr>
              <a:t>Incentivised trips</a:t>
            </a:r>
          </a:p>
          <a:p>
            <a:pPr marL="342900" lvl="0" indent="-342900">
              <a:lnSpc>
                <a:spcPct val="107000"/>
              </a:lnSpc>
              <a:buFont typeface="+mj-lt"/>
              <a:buAutoNum type="romanUcPeriod"/>
            </a:pPr>
            <a:r>
              <a:rPr lang="en-IN" sz="1200" dirty="0">
                <a:effectLst/>
                <a:latin typeface="Swis721 Cn BT" panose="020B0506020202030204" pitchFamily="34" charset="0"/>
                <a:ea typeface="Calibri" panose="020F0502020204030204" pitchFamily="34" charset="0"/>
                <a:cs typeface="Mangal" panose="02040503050203030202" pitchFamily="18" charset="0"/>
              </a:rPr>
              <a:t>Any other place where one visits in the course of due to employment</a:t>
            </a:r>
          </a:p>
          <a:p>
            <a:pPr marL="342900" lvl="0" indent="-342900">
              <a:lnSpc>
                <a:spcPct val="107000"/>
              </a:lnSpc>
              <a:spcAft>
                <a:spcPts val="800"/>
              </a:spcAft>
              <a:buFont typeface="+mj-lt"/>
              <a:buAutoNum type="romanUcPeriod"/>
            </a:pPr>
            <a:r>
              <a:rPr lang="en-IN" sz="1200" dirty="0">
                <a:effectLst/>
                <a:latin typeface="Swis721 Cn BT" panose="020B0506020202030204" pitchFamily="34" charset="0"/>
                <a:ea typeface="Calibri" panose="020F0502020204030204" pitchFamily="34" charset="0"/>
                <a:cs typeface="Mangal" panose="02040503050203030202" pitchFamily="18" charset="0"/>
              </a:rPr>
              <a:t>Communication mediums like (Meeting platforms- ZOOM, </a:t>
            </a:r>
            <a:r>
              <a:rPr lang="en-IN" sz="1200" dirty="0" err="1">
                <a:effectLst/>
                <a:latin typeface="Swis721 Cn BT" panose="020B0506020202030204" pitchFamily="34" charset="0"/>
                <a:ea typeface="Calibri" panose="020F0502020204030204" pitchFamily="34" charset="0"/>
                <a:cs typeface="Mangal" panose="02040503050203030202" pitchFamily="18" charset="0"/>
              </a:rPr>
              <a:t>Whats</a:t>
            </a:r>
            <a:r>
              <a:rPr lang="en-IN" sz="1200" dirty="0">
                <a:effectLst/>
                <a:latin typeface="Swis721 Cn BT" panose="020B0506020202030204" pitchFamily="34" charset="0"/>
                <a:ea typeface="Calibri" panose="020F0502020204030204" pitchFamily="34" charset="0"/>
                <a:cs typeface="Mangal" panose="02040503050203030202" pitchFamily="18" charset="0"/>
              </a:rPr>
              <a:t> app messages and even text messages)</a:t>
            </a:r>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11</a:t>
            </a:fld>
            <a:endParaRPr lang="en-IN" dirty="0"/>
          </a:p>
        </p:txBody>
      </p:sp>
    </p:spTree>
    <p:extLst>
      <p:ext uri="{BB962C8B-B14F-4D97-AF65-F5344CB8AC3E}">
        <p14:creationId xmlns:p14="http://schemas.microsoft.com/office/powerpoint/2010/main" val="3978099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Sexual harassment can take various forms and may involve different behaviors. Following are the two most prevalent forms of Sexual Harassment encountered at the workplace.</a:t>
            </a:r>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12</a:t>
            </a:fld>
            <a:endParaRPr lang="en-IN" dirty="0"/>
          </a:p>
        </p:txBody>
      </p:sp>
    </p:spTree>
    <p:extLst>
      <p:ext uri="{BB962C8B-B14F-4D97-AF65-F5344CB8AC3E}">
        <p14:creationId xmlns:p14="http://schemas.microsoft.com/office/powerpoint/2010/main" val="1257670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Swis721 Cn BT" panose="020B0506020202030204" pitchFamily="34" charset="0"/>
              </a:rPr>
              <a:t>Becoming POSH (Prevention of Sexual Harassment) compliant involves taking certain steps to ensure that the organization establishes a safe and inclusive work environment free from sexual harassment. Here are the key steps involved:</a:t>
            </a:r>
          </a:p>
          <a:p>
            <a:pPr>
              <a:buFont typeface="+mj-lt"/>
              <a:buAutoNum type="arabicPeriod"/>
            </a:pPr>
            <a:endParaRPr lang="en-US" b="0" i="0" dirty="0">
              <a:solidFill>
                <a:srgbClr val="374151"/>
              </a:solidFill>
              <a:effectLst/>
              <a:latin typeface="Swis721 Cn BT" panose="020B0506020202030204" pitchFamily="34" charset="0"/>
            </a:endParaRPr>
          </a:p>
          <a:p>
            <a:pPr>
              <a:buFont typeface="+mj-lt"/>
              <a:buAutoNum type="arabicPeriod"/>
            </a:pPr>
            <a:r>
              <a:rPr lang="en-US" b="0" i="0" dirty="0">
                <a:solidFill>
                  <a:srgbClr val="374151"/>
                </a:solidFill>
                <a:effectLst/>
                <a:latin typeface="Swis721 Cn BT" panose="020B0506020202030204" pitchFamily="34" charset="0"/>
              </a:rPr>
              <a:t>Formulate a POSH Policy: Develop a comprehensive policy that clearly defines sexual harassment, outlines prohibited behaviors, explains the complaint process, and emphasizes the organization's commitment to preventing and addressing sexual harassment.</a:t>
            </a:r>
          </a:p>
          <a:p>
            <a:pPr>
              <a:buFont typeface="+mj-lt"/>
              <a:buAutoNum type="arabicPeriod"/>
            </a:pPr>
            <a:endParaRPr lang="en-US" b="0" i="0" dirty="0">
              <a:solidFill>
                <a:srgbClr val="374151"/>
              </a:solidFill>
              <a:effectLst/>
              <a:latin typeface="Swis721 Cn BT" panose="020B0506020202030204" pitchFamily="34" charset="0"/>
            </a:endParaRPr>
          </a:p>
          <a:p>
            <a:pPr>
              <a:buFont typeface="+mj-lt"/>
              <a:buAutoNum type="arabicPeriod"/>
            </a:pPr>
            <a:r>
              <a:rPr lang="en-US" b="0" i="0" dirty="0">
                <a:solidFill>
                  <a:srgbClr val="374151"/>
                </a:solidFill>
                <a:effectLst/>
                <a:latin typeface="Swis721 Cn BT" panose="020B0506020202030204" pitchFamily="34" charset="0"/>
              </a:rPr>
              <a:t>Establish an Internal Complaints Committee (ICC): Set up an ICC as mandated by the POSH Act. The committee should be headed by a woman and consist of representatives from the organization, including both employees and external members knowledgeable about the issue. Ensure members receive appropriate training on handling complaints and conducting investigations.</a:t>
            </a:r>
          </a:p>
          <a:p>
            <a:pPr>
              <a:buFont typeface="+mj-lt"/>
              <a:buAutoNum type="arabicPeriod"/>
            </a:pPr>
            <a:endParaRPr lang="en-US" b="0" i="0" dirty="0">
              <a:solidFill>
                <a:srgbClr val="374151"/>
              </a:solidFill>
              <a:effectLst/>
              <a:latin typeface="Swis721 Cn BT" panose="020B0506020202030204" pitchFamily="34" charset="0"/>
            </a:endParaRPr>
          </a:p>
          <a:p>
            <a:pPr>
              <a:buFont typeface="+mj-lt"/>
              <a:buAutoNum type="arabicPeriod"/>
            </a:pPr>
            <a:r>
              <a:rPr lang="en-US" b="0" i="0" dirty="0">
                <a:solidFill>
                  <a:srgbClr val="374151"/>
                </a:solidFill>
                <a:effectLst/>
                <a:latin typeface="Swis721 Cn BT" panose="020B0506020202030204" pitchFamily="34" charset="0"/>
              </a:rPr>
              <a:t>POSH Awareness: Ensure all employees are aware of the sexual harassment policy by sharing it widely. Conduct training sessions or workshops to educate employees about what constitutes sexual harassment, the complaint procedure, and the support available to victims. Here the POSH Awareness training needs to be given to all the </a:t>
            </a:r>
            <a:r>
              <a:rPr lang="en-US" b="0" i="0" dirty="0" err="1">
                <a:solidFill>
                  <a:srgbClr val="374151"/>
                </a:solidFill>
                <a:effectLst/>
                <a:latin typeface="Swis721 Cn BT" panose="020B0506020202030204" pitchFamily="34" charset="0"/>
              </a:rPr>
              <a:t>emplyees</a:t>
            </a:r>
            <a:r>
              <a:rPr lang="en-US" b="0" i="0" dirty="0">
                <a:solidFill>
                  <a:srgbClr val="374151"/>
                </a:solidFill>
                <a:effectLst/>
                <a:latin typeface="Swis721 Cn BT" panose="020B0506020202030204" pitchFamily="34" charset="0"/>
              </a:rPr>
              <a:t>- Once in a year</a:t>
            </a:r>
          </a:p>
          <a:p>
            <a:pPr>
              <a:buFont typeface="+mj-lt"/>
              <a:buAutoNum type="arabicPeriod"/>
            </a:pPr>
            <a:endParaRPr lang="en-US" b="0" i="0" dirty="0">
              <a:solidFill>
                <a:srgbClr val="374151"/>
              </a:solidFill>
              <a:effectLst/>
              <a:latin typeface="Swis721 Cn BT" panose="020B0506020202030204" pitchFamily="34" charset="0"/>
            </a:endParaRPr>
          </a:p>
          <a:p>
            <a:pPr>
              <a:buFont typeface="+mj-lt"/>
              <a:buAutoNum type="arabicPeriod"/>
            </a:pPr>
            <a:r>
              <a:rPr lang="en-US" b="0" i="0" dirty="0">
                <a:solidFill>
                  <a:srgbClr val="374151"/>
                </a:solidFill>
                <a:effectLst/>
                <a:latin typeface="Swis721 Cn BT" panose="020B0506020202030204" pitchFamily="34" charset="0"/>
              </a:rPr>
              <a:t>POSH IC member training : On dealing with POSH matters and filing of POSH Reports</a:t>
            </a:r>
          </a:p>
          <a:p>
            <a:pPr>
              <a:buFont typeface="+mj-lt"/>
              <a:buAutoNum type="arabicPeriod"/>
            </a:pPr>
            <a:endParaRPr lang="en-US" b="0" i="0" dirty="0">
              <a:solidFill>
                <a:srgbClr val="374151"/>
              </a:solidFill>
              <a:effectLst/>
              <a:latin typeface="Swis721 Cn BT" panose="020B0506020202030204" pitchFamily="34" charset="0"/>
            </a:endParaRPr>
          </a:p>
          <a:p>
            <a:pPr>
              <a:buFont typeface="+mj-lt"/>
              <a:buAutoNum type="arabicPeriod"/>
            </a:pPr>
            <a:r>
              <a:rPr lang="en-US" b="0" i="0" dirty="0">
                <a:solidFill>
                  <a:srgbClr val="374151"/>
                </a:solidFill>
                <a:effectLst/>
                <a:latin typeface="Swis721 Cn BT" panose="020B0506020202030204" pitchFamily="34" charset="0"/>
              </a:rPr>
              <a:t>Annual POSH </a:t>
            </a:r>
            <a:r>
              <a:rPr lang="en-US" b="0" i="0">
                <a:solidFill>
                  <a:srgbClr val="374151"/>
                </a:solidFill>
                <a:effectLst/>
                <a:latin typeface="Swis721 Cn BT" panose="020B0506020202030204" pitchFamily="34" charset="0"/>
              </a:rPr>
              <a:t>Report filing-</a:t>
            </a:r>
            <a:endParaRPr lang="en-US" b="0" i="0" dirty="0">
              <a:solidFill>
                <a:srgbClr val="374151"/>
              </a:solidFill>
              <a:effectLst/>
              <a:latin typeface="Swis721 Cn BT" panose="020B0506020202030204" pitchFamily="34" charset="0"/>
            </a:endParaRPr>
          </a:p>
          <a:p>
            <a:br>
              <a:rPr lang="en-US" b="0" i="0" dirty="0">
                <a:solidFill>
                  <a:srgbClr val="374151"/>
                </a:solidFill>
                <a:effectLst/>
                <a:latin typeface="Swis721 Cn BT" panose="020B0506020202030204" pitchFamily="34" charset="0"/>
              </a:rPr>
            </a:br>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8CEE670E-4A6B-4F29-893C-A77A5F261C91}" type="slidenum">
              <a:rPr lang="en-IN" smtClean="0"/>
              <a:pPr/>
              <a:t>13</a:t>
            </a:fld>
            <a:endParaRPr lang="en-IN" dirty="0"/>
          </a:p>
        </p:txBody>
      </p:sp>
    </p:spTree>
    <p:extLst>
      <p:ext uri="{BB962C8B-B14F-4D97-AF65-F5344CB8AC3E}">
        <p14:creationId xmlns:p14="http://schemas.microsoft.com/office/powerpoint/2010/main" val="235290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Swis721 Cn BT" panose="020B0506020202030204" pitchFamily="34" charset="0"/>
            </a:endParaRPr>
          </a:p>
          <a:p>
            <a:pPr algn="l"/>
            <a:r>
              <a:rPr lang="en-US" b="0" i="0" dirty="0">
                <a:solidFill>
                  <a:srgbClr val="374151"/>
                </a:solidFill>
                <a:effectLst/>
                <a:latin typeface="Swis721 Cn BT" panose="020B0506020202030204" pitchFamily="34" charset="0"/>
              </a:rPr>
              <a:t>The process of filing a complaint under the Sexual Harassment of Women at Workplace (Prevention, Prohibition, and Redressal) Act, 2013 typically involves the following steps and time frames:</a:t>
            </a:r>
          </a:p>
          <a:p>
            <a:pPr algn="l"/>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Filing the Complaint:</a:t>
            </a:r>
          </a:p>
          <a:p>
            <a:pPr marL="742950" lvl="1" indent="-285750" algn="l">
              <a:buFont typeface="+mj-lt"/>
              <a:buAutoNum type="arabicPeriod"/>
            </a:pPr>
            <a:r>
              <a:rPr lang="en-US" b="0" i="0" dirty="0">
                <a:solidFill>
                  <a:srgbClr val="374151"/>
                </a:solidFill>
                <a:effectLst/>
                <a:latin typeface="Swis721 Cn BT" panose="020B0506020202030204" pitchFamily="34" charset="0"/>
              </a:rPr>
              <a:t>The complainant should submit a written complaint to the Internal Complaints Committee (ICC)  within three months from the date of the incident.</a:t>
            </a:r>
          </a:p>
          <a:p>
            <a:pPr marL="742950" lvl="1" indent="-285750" algn="l">
              <a:buFont typeface="+mj-lt"/>
              <a:buAutoNum type="arabicPeriod"/>
            </a:pPr>
            <a:r>
              <a:rPr lang="en-US" b="0" i="0" dirty="0">
                <a:solidFill>
                  <a:srgbClr val="374151"/>
                </a:solidFill>
                <a:effectLst/>
                <a:latin typeface="Swis721 Cn BT" panose="020B0506020202030204" pitchFamily="34" charset="0"/>
              </a:rPr>
              <a:t>If there are reasonable grounds for not filing the complaint within three months, the complainant should provide a written explanation for the delay.</a:t>
            </a:r>
          </a:p>
          <a:p>
            <a:pPr marL="742950" lvl="1" indent="-285750"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Initial Inquiry:</a:t>
            </a:r>
          </a:p>
          <a:p>
            <a:pPr marL="742950" lvl="1" indent="-285750" algn="l">
              <a:buFont typeface="+mj-lt"/>
              <a:buAutoNum type="arabicPeriod"/>
            </a:pPr>
            <a:r>
              <a:rPr lang="en-US" b="0" i="0" dirty="0">
                <a:solidFill>
                  <a:srgbClr val="374151"/>
                </a:solidFill>
                <a:effectLst/>
                <a:latin typeface="Swis721 Cn BT" panose="020B0506020202030204" pitchFamily="34" charset="0"/>
              </a:rPr>
              <a:t>Upon receiving the complaint, the ICC initiates an inquiry to ascertain the prima facie validity of the complaint within a week of receipt.</a:t>
            </a:r>
          </a:p>
          <a:p>
            <a:pPr marL="742950" lvl="1" indent="-285750" algn="l">
              <a:buFont typeface="+mj-lt"/>
              <a:buAutoNum type="arabicPeriod"/>
            </a:pPr>
            <a:r>
              <a:rPr lang="en-US" b="0" i="0" dirty="0">
                <a:solidFill>
                  <a:srgbClr val="374151"/>
                </a:solidFill>
                <a:effectLst/>
                <a:latin typeface="Swis721 Cn BT" panose="020B0506020202030204" pitchFamily="34" charset="0"/>
              </a:rPr>
              <a:t>The ICC/LCC may hold preliminary discussions with the complainant and the respondent separately to gather information.</a:t>
            </a:r>
          </a:p>
          <a:p>
            <a:pPr marL="742950" lvl="1" indent="-285750"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Completion of Inquiry:</a:t>
            </a:r>
          </a:p>
          <a:p>
            <a:pPr marL="742950" lvl="1" indent="-285750" algn="l">
              <a:buFont typeface="+mj-lt"/>
              <a:buAutoNum type="arabicPeriod"/>
            </a:pPr>
            <a:r>
              <a:rPr lang="en-US" b="0" i="0" dirty="0">
                <a:solidFill>
                  <a:srgbClr val="374151"/>
                </a:solidFill>
                <a:effectLst/>
                <a:latin typeface="Swis721 Cn BT" panose="020B0506020202030204" pitchFamily="34" charset="0"/>
              </a:rPr>
              <a:t>The ICC/LCC is required to complete the inquiry within 90 days from the date of receiving the complaint.</a:t>
            </a:r>
          </a:p>
          <a:p>
            <a:pPr marL="742950" lvl="1" indent="-285750" algn="l">
              <a:buFont typeface="+mj-lt"/>
              <a:buAutoNum type="arabicPeriod"/>
            </a:pPr>
            <a:r>
              <a:rPr lang="en-US" b="0" i="0" dirty="0">
                <a:solidFill>
                  <a:srgbClr val="374151"/>
                </a:solidFill>
                <a:effectLst/>
                <a:latin typeface="Swis721 Cn BT" panose="020B0506020202030204" pitchFamily="34" charset="0"/>
              </a:rPr>
              <a:t>The inquiry involves gathering evidence, interviewing relevant witnesses, and giving the complainant and respondent an opportunity to present their respective cases.</a:t>
            </a:r>
          </a:p>
          <a:p>
            <a:pPr marL="742950" lvl="1" indent="-285750"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Submission of Inquiry Report:</a:t>
            </a:r>
          </a:p>
          <a:p>
            <a:pPr marL="742950" lvl="1" indent="-285750" algn="l">
              <a:buFont typeface="+mj-lt"/>
              <a:buAutoNum type="arabicPeriod"/>
            </a:pPr>
            <a:r>
              <a:rPr lang="en-US" b="0" i="0" dirty="0">
                <a:solidFill>
                  <a:srgbClr val="374151"/>
                </a:solidFill>
                <a:effectLst/>
                <a:latin typeface="Swis721 Cn BT" panose="020B0506020202030204" pitchFamily="34" charset="0"/>
              </a:rPr>
              <a:t>The ICC/LCC submits a written inquiry report to the employer or the District Officer, as applicable, within ten days from the completion of the inquiry.</a:t>
            </a:r>
          </a:p>
          <a:p>
            <a:pPr marL="742950" lvl="1" indent="-285750" algn="l">
              <a:buFont typeface="+mj-lt"/>
              <a:buAutoNum type="arabicPeriod"/>
            </a:pPr>
            <a:r>
              <a:rPr lang="en-US" b="0" i="0" dirty="0">
                <a:solidFill>
                  <a:srgbClr val="374151"/>
                </a:solidFill>
                <a:effectLst/>
                <a:latin typeface="Swis721 Cn BT" panose="020B0506020202030204" pitchFamily="34" charset="0"/>
              </a:rPr>
              <a:t>The report includes findings of the inquiry, recommendations, and actions to be taken by the employer or the District Officer.</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Employer's Action:</a:t>
            </a:r>
          </a:p>
          <a:p>
            <a:pPr marL="742950" lvl="1" indent="-285750" algn="l">
              <a:buFont typeface="+mj-lt"/>
              <a:buAutoNum type="arabicPeriod"/>
            </a:pPr>
            <a:r>
              <a:rPr lang="en-US" b="0" i="0" dirty="0">
                <a:solidFill>
                  <a:srgbClr val="374151"/>
                </a:solidFill>
                <a:effectLst/>
                <a:latin typeface="Swis721 Cn BT" panose="020B0506020202030204" pitchFamily="34" charset="0"/>
              </a:rPr>
              <a:t>Upon receiving the inquiry report, the employer is responsible for taking appropriate action based on the recommendations within 60 days from the receipt of the report.</a:t>
            </a:r>
          </a:p>
          <a:p>
            <a:pPr marL="742950" lvl="1" indent="-285750" algn="l">
              <a:buFont typeface="+mj-lt"/>
              <a:buAutoNum type="arabicPeriod"/>
            </a:pPr>
            <a:r>
              <a:rPr lang="en-US" b="0" i="0" dirty="0">
                <a:solidFill>
                  <a:srgbClr val="374151"/>
                </a:solidFill>
                <a:effectLst/>
                <a:latin typeface="Swis721 Cn BT" panose="020B0506020202030204" pitchFamily="34" charset="0"/>
              </a:rPr>
              <a:t>The action may include disciplinary measures against the respondent, implementation of preventive measures, providing assistance to the complainant, or any other actions deemed necessary.</a:t>
            </a:r>
          </a:p>
          <a:p>
            <a:pPr algn="l">
              <a:buFont typeface="+mj-lt"/>
              <a:buAutoNum type="arabicPeriod"/>
            </a:pPr>
            <a:r>
              <a:rPr lang="en-US" b="0" i="0" dirty="0">
                <a:solidFill>
                  <a:srgbClr val="374151"/>
                </a:solidFill>
                <a:effectLst/>
                <a:latin typeface="Swis721 Cn BT" panose="020B0506020202030204" pitchFamily="34" charset="0"/>
              </a:rPr>
              <a:t>Review and Appeals:</a:t>
            </a:r>
          </a:p>
          <a:p>
            <a:pPr marL="742950" lvl="1" indent="-285750" algn="l">
              <a:buFont typeface="+mj-lt"/>
              <a:buAutoNum type="arabicPeriod"/>
            </a:pPr>
            <a:r>
              <a:rPr lang="en-US" b="0" i="0" dirty="0">
                <a:solidFill>
                  <a:srgbClr val="374151"/>
                </a:solidFill>
                <a:effectLst/>
                <a:latin typeface="Swis721 Cn BT" panose="020B0506020202030204" pitchFamily="34" charset="0"/>
              </a:rPr>
              <a:t>Both the complainant and the respondent have the right to appeal against the findings or actions taken by the ICC/LCC or the employer.</a:t>
            </a:r>
          </a:p>
          <a:p>
            <a:pPr marL="742950" lvl="1" indent="-285750" algn="l">
              <a:buFont typeface="+mj-lt"/>
              <a:buAutoNum type="arabicPeriod"/>
            </a:pPr>
            <a:r>
              <a:rPr lang="en-US" b="0" i="0" dirty="0">
                <a:solidFill>
                  <a:srgbClr val="374151"/>
                </a:solidFill>
                <a:effectLst/>
                <a:latin typeface="Swis721 Cn BT" panose="020B0506020202030204" pitchFamily="34" charset="0"/>
              </a:rPr>
              <a:t>The appeal should be filed within 90 days from the date of the employer's action or the lapse of the stipulated time frame for action.</a:t>
            </a:r>
          </a:p>
          <a:p>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8CEE670E-4A6B-4F29-893C-A77A5F261C91}" type="slidenum">
              <a:rPr lang="en-IN" smtClean="0"/>
              <a:pPr/>
              <a:t>14</a:t>
            </a:fld>
            <a:endParaRPr lang="en-IN" dirty="0"/>
          </a:p>
        </p:txBody>
      </p:sp>
    </p:spTree>
    <p:extLst>
      <p:ext uri="{BB962C8B-B14F-4D97-AF65-F5344CB8AC3E}">
        <p14:creationId xmlns:p14="http://schemas.microsoft.com/office/powerpoint/2010/main" val="3164063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wis721 Cn BT" panose="020B0506020202030204" pitchFamily="34" charset="0"/>
              </a:rPr>
              <a:t>Depending on the severity and nature of the sexual harassment incident, the accused (respondent) can be subjected to various disciplinary actions or consequences. These may include, but are not limited to:</a:t>
            </a:r>
          </a:p>
          <a:p>
            <a:pPr algn="l"/>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Written Apology: The respondent may be required to provide a written apology to the complainant, expressing remorse for their actions.</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Warning: A formal warning can be issued to the respondent, indicating that their behavior is unacceptable and any recurrence may result in more severe consequences.</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No Appraisal: The organization may choose to withhold or delay the appraisal of the respondent as a consequence of their misconduct.</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Reprimand/Censure: The respondent may be officially reprimanded or censured for their behavior, which is recorded in their employment record.</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Withholding of Promotion or Pay Rise: The organization may choose to withhold or delay the promotion or pay rise of the respondent as a disciplinary measure.</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Deduction of Compensation: In cases where compensation is awarded to the aggrieved woman, the organization may deduct the compensation amount from the salary or benefits of the respondent.</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Termination: In serious cases of sexual harassment, where the actions of the respondent are found to be severe or repeated, the organization may terminate their employment.</a:t>
            </a:r>
          </a:p>
          <a:p>
            <a:pPr algn="l"/>
            <a:endParaRPr lang="en-US" b="0" i="0" dirty="0">
              <a:solidFill>
                <a:srgbClr val="374151"/>
              </a:solidFill>
              <a:effectLst/>
              <a:latin typeface="Swis721 Cn BT" panose="020B0506020202030204" pitchFamily="34" charset="0"/>
            </a:endParaRPr>
          </a:p>
          <a:p>
            <a:pPr algn="l"/>
            <a:r>
              <a:rPr lang="en-US" b="0" i="0" dirty="0">
                <a:solidFill>
                  <a:srgbClr val="374151"/>
                </a:solidFill>
                <a:effectLst/>
                <a:latin typeface="Swis721 Cn BT" panose="020B0506020202030204" pitchFamily="34" charset="0"/>
              </a:rPr>
              <a:t>The specific disciplinary action taken will depend on the outcome of the inquiry, the severity of the harassment, and the organization's policies and procedures. It is important to follow a fair and objective process while imposing any disciplinary action, ensuring that the rights of both the complainant and the respondent are respected.</a:t>
            </a:r>
          </a:p>
          <a:p>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8CEE670E-4A6B-4F29-893C-A77A5F261C91}" type="slidenum">
              <a:rPr lang="en-IN" smtClean="0"/>
              <a:pPr/>
              <a:t>15</a:t>
            </a:fld>
            <a:endParaRPr lang="en-IN" dirty="0"/>
          </a:p>
        </p:txBody>
      </p:sp>
    </p:spTree>
    <p:extLst>
      <p:ext uri="{BB962C8B-B14F-4D97-AF65-F5344CB8AC3E}">
        <p14:creationId xmlns:p14="http://schemas.microsoft.com/office/powerpoint/2010/main" val="123917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a:p>
            <a:pPr marL="171450" indent="-171450">
              <a:buFont typeface="Arial" panose="020B0604020202020204" pitchFamily="34" charset="0"/>
              <a:buChar char="•"/>
            </a:pPr>
            <a:r>
              <a:rPr lang="en-US" b="0" i="0" dirty="0">
                <a:solidFill>
                  <a:srgbClr val="374151"/>
                </a:solidFill>
                <a:effectLst/>
                <a:latin typeface="Söhne"/>
              </a:rPr>
              <a:t>Step -1: The first step for the employee is to communicate clearly and directly with the person engaging in the inappropriate behavior. They should inform the accused that their behavior is unwelcome, making them uncomfortable, and request that it stops immediately. While this approach can empower the employee to address the issue at an initial stage, it is important to note that every situation is unique.</a:t>
            </a:r>
          </a:p>
          <a:p>
            <a:pPr marL="171450" indent="-171450">
              <a:buFont typeface="Arial" panose="020B0604020202020204" pitchFamily="34" charset="0"/>
              <a:buChar char="•"/>
            </a:pPr>
            <a:endParaRPr lang="en-US" b="0" i="0" dirty="0">
              <a:solidFill>
                <a:srgbClr val="374151"/>
              </a:solidFill>
              <a:effectLst/>
              <a:latin typeface="Söhne"/>
            </a:endParaRPr>
          </a:p>
          <a:p>
            <a:pPr marL="171450" indent="-171450">
              <a:buFont typeface="Arial" panose="020B0604020202020204" pitchFamily="34" charset="0"/>
              <a:buChar char="•"/>
            </a:pPr>
            <a:r>
              <a:rPr lang="en-US" b="0" i="0" dirty="0">
                <a:solidFill>
                  <a:srgbClr val="374151"/>
                </a:solidFill>
                <a:effectLst/>
                <a:latin typeface="Söhne"/>
              </a:rPr>
              <a:t>Step 2 : If the behavior persists or escalates despite the employee's direct communication, they should proceed to file a formal complaint with the designated IC Team or the appropriate authority within the organization. The complaint should be submitted in writing, providing a detailed account of the incidents and any supporting evidence available.</a:t>
            </a:r>
          </a:p>
          <a:p>
            <a:pPr marL="171450" indent="-171450">
              <a:buFont typeface="Arial" panose="020B0604020202020204" pitchFamily="34" charset="0"/>
              <a:buChar char="•"/>
            </a:pPr>
            <a:endParaRPr lang="en-US" b="0" i="0" dirty="0">
              <a:solidFill>
                <a:srgbClr val="374151"/>
              </a:solidFill>
              <a:effectLst/>
              <a:latin typeface="Söhne"/>
            </a:endParaRPr>
          </a:p>
          <a:p>
            <a:pPr marL="171450" indent="-171450">
              <a:buFont typeface="Arial" panose="020B0604020202020204" pitchFamily="34" charset="0"/>
              <a:buChar char="•"/>
            </a:pPr>
            <a:r>
              <a:rPr lang="en-US" b="0" i="0" dirty="0">
                <a:solidFill>
                  <a:srgbClr val="374151"/>
                </a:solidFill>
                <a:effectLst/>
                <a:latin typeface="Söhne"/>
              </a:rPr>
              <a:t>Step 3: IC Team </a:t>
            </a:r>
            <a:r>
              <a:rPr lang="en-US" b="0" i="0" dirty="0" err="1">
                <a:solidFill>
                  <a:srgbClr val="374151"/>
                </a:solidFill>
                <a:effectLst/>
                <a:latin typeface="Söhne"/>
              </a:rPr>
              <a:t>teakes</a:t>
            </a:r>
            <a:r>
              <a:rPr lang="en-US" b="0" i="0" dirty="0">
                <a:solidFill>
                  <a:srgbClr val="374151"/>
                </a:solidFill>
                <a:effectLst/>
                <a:latin typeface="Söhne"/>
              </a:rPr>
              <a:t> up the issue under the POSH Policy</a:t>
            </a:r>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16</a:t>
            </a:fld>
            <a:endParaRPr lang="en-IN" dirty="0"/>
          </a:p>
        </p:txBody>
      </p:sp>
    </p:spTree>
    <p:extLst>
      <p:ext uri="{BB962C8B-B14F-4D97-AF65-F5344CB8AC3E}">
        <p14:creationId xmlns:p14="http://schemas.microsoft.com/office/powerpoint/2010/main" val="3283072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tabLst>
                <a:tab pos="1092200" algn="l"/>
              </a:tabLst>
            </a:pPr>
            <a:r>
              <a:rPr lang="en-IN" sz="1200" dirty="0">
                <a:effectLst/>
                <a:latin typeface="Swis721 Cn BT" panose="020B0506020202030204" pitchFamily="34" charset="0"/>
                <a:ea typeface="Calibri" panose="020F0502020204030204" pitchFamily="34" charset="0"/>
                <a:cs typeface="Mangal" panose="02040503050203030202" pitchFamily="18" charset="0"/>
              </a:rPr>
              <a:t>Being a manager/ supervisor, you have following additional responsibilities to making the organisation POSH Compliant &amp; ensuring a safe workplace for your teams</a:t>
            </a:r>
          </a:p>
          <a:p>
            <a:pPr marL="342900" lvl="0" indent="-342900">
              <a:lnSpc>
                <a:spcPct val="107000"/>
              </a:lnSpc>
              <a:buFont typeface="Symbol" panose="05050102010706020507" pitchFamily="18" charset="2"/>
              <a:buChar char=""/>
              <a:tabLst>
                <a:tab pos="1092200" algn="l"/>
              </a:tabLst>
            </a:pPr>
            <a:endParaRPr lang="en-IN" sz="1200" dirty="0">
              <a:effectLst/>
              <a:latin typeface="Swis721 Cn BT" panose="020B0506020202030204" pitchFamily="34" charset="0"/>
              <a:ea typeface="Calibri" panose="020F0502020204030204" pitchFamily="34" charset="0"/>
              <a:cs typeface="Mangal" panose="02040503050203030202" pitchFamily="18" charset="0"/>
            </a:endParaRPr>
          </a:p>
          <a:p>
            <a:pPr marL="342900" lvl="0" indent="-342900">
              <a:lnSpc>
                <a:spcPct val="107000"/>
              </a:lnSpc>
              <a:buFont typeface="Symbol" panose="05050102010706020507" pitchFamily="18" charset="2"/>
              <a:buChar char=""/>
              <a:tabLst>
                <a:tab pos="1092200" algn="l"/>
              </a:tabLst>
            </a:pPr>
            <a:r>
              <a:rPr lang="en-IN" sz="1200" dirty="0">
                <a:effectLst/>
                <a:latin typeface="Swis721 Cn BT" panose="020B0506020202030204" pitchFamily="34" charset="0"/>
                <a:ea typeface="Calibri" panose="020F0502020204030204" pitchFamily="34" charset="0"/>
                <a:cs typeface="Mangal" panose="02040503050203030202" pitchFamily="18" charset="0"/>
              </a:rPr>
              <a:t>Walk the Talk- </a:t>
            </a:r>
            <a:r>
              <a:rPr lang="en-IN" sz="1200" dirty="0" err="1">
                <a:effectLst/>
                <a:latin typeface="Swis721 Cn BT" panose="020B0506020202030204" pitchFamily="34" charset="0"/>
                <a:ea typeface="Calibri" panose="020F0502020204030204" pitchFamily="34" charset="0"/>
                <a:cs typeface="Mangal" panose="02040503050203030202" pitchFamily="18" charset="0"/>
              </a:rPr>
              <a:t>Donot</a:t>
            </a:r>
            <a:r>
              <a:rPr lang="en-IN" sz="1200" dirty="0">
                <a:effectLst/>
                <a:latin typeface="Swis721 Cn BT" panose="020B0506020202030204" pitchFamily="34" charset="0"/>
                <a:ea typeface="Calibri" panose="020F0502020204030204" pitchFamily="34" charset="0"/>
                <a:cs typeface="Mangal" panose="02040503050203030202" pitchFamily="18" charset="0"/>
              </a:rPr>
              <a:t> Participate in any inappropriate behaviour</a:t>
            </a:r>
          </a:p>
          <a:p>
            <a:pPr marL="342900" lvl="0" indent="-342900">
              <a:lnSpc>
                <a:spcPct val="107000"/>
              </a:lnSpc>
              <a:buFont typeface="Symbol" panose="05050102010706020507" pitchFamily="18" charset="2"/>
              <a:buChar char=""/>
              <a:tabLst>
                <a:tab pos="1092200" algn="l"/>
              </a:tabLst>
            </a:pPr>
            <a:r>
              <a:rPr lang="en-IN" sz="1200" dirty="0">
                <a:effectLst/>
                <a:latin typeface="Swis721 Cn BT" panose="020B0506020202030204" pitchFamily="34" charset="0"/>
                <a:ea typeface="Calibri" panose="020F0502020204030204" pitchFamily="34" charset="0"/>
                <a:cs typeface="Mangal" panose="02040503050203030202" pitchFamily="18" charset="0"/>
              </a:rPr>
              <a:t>Have a zero tolerance to any behaviour of Sexual nature at work</a:t>
            </a:r>
          </a:p>
          <a:p>
            <a:pPr marL="342900" lvl="0" indent="-342900">
              <a:lnSpc>
                <a:spcPct val="107000"/>
              </a:lnSpc>
              <a:buFont typeface="Symbol" panose="05050102010706020507" pitchFamily="18" charset="2"/>
              <a:buChar char=""/>
              <a:tabLst>
                <a:tab pos="1092200" algn="l"/>
              </a:tabLst>
            </a:pPr>
            <a:r>
              <a:rPr lang="en-IN" sz="1200" dirty="0">
                <a:effectLst/>
                <a:latin typeface="Swis721 Cn BT" panose="020B0506020202030204" pitchFamily="34" charset="0"/>
                <a:ea typeface="Calibri" panose="020F0502020204030204" pitchFamily="34" charset="0"/>
                <a:cs typeface="Mangal" panose="02040503050203030202" pitchFamily="18" charset="0"/>
              </a:rPr>
              <a:t>Treat everyone you manage fairly</a:t>
            </a:r>
          </a:p>
          <a:p>
            <a:pPr marL="342900" lvl="0" indent="-342900">
              <a:lnSpc>
                <a:spcPct val="107000"/>
              </a:lnSpc>
              <a:buFont typeface="Symbol" panose="05050102010706020507" pitchFamily="18" charset="2"/>
              <a:buChar char=""/>
              <a:tabLst>
                <a:tab pos="1092200" algn="l"/>
              </a:tabLst>
            </a:pPr>
            <a:r>
              <a:rPr lang="en-IN" sz="1200" dirty="0" err="1">
                <a:effectLst/>
                <a:latin typeface="Swis721 Cn BT" panose="020B0506020202030204" pitchFamily="34" charset="0"/>
                <a:ea typeface="Calibri" panose="020F0502020204030204" pitchFamily="34" charset="0"/>
                <a:cs typeface="Mangal" panose="02040503050203030202" pitchFamily="18" charset="0"/>
              </a:rPr>
              <a:t>Donot</a:t>
            </a:r>
            <a:r>
              <a:rPr lang="en-IN" sz="1200" dirty="0">
                <a:effectLst/>
                <a:latin typeface="Swis721 Cn BT" panose="020B0506020202030204" pitchFamily="34" charset="0"/>
                <a:ea typeface="Calibri" panose="020F0502020204030204" pitchFamily="34" charset="0"/>
                <a:cs typeface="Mangal" panose="02040503050203030202" pitchFamily="18" charset="0"/>
              </a:rPr>
              <a:t> Ignore a sexual harassment situation. Ignorance will mean that you promote /tolerate Sexual Harassment.</a:t>
            </a:r>
          </a:p>
          <a:p>
            <a:pPr marL="342900" lvl="0" indent="-342900">
              <a:lnSpc>
                <a:spcPct val="107000"/>
              </a:lnSpc>
              <a:buFont typeface="Symbol" panose="05050102010706020507" pitchFamily="18" charset="2"/>
              <a:buChar char=""/>
              <a:tabLst>
                <a:tab pos="1092200" algn="l"/>
              </a:tabLst>
            </a:pPr>
            <a:r>
              <a:rPr lang="en-IN" sz="1200" dirty="0">
                <a:effectLst/>
                <a:latin typeface="Swis721 Cn BT" panose="020B0506020202030204" pitchFamily="34" charset="0"/>
                <a:ea typeface="Calibri" panose="020F0502020204030204" pitchFamily="34" charset="0"/>
                <a:cs typeface="Mangal" panose="02040503050203030202" pitchFamily="18" charset="0"/>
              </a:rPr>
              <a:t>Act on any complaint of sexual harassment immediately- regardless of your personal opinion</a:t>
            </a:r>
          </a:p>
          <a:p>
            <a:pPr marL="342900" lvl="0" indent="-342900">
              <a:lnSpc>
                <a:spcPct val="107000"/>
              </a:lnSpc>
              <a:buFont typeface="Symbol" panose="05050102010706020507" pitchFamily="18" charset="2"/>
              <a:buChar char=""/>
              <a:tabLst>
                <a:tab pos="1092200" algn="l"/>
              </a:tabLst>
            </a:pPr>
            <a:r>
              <a:rPr lang="en-IN" sz="1200" dirty="0">
                <a:effectLst/>
                <a:latin typeface="Swis721 Cn BT" panose="020B0506020202030204" pitchFamily="34" charset="0"/>
                <a:ea typeface="Calibri" panose="020F0502020204030204" pitchFamily="34" charset="0"/>
                <a:cs typeface="Mangal" panose="02040503050203030202" pitchFamily="18" charset="0"/>
              </a:rPr>
              <a:t>Encourage your team members to speak up if they see anything that makes them Uncomfortable or feel is wrong.</a:t>
            </a:r>
          </a:p>
          <a:p>
            <a:pPr marL="342900" lvl="0" indent="-342900">
              <a:lnSpc>
                <a:spcPct val="107000"/>
              </a:lnSpc>
              <a:buFont typeface="Symbol" panose="05050102010706020507" pitchFamily="18" charset="2"/>
              <a:buChar char=""/>
              <a:tabLst>
                <a:tab pos="1092200" algn="l"/>
              </a:tabLst>
            </a:pPr>
            <a:r>
              <a:rPr lang="en-IN" sz="1200" dirty="0" err="1">
                <a:effectLst/>
                <a:latin typeface="Swis721 Cn BT" panose="020B0506020202030204" pitchFamily="34" charset="0"/>
                <a:ea typeface="Calibri" panose="020F0502020204030204" pitchFamily="34" charset="0"/>
                <a:cs typeface="Mangal" panose="02040503050203030202" pitchFamily="18" charset="0"/>
              </a:rPr>
              <a:t>Donot</a:t>
            </a:r>
            <a:r>
              <a:rPr lang="en-IN" sz="1200" dirty="0">
                <a:effectLst/>
                <a:latin typeface="Swis721 Cn BT" panose="020B0506020202030204" pitchFamily="34" charset="0"/>
                <a:ea typeface="Calibri" panose="020F0502020204030204" pitchFamily="34" charset="0"/>
                <a:cs typeface="Mangal" panose="02040503050203030202" pitchFamily="18" charset="0"/>
              </a:rPr>
              <a:t> cross boundaries with any of your employees</a:t>
            </a:r>
          </a:p>
          <a:p>
            <a:pPr marL="342900" lvl="0" indent="-342900">
              <a:lnSpc>
                <a:spcPct val="107000"/>
              </a:lnSpc>
              <a:buFont typeface="Symbol" panose="05050102010706020507" pitchFamily="18" charset="2"/>
              <a:buChar char=""/>
              <a:tabLst>
                <a:tab pos="1092200" algn="l"/>
              </a:tabLst>
            </a:pPr>
            <a:r>
              <a:rPr lang="en-IN" sz="1200" dirty="0">
                <a:effectLst/>
                <a:latin typeface="Swis721 Cn BT" panose="020B0506020202030204" pitchFamily="34" charset="0"/>
                <a:ea typeface="Calibri" panose="020F0502020204030204" pitchFamily="34" charset="0"/>
                <a:cs typeface="Mangal" panose="02040503050203030202" pitchFamily="18" charset="0"/>
              </a:rPr>
              <a:t>Watchout for adult jokes/ comments in your team even if it is in good humour.</a:t>
            </a:r>
          </a:p>
          <a:p>
            <a:pPr marL="342900" lvl="0" indent="-342900">
              <a:lnSpc>
                <a:spcPct val="107000"/>
              </a:lnSpc>
              <a:buFont typeface="Symbol" panose="05050102010706020507" pitchFamily="18" charset="2"/>
              <a:buChar char=""/>
              <a:tabLst>
                <a:tab pos="1092200" algn="l"/>
              </a:tabLst>
            </a:pPr>
            <a:r>
              <a:rPr lang="en-IN" sz="1200" dirty="0">
                <a:effectLst/>
                <a:latin typeface="Swis721 Cn BT" panose="020B0506020202030204" pitchFamily="34" charset="0"/>
                <a:ea typeface="Calibri" panose="020F0502020204030204" pitchFamily="34" charset="0"/>
                <a:cs typeface="Mangal" panose="02040503050203030202" pitchFamily="18" charset="0"/>
              </a:rPr>
              <a:t>Do not retaliate or allow anyone to retaliate against an employee who has filed a compliant for sexual harassment</a:t>
            </a:r>
          </a:p>
          <a:p>
            <a:pPr marL="342900" lvl="0" indent="-342900">
              <a:lnSpc>
                <a:spcPct val="107000"/>
              </a:lnSpc>
              <a:spcAft>
                <a:spcPts val="800"/>
              </a:spcAft>
              <a:buFont typeface="Symbol" panose="05050102010706020507" pitchFamily="18" charset="2"/>
              <a:buChar char=""/>
              <a:tabLst>
                <a:tab pos="1092200" algn="l"/>
              </a:tabLst>
            </a:pPr>
            <a:r>
              <a:rPr lang="en-IN" sz="1200" dirty="0">
                <a:effectLst/>
                <a:latin typeface="Swis721 Cn BT" panose="020B0506020202030204" pitchFamily="34" charset="0"/>
                <a:ea typeface="Calibri" panose="020F0502020204030204" pitchFamily="34" charset="0"/>
                <a:cs typeface="Mangal" panose="02040503050203030202" pitchFamily="18" charset="0"/>
              </a:rPr>
              <a:t>If a team member comes to you to discuss a POSH incident, kindly guide them/ help them to report the same to IC Team.</a:t>
            </a:r>
          </a:p>
          <a:p>
            <a:endParaRPr lang="en-IN" dirty="0">
              <a:latin typeface="Swis721 Cn BT" panose="020B0506020202030204" pitchFamily="34" charset="0"/>
            </a:endParaRPr>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17</a:t>
            </a:fld>
            <a:endParaRPr lang="en-IN" dirty="0"/>
          </a:p>
        </p:txBody>
      </p:sp>
    </p:spTree>
    <p:extLst>
      <p:ext uri="{BB962C8B-B14F-4D97-AF65-F5344CB8AC3E}">
        <p14:creationId xmlns:p14="http://schemas.microsoft.com/office/powerpoint/2010/main" val="2437811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Trainer can use these additional scenarios on POSH</a:t>
            </a:r>
          </a:p>
        </p:txBody>
      </p:sp>
      <p:sp>
        <p:nvSpPr>
          <p:cNvPr id="4" name="Slide Number Placeholder 3"/>
          <p:cNvSpPr>
            <a:spLocks noGrp="1"/>
          </p:cNvSpPr>
          <p:nvPr>
            <p:ph type="sldNum" sz="quarter" idx="5"/>
          </p:nvPr>
        </p:nvSpPr>
        <p:spPr/>
        <p:txBody>
          <a:bodyPr/>
          <a:lstStyle/>
          <a:p>
            <a:fld id="{8CEE670E-4A6B-4F29-893C-A77A5F261C91}" type="slidenum">
              <a:rPr lang="en-IN" smtClean="0"/>
              <a:pPr/>
              <a:t>18</a:t>
            </a:fld>
            <a:endParaRPr lang="en-IN" dirty="0"/>
          </a:p>
        </p:txBody>
      </p:sp>
    </p:spTree>
    <p:extLst>
      <p:ext uri="{BB962C8B-B14F-4D97-AF65-F5344CB8AC3E}">
        <p14:creationId xmlns:p14="http://schemas.microsoft.com/office/powerpoint/2010/main" val="1617455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AB169A4-830D-5EF1-EC50-88BDC5904AE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E156BF38-7FF7-A36D-77F7-C5726B73BA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IN" altLang="en-US" dirty="0">
                <a:latin typeface="Swis721 Cn BT" panose="020B0506020202030204" pitchFamily="34" charset="0"/>
              </a:rPr>
              <a:t>Yes it is a case of Sexual Harassment- Lets look at some important aspects</a:t>
            </a:r>
          </a:p>
          <a:p>
            <a:endParaRPr lang="en-IN" altLang="en-US" dirty="0">
              <a:latin typeface="Swis721 Cn BT" panose="020B0506020202030204" pitchFamily="34" charset="0"/>
            </a:endParaRPr>
          </a:p>
          <a:p>
            <a:pPr>
              <a:buFont typeface="+mj-lt"/>
              <a:buAutoNum type="arabicPeriod"/>
            </a:pPr>
            <a:r>
              <a:rPr lang="en-US" dirty="0">
                <a:effectLst/>
                <a:latin typeface="Swis721 Cn BT" panose="020B0506020202030204" pitchFamily="34" charset="0"/>
              </a:rPr>
              <a:t>Unwanted and Inappropriate Comments: Amos quickly transitions from work-related discussions to complimenting Jill's appearance and making comments about how attractive she is. These comments go beyond professional boundaries and are not relevant to their work-related exchanges.</a:t>
            </a:r>
          </a:p>
          <a:p>
            <a:pPr>
              <a:buFont typeface="+mj-lt"/>
              <a:buAutoNum type="arabicPeriod"/>
            </a:pPr>
            <a:endParaRPr lang="en-US" dirty="0">
              <a:effectLst/>
              <a:latin typeface="Swis721 Cn BT" panose="020B0506020202030204" pitchFamily="34" charset="0"/>
            </a:endParaRPr>
          </a:p>
          <a:p>
            <a:pPr>
              <a:buFont typeface="+mj-lt"/>
              <a:buAutoNum type="arabicPeriod"/>
            </a:pPr>
            <a:r>
              <a:rPr lang="en-US" dirty="0">
                <a:effectLst/>
                <a:latin typeface="Swis721 Cn BT" panose="020B0506020202030204" pitchFamily="34" charset="0"/>
              </a:rPr>
              <a:t>Persistence despite Discomfort: Jill tries to redirect the conversation back to work-related matters, indicating her discomfort with Amos's comments. However, Amos persists in sending daily emails expressing his romantic interest in her, disregarding her attempts to maintain a professional and work-focused communication.</a:t>
            </a:r>
          </a:p>
          <a:p>
            <a:pPr>
              <a:buFont typeface="+mj-lt"/>
              <a:buAutoNum type="arabicPeriod"/>
            </a:pPr>
            <a:endParaRPr lang="en-US" dirty="0">
              <a:effectLst/>
              <a:latin typeface="Swis721 Cn BT" panose="020B0506020202030204" pitchFamily="34" charset="0"/>
            </a:endParaRPr>
          </a:p>
          <a:p>
            <a:pPr>
              <a:buFont typeface="+mj-lt"/>
              <a:buAutoNum type="arabicPeriod"/>
            </a:pPr>
            <a:r>
              <a:rPr lang="en-US" dirty="0">
                <a:effectLst/>
                <a:latin typeface="Swis721 Cn BT" panose="020B0506020202030204" pitchFamily="34" charset="0"/>
              </a:rPr>
              <a:t>]Impact on Comfort and Work Environment: Amos's continuous and unwelcome romantic expressions are causing Jill significant discomfort. This persistent behavior creates an intimidating, offensive, and hostile work environment for her, undermining her ability to engage in normal work-related interactions without fear or distress.</a:t>
            </a:r>
          </a:p>
          <a:p>
            <a:endParaRPr lang="en-US" dirty="0">
              <a:effectLst/>
              <a:latin typeface="Swis721 Cn BT" panose="020B0506020202030204" pitchFamily="34" charset="0"/>
            </a:endParaRPr>
          </a:p>
          <a:p>
            <a:r>
              <a:rPr lang="en-US" dirty="0">
                <a:effectLst/>
                <a:latin typeface="Swis721 Cn BT" panose="020B0506020202030204" pitchFamily="34" charset="0"/>
              </a:rPr>
              <a:t>Jill's decision to inform HR about the situation is appropriate and aligns with the steps to address sexual harassment in the workplace. HR's intervention can help address the issue and ensure a safe and respectful work environment for all employees.</a:t>
            </a:r>
          </a:p>
          <a:p>
            <a:br>
              <a:rPr lang="en-US" dirty="0">
                <a:effectLst/>
                <a:latin typeface="Swis721 Cn BT" panose="020B0506020202030204" pitchFamily="34" charset="0"/>
              </a:rPr>
            </a:br>
            <a:endParaRPr lang="en-IN" altLang="en-US" dirty="0">
              <a:latin typeface="Swis721 Cn BT" panose="020B0506020202030204" pitchFamily="34" charset="0"/>
            </a:endParaRPr>
          </a:p>
        </p:txBody>
      </p:sp>
      <p:sp>
        <p:nvSpPr>
          <p:cNvPr id="51204" name="Slide Number Placeholder 3">
            <a:extLst>
              <a:ext uri="{FF2B5EF4-FFF2-40B4-BE49-F238E27FC236}">
                <a16:creationId xmlns:a16="http://schemas.microsoft.com/office/drawing/2014/main" id="{F8186774-B0D3-BEEA-02C2-674D91188B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B7EE85-BF60-4F38-BA8B-B4F0E5EB715D}" type="slidenum">
              <a:rPr lang="en-CA" altLang="en-US" smtClean="0"/>
              <a:pPr/>
              <a:t>19</a:t>
            </a:fld>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000" b="1" i="0" kern="1200" dirty="0">
                <a:solidFill>
                  <a:schemeClr val="tx1"/>
                </a:solidFill>
                <a:effectLst/>
                <a:latin typeface="Swis721 Cn BT" panose="020B0506020202030204" pitchFamily="34" charset="0"/>
                <a:ea typeface="+mn-ea"/>
                <a:cs typeface="+mn-cs"/>
              </a:rPr>
              <a:t>Welcome to the POSH awareness workshop </a:t>
            </a:r>
            <a:r>
              <a:rPr lang="en-US" sz="1200" b="1" dirty="0">
                <a:effectLst>
                  <a:outerShdw blurRad="38100" dist="38100" dir="2700000" algn="tl">
                    <a:srgbClr val="000000">
                      <a:alpha val="43137"/>
                    </a:srgbClr>
                  </a:outerShdw>
                </a:effectLst>
              </a:rPr>
              <a:t>Prevention, Prohibition, and Redressal of Sexual Harassment at Workplace</a:t>
            </a:r>
            <a:r>
              <a:rPr lang="en-US" sz="1000" b="1" i="0" kern="1200" dirty="0">
                <a:solidFill>
                  <a:schemeClr val="tx1"/>
                </a:solidFill>
                <a:effectLst/>
                <a:latin typeface="Swis721 Cn BT" panose="020B0506020202030204" pitchFamily="34" charset="0"/>
                <a:ea typeface="+mn-ea"/>
                <a:cs typeface="+mn-cs"/>
              </a:rPr>
              <a:t>. </a:t>
            </a:r>
            <a:r>
              <a:rPr lang="en-IN" sz="1000" b="1" i="0" kern="1200" dirty="0">
                <a:solidFill>
                  <a:schemeClr val="tx1"/>
                </a:solidFill>
                <a:effectLst/>
                <a:latin typeface="Swis721 Cn BT" panose="020B0506020202030204" pitchFamily="34" charset="0"/>
                <a:ea typeface="+mn-ea"/>
                <a:cs typeface="+mn-cs"/>
              </a:rPr>
              <a:t>A</a:t>
            </a:r>
            <a:r>
              <a:rPr lang="en-IN" b="1" dirty="0">
                <a:latin typeface="Swis721 Cn BT" panose="020B0506020202030204" pitchFamily="34" charset="0"/>
              </a:rPr>
              <a:t>re you excited for today`s workshop? let me introduce todays workshop modules.</a:t>
            </a:r>
          </a:p>
          <a:p>
            <a:pPr>
              <a:lnSpc>
                <a:spcPct val="107000"/>
              </a:lnSpc>
              <a:spcAft>
                <a:spcPts val="800"/>
              </a:spcAft>
            </a:pPr>
            <a:r>
              <a:rPr lang="en-IN" sz="1200" b="1" dirty="0">
                <a:solidFill>
                  <a:srgbClr val="01559E"/>
                </a:solidFill>
                <a:effectLst/>
                <a:latin typeface="Swis721 Cn BT" panose="020B0506020202030204" pitchFamily="34" charset="0"/>
                <a:ea typeface="Calibri" panose="020F0502020204030204" pitchFamily="34" charset="0"/>
                <a:cs typeface="Calibri" panose="020F0502020204030204" pitchFamily="34" charset="0"/>
              </a:rPr>
              <a:t> </a:t>
            </a:r>
            <a:endParaRPr lang="en-IN" sz="1200" dirty="0">
              <a:effectLst/>
              <a:latin typeface="Swis721 Cn BT" panose="020B0506020202030204" pitchFamily="34" charset="0"/>
              <a:ea typeface="Calibri" panose="020F0502020204030204" pitchFamily="34" charset="0"/>
              <a:cs typeface="Times New Roman" panose="02020603050405020304" pitchFamily="18" charset="0"/>
            </a:endParaRP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Understand Sexual Harassment </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The POSH ACT</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Workplace Defined</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Consequence of Not following POSH ACT </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Types of Sexual Harassment</a:t>
            </a:r>
          </a:p>
          <a:p>
            <a:pPr marL="228600" lvl="0" indent="-228600">
              <a:lnSpc>
                <a:spcPct val="107000"/>
              </a:lnSpc>
              <a:buFont typeface="+mj-lt"/>
              <a:buAutoNum type="arabicPeriod"/>
            </a:pPr>
            <a:r>
              <a:rPr lang="en-US" sz="1200" dirty="0">
                <a:solidFill>
                  <a:srgbClr val="000000"/>
                </a:solidFill>
                <a:effectLst/>
                <a:latin typeface="Swis721 Cn BT" panose="020B0506020202030204" pitchFamily="34" charset="0"/>
                <a:ea typeface="Calibri" panose="020F0502020204030204" pitchFamily="34" charset="0"/>
                <a:cs typeface="Calibri" panose="020F0502020204030204" pitchFamily="34" charset="0"/>
              </a:rPr>
              <a:t>POSH Complaint Filing Process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i="0" kern="1200" dirty="0">
              <a:solidFill>
                <a:schemeClr val="tx1"/>
              </a:solidFill>
              <a:effectLst/>
              <a:latin typeface="Swis721 Cn BT" panose="020B05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baseline="0" dirty="0">
                <a:solidFill>
                  <a:schemeClr val="tx1"/>
                </a:solidFill>
                <a:effectLst/>
                <a:latin typeface="Swis721 Cn BT" panose="020B0506020202030204" pitchFamily="34" charset="0"/>
                <a:ea typeface="+mn-ea"/>
                <a:cs typeface="+mn-cs"/>
              </a:rPr>
              <a:t>I'm feeling really enthusiastic about this experience, I think it's going to be great.</a:t>
            </a:r>
            <a:endParaRPr lang="en-IN" dirty="0">
              <a:solidFill>
                <a:srgbClr val="0E2683"/>
              </a:solidFill>
              <a:latin typeface="Swis721 Cn BT" panose="020B0506020202030204" pitchFamily="34" charset="0"/>
            </a:endParaRPr>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2</a:t>
            </a:fld>
            <a:endParaRPr lang="en-IN" dirty="0"/>
          </a:p>
        </p:txBody>
      </p:sp>
    </p:spTree>
    <p:extLst>
      <p:ext uri="{BB962C8B-B14F-4D97-AF65-F5344CB8AC3E}">
        <p14:creationId xmlns:p14="http://schemas.microsoft.com/office/powerpoint/2010/main" val="161843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dirty="0">
                <a:latin typeface="Swis721 Cn BT" panose="020B0506020202030204" pitchFamily="34" charset="0"/>
              </a:rPr>
              <a:t>The </a:t>
            </a:r>
            <a:r>
              <a:rPr lang="en-US" b="0" i="0" dirty="0">
                <a:solidFill>
                  <a:srgbClr val="374151"/>
                </a:solidFill>
                <a:effectLst/>
                <a:latin typeface="Swis721 Cn BT" panose="020B0506020202030204" pitchFamily="34" charset="0"/>
              </a:rPr>
              <a:t>Awareness about Prevention of Sexual Harassment (POSH) can be confusing for employees, especially if they are not familiar with the subject or if the organization has not provided sufficient education and training on the topic. Some of the reasons why POSH awareness can be confusing are:</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Lack of clarity on what constitutes sexual harassment: Employees may be unsure about the various forms of sexual harassment, including verbal, physical, and visual. They may not have a clear understanding of what behaviors or actions qualify as harassment in the workplace.</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Limited knowledge of company policies and procedures: Employees may not be aware of the specific policies and procedures in place within their organization to address sexual harassment. They may not know whom to contact, how to file a complaint, or the steps involved in the investigation process.</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Misunderstanding of roles and responsibilities: Employees may not fully understand the roles and responsibilities of different individuals within the organization when it comes to preventing and addressing sexual harassment. They may be unclear about the role of supervisors, human resources, and the internal complaints committee (ICC).</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Fear of consequences or retaliation: Employees may hesitate to come forward and report incidents of sexual harassment due to a fear of negative consequences or retaliation. They may be uncertain about the protections available to them as complainants and whether their confidentiality will be maintained.</a:t>
            </a:r>
          </a:p>
          <a:p>
            <a:pPr algn="l">
              <a:buFont typeface="+mj-lt"/>
              <a:buAutoNum type="arabicPeriod"/>
            </a:pPr>
            <a:endParaRPr lang="en-US" b="0" i="0" dirty="0">
              <a:solidFill>
                <a:srgbClr val="374151"/>
              </a:solidFill>
              <a:effectLst/>
              <a:latin typeface="Swis721 Cn BT" panose="020B0506020202030204" pitchFamily="34" charset="0"/>
            </a:endParaRPr>
          </a:p>
          <a:p>
            <a:pPr algn="l">
              <a:buFont typeface="+mj-lt"/>
              <a:buAutoNum type="arabicPeriod"/>
            </a:pPr>
            <a:r>
              <a:rPr lang="en-US" b="0" i="0" dirty="0">
                <a:solidFill>
                  <a:srgbClr val="374151"/>
                </a:solidFill>
                <a:effectLst/>
                <a:latin typeface="Swis721 Cn BT" panose="020B0506020202030204" pitchFamily="34" charset="0"/>
              </a:rPr>
              <a:t>Cultural and societal factors: Cultural and societal factors can also contribute to confusion regarding sexual harassment awareness. Different individuals may have varying perspectives on what is considered acceptable behavior, making it challenging to establish a common understanding.</a:t>
            </a:r>
          </a:p>
          <a:p>
            <a:pPr algn="l"/>
            <a:endParaRPr lang="en-US" b="0" i="0" dirty="0">
              <a:solidFill>
                <a:srgbClr val="374151"/>
              </a:solidFill>
              <a:effectLst/>
              <a:latin typeface="Swis721 Cn BT" panose="020B0506020202030204" pitchFamily="34" charset="0"/>
            </a:endParaRPr>
          </a:p>
          <a:p>
            <a:pPr algn="l"/>
            <a:r>
              <a:rPr lang="en-US" b="0" i="0" dirty="0">
                <a:solidFill>
                  <a:srgbClr val="374151"/>
                </a:solidFill>
                <a:effectLst/>
                <a:latin typeface="Swis721 Cn BT" panose="020B0506020202030204" pitchFamily="34" charset="0"/>
              </a:rPr>
              <a:t>To address these confusions and improve POSH awareness, today’s workshop will cover all the topics which will help you to have a better understanding about POSH and your rights as an employee of organization.</a:t>
            </a:r>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8CEE670E-4A6B-4F29-893C-A77A5F261C91}" type="slidenum">
              <a:rPr lang="en-IN" smtClean="0"/>
              <a:pPr/>
              <a:t>3</a:t>
            </a:fld>
            <a:endParaRPr lang="en-IN" dirty="0"/>
          </a:p>
        </p:txBody>
      </p:sp>
    </p:spTree>
    <p:extLst>
      <p:ext uri="{BB962C8B-B14F-4D97-AF65-F5344CB8AC3E}">
        <p14:creationId xmlns:p14="http://schemas.microsoft.com/office/powerpoint/2010/main" val="52793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Sexual harassment refers to unwelcome behavior of a sexual nature that occurs in the workplace or other professional or social settings. It involves any form of unwanted sexual attention, advances, requests, or other verbal, non-verbal, or physical conduct that is offensive, intimidating, or creates a hostile work environment. Sexual harassment can happen to anyone, regardless of their gender or sexual orientation. In the next few slides we will try to see</a:t>
            </a:r>
          </a:p>
          <a:p>
            <a:pPr marL="171450" indent="-171450">
              <a:buFont typeface="Arial" panose="020B0604020202020204" pitchFamily="34" charset="0"/>
              <a:buChar char="•"/>
            </a:pPr>
            <a:r>
              <a:rPr lang="en-US" b="0" i="0" dirty="0">
                <a:solidFill>
                  <a:srgbClr val="374151"/>
                </a:solidFill>
                <a:effectLst/>
                <a:latin typeface="Söhne"/>
              </a:rPr>
              <a:t>Welcome Vs Unwelcome</a:t>
            </a:r>
          </a:p>
          <a:p>
            <a:pPr marL="171450" indent="-171450">
              <a:buFont typeface="Arial" panose="020B0604020202020204" pitchFamily="34" charset="0"/>
              <a:buChar char="•"/>
            </a:pPr>
            <a:r>
              <a:rPr lang="en-US" dirty="0" err="1"/>
              <a:t>Physcial</a:t>
            </a:r>
            <a:r>
              <a:rPr lang="en-US" dirty="0"/>
              <a:t> Verbal and Non Verbal conduct of Sexual Nature</a:t>
            </a:r>
          </a:p>
        </p:txBody>
      </p:sp>
      <p:sp>
        <p:nvSpPr>
          <p:cNvPr id="4" name="Slide Number Placeholder 3"/>
          <p:cNvSpPr>
            <a:spLocks noGrp="1"/>
          </p:cNvSpPr>
          <p:nvPr>
            <p:ph type="sldNum" sz="quarter" idx="5"/>
          </p:nvPr>
        </p:nvSpPr>
        <p:spPr/>
        <p:txBody>
          <a:bodyPr/>
          <a:lstStyle/>
          <a:p>
            <a:fld id="{8CEE670E-4A6B-4F29-893C-A77A5F261C91}" type="slidenum">
              <a:rPr lang="en-IN" smtClean="0"/>
              <a:pPr/>
              <a:t>4</a:t>
            </a:fld>
            <a:endParaRPr lang="en-IN" dirty="0"/>
          </a:p>
        </p:txBody>
      </p:sp>
    </p:spTree>
    <p:extLst>
      <p:ext uri="{BB962C8B-B14F-4D97-AF65-F5344CB8AC3E}">
        <p14:creationId xmlns:p14="http://schemas.microsoft.com/office/powerpoint/2010/main" val="177257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Welcome Behaviors: </a:t>
            </a:r>
            <a:r>
              <a:rPr lang="en-US" b="0" dirty="0"/>
              <a:t>Welcome behaviors </a:t>
            </a:r>
            <a:r>
              <a:rPr lang="en-US" dirty="0"/>
              <a:t>are those that are desired, consensual, and mutually agreed upon by all parties involved. These behaviors are appropriate, respectful, and in line with the boundaries and consent of the individuals involved. In the context of relationships, welcome behaviors include acts of affection, intimacy, or sexual activity that are willingly and enthusiastically engaged in by all participants.</a:t>
            </a:r>
          </a:p>
          <a:p>
            <a:endParaRPr lang="en-US" dirty="0"/>
          </a:p>
          <a:p>
            <a:r>
              <a:rPr lang="en-US" b="1" dirty="0"/>
              <a:t>Unwelcome Behaviors: </a:t>
            </a:r>
            <a:r>
              <a:rPr lang="en-US" dirty="0"/>
              <a:t>On the other hand, unwelcome behaviors are those that are unwanted, non-consensual, or go against the boundaries and desires of the individuals involved. These behaviors may cause discomfort, distress, or harm to the recipient. What is considered unwelcome can vary from person to person, and it is essential to respect individual boundaries and consent.</a:t>
            </a:r>
          </a:p>
          <a:p>
            <a:endParaRPr lang="en-US" dirty="0"/>
          </a:p>
          <a:p>
            <a:r>
              <a:rPr lang="en-US" dirty="0"/>
              <a:t>In the context of sexual harassment, unwelcome behaviors specifically refer to actions, comments, or gestures of a sexual nature that are imposed on someone without their consent or against their will. Unwelcome behaviors in this context include sexual advances, requests for sexual favors, sexually explicit comments or jokes, unwanted physical contact, or any other form of sexual behavior that is unwelcome, offensive, or creates a hostile environment.</a:t>
            </a:r>
          </a:p>
          <a:p>
            <a:endParaRPr lang="en-US" dirty="0"/>
          </a:p>
          <a:p>
            <a:r>
              <a:rPr lang="en-US" dirty="0"/>
              <a:t>Determining whether a behavior is welcome or unwelcome relies on the presence of consent.</a:t>
            </a:r>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5</a:t>
            </a:fld>
            <a:endParaRPr lang="en-IN" dirty="0"/>
          </a:p>
        </p:txBody>
      </p:sp>
    </p:spTree>
    <p:extLst>
      <p:ext uri="{BB962C8B-B14F-4D97-AF65-F5344CB8AC3E}">
        <p14:creationId xmlns:p14="http://schemas.microsoft.com/office/powerpoint/2010/main" val="383169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latin typeface="Swis721 Cn BT" panose="020B0506020202030204" pitchFamily="34" charset="0"/>
            </a:endParaRPr>
          </a:p>
          <a:p>
            <a:r>
              <a:rPr lang="en-US" b="0" i="0" dirty="0">
                <a:solidFill>
                  <a:srgbClr val="374151"/>
                </a:solidFill>
                <a:effectLst/>
                <a:latin typeface="Swis721 Cn BT" panose="020B0506020202030204" pitchFamily="34" charset="0"/>
              </a:rPr>
              <a:t>Yes, the situation described could be considered as sexual harassment under the Indian POSH (Prevention of Sexual Harassment) Act. While David may have intended his comment as a compliment, it made Emily feel uncomfortable and objectified based on her appearance. The POSH Act defines sexual harassment broadly and includes unwelcome comments, gestures, or behavior of a sexual nature that creates someone uncomfortable.</a:t>
            </a:r>
          </a:p>
          <a:p>
            <a:endParaRPr lang="en-US" b="0" i="0" dirty="0">
              <a:solidFill>
                <a:srgbClr val="374151"/>
              </a:solidFill>
              <a:effectLst/>
              <a:latin typeface="Swis721 Cn BT" panose="020B0506020202030204" pitchFamily="34" charset="0"/>
            </a:endParaRPr>
          </a:p>
          <a:p>
            <a:r>
              <a:rPr lang="en-US" b="0" i="0" dirty="0">
                <a:solidFill>
                  <a:srgbClr val="374151"/>
                </a:solidFill>
                <a:effectLst/>
                <a:latin typeface="Swis721 Cn BT" panose="020B0506020202030204" pitchFamily="34" charset="0"/>
              </a:rPr>
              <a:t>Under the Indian POSH (Prevention of Sexual Harassment) Act, it is primarily the impact of the behavior on the recipient that matters in determining whether an incident qualifies as sexual harassment, rather than the intention behind the behavior.</a:t>
            </a:r>
            <a:endParaRPr lang="en-IN" dirty="0">
              <a:latin typeface="Swis721 Cn BT" panose="020B0506020202030204" pitchFamily="34" charset="0"/>
            </a:endParaRPr>
          </a:p>
        </p:txBody>
      </p:sp>
      <p:sp>
        <p:nvSpPr>
          <p:cNvPr id="4" name="Slide Number Placeholder 3"/>
          <p:cNvSpPr>
            <a:spLocks noGrp="1"/>
          </p:cNvSpPr>
          <p:nvPr>
            <p:ph type="sldNum" sz="quarter" idx="5"/>
          </p:nvPr>
        </p:nvSpPr>
        <p:spPr/>
        <p:txBody>
          <a:bodyPr/>
          <a:lstStyle/>
          <a:p>
            <a:fld id="{8CEE670E-4A6B-4F29-893C-A77A5F261C91}" type="slidenum">
              <a:rPr lang="en-IN" smtClean="0"/>
              <a:pPr/>
              <a:t>6</a:t>
            </a:fld>
            <a:endParaRPr lang="en-IN" dirty="0"/>
          </a:p>
        </p:txBody>
      </p:sp>
    </p:spTree>
    <p:extLst>
      <p:ext uri="{BB962C8B-B14F-4D97-AF65-F5344CB8AC3E}">
        <p14:creationId xmlns:p14="http://schemas.microsoft.com/office/powerpoint/2010/main" val="31607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dirty="0"/>
              <a:t>Different Scenario of Sexual Harassment</a:t>
            </a:r>
            <a:endParaRPr kumimoji="0" lang="en-IN" sz="1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ysClr val="windowText" lastClr="000000"/>
              </a:solidFill>
              <a:effectLst/>
              <a:uLnTx/>
              <a:uFillTx/>
            </a:endParaRPr>
          </a:p>
          <a:p>
            <a:pPr marL="285750" indent="-285750">
              <a:buFont typeface="Arial" panose="020B0604020202020204" pitchFamily="34" charset="0"/>
              <a:buChar char="•"/>
            </a:pPr>
            <a:r>
              <a:rPr lang="en-US" sz="1200" b="1" dirty="0"/>
              <a:t>Physical Harassment: </a:t>
            </a:r>
            <a:r>
              <a:rPr lang="en-US" sz="1200" dirty="0"/>
              <a:t>This refers to unwanted physical contact, such as touching, groping, pinching, or brushing against someone without their consent, blocking someone’s way.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N" sz="1200" b="0" i="0" u="none" strike="noStrike" kern="0" cap="none" spc="0" normalizeH="0" baseline="0" noProof="0" dirty="0">
              <a:ln>
                <a:noFill/>
              </a:ln>
              <a:solidFill>
                <a:sysClr val="windowText" lastClr="000000"/>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Verbal Harassment: </a:t>
            </a:r>
            <a:r>
              <a:rPr lang="en-US" sz="1200" dirty="0"/>
              <a:t>This includes offensive comments, Sexual jokes, slurs, or sexual innuendos, sexual terms. It can also involve persistent requests for sexual favors or sexually explicit conversations.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Visual Harassment: </a:t>
            </a:r>
            <a:r>
              <a:rPr lang="en-US" sz="1200" dirty="0"/>
              <a:t>It involves displaying sexually explicit or offensive images, posters, or objects in a public or private space, showing pornography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Non-Verbal Harassment: </a:t>
            </a:r>
            <a:r>
              <a:rPr lang="en-US" sz="1200" dirty="0"/>
              <a:t>This involves unwelcome gestures, leering, staring, winking of Eye or displaying sexually suggestive images or objects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Demand or request for Sexual </a:t>
            </a:r>
            <a:r>
              <a:rPr lang="en-US" sz="1200" b="1" dirty="0" err="1"/>
              <a:t>favour</a:t>
            </a:r>
            <a:r>
              <a:rPr lang="en-US" sz="1200" b="1" dirty="0"/>
              <a:t> : </a:t>
            </a:r>
            <a:r>
              <a:rPr lang="en-US" b="0" i="0" dirty="0">
                <a:solidFill>
                  <a:srgbClr val="374151"/>
                </a:solidFill>
                <a:effectLst/>
                <a:latin typeface="Söhne"/>
              </a:rPr>
              <a:t>Requesting sexual favors in exchange for employment benefits, promotions, raises, or other professional opportunities; making persistent or unwanted romantic or sexual advances despite rejection.</a:t>
            </a:r>
            <a:endParaRPr lang="en-IN" dirty="0"/>
          </a:p>
          <a:p>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7</a:t>
            </a:fld>
            <a:endParaRPr lang="en-IN" dirty="0"/>
          </a:p>
        </p:txBody>
      </p:sp>
    </p:spTree>
    <p:extLst>
      <p:ext uri="{BB962C8B-B14F-4D97-AF65-F5344CB8AC3E}">
        <p14:creationId xmlns:p14="http://schemas.microsoft.com/office/powerpoint/2010/main" val="577017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i="0" dirty="0">
                <a:solidFill>
                  <a:srgbClr val="374151"/>
                </a:solidFill>
                <a:effectLst/>
                <a:latin typeface="Söhne"/>
              </a:rPr>
              <a:t>having a complaint committee and counselor in the workplace is highly beneficial for addressing and preventing issues related to sexual harassment</a:t>
            </a:r>
          </a:p>
          <a:p>
            <a:pPr marL="228600" indent="-228600">
              <a:buAutoNum type="arabicPeriod"/>
            </a:pPr>
            <a:endParaRPr lang="en-US" b="0" i="0" dirty="0">
              <a:solidFill>
                <a:srgbClr val="374151"/>
              </a:solidFill>
              <a:effectLst/>
              <a:latin typeface="Söhne"/>
            </a:endParaRPr>
          </a:p>
          <a:p>
            <a:pPr marL="228600" indent="-228600">
              <a:buAutoNum type="arabicPeriod"/>
            </a:pPr>
            <a:r>
              <a:rPr lang="en-US" b="0" i="0" dirty="0">
                <a:solidFill>
                  <a:srgbClr val="374151"/>
                </a:solidFill>
                <a:effectLst/>
                <a:latin typeface="Söhne"/>
              </a:rPr>
              <a:t>One of the key provisions of the POSH Act is that the POSH committee must be headed by a woman who will act like a chairperson or a presiding officer. Any woman employed at a senior level in the organization or an external woman with experience in handling gender-related issues can head the committee.</a:t>
            </a:r>
          </a:p>
          <a:p>
            <a:pPr marL="228600" indent="-228600">
              <a:buAutoNum type="arabicPeriod"/>
            </a:pPr>
            <a:endParaRPr lang="en-IN" dirty="0"/>
          </a:p>
          <a:p>
            <a:pPr marL="228600" indent="-228600">
              <a:buAutoNum type="arabicPeriod"/>
            </a:pPr>
            <a:r>
              <a:rPr lang="en-US" b="0" i="0" dirty="0">
                <a:solidFill>
                  <a:srgbClr val="374151"/>
                </a:solidFill>
                <a:effectLst/>
                <a:latin typeface="Söhne"/>
              </a:rPr>
              <a:t>Women should not face any form of discrimination in the workplace, including during the process of addressing and resolving complaints of sexual harassment.</a:t>
            </a:r>
          </a:p>
          <a:p>
            <a:pPr marL="228600" indent="-228600">
              <a:buAutoNum type="arabicPeriod"/>
            </a:pPr>
            <a:endParaRPr lang="en-US" b="0" i="0" dirty="0">
              <a:solidFill>
                <a:srgbClr val="374151"/>
              </a:solidFill>
              <a:effectLst/>
              <a:latin typeface="Söhne"/>
            </a:endParaRPr>
          </a:p>
          <a:p>
            <a:pPr marL="228600" indent="-228600">
              <a:buAutoNum type="arabicPeriod"/>
            </a:pPr>
            <a:r>
              <a:rPr lang="en-US" b="0" i="0" dirty="0">
                <a:solidFill>
                  <a:srgbClr val="374151"/>
                </a:solidFill>
                <a:effectLst/>
                <a:latin typeface="Söhne"/>
              </a:rPr>
              <a:t>Maintaining the confidentiality of the victim is of utmost importance when addressing cases of sexual harassment in the workplace. Confidentiality helps create a safe environment for individuals to come forward and report incidents without fear of reprisal or breach of privacy. </a:t>
            </a:r>
          </a:p>
          <a:p>
            <a:pPr marL="228600" indent="-228600">
              <a:buAutoNum type="arabicPeriod"/>
            </a:pPr>
            <a:endParaRPr lang="en-US" b="0" i="0" dirty="0">
              <a:solidFill>
                <a:srgbClr val="374151"/>
              </a:solidFill>
              <a:effectLst/>
              <a:latin typeface="Söhne"/>
            </a:endParaRPr>
          </a:p>
          <a:p>
            <a:pPr marL="228600" indent="-228600">
              <a:buAutoNum type="arabicPeriod"/>
            </a:pPr>
            <a:r>
              <a:rPr lang="en-US" b="0" i="0" dirty="0">
                <a:solidFill>
                  <a:srgbClr val="374151"/>
                </a:solidFill>
                <a:effectLst/>
                <a:latin typeface="Söhne"/>
              </a:rPr>
              <a:t>Time-bound procedures help ensure that complaints are addressed promptly, preventing unnecessary delays and minimizing the impact on the victim and the overall work environment.</a:t>
            </a:r>
          </a:p>
          <a:p>
            <a:pPr marL="228600" indent="-228600">
              <a:buAutoNum type="arabicPeriod"/>
            </a:pPr>
            <a:endParaRPr lang="en-US" b="0" i="0" dirty="0">
              <a:solidFill>
                <a:srgbClr val="374151"/>
              </a:solidFill>
              <a:effectLst/>
              <a:latin typeface="Söhne"/>
            </a:endParaRPr>
          </a:p>
          <a:p>
            <a:pPr marL="228600" indent="-228600">
              <a:buAutoNum type="arabicPeriod"/>
            </a:pPr>
            <a:endParaRPr lang="en-US" b="0" i="0" dirty="0">
              <a:solidFill>
                <a:srgbClr val="374151"/>
              </a:solidFill>
              <a:effectLst/>
              <a:latin typeface="Söhne"/>
            </a:endParaRPr>
          </a:p>
          <a:p>
            <a:pPr marL="228600" indent="-228600">
              <a:buAutoNum type="arabicPeriod"/>
            </a:pPr>
            <a:endParaRPr lang="en-IN" dirty="0"/>
          </a:p>
        </p:txBody>
      </p:sp>
      <p:sp>
        <p:nvSpPr>
          <p:cNvPr id="4" name="Slide Number Placeholder 3"/>
          <p:cNvSpPr>
            <a:spLocks noGrp="1"/>
          </p:cNvSpPr>
          <p:nvPr>
            <p:ph type="sldNum" sz="quarter" idx="5"/>
          </p:nvPr>
        </p:nvSpPr>
        <p:spPr/>
        <p:txBody>
          <a:bodyPr/>
          <a:lstStyle/>
          <a:p>
            <a:fld id="{8CEE670E-4A6B-4F29-893C-A77A5F261C91}" type="slidenum">
              <a:rPr lang="en-IN" smtClean="0"/>
              <a:pPr/>
              <a:t>8</a:t>
            </a:fld>
            <a:endParaRPr lang="en-IN" dirty="0"/>
          </a:p>
        </p:txBody>
      </p:sp>
    </p:spTree>
    <p:extLst>
      <p:ext uri="{BB962C8B-B14F-4D97-AF65-F5344CB8AC3E}">
        <p14:creationId xmlns:p14="http://schemas.microsoft.com/office/powerpoint/2010/main" val="3308124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 Facts are self Explanatory</a:t>
            </a:r>
          </a:p>
        </p:txBody>
      </p:sp>
      <p:sp>
        <p:nvSpPr>
          <p:cNvPr id="4" name="Slide Number Placeholder 3"/>
          <p:cNvSpPr>
            <a:spLocks noGrp="1"/>
          </p:cNvSpPr>
          <p:nvPr>
            <p:ph type="sldNum" sz="quarter" idx="5"/>
          </p:nvPr>
        </p:nvSpPr>
        <p:spPr/>
        <p:txBody>
          <a:bodyPr/>
          <a:lstStyle/>
          <a:p>
            <a:fld id="{8CEE670E-4A6B-4F29-893C-A77A5F261C91}" type="slidenum">
              <a:rPr lang="en-IN" smtClean="0"/>
              <a:pPr/>
              <a:t>9</a:t>
            </a:fld>
            <a:endParaRPr lang="en-IN" dirty="0"/>
          </a:p>
        </p:txBody>
      </p:sp>
    </p:spTree>
    <p:extLst>
      <p:ext uri="{BB962C8B-B14F-4D97-AF65-F5344CB8AC3E}">
        <p14:creationId xmlns:p14="http://schemas.microsoft.com/office/powerpoint/2010/main" val="2557909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Swis721 Cn BT" panose="020B0506020202030204" pitchFamily="34" charset="0"/>
              </a:defRPr>
            </a:lvl1pPr>
          </a:lstStyle>
          <a:p>
            <a:r>
              <a:rPr lang="en-US" dirty="0"/>
              <a:t>Click to edit Master title style</a:t>
            </a:r>
            <a:endParaRPr lang="en-IN"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Swis721 Cn BT" panose="020B05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
        <p:nvSpPr>
          <p:cNvPr id="12" name="TextBox 11"/>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Swis721 Cn BT" panose="020B0506020202030204" pitchFamily="34" charset="0"/>
              </a:defRPr>
            </a:lvl1pPr>
          </a:lstStyle>
          <a:p>
            <a:r>
              <a:rPr lang="en-US" dirty="0"/>
              <a:t>Click to edit Master title style</a:t>
            </a:r>
            <a:endParaRPr lang="en-IN"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8202-50D7-800F-3A83-5161F6DBA4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98DF4DE0-1D89-7CF1-0BD5-8BD38EA67A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55675C6-4A94-0548-97EC-D9BCA9021F8A}"/>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4C56D7BB-5B25-A83E-1971-00606F8D900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3F2E1AB-33E9-D0F6-CE16-DF0FF571769C}"/>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354083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3AFA-412C-E064-F496-E7F2A7DBC2F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A8B9E99-124F-2E3A-396A-F35129B6B6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7207B3A-0A7B-0032-DC40-F9C605B6FDC5}"/>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D29155B4-F173-4BA1-9A33-52C65146503E}"/>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4799988A-D9A3-68ED-4D23-C14D80FF984D}"/>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414045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302E-B6A9-DD86-1647-E4E0A090A0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F125E9C-8EEA-07FA-0CED-0B97A158E3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6AA962-D762-559B-A6A7-D2B9576DA8C3}"/>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8BB291F2-859E-2A39-9611-0E43027D489D}"/>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6767A9F9-15A7-B5B6-96DB-22C3349ECAA0}"/>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3660280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82BDE-87CF-4C89-C386-565B392CCF3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1FB814-A5A9-5F2A-CA18-D29BFB9C2B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91F2F8B-61B3-36A0-2336-03F18D1162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B482034-4F5C-344C-9D42-92E0E11AEF9D}"/>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6" name="Footer Placeholder 5">
            <a:extLst>
              <a:ext uri="{FF2B5EF4-FFF2-40B4-BE49-F238E27FC236}">
                <a16:creationId xmlns:a16="http://schemas.microsoft.com/office/drawing/2014/main" id="{3FC7492F-5460-6E94-9383-0DA3F52B5B73}"/>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B8AB6D2-3925-51E1-6CA2-40301CAC0B8D}"/>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4103632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AF6A-A848-F4ED-2918-3E476095115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11A74A6-7159-E6A0-A3DD-CAA8F2B80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904FD-752D-3973-20AA-5479BEA6D0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C818783-9CB0-DB0F-3842-D536B0269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4B615-7774-2694-E706-BFB79AA34F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31C53D0-5078-AF12-5B80-00D2A01746E5}"/>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8" name="Footer Placeholder 7">
            <a:extLst>
              <a:ext uri="{FF2B5EF4-FFF2-40B4-BE49-F238E27FC236}">
                <a16:creationId xmlns:a16="http://schemas.microsoft.com/office/drawing/2014/main" id="{2D9F389C-E04D-B843-8EBB-06F31A7D61A6}"/>
              </a:ext>
            </a:extLst>
          </p:cNvPr>
          <p:cNvSpPr>
            <a:spLocks noGrp="1"/>
          </p:cNvSpPr>
          <p:nvPr>
            <p:ph type="ftr" sz="quarter" idx="11"/>
          </p:nvPr>
        </p:nvSpPr>
        <p:spPr/>
        <p:txBody>
          <a:bodyPr/>
          <a:lstStyle/>
          <a:p>
            <a:endParaRPr lang="en-IN" dirty="0"/>
          </a:p>
        </p:txBody>
      </p:sp>
      <p:sp>
        <p:nvSpPr>
          <p:cNvPr id="9" name="Slide Number Placeholder 8">
            <a:extLst>
              <a:ext uri="{FF2B5EF4-FFF2-40B4-BE49-F238E27FC236}">
                <a16:creationId xmlns:a16="http://schemas.microsoft.com/office/drawing/2014/main" id="{C7FF946B-9374-7C0F-1B31-106CC549BA19}"/>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941613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9F951-E600-0E11-2F7D-B72DE627902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AE92643-483C-EDEC-C28A-89136F674542}"/>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4" name="Footer Placeholder 3">
            <a:extLst>
              <a:ext uri="{FF2B5EF4-FFF2-40B4-BE49-F238E27FC236}">
                <a16:creationId xmlns:a16="http://schemas.microsoft.com/office/drawing/2014/main" id="{DDCBBAA3-DC96-C349-E529-EEECE1B15929}"/>
              </a:ext>
            </a:extLst>
          </p:cNvPr>
          <p:cNvSpPr>
            <a:spLocks noGrp="1"/>
          </p:cNvSpPr>
          <p:nvPr>
            <p:ph type="ftr" sz="quarter" idx="11"/>
          </p:nvPr>
        </p:nvSpPr>
        <p:spPr/>
        <p:txBody>
          <a:bodyPr/>
          <a:lstStyle/>
          <a:p>
            <a:endParaRPr lang="en-IN" dirty="0"/>
          </a:p>
        </p:txBody>
      </p:sp>
      <p:sp>
        <p:nvSpPr>
          <p:cNvPr id="5" name="Slide Number Placeholder 4">
            <a:extLst>
              <a:ext uri="{FF2B5EF4-FFF2-40B4-BE49-F238E27FC236}">
                <a16:creationId xmlns:a16="http://schemas.microsoft.com/office/drawing/2014/main" id="{D120558B-3237-D555-0F6F-44A52C86D4EF}"/>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674760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F15932-2EBB-0AE4-1857-FDDDD759AC20}"/>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3" name="Footer Placeholder 2">
            <a:extLst>
              <a:ext uri="{FF2B5EF4-FFF2-40B4-BE49-F238E27FC236}">
                <a16:creationId xmlns:a16="http://schemas.microsoft.com/office/drawing/2014/main" id="{3E5983FF-8A97-64D6-81C3-D8769BD17B65}"/>
              </a:ext>
            </a:extLst>
          </p:cNvPr>
          <p:cNvSpPr>
            <a:spLocks noGrp="1"/>
          </p:cNvSpPr>
          <p:nvPr>
            <p:ph type="ftr" sz="quarter" idx="11"/>
          </p:nvPr>
        </p:nvSpPr>
        <p:spPr/>
        <p:txBody>
          <a:bodyPr/>
          <a:lstStyle/>
          <a:p>
            <a:endParaRPr lang="en-IN" dirty="0"/>
          </a:p>
        </p:txBody>
      </p:sp>
      <p:sp>
        <p:nvSpPr>
          <p:cNvPr id="4" name="Slide Number Placeholder 3">
            <a:extLst>
              <a:ext uri="{FF2B5EF4-FFF2-40B4-BE49-F238E27FC236}">
                <a16:creationId xmlns:a16="http://schemas.microsoft.com/office/drawing/2014/main" id="{F1DB9567-B22E-23D6-EA40-D5710682C10F}"/>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418208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3F9F9-C51C-06CF-1FAB-C1E43E351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BC68C9A-0B68-CCED-B8BE-609327A1F5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8D2D4EB-D6F5-E733-3057-0B1663D60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C6D328-025E-AC1F-D9C1-232EDE1FE7FD}"/>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6" name="Footer Placeholder 5">
            <a:extLst>
              <a:ext uri="{FF2B5EF4-FFF2-40B4-BE49-F238E27FC236}">
                <a16:creationId xmlns:a16="http://schemas.microsoft.com/office/drawing/2014/main" id="{4AF395F2-583D-F81A-0BAA-D1990F1555A7}"/>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0579B2D0-F14B-7501-8362-44D6F3FA39F8}"/>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2693335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393697"/>
            <a:ext cx="10515600" cy="561341"/>
          </a:xfrm>
        </p:spPr>
        <p:txBody>
          <a:bodyPr>
            <a:noAutofit/>
          </a:bodyPr>
          <a:lstStyle>
            <a:lvl1pPr>
              <a:defRPr sz="4400" b="1">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0" y="1026160"/>
            <a:ext cx="11109960" cy="4927599"/>
          </a:xfrm>
        </p:spPr>
        <p:txBody>
          <a:bodyPr lIns="216000">
            <a:normAutofit/>
          </a:bodyPr>
          <a:lstStyle>
            <a:lvl1pPr>
              <a:defRPr>
                <a:latin typeface="Swis721 Cn BT" panose="020B0506020202030204" pitchFamily="34" charset="0"/>
              </a:defRPr>
            </a:lvl1pPr>
            <a:lvl2pPr>
              <a:defRPr sz="2800">
                <a:latin typeface="Swis721 Cn BT" panose="020B0506020202030204" pitchFamily="34" charset="0"/>
              </a:defRPr>
            </a:lvl2pPr>
            <a:lvl3pPr>
              <a:defRPr sz="2400">
                <a:latin typeface="Swis721 Cn BT" panose="020B0506020202030204" pitchFamily="34" charset="0"/>
              </a:defRPr>
            </a:lvl3pPr>
            <a:lvl4pPr>
              <a:defRPr sz="2000">
                <a:latin typeface="Swis721 Cn BT" panose="020B0506020202030204" pitchFamily="34" charset="0"/>
              </a:defRPr>
            </a:lvl4pPr>
            <a:lvl5pPr>
              <a:defRPr sz="2000">
                <a:latin typeface="Swis721 Cn BT" panose="020B0506020202030204" pitchFamily="34" charset="0"/>
              </a:defRPr>
            </a:lvl5pPr>
            <a:lvl6pPr>
              <a:defRPr sz="2000"/>
            </a:lvl6pPr>
          </a:lstStyle>
          <a:p>
            <a:pPr lvl="1"/>
            <a:r>
              <a:rPr lang="en-US" dirty="0"/>
              <a:t>Click to edit Master text styles</a:t>
            </a:r>
          </a:p>
          <a:p>
            <a:pPr lvl="2"/>
            <a:r>
              <a:rPr lang="en-US" dirty="0"/>
              <a:t>Second level</a:t>
            </a:r>
          </a:p>
          <a:p>
            <a:pPr lvl="3"/>
            <a:r>
              <a:rPr lang="en-US" dirty="0"/>
              <a:t>Third level</a:t>
            </a:r>
          </a:p>
          <a:p>
            <a:pPr lvl="4"/>
            <a:r>
              <a:rPr lang="en-US" dirty="0"/>
              <a:t>Fourth level</a:t>
            </a:r>
          </a:p>
          <a:p>
            <a:pPr lvl="5"/>
            <a:r>
              <a:rPr lang="en-US" dirty="0"/>
              <a:t>Fifth level</a:t>
            </a:r>
            <a:endParaRPr lang="en-IN" dirty="0"/>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5CF2-34BB-9555-5CF1-84A90CD0C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8309CE6-CA3C-57FE-8BC2-64000996D3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a:extLst>
              <a:ext uri="{FF2B5EF4-FFF2-40B4-BE49-F238E27FC236}">
                <a16:creationId xmlns:a16="http://schemas.microsoft.com/office/drawing/2014/main" id="{15603E88-D7CC-ACCD-E646-5508440A0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1A94F-3E78-DD73-624E-D03844C163F5}"/>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6" name="Footer Placeholder 5">
            <a:extLst>
              <a:ext uri="{FF2B5EF4-FFF2-40B4-BE49-F238E27FC236}">
                <a16:creationId xmlns:a16="http://schemas.microsoft.com/office/drawing/2014/main" id="{F02C9643-FD86-A2AD-6E58-5C75AC9A14D5}"/>
              </a:ext>
            </a:extLst>
          </p:cNvPr>
          <p:cNvSpPr>
            <a:spLocks noGrp="1"/>
          </p:cNvSpPr>
          <p:nvPr>
            <p:ph type="ftr" sz="quarter" idx="11"/>
          </p:nvPr>
        </p:nvSpPr>
        <p:spPr/>
        <p:txBody>
          <a:bodyPr/>
          <a:lstStyle/>
          <a:p>
            <a:endParaRPr lang="en-IN" dirty="0"/>
          </a:p>
        </p:txBody>
      </p:sp>
      <p:sp>
        <p:nvSpPr>
          <p:cNvPr id="7" name="Slide Number Placeholder 6">
            <a:extLst>
              <a:ext uri="{FF2B5EF4-FFF2-40B4-BE49-F238E27FC236}">
                <a16:creationId xmlns:a16="http://schemas.microsoft.com/office/drawing/2014/main" id="{9F1C30AD-404F-C4D2-A4BE-F15913DC3940}"/>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3129050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04D1-6DAC-6681-C620-ED27E02D6FC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AFB94EF-3A89-FFD5-11E4-0783F3C26A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4896990-BA78-19CB-5746-BC020BB58EC2}"/>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4B871E85-ED53-B1B2-86C2-ED4B39AA5B27}"/>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D092FF01-FA79-5C39-B78B-95B6A7B7DF34}"/>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1007286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23AF9E-3832-B34F-72C8-EB09CEB57F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BE14653-53E1-B5D8-E9A6-ABB2665FB7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A7A1FDF-40B0-365F-DB47-FE7C27F82870}"/>
              </a:ext>
            </a:extLst>
          </p:cNvPr>
          <p:cNvSpPr>
            <a:spLocks noGrp="1"/>
          </p:cNvSpPr>
          <p:nvPr>
            <p:ph type="dt" sz="half" idx="10"/>
          </p:nvPr>
        </p:nvSpPr>
        <p:spPr/>
        <p:txBody>
          <a:bodyPr/>
          <a:lstStyle/>
          <a:p>
            <a:fld id="{520BE410-CC43-4DEB-9AFF-147933E5353B}" type="datetimeFigureOut">
              <a:rPr lang="en-IN" smtClean="0"/>
              <a:t>06-09-2024</a:t>
            </a:fld>
            <a:endParaRPr lang="en-IN" dirty="0"/>
          </a:p>
        </p:txBody>
      </p:sp>
      <p:sp>
        <p:nvSpPr>
          <p:cNvPr id="5" name="Footer Placeholder 4">
            <a:extLst>
              <a:ext uri="{FF2B5EF4-FFF2-40B4-BE49-F238E27FC236}">
                <a16:creationId xmlns:a16="http://schemas.microsoft.com/office/drawing/2014/main" id="{5072D991-685B-5D56-3407-C2E0C29454F3}"/>
              </a:ext>
            </a:extLst>
          </p:cNvPr>
          <p:cNvSpPr>
            <a:spLocks noGrp="1"/>
          </p:cNvSpPr>
          <p:nvPr>
            <p:ph type="ftr" sz="quarter" idx="11"/>
          </p:nvPr>
        </p:nvSpPr>
        <p:spPr/>
        <p:txBody>
          <a:bodyPr/>
          <a:lstStyle/>
          <a:p>
            <a:endParaRPr lang="en-IN" dirty="0"/>
          </a:p>
        </p:txBody>
      </p:sp>
      <p:sp>
        <p:nvSpPr>
          <p:cNvPr id="6" name="Slide Number Placeholder 5">
            <a:extLst>
              <a:ext uri="{FF2B5EF4-FFF2-40B4-BE49-F238E27FC236}">
                <a16:creationId xmlns:a16="http://schemas.microsoft.com/office/drawing/2014/main" id="{599E0BE1-2058-0DA3-87D1-3E6FAB0AAE9E}"/>
              </a:ext>
            </a:extLst>
          </p:cNvPr>
          <p:cNvSpPr>
            <a:spLocks noGrp="1"/>
          </p:cNvSpPr>
          <p:nvPr>
            <p:ph type="sldNum" sz="quarter" idx="12"/>
          </p:nvPr>
        </p:nvSpPr>
        <p:spPr/>
        <p:txBody>
          <a:bodyPr/>
          <a:lstStyle/>
          <a:p>
            <a:fld id="{85519FB9-9C4A-4C63-9B63-BE266DF53AFC}" type="slidenum">
              <a:rPr lang="en-IN" smtClean="0"/>
              <a:t>‹#›</a:t>
            </a:fld>
            <a:endParaRPr lang="en-IN" dirty="0"/>
          </a:p>
        </p:txBody>
      </p:sp>
    </p:spTree>
    <p:extLst>
      <p:ext uri="{BB962C8B-B14F-4D97-AF65-F5344CB8AC3E}">
        <p14:creationId xmlns:p14="http://schemas.microsoft.com/office/powerpoint/2010/main" val="82890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Swis721 Cn BT" panose="020B050602020203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Swis721 Cn BT" panose="020B05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6" name="Slide Number Placeholder 5"/>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sz="half" idx="1"/>
          </p:nvPr>
        </p:nvSpPr>
        <p:spPr>
          <a:xfrm>
            <a:off x="838200" y="1825625"/>
            <a:ext cx="5181600" cy="435133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half" idx="2"/>
          </p:nvPr>
        </p:nvSpPr>
        <p:spPr>
          <a:xfrm>
            <a:off x="6172200" y="1825625"/>
            <a:ext cx="5181600" cy="435133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Swis721 Cn BT" panose="020B05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Swis721 Cn BT" panose="020B0506020202030204" pitchFamily="34" charset="0"/>
              </a:defRPr>
            </a:lvl1pPr>
            <a:lvl2pPr>
              <a:defRPr>
                <a:latin typeface="Swis721 Cn BT" panose="020B0506020202030204" pitchFamily="34" charset="0"/>
              </a:defRPr>
            </a:lvl2pPr>
            <a:lvl3pPr>
              <a:defRPr>
                <a:latin typeface="Swis721 Cn BT" panose="020B0506020202030204" pitchFamily="34" charset="0"/>
              </a:defRPr>
            </a:lvl3pPr>
            <a:lvl4pPr>
              <a:defRPr>
                <a:latin typeface="Swis721 Cn BT" panose="020B0506020202030204" pitchFamily="34" charset="0"/>
              </a:defRPr>
            </a:lvl4pPr>
            <a:lvl5pPr>
              <a:defRPr>
                <a:latin typeface="Swis721 Cn BT" panose="020B0506020202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Date Placeholder 6"/>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8" name="Footer Placeholder 7"/>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9" name="Slide Number Placeholder 8"/>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wis721 Cn BT" panose="020B0506020202030204" pitchFamily="34" charset="0"/>
              </a:defRPr>
            </a:lvl1pPr>
          </a:lstStyle>
          <a:p>
            <a:r>
              <a:rPr lang="en-US" dirty="0"/>
              <a:t>Click to edit Master title style</a:t>
            </a:r>
            <a:endParaRPr lang="en-IN" dirty="0"/>
          </a:p>
        </p:txBody>
      </p:sp>
      <p:sp>
        <p:nvSpPr>
          <p:cNvPr id="3" name="Date Placeholder 2"/>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4" name="Footer Placeholder 3"/>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5" name="Slide Number Placeholder 4"/>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3" name="Footer Placeholder 2"/>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4" name="Slide Number Placeholder 3"/>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Content Placeholder 2"/>
          <p:cNvSpPr>
            <a:spLocks noGrp="1"/>
          </p:cNvSpPr>
          <p:nvPr>
            <p:ph idx="1"/>
          </p:nvPr>
        </p:nvSpPr>
        <p:spPr>
          <a:xfrm>
            <a:off x="5183188" y="987425"/>
            <a:ext cx="6172200" cy="4873625"/>
          </a:xfrm>
        </p:spPr>
        <p:txBody>
          <a:bodyPr/>
          <a:lstStyle>
            <a:lvl1pPr>
              <a:defRPr sz="3200">
                <a:latin typeface="Swis721 Cn BT" panose="020B0506020202030204" pitchFamily="34" charset="0"/>
              </a:defRPr>
            </a:lvl1pPr>
            <a:lvl2pPr>
              <a:defRPr sz="2800">
                <a:latin typeface="Swis721 Cn BT" panose="020B0506020202030204" pitchFamily="34" charset="0"/>
              </a:defRPr>
            </a:lvl2pPr>
            <a:lvl3pPr>
              <a:defRPr sz="2400">
                <a:latin typeface="Swis721 Cn BT" panose="020B0506020202030204" pitchFamily="34" charset="0"/>
              </a:defRPr>
            </a:lvl3pPr>
            <a:lvl4pPr>
              <a:defRPr sz="2000">
                <a:latin typeface="Swis721 Cn BT" panose="020B0506020202030204" pitchFamily="34" charset="0"/>
              </a:defRPr>
            </a:lvl4pPr>
            <a:lvl5pPr>
              <a:defRPr sz="2000">
                <a:latin typeface="Swis721 Cn BT" panose="020B0506020202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Swis721 Cn BT" panose="020B0506020202030204" pitchFamily="34" charset="0"/>
              </a:defRPr>
            </a:lvl1pPr>
          </a:lstStyle>
          <a:p>
            <a:r>
              <a:rPr lang="en-US" dirty="0"/>
              <a:t>Click to edit Master title style</a:t>
            </a:r>
            <a:endParaRPr lang="en-IN"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Swis721 Cn BT" panose="020B05060202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Swis721 Cn BT" panose="020B05060202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6" name="Footer Placeholder 5"/>
          <p:cNvSpPr>
            <a:spLocks noGrp="1"/>
          </p:cNvSpPr>
          <p:nvPr>
            <p:ph type="ftr" sz="quarter" idx="11"/>
          </p:nvPr>
        </p:nvSpPr>
        <p:spPr/>
        <p:txBody>
          <a:bodyPr/>
          <a:lstStyle>
            <a:lvl1pPr>
              <a:defRPr>
                <a:latin typeface="Swis721 Cn BT" panose="020B0506020202030204" pitchFamily="34" charset="0"/>
              </a:defRPr>
            </a:lvl1pPr>
          </a:lstStyle>
          <a:p>
            <a:endParaRPr lang="en-IN" dirty="0"/>
          </a:p>
        </p:txBody>
      </p:sp>
      <p:sp>
        <p:nvSpPr>
          <p:cNvPr id="7" name="Slide Number Placeholder 6"/>
          <p:cNvSpPr>
            <a:spLocks noGrp="1"/>
          </p:cNvSpPr>
          <p:nvPr>
            <p:ph type="sldNum" sz="quarter" idx="12"/>
          </p:nvPr>
        </p:nvSpPr>
        <p:spPr/>
        <p:txBody>
          <a:bodyPr/>
          <a:lstStyle>
            <a:lvl1pPr>
              <a:defRPr>
                <a:latin typeface="Swis721 Cn BT" panose="020B0506020202030204" pitchFamily="34" charset="0"/>
              </a:defRPr>
            </a:lvl1pPr>
          </a:lstStyle>
          <a:p>
            <a:fld id="{360A5280-CC13-4BA4-BED6-ED44419E581B}" type="slidenum">
              <a:rPr lang="en-IN" smtClean="0"/>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0452"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1D1F399B-66F8-410B-BC10-53BC70ADDC32}" type="datetimeFigureOut">
              <a:rPr lang="en-IN" smtClean="0"/>
              <a:pPr/>
              <a:t>06-09-2024</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360A5280-CC13-4BA4-BED6-ED44419E581B}" type="slidenum">
              <a:rPr lang="en-IN" smtClean="0"/>
              <a:pPr/>
              <a:t>‹#›</a:t>
            </a:fld>
            <a:endParaRPr lang="en-IN" dirty="0"/>
          </a:p>
        </p:txBody>
      </p:sp>
      <p:sp>
        <p:nvSpPr>
          <p:cNvPr id="7" name="Rectangle 6"/>
          <p:cNvSpPr/>
          <p:nvPr userDrawn="1"/>
        </p:nvSpPr>
        <p:spPr>
          <a:xfrm>
            <a:off x="3616960" y="6644640"/>
            <a:ext cx="8575040" cy="213360"/>
          </a:xfrm>
          <a:prstGeom prst="rect">
            <a:avLst/>
          </a:prstGeom>
          <a:solidFill>
            <a:srgbClr val="01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8" name="Rectangle 7"/>
          <p:cNvSpPr/>
          <p:nvPr userDrawn="1"/>
        </p:nvSpPr>
        <p:spPr>
          <a:xfrm>
            <a:off x="0" y="6644640"/>
            <a:ext cx="9593582" cy="216654"/>
          </a:xfrm>
          <a:prstGeom prst="rect">
            <a:avLst/>
          </a:prstGeom>
          <a:solidFill>
            <a:srgbClr val="42C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Swis721 Cn BT" panose="020B0506020202030204" pitchFamily="34" charset="0"/>
            </a:endParaRPr>
          </a:p>
        </p:txBody>
      </p:sp>
      <p:sp>
        <p:nvSpPr>
          <p:cNvPr id="9" name="TextBox 8"/>
          <p:cNvSpPr txBox="1"/>
          <p:nvPr userDrawn="1"/>
        </p:nvSpPr>
        <p:spPr>
          <a:xfrm flipH="1">
            <a:off x="1161736" y="6609105"/>
            <a:ext cx="3527024" cy="307777"/>
          </a:xfrm>
          <a:prstGeom prst="rect">
            <a:avLst/>
          </a:prstGeom>
          <a:noFill/>
        </p:spPr>
        <p:txBody>
          <a:bodyPr wrap="square" rtlCol="0">
            <a:spAutoFit/>
          </a:bodyPr>
          <a:lstStyle/>
          <a:p>
            <a:r>
              <a:rPr lang="en-IN" sz="1400" dirty="0">
                <a:latin typeface="Swis721 Cn BT" panose="020B0506020202030204" pitchFamily="34" charset="0"/>
              </a:rPr>
              <a:t>POSH- Prevention, Prohibition &amp; Redressal</a:t>
            </a:r>
          </a:p>
        </p:txBody>
      </p:sp>
      <p:sp>
        <p:nvSpPr>
          <p:cNvPr id="11" name="TextBox 10"/>
          <p:cNvSpPr txBox="1"/>
          <p:nvPr userDrawn="1"/>
        </p:nvSpPr>
        <p:spPr>
          <a:xfrm flipH="1">
            <a:off x="5450047" y="6596042"/>
            <a:ext cx="2245364" cy="307777"/>
          </a:xfrm>
          <a:prstGeom prst="rect">
            <a:avLst/>
          </a:prstGeom>
          <a:noFill/>
        </p:spPr>
        <p:txBody>
          <a:bodyPr wrap="square" rtlCol="0">
            <a:spAutoFit/>
          </a:bodyPr>
          <a:lstStyle/>
          <a:p>
            <a:r>
              <a:rPr lang="en-IN" sz="1400" dirty="0">
                <a:latin typeface="Swis721 Cn BT" panose="020B0506020202030204" pitchFamily="34" charset="0"/>
              </a:rPr>
              <a:t> Company Name</a:t>
            </a:r>
          </a:p>
        </p:txBody>
      </p:sp>
      <p:sp>
        <p:nvSpPr>
          <p:cNvPr id="12" name="TextBox 11"/>
          <p:cNvSpPr txBox="1"/>
          <p:nvPr userDrawn="1"/>
        </p:nvSpPr>
        <p:spPr>
          <a:xfrm flipH="1">
            <a:off x="10005347" y="6597431"/>
            <a:ext cx="2245364" cy="307777"/>
          </a:xfrm>
          <a:prstGeom prst="rect">
            <a:avLst/>
          </a:prstGeom>
          <a:noFill/>
        </p:spPr>
        <p:txBody>
          <a:bodyPr wrap="square" rtlCol="0">
            <a:spAutoFit/>
          </a:bodyPr>
          <a:lstStyle/>
          <a:p>
            <a:r>
              <a:rPr lang="en-IN" sz="1400" dirty="0">
                <a:solidFill>
                  <a:schemeClr val="bg1"/>
                </a:solidFill>
                <a:latin typeface="Swis721 Cn BT" panose="020B0506020202030204" pitchFamily="34" charset="0"/>
              </a:rPr>
              <a:t> Trainer Name</a:t>
            </a:r>
          </a:p>
        </p:txBody>
      </p:sp>
      <p:sp>
        <p:nvSpPr>
          <p:cNvPr id="13" name="Rectangle 12"/>
          <p:cNvSpPr/>
          <p:nvPr userDrawn="1"/>
        </p:nvSpPr>
        <p:spPr>
          <a:xfrm>
            <a:off x="11027808" y="12619"/>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1026" name="Picture 2">
            <a:extLst>
              <a:ext uri="{FF2B5EF4-FFF2-40B4-BE49-F238E27FC236}">
                <a16:creationId xmlns:a16="http://schemas.microsoft.com/office/drawing/2014/main" id="{A7FE5FB0-7845-8E26-8337-C78956BFCC4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3879" y="45720"/>
            <a:ext cx="720090" cy="85690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61A7A-EF5A-5311-4B7B-2C16967D2750}"/>
              </a:ext>
            </a:extLst>
          </p:cNvPr>
          <p:cNvSpPr>
            <a:spLocks noGrp="1"/>
          </p:cNvSpPr>
          <p:nvPr>
            <p:ph type="title"/>
          </p:nvPr>
        </p:nvSpPr>
        <p:spPr>
          <a:xfrm>
            <a:off x="838200" y="365126"/>
            <a:ext cx="10515600" cy="726828"/>
          </a:xfrm>
          <a:prstGeom prst="rect">
            <a:avLst/>
          </a:prstGeom>
        </p:spPr>
        <p:txBody>
          <a:bodyPr vert="horz" lIns="91440" tIns="45720" rIns="91440" bIns="45720" rtlCol="0" anchor="ctr">
            <a:norm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3099E773-A7B7-DA60-1942-EA47EFE4C464}"/>
              </a:ext>
            </a:extLst>
          </p:cNvPr>
          <p:cNvSpPr>
            <a:spLocks noGrp="1"/>
          </p:cNvSpPr>
          <p:nvPr>
            <p:ph type="body" idx="1"/>
          </p:nvPr>
        </p:nvSpPr>
        <p:spPr>
          <a:xfrm>
            <a:off x="838200" y="1380879"/>
            <a:ext cx="10515600" cy="47960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Date Placeholder 3">
            <a:extLst>
              <a:ext uri="{FF2B5EF4-FFF2-40B4-BE49-F238E27FC236}">
                <a16:creationId xmlns:a16="http://schemas.microsoft.com/office/drawing/2014/main" id="{2438BB73-9D3A-18F8-828A-3C71842B67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wis721 Cn BT" panose="020B0506020202030204" pitchFamily="34" charset="0"/>
              </a:defRPr>
            </a:lvl1pPr>
          </a:lstStyle>
          <a:p>
            <a:fld id="{520BE410-CC43-4DEB-9AFF-147933E5353B}" type="datetimeFigureOut">
              <a:rPr lang="en-IN" smtClean="0"/>
              <a:pPr/>
              <a:t>06-09-2024</a:t>
            </a:fld>
            <a:endParaRPr lang="en-IN" dirty="0"/>
          </a:p>
        </p:txBody>
      </p:sp>
      <p:sp>
        <p:nvSpPr>
          <p:cNvPr id="5" name="Footer Placeholder 4">
            <a:extLst>
              <a:ext uri="{FF2B5EF4-FFF2-40B4-BE49-F238E27FC236}">
                <a16:creationId xmlns:a16="http://schemas.microsoft.com/office/drawing/2014/main" id="{1886BD72-DD52-335B-5BB3-32B7D2E536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wis721 Cn BT" panose="020B0506020202030204" pitchFamily="34" charset="0"/>
              </a:defRPr>
            </a:lvl1pPr>
          </a:lstStyle>
          <a:p>
            <a:endParaRPr lang="en-IN" dirty="0"/>
          </a:p>
        </p:txBody>
      </p:sp>
      <p:sp>
        <p:nvSpPr>
          <p:cNvPr id="6" name="Slide Number Placeholder 5">
            <a:extLst>
              <a:ext uri="{FF2B5EF4-FFF2-40B4-BE49-F238E27FC236}">
                <a16:creationId xmlns:a16="http://schemas.microsoft.com/office/drawing/2014/main" id="{8083A9B1-128F-3805-3321-59D2E6242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wis721 Cn BT" panose="020B0506020202030204" pitchFamily="34" charset="0"/>
              </a:defRPr>
            </a:lvl1pPr>
          </a:lstStyle>
          <a:p>
            <a:fld id="{85519FB9-9C4A-4C63-9B63-BE266DF53AFC}" type="slidenum">
              <a:rPr lang="en-IN" smtClean="0"/>
              <a:pPr/>
              <a:t>‹#›</a:t>
            </a:fld>
            <a:endParaRPr lang="en-IN" dirty="0"/>
          </a:p>
        </p:txBody>
      </p:sp>
      <p:sp>
        <p:nvSpPr>
          <p:cNvPr id="7" name="Rectangle 6">
            <a:extLst>
              <a:ext uri="{FF2B5EF4-FFF2-40B4-BE49-F238E27FC236}">
                <a16:creationId xmlns:a16="http://schemas.microsoft.com/office/drawing/2014/main" id="{C03CD06D-902D-C9C6-C606-7D91FC72FF4D}"/>
              </a:ext>
            </a:extLst>
          </p:cNvPr>
          <p:cNvSpPr/>
          <p:nvPr userDrawn="1"/>
        </p:nvSpPr>
        <p:spPr>
          <a:xfrm>
            <a:off x="8685213" y="6645275"/>
            <a:ext cx="3506787" cy="212725"/>
          </a:xfrm>
          <a:prstGeom prst="rect">
            <a:avLst/>
          </a:prstGeom>
          <a:solidFill>
            <a:srgbClr val="21B3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b="1" dirty="0">
              <a:latin typeface="Swis721 Cn BT" panose="020B0506020202030204" pitchFamily="34" charset="0"/>
            </a:endParaRPr>
          </a:p>
        </p:txBody>
      </p:sp>
      <p:sp>
        <p:nvSpPr>
          <p:cNvPr id="8" name="Rectangle 7">
            <a:extLst>
              <a:ext uri="{FF2B5EF4-FFF2-40B4-BE49-F238E27FC236}">
                <a16:creationId xmlns:a16="http://schemas.microsoft.com/office/drawing/2014/main" id="{8E6DB3C9-A120-476A-BADD-7183C4F7EE8F}"/>
              </a:ext>
            </a:extLst>
          </p:cNvPr>
          <p:cNvSpPr/>
          <p:nvPr userDrawn="1"/>
        </p:nvSpPr>
        <p:spPr>
          <a:xfrm>
            <a:off x="-7644" y="6645275"/>
            <a:ext cx="8710613" cy="212725"/>
          </a:xfrm>
          <a:prstGeom prst="rect">
            <a:avLst/>
          </a:prstGeom>
          <a:solidFill>
            <a:srgbClr val="0079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400" dirty="0">
                <a:latin typeface="Swis721 Cn BT" panose="020B0506020202030204" pitchFamily="34" charset="0"/>
              </a:rPr>
              <a:t>      © Creating Impact Training &amp; Development</a:t>
            </a:r>
          </a:p>
        </p:txBody>
      </p:sp>
      <p:pic>
        <p:nvPicPr>
          <p:cNvPr id="9" name="Picture 4">
            <a:extLst>
              <a:ext uri="{FF2B5EF4-FFF2-40B4-BE49-F238E27FC236}">
                <a16:creationId xmlns:a16="http://schemas.microsoft.com/office/drawing/2014/main" id="{CFC4A8F2-336D-8C2A-81D6-881B3533809B}"/>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419410" y="17756"/>
            <a:ext cx="1763712"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22896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b="1" kern="1200">
          <a:solidFill>
            <a:schemeClr val="tx1"/>
          </a:solidFill>
          <a:latin typeface="Swis721 Cn BT" panose="020B05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wis721 Cn BT" panose="020B05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wis721 Cn BT" panose="020B05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wis721 Cn BT" panose="020B05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wis721 Cn BT" panose="020B05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52.jp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png"/><Relationship Id="rId7" Type="http://schemas.openxmlformats.org/officeDocument/2006/relationships/hyperlink" Target="http://www.freelancetrainings.com/" TargetMode="External"/><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hyperlink" Target="mailto:Hello@freelancetrainings.com" TargetMode="External"/><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8E29C66A-F2C4-7A4C-9495-80744946229F}"/>
              </a:ext>
            </a:extLst>
          </p:cNvPr>
          <p:cNvSpPr txBox="1">
            <a:spLocks/>
          </p:cNvSpPr>
          <p:nvPr/>
        </p:nvSpPr>
        <p:spPr>
          <a:xfrm>
            <a:off x="1524000" y="5427345"/>
            <a:ext cx="9144000" cy="12382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Swis721 Cn BT" panose="020B0506020202030204" pitchFamily="34" charset="0"/>
                <a:ea typeface="+mj-ea"/>
                <a:cs typeface="+mj-cs"/>
              </a:defRPr>
            </a:lvl1pPr>
          </a:lstStyle>
          <a:p>
            <a:pPr algn="ctr"/>
            <a:r>
              <a:rPr lang="en-US" sz="3200" b="1" dirty="0">
                <a:effectLst>
                  <a:outerShdw blurRad="38100" dist="38100" dir="2700000" algn="tl">
                    <a:srgbClr val="000000">
                      <a:alpha val="43137"/>
                    </a:srgbClr>
                  </a:outerShdw>
                </a:effectLst>
              </a:rPr>
              <a:t>Prevention, Prohibition, and Redressal of Sexual Harassment at Workplace</a:t>
            </a:r>
          </a:p>
        </p:txBody>
      </p:sp>
      <p:pic>
        <p:nvPicPr>
          <p:cNvPr id="3" name="Picture 2">
            <a:extLst>
              <a:ext uri="{FF2B5EF4-FFF2-40B4-BE49-F238E27FC236}">
                <a16:creationId xmlns:a16="http://schemas.microsoft.com/office/drawing/2014/main" id="{4E0B1052-61D1-EB9B-3AF5-A2A4AEEE9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94"/>
            <a:ext cx="12218504" cy="5078627"/>
          </a:xfrm>
          <a:prstGeom prst="rect">
            <a:avLst/>
          </a:prstGeom>
        </p:spPr>
      </p:pic>
      <p:sp>
        <p:nvSpPr>
          <p:cNvPr id="2" name="Rectangle 1">
            <a:extLst>
              <a:ext uri="{FF2B5EF4-FFF2-40B4-BE49-F238E27FC236}">
                <a16:creationId xmlns:a16="http://schemas.microsoft.com/office/drawing/2014/main" id="{A6473EBA-B3D8-090A-7B40-05E1D8DF897A}"/>
              </a:ext>
            </a:extLst>
          </p:cNvPr>
          <p:cNvSpPr/>
          <p:nvPr/>
        </p:nvSpPr>
        <p:spPr>
          <a:xfrm>
            <a:off x="11049000" y="5327308"/>
            <a:ext cx="1143000" cy="1001486"/>
          </a:xfrm>
          <a:prstGeom prst="rect">
            <a:avLst/>
          </a:prstGeom>
          <a:solidFill>
            <a:srgbClr val="0154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Swis721 Cn BT" panose="020B0506020202030204" pitchFamily="34" charset="0"/>
              </a:rPr>
              <a:t>Your </a:t>
            </a:r>
          </a:p>
          <a:p>
            <a:pPr algn="ctr"/>
            <a:r>
              <a:rPr lang="en-IN" dirty="0">
                <a:latin typeface="Swis721 Cn BT" panose="020B0506020202030204" pitchFamily="34" charset="0"/>
              </a:rPr>
              <a:t>Company</a:t>
            </a:r>
          </a:p>
          <a:p>
            <a:pPr algn="ctr"/>
            <a:r>
              <a:rPr lang="en-IN" dirty="0">
                <a:latin typeface="Swis721 Cn BT" panose="020B0506020202030204" pitchFamily="34" charset="0"/>
              </a:rPr>
              <a:t>Logo</a:t>
            </a:r>
          </a:p>
        </p:txBody>
      </p:sp>
      <p:pic>
        <p:nvPicPr>
          <p:cNvPr id="2050" name="Picture 2">
            <a:extLst>
              <a:ext uri="{FF2B5EF4-FFF2-40B4-BE49-F238E27FC236}">
                <a16:creationId xmlns:a16="http://schemas.microsoft.com/office/drawing/2014/main" id="{2FAE4AE8-DDA4-F4DF-B919-2D941A0CA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6" y="5363751"/>
            <a:ext cx="1103244" cy="113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202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ee vector business man having a new bright solution idea">
            <a:extLst>
              <a:ext uri="{FF2B5EF4-FFF2-40B4-BE49-F238E27FC236}">
                <a16:creationId xmlns:a16="http://schemas.microsoft.com/office/drawing/2014/main" id="{5CF60ED5-EE90-E85A-D983-5EE43CB53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8945"/>
            <a:ext cx="2728909" cy="272890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vector college or university students group young happy people standing isolated on white background">
            <a:extLst>
              <a:ext uri="{FF2B5EF4-FFF2-40B4-BE49-F238E27FC236}">
                <a16:creationId xmlns:a16="http://schemas.microsoft.com/office/drawing/2014/main" id="{0FC5D73F-CA66-7F10-E3B7-021AB59537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597" y="2536304"/>
            <a:ext cx="3443288" cy="28712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ree vector construction worker concept illustration">
            <a:extLst>
              <a:ext uri="{FF2B5EF4-FFF2-40B4-BE49-F238E27FC236}">
                <a16:creationId xmlns:a16="http://schemas.microsoft.com/office/drawing/2014/main" id="{B34105F2-5A42-EBC8-FD4C-CBF9015A37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490" t="18554" r="8490" b="10220"/>
          <a:stretch/>
        </p:blipFill>
        <p:spPr bwMode="auto">
          <a:xfrm>
            <a:off x="7496174" y="850375"/>
            <a:ext cx="2514600" cy="215741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Free vector pipeline maintenance concept illustration">
            <a:extLst>
              <a:ext uri="{FF2B5EF4-FFF2-40B4-BE49-F238E27FC236}">
                <a16:creationId xmlns:a16="http://schemas.microsoft.com/office/drawing/2014/main" id="{487A5800-151D-4140-0FBB-08BBC4337F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4" y="3950492"/>
            <a:ext cx="2981325" cy="1985963"/>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Free vector volunteering concept illustration">
            <a:extLst>
              <a:ext uri="{FF2B5EF4-FFF2-40B4-BE49-F238E27FC236}">
                <a16:creationId xmlns:a16="http://schemas.microsoft.com/office/drawing/2014/main" id="{48303625-632D-6136-1132-9ED7C6649B6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44125" y="3885923"/>
            <a:ext cx="2047875" cy="20478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AE23FC-F9E7-4D94-BF2E-F9F88FF3CBCA}"/>
              </a:ext>
            </a:extLst>
          </p:cNvPr>
          <p:cNvSpPr txBox="1"/>
          <p:nvPr/>
        </p:nvSpPr>
        <p:spPr>
          <a:xfrm>
            <a:off x="216099" y="3429000"/>
            <a:ext cx="2082400" cy="369332"/>
          </a:xfrm>
          <a:prstGeom prst="rect">
            <a:avLst/>
          </a:prstGeom>
          <a:noFill/>
        </p:spPr>
        <p:txBody>
          <a:bodyPr wrap="square">
            <a:spAutoFit/>
          </a:bodyPr>
          <a:lstStyle/>
          <a:p>
            <a:r>
              <a:rPr lang="en-US" b="1" i="0" dirty="0">
                <a:solidFill>
                  <a:srgbClr val="374151"/>
                </a:solidFill>
                <a:effectLst/>
                <a:latin typeface="+mj-lt"/>
              </a:rPr>
              <a:t>Regular employees: </a:t>
            </a:r>
            <a:endParaRPr lang="en-IN" b="1" dirty="0">
              <a:latin typeface="+mj-lt"/>
            </a:endParaRPr>
          </a:p>
        </p:txBody>
      </p:sp>
      <p:sp>
        <p:nvSpPr>
          <p:cNvPr id="7" name="TextBox 6">
            <a:extLst>
              <a:ext uri="{FF2B5EF4-FFF2-40B4-BE49-F238E27FC236}">
                <a16:creationId xmlns:a16="http://schemas.microsoft.com/office/drawing/2014/main" id="{65185FA1-129E-0B9C-4D43-05EE3DD8432C}"/>
              </a:ext>
            </a:extLst>
          </p:cNvPr>
          <p:cNvSpPr txBox="1"/>
          <p:nvPr/>
        </p:nvSpPr>
        <p:spPr>
          <a:xfrm>
            <a:off x="216099" y="3798332"/>
            <a:ext cx="2350287" cy="1077218"/>
          </a:xfrm>
          <a:prstGeom prst="rect">
            <a:avLst/>
          </a:prstGeom>
          <a:noFill/>
        </p:spPr>
        <p:txBody>
          <a:bodyPr wrap="square">
            <a:spAutoFit/>
          </a:bodyPr>
          <a:lstStyle/>
          <a:p>
            <a:r>
              <a:rPr lang="en-US" sz="1600" dirty="0">
                <a:solidFill>
                  <a:srgbClr val="374151"/>
                </a:solidFill>
                <a:latin typeface="+mj-lt"/>
              </a:rPr>
              <a:t>P</a:t>
            </a:r>
            <a:r>
              <a:rPr lang="en-US" sz="1600" b="0" i="0" dirty="0">
                <a:solidFill>
                  <a:srgbClr val="374151"/>
                </a:solidFill>
                <a:effectLst/>
                <a:latin typeface="+mj-lt"/>
              </a:rPr>
              <a:t>ermanent, temporary, contractual</a:t>
            </a:r>
            <a:r>
              <a:rPr lang="en-US" sz="1600" dirty="0">
                <a:solidFill>
                  <a:srgbClr val="374151"/>
                </a:solidFill>
                <a:latin typeface="+mj-lt"/>
              </a:rPr>
              <a:t>, and </a:t>
            </a:r>
            <a:r>
              <a:rPr lang="en-US" sz="1600" b="0" i="0" dirty="0">
                <a:solidFill>
                  <a:srgbClr val="374151"/>
                </a:solidFill>
                <a:effectLst/>
                <a:latin typeface="+mj-lt"/>
              </a:rPr>
              <a:t>probationary , Full time/ Part time</a:t>
            </a:r>
            <a:endParaRPr lang="en-IN" sz="1600" dirty="0">
              <a:latin typeface="+mj-lt"/>
            </a:endParaRPr>
          </a:p>
        </p:txBody>
      </p:sp>
      <p:sp>
        <p:nvSpPr>
          <p:cNvPr id="8" name="TextBox 7">
            <a:extLst>
              <a:ext uri="{FF2B5EF4-FFF2-40B4-BE49-F238E27FC236}">
                <a16:creationId xmlns:a16="http://schemas.microsoft.com/office/drawing/2014/main" id="{F864905D-B8CB-5885-406A-D5681461F82F}"/>
              </a:ext>
            </a:extLst>
          </p:cNvPr>
          <p:cNvSpPr txBox="1"/>
          <p:nvPr/>
        </p:nvSpPr>
        <p:spPr>
          <a:xfrm>
            <a:off x="3300998" y="5222879"/>
            <a:ext cx="2082400" cy="369332"/>
          </a:xfrm>
          <a:prstGeom prst="rect">
            <a:avLst/>
          </a:prstGeom>
          <a:noFill/>
        </p:spPr>
        <p:txBody>
          <a:bodyPr wrap="square">
            <a:spAutoFit/>
          </a:bodyPr>
          <a:lstStyle/>
          <a:p>
            <a:pPr algn="ctr"/>
            <a:r>
              <a:rPr lang="en-US" b="1" i="0" dirty="0">
                <a:solidFill>
                  <a:srgbClr val="374151"/>
                </a:solidFill>
                <a:effectLst/>
                <a:latin typeface="+mj-lt"/>
              </a:rPr>
              <a:t>Trainees</a:t>
            </a:r>
            <a:endParaRPr lang="en-IN" b="1" dirty="0">
              <a:latin typeface="+mj-lt"/>
            </a:endParaRPr>
          </a:p>
        </p:txBody>
      </p:sp>
      <p:sp>
        <p:nvSpPr>
          <p:cNvPr id="9" name="TextBox 8">
            <a:extLst>
              <a:ext uri="{FF2B5EF4-FFF2-40B4-BE49-F238E27FC236}">
                <a16:creationId xmlns:a16="http://schemas.microsoft.com/office/drawing/2014/main" id="{9AB83743-A7FD-C1D7-6176-AFBE4727CDA1}"/>
              </a:ext>
            </a:extLst>
          </p:cNvPr>
          <p:cNvSpPr txBox="1"/>
          <p:nvPr/>
        </p:nvSpPr>
        <p:spPr>
          <a:xfrm>
            <a:off x="6253170" y="5881133"/>
            <a:ext cx="2981324" cy="369332"/>
          </a:xfrm>
          <a:prstGeom prst="rect">
            <a:avLst/>
          </a:prstGeom>
          <a:noFill/>
        </p:spPr>
        <p:txBody>
          <a:bodyPr wrap="square">
            <a:spAutoFit/>
          </a:bodyPr>
          <a:lstStyle/>
          <a:p>
            <a:pPr algn="ctr"/>
            <a:r>
              <a:rPr lang="en-US" b="1" i="0" dirty="0">
                <a:solidFill>
                  <a:srgbClr val="374151"/>
                </a:solidFill>
                <a:effectLst/>
                <a:latin typeface="+mj-lt"/>
              </a:rPr>
              <a:t>Workers &amp; Laborer</a:t>
            </a:r>
            <a:endParaRPr lang="en-IN" b="1" dirty="0">
              <a:latin typeface="+mj-lt"/>
            </a:endParaRPr>
          </a:p>
        </p:txBody>
      </p:sp>
      <p:sp>
        <p:nvSpPr>
          <p:cNvPr id="10" name="TextBox 9">
            <a:extLst>
              <a:ext uri="{FF2B5EF4-FFF2-40B4-BE49-F238E27FC236}">
                <a16:creationId xmlns:a16="http://schemas.microsoft.com/office/drawing/2014/main" id="{1C16DC5D-8F48-8465-2A49-8EE30A392482}"/>
              </a:ext>
            </a:extLst>
          </p:cNvPr>
          <p:cNvSpPr txBox="1"/>
          <p:nvPr/>
        </p:nvSpPr>
        <p:spPr>
          <a:xfrm>
            <a:off x="10126862" y="5800155"/>
            <a:ext cx="2082400" cy="369332"/>
          </a:xfrm>
          <a:prstGeom prst="rect">
            <a:avLst/>
          </a:prstGeom>
          <a:noFill/>
        </p:spPr>
        <p:txBody>
          <a:bodyPr wrap="square">
            <a:spAutoFit/>
          </a:bodyPr>
          <a:lstStyle/>
          <a:p>
            <a:pPr algn="ctr"/>
            <a:r>
              <a:rPr lang="en-US" b="1" i="0" dirty="0">
                <a:solidFill>
                  <a:srgbClr val="374151"/>
                </a:solidFill>
                <a:effectLst/>
                <a:latin typeface="+mj-lt"/>
              </a:rPr>
              <a:t>Volunteers</a:t>
            </a:r>
            <a:endParaRPr lang="en-IN" b="1" dirty="0">
              <a:latin typeface="+mj-lt"/>
            </a:endParaRPr>
          </a:p>
        </p:txBody>
      </p:sp>
      <p:sp>
        <p:nvSpPr>
          <p:cNvPr id="12" name="TextBox 11">
            <a:extLst>
              <a:ext uri="{FF2B5EF4-FFF2-40B4-BE49-F238E27FC236}">
                <a16:creationId xmlns:a16="http://schemas.microsoft.com/office/drawing/2014/main" id="{B491FBDF-6C0C-1742-3EB6-9E3761260C41}"/>
              </a:ext>
            </a:extLst>
          </p:cNvPr>
          <p:cNvSpPr txBox="1"/>
          <p:nvPr/>
        </p:nvSpPr>
        <p:spPr>
          <a:xfrm>
            <a:off x="8016472" y="2938082"/>
            <a:ext cx="2127653" cy="369332"/>
          </a:xfrm>
          <a:prstGeom prst="rect">
            <a:avLst/>
          </a:prstGeom>
          <a:noFill/>
        </p:spPr>
        <p:txBody>
          <a:bodyPr wrap="square">
            <a:spAutoFit/>
          </a:bodyPr>
          <a:lstStyle/>
          <a:p>
            <a:pPr algn="ctr"/>
            <a:r>
              <a:rPr lang="en-US" b="1" dirty="0">
                <a:solidFill>
                  <a:srgbClr val="374151"/>
                </a:solidFill>
                <a:latin typeface="+mj-lt"/>
              </a:rPr>
              <a:t>Third-party workers: </a:t>
            </a:r>
            <a:endParaRPr lang="en-IN" b="1" dirty="0">
              <a:solidFill>
                <a:srgbClr val="374151"/>
              </a:solidFill>
              <a:latin typeface="+mj-lt"/>
            </a:endParaRPr>
          </a:p>
        </p:txBody>
      </p:sp>
      <p:sp>
        <p:nvSpPr>
          <p:cNvPr id="14" name="TextBox 13">
            <a:extLst>
              <a:ext uri="{FF2B5EF4-FFF2-40B4-BE49-F238E27FC236}">
                <a16:creationId xmlns:a16="http://schemas.microsoft.com/office/drawing/2014/main" id="{36873AAE-C679-7B98-FD47-04EA85B4E1CA}"/>
              </a:ext>
            </a:extLst>
          </p:cNvPr>
          <p:cNvSpPr txBox="1"/>
          <p:nvPr/>
        </p:nvSpPr>
        <p:spPr>
          <a:xfrm>
            <a:off x="2976561" y="5504383"/>
            <a:ext cx="2981324" cy="646331"/>
          </a:xfrm>
          <a:prstGeom prst="rect">
            <a:avLst/>
          </a:prstGeom>
          <a:noFill/>
        </p:spPr>
        <p:txBody>
          <a:bodyPr wrap="square">
            <a:spAutoFit/>
          </a:bodyPr>
          <a:lstStyle/>
          <a:p>
            <a:r>
              <a:rPr lang="en-US" sz="1600" dirty="0">
                <a:solidFill>
                  <a:srgbClr val="374151"/>
                </a:solidFill>
                <a:latin typeface="+mj-lt"/>
              </a:rPr>
              <a:t>Trainees, interns, apprentices</a:t>
            </a:r>
            <a:r>
              <a:rPr lang="en-US" b="0" i="0" dirty="0">
                <a:solidFill>
                  <a:srgbClr val="374151"/>
                </a:solidFill>
                <a:effectLst/>
                <a:latin typeface="Söhne"/>
              </a:rPr>
              <a:t>, any any other form of Trainee</a:t>
            </a:r>
            <a:endParaRPr lang="en-IN" dirty="0"/>
          </a:p>
        </p:txBody>
      </p:sp>
      <p:sp>
        <p:nvSpPr>
          <p:cNvPr id="16" name="TextBox 15">
            <a:extLst>
              <a:ext uri="{FF2B5EF4-FFF2-40B4-BE49-F238E27FC236}">
                <a16:creationId xmlns:a16="http://schemas.microsoft.com/office/drawing/2014/main" id="{C11009A3-0B4C-5F7C-35DB-F24219918305}"/>
              </a:ext>
            </a:extLst>
          </p:cNvPr>
          <p:cNvSpPr txBox="1"/>
          <p:nvPr/>
        </p:nvSpPr>
        <p:spPr>
          <a:xfrm>
            <a:off x="6553194" y="6250465"/>
            <a:ext cx="3148019" cy="338554"/>
          </a:xfrm>
          <a:prstGeom prst="rect">
            <a:avLst/>
          </a:prstGeom>
          <a:noFill/>
        </p:spPr>
        <p:txBody>
          <a:bodyPr wrap="square">
            <a:spAutoFit/>
          </a:bodyPr>
          <a:lstStyle/>
          <a:p>
            <a:r>
              <a:rPr lang="en-US" sz="1600" dirty="0">
                <a:solidFill>
                  <a:srgbClr val="374151"/>
                </a:solidFill>
                <a:latin typeface="+mj-lt"/>
              </a:rPr>
              <a:t>Manual, skilled, or unskilled labor</a:t>
            </a:r>
            <a:endParaRPr lang="en-IN" sz="1600" dirty="0">
              <a:solidFill>
                <a:srgbClr val="374151"/>
              </a:solidFill>
              <a:latin typeface="+mj-lt"/>
            </a:endParaRPr>
          </a:p>
        </p:txBody>
      </p:sp>
      <p:sp>
        <p:nvSpPr>
          <p:cNvPr id="18" name="TextBox 17">
            <a:extLst>
              <a:ext uri="{FF2B5EF4-FFF2-40B4-BE49-F238E27FC236}">
                <a16:creationId xmlns:a16="http://schemas.microsoft.com/office/drawing/2014/main" id="{4B102774-C218-85BB-6C57-BE646586E2EB}"/>
              </a:ext>
            </a:extLst>
          </p:cNvPr>
          <p:cNvSpPr txBox="1"/>
          <p:nvPr/>
        </p:nvSpPr>
        <p:spPr>
          <a:xfrm>
            <a:off x="8016472" y="3233803"/>
            <a:ext cx="2981325" cy="646331"/>
          </a:xfrm>
          <a:prstGeom prst="rect">
            <a:avLst/>
          </a:prstGeom>
          <a:noFill/>
        </p:spPr>
        <p:txBody>
          <a:bodyPr wrap="square">
            <a:spAutoFit/>
          </a:bodyPr>
          <a:lstStyle/>
          <a:p>
            <a:r>
              <a:rPr lang="en-US" dirty="0">
                <a:solidFill>
                  <a:srgbClr val="374151"/>
                </a:solidFill>
                <a:latin typeface="Söhne"/>
              </a:rPr>
              <a:t>Consultants, contractors, agents, </a:t>
            </a:r>
            <a:endParaRPr lang="en-IN" dirty="0">
              <a:solidFill>
                <a:srgbClr val="374151"/>
              </a:solidFill>
              <a:latin typeface="Söhne"/>
            </a:endParaRPr>
          </a:p>
        </p:txBody>
      </p:sp>
      <p:sp>
        <p:nvSpPr>
          <p:cNvPr id="20" name="TextBox 19">
            <a:extLst>
              <a:ext uri="{FF2B5EF4-FFF2-40B4-BE49-F238E27FC236}">
                <a16:creationId xmlns:a16="http://schemas.microsoft.com/office/drawing/2014/main" id="{1CB7930E-065A-D1B9-6D0B-3E221D70985C}"/>
              </a:ext>
            </a:extLst>
          </p:cNvPr>
          <p:cNvSpPr txBox="1"/>
          <p:nvPr/>
        </p:nvSpPr>
        <p:spPr>
          <a:xfrm>
            <a:off x="10144125" y="6065799"/>
            <a:ext cx="2981324" cy="646331"/>
          </a:xfrm>
          <a:prstGeom prst="rect">
            <a:avLst/>
          </a:prstGeom>
          <a:noFill/>
        </p:spPr>
        <p:txBody>
          <a:bodyPr wrap="square">
            <a:spAutoFit/>
          </a:bodyPr>
          <a:lstStyle/>
          <a:p>
            <a:r>
              <a:rPr lang="en-US" b="0" i="0" dirty="0">
                <a:solidFill>
                  <a:srgbClr val="374151"/>
                </a:solidFill>
                <a:effectLst/>
                <a:latin typeface="Söhne"/>
              </a:rPr>
              <a:t>social or charitable organizations</a:t>
            </a:r>
            <a:endParaRPr lang="en-IN" dirty="0"/>
          </a:p>
        </p:txBody>
      </p:sp>
      <p:sp>
        <p:nvSpPr>
          <p:cNvPr id="21" name="Title 20">
            <a:extLst>
              <a:ext uri="{FF2B5EF4-FFF2-40B4-BE49-F238E27FC236}">
                <a16:creationId xmlns:a16="http://schemas.microsoft.com/office/drawing/2014/main" id="{F071E801-C706-1672-B776-E7275F89AFAF}"/>
              </a:ext>
            </a:extLst>
          </p:cNvPr>
          <p:cNvSpPr>
            <a:spLocks noGrp="1"/>
          </p:cNvSpPr>
          <p:nvPr>
            <p:ph type="title"/>
          </p:nvPr>
        </p:nvSpPr>
        <p:spPr>
          <a:xfrm>
            <a:off x="838200" y="165973"/>
            <a:ext cx="10515600" cy="655624"/>
          </a:xfrm>
        </p:spPr>
        <p:txBody>
          <a:bodyPr>
            <a:noAutofit/>
          </a:bodyPr>
          <a:lstStyle/>
          <a:p>
            <a:r>
              <a:rPr lang="en-IN" sz="3600" b="1" dirty="0"/>
              <a:t>Who is an Employee under POSH ACT</a:t>
            </a:r>
          </a:p>
        </p:txBody>
      </p:sp>
    </p:spTree>
    <p:extLst>
      <p:ext uri="{BB962C8B-B14F-4D97-AF65-F5344CB8AC3E}">
        <p14:creationId xmlns:p14="http://schemas.microsoft.com/office/powerpoint/2010/main" val="356806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1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2" grpId="0"/>
      <p:bldP spid="14" grpId="0"/>
      <p:bldP spid="16"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Vector woman having a job interview recruiting with hr businessman while sitting near desk in office  illustration">
            <a:extLst>
              <a:ext uri="{FF2B5EF4-FFF2-40B4-BE49-F238E27FC236}">
                <a16:creationId xmlns:a16="http://schemas.microsoft.com/office/drawing/2014/main" id="{A327A82E-6B50-917B-2446-E78DEDFC46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694" y="3927264"/>
            <a:ext cx="2114550" cy="14423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481975-4B34-915E-1DCF-AF606AE0909C}"/>
              </a:ext>
            </a:extLst>
          </p:cNvPr>
          <p:cNvSpPr txBox="1"/>
          <p:nvPr/>
        </p:nvSpPr>
        <p:spPr>
          <a:xfrm>
            <a:off x="888282" y="5339572"/>
            <a:ext cx="2027210" cy="671915"/>
          </a:xfrm>
          <a:prstGeom prst="rect">
            <a:avLst/>
          </a:prstGeom>
          <a:noFill/>
        </p:spPr>
        <p:txBody>
          <a:bodyPr wrap="square">
            <a:spAutoFit/>
          </a:bodyPr>
          <a:lstStyle/>
          <a:p>
            <a:pPr lvl="0">
              <a:lnSpc>
                <a:spcPct val="107000"/>
              </a:lnSpc>
            </a:pPr>
            <a:r>
              <a:rPr lang="en-IN" dirty="0">
                <a:latin typeface="+mj-lt"/>
                <a:ea typeface="Calibri" panose="020F0502020204030204" pitchFamily="34" charset="0"/>
                <a:cs typeface="Mangal" panose="02040503050203030202" pitchFamily="18" charset="0"/>
              </a:rPr>
              <a:t>C</a:t>
            </a:r>
            <a:r>
              <a:rPr lang="en-IN" sz="1800" dirty="0">
                <a:effectLst/>
                <a:latin typeface="+mj-lt"/>
                <a:ea typeface="Calibri" panose="020F0502020204030204" pitchFamily="34" charset="0"/>
                <a:cs typeface="Mangal" panose="02040503050203030202" pitchFamily="18" charset="0"/>
              </a:rPr>
              <a:t>lient premises &amp;</a:t>
            </a:r>
          </a:p>
          <a:p>
            <a:pPr lvl="0">
              <a:lnSpc>
                <a:spcPct val="107000"/>
              </a:lnSpc>
            </a:pPr>
            <a:r>
              <a:rPr lang="en-IN" dirty="0">
                <a:latin typeface="+mj-lt"/>
                <a:ea typeface="Calibri" panose="020F0502020204030204" pitchFamily="34" charset="0"/>
                <a:cs typeface="Mangal" panose="02040503050203030202" pitchFamily="18" charset="0"/>
              </a:rPr>
              <a:t>Meetings</a:t>
            </a:r>
            <a:endParaRPr lang="en-IN" sz="1400" dirty="0">
              <a:effectLst/>
              <a:latin typeface="+mj-lt"/>
              <a:ea typeface="Calibri" panose="020F0502020204030204" pitchFamily="34" charset="0"/>
              <a:cs typeface="Mangal" panose="02040503050203030202" pitchFamily="18" charset="0"/>
            </a:endParaRPr>
          </a:p>
        </p:txBody>
      </p:sp>
      <p:pic>
        <p:nvPicPr>
          <p:cNvPr id="6" name="Picture 6" descr="Vector executive female walking with her suitcase">
            <a:extLst>
              <a:ext uri="{FF2B5EF4-FFF2-40B4-BE49-F238E27FC236}">
                <a16:creationId xmlns:a16="http://schemas.microsoft.com/office/drawing/2014/main" id="{2C2BB05A-E8F1-CF74-1AB1-FB3B1A72CE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0778" y="434897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72DFC35-C493-071D-E843-7D023BB04056}"/>
              </a:ext>
            </a:extLst>
          </p:cNvPr>
          <p:cNvSpPr txBox="1"/>
          <p:nvPr/>
        </p:nvSpPr>
        <p:spPr>
          <a:xfrm>
            <a:off x="3327792" y="6016975"/>
            <a:ext cx="1940232" cy="671915"/>
          </a:xfrm>
          <a:prstGeom prst="rect">
            <a:avLst/>
          </a:prstGeom>
          <a:noFill/>
        </p:spPr>
        <p:txBody>
          <a:bodyPr wrap="square">
            <a:spAutoFit/>
          </a:bodyPr>
          <a:lstStyle/>
          <a:p>
            <a:pPr>
              <a:lnSpc>
                <a:spcPct val="107000"/>
              </a:lnSpc>
            </a:pPr>
            <a:r>
              <a:rPr lang="en-IN" dirty="0">
                <a:latin typeface="+mj-lt"/>
                <a:ea typeface="Calibri" panose="020F0502020204030204" pitchFamily="34" charset="0"/>
                <a:cs typeface="Mangal" panose="02040503050203030202" pitchFamily="18" charset="0"/>
              </a:rPr>
              <a:t>Business Travel &amp;</a:t>
            </a:r>
          </a:p>
          <a:p>
            <a:pPr>
              <a:lnSpc>
                <a:spcPct val="107000"/>
              </a:lnSpc>
            </a:pPr>
            <a:r>
              <a:rPr lang="en-IN" dirty="0">
                <a:latin typeface="+mj-lt"/>
                <a:ea typeface="Calibri" panose="020F0502020204030204" pitchFamily="34" charset="0"/>
                <a:cs typeface="Mangal" panose="02040503050203030202" pitchFamily="18" charset="0"/>
              </a:rPr>
              <a:t>Incentivised Trips</a:t>
            </a:r>
          </a:p>
        </p:txBody>
      </p:sp>
      <p:pic>
        <p:nvPicPr>
          <p:cNvPr id="8" name="Picture 10" descr="Vector bearded taxi driver stand near yellow car clip art">
            <a:extLst>
              <a:ext uri="{FF2B5EF4-FFF2-40B4-BE49-F238E27FC236}">
                <a16:creationId xmlns:a16="http://schemas.microsoft.com/office/drawing/2014/main" id="{75E497E5-FC21-E577-47B7-93987266919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7" b="11117"/>
          <a:stretch/>
        </p:blipFill>
        <p:spPr bwMode="auto">
          <a:xfrm>
            <a:off x="5272370" y="3357395"/>
            <a:ext cx="2481260" cy="14834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799DA74-F32B-00B5-10BA-E6AFC188117D}"/>
              </a:ext>
            </a:extLst>
          </p:cNvPr>
          <p:cNvSpPr txBox="1"/>
          <p:nvPr/>
        </p:nvSpPr>
        <p:spPr>
          <a:xfrm>
            <a:off x="5181524" y="4795135"/>
            <a:ext cx="3764356" cy="671915"/>
          </a:xfrm>
          <a:prstGeom prst="rect">
            <a:avLst/>
          </a:prstGeom>
          <a:noFill/>
        </p:spPr>
        <p:txBody>
          <a:bodyPr wrap="square">
            <a:spAutoFit/>
          </a:bodyPr>
          <a:lstStyle/>
          <a:p>
            <a:pPr>
              <a:lnSpc>
                <a:spcPct val="107000"/>
              </a:lnSpc>
            </a:pPr>
            <a:r>
              <a:rPr lang="en-IN" dirty="0">
                <a:latin typeface="+mj-lt"/>
                <a:ea typeface="Calibri" panose="020F0502020204030204" pitchFamily="34" charset="0"/>
                <a:cs typeface="Mangal" panose="02040503050203030202" pitchFamily="18" charset="0"/>
              </a:rPr>
              <a:t>Company provided transportation </a:t>
            </a:r>
          </a:p>
          <a:p>
            <a:pPr>
              <a:lnSpc>
                <a:spcPct val="107000"/>
              </a:lnSpc>
            </a:pPr>
            <a:r>
              <a:rPr lang="en-IN" dirty="0">
                <a:latin typeface="+mj-lt"/>
                <a:ea typeface="Calibri" panose="020F0502020204030204" pitchFamily="34" charset="0"/>
                <a:cs typeface="Mangal" panose="02040503050203030202" pitchFamily="18" charset="0"/>
              </a:rPr>
              <a:t>&amp; Accommodation</a:t>
            </a:r>
          </a:p>
        </p:txBody>
      </p:sp>
      <p:pic>
        <p:nvPicPr>
          <p:cNvPr id="10" name="Picture 12" descr="Vector friends doing high five illustration">
            <a:extLst>
              <a:ext uri="{FF2B5EF4-FFF2-40B4-BE49-F238E27FC236}">
                <a16:creationId xmlns:a16="http://schemas.microsoft.com/office/drawing/2014/main" id="{214B1CEE-8D03-76D0-8F35-43C8FFDAD52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492" t="15316" r="16134"/>
          <a:stretch/>
        </p:blipFill>
        <p:spPr bwMode="auto">
          <a:xfrm>
            <a:off x="9078672" y="3970043"/>
            <a:ext cx="2024062" cy="13737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4563EF7-5B56-2D8D-265F-ABA687B210DF}"/>
              </a:ext>
            </a:extLst>
          </p:cNvPr>
          <p:cNvSpPr txBox="1"/>
          <p:nvPr/>
        </p:nvSpPr>
        <p:spPr>
          <a:xfrm>
            <a:off x="9164254" y="5401002"/>
            <a:ext cx="2779052" cy="968278"/>
          </a:xfrm>
          <a:prstGeom prst="rect">
            <a:avLst/>
          </a:prstGeom>
          <a:noFill/>
        </p:spPr>
        <p:txBody>
          <a:bodyPr wrap="square">
            <a:spAutoFit/>
          </a:bodyPr>
          <a:lstStyle/>
          <a:p>
            <a:pPr>
              <a:lnSpc>
                <a:spcPct val="107000"/>
              </a:lnSpc>
            </a:pPr>
            <a:r>
              <a:rPr lang="en-IN" dirty="0">
                <a:latin typeface="+mj-lt"/>
                <a:ea typeface="Calibri" panose="020F0502020204030204" pitchFamily="34" charset="0"/>
                <a:cs typeface="Mangal" panose="02040503050203030202" pitchFamily="18" charset="0"/>
              </a:rPr>
              <a:t>Training programmes, Seminars, Office parties, off sites, Outbound Trainings</a:t>
            </a:r>
          </a:p>
        </p:txBody>
      </p:sp>
      <p:pic>
        <p:nvPicPr>
          <p:cNvPr id="12" name="Picture 14" descr="Vector group of friends meet and chat over video conference using a laptop.">
            <a:extLst>
              <a:ext uri="{FF2B5EF4-FFF2-40B4-BE49-F238E27FC236}">
                <a16:creationId xmlns:a16="http://schemas.microsoft.com/office/drawing/2014/main" id="{E0F46307-F658-239B-97AD-3012470754E3}"/>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511" t="6747" r="13592"/>
          <a:stretch/>
        </p:blipFill>
        <p:spPr bwMode="auto">
          <a:xfrm>
            <a:off x="8744123" y="1342052"/>
            <a:ext cx="1573943" cy="12810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CC1AD7C-95DE-CF42-86B8-9E14C083CB50}"/>
              </a:ext>
            </a:extLst>
          </p:cNvPr>
          <p:cNvSpPr txBox="1"/>
          <p:nvPr/>
        </p:nvSpPr>
        <p:spPr>
          <a:xfrm>
            <a:off x="7886422" y="2413922"/>
            <a:ext cx="4261106" cy="968278"/>
          </a:xfrm>
          <a:prstGeom prst="rect">
            <a:avLst/>
          </a:prstGeom>
          <a:noFill/>
        </p:spPr>
        <p:txBody>
          <a:bodyPr wrap="square">
            <a:spAutoFit/>
          </a:bodyPr>
          <a:lstStyle/>
          <a:p>
            <a:pPr>
              <a:lnSpc>
                <a:spcPct val="107000"/>
              </a:lnSpc>
              <a:spcAft>
                <a:spcPts val="800"/>
              </a:spcAft>
            </a:pPr>
            <a:r>
              <a:rPr lang="en-IN" dirty="0">
                <a:latin typeface="+mj-lt"/>
                <a:ea typeface="Calibri" panose="020F0502020204030204" pitchFamily="34" charset="0"/>
                <a:cs typeface="Mangal" panose="02040503050203030202" pitchFamily="18" charset="0"/>
              </a:rPr>
              <a:t>Communication modes like (Meeting platforms- ZOOM, </a:t>
            </a:r>
            <a:r>
              <a:rPr lang="en-IN" dirty="0" err="1">
                <a:latin typeface="+mj-lt"/>
                <a:ea typeface="Calibri" panose="020F0502020204030204" pitchFamily="34" charset="0"/>
                <a:cs typeface="Mangal" panose="02040503050203030202" pitchFamily="18" charset="0"/>
              </a:rPr>
              <a:t>Whats</a:t>
            </a:r>
            <a:r>
              <a:rPr lang="en-IN" dirty="0">
                <a:latin typeface="+mj-lt"/>
                <a:ea typeface="Calibri" panose="020F0502020204030204" pitchFamily="34" charset="0"/>
                <a:cs typeface="Mangal" panose="02040503050203030202" pitchFamily="18" charset="0"/>
              </a:rPr>
              <a:t> app messages and even text messages)</a:t>
            </a:r>
          </a:p>
        </p:txBody>
      </p:sp>
      <p:pic>
        <p:nvPicPr>
          <p:cNvPr id="7170" name="Picture 2" descr="Vector people buying property vector illustration">
            <a:extLst>
              <a:ext uri="{FF2B5EF4-FFF2-40B4-BE49-F238E27FC236}">
                <a16:creationId xmlns:a16="http://schemas.microsoft.com/office/drawing/2014/main" id="{85DF8B0F-608A-91FE-DC38-89C86B68AFA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588" t="16147" r="5588" b="16642"/>
          <a:stretch/>
        </p:blipFill>
        <p:spPr bwMode="auto">
          <a:xfrm>
            <a:off x="3627307" y="791862"/>
            <a:ext cx="3108434" cy="188242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6DB9915-9D70-1276-2F52-AF7636185869}"/>
              </a:ext>
            </a:extLst>
          </p:cNvPr>
          <p:cNvSpPr txBox="1"/>
          <p:nvPr/>
        </p:nvSpPr>
        <p:spPr>
          <a:xfrm>
            <a:off x="4091804" y="2552293"/>
            <a:ext cx="3219277" cy="671915"/>
          </a:xfrm>
          <a:prstGeom prst="rect">
            <a:avLst/>
          </a:prstGeom>
          <a:noFill/>
        </p:spPr>
        <p:txBody>
          <a:bodyPr wrap="square">
            <a:spAutoFit/>
          </a:bodyPr>
          <a:lstStyle>
            <a:defPPr>
              <a:defRPr lang="en-US"/>
            </a:defPPr>
            <a:lvl1pPr lvl="0">
              <a:lnSpc>
                <a:spcPct val="107000"/>
              </a:lnSpc>
              <a:defRPr>
                <a:latin typeface="+mj-lt"/>
                <a:ea typeface="Calibri" panose="020F0502020204030204" pitchFamily="34" charset="0"/>
                <a:cs typeface="Mangal" panose="02040503050203030202" pitchFamily="18" charset="0"/>
              </a:defRPr>
            </a:lvl1pPr>
          </a:lstStyle>
          <a:p>
            <a:r>
              <a:rPr lang="en-IN" dirty="0"/>
              <a:t>Personal space of the senior or </a:t>
            </a:r>
          </a:p>
          <a:p>
            <a:r>
              <a:rPr lang="en-IN" dirty="0"/>
              <a:t>the hiring authority</a:t>
            </a:r>
          </a:p>
        </p:txBody>
      </p:sp>
      <p:pic>
        <p:nvPicPr>
          <p:cNvPr id="7172" name="Picture 4" descr="Vector woman sitting with laptop. concept illustration for working, studying, education, work from home, healthy lifestyle.">
            <a:extLst>
              <a:ext uri="{FF2B5EF4-FFF2-40B4-BE49-F238E27FC236}">
                <a16:creationId xmlns:a16="http://schemas.microsoft.com/office/drawing/2014/main" id="{B42786D9-9F8F-360C-28EC-8B76FE6D5846}"/>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6779"/>
          <a:stretch/>
        </p:blipFill>
        <p:spPr bwMode="auto">
          <a:xfrm>
            <a:off x="66172" y="851603"/>
            <a:ext cx="2463668" cy="20502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91975D7-1A2F-1AA8-ECBC-9534F3D33726}"/>
              </a:ext>
            </a:extLst>
          </p:cNvPr>
          <p:cNvSpPr txBox="1"/>
          <p:nvPr/>
        </p:nvSpPr>
        <p:spPr>
          <a:xfrm>
            <a:off x="593476" y="2898061"/>
            <a:ext cx="2306078" cy="609013"/>
          </a:xfrm>
          <a:prstGeom prst="rect">
            <a:avLst/>
          </a:prstGeom>
          <a:noFill/>
        </p:spPr>
        <p:txBody>
          <a:bodyPr wrap="square">
            <a:spAutoFit/>
          </a:bodyPr>
          <a:lstStyle/>
          <a:p>
            <a:pPr lvl="0">
              <a:lnSpc>
                <a:spcPct val="107000"/>
              </a:lnSpc>
            </a:pPr>
            <a:r>
              <a:rPr lang="en-IN" dirty="0">
                <a:latin typeface="+mj-lt"/>
                <a:ea typeface="Calibri" panose="020F0502020204030204" pitchFamily="34" charset="0"/>
                <a:cs typeface="Mangal" panose="02040503050203030202" pitchFamily="18" charset="0"/>
              </a:rPr>
              <a:t>Work from Home,</a:t>
            </a:r>
          </a:p>
          <a:p>
            <a:pPr lvl="0">
              <a:lnSpc>
                <a:spcPct val="107000"/>
              </a:lnSpc>
            </a:pPr>
            <a:r>
              <a:rPr lang="en-IN" sz="1400" dirty="0">
                <a:effectLst/>
                <a:latin typeface="+mj-lt"/>
                <a:ea typeface="Calibri" panose="020F0502020204030204" pitchFamily="34" charset="0"/>
                <a:cs typeface="Mangal" panose="02040503050203030202" pitchFamily="18" charset="0"/>
              </a:rPr>
              <a:t>Remote/Flexi working</a:t>
            </a:r>
          </a:p>
        </p:txBody>
      </p:sp>
      <p:sp>
        <p:nvSpPr>
          <p:cNvPr id="17" name="Title 20">
            <a:extLst>
              <a:ext uri="{FF2B5EF4-FFF2-40B4-BE49-F238E27FC236}">
                <a16:creationId xmlns:a16="http://schemas.microsoft.com/office/drawing/2014/main" id="{46D42CB4-C73B-9CC1-F744-5B110CBD01CE}"/>
              </a:ext>
            </a:extLst>
          </p:cNvPr>
          <p:cNvSpPr>
            <a:spLocks noGrp="1"/>
          </p:cNvSpPr>
          <p:nvPr>
            <p:ph type="title"/>
          </p:nvPr>
        </p:nvSpPr>
        <p:spPr>
          <a:xfrm>
            <a:off x="696694" y="172130"/>
            <a:ext cx="10515600" cy="655624"/>
          </a:xfrm>
        </p:spPr>
        <p:txBody>
          <a:bodyPr>
            <a:noAutofit/>
          </a:bodyPr>
          <a:lstStyle/>
          <a:p>
            <a:r>
              <a:rPr lang="en-IN" sz="3600" b="1" dirty="0"/>
              <a:t>Extended workplaces</a:t>
            </a:r>
          </a:p>
        </p:txBody>
      </p:sp>
    </p:spTree>
    <p:extLst>
      <p:ext uri="{BB962C8B-B14F-4D97-AF65-F5344CB8AC3E}">
        <p14:creationId xmlns:p14="http://schemas.microsoft.com/office/powerpoint/2010/main" val="41534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24FB13-F4A5-AB93-9379-A226170BC487}"/>
              </a:ext>
            </a:extLst>
          </p:cNvPr>
          <p:cNvSpPr txBox="1">
            <a:spLocks/>
          </p:cNvSpPr>
          <p:nvPr/>
        </p:nvSpPr>
        <p:spPr>
          <a:xfrm>
            <a:off x="834887" y="98740"/>
            <a:ext cx="10548729" cy="707886"/>
          </a:xfrm>
          <a:prstGeom prst="rect">
            <a:avLst/>
          </a:prstGeom>
        </p:spPr>
        <p:txBody>
          <a:bodyPr wrap="square">
            <a:spAutoFit/>
          </a:bodyPr>
          <a:lstStyle>
            <a:lvl1pPr>
              <a:defRPr sz="2400" b="1">
                <a:solidFill>
                  <a:schemeClr val="tx2"/>
                </a:solidFill>
              </a:defRPr>
            </a:lvl1pPr>
          </a:lstStyle>
          <a:p>
            <a:pPr algn="ctr" defTabSz="829544">
              <a:defRPr/>
            </a:pPr>
            <a:r>
              <a:rPr lang="en-US" sz="4000" dirty="0">
                <a:solidFill>
                  <a:schemeClr val="tx1"/>
                </a:solidFill>
                <a:latin typeface="Swis721 Cn BT" panose="020B0506020202030204" pitchFamily="34" charset="0"/>
                <a:ea typeface="+mj-ea"/>
                <a:cs typeface="+mj-cs"/>
              </a:rPr>
              <a:t>Types of Sexual Harassment</a:t>
            </a:r>
          </a:p>
        </p:txBody>
      </p:sp>
      <p:pic>
        <p:nvPicPr>
          <p:cNvPr id="2" name="Picture 1">
            <a:extLst>
              <a:ext uri="{FF2B5EF4-FFF2-40B4-BE49-F238E27FC236}">
                <a16:creationId xmlns:a16="http://schemas.microsoft.com/office/drawing/2014/main" id="{053D1AD1-0CFF-90ED-6E36-047194BDC0F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883" t="10618" r="7742" b="1313"/>
          <a:stretch/>
        </p:blipFill>
        <p:spPr bwMode="auto">
          <a:xfrm>
            <a:off x="7246224" y="1693351"/>
            <a:ext cx="3676546" cy="3795183"/>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BDBFD3B-A8EA-50C9-7E23-41E205543660}"/>
              </a:ext>
            </a:extLst>
          </p:cNvPr>
          <p:cNvSpPr txBox="1"/>
          <p:nvPr/>
        </p:nvSpPr>
        <p:spPr>
          <a:xfrm>
            <a:off x="7966457" y="5531398"/>
            <a:ext cx="2628805" cy="461665"/>
          </a:xfrm>
          <a:prstGeom prst="rect">
            <a:avLst/>
          </a:prstGeom>
          <a:noFill/>
        </p:spPr>
        <p:txBody>
          <a:bodyPr wrap="square">
            <a:spAutoFit/>
          </a:bodyPr>
          <a:lstStyle/>
          <a:p>
            <a:pPr lvl="0" algn="ctr"/>
            <a:r>
              <a:rPr lang="en-US" sz="2400" b="1" u="sng" dirty="0"/>
              <a:t>Hostile Environment</a:t>
            </a:r>
            <a:endParaRPr lang="en-IN" sz="2400" b="1" u="sng" dirty="0">
              <a:solidFill>
                <a:srgbClr val="C00000"/>
              </a:solidFill>
            </a:endParaRPr>
          </a:p>
        </p:txBody>
      </p:sp>
      <p:sp>
        <p:nvSpPr>
          <p:cNvPr id="13" name="TextBox 12">
            <a:extLst>
              <a:ext uri="{FF2B5EF4-FFF2-40B4-BE49-F238E27FC236}">
                <a16:creationId xmlns:a16="http://schemas.microsoft.com/office/drawing/2014/main" id="{2BB89188-09A6-D86E-F28D-356C18085268}"/>
              </a:ext>
            </a:extLst>
          </p:cNvPr>
          <p:cNvSpPr txBox="1"/>
          <p:nvPr/>
        </p:nvSpPr>
        <p:spPr>
          <a:xfrm>
            <a:off x="1672835" y="5586109"/>
            <a:ext cx="2628805" cy="461665"/>
          </a:xfrm>
          <a:prstGeom prst="rect">
            <a:avLst/>
          </a:prstGeom>
          <a:noFill/>
        </p:spPr>
        <p:txBody>
          <a:bodyPr wrap="square">
            <a:spAutoFit/>
          </a:bodyPr>
          <a:lstStyle/>
          <a:p>
            <a:pPr lvl="0" algn="ctr"/>
            <a:r>
              <a:rPr lang="en-US" sz="2400" b="1" u="sng" dirty="0"/>
              <a:t>Quid Pro Quo</a:t>
            </a:r>
          </a:p>
        </p:txBody>
      </p:sp>
      <p:pic>
        <p:nvPicPr>
          <p:cNvPr id="3074" name="Picture 2" descr="Free photo angry boss. man and his secretary standing at office">
            <a:extLst>
              <a:ext uri="{FF2B5EF4-FFF2-40B4-BE49-F238E27FC236}">
                <a16:creationId xmlns:a16="http://schemas.microsoft.com/office/drawing/2014/main" id="{4FF3C23A-9D55-B1CD-B121-31625A00E9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93" r="16437"/>
          <a:stretch/>
        </p:blipFill>
        <p:spPr bwMode="auto">
          <a:xfrm>
            <a:off x="1028699" y="1737155"/>
            <a:ext cx="4314826" cy="3794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23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1958360-35A7-FE6C-AA70-D68B1BD653E4}"/>
              </a:ext>
            </a:extLst>
          </p:cNvPr>
          <p:cNvGrpSpPr/>
          <p:nvPr/>
        </p:nvGrpSpPr>
        <p:grpSpPr>
          <a:xfrm>
            <a:off x="459627" y="1613633"/>
            <a:ext cx="11622560" cy="3781425"/>
            <a:chOff x="140017" y="1883727"/>
            <a:chExt cx="9306412" cy="3781425"/>
          </a:xfrm>
        </p:grpSpPr>
        <p:pic>
          <p:nvPicPr>
            <p:cNvPr id="5" name="Picture 4">
              <a:extLst>
                <a:ext uri="{FF2B5EF4-FFF2-40B4-BE49-F238E27FC236}">
                  <a16:creationId xmlns:a16="http://schemas.microsoft.com/office/drawing/2014/main" id="{844B8D48-7AFE-68D3-3023-1EDA34DE7416}"/>
                </a:ext>
              </a:extLst>
            </p:cNvPr>
            <p:cNvPicPr>
              <a:picLocks noChangeAspect="1"/>
            </p:cNvPicPr>
            <p:nvPr/>
          </p:nvPicPr>
          <p:blipFill rotWithShape="1">
            <a:blip r:embed="rId3"/>
            <a:srcRect r="18101"/>
            <a:stretch/>
          </p:blipFill>
          <p:spPr>
            <a:xfrm>
              <a:off x="140017" y="1883727"/>
              <a:ext cx="9306412" cy="3781425"/>
            </a:xfrm>
            <a:prstGeom prst="rect">
              <a:avLst/>
            </a:prstGeom>
          </p:spPr>
        </p:pic>
        <p:sp>
          <p:nvSpPr>
            <p:cNvPr id="6" name="Oval 5">
              <a:extLst>
                <a:ext uri="{FF2B5EF4-FFF2-40B4-BE49-F238E27FC236}">
                  <a16:creationId xmlns:a16="http://schemas.microsoft.com/office/drawing/2014/main" id="{053F4F2A-FAC0-C307-5124-DEDDDF7A687C}"/>
                </a:ext>
              </a:extLst>
            </p:cNvPr>
            <p:cNvSpPr/>
            <p:nvPr/>
          </p:nvSpPr>
          <p:spPr>
            <a:xfrm>
              <a:off x="8258812" y="33528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7" name="Oval 6">
              <a:extLst>
                <a:ext uri="{FF2B5EF4-FFF2-40B4-BE49-F238E27FC236}">
                  <a16:creationId xmlns:a16="http://schemas.microsoft.com/office/drawing/2014/main" id="{82992D68-693C-5FAE-7F90-ADC60EF0027E}"/>
                </a:ext>
              </a:extLst>
            </p:cNvPr>
            <p:cNvSpPr/>
            <p:nvPr/>
          </p:nvSpPr>
          <p:spPr>
            <a:xfrm>
              <a:off x="6467795" y="4140200"/>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8" name="Oval 7">
              <a:extLst>
                <a:ext uri="{FF2B5EF4-FFF2-40B4-BE49-F238E27FC236}">
                  <a16:creationId xmlns:a16="http://schemas.microsoft.com/office/drawing/2014/main" id="{CC777C9C-F1DE-F8F2-6C60-24B9F921D12C}"/>
                </a:ext>
              </a:extLst>
            </p:cNvPr>
            <p:cNvSpPr/>
            <p:nvPr/>
          </p:nvSpPr>
          <p:spPr>
            <a:xfrm>
              <a:off x="8277546" y="3340685"/>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grpSp>
      <p:sp>
        <p:nvSpPr>
          <p:cNvPr id="9" name="TextBox 8">
            <a:extLst>
              <a:ext uri="{FF2B5EF4-FFF2-40B4-BE49-F238E27FC236}">
                <a16:creationId xmlns:a16="http://schemas.microsoft.com/office/drawing/2014/main" id="{DD241A8D-B073-C716-279C-20F087628789}"/>
              </a:ext>
            </a:extLst>
          </p:cNvPr>
          <p:cNvSpPr txBox="1"/>
          <p:nvPr/>
        </p:nvSpPr>
        <p:spPr>
          <a:xfrm>
            <a:off x="1277179" y="4524949"/>
            <a:ext cx="1805607" cy="954107"/>
          </a:xfrm>
          <a:prstGeom prst="rect">
            <a:avLst/>
          </a:prstGeom>
          <a:noFill/>
        </p:spPr>
        <p:txBody>
          <a:bodyPr wrap="square" rtlCol="0">
            <a:spAutoFit/>
          </a:bodyPr>
          <a:lstStyle/>
          <a:p>
            <a:r>
              <a:rPr lang="en-IN" sz="2000" b="1" dirty="0">
                <a:latin typeface="+mj-lt"/>
              </a:rPr>
              <a:t>Step 1</a:t>
            </a:r>
          </a:p>
          <a:p>
            <a:r>
              <a:rPr lang="en-IN" b="1" dirty="0">
                <a:latin typeface="+mj-lt"/>
              </a:rPr>
              <a:t>POSH Policy</a:t>
            </a:r>
          </a:p>
          <a:p>
            <a:r>
              <a:rPr lang="en-IN" b="1" dirty="0">
                <a:latin typeface="+mj-lt"/>
              </a:rPr>
              <a:t>Formulation</a:t>
            </a:r>
          </a:p>
        </p:txBody>
      </p:sp>
      <p:sp>
        <p:nvSpPr>
          <p:cNvPr id="19" name="Oval 18">
            <a:extLst>
              <a:ext uri="{FF2B5EF4-FFF2-40B4-BE49-F238E27FC236}">
                <a16:creationId xmlns:a16="http://schemas.microsoft.com/office/drawing/2014/main" id="{00306572-90F2-07B7-AB82-7B64D85456B9}"/>
              </a:ext>
            </a:extLst>
          </p:cNvPr>
          <p:cNvSpPr/>
          <p:nvPr/>
        </p:nvSpPr>
        <p:spPr>
          <a:xfrm>
            <a:off x="1717526" y="3013439"/>
            <a:ext cx="915668"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30" name="Oval 29">
            <a:extLst>
              <a:ext uri="{FF2B5EF4-FFF2-40B4-BE49-F238E27FC236}">
                <a16:creationId xmlns:a16="http://schemas.microsoft.com/office/drawing/2014/main" id="{4C534B86-8B62-90B3-ED57-F742A1650171}"/>
              </a:ext>
            </a:extLst>
          </p:cNvPr>
          <p:cNvSpPr/>
          <p:nvPr/>
        </p:nvSpPr>
        <p:spPr>
          <a:xfrm>
            <a:off x="8204573" y="3868299"/>
            <a:ext cx="1143556"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31" name="Oval 30">
            <a:extLst>
              <a:ext uri="{FF2B5EF4-FFF2-40B4-BE49-F238E27FC236}">
                <a16:creationId xmlns:a16="http://schemas.microsoft.com/office/drawing/2014/main" id="{179E0260-3B1B-5D90-A042-F6058525D75F}"/>
              </a:ext>
            </a:extLst>
          </p:cNvPr>
          <p:cNvSpPr/>
          <p:nvPr/>
        </p:nvSpPr>
        <p:spPr>
          <a:xfrm>
            <a:off x="6076720" y="3033967"/>
            <a:ext cx="1124180" cy="1052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32" name="Oval 31">
            <a:extLst>
              <a:ext uri="{FF2B5EF4-FFF2-40B4-BE49-F238E27FC236}">
                <a16:creationId xmlns:a16="http://schemas.microsoft.com/office/drawing/2014/main" id="{99B5DC70-6111-8DE8-F577-BBFDC1EC5C55}"/>
              </a:ext>
            </a:extLst>
          </p:cNvPr>
          <p:cNvSpPr/>
          <p:nvPr/>
        </p:nvSpPr>
        <p:spPr>
          <a:xfrm>
            <a:off x="3859550" y="3868299"/>
            <a:ext cx="1143556" cy="1000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atin typeface="+mj-lt"/>
            </a:endParaRPr>
          </a:p>
        </p:txBody>
      </p:sp>
      <p:sp>
        <p:nvSpPr>
          <p:cNvPr id="33" name="TextBox 32">
            <a:extLst>
              <a:ext uri="{FF2B5EF4-FFF2-40B4-BE49-F238E27FC236}">
                <a16:creationId xmlns:a16="http://schemas.microsoft.com/office/drawing/2014/main" id="{C48803F5-FF71-878C-6D27-0F9FDB57CE99}"/>
              </a:ext>
            </a:extLst>
          </p:cNvPr>
          <p:cNvSpPr txBox="1"/>
          <p:nvPr/>
        </p:nvSpPr>
        <p:spPr>
          <a:xfrm>
            <a:off x="4100302" y="5214864"/>
            <a:ext cx="1805607" cy="954107"/>
          </a:xfrm>
          <a:prstGeom prst="rect">
            <a:avLst/>
          </a:prstGeom>
          <a:noFill/>
        </p:spPr>
        <p:txBody>
          <a:bodyPr wrap="square" rtlCol="0">
            <a:spAutoFit/>
          </a:bodyPr>
          <a:lstStyle/>
          <a:p>
            <a:r>
              <a:rPr lang="en-IN" sz="2000" b="1" dirty="0">
                <a:latin typeface="+mj-lt"/>
              </a:rPr>
              <a:t>Step 2</a:t>
            </a:r>
          </a:p>
          <a:p>
            <a:r>
              <a:rPr lang="en-IN" b="1" dirty="0">
                <a:latin typeface="+mj-lt"/>
              </a:rPr>
              <a:t>IC Committee </a:t>
            </a:r>
          </a:p>
          <a:p>
            <a:r>
              <a:rPr lang="en-IN" b="1" dirty="0">
                <a:latin typeface="+mj-lt"/>
              </a:rPr>
              <a:t>Formation</a:t>
            </a:r>
          </a:p>
        </p:txBody>
      </p:sp>
      <p:sp>
        <p:nvSpPr>
          <p:cNvPr id="34" name="TextBox 33">
            <a:extLst>
              <a:ext uri="{FF2B5EF4-FFF2-40B4-BE49-F238E27FC236}">
                <a16:creationId xmlns:a16="http://schemas.microsoft.com/office/drawing/2014/main" id="{7559ADEE-F39C-4235-B275-C0CBCA1523E9}"/>
              </a:ext>
            </a:extLst>
          </p:cNvPr>
          <p:cNvSpPr txBox="1"/>
          <p:nvPr/>
        </p:nvSpPr>
        <p:spPr>
          <a:xfrm>
            <a:off x="6270907" y="4388099"/>
            <a:ext cx="1805607" cy="677108"/>
          </a:xfrm>
          <a:prstGeom prst="rect">
            <a:avLst/>
          </a:prstGeom>
          <a:noFill/>
        </p:spPr>
        <p:txBody>
          <a:bodyPr wrap="square" rtlCol="0">
            <a:spAutoFit/>
          </a:bodyPr>
          <a:lstStyle/>
          <a:p>
            <a:r>
              <a:rPr lang="en-IN" sz="2000" b="1" dirty="0">
                <a:latin typeface="+mj-lt"/>
              </a:rPr>
              <a:t>Step 3</a:t>
            </a:r>
          </a:p>
          <a:p>
            <a:r>
              <a:rPr lang="en-IN" b="1" dirty="0">
                <a:latin typeface="+mj-lt"/>
              </a:rPr>
              <a:t>POSH Awareness</a:t>
            </a:r>
          </a:p>
        </p:txBody>
      </p:sp>
      <p:sp>
        <p:nvSpPr>
          <p:cNvPr id="35" name="TextBox 34">
            <a:extLst>
              <a:ext uri="{FF2B5EF4-FFF2-40B4-BE49-F238E27FC236}">
                <a16:creationId xmlns:a16="http://schemas.microsoft.com/office/drawing/2014/main" id="{49F14884-D405-F445-E993-ABAF7B9E63AE}"/>
              </a:ext>
            </a:extLst>
          </p:cNvPr>
          <p:cNvSpPr txBox="1"/>
          <p:nvPr/>
        </p:nvSpPr>
        <p:spPr>
          <a:xfrm>
            <a:off x="8445325" y="5210992"/>
            <a:ext cx="1805607" cy="954107"/>
          </a:xfrm>
          <a:prstGeom prst="rect">
            <a:avLst/>
          </a:prstGeom>
          <a:noFill/>
        </p:spPr>
        <p:txBody>
          <a:bodyPr wrap="square" rtlCol="0">
            <a:spAutoFit/>
          </a:bodyPr>
          <a:lstStyle/>
          <a:p>
            <a:r>
              <a:rPr lang="en-IN" sz="2000" b="1" dirty="0">
                <a:latin typeface="+mj-lt"/>
              </a:rPr>
              <a:t>Step 4</a:t>
            </a:r>
          </a:p>
          <a:p>
            <a:r>
              <a:rPr lang="en-IN" b="1" dirty="0">
                <a:latin typeface="+mj-lt"/>
              </a:rPr>
              <a:t>IC Capability</a:t>
            </a:r>
          </a:p>
          <a:p>
            <a:r>
              <a:rPr lang="en-IN" b="1" dirty="0">
                <a:latin typeface="+mj-lt"/>
              </a:rPr>
              <a:t>Building</a:t>
            </a:r>
          </a:p>
        </p:txBody>
      </p:sp>
      <p:sp>
        <p:nvSpPr>
          <p:cNvPr id="36" name="TextBox 35">
            <a:extLst>
              <a:ext uri="{FF2B5EF4-FFF2-40B4-BE49-F238E27FC236}">
                <a16:creationId xmlns:a16="http://schemas.microsoft.com/office/drawing/2014/main" id="{EE96D63D-57A3-DDAC-9FF2-77B76F13BB69}"/>
              </a:ext>
            </a:extLst>
          </p:cNvPr>
          <p:cNvSpPr txBox="1"/>
          <p:nvPr/>
        </p:nvSpPr>
        <p:spPr>
          <a:xfrm>
            <a:off x="10743989" y="4348918"/>
            <a:ext cx="1805607" cy="954107"/>
          </a:xfrm>
          <a:prstGeom prst="rect">
            <a:avLst/>
          </a:prstGeom>
          <a:noFill/>
        </p:spPr>
        <p:txBody>
          <a:bodyPr wrap="square" rtlCol="0">
            <a:spAutoFit/>
          </a:bodyPr>
          <a:lstStyle/>
          <a:p>
            <a:r>
              <a:rPr lang="en-IN" sz="2000" b="1" dirty="0">
                <a:latin typeface="+mj-lt"/>
              </a:rPr>
              <a:t>Step 5</a:t>
            </a:r>
          </a:p>
          <a:p>
            <a:r>
              <a:rPr lang="en-IN" b="1" dirty="0">
                <a:latin typeface="+mj-lt"/>
              </a:rPr>
              <a:t>POSH Annual Report Filing</a:t>
            </a:r>
          </a:p>
        </p:txBody>
      </p:sp>
      <p:pic>
        <p:nvPicPr>
          <p:cNvPr id="38" name="Picture 37">
            <a:extLst>
              <a:ext uri="{FF2B5EF4-FFF2-40B4-BE49-F238E27FC236}">
                <a16:creationId xmlns:a16="http://schemas.microsoft.com/office/drawing/2014/main" id="{1237F511-3E2F-068C-C69F-1AEAA97C14BE}"/>
              </a:ext>
            </a:extLst>
          </p:cNvPr>
          <p:cNvPicPr>
            <a:picLocks noChangeAspect="1"/>
          </p:cNvPicPr>
          <p:nvPr/>
        </p:nvPicPr>
        <p:blipFill>
          <a:blip r:embed="rId4"/>
          <a:stretch>
            <a:fillRect/>
          </a:stretch>
        </p:blipFill>
        <p:spPr>
          <a:xfrm>
            <a:off x="1833307" y="3241033"/>
            <a:ext cx="684105" cy="684105"/>
          </a:xfrm>
          <a:prstGeom prst="rect">
            <a:avLst/>
          </a:prstGeom>
        </p:spPr>
      </p:pic>
      <p:pic>
        <p:nvPicPr>
          <p:cNvPr id="40" name="Picture 39">
            <a:extLst>
              <a:ext uri="{FF2B5EF4-FFF2-40B4-BE49-F238E27FC236}">
                <a16:creationId xmlns:a16="http://schemas.microsoft.com/office/drawing/2014/main" id="{A5638F86-16F8-8063-BDFE-DB1BA0C509C4}"/>
              </a:ext>
            </a:extLst>
          </p:cNvPr>
          <p:cNvPicPr>
            <a:picLocks noChangeAspect="1"/>
          </p:cNvPicPr>
          <p:nvPr/>
        </p:nvPicPr>
        <p:blipFill>
          <a:blip r:embed="rId5"/>
          <a:stretch>
            <a:fillRect/>
          </a:stretch>
        </p:blipFill>
        <p:spPr>
          <a:xfrm>
            <a:off x="4005710" y="3913844"/>
            <a:ext cx="909669" cy="909669"/>
          </a:xfrm>
          <a:prstGeom prst="rect">
            <a:avLst/>
          </a:prstGeom>
        </p:spPr>
      </p:pic>
      <p:pic>
        <p:nvPicPr>
          <p:cNvPr id="42" name="Picture 41">
            <a:extLst>
              <a:ext uri="{FF2B5EF4-FFF2-40B4-BE49-F238E27FC236}">
                <a16:creationId xmlns:a16="http://schemas.microsoft.com/office/drawing/2014/main" id="{B7AE7A65-2C05-0F4C-CC2E-82E4F329C648}"/>
              </a:ext>
            </a:extLst>
          </p:cNvPr>
          <p:cNvPicPr>
            <a:picLocks noChangeAspect="1"/>
          </p:cNvPicPr>
          <p:nvPr/>
        </p:nvPicPr>
        <p:blipFill>
          <a:blip r:embed="rId6"/>
          <a:stretch>
            <a:fillRect/>
          </a:stretch>
        </p:blipFill>
        <p:spPr>
          <a:xfrm>
            <a:off x="6226810" y="3129358"/>
            <a:ext cx="954108" cy="954108"/>
          </a:xfrm>
          <a:prstGeom prst="rect">
            <a:avLst/>
          </a:prstGeom>
        </p:spPr>
      </p:pic>
      <p:pic>
        <p:nvPicPr>
          <p:cNvPr id="44" name="Picture 43">
            <a:extLst>
              <a:ext uri="{FF2B5EF4-FFF2-40B4-BE49-F238E27FC236}">
                <a16:creationId xmlns:a16="http://schemas.microsoft.com/office/drawing/2014/main" id="{0B81B7CB-47AB-FA37-AF62-C73FC9A25157}"/>
              </a:ext>
            </a:extLst>
          </p:cNvPr>
          <p:cNvPicPr>
            <a:picLocks noChangeAspect="1"/>
          </p:cNvPicPr>
          <p:nvPr/>
        </p:nvPicPr>
        <p:blipFill>
          <a:blip r:embed="rId7"/>
          <a:stretch>
            <a:fillRect/>
          </a:stretch>
        </p:blipFill>
        <p:spPr>
          <a:xfrm>
            <a:off x="8514780" y="4054313"/>
            <a:ext cx="856745" cy="856745"/>
          </a:xfrm>
          <a:prstGeom prst="rect">
            <a:avLst/>
          </a:prstGeom>
        </p:spPr>
      </p:pic>
      <p:pic>
        <p:nvPicPr>
          <p:cNvPr id="46" name="Picture 45">
            <a:extLst>
              <a:ext uri="{FF2B5EF4-FFF2-40B4-BE49-F238E27FC236}">
                <a16:creationId xmlns:a16="http://schemas.microsoft.com/office/drawing/2014/main" id="{F539A174-D9BE-323E-ACC5-B3F9C249BC51}"/>
              </a:ext>
            </a:extLst>
          </p:cNvPr>
          <p:cNvPicPr>
            <a:picLocks noChangeAspect="1"/>
          </p:cNvPicPr>
          <p:nvPr/>
        </p:nvPicPr>
        <p:blipFill>
          <a:blip r:embed="rId8"/>
          <a:stretch>
            <a:fillRect/>
          </a:stretch>
        </p:blipFill>
        <p:spPr>
          <a:xfrm>
            <a:off x="10741243" y="3141436"/>
            <a:ext cx="859070" cy="859070"/>
          </a:xfrm>
          <a:prstGeom prst="rect">
            <a:avLst/>
          </a:prstGeom>
        </p:spPr>
      </p:pic>
      <p:sp>
        <p:nvSpPr>
          <p:cNvPr id="47" name="Title 46">
            <a:extLst>
              <a:ext uri="{FF2B5EF4-FFF2-40B4-BE49-F238E27FC236}">
                <a16:creationId xmlns:a16="http://schemas.microsoft.com/office/drawing/2014/main" id="{069CE478-DEC3-5579-8E71-073122A01852}"/>
              </a:ext>
            </a:extLst>
          </p:cNvPr>
          <p:cNvSpPr>
            <a:spLocks noGrp="1"/>
          </p:cNvSpPr>
          <p:nvPr>
            <p:ph type="title"/>
          </p:nvPr>
        </p:nvSpPr>
        <p:spPr/>
        <p:txBody>
          <a:bodyPr/>
          <a:lstStyle/>
          <a:p>
            <a:r>
              <a:rPr lang="en-IN" dirty="0"/>
              <a:t>Setting the POSH Compliance Framework</a:t>
            </a:r>
          </a:p>
        </p:txBody>
      </p:sp>
    </p:spTree>
    <p:extLst>
      <p:ext uri="{BB962C8B-B14F-4D97-AF65-F5344CB8AC3E}">
        <p14:creationId xmlns:p14="http://schemas.microsoft.com/office/powerpoint/2010/main" val="329977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FA6BC-DA13-1DE8-D4B2-EFF181A99B2D}"/>
              </a:ext>
            </a:extLst>
          </p:cNvPr>
          <p:cNvSpPr>
            <a:spLocks noGrp="1"/>
          </p:cNvSpPr>
          <p:nvPr>
            <p:ph type="title"/>
          </p:nvPr>
        </p:nvSpPr>
        <p:spPr/>
        <p:txBody>
          <a:bodyPr/>
          <a:lstStyle/>
          <a:p>
            <a:r>
              <a:rPr lang="en-IN" dirty="0"/>
              <a:t>POSH Grievance Redressal Process</a:t>
            </a:r>
          </a:p>
        </p:txBody>
      </p:sp>
      <p:pic>
        <p:nvPicPr>
          <p:cNvPr id="8" name="Picture 7">
            <a:extLst>
              <a:ext uri="{FF2B5EF4-FFF2-40B4-BE49-F238E27FC236}">
                <a16:creationId xmlns:a16="http://schemas.microsoft.com/office/drawing/2014/main" id="{A248F61A-EA0E-9D6E-F7A7-A3F36E10E0A5}"/>
              </a:ext>
            </a:extLst>
          </p:cNvPr>
          <p:cNvPicPr>
            <a:picLocks noChangeAspect="1"/>
          </p:cNvPicPr>
          <p:nvPr/>
        </p:nvPicPr>
        <p:blipFill>
          <a:blip r:embed="rId3">
            <a:clrChange>
              <a:clrFrom>
                <a:srgbClr val="F9F7EA"/>
              </a:clrFrom>
              <a:clrTo>
                <a:srgbClr val="F9F7EA">
                  <a:alpha val="0"/>
                </a:srgbClr>
              </a:clrTo>
            </a:clrChange>
          </a:blip>
          <a:stretch>
            <a:fillRect/>
          </a:stretch>
        </p:blipFill>
        <p:spPr>
          <a:xfrm>
            <a:off x="995327" y="2150563"/>
            <a:ext cx="10763287" cy="3935911"/>
          </a:xfrm>
          <a:prstGeom prst="rect">
            <a:avLst/>
          </a:prstGeom>
        </p:spPr>
      </p:pic>
      <p:sp>
        <p:nvSpPr>
          <p:cNvPr id="9" name="TextBox 8">
            <a:extLst>
              <a:ext uri="{FF2B5EF4-FFF2-40B4-BE49-F238E27FC236}">
                <a16:creationId xmlns:a16="http://schemas.microsoft.com/office/drawing/2014/main" id="{A7852534-F752-B27A-C7D1-3CF3C0C3014E}"/>
              </a:ext>
            </a:extLst>
          </p:cNvPr>
          <p:cNvSpPr txBox="1"/>
          <p:nvPr/>
        </p:nvSpPr>
        <p:spPr>
          <a:xfrm>
            <a:off x="1300162" y="4919626"/>
            <a:ext cx="1385887" cy="954107"/>
          </a:xfrm>
          <a:prstGeom prst="rect">
            <a:avLst/>
          </a:prstGeom>
          <a:solidFill>
            <a:srgbClr val="FDDE12"/>
          </a:solidFill>
        </p:spPr>
        <p:txBody>
          <a:bodyPr wrap="square" rtlCol="0">
            <a:spAutoFit/>
          </a:bodyPr>
          <a:lstStyle/>
          <a:p>
            <a:r>
              <a:rPr lang="en-IN" sz="1400" dirty="0"/>
              <a:t>Incident of Sexual </a:t>
            </a:r>
          </a:p>
          <a:p>
            <a:r>
              <a:rPr lang="en-IN" sz="1400" dirty="0"/>
              <a:t>Harassment happens</a:t>
            </a:r>
          </a:p>
          <a:p>
            <a:endParaRPr lang="en-IN" sz="1400" dirty="0"/>
          </a:p>
        </p:txBody>
      </p:sp>
      <p:sp>
        <p:nvSpPr>
          <p:cNvPr id="10" name="TextBox 9">
            <a:extLst>
              <a:ext uri="{FF2B5EF4-FFF2-40B4-BE49-F238E27FC236}">
                <a16:creationId xmlns:a16="http://schemas.microsoft.com/office/drawing/2014/main" id="{D83174C3-0714-640D-ACA4-A38206B0B28B}"/>
              </a:ext>
            </a:extLst>
          </p:cNvPr>
          <p:cNvSpPr txBox="1"/>
          <p:nvPr/>
        </p:nvSpPr>
        <p:spPr>
          <a:xfrm>
            <a:off x="2686049" y="4502614"/>
            <a:ext cx="1385887" cy="738664"/>
          </a:xfrm>
          <a:prstGeom prst="rect">
            <a:avLst/>
          </a:prstGeom>
          <a:solidFill>
            <a:srgbClr val="FFC853"/>
          </a:solidFill>
        </p:spPr>
        <p:txBody>
          <a:bodyPr wrap="square" rtlCol="0">
            <a:spAutoFit/>
          </a:bodyPr>
          <a:lstStyle/>
          <a:p>
            <a:r>
              <a:rPr lang="en-IN" sz="1400" dirty="0"/>
              <a:t>Filing of written complaint </a:t>
            </a:r>
          </a:p>
          <a:p>
            <a:endParaRPr lang="en-IN" sz="1400" dirty="0"/>
          </a:p>
        </p:txBody>
      </p:sp>
      <p:sp>
        <p:nvSpPr>
          <p:cNvPr id="13" name="TextBox 12">
            <a:extLst>
              <a:ext uri="{FF2B5EF4-FFF2-40B4-BE49-F238E27FC236}">
                <a16:creationId xmlns:a16="http://schemas.microsoft.com/office/drawing/2014/main" id="{E538ACC1-B3FF-4206-E4BF-2681BA6AC5DE}"/>
              </a:ext>
            </a:extLst>
          </p:cNvPr>
          <p:cNvSpPr txBox="1"/>
          <p:nvPr/>
        </p:nvSpPr>
        <p:spPr>
          <a:xfrm>
            <a:off x="4229105" y="4086622"/>
            <a:ext cx="1271583" cy="954107"/>
          </a:xfrm>
          <a:prstGeom prst="rect">
            <a:avLst/>
          </a:prstGeom>
          <a:solidFill>
            <a:srgbClr val="F25C27"/>
          </a:solidFill>
        </p:spPr>
        <p:txBody>
          <a:bodyPr wrap="square" rtlCol="0">
            <a:spAutoFit/>
          </a:bodyPr>
          <a:lstStyle/>
          <a:p>
            <a:r>
              <a:rPr lang="en-IN" sz="1400" dirty="0">
                <a:solidFill>
                  <a:schemeClr val="bg1"/>
                </a:solidFill>
              </a:rPr>
              <a:t>Letter to the respondent by</a:t>
            </a:r>
          </a:p>
          <a:p>
            <a:r>
              <a:rPr lang="en-IN" sz="1400" dirty="0">
                <a:solidFill>
                  <a:schemeClr val="bg1"/>
                </a:solidFill>
              </a:rPr>
              <a:t>ICC.</a:t>
            </a:r>
          </a:p>
          <a:p>
            <a:endParaRPr lang="en-IN" sz="1400" dirty="0"/>
          </a:p>
        </p:txBody>
      </p:sp>
      <p:sp>
        <p:nvSpPr>
          <p:cNvPr id="14" name="TextBox 13">
            <a:extLst>
              <a:ext uri="{FF2B5EF4-FFF2-40B4-BE49-F238E27FC236}">
                <a16:creationId xmlns:a16="http://schemas.microsoft.com/office/drawing/2014/main" id="{B8CA7C5C-F44E-FD91-283E-D49365FC0E41}"/>
              </a:ext>
            </a:extLst>
          </p:cNvPr>
          <p:cNvSpPr txBox="1"/>
          <p:nvPr/>
        </p:nvSpPr>
        <p:spPr>
          <a:xfrm>
            <a:off x="5684030" y="3713700"/>
            <a:ext cx="1259698" cy="954107"/>
          </a:xfrm>
          <a:prstGeom prst="rect">
            <a:avLst/>
          </a:prstGeom>
          <a:solidFill>
            <a:srgbClr val="E42766"/>
          </a:solidFill>
        </p:spPr>
        <p:txBody>
          <a:bodyPr wrap="square" rtlCol="0">
            <a:spAutoFit/>
          </a:bodyPr>
          <a:lstStyle/>
          <a:p>
            <a:r>
              <a:rPr lang="en-IN" sz="1400" dirty="0">
                <a:solidFill>
                  <a:schemeClr val="bg1"/>
                </a:solidFill>
              </a:rPr>
              <a:t>Respondent’s written response</a:t>
            </a:r>
          </a:p>
          <a:p>
            <a:endParaRPr lang="en-IN" sz="1400" dirty="0"/>
          </a:p>
        </p:txBody>
      </p:sp>
      <p:sp>
        <p:nvSpPr>
          <p:cNvPr id="15" name="TextBox 14">
            <a:extLst>
              <a:ext uri="{FF2B5EF4-FFF2-40B4-BE49-F238E27FC236}">
                <a16:creationId xmlns:a16="http://schemas.microsoft.com/office/drawing/2014/main" id="{80C9A146-1296-1B96-3464-7849A52D0CB8}"/>
              </a:ext>
            </a:extLst>
          </p:cNvPr>
          <p:cNvSpPr txBox="1"/>
          <p:nvPr/>
        </p:nvSpPr>
        <p:spPr>
          <a:xfrm>
            <a:off x="7127070" y="3487248"/>
            <a:ext cx="1259698" cy="954107"/>
          </a:xfrm>
          <a:prstGeom prst="rect">
            <a:avLst/>
          </a:prstGeom>
          <a:solidFill>
            <a:srgbClr val="664387"/>
          </a:solidFill>
          <a:ln>
            <a:noFill/>
          </a:ln>
        </p:spPr>
        <p:txBody>
          <a:bodyPr wrap="square" rtlCol="0">
            <a:spAutoFit/>
          </a:bodyPr>
          <a:lstStyle/>
          <a:p>
            <a:r>
              <a:rPr lang="en-IN" sz="1400" dirty="0">
                <a:solidFill>
                  <a:schemeClr val="bg1"/>
                </a:solidFill>
              </a:rPr>
              <a:t>ICC Conciliation/ Enquiry</a:t>
            </a:r>
          </a:p>
          <a:p>
            <a:endParaRPr lang="en-IN" sz="1400" dirty="0"/>
          </a:p>
        </p:txBody>
      </p:sp>
      <p:sp>
        <p:nvSpPr>
          <p:cNvPr id="16" name="TextBox 15">
            <a:extLst>
              <a:ext uri="{FF2B5EF4-FFF2-40B4-BE49-F238E27FC236}">
                <a16:creationId xmlns:a16="http://schemas.microsoft.com/office/drawing/2014/main" id="{7845CF31-98EC-0283-F55F-FA68D313E559}"/>
              </a:ext>
            </a:extLst>
          </p:cNvPr>
          <p:cNvSpPr txBox="1"/>
          <p:nvPr/>
        </p:nvSpPr>
        <p:spPr>
          <a:xfrm>
            <a:off x="8455805" y="3153101"/>
            <a:ext cx="1402565" cy="738664"/>
          </a:xfrm>
          <a:prstGeom prst="rect">
            <a:avLst/>
          </a:prstGeom>
          <a:solidFill>
            <a:srgbClr val="1580C4"/>
          </a:solidFill>
        </p:spPr>
        <p:txBody>
          <a:bodyPr wrap="square" rtlCol="0">
            <a:spAutoFit/>
          </a:bodyPr>
          <a:lstStyle/>
          <a:p>
            <a:r>
              <a:rPr lang="en-IN" sz="1400" dirty="0">
                <a:solidFill>
                  <a:schemeClr val="bg1"/>
                </a:solidFill>
              </a:rPr>
              <a:t>ICC Enquiry</a:t>
            </a:r>
          </a:p>
          <a:p>
            <a:r>
              <a:rPr lang="en-IN" sz="1400" dirty="0">
                <a:solidFill>
                  <a:schemeClr val="bg1"/>
                </a:solidFill>
              </a:rPr>
              <a:t>Recommendation</a:t>
            </a:r>
          </a:p>
          <a:p>
            <a:endParaRPr lang="en-IN" sz="1400" dirty="0"/>
          </a:p>
        </p:txBody>
      </p:sp>
      <p:sp>
        <p:nvSpPr>
          <p:cNvPr id="17" name="TextBox 16">
            <a:extLst>
              <a:ext uri="{FF2B5EF4-FFF2-40B4-BE49-F238E27FC236}">
                <a16:creationId xmlns:a16="http://schemas.microsoft.com/office/drawing/2014/main" id="{5F82B2FB-2934-518F-485A-4D20F5E2CA56}"/>
              </a:ext>
            </a:extLst>
          </p:cNvPr>
          <p:cNvSpPr txBox="1"/>
          <p:nvPr/>
        </p:nvSpPr>
        <p:spPr>
          <a:xfrm>
            <a:off x="10022662" y="2783769"/>
            <a:ext cx="1402564" cy="923330"/>
          </a:xfrm>
          <a:prstGeom prst="rect">
            <a:avLst/>
          </a:prstGeom>
          <a:solidFill>
            <a:srgbClr val="19A89E"/>
          </a:solidFill>
        </p:spPr>
        <p:txBody>
          <a:bodyPr wrap="square" rtlCol="0">
            <a:spAutoFit/>
          </a:bodyPr>
          <a:lstStyle/>
          <a:p>
            <a:r>
              <a:rPr lang="en-IN" dirty="0">
                <a:solidFill>
                  <a:schemeClr val="bg1"/>
                </a:solidFill>
              </a:rPr>
              <a:t>Employer</a:t>
            </a:r>
          </a:p>
          <a:p>
            <a:r>
              <a:rPr lang="en-IN" dirty="0">
                <a:solidFill>
                  <a:schemeClr val="bg1"/>
                </a:solidFill>
              </a:rPr>
              <a:t>Action</a:t>
            </a:r>
          </a:p>
          <a:p>
            <a:endParaRPr lang="en-IN" dirty="0"/>
          </a:p>
        </p:txBody>
      </p:sp>
      <p:pic>
        <p:nvPicPr>
          <p:cNvPr id="19" name="Picture 18">
            <a:extLst>
              <a:ext uri="{FF2B5EF4-FFF2-40B4-BE49-F238E27FC236}">
                <a16:creationId xmlns:a16="http://schemas.microsoft.com/office/drawing/2014/main" id="{1A881F53-0B89-5D61-6D12-06B4A96D118D}"/>
              </a:ext>
            </a:extLst>
          </p:cNvPr>
          <p:cNvPicPr>
            <a:picLocks noChangeAspect="1"/>
          </p:cNvPicPr>
          <p:nvPr/>
        </p:nvPicPr>
        <p:blipFill>
          <a:blip r:embed="rId4"/>
          <a:stretch>
            <a:fillRect/>
          </a:stretch>
        </p:blipFill>
        <p:spPr>
          <a:xfrm>
            <a:off x="1409661" y="4218358"/>
            <a:ext cx="562014" cy="562014"/>
          </a:xfrm>
          <a:prstGeom prst="rect">
            <a:avLst/>
          </a:prstGeom>
        </p:spPr>
      </p:pic>
      <p:pic>
        <p:nvPicPr>
          <p:cNvPr id="25" name="Picture 24">
            <a:extLst>
              <a:ext uri="{FF2B5EF4-FFF2-40B4-BE49-F238E27FC236}">
                <a16:creationId xmlns:a16="http://schemas.microsoft.com/office/drawing/2014/main" id="{7297A70B-7374-4989-C208-35FAA1544938}"/>
              </a:ext>
            </a:extLst>
          </p:cNvPr>
          <p:cNvPicPr>
            <a:picLocks noChangeAspect="1"/>
          </p:cNvPicPr>
          <p:nvPr/>
        </p:nvPicPr>
        <p:blipFill>
          <a:blip r:embed="rId5"/>
          <a:stretch>
            <a:fillRect/>
          </a:stretch>
        </p:blipFill>
        <p:spPr>
          <a:xfrm>
            <a:off x="3042036" y="3826756"/>
            <a:ext cx="571505" cy="571505"/>
          </a:xfrm>
          <a:prstGeom prst="rect">
            <a:avLst/>
          </a:prstGeom>
        </p:spPr>
      </p:pic>
      <p:pic>
        <p:nvPicPr>
          <p:cNvPr id="27" name="Picture 26">
            <a:extLst>
              <a:ext uri="{FF2B5EF4-FFF2-40B4-BE49-F238E27FC236}">
                <a16:creationId xmlns:a16="http://schemas.microsoft.com/office/drawing/2014/main" id="{391D9AB4-38F2-83F0-A170-92130AAD0226}"/>
              </a:ext>
            </a:extLst>
          </p:cNvPr>
          <p:cNvPicPr>
            <a:picLocks noChangeAspect="1"/>
          </p:cNvPicPr>
          <p:nvPr/>
        </p:nvPicPr>
        <p:blipFill>
          <a:blip r:embed="rId6"/>
          <a:stretch>
            <a:fillRect/>
          </a:stretch>
        </p:blipFill>
        <p:spPr>
          <a:xfrm>
            <a:off x="5831663" y="2916637"/>
            <a:ext cx="738664" cy="738664"/>
          </a:xfrm>
          <a:prstGeom prst="rect">
            <a:avLst/>
          </a:prstGeom>
        </p:spPr>
      </p:pic>
      <p:pic>
        <p:nvPicPr>
          <p:cNvPr id="31" name="Picture 30">
            <a:extLst>
              <a:ext uri="{FF2B5EF4-FFF2-40B4-BE49-F238E27FC236}">
                <a16:creationId xmlns:a16="http://schemas.microsoft.com/office/drawing/2014/main" id="{AAC023CD-7B08-C508-88FE-4D9BE258A8E2}"/>
              </a:ext>
            </a:extLst>
          </p:cNvPr>
          <p:cNvPicPr>
            <a:picLocks noChangeAspect="1"/>
          </p:cNvPicPr>
          <p:nvPr/>
        </p:nvPicPr>
        <p:blipFill>
          <a:blip r:embed="rId7"/>
          <a:stretch>
            <a:fillRect/>
          </a:stretch>
        </p:blipFill>
        <p:spPr>
          <a:xfrm>
            <a:off x="4488162" y="3172787"/>
            <a:ext cx="738665" cy="738665"/>
          </a:xfrm>
          <a:prstGeom prst="rect">
            <a:avLst/>
          </a:prstGeom>
        </p:spPr>
      </p:pic>
      <p:pic>
        <p:nvPicPr>
          <p:cNvPr id="33" name="Picture 32">
            <a:extLst>
              <a:ext uri="{FF2B5EF4-FFF2-40B4-BE49-F238E27FC236}">
                <a16:creationId xmlns:a16="http://schemas.microsoft.com/office/drawing/2014/main" id="{3B182838-E9EA-70AE-F068-71E0A8F59A36}"/>
              </a:ext>
            </a:extLst>
          </p:cNvPr>
          <p:cNvPicPr>
            <a:picLocks noChangeAspect="1"/>
          </p:cNvPicPr>
          <p:nvPr/>
        </p:nvPicPr>
        <p:blipFill>
          <a:blip r:embed="rId8"/>
          <a:stretch>
            <a:fillRect/>
          </a:stretch>
        </p:blipFill>
        <p:spPr>
          <a:xfrm>
            <a:off x="7411841" y="2696200"/>
            <a:ext cx="589769" cy="589769"/>
          </a:xfrm>
          <a:prstGeom prst="rect">
            <a:avLst/>
          </a:prstGeom>
        </p:spPr>
      </p:pic>
      <p:pic>
        <p:nvPicPr>
          <p:cNvPr id="35" name="Picture 34">
            <a:extLst>
              <a:ext uri="{FF2B5EF4-FFF2-40B4-BE49-F238E27FC236}">
                <a16:creationId xmlns:a16="http://schemas.microsoft.com/office/drawing/2014/main" id="{D926C5D7-4703-9D3E-EBF4-58E02BDCCA8B}"/>
              </a:ext>
            </a:extLst>
          </p:cNvPr>
          <p:cNvPicPr>
            <a:picLocks noChangeAspect="1"/>
          </p:cNvPicPr>
          <p:nvPr/>
        </p:nvPicPr>
        <p:blipFill>
          <a:blip r:embed="rId9"/>
          <a:stretch>
            <a:fillRect/>
          </a:stretch>
        </p:blipFill>
        <p:spPr>
          <a:xfrm>
            <a:off x="8658906" y="2176947"/>
            <a:ext cx="814137" cy="814137"/>
          </a:xfrm>
          <a:prstGeom prst="rect">
            <a:avLst/>
          </a:prstGeom>
        </p:spPr>
      </p:pic>
      <p:pic>
        <p:nvPicPr>
          <p:cNvPr id="37" name="Picture 36">
            <a:extLst>
              <a:ext uri="{FF2B5EF4-FFF2-40B4-BE49-F238E27FC236}">
                <a16:creationId xmlns:a16="http://schemas.microsoft.com/office/drawing/2014/main" id="{0174A10A-F956-7BC8-A111-A7AD65BB6BDF}"/>
              </a:ext>
            </a:extLst>
          </p:cNvPr>
          <p:cNvPicPr>
            <a:picLocks noChangeAspect="1"/>
          </p:cNvPicPr>
          <p:nvPr/>
        </p:nvPicPr>
        <p:blipFill>
          <a:blip r:embed="rId10"/>
          <a:stretch>
            <a:fillRect/>
          </a:stretch>
        </p:blipFill>
        <p:spPr>
          <a:xfrm>
            <a:off x="10366110" y="1758989"/>
            <a:ext cx="830562" cy="830562"/>
          </a:xfrm>
          <a:prstGeom prst="rect">
            <a:avLst/>
          </a:prstGeom>
        </p:spPr>
      </p:pic>
      <p:sp>
        <p:nvSpPr>
          <p:cNvPr id="39" name="TextBox 38">
            <a:extLst>
              <a:ext uri="{FF2B5EF4-FFF2-40B4-BE49-F238E27FC236}">
                <a16:creationId xmlns:a16="http://schemas.microsoft.com/office/drawing/2014/main" id="{C55970AB-3870-67FA-D811-B09FA05957C6}"/>
              </a:ext>
            </a:extLst>
          </p:cNvPr>
          <p:cNvSpPr txBox="1"/>
          <p:nvPr/>
        </p:nvSpPr>
        <p:spPr>
          <a:xfrm>
            <a:off x="4229105" y="4849049"/>
            <a:ext cx="1813338" cy="338554"/>
          </a:xfrm>
          <a:prstGeom prst="rect">
            <a:avLst/>
          </a:prstGeom>
          <a:noFill/>
        </p:spPr>
        <p:txBody>
          <a:bodyPr wrap="square">
            <a:spAutoFit/>
          </a:bodyPr>
          <a:lstStyle/>
          <a:p>
            <a:r>
              <a:rPr lang="en-IN" sz="1600" b="1" dirty="0">
                <a:solidFill>
                  <a:schemeClr val="bg1"/>
                </a:solidFill>
              </a:rPr>
              <a:t>7 Working days</a:t>
            </a:r>
          </a:p>
        </p:txBody>
      </p:sp>
      <p:sp>
        <p:nvSpPr>
          <p:cNvPr id="41" name="TextBox 40">
            <a:extLst>
              <a:ext uri="{FF2B5EF4-FFF2-40B4-BE49-F238E27FC236}">
                <a16:creationId xmlns:a16="http://schemas.microsoft.com/office/drawing/2014/main" id="{184C6EF6-A888-A24C-6D95-588B1D9F7F31}"/>
              </a:ext>
            </a:extLst>
          </p:cNvPr>
          <p:cNvSpPr txBox="1"/>
          <p:nvPr/>
        </p:nvSpPr>
        <p:spPr>
          <a:xfrm>
            <a:off x="2770566" y="5102734"/>
            <a:ext cx="1301370" cy="369332"/>
          </a:xfrm>
          <a:prstGeom prst="rect">
            <a:avLst/>
          </a:prstGeom>
          <a:solidFill>
            <a:srgbClr val="FFC853"/>
          </a:solidFill>
        </p:spPr>
        <p:txBody>
          <a:bodyPr wrap="square">
            <a:spAutoFit/>
          </a:bodyPr>
          <a:lstStyle/>
          <a:p>
            <a:r>
              <a:rPr lang="en-IN" sz="1800" b="1" dirty="0"/>
              <a:t>3 Months</a:t>
            </a:r>
          </a:p>
        </p:txBody>
      </p:sp>
      <p:sp>
        <p:nvSpPr>
          <p:cNvPr id="42" name="TextBox 41">
            <a:extLst>
              <a:ext uri="{FF2B5EF4-FFF2-40B4-BE49-F238E27FC236}">
                <a16:creationId xmlns:a16="http://schemas.microsoft.com/office/drawing/2014/main" id="{97AB463B-0EC4-6CD0-E2C1-0B64F7C7A3BA}"/>
              </a:ext>
            </a:extLst>
          </p:cNvPr>
          <p:cNvSpPr txBox="1"/>
          <p:nvPr/>
        </p:nvSpPr>
        <p:spPr>
          <a:xfrm>
            <a:off x="5684030" y="4560013"/>
            <a:ext cx="1813338" cy="307777"/>
          </a:xfrm>
          <a:prstGeom prst="rect">
            <a:avLst/>
          </a:prstGeom>
          <a:noFill/>
        </p:spPr>
        <p:txBody>
          <a:bodyPr wrap="square">
            <a:spAutoFit/>
          </a:bodyPr>
          <a:lstStyle/>
          <a:p>
            <a:r>
              <a:rPr lang="en-IN" sz="1400" b="1" dirty="0">
                <a:solidFill>
                  <a:schemeClr val="bg1"/>
                </a:solidFill>
              </a:rPr>
              <a:t>10 Working days</a:t>
            </a:r>
          </a:p>
        </p:txBody>
      </p:sp>
      <p:sp>
        <p:nvSpPr>
          <p:cNvPr id="43" name="TextBox 42">
            <a:extLst>
              <a:ext uri="{FF2B5EF4-FFF2-40B4-BE49-F238E27FC236}">
                <a16:creationId xmlns:a16="http://schemas.microsoft.com/office/drawing/2014/main" id="{7BB1AFA3-582C-BF5B-84E3-D9FA174E0C2D}"/>
              </a:ext>
            </a:extLst>
          </p:cNvPr>
          <p:cNvSpPr txBox="1"/>
          <p:nvPr/>
        </p:nvSpPr>
        <p:spPr>
          <a:xfrm>
            <a:off x="8386768" y="3721544"/>
            <a:ext cx="1813338" cy="307777"/>
          </a:xfrm>
          <a:prstGeom prst="rect">
            <a:avLst/>
          </a:prstGeom>
          <a:noFill/>
        </p:spPr>
        <p:txBody>
          <a:bodyPr wrap="square">
            <a:spAutoFit/>
          </a:bodyPr>
          <a:lstStyle/>
          <a:p>
            <a:r>
              <a:rPr lang="en-IN" sz="1400" b="1" dirty="0">
                <a:solidFill>
                  <a:schemeClr val="bg1"/>
                </a:solidFill>
              </a:rPr>
              <a:t>10 Working days</a:t>
            </a:r>
          </a:p>
        </p:txBody>
      </p:sp>
      <p:sp>
        <p:nvSpPr>
          <p:cNvPr id="44" name="TextBox 43">
            <a:extLst>
              <a:ext uri="{FF2B5EF4-FFF2-40B4-BE49-F238E27FC236}">
                <a16:creationId xmlns:a16="http://schemas.microsoft.com/office/drawing/2014/main" id="{23414DC7-2480-0A0D-F774-34EF968B3029}"/>
              </a:ext>
            </a:extLst>
          </p:cNvPr>
          <p:cNvSpPr txBox="1"/>
          <p:nvPr/>
        </p:nvSpPr>
        <p:spPr>
          <a:xfrm>
            <a:off x="9917923" y="3426241"/>
            <a:ext cx="1813338" cy="338554"/>
          </a:xfrm>
          <a:prstGeom prst="rect">
            <a:avLst/>
          </a:prstGeom>
          <a:noFill/>
        </p:spPr>
        <p:txBody>
          <a:bodyPr wrap="square">
            <a:spAutoFit/>
          </a:bodyPr>
          <a:lstStyle/>
          <a:p>
            <a:r>
              <a:rPr lang="en-IN" sz="1600" b="1" dirty="0">
                <a:solidFill>
                  <a:schemeClr val="bg1"/>
                </a:solidFill>
              </a:rPr>
              <a:t>60 Days</a:t>
            </a:r>
          </a:p>
        </p:txBody>
      </p:sp>
      <p:sp>
        <p:nvSpPr>
          <p:cNvPr id="61" name="Arc 60">
            <a:extLst>
              <a:ext uri="{FF2B5EF4-FFF2-40B4-BE49-F238E27FC236}">
                <a16:creationId xmlns:a16="http://schemas.microsoft.com/office/drawing/2014/main" id="{C4EC617E-683B-7F8D-0629-00A4A0BF209F}"/>
              </a:ext>
            </a:extLst>
          </p:cNvPr>
          <p:cNvSpPr/>
          <p:nvPr/>
        </p:nvSpPr>
        <p:spPr>
          <a:xfrm rot="9832600">
            <a:off x="3902734" y="4123504"/>
            <a:ext cx="4080438" cy="1823831"/>
          </a:xfrm>
          <a:prstGeom prst="arc">
            <a:avLst>
              <a:gd name="adj1" fmla="val 956458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2" name="TextBox 61">
            <a:extLst>
              <a:ext uri="{FF2B5EF4-FFF2-40B4-BE49-F238E27FC236}">
                <a16:creationId xmlns:a16="http://schemas.microsoft.com/office/drawing/2014/main" id="{2D3ADFD9-5C40-F762-4E70-046FEC5D1F9F}"/>
              </a:ext>
            </a:extLst>
          </p:cNvPr>
          <p:cNvSpPr txBox="1"/>
          <p:nvPr/>
        </p:nvSpPr>
        <p:spPr>
          <a:xfrm rot="20556652">
            <a:off x="5372183" y="5547804"/>
            <a:ext cx="915635" cy="369332"/>
          </a:xfrm>
          <a:prstGeom prst="rect">
            <a:avLst/>
          </a:prstGeom>
          <a:noFill/>
        </p:spPr>
        <p:txBody>
          <a:bodyPr wrap="none" rtlCol="0">
            <a:spAutoFit/>
          </a:bodyPr>
          <a:lstStyle/>
          <a:p>
            <a:r>
              <a:rPr lang="en-IN" dirty="0"/>
              <a:t>90 Days</a:t>
            </a:r>
          </a:p>
        </p:txBody>
      </p:sp>
      <p:sp>
        <p:nvSpPr>
          <p:cNvPr id="3" name="TextBox 2">
            <a:extLst>
              <a:ext uri="{FF2B5EF4-FFF2-40B4-BE49-F238E27FC236}">
                <a16:creationId xmlns:a16="http://schemas.microsoft.com/office/drawing/2014/main" id="{111A6676-5E72-D92E-CFA7-69A452CA439E}"/>
              </a:ext>
            </a:extLst>
          </p:cNvPr>
          <p:cNvSpPr txBox="1"/>
          <p:nvPr/>
        </p:nvSpPr>
        <p:spPr>
          <a:xfrm>
            <a:off x="2922003" y="6296986"/>
            <a:ext cx="9269997" cy="307777"/>
          </a:xfrm>
          <a:prstGeom prst="rect">
            <a:avLst/>
          </a:prstGeom>
          <a:noFill/>
        </p:spPr>
        <p:txBody>
          <a:bodyPr wrap="square" rtlCol="0">
            <a:spAutoFit/>
          </a:bodyPr>
          <a:lstStyle/>
          <a:p>
            <a:r>
              <a:rPr lang="en-IN" sz="1400" b="1" dirty="0">
                <a:solidFill>
                  <a:srgbClr val="0070C0"/>
                </a:solidFill>
              </a:rPr>
              <a:t>Once the complaint has been raised to ICC then the ICC takes over the entire process</a:t>
            </a:r>
          </a:p>
        </p:txBody>
      </p:sp>
    </p:spTree>
    <p:extLst>
      <p:ext uri="{BB962C8B-B14F-4D97-AF65-F5344CB8AC3E}">
        <p14:creationId xmlns:p14="http://schemas.microsoft.com/office/powerpoint/2010/main" val="429138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P spid="15" grpId="0" animBg="1"/>
      <p:bldP spid="16" grpId="0" animBg="1"/>
      <p:bldP spid="17" grpId="0" animBg="1"/>
      <p:bldP spid="39" grpId="0"/>
      <p:bldP spid="41" grpId="0" animBg="1"/>
      <p:bldP spid="42" grpId="0"/>
      <p:bldP spid="43" grpId="0"/>
      <p:bldP spid="44" grpId="0"/>
      <p:bldP spid="61"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90E0-D19D-FAFA-F66F-5AAEDF999A19}"/>
              </a:ext>
            </a:extLst>
          </p:cNvPr>
          <p:cNvSpPr>
            <a:spLocks noGrp="1"/>
          </p:cNvSpPr>
          <p:nvPr>
            <p:ph type="title"/>
          </p:nvPr>
        </p:nvSpPr>
        <p:spPr/>
        <p:txBody>
          <a:bodyPr/>
          <a:lstStyle/>
          <a:p>
            <a:r>
              <a:rPr lang="en-IN" dirty="0"/>
              <a:t>POSH –Disciplinary Actions</a:t>
            </a:r>
          </a:p>
        </p:txBody>
      </p:sp>
      <p:pic>
        <p:nvPicPr>
          <p:cNvPr id="3" name="Content Placeholder 4">
            <a:extLst>
              <a:ext uri="{FF2B5EF4-FFF2-40B4-BE49-F238E27FC236}">
                <a16:creationId xmlns:a16="http://schemas.microsoft.com/office/drawing/2014/main" id="{EA8129A7-2457-56EB-F209-A89B4548BA7F}"/>
              </a:ext>
            </a:extLst>
          </p:cNvPr>
          <p:cNvPicPr>
            <a:picLocks noChangeAspect="1"/>
          </p:cNvPicPr>
          <p:nvPr/>
        </p:nvPicPr>
        <p:blipFill rotWithShape="1">
          <a:blip r:embed="rId3" cstate="print">
            <a:clrChange>
              <a:clrFrom>
                <a:srgbClr val="ECECEC"/>
              </a:clrFrom>
              <a:clrTo>
                <a:srgbClr val="ECECEC">
                  <a:alpha val="0"/>
                </a:srgbClr>
              </a:clrTo>
            </a:clrChange>
            <a:extLst>
              <a:ext uri="{28A0092B-C50C-407E-A947-70E740481C1C}">
                <a14:useLocalDpi xmlns:a14="http://schemas.microsoft.com/office/drawing/2010/main" val="0"/>
              </a:ext>
            </a:extLst>
          </a:blip>
          <a:srcRect l="7944" t="8567" r="5296" b="8411"/>
          <a:stretch/>
        </p:blipFill>
        <p:spPr>
          <a:xfrm>
            <a:off x="3505201" y="1195387"/>
            <a:ext cx="5659120" cy="5415280"/>
          </a:xfrm>
          <a:prstGeom prst="rect">
            <a:avLst/>
          </a:prstGeom>
        </p:spPr>
      </p:pic>
      <p:sp>
        <p:nvSpPr>
          <p:cNvPr id="4" name="TextBox 3">
            <a:extLst>
              <a:ext uri="{FF2B5EF4-FFF2-40B4-BE49-F238E27FC236}">
                <a16:creationId xmlns:a16="http://schemas.microsoft.com/office/drawing/2014/main" id="{9C24E9E7-828D-315C-B6A8-F1968C2CB1EF}"/>
              </a:ext>
            </a:extLst>
          </p:cNvPr>
          <p:cNvSpPr txBox="1"/>
          <p:nvPr/>
        </p:nvSpPr>
        <p:spPr>
          <a:xfrm>
            <a:off x="5107690" y="1964678"/>
            <a:ext cx="1588897" cy="646331"/>
          </a:xfrm>
          <a:prstGeom prst="rect">
            <a:avLst/>
          </a:prstGeom>
          <a:noFill/>
        </p:spPr>
        <p:txBody>
          <a:bodyPr wrap="none" rtlCol="0">
            <a:spAutoFit/>
          </a:bodyPr>
          <a:lstStyle/>
          <a:p>
            <a:r>
              <a:rPr lang="en-IN" b="1" dirty="0">
                <a:latin typeface="Agency FB" panose="020B0503020202020204" pitchFamily="34" charset="0"/>
              </a:rPr>
              <a:t>Written Apology /</a:t>
            </a:r>
          </a:p>
          <a:p>
            <a:r>
              <a:rPr lang="en-IN" b="1" dirty="0">
                <a:latin typeface="Agency FB" panose="020B0503020202020204" pitchFamily="34" charset="0"/>
              </a:rPr>
              <a:t>Warning</a:t>
            </a:r>
          </a:p>
        </p:txBody>
      </p:sp>
      <p:sp>
        <p:nvSpPr>
          <p:cNvPr id="5" name="TextBox 4">
            <a:extLst>
              <a:ext uri="{FF2B5EF4-FFF2-40B4-BE49-F238E27FC236}">
                <a16:creationId xmlns:a16="http://schemas.microsoft.com/office/drawing/2014/main" id="{AD17BFA3-D900-ACF1-8E40-1C037DE57C1D}"/>
              </a:ext>
            </a:extLst>
          </p:cNvPr>
          <p:cNvSpPr txBox="1"/>
          <p:nvPr/>
        </p:nvSpPr>
        <p:spPr>
          <a:xfrm>
            <a:off x="7124039" y="2734688"/>
            <a:ext cx="1477035" cy="646331"/>
          </a:xfrm>
          <a:prstGeom prst="rect">
            <a:avLst/>
          </a:prstGeom>
          <a:noFill/>
        </p:spPr>
        <p:txBody>
          <a:bodyPr wrap="square">
            <a:spAutoFit/>
          </a:bodyPr>
          <a:lstStyle/>
          <a:p>
            <a:pPr algn="ctr"/>
            <a:r>
              <a:rPr lang="en-US" b="1" i="0" dirty="0">
                <a:solidFill>
                  <a:srgbClr val="374151"/>
                </a:solidFill>
                <a:effectLst/>
                <a:latin typeface="Swis721 Cn BT" panose="020B0506020202030204" pitchFamily="34" charset="0"/>
              </a:rPr>
              <a:t>No </a:t>
            </a:r>
          </a:p>
          <a:p>
            <a:pPr algn="ctr"/>
            <a:r>
              <a:rPr lang="en-US" b="1" i="0" dirty="0">
                <a:solidFill>
                  <a:srgbClr val="374151"/>
                </a:solidFill>
                <a:effectLst/>
                <a:latin typeface="Swis721 Cn BT" panose="020B0506020202030204" pitchFamily="34" charset="0"/>
              </a:rPr>
              <a:t>Appraisal </a:t>
            </a:r>
          </a:p>
        </p:txBody>
      </p:sp>
      <p:sp>
        <p:nvSpPr>
          <p:cNvPr id="6" name="TextBox 5">
            <a:extLst>
              <a:ext uri="{FF2B5EF4-FFF2-40B4-BE49-F238E27FC236}">
                <a16:creationId xmlns:a16="http://schemas.microsoft.com/office/drawing/2014/main" id="{7393C671-D896-3153-8EC2-A0C4C24C1E70}"/>
              </a:ext>
            </a:extLst>
          </p:cNvPr>
          <p:cNvSpPr txBox="1"/>
          <p:nvPr/>
        </p:nvSpPr>
        <p:spPr>
          <a:xfrm>
            <a:off x="7000664" y="4853712"/>
            <a:ext cx="1283062" cy="646331"/>
          </a:xfrm>
          <a:prstGeom prst="rect">
            <a:avLst/>
          </a:prstGeom>
          <a:noFill/>
        </p:spPr>
        <p:txBody>
          <a:bodyPr wrap="square">
            <a:spAutoFit/>
          </a:bodyPr>
          <a:lstStyle/>
          <a:p>
            <a:r>
              <a:rPr lang="en-US" b="1" dirty="0">
                <a:latin typeface="+mj-lt"/>
              </a:rPr>
              <a:t>Reprimand/ Censure’</a:t>
            </a:r>
          </a:p>
        </p:txBody>
      </p:sp>
      <p:sp>
        <p:nvSpPr>
          <p:cNvPr id="7" name="TextBox 6">
            <a:extLst>
              <a:ext uri="{FF2B5EF4-FFF2-40B4-BE49-F238E27FC236}">
                <a16:creationId xmlns:a16="http://schemas.microsoft.com/office/drawing/2014/main" id="{CD054F7B-1CD8-D404-BD87-8F8094C9D761}"/>
              </a:ext>
            </a:extLst>
          </p:cNvPr>
          <p:cNvSpPr txBox="1"/>
          <p:nvPr/>
        </p:nvSpPr>
        <p:spPr>
          <a:xfrm rot="422415">
            <a:off x="4973228" y="5233000"/>
            <a:ext cx="1418034" cy="830997"/>
          </a:xfrm>
          <a:prstGeom prst="rect">
            <a:avLst/>
          </a:prstGeom>
          <a:noFill/>
        </p:spPr>
        <p:txBody>
          <a:bodyPr wrap="square">
            <a:spAutoFit/>
          </a:bodyPr>
          <a:lstStyle/>
          <a:p>
            <a:r>
              <a:rPr lang="en-US" sz="1600" b="1" dirty="0">
                <a:latin typeface="Agency FB" panose="020B0503020202020204" pitchFamily="34" charset="0"/>
              </a:rPr>
              <a:t>Withholding Promotion/ Pay Hike</a:t>
            </a:r>
          </a:p>
        </p:txBody>
      </p:sp>
      <p:sp>
        <p:nvSpPr>
          <p:cNvPr id="8" name="TextBox 7">
            <a:extLst>
              <a:ext uri="{FF2B5EF4-FFF2-40B4-BE49-F238E27FC236}">
                <a16:creationId xmlns:a16="http://schemas.microsoft.com/office/drawing/2014/main" id="{F126080B-4857-AC71-9784-99256FF84575}"/>
              </a:ext>
            </a:extLst>
          </p:cNvPr>
          <p:cNvSpPr txBox="1"/>
          <p:nvPr/>
        </p:nvSpPr>
        <p:spPr>
          <a:xfrm>
            <a:off x="3962071" y="3680697"/>
            <a:ext cx="1278640" cy="369332"/>
          </a:xfrm>
          <a:prstGeom prst="rect">
            <a:avLst/>
          </a:prstGeom>
          <a:noFill/>
        </p:spPr>
        <p:txBody>
          <a:bodyPr wrap="square">
            <a:spAutoFit/>
          </a:bodyPr>
          <a:lstStyle/>
          <a:p>
            <a:r>
              <a:rPr lang="en-US" b="1" dirty="0">
                <a:effectLst/>
                <a:latin typeface="Agency FB" panose="020B0503020202020204" pitchFamily="34" charset="0"/>
              </a:rPr>
              <a:t>Termination</a:t>
            </a:r>
          </a:p>
        </p:txBody>
      </p:sp>
      <p:sp>
        <p:nvSpPr>
          <p:cNvPr id="9" name="Oval 8">
            <a:extLst>
              <a:ext uri="{FF2B5EF4-FFF2-40B4-BE49-F238E27FC236}">
                <a16:creationId xmlns:a16="http://schemas.microsoft.com/office/drawing/2014/main" id="{E77D51D0-C21A-E59B-8536-90D63B174659}"/>
              </a:ext>
            </a:extLst>
          </p:cNvPr>
          <p:cNvSpPr/>
          <p:nvPr/>
        </p:nvSpPr>
        <p:spPr>
          <a:xfrm>
            <a:off x="5367173" y="3136659"/>
            <a:ext cx="1828799" cy="1766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latin typeface="Agency FB" panose="020B0503020202020204" pitchFamily="34" charset="0"/>
            </a:endParaRPr>
          </a:p>
        </p:txBody>
      </p:sp>
      <p:sp>
        <p:nvSpPr>
          <p:cNvPr id="10" name="TextBox 9">
            <a:extLst>
              <a:ext uri="{FF2B5EF4-FFF2-40B4-BE49-F238E27FC236}">
                <a16:creationId xmlns:a16="http://schemas.microsoft.com/office/drawing/2014/main" id="{244DC7DC-B3D8-E829-16D2-631CEB37AAC4}"/>
              </a:ext>
            </a:extLst>
          </p:cNvPr>
          <p:cNvSpPr txBox="1"/>
          <p:nvPr/>
        </p:nvSpPr>
        <p:spPr>
          <a:xfrm>
            <a:off x="4927647" y="3581091"/>
            <a:ext cx="2794000" cy="830997"/>
          </a:xfrm>
          <a:prstGeom prst="rect">
            <a:avLst/>
          </a:prstGeom>
          <a:noFill/>
        </p:spPr>
        <p:txBody>
          <a:bodyPr wrap="square">
            <a:spAutoFit/>
          </a:bodyPr>
          <a:lstStyle/>
          <a:p>
            <a:pPr algn="ctr"/>
            <a:r>
              <a:rPr lang="en-IN" sz="2400" b="1" dirty="0">
                <a:solidFill>
                  <a:schemeClr val="tx1"/>
                </a:solidFill>
                <a:latin typeface="Agency FB" panose="020B0503020202020204" pitchFamily="34" charset="0"/>
              </a:rPr>
              <a:t>POSH</a:t>
            </a:r>
          </a:p>
          <a:p>
            <a:pPr algn="ctr"/>
            <a:r>
              <a:rPr lang="en-IN" sz="2400" b="1" dirty="0">
                <a:latin typeface="Agency FB" panose="020B0503020202020204" pitchFamily="34" charset="0"/>
              </a:rPr>
              <a:t>Penalties</a:t>
            </a:r>
            <a:endParaRPr lang="en-IN" sz="2400" b="1"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3410012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TextBox 8">
            <a:extLst>
              <a:ext uri="{FF2B5EF4-FFF2-40B4-BE49-F238E27FC236}">
                <a16:creationId xmlns:a16="http://schemas.microsoft.com/office/drawing/2014/main" id="{B8782164-5D53-2DAF-2203-B62603EC79B7}"/>
              </a:ext>
            </a:extLst>
          </p:cNvPr>
          <p:cNvSpPr txBox="1">
            <a:spLocks noChangeArrowheads="1"/>
          </p:cNvSpPr>
          <p:nvPr/>
        </p:nvSpPr>
        <p:spPr bwMode="auto">
          <a:xfrm>
            <a:off x="750533" y="134570"/>
            <a:ext cx="105549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4300" b="1" dirty="0">
                <a:latin typeface="Swis721 Cn BT" panose="020B0506020202030204" pitchFamily="34" charset="0"/>
              </a:rPr>
              <a:t>Duties of an employee</a:t>
            </a:r>
          </a:p>
        </p:txBody>
      </p:sp>
      <p:pic>
        <p:nvPicPr>
          <p:cNvPr id="2" name="Picture 1">
            <a:extLst>
              <a:ext uri="{FF2B5EF4-FFF2-40B4-BE49-F238E27FC236}">
                <a16:creationId xmlns:a16="http://schemas.microsoft.com/office/drawing/2014/main" id="{8035B443-0B37-1268-37D4-69F7020DF329}"/>
              </a:ext>
            </a:extLst>
          </p:cNvPr>
          <p:cNvPicPr>
            <a:picLocks noChangeAspect="1"/>
          </p:cNvPicPr>
          <p:nvPr/>
        </p:nvPicPr>
        <p:blipFill>
          <a:blip r:embed="rId3"/>
          <a:stretch>
            <a:fillRect/>
          </a:stretch>
        </p:blipFill>
        <p:spPr>
          <a:xfrm>
            <a:off x="7561737" y="1315702"/>
            <a:ext cx="3170195" cy="5230821"/>
          </a:xfrm>
          <a:prstGeom prst="rect">
            <a:avLst/>
          </a:prstGeom>
        </p:spPr>
      </p:pic>
      <p:pic>
        <p:nvPicPr>
          <p:cNvPr id="5" name="Picture 4">
            <a:extLst>
              <a:ext uri="{FF2B5EF4-FFF2-40B4-BE49-F238E27FC236}">
                <a16:creationId xmlns:a16="http://schemas.microsoft.com/office/drawing/2014/main" id="{ED9C969E-F39D-0C85-820F-9CF4EFF6F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103" y="1315702"/>
            <a:ext cx="3157349" cy="5228367"/>
          </a:xfrm>
          <a:prstGeom prst="rect">
            <a:avLst/>
          </a:prstGeom>
        </p:spPr>
      </p:pic>
      <p:pic>
        <p:nvPicPr>
          <p:cNvPr id="6" name="Picture 5">
            <a:extLst>
              <a:ext uri="{FF2B5EF4-FFF2-40B4-BE49-F238E27FC236}">
                <a16:creationId xmlns:a16="http://schemas.microsoft.com/office/drawing/2014/main" id="{2877F0A1-998D-C03A-49E2-367CF7F46287}"/>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4449343" y="1315702"/>
            <a:ext cx="3157349" cy="5228367"/>
          </a:xfrm>
          <a:prstGeom prst="rect">
            <a:avLst/>
          </a:prstGeom>
        </p:spPr>
      </p:pic>
      <p:sp>
        <p:nvSpPr>
          <p:cNvPr id="9" name="TextBox 8">
            <a:extLst>
              <a:ext uri="{FF2B5EF4-FFF2-40B4-BE49-F238E27FC236}">
                <a16:creationId xmlns:a16="http://schemas.microsoft.com/office/drawing/2014/main" id="{BD0AA1EF-A65A-7689-05D1-F715CF94E0D1}"/>
              </a:ext>
            </a:extLst>
          </p:cNvPr>
          <p:cNvSpPr txBox="1"/>
          <p:nvPr/>
        </p:nvSpPr>
        <p:spPr>
          <a:xfrm>
            <a:off x="1614829" y="5362527"/>
            <a:ext cx="2708031" cy="830997"/>
          </a:xfrm>
          <a:prstGeom prst="rect">
            <a:avLst/>
          </a:prstGeom>
          <a:noFill/>
        </p:spPr>
        <p:txBody>
          <a:bodyPr wrap="square">
            <a:spAutoFit/>
          </a:bodyPr>
          <a:lstStyle/>
          <a:p>
            <a:pPr algn="ctr"/>
            <a:r>
              <a:rPr lang="en-US" sz="1600" dirty="0">
                <a:solidFill>
                  <a:schemeClr val="bg1"/>
                </a:solidFill>
                <a:effectLst>
                  <a:outerShdw blurRad="38100" dist="38100" dir="2700000" algn="tl">
                    <a:srgbClr val="000000">
                      <a:alpha val="43137"/>
                    </a:srgbClr>
                  </a:outerShdw>
                </a:effectLst>
              </a:rPr>
              <a:t>STEP-1</a:t>
            </a:r>
          </a:p>
          <a:p>
            <a:pPr algn="ctr"/>
            <a:r>
              <a:rPr lang="en-US" sz="1600" dirty="0">
                <a:solidFill>
                  <a:schemeClr val="bg1"/>
                </a:solidFill>
                <a:effectLst>
                  <a:outerShdw blurRad="38100" dist="38100" dir="2700000" algn="tl">
                    <a:srgbClr val="000000">
                      <a:alpha val="43137"/>
                    </a:srgbClr>
                  </a:outerShdw>
                </a:effectLst>
              </a:rPr>
              <a:t>Tell the accused to Stop (Clearly, firmly &amp; Directly)</a:t>
            </a:r>
          </a:p>
        </p:txBody>
      </p:sp>
      <p:sp>
        <p:nvSpPr>
          <p:cNvPr id="10" name="TextBox 9">
            <a:extLst>
              <a:ext uri="{FF2B5EF4-FFF2-40B4-BE49-F238E27FC236}">
                <a16:creationId xmlns:a16="http://schemas.microsoft.com/office/drawing/2014/main" id="{73C18AAD-EBBF-C918-FAD2-63E8B378DBDA}"/>
              </a:ext>
            </a:extLst>
          </p:cNvPr>
          <p:cNvSpPr txBox="1"/>
          <p:nvPr/>
        </p:nvSpPr>
        <p:spPr>
          <a:xfrm>
            <a:off x="7854609" y="5233573"/>
            <a:ext cx="2708031" cy="1077218"/>
          </a:xfrm>
          <a:prstGeom prst="rect">
            <a:avLst/>
          </a:prstGeom>
          <a:noFill/>
        </p:spPr>
        <p:txBody>
          <a:bodyPr wrap="square">
            <a:spAutoFit/>
          </a:bodyPr>
          <a:lstStyle/>
          <a:p>
            <a:pPr algn="ctr"/>
            <a:r>
              <a:rPr lang="en-US" sz="1600" dirty="0">
                <a:solidFill>
                  <a:schemeClr val="bg1"/>
                </a:solidFill>
                <a:effectLst>
                  <a:outerShdw blurRad="38100" dist="38100" dir="2700000" algn="tl">
                    <a:srgbClr val="000000">
                      <a:alpha val="43137"/>
                    </a:srgbClr>
                  </a:outerShdw>
                </a:effectLst>
              </a:rPr>
              <a:t>STEP-3</a:t>
            </a:r>
          </a:p>
          <a:p>
            <a:pPr algn="ctr"/>
            <a:r>
              <a:rPr lang="en-US" sz="1600" dirty="0">
                <a:solidFill>
                  <a:schemeClr val="bg1"/>
                </a:solidFill>
                <a:effectLst>
                  <a:outerShdw blurRad="38100" dist="38100" dir="2700000" algn="tl">
                    <a:srgbClr val="000000">
                      <a:alpha val="43137"/>
                    </a:srgbClr>
                  </a:outerShdw>
                </a:effectLst>
              </a:rPr>
              <a:t>IC team takes up the case/instance as per the POSH policy &amp; ACT</a:t>
            </a:r>
          </a:p>
        </p:txBody>
      </p:sp>
      <p:sp>
        <p:nvSpPr>
          <p:cNvPr id="11" name="TextBox 10">
            <a:extLst>
              <a:ext uri="{FF2B5EF4-FFF2-40B4-BE49-F238E27FC236}">
                <a16:creationId xmlns:a16="http://schemas.microsoft.com/office/drawing/2014/main" id="{78EA163D-B308-83AB-C7A8-302BF16552A2}"/>
              </a:ext>
            </a:extLst>
          </p:cNvPr>
          <p:cNvSpPr txBox="1"/>
          <p:nvPr/>
        </p:nvSpPr>
        <p:spPr>
          <a:xfrm>
            <a:off x="4751166" y="5315635"/>
            <a:ext cx="2708031" cy="830997"/>
          </a:xfrm>
          <a:prstGeom prst="rect">
            <a:avLst/>
          </a:prstGeom>
          <a:noFill/>
        </p:spPr>
        <p:txBody>
          <a:bodyPr wrap="square">
            <a:spAutoFit/>
          </a:bodyPr>
          <a:lstStyle/>
          <a:p>
            <a:pPr algn="ctr"/>
            <a:r>
              <a:rPr lang="en-US" sz="1600" dirty="0">
                <a:solidFill>
                  <a:schemeClr val="bg1"/>
                </a:solidFill>
                <a:effectLst>
                  <a:outerShdw blurRad="38100" dist="38100" dir="2700000" algn="tl">
                    <a:srgbClr val="000000">
                      <a:alpha val="43137"/>
                    </a:srgbClr>
                  </a:outerShdw>
                </a:effectLst>
              </a:rPr>
              <a:t>STEP-2</a:t>
            </a:r>
          </a:p>
          <a:p>
            <a:pPr algn="ctr"/>
            <a:r>
              <a:rPr lang="en-US" sz="1600" dirty="0">
                <a:solidFill>
                  <a:schemeClr val="bg1"/>
                </a:solidFill>
                <a:effectLst>
                  <a:outerShdw blurRad="38100" dist="38100" dir="2700000" algn="tl">
                    <a:srgbClr val="000000">
                      <a:alpha val="43137"/>
                    </a:srgbClr>
                  </a:outerShdw>
                </a:effectLst>
              </a:rPr>
              <a:t>If the behavior still continues file a complaint with the IC Team</a:t>
            </a:r>
          </a:p>
        </p:txBody>
      </p:sp>
      <p:pic>
        <p:nvPicPr>
          <p:cNvPr id="12" name="Picture 11">
            <a:extLst>
              <a:ext uri="{FF2B5EF4-FFF2-40B4-BE49-F238E27FC236}">
                <a16:creationId xmlns:a16="http://schemas.microsoft.com/office/drawing/2014/main" id="{14AA4BCF-F002-4A73-6EDE-03E341B1322C}"/>
              </a:ext>
            </a:extLst>
          </p:cNvPr>
          <p:cNvPicPr>
            <a:picLocks noChangeAspect="1"/>
          </p:cNvPicPr>
          <p:nvPr/>
        </p:nvPicPr>
        <p:blipFill rotWithShape="1">
          <a:blip r:embed="rId7">
            <a:extLst>
              <a:ext uri="{28A0092B-C50C-407E-A947-70E740481C1C}">
                <a14:useLocalDpi xmlns:a14="http://schemas.microsoft.com/office/drawing/2010/main" val="0"/>
              </a:ext>
            </a:extLst>
          </a:blip>
          <a:srcRect t="29193" r="46530" b="27649"/>
          <a:stretch/>
        </p:blipFill>
        <p:spPr>
          <a:xfrm>
            <a:off x="2362061" y="2391508"/>
            <a:ext cx="1248070" cy="1316952"/>
          </a:xfrm>
          <a:prstGeom prst="rect">
            <a:avLst/>
          </a:prstGeom>
          <a:effectLst>
            <a:outerShdw blurRad="50800" dist="38100" dir="5400000" algn="t" rotWithShape="0">
              <a:prstClr val="black">
                <a:alpha val="40000"/>
              </a:prstClr>
            </a:outerShdw>
          </a:effectLst>
        </p:spPr>
      </p:pic>
      <p:pic>
        <p:nvPicPr>
          <p:cNvPr id="13" name="Picture 2" descr="Customer Complaint Handling | Customer Grievances Addressing">
            <a:extLst>
              <a:ext uri="{FF2B5EF4-FFF2-40B4-BE49-F238E27FC236}">
                <a16:creationId xmlns:a16="http://schemas.microsoft.com/office/drawing/2014/main" id="{D2AE97E0-E5AB-DD4F-2D0E-DAE88E5A150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2255" b="96895" l="23203" r="78268">
                        <a14:foregroundMark x1="27124" y1="14216" x2="59314" y2="12418"/>
                        <a14:foregroundMark x1="59314" y1="12418" x2="69118" y2="12418"/>
                        <a14:foregroundMark x1="69118" y1="12418" x2="70098" y2="13235"/>
                        <a14:foregroundMark x1="23529" y1="14869" x2="24346" y2="14052"/>
                        <a14:foregroundMark x1="78268" y1="63562" x2="78268" y2="68137"/>
                        <a14:foregroundMark x1="62745" y1="90523" x2="62255" y2="95425"/>
                        <a14:foregroundMark x1="60294" y1="93137" x2="60784" y2="96569"/>
                        <a14:foregroundMark x1="62092" y1="94281" x2="62255" y2="96242"/>
                        <a14:foregroundMark x1="62908" y1="94771" x2="62109" y2="96503"/>
                        <a14:backgroundMark x1="62255" y1="96732" x2="60458" y2="96732"/>
                      </a14:backgroundRemoval>
                    </a14:imgEffect>
                  </a14:imgLayer>
                </a14:imgProps>
              </a:ext>
              <a:ext uri="{28A0092B-C50C-407E-A947-70E740481C1C}">
                <a14:useLocalDpi xmlns:a14="http://schemas.microsoft.com/office/drawing/2010/main" val="0"/>
              </a:ext>
            </a:extLst>
          </a:blip>
          <a:srcRect l="20818" t="4974" r="15392"/>
          <a:stretch>
            <a:fillRect/>
          </a:stretch>
        </p:blipFill>
        <p:spPr bwMode="auto">
          <a:xfrm>
            <a:off x="5568462" y="2268512"/>
            <a:ext cx="1241662" cy="164476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32DDB8B-EFE8-7B2D-4893-426DD7301D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00747" y="2115765"/>
            <a:ext cx="1629013" cy="1592696"/>
          </a:xfrm>
          <a:prstGeom prst="rect">
            <a:avLst/>
          </a:prstGeom>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F2A2-25D3-4ED9-F5B5-0BD4D6E631C6}"/>
              </a:ext>
            </a:extLst>
          </p:cNvPr>
          <p:cNvSpPr>
            <a:spLocks noGrp="1"/>
          </p:cNvSpPr>
          <p:nvPr>
            <p:ph type="title"/>
          </p:nvPr>
        </p:nvSpPr>
        <p:spPr>
          <a:xfrm>
            <a:off x="2100262" y="300039"/>
            <a:ext cx="9009697" cy="655000"/>
          </a:xfrm>
        </p:spPr>
        <p:txBody>
          <a:bodyPr/>
          <a:lstStyle/>
          <a:p>
            <a:r>
              <a:rPr lang="en-IN" sz="2800" dirty="0"/>
              <a:t>Manager’s Role in POSH Compliance</a:t>
            </a:r>
          </a:p>
        </p:txBody>
      </p:sp>
      <p:pic>
        <p:nvPicPr>
          <p:cNvPr id="5" name="Picture 4">
            <a:extLst>
              <a:ext uri="{FF2B5EF4-FFF2-40B4-BE49-F238E27FC236}">
                <a16:creationId xmlns:a16="http://schemas.microsoft.com/office/drawing/2014/main" id="{1C1ED840-E92C-EA68-30DC-A14F80478C90}"/>
              </a:ext>
            </a:extLst>
          </p:cNvPr>
          <p:cNvPicPr>
            <a:picLocks noChangeAspect="1"/>
          </p:cNvPicPr>
          <p:nvPr/>
        </p:nvPicPr>
        <p:blipFill>
          <a:blip r:embed="rId3"/>
          <a:stretch>
            <a:fillRect/>
          </a:stretch>
        </p:blipFill>
        <p:spPr>
          <a:xfrm>
            <a:off x="457199" y="1937705"/>
            <a:ext cx="1123949" cy="1123949"/>
          </a:xfrm>
          <a:prstGeom prst="rect">
            <a:avLst/>
          </a:prstGeom>
        </p:spPr>
      </p:pic>
      <p:pic>
        <p:nvPicPr>
          <p:cNvPr id="7" name="Picture 6">
            <a:extLst>
              <a:ext uri="{FF2B5EF4-FFF2-40B4-BE49-F238E27FC236}">
                <a16:creationId xmlns:a16="http://schemas.microsoft.com/office/drawing/2014/main" id="{CB99EB02-5DFF-E256-91D5-2C2C3B724D3C}"/>
              </a:ext>
            </a:extLst>
          </p:cNvPr>
          <p:cNvPicPr>
            <a:picLocks noChangeAspect="1"/>
          </p:cNvPicPr>
          <p:nvPr/>
        </p:nvPicPr>
        <p:blipFill>
          <a:blip r:embed="rId4"/>
          <a:stretch>
            <a:fillRect/>
          </a:stretch>
        </p:blipFill>
        <p:spPr>
          <a:xfrm>
            <a:off x="3814762" y="2021047"/>
            <a:ext cx="957263" cy="957263"/>
          </a:xfrm>
          <a:prstGeom prst="rect">
            <a:avLst/>
          </a:prstGeom>
        </p:spPr>
      </p:pic>
      <p:pic>
        <p:nvPicPr>
          <p:cNvPr id="9" name="Picture 8">
            <a:extLst>
              <a:ext uri="{FF2B5EF4-FFF2-40B4-BE49-F238E27FC236}">
                <a16:creationId xmlns:a16="http://schemas.microsoft.com/office/drawing/2014/main" id="{880B9979-6DD8-BF75-99C7-E0939ADC86C1}"/>
              </a:ext>
            </a:extLst>
          </p:cNvPr>
          <p:cNvPicPr>
            <a:picLocks noChangeAspect="1"/>
          </p:cNvPicPr>
          <p:nvPr/>
        </p:nvPicPr>
        <p:blipFill>
          <a:blip r:embed="rId5"/>
          <a:stretch>
            <a:fillRect/>
          </a:stretch>
        </p:blipFill>
        <p:spPr>
          <a:xfrm>
            <a:off x="7172325" y="1952624"/>
            <a:ext cx="1114425" cy="1114425"/>
          </a:xfrm>
          <a:prstGeom prst="rect">
            <a:avLst/>
          </a:prstGeom>
        </p:spPr>
      </p:pic>
      <p:pic>
        <p:nvPicPr>
          <p:cNvPr id="11" name="Picture 10">
            <a:extLst>
              <a:ext uri="{FF2B5EF4-FFF2-40B4-BE49-F238E27FC236}">
                <a16:creationId xmlns:a16="http://schemas.microsoft.com/office/drawing/2014/main" id="{DA153C6C-BF3E-82CB-59CF-3A8055A77818}"/>
              </a:ext>
            </a:extLst>
          </p:cNvPr>
          <p:cNvPicPr>
            <a:picLocks noChangeAspect="1"/>
          </p:cNvPicPr>
          <p:nvPr/>
        </p:nvPicPr>
        <p:blipFill>
          <a:blip r:embed="rId6"/>
          <a:stretch>
            <a:fillRect/>
          </a:stretch>
        </p:blipFill>
        <p:spPr>
          <a:xfrm>
            <a:off x="10610851" y="1849597"/>
            <a:ext cx="1123950" cy="1123950"/>
          </a:xfrm>
          <a:prstGeom prst="rect">
            <a:avLst/>
          </a:prstGeom>
        </p:spPr>
      </p:pic>
      <p:sp>
        <p:nvSpPr>
          <p:cNvPr id="13" name="TextBox 12">
            <a:extLst>
              <a:ext uri="{FF2B5EF4-FFF2-40B4-BE49-F238E27FC236}">
                <a16:creationId xmlns:a16="http://schemas.microsoft.com/office/drawing/2014/main" id="{9F5330B6-FCBC-D906-802F-0BE5CABF577D}"/>
              </a:ext>
            </a:extLst>
          </p:cNvPr>
          <p:cNvSpPr txBox="1"/>
          <p:nvPr/>
        </p:nvSpPr>
        <p:spPr>
          <a:xfrm>
            <a:off x="263721" y="3104518"/>
            <a:ext cx="1710928" cy="338554"/>
          </a:xfrm>
          <a:prstGeom prst="rect">
            <a:avLst/>
          </a:prstGeom>
          <a:noFill/>
        </p:spPr>
        <p:txBody>
          <a:bodyPr wrap="square">
            <a:spAutoFit/>
          </a:bodyPr>
          <a:lstStyle>
            <a:defPPr>
              <a:defRPr lang="en-US"/>
            </a:defPPr>
            <a:lvl1pPr lvl="0">
              <a:lnSpc>
                <a:spcPct val="107000"/>
              </a:lnSpc>
              <a:tabLst>
                <a:tab pos="1092200" algn="l"/>
              </a:tabLst>
              <a:defRPr sz="1100">
                <a:effectLst/>
                <a:latin typeface="Swis721 Cn BT" panose="020B0506020202030204" pitchFamily="34" charset="0"/>
                <a:ea typeface="Calibri" panose="020F0502020204030204" pitchFamily="34" charset="0"/>
                <a:cs typeface="Mangal" panose="02040503050203030202" pitchFamily="18" charset="0"/>
              </a:defRPr>
            </a:lvl1pPr>
          </a:lstStyle>
          <a:p>
            <a:r>
              <a:rPr lang="en-IN" dirty="0"/>
              <a:t>Walk the Talk</a:t>
            </a:r>
          </a:p>
        </p:txBody>
      </p:sp>
      <p:sp>
        <p:nvSpPr>
          <p:cNvPr id="15" name="TextBox 14">
            <a:extLst>
              <a:ext uri="{FF2B5EF4-FFF2-40B4-BE49-F238E27FC236}">
                <a16:creationId xmlns:a16="http://schemas.microsoft.com/office/drawing/2014/main" id="{F6F04A62-59C8-0ED2-B3CD-F0EE4617E3A4}"/>
              </a:ext>
            </a:extLst>
          </p:cNvPr>
          <p:cNvSpPr txBox="1"/>
          <p:nvPr/>
        </p:nvSpPr>
        <p:spPr>
          <a:xfrm>
            <a:off x="3119677" y="3004503"/>
            <a:ext cx="2536983" cy="442685"/>
          </a:xfrm>
          <a:prstGeom prst="rect">
            <a:avLst/>
          </a:prstGeom>
          <a:noFill/>
        </p:spPr>
        <p:txBody>
          <a:bodyPr wrap="square">
            <a:spAutoFit/>
          </a:bodyPr>
          <a:lstStyle/>
          <a:p>
            <a:pPr lvl="0">
              <a:lnSpc>
                <a:spcPct val="107000"/>
              </a:lnSpc>
              <a:tabLst>
                <a:tab pos="1092200" algn="l"/>
              </a:tabLst>
            </a:pPr>
            <a:r>
              <a:rPr lang="en-IN" sz="1100" dirty="0">
                <a:effectLst/>
                <a:latin typeface="Swis721 Cn BT" panose="020B0506020202030204" pitchFamily="34" charset="0"/>
                <a:ea typeface="Calibri" panose="020F0502020204030204" pitchFamily="34" charset="0"/>
                <a:cs typeface="Mangal" panose="02040503050203030202" pitchFamily="18" charset="0"/>
              </a:rPr>
              <a:t>Have a zero tolerance to any behaviour </a:t>
            </a:r>
          </a:p>
          <a:p>
            <a:pPr lvl="0">
              <a:lnSpc>
                <a:spcPct val="107000"/>
              </a:lnSpc>
              <a:tabLst>
                <a:tab pos="1092200" algn="l"/>
              </a:tabLst>
            </a:pPr>
            <a:r>
              <a:rPr lang="en-IN" sz="1100" dirty="0">
                <a:effectLst/>
                <a:latin typeface="Swis721 Cn BT" panose="020B0506020202030204" pitchFamily="34" charset="0"/>
                <a:ea typeface="Calibri" panose="020F0502020204030204" pitchFamily="34" charset="0"/>
                <a:cs typeface="Mangal" panose="02040503050203030202" pitchFamily="18" charset="0"/>
              </a:rPr>
              <a:t>of Sexual nature at work</a:t>
            </a:r>
          </a:p>
        </p:txBody>
      </p:sp>
      <p:sp>
        <p:nvSpPr>
          <p:cNvPr id="17" name="TextBox 16">
            <a:extLst>
              <a:ext uri="{FF2B5EF4-FFF2-40B4-BE49-F238E27FC236}">
                <a16:creationId xmlns:a16="http://schemas.microsoft.com/office/drawing/2014/main" id="{6FC997D1-6464-3E4D-0F89-3C082A41F5B7}"/>
              </a:ext>
            </a:extLst>
          </p:cNvPr>
          <p:cNvSpPr txBox="1"/>
          <p:nvPr/>
        </p:nvSpPr>
        <p:spPr>
          <a:xfrm>
            <a:off x="6732985" y="3104518"/>
            <a:ext cx="2639616" cy="307648"/>
          </a:xfrm>
          <a:prstGeom prst="rect">
            <a:avLst/>
          </a:prstGeom>
          <a:noFill/>
        </p:spPr>
        <p:txBody>
          <a:bodyPr wrap="square">
            <a:spAutoFit/>
          </a:bodyPr>
          <a:lstStyle>
            <a:defPPr>
              <a:defRPr lang="en-US"/>
            </a:defPPr>
            <a:lvl1pPr lvl="0">
              <a:lnSpc>
                <a:spcPct val="107000"/>
              </a:lnSpc>
              <a:tabLst>
                <a:tab pos="1092200" algn="l"/>
              </a:tabLst>
              <a:defRPr sz="1100">
                <a:effectLst/>
                <a:latin typeface="Swis721 Cn BT" panose="020B0506020202030204" pitchFamily="34" charset="0"/>
                <a:ea typeface="Calibri" panose="020F0502020204030204" pitchFamily="34" charset="0"/>
                <a:cs typeface="Mangal" panose="02040503050203030202" pitchFamily="18" charset="0"/>
              </a:defRPr>
            </a:lvl1pPr>
          </a:lstStyle>
          <a:p>
            <a:r>
              <a:rPr lang="en-IN" dirty="0"/>
              <a:t>Treat everyone you manage fairly</a:t>
            </a:r>
          </a:p>
        </p:txBody>
      </p:sp>
      <p:sp>
        <p:nvSpPr>
          <p:cNvPr id="4" name="TextBox 3">
            <a:extLst>
              <a:ext uri="{FF2B5EF4-FFF2-40B4-BE49-F238E27FC236}">
                <a16:creationId xmlns:a16="http://schemas.microsoft.com/office/drawing/2014/main" id="{67C5A866-C72B-9A44-229A-1186D0FE9C6B}"/>
              </a:ext>
            </a:extLst>
          </p:cNvPr>
          <p:cNvSpPr txBox="1"/>
          <p:nvPr/>
        </p:nvSpPr>
        <p:spPr>
          <a:xfrm>
            <a:off x="10448926" y="3037209"/>
            <a:ext cx="1638300" cy="538161"/>
          </a:xfrm>
          <a:prstGeom prst="rect">
            <a:avLst/>
          </a:prstGeom>
          <a:noFill/>
        </p:spPr>
        <p:txBody>
          <a:bodyPr wrap="square">
            <a:spAutoFit/>
          </a:bodyPr>
          <a:lstStyle>
            <a:defPPr>
              <a:defRPr lang="en-US"/>
            </a:defPPr>
            <a:lvl1pPr lvl="0">
              <a:lnSpc>
                <a:spcPct val="107000"/>
              </a:lnSpc>
              <a:tabLst>
                <a:tab pos="1092200" algn="l"/>
              </a:tabLst>
              <a:defRPr sz="1100">
                <a:effectLst/>
                <a:latin typeface="Swis721 Cn BT" panose="020B0506020202030204" pitchFamily="34" charset="0"/>
                <a:ea typeface="Calibri" panose="020F0502020204030204" pitchFamily="34" charset="0"/>
                <a:cs typeface="Mangal" panose="02040503050203030202" pitchFamily="18" charset="0"/>
              </a:defRPr>
            </a:lvl1pPr>
          </a:lstStyle>
          <a:p>
            <a:r>
              <a:rPr lang="en-IN" dirty="0"/>
              <a:t>Don’t Ignore a sexual </a:t>
            </a:r>
          </a:p>
          <a:p>
            <a:r>
              <a:rPr lang="en-IN" dirty="0"/>
              <a:t>harassment situation</a:t>
            </a:r>
          </a:p>
        </p:txBody>
      </p:sp>
      <p:pic>
        <p:nvPicPr>
          <p:cNvPr id="8" name="Picture 7">
            <a:extLst>
              <a:ext uri="{FF2B5EF4-FFF2-40B4-BE49-F238E27FC236}">
                <a16:creationId xmlns:a16="http://schemas.microsoft.com/office/drawing/2014/main" id="{3E2CFE72-795E-3BC6-4B9F-312307CC3EC1}"/>
              </a:ext>
            </a:extLst>
          </p:cNvPr>
          <p:cNvPicPr>
            <a:picLocks noChangeAspect="1"/>
          </p:cNvPicPr>
          <p:nvPr/>
        </p:nvPicPr>
        <p:blipFill>
          <a:blip r:embed="rId7"/>
          <a:stretch>
            <a:fillRect/>
          </a:stretch>
        </p:blipFill>
        <p:spPr>
          <a:xfrm>
            <a:off x="457199" y="4553918"/>
            <a:ext cx="914400" cy="914400"/>
          </a:xfrm>
          <a:prstGeom prst="rect">
            <a:avLst/>
          </a:prstGeom>
        </p:spPr>
      </p:pic>
      <p:sp>
        <p:nvSpPr>
          <p:cNvPr id="12" name="TextBox 11">
            <a:extLst>
              <a:ext uri="{FF2B5EF4-FFF2-40B4-BE49-F238E27FC236}">
                <a16:creationId xmlns:a16="http://schemas.microsoft.com/office/drawing/2014/main" id="{141775F0-6BB0-BF9D-EE6C-2E7AD514F279}"/>
              </a:ext>
            </a:extLst>
          </p:cNvPr>
          <p:cNvSpPr txBox="1"/>
          <p:nvPr/>
        </p:nvSpPr>
        <p:spPr>
          <a:xfrm>
            <a:off x="67864" y="5537791"/>
            <a:ext cx="2550318" cy="538161"/>
          </a:xfrm>
          <a:prstGeom prst="rect">
            <a:avLst/>
          </a:prstGeom>
          <a:noFill/>
        </p:spPr>
        <p:txBody>
          <a:bodyPr wrap="square">
            <a:spAutoFit/>
          </a:bodyPr>
          <a:lstStyle>
            <a:defPPr>
              <a:defRPr lang="en-US"/>
            </a:defPPr>
            <a:lvl1pPr lvl="0">
              <a:lnSpc>
                <a:spcPct val="107000"/>
              </a:lnSpc>
              <a:tabLst>
                <a:tab pos="1092200" algn="l"/>
              </a:tabLst>
              <a:defRPr sz="1100">
                <a:effectLst/>
                <a:latin typeface="Swis721 Cn BT" panose="020B0506020202030204" pitchFamily="34" charset="0"/>
                <a:ea typeface="Calibri" panose="020F0502020204030204" pitchFamily="34" charset="0"/>
                <a:cs typeface="Mangal" panose="02040503050203030202" pitchFamily="18" charset="0"/>
              </a:defRPr>
            </a:lvl1pPr>
          </a:lstStyle>
          <a:p>
            <a:r>
              <a:rPr lang="en-IN" dirty="0"/>
              <a:t>Act on any complaint of </a:t>
            </a:r>
          </a:p>
          <a:p>
            <a:r>
              <a:rPr lang="en-IN" dirty="0"/>
              <a:t>sexual harassment immediately </a:t>
            </a:r>
          </a:p>
        </p:txBody>
      </p:sp>
      <p:pic>
        <p:nvPicPr>
          <p:cNvPr id="16" name="Picture 15">
            <a:extLst>
              <a:ext uri="{FF2B5EF4-FFF2-40B4-BE49-F238E27FC236}">
                <a16:creationId xmlns:a16="http://schemas.microsoft.com/office/drawing/2014/main" id="{74529D3B-F2D7-30B6-3662-55D7F5BF3CD4}"/>
              </a:ext>
            </a:extLst>
          </p:cNvPr>
          <p:cNvPicPr>
            <a:picLocks noChangeAspect="1"/>
          </p:cNvPicPr>
          <p:nvPr/>
        </p:nvPicPr>
        <p:blipFill>
          <a:blip r:embed="rId8"/>
          <a:stretch>
            <a:fillRect/>
          </a:stretch>
        </p:blipFill>
        <p:spPr>
          <a:xfrm>
            <a:off x="10941427" y="4553917"/>
            <a:ext cx="914401" cy="914401"/>
          </a:xfrm>
          <a:prstGeom prst="rect">
            <a:avLst/>
          </a:prstGeom>
        </p:spPr>
      </p:pic>
      <p:pic>
        <p:nvPicPr>
          <p:cNvPr id="19" name="Picture 18">
            <a:extLst>
              <a:ext uri="{FF2B5EF4-FFF2-40B4-BE49-F238E27FC236}">
                <a16:creationId xmlns:a16="http://schemas.microsoft.com/office/drawing/2014/main" id="{393F26C2-65CD-B2F1-002E-C6FFE526FA41}"/>
              </a:ext>
            </a:extLst>
          </p:cNvPr>
          <p:cNvPicPr>
            <a:picLocks noChangeAspect="1"/>
          </p:cNvPicPr>
          <p:nvPr/>
        </p:nvPicPr>
        <p:blipFill>
          <a:blip r:embed="rId9"/>
          <a:stretch>
            <a:fillRect/>
          </a:stretch>
        </p:blipFill>
        <p:spPr>
          <a:xfrm>
            <a:off x="3814762" y="4553917"/>
            <a:ext cx="914401" cy="914401"/>
          </a:xfrm>
          <a:prstGeom prst="rect">
            <a:avLst/>
          </a:prstGeom>
        </p:spPr>
      </p:pic>
      <p:sp>
        <p:nvSpPr>
          <p:cNvPr id="21" name="TextBox 20">
            <a:extLst>
              <a:ext uri="{FF2B5EF4-FFF2-40B4-BE49-F238E27FC236}">
                <a16:creationId xmlns:a16="http://schemas.microsoft.com/office/drawing/2014/main" id="{2EAF84C1-5BB7-C833-D886-CE01D13583C7}"/>
              </a:ext>
            </a:extLst>
          </p:cNvPr>
          <p:cNvSpPr txBox="1"/>
          <p:nvPr/>
        </p:nvSpPr>
        <p:spPr>
          <a:xfrm>
            <a:off x="3367327" y="5587701"/>
            <a:ext cx="1833324" cy="523220"/>
          </a:xfrm>
          <a:prstGeom prst="rect">
            <a:avLst/>
          </a:prstGeom>
          <a:noFill/>
        </p:spPr>
        <p:txBody>
          <a:bodyPr wrap="square">
            <a:spAutoFit/>
          </a:bodyPr>
          <a:lstStyle>
            <a:defPPr>
              <a:defRPr lang="en-US"/>
            </a:defPPr>
            <a:lvl1pPr lvl="0">
              <a:lnSpc>
                <a:spcPct val="107000"/>
              </a:lnSpc>
              <a:tabLst>
                <a:tab pos="1092200" algn="l"/>
              </a:tabLst>
              <a:defRPr sz="1100">
                <a:effectLst/>
                <a:latin typeface="Swis721 Cn BT" panose="020B0506020202030204" pitchFamily="34" charset="0"/>
                <a:ea typeface="Calibri" panose="020F0502020204030204" pitchFamily="34" charset="0"/>
                <a:cs typeface="Mangal" panose="02040503050203030202" pitchFamily="18" charset="0"/>
              </a:defRPr>
            </a:lvl1pPr>
          </a:lstStyle>
          <a:p>
            <a:r>
              <a:rPr lang="en-IN" dirty="0"/>
              <a:t>Encourage your team</a:t>
            </a:r>
          </a:p>
          <a:p>
            <a:r>
              <a:rPr lang="en-IN" dirty="0"/>
              <a:t> members to speak up</a:t>
            </a:r>
          </a:p>
        </p:txBody>
      </p:sp>
      <p:pic>
        <p:nvPicPr>
          <p:cNvPr id="23" name="Picture 22">
            <a:extLst>
              <a:ext uri="{FF2B5EF4-FFF2-40B4-BE49-F238E27FC236}">
                <a16:creationId xmlns:a16="http://schemas.microsoft.com/office/drawing/2014/main" id="{E56A8F50-2CAD-DBE7-0D74-92643C85227D}"/>
              </a:ext>
            </a:extLst>
          </p:cNvPr>
          <p:cNvPicPr>
            <a:picLocks noChangeAspect="1"/>
          </p:cNvPicPr>
          <p:nvPr/>
        </p:nvPicPr>
        <p:blipFill>
          <a:blip r:embed="rId10"/>
          <a:stretch>
            <a:fillRect/>
          </a:stretch>
        </p:blipFill>
        <p:spPr>
          <a:xfrm>
            <a:off x="7272336" y="4623390"/>
            <a:ext cx="914401" cy="914401"/>
          </a:xfrm>
          <a:prstGeom prst="rect">
            <a:avLst/>
          </a:prstGeom>
        </p:spPr>
      </p:pic>
      <p:sp>
        <p:nvSpPr>
          <p:cNvPr id="25" name="TextBox 24">
            <a:extLst>
              <a:ext uri="{FF2B5EF4-FFF2-40B4-BE49-F238E27FC236}">
                <a16:creationId xmlns:a16="http://schemas.microsoft.com/office/drawing/2014/main" id="{9000DFCE-81E9-166C-E32F-6A49CBBABDE3}"/>
              </a:ext>
            </a:extLst>
          </p:cNvPr>
          <p:cNvSpPr txBox="1"/>
          <p:nvPr/>
        </p:nvSpPr>
        <p:spPr>
          <a:xfrm>
            <a:off x="10829924" y="5803143"/>
            <a:ext cx="1362075" cy="538161"/>
          </a:xfrm>
          <a:prstGeom prst="rect">
            <a:avLst/>
          </a:prstGeom>
          <a:noFill/>
        </p:spPr>
        <p:txBody>
          <a:bodyPr wrap="square">
            <a:spAutoFit/>
          </a:bodyPr>
          <a:lstStyle>
            <a:defPPr>
              <a:defRPr lang="en-US"/>
            </a:defPPr>
            <a:lvl1pPr lvl="0">
              <a:lnSpc>
                <a:spcPct val="107000"/>
              </a:lnSpc>
              <a:tabLst>
                <a:tab pos="1092200" algn="l"/>
              </a:tabLst>
              <a:defRPr sz="1100">
                <a:effectLst/>
                <a:latin typeface="Swis721 Cn BT" panose="020B0506020202030204" pitchFamily="34" charset="0"/>
                <a:ea typeface="Calibri" panose="020F0502020204030204" pitchFamily="34" charset="0"/>
                <a:cs typeface="Mangal" panose="02040503050203030202" pitchFamily="18" charset="0"/>
              </a:defRPr>
            </a:lvl1pPr>
          </a:lstStyle>
          <a:p>
            <a:r>
              <a:rPr lang="en-IN" dirty="0" err="1"/>
              <a:t>Donot</a:t>
            </a:r>
            <a:r>
              <a:rPr lang="en-IN" dirty="0"/>
              <a:t> cross your boundaries</a:t>
            </a:r>
          </a:p>
        </p:txBody>
      </p:sp>
      <p:sp>
        <p:nvSpPr>
          <p:cNvPr id="27" name="TextBox 26">
            <a:extLst>
              <a:ext uri="{FF2B5EF4-FFF2-40B4-BE49-F238E27FC236}">
                <a16:creationId xmlns:a16="http://schemas.microsoft.com/office/drawing/2014/main" id="{34FA47D4-3777-218F-561E-E54AD3A7F0E2}"/>
              </a:ext>
            </a:extLst>
          </p:cNvPr>
          <p:cNvSpPr txBox="1"/>
          <p:nvPr/>
        </p:nvSpPr>
        <p:spPr>
          <a:xfrm>
            <a:off x="6732985" y="5705475"/>
            <a:ext cx="3025378" cy="461665"/>
          </a:xfrm>
          <a:prstGeom prst="rect">
            <a:avLst/>
          </a:prstGeom>
          <a:noFill/>
        </p:spPr>
        <p:txBody>
          <a:bodyPr wrap="square">
            <a:spAutoFit/>
          </a:bodyPr>
          <a:lstStyle>
            <a:defPPr>
              <a:defRPr lang="en-US"/>
            </a:defPPr>
            <a:lvl1pPr lvl="0">
              <a:lnSpc>
                <a:spcPct val="107000"/>
              </a:lnSpc>
              <a:tabLst>
                <a:tab pos="1092200" algn="l"/>
              </a:tabLst>
              <a:defRPr sz="1100">
                <a:effectLst/>
                <a:latin typeface="Swis721 Cn BT" panose="020B0506020202030204" pitchFamily="34" charset="0"/>
                <a:ea typeface="Calibri" panose="020F0502020204030204" pitchFamily="34" charset="0"/>
                <a:cs typeface="Mangal" panose="02040503050203030202" pitchFamily="18" charset="0"/>
              </a:defRPr>
            </a:lvl1pPr>
          </a:lstStyle>
          <a:p>
            <a:r>
              <a:rPr lang="en-IN" dirty="0"/>
              <a:t>Watchout for adult jokes/ comments</a:t>
            </a:r>
          </a:p>
          <a:p>
            <a:r>
              <a:rPr lang="en-IN" dirty="0"/>
              <a:t> in your team even if it is in good humour.</a:t>
            </a:r>
          </a:p>
        </p:txBody>
      </p:sp>
    </p:spTree>
    <p:extLst>
      <p:ext uri="{BB962C8B-B14F-4D97-AF65-F5344CB8AC3E}">
        <p14:creationId xmlns:p14="http://schemas.microsoft.com/office/powerpoint/2010/main" val="142818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4" grpId="0"/>
      <p:bldP spid="12" grpId="0"/>
      <p:bldP spid="21" grpId="0"/>
      <p:bldP spid="25"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hoto asian business adviser meeting to analyze and discuss the situation on the financial report">
            <a:extLst>
              <a:ext uri="{FF2B5EF4-FFF2-40B4-BE49-F238E27FC236}">
                <a16:creationId xmlns:a16="http://schemas.microsoft.com/office/drawing/2014/main" id="{7C155ACF-B1C1-46C6-4995-AFA5D232C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208"/>
            <a:ext cx="12192000" cy="54352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6104E5-63E9-119F-9A44-D3361A53CD07}"/>
              </a:ext>
            </a:extLst>
          </p:cNvPr>
          <p:cNvSpPr>
            <a:spLocks noGrp="1"/>
          </p:cNvSpPr>
          <p:nvPr>
            <p:ph type="title"/>
          </p:nvPr>
        </p:nvSpPr>
        <p:spPr/>
        <p:txBody>
          <a:bodyPr/>
          <a:lstStyle/>
          <a:p>
            <a:pPr algn="ctr"/>
            <a:r>
              <a:rPr lang="en-IN" dirty="0"/>
              <a:t>Scenario’s</a:t>
            </a:r>
          </a:p>
        </p:txBody>
      </p:sp>
    </p:spTree>
    <p:extLst>
      <p:ext uri="{BB962C8B-B14F-4D97-AF65-F5344CB8AC3E}">
        <p14:creationId xmlns:p14="http://schemas.microsoft.com/office/powerpoint/2010/main" val="3738793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2">
            <a:extLst>
              <a:ext uri="{FF2B5EF4-FFF2-40B4-BE49-F238E27FC236}">
                <a16:creationId xmlns:a16="http://schemas.microsoft.com/office/drawing/2014/main" id="{E1131FBC-FCAA-D88F-64D9-3CB7ACEEC0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916" t="3769" r="6806" b="10212"/>
          <a:stretch/>
        </p:blipFill>
        <p:spPr bwMode="auto">
          <a:xfrm>
            <a:off x="8279587" y="1043494"/>
            <a:ext cx="3992423" cy="469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TextBox 3">
            <a:extLst>
              <a:ext uri="{FF2B5EF4-FFF2-40B4-BE49-F238E27FC236}">
                <a16:creationId xmlns:a16="http://schemas.microsoft.com/office/drawing/2014/main" id="{3355CF2B-10F4-7989-A725-EFCD35310D62}"/>
              </a:ext>
            </a:extLst>
          </p:cNvPr>
          <p:cNvSpPr txBox="1">
            <a:spLocks noChangeArrowheads="1"/>
          </p:cNvSpPr>
          <p:nvPr/>
        </p:nvSpPr>
        <p:spPr bwMode="auto">
          <a:xfrm>
            <a:off x="0" y="1043494"/>
            <a:ext cx="8721090" cy="379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52000" rIns="360000">
            <a:noAutofit/>
          </a:bodyPr>
          <a:lstStyle/>
          <a:p>
            <a:pPr lvl="1"/>
            <a:r>
              <a:rPr lang="en-US" altLang="en-US" sz="2200" dirty="0">
                <a:latin typeface="Swis721 Cn BT" panose="020B0506020202030204" pitchFamily="34" charset="0"/>
              </a:rPr>
              <a:t>Jill and Amos had met at a company Out bound Training event held last month. While they don't work for the same department but they have been exchanging emails to compare notes on their respective fields. After a few emails, Amos quickly changes the subject from work to compliments for Jill, about how attractive and good-looking she is. </a:t>
            </a:r>
          </a:p>
          <a:p>
            <a:pPr lvl="1"/>
            <a:endParaRPr lang="en-US" altLang="en-US" sz="2200" dirty="0">
              <a:latin typeface="Swis721 Cn BT" panose="020B0506020202030204" pitchFamily="34" charset="0"/>
            </a:endParaRPr>
          </a:p>
          <a:p>
            <a:pPr lvl="1"/>
            <a:r>
              <a:rPr lang="en-US" altLang="en-US" sz="2200" dirty="0">
                <a:latin typeface="Swis721 Cn BT" panose="020B0506020202030204" pitchFamily="34" charset="0"/>
              </a:rPr>
              <a:t>Jill tries to bring the subject back to work-related questions but Amos persists in writing Jill emails on a daily basis explaining how in love he is with her. This has been a regular phenomenon and is making Jill very uncomfortable. Jill informs her HR who in turn reaches out to Amos’</a:t>
            </a:r>
          </a:p>
          <a:p>
            <a:r>
              <a:rPr lang="en-US" altLang="en-US" sz="2177" dirty="0">
                <a:latin typeface="Swis721 Cn BT" panose="020B0506020202030204" pitchFamily="34" charset="0"/>
              </a:rPr>
              <a:t> </a:t>
            </a:r>
          </a:p>
        </p:txBody>
      </p:sp>
      <p:sp>
        <p:nvSpPr>
          <p:cNvPr id="5" name="Title 1">
            <a:extLst>
              <a:ext uri="{FF2B5EF4-FFF2-40B4-BE49-F238E27FC236}">
                <a16:creationId xmlns:a16="http://schemas.microsoft.com/office/drawing/2014/main" id="{23167078-71AA-BF06-2911-F2CF779C5290}"/>
              </a:ext>
            </a:extLst>
          </p:cNvPr>
          <p:cNvSpPr txBox="1">
            <a:spLocks/>
          </p:cNvSpPr>
          <p:nvPr/>
        </p:nvSpPr>
        <p:spPr>
          <a:xfrm>
            <a:off x="752878" y="119242"/>
            <a:ext cx="3189808" cy="707886"/>
          </a:xfrm>
          <a:prstGeom prst="rect">
            <a:avLst/>
          </a:prstGeom>
        </p:spPr>
        <p:txBody>
          <a:bodyPr wrap="square">
            <a:spAutoFit/>
          </a:bodyPr>
          <a:lstStyle>
            <a:lvl1pPr>
              <a:defRPr sz="2400" b="1">
                <a:solidFill>
                  <a:schemeClr val="tx2"/>
                </a:solidFill>
              </a:defRPr>
            </a:lvl1pPr>
          </a:lstStyle>
          <a:p>
            <a:pPr defTabSz="829544">
              <a:defRPr/>
            </a:pPr>
            <a:r>
              <a:rPr lang="en-US" sz="4000" dirty="0">
                <a:solidFill>
                  <a:schemeClr val="tx1"/>
                </a:solidFill>
                <a:latin typeface="Swis721 Cn BT" panose="020B0506020202030204" pitchFamily="34" charset="0"/>
                <a:ea typeface="+mj-ea"/>
                <a:cs typeface="+mj-cs"/>
              </a:rPr>
              <a:t>Scenario  1</a:t>
            </a:r>
          </a:p>
        </p:txBody>
      </p:sp>
      <p:sp>
        <p:nvSpPr>
          <p:cNvPr id="3" name="TextBox 2">
            <a:extLst>
              <a:ext uri="{FF2B5EF4-FFF2-40B4-BE49-F238E27FC236}">
                <a16:creationId xmlns:a16="http://schemas.microsoft.com/office/drawing/2014/main" id="{F721B952-308C-DA53-A316-30AC5609879D}"/>
              </a:ext>
            </a:extLst>
          </p:cNvPr>
          <p:cNvSpPr txBox="1"/>
          <p:nvPr/>
        </p:nvSpPr>
        <p:spPr>
          <a:xfrm>
            <a:off x="239316" y="5276195"/>
            <a:ext cx="6136480" cy="461665"/>
          </a:xfrm>
          <a:prstGeom prst="rect">
            <a:avLst/>
          </a:prstGeom>
          <a:noFill/>
        </p:spPr>
        <p:txBody>
          <a:bodyPr wrap="square">
            <a:spAutoFit/>
          </a:bodyPr>
          <a:lstStyle/>
          <a:p>
            <a:pPr lvl="1" algn="just">
              <a:spcBef>
                <a:spcPts val="2400"/>
              </a:spcBef>
              <a:defRPr/>
            </a:pPr>
            <a:r>
              <a:rPr lang="en-US" altLang="en-US" b="1" dirty="0">
                <a:solidFill>
                  <a:srgbClr val="0000FF"/>
                </a:solidFill>
                <a:latin typeface="Swis721 Cn BT" panose="020B0506020202030204" pitchFamily="34" charset="0"/>
              </a:rPr>
              <a:t>Does this portray Sexual Harassment</a:t>
            </a:r>
            <a:r>
              <a:rPr lang="en-US" altLang="en-US" sz="2400" dirty="0">
                <a:latin typeface="Swis721 Cn BT" panose="020B0506020202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01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52933F8-863F-48EE-AA46-B3B09D984851}"/>
              </a:ext>
            </a:extLst>
          </p:cNvPr>
          <p:cNvGraphicFramePr>
            <a:graphicFrameLocks/>
          </p:cNvGraphicFramePr>
          <p:nvPr>
            <p:extLst>
              <p:ext uri="{D42A27DB-BD31-4B8C-83A1-F6EECF244321}">
                <p14:modId xmlns:p14="http://schemas.microsoft.com/office/powerpoint/2010/main" val="1812278459"/>
              </p:ext>
            </p:extLst>
          </p:nvPr>
        </p:nvGraphicFramePr>
        <p:xfrm>
          <a:off x="4355248" y="1194099"/>
          <a:ext cx="7836752" cy="5359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309B2EB9-A651-162C-9E9D-02DB06AF8133}"/>
              </a:ext>
            </a:extLst>
          </p:cNvPr>
          <p:cNvSpPr>
            <a:spLocks noGrp="1"/>
          </p:cNvSpPr>
          <p:nvPr>
            <p:ph type="title"/>
          </p:nvPr>
        </p:nvSpPr>
        <p:spPr>
          <a:xfrm>
            <a:off x="5395299" y="272527"/>
            <a:ext cx="5363123" cy="552451"/>
          </a:xfrm>
        </p:spPr>
        <p:txBody>
          <a:bodyPr>
            <a:noAutofit/>
          </a:bodyPr>
          <a:lstStyle/>
          <a:p>
            <a:pPr algn="ctr" eaLnBrk="1" hangingPunct="1">
              <a:defRPr/>
            </a:pPr>
            <a:r>
              <a:rPr lang="en-IN" altLang="en-US" sz="4000" b="1" dirty="0">
                <a:effectLst>
                  <a:outerShdw blurRad="38100" dist="38100" dir="2700000" algn="tl">
                    <a:srgbClr val="000000">
                      <a:alpha val="43137"/>
                    </a:srgbClr>
                  </a:outerShdw>
                </a:effectLst>
              </a:rPr>
              <a:t>Workshop Agenda</a:t>
            </a:r>
            <a:endParaRPr lang="en-US" altLang="en-US" sz="4000" b="1" dirty="0">
              <a:effectLst>
                <a:outerShdw blurRad="38100" dist="38100" dir="2700000" algn="tl">
                  <a:srgbClr val="000000">
                    <a:alpha val="43137"/>
                  </a:srgbClr>
                </a:outerShdw>
              </a:effectLst>
            </a:endParaRPr>
          </a:p>
        </p:txBody>
      </p:sp>
      <p:pic>
        <p:nvPicPr>
          <p:cNvPr id="2" name="Picture 2">
            <a:extLst>
              <a:ext uri="{FF2B5EF4-FFF2-40B4-BE49-F238E27FC236}">
                <a16:creationId xmlns:a16="http://schemas.microsoft.com/office/drawing/2014/main" id="{82DE9618-B325-3A9B-4DE6-7D7BEEFBEAB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8069" r="28069"/>
          <a:stretch/>
        </p:blipFill>
        <p:spPr bwMode="auto">
          <a:xfrm>
            <a:off x="-1" y="1"/>
            <a:ext cx="4374299"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2F27A85D-6A74-45A4-84E1-B7A2A23E95E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388C283-3143-405C-9F88-1D6FAEF16EE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744D05BB-6E56-42A8-96FD-C1012526FDE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04B13387-F666-44C3-B330-10C50C0BC89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9EDA515B-A26C-4494-9D5A-0A23CC2743F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E1194B0-19CE-4285-8CF9-6462FE1BD05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F19010DE-529A-4DC9-A5ED-77572513FD70}"/>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E4C1E3D7-AC5C-477C-82ED-8BF3E129ECA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042BB7DB-FC7A-477C-AE28-2CFDA9851F2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DA0683B2-BDC9-44EA-96F3-1DD5A91058C3}"/>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850359D1-87BC-4998-9E20-952B55567B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8C4B5A-32CE-FADC-C616-410F39D5DBF8}"/>
              </a:ext>
            </a:extLst>
          </p:cNvPr>
          <p:cNvSpPr>
            <a:spLocks noGrp="1"/>
          </p:cNvSpPr>
          <p:nvPr>
            <p:ph idx="1"/>
          </p:nvPr>
        </p:nvSpPr>
        <p:spPr>
          <a:xfrm>
            <a:off x="4338320" y="2238375"/>
            <a:ext cx="7853680" cy="1266825"/>
          </a:xfrm>
        </p:spPr>
        <p:txBody>
          <a:bodyPr rtlCol="0" anchor="ctr">
            <a:normAutofit/>
          </a:bodyPr>
          <a:lstStyle/>
          <a:p>
            <a:pPr marL="0" indent="0" algn="ctr">
              <a:buNone/>
              <a:defRPr/>
            </a:pPr>
            <a:r>
              <a:rPr lang="en-US" altLang="en-US" sz="8000" b="1" dirty="0">
                <a:solidFill>
                  <a:srgbClr val="645E5E"/>
                </a:solidFill>
                <a:effectLst>
                  <a:outerShdw blurRad="38100" dist="38100" dir="2700000" algn="tl">
                    <a:srgbClr val="000000">
                      <a:alpha val="43137"/>
                    </a:srgbClr>
                  </a:outerShdw>
                </a:effectLst>
                <a:latin typeface="Swis721 Cn BT" panose="020B0506020202030204" pitchFamily="34" charset="0"/>
              </a:rPr>
              <a:t>Thank You</a:t>
            </a:r>
          </a:p>
        </p:txBody>
      </p:sp>
      <p:pic>
        <p:nvPicPr>
          <p:cNvPr id="91139" name="Picture 2" descr="Two Person Handshakes in Front of Books on Shelf">
            <a:extLst>
              <a:ext uri="{FF2B5EF4-FFF2-40B4-BE49-F238E27FC236}">
                <a16:creationId xmlns:a16="http://schemas.microsoft.com/office/drawing/2014/main" id="{DE93DC7B-6EB3-852B-203B-D0862EECF4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38320" cy="6644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410CF5B-02B9-15F8-8BC0-597583E2371F}"/>
              </a:ext>
            </a:extLst>
          </p:cNvPr>
          <p:cNvPicPr>
            <a:picLocks noChangeAspect="1"/>
          </p:cNvPicPr>
          <p:nvPr/>
        </p:nvPicPr>
        <p:blipFill>
          <a:blip r:embed="rId3"/>
          <a:stretch>
            <a:fillRect/>
          </a:stretch>
        </p:blipFill>
        <p:spPr>
          <a:xfrm>
            <a:off x="5023032" y="4925795"/>
            <a:ext cx="507687" cy="507687"/>
          </a:xfrm>
          <a:prstGeom prst="rect">
            <a:avLst/>
          </a:prstGeom>
        </p:spPr>
      </p:pic>
      <p:pic>
        <p:nvPicPr>
          <p:cNvPr id="10" name="Picture 9">
            <a:extLst>
              <a:ext uri="{FF2B5EF4-FFF2-40B4-BE49-F238E27FC236}">
                <a16:creationId xmlns:a16="http://schemas.microsoft.com/office/drawing/2014/main" id="{37429726-DD4E-E52A-8722-77E6F9E95AB4}"/>
              </a:ext>
            </a:extLst>
          </p:cNvPr>
          <p:cNvPicPr>
            <a:picLocks noChangeAspect="1"/>
          </p:cNvPicPr>
          <p:nvPr/>
        </p:nvPicPr>
        <p:blipFill>
          <a:blip r:embed="rId4"/>
          <a:stretch>
            <a:fillRect/>
          </a:stretch>
        </p:blipFill>
        <p:spPr>
          <a:xfrm>
            <a:off x="7620437" y="4881138"/>
            <a:ext cx="552344" cy="552344"/>
          </a:xfrm>
          <a:prstGeom prst="rect">
            <a:avLst/>
          </a:prstGeom>
        </p:spPr>
      </p:pic>
      <p:pic>
        <p:nvPicPr>
          <p:cNvPr id="11" name="Picture 10">
            <a:extLst>
              <a:ext uri="{FF2B5EF4-FFF2-40B4-BE49-F238E27FC236}">
                <a16:creationId xmlns:a16="http://schemas.microsoft.com/office/drawing/2014/main" id="{4B4B306F-DDFD-02C4-0F80-AD7BE5FE3FA6}"/>
              </a:ext>
            </a:extLst>
          </p:cNvPr>
          <p:cNvPicPr>
            <a:picLocks noChangeAspect="1"/>
          </p:cNvPicPr>
          <p:nvPr/>
        </p:nvPicPr>
        <p:blipFill>
          <a:blip r:embed="rId5"/>
          <a:stretch>
            <a:fillRect/>
          </a:stretch>
        </p:blipFill>
        <p:spPr>
          <a:xfrm>
            <a:off x="10399743" y="4832457"/>
            <a:ext cx="649705" cy="649705"/>
          </a:xfrm>
          <a:prstGeom prst="rect">
            <a:avLst/>
          </a:prstGeom>
        </p:spPr>
      </p:pic>
      <p:sp>
        <p:nvSpPr>
          <p:cNvPr id="13" name="TextBox 12">
            <a:extLst>
              <a:ext uri="{FF2B5EF4-FFF2-40B4-BE49-F238E27FC236}">
                <a16:creationId xmlns:a16="http://schemas.microsoft.com/office/drawing/2014/main" id="{0F540D47-B281-16B5-533F-425C3D5CD7D0}"/>
              </a:ext>
            </a:extLst>
          </p:cNvPr>
          <p:cNvSpPr txBox="1"/>
          <p:nvPr/>
        </p:nvSpPr>
        <p:spPr>
          <a:xfrm>
            <a:off x="6744390" y="5433483"/>
            <a:ext cx="2462954" cy="307777"/>
          </a:xfrm>
          <a:prstGeom prst="rect">
            <a:avLst/>
          </a:prstGeom>
          <a:noFill/>
        </p:spPr>
        <p:txBody>
          <a:bodyPr wrap="square" rtlCol="0">
            <a:spAutoFit/>
          </a:bodyPr>
          <a:lstStyle/>
          <a:p>
            <a:r>
              <a:rPr lang="en-IN" sz="1400" dirty="0">
                <a:latin typeface="Swis721 Cn BT" panose="020B0506020202030204" pitchFamily="34" charset="0"/>
                <a:hlinkClick r:id="rId6"/>
              </a:rPr>
              <a:t>Hello@freelancetrainings.com</a:t>
            </a:r>
            <a:endParaRPr lang="en-IN" sz="1400" dirty="0">
              <a:latin typeface="Swis721 Cn BT" panose="020B0506020202030204" pitchFamily="34" charset="0"/>
            </a:endParaRPr>
          </a:p>
        </p:txBody>
      </p:sp>
      <p:sp>
        <p:nvSpPr>
          <p:cNvPr id="14" name="TextBox 13">
            <a:extLst>
              <a:ext uri="{FF2B5EF4-FFF2-40B4-BE49-F238E27FC236}">
                <a16:creationId xmlns:a16="http://schemas.microsoft.com/office/drawing/2014/main" id="{3DCF685F-B7C8-3543-E934-AB6981EFF2B7}"/>
              </a:ext>
            </a:extLst>
          </p:cNvPr>
          <p:cNvSpPr txBox="1"/>
          <p:nvPr/>
        </p:nvSpPr>
        <p:spPr>
          <a:xfrm>
            <a:off x="4604301" y="5433483"/>
            <a:ext cx="1141659" cy="307777"/>
          </a:xfrm>
          <a:prstGeom prst="rect">
            <a:avLst/>
          </a:prstGeom>
          <a:noFill/>
        </p:spPr>
        <p:txBody>
          <a:bodyPr wrap="none" rtlCol="0">
            <a:spAutoFit/>
          </a:bodyPr>
          <a:lstStyle/>
          <a:p>
            <a:r>
              <a:rPr lang="en-US" sz="1400" dirty="0">
                <a:latin typeface="Swis721 Cn BT" panose="020B0506020202030204" pitchFamily="34" charset="0"/>
              </a:rPr>
              <a:t>98752-08472</a:t>
            </a:r>
            <a:endParaRPr lang="en-IN" sz="1400" dirty="0">
              <a:latin typeface="Swis721 Cn BT" panose="020B0506020202030204" pitchFamily="34" charset="0"/>
            </a:endParaRPr>
          </a:p>
        </p:txBody>
      </p:sp>
      <p:sp>
        <p:nvSpPr>
          <p:cNvPr id="15" name="TextBox 14">
            <a:extLst>
              <a:ext uri="{FF2B5EF4-FFF2-40B4-BE49-F238E27FC236}">
                <a16:creationId xmlns:a16="http://schemas.microsoft.com/office/drawing/2014/main" id="{85CB3971-4E46-9414-D30A-E73301646032}"/>
              </a:ext>
            </a:extLst>
          </p:cNvPr>
          <p:cNvSpPr txBox="1"/>
          <p:nvPr/>
        </p:nvSpPr>
        <p:spPr>
          <a:xfrm>
            <a:off x="9695370" y="5433484"/>
            <a:ext cx="2130455" cy="307777"/>
          </a:xfrm>
          <a:prstGeom prst="rect">
            <a:avLst/>
          </a:prstGeom>
          <a:noFill/>
        </p:spPr>
        <p:txBody>
          <a:bodyPr wrap="none" rtlCol="0">
            <a:spAutoFit/>
          </a:bodyPr>
          <a:lstStyle/>
          <a:p>
            <a:r>
              <a:rPr lang="en-IN" sz="1400" dirty="0">
                <a:latin typeface="Swis721 Cn BT" panose="020B0506020202030204" pitchFamily="34" charset="0"/>
                <a:hlinkClick r:id="rId7"/>
              </a:rPr>
              <a:t>www.freelancetrainings.com</a:t>
            </a:r>
            <a:endParaRPr lang="en-IN" sz="1400" dirty="0">
              <a:latin typeface="Swis721 Cn BT" panose="020B0506020202030204" pitchFamily="34" charset="0"/>
            </a:endParaRPr>
          </a:p>
        </p:txBody>
      </p:sp>
      <p:pic>
        <p:nvPicPr>
          <p:cNvPr id="17" name="Picture 16">
            <a:extLst>
              <a:ext uri="{FF2B5EF4-FFF2-40B4-BE49-F238E27FC236}">
                <a16:creationId xmlns:a16="http://schemas.microsoft.com/office/drawing/2014/main" id="{CCC7A4C4-6279-9122-A2D3-05E51AE07642}"/>
              </a:ext>
            </a:extLst>
          </p:cNvPr>
          <p:cNvPicPr>
            <a:picLocks noChangeAspect="1"/>
          </p:cNvPicPr>
          <p:nvPr/>
        </p:nvPicPr>
        <p:blipFill>
          <a:blip r:embed="rId8"/>
          <a:stretch>
            <a:fillRect/>
          </a:stretch>
        </p:blipFill>
        <p:spPr>
          <a:xfrm>
            <a:off x="5501853" y="6255611"/>
            <a:ext cx="315227" cy="315227"/>
          </a:xfrm>
          <a:prstGeom prst="rect">
            <a:avLst/>
          </a:prstGeom>
        </p:spPr>
      </p:pic>
      <p:sp>
        <p:nvSpPr>
          <p:cNvPr id="18" name="TextBox 17">
            <a:extLst>
              <a:ext uri="{FF2B5EF4-FFF2-40B4-BE49-F238E27FC236}">
                <a16:creationId xmlns:a16="http://schemas.microsoft.com/office/drawing/2014/main" id="{749C530B-84F8-0DD8-C408-01BC63946DF0}"/>
              </a:ext>
            </a:extLst>
          </p:cNvPr>
          <p:cNvSpPr txBox="1"/>
          <p:nvPr/>
        </p:nvSpPr>
        <p:spPr>
          <a:xfrm>
            <a:off x="5745960" y="6296521"/>
            <a:ext cx="5326651" cy="307777"/>
          </a:xfrm>
          <a:prstGeom prst="rect">
            <a:avLst/>
          </a:prstGeom>
          <a:noFill/>
        </p:spPr>
        <p:txBody>
          <a:bodyPr wrap="none" rtlCol="0">
            <a:spAutoFit/>
          </a:bodyPr>
          <a:lstStyle/>
          <a:p>
            <a:r>
              <a:rPr lang="en-IN" sz="1400" dirty="0">
                <a:latin typeface="Swis721 Cn BT" panose="020B0506020202030204" pitchFamily="34" charset="0"/>
              </a:rPr>
              <a:t>406, Titanium City Centre Mall, Anand Nagar, Satellite, Ahmedabad-380015</a:t>
            </a:r>
          </a:p>
        </p:txBody>
      </p:sp>
      <p:pic>
        <p:nvPicPr>
          <p:cNvPr id="4" name="Picture 2">
            <a:extLst>
              <a:ext uri="{FF2B5EF4-FFF2-40B4-BE49-F238E27FC236}">
                <a16:creationId xmlns:a16="http://schemas.microsoft.com/office/drawing/2014/main" id="{7159E740-5BBD-4AC0-2EC8-502D309F58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8464" y="0"/>
            <a:ext cx="1103244" cy="113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8D89EC57-7274-2285-7246-EAEA390C868E}"/>
              </a:ext>
            </a:extLst>
          </p:cNvPr>
          <p:cNvPicPr>
            <a:picLocks noChangeAspect="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3700" b="3186"/>
          <a:stretch/>
        </p:blipFill>
        <p:spPr>
          <a:xfrm>
            <a:off x="1663299" y="2894692"/>
            <a:ext cx="3678181" cy="3734714"/>
          </a:xfrm>
          <a:prstGeom prst="rect">
            <a:avLst/>
          </a:prstGeom>
        </p:spPr>
      </p:pic>
      <p:sp>
        <p:nvSpPr>
          <p:cNvPr id="5" name="Title 1">
            <a:extLst>
              <a:ext uri="{FF2B5EF4-FFF2-40B4-BE49-F238E27FC236}">
                <a16:creationId xmlns:a16="http://schemas.microsoft.com/office/drawing/2014/main" id="{31765F97-A279-B3FB-36E2-F3EC99D3CB93}"/>
              </a:ext>
            </a:extLst>
          </p:cNvPr>
          <p:cNvSpPr txBox="1">
            <a:spLocks/>
          </p:cNvSpPr>
          <p:nvPr/>
        </p:nvSpPr>
        <p:spPr>
          <a:xfrm>
            <a:off x="4326837" y="91753"/>
            <a:ext cx="3538325" cy="755737"/>
          </a:xfrm>
          <a:prstGeom prst="rect">
            <a:avLst/>
          </a:prstGeom>
        </p:spPr>
        <p:txBody>
          <a:bodyPr lIns="101525" tIns="50763" rIns="101525" bIns="50763">
            <a:noAutofit/>
          </a:bodyPr>
          <a:lstStyle/>
          <a:p>
            <a:pPr algn="ctr" defTabSz="1015278">
              <a:defRPr/>
            </a:pPr>
            <a:r>
              <a:rPr lang="en-IN" sz="4000" b="1" dirty="0">
                <a:latin typeface="Swis721 Cn BT" panose="020B0506020202030204" pitchFamily="34" charset="0"/>
                <a:ea typeface="Verdana" pitchFamily="34" charset="0"/>
                <a:cs typeface="Verdana" pitchFamily="34" charset="0"/>
              </a:rPr>
              <a:t>Activity</a:t>
            </a:r>
          </a:p>
        </p:txBody>
      </p:sp>
      <p:pic>
        <p:nvPicPr>
          <p:cNvPr id="11" name="Picture 2">
            <a:extLst>
              <a:ext uri="{FF2B5EF4-FFF2-40B4-BE49-F238E27FC236}">
                <a16:creationId xmlns:a16="http://schemas.microsoft.com/office/drawing/2014/main" id="{43BB31D4-0D90-9469-4625-A0B09DB706A8}"/>
              </a:ext>
            </a:extLst>
          </p:cNvPr>
          <p:cNvPicPr>
            <a:picLocks noChangeAspect="1" noChangeArrowheads="1"/>
          </p:cNvPicPr>
          <p:nvPr/>
        </p:nvPicPr>
        <p:blipFill rotWithShape="1">
          <a:blip r:embed="rId5">
            <a:lum bright="70000" contrast="-70000"/>
            <a:extLst>
              <a:ext uri="{28A0092B-C50C-407E-A947-70E740481C1C}">
                <a14:useLocalDpi xmlns:a14="http://schemas.microsoft.com/office/drawing/2010/main" val="0"/>
              </a:ext>
            </a:extLst>
          </a:blip>
          <a:srcRect l="326" r="326" b="3421"/>
          <a:stretch/>
        </p:blipFill>
        <p:spPr bwMode="auto">
          <a:xfrm>
            <a:off x="6965595" y="3159140"/>
            <a:ext cx="3339710" cy="3470266"/>
          </a:xfrm>
          <a:prstGeom prst="rect">
            <a:avLst/>
          </a:prstGeom>
          <a:noFill/>
        </p:spPr>
      </p:pic>
      <p:sp>
        <p:nvSpPr>
          <p:cNvPr id="9" name="Freeform 13">
            <a:extLst>
              <a:ext uri="{FF2B5EF4-FFF2-40B4-BE49-F238E27FC236}">
                <a16:creationId xmlns:a16="http://schemas.microsoft.com/office/drawing/2014/main" id="{4462E3FD-FFF9-273F-D7E2-DA6567A934BE}"/>
              </a:ext>
            </a:extLst>
          </p:cNvPr>
          <p:cNvSpPr>
            <a:spLocks/>
          </p:cNvSpPr>
          <p:nvPr/>
        </p:nvSpPr>
        <p:spPr bwMode="auto">
          <a:xfrm>
            <a:off x="2788816" y="3176360"/>
            <a:ext cx="1817150" cy="1604279"/>
          </a:xfrm>
          <a:custGeom>
            <a:avLst/>
            <a:gdLst>
              <a:gd name="T0" fmla="*/ 662 w 5510"/>
              <a:gd name="T1" fmla="*/ 3833 h 4742"/>
              <a:gd name="T2" fmla="*/ 870 w 5510"/>
              <a:gd name="T3" fmla="*/ 3840 h 4742"/>
              <a:gd name="T4" fmla="*/ 1119 w 5510"/>
              <a:gd name="T5" fmla="*/ 4013 h 4742"/>
              <a:gd name="T6" fmla="*/ 1267 w 5510"/>
              <a:gd name="T7" fmla="*/ 4298 h 4742"/>
              <a:gd name="T8" fmla="*/ 1565 w 5510"/>
              <a:gd name="T9" fmla="*/ 4466 h 4742"/>
              <a:gd name="T10" fmla="*/ 1893 w 5510"/>
              <a:gd name="T11" fmla="*/ 4399 h 4742"/>
              <a:gd name="T12" fmla="*/ 2287 w 5510"/>
              <a:gd name="T13" fmla="*/ 4742 h 4742"/>
              <a:gd name="T14" fmla="*/ 2786 w 5510"/>
              <a:gd name="T15" fmla="*/ 4013 h 4742"/>
              <a:gd name="T16" fmla="*/ 3065 w 5510"/>
              <a:gd name="T17" fmla="*/ 3637 h 4742"/>
              <a:gd name="T18" fmla="*/ 3395 w 5510"/>
              <a:gd name="T19" fmla="*/ 3543 h 4742"/>
              <a:gd name="T20" fmla="*/ 3770 w 5510"/>
              <a:gd name="T21" fmla="*/ 3413 h 4742"/>
              <a:gd name="T22" fmla="*/ 3989 w 5510"/>
              <a:gd name="T23" fmla="*/ 3198 h 4742"/>
              <a:gd name="T24" fmla="*/ 4013 w 5510"/>
              <a:gd name="T25" fmla="*/ 3020 h 4742"/>
              <a:gd name="T26" fmla="*/ 4104 w 5510"/>
              <a:gd name="T27" fmla="*/ 2804 h 4742"/>
              <a:gd name="T28" fmla="*/ 4590 w 5510"/>
              <a:gd name="T29" fmla="*/ 2746 h 4742"/>
              <a:gd name="T30" fmla="*/ 4981 w 5510"/>
              <a:gd name="T31" fmla="*/ 2640 h 4742"/>
              <a:gd name="T32" fmla="*/ 5126 w 5510"/>
              <a:gd name="T33" fmla="*/ 2516 h 4742"/>
              <a:gd name="T34" fmla="*/ 5170 w 5510"/>
              <a:gd name="T35" fmla="*/ 2316 h 4742"/>
              <a:gd name="T36" fmla="*/ 5333 w 5510"/>
              <a:gd name="T37" fmla="*/ 2183 h 4742"/>
              <a:gd name="T38" fmla="*/ 5476 w 5510"/>
              <a:gd name="T39" fmla="*/ 2005 h 4742"/>
              <a:gd name="T40" fmla="*/ 5506 w 5510"/>
              <a:gd name="T41" fmla="*/ 1742 h 4742"/>
              <a:gd name="T42" fmla="*/ 5437 w 5510"/>
              <a:gd name="T43" fmla="*/ 1464 h 4742"/>
              <a:gd name="T44" fmla="*/ 5320 w 5510"/>
              <a:gd name="T45" fmla="*/ 1270 h 4742"/>
              <a:gd name="T46" fmla="*/ 5073 w 5510"/>
              <a:gd name="T47" fmla="*/ 1064 h 4742"/>
              <a:gd name="T48" fmla="*/ 5026 w 5510"/>
              <a:gd name="T49" fmla="*/ 869 h 4742"/>
              <a:gd name="T50" fmla="*/ 4903 w 5510"/>
              <a:gd name="T51" fmla="*/ 749 h 4742"/>
              <a:gd name="T52" fmla="*/ 4691 w 5510"/>
              <a:gd name="T53" fmla="*/ 684 h 4742"/>
              <a:gd name="T54" fmla="*/ 4498 w 5510"/>
              <a:gd name="T55" fmla="*/ 475 h 4742"/>
              <a:gd name="T56" fmla="*/ 4215 w 5510"/>
              <a:gd name="T57" fmla="*/ 326 h 4742"/>
              <a:gd name="T58" fmla="*/ 3896 w 5510"/>
              <a:gd name="T59" fmla="*/ 326 h 4742"/>
              <a:gd name="T60" fmla="*/ 3731 w 5510"/>
              <a:gd name="T61" fmla="*/ 215 h 4742"/>
              <a:gd name="T62" fmla="*/ 3571 w 5510"/>
              <a:gd name="T63" fmla="*/ 109 h 4742"/>
              <a:gd name="T64" fmla="*/ 3358 w 5510"/>
              <a:gd name="T65" fmla="*/ 64 h 4742"/>
              <a:gd name="T66" fmla="*/ 3096 w 5510"/>
              <a:gd name="T67" fmla="*/ 120 h 4742"/>
              <a:gd name="T68" fmla="*/ 2975 w 5510"/>
              <a:gd name="T69" fmla="*/ 103 h 4742"/>
              <a:gd name="T70" fmla="*/ 2784 w 5510"/>
              <a:gd name="T71" fmla="*/ 25 h 4742"/>
              <a:gd name="T72" fmla="*/ 2568 w 5510"/>
              <a:gd name="T73" fmla="*/ 0 h 4742"/>
              <a:gd name="T74" fmla="*/ 2362 w 5510"/>
              <a:gd name="T75" fmla="*/ 37 h 4742"/>
              <a:gd name="T76" fmla="*/ 2189 w 5510"/>
              <a:gd name="T77" fmla="*/ 136 h 4742"/>
              <a:gd name="T78" fmla="*/ 1963 w 5510"/>
              <a:gd name="T79" fmla="*/ 106 h 4742"/>
              <a:gd name="T80" fmla="*/ 1767 w 5510"/>
              <a:gd name="T81" fmla="*/ 150 h 4742"/>
              <a:gd name="T82" fmla="*/ 1627 w 5510"/>
              <a:gd name="T83" fmla="*/ 260 h 4742"/>
              <a:gd name="T84" fmla="*/ 1457 w 5510"/>
              <a:gd name="T85" fmla="*/ 370 h 4742"/>
              <a:gd name="T86" fmla="*/ 1210 w 5510"/>
              <a:gd name="T87" fmla="*/ 378 h 4742"/>
              <a:gd name="T88" fmla="*/ 1027 w 5510"/>
              <a:gd name="T89" fmla="*/ 496 h 4742"/>
              <a:gd name="T90" fmla="*/ 874 w 5510"/>
              <a:gd name="T91" fmla="*/ 677 h 4742"/>
              <a:gd name="T92" fmla="*/ 686 w 5510"/>
              <a:gd name="T93" fmla="*/ 740 h 4742"/>
              <a:gd name="T94" fmla="*/ 588 w 5510"/>
              <a:gd name="T95" fmla="*/ 861 h 4742"/>
              <a:gd name="T96" fmla="*/ 540 w 5510"/>
              <a:gd name="T97" fmla="*/ 1050 h 4742"/>
              <a:gd name="T98" fmla="*/ 364 w 5510"/>
              <a:gd name="T99" fmla="*/ 1182 h 4742"/>
              <a:gd name="T100" fmla="*/ 269 w 5510"/>
              <a:gd name="T101" fmla="*/ 1369 h 4742"/>
              <a:gd name="T102" fmla="*/ 302 w 5510"/>
              <a:gd name="T103" fmla="*/ 1621 h 4742"/>
              <a:gd name="T104" fmla="*/ 202 w 5510"/>
              <a:gd name="T105" fmla="*/ 1793 h 4742"/>
              <a:gd name="T106" fmla="*/ 27 w 5510"/>
              <a:gd name="T107" fmla="*/ 2239 h 4742"/>
              <a:gd name="T108" fmla="*/ 23 w 5510"/>
              <a:gd name="T109" fmla="*/ 2752 h 4742"/>
              <a:gd name="T110" fmla="*/ 252 w 5510"/>
              <a:gd name="T111" fmla="*/ 3145 h 4742"/>
              <a:gd name="T112" fmla="*/ 377 w 5510"/>
              <a:gd name="T113" fmla="*/ 3494 h 4742"/>
              <a:gd name="T114" fmla="*/ 439 w 5510"/>
              <a:gd name="T115" fmla="*/ 3659 h 4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10" h="4742">
                <a:moveTo>
                  <a:pt x="520" y="3750"/>
                </a:moveTo>
                <a:lnTo>
                  <a:pt x="537" y="3764"/>
                </a:lnTo>
                <a:lnTo>
                  <a:pt x="553" y="3776"/>
                </a:lnTo>
                <a:lnTo>
                  <a:pt x="568" y="3787"/>
                </a:lnTo>
                <a:lnTo>
                  <a:pt x="584" y="3797"/>
                </a:lnTo>
                <a:lnTo>
                  <a:pt x="600" y="3807"/>
                </a:lnTo>
                <a:lnTo>
                  <a:pt x="616" y="3815"/>
                </a:lnTo>
                <a:lnTo>
                  <a:pt x="631" y="3821"/>
                </a:lnTo>
                <a:lnTo>
                  <a:pt x="647" y="3828"/>
                </a:lnTo>
                <a:lnTo>
                  <a:pt x="662" y="3833"/>
                </a:lnTo>
                <a:lnTo>
                  <a:pt x="677" y="3838"/>
                </a:lnTo>
                <a:lnTo>
                  <a:pt x="693" y="3841"/>
                </a:lnTo>
                <a:lnTo>
                  <a:pt x="708" y="3844"/>
                </a:lnTo>
                <a:lnTo>
                  <a:pt x="723" y="3847"/>
                </a:lnTo>
                <a:lnTo>
                  <a:pt x="739" y="3848"/>
                </a:lnTo>
                <a:lnTo>
                  <a:pt x="755" y="3849"/>
                </a:lnTo>
                <a:lnTo>
                  <a:pt x="771" y="3849"/>
                </a:lnTo>
                <a:lnTo>
                  <a:pt x="803" y="3848"/>
                </a:lnTo>
                <a:lnTo>
                  <a:pt x="836" y="3844"/>
                </a:lnTo>
                <a:lnTo>
                  <a:pt x="870" y="3840"/>
                </a:lnTo>
                <a:lnTo>
                  <a:pt x="904" y="3835"/>
                </a:lnTo>
                <a:lnTo>
                  <a:pt x="978" y="3820"/>
                </a:lnTo>
                <a:lnTo>
                  <a:pt x="1056" y="3806"/>
                </a:lnTo>
                <a:lnTo>
                  <a:pt x="1066" y="3826"/>
                </a:lnTo>
                <a:lnTo>
                  <a:pt x="1073" y="3847"/>
                </a:lnTo>
                <a:lnTo>
                  <a:pt x="1081" y="3869"/>
                </a:lnTo>
                <a:lnTo>
                  <a:pt x="1089" y="3891"/>
                </a:lnTo>
                <a:lnTo>
                  <a:pt x="1101" y="3938"/>
                </a:lnTo>
                <a:lnTo>
                  <a:pt x="1113" y="3987"/>
                </a:lnTo>
                <a:lnTo>
                  <a:pt x="1119" y="4013"/>
                </a:lnTo>
                <a:lnTo>
                  <a:pt x="1127" y="4038"/>
                </a:lnTo>
                <a:lnTo>
                  <a:pt x="1135" y="4064"/>
                </a:lnTo>
                <a:lnTo>
                  <a:pt x="1144" y="4090"/>
                </a:lnTo>
                <a:lnTo>
                  <a:pt x="1153" y="4116"/>
                </a:lnTo>
                <a:lnTo>
                  <a:pt x="1164" y="4142"/>
                </a:lnTo>
                <a:lnTo>
                  <a:pt x="1178" y="4168"/>
                </a:lnTo>
                <a:lnTo>
                  <a:pt x="1192" y="4194"/>
                </a:lnTo>
                <a:lnTo>
                  <a:pt x="1216" y="4232"/>
                </a:lnTo>
                <a:lnTo>
                  <a:pt x="1241" y="4266"/>
                </a:lnTo>
                <a:lnTo>
                  <a:pt x="1267" y="4298"/>
                </a:lnTo>
                <a:lnTo>
                  <a:pt x="1294" y="4326"/>
                </a:lnTo>
                <a:lnTo>
                  <a:pt x="1322" y="4352"/>
                </a:lnTo>
                <a:lnTo>
                  <a:pt x="1350" y="4376"/>
                </a:lnTo>
                <a:lnTo>
                  <a:pt x="1379" y="4396"/>
                </a:lnTo>
                <a:lnTo>
                  <a:pt x="1409" y="4414"/>
                </a:lnTo>
                <a:lnTo>
                  <a:pt x="1439" y="4429"/>
                </a:lnTo>
                <a:lnTo>
                  <a:pt x="1470" y="4443"/>
                </a:lnTo>
                <a:lnTo>
                  <a:pt x="1501" y="4453"/>
                </a:lnTo>
                <a:lnTo>
                  <a:pt x="1533" y="4460"/>
                </a:lnTo>
                <a:lnTo>
                  <a:pt x="1565" y="4466"/>
                </a:lnTo>
                <a:lnTo>
                  <a:pt x="1598" y="4469"/>
                </a:lnTo>
                <a:lnTo>
                  <a:pt x="1630" y="4469"/>
                </a:lnTo>
                <a:lnTo>
                  <a:pt x="1663" y="4468"/>
                </a:lnTo>
                <a:lnTo>
                  <a:pt x="1696" y="4464"/>
                </a:lnTo>
                <a:lnTo>
                  <a:pt x="1729" y="4458"/>
                </a:lnTo>
                <a:lnTo>
                  <a:pt x="1762" y="4450"/>
                </a:lnTo>
                <a:lnTo>
                  <a:pt x="1795" y="4440"/>
                </a:lnTo>
                <a:lnTo>
                  <a:pt x="1828" y="4428"/>
                </a:lnTo>
                <a:lnTo>
                  <a:pt x="1861" y="4414"/>
                </a:lnTo>
                <a:lnTo>
                  <a:pt x="1893" y="4399"/>
                </a:lnTo>
                <a:lnTo>
                  <a:pt x="1926" y="4381"/>
                </a:lnTo>
                <a:lnTo>
                  <a:pt x="1957" y="4361"/>
                </a:lnTo>
                <a:lnTo>
                  <a:pt x="1989" y="4340"/>
                </a:lnTo>
                <a:lnTo>
                  <a:pt x="2020" y="4317"/>
                </a:lnTo>
                <a:lnTo>
                  <a:pt x="2051" y="4293"/>
                </a:lnTo>
                <a:lnTo>
                  <a:pt x="2081" y="4267"/>
                </a:lnTo>
                <a:lnTo>
                  <a:pt x="2110" y="4239"/>
                </a:lnTo>
                <a:lnTo>
                  <a:pt x="2139" y="4211"/>
                </a:lnTo>
                <a:lnTo>
                  <a:pt x="2167" y="4180"/>
                </a:lnTo>
                <a:lnTo>
                  <a:pt x="2287" y="4742"/>
                </a:lnTo>
                <a:lnTo>
                  <a:pt x="2547" y="4741"/>
                </a:lnTo>
                <a:lnTo>
                  <a:pt x="2570" y="4657"/>
                </a:lnTo>
                <a:lnTo>
                  <a:pt x="2595" y="4574"/>
                </a:lnTo>
                <a:lnTo>
                  <a:pt x="2621" y="4490"/>
                </a:lnTo>
                <a:lnTo>
                  <a:pt x="2647" y="4407"/>
                </a:lnTo>
                <a:lnTo>
                  <a:pt x="2674" y="4325"/>
                </a:lnTo>
                <a:lnTo>
                  <a:pt x="2702" y="4243"/>
                </a:lnTo>
                <a:lnTo>
                  <a:pt x="2731" y="4160"/>
                </a:lnTo>
                <a:lnTo>
                  <a:pt x="2760" y="4078"/>
                </a:lnTo>
                <a:lnTo>
                  <a:pt x="2786" y="4013"/>
                </a:lnTo>
                <a:lnTo>
                  <a:pt x="2811" y="3953"/>
                </a:lnTo>
                <a:lnTo>
                  <a:pt x="2837" y="3899"/>
                </a:lnTo>
                <a:lnTo>
                  <a:pt x="2864" y="3851"/>
                </a:lnTo>
                <a:lnTo>
                  <a:pt x="2891" y="3808"/>
                </a:lnTo>
                <a:lnTo>
                  <a:pt x="2919" y="3769"/>
                </a:lnTo>
                <a:lnTo>
                  <a:pt x="2947" y="3734"/>
                </a:lnTo>
                <a:lnTo>
                  <a:pt x="2976" y="3705"/>
                </a:lnTo>
                <a:lnTo>
                  <a:pt x="3005" y="3678"/>
                </a:lnTo>
                <a:lnTo>
                  <a:pt x="3035" y="3656"/>
                </a:lnTo>
                <a:lnTo>
                  <a:pt x="3065" y="3637"/>
                </a:lnTo>
                <a:lnTo>
                  <a:pt x="3096" y="3619"/>
                </a:lnTo>
                <a:lnTo>
                  <a:pt x="3128" y="3605"/>
                </a:lnTo>
                <a:lnTo>
                  <a:pt x="3159" y="3593"/>
                </a:lnTo>
                <a:lnTo>
                  <a:pt x="3191" y="3583"/>
                </a:lnTo>
                <a:lnTo>
                  <a:pt x="3224" y="3574"/>
                </a:lnTo>
                <a:lnTo>
                  <a:pt x="3257" y="3566"/>
                </a:lnTo>
                <a:lnTo>
                  <a:pt x="3290" y="3560"/>
                </a:lnTo>
                <a:lnTo>
                  <a:pt x="3324" y="3554"/>
                </a:lnTo>
                <a:lnTo>
                  <a:pt x="3360" y="3549"/>
                </a:lnTo>
                <a:lnTo>
                  <a:pt x="3395" y="3543"/>
                </a:lnTo>
                <a:lnTo>
                  <a:pt x="3430" y="3537"/>
                </a:lnTo>
                <a:lnTo>
                  <a:pt x="3466" y="3530"/>
                </a:lnTo>
                <a:lnTo>
                  <a:pt x="3503" y="3522"/>
                </a:lnTo>
                <a:lnTo>
                  <a:pt x="3539" y="3513"/>
                </a:lnTo>
                <a:lnTo>
                  <a:pt x="3576" y="3502"/>
                </a:lnTo>
                <a:lnTo>
                  <a:pt x="3614" y="3489"/>
                </a:lnTo>
                <a:lnTo>
                  <a:pt x="3652" y="3475"/>
                </a:lnTo>
                <a:lnTo>
                  <a:pt x="3691" y="3457"/>
                </a:lnTo>
                <a:lnTo>
                  <a:pt x="3730" y="3436"/>
                </a:lnTo>
                <a:lnTo>
                  <a:pt x="3770" y="3413"/>
                </a:lnTo>
                <a:lnTo>
                  <a:pt x="3809" y="3386"/>
                </a:lnTo>
                <a:lnTo>
                  <a:pt x="3839" y="3363"/>
                </a:lnTo>
                <a:lnTo>
                  <a:pt x="3867" y="3341"/>
                </a:lnTo>
                <a:lnTo>
                  <a:pt x="3891" y="3320"/>
                </a:lnTo>
                <a:lnTo>
                  <a:pt x="3913" y="3298"/>
                </a:lnTo>
                <a:lnTo>
                  <a:pt x="3933" y="3277"/>
                </a:lnTo>
                <a:lnTo>
                  <a:pt x="3949" y="3257"/>
                </a:lnTo>
                <a:lnTo>
                  <a:pt x="3964" y="3236"/>
                </a:lnTo>
                <a:lnTo>
                  <a:pt x="3978" y="3218"/>
                </a:lnTo>
                <a:lnTo>
                  <a:pt x="3989" y="3198"/>
                </a:lnTo>
                <a:lnTo>
                  <a:pt x="3997" y="3179"/>
                </a:lnTo>
                <a:lnTo>
                  <a:pt x="4005" y="3159"/>
                </a:lnTo>
                <a:lnTo>
                  <a:pt x="4011" y="3142"/>
                </a:lnTo>
                <a:lnTo>
                  <a:pt x="4015" y="3123"/>
                </a:lnTo>
                <a:lnTo>
                  <a:pt x="4017" y="3105"/>
                </a:lnTo>
                <a:lnTo>
                  <a:pt x="4018" y="3088"/>
                </a:lnTo>
                <a:lnTo>
                  <a:pt x="4018" y="3070"/>
                </a:lnTo>
                <a:lnTo>
                  <a:pt x="4018" y="3053"/>
                </a:lnTo>
                <a:lnTo>
                  <a:pt x="4016" y="3036"/>
                </a:lnTo>
                <a:lnTo>
                  <a:pt x="4013" y="3020"/>
                </a:lnTo>
                <a:lnTo>
                  <a:pt x="4010" y="3003"/>
                </a:lnTo>
                <a:lnTo>
                  <a:pt x="4000" y="2970"/>
                </a:lnTo>
                <a:lnTo>
                  <a:pt x="3989" y="2938"/>
                </a:lnTo>
                <a:lnTo>
                  <a:pt x="3977" y="2907"/>
                </a:lnTo>
                <a:lnTo>
                  <a:pt x="3964" y="2877"/>
                </a:lnTo>
                <a:lnTo>
                  <a:pt x="3953" y="2846"/>
                </a:lnTo>
                <a:lnTo>
                  <a:pt x="3944" y="2816"/>
                </a:lnTo>
                <a:lnTo>
                  <a:pt x="3999" y="2812"/>
                </a:lnTo>
                <a:lnTo>
                  <a:pt x="4052" y="2807"/>
                </a:lnTo>
                <a:lnTo>
                  <a:pt x="4104" y="2804"/>
                </a:lnTo>
                <a:lnTo>
                  <a:pt x="4155" y="2800"/>
                </a:lnTo>
                <a:lnTo>
                  <a:pt x="4204" y="2795"/>
                </a:lnTo>
                <a:lnTo>
                  <a:pt x="4253" y="2791"/>
                </a:lnTo>
                <a:lnTo>
                  <a:pt x="4301" y="2787"/>
                </a:lnTo>
                <a:lnTo>
                  <a:pt x="4349" y="2781"/>
                </a:lnTo>
                <a:lnTo>
                  <a:pt x="4397" y="2776"/>
                </a:lnTo>
                <a:lnTo>
                  <a:pt x="4444" y="2769"/>
                </a:lnTo>
                <a:lnTo>
                  <a:pt x="4492" y="2762"/>
                </a:lnTo>
                <a:lnTo>
                  <a:pt x="4541" y="2755"/>
                </a:lnTo>
                <a:lnTo>
                  <a:pt x="4590" y="2746"/>
                </a:lnTo>
                <a:lnTo>
                  <a:pt x="4640" y="2737"/>
                </a:lnTo>
                <a:lnTo>
                  <a:pt x="4691" y="2726"/>
                </a:lnTo>
                <a:lnTo>
                  <a:pt x="4744" y="2715"/>
                </a:lnTo>
                <a:lnTo>
                  <a:pt x="4806" y="2700"/>
                </a:lnTo>
                <a:lnTo>
                  <a:pt x="4862" y="2684"/>
                </a:lnTo>
                <a:lnTo>
                  <a:pt x="4888" y="2675"/>
                </a:lnTo>
                <a:lnTo>
                  <a:pt x="4914" y="2668"/>
                </a:lnTo>
                <a:lnTo>
                  <a:pt x="4937" y="2659"/>
                </a:lnTo>
                <a:lnTo>
                  <a:pt x="4960" y="2649"/>
                </a:lnTo>
                <a:lnTo>
                  <a:pt x="4981" y="2640"/>
                </a:lnTo>
                <a:lnTo>
                  <a:pt x="5000" y="2629"/>
                </a:lnTo>
                <a:lnTo>
                  <a:pt x="5019" y="2619"/>
                </a:lnTo>
                <a:lnTo>
                  <a:pt x="5036" y="2608"/>
                </a:lnTo>
                <a:lnTo>
                  <a:pt x="5052" y="2597"/>
                </a:lnTo>
                <a:lnTo>
                  <a:pt x="5067" y="2585"/>
                </a:lnTo>
                <a:lnTo>
                  <a:pt x="5082" y="2572"/>
                </a:lnTo>
                <a:lnTo>
                  <a:pt x="5094" y="2559"/>
                </a:lnTo>
                <a:lnTo>
                  <a:pt x="5106" y="2546"/>
                </a:lnTo>
                <a:lnTo>
                  <a:pt x="5117" y="2531"/>
                </a:lnTo>
                <a:lnTo>
                  <a:pt x="5126" y="2516"/>
                </a:lnTo>
                <a:lnTo>
                  <a:pt x="5135" y="2499"/>
                </a:lnTo>
                <a:lnTo>
                  <a:pt x="5142" y="2483"/>
                </a:lnTo>
                <a:lnTo>
                  <a:pt x="5149" y="2465"/>
                </a:lnTo>
                <a:lnTo>
                  <a:pt x="5154" y="2447"/>
                </a:lnTo>
                <a:lnTo>
                  <a:pt x="5160" y="2427"/>
                </a:lnTo>
                <a:lnTo>
                  <a:pt x="5163" y="2407"/>
                </a:lnTo>
                <a:lnTo>
                  <a:pt x="5166" y="2386"/>
                </a:lnTo>
                <a:lnTo>
                  <a:pt x="5168" y="2363"/>
                </a:lnTo>
                <a:lnTo>
                  <a:pt x="5169" y="2340"/>
                </a:lnTo>
                <a:lnTo>
                  <a:pt x="5170" y="2316"/>
                </a:lnTo>
                <a:lnTo>
                  <a:pt x="5169" y="2291"/>
                </a:lnTo>
                <a:lnTo>
                  <a:pt x="5168" y="2264"/>
                </a:lnTo>
                <a:lnTo>
                  <a:pt x="5165" y="2237"/>
                </a:lnTo>
                <a:lnTo>
                  <a:pt x="5193" y="2232"/>
                </a:lnTo>
                <a:lnTo>
                  <a:pt x="5218" y="2228"/>
                </a:lnTo>
                <a:lnTo>
                  <a:pt x="5243" y="2221"/>
                </a:lnTo>
                <a:lnTo>
                  <a:pt x="5268" y="2214"/>
                </a:lnTo>
                <a:lnTo>
                  <a:pt x="5290" y="2205"/>
                </a:lnTo>
                <a:lnTo>
                  <a:pt x="5312" y="2195"/>
                </a:lnTo>
                <a:lnTo>
                  <a:pt x="5333" y="2183"/>
                </a:lnTo>
                <a:lnTo>
                  <a:pt x="5351" y="2170"/>
                </a:lnTo>
                <a:lnTo>
                  <a:pt x="5370" y="2155"/>
                </a:lnTo>
                <a:lnTo>
                  <a:pt x="5388" y="2140"/>
                </a:lnTo>
                <a:lnTo>
                  <a:pt x="5403" y="2124"/>
                </a:lnTo>
                <a:lnTo>
                  <a:pt x="5418" y="2107"/>
                </a:lnTo>
                <a:lnTo>
                  <a:pt x="5432" y="2088"/>
                </a:lnTo>
                <a:lnTo>
                  <a:pt x="5445" y="2068"/>
                </a:lnTo>
                <a:lnTo>
                  <a:pt x="5456" y="2047"/>
                </a:lnTo>
                <a:lnTo>
                  <a:pt x="5467" y="2027"/>
                </a:lnTo>
                <a:lnTo>
                  <a:pt x="5476" y="2005"/>
                </a:lnTo>
                <a:lnTo>
                  <a:pt x="5483" y="1982"/>
                </a:lnTo>
                <a:lnTo>
                  <a:pt x="5491" y="1957"/>
                </a:lnTo>
                <a:lnTo>
                  <a:pt x="5496" y="1932"/>
                </a:lnTo>
                <a:lnTo>
                  <a:pt x="5502" y="1907"/>
                </a:lnTo>
                <a:lnTo>
                  <a:pt x="5505" y="1880"/>
                </a:lnTo>
                <a:lnTo>
                  <a:pt x="5507" y="1854"/>
                </a:lnTo>
                <a:lnTo>
                  <a:pt x="5508" y="1826"/>
                </a:lnTo>
                <a:lnTo>
                  <a:pt x="5510" y="1799"/>
                </a:lnTo>
                <a:lnTo>
                  <a:pt x="5508" y="1770"/>
                </a:lnTo>
                <a:lnTo>
                  <a:pt x="5506" y="1742"/>
                </a:lnTo>
                <a:lnTo>
                  <a:pt x="5503" y="1712"/>
                </a:lnTo>
                <a:lnTo>
                  <a:pt x="5500" y="1682"/>
                </a:lnTo>
                <a:lnTo>
                  <a:pt x="5494" y="1653"/>
                </a:lnTo>
                <a:lnTo>
                  <a:pt x="5488" y="1622"/>
                </a:lnTo>
                <a:lnTo>
                  <a:pt x="5480" y="1591"/>
                </a:lnTo>
                <a:lnTo>
                  <a:pt x="5472" y="1564"/>
                </a:lnTo>
                <a:lnTo>
                  <a:pt x="5465" y="1537"/>
                </a:lnTo>
                <a:lnTo>
                  <a:pt x="5456" y="1512"/>
                </a:lnTo>
                <a:lnTo>
                  <a:pt x="5447" y="1487"/>
                </a:lnTo>
                <a:lnTo>
                  <a:pt x="5437" y="1464"/>
                </a:lnTo>
                <a:lnTo>
                  <a:pt x="5427" y="1440"/>
                </a:lnTo>
                <a:lnTo>
                  <a:pt x="5417" y="1418"/>
                </a:lnTo>
                <a:lnTo>
                  <a:pt x="5406" y="1398"/>
                </a:lnTo>
                <a:lnTo>
                  <a:pt x="5395" y="1377"/>
                </a:lnTo>
                <a:lnTo>
                  <a:pt x="5384" y="1358"/>
                </a:lnTo>
                <a:lnTo>
                  <a:pt x="5372" y="1338"/>
                </a:lnTo>
                <a:lnTo>
                  <a:pt x="5360" y="1321"/>
                </a:lnTo>
                <a:lnTo>
                  <a:pt x="5348" y="1303"/>
                </a:lnTo>
                <a:lnTo>
                  <a:pt x="5335" y="1286"/>
                </a:lnTo>
                <a:lnTo>
                  <a:pt x="5320" y="1270"/>
                </a:lnTo>
                <a:lnTo>
                  <a:pt x="5307" y="1254"/>
                </a:lnTo>
                <a:lnTo>
                  <a:pt x="5293" y="1238"/>
                </a:lnTo>
                <a:lnTo>
                  <a:pt x="5279" y="1223"/>
                </a:lnTo>
                <a:lnTo>
                  <a:pt x="5263" y="1208"/>
                </a:lnTo>
                <a:lnTo>
                  <a:pt x="5248" y="1194"/>
                </a:lnTo>
                <a:lnTo>
                  <a:pt x="5216" y="1167"/>
                </a:lnTo>
                <a:lnTo>
                  <a:pt x="5182" y="1140"/>
                </a:lnTo>
                <a:lnTo>
                  <a:pt x="5148" y="1115"/>
                </a:lnTo>
                <a:lnTo>
                  <a:pt x="5111" y="1090"/>
                </a:lnTo>
                <a:lnTo>
                  <a:pt x="5073" y="1064"/>
                </a:lnTo>
                <a:lnTo>
                  <a:pt x="5035" y="1039"/>
                </a:lnTo>
                <a:lnTo>
                  <a:pt x="5039" y="1017"/>
                </a:lnTo>
                <a:lnTo>
                  <a:pt x="5042" y="996"/>
                </a:lnTo>
                <a:lnTo>
                  <a:pt x="5044" y="975"/>
                </a:lnTo>
                <a:lnTo>
                  <a:pt x="5044" y="955"/>
                </a:lnTo>
                <a:lnTo>
                  <a:pt x="5043" y="937"/>
                </a:lnTo>
                <a:lnTo>
                  <a:pt x="5041" y="919"/>
                </a:lnTo>
                <a:lnTo>
                  <a:pt x="5037" y="902"/>
                </a:lnTo>
                <a:lnTo>
                  <a:pt x="5032" y="885"/>
                </a:lnTo>
                <a:lnTo>
                  <a:pt x="5026" y="869"/>
                </a:lnTo>
                <a:lnTo>
                  <a:pt x="5018" y="854"/>
                </a:lnTo>
                <a:lnTo>
                  <a:pt x="5009" y="840"/>
                </a:lnTo>
                <a:lnTo>
                  <a:pt x="4998" y="826"/>
                </a:lnTo>
                <a:lnTo>
                  <a:pt x="4987" y="813"/>
                </a:lnTo>
                <a:lnTo>
                  <a:pt x="4975" y="800"/>
                </a:lnTo>
                <a:lnTo>
                  <a:pt x="4963" y="788"/>
                </a:lnTo>
                <a:lnTo>
                  <a:pt x="4949" y="777"/>
                </a:lnTo>
                <a:lnTo>
                  <a:pt x="4934" y="767"/>
                </a:lnTo>
                <a:lnTo>
                  <a:pt x="4919" y="758"/>
                </a:lnTo>
                <a:lnTo>
                  <a:pt x="4903" y="749"/>
                </a:lnTo>
                <a:lnTo>
                  <a:pt x="4886" y="740"/>
                </a:lnTo>
                <a:lnTo>
                  <a:pt x="4868" y="731"/>
                </a:lnTo>
                <a:lnTo>
                  <a:pt x="4850" y="725"/>
                </a:lnTo>
                <a:lnTo>
                  <a:pt x="4831" y="717"/>
                </a:lnTo>
                <a:lnTo>
                  <a:pt x="4812" y="711"/>
                </a:lnTo>
                <a:lnTo>
                  <a:pt x="4793" y="705"/>
                </a:lnTo>
                <a:lnTo>
                  <a:pt x="4773" y="699"/>
                </a:lnTo>
                <a:lnTo>
                  <a:pt x="4753" y="695"/>
                </a:lnTo>
                <a:lnTo>
                  <a:pt x="4732" y="690"/>
                </a:lnTo>
                <a:lnTo>
                  <a:pt x="4691" y="684"/>
                </a:lnTo>
                <a:lnTo>
                  <a:pt x="4650" y="678"/>
                </a:lnTo>
                <a:lnTo>
                  <a:pt x="4634" y="650"/>
                </a:lnTo>
                <a:lnTo>
                  <a:pt x="4620" y="623"/>
                </a:lnTo>
                <a:lnTo>
                  <a:pt x="4603" y="599"/>
                </a:lnTo>
                <a:lnTo>
                  <a:pt x="4588" y="575"/>
                </a:lnTo>
                <a:lnTo>
                  <a:pt x="4572" y="553"/>
                </a:lnTo>
                <a:lnTo>
                  <a:pt x="4554" y="532"/>
                </a:lnTo>
                <a:lnTo>
                  <a:pt x="4536" y="512"/>
                </a:lnTo>
                <a:lnTo>
                  <a:pt x="4518" y="492"/>
                </a:lnTo>
                <a:lnTo>
                  <a:pt x="4498" y="475"/>
                </a:lnTo>
                <a:lnTo>
                  <a:pt x="4478" y="458"/>
                </a:lnTo>
                <a:lnTo>
                  <a:pt x="4456" y="442"/>
                </a:lnTo>
                <a:lnTo>
                  <a:pt x="4434" y="427"/>
                </a:lnTo>
                <a:lnTo>
                  <a:pt x="4410" y="412"/>
                </a:lnTo>
                <a:lnTo>
                  <a:pt x="4386" y="398"/>
                </a:lnTo>
                <a:lnTo>
                  <a:pt x="4359" y="385"/>
                </a:lnTo>
                <a:lnTo>
                  <a:pt x="4332" y="372"/>
                </a:lnTo>
                <a:lnTo>
                  <a:pt x="4289" y="353"/>
                </a:lnTo>
                <a:lnTo>
                  <a:pt x="4250" y="339"/>
                </a:lnTo>
                <a:lnTo>
                  <a:pt x="4215" y="326"/>
                </a:lnTo>
                <a:lnTo>
                  <a:pt x="4183" y="317"/>
                </a:lnTo>
                <a:lnTo>
                  <a:pt x="4154" y="310"/>
                </a:lnTo>
                <a:lnTo>
                  <a:pt x="4126" y="307"/>
                </a:lnTo>
                <a:lnTo>
                  <a:pt x="4099" y="304"/>
                </a:lnTo>
                <a:lnTo>
                  <a:pt x="4073" y="303"/>
                </a:lnTo>
                <a:lnTo>
                  <a:pt x="4047" y="306"/>
                </a:lnTo>
                <a:lnTo>
                  <a:pt x="4021" y="308"/>
                </a:lnTo>
                <a:lnTo>
                  <a:pt x="3993" y="311"/>
                </a:lnTo>
                <a:lnTo>
                  <a:pt x="3963" y="315"/>
                </a:lnTo>
                <a:lnTo>
                  <a:pt x="3896" y="326"/>
                </a:lnTo>
                <a:lnTo>
                  <a:pt x="3816" y="337"/>
                </a:lnTo>
                <a:lnTo>
                  <a:pt x="3810" y="323"/>
                </a:lnTo>
                <a:lnTo>
                  <a:pt x="3803" y="309"/>
                </a:lnTo>
                <a:lnTo>
                  <a:pt x="3795" y="295"/>
                </a:lnTo>
                <a:lnTo>
                  <a:pt x="3786" y="281"/>
                </a:lnTo>
                <a:lnTo>
                  <a:pt x="3776" y="268"/>
                </a:lnTo>
                <a:lnTo>
                  <a:pt x="3766" y="254"/>
                </a:lnTo>
                <a:lnTo>
                  <a:pt x="3755" y="241"/>
                </a:lnTo>
                <a:lnTo>
                  <a:pt x="3743" y="227"/>
                </a:lnTo>
                <a:lnTo>
                  <a:pt x="3731" y="215"/>
                </a:lnTo>
                <a:lnTo>
                  <a:pt x="3718" y="203"/>
                </a:lnTo>
                <a:lnTo>
                  <a:pt x="3704" y="191"/>
                </a:lnTo>
                <a:lnTo>
                  <a:pt x="3690" y="179"/>
                </a:lnTo>
                <a:lnTo>
                  <a:pt x="3674" y="167"/>
                </a:lnTo>
                <a:lnTo>
                  <a:pt x="3658" y="157"/>
                </a:lnTo>
                <a:lnTo>
                  <a:pt x="3641" y="146"/>
                </a:lnTo>
                <a:lnTo>
                  <a:pt x="3625" y="136"/>
                </a:lnTo>
                <a:lnTo>
                  <a:pt x="3607" y="126"/>
                </a:lnTo>
                <a:lnTo>
                  <a:pt x="3588" y="117"/>
                </a:lnTo>
                <a:lnTo>
                  <a:pt x="3571" y="109"/>
                </a:lnTo>
                <a:lnTo>
                  <a:pt x="3551" y="101"/>
                </a:lnTo>
                <a:lnTo>
                  <a:pt x="3531" y="94"/>
                </a:lnTo>
                <a:lnTo>
                  <a:pt x="3511" y="88"/>
                </a:lnTo>
                <a:lnTo>
                  <a:pt x="3490" y="82"/>
                </a:lnTo>
                <a:lnTo>
                  <a:pt x="3470" y="77"/>
                </a:lnTo>
                <a:lnTo>
                  <a:pt x="3449" y="72"/>
                </a:lnTo>
                <a:lnTo>
                  <a:pt x="3427" y="69"/>
                </a:lnTo>
                <a:lnTo>
                  <a:pt x="3404" y="66"/>
                </a:lnTo>
                <a:lnTo>
                  <a:pt x="3382" y="65"/>
                </a:lnTo>
                <a:lnTo>
                  <a:pt x="3358" y="64"/>
                </a:lnTo>
                <a:lnTo>
                  <a:pt x="3335" y="64"/>
                </a:lnTo>
                <a:lnTo>
                  <a:pt x="3312" y="64"/>
                </a:lnTo>
                <a:lnTo>
                  <a:pt x="3288" y="66"/>
                </a:lnTo>
                <a:lnTo>
                  <a:pt x="3258" y="69"/>
                </a:lnTo>
                <a:lnTo>
                  <a:pt x="3232" y="75"/>
                </a:lnTo>
                <a:lnTo>
                  <a:pt x="3208" y="81"/>
                </a:lnTo>
                <a:lnTo>
                  <a:pt x="3186" y="88"/>
                </a:lnTo>
                <a:lnTo>
                  <a:pt x="3147" y="102"/>
                </a:lnTo>
                <a:lnTo>
                  <a:pt x="3112" y="114"/>
                </a:lnTo>
                <a:lnTo>
                  <a:pt x="3096" y="120"/>
                </a:lnTo>
                <a:lnTo>
                  <a:pt x="3079" y="123"/>
                </a:lnTo>
                <a:lnTo>
                  <a:pt x="3063" y="125"/>
                </a:lnTo>
                <a:lnTo>
                  <a:pt x="3046" y="125"/>
                </a:lnTo>
                <a:lnTo>
                  <a:pt x="3036" y="124"/>
                </a:lnTo>
                <a:lnTo>
                  <a:pt x="3027" y="122"/>
                </a:lnTo>
                <a:lnTo>
                  <a:pt x="3018" y="120"/>
                </a:lnTo>
                <a:lnTo>
                  <a:pt x="3008" y="116"/>
                </a:lnTo>
                <a:lnTo>
                  <a:pt x="2998" y="113"/>
                </a:lnTo>
                <a:lnTo>
                  <a:pt x="2987" y="109"/>
                </a:lnTo>
                <a:lnTo>
                  <a:pt x="2975" y="103"/>
                </a:lnTo>
                <a:lnTo>
                  <a:pt x="2964" y="97"/>
                </a:lnTo>
                <a:lnTo>
                  <a:pt x="2945" y="87"/>
                </a:lnTo>
                <a:lnTo>
                  <a:pt x="2926" y="77"/>
                </a:lnTo>
                <a:lnTo>
                  <a:pt x="2906" y="68"/>
                </a:lnTo>
                <a:lnTo>
                  <a:pt x="2887" y="60"/>
                </a:lnTo>
                <a:lnTo>
                  <a:pt x="2867" y="52"/>
                </a:lnTo>
                <a:lnTo>
                  <a:pt x="2847" y="45"/>
                </a:lnTo>
                <a:lnTo>
                  <a:pt x="2826" y="37"/>
                </a:lnTo>
                <a:lnTo>
                  <a:pt x="2805" y="32"/>
                </a:lnTo>
                <a:lnTo>
                  <a:pt x="2784" y="25"/>
                </a:lnTo>
                <a:lnTo>
                  <a:pt x="2762" y="21"/>
                </a:lnTo>
                <a:lnTo>
                  <a:pt x="2742" y="15"/>
                </a:lnTo>
                <a:lnTo>
                  <a:pt x="2720" y="12"/>
                </a:lnTo>
                <a:lnTo>
                  <a:pt x="2699" y="8"/>
                </a:lnTo>
                <a:lnTo>
                  <a:pt x="2677" y="5"/>
                </a:lnTo>
                <a:lnTo>
                  <a:pt x="2655" y="3"/>
                </a:lnTo>
                <a:lnTo>
                  <a:pt x="2633" y="1"/>
                </a:lnTo>
                <a:lnTo>
                  <a:pt x="2612" y="0"/>
                </a:lnTo>
                <a:lnTo>
                  <a:pt x="2590" y="0"/>
                </a:lnTo>
                <a:lnTo>
                  <a:pt x="2568" y="0"/>
                </a:lnTo>
                <a:lnTo>
                  <a:pt x="2547" y="0"/>
                </a:lnTo>
                <a:lnTo>
                  <a:pt x="2525" y="2"/>
                </a:lnTo>
                <a:lnTo>
                  <a:pt x="2504" y="4"/>
                </a:lnTo>
                <a:lnTo>
                  <a:pt x="2483" y="6"/>
                </a:lnTo>
                <a:lnTo>
                  <a:pt x="2462" y="10"/>
                </a:lnTo>
                <a:lnTo>
                  <a:pt x="2441" y="14"/>
                </a:lnTo>
                <a:lnTo>
                  <a:pt x="2421" y="19"/>
                </a:lnTo>
                <a:lnTo>
                  <a:pt x="2402" y="24"/>
                </a:lnTo>
                <a:lnTo>
                  <a:pt x="2382" y="31"/>
                </a:lnTo>
                <a:lnTo>
                  <a:pt x="2362" y="37"/>
                </a:lnTo>
                <a:lnTo>
                  <a:pt x="2343" y="45"/>
                </a:lnTo>
                <a:lnTo>
                  <a:pt x="2326" y="54"/>
                </a:lnTo>
                <a:lnTo>
                  <a:pt x="2307" y="63"/>
                </a:lnTo>
                <a:lnTo>
                  <a:pt x="2273" y="81"/>
                </a:lnTo>
                <a:lnTo>
                  <a:pt x="2247" y="98"/>
                </a:lnTo>
                <a:lnTo>
                  <a:pt x="2227" y="110"/>
                </a:lnTo>
                <a:lnTo>
                  <a:pt x="2213" y="120"/>
                </a:lnTo>
                <a:lnTo>
                  <a:pt x="2202" y="127"/>
                </a:lnTo>
                <a:lnTo>
                  <a:pt x="2195" y="133"/>
                </a:lnTo>
                <a:lnTo>
                  <a:pt x="2189" y="136"/>
                </a:lnTo>
                <a:lnTo>
                  <a:pt x="2185" y="137"/>
                </a:lnTo>
                <a:lnTo>
                  <a:pt x="2174" y="135"/>
                </a:lnTo>
                <a:lnTo>
                  <a:pt x="2151" y="128"/>
                </a:lnTo>
                <a:lnTo>
                  <a:pt x="2132" y="124"/>
                </a:lnTo>
                <a:lnTo>
                  <a:pt x="2107" y="120"/>
                </a:lnTo>
                <a:lnTo>
                  <a:pt x="2075" y="114"/>
                </a:lnTo>
                <a:lnTo>
                  <a:pt x="2033" y="110"/>
                </a:lnTo>
                <a:lnTo>
                  <a:pt x="2009" y="108"/>
                </a:lnTo>
                <a:lnTo>
                  <a:pt x="1985" y="106"/>
                </a:lnTo>
                <a:lnTo>
                  <a:pt x="1963" y="106"/>
                </a:lnTo>
                <a:lnTo>
                  <a:pt x="1940" y="108"/>
                </a:lnTo>
                <a:lnTo>
                  <a:pt x="1918" y="109"/>
                </a:lnTo>
                <a:lnTo>
                  <a:pt x="1897" y="112"/>
                </a:lnTo>
                <a:lnTo>
                  <a:pt x="1877" y="115"/>
                </a:lnTo>
                <a:lnTo>
                  <a:pt x="1857" y="119"/>
                </a:lnTo>
                <a:lnTo>
                  <a:pt x="1838" y="124"/>
                </a:lnTo>
                <a:lnTo>
                  <a:pt x="1819" y="130"/>
                </a:lnTo>
                <a:lnTo>
                  <a:pt x="1801" y="136"/>
                </a:lnTo>
                <a:lnTo>
                  <a:pt x="1784" y="143"/>
                </a:lnTo>
                <a:lnTo>
                  <a:pt x="1767" y="150"/>
                </a:lnTo>
                <a:lnTo>
                  <a:pt x="1751" y="159"/>
                </a:lnTo>
                <a:lnTo>
                  <a:pt x="1734" y="168"/>
                </a:lnTo>
                <a:lnTo>
                  <a:pt x="1720" y="178"/>
                </a:lnTo>
                <a:lnTo>
                  <a:pt x="1704" y="188"/>
                </a:lnTo>
                <a:lnTo>
                  <a:pt x="1690" y="199"/>
                </a:lnTo>
                <a:lnTo>
                  <a:pt x="1677" y="210"/>
                </a:lnTo>
                <a:lnTo>
                  <a:pt x="1664" y="222"/>
                </a:lnTo>
                <a:lnTo>
                  <a:pt x="1652" y="234"/>
                </a:lnTo>
                <a:lnTo>
                  <a:pt x="1640" y="247"/>
                </a:lnTo>
                <a:lnTo>
                  <a:pt x="1627" y="260"/>
                </a:lnTo>
                <a:lnTo>
                  <a:pt x="1616" y="274"/>
                </a:lnTo>
                <a:lnTo>
                  <a:pt x="1605" y="288"/>
                </a:lnTo>
                <a:lnTo>
                  <a:pt x="1596" y="302"/>
                </a:lnTo>
                <a:lnTo>
                  <a:pt x="1586" y="317"/>
                </a:lnTo>
                <a:lnTo>
                  <a:pt x="1576" y="332"/>
                </a:lnTo>
                <a:lnTo>
                  <a:pt x="1559" y="363"/>
                </a:lnTo>
                <a:lnTo>
                  <a:pt x="1543" y="395"/>
                </a:lnTo>
                <a:lnTo>
                  <a:pt x="1513" y="385"/>
                </a:lnTo>
                <a:lnTo>
                  <a:pt x="1485" y="377"/>
                </a:lnTo>
                <a:lnTo>
                  <a:pt x="1457" y="370"/>
                </a:lnTo>
                <a:lnTo>
                  <a:pt x="1428" y="365"/>
                </a:lnTo>
                <a:lnTo>
                  <a:pt x="1402" y="362"/>
                </a:lnTo>
                <a:lnTo>
                  <a:pt x="1376" y="359"/>
                </a:lnTo>
                <a:lnTo>
                  <a:pt x="1350" y="358"/>
                </a:lnTo>
                <a:lnTo>
                  <a:pt x="1325" y="358"/>
                </a:lnTo>
                <a:lnTo>
                  <a:pt x="1301" y="359"/>
                </a:lnTo>
                <a:lnTo>
                  <a:pt x="1277" y="363"/>
                </a:lnTo>
                <a:lnTo>
                  <a:pt x="1254" y="366"/>
                </a:lnTo>
                <a:lnTo>
                  <a:pt x="1232" y="372"/>
                </a:lnTo>
                <a:lnTo>
                  <a:pt x="1210" y="378"/>
                </a:lnTo>
                <a:lnTo>
                  <a:pt x="1189" y="385"/>
                </a:lnTo>
                <a:lnTo>
                  <a:pt x="1168" y="394"/>
                </a:lnTo>
                <a:lnTo>
                  <a:pt x="1148" y="403"/>
                </a:lnTo>
                <a:lnTo>
                  <a:pt x="1128" y="413"/>
                </a:lnTo>
                <a:lnTo>
                  <a:pt x="1111" y="425"/>
                </a:lnTo>
                <a:lnTo>
                  <a:pt x="1092" y="438"/>
                </a:lnTo>
                <a:lnTo>
                  <a:pt x="1074" y="451"/>
                </a:lnTo>
                <a:lnTo>
                  <a:pt x="1058" y="465"/>
                </a:lnTo>
                <a:lnTo>
                  <a:pt x="1042" y="480"/>
                </a:lnTo>
                <a:lnTo>
                  <a:pt x="1027" y="496"/>
                </a:lnTo>
                <a:lnTo>
                  <a:pt x="1012" y="512"/>
                </a:lnTo>
                <a:lnTo>
                  <a:pt x="998" y="530"/>
                </a:lnTo>
                <a:lnTo>
                  <a:pt x="984" y="549"/>
                </a:lnTo>
                <a:lnTo>
                  <a:pt x="972" y="567"/>
                </a:lnTo>
                <a:lnTo>
                  <a:pt x="960" y="587"/>
                </a:lnTo>
                <a:lnTo>
                  <a:pt x="948" y="607"/>
                </a:lnTo>
                <a:lnTo>
                  <a:pt x="938" y="628"/>
                </a:lnTo>
                <a:lnTo>
                  <a:pt x="927" y="649"/>
                </a:lnTo>
                <a:lnTo>
                  <a:pt x="918" y="671"/>
                </a:lnTo>
                <a:lnTo>
                  <a:pt x="874" y="677"/>
                </a:lnTo>
                <a:lnTo>
                  <a:pt x="833" y="684"/>
                </a:lnTo>
                <a:lnTo>
                  <a:pt x="815" y="688"/>
                </a:lnTo>
                <a:lnTo>
                  <a:pt x="796" y="693"/>
                </a:lnTo>
                <a:lnTo>
                  <a:pt x="778" y="698"/>
                </a:lnTo>
                <a:lnTo>
                  <a:pt x="761" y="704"/>
                </a:lnTo>
                <a:lnTo>
                  <a:pt x="744" y="710"/>
                </a:lnTo>
                <a:lnTo>
                  <a:pt x="729" y="717"/>
                </a:lnTo>
                <a:lnTo>
                  <a:pt x="714" y="723"/>
                </a:lnTo>
                <a:lnTo>
                  <a:pt x="699" y="731"/>
                </a:lnTo>
                <a:lnTo>
                  <a:pt x="686" y="740"/>
                </a:lnTo>
                <a:lnTo>
                  <a:pt x="673" y="749"/>
                </a:lnTo>
                <a:lnTo>
                  <a:pt x="661" y="759"/>
                </a:lnTo>
                <a:lnTo>
                  <a:pt x="649" y="769"/>
                </a:lnTo>
                <a:lnTo>
                  <a:pt x="639" y="780"/>
                </a:lnTo>
                <a:lnTo>
                  <a:pt x="628" y="792"/>
                </a:lnTo>
                <a:lnTo>
                  <a:pt x="619" y="804"/>
                </a:lnTo>
                <a:lnTo>
                  <a:pt x="610" y="817"/>
                </a:lnTo>
                <a:lnTo>
                  <a:pt x="603" y="830"/>
                </a:lnTo>
                <a:lnTo>
                  <a:pt x="595" y="846"/>
                </a:lnTo>
                <a:lnTo>
                  <a:pt x="588" y="861"/>
                </a:lnTo>
                <a:lnTo>
                  <a:pt x="582" y="877"/>
                </a:lnTo>
                <a:lnTo>
                  <a:pt x="577" y="894"/>
                </a:lnTo>
                <a:lnTo>
                  <a:pt x="573" y="911"/>
                </a:lnTo>
                <a:lnTo>
                  <a:pt x="568" y="931"/>
                </a:lnTo>
                <a:lnTo>
                  <a:pt x="565" y="951"/>
                </a:lnTo>
                <a:lnTo>
                  <a:pt x="563" y="971"/>
                </a:lnTo>
                <a:lnTo>
                  <a:pt x="561" y="993"/>
                </a:lnTo>
                <a:lnTo>
                  <a:pt x="560" y="1016"/>
                </a:lnTo>
                <a:lnTo>
                  <a:pt x="560" y="1039"/>
                </a:lnTo>
                <a:lnTo>
                  <a:pt x="540" y="1050"/>
                </a:lnTo>
                <a:lnTo>
                  <a:pt x="520" y="1061"/>
                </a:lnTo>
                <a:lnTo>
                  <a:pt x="500" y="1073"/>
                </a:lnTo>
                <a:lnTo>
                  <a:pt x="482" y="1085"/>
                </a:lnTo>
                <a:lnTo>
                  <a:pt x="463" y="1097"/>
                </a:lnTo>
                <a:lnTo>
                  <a:pt x="444" y="1111"/>
                </a:lnTo>
                <a:lnTo>
                  <a:pt x="427" y="1124"/>
                </a:lnTo>
                <a:lnTo>
                  <a:pt x="410" y="1138"/>
                </a:lnTo>
                <a:lnTo>
                  <a:pt x="394" y="1152"/>
                </a:lnTo>
                <a:lnTo>
                  <a:pt x="378" y="1167"/>
                </a:lnTo>
                <a:lnTo>
                  <a:pt x="364" y="1182"/>
                </a:lnTo>
                <a:lnTo>
                  <a:pt x="350" y="1199"/>
                </a:lnTo>
                <a:lnTo>
                  <a:pt x="337" y="1215"/>
                </a:lnTo>
                <a:lnTo>
                  <a:pt x="325" y="1233"/>
                </a:lnTo>
                <a:lnTo>
                  <a:pt x="314" y="1250"/>
                </a:lnTo>
                <a:lnTo>
                  <a:pt x="303" y="1269"/>
                </a:lnTo>
                <a:lnTo>
                  <a:pt x="295" y="1288"/>
                </a:lnTo>
                <a:lnTo>
                  <a:pt x="287" y="1306"/>
                </a:lnTo>
                <a:lnTo>
                  <a:pt x="280" y="1327"/>
                </a:lnTo>
                <a:lnTo>
                  <a:pt x="274" y="1348"/>
                </a:lnTo>
                <a:lnTo>
                  <a:pt x="269" y="1369"/>
                </a:lnTo>
                <a:lnTo>
                  <a:pt x="266" y="1391"/>
                </a:lnTo>
                <a:lnTo>
                  <a:pt x="265" y="1414"/>
                </a:lnTo>
                <a:lnTo>
                  <a:pt x="264" y="1437"/>
                </a:lnTo>
                <a:lnTo>
                  <a:pt x="265" y="1461"/>
                </a:lnTo>
                <a:lnTo>
                  <a:pt x="267" y="1486"/>
                </a:lnTo>
                <a:lnTo>
                  <a:pt x="271" y="1511"/>
                </a:lnTo>
                <a:lnTo>
                  <a:pt x="276" y="1537"/>
                </a:lnTo>
                <a:lnTo>
                  <a:pt x="284" y="1565"/>
                </a:lnTo>
                <a:lnTo>
                  <a:pt x="292" y="1592"/>
                </a:lnTo>
                <a:lnTo>
                  <a:pt x="302" y="1621"/>
                </a:lnTo>
                <a:lnTo>
                  <a:pt x="314" y="1649"/>
                </a:lnTo>
                <a:lnTo>
                  <a:pt x="308" y="1661"/>
                </a:lnTo>
                <a:lnTo>
                  <a:pt x="301" y="1672"/>
                </a:lnTo>
                <a:lnTo>
                  <a:pt x="293" y="1683"/>
                </a:lnTo>
                <a:lnTo>
                  <a:pt x="286" y="1693"/>
                </a:lnTo>
                <a:lnTo>
                  <a:pt x="270" y="1713"/>
                </a:lnTo>
                <a:lnTo>
                  <a:pt x="253" y="1732"/>
                </a:lnTo>
                <a:lnTo>
                  <a:pt x="236" y="1752"/>
                </a:lnTo>
                <a:lnTo>
                  <a:pt x="220" y="1771"/>
                </a:lnTo>
                <a:lnTo>
                  <a:pt x="202" y="1793"/>
                </a:lnTo>
                <a:lnTo>
                  <a:pt x="187" y="1818"/>
                </a:lnTo>
                <a:lnTo>
                  <a:pt x="163" y="1858"/>
                </a:lnTo>
                <a:lnTo>
                  <a:pt x="141" y="1901"/>
                </a:lnTo>
                <a:lnTo>
                  <a:pt x="120" y="1945"/>
                </a:lnTo>
                <a:lnTo>
                  <a:pt x="100" y="1991"/>
                </a:lnTo>
                <a:lnTo>
                  <a:pt x="82" y="2039"/>
                </a:lnTo>
                <a:lnTo>
                  <a:pt x="66" y="2087"/>
                </a:lnTo>
                <a:lnTo>
                  <a:pt x="52" y="2138"/>
                </a:lnTo>
                <a:lnTo>
                  <a:pt x="38" y="2188"/>
                </a:lnTo>
                <a:lnTo>
                  <a:pt x="27" y="2239"/>
                </a:lnTo>
                <a:lnTo>
                  <a:pt x="17" y="2291"/>
                </a:lnTo>
                <a:lnTo>
                  <a:pt x="11" y="2343"/>
                </a:lnTo>
                <a:lnTo>
                  <a:pt x="4" y="2396"/>
                </a:lnTo>
                <a:lnTo>
                  <a:pt x="1" y="2448"/>
                </a:lnTo>
                <a:lnTo>
                  <a:pt x="0" y="2501"/>
                </a:lnTo>
                <a:lnTo>
                  <a:pt x="0" y="2552"/>
                </a:lnTo>
                <a:lnTo>
                  <a:pt x="2" y="2604"/>
                </a:lnTo>
                <a:lnTo>
                  <a:pt x="6" y="2655"/>
                </a:lnTo>
                <a:lnTo>
                  <a:pt x="14" y="2704"/>
                </a:lnTo>
                <a:lnTo>
                  <a:pt x="23" y="2752"/>
                </a:lnTo>
                <a:lnTo>
                  <a:pt x="35" y="2801"/>
                </a:lnTo>
                <a:lnTo>
                  <a:pt x="48" y="2847"/>
                </a:lnTo>
                <a:lnTo>
                  <a:pt x="65" y="2891"/>
                </a:lnTo>
                <a:lnTo>
                  <a:pt x="83" y="2934"/>
                </a:lnTo>
                <a:lnTo>
                  <a:pt x="105" y="2975"/>
                </a:lnTo>
                <a:lnTo>
                  <a:pt x="129" y="3014"/>
                </a:lnTo>
                <a:lnTo>
                  <a:pt x="155" y="3050"/>
                </a:lnTo>
                <a:lnTo>
                  <a:pt x="185" y="3085"/>
                </a:lnTo>
                <a:lnTo>
                  <a:pt x="217" y="3116"/>
                </a:lnTo>
                <a:lnTo>
                  <a:pt x="252" y="3145"/>
                </a:lnTo>
                <a:lnTo>
                  <a:pt x="289" y="3170"/>
                </a:lnTo>
                <a:lnTo>
                  <a:pt x="330" y="3193"/>
                </a:lnTo>
                <a:lnTo>
                  <a:pt x="374" y="3213"/>
                </a:lnTo>
                <a:lnTo>
                  <a:pt x="372" y="3259"/>
                </a:lnTo>
                <a:lnTo>
                  <a:pt x="369" y="3304"/>
                </a:lnTo>
                <a:lnTo>
                  <a:pt x="368" y="3346"/>
                </a:lnTo>
                <a:lnTo>
                  <a:pt x="369" y="3386"/>
                </a:lnTo>
                <a:lnTo>
                  <a:pt x="370" y="3423"/>
                </a:lnTo>
                <a:lnTo>
                  <a:pt x="373" y="3460"/>
                </a:lnTo>
                <a:lnTo>
                  <a:pt x="377" y="3494"/>
                </a:lnTo>
                <a:lnTo>
                  <a:pt x="384" y="3527"/>
                </a:lnTo>
                <a:lnTo>
                  <a:pt x="387" y="3542"/>
                </a:lnTo>
                <a:lnTo>
                  <a:pt x="391" y="3557"/>
                </a:lnTo>
                <a:lnTo>
                  <a:pt x="397" y="3573"/>
                </a:lnTo>
                <a:lnTo>
                  <a:pt x="402" y="3588"/>
                </a:lnTo>
                <a:lnTo>
                  <a:pt x="408" y="3602"/>
                </a:lnTo>
                <a:lnTo>
                  <a:pt x="414" y="3617"/>
                </a:lnTo>
                <a:lnTo>
                  <a:pt x="422" y="3631"/>
                </a:lnTo>
                <a:lnTo>
                  <a:pt x="430" y="3644"/>
                </a:lnTo>
                <a:lnTo>
                  <a:pt x="439" y="3659"/>
                </a:lnTo>
                <a:lnTo>
                  <a:pt x="447" y="3672"/>
                </a:lnTo>
                <a:lnTo>
                  <a:pt x="457" y="3685"/>
                </a:lnTo>
                <a:lnTo>
                  <a:pt x="468" y="3698"/>
                </a:lnTo>
                <a:lnTo>
                  <a:pt x="480" y="3711"/>
                </a:lnTo>
                <a:lnTo>
                  <a:pt x="493" y="3725"/>
                </a:lnTo>
                <a:lnTo>
                  <a:pt x="506" y="3738"/>
                </a:lnTo>
                <a:lnTo>
                  <a:pt x="520" y="3750"/>
                </a:lnTo>
                <a:close/>
              </a:path>
            </a:pathLst>
          </a:custGeom>
          <a:solidFill>
            <a:schemeClr val="bg1">
              <a:lumMod val="8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tIns="108000" rIns="72000"/>
          <a:lstStyle/>
          <a:p>
            <a:pPr algn="ctr" defTabSz="829544">
              <a:defRPr/>
            </a:pPr>
            <a:endParaRPr lang="en-IN" sz="1452" dirty="0">
              <a:solidFill>
                <a:schemeClr val="tx1"/>
              </a:solidFill>
              <a:latin typeface="Swis721 Cn BT" panose="020B0506020202030204" pitchFamily="34" charset="0"/>
              <a:cs typeface="Arial" panose="020B0604020202020204" pitchFamily="34" charset="0"/>
            </a:endParaRPr>
          </a:p>
          <a:p>
            <a:pPr algn="ctr" defTabSz="829544">
              <a:defRPr/>
            </a:pPr>
            <a:r>
              <a:rPr lang="en-IN" sz="1452" b="1" dirty="0">
                <a:solidFill>
                  <a:schemeClr val="tx1"/>
                </a:solidFill>
                <a:latin typeface="Swis721 Cn BT" panose="020B0506020202030204" pitchFamily="34" charset="0"/>
                <a:cs typeface="Arial" panose="020B0604020202020204" pitchFamily="34" charset="0"/>
              </a:rPr>
              <a:t>Why do I need </a:t>
            </a:r>
          </a:p>
          <a:p>
            <a:pPr algn="ctr" defTabSz="829544">
              <a:defRPr/>
            </a:pPr>
            <a:r>
              <a:rPr lang="en-IN" sz="1452" b="1" dirty="0">
                <a:solidFill>
                  <a:schemeClr val="tx1"/>
                </a:solidFill>
                <a:latin typeface="Swis721 Cn BT" panose="020B0506020202030204" pitchFamily="34" charset="0"/>
                <a:cs typeface="Arial" panose="020B0604020202020204" pitchFamily="34" charset="0"/>
              </a:rPr>
              <a:t>POSH Sensitization?</a:t>
            </a:r>
          </a:p>
          <a:p>
            <a:pPr algn="ctr" defTabSz="829544">
              <a:defRPr/>
            </a:pPr>
            <a:endParaRPr lang="en-US" sz="1452" dirty="0">
              <a:solidFill>
                <a:schemeClr val="tx1"/>
              </a:solidFill>
              <a:latin typeface="Swis721 Cn BT" panose="020B0506020202030204" pitchFamily="34" charset="0"/>
              <a:cs typeface="Arial" panose="020B0604020202020204" pitchFamily="34" charset="0"/>
            </a:endParaRPr>
          </a:p>
        </p:txBody>
      </p:sp>
      <p:sp>
        <p:nvSpPr>
          <p:cNvPr id="13" name="Freeform 14">
            <a:extLst>
              <a:ext uri="{FF2B5EF4-FFF2-40B4-BE49-F238E27FC236}">
                <a16:creationId xmlns:a16="http://schemas.microsoft.com/office/drawing/2014/main" id="{6B90CF6E-25B4-D85C-B44E-9311E26DAC7F}"/>
              </a:ext>
            </a:extLst>
          </p:cNvPr>
          <p:cNvSpPr>
            <a:spLocks/>
          </p:cNvSpPr>
          <p:nvPr/>
        </p:nvSpPr>
        <p:spPr bwMode="auto">
          <a:xfrm>
            <a:off x="7381558" y="3497580"/>
            <a:ext cx="1865335" cy="1515839"/>
          </a:xfrm>
          <a:custGeom>
            <a:avLst/>
            <a:gdLst>
              <a:gd name="T0" fmla="*/ 2147483646 w 5512"/>
              <a:gd name="T1" fmla="*/ 2147483646 h 4747"/>
              <a:gd name="T2" fmla="*/ 0 w 5512"/>
              <a:gd name="T3" fmla="*/ 2147483646 h 4747"/>
              <a:gd name="T4" fmla="*/ 2147483646 w 5512"/>
              <a:gd name="T5" fmla="*/ 2147483646 h 4747"/>
              <a:gd name="T6" fmla="*/ 2147483646 w 5512"/>
              <a:gd name="T7" fmla="*/ 2147483646 h 4747"/>
              <a:gd name="T8" fmla="*/ 2147483646 w 5512"/>
              <a:gd name="T9" fmla="*/ 2147483646 h 4747"/>
              <a:gd name="T10" fmla="*/ 2147483646 w 5512"/>
              <a:gd name="T11" fmla="*/ 2147483646 h 4747"/>
              <a:gd name="T12" fmla="*/ 2147483646 w 5512"/>
              <a:gd name="T13" fmla="*/ 2147483646 h 4747"/>
              <a:gd name="T14" fmla="*/ 2147483646 w 5512"/>
              <a:gd name="T15" fmla="*/ 2147483646 h 4747"/>
              <a:gd name="T16" fmla="*/ 2147483646 w 5512"/>
              <a:gd name="T17" fmla="*/ 2147483646 h 4747"/>
              <a:gd name="T18" fmla="*/ 2147483646 w 5512"/>
              <a:gd name="T19" fmla="*/ 2147483646 h 4747"/>
              <a:gd name="T20" fmla="*/ 2147483646 w 5512"/>
              <a:gd name="T21" fmla="*/ 2147483646 h 4747"/>
              <a:gd name="T22" fmla="*/ 2147483646 w 5512"/>
              <a:gd name="T23" fmla="*/ 2147483646 h 4747"/>
              <a:gd name="T24" fmla="*/ 2147483646 w 5512"/>
              <a:gd name="T25" fmla="*/ 2147483646 h 4747"/>
              <a:gd name="T26" fmla="*/ 2147483646 w 5512"/>
              <a:gd name="T27" fmla="*/ 2147483646 h 4747"/>
              <a:gd name="T28" fmla="*/ 2147483646 w 5512"/>
              <a:gd name="T29" fmla="*/ 2147483646 h 4747"/>
              <a:gd name="T30" fmla="*/ 2147483646 w 5512"/>
              <a:gd name="T31" fmla="*/ 2147483646 h 4747"/>
              <a:gd name="T32" fmla="*/ 2147483646 w 5512"/>
              <a:gd name="T33" fmla="*/ 2147483646 h 4747"/>
              <a:gd name="T34" fmla="*/ 2147483646 w 5512"/>
              <a:gd name="T35" fmla="*/ 2147483646 h 4747"/>
              <a:gd name="T36" fmla="*/ 2147483646 w 5512"/>
              <a:gd name="T37" fmla="*/ 2147483646 h 4747"/>
              <a:gd name="T38" fmla="*/ 2147483646 w 5512"/>
              <a:gd name="T39" fmla="*/ 2147483646 h 4747"/>
              <a:gd name="T40" fmla="*/ 2147483646 w 5512"/>
              <a:gd name="T41" fmla="*/ 2147483646 h 4747"/>
              <a:gd name="T42" fmla="*/ 2147483646 w 5512"/>
              <a:gd name="T43" fmla="*/ 2147483646 h 4747"/>
              <a:gd name="T44" fmla="*/ 2147483646 w 5512"/>
              <a:gd name="T45" fmla="*/ 2147483646 h 4747"/>
              <a:gd name="T46" fmla="*/ 2147483646 w 5512"/>
              <a:gd name="T47" fmla="*/ 2147483646 h 4747"/>
              <a:gd name="T48" fmla="*/ 2147483646 w 5512"/>
              <a:gd name="T49" fmla="*/ 2147483646 h 4747"/>
              <a:gd name="T50" fmla="*/ 2147483646 w 5512"/>
              <a:gd name="T51" fmla="*/ 2147483646 h 4747"/>
              <a:gd name="T52" fmla="*/ 2147483646 w 5512"/>
              <a:gd name="T53" fmla="*/ 2147483646 h 4747"/>
              <a:gd name="T54" fmla="*/ 2147483646 w 5512"/>
              <a:gd name="T55" fmla="*/ 2147483646 h 4747"/>
              <a:gd name="T56" fmla="*/ 2147483646 w 5512"/>
              <a:gd name="T57" fmla="*/ 2147483646 h 4747"/>
              <a:gd name="T58" fmla="*/ 2147483646 w 5512"/>
              <a:gd name="T59" fmla="*/ 2147483646 h 4747"/>
              <a:gd name="T60" fmla="*/ 2147483646 w 5512"/>
              <a:gd name="T61" fmla="*/ 2147483646 h 4747"/>
              <a:gd name="T62" fmla="*/ 2147483646 w 5512"/>
              <a:gd name="T63" fmla="*/ 2147483646 h 4747"/>
              <a:gd name="T64" fmla="*/ 2147483646 w 5512"/>
              <a:gd name="T65" fmla="*/ 2147483646 h 4747"/>
              <a:gd name="T66" fmla="*/ 2147483646 w 5512"/>
              <a:gd name="T67" fmla="*/ 2147483646 h 4747"/>
              <a:gd name="T68" fmla="*/ 2147483646 w 5512"/>
              <a:gd name="T69" fmla="*/ 2147483646 h 4747"/>
              <a:gd name="T70" fmla="*/ 2147483646 w 5512"/>
              <a:gd name="T71" fmla="*/ 2147483646 h 4747"/>
              <a:gd name="T72" fmla="*/ 2147483646 w 5512"/>
              <a:gd name="T73" fmla="*/ 2147483646 h 4747"/>
              <a:gd name="T74" fmla="*/ 2147483646 w 5512"/>
              <a:gd name="T75" fmla="*/ 2147483646 h 4747"/>
              <a:gd name="T76" fmla="*/ 2147483646 w 5512"/>
              <a:gd name="T77" fmla="*/ 2147483646 h 4747"/>
              <a:gd name="T78" fmla="*/ 2147483646 w 5512"/>
              <a:gd name="T79" fmla="*/ 2147483646 h 4747"/>
              <a:gd name="T80" fmla="*/ 2147483646 w 5512"/>
              <a:gd name="T81" fmla="*/ 2147483646 h 4747"/>
              <a:gd name="T82" fmla="*/ 2147483646 w 5512"/>
              <a:gd name="T83" fmla="*/ 2147483646 h 4747"/>
              <a:gd name="T84" fmla="*/ 2147483646 w 5512"/>
              <a:gd name="T85" fmla="*/ 2147483646 h 4747"/>
              <a:gd name="T86" fmla="*/ 2147483646 w 5512"/>
              <a:gd name="T87" fmla="*/ 2147483646 h 4747"/>
              <a:gd name="T88" fmla="*/ 2147483646 w 5512"/>
              <a:gd name="T89" fmla="*/ 2147483646 h 4747"/>
              <a:gd name="T90" fmla="*/ 2147483646 w 5512"/>
              <a:gd name="T91" fmla="*/ 2147483646 h 4747"/>
              <a:gd name="T92" fmla="*/ 2147483646 w 5512"/>
              <a:gd name="T93" fmla="*/ 2147483646 h 4747"/>
              <a:gd name="T94" fmla="*/ 2147483646 w 5512"/>
              <a:gd name="T95" fmla="*/ 0 h 4747"/>
              <a:gd name="T96" fmla="*/ 2147483646 w 5512"/>
              <a:gd name="T97" fmla="*/ 2147483646 h 4747"/>
              <a:gd name="T98" fmla="*/ 2147483646 w 5512"/>
              <a:gd name="T99" fmla="*/ 2147483646 h 4747"/>
              <a:gd name="T100" fmla="*/ 2147483646 w 5512"/>
              <a:gd name="T101" fmla="*/ 2147483646 h 4747"/>
              <a:gd name="T102" fmla="*/ 2147483646 w 5512"/>
              <a:gd name="T103" fmla="*/ 2147483646 h 4747"/>
              <a:gd name="T104" fmla="*/ 2147483646 w 5512"/>
              <a:gd name="T105" fmla="*/ 2147483646 h 4747"/>
              <a:gd name="T106" fmla="*/ 2147483646 w 5512"/>
              <a:gd name="T107" fmla="*/ 2147483646 h 4747"/>
              <a:gd name="T108" fmla="*/ 2147483646 w 5512"/>
              <a:gd name="T109" fmla="*/ 2147483646 h 4747"/>
              <a:gd name="T110" fmla="*/ 2147483646 w 5512"/>
              <a:gd name="T111" fmla="*/ 2147483646 h 4747"/>
              <a:gd name="T112" fmla="*/ 2147483646 w 5512"/>
              <a:gd name="T113" fmla="*/ 2147483646 h 4747"/>
              <a:gd name="T114" fmla="*/ 2147483646 w 5512"/>
              <a:gd name="T115" fmla="*/ 2147483646 h 4747"/>
              <a:gd name="T116" fmla="*/ 2147483646 w 5512"/>
              <a:gd name="T117" fmla="*/ 2147483646 h 4747"/>
              <a:gd name="T118" fmla="*/ 2147483646 w 5512"/>
              <a:gd name="T119" fmla="*/ 2147483646 h 4747"/>
              <a:gd name="T120" fmla="*/ 2147483646 w 5512"/>
              <a:gd name="T121" fmla="*/ 2147483646 h 4747"/>
              <a:gd name="T122" fmla="*/ 2147483646 w 5512"/>
              <a:gd name="T123" fmla="*/ 2147483646 h 47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512"/>
              <a:gd name="T187" fmla="*/ 0 h 4747"/>
              <a:gd name="T188" fmla="*/ 5512 w 5512"/>
              <a:gd name="T189" fmla="*/ 4747 h 47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512" h="4747">
                <a:moveTo>
                  <a:pt x="480" y="1046"/>
                </a:moveTo>
                <a:lnTo>
                  <a:pt x="424" y="1079"/>
                </a:lnTo>
                <a:lnTo>
                  <a:pt x="371" y="1114"/>
                </a:lnTo>
                <a:lnTo>
                  <a:pt x="321" y="1152"/>
                </a:lnTo>
                <a:lnTo>
                  <a:pt x="276" y="1191"/>
                </a:lnTo>
                <a:lnTo>
                  <a:pt x="235" y="1233"/>
                </a:lnTo>
                <a:lnTo>
                  <a:pt x="196" y="1277"/>
                </a:lnTo>
                <a:lnTo>
                  <a:pt x="161" y="1322"/>
                </a:lnTo>
                <a:lnTo>
                  <a:pt x="130" y="1368"/>
                </a:lnTo>
                <a:lnTo>
                  <a:pt x="103" y="1416"/>
                </a:lnTo>
                <a:lnTo>
                  <a:pt x="77" y="1463"/>
                </a:lnTo>
                <a:lnTo>
                  <a:pt x="56" y="1511"/>
                </a:lnTo>
                <a:lnTo>
                  <a:pt x="39" y="1560"/>
                </a:lnTo>
                <a:lnTo>
                  <a:pt x="24" y="1609"/>
                </a:lnTo>
                <a:lnTo>
                  <a:pt x="13" y="1657"/>
                </a:lnTo>
                <a:lnTo>
                  <a:pt x="6" y="1706"/>
                </a:lnTo>
                <a:lnTo>
                  <a:pt x="1" y="1753"/>
                </a:lnTo>
                <a:lnTo>
                  <a:pt x="0" y="1800"/>
                </a:lnTo>
                <a:lnTo>
                  <a:pt x="3" y="1846"/>
                </a:lnTo>
                <a:lnTo>
                  <a:pt x="8" y="1891"/>
                </a:lnTo>
                <a:lnTo>
                  <a:pt x="16" y="1932"/>
                </a:lnTo>
                <a:lnTo>
                  <a:pt x="28" y="1974"/>
                </a:lnTo>
                <a:lnTo>
                  <a:pt x="42" y="2013"/>
                </a:lnTo>
                <a:lnTo>
                  <a:pt x="60" y="2050"/>
                </a:lnTo>
                <a:lnTo>
                  <a:pt x="81" y="2084"/>
                </a:lnTo>
                <a:lnTo>
                  <a:pt x="104" y="2115"/>
                </a:lnTo>
                <a:lnTo>
                  <a:pt x="130" y="2144"/>
                </a:lnTo>
                <a:lnTo>
                  <a:pt x="160" y="2169"/>
                </a:lnTo>
                <a:lnTo>
                  <a:pt x="192" y="2191"/>
                </a:lnTo>
                <a:lnTo>
                  <a:pt x="227" y="2210"/>
                </a:lnTo>
                <a:lnTo>
                  <a:pt x="264" y="2224"/>
                </a:lnTo>
                <a:lnTo>
                  <a:pt x="305" y="2234"/>
                </a:lnTo>
                <a:lnTo>
                  <a:pt x="348" y="2240"/>
                </a:lnTo>
                <a:lnTo>
                  <a:pt x="346" y="2270"/>
                </a:lnTo>
                <a:lnTo>
                  <a:pt x="345" y="2298"/>
                </a:lnTo>
                <a:lnTo>
                  <a:pt x="345" y="2324"/>
                </a:lnTo>
                <a:lnTo>
                  <a:pt x="346" y="2350"/>
                </a:lnTo>
                <a:lnTo>
                  <a:pt x="348" y="2375"/>
                </a:lnTo>
                <a:lnTo>
                  <a:pt x="351" y="2398"/>
                </a:lnTo>
                <a:lnTo>
                  <a:pt x="354" y="2420"/>
                </a:lnTo>
                <a:lnTo>
                  <a:pt x="360" y="2440"/>
                </a:lnTo>
                <a:lnTo>
                  <a:pt x="365" y="2460"/>
                </a:lnTo>
                <a:lnTo>
                  <a:pt x="372" y="2479"/>
                </a:lnTo>
                <a:lnTo>
                  <a:pt x="380" y="2498"/>
                </a:lnTo>
                <a:lnTo>
                  <a:pt x="389" y="2514"/>
                </a:lnTo>
                <a:lnTo>
                  <a:pt x="398" y="2531"/>
                </a:lnTo>
                <a:lnTo>
                  <a:pt x="409" y="2546"/>
                </a:lnTo>
                <a:lnTo>
                  <a:pt x="420" y="2560"/>
                </a:lnTo>
                <a:lnTo>
                  <a:pt x="434" y="2574"/>
                </a:lnTo>
                <a:lnTo>
                  <a:pt x="447" y="2587"/>
                </a:lnTo>
                <a:lnTo>
                  <a:pt x="461" y="2599"/>
                </a:lnTo>
                <a:lnTo>
                  <a:pt x="476" y="2610"/>
                </a:lnTo>
                <a:lnTo>
                  <a:pt x="493" y="2621"/>
                </a:lnTo>
                <a:lnTo>
                  <a:pt x="511" y="2632"/>
                </a:lnTo>
                <a:lnTo>
                  <a:pt x="528" y="2641"/>
                </a:lnTo>
                <a:lnTo>
                  <a:pt x="547" y="2651"/>
                </a:lnTo>
                <a:lnTo>
                  <a:pt x="567" y="2659"/>
                </a:lnTo>
                <a:lnTo>
                  <a:pt x="588" y="2667"/>
                </a:lnTo>
                <a:lnTo>
                  <a:pt x="608" y="2675"/>
                </a:lnTo>
                <a:lnTo>
                  <a:pt x="632" y="2682"/>
                </a:lnTo>
                <a:lnTo>
                  <a:pt x="655" y="2689"/>
                </a:lnTo>
                <a:lnTo>
                  <a:pt x="704" y="2702"/>
                </a:lnTo>
                <a:lnTo>
                  <a:pt x="756" y="2715"/>
                </a:lnTo>
                <a:lnTo>
                  <a:pt x="809" y="2726"/>
                </a:lnTo>
                <a:lnTo>
                  <a:pt x="859" y="2737"/>
                </a:lnTo>
                <a:lnTo>
                  <a:pt x="910" y="2746"/>
                </a:lnTo>
                <a:lnTo>
                  <a:pt x="959" y="2755"/>
                </a:lnTo>
                <a:lnTo>
                  <a:pt x="1008" y="2764"/>
                </a:lnTo>
                <a:lnTo>
                  <a:pt x="1056" y="2772"/>
                </a:lnTo>
                <a:lnTo>
                  <a:pt x="1104" y="2778"/>
                </a:lnTo>
                <a:lnTo>
                  <a:pt x="1153" y="2784"/>
                </a:lnTo>
                <a:lnTo>
                  <a:pt x="1201" y="2790"/>
                </a:lnTo>
                <a:lnTo>
                  <a:pt x="1251" y="2795"/>
                </a:lnTo>
                <a:lnTo>
                  <a:pt x="1300" y="2800"/>
                </a:lnTo>
                <a:lnTo>
                  <a:pt x="1352" y="2804"/>
                </a:lnTo>
                <a:lnTo>
                  <a:pt x="1404" y="2809"/>
                </a:lnTo>
                <a:lnTo>
                  <a:pt x="1457" y="2812"/>
                </a:lnTo>
                <a:lnTo>
                  <a:pt x="1512" y="2817"/>
                </a:lnTo>
                <a:lnTo>
                  <a:pt x="1569" y="2820"/>
                </a:lnTo>
                <a:lnTo>
                  <a:pt x="1563" y="2839"/>
                </a:lnTo>
                <a:lnTo>
                  <a:pt x="1556" y="2857"/>
                </a:lnTo>
                <a:lnTo>
                  <a:pt x="1549" y="2876"/>
                </a:lnTo>
                <a:lnTo>
                  <a:pt x="1541" y="2896"/>
                </a:lnTo>
                <a:lnTo>
                  <a:pt x="1525" y="2934"/>
                </a:lnTo>
                <a:lnTo>
                  <a:pt x="1510" y="2975"/>
                </a:lnTo>
                <a:lnTo>
                  <a:pt x="1505" y="2996"/>
                </a:lnTo>
                <a:lnTo>
                  <a:pt x="1500" y="3018"/>
                </a:lnTo>
                <a:lnTo>
                  <a:pt x="1497" y="3040"/>
                </a:lnTo>
                <a:lnTo>
                  <a:pt x="1496" y="3064"/>
                </a:lnTo>
                <a:lnTo>
                  <a:pt x="1496" y="3089"/>
                </a:lnTo>
                <a:lnTo>
                  <a:pt x="1498" y="3115"/>
                </a:lnTo>
                <a:lnTo>
                  <a:pt x="1500" y="3128"/>
                </a:lnTo>
                <a:lnTo>
                  <a:pt x="1504" y="3142"/>
                </a:lnTo>
                <a:lnTo>
                  <a:pt x="1507" y="3156"/>
                </a:lnTo>
                <a:lnTo>
                  <a:pt x="1511" y="3171"/>
                </a:lnTo>
                <a:lnTo>
                  <a:pt x="1518" y="3188"/>
                </a:lnTo>
                <a:lnTo>
                  <a:pt x="1527" y="3206"/>
                </a:lnTo>
                <a:lnTo>
                  <a:pt x="1536" y="3223"/>
                </a:lnTo>
                <a:lnTo>
                  <a:pt x="1545" y="3240"/>
                </a:lnTo>
                <a:lnTo>
                  <a:pt x="1558" y="3256"/>
                </a:lnTo>
                <a:lnTo>
                  <a:pt x="1570" y="3272"/>
                </a:lnTo>
                <a:lnTo>
                  <a:pt x="1583" y="3287"/>
                </a:lnTo>
                <a:lnTo>
                  <a:pt x="1596" y="3302"/>
                </a:lnTo>
                <a:lnTo>
                  <a:pt x="1610" y="3316"/>
                </a:lnTo>
                <a:lnTo>
                  <a:pt x="1625" y="3329"/>
                </a:lnTo>
                <a:lnTo>
                  <a:pt x="1640" y="3342"/>
                </a:lnTo>
                <a:lnTo>
                  <a:pt x="1655" y="3355"/>
                </a:lnTo>
                <a:lnTo>
                  <a:pt x="1685" y="3379"/>
                </a:lnTo>
                <a:lnTo>
                  <a:pt x="1714" y="3398"/>
                </a:lnTo>
                <a:lnTo>
                  <a:pt x="1734" y="3412"/>
                </a:lnTo>
                <a:lnTo>
                  <a:pt x="1752" y="3424"/>
                </a:lnTo>
                <a:lnTo>
                  <a:pt x="1772" y="3435"/>
                </a:lnTo>
                <a:lnTo>
                  <a:pt x="1792" y="3445"/>
                </a:lnTo>
                <a:lnTo>
                  <a:pt x="1810" y="3454"/>
                </a:lnTo>
                <a:lnTo>
                  <a:pt x="1830" y="3463"/>
                </a:lnTo>
                <a:lnTo>
                  <a:pt x="1850" y="3471"/>
                </a:lnTo>
                <a:lnTo>
                  <a:pt x="1870" y="3479"/>
                </a:lnTo>
                <a:lnTo>
                  <a:pt x="1909" y="3492"/>
                </a:lnTo>
                <a:lnTo>
                  <a:pt x="1949" y="3503"/>
                </a:lnTo>
                <a:lnTo>
                  <a:pt x="1990" y="3513"/>
                </a:lnTo>
                <a:lnTo>
                  <a:pt x="2029" y="3523"/>
                </a:lnTo>
                <a:lnTo>
                  <a:pt x="2112" y="3539"/>
                </a:lnTo>
                <a:lnTo>
                  <a:pt x="2194" y="3558"/>
                </a:lnTo>
                <a:lnTo>
                  <a:pt x="2236" y="3568"/>
                </a:lnTo>
                <a:lnTo>
                  <a:pt x="2279" y="3580"/>
                </a:lnTo>
                <a:lnTo>
                  <a:pt x="2321" y="3594"/>
                </a:lnTo>
                <a:lnTo>
                  <a:pt x="2364" y="3609"/>
                </a:lnTo>
                <a:lnTo>
                  <a:pt x="2387" y="3619"/>
                </a:lnTo>
                <a:lnTo>
                  <a:pt x="2408" y="3629"/>
                </a:lnTo>
                <a:lnTo>
                  <a:pt x="2429" y="3638"/>
                </a:lnTo>
                <a:lnTo>
                  <a:pt x="2447" y="3649"/>
                </a:lnTo>
                <a:lnTo>
                  <a:pt x="2466" y="3659"/>
                </a:lnTo>
                <a:lnTo>
                  <a:pt x="2484" y="3669"/>
                </a:lnTo>
                <a:lnTo>
                  <a:pt x="2500" y="3680"/>
                </a:lnTo>
                <a:lnTo>
                  <a:pt x="2515" y="3691"/>
                </a:lnTo>
                <a:lnTo>
                  <a:pt x="2531" y="3702"/>
                </a:lnTo>
                <a:lnTo>
                  <a:pt x="2545" y="3713"/>
                </a:lnTo>
                <a:lnTo>
                  <a:pt x="2558" y="3725"/>
                </a:lnTo>
                <a:lnTo>
                  <a:pt x="2570" y="3737"/>
                </a:lnTo>
                <a:lnTo>
                  <a:pt x="2583" y="3750"/>
                </a:lnTo>
                <a:lnTo>
                  <a:pt x="2595" y="3763"/>
                </a:lnTo>
                <a:lnTo>
                  <a:pt x="2606" y="3777"/>
                </a:lnTo>
                <a:lnTo>
                  <a:pt x="2616" y="3791"/>
                </a:lnTo>
                <a:lnTo>
                  <a:pt x="2627" y="3805"/>
                </a:lnTo>
                <a:lnTo>
                  <a:pt x="2635" y="3820"/>
                </a:lnTo>
                <a:lnTo>
                  <a:pt x="2645" y="3835"/>
                </a:lnTo>
                <a:lnTo>
                  <a:pt x="2654" y="3851"/>
                </a:lnTo>
                <a:lnTo>
                  <a:pt x="2672" y="3886"/>
                </a:lnTo>
                <a:lnTo>
                  <a:pt x="2688" y="3922"/>
                </a:lnTo>
                <a:lnTo>
                  <a:pt x="2706" y="3960"/>
                </a:lnTo>
                <a:lnTo>
                  <a:pt x="2722" y="4003"/>
                </a:lnTo>
                <a:lnTo>
                  <a:pt x="2740" y="4048"/>
                </a:lnTo>
                <a:lnTo>
                  <a:pt x="2757" y="4097"/>
                </a:lnTo>
                <a:lnTo>
                  <a:pt x="2787" y="4178"/>
                </a:lnTo>
                <a:lnTo>
                  <a:pt x="2816" y="4259"/>
                </a:lnTo>
                <a:lnTo>
                  <a:pt x="2843" y="4340"/>
                </a:lnTo>
                <a:lnTo>
                  <a:pt x="2870" y="4421"/>
                </a:lnTo>
                <a:lnTo>
                  <a:pt x="2895" y="4502"/>
                </a:lnTo>
                <a:lnTo>
                  <a:pt x="2919" y="4584"/>
                </a:lnTo>
                <a:lnTo>
                  <a:pt x="2943" y="4665"/>
                </a:lnTo>
                <a:lnTo>
                  <a:pt x="2966" y="4747"/>
                </a:lnTo>
                <a:lnTo>
                  <a:pt x="3226" y="4745"/>
                </a:lnTo>
                <a:lnTo>
                  <a:pt x="3317" y="4310"/>
                </a:lnTo>
                <a:lnTo>
                  <a:pt x="3319" y="4294"/>
                </a:lnTo>
                <a:lnTo>
                  <a:pt x="3324" y="4277"/>
                </a:lnTo>
                <a:lnTo>
                  <a:pt x="3327" y="4261"/>
                </a:lnTo>
                <a:lnTo>
                  <a:pt x="3333" y="4247"/>
                </a:lnTo>
                <a:lnTo>
                  <a:pt x="3342" y="4222"/>
                </a:lnTo>
                <a:lnTo>
                  <a:pt x="3348" y="4211"/>
                </a:lnTo>
                <a:lnTo>
                  <a:pt x="3356" y="4203"/>
                </a:lnTo>
                <a:lnTo>
                  <a:pt x="3370" y="4189"/>
                </a:lnTo>
                <a:lnTo>
                  <a:pt x="3396" y="4224"/>
                </a:lnTo>
                <a:lnTo>
                  <a:pt x="3425" y="4258"/>
                </a:lnTo>
                <a:lnTo>
                  <a:pt x="3456" y="4289"/>
                </a:lnTo>
                <a:lnTo>
                  <a:pt x="3489" y="4319"/>
                </a:lnTo>
                <a:lnTo>
                  <a:pt x="3523" y="4345"/>
                </a:lnTo>
                <a:lnTo>
                  <a:pt x="3559" y="4370"/>
                </a:lnTo>
                <a:lnTo>
                  <a:pt x="3595" y="4392"/>
                </a:lnTo>
                <a:lnTo>
                  <a:pt x="3634" y="4412"/>
                </a:lnTo>
                <a:lnTo>
                  <a:pt x="3673" y="4430"/>
                </a:lnTo>
                <a:lnTo>
                  <a:pt x="3713" y="4444"/>
                </a:lnTo>
                <a:lnTo>
                  <a:pt x="3754" y="4455"/>
                </a:lnTo>
                <a:lnTo>
                  <a:pt x="3796" y="4463"/>
                </a:lnTo>
                <a:lnTo>
                  <a:pt x="3836" y="4468"/>
                </a:lnTo>
                <a:lnTo>
                  <a:pt x="3878" y="4471"/>
                </a:lnTo>
                <a:lnTo>
                  <a:pt x="3920" y="4468"/>
                </a:lnTo>
                <a:lnTo>
                  <a:pt x="3961" y="4464"/>
                </a:lnTo>
                <a:lnTo>
                  <a:pt x="4001" y="4455"/>
                </a:lnTo>
                <a:lnTo>
                  <a:pt x="4042" y="4443"/>
                </a:lnTo>
                <a:lnTo>
                  <a:pt x="4081" y="4427"/>
                </a:lnTo>
                <a:lnTo>
                  <a:pt x="4120" y="4407"/>
                </a:lnTo>
                <a:lnTo>
                  <a:pt x="4157" y="4383"/>
                </a:lnTo>
                <a:lnTo>
                  <a:pt x="4194" y="4354"/>
                </a:lnTo>
                <a:lnTo>
                  <a:pt x="4228" y="4321"/>
                </a:lnTo>
                <a:lnTo>
                  <a:pt x="4261" y="4284"/>
                </a:lnTo>
                <a:lnTo>
                  <a:pt x="4293" y="4242"/>
                </a:lnTo>
                <a:lnTo>
                  <a:pt x="4321" y="4196"/>
                </a:lnTo>
                <a:lnTo>
                  <a:pt x="4349" y="4145"/>
                </a:lnTo>
                <a:lnTo>
                  <a:pt x="4373" y="4089"/>
                </a:lnTo>
                <a:lnTo>
                  <a:pt x="4396" y="4027"/>
                </a:lnTo>
                <a:lnTo>
                  <a:pt x="4415" y="3961"/>
                </a:lnTo>
                <a:lnTo>
                  <a:pt x="4432" y="3890"/>
                </a:lnTo>
                <a:lnTo>
                  <a:pt x="4445" y="3813"/>
                </a:lnTo>
                <a:lnTo>
                  <a:pt x="4459" y="3814"/>
                </a:lnTo>
                <a:lnTo>
                  <a:pt x="4475" y="3816"/>
                </a:lnTo>
                <a:lnTo>
                  <a:pt x="4494" y="3818"/>
                </a:lnTo>
                <a:lnTo>
                  <a:pt x="4515" y="3823"/>
                </a:lnTo>
                <a:lnTo>
                  <a:pt x="4562" y="3831"/>
                </a:lnTo>
                <a:lnTo>
                  <a:pt x="4616" y="3838"/>
                </a:lnTo>
                <a:lnTo>
                  <a:pt x="4645" y="3842"/>
                </a:lnTo>
                <a:lnTo>
                  <a:pt x="4674" y="3844"/>
                </a:lnTo>
                <a:lnTo>
                  <a:pt x="4705" y="3846"/>
                </a:lnTo>
                <a:lnTo>
                  <a:pt x="4736" y="3846"/>
                </a:lnTo>
                <a:lnTo>
                  <a:pt x="4768" y="3845"/>
                </a:lnTo>
                <a:lnTo>
                  <a:pt x="4799" y="3842"/>
                </a:lnTo>
                <a:lnTo>
                  <a:pt x="4830" y="3836"/>
                </a:lnTo>
                <a:lnTo>
                  <a:pt x="4861" y="3829"/>
                </a:lnTo>
                <a:lnTo>
                  <a:pt x="4892" y="3820"/>
                </a:lnTo>
                <a:lnTo>
                  <a:pt x="4922" y="3807"/>
                </a:lnTo>
                <a:lnTo>
                  <a:pt x="4950" y="3792"/>
                </a:lnTo>
                <a:lnTo>
                  <a:pt x="4978" y="3773"/>
                </a:lnTo>
                <a:lnTo>
                  <a:pt x="5004" y="3751"/>
                </a:lnTo>
                <a:lnTo>
                  <a:pt x="5028" y="3726"/>
                </a:lnTo>
                <a:lnTo>
                  <a:pt x="5051" y="3696"/>
                </a:lnTo>
                <a:lnTo>
                  <a:pt x="5071" y="3662"/>
                </a:lnTo>
                <a:lnTo>
                  <a:pt x="5090" y="3625"/>
                </a:lnTo>
                <a:lnTo>
                  <a:pt x="5106" y="3582"/>
                </a:lnTo>
                <a:lnTo>
                  <a:pt x="5119" y="3535"/>
                </a:lnTo>
                <a:lnTo>
                  <a:pt x="5130" y="3482"/>
                </a:lnTo>
                <a:lnTo>
                  <a:pt x="5136" y="3425"/>
                </a:lnTo>
                <a:lnTo>
                  <a:pt x="5141" y="3361"/>
                </a:lnTo>
                <a:lnTo>
                  <a:pt x="5141" y="3292"/>
                </a:lnTo>
                <a:lnTo>
                  <a:pt x="5136" y="3216"/>
                </a:lnTo>
                <a:lnTo>
                  <a:pt x="5160" y="3207"/>
                </a:lnTo>
                <a:lnTo>
                  <a:pt x="5182" y="3197"/>
                </a:lnTo>
                <a:lnTo>
                  <a:pt x="5204" y="3186"/>
                </a:lnTo>
                <a:lnTo>
                  <a:pt x="5226" y="3173"/>
                </a:lnTo>
                <a:lnTo>
                  <a:pt x="5247" y="3160"/>
                </a:lnTo>
                <a:lnTo>
                  <a:pt x="5267" y="3144"/>
                </a:lnTo>
                <a:lnTo>
                  <a:pt x="5286" y="3129"/>
                </a:lnTo>
                <a:lnTo>
                  <a:pt x="5304" y="3112"/>
                </a:lnTo>
                <a:lnTo>
                  <a:pt x="5322" y="3094"/>
                </a:lnTo>
                <a:lnTo>
                  <a:pt x="5340" y="3075"/>
                </a:lnTo>
                <a:lnTo>
                  <a:pt x="5355" y="3055"/>
                </a:lnTo>
                <a:lnTo>
                  <a:pt x="5370" y="3034"/>
                </a:lnTo>
                <a:lnTo>
                  <a:pt x="5386" y="3012"/>
                </a:lnTo>
                <a:lnTo>
                  <a:pt x="5399" y="2990"/>
                </a:lnTo>
                <a:lnTo>
                  <a:pt x="5412" y="2966"/>
                </a:lnTo>
                <a:lnTo>
                  <a:pt x="5425" y="2942"/>
                </a:lnTo>
                <a:lnTo>
                  <a:pt x="5436" y="2917"/>
                </a:lnTo>
                <a:lnTo>
                  <a:pt x="5447" y="2890"/>
                </a:lnTo>
                <a:lnTo>
                  <a:pt x="5457" y="2864"/>
                </a:lnTo>
                <a:lnTo>
                  <a:pt x="5466" y="2836"/>
                </a:lnTo>
                <a:lnTo>
                  <a:pt x="5475" y="2808"/>
                </a:lnTo>
                <a:lnTo>
                  <a:pt x="5483" y="2778"/>
                </a:lnTo>
                <a:lnTo>
                  <a:pt x="5489" y="2748"/>
                </a:lnTo>
                <a:lnTo>
                  <a:pt x="5495" y="2719"/>
                </a:lnTo>
                <a:lnTo>
                  <a:pt x="5500" y="2688"/>
                </a:lnTo>
                <a:lnTo>
                  <a:pt x="5503" y="2656"/>
                </a:lnTo>
                <a:lnTo>
                  <a:pt x="5507" y="2624"/>
                </a:lnTo>
                <a:lnTo>
                  <a:pt x="5510" y="2591"/>
                </a:lnTo>
                <a:lnTo>
                  <a:pt x="5511" y="2558"/>
                </a:lnTo>
                <a:lnTo>
                  <a:pt x="5512" y="2524"/>
                </a:lnTo>
                <a:lnTo>
                  <a:pt x="5511" y="2490"/>
                </a:lnTo>
                <a:lnTo>
                  <a:pt x="5510" y="2456"/>
                </a:lnTo>
                <a:lnTo>
                  <a:pt x="5508" y="2411"/>
                </a:lnTo>
                <a:lnTo>
                  <a:pt x="5505" y="2369"/>
                </a:lnTo>
                <a:lnTo>
                  <a:pt x="5500" y="2328"/>
                </a:lnTo>
                <a:lnTo>
                  <a:pt x="5496" y="2290"/>
                </a:lnTo>
                <a:lnTo>
                  <a:pt x="5490" y="2254"/>
                </a:lnTo>
                <a:lnTo>
                  <a:pt x="5485" y="2219"/>
                </a:lnTo>
                <a:lnTo>
                  <a:pt x="5477" y="2186"/>
                </a:lnTo>
                <a:lnTo>
                  <a:pt x="5470" y="2156"/>
                </a:lnTo>
                <a:lnTo>
                  <a:pt x="5462" y="2126"/>
                </a:lnTo>
                <a:lnTo>
                  <a:pt x="5454" y="2098"/>
                </a:lnTo>
                <a:lnTo>
                  <a:pt x="5445" y="2072"/>
                </a:lnTo>
                <a:lnTo>
                  <a:pt x="5435" y="2046"/>
                </a:lnTo>
                <a:lnTo>
                  <a:pt x="5425" y="2021"/>
                </a:lnTo>
                <a:lnTo>
                  <a:pt x="5415" y="1998"/>
                </a:lnTo>
                <a:lnTo>
                  <a:pt x="5404" y="1976"/>
                </a:lnTo>
                <a:lnTo>
                  <a:pt x="5393" y="1956"/>
                </a:lnTo>
                <a:lnTo>
                  <a:pt x="5370" y="1915"/>
                </a:lnTo>
                <a:lnTo>
                  <a:pt x="5346" y="1877"/>
                </a:lnTo>
                <a:lnTo>
                  <a:pt x="5322" y="1840"/>
                </a:lnTo>
                <a:lnTo>
                  <a:pt x="5297" y="1805"/>
                </a:lnTo>
                <a:lnTo>
                  <a:pt x="5271" y="1769"/>
                </a:lnTo>
                <a:lnTo>
                  <a:pt x="5246" y="1732"/>
                </a:lnTo>
                <a:lnTo>
                  <a:pt x="5221" y="1695"/>
                </a:lnTo>
                <a:lnTo>
                  <a:pt x="5197" y="1654"/>
                </a:lnTo>
                <a:lnTo>
                  <a:pt x="5210" y="1625"/>
                </a:lnTo>
                <a:lnTo>
                  <a:pt x="5222" y="1596"/>
                </a:lnTo>
                <a:lnTo>
                  <a:pt x="5232" y="1568"/>
                </a:lnTo>
                <a:lnTo>
                  <a:pt x="5240" y="1542"/>
                </a:lnTo>
                <a:lnTo>
                  <a:pt x="5245" y="1516"/>
                </a:lnTo>
                <a:lnTo>
                  <a:pt x="5249" y="1490"/>
                </a:lnTo>
                <a:lnTo>
                  <a:pt x="5252" y="1466"/>
                </a:lnTo>
                <a:lnTo>
                  <a:pt x="5253" y="1442"/>
                </a:lnTo>
                <a:lnTo>
                  <a:pt x="5252" y="1419"/>
                </a:lnTo>
                <a:lnTo>
                  <a:pt x="5249" y="1396"/>
                </a:lnTo>
                <a:lnTo>
                  <a:pt x="5246" y="1375"/>
                </a:lnTo>
                <a:lnTo>
                  <a:pt x="5242" y="1353"/>
                </a:lnTo>
                <a:lnTo>
                  <a:pt x="5235" y="1333"/>
                </a:lnTo>
                <a:lnTo>
                  <a:pt x="5227" y="1313"/>
                </a:lnTo>
                <a:lnTo>
                  <a:pt x="5219" y="1293"/>
                </a:lnTo>
                <a:lnTo>
                  <a:pt x="5209" y="1275"/>
                </a:lnTo>
                <a:lnTo>
                  <a:pt x="5199" y="1256"/>
                </a:lnTo>
                <a:lnTo>
                  <a:pt x="5187" y="1239"/>
                </a:lnTo>
                <a:lnTo>
                  <a:pt x="5174" y="1222"/>
                </a:lnTo>
                <a:lnTo>
                  <a:pt x="5160" y="1206"/>
                </a:lnTo>
                <a:lnTo>
                  <a:pt x="5146" y="1189"/>
                </a:lnTo>
                <a:lnTo>
                  <a:pt x="5131" y="1174"/>
                </a:lnTo>
                <a:lnTo>
                  <a:pt x="5115" y="1159"/>
                </a:lnTo>
                <a:lnTo>
                  <a:pt x="5099" y="1144"/>
                </a:lnTo>
                <a:lnTo>
                  <a:pt x="5081" y="1131"/>
                </a:lnTo>
                <a:lnTo>
                  <a:pt x="5065" y="1116"/>
                </a:lnTo>
                <a:lnTo>
                  <a:pt x="5046" y="1103"/>
                </a:lnTo>
                <a:lnTo>
                  <a:pt x="5028" y="1091"/>
                </a:lnTo>
                <a:lnTo>
                  <a:pt x="4991" y="1066"/>
                </a:lnTo>
                <a:lnTo>
                  <a:pt x="4954" y="1043"/>
                </a:lnTo>
                <a:lnTo>
                  <a:pt x="4954" y="1019"/>
                </a:lnTo>
                <a:lnTo>
                  <a:pt x="4952" y="994"/>
                </a:lnTo>
                <a:lnTo>
                  <a:pt x="4951" y="972"/>
                </a:lnTo>
                <a:lnTo>
                  <a:pt x="4949" y="951"/>
                </a:lnTo>
                <a:lnTo>
                  <a:pt x="4947" y="932"/>
                </a:lnTo>
                <a:lnTo>
                  <a:pt x="4944" y="913"/>
                </a:lnTo>
                <a:lnTo>
                  <a:pt x="4940" y="895"/>
                </a:lnTo>
                <a:lnTo>
                  <a:pt x="4936" y="879"/>
                </a:lnTo>
                <a:lnTo>
                  <a:pt x="4932" y="863"/>
                </a:lnTo>
                <a:lnTo>
                  <a:pt x="4926" y="849"/>
                </a:lnTo>
                <a:lnTo>
                  <a:pt x="4919" y="836"/>
                </a:lnTo>
                <a:lnTo>
                  <a:pt x="4913" y="823"/>
                </a:lnTo>
                <a:lnTo>
                  <a:pt x="4905" y="811"/>
                </a:lnTo>
                <a:lnTo>
                  <a:pt x="4897" y="800"/>
                </a:lnTo>
                <a:lnTo>
                  <a:pt x="4889" y="790"/>
                </a:lnTo>
                <a:lnTo>
                  <a:pt x="4880" y="780"/>
                </a:lnTo>
                <a:lnTo>
                  <a:pt x="4870" y="771"/>
                </a:lnTo>
                <a:lnTo>
                  <a:pt x="4860" y="763"/>
                </a:lnTo>
                <a:lnTo>
                  <a:pt x="4849" y="756"/>
                </a:lnTo>
                <a:lnTo>
                  <a:pt x="4838" y="748"/>
                </a:lnTo>
                <a:lnTo>
                  <a:pt x="4826" y="741"/>
                </a:lnTo>
                <a:lnTo>
                  <a:pt x="4814" y="735"/>
                </a:lnTo>
                <a:lnTo>
                  <a:pt x="4801" y="729"/>
                </a:lnTo>
                <a:lnTo>
                  <a:pt x="4788" y="724"/>
                </a:lnTo>
                <a:lnTo>
                  <a:pt x="4759" y="713"/>
                </a:lnTo>
                <a:lnTo>
                  <a:pt x="4728" y="704"/>
                </a:lnTo>
                <a:lnTo>
                  <a:pt x="4696" y="695"/>
                </a:lnTo>
                <a:lnTo>
                  <a:pt x="4661" y="685"/>
                </a:lnTo>
                <a:lnTo>
                  <a:pt x="4643" y="680"/>
                </a:lnTo>
                <a:lnTo>
                  <a:pt x="4627" y="673"/>
                </a:lnTo>
                <a:lnTo>
                  <a:pt x="4612" y="663"/>
                </a:lnTo>
                <a:lnTo>
                  <a:pt x="4596" y="652"/>
                </a:lnTo>
                <a:lnTo>
                  <a:pt x="4583" y="640"/>
                </a:lnTo>
                <a:lnTo>
                  <a:pt x="4570" y="627"/>
                </a:lnTo>
                <a:lnTo>
                  <a:pt x="4557" y="613"/>
                </a:lnTo>
                <a:lnTo>
                  <a:pt x="4544" y="597"/>
                </a:lnTo>
                <a:lnTo>
                  <a:pt x="4519" y="565"/>
                </a:lnTo>
                <a:lnTo>
                  <a:pt x="4495" y="531"/>
                </a:lnTo>
                <a:lnTo>
                  <a:pt x="4482" y="514"/>
                </a:lnTo>
                <a:lnTo>
                  <a:pt x="4467" y="497"/>
                </a:lnTo>
                <a:lnTo>
                  <a:pt x="4453" y="480"/>
                </a:lnTo>
                <a:lnTo>
                  <a:pt x="4439" y="463"/>
                </a:lnTo>
                <a:lnTo>
                  <a:pt x="4422" y="448"/>
                </a:lnTo>
                <a:lnTo>
                  <a:pt x="4406" y="434"/>
                </a:lnTo>
                <a:lnTo>
                  <a:pt x="4387" y="419"/>
                </a:lnTo>
                <a:lnTo>
                  <a:pt x="4367" y="406"/>
                </a:lnTo>
                <a:lnTo>
                  <a:pt x="4347" y="394"/>
                </a:lnTo>
                <a:lnTo>
                  <a:pt x="4323" y="384"/>
                </a:lnTo>
                <a:lnTo>
                  <a:pt x="4298" y="375"/>
                </a:lnTo>
                <a:lnTo>
                  <a:pt x="4272" y="369"/>
                </a:lnTo>
                <a:lnTo>
                  <a:pt x="4243" y="364"/>
                </a:lnTo>
                <a:lnTo>
                  <a:pt x="4211" y="361"/>
                </a:lnTo>
                <a:lnTo>
                  <a:pt x="4178" y="361"/>
                </a:lnTo>
                <a:lnTo>
                  <a:pt x="4142" y="362"/>
                </a:lnTo>
                <a:lnTo>
                  <a:pt x="4103" y="366"/>
                </a:lnTo>
                <a:lnTo>
                  <a:pt x="4062" y="374"/>
                </a:lnTo>
                <a:lnTo>
                  <a:pt x="4018" y="384"/>
                </a:lnTo>
                <a:lnTo>
                  <a:pt x="3969" y="397"/>
                </a:lnTo>
                <a:lnTo>
                  <a:pt x="3953" y="363"/>
                </a:lnTo>
                <a:lnTo>
                  <a:pt x="3934" y="330"/>
                </a:lnTo>
                <a:lnTo>
                  <a:pt x="3924" y="315"/>
                </a:lnTo>
                <a:lnTo>
                  <a:pt x="3914" y="299"/>
                </a:lnTo>
                <a:lnTo>
                  <a:pt x="3903" y="284"/>
                </a:lnTo>
                <a:lnTo>
                  <a:pt x="3892" y="270"/>
                </a:lnTo>
                <a:lnTo>
                  <a:pt x="3880" y="255"/>
                </a:lnTo>
                <a:lnTo>
                  <a:pt x="3868" y="241"/>
                </a:lnTo>
                <a:lnTo>
                  <a:pt x="3856" y="229"/>
                </a:lnTo>
                <a:lnTo>
                  <a:pt x="3843" y="216"/>
                </a:lnTo>
                <a:lnTo>
                  <a:pt x="3829" y="204"/>
                </a:lnTo>
                <a:lnTo>
                  <a:pt x="3814" y="193"/>
                </a:lnTo>
                <a:lnTo>
                  <a:pt x="3799" y="182"/>
                </a:lnTo>
                <a:lnTo>
                  <a:pt x="3783" y="172"/>
                </a:lnTo>
                <a:lnTo>
                  <a:pt x="3768" y="162"/>
                </a:lnTo>
                <a:lnTo>
                  <a:pt x="3750" y="153"/>
                </a:lnTo>
                <a:lnTo>
                  <a:pt x="3733" y="145"/>
                </a:lnTo>
                <a:lnTo>
                  <a:pt x="3715" y="139"/>
                </a:lnTo>
                <a:lnTo>
                  <a:pt x="3697" y="132"/>
                </a:lnTo>
                <a:lnTo>
                  <a:pt x="3677" y="127"/>
                </a:lnTo>
                <a:lnTo>
                  <a:pt x="3657" y="122"/>
                </a:lnTo>
                <a:lnTo>
                  <a:pt x="3635" y="118"/>
                </a:lnTo>
                <a:lnTo>
                  <a:pt x="3614" y="116"/>
                </a:lnTo>
                <a:lnTo>
                  <a:pt x="3591" y="113"/>
                </a:lnTo>
                <a:lnTo>
                  <a:pt x="3568" y="112"/>
                </a:lnTo>
                <a:lnTo>
                  <a:pt x="3544" y="112"/>
                </a:lnTo>
                <a:lnTo>
                  <a:pt x="3518" y="113"/>
                </a:lnTo>
                <a:lnTo>
                  <a:pt x="3493" y="116"/>
                </a:lnTo>
                <a:lnTo>
                  <a:pt x="3466" y="119"/>
                </a:lnTo>
                <a:lnTo>
                  <a:pt x="3438" y="123"/>
                </a:lnTo>
                <a:lnTo>
                  <a:pt x="3403" y="129"/>
                </a:lnTo>
                <a:lnTo>
                  <a:pt x="3374" y="133"/>
                </a:lnTo>
                <a:lnTo>
                  <a:pt x="3351" y="137"/>
                </a:lnTo>
                <a:lnTo>
                  <a:pt x="3333" y="138"/>
                </a:lnTo>
                <a:lnTo>
                  <a:pt x="3318" y="137"/>
                </a:lnTo>
                <a:lnTo>
                  <a:pt x="3306" y="135"/>
                </a:lnTo>
                <a:lnTo>
                  <a:pt x="3296" y="132"/>
                </a:lnTo>
                <a:lnTo>
                  <a:pt x="3289" y="127"/>
                </a:lnTo>
                <a:lnTo>
                  <a:pt x="3273" y="115"/>
                </a:lnTo>
                <a:lnTo>
                  <a:pt x="3252" y="97"/>
                </a:lnTo>
                <a:lnTo>
                  <a:pt x="3237" y="86"/>
                </a:lnTo>
                <a:lnTo>
                  <a:pt x="3218" y="75"/>
                </a:lnTo>
                <a:lnTo>
                  <a:pt x="3195" y="63"/>
                </a:lnTo>
                <a:lnTo>
                  <a:pt x="3166" y="50"/>
                </a:lnTo>
                <a:lnTo>
                  <a:pt x="3142" y="40"/>
                </a:lnTo>
                <a:lnTo>
                  <a:pt x="3119" y="31"/>
                </a:lnTo>
                <a:lnTo>
                  <a:pt x="3096" y="23"/>
                </a:lnTo>
                <a:lnTo>
                  <a:pt x="3073" y="18"/>
                </a:lnTo>
                <a:lnTo>
                  <a:pt x="3050" y="12"/>
                </a:lnTo>
                <a:lnTo>
                  <a:pt x="3027" y="8"/>
                </a:lnTo>
                <a:lnTo>
                  <a:pt x="3005" y="5"/>
                </a:lnTo>
                <a:lnTo>
                  <a:pt x="2982" y="2"/>
                </a:lnTo>
                <a:lnTo>
                  <a:pt x="2960" y="1"/>
                </a:lnTo>
                <a:lnTo>
                  <a:pt x="2938" y="0"/>
                </a:lnTo>
                <a:lnTo>
                  <a:pt x="2917" y="0"/>
                </a:lnTo>
                <a:lnTo>
                  <a:pt x="2895" y="1"/>
                </a:lnTo>
                <a:lnTo>
                  <a:pt x="2874" y="4"/>
                </a:lnTo>
                <a:lnTo>
                  <a:pt x="2853" y="6"/>
                </a:lnTo>
                <a:lnTo>
                  <a:pt x="2832" y="8"/>
                </a:lnTo>
                <a:lnTo>
                  <a:pt x="2812" y="12"/>
                </a:lnTo>
                <a:lnTo>
                  <a:pt x="2772" y="21"/>
                </a:lnTo>
                <a:lnTo>
                  <a:pt x="2732" y="32"/>
                </a:lnTo>
                <a:lnTo>
                  <a:pt x="2694" y="44"/>
                </a:lnTo>
                <a:lnTo>
                  <a:pt x="2655" y="59"/>
                </a:lnTo>
                <a:lnTo>
                  <a:pt x="2618" y="73"/>
                </a:lnTo>
                <a:lnTo>
                  <a:pt x="2581" y="88"/>
                </a:lnTo>
                <a:lnTo>
                  <a:pt x="2546" y="105"/>
                </a:lnTo>
                <a:lnTo>
                  <a:pt x="2511" y="121"/>
                </a:lnTo>
                <a:lnTo>
                  <a:pt x="2503" y="123"/>
                </a:lnTo>
                <a:lnTo>
                  <a:pt x="2496" y="127"/>
                </a:lnTo>
                <a:lnTo>
                  <a:pt x="2489" y="128"/>
                </a:lnTo>
                <a:lnTo>
                  <a:pt x="2481" y="130"/>
                </a:lnTo>
                <a:lnTo>
                  <a:pt x="2466" y="131"/>
                </a:lnTo>
                <a:lnTo>
                  <a:pt x="2451" y="130"/>
                </a:lnTo>
                <a:lnTo>
                  <a:pt x="2435" y="128"/>
                </a:lnTo>
                <a:lnTo>
                  <a:pt x="2419" y="124"/>
                </a:lnTo>
                <a:lnTo>
                  <a:pt x="2402" y="120"/>
                </a:lnTo>
                <a:lnTo>
                  <a:pt x="2386" y="115"/>
                </a:lnTo>
                <a:lnTo>
                  <a:pt x="2349" y="101"/>
                </a:lnTo>
                <a:lnTo>
                  <a:pt x="2311" y="89"/>
                </a:lnTo>
                <a:lnTo>
                  <a:pt x="2291" y="83"/>
                </a:lnTo>
                <a:lnTo>
                  <a:pt x="2269" y="78"/>
                </a:lnTo>
                <a:lnTo>
                  <a:pt x="2247" y="74"/>
                </a:lnTo>
                <a:lnTo>
                  <a:pt x="2224" y="71"/>
                </a:lnTo>
                <a:lnTo>
                  <a:pt x="2201" y="70"/>
                </a:lnTo>
                <a:lnTo>
                  <a:pt x="2178" y="68"/>
                </a:lnTo>
                <a:lnTo>
                  <a:pt x="2155" y="68"/>
                </a:lnTo>
                <a:lnTo>
                  <a:pt x="2133" y="70"/>
                </a:lnTo>
                <a:lnTo>
                  <a:pt x="2111" y="71"/>
                </a:lnTo>
                <a:lnTo>
                  <a:pt x="2089" y="74"/>
                </a:lnTo>
                <a:lnTo>
                  <a:pt x="2067" y="77"/>
                </a:lnTo>
                <a:lnTo>
                  <a:pt x="2046" y="82"/>
                </a:lnTo>
                <a:lnTo>
                  <a:pt x="2025" y="86"/>
                </a:lnTo>
                <a:lnTo>
                  <a:pt x="2005" y="93"/>
                </a:lnTo>
                <a:lnTo>
                  <a:pt x="1985" y="98"/>
                </a:lnTo>
                <a:lnTo>
                  <a:pt x="1966" y="106"/>
                </a:lnTo>
                <a:lnTo>
                  <a:pt x="1947" y="113"/>
                </a:lnTo>
                <a:lnTo>
                  <a:pt x="1928" y="121"/>
                </a:lnTo>
                <a:lnTo>
                  <a:pt x="1911" y="130"/>
                </a:lnTo>
                <a:lnTo>
                  <a:pt x="1893" y="140"/>
                </a:lnTo>
                <a:lnTo>
                  <a:pt x="1876" y="150"/>
                </a:lnTo>
                <a:lnTo>
                  <a:pt x="1860" y="160"/>
                </a:lnTo>
                <a:lnTo>
                  <a:pt x="1845" y="171"/>
                </a:lnTo>
                <a:lnTo>
                  <a:pt x="1829" y="182"/>
                </a:lnTo>
                <a:lnTo>
                  <a:pt x="1815" y="194"/>
                </a:lnTo>
                <a:lnTo>
                  <a:pt x="1802" y="206"/>
                </a:lnTo>
                <a:lnTo>
                  <a:pt x="1788" y="218"/>
                </a:lnTo>
                <a:lnTo>
                  <a:pt x="1776" y="231"/>
                </a:lnTo>
                <a:lnTo>
                  <a:pt x="1765" y="243"/>
                </a:lnTo>
                <a:lnTo>
                  <a:pt x="1754" y="256"/>
                </a:lnTo>
                <a:lnTo>
                  <a:pt x="1745" y="270"/>
                </a:lnTo>
                <a:lnTo>
                  <a:pt x="1736" y="284"/>
                </a:lnTo>
                <a:lnTo>
                  <a:pt x="1727" y="297"/>
                </a:lnTo>
                <a:lnTo>
                  <a:pt x="1719" y="310"/>
                </a:lnTo>
                <a:lnTo>
                  <a:pt x="1713" y="325"/>
                </a:lnTo>
                <a:lnTo>
                  <a:pt x="1707" y="339"/>
                </a:lnTo>
                <a:lnTo>
                  <a:pt x="1640" y="330"/>
                </a:lnTo>
                <a:lnTo>
                  <a:pt x="1582" y="321"/>
                </a:lnTo>
                <a:lnTo>
                  <a:pt x="1555" y="318"/>
                </a:lnTo>
                <a:lnTo>
                  <a:pt x="1530" y="314"/>
                </a:lnTo>
                <a:lnTo>
                  <a:pt x="1506" y="311"/>
                </a:lnTo>
                <a:lnTo>
                  <a:pt x="1481" y="309"/>
                </a:lnTo>
                <a:lnTo>
                  <a:pt x="1456" y="308"/>
                </a:lnTo>
                <a:lnTo>
                  <a:pt x="1431" y="308"/>
                </a:lnTo>
                <a:lnTo>
                  <a:pt x="1406" y="310"/>
                </a:lnTo>
                <a:lnTo>
                  <a:pt x="1378" y="314"/>
                </a:lnTo>
                <a:lnTo>
                  <a:pt x="1350" y="318"/>
                </a:lnTo>
                <a:lnTo>
                  <a:pt x="1319" y="326"/>
                </a:lnTo>
                <a:lnTo>
                  <a:pt x="1286" y="336"/>
                </a:lnTo>
                <a:lnTo>
                  <a:pt x="1251" y="348"/>
                </a:lnTo>
                <a:lnTo>
                  <a:pt x="1228" y="357"/>
                </a:lnTo>
                <a:lnTo>
                  <a:pt x="1205" y="365"/>
                </a:lnTo>
                <a:lnTo>
                  <a:pt x="1181" y="375"/>
                </a:lnTo>
                <a:lnTo>
                  <a:pt x="1158" y="386"/>
                </a:lnTo>
                <a:lnTo>
                  <a:pt x="1136" y="396"/>
                </a:lnTo>
                <a:lnTo>
                  <a:pt x="1114" y="408"/>
                </a:lnTo>
                <a:lnTo>
                  <a:pt x="1093" y="419"/>
                </a:lnTo>
                <a:lnTo>
                  <a:pt x="1074" y="432"/>
                </a:lnTo>
                <a:lnTo>
                  <a:pt x="1054" y="445"/>
                </a:lnTo>
                <a:lnTo>
                  <a:pt x="1034" y="458"/>
                </a:lnTo>
                <a:lnTo>
                  <a:pt x="1016" y="472"/>
                </a:lnTo>
                <a:lnTo>
                  <a:pt x="1000" y="486"/>
                </a:lnTo>
                <a:lnTo>
                  <a:pt x="983" y="501"/>
                </a:lnTo>
                <a:lnTo>
                  <a:pt x="968" y="515"/>
                </a:lnTo>
                <a:lnTo>
                  <a:pt x="955" y="530"/>
                </a:lnTo>
                <a:lnTo>
                  <a:pt x="943" y="547"/>
                </a:lnTo>
                <a:lnTo>
                  <a:pt x="926" y="569"/>
                </a:lnTo>
                <a:lnTo>
                  <a:pt x="914" y="589"/>
                </a:lnTo>
                <a:lnTo>
                  <a:pt x="904" y="605"/>
                </a:lnTo>
                <a:lnTo>
                  <a:pt x="899" y="618"/>
                </a:lnTo>
                <a:lnTo>
                  <a:pt x="892" y="638"/>
                </a:lnTo>
                <a:lnTo>
                  <a:pt x="889" y="651"/>
                </a:lnTo>
                <a:lnTo>
                  <a:pt x="888" y="656"/>
                </a:lnTo>
                <a:lnTo>
                  <a:pt x="886" y="660"/>
                </a:lnTo>
                <a:lnTo>
                  <a:pt x="881" y="663"/>
                </a:lnTo>
                <a:lnTo>
                  <a:pt x="876" y="667"/>
                </a:lnTo>
                <a:lnTo>
                  <a:pt x="856" y="673"/>
                </a:lnTo>
                <a:lnTo>
                  <a:pt x="822" y="684"/>
                </a:lnTo>
                <a:lnTo>
                  <a:pt x="784" y="693"/>
                </a:lnTo>
                <a:lnTo>
                  <a:pt x="731" y="706"/>
                </a:lnTo>
                <a:lnTo>
                  <a:pt x="699" y="714"/>
                </a:lnTo>
                <a:lnTo>
                  <a:pt x="667" y="725"/>
                </a:lnTo>
                <a:lnTo>
                  <a:pt x="650" y="732"/>
                </a:lnTo>
                <a:lnTo>
                  <a:pt x="634" y="738"/>
                </a:lnTo>
                <a:lnTo>
                  <a:pt x="617" y="747"/>
                </a:lnTo>
                <a:lnTo>
                  <a:pt x="602" y="755"/>
                </a:lnTo>
                <a:lnTo>
                  <a:pt x="586" y="765"/>
                </a:lnTo>
                <a:lnTo>
                  <a:pt x="571" y="774"/>
                </a:lnTo>
                <a:lnTo>
                  <a:pt x="557" y="787"/>
                </a:lnTo>
                <a:lnTo>
                  <a:pt x="542" y="799"/>
                </a:lnTo>
                <a:lnTo>
                  <a:pt x="530" y="812"/>
                </a:lnTo>
                <a:lnTo>
                  <a:pt x="518" y="827"/>
                </a:lnTo>
                <a:lnTo>
                  <a:pt x="507" y="843"/>
                </a:lnTo>
                <a:lnTo>
                  <a:pt x="498" y="859"/>
                </a:lnTo>
                <a:lnTo>
                  <a:pt x="490" y="878"/>
                </a:lnTo>
                <a:lnTo>
                  <a:pt x="483" y="898"/>
                </a:lnTo>
                <a:lnTo>
                  <a:pt x="478" y="918"/>
                </a:lnTo>
                <a:lnTo>
                  <a:pt x="474" y="940"/>
                </a:lnTo>
                <a:lnTo>
                  <a:pt x="473" y="965"/>
                </a:lnTo>
                <a:lnTo>
                  <a:pt x="473" y="991"/>
                </a:lnTo>
                <a:lnTo>
                  <a:pt x="475" y="1017"/>
                </a:lnTo>
                <a:lnTo>
                  <a:pt x="480" y="1046"/>
                </a:lnTo>
                <a:close/>
              </a:path>
            </a:pathLst>
          </a:custGeom>
          <a:solidFill>
            <a:schemeClr val="bg1">
              <a:lumMod val="85000"/>
            </a:schemeClr>
          </a:solidFill>
          <a:ln w="9525">
            <a:solidFill>
              <a:schemeClr val="tx1">
                <a:lumMod val="50000"/>
                <a:lumOff val="50000"/>
              </a:schemeClr>
            </a:solidFill>
            <a:round/>
            <a:headEnd/>
            <a:tailEnd/>
          </a:ln>
        </p:spPr>
        <p:txBody>
          <a:bodyPr lIns="144000" tIns="72000"/>
          <a:lstStyle>
            <a:lvl1pPr>
              <a:defRPr sz="2200">
                <a:solidFill>
                  <a:schemeClr val="tx1"/>
                </a:solidFill>
                <a:latin typeface="Arial" panose="020B0604020202020204" pitchFamily="34" charset="0"/>
                <a:cs typeface="Arial" panose="020B0604020202020204" pitchFamily="34" charset="0"/>
              </a:defRPr>
            </a:lvl1pPr>
            <a:lvl2pPr>
              <a:defRPr sz="2200">
                <a:solidFill>
                  <a:schemeClr val="tx1"/>
                </a:solidFill>
                <a:latin typeface="Arial" panose="020B0604020202020204" pitchFamily="34" charset="0"/>
                <a:cs typeface="Arial" panose="020B0604020202020204" pitchFamily="34" charset="0"/>
              </a:defRPr>
            </a:lvl2pPr>
            <a:lvl3pPr>
              <a:defRPr sz="2200">
                <a:solidFill>
                  <a:schemeClr val="tx1"/>
                </a:solidFill>
                <a:latin typeface="Arial" panose="020B0604020202020204" pitchFamily="34" charset="0"/>
                <a:cs typeface="Arial" panose="020B0604020202020204" pitchFamily="34" charset="0"/>
              </a:defRPr>
            </a:lvl3pPr>
            <a:lvl4pPr>
              <a:defRPr sz="2200">
                <a:solidFill>
                  <a:schemeClr val="tx1"/>
                </a:solidFill>
                <a:latin typeface="Arial" panose="020B0604020202020204" pitchFamily="34" charset="0"/>
                <a:cs typeface="Arial" panose="020B0604020202020204" pitchFamily="34" charset="0"/>
              </a:defRPr>
            </a:lvl4pPr>
            <a:lvl5pPr>
              <a:defRPr sz="2200">
                <a:solidFill>
                  <a:schemeClr val="tx1"/>
                </a:solidFill>
                <a:latin typeface="Arial" panose="020B0604020202020204" pitchFamily="34" charset="0"/>
                <a:cs typeface="Arial" panose="020B0604020202020204" pitchFamily="34" charset="0"/>
              </a:defRPr>
            </a:lvl5pPr>
            <a:lvl6pPr marL="2693988" indent="-40798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3151188" indent="-40798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608388" indent="-40798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4065588" indent="-40798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ctr" defTabSz="829544"/>
            <a:endParaRPr lang="en-IN" altLang="en-US" sz="1452" dirty="0">
              <a:latin typeface="Swis721 Cn BT" panose="020B0506020202030204" pitchFamily="34" charset="0"/>
            </a:endParaRPr>
          </a:p>
          <a:p>
            <a:pPr algn="ctr" defTabSz="829544"/>
            <a:r>
              <a:rPr lang="en-IN" altLang="en-US" sz="1452" b="1" dirty="0">
                <a:latin typeface="Swis721 Cn BT" panose="020B0506020202030204" pitchFamily="34" charset="0"/>
              </a:rPr>
              <a:t>Why do I need </a:t>
            </a:r>
          </a:p>
          <a:p>
            <a:pPr algn="ctr" defTabSz="829544"/>
            <a:r>
              <a:rPr lang="en-IN" altLang="en-US" sz="1452" b="1" dirty="0">
                <a:latin typeface="Swis721 Cn BT" panose="020B0506020202030204" pitchFamily="34" charset="0"/>
              </a:rPr>
              <a:t>POSH Sensitization?</a:t>
            </a:r>
          </a:p>
        </p:txBody>
      </p:sp>
      <p:sp>
        <p:nvSpPr>
          <p:cNvPr id="21" name="TextBox 20">
            <a:extLst>
              <a:ext uri="{FF2B5EF4-FFF2-40B4-BE49-F238E27FC236}">
                <a16:creationId xmlns:a16="http://schemas.microsoft.com/office/drawing/2014/main" id="{207D5A0F-A973-86D2-1E54-C7B2B57166C2}"/>
              </a:ext>
            </a:extLst>
          </p:cNvPr>
          <p:cNvSpPr txBox="1"/>
          <p:nvPr/>
        </p:nvSpPr>
        <p:spPr>
          <a:xfrm>
            <a:off x="9542572" y="2515397"/>
            <a:ext cx="2538729" cy="1272145"/>
          </a:xfrm>
          <a:prstGeom prst="cloudCallout">
            <a:avLst>
              <a:gd name="adj1" fmla="val -56932"/>
              <a:gd name="adj2" fmla="val 60000"/>
            </a:avLst>
          </a:prstGeom>
          <a:solidFill>
            <a:srgbClr val="FFC000"/>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lIns="180000" tIns="180000" rIns="0" anchor="ctr"/>
          <a:lstStyle>
            <a:defPPr>
              <a:defRPr lang="en-US"/>
            </a:defPPr>
            <a:lvl1pPr>
              <a:defRPr sz="1400" kern="0">
                <a:latin typeface="Arial" pitchFamily="34" charset="0"/>
                <a:cs typeface="Arial" pitchFamily="34" charset="0"/>
              </a:defRPr>
            </a:lvl1pPr>
          </a:lstStyle>
          <a:p>
            <a:pPr algn="ctr">
              <a:defRPr/>
            </a:pPr>
            <a:r>
              <a:rPr lang="en-IN" sz="1600" b="1" dirty="0">
                <a:solidFill>
                  <a:schemeClr val="bg1"/>
                </a:solidFill>
                <a:latin typeface="Swis721 Cn BT" panose="020B0506020202030204" pitchFamily="34" charset="0"/>
              </a:rPr>
              <a:t>Isn’t the POSH sensitization only applicable for males?</a:t>
            </a:r>
          </a:p>
        </p:txBody>
      </p:sp>
      <p:sp>
        <p:nvSpPr>
          <p:cNvPr id="40" name="TextBox 39">
            <a:extLst>
              <a:ext uri="{FF2B5EF4-FFF2-40B4-BE49-F238E27FC236}">
                <a16:creationId xmlns:a16="http://schemas.microsoft.com/office/drawing/2014/main" id="{B1B9C3D4-E6F6-5FDA-A192-8CE336E2FB4A}"/>
              </a:ext>
            </a:extLst>
          </p:cNvPr>
          <p:cNvSpPr txBox="1"/>
          <p:nvPr/>
        </p:nvSpPr>
        <p:spPr>
          <a:xfrm>
            <a:off x="1928228" y="1317195"/>
            <a:ext cx="3538325" cy="1198202"/>
          </a:xfrm>
          <a:prstGeom prst="cloudCallout">
            <a:avLst>
              <a:gd name="adj1" fmla="val 5719"/>
              <a:gd name="adj2" fmla="val 95210"/>
            </a:avLst>
          </a:prstGeom>
          <a:solidFill>
            <a:srgbClr val="4ADCD2"/>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defPPr>
              <a:defRPr lang="en-US"/>
            </a:defPPr>
            <a:lvl1pPr>
              <a:defRPr sz="1400" kern="0">
                <a:latin typeface="Arial" pitchFamily="34" charset="0"/>
                <a:cs typeface="Arial" pitchFamily="34" charset="0"/>
              </a:defRPr>
            </a:lvl1pPr>
          </a:lstStyle>
          <a:p>
            <a:pPr algn="ctr"/>
            <a:r>
              <a:rPr lang="en-IN" sz="1600" b="1" dirty="0">
                <a:solidFill>
                  <a:schemeClr val="bg1"/>
                </a:solidFill>
                <a:latin typeface="Swis721 Cn BT" panose="020B0506020202030204" pitchFamily="34" charset="0"/>
              </a:rPr>
              <a:t>What can I do to create a sexual harassment free work environment?</a:t>
            </a:r>
          </a:p>
        </p:txBody>
      </p:sp>
      <p:sp>
        <p:nvSpPr>
          <p:cNvPr id="41" name="TextBox 40">
            <a:extLst>
              <a:ext uri="{FF2B5EF4-FFF2-40B4-BE49-F238E27FC236}">
                <a16:creationId xmlns:a16="http://schemas.microsoft.com/office/drawing/2014/main" id="{1C3B96EF-87B4-50A4-E844-C18941B29797}"/>
              </a:ext>
            </a:extLst>
          </p:cNvPr>
          <p:cNvSpPr txBox="1"/>
          <p:nvPr/>
        </p:nvSpPr>
        <p:spPr>
          <a:xfrm>
            <a:off x="97943" y="2348222"/>
            <a:ext cx="2565548" cy="1281577"/>
          </a:xfrm>
          <a:prstGeom prst="cloudCallout">
            <a:avLst>
              <a:gd name="adj1" fmla="val 54484"/>
              <a:gd name="adj2" fmla="val 49208"/>
            </a:avLst>
          </a:prstGeom>
          <a:solidFill>
            <a:srgbClr val="FFC000"/>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tIns="144000" anchor="ctr"/>
          <a:lstStyle>
            <a:defPPr>
              <a:defRPr lang="en-US"/>
            </a:defPPr>
            <a:lvl1pPr>
              <a:defRPr sz="1400" kern="0">
                <a:latin typeface="Arial" pitchFamily="34" charset="0"/>
                <a:cs typeface="Arial" pitchFamily="34" charset="0"/>
              </a:defRPr>
            </a:lvl1pPr>
          </a:lstStyle>
          <a:p>
            <a:pPr algn="ctr">
              <a:defRPr/>
            </a:pPr>
            <a:r>
              <a:rPr lang="en-IN" sz="1600" b="1" dirty="0">
                <a:solidFill>
                  <a:schemeClr val="bg1"/>
                </a:solidFill>
                <a:latin typeface="Swis721 Cn BT" panose="020B0506020202030204" pitchFamily="34" charset="0"/>
              </a:rPr>
              <a:t>Does the POSH policy cover males?</a:t>
            </a:r>
          </a:p>
        </p:txBody>
      </p:sp>
      <p:sp>
        <p:nvSpPr>
          <p:cNvPr id="42" name="TextBox 41">
            <a:extLst>
              <a:ext uri="{FF2B5EF4-FFF2-40B4-BE49-F238E27FC236}">
                <a16:creationId xmlns:a16="http://schemas.microsoft.com/office/drawing/2014/main" id="{69EDBBAD-39B0-2FCD-A6ED-11469FAA4625}"/>
              </a:ext>
            </a:extLst>
          </p:cNvPr>
          <p:cNvSpPr txBox="1"/>
          <p:nvPr/>
        </p:nvSpPr>
        <p:spPr>
          <a:xfrm>
            <a:off x="7394241" y="1642964"/>
            <a:ext cx="3123970" cy="1050280"/>
          </a:xfrm>
          <a:prstGeom prst="cloudCallout">
            <a:avLst>
              <a:gd name="adj1" fmla="val -9982"/>
              <a:gd name="adj2" fmla="val 103530"/>
            </a:avLst>
          </a:prstGeom>
          <a:solidFill>
            <a:srgbClr val="4ADCD2"/>
          </a:solidFill>
          <a:ln>
            <a:solidFill>
              <a:schemeClr val="tx1">
                <a:lumMod val="50000"/>
                <a:lumOff val="50000"/>
              </a:schemeClr>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108000" tIns="72000"/>
          <a:lstStyle>
            <a:defPPr>
              <a:defRPr lang="en-US"/>
            </a:defPPr>
            <a:lvl1pPr>
              <a:defRPr sz="1400" kern="0">
                <a:latin typeface="Arial" pitchFamily="34" charset="0"/>
                <a:cs typeface="Arial" pitchFamily="34" charset="0"/>
              </a:defRPr>
            </a:lvl1pPr>
          </a:lstStyle>
          <a:p>
            <a:pPr algn="ctr">
              <a:defRPr/>
            </a:pPr>
            <a:r>
              <a:rPr lang="en-IN" sz="1600" b="1" dirty="0">
                <a:solidFill>
                  <a:schemeClr val="bg1"/>
                </a:solidFill>
                <a:latin typeface="Swis721 Cn BT" panose="020B0506020202030204" pitchFamily="34" charset="0"/>
              </a:rPr>
              <a:t>What are my rights and responsibilities?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3" grpId="0" animBg="1"/>
      <p:bldP spid="13" grpId="1" animBg="1"/>
      <p:bldP spid="21" grpId="0" animBg="1"/>
      <p:bldP spid="40" grpId="0" animBg="1"/>
      <p:bldP spid="41"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2">
            <a:extLst>
              <a:ext uri="{FF2B5EF4-FFF2-40B4-BE49-F238E27FC236}">
                <a16:creationId xmlns:a16="http://schemas.microsoft.com/office/drawing/2014/main" id="{D8EF405F-163C-0E0F-8FD2-0020D9FD790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34" b="19678"/>
          <a:stretch/>
        </p:blipFill>
        <p:spPr bwMode="auto">
          <a:xfrm>
            <a:off x="0" y="31180"/>
            <a:ext cx="4673599" cy="33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a:extLst>
              <a:ext uri="{FF2B5EF4-FFF2-40B4-BE49-F238E27FC236}">
                <a16:creationId xmlns:a16="http://schemas.microsoft.com/office/drawing/2014/main" id="{C82E7ACB-209B-63A2-6552-27841D9B621B}"/>
              </a:ext>
            </a:extLst>
          </p:cNvPr>
          <p:cNvSpPr>
            <a:spLocks noGrp="1"/>
          </p:cNvSpPr>
          <p:nvPr>
            <p:ph type="title"/>
          </p:nvPr>
        </p:nvSpPr>
        <p:spPr>
          <a:xfrm>
            <a:off x="4840969" y="238282"/>
            <a:ext cx="6095857" cy="729137"/>
          </a:xfrm>
          <a:noFill/>
        </p:spPr>
        <p:txBody>
          <a:bodyPr vert="horz" lIns="82953" tIns="41476" rIns="82953" bIns="41476" rtlCol="0" anchor="ctr">
            <a:noAutofit/>
          </a:bodyPr>
          <a:lstStyle/>
          <a:p>
            <a:pPr algn="ctr">
              <a:defRPr/>
            </a:pPr>
            <a:r>
              <a:rPr lang="en-US" sz="4000" b="1" dirty="0"/>
              <a:t>What Is Sexual Harassment?</a:t>
            </a:r>
          </a:p>
        </p:txBody>
      </p:sp>
      <p:sp>
        <p:nvSpPr>
          <p:cNvPr id="7" name="Content Placeholder 2">
            <a:extLst>
              <a:ext uri="{FF2B5EF4-FFF2-40B4-BE49-F238E27FC236}">
                <a16:creationId xmlns:a16="http://schemas.microsoft.com/office/drawing/2014/main" id="{C9A85CD2-B89A-3A00-4254-80AEB6B3BCA8}"/>
              </a:ext>
            </a:extLst>
          </p:cNvPr>
          <p:cNvSpPr txBox="1">
            <a:spLocks/>
          </p:cNvSpPr>
          <p:nvPr/>
        </p:nvSpPr>
        <p:spPr>
          <a:xfrm>
            <a:off x="4673602" y="967419"/>
            <a:ext cx="7518398" cy="2539657"/>
          </a:xfrm>
          <a:prstGeom prst="rect">
            <a:avLst/>
          </a:prstGeom>
          <a:noFill/>
          <a:ln w="5715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rIns="216000" anchor="ctr">
            <a:noAutofit/>
          </a:bodyPr>
          <a:lstStyle>
            <a:lvl1pPr marL="419100" indent="-419100" algn="l" defTabSz="1117600" rtl="0" eaLnBrk="0" fontAlgn="base" hangingPunct="0">
              <a:spcBef>
                <a:spcPct val="20000"/>
              </a:spcBef>
              <a:spcAft>
                <a:spcPct val="0"/>
              </a:spcAft>
              <a:buFont typeface="Arial" panose="020B0604020202020204" pitchFamily="34" charset="0"/>
              <a:buChar char="•"/>
              <a:defRPr sz="3900" kern="1200">
                <a:solidFill>
                  <a:schemeClr val="lt1"/>
                </a:solidFill>
                <a:latin typeface="+mn-lt"/>
                <a:ea typeface="+mn-ea"/>
                <a:cs typeface="+mn-cs"/>
              </a:defRPr>
            </a:lvl1pPr>
            <a:lvl2pPr marL="908050" indent="-349250" algn="l" defTabSz="1117600" rtl="0" eaLnBrk="0" fontAlgn="base" hangingPunct="0">
              <a:spcBef>
                <a:spcPct val="20000"/>
              </a:spcBef>
              <a:spcAft>
                <a:spcPct val="0"/>
              </a:spcAft>
              <a:buFont typeface="Arial" panose="020B0604020202020204" pitchFamily="34" charset="0"/>
              <a:buChar char="–"/>
              <a:defRPr sz="3400" kern="1200">
                <a:solidFill>
                  <a:schemeClr val="lt1"/>
                </a:solidFill>
                <a:latin typeface="+mn-lt"/>
                <a:ea typeface="+mn-ea"/>
                <a:cs typeface="+mn-cs"/>
              </a:defRPr>
            </a:lvl2pPr>
            <a:lvl3pPr marL="1398588" indent="-279400" algn="l" defTabSz="1117600" rtl="0" eaLnBrk="0" fontAlgn="base" hangingPunct="0">
              <a:spcBef>
                <a:spcPct val="20000"/>
              </a:spcBef>
              <a:spcAft>
                <a:spcPct val="0"/>
              </a:spcAft>
              <a:buFont typeface="Arial" panose="020B0604020202020204" pitchFamily="34" charset="0"/>
              <a:buChar char="•"/>
              <a:defRPr sz="2900" kern="1200">
                <a:solidFill>
                  <a:schemeClr val="lt1"/>
                </a:solidFill>
                <a:latin typeface="+mn-lt"/>
                <a:ea typeface="+mn-ea"/>
                <a:cs typeface="+mn-cs"/>
              </a:defRPr>
            </a:lvl3pPr>
            <a:lvl4pPr marL="1957388" indent="-279400" algn="l" defTabSz="1117600" rtl="0" eaLnBrk="0" fontAlgn="base" hangingPunct="0">
              <a:spcBef>
                <a:spcPct val="20000"/>
              </a:spcBef>
              <a:spcAft>
                <a:spcPct val="0"/>
              </a:spcAft>
              <a:buFont typeface="Arial" panose="020B0604020202020204" pitchFamily="34" charset="0"/>
              <a:buChar char="–"/>
              <a:defRPr sz="2400" kern="1200">
                <a:solidFill>
                  <a:schemeClr val="lt1"/>
                </a:solidFill>
                <a:latin typeface="+mn-lt"/>
                <a:ea typeface="+mn-ea"/>
                <a:cs typeface="+mn-cs"/>
              </a:defRPr>
            </a:lvl4pPr>
            <a:lvl5pPr marL="2517775" indent="-279400" algn="l" defTabSz="1117600" rtl="0" eaLnBrk="0" fontAlgn="base" hangingPunct="0">
              <a:spcBef>
                <a:spcPct val="20000"/>
              </a:spcBef>
              <a:spcAft>
                <a:spcPct val="0"/>
              </a:spcAft>
              <a:buFont typeface="Arial" panose="020B0604020202020204" pitchFamily="34" charset="0"/>
              <a:buChar char="»"/>
              <a:defRPr sz="2400" kern="1200">
                <a:solidFill>
                  <a:schemeClr val="lt1"/>
                </a:solidFill>
                <a:latin typeface="+mn-lt"/>
                <a:ea typeface="+mn-ea"/>
                <a:cs typeface="+mn-cs"/>
              </a:defRPr>
            </a:lvl5pPr>
            <a:lvl6pPr marL="3077619" indent="-279784" algn="l" defTabSz="1119134" rtl="0" eaLnBrk="1" latinLnBrk="0" hangingPunct="1">
              <a:spcBef>
                <a:spcPct val="20000"/>
              </a:spcBef>
              <a:buFont typeface="Arial" pitchFamily="34" charset="0"/>
              <a:buChar char="•"/>
              <a:defRPr sz="2400" kern="1200">
                <a:solidFill>
                  <a:schemeClr val="lt1"/>
                </a:solidFill>
                <a:latin typeface="+mn-lt"/>
                <a:ea typeface="+mn-ea"/>
                <a:cs typeface="+mn-cs"/>
              </a:defRPr>
            </a:lvl6pPr>
            <a:lvl7pPr marL="3637186" indent="-279784" algn="l" defTabSz="1119134" rtl="0" eaLnBrk="1" latinLnBrk="0" hangingPunct="1">
              <a:spcBef>
                <a:spcPct val="20000"/>
              </a:spcBef>
              <a:buFont typeface="Arial" pitchFamily="34" charset="0"/>
              <a:buChar char="•"/>
              <a:defRPr sz="2400" kern="1200">
                <a:solidFill>
                  <a:schemeClr val="lt1"/>
                </a:solidFill>
                <a:latin typeface="+mn-lt"/>
                <a:ea typeface="+mn-ea"/>
                <a:cs typeface="+mn-cs"/>
              </a:defRPr>
            </a:lvl7pPr>
            <a:lvl8pPr marL="4196753" indent="-279784" algn="l" defTabSz="1119134" rtl="0" eaLnBrk="1" latinLnBrk="0" hangingPunct="1">
              <a:spcBef>
                <a:spcPct val="20000"/>
              </a:spcBef>
              <a:buFont typeface="Arial" pitchFamily="34" charset="0"/>
              <a:buChar char="•"/>
              <a:defRPr sz="2400" kern="1200">
                <a:solidFill>
                  <a:schemeClr val="lt1"/>
                </a:solidFill>
                <a:latin typeface="+mn-lt"/>
                <a:ea typeface="+mn-ea"/>
                <a:cs typeface="+mn-cs"/>
              </a:defRPr>
            </a:lvl8pPr>
            <a:lvl9pPr marL="4756320" indent="-279784" algn="l" defTabSz="1119134" rtl="0" eaLnBrk="1" latinLnBrk="0" hangingPunct="1">
              <a:spcBef>
                <a:spcPct val="20000"/>
              </a:spcBef>
              <a:buFont typeface="Arial" pitchFamily="34" charset="0"/>
              <a:buChar char="•"/>
              <a:defRPr sz="2400" kern="1200">
                <a:solidFill>
                  <a:schemeClr val="lt1"/>
                </a:solidFill>
                <a:latin typeface="+mn-lt"/>
                <a:ea typeface="+mn-ea"/>
                <a:cs typeface="+mn-cs"/>
              </a:defRPr>
            </a:lvl9pPr>
          </a:lstStyle>
          <a:p>
            <a:pPr marL="504000" indent="0" defTabSz="914400" eaLnBrk="1" hangingPunct="1">
              <a:lnSpc>
                <a:spcPct val="110000"/>
              </a:lnSpc>
              <a:spcBef>
                <a:spcPts val="0"/>
              </a:spcBef>
              <a:spcAft>
                <a:spcPts val="3600"/>
              </a:spcAft>
              <a:buNone/>
              <a:defRPr/>
            </a:pPr>
            <a:r>
              <a:rPr lang="en-US" sz="2600" dirty="0">
                <a:solidFill>
                  <a:schemeClr val="tx1"/>
                </a:solidFill>
                <a:latin typeface="Swis721 Cn BT" panose="020B0506020202030204" pitchFamily="34" charset="0"/>
              </a:rPr>
              <a:t>Any</a:t>
            </a:r>
            <a:r>
              <a:rPr lang="en-US" sz="2600" b="1" dirty="0">
                <a:solidFill>
                  <a:schemeClr val="tx1"/>
                </a:solidFill>
                <a:latin typeface="Swis721 Cn BT" panose="020B0506020202030204" pitchFamily="34" charset="0"/>
              </a:rPr>
              <a:t> unwelcome physical, verbal or non-verbal conduct </a:t>
            </a:r>
            <a:r>
              <a:rPr lang="en-US" sz="2600" dirty="0">
                <a:solidFill>
                  <a:schemeClr val="tx1"/>
                </a:solidFill>
                <a:latin typeface="Swis721 Cn BT" panose="020B0506020202030204" pitchFamily="34" charset="0"/>
              </a:rPr>
              <a:t>of unnecessary, </a:t>
            </a:r>
            <a:r>
              <a:rPr lang="en-US" sz="2600" b="1" dirty="0">
                <a:solidFill>
                  <a:schemeClr val="tx1"/>
                </a:solidFill>
                <a:latin typeface="Swis721 Cn BT" panose="020B0506020202030204" pitchFamily="34" charset="0"/>
              </a:rPr>
              <a:t>improper or unwelcome sexual nature:</a:t>
            </a:r>
          </a:p>
        </p:txBody>
      </p:sp>
      <p:pic>
        <p:nvPicPr>
          <p:cNvPr id="2" name="Picture 2">
            <a:extLst>
              <a:ext uri="{FF2B5EF4-FFF2-40B4-BE49-F238E27FC236}">
                <a16:creationId xmlns:a16="http://schemas.microsoft.com/office/drawing/2014/main" id="{41F4077E-7836-2E09-7BA3-2D2BB36102E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03" t="1820" r="13327"/>
          <a:stretch/>
        </p:blipFill>
        <p:spPr bwMode="auto">
          <a:xfrm>
            <a:off x="1" y="3331940"/>
            <a:ext cx="4673599" cy="33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1C31A4AB-2358-266E-F891-4311065360FE}"/>
              </a:ext>
            </a:extLst>
          </p:cNvPr>
          <p:cNvSpPr txBox="1">
            <a:spLocks/>
          </p:cNvSpPr>
          <p:nvPr/>
        </p:nvSpPr>
        <p:spPr>
          <a:xfrm>
            <a:off x="4343401" y="5871597"/>
            <a:ext cx="7715250" cy="729137"/>
          </a:xfrm>
          <a:prstGeom prst="rect">
            <a:avLst/>
          </a:prstGeom>
          <a:noFill/>
        </p:spPr>
        <p:txBody>
          <a:bodyPr vert="horz" lIns="82953" tIns="41476" rIns="82953" bIns="41476" rtlCol="0" anchor="ctr">
            <a:noAutofit/>
          </a:bodyPr>
          <a:lstStyle>
            <a:lvl1pPr algn="l" defTabSz="914400" rtl="0" eaLnBrk="1" latinLnBrk="0" hangingPunct="1">
              <a:lnSpc>
                <a:spcPct val="90000"/>
              </a:lnSpc>
              <a:spcBef>
                <a:spcPct val="0"/>
              </a:spcBef>
              <a:buNone/>
              <a:defRPr sz="6000" kern="1200">
                <a:solidFill>
                  <a:schemeClr val="tx1"/>
                </a:solidFill>
                <a:latin typeface="Swis721 Cn BT" panose="020B0506020202030204" pitchFamily="34" charset="0"/>
                <a:ea typeface="+mj-ea"/>
                <a:cs typeface="+mj-cs"/>
              </a:defRPr>
            </a:lvl1pPr>
          </a:lstStyle>
          <a:p>
            <a:pPr algn="ctr">
              <a:defRPr/>
            </a:pPr>
            <a:r>
              <a:rPr lang="en-US" sz="1800" b="1" dirty="0"/>
              <a:t>Though Sexual Harassment can be against a person of any gender but our workshop will focus on Prevention of Sexual Harassment of Women at the workplace.</a:t>
            </a:r>
          </a:p>
        </p:txBody>
      </p:sp>
      <p:sp>
        <p:nvSpPr>
          <p:cNvPr id="6" name="TextBox 5">
            <a:extLst>
              <a:ext uri="{FF2B5EF4-FFF2-40B4-BE49-F238E27FC236}">
                <a16:creationId xmlns:a16="http://schemas.microsoft.com/office/drawing/2014/main" id="{1ED4E00E-A1FC-DAA4-641D-264B6A519817}"/>
              </a:ext>
            </a:extLst>
          </p:cNvPr>
          <p:cNvSpPr txBox="1"/>
          <p:nvPr/>
        </p:nvSpPr>
        <p:spPr>
          <a:xfrm>
            <a:off x="4673599" y="3331940"/>
            <a:ext cx="6122194" cy="2012859"/>
          </a:xfrm>
          <a:prstGeom prst="rect">
            <a:avLst/>
          </a:prstGeom>
          <a:noFill/>
        </p:spPr>
        <p:txBody>
          <a:bodyPr wrap="square">
            <a:spAutoFit/>
          </a:bodyPr>
          <a:lstStyle/>
          <a:p>
            <a:pPr marL="846900" indent="-342900" defTabSz="914400" eaLnBrk="1" hangingPunct="1">
              <a:lnSpc>
                <a:spcPct val="90000"/>
              </a:lnSpc>
              <a:spcBef>
                <a:spcPts val="0"/>
              </a:spcBef>
              <a:spcAft>
                <a:spcPts val="3600"/>
              </a:spcAft>
              <a:buFont typeface="Arial" panose="020B0604020202020204" pitchFamily="34" charset="0"/>
              <a:buChar char="•"/>
              <a:defRPr/>
            </a:pPr>
            <a:r>
              <a:rPr lang="en-US" sz="2400" dirty="0">
                <a:solidFill>
                  <a:schemeClr val="tx1"/>
                </a:solidFill>
                <a:latin typeface="Swis721 Cn BT" panose="020B0506020202030204" pitchFamily="34" charset="0"/>
              </a:rPr>
              <a:t>Unwelcome</a:t>
            </a:r>
          </a:p>
          <a:p>
            <a:pPr marL="846900" indent="-342900" defTabSz="914400" eaLnBrk="1" hangingPunct="1">
              <a:lnSpc>
                <a:spcPct val="90000"/>
              </a:lnSpc>
              <a:spcBef>
                <a:spcPts val="0"/>
              </a:spcBef>
              <a:spcAft>
                <a:spcPts val="3600"/>
              </a:spcAft>
              <a:buFont typeface="Arial" panose="020B0604020202020204" pitchFamily="34" charset="0"/>
              <a:buChar char="•"/>
              <a:defRPr/>
            </a:pPr>
            <a:r>
              <a:rPr lang="en-US" sz="2400" dirty="0">
                <a:solidFill>
                  <a:schemeClr val="tx1"/>
                </a:solidFill>
                <a:latin typeface="Swis721 Cn BT" panose="020B0506020202030204" pitchFamily="34" charset="0"/>
              </a:rPr>
              <a:t>Physical, Verbal and Non-verbal </a:t>
            </a:r>
          </a:p>
          <a:p>
            <a:pPr marL="846900" indent="-342900" defTabSz="914400" eaLnBrk="1" hangingPunct="1">
              <a:lnSpc>
                <a:spcPct val="90000"/>
              </a:lnSpc>
              <a:spcBef>
                <a:spcPts val="0"/>
              </a:spcBef>
              <a:spcAft>
                <a:spcPts val="3600"/>
              </a:spcAft>
              <a:buFont typeface="Arial" panose="020B0604020202020204" pitchFamily="34" charset="0"/>
              <a:buChar char="•"/>
              <a:defRPr/>
            </a:pPr>
            <a:r>
              <a:rPr lang="en-US" sz="2400" dirty="0">
                <a:solidFill>
                  <a:schemeClr val="tx1"/>
                </a:solidFill>
                <a:latin typeface="Swis721 Cn BT" panose="020B0506020202030204" pitchFamily="34" charset="0"/>
              </a:rPr>
              <a:t>Sexual Nature</a:t>
            </a:r>
            <a:endParaRPr lang="en-US" sz="1800" dirty="0">
              <a:solidFill>
                <a:schemeClr val="tx1"/>
              </a:solidFill>
              <a:latin typeface="Swis721 Cn BT" panose="020B05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FA4C02-C249-625F-6013-180D57A0B093}"/>
              </a:ext>
            </a:extLst>
          </p:cNvPr>
          <p:cNvSpPr txBox="1">
            <a:spLocks/>
          </p:cNvSpPr>
          <p:nvPr/>
        </p:nvSpPr>
        <p:spPr>
          <a:xfrm>
            <a:off x="2015954" y="94588"/>
            <a:ext cx="8160092" cy="707886"/>
          </a:xfrm>
          <a:prstGeom prst="rect">
            <a:avLst/>
          </a:prstGeom>
        </p:spPr>
        <p:txBody>
          <a:bodyPr wrap="square">
            <a:spAutoFit/>
          </a:bodyPr>
          <a:lstStyle>
            <a:lvl1pPr>
              <a:defRPr sz="2400" b="1">
                <a:solidFill>
                  <a:schemeClr val="tx2"/>
                </a:solidFill>
              </a:defRPr>
            </a:lvl1pPr>
          </a:lstStyle>
          <a:p>
            <a:pPr defTabSz="829544">
              <a:defRPr/>
            </a:pPr>
            <a:r>
              <a:rPr lang="en-US" sz="4000" dirty="0">
                <a:solidFill>
                  <a:schemeClr val="tx1"/>
                </a:solidFill>
                <a:latin typeface="Swis721 Cn BT" panose="020B0506020202030204" pitchFamily="34" charset="0"/>
                <a:ea typeface="+mj-ea"/>
                <a:cs typeface="+mj-cs"/>
              </a:rPr>
              <a:t>Welcome Vs Unwelcome Behaviors</a:t>
            </a:r>
          </a:p>
        </p:txBody>
      </p:sp>
      <p:graphicFrame>
        <p:nvGraphicFramePr>
          <p:cNvPr id="11" name="Diagram 10">
            <a:extLst>
              <a:ext uri="{FF2B5EF4-FFF2-40B4-BE49-F238E27FC236}">
                <a16:creationId xmlns:a16="http://schemas.microsoft.com/office/drawing/2014/main" id="{6A89A1AE-7FDE-F710-EF08-2C7A1E2D5798}"/>
              </a:ext>
            </a:extLst>
          </p:cNvPr>
          <p:cNvGraphicFramePr/>
          <p:nvPr>
            <p:extLst>
              <p:ext uri="{D42A27DB-BD31-4B8C-83A1-F6EECF244321}">
                <p14:modId xmlns:p14="http://schemas.microsoft.com/office/powerpoint/2010/main" val="1830953141"/>
              </p:ext>
            </p:extLst>
          </p:nvPr>
        </p:nvGraphicFramePr>
        <p:xfrm>
          <a:off x="1159452" y="1208811"/>
          <a:ext cx="4255095" cy="4638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a:extLst>
              <a:ext uri="{FF2B5EF4-FFF2-40B4-BE49-F238E27FC236}">
                <a16:creationId xmlns:a16="http://schemas.microsoft.com/office/drawing/2014/main" id="{5996EAC3-79AD-9D1B-CD05-92787EBFF406}"/>
              </a:ext>
            </a:extLst>
          </p:cNvPr>
          <p:cNvGraphicFramePr/>
          <p:nvPr>
            <p:extLst>
              <p:ext uri="{D42A27DB-BD31-4B8C-83A1-F6EECF244321}">
                <p14:modId xmlns:p14="http://schemas.microsoft.com/office/powerpoint/2010/main" val="1996888216"/>
              </p:ext>
            </p:extLst>
          </p:nvPr>
        </p:nvGraphicFramePr>
        <p:xfrm>
          <a:off x="6777455" y="1208811"/>
          <a:ext cx="4255095" cy="46386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7740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77343362-C22C-48A8-A7A3-D5F8FBEBE71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A039FA9D-5F7A-4D3C-9BF9-E8B4EFF3181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F0900AA9-2AF2-4E16-B2DF-F89A2F2CF76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C82A1547-6DFC-47F7-87EF-1BA027FBD0A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185CED3F-5118-485C-93B8-1D7AEC535A9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02C1897E-89AC-4BB4-A197-61A86C11F50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7B54BEAC-EFDC-49D8-ABDB-A7A5A7A34AC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F0398581-8A4D-44F0-8746-AB502E001840}"/>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graphicEl>
                                              <a:dgm id="{77343362-C22C-48A8-A7A3-D5F8FBEBE71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graphicEl>
                                              <a:dgm id="{A039FA9D-5F7A-4D3C-9BF9-E8B4EFF31817}"/>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graphicEl>
                                              <a:dgm id="{F0900AA9-2AF2-4E16-B2DF-F89A2F2CF763}"/>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graphicEl>
                                              <a:dgm id="{C82A1547-6DFC-47F7-87EF-1BA027FBD0A0}"/>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graphicEl>
                                              <a:dgm id="{185CED3F-5118-485C-93B8-1D7AEC535A9A}"/>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graphicEl>
                                              <a:dgm id="{02C1897E-89AC-4BB4-A197-61A86C11F506}"/>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graphicEl>
                                              <a:dgm id="{7B54BEAC-EFDC-49D8-ABDB-A7A5A7A34AC7}"/>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graphicEl>
                                              <a:dgm id="{F0398581-8A4D-44F0-8746-AB502E0018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1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0AA6-06E9-600C-2244-7A21F7FAD02D}"/>
              </a:ext>
            </a:extLst>
          </p:cNvPr>
          <p:cNvSpPr>
            <a:spLocks noGrp="1"/>
          </p:cNvSpPr>
          <p:nvPr>
            <p:ph type="title"/>
          </p:nvPr>
        </p:nvSpPr>
        <p:spPr>
          <a:xfrm>
            <a:off x="838200" y="365126"/>
            <a:ext cx="10515600" cy="986528"/>
          </a:xfrm>
        </p:spPr>
        <p:txBody>
          <a:bodyPr/>
          <a:lstStyle/>
          <a:p>
            <a:pPr algn="ctr"/>
            <a:r>
              <a:rPr lang="en-IN" dirty="0"/>
              <a:t>Scenario</a:t>
            </a:r>
          </a:p>
        </p:txBody>
      </p:sp>
      <p:sp>
        <p:nvSpPr>
          <p:cNvPr id="4" name="TextBox 3">
            <a:extLst>
              <a:ext uri="{FF2B5EF4-FFF2-40B4-BE49-F238E27FC236}">
                <a16:creationId xmlns:a16="http://schemas.microsoft.com/office/drawing/2014/main" id="{76EA9D46-A917-2458-775C-DF76223B06C4}"/>
              </a:ext>
            </a:extLst>
          </p:cNvPr>
          <p:cNvSpPr txBox="1"/>
          <p:nvPr/>
        </p:nvSpPr>
        <p:spPr>
          <a:xfrm>
            <a:off x="504229" y="1714502"/>
            <a:ext cx="7013377" cy="2705100"/>
          </a:xfrm>
          <a:prstGeom prst="rect">
            <a:avLst/>
          </a:prstGeom>
          <a:noFill/>
        </p:spPr>
        <p:txBody>
          <a:bodyPr wrap="square">
            <a:spAutoFit/>
          </a:bodyPr>
          <a:lstStyle/>
          <a:p>
            <a:pPr>
              <a:lnSpc>
                <a:spcPct val="107000"/>
              </a:lnSpc>
              <a:spcAft>
                <a:spcPts val="800"/>
              </a:spcAft>
            </a:pPr>
            <a:r>
              <a:rPr lang="en-US" sz="2000" b="0" i="0" dirty="0">
                <a:solidFill>
                  <a:srgbClr val="374151"/>
                </a:solidFill>
                <a:effectLst/>
                <a:latin typeface="+mj-lt"/>
              </a:rPr>
              <a:t>David and Emily are part of the same team. One day, during a team lunch, David makes a comment about Emily's appearance, saying she looks very hot in red dress- just like a rose. Although David meant it as a harmless compliment, Emily feels uncomfortable and objects to his comment. “Stop it David, I don’t like any personal comments , Please stay in your limits. If you do it again I will file a POSH Compliant”- David was shocked and was not able to understand what went wrong with Emily.</a:t>
            </a:r>
          </a:p>
        </p:txBody>
      </p:sp>
      <p:sp>
        <p:nvSpPr>
          <p:cNvPr id="5" name="TextBox 4">
            <a:extLst>
              <a:ext uri="{FF2B5EF4-FFF2-40B4-BE49-F238E27FC236}">
                <a16:creationId xmlns:a16="http://schemas.microsoft.com/office/drawing/2014/main" id="{DFBF5548-1223-030D-84C1-B5AEF3BD429D}"/>
              </a:ext>
            </a:extLst>
          </p:cNvPr>
          <p:cNvSpPr txBox="1"/>
          <p:nvPr/>
        </p:nvSpPr>
        <p:spPr>
          <a:xfrm>
            <a:off x="504229" y="4824206"/>
            <a:ext cx="8311159" cy="399853"/>
          </a:xfrm>
          <a:prstGeom prst="rect">
            <a:avLst/>
          </a:prstGeom>
          <a:noFill/>
        </p:spPr>
        <p:txBody>
          <a:bodyPr wrap="square">
            <a:spAutoFit/>
          </a:bodyPr>
          <a:lstStyle/>
          <a:p>
            <a:pPr>
              <a:lnSpc>
                <a:spcPct val="107000"/>
              </a:lnSpc>
              <a:spcAft>
                <a:spcPts val="800"/>
              </a:spcAft>
            </a:pPr>
            <a:r>
              <a:rPr lang="en-US" sz="2000" b="0" i="0" dirty="0">
                <a:solidFill>
                  <a:srgbClr val="374151"/>
                </a:solidFill>
                <a:effectLst/>
                <a:latin typeface="+mj-lt"/>
              </a:rPr>
              <a:t>Is this sexual Harassment</a:t>
            </a:r>
          </a:p>
        </p:txBody>
      </p:sp>
      <p:pic>
        <p:nvPicPr>
          <p:cNvPr id="6" name="Picture 2" descr="Free vector puppet show concept illustration">
            <a:extLst>
              <a:ext uri="{FF2B5EF4-FFF2-40B4-BE49-F238E27FC236}">
                <a16:creationId xmlns:a16="http://schemas.microsoft.com/office/drawing/2014/main" id="{2BF1FB16-1E11-A158-4A51-96007140A2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7606" y="300771"/>
            <a:ext cx="1197769" cy="9901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DEC5CD-539B-68AE-EC38-4E516292CF95}"/>
              </a:ext>
            </a:extLst>
          </p:cNvPr>
          <p:cNvSpPr txBox="1"/>
          <p:nvPr/>
        </p:nvSpPr>
        <p:spPr>
          <a:xfrm>
            <a:off x="1143000" y="6093021"/>
            <a:ext cx="11239202" cy="399853"/>
          </a:xfrm>
          <a:prstGeom prst="rect">
            <a:avLst/>
          </a:prstGeom>
          <a:noFill/>
        </p:spPr>
        <p:txBody>
          <a:bodyPr wrap="square">
            <a:spAutoFit/>
          </a:bodyPr>
          <a:lstStyle/>
          <a:p>
            <a:pPr>
              <a:lnSpc>
                <a:spcPct val="107000"/>
              </a:lnSpc>
              <a:spcAft>
                <a:spcPts val="800"/>
              </a:spcAft>
            </a:pPr>
            <a:r>
              <a:rPr lang="en-US" sz="2000" b="0" i="0" dirty="0">
                <a:solidFill>
                  <a:srgbClr val="374151"/>
                </a:solidFill>
                <a:effectLst/>
                <a:latin typeface="+mj-lt"/>
              </a:rPr>
              <a:t>It is not the Intention that matters rather the Impact which the incident has </a:t>
            </a:r>
            <a:r>
              <a:rPr lang="en-US" sz="2000" dirty="0">
                <a:solidFill>
                  <a:srgbClr val="374151"/>
                </a:solidFill>
                <a:latin typeface="+mj-lt"/>
              </a:rPr>
              <a:t>caused on the other person.</a:t>
            </a:r>
            <a:endParaRPr lang="en-US" sz="2000" b="0" i="0" dirty="0">
              <a:solidFill>
                <a:srgbClr val="374151"/>
              </a:solidFill>
              <a:effectLst/>
              <a:latin typeface="+mj-lt"/>
            </a:endParaRPr>
          </a:p>
        </p:txBody>
      </p:sp>
      <p:pic>
        <p:nvPicPr>
          <p:cNvPr id="1026" name="Picture 2" descr="Photo business colleagues having a disagreement">
            <a:extLst>
              <a:ext uri="{FF2B5EF4-FFF2-40B4-BE49-F238E27FC236}">
                <a16:creationId xmlns:a16="http://schemas.microsoft.com/office/drawing/2014/main" id="{B34BDB3D-2973-BD74-68ED-6286E29AA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7606" y="1594701"/>
            <a:ext cx="4603552" cy="306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oto female abuse. nice cheerless unhappy woman sitting in the office and looking at the male hand while being sexually harassed">
            <a:extLst>
              <a:ext uri="{FF2B5EF4-FFF2-40B4-BE49-F238E27FC236}">
                <a16:creationId xmlns:a16="http://schemas.microsoft.com/office/drawing/2014/main" id="{A3354CCB-4920-18D2-B8CE-C104C895E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127"/>
            <a:ext cx="3500438" cy="23317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mployees gossiping about young female colleague">
            <a:extLst>
              <a:ext uri="{FF2B5EF4-FFF2-40B4-BE49-F238E27FC236}">
                <a16:creationId xmlns:a16="http://schemas.microsoft.com/office/drawing/2014/main" id="{AC57BA78-7904-B6E3-63B3-7A5C284A13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276" y="3671887"/>
            <a:ext cx="3500437" cy="23317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rt of paper luxury covering depressed">
            <a:extLst>
              <a:ext uri="{FF2B5EF4-FFF2-40B4-BE49-F238E27FC236}">
                <a16:creationId xmlns:a16="http://schemas.microsoft.com/office/drawing/2014/main" id="{C74C0BF8-CFE3-4F98-9087-0D20BAFFCD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2478" y="1270227"/>
            <a:ext cx="3500437" cy="240165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uman facial expressions and non verbal communication. attractive fashionable young hipster with handlebar mustache and goatee posing isolated, blinking at camera, having flirty playful look">
            <a:extLst>
              <a:ext uri="{FF2B5EF4-FFF2-40B4-BE49-F238E27FC236}">
                <a16:creationId xmlns:a16="http://schemas.microsoft.com/office/drawing/2014/main" id="{BD179323-9FE9-D5CA-7FCE-6A467C7838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2837" y="3671887"/>
            <a:ext cx="3050379" cy="23317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lirting at workplace entirely unprofessional flirting and seduction flirting with coworker woman flirting with guy coworker woman attractive lady with man colleague office collective concept">
            <a:extLst>
              <a:ext uri="{FF2B5EF4-FFF2-40B4-BE49-F238E27FC236}">
                <a16:creationId xmlns:a16="http://schemas.microsoft.com/office/drawing/2014/main" id="{138593DA-8A44-6B4C-30AB-EBB899FC73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1563" y="1672971"/>
            <a:ext cx="3500437" cy="1998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EF01E4-4E0A-2720-313A-DD027F07344A}"/>
              </a:ext>
            </a:extLst>
          </p:cNvPr>
          <p:cNvSpPr txBox="1"/>
          <p:nvPr/>
        </p:nvSpPr>
        <p:spPr>
          <a:xfrm>
            <a:off x="32133" y="3671886"/>
            <a:ext cx="1968117" cy="646331"/>
          </a:xfrm>
          <a:prstGeom prst="rect">
            <a:avLst/>
          </a:prstGeom>
          <a:noFill/>
        </p:spPr>
        <p:txBody>
          <a:bodyPr wrap="square">
            <a:spAutoFit/>
          </a:bodyPr>
          <a:lstStyle/>
          <a:p>
            <a:pPr lvl="0"/>
            <a:r>
              <a:rPr lang="en-IN" b="1" dirty="0">
                <a:effectLst>
                  <a:outerShdw blurRad="38100" dist="38100" dir="2700000" algn="tl">
                    <a:srgbClr val="000000">
                      <a:alpha val="43137"/>
                    </a:srgbClr>
                  </a:outerShdw>
                </a:effectLst>
              </a:rPr>
              <a:t>Physical Conduct</a:t>
            </a:r>
          </a:p>
          <a:p>
            <a:pPr lvl="0"/>
            <a:r>
              <a:rPr lang="en-IN" dirty="0">
                <a:effectLst>
                  <a:outerShdw blurRad="38100" dist="38100" dir="2700000" algn="tl">
                    <a:srgbClr val="000000">
                      <a:alpha val="43137"/>
                    </a:srgbClr>
                  </a:outerShdw>
                </a:effectLst>
              </a:rPr>
              <a:t>Contact &amp; advances</a:t>
            </a:r>
          </a:p>
        </p:txBody>
      </p:sp>
      <p:sp>
        <p:nvSpPr>
          <p:cNvPr id="5" name="TextBox 4">
            <a:extLst>
              <a:ext uri="{FF2B5EF4-FFF2-40B4-BE49-F238E27FC236}">
                <a16:creationId xmlns:a16="http://schemas.microsoft.com/office/drawing/2014/main" id="{B8FC31BC-BE15-3EF0-2ADF-A191DF103989}"/>
              </a:ext>
            </a:extLst>
          </p:cNvPr>
          <p:cNvSpPr txBox="1"/>
          <p:nvPr/>
        </p:nvSpPr>
        <p:spPr>
          <a:xfrm>
            <a:off x="2208615" y="6003648"/>
            <a:ext cx="3730220" cy="646331"/>
          </a:xfrm>
          <a:prstGeom prst="rect">
            <a:avLst/>
          </a:prstGeom>
          <a:noFill/>
        </p:spPr>
        <p:txBody>
          <a:bodyPr wrap="square">
            <a:spAutoFit/>
          </a:bodyPr>
          <a:lstStyle/>
          <a:p>
            <a:pPr lvl="0"/>
            <a:r>
              <a:rPr lang="en-IN" b="1" dirty="0">
                <a:effectLst>
                  <a:outerShdw blurRad="38100" dist="38100" dir="2700000" algn="tl">
                    <a:srgbClr val="000000">
                      <a:alpha val="43137"/>
                    </a:srgbClr>
                  </a:outerShdw>
                </a:effectLst>
              </a:rPr>
              <a:t>Verbal Conduct</a:t>
            </a:r>
          </a:p>
          <a:p>
            <a:pPr lvl="0"/>
            <a:r>
              <a:rPr lang="en-IN" dirty="0">
                <a:effectLst>
                  <a:outerShdw blurRad="38100" dist="38100" dir="2700000" algn="tl">
                    <a:srgbClr val="000000">
                      <a:alpha val="43137"/>
                    </a:srgbClr>
                  </a:outerShdw>
                </a:effectLst>
              </a:rPr>
              <a:t>Making sexually coloured remark</a:t>
            </a:r>
          </a:p>
        </p:txBody>
      </p:sp>
      <p:sp>
        <p:nvSpPr>
          <p:cNvPr id="6" name="TextBox 5">
            <a:extLst>
              <a:ext uri="{FF2B5EF4-FFF2-40B4-BE49-F238E27FC236}">
                <a16:creationId xmlns:a16="http://schemas.microsoft.com/office/drawing/2014/main" id="{4796F534-9D5C-5F22-4339-D441EEAE7FE1}"/>
              </a:ext>
            </a:extLst>
          </p:cNvPr>
          <p:cNvSpPr txBox="1"/>
          <p:nvPr/>
        </p:nvSpPr>
        <p:spPr>
          <a:xfrm>
            <a:off x="5900739" y="3671886"/>
            <a:ext cx="1743074" cy="923330"/>
          </a:xfrm>
          <a:prstGeom prst="rect">
            <a:avLst/>
          </a:prstGeom>
          <a:noFill/>
        </p:spPr>
        <p:txBody>
          <a:bodyPr wrap="square">
            <a:spAutoFit/>
          </a:bodyPr>
          <a:lstStyle/>
          <a:p>
            <a:pPr lvl="0"/>
            <a:r>
              <a:rPr lang="en-IN" b="1" dirty="0">
                <a:effectLst>
                  <a:outerShdw blurRad="38100" dist="38100" dir="2700000" algn="tl">
                    <a:srgbClr val="000000">
                      <a:alpha val="43137"/>
                    </a:srgbClr>
                  </a:outerShdw>
                </a:effectLst>
              </a:rPr>
              <a:t>Visual conduct,</a:t>
            </a:r>
          </a:p>
          <a:p>
            <a:pPr lvl="0"/>
            <a:r>
              <a:rPr lang="en-IN" dirty="0">
                <a:effectLst>
                  <a:outerShdw blurRad="38100" dist="38100" dir="2700000" algn="tl">
                    <a:srgbClr val="000000">
                      <a:alpha val="43137"/>
                    </a:srgbClr>
                  </a:outerShdw>
                </a:effectLst>
              </a:rPr>
              <a:t> like showing </a:t>
            </a:r>
          </a:p>
          <a:p>
            <a:pPr lvl="0"/>
            <a:r>
              <a:rPr lang="en-IN" dirty="0">
                <a:effectLst>
                  <a:outerShdw blurRad="38100" dist="38100" dir="2700000" algn="tl">
                    <a:srgbClr val="000000">
                      <a:alpha val="43137"/>
                    </a:srgbClr>
                  </a:outerShdw>
                </a:effectLst>
              </a:rPr>
              <a:t> porn content</a:t>
            </a:r>
          </a:p>
        </p:txBody>
      </p:sp>
      <p:sp>
        <p:nvSpPr>
          <p:cNvPr id="8" name="TextBox 7">
            <a:extLst>
              <a:ext uri="{FF2B5EF4-FFF2-40B4-BE49-F238E27FC236}">
                <a16:creationId xmlns:a16="http://schemas.microsoft.com/office/drawing/2014/main" id="{1C36EE63-E223-80E9-FE58-BEE38BD69B65}"/>
              </a:ext>
            </a:extLst>
          </p:cNvPr>
          <p:cNvSpPr txBox="1"/>
          <p:nvPr/>
        </p:nvSpPr>
        <p:spPr>
          <a:xfrm>
            <a:off x="7643814" y="6003647"/>
            <a:ext cx="2457450" cy="646331"/>
          </a:xfrm>
          <a:prstGeom prst="rect">
            <a:avLst/>
          </a:prstGeom>
          <a:noFill/>
        </p:spPr>
        <p:txBody>
          <a:bodyPr wrap="square">
            <a:spAutoFit/>
          </a:bodyPr>
          <a:lstStyle/>
          <a:p>
            <a:pPr lvl="0"/>
            <a:r>
              <a:rPr lang="en-IN" b="1" dirty="0">
                <a:effectLst>
                  <a:outerShdw blurRad="38100" dist="38100" dir="2700000" algn="tl">
                    <a:srgbClr val="000000">
                      <a:alpha val="43137"/>
                    </a:srgbClr>
                  </a:outerShdw>
                </a:effectLst>
              </a:rPr>
              <a:t>Non-verbal conduct </a:t>
            </a:r>
          </a:p>
          <a:p>
            <a:pPr lvl="0"/>
            <a:r>
              <a:rPr lang="en-IN" dirty="0">
                <a:effectLst>
                  <a:outerShdw blurRad="38100" dist="38100" dir="2700000" algn="tl">
                    <a:srgbClr val="000000">
                      <a:alpha val="43137"/>
                    </a:srgbClr>
                  </a:outerShdw>
                </a:effectLst>
              </a:rPr>
              <a:t> </a:t>
            </a:r>
            <a:r>
              <a:rPr lang="en-IN" dirty="0" err="1">
                <a:effectLst>
                  <a:outerShdw blurRad="38100" dist="38100" dir="2700000" algn="tl">
                    <a:srgbClr val="000000">
                      <a:alpha val="43137"/>
                    </a:srgbClr>
                  </a:outerShdw>
                </a:effectLst>
              </a:rPr>
              <a:t>e.g</a:t>
            </a:r>
            <a:r>
              <a:rPr lang="en-IN" dirty="0">
                <a:effectLst>
                  <a:outerShdw blurRad="38100" dist="38100" dir="2700000" algn="tl">
                    <a:srgbClr val="000000">
                      <a:alpha val="43137"/>
                    </a:srgbClr>
                  </a:outerShdw>
                </a:effectLst>
              </a:rPr>
              <a:t>  Winking eye etc</a:t>
            </a:r>
          </a:p>
        </p:txBody>
      </p:sp>
      <p:sp>
        <p:nvSpPr>
          <p:cNvPr id="10" name="TextBox 9">
            <a:extLst>
              <a:ext uri="{FF2B5EF4-FFF2-40B4-BE49-F238E27FC236}">
                <a16:creationId xmlns:a16="http://schemas.microsoft.com/office/drawing/2014/main" id="{AA19F43C-3D33-9618-BD7B-57B8645467E9}"/>
              </a:ext>
            </a:extLst>
          </p:cNvPr>
          <p:cNvSpPr txBox="1"/>
          <p:nvPr/>
        </p:nvSpPr>
        <p:spPr>
          <a:xfrm>
            <a:off x="10712054" y="3810385"/>
            <a:ext cx="1425164" cy="923330"/>
          </a:xfrm>
          <a:prstGeom prst="rect">
            <a:avLst/>
          </a:prstGeom>
          <a:noFill/>
        </p:spPr>
        <p:txBody>
          <a:bodyPr wrap="square">
            <a:spAutoFit/>
          </a:bodyPr>
          <a:lstStyle/>
          <a:p>
            <a:pPr lvl="0"/>
            <a:r>
              <a:rPr lang="en-US" b="1" dirty="0">
                <a:effectLst>
                  <a:outerShdw blurRad="38100" dist="38100" dir="2700000" algn="tl">
                    <a:srgbClr val="000000">
                      <a:alpha val="43137"/>
                    </a:srgbClr>
                  </a:outerShdw>
                </a:effectLst>
              </a:rPr>
              <a:t>Demand or </a:t>
            </a:r>
          </a:p>
          <a:p>
            <a:pPr lvl="0"/>
            <a:r>
              <a:rPr lang="en-US" b="1" dirty="0">
                <a:effectLst>
                  <a:outerShdw blurRad="38100" dist="38100" dir="2700000" algn="tl">
                    <a:srgbClr val="000000">
                      <a:alpha val="43137"/>
                    </a:srgbClr>
                  </a:outerShdw>
                </a:effectLst>
              </a:rPr>
              <a:t>request </a:t>
            </a:r>
            <a:r>
              <a:rPr lang="en-US" dirty="0">
                <a:effectLst>
                  <a:outerShdw blurRad="38100" dist="38100" dir="2700000" algn="tl">
                    <a:srgbClr val="000000">
                      <a:alpha val="43137"/>
                    </a:srgbClr>
                  </a:outerShdw>
                </a:effectLst>
              </a:rPr>
              <a:t>for </a:t>
            </a:r>
          </a:p>
          <a:p>
            <a:pPr lvl="0"/>
            <a:r>
              <a:rPr lang="en-US" dirty="0">
                <a:effectLst>
                  <a:outerShdw blurRad="38100" dist="38100" dir="2700000" algn="tl">
                    <a:srgbClr val="000000">
                      <a:alpha val="43137"/>
                    </a:srgbClr>
                  </a:outerShdw>
                </a:effectLst>
              </a:rPr>
              <a:t>sexual Favors</a:t>
            </a:r>
            <a:endParaRPr lang="en-IN" dirty="0">
              <a:effectLst>
                <a:outerShdw blurRad="38100" dist="38100" dir="2700000" algn="tl">
                  <a:srgbClr val="000000">
                    <a:alpha val="43137"/>
                  </a:srgbClr>
                </a:outerShdw>
              </a:effectLst>
            </a:endParaRPr>
          </a:p>
        </p:txBody>
      </p:sp>
      <p:sp>
        <p:nvSpPr>
          <p:cNvPr id="11" name="Title 1">
            <a:extLst>
              <a:ext uri="{FF2B5EF4-FFF2-40B4-BE49-F238E27FC236}">
                <a16:creationId xmlns:a16="http://schemas.microsoft.com/office/drawing/2014/main" id="{7D61BED0-71DE-16CA-7B65-5B3FD2B92961}"/>
              </a:ext>
            </a:extLst>
          </p:cNvPr>
          <p:cNvSpPr>
            <a:spLocks noGrp="1"/>
          </p:cNvSpPr>
          <p:nvPr>
            <p:ph type="title"/>
          </p:nvPr>
        </p:nvSpPr>
        <p:spPr>
          <a:xfrm>
            <a:off x="623944" y="236058"/>
            <a:ext cx="10767956" cy="543510"/>
          </a:xfrm>
          <a:noFill/>
        </p:spPr>
        <p:txBody>
          <a:bodyPr vert="horz" lIns="82953" tIns="41476" rIns="82953" bIns="41476" rtlCol="0" anchor="ctr">
            <a:noAutofit/>
          </a:bodyPr>
          <a:lstStyle/>
          <a:p>
            <a:pPr algn="ctr">
              <a:defRPr/>
            </a:pPr>
            <a:r>
              <a:rPr lang="en-US" sz="4000" b="1" dirty="0"/>
              <a:t>Harassment of Sexual Nature</a:t>
            </a:r>
          </a:p>
        </p:txBody>
      </p:sp>
    </p:spTree>
    <p:extLst>
      <p:ext uri="{BB962C8B-B14F-4D97-AF65-F5344CB8AC3E}">
        <p14:creationId xmlns:p14="http://schemas.microsoft.com/office/powerpoint/2010/main" val="396867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54AED3-E4E9-58C3-7E77-4C6A7975F61B}"/>
              </a:ext>
            </a:extLst>
          </p:cNvPr>
          <p:cNvSpPr txBox="1">
            <a:spLocks/>
          </p:cNvSpPr>
          <p:nvPr/>
        </p:nvSpPr>
        <p:spPr bwMode="auto">
          <a:xfrm>
            <a:off x="2289668" y="231074"/>
            <a:ext cx="7818581" cy="570268"/>
          </a:xfrm>
          <a:prstGeom prst="rect">
            <a:avLst/>
          </a:prstGeom>
          <a:noFill/>
          <a:ln>
            <a:noFill/>
          </a:ln>
        </p:spPr>
        <p:txBody>
          <a:bodyPr anchor="ctr">
            <a:noAutofit/>
          </a:bodyPr>
          <a:lstStyle>
            <a:lvl1pPr algn="l" defTabSz="1117600" rtl="0" eaLnBrk="0" fontAlgn="base" hangingPunct="0">
              <a:spcBef>
                <a:spcPct val="0"/>
              </a:spcBef>
              <a:spcAft>
                <a:spcPct val="0"/>
              </a:spcAft>
              <a:defRPr sz="4900" b="1" kern="1200" cap="all">
                <a:solidFill>
                  <a:schemeClr val="tx1"/>
                </a:solidFill>
                <a:latin typeface="+mj-lt"/>
                <a:ea typeface="+mj-ea"/>
                <a:cs typeface="+mj-cs"/>
              </a:defRPr>
            </a:lvl1pPr>
            <a:lvl2pPr algn="ctr" defTabSz="1117600" rtl="0" eaLnBrk="0" fontAlgn="base" hangingPunct="0">
              <a:spcBef>
                <a:spcPct val="0"/>
              </a:spcBef>
              <a:spcAft>
                <a:spcPct val="0"/>
              </a:spcAft>
              <a:defRPr sz="5400">
                <a:solidFill>
                  <a:schemeClr val="tx1"/>
                </a:solidFill>
                <a:latin typeface="Calibri" pitchFamily="34" charset="0"/>
              </a:defRPr>
            </a:lvl2pPr>
            <a:lvl3pPr algn="ctr" defTabSz="1117600" rtl="0" eaLnBrk="0" fontAlgn="base" hangingPunct="0">
              <a:spcBef>
                <a:spcPct val="0"/>
              </a:spcBef>
              <a:spcAft>
                <a:spcPct val="0"/>
              </a:spcAft>
              <a:defRPr sz="5400">
                <a:solidFill>
                  <a:schemeClr val="tx1"/>
                </a:solidFill>
                <a:latin typeface="Calibri" pitchFamily="34" charset="0"/>
              </a:defRPr>
            </a:lvl3pPr>
            <a:lvl4pPr algn="ctr" defTabSz="1117600" rtl="0" eaLnBrk="0" fontAlgn="base" hangingPunct="0">
              <a:spcBef>
                <a:spcPct val="0"/>
              </a:spcBef>
              <a:spcAft>
                <a:spcPct val="0"/>
              </a:spcAft>
              <a:defRPr sz="5400">
                <a:solidFill>
                  <a:schemeClr val="tx1"/>
                </a:solidFill>
                <a:latin typeface="Calibri" pitchFamily="34" charset="0"/>
              </a:defRPr>
            </a:lvl4pPr>
            <a:lvl5pPr algn="ctr" defTabSz="1117600" rtl="0" eaLnBrk="0" fontAlgn="base" hangingPunct="0">
              <a:spcBef>
                <a:spcPct val="0"/>
              </a:spcBef>
              <a:spcAft>
                <a:spcPct val="0"/>
              </a:spcAft>
              <a:defRPr sz="5400">
                <a:solidFill>
                  <a:schemeClr val="tx1"/>
                </a:solidFill>
                <a:latin typeface="Calibri" pitchFamily="34" charset="0"/>
              </a:defRPr>
            </a:lvl5pPr>
            <a:lvl6pPr marL="457200" algn="ctr" defTabSz="1117600" rtl="0" fontAlgn="base">
              <a:spcBef>
                <a:spcPct val="0"/>
              </a:spcBef>
              <a:spcAft>
                <a:spcPct val="0"/>
              </a:spcAft>
              <a:defRPr sz="5400">
                <a:solidFill>
                  <a:schemeClr val="tx1"/>
                </a:solidFill>
                <a:latin typeface="Calibri" pitchFamily="34" charset="0"/>
              </a:defRPr>
            </a:lvl6pPr>
            <a:lvl7pPr marL="914400" algn="ctr" defTabSz="1117600" rtl="0" fontAlgn="base">
              <a:spcBef>
                <a:spcPct val="0"/>
              </a:spcBef>
              <a:spcAft>
                <a:spcPct val="0"/>
              </a:spcAft>
              <a:defRPr sz="5400">
                <a:solidFill>
                  <a:schemeClr val="tx1"/>
                </a:solidFill>
                <a:latin typeface="Calibri" pitchFamily="34" charset="0"/>
              </a:defRPr>
            </a:lvl7pPr>
            <a:lvl8pPr marL="1371600" algn="ctr" defTabSz="1117600" rtl="0" fontAlgn="base">
              <a:spcBef>
                <a:spcPct val="0"/>
              </a:spcBef>
              <a:spcAft>
                <a:spcPct val="0"/>
              </a:spcAft>
              <a:defRPr sz="5400">
                <a:solidFill>
                  <a:schemeClr val="tx1"/>
                </a:solidFill>
                <a:latin typeface="Calibri" pitchFamily="34" charset="0"/>
              </a:defRPr>
            </a:lvl8pPr>
            <a:lvl9pPr marL="1828800" algn="ctr" defTabSz="1117600" rtl="0" fontAlgn="base">
              <a:spcBef>
                <a:spcPct val="0"/>
              </a:spcBef>
              <a:spcAft>
                <a:spcPct val="0"/>
              </a:spcAft>
              <a:defRPr sz="5400">
                <a:solidFill>
                  <a:schemeClr val="tx1"/>
                </a:solidFill>
                <a:latin typeface="Calibri" pitchFamily="34" charset="0"/>
              </a:defRPr>
            </a:lvl9pPr>
          </a:lstStyle>
          <a:p>
            <a:pPr>
              <a:defRPr/>
            </a:pPr>
            <a:r>
              <a:rPr lang="en-US" sz="4000" cap="none" dirty="0"/>
              <a:t>POSH Guidelines- A Quick Glance</a:t>
            </a:r>
          </a:p>
        </p:txBody>
      </p:sp>
      <p:sp>
        <p:nvSpPr>
          <p:cNvPr id="5" name="TextBox 4">
            <a:extLst>
              <a:ext uri="{FF2B5EF4-FFF2-40B4-BE49-F238E27FC236}">
                <a16:creationId xmlns:a16="http://schemas.microsoft.com/office/drawing/2014/main" id="{785A7751-0535-9BAE-91D4-6ED07187EC5B}"/>
              </a:ext>
            </a:extLst>
          </p:cNvPr>
          <p:cNvSpPr txBox="1"/>
          <p:nvPr/>
        </p:nvSpPr>
        <p:spPr>
          <a:xfrm>
            <a:off x="1105600" y="1224773"/>
            <a:ext cx="2745223" cy="1015663"/>
          </a:xfrm>
          <a:prstGeom prst="rect">
            <a:avLst/>
          </a:prstGeom>
          <a:noFill/>
        </p:spPr>
        <p:txBody>
          <a:bodyPr wrap="square">
            <a:spAutoFit/>
          </a:bodyPr>
          <a:lstStyle/>
          <a:p>
            <a:pPr algn="ctr">
              <a:defRPr/>
            </a:pPr>
            <a:r>
              <a:rPr lang="en-US" sz="2000" dirty="0">
                <a:solidFill>
                  <a:schemeClr val="bg2">
                    <a:lumMod val="10000"/>
                  </a:schemeClr>
                </a:solidFill>
                <a:latin typeface="+mj-lt"/>
                <a:ea typeface="Roboto" panose="02000000000000000000" pitchFamily="2" charset="0"/>
                <a:cs typeface="Roboto" panose="02000000000000000000" pitchFamily="2" charset="0"/>
              </a:rPr>
              <a:t>Workspaces should have complaint committee and counselor</a:t>
            </a:r>
          </a:p>
        </p:txBody>
      </p:sp>
      <p:sp>
        <p:nvSpPr>
          <p:cNvPr id="6" name="TextBox 5">
            <a:extLst>
              <a:ext uri="{FF2B5EF4-FFF2-40B4-BE49-F238E27FC236}">
                <a16:creationId xmlns:a16="http://schemas.microsoft.com/office/drawing/2014/main" id="{9E20F22A-231C-CEBF-42F1-4E04B9D8AD8F}"/>
              </a:ext>
            </a:extLst>
          </p:cNvPr>
          <p:cNvSpPr txBox="1"/>
          <p:nvPr/>
        </p:nvSpPr>
        <p:spPr>
          <a:xfrm>
            <a:off x="8221629" y="1254797"/>
            <a:ext cx="2430214" cy="707886"/>
          </a:xfrm>
          <a:prstGeom prst="rect">
            <a:avLst/>
          </a:prstGeom>
          <a:noFill/>
        </p:spPr>
        <p:txBody>
          <a:bodyPr wrap="square">
            <a:spAutoFit/>
          </a:bodyPr>
          <a:lstStyle/>
          <a:p>
            <a:pPr algn="ctr">
              <a:defRPr/>
            </a:pPr>
            <a:r>
              <a:rPr lang="en-US" sz="2000" dirty="0">
                <a:solidFill>
                  <a:schemeClr val="bg2">
                    <a:lumMod val="10000"/>
                  </a:schemeClr>
                </a:solidFill>
                <a:latin typeface="+mj-lt"/>
                <a:ea typeface="Roboto" panose="02000000000000000000" pitchFamily="2" charset="0"/>
              </a:rPr>
              <a:t>Complaint procedures should be time bound</a:t>
            </a:r>
          </a:p>
        </p:txBody>
      </p:sp>
      <p:sp>
        <p:nvSpPr>
          <p:cNvPr id="7" name="TextBox 6">
            <a:extLst>
              <a:ext uri="{FF2B5EF4-FFF2-40B4-BE49-F238E27FC236}">
                <a16:creationId xmlns:a16="http://schemas.microsoft.com/office/drawing/2014/main" id="{F2291FBE-0E6F-BB43-DD8A-FD4135F5BC5E}"/>
              </a:ext>
            </a:extLst>
          </p:cNvPr>
          <p:cNvSpPr txBox="1"/>
          <p:nvPr/>
        </p:nvSpPr>
        <p:spPr>
          <a:xfrm>
            <a:off x="1060718" y="3378401"/>
            <a:ext cx="2598853" cy="707886"/>
          </a:xfrm>
          <a:prstGeom prst="rect">
            <a:avLst/>
          </a:prstGeom>
          <a:noFill/>
        </p:spPr>
        <p:txBody>
          <a:bodyPr wrap="square">
            <a:spAutoFit/>
          </a:bodyPr>
          <a:lstStyle/>
          <a:p>
            <a:pPr algn="ctr">
              <a:defRPr/>
            </a:pPr>
            <a:r>
              <a:rPr lang="en-US" sz="2000" dirty="0">
                <a:solidFill>
                  <a:schemeClr val="bg2">
                    <a:lumMod val="10000"/>
                  </a:schemeClr>
                </a:solidFill>
                <a:latin typeface="+mj-lt"/>
                <a:ea typeface="Roboto" panose="02000000000000000000" pitchFamily="2" charset="0"/>
              </a:rPr>
              <a:t>Committee must be headed by a woman</a:t>
            </a:r>
          </a:p>
        </p:txBody>
      </p:sp>
      <p:sp>
        <p:nvSpPr>
          <p:cNvPr id="8" name="TextBox 7">
            <a:extLst>
              <a:ext uri="{FF2B5EF4-FFF2-40B4-BE49-F238E27FC236}">
                <a16:creationId xmlns:a16="http://schemas.microsoft.com/office/drawing/2014/main" id="{593C3574-5709-1282-F631-DDF1A6373CB2}"/>
              </a:ext>
            </a:extLst>
          </p:cNvPr>
          <p:cNvSpPr txBox="1"/>
          <p:nvPr/>
        </p:nvSpPr>
        <p:spPr>
          <a:xfrm>
            <a:off x="8347754" y="3380980"/>
            <a:ext cx="2681172" cy="707886"/>
          </a:xfrm>
          <a:prstGeom prst="rect">
            <a:avLst/>
          </a:prstGeom>
          <a:noFill/>
        </p:spPr>
        <p:txBody>
          <a:bodyPr wrap="square">
            <a:spAutoFit/>
          </a:bodyPr>
          <a:lstStyle/>
          <a:p>
            <a:pPr algn="ctr">
              <a:defRPr/>
            </a:pPr>
            <a:r>
              <a:rPr lang="en-US" sz="2000" dirty="0">
                <a:solidFill>
                  <a:schemeClr val="bg2">
                    <a:lumMod val="10000"/>
                  </a:schemeClr>
                </a:solidFill>
                <a:latin typeface="+mj-lt"/>
                <a:ea typeface="Roboto" panose="02000000000000000000" pitchFamily="2" charset="0"/>
              </a:rPr>
              <a:t>Maintenance of confidentiality of victim</a:t>
            </a:r>
          </a:p>
        </p:txBody>
      </p:sp>
      <p:sp>
        <p:nvSpPr>
          <p:cNvPr id="9" name="TextBox 8">
            <a:extLst>
              <a:ext uri="{FF2B5EF4-FFF2-40B4-BE49-F238E27FC236}">
                <a16:creationId xmlns:a16="http://schemas.microsoft.com/office/drawing/2014/main" id="{3B962180-74A8-E055-CC1F-B9CF57923CC1}"/>
              </a:ext>
            </a:extLst>
          </p:cNvPr>
          <p:cNvSpPr txBox="1"/>
          <p:nvPr/>
        </p:nvSpPr>
        <p:spPr>
          <a:xfrm>
            <a:off x="3913269" y="5802731"/>
            <a:ext cx="4384224" cy="707886"/>
          </a:xfrm>
          <a:prstGeom prst="rect">
            <a:avLst/>
          </a:prstGeom>
          <a:noFill/>
        </p:spPr>
        <p:txBody>
          <a:bodyPr wrap="square">
            <a:spAutoFit/>
          </a:bodyPr>
          <a:lstStyle/>
          <a:p>
            <a:pPr algn="ctr">
              <a:defRPr/>
            </a:pPr>
            <a:r>
              <a:rPr lang="en-US" sz="2000" dirty="0">
                <a:solidFill>
                  <a:schemeClr val="bg2">
                    <a:lumMod val="10000"/>
                  </a:schemeClr>
                </a:solidFill>
                <a:latin typeface="+mj-lt"/>
                <a:ea typeface="Roboto" panose="02000000000000000000" pitchFamily="2" charset="0"/>
              </a:rPr>
              <a:t>Women are not to be discriminated in any form at workplace during the process</a:t>
            </a:r>
          </a:p>
        </p:txBody>
      </p:sp>
      <p:grpSp>
        <p:nvGrpSpPr>
          <p:cNvPr id="10" name="Group 9">
            <a:extLst>
              <a:ext uri="{FF2B5EF4-FFF2-40B4-BE49-F238E27FC236}">
                <a16:creationId xmlns:a16="http://schemas.microsoft.com/office/drawing/2014/main" id="{45AC6991-7651-71C8-B44A-9670D6AF529C}"/>
              </a:ext>
            </a:extLst>
          </p:cNvPr>
          <p:cNvGrpSpPr/>
          <p:nvPr/>
        </p:nvGrpSpPr>
        <p:grpSpPr>
          <a:xfrm rot="19050318">
            <a:off x="3491314" y="539718"/>
            <a:ext cx="4983663" cy="4881387"/>
            <a:chOff x="4038979" y="2052934"/>
            <a:chExt cx="4286570" cy="4178608"/>
          </a:xfrm>
          <a:solidFill>
            <a:schemeClr val="accent2">
              <a:lumMod val="20000"/>
              <a:lumOff val="80000"/>
            </a:schemeClr>
          </a:solidFill>
        </p:grpSpPr>
        <p:sp>
          <p:nvSpPr>
            <p:cNvPr id="11" name="Oval 10">
              <a:extLst>
                <a:ext uri="{FF2B5EF4-FFF2-40B4-BE49-F238E27FC236}">
                  <a16:creationId xmlns:a16="http://schemas.microsoft.com/office/drawing/2014/main" id="{DC646388-851F-95B7-AED6-6A8EB9EB071E}"/>
                </a:ext>
              </a:extLst>
            </p:cNvPr>
            <p:cNvSpPr/>
            <p:nvPr/>
          </p:nvSpPr>
          <p:spPr>
            <a:xfrm>
              <a:off x="4609513" y="2773010"/>
              <a:ext cx="2972972" cy="2972972"/>
            </a:xfrm>
            <a:prstGeom prst="ellipse">
              <a:avLst/>
            </a:prstGeom>
            <a:grpFill/>
            <a:ln w="44450">
              <a:solidFill>
                <a:srgbClr val="00B050"/>
              </a:solidFill>
            </a:ln>
            <a:effectLst>
              <a:outerShdw blurRad="50800" dist="381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grpSp>
          <p:nvGrpSpPr>
            <p:cNvPr id="12" name="Group 11">
              <a:extLst>
                <a:ext uri="{FF2B5EF4-FFF2-40B4-BE49-F238E27FC236}">
                  <a16:creationId xmlns:a16="http://schemas.microsoft.com/office/drawing/2014/main" id="{6402D537-FE6C-D470-A44D-AA858DB333C0}"/>
                </a:ext>
              </a:extLst>
            </p:cNvPr>
            <p:cNvGrpSpPr/>
            <p:nvPr/>
          </p:nvGrpSpPr>
          <p:grpSpPr>
            <a:xfrm>
              <a:off x="5493298" y="2052934"/>
              <a:ext cx="1146002" cy="1146002"/>
              <a:chOff x="5352398" y="2178690"/>
              <a:chExt cx="1380670" cy="1380670"/>
            </a:xfrm>
            <a:grpFill/>
          </p:grpSpPr>
          <p:sp>
            <p:nvSpPr>
              <p:cNvPr id="26" name="Oval 25">
                <a:extLst>
                  <a:ext uri="{FF2B5EF4-FFF2-40B4-BE49-F238E27FC236}">
                    <a16:creationId xmlns:a16="http://schemas.microsoft.com/office/drawing/2014/main" id="{5BB4D1F8-B764-1D46-EF34-67EB44BA7FCD}"/>
                  </a:ext>
                </a:extLst>
              </p:cNvPr>
              <p:cNvSpPr/>
              <p:nvPr/>
            </p:nvSpPr>
            <p:spPr>
              <a:xfrm>
                <a:off x="5352398" y="2178690"/>
                <a:ext cx="1380670" cy="1380670"/>
              </a:xfrm>
              <a:prstGeom prst="ellipse">
                <a:avLst/>
              </a:prstGeom>
              <a:grpFill/>
              <a:ln>
                <a:noFill/>
              </a:ln>
              <a:effectLst>
                <a:outerShdw blurRad="406400" dist="1905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sp>
            <p:nvSpPr>
              <p:cNvPr id="27" name="Oval 26">
                <a:extLst>
                  <a:ext uri="{FF2B5EF4-FFF2-40B4-BE49-F238E27FC236}">
                    <a16:creationId xmlns:a16="http://schemas.microsoft.com/office/drawing/2014/main" id="{5549F9D7-9CD6-6546-085F-B77383D0E2F0}"/>
                  </a:ext>
                </a:extLst>
              </p:cNvPr>
              <p:cNvSpPr/>
              <p:nvPr/>
            </p:nvSpPr>
            <p:spPr>
              <a:xfrm>
                <a:off x="5476418" y="2302713"/>
                <a:ext cx="1132625" cy="113262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grpSp>
        <p:grpSp>
          <p:nvGrpSpPr>
            <p:cNvPr id="13" name="Group 12">
              <a:extLst>
                <a:ext uri="{FF2B5EF4-FFF2-40B4-BE49-F238E27FC236}">
                  <a16:creationId xmlns:a16="http://schemas.microsoft.com/office/drawing/2014/main" id="{88EA9E90-DD86-7C8D-58C0-C2B7A6306C6A}"/>
                </a:ext>
              </a:extLst>
            </p:cNvPr>
            <p:cNvGrpSpPr/>
            <p:nvPr/>
          </p:nvGrpSpPr>
          <p:grpSpPr>
            <a:xfrm>
              <a:off x="6302944" y="5085540"/>
              <a:ext cx="1146002" cy="1146002"/>
              <a:chOff x="7003097" y="4568029"/>
              <a:chExt cx="1380670" cy="1380670"/>
            </a:xfrm>
            <a:grpFill/>
          </p:grpSpPr>
          <p:sp>
            <p:nvSpPr>
              <p:cNvPr id="24" name="Oval 23">
                <a:extLst>
                  <a:ext uri="{FF2B5EF4-FFF2-40B4-BE49-F238E27FC236}">
                    <a16:creationId xmlns:a16="http://schemas.microsoft.com/office/drawing/2014/main" id="{D06C5585-7F26-D0A1-D80A-BCEE0862B063}"/>
                  </a:ext>
                </a:extLst>
              </p:cNvPr>
              <p:cNvSpPr/>
              <p:nvPr/>
            </p:nvSpPr>
            <p:spPr>
              <a:xfrm>
                <a:off x="7003097" y="4568029"/>
                <a:ext cx="1380670" cy="1380670"/>
              </a:xfrm>
              <a:prstGeom prst="ellipse">
                <a:avLst/>
              </a:prstGeom>
              <a:grpFill/>
              <a:ln>
                <a:noFill/>
              </a:ln>
              <a:effectLst>
                <a:outerShdw blurRad="406400" dist="1905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sp>
            <p:nvSpPr>
              <p:cNvPr id="25" name="Oval 24">
                <a:extLst>
                  <a:ext uri="{FF2B5EF4-FFF2-40B4-BE49-F238E27FC236}">
                    <a16:creationId xmlns:a16="http://schemas.microsoft.com/office/drawing/2014/main" id="{5FF6B28E-AA9F-AEA0-BDD3-45CD895F032F}"/>
                  </a:ext>
                </a:extLst>
              </p:cNvPr>
              <p:cNvSpPr/>
              <p:nvPr/>
            </p:nvSpPr>
            <p:spPr>
              <a:xfrm>
                <a:off x="7127120" y="4692051"/>
                <a:ext cx="1132624" cy="113262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grpSp>
        <p:grpSp>
          <p:nvGrpSpPr>
            <p:cNvPr id="14" name="Group 13">
              <a:extLst>
                <a:ext uri="{FF2B5EF4-FFF2-40B4-BE49-F238E27FC236}">
                  <a16:creationId xmlns:a16="http://schemas.microsoft.com/office/drawing/2014/main" id="{B2EC0DDF-ADE1-0C94-5370-2A539F57B9D3}"/>
                </a:ext>
              </a:extLst>
            </p:cNvPr>
            <p:cNvGrpSpPr/>
            <p:nvPr/>
          </p:nvGrpSpPr>
          <p:grpSpPr>
            <a:xfrm>
              <a:off x="4477453" y="4989389"/>
              <a:ext cx="1122398" cy="1106760"/>
              <a:chOff x="3338373" y="4514341"/>
              <a:chExt cx="1352233" cy="1333393"/>
            </a:xfrm>
            <a:grpFill/>
          </p:grpSpPr>
          <p:sp>
            <p:nvSpPr>
              <p:cNvPr id="22" name="Oval 21">
                <a:extLst>
                  <a:ext uri="{FF2B5EF4-FFF2-40B4-BE49-F238E27FC236}">
                    <a16:creationId xmlns:a16="http://schemas.microsoft.com/office/drawing/2014/main" id="{1097EA65-8B67-A97D-1066-60E88AF9BE90}"/>
                  </a:ext>
                </a:extLst>
              </p:cNvPr>
              <p:cNvSpPr/>
              <p:nvPr/>
            </p:nvSpPr>
            <p:spPr>
              <a:xfrm>
                <a:off x="3338373" y="4514341"/>
                <a:ext cx="1352233" cy="1333393"/>
              </a:xfrm>
              <a:prstGeom prst="ellipse">
                <a:avLst/>
              </a:prstGeom>
              <a:grpFill/>
              <a:ln>
                <a:noFill/>
              </a:ln>
              <a:effectLst>
                <a:outerShdw blurRad="406400" dist="1905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sp>
            <p:nvSpPr>
              <p:cNvPr id="23" name="Oval 22">
                <a:extLst>
                  <a:ext uri="{FF2B5EF4-FFF2-40B4-BE49-F238E27FC236}">
                    <a16:creationId xmlns:a16="http://schemas.microsoft.com/office/drawing/2014/main" id="{3454FDDC-C9E8-CF18-E3E4-0E6C679C784F}"/>
                  </a:ext>
                </a:extLst>
              </p:cNvPr>
              <p:cNvSpPr/>
              <p:nvPr/>
            </p:nvSpPr>
            <p:spPr>
              <a:xfrm>
                <a:off x="3433957" y="4638366"/>
                <a:ext cx="1132624" cy="113262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grpSp>
        <p:grpSp>
          <p:nvGrpSpPr>
            <p:cNvPr id="15" name="Group 14">
              <a:extLst>
                <a:ext uri="{FF2B5EF4-FFF2-40B4-BE49-F238E27FC236}">
                  <a16:creationId xmlns:a16="http://schemas.microsoft.com/office/drawing/2014/main" id="{11648954-E123-89BA-0036-E6E20A284E4C}"/>
                </a:ext>
              </a:extLst>
            </p:cNvPr>
            <p:cNvGrpSpPr/>
            <p:nvPr/>
          </p:nvGrpSpPr>
          <p:grpSpPr>
            <a:xfrm>
              <a:off x="7179547" y="3627098"/>
              <a:ext cx="1146002" cy="1146002"/>
              <a:chOff x="7347280" y="2796334"/>
              <a:chExt cx="1380670" cy="1380670"/>
            </a:xfrm>
            <a:grpFill/>
          </p:grpSpPr>
          <p:sp>
            <p:nvSpPr>
              <p:cNvPr id="20" name="Oval 19">
                <a:extLst>
                  <a:ext uri="{FF2B5EF4-FFF2-40B4-BE49-F238E27FC236}">
                    <a16:creationId xmlns:a16="http://schemas.microsoft.com/office/drawing/2014/main" id="{1CA9C6D5-674E-7D8F-F022-3AB22D13FCA1}"/>
                  </a:ext>
                </a:extLst>
              </p:cNvPr>
              <p:cNvSpPr/>
              <p:nvPr/>
            </p:nvSpPr>
            <p:spPr>
              <a:xfrm>
                <a:off x="7347280" y="2796334"/>
                <a:ext cx="1380670" cy="1380670"/>
              </a:xfrm>
              <a:prstGeom prst="ellipse">
                <a:avLst/>
              </a:prstGeom>
              <a:grpFill/>
              <a:ln>
                <a:noFill/>
              </a:ln>
              <a:effectLst>
                <a:outerShdw blurRad="406400" dist="1905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sp>
            <p:nvSpPr>
              <p:cNvPr id="21" name="Oval 20">
                <a:extLst>
                  <a:ext uri="{FF2B5EF4-FFF2-40B4-BE49-F238E27FC236}">
                    <a16:creationId xmlns:a16="http://schemas.microsoft.com/office/drawing/2014/main" id="{0788CADB-CFA4-2229-5F59-86FEF1C64003}"/>
                  </a:ext>
                </a:extLst>
              </p:cNvPr>
              <p:cNvSpPr/>
              <p:nvPr/>
            </p:nvSpPr>
            <p:spPr>
              <a:xfrm>
                <a:off x="7492186" y="2928798"/>
                <a:ext cx="1132624" cy="1149415"/>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grpSp>
        <p:grpSp>
          <p:nvGrpSpPr>
            <p:cNvPr id="16" name="Group 15">
              <a:extLst>
                <a:ext uri="{FF2B5EF4-FFF2-40B4-BE49-F238E27FC236}">
                  <a16:creationId xmlns:a16="http://schemas.microsoft.com/office/drawing/2014/main" id="{1CAA9BB6-157D-6904-6F76-A1CDFB9DC21D}"/>
                </a:ext>
              </a:extLst>
            </p:cNvPr>
            <p:cNvGrpSpPr/>
            <p:nvPr/>
          </p:nvGrpSpPr>
          <p:grpSpPr>
            <a:xfrm>
              <a:off x="4038979" y="3052294"/>
              <a:ext cx="1146002" cy="1146002"/>
              <a:chOff x="3551597" y="2624046"/>
              <a:chExt cx="1380670" cy="1380670"/>
            </a:xfrm>
            <a:grpFill/>
          </p:grpSpPr>
          <p:sp>
            <p:nvSpPr>
              <p:cNvPr id="18" name="Oval 17">
                <a:extLst>
                  <a:ext uri="{FF2B5EF4-FFF2-40B4-BE49-F238E27FC236}">
                    <a16:creationId xmlns:a16="http://schemas.microsoft.com/office/drawing/2014/main" id="{FA22BE59-19A0-7F93-BFEF-6E87F8224771}"/>
                  </a:ext>
                </a:extLst>
              </p:cNvPr>
              <p:cNvSpPr/>
              <p:nvPr/>
            </p:nvSpPr>
            <p:spPr>
              <a:xfrm>
                <a:off x="3551597" y="2624046"/>
                <a:ext cx="1380670" cy="1380670"/>
              </a:xfrm>
              <a:prstGeom prst="ellipse">
                <a:avLst/>
              </a:prstGeom>
              <a:grpFill/>
              <a:ln>
                <a:noFill/>
              </a:ln>
              <a:effectLst>
                <a:outerShdw blurRad="406400" dist="190500" dir="5400000" algn="t"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sp>
            <p:nvSpPr>
              <p:cNvPr id="19" name="Oval 18">
                <a:extLst>
                  <a:ext uri="{FF2B5EF4-FFF2-40B4-BE49-F238E27FC236}">
                    <a16:creationId xmlns:a16="http://schemas.microsoft.com/office/drawing/2014/main" id="{53869288-D41C-808A-87D6-B862133E545E}"/>
                  </a:ext>
                </a:extLst>
              </p:cNvPr>
              <p:cNvSpPr/>
              <p:nvPr/>
            </p:nvSpPr>
            <p:spPr>
              <a:xfrm>
                <a:off x="3675620" y="2748069"/>
                <a:ext cx="1132624" cy="1132624"/>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grpSp>
        <p:sp>
          <p:nvSpPr>
            <p:cNvPr id="17" name="Oval 16">
              <a:extLst>
                <a:ext uri="{FF2B5EF4-FFF2-40B4-BE49-F238E27FC236}">
                  <a16:creationId xmlns:a16="http://schemas.microsoft.com/office/drawing/2014/main" id="{8458177E-4683-9C9E-835F-D338B97E2059}"/>
                </a:ext>
              </a:extLst>
            </p:cNvPr>
            <p:cNvSpPr/>
            <p:nvPr/>
          </p:nvSpPr>
          <p:spPr>
            <a:xfrm>
              <a:off x="5184726" y="3348223"/>
              <a:ext cx="1822546" cy="1822546"/>
            </a:xfrm>
            <a:prstGeom prst="ellipse">
              <a:avLst/>
            </a:prstGeom>
            <a:grpFill/>
            <a:ln>
              <a:noFill/>
            </a:ln>
            <a:effectLst>
              <a:outerShdw blurRad="4064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grpSp>
      <p:sp>
        <p:nvSpPr>
          <p:cNvPr id="30729" name="TextBox 27">
            <a:extLst>
              <a:ext uri="{FF2B5EF4-FFF2-40B4-BE49-F238E27FC236}">
                <a16:creationId xmlns:a16="http://schemas.microsoft.com/office/drawing/2014/main" id="{7789C63E-6E49-A192-6128-53184E7D265F}"/>
              </a:ext>
            </a:extLst>
          </p:cNvPr>
          <p:cNvSpPr txBox="1">
            <a:spLocks noChangeArrowheads="1"/>
          </p:cNvSpPr>
          <p:nvPr/>
        </p:nvSpPr>
        <p:spPr bwMode="auto">
          <a:xfrm>
            <a:off x="4998199" y="2954722"/>
            <a:ext cx="2007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800" b="1" dirty="0"/>
              <a:t>GUIDELINES</a:t>
            </a:r>
          </a:p>
        </p:txBody>
      </p:sp>
      <p:grpSp>
        <p:nvGrpSpPr>
          <p:cNvPr id="29" name="Group 28">
            <a:extLst>
              <a:ext uri="{FF2B5EF4-FFF2-40B4-BE49-F238E27FC236}">
                <a16:creationId xmlns:a16="http://schemas.microsoft.com/office/drawing/2014/main" id="{763D8DA7-FA16-96CB-2F85-6C0BFA3AADFF}"/>
              </a:ext>
            </a:extLst>
          </p:cNvPr>
          <p:cNvGrpSpPr/>
          <p:nvPr/>
        </p:nvGrpSpPr>
        <p:grpSpPr>
          <a:xfrm>
            <a:off x="4386224" y="1400500"/>
            <a:ext cx="497294" cy="496089"/>
            <a:chOff x="8818563" y="-1671638"/>
            <a:chExt cx="655638" cy="654050"/>
          </a:xfrm>
          <a:solidFill>
            <a:srgbClr val="1D9A78"/>
          </a:solidFill>
        </p:grpSpPr>
        <p:sp>
          <p:nvSpPr>
            <p:cNvPr id="30" name="Freeform 5">
              <a:extLst>
                <a:ext uri="{FF2B5EF4-FFF2-40B4-BE49-F238E27FC236}">
                  <a16:creationId xmlns:a16="http://schemas.microsoft.com/office/drawing/2014/main" id="{3F7D576E-EDFA-56A1-22BE-8D2C7DC38C2A}"/>
                </a:ext>
              </a:extLst>
            </p:cNvPr>
            <p:cNvSpPr>
              <a:spLocks/>
            </p:cNvSpPr>
            <p:nvPr/>
          </p:nvSpPr>
          <p:spPr bwMode="auto">
            <a:xfrm>
              <a:off x="9329738" y="-1271588"/>
              <a:ext cx="144463" cy="254000"/>
            </a:xfrm>
            <a:custGeom>
              <a:avLst/>
              <a:gdLst>
                <a:gd name="T0" fmla="*/ 107 w 107"/>
                <a:gd name="T1" fmla="*/ 178 h 189"/>
                <a:gd name="T2" fmla="*/ 88 w 107"/>
                <a:gd name="T3" fmla="*/ 189 h 189"/>
                <a:gd name="T4" fmla="*/ 19 w 107"/>
                <a:gd name="T5" fmla="*/ 189 h 189"/>
                <a:gd name="T6" fmla="*/ 14 w 107"/>
                <a:gd name="T7" fmla="*/ 184 h 189"/>
                <a:gd name="T8" fmla="*/ 1 w 107"/>
                <a:gd name="T9" fmla="*/ 102 h 189"/>
                <a:gd name="T10" fmla="*/ 4 w 107"/>
                <a:gd name="T11" fmla="*/ 96 h 189"/>
                <a:gd name="T12" fmla="*/ 24 w 107"/>
                <a:gd name="T13" fmla="*/ 89 h 189"/>
                <a:gd name="T14" fmla="*/ 38 w 107"/>
                <a:gd name="T15" fmla="*/ 89 h 189"/>
                <a:gd name="T16" fmla="*/ 43 w 107"/>
                <a:gd name="T17" fmla="*/ 89 h 189"/>
                <a:gd name="T18" fmla="*/ 38 w 107"/>
                <a:gd name="T19" fmla="*/ 89 h 189"/>
                <a:gd name="T20" fmla="*/ 2 w 107"/>
                <a:gd name="T21" fmla="*/ 47 h 189"/>
                <a:gd name="T22" fmla="*/ 36 w 107"/>
                <a:gd name="T23" fmla="*/ 5 h 189"/>
                <a:gd name="T24" fmla="*/ 86 w 107"/>
                <a:gd name="T25" fmla="*/ 36 h 189"/>
                <a:gd name="T26" fmla="*/ 57 w 107"/>
                <a:gd name="T27" fmla="*/ 87 h 189"/>
                <a:gd name="T28" fmla="*/ 52 w 107"/>
                <a:gd name="T29" fmla="*/ 89 h 189"/>
                <a:gd name="T30" fmla="*/ 48 w 107"/>
                <a:gd name="T31" fmla="*/ 89 h 189"/>
                <a:gd name="T32" fmla="*/ 52 w 107"/>
                <a:gd name="T33" fmla="*/ 89 h 189"/>
                <a:gd name="T34" fmla="*/ 78 w 107"/>
                <a:gd name="T35" fmla="*/ 91 h 189"/>
                <a:gd name="T36" fmla="*/ 106 w 107"/>
                <a:gd name="T37" fmla="*/ 123 h 189"/>
                <a:gd name="T38" fmla="*/ 107 w 107"/>
                <a:gd name="T39" fmla="*/ 125 h 189"/>
                <a:gd name="T40" fmla="*/ 107 w 107"/>
                <a:gd name="T41" fmla="*/ 17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89">
                  <a:moveTo>
                    <a:pt x="107" y="178"/>
                  </a:moveTo>
                  <a:cubicBezTo>
                    <a:pt x="103" y="186"/>
                    <a:pt x="96" y="189"/>
                    <a:pt x="88" y="189"/>
                  </a:cubicBezTo>
                  <a:cubicBezTo>
                    <a:pt x="65" y="188"/>
                    <a:pt x="42" y="189"/>
                    <a:pt x="19" y="189"/>
                  </a:cubicBezTo>
                  <a:cubicBezTo>
                    <a:pt x="16" y="189"/>
                    <a:pt x="14" y="188"/>
                    <a:pt x="14" y="184"/>
                  </a:cubicBezTo>
                  <a:cubicBezTo>
                    <a:pt x="9" y="157"/>
                    <a:pt x="5" y="129"/>
                    <a:pt x="1" y="102"/>
                  </a:cubicBezTo>
                  <a:cubicBezTo>
                    <a:pt x="0" y="99"/>
                    <a:pt x="1" y="97"/>
                    <a:pt x="4" y="96"/>
                  </a:cubicBezTo>
                  <a:cubicBezTo>
                    <a:pt x="10" y="92"/>
                    <a:pt x="16" y="89"/>
                    <a:pt x="24" y="89"/>
                  </a:cubicBezTo>
                  <a:cubicBezTo>
                    <a:pt x="28" y="89"/>
                    <a:pt x="33" y="89"/>
                    <a:pt x="38" y="89"/>
                  </a:cubicBezTo>
                  <a:cubicBezTo>
                    <a:pt x="40" y="89"/>
                    <a:pt x="41" y="89"/>
                    <a:pt x="43" y="89"/>
                  </a:cubicBezTo>
                  <a:cubicBezTo>
                    <a:pt x="41" y="89"/>
                    <a:pt x="40" y="89"/>
                    <a:pt x="38" y="89"/>
                  </a:cubicBezTo>
                  <a:cubicBezTo>
                    <a:pt x="17" y="84"/>
                    <a:pt x="3" y="67"/>
                    <a:pt x="2" y="47"/>
                  </a:cubicBezTo>
                  <a:cubicBezTo>
                    <a:pt x="2" y="27"/>
                    <a:pt x="16" y="9"/>
                    <a:pt x="36" y="5"/>
                  </a:cubicBezTo>
                  <a:cubicBezTo>
                    <a:pt x="58" y="0"/>
                    <a:pt x="80" y="13"/>
                    <a:pt x="86" y="36"/>
                  </a:cubicBezTo>
                  <a:cubicBezTo>
                    <a:pt x="92" y="58"/>
                    <a:pt x="79" y="81"/>
                    <a:pt x="57" y="87"/>
                  </a:cubicBezTo>
                  <a:cubicBezTo>
                    <a:pt x="56" y="88"/>
                    <a:pt x="54" y="88"/>
                    <a:pt x="52" y="89"/>
                  </a:cubicBezTo>
                  <a:cubicBezTo>
                    <a:pt x="50" y="89"/>
                    <a:pt x="49" y="89"/>
                    <a:pt x="48" y="89"/>
                  </a:cubicBezTo>
                  <a:cubicBezTo>
                    <a:pt x="49" y="89"/>
                    <a:pt x="50" y="89"/>
                    <a:pt x="52" y="89"/>
                  </a:cubicBezTo>
                  <a:cubicBezTo>
                    <a:pt x="61" y="89"/>
                    <a:pt x="70" y="88"/>
                    <a:pt x="78" y="91"/>
                  </a:cubicBezTo>
                  <a:cubicBezTo>
                    <a:pt x="93" y="97"/>
                    <a:pt x="102" y="108"/>
                    <a:pt x="106" y="123"/>
                  </a:cubicBezTo>
                  <a:cubicBezTo>
                    <a:pt x="106" y="124"/>
                    <a:pt x="106" y="125"/>
                    <a:pt x="107" y="125"/>
                  </a:cubicBezTo>
                  <a:cubicBezTo>
                    <a:pt x="107" y="143"/>
                    <a:pt x="107" y="161"/>
                    <a:pt x="107" y="178"/>
                  </a:cubicBezTo>
                  <a:close/>
                </a:path>
              </a:pathLst>
            </a:custGeom>
            <a:grpFill/>
            <a:ln>
              <a:noFill/>
            </a:ln>
          </p:spPr>
          <p:txBody>
            <a:bodyPr/>
            <a:lstStyle/>
            <a:p>
              <a:pPr>
                <a:defRPr/>
              </a:pPr>
              <a:endParaRPr lang="en-US" sz="1633"/>
            </a:p>
          </p:txBody>
        </p:sp>
        <p:sp>
          <p:nvSpPr>
            <p:cNvPr id="31" name="Freeform 6">
              <a:extLst>
                <a:ext uri="{FF2B5EF4-FFF2-40B4-BE49-F238E27FC236}">
                  <a16:creationId xmlns:a16="http://schemas.microsoft.com/office/drawing/2014/main" id="{0332752E-8862-FFDE-BA2E-6EDFCEEAD9B8}"/>
                </a:ext>
              </a:extLst>
            </p:cNvPr>
            <p:cNvSpPr>
              <a:spLocks/>
            </p:cNvSpPr>
            <p:nvPr/>
          </p:nvSpPr>
          <p:spPr bwMode="auto">
            <a:xfrm>
              <a:off x="9063038" y="-1671638"/>
              <a:ext cx="166688" cy="195263"/>
            </a:xfrm>
            <a:custGeom>
              <a:avLst/>
              <a:gdLst>
                <a:gd name="T0" fmla="*/ 68 w 124"/>
                <a:gd name="T1" fmla="*/ 0 h 144"/>
                <a:gd name="T2" fmla="*/ 79 w 124"/>
                <a:gd name="T3" fmla="*/ 4 h 144"/>
                <a:gd name="T4" fmla="*/ 105 w 124"/>
                <a:gd name="T5" fmla="*/ 47 h 144"/>
                <a:gd name="T6" fmla="*/ 68 w 124"/>
                <a:gd name="T7" fmla="*/ 85 h 144"/>
                <a:gd name="T8" fmla="*/ 89 w 124"/>
                <a:gd name="T9" fmla="*/ 86 h 144"/>
                <a:gd name="T10" fmla="*/ 124 w 124"/>
                <a:gd name="T11" fmla="*/ 126 h 144"/>
                <a:gd name="T12" fmla="*/ 124 w 124"/>
                <a:gd name="T13" fmla="*/ 140 h 144"/>
                <a:gd name="T14" fmla="*/ 121 w 124"/>
                <a:gd name="T15" fmla="*/ 144 h 144"/>
                <a:gd name="T16" fmla="*/ 3 w 124"/>
                <a:gd name="T17" fmla="*/ 144 h 144"/>
                <a:gd name="T18" fmla="*/ 1 w 124"/>
                <a:gd name="T19" fmla="*/ 142 h 144"/>
                <a:gd name="T20" fmla="*/ 2 w 124"/>
                <a:gd name="T21" fmla="*/ 116 h 144"/>
                <a:gd name="T22" fmla="*/ 42 w 124"/>
                <a:gd name="T23" fmla="*/ 85 h 144"/>
                <a:gd name="T24" fmla="*/ 54 w 124"/>
                <a:gd name="T25" fmla="*/ 85 h 144"/>
                <a:gd name="T26" fmla="*/ 38 w 124"/>
                <a:gd name="T27" fmla="*/ 78 h 144"/>
                <a:gd name="T28" fmla="*/ 21 w 124"/>
                <a:gd name="T29" fmla="*/ 33 h 144"/>
                <a:gd name="T30" fmla="*/ 55 w 124"/>
                <a:gd name="T31" fmla="*/ 1 h 144"/>
                <a:gd name="T32" fmla="*/ 57 w 124"/>
                <a:gd name="T33" fmla="*/ 0 h 144"/>
                <a:gd name="T34" fmla="*/ 68 w 124"/>
                <a:gd name="T3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144">
                  <a:moveTo>
                    <a:pt x="68" y="0"/>
                  </a:moveTo>
                  <a:cubicBezTo>
                    <a:pt x="72" y="1"/>
                    <a:pt x="76" y="2"/>
                    <a:pt x="79" y="4"/>
                  </a:cubicBezTo>
                  <a:cubicBezTo>
                    <a:pt x="96" y="11"/>
                    <a:pt x="107" y="29"/>
                    <a:pt x="105" y="47"/>
                  </a:cubicBezTo>
                  <a:cubicBezTo>
                    <a:pt x="102" y="67"/>
                    <a:pt x="88" y="82"/>
                    <a:pt x="68" y="85"/>
                  </a:cubicBezTo>
                  <a:cubicBezTo>
                    <a:pt x="75" y="86"/>
                    <a:pt x="82" y="85"/>
                    <a:pt x="89" y="86"/>
                  </a:cubicBezTo>
                  <a:cubicBezTo>
                    <a:pt x="108" y="89"/>
                    <a:pt x="123" y="106"/>
                    <a:pt x="124" y="126"/>
                  </a:cubicBezTo>
                  <a:cubicBezTo>
                    <a:pt x="124" y="131"/>
                    <a:pt x="124" y="136"/>
                    <a:pt x="124" y="140"/>
                  </a:cubicBezTo>
                  <a:cubicBezTo>
                    <a:pt x="124" y="143"/>
                    <a:pt x="124" y="144"/>
                    <a:pt x="121" y="144"/>
                  </a:cubicBezTo>
                  <a:cubicBezTo>
                    <a:pt x="82" y="144"/>
                    <a:pt x="43" y="144"/>
                    <a:pt x="3" y="144"/>
                  </a:cubicBezTo>
                  <a:cubicBezTo>
                    <a:pt x="2" y="144"/>
                    <a:pt x="1" y="144"/>
                    <a:pt x="1" y="142"/>
                  </a:cubicBezTo>
                  <a:cubicBezTo>
                    <a:pt x="1" y="133"/>
                    <a:pt x="0" y="125"/>
                    <a:pt x="2" y="116"/>
                  </a:cubicBezTo>
                  <a:cubicBezTo>
                    <a:pt x="8" y="98"/>
                    <a:pt x="24" y="86"/>
                    <a:pt x="42" y="85"/>
                  </a:cubicBezTo>
                  <a:cubicBezTo>
                    <a:pt x="46" y="85"/>
                    <a:pt x="50" y="85"/>
                    <a:pt x="54" y="85"/>
                  </a:cubicBezTo>
                  <a:cubicBezTo>
                    <a:pt x="48" y="83"/>
                    <a:pt x="43" y="81"/>
                    <a:pt x="38" y="78"/>
                  </a:cubicBezTo>
                  <a:cubicBezTo>
                    <a:pt x="24" y="67"/>
                    <a:pt x="17" y="50"/>
                    <a:pt x="21" y="33"/>
                  </a:cubicBezTo>
                  <a:cubicBezTo>
                    <a:pt x="24" y="17"/>
                    <a:pt x="38" y="4"/>
                    <a:pt x="55" y="1"/>
                  </a:cubicBezTo>
                  <a:cubicBezTo>
                    <a:pt x="56" y="1"/>
                    <a:pt x="56" y="0"/>
                    <a:pt x="57" y="0"/>
                  </a:cubicBezTo>
                  <a:cubicBezTo>
                    <a:pt x="60" y="0"/>
                    <a:pt x="64" y="0"/>
                    <a:pt x="68" y="0"/>
                  </a:cubicBezTo>
                  <a:close/>
                </a:path>
              </a:pathLst>
            </a:custGeom>
            <a:grpFill/>
            <a:ln>
              <a:noFill/>
            </a:ln>
          </p:spPr>
          <p:txBody>
            <a:bodyPr/>
            <a:lstStyle/>
            <a:p>
              <a:pPr>
                <a:defRPr/>
              </a:pPr>
              <a:endParaRPr lang="en-US" sz="1633"/>
            </a:p>
          </p:txBody>
        </p:sp>
        <p:sp>
          <p:nvSpPr>
            <p:cNvPr id="32" name="Freeform 7">
              <a:extLst>
                <a:ext uri="{FF2B5EF4-FFF2-40B4-BE49-F238E27FC236}">
                  <a16:creationId xmlns:a16="http://schemas.microsoft.com/office/drawing/2014/main" id="{9F03370C-3691-7988-D4E2-82DE8BCF4740}"/>
                </a:ext>
              </a:extLst>
            </p:cNvPr>
            <p:cNvSpPr>
              <a:spLocks/>
            </p:cNvSpPr>
            <p:nvPr/>
          </p:nvSpPr>
          <p:spPr bwMode="auto">
            <a:xfrm>
              <a:off x="8983663" y="-1439863"/>
              <a:ext cx="327025" cy="422275"/>
            </a:xfrm>
            <a:custGeom>
              <a:avLst/>
              <a:gdLst>
                <a:gd name="T0" fmla="*/ 243 w 243"/>
                <a:gd name="T1" fmla="*/ 313 h 313"/>
                <a:gd name="T2" fmla="*/ 238 w 243"/>
                <a:gd name="T3" fmla="*/ 313 h 313"/>
                <a:gd name="T4" fmla="*/ 5 w 243"/>
                <a:gd name="T5" fmla="*/ 313 h 313"/>
                <a:gd name="T6" fmla="*/ 1 w 243"/>
                <a:gd name="T7" fmla="*/ 308 h 313"/>
                <a:gd name="T8" fmla="*/ 24 w 243"/>
                <a:gd name="T9" fmla="*/ 157 h 313"/>
                <a:gd name="T10" fmla="*/ 47 w 243"/>
                <a:gd name="T11" fmla="*/ 4 h 313"/>
                <a:gd name="T12" fmla="*/ 52 w 243"/>
                <a:gd name="T13" fmla="*/ 0 h 313"/>
                <a:gd name="T14" fmla="*/ 191 w 243"/>
                <a:gd name="T15" fmla="*/ 0 h 313"/>
                <a:gd name="T16" fmla="*/ 195 w 243"/>
                <a:gd name="T17" fmla="*/ 4 h 313"/>
                <a:gd name="T18" fmla="*/ 217 w 243"/>
                <a:gd name="T19" fmla="*/ 147 h 313"/>
                <a:gd name="T20" fmla="*/ 238 w 243"/>
                <a:gd name="T21" fmla="*/ 285 h 313"/>
                <a:gd name="T22" fmla="*/ 243 w 243"/>
                <a:gd name="T2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313">
                  <a:moveTo>
                    <a:pt x="243" y="313"/>
                  </a:moveTo>
                  <a:cubicBezTo>
                    <a:pt x="241" y="313"/>
                    <a:pt x="239" y="313"/>
                    <a:pt x="238" y="313"/>
                  </a:cubicBezTo>
                  <a:cubicBezTo>
                    <a:pt x="160" y="313"/>
                    <a:pt x="82" y="313"/>
                    <a:pt x="5" y="313"/>
                  </a:cubicBezTo>
                  <a:cubicBezTo>
                    <a:pt x="0" y="313"/>
                    <a:pt x="0" y="312"/>
                    <a:pt x="1" y="308"/>
                  </a:cubicBezTo>
                  <a:cubicBezTo>
                    <a:pt x="9" y="258"/>
                    <a:pt x="16" y="207"/>
                    <a:pt x="24" y="157"/>
                  </a:cubicBezTo>
                  <a:cubicBezTo>
                    <a:pt x="32" y="106"/>
                    <a:pt x="40" y="55"/>
                    <a:pt x="47" y="4"/>
                  </a:cubicBezTo>
                  <a:cubicBezTo>
                    <a:pt x="48" y="1"/>
                    <a:pt x="49" y="0"/>
                    <a:pt x="52" y="0"/>
                  </a:cubicBezTo>
                  <a:cubicBezTo>
                    <a:pt x="98" y="0"/>
                    <a:pt x="144" y="0"/>
                    <a:pt x="191" y="0"/>
                  </a:cubicBezTo>
                  <a:cubicBezTo>
                    <a:pt x="194" y="0"/>
                    <a:pt x="195" y="1"/>
                    <a:pt x="195" y="4"/>
                  </a:cubicBezTo>
                  <a:cubicBezTo>
                    <a:pt x="202" y="51"/>
                    <a:pt x="210" y="99"/>
                    <a:pt x="217" y="147"/>
                  </a:cubicBezTo>
                  <a:cubicBezTo>
                    <a:pt x="224" y="193"/>
                    <a:pt x="231" y="239"/>
                    <a:pt x="238" y="285"/>
                  </a:cubicBezTo>
                  <a:cubicBezTo>
                    <a:pt x="240" y="294"/>
                    <a:pt x="241" y="303"/>
                    <a:pt x="243" y="313"/>
                  </a:cubicBezTo>
                  <a:close/>
                </a:path>
              </a:pathLst>
            </a:custGeom>
            <a:grpFill/>
            <a:ln>
              <a:noFill/>
            </a:ln>
          </p:spPr>
          <p:txBody>
            <a:bodyPr/>
            <a:lstStyle/>
            <a:p>
              <a:pPr>
                <a:defRPr/>
              </a:pPr>
              <a:endParaRPr lang="en-US" sz="1633"/>
            </a:p>
          </p:txBody>
        </p:sp>
        <p:sp>
          <p:nvSpPr>
            <p:cNvPr id="33" name="Freeform 8">
              <a:extLst>
                <a:ext uri="{FF2B5EF4-FFF2-40B4-BE49-F238E27FC236}">
                  <a16:creationId xmlns:a16="http://schemas.microsoft.com/office/drawing/2014/main" id="{D7AF01EE-E64D-220D-0B4A-97CBD6887C8D}"/>
                </a:ext>
              </a:extLst>
            </p:cNvPr>
            <p:cNvSpPr>
              <a:spLocks/>
            </p:cNvSpPr>
            <p:nvPr/>
          </p:nvSpPr>
          <p:spPr bwMode="auto">
            <a:xfrm>
              <a:off x="8859838" y="-1563688"/>
              <a:ext cx="147638" cy="257175"/>
            </a:xfrm>
            <a:custGeom>
              <a:avLst/>
              <a:gdLst>
                <a:gd name="T0" fmla="*/ 52 w 110"/>
                <a:gd name="T1" fmla="*/ 90 h 191"/>
                <a:gd name="T2" fmla="*/ 19 w 110"/>
                <a:gd name="T3" fmla="*/ 52 h 191"/>
                <a:gd name="T4" fmla="*/ 47 w 110"/>
                <a:gd name="T5" fmla="*/ 8 h 191"/>
                <a:gd name="T6" fmla="*/ 102 w 110"/>
                <a:gd name="T7" fmla="*/ 35 h 191"/>
                <a:gd name="T8" fmla="*/ 72 w 110"/>
                <a:gd name="T9" fmla="*/ 89 h 191"/>
                <a:gd name="T10" fmla="*/ 71 w 110"/>
                <a:gd name="T11" fmla="*/ 90 h 191"/>
                <a:gd name="T12" fmla="*/ 68 w 110"/>
                <a:gd name="T13" fmla="*/ 90 h 191"/>
                <a:gd name="T14" fmla="*/ 84 w 110"/>
                <a:gd name="T15" fmla="*/ 91 h 191"/>
                <a:gd name="T16" fmla="*/ 107 w 110"/>
                <a:gd name="T17" fmla="*/ 100 h 191"/>
                <a:gd name="T18" fmla="*/ 109 w 110"/>
                <a:gd name="T19" fmla="*/ 106 h 191"/>
                <a:gd name="T20" fmla="*/ 97 w 110"/>
                <a:gd name="T21" fmla="*/ 188 h 191"/>
                <a:gd name="T22" fmla="*/ 93 w 110"/>
                <a:gd name="T23" fmla="*/ 191 h 191"/>
                <a:gd name="T24" fmla="*/ 15 w 110"/>
                <a:gd name="T25" fmla="*/ 191 h 191"/>
                <a:gd name="T26" fmla="*/ 0 w 110"/>
                <a:gd name="T27" fmla="*/ 176 h 191"/>
                <a:gd name="T28" fmla="*/ 0 w 110"/>
                <a:gd name="T29" fmla="*/ 131 h 191"/>
                <a:gd name="T30" fmla="*/ 40 w 110"/>
                <a:gd name="T31" fmla="*/ 91 h 191"/>
                <a:gd name="T32" fmla="*/ 55 w 110"/>
                <a:gd name="T33" fmla="*/ 91 h 191"/>
                <a:gd name="T34" fmla="*/ 56 w 110"/>
                <a:gd name="T35" fmla="*/ 91 h 191"/>
                <a:gd name="T36" fmla="*/ 52 w 110"/>
                <a:gd name="T37" fmla="*/ 9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91">
                  <a:moveTo>
                    <a:pt x="52" y="90"/>
                  </a:moveTo>
                  <a:cubicBezTo>
                    <a:pt x="35" y="86"/>
                    <a:pt x="21" y="70"/>
                    <a:pt x="19" y="52"/>
                  </a:cubicBezTo>
                  <a:cubicBezTo>
                    <a:pt x="18" y="33"/>
                    <a:pt x="29" y="15"/>
                    <a:pt x="47" y="8"/>
                  </a:cubicBezTo>
                  <a:cubicBezTo>
                    <a:pt x="69" y="0"/>
                    <a:pt x="95" y="12"/>
                    <a:pt x="102" y="35"/>
                  </a:cubicBezTo>
                  <a:cubicBezTo>
                    <a:pt x="110" y="59"/>
                    <a:pt x="96" y="84"/>
                    <a:pt x="72" y="89"/>
                  </a:cubicBezTo>
                  <a:cubicBezTo>
                    <a:pt x="72" y="90"/>
                    <a:pt x="71" y="90"/>
                    <a:pt x="71" y="90"/>
                  </a:cubicBezTo>
                  <a:cubicBezTo>
                    <a:pt x="70" y="90"/>
                    <a:pt x="69" y="90"/>
                    <a:pt x="68" y="90"/>
                  </a:cubicBezTo>
                  <a:cubicBezTo>
                    <a:pt x="73" y="91"/>
                    <a:pt x="79" y="90"/>
                    <a:pt x="84" y="91"/>
                  </a:cubicBezTo>
                  <a:cubicBezTo>
                    <a:pt x="93" y="91"/>
                    <a:pt x="100" y="95"/>
                    <a:pt x="107" y="100"/>
                  </a:cubicBezTo>
                  <a:cubicBezTo>
                    <a:pt x="109" y="102"/>
                    <a:pt x="110" y="103"/>
                    <a:pt x="109" y="106"/>
                  </a:cubicBezTo>
                  <a:cubicBezTo>
                    <a:pt x="105" y="133"/>
                    <a:pt x="101" y="160"/>
                    <a:pt x="97" y="188"/>
                  </a:cubicBezTo>
                  <a:cubicBezTo>
                    <a:pt x="96" y="190"/>
                    <a:pt x="95" y="191"/>
                    <a:pt x="93" y="191"/>
                  </a:cubicBezTo>
                  <a:cubicBezTo>
                    <a:pt x="67" y="191"/>
                    <a:pt x="41" y="191"/>
                    <a:pt x="15" y="191"/>
                  </a:cubicBezTo>
                  <a:cubicBezTo>
                    <a:pt x="6" y="191"/>
                    <a:pt x="0" y="185"/>
                    <a:pt x="0" y="176"/>
                  </a:cubicBezTo>
                  <a:cubicBezTo>
                    <a:pt x="0" y="161"/>
                    <a:pt x="0" y="146"/>
                    <a:pt x="0" y="131"/>
                  </a:cubicBezTo>
                  <a:cubicBezTo>
                    <a:pt x="1" y="110"/>
                    <a:pt x="19" y="92"/>
                    <a:pt x="40" y="91"/>
                  </a:cubicBezTo>
                  <a:cubicBezTo>
                    <a:pt x="45" y="90"/>
                    <a:pt x="50" y="91"/>
                    <a:pt x="55" y="91"/>
                  </a:cubicBezTo>
                  <a:cubicBezTo>
                    <a:pt x="56" y="91"/>
                    <a:pt x="56" y="90"/>
                    <a:pt x="56" y="91"/>
                  </a:cubicBezTo>
                  <a:cubicBezTo>
                    <a:pt x="55" y="90"/>
                    <a:pt x="53" y="91"/>
                    <a:pt x="52" y="90"/>
                  </a:cubicBezTo>
                  <a:close/>
                </a:path>
              </a:pathLst>
            </a:custGeom>
            <a:grpFill/>
            <a:ln>
              <a:noFill/>
            </a:ln>
          </p:spPr>
          <p:txBody>
            <a:bodyPr/>
            <a:lstStyle/>
            <a:p>
              <a:pPr>
                <a:defRPr/>
              </a:pPr>
              <a:endParaRPr lang="en-US" sz="1633"/>
            </a:p>
          </p:txBody>
        </p:sp>
        <p:sp>
          <p:nvSpPr>
            <p:cNvPr id="34" name="Freeform 9">
              <a:extLst>
                <a:ext uri="{FF2B5EF4-FFF2-40B4-BE49-F238E27FC236}">
                  <a16:creationId xmlns:a16="http://schemas.microsoft.com/office/drawing/2014/main" id="{614DA5AA-C6C5-1FA5-669B-79570056255C}"/>
                </a:ext>
              </a:extLst>
            </p:cNvPr>
            <p:cNvSpPr>
              <a:spLocks/>
            </p:cNvSpPr>
            <p:nvPr/>
          </p:nvSpPr>
          <p:spPr bwMode="auto">
            <a:xfrm>
              <a:off x="9286875" y="-1565275"/>
              <a:ext cx="147638" cy="258763"/>
            </a:xfrm>
            <a:custGeom>
              <a:avLst/>
              <a:gdLst>
                <a:gd name="T0" fmla="*/ 39 w 110"/>
                <a:gd name="T1" fmla="*/ 91 h 192"/>
                <a:gd name="T2" fmla="*/ 5 w 110"/>
                <a:gd name="T3" fmla="*/ 54 h 192"/>
                <a:gd name="T4" fmla="*/ 30 w 110"/>
                <a:gd name="T5" fmla="*/ 11 h 192"/>
                <a:gd name="T6" fmla="*/ 87 w 110"/>
                <a:gd name="T7" fmla="*/ 34 h 192"/>
                <a:gd name="T8" fmla="*/ 60 w 110"/>
                <a:gd name="T9" fmla="*/ 90 h 192"/>
                <a:gd name="T10" fmla="*/ 57 w 110"/>
                <a:gd name="T11" fmla="*/ 91 h 192"/>
                <a:gd name="T12" fmla="*/ 54 w 110"/>
                <a:gd name="T13" fmla="*/ 92 h 192"/>
                <a:gd name="T14" fmla="*/ 70 w 110"/>
                <a:gd name="T15" fmla="*/ 92 h 192"/>
                <a:gd name="T16" fmla="*/ 109 w 110"/>
                <a:gd name="T17" fmla="*/ 132 h 192"/>
                <a:gd name="T18" fmla="*/ 109 w 110"/>
                <a:gd name="T19" fmla="*/ 178 h 192"/>
                <a:gd name="T20" fmla="*/ 95 w 110"/>
                <a:gd name="T21" fmla="*/ 192 h 192"/>
                <a:gd name="T22" fmla="*/ 16 w 110"/>
                <a:gd name="T23" fmla="*/ 192 h 192"/>
                <a:gd name="T24" fmla="*/ 13 w 110"/>
                <a:gd name="T25" fmla="*/ 189 h 192"/>
                <a:gd name="T26" fmla="*/ 0 w 110"/>
                <a:gd name="T27" fmla="*/ 107 h 192"/>
                <a:gd name="T28" fmla="*/ 2 w 110"/>
                <a:gd name="T29" fmla="*/ 101 h 192"/>
                <a:gd name="T30" fmla="*/ 26 w 110"/>
                <a:gd name="T31" fmla="*/ 92 h 192"/>
                <a:gd name="T32" fmla="*/ 41 w 110"/>
                <a:gd name="T33" fmla="*/ 91 h 192"/>
                <a:gd name="T34" fmla="*/ 39 w 110"/>
                <a:gd name="T35" fmla="*/ 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192">
                  <a:moveTo>
                    <a:pt x="39" y="91"/>
                  </a:moveTo>
                  <a:cubicBezTo>
                    <a:pt x="22" y="88"/>
                    <a:pt x="8" y="73"/>
                    <a:pt x="5" y="54"/>
                  </a:cubicBezTo>
                  <a:cubicBezTo>
                    <a:pt x="3" y="36"/>
                    <a:pt x="13" y="18"/>
                    <a:pt x="30" y="11"/>
                  </a:cubicBezTo>
                  <a:cubicBezTo>
                    <a:pt x="52" y="0"/>
                    <a:pt x="79" y="11"/>
                    <a:pt x="87" y="34"/>
                  </a:cubicBezTo>
                  <a:cubicBezTo>
                    <a:pt x="96" y="57"/>
                    <a:pt x="84" y="83"/>
                    <a:pt x="60" y="90"/>
                  </a:cubicBezTo>
                  <a:cubicBezTo>
                    <a:pt x="59" y="90"/>
                    <a:pt x="58" y="90"/>
                    <a:pt x="57" y="91"/>
                  </a:cubicBezTo>
                  <a:cubicBezTo>
                    <a:pt x="56" y="91"/>
                    <a:pt x="55" y="91"/>
                    <a:pt x="54" y="92"/>
                  </a:cubicBezTo>
                  <a:cubicBezTo>
                    <a:pt x="59" y="92"/>
                    <a:pt x="64" y="92"/>
                    <a:pt x="70" y="92"/>
                  </a:cubicBezTo>
                  <a:cubicBezTo>
                    <a:pt x="91" y="93"/>
                    <a:pt x="109" y="111"/>
                    <a:pt x="109" y="132"/>
                  </a:cubicBezTo>
                  <a:cubicBezTo>
                    <a:pt x="110" y="147"/>
                    <a:pt x="109" y="163"/>
                    <a:pt x="109" y="178"/>
                  </a:cubicBezTo>
                  <a:cubicBezTo>
                    <a:pt x="109" y="186"/>
                    <a:pt x="103" y="192"/>
                    <a:pt x="95" y="192"/>
                  </a:cubicBezTo>
                  <a:cubicBezTo>
                    <a:pt x="69" y="192"/>
                    <a:pt x="43" y="192"/>
                    <a:pt x="16" y="192"/>
                  </a:cubicBezTo>
                  <a:cubicBezTo>
                    <a:pt x="14" y="192"/>
                    <a:pt x="13" y="191"/>
                    <a:pt x="13" y="189"/>
                  </a:cubicBezTo>
                  <a:cubicBezTo>
                    <a:pt x="9" y="161"/>
                    <a:pt x="4" y="134"/>
                    <a:pt x="0" y="107"/>
                  </a:cubicBezTo>
                  <a:cubicBezTo>
                    <a:pt x="0" y="104"/>
                    <a:pt x="0" y="103"/>
                    <a:pt x="2" y="101"/>
                  </a:cubicBezTo>
                  <a:cubicBezTo>
                    <a:pt x="9" y="96"/>
                    <a:pt x="17" y="92"/>
                    <a:pt x="26" y="92"/>
                  </a:cubicBezTo>
                  <a:cubicBezTo>
                    <a:pt x="31" y="91"/>
                    <a:pt x="36" y="92"/>
                    <a:pt x="41" y="91"/>
                  </a:cubicBezTo>
                  <a:cubicBezTo>
                    <a:pt x="41" y="91"/>
                    <a:pt x="40" y="91"/>
                    <a:pt x="39" y="91"/>
                  </a:cubicBezTo>
                  <a:close/>
                </a:path>
              </a:pathLst>
            </a:custGeom>
            <a:grpFill/>
            <a:ln>
              <a:noFill/>
            </a:ln>
          </p:spPr>
          <p:txBody>
            <a:bodyPr/>
            <a:lstStyle/>
            <a:p>
              <a:pPr>
                <a:defRPr/>
              </a:pPr>
              <a:endParaRPr lang="en-US" sz="1633"/>
            </a:p>
          </p:txBody>
        </p:sp>
        <p:sp>
          <p:nvSpPr>
            <p:cNvPr id="35" name="Freeform 10">
              <a:extLst>
                <a:ext uri="{FF2B5EF4-FFF2-40B4-BE49-F238E27FC236}">
                  <a16:creationId xmlns:a16="http://schemas.microsoft.com/office/drawing/2014/main" id="{24EF36C1-1114-9DFB-4173-4807B1A27532}"/>
                </a:ext>
              </a:extLst>
            </p:cNvPr>
            <p:cNvSpPr>
              <a:spLocks/>
            </p:cNvSpPr>
            <p:nvPr/>
          </p:nvSpPr>
          <p:spPr bwMode="auto">
            <a:xfrm>
              <a:off x="8818563" y="-1271588"/>
              <a:ext cx="147638" cy="254000"/>
            </a:xfrm>
            <a:custGeom>
              <a:avLst/>
              <a:gdLst>
                <a:gd name="T0" fmla="*/ 70 w 110"/>
                <a:gd name="T1" fmla="*/ 89 h 189"/>
                <a:gd name="T2" fmla="*/ 101 w 110"/>
                <a:gd name="T3" fmla="*/ 93 h 189"/>
                <a:gd name="T4" fmla="*/ 107 w 110"/>
                <a:gd name="T5" fmla="*/ 105 h 189"/>
                <a:gd name="T6" fmla="*/ 95 w 110"/>
                <a:gd name="T7" fmla="*/ 186 h 189"/>
                <a:gd name="T8" fmla="*/ 91 w 110"/>
                <a:gd name="T9" fmla="*/ 189 h 189"/>
                <a:gd name="T10" fmla="*/ 16 w 110"/>
                <a:gd name="T11" fmla="*/ 189 h 189"/>
                <a:gd name="T12" fmla="*/ 2 w 110"/>
                <a:gd name="T13" fmla="*/ 176 h 189"/>
                <a:gd name="T14" fmla="*/ 3 w 110"/>
                <a:gd name="T15" fmla="*/ 124 h 189"/>
                <a:gd name="T16" fmla="*/ 42 w 110"/>
                <a:gd name="T17" fmla="*/ 89 h 189"/>
                <a:gd name="T18" fmla="*/ 57 w 110"/>
                <a:gd name="T19" fmla="*/ 89 h 189"/>
                <a:gd name="T20" fmla="*/ 61 w 110"/>
                <a:gd name="T21" fmla="*/ 89 h 189"/>
                <a:gd name="T22" fmla="*/ 57 w 110"/>
                <a:gd name="T23" fmla="*/ 89 h 189"/>
                <a:gd name="T24" fmla="*/ 21 w 110"/>
                <a:gd name="T25" fmla="*/ 47 h 189"/>
                <a:gd name="T26" fmla="*/ 54 w 110"/>
                <a:gd name="T27" fmla="*/ 5 h 189"/>
                <a:gd name="T28" fmla="*/ 105 w 110"/>
                <a:gd name="T29" fmla="*/ 36 h 189"/>
                <a:gd name="T30" fmla="*/ 76 w 110"/>
                <a:gd name="T31" fmla="*/ 87 h 189"/>
                <a:gd name="T32" fmla="*/ 70 w 110"/>
                <a:gd name="T33" fmla="*/ 89 h 189"/>
                <a:gd name="T34" fmla="*/ 66 w 110"/>
                <a:gd name="T35" fmla="*/ 89 h 189"/>
                <a:gd name="T36" fmla="*/ 70 w 110"/>
                <a:gd name="T37" fmla="*/ 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89">
                  <a:moveTo>
                    <a:pt x="70" y="89"/>
                  </a:moveTo>
                  <a:cubicBezTo>
                    <a:pt x="81" y="89"/>
                    <a:pt x="91" y="88"/>
                    <a:pt x="101" y="93"/>
                  </a:cubicBezTo>
                  <a:cubicBezTo>
                    <a:pt x="108" y="97"/>
                    <a:pt x="108" y="97"/>
                    <a:pt x="107" y="105"/>
                  </a:cubicBezTo>
                  <a:cubicBezTo>
                    <a:pt x="103" y="132"/>
                    <a:pt x="99" y="159"/>
                    <a:pt x="95" y="186"/>
                  </a:cubicBezTo>
                  <a:cubicBezTo>
                    <a:pt x="94" y="188"/>
                    <a:pt x="94" y="189"/>
                    <a:pt x="91" y="189"/>
                  </a:cubicBezTo>
                  <a:cubicBezTo>
                    <a:pt x="66" y="189"/>
                    <a:pt x="41" y="189"/>
                    <a:pt x="16" y="189"/>
                  </a:cubicBezTo>
                  <a:cubicBezTo>
                    <a:pt x="9" y="189"/>
                    <a:pt x="2" y="183"/>
                    <a:pt x="2" y="176"/>
                  </a:cubicBezTo>
                  <a:cubicBezTo>
                    <a:pt x="2" y="159"/>
                    <a:pt x="0" y="141"/>
                    <a:pt x="3" y="124"/>
                  </a:cubicBezTo>
                  <a:cubicBezTo>
                    <a:pt x="6" y="104"/>
                    <a:pt x="23" y="90"/>
                    <a:pt x="42" y="89"/>
                  </a:cubicBezTo>
                  <a:cubicBezTo>
                    <a:pt x="47" y="89"/>
                    <a:pt x="52" y="89"/>
                    <a:pt x="57" y="89"/>
                  </a:cubicBezTo>
                  <a:cubicBezTo>
                    <a:pt x="58" y="89"/>
                    <a:pt x="60" y="89"/>
                    <a:pt x="61" y="89"/>
                  </a:cubicBezTo>
                  <a:cubicBezTo>
                    <a:pt x="60" y="89"/>
                    <a:pt x="58" y="89"/>
                    <a:pt x="57" y="89"/>
                  </a:cubicBezTo>
                  <a:cubicBezTo>
                    <a:pt x="36" y="84"/>
                    <a:pt x="21" y="67"/>
                    <a:pt x="21" y="47"/>
                  </a:cubicBezTo>
                  <a:cubicBezTo>
                    <a:pt x="21" y="27"/>
                    <a:pt x="34" y="9"/>
                    <a:pt x="54" y="5"/>
                  </a:cubicBezTo>
                  <a:cubicBezTo>
                    <a:pt x="77" y="0"/>
                    <a:pt x="99" y="13"/>
                    <a:pt x="105" y="36"/>
                  </a:cubicBezTo>
                  <a:cubicBezTo>
                    <a:pt x="110" y="58"/>
                    <a:pt x="98" y="81"/>
                    <a:pt x="76" y="87"/>
                  </a:cubicBezTo>
                  <a:cubicBezTo>
                    <a:pt x="74" y="88"/>
                    <a:pt x="72" y="88"/>
                    <a:pt x="70" y="89"/>
                  </a:cubicBezTo>
                  <a:cubicBezTo>
                    <a:pt x="69" y="89"/>
                    <a:pt x="67" y="89"/>
                    <a:pt x="66" y="89"/>
                  </a:cubicBezTo>
                  <a:cubicBezTo>
                    <a:pt x="67" y="89"/>
                    <a:pt x="69" y="89"/>
                    <a:pt x="70" y="89"/>
                  </a:cubicBezTo>
                  <a:close/>
                </a:path>
              </a:pathLst>
            </a:custGeom>
            <a:grpFill/>
            <a:ln>
              <a:noFill/>
            </a:ln>
          </p:spPr>
          <p:txBody>
            <a:bodyPr/>
            <a:lstStyle/>
            <a:p>
              <a:pPr>
                <a:defRPr/>
              </a:pPr>
              <a:endParaRPr lang="en-US" sz="1633"/>
            </a:p>
          </p:txBody>
        </p:sp>
        <p:sp>
          <p:nvSpPr>
            <p:cNvPr id="36" name="Freeform 11">
              <a:extLst>
                <a:ext uri="{FF2B5EF4-FFF2-40B4-BE49-F238E27FC236}">
                  <a16:creationId xmlns:a16="http://schemas.microsoft.com/office/drawing/2014/main" id="{DF4BA86A-9FD0-447F-BA80-ECC7B8CE8722}"/>
                </a:ext>
              </a:extLst>
            </p:cNvPr>
            <p:cNvSpPr>
              <a:spLocks/>
            </p:cNvSpPr>
            <p:nvPr/>
          </p:nvSpPr>
          <p:spPr bwMode="auto">
            <a:xfrm>
              <a:off x="8913813" y="-1441450"/>
              <a:ext cx="25400" cy="1588"/>
            </a:xfrm>
            <a:custGeom>
              <a:avLst/>
              <a:gdLst>
                <a:gd name="T0" fmla="*/ 12 w 19"/>
                <a:gd name="T1" fmla="*/ 0 h 2"/>
                <a:gd name="T2" fmla="*/ 19 w 19"/>
                <a:gd name="T3" fmla="*/ 1 h 2"/>
                <a:gd name="T4" fmla="*/ 19 w 19"/>
                <a:gd name="T5" fmla="*/ 1 h 2"/>
                <a:gd name="T6" fmla="*/ 0 w 19"/>
                <a:gd name="T7" fmla="*/ 1 h 2"/>
                <a:gd name="T8" fmla="*/ 8 w 19"/>
                <a:gd name="T9" fmla="*/ 1 h 2"/>
                <a:gd name="T10" fmla="*/ 12 w 19"/>
                <a:gd name="T11" fmla="*/ 0 h 2"/>
              </a:gdLst>
              <a:ahLst/>
              <a:cxnLst>
                <a:cxn ang="0">
                  <a:pos x="T0" y="T1"/>
                </a:cxn>
                <a:cxn ang="0">
                  <a:pos x="T2" y="T3"/>
                </a:cxn>
                <a:cxn ang="0">
                  <a:pos x="T4" y="T5"/>
                </a:cxn>
                <a:cxn ang="0">
                  <a:pos x="T6" y="T7"/>
                </a:cxn>
                <a:cxn ang="0">
                  <a:pos x="T8" y="T9"/>
                </a:cxn>
                <a:cxn ang="0">
                  <a:pos x="T10" y="T11"/>
                </a:cxn>
              </a:cxnLst>
              <a:rect l="0" t="0" r="r" b="b"/>
              <a:pathLst>
                <a:path w="19" h="2">
                  <a:moveTo>
                    <a:pt x="12" y="0"/>
                  </a:moveTo>
                  <a:cubicBezTo>
                    <a:pt x="14" y="0"/>
                    <a:pt x="17" y="0"/>
                    <a:pt x="19" y="1"/>
                  </a:cubicBezTo>
                  <a:cubicBezTo>
                    <a:pt x="19" y="1"/>
                    <a:pt x="19" y="1"/>
                    <a:pt x="19" y="1"/>
                  </a:cubicBezTo>
                  <a:cubicBezTo>
                    <a:pt x="12" y="1"/>
                    <a:pt x="6" y="1"/>
                    <a:pt x="0" y="1"/>
                  </a:cubicBezTo>
                  <a:cubicBezTo>
                    <a:pt x="2" y="0"/>
                    <a:pt x="5" y="1"/>
                    <a:pt x="8" y="1"/>
                  </a:cubicBezTo>
                  <a:cubicBezTo>
                    <a:pt x="9" y="0"/>
                    <a:pt x="11" y="2"/>
                    <a:pt x="12" y="0"/>
                  </a:cubicBezTo>
                  <a:close/>
                </a:path>
              </a:pathLst>
            </a:custGeom>
            <a:grpFill/>
            <a:ln>
              <a:noFill/>
            </a:ln>
          </p:spPr>
          <p:txBody>
            <a:bodyPr/>
            <a:lstStyle/>
            <a:p>
              <a:pPr>
                <a:defRPr/>
              </a:pPr>
              <a:endParaRPr lang="en-US" sz="1633"/>
            </a:p>
          </p:txBody>
        </p:sp>
        <p:sp>
          <p:nvSpPr>
            <p:cNvPr id="37" name="Freeform 12">
              <a:extLst>
                <a:ext uri="{FF2B5EF4-FFF2-40B4-BE49-F238E27FC236}">
                  <a16:creationId xmlns:a16="http://schemas.microsoft.com/office/drawing/2014/main" id="{CF7817AA-8136-809A-3F4F-2EA830739D10}"/>
                </a:ext>
              </a:extLst>
            </p:cNvPr>
            <p:cNvSpPr>
              <a:spLocks/>
            </p:cNvSpPr>
            <p:nvPr/>
          </p:nvSpPr>
          <p:spPr bwMode="auto">
            <a:xfrm>
              <a:off x="8947150" y="-1443038"/>
              <a:ext cx="25400" cy="3175"/>
            </a:xfrm>
            <a:custGeom>
              <a:avLst/>
              <a:gdLst>
                <a:gd name="T0" fmla="*/ 19 w 19"/>
                <a:gd name="T1" fmla="*/ 2 h 3"/>
                <a:gd name="T2" fmla="*/ 0 w 19"/>
                <a:gd name="T3" fmla="*/ 2 h 3"/>
                <a:gd name="T4" fmla="*/ 6 w 19"/>
                <a:gd name="T5" fmla="*/ 1 h 3"/>
                <a:gd name="T6" fmla="*/ 19 w 19"/>
                <a:gd name="T7" fmla="*/ 2 h 3"/>
              </a:gdLst>
              <a:ahLst/>
              <a:cxnLst>
                <a:cxn ang="0">
                  <a:pos x="T0" y="T1"/>
                </a:cxn>
                <a:cxn ang="0">
                  <a:pos x="T2" y="T3"/>
                </a:cxn>
                <a:cxn ang="0">
                  <a:pos x="T4" y="T5"/>
                </a:cxn>
                <a:cxn ang="0">
                  <a:pos x="T6" y="T7"/>
                </a:cxn>
              </a:cxnLst>
              <a:rect l="0" t="0" r="r" b="b"/>
              <a:pathLst>
                <a:path w="19" h="3">
                  <a:moveTo>
                    <a:pt x="19" y="2"/>
                  </a:moveTo>
                  <a:cubicBezTo>
                    <a:pt x="12" y="2"/>
                    <a:pt x="6" y="2"/>
                    <a:pt x="0" y="2"/>
                  </a:cubicBezTo>
                  <a:cubicBezTo>
                    <a:pt x="2" y="1"/>
                    <a:pt x="3" y="0"/>
                    <a:pt x="6" y="1"/>
                  </a:cubicBezTo>
                  <a:cubicBezTo>
                    <a:pt x="10" y="3"/>
                    <a:pt x="15" y="0"/>
                    <a:pt x="19" y="2"/>
                  </a:cubicBezTo>
                  <a:close/>
                </a:path>
              </a:pathLst>
            </a:custGeom>
            <a:grpFill/>
            <a:ln>
              <a:noFill/>
            </a:ln>
          </p:spPr>
          <p:txBody>
            <a:bodyPr/>
            <a:lstStyle/>
            <a:p>
              <a:pPr>
                <a:defRPr/>
              </a:pPr>
              <a:endParaRPr lang="en-US" sz="1633"/>
            </a:p>
          </p:txBody>
        </p:sp>
        <p:sp>
          <p:nvSpPr>
            <p:cNvPr id="38" name="Freeform 13">
              <a:extLst>
                <a:ext uri="{FF2B5EF4-FFF2-40B4-BE49-F238E27FC236}">
                  <a16:creationId xmlns:a16="http://schemas.microsoft.com/office/drawing/2014/main" id="{636FA1EE-6084-6797-D2EF-AC90B6AF0A50}"/>
                </a:ext>
              </a:extLst>
            </p:cNvPr>
            <p:cNvSpPr>
              <a:spLocks/>
            </p:cNvSpPr>
            <p:nvPr/>
          </p:nvSpPr>
          <p:spPr bwMode="auto">
            <a:xfrm>
              <a:off x="9321800" y="-1443038"/>
              <a:ext cx="25400" cy="3175"/>
            </a:xfrm>
            <a:custGeom>
              <a:avLst/>
              <a:gdLst>
                <a:gd name="T0" fmla="*/ 13 w 19"/>
                <a:gd name="T1" fmla="*/ 1 h 3"/>
                <a:gd name="T2" fmla="*/ 19 w 19"/>
                <a:gd name="T3" fmla="*/ 2 h 3"/>
                <a:gd name="T4" fmla="*/ 0 w 19"/>
                <a:gd name="T5" fmla="*/ 2 h 3"/>
                <a:gd name="T6" fmla="*/ 13 w 19"/>
                <a:gd name="T7" fmla="*/ 1 h 3"/>
              </a:gdLst>
              <a:ahLst/>
              <a:cxnLst>
                <a:cxn ang="0">
                  <a:pos x="T0" y="T1"/>
                </a:cxn>
                <a:cxn ang="0">
                  <a:pos x="T2" y="T3"/>
                </a:cxn>
                <a:cxn ang="0">
                  <a:pos x="T4" y="T5"/>
                </a:cxn>
                <a:cxn ang="0">
                  <a:pos x="T6" y="T7"/>
                </a:cxn>
              </a:cxnLst>
              <a:rect l="0" t="0" r="r" b="b"/>
              <a:pathLst>
                <a:path w="19" h="3">
                  <a:moveTo>
                    <a:pt x="13" y="1"/>
                  </a:moveTo>
                  <a:cubicBezTo>
                    <a:pt x="15" y="0"/>
                    <a:pt x="17" y="2"/>
                    <a:pt x="19" y="2"/>
                  </a:cubicBezTo>
                  <a:cubicBezTo>
                    <a:pt x="12" y="2"/>
                    <a:pt x="6" y="2"/>
                    <a:pt x="0" y="2"/>
                  </a:cubicBezTo>
                  <a:cubicBezTo>
                    <a:pt x="4" y="0"/>
                    <a:pt x="9" y="3"/>
                    <a:pt x="13" y="1"/>
                  </a:cubicBezTo>
                  <a:close/>
                </a:path>
              </a:pathLst>
            </a:custGeom>
            <a:grpFill/>
            <a:ln>
              <a:noFill/>
            </a:ln>
          </p:spPr>
          <p:txBody>
            <a:bodyPr/>
            <a:lstStyle/>
            <a:p>
              <a:pPr>
                <a:defRPr/>
              </a:pPr>
              <a:endParaRPr lang="en-US" sz="1633"/>
            </a:p>
          </p:txBody>
        </p:sp>
        <p:sp>
          <p:nvSpPr>
            <p:cNvPr id="39" name="Freeform 14">
              <a:extLst>
                <a:ext uri="{FF2B5EF4-FFF2-40B4-BE49-F238E27FC236}">
                  <a16:creationId xmlns:a16="http://schemas.microsoft.com/office/drawing/2014/main" id="{9732AE12-41AB-E940-EFF5-EA7D948C9765}"/>
                </a:ext>
              </a:extLst>
            </p:cNvPr>
            <p:cNvSpPr>
              <a:spLocks/>
            </p:cNvSpPr>
            <p:nvPr/>
          </p:nvSpPr>
          <p:spPr bwMode="auto">
            <a:xfrm>
              <a:off x="9355138" y="-1441450"/>
              <a:ext cx="25400" cy="1588"/>
            </a:xfrm>
            <a:custGeom>
              <a:avLst/>
              <a:gdLst>
                <a:gd name="T0" fmla="*/ 19 w 19"/>
                <a:gd name="T1" fmla="*/ 1 h 2"/>
                <a:gd name="T2" fmla="*/ 0 w 19"/>
                <a:gd name="T3" fmla="*/ 1 h 2"/>
                <a:gd name="T4" fmla="*/ 6 w 19"/>
                <a:gd name="T5" fmla="*/ 0 h 2"/>
                <a:gd name="T6" fmla="*/ 19 w 19"/>
                <a:gd name="T7" fmla="*/ 1 h 2"/>
              </a:gdLst>
              <a:ahLst/>
              <a:cxnLst>
                <a:cxn ang="0">
                  <a:pos x="T0" y="T1"/>
                </a:cxn>
                <a:cxn ang="0">
                  <a:pos x="T2" y="T3"/>
                </a:cxn>
                <a:cxn ang="0">
                  <a:pos x="T4" y="T5"/>
                </a:cxn>
                <a:cxn ang="0">
                  <a:pos x="T6" y="T7"/>
                </a:cxn>
              </a:cxnLst>
              <a:rect l="0" t="0" r="r" b="b"/>
              <a:pathLst>
                <a:path w="19" h="2">
                  <a:moveTo>
                    <a:pt x="19" y="1"/>
                  </a:moveTo>
                  <a:cubicBezTo>
                    <a:pt x="12" y="2"/>
                    <a:pt x="6" y="1"/>
                    <a:pt x="0" y="1"/>
                  </a:cubicBezTo>
                  <a:cubicBezTo>
                    <a:pt x="2" y="0"/>
                    <a:pt x="4" y="0"/>
                    <a:pt x="6" y="0"/>
                  </a:cubicBezTo>
                  <a:cubicBezTo>
                    <a:pt x="10" y="2"/>
                    <a:pt x="14" y="0"/>
                    <a:pt x="19" y="1"/>
                  </a:cubicBezTo>
                  <a:close/>
                </a:path>
              </a:pathLst>
            </a:custGeom>
            <a:grpFill/>
            <a:ln>
              <a:noFill/>
            </a:ln>
          </p:spPr>
          <p:txBody>
            <a:bodyPr/>
            <a:lstStyle/>
            <a:p>
              <a:pPr>
                <a:defRPr/>
              </a:pPr>
              <a:endParaRPr lang="en-US" sz="1633"/>
            </a:p>
          </p:txBody>
        </p:sp>
        <p:sp>
          <p:nvSpPr>
            <p:cNvPr id="40" name="Freeform 15">
              <a:extLst>
                <a:ext uri="{FF2B5EF4-FFF2-40B4-BE49-F238E27FC236}">
                  <a16:creationId xmlns:a16="http://schemas.microsoft.com/office/drawing/2014/main" id="{0810EC5A-7B2B-BE85-FBBD-977F40EA9DF4}"/>
                </a:ext>
              </a:extLst>
            </p:cNvPr>
            <p:cNvSpPr>
              <a:spLocks/>
            </p:cNvSpPr>
            <p:nvPr/>
          </p:nvSpPr>
          <p:spPr bwMode="auto">
            <a:xfrm>
              <a:off x="8894763" y="-1152525"/>
              <a:ext cx="6350" cy="1588"/>
            </a:xfrm>
            <a:custGeom>
              <a:avLst/>
              <a:gdLst>
                <a:gd name="T0" fmla="*/ 0 w 4"/>
                <a:gd name="T1" fmla="*/ 1 h 2"/>
                <a:gd name="T2" fmla="*/ 4 w 4"/>
                <a:gd name="T3" fmla="*/ 1 h 2"/>
                <a:gd name="T4" fmla="*/ 0 w 4"/>
                <a:gd name="T5" fmla="*/ 1 h 2"/>
                <a:gd name="T6" fmla="*/ 0 w 4"/>
                <a:gd name="T7" fmla="*/ 1 h 2"/>
              </a:gdLst>
              <a:ahLst/>
              <a:cxnLst>
                <a:cxn ang="0">
                  <a:pos x="T0" y="T1"/>
                </a:cxn>
                <a:cxn ang="0">
                  <a:pos x="T2" y="T3"/>
                </a:cxn>
                <a:cxn ang="0">
                  <a:pos x="T4" y="T5"/>
                </a:cxn>
                <a:cxn ang="0">
                  <a:pos x="T6" y="T7"/>
                </a:cxn>
              </a:cxnLst>
              <a:rect l="0" t="0" r="r" b="b"/>
              <a:pathLst>
                <a:path w="4" h="2">
                  <a:moveTo>
                    <a:pt x="0" y="1"/>
                  </a:moveTo>
                  <a:cubicBezTo>
                    <a:pt x="1" y="0"/>
                    <a:pt x="2" y="0"/>
                    <a:pt x="4" y="1"/>
                  </a:cubicBezTo>
                  <a:cubicBezTo>
                    <a:pt x="2" y="2"/>
                    <a:pt x="1" y="2"/>
                    <a:pt x="0" y="1"/>
                  </a:cubicBezTo>
                  <a:cubicBezTo>
                    <a:pt x="0" y="1"/>
                    <a:pt x="0" y="1"/>
                    <a:pt x="0" y="1"/>
                  </a:cubicBezTo>
                  <a:close/>
                </a:path>
              </a:pathLst>
            </a:custGeom>
            <a:grpFill/>
            <a:ln>
              <a:noFill/>
            </a:ln>
          </p:spPr>
          <p:txBody>
            <a:bodyPr/>
            <a:lstStyle/>
            <a:p>
              <a:pPr>
                <a:defRPr/>
              </a:pPr>
              <a:endParaRPr lang="en-US" sz="1633"/>
            </a:p>
          </p:txBody>
        </p:sp>
        <p:sp>
          <p:nvSpPr>
            <p:cNvPr id="41" name="Freeform 16">
              <a:extLst>
                <a:ext uri="{FF2B5EF4-FFF2-40B4-BE49-F238E27FC236}">
                  <a16:creationId xmlns:a16="http://schemas.microsoft.com/office/drawing/2014/main" id="{09D9693E-13CA-E115-DD1A-D146CD88351F}"/>
                </a:ext>
              </a:extLst>
            </p:cNvPr>
            <p:cNvSpPr>
              <a:spLocks/>
            </p:cNvSpPr>
            <p:nvPr/>
          </p:nvSpPr>
          <p:spPr bwMode="auto">
            <a:xfrm>
              <a:off x="8907463" y="-1152525"/>
              <a:ext cx="4763" cy="1588"/>
            </a:xfrm>
            <a:custGeom>
              <a:avLst/>
              <a:gdLst>
                <a:gd name="T0" fmla="*/ 4 w 4"/>
                <a:gd name="T1" fmla="*/ 1 h 2"/>
                <a:gd name="T2" fmla="*/ 0 w 4"/>
                <a:gd name="T3" fmla="*/ 1 h 2"/>
                <a:gd name="T4" fmla="*/ 4 w 4"/>
                <a:gd name="T5" fmla="*/ 1 h 2"/>
                <a:gd name="T6" fmla="*/ 4 w 4"/>
                <a:gd name="T7" fmla="*/ 1 h 2"/>
              </a:gdLst>
              <a:ahLst/>
              <a:cxnLst>
                <a:cxn ang="0">
                  <a:pos x="T0" y="T1"/>
                </a:cxn>
                <a:cxn ang="0">
                  <a:pos x="T2" y="T3"/>
                </a:cxn>
                <a:cxn ang="0">
                  <a:pos x="T4" y="T5"/>
                </a:cxn>
                <a:cxn ang="0">
                  <a:pos x="T6" y="T7"/>
                </a:cxn>
              </a:cxnLst>
              <a:rect l="0" t="0" r="r" b="b"/>
              <a:pathLst>
                <a:path w="4" h="2">
                  <a:moveTo>
                    <a:pt x="4" y="1"/>
                  </a:moveTo>
                  <a:cubicBezTo>
                    <a:pt x="3" y="2"/>
                    <a:pt x="2" y="2"/>
                    <a:pt x="0" y="1"/>
                  </a:cubicBezTo>
                  <a:cubicBezTo>
                    <a:pt x="2" y="0"/>
                    <a:pt x="3" y="0"/>
                    <a:pt x="4" y="1"/>
                  </a:cubicBezTo>
                  <a:cubicBezTo>
                    <a:pt x="4" y="1"/>
                    <a:pt x="4" y="1"/>
                    <a:pt x="4" y="1"/>
                  </a:cubicBezTo>
                  <a:close/>
                </a:path>
              </a:pathLst>
            </a:custGeom>
            <a:grpFill/>
            <a:ln>
              <a:noFill/>
            </a:ln>
          </p:spPr>
          <p:txBody>
            <a:bodyPr/>
            <a:lstStyle/>
            <a:p>
              <a:pPr>
                <a:defRPr/>
              </a:pPr>
              <a:endParaRPr lang="en-US" sz="1633"/>
            </a:p>
          </p:txBody>
        </p:sp>
        <p:sp>
          <p:nvSpPr>
            <p:cNvPr id="42" name="Freeform 17">
              <a:extLst>
                <a:ext uri="{FF2B5EF4-FFF2-40B4-BE49-F238E27FC236}">
                  <a16:creationId xmlns:a16="http://schemas.microsoft.com/office/drawing/2014/main" id="{D210FB73-4412-486E-17E9-9DFE8060DA94}"/>
                </a:ext>
              </a:extLst>
            </p:cNvPr>
            <p:cNvSpPr>
              <a:spLocks/>
            </p:cNvSpPr>
            <p:nvPr/>
          </p:nvSpPr>
          <p:spPr bwMode="auto">
            <a:xfrm>
              <a:off x="9380538" y="-1152525"/>
              <a:ext cx="6350" cy="1588"/>
            </a:xfrm>
            <a:custGeom>
              <a:avLst/>
              <a:gdLst>
                <a:gd name="T0" fmla="*/ 0 w 4"/>
                <a:gd name="T1" fmla="*/ 1 h 2"/>
                <a:gd name="T2" fmla="*/ 4 w 4"/>
                <a:gd name="T3" fmla="*/ 1 h 2"/>
                <a:gd name="T4" fmla="*/ 0 w 4"/>
                <a:gd name="T5" fmla="*/ 1 h 2"/>
                <a:gd name="T6" fmla="*/ 0 w 4"/>
                <a:gd name="T7" fmla="*/ 1 h 2"/>
              </a:gdLst>
              <a:ahLst/>
              <a:cxnLst>
                <a:cxn ang="0">
                  <a:pos x="T0" y="T1"/>
                </a:cxn>
                <a:cxn ang="0">
                  <a:pos x="T2" y="T3"/>
                </a:cxn>
                <a:cxn ang="0">
                  <a:pos x="T4" y="T5"/>
                </a:cxn>
                <a:cxn ang="0">
                  <a:pos x="T6" y="T7"/>
                </a:cxn>
              </a:cxnLst>
              <a:rect l="0" t="0" r="r" b="b"/>
              <a:pathLst>
                <a:path w="4" h="2">
                  <a:moveTo>
                    <a:pt x="0" y="1"/>
                  </a:moveTo>
                  <a:cubicBezTo>
                    <a:pt x="2" y="0"/>
                    <a:pt x="3" y="0"/>
                    <a:pt x="4" y="1"/>
                  </a:cubicBezTo>
                  <a:cubicBezTo>
                    <a:pt x="3" y="2"/>
                    <a:pt x="2" y="2"/>
                    <a:pt x="0" y="1"/>
                  </a:cubicBezTo>
                  <a:cubicBezTo>
                    <a:pt x="0" y="1"/>
                    <a:pt x="0" y="1"/>
                    <a:pt x="0" y="1"/>
                  </a:cubicBezTo>
                  <a:close/>
                </a:path>
              </a:pathLst>
            </a:custGeom>
            <a:grpFill/>
            <a:ln>
              <a:noFill/>
            </a:ln>
          </p:spPr>
          <p:txBody>
            <a:bodyPr/>
            <a:lstStyle/>
            <a:p>
              <a:pPr>
                <a:defRPr/>
              </a:pPr>
              <a:endParaRPr lang="en-US" sz="1633"/>
            </a:p>
          </p:txBody>
        </p:sp>
        <p:sp>
          <p:nvSpPr>
            <p:cNvPr id="43" name="Freeform 18">
              <a:extLst>
                <a:ext uri="{FF2B5EF4-FFF2-40B4-BE49-F238E27FC236}">
                  <a16:creationId xmlns:a16="http://schemas.microsoft.com/office/drawing/2014/main" id="{B9F89638-71F0-005C-12CE-0F70CCEE2B88}"/>
                </a:ext>
              </a:extLst>
            </p:cNvPr>
            <p:cNvSpPr>
              <a:spLocks/>
            </p:cNvSpPr>
            <p:nvPr/>
          </p:nvSpPr>
          <p:spPr bwMode="auto">
            <a:xfrm>
              <a:off x="9394825" y="-1152525"/>
              <a:ext cx="4763" cy="1588"/>
            </a:xfrm>
            <a:custGeom>
              <a:avLst/>
              <a:gdLst>
                <a:gd name="T0" fmla="*/ 4 w 4"/>
                <a:gd name="T1" fmla="*/ 1 h 2"/>
                <a:gd name="T2" fmla="*/ 0 w 4"/>
                <a:gd name="T3" fmla="*/ 1 h 2"/>
                <a:gd name="T4" fmla="*/ 4 w 4"/>
                <a:gd name="T5" fmla="*/ 1 h 2"/>
                <a:gd name="T6" fmla="*/ 4 w 4"/>
                <a:gd name="T7" fmla="*/ 1 h 2"/>
              </a:gdLst>
              <a:ahLst/>
              <a:cxnLst>
                <a:cxn ang="0">
                  <a:pos x="T0" y="T1"/>
                </a:cxn>
                <a:cxn ang="0">
                  <a:pos x="T2" y="T3"/>
                </a:cxn>
                <a:cxn ang="0">
                  <a:pos x="T4" y="T5"/>
                </a:cxn>
                <a:cxn ang="0">
                  <a:pos x="T6" y="T7"/>
                </a:cxn>
              </a:cxnLst>
              <a:rect l="0" t="0" r="r" b="b"/>
              <a:pathLst>
                <a:path w="4" h="2">
                  <a:moveTo>
                    <a:pt x="4" y="1"/>
                  </a:moveTo>
                  <a:cubicBezTo>
                    <a:pt x="3" y="2"/>
                    <a:pt x="1" y="2"/>
                    <a:pt x="0" y="1"/>
                  </a:cubicBezTo>
                  <a:cubicBezTo>
                    <a:pt x="1" y="0"/>
                    <a:pt x="3" y="0"/>
                    <a:pt x="4" y="1"/>
                  </a:cubicBezTo>
                  <a:cubicBezTo>
                    <a:pt x="4" y="1"/>
                    <a:pt x="4" y="1"/>
                    <a:pt x="4" y="1"/>
                  </a:cubicBezTo>
                  <a:close/>
                </a:path>
              </a:pathLst>
            </a:custGeom>
            <a:grpFill/>
            <a:ln>
              <a:noFill/>
            </a:ln>
          </p:spPr>
          <p:txBody>
            <a:bodyPr/>
            <a:lstStyle/>
            <a:p>
              <a:pPr>
                <a:defRPr/>
              </a:pPr>
              <a:endParaRPr lang="en-US" sz="1633"/>
            </a:p>
          </p:txBody>
        </p:sp>
      </p:grpSp>
      <p:grpSp>
        <p:nvGrpSpPr>
          <p:cNvPr id="44" name="Group 43">
            <a:extLst>
              <a:ext uri="{FF2B5EF4-FFF2-40B4-BE49-F238E27FC236}">
                <a16:creationId xmlns:a16="http://schemas.microsoft.com/office/drawing/2014/main" id="{A064FF4D-B866-9245-0D2E-B2B9EBEAAC2D}"/>
              </a:ext>
            </a:extLst>
          </p:cNvPr>
          <p:cNvGrpSpPr/>
          <p:nvPr/>
        </p:nvGrpSpPr>
        <p:grpSpPr>
          <a:xfrm>
            <a:off x="5738310" y="4714409"/>
            <a:ext cx="692338" cy="656903"/>
            <a:chOff x="2499834" y="5681423"/>
            <a:chExt cx="806450" cy="765177"/>
          </a:xfrm>
          <a:solidFill>
            <a:srgbClr val="1D9A78"/>
          </a:solidFill>
        </p:grpSpPr>
        <p:sp>
          <p:nvSpPr>
            <p:cNvPr id="45" name="Freeform 19">
              <a:extLst>
                <a:ext uri="{FF2B5EF4-FFF2-40B4-BE49-F238E27FC236}">
                  <a16:creationId xmlns:a16="http://schemas.microsoft.com/office/drawing/2014/main" id="{88F4E24E-6F2E-EDDE-30C6-9E0BE9682793}"/>
                </a:ext>
              </a:extLst>
            </p:cNvPr>
            <p:cNvSpPr>
              <a:spLocks/>
            </p:cNvSpPr>
            <p:nvPr/>
          </p:nvSpPr>
          <p:spPr bwMode="auto">
            <a:xfrm>
              <a:off x="3111021" y="5894150"/>
              <a:ext cx="195263" cy="549275"/>
            </a:xfrm>
            <a:custGeom>
              <a:avLst/>
              <a:gdLst>
                <a:gd name="T0" fmla="*/ 145 w 145"/>
                <a:gd name="T1" fmla="*/ 22 h 406"/>
                <a:gd name="T2" fmla="*/ 145 w 145"/>
                <a:gd name="T3" fmla="*/ 184 h 406"/>
                <a:gd name="T4" fmla="*/ 122 w 145"/>
                <a:gd name="T5" fmla="*/ 192 h 406"/>
                <a:gd name="T6" fmla="*/ 117 w 145"/>
                <a:gd name="T7" fmla="*/ 177 h 406"/>
                <a:gd name="T8" fmla="*/ 117 w 145"/>
                <a:gd name="T9" fmla="*/ 57 h 406"/>
                <a:gd name="T10" fmla="*/ 116 w 145"/>
                <a:gd name="T11" fmla="*/ 48 h 406"/>
                <a:gd name="T12" fmla="*/ 109 w 145"/>
                <a:gd name="T13" fmla="*/ 43 h 406"/>
                <a:gd name="T14" fmla="*/ 102 w 145"/>
                <a:gd name="T15" fmla="*/ 48 h 406"/>
                <a:gd name="T16" fmla="*/ 101 w 145"/>
                <a:gd name="T17" fmla="*/ 58 h 406"/>
                <a:gd name="T18" fmla="*/ 101 w 145"/>
                <a:gd name="T19" fmla="*/ 382 h 406"/>
                <a:gd name="T20" fmla="*/ 88 w 145"/>
                <a:gd name="T21" fmla="*/ 403 h 406"/>
                <a:gd name="T22" fmla="*/ 66 w 145"/>
                <a:gd name="T23" fmla="*/ 388 h 406"/>
                <a:gd name="T24" fmla="*/ 65 w 145"/>
                <a:gd name="T25" fmla="*/ 381 h 406"/>
                <a:gd name="T26" fmla="*/ 65 w 145"/>
                <a:gd name="T27" fmla="*/ 204 h 406"/>
                <a:gd name="T28" fmla="*/ 60 w 145"/>
                <a:gd name="T29" fmla="*/ 190 h 406"/>
                <a:gd name="T30" fmla="*/ 41 w 145"/>
                <a:gd name="T31" fmla="*/ 190 h 406"/>
                <a:gd name="T32" fmla="*/ 36 w 145"/>
                <a:gd name="T33" fmla="*/ 198 h 406"/>
                <a:gd name="T34" fmla="*/ 36 w 145"/>
                <a:gd name="T35" fmla="*/ 204 h 406"/>
                <a:gd name="T36" fmla="*/ 36 w 145"/>
                <a:gd name="T37" fmla="*/ 382 h 406"/>
                <a:gd name="T38" fmla="*/ 23 w 145"/>
                <a:gd name="T39" fmla="*/ 403 h 406"/>
                <a:gd name="T40" fmla="*/ 1 w 145"/>
                <a:gd name="T41" fmla="*/ 390 h 406"/>
                <a:gd name="T42" fmla="*/ 0 w 145"/>
                <a:gd name="T43" fmla="*/ 380 h 406"/>
                <a:gd name="T44" fmla="*/ 0 w 145"/>
                <a:gd name="T45" fmla="*/ 58 h 406"/>
                <a:gd name="T46" fmla="*/ 0 w 145"/>
                <a:gd name="T47" fmla="*/ 53 h 406"/>
                <a:gd name="T48" fmla="*/ 0 w 145"/>
                <a:gd name="T49" fmla="*/ 0 h 406"/>
                <a:gd name="T50" fmla="*/ 1 w 145"/>
                <a:gd name="T51" fmla="*/ 0 h 406"/>
                <a:gd name="T52" fmla="*/ 111 w 145"/>
                <a:gd name="T53" fmla="*/ 0 h 406"/>
                <a:gd name="T54" fmla="*/ 125 w 145"/>
                <a:gd name="T55" fmla="*/ 1 h 406"/>
                <a:gd name="T56" fmla="*/ 144 w 145"/>
                <a:gd name="T57" fmla="*/ 19 h 406"/>
                <a:gd name="T58" fmla="*/ 145 w 145"/>
                <a:gd name="T59" fmla="*/ 2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5" h="406">
                  <a:moveTo>
                    <a:pt x="145" y="22"/>
                  </a:moveTo>
                  <a:cubicBezTo>
                    <a:pt x="145" y="184"/>
                    <a:pt x="145" y="184"/>
                    <a:pt x="145" y="184"/>
                  </a:cubicBezTo>
                  <a:cubicBezTo>
                    <a:pt x="140" y="195"/>
                    <a:pt x="130" y="198"/>
                    <a:pt x="122" y="192"/>
                  </a:cubicBezTo>
                  <a:cubicBezTo>
                    <a:pt x="118" y="188"/>
                    <a:pt x="117" y="183"/>
                    <a:pt x="117" y="177"/>
                  </a:cubicBezTo>
                  <a:cubicBezTo>
                    <a:pt x="117" y="137"/>
                    <a:pt x="117" y="97"/>
                    <a:pt x="117" y="57"/>
                  </a:cubicBezTo>
                  <a:cubicBezTo>
                    <a:pt x="117" y="54"/>
                    <a:pt x="118" y="51"/>
                    <a:pt x="116" y="48"/>
                  </a:cubicBezTo>
                  <a:cubicBezTo>
                    <a:pt x="115" y="45"/>
                    <a:pt x="113" y="43"/>
                    <a:pt x="109" y="43"/>
                  </a:cubicBezTo>
                  <a:cubicBezTo>
                    <a:pt x="106" y="43"/>
                    <a:pt x="103" y="45"/>
                    <a:pt x="102" y="48"/>
                  </a:cubicBezTo>
                  <a:cubicBezTo>
                    <a:pt x="101" y="51"/>
                    <a:pt x="101" y="55"/>
                    <a:pt x="101" y="58"/>
                  </a:cubicBezTo>
                  <a:cubicBezTo>
                    <a:pt x="101" y="166"/>
                    <a:pt x="101" y="274"/>
                    <a:pt x="101" y="382"/>
                  </a:cubicBezTo>
                  <a:cubicBezTo>
                    <a:pt x="101" y="394"/>
                    <a:pt x="97" y="400"/>
                    <a:pt x="88" y="403"/>
                  </a:cubicBezTo>
                  <a:cubicBezTo>
                    <a:pt x="77" y="406"/>
                    <a:pt x="67" y="399"/>
                    <a:pt x="66" y="388"/>
                  </a:cubicBezTo>
                  <a:cubicBezTo>
                    <a:pt x="65" y="386"/>
                    <a:pt x="65" y="383"/>
                    <a:pt x="65" y="381"/>
                  </a:cubicBezTo>
                  <a:cubicBezTo>
                    <a:pt x="65" y="322"/>
                    <a:pt x="65" y="263"/>
                    <a:pt x="65" y="204"/>
                  </a:cubicBezTo>
                  <a:cubicBezTo>
                    <a:pt x="65" y="198"/>
                    <a:pt x="66" y="193"/>
                    <a:pt x="60" y="190"/>
                  </a:cubicBezTo>
                  <a:cubicBezTo>
                    <a:pt x="54" y="188"/>
                    <a:pt x="47" y="188"/>
                    <a:pt x="41" y="190"/>
                  </a:cubicBezTo>
                  <a:cubicBezTo>
                    <a:pt x="38" y="191"/>
                    <a:pt x="36" y="194"/>
                    <a:pt x="36" y="198"/>
                  </a:cubicBezTo>
                  <a:cubicBezTo>
                    <a:pt x="36" y="200"/>
                    <a:pt x="36" y="202"/>
                    <a:pt x="36" y="204"/>
                  </a:cubicBezTo>
                  <a:cubicBezTo>
                    <a:pt x="36" y="264"/>
                    <a:pt x="36" y="323"/>
                    <a:pt x="36" y="382"/>
                  </a:cubicBezTo>
                  <a:cubicBezTo>
                    <a:pt x="36" y="394"/>
                    <a:pt x="32" y="400"/>
                    <a:pt x="23" y="403"/>
                  </a:cubicBezTo>
                  <a:cubicBezTo>
                    <a:pt x="13" y="405"/>
                    <a:pt x="3" y="400"/>
                    <a:pt x="1" y="390"/>
                  </a:cubicBezTo>
                  <a:cubicBezTo>
                    <a:pt x="0" y="387"/>
                    <a:pt x="0" y="384"/>
                    <a:pt x="0" y="380"/>
                  </a:cubicBezTo>
                  <a:cubicBezTo>
                    <a:pt x="0" y="58"/>
                    <a:pt x="0" y="58"/>
                    <a:pt x="0" y="58"/>
                  </a:cubicBezTo>
                  <a:cubicBezTo>
                    <a:pt x="0" y="56"/>
                    <a:pt x="0" y="55"/>
                    <a:pt x="0" y="53"/>
                  </a:cubicBezTo>
                  <a:cubicBezTo>
                    <a:pt x="0" y="0"/>
                    <a:pt x="0" y="0"/>
                    <a:pt x="0" y="0"/>
                  </a:cubicBezTo>
                  <a:cubicBezTo>
                    <a:pt x="1" y="0"/>
                    <a:pt x="1" y="0"/>
                    <a:pt x="1" y="0"/>
                  </a:cubicBezTo>
                  <a:cubicBezTo>
                    <a:pt x="38" y="0"/>
                    <a:pt x="74" y="0"/>
                    <a:pt x="111" y="0"/>
                  </a:cubicBezTo>
                  <a:cubicBezTo>
                    <a:pt x="116" y="0"/>
                    <a:pt x="120" y="0"/>
                    <a:pt x="125" y="1"/>
                  </a:cubicBezTo>
                  <a:cubicBezTo>
                    <a:pt x="135" y="3"/>
                    <a:pt x="141" y="9"/>
                    <a:pt x="144" y="19"/>
                  </a:cubicBezTo>
                  <a:cubicBezTo>
                    <a:pt x="144" y="20"/>
                    <a:pt x="144" y="22"/>
                    <a:pt x="145" y="22"/>
                  </a:cubicBezTo>
                  <a:close/>
                </a:path>
              </a:pathLst>
            </a:custGeom>
            <a:grpFill/>
            <a:ln>
              <a:noFill/>
            </a:ln>
          </p:spPr>
          <p:txBody>
            <a:bodyPr/>
            <a:lstStyle/>
            <a:p>
              <a:pPr>
                <a:defRPr/>
              </a:pPr>
              <a:endParaRPr lang="en-US" sz="1633"/>
            </a:p>
          </p:txBody>
        </p:sp>
        <p:sp>
          <p:nvSpPr>
            <p:cNvPr id="46" name="Freeform 20">
              <a:extLst>
                <a:ext uri="{FF2B5EF4-FFF2-40B4-BE49-F238E27FC236}">
                  <a16:creationId xmlns:a16="http://schemas.microsoft.com/office/drawing/2014/main" id="{FB31F7E6-9019-30A9-9434-5A8DA552B3D1}"/>
                </a:ext>
              </a:extLst>
            </p:cNvPr>
            <p:cNvSpPr>
              <a:spLocks/>
            </p:cNvSpPr>
            <p:nvPr/>
          </p:nvSpPr>
          <p:spPr bwMode="auto">
            <a:xfrm>
              <a:off x="2499834" y="5894150"/>
              <a:ext cx="296863" cy="552450"/>
            </a:xfrm>
            <a:custGeom>
              <a:avLst/>
              <a:gdLst>
                <a:gd name="T0" fmla="*/ 180 w 220"/>
                <a:gd name="T1" fmla="*/ 49 h 409"/>
                <a:gd name="T2" fmla="*/ 185 w 220"/>
                <a:gd name="T3" fmla="*/ 74 h 409"/>
                <a:gd name="T4" fmla="*/ 218 w 220"/>
                <a:gd name="T5" fmla="*/ 232 h 409"/>
                <a:gd name="T6" fmla="*/ 208 w 220"/>
                <a:gd name="T7" fmla="*/ 245 h 409"/>
                <a:gd name="T8" fmla="*/ 180 w 220"/>
                <a:gd name="T9" fmla="*/ 245 h 409"/>
                <a:gd name="T10" fmla="*/ 167 w 220"/>
                <a:gd name="T11" fmla="*/ 258 h 409"/>
                <a:gd name="T12" fmla="*/ 167 w 220"/>
                <a:gd name="T13" fmla="*/ 390 h 409"/>
                <a:gd name="T14" fmla="*/ 152 w 220"/>
                <a:gd name="T15" fmla="*/ 408 h 409"/>
                <a:gd name="T16" fmla="*/ 137 w 220"/>
                <a:gd name="T17" fmla="*/ 391 h 409"/>
                <a:gd name="T18" fmla="*/ 137 w 220"/>
                <a:gd name="T19" fmla="*/ 297 h 409"/>
                <a:gd name="T20" fmla="*/ 137 w 220"/>
                <a:gd name="T21" fmla="*/ 256 h 409"/>
                <a:gd name="T22" fmla="*/ 128 w 220"/>
                <a:gd name="T23" fmla="*/ 245 h 409"/>
                <a:gd name="T24" fmla="*/ 117 w 220"/>
                <a:gd name="T25" fmla="*/ 252 h 409"/>
                <a:gd name="T26" fmla="*/ 117 w 220"/>
                <a:gd name="T27" fmla="*/ 260 h 409"/>
                <a:gd name="T28" fmla="*/ 117 w 220"/>
                <a:gd name="T29" fmla="*/ 389 h 409"/>
                <a:gd name="T30" fmla="*/ 112 w 220"/>
                <a:gd name="T31" fmla="*/ 403 h 409"/>
                <a:gd name="T32" fmla="*/ 97 w 220"/>
                <a:gd name="T33" fmla="*/ 407 h 409"/>
                <a:gd name="T34" fmla="*/ 86 w 220"/>
                <a:gd name="T35" fmla="*/ 394 h 409"/>
                <a:gd name="T36" fmla="*/ 86 w 220"/>
                <a:gd name="T37" fmla="*/ 388 h 409"/>
                <a:gd name="T38" fmla="*/ 86 w 220"/>
                <a:gd name="T39" fmla="*/ 259 h 409"/>
                <a:gd name="T40" fmla="*/ 72 w 220"/>
                <a:gd name="T41" fmla="*/ 245 h 409"/>
                <a:gd name="T42" fmla="*/ 52 w 220"/>
                <a:gd name="T43" fmla="*/ 245 h 409"/>
                <a:gd name="T44" fmla="*/ 41 w 220"/>
                <a:gd name="T45" fmla="*/ 232 h 409"/>
                <a:gd name="T46" fmla="*/ 60 w 220"/>
                <a:gd name="T47" fmla="*/ 147 h 409"/>
                <a:gd name="T48" fmla="*/ 81 w 220"/>
                <a:gd name="T49" fmla="*/ 54 h 409"/>
                <a:gd name="T50" fmla="*/ 79 w 220"/>
                <a:gd name="T51" fmla="*/ 52 h 409"/>
                <a:gd name="T52" fmla="*/ 33 w 220"/>
                <a:gd name="T53" fmla="*/ 161 h 409"/>
                <a:gd name="T54" fmla="*/ 16 w 220"/>
                <a:gd name="T55" fmla="*/ 173 h 409"/>
                <a:gd name="T56" fmla="*/ 5 w 220"/>
                <a:gd name="T57" fmla="*/ 151 h 409"/>
                <a:gd name="T58" fmla="*/ 26 w 220"/>
                <a:gd name="T59" fmla="*/ 101 h 409"/>
                <a:gd name="T60" fmla="*/ 59 w 220"/>
                <a:gd name="T61" fmla="*/ 22 h 409"/>
                <a:gd name="T62" fmla="*/ 67 w 220"/>
                <a:gd name="T63" fmla="*/ 9 h 409"/>
                <a:gd name="T64" fmla="*/ 83 w 220"/>
                <a:gd name="T65" fmla="*/ 0 h 409"/>
                <a:gd name="T66" fmla="*/ 179 w 220"/>
                <a:gd name="T67"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0" h="409">
                  <a:moveTo>
                    <a:pt x="180" y="49"/>
                  </a:moveTo>
                  <a:cubicBezTo>
                    <a:pt x="182" y="57"/>
                    <a:pt x="183" y="65"/>
                    <a:pt x="185" y="74"/>
                  </a:cubicBezTo>
                  <a:cubicBezTo>
                    <a:pt x="196" y="127"/>
                    <a:pt x="207" y="180"/>
                    <a:pt x="218" y="232"/>
                  </a:cubicBezTo>
                  <a:cubicBezTo>
                    <a:pt x="220" y="241"/>
                    <a:pt x="217" y="245"/>
                    <a:pt x="208" y="245"/>
                  </a:cubicBezTo>
                  <a:cubicBezTo>
                    <a:pt x="199" y="245"/>
                    <a:pt x="189" y="245"/>
                    <a:pt x="180" y="245"/>
                  </a:cubicBezTo>
                  <a:cubicBezTo>
                    <a:pt x="170" y="245"/>
                    <a:pt x="167" y="248"/>
                    <a:pt x="167" y="258"/>
                  </a:cubicBezTo>
                  <a:cubicBezTo>
                    <a:pt x="167" y="302"/>
                    <a:pt x="167" y="346"/>
                    <a:pt x="167" y="390"/>
                  </a:cubicBezTo>
                  <a:cubicBezTo>
                    <a:pt x="167" y="400"/>
                    <a:pt x="161" y="408"/>
                    <a:pt x="152" y="408"/>
                  </a:cubicBezTo>
                  <a:cubicBezTo>
                    <a:pt x="143" y="408"/>
                    <a:pt x="137" y="401"/>
                    <a:pt x="137" y="391"/>
                  </a:cubicBezTo>
                  <a:cubicBezTo>
                    <a:pt x="137" y="360"/>
                    <a:pt x="137" y="328"/>
                    <a:pt x="137" y="297"/>
                  </a:cubicBezTo>
                  <a:cubicBezTo>
                    <a:pt x="137" y="283"/>
                    <a:pt x="137" y="269"/>
                    <a:pt x="137" y="256"/>
                  </a:cubicBezTo>
                  <a:cubicBezTo>
                    <a:pt x="137" y="250"/>
                    <a:pt x="133" y="246"/>
                    <a:pt x="128" y="245"/>
                  </a:cubicBezTo>
                  <a:cubicBezTo>
                    <a:pt x="123" y="245"/>
                    <a:pt x="118" y="247"/>
                    <a:pt x="117" y="252"/>
                  </a:cubicBezTo>
                  <a:cubicBezTo>
                    <a:pt x="117" y="254"/>
                    <a:pt x="117" y="257"/>
                    <a:pt x="117" y="260"/>
                  </a:cubicBezTo>
                  <a:cubicBezTo>
                    <a:pt x="117" y="303"/>
                    <a:pt x="117" y="346"/>
                    <a:pt x="117" y="389"/>
                  </a:cubicBezTo>
                  <a:cubicBezTo>
                    <a:pt x="117" y="395"/>
                    <a:pt x="116" y="399"/>
                    <a:pt x="112" y="403"/>
                  </a:cubicBezTo>
                  <a:cubicBezTo>
                    <a:pt x="108" y="407"/>
                    <a:pt x="102" y="409"/>
                    <a:pt x="97" y="407"/>
                  </a:cubicBezTo>
                  <a:cubicBezTo>
                    <a:pt x="91" y="405"/>
                    <a:pt x="87" y="400"/>
                    <a:pt x="86" y="394"/>
                  </a:cubicBezTo>
                  <a:cubicBezTo>
                    <a:pt x="86" y="392"/>
                    <a:pt x="86" y="390"/>
                    <a:pt x="86" y="388"/>
                  </a:cubicBezTo>
                  <a:cubicBezTo>
                    <a:pt x="86" y="345"/>
                    <a:pt x="86" y="302"/>
                    <a:pt x="86" y="259"/>
                  </a:cubicBezTo>
                  <a:cubicBezTo>
                    <a:pt x="86" y="248"/>
                    <a:pt x="83" y="245"/>
                    <a:pt x="72" y="245"/>
                  </a:cubicBezTo>
                  <a:cubicBezTo>
                    <a:pt x="65" y="245"/>
                    <a:pt x="58" y="245"/>
                    <a:pt x="52" y="245"/>
                  </a:cubicBezTo>
                  <a:cubicBezTo>
                    <a:pt x="42" y="245"/>
                    <a:pt x="39" y="241"/>
                    <a:pt x="41" y="232"/>
                  </a:cubicBezTo>
                  <a:cubicBezTo>
                    <a:pt x="47" y="204"/>
                    <a:pt x="54" y="175"/>
                    <a:pt x="60" y="147"/>
                  </a:cubicBezTo>
                  <a:cubicBezTo>
                    <a:pt x="67" y="116"/>
                    <a:pt x="74" y="85"/>
                    <a:pt x="81" y="54"/>
                  </a:cubicBezTo>
                  <a:cubicBezTo>
                    <a:pt x="81" y="53"/>
                    <a:pt x="82" y="51"/>
                    <a:pt x="79" y="52"/>
                  </a:cubicBezTo>
                  <a:cubicBezTo>
                    <a:pt x="64" y="88"/>
                    <a:pt x="49" y="125"/>
                    <a:pt x="33" y="161"/>
                  </a:cubicBezTo>
                  <a:cubicBezTo>
                    <a:pt x="30" y="170"/>
                    <a:pt x="23" y="174"/>
                    <a:pt x="16" y="173"/>
                  </a:cubicBezTo>
                  <a:cubicBezTo>
                    <a:pt x="6" y="172"/>
                    <a:pt x="0" y="161"/>
                    <a:pt x="5" y="151"/>
                  </a:cubicBezTo>
                  <a:cubicBezTo>
                    <a:pt x="12" y="134"/>
                    <a:pt x="19" y="117"/>
                    <a:pt x="26" y="101"/>
                  </a:cubicBezTo>
                  <a:cubicBezTo>
                    <a:pt x="37" y="74"/>
                    <a:pt x="48" y="48"/>
                    <a:pt x="59" y="22"/>
                  </a:cubicBezTo>
                  <a:cubicBezTo>
                    <a:pt x="61" y="17"/>
                    <a:pt x="63" y="13"/>
                    <a:pt x="67" y="9"/>
                  </a:cubicBezTo>
                  <a:cubicBezTo>
                    <a:pt x="71" y="3"/>
                    <a:pt x="76" y="0"/>
                    <a:pt x="83" y="0"/>
                  </a:cubicBezTo>
                  <a:cubicBezTo>
                    <a:pt x="115" y="0"/>
                    <a:pt x="147" y="0"/>
                    <a:pt x="179" y="0"/>
                  </a:cubicBezTo>
                </a:path>
              </a:pathLst>
            </a:custGeom>
            <a:grpFill/>
            <a:ln>
              <a:noFill/>
            </a:ln>
          </p:spPr>
          <p:txBody>
            <a:bodyPr/>
            <a:lstStyle/>
            <a:p>
              <a:pPr>
                <a:defRPr/>
              </a:pPr>
              <a:endParaRPr lang="en-US" sz="1633"/>
            </a:p>
          </p:txBody>
        </p:sp>
        <p:sp>
          <p:nvSpPr>
            <p:cNvPr id="47" name="Freeform 21">
              <a:extLst>
                <a:ext uri="{FF2B5EF4-FFF2-40B4-BE49-F238E27FC236}">
                  <a16:creationId xmlns:a16="http://schemas.microsoft.com/office/drawing/2014/main" id="{D2C0EA19-1E43-E2FA-4FD8-DE301779F972}"/>
                </a:ext>
              </a:extLst>
            </p:cNvPr>
            <p:cNvSpPr>
              <a:spLocks/>
            </p:cNvSpPr>
            <p:nvPr/>
          </p:nvSpPr>
          <p:spPr bwMode="auto">
            <a:xfrm>
              <a:off x="3123721" y="5765562"/>
              <a:ext cx="107950" cy="109538"/>
            </a:xfrm>
            <a:custGeom>
              <a:avLst/>
              <a:gdLst>
                <a:gd name="T0" fmla="*/ 0 w 80"/>
                <a:gd name="T1" fmla="*/ 40 h 81"/>
                <a:gd name="T2" fmla="*/ 40 w 80"/>
                <a:gd name="T3" fmla="*/ 0 h 81"/>
                <a:gd name="T4" fmla="*/ 80 w 80"/>
                <a:gd name="T5" fmla="*/ 40 h 81"/>
                <a:gd name="T6" fmla="*/ 40 w 80"/>
                <a:gd name="T7" fmla="*/ 80 h 81"/>
                <a:gd name="T8" fmla="*/ 0 w 80"/>
                <a:gd name="T9" fmla="*/ 40 h 81"/>
              </a:gdLst>
              <a:ahLst/>
              <a:cxnLst>
                <a:cxn ang="0">
                  <a:pos x="T0" y="T1"/>
                </a:cxn>
                <a:cxn ang="0">
                  <a:pos x="T2" y="T3"/>
                </a:cxn>
                <a:cxn ang="0">
                  <a:pos x="T4" y="T5"/>
                </a:cxn>
                <a:cxn ang="0">
                  <a:pos x="T6" y="T7"/>
                </a:cxn>
                <a:cxn ang="0">
                  <a:pos x="T8" y="T9"/>
                </a:cxn>
              </a:cxnLst>
              <a:rect l="0" t="0" r="r" b="b"/>
              <a:pathLst>
                <a:path w="80" h="81">
                  <a:moveTo>
                    <a:pt x="0" y="40"/>
                  </a:moveTo>
                  <a:cubicBezTo>
                    <a:pt x="0" y="18"/>
                    <a:pt x="18" y="0"/>
                    <a:pt x="40" y="0"/>
                  </a:cubicBezTo>
                  <a:cubicBezTo>
                    <a:pt x="62" y="0"/>
                    <a:pt x="80" y="18"/>
                    <a:pt x="80" y="40"/>
                  </a:cubicBezTo>
                  <a:cubicBezTo>
                    <a:pt x="80" y="62"/>
                    <a:pt x="63" y="80"/>
                    <a:pt x="40" y="80"/>
                  </a:cubicBezTo>
                  <a:cubicBezTo>
                    <a:pt x="19" y="81"/>
                    <a:pt x="0" y="62"/>
                    <a:pt x="0" y="40"/>
                  </a:cubicBezTo>
                  <a:close/>
                </a:path>
              </a:pathLst>
            </a:custGeom>
            <a:grpFill/>
            <a:ln>
              <a:noFill/>
            </a:ln>
          </p:spPr>
          <p:txBody>
            <a:bodyPr/>
            <a:lstStyle/>
            <a:p>
              <a:pPr>
                <a:defRPr/>
              </a:pPr>
              <a:endParaRPr lang="en-US" sz="1633"/>
            </a:p>
          </p:txBody>
        </p:sp>
        <p:sp>
          <p:nvSpPr>
            <p:cNvPr id="48" name="Freeform 22">
              <a:extLst>
                <a:ext uri="{FF2B5EF4-FFF2-40B4-BE49-F238E27FC236}">
                  <a16:creationId xmlns:a16="http://schemas.microsoft.com/office/drawing/2014/main" id="{49F0981F-9A02-B8FD-A855-6F444A7262FA}"/>
                </a:ext>
              </a:extLst>
            </p:cNvPr>
            <p:cNvSpPr>
              <a:spLocks/>
            </p:cNvSpPr>
            <p:nvPr/>
          </p:nvSpPr>
          <p:spPr bwMode="auto">
            <a:xfrm>
              <a:off x="2623659" y="5765562"/>
              <a:ext cx="107950" cy="109538"/>
            </a:xfrm>
            <a:custGeom>
              <a:avLst/>
              <a:gdLst>
                <a:gd name="T0" fmla="*/ 0 w 81"/>
                <a:gd name="T1" fmla="*/ 40 h 81"/>
                <a:gd name="T2" fmla="*/ 40 w 81"/>
                <a:gd name="T3" fmla="*/ 0 h 81"/>
                <a:gd name="T4" fmla="*/ 80 w 81"/>
                <a:gd name="T5" fmla="*/ 40 h 81"/>
                <a:gd name="T6" fmla="*/ 40 w 81"/>
                <a:gd name="T7" fmla="*/ 80 h 81"/>
                <a:gd name="T8" fmla="*/ 0 w 81"/>
                <a:gd name="T9" fmla="*/ 40 h 81"/>
              </a:gdLst>
              <a:ahLst/>
              <a:cxnLst>
                <a:cxn ang="0">
                  <a:pos x="T0" y="T1"/>
                </a:cxn>
                <a:cxn ang="0">
                  <a:pos x="T2" y="T3"/>
                </a:cxn>
                <a:cxn ang="0">
                  <a:pos x="T4" y="T5"/>
                </a:cxn>
                <a:cxn ang="0">
                  <a:pos x="T6" y="T7"/>
                </a:cxn>
                <a:cxn ang="0">
                  <a:pos x="T8" y="T9"/>
                </a:cxn>
              </a:cxnLst>
              <a:rect l="0" t="0" r="r" b="b"/>
              <a:pathLst>
                <a:path w="81" h="81">
                  <a:moveTo>
                    <a:pt x="0" y="40"/>
                  </a:moveTo>
                  <a:cubicBezTo>
                    <a:pt x="0" y="18"/>
                    <a:pt x="18" y="0"/>
                    <a:pt x="40" y="0"/>
                  </a:cubicBezTo>
                  <a:cubicBezTo>
                    <a:pt x="62" y="0"/>
                    <a:pt x="81" y="18"/>
                    <a:pt x="80" y="40"/>
                  </a:cubicBezTo>
                  <a:cubicBezTo>
                    <a:pt x="80" y="62"/>
                    <a:pt x="62" y="81"/>
                    <a:pt x="40" y="80"/>
                  </a:cubicBezTo>
                  <a:cubicBezTo>
                    <a:pt x="18" y="80"/>
                    <a:pt x="0" y="62"/>
                    <a:pt x="0" y="40"/>
                  </a:cubicBezTo>
                  <a:close/>
                </a:path>
              </a:pathLst>
            </a:custGeom>
            <a:grpFill/>
            <a:ln>
              <a:noFill/>
            </a:ln>
          </p:spPr>
          <p:txBody>
            <a:bodyPr/>
            <a:lstStyle/>
            <a:p>
              <a:pPr>
                <a:defRPr/>
              </a:pPr>
              <a:endParaRPr lang="en-US" sz="1633"/>
            </a:p>
          </p:txBody>
        </p:sp>
        <p:sp>
          <p:nvSpPr>
            <p:cNvPr id="49" name="Freeform 23">
              <a:extLst>
                <a:ext uri="{FF2B5EF4-FFF2-40B4-BE49-F238E27FC236}">
                  <a16:creationId xmlns:a16="http://schemas.microsoft.com/office/drawing/2014/main" id="{E4D76B6A-62CC-BD45-0908-D9FCF3B36BA7}"/>
                </a:ext>
              </a:extLst>
            </p:cNvPr>
            <p:cNvSpPr>
              <a:spLocks/>
            </p:cNvSpPr>
            <p:nvPr/>
          </p:nvSpPr>
          <p:spPr bwMode="auto">
            <a:xfrm>
              <a:off x="2709384" y="5740162"/>
              <a:ext cx="139700" cy="231775"/>
            </a:xfrm>
            <a:custGeom>
              <a:avLst/>
              <a:gdLst>
                <a:gd name="T0" fmla="*/ 12 w 104"/>
                <a:gd name="T1" fmla="*/ 169 h 172"/>
                <a:gd name="T2" fmla="*/ 9 w 104"/>
                <a:gd name="T3" fmla="*/ 168 h 172"/>
                <a:gd name="T4" fmla="*/ 4 w 104"/>
                <a:gd name="T5" fmla="*/ 150 h 172"/>
                <a:gd name="T6" fmla="*/ 75 w 104"/>
                <a:gd name="T7" fmla="*/ 9 h 172"/>
                <a:gd name="T8" fmla="*/ 93 w 104"/>
                <a:gd name="T9" fmla="*/ 3 h 172"/>
                <a:gd name="T10" fmla="*/ 95 w 104"/>
                <a:gd name="T11" fmla="*/ 4 h 172"/>
                <a:gd name="T12" fmla="*/ 101 w 104"/>
                <a:gd name="T13" fmla="*/ 22 h 172"/>
                <a:gd name="T14" fmla="*/ 30 w 104"/>
                <a:gd name="T15" fmla="*/ 163 h 172"/>
                <a:gd name="T16" fmla="*/ 12 w 104"/>
                <a:gd name="T17"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72">
                  <a:moveTo>
                    <a:pt x="12" y="169"/>
                  </a:moveTo>
                  <a:cubicBezTo>
                    <a:pt x="9" y="168"/>
                    <a:pt x="9" y="168"/>
                    <a:pt x="9" y="168"/>
                  </a:cubicBezTo>
                  <a:cubicBezTo>
                    <a:pt x="3" y="164"/>
                    <a:pt x="0" y="156"/>
                    <a:pt x="4" y="150"/>
                  </a:cubicBezTo>
                  <a:cubicBezTo>
                    <a:pt x="75" y="9"/>
                    <a:pt x="75" y="9"/>
                    <a:pt x="75" y="9"/>
                  </a:cubicBezTo>
                  <a:cubicBezTo>
                    <a:pt x="78" y="2"/>
                    <a:pt x="86" y="0"/>
                    <a:pt x="93" y="3"/>
                  </a:cubicBezTo>
                  <a:cubicBezTo>
                    <a:pt x="95" y="4"/>
                    <a:pt x="95" y="4"/>
                    <a:pt x="95" y="4"/>
                  </a:cubicBezTo>
                  <a:cubicBezTo>
                    <a:pt x="102" y="7"/>
                    <a:pt x="104" y="15"/>
                    <a:pt x="101" y="22"/>
                  </a:cubicBezTo>
                  <a:cubicBezTo>
                    <a:pt x="30" y="163"/>
                    <a:pt x="30" y="163"/>
                    <a:pt x="30" y="163"/>
                  </a:cubicBezTo>
                  <a:cubicBezTo>
                    <a:pt x="26" y="169"/>
                    <a:pt x="18" y="172"/>
                    <a:pt x="12" y="169"/>
                  </a:cubicBezTo>
                  <a:close/>
                </a:path>
              </a:pathLst>
            </a:custGeom>
            <a:grpFill/>
            <a:ln>
              <a:noFill/>
            </a:ln>
          </p:spPr>
          <p:txBody>
            <a:bodyPr/>
            <a:lstStyle/>
            <a:p>
              <a:pPr>
                <a:defRPr/>
              </a:pPr>
              <a:endParaRPr lang="en-US" sz="1633"/>
            </a:p>
          </p:txBody>
        </p:sp>
        <p:sp>
          <p:nvSpPr>
            <p:cNvPr id="50" name="Freeform 24">
              <a:extLst>
                <a:ext uri="{FF2B5EF4-FFF2-40B4-BE49-F238E27FC236}">
                  <a16:creationId xmlns:a16="http://schemas.microsoft.com/office/drawing/2014/main" id="{F114EBF9-4C62-87C3-85AA-64F4257F7892}"/>
                </a:ext>
              </a:extLst>
            </p:cNvPr>
            <p:cNvSpPr>
              <a:spLocks/>
            </p:cNvSpPr>
            <p:nvPr/>
          </p:nvSpPr>
          <p:spPr bwMode="auto">
            <a:xfrm>
              <a:off x="3003071" y="5741750"/>
              <a:ext cx="149225" cy="227013"/>
            </a:xfrm>
            <a:custGeom>
              <a:avLst/>
              <a:gdLst>
                <a:gd name="T0" fmla="*/ 103 w 111"/>
                <a:gd name="T1" fmla="*/ 163 h 168"/>
                <a:gd name="T2" fmla="*/ 101 w 111"/>
                <a:gd name="T3" fmla="*/ 164 h 168"/>
                <a:gd name="T4" fmla="*/ 82 w 111"/>
                <a:gd name="T5" fmla="*/ 159 h 168"/>
                <a:gd name="T6" fmla="*/ 4 w 111"/>
                <a:gd name="T7" fmla="*/ 23 h 168"/>
                <a:gd name="T8" fmla="*/ 8 w 111"/>
                <a:gd name="T9" fmla="*/ 5 h 168"/>
                <a:gd name="T10" fmla="*/ 11 w 111"/>
                <a:gd name="T11" fmla="*/ 3 h 168"/>
                <a:gd name="T12" fmla="*/ 29 w 111"/>
                <a:gd name="T13" fmla="*/ 8 h 168"/>
                <a:gd name="T14" fmla="*/ 108 w 111"/>
                <a:gd name="T15" fmla="*/ 145 h 168"/>
                <a:gd name="T16" fmla="*/ 103 w 111"/>
                <a:gd name="T17" fmla="*/ 16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68">
                  <a:moveTo>
                    <a:pt x="103" y="163"/>
                  </a:moveTo>
                  <a:cubicBezTo>
                    <a:pt x="101" y="164"/>
                    <a:pt x="101" y="164"/>
                    <a:pt x="101" y="164"/>
                  </a:cubicBezTo>
                  <a:cubicBezTo>
                    <a:pt x="94" y="168"/>
                    <a:pt x="86" y="166"/>
                    <a:pt x="82" y="159"/>
                  </a:cubicBezTo>
                  <a:cubicBezTo>
                    <a:pt x="4" y="23"/>
                    <a:pt x="4" y="23"/>
                    <a:pt x="4" y="23"/>
                  </a:cubicBezTo>
                  <a:cubicBezTo>
                    <a:pt x="0" y="16"/>
                    <a:pt x="2" y="8"/>
                    <a:pt x="8" y="5"/>
                  </a:cubicBezTo>
                  <a:cubicBezTo>
                    <a:pt x="11" y="3"/>
                    <a:pt x="11" y="3"/>
                    <a:pt x="11" y="3"/>
                  </a:cubicBezTo>
                  <a:cubicBezTo>
                    <a:pt x="17" y="0"/>
                    <a:pt x="25" y="2"/>
                    <a:pt x="29" y="8"/>
                  </a:cubicBezTo>
                  <a:cubicBezTo>
                    <a:pt x="108" y="145"/>
                    <a:pt x="108" y="145"/>
                    <a:pt x="108" y="145"/>
                  </a:cubicBezTo>
                  <a:cubicBezTo>
                    <a:pt x="111" y="151"/>
                    <a:pt x="109" y="159"/>
                    <a:pt x="103" y="163"/>
                  </a:cubicBezTo>
                  <a:close/>
                </a:path>
              </a:pathLst>
            </a:custGeom>
            <a:grpFill/>
            <a:ln>
              <a:noFill/>
            </a:ln>
          </p:spPr>
          <p:txBody>
            <a:bodyPr/>
            <a:lstStyle/>
            <a:p>
              <a:pPr>
                <a:defRPr/>
              </a:pPr>
              <a:endParaRPr lang="en-US" sz="1633"/>
            </a:p>
          </p:txBody>
        </p:sp>
        <p:sp>
          <p:nvSpPr>
            <p:cNvPr id="51" name="Freeform 49">
              <a:extLst>
                <a:ext uri="{FF2B5EF4-FFF2-40B4-BE49-F238E27FC236}">
                  <a16:creationId xmlns:a16="http://schemas.microsoft.com/office/drawing/2014/main" id="{AA653C4E-6356-5615-DC22-BFB6CE400218}"/>
                </a:ext>
              </a:extLst>
            </p:cNvPr>
            <p:cNvSpPr>
              <a:spLocks noChangeArrowheads="1"/>
            </p:cNvSpPr>
            <p:nvPr/>
          </p:nvSpPr>
          <p:spPr bwMode="auto">
            <a:xfrm>
              <a:off x="2812570" y="5681423"/>
              <a:ext cx="223838" cy="223838"/>
            </a:xfrm>
            <a:custGeom>
              <a:avLst/>
              <a:gdLst>
                <a:gd name="connsiteX0" fmla="*/ 71438 w 223838"/>
                <a:gd name="connsiteY0" fmla="*/ 130176 h 223838"/>
                <a:gd name="connsiteX1" fmla="*/ 71438 w 223838"/>
                <a:gd name="connsiteY1" fmla="*/ 152401 h 223838"/>
                <a:gd name="connsiteX2" fmla="*/ 152401 w 223838"/>
                <a:gd name="connsiteY2" fmla="*/ 152401 h 223838"/>
                <a:gd name="connsiteX3" fmla="*/ 152401 w 223838"/>
                <a:gd name="connsiteY3" fmla="*/ 130176 h 223838"/>
                <a:gd name="connsiteX4" fmla="*/ 71438 w 223838"/>
                <a:gd name="connsiteY4" fmla="*/ 77788 h 223838"/>
                <a:gd name="connsiteX5" fmla="*/ 71438 w 223838"/>
                <a:gd name="connsiteY5" fmla="*/ 103188 h 223838"/>
                <a:gd name="connsiteX6" fmla="*/ 152401 w 223838"/>
                <a:gd name="connsiteY6" fmla="*/ 103188 h 223838"/>
                <a:gd name="connsiteX7" fmla="*/ 152401 w 223838"/>
                <a:gd name="connsiteY7" fmla="*/ 77788 h 223838"/>
                <a:gd name="connsiteX8" fmla="*/ 111919 w 223838"/>
                <a:gd name="connsiteY8" fmla="*/ 0 h 223838"/>
                <a:gd name="connsiteX9" fmla="*/ 223838 w 223838"/>
                <a:gd name="connsiteY9" fmla="*/ 111919 h 223838"/>
                <a:gd name="connsiteX10" fmla="*/ 111919 w 223838"/>
                <a:gd name="connsiteY10" fmla="*/ 223838 h 223838"/>
                <a:gd name="connsiteX11" fmla="*/ 0 w 223838"/>
                <a:gd name="connsiteY11" fmla="*/ 111919 h 223838"/>
                <a:gd name="connsiteX12" fmla="*/ 111919 w 223838"/>
                <a:gd name="connsiteY12" fmla="*/ 0 h 22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838" h="223838">
                  <a:moveTo>
                    <a:pt x="71438" y="130176"/>
                  </a:moveTo>
                  <a:lnTo>
                    <a:pt x="71438" y="152401"/>
                  </a:lnTo>
                  <a:lnTo>
                    <a:pt x="152401" y="152401"/>
                  </a:lnTo>
                  <a:lnTo>
                    <a:pt x="152401" y="130176"/>
                  </a:lnTo>
                  <a:close/>
                  <a:moveTo>
                    <a:pt x="71438" y="77788"/>
                  </a:moveTo>
                  <a:lnTo>
                    <a:pt x="71438" y="103188"/>
                  </a:lnTo>
                  <a:lnTo>
                    <a:pt x="152401" y="103188"/>
                  </a:lnTo>
                  <a:lnTo>
                    <a:pt x="152401" y="77788"/>
                  </a:lnTo>
                  <a:close/>
                  <a:moveTo>
                    <a:pt x="111919" y="0"/>
                  </a:moveTo>
                  <a:cubicBezTo>
                    <a:pt x="173730" y="0"/>
                    <a:pt x="223838" y="50108"/>
                    <a:pt x="223838" y="111919"/>
                  </a:cubicBezTo>
                  <a:cubicBezTo>
                    <a:pt x="223838" y="173730"/>
                    <a:pt x="173730" y="223838"/>
                    <a:pt x="111919" y="223838"/>
                  </a:cubicBezTo>
                  <a:cubicBezTo>
                    <a:pt x="50108" y="223838"/>
                    <a:pt x="0" y="173730"/>
                    <a:pt x="0" y="111919"/>
                  </a:cubicBezTo>
                  <a:cubicBezTo>
                    <a:pt x="0" y="50108"/>
                    <a:pt x="50108" y="0"/>
                    <a:pt x="111919" y="0"/>
                  </a:cubicBezTo>
                  <a:close/>
                </a:path>
              </a:pathLst>
            </a:custGeom>
            <a:grpFill/>
            <a:ln>
              <a:noFill/>
            </a:ln>
          </p:spPr>
          <p:txBody>
            <a:bodyPr/>
            <a:lstStyle/>
            <a:p>
              <a:pPr>
                <a:defRPr/>
              </a:pPr>
              <a:endParaRPr lang="en-US" sz="1633"/>
            </a:p>
          </p:txBody>
        </p:sp>
      </p:grpSp>
      <p:grpSp>
        <p:nvGrpSpPr>
          <p:cNvPr id="52" name="Group 51">
            <a:extLst>
              <a:ext uri="{FF2B5EF4-FFF2-40B4-BE49-F238E27FC236}">
                <a16:creationId xmlns:a16="http://schemas.microsoft.com/office/drawing/2014/main" id="{FCDAFA25-6BBC-6677-99DD-B1174E3958FA}"/>
              </a:ext>
            </a:extLst>
          </p:cNvPr>
          <p:cNvGrpSpPr/>
          <p:nvPr/>
        </p:nvGrpSpPr>
        <p:grpSpPr>
          <a:xfrm>
            <a:off x="7556684" y="3426844"/>
            <a:ext cx="520608" cy="527339"/>
            <a:chOff x="12230100" y="-1714500"/>
            <a:chExt cx="736600" cy="746125"/>
          </a:xfrm>
          <a:solidFill>
            <a:srgbClr val="1D9A78"/>
          </a:solidFill>
        </p:grpSpPr>
        <p:sp>
          <p:nvSpPr>
            <p:cNvPr id="53" name="Freeform 29">
              <a:extLst>
                <a:ext uri="{FF2B5EF4-FFF2-40B4-BE49-F238E27FC236}">
                  <a16:creationId xmlns:a16="http://schemas.microsoft.com/office/drawing/2014/main" id="{B2BB34BC-71DD-9762-E7FF-B53FDFD51BEC}"/>
                </a:ext>
              </a:extLst>
            </p:cNvPr>
            <p:cNvSpPr>
              <a:spLocks/>
            </p:cNvSpPr>
            <p:nvPr/>
          </p:nvSpPr>
          <p:spPr bwMode="auto">
            <a:xfrm>
              <a:off x="12819063" y="-1589088"/>
              <a:ext cx="3175" cy="4763"/>
            </a:xfrm>
            <a:custGeom>
              <a:avLst/>
              <a:gdLst>
                <a:gd name="T0" fmla="*/ 0 w 2"/>
                <a:gd name="T1" fmla="*/ 0 h 3"/>
                <a:gd name="T2" fmla="*/ 2 w 2"/>
                <a:gd name="T3" fmla="*/ 3 h 3"/>
                <a:gd name="T4" fmla="*/ 2 w 2"/>
                <a:gd name="T5" fmla="*/ 0 h 3"/>
                <a:gd name="T6" fmla="*/ 0 w 2"/>
                <a:gd name="T7" fmla="*/ 0 h 3"/>
              </a:gdLst>
              <a:ahLst/>
              <a:cxnLst>
                <a:cxn ang="0">
                  <a:pos x="T0" y="T1"/>
                </a:cxn>
                <a:cxn ang="0">
                  <a:pos x="T2" y="T3"/>
                </a:cxn>
                <a:cxn ang="0">
                  <a:pos x="T4" y="T5"/>
                </a:cxn>
                <a:cxn ang="0">
                  <a:pos x="T6" y="T7"/>
                </a:cxn>
              </a:cxnLst>
              <a:rect l="0" t="0" r="r" b="b"/>
              <a:pathLst>
                <a:path w="2" h="3">
                  <a:moveTo>
                    <a:pt x="0" y="0"/>
                  </a:moveTo>
                  <a:lnTo>
                    <a:pt x="2" y="3"/>
                  </a:lnTo>
                  <a:lnTo>
                    <a:pt x="2" y="0"/>
                  </a:lnTo>
                  <a:lnTo>
                    <a:pt x="0" y="0"/>
                  </a:lnTo>
                  <a:close/>
                </a:path>
              </a:pathLst>
            </a:custGeom>
            <a:grpFill/>
            <a:ln>
              <a:noFill/>
            </a:ln>
          </p:spPr>
          <p:txBody>
            <a:bodyPr/>
            <a:lstStyle/>
            <a:p>
              <a:pPr>
                <a:defRPr/>
              </a:pPr>
              <a:endParaRPr lang="en-US" sz="1633"/>
            </a:p>
          </p:txBody>
        </p:sp>
        <p:sp>
          <p:nvSpPr>
            <p:cNvPr id="54" name="Line 30">
              <a:extLst>
                <a:ext uri="{FF2B5EF4-FFF2-40B4-BE49-F238E27FC236}">
                  <a16:creationId xmlns:a16="http://schemas.microsoft.com/office/drawing/2014/main" id="{C1AA4A82-1249-C8D8-CCA4-DF72289819DF}"/>
                </a:ext>
              </a:extLst>
            </p:cNvPr>
            <p:cNvSpPr>
              <a:spLocks noChangeShapeType="1"/>
            </p:cNvSpPr>
            <p:nvPr/>
          </p:nvSpPr>
          <p:spPr bwMode="auto">
            <a:xfrm>
              <a:off x="12660313" y="-1684338"/>
              <a:ext cx="0" cy="0"/>
            </a:xfrm>
            <a:prstGeom prst="line">
              <a:avLst/>
            </a:prstGeom>
            <a:grpFill/>
            <a:ln w="33338" cap="flat">
              <a:solidFill>
                <a:srgbClr val="000000"/>
              </a:solidFill>
              <a:prstDash val="solid"/>
              <a:miter lim="800000"/>
              <a:headEnd/>
              <a:tailEnd/>
            </a:ln>
          </p:spPr>
          <p:txBody>
            <a:bodyPr/>
            <a:lstStyle/>
            <a:p>
              <a:pPr>
                <a:defRPr/>
              </a:pPr>
              <a:endParaRPr lang="en-US" sz="1633"/>
            </a:p>
          </p:txBody>
        </p:sp>
        <p:sp>
          <p:nvSpPr>
            <p:cNvPr id="55" name="Freeform 31">
              <a:extLst>
                <a:ext uri="{FF2B5EF4-FFF2-40B4-BE49-F238E27FC236}">
                  <a16:creationId xmlns:a16="http://schemas.microsoft.com/office/drawing/2014/main" id="{A1E34329-6978-A91C-FA4F-E1F6945F4E1A}"/>
                </a:ext>
              </a:extLst>
            </p:cNvPr>
            <p:cNvSpPr>
              <a:spLocks noEditPoints="1"/>
            </p:cNvSpPr>
            <p:nvPr/>
          </p:nvSpPr>
          <p:spPr bwMode="auto">
            <a:xfrm>
              <a:off x="12582525" y="-1352550"/>
              <a:ext cx="384175" cy="384175"/>
            </a:xfrm>
            <a:custGeom>
              <a:avLst/>
              <a:gdLst>
                <a:gd name="T0" fmla="*/ 177 w 285"/>
                <a:gd name="T1" fmla="*/ 4 h 285"/>
                <a:gd name="T2" fmla="*/ 143 w 285"/>
                <a:gd name="T3" fmla="*/ 0 h 285"/>
                <a:gd name="T4" fmla="*/ 132 w 285"/>
                <a:gd name="T5" fmla="*/ 0 h 285"/>
                <a:gd name="T6" fmla="*/ 0 w 285"/>
                <a:gd name="T7" fmla="*/ 142 h 285"/>
                <a:gd name="T8" fmla="*/ 39 w 285"/>
                <a:gd name="T9" fmla="*/ 239 h 285"/>
                <a:gd name="T10" fmla="*/ 143 w 285"/>
                <a:gd name="T11" fmla="*/ 285 h 285"/>
                <a:gd name="T12" fmla="*/ 177 w 285"/>
                <a:gd name="T13" fmla="*/ 281 h 285"/>
                <a:gd name="T14" fmla="*/ 285 w 285"/>
                <a:gd name="T15" fmla="*/ 142 h 285"/>
                <a:gd name="T16" fmla="*/ 177 w 285"/>
                <a:gd name="T17" fmla="*/ 4 h 285"/>
                <a:gd name="T18" fmla="*/ 177 w 285"/>
                <a:gd name="T19" fmla="*/ 233 h 285"/>
                <a:gd name="T20" fmla="*/ 143 w 285"/>
                <a:gd name="T21" fmla="*/ 239 h 285"/>
                <a:gd name="T22" fmla="*/ 132 w 285"/>
                <a:gd name="T23" fmla="*/ 239 h 285"/>
                <a:gd name="T24" fmla="*/ 46 w 285"/>
                <a:gd name="T25" fmla="*/ 142 h 285"/>
                <a:gd name="T26" fmla="*/ 132 w 285"/>
                <a:gd name="T27" fmla="*/ 46 h 285"/>
                <a:gd name="T28" fmla="*/ 143 w 285"/>
                <a:gd name="T29" fmla="*/ 45 h 285"/>
                <a:gd name="T30" fmla="*/ 177 w 285"/>
                <a:gd name="T31" fmla="*/ 51 h 285"/>
                <a:gd name="T32" fmla="*/ 240 w 285"/>
                <a:gd name="T33" fmla="*/ 142 h 285"/>
                <a:gd name="T34" fmla="*/ 177 w 285"/>
                <a:gd name="T35" fmla="*/ 23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85">
                  <a:moveTo>
                    <a:pt x="177" y="4"/>
                  </a:moveTo>
                  <a:cubicBezTo>
                    <a:pt x="166" y="1"/>
                    <a:pt x="154" y="0"/>
                    <a:pt x="143" y="0"/>
                  </a:cubicBezTo>
                  <a:cubicBezTo>
                    <a:pt x="139" y="0"/>
                    <a:pt x="135" y="0"/>
                    <a:pt x="132" y="0"/>
                  </a:cubicBezTo>
                  <a:cubicBezTo>
                    <a:pt x="58" y="6"/>
                    <a:pt x="0" y="67"/>
                    <a:pt x="0" y="142"/>
                  </a:cubicBezTo>
                  <a:cubicBezTo>
                    <a:pt x="0" y="180"/>
                    <a:pt x="15" y="214"/>
                    <a:pt x="39" y="239"/>
                  </a:cubicBezTo>
                  <a:cubicBezTo>
                    <a:pt x="65" y="267"/>
                    <a:pt x="102" y="285"/>
                    <a:pt x="143" y="285"/>
                  </a:cubicBezTo>
                  <a:cubicBezTo>
                    <a:pt x="154" y="285"/>
                    <a:pt x="166" y="283"/>
                    <a:pt x="177" y="281"/>
                  </a:cubicBezTo>
                  <a:cubicBezTo>
                    <a:pt x="239" y="265"/>
                    <a:pt x="285" y="209"/>
                    <a:pt x="285" y="142"/>
                  </a:cubicBezTo>
                  <a:cubicBezTo>
                    <a:pt x="285" y="75"/>
                    <a:pt x="239" y="19"/>
                    <a:pt x="177" y="4"/>
                  </a:cubicBezTo>
                  <a:close/>
                  <a:moveTo>
                    <a:pt x="177" y="233"/>
                  </a:moveTo>
                  <a:cubicBezTo>
                    <a:pt x="166" y="237"/>
                    <a:pt x="155" y="239"/>
                    <a:pt x="143" y="239"/>
                  </a:cubicBezTo>
                  <a:cubicBezTo>
                    <a:pt x="139" y="239"/>
                    <a:pt x="135" y="239"/>
                    <a:pt x="132" y="239"/>
                  </a:cubicBezTo>
                  <a:cubicBezTo>
                    <a:pt x="83" y="233"/>
                    <a:pt x="46" y="192"/>
                    <a:pt x="46" y="142"/>
                  </a:cubicBezTo>
                  <a:cubicBezTo>
                    <a:pt x="46" y="92"/>
                    <a:pt x="83" y="51"/>
                    <a:pt x="132" y="46"/>
                  </a:cubicBezTo>
                  <a:cubicBezTo>
                    <a:pt x="135" y="45"/>
                    <a:pt x="139" y="45"/>
                    <a:pt x="143" y="45"/>
                  </a:cubicBezTo>
                  <a:cubicBezTo>
                    <a:pt x="155" y="45"/>
                    <a:pt x="166" y="47"/>
                    <a:pt x="177" y="51"/>
                  </a:cubicBezTo>
                  <a:cubicBezTo>
                    <a:pt x="214" y="65"/>
                    <a:pt x="240" y="100"/>
                    <a:pt x="240" y="142"/>
                  </a:cubicBezTo>
                  <a:cubicBezTo>
                    <a:pt x="240" y="184"/>
                    <a:pt x="214" y="219"/>
                    <a:pt x="177" y="233"/>
                  </a:cubicBezTo>
                  <a:close/>
                </a:path>
              </a:pathLst>
            </a:custGeom>
            <a:grpFill/>
            <a:ln>
              <a:noFill/>
            </a:ln>
          </p:spPr>
          <p:txBody>
            <a:bodyPr/>
            <a:lstStyle/>
            <a:p>
              <a:pPr>
                <a:defRPr/>
              </a:pPr>
              <a:endParaRPr lang="en-US" sz="1633"/>
            </a:p>
          </p:txBody>
        </p:sp>
        <p:sp>
          <p:nvSpPr>
            <p:cNvPr id="56" name="Freeform 32">
              <a:extLst>
                <a:ext uri="{FF2B5EF4-FFF2-40B4-BE49-F238E27FC236}">
                  <a16:creationId xmlns:a16="http://schemas.microsoft.com/office/drawing/2014/main" id="{4C3E29D9-0F55-3EA7-9DCB-390335FB538D}"/>
                </a:ext>
              </a:extLst>
            </p:cNvPr>
            <p:cNvSpPr>
              <a:spLocks/>
            </p:cNvSpPr>
            <p:nvPr/>
          </p:nvSpPr>
          <p:spPr bwMode="auto">
            <a:xfrm>
              <a:off x="12369800" y="-1236663"/>
              <a:ext cx="257175" cy="165100"/>
            </a:xfrm>
            <a:custGeom>
              <a:avLst/>
              <a:gdLst>
                <a:gd name="T0" fmla="*/ 190 w 190"/>
                <a:gd name="T1" fmla="*/ 122 h 122"/>
                <a:gd name="T2" fmla="*/ 0 w 190"/>
                <a:gd name="T3" fmla="*/ 122 h 122"/>
                <a:gd name="T4" fmla="*/ 0 w 190"/>
                <a:gd name="T5" fmla="*/ 19 h 122"/>
                <a:gd name="T6" fmla="*/ 19 w 190"/>
                <a:gd name="T7" fmla="*/ 0 h 122"/>
                <a:gd name="T8" fmla="*/ 190 w 190"/>
                <a:gd name="T9" fmla="*/ 0 h 122"/>
                <a:gd name="T10" fmla="*/ 190 w 190"/>
                <a:gd name="T11" fmla="*/ 122 h 122"/>
              </a:gdLst>
              <a:ahLst/>
              <a:cxnLst>
                <a:cxn ang="0">
                  <a:pos x="T0" y="T1"/>
                </a:cxn>
                <a:cxn ang="0">
                  <a:pos x="T2" y="T3"/>
                </a:cxn>
                <a:cxn ang="0">
                  <a:pos x="T4" y="T5"/>
                </a:cxn>
                <a:cxn ang="0">
                  <a:pos x="T6" y="T7"/>
                </a:cxn>
                <a:cxn ang="0">
                  <a:pos x="T8" y="T9"/>
                </a:cxn>
                <a:cxn ang="0">
                  <a:pos x="T10" y="T11"/>
                </a:cxn>
              </a:cxnLst>
              <a:rect l="0" t="0" r="r" b="b"/>
              <a:pathLst>
                <a:path w="190" h="122">
                  <a:moveTo>
                    <a:pt x="190" y="122"/>
                  </a:moveTo>
                  <a:cubicBezTo>
                    <a:pt x="0" y="122"/>
                    <a:pt x="0" y="122"/>
                    <a:pt x="0" y="122"/>
                  </a:cubicBezTo>
                  <a:cubicBezTo>
                    <a:pt x="0" y="19"/>
                    <a:pt x="0" y="19"/>
                    <a:pt x="0" y="19"/>
                  </a:cubicBezTo>
                  <a:cubicBezTo>
                    <a:pt x="0" y="8"/>
                    <a:pt x="9" y="0"/>
                    <a:pt x="19" y="0"/>
                  </a:cubicBezTo>
                  <a:cubicBezTo>
                    <a:pt x="190" y="0"/>
                    <a:pt x="190" y="0"/>
                    <a:pt x="190" y="0"/>
                  </a:cubicBezTo>
                  <a:lnTo>
                    <a:pt x="190" y="122"/>
                  </a:lnTo>
                  <a:close/>
                </a:path>
              </a:pathLst>
            </a:custGeom>
            <a:grpFill/>
            <a:ln>
              <a:noFill/>
            </a:ln>
          </p:spPr>
          <p:txBody>
            <a:bodyPr/>
            <a:lstStyle/>
            <a:p>
              <a:pPr>
                <a:defRPr/>
              </a:pPr>
              <a:endParaRPr lang="en-US" sz="1633"/>
            </a:p>
          </p:txBody>
        </p:sp>
        <p:sp>
          <p:nvSpPr>
            <p:cNvPr id="57" name="Oval 33">
              <a:extLst>
                <a:ext uri="{FF2B5EF4-FFF2-40B4-BE49-F238E27FC236}">
                  <a16:creationId xmlns:a16="http://schemas.microsoft.com/office/drawing/2014/main" id="{DB4C3CBC-1AC9-FB9A-EEEE-D7BAA5508BF1}"/>
                </a:ext>
              </a:extLst>
            </p:cNvPr>
            <p:cNvSpPr>
              <a:spLocks noChangeArrowheads="1"/>
            </p:cNvSpPr>
            <p:nvPr/>
          </p:nvSpPr>
          <p:spPr bwMode="auto">
            <a:xfrm>
              <a:off x="12438063" y="-1427163"/>
              <a:ext cx="157163" cy="158750"/>
            </a:xfrm>
            <a:prstGeom prst="ellipse">
              <a:avLst/>
            </a:prstGeom>
            <a:grpFill/>
            <a:ln>
              <a:noFill/>
            </a:ln>
          </p:spPr>
          <p:txBody>
            <a:bodyPr/>
            <a:lstStyle/>
            <a:p>
              <a:pPr>
                <a:defRPr/>
              </a:pPr>
              <a:endParaRPr lang="en-US" sz="1633"/>
            </a:p>
          </p:txBody>
        </p:sp>
        <p:sp>
          <p:nvSpPr>
            <p:cNvPr id="58" name="Freeform 34">
              <a:extLst>
                <a:ext uri="{FF2B5EF4-FFF2-40B4-BE49-F238E27FC236}">
                  <a16:creationId xmlns:a16="http://schemas.microsoft.com/office/drawing/2014/main" id="{69CB2E33-9812-2F79-2318-1E9F74E8F09A}"/>
                </a:ext>
              </a:extLst>
            </p:cNvPr>
            <p:cNvSpPr>
              <a:spLocks noEditPoints="1"/>
            </p:cNvSpPr>
            <p:nvPr/>
          </p:nvSpPr>
          <p:spPr bwMode="auto">
            <a:xfrm>
              <a:off x="12230100" y="-1714500"/>
              <a:ext cx="592138" cy="746125"/>
            </a:xfrm>
            <a:custGeom>
              <a:avLst/>
              <a:gdLst>
                <a:gd name="T0" fmla="*/ 437 w 439"/>
                <a:gd name="T1" fmla="*/ 93 h 553"/>
                <a:gd name="T2" fmla="*/ 357 w 439"/>
                <a:gd name="T3" fmla="*/ 0 h 553"/>
                <a:gd name="T4" fmla="*/ 356 w 439"/>
                <a:gd name="T5" fmla="*/ 1 h 553"/>
                <a:gd name="T6" fmla="*/ 356 w 439"/>
                <a:gd name="T7" fmla="*/ 1 h 553"/>
                <a:gd name="T8" fmla="*/ 0 w 439"/>
                <a:gd name="T9" fmla="*/ 1 h 553"/>
                <a:gd name="T10" fmla="*/ 0 w 439"/>
                <a:gd name="T11" fmla="*/ 553 h 553"/>
                <a:gd name="T12" fmla="*/ 439 w 439"/>
                <a:gd name="T13" fmla="*/ 553 h 553"/>
                <a:gd name="T14" fmla="*/ 439 w 439"/>
                <a:gd name="T15" fmla="*/ 501 h 553"/>
                <a:gd name="T16" fmla="*/ 405 w 439"/>
                <a:gd name="T17" fmla="*/ 507 h 553"/>
                <a:gd name="T18" fmla="*/ 394 w 439"/>
                <a:gd name="T19" fmla="*/ 507 h 553"/>
                <a:gd name="T20" fmla="*/ 394 w 439"/>
                <a:gd name="T21" fmla="*/ 507 h 553"/>
                <a:gd name="T22" fmla="*/ 45 w 439"/>
                <a:gd name="T23" fmla="*/ 507 h 553"/>
                <a:gd name="T24" fmla="*/ 45 w 439"/>
                <a:gd name="T25" fmla="*/ 46 h 553"/>
                <a:gd name="T26" fmla="*/ 311 w 439"/>
                <a:gd name="T27" fmla="*/ 46 h 553"/>
                <a:gd name="T28" fmla="*/ 311 w 439"/>
                <a:gd name="T29" fmla="*/ 139 h 553"/>
                <a:gd name="T30" fmla="*/ 394 w 439"/>
                <a:gd name="T31" fmla="*/ 139 h 553"/>
                <a:gd name="T32" fmla="*/ 394 w 439"/>
                <a:gd name="T33" fmla="*/ 314 h 553"/>
                <a:gd name="T34" fmla="*/ 405 w 439"/>
                <a:gd name="T35" fmla="*/ 313 h 553"/>
                <a:gd name="T36" fmla="*/ 439 w 439"/>
                <a:gd name="T37" fmla="*/ 319 h 553"/>
                <a:gd name="T38" fmla="*/ 439 w 439"/>
                <a:gd name="T39" fmla="*/ 96 h 553"/>
                <a:gd name="T40" fmla="*/ 437 w 439"/>
                <a:gd name="T41" fmla="*/ 93 h 553"/>
                <a:gd name="T42" fmla="*/ 356 w 439"/>
                <a:gd name="T43" fmla="*/ 93 h 553"/>
                <a:gd name="T44" fmla="*/ 356 w 439"/>
                <a:gd name="T45" fmla="*/ 69 h 553"/>
                <a:gd name="T46" fmla="*/ 377 w 439"/>
                <a:gd name="T47" fmla="*/ 93 h 553"/>
                <a:gd name="T48" fmla="*/ 356 w 439"/>
                <a:gd name="T49" fmla="*/ 9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9" h="553">
                  <a:moveTo>
                    <a:pt x="437" y="93"/>
                  </a:moveTo>
                  <a:cubicBezTo>
                    <a:pt x="357" y="0"/>
                    <a:pt x="357" y="0"/>
                    <a:pt x="357" y="0"/>
                  </a:cubicBezTo>
                  <a:cubicBezTo>
                    <a:pt x="356" y="1"/>
                    <a:pt x="356" y="1"/>
                    <a:pt x="356" y="1"/>
                  </a:cubicBezTo>
                  <a:cubicBezTo>
                    <a:pt x="356" y="1"/>
                    <a:pt x="356" y="1"/>
                    <a:pt x="356" y="1"/>
                  </a:cubicBezTo>
                  <a:cubicBezTo>
                    <a:pt x="0" y="1"/>
                    <a:pt x="0" y="1"/>
                    <a:pt x="0" y="1"/>
                  </a:cubicBezTo>
                  <a:cubicBezTo>
                    <a:pt x="0" y="553"/>
                    <a:pt x="0" y="553"/>
                    <a:pt x="0" y="553"/>
                  </a:cubicBezTo>
                  <a:cubicBezTo>
                    <a:pt x="439" y="553"/>
                    <a:pt x="439" y="553"/>
                    <a:pt x="439" y="553"/>
                  </a:cubicBezTo>
                  <a:cubicBezTo>
                    <a:pt x="439" y="501"/>
                    <a:pt x="439" y="501"/>
                    <a:pt x="439" y="501"/>
                  </a:cubicBezTo>
                  <a:cubicBezTo>
                    <a:pt x="428" y="505"/>
                    <a:pt x="417" y="507"/>
                    <a:pt x="405" y="507"/>
                  </a:cubicBezTo>
                  <a:cubicBezTo>
                    <a:pt x="401" y="507"/>
                    <a:pt x="397" y="507"/>
                    <a:pt x="394" y="507"/>
                  </a:cubicBezTo>
                  <a:cubicBezTo>
                    <a:pt x="394" y="507"/>
                    <a:pt x="394" y="507"/>
                    <a:pt x="394" y="507"/>
                  </a:cubicBezTo>
                  <a:cubicBezTo>
                    <a:pt x="45" y="507"/>
                    <a:pt x="45" y="507"/>
                    <a:pt x="45" y="507"/>
                  </a:cubicBezTo>
                  <a:cubicBezTo>
                    <a:pt x="45" y="46"/>
                    <a:pt x="45" y="46"/>
                    <a:pt x="45" y="46"/>
                  </a:cubicBezTo>
                  <a:cubicBezTo>
                    <a:pt x="311" y="46"/>
                    <a:pt x="311" y="46"/>
                    <a:pt x="311" y="46"/>
                  </a:cubicBezTo>
                  <a:cubicBezTo>
                    <a:pt x="311" y="139"/>
                    <a:pt x="311" y="139"/>
                    <a:pt x="311" y="139"/>
                  </a:cubicBezTo>
                  <a:cubicBezTo>
                    <a:pt x="394" y="139"/>
                    <a:pt x="394" y="139"/>
                    <a:pt x="394" y="139"/>
                  </a:cubicBezTo>
                  <a:cubicBezTo>
                    <a:pt x="394" y="314"/>
                    <a:pt x="394" y="314"/>
                    <a:pt x="394" y="314"/>
                  </a:cubicBezTo>
                  <a:cubicBezTo>
                    <a:pt x="397" y="313"/>
                    <a:pt x="401" y="313"/>
                    <a:pt x="405" y="313"/>
                  </a:cubicBezTo>
                  <a:cubicBezTo>
                    <a:pt x="417" y="313"/>
                    <a:pt x="428" y="315"/>
                    <a:pt x="439" y="319"/>
                  </a:cubicBezTo>
                  <a:cubicBezTo>
                    <a:pt x="439" y="96"/>
                    <a:pt x="439" y="96"/>
                    <a:pt x="439" y="96"/>
                  </a:cubicBezTo>
                  <a:lnTo>
                    <a:pt x="437" y="93"/>
                  </a:lnTo>
                  <a:close/>
                  <a:moveTo>
                    <a:pt x="356" y="93"/>
                  </a:moveTo>
                  <a:cubicBezTo>
                    <a:pt x="356" y="69"/>
                    <a:pt x="356" y="69"/>
                    <a:pt x="356" y="69"/>
                  </a:cubicBezTo>
                  <a:cubicBezTo>
                    <a:pt x="377" y="93"/>
                    <a:pt x="377" y="93"/>
                    <a:pt x="377" y="93"/>
                  </a:cubicBezTo>
                  <a:lnTo>
                    <a:pt x="356" y="93"/>
                  </a:lnTo>
                  <a:close/>
                </a:path>
              </a:pathLst>
            </a:custGeom>
            <a:grpFill/>
            <a:ln>
              <a:noFill/>
            </a:ln>
          </p:spPr>
          <p:txBody>
            <a:bodyPr/>
            <a:lstStyle/>
            <a:p>
              <a:pPr>
                <a:defRPr/>
              </a:pPr>
              <a:endParaRPr lang="en-US" sz="1633"/>
            </a:p>
          </p:txBody>
        </p:sp>
        <p:sp>
          <p:nvSpPr>
            <p:cNvPr id="59" name="Freeform 35">
              <a:extLst>
                <a:ext uri="{FF2B5EF4-FFF2-40B4-BE49-F238E27FC236}">
                  <a16:creationId xmlns:a16="http://schemas.microsoft.com/office/drawing/2014/main" id="{4520DB6B-8F8E-6FC6-E623-862D430FB82D}"/>
                </a:ext>
              </a:extLst>
            </p:cNvPr>
            <p:cNvSpPr>
              <a:spLocks/>
            </p:cNvSpPr>
            <p:nvPr/>
          </p:nvSpPr>
          <p:spPr bwMode="auto">
            <a:xfrm>
              <a:off x="12822238" y="-1584325"/>
              <a:ext cx="0" cy="1588"/>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grpFill/>
            <a:ln>
              <a:noFill/>
            </a:ln>
          </p:spPr>
          <p:txBody>
            <a:bodyPr/>
            <a:lstStyle/>
            <a:p>
              <a:pPr>
                <a:defRPr/>
              </a:pPr>
              <a:endParaRPr lang="en-US" sz="1633"/>
            </a:p>
          </p:txBody>
        </p:sp>
        <p:sp>
          <p:nvSpPr>
            <p:cNvPr id="60" name="Rectangle 36">
              <a:extLst>
                <a:ext uri="{FF2B5EF4-FFF2-40B4-BE49-F238E27FC236}">
                  <a16:creationId xmlns:a16="http://schemas.microsoft.com/office/drawing/2014/main" id="{9E7163AE-063E-4EF5-668C-9101E76175CD}"/>
                </a:ext>
              </a:extLst>
            </p:cNvPr>
            <p:cNvSpPr>
              <a:spLocks noChangeArrowheads="1"/>
            </p:cNvSpPr>
            <p:nvPr/>
          </p:nvSpPr>
          <p:spPr bwMode="auto">
            <a:xfrm>
              <a:off x="12688888" y="-1189038"/>
              <a:ext cx="169863" cy="98425"/>
            </a:xfrm>
            <a:prstGeom prst="rect">
              <a:avLst/>
            </a:prstGeom>
            <a:grpFill/>
            <a:ln>
              <a:noFill/>
            </a:ln>
          </p:spPr>
          <p:txBody>
            <a:bodyPr/>
            <a:lstStyle/>
            <a:p>
              <a:pPr>
                <a:defRPr/>
              </a:pPr>
              <a:endParaRPr lang="en-US" sz="1633"/>
            </a:p>
          </p:txBody>
        </p:sp>
        <p:sp>
          <p:nvSpPr>
            <p:cNvPr id="61" name="Oval 37">
              <a:extLst>
                <a:ext uri="{FF2B5EF4-FFF2-40B4-BE49-F238E27FC236}">
                  <a16:creationId xmlns:a16="http://schemas.microsoft.com/office/drawing/2014/main" id="{5BD63C7D-D8C6-8BC8-2760-CAC990B448B7}"/>
                </a:ext>
              </a:extLst>
            </p:cNvPr>
            <p:cNvSpPr>
              <a:spLocks noChangeArrowheads="1"/>
            </p:cNvSpPr>
            <p:nvPr/>
          </p:nvSpPr>
          <p:spPr bwMode="auto">
            <a:xfrm>
              <a:off x="12704763" y="-1262063"/>
              <a:ext cx="139700" cy="153988"/>
            </a:xfrm>
            <a:prstGeom prst="ellipse">
              <a:avLst/>
            </a:prstGeom>
            <a:grpFill/>
            <a:ln>
              <a:noFill/>
            </a:ln>
          </p:spPr>
          <p:txBody>
            <a:bodyPr/>
            <a:lstStyle/>
            <a:p>
              <a:pPr>
                <a:defRPr/>
              </a:pPr>
              <a:endParaRPr lang="en-US" sz="1633"/>
            </a:p>
          </p:txBody>
        </p:sp>
      </p:grpSp>
      <p:grpSp>
        <p:nvGrpSpPr>
          <p:cNvPr id="62" name="Group 61">
            <a:extLst>
              <a:ext uri="{FF2B5EF4-FFF2-40B4-BE49-F238E27FC236}">
                <a16:creationId xmlns:a16="http://schemas.microsoft.com/office/drawing/2014/main" id="{73334614-1D6D-CA21-792C-CFE3D65AF45F}"/>
              </a:ext>
            </a:extLst>
          </p:cNvPr>
          <p:cNvGrpSpPr/>
          <p:nvPr/>
        </p:nvGrpSpPr>
        <p:grpSpPr>
          <a:xfrm>
            <a:off x="7076842" y="1440242"/>
            <a:ext cx="596223" cy="609184"/>
            <a:chOff x="10602913" y="55562"/>
            <a:chExt cx="657225" cy="671513"/>
          </a:xfrm>
          <a:solidFill>
            <a:srgbClr val="1D9A78"/>
          </a:solidFill>
        </p:grpSpPr>
        <p:sp>
          <p:nvSpPr>
            <p:cNvPr id="63" name="Freeform 39">
              <a:extLst>
                <a:ext uri="{FF2B5EF4-FFF2-40B4-BE49-F238E27FC236}">
                  <a16:creationId xmlns:a16="http://schemas.microsoft.com/office/drawing/2014/main" id="{F94BCE3E-9AFD-EB4C-9ED5-3F283E16BC0E}"/>
                </a:ext>
              </a:extLst>
            </p:cNvPr>
            <p:cNvSpPr>
              <a:spLocks/>
            </p:cNvSpPr>
            <p:nvPr/>
          </p:nvSpPr>
          <p:spPr bwMode="auto">
            <a:xfrm>
              <a:off x="11117263" y="168275"/>
              <a:ext cx="141288" cy="152400"/>
            </a:xfrm>
            <a:custGeom>
              <a:avLst/>
              <a:gdLst>
                <a:gd name="T0" fmla="*/ 105 w 105"/>
                <a:gd name="T1" fmla="*/ 64 h 113"/>
                <a:gd name="T2" fmla="*/ 100 w 105"/>
                <a:gd name="T3" fmla="*/ 80 h 113"/>
                <a:gd name="T4" fmla="*/ 41 w 105"/>
                <a:gd name="T5" fmla="*/ 107 h 113"/>
                <a:gd name="T6" fmla="*/ 1 w 105"/>
                <a:gd name="T7" fmla="*/ 56 h 113"/>
                <a:gd name="T8" fmla="*/ 43 w 105"/>
                <a:gd name="T9" fmla="*/ 6 h 113"/>
                <a:gd name="T10" fmla="*/ 104 w 105"/>
                <a:gd name="T11" fmla="*/ 49 h 113"/>
                <a:gd name="T12" fmla="*/ 105 w 105"/>
                <a:gd name="T13" fmla="*/ 50 h 113"/>
                <a:gd name="T14" fmla="*/ 105 w 105"/>
                <a:gd name="T15" fmla="*/ 64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13">
                  <a:moveTo>
                    <a:pt x="105" y="64"/>
                  </a:moveTo>
                  <a:cubicBezTo>
                    <a:pt x="103" y="69"/>
                    <a:pt x="102" y="75"/>
                    <a:pt x="100" y="80"/>
                  </a:cubicBezTo>
                  <a:cubicBezTo>
                    <a:pt x="89" y="102"/>
                    <a:pt x="64" y="113"/>
                    <a:pt x="41" y="107"/>
                  </a:cubicBezTo>
                  <a:cubicBezTo>
                    <a:pt x="17" y="101"/>
                    <a:pt x="0" y="80"/>
                    <a:pt x="1" y="56"/>
                  </a:cubicBezTo>
                  <a:cubicBezTo>
                    <a:pt x="2" y="31"/>
                    <a:pt x="19" y="10"/>
                    <a:pt x="43" y="6"/>
                  </a:cubicBezTo>
                  <a:cubicBezTo>
                    <a:pt x="72" y="0"/>
                    <a:pt x="100" y="20"/>
                    <a:pt x="104" y="49"/>
                  </a:cubicBezTo>
                  <a:cubicBezTo>
                    <a:pt x="104" y="49"/>
                    <a:pt x="104" y="50"/>
                    <a:pt x="105" y="50"/>
                  </a:cubicBezTo>
                  <a:cubicBezTo>
                    <a:pt x="105" y="55"/>
                    <a:pt x="105" y="60"/>
                    <a:pt x="105" y="64"/>
                  </a:cubicBezTo>
                  <a:close/>
                </a:path>
              </a:pathLst>
            </a:custGeom>
            <a:grpFill/>
            <a:ln>
              <a:noFill/>
            </a:ln>
          </p:spPr>
          <p:txBody>
            <a:bodyPr/>
            <a:lstStyle/>
            <a:p>
              <a:pPr>
                <a:defRPr/>
              </a:pPr>
              <a:endParaRPr lang="en-US" sz="1633"/>
            </a:p>
          </p:txBody>
        </p:sp>
        <p:sp>
          <p:nvSpPr>
            <p:cNvPr id="64" name="Freeform 40">
              <a:extLst>
                <a:ext uri="{FF2B5EF4-FFF2-40B4-BE49-F238E27FC236}">
                  <a16:creationId xmlns:a16="http://schemas.microsoft.com/office/drawing/2014/main" id="{1EC17909-8571-A745-51F4-963EC87BE3A4}"/>
                </a:ext>
              </a:extLst>
            </p:cNvPr>
            <p:cNvSpPr>
              <a:spLocks/>
            </p:cNvSpPr>
            <p:nvPr/>
          </p:nvSpPr>
          <p:spPr bwMode="auto">
            <a:xfrm>
              <a:off x="10604500" y="173037"/>
              <a:ext cx="142875" cy="149225"/>
            </a:xfrm>
            <a:custGeom>
              <a:avLst/>
              <a:gdLst>
                <a:gd name="T0" fmla="*/ 1 w 107"/>
                <a:gd name="T1" fmla="*/ 45 h 111"/>
                <a:gd name="T2" fmla="*/ 53 w 107"/>
                <a:gd name="T3" fmla="*/ 1 h 111"/>
                <a:gd name="T4" fmla="*/ 104 w 107"/>
                <a:gd name="T5" fmla="*/ 48 h 111"/>
                <a:gd name="T6" fmla="*/ 64 w 107"/>
                <a:gd name="T7" fmla="*/ 103 h 111"/>
                <a:gd name="T8" fmla="*/ 1 w 107"/>
                <a:gd name="T9" fmla="*/ 60 h 111"/>
                <a:gd name="T10" fmla="*/ 0 w 107"/>
                <a:gd name="T11" fmla="*/ 56 h 111"/>
                <a:gd name="T12" fmla="*/ 0 w 107"/>
                <a:gd name="T13" fmla="*/ 50 h 111"/>
                <a:gd name="T14" fmla="*/ 1 w 107"/>
                <a:gd name="T15" fmla="*/ 45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11">
                  <a:moveTo>
                    <a:pt x="1" y="45"/>
                  </a:moveTo>
                  <a:cubicBezTo>
                    <a:pt x="4" y="20"/>
                    <a:pt x="28" y="0"/>
                    <a:pt x="53" y="1"/>
                  </a:cubicBezTo>
                  <a:cubicBezTo>
                    <a:pt x="80" y="2"/>
                    <a:pt x="101" y="21"/>
                    <a:pt x="104" y="48"/>
                  </a:cubicBezTo>
                  <a:cubicBezTo>
                    <a:pt x="107" y="73"/>
                    <a:pt x="90" y="97"/>
                    <a:pt x="64" y="103"/>
                  </a:cubicBezTo>
                  <a:cubicBezTo>
                    <a:pt x="35" y="111"/>
                    <a:pt x="4" y="89"/>
                    <a:pt x="1" y="60"/>
                  </a:cubicBezTo>
                  <a:cubicBezTo>
                    <a:pt x="0" y="59"/>
                    <a:pt x="1" y="57"/>
                    <a:pt x="0" y="56"/>
                  </a:cubicBezTo>
                  <a:cubicBezTo>
                    <a:pt x="0" y="54"/>
                    <a:pt x="0" y="52"/>
                    <a:pt x="0" y="50"/>
                  </a:cubicBezTo>
                  <a:cubicBezTo>
                    <a:pt x="1" y="48"/>
                    <a:pt x="0" y="46"/>
                    <a:pt x="1" y="45"/>
                  </a:cubicBezTo>
                  <a:close/>
                </a:path>
              </a:pathLst>
            </a:custGeom>
            <a:grpFill/>
            <a:ln>
              <a:noFill/>
            </a:ln>
          </p:spPr>
          <p:txBody>
            <a:bodyPr/>
            <a:lstStyle/>
            <a:p>
              <a:pPr>
                <a:defRPr/>
              </a:pPr>
              <a:endParaRPr lang="en-US" sz="1633"/>
            </a:p>
          </p:txBody>
        </p:sp>
        <p:sp>
          <p:nvSpPr>
            <p:cNvPr id="65" name="Freeform 41">
              <a:extLst>
                <a:ext uri="{FF2B5EF4-FFF2-40B4-BE49-F238E27FC236}">
                  <a16:creationId xmlns:a16="http://schemas.microsoft.com/office/drawing/2014/main" id="{0EC1DC34-2E78-9F62-F16E-7180F2772613}"/>
                </a:ext>
              </a:extLst>
            </p:cNvPr>
            <p:cNvSpPr>
              <a:spLocks/>
            </p:cNvSpPr>
            <p:nvPr/>
          </p:nvSpPr>
          <p:spPr bwMode="auto">
            <a:xfrm>
              <a:off x="10604500" y="700087"/>
              <a:ext cx="654050" cy="25400"/>
            </a:xfrm>
            <a:custGeom>
              <a:avLst/>
              <a:gdLst>
                <a:gd name="T0" fmla="*/ 0 w 486"/>
                <a:gd name="T1" fmla="*/ 1 h 18"/>
                <a:gd name="T2" fmla="*/ 5 w 486"/>
                <a:gd name="T3" fmla="*/ 0 h 18"/>
                <a:gd name="T4" fmla="*/ 482 w 486"/>
                <a:gd name="T5" fmla="*/ 0 h 18"/>
                <a:gd name="T6" fmla="*/ 486 w 486"/>
                <a:gd name="T7" fmla="*/ 1 h 18"/>
                <a:gd name="T8" fmla="*/ 486 w 486"/>
                <a:gd name="T9" fmla="*/ 12 h 18"/>
                <a:gd name="T10" fmla="*/ 480 w 486"/>
                <a:gd name="T11" fmla="*/ 18 h 18"/>
                <a:gd name="T12" fmla="*/ 6 w 486"/>
                <a:gd name="T13" fmla="*/ 18 h 18"/>
                <a:gd name="T14" fmla="*/ 0 w 486"/>
                <a:gd name="T15" fmla="*/ 12 h 18"/>
                <a:gd name="T16" fmla="*/ 0 w 486"/>
                <a:gd name="T1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18">
                  <a:moveTo>
                    <a:pt x="0" y="1"/>
                  </a:moveTo>
                  <a:cubicBezTo>
                    <a:pt x="2" y="1"/>
                    <a:pt x="3" y="0"/>
                    <a:pt x="5" y="0"/>
                  </a:cubicBezTo>
                  <a:cubicBezTo>
                    <a:pt x="164" y="0"/>
                    <a:pt x="323" y="0"/>
                    <a:pt x="482" y="0"/>
                  </a:cubicBezTo>
                  <a:cubicBezTo>
                    <a:pt x="483" y="0"/>
                    <a:pt x="485" y="1"/>
                    <a:pt x="486" y="1"/>
                  </a:cubicBezTo>
                  <a:cubicBezTo>
                    <a:pt x="486" y="4"/>
                    <a:pt x="486" y="8"/>
                    <a:pt x="486" y="12"/>
                  </a:cubicBezTo>
                  <a:cubicBezTo>
                    <a:pt x="485" y="15"/>
                    <a:pt x="484" y="17"/>
                    <a:pt x="480" y="18"/>
                  </a:cubicBezTo>
                  <a:cubicBezTo>
                    <a:pt x="322" y="18"/>
                    <a:pt x="164" y="18"/>
                    <a:pt x="6" y="18"/>
                  </a:cubicBezTo>
                  <a:cubicBezTo>
                    <a:pt x="3" y="17"/>
                    <a:pt x="1" y="15"/>
                    <a:pt x="0" y="12"/>
                  </a:cubicBezTo>
                  <a:cubicBezTo>
                    <a:pt x="0" y="8"/>
                    <a:pt x="0" y="4"/>
                    <a:pt x="0" y="1"/>
                  </a:cubicBezTo>
                  <a:close/>
                </a:path>
              </a:pathLst>
            </a:custGeom>
            <a:grpFill/>
            <a:ln>
              <a:noFill/>
            </a:ln>
          </p:spPr>
          <p:txBody>
            <a:bodyPr/>
            <a:lstStyle/>
            <a:p>
              <a:pPr>
                <a:defRPr/>
              </a:pPr>
              <a:endParaRPr lang="en-US" sz="1633"/>
            </a:p>
          </p:txBody>
        </p:sp>
        <p:sp>
          <p:nvSpPr>
            <p:cNvPr id="66" name="Freeform 42">
              <a:extLst>
                <a:ext uri="{FF2B5EF4-FFF2-40B4-BE49-F238E27FC236}">
                  <a16:creationId xmlns:a16="http://schemas.microsoft.com/office/drawing/2014/main" id="{8F2C3FD3-D08C-C13B-BDBC-CCACBE972E8B}"/>
                </a:ext>
              </a:extLst>
            </p:cNvPr>
            <p:cNvSpPr>
              <a:spLocks/>
            </p:cNvSpPr>
            <p:nvPr/>
          </p:nvSpPr>
          <p:spPr bwMode="auto">
            <a:xfrm>
              <a:off x="10602913" y="717550"/>
              <a:ext cx="9525" cy="9525"/>
            </a:xfrm>
            <a:custGeom>
              <a:avLst/>
              <a:gdLst>
                <a:gd name="T0" fmla="*/ 1 w 7"/>
                <a:gd name="T1" fmla="*/ 0 h 7"/>
                <a:gd name="T2" fmla="*/ 7 w 7"/>
                <a:gd name="T3" fmla="*/ 6 h 7"/>
                <a:gd name="T4" fmla="*/ 1 w 7"/>
                <a:gd name="T5" fmla="*/ 0 h 7"/>
              </a:gdLst>
              <a:ahLst/>
              <a:cxnLst>
                <a:cxn ang="0">
                  <a:pos x="T0" y="T1"/>
                </a:cxn>
                <a:cxn ang="0">
                  <a:pos x="T2" y="T3"/>
                </a:cxn>
                <a:cxn ang="0">
                  <a:pos x="T4" y="T5"/>
                </a:cxn>
              </a:cxnLst>
              <a:rect l="0" t="0" r="r" b="b"/>
              <a:pathLst>
                <a:path w="7" h="7">
                  <a:moveTo>
                    <a:pt x="1" y="0"/>
                  </a:moveTo>
                  <a:cubicBezTo>
                    <a:pt x="3" y="2"/>
                    <a:pt x="5" y="4"/>
                    <a:pt x="7" y="6"/>
                  </a:cubicBezTo>
                  <a:cubicBezTo>
                    <a:pt x="2" y="7"/>
                    <a:pt x="0" y="5"/>
                    <a:pt x="1" y="0"/>
                  </a:cubicBezTo>
                  <a:close/>
                </a:path>
              </a:pathLst>
            </a:custGeom>
            <a:grpFill/>
            <a:ln>
              <a:noFill/>
            </a:ln>
          </p:spPr>
          <p:txBody>
            <a:bodyPr/>
            <a:lstStyle/>
            <a:p>
              <a:pPr>
                <a:defRPr/>
              </a:pPr>
              <a:endParaRPr lang="en-US" sz="1633"/>
            </a:p>
          </p:txBody>
        </p:sp>
        <p:sp>
          <p:nvSpPr>
            <p:cNvPr id="67" name="Freeform 43">
              <a:extLst>
                <a:ext uri="{FF2B5EF4-FFF2-40B4-BE49-F238E27FC236}">
                  <a16:creationId xmlns:a16="http://schemas.microsoft.com/office/drawing/2014/main" id="{4B1B1DC3-0885-8D43-A24E-985FA009695B}"/>
                </a:ext>
              </a:extLst>
            </p:cNvPr>
            <p:cNvSpPr>
              <a:spLocks/>
            </p:cNvSpPr>
            <p:nvPr/>
          </p:nvSpPr>
          <p:spPr bwMode="auto">
            <a:xfrm>
              <a:off x="11250613" y="717550"/>
              <a:ext cx="9525" cy="9525"/>
            </a:xfrm>
            <a:custGeom>
              <a:avLst/>
              <a:gdLst>
                <a:gd name="T0" fmla="*/ 0 w 7"/>
                <a:gd name="T1" fmla="*/ 6 h 7"/>
                <a:gd name="T2" fmla="*/ 6 w 7"/>
                <a:gd name="T3" fmla="*/ 0 h 7"/>
                <a:gd name="T4" fmla="*/ 0 w 7"/>
                <a:gd name="T5" fmla="*/ 6 h 7"/>
              </a:gdLst>
              <a:ahLst/>
              <a:cxnLst>
                <a:cxn ang="0">
                  <a:pos x="T0" y="T1"/>
                </a:cxn>
                <a:cxn ang="0">
                  <a:pos x="T2" y="T3"/>
                </a:cxn>
                <a:cxn ang="0">
                  <a:pos x="T4" y="T5"/>
                </a:cxn>
              </a:cxnLst>
              <a:rect l="0" t="0" r="r" b="b"/>
              <a:pathLst>
                <a:path w="7" h="7">
                  <a:moveTo>
                    <a:pt x="0" y="6"/>
                  </a:moveTo>
                  <a:cubicBezTo>
                    <a:pt x="2" y="4"/>
                    <a:pt x="4" y="2"/>
                    <a:pt x="6" y="0"/>
                  </a:cubicBezTo>
                  <a:cubicBezTo>
                    <a:pt x="7" y="5"/>
                    <a:pt x="5" y="7"/>
                    <a:pt x="0" y="6"/>
                  </a:cubicBezTo>
                  <a:close/>
                </a:path>
              </a:pathLst>
            </a:custGeom>
            <a:grpFill/>
            <a:ln>
              <a:noFill/>
            </a:ln>
          </p:spPr>
          <p:txBody>
            <a:bodyPr/>
            <a:lstStyle/>
            <a:p>
              <a:pPr>
                <a:defRPr/>
              </a:pPr>
              <a:endParaRPr lang="en-US" sz="1633"/>
            </a:p>
          </p:txBody>
        </p:sp>
        <p:sp>
          <p:nvSpPr>
            <p:cNvPr id="68" name="Freeform 44">
              <a:extLst>
                <a:ext uri="{FF2B5EF4-FFF2-40B4-BE49-F238E27FC236}">
                  <a16:creationId xmlns:a16="http://schemas.microsoft.com/office/drawing/2014/main" id="{69B9D1C6-3922-4F9F-FAB3-5CBEB30669BC}"/>
                </a:ext>
              </a:extLst>
            </p:cNvPr>
            <p:cNvSpPr>
              <a:spLocks/>
            </p:cNvSpPr>
            <p:nvPr/>
          </p:nvSpPr>
          <p:spPr bwMode="auto">
            <a:xfrm>
              <a:off x="10934700" y="69850"/>
              <a:ext cx="6350" cy="0"/>
            </a:xfrm>
            <a:custGeom>
              <a:avLst/>
              <a:gdLst>
                <a:gd name="T0" fmla="*/ 5 w 5"/>
                <a:gd name="T1" fmla="*/ 0 h 1"/>
                <a:gd name="T2" fmla="*/ 0 w 5"/>
                <a:gd name="T3" fmla="*/ 0 h 1"/>
                <a:gd name="T4" fmla="*/ 5 w 5"/>
                <a:gd name="T5" fmla="*/ 0 h 1"/>
                <a:gd name="T6" fmla="*/ 5 w 5"/>
                <a:gd name="T7" fmla="*/ 0 h 1"/>
              </a:gdLst>
              <a:ahLst/>
              <a:cxnLst>
                <a:cxn ang="0">
                  <a:pos x="T0" y="T1"/>
                </a:cxn>
                <a:cxn ang="0">
                  <a:pos x="T2" y="T3"/>
                </a:cxn>
                <a:cxn ang="0">
                  <a:pos x="T4" y="T5"/>
                </a:cxn>
                <a:cxn ang="0">
                  <a:pos x="T6" y="T7"/>
                </a:cxn>
              </a:cxnLst>
              <a:rect l="0" t="0" r="r" b="b"/>
              <a:pathLst>
                <a:path w="5" h="1">
                  <a:moveTo>
                    <a:pt x="5" y="0"/>
                  </a:moveTo>
                  <a:cubicBezTo>
                    <a:pt x="3" y="1"/>
                    <a:pt x="2" y="1"/>
                    <a:pt x="0" y="0"/>
                  </a:cubicBezTo>
                  <a:cubicBezTo>
                    <a:pt x="2" y="0"/>
                    <a:pt x="3" y="0"/>
                    <a:pt x="5" y="0"/>
                  </a:cubicBezTo>
                  <a:cubicBezTo>
                    <a:pt x="5" y="0"/>
                    <a:pt x="5" y="0"/>
                    <a:pt x="5" y="0"/>
                  </a:cubicBezTo>
                  <a:close/>
                </a:path>
              </a:pathLst>
            </a:custGeom>
            <a:grpFill/>
            <a:ln>
              <a:noFill/>
            </a:ln>
          </p:spPr>
          <p:txBody>
            <a:bodyPr/>
            <a:lstStyle/>
            <a:p>
              <a:pPr>
                <a:defRPr/>
              </a:pPr>
              <a:endParaRPr lang="en-US" sz="1633"/>
            </a:p>
          </p:txBody>
        </p:sp>
        <p:sp>
          <p:nvSpPr>
            <p:cNvPr id="69" name="Freeform 45">
              <a:extLst>
                <a:ext uri="{FF2B5EF4-FFF2-40B4-BE49-F238E27FC236}">
                  <a16:creationId xmlns:a16="http://schemas.microsoft.com/office/drawing/2014/main" id="{5070D449-4E37-B0BF-007A-64811AD5C0C1}"/>
                </a:ext>
              </a:extLst>
            </p:cNvPr>
            <p:cNvSpPr>
              <a:spLocks/>
            </p:cNvSpPr>
            <p:nvPr/>
          </p:nvSpPr>
          <p:spPr bwMode="auto">
            <a:xfrm>
              <a:off x="10604500" y="233362"/>
              <a:ext cx="1588" cy="7938"/>
            </a:xfrm>
            <a:custGeom>
              <a:avLst/>
              <a:gdLst>
                <a:gd name="T0" fmla="*/ 1 w 2"/>
                <a:gd name="T1" fmla="*/ 0 h 5"/>
                <a:gd name="T2" fmla="*/ 0 w 2"/>
                <a:gd name="T3" fmla="*/ 5 h 5"/>
                <a:gd name="T4" fmla="*/ 0 w 2"/>
                <a:gd name="T5" fmla="*/ 0 h 5"/>
                <a:gd name="T6" fmla="*/ 1 w 2"/>
                <a:gd name="T7" fmla="*/ 0 h 5"/>
              </a:gdLst>
              <a:ahLst/>
              <a:cxnLst>
                <a:cxn ang="0">
                  <a:pos x="T0" y="T1"/>
                </a:cxn>
                <a:cxn ang="0">
                  <a:pos x="T2" y="T3"/>
                </a:cxn>
                <a:cxn ang="0">
                  <a:pos x="T4" y="T5"/>
                </a:cxn>
                <a:cxn ang="0">
                  <a:pos x="T6" y="T7"/>
                </a:cxn>
              </a:cxnLst>
              <a:rect l="0" t="0" r="r" b="b"/>
              <a:pathLst>
                <a:path w="2" h="5">
                  <a:moveTo>
                    <a:pt x="1" y="0"/>
                  </a:moveTo>
                  <a:cubicBezTo>
                    <a:pt x="1" y="2"/>
                    <a:pt x="2" y="3"/>
                    <a:pt x="0" y="5"/>
                  </a:cubicBezTo>
                  <a:cubicBezTo>
                    <a:pt x="0" y="3"/>
                    <a:pt x="0" y="2"/>
                    <a:pt x="0" y="0"/>
                  </a:cubicBezTo>
                  <a:cubicBezTo>
                    <a:pt x="1" y="0"/>
                    <a:pt x="1" y="0"/>
                    <a:pt x="1" y="0"/>
                  </a:cubicBezTo>
                  <a:close/>
                </a:path>
              </a:pathLst>
            </a:custGeom>
            <a:grpFill/>
            <a:ln>
              <a:noFill/>
            </a:ln>
          </p:spPr>
          <p:txBody>
            <a:bodyPr/>
            <a:lstStyle/>
            <a:p>
              <a:pPr>
                <a:defRPr/>
              </a:pPr>
              <a:endParaRPr lang="en-US" sz="1633"/>
            </a:p>
          </p:txBody>
        </p:sp>
        <p:sp>
          <p:nvSpPr>
            <p:cNvPr id="70" name="Freeform 46">
              <a:extLst>
                <a:ext uri="{FF2B5EF4-FFF2-40B4-BE49-F238E27FC236}">
                  <a16:creationId xmlns:a16="http://schemas.microsoft.com/office/drawing/2014/main" id="{715C0DF3-4637-BC6B-D945-D9BE69FDD227}"/>
                </a:ext>
              </a:extLst>
            </p:cNvPr>
            <p:cNvSpPr>
              <a:spLocks/>
            </p:cNvSpPr>
            <p:nvPr/>
          </p:nvSpPr>
          <p:spPr bwMode="auto">
            <a:xfrm>
              <a:off x="10604500" y="249237"/>
              <a:ext cx="1588" cy="6350"/>
            </a:xfrm>
            <a:custGeom>
              <a:avLst/>
              <a:gdLst>
                <a:gd name="T0" fmla="*/ 0 w 2"/>
                <a:gd name="T1" fmla="*/ 0 h 5"/>
                <a:gd name="T2" fmla="*/ 1 w 2"/>
                <a:gd name="T3" fmla="*/ 4 h 5"/>
                <a:gd name="T4" fmla="*/ 1 w 2"/>
                <a:gd name="T5" fmla="*/ 5 h 5"/>
                <a:gd name="T6" fmla="*/ 0 w 2"/>
                <a:gd name="T7" fmla="*/ 4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2" y="1"/>
                    <a:pt x="1" y="3"/>
                    <a:pt x="1" y="4"/>
                  </a:cubicBezTo>
                  <a:cubicBezTo>
                    <a:pt x="1" y="5"/>
                    <a:pt x="1" y="5"/>
                    <a:pt x="1" y="5"/>
                  </a:cubicBezTo>
                  <a:cubicBezTo>
                    <a:pt x="0" y="4"/>
                    <a:pt x="0" y="4"/>
                    <a:pt x="0" y="4"/>
                  </a:cubicBezTo>
                  <a:cubicBezTo>
                    <a:pt x="0" y="3"/>
                    <a:pt x="0" y="1"/>
                    <a:pt x="0" y="0"/>
                  </a:cubicBezTo>
                  <a:close/>
                </a:path>
              </a:pathLst>
            </a:custGeom>
            <a:grpFill/>
            <a:ln>
              <a:noFill/>
            </a:ln>
          </p:spPr>
          <p:txBody>
            <a:bodyPr/>
            <a:lstStyle/>
            <a:p>
              <a:pPr>
                <a:defRPr/>
              </a:pPr>
              <a:endParaRPr lang="en-US" sz="1633"/>
            </a:p>
          </p:txBody>
        </p:sp>
        <p:sp>
          <p:nvSpPr>
            <p:cNvPr id="71" name="Freeform 47">
              <a:extLst>
                <a:ext uri="{FF2B5EF4-FFF2-40B4-BE49-F238E27FC236}">
                  <a16:creationId xmlns:a16="http://schemas.microsoft.com/office/drawing/2014/main" id="{485143BA-6748-7E66-55FC-9AB3EE2B3513}"/>
                </a:ext>
              </a:extLst>
            </p:cNvPr>
            <p:cNvSpPr>
              <a:spLocks/>
            </p:cNvSpPr>
            <p:nvPr/>
          </p:nvSpPr>
          <p:spPr bwMode="auto">
            <a:xfrm>
              <a:off x="10614025" y="396875"/>
              <a:ext cx="636588" cy="280988"/>
            </a:xfrm>
            <a:custGeom>
              <a:avLst/>
              <a:gdLst>
                <a:gd name="T0" fmla="*/ 473 w 473"/>
                <a:gd name="T1" fmla="*/ 208 h 208"/>
                <a:gd name="T2" fmla="*/ 1 w 473"/>
                <a:gd name="T3" fmla="*/ 208 h 208"/>
                <a:gd name="T4" fmla="*/ 2 w 473"/>
                <a:gd name="T5" fmla="*/ 204 h 208"/>
                <a:gd name="T6" fmla="*/ 62 w 473"/>
                <a:gd name="T7" fmla="*/ 99 h 208"/>
                <a:gd name="T8" fmla="*/ 68 w 473"/>
                <a:gd name="T9" fmla="*/ 98 h 208"/>
                <a:gd name="T10" fmla="*/ 89 w 473"/>
                <a:gd name="T11" fmla="*/ 104 h 208"/>
                <a:gd name="T12" fmla="*/ 149 w 473"/>
                <a:gd name="T13" fmla="*/ 104 h 208"/>
                <a:gd name="T14" fmla="*/ 179 w 473"/>
                <a:gd name="T15" fmla="*/ 77 h 208"/>
                <a:gd name="T16" fmla="*/ 155 w 473"/>
                <a:gd name="T17" fmla="*/ 44 h 208"/>
                <a:gd name="T18" fmla="*/ 146 w 473"/>
                <a:gd name="T19" fmla="*/ 43 h 208"/>
                <a:gd name="T20" fmla="*/ 105 w 473"/>
                <a:gd name="T21" fmla="*/ 43 h 208"/>
                <a:gd name="T22" fmla="*/ 100 w 473"/>
                <a:gd name="T23" fmla="*/ 34 h 208"/>
                <a:gd name="T24" fmla="*/ 116 w 473"/>
                <a:gd name="T25" fmla="*/ 5 h 208"/>
                <a:gd name="T26" fmla="*/ 126 w 473"/>
                <a:gd name="T27" fmla="*/ 0 h 208"/>
                <a:gd name="T28" fmla="*/ 346 w 473"/>
                <a:gd name="T29" fmla="*/ 0 h 208"/>
                <a:gd name="T30" fmla="*/ 356 w 473"/>
                <a:gd name="T31" fmla="*/ 5 h 208"/>
                <a:gd name="T32" fmla="*/ 372 w 473"/>
                <a:gd name="T33" fmla="*/ 34 h 208"/>
                <a:gd name="T34" fmla="*/ 367 w 473"/>
                <a:gd name="T35" fmla="*/ 43 h 208"/>
                <a:gd name="T36" fmla="*/ 322 w 473"/>
                <a:gd name="T37" fmla="*/ 43 h 208"/>
                <a:gd name="T38" fmla="*/ 293 w 473"/>
                <a:gd name="T39" fmla="*/ 68 h 208"/>
                <a:gd name="T40" fmla="*/ 310 w 473"/>
                <a:gd name="T41" fmla="*/ 101 h 208"/>
                <a:gd name="T42" fmla="*/ 325 w 473"/>
                <a:gd name="T43" fmla="*/ 104 h 208"/>
                <a:gd name="T44" fmla="*/ 383 w 473"/>
                <a:gd name="T45" fmla="*/ 104 h 208"/>
                <a:gd name="T46" fmla="*/ 405 w 473"/>
                <a:gd name="T47" fmla="*/ 98 h 208"/>
                <a:gd name="T48" fmla="*/ 410 w 473"/>
                <a:gd name="T49" fmla="*/ 99 h 208"/>
                <a:gd name="T50" fmla="*/ 464 w 473"/>
                <a:gd name="T51" fmla="*/ 193 h 208"/>
                <a:gd name="T52" fmla="*/ 473 w 473"/>
                <a:gd name="T53"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73" h="208">
                  <a:moveTo>
                    <a:pt x="473" y="208"/>
                  </a:moveTo>
                  <a:cubicBezTo>
                    <a:pt x="315" y="208"/>
                    <a:pt x="158" y="208"/>
                    <a:pt x="1" y="208"/>
                  </a:cubicBezTo>
                  <a:cubicBezTo>
                    <a:pt x="0" y="206"/>
                    <a:pt x="2" y="205"/>
                    <a:pt x="2" y="204"/>
                  </a:cubicBezTo>
                  <a:cubicBezTo>
                    <a:pt x="22" y="169"/>
                    <a:pt x="42" y="134"/>
                    <a:pt x="62" y="99"/>
                  </a:cubicBezTo>
                  <a:cubicBezTo>
                    <a:pt x="64" y="96"/>
                    <a:pt x="65" y="95"/>
                    <a:pt x="68" y="98"/>
                  </a:cubicBezTo>
                  <a:cubicBezTo>
                    <a:pt x="74" y="102"/>
                    <a:pt x="81" y="104"/>
                    <a:pt x="89" y="104"/>
                  </a:cubicBezTo>
                  <a:cubicBezTo>
                    <a:pt x="109" y="104"/>
                    <a:pt x="129" y="104"/>
                    <a:pt x="149" y="104"/>
                  </a:cubicBezTo>
                  <a:cubicBezTo>
                    <a:pt x="165" y="104"/>
                    <a:pt x="178" y="92"/>
                    <a:pt x="179" y="77"/>
                  </a:cubicBezTo>
                  <a:cubicBezTo>
                    <a:pt x="181" y="61"/>
                    <a:pt x="171" y="47"/>
                    <a:pt x="155" y="44"/>
                  </a:cubicBezTo>
                  <a:cubicBezTo>
                    <a:pt x="152" y="43"/>
                    <a:pt x="149" y="43"/>
                    <a:pt x="146" y="43"/>
                  </a:cubicBezTo>
                  <a:cubicBezTo>
                    <a:pt x="132" y="43"/>
                    <a:pt x="119" y="43"/>
                    <a:pt x="105" y="43"/>
                  </a:cubicBezTo>
                  <a:cubicBezTo>
                    <a:pt x="100" y="43"/>
                    <a:pt x="97" y="39"/>
                    <a:pt x="100" y="34"/>
                  </a:cubicBezTo>
                  <a:cubicBezTo>
                    <a:pt x="105" y="25"/>
                    <a:pt x="111" y="15"/>
                    <a:pt x="116" y="5"/>
                  </a:cubicBezTo>
                  <a:cubicBezTo>
                    <a:pt x="119" y="1"/>
                    <a:pt x="122" y="0"/>
                    <a:pt x="126" y="0"/>
                  </a:cubicBezTo>
                  <a:cubicBezTo>
                    <a:pt x="200" y="0"/>
                    <a:pt x="273" y="0"/>
                    <a:pt x="346" y="0"/>
                  </a:cubicBezTo>
                  <a:cubicBezTo>
                    <a:pt x="351" y="0"/>
                    <a:pt x="354" y="1"/>
                    <a:pt x="356" y="5"/>
                  </a:cubicBezTo>
                  <a:cubicBezTo>
                    <a:pt x="361" y="15"/>
                    <a:pt x="367" y="24"/>
                    <a:pt x="372" y="34"/>
                  </a:cubicBezTo>
                  <a:cubicBezTo>
                    <a:pt x="375" y="39"/>
                    <a:pt x="373" y="43"/>
                    <a:pt x="367" y="43"/>
                  </a:cubicBezTo>
                  <a:cubicBezTo>
                    <a:pt x="352" y="43"/>
                    <a:pt x="337" y="43"/>
                    <a:pt x="322" y="43"/>
                  </a:cubicBezTo>
                  <a:cubicBezTo>
                    <a:pt x="308" y="44"/>
                    <a:pt x="296" y="54"/>
                    <a:pt x="293" y="68"/>
                  </a:cubicBezTo>
                  <a:cubicBezTo>
                    <a:pt x="291" y="81"/>
                    <a:pt x="298" y="95"/>
                    <a:pt x="310" y="101"/>
                  </a:cubicBezTo>
                  <a:cubicBezTo>
                    <a:pt x="315" y="103"/>
                    <a:pt x="320" y="104"/>
                    <a:pt x="325" y="104"/>
                  </a:cubicBezTo>
                  <a:cubicBezTo>
                    <a:pt x="344" y="104"/>
                    <a:pt x="363" y="104"/>
                    <a:pt x="383" y="104"/>
                  </a:cubicBezTo>
                  <a:cubicBezTo>
                    <a:pt x="391" y="104"/>
                    <a:pt x="398" y="102"/>
                    <a:pt x="405" y="98"/>
                  </a:cubicBezTo>
                  <a:cubicBezTo>
                    <a:pt x="408" y="95"/>
                    <a:pt x="409" y="96"/>
                    <a:pt x="410" y="99"/>
                  </a:cubicBezTo>
                  <a:cubicBezTo>
                    <a:pt x="428" y="130"/>
                    <a:pt x="446" y="161"/>
                    <a:pt x="464" y="193"/>
                  </a:cubicBezTo>
                  <a:cubicBezTo>
                    <a:pt x="467" y="197"/>
                    <a:pt x="470" y="202"/>
                    <a:pt x="473" y="208"/>
                  </a:cubicBezTo>
                  <a:close/>
                </a:path>
              </a:pathLst>
            </a:custGeom>
            <a:grpFill/>
            <a:ln>
              <a:noFill/>
            </a:ln>
          </p:spPr>
          <p:txBody>
            <a:bodyPr/>
            <a:lstStyle/>
            <a:p>
              <a:pPr>
                <a:defRPr/>
              </a:pPr>
              <a:endParaRPr lang="en-US" sz="1633"/>
            </a:p>
          </p:txBody>
        </p:sp>
        <p:sp>
          <p:nvSpPr>
            <p:cNvPr id="72" name="Freeform 48">
              <a:extLst>
                <a:ext uri="{FF2B5EF4-FFF2-40B4-BE49-F238E27FC236}">
                  <a16:creationId xmlns:a16="http://schemas.microsoft.com/office/drawing/2014/main" id="{9A20F606-A63A-7044-43F6-CA7BFE11A722}"/>
                </a:ext>
              </a:extLst>
            </p:cNvPr>
            <p:cNvSpPr>
              <a:spLocks/>
            </p:cNvSpPr>
            <p:nvPr/>
          </p:nvSpPr>
          <p:spPr bwMode="auto">
            <a:xfrm>
              <a:off x="11029950" y="333375"/>
              <a:ext cx="217488" cy="263525"/>
            </a:xfrm>
            <a:custGeom>
              <a:avLst/>
              <a:gdLst>
                <a:gd name="T0" fmla="*/ 75 w 161"/>
                <a:gd name="T1" fmla="*/ 66 h 195"/>
                <a:gd name="T2" fmla="*/ 77 w 161"/>
                <a:gd name="T3" fmla="*/ 29 h 195"/>
                <a:gd name="T4" fmla="*/ 125 w 161"/>
                <a:gd name="T5" fmla="*/ 4 h 195"/>
                <a:gd name="T6" fmla="*/ 160 w 161"/>
                <a:gd name="T7" fmla="*/ 45 h 195"/>
                <a:gd name="T8" fmla="*/ 160 w 161"/>
                <a:gd name="T9" fmla="*/ 169 h 195"/>
                <a:gd name="T10" fmla="*/ 148 w 161"/>
                <a:gd name="T11" fmla="*/ 195 h 195"/>
                <a:gd name="T12" fmla="*/ 146 w 161"/>
                <a:gd name="T13" fmla="*/ 191 h 195"/>
                <a:gd name="T14" fmla="*/ 111 w 161"/>
                <a:gd name="T15" fmla="*/ 131 h 195"/>
                <a:gd name="T16" fmla="*/ 111 w 161"/>
                <a:gd name="T17" fmla="*/ 124 h 195"/>
                <a:gd name="T18" fmla="*/ 138 w 161"/>
                <a:gd name="T19" fmla="*/ 78 h 195"/>
                <a:gd name="T20" fmla="*/ 140 w 161"/>
                <a:gd name="T21" fmla="*/ 69 h 195"/>
                <a:gd name="T22" fmla="*/ 132 w 161"/>
                <a:gd name="T23" fmla="*/ 63 h 195"/>
                <a:gd name="T24" fmla="*/ 124 w 161"/>
                <a:gd name="T25" fmla="*/ 68 h 195"/>
                <a:gd name="T26" fmla="*/ 110 w 161"/>
                <a:gd name="T27" fmla="*/ 91 h 195"/>
                <a:gd name="T28" fmla="*/ 92 w 161"/>
                <a:gd name="T29" fmla="*/ 122 h 195"/>
                <a:gd name="T30" fmla="*/ 73 w 161"/>
                <a:gd name="T31" fmla="*/ 133 h 195"/>
                <a:gd name="T32" fmla="*/ 15 w 161"/>
                <a:gd name="T33" fmla="*/ 133 h 195"/>
                <a:gd name="T34" fmla="*/ 0 w 161"/>
                <a:gd name="T35" fmla="*/ 120 h 195"/>
                <a:gd name="T36" fmla="*/ 15 w 161"/>
                <a:gd name="T37" fmla="*/ 107 h 195"/>
                <a:gd name="T38" fmla="*/ 59 w 161"/>
                <a:gd name="T39" fmla="*/ 107 h 195"/>
                <a:gd name="T40" fmla="*/ 77 w 161"/>
                <a:gd name="T41" fmla="*/ 97 h 195"/>
                <a:gd name="T42" fmla="*/ 101 w 161"/>
                <a:gd name="T43" fmla="*/ 55 h 195"/>
                <a:gd name="T44" fmla="*/ 98 w 161"/>
                <a:gd name="T45" fmla="*/ 42 h 195"/>
                <a:gd name="T46" fmla="*/ 86 w 161"/>
                <a:gd name="T47" fmla="*/ 47 h 195"/>
                <a:gd name="T48" fmla="*/ 75 w 161"/>
                <a:gd name="T49" fmla="*/ 6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1" h="195">
                  <a:moveTo>
                    <a:pt x="75" y="66"/>
                  </a:moveTo>
                  <a:cubicBezTo>
                    <a:pt x="74" y="53"/>
                    <a:pt x="72" y="41"/>
                    <a:pt x="77" y="29"/>
                  </a:cubicBezTo>
                  <a:cubicBezTo>
                    <a:pt x="86" y="11"/>
                    <a:pt x="105" y="0"/>
                    <a:pt x="125" y="4"/>
                  </a:cubicBezTo>
                  <a:cubicBezTo>
                    <a:pt x="145" y="7"/>
                    <a:pt x="160" y="25"/>
                    <a:pt x="160" y="45"/>
                  </a:cubicBezTo>
                  <a:cubicBezTo>
                    <a:pt x="161" y="87"/>
                    <a:pt x="161" y="128"/>
                    <a:pt x="160" y="169"/>
                  </a:cubicBezTo>
                  <a:cubicBezTo>
                    <a:pt x="160" y="179"/>
                    <a:pt x="156" y="188"/>
                    <a:pt x="148" y="195"/>
                  </a:cubicBezTo>
                  <a:cubicBezTo>
                    <a:pt x="147" y="193"/>
                    <a:pt x="146" y="192"/>
                    <a:pt x="146" y="191"/>
                  </a:cubicBezTo>
                  <a:cubicBezTo>
                    <a:pt x="134" y="171"/>
                    <a:pt x="123" y="151"/>
                    <a:pt x="111" y="131"/>
                  </a:cubicBezTo>
                  <a:cubicBezTo>
                    <a:pt x="110" y="128"/>
                    <a:pt x="110" y="126"/>
                    <a:pt x="111" y="124"/>
                  </a:cubicBezTo>
                  <a:cubicBezTo>
                    <a:pt x="120" y="109"/>
                    <a:pt x="129" y="93"/>
                    <a:pt x="138" y="78"/>
                  </a:cubicBezTo>
                  <a:cubicBezTo>
                    <a:pt x="139" y="75"/>
                    <a:pt x="140" y="72"/>
                    <a:pt x="140" y="69"/>
                  </a:cubicBezTo>
                  <a:cubicBezTo>
                    <a:pt x="138" y="66"/>
                    <a:pt x="136" y="64"/>
                    <a:pt x="132" y="63"/>
                  </a:cubicBezTo>
                  <a:cubicBezTo>
                    <a:pt x="129" y="63"/>
                    <a:pt x="126" y="64"/>
                    <a:pt x="124" y="68"/>
                  </a:cubicBezTo>
                  <a:cubicBezTo>
                    <a:pt x="119" y="75"/>
                    <a:pt x="115" y="83"/>
                    <a:pt x="110" y="91"/>
                  </a:cubicBezTo>
                  <a:cubicBezTo>
                    <a:pt x="104" y="101"/>
                    <a:pt x="98" y="112"/>
                    <a:pt x="92" y="122"/>
                  </a:cubicBezTo>
                  <a:cubicBezTo>
                    <a:pt x="88" y="130"/>
                    <a:pt x="82" y="133"/>
                    <a:pt x="73" y="133"/>
                  </a:cubicBezTo>
                  <a:cubicBezTo>
                    <a:pt x="54" y="133"/>
                    <a:pt x="34" y="133"/>
                    <a:pt x="15" y="133"/>
                  </a:cubicBezTo>
                  <a:cubicBezTo>
                    <a:pt x="6" y="133"/>
                    <a:pt x="0" y="128"/>
                    <a:pt x="0" y="120"/>
                  </a:cubicBezTo>
                  <a:cubicBezTo>
                    <a:pt x="0" y="113"/>
                    <a:pt x="7" y="107"/>
                    <a:pt x="15" y="107"/>
                  </a:cubicBezTo>
                  <a:cubicBezTo>
                    <a:pt x="30" y="107"/>
                    <a:pt x="44" y="107"/>
                    <a:pt x="59" y="107"/>
                  </a:cubicBezTo>
                  <a:cubicBezTo>
                    <a:pt x="67" y="108"/>
                    <a:pt x="73" y="104"/>
                    <a:pt x="77" y="97"/>
                  </a:cubicBezTo>
                  <a:cubicBezTo>
                    <a:pt x="85" y="83"/>
                    <a:pt x="93" y="69"/>
                    <a:pt x="101" y="55"/>
                  </a:cubicBezTo>
                  <a:cubicBezTo>
                    <a:pt x="104" y="49"/>
                    <a:pt x="103" y="44"/>
                    <a:pt x="98" y="42"/>
                  </a:cubicBezTo>
                  <a:cubicBezTo>
                    <a:pt x="94" y="39"/>
                    <a:pt x="89" y="41"/>
                    <a:pt x="86" y="47"/>
                  </a:cubicBezTo>
                  <a:cubicBezTo>
                    <a:pt x="82" y="53"/>
                    <a:pt x="78" y="59"/>
                    <a:pt x="75" y="66"/>
                  </a:cubicBezTo>
                  <a:close/>
                </a:path>
              </a:pathLst>
            </a:custGeom>
            <a:grpFill/>
            <a:ln>
              <a:noFill/>
            </a:ln>
          </p:spPr>
          <p:txBody>
            <a:bodyPr/>
            <a:lstStyle/>
            <a:p>
              <a:pPr>
                <a:defRPr/>
              </a:pPr>
              <a:endParaRPr lang="en-US" sz="1633"/>
            </a:p>
          </p:txBody>
        </p:sp>
        <p:sp>
          <p:nvSpPr>
            <p:cNvPr id="73" name="Freeform 49">
              <a:extLst>
                <a:ext uri="{FF2B5EF4-FFF2-40B4-BE49-F238E27FC236}">
                  <a16:creationId xmlns:a16="http://schemas.microsoft.com/office/drawing/2014/main" id="{6F746D99-91C5-36BC-FC79-D76730FCC787}"/>
                </a:ext>
              </a:extLst>
            </p:cNvPr>
            <p:cNvSpPr>
              <a:spLocks/>
            </p:cNvSpPr>
            <p:nvPr/>
          </p:nvSpPr>
          <p:spPr bwMode="auto">
            <a:xfrm>
              <a:off x="10615613" y="338137"/>
              <a:ext cx="219075" cy="258763"/>
            </a:xfrm>
            <a:custGeom>
              <a:avLst/>
              <a:gdLst>
                <a:gd name="T0" fmla="*/ 86 w 163"/>
                <a:gd name="T1" fmla="*/ 63 h 192"/>
                <a:gd name="T2" fmla="*/ 75 w 163"/>
                <a:gd name="T3" fmla="*/ 44 h 192"/>
                <a:gd name="T4" fmla="*/ 62 w 163"/>
                <a:gd name="T5" fmla="*/ 38 h 192"/>
                <a:gd name="T6" fmla="*/ 60 w 163"/>
                <a:gd name="T7" fmla="*/ 52 h 192"/>
                <a:gd name="T8" fmla="*/ 84 w 163"/>
                <a:gd name="T9" fmla="*/ 94 h 192"/>
                <a:gd name="T10" fmla="*/ 101 w 163"/>
                <a:gd name="T11" fmla="*/ 104 h 192"/>
                <a:gd name="T12" fmla="*/ 146 w 163"/>
                <a:gd name="T13" fmla="*/ 104 h 192"/>
                <a:gd name="T14" fmla="*/ 158 w 163"/>
                <a:gd name="T15" fmla="*/ 124 h 192"/>
                <a:gd name="T16" fmla="*/ 148 w 163"/>
                <a:gd name="T17" fmla="*/ 130 h 192"/>
                <a:gd name="T18" fmla="*/ 85 w 163"/>
                <a:gd name="T19" fmla="*/ 130 h 192"/>
                <a:gd name="T20" fmla="*/ 68 w 163"/>
                <a:gd name="T21" fmla="*/ 119 h 192"/>
                <a:gd name="T22" fmla="*/ 38 w 163"/>
                <a:gd name="T23" fmla="*/ 66 h 192"/>
                <a:gd name="T24" fmla="*/ 28 w 163"/>
                <a:gd name="T25" fmla="*/ 60 h 192"/>
                <a:gd name="T26" fmla="*/ 22 w 163"/>
                <a:gd name="T27" fmla="*/ 74 h 192"/>
                <a:gd name="T28" fmla="*/ 43 w 163"/>
                <a:gd name="T29" fmla="*/ 110 h 192"/>
                <a:gd name="T30" fmla="*/ 47 w 163"/>
                <a:gd name="T31" fmla="*/ 117 h 192"/>
                <a:gd name="T32" fmla="*/ 47 w 163"/>
                <a:gd name="T33" fmla="*/ 132 h 192"/>
                <a:gd name="T34" fmla="*/ 15 w 163"/>
                <a:gd name="T35" fmla="*/ 187 h 192"/>
                <a:gd name="T36" fmla="*/ 9 w 163"/>
                <a:gd name="T37" fmla="*/ 188 h 192"/>
                <a:gd name="T38" fmla="*/ 0 w 163"/>
                <a:gd name="T39" fmla="*/ 165 h 192"/>
                <a:gd name="T40" fmla="*/ 0 w 163"/>
                <a:gd name="T41" fmla="*/ 43 h 192"/>
                <a:gd name="T42" fmla="*/ 43 w 163"/>
                <a:gd name="T43" fmla="*/ 0 h 192"/>
                <a:gd name="T44" fmla="*/ 86 w 163"/>
                <a:gd name="T45" fmla="*/ 41 h 192"/>
                <a:gd name="T46" fmla="*/ 87 w 163"/>
                <a:gd name="T47" fmla="*/ 62 h 192"/>
                <a:gd name="T48" fmla="*/ 86 w 163"/>
                <a:gd name="T49" fmla="*/ 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3" h="192">
                  <a:moveTo>
                    <a:pt x="86" y="63"/>
                  </a:moveTo>
                  <a:cubicBezTo>
                    <a:pt x="82" y="56"/>
                    <a:pt x="79" y="50"/>
                    <a:pt x="75" y="44"/>
                  </a:cubicBezTo>
                  <a:cubicBezTo>
                    <a:pt x="71" y="38"/>
                    <a:pt x="67" y="36"/>
                    <a:pt x="62" y="38"/>
                  </a:cubicBezTo>
                  <a:cubicBezTo>
                    <a:pt x="57" y="41"/>
                    <a:pt x="56" y="46"/>
                    <a:pt x="60" y="52"/>
                  </a:cubicBezTo>
                  <a:cubicBezTo>
                    <a:pt x="68" y="66"/>
                    <a:pt x="76" y="80"/>
                    <a:pt x="84" y="94"/>
                  </a:cubicBezTo>
                  <a:cubicBezTo>
                    <a:pt x="88" y="101"/>
                    <a:pt x="93" y="105"/>
                    <a:pt x="101" y="104"/>
                  </a:cubicBezTo>
                  <a:cubicBezTo>
                    <a:pt x="116" y="104"/>
                    <a:pt x="131" y="104"/>
                    <a:pt x="146" y="104"/>
                  </a:cubicBezTo>
                  <a:cubicBezTo>
                    <a:pt x="157" y="105"/>
                    <a:pt x="163" y="115"/>
                    <a:pt x="158" y="124"/>
                  </a:cubicBezTo>
                  <a:cubicBezTo>
                    <a:pt x="156" y="128"/>
                    <a:pt x="152" y="130"/>
                    <a:pt x="148" y="130"/>
                  </a:cubicBezTo>
                  <a:cubicBezTo>
                    <a:pt x="127" y="130"/>
                    <a:pt x="106" y="130"/>
                    <a:pt x="85" y="130"/>
                  </a:cubicBezTo>
                  <a:cubicBezTo>
                    <a:pt x="77" y="130"/>
                    <a:pt x="72" y="126"/>
                    <a:pt x="68" y="119"/>
                  </a:cubicBezTo>
                  <a:cubicBezTo>
                    <a:pt x="58" y="101"/>
                    <a:pt x="48" y="84"/>
                    <a:pt x="38" y="66"/>
                  </a:cubicBezTo>
                  <a:cubicBezTo>
                    <a:pt x="36" y="62"/>
                    <a:pt x="33" y="59"/>
                    <a:pt x="28" y="60"/>
                  </a:cubicBezTo>
                  <a:cubicBezTo>
                    <a:pt x="22" y="61"/>
                    <a:pt x="19" y="68"/>
                    <a:pt x="22" y="74"/>
                  </a:cubicBezTo>
                  <a:cubicBezTo>
                    <a:pt x="29" y="86"/>
                    <a:pt x="36" y="98"/>
                    <a:pt x="43" y="110"/>
                  </a:cubicBezTo>
                  <a:cubicBezTo>
                    <a:pt x="44" y="112"/>
                    <a:pt x="45" y="115"/>
                    <a:pt x="47" y="117"/>
                  </a:cubicBezTo>
                  <a:cubicBezTo>
                    <a:pt x="51" y="122"/>
                    <a:pt x="51" y="126"/>
                    <a:pt x="47" y="132"/>
                  </a:cubicBezTo>
                  <a:cubicBezTo>
                    <a:pt x="36" y="150"/>
                    <a:pt x="26" y="169"/>
                    <a:pt x="15" y="187"/>
                  </a:cubicBezTo>
                  <a:cubicBezTo>
                    <a:pt x="12" y="192"/>
                    <a:pt x="12" y="192"/>
                    <a:pt x="9" y="188"/>
                  </a:cubicBezTo>
                  <a:cubicBezTo>
                    <a:pt x="3" y="182"/>
                    <a:pt x="0" y="174"/>
                    <a:pt x="0" y="165"/>
                  </a:cubicBezTo>
                  <a:cubicBezTo>
                    <a:pt x="0" y="125"/>
                    <a:pt x="0" y="84"/>
                    <a:pt x="0" y="43"/>
                  </a:cubicBezTo>
                  <a:cubicBezTo>
                    <a:pt x="0" y="19"/>
                    <a:pt x="19" y="1"/>
                    <a:pt x="43" y="0"/>
                  </a:cubicBezTo>
                  <a:cubicBezTo>
                    <a:pt x="65" y="0"/>
                    <a:pt x="85" y="17"/>
                    <a:pt x="86" y="41"/>
                  </a:cubicBezTo>
                  <a:cubicBezTo>
                    <a:pt x="87" y="48"/>
                    <a:pt x="87" y="55"/>
                    <a:pt x="87" y="62"/>
                  </a:cubicBezTo>
                  <a:cubicBezTo>
                    <a:pt x="86" y="62"/>
                    <a:pt x="86" y="62"/>
                    <a:pt x="86" y="63"/>
                  </a:cubicBezTo>
                  <a:close/>
                </a:path>
              </a:pathLst>
            </a:custGeom>
            <a:grpFill/>
            <a:ln>
              <a:noFill/>
            </a:ln>
          </p:spPr>
          <p:txBody>
            <a:bodyPr/>
            <a:lstStyle/>
            <a:p>
              <a:pPr>
                <a:defRPr/>
              </a:pPr>
              <a:endParaRPr lang="en-US" sz="1633"/>
            </a:p>
          </p:txBody>
        </p:sp>
        <p:sp>
          <p:nvSpPr>
            <p:cNvPr id="74" name="Freeform 50">
              <a:extLst>
                <a:ext uri="{FF2B5EF4-FFF2-40B4-BE49-F238E27FC236}">
                  <a16:creationId xmlns:a16="http://schemas.microsoft.com/office/drawing/2014/main" id="{755D73C4-6517-5205-72C1-80A7871D30FD}"/>
                </a:ext>
              </a:extLst>
            </p:cNvPr>
            <p:cNvSpPr>
              <a:spLocks noEditPoints="1"/>
            </p:cNvSpPr>
            <p:nvPr/>
          </p:nvSpPr>
          <p:spPr bwMode="auto">
            <a:xfrm>
              <a:off x="10841038" y="55562"/>
              <a:ext cx="177800" cy="265113"/>
            </a:xfrm>
            <a:custGeom>
              <a:avLst/>
              <a:gdLst>
                <a:gd name="T0" fmla="*/ 127 w 132"/>
                <a:gd name="T1" fmla="*/ 93 h 196"/>
                <a:gd name="T2" fmla="*/ 131 w 132"/>
                <a:gd name="T3" fmla="*/ 77 h 196"/>
                <a:gd name="T4" fmla="*/ 122 w 132"/>
                <a:gd name="T5" fmla="*/ 35 h 196"/>
                <a:gd name="T6" fmla="*/ 58 w 132"/>
                <a:gd name="T7" fmla="*/ 5 h 196"/>
                <a:gd name="T8" fmla="*/ 14 w 132"/>
                <a:gd name="T9" fmla="*/ 34 h 196"/>
                <a:gd name="T10" fmla="*/ 6 w 132"/>
                <a:gd name="T11" fmla="*/ 89 h 196"/>
                <a:gd name="T12" fmla="*/ 12 w 132"/>
                <a:gd name="T13" fmla="*/ 107 h 196"/>
                <a:gd name="T14" fmla="*/ 10 w 132"/>
                <a:gd name="T15" fmla="*/ 118 h 196"/>
                <a:gd name="T16" fmla="*/ 7 w 132"/>
                <a:gd name="T17" fmla="*/ 124 h 196"/>
                <a:gd name="T18" fmla="*/ 7 w 132"/>
                <a:gd name="T19" fmla="*/ 126 h 196"/>
                <a:gd name="T20" fmla="*/ 14 w 132"/>
                <a:gd name="T21" fmla="*/ 132 h 196"/>
                <a:gd name="T22" fmla="*/ 36 w 132"/>
                <a:gd name="T23" fmla="*/ 139 h 196"/>
                <a:gd name="T24" fmla="*/ 50 w 132"/>
                <a:gd name="T25" fmla="*/ 141 h 196"/>
                <a:gd name="T26" fmla="*/ 45 w 132"/>
                <a:gd name="T27" fmla="*/ 155 h 196"/>
                <a:gd name="T28" fmla="*/ 45 w 132"/>
                <a:gd name="T29" fmla="*/ 161 h 196"/>
                <a:gd name="T30" fmla="*/ 66 w 132"/>
                <a:gd name="T31" fmla="*/ 195 h 196"/>
                <a:gd name="T32" fmla="*/ 69 w 132"/>
                <a:gd name="T33" fmla="*/ 195 h 196"/>
                <a:gd name="T34" fmla="*/ 89 w 132"/>
                <a:gd name="T35" fmla="*/ 166 h 196"/>
                <a:gd name="T36" fmla="*/ 88 w 132"/>
                <a:gd name="T37" fmla="*/ 152 h 196"/>
                <a:gd name="T38" fmla="*/ 84 w 132"/>
                <a:gd name="T39" fmla="*/ 141 h 196"/>
                <a:gd name="T40" fmla="*/ 87 w 132"/>
                <a:gd name="T41" fmla="*/ 141 h 196"/>
                <a:gd name="T42" fmla="*/ 110 w 132"/>
                <a:gd name="T43" fmla="*/ 136 h 196"/>
                <a:gd name="T44" fmla="*/ 127 w 132"/>
                <a:gd name="T45" fmla="*/ 127 h 196"/>
                <a:gd name="T46" fmla="*/ 128 w 132"/>
                <a:gd name="T47" fmla="*/ 124 h 196"/>
                <a:gd name="T48" fmla="*/ 124 w 132"/>
                <a:gd name="T49" fmla="*/ 117 h 196"/>
                <a:gd name="T50" fmla="*/ 122 w 132"/>
                <a:gd name="T51" fmla="*/ 110 h 196"/>
                <a:gd name="T52" fmla="*/ 127 w 132"/>
                <a:gd name="T53" fmla="*/ 93 h 196"/>
                <a:gd name="T54" fmla="*/ 119 w 132"/>
                <a:gd name="T55" fmla="*/ 82 h 196"/>
                <a:gd name="T56" fmla="*/ 113 w 132"/>
                <a:gd name="T57" fmla="*/ 86 h 196"/>
                <a:gd name="T58" fmla="*/ 110 w 132"/>
                <a:gd name="T59" fmla="*/ 88 h 196"/>
                <a:gd name="T60" fmla="*/ 95 w 132"/>
                <a:gd name="T61" fmla="*/ 119 h 196"/>
                <a:gd name="T62" fmla="*/ 75 w 132"/>
                <a:gd name="T63" fmla="*/ 134 h 196"/>
                <a:gd name="T64" fmla="*/ 51 w 132"/>
                <a:gd name="T65" fmla="*/ 128 h 196"/>
                <a:gd name="T66" fmla="*/ 33 w 132"/>
                <a:gd name="T67" fmla="*/ 104 h 196"/>
                <a:gd name="T68" fmla="*/ 27 w 132"/>
                <a:gd name="T69" fmla="*/ 88 h 196"/>
                <a:gd name="T70" fmla="*/ 25 w 132"/>
                <a:gd name="T71" fmla="*/ 86 h 196"/>
                <a:gd name="T72" fmla="*/ 16 w 132"/>
                <a:gd name="T73" fmla="*/ 78 h 196"/>
                <a:gd name="T74" fmla="*/ 16 w 132"/>
                <a:gd name="T75" fmla="*/ 65 h 196"/>
                <a:gd name="T76" fmla="*/ 18 w 132"/>
                <a:gd name="T77" fmla="*/ 62 h 196"/>
                <a:gd name="T78" fmla="*/ 47 w 132"/>
                <a:gd name="T79" fmla="*/ 64 h 196"/>
                <a:gd name="T80" fmla="*/ 66 w 132"/>
                <a:gd name="T81" fmla="*/ 49 h 196"/>
                <a:gd name="T82" fmla="*/ 70 w 132"/>
                <a:gd name="T83" fmla="*/ 48 h 196"/>
                <a:gd name="T84" fmla="*/ 89 w 132"/>
                <a:gd name="T85" fmla="*/ 63 h 196"/>
                <a:gd name="T86" fmla="*/ 90 w 132"/>
                <a:gd name="T87" fmla="*/ 66 h 196"/>
                <a:gd name="T88" fmla="*/ 73 w 132"/>
                <a:gd name="T89" fmla="*/ 39 h 196"/>
                <a:gd name="T90" fmla="*/ 74 w 132"/>
                <a:gd name="T91" fmla="*/ 35 h 196"/>
                <a:gd name="T92" fmla="*/ 97 w 132"/>
                <a:gd name="T93" fmla="*/ 55 h 196"/>
                <a:gd name="T94" fmla="*/ 103 w 132"/>
                <a:gd name="T95" fmla="*/ 69 h 196"/>
                <a:gd name="T96" fmla="*/ 109 w 132"/>
                <a:gd name="T97" fmla="*/ 70 h 196"/>
                <a:gd name="T98" fmla="*/ 116 w 132"/>
                <a:gd name="T99" fmla="*/ 63 h 196"/>
                <a:gd name="T100" fmla="*/ 119 w 132"/>
                <a:gd name="T101" fmla="*/ 63 h 196"/>
                <a:gd name="T102" fmla="*/ 122 w 132"/>
                <a:gd name="T103" fmla="*/ 68 h 196"/>
                <a:gd name="T104" fmla="*/ 119 w 132"/>
                <a:gd name="T105" fmla="*/ 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96">
                  <a:moveTo>
                    <a:pt x="127" y="93"/>
                  </a:moveTo>
                  <a:cubicBezTo>
                    <a:pt x="129" y="88"/>
                    <a:pt x="130" y="82"/>
                    <a:pt x="131" y="77"/>
                  </a:cubicBezTo>
                  <a:cubicBezTo>
                    <a:pt x="132" y="62"/>
                    <a:pt x="129" y="48"/>
                    <a:pt x="122" y="35"/>
                  </a:cubicBezTo>
                  <a:cubicBezTo>
                    <a:pt x="109" y="14"/>
                    <a:pt x="83" y="0"/>
                    <a:pt x="58" y="5"/>
                  </a:cubicBezTo>
                  <a:cubicBezTo>
                    <a:pt x="39" y="8"/>
                    <a:pt x="24" y="18"/>
                    <a:pt x="14" y="34"/>
                  </a:cubicBezTo>
                  <a:cubicBezTo>
                    <a:pt x="3" y="51"/>
                    <a:pt x="0" y="69"/>
                    <a:pt x="6" y="89"/>
                  </a:cubicBezTo>
                  <a:cubicBezTo>
                    <a:pt x="8" y="95"/>
                    <a:pt x="10" y="101"/>
                    <a:pt x="12" y="107"/>
                  </a:cubicBezTo>
                  <a:cubicBezTo>
                    <a:pt x="13" y="111"/>
                    <a:pt x="13" y="115"/>
                    <a:pt x="10" y="118"/>
                  </a:cubicBezTo>
                  <a:cubicBezTo>
                    <a:pt x="9" y="120"/>
                    <a:pt x="8" y="122"/>
                    <a:pt x="7" y="124"/>
                  </a:cubicBezTo>
                  <a:cubicBezTo>
                    <a:pt x="6" y="125"/>
                    <a:pt x="6" y="126"/>
                    <a:pt x="7" y="126"/>
                  </a:cubicBezTo>
                  <a:cubicBezTo>
                    <a:pt x="9" y="128"/>
                    <a:pt x="11" y="130"/>
                    <a:pt x="14" y="132"/>
                  </a:cubicBezTo>
                  <a:cubicBezTo>
                    <a:pt x="21" y="136"/>
                    <a:pt x="28" y="137"/>
                    <a:pt x="36" y="139"/>
                  </a:cubicBezTo>
                  <a:cubicBezTo>
                    <a:pt x="41" y="140"/>
                    <a:pt x="45" y="140"/>
                    <a:pt x="50" y="141"/>
                  </a:cubicBezTo>
                  <a:cubicBezTo>
                    <a:pt x="48" y="146"/>
                    <a:pt x="47" y="151"/>
                    <a:pt x="45" y="155"/>
                  </a:cubicBezTo>
                  <a:cubicBezTo>
                    <a:pt x="44" y="157"/>
                    <a:pt x="44" y="159"/>
                    <a:pt x="45" y="161"/>
                  </a:cubicBezTo>
                  <a:cubicBezTo>
                    <a:pt x="47" y="175"/>
                    <a:pt x="54" y="186"/>
                    <a:pt x="66" y="195"/>
                  </a:cubicBezTo>
                  <a:cubicBezTo>
                    <a:pt x="67" y="196"/>
                    <a:pt x="68" y="195"/>
                    <a:pt x="69" y="195"/>
                  </a:cubicBezTo>
                  <a:cubicBezTo>
                    <a:pt x="79" y="188"/>
                    <a:pt x="86" y="178"/>
                    <a:pt x="89" y="166"/>
                  </a:cubicBezTo>
                  <a:cubicBezTo>
                    <a:pt x="90" y="161"/>
                    <a:pt x="90" y="157"/>
                    <a:pt x="88" y="152"/>
                  </a:cubicBezTo>
                  <a:cubicBezTo>
                    <a:pt x="87" y="149"/>
                    <a:pt x="86" y="145"/>
                    <a:pt x="84" y="141"/>
                  </a:cubicBezTo>
                  <a:cubicBezTo>
                    <a:pt x="86" y="141"/>
                    <a:pt x="86" y="141"/>
                    <a:pt x="87" y="141"/>
                  </a:cubicBezTo>
                  <a:cubicBezTo>
                    <a:pt x="95" y="140"/>
                    <a:pt x="102" y="138"/>
                    <a:pt x="110" y="136"/>
                  </a:cubicBezTo>
                  <a:cubicBezTo>
                    <a:pt x="116" y="134"/>
                    <a:pt x="122" y="131"/>
                    <a:pt x="127" y="127"/>
                  </a:cubicBezTo>
                  <a:cubicBezTo>
                    <a:pt x="128" y="126"/>
                    <a:pt x="128" y="125"/>
                    <a:pt x="128" y="124"/>
                  </a:cubicBezTo>
                  <a:cubicBezTo>
                    <a:pt x="126" y="122"/>
                    <a:pt x="125" y="119"/>
                    <a:pt x="124" y="117"/>
                  </a:cubicBezTo>
                  <a:cubicBezTo>
                    <a:pt x="122" y="115"/>
                    <a:pt x="122" y="113"/>
                    <a:pt x="122" y="110"/>
                  </a:cubicBezTo>
                  <a:cubicBezTo>
                    <a:pt x="123" y="104"/>
                    <a:pt x="125" y="98"/>
                    <a:pt x="127" y="93"/>
                  </a:cubicBezTo>
                  <a:close/>
                  <a:moveTo>
                    <a:pt x="119" y="82"/>
                  </a:moveTo>
                  <a:cubicBezTo>
                    <a:pt x="117" y="84"/>
                    <a:pt x="115" y="85"/>
                    <a:pt x="113" y="86"/>
                  </a:cubicBezTo>
                  <a:cubicBezTo>
                    <a:pt x="111" y="86"/>
                    <a:pt x="111" y="87"/>
                    <a:pt x="110" y="88"/>
                  </a:cubicBezTo>
                  <a:cubicBezTo>
                    <a:pt x="107" y="99"/>
                    <a:pt x="102" y="110"/>
                    <a:pt x="95" y="119"/>
                  </a:cubicBezTo>
                  <a:cubicBezTo>
                    <a:pt x="90" y="126"/>
                    <a:pt x="83" y="131"/>
                    <a:pt x="75" y="134"/>
                  </a:cubicBezTo>
                  <a:cubicBezTo>
                    <a:pt x="66" y="136"/>
                    <a:pt x="58" y="133"/>
                    <a:pt x="51" y="128"/>
                  </a:cubicBezTo>
                  <a:cubicBezTo>
                    <a:pt x="43" y="121"/>
                    <a:pt x="37" y="113"/>
                    <a:pt x="33" y="104"/>
                  </a:cubicBezTo>
                  <a:cubicBezTo>
                    <a:pt x="30" y="99"/>
                    <a:pt x="29" y="93"/>
                    <a:pt x="27" y="88"/>
                  </a:cubicBezTo>
                  <a:cubicBezTo>
                    <a:pt x="26" y="87"/>
                    <a:pt x="26" y="86"/>
                    <a:pt x="25" y="86"/>
                  </a:cubicBezTo>
                  <a:cubicBezTo>
                    <a:pt x="20" y="85"/>
                    <a:pt x="17" y="82"/>
                    <a:pt x="16" y="78"/>
                  </a:cubicBezTo>
                  <a:cubicBezTo>
                    <a:pt x="14" y="74"/>
                    <a:pt x="14" y="69"/>
                    <a:pt x="16" y="65"/>
                  </a:cubicBezTo>
                  <a:cubicBezTo>
                    <a:pt x="16" y="64"/>
                    <a:pt x="17" y="63"/>
                    <a:pt x="18" y="62"/>
                  </a:cubicBezTo>
                  <a:cubicBezTo>
                    <a:pt x="27" y="71"/>
                    <a:pt x="37" y="68"/>
                    <a:pt x="47" y="64"/>
                  </a:cubicBezTo>
                  <a:cubicBezTo>
                    <a:pt x="54" y="61"/>
                    <a:pt x="61" y="56"/>
                    <a:pt x="66" y="49"/>
                  </a:cubicBezTo>
                  <a:cubicBezTo>
                    <a:pt x="67" y="48"/>
                    <a:pt x="68" y="48"/>
                    <a:pt x="70" y="48"/>
                  </a:cubicBezTo>
                  <a:cubicBezTo>
                    <a:pt x="78" y="51"/>
                    <a:pt x="84" y="56"/>
                    <a:pt x="89" y="63"/>
                  </a:cubicBezTo>
                  <a:cubicBezTo>
                    <a:pt x="89" y="64"/>
                    <a:pt x="90" y="65"/>
                    <a:pt x="90" y="66"/>
                  </a:cubicBezTo>
                  <a:cubicBezTo>
                    <a:pt x="89" y="54"/>
                    <a:pt x="83" y="45"/>
                    <a:pt x="73" y="39"/>
                  </a:cubicBezTo>
                  <a:cubicBezTo>
                    <a:pt x="73" y="38"/>
                    <a:pt x="74" y="37"/>
                    <a:pt x="74" y="35"/>
                  </a:cubicBezTo>
                  <a:cubicBezTo>
                    <a:pt x="84" y="40"/>
                    <a:pt x="92" y="46"/>
                    <a:pt x="97" y="55"/>
                  </a:cubicBezTo>
                  <a:cubicBezTo>
                    <a:pt x="99" y="60"/>
                    <a:pt x="101" y="64"/>
                    <a:pt x="103" y="69"/>
                  </a:cubicBezTo>
                  <a:cubicBezTo>
                    <a:pt x="104" y="72"/>
                    <a:pt x="106" y="73"/>
                    <a:pt x="109" y="70"/>
                  </a:cubicBezTo>
                  <a:cubicBezTo>
                    <a:pt x="111" y="68"/>
                    <a:pt x="114" y="66"/>
                    <a:pt x="116" y="63"/>
                  </a:cubicBezTo>
                  <a:cubicBezTo>
                    <a:pt x="117" y="61"/>
                    <a:pt x="118" y="61"/>
                    <a:pt x="119" y="63"/>
                  </a:cubicBezTo>
                  <a:cubicBezTo>
                    <a:pt x="121" y="64"/>
                    <a:pt x="122" y="66"/>
                    <a:pt x="122" y="68"/>
                  </a:cubicBezTo>
                  <a:cubicBezTo>
                    <a:pt x="124" y="73"/>
                    <a:pt x="122" y="78"/>
                    <a:pt x="119" y="82"/>
                  </a:cubicBezTo>
                  <a:close/>
                </a:path>
              </a:pathLst>
            </a:custGeom>
            <a:grpFill/>
            <a:ln>
              <a:noFill/>
            </a:ln>
          </p:spPr>
          <p:txBody>
            <a:bodyPr/>
            <a:lstStyle/>
            <a:p>
              <a:pPr>
                <a:defRPr/>
              </a:pPr>
              <a:endParaRPr lang="en-US" sz="1633"/>
            </a:p>
          </p:txBody>
        </p:sp>
        <p:sp>
          <p:nvSpPr>
            <p:cNvPr id="75" name="Freeform 51">
              <a:extLst>
                <a:ext uri="{FF2B5EF4-FFF2-40B4-BE49-F238E27FC236}">
                  <a16:creationId xmlns:a16="http://schemas.microsoft.com/office/drawing/2014/main" id="{AE0A2B9E-29EF-7883-9A8A-291449C5BE8A}"/>
                </a:ext>
              </a:extLst>
            </p:cNvPr>
            <p:cNvSpPr>
              <a:spLocks/>
            </p:cNvSpPr>
            <p:nvPr/>
          </p:nvSpPr>
          <p:spPr bwMode="auto">
            <a:xfrm>
              <a:off x="10802938" y="266700"/>
              <a:ext cx="257175" cy="111125"/>
            </a:xfrm>
            <a:custGeom>
              <a:avLst/>
              <a:gdLst>
                <a:gd name="T0" fmla="*/ 19 w 191"/>
                <a:gd name="T1" fmla="*/ 83 h 83"/>
                <a:gd name="T2" fmla="*/ 17 w 191"/>
                <a:gd name="T3" fmla="*/ 82 h 83"/>
                <a:gd name="T4" fmla="*/ 0 w 191"/>
                <a:gd name="T5" fmla="*/ 62 h 83"/>
                <a:gd name="T6" fmla="*/ 2 w 191"/>
                <a:gd name="T7" fmla="*/ 38 h 83"/>
                <a:gd name="T8" fmla="*/ 19 w 191"/>
                <a:gd name="T9" fmla="*/ 14 h 83"/>
                <a:gd name="T10" fmla="*/ 36 w 191"/>
                <a:gd name="T11" fmla="*/ 7 h 83"/>
                <a:gd name="T12" fmla="*/ 56 w 191"/>
                <a:gd name="T13" fmla="*/ 0 h 83"/>
                <a:gd name="T14" fmla="*/ 54 w 191"/>
                <a:gd name="T15" fmla="*/ 5 h 83"/>
                <a:gd name="T16" fmla="*/ 45 w 191"/>
                <a:gd name="T17" fmla="*/ 38 h 83"/>
                <a:gd name="T18" fmla="*/ 55 w 191"/>
                <a:gd name="T19" fmla="*/ 29 h 83"/>
                <a:gd name="T20" fmla="*/ 61 w 191"/>
                <a:gd name="T21" fmla="*/ 26 h 83"/>
                <a:gd name="T22" fmla="*/ 64 w 191"/>
                <a:gd name="T23" fmla="*/ 27 h 83"/>
                <a:gd name="T24" fmla="*/ 87 w 191"/>
                <a:gd name="T25" fmla="*/ 58 h 83"/>
                <a:gd name="T26" fmla="*/ 94 w 191"/>
                <a:gd name="T27" fmla="*/ 65 h 83"/>
                <a:gd name="T28" fmla="*/ 97 w 191"/>
                <a:gd name="T29" fmla="*/ 65 h 83"/>
                <a:gd name="T30" fmla="*/ 112 w 191"/>
                <a:gd name="T31" fmla="*/ 48 h 83"/>
                <a:gd name="T32" fmla="*/ 126 w 191"/>
                <a:gd name="T33" fmla="*/ 27 h 83"/>
                <a:gd name="T34" fmla="*/ 129 w 191"/>
                <a:gd name="T35" fmla="*/ 26 h 83"/>
                <a:gd name="T36" fmla="*/ 144 w 191"/>
                <a:gd name="T37" fmla="*/ 36 h 83"/>
                <a:gd name="T38" fmla="*/ 145 w 191"/>
                <a:gd name="T39" fmla="*/ 38 h 83"/>
                <a:gd name="T40" fmla="*/ 146 w 191"/>
                <a:gd name="T41" fmla="*/ 38 h 83"/>
                <a:gd name="T42" fmla="*/ 136 w 191"/>
                <a:gd name="T43" fmla="*/ 5 h 83"/>
                <a:gd name="T44" fmla="*/ 134 w 191"/>
                <a:gd name="T45" fmla="*/ 0 h 83"/>
                <a:gd name="T46" fmla="*/ 136 w 191"/>
                <a:gd name="T47" fmla="*/ 1 h 83"/>
                <a:gd name="T48" fmla="*/ 164 w 191"/>
                <a:gd name="T49" fmla="*/ 10 h 83"/>
                <a:gd name="T50" fmla="*/ 189 w 191"/>
                <a:gd name="T51" fmla="*/ 39 h 83"/>
                <a:gd name="T52" fmla="*/ 190 w 191"/>
                <a:gd name="T53" fmla="*/ 63 h 83"/>
                <a:gd name="T54" fmla="*/ 172 w 191"/>
                <a:gd name="T55" fmla="*/ 82 h 83"/>
                <a:gd name="T56" fmla="*/ 171 w 191"/>
                <a:gd name="T57" fmla="*/ 83 h 83"/>
                <a:gd name="T58" fmla="*/ 170 w 191"/>
                <a:gd name="T59" fmla="*/ 83 h 83"/>
                <a:gd name="T60" fmla="*/ 169 w 191"/>
                <a:gd name="T61" fmla="*/ 83 h 83"/>
                <a:gd name="T62" fmla="*/ 140 w 191"/>
                <a:gd name="T63" fmla="*/ 83 h 83"/>
                <a:gd name="T64" fmla="*/ 138 w 191"/>
                <a:gd name="T65" fmla="*/ 83 h 83"/>
                <a:gd name="T66" fmla="*/ 53 w 191"/>
                <a:gd name="T67" fmla="*/ 83 h 83"/>
                <a:gd name="T68" fmla="*/ 50 w 191"/>
                <a:gd name="T69" fmla="*/ 83 h 83"/>
                <a:gd name="T70" fmla="*/ 21 w 191"/>
                <a:gd name="T71" fmla="*/ 83 h 83"/>
                <a:gd name="T72" fmla="*/ 20 w 191"/>
                <a:gd name="T73" fmla="*/ 83 h 83"/>
                <a:gd name="T74" fmla="*/ 19 w 191"/>
                <a:gd name="T7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83">
                  <a:moveTo>
                    <a:pt x="19" y="83"/>
                  </a:moveTo>
                  <a:cubicBezTo>
                    <a:pt x="18" y="82"/>
                    <a:pt x="17" y="82"/>
                    <a:pt x="17" y="82"/>
                  </a:cubicBezTo>
                  <a:cubicBezTo>
                    <a:pt x="7" y="80"/>
                    <a:pt x="1" y="72"/>
                    <a:pt x="0" y="62"/>
                  </a:cubicBezTo>
                  <a:cubicBezTo>
                    <a:pt x="0" y="54"/>
                    <a:pt x="0" y="46"/>
                    <a:pt x="2" y="38"/>
                  </a:cubicBezTo>
                  <a:cubicBezTo>
                    <a:pt x="4" y="27"/>
                    <a:pt x="10" y="19"/>
                    <a:pt x="19" y="14"/>
                  </a:cubicBezTo>
                  <a:cubicBezTo>
                    <a:pt x="24" y="10"/>
                    <a:pt x="30" y="9"/>
                    <a:pt x="36" y="7"/>
                  </a:cubicBezTo>
                  <a:cubicBezTo>
                    <a:pt x="42" y="5"/>
                    <a:pt x="49" y="2"/>
                    <a:pt x="56" y="0"/>
                  </a:cubicBezTo>
                  <a:cubicBezTo>
                    <a:pt x="56" y="2"/>
                    <a:pt x="56" y="4"/>
                    <a:pt x="54" y="5"/>
                  </a:cubicBezTo>
                  <a:cubicBezTo>
                    <a:pt x="44" y="13"/>
                    <a:pt x="41" y="25"/>
                    <a:pt x="45" y="38"/>
                  </a:cubicBezTo>
                  <a:cubicBezTo>
                    <a:pt x="48" y="34"/>
                    <a:pt x="51" y="31"/>
                    <a:pt x="55" y="29"/>
                  </a:cubicBezTo>
                  <a:cubicBezTo>
                    <a:pt x="57" y="28"/>
                    <a:pt x="59" y="27"/>
                    <a:pt x="61" y="26"/>
                  </a:cubicBezTo>
                  <a:cubicBezTo>
                    <a:pt x="63" y="26"/>
                    <a:pt x="63" y="26"/>
                    <a:pt x="64" y="27"/>
                  </a:cubicBezTo>
                  <a:cubicBezTo>
                    <a:pt x="71" y="38"/>
                    <a:pt x="78" y="49"/>
                    <a:pt x="87" y="58"/>
                  </a:cubicBezTo>
                  <a:cubicBezTo>
                    <a:pt x="89" y="60"/>
                    <a:pt x="91" y="63"/>
                    <a:pt x="94" y="65"/>
                  </a:cubicBezTo>
                  <a:cubicBezTo>
                    <a:pt x="95" y="66"/>
                    <a:pt x="96" y="66"/>
                    <a:pt x="97" y="65"/>
                  </a:cubicBezTo>
                  <a:cubicBezTo>
                    <a:pt x="102" y="60"/>
                    <a:pt x="107" y="54"/>
                    <a:pt x="112" y="48"/>
                  </a:cubicBezTo>
                  <a:cubicBezTo>
                    <a:pt x="117" y="42"/>
                    <a:pt x="122" y="35"/>
                    <a:pt x="126" y="27"/>
                  </a:cubicBezTo>
                  <a:cubicBezTo>
                    <a:pt x="127" y="26"/>
                    <a:pt x="127" y="26"/>
                    <a:pt x="129" y="26"/>
                  </a:cubicBezTo>
                  <a:cubicBezTo>
                    <a:pt x="135" y="28"/>
                    <a:pt x="140" y="32"/>
                    <a:pt x="144" y="36"/>
                  </a:cubicBezTo>
                  <a:cubicBezTo>
                    <a:pt x="145" y="37"/>
                    <a:pt x="145" y="37"/>
                    <a:pt x="145" y="38"/>
                  </a:cubicBezTo>
                  <a:cubicBezTo>
                    <a:pt x="145" y="38"/>
                    <a:pt x="145" y="38"/>
                    <a:pt x="146" y="38"/>
                  </a:cubicBezTo>
                  <a:cubicBezTo>
                    <a:pt x="149" y="26"/>
                    <a:pt x="146" y="13"/>
                    <a:pt x="136" y="5"/>
                  </a:cubicBezTo>
                  <a:cubicBezTo>
                    <a:pt x="134" y="3"/>
                    <a:pt x="134" y="3"/>
                    <a:pt x="134" y="0"/>
                  </a:cubicBezTo>
                  <a:cubicBezTo>
                    <a:pt x="135" y="0"/>
                    <a:pt x="135" y="1"/>
                    <a:pt x="136" y="1"/>
                  </a:cubicBezTo>
                  <a:cubicBezTo>
                    <a:pt x="145" y="4"/>
                    <a:pt x="155" y="7"/>
                    <a:pt x="164" y="10"/>
                  </a:cubicBezTo>
                  <a:cubicBezTo>
                    <a:pt x="177" y="15"/>
                    <a:pt x="186" y="25"/>
                    <a:pt x="189" y="39"/>
                  </a:cubicBezTo>
                  <a:cubicBezTo>
                    <a:pt x="190" y="47"/>
                    <a:pt x="191" y="55"/>
                    <a:pt x="190" y="63"/>
                  </a:cubicBezTo>
                  <a:cubicBezTo>
                    <a:pt x="189" y="73"/>
                    <a:pt x="182" y="81"/>
                    <a:pt x="172" y="82"/>
                  </a:cubicBezTo>
                  <a:cubicBezTo>
                    <a:pt x="172" y="82"/>
                    <a:pt x="171" y="82"/>
                    <a:pt x="171" y="83"/>
                  </a:cubicBezTo>
                  <a:cubicBezTo>
                    <a:pt x="171" y="83"/>
                    <a:pt x="170" y="83"/>
                    <a:pt x="170" y="83"/>
                  </a:cubicBezTo>
                  <a:cubicBezTo>
                    <a:pt x="170" y="83"/>
                    <a:pt x="169" y="83"/>
                    <a:pt x="169" y="83"/>
                  </a:cubicBezTo>
                  <a:cubicBezTo>
                    <a:pt x="159" y="83"/>
                    <a:pt x="150" y="83"/>
                    <a:pt x="140" y="83"/>
                  </a:cubicBezTo>
                  <a:cubicBezTo>
                    <a:pt x="139" y="82"/>
                    <a:pt x="138" y="83"/>
                    <a:pt x="138" y="83"/>
                  </a:cubicBezTo>
                  <a:cubicBezTo>
                    <a:pt x="109" y="83"/>
                    <a:pt x="81" y="83"/>
                    <a:pt x="53" y="83"/>
                  </a:cubicBezTo>
                  <a:cubicBezTo>
                    <a:pt x="52" y="83"/>
                    <a:pt x="51" y="82"/>
                    <a:pt x="50" y="83"/>
                  </a:cubicBezTo>
                  <a:cubicBezTo>
                    <a:pt x="41" y="83"/>
                    <a:pt x="31" y="83"/>
                    <a:pt x="21" y="83"/>
                  </a:cubicBezTo>
                  <a:cubicBezTo>
                    <a:pt x="21" y="83"/>
                    <a:pt x="21" y="83"/>
                    <a:pt x="20" y="83"/>
                  </a:cubicBezTo>
                  <a:cubicBezTo>
                    <a:pt x="20" y="83"/>
                    <a:pt x="19" y="83"/>
                    <a:pt x="19" y="83"/>
                  </a:cubicBezTo>
                  <a:close/>
                </a:path>
              </a:pathLst>
            </a:custGeom>
            <a:grpFill/>
            <a:ln>
              <a:noFill/>
            </a:ln>
          </p:spPr>
          <p:txBody>
            <a:bodyPr/>
            <a:lstStyle/>
            <a:p>
              <a:pPr>
                <a:defRPr/>
              </a:pPr>
              <a:endParaRPr lang="en-US" sz="1633"/>
            </a:p>
          </p:txBody>
        </p:sp>
        <p:sp>
          <p:nvSpPr>
            <p:cNvPr id="76" name="Freeform 52">
              <a:extLst>
                <a:ext uri="{FF2B5EF4-FFF2-40B4-BE49-F238E27FC236}">
                  <a16:creationId xmlns:a16="http://schemas.microsoft.com/office/drawing/2014/main" id="{81C110F0-0B18-0E4A-9983-246E5F6E5043}"/>
                </a:ext>
              </a:extLst>
            </p:cNvPr>
            <p:cNvSpPr>
              <a:spLocks/>
            </p:cNvSpPr>
            <p:nvPr/>
          </p:nvSpPr>
          <p:spPr bwMode="auto">
            <a:xfrm>
              <a:off x="10871200" y="376237"/>
              <a:ext cx="120650" cy="1588"/>
            </a:xfrm>
            <a:custGeom>
              <a:avLst/>
              <a:gdLst>
                <a:gd name="T0" fmla="*/ 0 w 90"/>
                <a:gd name="T1" fmla="*/ 1 h 1"/>
                <a:gd name="T2" fmla="*/ 3 w 90"/>
                <a:gd name="T3" fmla="*/ 0 h 1"/>
                <a:gd name="T4" fmla="*/ 87 w 90"/>
                <a:gd name="T5" fmla="*/ 0 h 1"/>
                <a:gd name="T6" fmla="*/ 90 w 90"/>
                <a:gd name="T7" fmla="*/ 1 h 1"/>
                <a:gd name="T8" fmla="*/ 0 w 90"/>
                <a:gd name="T9" fmla="*/ 1 h 1"/>
              </a:gdLst>
              <a:ahLst/>
              <a:cxnLst>
                <a:cxn ang="0">
                  <a:pos x="T0" y="T1"/>
                </a:cxn>
                <a:cxn ang="0">
                  <a:pos x="T2" y="T3"/>
                </a:cxn>
                <a:cxn ang="0">
                  <a:pos x="T4" y="T5"/>
                </a:cxn>
                <a:cxn ang="0">
                  <a:pos x="T6" y="T7"/>
                </a:cxn>
                <a:cxn ang="0">
                  <a:pos x="T8" y="T9"/>
                </a:cxn>
              </a:cxnLst>
              <a:rect l="0" t="0" r="r" b="b"/>
              <a:pathLst>
                <a:path w="90" h="1">
                  <a:moveTo>
                    <a:pt x="0" y="1"/>
                  </a:moveTo>
                  <a:cubicBezTo>
                    <a:pt x="1" y="0"/>
                    <a:pt x="2" y="0"/>
                    <a:pt x="3" y="0"/>
                  </a:cubicBezTo>
                  <a:cubicBezTo>
                    <a:pt x="31" y="0"/>
                    <a:pt x="59" y="0"/>
                    <a:pt x="87" y="0"/>
                  </a:cubicBezTo>
                  <a:cubicBezTo>
                    <a:pt x="88" y="0"/>
                    <a:pt x="89" y="0"/>
                    <a:pt x="90" y="1"/>
                  </a:cubicBezTo>
                  <a:cubicBezTo>
                    <a:pt x="60" y="1"/>
                    <a:pt x="30" y="1"/>
                    <a:pt x="0" y="1"/>
                  </a:cubicBezTo>
                  <a:close/>
                </a:path>
              </a:pathLst>
            </a:custGeom>
            <a:grpFill/>
            <a:ln>
              <a:noFill/>
            </a:ln>
          </p:spPr>
          <p:txBody>
            <a:bodyPr/>
            <a:lstStyle/>
            <a:p>
              <a:pPr>
                <a:defRPr/>
              </a:pPr>
              <a:endParaRPr lang="en-US" sz="1633"/>
            </a:p>
          </p:txBody>
        </p:sp>
        <p:sp>
          <p:nvSpPr>
            <p:cNvPr id="77" name="Freeform 53">
              <a:extLst>
                <a:ext uri="{FF2B5EF4-FFF2-40B4-BE49-F238E27FC236}">
                  <a16:creationId xmlns:a16="http://schemas.microsoft.com/office/drawing/2014/main" id="{63EBF523-220F-D2CB-F941-A6C9A2C1C785}"/>
                </a:ext>
              </a:extLst>
            </p:cNvPr>
            <p:cNvSpPr>
              <a:spLocks/>
            </p:cNvSpPr>
            <p:nvPr/>
          </p:nvSpPr>
          <p:spPr bwMode="auto">
            <a:xfrm>
              <a:off x="11029950" y="376237"/>
              <a:ext cx="1588" cy="1588"/>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0"/>
                    <a:pt x="1" y="0"/>
                    <a:pt x="1" y="1"/>
                  </a:cubicBezTo>
                  <a:cubicBezTo>
                    <a:pt x="1" y="1"/>
                    <a:pt x="0" y="1"/>
                    <a:pt x="0" y="1"/>
                  </a:cubicBezTo>
                  <a:close/>
                </a:path>
              </a:pathLst>
            </a:custGeom>
            <a:grpFill/>
            <a:ln>
              <a:noFill/>
            </a:ln>
          </p:spPr>
          <p:txBody>
            <a:bodyPr/>
            <a:lstStyle/>
            <a:p>
              <a:pPr>
                <a:defRPr/>
              </a:pPr>
              <a:endParaRPr lang="en-US" sz="1633"/>
            </a:p>
          </p:txBody>
        </p:sp>
      </p:grpSp>
      <p:grpSp>
        <p:nvGrpSpPr>
          <p:cNvPr id="78" name="Group 77">
            <a:extLst>
              <a:ext uri="{FF2B5EF4-FFF2-40B4-BE49-F238E27FC236}">
                <a16:creationId xmlns:a16="http://schemas.microsoft.com/office/drawing/2014/main" id="{A6C20BE3-2782-4DA9-6E4D-B10C8F8520BE}"/>
              </a:ext>
            </a:extLst>
          </p:cNvPr>
          <p:cNvGrpSpPr/>
          <p:nvPr/>
        </p:nvGrpSpPr>
        <p:grpSpPr>
          <a:xfrm>
            <a:off x="3876995" y="3380980"/>
            <a:ext cx="699138" cy="702728"/>
            <a:chOff x="8683625" y="-74613"/>
            <a:chExt cx="927100" cy="931863"/>
          </a:xfrm>
          <a:solidFill>
            <a:srgbClr val="1D9A78"/>
          </a:solidFill>
        </p:grpSpPr>
        <p:sp>
          <p:nvSpPr>
            <p:cNvPr id="79" name="Freeform 54">
              <a:extLst>
                <a:ext uri="{FF2B5EF4-FFF2-40B4-BE49-F238E27FC236}">
                  <a16:creationId xmlns:a16="http://schemas.microsoft.com/office/drawing/2014/main" id="{CBEA282C-A26D-B3D2-B6F0-0F1B5E1381BF}"/>
                </a:ext>
              </a:extLst>
            </p:cNvPr>
            <p:cNvSpPr>
              <a:spLocks noEditPoints="1"/>
            </p:cNvSpPr>
            <p:nvPr/>
          </p:nvSpPr>
          <p:spPr bwMode="auto">
            <a:xfrm>
              <a:off x="8683625" y="-74613"/>
              <a:ext cx="927100" cy="931863"/>
            </a:xfrm>
            <a:custGeom>
              <a:avLst/>
              <a:gdLst>
                <a:gd name="T0" fmla="*/ 689 w 689"/>
                <a:gd name="T1" fmla="*/ 345 h 690"/>
                <a:gd name="T2" fmla="*/ 346 w 689"/>
                <a:gd name="T3" fmla="*/ 689 h 690"/>
                <a:gd name="T4" fmla="*/ 1 w 689"/>
                <a:gd name="T5" fmla="*/ 346 h 690"/>
                <a:gd name="T6" fmla="*/ 344 w 689"/>
                <a:gd name="T7" fmla="*/ 1 h 690"/>
                <a:gd name="T8" fmla="*/ 689 w 689"/>
                <a:gd name="T9" fmla="*/ 345 h 690"/>
                <a:gd name="T10" fmla="*/ 629 w 689"/>
                <a:gd name="T11" fmla="*/ 360 h 690"/>
                <a:gd name="T12" fmla="*/ 620 w 689"/>
                <a:gd name="T13" fmla="*/ 360 h 690"/>
                <a:gd name="T14" fmla="*/ 583 w 689"/>
                <a:gd name="T15" fmla="*/ 360 h 690"/>
                <a:gd name="T16" fmla="*/ 569 w 689"/>
                <a:gd name="T17" fmla="*/ 338 h 690"/>
                <a:gd name="T18" fmla="*/ 586 w 689"/>
                <a:gd name="T19" fmla="*/ 330 h 690"/>
                <a:gd name="T20" fmla="*/ 630 w 689"/>
                <a:gd name="T21" fmla="*/ 330 h 690"/>
                <a:gd name="T22" fmla="*/ 360 w 689"/>
                <a:gd name="T23" fmla="*/ 60 h 690"/>
                <a:gd name="T24" fmla="*/ 360 w 689"/>
                <a:gd name="T25" fmla="*/ 66 h 690"/>
                <a:gd name="T26" fmla="*/ 360 w 689"/>
                <a:gd name="T27" fmla="*/ 111 h 690"/>
                <a:gd name="T28" fmla="*/ 351 w 689"/>
                <a:gd name="T29" fmla="*/ 126 h 690"/>
                <a:gd name="T30" fmla="*/ 336 w 689"/>
                <a:gd name="T31" fmla="*/ 123 h 690"/>
                <a:gd name="T32" fmla="*/ 330 w 689"/>
                <a:gd name="T33" fmla="*/ 109 h 690"/>
                <a:gd name="T34" fmla="*/ 330 w 689"/>
                <a:gd name="T35" fmla="*/ 68 h 690"/>
                <a:gd name="T36" fmla="*/ 321 w 689"/>
                <a:gd name="T37" fmla="*/ 60 h 690"/>
                <a:gd name="T38" fmla="*/ 164 w 689"/>
                <a:gd name="T39" fmla="*/ 123 h 690"/>
                <a:gd name="T40" fmla="*/ 63 w 689"/>
                <a:gd name="T41" fmla="*/ 293 h 690"/>
                <a:gd name="T42" fmla="*/ 58 w 689"/>
                <a:gd name="T43" fmla="*/ 329 h 690"/>
                <a:gd name="T44" fmla="*/ 66 w 689"/>
                <a:gd name="T45" fmla="*/ 330 h 690"/>
                <a:gd name="T46" fmla="*/ 105 w 689"/>
                <a:gd name="T47" fmla="*/ 330 h 690"/>
                <a:gd name="T48" fmla="*/ 122 w 689"/>
                <a:gd name="T49" fmla="*/ 345 h 690"/>
                <a:gd name="T50" fmla="*/ 105 w 689"/>
                <a:gd name="T51" fmla="*/ 360 h 690"/>
                <a:gd name="T52" fmla="*/ 83 w 689"/>
                <a:gd name="T53" fmla="*/ 360 h 690"/>
                <a:gd name="T54" fmla="*/ 60 w 689"/>
                <a:gd name="T55" fmla="*/ 360 h 690"/>
                <a:gd name="T56" fmla="*/ 329 w 689"/>
                <a:gd name="T57" fmla="*/ 630 h 690"/>
                <a:gd name="T58" fmla="*/ 330 w 689"/>
                <a:gd name="T59" fmla="*/ 621 h 690"/>
                <a:gd name="T60" fmla="*/ 330 w 689"/>
                <a:gd name="T61" fmla="*/ 583 h 690"/>
                <a:gd name="T62" fmla="*/ 340 w 689"/>
                <a:gd name="T63" fmla="*/ 567 h 690"/>
                <a:gd name="T64" fmla="*/ 360 w 689"/>
                <a:gd name="T65" fmla="*/ 582 h 690"/>
                <a:gd name="T66" fmla="*/ 360 w 689"/>
                <a:gd name="T67" fmla="*/ 630 h 690"/>
                <a:gd name="T68" fmla="*/ 629 w 689"/>
                <a:gd name="T69" fmla="*/ 36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9" h="690">
                  <a:moveTo>
                    <a:pt x="689" y="345"/>
                  </a:moveTo>
                  <a:cubicBezTo>
                    <a:pt x="688" y="535"/>
                    <a:pt x="537" y="688"/>
                    <a:pt x="346" y="689"/>
                  </a:cubicBezTo>
                  <a:cubicBezTo>
                    <a:pt x="156" y="690"/>
                    <a:pt x="1" y="538"/>
                    <a:pt x="1" y="346"/>
                  </a:cubicBezTo>
                  <a:cubicBezTo>
                    <a:pt x="0" y="157"/>
                    <a:pt x="151" y="2"/>
                    <a:pt x="344" y="1"/>
                  </a:cubicBezTo>
                  <a:cubicBezTo>
                    <a:pt x="534" y="0"/>
                    <a:pt x="687" y="152"/>
                    <a:pt x="689" y="345"/>
                  </a:cubicBezTo>
                  <a:close/>
                  <a:moveTo>
                    <a:pt x="629" y="360"/>
                  </a:moveTo>
                  <a:cubicBezTo>
                    <a:pt x="626" y="360"/>
                    <a:pt x="623" y="360"/>
                    <a:pt x="620" y="360"/>
                  </a:cubicBezTo>
                  <a:cubicBezTo>
                    <a:pt x="608" y="360"/>
                    <a:pt x="595" y="360"/>
                    <a:pt x="583" y="360"/>
                  </a:cubicBezTo>
                  <a:cubicBezTo>
                    <a:pt x="570" y="359"/>
                    <a:pt x="564" y="348"/>
                    <a:pt x="569" y="338"/>
                  </a:cubicBezTo>
                  <a:cubicBezTo>
                    <a:pt x="573" y="331"/>
                    <a:pt x="579" y="330"/>
                    <a:pt x="586" y="330"/>
                  </a:cubicBezTo>
                  <a:cubicBezTo>
                    <a:pt x="600" y="330"/>
                    <a:pt x="615" y="330"/>
                    <a:pt x="630" y="330"/>
                  </a:cubicBezTo>
                  <a:cubicBezTo>
                    <a:pt x="626" y="180"/>
                    <a:pt x="492" y="60"/>
                    <a:pt x="360" y="60"/>
                  </a:cubicBezTo>
                  <a:cubicBezTo>
                    <a:pt x="360" y="62"/>
                    <a:pt x="360" y="64"/>
                    <a:pt x="360" y="66"/>
                  </a:cubicBezTo>
                  <a:cubicBezTo>
                    <a:pt x="360" y="81"/>
                    <a:pt x="360" y="96"/>
                    <a:pt x="360" y="111"/>
                  </a:cubicBezTo>
                  <a:cubicBezTo>
                    <a:pt x="360" y="118"/>
                    <a:pt x="357" y="124"/>
                    <a:pt x="351" y="126"/>
                  </a:cubicBezTo>
                  <a:cubicBezTo>
                    <a:pt x="346" y="127"/>
                    <a:pt x="339" y="126"/>
                    <a:pt x="336" y="123"/>
                  </a:cubicBezTo>
                  <a:cubicBezTo>
                    <a:pt x="332" y="120"/>
                    <a:pt x="330" y="114"/>
                    <a:pt x="330" y="109"/>
                  </a:cubicBezTo>
                  <a:cubicBezTo>
                    <a:pt x="329" y="95"/>
                    <a:pt x="329" y="81"/>
                    <a:pt x="330" y="68"/>
                  </a:cubicBezTo>
                  <a:cubicBezTo>
                    <a:pt x="330" y="61"/>
                    <a:pt x="328" y="59"/>
                    <a:pt x="321" y="60"/>
                  </a:cubicBezTo>
                  <a:cubicBezTo>
                    <a:pt x="262" y="64"/>
                    <a:pt x="210" y="86"/>
                    <a:pt x="164" y="123"/>
                  </a:cubicBezTo>
                  <a:cubicBezTo>
                    <a:pt x="110" y="167"/>
                    <a:pt x="76" y="224"/>
                    <a:pt x="63" y="293"/>
                  </a:cubicBezTo>
                  <a:cubicBezTo>
                    <a:pt x="61" y="305"/>
                    <a:pt x="60" y="317"/>
                    <a:pt x="58" y="329"/>
                  </a:cubicBezTo>
                  <a:cubicBezTo>
                    <a:pt x="62" y="329"/>
                    <a:pt x="64" y="330"/>
                    <a:pt x="66" y="330"/>
                  </a:cubicBezTo>
                  <a:cubicBezTo>
                    <a:pt x="79" y="330"/>
                    <a:pt x="92" y="329"/>
                    <a:pt x="105" y="330"/>
                  </a:cubicBezTo>
                  <a:cubicBezTo>
                    <a:pt x="115" y="330"/>
                    <a:pt x="122" y="337"/>
                    <a:pt x="122" y="345"/>
                  </a:cubicBezTo>
                  <a:cubicBezTo>
                    <a:pt x="122" y="354"/>
                    <a:pt x="115" y="360"/>
                    <a:pt x="105" y="360"/>
                  </a:cubicBezTo>
                  <a:cubicBezTo>
                    <a:pt x="98" y="360"/>
                    <a:pt x="91" y="360"/>
                    <a:pt x="83" y="360"/>
                  </a:cubicBezTo>
                  <a:cubicBezTo>
                    <a:pt x="75" y="360"/>
                    <a:pt x="68" y="360"/>
                    <a:pt x="60" y="360"/>
                  </a:cubicBezTo>
                  <a:cubicBezTo>
                    <a:pt x="63" y="506"/>
                    <a:pt x="192" y="628"/>
                    <a:pt x="329" y="630"/>
                  </a:cubicBezTo>
                  <a:cubicBezTo>
                    <a:pt x="329" y="627"/>
                    <a:pt x="330" y="624"/>
                    <a:pt x="330" y="621"/>
                  </a:cubicBezTo>
                  <a:cubicBezTo>
                    <a:pt x="330" y="608"/>
                    <a:pt x="329" y="596"/>
                    <a:pt x="330" y="583"/>
                  </a:cubicBezTo>
                  <a:cubicBezTo>
                    <a:pt x="330" y="576"/>
                    <a:pt x="331" y="569"/>
                    <a:pt x="340" y="567"/>
                  </a:cubicBezTo>
                  <a:cubicBezTo>
                    <a:pt x="350" y="563"/>
                    <a:pt x="360" y="570"/>
                    <a:pt x="360" y="582"/>
                  </a:cubicBezTo>
                  <a:cubicBezTo>
                    <a:pt x="360" y="598"/>
                    <a:pt x="360" y="614"/>
                    <a:pt x="360" y="630"/>
                  </a:cubicBezTo>
                  <a:cubicBezTo>
                    <a:pt x="514" y="626"/>
                    <a:pt x="629" y="490"/>
                    <a:pt x="629" y="360"/>
                  </a:cubicBezTo>
                  <a:close/>
                </a:path>
              </a:pathLst>
            </a:custGeom>
            <a:grpFill/>
            <a:ln>
              <a:noFill/>
            </a:ln>
          </p:spPr>
          <p:txBody>
            <a:bodyPr/>
            <a:lstStyle/>
            <a:p>
              <a:pPr>
                <a:defRPr/>
              </a:pPr>
              <a:endParaRPr lang="en-US" sz="1633"/>
            </a:p>
          </p:txBody>
        </p:sp>
        <p:sp>
          <p:nvSpPr>
            <p:cNvPr id="80" name="Freeform 55">
              <a:extLst>
                <a:ext uri="{FF2B5EF4-FFF2-40B4-BE49-F238E27FC236}">
                  <a16:creationId xmlns:a16="http://schemas.microsoft.com/office/drawing/2014/main" id="{462D914F-E9F9-1BDA-46C2-5498C5647195}"/>
                </a:ext>
              </a:extLst>
            </p:cNvPr>
            <p:cNvSpPr>
              <a:spLocks/>
            </p:cNvSpPr>
            <p:nvPr/>
          </p:nvSpPr>
          <p:spPr bwMode="auto">
            <a:xfrm>
              <a:off x="8893175" y="284162"/>
              <a:ext cx="512763" cy="161925"/>
            </a:xfrm>
            <a:custGeom>
              <a:avLst/>
              <a:gdLst>
                <a:gd name="T0" fmla="*/ 188 w 380"/>
                <a:gd name="T1" fmla="*/ 120 h 120"/>
                <a:gd name="T2" fmla="*/ 164 w 380"/>
                <a:gd name="T3" fmla="*/ 105 h 120"/>
                <a:gd name="T4" fmla="*/ 154 w 380"/>
                <a:gd name="T5" fmla="*/ 96 h 120"/>
                <a:gd name="T6" fmla="*/ 14 w 380"/>
                <a:gd name="T7" fmla="*/ 40 h 120"/>
                <a:gd name="T8" fmla="*/ 4 w 380"/>
                <a:gd name="T9" fmla="*/ 32 h 120"/>
                <a:gd name="T10" fmla="*/ 5 w 380"/>
                <a:gd name="T11" fmla="*/ 15 h 120"/>
                <a:gd name="T12" fmla="*/ 23 w 380"/>
                <a:gd name="T13" fmla="*/ 11 h 120"/>
                <a:gd name="T14" fmla="*/ 75 w 380"/>
                <a:gd name="T15" fmla="*/ 32 h 120"/>
                <a:gd name="T16" fmla="*/ 165 w 380"/>
                <a:gd name="T17" fmla="*/ 68 h 120"/>
                <a:gd name="T18" fmla="*/ 174 w 380"/>
                <a:gd name="T19" fmla="*/ 67 h 120"/>
                <a:gd name="T20" fmla="*/ 200 w 380"/>
                <a:gd name="T21" fmla="*/ 64 h 120"/>
                <a:gd name="T22" fmla="*/ 212 w 380"/>
                <a:gd name="T23" fmla="*/ 64 h 120"/>
                <a:gd name="T24" fmla="*/ 352 w 380"/>
                <a:gd name="T25" fmla="*/ 4 h 120"/>
                <a:gd name="T26" fmla="*/ 370 w 380"/>
                <a:gd name="T27" fmla="*/ 5 h 120"/>
                <a:gd name="T28" fmla="*/ 366 w 380"/>
                <a:gd name="T29" fmla="*/ 31 h 120"/>
                <a:gd name="T30" fmla="*/ 312 w 380"/>
                <a:gd name="T31" fmla="*/ 55 h 120"/>
                <a:gd name="T32" fmla="*/ 223 w 380"/>
                <a:gd name="T33" fmla="*/ 93 h 120"/>
                <a:gd name="T34" fmla="*/ 215 w 380"/>
                <a:gd name="T35" fmla="*/ 102 h 120"/>
                <a:gd name="T36" fmla="*/ 188 w 380"/>
                <a:gd name="T3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 h="120">
                  <a:moveTo>
                    <a:pt x="188" y="120"/>
                  </a:moveTo>
                  <a:cubicBezTo>
                    <a:pt x="179" y="119"/>
                    <a:pt x="170" y="114"/>
                    <a:pt x="164" y="105"/>
                  </a:cubicBezTo>
                  <a:cubicBezTo>
                    <a:pt x="162" y="101"/>
                    <a:pt x="158" y="98"/>
                    <a:pt x="154" y="96"/>
                  </a:cubicBezTo>
                  <a:cubicBezTo>
                    <a:pt x="108" y="77"/>
                    <a:pt x="61" y="59"/>
                    <a:pt x="14" y="40"/>
                  </a:cubicBezTo>
                  <a:cubicBezTo>
                    <a:pt x="10" y="38"/>
                    <a:pt x="6" y="36"/>
                    <a:pt x="4" y="32"/>
                  </a:cubicBezTo>
                  <a:cubicBezTo>
                    <a:pt x="0" y="27"/>
                    <a:pt x="0" y="21"/>
                    <a:pt x="5" y="15"/>
                  </a:cubicBezTo>
                  <a:cubicBezTo>
                    <a:pt x="9" y="10"/>
                    <a:pt x="16" y="8"/>
                    <a:pt x="23" y="11"/>
                  </a:cubicBezTo>
                  <a:cubicBezTo>
                    <a:pt x="40" y="18"/>
                    <a:pt x="57" y="25"/>
                    <a:pt x="75" y="32"/>
                  </a:cubicBezTo>
                  <a:cubicBezTo>
                    <a:pt x="105" y="44"/>
                    <a:pt x="135" y="56"/>
                    <a:pt x="165" y="68"/>
                  </a:cubicBezTo>
                  <a:cubicBezTo>
                    <a:pt x="168" y="68"/>
                    <a:pt x="171" y="68"/>
                    <a:pt x="174" y="67"/>
                  </a:cubicBezTo>
                  <a:cubicBezTo>
                    <a:pt x="182" y="62"/>
                    <a:pt x="191" y="62"/>
                    <a:pt x="200" y="64"/>
                  </a:cubicBezTo>
                  <a:cubicBezTo>
                    <a:pt x="204" y="66"/>
                    <a:pt x="209" y="66"/>
                    <a:pt x="212" y="64"/>
                  </a:cubicBezTo>
                  <a:cubicBezTo>
                    <a:pt x="259" y="45"/>
                    <a:pt x="305" y="24"/>
                    <a:pt x="352" y="4"/>
                  </a:cubicBezTo>
                  <a:cubicBezTo>
                    <a:pt x="358" y="2"/>
                    <a:pt x="364" y="0"/>
                    <a:pt x="370" y="5"/>
                  </a:cubicBezTo>
                  <a:cubicBezTo>
                    <a:pt x="380" y="12"/>
                    <a:pt x="378" y="26"/>
                    <a:pt x="366" y="31"/>
                  </a:cubicBezTo>
                  <a:cubicBezTo>
                    <a:pt x="348" y="39"/>
                    <a:pt x="330" y="47"/>
                    <a:pt x="312" y="55"/>
                  </a:cubicBezTo>
                  <a:cubicBezTo>
                    <a:pt x="282" y="67"/>
                    <a:pt x="253" y="80"/>
                    <a:pt x="223" y="93"/>
                  </a:cubicBezTo>
                  <a:cubicBezTo>
                    <a:pt x="220" y="94"/>
                    <a:pt x="217" y="98"/>
                    <a:pt x="215" y="102"/>
                  </a:cubicBezTo>
                  <a:cubicBezTo>
                    <a:pt x="211" y="113"/>
                    <a:pt x="201" y="120"/>
                    <a:pt x="188" y="120"/>
                  </a:cubicBezTo>
                  <a:close/>
                </a:path>
              </a:pathLst>
            </a:custGeom>
            <a:grpFill/>
            <a:ln>
              <a:noFill/>
            </a:ln>
          </p:spPr>
          <p:txBody>
            <a:bodyPr/>
            <a:lstStyle/>
            <a:p>
              <a:pPr>
                <a:defRPr/>
              </a:pPr>
              <a:endParaRPr lang="en-US" sz="1633"/>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Making Workplaces Safer For Women: Why Companies Can Do Better - Forbes  India">
            <a:extLst>
              <a:ext uri="{FF2B5EF4-FFF2-40B4-BE49-F238E27FC236}">
                <a16:creationId xmlns:a16="http://schemas.microsoft.com/office/drawing/2014/main" id="{2E744573-164F-42CE-9568-E80D47C0C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36" y="711795"/>
            <a:ext cx="2263918" cy="5889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12">
            <a:extLst>
              <a:ext uri="{FF2B5EF4-FFF2-40B4-BE49-F238E27FC236}">
                <a16:creationId xmlns:a16="http://schemas.microsoft.com/office/drawing/2014/main" id="{85E76974-7974-875D-4EB9-F250270E0D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6738" y="4550714"/>
            <a:ext cx="2854836" cy="190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14">
            <a:extLst>
              <a:ext uri="{FF2B5EF4-FFF2-40B4-BE49-F238E27FC236}">
                <a16:creationId xmlns:a16="http://schemas.microsoft.com/office/drawing/2014/main" id="{E35CAFD4-5398-D1E4-100F-61F63841D2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15986" y="869651"/>
            <a:ext cx="5253240" cy="288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4" name="Group 20">
            <a:extLst>
              <a:ext uri="{FF2B5EF4-FFF2-40B4-BE49-F238E27FC236}">
                <a16:creationId xmlns:a16="http://schemas.microsoft.com/office/drawing/2014/main" id="{5E132993-3D3E-B313-D66B-FAB4227BC7D7}"/>
              </a:ext>
            </a:extLst>
          </p:cNvPr>
          <p:cNvGrpSpPr>
            <a:grpSpLocks/>
          </p:cNvGrpSpPr>
          <p:nvPr/>
        </p:nvGrpSpPr>
        <p:grpSpPr bwMode="auto">
          <a:xfrm>
            <a:off x="8384438" y="2495707"/>
            <a:ext cx="3557136" cy="2055007"/>
            <a:chOff x="7571253" y="2174206"/>
            <a:chExt cx="4454060" cy="2367817"/>
          </a:xfrm>
        </p:grpSpPr>
        <p:grpSp>
          <p:nvGrpSpPr>
            <p:cNvPr id="27658" name="Group 8">
              <a:extLst>
                <a:ext uri="{FF2B5EF4-FFF2-40B4-BE49-F238E27FC236}">
                  <a16:creationId xmlns:a16="http://schemas.microsoft.com/office/drawing/2014/main" id="{4DAF81D6-EFD3-0128-706F-342C1B602454}"/>
                </a:ext>
              </a:extLst>
            </p:cNvPr>
            <p:cNvGrpSpPr>
              <a:grpSpLocks/>
            </p:cNvGrpSpPr>
            <p:nvPr/>
          </p:nvGrpSpPr>
          <p:grpSpPr bwMode="auto">
            <a:xfrm>
              <a:off x="7571254" y="2174206"/>
              <a:ext cx="4454059" cy="2367817"/>
              <a:chOff x="0" y="0"/>
              <a:chExt cx="5534797" cy="3057952"/>
            </a:xfrm>
          </p:grpSpPr>
          <p:pic>
            <p:nvPicPr>
              <p:cNvPr id="27660" name="Picture 5">
                <a:extLst>
                  <a:ext uri="{FF2B5EF4-FFF2-40B4-BE49-F238E27FC236}">
                    <a16:creationId xmlns:a16="http://schemas.microsoft.com/office/drawing/2014/main" id="{C73533FD-82F3-0657-4591-29D7B5CC1E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5534797" cy="305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BC430DA-794A-6237-A0ED-DB8F9D915C3C}"/>
                  </a:ext>
                </a:extLst>
              </p:cNvPr>
              <p:cNvSpPr/>
              <p:nvPr/>
            </p:nvSpPr>
            <p:spPr>
              <a:xfrm>
                <a:off x="1116426" y="2770820"/>
                <a:ext cx="2664829" cy="287132"/>
              </a:xfrm>
              <a:prstGeom prst="rect">
                <a:avLst/>
              </a:prstGeom>
              <a:noFill/>
              <a:ln>
                <a:solidFill>
                  <a:srgbClr val="C6EAF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sp>
            <p:nvSpPr>
              <p:cNvPr id="8" name="Rectangle 7">
                <a:extLst>
                  <a:ext uri="{FF2B5EF4-FFF2-40B4-BE49-F238E27FC236}">
                    <a16:creationId xmlns:a16="http://schemas.microsoft.com/office/drawing/2014/main" id="{281B920F-BE2E-EDDD-C34B-4F4B45187AD9}"/>
                  </a:ext>
                </a:extLst>
              </p:cNvPr>
              <p:cNvSpPr/>
              <p:nvPr/>
            </p:nvSpPr>
            <p:spPr>
              <a:xfrm>
                <a:off x="1116426" y="2770820"/>
                <a:ext cx="2664829" cy="287132"/>
              </a:xfrm>
              <a:prstGeom prst="rect">
                <a:avLst/>
              </a:prstGeom>
              <a:solidFill>
                <a:srgbClr val="C6EA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grpSp>
        <p:sp>
          <p:nvSpPr>
            <p:cNvPr id="18" name="Rectangle 17">
              <a:extLst>
                <a:ext uri="{FF2B5EF4-FFF2-40B4-BE49-F238E27FC236}">
                  <a16:creationId xmlns:a16="http://schemas.microsoft.com/office/drawing/2014/main" id="{FE5EE756-80B1-C5BD-2243-A29B52037852}"/>
                </a:ext>
              </a:extLst>
            </p:cNvPr>
            <p:cNvSpPr/>
            <p:nvPr/>
          </p:nvSpPr>
          <p:spPr>
            <a:xfrm>
              <a:off x="7571253" y="2494997"/>
              <a:ext cx="879383" cy="20470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grpSp>
      <p:sp>
        <p:nvSpPr>
          <p:cNvPr id="20" name="Title 1">
            <a:extLst>
              <a:ext uri="{FF2B5EF4-FFF2-40B4-BE49-F238E27FC236}">
                <a16:creationId xmlns:a16="http://schemas.microsoft.com/office/drawing/2014/main" id="{E2AEE66F-8750-F6A7-B2AE-60EAC26C6134}"/>
              </a:ext>
            </a:extLst>
          </p:cNvPr>
          <p:cNvSpPr>
            <a:spLocks noGrp="1"/>
          </p:cNvSpPr>
          <p:nvPr>
            <p:ph type="title"/>
          </p:nvPr>
        </p:nvSpPr>
        <p:spPr>
          <a:xfrm>
            <a:off x="3286125" y="32846"/>
            <a:ext cx="6202284" cy="652319"/>
          </a:xfrm>
        </p:spPr>
        <p:txBody>
          <a:bodyPr>
            <a:noAutofit/>
          </a:bodyPr>
          <a:lstStyle/>
          <a:p>
            <a:pPr defTabSz="1015278">
              <a:defRPr/>
            </a:pPr>
            <a:r>
              <a:rPr lang="en-IN" altLang="en-US" sz="4000" b="1" dirty="0">
                <a:ea typeface="Verdana" pitchFamily="34" charset="0"/>
              </a:rPr>
              <a:t>Why POSH Awareness? </a:t>
            </a:r>
          </a:p>
        </p:txBody>
      </p:sp>
      <p:sp>
        <p:nvSpPr>
          <p:cNvPr id="22" name="Rectangle 21">
            <a:extLst>
              <a:ext uri="{FF2B5EF4-FFF2-40B4-BE49-F238E27FC236}">
                <a16:creationId xmlns:a16="http://schemas.microsoft.com/office/drawing/2014/main" id="{3797A7E8-4D7B-EA8F-DCFC-5472E8FF0CF8}"/>
              </a:ext>
            </a:extLst>
          </p:cNvPr>
          <p:cNvSpPr/>
          <p:nvPr/>
        </p:nvSpPr>
        <p:spPr>
          <a:xfrm>
            <a:off x="6472600" y="4225404"/>
            <a:ext cx="1628811" cy="230424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grpSp>
        <p:nvGrpSpPr>
          <p:cNvPr id="27653" name="Group 16">
            <a:extLst>
              <a:ext uri="{FF2B5EF4-FFF2-40B4-BE49-F238E27FC236}">
                <a16:creationId xmlns:a16="http://schemas.microsoft.com/office/drawing/2014/main" id="{F98F7A26-ED17-EED0-C702-15B562C27CF1}"/>
              </a:ext>
            </a:extLst>
          </p:cNvPr>
          <p:cNvGrpSpPr>
            <a:grpSpLocks/>
          </p:cNvGrpSpPr>
          <p:nvPr/>
        </p:nvGrpSpPr>
        <p:grpSpPr bwMode="auto">
          <a:xfrm>
            <a:off x="8931420" y="1085603"/>
            <a:ext cx="3010154" cy="1410104"/>
            <a:chOff x="3172691" y="266018"/>
            <a:chExt cx="4913912" cy="2792987"/>
          </a:xfrm>
        </p:grpSpPr>
        <p:pic>
          <p:nvPicPr>
            <p:cNvPr id="27663" name="Picture 10">
              <a:extLst>
                <a:ext uri="{FF2B5EF4-FFF2-40B4-BE49-F238E27FC236}">
                  <a16:creationId xmlns:a16="http://schemas.microsoft.com/office/drawing/2014/main" id="{6B2833DD-FAED-8CA4-E4F3-7F59C42D4A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2692" y="266018"/>
              <a:ext cx="4913911" cy="279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98E6A6C0-415A-36CA-47BA-24399ED80FD3}"/>
                </a:ext>
              </a:extLst>
            </p:cNvPr>
            <p:cNvSpPr/>
            <p:nvPr/>
          </p:nvSpPr>
          <p:spPr>
            <a:xfrm>
              <a:off x="3172691" y="644158"/>
              <a:ext cx="909254" cy="24148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33"/>
            </a:p>
          </p:txBody>
        </p:sp>
      </p:grpSp>
      <p:grpSp>
        <p:nvGrpSpPr>
          <p:cNvPr id="4" name="Group 3">
            <a:extLst>
              <a:ext uri="{FF2B5EF4-FFF2-40B4-BE49-F238E27FC236}">
                <a16:creationId xmlns:a16="http://schemas.microsoft.com/office/drawing/2014/main" id="{52650EDE-10EE-AE87-FAB1-FC99152F7F00}"/>
              </a:ext>
            </a:extLst>
          </p:cNvPr>
          <p:cNvGrpSpPr/>
          <p:nvPr/>
        </p:nvGrpSpPr>
        <p:grpSpPr>
          <a:xfrm>
            <a:off x="3115986" y="4043761"/>
            <a:ext cx="5381832" cy="2528749"/>
            <a:chOff x="3115986" y="4043761"/>
            <a:chExt cx="5381832" cy="2528749"/>
          </a:xfrm>
        </p:grpSpPr>
        <p:pic>
          <p:nvPicPr>
            <p:cNvPr id="27657" name="Picture 23">
              <a:extLst>
                <a:ext uri="{FF2B5EF4-FFF2-40B4-BE49-F238E27FC236}">
                  <a16:creationId xmlns:a16="http://schemas.microsoft.com/office/drawing/2014/main" id="{069A4F30-98E8-0B5E-464A-FBF0C02430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5986" y="4043761"/>
              <a:ext cx="5144220" cy="236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5318D94-D497-C503-DB49-9FE1A7A82764}"/>
                </a:ext>
              </a:extLst>
            </p:cNvPr>
            <p:cNvSpPr/>
            <p:nvPr/>
          </p:nvSpPr>
          <p:spPr>
            <a:xfrm>
              <a:off x="6601192" y="6286502"/>
              <a:ext cx="1896626" cy="286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T FONTS">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11674</TotalTime>
  <Words>3954</Words>
  <Application>Microsoft Office PowerPoint</Application>
  <PresentationFormat>Widescreen</PresentationFormat>
  <Paragraphs>370</Paragraphs>
  <Slides>20</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Agency FB</vt:lpstr>
      <vt:lpstr>Arial</vt:lpstr>
      <vt:lpstr>Söhne</vt:lpstr>
      <vt:lpstr>Swis721 Cn BT</vt:lpstr>
      <vt:lpstr>Symbol</vt:lpstr>
      <vt:lpstr>Verdana</vt:lpstr>
      <vt:lpstr>Office Theme</vt:lpstr>
      <vt:lpstr>Custom Design</vt:lpstr>
      <vt:lpstr>PowerPoint Presentation</vt:lpstr>
      <vt:lpstr>Workshop Agenda</vt:lpstr>
      <vt:lpstr>PowerPoint Presentation</vt:lpstr>
      <vt:lpstr>What Is Sexual Harassment?</vt:lpstr>
      <vt:lpstr>PowerPoint Presentation</vt:lpstr>
      <vt:lpstr>Scenario</vt:lpstr>
      <vt:lpstr>Harassment of Sexual Nature</vt:lpstr>
      <vt:lpstr>PowerPoint Presentation</vt:lpstr>
      <vt:lpstr>Why POSH Awareness? </vt:lpstr>
      <vt:lpstr>Who is an Employee under POSH ACT</vt:lpstr>
      <vt:lpstr>Extended workplaces</vt:lpstr>
      <vt:lpstr>PowerPoint Presentation</vt:lpstr>
      <vt:lpstr>Setting the POSH Compliance Framework</vt:lpstr>
      <vt:lpstr>POSH Grievance Redressal Process</vt:lpstr>
      <vt:lpstr>POSH –Disciplinary Actions</vt:lpstr>
      <vt:lpstr>PowerPoint Presentation</vt:lpstr>
      <vt:lpstr>Manager’s Role in POSH Compliance</vt:lpstr>
      <vt:lpstr>Scenario’s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Freelance Trainings</dc:creator>
  <cp:lastModifiedBy>Sidharth Bhandari</cp:lastModifiedBy>
  <cp:revision>1111</cp:revision>
  <dcterms:created xsi:type="dcterms:W3CDTF">2023-01-23T06:20:00Z</dcterms:created>
  <dcterms:modified xsi:type="dcterms:W3CDTF">2024-09-06T03:44:38Z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90EF907C673F404189FE2F52BB681FE7</vt:lpwstr>
  </property>
  <property fmtid="{D5CDD505-2E9C-101B-9397-08002B2CF9AE}" pid="3" name="KSOProductBuildVer">
    <vt:lpwstr>1033-11.2.0.11486</vt:lpwstr>
  </property>
</Properties>
</file>