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Libre Franklin"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umissura.com/en/women/chino-pant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sumissura.com/en/women/women-suits/" TargetMode="External"/><Relationship Id="rId5" Type="http://schemas.openxmlformats.org/officeDocument/2006/relationships/hyperlink" Target="https://www.sumissura.com/en/women/trench-coat/" TargetMode="External"/><Relationship Id="rId4" Type="http://schemas.openxmlformats.org/officeDocument/2006/relationships/hyperlink" Target="https://www.sumissura.com/en/women/custom-jean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200"/>
              <a:buFont typeface="Calibri"/>
              <a:buNone/>
            </a:pPr>
            <a:r>
              <a:rPr lang="en-US" sz="1200" b="1" u="sng"/>
              <a:t>Facilitator’s Notes: </a:t>
            </a:r>
            <a:endParaRPr/>
          </a:p>
          <a:p>
            <a:pPr marL="457200" lvl="1"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a:t>
            </a:r>
            <a:r>
              <a:rPr lang="en-US"/>
              <a:t>rainer to say in the loudest voice “Hello, Good Morning”. Then the participants will say ‘Good Morning’ in reply.</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a:t>Trainer to say once again in the loudest voice “Hello Good Morning”. Trainer should speak in an energetic, passionate and enthusiastic tone. This activity/gesture will set the tone and energy for the session/workshop</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Trainer:</a:t>
            </a:r>
            <a:r>
              <a:rPr lang="en-US"/>
              <a:t> Well done friends! Great job! (Clap Loudly and tell the participants to clap as well for the superb performance.)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i="0">
                <a:solidFill>
                  <a:srgbClr val="374151"/>
                </a:solidFill>
                <a:latin typeface="Arial"/>
                <a:ea typeface="Arial"/>
                <a:cs typeface="Arial"/>
                <a:sym typeface="Arial"/>
              </a:rPr>
              <a:t>Trainer: </a:t>
            </a:r>
            <a:r>
              <a:rPr lang="en-US" b="0" i="0">
                <a:solidFill>
                  <a:srgbClr val="374151"/>
                </a:solidFill>
                <a:latin typeface="Arial"/>
                <a:ea typeface="Arial"/>
                <a:cs typeface="Arial"/>
                <a:sym typeface="Arial"/>
              </a:rPr>
              <a:t>I'm excited to be here with you all today and appreciate your presence. I hope you're all doing well and are ready to dive into the material.</a:t>
            </a:r>
            <a:r>
              <a:rPr lang="en-US" b="0"/>
              <a:t>Move to next slide.</a:t>
            </a: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1</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Oil or gel your hair regularly so that it is neat</a:t>
            </a:r>
            <a:endParaRPr/>
          </a:p>
          <a:p>
            <a:pPr marL="171450" lvl="0" indent="-171450" algn="l" rtl="0">
              <a:lnSpc>
                <a:spcPct val="100000"/>
              </a:lnSpc>
              <a:spcBef>
                <a:spcPts val="0"/>
              </a:spcBef>
              <a:spcAft>
                <a:spcPts val="0"/>
              </a:spcAft>
              <a:buClr>
                <a:schemeClr val="dk1"/>
              </a:buClr>
              <a:buSzPts val="1200"/>
              <a:buFont typeface="Arial"/>
              <a:buChar char="•"/>
            </a:pPr>
            <a:r>
              <a:rPr lang="en-US"/>
              <a:t>The hair length should be till the shoulders and not below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Keep a shoe shiner handy.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Prefer dark leather shoes (Black or Brown) with black laces.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dark coloured socks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Do not wear sports shoes or sneakers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Remove all other rings except your wedding ring.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there is a huge difference between your college and professional life.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College were the days when nobody told you anything when you wore ripped jeans, T shirts, sneakers, hats and proudly flaunted your tattoos and body piercings.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If you wear an earring, remove it immediately.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Tattoos and body piercings are not at all acceptable in a professional environment.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If you have a moustache, make sure it is neatly trimmed.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attend office with beard unless and until there is an emergency.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a:t>
            </a:r>
            <a:r>
              <a:rPr lang="en-US" b="1" i="0">
                <a:solidFill>
                  <a:srgbClr val="252A37"/>
                </a:solidFill>
                <a:latin typeface="Open Sans"/>
                <a:ea typeface="Open Sans"/>
                <a:cs typeface="Open Sans"/>
                <a:sym typeface="Open Sans"/>
              </a:rPr>
              <a:t>your tie should complement your overall look</a:t>
            </a:r>
            <a:r>
              <a:rPr lang="en-US" b="0" i="0">
                <a:solidFill>
                  <a:srgbClr val="252A37"/>
                </a:solidFill>
                <a:latin typeface="Open Sans"/>
                <a:ea typeface="Open Sans"/>
                <a:cs typeface="Open Sans"/>
                <a:sym typeface="Open Sans"/>
              </a:rPr>
              <a: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Silk ties are always a safe bet. Do not wear ties in loud colours or jazzy patterns.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The tip of your tie should touch your belt buckles.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wear flashy belts with broad buckles. Wear leather belts in dark colours preferably black or brown.</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socks that match your pants </a:t>
            </a:r>
            <a:endParaRPr/>
          </a:p>
        </p:txBody>
      </p:sp>
      <p:sp>
        <p:nvSpPr>
          <p:cNvPr id="198" name="Google Shape;19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 casual dress code is a less formal version of outfits you can wear to your professional job. This dress code means employers allow their employees to wear clothing that is informal and more relaxed,</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To help yourself adhere to a company's casual attire dress code, there are several tops and outerwear pieces you can select for a professional environment.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Tops- Some options include collared shirts, button-down tops, sweaters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Bottoms -Additionally, you can select clean and rip-free jean jackets, cardigans, blazers or other appropriate jackets for outerwear pieces.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Some bottom options you can choose are jeans, slacks, trousers, mid-length skirts, khaki pants or cropped pants with appropriate colours and patterns that are not too distracting to others or yourself.</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Shoes: You can choose more dressed-up casual footwear and select heeled boots or other low-heeled shoes.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Other shoe options for this dress code can include flat boots, sneakers, loafers,  or open-toed shoes.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You may pair bottoms, such as jeans, trousers or cropped pants, with a sensible belt. Other accessories can include simple watches, scarves, necklaces or bracelets.</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Take responses and move to next slide</a:t>
            </a:r>
            <a:endParaRPr/>
          </a:p>
        </p:txBody>
      </p:sp>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1" i="0">
                <a:solidFill>
                  <a:schemeClr val="dk1"/>
                </a:solidFill>
                <a:latin typeface="Calibri"/>
                <a:ea typeface="Calibri"/>
                <a:cs typeface="Calibri"/>
                <a:sym typeface="Calibri"/>
              </a:rPr>
              <a:t>It is always wise to dress according to your office culture</a:t>
            </a:r>
            <a:r>
              <a:rPr lang="en-US" sz="1200" b="0" i="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Business suits look best in colours like Blue, Black or Charcoal grey.Business suits constitute a crisp shirt teamed with a matching trouser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Avoid wearing loud colours to work. Colours such as hot pinks, reds, deep purples look odd at the workplace. They are meant to be worn at parties and get togethers with friends.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Animal prints and jazzy designs are not meant for offices.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Stud earrings look simple yet elegant on female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Do not wear chunky necklaces, large earrings and stacks of bangles at workplace. Flaunting your gold jewellery at office is foolish. Do not wear ring on every finger. Avoid wearing multiple bracelets. An elegant and simple watch looks best on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 nude look works best in offices. Don’t overdo your make up. I</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Instead of a bright lipstick, a lip-gloss looks better and you can even reapply the same whenever needed. Minimal make up can not only make you look good but also extremely professional. Never apply layers of foundation on your face. Avoid cakey make up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Messy hair is not at all acceptable at workplaces. Do not adopt weird hairstyles at work..</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Your heels should not be more than 2 inches.</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Ask what is casual dress code ,take responses </a:t>
            </a:r>
            <a:endParaRPr/>
          </a:p>
        </p:txBody>
      </p:sp>
      <p:sp>
        <p:nvSpPr>
          <p:cNvPr id="214" name="Google Shape;21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Pair a blazer with a casual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Try wearing  a sheath dress with an oversized </a:t>
            </a:r>
            <a:r>
              <a:rPr lang="en-US" sz="1200" b="1" i="0">
                <a:solidFill>
                  <a:schemeClr val="dk1"/>
                </a:solidFill>
                <a:latin typeface="Calibri"/>
                <a:ea typeface="Calibri"/>
                <a:cs typeface="Calibri"/>
                <a:sym typeface="Calibri"/>
              </a:rPr>
              <a:t>linen blazer, bright and funky trench coat</a:t>
            </a:r>
            <a:r>
              <a:rPr lang="en-US" sz="1200" b="0" i="0">
                <a:solidFill>
                  <a:schemeClr val="dk1"/>
                </a:solidFill>
                <a:latin typeface="Calibri"/>
                <a:ea typeface="Calibri"/>
                <a:cs typeface="Calibri"/>
                <a:sym typeface="Calibri"/>
              </a:rPr>
              <a:t>, or a chunky sweater for a more laid-back office environment. hirt, jeans or chinos, or a lightweight dress to keep the look clean and simple but still semi-formal.</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Combine formal shirt with linen </a:t>
            </a:r>
            <a:r>
              <a:rPr lang="en-US" sz="1200" b="0" i="0" u="sng" strike="noStrike">
                <a:solidFill>
                  <a:schemeClr val="hlink"/>
                </a:solidFill>
                <a:latin typeface="Calibri"/>
                <a:ea typeface="Calibri"/>
                <a:cs typeface="Calibri"/>
                <a:sym typeface="Calibri"/>
                <a:hlinkClick r:id="rId3"/>
              </a:rPr>
              <a:t>chinos</a:t>
            </a:r>
            <a:r>
              <a:rPr lang="en-US" sz="1200" b="0" i="0">
                <a:solidFill>
                  <a:schemeClr val="dk1"/>
                </a:solidFill>
                <a:latin typeface="Calibri"/>
                <a:ea typeface="Calibri"/>
                <a:cs typeface="Calibri"/>
                <a:sym typeface="Calibri"/>
              </a:rPr>
              <a:t>, dark </a:t>
            </a:r>
            <a:r>
              <a:rPr lang="en-US" sz="1200" b="0" i="0" u="sng" strike="noStrike">
                <a:solidFill>
                  <a:schemeClr val="hlink"/>
                </a:solidFill>
                <a:latin typeface="Calibri"/>
                <a:ea typeface="Calibri"/>
                <a:cs typeface="Calibri"/>
                <a:sym typeface="Calibri"/>
                <a:hlinkClick r:id="rId4"/>
              </a:rPr>
              <a:t>jeans</a:t>
            </a:r>
            <a:r>
              <a:rPr lang="en-US" sz="1200" b="0" i="0">
                <a:solidFill>
                  <a:schemeClr val="dk1"/>
                </a:solidFill>
                <a:latin typeface="Calibri"/>
                <a:ea typeface="Calibri"/>
                <a:cs typeface="Calibri"/>
                <a:sym typeface="Calibri"/>
              </a:rPr>
              <a:t> (these should not be bleached or ripped), a sweater, or an oversized </a:t>
            </a:r>
            <a:r>
              <a:rPr lang="en-US" sz="1200" b="0" i="0" u="sng" strike="noStrike">
                <a:solidFill>
                  <a:schemeClr val="hlink"/>
                </a:solidFill>
                <a:latin typeface="Calibri"/>
                <a:ea typeface="Calibri"/>
                <a:cs typeface="Calibri"/>
                <a:sym typeface="Calibri"/>
                <a:hlinkClick r:id="rId5"/>
              </a:rPr>
              <a:t>trench coat</a:t>
            </a:r>
            <a:r>
              <a:rPr lang="en-US" sz="1200" b="0" i="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Wear slacks with one of your favorite formal shirts, </a:t>
            </a:r>
            <a:r>
              <a:rPr lang="en-US" sz="1200" b="1" i="0">
                <a:solidFill>
                  <a:schemeClr val="dk1"/>
                </a:solidFill>
                <a:latin typeface="Calibri"/>
                <a:ea typeface="Calibri"/>
                <a:cs typeface="Calibri"/>
                <a:sym typeface="Calibri"/>
              </a:rPr>
              <a:t>a casual  blazer,</a:t>
            </a:r>
            <a:r>
              <a:rPr lang="en-US" sz="1200" b="0" i="0">
                <a:solidFill>
                  <a:schemeClr val="dk1"/>
                </a:solidFill>
                <a:latin typeface="Calibri"/>
                <a:ea typeface="Calibri"/>
                <a:cs typeface="Calibri"/>
                <a:sym typeface="Calibri"/>
              </a:rPr>
              <a:t> or a light sweater</a:t>
            </a:r>
            <a:endParaRPr/>
          </a:p>
          <a:p>
            <a:pPr marL="171450" lvl="0" indent="-171450" algn="l" rtl="0">
              <a:lnSpc>
                <a:spcPct val="100000"/>
              </a:lnSpc>
              <a:spcBef>
                <a:spcPts val="0"/>
              </a:spcBef>
              <a:spcAft>
                <a:spcPts val="0"/>
              </a:spcAft>
              <a:buClr>
                <a:schemeClr val="dk1"/>
              </a:buClr>
              <a:buSzPts val="1200"/>
              <a:buFont typeface="Arial"/>
              <a:buChar char="•"/>
            </a:pPr>
            <a:r>
              <a:rPr lang="en-US" sz="1200" b="1" i="0">
                <a:solidFill>
                  <a:schemeClr val="dk1"/>
                </a:solidFill>
                <a:latin typeface="Calibri"/>
                <a:ea typeface="Calibri"/>
                <a:cs typeface="Calibri"/>
                <a:sym typeface="Calibri"/>
              </a:rPr>
              <a:t>Wear a pencil skirt with an informal shirt</a:t>
            </a:r>
            <a:r>
              <a:rPr lang="en-US" sz="1200" b="0" i="0">
                <a:solidFill>
                  <a:schemeClr val="dk1"/>
                </a:solidFill>
                <a:latin typeface="Calibri"/>
                <a:ea typeface="Calibri"/>
                <a:cs typeface="Calibri"/>
                <a:sym typeface="Calibri"/>
              </a:rPr>
              <a:t> tucked in or a flared skirt with a plain t-shirt that fits you well.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Go for a </a:t>
            </a:r>
            <a:r>
              <a:rPr lang="en-US" sz="1200" b="1" i="0" u="sng" strike="noStrike">
                <a:solidFill>
                  <a:schemeClr val="hlink"/>
                </a:solidFill>
                <a:latin typeface="Calibri"/>
                <a:ea typeface="Calibri"/>
                <a:cs typeface="Calibri"/>
                <a:sym typeface="Calibri"/>
                <a:hlinkClick r:id="rId6"/>
              </a:rPr>
              <a:t>suit</a:t>
            </a:r>
            <a:r>
              <a:rPr lang="en-US" sz="1200" b="1" i="0">
                <a:solidFill>
                  <a:schemeClr val="dk1"/>
                </a:solidFill>
                <a:latin typeface="Calibri"/>
                <a:ea typeface="Calibri"/>
                <a:cs typeface="Calibri"/>
                <a:sym typeface="Calibri"/>
              </a:rPr>
              <a:t> </a:t>
            </a:r>
            <a:r>
              <a:rPr lang="en-US" sz="1200" b="0" i="0">
                <a:solidFill>
                  <a:schemeClr val="dk1"/>
                </a:solidFill>
                <a:latin typeface="Calibri"/>
                <a:ea typeface="Calibri"/>
                <a:cs typeface="Calibri"/>
                <a:sym typeface="Calibri"/>
              </a:rPr>
              <a:t>in bright pastel colors that can be easily combined with a simple white t-shirt and ballerinas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Go for sleek looking loafers as a  part of the dress code</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For most women, a business wardrobe consists of essential pieces in neutral colors, such as black, dark blue, beige, or white.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Luckily for all, the </a:t>
            </a:r>
            <a:r>
              <a:rPr lang="en-US" sz="1200" b="1" i="0">
                <a:solidFill>
                  <a:schemeClr val="dk1"/>
                </a:solidFill>
                <a:latin typeface="Calibri"/>
                <a:ea typeface="Calibri"/>
                <a:cs typeface="Calibri"/>
                <a:sym typeface="Calibri"/>
              </a:rPr>
              <a:t>business casual style</a:t>
            </a:r>
            <a:r>
              <a:rPr lang="en-US" sz="1200" b="0" i="0">
                <a:solidFill>
                  <a:schemeClr val="dk1"/>
                </a:solidFill>
                <a:latin typeface="Calibri"/>
                <a:ea typeface="Calibri"/>
                <a:cs typeface="Calibri"/>
                <a:sym typeface="Calibri"/>
              </a:rPr>
              <a:t> allows us to introduce more colors into our daily outfits and make the whole color scheme available.</a:t>
            </a:r>
            <a:endParaRPr/>
          </a:p>
        </p:txBody>
      </p:sp>
      <p:sp>
        <p:nvSpPr>
          <p:cNvPr id="222" name="Google Shape;22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600">
                <a:solidFill>
                  <a:schemeClr val="dk1"/>
                </a:solidFill>
                <a:latin typeface="Arial"/>
                <a:ea typeface="Arial"/>
                <a:cs typeface="Arial"/>
                <a:sym typeface="Arial"/>
              </a:rPr>
              <a:t>This slide is self Explanatory- </a:t>
            </a:r>
            <a:endParaRPr/>
          </a:p>
          <a:p>
            <a:pPr marL="0" lvl="0" indent="0" algn="l" rtl="0">
              <a:lnSpc>
                <a:spcPct val="100000"/>
              </a:lnSpc>
              <a:spcBef>
                <a:spcPts val="0"/>
              </a:spcBef>
              <a:spcAft>
                <a:spcPts val="0"/>
              </a:spcAft>
              <a:buSzPts val="1400"/>
              <a:buNone/>
            </a:pPr>
            <a:r>
              <a:rPr lang="en-US" sz="1600">
                <a:solidFill>
                  <a:schemeClr val="dk1"/>
                </a:solidFill>
                <a:latin typeface="Arial"/>
                <a:ea typeface="Arial"/>
                <a:cs typeface="Arial"/>
                <a:sym typeface="Arial"/>
              </a:rPr>
              <a:t>Trainer to focus on Introducing others- especially the hierarchy- As this might be a new for participants to understand</a:t>
            </a:r>
            <a:endParaRPr/>
          </a:p>
        </p:txBody>
      </p:sp>
      <p:sp>
        <p:nvSpPr>
          <p:cNvPr id="230" name="Google Shape;2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Self Explanatory- Trainer can elaborate the points if required</a:t>
            </a:r>
            <a:endParaRPr/>
          </a:p>
        </p:txBody>
      </p:sp>
      <p:sp>
        <p:nvSpPr>
          <p:cNvPr id="242" name="Google Shape;24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Knowing the rules of business card etiquette is just one more way to add the polish that builds your image as a professional, especially during meetings. We all agree that business card is a way to express your professionalism through a piece of paper.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Ask why should we never leave the house or office without business card</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Say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First things first—always keep your visiting card with you,. You’ll never know when to give one. There is nothing more unprofessional than having to say to the person who asks for it, “</a:t>
            </a:r>
            <a:r>
              <a:rPr lang="en-US" sz="1200" b="0" i="1">
                <a:solidFill>
                  <a:schemeClr val="dk1"/>
                </a:solidFill>
                <a:latin typeface="Calibri"/>
                <a:ea typeface="Calibri"/>
                <a:cs typeface="Calibri"/>
                <a:sym typeface="Calibri"/>
              </a:rPr>
              <a:t>Oh sorry, I forgot to bring my card…</a:t>
            </a:r>
            <a:r>
              <a:rPr lang="en-US" sz="1200" b="0" i="0">
                <a:solidFill>
                  <a:schemeClr val="dk1"/>
                </a:solidFill>
                <a:latin typeface="Calibri"/>
                <a:ea typeface="Calibri"/>
                <a:cs typeface="Calibri"/>
                <a:sym typeface="Calibri"/>
              </a:rPr>
              <a:t>” or, “</a:t>
            </a:r>
            <a:r>
              <a:rPr lang="en-US" sz="1200" b="0" i="1">
                <a:solidFill>
                  <a:schemeClr val="dk1"/>
                </a:solidFill>
                <a:latin typeface="Calibri"/>
                <a:ea typeface="Calibri"/>
                <a:cs typeface="Calibri"/>
                <a:sym typeface="Calibri"/>
              </a:rPr>
              <a:t>Sorry, I just handed out the last copy of my card…</a:t>
            </a:r>
            <a:r>
              <a:rPr lang="en-US" sz="1200" b="0" i="0">
                <a:solidFill>
                  <a:schemeClr val="dk1"/>
                </a:solidFill>
                <a:latin typeface="Calibri"/>
                <a:ea typeface="Calibri"/>
                <a:cs typeface="Calibri"/>
                <a:sym typeface="Calibri"/>
              </a:rPr>
              <a:t>” This leaves a bad taste in the mouth. Not to mention, a lost opportunity for you. So, make sure you always have them with you.</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Ask why should we keep the business card to ourself</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Say Your business card is not something you hand to every people you meet on an event. Don’t think that just because you handed out 100 business cards during an event you will receive 100 calls in a few days. Nope. Although the goal of networking is to connect with as many people as possible, you still need to identify qualified leads, referral sources or future employers. Simply put, you need to be selective of who you are going to exchange calling cards with.</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Ask why should we give our business card only when a person asks for it</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Say Wait to be asked for your card. If an individual is interested in connecting with you beyond the event, he or she will ask about ways to contact you. This is the right time to give him or her your business card.</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Hand your business card with discretion. Don’t give up to a dozen calling cards. This sends the message that your business card is not worth much as if you are telling the person to give them to others for you.</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Ask why should business cards be presentable?make sure that your business card is not crumpled or dirty in any way. This makes for a really bad impression. Cards should be professional-looking. The same applies to giving a card where you crossed off an old contact info and written the new one.</a:t>
            </a:r>
            <a:endParaRPr/>
          </a:p>
          <a:p>
            <a:pPr marL="0" lvl="0" indent="0" algn="l" rtl="0">
              <a:lnSpc>
                <a:spcPct val="100000"/>
              </a:lnSpc>
              <a:spcBef>
                <a:spcPts val="0"/>
              </a:spcBef>
              <a:spcAft>
                <a:spcPts val="0"/>
              </a:spcAft>
              <a:buSzPts val="1400"/>
              <a:buNone/>
            </a:pPr>
            <a:r>
              <a:rPr lang="en-US"/>
              <a:t>Lets watch a video to learn good business card etiquette</a:t>
            </a:r>
            <a:endParaRPr/>
          </a:p>
        </p:txBody>
      </p:sp>
      <p:sp>
        <p:nvSpPr>
          <p:cNvPr id="251" name="Google Shape;2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a:solidFill>
                  <a:schemeClr val="lt1"/>
                </a:solidFill>
              </a:rPr>
              <a:t>Classical proxemics theory was started in the 1960s by </a:t>
            </a:r>
            <a:r>
              <a:rPr lang="en-US" sz="1200" b="0" i="0" u="none" strike="noStrike">
                <a:solidFill>
                  <a:schemeClr val="lt1"/>
                </a:solidFill>
              </a:rPr>
              <a:t>anthropologist Edward T. Hall</a:t>
            </a:r>
            <a:r>
              <a:rPr lang="en-US" sz="1200" b="0" i="0">
                <a:solidFill>
                  <a:schemeClr val="lt1"/>
                </a:solidFill>
              </a:rPr>
              <a:t>. 1960s by </a:t>
            </a:r>
            <a:r>
              <a:rPr lang="en-US" sz="1200" b="0" i="0" u="none" strike="noStrike">
                <a:solidFill>
                  <a:schemeClr val="lt1"/>
                </a:solidFill>
              </a:rPr>
              <a:t>anthropologist Edward T. Hall. </a:t>
            </a:r>
            <a:r>
              <a:rPr lang="en-US" b="0" i="0">
                <a:solidFill>
                  <a:srgbClr val="4D5156"/>
                </a:solidFill>
                <a:latin typeface="arial"/>
                <a:ea typeface="arial"/>
                <a:cs typeface="arial"/>
                <a:sym typeface="arial"/>
              </a:rPr>
              <a:t>Edward Twitchell Hall, Jr. was an American anthropologist and cross-cultural researcher. He is remembered for developing the concept of proxemics . </a:t>
            </a:r>
            <a:r>
              <a:rPr lang="en-US" b="0" i="0">
                <a:solidFill>
                  <a:srgbClr val="202124"/>
                </a:solidFill>
                <a:latin typeface="arial"/>
                <a:ea typeface="arial"/>
                <a:cs typeface="arial"/>
                <a:sym typeface="arial"/>
              </a:rPr>
              <a:t>Proxemics is </a:t>
            </a:r>
            <a:r>
              <a:rPr lang="en-US" b="1" i="0">
                <a:solidFill>
                  <a:srgbClr val="202124"/>
                </a:solidFill>
                <a:latin typeface="arial"/>
                <a:ea typeface="arial"/>
                <a:cs typeface="arial"/>
                <a:sym typeface="arial"/>
              </a:rPr>
              <a:t>the study of how space is used in human interactions</a:t>
            </a:r>
            <a:r>
              <a:rPr lang="en-US" b="0" i="0">
                <a:solidFill>
                  <a:srgbClr val="202124"/>
                </a:solidFill>
                <a:latin typeface="arial"/>
                <a:ea typeface="arial"/>
                <a:cs typeface="arial"/>
                <a:sym typeface="arial"/>
              </a:rPr>
              <a:t>.</a:t>
            </a:r>
            <a:r>
              <a:rPr lang="en-US" b="0" i="0">
                <a:solidFill>
                  <a:srgbClr val="4D5156"/>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200"/>
              <a:buFont typeface="Arial"/>
              <a:buNone/>
            </a:pPr>
            <a:endParaRPr sz="1200" b="0" i="0">
              <a:solidFill>
                <a:schemeClr val="lt1"/>
              </a:solidFill>
            </a:endParaRPr>
          </a:p>
          <a:p>
            <a:pPr marL="457200" lvl="1" indent="0" algn="l" rtl="0">
              <a:lnSpc>
                <a:spcPct val="120000"/>
              </a:lnSpc>
              <a:spcBef>
                <a:spcPts val="0"/>
              </a:spcBef>
              <a:spcAft>
                <a:spcPts val="0"/>
              </a:spcAft>
              <a:buSzPts val="1400"/>
              <a:buNone/>
            </a:pPr>
            <a:r>
              <a:rPr lang="en-US" sz="1200" b="0" i="0">
                <a:solidFill>
                  <a:schemeClr val="lt1"/>
                </a:solidFill>
              </a:rPr>
              <a:t>He classified four degrees of interpersonal distance, or </a:t>
            </a:r>
            <a:r>
              <a:rPr lang="en-US" sz="1200" b="0" i="0" u="none" strike="noStrike">
                <a:solidFill>
                  <a:schemeClr val="lt1"/>
                </a:solidFill>
              </a:rPr>
              <a:t>degrees of proximity</a:t>
            </a:r>
            <a:r>
              <a:rPr lang="en-US" sz="1200" b="0" i="0">
                <a:solidFill>
                  <a:schemeClr val="lt1"/>
                </a:solidFill>
              </a:rPr>
              <a:t> that we experience</a:t>
            </a:r>
            <a:endParaRPr/>
          </a:p>
          <a:p>
            <a:pPr marL="457200" lvl="1" indent="0" algn="l" rtl="0">
              <a:lnSpc>
                <a:spcPct val="120000"/>
              </a:lnSpc>
              <a:spcBef>
                <a:spcPts val="0"/>
              </a:spcBef>
              <a:spcAft>
                <a:spcPts val="0"/>
              </a:spcAft>
              <a:buSzPts val="1400"/>
              <a:buNone/>
            </a:pPr>
            <a:r>
              <a:rPr lang="en-US" sz="1200">
                <a:solidFill>
                  <a:schemeClr val="lt1"/>
                </a:solidFill>
              </a:rPr>
              <a:t>Public distance</a:t>
            </a:r>
            <a:endParaRPr/>
          </a:p>
          <a:p>
            <a:pPr marL="457200" lvl="1" indent="0" algn="l" rtl="0">
              <a:lnSpc>
                <a:spcPct val="120000"/>
              </a:lnSpc>
              <a:spcBef>
                <a:spcPts val="0"/>
              </a:spcBef>
              <a:spcAft>
                <a:spcPts val="0"/>
              </a:spcAft>
              <a:buSzPts val="1400"/>
              <a:buNone/>
            </a:pPr>
            <a:r>
              <a:rPr lang="en-US" sz="1200">
                <a:solidFill>
                  <a:schemeClr val="lt1"/>
                </a:solidFill>
              </a:rPr>
              <a:t>Social distance</a:t>
            </a:r>
            <a:endParaRPr/>
          </a:p>
          <a:p>
            <a:pPr marL="457200" lvl="1" indent="0" algn="l" rtl="0">
              <a:lnSpc>
                <a:spcPct val="120000"/>
              </a:lnSpc>
              <a:spcBef>
                <a:spcPts val="0"/>
              </a:spcBef>
              <a:spcAft>
                <a:spcPts val="0"/>
              </a:spcAft>
              <a:buSzPts val="1400"/>
              <a:buNone/>
            </a:pPr>
            <a:r>
              <a:rPr lang="en-US" sz="1200">
                <a:solidFill>
                  <a:schemeClr val="lt1"/>
                </a:solidFill>
              </a:rPr>
              <a:t>Personal distance</a:t>
            </a:r>
            <a:endParaRPr/>
          </a:p>
          <a:p>
            <a:pPr marL="0" lvl="0" indent="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Public distance :</a:t>
            </a:r>
            <a:r>
              <a:rPr lang="en-US" b="0" i="0">
                <a:solidFill>
                  <a:srgbClr val="000000"/>
                </a:solidFill>
                <a:latin typeface="Arial"/>
                <a:ea typeface="Arial"/>
                <a:cs typeface="Arial"/>
                <a:sym typeface="Arial"/>
              </a:rPr>
              <a:t>At this distance (between 12–25 feet), you must speak louder to be heard, and it’s more difficult to maintain direct eye contact, so the connection between two people is minimal.</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Social distance : This distance (between 4–12 feet) relies on visual and auditory cues to form a connection, since you’re still too far apart to touch or perceive body heat.</a:t>
            </a:r>
            <a:endParaRPr/>
          </a:p>
          <a:p>
            <a:pPr marL="171450" lvl="0" indent="-95250" algn="l" rtl="0">
              <a:lnSpc>
                <a:spcPct val="100000"/>
              </a:lnSpc>
              <a:spcBef>
                <a:spcPts val="0"/>
              </a:spcBef>
              <a:spcAft>
                <a:spcPts val="0"/>
              </a:spcAft>
              <a:buClr>
                <a:schemeClr val="dk1"/>
              </a:buClr>
              <a:buSzPts val="1200"/>
              <a:buFont typeface="Arial"/>
              <a:buNone/>
            </a:pPr>
            <a:endParaRPr b="1"/>
          </a:p>
          <a:p>
            <a:pPr marL="171450" lvl="0" indent="-171450" algn="l" rtl="0">
              <a:lnSpc>
                <a:spcPct val="100000"/>
              </a:lnSpc>
              <a:spcBef>
                <a:spcPts val="0"/>
              </a:spcBef>
              <a:spcAft>
                <a:spcPts val="0"/>
              </a:spcAft>
              <a:buClr>
                <a:schemeClr val="dk1"/>
              </a:buClr>
              <a:buSzPts val="1200"/>
              <a:buFont typeface="Arial"/>
              <a:buChar char="•"/>
            </a:pPr>
            <a:r>
              <a:rPr lang="en-US" b="1"/>
              <a:t>Personal distance </a:t>
            </a:r>
            <a:r>
              <a:rPr lang="en-US"/>
              <a:t>: </a:t>
            </a:r>
            <a:r>
              <a:rPr lang="en-US" b="0" i="0">
                <a:solidFill>
                  <a:srgbClr val="000000"/>
                </a:solidFill>
                <a:latin typeface="Arial"/>
                <a:ea typeface="Arial"/>
                <a:cs typeface="Arial"/>
                <a:sym typeface="Arial"/>
              </a:rPr>
              <a:t>This distance (between 1.5–4 feet) is kept during interactions with friends. Here, vision is clear, eye contact is strong, and conversation flows easily.</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rgbClr val="000000"/>
              </a:buClr>
              <a:buSzPts val="1200"/>
              <a:buFont typeface="Arial"/>
              <a:buChar char="•"/>
            </a:pPr>
            <a:r>
              <a:rPr lang="en-US" b="1" i="0">
                <a:solidFill>
                  <a:srgbClr val="000000"/>
                </a:solidFill>
                <a:latin typeface="Arial"/>
                <a:ea typeface="Arial"/>
                <a:cs typeface="Arial"/>
                <a:sym typeface="Arial"/>
              </a:rPr>
              <a:t>Intimate distance: </a:t>
            </a:r>
            <a:r>
              <a:rPr lang="en-US" b="0" i="0">
                <a:solidFill>
                  <a:srgbClr val="000000"/>
                </a:solidFill>
                <a:latin typeface="Arial"/>
                <a:ea typeface="Arial"/>
                <a:cs typeface="Arial"/>
                <a:sym typeface="Arial"/>
              </a:rPr>
              <a:t>This distance (less than1.5 feet) is kept during interactions with friends. Here, vision is clear, eye contact is strong, and conversation flows easily.</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p:txBody>
      </p:sp>
      <p:sp>
        <p:nvSpPr>
          <p:cNvPr id="261" name="Google Shape;2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a:t>Trainer:</a:t>
            </a:r>
            <a:endParaRPr/>
          </a:p>
          <a:p>
            <a:pPr marL="0" marR="0" lvl="0" indent="0" algn="l" rtl="0">
              <a:lnSpc>
                <a:spcPct val="100000"/>
              </a:lnSpc>
              <a:spcBef>
                <a:spcPts val="0"/>
              </a:spcBef>
              <a:spcAft>
                <a:spcPts val="0"/>
              </a:spcAft>
              <a:buClr>
                <a:schemeClr val="dk1"/>
              </a:buClr>
              <a:buSzPts val="1200"/>
              <a:buFont typeface="Calibri"/>
              <a:buNone/>
            </a:pPr>
            <a:endParaRPr b="1" i="0"/>
          </a:p>
          <a:p>
            <a:pPr marL="0" marR="0" lvl="0" indent="0" algn="l" rtl="0">
              <a:lnSpc>
                <a:spcPct val="100000"/>
              </a:lnSpc>
              <a:spcBef>
                <a:spcPts val="0"/>
              </a:spcBef>
              <a:spcAft>
                <a:spcPts val="0"/>
              </a:spcAft>
              <a:buClr>
                <a:schemeClr val="dk1"/>
              </a:buClr>
              <a:buSzPts val="1200"/>
              <a:buFont typeface="Calibri"/>
              <a:buNone/>
            </a:pPr>
            <a:r>
              <a:rPr lang="en-US" b="0" i="0"/>
              <a:t>An effective email has the following aspects:</a:t>
            </a:r>
            <a:endParaRPr/>
          </a:p>
          <a:p>
            <a:pPr marL="0" marR="0" lvl="0" indent="0" algn="l" rtl="0">
              <a:lnSpc>
                <a:spcPct val="100000"/>
              </a:lnSpc>
              <a:spcBef>
                <a:spcPts val="0"/>
              </a:spcBef>
              <a:spcAft>
                <a:spcPts val="0"/>
              </a:spcAft>
              <a:buClr>
                <a:schemeClr val="dk1"/>
              </a:buClr>
              <a:buSzPts val="1200"/>
              <a:buFont typeface="Calibri"/>
              <a:buNone/>
            </a:pPr>
            <a:endParaRPr b="1" i="0"/>
          </a:p>
          <a:p>
            <a:pPr marL="457200" marR="0" lvl="0" indent="-457200" algn="l" rtl="0">
              <a:lnSpc>
                <a:spcPct val="100000"/>
              </a:lnSpc>
              <a:spcBef>
                <a:spcPts val="0"/>
              </a:spcBef>
              <a:spcAft>
                <a:spcPts val="0"/>
              </a:spcAft>
              <a:buClr>
                <a:schemeClr val="dk1"/>
              </a:buClr>
              <a:buSzPts val="1200"/>
              <a:buFont typeface="Calibri"/>
              <a:buAutoNum type="arabicPeriod"/>
            </a:pPr>
            <a:r>
              <a:rPr lang="en-US" sz="1200" b="0"/>
              <a:t>Clear – As we saw earlier, a lot of misunderstanding and error can be caused due to unclear communication. Therefore, it is necessary to avoid vague responses. Statements like – I will let you know soon or phrases like as soon as you can, as soon as possible, in some time, do the needful etc. can be vague. Also, there must be clarity in the intent, message, words and tone of your email. </a:t>
            </a:r>
            <a:r>
              <a:rPr lang="en-US" sz="1100"/>
              <a:t>Answer or ask in a simple, understandable manner. Use simple words and K.I.S.S (Keep It Short and Simple). </a:t>
            </a:r>
            <a:r>
              <a:rPr lang="en-US" sz="1200"/>
              <a:t>All information in the email must be genuine</a:t>
            </a:r>
            <a:endParaRPr sz="1200"/>
          </a:p>
          <a:p>
            <a:pPr marL="457200" lvl="0" indent="-381000" algn="l" rtl="0">
              <a:lnSpc>
                <a:spcPct val="100000"/>
              </a:lnSpc>
              <a:spcBef>
                <a:spcPts val="0"/>
              </a:spcBef>
              <a:spcAft>
                <a:spcPts val="0"/>
              </a:spcAft>
              <a:buClr>
                <a:schemeClr val="dk1"/>
              </a:buClr>
              <a:buSzPts val="1200"/>
              <a:buFont typeface="Calibri"/>
              <a:buNone/>
            </a:pPr>
            <a:endParaRPr sz="1200" b="0"/>
          </a:p>
          <a:p>
            <a:pPr marL="457200" lvl="0" indent="-457200" algn="l" rtl="0">
              <a:lnSpc>
                <a:spcPct val="100000"/>
              </a:lnSpc>
              <a:spcBef>
                <a:spcPts val="0"/>
              </a:spcBef>
              <a:spcAft>
                <a:spcPts val="0"/>
              </a:spcAft>
              <a:buClr>
                <a:schemeClr val="dk1"/>
              </a:buClr>
              <a:buSzPts val="1200"/>
              <a:buFont typeface="Calibri"/>
              <a:buAutoNum type="arabicPeriod"/>
            </a:pPr>
            <a:r>
              <a:rPr lang="en-US" sz="1200" b="0"/>
              <a:t>Complete – Your email must contain all the relevant information to the matter at hand so that there is no back and forth of emails. This will also need you to be clear about why you are writing the email and what information you want to share or ask for. </a:t>
            </a:r>
            <a:r>
              <a:rPr lang="en-US" sz="1100"/>
              <a:t>Answer all questions and expected questions.</a:t>
            </a:r>
            <a:endParaRPr sz="1200" b="0"/>
          </a:p>
          <a:p>
            <a:pPr marL="457200" lvl="0" indent="-381000" algn="l" rtl="0">
              <a:lnSpc>
                <a:spcPct val="100000"/>
              </a:lnSpc>
              <a:spcBef>
                <a:spcPts val="0"/>
              </a:spcBef>
              <a:spcAft>
                <a:spcPts val="0"/>
              </a:spcAft>
              <a:buClr>
                <a:schemeClr val="dk1"/>
              </a:buClr>
              <a:buSzPts val="1200"/>
              <a:buFont typeface="Calibri"/>
              <a:buNone/>
            </a:pPr>
            <a:endParaRPr sz="1200" b="0"/>
          </a:p>
          <a:p>
            <a:pPr marL="457200" lvl="0" indent="-457200" algn="l" rtl="0">
              <a:lnSpc>
                <a:spcPct val="100000"/>
              </a:lnSpc>
              <a:spcBef>
                <a:spcPts val="0"/>
              </a:spcBef>
              <a:spcAft>
                <a:spcPts val="0"/>
              </a:spcAft>
              <a:buClr>
                <a:schemeClr val="dk1"/>
              </a:buClr>
              <a:buSzPts val="1200"/>
              <a:buFont typeface="Calibri"/>
              <a:buAutoNum type="arabicPeriod"/>
            </a:pPr>
            <a:r>
              <a:rPr lang="en-US" sz="1200" b="0"/>
              <a:t>Concise – Your email must be preferably short and to the point. Avoiding unnecessary explanations or lengthy, complex sentences is necessary to maintain clarity and readability. Also, your email must be organized and clean for better understanding. </a:t>
            </a:r>
            <a:r>
              <a:rPr lang="en-US" sz="1100"/>
              <a:t>Use shorter, meaningful statements and write to the point. Avoid unnecessary words and complicated vocabulary.</a:t>
            </a:r>
            <a:endParaRPr sz="1200" b="0"/>
          </a:p>
          <a:p>
            <a:pPr marL="457200" lvl="0" indent="-381000" algn="l" rtl="0">
              <a:lnSpc>
                <a:spcPct val="100000"/>
              </a:lnSpc>
              <a:spcBef>
                <a:spcPts val="0"/>
              </a:spcBef>
              <a:spcAft>
                <a:spcPts val="0"/>
              </a:spcAft>
              <a:buClr>
                <a:schemeClr val="dk1"/>
              </a:buClr>
              <a:buSzPts val="1200"/>
              <a:buFont typeface="Calibri"/>
              <a:buNone/>
            </a:pPr>
            <a:endParaRPr sz="1200" b="0"/>
          </a:p>
          <a:p>
            <a:pPr marL="457200" marR="0" lvl="0" indent="-457200" algn="l" rtl="0">
              <a:lnSpc>
                <a:spcPct val="100000"/>
              </a:lnSpc>
              <a:spcBef>
                <a:spcPts val="0"/>
              </a:spcBef>
              <a:spcAft>
                <a:spcPts val="0"/>
              </a:spcAft>
              <a:buClr>
                <a:schemeClr val="dk1"/>
              </a:buClr>
              <a:buSzPts val="1200"/>
              <a:buFont typeface="Calibri"/>
              <a:buAutoNum type="arabicPeriod"/>
            </a:pPr>
            <a:r>
              <a:rPr lang="en-US" sz="1200" b="0"/>
              <a:t>Courteous – As we know, your choice of words is all that matters in an email. Therefore, being polite, respectful and empathetic in your email will help you express your emotion, intent as well as involvement with the matter at hand. </a:t>
            </a:r>
            <a:r>
              <a:rPr lang="en-US" sz="1100"/>
              <a:t>Usage of the right words will convey the right tone.</a:t>
            </a:r>
            <a:endParaRPr/>
          </a:p>
          <a:p>
            <a:pPr marL="457200" marR="0" lvl="0" indent="-38735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b="1" u="sng"/>
              <a:t>Remember: HOW you write an email shows WHO you are!</a:t>
            </a:r>
            <a:endParaRPr sz="1100"/>
          </a:p>
          <a:p>
            <a:pPr marL="0" lvl="0" indent="0" algn="l" rtl="0">
              <a:lnSpc>
                <a:spcPct val="100000"/>
              </a:lnSpc>
              <a:spcBef>
                <a:spcPts val="0"/>
              </a:spcBef>
              <a:spcAft>
                <a:spcPts val="0"/>
              </a:spcAft>
              <a:buClr>
                <a:schemeClr val="dk1"/>
              </a:buClr>
              <a:buSzPts val="1200"/>
              <a:buFont typeface="Calibri"/>
              <a:buNone/>
            </a:pPr>
            <a:endParaRPr sz="1200" b="0"/>
          </a:p>
          <a:p>
            <a:pPr marL="0" lvl="0" indent="0" algn="l" rtl="0">
              <a:lnSpc>
                <a:spcPct val="100000"/>
              </a:lnSpc>
              <a:spcBef>
                <a:spcPts val="0"/>
              </a:spcBef>
              <a:spcAft>
                <a:spcPts val="0"/>
              </a:spcAft>
              <a:buClr>
                <a:schemeClr val="dk1"/>
              </a:buClr>
              <a:buSzPts val="1200"/>
              <a:buFont typeface="Calibri"/>
              <a:buNone/>
            </a:pPr>
            <a:r>
              <a:rPr lang="en-US" sz="1200" b="0"/>
              <a:t>Now that we know how an email must be, let us look at the components of an email.</a:t>
            </a:r>
            <a:endParaRPr sz="1200" b="0"/>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US" i="1"/>
              <a:t>Transition to the next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9" name="Google Shape;26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1"/>
              <a:t>Say: </a:t>
            </a:r>
            <a:r>
              <a:rPr lang="en-US" b="0"/>
              <a:t>A subject line is the first most important part of an email. It is probing element to someone opening your email. If your subject line is poor, or unclear , it will not only reflect badly on the mail but will not attract people’s attention to open it.</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Keep these pointers in mind while writing the subject line:</a:t>
            </a:r>
            <a:endParaRPr/>
          </a:p>
          <a:p>
            <a:pPr marL="0" lvl="0" indent="0" algn="l" rtl="0">
              <a:lnSpc>
                <a:spcPct val="100000"/>
              </a:lnSpc>
              <a:spcBef>
                <a:spcPts val="0"/>
              </a:spcBef>
              <a:spcAft>
                <a:spcPts val="0"/>
              </a:spcAft>
              <a:buSzPts val="1400"/>
              <a:buNone/>
            </a:pPr>
            <a:endParaRPr b="0"/>
          </a:p>
          <a:p>
            <a:pPr marL="228600" lvl="0" indent="-228600" algn="l" rtl="0">
              <a:lnSpc>
                <a:spcPct val="100000"/>
              </a:lnSpc>
              <a:spcBef>
                <a:spcPts val="0"/>
              </a:spcBef>
              <a:spcAft>
                <a:spcPts val="0"/>
              </a:spcAft>
              <a:buClr>
                <a:schemeClr val="dk1"/>
              </a:buClr>
              <a:buSzPts val="1200"/>
              <a:buFont typeface="Calibri"/>
              <a:buAutoNum type="arabicPeriod"/>
            </a:pPr>
            <a:r>
              <a:rPr lang="en-US" b="0"/>
              <a:t>Subject line is a must!:  Many a times we don’t write a subject line or just forget to write one. No mail should ever go without a subject line. In case you miss a subject line and send it, make it a point to resend the email with an apology in the body.</a:t>
            </a:r>
            <a:endParaRPr/>
          </a:p>
          <a:p>
            <a:pPr marL="0" lvl="0" indent="0" algn="l" rtl="0">
              <a:lnSpc>
                <a:spcPct val="100000"/>
              </a:lnSpc>
              <a:spcBef>
                <a:spcPts val="0"/>
              </a:spcBef>
              <a:spcAft>
                <a:spcPts val="0"/>
              </a:spcAft>
              <a:buClr>
                <a:schemeClr val="dk1"/>
              </a:buClr>
              <a:buSzPts val="1200"/>
              <a:buFont typeface="Calibri"/>
              <a:buNone/>
            </a:pPr>
            <a:endParaRPr b="0"/>
          </a:p>
          <a:p>
            <a:pPr marL="0" lvl="0" indent="0" algn="l" rtl="0">
              <a:lnSpc>
                <a:spcPct val="100000"/>
              </a:lnSpc>
              <a:spcBef>
                <a:spcPts val="0"/>
              </a:spcBef>
              <a:spcAft>
                <a:spcPts val="0"/>
              </a:spcAft>
              <a:buClr>
                <a:schemeClr val="dk1"/>
              </a:buClr>
              <a:buSzPts val="1200"/>
              <a:buFont typeface="Calibri"/>
              <a:buNone/>
            </a:pPr>
            <a:r>
              <a:rPr lang="en-US" b="0"/>
              <a:t>2. It should not be more than 5-6 words</a:t>
            </a:r>
            <a:endParaRPr/>
          </a:p>
          <a:p>
            <a:pPr marL="0" lvl="0" indent="0" algn="l" rtl="0">
              <a:lnSpc>
                <a:spcPct val="100000"/>
              </a:lnSpc>
              <a:spcBef>
                <a:spcPts val="0"/>
              </a:spcBef>
              <a:spcAft>
                <a:spcPts val="0"/>
              </a:spcAft>
              <a:buClr>
                <a:schemeClr val="dk1"/>
              </a:buClr>
              <a:buSzPts val="1200"/>
              <a:buFont typeface="Calibri"/>
              <a:buNone/>
            </a:pPr>
            <a:r>
              <a:rPr lang="en-US" b="0"/>
              <a:t>In today’s day and age, we all access our emails on our phones. On phones you will be able to see the subject line as only 5-6 words, hence its smart to restrict your subject line.</a:t>
            </a:r>
            <a:endParaRPr/>
          </a:p>
          <a:p>
            <a:pPr marL="0" lvl="0" indent="0" algn="l" rtl="0">
              <a:lnSpc>
                <a:spcPct val="100000"/>
              </a:lnSpc>
              <a:spcBef>
                <a:spcPts val="0"/>
              </a:spcBef>
              <a:spcAft>
                <a:spcPts val="0"/>
              </a:spcAft>
              <a:buClr>
                <a:schemeClr val="dk1"/>
              </a:buClr>
              <a:buSzPts val="1200"/>
              <a:buFont typeface="Calibri"/>
              <a:buNone/>
            </a:pPr>
            <a:endParaRPr b="0"/>
          </a:p>
          <a:p>
            <a:pPr marL="0" lvl="0" indent="0" algn="l" rtl="0">
              <a:lnSpc>
                <a:spcPct val="100000"/>
              </a:lnSpc>
              <a:spcBef>
                <a:spcPts val="0"/>
              </a:spcBef>
              <a:spcAft>
                <a:spcPts val="0"/>
              </a:spcAft>
              <a:buClr>
                <a:schemeClr val="dk1"/>
              </a:buClr>
              <a:buSzPts val="1200"/>
              <a:buFont typeface="Calibri"/>
              <a:buNone/>
            </a:pPr>
            <a:r>
              <a:rPr lang="en-US" b="0"/>
              <a:t>4. Include keywords that are easy to search:</a:t>
            </a:r>
            <a:endParaRPr/>
          </a:p>
          <a:p>
            <a:pPr marL="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Most professionals have filters and folders set up to manage their email and probably won't focus on your message when they first see it. That's why it's important to include keywords related to the topic of the email that will make it searchable later. </a:t>
            </a:r>
            <a:endParaRPr/>
          </a:p>
          <a:p>
            <a:pPr marL="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b="0"/>
              <a:t>5. Include your Organization Name //Project Name// Project Date // Project Status</a:t>
            </a:r>
            <a:endParaRPr/>
          </a:p>
          <a:p>
            <a:pPr marL="0" lvl="0" indent="0" algn="l" rtl="0">
              <a:lnSpc>
                <a:spcPct val="100000"/>
              </a:lnSpc>
              <a:spcBef>
                <a:spcPts val="0"/>
              </a:spcBef>
              <a:spcAft>
                <a:spcPts val="0"/>
              </a:spcAft>
              <a:buClr>
                <a:schemeClr val="dk1"/>
              </a:buClr>
              <a:buSzPts val="1200"/>
              <a:buFont typeface="Calibri"/>
              <a:buNone/>
            </a:pPr>
            <a:r>
              <a:rPr lang="en-US" b="0"/>
              <a:t> </a:t>
            </a:r>
            <a:endParaRPr b="1"/>
          </a:p>
          <a:p>
            <a:pPr marL="0" marR="0" lvl="0" indent="0" algn="l" rtl="0">
              <a:lnSpc>
                <a:spcPct val="100000"/>
              </a:lnSpc>
              <a:spcBef>
                <a:spcPts val="0"/>
              </a:spcBef>
              <a:spcAft>
                <a:spcPts val="0"/>
              </a:spcAft>
              <a:buClr>
                <a:schemeClr val="dk1"/>
              </a:buClr>
              <a:buSzPts val="1200"/>
              <a:buFont typeface="Calibri"/>
              <a:buNone/>
            </a:pPr>
            <a:r>
              <a:rPr lang="en-US" sz="1200"/>
              <a:t>The subject line must contain the keywords of the email. Often if the email is being sent as a follow-up of a conversation, the subject line will summarize the message. Also, schedules could be mentioned in the subject line so that the recipient does not need to open the email.</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Please note that you CANNOT write an entire sentence in the subject line and leave the email content empty. It cuts a bad impression.</a:t>
            </a:r>
            <a:endParaRPr sz="1200"/>
          </a:p>
          <a:p>
            <a:pPr marL="0" lvl="0" indent="0" algn="l" rtl="0">
              <a:lnSpc>
                <a:spcPct val="100000"/>
              </a:lnSpc>
              <a:spcBef>
                <a:spcPts val="0"/>
              </a:spcBef>
              <a:spcAft>
                <a:spcPts val="0"/>
              </a:spcAft>
              <a:buSzPts val="1400"/>
              <a:buNone/>
            </a:pPr>
            <a:endParaRPr/>
          </a:p>
        </p:txBody>
      </p:sp>
      <p:sp>
        <p:nvSpPr>
          <p:cNvPr id="284" name="Google Shape;28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agenda of todays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Understanding Personal Effectiveness</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an attitude of Ownership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a:t>Impactful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Fool Proof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Goal Setting</a:t>
            </a:r>
            <a:endParaRPr/>
          </a:p>
          <a:p>
            <a:pPr marL="171450" lvl="0" indent="-171450" algn="l" rtl="0">
              <a:lnSpc>
                <a:spcPct val="100000"/>
              </a:lnSpc>
              <a:spcBef>
                <a:spcPts val="0"/>
              </a:spcBef>
              <a:spcAft>
                <a:spcPts val="0"/>
              </a:spcAft>
              <a:buClr>
                <a:schemeClr val="dk1"/>
              </a:buClr>
              <a:buSzPts val="1200"/>
              <a:buFont typeface="Arial"/>
              <a:buChar char="•"/>
            </a:pPr>
            <a:r>
              <a:rPr lang="en-US" sz="1200"/>
              <a:t>Being a Team player</a:t>
            </a:r>
            <a:endParaRPr/>
          </a:p>
          <a:p>
            <a:pPr marL="0" lvl="0" indent="0" algn="l" rtl="0">
              <a:lnSpc>
                <a:spcPct val="100000"/>
              </a:lnSpc>
              <a:spcBef>
                <a:spcPts val="0"/>
              </a:spcBef>
              <a:spcAft>
                <a:spcPts val="0"/>
              </a:spcAft>
              <a:buSzPts val="1400"/>
              <a:buNone/>
            </a:pPr>
            <a:endParaRPr/>
          </a:p>
        </p:txBody>
      </p:sp>
      <p:sp>
        <p:nvSpPr>
          <p:cNvPr id="181" name="Google Shape;18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dk1"/>
                </a:solidFill>
              </a:rPr>
              <a:t>Trainer: </a:t>
            </a:r>
            <a:endParaRPr/>
          </a:p>
          <a:p>
            <a:pPr marL="0" lvl="0" indent="0" algn="l" rtl="0">
              <a:lnSpc>
                <a:spcPct val="100000"/>
              </a:lnSpc>
              <a:spcBef>
                <a:spcPts val="0"/>
              </a:spcBef>
              <a:spcAft>
                <a:spcPts val="0"/>
              </a:spcAft>
              <a:buSzPts val="1400"/>
              <a:buNone/>
            </a:pPr>
            <a:endParaRPr b="0">
              <a:solidFill>
                <a:schemeClr val="dk1"/>
              </a:solidFill>
            </a:endParaRPr>
          </a:p>
          <a:p>
            <a:pPr marL="0" lvl="0" indent="0" algn="l" rtl="0">
              <a:lnSpc>
                <a:spcPct val="100000"/>
              </a:lnSpc>
              <a:spcBef>
                <a:spcPts val="0"/>
              </a:spcBef>
              <a:spcAft>
                <a:spcPts val="0"/>
              </a:spcAft>
              <a:buSzPts val="1400"/>
              <a:buNone/>
            </a:pPr>
            <a:r>
              <a:rPr lang="en-US" b="0">
                <a:solidFill>
                  <a:schemeClr val="dk1"/>
                </a:solidFill>
              </a:rPr>
              <a:t>Here are some common points to remember about the attached documents:</a:t>
            </a:r>
            <a:endParaRPr/>
          </a:p>
          <a:p>
            <a:pPr marL="0" lvl="0" indent="0" algn="l" rtl="0">
              <a:lnSpc>
                <a:spcPct val="100000"/>
              </a:lnSpc>
              <a:spcBef>
                <a:spcPts val="0"/>
              </a:spcBef>
              <a:spcAft>
                <a:spcPts val="0"/>
              </a:spcAft>
              <a:buSzPts val="1400"/>
              <a:buNone/>
            </a:pPr>
            <a:endParaRPr b="0">
              <a:solidFill>
                <a:schemeClr val="dk1"/>
              </a:solidFill>
            </a:endParaRPr>
          </a:p>
          <a:p>
            <a:pPr marL="171450" lvl="0" indent="-171450" algn="l" rtl="0">
              <a:lnSpc>
                <a:spcPct val="150000"/>
              </a:lnSpc>
              <a:spcBef>
                <a:spcPts val="0"/>
              </a:spcBef>
              <a:spcAft>
                <a:spcPts val="0"/>
              </a:spcAft>
              <a:buClr>
                <a:schemeClr val="dk1"/>
              </a:buClr>
              <a:buSzPts val="1200"/>
              <a:buFont typeface="Arial"/>
              <a:buChar char="•"/>
            </a:pPr>
            <a:r>
              <a:rPr lang="en-US"/>
              <a:t>Ensure that you attach the correct and latest file – often we have multiple files that are versions or updated documents saved as Doc (1) etc. To avoid confusion, you can consider placing the date ahead of the file name. </a:t>
            </a:r>
            <a:endParaRPr/>
          </a:p>
          <a:p>
            <a:pPr marL="0" lvl="0" indent="0" algn="l" rtl="0">
              <a:lnSpc>
                <a:spcPct val="150000"/>
              </a:lnSpc>
              <a:spcBef>
                <a:spcPts val="0"/>
              </a:spcBef>
              <a:spcAft>
                <a:spcPts val="0"/>
              </a:spcAft>
              <a:buClr>
                <a:schemeClr val="dk1"/>
              </a:buClr>
              <a:buSzPts val="1200"/>
              <a:buFont typeface="Arial"/>
              <a:buNone/>
            </a:pPr>
            <a:r>
              <a:rPr lang="en-US"/>
              <a:t> </a:t>
            </a:r>
            <a:endParaRPr/>
          </a:p>
          <a:p>
            <a:pPr marL="171450" lvl="0" indent="-171450" algn="l" rtl="0">
              <a:lnSpc>
                <a:spcPct val="150000"/>
              </a:lnSpc>
              <a:spcBef>
                <a:spcPts val="0"/>
              </a:spcBef>
              <a:spcAft>
                <a:spcPts val="0"/>
              </a:spcAft>
              <a:buClr>
                <a:schemeClr val="dk1"/>
              </a:buClr>
              <a:buSzPts val="1200"/>
              <a:buFont typeface="Arial"/>
              <a:buChar char="•"/>
            </a:pPr>
            <a:r>
              <a:rPr lang="en-US"/>
              <a:t>Name the file appropriately – It is necessary to name the file correctly instead of just saying report or manual. Be specific and name it a Quarterly Business Report or Training Manual.</a:t>
            </a:r>
            <a:endParaRPr/>
          </a:p>
          <a:p>
            <a:pPr marL="171450" lvl="0" indent="-95250" algn="l" rtl="0">
              <a:lnSpc>
                <a:spcPct val="150000"/>
              </a:lnSpc>
              <a:spcBef>
                <a:spcPts val="0"/>
              </a:spcBef>
              <a:spcAft>
                <a:spcPts val="0"/>
              </a:spcAft>
              <a:buClr>
                <a:schemeClr val="dk1"/>
              </a:buClr>
              <a:buSzPts val="1200"/>
              <a:buFont typeface="Arial"/>
              <a:buNone/>
            </a:pPr>
            <a:endParaRPr/>
          </a:p>
          <a:p>
            <a:pPr marL="171450" lvl="0" indent="-171450" algn="l" rtl="0">
              <a:lnSpc>
                <a:spcPct val="150000"/>
              </a:lnSpc>
              <a:spcBef>
                <a:spcPts val="0"/>
              </a:spcBef>
              <a:spcAft>
                <a:spcPts val="0"/>
              </a:spcAft>
              <a:buClr>
                <a:schemeClr val="dk1"/>
              </a:buClr>
              <a:buSzPts val="1200"/>
              <a:buFont typeface="Arial"/>
              <a:buChar char="•"/>
            </a:pPr>
            <a:r>
              <a:rPr lang="en-US"/>
              <a:t>If there are multiple sheets in a spreadsheet (like Excel), you could mention them in the body of the email – If a certain spreadsheet contains performance scores, appraisal percentages, attrition data etc. </a:t>
            </a:r>
            <a:endParaRPr/>
          </a:p>
          <a:p>
            <a:pPr marL="171450" lvl="0" indent="-95250" algn="l" rtl="0">
              <a:lnSpc>
                <a:spcPct val="150000"/>
              </a:lnSpc>
              <a:spcBef>
                <a:spcPts val="0"/>
              </a:spcBef>
              <a:spcAft>
                <a:spcPts val="0"/>
              </a:spcAft>
              <a:buClr>
                <a:schemeClr val="dk1"/>
              </a:buClr>
              <a:buSzPts val="1200"/>
              <a:buFont typeface="Arial"/>
              <a:buNone/>
            </a:pPr>
            <a:endParaRPr/>
          </a:p>
          <a:p>
            <a:pPr marL="171450" lvl="0" indent="-171450" algn="l" rtl="0">
              <a:lnSpc>
                <a:spcPct val="150000"/>
              </a:lnSpc>
              <a:spcBef>
                <a:spcPts val="0"/>
              </a:spcBef>
              <a:spcAft>
                <a:spcPts val="0"/>
              </a:spcAft>
              <a:buClr>
                <a:schemeClr val="dk1"/>
              </a:buClr>
              <a:buSzPts val="1200"/>
              <a:buFont typeface="Arial"/>
              <a:buChar char="•"/>
            </a:pPr>
            <a:r>
              <a:rPr lang="en-US"/>
              <a:t>If attachments are password protected, remember to drop a line in the email – sometimes, this is also added as a part of the signature if most files are sent securely.</a:t>
            </a:r>
            <a:endParaRPr/>
          </a:p>
          <a:p>
            <a:pPr marL="171450" lvl="0" indent="-95250" algn="l" rtl="0">
              <a:lnSpc>
                <a:spcPct val="150000"/>
              </a:lnSpc>
              <a:spcBef>
                <a:spcPts val="0"/>
              </a:spcBef>
              <a:spcAft>
                <a:spcPts val="0"/>
              </a:spcAft>
              <a:buClr>
                <a:schemeClr val="dk1"/>
              </a:buClr>
              <a:buSzPts val="1200"/>
              <a:buFont typeface="Arial"/>
              <a:buNone/>
            </a:pPr>
            <a:endParaRPr/>
          </a:p>
          <a:p>
            <a:pPr marL="0" lvl="0" indent="0" algn="l" rtl="0">
              <a:lnSpc>
                <a:spcPct val="150000"/>
              </a:lnSpc>
              <a:spcBef>
                <a:spcPts val="0"/>
              </a:spcBef>
              <a:spcAft>
                <a:spcPts val="0"/>
              </a:spcAft>
              <a:buClr>
                <a:schemeClr val="dk1"/>
              </a:buClr>
              <a:buSzPts val="1200"/>
              <a:buFont typeface="Arial"/>
              <a:buNone/>
            </a:pPr>
            <a:r>
              <a:rPr lang="en-US"/>
              <a:t>Let us look at some examples.</a:t>
            </a:r>
            <a:endParaRPr/>
          </a:p>
          <a:p>
            <a:pPr marL="171450" lvl="0" indent="-95250" algn="l" rtl="0">
              <a:lnSpc>
                <a:spcPct val="15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i="1"/>
              <a:t>Transition to the next slide.</a:t>
            </a:r>
            <a:endParaRPr/>
          </a:p>
        </p:txBody>
      </p:sp>
      <p:sp>
        <p:nvSpPr>
          <p:cNvPr id="292" name="Google Shape;2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agenda of Day 2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Knowing &amp; Managing stakeholders</a:t>
            </a:r>
            <a:endParaRPr/>
          </a:p>
          <a:p>
            <a:pPr marL="171450" lvl="0" indent="-171450" algn="l" rtl="0">
              <a:lnSpc>
                <a:spcPct val="100000"/>
              </a:lnSpc>
              <a:spcBef>
                <a:spcPts val="0"/>
              </a:spcBef>
              <a:spcAft>
                <a:spcPts val="0"/>
              </a:spcAft>
              <a:buClr>
                <a:schemeClr val="dk1"/>
              </a:buClr>
              <a:buSzPts val="1200"/>
              <a:buFont typeface="Arial"/>
              <a:buChar char="•"/>
            </a:pPr>
            <a:r>
              <a:rPr lang="en-US" sz="1200"/>
              <a:t>Managing Time &amp; Prioritization</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 Part-1</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 Part-2</a:t>
            </a:r>
            <a:endParaRPr/>
          </a:p>
          <a:p>
            <a:pPr marL="171450" lvl="0" indent="-171450" algn="l" rtl="0">
              <a:lnSpc>
                <a:spcPct val="100000"/>
              </a:lnSpc>
              <a:spcBef>
                <a:spcPts val="0"/>
              </a:spcBef>
              <a:spcAft>
                <a:spcPts val="0"/>
              </a:spcAft>
              <a:buClr>
                <a:schemeClr val="dk1"/>
              </a:buClr>
              <a:buSzPts val="1200"/>
              <a:buFont typeface="Arial"/>
              <a:buChar char="•"/>
            </a:pPr>
            <a:r>
              <a:rPr lang="en-US" sz="1200"/>
              <a:t>Email Etiquettes</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As your career develops, and you become more successful, the actions that you take start to affect more and more people. And the more people you affect, the more likely it is that some of them will have significant power and influence over your work.</a:t>
            </a:r>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These people are your stakeholders. They could be strong supporters of your projects – or they could block them. So you need to identify who your stakeholders are and win them over as soon as possible. </a:t>
            </a:r>
            <a:endParaRPr/>
          </a:p>
          <a:p>
            <a:pPr marL="0" lvl="0" indent="0" algn="l" rtl="0">
              <a:lnSpc>
                <a:spcPct val="100000"/>
              </a:lnSpc>
              <a:spcBef>
                <a:spcPts val="0"/>
              </a:spcBef>
              <a:spcAft>
                <a:spcPts val="0"/>
              </a:spcAft>
              <a:buSzPts val="1400"/>
              <a:buNone/>
            </a:pPr>
            <a:endParaRPr b="0"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Knowing our stakeholder and their expectation from us regarding the project or our daily work will help us plan and prioritise our work efficiently. This will also keep the stakeholder satisfied and in loop. </a:t>
            </a:r>
            <a:endParaRPr/>
          </a:p>
          <a:p>
            <a:pPr marL="0" lvl="0" indent="0" algn="l" rtl="0">
              <a:lnSpc>
                <a:spcPct val="100000"/>
              </a:lnSpc>
              <a:spcBef>
                <a:spcPts val="0"/>
              </a:spcBef>
              <a:spcAft>
                <a:spcPts val="0"/>
              </a:spcAft>
              <a:buSzPts val="1400"/>
              <a:buNone/>
            </a:pPr>
            <a:endParaRPr b="0"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a:t>Lets move to next slide and understand stakeholder management better.</a:t>
            </a:r>
            <a:endParaRPr/>
          </a:p>
        </p:txBody>
      </p:sp>
      <p:sp>
        <p:nvSpPr>
          <p:cNvPr id="133" name="Google Shape;1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74151"/>
              </a:buClr>
              <a:buSzPts val="1200"/>
              <a:buFont typeface="Arial"/>
              <a:buNone/>
            </a:pPr>
            <a:r>
              <a:rPr lang="en-US" b="0" i="0">
                <a:solidFill>
                  <a:srgbClr val="374151"/>
                </a:solidFill>
                <a:latin typeface="Arial"/>
                <a:ea typeface="Arial"/>
                <a:cs typeface="Arial"/>
                <a:sym typeface="Arial"/>
              </a:rPr>
              <a:t>The stakeholder management matrix is a tool used to analyze and prioritize stakeholders based on their level of influence and interest in a project that you are executing. It is a grid with four quadrants, with the level of influence represented on the horizontal axis and the level of interest represented on the vertical axis.</a:t>
            </a:r>
            <a:endParaRPr/>
          </a:p>
          <a:p>
            <a:pPr marL="0" lvl="0" indent="0" algn="l" rtl="0">
              <a:lnSpc>
                <a:spcPct val="100000"/>
              </a:lnSpc>
              <a:spcBef>
                <a:spcPts val="0"/>
              </a:spcBef>
              <a:spcAft>
                <a:spcPts val="0"/>
              </a:spcAft>
              <a:buClr>
                <a:schemeClr val="dk1"/>
              </a:buClr>
              <a:buSzPts val="1200"/>
              <a:buFont typeface="Arial"/>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Arial"/>
              <a:buNone/>
            </a:pPr>
            <a:r>
              <a:rPr lang="en-US" b="0" i="0">
                <a:solidFill>
                  <a:srgbClr val="374151"/>
                </a:solidFill>
                <a:latin typeface="Arial"/>
                <a:ea typeface="Arial"/>
                <a:cs typeface="Arial"/>
                <a:sym typeface="Arial"/>
              </a:rPr>
              <a:t>By using the stakeholder management matrix, you can prioritize their efforts and resources to engage and manage stakeholders effectively, ensuring that their needs and concerns are addressed appropriately.</a:t>
            </a:r>
            <a:endParaRPr/>
          </a:p>
          <a:p>
            <a:pPr marL="0" lvl="0" indent="0" algn="l" rtl="0">
              <a:lnSpc>
                <a:spcPct val="100000"/>
              </a:lnSpc>
              <a:spcBef>
                <a:spcPts val="0"/>
              </a:spcBef>
              <a:spcAft>
                <a:spcPts val="0"/>
              </a:spcAft>
              <a:buClr>
                <a:schemeClr val="dk1"/>
              </a:buClr>
              <a:buSzPts val="1200"/>
              <a:buFont typeface="Arial"/>
              <a:buNone/>
            </a:pPr>
            <a:endParaRPr b="0" i="0">
              <a:solidFill>
                <a:srgbClr val="333333"/>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41" name="Google Shape;1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a:solidFill>
                  <a:srgbClr val="212529"/>
                </a:solidFill>
                <a:latin typeface="Arial"/>
                <a:ea typeface="Arial"/>
                <a:cs typeface="Arial"/>
                <a:sym typeface="Arial"/>
              </a:rPr>
              <a:t>Trainer Explains the 3</a:t>
            </a:r>
            <a:r>
              <a:rPr lang="en-US" b="1" i="0" baseline="30000">
                <a:solidFill>
                  <a:srgbClr val="212529"/>
                </a:solidFill>
                <a:latin typeface="Arial"/>
                <a:ea typeface="Arial"/>
                <a:cs typeface="Arial"/>
                <a:sym typeface="Arial"/>
              </a:rPr>
              <a:t>rd</a:t>
            </a:r>
            <a:r>
              <a:rPr lang="en-US" b="1" i="0">
                <a:solidFill>
                  <a:srgbClr val="212529"/>
                </a:solidFill>
                <a:latin typeface="Arial"/>
                <a:ea typeface="Arial"/>
                <a:cs typeface="Arial"/>
                <a:sym typeface="Arial"/>
              </a:rPr>
              <a:t>   quadrant  with Examples https://www.groupmap.com/portfolio/urgent-important-matrix</a:t>
            </a:r>
            <a:endParaRPr/>
          </a:p>
          <a:p>
            <a:pPr marL="0" lvl="0" indent="0" algn="l" rtl="0">
              <a:lnSpc>
                <a:spcPct val="100000"/>
              </a:lnSpc>
              <a:spcBef>
                <a:spcPts val="0"/>
              </a:spcBef>
              <a:spcAft>
                <a:spcPts val="0"/>
              </a:spcAft>
              <a:buSzPts val="1400"/>
              <a:buNone/>
            </a:pPr>
            <a:r>
              <a:rPr lang="en-US" b="1" i="0">
                <a:solidFill>
                  <a:srgbClr val="212529"/>
                </a:solidFill>
                <a:latin typeface="Arial"/>
                <a:ea typeface="Arial"/>
                <a:cs typeface="Arial"/>
                <a:sym typeface="Arial"/>
              </a:rPr>
              <a:t>Not Urgent and Not Important – Distractions</a:t>
            </a:r>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These activities are neither important for achieving your long-term goals nor urgent. They are essentially distracting you from doing things that matter.</a:t>
            </a:r>
            <a:endParaRPr/>
          </a:p>
          <a:p>
            <a:pPr marL="0" lvl="0" indent="0" algn="l" rtl="0">
              <a:lnSpc>
                <a:spcPct val="100000"/>
              </a:lnSpc>
              <a:spcBef>
                <a:spcPts val="0"/>
              </a:spcBef>
              <a:spcAft>
                <a:spcPts val="0"/>
              </a:spcAft>
              <a:buSzPts val="1400"/>
              <a:buNone/>
            </a:pPr>
            <a:r>
              <a:rPr lang="en-US" b="0" i="0">
                <a:latin typeface="Open Sans"/>
                <a:ea typeface="Open Sans"/>
                <a:cs typeface="Open Sans"/>
                <a:sym typeface="Open Sans"/>
              </a:rPr>
              <a:t>Not Urgent and Not Important tasks might include:</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Excessive or irrelevant email</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Personal phone calls</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Social media usage</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Unimportant or unproductive meetings</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Anything that causes you to procrastinate on, or delay, Q1 tasks</a:t>
            </a:r>
            <a:endParaRPr/>
          </a:p>
          <a:p>
            <a:pPr marL="0" lvl="0" indent="0" algn="l" rtl="0">
              <a:lnSpc>
                <a:spcPct val="100000"/>
              </a:lnSpc>
              <a:spcBef>
                <a:spcPts val="0"/>
              </a:spcBef>
              <a:spcAft>
                <a:spcPts val="0"/>
              </a:spcAft>
              <a:buSzPts val="1400"/>
              <a:buNone/>
            </a:pPr>
            <a:r>
              <a:rPr lang="en-US" b="0" i="0">
                <a:latin typeface="Open Sans"/>
                <a:ea typeface="Open Sans"/>
                <a:cs typeface="Open Sans"/>
                <a:sym typeface="Open Sans"/>
              </a:rPr>
              <a:t>Reduce, or completely avoid spending time, effort, and resources on activities in this quadrant if where possible.</a:t>
            </a:r>
            <a:endParaRPr/>
          </a:p>
          <a:p>
            <a:pPr marL="0" lvl="0" indent="0" algn="l" rtl="0">
              <a:lnSpc>
                <a:spcPct val="100000"/>
              </a:lnSpc>
              <a:spcBef>
                <a:spcPts val="0"/>
              </a:spcBef>
              <a:spcAft>
                <a:spcPts val="0"/>
              </a:spcAft>
              <a:buSzPts val="1400"/>
              <a:buNone/>
            </a:pPr>
            <a:endParaRPr/>
          </a:p>
        </p:txBody>
      </p:sp>
      <p:sp>
        <p:nvSpPr>
          <p:cNvPr id="181" name="Google Shape;1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151B26"/>
                </a:solidFill>
                <a:latin typeface="Arial"/>
                <a:ea typeface="Arial"/>
                <a:cs typeface="Arial"/>
                <a:sym typeface="Arial"/>
              </a:rPr>
              <a:t>Benefits of using the Pareto principle</a:t>
            </a:r>
            <a:endParaRPr/>
          </a:p>
          <a:p>
            <a:pPr marL="0" lvl="0" indent="0" algn="l" rtl="0">
              <a:lnSpc>
                <a:spcPct val="100000"/>
              </a:lnSpc>
              <a:spcBef>
                <a:spcPts val="0"/>
              </a:spcBef>
              <a:spcAft>
                <a:spcPts val="0"/>
              </a:spcAft>
              <a:buSzPts val="1400"/>
              <a:buNone/>
            </a:pPr>
            <a:r>
              <a:rPr lang="en-US" b="0" i="0">
                <a:solidFill>
                  <a:srgbClr val="2A2B2C"/>
                </a:solidFill>
                <a:latin typeface="Arial"/>
                <a:ea typeface="Arial"/>
                <a:cs typeface="Arial"/>
                <a:sym typeface="Arial"/>
              </a:rPr>
              <a:t>The biggest advantage of using the Pareto principle is that you can create the maximum amount of impact with the least amount of work. This can allow your team to work more efficiently and stay focused on specific initiatives. </a:t>
            </a:r>
            <a:endParaRPr/>
          </a:p>
          <a:p>
            <a:pPr marL="0" lvl="0" indent="0" algn="l" rtl="0">
              <a:lnSpc>
                <a:spcPct val="100000"/>
              </a:lnSpc>
              <a:spcBef>
                <a:spcPts val="0"/>
              </a:spcBef>
              <a:spcAft>
                <a:spcPts val="0"/>
              </a:spcAft>
              <a:buSzPts val="1400"/>
              <a:buNone/>
            </a:pPr>
            <a:r>
              <a:rPr lang="en-US" b="0" i="0">
                <a:solidFill>
                  <a:srgbClr val="2A2B2C"/>
                </a:solidFill>
                <a:latin typeface="Arial"/>
                <a:ea typeface="Arial"/>
                <a:cs typeface="Arial"/>
                <a:sym typeface="Arial"/>
              </a:rPr>
              <a:t>The 80/20 rule can help your metrics increase in less time, simply by prioritizing initiatives in the right order.</a:t>
            </a:r>
            <a:endParaRPr/>
          </a:p>
          <a:p>
            <a:pPr marL="0" lvl="0" indent="0" algn="l" rtl="0">
              <a:lnSpc>
                <a:spcPct val="100000"/>
              </a:lnSpc>
              <a:spcBef>
                <a:spcPts val="0"/>
              </a:spcBef>
              <a:spcAft>
                <a:spcPts val="0"/>
              </a:spcAft>
              <a:buSzPts val="1400"/>
              <a:buNone/>
            </a:pPr>
            <a:r>
              <a:rPr lang="en-US" b="0" i="0">
                <a:solidFill>
                  <a:srgbClr val="2A2B2C"/>
                </a:solidFill>
                <a:latin typeface="Arial"/>
                <a:ea typeface="Arial"/>
                <a:cs typeface="Arial"/>
                <a:sym typeface="Arial"/>
              </a:rPr>
              <a:t>Other benefits of using the Pareto principle:</a:t>
            </a:r>
            <a:endParaRPr b="0" i="0">
              <a:solidFill>
                <a:srgbClr val="2A2B2C"/>
              </a:solidFill>
              <a:latin typeface="Arial"/>
              <a:ea typeface="Arial"/>
              <a:cs typeface="Arial"/>
              <a:sym typeface="Arial"/>
            </a:endParaRPr>
          </a:p>
          <a:p>
            <a:pPr marL="0" lvl="0" indent="0" algn="l" rtl="0">
              <a:lnSpc>
                <a:spcPct val="100000"/>
              </a:lnSpc>
              <a:spcBef>
                <a:spcPts val="0"/>
              </a:spcBef>
              <a:spcAft>
                <a:spcPts val="0"/>
              </a:spcAft>
              <a:buClr>
                <a:srgbClr val="2A2B2C"/>
              </a:buClr>
              <a:buSzPts val="1200"/>
              <a:buFont typeface="Arial"/>
              <a:buChar char="•"/>
            </a:pPr>
            <a:r>
              <a:rPr lang="en-US" b="0" i="0">
                <a:solidFill>
                  <a:srgbClr val="2A2B2C"/>
                </a:solidFill>
                <a:latin typeface="Arial"/>
                <a:ea typeface="Arial"/>
                <a:cs typeface="Arial"/>
                <a:sym typeface="Arial"/>
              </a:rPr>
              <a:t>Clear priorities both for you and your team</a:t>
            </a:r>
            <a:endParaRPr/>
          </a:p>
          <a:p>
            <a:pPr marL="0" lvl="0" indent="0" algn="l" rtl="0">
              <a:lnSpc>
                <a:spcPct val="100000"/>
              </a:lnSpc>
              <a:spcBef>
                <a:spcPts val="0"/>
              </a:spcBef>
              <a:spcAft>
                <a:spcPts val="0"/>
              </a:spcAft>
              <a:buClr>
                <a:srgbClr val="2A2B2C"/>
              </a:buClr>
              <a:buSzPts val="1200"/>
              <a:buFont typeface="Arial"/>
              <a:buChar char="•"/>
            </a:pPr>
            <a:r>
              <a:rPr lang="en-US" b="0" i="0">
                <a:solidFill>
                  <a:srgbClr val="2A2B2C"/>
                </a:solidFill>
                <a:latin typeface="Arial"/>
                <a:ea typeface="Arial"/>
                <a:cs typeface="Arial"/>
                <a:sym typeface="Arial"/>
              </a:rPr>
              <a:t>Increased daily productivity</a:t>
            </a:r>
            <a:endParaRPr/>
          </a:p>
          <a:p>
            <a:pPr marL="0" lvl="0" indent="0" algn="l" rtl="0">
              <a:lnSpc>
                <a:spcPct val="100000"/>
              </a:lnSpc>
              <a:spcBef>
                <a:spcPts val="0"/>
              </a:spcBef>
              <a:spcAft>
                <a:spcPts val="0"/>
              </a:spcAft>
              <a:buClr>
                <a:srgbClr val="2A2B2C"/>
              </a:buClr>
              <a:buSzPts val="1200"/>
              <a:buFont typeface="Arial"/>
              <a:buChar char="•"/>
            </a:pPr>
            <a:r>
              <a:rPr lang="en-US" b="0" i="0">
                <a:solidFill>
                  <a:srgbClr val="2A2B2C"/>
                </a:solidFill>
                <a:latin typeface="Arial"/>
                <a:ea typeface="Arial"/>
                <a:cs typeface="Arial"/>
                <a:sym typeface="Arial"/>
              </a:rPr>
              <a:t>Ability to portion your work into manageable segments</a:t>
            </a:r>
            <a:endParaRPr/>
          </a:p>
          <a:p>
            <a:pPr marL="0" lvl="0" indent="0" algn="l" rtl="0">
              <a:lnSpc>
                <a:spcPct val="100000"/>
              </a:lnSpc>
              <a:spcBef>
                <a:spcPts val="0"/>
              </a:spcBef>
              <a:spcAft>
                <a:spcPts val="0"/>
              </a:spcAft>
              <a:buClr>
                <a:srgbClr val="2A2B2C"/>
              </a:buClr>
              <a:buSzPts val="1200"/>
              <a:buFont typeface="Arial"/>
              <a:buChar char="•"/>
            </a:pPr>
            <a:r>
              <a:rPr lang="en-US" b="0" i="0">
                <a:solidFill>
                  <a:srgbClr val="2A2B2C"/>
                </a:solidFill>
                <a:latin typeface="Arial"/>
                <a:ea typeface="Arial"/>
                <a:cs typeface="Arial"/>
                <a:sym typeface="Arial"/>
              </a:rPr>
              <a:t>More focused strategy</a:t>
            </a:r>
            <a:endParaRPr/>
          </a:p>
          <a:p>
            <a:pPr marL="0" lvl="0" indent="0" algn="l" rtl="0">
              <a:lnSpc>
                <a:spcPct val="100000"/>
              </a:lnSpc>
              <a:spcBef>
                <a:spcPts val="0"/>
              </a:spcBef>
              <a:spcAft>
                <a:spcPts val="0"/>
              </a:spcAft>
              <a:buSzPts val="1400"/>
              <a:buNone/>
            </a:pPr>
            <a:endParaRPr/>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
          <p:cNvSpPr txBox="1"/>
          <p:nvPr/>
        </p:nvSpPr>
        <p:spPr>
          <a:xfrm>
            <a:off x="457200" y="6553200"/>
            <a:ext cx="533400" cy="487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pic" idx="2"/>
          </p:nvPr>
        </p:nvSpPr>
        <p:spPr>
          <a:xfrm>
            <a:off x="5183188" y="987425"/>
            <a:ext cx="6172200" cy="4873625"/>
          </a:xfrm>
          <a:prstGeom prst="rect">
            <a:avLst/>
          </a:prstGeom>
          <a:noFill/>
          <a:ln>
            <a:noFill/>
          </a:ln>
        </p:spPr>
      </p:sp>
      <p:sp>
        <p:nvSpPr>
          <p:cNvPr id="74" name="Google Shape;7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9413240" y="6644640"/>
            <a:ext cx="2778760" cy="213360"/>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0" y="6644640"/>
            <a:ext cx="9413240" cy="21336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
          <p:cNvSpPr txBox="1"/>
          <p:nvPr/>
        </p:nvSpPr>
        <p:spPr>
          <a:xfrm flipH="1">
            <a:off x="6103905" y="6593085"/>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Company Name</a:t>
            </a:r>
            <a:endParaRPr sz="1400" b="0" i="0" u="none" strike="noStrike" cap="none">
              <a:solidFill>
                <a:srgbClr val="000000"/>
              </a:solidFill>
              <a:latin typeface="Arial"/>
              <a:ea typeface="Arial"/>
              <a:cs typeface="Arial"/>
              <a:sym typeface="Arial"/>
            </a:endParaRPr>
          </a:p>
        </p:txBody>
      </p:sp>
      <p:sp>
        <p:nvSpPr>
          <p:cNvPr id="18" name="Google Shape;18;p1"/>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Trainer Name</a:t>
            </a:r>
            <a:endParaRPr sz="1400" b="0" i="0" u="none" strike="noStrike" cap="none">
              <a:solidFill>
                <a:srgbClr val="000000"/>
              </a:solidFill>
              <a:latin typeface="Arial"/>
              <a:ea typeface="Arial"/>
              <a:cs typeface="Arial"/>
              <a:sym typeface="Arial"/>
            </a:endParaRPr>
          </a:p>
        </p:txBody>
      </p:sp>
      <p:sp>
        <p:nvSpPr>
          <p:cNvPr id="19" name="Google Shape;19;p1"/>
          <p:cNvSpPr txBox="1"/>
          <p:nvPr/>
        </p:nvSpPr>
        <p:spPr>
          <a:xfrm flipH="1">
            <a:off x="1923360" y="6613405"/>
            <a:ext cx="32836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22222"/>
                </a:solidFill>
                <a:latin typeface="Arial"/>
                <a:ea typeface="Arial"/>
                <a:cs typeface="Arial"/>
                <a:sym typeface="Arial"/>
              </a:rPr>
              <a:t>Onboarding Workshop</a:t>
            </a:r>
            <a:endParaRPr sz="1400" b="0" i="0" u="none" strike="noStrike" cap="none">
              <a:solidFill>
                <a:schemeClr val="dk1"/>
              </a:solidFill>
              <a:latin typeface="Arial"/>
              <a:ea typeface="Arial"/>
              <a:cs typeface="Arial"/>
              <a:sym typeface="Arial"/>
            </a:endParaRPr>
          </a:p>
        </p:txBody>
      </p:sp>
      <p:pic>
        <p:nvPicPr>
          <p:cNvPr id="20" name="Google Shape;20;p1"/>
          <p:cNvPicPr preferRelativeResize="0"/>
          <p:nvPr/>
        </p:nvPicPr>
        <p:blipFill rotWithShape="1">
          <a:blip r:embed="rId13">
            <a:alphaModFix/>
          </a:blip>
          <a:srcRect/>
          <a:stretch/>
        </p:blipFill>
        <p:spPr>
          <a:xfrm>
            <a:off x="0" y="0"/>
            <a:ext cx="744116" cy="862149"/>
          </a:xfrm>
          <a:prstGeom prst="rect">
            <a:avLst/>
          </a:prstGeom>
          <a:noFill/>
          <a:ln>
            <a:noFill/>
          </a:ln>
        </p:spPr>
      </p:pic>
      <p:pic>
        <p:nvPicPr>
          <p:cNvPr id="21" name="Google Shape;21;p1"/>
          <p:cNvPicPr preferRelativeResize="0"/>
          <p:nvPr/>
        </p:nvPicPr>
        <p:blipFill rotWithShape="1">
          <a:blip r:embed="rId14">
            <a:alphaModFix/>
          </a:blip>
          <a:srcRect/>
          <a:stretch/>
        </p:blipFill>
        <p:spPr>
          <a:xfrm>
            <a:off x="11499814" y="0"/>
            <a:ext cx="692186" cy="6096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1122980" y="5653825"/>
            <a:ext cx="9449770" cy="7398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Arial"/>
              <a:buNone/>
            </a:pPr>
            <a:r>
              <a:rPr lang="en-US" sz="3600"/>
              <a:t>Onboarding Workshop- Soft Skills -2 Days</a:t>
            </a:r>
            <a:endParaRPr sz="3600"/>
          </a:p>
        </p:txBody>
      </p:sp>
      <p:pic>
        <p:nvPicPr>
          <p:cNvPr id="96" name="Google Shape;96;p13"/>
          <p:cNvPicPr preferRelativeResize="0"/>
          <p:nvPr/>
        </p:nvPicPr>
        <p:blipFill rotWithShape="1">
          <a:blip r:embed="rId3">
            <a:alphaModFix/>
          </a:blip>
          <a:srcRect t="20820"/>
          <a:stretch/>
        </p:blipFill>
        <p:spPr>
          <a:xfrm>
            <a:off x="0" y="1"/>
            <a:ext cx="12192000" cy="5311036"/>
          </a:xfrm>
          <a:prstGeom prst="rect">
            <a:avLst/>
          </a:prstGeom>
          <a:noFill/>
          <a:ln>
            <a:noFill/>
          </a:ln>
        </p:spPr>
      </p:pic>
      <p:pic>
        <p:nvPicPr>
          <p:cNvPr id="97" name="Google Shape;97;p13"/>
          <p:cNvPicPr preferRelativeResize="0"/>
          <p:nvPr/>
        </p:nvPicPr>
        <p:blipFill rotWithShape="1">
          <a:blip r:embed="rId4">
            <a:alphaModFix/>
          </a:blip>
          <a:srcRect/>
          <a:stretch/>
        </p:blipFill>
        <p:spPr>
          <a:xfrm>
            <a:off x="33249" y="5507396"/>
            <a:ext cx="891350" cy="1032737"/>
          </a:xfrm>
          <a:prstGeom prst="rect">
            <a:avLst/>
          </a:prstGeom>
          <a:noFill/>
          <a:ln>
            <a:noFill/>
          </a:ln>
        </p:spPr>
      </p:pic>
      <p:pic>
        <p:nvPicPr>
          <p:cNvPr id="98" name="Google Shape;98;p13"/>
          <p:cNvPicPr preferRelativeResize="0"/>
          <p:nvPr/>
        </p:nvPicPr>
        <p:blipFill rotWithShape="1">
          <a:blip r:embed="rId5">
            <a:alphaModFix/>
          </a:blip>
          <a:srcRect/>
          <a:stretch/>
        </p:blipFill>
        <p:spPr>
          <a:xfrm>
            <a:off x="10699693" y="5476494"/>
            <a:ext cx="1041418" cy="9172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699050" y="145775"/>
            <a:ext cx="10621771" cy="7009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Corporate dressing for Male</a:t>
            </a:r>
            <a:endParaRPr sz="4000" b="1"/>
          </a:p>
        </p:txBody>
      </p:sp>
      <p:sp>
        <p:nvSpPr>
          <p:cNvPr id="201" name="Google Shape;201;p21"/>
          <p:cNvSpPr txBox="1">
            <a:spLocks noGrp="1"/>
          </p:cNvSpPr>
          <p:nvPr>
            <p:ph type="body" idx="1"/>
          </p:nvPr>
        </p:nvSpPr>
        <p:spPr>
          <a:xfrm>
            <a:off x="4721087" y="1025488"/>
            <a:ext cx="7470911" cy="4892992"/>
          </a:xfrm>
          <a:prstGeom prst="rect">
            <a:avLst/>
          </a:prstGeom>
          <a:solidFill>
            <a:srgbClr val="CCD6D8"/>
          </a:solidFill>
          <a:ln>
            <a:noFill/>
          </a:ln>
        </p:spPr>
        <p:txBody>
          <a:bodyPr spcFirstLastPara="1" wrap="square" lIns="91425" tIns="684000" rIns="91425" bIns="45700" anchor="ctr" anchorCtr="0">
            <a:noAutofit/>
          </a:bodyPr>
          <a:lstStyle/>
          <a:p>
            <a:pPr marL="685800" lvl="1" indent="-228600" algn="l" rtl="0">
              <a:lnSpc>
                <a:spcPct val="120000"/>
              </a:lnSpc>
              <a:spcBef>
                <a:spcPts val="0"/>
              </a:spcBef>
              <a:spcAft>
                <a:spcPts val="0"/>
              </a:spcAft>
              <a:buClr>
                <a:schemeClr val="dk1"/>
              </a:buClr>
              <a:buSzPts val="2200"/>
              <a:buChar char="•"/>
            </a:pPr>
            <a:r>
              <a:rPr lang="en-US" sz="2000"/>
              <a:t>Oil or gel your hair regularly</a:t>
            </a:r>
            <a:endParaRPr sz="2000"/>
          </a:p>
          <a:p>
            <a:pPr marL="685800" lvl="1" indent="-228600" algn="l" rtl="0">
              <a:lnSpc>
                <a:spcPct val="120000"/>
              </a:lnSpc>
              <a:spcBef>
                <a:spcPts val="1800"/>
              </a:spcBef>
              <a:spcAft>
                <a:spcPts val="0"/>
              </a:spcAft>
              <a:buClr>
                <a:schemeClr val="dk1"/>
              </a:buClr>
              <a:buSzPts val="2200"/>
              <a:buChar char="•"/>
            </a:pPr>
            <a:r>
              <a:rPr lang="en-US" sz="2000"/>
              <a:t>Hair length should not be below the shoulders </a:t>
            </a:r>
            <a:endParaRPr sz="2000"/>
          </a:p>
          <a:p>
            <a:pPr marL="685800" lvl="1" indent="-228600" algn="l" rtl="0">
              <a:lnSpc>
                <a:spcPct val="100000"/>
              </a:lnSpc>
              <a:spcBef>
                <a:spcPts val="1800"/>
              </a:spcBef>
              <a:spcAft>
                <a:spcPts val="0"/>
              </a:spcAft>
              <a:buClr>
                <a:schemeClr val="dk1"/>
              </a:buClr>
              <a:buSzPts val="2200"/>
              <a:buChar char="•"/>
            </a:pPr>
            <a:r>
              <a:rPr lang="en-US" sz="2000"/>
              <a:t>Either have a clean shave/ trim your moustache and beard</a:t>
            </a:r>
            <a:endParaRPr sz="2000"/>
          </a:p>
          <a:p>
            <a:pPr marL="685800" lvl="1" indent="-228600" algn="l" rtl="0">
              <a:lnSpc>
                <a:spcPct val="100000"/>
              </a:lnSpc>
              <a:spcBef>
                <a:spcPts val="1800"/>
              </a:spcBef>
              <a:spcAft>
                <a:spcPts val="0"/>
              </a:spcAft>
              <a:buClr>
                <a:schemeClr val="dk1"/>
              </a:buClr>
              <a:buSzPts val="2200"/>
              <a:buChar char="•"/>
            </a:pPr>
            <a:r>
              <a:rPr lang="en-US" sz="2000"/>
              <a:t>Avoid wearing chunky necklaces or too many bracelets to work.</a:t>
            </a:r>
            <a:endParaRPr sz="2000"/>
          </a:p>
          <a:p>
            <a:pPr marL="685800" lvl="1" indent="-228600" algn="l" rtl="0">
              <a:lnSpc>
                <a:spcPct val="100000"/>
              </a:lnSpc>
              <a:spcBef>
                <a:spcPts val="1800"/>
              </a:spcBef>
              <a:spcAft>
                <a:spcPts val="0"/>
              </a:spcAft>
              <a:buClr>
                <a:schemeClr val="dk1"/>
              </a:buClr>
              <a:buSzPts val="2200"/>
              <a:buChar char="•"/>
            </a:pPr>
            <a:r>
              <a:rPr lang="en-US" sz="2000"/>
              <a:t>Your tie should contrast with shirt and complement your overall look </a:t>
            </a:r>
            <a:endParaRPr sz="2000"/>
          </a:p>
          <a:p>
            <a:pPr marL="685800" lvl="1" indent="-228600" algn="l" rtl="0">
              <a:lnSpc>
                <a:spcPct val="120000"/>
              </a:lnSpc>
              <a:spcBef>
                <a:spcPts val="1800"/>
              </a:spcBef>
              <a:spcAft>
                <a:spcPts val="0"/>
              </a:spcAft>
              <a:buClr>
                <a:schemeClr val="dk1"/>
              </a:buClr>
              <a:buSzPts val="2200"/>
              <a:buChar char="•"/>
            </a:pPr>
            <a:r>
              <a:rPr lang="en-US" sz="2000"/>
              <a:t>Always Wear well fitted Clothes</a:t>
            </a:r>
            <a:endParaRPr sz="2000"/>
          </a:p>
          <a:p>
            <a:pPr marL="685800" lvl="1" indent="-228600" algn="l" rtl="0">
              <a:lnSpc>
                <a:spcPct val="100000"/>
              </a:lnSpc>
              <a:spcBef>
                <a:spcPts val="1800"/>
              </a:spcBef>
              <a:spcAft>
                <a:spcPts val="0"/>
              </a:spcAft>
              <a:buClr>
                <a:schemeClr val="dk1"/>
              </a:buClr>
              <a:buSzPts val="2200"/>
              <a:buChar char="•"/>
            </a:pPr>
            <a:r>
              <a:rPr lang="en-US" sz="2000"/>
              <a:t>Don’t Wear Tatoos/ Earrings (Only worn if they are tiny size)</a:t>
            </a:r>
            <a:endParaRPr sz="2000"/>
          </a:p>
          <a:p>
            <a:pPr marL="0" lvl="0" indent="0" algn="l" rtl="0">
              <a:lnSpc>
                <a:spcPct val="90000"/>
              </a:lnSpc>
              <a:spcBef>
                <a:spcPts val="2800"/>
              </a:spcBef>
              <a:spcAft>
                <a:spcPts val="0"/>
              </a:spcAft>
              <a:buClr>
                <a:schemeClr val="dk1"/>
              </a:buClr>
              <a:buSzPts val="2400"/>
              <a:buNone/>
            </a:pPr>
            <a:endParaRPr sz="2400"/>
          </a:p>
        </p:txBody>
      </p:sp>
      <p:pic>
        <p:nvPicPr>
          <p:cNvPr id="202" name="Google Shape;202;p21"/>
          <p:cNvPicPr preferRelativeResize="0"/>
          <p:nvPr/>
        </p:nvPicPr>
        <p:blipFill rotWithShape="1">
          <a:blip r:embed="rId3">
            <a:alphaModFix/>
          </a:blip>
          <a:srcRect l="31694" r="10699"/>
          <a:stretch/>
        </p:blipFill>
        <p:spPr>
          <a:xfrm>
            <a:off x="0" y="1025486"/>
            <a:ext cx="4721087" cy="48929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637208" y="293788"/>
            <a:ext cx="10515600" cy="61045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Smart Casuals Male</a:t>
            </a:r>
            <a:endParaRPr sz="4000" b="1"/>
          </a:p>
        </p:txBody>
      </p:sp>
      <p:sp>
        <p:nvSpPr>
          <p:cNvPr id="209" name="Google Shape;209;p22"/>
          <p:cNvSpPr txBox="1">
            <a:spLocks noGrp="1"/>
          </p:cNvSpPr>
          <p:nvPr>
            <p:ph type="body" idx="1"/>
          </p:nvPr>
        </p:nvSpPr>
        <p:spPr>
          <a:xfrm>
            <a:off x="1" y="1171078"/>
            <a:ext cx="7500938" cy="4782681"/>
          </a:xfrm>
          <a:prstGeom prst="rect">
            <a:avLst/>
          </a:prstGeom>
          <a:solidFill>
            <a:srgbClr val="8FA098"/>
          </a:solidFill>
          <a:ln>
            <a:noFill/>
          </a:ln>
        </p:spPr>
        <p:txBody>
          <a:bodyPr spcFirstLastPara="1" wrap="square" lIns="180000" tIns="45700" rIns="91425" bIns="45700" anchor="ctr" anchorCtr="0">
            <a:normAutofit/>
          </a:bodyPr>
          <a:lstStyle/>
          <a:p>
            <a:pPr marL="685800" lvl="1" indent="-228600" algn="l" rtl="0">
              <a:lnSpc>
                <a:spcPct val="150000"/>
              </a:lnSpc>
              <a:spcBef>
                <a:spcPts val="0"/>
              </a:spcBef>
              <a:spcAft>
                <a:spcPts val="0"/>
              </a:spcAft>
              <a:buClr>
                <a:schemeClr val="dk1"/>
              </a:buClr>
              <a:buSzPts val="2400"/>
              <a:buChar char="•"/>
            </a:pPr>
            <a:r>
              <a:rPr lang="en-US"/>
              <a:t>Tops and outerwear pieces</a:t>
            </a:r>
            <a:endParaRPr/>
          </a:p>
          <a:p>
            <a:pPr marL="685800" lvl="1" indent="-228600" algn="l" rtl="0">
              <a:lnSpc>
                <a:spcPct val="150000"/>
              </a:lnSpc>
              <a:spcBef>
                <a:spcPts val="3600"/>
              </a:spcBef>
              <a:spcAft>
                <a:spcPts val="0"/>
              </a:spcAft>
              <a:buClr>
                <a:schemeClr val="dk1"/>
              </a:buClr>
              <a:buSzPts val="2400"/>
              <a:buChar char="•"/>
            </a:pPr>
            <a:r>
              <a:rPr lang="en-US"/>
              <a:t>Bottoms</a:t>
            </a:r>
            <a:endParaRPr/>
          </a:p>
          <a:p>
            <a:pPr marL="685800" lvl="1" indent="-228600" algn="l" rtl="0">
              <a:lnSpc>
                <a:spcPct val="150000"/>
              </a:lnSpc>
              <a:spcBef>
                <a:spcPts val="3600"/>
              </a:spcBef>
              <a:spcAft>
                <a:spcPts val="0"/>
              </a:spcAft>
              <a:buClr>
                <a:schemeClr val="dk1"/>
              </a:buClr>
              <a:buSzPts val="2400"/>
              <a:buChar char="•"/>
            </a:pPr>
            <a:r>
              <a:rPr lang="en-US"/>
              <a:t>Shoes</a:t>
            </a:r>
            <a:endParaRPr/>
          </a:p>
          <a:p>
            <a:pPr marL="685800" lvl="1" indent="-228600" algn="l" rtl="0">
              <a:lnSpc>
                <a:spcPct val="150000"/>
              </a:lnSpc>
              <a:spcBef>
                <a:spcPts val="3600"/>
              </a:spcBef>
              <a:spcAft>
                <a:spcPts val="0"/>
              </a:spcAft>
              <a:buClr>
                <a:schemeClr val="dk1"/>
              </a:buClr>
              <a:buSzPts val="2400"/>
              <a:buChar char="•"/>
            </a:pPr>
            <a:r>
              <a:rPr lang="en-US"/>
              <a:t>Accessories</a:t>
            </a:r>
            <a:endParaRPr sz="2400"/>
          </a:p>
        </p:txBody>
      </p:sp>
      <p:pic>
        <p:nvPicPr>
          <p:cNvPr id="210" name="Google Shape;210;p22" descr="Photo smiling man in plaid shirt drinking coffee takeaway outdoors"/>
          <p:cNvPicPr preferRelativeResize="0"/>
          <p:nvPr/>
        </p:nvPicPr>
        <p:blipFill rotWithShape="1">
          <a:blip r:embed="rId3">
            <a:alphaModFix/>
          </a:blip>
          <a:srcRect/>
          <a:stretch/>
        </p:blipFill>
        <p:spPr>
          <a:xfrm>
            <a:off x="7500939" y="1171078"/>
            <a:ext cx="4691062" cy="47826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642729" y="136719"/>
            <a:ext cx="10059849" cy="660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Corporate dressing  for Female -Contd</a:t>
            </a:r>
            <a:endParaRPr sz="4000" b="1"/>
          </a:p>
        </p:txBody>
      </p:sp>
      <p:sp>
        <p:nvSpPr>
          <p:cNvPr id="217" name="Google Shape;217;p23"/>
          <p:cNvSpPr txBox="1">
            <a:spLocks noGrp="1"/>
          </p:cNvSpPr>
          <p:nvPr>
            <p:ph type="body" idx="1"/>
          </p:nvPr>
        </p:nvSpPr>
        <p:spPr>
          <a:xfrm>
            <a:off x="4856481" y="1005841"/>
            <a:ext cx="7335520" cy="4927599"/>
          </a:xfrm>
          <a:prstGeom prst="rect">
            <a:avLst/>
          </a:prstGeom>
          <a:solidFill>
            <a:srgbClr val="EEF3F6"/>
          </a:solidFill>
          <a:ln>
            <a:noFill/>
          </a:ln>
        </p:spPr>
        <p:txBody>
          <a:bodyPr spcFirstLastPara="1" wrap="square" lIns="91425" tIns="45700" rIns="91425" bIns="45700" anchor="ctr" anchorCtr="0">
            <a:normAutofit lnSpcReduction="10000"/>
          </a:bodyPr>
          <a:lstStyle/>
          <a:p>
            <a:pPr marL="685800" lvl="1" indent="-228600" algn="l" rtl="0">
              <a:lnSpc>
                <a:spcPct val="120000"/>
              </a:lnSpc>
              <a:spcBef>
                <a:spcPts val="0"/>
              </a:spcBef>
              <a:spcAft>
                <a:spcPts val="0"/>
              </a:spcAft>
              <a:buClr>
                <a:schemeClr val="dk1"/>
              </a:buClr>
              <a:buSzPts val="2200"/>
              <a:buChar char="•"/>
            </a:pPr>
            <a:r>
              <a:rPr lang="en-US" sz="2200"/>
              <a:t>Do not wear loud make up to work. Use lip colours of softer shades. Prefer lip gloss to lip stick.  (avoid red, dark pink, orange lipsticks.)</a:t>
            </a:r>
            <a:endParaRPr/>
          </a:p>
          <a:p>
            <a:pPr marL="685800" lvl="1" indent="-152400" algn="l" rtl="0">
              <a:lnSpc>
                <a:spcPct val="120000"/>
              </a:lnSpc>
              <a:spcBef>
                <a:spcPts val="500"/>
              </a:spcBef>
              <a:spcAft>
                <a:spcPts val="0"/>
              </a:spcAft>
              <a:buClr>
                <a:schemeClr val="dk1"/>
              </a:buClr>
              <a:buSzPts val="1200"/>
              <a:buNone/>
            </a:pPr>
            <a:endParaRPr sz="1200"/>
          </a:p>
          <a:p>
            <a:pPr marL="685800" lvl="1" indent="-228600" algn="l" rtl="0">
              <a:lnSpc>
                <a:spcPct val="120000"/>
              </a:lnSpc>
              <a:spcBef>
                <a:spcPts val="500"/>
              </a:spcBef>
              <a:spcAft>
                <a:spcPts val="0"/>
              </a:spcAft>
              <a:buClr>
                <a:schemeClr val="dk1"/>
              </a:buClr>
              <a:buSzPts val="2200"/>
              <a:buChar char="•"/>
            </a:pPr>
            <a:r>
              <a:rPr lang="en-US" sz="2200"/>
              <a:t>It is important to smell good at the workplace. Keep a mild perfume handy.</a:t>
            </a:r>
            <a:r>
              <a:rPr lang="en-US" sz="2200" b="1"/>
              <a:t> </a:t>
            </a:r>
            <a:endParaRPr sz="2200"/>
          </a:p>
          <a:p>
            <a:pPr marL="685800" lvl="1" indent="-152400" algn="l" rtl="0">
              <a:lnSpc>
                <a:spcPct val="120000"/>
              </a:lnSpc>
              <a:spcBef>
                <a:spcPts val="500"/>
              </a:spcBef>
              <a:spcAft>
                <a:spcPts val="0"/>
              </a:spcAft>
              <a:buClr>
                <a:schemeClr val="dk1"/>
              </a:buClr>
              <a:buSzPts val="1200"/>
              <a:buNone/>
            </a:pPr>
            <a:endParaRPr sz="1200"/>
          </a:p>
          <a:p>
            <a:pPr marL="685800" lvl="1" indent="-228600" algn="l" rtl="0">
              <a:lnSpc>
                <a:spcPct val="100000"/>
              </a:lnSpc>
              <a:spcBef>
                <a:spcPts val="500"/>
              </a:spcBef>
              <a:spcAft>
                <a:spcPts val="0"/>
              </a:spcAft>
              <a:buClr>
                <a:schemeClr val="dk1"/>
              </a:buClr>
              <a:buSzPts val="2200"/>
              <a:buChar char="•"/>
            </a:pPr>
            <a:r>
              <a:rPr lang="en-US" sz="2200"/>
              <a:t>Make sure your hands are clean and nails properly trimmed and manicured. </a:t>
            </a:r>
            <a:endParaRPr/>
          </a:p>
          <a:p>
            <a:pPr marL="685800" lvl="1" indent="-152400" algn="l" rtl="0">
              <a:lnSpc>
                <a:spcPct val="100000"/>
              </a:lnSpc>
              <a:spcBef>
                <a:spcPts val="500"/>
              </a:spcBef>
              <a:spcAft>
                <a:spcPts val="0"/>
              </a:spcAft>
              <a:buClr>
                <a:schemeClr val="dk1"/>
              </a:buClr>
              <a:buSzPts val="1200"/>
              <a:buNone/>
            </a:pPr>
            <a:endParaRPr sz="1200"/>
          </a:p>
          <a:p>
            <a:pPr marL="685800" lvl="1" indent="-228600" algn="l" rtl="0">
              <a:lnSpc>
                <a:spcPct val="120000"/>
              </a:lnSpc>
              <a:spcBef>
                <a:spcPts val="500"/>
              </a:spcBef>
              <a:spcAft>
                <a:spcPts val="0"/>
              </a:spcAft>
              <a:buClr>
                <a:schemeClr val="dk1"/>
              </a:buClr>
              <a:buSzPts val="2200"/>
              <a:buChar char="•"/>
            </a:pPr>
            <a:r>
              <a:rPr lang="en-US" sz="2200"/>
              <a:t>Hair should be neatly combed and properly tied.</a:t>
            </a:r>
            <a:endParaRPr/>
          </a:p>
          <a:p>
            <a:pPr marL="685800" lvl="1" indent="-152400" algn="l" rtl="0">
              <a:lnSpc>
                <a:spcPct val="120000"/>
              </a:lnSpc>
              <a:spcBef>
                <a:spcPts val="500"/>
              </a:spcBef>
              <a:spcAft>
                <a:spcPts val="0"/>
              </a:spcAft>
              <a:buClr>
                <a:schemeClr val="dk1"/>
              </a:buClr>
              <a:buSzPts val="1200"/>
              <a:buNone/>
            </a:pPr>
            <a:endParaRPr sz="1200"/>
          </a:p>
          <a:p>
            <a:pPr marL="685800" lvl="1" indent="-228600" algn="l" rtl="0">
              <a:lnSpc>
                <a:spcPct val="120000"/>
              </a:lnSpc>
              <a:spcBef>
                <a:spcPts val="500"/>
              </a:spcBef>
              <a:spcAft>
                <a:spcPts val="0"/>
              </a:spcAft>
              <a:buClr>
                <a:schemeClr val="dk1"/>
              </a:buClr>
              <a:buSzPts val="2200"/>
              <a:buChar char="•"/>
            </a:pPr>
            <a:r>
              <a:rPr lang="en-US" sz="2200"/>
              <a:t>Wear flats or platform heels to work</a:t>
            </a:r>
            <a:r>
              <a:rPr lang="en-US" sz="2400">
                <a:solidFill>
                  <a:srgbClr val="000000"/>
                </a:solidFill>
                <a:latin typeface="Arial"/>
                <a:ea typeface="Arial"/>
                <a:cs typeface="Arial"/>
                <a:sym typeface="Arial"/>
              </a:rPr>
              <a:t>. </a:t>
            </a:r>
            <a:endParaRPr sz="2200"/>
          </a:p>
        </p:txBody>
      </p:sp>
      <p:pic>
        <p:nvPicPr>
          <p:cNvPr id="218" name="Google Shape;218;p23" descr="Photo inspired beautiful indian young woman in a saree using her laptop"/>
          <p:cNvPicPr preferRelativeResize="0"/>
          <p:nvPr/>
        </p:nvPicPr>
        <p:blipFill rotWithShape="1">
          <a:blip r:embed="rId3">
            <a:alphaModFix/>
          </a:blip>
          <a:srcRect l="29473"/>
          <a:stretch/>
        </p:blipFill>
        <p:spPr>
          <a:xfrm>
            <a:off x="0" y="1010289"/>
            <a:ext cx="5159626" cy="48733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594360" y="188843"/>
            <a:ext cx="10515600" cy="695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Casual dressing Some other tips</a:t>
            </a:r>
            <a:endParaRPr sz="4000" b="1"/>
          </a:p>
        </p:txBody>
      </p:sp>
      <p:sp>
        <p:nvSpPr>
          <p:cNvPr id="225" name="Google Shape;225;p24"/>
          <p:cNvSpPr txBox="1">
            <a:spLocks noGrp="1"/>
          </p:cNvSpPr>
          <p:nvPr>
            <p:ph type="body" idx="1"/>
          </p:nvPr>
        </p:nvSpPr>
        <p:spPr>
          <a:xfrm>
            <a:off x="0" y="1026160"/>
            <a:ext cx="8065605" cy="4805680"/>
          </a:xfrm>
          <a:prstGeom prst="rect">
            <a:avLst/>
          </a:prstGeom>
          <a:solidFill>
            <a:srgbClr val="EDF2F5"/>
          </a:solidFill>
          <a:ln>
            <a:noFill/>
          </a:ln>
        </p:spPr>
        <p:txBody>
          <a:bodyPr spcFirstLastPara="1" wrap="square" lIns="91425" tIns="45700" rIns="91425" bIns="45700" anchor="ctr" anchorCtr="0">
            <a:noAutofit/>
          </a:bodyPr>
          <a:lstStyle/>
          <a:p>
            <a:pPr marL="685800" lvl="1" indent="-228600" algn="l" rtl="0">
              <a:lnSpc>
                <a:spcPct val="130000"/>
              </a:lnSpc>
              <a:spcBef>
                <a:spcPts val="0"/>
              </a:spcBef>
              <a:spcAft>
                <a:spcPts val="0"/>
              </a:spcAft>
              <a:buClr>
                <a:schemeClr val="dk1"/>
              </a:buClr>
              <a:buSzPts val="2200"/>
              <a:buChar char="•"/>
            </a:pPr>
            <a:r>
              <a:rPr lang="en-US" sz="2200"/>
              <a:t>Women’s slacks are one of the favorite clothing pieces</a:t>
            </a:r>
            <a:endParaRPr/>
          </a:p>
          <a:p>
            <a:pPr marL="685800" lvl="1" indent="-88900" algn="l" rtl="0">
              <a:lnSpc>
                <a:spcPct val="130000"/>
              </a:lnSpc>
              <a:spcBef>
                <a:spcPts val="500"/>
              </a:spcBef>
              <a:spcAft>
                <a:spcPts val="0"/>
              </a:spcAft>
              <a:buClr>
                <a:schemeClr val="dk1"/>
              </a:buClr>
              <a:buSzPts val="2200"/>
              <a:buNone/>
            </a:pPr>
            <a:endParaRPr sz="2200"/>
          </a:p>
          <a:p>
            <a:pPr marL="685800" lvl="1" indent="-228600" algn="l" rtl="0">
              <a:lnSpc>
                <a:spcPct val="100000"/>
              </a:lnSpc>
              <a:spcBef>
                <a:spcPts val="500"/>
              </a:spcBef>
              <a:spcAft>
                <a:spcPts val="0"/>
              </a:spcAft>
              <a:buClr>
                <a:schemeClr val="dk1"/>
              </a:buClr>
              <a:buSzPts val="2200"/>
              <a:buChar char="•"/>
            </a:pPr>
            <a:r>
              <a:rPr lang="en-US" sz="2200"/>
              <a:t>Wear them with one of your favorite formal shirts, a casual tweed blazer, or a light sweater </a:t>
            </a:r>
            <a:endParaRPr/>
          </a:p>
          <a:p>
            <a:pPr marL="685800" lvl="1" indent="-88900" algn="l" rtl="0">
              <a:lnSpc>
                <a:spcPct val="100000"/>
              </a:lnSpc>
              <a:spcBef>
                <a:spcPts val="500"/>
              </a:spcBef>
              <a:spcAft>
                <a:spcPts val="0"/>
              </a:spcAft>
              <a:buClr>
                <a:schemeClr val="dk1"/>
              </a:buClr>
              <a:buSzPts val="2200"/>
              <a:buNone/>
            </a:pPr>
            <a:endParaRPr sz="2200"/>
          </a:p>
          <a:p>
            <a:pPr marL="685800" lvl="1" indent="-228600" algn="l" rtl="0">
              <a:lnSpc>
                <a:spcPct val="100000"/>
              </a:lnSpc>
              <a:spcBef>
                <a:spcPts val="500"/>
              </a:spcBef>
              <a:spcAft>
                <a:spcPts val="0"/>
              </a:spcAft>
              <a:buClr>
                <a:schemeClr val="dk1"/>
              </a:buClr>
              <a:buSzPts val="2200"/>
              <a:buChar char="•"/>
            </a:pPr>
            <a:r>
              <a:rPr lang="en-US" sz="2200" b="1"/>
              <a:t>The suit is, without doubt, the most formal piece</a:t>
            </a:r>
            <a:r>
              <a:rPr lang="en-US" sz="2200"/>
              <a:t> of all the business formal wardrobe </a:t>
            </a:r>
            <a:endParaRPr/>
          </a:p>
          <a:p>
            <a:pPr marL="685800" lvl="1" indent="-88900" algn="l" rtl="0">
              <a:lnSpc>
                <a:spcPct val="100000"/>
              </a:lnSpc>
              <a:spcBef>
                <a:spcPts val="500"/>
              </a:spcBef>
              <a:spcAft>
                <a:spcPts val="0"/>
              </a:spcAft>
              <a:buClr>
                <a:schemeClr val="dk1"/>
              </a:buClr>
              <a:buSzPts val="2200"/>
              <a:buNone/>
            </a:pPr>
            <a:endParaRPr sz="2200"/>
          </a:p>
          <a:p>
            <a:pPr marL="685800" lvl="1" indent="-228600" algn="l" rtl="0">
              <a:lnSpc>
                <a:spcPct val="100000"/>
              </a:lnSpc>
              <a:spcBef>
                <a:spcPts val="500"/>
              </a:spcBef>
              <a:spcAft>
                <a:spcPts val="0"/>
              </a:spcAft>
              <a:buClr>
                <a:schemeClr val="dk1"/>
              </a:buClr>
              <a:buSzPts val="2200"/>
              <a:buChar char="•"/>
            </a:pPr>
            <a:r>
              <a:rPr lang="en-US" sz="2200"/>
              <a:t>To complete the perfect business casual outfit, you should take care of your shoes.</a:t>
            </a:r>
            <a:endParaRPr sz="2200"/>
          </a:p>
        </p:txBody>
      </p:sp>
      <p:pic>
        <p:nvPicPr>
          <p:cNvPr id="226" name="Google Shape;226;p24" descr="Photo thoughtful businesswoman looking away at office"/>
          <p:cNvPicPr preferRelativeResize="0"/>
          <p:nvPr/>
        </p:nvPicPr>
        <p:blipFill rotWithShape="1">
          <a:blip r:embed="rId3">
            <a:alphaModFix/>
          </a:blip>
          <a:srcRect t="11647"/>
          <a:stretch/>
        </p:blipFill>
        <p:spPr>
          <a:xfrm>
            <a:off x="8065605" y="1026160"/>
            <a:ext cx="4286254" cy="4805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5" descr="Free photo successful businesswomen handshaking and greeting each other"/>
          <p:cNvPicPr preferRelativeResize="0"/>
          <p:nvPr/>
        </p:nvPicPr>
        <p:blipFill rotWithShape="1">
          <a:blip r:embed="rId3">
            <a:alphaModFix/>
          </a:blip>
          <a:srcRect/>
          <a:stretch/>
        </p:blipFill>
        <p:spPr>
          <a:xfrm>
            <a:off x="4643790" y="946487"/>
            <a:ext cx="7557736" cy="5034466"/>
          </a:xfrm>
          <a:prstGeom prst="rect">
            <a:avLst/>
          </a:prstGeom>
          <a:noFill/>
          <a:ln>
            <a:noFill/>
          </a:ln>
        </p:spPr>
      </p:pic>
      <p:sp>
        <p:nvSpPr>
          <p:cNvPr id="233" name="Google Shape;233;p25"/>
          <p:cNvSpPr txBox="1">
            <a:spLocks noGrp="1"/>
          </p:cNvSpPr>
          <p:nvPr>
            <p:ph type="title"/>
          </p:nvPr>
        </p:nvSpPr>
        <p:spPr>
          <a:xfrm>
            <a:off x="0" y="227045"/>
            <a:ext cx="10515600" cy="56134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b="1"/>
              <a:t>Introduction</a:t>
            </a:r>
            <a:endParaRPr/>
          </a:p>
        </p:txBody>
      </p:sp>
      <p:sp>
        <p:nvSpPr>
          <p:cNvPr id="234" name="Google Shape;234;p25"/>
          <p:cNvSpPr txBox="1"/>
          <p:nvPr/>
        </p:nvSpPr>
        <p:spPr>
          <a:xfrm>
            <a:off x="4643790" y="3978442"/>
            <a:ext cx="7557736" cy="2002510"/>
          </a:xfrm>
          <a:prstGeom prst="rect">
            <a:avLst/>
          </a:prstGeom>
          <a:solidFill>
            <a:srgbClr val="ECF1F4"/>
          </a:solidFill>
          <a:ln>
            <a:noFill/>
          </a:ln>
        </p:spPr>
        <p:txBody>
          <a:bodyPr spcFirstLastPara="1" wrap="square" lIns="216000" tIns="45700" rIns="91425" bIns="45700" anchor="t" anchorCtr="0">
            <a:noAutofit/>
          </a:bodyPr>
          <a:lstStyle/>
          <a:p>
            <a:pPr marL="360363" marR="0" lvl="1" indent="-269875"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Younger/junior/lesser important people are introduced to older/senior/more important people</a:t>
            </a:r>
            <a:endParaRPr sz="1400" b="0" i="0" u="none" strike="noStrike" cap="none">
              <a:solidFill>
                <a:srgbClr val="000000"/>
              </a:solidFill>
              <a:latin typeface="Arial"/>
              <a:ea typeface="Arial"/>
              <a:cs typeface="Arial"/>
              <a:sym typeface="Arial"/>
            </a:endParaRPr>
          </a:p>
          <a:p>
            <a:pPr marL="360363" marR="0" lvl="1" indent="-263525" algn="l" rtl="0">
              <a:lnSpc>
                <a:spcPct val="115000"/>
              </a:lnSpc>
              <a:spcBef>
                <a:spcPts val="500"/>
              </a:spcBef>
              <a:spcAft>
                <a:spcPts val="0"/>
              </a:spcAft>
              <a:buClr>
                <a:schemeClr val="dk1"/>
              </a:buClr>
              <a:buSzPts val="100"/>
              <a:buFont typeface="Arial"/>
              <a:buNone/>
            </a:pPr>
            <a:endParaRPr sz="100" b="0" i="0" u="none" strike="noStrike" cap="none">
              <a:solidFill>
                <a:schemeClr val="dk1"/>
              </a:solidFill>
              <a:latin typeface="Arial"/>
              <a:ea typeface="Arial"/>
              <a:cs typeface="Arial"/>
              <a:sym typeface="Arial"/>
            </a:endParaRPr>
          </a:p>
          <a:p>
            <a:pPr marL="360363" marR="0" lvl="1" indent="-269875" algn="l" rtl="0">
              <a:lnSpc>
                <a:spcPct val="115000"/>
              </a:lnSpc>
              <a:spcBef>
                <a:spcPts val="50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Junior ranking professionals to senior ranking professionals &amp; Business contacts, boss and staff to clients</a:t>
            </a:r>
            <a:endParaRPr sz="1400" b="0" i="0" u="none" strike="noStrike" cap="none">
              <a:solidFill>
                <a:srgbClr val="000000"/>
              </a:solidFill>
              <a:latin typeface="Arial"/>
              <a:ea typeface="Arial"/>
              <a:cs typeface="Arial"/>
              <a:sym typeface="Arial"/>
            </a:endParaRPr>
          </a:p>
          <a:p>
            <a:pPr marL="360363" marR="0" lvl="1" indent="-263525" algn="l" rtl="0">
              <a:lnSpc>
                <a:spcPct val="115000"/>
              </a:lnSpc>
              <a:spcBef>
                <a:spcPts val="500"/>
              </a:spcBef>
              <a:spcAft>
                <a:spcPts val="0"/>
              </a:spcAft>
              <a:buClr>
                <a:schemeClr val="dk1"/>
              </a:buClr>
              <a:buSzPts val="100"/>
              <a:buFont typeface="Arial"/>
              <a:buNone/>
            </a:pPr>
            <a:endParaRPr sz="100" b="0" i="0" u="none" strike="noStrike" cap="none">
              <a:solidFill>
                <a:schemeClr val="dk1"/>
              </a:solidFill>
              <a:latin typeface="Arial"/>
              <a:ea typeface="Arial"/>
              <a:cs typeface="Arial"/>
              <a:sym typeface="Arial"/>
            </a:endParaRPr>
          </a:p>
          <a:p>
            <a:pPr marL="360363" marR="0" lvl="1" indent="-269875" algn="l" rtl="0">
              <a:lnSpc>
                <a:spcPct val="115000"/>
              </a:lnSpc>
              <a:spcBef>
                <a:spcPts val="50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Personal acquaintances/family members to business professionals in any business function</a:t>
            </a:r>
            <a:endParaRPr sz="1400" b="0" i="0" u="none" strike="noStrike" cap="none">
              <a:solidFill>
                <a:srgbClr val="000000"/>
              </a:solidFill>
              <a:latin typeface="Arial"/>
              <a:ea typeface="Arial"/>
              <a:cs typeface="Arial"/>
              <a:sym typeface="Arial"/>
            </a:endParaRPr>
          </a:p>
          <a:p>
            <a:pPr marL="360363" marR="0" lvl="1" indent="-269875" algn="l" rtl="0">
              <a:lnSpc>
                <a:spcPct val="115000"/>
              </a:lnSpc>
              <a:spcBef>
                <a:spcPts val="5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Ram (subordinate) meet Mr. Doshi (client) who is our esteemed customer.</a:t>
            </a:r>
            <a:endParaRPr sz="1400" b="0" i="0" u="none" strike="noStrike" cap="none">
              <a:solidFill>
                <a:srgbClr val="000000"/>
              </a:solidFill>
              <a:latin typeface="Arial"/>
              <a:ea typeface="Arial"/>
              <a:cs typeface="Arial"/>
              <a:sym typeface="Arial"/>
            </a:endParaRPr>
          </a:p>
          <a:p>
            <a:pPr marL="360363" marR="0" lvl="1" indent="-269875" algn="l" rtl="0">
              <a:lnSpc>
                <a:spcPct val="115000"/>
              </a:lnSpc>
              <a:spcBef>
                <a:spcPts val="5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Sam sir (boss), this is Mr. Srivastav our customer from the Baroda branch.</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235" name="Google Shape;235;p25" descr="Two happy partners shaking hands in cafe"/>
          <p:cNvPicPr preferRelativeResize="0"/>
          <p:nvPr/>
        </p:nvPicPr>
        <p:blipFill rotWithShape="1">
          <a:blip r:embed="rId4">
            <a:alphaModFix/>
          </a:blip>
          <a:srcRect l="14213" r="3858"/>
          <a:stretch/>
        </p:blipFill>
        <p:spPr>
          <a:xfrm>
            <a:off x="-1" y="946487"/>
            <a:ext cx="4643789" cy="5034465"/>
          </a:xfrm>
          <a:prstGeom prst="rect">
            <a:avLst/>
          </a:prstGeom>
          <a:solidFill>
            <a:srgbClr val="262223"/>
          </a:solidFill>
          <a:ln>
            <a:noFill/>
          </a:ln>
        </p:spPr>
      </p:pic>
      <p:sp>
        <p:nvSpPr>
          <p:cNvPr id="236" name="Google Shape;236;p25"/>
          <p:cNvSpPr txBox="1"/>
          <p:nvPr/>
        </p:nvSpPr>
        <p:spPr>
          <a:xfrm>
            <a:off x="-51028" y="3978442"/>
            <a:ext cx="4694817" cy="2002510"/>
          </a:xfrm>
          <a:prstGeom prst="rect">
            <a:avLst/>
          </a:prstGeom>
          <a:solidFill>
            <a:srgbClr val="201C1B"/>
          </a:solidFill>
          <a:ln>
            <a:noFill/>
          </a:ln>
        </p:spPr>
        <p:txBody>
          <a:bodyPr spcFirstLastPara="1" wrap="square" lIns="216000"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lt1"/>
              </a:solidFill>
              <a:latin typeface="Arial"/>
              <a:ea typeface="Arial"/>
              <a:cs typeface="Arial"/>
              <a:sym typeface="Arial"/>
            </a:endParaRPr>
          </a:p>
          <a:p>
            <a:pPr marL="360363" marR="0" lvl="1" indent="-269875" algn="l" rtl="0">
              <a:lnSpc>
                <a:spcPct val="105000"/>
              </a:lnSpc>
              <a:spcBef>
                <a:spcPts val="50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Hello Ma’am, I am RAM Kumar, ABC Ltd. It’s pleasure to meet you. </a:t>
            </a:r>
            <a:endParaRPr sz="1400" b="0" i="0" u="none" strike="noStrike" cap="none">
              <a:solidFill>
                <a:srgbClr val="000000"/>
              </a:solidFill>
              <a:latin typeface="Arial"/>
              <a:ea typeface="Arial"/>
              <a:cs typeface="Arial"/>
              <a:sym typeface="Arial"/>
            </a:endParaRPr>
          </a:p>
          <a:p>
            <a:pPr marL="360363" marR="0" lvl="1" indent="-200025" algn="l" rtl="0">
              <a:lnSpc>
                <a:spcPct val="105000"/>
              </a:lnSpc>
              <a:spcBef>
                <a:spcPts val="500"/>
              </a:spcBef>
              <a:spcAft>
                <a:spcPts val="0"/>
              </a:spcAft>
              <a:buClr>
                <a:schemeClr val="dk1"/>
              </a:buClr>
              <a:buSzPts val="1100"/>
              <a:buFont typeface="Arial"/>
              <a:buNone/>
            </a:pPr>
            <a:endParaRPr sz="1100" b="0" i="0" u="none" strike="noStrike" cap="none">
              <a:solidFill>
                <a:schemeClr val="lt1"/>
              </a:solidFill>
              <a:latin typeface="Arial"/>
              <a:ea typeface="Arial"/>
              <a:cs typeface="Arial"/>
              <a:sym typeface="Arial"/>
            </a:endParaRPr>
          </a:p>
          <a:p>
            <a:pPr marL="360363" marR="0" lvl="1" indent="-269875" algn="l" rtl="0">
              <a:lnSpc>
                <a:spcPct val="105000"/>
              </a:lnSpc>
              <a:spcBef>
                <a:spcPts val="50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Good morning everyone! My name is Ram Kumar, ABC Ltd. How may I help you?</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lt1"/>
              </a:solidFill>
              <a:latin typeface="Arial"/>
              <a:ea typeface="Arial"/>
              <a:cs typeface="Arial"/>
              <a:sym typeface="Arial"/>
            </a:endParaRPr>
          </a:p>
        </p:txBody>
      </p:sp>
      <p:sp>
        <p:nvSpPr>
          <p:cNvPr id="237" name="Google Shape;237;p25"/>
          <p:cNvSpPr txBox="1"/>
          <p:nvPr/>
        </p:nvSpPr>
        <p:spPr>
          <a:xfrm>
            <a:off x="7225468" y="6139053"/>
            <a:ext cx="239437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Introducing Others</a:t>
            </a:r>
            <a:endParaRPr sz="1400" b="0" i="0" u="none" strike="noStrike" cap="none">
              <a:solidFill>
                <a:srgbClr val="000000"/>
              </a:solidFill>
              <a:latin typeface="Arial"/>
              <a:ea typeface="Arial"/>
              <a:cs typeface="Arial"/>
              <a:sym typeface="Arial"/>
            </a:endParaRPr>
          </a:p>
        </p:txBody>
      </p:sp>
      <p:sp>
        <p:nvSpPr>
          <p:cNvPr id="238" name="Google Shape;238;p25"/>
          <p:cNvSpPr txBox="1"/>
          <p:nvPr/>
        </p:nvSpPr>
        <p:spPr>
          <a:xfrm>
            <a:off x="1099190" y="6139053"/>
            <a:ext cx="239437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Introducing Self</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6"/>
          <p:cNvSpPr txBox="1">
            <a:spLocks noGrp="1"/>
          </p:cNvSpPr>
          <p:nvPr>
            <p:ph type="title"/>
          </p:nvPr>
        </p:nvSpPr>
        <p:spPr>
          <a:xfrm>
            <a:off x="685800" y="365126"/>
            <a:ext cx="10668000" cy="6486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b="1"/>
              <a:t>Eye Contact-Do’s</a:t>
            </a:r>
            <a:endParaRPr/>
          </a:p>
        </p:txBody>
      </p:sp>
      <p:sp>
        <p:nvSpPr>
          <p:cNvPr id="245" name="Google Shape;245;p26"/>
          <p:cNvSpPr txBox="1">
            <a:spLocks noGrp="1"/>
          </p:cNvSpPr>
          <p:nvPr>
            <p:ph type="body" idx="1"/>
          </p:nvPr>
        </p:nvSpPr>
        <p:spPr>
          <a:xfrm>
            <a:off x="685799" y="1291664"/>
            <a:ext cx="10433685" cy="418045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202124"/>
              </a:buClr>
              <a:buSzPts val="2600"/>
              <a:buChar char="•"/>
            </a:pPr>
            <a:r>
              <a:rPr lang="en-US" sz="2600" b="0" i="0">
                <a:solidFill>
                  <a:srgbClr val="202124"/>
                </a:solidFill>
              </a:rPr>
              <a:t>Hold your gaze for 4 to 5 seconds at a time</a:t>
            </a:r>
            <a:endParaRPr/>
          </a:p>
          <a:p>
            <a:pPr marL="228600" lvl="0" indent="-63500" algn="l" rtl="0">
              <a:lnSpc>
                <a:spcPct val="90000"/>
              </a:lnSpc>
              <a:spcBef>
                <a:spcPts val="1000"/>
              </a:spcBef>
              <a:spcAft>
                <a:spcPts val="0"/>
              </a:spcAft>
              <a:buClr>
                <a:schemeClr val="dk1"/>
              </a:buClr>
              <a:buSzPts val="2600"/>
              <a:buNone/>
            </a:pPr>
            <a:endParaRPr sz="2600" b="0" i="0">
              <a:solidFill>
                <a:srgbClr val="202124"/>
              </a:solidFill>
            </a:endParaRPr>
          </a:p>
          <a:p>
            <a:pPr marL="228600" lvl="0" indent="-228600" algn="l" rtl="0">
              <a:lnSpc>
                <a:spcPct val="90000"/>
              </a:lnSpc>
              <a:spcBef>
                <a:spcPts val="1000"/>
              </a:spcBef>
              <a:spcAft>
                <a:spcPts val="0"/>
              </a:spcAft>
              <a:buClr>
                <a:srgbClr val="202124"/>
              </a:buClr>
              <a:buSzPts val="2600"/>
              <a:buChar char="•"/>
            </a:pPr>
            <a:r>
              <a:rPr lang="en-US" sz="2600" b="0" i="0">
                <a:solidFill>
                  <a:srgbClr val="202124"/>
                </a:solidFill>
              </a:rPr>
              <a:t>Smile</a:t>
            </a:r>
            <a:endParaRPr/>
          </a:p>
          <a:p>
            <a:pPr marL="228600" lvl="0" indent="-63500" algn="l" rtl="0">
              <a:lnSpc>
                <a:spcPct val="90000"/>
              </a:lnSpc>
              <a:spcBef>
                <a:spcPts val="1000"/>
              </a:spcBef>
              <a:spcAft>
                <a:spcPts val="0"/>
              </a:spcAft>
              <a:buClr>
                <a:schemeClr val="dk1"/>
              </a:buClr>
              <a:buSzPts val="2600"/>
              <a:buNone/>
            </a:pPr>
            <a:endParaRPr sz="2600" b="0" i="0">
              <a:solidFill>
                <a:srgbClr val="202124"/>
              </a:solidFill>
            </a:endParaRPr>
          </a:p>
          <a:p>
            <a:pPr marL="228600" lvl="0" indent="-228600" algn="l" rtl="0">
              <a:lnSpc>
                <a:spcPct val="90000"/>
              </a:lnSpc>
              <a:spcBef>
                <a:spcPts val="1000"/>
              </a:spcBef>
              <a:spcAft>
                <a:spcPts val="0"/>
              </a:spcAft>
              <a:buClr>
                <a:srgbClr val="202124"/>
              </a:buClr>
              <a:buSzPts val="2600"/>
              <a:buChar char="•"/>
            </a:pPr>
            <a:r>
              <a:rPr lang="en-US" sz="2600" b="0" i="0">
                <a:solidFill>
                  <a:srgbClr val="202124"/>
                </a:solidFill>
              </a:rPr>
              <a:t>Use gestures</a:t>
            </a:r>
            <a:endParaRPr/>
          </a:p>
          <a:p>
            <a:pPr marL="228600" lvl="0" indent="-63500" algn="l" rtl="0">
              <a:lnSpc>
                <a:spcPct val="90000"/>
              </a:lnSpc>
              <a:spcBef>
                <a:spcPts val="1000"/>
              </a:spcBef>
              <a:spcAft>
                <a:spcPts val="0"/>
              </a:spcAft>
              <a:buClr>
                <a:schemeClr val="dk1"/>
              </a:buClr>
              <a:buSzPts val="2600"/>
              <a:buNone/>
            </a:pPr>
            <a:endParaRPr sz="2600" b="0" i="0">
              <a:solidFill>
                <a:srgbClr val="202124"/>
              </a:solidFill>
            </a:endParaRPr>
          </a:p>
          <a:p>
            <a:pPr marL="228600" lvl="0" indent="-228600" algn="l" rtl="0">
              <a:lnSpc>
                <a:spcPct val="90000"/>
              </a:lnSpc>
              <a:spcBef>
                <a:spcPts val="1000"/>
              </a:spcBef>
              <a:spcAft>
                <a:spcPts val="0"/>
              </a:spcAft>
              <a:buClr>
                <a:srgbClr val="202124"/>
              </a:buClr>
              <a:buSzPts val="2600"/>
              <a:buChar char="•"/>
            </a:pPr>
            <a:r>
              <a:rPr lang="en-US" sz="2600" b="0" i="0">
                <a:solidFill>
                  <a:srgbClr val="202124"/>
                </a:solidFill>
              </a:rPr>
              <a:t>Move your eyes slowly</a:t>
            </a:r>
            <a:endParaRPr/>
          </a:p>
          <a:p>
            <a:pPr marL="228600" lvl="0" indent="-63500" algn="l" rtl="0">
              <a:lnSpc>
                <a:spcPct val="90000"/>
              </a:lnSpc>
              <a:spcBef>
                <a:spcPts val="1000"/>
              </a:spcBef>
              <a:spcAft>
                <a:spcPts val="0"/>
              </a:spcAft>
              <a:buClr>
                <a:schemeClr val="dk1"/>
              </a:buClr>
              <a:buSzPts val="2600"/>
              <a:buNone/>
            </a:pPr>
            <a:endParaRPr sz="2600" b="0" i="0">
              <a:solidFill>
                <a:srgbClr val="202124"/>
              </a:solidFill>
            </a:endParaRPr>
          </a:p>
          <a:p>
            <a:pPr marL="228600" lvl="0" indent="-228600" algn="l" rtl="0">
              <a:lnSpc>
                <a:spcPct val="90000"/>
              </a:lnSpc>
              <a:spcBef>
                <a:spcPts val="1000"/>
              </a:spcBef>
              <a:spcAft>
                <a:spcPts val="0"/>
              </a:spcAft>
              <a:buClr>
                <a:srgbClr val="202124"/>
              </a:buClr>
              <a:buSzPts val="2600"/>
              <a:buChar char="•"/>
            </a:pPr>
            <a:r>
              <a:rPr lang="en-US" sz="2600" b="0" i="0">
                <a:solidFill>
                  <a:srgbClr val="202124"/>
                </a:solidFill>
              </a:rPr>
              <a:t>Maintain eye contact 50% of the time</a:t>
            </a:r>
            <a:endParaRPr/>
          </a:p>
          <a:p>
            <a:pPr marL="0" lvl="0" indent="0" algn="l" rtl="0">
              <a:lnSpc>
                <a:spcPct val="90000"/>
              </a:lnSpc>
              <a:spcBef>
                <a:spcPts val="1000"/>
              </a:spcBef>
              <a:spcAft>
                <a:spcPts val="0"/>
              </a:spcAft>
              <a:buClr>
                <a:schemeClr val="dk1"/>
              </a:buClr>
              <a:buSzPts val="2800"/>
              <a:buNone/>
            </a:pPr>
            <a:endParaRPr/>
          </a:p>
        </p:txBody>
      </p:sp>
      <p:pic>
        <p:nvPicPr>
          <p:cNvPr id="246" name="Google Shape;246;p26" descr="Photo i should be there in time confident young man in full suit adjusting his sleeve"/>
          <p:cNvPicPr preferRelativeResize="0"/>
          <p:nvPr/>
        </p:nvPicPr>
        <p:blipFill rotWithShape="1">
          <a:blip r:embed="rId3">
            <a:alphaModFix/>
          </a:blip>
          <a:srcRect l="8887" r="8530"/>
          <a:stretch/>
        </p:blipFill>
        <p:spPr>
          <a:xfrm>
            <a:off x="6872286" y="1291665"/>
            <a:ext cx="5319714" cy="4708634"/>
          </a:xfrm>
          <a:prstGeom prst="rect">
            <a:avLst/>
          </a:prstGeom>
          <a:noFill/>
          <a:ln>
            <a:noFill/>
          </a:ln>
        </p:spPr>
      </p:pic>
      <p:sp>
        <p:nvSpPr>
          <p:cNvPr id="247" name="Google Shape;247;p26"/>
          <p:cNvSpPr txBox="1"/>
          <p:nvPr/>
        </p:nvSpPr>
        <p:spPr>
          <a:xfrm>
            <a:off x="837413" y="5507855"/>
            <a:ext cx="6034873"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202124"/>
                </a:solidFill>
                <a:latin typeface="Arial"/>
                <a:ea typeface="Arial"/>
                <a:cs typeface="Arial"/>
                <a:sym typeface="Arial"/>
              </a:rPr>
              <a:t>Don’t Frown/ Stare</a:t>
            </a:r>
            <a:endParaRPr sz="2600" b="0" i="0" u="none" strike="noStrike" cap="none">
              <a:solidFill>
                <a:srgbClr val="202124"/>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7"/>
          <p:cNvPicPr preferRelativeResize="0"/>
          <p:nvPr/>
        </p:nvPicPr>
        <p:blipFill rotWithShape="1">
          <a:blip r:embed="rId3">
            <a:alphaModFix/>
          </a:blip>
          <a:srcRect/>
          <a:stretch/>
        </p:blipFill>
        <p:spPr>
          <a:xfrm>
            <a:off x="4931344" y="1043607"/>
            <a:ext cx="7260655" cy="4890053"/>
          </a:xfrm>
          <a:prstGeom prst="rect">
            <a:avLst/>
          </a:prstGeom>
          <a:noFill/>
          <a:ln>
            <a:noFill/>
          </a:ln>
        </p:spPr>
      </p:pic>
      <p:sp>
        <p:nvSpPr>
          <p:cNvPr id="254" name="Google Shape;254;p27"/>
          <p:cNvSpPr txBox="1">
            <a:spLocks noGrp="1"/>
          </p:cNvSpPr>
          <p:nvPr>
            <p:ph type="title"/>
          </p:nvPr>
        </p:nvSpPr>
        <p:spPr>
          <a:xfrm>
            <a:off x="708992" y="184792"/>
            <a:ext cx="10054286" cy="5613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Visiting card etiquette</a:t>
            </a:r>
            <a:endParaRPr sz="4000" b="1"/>
          </a:p>
        </p:txBody>
      </p:sp>
      <p:sp>
        <p:nvSpPr>
          <p:cNvPr id="255" name="Google Shape;255;p27"/>
          <p:cNvSpPr txBox="1"/>
          <p:nvPr/>
        </p:nvSpPr>
        <p:spPr>
          <a:xfrm rot="-968131">
            <a:off x="7699361" y="4528402"/>
            <a:ext cx="13081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Business Card</a:t>
            </a:r>
            <a:endParaRPr sz="1400" b="0" i="0" u="none" strike="noStrike" cap="none">
              <a:solidFill>
                <a:schemeClr val="dk1"/>
              </a:solidFill>
              <a:latin typeface="Arial"/>
              <a:ea typeface="Arial"/>
              <a:cs typeface="Arial"/>
              <a:sym typeface="Arial"/>
            </a:endParaRPr>
          </a:p>
        </p:txBody>
      </p:sp>
      <p:sp>
        <p:nvSpPr>
          <p:cNvPr id="256" name="Google Shape;256;p27"/>
          <p:cNvSpPr/>
          <p:nvPr/>
        </p:nvSpPr>
        <p:spPr>
          <a:xfrm>
            <a:off x="0" y="1043607"/>
            <a:ext cx="4931344" cy="4890053"/>
          </a:xfrm>
          <a:prstGeom prst="rect">
            <a:avLst/>
          </a:prstGeom>
          <a:solidFill>
            <a:srgbClr val="E1E5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27"/>
          <p:cNvSpPr txBox="1">
            <a:spLocks noGrp="1"/>
          </p:cNvSpPr>
          <p:nvPr>
            <p:ph type="body" idx="1"/>
          </p:nvPr>
        </p:nvSpPr>
        <p:spPr>
          <a:xfrm>
            <a:off x="559813" y="1043607"/>
            <a:ext cx="6698974" cy="4890053"/>
          </a:xfrm>
          <a:prstGeom prst="rect">
            <a:avLst/>
          </a:prstGeom>
          <a:noFill/>
          <a:ln>
            <a:noFill/>
          </a:ln>
        </p:spPr>
        <p:txBody>
          <a:bodyPr spcFirstLastPara="1" wrap="square" lIns="91425" tIns="0" rIns="91425" bIns="45700" anchor="ctr" anchorCtr="0">
            <a:normAutofit/>
          </a:bodyPr>
          <a:lstStyle/>
          <a:p>
            <a:pPr marL="228600" lvl="0" indent="-228600" algn="l" rtl="0">
              <a:lnSpc>
                <a:spcPct val="150000"/>
              </a:lnSpc>
              <a:spcBef>
                <a:spcPts val="0"/>
              </a:spcBef>
              <a:spcAft>
                <a:spcPts val="0"/>
              </a:spcAft>
              <a:buClr>
                <a:schemeClr val="dk1"/>
              </a:buClr>
              <a:buSzPts val="2200"/>
              <a:buChar char="•"/>
            </a:pPr>
            <a:r>
              <a:rPr lang="en-US" sz="2200"/>
              <a:t>Never leave the house or office without your business card</a:t>
            </a:r>
            <a:endParaRPr/>
          </a:p>
          <a:p>
            <a:pPr marL="228600" lvl="0" indent="-228600" algn="l" rtl="0">
              <a:lnSpc>
                <a:spcPct val="150000"/>
              </a:lnSpc>
              <a:spcBef>
                <a:spcPts val="2400"/>
              </a:spcBef>
              <a:spcAft>
                <a:spcPts val="0"/>
              </a:spcAft>
              <a:buClr>
                <a:schemeClr val="dk1"/>
              </a:buClr>
              <a:buSzPts val="2200"/>
              <a:buChar char="•"/>
            </a:pPr>
            <a:r>
              <a:rPr lang="en-US" sz="2200"/>
              <a:t>Keep your business card to yourself</a:t>
            </a:r>
            <a:endParaRPr/>
          </a:p>
          <a:p>
            <a:pPr marL="228600" lvl="0" indent="-228600" algn="l" rtl="0">
              <a:lnSpc>
                <a:spcPct val="150000"/>
              </a:lnSpc>
              <a:spcBef>
                <a:spcPts val="2400"/>
              </a:spcBef>
              <a:spcAft>
                <a:spcPts val="0"/>
              </a:spcAft>
              <a:buClr>
                <a:schemeClr val="dk1"/>
              </a:buClr>
              <a:buSzPts val="2200"/>
              <a:buChar char="•"/>
            </a:pPr>
            <a:r>
              <a:rPr lang="en-US" sz="2200"/>
              <a:t>Give your business card when a person asks for it</a:t>
            </a:r>
            <a:endParaRPr/>
          </a:p>
          <a:p>
            <a:pPr marL="228600" lvl="0" indent="-228600" algn="l" rtl="0">
              <a:lnSpc>
                <a:spcPct val="150000"/>
              </a:lnSpc>
              <a:spcBef>
                <a:spcPts val="2400"/>
              </a:spcBef>
              <a:spcAft>
                <a:spcPts val="0"/>
              </a:spcAft>
              <a:buClr>
                <a:schemeClr val="dk1"/>
              </a:buClr>
              <a:buSzPts val="2200"/>
              <a:buChar char="•"/>
            </a:pPr>
            <a:r>
              <a:rPr lang="en-US" sz="2200"/>
              <a:t>Make sure your business card is presentable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8"/>
          <p:cNvSpPr txBox="1">
            <a:spLocks noGrp="1"/>
          </p:cNvSpPr>
          <p:nvPr>
            <p:ph type="title"/>
          </p:nvPr>
        </p:nvSpPr>
        <p:spPr>
          <a:xfrm>
            <a:off x="626165" y="174099"/>
            <a:ext cx="10217302" cy="5613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Space</a:t>
            </a:r>
            <a:endParaRPr sz="4000" b="1"/>
          </a:p>
        </p:txBody>
      </p:sp>
      <p:sp>
        <p:nvSpPr>
          <p:cNvPr id="264" name="Google Shape;264;p28"/>
          <p:cNvSpPr txBox="1">
            <a:spLocks noGrp="1"/>
          </p:cNvSpPr>
          <p:nvPr>
            <p:ph type="body" idx="1"/>
          </p:nvPr>
        </p:nvSpPr>
        <p:spPr>
          <a:xfrm>
            <a:off x="0" y="1016111"/>
            <a:ext cx="6983604" cy="4802667"/>
          </a:xfrm>
          <a:prstGeom prst="rect">
            <a:avLst/>
          </a:prstGeom>
          <a:solidFill>
            <a:srgbClr val="7E9BAD"/>
          </a:solidFill>
          <a:ln>
            <a:noFill/>
          </a:ln>
        </p:spPr>
        <p:txBody>
          <a:bodyPr spcFirstLastPara="1" wrap="square" lIns="91425" tIns="45700" rIns="91425" bIns="45700" anchor="t" anchorCtr="0">
            <a:noAutofit/>
          </a:bodyPr>
          <a:lstStyle/>
          <a:p>
            <a:pPr marL="685800" lvl="1" indent="-228600" algn="l" rtl="0">
              <a:lnSpc>
                <a:spcPct val="120000"/>
              </a:lnSpc>
              <a:spcBef>
                <a:spcPts val="0"/>
              </a:spcBef>
              <a:spcAft>
                <a:spcPts val="0"/>
              </a:spcAft>
              <a:buClr>
                <a:schemeClr val="lt1"/>
              </a:buClr>
              <a:buSzPts val="2400"/>
              <a:buChar char="•"/>
            </a:pPr>
            <a:r>
              <a:rPr lang="en-US" sz="2400" b="0" i="0" u="none" strike="noStrike">
                <a:solidFill>
                  <a:schemeClr val="lt1"/>
                </a:solidFill>
              </a:rPr>
              <a:t>Edward T. Hall invented the concept proxemics- which mentions the space Etiquettes</a:t>
            </a:r>
            <a:r>
              <a:rPr lang="en-US" sz="2400" b="0" i="0">
                <a:solidFill>
                  <a:schemeClr val="lt1"/>
                </a:solidFill>
              </a:rPr>
              <a:t>. </a:t>
            </a:r>
            <a:endParaRPr/>
          </a:p>
          <a:p>
            <a:pPr marL="685800" lvl="1" indent="-76200" algn="l" rtl="0">
              <a:lnSpc>
                <a:spcPct val="120000"/>
              </a:lnSpc>
              <a:spcBef>
                <a:spcPts val="500"/>
              </a:spcBef>
              <a:spcAft>
                <a:spcPts val="0"/>
              </a:spcAft>
              <a:buClr>
                <a:schemeClr val="dk1"/>
              </a:buClr>
              <a:buSzPts val="2400"/>
              <a:buNone/>
            </a:pPr>
            <a:endParaRPr sz="2400" b="0" i="0">
              <a:solidFill>
                <a:schemeClr val="lt1"/>
              </a:solidFill>
            </a:endParaRPr>
          </a:p>
          <a:p>
            <a:pPr marL="685800" lvl="1" indent="-228600" algn="l" rtl="0">
              <a:lnSpc>
                <a:spcPct val="120000"/>
              </a:lnSpc>
              <a:spcBef>
                <a:spcPts val="500"/>
              </a:spcBef>
              <a:spcAft>
                <a:spcPts val="0"/>
              </a:spcAft>
              <a:buClr>
                <a:schemeClr val="lt1"/>
              </a:buClr>
              <a:buSzPts val="2400"/>
              <a:buChar char="•"/>
            </a:pPr>
            <a:r>
              <a:rPr lang="en-US" sz="2400">
                <a:solidFill>
                  <a:schemeClr val="lt1"/>
                </a:solidFill>
              </a:rPr>
              <a:t>Four Types of </a:t>
            </a:r>
            <a:r>
              <a:rPr lang="en-US" sz="2400" b="0" i="0">
                <a:solidFill>
                  <a:schemeClr val="lt1"/>
                </a:solidFill>
              </a:rPr>
              <a:t> interpersonal distance, or </a:t>
            </a:r>
            <a:r>
              <a:rPr lang="en-US" sz="2400" b="0" i="0" u="none" strike="noStrike">
                <a:solidFill>
                  <a:schemeClr val="lt1"/>
                </a:solidFill>
              </a:rPr>
              <a:t>degrees of proximity</a:t>
            </a:r>
            <a:r>
              <a:rPr lang="en-US" sz="2400" b="0" i="0">
                <a:solidFill>
                  <a:schemeClr val="lt1"/>
                </a:solidFill>
              </a:rPr>
              <a:t> that we experience</a:t>
            </a:r>
            <a:endParaRPr/>
          </a:p>
          <a:p>
            <a:pPr marL="685800" lvl="1" indent="-76200" algn="l" rtl="0">
              <a:lnSpc>
                <a:spcPct val="120000"/>
              </a:lnSpc>
              <a:spcBef>
                <a:spcPts val="500"/>
              </a:spcBef>
              <a:spcAft>
                <a:spcPts val="0"/>
              </a:spcAft>
              <a:buClr>
                <a:schemeClr val="dk1"/>
              </a:buClr>
              <a:buSzPts val="2400"/>
              <a:buNone/>
            </a:pPr>
            <a:endParaRPr sz="2400">
              <a:solidFill>
                <a:schemeClr val="lt1"/>
              </a:solidFill>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rPr>
              <a:t>Public distance- (12-25 Feet)</a:t>
            </a:r>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rPr>
              <a:t>Social distance (4-12Feet)</a:t>
            </a:r>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rPr>
              <a:t>Personal distance (1.5- 4 Feet)</a:t>
            </a:r>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rPr>
              <a:t>Intimate distance  (Less than 1.5 Feet)</a:t>
            </a:r>
            <a:endParaRPr sz="2700">
              <a:solidFill>
                <a:schemeClr val="lt1"/>
              </a:solidFill>
            </a:endParaRPr>
          </a:p>
        </p:txBody>
      </p:sp>
      <p:pic>
        <p:nvPicPr>
          <p:cNvPr id="265" name="Google Shape;265;p28"/>
          <p:cNvPicPr preferRelativeResize="0"/>
          <p:nvPr/>
        </p:nvPicPr>
        <p:blipFill rotWithShape="1">
          <a:blip r:embed="rId3">
            <a:alphaModFix/>
          </a:blip>
          <a:srcRect l="19973" r="9599"/>
          <a:stretch/>
        </p:blipFill>
        <p:spPr>
          <a:xfrm>
            <a:off x="6983604" y="1016112"/>
            <a:ext cx="5208396" cy="48026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9"/>
          <p:cNvSpPr txBox="1"/>
          <p:nvPr/>
        </p:nvSpPr>
        <p:spPr>
          <a:xfrm>
            <a:off x="619795" y="396875"/>
            <a:ext cx="10515600" cy="5683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How should an ideal email be?</a:t>
            </a:r>
            <a:endParaRPr sz="3600" b="1" i="0" u="none" strike="noStrike" cap="none">
              <a:solidFill>
                <a:schemeClr val="dk1"/>
              </a:solidFill>
              <a:latin typeface="Arial"/>
              <a:ea typeface="Arial"/>
              <a:cs typeface="Arial"/>
              <a:sym typeface="Arial"/>
            </a:endParaRPr>
          </a:p>
        </p:txBody>
      </p:sp>
      <p:pic>
        <p:nvPicPr>
          <p:cNvPr id="272" name="Google Shape;272;p29"/>
          <p:cNvPicPr preferRelativeResize="0"/>
          <p:nvPr/>
        </p:nvPicPr>
        <p:blipFill rotWithShape="1">
          <a:blip r:embed="rId3">
            <a:alphaModFix/>
          </a:blip>
          <a:srcRect/>
          <a:stretch/>
        </p:blipFill>
        <p:spPr>
          <a:xfrm>
            <a:off x="0" y="1347614"/>
            <a:ext cx="12188203" cy="3731333"/>
          </a:xfrm>
          <a:prstGeom prst="rect">
            <a:avLst/>
          </a:prstGeom>
          <a:noFill/>
          <a:ln>
            <a:noFill/>
          </a:ln>
        </p:spPr>
      </p:pic>
      <p:sp>
        <p:nvSpPr>
          <p:cNvPr id="273" name="Google Shape;273;p29"/>
          <p:cNvSpPr txBox="1"/>
          <p:nvPr/>
        </p:nvSpPr>
        <p:spPr>
          <a:xfrm>
            <a:off x="1663906" y="4373107"/>
            <a:ext cx="99320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Clear</a:t>
            </a:r>
            <a:endParaRPr sz="1400" b="0" i="0" u="none" strike="noStrike" cap="none">
              <a:solidFill>
                <a:srgbClr val="000000"/>
              </a:solidFill>
              <a:latin typeface="Arial"/>
              <a:ea typeface="Arial"/>
              <a:cs typeface="Arial"/>
              <a:sym typeface="Arial"/>
            </a:endParaRPr>
          </a:p>
        </p:txBody>
      </p:sp>
      <p:sp>
        <p:nvSpPr>
          <p:cNvPr id="274" name="Google Shape;274;p29"/>
          <p:cNvSpPr txBox="1"/>
          <p:nvPr/>
        </p:nvSpPr>
        <p:spPr>
          <a:xfrm>
            <a:off x="4196188" y="4373107"/>
            <a:ext cx="15252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Concise</a:t>
            </a:r>
            <a:endParaRPr sz="1400" b="0" i="0" u="none" strike="noStrike" cap="none">
              <a:solidFill>
                <a:srgbClr val="000000"/>
              </a:solidFill>
              <a:latin typeface="Arial"/>
              <a:ea typeface="Arial"/>
              <a:cs typeface="Arial"/>
              <a:sym typeface="Arial"/>
            </a:endParaRPr>
          </a:p>
        </p:txBody>
      </p:sp>
      <p:sp>
        <p:nvSpPr>
          <p:cNvPr id="275" name="Google Shape;275;p29"/>
          <p:cNvSpPr txBox="1"/>
          <p:nvPr/>
        </p:nvSpPr>
        <p:spPr>
          <a:xfrm>
            <a:off x="6861459" y="4373107"/>
            <a:ext cx="15252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Courteous</a:t>
            </a:r>
            <a:endParaRPr sz="1400" b="0" i="0" u="none" strike="noStrike" cap="none">
              <a:solidFill>
                <a:srgbClr val="000000"/>
              </a:solidFill>
              <a:latin typeface="Arial"/>
              <a:ea typeface="Arial"/>
              <a:cs typeface="Arial"/>
              <a:sym typeface="Arial"/>
            </a:endParaRPr>
          </a:p>
        </p:txBody>
      </p:sp>
      <p:sp>
        <p:nvSpPr>
          <p:cNvPr id="276" name="Google Shape;276;p29"/>
          <p:cNvSpPr txBox="1"/>
          <p:nvPr/>
        </p:nvSpPr>
        <p:spPr>
          <a:xfrm>
            <a:off x="9526729" y="4373107"/>
            <a:ext cx="15252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Complete</a:t>
            </a:r>
            <a:endParaRPr sz="1400" b="0" i="0" u="none" strike="noStrike" cap="none">
              <a:solidFill>
                <a:srgbClr val="000000"/>
              </a:solidFill>
              <a:latin typeface="Arial"/>
              <a:ea typeface="Arial"/>
              <a:cs typeface="Arial"/>
              <a:sym typeface="Arial"/>
            </a:endParaRPr>
          </a:p>
        </p:txBody>
      </p:sp>
      <p:sp>
        <p:nvSpPr>
          <p:cNvPr id="277" name="Google Shape;277;p29"/>
          <p:cNvSpPr txBox="1"/>
          <p:nvPr/>
        </p:nvSpPr>
        <p:spPr>
          <a:xfrm>
            <a:off x="1216629" y="3074781"/>
            <a:ext cx="19859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 intent, message, words and tone  </a:t>
            </a:r>
            <a:endParaRPr sz="1400" b="0" i="0" u="none" strike="noStrike" cap="none">
              <a:solidFill>
                <a:srgbClr val="000000"/>
              </a:solidFill>
              <a:latin typeface="Arial"/>
              <a:ea typeface="Arial"/>
              <a:cs typeface="Arial"/>
              <a:sym typeface="Arial"/>
            </a:endParaRPr>
          </a:p>
        </p:txBody>
      </p:sp>
      <p:sp>
        <p:nvSpPr>
          <p:cNvPr id="278" name="Google Shape;278;p29"/>
          <p:cNvSpPr txBox="1"/>
          <p:nvPr/>
        </p:nvSpPr>
        <p:spPr>
          <a:xfrm>
            <a:off x="3960854" y="3213281"/>
            <a:ext cx="19959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 the point and preferably short</a:t>
            </a:r>
            <a:endParaRPr sz="1400" b="0" i="0" u="none" strike="noStrike" cap="none">
              <a:solidFill>
                <a:srgbClr val="000000"/>
              </a:solidFill>
              <a:latin typeface="Arial"/>
              <a:ea typeface="Arial"/>
              <a:cs typeface="Arial"/>
              <a:sym typeface="Arial"/>
            </a:endParaRPr>
          </a:p>
        </p:txBody>
      </p:sp>
      <p:sp>
        <p:nvSpPr>
          <p:cNvPr id="279" name="Google Shape;279;p29"/>
          <p:cNvSpPr txBox="1"/>
          <p:nvPr/>
        </p:nvSpPr>
        <p:spPr>
          <a:xfrm>
            <a:off x="6571460" y="3213281"/>
            <a:ext cx="20655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Polite, respectful and empathetic</a:t>
            </a:r>
            <a:endParaRPr sz="1400" b="0" i="0" u="none" strike="noStrike" cap="none">
              <a:solidFill>
                <a:srgbClr val="000000"/>
              </a:solidFill>
              <a:latin typeface="Arial"/>
              <a:ea typeface="Arial"/>
              <a:cs typeface="Arial"/>
              <a:sym typeface="Arial"/>
            </a:endParaRPr>
          </a:p>
        </p:txBody>
      </p:sp>
      <p:sp>
        <p:nvSpPr>
          <p:cNvPr id="280" name="Google Shape;280;p29"/>
          <p:cNvSpPr txBox="1"/>
          <p:nvPr/>
        </p:nvSpPr>
        <p:spPr>
          <a:xfrm>
            <a:off x="9325734" y="3074782"/>
            <a:ext cx="192727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Including all relevant information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0"/>
          <p:cNvSpPr txBox="1">
            <a:spLocks noGrp="1"/>
          </p:cNvSpPr>
          <p:nvPr>
            <p:ph type="title"/>
          </p:nvPr>
        </p:nvSpPr>
        <p:spPr>
          <a:xfrm>
            <a:off x="606286" y="351933"/>
            <a:ext cx="9985219" cy="701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Subject Line- Important Pointers</a:t>
            </a:r>
            <a:endParaRPr/>
          </a:p>
        </p:txBody>
      </p:sp>
      <p:sp>
        <p:nvSpPr>
          <p:cNvPr id="287" name="Google Shape;287;p30"/>
          <p:cNvSpPr txBox="1">
            <a:spLocks noGrp="1"/>
          </p:cNvSpPr>
          <p:nvPr>
            <p:ph type="body" idx="1"/>
          </p:nvPr>
        </p:nvSpPr>
        <p:spPr>
          <a:xfrm>
            <a:off x="675861" y="1331844"/>
            <a:ext cx="5962649" cy="5039140"/>
          </a:xfrm>
          <a:prstGeom prst="rect">
            <a:avLst/>
          </a:prstGeom>
          <a:noFill/>
          <a:ln>
            <a:noFill/>
          </a:ln>
        </p:spPr>
        <p:txBody>
          <a:bodyPr spcFirstLastPara="1" wrap="square" lIns="91425" tIns="45700" rIns="91425" bIns="45700" anchor="t" anchorCtr="0">
            <a:normAutofit/>
          </a:bodyPr>
          <a:lstStyle/>
          <a:p>
            <a:pPr marL="285750" lvl="0" indent="-285750" algn="l" rtl="0">
              <a:lnSpc>
                <a:spcPct val="150000"/>
              </a:lnSpc>
              <a:spcBef>
                <a:spcPts val="0"/>
              </a:spcBef>
              <a:spcAft>
                <a:spcPts val="0"/>
              </a:spcAft>
              <a:buClr>
                <a:schemeClr val="dk1"/>
              </a:buClr>
              <a:buSzPts val="1800"/>
              <a:buFont typeface="Arial"/>
              <a:buChar char="•"/>
            </a:pPr>
            <a:r>
              <a:rPr lang="en-US" sz="1800"/>
              <a:t>Subject line is a mandatory </a:t>
            </a:r>
            <a:endParaRPr/>
          </a:p>
          <a:p>
            <a:pPr marL="285750" lvl="0" indent="-285750" algn="l" rtl="0">
              <a:lnSpc>
                <a:spcPct val="100000"/>
              </a:lnSpc>
              <a:spcBef>
                <a:spcPts val="1000"/>
              </a:spcBef>
              <a:spcAft>
                <a:spcPts val="0"/>
              </a:spcAft>
              <a:buClr>
                <a:schemeClr val="dk1"/>
              </a:buClr>
              <a:buSzPts val="1800"/>
              <a:buFont typeface="Arial"/>
              <a:buChar char="•"/>
            </a:pPr>
            <a:r>
              <a:rPr lang="en-US" sz="1800"/>
              <a:t>Must be Simple clear &amp; Concise- Giving Idea about Email</a:t>
            </a:r>
            <a:endParaRPr/>
          </a:p>
          <a:p>
            <a:pPr marL="285750" lvl="0" indent="-285750" algn="l" rtl="0">
              <a:lnSpc>
                <a:spcPct val="110000"/>
              </a:lnSpc>
              <a:spcBef>
                <a:spcPts val="1000"/>
              </a:spcBef>
              <a:spcAft>
                <a:spcPts val="0"/>
              </a:spcAft>
              <a:buClr>
                <a:schemeClr val="dk1"/>
              </a:buClr>
              <a:buSzPts val="1800"/>
              <a:buFont typeface="Arial"/>
              <a:buChar char="•"/>
            </a:pPr>
            <a:r>
              <a:rPr lang="en-US" sz="1800"/>
              <a:t>It should contain 5 – 6 words to ensure that it is readable on phone as well</a:t>
            </a:r>
            <a:endParaRPr/>
          </a:p>
          <a:p>
            <a:pPr marL="285750" lvl="0" indent="-285750" algn="l" rtl="0">
              <a:lnSpc>
                <a:spcPct val="100000"/>
              </a:lnSpc>
              <a:spcBef>
                <a:spcPts val="1000"/>
              </a:spcBef>
              <a:spcAft>
                <a:spcPts val="0"/>
              </a:spcAft>
              <a:buClr>
                <a:schemeClr val="dk1"/>
              </a:buClr>
              <a:buSzPts val="1800"/>
              <a:buFont typeface="Arial"/>
              <a:buChar char="•"/>
            </a:pPr>
            <a:r>
              <a:rPr lang="en-US" sz="1800"/>
              <a:t>Must be logical keywords that are easy to search,</a:t>
            </a:r>
            <a:endParaRPr/>
          </a:p>
          <a:p>
            <a:pPr marL="285750" lvl="0" indent="-285750" algn="l" rtl="0">
              <a:lnSpc>
                <a:spcPct val="100000"/>
              </a:lnSpc>
              <a:spcBef>
                <a:spcPts val="1000"/>
              </a:spcBef>
              <a:spcAft>
                <a:spcPts val="0"/>
              </a:spcAft>
              <a:buClr>
                <a:schemeClr val="dk1"/>
              </a:buClr>
              <a:buSzPts val="1800"/>
              <a:buFont typeface="Arial"/>
              <a:buChar char="•"/>
            </a:pPr>
            <a:r>
              <a:rPr lang="en-US" sz="1800"/>
              <a:t>It could include your Organization’s name // Project Name// Project Date// Project Status</a:t>
            </a:r>
            <a:endParaRPr/>
          </a:p>
          <a:p>
            <a:pPr marL="228600" lvl="0" indent="-228600" algn="l" rtl="0">
              <a:lnSpc>
                <a:spcPct val="100000"/>
              </a:lnSpc>
              <a:spcBef>
                <a:spcPts val="1000"/>
              </a:spcBef>
              <a:spcAft>
                <a:spcPts val="0"/>
              </a:spcAft>
              <a:buClr>
                <a:schemeClr val="dk1"/>
              </a:buClr>
              <a:buSzPts val="1800"/>
              <a:buChar char="•"/>
            </a:pPr>
            <a:r>
              <a:rPr lang="en-US" sz="1800"/>
              <a:t>You CANNOT write an entire sentence in the subject line and leave the email content empty.</a:t>
            </a:r>
            <a:endParaRPr sz="1800"/>
          </a:p>
        </p:txBody>
      </p:sp>
      <p:pic>
        <p:nvPicPr>
          <p:cNvPr id="288" name="Google Shape;288;p30" descr="Photo businesspeople dreaming"/>
          <p:cNvPicPr preferRelativeResize="0"/>
          <p:nvPr/>
        </p:nvPicPr>
        <p:blipFill rotWithShape="1">
          <a:blip r:embed="rId3">
            <a:alphaModFix/>
          </a:blip>
          <a:srcRect l="8900" t="6425" r="9109"/>
          <a:stretch/>
        </p:blipFill>
        <p:spPr>
          <a:xfrm>
            <a:off x="6638510" y="1226915"/>
            <a:ext cx="5553489" cy="5418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8"/>
          <p:cNvPicPr preferRelativeResize="0"/>
          <p:nvPr/>
        </p:nvPicPr>
        <p:blipFill rotWithShape="1">
          <a:blip r:embed="rId3">
            <a:alphaModFix/>
          </a:blip>
          <a:srcRect t="35094" b="15064"/>
          <a:stretch/>
        </p:blipFill>
        <p:spPr>
          <a:xfrm>
            <a:off x="121905" y="1600877"/>
            <a:ext cx="12192000" cy="3382028"/>
          </a:xfrm>
          <a:prstGeom prst="rect">
            <a:avLst/>
          </a:prstGeom>
          <a:noFill/>
          <a:ln>
            <a:noFill/>
          </a:ln>
        </p:spPr>
      </p:pic>
      <p:sp>
        <p:nvSpPr>
          <p:cNvPr id="184" name="Google Shape;184;p18"/>
          <p:cNvSpPr txBox="1"/>
          <p:nvPr/>
        </p:nvSpPr>
        <p:spPr>
          <a:xfrm>
            <a:off x="522335" y="201952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85" name="Google Shape;185;p18"/>
          <p:cNvSpPr txBox="1"/>
          <p:nvPr/>
        </p:nvSpPr>
        <p:spPr>
          <a:xfrm>
            <a:off x="409412" y="2473219"/>
            <a:ext cx="193687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Understanding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Personal Effectiveness</a:t>
            </a:r>
            <a:endParaRPr sz="1400" b="0" i="0" u="none" strike="noStrike" cap="none">
              <a:solidFill>
                <a:srgbClr val="000000"/>
              </a:solidFill>
              <a:latin typeface="Arial"/>
              <a:ea typeface="Arial"/>
              <a:cs typeface="Arial"/>
              <a:sym typeface="Arial"/>
            </a:endParaRPr>
          </a:p>
        </p:txBody>
      </p:sp>
      <p:sp>
        <p:nvSpPr>
          <p:cNvPr id="186" name="Google Shape;186;p18"/>
          <p:cNvSpPr txBox="1"/>
          <p:nvPr/>
        </p:nvSpPr>
        <p:spPr>
          <a:xfrm>
            <a:off x="4505160" y="2431674"/>
            <a:ext cx="16376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Impactful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Communication </a:t>
            </a:r>
            <a:endParaRPr sz="1400" b="0" i="0" u="none" strike="noStrike" cap="none">
              <a:solidFill>
                <a:srgbClr val="000000"/>
              </a:solidFill>
              <a:latin typeface="Arial"/>
              <a:ea typeface="Arial"/>
              <a:cs typeface="Arial"/>
              <a:sym typeface="Arial"/>
            </a:endParaRPr>
          </a:p>
        </p:txBody>
      </p:sp>
      <p:sp>
        <p:nvSpPr>
          <p:cNvPr id="187" name="Google Shape;187;p18"/>
          <p:cNvSpPr txBox="1"/>
          <p:nvPr/>
        </p:nvSpPr>
        <p:spPr>
          <a:xfrm>
            <a:off x="2651349" y="4372173"/>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an Attitude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Ownership</a:t>
            </a:r>
            <a:endParaRPr sz="1400" b="0" i="0" u="none" strike="noStrike" cap="none">
              <a:solidFill>
                <a:srgbClr val="000000"/>
              </a:solidFill>
              <a:latin typeface="Arial"/>
              <a:ea typeface="Arial"/>
              <a:cs typeface="Arial"/>
              <a:sym typeface="Arial"/>
            </a:endParaRPr>
          </a:p>
        </p:txBody>
      </p:sp>
      <p:sp>
        <p:nvSpPr>
          <p:cNvPr id="188" name="Google Shape;188;p18"/>
          <p:cNvSpPr txBox="1"/>
          <p:nvPr/>
        </p:nvSpPr>
        <p:spPr>
          <a:xfrm>
            <a:off x="6375334" y="4200452"/>
            <a:ext cx="18056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 Fool Proof Communication</a:t>
            </a:r>
            <a:endParaRPr sz="1400" b="0" i="0" u="none" strike="noStrike" cap="none">
              <a:solidFill>
                <a:srgbClr val="000000"/>
              </a:solidFill>
              <a:latin typeface="Arial"/>
              <a:ea typeface="Arial"/>
              <a:cs typeface="Arial"/>
              <a:sym typeface="Arial"/>
            </a:endParaRPr>
          </a:p>
        </p:txBody>
      </p:sp>
      <p:sp>
        <p:nvSpPr>
          <p:cNvPr id="189" name="Google Shape;189;p18"/>
          <p:cNvSpPr txBox="1"/>
          <p:nvPr/>
        </p:nvSpPr>
        <p:spPr>
          <a:xfrm>
            <a:off x="8314757" y="2660051"/>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Goal Setting</a:t>
            </a:r>
            <a:endParaRPr sz="1400" b="0" i="0" u="none" strike="noStrike" cap="none">
              <a:solidFill>
                <a:srgbClr val="000000"/>
              </a:solidFill>
              <a:latin typeface="Arial"/>
              <a:ea typeface="Arial"/>
              <a:cs typeface="Arial"/>
              <a:sym typeface="Arial"/>
            </a:endParaRPr>
          </a:p>
        </p:txBody>
      </p:sp>
      <p:sp>
        <p:nvSpPr>
          <p:cNvPr id="190" name="Google Shape;190;p18"/>
          <p:cNvSpPr txBox="1"/>
          <p:nvPr/>
        </p:nvSpPr>
        <p:spPr>
          <a:xfrm>
            <a:off x="10184066" y="4234791"/>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Being a Team Player</a:t>
            </a:r>
            <a:endParaRPr sz="1400" b="0" i="0" u="none" strike="noStrike" cap="none">
              <a:solidFill>
                <a:srgbClr val="000000"/>
              </a:solidFill>
              <a:latin typeface="Arial"/>
              <a:ea typeface="Arial"/>
              <a:cs typeface="Arial"/>
              <a:sym typeface="Arial"/>
            </a:endParaRPr>
          </a:p>
        </p:txBody>
      </p:sp>
      <p:sp>
        <p:nvSpPr>
          <p:cNvPr id="191" name="Google Shape;191;p18"/>
          <p:cNvSpPr txBox="1"/>
          <p:nvPr/>
        </p:nvSpPr>
        <p:spPr>
          <a:xfrm>
            <a:off x="2860916" y="3928928"/>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92" name="Google Shape;192;p18"/>
          <p:cNvSpPr txBox="1"/>
          <p:nvPr/>
        </p:nvSpPr>
        <p:spPr>
          <a:xfrm>
            <a:off x="4421181" y="2054394"/>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93" name="Google Shape;193;p18"/>
          <p:cNvSpPr txBox="1"/>
          <p:nvPr/>
        </p:nvSpPr>
        <p:spPr>
          <a:xfrm>
            <a:off x="6401461" y="384155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94" name="Google Shape;194;p18"/>
          <p:cNvSpPr txBox="1"/>
          <p:nvPr/>
        </p:nvSpPr>
        <p:spPr>
          <a:xfrm>
            <a:off x="8325555" y="2282728"/>
            <a:ext cx="135285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195" name="Google Shape;195;p18"/>
          <p:cNvSpPr txBox="1"/>
          <p:nvPr/>
        </p:nvSpPr>
        <p:spPr>
          <a:xfrm>
            <a:off x="10276672" y="388478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6</a:t>
            </a:r>
            <a:endParaRPr sz="1400" b="0" i="0" u="none" strike="noStrike" cap="none">
              <a:solidFill>
                <a:srgbClr val="000000"/>
              </a:solidFill>
              <a:latin typeface="Arial"/>
              <a:ea typeface="Arial"/>
              <a:cs typeface="Arial"/>
              <a:sym typeface="Arial"/>
            </a:endParaRPr>
          </a:p>
        </p:txBody>
      </p:sp>
      <p:sp>
        <p:nvSpPr>
          <p:cNvPr id="196" name="Google Shape;196;p18"/>
          <p:cNvSpPr/>
          <p:nvPr/>
        </p:nvSpPr>
        <p:spPr>
          <a:xfrm>
            <a:off x="1345375" y="3607495"/>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18"/>
          <p:cNvSpPr/>
          <p:nvPr/>
        </p:nvSpPr>
        <p:spPr>
          <a:xfrm>
            <a:off x="3094601" y="2687767"/>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p18"/>
          <p:cNvSpPr/>
          <p:nvPr/>
        </p:nvSpPr>
        <p:spPr>
          <a:xfrm>
            <a:off x="6841525" y="2700293"/>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p18"/>
          <p:cNvSpPr/>
          <p:nvPr/>
        </p:nvSpPr>
        <p:spPr>
          <a:xfrm>
            <a:off x="10524433" y="2722358"/>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0" name="Google Shape;200;p18"/>
          <p:cNvPicPr preferRelativeResize="0"/>
          <p:nvPr/>
        </p:nvPicPr>
        <p:blipFill rotWithShape="1">
          <a:blip r:embed="rId4">
            <a:alphaModFix/>
          </a:blip>
          <a:srcRect/>
          <a:stretch/>
        </p:blipFill>
        <p:spPr>
          <a:xfrm>
            <a:off x="1308570" y="3454256"/>
            <a:ext cx="702930" cy="702930"/>
          </a:xfrm>
          <a:prstGeom prst="rect">
            <a:avLst/>
          </a:prstGeom>
          <a:noFill/>
          <a:ln>
            <a:noFill/>
          </a:ln>
        </p:spPr>
      </p:pic>
      <p:pic>
        <p:nvPicPr>
          <p:cNvPr id="201" name="Google Shape;201;p18"/>
          <p:cNvPicPr preferRelativeResize="0"/>
          <p:nvPr/>
        </p:nvPicPr>
        <p:blipFill rotWithShape="1">
          <a:blip r:embed="rId5">
            <a:alphaModFix/>
          </a:blip>
          <a:srcRect/>
          <a:stretch/>
        </p:blipFill>
        <p:spPr>
          <a:xfrm>
            <a:off x="3094601" y="2722358"/>
            <a:ext cx="763278" cy="763278"/>
          </a:xfrm>
          <a:prstGeom prst="rect">
            <a:avLst/>
          </a:prstGeom>
          <a:noFill/>
          <a:ln>
            <a:noFill/>
          </a:ln>
        </p:spPr>
      </p:pic>
      <p:pic>
        <p:nvPicPr>
          <p:cNvPr id="202" name="Google Shape;202;p18"/>
          <p:cNvPicPr preferRelativeResize="0"/>
          <p:nvPr/>
        </p:nvPicPr>
        <p:blipFill rotWithShape="1">
          <a:blip r:embed="rId6">
            <a:alphaModFix/>
          </a:blip>
          <a:srcRect/>
          <a:stretch/>
        </p:blipFill>
        <p:spPr>
          <a:xfrm>
            <a:off x="6780717" y="2712895"/>
            <a:ext cx="679981" cy="679981"/>
          </a:xfrm>
          <a:prstGeom prst="rect">
            <a:avLst/>
          </a:prstGeom>
          <a:noFill/>
          <a:ln>
            <a:noFill/>
          </a:ln>
        </p:spPr>
      </p:pic>
      <p:sp>
        <p:nvSpPr>
          <p:cNvPr id="203" name="Google Shape;203;p18"/>
          <p:cNvSpPr/>
          <p:nvPr/>
        </p:nvSpPr>
        <p:spPr>
          <a:xfrm>
            <a:off x="4949211" y="3580915"/>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4" name="Google Shape;204;p18"/>
          <p:cNvPicPr preferRelativeResize="0"/>
          <p:nvPr/>
        </p:nvPicPr>
        <p:blipFill rotWithShape="1">
          <a:blip r:embed="rId7">
            <a:alphaModFix/>
          </a:blip>
          <a:srcRect/>
          <a:stretch/>
        </p:blipFill>
        <p:spPr>
          <a:xfrm>
            <a:off x="10289376" y="2568816"/>
            <a:ext cx="908715" cy="908715"/>
          </a:xfrm>
          <a:prstGeom prst="rect">
            <a:avLst/>
          </a:prstGeom>
          <a:noFill/>
          <a:ln>
            <a:noFill/>
          </a:ln>
        </p:spPr>
      </p:pic>
      <p:sp>
        <p:nvSpPr>
          <p:cNvPr id="205" name="Google Shape;205;p18"/>
          <p:cNvSpPr/>
          <p:nvPr/>
        </p:nvSpPr>
        <p:spPr>
          <a:xfrm>
            <a:off x="8631558" y="3519567"/>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6" name="Google Shape;206;p18"/>
          <p:cNvPicPr preferRelativeResize="0"/>
          <p:nvPr/>
        </p:nvPicPr>
        <p:blipFill rotWithShape="1">
          <a:blip r:embed="rId8">
            <a:alphaModFix/>
          </a:blip>
          <a:srcRect/>
          <a:stretch/>
        </p:blipFill>
        <p:spPr>
          <a:xfrm>
            <a:off x="4949211" y="3636203"/>
            <a:ext cx="664938" cy="664938"/>
          </a:xfrm>
          <a:prstGeom prst="rect">
            <a:avLst/>
          </a:prstGeom>
          <a:noFill/>
          <a:ln>
            <a:noFill/>
          </a:ln>
        </p:spPr>
      </p:pic>
      <p:pic>
        <p:nvPicPr>
          <p:cNvPr id="207" name="Google Shape;207;p18"/>
          <p:cNvPicPr preferRelativeResize="0"/>
          <p:nvPr/>
        </p:nvPicPr>
        <p:blipFill rotWithShape="1">
          <a:blip r:embed="rId9">
            <a:alphaModFix/>
          </a:blip>
          <a:srcRect/>
          <a:stretch/>
        </p:blipFill>
        <p:spPr>
          <a:xfrm>
            <a:off x="8576363" y="3394593"/>
            <a:ext cx="744349" cy="744349"/>
          </a:xfrm>
          <a:prstGeom prst="rect">
            <a:avLst/>
          </a:prstGeom>
          <a:noFill/>
          <a:ln>
            <a:noFill/>
          </a:ln>
        </p:spPr>
      </p:pic>
      <p:sp>
        <p:nvSpPr>
          <p:cNvPr id="208" name="Google Shape;208;p18"/>
          <p:cNvSpPr txBox="1">
            <a:spLocks noGrp="1"/>
          </p:cNvSpPr>
          <p:nvPr>
            <p:ph type="title"/>
          </p:nvPr>
        </p:nvSpPr>
        <p:spPr>
          <a:xfrm>
            <a:off x="589281" y="370839"/>
            <a:ext cx="10515600" cy="620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Agenda of Workshop- Day 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1"/>
          <p:cNvPicPr preferRelativeResize="0"/>
          <p:nvPr/>
        </p:nvPicPr>
        <p:blipFill rotWithShape="1">
          <a:blip r:embed="rId3">
            <a:alphaModFix/>
          </a:blip>
          <a:srcRect t="4077" b="4076"/>
          <a:stretch/>
        </p:blipFill>
        <p:spPr>
          <a:xfrm>
            <a:off x="7126357" y="1779104"/>
            <a:ext cx="5065643" cy="3809482"/>
          </a:xfrm>
          <a:prstGeom prst="rect">
            <a:avLst/>
          </a:prstGeom>
          <a:noFill/>
          <a:ln>
            <a:noFill/>
          </a:ln>
        </p:spPr>
      </p:pic>
      <p:sp>
        <p:nvSpPr>
          <p:cNvPr id="295" name="Google Shape;295;p31"/>
          <p:cNvSpPr txBox="1">
            <a:spLocks noGrp="1"/>
          </p:cNvSpPr>
          <p:nvPr>
            <p:ph type="title"/>
          </p:nvPr>
        </p:nvSpPr>
        <p:spPr>
          <a:xfrm>
            <a:off x="638175" y="258417"/>
            <a:ext cx="10515600" cy="61622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Attachment</a:t>
            </a:r>
            <a:endParaRPr sz="4000" b="1"/>
          </a:p>
        </p:txBody>
      </p:sp>
      <p:sp>
        <p:nvSpPr>
          <p:cNvPr id="296" name="Google Shape;296;p31"/>
          <p:cNvSpPr txBox="1">
            <a:spLocks noGrp="1"/>
          </p:cNvSpPr>
          <p:nvPr>
            <p:ph type="body" idx="1"/>
          </p:nvPr>
        </p:nvSpPr>
        <p:spPr>
          <a:xfrm>
            <a:off x="198782" y="1440120"/>
            <a:ext cx="7126577" cy="4942841"/>
          </a:xfrm>
          <a:prstGeom prst="rect">
            <a:avLst/>
          </a:prstGeom>
          <a:noFill/>
          <a:ln>
            <a:noFill/>
          </a:ln>
        </p:spPr>
        <p:txBody>
          <a:bodyPr spcFirstLastPara="1" wrap="square" lIns="91425" tIns="36000" rIns="91425" bIns="45700" anchor="t" anchorCtr="0">
            <a:noAutofit/>
          </a:bodyPr>
          <a:lstStyle/>
          <a:p>
            <a:pPr marL="685800" lvl="1" indent="-228600" algn="l" rtl="0">
              <a:lnSpc>
                <a:spcPct val="150000"/>
              </a:lnSpc>
              <a:spcBef>
                <a:spcPts val="0"/>
              </a:spcBef>
              <a:spcAft>
                <a:spcPts val="0"/>
              </a:spcAft>
              <a:buClr>
                <a:schemeClr val="dk1"/>
              </a:buClr>
              <a:buSzPts val="2400"/>
              <a:buChar char="•"/>
            </a:pPr>
            <a:r>
              <a:rPr lang="en-US" sz="2000"/>
              <a:t>Ensure that you attach the correct and latest file</a:t>
            </a:r>
            <a:endParaRPr sz="2000"/>
          </a:p>
          <a:p>
            <a:pPr marL="685800" lvl="1" indent="-190500" algn="l" rtl="0">
              <a:lnSpc>
                <a:spcPct val="150000"/>
              </a:lnSpc>
              <a:spcBef>
                <a:spcPts val="500"/>
              </a:spcBef>
              <a:spcAft>
                <a:spcPts val="0"/>
              </a:spcAft>
              <a:buClr>
                <a:schemeClr val="dk1"/>
              </a:buClr>
              <a:buSzPts val="600"/>
              <a:buNone/>
            </a:pPr>
            <a:endParaRPr sz="2000"/>
          </a:p>
          <a:p>
            <a:pPr marL="685800" lvl="1" indent="-228600" algn="l" rtl="0">
              <a:lnSpc>
                <a:spcPct val="150000"/>
              </a:lnSpc>
              <a:spcBef>
                <a:spcPts val="500"/>
              </a:spcBef>
              <a:spcAft>
                <a:spcPts val="0"/>
              </a:spcAft>
              <a:buClr>
                <a:schemeClr val="dk1"/>
              </a:buClr>
              <a:buSzPts val="2400"/>
              <a:buChar char="•"/>
            </a:pPr>
            <a:r>
              <a:rPr lang="en-US" sz="2000"/>
              <a:t>Name the file appropriately</a:t>
            </a:r>
            <a:endParaRPr sz="2000"/>
          </a:p>
          <a:p>
            <a:pPr marL="685800" lvl="1" indent="-190500" algn="l" rtl="0">
              <a:lnSpc>
                <a:spcPct val="150000"/>
              </a:lnSpc>
              <a:spcBef>
                <a:spcPts val="500"/>
              </a:spcBef>
              <a:spcAft>
                <a:spcPts val="0"/>
              </a:spcAft>
              <a:buClr>
                <a:schemeClr val="dk1"/>
              </a:buClr>
              <a:buSzPts val="600"/>
              <a:buNone/>
            </a:pPr>
            <a:endParaRPr sz="2000"/>
          </a:p>
          <a:p>
            <a:pPr marL="685800" lvl="1" indent="-228600" algn="l" rtl="0">
              <a:lnSpc>
                <a:spcPct val="100000"/>
              </a:lnSpc>
              <a:spcBef>
                <a:spcPts val="500"/>
              </a:spcBef>
              <a:spcAft>
                <a:spcPts val="0"/>
              </a:spcAft>
              <a:buClr>
                <a:schemeClr val="dk1"/>
              </a:buClr>
              <a:buSzPts val="2400"/>
              <a:buChar char="•"/>
            </a:pPr>
            <a:r>
              <a:rPr lang="en-US" sz="2000"/>
              <a:t>If there are multiple sheets in a spreadsheet (like Excel), you could mention them in the body of the email.</a:t>
            </a:r>
            <a:endParaRPr sz="2000"/>
          </a:p>
          <a:p>
            <a:pPr marL="685800" lvl="1" indent="-76200" algn="l" rtl="0">
              <a:lnSpc>
                <a:spcPct val="100000"/>
              </a:lnSpc>
              <a:spcBef>
                <a:spcPts val="500"/>
              </a:spcBef>
              <a:spcAft>
                <a:spcPts val="0"/>
              </a:spcAft>
              <a:buClr>
                <a:schemeClr val="dk1"/>
              </a:buClr>
              <a:buSzPts val="2400"/>
              <a:buNone/>
            </a:pPr>
            <a:endParaRPr sz="2000"/>
          </a:p>
          <a:p>
            <a:pPr marL="685800" lvl="1" indent="-228600" algn="l" rtl="0">
              <a:lnSpc>
                <a:spcPct val="100000"/>
              </a:lnSpc>
              <a:spcBef>
                <a:spcPts val="500"/>
              </a:spcBef>
              <a:spcAft>
                <a:spcPts val="0"/>
              </a:spcAft>
              <a:buClr>
                <a:schemeClr val="dk1"/>
              </a:buClr>
              <a:buSzPts val="2400"/>
              <a:buChar char="•"/>
            </a:pPr>
            <a:r>
              <a:rPr lang="en-US" sz="2000"/>
              <a:t>If attachments are password protected, remember to drop a line in the email.</a:t>
            </a:r>
            <a:endParaRPr sz="2000"/>
          </a:p>
          <a:p>
            <a:pPr marL="685800" lvl="1" indent="-76200" algn="l" rtl="0">
              <a:lnSpc>
                <a:spcPct val="100000"/>
              </a:lnSpc>
              <a:spcBef>
                <a:spcPts val="500"/>
              </a:spcBef>
              <a:spcAft>
                <a:spcPts val="0"/>
              </a:spcAft>
              <a:buClr>
                <a:schemeClr val="dk1"/>
              </a:buClr>
              <a:buSzPts val="2400"/>
              <a:buNone/>
            </a:pPr>
            <a:endParaRPr sz="2000"/>
          </a:p>
          <a:p>
            <a:pPr marL="685800" lvl="1" indent="-228600" algn="l" rtl="0">
              <a:lnSpc>
                <a:spcPct val="100000"/>
              </a:lnSpc>
              <a:spcBef>
                <a:spcPts val="500"/>
              </a:spcBef>
              <a:spcAft>
                <a:spcPts val="0"/>
              </a:spcAft>
              <a:buClr>
                <a:schemeClr val="dk1"/>
              </a:buClr>
              <a:buSzPts val="2400"/>
              <a:buChar char="•"/>
            </a:pPr>
            <a:r>
              <a:rPr lang="en-US" sz="2000"/>
              <a:t>Don’t Attach heavy files- Instead use a drive</a:t>
            </a:r>
            <a:endParaRPr sz="2000"/>
          </a:p>
          <a:p>
            <a:pPr marL="228600" lvl="0" indent="-50800" algn="l" rtl="0">
              <a:lnSpc>
                <a:spcPct val="15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2" descr="Two Person Handshakes in Front of Books on Shelf"/>
          <p:cNvPicPr preferRelativeResize="0"/>
          <p:nvPr/>
        </p:nvPicPr>
        <p:blipFill rotWithShape="1">
          <a:blip r:embed="rId3">
            <a:alphaModFix/>
          </a:blip>
          <a:srcRect/>
          <a:stretch/>
        </p:blipFill>
        <p:spPr>
          <a:xfrm>
            <a:off x="0" y="0"/>
            <a:ext cx="4338320" cy="6644003"/>
          </a:xfrm>
          <a:prstGeom prst="rect">
            <a:avLst/>
          </a:prstGeom>
          <a:noFill/>
          <a:ln>
            <a:noFill/>
          </a:ln>
        </p:spPr>
      </p:pic>
      <p:pic>
        <p:nvPicPr>
          <p:cNvPr id="302" name="Google Shape;302;p32"/>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303" name="Google Shape;303;p32"/>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304" name="Google Shape;304;p32"/>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305" name="Google Shape;305;p32"/>
          <p:cNvSpPr txBox="1"/>
          <p:nvPr/>
        </p:nvSpPr>
        <p:spPr>
          <a:xfrm>
            <a:off x="6584977" y="5433483"/>
            <a:ext cx="2622367" cy="318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Hello@freelancetrainings.com</a:t>
            </a:r>
            <a:endParaRPr sz="1400" b="0" i="0" u="none" strike="noStrike" cap="none">
              <a:solidFill>
                <a:srgbClr val="000000"/>
              </a:solidFill>
              <a:latin typeface="Arial"/>
              <a:ea typeface="Arial"/>
              <a:cs typeface="Arial"/>
              <a:sym typeface="Arial"/>
            </a:endParaRPr>
          </a:p>
        </p:txBody>
      </p:sp>
      <p:sp>
        <p:nvSpPr>
          <p:cNvPr id="306" name="Google Shape;306;p32"/>
          <p:cNvSpPr txBox="1"/>
          <p:nvPr/>
        </p:nvSpPr>
        <p:spPr>
          <a:xfrm>
            <a:off x="4666933" y="5444215"/>
            <a:ext cx="15894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98752-08472</a:t>
            </a:r>
            <a:endParaRPr sz="1400" b="0" i="0" u="none" strike="noStrike" cap="none">
              <a:solidFill>
                <a:schemeClr val="dk1"/>
              </a:solidFill>
              <a:latin typeface="Arial"/>
              <a:ea typeface="Arial"/>
              <a:cs typeface="Arial"/>
              <a:sym typeface="Arial"/>
            </a:endParaRPr>
          </a:p>
        </p:txBody>
      </p:sp>
      <p:sp>
        <p:nvSpPr>
          <p:cNvPr id="307" name="Google Shape;307;p32"/>
          <p:cNvSpPr txBox="1"/>
          <p:nvPr/>
        </p:nvSpPr>
        <p:spPr>
          <a:xfrm>
            <a:off x="9203460" y="5422752"/>
            <a:ext cx="2622366" cy="318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www.freelancetrainings.com</a:t>
            </a:r>
            <a:endParaRPr sz="1400" b="0" i="0" u="none" strike="noStrike" cap="none">
              <a:solidFill>
                <a:srgbClr val="000000"/>
              </a:solidFill>
              <a:latin typeface="Arial"/>
              <a:ea typeface="Arial"/>
              <a:cs typeface="Arial"/>
              <a:sym typeface="Arial"/>
            </a:endParaRPr>
          </a:p>
        </p:txBody>
      </p:sp>
      <p:pic>
        <p:nvPicPr>
          <p:cNvPr id="308" name="Google Shape;308;p32"/>
          <p:cNvPicPr preferRelativeResize="0"/>
          <p:nvPr/>
        </p:nvPicPr>
        <p:blipFill rotWithShape="1">
          <a:blip r:embed="rId7">
            <a:alphaModFix/>
          </a:blip>
          <a:srcRect/>
          <a:stretch/>
        </p:blipFill>
        <p:spPr>
          <a:xfrm>
            <a:off x="5501853" y="6255611"/>
            <a:ext cx="315227" cy="315227"/>
          </a:xfrm>
          <a:prstGeom prst="rect">
            <a:avLst/>
          </a:prstGeom>
          <a:noFill/>
          <a:ln>
            <a:noFill/>
          </a:ln>
        </p:spPr>
      </p:pic>
      <p:sp>
        <p:nvSpPr>
          <p:cNvPr id="309" name="Google Shape;309;p32"/>
          <p:cNvSpPr txBox="1"/>
          <p:nvPr/>
        </p:nvSpPr>
        <p:spPr>
          <a:xfrm>
            <a:off x="5745960" y="6296521"/>
            <a:ext cx="61841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406, Titanium City Centre Mall, Anand Nagar, Satellite, Ahmedabad-380015</a:t>
            </a:r>
            <a:endParaRPr sz="1400" b="0" i="0" u="none" strike="noStrike" cap="none">
              <a:solidFill>
                <a:srgbClr val="000000"/>
              </a:solidFill>
              <a:latin typeface="Arial"/>
              <a:ea typeface="Arial"/>
              <a:cs typeface="Arial"/>
              <a:sym typeface="Arial"/>
            </a:endParaRPr>
          </a:p>
        </p:txBody>
      </p:sp>
      <p:pic>
        <p:nvPicPr>
          <p:cNvPr id="310" name="Google Shape;310;p32" descr="Free vector thank you placard concept illustration"/>
          <p:cNvPicPr preferRelativeResize="0"/>
          <p:nvPr/>
        </p:nvPicPr>
        <p:blipFill rotWithShape="1">
          <a:blip r:embed="rId8">
            <a:alphaModFix/>
          </a:blip>
          <a:srcRect t="10657" b="14010"/>
          <a:stretch/>
        </p:blipFill>
        <p:spPr>
          <a:xfrm>
            <a:off x="5023032" y="783956"/>
            <a:ext cx="5914242" cy="2967905"/>
          </a:xfrm>
          <a:prstGeom prst="rect">
            <a:avLst/>
          </a:prstGeom>
          <a:noFill/>
          <a:ln>
            <a:noFill/>
          </a:ln>
        </p:spPr>
      </p:pic>
      <p:pic>
        <p:nvPicPr>
          <p:cNvPr id="311" name="Google Shape;311;p32"/>
          <p:cNvPicPr preferRelativeResize="0"/>
          <p:nvPr/>
        </p:nvPicPr>
        <p:blipFill rotWithShape="1">
          <a:blip r:embed="rId9">
            <a:alphaModFix/>
          </a:blip>
          <a:srcRect/>
          <a:stretch/>
        </p:blipFill>
        <p:spPr>
          <a:xfrm>
            <a:off x="4346089" y="0"/>
            <a:ext cx="862841" cy="9997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4"/>
          <p:cNvPicPr preferRelativeResize="0"/>
          <p:nvPr/>
        </p:nvPicPr>
        <p:blipFill rotWithShape="1">
          <a:blip r:embed="rId3">
            <a:alphaModFix/>
          </a:blip>
          <a:srcRect t="35094" b="15064"/>
          <a:stretch/>
        </p:blipFill>
        <p:spPr>
          <a:xfrm>
            <a:off x="46810" y="1605423"/>
            <a:ext cx="12145190" cy="3382028"/>
          </a:xfrm>
          <a:prstGeom prst="rect">
            <a:avLst/>
          </a:prstGeom>
          <a:noFill/>
          <a:ln>
            <a:noFill/>
          </a:ln>
        </p:spPr>
      </p:pic>
      <p:sp>
        <p:nvSpPr>
          <p:cNvPr id="105" name="Google Shape;105;p14"/>
          <p:cNvSpPr/>
          <p:nvPr/>
        </p:nvSpPr>
        <p:spPr>
          <a:xfrm>
            <a:off x="1345375" y="3607495"/>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14"/>
          <p:cNvSpPr/>
          <p:nvPr/>
        </p:nvSpPr>
        <p:spPr>
          <a:xfrm>
            <a:off x="3094601" y="2687767"/>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14"/>
          <p:cNvSpPr/>
          <p:nvPr/>
        </p:nvSpPr>
        <p:spPr>
          <a:xfrm>
            <a:off x="6841525" y="2700293"/>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14"/>
          <p:cNvSpPr/>
          <p:nvPr/>
        </p:nvSpPr>
        <p:spPr>
          <a:xfrm>
            <a:off x="10524433" y="2722358"/>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14"/>
          <p:cNvSpPr/>
          <p:nvPr/>
        </p:nvSpPr>
        <p:spPr>
          <a:xfrm>
            <a:off x="4949211" y="3580915"/>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14"/>
          <p:cNvSpPr txBox="1">
            <a:spLocks noGrp="1"/>
          </p:cNvSpPr>
          <p:nvPr>
            <p:ph type="title"/>
          </p:nvPr>
        </p:nvSpPr>
        <p:spPr>
          <a:xfrm>
            <a:off x="589281" y="370839"/>
            <a:ext cx="10515600" cy="620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Agenda of Workshop- Day 2</a:t>
            </a:r>
            <a:endParaRPr/>
          </a:p>
        </p:txBody>
      </p:sp>
      <p:pic>
        <p:nvPicPr>
          <p:cNvPr id="111" name="Google Shape;111;p14"/>
          <p:cNvPicPr preferRelativeResize="0"/>
          <p:nvPr/>
        </p:nvPicPr>
        <p:blipFill rotWithShape="1">
          <a:blip r:embed="rId4">
            <a:alphaModFix/>
          </a:blip>
          <a:srcRect l="1623" r="1624"/>
          <a:stretch/>
        </p:blipFill>
        <p:spPr>
          <a:xfrm>
            <a:off x="1160524" y="3391369"/>
            <a:ext cx="849789" cy="830474"/>
          </a:xfrm>
          <a:prstGeom prst="rect">
            <a:avLst/>
          </a:prstGeom>
          <a:noFill/>
          <a:ln>
            <a:noFill/>
          </a:ln>
        </p:spPr>
      </p:pic>
      <p:sp>
        <p:nvSpPr>
          <p:cNvPr id="112" name="Google Shape;112;p14"/>
          <p:cNvSpPr/>
          <p:nvPr/>
        </p:nvSpPr>
        <p:spPr>
          <a:xfrm>
            <a:off x="4856901" y="4857775"/>
            <a:ext cx="1021890" cy="105810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3" name="Google Shape;113;p14"/>
          <p:cNvPicPr preferRelativeResize="0"/>
          <p:nvPr/>
        </p:nvPicPr>
        <p:blipFill rotWithShape="1">
          <a:blip r:embed="rId5">
            <a:alphaModFix/>
          </a:blip>
          <a:srcRect/>
          <a:stretch/>
        </p:blipFill>
        <p:spPr>
          <a:xfrm>
            <a:off x="2858170" y="2494107"/>
            <a:ext cx="1144248" cy="1144248"/>
          </a:xfrm>
          <a:prstGeom prst="rect">
            <a:avLst/>
          </a:prstGeom>
          <a:noFill/>
          <a:ln>
            <a:noFill/>
          </a:ln>
        </p:spPr>
      </p:pic>
      <p:pic>
        <p:nvPicPr>
          <p:cNvPr id="114" name="Google Shape;114;p14"/>
          <p:cNvPicPr preferRelativeResize="0"/>
          <p:nvPr/>
        </p:nvPicPr>
        <p:blipFill rotWithShape="1">
          <a:blip r:embed="rId6">
            <a:alphaModFix/>
          </a:blip>
          <a:srcRect/>
          <a:stretch/>
        </p:blipFill>
        <p:spPr>
          <a:xfrm>
            <a:off x="6831687" y="2711776"/>
            <a:ext cx="593926" cy="820316"/>
          </a:xfrm>
          <a:prstGeom prst="rect">
            <a:avLst/>
          </a:prstGeom>
          <a:noFill/>
          <a:ln>
            <a:noFill/>
          </a:ln>
        </p:spPr>
      </p:pic>
      <p:pic>
        <p:nvPicPr>
          <p:cNvPr id="115" name="Google Shape;115;p14"/>
          <p:cNvPicPr preferRelativeResize="0"/>
          <p:nvPr/>
        </p:nvPicPr>
        <p:blipFill rotWithShape="1">
          <a:blip r:embed="rId7">
            <a:alphaModFix/>
          </a:blip>
          <a:srcRect t="63" b="63"/>
          <a:stretch/>
        </p:blipFill>
        <p:spPr>
          <a:xfrm>
            <a:off x="10318813" y="2574386"/>
            <a:ext cx="1014483" cy="983689"/>
          </a:xfrm>
          <a:prstGeom prst="rect">
            <a:avLst/>
          </a:prstGeom>
          <a:noFill/>
          <a:ln>
            <a:noFill/>
          </a:ln>
        </p:spPr>
      </p:pic>
      <p:pic>
        <p:nvPicPr>
          <p:cNvPr id="116" name="Google Shape;116;p14"/>
          <p:cNvPicPr preferRelativeResize="0"/>
          <p:nvPr/>
        </p:nvPicPr>
        <p:blipFill rotWithShape="1">
          <a:blip r:embed="rId8">
            <a:alphaModFix/>
          </a:blip>
          <a:srcRect l="6454" r="6455"/>
          <a:stretch/>
        </p:blipFill>
        <p:spPr>
          <a:xfrm>
            <a:off x="4757336" y="3384532"/>
            <a:ext cx="1021890" cy="923270"/>
          </a:xfrm>
          <a:prstGeom prst="rect">
            <a:avLst/>
          </a:prstGeom>
          <a:noFill/>
          <a:ln>
            <a:noFill/>
          </a:ln>
        </p:spPr>
      </p:pic>
      <p:sp>
        <p:nvSpPr>
          <p:cNvPr id="117" name="Google Shape;117;p14"/>
          <p:cNvSpPr txBox="1"/>
          <p:nvPr/>
        </p:nvSpPr>
        <p:spPr>
          <a:xfrm>
            <a:off x="668093" y="2270767"/>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18" name="Google Shape;118;p14"/>
          <p:cNvSpPr txBox="1"/>
          <p:nvPr/>
        </p:nvSpPr>
        <p:spPr>
          <a:xfrm>
            <a:off x="429551" y="2636546"/>
            <a:ext cx="200247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Managing Stakeholders</a:t>
            </a:r>
            <a:endParaRPr sz="1400" b="0" i="0" u="none" strike="noStrike" cap="none">
              <a:solidFill>
                <a:srgbClr val="000000"/>
              </a:solidFill>
              <a:latin typeface="Arial"/>
              <a:ea typeface="Arial"/>
              <a:cs typeface="Arial"/>
              <a:sym typeface="Arial"/>
            </a:endParaRPr>
          </a:p>
        </p:txBody>
      </p:sp>
      <p:sp>
        <p:nvSpPr>
          <p:cNvPr id="119" name="Google Shape;119;p14"/>
          <p:cNvSpPr txBox="1"/>
          <p:nvPr/>
        </p:nvSpPr>
        <p:spPr>
          <a:xfrm>
            <a:off x="4344234" y="2506413"/>
            <a:ext cx="20353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a:t>
            </a:r>
            <a:endParaRPr sz="1400" b="0" i="0" u="none" strike="noStrike" cap="none">
              <a:solidFill>
                <a:srgbClr val="000000"/>
              </a:solidFill>
              <a:latin typeface="Arial"/>
              <a:ea typeface="Arial"/>
              <a:cs typeface="Arial"/>
              <a:sym typeface="Arial"/>
            </a:endParaRPr>
          </a:p>
        </p:txBody>
      </p:sp>
      <p:sp>
        <p:nvSpPr>
          <p:cNvPr id="120" name="Google Shape;120;p14"/>
          <p:cNvSpPr txBox="1"/>
          <p:nvPr/>
        </p:nvSpPr>
        <p:spPr>
          <a:xfrm>
            <a:off x="2551141" y="4207699"/>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Manging Time &amp; Prioritisation</a:t>
            </a:r>
            <a:endParaRPr sz="1400" b="0" i="0" u="none" strike="noStrike" cap="none">
              <a:solidFill>
                <a:srgbClr val="000000"/>
              </a:solidFill>
              <a:latin typeface="Arial"/>
              <a:ea typeface="Arial"/>
              <a:cs typeface="Arial"/>
              <a:sym typeface="Arial"/>
            </a:endParaRPr>
          </a:p>
        </p:txBody>
      </p:sp>
      <p:sp>
        <p:nvSpPr>
          <p:cNvPr id="121" name="Google Shape;121;p14"/>
          <p:cNvSpPr txBox="1"/>
          <p:nvPr/>
        </p:nvSpPr>
        <p:spPr>
          <a:xfrm>
            <a:off x="6217905" y="4138036"/>
            <a:ext cx="210941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 Part-2</a:t>
            </a:r>
            <a:endParaRPr sz="1600" b="0" i="0" u="none" strike="noStrike" cap="none">
              <a:solidFill>
                <a:schemeClr val="dk1"/>
              </a:solidFill>
              <a:latin typeface="Arial"/>
              <a:ea typeface="Arial"/>
              <a:cs typeface="Arial"/>
              <a:sym typeface="Arial"/>
            </a:endParaRPr>
          </a:p>
        </p:txBody>
      </p:sp>
      <p:sp>
        <p:nvSpPr>
          <p:cNvPr id="122" name="Google Shape;122;p14"/>
          <p:cNvSpPr txBox="1"/>
          <p:nvPr/>
        </p:nvSpPr>
        <p:spPr>
          <a:xfrm>
            <a:off x="8125188" y="2660035"/>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Email etiquette</a:t>
            </a: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10184066" y="3846167"/>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Recap/Revision</a:t>
            </a:r>
            <a:endParaRPr sz="1400" b="0" i="0" u="none" strike="noStrike" cap="none">
              <a:solidFill>
                <a:srgbClr val="000000"/>
              </a:solidFill>
              <a:latin typeface="Arial"/>
              <a:ea typeface="Arial"/>
              <a:cs typeface="Arial"/>
              <a:sym typeface="Arial"/>
            </a:endParaRPr>
          </a:p>
        </p:txBody>
      </p:sp>
      <p:sp>
        <p:nvSpPr>
          <p:cNvPr id="124" name="Google Shape;124;p14"/>
          <p:cNvSpPr txBox="1"/>
          <p:nvPr/>
        </p:nvSpPr>
        <p:spPr>
          <a:xfrm>
            <a:off x="2760708" y="3764454"/>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25" name="Google Shape;125;p14"/>
          <p:cNvSpPr txBox="1"/>
          <p:nvPr/>
        </p:nvSpPr>
        <p:spPr>
          <a:xfrm>
            <a:off x="4337203" y="210250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26" name="Google Shape;126;p14"/>
          <p:cNvSpPr txBox="1"/>
          <p:nvPr/>
        </p:nvSpPr>
        <p:spPr>
          <a:xfrm>
            <a:off x="6244032" y="377913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27" name="Google Shape;127;p14"/>
          <p:cNvSpPr txBox="1"/>
          <p:nvPr/>
        </p:nvSpPr>
        <p:spPr>
          <a:xfrm>
            <a:off x="8180418" y="2270767"/>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128" name="Google Shape;128;p14"/>
          <p:cNvSpPr/>
          <p:nvPr/>
        </p:nvSpPr>
        <p:spPr>
          <a:xfrm>
            <a:off x="8601642" y="3532092"/>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9" name="Google Shape;129;p14" descr="Envelope"/>
          <p:cNvPicPr preferRelativeResize="0"/>
          <p:nvPr/>
        </p:nvPicPr>
        <p:blipFill rotWithShape="1">
          <a:blip r:embed="rId9">
            <a:alphaModFix/>
          </a:blip>
          <a:srcRect/>
          <a:stretch/>
        </p:blipFill>
        <p:spPr>
          <a:xfrm>
            <a:off x="8636178" y="3384532"/>
            <a:ext cx="721639" cy="7216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838200" y="208723"/>
            <a:ext cx="10515600" cy="7653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Who is a stakeholder?</a:t>
            </a:r>
            <a:endParaRPr/>
          </a:p>
        </p:txBody>
      </p:sp>
      <p:sp>
        <p:nvSpPr>
          <p:cNvPr id="136" name="Google Shape;136;p15"/>
          <p:cNvSpPr txBox="1">
            <a:spLocks noGrp="1"/>
          </p:cNvSpPr>
          <p:nvPr>
            <p:ph type="body" idx="1"/>
          </p:nvPr>
        </p:nvSpPr>
        <p:spPr>
          <a:xfrm>
            <a:off x="838200" y="1532627"/>
            <a:ext cx="7401339"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b="0" i="0"/>
              <a:t>Any person/ department who has an impact on your work performance</a:t>
            </a:r>
            <a:endParaRPr/>
          </a:p>
          <a:p>
            <a:pPr marL="228600" lvl="0" indent="-228600" algn="l" rtl="0">
              <a:lnSpc>
                <a:spcPct val="90000"/>
              </a:lnSpc>
              <a:spcBef>
                <a:spcPts val="5400"/>
              </a:spcBef>
              <a:spcAft>
                <a:spcPts val="0"/>
              </a:spcAft>
              <a:buClr>
                <a:schemeClr val="dk1"/>
              </a:buClr>
              <a:buSzPts val="2400"/>
              <a:buChar char="•"/>
            </a:pPr>
            <a:r>
              <a:rPr lang="en-US" sz="2400" b="0" i="0"/>
              <a:t>This can include employees, customers, investors, suppliers, government agencies, etc </a:t>
            </a:r>
            <a:endParaRPr/>
          </a:p>
          <a:p>
            <a:pPr marL="228600" lvl="0" indent="-228600" algn="l" rtl="0">
              <a:lnSpc>
                <a:spcPct val="90000"/>
              </a:lnSpc>
              <a:spcBef>
                <a:spcPts val="5400"/>
              </a:spcBef>
              <a:spcAft>
                <a:spcPts val="0"/>
              </a:spcAft>
              <a:buClr>
                <a:schemeClr val="dk1"/>
              </a:buClr>
              <a:buSzPts val="2400"/>
              <a:buChar char="•"/>
            </a:pPr>
            <a:r>
              <a:rPr lang="en-US" sz="2400" b="0" i="0"/>
              <a:t>Stakeholder Management is maintaining good relations with your stakeholders and keeping them </a:t>
            </a:r>
            <a:r>
              <a:rPr lang="en-US" sz="2400"/>
              <a:t>engaged</a:t>
            </a:r>
            <a:r>
              <a:rPr lang="en-US" sz="2400" b="0" i="0"/>
              <a:t> </a:t>
            </a:r>
            <a:endParaRPr/>
          </a:p>
        </p:txBody>
      </p:sp>
      <p:pic>
        <p:nvPicPr>
          <p:cNvPr id="137" name="Google Shape;137;p15"/>
          <p:cNvPicPr preferRelativeResize="0"/>
          <p:nvPr/>
        </p:nvPicPr>
        <p:blipFill rotWithShape="1">
          <a:blip r:embed="rId3">
            <a:alphaModFix/>
          </a:blip>
          <a:srcRect l="19824" r="35011"/>
          <a:stretch/>
        </p:blipFill>
        <p:spPr>
          <a:xfrm>
            <a:off x="8239538" y="974035"/>
            <a:ext cx="3844852" cy="56752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6"/>
          <p:cNvSpPr txBox="1">
            <a:spLocks noGrp="1"/>
          </p:cNvSpPr>
          <p:nvPr>
            <p:ph type="title"/>
          </p:nvPr>
        </p:nvSpPr>
        <p:spPr>
          <a:xfrm>
            <a:off x="838200" y="188843"/>
            <a:ext cx="10515600" cy="8249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Stakeholder Matrix</a:t>
            </a:r>
            <a:endParaRPr/>
          </a:p>
        </p:txBody>
      </p:sp>
      <p:grpSp>
        <p:nvGrpSpPr>
          <p:cNvPr id="144" name="Google Shape;144;p16"/>
          <p:cNvGrpSpPr/>
          <p:nvPr/>
        </p:nvGrpSpPr>
        <p:grpSpPr>
          <a:xfrm>
            <a:off x="2338171" y="1198458"/>
            <a:ext cx="8489869" cy="4461935"/>
            <a:chOff x="0" y="0"/>
            <a:chExt cx="8489869" cy="4461935"/>
          </a:xfrm>
        </p:grpSpPr>
        <p:sp>
          <p:nvSpPr>
            <p:cNvPr id="145" name="Google Shape;145;p16"/>
            <p:cNvSpPr/>
            <p:nvPr/>
          </p:nvSpPr>
          <p:spPr>
            <a:xfrm rot="-5400000">
              <a:off x="1006983" y="-1006983"/>
              <a:ext cx="2230967" cy="4244934"/>
            </a:xfrm>
            <a:prstGeom prst="round1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6"/>
            <p:cNvSpPr txBox="1"/>
            <p:nvPr/>
          </p:nvSpPr>
          <p:spPr>
            <a:xfrm>
              <a:off x="0" y="0"/>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Keep Satisfied</a:t>
              </a:r>
              <a:endParaRPr sz="1400" b="0" i="0" u="none" strike="noStrike" cap="none">
                <a:solidFill>
                  <a:srgbClr val="000000"/>
                </a:solidFill>
                <a:latin typeface="Arial"/>
                <a:ea typeface="Arial"/>
                <a:cs typeface="Arial"/>
                <a:sym typeface="Arial"/>
              </a:endParaRPr>
            </a:p>
          </p:txBody>
        </p:sp>
        <p:sp>
          <p:nvSpPr>
            <p:cNvPr id="147" name="Google Shape;147;p16"/>
            <p:cNvSpPr/>
            <p:nvPr/>
          </p:nvSpPr>
          <p:spPr>
            <a:xfrm>
              <a:off x="4244934" y="0"/>
              <a:ext cx="4244934" cy="2230967"/>
            </a:xfrm>
            <a:prstGeom prst="round1Rect">
              <a:avLst>
                <a:gd name="adj" fmla="val 16667"/>
              </a:avLst>
            </a:prstGeom>
            <a:solidFill>
              <a:srgbClr val="65EE1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6"/>
            <p:cNvSpPr txBox="1"/>
            <p:nvPr/>
          </p:nvSpPr>
          <p:spPr>
            <a:xfrm>
              <a:off x="4244934" y="0"/>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Manage Closely</a:t>
              </a:r>
              <a:endParaRPr sz="1400" b="0" i="0" u="none" strike="noStrike" cap="none">
                <a:solidFill>
                  <a:srgbClr val="000000"/>
                </a:solidFill>
                <a:latin typeface="Arial"/>
                <a:ea typeface="Arial"/>
                <a:cs typeface="Arial"/>
                <a:sym typeface="Arial"/>
              </a:endParaRPr>
            </a:p>
          </p:txBody>
        </p:sp>
        <p:sp>
          <p:nvSpPr>
            <p:cNvPr id="149" name="Google Shape;149;p16"/>
            <p:cNvSpPr/>
            <p:nvPr/>
          </p:nvSpPr>
          <p:spPr>
            <a:xfrm rot="10800000">
              <a:off x="0" y="2230967"/>
              <a:ext cx="4244934" cy="2230967"/>
            </a:xfrm>
            <a:prstGeom prst="round1Rect">
              <a:avLst>
                <a:gd name="adj" fmla="val 16667"/>
              </a:avLst>
            </a:prstGeom>
            <a:solidFill>
              <a:srgbClr val="3DE1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6"/>
            <p:cNvSpPr txBox="1"/>
            <p:nvPr/>
          </p:nvSpPr>
          <p:spPr>
            <a:xfrm>
              <a:off x="0" y="2788709"/>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Monitor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(Minimum Effort)</a:t>
              </a:r>
              <a:endParaRPr sz="1400" b="0" i="0" u="none" strike="noStrike" cap="none">
                <a:solidFill>
                  <a:srgbClr val="000000"/>
                </a:solidFill>
                <a:latin typeface="Arial"/>
                <a:ea typeface="Arial"/>
                <a:cs typeface="Arial"/>
                <a:sym typeface="Arial"/>
              </a:endParaRPr>
            </a:p>
          </p:txBody>
        </p:sp>
        <p:sp>
          <p:nvSpPr>
            <p:cNvPr id="151" name="Google Shape;151;p16"/>
            <p:cNvSpPr/>
            <p:nvPr/>
          </p:nvSpPr>
          <p:spPr>
            <a:xfrm rot="5400000">
              <a:off x="5251918" y="1223984"/>
              <a:ext cx="2230967" cy="4244934"/>
            </a:xfrm>
            <a:prstGeom prst="round1Rect">
              <a:avLst>
                <a:gd name="adj" fmla="val 16667"/>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6"/>
            <p:cNvSpPr txBox="1"/>
            <p:nvPr/>
          </p:nvSpPr>
          <p:spPr>
            <a:xfrm>
              <a:off x="4244934" y="2788708"/>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Keep Informed</a:t>
              </a:r>
              <a:endParaRPr sz="1400" b="0" i="0" u="none" strike="noStrike" cap="none">
                <a:solidFill>
                  <a:srgbClr val="000000"/>
                </a:solidFill>
                <a:latin typeface="Arial"/>
                <a:ea typeface="Arial"/>
                <a:cs typeface="Arial"/>
                <a:sym typeface="Arial"/>
              </a:endParaRPr>
            </a:p>
          </p:txBody>
        </p:sp>
        <p:sp>
          <p:nvSpPr>
            <p:cNvPr id="153" name="Google Shape;153;p16"/>
            <p:cNvSpPr/>
            <p:nvPr/>
          </p:nvSpPr>
          <p:spPr>
            <a:xfrm>
              <a:off x="2971454" y="1673225"/>
              <a:ext cx="2546960" cy="1115483"/>
            </a:xfrm>
            <a:prstGeom prst="roundRect">
              <a:avLst>
                <a:gd name="adj" fmla="val 16667"/>
              </a:avLst>
            </a:prstGeom>
            <a:solidFill>
              <a:srgbClr val="FFE8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6"/>
            <p:cNvSpPr txBox="1"/>
            <p:nvPr/>
          </p:nvSpPr>
          <p:spPr>
            <a:xfrm>
              <a:off x="3025907" y="1727678"/>
              <a:ext cx="2438054" cy="100657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Arial"/>
                <a:buNone/>
              </a:pPr>
              <a:r>
                <a:rPr lang="en-US" sz="2300" b="1" i="0" u="none" strike="noStrike" cap="none">
                  <a:solidFill>
                    <a:schemeClr val="dk1"/>
                  </a:solidFill>
                  <a:latin typeface="Arial"/>
                  <a:ea typeface="Arial"/>
                  <a:cs typeface="Arial"/>
                  <a:sym typeface="Arial"/>
                </a:rPr>
                <a:t>Stakeholder Matrix</a:t>
              </a:r>
              <a:endParaRPr sz="1400" b="0" i="0" u="none" strike="noStrike" cap="none">
                <a:solidFill>
                  <a:srgbClr val="000000"/>
                </a:solidFill>
                <a:latin typeface="Arial"/>
                <a:ea typeface="Arial"/>
                <a:cs typeface="Arial"/>
                <a:sym typeface="Arial"/>
              </a:endParaRPr>
            </a:p>
          </p:txBody>
        </p:sp>
      </p:grpSp>
      <p:cxnSp>
        <p:nvCxnSpPr>
          <p:cNvPr id="155" name="Google Shape;155;p16"/>
          <p:cNvCxnSpPr/>
          <p:nvPr/>
        </p:nvCxnSpPr>
        <p:spPr>
          <a:xfrm rot="10800000">
            <a:off x="1962015" y="1097121"/>
            <a:ext cx="0" cy="4966340"/>
          </a:xfrm>
          <a:prstGeom prst="straightConnector1">
            <a:avLst/>
          </a:prstGeom>
          <a:noFill/>
          <a:ln w="57150" cap="flat" cmpd="sng">
            <a:solidFill>
              <a:schemeClr val="accent1"/>
            </a:solidFill>
            <a:prstDash val="solid"/>
            <a:miter lim="800000"/>
            <a:headEnd type="none" w="sm" len="sm"/>
            <a:tailEnd type="triangle" w="med" len="med"/>
          </a:ln>
        </p:spPr>
      </p:cxnSp>
      <p:sp>
        <p:nvSpPr>
          <p:cNvPr id="156" name="Google Shape;156;p16"/>
          <p:cNvSpPr txBox="1"/>
          <p:nvPr/>
        </p:nvSpPr>
        <p:spPr>
          <a:xfrm rot="-5400000">
            <a:off x="186632" y="3354115"/>
            <a:ext cx="28361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a:ea typeface="Arial"/>
                <a:cs typeface="Arial"/>
                <a:sym typeface="Arial"/>
              </a:rPr>
              <a:t>Power of Influence</a:t>
            </a:r>
            <a:endParaRPr sz="1400" b="0" i="0" u="none" strike="noStrike" cap="none">
              <a:solidFill>
                <a:srgbClr val="000000"/>
              </a:solidFill>
              <a:latin typeface="Arial"/>
              <a:ea typeface="Arial"/>
              <a:cs typeface="Arial"/>
              <a:sym typeface="Arial"/>
            </a:endParaRPr>
          </a:p>
        </p:txBody>
      </p:sp>
      <p:sp>
        <p:nvSpPr>
          <p:cNvPr id="157" name="Google Shape;157;p16"/>
          <p:cNvSpPr txBox="1"/>
          <p:nvPr/>
        </p:nvSpPr>
        <p:spPr>
          <a:xfrm>
            <a:off x="5523091" y="6081027"/>
            <a:ext cx="248189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a:ea typeface="Arial"/>
                <a:cs typeface="Arial"/>
                <a:sym typeface="Arial"/>
              </a:rPr>
              <a:t>Level of Interest</a:t>
            </a:r>
            <a:endParaRPr sz="1400" b="0" i="0" u="none" strike="noStrike" cap="none">
              <a:solidFill>
                <a:srgbClr val="000000"/>
              </a:solidFill>
              <a:latin typeface="Arial"/>
              <a:ea typeface="Arial"/>
              <a:cs typeface="Arial"/>
              <a:sym typeface="Arial"/>
            </a:endParaRPr>
          </a:p>
        </p:txBody>
      </p:sp>
      <p:cxnSp>
        <p:nvCxnSpPr>
          <p:cNvPr id="158" name="Google Shape;158;p16"/>
          <p:cNvCxnSpPr/>
          <p:nvPr/>
        </p:nvCxnSpPr>
        <p:spPr>
          <a:xfrm>
            <a:off x="1962015" y="6029353"/>
            <a:ext cx="9138531" cy="0"/>
          </a:xfrm>
          <a:prstGeom prst="straightConnector1">
            <a:avLst/>
          </a:prstGeom>
          <a:noFill/>
          <a:ln w="57150" cap="flat" cmpd="sng">
            <a:solidFill>
              <a:schemeClr val="accent1"/>
            </a:solidFill>
            <a:prstDash val="solid"/>
            <a:miter lim="800000"/>
            <a:headEnd type="none" w="sm" len="sm"/>
            <a:tailEnd type="triangle" w="med" len="med"/>
          </a:ln>
        </p:spPr>
      </p:cxnSp>
      <p:sp>
        <p:nvSpPr>
          <p:cNvPr id="159" name="Google Shape;159;p16"/>
          <p:cNvSpPr txBox="1"/>
          <p:nvPr/>
        </p:nvSpPr>
        <p:spPr>
          <a:xfrm>
            <a:off x="1113183" y="1013792"/>
            <a:ext cx="6992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High</a:t>
            </a:r>
            <a:endParaRPr sz="1400" b="0" i="0" u="none" strike="noStrike" cap="none">
              <a:solidFill>
                <a:srgbClr val="000000"/>
              </a:solidFill>
              <a:latin typeface="Arial"/>
              <a:ea typeface="Arial"/>
              <a:cs typeface="Arial"/>
              <a:sym typeface="Arial"/>
            </a:endParaRPr>
          </a:p>
        </p:txBody>
      </p:sp>
      <p:sp>
        <p:nvSpPr>
          <p:cNvPr id="160" name="Google Shape;160;p16"/>
          <p:cNvSpPr txBox="1"/>
          <p:nvPr/>
        </p:nvSpPr>
        <p:spPr>
          <a:xfrm>
            <a:off x="10401316" y="6078084"/>
            <a:ext cx="6992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High</a:t>
            </a:r>
            <a:endParaRPr sz="1400" b="0" i="0" u="none" strike="noStrike" cap="none">
              <a:solidFill>
                <a:srgbClr val="000000"/>
              </a:solidFill>
              <a:latin typeface="Arial"/>
              <a:ea typeface="Arial"/>
              <a:cs typeface="Arial"/>
              <a:sym typeface="Arial"/>
            </a:endParaRPr>
          </a:p>
        </p:txBody>
      </p:sp>
      <p:sp>
        <p:nvSpPr>
          <p:cNvPr id="161" name="Google Shape;161;p16"/>
          <p:cNvSpPr txBox="1"/>
          <p:nvPr/>
        </p:nvSpPr>
        <p:spPr>
          <a:xfrm>
            <a:off x="1299179" y="5694129"/>
            <a:ext cx="6367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Low</a:t>
            </a:r>
            <a:endParaRPr sz="1400" b="0" i="0" u="none" strike="noStrike" cap="none">
              <a:solidFill>
                <a:srgbClr val="000000"/>
              </a:solidFill>
              <a:latin typeface="Arial"/>
              <a:ea typeface="Arial"/>
              <a:cs typeface="Arial"/>
              <a:sym typeface="Arial"/>
            </a:endParaRPr>
          </a:p>
        </p:txBody>
      </p:sp>
      <p:sp>
        <p:nvSpPr>
          <p:cNvPr id="162" name="Google Shape;162;p16"/>
          <p:cNvSpPr txBox="1"/>
          <p:nvPr/>
        </p:nvSpPr>
        <p:spPr>
          <a:xfrm>
            <a:off x="1963946" y="6078084"/>
            <a:ext cx="6367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Low</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endParaRPr/>
          </a:p>
        </p:txBody>
      </p:sp>
      <p:pic>
        <p:nvPicPr>
          <p:cNvPr id="168" name="Google Shape;168;p17"/>
          <p:cNvPicPr preferRelativeResize="0">
            <a:picLocks noGrp="1"/>
          </p:cNvPicPr>
          <p:nvPr>
            <p:ph type="body" idx="1"/>
          </p:nvPr>
        </p:nvPicPr>
        <p:blipFill rotWithShape="1">
          <a:blip r:embed="rId3">
            <a:alphaModFix/>
          </a:blip>
          <a:srcRect/>
          <a:stretch/>
        </p:blipFill>
        <p:spPr>
          <a:xfrm>
            <a:off x="0" y="-1"/>
            <a:ext cx="12192000" cy="5906447"/>
          </a:xfrm>
          <a:prstGeom prst="rect">
            <a:avLst/>
          </a:prstGeom>
          <a:noFill/>
          <a:ln>
            <a:noFill/>
          </a:ln>
        </p:spPr>
      </p:pic>
      <p:sp>
        <p:nvSpPr>
          <p:cNvPr id="169" name="Google Shape;169;p17"/>
          <p:cNvSpPr/>
          <p:nvPr/>
        </p:nvSpPr>
        <p:spPr>
          <a:xfrm>
            <a:off x="589547" y="2803358"/>
            <a:ext cx="1347538" cy="490776"/>
          </a:xfrm>
          <a:prstGeom prst="cube">
            <a:avLst>
              <a:gd name="adj" fmla="val 25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URGENT</a:t>
            </a:r>
            <a:endParaRPr sz="1400" b="0" i="0" u="none" strike="noStrike" cap="none">
              <a:solidFill>
                <a:srgbClr val="000000"/>
              </a:solidFill>
              <a:latin typeface="Arial"/>
              <a:ea typeface="Arial"/>
              <a:cs typeface="Arial"/>
              <a:sym typeface="Arial"/>
            </a:endParaRPr>
          </a:p>
        </p:txBody>
      </p:sp>
      <p:sp>
        <p:nvSpPr>
          <p:cNvPr id="170" name="Google Shape;170;p17"/>
          <p:cNvSpPr/>
          <p:nvPr/>
        </p:nvSpPr>
        <p:spPr>
          <a:xfrm>
            <a:off x="9500935" y="2707834"/>
            <a:ext cx="1556085" cy="531674"/>
          </a:xfrm>
          <a:prstGeom prst="cube">
            <a:avLst>
              <a:gd name="adj" fmla="val 25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IMPORTANT</a:t>
            </a:r>
            <a:endParaRPr sz="1400" b="0" i="0" u="none" strike="noStrike" cap="none">
              <a:solidFill>
                <a:srgbClr val="000000"/>
              </a:solidFill>
              <a:latin typeface="Arial"/>
              <a:ea typeface="Arial"/>
              <a:cs typeface="Arial"/>
              <a:sym typeface="Arial"/>
            </a:endParaRPr>
          </a:p>
        </p:txBody>
      </p:sp>
      <p:sp>
        <p:nvSpPr>
          <p:cNvPr id="171" name="Google Shape;171;p17"/>
          <p:cNvSpPr txBox="1"/>
          <p:nvPr/>
        </p:nvSpPr>
        <p:spPr>
          <a:xfrm>
            <a:off x="934452" y="5842762"/>
            <a:ext cx="10515600" cy="85761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Urgent V/s Important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838200" y="278296"/>
            <a:ext cx="10515600" cy="7354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Urgent V/s Important</a:t>
            </a:r>
            <a:endParaRPr/>
          </a:p>
        </p:txBody>
      </p:sp>
      <p:pic>
        <p:nvPicPr>
          <p:cNvPr id="177" name="Google Shape;177;p18"/>
          <p:cNvPicPr preferRelativeResize="0"/>
          <p:nvPr/>
        </p:nvPicPr>
        <p:blipFill rotWithShape="1">
          <a:blip r:embed="rId3">
            <a:alphaModFix/>
          </a:blip>
          <a:srcRect l="577" r="-144"/>
          <a:stretch/>
        </p:blipFill>
        <p:spPr>
          <a:xfrm>
            <a:off x="1338469" y="1308556"/>
            <a:ext cx="9515061" cy="5051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p:nvPr/>
        </p:nvSpPr>
        <p:spPr>
          <a:xfrm>
            <a:off x="601578" y="198417"/>
            <a:ext cx="10649518" cy="805436"/>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chemeClr val="dk1"/>
              </a:buClr>
              <a:buSzPct val="100000"/>
              <a:buFont typeface="Arial"/>
              <a:buNone/>
            </a:pPr>
            <a:r>
              <a:rPr lang="en-US" sz="3600" b="1" i="0" u="none" strike="noStrike" cap="none">
                <a:solidFill>
                  <a:schemeClr val="dk1"/>
                </a:solidFill>
                <a:latin typeface="Arial"/>
                <a:ea typeface="Arial"/>
                <a:cs typeface="Arial"/>
                <a:sym typeface="Arial"/>
              </a:rPr>
              <a:t>Quadrant 3 -Not Urgent and Not Important – Distractions</a:t>
            </a:r>
            <a:endParaRPr sz="1400" b="0" i="0" u="none" strike="noStrike" cap="none">
              <a:solidFill>
                <a:srgbClr val="000000"/>
              </a:solidFill>
              <a:latin typeface="Arial"/>
              <a:ea typeface="Arial"/>
              <a:cs typeface="Arial"/>
              <a:sym typeface="Arial"/>
            </a:endParaRPr>
          </a:p>
        </p:txBody>
      </p:sp>
      <p:pic>
        <p:nvPicPr>
          <p:cNvPr id="184" name="Google Shape;184;p19" descr="Vector parents control game kid video games addiction angry parent and concentrated child computer playing limit content family permissions kid social distraction vector illustration"/>
          <p:cNvPicPr preferRelativeResize="0"/>
          <p:nvPr/>
        </p:nvPicPr>
        <p:blipFill rotWithShape="1">
          <a:blip r:embed="rId3">
            <a:alphaModFix/>
          </a:blip>
          <a:srcRect/>
          <a:stretch/>
        </p:blipFill>
        <p:spPr>
          <a:xfrm>
            <a:off x="-1" y="1536174"/>
            <a:ext cx="5445641" cy="3785652"/>
          </a:xfrm>
          <a:prstGeom prst="rect">
            <a:avLst/>
          </a:prstGeom>
          <a:noFill/>
          <a:ln>
            <a:noFill/>
          </a:ln>
        </p:spPr>
      </p:pic>
      <p:sp>
        <p:nvSpPr>
          <p:cNvPr id="185" name="Google Shape;185;p19"/>
          <p:cNvSpPr txBox="1"/>
          <p:nvPr/>
        </p:nvSpPr>
        <p:spPr>
          <a:xfrm>
            <a:off x="1501070" y="5813075"/>
            <a:ext cx="9901989" cy="584775"/>
          </a:xfrm>
          <a:prstGeom prst="rect">
            <a:avLst/>
          </a:prstGeom>
          <a:solidFill>
            <a:srgbClr val="A99EE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These activities are neither important for achieving your long-term goals nor urgent. They are essentially distracting you from doing things that matter</a:t>
            </a:r>
            <a:endParaRPr sz="1600" b="0" i="0" u="none" strike="noStrike" cap="none">
              <a:solidFill>
                <a:schemeClr val="lt1"/>
              </a:solidFill>
              <a:latin typeface="Arial"/>
              <a:ea typeface="Arial"/>
              <a:cs typeface="Arial"/>
              <a:sym typeface="Arial"/>
            </a:endParaRPr>
          </a:p>
        </p:txBody>
      </p:sp>
      <p:sp>
        <p:nvSpPr>
          <p:cNvPr id="186" name="Google Shape;186;p19"/>
          <p:cNvSpPr txBox="1"/>
          <p:nvPr/>
        </p:nvSpPr>
        <p:spPr>
          <a:xfrm>
            <a:off x="5575852" y="1441772"/>
            <a:ext cx="6423818" cy="3933384"/>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374151"/>
              </a:buClr>
              <a:buSzPts val="2400"/>
              <a:buFont typeface="Arial"/>
              <a:buChar char="•"/>
            </a:pPr>
            <a:r>
              <a:rPr lang="en-US" sz="2400" b="0" i="0" u="none" strike="noStrike" cap="none">
                <a:solidFill>
                  <a:srgbClr val="374151"/>
                </a:solidFill>
                <a:latin typeface="Arial"/>
                <a:ea typeface="Arial"/>
                <a:cs typeface="Arial"/>
                <a:sym typeface="Arial"/>
              </a:rPr>
              <a:t> Excessive or irrelevant email</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3600"/>
              </a:spcBef>
              <a:spcAft>
                <a:spcPts val="0"/>
              </a:spcAft>
              <a:buClr>
                <a:srgbClr val="374151"/>
              </a:buClr>
              <a:buSzPts val="2400"/>
              <a:buFont typeface="Arial"/>
              <a:buChar char="•"/>
            </a:pPr>
            <a:r>
              <a:rPr lang="en-US" sz="2400" b="0" i="0" u="none" strike="noStrike" cap="none">
                <a:solidFill>
                  <a:srgbClr val="374151"/>
                </a:solidFill>
                <a:latin typeface="Arial"/>
                <a:ea typeface="Arial"/>
                <a:cs typeface="Arial"/>
                <a:sym typeface="Arial"/>
              </a:rPr>
              <a:t> Personal phone calls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3600"/>
              </a:spcBef>
              <a:spcAft>
                <a:spcPts val="0"/>
              </a:spcAft>
              <a:buClr>
                <a:srgbClr val="374151"/>
              </a:buClr>
              <a:buSzPts val="2400"/>
              <a:buFont typeface="Arial"/>
              <a:buChar char="•"/>
            </a:pPr>
            <a:r>
              <a:rPr lang="en-US" sz="2400" b="0" i="0" u="none" strike="noStrike" cap="none">
                <a:solidFill>
                  <a:srgbClr val="374151"/>
                </a:solidFill>
                <a:latin typeface="Arial"/>
                <a:ea typeface="Arial"/>
                <a:cs typeface="Arial"/>
                <a:sym typeface="Arial"/>
              </a:rPr>
              <a:t> Social media usage</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3600"/>
              </a:spcBef>
              <a:spcAft>
                <a:spcPts val="0"/>
              </a:spcAft>
              <a:buClr>
                <a:srgbClr val="374151"/>
              </a:buClr>
              <a:buSzPts val="2400"/>
              <a:buFont typeface="Arial"/>
              <a:buChar char="•"/>
            </a:pPr>
            <a:r>
              <a:rPr lang="en-US" sz="2400" b="0" i="0" u="none" strike="noStrike" cap="none">
                <a:solidFill>
                  <a:srgbClr val="374151"/>
                </a:solidFill>
                <a:latin typeface="Arial"/>
                <a:ea typeface="Arial"/>
                <a:cs typeface="Arial"/>
                <a:sym typeface="Arial"/>
              </a:rPr>
              <a:t> Unimportant or unproductive meetings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3600"/>
              </a:spcBef>
              <a:spcAft>
                <a:spcPts val="0"/>
              </a:spcAft>
              <a:buClr>
                <a:srgbClr val="374151"/>
              </a:buClr>
              <a:buSzPts val="2400"/>
              <a:buFont typeface="Arial"/>
              <a:buChar char="•"/>
            </a:pPr>
            <a:r>
              <a:rPr lang="en-US" sz="2400" b="0" i="0" u="none" strike="noStrike" cap="none">
                <a:solidFill>
                  <a:srgbClr val="374151"/>
                </a:solidFill>
                <a:latin typeface="Arial"/>
                <a:ea typeface="Arial"/>
                <a:cs typeface="Arial"/>
                <a:sym typeface="Arial"/>
              </a:rPr>
              <a:t> Anything that causes you to procrastinate on, or delay,  Q1 tasks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0"/>
          <p:cNvPicPr preferRelativeResize="0"/>
          <p:nvPr/>
        </p:nvPicPr>
        <p:blipFill rotWithShape="1">
          <a:blip r:embed="rId3">
            <a:alphaModFix/>
          </a:blip>
          <a:srcRect t="13337" b="3256"/>
          <a:stretch/>
        </p:blipFill>
        <p:spPr>
          <a:xfrm>
            <a:off x="0" y="1143000"/>
            <a:ext cx="12192000" cy="4820478"/>
          </a:xfrm>
          <a:prstGeom prst="rect">
            <a:avLst/>
          </a:prstGeom>
          <a:noFill/>
          <a:ln>
            <a:noFill/>
          </a:ln>
        </p:spPr>
      </p:pic>
      <p:sp>
        <p:nvSpPr>
          <p:cNvPr id="193" name="Google Shape;193;p20"/>
          <p:cNvSpPr txBox="1">
            <a:spLocks noGrp="1"/>
          </p:cNvSpPr>
          <p:nvPr>
            <p:ph type="title"/>
          </p:nvPr>
        </p:nvSpPr>
        <p:spPr>
          <a:xfrm>
            <a:off x="646043" y="339493"/>
            <a:ext cx="10214984" cy="6523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Using 80/20 Principle for Prioritising Work</a:t>
            </a:r>
            <a:endParaRPr/>
          </a:p>
        </p:txBody>
      </p:sp>
      <p:sp>
        <p:nvSpPr>
          <p:cNvPr id="194" name="Google Shape;194;p20"/>
          <p:cNvSpPr txBox="1">
            <a:spLocks noGrp="1"/>
          </p:cNvSpPr>
          <p:nvPr>
            <p:ph type="body" idx="1"/>
          </p:nvPr>
        </p:nvSpPr>
        <p:spPr>
          <a:xfrm>
            <a:off x="646043" y="1638630"/>
            <a:ext cx="5418484" cy="38292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A2B2C"/>
              </a:buClr>
              <a:buSzPts val="2400"/>
              <a:buFont typeface="Arial"/>
              <a:buChar char="•"/>
            </a:pPr>
            <a:r>
              <a:rPr lang="en-US" sz="2400" b="0" i="0">
                <a:solidFill>
                  <a:srgbClr val="2A2B2C"/>
                </a:solidFill>
              </a:rPr>
              <a:t>Clear priorities both for you and your team</a:t>
            </a:r>
            <a:endParaRPr/>
          </a:p>
          <a:p>
            <a:pPr marL="228600" lvl="0" indent="-76200" algn="l" rtl="0">
              <a:lnSpc>
                <a:spcPct val="90000"/>
              </a:lnSpc>
              <a:spcBef>
                <a:spcPts val="1000"/>
              </a:spcBef>
              <a:spcAft>
                <a:spcPts val="0"/>
              </a:spcAft>
              <a:buClr>
                <a:schemeClr val="dk1"/>
              </a:buClr>
              <a:buSzPts val="2400"/>
              <a:buFont typeface="Arial"/>
              <a:buNone/>
            </a:pPr>
            <a:endParaRPr sz="2400" b="0" i="0">
              <a:solidFill>
                <a:srgbClr val="2A2B2C"/>
              </a:solidFill>
            </a:endParaRPr>
          </a:p>
          <a:p>
            <a:pPr marL="228600" lvl="0" indent="-228600" algn="l" rtl="0">
              <a:lnSpc>
                <a:spcPct val="90000"/>
              </a:lnSpc>
              <a:spcBef>
                <a:spcPts val="1000"/>
              </a:spcBef>
              <a:spcAft>
                <a:spcPts val="0"/>
              </a:spcAft>
              <a:buClr>
                <a:srgbClr val="2A2B2C"/>
              </a:buClr>
              <a:buSzPts val="2400"/>
              <a:buFont typeface="Arial"/>
              <a:buChar char="•"/>
            </a:pPr>
            <a:r>
              <a:rPr lang="en-US" sz="2400" b="0" i="0">
                <a:solidFill>
                  <a:srgbClr val="2A2B2C"/>
                </a:solidFill>
              </a:rPr>
              <a:t>Increased daily productivity</a:t>
            </a:r>
            <a:endParaRPr/>
          </a:p>
          <a:p>
            <a:pPr marL="228600" lvl="0" indent="-76200" algn="l" rtl="0">
              <a:lnSpc>
                <a:spcPct val="90000"/>
              </a:lnSpc>
              <a:spcBef>
                <a:spcPts val="1000"/>
              </a:spcBef>
              <a:spcAft>
                <a:spcPts val="0"/>
              </a:spcAft>
              <a:buClr>
                <a:schemeClr val="dk1"/>
              </a:buClr>
              <a:buSzPts val="2400"/>
              <a:buFont typeface="Arial"/>
              <a:buNone/>
            </a:pPr>
            <a:endParaRPr sz="2400" b="0" i="0">
              <a:solidFill>
                <a:srgbClr val="2A2B2C"/>
              </a:solidFill>
            </a:endParaRPr>
          </a:p>
          <a:p>
            <a:pPr marL="228600" lvl="0" indent="-228600" algn="l" rtl="0">
              <a:lnSpc>
                <a:spcPct val="90000"/>
              </a:lnSpc>
              <a:spcBef>
                <a:spcPts val="1000"/>
              </a:spcBef>
              <a:spcAft>
                <a:spcPts val="0"/>
              </a:spcAft>
              <a:buClr>
                <a:srgbClr val="2A2B2C"/>
              </a:buClr>
              <a:buSzPts val="2400"/>
              <a:buFont typeface="Arial"/>
              <a:buChar char="•"/>
            </a:pPr>
            <a:r>
              <a:rPr lang="en-US" sz="2400" b="0" i="0">
                <a:solidFill>
                  <a:srgbClr val="2A2B2C"/>
                </a:solidFill>
              </a:rPr>
              <a:t>Ability to portion your work into manageable segments</a:t>
            </a:r>
            <a:endParaRPr/>
          </a:p>
          <a:p>
            <a:pPr marL="228600" lvl="0" indent="-76200" algn="l" rtl="0">
              <a:lnSpc>
                <a:spcPct val="90000"/>
              </a:lnSpc>
              <a:spcBef>
                <a:spcPts val="1000"/>
              </a:spcBef>
              <a:spcAft>
                <a:spcPts val="0"/>
              </a:spcAft>
              <a:buClr>
                <a:schemeClr val="dk1"/>
              </a:buClr>
              <a:buSzPts val="2400"/>
              <a:buFont typeface="Arial"/>
              <a:buNone/>
            </a:pPr>
            <a:endParaRPr sz="2400" b="0" i="0">
              <a:solidFill>
                <a:srgbClr val="2A2B2C"/>
              </a:solidFill>
            </a:endParaRPr>
          </a:p>
          <a:p>
            <a:pPr marL="228600" lvl="0" indent="-228600" algn="l" rtl="0">
              <a:lnSpc>
                <a:spcPct val="90000"/>
              </a:lnSpc>
              <a:spcBef>
                <a:spcPts val="1000"/>
              </a:spcBef>
              <a:spcAft>
                <a:spcPts val="0"/>
              </a:spcAft>
              <a:buClr>
                <a:srgbClr val="2A2B2C"/>
              </a:buClr>
              <a:buSzPts val="2400"/>
              <a:buFont typeface="Arial"/>
              <a:buChar char="•"/>
            </a:pPr>
            <a:r>
              <a:rPr lang="en-US" sz="2400" b="0" i="0">
                <a:solidFill>
                  <a:srgbClr val="2A2B2C"/>
                </a:solidFill>
              </a:rPr>
              <a:t>More focused strategy</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4004</Words>
  <Application>Microsoft Office PowerPoint</Application>
  <PresentationFormat>Widescreen</PresentationFormat>
  <Paragraphs>372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Open Sans</vt:lpstr>
      <vt:lpstr>Arial</vt:lpstr>
      <vt:lpstr>Calibri</vt:lpstr>
      <vt:lpstr>Libre Franklin</vt:lpstr>
      <vt:lpstr>Office Theme</vt:lpstr>
      <vt:lpstr>Onboarding Workshop- Soft Skills -2 Days</vt:lpstr>
      <vt:lpstr>Agenda of Workshop- Day 1</vt:lpstr>
      <vt:lpstr>Agenda of Workshop- Day 2</vt:lpstr>
      <vt:lpstr>Who is a stakeholder?</vt:lpstr>
      <vt:lpstr>Stakeholder Matrix</vt:lpstr>
      <vt:lpstr>PowerPoint Presentation</vt:lpstr>
      <vt:lpstr>Urgent V/s Important</vt:lpstr>
      <vt:lpstr>PowerPoint Presentation</vt:lpstr>
      <vt:lpstr>Using 80/20 Principle for Prioritising Work</vt:lpstr>
      <vt:lpstr>Corporate dressing for Male</vt:lpstr>
      <vt:lpstr>Smart Casuals Male</vt:lpstr>
      <vt:lpstr>Corporate dressing  for Female -Contd</vt:lpstr>
      <vt:lpstr>Casual dressing Some other tips</vt:lpstr>
      <vt:lpstr>Introduction</vt:lpstr>
      <vt:lpstr>Eye Contact-Do’s</vt:lpstr>
      <vt:lpstr>Visiting card etiquette</vt:lpstr>
      <vt:lpstr>Space</vt:lpstr>
      <vt:lpstr>PowerPoint Presentation</vt:lpstr>
      <vt:lpstr>Subject Line- Important Pointers</vt:lpstr>
      <vt:lpstr>Attachment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cp:revision>
  <dcterms:modified xsi:type="dcterms:W3CDTF">2024-11-14T05:33:33Z</dcterms:modified>
</cp:coreProperties>
</file>