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Lato"/>
      <p:regular r:id="rId18"/>
      <p:bold r:id="rId19"/>
      <p:italic r:id="rId20"/>
      <p:boldItalic r:id="rId21"/>
    </p:embeddedFont>
    <p:embeddedFont>
      <p:font typeface="Tahom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22" Type="http://schemas.openxmlformats.org/officeDocument/2006/relationships/font" Target="fonts/Tahoma-regular.fntdata"/><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2" name="Google Shape;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dk1"/>
              </a:buClr>
              <a:buSzPts val="1200"/>
              <a:buFont typeface="Calibri"/>
              <a:buNone/>
            </a:pPr>
            <a:r>
              <a:rPr b="1" lang="en-US" sz="1200" u="sng"/>
              <a:t>Facilitator’s Notes: </a:t>
            </a:r>
            <a:endParaRPr/>
          </a:p>
          <a:p>
            <a:pPr indent="0" lvl="1" marL="45720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T</a:t>
            </a:r>
            <a:r>
              <a:rPr lang="en-US"/>
              <a:t>rainer to say in the loudest voice “Hello, Good Morning”. Then the participants will say ‘Good Morning’ in reply.</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n-US"/>
              <a:t>Trainer to say once again in the loudest voice “Hello Good Morning”. Trainer should speak in an energetic, passionate and enthusiastic tone. This activity/gesture will set the tone and energy for the session/workshop</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Trainer:</a:t>
            </a:r>
            <a:r>
              <a:rPr lang="en-US"/>
              <a:t> Well done friends! Great job! (Clap Loudly and tell the participants to clap as well for the superb performance.)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US">
                <a:solidFill>
                  <a:srgbClr val="374151"/>
                </a:solidFill>
                <a:latin typeface="Arial"/>
                <a:ea typeface="Arial"/>
                <a:cs typeface="Arial"/>
                <a:sym typeface="Arial"/>
              </a:rPr>
              <a:t>Trainer: </a:t>
            </a:r>
            <a:r>
              <a:rPr b="0" i="0" lang="en-US">
                <a:solidFill>
                  <a:srgbClr val="374151"/>
                </a:solidFill>
                <a:latin typeface="Arial"/>
                <a:ea typeface="Arial"/>
                <a:cs typeface="Arial"/>
                <a:sym typeface="Arial"/>
              </a:rPr>
              <a:t>I'm excited to be here with you all today and appreciate your presence. I hope you're all doing well and are ready to dive into the material.</a:t>
            </a:r>
            <a:r>
              <a:rPr b="0" lang="en-US"/>
              <a:t>Move to next slide.</a:t>
            </a:r>
            <a:endParaRPr/>
          </a:p>
        </p:txBody>
      </p:sp>
      <p:sp>
        <p:nvSpPr>
          <p:cNvPr id="93" name="Google Shape;9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Goals can help individuals to break down larger objectives into smaller, more manageable tasks and track progress towards their desired outcome.</a:t>
            </a:r>
            <a:endParaRPr/>
          </a:p>
        </p:txBody>
      </p:sp>
      <p:sp>
        <p:nvSpPr>
          <p:cNvPr id="223" name="Google Shape;22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Interpersonal effectiveness refers to the ability to communicate and interact with others in a way that is respectful, assertive, and responsive to the needs of both oneself and others. It involves the skills of effective listening, expressing oneself clearly and assertively, understanding and respecting others' perspectives, negotiating conflicts, and managing emotions in relationships.</a:t>
            </a:r>
            <a:endParaRPr/>
          </a:p>
        </p:txBody>
      </p:sp>
      <p:sp>
        <p:nvSpPr>
          <p:cNvPr id="231" name="Google Shape;2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agenda of todays workshop is as follows</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sz="1200"/>
              <a:t>Understanding Personal Effectiveness</a:t>
            </a:r>
            <a:endParaRPr/>
          </a:p>
          <a:p>
            <a:pPr indent="-171450" lvl="0" marL="171450" rtl="0" algn="l">
              <a:lnSpc>
                <a:spcPct val="100000"/>
              </a:lnSpc>
              <a:spcBef>
                <a:spcPts val="0"/>
              </a:spcBef>
              <a:spcAft>
                <a:spcPts val="0"/>
              </a:spcAft>
              <a:buClr>
                <a:schemeClr val="dk1"/>
              </a:buClr>
              <a:buSzPts val="1200"/>
              <a:buFont typeface="Arial"/>
              <a:buChar char="•"/>
            </a:pPr>
            <a:r>
              <a:rPr lang="en-US" sz="1200"/>
              <a:t>Building an attitude of Ownership at workplace</a:t>
            </a:r>
            <a:endParaRPr/>
          </a:p>
          <a:p>
            <a:pPr indent="-171450" lvl="0" marL="171450" rtl="0" algn="l">
              <a:lnSpc>
                <a:spcPct val="100000"/>
              </a:lnSpc>
              <a:spcBef>
                <a:spcPts val="0"/>
              </a:spcBef>
              <a:spcAft>
                <a:spcPts val="0"/>
              </a:spcAft>
              <a:buClr>
                <a:schemeClr val="dk1"/>
              </a:buClr>
              <a:buSzPts val="1200"/>
              <a:buFont typeface="Arial"/>
              <a:buChar char="•"/>
            </a:pPr>
            <a:r>
              <a:rPr lang="en-US" sz="1200"/>
              <a:t>Impactful communication</a:t>
            </a:r>
            <a:endParaRPr/>
          </a:p>
          <a:p>
            <a:pPr indent="-171450" lvl="0" marL="171450" rtl="0" algn="l">
              <a:lnSpc>
                <a:spcPct val="100000"/>
              </a:lnSpc>
              <a:spcBef>
                <a:spcPts val="0"/>
              </a:spcBef>
              <a:spcAft>
                <a:spcPts val="0"/>
              </a:spcAft>
              <a:buClr>
                <a:schemeClr val="dk1"/>
              </a:buClr>
              <a:buSzPts val="1200"/>
              <a:buFont typeface="Arial"/>
              <a:buChar char="•"/>
            </a:pPr>
            <a:r>
              <a:rPr lang="en-US" sz="1200"/>
              <a:t>Building Fool Proof Communication</a:t>
            </a:r>
            <a:endParaRPr/>
          </a:p>
          <a:p>
            <a:pPr indent="-171450" lvl="0" marL="171450" rtl="0" algn="l">
              <a:lnSpc>
                <a:spcPct val="100000"/>
              </a:lnSpc>
              <a:spcBef>
                <a:spcPts val="0"/>
              </a:spcBef>
              <a:spcAft>
                <a:spcPts val="0"/>
              </a:spcAft>
              <a:buClr>
                <a:schemeClr val="dk1"/>
              </a:buClr>
              <a:buSzPts val="1200"/>
              <a:buFont typeface="Arial"/>
              <a:buChar char="•"/>
            </a:pPr>
            <a:r>
              <a:rPr lang="en-US" sz="1200"/>
              <a:t>Goal Setting</a:t>
            </a:r>
            <a:endParaRPr/>
          </a:p>
          <a:p>
            <a:pPr indent="-171450" lvl="0" marL="171450" rtl="0" algn="l">
              <a:lnSpc>
                <a:spcPct val="100000"/>
              </a:lnSpc>
              <a:spcBef>
                <a:spcPts val="0"/>
              </a:spcBef>
              <a:spcAft>
                <a:spcPts val="0"/>
              </a:spcAft>
              <a:buClr>
                <a:schemeClr val="dk1"/>
              </a:buClr>
              <a:buSzPts val="1200"/>
              <a:buFont typeface="Arial"/>
              <a:buChar char="•"/>
            </a:pPr>
            <a:r>
              <a:rPr lang="en-US" sz="1200"/>
              <a:t>Being a Team player</a:t>
            </a:r>
            <a:endParaRPr/>
          </a:p>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Personal effectiveness refers to the ability of an individual to achieve their goals and objectives while utilizing their personal resources, skills, and strengths to the fullest extent. It involves the development of self-awareness, self-motivation, time management, goal-setting, and problem-solving skills that enable an individual to perform at their best level and achieve optimal results.</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Personal effectiveness is not just about being efficient, but also about being effective in a way that aligns with one's personal values, beliefs, and priorities. It involves being able to manage one's emotions, communicate effectively, build positive relationships, and adapt to changing situations.</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Following are the benefits of a Personal Effectiveness workshop to the participants. These are also the topics that we are going to learn in our 2 days of workshop</a:t>
            </a:r>
            <a:endParaRPr/>
          </a:p>
          <a:p>
            <a:pPr indent="0" lvl="0" marL="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Professional Communication:</a:t>
            </a:r>
            <a:r>
              <a:rPr lang="en-US">
                <a:latin typeface="Arial"/>
                <a:ea typeface="Arial"/>
                <a:cs typeface="Arial"/>
                <a:sym typeface="Arial"/>
              </a:rPr>
              <a:t> This includes improving written and verbal communication skills, understanding email etiquette, and learning how to interact effectively with colleagues, clients, and superiors.</a:t>
            </a:r>
            <a:endParaRPr/>
          </a:p>
          <a:p>
            <a:pPr indent="0" lvl="0" marL="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Business Etiquette and Professionalism:</a:t>
            </a:r>
            <a:r>
              <a:rPr lang="en-US">
                <a:latin typeface="Arial"/>
                <a:ea typeface="Arial"/>
                <a:cs typeface="Arial"/>
                <a:sym typeface="Arial"/>
              </a:rPr>
              <a:t> Participants are educated about workplace behavior, dress code, punctuality, and other aspects of maintaining a professional demeanor.</a:t>
            </a:r>
            <a:endParaRPr/>
          </a:p>
          <a:p>
            <a:pPr indent="0" lvl="0" marL="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Time Management and Productivity:</a:t>
            </a:r>
            <a:r>
              <a:rPr lang="en-US">
                <a:latin typeface="Arial"/>
                <a:ea typeface="Arial"/>
                <a:cs typeface="Arial"/>
                <a:sym typeface="Arial"/>
              </a:rPr>
              <a:t> Techniques for managing workloads, setting priorities, and meeting deadlines are often discussed to ensure participants can handle the demands of a professional role.</a:t>
            </a:r>
            <a:endParaRPr/>
          </a:p>
          <a:p>
            <a:pPr indent="0" lvl="0" marL="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Teamwork and Collaboration:</a:t>
            </a:r>
            <a:r>
              <a:rPr lang="en-US">
                <a:latin typeface="Arial"/>
                <a:ea typeface="Arial"/>
                <a:cs typeface="Arial"/>
                <a:sym typeface="Arial"/>
              </a:rPr>
              <a:t> Workshops focus on how to work effectively within a team, contribute to group projects, and resolve conflicts that might arise.</a:t>
            </a:r>
            <a:endParaRPr/>
          </a:p>
          <a:p>
            <a:pPr indent="0" lvl="0" marL="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Adapting to Organizational Culture:</a:t>
            </a:r>
            <a:r>
              <a:rPr lang="en-US">
                <a:latin typeface="Arial"/>
                <a:ea typeface="Arial"/>
                <a:cs typeface="Arial"/>
                <a:sym typeface="Arial"/>
              </a:rPr>
              <a:t> Companies emphasize the importance of aligning with the company's values, mission, and culture. This includes understanding company policies, hierarchies, and expectations.</a:t>
            </a:r>
            <a:endParaRPr/>
          </a:p>
          <a:p>
            <a:pPr indent="0" lvl="0" marL="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Networking and Building Relationships:</a:t>
            </a:r>
            <a:r>
              <a:rPr lang="en-US">
                <a:latin typeface="Arial"/>
                <a:ea typeface="Arial"/>
                <a:cs typeface="Arial"/>
                <a:sym typeface="Arial"/>
              </a:rPr>
              <a:t> Workshops often highlight the value of networking within the company and the broader industry. Participants learn how to build professional relationships and leverage connections.</a:t>
            </a:r>
            <a:endParaRPr/>
          </a:p>
          <a:p>
            <a:pPr indent="0" lvl="0" marL="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Personal Branding and Self-Presentation:</a:t>
            </a:r>
            <a:r>
              <a:rPr lang="en-US">
                <a:latin typeface="Arial"/>
                <a:ea typeface="Arial"/>
                <a:cs typeface="Arial"/>
                <a:sym typeface="Arial"/>
              </a:rPr>
              <a:t> Participants learn how to promote themselves professionally, develop a personal brand, and showcase their skills and achievements.</a:t>
            </a:r>
            <a:endParaRPr/>
          </a:p>
          <a:p>
            <a:pPr indent="0" lvl="0" marL="0" rtl="0" algn="l">
              <a:lnSpc>
                <a:spcPct val="100000"/>
              </a:lnSpc>
              <a:spcBef>
                <a:spcPts val="0"/>
              </a:spcBef>
              <a:spcAft>
                <a:spcPts val="0"/>
              </a:spcAft>
              <a:buClr>
                <a:schemeClr val="dk1"/>
              </a:buClr>
              <a:buSzPts val="1200"/>
              <a:buFont typeface="Calibri"/>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a:latin typeface="Arial"/>
                <a:ea typeface="Arial"/>
                <a:cs typeface="Arial"/>
                <a:sym typeface="Arial"/>
              </a:rPr>
              <a:t>Leadership and Initiative:</a:t>
            </a:r>
            <a:r>
              <a:rPr lang="en-US">
                <a:latin typeface="Arial"/>
                <a:ea typeface="Arial"/>
                <a:cs typeface="Arial"/>
                <a:sym typeface="Arial"/>
              </a:rPr>
              <a:t> Some workshops touch on leadership skills, encouraging participants to take initiative, demonstrate ownership, and potentially grow into leadership roles.</a:t>
            </a:r>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41" name="Google Shape;14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Ask: What is attitude?</a:t>
            </a:r>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Elicit response.</a:t>
            </a:r>
            <a:br>
              <a:rPr b="0" i="0" lang="en-US">
                <a:solidFill>
                  <a:srgbClr val="2D2D2D"/>
                </a:solidFill>
                <a:latin typeface="Arial"/>
                <a:ea typeface="Arial"/>
                <a:cs typeface="Arial"/>
                <a:sym typeface="Arial"/>
              </a:rPr>
            </a:b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Say: Attitude is the way a person thinks or feels about a specific person, place, action, or experience. Similar to the individual perspective, attitude encompasses the individual’s particular emotions and the way in which they act towards people and work. Attitude is a specific disposition that combines factors like beliefs, opinions, moods, and emotions. Sometimes, attitude is referred to as an outlook or mental state that affects the way people perceive the world around them and the way they experience life, work, relationships, and more.</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Ask: Why is positive attitude so important for professional excellence?</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a:solidFill>
                  <a:srgbClr val="2D2D2D"/>
                </a:solidFill>
                <a:latin typeface="Arial"/>
                <a:ea typeface="Arial"/>
                <a:cs typeface="Arial"/>
                <a:sym typeface="Arial"/>
              </a:rPr>
              <a:t>Transition to the next slide.</a:t>
            </a:r>
            <a:endParaRPr/>
          </a:p>
        </p:txBody>
      </p:sp>
      <p:sp>
        <p:nvSpPr>
          <p:cNvPr id="169" name="Google Shape;1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6" name="Google Shape;17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2D2D2D"/>
                </a:solidFill>
                <a:latin typeface="Arial"/>
                <a:ea typeface="Arial"/>
                <a:cs typeface="Arial"/>
                <a:sym typeface="Arial"/>
              </a:rPr>
              <a:t>Our attitude is directly responsible for our behavior. More wholesome our attitude, the more empowered our conduct.</a:t>
            </a:r>
            <a:endParaRPr/>
          </a:p>
          <a:p>
            <a:pPr indent="0" lvl="0" marL="0" rtl="0" algn="l">
              <a:lnSpc>
                <a:spcPct val="100000"/>
              </a:lnSpc>
              <a:spcBef>
                <a:spcPts val="0"/>
              </a:spcBef>
              <a:spcAft>
                <a:spcPts val="0"/>
              </a:spcAft>
              <a:buSzPts val="1400"/>
              <a:buNone/>
            </a:pPr>
            <a:r>
              <a:rPr b="0" lang="en-US">
                <a:solidFill>
                  <a:srgbClr val="505050"/>
                </a:solidFill>
                <a:latin typeface="Lato"/>
                <a:ea typeface="Lato"/>
                <a:cs typeface="Lato"/>
                <a:sym typeface="Lato"/>
              </a:rPr>
              <a:t>With a positive attitude, you can improve your emotional well-being and self-image. It is a powerful tool for personal growth and professional excellence.</a:t>
            </a:r>
            <a:endParaRPr/>
          </a:p>
          <a:p>
            <a:pPr indent="0" lvl="0" marL="0" rtl="0" algn="l">
              <a:lnSpc>
                <a:spcPct val="100000"/>
              </a:lnSpc>
              <a:spcBef>
                <a:spcPts val="0"/>
              </a:spcBef>
              <a:spcAft>
                <a:spcPts val="0"/>
              </a:spcAft>
              <a:buSzPts val="1400"/>
              <a:buNone/>
            </a:pPr>
            <a:r>
              <a:rPr b="0" lang="en-US">
                <a:solidFill>
                  <a:srgbClr val="505050"/>
                </a:solidFill>
                <a:latin typeface="Lato"/>
                <a:ea typeface="Lato"/>
                <a:cs typeface="Lato"/>
                <a:sym typeface="Lato"/>
              </a:rPr>
              <a:t>The power of a positive attitude in the workplace has been proven to:</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B</a:t>
            </a:r>
            <a:r>
              <a:rPr b="0" lang="en-US">
                <a:solidFill>
                  <a:srgbClr val="505050"/>
                </a:solidFill>
                <a:latin typeface="Arial"/>
                <a:ea typeface="Arial"/>
                <a:cs typeface="Arial"/>
                <a:sym typeface="Arial"/>
              </a:rPr>
              <a:t>oost productivity</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R</a:t>
            </a:r>
            <a:r>
              <a:rPr b="0" lang="en-US">
                <a:solidFill>
                  <a:srgbClr val="505050"/>
                </a:solidFill>
                <a:latin typeface="Arial"/>
                <a:ea typeface="Arial"/>
                <a:cs typeface="Arial"/>
                <a:sym typeface="Arial"/>
              </a:rPr>
              <a:t>educe stress</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S</a:t>
            </a:r>
            <a:r>
              <a:rPr b="0" lang="en-US">
                <a:solidFill>
                  <a:srgbClr val="505050"/>
                </a:solidFill>
                <a:latin typeface="Arial"/>
                <a:ea typeface="Arial"/>
                <a:cs typeface="Arial"/>
                <a:sym typeface="Arial"/>
              </a:rPr>
              <a:t>upport learning</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a:t>
            </a:r>
            <a:r>
              <a:rPr b="0" lang="en-US">
                <a:solidFill>
                  <a:srgbClr val="505050"/>
                </a:solidFill>
                <a:latin typeface="Arial"/>
                <a:ea typeface="Arial"/>
                <a:cs typeface="Arial"/>
                <a:sym typeface="Arial"/>
              </a:rPr>
              <a:t>mprove problem-solving</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confidence </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resiliency</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Help manage conflict</a:t>
            </a:r>
            <a:endParaRPr b="0">
              <a:solidFill>
                <a:srgbClr val="505050"/>
              </a:solidFill>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b="0">
              <a:solidFill>
                <a:srgbClr val="505050"/>
              </a:solidFill>
              <a:latin typeface="Arial"/>
              <a:ea typeface="Arial"/>
              <a:cs typeface="Arial"/>
              <a:sym typeface="Arial"/>
            </a:endParaRPr>
          </a:p>
          <a:p>
            <a:pPr indent="0" lvl="0" marL="0" rtl="0" algn="l">
              <a:lnSpc>
                <a:spcPct val="100000"/>
              </a:lnSpc>
              <a:spcBef>
                <a:spcPts val="0"/>
              </a:spcBef>
              <a:spcAft>
                <a:spcPts val="0"/>
              </a:spcAft>
              <a:buClr>
                <a:srgbClr val="505050"/>
              </a:buClr>
              <a:buSzPts val="1200"/>
              <a:buFont typeface="Arial"/>
              <a:buNone/>
            </a:pPr>
            <a:r>
              <a:rPr b="0" lang="en-US">
                <a:solidFill>
                  <a:srgbClr val="505050"/>
                </a:solidFill>
                <a:latin typeface="Lato"/>
                <a:ea typeface="Lato"/>
                <a:cs typeface="Lato"/>
                <a:sym typeface="Lato"/>
              </a:rPr>
              <a:t>A positive attitude could also be regarded as one that is oriented toward finding what is best about a given situation or environment and then building on that.</a:t>
            </a:r>
            <a:r>
              <a:rPr b="1" lang="en-US">
                <a:solidFill>
                  <a:srgbClr val="FFFFFF"/>
                </a:solidFill>
                <a:latin typeface="Arial"/>
                <a:ea typeface="Arial"/>
                <a:cs typeface="Arial"/>
                <a:sym typeface="Arial"/>
              </a:rPr>
              <a:t> </a:t>
            </a:r>
            <a:endParaRPr/>
          </a:p>
          <a:p>
            <a:pPr indent="0" lvl="0" marL="0" rtl="0" algn="l">
              <a:lnSpc>
                <a:spcPct val="100000"/>
              </a:lnSpc>
              <a:spcBef>
                <a:spcPts val="0"/>
              </a:spcBef>
              <a:spcAft>
                <a:spcPts val="0"/>
              </a:spcAft>
              <a:buClr>
                <a:srgbClr val="FFFFFF"/>
              </a:buClr>
              <a:buSzPts val="1200"/>
              <a:buFont typeface="Arial"/>
              <a:buNone/>
            </a:pPr>
            <a:r>
              <a:rPr b="0" lang="en-US">
                <a:solidFill>
                  <a:srgbClr val="FFFFFF"/>
                </a:solidFill>
                <a:latin typeface="Arial"/>
                <a:ea typeface="Arial"/>
                <a:cs typeface="Arial"/>
                <a:sym typeface="Arial"/>
              </a:rPr>
              <a:t>While many factors are responsible to propel a wholesome professional attitude, we will be discussing four key ones today:</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Taking ownership and accountability at work</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Having a solution-centric approach</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Avoiding blame game</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Operating from one’s circle of control.</a:t>
            </a:r>
            <a:endParaRPr/>
          </a:p>
          <a:p>
            <a:pPr indent="-152400" lvl="0" marL="228600" rtl="0" algn="l">
              <a:lnSpc>
                <a:spcPct val="100000"/>
              </a:lnSpc>
              <a:spcBef>
                <a:spcPts val="0"/>
              </a:spcBef>
              <a:spcAft>
                <a:spcPts val="0"/>
              </a:spcAft>
              <a:buClr>
                <a:schemeClr val="dk1"/>
              </a:buClr>
              <a:buSzPts val="1200"/>
              <a:buFont typeface="Arial"/>
              <a:buNone/>
            </a:pPr>
            <a:r>
              <a:t/>
            </a:r>
            <a:endParaRPr b="0">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Arial"/>
                <a:ea typeface="Arial"/>
                <a:cs typeface="Arial"/>
                <a:sym typeface="Arial"/>
              </a:rPr>
              <a:t>Transition to the next slide.</a:t>
            </a:r>
            <a:endParaRPr/>
          </a:p>
        </p:txBody>
      </p:sp>
      <p:sp>
        <p:nvSpPr>
          <p:cNvPr id="177" name="Google Shape;17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292929"/>
                </a:solidFill>
                <a:latin typeface="Arial"/>
                <a:ea typeface="Arial"/>
                <a:cs typeface="Arial"/>
                <a:sym typeface="Arial"/>
              </a:rPr>
              <a:t>Say: </a:t>
            </a:r>
            <a:endParaRPr/>
          </a:p>
          <a:p>
            <a:pPr indent="0" lvl="0" marL="0" rtl="0" algn="l">
              <a:lnSpc>
                <a:spcPct val="100000"/>
              </a:lnSpc>
              <a:spcBef>
                <a:spcPts val="0"/>
              </a:spcBef>
              <a:spcAft>
                <a:spcPts val="0"/>
              </a:spcAft>
              <a:buSzPts val="1400"/>
              <a:buNone/>
            </a:pPr>
            <a:r>
              <a:t/>
            </a:r>
            <a:endParaRPr b="0" i="0">
              <a:solidFill>
                <a:srgbClr val="292929"/>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92929"/>
                </a:solidFill>
                <a:latin typeface="Arial"/>
                <a:ea typeface="Arial"/>
                <a:cs typeface="Arial"/>
                <a:sym typeface="Arial"/>
              </a:rPr>
              <a:t>Someone with a solution-centric mindset approaches work with a focus on honing in on solutions and forward progress. They don’t get stuck in setbacks or drama. Instead, they learn from setbacks and move forward. They don’t ignore or push problems aside. Instead, they voice problems with a proposed solution and align the team around a plan of resolution and execution. They make sure they (or someone on the team) close the loop in implementing the solution.</a:t>
            </a:r>
            <a:endParaRPr/>
          </a:p>
          <a:p>
            <a:pPr indent="0" lvl="0" marL="0" rtl="0" algn="l">
              <a:lnSpc>
                <a:spcPct val="100000"/>
              </a:lnSpc>
              <a:spcBef>
                <a:spcPts val="0"/>
              </a:spcBef>
              <a:spcAft>
                <a:spcPts val="0"/>
              </a:spcAft>
              <a:buSzPts val="1400"/>
              <a:buNone/>
            </a:pPr>
            <a:r>
              <a:t/>
            </a:r>
            <a:endParaRPr b="0" i="0">
              <a:solidFill>
                <a:srgbClr val="292929"/>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92929"/>
                </a:solidFill>
                <a:latin typeface="Arial"/>
                <a:ea typeface="Arial"/>
                <a:cs typeface="Arial"/>
                <a:sym typeface="Arial"/>
              </a:rPr>
              <a:t>A solution-centric mindset is at the heart of making progress for a professional. It is not necessarily inherent; it usually comes from past experience and it can be taught and adopted.</a:t>
            </a:r>
            <a:endParaRPr/>
          </a:p>
          <a:p>
            <a:pPr indent="0" lvl="0" marL="0" rtl="0" algn="l">
              <a:lnSpc>
                <a:spcPct val="100000"/>
              </a:lnSpc>
              <a:spcBef>
                <a:spcPts val="0"/>
              </a:spcBef>
              <a:spcAft>
                <a:spcPts val="0"/>
              </a:spcAft>
              <a:buSzPts val="1400"/>
              <a:buNone/>
            </a:pPr>
            <a:r>
              <a:t/>
            </a:r>
            <a:endParaRPr b="0" i="0">
              <a:solidFill>
                <a:srgbClr val="292929"/>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92929"/>
                </a:solidFill>
                <a:latin typeface="Arial"/>
                <a:ea typeface="Arial"/>
                <a:cs typeface="Arial"/>
                <a:sym typeface="Arial"/>
              </a:rPr>
              <a:t>Being solution-oriented means you will meditate to fix the problem. Solution-oriented people don’t just solve problems, they help identify the source of a question or challenge and provide the right or a better, way of doing things. Additionally, one of the greatest strengths of a solution-oriented individual is their ability to think critically. This requires the ability to think, evaluate, analyze, and decide clearly and quickly, in such a way that helps solve a problem. Lastly, solution-oriented people funnel all decisions through a filter that helps answer ‘why’. This unique approach immediately gets to the heart of the matter, or the individual, where the roots help clarify the situation or question.</a:t>
            </a:r>
            <a:endParaRPr/>
          </a:p>
          <a:p>
            <a:pPr indent="0" lvl="0" marL="0" rtl="0" algn="l">
              <a:lnSpc>
                <a:spcPct val="100000"/>
              </a:lnSpc>
              <a:spcBef>
                <a:spcPts val="0"/>
              </a:spcBef>
              <a:spcAft>
                <a:spcPts val="0"/>
              </a:spcAft>
              <a:buSzPts val="1400"/>
              <a:buNone/>
            </a:pPr>
            <a:r>
              <a:t/>
            </a:r>
            <a:endParaRPr b="0" i="0">
              <a:solidFill>
                <a:srgbClr val="292929"/>
              </a:solidFill>
              <a:latin typeface="Arial"/>
              <a:ea typeface="Arial"/>
              <a:cs typeface="Arial"/>
              <a:sym typeface="Arial"/>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Arial"/>
                <a:ea typeface="Arial"/>
                <a:cs typeface="Arial"/>
                <a:sym typeface="Arial"/>
              </a:rPr>
              <a:t>Transition to the next slide.</a:t>
            </a:r>
            <a:endParaRPr/>
          </a:p>
          <a:p>
            <a:pPr indent="0" lvl="0" marL="0" rtl="0" algn="l">
              <a:lnSpc>
                <a:spcPct val="100000"/>
              </a:lnSpc>
              <a:spcBef>
                <a:spcPts val="0"/>
              </a:spcBef>
              <a:spcAft>
                <a:spcPts val="0"/>
              </a:spcAft>
              <a:buSzPts val="1400"/>
              <a:buNone/>
            </a:pPr>
            <a:r>
              <a:t/>
            </a:r>
            <a:endParaRPr b="0" i="0">
              <a:solidFill>
                <a:srgbClr val="292929"/>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85" name="Google Shape;1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Say: C</a:t>
            </a:r>
            <a:r>
              <a:rPr b="0" i="0" lang="en-US" sz="1200">
                <a:solidFill>
                  <a:schemeClr val="dk1"/>
                </a:solidFill>
                <a:latin typeface="Arial"/>
                <a:ea typeface="Arial"/>
                <a:cs typeface="Arial"/>
                <a:sym typeface="Arial"/>
              </a:rPr>
              <a:t>ommunication can further be categorized into 4 types:</a:t>
            </a:r>
            <a:endParaRPr b="1"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1"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Assertive </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Aggressive</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Passive and </a:t>
            </a:r>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Empathetic</a:t>
            </a:r>
            <a:endParaRPr/>
          </a:p>
          <a:p>
            <a:pPr indent="0" lvl="0" marL="0" rtl="0" algn="l">
              <a:lnSpc>
                <a:spcPct val="100000"/>
              </a:lnSpc>
              <a:spcBef>
                <a:spcPts val="0"/>
              </a:spcBef>
              <a:spcAft>
                <a:spcPts val="0"/>
              </a:spcAft>
              <a:buSzPts val="1400"/>
              <a:buNone/>
            </a:pPr>
            <a:r>
              <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So what are these?</a:t>
            </a:r>
            <a:endParaRPr b="0">
              <a:latin typeface="Arial"/>
              <a:ea typeface="Arial"/>
              <a:cs typeface="Arial"/>
              <a:sym typeface="Arial"/>
            </a:endParaRPr>
          </a:p>
        </p:txBody>
      </p:sp>
      <p:sp>
        <p:nvSpPr>
          <p:cNvPr id="194" name="Google Shape;19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Say: </a:t>
            </a:r>
            <a:r>
              <a:rPr b="0" lang="en-US"/>
              <a:t>So now when you have learnt about 4Cs for effective communication, it is important for us to know ensure that we fool proof our communication to avoid errors and enhance our communication style.</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So what is LADR? Any Guesses?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L Stands for Listening actively: </a:t>
            </a:r>
            <a:endParaRPr/>
          </a:p>
          <a:p>
            <a:pPr indent="0" lvl="0" marL="0" rtl="0" algn="l">
              <a:lnSpc>
                <a:spcPct val="100000"/>
              </a:lnSpc>
              <a:spcBef>
                <a:spcPts val="0"/>
              </a:spcBef>
              <a:spcAft>
                <a:spcPts val="0"/>
              </a:spcAft>
              <a:buSzPts val="1400"/>
              <a:buNone/>
            </a:pPr>
            <a:r>
              <a:t/>
            </a:r>
            <a:endParaRPr b="1"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Listening is easy, but it’s not fool-proofed. 45% of your communication is used for listening, but are you using them to your ADVANTAGE! Here are </a:t>
            </a:r>
            <a:r>
              <a:rPr b="0" i="0" lang="en-US">
                <a:solidFill>
                  <a:srgbClr val="25A84A"/>
                </a:solidFill>
                <a:latin typeface="Tahoma"/>
                <a:ea typeface="Tahoma"/>
                <a:cs typeface="Tahoma"/>
                <a:sym typeface="Tahoma"/>
              </a:rPr>
              <a:t>4 Tips on FOOLPROOFING your LISTENING SKILLS</a:t>
            </a:r>
            <a:endParaRPr/>
          </a:p>
          <a:p>
            <a:pPr indent="0" lvl="0" marL="0" rtl="0" algn="l">
              <a:lnSpc>
                <a:spcPct val="100000"/>
              </a:lnSpc>
              <a:spcBef>
                <a:spcPts val="0"/>
              </a:spcBef>
              <a:spcAft>
                <a:spcPts val="0"/>
              </a:spcAft>
              <a:buSzPts val="14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FF6600"/>
              </a:buClr>
              <a:buSzPts val="1200"/>
              <a:buFont typeface="Calibri"/>
              <a:buAutoNum type="arabicPeriod"/>
            </a:pPr>
            <a:r>
              <a:rPr b="1" i="0" lang="en-US">
                <a:solidFill>
                  <a:srgbClr val="FF6600"/>
                </a:solidFill>
                <a:latin typeface="Arial"/>
                <a:ea typeface="Arial"/>
                <a:cs typeface="Arial"/>
                <a:sym typeface="Arial"/>
              </a:rPr>
              <a:t>Take </a:t>
            </a:r>
            <a:r>
              <a:rPr b="1" i="0" lang="en-US">
                <a:solidFill>
                  <a:srgbClr val="000000"/>
                </a:solidFill>
                <a:latin typeface="Arial"/>
                <a:ea typeface="Arial"/>
                <a:cs typeface="Arial"/>
                <a:sym typeface="Arial"/>
              </a:rPr>
              <a:t>Notes</a:t>
            </a:r>
            <a:r>
              <a:rPr b="0" i="0" lang="en-US">
                <a:solidFill>
                  <a:srgbClr val="000000"/>
                </a:solidFill>
                <a:latin typeface="Arial"/>
                <a:ea typeface="Arial"/>
                <a:cs typeface="Arial"/>
                <a:sym typeface="Arial"/>
              </a:rPr>
              <a:t>: Take notes either shorthand or longhand with quick references to refer later. Record the presentation with a recorder to boost your listening process and physically engage the brain, eyes and fingers. By taking the time to write notes, it sends a good message to your audience and a sign of respect!</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FF6600"/>
              </a:buClr>
              <a:buSzPts val="1200"/>
              <a:buFont typeface="Calibri"/>
              <a:buAutoNum type="arabicPeriod"/>
            </a:pPr>
            <a:r>
              <a:rPr b="1" i="0" lang="en-US">
                <a:solidFill>
                  <a:srgbClr val="FF6600"/>
                </a:solidFill>
                <a:latin typeface="Arial"/>
                <a:ea typeface="Arial"/>
                <a:cs typeface="Arial"/>
                <a:sym typeface="Arial"/>
              </a:rPr>
              <a:t>Count</a:t>
            </a:r>
            <a:r>
              <a:rPr b="0" i="0" lang="en-US">
                <a:solidFill>
                  <a:srgbClr val="000000"/>
                </a:solidFill>
                <a:latin typeface="Arial"/>
                <a:ea typeface="Arial"/>
                <a:cs typeface="Arial"/>
                <a:sym typeface="Arial"/>
              </a:rPr>
              <a:t> </a:t>
            </a:r>
            <a:r>
              <a:rPr b="1" i="0" lang="en-US">
                <a:solidFill>
                  <a:srgbClr val="000000"/>
                </a:solidFill>
                <a:latin typeface="Arial"/>
                <a:ea typeface="Arial"/>
                <a:cs typeface="Arial"/>
                <a:sym typeface="Arial"/>
              </a:rPr>
              <a:t>One</a:t>
            </a:r>
            <a:r>
              <a:rPr b="0" i="0" lang="en-US">
                <a:solidFill>
                  <a:srgbClr val="000000"/>
                </a:solidFill>
                <a:latin typeface="Arial"/>
                <a:ea typeface="Arial"/>
                <a:cs typeface="Arial"/>
                <a:sym typeface="Arial"/>
              </a:rPr>
              <a:t> </a:t>
            </a:r>
            <a:r>
              <a:rPr b="1" i="0" lang="en-US">
                <a:solidFill>
                  <a:srgbClr val="FF6600"/>
                </a:solidFill>
                <a:latin typeface="Arial"/>
                <a:ea typeface="Arial"/>
                <a:cs typeface="Arial"/>
                <a:sym typeface="Arial"/>
              </a:rPr>
              <a:t>Two Three :</a:t>
            </a:r>
            <a:r>
              <a:rPr b="0" i="0" lang="en-US">
                <a:solidFill>
                  <a:srgbClr val="000000"/>
                </a:solidFill>
                <a:latin typeface="Arial"/>
                <a:ea typeface="Arial"/>
                <a:cs typeface="Arial"/>
                <a:sym typeface="Arial"/>
              </a:rPr>
              <a:t>Delay slightly before you speak, so you absorb and understand better. This prevents you from being perceived as anxious and helps you listen to their last thought. Remember, interrupting the other party is disrespectful!</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FF6600"/>
              </a:buClr>
              <a:buSzPts val="1200"/>
              <a:buFont typeface="Calibri"/>
              <a:buAutoNum type="arabicPeriod"/>
            </a:pPr>
            <a:r>
              <a:rPr b="1" i="0" lang="en-US">
                <a:solidFill>
                  <a:srgbClr val="FF6600"/>
                </a:solidFill>
                <a:latin typeface="Arial"/>
                <a:ea typeface="Arial"/>
                <a:cs typeface="Arial"/>
                <a:sym typeface="Arial"/>
              </a:rPr>
              <a:t>Empathize</a:t>
            </a:r>
            <a:r>
              <a:rPr b="0" i="0" lang="en-US">
                <a:solidFill>
                  <a:srgbClr val="000000"/>
                </a:solidFill>
                <a:latin typeface="Arial"/>
                <a:ea typeface="Arial"/>
                <a:cs typeface="Arial"/>
                <a:sym typeface="Arial"/>
              </a:rPr>
              <a:t> </a:t>
            </a:r>
            <a:r>
              <a:rPr b="1" i="0" lang="en-US">
                <a:solidFill>
                  <a:srgbClr val="000000"/>
                </a:solidFill>
                <a:latin typeface="Arial"/>
                <a:ea typeface="Arial"/>
                <a:cs typeface="Arial"/>
                <a:sym typeface="Arial"/>
              </a:rPr>
              <a:t>like you</a:t>
            </a:r>
            <a:r>
              <a:rPr b="0" i="0" lang="en-US">
                <a:solidFill>
                  <a:srgbClr val="000000"/>
                </a:solidFill>
                <a:latin typeface="Arial"/>
                <a:ea typeface="Arial"/>
                <a:cs typeface="Arial"/>
                <a:sym typeface="Arial"/>
              </a:rPr>
              <a:t> </a:t>
            </a:r>
            <a:r>
              <a:rPr b="1" i="0" lang="en-US">
                <a:solidFill>
                  <a:srgbClr val="FF6600"/>
                </a:solidFill>
                <a:latin typeface="Arial"/>
                <a:ea typeface="Arial"/>
                <a:cs typeface="Arial"/>
                <a:sym typeface="Arial"/>
              </a:rPr>
              <a:t>Care : </a:t>
            </a:r>
            <a:r>
              <a:rPr b="0" i="0" lang="en-US">
                <a:solidFill>
                  <a:srgbClr val="000000"/>
                </a:solidFill>
                <a:latin typeface="Arial"/>
                <a:ea typeface="Arial"/>
                <a:cs typeface="Arial"/>
                <a:sym typeface="Arial"/>
              </a:rPr>
              <a:t>Uncross your arms and legs, sit straight in your chair or maintain an athletic stance. It is best to face the other party or speaker while leaning forward to display attentiveness. Lastly, make eye contact, which shows that you care!</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FF6600"/>
              </a:buClr>
              <a:buSzPts val="1200"/>
              <a:buFont typeface="Calibri"/>
              <a:buAutoNum type="arabicPeriod"/>
            </a:pPr>
            <a:r>
              <a:rPr b="1" i="0" lang="en-US">
                <a:solidFill>
                  <a:srgbClr val="FF6600"/>
                </a:solidFill>
                <a:latin typeface="Arial"/>
                <a:ea typeface="Arial"/>
                <a:cs typeface="Arial"/>
                <a:sym typeface="Arial"/>
              </a:rPr>
              <a:t>Don’t Multi-Task: </a:t>
            </a:r>
            <a:r>
              <a:rPr b="0" i="0" lang="en-US">
                <a:solidFill>
                  <a:srgbClr val="000000"/>
                </a:solidFill>
                <a:latin typeface="Arial"/>
                <a:ea typeface="Arial"/>
                <a:cs typeface="Arial"/>
                <a:sym typeface="Arial"/>
              </a:rPr>
              <a:t>Focus by removing any external or internal distraction. Block any noise or room clutter to prevent your mind from wandering. Remember, people whose desks/offices that are a mess are perceived as not being good listeners! One of the example is Listening as well as working on Laptop or system, etc..</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sz="1200"/>
              <a:t> Never interrupt </a:t>
            </a:r>
            <a:r>
              <a:rPr lang="en-US" sz="1200"/>
              <a:t>while the other person is speaking.. It may irritate him/her, make him/her feel like you are not trying to understand his/her perspective. Also, you may miss out on important results as a result of your interruptions!!!!</a:t>
            </a:r>
            <a:endParaRPr/>
          </a:p>
          <a:p>
            <a:pPr indent="0" lvl="0" marL="0" rtl="0" algn="l">
              <a:lnSpc>
                <a:spcPct val="100000"/>
              </a:lnSpc>
              <a:spcBef>
                <a:spcPts val="0"/>
              </a:spcBef>
              <a:spcAft>
                <a:spcPts val="0"/>
              </a:spcAft>
              <a:buClr>
                <a:schemeClr val="dk1"/>
              </a:buClr>
              <a:buSzPts val="1200"/>
              <a:buFont typeface="Calibri"/>
              <a:buNone/>
            </a:pPr>
            <a:r>
              <a:t/>
            </a:r>
            <a:endParaRPr b="1" sz="1200"/>
          </a:p>
          <a:p>
            <a:pPr indent="0" lvl="0" marL="0" rtl="0" algn="l">
              <a:lnSpc>
                <a:spcPct val="100000"/>
              </a:lnSpc>
              <a:spcBef>
                <a:spcPts val="0"/>
              </a:spcBef>
              <a:spcAft>
                <a:spcPts val="0"/>
              </a:spcAft>
              <a:buClr>
                <a:schemeClr val="dk1"/>
              </a:buClr>
              <a:buSzPts val="1200"/>
              <a:buFont typeface="Calibri"/>
              <a:buAutoNum type="arabicPeriod"/>
            </a:pPr>
            <a:r>
              <a:rPr b="1" lang="en-US" sz="1200"/>
              <a:t>Listening with a Bias</a:t>
            </a:r>
            <a:r>
              <a:rPr lang="en-US" sz="1200"/>
              <a:t> :ok! Biased listening happens when a person hears only what he wants to hear based on the perceptions or beliefs that he has, typically leading to misinterpretations and misunderstandings! Stephen R. Covey explained that with a nice quote, ‘most people do not listen with the intent to understand; most people listen with the intent to reply’..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Avoid Distraction </a:t>
            </a:r>
            <a:r>
              <a:rPr b="0" i="0" lang="en-US">
                <a:solidFill>
                  <a:srgbClr val="000000"/>
                </a:solidFill>
                <a:latin typeface="Arial"/>
                <a:ea typeface="Arial"/>
                <a:cs typeface="Arial"/>
                <a:sym typeface="Arial"/>
              </a:rPr>
              <a:t>: Avoid any sort of distraction while you are listening like a phone call, an email. If something is urgent please ask for a permission to finish it and do that in next 2-3 minutes. Else avoid the same while listening.</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i="0" lang="en-US">
                <a:solidFill>
                  <a:srgbClr val="000000"/>
                </a:solidFill>
                <a:latin typeface="Arial"/>
                <a:ea typeface="Arial"/>
                <a:cs typeface="Arial"/>
                <a:sym typeface="Arial"/>
              </a:rPr>
              <a:t>Move to next slide</a:t>
            </a:r>
            <a:endParaRPr/>
          </a:p>
        </p:txBody>
      </p:sp>
      <p:sp>
        <p:nvSpPr>
          <p:cNvPr id="215" name="Google Shape;21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2"/>
          <p:cNvSpPr txBox="1"/>
          <p:nvPr/>
        </p:nvSpPr>
        <p:spPr>
          <a:xfrm>
            <a:off x="457200" y="6553200"/>
            <a:ext cx="533400" cy="487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p:nvPr>
            <p:ph idx="2" type="pic"/>
          </p:nvPr>
        </p:nvSpPr>
        <p:spPr>
          <a:xfrm>
            <a:off x="5183188" y="987425"/>
            <a:ext cx="6172200" cy="4873625"/>
          </a:xfrm>
          <a:prstGeom prst="rect">
            <a:avLst/>
          </a:prstGeom>
          <a:noFill/>
          <a:ln>
            <a:noFill/>
          </a:ln>
        </p:spPr>
      </p:sp>
      <p:sp>
        <p:nvSpPr>
          <p:cNvPr id="74" name="Google Shape;7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9413240" y="6644640"/>
            <a:ext cx="2778760" cy="213360"/>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0" y="6644640"/>
            <a:ext cx="9413240" cy="213360"/>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txBox="1"/>
          <p:nvPr/>
        </p:nvSpPr>
        <p:spPr>
          <a:xfrm flipH="1">
            <a:off x="6103905" y="6593085"/>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flipH="1">
            <a:off x="10005347" y="6597431"/>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923360" y="6613405"/>
            <a:ext cx="32836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22222"/>
                </a:solidFill>
                <a:latin typeface="Arial"/>
                <a:ea typeface="Arial"/>
                <a:cs typeface="Arial"/>
                <a:sym typeface="Arial"/>
              </a:rPr>
              <a:t>Onboarding Workshop</a:t>
            </a:r>
            <a:endParaRPr b="0" i="0" sz="1400" u="none" cap="none" strike="noStrike">
              <a:solidFill>
                <a:schemeClr val="dk1"/>
              </a:solidFill>
              <a:latin typeface="Arial"/>
              <a:ea typeface="Arial"/>
              <a:cs typeface="Arial"/>
              <a:sym typeface="Arial"/>
            </a:endParaRPr>
          </a:p>
        </p:txBody>
      </p:sp>
      <p:pic>
        <p:nvPicPr>
          <p:cNvPr id="20" name="Google Shape;20;p1"/>
          <p:cNvPicPr preferRelativeResize="0"/>
          <p:nvPr/>
        </p:nvPicPr>
        <p:blipFill rotWithShape="1">
          <a:blip r:embed="rId1">
            <a:alphaModFix/>
          </a:blip>
          <a:srcRect b="0" l="0" r="0" t="0"/>
          <a:stretch/>
        </p:blipFill>
        <p:spPr>
          <a:xfrm>
            <a:off x="26126" y="19163"/>
            <a:ext cx="683878" cy="790734"/>
          </a:xfrm>
          <a:prstGeom prst="rect">
            <a:avLst/>
          </a:prstGeom>
          <a:noFill/>
          <a:ln>
            <a:noFill/>
          </a:ln>
        </p:spPr>
      </p:pic>
      <p:pic>
        <p:nvPicPr>
          <p:cNvPr id="21" name="Google Shape;21;p1"/>
          <p:cNvPicPr preferRelativeResize="0"/>
          <p:nvPr/>
        </p:nvPicPr>
        <p:blipFill rotWithShape="1">
          <a:blip r:embed="rId2">
            <a:alphaModFix/>
          </a:blip>
          <a:srcRect b="0" l="0" r="0" t="0"/>
          <a:stretch/>
        </p:blipFill>
        <p:spPr>
          <a:xfrm>
            <a:off x="11353800" y="0"/>
            <a:ext cx="838200" cy="73823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23.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9.png"/><Relationship Id="rId8"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3"/>
          <p:cNvSpPr txBox="1"/>
          <p:nvPr>
            <p:ph type="ctrTitle"/>
          </p:nvPr>
        </p:nvSpPr>
        <p:spPr>
          <a:xfrm>
            <a:off x="1122980" y="5653825"/>
            <a:ext cx="10398460" cy="73988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sz="4000"/>
              <a:t>Onboarding Workshop- Soft Skills </a:t>
            </a:r>
            <a:endParaRPr/>
          </a:p>
        </p:txBody>
      </p:sp>
      <p:pic>
        <p:nvPicPr>
          <p:cNvPr id="96" name="Google Shape;96;p13"/>
          <p:cNvPicPr preferRelativeResize="0"/>
          <p:nvPr/>
        </p:nvPicPr>
        <p:blipFill rotWithShape="1">
          <a:blip r:embed="rId3">
            <a:alphaModFix/>
          </a:blip>
          <a:srcRect b="0" l="0" r="0" t="20820"/>
          <a:stretch/>
        </p:blipFill>
        <p:spPr>
          <a:xfrm>
            <a:off x="0" y="1"/>
            <a:ext cx="12192000" cy="5311036"/>
          </a:xfrm>
          <a:prstGeom prst="rect">
            <a:avLst/>
          </a:prstGeom>
          <a:noFill/>
          <a:ln>
            <a:noFill/>
          </a:ln>
        </p:spPr>
      </p:pic>
      <p:pic>
        <p:nvPicPr>
          <p:cNvPr id="97" name="Google Shape;97;p13"/>
          <p:cNvPicPr preferRelativeResize="0"/>
          <p:nvPr/>
        </p:nvPicPr>
        <p:blipFill rotWithShape="1">
          <a:blip r:embed="rId4">
            <a:alphaModFix/>
          </a:blip>
          <a:srcRect b="0" l="0" r="0" t="0"/>
          <a:stretch/>
        </p:blipFill>
        <p:spPr>
          <a:xfrm>
            <a:off x="34456" y="5471731"/>
            <a:ext cx="967409" cy="1120860"/>
          </a:xfrm>
          <a:prstGeom prst="rect">
            <a:avLst/>
          </a:prstGeom>
          <a:noFill/>
          <a:ln>
            <a:noFill/>
          </a:ln>
        </p:spPr>
      </p:pic>
      <p:pic>
        <p:nvPicPr>
          <p:cNvPr id="98" name="Google Shape;98;p13"/>
          <p:cNvPicPr preferRelativeResize="0"/>
          <p:nvPr/>
        </p:nvPicPr>
        <p:blipFill rotWithShape="1">
          <a:blip r:embed="rId5">
            <a:alphaModFix/>
          </a:blip>
          <a:srcRect b="0" l="0" r="0" t="0"/>
          <a:stretch/>
        </p:blipFill>
        <p:spPr>
          <a:xfrm>
            <a:off x="10762539" y="5514146"/>
            <a:ext cx="998667" cy="8795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2"/>
          <p:cNvPicPr preferRelativeResize="0"/>
          <p:nvPr/>
        </p:nvPicPr>
        <p:blipFill rotWithShape="1">
          <a:blip r:embed="rId3">
            <a:alphaModFix/>
          </a:blip>
          <a:srcRect b="25484" l="0" r="0" t="0"/>
          <a:stretch/>
        </p:blipFill>
        <p:spPr>
          <a:xfrm>
            <a:off x="0" y="1031358"/>
            <a:ext cx="12192000" cy="4912242"/>
          </a:xfrm>
          <a:prstGeom prst="rect">
            <a:avLst/>
          </a:prstGeom>
          <a:noFill/>
          <a:ln>
            <a:noFill/>
          </a:ln>
        </p:spPr>
      </p:pic>
      <p:sp>
        <p:nvSpPr>
          <p:cNvPr id="226" name="Google Shape;226;p22"/>
          <p:cNvSpPr txBox="1"/>
          <p:nvPr>
            <p:ph type="title"/>
          </p:nvPr>
        </p:nvSpPr>
        <p:spPr>
          <a:xfrm>
            <a:off x="838200" y="287079"/>
            <a:ext cx="10515600" cy="7442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b="1" lang="en-US" sz="4000"/>
              <a:t>What is a Goal?</a:t>
            </a:r>
            <a:endParaRPr/>
          </a:p>
        </p:txBody>
      </p:sp>
      <p:sp>
        <p:nvSpPr>
          <p:cNvPr id="227" name="Google Shape;227;p22"/>
          <p:cNvSpPr txBox="1"/>
          <p:nvPr>
            <p:ph idx="1" type="body"/>
          </p:nvPr>
        </p:nvSpPr>
        <p:spPr>
          <a:xfrm>
            <a:off x="838200" y="2080807"/>
            <a:ext cx="6317512" cy="2544356"/>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374151"/>
              </a:buClr>
              <a:buSzPts val="2400"/>
              <a:buNone/>
            </a:pPr>
            <a:r>
              <a:rPr b="0" i="0" lang="en-US" sz="2400">
                <a:solidFill>
                  <a:srgbClr val="374151"/>
                </a:solidFill>
              </a:rPr>
              <a:t>A goal is a specific and measurable objective or target that an individual , department or organization aims to achieve within a set period of time.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txBox="1"/>
          <p:nvPr>
            <p:ph type="title"/>
          </p:nvPr>
        </p:nvSpPr>
        <p:spPr>
          <a:xfrm>
            <a:off x="610428" y="-18553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What is Interpersonal Effectiveness</a:t>
            </a:r>
            <a:endParaRPr/>
          </a:p>
        </p:txBody>
      </p:sp>
      <p:sp>
        <p:nvSpPr>
          <p:cNvPr id="234" name="Google Shape;234;p23"/>
          <p:cNvSpPr txBox="1"/>
          <p:nvPr>
            <p:ph idx="1" type="body"/>
          </p:nvPr>
        </p:nvSpPr>
        <p:spPr>
          <a:xfrm>
            <a:off x="181789" y="2665140"/>
            <a:ext cx="7221039" cy="1998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solidFill>
                  <a:schemeClr val="dk1"/>
                </a:solidFill>
                <a:latin typeface="Arial"/>
                <a:ea typeface="Arial"/>
                <a:cs typeface="Arial"/>
                <a:sym typeface="Arial"/>
              </a:rPr>
              <a:t>The ability to understand, communicate and interact with other people in a way that leads to productive working relationships and enables the achievement of desired outcomes  for you, your team and the organization.</a:t>
            </a:r>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p:txBody>
      </p:sp>
      <p:pic>
        <p:nvPicPr>
          <p:cNvPr descr="Photo two smiling businessmen shaking hands while standing in an office." id="235" name="Google Shape;235;p23"/>
          <p:cNvPicPr preferRelativeResize="0"/>
          <p:nvPr/>
        </p:nvPicPr>
        <p:blipFill rotWithShape="1">
          <a:blip r:embed="rId3">
            <a:alphaModFix/>
          </a:blip>
          <a:srcRect b="0" l="0" r="0" t="0"/>
          <a:stretch/>
        </p:blipFill>
        <p:spPr>
          <a:xfrm>
            <a:off x="7892197" y="2521448"/>
            <a:ext cx="4166453" cy="27820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Two Person Handshakes in Front of Books on Shelf" id="240" name="Google Shape;240;p24"/>
          <p:cNvPicPr preferRelativeResize="0"/>
          <p:nvPr/>
        </p:nvPicPr>
        <p:blipFill rotWithShape="1">
          <a:blip r:embed="rId3">
            <a:alphaModFix/>
          </a:blip>
          <a:srcRect b="0" l="0" r="0" t="0"/>
          <a:stretch/>
        </p:blipFill>
        <p:spPr>
          <a:xfrm>
            <a:off x="0" y="0"/>
            <a:ext cx="4338320" cy="6644003"/>
          </a:xfrm>
          <a:prstGeom prst="rect">
            <a:avLst/>
          </a:prstGeom>
          <a:noFill/>
          <a:ln>
            <a:noFill/>
          </a:ln>
        </p:spPr>
      </p:pic>
      <p:pic>
        <p:nvPicPr>
          <p:cNvPr id="241" name="Google Shape;241;p24"/>
          <p:cNvPicPr preferRelativeResize="0"/>
          <p:nvPr/>
        </p:nvPicPr>
        <p:blipFill rotWithShape="1">
          <a:blip r:embed="rId4">
            <a:alphaModFix/>
          </a:blip>
          <a:srcRect b="0" l="0" r="0" t="0"/>
          <a:stretch/>
        </p:blipFill>
        <p:spPr>
          <a:xfrm>
            <a:off x="5023032" y="4925795"/>
            <a:ext cx="507687" cy="507687"/>
          </a:xfrm>
          <a:prstGeom prst="rect">
            <a:avLst/>
          </a:prstGeom>
          <a:noFill/>
          <a:ln>
            <a:noFill/>
          </a:ln>
        </p:spPr>
      </p:pic>
      <p:pic>
        <p:nvPicPr>
          <p:cNvPr id="242" name="Google Shape;242;p24"/>
          <p:cNvPicPr preferRelativeResize="0"/>
          <p:nvPr/>
        </p:nvPicPr>
        <p:blipFill rotWithShape="1">
          <a:blip r:embed="rId5">
            <a:alphaModFix/>
          </a:blip>
          <a:srcRect b="0" l="0" r="0" t="0"/>
          <a:stretch/>
        </p:blipFill>
        <p:spPr>
          <a:xfrm>
            <a:off x="7620437" y="4881138"/>
            <a:ext cx="552344" cy="552344"/>
          </a:xfrm>
          <a:prstGeom prst="rect">
            <a:avLst/>
          </a:prstGeom>
          <a:noFill/>
          <a:ln>
            <a:noFill/>
          </a:ln>
        </p:spPr>
      </p:pic>
      <p:pic>
        <p:nvPicPr>
          <p:cNvPr id="243" name="Google Shape;243;p24"/>
          <p:cNvPicPr preferRelativeResize="0"/>
          <p:nvPr/>
        </p:nvPicPr>
        <p:blipFill rotWithShape="1">
          <a:blip r:embed="rId6">
            <a:alphaModFix/>
          </a:blip>
          <a:srcRect b="0" l="0" r="0" t="0"/>
          <a:stretch/>
        </p:blipFill>
        <p:spPr>
          <a:xfrm>
            <a:off x="10399743" y="4832457"/>
            <a:ext cx="649705" cy="649705"/>
          </a:xfrm>
          <a:prstGeom prst="rect">
            <a:avLst/>
          </a:prstGeom>
          <a:noFill/>
          <a:ln>
            <a:noFill/>
          </a:ln>
        </p:spPr>
      </p:pic>
      <p:sp>
        <p:nvSpPr>
          <p:cNvPr id="244" name="Google Shape;244;p24"/>
          <p:cNvSpPr txBox="1"/>
          <p:nvPr/>
        </p:nvSpPr>
        <p:spPr>
          <a:xfrm>
            <a:off x="6744389" y="5433483"/>
            <a:ext cx="2671073"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245" name="Google Shape;245;p24"/>
          <p:cNvSpPr txBox="1"/>
          <p:nvPr/>
        </p:nvSpPr>
        <p:spPr>
          <a:xfrm>
            <a:off x="4666933" y="5433483"/>
            <a:ext cx="1301080"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246" name="Google Shape;246;p24"/>
          <p:cNvSpPr txBox="1"/>
          <p:nvPr/>
        </p:nvSpPr>
        <p:spPr>
          <a:xfrm>
            <a:off x="9695370" y="5422752"/>
            <a:ext cx="2496630" cy="3185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247" name="Google Shape;247;p24"/>
          <p:cNvPicPr preferRelativeResize="0"/>
          <p:nvPr/>
        </p:nvPicPr>
        <p:blipFill rotWithShape="1">
          <a:blip r:embed="rId7">
            <a:alphaModFix/>
          </a:blip>
          <a:srcRect b="0" l="0" r="0" t="0"/>
          <a:stretch/>
        </p:blipFill>
        <p:spPr>
          <a:xfrm>
            <a:off x="5501853" y="6255611"/>
            <a:ext cx="315227" cy="315227"/>
          </a:xfrm>
          <a:prstGeom prst="rect">
            <a:avLst/>
          </a:prstGeom>
          <a:noFill/>
          <a:ln>
            <a:noFill/>
          </a:ln>
        </p:spPr>
      </p:pic>
      <p:sp>
        <p:nvSpPr>
          <p:cNvPr id="248" name="Google Shape;248;p24"/>
          <p:cNvSpPr txBox="1"/>
          <p:nvPr/>
        </p:nvSpPr>
        <p:spPr>
          <a:xfrm>
            <a:off x="5745960" y="6255611"/>
            <a:ext cx="626982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descr="Free vector thank you placard concept illustration" id="249" name="Google Shape;249;p24"/>
          <p:cNvPicPr preferRelativeResize="0"/>
          <p:nvPr/>
        </p:nvPicPr>
        <p:blipFill rotWithShape="1">
          <a:blip r:embed="rId8">
            <a:alphaModFix/>
          </a:blip>
          <a:srcRect b="14010" l="0" r="0" t="10657"/>
          <a:stretch/>
        </p:blipFill>
        <p:spPr>
          <a:xfrm>
            <a:off x="5023032" y="783956"/>
            <a:ext cx="5914242" cy="2967905"/>
          </a:xfrm>
          <a:prstGeom prst="rect">
            <a:avLst/>
          </a:prstGeom>
          <a:noFill/>
          <a:ln>
            <a:noFill/>
          </a:ln>
        </p:spPr>
      </p:pic>
      <p:pic>
        <p:nvPicPr>
          <p:cNvPr id="250" name="Google Shape;250;p24"/>
          <p:cNvPicPr preferRelativeResize="0"/>
          <p:nvPr/>
        </p:nvPicPr>
        <p:blipFill rotWithShape="1">
          <a:blip r:embed="rId9">
            <a:alphaModFix/>
          </a:blip>
          <a:srcRect b="0" l="0" r="0" t="0"/>
          <a:stretch/>
        </p:blipFill>
        <p:spPr>
          <a:xfrm>
            <a:off x="4436382" y="0"/>
            <a:ext cx="967409" cy="11208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4"/>
          <p:cNvPicPr preferRelativeResize="0"/>
          <p:nvPr/>
        </p:nvPicPr>
        <p:blipFill rotWithShape="1">
          <a:blip r:embed="rId3">
            <a:alphaModFix/>
          </a:blip>
          <a:srcRect b="15064" l="0" r="0" t="35094"/>
          <a:stretch/>
        </p:blipFill>
        <p:spPr>
          <a:xfrm>
            <a:off x="121905" y="1600877"/>
            <a:ext cx="12192000" cy="3382028"/>
          </a:xfrm>
          <a:prstGeom prst="rect">
            <a:avLst/>
          </a:prstGeom>
          <a:noFill/>
          <a:ln>
            <a:noFill/>
          </a:ln>
        </p:spPr>
      </p:pic>
      <p:sp>
        <p:nvSpPr>
          <p:cNvPr id="105" name="Google Shape;105;p14"/>
          <p:cNvSpPr txBox="1"/>
          <p:nvPr/>
        </p:nvSpPr>
        <p:spPr>
          <a:xfrm>
            <a:off x="522335" y="2019525"/>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1</a:t>
            </a:r>
            <a:endParaRPr b="0" i="0" sz="1400" u="none" cap="none" strike="noStrike">
              <a:solidFill>
                <a:srgbClr val="000000"/>
              </a:solidFill>
              <a:latin typeface="Arial"/>
              <a:ea typeface="Arial"/>
              <a:cs typeface="Arial"/>
              <a:sym typeface="Arial"/>
            </a:endParaRPr>
          </a:p>
        </p:txBody>
      </p:sp>
      <p:sp>
        <p:nvSpPr>
          <p:cNvPr id="106" name="Google Shape;106;p14"/>
          <p:cNvSpPr txBox="1"/>
          <p:nvPr/>
        </p:nvSpPr>
        <p:spPr>
          <a:xfrm>
            <a:off x="409412" y="2473219"/>
            <a:ext cx="19368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Understanding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Personal Effectiveness</a:t>
            </a:r>
            <a:endParaRPr b="0" i="0" sz="1400" u="none" cap="none" strike="noStrike">
              <a:solidFill>
                <a:srgbClr val="000000"/>
              </a:solidFill>
              <a:latin typeface="Arial"/>
              <a:ea typeface="Arial"/>
              <a:cs typeface="Arial"/>
              <a:sym typeface="Arial"/>
            </a:endParaRPr>
          </a:p>
        </p:txBody>
      </p:sp>
      <p:sp>
        <p:nvSpPr>
          <p:cNvPr id="107" name="Google Shape;107;p14"/>
          <p:cNvSpPr txBox="1"/>
          <p:nvPr/>
        </p:nvSpPr>
        <p:spPr>
          <a:xfrm>
            <a:off x="4505160" y="2431674"/>
            <a:ext cx="163765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Impactful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Communication </a:t>
            </a:r>
            <a:endParaRPr b="0" i="0" sz="1400" u="none" cap="none" strike="noStrike">
              <a:solidFill>
                <a:srgbClr val="000000"/>
              </a:solidFill>
              <a:latin typeface="Arial"/>
              <a:ea typeface="Arial"/>
              <a:cs typeface="Arial"/>
              <a:sym typeface="Arial"/>
            </a:endParaRPr>
          </a:p>
        </p:txBody>
      </p:sp>
      <p:sp>
        <p:nvSpPr>
          <p:cNvPr id="108" name="Google Shape;108;p14"/>
          <p:cNvSpPr txBox="1"/>
          <p:nvPr/>
        </p:nvSpPr>
        <p:spPr>
          <a:xfrm>
            <a:off x="2651349" y="4372173"/>
            <a:ext cx="188602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Building an Attitude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of Ownership</a:t>
            </a:r>
            <a:endParaRPr b="0" i="0" sz="1400" u="none" cap="none" strike="noStrike">
              <a:solidFill>
                <a:srgbClr val="000000"/>
              </a:solidFill>
              <a:latin typeface="Arial"/>
              <a:ea typeface="Arial"/>
              <a:cs typeface="Arial"/>
              <a:sym typeface="Arial"/>
            </a:endParaRPr>
          </a:p>
        </p:txBody>
      </p:sp>
      <p:sp>
        <p:nvSpPr>
          <p:cNvPr id="109" name="Google Shape;109;p14"/>
          <p:cNvSpPr txBox="1"/>
          <p:nvPr/>
        </p:nvSpPr>
        <p:spPr>
          <a:xfrm>
            <a:off x="6375334" y="4200452"/>
            <a:ext cx="180560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Building a Fool Proof Communication</a:t>
            </a:r>
            <a:endParaRPr b="0" i="0" sz="1400" u="none" cap="none" strike="noStrike">
              <a:solidFill>
                <a:srgbClr val="000000"/>
              </a:solidFill>
              <a:latin typeface="Arial"/>
              <a:ea typeface="Arial"/>
              <a:cs typeface="Arial"/>
              <a:sym typeface="Arial"/>
            </a:endParaRPr>
          </a:p>
        </p:txBody>
      </p:sp>
      <p:sp>
        <p:nvSpPr>
          <p:cNvPr id="110" name="Google Shape;110;p14"/>
          <p:cNvSpPr txBox="1"/>
          <p:nvPr/>
        </p:nvSpPr>
        <p:spPr>
          <a:xfrm>
            <a:off x="8314757" y="2660051"/>
            <a:ext cx="153692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Goal Setting</a:t>
            </a:r>
            <a:endParaRPr b="0" i="0" sz="1400" u="none" cap="none" strike="noStrike">
              <a:solidFill>
                <a:srgbClr val="000000"/>
              </a:solidFill>
              <a:latin typeface="Arial"/>
              <a:ea typeface="Arial"/>
              <a:cs typeface="Arial"/>
              <a:sym typeface="Arial"/>
            </a:endParaRPr>
          </a:p>
        </p:txBody>
      </p:sp>
      <p:sp>
        <p:nvSpPr>
          <p:cNvPr id="111" name="Google Shape;111;p14"/>
          <p:cNvSpPr txBox="1"/>
          <p:nvPr/>
        </p:nvSpPr>
        <p:spPr>
          <a:xfrm>
            <a:off x="10184066" y="4234791"/>
            <a:ext cx="188602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Being a Team Player</a:t>
            </a:r>
            <a:endParaRPr b="0" i="0" sz="1400" u="none" cap="none" strike="noStrike">
              <a:solidFill>
                <a:srgbClr val="000000"/>
              </a:solidFill>
              <a:latin typeface="Arial"/>
              <a:ea typeface="Arial"/>
              <a:cs typeface="Arial"/>
              <a:sym typeface="Arial"/>
            </a:endParaRPr>
          </a:p>
        </p:txBody>
      </p:sp>
      <p:sp>
        <p:nvSpPr>
          <p:cNvPr id="112" name="Google Shape;112;p14"/>
          <p:cNvSpPr txBox="1"/>
          <p:nvPr/>
        </p:nvSpPr>
        <p:spPr>
          <a:xfrm>
            <a:off x="2860916" y="3928928"/>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2</a:t>
            </a:r>
            <a:endParaRPr b="0" i="0" sz="1400" u="none" cap="none" strike="noStrike">
              <a:solidFill>
                <a:srgbClr val="000000"/>
              </a:solidFill>
              <a:latin typeface="Arial"/>
              <a:ea typeface="Arial"/>
              <a:cs typeface="Arial"/>
              <a:sym typeface="Arial"/>
            </a:endParaRPr>
          </a:p>
        </p:txBody>
      </p:sp>
      <p:sp>
        <p:nvSpPr>
          <p:cNvPr id="113" name="Google Shape;113;p14"/>
          <p:cNvSpPr txBox="1"/>
          <p:nvPr/>
        </p:nvSpPr>
        <p:spPr>
          <a:xfrm>
            <a:off x="4421181" y="2054394"/>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3</a:t>
            </a:r>
            <a:endParaRPr b="0" i="0" sz="1400" u="none" cap="none" strike="noStrike">
              <a:solidFill>
                <a:srgbClr val="000000"/>
              </a:solidFill>
              <a:latin typeface="Arial"/>
              <a:ea typeface="Arial"/>
              <a:cs typeface="Arial"/>
              <a:sym typeface="Arial"/>
            </a:endParaRPr>
          </a:p>
        </p:txBody>
      </p:sp>
      <p:sp>
        <p:nvSpPr>
          <p:cNvPr id="114" name="Google Shape;114;p14"/>
          <p:cNvSpPr txBox="1"/>
          <p:nvPr/>
        </p:nvSpPr>
        <p:spPr>
          <a:xfrm>
            <a:off x="6401461" y="3841551"/>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4</a:t>
            </a:r>
            <a:endParaRPr b="0" i="0" sz="1400" u="none" cap="none" strike="noStrike">
              <a:solidFill>
                <a:srgbClr val="000000"/>
              </a:solidFill>
              <a:latin typeface="Arial"/>
              <a:ea typeface="Arial"/>
              <a:cs typeface="Arial"/>
              <a:sym typeface="Arial"/>
            </a:endParaRPr>
          </a:p>
        </p:txBody>
      </p:sp>
      <p:sp>
        <p:nvSpPr>
          <p:cNvPr id="115" name="Google Shape;115;p14"/>
          <p:cNvSpPr txBox="1"/>
          <p:nvPr/>
        </p:nvSpPr>
        <p:spPr>
          <a:xfrm>
            <a:off x="8325555" y="2282728"/>
            <a:ext cx="135285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5</a:t>
            </a:r>
            <a:endParaRPr b="0" i="0" sz="1400" u="none" cap="none" strike="noStrike">
              <a:solidFill>
                <a:srgbClr val="000000"/>
              </a:solidFill>
              <a:latin typeface="Arial"/>
              <a:ea typeface="Arial"/>
              <a:cs typeface="Arial"/>
              <a:sym typeface="Arial"/>
            </a:endParaRPr>
          </a:p>
        </p:txBody>
      </p:sp>
      <p:sp>
        <p:nvSpPr>
          <p:cNvPr id="116" name="Google Shape;116;p14"/>
          <p:cNvSpPr txBox="1"/>
          <p:nvPr/>
        </p:nvSpPr>
        <p:spPr>
          <a:xfrm>
            <a:off x="10276672" y="3884785"/>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6</a:t>
            </a:r>
            <a:endParaRPr b="0" i="0" sz="1400" u="none" cap="none" strike="noStrike">
              <a:solidFill>
                <a:srgbClr val="000000"/>
              </a:solidFill>
              <a:latin typeface="Arial"/>
              <a:ea typeface="Arial"/>
              <a:cs typeface="Arial"/>
              <a:sym typeface="Arial"/>
            </a:endParaRPr>
          </a:p>
        </p:txBody>
      </p:sp>
      <p:sp>
        <p:nvSpPr>
          <p:cNvPr id="117" name="Google Shape;117;p14"/>
          <p:cNvSpPr/>
          <p:nvPr/>
        </p:nvSpPr>
        <p:spPr>
          <a:xfrm>
            <a:off x="1345375" y="3607495"/>
            <a:ext cx="664938" cy="47734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p14"/>
          <p:cNvSpPr/>
          <p:nvPr/>
        </p:nvSpPr>
        <p:spPr>
          <a:xfrm>
            <a:off x="3094601" y="2687767"/>
            <a:ext cx="664938" cy="47734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9" name="Google Shape;119;p14"/>
          <p:cNvSpPr/>
          <p:nvPr/>
        </p:nvSpPr>
        <p:spPr>
          <a:xfrm>
            <a:off x="6841525" y="2700293"/>
            <a:ext cx="664938" cy="57407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0" name="Google Shape;120;p14"/>
          <p:cNvSpPr/>
          <p:nvPr/>
        </p:nvSpPr>
        <p:spPr>
          <a:xfrm>
            <a:off x="10524433" y="2722358"/>
            <a:ext cx="664938" cy="57407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1" name="Google Shape;121;p14"/>
          <p:cNvPicPr preferRelativeResize="0"/>
          <p:nvPr/>
        </p:nvPicPr>
        <p:blipFill rotWithShape="1">
          <a:blip r:embed="rId4">
            <a:alphaModFix/>
          </a:blip>
          <a:srcRect b="0" l="0" r="0" t="0"/>
          <a:stretch/>
        </p:blipFill>
        <p:spPr>
          <a:xfrm>
            <a:off x="1308570" y="3454256"/>
            <a:ext cx="702930" cy="702930"/>
          </a:xfrm>
          <a:prstGeom prst="rect">
            <a:avLst/>
          </a:prstGeom>
          <a:noFill/>
          <a:ln>
            <a:noFill/>
          </a:ln>
        </p:spPr>
      </p:pic>
      <p:pic>
        <p:nvPicPr>
          <p:cNvPr id="122" name="Google Shape;122;p14"/>
          <p:cNvPicPr preferRelativeResize="0"/>
          <p:nvPr/>
        </p:nvPicPr>
        <p:blipFill rotWithShape="1">
          <a:blip r:embed="rId5">
            <a:alphaModFix/>
          </a:blip>
          <a:srcRect b="0" l="0" r="0" t="0"/>
          <a:stretch/>
        </p:blipFill>
        <p:spPr>
          <a:xfrm>
            <a:off x="3094601" y="2722358"/>
            <a:ext cx="763278" cy="763278"/>
          </a:xfrm>
          <a:prstGeom prst="rect">
            <a:avLst/>
          </a:prstGeom>
          <a:noFill/>
          <a:ln>
            <a:noFill/>
          </a:ln>
        </p:spPr>
      </p:pic>
      <p:pic>
        <p:nvPicPr>
          <p:cNvPr id="123" name="Google Shape;123;p14"/>
          <p:cNvPicPr preferRelativeResize="0"/>
          <p:nvPr/>
        </p:nvPicPr>
        <p:blipFill rotWithShape="1">
          <a:blip r:embed="rId6">
            <a:alphaModFix/>
          </a:blip>
          <a:srcRect b="0" l="0" r="0" t="0"/>
          <a:stretch/>
        </p:blipFill>
        <p:spPr>
          <a:xfrm>
            <a:off x="6780717" y="2712895"/>
            <a:ext cx="679981" cy="679981"/>
          </a:xfrm>
          <a:prstGeom prst="rect">
            <a:avLst/>
          </a:prstGeom>
          <a:noFill/>
          <a:ln>
            <a:noFill/>
          </a:ln>
        </p:spPr>
      </p:pic>
      <p:sp>
        <p:nvSpPr>
          <p:cNvPr id="124" name="Google Shape;124;p14"/>
          <p:cNvSpPr/>
          <p:nvPr/>
        </p:nvSpPr>
        <p:spPr>
          <a:xfrm>
            <a:off x="4949211" y="3580915"/>
            <a:ext cx="664938" cy="57407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5" name="Google Shape;125;p14"/>
          <p:cNvPicPr preferRelativeResize="0"/>
          <p:nvPr/>
        </p:nvPicPr>
        <p:blipFill rotWithShape="1">
          <a:blip r:embed="rId7">
            <a:alphaModFix/>
          </a:blip>
          <a:srcRect b="0" l="0" r="0" t="0"/>
          <a:stretch/>
        </p:blipFill>
        <p:spPr>
          <a:xfrm>
            <a:off x="10289376" y="2568816"/>
            <a:ext cx="908715" cy="908715"/>
          </a:xfrm>
          <a:prstGeom prst="rect">
            <a:avLst/>
          </a:prstGeom>
          <a:noFill/>
          <a:ln>
            <a:noFill/>
          </a:ln>
        </p:spPr>
      </p:pic>
      <p:sp>
        <p:nvSpPr>
          <p:cNvPr id="126" name="Google Shape;126;p14"/>
          <p:cNvSpPr/>
          <p:nvPr/>
        </p:nvSpPr>
        <p:spPr>
          <a:xfrm>
            <a:off x="8631558" y="3519567"/>
            <a:ext cx="664938" cy="57407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7" name="Google Shape;127;p14"/>
          <p:cNvPicPr preferRelativeResize="0"/>
          <p:nvPr/>
        </p:nvPicPr>
        <p:blipFill rotWithShape="1">
          <a:blip r:embed="rId8">
            <a:alphaModFix/>
          </a:blip>
          <a:srcRect b="0" l="0" r="0" t="0"/>
          <a:stretch/>
        </p:blipFill>
        <p:spPr>
          <a:xfrm>
            <a:off x="4949211" y="3636203"/>
            <a:ext cx="664938" cy="664938"/>
          </a:xfrm>
          <a:prstGeom prst="rect">
            <a:avLst/>
          </a:prstGeom>
          <a:noFill/>
          <a:ln>
            <a:noFill/>
          </a:ln>
        </p:spPr>
      </p:pic>
      <p:pic>
        <p:nvPicPr>
          <p:cNvPr id="128" name="Google Shape;128;p14"/>
          <p:cNvPicPr preferRelativeResize="0"/>
          <p:nvPr/>
        </p:nvPicPr>
        <p:blipFill rotWithShape="1">
          <a:blip r:embed="rId9">
            <a:alphaModFix/>
          </a:blip>
          <a:srcRect b="0" l="0" r="0" t="0"/>
          <a:stretch/>
        </p:blipFill>
        <p:spPr>
          <a:xfrm>
            <a:off x="8576363" y="3394593"/>
            <a:ext cx="744349" cy="744349"/>
          </a:xfrm>
          <a:prstGeom prst="rect">
            <a:avLst/>
          </a:prstGeom>
          <a:noFill/>
          <a:ln>
            <a:noFill/>
          </a:ln>
        </p:spPr>
      </p:pic>
      <p:sp>
        <p:nvSpPr>
          <p:cNvPr id="129" name="Google Shape;129;p14"/>
          <p:cNvSpPr txBox="1"/>
          <p:nvPr>
            <p:ph type="title"/>
          </p:nvPr>
        </p:nvSpPr>
        <p:spPr>
          <a:xfrm>
            <a:off x="589281" y="370839"/>
            <a:ext cx="10515600" cy="6203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t>Agenda of Workshop- Day 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5"/>
          <p:cNvSpPr txBox="1"/>
          <p:nvPr>
            <p:ph type="title"/>
          </p:nvPr>
        </p:nvSpPr>
        <p:spPr>
          <a:xfrm>
            <a:off x="838200" y="365125"/>
            <a:ext cx="10515600" cy="67119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b="1" lang="en-US"/>
              <a:t>What is Personal Effectiveness?</a:t>
            </a:r>
            <a:endParaRPr/>
          </a:p>
        </p:txBody>
      </p:sp>
      <p:sp>
        <p:nvSpPr>
          <p:cNvPr id="136" name="Google Shape;136;p15"/>
          <p:cNvSpPr txBox="1"/>
          <p:nvPr>
            <p:ph idx="1" type="body"/>
          </p:nvPr>
        </p:nvSpPr>
        <p:spPr>
          <a:xfrm>
            <a:off x="838200" y="2425065"/>
            <a:ext cx="6233160" cy="3447415"/>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rgbClr val="374151"/>
              </a:buClr>
              <a:buSzPts val="2400"/>
              <a:buNone/>
            </a:pPr>
            <a:r>
              <a:rPr lang="en-US" sz="2400">
                <a:solidFill>
                  <a:srgbClr val="374151"/>
                </a:solidFill>
              </a:rPr>
              <a:t>T</a:t>
            </a:r>
            <a:r>
              <a:rPr b="0" i="0" lang="en-US" sz="2400">
                <a:solidFill>
                  <a:srgbClr val="374151"/>
                </a:solidFill>
              </a:rPr>
              <a:t>he </a:t>
            </a:r>
            <a:r>
              <a:rPr b="1" i="0" lang="en-US" sz="2400">
                <a:solidFill>
                  <a:srgbClr val="374151"/>
                </a:solidFill>
              </a:rPr>
              <a:t>ability</a:t>
            </a:r>
            <a:r>
              <a:rPr b="0" i="0" lang="en-US" sz="2400">
                <a:solidFill>
                  <a:srgbClr val="374151"/>
                </a:solidFill>
              </a:rPr>
              <a:t> of an individual to </a:t>
            </a:r>
            <a:r>
              <a:rPr b="1" i="0" lang="en-US" sz="2400">
                <a:solidFill>
                  <a:srgbClr val="374151"/>
                </a:solidFill>
              </a:rPr>
              <a:t>achieve their goals and objectives </a:t>
            </a:r>
            <a:r>
              <a:rPr b="0" i="0" lang="en-US" sz="2400">
                <a:solidFill>
                  <a:srgbClr val="374151"/>
                </a:solidFill>
              </a:rPr>
              <a:t>while </a:t>
            </a:r>
            <a:r>
              <a:rPr b="1" i="0" lang="en-US" sz="2400">
                <a:solidFill>
                  <a:srgbClr val="374151"/>
                </a:solidFill>
              </a:rPr>
              <a:t>utilizing their personal </a:t>
            </a:r>
            <a:r>
              <a:rPr b="0" i="0" lang="en-US" sz="2400">
                <a:solidFill>
                  <a:srgbClr val="374151"/>
                </a:solidFill>
              </a:rPr>
              <a:t>resources, skills, and strengths </a:t>
            </a:r>
            <a:r>
              <a:rPr b="1" i="0" lang="en-US" sz="2400">
                <a:solidFill>
                  <a:srgbClr val="374151"/>
                </a:solidFill>
              </a:rPr>
              <a:t>to the fullest extent</a:t>
            </a:r>
            <a:endParaRPr b="1" sz="2400"/>
          </a:p>
        </p:txBody>
      </p:sp>
      <p:pic>
        <p:nvPicPr>
          <p:cNvPr id="137" name="Google Shape;137;p15"/>
          <p:cNvPicPr preferRelativeResize="0"/>
          <p:nvPr/>
        </p:nvPicPr>
        <p:blipFill rotWithShape="1">
          <a:blip r:embed="rId3">
            <a:alphaModFix/>
          </a:blip>
          <a:srcRect b="0" l="27236" r="16174" t="0"/>
          <a:stretch/>
        </p:blipFill>
        <p:spPr>
          <a:xfrm>
            <a:off x="8116448" y="1300480"/>
            <a:ext cx="4032011" cy="47548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6"/>
          <p:cNvSpPr txBox="1"/>
          <p:nvPr>
            <p:ph type="title"/>
          </p:nvPr>
        </p:nvSpPr>
        <p:spPr>
          <a:xfrm>
            <a:off x="838200" y="273685"/>
            <a:ext cx="10515600" cy="7016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b="1" lang="en-US" sz="4000"/>
              <a:t>Benefits of Personal Effectiveness to Individual</a:t>
            </a:r>
            <a:endParaRPr/>
          </a:p>
        </p:txBody>
      </p:sp>
      <p:sp>
        <p:nvSpPr>
          <p:cNvPr id="144" name="Google Shape;144;p16"/>
          <p:cNvSpPr/>
          <p:nvPr/>
        </p:nvSpPr>
        <p:spPr>
          <a:xfrm>
            <a:off x="8874036" y="1451078"/>
            <a:ext cx="2596233" cy="1889759"/>
          </a:xfrm>
          <a:prstGeom prst="roundRect">
            <a:avLst>
              <a:gd fmla="val 16667" name="adj"/>
            </a:avLst>
          </a:prstGeom>
          <a:noFill/>
          <a:ln cap="flat" cmpd="sng" w="28575">
            <a:solidFill>
              <a:srgbClr val="53FF53"/>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5" name="Google Shape;145;p16"/>
          <p:cNvSpPr/>
          <p:nvPr/>
        </p:nvSpPr>
        <p:spPr>
          <a:xfrm>
            <a:off x="6195426" y="1451079"/>
            <a:ext cx="2596233" cy="1889759"/>
          </a:xfrm>
          <a:prstGeom prst="roundRect">
            <a:avLst>
              <a:gd fmla="val 16667" name="adj"/>
            </a:avLst>
          </a:prstGeom>
          <a:noFill/>
          <a:ln cap="flat" cmpd="sng" w="28575">
            <a:solidFill>
              <a:srgbClr val="00B0F0"/>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6" name="Google Shape;146;p16"/>
          <p:cNvSpPr/>
          <p:nvPr/>
        </p:nvSpPr>
        <p:spPr>
          <a:xfrm>
            <a:off x="3516811" y="1451079"/>
            <a:ext cx="2596233" cy="1889759"/>
          </a:xfrm>
          <a:prstGeom prst="roundRect">
            <a:avLst>
              <a:gd fmla="val 16667" name="adj"/>
            </a:avLst>
          </a:prstGeom>
          <a:noFill/>
          <a:ln cap="flat" cmpd="sng" w="28575">
            <a:solidFill>
              <a:srgbClr val="58667A"/>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7" name="Google Shape;147;p16"/>
          <p:cNvSpPr/>
          <p:nvPr/>
        </p:nvSpPr>
        <p:spPr>
          <a:xfrm>
            <a:off x="838200" y="1451078"/>
            <a:ext cx="2596233" cy="1889759"/>
          </a:xfrm>
          <a:prstGeom prst="roundRect">
            <a:avLst>
              <a:gd fmla="val 16667" name="adj"/>
            </a:avLst>
          </a:prstGeom>
          <a:noFill/>
          <a:ln cap="flat" cmpd="sng" w="28575">
            <a:solidFill>
              <a:srgbClr val="0000FF"/>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8" name="Google Shape;148;p16"/>
          <p:cNvSpPr/>
          <p:nvPr/>
        </p:nvSpPr>
        <p:spPr>
          <a:xfrm>
            <a:off x="6324217" y="4106592"/>
            <a:ext cx="2596233" cy="1889759"/>
          </a:xfrm>
          <a:prstGeom prst="roundRect">
            <a:avLst>
              <a:gd fmla="val 16667" name="adj"/>
            </a:avLst>
          </a:prstGeom>
          <a:noFill/>
          <a:ln cap="flat" cmpd="sng" w="28575">
            <a:solidFill>
              <a:srgbClr val="C00000"/>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16"/>
          <p:cNvSpPr/>
          <p:nvPr/>
        </p:nvSpPr>
        <p:spPr>
          <a:xfrm>
            <a:off x="3634847" y="4106593"/>
            <a:ext cx="2596233" cy="1889759"/>
          </a:xfrm>
          <a:prstGeom prst="roundRect">
            <a:avLst>
              <a:gd fmla="val 16667" name="adj"/>
            </a:avLst>
          </a:prstGeom>
          <a:noFill/>
          <a:ln cap="flat" cmpd="sng" w="28575">
            <a:solidFill>
              <a:srgbClr val="F7CAAC"/>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p16"/>
          <p:cNvSpPr/>
          <p:nvPr/>
        </p:nvSpPr>
        <p:spPr>
          <a:xfrm>
            <a:off x="945476" y="4106593"/>
            <a:ext cx="2596233" cy="1889759"/>
          </a:xfrm>
          <a:prstGeom prst="roundRect">
            <a:avLst>
              <a:gd fmla="val 16667" name="adj"/>
            </a:avLst>
          </a:prstGeom>
          <a:noFill/>
          <a:ln cap="flat" cmpd="sng" w="28575">
            <a:solidFill>
              <a:srgbClr val="FF00FF"/>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1" name="Google Shape;151;p16"/>
          <p:cNvSpPr txBox="1"/>
          <p:nvPr/>
        </p:nvSpPr>
        <p:spPr>
          <a:xfrm>
            <a:off x="868017" y="1952635"/>
            <a:ext cx="2520136"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Professional Communication </a:t>
            </a:r>
            <a:endParaRPr b="0" i="0" sz="1400" u="none" cap="none" strike="noStrike">
              <a:solidFill>
                <a:srgbClr val="000000"/>
              </a:solidFill>
              <a:latin typeface="Arial"/>
              <a:ea typeface="Arial"/>
              <a:cs typeface="Arial"/>
              <a:sym typeface="Arial"/>
            </a:endParaRPr>
          </a:p>
        </p:txBody>
      </p:sp>
      <p:sp>
        <p:nvSpPr>
          <p:cNvPr id="152" name="Google Shape;152;p16"/>
          <p:cNvSpPr txBox="1"/>
          <p:nvPr/>
        </p:nvSpPr>
        <p:spPr>
          <a:xfrm>
            <a:off x="3520773" y="1952635"/>
            <a:ext cx="2520136"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Business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Etiquettes</a:t>
            </a:r>
            <a:endParaRPr b="0" i="0" sz="1400" u="none" cap="none" strike="noStrike">
              <a:solidFill>
                <a:srgbClr val="000000"/>
              </a:solidFill>
              <a:latin typeface="Arial"/>
              <a:ea typeface="Arial"/>
              <a:cs typeface="Arial"/>
              <a:sym typeface="Arial"/>
            </a:endParaRPr>
          </a:p>
        </p:txBody>
      </p:sp>
      <p:sp>
        <p:nvSpPr>
          <p:cNvPr id="153" name="Google Shape;153;p16"/>
          <p:cNvSpPr txBox="1"/>
          <p:nvPr/>
        </p:nvSpPr>
        <p:spPr>
          <a:xfrm>
            <a:off x="8865806" y="1955841"/>
            <a:ext cx="2520136"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Taking Ownership &amp; Collaboration</a:t>
            </a:r>
            <a:endParaRPr b="0" i="0" sz="1400" u="none" cap="none" strike="noStrike">
              <a:solidFill>
                <a:srgbClr val="000000"/>
              </a:solidFill>
              <a:latin typeface="Arial"/>
              <a:ea typeface="Arial"/>
              <a:cs typeface="Arial"/>
              <a:sym typeface="Arial"/>
            </a:endParaRPr>
          </a:p>
        </p:txBody>
      </p:sp>
      <p:sp>
        <p:nvSpPr>
          <p:cNvPr id="154" name="Google Shape;154;p16"/>
          <p:cNvSpPr txBox="1"/>
          <p:nvPr/>
        </p:nvSpPr>
        <p:spPr>
          <a:xfrm>
            <a:off x="6187194" y="1948548"/>
            <a:ext cx="2520136"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Better Time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Management</a:t>
            </a:r>
            <a:endParaRPr b="0" i="0" sz="1400" u="none" cap="none" strike="noStrike">
              <a:solidFill>
                <a:srgbClr val="000000"/>
              </a:solidFill>
              <a:latin typeface="Arial"/>
              <a:ea typeface="Arial"/>
              <a:cs typeface="Arial"/>
              <a:sym typeface="Arial"/>
            </a:endParaRPr>
          </a:p>
        </p:txBody>
      </p:sp>
      <p:sp>
        <p:nvSpPr>
          <p:cNvPr id="155" name="Google Shape;155;p16"/>
          <p:cNvSpPr txBox="1"/>
          <p:nvPr/>
        </p:nvSpPr>
        <p:spPr>
          <a:xfrm>
            <a:off x="994318" y="4544858"/>
            <a:ext cx="2520136"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Adapting Organization culture</a:t>
            </a:r>
            <a:endParaRPr b="0" i="0" sz="2400" u="none" cap="none" strike="noStrike">
              <a:solidFill>
                <a:srgbClr val="374151"/>
              </a:solidFill>
              <a:latin typeface="Arial"/>
              <a:ea typeface="Arial"/>
              <a:cs typeface="Arial"/>
              <a:sym typeface="Arial"/>
            </a:endParaRPr>
          </a:p>
        </p:txBody>
      </p:sp>
      <p:sp>
        <p:nvSpPr>
          <p:cNvPr id="156" name="Google Shape;156;p16"/>
          <p:cNvSpPr txBox="1"/>
          <p:nvPr/>
        </p:nvSpPr>
        <p:spPr>
          <a:xfrm>
            <a:off x="6314064" y="4360191"/>
            <a:ext cx="2570374"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7415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Personal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 Branding </a:t>
            </a:r>
            <a:endParaRPr b="0" i="0" sz="2400" u="none" cap="none" strike="noStrike">
              <a:solidFill>
                <a:srgbClr val="374151"/>
              </a:solidFill>
              <a:latin typeface="Arial"/>
              <a:ea typeface="Arial"/>
              <a:cs typeface="Arial"/>
              <a:sym typeface="Arial"/>
            </a:endParaRPr>
          </a:p>
        </p:txBody>
      </p:sp>
      <p:sp>
        <p:nvSpPr>
          <p:cNvPr id="157" name="Google Shape;157;p16"/>
          <p:cNvSpPr txBox="1"/>
          <p:nvPr/>
        </p:nvSpPr>
        <p:spPr>
          <a:xfrm>
            <a:off x="3607591" y="4872310"/>
            <a:ext cx="252013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Networking </a:t>
            </a:r>
            <a:endParaRPr b="0" i="0" sz="1400" u="none" cap="none" strike="noStrike">
              <a:solidFill>
                <a:srgbClr val="000000"/>
              </a:solidFill>
              <a:latin typeface="Arial"/>
              <a:ea typeface="Arial"/>
              <a:cs typeface="Arial"/>
              <a:sym typeface="Arial"/>
            </a:endParaRPr>
          </a:p>
        </p:txBody>
      </p:sp>
      <p:sp>
        <p:nvSpPr>
          <p:cNvPr id="158" name="Google Shape;158;p16"/>
          <p:cNvSpPr/>
          <p:nvPr/>
        </p:nvSpPr>
        <p:spPr>
          <a:xfrm>
            <a:off x="3309546" y="2211291"/>
            <a:ext cx="438912" cy="369332"/>
          </a:xfrm>
          <a:prstGeom prst="rightArrow">
            <a:avLst>
              <a:gd fmla="val 50000" name="adj1"/>
              <a:gd fmla="val 50000" name="adj2"/>
            </a:avLst>
          </a:prstGeom>
          <a:solidFill>
            <a:srgbClr val="5866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9" name="Google Shape;159;p16"/>
          <p:cNvSpPr/>
          <p:nvPr/>
        </p:nvSpPr>
        <p:spPr>
          <a:xfrm>
            <a:off x="5992869" y="2211291"/>
            <a:ext cx="438912" cy="369332"/>
          </a:xfrm>
          <a:prstGeom prst="rightArrow">
            <a:avLst>
              <a:gd fmla="val 50000" name="adj1"/>
              <a:gd fmla="val 50000" name="adj2"/>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0" name="Google Shape;160;p16"/>
          <p:cNvSpPr/>
          <p:nvPr/>
        </p:nvSpPr>
        <p:spPr>
          <a:xfrm>
            <a:off x="8676096" y="2211291"/>
            <a:ext cx="438912" cy="369332"/>
          </a:xfrm>
          <a:prstGeom prst="rightArrow">
            <a:avLst>
              <a:gd fmla="val 50000" name="adj1"/>
              <a:gd fmla="val 50000" name="adj2"/>
            </a:avLst>
          </a:prstGeom>
          <a:solidFill>
            <a:srgbClr val="53FF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1" name="Google Shape;161;p16"/>
          <p:cNvSpPr/>
          <p:nvPr/>
        </p:nvSpPr>
        <p:spPr>
          <a:xfrm>
            <a:off x="3436906" y="4864318"/>
            <a:ext cx="438912" cy="369332"/>
          </a:xfrm>
          <a:prstGeom prst="rightArrow">
            <a:avLst>
              <a:gd fmla="val 50000" name="adj1"/>
              <a:gd fmla="val 50000" name="adj2"/>
            </a:avLst>
          </a:prstGeom>
          <a:solidFill>
            <a:srgbClr val="F7CA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2" name="Google Shape;162;p16"/>
          <p:cNvSpPr/>
          <p:nvPr/>
        </p:nvSpPr>
        <p:spPr>
          <a:xfrm>
            <a:off x="6137034" y="4872310"/>
            <a:ext cx="438912" cy="369332"/>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3" name="Google Shape;163;p16"/>
          <p:cNvSpPr/>
          <p:nvPr/>
        </p:nvSpPr>
        <p:spPr>
          <a:xfrm>
            <a:off x="9013587" y="4112096"/>
            <a:ext cx="2596233" cy="1889759"/>
          </a:xfrm>
          <a:prstGeom prst="roundRect">
            <a:avLst>
              <a:gd fmla="val 16667" name="adj"/>
            </a:avLst>
          </a:prstGeom>
          <a:noFill/>
          <a:ln cap="flat" cmpd="sng" w="28575">
            <a:solidFill>
              <a:srgbClr val="00B050"/>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16"/>
          <p:cNvSpPr/>
          <p:nvPr/>
        </p:nvSpPr>
        <p:spPr>
          <a:xfrm>
            <a:off x="8742486" y="4872310"/>
            <a:ext cx="438912" cy="369332"/>
          </a:xfrm>
          <a:prstGeom prst="rightArrow">
            <a:avLst>
              <a:gd fmla="val 50000" name="adj1"/>
              <a:gd fmla="val 50000" name="adj2"/>
            </a:avLst>
          </a:prstGeom>
          <a:solidFill>
            <a:srgbClr val="00B050"/>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16"/>
          <p:cNvSpPr txBox="1"/>
          <p:nvPr/>
        </p:nvSpPr>
        <p:spPr>
          <a:xfrm>
            <a:off x="8920450" y="4264153"/>
            <a:ext cx="2570374"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7415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74151"/>
                </a:solidFill>
                <a:latin typeface="Arial"/>
                <a:ea typeface="Arial"/>
                <a:cs typeface="Arial"/>
                <a:sym typeface="Arial"/>
              </a:rPr>
              <a:t>Leadership &amp; Initiative</a:t>
            </a:r>
            <a:endParaRPr b="0" i="0" sz="2400" u="none" cap="none" strike="noStrike">
              <a:solidFill>
                <a:srgbClr val="37415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7"/>
          <p:cNvPicPr preferRelativeResize="0"/>
          <p:nvPr/>
        </p:nvPicPr>
        <p:blipFill rotWithShape="1">
          <a:blip r:embed="rId3">
            <a:alphaModFix/>
          </a:blip>
          <a:srcRect b="14845" l="10918" r="0" t="837"/>
          <a:stretch/>
        </p:blipFill>
        <p:spPr>
          <a:xfrm>
            <a:off x="0" y="1053549"/>
            <a:ext cx="12192000" cy="4930562"/>
          </a:xfrm>
          <a:prstGeom prst="rect">
            <a:avLst/>
          </a:prstGeom>
          <a:noFill/>
          <a:ln>
            <a:noFill/>
          </a:ln>
        </p:spPr>
      </p:pic>
      <p:sp>
        <p:nvSpPr>
          <p:cNvPr id="172" name="Google Shape;172;p17"/>
          <p:cNvSpPr txBox="1"/>
          <p:nvPr>
            <p:ph type="title"/>
          </p:nvPr>
        </p:nvSpPr>
        <p:spPr>
          <a:xfrm>
            <a:off x="715618" y="286514"/>
            <a:ext cx="10532482" cy="5873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t>What is attitude?</a:t>
            </a:r>
            <a:endParaRPr b="1" sz="4000"/>
          </a:p>
        </p:txBody>
      </p:sp>
      <p:sp>
        <p:nvSpPr>
          <p:cNvPr id="173" name="Google Shape;173;p17"/>
          <p:cNvSpPr txBox="1"/>
          <p:nvPr>
            <p:ph idx="1" type="body"/>
          </p:nvPr>
        </p:nvSpPr>
        <p:spPr>
          <a:xfrm>
            <a:off x="3836505" y="5090031"/>
            <a:ext cx="8037442" cy="8940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sz="2400"/>
              <a:t>The way a person thinks or feels about a specific person, place, action or experience.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type="title"/>
          </p:nvPr>
        </p:nvSpPr>
        <p:spPr>
          <a:xfrm>
            <a:off x="669236" y="284610"/>
            <a:ext cx="10071196" cy="76531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b="1" lang="en-US" sz="3200"/>
              <a:t>Why is having a positive attitude important for a professional</a:t>
            </a:r>
            <a:endParaRPr/>
          </a:p>
        </p:txBody>
      </p:sp>
      <p:sp>
        <p:nvSpPr>
          <p:cNvPr id="180" name="Google Shape;180;p18"/>
          <p:cNvSpPr txBox="1"/>
          <p:nvPr>
            <p:ph idx="1" type="body"/>
          </p:nvPr>
        </p:nvSpPr>
        <p:spPr>
          <a:xfrm>
            <a:off x="0" y="1283494"/>
            <a:ext cx="4930347" cy="4719695"/>
          </a:xfrm>
          <a:prstGeom prst="rect">
            <a:avLst/>
          </a:prstGeom>
          <a:noFill/>
          <a:ln>
            <a:noFill/>
          </a:ln>
        </p:spPr>
        <p:txBody>
          <a:bodyPr anchorCtr="0" anchor="t" bIns="45700" lIns="91425" spcFirstLastPara="1" rIns="91425" wrap="square" tIns="180000">
            <a:noAutofit/>
          </a:bodyPr>
          <a:lstStyle/>
          <a:p>
            <a:pPr indent="-228600" lvl="1" marL="685800" rtl="0" algn="l">
              <a:lnSpc>
                <a:spcPct val="100000"/>
              </a:lnSpc>
              <a:spcBef>
                <a:spcPts val="0"/>
              </a:spcBef>
              <a:spcAft>
                <a:spcPts val="0"/>
              </a:spcAft>
              <a:buClr>
                <a:schemeClr val="dk1"/>
              </a:buClr>
              <a:buSzPts val="2400"/>
              <a:buChar char="•"/>
            </a:pPr>
            <a:r>
              <a:rPr lang="en-US"/>
              <a:t>Boosts productivity</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Reduces stress</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Supports learning</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Improves problem-solving</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Increases confidence </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Increases resilience</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Helps you manage conflict</a:t>
            </a:r>
            <a:endParaRPr/>
          </a:p>
          <a:p>
            <a:pPr indent="-25400" lvl="0" marL="228600" rtl="0" algn="l">
              <a:lnSpc>
                <a:spcPct val="100000"/>
              </a:lnSpc>
              <a:spcBef>
                <a:spcPts val="1000"/>
              </a:spcBef>
              <a:spcAft>
                <a:spcPts val="0"/>
              </a:spcAft>
              <a:buClr>
                <a:schemeClr val="dk1"/>
              </a:buClr>
              <a:buSzPts val="3200"/>
              <a:buNone/>
            </a:pPr>
            <a:r>
              <a:t/>
            </a:r>
            <a:endParaRPr sz="3200"/>
          </a:p>
          <a:p>
            <a:pPr indent="-25400" lvl="0" marL="228600" rtl="0" algn="l">
              <a:lnSpc>
                <a:spcPct val="100000"/>
              </a:lnSpc>
              <a:spcBef>
                <a:spcPts val="1000"/>
              </a:spcBef>
              <a:spcAft>
                <a:spcPts val="0"/>
              </a:spcAft>
              <a:buClr>
                <a:schemeClr val="dk1"/>
              </a:buClr>
              <a:buSzPts val="3200"/>
              <a:buNone/>
            </a:pPr>
            <a:r>
              <a:t/>
            </a:r>
            <a:endParaRPr sz="3200"/>
          </a:p>
        </p:txBody>
      </p:sp>
      <p:pic>
        <p:nvPicPr>
          <p:cNvPr id="181" name="Google Shape;181;p18"/>
          <p:cNvPicPr preferRelativeResize="0"/>
          <p:nvPr/>
        </p:nvPicPr>
        <p:blipFill rotWithShape="1">
          <a:blip r:embed="rId3">
            <a:alphaModFix/>
          </a:blip>
          <a:srcRect b="0" l="0" r="0" t="0"/>
          <a:stretch/>
        </p:blipFill>
        <p:spPr>
          <a:xfrm>
            <a:off x="4930347" y="1581665"/>
            <a:ext cx="7261654" cy="4421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p:nvPr/>
        </p:nvSpPr>
        <p:spPr>
          <a:xfrm>
            <a:off x="0" y="0"/>
            <a:ext cx="12188825"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8" name="Google Shape;188;p19"/>
          <p:cNvSpPr txBox="1"/>
          <p:nvPr>
            <p:ph type="title"/>
          </p:nvPr>
        </p:nvSpPr>
        <p:spPr>
          <a:xfrm>
            <a:off x="602685" y="240643"/>
            <a:ext cx="9779952" cy="60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t>2. Having a solution-centric approach</a:t>
            </a:r>
            <a:endParaRPr/>
          </a:p>
        </p:txBody>
      </p:sp>
      <p:sp>
        <p:nvSpPr>
          <p:cNvPr id="189" name="Google Shape;189;p19"/>
          <p:cNvSpPr txBox="1"/>
          <p:nvPr>
            <p:ph idx="1" type="body"/>
          </p:nvPr>
        </p:nvSpPr>
        <p:spPr>
          <a:xfrm>
            <a:off x="-3176" y="1333500"/>
            <a:ext cx="6099176" cy="4559300"/>
          </a:xfrm>
          <a:prstGeom prst="rect">
            <a:avLst/>
          </a:prstGeom>
          <a:solidFill>
            <a:srgbClr val="7A4807"/>
          </a:solidFill>
          <a:ln>
            <a:noFill/>
          </a:ln>
        </p:spPr>
        <p:txBody>
          <a:bodyPr anchorCtr="0" anchor="ctr" bIns="45700" lIns="91425" spcFirstLastPara="1" rIns="91425" wrap="square" tIns="180000">
            <a:normAutofit/>
          </a:bodyPr>
          <a:lstStyle/>
          <a:p>
            <a:pPr indent="-228600" lvl="1" marL="685800" rtl="0" algn="just">
              <a:lnSpc>
                <a:spcPct val="110000"/>
              </a:lnSpc>
              <a:spcBef>
                <a:spcPts val="0"/>
              </a:spcBef>
              <a:spcAft>
                <a:spcPts val="0"/>
              </a:spcAft>
              <a:buClr>
                <a:schemeClr val="lt1"/>
              </a:buClr>
              <a:buSzPts val="2400"/>
              <a:buChar char="•"/>
            </a:pPr>
            <a:r>
              <a:rPr lang="en-US">
                <a:solidFill>
                  <a:schemeClr val="lt1"/>
                </a:solidFill>
              </a:rPr>
              <a:t>Solution-oriented people always find a way.</a:t>
            </a:r>
            <a:endParaRPr/>
          </a:p>
          <a:p>
            <a:pPr indent="-158750" lvl="1" marL="685800" rtl="0" algn="just">
              <a:lnSpc>
                <a:spcPct val="150000"/>
              </a:lnSpc>
              <a:spcBef>
                <a:spcPts val="1700"/>
              </a:spcBef>
              <a:spcAft>
                <a:spcPts val="0"/>
              </a:spcAft>
              <a:buClr>
                <a:schemeClr val="dk1"/>
              </a:buClr>
              <a:buSzPts val="1100"/>
              <a:buNone/>
            </a:pPr>
            <a:r>
              <a:t/>
            </a:r>
            <a:endParaRPr sz="1100">
              <a:solidFill>
                <a:schemeClr val="lt1"/>
              </a:solidFill>
            </a:endParaRPr>
          </a:p>
          <a:p>
            <a:pPr indent="-228600" lvl="1" marL="685800" rtl="0" algn="just">
              <a:lnSpc>
                <a:spcPct val="110000"/>
              </a:lnSpc>
              <a:spcBef>
                <a:spcPts val="1700"/>
              </a:spcBef>
              <a:spcAft>
                <a:spcPts val="0"/>
              </a:spcAft>
              <a:buClr>
                <a:schemeClr val="lt1"/>
              </a:buClr>
              <a:buSzPts val="2400"/>
              <a:buChar char="•"/>
            </a:pPr>
            <a:r>
              <a:rPr lang="en-US">
                <a:solidFill>
                  <a:schemeClr val="lt1"/>
                </a:solidFill>
              </a:rPr>
              <a:t>Solution-oriented people use critical thinking.</a:t>
            </a:r>
            <a:endParaRPr/>
          </a:p>
          <a:p>
            <a:pPr indent="-114300" lvl="1" marL="685800" rtl="0" algn="just">
              <a:lnSpc>
                <a:spcPct val="100000"/>
              </a:lnSpc>
              <a:spcBef>
                <a:spcPts val="1700"/>
              </a:spcBef>
              <a:spcAft>
                <a:spcPts val="0"/>
              </a:spcAft>
              <a:buClr>
                <a:schemeClr val="dk1"/>
              </a:buClr>
              <a:buSzPts val="1800"/>
              <a:buNone/>
            </a:pPr>
            <a:r>
              <a:t/>
            </a:r>
            <a:endParaRPr sz="1800">
              <a:solidFill>
                <a:schemeClr val="lt1"/>
              </a:solidFill>
            </a:endParaRPr>
          </a:p>
          <a:p>
            <a:pPr indent="-228600" lvl="1" marL="685800" rtl="0" algn="just">
              <a:lnSpc>
                <a:spcPct val="110000"/>
              </a:lnSpc>
              <a:spcBef>
                <a:spcPts val="1700"/>
              </a:spcBef>
              <a:spcAft>
                <a:spcPts val="0"/>
              </a:spcAft>
              <a:buClr>
                <a:schemeClr val="lt1"/>
              </a:buClr>
              <a:buSzPts val="2400"/>
              <a:buChar char="•"/>
            </a:pPr>
            <a:r>
              <a:rPr lang="en-US">
                <a:solidFill>
                  <a:schemeClr val="lt1"/>
                </a:solidFill>
              </a:rPr>
              <a:t>Solution-oriented people answer the ‘why’ question.</a:t>
            </a:r>
            <a:endParaRPr/>
          </a:p>
        </p:txBody>
      </p:sp>
      <p:pic>
        <p:nvPicPr>
          <p:cNvPr id="190" name="Google Shape;190;p19"/>
          <p:cNvPicPr preferRelativeResize="0"/>
          <p:nvPr/>
        </p:nvPicPr>
        <p:blipFill rotWithShape="1">
          <a:blip r:embed="rId3">
            <a:alphaModFix/>
          </a:blip>
          <a:srcRect b="0" l="0" r="0" t="0"/>
          <a:stretch/>
        </p:blipFill>
        <p:spPr>
          <a:xfrm>
            <a:off x="6096000" y="1333500"/>
            <a:ext cx="6092825" cy="455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838200" y="248248"/>
            <a:ext cx="10515600" cy="66615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4E96"/>
              </a:buClr>
              <a:buSzPts val="4000"/>
              <a:buFont typeface="Arial"/>
              <a:buNone/>
            </a:pPr>
            <a:r>
              <a:rPr b="1" lang="en-US" sz="4000">
                <a:solidFill>
                  <a:srgbClr val="004E96"/>
                </a:solidFill>
              </a:rPr>
              <a:t>Types</a:t>
            </a:r>
            <a:r>
              <a:rPr b="1" lang="en-US" sz="4000"/>
              <a:t> of Communication</a:t>
            </a:r>
            <a:endParaRPr/>
          </a:p>
        </p:txBody>
      </p:sp>
      <p:grpSp>
        <p:nvGrpSpPr>
          <p:cNvPr id="197" name="Google Shape;197;p20"/>
          <p:cNvGrpSpPr/>
          <p:nvPr/>
        </p:nvGrpSpPr>
        <p:grpSpPr>
          <a:xfrm>
            <a:off x="1230530" y="1493679"/>
            <a:ext cx="9896591" cy="4371017"/>
            <a:chOff x="4704" y="341679"/>
            <a:chExt cx="9896591" cy="4371017"/>
          </a:xfrm>
        </p:grpSpPr>
        <p:sp>
          <p:nvSpPr>
            <p:cNvPr id="198" name="Google Shape;198;p20"/>
            <p:cNvSpPr/>
            <p:nvPr/>
          </p:nvSpPr>
          <p:spPr>
            <a:xfrm>
              <a:off x="3684178" y="341679"/>
              <a:ext cx="2537643" cy="1336600"/>
            </a:xfrm>
            <a:prstGeom prst="roundRect">
              <a:avLst>
                <a:gd fmla="val 10000" name="adj"/>
              </a:avLst>
            </a:prstGeom>
            <a:solidFill>
              <a:srgbClr val="42B2ED"/>
            </a:solidFill>
            <a:ln cap="flat" cmpd="sng" w="2857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0"/>
            <p:cNvSpPr txBox="1"/>
            <p:nvPr/>
          </p:nvSpPr>
          <p:spPr>
            <a:xfrm>
              <a:off x="3360462" y="380827"/>
              <a:ext cx="3171825" cy="125830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Communication</a:t>
              </a:r>
              <a:endParaRPr b="0" i="0" sz="1400" u="none" cap="none" strike="noStrike">
                <a:solidFill>
                  <a:srgbClr val="000000"/>
                </a:solidFill>
                <a:latin typeface="Arial"/>
                <a:ea typeface="Arial"/>
                <a:cs typeface="Arial"/>
                <a:sym typeface="Arial"/>
              </a:endParaRPr>
            </a:p>
          </p:txBody>
        </p:sp>
        <p:sp>
          <p:nvSpPr>
            <p:cNvPr id="200" name="Google Shape;200;p20"/>
            <p:cNvSpPr/>
            <p:nvPr/>
          </p:nvSpPr>
          <p:spPr>
            <a:xfrm>
              <a:off x="1016226" y="1678280"/>
              <a:ext cx="3936773" cy="1772893"/>
            </a:xfrm>
            <a:custGeom>
              <a:rect b="b" l="l" r="r" t="t"/>
              <a:pathLst>
                <a:path extrusionOk="0" h="120000" w="120000">
                  <a:moveTo>
                    <a:pt x="120000" y="0"/>
                  </a:moveTo>
                  <a:lnTo>
                    <a:pt x="120000" y="60000"/>
                  </a:lnTo>
                  <a:lnTo>
                    <a:pt x="0" y="60000"/>
                  </a:lnTo>
                  <a:lnTo>
                    <a:pt x="0" y="120000"/>
                  </a:lnTo>
                </a:path>
              </a:pathLst>
            </a:custGeom>
            <a:noFill/>
            <a:ln cap="flat" cmpd="sng" w="28575">
              <a:solidFill>
                <a:srgbClr val="00B0F0"/>
              </a:solidFill>
              <a:prstDash val="solid"/>
              <a:miter lim="800000"/>
              <a:headEnd len="sm" w="sm" type="none"/>
              <a:tailEnd len="sm" w="sm" type="none"/>
            </a:ln>
          </p:spPr>
        </p:sp>
        <p:sp>
          <p:nvSpPr>
            <p:cNvPr id="201" name="Google Shape;201;p20"/>
            <p:cNvSpPr/>
            <p:nvPr/>
          </p:nvSpPr>
          <p:spPr>
            <a:xfrm>
              <a:off x="4704" y="3451173"/>
              <a:ext cx="2023045" cy="1261523"/>
            </a:xfrm>
            <a:prstGeom prst="roundRect">
              <a:avLst>
                <a:gd fmla="val 10000" name="adj"/>
              </a:avLst>
            </a:pr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0"/>
            <p:cNvSpPr txBox="1"/>
            <p:nvPr/>
          </p:nvSpPr>
          <p:spPr>
            <a:xfrm>
              <a:off x="41653"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Assertive</a:t>
              </a:r>
              <a:endParaRPr b="0" i="0" sz="2200" u="none" cap="none" strike="noStrike">
                <a:solidFill>
                  <a:schemeClr val="dk1"/>
                </a:solidFill>
                <a:latin typeface="Arial"/>
                <a:ea typeface="Arial"/>
                <a:cs typeface="Arial"/>
                <a:sym typeface="Arial"/>
              </a:endParaRPr>
            </a:p>
          </p:txBody>
        </p:sp>
        <p:sp>
          <p:nvSpPr>
            <p:cNvPr id="203" name="Google Shape;203;p20"/>
            <p:cNvSpPr/>
            <p:nvPr/>
          </p:nvSpPr>
          <p:spPr>
            <a:xfrm>
              <a:off x="3640742" y="1678280"/>
              <a:ext cx="1312257" cy="1772893"/>
            </a:xfrm>
            <a:custGeom>
              <a:rect b="b" l="l" r="r" t="t"/>
              <a:pathLst>
                <a:path extrusionOk="0" h="120000" w="120000">
                  <a:moveTo>
                    <a:pt x="120000" y="0"/>
                  </a:moveTo>
                  <a:lnTo>
                    <a:pt x="120000" y="60000"/>
                  </a:lnTo>
                  <a:lnTo>
                    <a:pt x="0" y="60000"/>
                  </a:lnTo>
                  <a:lnTo>
                    <a:pt x="0" y="120000"/>
                  </a:lnTo>
                </a:path>
              </a:pathLst>
            </a:custGeom>
            <a:noFill/>
            <a:ln cap="flat" cmpd="sng" w="28575">
              <a:solidFill>
                <a:srgbClr val="00B0F0"/>
              </a:solidFill>
              <a:prstDash val="solid"/>
              <a:miter lim="800000"/>
              <a:headEnd len="sm" w="sm" type="none"/>
              <a:tailEnd len="sm" w="sm" type="none"/>
            </a:ln>
          </p:spPr>
        </p:sp>
        <p:sp>
          <p:nvSpPr>
            <p:cNvPr id="204" name="Google Shape;204;p20"/>
            <p:cNvSpPr/>
            <p:nvPr/>
          </p:nvSpPr>
          <p:spPr>
            <a:xfrm>
              <a:off x="2629219" y="3451173"/>
              <a:ext cx="2023045" cy="1261523"/>
            </a:xfrm>
            <a:prstGeom prst="roundRect">
              <a:avLst>
                <a:gd fmla="val 10000" name="adj"/>
              </a:avLst>
            </a:prstGeom>
            <a:solidFill>
              <a:srgbClr val="FF4B4B"/>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0"/>
            <p:cNvSpPr txBox="1"/>
            <p:nvPr/>
          </p:nvSpPr>
          <p:spPr>
            <a:xfrm>
              <a:off x="2666168"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Aggressive</a:t>
              </a:r>
              <a:endParaRPr b="0" i="0" sz="2200" u="none" cap="none" strike="noStrike">
                <a:solidFill>
                  <a:schemeClr val="dk1"/>
                </a:solidFill>
                <a:latin typeface="Arial"/>
                <a:ea typeface="Arial"/>
                <a:cs typeface="Arial"/>
                <a:sym typeface="Arial"/>
              </a:endParaRPr>
            </a:p>
          </p:txBody>
        </p:sp>
        <p:sp>
          <p:nvSpPr>
            <p:cNvPr id="206" name="Google Shape;206;p20"/>
            <p:cNvSpPr/>
            <p:nvPr/>
          </p:nvSpPr>
          <p:spPr>
            <a:xfrm>
              <a:off x="4953000" y="1678280"/>
              <a:ext cx="1312257" cy="1772893"/>
            </a:xfrm>
            <a:custGeom>
              <a:rect b="b" l="l" r="r" t="t"/>
              <a:pathLst>
                <a:path extrusionOk="0" h="120000" w="120000">
                  <a:moveTo>
                    <a:pt x="0" y="0"/>
                  </a:moveTo>
                  <a:lnTo>
                    <a:pt x="0" y="60000"/>
                  </a:lnTo>
                  <a:lnTo>
                    <a:pt x="120000" y="60000"/>
                  </a:lnTo>
                  <a:lnTo>
                    <a:pt x="120000" y="120000"/>
                  </a:lnTo>
                </a:path>
              </a:pathLst>
            </a:custGeom>
            <a:noFill/>
            <a:ln cap="flat" cmpd="sng" w="28575">
              <a:solidFill>
                <a:srgbClr val="00B0F0"/>
              </a:solidFill>
              <a:prstDash val="solid"/>
              <a:miter lim="800000"/>
              <a:headEnd len="sm" w="sm" type="none"/>
              <a:tailEnd len="sm" w="sm" type="none"/>
            </a:ln>
          </p:spPr>
        </p:sp>
        <p:sp>
          <p:nvSpPr>
            <p:cNvPr id="207" name="Google Shape;207;p20"/>
            <p:cNvSpPr/>
            <p:nvPr/>
          </p:nvSpPr>
          <p:spPr>
            <a:xfrm>
              <a:off x="5253735" y="3451173"/>
              <a:ext cx="2023045" cy="1261523"/>
            </a:xfrm>
            <a:prstGeom prst="roundRect">
              <a:avLst>
                <a:gd fmla="val 10000" name="adj"/>
              </a:avLst>
            </a:prstGeom>
            <a:solidFill>
              <a:srgbClr val="FBC53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0"/>
            <p:cNvSpPr txBox="1"/>
            <p:nvPr/>
          </p:nvSpPr>
          <p:spPr>
            <a:xfrm>
              <a:off x="5290684"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Passive </a:t>
              </a:r>
              <a:endParaRPr b="0" i="0" sz="1400" u="none" cap="none" strike="noStrike">
                <a:solidFill>
                  <a:srgbClr val="000000"/>
                </a:solidFill>
                <a:latin typeface="Arial"/>
                <a:ea typeface="Arial"/>
                <a:cs typeface="Arial"/>
                <a:sym typeface="Arial"/>
              </a:endParaRPr>
            </a:p>
          </p:txBody>
        </p:sp>
        <p:sp>
          <p:nvSpPr>
            <p:cNvPr id="209" name="Google Shape;209;p20"/>
            <p:cNvSpPr/>
            <p:nvPr/>
          </p:nvSpPr>
          <p:spPr>
            <a:xfrm>
              <a:off x="4953000" y="1678280"/>
              <a:ext cx="3936773" cy="1772893"/>
            </a:xfrm>
            <a:custGeom>
              <a:rect b="b" l="l" r="r" t="t"/>
              <a:pathLst>
                <a:path extrusionOk="0" h="120000" w="120000">
                  <a:moveTo>
                    <a:pt x="0" y="0"/>
                  </a:moveTo>
                  <a:lnTo>
                    <a:pt x="0" y="60000"/>
                  </a:lnTo>
                  <a:lnTo>
                    <a:pt x="120000" y="60000"/>
                  </a:lnTo>
                  <a:lnTo>
                    <a:pt x="120000" y="120000"/>
                  </a:lnTo>
                </a:path>
              </a:pathLst>
            </a:custGeom>
            <a:noFill/>
            <a:ln cap="flat" cmpd="sng" w="28575">
              <a:solidFill>
                <a:srgbClr val="00B0F0"/>
              </a:solidFill>
              <a:prstDash val="solid"/>
              <a:miter lim="800000"/>
              <a:headEnd len="sm" w="sm" type="none"/>
              <a:tailEnd len="sm" w="sm" type="none"/>
            </a:ln>
          </p:spPr>
        </p:sp>
        <p:sp>
          <p:nvSpPr>
            <p:cNvPr id="210" name="Google Shape;210;p20"/>
            <p:cNvSpPr/>
            <p:nvPr/>
          </p:nvSpPr>
          <p:spPr>
            <a:xfrm>
              <a:off x="7878250" y="3451173"/>
              <a:ext cx="2023045" cy="1261523"/>
            </a:xfrm>
            <a:prstGeom prst="roundRect">
              <a:avLst>
                <a:gd fmla="val 10000" name="adj"/>
              </a:avLst>
            </a:prstGeom>
            <a:solidFill>
              <a:srgbClr val="8BFFBF"/>
            </a:solidFill>
            <a:ln cap="flat" cmpd="sng" w="9525">
              <a:solidFill>
                <a:srgbClr val="8BF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0"/>
            <p:cNvSpPr txBox="1"/>
            <p:nvPr/>
          </p:nvSpPr>
          <p:spPr>
            <a:xfrm>
              <a:off x="7915199"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Empathetic</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1"/>
          <p:cNvSpPr/>
          <p:nvPr/>
        </p:nvSpPr>
        <p:spPr>
          <a:xfrm>
            <a:off x="3821643" y="0"/>
            <a:ext cx="3571887" cy="967788"/>
          </a:xfrm>
          <a:custGeom>
            <a:rect b="b" l="l" r="r" t="t"/>
            <a:pathLst>
              <a:path extrusionOk="0" h="967788" w="2139780">
                <a:moveTo>
                  <a:pt x="0" y="0"/>
                </a:moveTo>
                <a:lnTo>
                  <a:pt x="2139780" y="0"/>
                </a:lnTo>
                <a:lnTo>
                  <a:pt x="2139780" y="967788"/>
                </a:lnTo>
                <a:lnTo>
                  <a:pt x="0" y="967788"/>
                </a:lnTo>
                <a:lnTo>
                  <a:pt x="0" y="0"/>
                </a:lnTo>
                <a:close/>
              </a:path>
            </a:pathLst>
          </a:custGeom>
          <a:solidFill>
            <a:srgbClr val="599BD5"/>
          </a:solidFill>
          <a:ln cap="flat" cmpd="sng" w="12700">
            <a:solidFill>
              <a:schemeClr val="lt1"/>
            </a:solidFill>
            <a:prstDash val="solid"/>
            <a:miter lim="800000"/>
            <a:headEnd len="sm" w="sm" type="none"/>
            <a:tailEnd len="sm" w="sm" type="none"/>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L</a:t>
            </a:r>
            <a:r>
              <a:rPr b="0" i="0" lang="en-US" sz="3200" u="none" cap="none" strike="noStrike">
                <a:solidFill>
                  <a:schemeClr val="lt1"/>
                </a:solidFill>
                <a:latin typeface="Arial"/>
                <a:ea typeface="Arial"/>
                <a:cs typeface="Arial"/>
                <a:sym typeface="Arial"/>
              </a:rPr>
              <a:t>isten Actively</a:t>
            </a:r>
            <a:endParaRPr b="0" i="0" sz="1400" u="none" cap="none" strike="noStrike">
              <a:solidFill>
                <a:srgbClr val="000000"/>
              </a:solidFill>
              <a:latin typeface="Arial"/>
              <a:ea typeface="Arial"/>
              <a:cs typeface="Arial"/>
              <a:sym typeface="Arial"/>
            </a:endParaRPr>
          </a:p>
        </p:txBody>
      </p:sp>
      <p:sp>
        <p:nvSpPr>
          <p:cNvPr id="218" name="Google Shape;218;p21"/>
          <p:cNvSpPr txBox="1"/>
          <p:nvPr/>
        </p:nvSpPr>
        <p:spPr>
          <a:xfrm>
            <a:off x="6444493" y="849223"/>
            <a:ext cx="5336603" cy="5159554"/>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Take Notes</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Count One Two Three </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Empathize like you care</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Don’t Multi-task</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Don’t Interrupt</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Avoid Listening with a Bias</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Don’t get distracted</a:t>
            </a:r>
            <a:endParaRPr b="0" i="0" sz="1400" u="none" cap="none" strike="noStrike">
              <a:solidFill>
                <a:srgbClr val="000000"/>
              </a:solidFill>
              <a:latin typeface="Arial"/>
              <a:ea typeface="Arial"/>
              <a:cs typeface="Arial"/>
              <a:sym typeface="Arial"/>
            </a:endParaRPr>
          </a:p>
        </p:txBody>
      </p:sp>
      <p:pic>
        <p:nvPicPr>
          <p:cNvPr descr="Photo handsome man with beard over white brick wall listening to something by putting hand on the ear" id="219" name="Google Shape;219;p21"/>
          <p:cNvPicPr preferRelativeResize="0"/>
          <p:nvPr/>
        </p:nvPicPr>
        <p:blipFill rotWithShape="1">
          <a:blip r:embed="rId3">
            <a:alphaModFix/>
          </a:blip>
          <a:srcRect b="0" l="14224" r="30738" t="0"/>
          <a:stretch/>
        </p:blipFill>
        <p:spPr>
          <a:xfrm>
            <a:off x="0" y="1401418"/>
            <a:ext cx="5607587" cy="43621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