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543" r:id="rId3"/>
    <p:sldId id="3389" r:id="rId4"/>
    <p:sldId id="3541" r:id="rId5"/>
    <p:sldId id="3542" r:id="rId6"/>
    <p:sldId id="3398" r:id="rId7"/>
    <p:sldId id="3400" r:id="rId8"/>
    <p:sldId id="3415" r:id="rId9"/>
    <p:sldId id="3548" r:id="rId10"/>
    <p:sldId id="3551" r:id="rId11"/>
    <p:sldId id="3471" r:id="rId12"/>
    <p:sldId id="3474" r:id="rId13"/>
    <p:sldId id="3557" r:id="rId14"/>
    <p:sldId id="3329" r:id="rId15"/>
    <p:sldId id="3338" r:id="rId16"/>
    <p:sldId id="3559"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Armaan" initials="MA" lastIdx="5" clrIdx="0">
    <p:extLst>
      <p:ext uri="{19B8F6BF-5375-455C-9EA6-DF929625EA0E}">
        <p15:presenceInfo xmlns:p15="http://schemas.microsoft.com/office/powerpoint/2012/main" userId="31aef47c891f50ed" providerId="Windows Live"/>
      </p:ext>
    </p:extLst>
  </p:cmAuthor>
  <p:cmAuthor id="2" name="Sidharth Bhandari" initials="SB" lastIdx="25" clrIdx="1">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FF"/>
    <a:srgbClr val="810E6B"/>
    <a:srgbClr val="32353F"/>
    <a:srgbClr val="C8C0E7"/>
    <a:srgbClr val="CABEE2"/>
    <a:srgbClr val="C8BCE0"/>
    <a:srgbClr val="03A9F5"/>
    <a:srgbClr val="00CDE8"/>
    <a:srgbClr val="FE2635"/>
    <a:srgbClr val="FA5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2109" autoAdjust="0"/>
  </p:normalViewPr>
  <p:slideViewPr>
    <p:cSldViewPr snapToGrid="0">
      <p:cViewPr varScale="1">
        <p:scale>
          <a:sx n="58" d="100"/>
          <a:sy n="58" d="100"/>
        </p:scale>
        <p:origin x="1008"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839D553-0637-49AE-B732-AAB0D4B04E2C}"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IN"/>
        </a:p>
      </dgm:t>
    </dgm:pt>
    <dgm:pt modelId="{AE58C631-EDAC-4579-91EB-870C9485CEDE}">
      <dgm:prSet phldrT="[Text]"/>
      <dgm:spPr/>
      <dgm:t>
        <a:bodyPr/>
        <a:lstStyle/>
        <a:p>
          <a:r>
            <a:rPr lang="en-GB" b="1" dirty="0">
              <a:solidFill>
                <a:srgbClr val="01549F"/>
              </a:solidFill>
              <a:latin typeface="+mj-lt"/>
            </a:rPr>
            <a:t>Has formal authority </a:t>
          </a:r>
          <a:r>
            <a:rPr lang="en-GB" b="1" dirty="0">
              <a:latin typeface="+mj-lt"/>
            </a:rPr>
            <a:t>Vs </a:t>
          </a:r>
          <a:r>
            <a:rPr lang="en-GB" b="1" dirty="0">
              <a:solidFill>
                <a:srgbClr val="00B050"/>
              </a:solidFill>
              <a:latin typeface="+mj-lt"/>
            </a:rPr>
            <a:t>having a Informal Authority </a:t>
          </a:r>
          <a:endParaRPr lang="en-IN" dirty="0"/>
        </a:p>
      </dgm:t>
    </dgm:pt>
    <dgm:pt modelId="{10B1E81B-52FE-40B4-AAF2-737782911538}" type="parTrans" cxnId="{D35D9CA7-0242-4CB4-8ECF-C3C9FFC6C2F4}">
      <dgm:prSet/>
      <dgm:spPr/>
      <dgm:t>
        <a:bodyPr/>
        <a:lstStyle/>
        <a:p>
          <a:endParaRPr lang="en-IN"/>
        </a:p>
      </dgm:t>
    </dgm:pt>
    <dgm:pt modelId="{F21468E2-4F18-43BF-B984-1EFCC87F4009}" type="sibTrans" cxnId="{D35D9CA7-0242-4CB4-8ECF-C3C9FFC6C2F4}">
      <dgm:prSet/>
      <dgm:spPr/>
      <dgm:t>
        <a:bodyPr/>
        <a:lstStyle/>
        <a:p>
          <a:endParaRPr lang="en-IN"/>
        </a:p>
      </dgm:t>
    </dgm:pt>
    <dgm:pt modelId="{BEBC4999-44D8-4B95-8CC5-C1B8280F9E56}">
      <dgm:prSet phldrT="[Text]"/>
      <dgm:spPr/>
      <dgm:t>
        <a:bodyPr/>
        <a:lstStyle/>
        <a:p>
          <a:r>
            <a:rPr lang="en-IN" b="1" dirty="0">
              <a:solidFill>
                <a:srgbClr val="01549F"/>
              </a:solidFill>
              <a:latin typeface="+mj-lt"/>
            </a:rPr>
            <a:t>Reacts to change Vs </a:t>
          </a:r>
          <a:r>
            <a:rPr lang="en-IN" b="1" dirty="0">
              <a:solidFill>
                <a:srgbClr val="00B050"/>
              </a:solidFill>
              <a:latin typeface="+mj-lt"/>
            </a:rPr>
            <a:t>promotes change </a:t>
          </a:r>
          <a:endParaRPr lang="en-IN" b="1" dirty="0"/>
        </a:p>
      </dgm:t>
    </dgm:pt>
    <dgm:pt modelId="{FD848433-E157-421D-B212-4B4A5C3647C7}" type="parTrans" cxnId="{34ED56AC-E16A-4590-8678-3AFFF0CD11E8}">
      <dgm:prSet/>
      <dgm:spPr/>
      <dgm:t>
        <a:bodyPr/>
        <a:lstStyle/>
        <a:p>
          <a:endParaRPr lang="en-IN"/>
        </a:p>
      </dgm:t>
    </dgm:pt>
    <dgm:pt modelId="{B7ABE514-16D1-4A45-8ABA-D1E794EB4DB1}" type="sibTrans" cxnId="{34ED56AC-E16A-4590-8678-3AFFF0CD11E8}">
      <dgm:prSet/>
      <dgm:spPr/>
      <dgm:t>
        <a:bodyPr/>
        <a:lstStyle/>
        <a:p>
          <a:endParaRPr lang="en-IN"/>
        </a:p>
      </dgm:t>
    </dgm:pt>
    <dgm:pt modelId="{7F7BC2A1-6809-4DB0-AB0D-7E0EDAA9FDCF}">
      <dgm:prSet phldrT="[Text]"/>
      <dgm:spPr/>
      <dgm:t>
        <a:bodyPr/>
        <a:lstStyle/>
        <a:p>
          <a:r>
            <a:rPr lang="en-IN" b="1" dirty="0">
              <a:solidFill>
                <a:srgbClr val="01549F"/>
              </a:solidFill>
              <a:latin typeface="+mj-lt"/>
            </a:rPr>
            <a:t>Is transactional in approach Vs </a:t>
          </a:r>
          <a:r>
            <a:rPr lang="en-GB" b="1" dirty="0">
              <a:solidFill>
                <a:srgbClr val="00B050"/>
              </a:solidFill>
              <a:latin typeface="+mj-lt"/>
            </a:rPr>
            <a:t>Is transformational in approach</a:t>
          </a:r>
          <a:endParaRPr lang="en-IN" b="1" dirty="0"/>
        </a:p>
      </dgm:t>
    </dgm:pt>
    <dgm:pt modelId="{D09C18EA-685A-4EBE-8743-2CE07923D02A}" type="parTrans" cxnId="{50D8465F-E309-42AE-985D-2D1607E588D6}">
      <dgm:prSet/>
      <dgm:spPr/>
      <dgm:t>
        <a:bodyPr/>
        <a:lstStyle/>
        <a:p>
          <a:endParaRPr lang="en-IN"/>
        </a:p>
      </dgm:t>
    </dgm:pt>
    <dgm:pt modelId="{839B2ED2-3C9E-4F9D-9AF6-C7163FF90A54}" type="sibTrans" cxnId="{50D8465F-E309-42AE-985D-2D1607E588D6}">
      <dgm:prSet/>
      <dgm:spPr/>
      <dgm:t>
        <a:bodyPr/>
        <a:lstStyle/>
        <a:p>
          <a:endParaRPr lang="en-IN"/>
        </a:p>
      </dgm:t>
    </dgm:pt>
    <dgm:pt modelId="{0075EE80-73D9-4B87-8496-55D7FD51169D}">
      <dgm:prSet phldrT="[Text]"/>
      <dgm:spPr/>
      <dgm:t>
        <a:bodyPr/>
        <a:lstStyle/>
        <a:p>
          <a:r>
            <a:rPr lang="en-GB" b="1" dirty="0">
              <a:solidFill>
                <a:srgbClr val="01549F"/>
              </a:solidFill>
              <a:latin typeface="+mj-lt"/>
            </a:rPr>
            <a:t>Focuses on work goals Vs </a:t>
          </a:r>
          <a:r>
            <a:rPr lang="en-GB" b="1" dirty="0">
              <a:solidFill>
                <a:srgbClr val="00B050"/>
              </a:solidFill>
              <a:latin typeface="+mj-lt"/>
            </a:rPr>
            <a:t>Features on people who will achieve work goals</a:t>
          </a:r>
          <a:endParaRPr lang="en-IN" dirty="0"/>
        </a:p>
      </dgm:t>
    </dgm:pt>
    <dgm:pt modelId="{8CAE4DAC-EAB2-4CDE-A20D-E64446EB99DC}" type="parTrans" cxnId="{0EE79FAA-6292-4CDD-98DC-80DFFC111267}">
      <dgm:prSet/>
      <dgm:spPr/>
      <dgm:t>
        <a:bodyPr/>
        <a:lstStyle/>
        <a:p>
          <a:endParaRPr lang="en-IN"/>
        </a:p>
      </dgm:t>
    </dgm:pt>
    <dgm:pt modelId="{EDF63D9A-1A7D-4137-B617-7C6BD3951BA2}" type="sibTrans" cxnId="{0EE79FAA-6292-4CDD-98DC-80DFFC111267}">
      <dgm:prSet/>
      <dgm:spPr/>
      <dgm:t>
        <a:bodyPr/>
        <a:lstStyle/>
        <a:p>
          <a:endParaRPr lang="en-IN"/>
        </a:p>
      </dgm:t>
    </dgm:pt>
    <dgm:pt modelId="{660BC324-66D4-4029-A1A1-762DA593EAA8}">
      <dgm:prSet phldrT="[Text]"/>
      <dgm:spPr/>
      <dgm:t>
        <a:bodyPr/>
        <a:lstStyle/>
        <a:p>
          <a:r>
            <a:rPr lang="en-IN" b="1" dirty="0">
              <a:solidFill>
                <a:srgbClr val="01549F"/>
              </a:solidFill>
              <a:latin typeface="+mj-lt"/>
            </a:rPr>
            <a:t>Performs process-related functions Vs </a:t>
          </a:r>
          <a:r>
            <a:rPr lang="en-IN" b="1" dirty="0">
              <a:solidFill>
                <a:srgbClr val="00B050"/>
              </a:solidFill>
              <a:latin typeface="+mj-lt"/>
            </a:rPr>
            <a:t>Performs only one function -Direction</a:t>
          </a:r>
          <a:endParaRPr lang="en-IN" b="1" dirty="0"/>
        </a:p>
      </dgm:t>
    </dgm:pt>
    <dgm:pt modelId="{024E0B05-1269-4B17-B2CB-B0D2450A4C23}" type="parTrans" cxnId="{E5E0C4B8-E269-4091-A9DF-117037BDE0CB}">
      <dgm:prSet/>
      <dgm:spPr/>
      <dgm:t>
        <a:bodyPr/>
        <a:lstStyle/>
        <a:p>
          <a:endParaRPr lang="en-IN"/>
        </a:p>
      </dgm:t>
    </dgm:pt>
    <dgm:pt modelId="{61EECEC9-E9F5-4987-989B-186503957989}" type="sibTrans" cxnId="{E5E0C4B8-E269-4091-A9DF-117037BDE0CB}">
      <dgm:prSet/>
      <dgm:spPr/>
      <dgm:t>
        <a:bodyPr/>
        <a:lstStyle/>
        <a:p>
          <a:endParaRPr lang="en-IN"/>
        </a:p>
      </dgm:t>
    </dgm:pt>
    <dgm:pt modelId="{A85A204C-FB74-4397-82D2-307AB9F3429C}" type="pres">
      <dgm:prSet presAssocID="{4839D553-0637-49AE-B732-AAB0D4B04E2C}" presName="Name0" presStyleCnt="0">
        <dgm:presLayoutVars>
          <dgm:chMax val="7"/>
          <dgm:chPref val="7"/>
          <dgm:dir/>
        </dgm:presLayoutVars>
      </dgm:prSet>
      <dgm:spPr/>
    </dgm:pt>
    <dgm:pt modelId="{53F0A3B6-F037-4C0B-82A6-503E99644FFB}" type="pres">
      <dgm:prSet presAssocID="{4839D553-0637-49AE-B732-AAB0D4B04E2C}" presName="Name1" presStyleCnt="0"/>
      <dgm:spPr/>
    </dgm:pt>
    <dgm:pt modelId="{B74028EE-1BB4-493D-892D-0B0AE5BFE442}" type="pres">
      <dgm:prSet presAssocID="{4839D553-0637-49AE-B732-AAB0D4B04E2C}" presName="cycle" presStyleCnt="0"/>
      <dgm:spPr/>
    </dgm:pt>
    <dgm:pt modelId="{91CA77AD-506F-4A36-A28E-05816CE0A17C}" type="pres">
      <dgm:prSet presAssocID="{4839D553-0637-49AE-B732-AAB0D4B04E2C}" presName="srcNode" presStyleLbl="node1" presStyleIdx="0" presStyleCnt="5"/>
      <dgm:spPr/>
    </dgm:pt>
    <dgm:pt modelId="{560A2B1C-4626-4D75-87B0-E7FA075495DB}" type="pres">
      <dgm:prSet presAssocID="{4839D553-0637-49AE-B732-AAB0D4B04E2C}" presName="conn" presStyleLbl="parChTrans1D2" presStyleIdx="0" presStyleCnt="1"/>
      <dgm:spPr/>
    </dgm:pt>
    <dgm:pt modelId="{4DE7604D-049F-4FE7-8C8F-67523D210673}" type="pres">
      <dgm:prSet presAssocID="{4839D553-0637-49AE-B732-AAB0D4B04E2C}" presName="extraNode" presStyleLbl="node1" presStyleIdx="0" presStyleCnt="5"/>
      <dgm:spPr/>
    </dgm:pt>
    <dgm:pt modelId="{A3944FA6-73DA-4EAA-8841-CEB4003E1B33}" type="pres">
      <dgm:prSet presAssocID="{4839D553-0637-49AE-B732-AAB0D4B04E2C}" presName="dstNode" presStyleLbl="node1" presStyleIdx="0" presStyleCnt="5"/>
      <dgm:spPr/>
    </dgm:pt>
    <dgm:pt modelId="{41DA9615-C568-4678-8F74-66C202EDAFDF}" type="pres">
      <dgm:prSet presAssocID="{AE58C631-EDAC-4579-91EB-870C9485CEDE}" presName="text_1" presStyleLbl="node1" presStyleIdx="0" presStyleCnt="5">
        <dgm:presLayoutVars>
          <dgm:bulletEnabled val="1"/>
        </dgm:presLayoutVars>
      </dgm:prSet>
      <dgm:spPr/>
    </dgm:pt>
    <dgm:pt modelId="{2007E561-F3FC-4654-BA1B-20E749AF8A9C}" type="pres">
      <dgm:prSet presAssocID="{AE58C631-EDAC-4579-91EB-870C9485CEDE}" presName="accent_1" presStyleCnt="0"/>
      <dgm:spPr/>
    </dgm:pt>
    <dgm:pt modelId="{D8B55898-1CA5-43E1-8851-15B952D4FD5C}" type="pres">
      <dgm:prSet presAssocID="{AE58C631-EDAC-4579-91EB-870C9485CEDE}" presName="accentRepeatNode" presStyleLbl="solidFgAcc1" presStyleIdx="0" presStyleCnt="5"/>
      <dgm:spPr/>
    </dgm:pt>
    <dgm:pt modelId="{65F27704-036D-4C3F-9BC3-72F9246491F5}" type="pres">
      <dgm:prSet presAssocID="{0075EE80-73D9-4B87-8496-55D7FD51169D}" presName="text_2" presStyleLbl="node1" presStyleIdx="1" presStyleCnt="5">
        <dgm:presLayoutVars>
          <dgm:bulletEnabled val="1"/>
        </dgm:presLayoutVars>
      </dgm:prSet>
      <dgm:spPr/>
    </dgm:pt>
    <dgm:pt modelId="{29112983-DA12-46FC-9EB2-CCB091F48065}" type="pres">
      <dgm:prSet presAssocID="{0075EE80-73D9-4B87-8496-55D7FD51169D}" presName="accent_2" presStyleCnt="0"/>
      <dgm:spPr/>
    </dgm:pt>
    <dgm:pt modelId="{C685ECCB-0139-4AB2-ADB5-D53B790A1322}" type="pres">
      <dgm:prSet presAssocID="{0075EE80-73D9-4B87-8496-55D7FD51169D}" presName="accentRepeatNode" presStyleLbl="solidFgAcc1" presStyleIdx="1" presStyleCnt="5"/>
      <dgm:spPr/>
    </dgm:pt>
    <dgm:pt modelId="{53AB5C7D-16CD-465B-9211-FB8E3E9CF481}" type="pres">
      <dgm:prSet presAssocID="{660BC324-66D4-4029-A1A1-762DA593EAA8}" presName="text_3" presStyleLbl="node1" presStyleIdx="2" presStyleCnt="5">
        <dgm:presLayoutVars>
          <dgm:bulletEnabled val="1"/>
        </dgm:presLayoutVars>
      </dgm:prSet>
      <dgm:spPr/>
    </dgm:pt>
    <dgm:pt modelId="{04F8F1C5-C356-42B8-82FB-8A0502C8C451}" type="pres">
      <dgm:prSet presAssocID="{660BC324-66D4-4029-A1A1-762DA593EAA8}" presName="accent_3" presStyleCnt="0"/>
      <dgm:spPr/>
    </dgm:pt>
    <dgm:pt modelId="{64893A76-34A6-4006-AF4E-96E42B76E0A9}" type="pres">
      <dgm:prSet presAssocID="{660BC324-66D4-4029-A1A1-762DA593EAA8}" presName="accentRepeatNode" presStyleLbl="solidFgAcc1" presStyleIdx="2" presStyleCnt="5"/>
      <dgm:spPr/>
    </dgm:pt>
    <dgm:pt modelId="{76709257-0828-4C59-93E7-CC5E65727C87}" type="pres">
      <dgm:prSet presAssocID="{BEBC4999-44D8-4B95-8CC5-C1B8280F9E56}" presName="text_4" presStyleLbl="node1" presStyleIdx="3" presStyleCnt="5">
        <dgm:presLayoutVars>
          <dgm:bulletEnabled val="1"/>
        </dgm:presLayoutVars>
      </dgm:prSet>
      <dgm:spPr/>
    </dgm:pt>
    <dgm:pt modelId="{0B9203BC-2D1F-4DFE-B41B-943D7DB625B0}" type="pres">
      <dgm:prSet presAssocID="{BEBC4999-44D8-4B95-8CC5-C1B8280F9E56}" presName="accent_4" presStyleCnt="0"/>
      <dgm:spPr/>
    </dgm:pt>
    <dgm:pt modelId="{C8A570DA-D548-4F2E-9736-190BB3412348}" type="pres">
      <dgm:prSet presAssocID="{BEBC4999-44D8-4B95-8CC5-C1B8280F9E56}" presName="accentRepeatNode" presStyleLbl="solidFgAcc1" presStyleIdx="3" presStyleCnt="5"/>
      <dgm:spPr/>
    </dgm:pt>
    <dgm:pt modelId="{1CB678D4-E397-42E1-987D-719A0CFA65DF}" type="pres">
      <dgm:prSet presAssocID="{7F7BC2A1-6809-4DB0-AB0D-7E0EDAA9FDCF}" presName="text_5" presStyleLbl="node1" presStyleIdx="4" presStyleCnt="5">
        <dgm:presLayoutVars>
          <dgm:bulletEnabled val="1"/>
        </dgm:presLayoutVars>
      </dgm:prSet>
      <dgm:spPr/>
    </dgm:pt>
    <dgm:pt modelId="{2A5435D9-DD1C-42DB-BDA4-1ED1949FD40D}" type="pres">
      <dgm:prSet presAssocID="{7F7BC2A1-6809-4DB0-AB0D-7E0EDAA9FDCF}" presName="accent_5" presStyleCnt="0"/>
      <dgm:spPr/>
    </dgm:pt>
    <dgm:pt modelId="{0DBB0D3B-AD5C-4D7F-B39E-0AD4B5A5CFCA}" type="pres">
      <dgm:prSet presAssocID="{7F7BC2A1-6809-4DB0-AB0D-7E0EDAA9FDCF}" presName="accentRepeatNode" presStyleLbl="solidFgAcc1" presStyleIdx="4" presStyleCnt="5"/>
      <dgm:spPr/>
    </dgm:pt>
  </dgm:ptLst>
  <dgm:cxnLst>
    <dgm:cxn modelId="{0C475114-8EE9-4A21-98C6-873D37171A04}" type="presOf" srcId="{AE58C631-EDAC-4579-91EB-870C9485CEDE}" destId="{41DA9615-C568-4678-8F74-66C202EDAFDF}" srcOrd="0" destOrd="0" presId="urn:microsoft.com/office/officeart/2008/layout/VerticalCurvedList"/>
    <dgm:cxn modelId="{E9E82619-804F-4E6E-9F11-BD46C370956A}" type="presOf" srcId="{F21468E2-4F18-43BF-B984-1EFCC87F4009}" destId="{560A2B1C-4626-4D75-87B0-E7FA075495DB}" srcOrd="0" destOrd="0" presId="urn:microsoft.com/office/officeart/2008/layout/VerticalCurvedList"/>
    <dgm:cxn modelId="{BF12C32D-57E2-42B1-9C88-790F167088EA}" type="presOf" srcId="{4839D553-0637-49AE-B732-AAB0D4B04E2C}" destId="{A85A204C-FB74-4397-82D2-307AB9F3429C}" srcOrd="0" destOrd="0" presId="urn:microsoft.com/office/officeart/2008/layout/VerticalCurvedList"/>
    <dgm:cxn modelId="{50D8465F-E309-42AE-985D-2D1607E588D6}" srcId="{4839D553-0637-49AE-B732-AAB0D4B04E2C}" destId="{7F7BC2A1-6809-4DB0-AB0D-7E0EDAA9FDCF}" srcOrd="4" destOrd="0" parTransId="{D09C18EA-685A-4EBE-8743-2CE07923D02A}" sibTransId="{839B2ED2-3C9E-4F9D-9AF6-C7163FF90A54}"/>
    <dgm:cxn modelId="{9D42D552-03A2-41E5-B8F8-F80AA9AE91CF}" type="presOf" srcId="{7F7BC2A1-6809-4DB0-AB0D-7E0EDAA9FDCF}" destId="{1CB678D4-E397-42E1-987D-719A0CFA65DF}" srcOrd="0" destOrd="0" presId="urn:microsoft.com/office/officeart/2008/layout/VerticalCurvedList"/>
    <dgm:cxn modelId="{3710A199-19A4-4784-ABA9-7196B1677577}" type="presOf" srcId="{BEBC4999-44D8-4B95-8CC5-C1B8280F9E56}" destId="{76709257-0828-4C59-93E7-CC5E65727C87}" srcOrd="0" destOrd="0" presId="urn:microsoft.com/office/officeart/2008/layout/VerticalCurvedList"/>
    <dgm:cxn modelId="{05986B9D-62E2-48CA-86D5-3D357FB759F5}" type="presOf" srcId="{0075EE80-73D9-4B87-8496-55D7FD51169D}" destId="{65F27704-036D-4C3F-9BC3-72F9246491F5}" srcOrd="0" destOrd="0" presId="urn:microsoft.com/office/officeart/2008/layout/VerticalCurvedList"/>
    <dgm:cxn modelId="{D35D9CA7-0242-4CB4-8ECF-C3C9FFC6C2F4}" srcId="{4839D553-0637-49AE-B732-AAB0D4B04E2C}" destId="{AE58C631-EDAC-4579-91EB-870C9485CEDE}" srcOrd="0" destOrd="0" parTransId="{10B1E81B-52FE-40B4-AAF2-737782911538}" sibTransId="{F21468E2-4F18-43BF-B984-1EFCC87F4009}"/>
    <dgm:cxn modelId="{0EE79FAA-6292-4CDD-98DC-80DFFC111267}" srcId="{4839D553-0637-49AE-B732-AAB0D4B04E2C}" destId="{0075EE80-73D9-4B87-8496-55D7FD51169D}" srcOrd="1" destOrd="0" parTransId="{8CAE4DAC-EAB2-4CDE-A20D-E64446EB99DC}" sibTransId="{EDF63D9A-1A7D-4137-B617-7C6BD3951BA2}"/>
    <dgm:cxn modelId="{34ED56AC-E16A-4590-8678-3AFFF0CD11E8}" srcId="{4839D553-0637-49AE-B732-AAB0D4B04E2C}" destId="{BEBC4999-44D8-4B95-8CC5-C1B8280F9E56}" srcOrd="3" destOrd="0" parTransId="{FD848433-E157-421D-B212-4B4A5C3647C7}" sibTransId="{B7ABE514-16D1-4A45-8ABA-D1E794EB4DB1}"/>
    <dgm:cxn modelId="{E5E0C4B8-E269-4091-A9DF-117037BDE0CB}" srcId="{4839D553-0637-49AE-B732-AAB0D4B04E2C}" destId="{660BC324-66D4-4029-A1A1-762DA593EAA8}" srcOrd="2" destOrd="0" parTransId="{024E0B05-1269-4B17-B2CB-B0D2450A4C23}" sibTransId="{61EECEC9-E9F5-4987-989B-186503957989}"/>
    <dgm:cxn modelId="{7AC061E0-8713-4597-8817-A9489332A396}" type="presOf" srcId="{660BC324-66D4-4029-A1A1-762DA593EAA8}" destId="{53AB5C7D-16CD-465B-9211-FB8E3E9CF481}" srcOrd="0" destOrd="0" presId="urn:microsoft.com/office/officeart/2008/layout/VerticalCurvedList"/>
    <dgm:cxn modelId="{B30F0040-4085-4B23-9AFB-A928EB17100E}" type="presParOf" srcId="{A85A204C-FB74-4397-82D2-307AB9F3429C}" destId="{53F0A3B6-F037-4C0B-82A6-503E99644FFB}" srcOrd="0" destOrd="0" presId="urn:microsoft.com/office/officeart/2008/layout/VerticalCurvedList"/>
    <dgm:cxn modelId="{3A047672-D00F-426E-AEAB-F110ECA7C5E8}" type="presParOf" srcId="{53F0A3B6-F037-4C0B-82A6-503E99644FFB}" destId="{B74028EE-1BB4-493D-892D-0B0AE5BFE442}" srcOrd="0" destOrd="0" presId="urn:microsoft.com/office/officeart/2008/layout/VerticalCurvedList"/>
    <dgm:cxn modelId="{0C9E2BB4-29C9-477E-ADC1-C34B958C9F24}" type="presParOf" srcId="{B74028EE-1BB4-493D-892D-0B0AE5BFE442}" destId="{91CA77AD-506F-4A36-A28E-05816CE0A17C}" srcOrd="0" destOrd="0" presId="urn:microsoft.com/office/officeart/2008/layout/VerticalCurvedList"/>
    <dgm:cxn modelId="{E36D4E9A-5DB1-4037-B7A0-7B1D333A25E6}" type="presParOf" srcId="{B74028EE-1BB4-493D-892D-0B0AE5BFE442}" destId="{560A2B1C-4626-4D75-87B0-E7FA075495DB}" srcOrd="1" destOrd="0" presId="urn:microsoft.com/office/officeart/2008/layout/VerticalCurvedList"/>
    <dgm:cxn modelId="{33F5A558-045F-4665-9237-C4BA6340693A}" type="presParOf" srcId="{B74028EE-1BB4-493D-892D-0B0AE5BFE442}" destId="{4DE7604D-049F-4FE7-8C8F-67523D210673}" srcOrd="2" destOrd="0" presId="urn:microsoft.com/office/officeart/2008/layout/VerticalCurvedList"/>
    <dgm:cxn modelId="{9F28841A-8C13-4228-B852-5EB51D4CE996}" type="presParOf" srcId="{B74028EE-1BB4-493D-892D-0B0AE5BFE442}" destId="{A3944FA6-73DA-4EAA-8841-CEB4003E1B33}" srcOrd="3" destOrd="0" presId="urn:microsoft.com/office/officeart/2008/layout/VerticalCurvedList"/>
    <dgm:cxn modelId="{1A586DD9-5C95-4AC7-A2A7-CAFF31231C2F}" type="presParOf" srcId="{53F0A3B6-F037-4C0B-82A6-503E99644FFB}" destId="{41DA9615-C568-4678-8F74-66C202EDAFDF}" srcOrd="1" destOrd="0" presId="urn:microsoft.com/office/officeart/2008/layout/VerticalCurvedList"/>
    <dgm:cxn modelId="{73CA3DD9-9040-43C2-AA14-4ABAB7683FFB}" type="presParOf" srcId="{53F0A3B6-F037-4C0B-82A6-503E99644FFB}" destId="{2007E561-F3FC-4654-BA1B-20E749AF8A9C}" srcOrd="2" destOrd="0" presId="urn:microsoft.com/office/officeart/2008/layout/VerticalCurvedList"/>
    <dgm:cxn modelId="{CE5ABE2E-1BA1-4613-9518-38973B5ABD51}" type="presParOf" srcId="{2007E561-F3FC-4654-BA1B-20E749AF8A9C}" destId="{D8B55898-1CA5-43E1-8851-15B952D4FD5C}" srcOrd="0" destOrd="0" presId="urn:microsoft.com/office/officeart/2008/layout/VerticalCurvedList"/>
    <dgm:cxn modelId="{433CD0E1-C5A1-4444-BD8D-E8D5E702DA37}" type="presParOf" srcId="{53F0A3B6-F037-4C0B-82A6-503E99644FFB}" destId="{65F27704-036D-4C3F-9BC3-72F9246491F5}" srcOrd="3" destOrd="0" presId="urn:microsoft.com/office/officeart/2008/layout/VerticalCurvedList"/>
    <dgm:cxn modelId="{0F02027E-6CE5-42B1-A0A1-36509CBA36AE}" type="presParOf" srcId="{53F0A3B6-F037-4C0B-82A6-503E99644FFB}" destId="{29112983-DA12-46FC-9EB2-CCB091F48065}" srcOrd="4" destOrd="0" presId="urn:microsoft.com/office/officeart/2008/layout/VerticalCurvedList"/>
    <dgm:cxn modelId="{0FAF285E-D335-4C1B-9FF9-792D10CB96DD}" type="presParOf" srcId="{29112983-DA12-46FC-9EB2-CCB091F48065}" destId="{C685ECCB-0139-4AB2-ADB5-D53B790A1322}" srcOrd="0" destOrd="0" presId="urn:microsoft.com/office/officeart/2008/layout/VerticalCurvedList"/>
    <dgm:cxn modelId="{4A4A6E76-9FC8-4B48-893A-1474C75CE423}" type="presParOf" srcId="{53F0A3B6-F037-4C0B-82A6-503E99644FFB}" destId="{53AB5C7D-16CD-465B-9211-FB8E3E9CF481}" srcOrd="5" destOrd="0" presId="urn:microsoft.com/office/officeart/2008/layout/VerticalCurvedList"/>
    <dgm:cxn modelId="{EE45EAED-2B85-4F95-B3CC-40205754288C}" type="presParOf" srcId="{53F0A3B6-F037-4C0B-82A6-503E99644FFB}" destId="{04F8F1C5-C356-42B8-82FB-8A0502C8C451}" srcOrd="6" destOrd="0" presId="urn:microsoft.com/office/officeart/2008/layout/VerticalCurvedList"/>
    <dgm:cxn modelId="{994AEA34-9596-4658-9EDB-8E9B835D7423}" type="presParOf" srcId="{04F8F1C5-C356-42B8-82FB-8A0502C8C451}" destId="{64893A76-34A6-4006-AF4E-96E42B76E0A9}" srcOrd="0" destOrd="0" presId="urn:microsoft.com/office/officeart/2008/layout/VerticalCurvedList"/>
    <dgm:cxn modelId="{A8A27340-8FF2-4301-8736-AA9B04605E48}" type="presParOf" srcId="{53F0A3B6-F037-4C0B-82A6-503E99644FFB}" destId="{76709257-0828-4C59-93E7-CC5E65727C87}" srcOrd="7" destOrd="0" presId="urn:microsoft.com/office/officeart/2008/layout/VerticalCurvedList"/>
    <dgm:cxn modelId="{9EBDDD64-0531-4AA2-AF9E-E70EE13AC278}" type="presParOf" srcId="{53F0A3B6-F037-4C0B-82A6-503E99644FFB}" destId="{0B9203BC-2D1F-4DFE-B41B-943D7DB625B0}" srcOrd="8" destOrd="0" presId="urn:microsoft.com/office/officeart/2008/layout/VerticalCurvedList"/>
    <dgm:cxn modelId="{00D5030F-C91B-4BA8-92F8-36AA9BEBE0D9}" type="presParOf" srcId="{0B9203BC-2D1F-4DFE-B41B-943D7DB625B0}" destId="{C8A570DA-D548-4F2E-9736-190BB3412348}" srcOrd="0" destOrd="0" presId="urn:microsoft.com/office/officeart/2008/layout/VerticalCurvedList"/>
    <dgm:cxn modelId="{E6D3F932-595C-4860-90FE-D6C89CCC4B56}" type="presParOf" srcId="{53F0A3B6-F037-4C0B-82A6-503E99644FFB}" destId="{1CB678D4-E397-42E1-987D-719A0CFA65DF}" srcOrd="9" destOrd="0" presId="urn:microsoft.com/office/officeart/2008/layout/VerticalCurvedList"/>
    <dgm:cxn modelId="{5CA13957-5B5C-4F71-B9E4-9C93D3A09839}" type="presParOf" srcId="{53F0A3B6-F037-4C0B-82A6-503E99644FFB}" destId="{2A5435D9-DD1C-42DB-BDA4-1ED1949FD40D}" srcOrd="10" destOrd="0" presId="urn:microsoft.com/office/officeart/2008/layout/VerticalCurvedList"/>
    <dgm:cxn modelId="{277BD85E-3F28-4E19-88BB-96BACE806389}" type="presParOf" srcId="{2A5435D9-DD1C-42DB-BDA4-1ED1949FD40D}" destId="{0DBB0D3B-AD5C-4D7F-B39E-0AD4B5A5CF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76B2E-8887-4045-A40D-1304F0C430D7}" type="doc">
      <dgm:prSet loTypeId="urn:microsoft.com/office/officeart/2005/8/layout/target3" loCatId="list" qsTypeId="urn:microsoft.com/office/officeart/2005/8/quickstyle/simple1#2" qsCatId="simple" csTypeId="urn:microsoft.com/office/officeart/2005/8/colors/colorful1#8" csCatId="colorful" phldr="1"/>
      <dgm:spPr/>
      <dgm:t>
        <a:bodyPr/>
        <a:lstStyle/>
        <a:p>
          <a:endParaRPr lang="en-IN"/>
        </a:p>
      </dgm:t>
    </dgm:pt>
    <dgm:pt modelId="{0F379F21-64C2-465A-B9C6-A73F55E471D0}">
      <dgm:prSet phldrT="[Text]"/>
      <dgm:spPr/>
      <dgm:t>
        <a:bodyPr/>
        <a:lstStyle/>
        <a:p>
          <a:r>
            <a:rPr lang="en-GB" dirty="0">
              <a:latin typeface="Abadi MT Condensed Light" panose="020B0306030101010103" pitchFamily="34" charset="77"/>
            </a:rPr>
            <a:t>Intent</a:t>
          </a:r>
          <a:endParaRPr lang="en-IN" dirty="0">
            <a:latin typeface="Abadi MT Condensed Light" panose="020B0306030101010103" pitchFamily="34" charset="77"/>
          </a:endParaRPr>
        </a:p>
      </dgm:t>
    </dgm:pt>
    <dgm:pt modelId="{FC945840-93AB-461D-A8B4-379BB00A7659}" type="parTrans" cxnId="{E83CBAF1-C43A-45B4-B242-E0F7332FD5F5}">
      <dgm:prSet/>
      <dgm:spPr/>
      <dgm:t>
        <a:bodyPr/>
        <a:lstStyle/>
        <a:p>
          <a:endParaRPr lang="en-IN">
            <a:latin typeface="Abadi MT Condensed Light" panose="020B0306030101010103" pitchFamily="34" charset="77"/>
          </a:endParaRPr>
        </a:p>
      </dgm:t>
    </dgm:pt>
    <dgm:pt modelId="{D1299B78-25A2-4F81-9F13-1DE1B033D3AA}" type="sibTrans" cxnId="{E83CBAF1-C43A-45B4-B242-E0F7332FD5F5}">
      <dgm:prSet/>
      <dgm:spPr/>
      <dgm:t>
        <a:bodyPr/>
        <a:lstStyle/>
        <a:p>
          <a:endParaRPr lang="en-IN">
            <a:latin typeface="Abadi MT Condensed Light" panose="020B0306030101010103" pitchFamily="34" charset="77"/>
          </a:endParaRPr>
        </a:p>
      </dgm:t>
    </dgm:pt>
    <dgm:pt modelId="{5EA88D02-0D8F-40FC-AAA1-CEA09F7134F4}">
      <dgm:prSet phldrT="[Text]"/>
      <dgm:spPr/>
      <dgm:t>
        <a:bodyPr/>
        <a:lstStyle/>
        <a:p>
          <a:r>
            <a:rPr lang="en-GB" dirty="0">
              <a:latin typeface="Abadi MT Condensed Light" panose="020B0306030101010103" pitchFamily="34" charset="77"/>
            </a:rPr>
            <a:t>Body language</a:t>
          </a:r>
          <a:endParaRPr lang="en-IN" dirty="0">
            <a:latin typeface="Abadi MT Condensed Light" panose="020B0306030101010103" pitchFamily="34" charset="77"/>
          </a:endParaRPr>
        </a:p>
      </dgm:t>
    </dgm:pt>
    <dgm:pt modelId="{47CEC0B2-8014-4814-85BA-F02C23CB6332}" type="parTrans" cxnId="{A148D6FE-F453-47D6-A802-04AB88BB69B1}">
      <dgm:prSet/>
      <dgm:spPr/>
      <dgm:t>
        <a:bodyPr/>
        <a:lstStyle/>
        <a:p>
          <a:endParaRPr lang="en-IN">
            <a:latin typeface="Abadi MT Condensed Light" panose="020B0306030101010103" pitchFamily="34" charset="77"/>
          </a:endParaRPr>
        </a:p>
      </dgm:t>
    </dgm:pt>
    <dgm:pt modelId="{DC107B0D-AF81-4BE3-9E6A-5168E316B527}" type="sibTrans" cxnId="{A148D6FE-F453-47D6-A802-04AB88BB69B1}">
      <dgm:prSet/>
      <dgm:spPr/>
      <dgm:t>
        <a:bodyPr/>
        <a:lstStyle/>
        <a:p>
          <a:endParaRPr lang="en-IN">
            <a:latin typeface="Abadi MT Condensed Light" panose="020B0306030101010103" pitchFamily="34" charset="77"/>
          </a:endParaRPr>
        </a:p>
      </dgm:t>
    </dgm:pt>
    <dgm:pt modelId="{B636C203-0020-4F3F-9DB5-906B91973C6F}">
      <dgm:prSet phldrT="[Text]"/>
      <dgm:spPr/>
      <dgm:t>
        <a:bodyPr/>
        <a:lstStyle/>
        <a:p>
          <a:r>
            <a:rPr lang="en-GB" dirty="0">
              <a:latin typeface="Abadi MT Condensed Light" panose="020B0306030101010103" pitchFamily="34" charset="77"/>
            </a:rPr>
            <a:t>Tone of voice</a:t>
          </a:r>
          <a:endParaRPr lang="en-IN" dirty="0">
            <a:latin typeface="Abadi MT Condensed Light" panose="020B0306030101010103" pitchFamily="34" charset="77"/>
          </a:endParaRPr>
        </a:p>
      </dgm:t>
    </dgm:pt>
    <dgm:pt modelId="{49E6871C-6668-4FF5-86A2-B0897ACD788E}" type="parTrans" cxnId="{0C987DDA-A883-4EEA-B177-BB427F005904}">
      <dgm:prSet/>
      <dgm:spPr/>
      <dgm:t>
        <a:bodyPr/>
        <a:lstStyle/>
        <a:p>
          <a:endParaRPr lang="en-IN">
            <a:latin typeface="Abadi MT Condensed Light" panose="020B0306030101010103" pitchFamily="34" charset="77"/>
          </a:endParaRPr>
        </a:p>
      </dgm:t>
    </dgm:pt>
    <dgm:pt modelId="{F8143A10-8E01-452C-B511-0F60D3C5AA70}" type="sibTrans" cxnId="{0C987DDA-A883-4EEA-B177-BB427F005904}">
      <dgm:prSet/>
      <dgm:spPr/>
      <dgm:t>
        <a:bodyPr/>
        <a:lstStyle/>
        <a:p>
          <a:endParaRPr lang="en-IN">
            <a:latin typeface="Abadi MT Condensed Light" panose="020B0306030101010103" pitchFamily="34" charset="77"/>
          </a:endParaRPr>
        </a:p>
      </dgm:t>
    </dgm:pt>
    <dgm:pt modelId="{EBC2B8FC-7809-4478-A5DA-DFD869D00F99}">
      <dgm:prSet phldrT="[Text]"/>
      <dgm:spPr/>
      <dgm:t>
        <a:bodyPr/>
        <a:lstStyle/>
        <a:p>
          <a:r>
            <a:rPr lang="en-GB" dirty="0">
              <a:latin typeface="Abadi MT Condensed Light" panose="020B0306030101010103" pitchFamily="34" charset="77"/>
            </a:rPr>
            <a:t>Choice of words</a:t>
          </a:r>
          <a:endParaRPr lang="en-IN" dirty="0">
            <a:latin typeface="Abadi MT Condensed Light" panose="020B0306030101010103" pitchFamily="34" charset="77"/>
          </a:endParaRPr>
        </a:p>
      </dgm:t>
    </dgm:pt>
    <dgm:pt modelId="{A88D2D1B-EBBA-4716-84C7-58A03FB97B59}" type="parTrans" cxnId="{EDFA3FE8-9702-4C2F-BBD4-5335DAE0D41B}">
      <dgm:prSet/>
      <dgm:spPr/>
      <dgm:t>
        <a:bodyPr/>
        <a:lstStyle/>
        <a:p>
          <a:endParaRPr lang="en-IN">
            <a:latin typeface="Abadi MT Condensed Light" panose="020B0306030101010103" pitchFamily="34" charset="77"/>
          </a:endParaRPr>
        </a:p>
      </dgm:t>
    </dgm:pt>
    <dgm:pt modelId="{5E7BCEC8-4844-4CE4-970E-EA54B1F6D4B5}" type="sibTrans" cxnId="{EDFA3FE8-9702-4C2F-BBD4-5335DAE0D41B}">
      <dgm:prSet/>
      <dgm:spPr/>
      <dgm:t>
        <a:bodyPr/>
        <a:lstStyle/>
        <a:p>
          <a:endParaRPr lang="en-IN">
            <a:latin typeface="Abadi MT Condensed Light" panose="020B0306030101010103" pitchFamily="34" charset="77"/>
          </a:endParaRPr>
        </a:p>
      </dgm:t>
    </dgm:pt>
    <dgm:pt modelId="{4996F8B5-EC9D-4496-BCEC-5AF69D6F23D6}">
      <dgm:prSet phldrT="[Text]"/>
      <dgm:spPr/>
      <dgm:t>
        <a:bodyPr/>
        <a:lstStyle/>
        <a:p>
          <a:r>
            <a:rPr lang="en-GB" dirty="0">
              <a:latin typeface="Abadi MT Condensed Light" panose="020B0306030101010103" pitchFamily="34" charset="77"/>
            </a:rPr>
            <a:t>Solution orientation</a:t>
          </a:r>
          <a:endParaRPr lang="en-IN" dirty="0">
            <a:latin typeface="Abadi MT Condensed Light" panose="020B0306030101010103" pitchFamily="34" charset="77"/>
          </a:endParaRPr>
        </a:p>
      </dgm:t>
    </dgm:pt>
    <dgm:pt modelId="{E0423FC2-6EBB-44D6-B608-9CF423F223F1}" type="parTrans" cxnId="{A4291E4D-6911-4E0C-B51A-9FEC49C102CD}">
      <dgm:prSet/>
      <dgm:spPr/>
      <dgm:t>
        <a:bodyPr/>
        <a:lstStyle/>
        <a:p>
          <a:endParaRPr lang="en-IN">
            <a:latin typeface="Abadi MT Condensed Light" panose="020B0306030101010103" pitchFamily="34" charset="77"/>
          </a:endParaRPr>
        </a:p>
      </dgm:t>
    </dgm:pt>
    <dgm:pt modelId="{900757DF-18E6-46D0-876B-D580FFF5469E}" type="sibTrans" cxnId="{A4291E4D-6911-4E0C-B51A-9FEC49C102CD}">
      <dgm:prSet/>
      <dgm:spPr/>
      <dgm:t>
        <a:bodyPr/>
        <a:lstStyle/>
        <a:p>
          <a:endParaRPr lang="en-IN">
            <a:latin typeface="Abadi MT Condensed Light" panose="020B0306030101010103" pitchFamily="34" charset="77"/>
          </a:endParaRPr>
        </a:p>
      </dgm:t>
    </dgm:pt>
    <dgm:pt modelId="{A28823EE-AAFB-4BDE-B99C-7941494CF821}" type="pres">
      <dgm:prSet presAssocID="{DBE76B2E-8887-4045-A40D-1304F0C430D7}" presName="Name0" presStyleCnt="0">
        <dgm:presLayoutVars>
          <dgm:chMax val="7"/>
          <dgm:dir/>
          <dgm:animLvl val="lvl"/>
          <dgm:resizeHandles val="exact"/>
        </dgm:presLayoutVars>
      </dgm:prSet>
      <dgm:spPr/>
    </dgm:pt>
    <dgm:pt modelId="{A5473FA0-9F0E-496E-9503-4102CA664E13}" type="pres">
      <dgm:prSet presAssocID="{0F379F21-64C2-465A-B9C6-A73F55E471D0}" presName="circle1" presStyleLbl="node1" presStyleIdx="0" presStyleCnt="5"/>
      <dgm:spPr>
        <a:solidFill>
          <a:srgbClr val="0070C0"/>
        </a:solidFill>
      </dgm:spPr>
    </dgm:pt>
    <dgm:pt modelId="{C29CBD9F-68D0-4D4E-A384-DD0D4EBFCF23}" type="pres">
      <dgm:prSet presAssocID="{0F379F21-64C2-465A-B9C6-A73F55E471D0}" presName="space" presStyleCnt="0"/>
      <dgm:spPr/>
    </dgm:pt>
    <dgm:pt modelId="{75A6CA8F-8203-4473-A039-1BBC2A0EB207}" type="pres">
      <dgm:prSet presAssocID="{0F379F21-64C2-465A-B9C6-A73F55E471D0}" presName="rect1" presStyleLbl="alignAcc1" presStyleIdx="0" presStyleCnt="5"/>
      <dgm:spPr/>
    </dgm:pt>
    <dgm:pt modelId="{BD3CBBF4-E719-4FD6-B7BE-F9D82D71F865}" type="pres">
      <dgm:prSet presAssocID="{5EA88D02-0D8F-40FC-AAA1-CEA09F7134F4}" presName="vertSpace2" presStyleLbl="node1" presStyleIdx="0" presStyleCnt="5"/>
      <dgm:spPr/>
    </dgm:pt>
    <dgm:pt modelId="{334283CD-0E0F-4469-9144-3E22E1BF4F85}" type="pres">
      <dgm:prSet presAssocID="{5EA88D02-0D8F-40FC-AAA1-CEA09F7134F4}" presName="circle2" presStyleLbl="node1" presStyleIdx="1" presStyleCnt="5"/>
      <dgm:spPr/>
    </dgm:pt>
    <dgm:pt modelId="{C3271F28-2C94-49C7-8A6E-0ADF9D8B427A}" type="pres">
      <dgm:prSet presAssocID="{5EA88D02-0D8F-40FC-AAA1-CEA09F7134F4}" presName="rect2" presStyleLbl="alignAcc1" presStyleIdx="1" presStyleCnt="5"/>
      <dgm:spPr/>
    </dgm:pt>
    <dgm:pt modelId="{94A33556-F764-4936-BB13-B2BF7E50D3CB}" type="pres">
      <dgm:prSet presAssocID="{B636C203-0020-4F3F-9DB5-906B91973C6F}" presName="vertSpace3" presStyleLbl="node1" presStyleIdx="1" presStyleCnt="5"/>
      <dgm:spPr/>
    </dgm:pt>
    <dgm:pt modelId="{7195E425-1FBC-4215-8D6C-5AAE71D2DF68}" type="pres">
      <dgm:prSet presAssocID="{B636C203-0020-4F3F-9DB5-906B91973C6F}" presName="circle3" presStyleLbl="node1" presStyleIdx="2" presStyleCnt="5"/>
      <dgm:spPr/>
    </dgm:pt>
    <dgm:pt modelId="{BE4A0CB9-93E0-42DA-97C9-82DF7E262608}" type="pres">
      <dgm:prSet presAssocID="{B636C203-0020-4F3F-9DB5-906B91973C6F}" presName="rect3" presStyleLbl="alignAcc1" presStyleIdx="2" presStyleCnt="5"/>
      <dgm:spPr/>
    </dgm:pt>
    <dgm:pt modelId="{C04D7EE2-B84C-4AD9-ABA9-27560E8DF3FC}" type="pres">
      <dgm:prSet presAssocID="{EBC2B8FC-7809-4478-A5DA-DFD869D00F99}" presName="vertSpace4" presStyleLbl="node1" presStyleIdx="2" presStyleCnt="5"/>
      <dgm:spPr/>
    </dgm:pt>
    <dgm:pt modelId="{E97803F6-AC21-4249-B7F6-DE3FF194BCE4}" type="pres">
      <dgm:prSet presAssocID="{EBC2B8FC-7809-4478-A5DA-DFD869D00F99}" presName="circle4" presStyleLbl="node1" presStyleIdx="3" presStyleCnt="5"/>
      <dgm:spPr/>
    </dgm:pt>
    <dgm:pt modelId="{40AD8100-A977-4565-8451-14450C6B3B49}" type="pres">
      <dgm:prSet presAssocID="{EBC2B8FC-7809-4478-A5DA-DFD869D00F99}" presName="rect4" presStyleLbl="alignAcc1" presStyleIdx="3" presStyleCnt="5"/>
      <dgm:spPr/>
    </dgm:pt>
    <dgm:pt modelId="{FD2A90A4-1CA7-4230-8B2F-D4CEE3316E41}" type="pres">
      <dgm:prSet presAssocID="{4996F8B5-EC9D-4496-BCEC-5AF69D6F23D6}" presName="vertSpace5" presStyleLbl="node1" presStyleIdx="3" presStyleCnt="5"/>
      <dgm:spPr/>
    </dgm:pt>
    <dgm:pt modelId="{10B9F4BF-525C-4ED5-886B-CAC828B02462}" type="pres">
      <dgm:prSet presAssocID="{4996F8B5-EC9D-4496-BCEC-5AF69D6F23D6}" presName="circle5" presStyleLbl="node1" presStyleIdx="4" presStyleCnt="5"/>
      <dgm:spPr/>
    </dgm:pt>
    <dgm:pt modelId="{8D66FC44-9F47-4C68-A406-A999BD2600E5}" type="pres">
      <dgm:prSet presAssocID="{4996F8B5-EC9D-4496-BCEC-5AF69D6F23D6}" presName="rect5" presStyleLbl="alignAcc1" presStyleIdx="4" presStyleCnt="5"/>
      <dgm:spPr/>
    </dgm:pt>
    <dgm:pt modelId="{845742A0-7459-4866-A726-336140347C44}" type="pres">
      <dgm:prSet presAssocID="{0F379F21-64C2-465A-B9C6-A73F55E471D0}" presName="rect1ParTxNoCh" presStyleLbl="alignAcc1" presStyleIdx="4" presStyleCnt="5">
        <dgm:presLayoutVars>
          <dgm:chMax val="1"/>
          <dgm:bulletEnabled val="1"/>
        </dgm:presLayoutVars>
      </dgm:prSet>
      <dgm:spPr/>
    </dgm:pt>
    <dgm:pt modelId="{F6F9B535-D2A5-49B3-9024-88C765AC9ABF}" type="pres">
      <dgm:prSet presAssocID="{5EA88D02-0D8F-40FC-AAA1-CEA09F7134F4}" presName="rect2ParTxNoCh" presStyleLbl="alignAcc1" presStyleIdx="4" presStyleCnt="5">
        <dgm:presLayoutVars>
          <dgm:chMax val="1"/>
          <dgm:bulletEnabled val="1"/>
        </dgm:presLayoutVars>
      </dgm:prSet>
      <dgm:spPr/>
    </dgm:pt>
    <dgm:pt modelId="{B4BF0C2B-4B93-4453-AEA7-EDAE8A4A2BCA}" type="pres">
      <dgm:prSet presAssocID="{B636C203-0020-4F3F-9DB5-906B91973C6F}" presName="rect3ParTxNoCh" presStyleLbl="alignAcc1" presStyleIdx="4" presStyleCnt="5">
        <dgm:presLayoutVars>
          <dgm:chMax val="1"/>
          <dgm:bulletEnabled val="1"/>
        </dgm:presLayoutVars>
      </dgm:prSet>
      <dgm:spPr/>
    </dgm:pt>
    <dgm:pt modelId="{5BCB7D6C-A956-4911-9C6F-CC0199A776E4}" type="pres">
      <dgm:prSet presAssocID="{EBC2B8FC-7809-4478-A5DA-DFD869D00F99}" presName="rect4ParTxNoCh" presStyleLbl="alignAcc1" presStyleIdx="4" presStyleCnt="5">
        <dgm:presLayoutVars>
          <dgm:chMax val="1"/>
          <dgm:bulletEnabled val="1"/>
        </dgm:presLayoutVars>
      </dgm:prSet>
      <dgm:spPr/>
    </dgm:pt>
    <dgm:pt modelId="{029247AD-25BA-4277-AAAF-13FC5E2E3D2C}" type="pres">
      <dgm:prSet presAssocID="{4996F8B5-EC9D-4496-BCEC-5AF69D6F23D6}" presName="rect5ParTxNoCh" presStyleLbl="alignAcc1" presStyleIdx="4" presStyleCnt="5">
        <dgm:presLayoutVars>
          <dgm:chMax val="1"/>
          <dgm:bulletEnabled val="1"/>
        </dgm:presLayoutVars>
      </dgm:prSet>
      <dgm:spPr/>
    </dgm:pt>
  </dgm:ptLst>
  <dgm:cxnLst>
    <dgm:cxn modelId="{EFBC4321-E61B-40C2-8095-AFDBD98F3819}" type="presOf" srcId="{0F379F21-64C2-465A-B9C6-A73F55E471D0}" destId="{75A6CA8F-8203-4473-A039-1BBC2A0EB207}" srcOrd="0" destOrd="0" presId="urn:microsoft.com/office/officeart/2005/8/layout/target3"/>
    <dgm:cxn modelId="{809E1E28-FFA7-4CC1-8AD9-B13C8BE2A554}" type="presOf" srcId="{B636C203-0020-4F3F-9DB5-906B91973C6F}" destId="{B4BF0C2B-4B93-4453-AEA7-EDAE8A4A2BCA}" srcOrd="1" destOrd="0" presId="urn:microsoft.com/office/officeart/2005/8/layout/target3"/>
    <dgm:cxn modelId="{7E27FC2C-B45D-4B9F-A503-569190008954}" type="presOf" srcId="{5EA88D02-0D8F-40FC-AAA1-CEA09F7134F4}" destId="{F6F9B535-D2A5-49B3-9024-88C765AC9ABF}" srcOrd="1" destOrd="0" presId="urn:microsoft.com/office/officeart/2005/8/layout/target3"/>
    <dgm:cxn modelId="{B350992F-695B-45A8-BE35-88756AE169FB}" type="presOf" srcId="{EBC2B8FC-7809-4478-A5DA-DFD869D00F99}" destId="{5BCB7D6C-A956-4911-9C6F-CC0199A776E4}" srcOrd="1" destOrd="0" presId="urn:microsoft.com/office/officeart/2005/8/layout/target3"/>
    <dgm:cxn modelId="{04CFD067-E1BD-4D45-99E6-8E8F89747D5F}" type="presOf" srcId="{B636C203-0020-4F3F-9DB5-906B91973C6F}" destId="{BE4A0CB9-93E0-42DA-97C9-82DF7E262608}" srcOrd="0" destOrd="0" presId="urn:microsoft.com/office/officeart/2005/8/layout/target3"/>
    <dgm:cxn modelId="{A4291E4D-6911-4E0C-B51A-9FEC49C102CD}" srcId="{DBE76B2E-8887-4045-A40D-1304F0C430D7}" destId="{4996F8B5-EC9D-4496-BCEC-5AF69D6F23D6}" srcOrd="4" destOrd="0" parTransId="{E0423FC2-6EBB-44D6-B608-9CF423F223F1}" sibTransId="{900757DF-18E6-46D0-876B-D580FFF5469E}"/>
    <dgm:cxn modelId="{82D1F16D-134B-4FCA-A661-39BE244FBFDF}" type="presOf" srcId="{4996F8B5-EC9D-4496-BCEC-5AF69D6F23D6}" destId="{8D66FC44-9F47-4C68-A406-A999BD2600E5}" srcOrd="0" destOrd="0" presId="urn:microsoft.com/office/officeart/2005/8/layout/target3"/>
    <dgm:cxn modelId="{55919A7C-8E3C-4896-833F-8AEACD72E244}" type="presOf" srcId="{0F379F21-64C2-465A-B9C6-A73F55E471D0}" destId="{845742A0-7459-4866-A726-336140347C44}" srcOrd="1" destOrd="0" presId="urn:microsoft.com/office/officeart/2005/8/layout/target3"/>
    <dgm:cxn modelId="{61CDCF88-2974-4CEE-9F53-F2AC64A880AF}" type="presOf" srcId="{EBC2B8FC-7809-4478-A5DA-DFD869D00F99}" destId="{40AD8100-A977-4565-8451-14450C6B3B49}" srcOrd="0" destOrd="0" presId="urn:microsoft.com/office/officeart/2005/8/layout/target3"/>
    <dgm:cxn modelId="{D0DB5AC2-9AB8-414F-9CC6-D5E761E21A2F}" type="presOf" srcId="{4996F8B5-EC9D-4496-BCEC-5AF69D6F23D6}" destId="{029247AD-25BA-4277-AAAF-13FC5E2E3D2C}" srcOrd="1" destOrd="0" presId="urn:microsoft.com/office/officeart/2005/8/layout/target3"/>
    <dgm:cxn modelId="{0C987DDA-A883-4EEA-B177-BB427F005904}" srcId="{DBE76B2E-8887-4045-A40D-1304F0C430D7}" destId="{B636C203-0020-4F3F-9DB5-906B91973C6F}" srcOrd="2" destOrd="0" parTransId="{49E6871C-6668-4FF5-86A2-B0897ACD788E}" sibTransId="{F8143A10-8E01-452C-B511-0F60D3C5AA70}"/>
    <dgm:cxn modelId="{EDFA3FE8-9702-4C2F-BBD4-5335DAE0D41B}" srcId="{DBE76B2E-8887-4045-A40D-1304F0C430D7}" destId="{EBC2B8FC-7809-4478-A5DA-DFD869D00F99}" srcOrd="3" destOrd="0" parTransId="{A88D2D1B-EBBA-4716-84C7-58A03FB97B59}" sibTransId="{5E7BCEC8-4844-4CE4-970E-EA54B1F6D4B5}"/>
    <dgm:cxn modelId="{E83CBAF1-C43A-45B4-B242-E0F7332FD5F5}" srcId="{DBE76B2E-8887-4045-A40D-1304F0C430D7}" destId="{0F379F21-64C2-465A-B9C6-A73F55E471D0}" srcOrd="0" destOrd="0" parTransId="{FC945840-93AB-461D-A8B4-379BB00A7659}" sibTransId="{D1299B78-25A2-4F81-9F13-1DE1B033D3AA}"/>
    <dgm:cxn modelId="{F4326CF5-AE90-4A00-99D8-C9806B39D79A}" type="presOf" srcId="{5EA88D02-0D8F-40FC-AAA1-CEA09F7134F4}" destId="{C3271F28-2C94-49C7-8A6E-0ADF9D8B427A}" srcOrd="0" destOrd="0" presId="urn:microsoft.com/office/officeart/2005/8/layout/target3"/>
    <dgm:cxn modelId="{9DC45BF6-8750-4FE2-9943-49FE6FC93025}" type="presOf" srcId="{DBE76B2E-8887-4045-A40D-1304F0C430D7}" destId="{A28823EE-AAFB-4BDE-B99C-7941494CF821}" srcOrd="0" destOrd="0" presId="urn:microsoft.com/office/officeart/2005/8/layout/target3"/>
    <dgm:cxn modelId="{A148D6FE-F453-47D6-A802-04AB88BB69B1}" srcId="{DBE76B2E-8887-4045-A40D-1304F0C430D7}" destId="{5EA88D02-0D8F-40FC-AAA1-CEA09F7134F4}" srcOrd="1" destOrd="0" parTransId="{47CEC0B2-8014-4814-85BA-F02C23CB6332}" sibTransId="{DC107B0D-AF81-4BE3-9E6A-5168E316B527}"/>
    <dgm:cxn modelId="{D88E7C96-7D73-4954-AC1C-A8E9A0F23FD7}" type="presParOf" srcId="{A28823EE-AAFB-4BDE-B99C-7941494CF821}" destId="{A5473FA0-9F0E-496E-9503-4102CA664E13}" srcOrd="0" destOrd="0" presId="urn:microsoft.com/office/officeart/2005/8/layout/target3"/>
    <dgm:cxn modelId="{81692782-C7E8-4E69-9CBA-B814915B3DF4}" type="presParOf" srcId="{A28823EE-AAFB-4BDE-B99C-7941494CF821}" destId="{C29CBD9F-68D0-4D4E-A384-DD0D4EBFCF23}" srcOrd="1" destOrd="0" presId="urn:microsoft.com/office/officeart/2005/8/layout/target3"/>
    <dgm:cxn modelId="{99AEA15E-B4DD-47F0-BF5C-939A5B102B3E}" type="presParOf" srcId="{A28823EE-AAFB-4BDE-B99C-7941494CF821}" destId="{75A6CA8F-8203-4473-A039-1BBC2A0EB207}" srcOrd="2" destOrd="0" presId="urn:microsoft.com/office/officeart/2005/8/layout/target3"/>
    <dgm:cxn modelId="{694EA9B9-09FA-40D2-9C40-2CECFFF3C91B}" type="presParOf" srcId="{A28823EE-AAFB-4BDE-B99C-7941494CF821}" destId="{BD3CBBF4-E719-4FD6-B7BE-F9D82D71F865}" srcOrd="3" destOrd="0" presId="urn:microsoft.com/office/officeart/2005/8/layout/target3"/>
    <dgm:cxn modelId="{092F5DF9-7566-4AE6-81D4-8195AC615A5C}" type="presParOf" srcId="{A28823EE-AAFB-4BDE-B99C-7941494CF821}" destId="{334283CD-0E0F-4469-9144-3E22E1BF4F85}" srcOrd="4" destOrd="0" presId="urn:microsoft.com/office/officeart/2005/8/layout/target3"/>
    <dgm:cxn modelId="{E0DA3D53-D9DC-4885-A8E2-D754DABB6590}" type="presParOf" srcId="{A28823EE-AAFB-4BDE-B99C-7941494CF821}" destId="{C3271F28-2C94-49C7-8A6E-0ADF9D8B427A}" srcOrd="5" destOrd="0" presId="urn:microsoft.com/office/officeart/2005/8/layout/target3"/>
    <dgm:cxn modelId="{500F3C59-1223-4E2C-883C-145769DDF263}" type="presParOf" srcId="{A28823EE-AAFB-4BDE-B99C-7941494CF821}" destId="{94A33556-F764-4936-BB13-B2BF7E50D3CB}" srcOrd="6" destOrd="0" presId="urn:microsoft.com/office/officeart/2005/8/layout/target3"/>
    <dgm:cxn modelId="{83B665AE-2B35-4BA4-83C9-AFE554A9AE1F}" type="presParOf" srcId="{A28823EE-AAFB-4BDE-B99C-7941494CF821}" destId="{7195E425-1FBC-4215-8D6C-5AAE71D2DF68}" srcOrd="7" destOrd="0" presId="urn:microsoft.com/office/officeart/2005/8/layout/target3"/>
    <dgm:cxn modelId="{9CD775D7-420E-44F9-A183-2500D784B637}" type="presParOf" srcId="{A28823EE-AAFB-4BDE-B99C-7941494CF821}" destId="{BE4A0CB9-93E0-42DA-97C9-82DF7E262608}" srcOrd="8" destOrd="0" presId="urn:microsoft.com/office/officeart/2005/8/layout/target3"/>
    <dgm:cxn modelId="{E2CA6356-6A3B-4608-826B-D4A4B1D2D75C}" type="presParOf" srcId="{A28823EE-AAFB-4BDE-B99C-7941494CF821}" destId="{C04D7EE2-B84C-4AD9-ABA9-27560E8DF3FC}" srcOrd="9" destOrd="0" presId="urn:microsoft.com/office/officeart/2005/8/layout/target3"/>
    <dgm:cxn modelId="{22B0A91C-582E-40A0-95A0-7BBB92B12598}" type="presParOf" srcId="{A28823EE-AAFB-4BDE-B99C-7941494CF821}" destId="{E97803F6-AC21-4249-B7F6-DE3FF194BCE4}" srcOrd="10" destOrd="0" presId="urn:microsoft.com/office/officeart/2005/8/layout/target3"/>
    <dgm:cxn modelId="{A9940E3A-9B49-4E66-B008-46700269C597}" type="presParOf" srcId="{A28823EE-AAFB-4BDE-B99C-7941494CF821}" destId="{40AD8100-A977-4565-8451-14450C6B3B49}" srcOrd="11" destOrd="0" presId="urn:microsoft.com/office/officeart/2005/8/layout/target3"/>
    <dgm:cxn modelId="{C71549FC-485D-4CED-A759-9FD9E91BA83A}" type="presParOf" srcId="{A28823EE-AAFB-4BDE-B99C-7941494CF821}" destId="{FD2A90A4-1CA7-4230-8B2F-D4CEE3316E41}" srcOrd="12" destOrd="0" presId="urn:microsoft.com/office/officeart/2005/8/layout/target3"/>
    <dgm:cxn modelId="{45E145A8-042A-4EE7-8558-197DEDCFB862}" type="presParOf" srcId="{A28823EE-AAFB-4BDE-B99C-7941494CF821}" destId="{10B9F4BF-525C-4ED5-886B-CAC828B02462}" srcOrd="13" destOrd="0" presId="urn:microsoft.com/office/officeart/2005/8/layout/target3"/>
    <dgm:cxn modelId="{E0A2E179-518D-4D38-B1C7-6B8366E60441}" type="presParOf" srcId="{A28823EE-AAFB-4BDE-B99C-7941494CF821}" destId="{8D66FC44-9F47-4C68-A406-A999BD2600E5}" srcOrd="14" destOrd="0" presId="urn:microsoft.com/office/officeart/2005/8/layout/target3"/>
    <dgm:cxn modelId="{C4FDFF44-B38C-4331-BAD4-B8F4DC024FDB}" type="presParOf" srcId="{A28823EE-AAFB-4BDE-B99C-7941494CF821}" destId="{845742A0-7459-4866-A726-336140347C44}" srcOrd="15" destOrd="0" presId="urn:microsoft.com/office/officeart/2005/8/layout/target3"/>
    <dgm:cxn modelId="{504736E2-496A-4F1C-9990-198B9D12D8F6}" type="presParOf" srcId="{A28823EE-AAFB-4BDE-B99C-7941494CF821}" destId="{F6F9B535-D2A5-49B3-9024-88C765AC9ABF}" srcOrd="16" destOrd="0" presId="urn:microsoft.com/office/officeart/2005/8/layout/target3"/>
    <dgm:cxn modelId="{CD97B1E5-92E8-40BD-8151-DBF1F43ACE69}" type="presParOf" srcId="{A28823EE-AAFB-4BDE-B99C-7941494CF821}" destId="{B4BF0C2B-4B93-4453-AEA7-EDAE8A4A2BCA}" srcOrd="17" destOrd="0" presId="urn:microsoft.com/office/officeart/2005/8/layout/target3"/>
    <dgm:cxn modelId="{361D0460-5C34-4DFB-AB40-9D85A1979E7D}" type="presParOf" srcId="{A28823EE-AAFB-4BDE-B99C-7941494CF821}" destId="{5BCB7D6C-A956-4911-9C6F-CC0199A776E4}" srcOrd="18" destOrd="0" presId="urn:microsoft.com/office/officeart/2005/8/layout/target3"/>
    <dgm:cxn modelId="{7B5E7476-1353-407C-9C92-964F14D79DC1}" type="presParOf" srcId="{A28823EE-AAFB-4BDE-B99C-7941494CF821}" destId="{029247AD-25BA-4277-AAAF-13FC5E2E3D2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A2B1C-4626-4D75-87B0-E7FA075495DB}">
      <dsp:nvSpPr>
        <dsp:cNvPr id="0" name=""/>
        <dsp:cNvSpPr/>
      </dsp:nvSpPr>
      <dsp:spPr>
        <a:xfrm>
          <a:off x="-5375783" y="-823208"/>
          <a:ext cx="6401119" cy="6401119"/>
        </a:xfrm>
        <a:prstGeom prst="blockArc">
          <a:avLst>
            <a:gd name="adj1" fmla="val 18900000"/>
            <a:gd name="adj2" fmla="val 2700000"/>
            <a:gd name="adj3" fmla="val 337"/>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A9615-C568-4678-8F74-66C202EDAFDF}">
      <dsp:nvSpPr>
        <dsp:cNvPr id="0" name=""/>
        <dsp:cNvSpPr/>
      </dsp:nvSpPr>
      <dsp:spPr>
        <a:xfrm>
          <a:off x="448363" y="297073"/>
          <a:ext cx="6506271" cy="5945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90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1549F"/>
              </a:solidFill>
              <a:latin typeface="+mj-lt"/>
            </a:rPr>
            <a:t>Has formal authority </a:t>
          </a:r>
          <a:r>
            <a:rPr lang="en-GB" sz="1800" b="1" kern="1200" dirty="0">
              <a:latin typeface="+mj-lt"/>
            </a:rPr>
            <a:t>Vs </a:t>
          </a:r>
          <a:r>
            <a:rPr lang="en-GB" sz="1800" b="1" kern="1200" dirty="0">
              <a:solidFill>
                <a:srgbClr val="00B050"/>
              </a:solidFill>
              <a:latin typeface="+mj-lt"/>
            </a:rPr>
            <a:t>having a Informal Authority </a:t>
          </a:r>
          <a:endParaRPr lang="en-IN" sz="1800" kern="1200" dirty="0"/>
        </a:p>
      </dsp:txBody>
      <dsp:txXfrm>
        <a:off x="448363" y="297073"/>
        <a:ext cx="6506271" cy="594527"/>
      </dsp:txXfrm>
    </dsp:sp>
    <dsp:sp modelId="{D8B55898-1CA5-43E1-8851-15B952D4FD5C}">
      <dsp:nvSpPr>
        <dsp:cNvPr id="0" name=""/>
        <dsp:cNvSpPr/>
      </dsp:nvSpPr>
      <dsp:spPr>
        <a:xfrm>
          <a:off x="76783" y="222757"/>
          <a:ext cx="743159" cy="74315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F27704-036D-4C3F-9BC3-72F9246491F5}">
      <dsp:nvSpPr>
        <dsp:cNvPr id="0" name=""/>
        <dsp:cNvSpPr/>
      </dsp:nvSpPr>
      <dsp:spPr>
        <a:xfrm>
          <a:off x="874384" y="1188580"/>
          <a:ext cx="6080249" cy="5945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90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1549F"/>
              </a:solidFill>
              <a:latin typeface="+mj-lt"/>
            </a:rPr>
            <a:t>Focuses on work goals Vs </a:t>
          </a:r>
          <a:r>
            <a:rPr lang="en-GB" sz="1800" b="1" kern="1200" dirty="0">
              <a:solidFill>
                <a:srgbClr val="00B050"/>
              </a:solidFill>
              <a:latin typeface="+mj-lt"/>
            </a:rPr>
            <a:t>Features on people who will achieve work goals</a:t>
          </a:r>
          <a:endParaRPr lang="en-IN" sz="1800" kern="1200" dirty="0"/>
        </a:p>
      </dsp:txBody>
      <dsp:txXfrm>
        <a:off x="874384" y="1188580"/>
        <a:ext cx="6080249" cy="594527"/>
      </dsp:txXfrm>
    </dsp:sp>
    <dsp:sp modelId="{C685ECCB-0139-4AB2-ADB5-D53B790A1322}">
      <dsp:nvSpPr>
        <dsp:cNvPr id="0" name=""/>
        <dsp:cNvSpPr/>
      </dsp:nvSpPr>
      <dsp:spPr>
        <a:xfrm>
          <a:off x="502804" y="1114264"/>
          <a:ext cx="743159" cy="74315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B5C7D-16CD-465B-9211-FB8E3E9CF481}">
      <dsp:nvSpPr>
        <dsp:cNvPr id="0" name=""/>
        <dsp:cNvSpPr/>
      </dsp:nvSpPr>
      <dsp:spPr>
        <a:xfrm>
          <a:off x="1005138" y="2080087"/>
          <a:ext cx="5949495" cy="5945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907" tIns="45720" rIns="45720" bIns="45720" numCol="1" spcCol="1270" anchor="ctr" anchorCtr="0">
          <a:noAutofit/>
        </a:bodyPr>
        <a:lstStyle/>
        <a:p>
          <a:pPr marL="0" lvl="0" indent="0" algn="l" defTabSz="800100">
            <a:lnSpc>
              <a:spcPct val="90000"/>
            </a:lnSpc>
            <a:spcBef>
              <a:spcPct val="0"/>
            </a:spcBef>
            <a:spcAft>
              <a:spcPct val="35000"/>
            </a:spcAft>
            <a:buNone/>
          </a:pPr>
          <a:r>
            <a:rPr lang="en-IN" sz="1800" b="1" kern="1200" dirty="0">
              <a:solidFill>
                <a:srgbClr val="01549F"/>
              </a:solidFill>
              <a:latin typeface="+mj-lt"/>
            </a:rPr>
            <a:t>Performs process-related functions Vs </a:t>
          </a:r>
          <a:r>
            <a:rPr lang="en-IN" sz="1800" b="1" kern="1200" dirty="0">
              <a:solidFill>
                <a:srgbClr val="00B050"/>
              </a:solidFill>
              <a:latin typeface="+mj-lt"/>
            </a:rPr>
            <a:t>Performs only one function -Direction</a:t>
          </a:r>
          <a:endParaRPr lang="en-IN" sz="1800" b="1" kern="1200" dirty="0"/>
        </a:p>
      </dsp:txBody>
      <dsp:txXfrm>
        <a:off x="1005138" y="2080087"/>
        <a:ext cx="5949495" cy="594527"/>
      </dsp:txXfrm>
    </dsp:sp>
    <dsp:sp modelId="{64893A76-34A6-4006-AF4E-96E42B76E0A9}">
      <dsp:nvSpPr>
        <dsp:cNvPr id="0" name=""/>
        <dsp:cNvSpPr/>
      </dsp:nvSpPr>
      <dsp:spPr>
        <a:xfrm>
          <a:off x="633558" y="2005771"/>
          <a:ext cx="743159" cy="74315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09257-0828-4C59-93E7-CC5E65727C87}">
      <dsp:nvSpPr>
        <dsp:cNvPr id="0" name=""/>
        <dsp:cNvSpPr/>
      </dsp:nvSpPr>
      <dsp:spPr>
        <a:xfrm>
          <a:off x="874384" y="2971593"/>
          <a:ext cx="6080249" cy="5945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907" tIns="45720" rIns="45720" bIns="45720" numCol="1" spcCol="1270" anchor="ctr" anchorCtr="0">
          <a:noAutofit/>
        </a:bodyPr>
        <a:lstStyle/>
        <a:p>
          <a:pPr marL="0" lvl="0" indent="0" algn="l" defTabSz="800100">
            <a:lnSpc>
              <a:spcPct val="90000"/>
            </a:lnSpc>
            <a:spcBef>
              <a:spcPct val="0"/>
            </a:spcBef>
            <a:spcAft>
              <a:spcPct val="35000"/>
            </a:spcAft>
            <a:buNone/>
          </a:pPr>
          <a:r>
            <a:rPr lang="en-IN" sz="1800" b="1" kern="1200" dirty="0">
              <a:solidFill>
                <a:srgbClr val="01549F"/>
              </a:solidFill>
              <a:latin typeface="+mj-lt"/>
            </a:rPr>
            <a:t>Reacts to change Vs </a:t>
          </a:r>
          <a:r>
            <a:rPr lang="en-IN" sz="1800" b="1" kern="1200" dirty="0">
              <a:solidFill>
                <a:srgbClr val="00B050"/>
              </a:solidFill>
              <a:latin typeface="+mj-lt"/>
            </a:rPr>
            <a:t>promotes change </a:t>
          </a:r>
          <a:endParaRPr lang="en-IN" sz="1800" b="1" kern="1200" dirty="0"/>
        </a:p>
      </dsp:txBody>
      <dsp:txXfrm>
        <a:off x="874384" y="2971593"/>
        <a:ext cx="6080249" cy="594527"/>
      </dsp:txXfrm>
    </dsp:sp>
    <dsp:sp modelId="{C8A570DA-D548-4F2E-9736-190BB3412348}">
      <dsp:nvSpPr>
        <dsp:cNvPr id="0" name=""/>
        <dsp:cNvSpPr/>
      </dsp:nvSpPr>
      <dsp:spPr>
        <a:xfrm>
          <a:off x="502804" y="2897277"/>
          <a:ext cx="743159" cy="74315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678D4-E397-42E1-987D-719A0CFA65DF}">
      <dsp:nvSpPr>
        <dsp:cNvPr id="0" name=""/>
        <dsp:cNvSpPr/>
      </dsp:nvSpPr>
      <dsp:spPr>
        <a:xfrm>
          <a:off x="448363" y="3863100"/>
          <a:ext cx="6506271" cy="59452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907" tIns="45720" rIns="45720" bIns="45720" numCol="1" spcCol="1270" anchor="ctr" anchorCtr="0">
          <a:noAutofit/>
        </a:bodyPr>
        <a:lstStyle/>
        <a:p>
          <a:pPr marL="0" lvl="0" indent="0" algn="l" defTabSz="800100">
            <a:lnSpc>
              <a:spcPct val="90000"/>
            </a:lnSpc>
            <a:spcBef>
              <a:spcPct val="0"/>
            </a:spcBef>
            <a:spcAft>
              <a:spcPct val="35000"/>
            </a:spcAft>
            <a:buNone/>
          </a:pPr>
          <a:r>
            <a:rPr lang="en-IN" sz="1800" b="1" kern="1200" dirty="0">
              <a:solidFill>
                <a:srgbClr val="01549F"/>
              </a:solidFill>
              <a:latin typeface="+mj-lt"/>
            </a:rPr>
            <a:t>Is transactional in approach Vs </a:t>
          </a:r>
          <a:r>
            <a:rPr lang="en-GB" sz="1800" b="1" kern="1200" dirty="0">
              <a:solidFill>
                <a:srgbClr val="00B050"/>
              </a:solidFill>
              <a:latin typeface="+mj-lt"/>
            </a:rPr>
            <a:t>Is transformational in approach</a:t>
          </a:r>
          <a:endParaRPr lang="en-IN" sz="1800" b="1" kern="1200" dirty="0"/>
        </a:p>
      </dsp:txBody>
      <dsp:txXfrm>
        <a:off x="448363" y="3863100"/>
        <a:ext cx="6506271" cy="594527"/>
      </dsp:txXfrm>
    </dsp:sp>
    <dsp:sp modelId="{0DBB0D3B-AD5C-4D7F-B39E-0AD4B5A5CFCA}">
      <dsp:nvSpPr>
        <dsp:cNvPr id="0" name=""/>
        <dsp:cNvSpPr/>
      </dsp:nvSpPr>
      <dsp:spPr>
        <a:xfrm>
          <a:off x="76783" y="3788784"/>
          <a:ext cx="743159" cy="74315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73FA0-9F0E-496E-9503-4102CA664E13}">
      <dsp:nvSpPr>
        <dsp:cNvPr id="0" name=""/>
        <dsp:cNvSpPr/>
      </dsp:nvSpPr>
      <dsp:spPr>
        <a:xfrm>
          <a:off x="0" y="0"/>
          <a:ext cx="4854208" cy="4854208"/>
        </a:xfrm>
        <a:prstGeom prst="pie">
          <a:avLst>
            <a:gd name="adj1" fmla="val 54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6CA8F-8203-4473-A039-1BBC2A0EB207}">
      <dsp:nvSpPr>
        <dsp:cNvPr id="0" name=""/>
        <dsp:cNvSpPr/>
      </dsp:nvSpPr>
      <dsp:spPr>
        <a:xfrm>
          <a:off x="2427104" y="0"/>
          <a:ext cx="6824943" cy="485420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Abadi MT Condensed Light" panose="020B0306030101010103" pitchFamily="34" charset="77"/>
            </a:rPr>
            <a:t>Intent</a:t>
          </a:r>
          <a:endParaRPr lang="en-IN" sz="3600" kern="1200" dirty="0">
            <a:latin typeface="Abadi MT Condensed Light" panose="020B0306030101010103" pitchFamily="34" charset="77"/>
          </a:endParaRPr>
        </a:p>
      </dsp:txBody>
      <dsp:txXfrm>
        <a:off x="2427104" y="0"/>
        <a:ext cx="6824943" cy="776673"/>
      </dsp:txXfrm>
    </dsp:sp>
    <dsp:sp modelId="{334283CD-0E0F-4469-9144-3E22E1BF4F85}">
      <dsp:nvSpPr>
        <dsp:cNvPr id="0" name=""/>
        <dsp:cNvSpPr/>
      </dsp:nvSpPr>
      <dsp:spPr>
        <a:xfrm>
          <a:off x="509691" y="776673"/>
          <a:ext cx="3834824" cy="383482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71F28-2C94-49C7-8A6E-0ADF9D8B427A}">
      <dsp:nvSpPr>
        <dsp:cNvPr id="0" name=""/>
        <dsp:cNvSpPr/>
      </dsp:nvSpPr>
      <dsp:spPr>
        <a:xfrm>
          <a:off x="2427104" y="776673"/>
          <a:ext cx="6824943" cy="383482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Abadi MT Condensed Light" panose="020B0306030101010103" pitchFamily="34" charset="77"/>
            </a:rPr>
            <a:t>Body language</a:t>
          </a:r>
          <a:endParaRPr lang="en-IN" sz="3600" kern="1200" dirty="0">
            <a:latin typeface="Abadi MT Condensed Light" panose="020B0306030101010103" pitchFamily="34" charset="77"/>
          </a:endParaRPr>
        </a:p>
      </dsp:txBody>
      <dsp:txXfrm>
        <a:off x="2427104" y="776673"/>
        <a:ext cx="6824943" cy="776673"/>
      </dsp:txXfrm>
    </dsp:sp>
    <dsp:sp modelId="{7195E425-1FBC-4215-8D6C-5AAE71D2DF68}">
      <dsp:nvSpPr>
        <dsp:cNvPr id="0" name=""/>
        <dsp:cNvSpPr/>
      </dsp:nvSpPr>
      <dsp:spPr>
        <a:xfrm>
          <a:off x="1019383" y="1553346"/>
          <a:ext cx="2815440" cy="281544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A0CB9-93E0-42DA-97C9-82DF7E262608}">
      <dsp:nvSpPr>
        <dsp:cNvPr id="0" name=""/>
        <dsp:cNvSpPr/>
      </dsp:nvSpPr>
      <dsp:spPr>
        <a:xfrm>
          <a:off x="2427104" y="1553346"/>
          <a:ext cx="6824943" cy="281544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Abadi MT Condensed Light" panose="020B0306030101010103" pitchFamily="34" charset="77"/>
            </a:rPr>
            <a:t>Tone of voice</a:t>
          </a:r>
          <a:endParaRPr lang="en-IN" sz="3600" kern="1200" dirty="0">
            <a:latin typeface="Abadi MT Condensed Light" panose="020B0306030101010103" pitchFamily="34" charset="77"/>
          </a:endParaRPr>
        </a:p>
      </dsp:txBody>
      <dsp:txXfrm>
        <a:off x="2427104" y="1553346"/>
        <a:ext cx="6824943" cy="776673"/>
      </dsp:txXfrm>
    </dsp:sp>
    <dsp:sp modelId="{E97803F6-AC21-4249-B7F6-DE3FF194BCE4}">
      <dsp:nvSpPr>
        <dsp:cNvPr id="0" name=""/>
        <dsp:cNvSpPr/>
      </dsp:nvSpPr>
      <dsp:spPr>
        <a:xfrm>
          <a:off x="1529075" y="2330019"/>
          <a:ext cx="1796056" cy="1796056"/>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D8100-A977-4565-8451-14450C6B3B49}">
      <dsp:nvSpPr>
        <dsp:cNvPr id="0" name=""/>
        <dsp:cNvSpPr/>
      </dsp:nvSpPr>
      <dsp:spPr>
        <a:xfrm>
          <a:off x="2427104" y="2330019"/>
          <a:ext cx="6824943" cy="17960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Abadi MT Condensed Light" panose="020B0306030101010103" pitchFamily="34" charset="77"/>
            </a:rPr>
            <a:t>Choice of words</a:t>
          </a:r>
          <a:endParaRPr lang="en-IN" sz="3600" kern="1200" dirty="0">
            <a:latin typeface="Abadi MT Condensed Light" panose="020B0306030101010103" pitchFamily="34" charset="77"/>
          </a:endParaRPr>
        </a:p>
      </dsp:txBody>
      <dsp:txXfrm>
        <a:off x="2427104" y="2330019"/>
        <a:ext cx="6824943" cy="776673"/>
      </dsp:txXfrm>
    </dsp:sp>
    <dsp:sp modelId="{10B9F4BF-525C-4ED5-886B-CAC828B02462}">
      <dsp:nvSpPr>
        <dsp:cNvPr id="0" name=""/>
        <dsp:cNvSpPr/>
      </dsp:nvSpPr>
      <dsp:spPr>
        <a:xfrm>
          <a:off x="2038767" y="3106693"/>
          <a:ext cx="776673" cy="776673"/>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6FC44-9F47-4C68-A406-A999BD2600E5}">
      <dsp:nvSpPr>
        <dsp:cNvPr id="0" name=""/>
        <dsp:cNvSpPr/>
      </dsp:nvSpPr>
      <dsp:spPr>
        <a:xfrm>
          <a:off x="2427104" y="3106693"/>
          <a:ext cx="6824943" cy="776673"/>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Abadi MT Condensed Light" panose="020B0306030101010103" pitchFamily="34" charset="77"/>
            </a:rPr>
            <a:t>Solution orientation</a:t>
          </a:r>
          <a:endParaRPr lang="en-IN" sz="3600" kern="1200" dirty="0">
            <a:latin typeface="Abadi MT Condensed Light" panose="020B0306030101010103" pitchFamily="34" charset="77"/>
          </a:endParaRPr>
        </a:p>
      </dsp:txBody>
      <dsp:txXfrm>
        <a:off x="2427104" y="3106693"/>
        <a:ext cx="6824943" cy="7766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23711-E626-4FBC-843E-61711F5BEDAA}" type="datetimeFigureOut">
              <a:rPr lang="en-IN" smtClean="0"/>
              <a:t>03-09-2024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E670E-4A6B-4F29-893C-A77A5F261C91}"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achingcultureatwork.com/tim-gallwey-inner-game-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Branding Guidelines:</a:t>
            </a:r>
          </a:p>
          <a:p>
            <a:endParaRPr lang="en-IN" dirty="0"/>
          </a:p>
          <a:p>
            <a:r>
              <a:rPr lang="en-IN" dirty="0"/>
              <a:t>Please note that the Trainer/ corporate can use their own branding (like templates, colours, fonts, logo) to make the presentation more impactful </a:t>
            </a:r>
          </a:p>
          <a:p>
            <a:r>
              <a:rPr lang="en-IN" dirty="0"/>
              <a:t>In the footer apart from workshop name all details are optional and as per the need of the trainer/ corporate. </a:t>
            </a:r>
            <a:r>
              <a:rPr lang="en-IN" dirty="0" err="1"/>
              <a:t>E.g</a:t>
            </a:r>
            <a:r>
              <a:rPr lang="en-IN" dirty="0"/>
              <a:t> Company name can be the trainer’s company name, client’s company name, etc. Similarly Trainer name is also optional (can be as per the need of the trainer/corporate).</a:t>
            </a:r>
          </a:p>
          <a:p>
            <a:r>
              <a:rPr lang="en-IN" dirty="0"/>
              <a:t>Your company logo – Trainer can use their own logo or Corporate can also use their own logo</a:t>
            </a:r>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sz="1200" b="0" i="0" u="none" strike="noStrike" dirty="0">
              <a:solidFill>
                <a:srgbClr val="000000"/>
              </a:solidFill>
              <a:effectLst/>
              <a:latin typeface="Calibri" panose="020F0502020204030204" pitchFamily="34" charset="0"/>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Good managers and leaders are high on awareness – both self as well as their team members.</a:t>
            </a:r>
            <a:br>
              <a:rPr lang="en-CA" b="0" dirty="0">
                <a:effectLst/>
              </a:rPr>
            </a:br>
            <a:r>
              <a:rPr lang="en-CA" sz="1200" b="0" i="0" u="none" strike="noStrike" dirty="0">
                <a:solidFill>
                  <a:srgbClr val="000000"/>
                </a:solidFill>
                <a:effectLst/>
                <a:latin typeface="Calibri" panose="020F0502020204030204" pitchFamily="34" charset="0"/>
              </a:rPr>
              <a:t>We will discuss how you can know your subordinates better with respect to their levels of will and skill. This helps tremendously in managing your team members. </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We already discussed in Authentic Leadership how inner reflection is important to be a good leader.</a:t>
            </a:r>
            <a:br>
              <a:rPr lang="en-CA" b="0" dirty="0">
                <a:effectLst/>
              </a:rPr>
            </a:br>
            <a:r>
              <a:rPr lang="en-CA" sz="1200" b="0" i="0" u="none" strike="noStrike" dirty="0">
                <a:solidFill>
                  <a:srgbClr val="000000"/>
                </a:solidFill>
                <a:effectLst/>
                <a:latin typeface="Calibri" panose="020F0502020204030204" pitchFamily="34" charset="0"/>
              </a:rPr>
              <a:t>Before we move on to understanding team management, let us clarify the terms - skill and will.</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Transition to the next slide.</a:t>
            </a:r>
            <a:endParaRPr lang="en-CA" b="0" dirty="0">
              <a:effectLst/>
            </a:endParaRPr>
          </a:p>
          <a:p>
            <a:br>
              <a:rPr lang="en-CA" dirty="0"/>
            </a:br>
            <a:endParaRPr lang="en-US"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10</a:t>
            </a:fld>
            <a:endParaRPr lang="en-IN"/>
          </a:p>
        </p:txBody>
      </p:sp>
    </p:spTree>
    <p:extLst>
      <p:ext uri="{BB962C8B-B14F-4D97-AF65-F5344CB8AC3E}">
        <p14:creationId xmlns:p14="http://schemas.microsoft.com/office/powerpoint/2010/main" val="299181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421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fontScale="55000" lnSpcReduction="20000"/>
          </a:bodyPr>
          <a:lstStyle/>
          <a:p>
            <a:pPr rtl="0">
              <a:spcBef>
                <a:spcPts val="0"/>
              </a:spcBef>
              <a:spcAft>
                <a:spcPts val="0"/>
              </a:spcAft>
            </a:pPr>
            <a:r>
              <a:rPr lang="en-CA" sz="1800" b="1" i="0" u="none" strike="noStrike" dirty="0">
                <a:solidFill>
                  <a:srgbClr val="4A4A4A"/>
                </a:solidFill>
                <a:effectLst/>
                <a:latin typeface="Calibri" panose="020F0502020204030204" pitchFamily="34" charset="0"/>
              </a:rPr>
              <a:t>Time: 5 mins</a:t>
            </a:r>
            <a:endParaRPr lang="en-CA" sz="1800" b="0" dirty="0">
              <a:effectLst/>
            </a:endParaRPr>
          </a:p>
          <a:p>
            <a:pPr rtl="0">
              <a:spcBef>
                <a:spcPts val="0"/>
              </a:spcBef>
              <a:spcAft>
                <a:spcPts val="0"/>
              </a:spcAft>
            </a:pPr>
            <a:br>
              <a:rPr lang="en-CA" sz="1800" b="0" dirty="0">
                <a:effectLst/>
              </a:rPr>
            </a:br>
            <a:r>
              <a:rPr lang="en-CA" sz="1800" b="1" i="0" u="none" strike="noStrike" dirty="0">
                <a:solidFill>
                  <a:srgbClr val="4A4A4A"/>
                </a:solidFill>
                <a:effectLst/>
                <a:latin typeface="Calibri" panose="020F0502020204030204" pitchFamily="34" charset="0"/>
              </a:rPr>
              <a:t>Trust</a:t>
            </a:r>
            <a:endParaRPr lang="en-CA" sz="1800" b="0" dirty="0">
              <a:effectLst/>
            </a:endParaRPr>
          </a:p>
          <a:p>
            <a:pPr rtl="0">
              <a:spcBef>
                <a:spcPts val="360"/>
              </a:spcBef>
              <a:spcAft>
                <a:spcPts val="0"/>
              </a:spcAft>
            </a:pPr>
            <a:r>
              <a:rPr lang="en-CA" sz="1800" b="0" i="0" u="none" strike="noStrike" dirty="0">
                <a:solidFill>
                  <a:srgbClr val="4A4A4A"/>
                </a:solidFill>
                <a:effectLst/>
                <a:latin typeface="Calibri" panose="020F0502020204030204" pitchFamily="34" charset="0"/>
              </a:rPr>
              <a:t>Being able to demonstrate empathy creates trust within your team. Trust creates an empowering, honest relationship with your team. In turn, this will increase collaboration and productivity, but most importantly your team will be assured that their feelings are being taken care of.</a:t>
            </a:r>
            <a:endParaRPr lang="en-CA" sz="1800" b="0" dirty="0">
              <a:effectLst/>
            </a:endParaRPr>
          </a:p>
          <a:p>
            <a:pPr rtl="0">
              <a:spcBef>
                <a:spcPts val="360"/>
              </a:spcBef>
              <a:spcAft>
                <a:spcPts val="0"/>
              </a:spcAft>
            </a:pPr>
            <a:br>
              <a:rPr lang="en-CA" sz="1800" b="0" dirty="0">
                <a:effectLst/>
              </a:rPr>
            </a:br>
            <a:r>
              <a:rPr lang="en-CA" sz="1800" b="1" i="0" u="none" strike="noStrike" dirty="0">
                <a:solidFill>
                  <a:srgbClr val="000000"/>
                </a:solidFill>
                <a:effectLst/>
                <a:latin typeface="Calibri" panose="020F0502020204030204" pitchFamily="34" charset="0"/>
              </a:rPr>
              <a:t>Creates an environment of security</a:t>
            </a:r>
            <a:endParaRPr lang="en-CA" sz="1800" b="0" dirty="0">
              <a:effectLst/>
            </a:endParaRPr>
          </a:p>
          <a:p>
            <a:pPr rtl="0">
              <a:spcBef>
                <a:spcPts val="360"/>
              </a:spcBef>
              <a:spcAft>
                <a:spcPts val="0"/>
              </a:spcAft>
            </a:pPr>
            <a:r>
              <a:rPr lang="en-CA" sz="1800" b="0" i="0" u="none" strike="noStrike" dirty="0">
                <a:solidFill>
                  <a:srgbClr val="4A4A4A"/>
                </a:solidFill>
                <a:effectLst/>
                <a:latin typeface="Calibri" panose="020F0502020204030204" pitchFamily="34" charset="0"/>
              </a:rPr>
              <a:t>If you’re able to demonstrate empathy, people will feel safe talking to you. It will allow you to listen and have a clearer picture of how to effectively manage your team.</a:t>
            </a:r>
            <a:endParaRPr lang="en-CA" sz="1800" b="0" dirty="0">
              <a:effectLst/>
            </a:endParaRPr>
          </a:p>
          <a:p>
            <a:pPr rtl="0">
              <a:spcBef>
                <a:spcPts val="360"/>
              </a:spcBef>
              <a:spcAft>
                <a:spcPts val="0"/>
              </a:spcAft>
            </a:pPr>
            <a:br>
              <a:rPr lang="en-CA" sz="1800" b="0" dirty="0">
                <a:effectLst/>
              </a:rPr>
            </a:br>
            <a:r>
              <a:rPr lang="en-CA" sz="1800" b="1" i="0" u="none" strike="noStrike" dirty="0">
                <a:solidFill>
                  <a:srgbClr val="000000"/>
                </a:solidFill>
                <a:effectLst/>
                <a:latin typeface="Calibri" panose="020F0502020204030204" pitchFamily="34" charset="0"/>
              </a:rPr>
              <a:t>Builds a loyal and motivated team</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Being empathetic helps you be more connected and engaged with your team. When you attempt to understand your team members, especially in their difficult times, you build stronger relationships with them. Eventually, you build a team that is motivated and loyal.</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We know how empathy is beneficial as a leader. Let us look at how to express empathy through communication.</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Transition to the next slide.</a:t>
            </a:r>
            <a:br>
              <a:rPr lang="en-CA" sz="1800" b="0" i="0" u="none" strike="noStrike" dirty="0">
                <a:solidFill>
                  <a:srgbClr val="000000"/>
                </a:solidFill>
                <a:effectLst/>
                <a:latin typeface="Calibri" panose="020F0502020204030204" pitchFamily="34" charset="0"/>
              </a:rPr>
            </a:br>
            <a:br>
              <a:rPr lang="en-CA" sz="1800" b="0" i="0" u="none" strike="noStrike" dirty="0">
                <a:solidFill>
                  <a:srgbClr val="000000"/>
                </a:solidFill>
                <a:effectLst/>
                <a:latin typeface="Calibri" panose="020F0502020204030204" pitchFamily="34" charset="0"/>
              </a:rPr>
            </a:br>
            <a:endParaRPr lang="en-CA" sz="1800" b="0" dirty="0">
              <a:effectLst/>
            </a:endParaRPr>
          </a:p>
          <a:p>
            <a:br>
              <a:rPr lang="en-CA" sz="1800" dirty="0"/>
            </a:br>
            <a:endParaRPr lang="en-US" sz="1800" dirty="0"/>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p:txBody>
      </p:sp>
      <p:sp>
        <p:nvSpPr>
          <p:cNvPr id="9421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F8E476-353B-754B-8C46-4E502B14B244}" type="slidenum">
              <a:rPr lang="en-CA" altLang="en-US" smtClean="0"/>
              <a:t>11</a:t>
            </a:fld>
            <a:endParaRPr lang="en-CA" altLang="en-US"/>
          </a:p>
        </p:txBody>
      </p:sp>
    </p:spTree>
    <p:extLst>
      <p:ext uri="{BB962C8B-B14F-4D97-AF65-F5344CB8AC3E}">
        <p14:creationId xmlns:p14="http://schemas.microsoft.com/office/powerpoint/2010/main" val="192978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spcBef>
                <a:spcPts val="360"/>
              </a:spcBef>
              <a:spcAft>
                <a:spcPts val="0"/>
              </a:spcAft>
            </a:pPr>
            <a:endParaRPr lang="en-CA" sz="1800" b="0" i="0" u="none" strike="noStrike" dirty="0">
              <a:solidFill>
                <a:srgbClr val="000000"/>
              </a:solidFill>
              <a:effectLst/>
              <a:latin typeface="Calibri" panose="020F0502020204030204" pitchFamily="34" charset="0"/>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A big part of leading a team is building trust.</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When a team is able to trust its leaders, it is easier to align the team to the organizational goals and vision.</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It also helps in employee retention, motivation and productivity.</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But trusting others is difficult. It takes a long time to be certain of whom to trust - and this is mostly determined through experiences.</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Although it is an obvious expectation of every leader that their team trusts them. However, is it that easy?</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Let’s find that out through an activity.</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Transition to the next slide.</a:t>
            </a:r>
            <a:endParaRPr lang="en-CA" sz="1800" b="0" dirty="0">
              <a:effectLst/>
            </a:endParaRPr>
          </a:p>
          <a:p>
            <a:br>
              <a:rPr lang="en-CA" sz="1800" b="0" dirty="0">
                <a:effectLst/>
              </a:rPr>
            </a:br>
            <a:endParaRPr lang="en-US" sz="1800"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12</a:t>
            </a:fld>
            <a:endParaRPr lang="en-CA" altLang="en-US"/>
          </a:p>
        </p:txBody>
      </p:sp>
    </p:spTree>
    <p:extLst>
      <p:ext uri="{BB962C8B-B14F-4D97-AF65-F5344CB8AC3E}">
        <p14:creationId xmlns:p14="http://schemas.microsoft.com/office/powerpoint/2010/main" val="53301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CA" sz="1200" b="0" i="0" u="none" strike="noStrike" dirty="0">
                <a:solidFill>
                  <a:srgbClr val="000000"/>
                </a:solidFill>
                <a:effectLst/>
                <a:latin typeface="Calibri" panose="020F0502020204030204" pitchFamily="34" charset="0"/>
              </a:rPr>
              <a:t>These additional points are self-explanatory.</a:t>
            </a:r>
            <a:endParaRPr lang="en-CA" sz="1200" b="0" dirty="0">
              <a:effectLst/>
            </a:endParaRPr>
          </a:p>
          <a:p>
            <a:pPr rtl="0">
              <a:spcBef>
                <a:spcPts val="0"/>
              </a:spcBef>
              <a:spcAft>
                <a:spcPts val="0"/>
              </a:spcAft>
            </a:pPr>
            <a:br>
              <a:rPr lang="en-CA" sz="1200" b="0" dirty="0">
                <a:effectLst/>
              </a:rPr>
            </a:br>
            <a:r>
              <a:rPr lang="en-CA" sz="1200" b="0" i="0" u="none" strike="noStrike" dirty="0">
                <a:solidFill>
                  <a:srgbClr val="000000"/>
                </a:solidFill>
                <a:effectLst/>
                <a:latin typeface="Calibri" panose="020F0502020204030204" pitchFamily="34" charset="0"/>
              </a:rPr>
              <a:t>Move on to debriefing the responses to the second question.</a:t>
            </a:r>
            <a:endParaRPr lang="en-CA" sz="1200" b="0" dirty="0">
              <a:effectLst/>
            </a:endParaRPr>
          </a:p>
          <a:p>
            <a:pPr rtl="0">
              <a:spcBef>
                <a:spcPts val="0"/>
              </a:spcBef>
              <a:spcAft>
                <a:spcPts val="0"/>
              </a:spcAft>
            </a:pPr>
            <a:br>
              <a:rPr lang="en-CA" sz="1200" b="0" dirty="0">
                <a:effectLst/>
              </a:rPr>
            </a:br>
            <a:r>
              <a:rPr lang="en-CA" sz="1200" b="0" i="0" u="none" strike="noStrike" dirty="0">
                <a:solidFill>
                  <a:srgbClr val="000000"/>
                </a:solidFill>
                <a:effectLst/>
                <a:latin typeface="Calibri" panose="020F0502020204030204" pitchFamily="34" charset="0"/>
              </a:rPr>
              <a:t>Transition to the next slide.</a:t>
            </a:r>
            <a:endParaRPr lang="en-CA" sz="1200" b="0" dirty="0">
              <a:effectLst/>
            </a:endParaRPr>
          </a:p>
          <a:p>
            <a:br>
              <a:rPr lang="en-CA" sz="1200" b="0" dirty="0">
                <a:effectLst/>
              </a:rPr>
            </a:br>
            <a:endParaRPr lang="en-US" sz="1200"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13</a:t>
            </a:fld>
            <a:endParaRPr lang="en-IN"/>
          </a:p>
        </p:txBody>
      </p:sp>
    </p:spTree>
    <p:extLst>
      <p:ext uri="{BB962C8B-B14F-4D97-AF65-F5344CB8AC3E}">
        <p14:creationId xmlns:p14="http://schemas.microsoft.com/office/powerpoint/2010/main" val="37624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rtl="0">
              <a:spcBef>
                <a:spcPts val="0"/>
              </a:spcBef>
              <a:spcAft>
                <a:spcPts val="0"/>
              </a:spcAft>
            </a:pPr>
            <a:r>
              <a:rPr lang="en-CA" sz="1800" b="0" i="0" u="none" strike="noStrike" dirty="0">
                <a:solidFill>
                  <a:srgbClr val="000000"/>
                </a:solidFill>
                <a:effectLst/>
                <a:latin typeface="Calibri" panose="020F0502020204030204" pitchFamily="34" charset="0"/>
              </a:rPr>
              <a:t>Trainer: </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Like we said, feedback is a skill to be learnt over time. </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Sharing feedback also needs the manager to have adequate preparation by collecting facts/data, practicing articulation and anticipating questions/objections. </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The following factors are to be considered even before you share feedback:</a:t>
            </a:r>
            <a:endParaRPr lang="en-CA" b="0" dirty="0">
              <a:effectLst/>
            </a:endParaRPr>
          </a:p>
          <a:p>
            <a:pPr rtl="0">
              <a:spcBef>
                <a:spcPts val="90"/>
              </a:spcBef>
              <a:spcAft>
                <a:spcPts val="0"/>
              </a:spcAft>
            </a:pPr>
            <a:br>
              <a:rPr lang="en-CA" b="0" dirty="0">
                <a:effectLst/>
              </a:rPr>
            </a:br>
            <a:r>
              <a:rPr lang="en-CA" sz="1800" b="1" i="0" u="sng" dirty="0">
                <a:solidFill>
                  <a:srgbClr val="000000"/>
                </a:solidFill>
                <a:effectLst/>
                <a:latin typeface="Calibri" panose="020F0502020204030204" pitchFamily="34" charset="0"/>
              </a:rPr>
              <a:t>Intent</a:t>
            </a:r>
            <a:r>
              <a:rPr lang="en-CA" sz="1800" b="0" i="0" u="none" strike="noStrike" dirty="0">
                <a:solidFill>
                  <a:srgbClr val="000000"/>
                </a:solidFill>
                <a:effectLst/>
                <a:latin typeface="Calibri" panose="020F0502020204030204" pitchFamily="34" charset="0"/>
              </a:rPr>
              <a:t> </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What do you mean by intent?</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responses and ask the audience to give examples.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Intent, also called intention, is what your objective of sharing feedback is. </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For example, if your intent is to put a person in his place, the texture of the conversation will be different than </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if your intent is to help someone understand the situation.</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What do you think the difference is?</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responses.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if your intent is to put a person in his place, your body language, tone and words will be more blunt and abrasive. It is possible that your ability to listen to the person may also be impacted. Because you will try to prove your point, the other person may follow suit and this may even lead to an argument.</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On the other hand, if your intent is to help someone understand the situation, you will probably more open and articulate your message in a calmer, composed manner. </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Remember it is very easy to find fault or criticize someone. But to be able to look at their positives or even if you can’t find positives in a certain situation, you can ap</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But what if I can control my body language and tone?</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Trainer: Body language and tone of voice are directly and strongly connected to how you feel. You can control them only if you are aware of how you feel at that moment. Some gestures are quite automatic and can be controlled only if you become aware of your state of mind and compose yourself.</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We all also unknowingly send out vibes through our gestures/body language, which the listener catches on to.</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That is why when you ask your partner, “what’s wrong?” and they say “nothing”, you are not able to accept that it’s nothing. You kind of sense that something is wrong through their body language and tone.</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What all constitutes body language?</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responses from each of the groups.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Facial expressions, usage of hands (gestures), positioning of your body (posture) are major parts of body language.</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Many people use the concept of ‘fake it till you make it’ especially in presentations. It definitely works but needs a lot of preparation before the actual conversation.</a:t>
            </a:r>
          </a:p>
          <a:p>
            <a:pPr rtl="0">
              <a:spcBef>
                <a:spcPts val="90"/>
              </a:spcBef>
              <a:spcAft>
                <a:spcPts val="0"/>
              </a:spcAft>
            </a:pPr>
            <a:r>
              <a:rPr lang="en-CA" sz="1200" b="0" i="0" u="none" strike="noStrike" dirty="0">
                <a:solidFill>
                  <a:srgbClr val="000000"/>
                </a:solidFill>
                <a:effectLst/>
                <a:latin typeface="Calibri" panose="020F0502020204030204" pitchFamily="34" charset="0"/>
              </a:rPr>
              <a:t>Play Charlie </a:t>
            </a:r>
            <a:r>
              <a:rPr lang="en-CA" sz="1200" b="0" i="0" u="none" strike="noStrike" dirty="0" err="1">
                <a:solidFill>
                  <a:srgbClr val="000000"/>
                </a:solidFill>
                <a:effectLst/>
                <a:latin typeface="Calibri" panose="020F0502020204030204" pitchFamily="34" charset="0"/>
              </a:rPr>
              <a:t>chaplin</a:t>
            </a:r>
            <a:r>
              <a:rPr lang="en-CA" sz="1200" b="0" i="0" u="none" strike="noStrike" dirty="0">
                <a:solidFill>
                  <a:srgbClr val="000000"/>
                </a:solidFill>
                <a:effectLst/>
                <a:latin typeface="Calibri" panose="020F0502020204030204" pitchFamily="34" charset="0"/>
              </a:rPr>
              <a:t> video. </a:t>
            </a:r>
            <a:br>
              <a:rPr lang="en-CA" sz="1200" b="0" i="0" u="none" strike="noStrike" dirty="0">
                <a:solidFill>
                  <a:srgbClr val="000000"/>
                </a:solidFill>
                <a:effectLst/>
                <a:latin typeface="Calibri" panose="020F0502020204030204" pitchFamily="34" charset="0"/>
              </a:rPr>
            </a:br>
            <a:r>
              <a:rPr lang="en-CA" sz="1200" b="0" i="0" u="none" strike="noStrike" dirty="0">
                <a:solidFill>
                  <a:srgbClr val="000000"/>
                </a:solidFill>
                <a:effectLst/>
                <a:latin typeface="Calibri" panose="020F0502020204030204" pitchFamily="34" charset="0"/>
              </a:rPr>
              <a:t>Link: https://</a:t>
            </a:r>
            <a:r>
              <a:rPr lang="en-CA" sz="1200" b="0" i="0" u="none" strike="noStrike" dirty="0" err="1">
                <a:solidFill>
                  <a:srgbClr val="000000"/>
                </a:solidFill>
                <a:effectLst/>
                <a:latin typeface="Calibri" panose="020F0502020204030204" pitchFamily="34" charset="0"/>
              </a:rPr>
              <a:t>www.youtube.com</a:t>
            </a:r>
            <a:r>
              <a:rPr lang="en-CA" sz="1200" b="0" i="0" u="none" strike="noStrike" dirty="0">
                <a:solidFill>
                  <a:srgbClr val="000000"/>
                </a:solidFill>
                <a:effectLst/>
                <a:latin typeface="Calibri" panose="020F0502020204030204" pitchFamily="34" charset="0"/>
              </a:rPr>
              <a:t>/</a:t>
            </a:r>
            <a:r>
              <a:rPr lang="en-CA" sz="1200" b="0" i="0" u="none" strike="noStrike" dirty="0" err="1">
                <a:solidFill>
                  <a:srgbClr val="000000"/>
                </a:solidFill>
                <a:effectLst/>
                <a:latin typeface="Calibri" panose="020F0502020204030204" pitchFamily="34" charset="0"/>
              </a:rPr>
              <a:t>watch?v</a:t>
            </a:r>
            <a:r>
              <a:rPr lang="en-CA" sz="1200" b="0" i="0" u="none" strike="noStrike" dirty="0">
                <a:solidFill>
                  <a:srgbClr val="000000"/>
                </a:solidFill>
                <a:effectLst/>
                <a:latin typeface="Calibri" panose="020F0502020204030204" pitchFamily="34" charset="0"/>
              </a:rPr>
              <a:t>=_0a998z_G4g</a:t>
            </a:r>
          </a:p>
          <a:p>
            <a:pPr rtl="0">
              <a:spcBef>
                <a:spcPts val="90"/>
              </a:spcBef>
              <a:spcAft>
                <a:spcPts val="0"/>
              </a:spcAft>
            </a:pPr>
            <a:r>
              <a:rPr lang="en-CA" sz="1200" b="0" i="0" u="none" strike="noStrike" dirty="0">
                <a:solidFill>
                  <a:srgbClr val="000000"/>
                </a:solidFill>
                <a:effectLst/>
                <a:latin typeface="Calibri" panose="020F0502020204030204" pitchFamily="34" charset="0"/>
              </a:rPr>
              <a:t>In this video you can understand every single thing that is happening despite there being no words. You see over-smartness, confusion, fear, upset, flirtatiousness! That is </a:t>
            </a:r>
            <a:r>
              <a:rPr lang="en-CA" sz="1200" b="0" i="0" u="none" strike="noStrike" dirty="0" err="1">
                <a:solidFill>
                  <a:srgbClr val="000000"/>
                </a:solidFill>
                <a:effectLst/>
                <a:latin typeface="Calibri" panose="020F0502020204030204" pitchFamily="34" charset="0"/>
              </a:rPr>
              <a:t>theb</a:t>
            </a:r>
            <a:r>
              <a:rPr lang="en-CA" sz="1200" b="0" i="0" u="none" strike="noStrike" dirty="0">
                <a:solidFill>
                  <a:srgbClr val="000000"/>
                </a:solidFill>
                <a:effectLst/>
                <a:latin typeface="Calibri" panose="020F0502020204030204" pitchFamily="34" charset="0"/>
              </a:rPr>
              <a:t> power of body language!</a:t>
            </a:r>
            <a:endParaRPr lang="en-CA" b="0" dirty="0">
              <a:effectLst/>
            </a:endParaRPr>
          </a:p>
          <a:p>
            <a:pPr rtl="0">
              <a:spcBef>
                <a:spcPts val="90"/>
              </a:spcBef>
              <a:spcAft>
                <a:spcPts val="0"/>
              </a:spcAft>
            </a:pPr>
            <a:br>
              <a:rPr lang="en-CA" b="0" dirty="0">
                <a:effectLst/>
              </a:rPr>
            </a:b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What about tone of voice then? I can talk sweetly, if I want to. Can you give me examples of tone of voice?</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examples from each of the groups.</a:t>
            </a:r>
            <a:r>
              <a:rPr lang="en-CA" sz="1800" b="0" i="0" u="none" strike="noStrike" dirty="0">
                <a:solidFill>
                  <a:srgbClr val="000000"/>
                </a:solidFill>
                <a:effectLst/>
                <a:latin typeface="Calibri" panose="020F0502020204030204" pitchFamily="34" charset="0"/>
              </a:rPr>
              <a:t> </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Like we discussed earlier, tone follows feeling. A simple phrase like “Ok, fine” will be articulated and actually have different meanings depending on the tone.</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Make each group say the phrase, “ok, fine!” with emotions of happiness/excitement, anger &amp; disappointment.</a:t>
            </a:r>
          </a:p>
          <a:p>
            <a:pPr rtl="0">
              <a:spcBef>
                <a:spcPts val="90"/>
              </a:spcBef>
              <a:spcAft>
                <a:spcPts val="0"/>
              </a:spcAft>
            </a:pPr>
            <a:endParaRPr lang="en-CA" sz="1800" b="0" i="1" u="none" strike="noStrike" dirty="0">
              <a:solidFill>
                <a:srgbClr val="000000"/>
              </a:solidFill>
              <a:effectLst/>
              <a:latin typeface="Calibri" panose="020F0502020204030204" pitchFamily="34" charset="0"/>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Note: To wrap up Tone of voice show the pan </a:t>
            </a:r>
            <a:r>
              <a:rPr lang="en-CA" sz="1800" b="0" i="0" u="none" strike="noStrike" dirty="0" err="1">
                <a:solidFill>
                  <a:srgbClr val="000000"/>
                </a:solidFill>
                <a:effectLst/>
                <a:latin typeface="Calibri" panose="020F0502020204030204" pitchFamily="34" charset="0"/>
              </a:rPr>
              <a:t>pasand</a:t>
            </a:r>
            <a:r>
              <a:rPr lang="en-CA" sz="1800" b="0" i="0" u="none" strike="noStrike" dirty="0">
                <a:solidFill>
                  <a:srgbClr val="000000"/>
                </a:solidFill>
                <a:effectLst/>
                <a:latin typeface="Calibri" panose="020F0502020204030204" pitchFamily="34" charset="0"/>
              </a:rPr>
              <a:t> video </a:t>
            </a:r>
          </a:p>
          <a:p>
            <a:pPr rtl="0">
              <a:spcBef>
                <a:spcPts val="90"/>
              </a:spcBef>
              <a:spcAft>
                <a:spcPts val="0"/>
              </a:spcAft>
            </a:pPr>
            <a:r>
              <a:rPr lang="en-CA" sz="1800" b="0" i="0" u="none" strike="noStrike" dirty="0">
                <a:solidFill>
                  <a:srgbClr val="000000"/>
                </a:solidFill>
                <a:effectLst/>
                <a:latin typeface="Calibri" panose="020F0502020204030204" pitchFamily="34" charset="0"/>
              </a:rPr>
              <a:t>Link: https://</a:t>
            </a:r>
            <a:r>
              <a:rPr lang="en-CA" sz="1800" b="0" i="0" u="none" strike="noStrike" dirty="0" err="1">
                <a:solidFill>
                  <a:srgbClr val="000000"/>
                </a:solidFill>
                <a:effectLst/>
                <a:latin typeface="Calibri" panose="020F0502020204030204" pitchFamily="34" charset="0"/>
              </a:rPr>
              <a:t>www.youtube.com</a:t>
            </a:r>
            <a:r>
              <a:rPr lang="en-CA" sz="1800" b="0" i="0" u="none" strike="noStrike" dirty="0">
                <a:solidFill>
                  <a:srgbClr val="000000"/>
                </a:solidFill>
                <a:effectLst/>
                <a:latin typeface="Calibri" panose="020F0502020204030204" pitchFamily="34" charset="0"/>
              </a:rPr>
              <a:t>/</a:t>
            </a:r>
            <a:r>
              <a:rPr lang="en-CA" sz="1800" b="0" i="0" u="none" strike="noStrike" dirty="0" err="1">
                <a:solidFill>
                  <a:srgbClr val="000000"/>
                </a:solidFill>
                <a:effectLst/>
                <a:latin typeface="Calibri" panose="020F0502020204030204" pitchFamily="34" charset="0"/>
              </a:rPr>
              <a:t>watch?v</a:t>
            </a:r>
            <a:r>
              <a:rPr lang="en-CA" sz="1800" b="0" i="0" u="none" strike="noStrike" dirty="0">
                <a:solidFill>
                  <a:srgbClr val="000000"/>
                </a:solidFill>
                <a:effectLst/>
                <a:latin typeface="Calibri" panose="020F0502020204030204" pitchFamily="34" charset="0"/>
              </a:rPr>
              <a:t>=3y8_YRDyFho</a:t>
            </a:r>
            <a:endParaRPr lang="en-CA" b="0" i="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Seems like feelings have a big role to play in our communication. Do we have control over choice of words</a:t>
            </a:r>
            <a:endParaRPr lang="en-CA" b="0" dirty="0">
              <a:effectLst/>
            </a:endParaRPr>
          </a:p>
          <a:p>
            <a:pPr rtl="0">
              <a:spcBef>
                <a:spcPts val="90"/>
              </a:spcBef>
              <a:spcAft>
                <a:spcPts val="0"/>
              </a:spcAft>
            </a:pPr>
            <a:r>
              <a:rPr lang="en-CA" sz="1800" b="0" i="0" u="none" strike="noStrike" dirty="0">
                <a:solidFill>
                  <a:srgbClr val="000000"/>
                </a:solidFill>
                <a:effectLst/>
                <a:latin typeface="Calibri" panose="020F0502020204030204" pitchFamily="34" charset="0"/>
              </a:rPr>
              <a:t> at least? What do you think?</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responses.</a:t>
            </a:r>
            <a:endParaRPr lang="en-CA" b="0" dirty="0">
              <a:effectLst/>
            </a:endParaRPr>
          </a:p>
          <a:p>
            <a:pPr rtl="0">
              <a:spcBef>
                <a:spcPts val="90"/>
              </a:spcBef>
              <a:spcAft>
                <a:spcPts val="0"/>
              </a:spcAft>
            </a:pP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Fortunately, choice of words are a matter of practice and preparation. Of course, feelings can interfere here as well but it is easier to choose the right set of words just by keeping it simple and avoiding extreme words.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for example?</a:t>
            </a:r>
            <a:endParaRPr lang="en-CA" b="0" dirty="0">
              <a:effectLst/>
            </a:endParaRPr>
          </a:p>
          <a:p>
            <a:pPr rtl="0">
              <a:spcBef>
                <a:spcPts val="9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examples of extreme words.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Extreme words like horrible, pathetic, lazy, irresponsible, stubborn can trigger emotion in the listener and make them defensive. Instead use words like unacceptable, inflexible, laidback, poor quality etc.</a:t>
            </a:r>
            <a:endParaRPr lang="en-CA" b="0" dirty="0">
              <a:effectLst/>
            </a:endParaRPr>
          </a:p>
          <a:p>
            <a:pPr rtl="0">
              <a:spcBef>
                <a:spcPts val="90"/>
              </a:spcBef>
              <a:spcAft>
                <a:spcPts val="0"/>
              </a:spcAft>
            </a:pPr>
            <a:br>
              <a:rPr lang="en-CA" b="0" dirty="0">
                <a:effectLst/>
              </a:rPr>
            </a:br>
            <a:r>
              <a:rPr lang="en-CA" sz="1800" b="1" i="0" u="sng" dirty="0">
                <a:solidFill>
                  <a:srgbClr val="000000"/>
                </a:solidFill>
                <a:effectLst/>
                <a:latin typeface="Calibri" panose="020F0502020204030204" pitchFamily="34" charset="0"/>
              </a:rPr>
              <a:t>Remember that if the listener becomes defensive or closed to feedback, the point of the conversation is defeated anyway. To drive a point, you must be able to allow openness in the conversation.</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What does solution orientation mean?</a:t>
            </a:r>
            <a:endParaRPr lang="en-CA" b="0" dirty="0">
              <a:effectLst/>
            </a:endParaRPr>
          </a:p>
          <a:p>
            <a:pPr rtl="0">
              <a:spcBef>
                <a:spcPts val="0"/>
              </a:spcBef>
              <a:spcAft>
                <a:spcPts val="0"/>
              </a:spcAft>
            </a:pPr>
            <a:br>
              <a:rPr lang="en-CA" b="0" dirty="0">
                <a:effectLst/>
              </a:rPr>
            </a:br>
            <a:r>
              <a:rPr lang="en-CA" sz="1800" b="0" i="1" u="none" strike="noStrike" dirty="0">
                <a:solidFill>
                  <a:srgbClr val="000000"/>
                </a:solidFill>
                <a:effectLst/>
                <a:latin typeface="Calibri" panose="020F0502020204030204" pitchFamily="34" charset="0"/>
              </a:rPr>
              <a:t>Elicit examples from each of the groups.</a:t>
            </a:r>
            <a:r>
              <a:rPr lang="en-CA" sz="1800" b="0" i="0" u="none" strike="noStrike" dirty="0">
                <a:solidFill>
                  <a:srgbClr val="000000"/>
                </a:solidFill>
                <a:effectLst/>
                <a:latin typeface="Calibri" panose="020F0502020204030204" pitchFamily="34" charset="0"/>
              </a:rPr>
              <a:t> </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Trainer: Being solution-oriented means to focus and spend more time on looking at what is to be done or what is expected rather than being too focused on the mistake. Dissecting the mistake is okay to find the root cause but dwelling on it beyond that will only make the conversation more complex and possibly lead to blame games.</a:t>
            </a:r>
            <a:endParaRPr lang="en-CA" b="0" dirty="0">
              <a:effectLst/>
            </a:endParaRPr>
          </a:p>
          <a:p>
            <a:pPr rtl="0">
              <a:spcBef>
                <a:spcPts val="90"/>
              </a:spcBef>
              <a:spcAft>
                <a:spcPts val="0"/>
              </a:spcAft>
            </a:pPr>
            <a:br>
              <a:rPr lang="en-CA" b="0" dirty="0">
                <a:effectLst/>
              </a:rPr>
            </a:br>
            <a:r>
              <a:rPr lang="en-CA" sz="1800" b="0" i="0" u="none" strike="noStrike" dirty="0">
                <a:solidFill>
                  <a:srgbClr val="000000"/>
                </a:solidFill>
                <a:effectLst/>
                <a:latin typeface="Calibri" panose="020F0502020204030204" pitchFamily="34" charset="0"/>
              </a:rPr>
              <a:t>For example, if an employee forgot to submit a report for an important customer meeting, you could ask him what hurdles he faced or what went wrong that he couldn’t submit it on time. Each of the challenges will now need an action plan. More time should be spent on formulating a detailed action plan and its implementation.</a:t>
            </a:r>
            <a:endParaRPr lang="en-CA" b="0" dirty="0">
              <a:effectLst/>
            </a:endParaRPr>
          </a:p>
          <a:p>
            <a:pPr rtl="0">
              <a:spcBef>
                <a:spcPts val="90"/>
              </a:spcBef>
              <a:spcAft>
                <a:spcPts val="0"/>
              </a:spcAft>
            </a:pPr>
            <a:br>
              <a:rPr lang="en-CA" b="0" dirty="0">
                <a:effectLst/>
              </a:rPr>
            </a:br>
            <a:br>
              <a:rPr lang="en-CA" b="0" dirty="0">
                <a:effectLst/>
              </a:rPr>
            </a:br>
            <a:r>
              <a:rPr lang="en-CA" sz="1800" b="0" i="1" u="none" strike="noStrike" dirty="0">
                <a:solidFill>
                  <a:srgbClr val="000000"/>
                </a:solidFill>
                <a:effectLst/>
                <a:latin typeface="Calibri" panose="020F0502020204030204" pitchFamily="34" charset="0"/>
              </a:rPr>
              <a:t>Transition to the next slide.</a:t>
            </a:r>
            <a:endParaRPr lang="en-CA" b="0" dirty="0">
              <a:effectLst/>
            </a:endParaRPr>
          </a:p>
          <a:p>
            <a:br>
              <a:rPr lang="en-CA" dirty="0"/>
            </a:br>
            <a:endParaRPr lang="en-IN" i="1" dirty="0"/>
          </a:p>
        </p:txBody>
      </p:sp>
      <p:sp>
        <p:nvSpPr>
          <p:cNvPr id="4" name="Slide Number Placeholder 3"/>
          <p:cNvSpPr>
            <a:spLocks noGrp="1"/>
          </p:cNvSpPr>
          <p:nvPr>
            <p:ph type="sldNum" sz="quarter" idx="5"/>
          </p:nvPr>
        </p:nvSpPr>
        <p:spPr/>
        <p:txBody>
          <a:bodyPr/>
          <a:lstStyle/>
          <a:p>
            <a:fld id="{824FB175-CC92-41F8-AC4A-6B2DAD8D86A2}" type="slidenum">
              <a:rPr lang="en-IN" smtClean="0"/>
              <a:t>14</a:t>
            </a:fld>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rtl="0">
              <a:spcBef>
                <a:spcPts val="1400"/>
              </a:spcBef>
              <a:spcAft>
                <a:spcPts val="400"/>
              </a:spcAft>
            </a:pPr>
            <a:r>
              <a:rPr lang="en-CA" sz="1200" b="0" i="0" u="none" strike="noStrike" dirty="0">
                <a:solidFill>
                  <a:srgbClr val="212427"/>
                </a:solidFill>
                <a:effectLst/>
                <a:latin typeface="Calibri" panose="020F0502020204030204" pitchFamily="34" charset="0"/>
              </a:rPr>
              <a:t>This is the most common coaching model called GROW that is an acronym for Goals, Reality, Option, Will</a:t>
            </a:r>
            <a:endParaRPr lang="en-CA" b="0" dirty="0">
              <a:effectLst/>
            </a:endParaRPr>
          </a:p>
          <a:p>
            <a:pPr rtl="0">
              <a:spcBef>
                <a:spcPts val="1400"/>
              </a:spcBef>
              <a:spcAft>
                <a:spcPts val="400"/>
              </a:spcAft>
            </a:pPr>
            <a:r>
              <a:rPr lang="en-CA" sz="1200" b="1" i="0" u="none" strike="noStrike" dirty="0">
                <a:solidFill>
                  <a:srgbClr val="212427"/>
                </a:solidFill>
                <a:effectLst/>
                <a:latin typeface="Calibri" panose="020F0502020204030204" pitchFamily="34" charset="0"/>
              </a:rPr>
              <a:t>Goal:</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The Goal section of GROW is addressed at the beginning of each session and referred to again from time to time to keep the focus moving forward, especially if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becomes stuck. It raises energy and clarifies thinking. Identifying what we want to achieve puts us on the path to accomplishing it by focusing on the solution rather than the problem.</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Some Goal questions are:</a:t>
            </a:r>
            <a:endParaRPr lang="en-CA" b="0" dirty="0">
              <a:effectLst/>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do you want?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Over what time frame?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Where would you like to be on a scale of 1–10?</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Imagine you have achieved it:</a:t>
            </a:r>
            <a:endParaRPr lang="en-CA" sz="1200" b="0" i="0" u="none" strike="noStrike" dirty="0">
              <a:solidFill>
                <a:srgbClr val="212427"/>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does it look like?</a:t>
            </a:r>
            <a:endParaRPr lang="en-CA" sz="1200" b="0" i="0" u="none" strike="noStrike" dirty="0">
              <a:solidFill>
                <a:srgbClr val="212427"/>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do you feel?</a:t>
            </a:r>
            <a:endParaRPr lang="en-CA" sz="1200" b="0" i="0" u="none" strike="noStrike" dirty="0">
              <a:solidFill>
                <a:srgbClr val="212427"/>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are people saying to you?</a:t>
            </a:r>
            <a:endParaRPr lang="en-CA" sz="1200" b="0" i="0" u="none" strike="noStrike" dirty="0">
              <a:solidFill>
                <a:srgbClr val="212427"/>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are the benefits?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do you want to achieve in five years/one year/three months?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could you say your goal in a few words?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Which part of that is the real focus?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will you know when you have achieved it?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480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In an ideal world, what do you really want?</a:t>
            </a:r>
            <a:endParaRPr lang="en-CA" sz="1200" b="0" i="0" u="none" strike="noStrike" dirty="0">
              <a:solidFill>
                <a:srgbClr val="212427"/>
              </a:solidFill>
              <a:effectLst/>
              <a:latin typeface="Calibri" panose="020F0502020204030204" pitchFamily="34" charset="0"/>
            </a:endParaRPr>
          </a:p>
          <a:p>
            <a:pPr rtl="0">
              <a:spcBef>
                <a:spcPts val="1400"/>
              </a:spcBef>
              <a:spcAft>
                <a:spcPts val="400"/>
              </a:spcAft>
            </a:pPr>
            <a:r>
              <a:rPr lang="en-CA" sz="1200" b="1" i="0" u="none" strike="noStrike" dirty="0">
                <a:solidFill>
                  <a:srgbClr val="212427"/>
                </a:solidFill>
                <a:effectLst/>
                <a:latin typeface="Calibri" panose="020F0502020204030204" pitchFamily="34" charset="0"/>
              </a:rPr>
              <a:t>Reality: </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This is an exploration of the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world at the moment. Time spent here helps people get clear about what is happening and how it affects themselves and others. It provides an opportunity for viewing issues from different perspectives.</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Some useful questions here are:</a:t>
            </a:r>
            <a:endParaRPr lang="en-CA" b="0" dirty="0">
              <a:effectLst/>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is happening at the moment?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important is this to you?</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If an ideal situation is 10, what number are you at now?</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impact is this having on you/how do you feel?</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have you done so far?</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Who else is affected?</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are you doing that’s working towards your goal?</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480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are you doing that is getting in the way of your goal?</a:t>
            </a:r>
            <a:endParaRPr lang="en-CA" sz="1200" b="0" i="0" u="none" strike="noStrike" dirty="0">
              <a:solidFill>
                <a:srgbClr val="212427"/>
              </a:solidFill>
              <a:effectLst/>
              <a:latin typeface="Calibri" panose="020F0502020204030204" pitchFamily="34" charset="0"/>
            </a:endParaRPr>
          </a:p>
          <a:p>
            <a:pPr rtl="0">
              <a:spcBef>
                <a:spcPts val="0"/>
              </a:spcBef>
              <a:spcAft>
                <a:spcPts val="1400"/>
              </a:spcAft>
            </a:pPr>
            <a:r>
              <a:rPr lang="en-CA" sz="1200" b="0" i="1" u="none" strike="noStrike" dirty="0">
                <a:solidFill>
                  <a:srgbClr val="212427"/>
                </a:solidFill>
                <a:effectLst/>
                <a:latin typeface="Calibri" panose="020F0502020204030204" pitchFamily="34" charset="0"/>
              </a:rPr>
              <a:t> </a:t>
            </a:r>
            <a:r>
              <a:rPr lang="en-CA" sz="1200" b="0" i="0" u="sng" strike="noStrike" dirty="0">
                <a:solidFill>
                  <a:srgbClr val="0070C0"/>
                </a:solidFill>
                <a:effectLst/>
                <a:latin typeface="Calibri" panose="020F0502020204030204" pitchFamily="34" charset="0"/>
                <a:hlinkClick r:id="rId3"/>
              </a:rPr>
              <a:t>Tim Gallwey</a:t>
            </a:r>
            <a:r>
              <a:rPr lang="en-CA" sz="1200" b="0" i="0" u="none" strike="noStrike" dirty="0">
                <a:solidFill>
                  <a:srgbClr val="212427"/>
                </a:solidFill>
                <a:effectLst/>
                <a:latin typeface="Calibri" panose="020F0502020204030204" pitchFamily="34" charset="0"/>
              </a:rPr>
              <a:t>, author of the ‘Inner Game’ series of books, was one of the pre-cursors of coaching. One of his key discoveries was that if he asked clients to ‘watch the ball’ they would tense up and under-perform. However, if he asked them to count how many times the ball spun as it went over the net, or how many centimetres it cleared above the net, their shots improved significantly. Neither of these measurements matters in terms of technique, but the process of focussing on the detail has the dual effect of forcing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to watch the ball, and providing a distraction from internal ‘chatter’, like ‘I’ve failed before’, or ‘I can never hit the ball’.</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Exploring the current reality is one of the practices that differentiates coaching from normal conversation, where we tend to go straight from the past to the future, for example from:</a:t>
            </a:r>
            <a:endParaRPr lang="en-CA" b="0" dirty="0">
              <a:effectLst/>
            </a:endParaRPr>
          </a:p>
          <a:p>
            <a:pPr rtl="0">
              <a:spcBef>
                <a:spcPts val="0"/>
              </a:spcBef>
              <a:spcAft>
                <a:spcPts val="1400"/>
              </a:spcAft>
            </a:pPr>
            <a:r>
              <a:rPr lang="en-CA" sz="1200" b="0" i="1" u="none" strike="noStrike" dirty="0">
                <a:solidFill>
                  <a:srgbClr val="212427"/>
                </a:solidFill>
                <a:effectLst/>
                <a:latin typeface="Calibri" panose="020F0502020204030204" pitchFamily="34" charset="0"/>
              </a:rPr>
              <a:t> ‘He said I was always late; I said I wasn’t; he said I was unreliable,’</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to:</a:t>
            </a:r>
            <a:endParaRPr lang="en-CA" b="0" dirty="0">
              <a:effectLst/>
            </a:endParaRPr>
          </a:p>
          <a:p>
            <a:pPr rtl="0">
              <a:spcBef>
                <a:spcPts val="0"/>
              </a:spcBef>
              <a:spcAft>
                <a:spcPts val="1400"/>
              </a:spcAft>
            </a:pPr>
            <a:r>
              <a:rPr lang="en-CA" sz="1200" b="0" i="1" u="none" strike="noStrike" dirty="0">
                <a:solidFill>
                  <a:srgbClr val="212427"/>
                </a:solidFill>
                <a:effectLst/>
                <a:latin typeface="Calibri" panose="020F0502020204030204" pitchFamily="34" charset="0"/>
              </a:rPr>
              <a:t>‘I’m going to resign!’</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In the above statement, the speaker is taking the emotional baggage of the past into a crucial decision about the future. Reality questions (together with Goal questions, which can be thought of as ‘future reality’) enable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to step off the confusion track, gain some new perspectives, and make calm, informed decisions about how to move forward.</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It may feel awkward at first to explore current reality, and new coaches are tempted to go straight to the Options or Actions stage of GROW. However, doing this without exploring the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Goal and Reality may well result in the answer</a:t>
            </a:r>
            <a:r>
              <a:rPr lang="en-CA" sz="1200" b="0" i="1" u="none" strike="noStrike" dirty="0">
                <a:solidFill>
                  <a:srgbClr val="212427"/>
                </a:solidFill>
                <a:effectLst/>
                <a:latin typeface="Calibri" panose="020F0502020204030204" pitchFamily="34" charset="0"/>
              </a:rPr>
              <a:t> ‘I don’t know what to do, that’s why I’m here!</a:t>
            </a:r>
            <a:r>
              <a:rPr lang="en-CA" sz="1200" b="0" i="0" u="none" strike="noStrike" dirty="0">
                <a:solidFill>
                  <a:srgbClr val="212427"/>
                </a:solidFill>
                <a:effectLst/>
                <a:latin typeface="Calibri" panose="020F0502020204030204" pitchFamily="34" charset="0"/>
              </a:rPr>
              <a:t>’.</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All these questions help people dig deeper into their own awareness. They will show signs of energy, for instance, lightness in the voice, brighter eyes, a smile and more upright posture. That is the time to pin the new insights down to Options and Actions, and the chances are that by this time,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will spontaneously start originating actions where they were stuck before.</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Note that we are exploring the present, and although we may ask what someone has done so far, we are not dwelling on the past or listening to stories about it. We are focusing on what the situation means to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more than on the facts. We are not asking questions to find out what has happened, but to find out what impact it is having on the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work and/or life. When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reaches a new insight or level of understanding, it is wise to explore the new Reality to embed the new awareness and to revisit the Goal. Possibly a new Goal or direction will emerge. Then the ‘Options’ and ‘Will’ sequence start again.</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When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reaches a new insight, these questions are useful:</a:t>
            </a:r>
            <a:endParaRPr lang="en-CA" b="0" dirty="0">
              <a:effectLst/>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do you know now that you did not know before?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is your insight about that?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have you learned about yourself from that?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480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Where else could you use this?</a:t>
            </a:r>
            <a:endParaRPr lang="en-CA" sz="1200" b="0" i="0" u="none" strike="noStrike" dirty="0">
              <a:solidFill>
                <a:srgbClr val="212427"/>
              </a:solidFill>
              <a:effectLst/>
              <a:latin typeface="Calibri" panose="020F0502020204030204" pitchFamily="34" charset="0"/>
            </a:endParaRPr>
          </a:p>
          <a:p>
            <a:pPr rtl="0">
              <a:spcBef>
                <a:spcPts val="1400"/>
              </a:spcBef>
              <a:spcAft>
                <a:spcPts val="400"/>
              </a:spcAft>
            </a:pPr>
            <a:r>
              <a:rPr lang="en-CA" sz="1200" b="1" i="0" u="none" strike="noStrike" dirty="0">
                <a:solidFill>
                  <a:srgbClr val="212427"/>
                </a:solidFill>
                <a:effectLst/>
                <a:latin typeface="Calibri" panose="020F0502020204030204" pitchFamily="34" charset="0"/>
              </a:rPr>
              <a:t> Options</a:t>
            </a:r>
            <a:endParaRPr lang="en-CA" b="0" dirty="0">
              <a:effectLst/>
            </a:endParaRPr>
          </a:p>
          <a:p>
            <a:pPr rtl="0">
              <a:spcBef>
                <a:spcPts val="0"/>
              </a:spcBef>
              <a:spcAft>
                <a:spcPts val="1400"/>
              </a:spcAft>
            </a:pPr>
            <a:r>
              <a:rPr lang="en-CA" sz="1200" b="1" i="1" u="none" strike="noStrike" dirty="0">
                <a:solidFill>
                  <a:srgbClr val="212427"/>
                </a:solidFill>
                <a:effectLst/>
                <a:latin typeface="Calibri" panose="020F0502020204030204" pitchFamily="34" charset="0"/>
              </a:rPr>
              <a:t> </a:t>
            </a:r>
            <a:r>
              <a:rPr lang="en-CA" sz="1200" b="0" i="0" u="none" strike="noStrike" dirty="0" err="1">
                <a:solidFill>
                  <a:srgbClr val="212427"/>
                </a:solidFill>
                <a:effectLst/>
                <a:latin typeface="Calibri" panose="020F0502020204030204" pitchFamily="34" charset="0"/>
              </a:rPr>
              <a:t>Coachees</a:t>
            </a:r>
            <a:r>
              <a:rPr lang="en-CA" sz="1200" b="0" i="0" u="none" strike="noStrike" dirty="0">
                <a:solidFill>
                  <a:srgbClr val="212427"/>
                </a:solidFill>
                <a:effectLst/>
                <a:latin typeface="Calibri" panose="020F0502020204030204" pitchFamily="34" charset="0"/>
              </a:rPr>
              <a:t> will move naturally towards the Options stage as their Reality becomes clearer. Often they show a new energy by sitting up and smiling, or a lighter tone of voice. Then it is useful to ask some of these questions:</a:t>
            </a:r>
            <a:endParaRPr lang="en-CA" b="0" dirty="0">
              <a:effectLst/>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are your options?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could you do?</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else?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If there were anything else, what would it be?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has worked in the past?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steps could you take?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Who could help you with this?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Where could you find out the information?</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might someone else do in your shoes?</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480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Imagine you have achieved your goal; look back on the journey and tell me you got here.</a:t>
            </a:r>
            <a:endParaRPr lang="en-CA" sz="1200" b="0" i="0" u="none" strike="noStrike" dirty="0">
              <a:solidFill>
                <a:srgbClr val="212427"/>
              </a:solidFill>
              <a:effectLst/>
              <a:latin typeface="Calibri" panose="020F0502020204030204" pitchFamily="34" charset="0"/>
            </a:endParaRPr>
          </a:p>
          <a:p>
            <a:pPr rtl="0">
              <a:spcBef>
                <a:spcPts val="0"/>
              </a:spcBef>
              <a:spcAft>
                <a:spcPts val="1400"/>
              </a:spcAft>
            </a:pPr>
            <a:r>
              <a:rPr lang="en-CA" sz="1200" b="0" i="1" u="none" strike="noStrike" dirty="0">
                <a:solidFill>
                  <a:srgbClr val="212427"/>
                </a:solidFill>
                <a:effectLst/>
                <a:latin typeface="Calibri" panose="020F0502020204030204" pitchFamily="34" charset="0"/>
              </a:rPr>
              <a:t> </a:t>
            </a:r>
            <a:r>
              <a:rPr lang="en-CA" sz="1200" b="0" i="0" u="none" strike="noStrike" dirty="0">
                <a:solidFill>
                  <a:srgbClr val="212427"/>
                </a:solidFill>
                <a:effectLst/>
                <a:latin typeface="Calibri" panose="020F0502020204030204" pitchFamily="34" charset="0"/>
              </a:rPr>
              <a:t>Notice that most of these questions are almost all open. Keep asking open questions until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has stopped coming up with options on the table. Once it seems that the list is complete, ask the closed question ‘is there anything else?’ to find out whether it is time to finalise the process. This question often results in new options and can be asked as many times as it continues to deliver results.</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The following questions probe for more information and, in order not to commit the coaching sin of ‘leading’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should be used only when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has raised the subject in question, for example:</a:t>
            </a:r>
            <a:endParaRPr lang="en-CA" b="0" dirty="0">
              <a:effectLst/>
            </a:endParaRPr>
          </a:p>
          <a:p>
            <a:pPr rtl="0">
              <a:spcBef>
                <a:spcPts val="0"/>
              </a:spcBef>
              <a:spcAft>
                <a:spcPts val="1400"/>
              </a:spcAft>
            </a:pP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a:t>
            </a:r>
            <a:r>
              <a:rPr lang="en-CA" sz="1200" b="0" i="1" u="none" strike="noStrike" dirty="0">
                <a:solidFill>
                  <a:srgbClr val="212427"/>
                </a:solidFill>
                <a:effectLst/>
                <a:latin typeface="Calibri" panose="020F0502020204030204" pitchFamily="34" charset="0"/>
              </a:rPr>
              <a:t>I need some help.</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Coach:            </a:t>
            </a:r>
            <a:r>
              <a:rPr lang="en-CA" sz="1200" b="0" i="1" u="none" strike="noStrike" dirty="0">
                <a:solidFill>
                  <a:srgbClr val="212427"/>
                </a:solidFill>
                <a:effectLst/>
                <a:latin typeface="Calibri" panose="020F0502020204030204" pitchFamily="34" charset="0"/>
              </a:rPr>
              <a:t>Who could help you with this?</a:t>
            </a:r>
            <a:endParaRPr lang="en-CA" b="0" dirty="0">
              <a:effectLst/>
            </a:endParaRPr>
          </a:p>
          <a:p>
            <a:pPr rtl="0">
              <a:spcBef>
                <a:spcPts val="0"/>
              </a:spcBef>
              <a:spcAft>
                <a:spcPts val="1400"/>
              </a:spcAft>
            </a:pP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a:t>
            </a:r>
            <a:r>
              <a:rPr lang="en-CA" sz="1200" b="0" i="1" u="none" strike="noStrike" dirty="0">
                <a:solidFill>
                  <a:srgbClr val="212427"/>
                </a:solidFill>
                <a:effectLst/>
                <a:latin typeface="Calibri" panose="020F0502020204030204" pitchFamily="34" charset="0"/>
              </a:rPr>
              <a:t>I need more information</a:t>
            </a:r>
            <a:r>
              <a:rPr lang="en-CA" sz="1200" b="0" i="0" u="none" strike="noStrike" dirty="0">
                <a:solidFill>
                  <a:srgbClr val="212427"/>
                </a:solidFill>
                <a:effectLst/>
                <a:latin typeface="Calibri" panose="020F0502020204030204" pitchFamily="34" charset="0"/>
              </a:rPr>
              <a:t>.</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Coach:             </a:t>
            </a:r>
            <a:r>
              <a:rPr lang="en-CA" sz="1200" b="0" i="1" u="none" strike="noStrike" dirty="0">
                <a:solidFill>
                  <a:srgbClr val="212427"/>
                </a:solidFill>
                <a:effectLst/>
                <a:latin typeface="Calibri" panose="020F0502020204030204" pitchFamily="34" charset="0"/>
              </a:rPr>
              <a:t>Where could you find more information?</a:t>
            </a:r>
            <a:endParaRPr lang="en-CA" b="0" dirty="0">
              <a:effectLst/>
            </a:endParaRPr>
          </a:p>
          <a:p>
            <a:pPr rtl="0">
              <a:spcBef>
                <a:spcPts val="1400"/>
              </a:spcBef>
              <a:spcAft>
                <a:spcPts val="400"/>
              </a:spcAft>
            </a:pPr>
            <a:r>
              <a:rPr lang="en-CA" sz="1200" b="1" i="0" u="none" strike="noStrike" dirty="0">
                <a:solidFill>
                  <a:srgbClr val="212427"/>
                </a:solidFill>
                <a:effectLst/>
                <a:latin typeface="Calibri" panose="020F0502020204030204" pitchFamily="34" charset="0"/>
              </a:rPr>
              <a:t>Will</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As opposed to ‘Options’, which brings to light all possibilities, ‘Will’ is about discovering which actions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can commit to undertaking. When asked, </a:t>
            </a:r>
            <a:r>
              <a:rPr lang="en-CA" sz="1200" b="0" i="1" u="none" strike="noStrike" dirty="0">
                <a:solidFill>
                  <a:srgbClr val="212427"/>
                </a:solidFill>
                <a:effectLst/>
                <a:latin typeface="Calibri" panose="020F0502020204030204" pitchFamily="34" charset="0"/>
              </a:rPr>
              <a:t>‘What will you do about this?’</a:t>
            </a:r>
            <a:r>
              <a:rPr lang="en-CA" sz="1200" b="0" i="0" u="none" strike="noStrike" dirty="0">
                <a:solidFill>
                  <a:srgbClr val="212427"/>
                </a:solidFill>
                <a:effectLst/>
                <a:latin typeface="Calibri" panose="020F0502020204030204" pitchFamily="34" charset="0"/>
              </a:rPr>
              <a:t> there is a danger that the </a:t>
            </a:r>
            <a:r>
              <a:rPr lang="en-CA" sz="1200" b="0" i="0" u="none" strike="noStrike" dirty="0" err="1">
                <a:solidFill>
                  <a:srgbClr val="212427"/>
                </a:solidFill>
                <a:effectLst/>
                <a:latin typeface="Calibri" panose="020F0502020204030204" pitchFamily="34" charset="0"/>
              </a:rPr>
              <a:t>coachee</a:t>
            </a:r>
            <a:r>
              <a:rPr lang="en-CA" sz="1200" b="0" i="0" u="none" strike="noStrike" dirty="0">
                <a:solidFill>
                  <a:srgbClr val="212427"/>
                </a:solidFill>
                <a:effectLst/>
                <a:latin typeface="Calibri" panose="020F0502020204030204" pitchFamily="34" charset="0"/>
              </a:rPr>
              <a:t> will make a list of what they think they should do, rather than choosing a pathway which suits their talents and ways of behaviour. The classic example is where a man commits to joining a gym because he wants to lose weight. However, if he is never going to attend because he hates going to the gym, he would get more benefit from committing to walk his dog every morning, if that is something he would enjoy.</a:t>
            </a:r>
            <a:endParaRPr lang="en-CA" b="0" dirty="0">
              <a:effectLst/>
            </a:endParaRPr>
          </a:p>
          <a:p>
            <a:pPr rtl="0">
              <a:spcBef>
                <a:spcPts val="0"/>
              </a:spcBef>
              <a:spcAft>
                <a:spcPts val="1400"/>
              </a:spcAft>
            </a:pPr>
            <a:r>
              <a:rPr lang="en-CA" sz="1200" b="0" i="0" u="none" strike="noStrike" dirty="0">
                <a:solidFill>
                  <a:srgbClr val="212427"/>
                </a:solidFill>
                <a:effectLst/>
                <a:latin typeface="Calibri" panose="020F0502020204030204" pitchFamily="34" charset="0"/>
              </a:rPr>
              <a:t>Some examples of Will questions are:</a:t>
            </a:r>
            <a:endParaRPr lang="en-CA" b="0" dirty="0">
              <a:effectLst/>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 What will you do about that?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will you do that?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When?</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will it take for you to commit to that action?</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could you do to become more committed?</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Could you do more?</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many?</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much?</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How often?</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Where will you find that?</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Who will you talk to?</a:t>
            </a:r>
            <a:endParaRPr lang="en-CA" sz="1200" b="0" i="0" u="none" strike="noStrike" dirty="0">
              <a:solidFill>
                <a:srgbClr val="212427"/>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CA" sz="1200" b="0" i="1" u="none" strike="noStrike" dirty="0">
                <a:solidFill>
                  <a:srgbClr val="212427"/>
                </a:solidFill>
                <a:effectLst/>
                <a:latin typeface="Calibri" panose="020F0502020204030204" pitchFamily="34" charset="0"/>
              </a:rPr>
              <a:t>What else you could you do?</a:t>
            </a:r>
            <a:endParaRPr lang="en-CA" sz="1200" b="0" i="0" u="none" strike="noStrike" dirty="0">
              <a:solidFill>
                <a:srgbClr val="212427"/>
              </a:solidFill>
              <a:effectLst/>
              <a:latin typeface="Calibri" panose="020F0502020204030204" pitchFamily="34" charset="0"/>
            </a:endParaRPr>
          </a:p>
          <a:p>
            <a:pPr rtl="0">
              <a:spcBef>
                <a:spcPts val="0"/>
              </a:spcBef>
              <a:spcAft>
                <a:spcPts val="0"/>
              </a:spcAft>
            </a:pPr>
            <a:br>
              <a:rPr lang="en-CA" b="0" dirty="0">
                <a:effectLst/>
              </a:rPr>
            </a:br>
            <a:r>
              <a:rPr lang="en-CA" sz="1200" b="0" i="1" u="none" strike="noStrike" dirty="0">
                <a:solidFill>
                  <a:srgbClr val="212427"/>
                </a:solidFill>
                <a:effectLst/>
                <a:latin typeface="Calibri" panose="020F0502020204030204" pitchFamily="34" charset="0"/>
              </a:rPr>
              <a:t> </a:t>
            </a:r>
            <a:r>
              <a:rPr lang="en-CA" sz="1200" b="0" i="0" u="none" strike="noStrike" dirty="0">
                <a:solidFill>
                  <a:srgbClr val="212427"/>
                </a:solidFill>
                <a:effectLst/>
                <a:latin typeface="Calibri" panose="020F0502020204030204" pitchFamily="34" charset="0"/>
              </a:rPr>
              <a:t>If the coach senses a lack of commitment, a question like, </a:t>
            </a:r>
            <a:r>
              <a:rPr lang="en-CA" sz="1200" b="0" i="1" u="none" strike="noStrike" dirty="0">
                <a:solidFill>
                  <a:srgbClr val="212427"/>
                </a:solidFill>
                <a:effectLst/>
                <a:latin typeface="Calibri" panose="020F0502020204030204" pitchFamily="34" charset="0"/>
              </a:rPr>
              <a:t>‘How committed are you to doing that?’</a:t>
            </a:r>
            <a:r>
              <a:rPr lang="en-CA" sz="1200" b="0" i="0" u="none" strike="noStrike" dirty="0">
                <a:solidFill>
                  <a:srgbClr val="212427"/>
                </a:solidFill>
                <a:effectLst/>
                <a:latin typeface="Calibri" panose="020F0502020204030204" pitchFamily="34" charset="0"/>
              </a:rPr>
              <a:t> should be asked straight away. If there is any hesitation, it is best to go back into the GROW process to clear any blocks and find the most comfortable way to move ahead.</a:t>
            </a:r>
            <a:endParaRPr lang="en-CA" b="0" dirty="0">
              <a:effectLst/>
            </a:endParaRPr>
          </a:p>
          <a:p>
            <a:pPr rtl="0">
              <a:spcBef>
                <a:spcPts val="0"/>
              </a:spcBef>
              <a:spcAft>
                <a:spcPts val="0"/>
              </a:spcAft>
            </a:pPr>
            <a:br>
              <a:rPr lang="en-CA" b="0" dirty="0">
                <a:effectLst/>
              </a:rPr>
            </a:br>
            <a:r>
              <a:rPr lang="en-CA" sz="1200" b="0" i="0" u="none" strike="noStrike" dirty="0">
                <a:solidFill>
                  <a:srgbClr val="212427"/>
                </a:solidFill>
                <a:effectLst/>
                <a:latin typeface="Calibri" panose="020F0502020204030204" pitchFamily="34" charset="0"/>
              </a:rPr>
              <a:t>With effective coaching, you can make your team highly productive as well as involved in achieving goals.</a:t>
            </a:r>
            <a:endParaRPr lang="en-CA" b="0" dirty="0">
              <a:effectLst/>
            </a:endParaRPr>
          </a:p>
          <a:p>
            <a:pPr rtl="0">
              <a:spcBef>
                <a:spcPts val="0"/>
              </a:spcBef>
              <a:spcAft>
                <a:spcPts val="4800"/>
              </a:spcAft>
            </a:pPr>
            <a:br>
              <a:rPr lang="en-CA" b="0" dirty="0">
                <a:effectLst/>
              </a:rPr>
            </a:br>
            <a:r>
              <a:rPr lang="en-CA" sz="1200" b="0" i="0" u="none" strike="noStrike" dirty="0">
                <a:solidFill>
                  <a:srgbClr val="212427"/>
                </a:solidFill>
                <a:effectLst/>
                <a:latin typeface="Calibri" panose="020F0502020204030204" pitchFamily="34" charset="0"/>
              </a:rPr>
              <a:t>Transition to the next slide. </a:t>
            </a:r>
            <a:endParaRPr lang="en-CA" b="0" dirty="0">
              <a:effectLst/>
            </a:endParaRP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15</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dirty="0">
                <a:solidFill>
                  <a:schemeClr val="tx1"/>
                </a:solidFill>
                <a:effectLst/>
                <a:latin typeface="+mn-lt"/>
              </a:rPr>
              <a:t>Trainer: A very simple concept, which will be later popularized by the 34</a:t>
            </a:r>
            <a:r>
              <a:rPr lang="en-US" b="0" i="0" u="none" baseline="30000" dirty="0">
                <a:solidFill>
                  <a:schemeClr val="tx1"/>
                </a:solidFill>
                <a:effectLst/>
                <a:latin typeface="+mn-lt"/>
              </a:rPr>
              <a:t>th</a:t>
            </a:r>
            <a:r>
              <a:rPr lang="en-US" b="0" i="0" u="none" dirty="0">
                <a:solidFill>
                  <a:schemeClr val="tx1"/>
                </a:solidFill>
                <a:effectLst/>
                <a:latin typeface="+mn-lt"/>
              </a:rPr>
              <a:t> president of America (Dwight D. Eisenhower-hence also called the Eisenhower matrix). </a:t>
            </a:r>
          </a:p>
          <a:p>
            <a:pPr algn="l"/>
            <a:r>
              <a:rPr lang="en-US" b="0" i="0" u="none" dirty="0">
                <a:solidFill>
                  <a:schemeClr val="tx1"/>
                </a:solidFill>
                <a:effectLst/>
                <a:latin typeface="+mn-lt"/>
              </a:rPr>
              <a:t>Time management means paying attention and time to our activities in accordance with their importance and urgency.</a:t>
            </a:r>
          </a:p>
          <a:p>
            <a:endParaRPr lang="en-GB" dirty="0"/>
          </a:p>
          <a:p>
            <a:r>
              <a:rPr lang="en-GB" dirty="0"/>
              <a:t>Trainer: Imhotep is again lost - How do I identify whether the task is urgent or not?</a:t>
            </a:r>
          </a:p>
          <a:p>
            <a:endParaRPr lang="en-GB" dirty="0"/>
          </a:p>
          <a:p>
            <a:r>
              <a:rPr lang="en-GB" i="1" dirty="0"/>
              <a:t>Elicit responses.</a:t>
            </a:r>
          </a:p>
          <a:p>
            <a:endParaRPr lang="en-GB" i="1" dirty="0"/>
          </a:p>
          <a:p>
            <a:r>
              <a:rPr lang="en-GB" i="0" dirty="0"/>
              <a:t>Trainer:</a:t>
            </a:r>
          </a:p>
          <a:p>
            <a:endParaRPr lang="en-GB" dirty="0"/>
          </a:p>
          <a:p>
            <a:r>
              <a:rPr lang="en-GB" dirty="0"/>
              <a:t>Ask yourself 2 questions:</a:t>
            </a:r>
          </a:p>
          <a:p>
            <a:pPr marL="228600" indent="-228600">
              <a:buFont typeface="+mj-lt"/>
              <a:buAutoNum type="arabicPeriod"/>
            </a:pPr>
            <a:r>
              <a:rPr lang="en-GB" dirty="0"/>
              <a:t>What will happen if I don’t do this right now?</a:t>
            </a:r>
          </a:p>
          <a:p>
            <a:pPr marL="0" indent="0">
              <a:buFont typeface="+mj-lt"/>
              <a:buNone/>
            </a:pPr>
            <a:r>
              <a:rPr lang="en-GB" dirty="0"/>
              <a:t>If the answer to this question has damaging consequences, you can categorize the task as </a:t>
            </a:r>
            <a:r>
              <a:rPr lang="en-GB" b="1" u="sng" dirty="0"/>
              <a:t>urgent.</a:t>
            </a:r>
          </a:p>
          <a:p>
            <a:pPr marL="0" indent="0">
              <a:buFont typeface="+mj-lt"/>
              <a:buNone/>
            </a:pPr>
            <a:r>
              <a:rPr lang="en-GB" dirty="0"/>
              <a:t>The simplest, silly example is ‘wanting to go to the bathroom’</a:t>
            </a:r>
          </a:p>
          <a:p>
            <a:pPr marL="0" indent="0">
              <a:buFont typeface="+mj-lt"/>
              <a:buNone/>
            </a:pPr>
            <a:r>
              <a:rPr lang="en-GB" dirty="0"/>
              <a:t>You know what the consequence can turn out to be.</a:t>
            </a:r>
          </a:p>
          <a:p>
            <a:pPr marL="0" indent="0">
              <a:buFont typeface="+mj-lt"/>
              <a:buNone/>
            </a:pPr>
            <a:endParaRPr lang="en-GB" dirty="0"/>
          </a:p>
          <a:p>
            <a:pPr marL="0" indent="0">
              <a:buFont typeface="+mj-lt"/>
              <a:buNone/>
            </a:pPr>
            <a:r>
              <a:rPr lang="en-GB" dirty="0"/>
              <a:t>In the organizational context, examples can be major glitches, breakdowns, defects and/or delays that can result in losing a customer, financial loss, negative publicity or customer goodwill. </a:t>
            </a:r>
          </a:p>
          <a:p>
            <a:pPr marL="0" indent="0">
              <a:buFont typeface="+mj-lt"/>
              <a:buNone/>
            </a:pPr>
            <a:r>
              <a:rPr lang="en-GB" dirty="0"/>
              <a:t>Please note that the damaging consequence has to be factual, not perceived.</a:t>
            </a:r>
          </a:p>
          <a:p>
            <a:pPr marL="0" indent="0">
              <a:buFont typeface="+mj-lt"/>
              <a:buNone/>
            </a:pPr>
            <a:endParaRPr lang="en-GB" dirty="0"/>
          </a:p>
          <a:p>
            <a:pPr marL="0" indent="0">
              <a:buFont typeface="+mj-lt"/>
              <a:buNone/>
            </a:pPr>
            <a:r>
              <a:rPr lang="en-GB" dirty="0"/>
              <a:t>2. What will happen if I do this right now?</a:t>
            </a:r>
          </a:p>
          <a:p>
            <a:pPr marL="0" indent="0">
              <a:buFont typeface="+mj-lt"/>
              <a:buNone/>
            </a:pPr>
            <a:r>
              <a:rPr lang="en-GB" dirty="0"/>
              <a:t>If the answer to this question has a high benefit, you can categorize the task as </a:t>
            </a:r>
            <a:r>
              <a:rPr lang="en-GB" b="1" u="sng" dirty="0"/>
              <a:t>important</a:t>
            </a:r>
            <a:r>
              <a:rPr lang="en-GB" dirty="0"/>
              <a:t>.</a:t>
            </a:r>
          </a:p>
          <a:p>
            <a:pPr marL="0" indent="0">
              <a:buFont typeface="+mj-lt"/>
              <a:buNone/>
            </a:pPr>
            <a:r>
              <a:rPr lang="en-GB" dirty="0"/>
              <a:t>The simplest, silly example is ‘exercising or eating healthy’</a:t>
            </a:r>
          </a:p>
          <a:p>
            <a:pPr marL="0" indent="0">
              <a:buFont typeface="+mj-lt"/>
              <a:buNone/>
            </a:pPr>
            <a:r>
              <a:rPr lang="en-GB" dirty="0"/>
              <a:t>You know that in the long run or even through the day, this will have positive benefits. </a:t>
            </a:r>
          </a:p>
          <a:p>
            <a:pPr marL="0" indent="0">
              <a:buFont typeface="+mj-lt"/>
              <a:buNone/>
            </a:pPr>
            <a:endParaRPr lang="en-GB" dirty="0"/>
          </a:p>
          <a:p>
            <a:pPr marL="0" indent="0">
              <a:buFont typeface="+mj-lt"/>
              <a:buNone/>
            </a:pPr>
            <a:r>
              <a:rPr lang="en-GB" dirty="0"/>
              <a:t>In the organizational context, examples are best practices, process improvements, keeping your commitment towards the customers.</a:t>
            </a:r>
          </a:p>
          <a:p>
            <a:pPr marL="0" indent="0">
              <a:buFont typeface="+mj-lt"/>
              <a:buNone/>
            </a:pPr>
            <a:endParaRPr lang="en-GB" dirty="0"/>
          </a:p>
          <a:p>
            <a:pPr marL="0" indent="0">
              <a:buFont typeface="+mj-lt"/>
              <a:buNone/>
            </a:pPr>
            <a:r>
              <a:rPr lang="en-GB" dirty="0"/>
              <a:t>Trainer: Can you help Imhotep understand what will be the possible urgent and important tasks while he is building the pyramid?</a:t>
            </a:r>
          </a:p>
          <a:p>
            <a:pPr marL="0" indent="0">
              <a:buFont typeface="+mj-lt"/>
              <a:buNone/>
            </a:pPr>
            <a:endParaRPr lang="en-GB" dirty="0"/>
          </a:p>
          <a:p>
            <a:pPr marL="0" indent="0">
              <a:buFont typeface="+mj-lt"/>
              <a:buNone/>
            </a:pPr>
            <a:r>
              <a:rPr lang="en-GB" i="1" dirty="0"/>
              <a:t>Elicit responses.</a:t>
            </a:r>
          </a:p>
          <a:p>
            <a:pPr marL="0" indent="0">
              <a:buFont typeface="+mj-lt"/>
              <a:buNone/>
            </a:pPr>
            <a:endParaRPr lang="en-GB" i="1" dirty="0"/>
          </a:p>
          <a:p>
            <a:pPr marL="0" indent="0">
              <a:buFont typeface="+mj-lt"/>
              <a:buNone/>
            </a:pPr>
            <a:r>
              <a:rPr lang="en-GB" i="0" dirty="0"/>
              <a:t>Possible responses:</a:t>
            </a:r>
          </a:p>
          <a:p>
            <a:pPr marL="0" indent="0">
              <a:buFont typeface="+mj-lt"/>
              <a:buNone/>
            </a:pPr>
            <a:endParaRPr lang="en-GB" i="0" dirty="0"/>
          </a:p>
          <a:p>
            <a:pPr marL="0" indent="0">
              <a:buFont typeface="+mj-lt"/>
              <a:buNone/>
            </a:pPr>
            <a:r>
              <a:rPr lang="en-GB" dirty="0"/>
              <a:t>Important – getting the right skilled people, getting the right resources – stones, implements, ropes</a:t>
            </a:r>
          </a:p>
          <a:p>
            <a:pPr marL="0" indent="0">
              <a:buFont typeface="+mj-lt"/>
              <a:buNone/>
            </a:pPr>
            <a:r>
              <a:rPr lang="en-GB" dirty="0"/>
              <a:t>Urgent – accidents, damage to the structure or people, sudden shortage of people etc.</a:t>
            </a:r>
          </a:p>
          <a:p>
            <a:pPr marL="0" indent="0">
              <a:buFont typeface="+mj-lt"/>
              <a:buNone/>
            </a:pPr>
            <a:endParaRPr lang="en-GB" dirty="0"/>
          </a:p>
          <a:p>
            <a:pPr marL="0" indent="0">
              <a:buFont typeface="+mj-lt"/>
              <a:buNone/>
            </a:pPr>
            <a:endParaRPr lang="en-GB" dirty="0"/>
          </a:p>
          <a:p>
            <a:pPr marL="0" indent="0">
              <a:buFont typeface="+mj-lt"/>
              <a:buNone/>
            </a:pPr>
            <a:r>
              <a:rPr lang="en-GB" i="1" dirty="0"/>
              <a:t>Transition to the next slide.</a:t>
            </a:r>
            <a:endParaRPr lang="en-IN" i="1"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16</a:t>
            </a:fld>
            <a:endParaRPr lang="en-IN"/>
          </a:p>
        </p:txBody>
      </p:sp>
    </p:spTree>
    <p:extLst>
      <p:ext uri="{BB962C8B-B14F-4D97-AF65-F5344CB8AC3E}">
        <p14:creationId xmlns:p14="http://schemas.microsoft.com/office/powerpoint/2010/main" val="126532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400"/>
              </a:spcBef>
              <a:spcAft>
                <a:spcPts val="0"/>
              </a:spcAft>
            </a:pPr>
            <a:r>
              <a:rPr lang="en-CA" sz="1200" b="0" i="0" u="none" strike="noStrike" dirty="0">
                <a:solidFill>
                  <a:srgbClr val="000000"/>
                </a:solidFill>
                <a:effectLst/>
                <a:latin typeface="Calibri" panose="020F0502020204030204" pitchFamily="34" charset="0"/>
              </a:rPr>
              <a:t>The qualities of an effective leader are those that manage themselves, their teams, and the organization’s business efficiently. In these 2 days, we will cover the top qualities that you must develop. Let us see what they are.</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Note: Trainer to get any 3 participants read out topics within a part to promote more interactivity.</a:t>
            </a:r>
            <a:endParaRPr lang="en-CA" b="0" dirty="0">
              <a:effectLst/>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2</a:t>
            </a:fld>
            <a:endParaRPr lang="en-IN"/>
          </a:p>
        </p:txBody>
      </p:sp>
    </p:spTree>
    <p:extLst>
      <p:ext uri="{BB962C8B-B14F-4D97-AF65-F5344CB8AC3E}">
        <p14:creationId xmlns:p14="http://schemas.microsoft.com/office/powerpoint/2010/main" val="34734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rtl="0">
              <a:spcBef>
                <a:spcPts val="400"/>
              </a:spcBef>
              <a:spcAft>
                <a:spcPts val="0"/>
              </a:spcAft>
            </a:pPr>
            <a:endParaRPr lang="en-CA" sz="1200" b="0" i="0" u="sng" dirty="0">
              <a:solidFill>
                <a:srgbClr val="000000"/>
              </a:solidFill>
              <a:effectLst/>
              <a:latin typeface="Calibri" panose="020F0502020204030204" pitchFamily="34" charset="0"/>
            </a:endParaRPr>
          </a:p>
          <a:p>
            <a:pPr rtl="0">
              <a:spcBef>
                <a:spcPts val="400"/>
              </a:spcBef>
              <a:spcAft>
                <a:spcPts val="0"/>
              </a:spcAft>
            </a:pPr>
            <a:r>
              <a:rPr lang="en-CA" sz="1200" b="1" i="0" u="none" dirty="0">
                <a:solidFill>
                  <a:srgbClr val="000000"/>
                </a:solidFill>
                <a:effectLst/>
                <a:latin typeface="Calibri" panose="020F0502020204030204" pitchFamily="34" charset="0"/>
              </a:rPr>
              <a:t>Managers is represented in blue and the Leaders on this slide are mentioned in green</a:t>
            </a:r>
          </a:p>
          <a:p>
            <a:pPr rtl="0">
              <a:spcBef>
                <a:spcPts val="400"/>
              </a:spcBef>
              <a:spcAft>
                <a:spcPts val="0"/>
              </a:spcAft>
            </a:pP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Trainer: And because we are now tending to become good leaders let’s talk about the difference between being managers and leaders.  Could you explain these differences between a manager and a leader?</a:t>
            </a:r>
            <a:endParaRPr lang="en-CA" b="0" dirty="0">
              <a:effectLst/>
            </a:endParaRPr>
          </a:p>
          <a:p>
            <a:pPr rtl="0">
              <a:spcBef>
                <a:spcPts val="400"/>
              </a:spcBef>
              <a:spcAft>
                <a:spcPts val="0"/>
              </a:spcAft>
            </a:pPr>
            <a:r>
              <a:rPr lang="en-CA" sz="1200" b="0" i="1" u="none" strike="noStrike" dirty="0">
                <a:solidFill>
                  <a:srgbClr val="000000"/>
                </a:solidFill>
                <a:effectLst/>
                <a:latin typeface="Calibri" panose="020F0502020204030204" pitchFamily="34" charset="0"/>
              </a:rPr>
              <a:t>Elicit responses:  (Give chocolates to participants who give good answers)</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Manager – Has formal authority because this person is given the position/designation in the hierarchy</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Leader – Has informal authority because of his qualities, values, and character – may not have an official position in the system but can still influence people. Sometimes, you will find a senior or skilled member of the team automatically assuming this role.</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Manager – Focuses on work goals – primarily concerned with whether and how the work gets done.</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Leader – Focuses on people who will achieve work goals – believes in explaining the goals to people and guiding them to achieve the goals</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Manager – Performs process-related functions – since his role is to get the work done, the actions he takes are also related to the process</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Leader – Provides direction to people about how the goal can be achieved as well as what is expected during the process – may allow the team to choose the way they complete the task</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Manager – Reacts to change – since the focus is on the work goal, any deviation, challenge or failure may cause the manager to react (adversely) to the situation and people</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Leader – Promotes change – since the focus is on directing people, any change that is beneficial for people or process (especially long-term) is accepted and promoted by a leader</a:t>
            </a:r>
            <a:endParaRPr lang="en-CA" b="0" dirty="0">
              <a:effectLst/>
            </a:endParaRPr>
          </a:p>
          <a:p>
            <a:pPr rtl="0">
              <a:spcBef>
                <a:spcPts val="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Manager – Is transactional in his approach – since he has been designated to ensure that the work is done properly, his interactions are limited to work only and hence transactional</a:t>
            </a:r>
            <a:endParaRPr lang="en-CA" b="0" dirty="0">
              <a:effectLst/>
            </a:endParaRPr>
          </a:p>
          <a:p>
            <a:pPr rtl="0">
              <a:spcBef>
                <a:spcPts val="0"/>
              </a:spcBef>
              <a:spcAft>
                <a:spcPts val="0"/>
              </a:spcAft>
            </a:pPr>
            <a:r>
              <a:rPr lang="en-CA" sz="1200" b="0" i="0" u="none" strike="noStrike" dirty="0">
                <a:solidFill>
                  <a:srgbClr val="000000"/>
                </a:solidFill>
                <a:effectLst/>
                <a:latin typeface="Calibri" panose="020F0502020204030204" pitchFamily="34" charset="0"/>
              </a:rPr>
              <a:t>Leader – Is transformational in his approach – since he is engaged with people, his interactions are focused on the developments and transformations of people and therefore the process</a:t>
            </a:r>
            <a:endParaRPr lang="en-CA" b="0" dirty="0">
              <a:effectLst/>
            </a:endParaRPr>
          </a:p>
          <a:p>
            <a:pPr rtl="0">
              <a:spcBef>
                <a:spcPts val="40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Trainer: So what do we want to become - a manager or a leader?</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Possible response: Most participants will say - leader.</a:t>
            </a:r>
            <a:endParaRPr lang="en-CA" b="0" dirty="0">
              <a:effectLst/>
            </a:endParaRPr>
          </a:p>
          <a:p>
            <a:pPr rtl="0">
              <a:spcBef>
                <a:spcPts val="40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Trainer: Although we all aspire to become leaders as we progress through our careers, the first step of becoming a leader is to be a good manager.</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It is like going to kindergarten to first master the basics before we can enter school and eventually college.</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Let us now look at the 3 main roles of a manager.</a:t>
            </a:r>
            <a:endParaRPr lang="en-CA" b="0" dirty="0">
              <a:effectLst/>
            </a:endParaRPr>
          </a:p>
          <a:p>
            <a:pPr rtl="0">
              <a:spcBef>
                <a:spcPts val="0"/>
              </a:spcBef>
              <a:spcAft>
                <a:spcPts val="0"/>
              </a:spcAft>
            </a:pPr>
            <a:r>
              <a:rPr lang="en-CA" sz="1200" b="0" i="1" u="none" strike="noStrike" dirty="0">
                <a:solidFill>
                  <a:srgbClr val="000000"/>
                </a:solidFill>
                <a:effectLst/>
                <a:latin typeface="Calibri" panose="020F0502020204030204" pitchFamily="34" charset="0"/>
              </a:rPr>
              <a:t>Transition to the next slide.</a:t>
            </a:r>
            <a:endParaRPr lang="en-CA" b="0" dirty="0">
              <a:effectLst/>
            </a:endParaRPr>
          </a:p>
          <a:p>
            <a:br>
              <a:rPr lang="en-CA" b="0" dirty="0">
                <a:effectLst/>
              </a:rPr>
            </a:br>
            <a:endParaRPr lang="en-IN" dirty="0"/>
          </a:p>
          <a:p>
            <a:pPr rtl="0">
              <a:spcBef>
                <a:spcPts val="40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3</a:t>
            </a:fld>
            <a:endParaRPr lang="en-CA" altLang="en-US"/>
          </a:p>
        </p:txBody>
      </p:sp>
    </p:spTree>
    <p:extLst>
      <p:ext uri="{BB962C8B-B14F-4D97-AF65-F5344CB8AC3E}">
        <p14:creationId xmlns:p14="http://schemas.microsoft.com/office/powerpoint/2010/main" val="225413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Trainer to readout the qualities one by one</a:t>
            </a:r>
          </a:p>
          <a:p>
            <a:endParaRPr lang="en-IN" dirty="0"/>
          </a:p>
          <a:p>
            <a:r>
              <a:rPr lang="en-IN" dirty="0"/>
              <a:t>Transition to next slide</a:t>
            </a:r>
          </a:p>
        </p:txBody>
      </p:sp>
      <p:sp>
        <p:nvSpPr>
          <p:cNvPr id="4" name="Slide Number Placeholder 3"/>
          <p:cNvSpPr>
            <a:spLocks noGrp="1"/>
          </p:cNvSpPr>
          <p:nvPr>
            <p:ph type="sldNum" sz="quarter" idx="5"/>
          </p:nvPr>
        </p:nvSpPr>
        <p:spPr/>
        <p:txBody>
          <a:bodyPr/>
          <a:lstStyle/>
          <a:p>
            <a:fld id="{8CEE670E-4A6B-4F29-893C-A77A5F261C91}" type="slidenum">
              <a:rPr lang="en-IN" smtClean="0"/>
              <a:t>4</a:t>
            </a:fld>
            <a:endParaRPr lang="en-IN"/>
          </a:p>
        </p:txBody>
      </p:sp>
    </p:spTree>
    <p:extLst>
      <p:ext uri="{BB962C8B-B14F-4D97-AF65-F5344CB8AC3E}">
        <p14:creationId xmlns:p14="http://schemas.microsoft.com/office/powerpoint/2010/main" val="374895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400"/>
              </a:spcBef>
              <a:spcAft>
                <a:spcPts val="0"/>
              </a:spcAft>
            </a:pPr>
            <a:r>
              <a:rPr lang="en-IN" dirty="0"/>
              <a:t>Managerial Effectiveness involves managing people, getting work done as well as leading them effectively. This means bringing the best out of them and developing them to their best potential.</a:t>
            </a:r>
          </a:p>
          <a:p>
            <a:pPr rtl="0">
              <a:spcBef>
                <a:spcPts val="400"/>
              </a:spcBef>
              <a:spcAft>
                <a:spcPts val="0"/>
              </a:spcAft>
            </a:pPr>
            <a:r>
              <a:rPr lang="en-IN" dirty="0"/>
              <a:t>So managerial effectiveness amalgamates the strengths of both – managing as well as leadership.</a:t>
            </a:r>
          </a:p>
          <a:p>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5</a:t>
            </a:fld>
            <a:endParaRPr lang="en-IN"/>
          </a:p>
        </p:txBody>
      </p:sp>
    </p:spTree>
    <p:extLst>
      <p:ext uri="{BB962C8B-B14F-4D97-AF65-F5344CB8AC3E}">
        <p14:creationId xmlns:p14="http://schemas.microsoft.com/office/powerpoint/2010/main" val="95316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fontScale="85000" lnSpcReduction="10000"/>
          </a:bodyPr>
          <a:lstStyle/>
          <a:p>
            <a:pPr rtl="0">
              <a:spcBef>
                <a:spcPts val="400"/>
              </a:spcBef>
              <a:spcAft>
                <a:spcPts val="0"/>
              </a:spcAft>
            </a:pPr>
            <a:endParaRPr lang="en-CA" sz="1800" b="0" i="0" u="none" strike="noStrike" dirty="0">
              <a:solidFill>
                <a:srgbClr val="000000"/>
              </a:solidFill>
              <a:effectLst/>
              <a:latin typeface="Calibri" panose="020F0502020204030204" pitchFamily="34" charset="0"/>
            </a:endParaRPr>
          </a:p>
          <a:p>
            <a:pPr rtl="0">
              <a:spcBef>
                <a:spcPts val="400"/>
              </a:spcBef>
              <a:spcAft>
                <a:spcPts val="0"/>
              </a:spcAft>
            </a:pPr>
            <a:r>
              <a:rPr lang="en-CA" sz="1800" b="0" i="0" u="none" strike="noStrike" dirty="0">
                <a:solidFill>
                  <a:srgbClr val="000000"/>
                </a:solidFill>
                <a:effectLst/>
                <a:latin typeface="Calibri" panose="020F0502020204030204" pitchFamily="34" charset="0"/>
              </a:rPr>
              <a:t>Type: Individual Activity</a:t>
            </a:r>
            <a:endParaRPr lang="en-CA" sz="1800" b="0" dirty="0">
              <a:effectLst/>
            </a:endParaRPr>
          </a:p>
          <a:p>
            <a:pPr rtl="0">
              <a:spcBef>
                <a:spcPts val="400"/>
              </a:spcBef>
              <a:spcAft>
                <a:spcPts val="0"/>
              </a:spcAft>
            </a:pPr>
            <a:r>
              <a:rPr lang="en-CA" sz="1800" b="0" i="0" u="none" strike="noStrike" dirty="0">
                <a:solidFill>
                  <a:srgbClr val="000000"/>
                </a:solidFill>
                <a:effectLst/>
                <a:latin typeface="Calibri" panose="020F0502020204030204" pitchFamily="34" charset="0"/>
              </a:rPr>
              <a:t>Assessment Questionnaire – run the questionnaire ‘Leadership Styles’. The same is available in your Content Kit.- Handout 2</a:t>
            </a:r>
            <a:endParaRPr lang="en-CA" sz="1800" b="0" dirty="0">
              <a:effectLst/>
            </a:endParaRPr>
          </a:p>
          <a:p>
            <a:pPr rtl="0">
              <a:spcBef>
                <a:spcPts val="400"/>
              </a:spcBef>
              <a:spcAft>
                <a:spcPts val="0"/>
              </a:spcAft>
            </a:pPr>
            <a:endParaRPr lang="en-CA" sz="1800" b="0" i="0" u="none" strike="noStrike" dirty="0">
              <a:solidFill>
                <a:srgbClr val="000000"/>
              </a:solidFill>
              <a:effectLst/>
              <a:latin typeface="Calibri" panose="020F0502020204030204" pitchFamily="34" charset="0"/>
            </a:endParaRPr>
          </a:p>
          <a:p>
            <a:pPr rtl="0">
              <a:spcBef>
                <a:spcPts val="400"/>
              </a:spcBef>
              <a:spcAft>
                <a:spcPts val="0"/>
              </a:spcAft>
            </a:pPr>
            <a:r>
              <a:rPr lang="en-CA" sz="1800" b="0" i="0" u="none" strike="noStrike" dirty="0">
                <a:solidFill>
                  <a:srgbClr val="000000"/>
                </a:solidFill>
                <a:effectLst/>
                <a:latin typeface="Calibri" panose="020F0502020204030204" pitchFamily="34" charset="0"/>
              </a:rPr>
              <a:t>Time 15 mins</a:t>
            </a:r>
            <a:endParaRPr lang="en-CA" sz="1800" b="0" dirty="0">
              <a:effectLst/>
            </a:endParaRPr>
          </a:p>
          <a:p>
            <a:pPr rtl="0">
              <a:spcBef>
                <a:spcPts val="400"/>
              </a:spcBef>
              <a:spcAft>
                <a:spcPts val="0"/>
              </a:spcAft>
            </a:pPr>
            <a:r>
              <a:rPr lang="en-CA" sz="1800" b="0" i="0" u="none" strike="noStrike" dirty="0">
                <a:solidFill>
                  <a:srgbClr val="000000"/>
                </a:solidFill>
                <a:effectLst/>
                <a:latin typeface="Calibri" panose="020F0502020204030204" pitchFamily="34" charset="0"/>
              </a:rPr>
              <a:t>Trainer: Again this assessment tool is for your self-awareness. You need to be honest with yourself and you will not be forced to share the results if you want to keep it to yourself. This is a diagnosis to increase your understanding of your leadership style and not a means to judge where you stand as a manager. After you take this assessment, we will be discussing how to get to a wholesome leadership style.</a:t>
            </a:r>
            <a:endParaRPr lang="en-CA" sz="1800" b="0" dirty="0">
              <a:effectLst/>
            </a:endParaRPr>
          </a:p>
          <a:p>
            <a:br>
              <a:rPr lang="en-CA" sz="1800" b="0" dirty="0">
                <a:effectLst/>
              </a:rPr>
            </a:br>
            <a:endParaRPr lang="en-CA" sz="1800" b="0" i="0" u="none" strike="noStrike" dirty="0">
              <a:solidFill>
                <a:srgbClr val="000000"/>
              </a:solidFill>
              <a:effectLst/>
              <a:latin typeface="Calibri" panose="020F0502020204030204" pitchFamily="34" charset="0"/>
            </a:endParaRPr>
          </a:p>
        </p:txBody>
      </p:sp>
      <p:sp>
        <p:nvSpPr>
          <p:cNvPr id="1013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14163A-3C3B-1945-95EA-9F5C67BFF098}" type="slidenum">
              <a:rPr lang="en-CA" altLang="en-US" smtClean="0"/>
              <a:t>6</a:t>
            </a:fld>
            <a:endParaRPr lang="en-CA" altLang="en-US"/>
          </a:p>
        </p:txBody>
      </p:sp>
    </p:spTree>
    <p:extLst>
      <p:ext uri="{BB962C8B-B14F-4D97-AF65-F5344CB8AC3E}">
        <p14:creationId xmlns:p14="http://schemas.microsoft.com/office/powerpoint/2010/main" val="38926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rtl="0">
              <a:spcBef>
                <a:spcPts val="400"/>
              </a:spcBef>
              <a:spcAft>
                <a:spcPts val="0"/>
              </a:spcAft>
            </a:pPr>
            <a:r>
              <a:rPr lang="en-CA" b="0" i="0" dirty="0">
                <a:solidFill>
                  <a:srgbClr val="000000"/>
                </a:solidFill>
                <a:effectLst/>
                <a:latin typeface="Sohne"/>
              </a:rPr>
              <a:t>Facilitator</a:t>
            </a:r>
          </a:p>
          <a:p>
            <a:pPr rtl="0">
              <a:spcBef>
                <a:spcPts val="400"/>
              </a:spcBef>
              <a:spcAft>
                <a:spcPts val="0"/>
              </a:spcAft>
            </a:pPr>
            <a:endParaRPr lang="en-CA" b="0" i="0" dirty="0">
              <a:solidFill>
                <a:srgbClr val="000000"/>
              </a:solidFill>
              <a:effectLst/>
              <a:latin typeface="Sohne"/>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There is no right or wrong leadership style – however, depending on your personality, your team’s personality, the situation and the competence of your team, some styles work better than others.</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Let us look at each style.</a:t>
            </a:r>
            <a:endParaRPr lang="en-CA" b="0" dirty="0">
              <a:effectLst/>
            </a:endParaRPr>
          </a:p>
          <a:p>
            <a:pPr rtl="0">
              <a:spcBef>
                <a:spcPts val="400"/>
              </a:spcBef>
              <a:spcAft>
                <a:spcPts val="0"/>
              </a:spcAft>
            </a:pPr>
            <a:r>
              <a:rPr lang="en-CA" sz="1200" b="0" i="0" u="none" strike="noStrike" dirty="0">
                <a:solidFill>
                  <a:srgbClr val="000000"/>
                </a:solidFill>
                <a:effectLst/>
                <a:latin typeface="Calibri" panose="020F0502020204030204" pitchFamily="34" charset="0"/>
              </a:rPr>
              <a:t>Transition to the next slide.</a:t>
            </a:r>
            <a:endParaRPr lang="en-CA" b="0" dirty="0">
              <a:effectLst/>
            </a:endParaRPr>
          </a:p>
          <a:p>
            <a:br>
              <a:rPr lang="en-CA" b="0" dirty="0">
                <a:effectLst/>
              </a:rPr>
            </a:br>
            <a:endParaRPr lang="en-CA" b="0" i="0" dirty="0">
              <a:solidFill>
                <a:srgbClr val="000000"/>
              </a:solidFill>
              <a:effectLst/>
              <a:latin typeface="Sohne"/>
            </a:endParaRPr>
          </a:p>
        </p:txBody>
      </p:sp>
      <p:sp>
        <p:nvSpPr>
          <p:cNvPr id="1013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14163A-3C3B-1945-95EA-9F5C67BFF098}" type="slidenum">
              <a:rPr lang="en-CA" altLang="en-US" smtClean="0"/>
              <a:t>7</a:t>
            </a:fld>
            <a:endParaRPr lang="en-CA" altLang="en-US"/>
          </a:p>
        </p:txBody>
      </p:sp>
    </p:spTree>
    <p:extLst>
      <p:ext uri="{BB962C8B-B14F-4D97-AF65-F5344CB8AC3E}">
        <p14:creationId xmlns:p14="http://schemas.microsoft.com/office/powerpoint/2010/main" val="12889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rtl="0">
              <a:spcBef>
                <a:spcPts val="0"/>
              </a:spcBef>
              <a:spcAft>
                <a:spcPts val="0"/>
              </a:spcAft>
            </a:pPr>
            <a:r>
              <a:rPr lang="en-CA" sz="1200" b="0" i="0" u="none" strike="noStrike" dirty="0">
                <a:solidFill>
                  <a:srgbClr val="37383B"/>
                </a:solidFill>
                <a:effectLst/>
                <a:latin typeface="Roboto" panose="02000000000000000000" pitchFamily="2" charset="0"/>
              </a:rPr>
              <a:t>Authentic leadership is not a style but a philosophy. It encourages you to explore who you are as person, what your values and beliefs are and how that inherently rubs off in what you bring to the table as a leader.</a:t>
            </a:r>
            <a:endParaRPr lang="en-CA" b="0" dirty="0">
              <a:effectLst/>
            </a:endParaRPr>
          </a:p>
          <a:p>
            <a:pPr rtl="0">
              <a:spcBef>
                <a:spcPts val="360"/>
              </a:spcBef>
              <a:spcAft>
                <a:spcPts val="0"/>
              </a:spcAft>
            </a:pPr>
            <a:br>
              <a:rPr lang="en-CA" b="0" dirty="0">
                <a:effectLst/>
              </a:rPr>
            </a:br>
            <a:r>
              <a:rPr lang="en-CA" sz="1200" b="0" i="0" u="none" strike="noStrike" dirty="0">
                <a:solidFill>
                  <a:srgbClr val="37383B"/>
                </a:solidFill>
                <a:effectLst/>
                <a:latin typeface="Roboto" panose="02000000000000000000" pitchFamily="2" charset="0"/>
              </a:rPr>
              <a:t>Authenticity is the healthy alignment between internal values and beliefs and external behavior. Authenticity comes from finding your style and way of leading — and making life decisions that reflect your ethics, values, and your personality.</a:t>
            </a:r>
            <a:endParaRPr lang="en-CA" b="0" dirty="0">
              <a:effectLst/>
            </a:endParaRPr>
          </a:p>
          <a:p>
            <a:pPr rtl="0">
              <a:spcBef>
                <a:spcPts val="360"/>
              </a:spcBef>
              <a:spcAft>
                <a:spcPts val="0"/>
              </a:spcAft>
            </a:pPr>
            <a:br>
              <a:rPr lang="en-CA" b="0" dirty="0">
                <a:effectLst/>
              </a:rPr>
            </a:br>
            <a:r>
              <a:rPr lang="en-CA" sz="1200" b="1" i="0" u="none" strike="noStrike" dirty="0">
                <a:solidFill>
                  <a:srgbClr val="37383B"/>
                </a:solidFill>
                <a:effectLst/>
                <a:latin typeface="Roboto" panose="02000000000000000000" pitchFamily="2" charset="0"/>
              </a:rPr>
              <a:t>Leadership success starts with authenticity — doing our jobs </a:t>
            </a:r>
            <a:r>
              <a:rPr lang="en-CA" sz="1200" b="1" i="1" u="none" strike="noStrike" dirty="0">
                <a:solidFill>
                  <a:srgbClr val="37383B"/>
                </a:solidFill>
                <a:effectLst/>
                <a:latin typeface="Roboto" panose="02000000000000000000" pitchFamily="2" charset="0"/>
              </a:rPr>
              <a:t>without</a:t>
            </a:r>
            <a:r>
              <a:rPr lang="en-CA" sz="1200" b="1" i="0" u="none" strike="noStrike" dirty="0">
                <a:solidFill>
                  <a:srgbClr val="37383B"/>
                </a:solidFill>
                <a:effectLst/>
                <a:latin typeface="Roboto" panose="02000000000000000000" pitchFamily="2" charset="0"/>
              </a:rPr>
              <a:t> compromising our values and personality.</a:t>
            </a:r>
            <a:r>
              <a:rPr lang="en-CA" sz="1200" b="0" i="0" u="none" strike="noStrike" dirty="0">
                <a:solidFill>
                  <a:srgbClr val="37383B"/>
                </a:solidFill>
                <a:effectLst/>
                <a:latin typeface="Roboto" panose="02000000000000000000" pitchFamily="2" charset="0"/>
              </a:rPr>
              <a:t> People trust us when we are true to ourselves, and that trust makes it possible to get things done.</a:t>
            </a:r>
            <a:endParaRPr lang="en-CA" b="0" dirty="0">
              <a:effectLst/>
            </a:endParaRPr>
          </a:p>
          <a:p>
            <a:pPr rtl="0">
              <a:spcBef>
                <a:spcPts val="360"/>
              </a:spcBef>
              <a:spcAft>
                <a:spcPts val="0"/>
              </a:spcAft>
            </a:pPr>
            <a:r>
              <a:rPr lang="en-CA" sz="1200" b="0" i="0" u="none" strike="noStrike" dirty="0">
                <a:solidFill>
                  <a:srgbClr val="37383B"/>
                </a:solidFill>
                <a:effectLst/>
                <a:latin typeface="Roboto" panose="02000000000000000000" pitchFamily="2" charset="0"/>
              </a:rPr>
              <a:t>Leaders who are clear about the importance of building trust are better able to be authentic without being inappropriate. But being authentic and practicing honesty isn’t a license to behave without filters, political savvy, or good judgment.</a:t>
            </a:r>
            <a:endParaRPr lang="en-CA" b="0" dirty="0">
              <a:effectLst/>
            </a:endParaRPr>
          </a:p>
          <a:p>
            <a:pPr rtl="0">
              <a:spcBef>
                <a:spcPts val="360"/>
              </a:spcBef>
              <a:spcAft>
                <a:spcPts val="0"/>
              </a:spcAft>
            </a:pPr>
            <a:endParaRPr lang="en-CA" b="0" dirty="0">
              <a:effectLst/>
            </a:endParaRPr>
          </a:p>
        </p:txBody>
      </p:sp>
      <p:sp>
        <p:nvSpPr>
          <p:cNvPr id="1013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14163A-3C3B-1945-95EA-9F5C67BFF098}" type="slidenum">
              <a:rPr lang="en-CA" altLang="en-US" smtClean="0"/>
              <a:t>8</a:t>
            </a:fld>
            <a:endParaRPr lang="en-CA" altLang="en-US"/>
          </a:p>
        </p:txBody>
      </p:sp>
    </p:spTree>
    <p:extLst>
      <p:ext uri="{BB962C8B-B14F-4D97-AF65-F5344CB8AC3E}">
        <p14:creationId xmlns:p14="http://schemas.microsoft.com/office/powerpoint/2010/main" val="297401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dirty="0">
                <a:solidFill>
                  <a:srgbClr val="000000"/>
                </a:solidFill>
                <a:latin typeface="Archivo"/>
              </a:rPr>
              <a:t>Time: 10 mins</a:t>
            </a:r>
          </a:p>
          <a:p>
            <a:endParaRPr lang="en-CA" altLang="en-US" b="1" dirty="0">
              <a:solidFill>
                <a:srgbClr val="000000"/>
              </a:solidFill>
              <a:latin typeface="Archivo"/>
            </a:endParaRPr>
          </a:p>
          <a:p>
            <a:r>
              <a:rPr lang="en-CA" altLang="en-US" b="1" dirty="0">
                <a:solidFill>
                  <a:srgbClr val="000000"/>
                </a:solidFill>
                <a:latin typeface="Archivo"/>
              </a:rPr>
              <a:t>Goals clarify your vision - </a:t>
            </a:r>
            <a:r>
              <a:rPr lang="en-CA" altLang="en-US" dirty="0">
                <a:solidFill>
                  <a:srgbClr val="000000"/>
                </a:solidFill>
                <a:latin typeface="Archivo"/>
              </a:rPr>
              <a:t>The mere act of creating a plan of action enables you to form a concrete idea of your future.</a:t>
            </a:r>
            <a:endParaRPr lang="en-CA" altLang="en-US" b="1" dirty="0">
              <a:solidFill>
                <a:srgbClr val="000000"/>
              </a:solidFill>
              <a:latin typeface="Archivo"/>
            </a:endParaRPr>
          </a:p>
          <a:p>
            <a:r>
              <a:rPr lang="en-CA" altLang="en-US" b="1" dirty="0">
                <a:solidFill>
                  <a:srgbClr val="000000"/>
                </a:solidFill>
                <a:latin typeface="Archivo"/>
              </a:rPr>
              <a:t>Goals keep you focused - </a:t>
            </a:r>
            <a:r>
              <a:rPr lang="en-CA" altLang="en-US" dirty="0">
                <a:solidFill>
                  <a:srgbClr val="000000"/>
                </a:solidFill>
                <a:latin typeface="Archivo"/>
              </a:rPr>
              <a:t>Anything that is not a specific part of your plan is a distraction. Moreover, distractions prevent you from achieving what you set out for. By working solely toward the goals you have set, you remain focused on them, leaving no room for distractions.</a:t>
            </a:r>
            <a:endParaRPr lang="en-CA" altLang="en-US" b="1" dirty="0">
              <a:solidFill>
                <a:srgbClr val="000000"/>
              </a:solidFill>
              <a:latin typeface="Archivo"/>
            </a:endParaRPr>
          </a:p>
          <a:p>
            <a:r>
              <a:rPr lang="en-CA" altLang="en-US" b="1" dirty="0">
                <a:solidFill>
                  <a:srgbClr val="000000"/>
                </a:solidFill>
                <a:latin typeface="Archivo"/>
              </a:rPr>
              <a:t>Goals make you accountable to yourself - </a:t>
            </a:r>
            <a:r>
              <a:rPr lang="en-CA" altLang="en-US" dirty="0">
                <a:solidFill>
                  <a:srgbClr val="000000"/>
                </a:solidFill>
                <a:latin typeface="Archivo"/>
              </a:rPr>
              <a:t>Once you set goals, you become accountable for meeting them. By doing so, you make yourself accountable, and it compels you to avoid procrastination, becoming the measure of how close you are to living up to your standards.</a:t>
            </a:r>
            <a:endParaRPr lang="en-CA" altLang="en-US" b="1" dirty="0">
              <a:solidFill>
                <a:srgbClr val="000000"/>
              </a:solidFill>
              <a:latin typeface="Archivo"/>
            </a:endParaRPr>
          </a:p>
          <a:p>
            <a:r>
              <a:rPr lang="en-CA" altLang="en-US" b="1" dirty="0">
                <a:solidFill>
                  <a:srgbClr val="000000"/>
                </a:solidFill>
                <a:latin typeface="Archivo"/>
              </a:rPr>
              <a:t>Goals are motivators - </a:t>
            </a:r>
            <a:r>
              <a:rPr lang="en-CA" altLang="en-US" dirty="0">
                <a:solidFill>
                  <a:srgbClr val="000000"/>
                </a:solidFill>
                <a:latin typeface="Archivo"/>
              </a:rPr>
              <a:t>Attaining each of the smaller goals builds enthusiasm, motivating you to continue, spurring you to keep striving for the final goal.</a:t>
            </a:r>
            <a:endParaRPr lang="en-CA" altLang="en-US" b="1" dirty="0">
              <a:solidFill>
                <a:srgbClr val="000000"/>
              </a:solidFill>
              <a:latin typeface="Archivo"/>
            </a:endParaRPr>
          </a:p>
          <a:p>
            <a:r>
              <a:rPr lang="en-CA" altLang="en-US" b="1" dirty="0">
                <a:solidFill>
                  <a:srgbClr val="000000"/>
                </a:solidFill>
                <a:latin typeface="Archivo"/>
              </a:rPr>
              <a:t>Goals enable you to check on your progress - </a:t>
            </a:r>
            <a:r>
              <a:rPr lang="en-CA" altLang="en-US" dirty="0">
                <a:solidFill>
                  <a:srgbClr val="000000"/>
                </a:solidFill>
                <a:latin typeface="Archivo"/>
              </a:rPr>
              <a:t>Whether you merely have a mental checklist or take the time to write it down, setting goals outlines your vision for the future, and striving to attain those goals sets your progress toward that vision.</a:t>
            </a:r>
            <a:endParaRPr lang="en-CA" altLang="en-US" b="1" dirty="0">
              <a:solidFill>
                <a:srgbClr val="000000"/>
              </a:solidFill>
              <a:latin typeface="Archivo"/>
            </a:endParaRPr>
          </a:p>
          <a:p>
            <a:r>
              <a:rPr lang="en-CA" altLang="en-US" b="1" dirty="0">
                <a:solidFill>
                  <a:srgbClr val="000000"/>
                </a:solidFill>
                <a:latin typeface="Archivo"/>
              </a:rPr>
              <a:t>Goals allow you to refine your strengths and strengthen your weaknesses - </a:t>
            </a:r>
            <a:r>
              <a:rPr lang="en-CA" altLang="en-US" dirty="0">
                <a:solidFill>
                  <a:srgbClr val="000000"/>
                </a:solidFill>
                <a:latin typeface="Archivo"/>
              </a:rPr>
              <a:t>You may stumble along the way. However, mistakes are instructive, providing opportunities to build up those areas where you demonstrate weakness and further refine your strong suits.</a:t>
            </a:r>
            <a:endParaRPr lang="en-CA" altLang="en-US" b="1" dirty="0">
              <a:solidFill>
                <a:srgbClr val="000000"/>
              </a:solidFill>
              <a:latin typeface="Archivo"/>
            </a:endParaRPr>
          </a:p>
          <a:p>
            <a:r>
              <a:rPr lang="en-CA" altLang="en-US" b="1" dirty="0">
                <a:solidFill>
                  <a:srgbClr val="000000"/>
                </a:solidFill>
                <a:latin typeface="Archivo"/>
              </a:rPr>
              <a:t>Goals compel you to achieve your potential - </a:t>
            </a:r>
            <a:r>
              <a:rPr lang="en-CA" altLang="en-US" dirty="0">
                <a:solidFill>
                  <a:srgbClr val="000000"/>
                </a:solidFill>
                <a:latin typeface="Archivo"/>
              </a:rPr>
              <a:t>Remember those childhood report cards with comments on whether you lived up to your potential? Goal-setting now compels you to stretch for that potential. You may find yourself exercising those muscles not previously used, enlarging the full extent of your potential in order to achieve them.</a:t>
            </a:r>
            <a:endParaRPr lang="en-CA" altLang="en-US" b="1" dirty="0">
              <a:solidFill>
                <a:srgbClr val="000000"/>
              </a:solidFill>
              <a:latin typeface="Archivo"/>
            </a:endParaRPr>
          </a:p>
          <a:p>
            <a:r>
              <a:rPr lang="en-CA" altLang="en-US" b="1" dirty="0">
                <a:solidFill>
                  <a:srgbClr val="000000"/>
                </a:solidFill>
                <a:latin typeface="Archivo"/>
              </a:rPr>
              <a:t> Goals can make you more resilient - </a:t>
            </a:r>
            <a:r>
              <a:rPr lang="en-CA" altLang="en-US" dirty="0">
                <a:solidFill>
                  <a:srgbClr val="000000"/>
                </a:solidFill>
                <a:latin typeface="Archivo"/>
              </a:rPr>
              <a:t>Setbacks will occur. When you respond with resilience, you can perceive these setbacks as chances to try new methods rather than view them as an end in themselves. </a:t>
            </a:r>
          </a:p>
          <a:p>
            <a:endParaRPr lang="en-CA" altLang="en-US" b="1" dirty="0">
              <a:solidFill>
                <a:srgbClr val="000000"/>
              </a:solidFill>
              <a:latin typeface="Archivo"/>
            </a:endParaRPr>
          </a:p>
          <a:p>
            <a:pPr rtl="0">
              <a:spcBef>
                <a:spcPts val="400"/>
              </a:spcBef>
              <a:spcAft>
                <a:spcPts val="0"/>
              </a:spcAft>
            </a:pPr>
            <a:r>
              <a:rPr lang="en-CA" sz="1800" b="0" i="0" u="none" strike="noStrike" dirty="0">
                <a:solidFill>
                  <a:srgbClr val="000000"/>
                </a:solidFill>
                <a:effectLst/>
                <a:latin typeface="Calibri" panose="020F0502020204030204" pitchFamily="34" charset="0"/>
              </a:rPr>
              <a:t>Continued in the next slide.</a:t>
            </a:r>
            <a:endParaRPr lang="en-CA" b="0" dirty="0">
              <a:effectLst/>
            </a:endParaRPr>
          </a:p>
          <a:p>
            <a:br>
              <a:rPr lang="en-CA" dirty="0"/>
            </a:br>
            <a:endParaRPr lang="en-CA" altLang="en-US" b="1" dirty="0">
              <a:solidFill>
                <a:srgbClr val="000000"/>
              </a:solidFill>
              <a:latin typeface="Archivo"/>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9</a:t>
            </a:fld>
            <a:endParaRPr lang="en-IN"/>
          </a:p>
        </p:txBody>
      </p:sp>
    </p:spTree>
    <p:extLst>
      <p:ext uri="{BB962C8B-B14F-4D97-AF65-F5344CB8AC3E}">
        <p14:creationId xmlns:p14="http://schemas.microsoft.com/office/powerpoint/2010/main" val="399151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0A5280-CC13-4BA4-BED6-ED44419E581B}" type="slidenum">
              <a:rPr lang="en-IN" smtClean="0"/>
              <a:t>‹#›</a:t>
            </a:fld>
            <a:endParaRPr lang="en-IN"/>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userDrawn="1"/>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userDrawn="1"/>
        </p:nvSpPr>
        <p:spPr>
          <a:xfrm flipH="1">
            <a:off x="2598418" y="6612820"/>
            <a:ext cx="2245364" cy="307777"/>
          </a:xfrm>
          <a:prstGeom prst="rect">
            <a:avLst/>
          </a:prstGeom>
          <a:noFill/>
        </p:spPr>
        <p:txBody>
          <a:bodyPr wrap="square" rtlCol="0">
            <a:spAutoFit/>
          </a:bodyPr>
          <a:lstStyle/>
          <a:p>
            <a:r>
              <a:rPr lang="en-IN" sz="1400" dirty="0">
                <a:latin typeface="Swis721 Cn BT" panose="020B0506020202030204" pitchFamily="34" charset="0"/>
              </a:rPr>
              <a:t> Managerial Effectiveness</a:t>
            </a:r>
          </a:p>
        </p:txBody>
      </p:sp>
      <p:sp>
        <p:nvSpPr>
          <p:cNvPr id="11" name="TextBox 10"/>
          <p:cNvSpPr txBox="1"/>
          <p:nvPr userDrawn="1"/>
        </p:nvSpPr>
        <p:spPr>
          <a:xfrm flipH="1">
            <a:off x="6096000"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1F399B-66F8-410B-BC10-53BC70ADDC32}" type="datetimeFigureOut">
              <a:rPr lang="en-IN" smtClean="0"/>
              <a:t>03-09-2024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1F399B-66F8-410B-BC10-53BC70ADDC32}" type="datetimeFigureOut">
              <a:rPr lang="en-IN" smtClean="0"/>
              <a:t>03-09-2024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F399B-66F8-410B-BC10-53BC70ADDC32}" type="datetimeFigureOut">
              <a:rPr lang="en-IN" smtClean="0"/>
              <a:t>03-09-2024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0A5280-CC13-4BA4-BED6-ED44419E581B}"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F399B-66F8-410B-BC10-53BC70ADDC32}" type="datetimeFigureOut">
              <a:rPr lang="en-IN" smtClean="0"/>
              <a:t>03-09-2024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A5280-CC13-4BA4-BED6-ED44419E581B}" type="slidenum">
              <a:rPr lang="en-IN" smtClean="0"/>
              <a:t>‹#›</a:t>
            </a:fld>
            <a:endParaRPr lang="en-IN"/>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userDrawn="1"/>
        </p:nvSpPr>
        <p:spPr>
          <a:xfrm>
            <a:off x="0" y="6644640"/>
            <a:ext cx="9587051" cy="21336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userDrawn="1"/>
        </p:nvSpPr>
        <p:spPr>
          <a:xfrm flipH="1">
            <a:off x="2598418" y="6612820"/>
            <a:ext cx="2245364" cy="307777"/>
          </a:xfrm>
          <a:prstGeom prst="rect">
            <a:avLst/>
          </a:prstGeom>
          <a:noFill/>
        </p:spPr>
        <p:txBody>
          <a:bodyPr wrap="square" rtlCol="0">
            <a:spAutoFit/>
          </a:bodyPr>
          <a:lstStyle/>
          <a:p>
            <a:r>
              <a:rPr lang="en-IN" sz="1400" dirty="0">
                <a:latin typeface="Swis721 Cn BT" panose="020B0506020202030204" pitchFamily="34" charset="0"/>
              </a:rPr>
              <a:t> Managerial Effectiveness</a:t>
            </a:r>
          </a:p>
        </p:txBody>
      </p:sp>
      <p:sp>
        <p:nvSpPr>
          <p:cNvPr id="11" name="TextBox 10"/>
          <p:cNvSpPr txBox="1"/>
          <p:nvPr userDrawn="1"/>
        </p:nvSpPr>
        <p:spPr>
          <a:xfrm flipH="1">
            <a:off x="6096000"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F51E66C7-852A-BA68-7370-F00286A5DA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189" y="101918"/>
            <a:ext cx="727788" cy="8380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8246" y="5852581"/>
            <a:ext cx="9144000" cy="721245"/>
          </a:xfrm>
        </p:spPr>
        <p:txBody>
          <a:bodyPr>
            <a:normAutofit/>
          </a:bodyPr>
          <a:lstStyle/>
          <a:p>
            <a:r>
              <a:rPr lang="en-IN" sz="4000" b="1" dirty="0">
                <a:latin typeface="Swis721 Cn BT" panose="020B0506020202030204" pitchFamily="34" charset="0"/>
              </a:rPr>
              <a:t>Managerial </a:t>
            </a:r>
            <a:r>
              <a:rPr lang="en-IN" sz="4000" b="1">
                <a:latin typeface="Swis721 Cn BT" panose="020B0506020202030204" pitchFamily="34" charset="0"/>
              </a:rPr>
              <a:t>Effectiveness Workshop</a:t>
            </a:r>
            <a:endParaRPr lang="en-IN" sz="4000" b="1" dirty="0">
              <a:latin typeface="Swis721 Cn BT" panose="020B0506020202030204" pitchFamily="34" charset="0"/>
            </a:endParaRPr>
          </a:p>
        </p:txBody>
      </p:sp>
      <p:sp>
        <p:nvSpPr>
          <p:cNvPr id="18" name="Rectangle 17"/>
          <p:cNvSpPr/>
          <p:nvPr/>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5" name="Picture 4">
            <a:extLst>
              <a:ext uri="{FF2B5EF4-FFF2-40B4-BE49-F238E27FC236}">
                <a16:creationId xmlns:a16="http://schemas.microsoft.com/office/drawing/2014/main" id="{AE582C85-E9D2-AE02-6D7D-760A0EB53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5702968"/>
          </a:xfrm>
          <a:prstGeom prst="rect">
            <a:avLst/>
          </a:prstGeom>
        </p:spPr>
      </p:pic>
      <p:sp>
        <p:nvSpPr>
          <p:cNvPr id="2" name="Rectangle 1">
            <a:extLst>
              <a:ext uri="{FF2B5EF4-FFF2-40B4-BE49-F238E27FC236}">
                <a16:creationId xmlns:a16="http://schemas.microsoft.com/office/drawing/2014/main" id="{3535C1BA-F190-1D53-D706-F81C79F88EF0}"/>
              </a:ext>
            </a:extLst>
          </p:cNvPr>
          <p:cNvSpPr/>
          <p:nvPr/>
        </p:nvSpPr>
        <p:spPr>
          <a:xfrm>
            <a:off x="11029122" y="5744824"/>
            <a:ext cx="1143000" cy="815002"/>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10C45232-6C3E-E93F-6378-A95FEF342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7" y="5741986"/>
            <a:ext cx="960783" cy="862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B02D70-CAE6-E6C2-61DA-D72E6C9B0F41}"/>
              </a:ext>
            </a:extLst>
          </p:cNvPr>
          <p:cNvSpPr/>
          <p:nvPr/>
        </p:nvSpPr>
        <p:spPr>
          <a:xfrm>
            <a:off x="1949115" y="1186949"/>
            <a:ext cx="3248529" cy="2366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High Will </a:t>
            </a:r>
          </a:p>
          <a:p>
            <a:pPr algn="ctr"/>
            <a:r>
              <a:rPr lang="en-IN" sz="2800" b="1" dirty="0">
                <a:solidFill>
                  <a:schemeClr val="tx1"/>
                </a:solidFill>
              </a:rPr>
              <a:t>Low Skill</a:t>
            </a:r>
          </a:p>
        </p:txBody>
      </p:sp>
      <p:sp>
        <p:nvSpPr>
          <p:cNvPr id="5" name="Rectangle 4">
            <a:extLst>
              <a:ext uri="{FF2B5EF4-FFF2-40B4-BE49-F238E27FC236}">
                <a16:creationId xmlns:a16="http://schemas.microsoft.com/office/drawing/2014/main" id="{135D4CA1-A4FE-BA8A-CC0D-A82B8A545C9B}"/>
              </a:ext>
            </a:extLst>
          </p:cNvPr>
          <p:cNvSpPr/>
          <p:nvPr/>
        </p:nvSpPr>
        <p:spPr>
          <a:xfrm>
            <a:off x="1949115" y="3552993"/>
            <a:ext cx="3248529" cy="2366044"/>
          </a:xfrm>
          <a:prstGeom prst="rect">
            <a:avLst/>
          </a:prstGeom>
          <a:solidFill>
            <a:srgbClr val="E5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Low Will </a:t>
            </a:r>
          </a:p>
          <a:p>
            <a:pPr algn="ctr"/>
            <a:r>
              <a:rPr lang="en-IN" sz="2800" b="1" dirty="0">
                <a:solidFill>
                  <a:schemeClr val="tx1"/>
                </a:solidFill>
              </a:rPr>
              <a:t>Low Will</a:t>
            </a:r>
          </a:p>
        </p:txBody>
      </p:sp>
      <p:sp>
        <p:nvSpPr>
          <p:cNvPr id="6" name="Rectangle 5">
            <a:extLst>
              <a:ext uri="{FF2B5EF4-FFF2-40B4-BE49-F238E27FC236}">
                <a16:creationId xmlns:a16="http://schemas.microsoft.com/office/drawing/2014/main" id="{8619567F-90D7-4B06-7660-C53E9A3A9908}"/>
              </a:ext>
            </a:extLst>
          </p:cNvPr>
          <p:cNvSpPr/>
          <p:nvPr/>
        </p:nvSpPr>
        <p:spPr>
          <a:xfrm>
            <a:off x="5197643" y="1183272"/>
            <a:ext cx="3248529" cy="23660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High Will </a:t>
            </a:r>
          </a:p>
          <a:p>
            <a:pPr algn="ctr"/>
            <a:r>
              <a:rPr lang="en-IN" sz="2800" b="1" dirty="0">
                <a:solidFill>
                  <a:schemeClr val="tx1"/>
                </a:solidFill>
              </a:rPr>
              <a:t>High Skill</a:t>
            </a:r>
          </a:p>
        </p:txBody>
      </p:sp>
      <p:sp>
        <p:nvSpPr>
          <p:cNvPr id="7" name="Rectangle 6">
            <a:extLst>
              <a:ext uri="{FF2B5EF4-FFF2-40B4-BE49-F238E27FC236}">
                <a16:creationId xmlns:a16="http://schemas.microsoft.com/office/drawing/2014/main" id="{111D6693-F47C-6152-1F23-A1127318E36C}"/>
              </a:ext>
            </a:extLst>
          </p:cNvPr>
          <p:cNvSpPr/>
          <p:nvPr/>
        </p:nvSpPr>
        <p:spPr>
          <a:xfrm>
            <a:off x="5197642" y="3537284"/>
            <a:ext cx="3248529" cy="2366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Low Will </a:t>
            </a:r>
          </a:p>
          <a:p>
            <a:pPr algn="ctr"/>
            <a:r>
              <a:rPr lang="en-IN" sz="2800" b="1" dirty="0">
                <a:solidFill>
                  <a:schemeClr val="tx1"/>
                </a:solidFill>
              </a:rPr>
              <a:t>High Skill</a:t>
            </a:r>
          </a:p>
        </p:txBody>
      </p:sp>
      <p:sp>
        <p:nvSpPr>
          <p:cNvPr id="8" name="Title 1">
            <a:extLst>
              <a:ext uri="{FF2B5EF4-FFF2-40B4-BE49-F238E27FC236}">
                <a16:creationId xmlns:a16="http://schemas.microsoft.com/office/drawing/2014/main" id="{A3572D8A-F678-30F2-633D-825A9D2002F3}"/>
              </a:ext>
            </a:extLst>
          </p:cNvPr>
          <p:cNvSpPr>
            <a:spLocks noGrp="1"/>
          </p:cNvSpPr>
          <p:nvPr>
            <p:ph type="title"/>
          </p:nvPr>
        </p:nvSpPr>
        <p:spPr>
          <a:xfrm>
            <a:off x="1325132" y="331134"/>
            <a:ext cx="9144000" cy="692402"/>
          </a:xfrm>
          <a:noFill/>
          <a:ln>
            <a:noFill/>
          </a:ln>
        </p:spPr>
        <p:txBody>
          <a:bodyPr vert="horz" wrap="square" lIns="91440" tIns="45720" rIns="91440" bIns="45720" numCol="1" anchor="ctr" anchorCtr="0" compatLnSpc="1">
            <a:normAutofit fontScale="90000"/>
          </a:bodyPr>
          <a:lstStyle/>
          <a:p>
            <a:pPr algn="ctr"/>
            <a:r>
              <a:rPr lang="en-US" altLang="en-US" b="1" dirty="0">
                <a:latin typeface="Swis721 Cn BT" panose="020B0506020202030204" pitchFamily="34" charset="0"/>
              </a:rPr>
              <a:t>Will/ Skill Matrix</a:t>
            </a:r>
          </a:p>
        </p:txBody>
      </p:sp>
      <p:sp>
        <p:nvSpPr>
          <p:cNvPr id="9" name="TextBox 8">
            <a:extLst>
              <a:ext uri="{FF2B5EF4-FFF2-40B4-BE49-F238E27FC236}">
                <a16:creationId xmlns:a16="http://schemas.microsoft.com/office/drawing/2014/main" id="{C4674075-73D5-60C7-6058-B558281293FB}"/>
              </a:ext>
            </a:extLst>
          </p:cNvPr>
          <p:cNvSpPr txBox="1"/>
          <p:nvPr/>
        </p:nvSpPr>
        <p:spPr>
          <a:xfrm>
            <a:off x="2123725" y="6087147"/>
            <a:ext cx="6322445" cy="461665"/>
          </a:xfrm>
          <a:prstGeom prst="rect">
            <a:avLst/>
          </a:prstGeom>
          <a:noFill/>
        </p:spPr>
        <p:txBody>
          <a:bodyPr wrap="square" rtlCol="0">
            <a:spAutoFit/>
          </a:bodyPr>
          <a:lstStyle/>
          <a:p>
            <a:r>
              <a:rPr lang="en-IN" sz="2400" b="1" dirty="0"/>
              <a:t>Low Skill -                                                High Skill</a:t>
            </a:r>
          </a:p>
        </p:txBody>
      </p:sp>
      <p:sp>
        <p:nvSpPr>
          <p:cNvPr id="10" name="TextBox 9">
            <a:extLst>
              <a:ext uri="{FF2B5EF4-FFF2-40B4-BE49-F238E27FC236}">
                <a16:creationId xmlns:a16="http://schemas.microsoft.com/office/drawing/2014/main" id="{72655047-5002-E88C-A6EB-80021EE991F1}"/>
              </a:ext>
            </a:extLst>
          </p:cNvPr>
          <p:cNvSpPr txBox="1"/>
          <p:nvPr/>
        </p:nvSpPr>
        <p:spPr>
          <a:xfrm rot="16200000">
            <a:off x="-861254" y="3212243"/>
            <a:ext cx="4399383" cy="461665"/>
          </a:xfrm>
          <a:prstGeom prst="rect">
            <a:avLst/>
          </a:prstGeom>
          <a:noFill/>
        </p:spPr>
        <p:txBody>
          <a:bodyPr wrap="square" rtlCol="0">
            <a:spAutoFit/>
          </a:bodyPr>
          <a:lstStyle/>
          <a:p>
            <a:r>
              <a:rPr lang="en-IN" sz="2400" b="1" dirty="0"/>
              <a:t>Low Will-                         High Will</a:t>
            </a:r>
          </a:p>
        </p:txBody>
      </p:sp>
      <p:cxnSp>
        <p:nvCxnSpPr>
          <p:cNvPr id="12" name="Straight Arrow Connector 11">
            <a:extLst>
              <a:ext uri="{FF2B5EF4-FFF2-40B4-BE49-F238E27FC236}">
                <a16:creationId xmlns:a16="http://schemas.microsoft.com/office/drawing/2014/main" id="{620419C4-A568-0CE7-0995-E9ECA1B8264C}"/>
              </a:ext>
            </a:extLst>
          </p:cNvPr>
          <p:cNvCxnSpPr/>
          <p:nvPr/>
        </p:nvCxnSpPr>
        <p:spPr>
          <a:xfrm flipV="1">
            <a:off x="1325132" y="2841497"/>
            <a:ext cx="0" cy="13836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C2E6F7-12CC-3D5B-9681-9B0E3ECED2C4}"/>
              </a:ext>
            </a:extLst>
          </p:cNvPr>
          <p:cNvCxnSpPr>
            <a:cxnSpLocks/>
          </p:cNvCxnSpPr>
          <p:nvPr/>
        </p:nvCxnSpPr>
        <p:spPr>
          <a:xfrm>
            <a:off x="3811659" y="6325307"/>
            <a:ext cx="26011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6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85500" y="387532"/>
            <a:ext cx="9322596" cy="659209"/>
          </a:xfrm>
          <a:noFill/>
          <a:ln>
            <a:noFill/>
          </a:ln>
        </p:spPr>
        <p:txBody>
          <a:bodyPr vert="horz" wrap="square" lIns="91440" tIns="45720" rIns="91440" bIns="45720" numCol="1" anchor="ctr" anchorCtr="0" compatLnSpc="1">
            <a:normAutofit fontScale="90000"/>
          </a:bodyPr>
          <a:lstStyle/>
          <a:p>
            <a:r>
              <a:rPr lang="en-US" altLang="en-US" b="1" dirty="0">
                <a:latin typeface="Swis721 Cn BT" panose="020B0506020202030204" pitchFamily="34" charset="0"/>
              </a:rPr>
              <a:t>Why is empathy important in leadership?</a:t>
            </a:r>
          </a:p>
        </p:txBody>
      </p:sp>
      <p:sp>
        <p:nvSpPr>
          <p:cNvPr id="50179" name="TextBox 3"/>
          <p:cNvSpPr txBox="1">
            <a:spLocks noChangeArrowheads="1"/>
          </p:cNvSpPr>
          <p:nvPr/>
        </p:nvSpPr>
        <p:spPr bwMode="auto">
          <a:xfrm>
            <a:off x="8616950" y="5857875"/>
            <a:ext cx="159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 </a:t>
            </a:r>
          </a:p>
        </p:txBody>
      </p:sp>
      <p:pic>
        <p:nvPicPr>
          <p:cNvPr id="47106" name="Picture 2" descr="Umbrella in hand. concept picture businessman holding big umbrella protection symbols vector flat background. businessman with umbrella, service insurance comfortable illustration">
            <a:extLst>
              <a:ext uri="{FF2B5EF4-FFF2-40B4-BE49-F238E27FC236}">
                <a16:creationId xmlns:a16="http://schemas.microsoft.com/office/drawing/2014/main" id="{D2786339-D36B-1AF4-081D-533D6AB253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496" y="2530259"/>
            <a:ext cx="2436194" cy="2436194"/>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Business characters team work. office people corporate employee cartoon teamwork communication.  business team  illustration">
            <a:extLst>
              <a:ext uri="{FF2B5EF4-FFF2-40B4-BE49-F238E27FC236}">
                <a16:creationId xmlns:a16="http://schemas.microsoft.com/office/drawing/2014/main" id="{ED265ECA-1A12-27C6-04D8-FC27B1E876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20" t="11062" r="7621" b="13941"/>
          <a:stretch/>
        </p:blipFill>
        <p:spPr bwMode="auto">
          <a:xfrm>
            <a:off x="8790710" y="2530259"/>
            <a:ext cx="2634771" cy="2342368"/>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and drawn of handshake hand gesture on doodle style vector illustration">
            <a:extLst>
              <a:ext uri="{FF2B5EF4-FFF2-40B4-BE49-F238E27FC236}">
                <a16:creationId xmlns:a16="http://schemas.microsoft.com/office/drawing/2014/main" id="{47E69BB0-0353-C270-2EAA-3B9A3AE708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8" t="14130" r="9596" b="16966"/>
          <a:stretch/>
        </p:blipFill>
        <p:spPr bwMode="auto">
          <a:xfrm>
            <a:off x="785500" y="2642522"/>
            <a:ext cx="2337375" cy="2117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4CE683-48D6-2B55-EC5C-D5C08749491D}"/>
              </a:ext>
            </a:extLst>
          </p:cNvPr>
          <p:cNvSpPr txBox="1"/>
          <p:nvPr/>
        </p:nvSpPr>
        <p:spPr>
          <a:xfrm>
            <a:off x="8616950" y="4966452"/>
            <a:ext cx="3538602" cy="396134"/>
          </a:xfrm>
          <a:prstGeom prst="rect">
            <a:avLst/>
          </a:prstGeom>
          <a:noFill/>
        </p:spPr>
        <p:txBody>
          <a:bodyPr wrap="square">
            <a:spAutoFit/>
          </a:bodyPr>
          <a:lstStyle/>
          <a:p>
            <a:pPr marL="285750" indent="-285750">
              <a:lnSpc>
                <a:spcPct val="120000"/>
              </a:lnSpc>
            </a:pPr>
            <a:r>
              <a:rPr lang="en-US" dirty="0">
                <a:latin typeface="Swis721 Cn BT" panose="020B0506020202030204" pitchFamily="34" charset="0"/>
              </a:rPr>
              <a:t>To have a loyal and motivated team</a:t>
            </a:r>
          </a:p>
        </p:txBody>
      </p:sp>
      <p:sp>
        <p:nvSpPr>
          <p:cNvPr id="7" name="TextBox 6">
            <a:extLst>
              <a:ext uri="{FF2B5EF4-FFF2-40B4-BE49-F238E27FC236}">
                <a16:creationId xmlns:a16="http://schemas.microsoft.com/office/drawing/2014/main" id="{60AD7621-934D-31A8-42D4-D3F081DF1F4A}"/>
              </a:ext>
            </a:extLst>
          </p:cNvPr>
          <p:cNvSpPr txBox="1"/>
          <p:nvPr/>
        </p:nvSpPr>
        <p:spPr>
          <a:xfrm>
            <a:off x="4618290" y="4962279"/>
            <a:ext cx="3263030" cy="396134"/>
          </a:xfrm>
          <a:prstGeom prst="rect">
            <a:avLst/>
          </a:prstGeom>
          <a:noFill/>
        </p:spPr>
        <p:txBody>
          <a:bodyPr wrap="square">
            <a:spAutoFit/>
          </a:bodyPr>
          <a:lstStyle/>
          <a:p>
            <a:pPr marL="285750" indent="-285750">
              <a:lnSpc>
                <a:spcPct val="120000"/>
              </a:lnSpc>
            </a:pPr>
            <a:r>
              <a:rPr lang="en-US" dirty="0">
                <a:latin typeface="Swis721 Cn BT" panose="020B0506020202030204" pitchFamily="34" charset="0"/>
              </a:rPr>
              <a:t>Creates an environment of security</a:t>
            </a:r>
          </a:p>
        </p:txBody>
      </p:sp>
      <p:sp>
        <p:nvSpPr>
          <p:cNvPr id="9" name="TextBox 8">
            <a:extLst>
              <a:ext uri="{FF2B5EF4-FFF2-40B4-BE49-F238E27FC236}">
                <a16:creationId xmlns:a16="http://schemas.microsoft.com/office/drawing/2014/main" id="{DCF87F2F-62FC-D69C-BB64-8775FB66E92D}"/>
              </a:ext>
            </a:extLst>
          </p:cNvPr>
          <p:cNvSpPr txBox="1"/>
          <p:nvPr/>
        </p:nvSpPr>
        <p:spPr>
          <a:xfrm>
            <a:off x="1227493" y="4966452"/>
            <a:ext cx="1666019" cy="396134"/>
          </a:xfrm>
          <a:prstGeom prst="rect">
            <a:avLst/>
          </a:prstGeom>
          <a:noFill/>
        </p:spPr>
        <p:txBody>
          <a:bodyPr wrap="square">
            <a:spAutoFit/>
          </a:bodyPr>
          <a:lstStyle/>
          <a:p>
            <a:pPr marL="285750" indent="-285750">
              <a:lnSpc>
                <a:spcPct val="120000"/>
              </a:lnSpc>
            </a:pPr>
            <a:r>
              <a:rPr lang="en-US" dirty="0">
                <a:latin typeface="Swis721 Cn BT" panose="020B0506020202030204" pitchFamily="34" charset="0"/>
              </a:rPr>
              <a:t>Builds trust</a:t>
            </a:r>
          </a:p>
        </p:txBody>
      </p:sp>
    </p:spTree>
    <p:extLst>
      <p:ext uri="{BB962C8B-B14F-4D97-AF65-F5344CB8AC3E}">
        <p14:creationId xmlns:p14="http://schemas.microsoft.com/office/powerpoint/2010/main" val="9890015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455A9-7D01-1061-09F3-DDDC7D32C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7" y="-1"/>
            <a:ext cx="12296274" cy="5859379"/>
          </a:xfrm>
          <a:prstGeom prst="rect">
            <a:avLst/>
          </a:prstGeom>
        </p:spPr>
      </p:pic>
      <p:sp>
        <p:nvSpPr>
          <p:cNvPr id="4" name="TextBox 3">
            <a:extLst>
              <a:ext uri="{FF2B5EF4-FFF2-40B4-BE49-F238E27FC236}">
                <a16:creationId xmlns:a16="http://schemas.microsoft.com/office/drawing/2014/main" id="{8F174479-671A-CBB4-10B3-5A06DF0944D3}"/>
              </a:ext>
            </a:extLst>
          </p:cNvPr>
          <p:cNvSpPr txBox="1"/>
          <p:nvPr/>
        </p:nvSpPr>
        <p:spPr>
          <a:xfrm>
            <a:off x="136317" y="169510"/>
            <a:ext cx="3412999" cy="935908"/>
          </a:xfrm>
          <a:prstGeom prst="rect">
            <a:avLst/>
          </a:prstGeom>
          <a:noFill/>
        </p:spPr>
        <p:txBody>
          <a:bodyPr wrap="square">
            <a:noAutofit/>
          </a:bodyPr>
          <a:lstStyle/>
          <a:p>
            <a:r>
              <a:rPr lang="en-US" sz="3600" b="1" dirty="0">
                <a:solidFill>
                  <a:schemeClr val="bg1"/>
                </a:solidFill>
                <a:latin typeface="Swis721 Cn BT" panose="020B0506020202030204" pitchFamily="34" charset="0"/>
              </a:rPr>
              <a:t>Building Trust</a:t>
            </a:r>
            <a:endParaRPr lang="en-IN" sz="3600" b="1" dirty="0">
              <a:solidFill>
                <a:schemeClr val="bg1"/>
              </a:solidFill>
              <a:latin typeface="Swis721 Cn BT" panose="020B0506020202030204" pitchFamily="34" charset="0"/>
            </a:endParaRPr>
          </a:p>
        </p:txBody>
      </p:sp>
    </p:spTree>
    <p:extLst>
      <p:ext uri="{BB962C8B-B14F-4D97-AF65-F5344CB8AC3E}">
        <p14:creationId xmlns:p14="http://schemas.microsoft.com/office/powerpoint/2010/main" val="67920140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0375-C523-8953-F06B-BCC8AB20A30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CDA0043-4FE9-3930-3DAD-802FF6E5AE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5366084"/>
          </a:xfrm>
        </p:spPr>
      </p:pic>
      <p:sp>
        <p:nvSpPr>
          <p:cNvPr id="6" name="Content Placeholder 6">
            <a:extLst>
              <a:ext uri="{FF2B5EF4-FFF2-40B4-BE49-F238E27FC236}">
                <a16:creationId xmlns:a16="http://schemas.microsoft.com/office/drawing/2014/main" id="{A480D41A-BF4E-5FF4-9CB3-7083A67D1FFD}"/>
              </a:ext>
            </a:extLst>
          </p:cNvPr>
          <p:cNvSpPr txBox="1">
            <a:spLocks/>
          </p:cNvSpPr>
          <p:nvPr/>
        </p:nvSpPr>
        <p:spPr>
          <a:xfrm>
            <a:off x="5871410" y="467744"/>
            <a:ext cx="6304547" cy="2419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pPr>
            <a:r>
              <a:rPr lang="en-US" sz="2000" dirty="0">
                <a:latin typeface="Swis721 Cn BT" panose="020B0506020202030204" pitchFamily="34" charset="0"/>
              </a:rPr>
              <a:t>Reinforces behavior</a:t>
            </a:r>
          </a:p>
          <a:p>
            <a:pPr marL="285750" indent="-285750">
              <a:lnSpc>
                <a:spcPct val="120000"/>
              </a:lnSpc>
            </a:pPr>
            <a:endParaRPr lang="en-US" sz="500" dirty="0">
              <a:latin typeface="Swis721 Cn BT" panose="020B0506020202030204" pitchFamily="34" charset="0"/>
            </a:endParaRPr>
          </a:p>
          <a:p>
            <a:pPr marL="285750" indent="-285750">
              <a:lnSpc>
                <a:spcPct val="120000"/>
              </a:lnSpc>
            </a:pPr>
            <a:r>
              <a:rPr lang="en-US" sz="2000" dirty="0">
                <a:latin typeface="Swis721 Cn BT" panose="020B0506020202030204" pitchFamily="34" charset="0"/>
              </a:rPr>
              <a:t>Makes the person valued and acknowledged</a:t>
            </a:r>
          </a:p>
          <a:p>
            <a:pPr marL="285750" indent="-285750">
              <a:lnSpc>
                <a:spcPct val="120000"/>
              </a:lnSpc>
            </a:pPr>
            <a:endParaRPr lang="en-US" sz="500" dirty="0">
              <a:latin typeface="Swis721 Cn BT" panose="020B0506020202030204" pitchFamily="34" charset="0"/>
            </a:endParaRPr>
          </a:p>
          <a:p>
            <a:pPr marL="285750" indent="-285750">
              <a:lnSpc>
                <a:spcPct val="120000"/>
              </a:lnSpc>
            </a:pPr>
            <a:r>
              <a:rPr lang="en-US" sz="2000" dirty="0">
                <a:latin typeface="Swis721 Cn BT" panose="020B0506020202030204" pitchFamily="34" charset="0"/>
              </a:rPr>
              <a:t>Motivates others to replicate behavior and performance</a:t>
            </a:r>
          </a:p>
          <a:p>
            <a:pPr marL="285750" indent="-285750">
              <a:lnSpc>
                <a:spcPct val="120000"/>
              </a:lnSpc>
            </a:pPr>
            <a:endParaRPr lang="en-US" sz="500" dirty="0">
              <a:latin typeface="Swis721 Cn BT" panose="020B0506020202030204" pitchFamily="34" charset="0"/>
            </a:endParaRPr>
          </a:p>
          <a:p>
            <a:pPr marL="285750" indent="-285750">
              <a:lnSpc>
                <a:spcPct val="120000"/>
              </a:lnSpc>
            </a:pPr>
            <a:r>
              <a:rPr lang="en-US" sz="2000" dirty="0">
                <a:latin typeface="Swis721 Cn BT" panose="020B0506020202030204" pitchFamily="34" charset="0"/>
              </a:rPr>
              <a:t>Creates a culture of observing goodness and expressing it</a:t>
            </a:r>
          </a:p>
        </p:txBody>
      </p:sp>
      <p:sp>
        <p:nvSpPr>
          <p:cNvPr id="3" name="Title 1">
            <a:extLst>
              <a:ext uri="{FF2B5EF4-FFF2-40B4-BE49-F238E27FC236}">
                <a16:creationId xmlns:a16="http://schemas.microsoft.com/office/drawing/2014/main" id="{5A890609-3EFC-F65D-9A8E-3DD540EE08A1}"/>
              </a:ext>
            </a:extLst>
          </p:cNvPr>
          <p:cNvSpPr txBox="1">
            <a:spLocks/>
          </p:cNvSpPr>
          <p:nvPr/>
        </p:nvSpPr>
        <p:spPr>
          <a:xfrm>
            <a:off x="1668377" y="5800473"/>
            <a:ext cx="9144000" cy="692402"/>
          </a:xfrm>
          <a:prstGeom prst="rect">
            <a:avLst/>
          </a:prstGeom>
          <a:noFill/>
          <a:ln>
            <a:noFill/>
          </a:ln>
        </p:spPr>
        <p:txBody>
          <a:bodyPr vert="horz" wrap="square" lIns="91440" tIns="45720" rIns="91440" bIns="45720" numCol="1" rtlCol="0" anchor="ctr" anchorCtr="0" compatLnSpc="1">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a:latin typeface="Swis721 Cn BT" panose="020B0506020202030204" pitchFamily="34" charset="0"/>
              </a:rPr>
              <a:t>Team Motivation &amp; Appreciation- Importance</a:t>
            </a:r>
          </a:p>
        </p:txBody>
      </p:sp>
    </p:spTree>
    <p:extLst>
      <p:ext uri="{BB962C8B-B14F-4D97-AF65-F5344CB8AC3E}">
        <p14:creationId xmlns:p14="http://schemas.microsoft.com/office/powerpoint/2010/main" val="38452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80833872"/>
              </p:ext>
            </p:extLst>
          </p:nvPr>
        </p:nvGraphicFramePr>
        <p:xfrm>
          <a:off x="1114466" y="1469948"/>
          <a:ext cx="9252047" cy="485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Free Video SVG, PNG Icon, Symbol. Downloa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17088" y="2960948"/>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0E15B0-9CD1-6E6C-1268-3F734FA53DC2}"/>
              </a:ext>
            </a:extLst>
          </p:cNvPr>
          <p:cNvSpPr txBox="1"/>
          <p:nvPr/>
        </p:nvSpPr>
        <p:spPr>
          <a:xfrm>
            <a:off x="486386" y="211664"/>
            <a:ext cx="9133754" cy="935908"/>
          </a:xfrm>
          <a:prstGeom prst="rect">
            <a:avLst/>
          </a:prstGeom>
          <a:noFill/>
        </p:spPr>
        <p:txBody>
          <a:bodyPr wrap="square">
            <a:noAutofit/>
          </a:bodyPr>
          <a:lstStyle/>
          <a:p>
            <a:pPr algn="ctr"/>
            <a:r>
              <a:rPr lang="en-US" sz="4400" b="1" dirty="0">
                <a:latin typeface="Swis721 Cn BT" panose="020B0506020202030204" pitchFamily="34" charset="0"/>
              </a:rPr>
              <a:t>What matters while sharing feedback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5473FA0-9F0E-496E-9503-4102CA664E1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75A6CA8F-8203-4473-A039-1BBC2A0EB20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334283CD-0E0F-4469-9144-3E22E1BF4F8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C3271F28-2C94-49C7-8A6E-0ADF9D8B42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195E425-1FBC-4215-8D6C-5AAE71D2DF6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BE4A0CB9-93E0-42DA-97C9-82DF7E26260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E97803F6-AC21-4249-B7F6-DE3FF194BCE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40AD8100-A977-4565-8451-14450C6B3B4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10B9F4BF-525C-4ED5-886B-CAC828B0246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8D66FC44-9F47-4C68-A406-A999BD2600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830" y="1550096"/>
            <a:ext cx="8682340" cy="4561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97641C-98D0-9DD6-1445-FD38806A3984}"/>
              </a:ext>
            </a:extLst>
          </p:cNvPr>
          <p:cNvSpPr txBox="1"/>
          <p:nvPr/>
        </p:nvSpPr>
        <p:spPr>
          <a:xfrm>
            <a:off x="873556" y="120371"/>
            <a:ext cx="9916010" cy="935908"/>
          </a:xfrm>
          <a:prstGeom prst="rect">
            <a:avLst/>
          </a:prstGeom>
          <a:noFill/>
        </p:spPr>
        <p:txBody>
          <a:bodyPr wrap="square">
            <a:noAutofit/>
          </a:bodyPr>
          <a:lstStyle/>
          <a:p>
            <a:r>
              <a:rPr lang="en-US" sz="4000" b="1" dirty="0">
                <a:latin typeface="Swis721 Cn BT" panose="020B0506020202030204" pitchFamily="34" charset="0"/>
              </a:rPr>
              <a:t>The coaching process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0AA6F-3AE0-05B7-AB5F-6702C828E50A}"/>
              </a:ext>
            </a:extLst>
          </p:cNvPr>
          <p:cNvPicPr>
            <a:picLocks noChangeAspect="1"/>
          </p:cNvPicPr>
          <p:nvPr/>
        </p:nvPicPr>
        <p:blipFill rotWithShape="1">
          <a:blip r:embed="rId3">
            <a:clrChange>
              <a:clrFrom>
                <a:srgbClr val="E9E9E9"/>
              </a:clrFrom>
              <a:clrTo>
                <a:srgbClr val="E9E9E9">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622" t="12456" r="10877" b="13158"/>
          <a:stretch/>
        </p:blipFill>
        <p:spPr>
          <a:xfrm>
            <a:off x="1359568" y="854242"/>
            <a:ext cx="9504948" cy="5603734"/>
          </a:xfrm>
          <a:prstGeom prst="rect">
            <a:avLst/>
          </a:prstGeom>
        </p:spPr>
      </p:pic>
      <p:sp>
        <p:nvSpPr>
          <p:cNvPr id="6" name="Title 1">
            <a:extLst>
              <a:ext uri="{FF2B5EF4-FFF2-40B4-BE49-F238E27FC236}">
                <a16:creationId xmlns:a16="http://schemas.microsoft.com/office/drawing/2014/main" id="{FBFC4C4B-8FFF-4D61-0F04-303EC3D4A0C8}"/>
              </a:ext>
            </a:extLst>
          </p:cNvPr>
          <p:cNvSpPr txBox="1">
            <a:spLocks/>
          </p:cNvSpPr>
          <p:nvPr/>
        </p:nvSpPr>
        <p:spPr>
          <a:xfrm>
            <a:off x="852237" y="237816"/>
            <a:ext cx="9144000" cy="692402"/>
          </a:xfrm>
          <a:prstGeom prst="rect">
            <a:avLst/>
          </a:prstGeom>
          <a:noFill/>
          <a:ln>
            <a:noFill/>
          </a:ln>
        </p:spPr>
        <p:txBody>
          <a:bodyPr vert="horz" wrap="square" lIns="91440" tIns="45720" rIns="91440" bIns="45720" numCol="1" rtlCol="0" anchor="ctr" anchorCtr="0" compatLnSpc="1">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latin typeface="Swis721 Cn BT" panose="020B0506020202030204" pitchFamily="34" charset="0"/>
              </a:rPr>
              <a:t>Prioritizing tasks</a:t>
            </a:r>
          </a:p>
        </p:txBody>
      </p:sp>
      <p:pic>
        <p:nvPicPr>
          <p:cNvPr id="1030" name="Picture 6" descr="Hurry up label limited offer countdown banner last minute offer vector stock illustration">
            <a:extLst>
              <a:ext uri="{FF2B5EF4-FFF2-40B4-BE49-F238E27FC236}">
                <a16:creationId xmlns:a16="http://schemas.microsoft.com/office/drawing/2014/main" id="{2C83700C-444A-2D69-DE79-126ADC4B1A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918" y="1106341"/>
            <a:ext cx="1421230" cy="11941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B8645D-ECF7-DB6A-F5B2-E7D9DCC16A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2600" y="1079801"/>
            <a:ext cx="1247275" cy="1247275"/>
          </a:xfrm>
          <a:prstGeom prst="rect">
            <a:avLst/>
          </a:prstGeom>
        </p:spPr>
      </p:pic>
      <p:sp>
        <p:nvSpPr>
          <p:cNvPr id="11" name="TextBox 10">
            <a:extLst>
              <a:ext uri="{FF2B5EF4-FFF2-40B4-BE49-F238E27FC236}">
                <a16:creationId xmlns:a16="http://schemas.microsoft.com/office/drawing/2014/main" id="{8E02CB89-C434-98BE-68B4-FF818B5FAE9E}"/>
              </a:ext>
            </a:extLst>
          </p:cNvPr>
          <p:cNvSpPr txBox="1"/>
          <p:nvPr/>
        </p:nvSpPr>
        <p:spPr>
          <a:xfrm>
            <a:off x="3104148" y="1472605"/>
            <a:ext cx="1000595" cy="461665"/>
          </a:xfrm>
          <a:prstGeom prst="rect">
            <a:avLst/>
          </a:prstGeom>
          <a:noFill/>
        </p:spPr>
        <p:txBody>
          <a:bodyPr wrap="none" rtlCol="0">
            <a:spAutoFit/>
          </a:bodyPr>
          <a:lstStyle/>
          <a:p>
            <a:r>
              <a:rPr lang="en-IN" sz="2400" b="1" dirty="0"/>
              <a:t>Urgent</a:t>
            </a:r>
          </a:p>
        </p:txBody>
      </p:sp>
      <p:sp>
        <p:nvSpPr>
          <p:cNvPr id="12" name="TextBox 11">
            <a:extLst>
              <a:ext uri="{FF2B5EF4-FFF2-40B4-BE49-F238E27FC236}">
                <a16:creationId xmlns:a16="http://schemas.microsoft.com/office/drawing/2014/main" id="{3E994376-D834-B68F-BDEA-A14AD22F9914}"/>
              </a:ext>
            </a:extLst>
          </p:cNvPr>
          <p:cNvSpPr txBox="1"/>
          <p:nvPr/>
        </p:nvSpPr>
        <p:spPr>
          <a:xfrm>
            <a:off x="7402969" y="1472604"/>
            <a:ext cx="1368580" cy="461665"/>
          </a:xfrm>
          <a:prstGeom prst="rect">
            <a:avLst/>
          </a:prstGeom>
          <a:noFill/>
        </p:spPr>
        <p:txBody>
          <a:bodyPr wrap="none" rtlCol="0">
            <a:spAutoFit/>
          </a:bodyPr>
          <a:lstStyle/>
          <a:p>
            <a:r>
              <a:rPr lang="en-IN" sz="2400" b="1" dirty="0"/>
              <a:t>Important</a:t>
            </a:r>
          </a:p>
        </p:txBody>
      </p:sp>
      <p:sp>
        <p:nvSpPr>
          <p:cNvPr id="13" name="Content Placeholder 4">
            <a:extLst>
              <a:ext uri="{FF2B5EF4-FFF2-40B4-BE49-F238E27FC236}">
                <a16:creationId xmlns:a16="http://schemas.microsoft.com/office/drawing/2014/main" id="{C3878570-696D-69DF-8EBD-12C6352DB764}"/>
              </a:ext>
            </a:extLst>
          </p:cNvPr>
          <p:cNvSpPr txBox="1">
            <a:spLocks/>
          </p:cNvSpPr>
          <p:nvPr/>
        </p:nvSpPr>
        <p:spPr>
          <a:xfrm>
            <a:off x="-1275430" y="3609699"/>
            <a:ext cx="4346602" cy="3870048"/>
          </a:xfrm>
          <a:prstGeom prst="rect">
            <a:avLst/>
          </a:prstGeom>
          <a:noFill/>
          <a:ln>
            <a:noFill/>
          </a:ln>
        </p:spPr>
        <p:txBody>
          <a:bodyPr vert="horz" wrap="square" lIns="91440" tIns="45720" rIns="91440" bIns="45720" numCol="1"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500" dirty="0">
              <a:latin typeface="Abadi MT Condensed Light" panose="020B0306030101010103" pitchFamily="34" charset="77"/>
            </a:endParaRPr>
          </a:p>
          <a:p>
            <a:endParaRPr lang="en-GB" sz="500" dirty="0">
              <a:latin typeface="Abadi MT Condensed Light" panose="020B0306030101010103" pitchFamily="34" charset="77"/>
            </a:endParaRPr>
          </a:p>
          <a:p>
            <a:endParaRPr lang="en-GB" sz="500" dirty="0">
              <a:latin typeface="Abadi MT Condensed Light" panose="020B0306030101010103" pitchFamily="34" charset="77"/>
            </a:endParaRPr>
          </a:p>
          <a:p>
            <a:endParaRPr lang="en-IN" sz="500" dirty="0">
              <a:latin typeface="Abadi MT Condensed Light" panose="020B0306030101010103" pitchFamily="34" charset="77"/>
            </a:endParaRPr>
          </a:p>
        </p:txBody>
      </p:sp>
      <p:sp>
        <p:nvSpPr>
          <p:cNvPr id="16" name="Content Placeholder 4">
            <a:extLst>
              <a:ext uri="{FF2B5EF4-FFF2-40B4-BE49-F238E27FC236}">
                <a16:creationId xmlns:a16="http://schemas.microsoft.com/office/drawing/2014/main" id="{526531A9-CCE5-4898-58B8-2506AFDC5142}"/>
              </a:ext>
            </a:extLst>
          </p:cNvPr>
          <p:cNvSpPr txBox="1">
            <a:spLocks/>
          </p:cNvSpPr>
          <p:nvPr/>
        </p:nvSpPr>
        <p:spPr>
          <a:xfrm>
            <a:off x="6352870" y="2405917"/>
            <a:ext cx="4156212" cy="3754251"/>
          </a:xfrm>
          <a:prstGeom prst="rect">
            <a:avLst/>
          </a:prstGeom>
          <a:noFill/>
          <a:ln>
            <a:noFill/>
          </a:ln>
        </p:spPr>
        <p:txBody>
          <a:bodyPr vert="horz" wrap="square" lIns="91440" tIns="45720" rIns="91440" bIns="45720" numCol="1"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500" dirty="0">
              <a:latin typeface="Abadi MT Condensed Light" panose="020B0306030101010103" pitchFamily="34" charset="77"/>
            </a:endParaRPr>
          </a:p>
          <a:p>
            <a:endParaRPr lang="en-GB" sz="500" dirty="0">
              <a:latin typeface="Abadi MT Condensed Light" panose="020B0306030101010103" pitchFamily="34" charset="77"/>
            </a:endParaRPr>
          </a:p>
          <a:p>
            <a:endParaRPr lang="en-GB" sz="500" dirty="0">
              <a:latin typeface="Abadi MT Condensed Light" panose="020B0306030101010103" pitchFamily="34" charset="77"/>
            </a:endParaRPr>
          </a:p>
          <a:p>
            <a:endParaRPr lang="en-IN" sz="500" dirty="0">
              <a:latin typeface="Abadi MT Condensed Light" panose="020B0306030101010103" pitchFamily="34" charset="77"/>
            </a:endParaRPr>
          </a:p>
        </p:txBody>
      </p:sp>
      <p:sp>
        <p:nvSpPr>
          <p:cNvPr id="3" name="TextBox 2">
            <a:extLst>
              <a:ext uri="{FF2B5EF4-FFF2-40B4-BE49-F238E27FC236}">
                <a16:creationId xmlns:a16="http://schemas.microsoft.com/office/drawing/2014/main" id="{2EA8FD33-129C-DDBA-B2A5-5483E0C9B9A7}"/>
              </a:ext>
            </a:extLst>
          </p:cNvPr>
          <p:cNvSpPr txBox="1"/>
          <p:nvPr/>
        </p:nvSpPr>
        <p:spPr>
          <a:xfrm>
            <a:off x="1769598" y="2286517"/>
            <a:ext cx="4069533" cy="338554"/>
          </a:xfrm>
          <a:prstGeom prst="rect">
            <a:avLst/>
          </a:prstGeom>
          <a:noFill/>
        </p:spPr>
        <p:txBody>
          <a:bodyPr wrap="square">
            <a:spAutoFit/>
          </a:bodyPr>
          <a:lstStyle/>
          <a:p>
            <a:r>
              <a:rPr lang="en-GB" sz="1600" dirty="0">
                <a:latin typeface="+mj-lt"/>
              </a:rPr>
              <a:t>Has immediate, damaging consequences</a:t>
            </a:r>
          </a:p>
        </p:txBody>
      </p:sp>
      <p:sp>
        <p:nvSpPr>
          <p:cNvPr id="7" name="TextBox 6">
            <a:extLst>
              <a:ext uri="{FF2B5EF4-FFF2-40B4-BE49-F238E27FC236}">
                <a16:creationId xmlns:a16="http://schemas.microsoft.com/office/drawing/2014/main" id="{1E3C592F-6257-2351-25D2-17720845F3E3}"/>
              </a:ext>
            </a:extLst>
          </p:cNvPr>
          <p:cNvSpPr txBox="1"/>
          <p:nvPr/>
        </p:nvSpPr>
        <p:spPr>
          <a:xfrm>
            <a:off x="1790856" y="2957924"/>
            <a:ext cx="3100515" cy="338554"/>
          </a:xfrm>
          <a:prstGeom prst="rect">
            <a:avLst/>
          </a:prstGeom>
          <a:noFill/>
        </p:spPr>
        <p:txBody>
          <a:bodyPr wrap="square">
            <a:spAutoFit/>
          </a:bodyPr>
          <a:lstStyle/>
          <a:p>
            <a:r>
              <a:rPr lang="en-GB" sz="1600" dirty="0">
                <a:latin typeface="+mj-lt"/>
              </a:rPr>
              <a:t>Needs immediate attention</a:t>
            </a:r>
          </a:p>
        </p:txBody>
      </p:sp>
      <p:sp>
        <p:nvSpPr>
          <p:cNvPr id="10" name="TextBox 9">
            <a:extLst>
              <a:ext uri="{FF2B5EF4-FFF2-40B4-BE49-F238E27FC236}">
                <a16:creationId xmlns:a16="http://schemas.microsoft.com/office/drawing/2014/main" id="{CAAB95A5-5EAC-9D17-D261-7A88C0501274}"/>
              </a:ext>
            </a:extLst>
          </p:cNvPr>
          <p:cNvSpPr txBox="1"/>
          <p:nvPr/>
        </p:nvSpPr>
        <p:spPr>
          <a:xfrm>
            <a:off x="1737270" y="3652040"/>
            <a:ext cx="4069534" cy="338554"/>
          </a:xfrm>
          <a:prstGeom prst="rect">
            <a:avLst/>
          </a:prstGeom>
          <a:noFill/>
        </p:spPr>
        <p:txBody>
          <a:bodyPr wrap="square">
            <a:spAutoFit/>
          </a:bodyPr>
          <a:lstStyle/>
          <a:p>
            <a:r>
              <a:rPr lang="en-GB" sz="1600" dirty="0">
                <a:latin typeface="+mj-lt"/>
              </a:rPr>
              <a:t>Can lead to loss of business, goodwill, reputation</a:t>
            </a:r>
          </a:p>
        </p:txBody>
      </p:sp>
      <p:sp>
        <p:nvSpPr>
          <p:cNvPr id="15" name="TextBox 14">
            <a:extLst>
              <a:ext uri="{FF2B5EF4-FFF2-40B4-BE49-F238E27FC236}">
                <a16:creationId xmlns:a16="http://schemas.microsoft.com/office/drawing/2014/main" id="{561BD016-3FA1-35DA-1C4D-8A615C47B210}"/>
              </a:ext>
            </a:extLst>
          </p:cNvPr>
          <p:cNvSpPr txBox="1"/>
          <p:nvPr/>
        </p:nvSpPr>
        <p:spPr>
          <a:xfrm>
            <a:off x="1737270" y="4390013"/>
            <a:ext cx="4301687" cy="338554"/>
          </a:xfrm>
          <a:prstGeom prst="rect">
            <a:avLst/>
          </a:prstGeom>
          <a:noFill/>
        </p:spPr>
        <p:txBody>
          <a:bodyPr wrap="square">
            <a:spAutoFit/>
          </a:bodyPr>
          <a:lstStyle/>
          <a:p>
            <a:r>
              <a:rPr lang="en-GB" sz="1600" dirty="0">
                <a:latin typeface="+mj-lt"/>
              </a:rPr>
              <a:t>Can be pressurizing and seem out of control</a:t>
            </a:r>
          </a:p>
        </p:txBody>
      </p:sp>
      <p:sp>
        <p:nvSpPr>
          <p:cNvPr id="18" name="TextBox 17">
            <a:extLst>
              <a:ext uri="{FF2B5EF4-FFF2-40B4-BE49-F238E27FC236}">
                <a16:creationId xmlns:a16="http://schemas.microsoft.com/office/drawing/2014/main" id="{90288152-A4E6-6950-0D31-D092AB631044}"/>
              </a:ext>
            </a:extLst>
          </p:cNvPr>
          <p:cNvSpPr txBox="1"/>
          <p:nvPr/>
        </p:nvSpPr>
        <p:spPr>
          <a:xfrm>
            <a:off x="1806238" y="5175391"/>
            <a:ext cx="2543922" cy="338554"/>
          </a:xfrm>
          <a:prstGeom prst="rect">
            <a:avLst/>
          </a:prstGeom>
          <a:noFill/>
        </p:spPr>
        <p:txBody>
          <a:bodyPr wrap="square">
            <a:spAutoFit/>
          </a:bodyPr>
          <a:lstStyle/>
          <a:p>
            <a:r>
              <a:rPr lang="en-IN" sz="1600" dirty="0">
                <a:latin typeface="+mj-lt"/>
              </a:rPr>
              <a:t>Crisis, emergencies</a:t>
            </a:r>
          </a:p>
        </p:txBody>
      </p:sp>
      <p:sp>
        <p:nvSpPr>
          <p:cNvPr id="20" name="TextBox 19">
            <a:extLst>
              <a:ext uri="{FF2B5EF4-FFF2-40B4-BE49-F238E27FC236}">
                <a16:creationId xmlns:a16="http://schemas.microsoft.com/office/drawing/2014/main" id="{E1B29F99-98FA-4881-217B-1CF5D9BE7945}"/>
              </a:ext>
            </a:extLst>
          </p:cNvPr>
          <p:cNvSpPr txBox="1"/>
          <p:nvPr/>
        </p:nvSpPr>
        <p:spPr>
          <a:xfrm>
            <a:off x="6220658" y="2203344"/>
            <a:ext cx="4399217" cy="584775"/>
          </a:xfrm>
          <a:prstGeom prst="rect">
            <a:avLst/>
          </a:prstGeom>
          <a:noFill/>
        </p:spPr>
        <p:txBody>
          <a:bodyPr wrap="square">
            <a:spAutoFit/>
          </a:bodyPr>
          <a:lstStyle/>
          <a:p>
            <a:r>
              <a:rPr lang="en-GB" sz="1600" dirty="0">
                <a:latin typeface="+mj-lt"/>
              </a:rPr>
              <a:t>Has beneficial outcomes, possibly in the immediate future and long-term</a:t>
            </a:r>
          </a:p>
        </p:txBody>
      </p:sp>
      <p:sp>
        <p:nvSpPr>
          <p:cNvPr id="22" name="TextBox 21">
            <a:extLst>
              <a:ext uri="{FF2B5EF4-FFF2-40B4-BE49-F238E27FC236}">
                <a16:creationId xmlns:a16="http://schemas.microsoft.com/office/drawing/2014/main" id="{3B1C8903-D478-12C8-AA00-315BE302AFE3}"/>
              </a:ext>
            </a:extLst>
          </p:cNvPr>
          <p:cNvSpPr txBox="1"/>
          <p:nvPr/>
        </p:nvSpPr>
        <p:spPr>
          <a:xfrm>
            <a:off x="6292395" y="2940003"/>
            <a:ext cx="4216687" cy="338554"/>
          </a:xfrm>
          <a:prstGeom prst="rect">
            <a:avLst/>
          </a:prstGeom>
          <a:noFill/>
        </p:spPr>
        <p:txBody>
          <a:bodyPr wrap="square">
            <a:spAutoFit/>
          </a:bodyPr>
          <a:lstStyle/>
          <a:p>
            <a:r>
              <a:rPr lang="en-GB" sz="1600" dirty="0">
                <a:latin typeface="+mj-lt"/>
              </a:rPr>
              <a:t>Can lead to growth, profits, goodwill, credibility</a:t>
            </a:r>
          </a:p>
        </p:txBody>
      </p:sp>
      <p:sp>
        <p:nvSpPr>
          <p:cNvPr id="24" name="TextBox 23">
            <a:extLst>
              <a:ext uri="{FF2B5EF4-FFF2-40B4-BE49-F238E27FC236}">
                <a16:creationId xmlns:a16="http://schemas.microsoft.com/office/drawing/2014/main" id="{44568967-2254-1746-3122-90C6C4F7F8D6}"/>
              </a:ext>
            </a:extLst>
          </p:cNvPr>
          <p:cNvSpPr txBox="1"/>
          <p:nvPr/>
        </p:nvSpPr>
        <p:spPr>
          <a:xfrm>
            <a:off x="6333458" y="4374624"/>
            <a:ext cx="4304624" cy="338554"/>
          </a:xfrm>
          <a:prstGeom prst="rect">
            <a:avLst/>
          </a:prstGeom>
          <a:noFill/>
        </p:spPr>
        <p:txBody>
          <a:bodyPr wrap="square">
            <a:spAutoFit/>
          </a:bodyPr>
          <a:lstStyle/>
          <a:p>
            <a:r>
              <a:rPr lang="en-GB" sz="1600" dirty="0">
                <a:latin typeface="+mj-lt"/>
              </a:rPr>
              <a:t>Can improve efficiency and effectiveness</a:t>
            </a:r>
          </a:p>
        </p:txBody>
      </p:sp>
      <p:sp>
        <p:nvSpPr>
          <p:cNvPr id="26" name="TextBox 25">
            <a:extLst>
              <a:ext uri="{FF2B5EF4-FFF2-40B4-BE49-F238E27FC236}">
                <a16:creationId xmlns:a16="http://schemas.microsoft.com/office/drawing/2014/main" id="{0E8E9CE7-97F0-EC7D-DAC8-DFF4CEC354B5}"/>
              </a:ext>
            </a:extLst>
          </p:cNvPr>
          <p:cNvSpPr txBox="1"/>
          <p:nvPr/>
        </p:nvSpPr>
        <p:spPr>
          <a:xfrm>
            <a:off x="6292395" y="5150589"/>
            <a:ext cx="3991473" cy="338554"/>
          </a:xfrm>
          <a:prstGeom prst="rect">
            <a:avLst/>
          </a:prstGeom>
          <a:noFill/>
        </p:spPr>
        <p:txBody>
          <a:bodyPr wrap="square">
            <a:spAutoFit/>
          </a:bodyPr>
          <a:lstStyle/>
          <a:p>
            <a:r>
              <a:rPr lang="en-GB" sz="1600" dirty="0">
                <a:latin typeface="+mj-lt"/>
              </a:rPr>
              <a:t>Will allow control and a planned approach</a:t>
            </a:r>
          </a:p>
        </p:txBody>
      </p:sp>
      <p:sp>
        <p:nvSpPr>
          <p:cNvPr id="28" name="TextBox 27">
            <a:extLst>
              <a:ext uri="{FF2B5EF4-FFF2-40B4-BE49-F238E27FC236}">
                <a16:creationId xmlns:a16="http://schemas.microsoft.com/office/drawing/2014/main" id="{50C0A575-11F3-DA77-14F1-862C0FE93657}"/>
              </a:ext>
            </a:extLst>
          </p:cNvPr>
          <p:cNvSpPr txBox="1"/>
          <p:nvPr/>
        </p:nvSpPr>
        <p:spPr>
          <a:xfrm>
            <a:off x="6333458" y="3721093"/>
            <a:ext cx="4216687" cy="338554"/>
          </a:xfrm>
          <a:prstGeom prst="rect">
            <a:avLst/>
          </a:prstGeom>
          <a:noFill/>
        </p:spPr>
        <p:txBody>
          <a:bodyPr wrap="square">
            <a:spAutoFit/>
          </a:bodyPr>
          <a:lstStyle/>
          <a:p>
            <a:r>
              <a:rPr lang="en-GB" sz="1600" dirty="0">
                <a:latin typeface="+mj-lt"/>
              </a:rPr>
              <a:t>Can be pressurizing and seem out of control</a:t>
            </a:r>
          </a:p>
        </p:txBody>
      </p:sp>
    </p:spTree>
    <p:extLst>
      <p:ext uri="{BB962C8B-B14F-4D97-AF65-F5344CB8AC3E}">
        <p14:creationId xmlns:p14="http://schemas.microsoft.com/office/powerpoint/2010/main" val="38502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5" grpId="0"/>
      <p:bldP spid="18" grpId="0"/>
      <p:bldP spid="20" grpId="0"/>
      <p:bldP spid="22" grpId="0"/>
      <p:bldP spid="24"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thank you placard concept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0657" b="14010"/>
          <a:stretch>
            <a:fillRect/>
          </a:stretch>
        </p:blipFill>
        <p:spPr bwMode="auto">
          <a:xfrm>
            <a:off x="3391400" y="228599"/>
            <a:ext cx="6185736" cy="3104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20253" y="4617144"/>
            <a:ext cx="505326" cy="505326"/>
          </a:xfrm>
          <a:prstGeom prst="rect">
            <a:avLst/>
          </a:prstGeom>
        </p:spPr>
      </p:pic>
      <p:pic>
        <p:nvPicPr>
          <p:cNvPr id="7" name="Picture 6"/>
          <p:cNvPicPr>
            <a:picLocks noChangeAspect="1"/>
          </p:cNvPicPr>
          <p:nvPr/>
        </p:nvPicPr>
        <p:blipFill>
          <a:blip r:embed="rId4"/>
          <a:stretch>
            <a:fillRect/>
          </a:stretch>
        </p:blipFill>
        <p:spPr>
          <a:xfrm>
            <a:off x="5771147" y="4512387"/>
            <a:ext cx="649705" cy="649705"/>
          </a:xfrm>
          <a:prstGeom prst="rect">
            <a:avLst/>
          </a:prstGeom>
        </p:spPr>
      </p:pic>
      <p:pic>
        <p:nvPicPr>
          <p:cNvPr id="9" name="Picture 8"/>
          <p:cNvPicPr>
            <a:picLocks noChangeAspect="1"/>
          </p:cNvPicPr>
          <p:nvPr/>
        </p:nvPicPr>
        <p:blipFill>
          <a:blip r:embed="rId5"/>
          <a:stretch>
            <a:fillRect/>
          </a:stretch>
        </p:blipFill>
        <p:spPr>
          <a:xfrm>
            <a:off x="10722042" y="4599640"/>
            <a:ext cx="649705" cy="649705"/>
          </a:xfrm>
          <a:prstGeom prst="rect">
            <a:avLst/>
          </a:prstGeom>
        </p:spPr>
      </p:pic>
      <p:pic>
        <p:nvPicPr>
          <p:cNvPr id="11" name="Picture 10"/>
          <p:cNvPicPr>
            <a:picLocks noChangeAspect="1"/>
          </p:cNvPicPr>
          <p:nvPr/>
        </p:nvPicPr>
        <p:blipFill>
          <a:blip r:embed="rId6"/>
          <a:stretch>
            <a:fillRect/>
          </a:stretch>
        </p:blipFill>
        <p:spPr>
          <a:xfrm>
            <a:off x="3737229" y="6037842"/>
            <a:ext cx="517358" cy="517358"/>
          </a:xfrm>
          <a:prstGeom prst="rect">
            <a:avLst/>
          </a:prstGeom>
        </p:spPr>
      </p:pic>
      <p:sp>
        <p:nvSpPr>
          <p:cNvPr id="12" name="TextBox 11"/>
          <p:cNvSpPr txBox="1"/>
          <p:nvPr/>
        </p:nvSpPr>
        <p:spPr>
          <a:xfrm>
            <a:off x="5057221" y="5249345"/>
            <a:ext cx="2257349" cy="307777"/>
          </a:xfrm>
          <a:prstGeom prst="rect">
            <a:avLst/>
          </a:prstGeom>
          <a:noFill/>
        </p:spPr>
        <p:txBody>
          <a:bodyPr wrap="none" rtlCol="0">
            <a:spAutoFit/>
          </a:bodyPr>
          <a:lstStyle/>
          <a:p>
            <a:r>
              <a:rPr lang="en-IN" sz="1400" dirty="0">
                <a:latin typeface="Swis721 Cn BT" panose="020B0506020202030204" pitchFamily="34" charset="0"/>
              </a:rPr>
              <a:t>Hello@freelancetrainings.com</a:t>
            </a:r>
          </a:p>
        </p:txBody>
      </p:sp>
      <p:sp>
        <p:nvSpPr>
          <p:cNvPr id="13" name="TextBox 12"/>
          <p:cNvSpPr txBox="1"/>
          <p:nvPr/>
        </p:nvSpPr>
        <p:spPr>
          <a:xfrm>
            <a:off x="537410" y="5209719"/>
            <a:ext cx="1141659" cy="307777"/>
          </a:xfrm>
          <a:prstGeom prst="rect">
            <a:avLst/>
          </a:prstGeom>
          <a:noFill/>
        </p:spPr>
        <p:txBody>
          <a:bodyPr wrap="none" rtlCol="0">
            <a:spAutoFit/>
          </a:bodyPr>
          <a:lstStyle/>
          <a:p>
            <a:r>
              <a:rPr lang="en-US" sz="1400">
                <a:latin typeface="Swis721 Cn BT" panose="020B0506020202030204" pitchFamily="34" charset="0"/>
              </a:rPr>
              <a:t>98752-08472</a:t>
            </a:r>
            <a:endParaRPr lang="en-IN" sz="1400" dirty="0">
              <a:latin typeface="Swis721 Cn BT" panose="020B0506020202030204" pitchFamily="34" charset="0"/>
            </a:endParaRPr>
          </a:p>
        </p:txBody>
      </p:sp>
      <p:sp>
        <p:nvSpPr>
          <p:cNvPr id="14" name="TextBox 13"/>
          <p:cNvSpPr txBox="1"/>
          <p:nvPr/>
        </p:nvSpPr>
        <p:spPr>
          <a:xfrm>
            <a:off x="10125896" y="5177156"/>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sp>
        <p:nvSpPr>
          <p:cNvPr id="15" name="TextBox 14"/>
          <p:cNvSpPr txBox="1"/>
          <p:nvPr/>
        </p:nvSpPr>
        <p:spPr>
          <a:xfrm>
            <a:off x="4153845" y="6247423"/>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4F1781-6AD8-D89D-424D-89FF5A1335F2}"/>
              </a:ext>
            </a:extLst>
          </p:cNvPr>
          <p:cNvSpPr>
            <a:spLocks noGrp="1"/>
          </p:cNvSpPr>
          <p:nvPr>
            <p:ph idx="1"/>
          </p:nvPr>
        </p:nvSpPr>
        <p:spPr>
          <a:xfrm>
            <a:off x="774700" y="2590799"/>
            <a:ext cx="2997200" cy="2679701"/>
          </a:xfrm>
          <a:solidFill>
            <a:srgbClr val="FFC000"/>
          </a:solidFill>
        </p:spPr>
        <p:txBody>
          <a:bodyPr/>
          <a:lstStyle/>
          <a:p>
            <a:pPr marL="0" indent="0">
              <a:buNone/>
            </a:pPr>
            <a:r>
              <a:rPr lang="en-IN" sz="2000" b="1" dirty="0"/>
              <a:t>Managing Self</a:t>
            </a:r>
          </a:p>
          <a:p>
            <a:pPr marL="0" algn="l" rtl="0" eaLnBrk="1" fontAlgn="t" latinLnBrk="0" hangingPunct="1">
              <a:spcBef>
                <a:spcPts val="0"/>
              </a:spcBef>
              <a:spcAft>
                <a:spcPts val="0"/>
              </a:spcAft>
            </a:pPr>
            <a:endParaRPr lang="en-US" sz="1800" b="1" i="0" u="none" strike="noStrike" kern="1200" dirty="0">
              <a:solidFill>
                <a:srgbClr val="000000"/>
              </a:solidFill>
              <a:effectLst/>
              <a:latin typeface="Swis721 Cn BT" panose="020B0506020202030204" pitchFamily="34" charset="0"/>
            </a:endParaRPr>
          </a:p>
          <a:p>
            <a:pPr fontAlgn="t">
              <a:spcBef>
                <a:spcPts val="0"/>
              </a:spcBef>
            </a:pPr>
            <a:r>
              <a:rPr lang="en-US" sz="1600" i="0" u="none" strike="noStrike" kern="1200" dirty="0">
                <a:solidFill>
                  <a:srgbClr val="000000"/>
                </a:solidFill>
                <a:effectLst/>
                <a:latin typeface="Swis721 Cn BT" panose="020B0506020202030204" pitchFamily="34" charset="0"/>
              </a:rPr>
              <a:t>Understanding Managerial Effectiveness</a:t>
            </a:r>
          </a:p>
          <a:p>
            <a:pPr fontAlgn="t">
              <a:spcBef>
                <a:spcPts val="0"/>
              </a:spcBef>
            </a:pPr>
            <a:endParaRPr lang="en-IN" sz="1600" i="0" u="none" strike="noStrike" dirty="0">
              <a:effectLst/>
              <a:latin typeface="Arial" panose="020B0604020202020204" pitchFamily="34" charset="0"/>
            </a:endParaRPr>
          </a:p>
          <a:p>
            <a:pPr fontAlgn="t">
              <a:spcBef>
                <a:spcPts val="0"/>
              </a:spcBef>
            </a:pPr>
            <a:r>
              <a:rPr lang="en-US" sz="1600" i="0" u="none" strike="noStrike" kern="1200" dirty="0">
                <a:solidFill>
                  <a:srgbClr val="000000"/>
                </a:solidFill>
                <a:effectLst/>
                <a:latin typeface="Swis721 Cn BT" panose="020B0506020202030204" pitchFamily="34" charset="0"/>
              </a:rPr>
              <a:t>Qualities of An effective Leader</a:t>
            </a:r>
            <a:endParaRPr lang="en-IN" sz="1600" i="0" u="none" strike="noStrike" dirty="0">
              <a:effectLst/>
              <a:latin typeface="Arial" panose="020B0604020202020204" pitchFamily="34" charset="0"/>
            </a:endParaRPr>
          </a:p>
          <a:p>
            <a:pPr fontAlgn="t">
              <a:spcBef>
                <a:spcPts val="0"/>
              </a:spcBef>
            </a:pPr>
            <a:endParaRPr lang="en-US" sz="1600" i="0" u="none" strike="noStrike" kern="1200" dirty="0">
              <a:solidFill>
                <a:srgbClr val="000000"/>
              </a:solidFill>
              <a:effectLst/>
              <a:latin typeface="Swis721 Cn BT" panose="020B0506020202030204" pitchFamily="34" charset="0"/>
            </a:endParaRPr>
          </a:p>
          <a:p>
            <a:pPr fontAlgn="t">
              <a:spcBef>
                <a:spcPts val="0"/>
              </a:spcBef>
            </a:pPr>
            <a:r>
              <a:rPr lang="en-US" sz="1600" i="0" u="none" strike="noStrike" kern="1200" dirty="0">
                <a:solidFill>
                  <a:srgbClr val="000000"/>
                </a:solidFill>
                <a:effectLst/>
                <a:latin typeface="Swis721 Cn BT" panose="020B0506020202030204" pitchFamily="34" charset="0"/>
              </a:rPr>
              <a:t>Knowing your Leadership Style</a:t>
            </a:r>
          </a:p>
          <a:p>
            <a:pPr fontAlgn="t">
              <a:spcBef>
                <a:spcPts val="0"/>
              </a:spcBef>
            </a:pPr>
            <a:endParaRPr lang="en-IN" sz="160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i="0" u="none" strike="noStrike" kern="1200" dirty="0">
                <a:solidFill>
                  <a:srgbClr val="000000"/>
                </a:solidFill>
                <a:effectLst/>
                <a:latin typeface="Swis721 Cn BT" panose="020B0506020202030204" pitchFamily="34" charset="0"/>
              </a:rPr>
              <a:t>Goal Setting-For Self</a:t>
            </a:r>
            <a:endParaRPr lang="en-IN" sz="1600" i="0" u="none" strike="noStrike" dirty="0">
              <a:effectLst/>
              <a:latin typeface="Arial" panose="020B0604020202020204" pitchFamily="34" charset="0"/>
            </a:endParaRPr>
          </a:p>
          <a:p>
            <a:pPr marL="0" indent="0">
              <a:buNone/>
            </a:pPr>
            <a:endParaRPr lang="en-IN" dirty="0"/>
          </a:p>
        </p:txBody>
      </p:sp>
      <p:sp>
        <p:nvSpPr>
          <p:cNvPr id="7" name="Content Placeholder 5">
            <a:extLst>
              <a:ext uri="{FF2B5EF4-FFF2-40B4-BE49-F238E27FC236}">
                <a16:creationId xmlns:a16="http://schemas.microsoft.com/office/drawing/2014/main" id="{70DFFADF-1CD3-6606-4EE3-81A5079E861D}"/>
              </a:ext>
            </a:extLst>
          </p:cNvPr>
          <p:cNvSpPr txBox="1">
            <a:spLocks/>
          </p:cNvSpPr>
          <p:nvPr/>
        </p:nvSpPr>
        <p:spPr>
          <a:xfrm>
            <a:off x="4038600" y="1473199"/>
            <a:ext cx="2997200" cy="2679701"/>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b="1" dirty="0"/>
              <a:t>Managing Team</a:t>
            </a:r>
          </a:p>
          <a:p>
            <a:pPr marL="0" fontAlgn="t">
              <a:spcBef>
                <a:spcPts val="0"/>
              </a:spcBef>
            </a:pPr>
            <a:endParaRPr lang="en-US" sz="1800" b="1" dirty="0">
              <a:solidFill>
                <a:srgbClr val="000000"/>
              </a:solidFill>
              <a:latin typeface="Swis721 Cn BT" panose="020B0506020202030204" pitchFamily="34" charset="0"/>
            </a:endParaRPr>
          </a:p>
          <a:p>
            <a:pPr fontAlgn="t">
              <a:spcBef>
                <a:spcPts val="0"/>
              </a:spcBef>
            </a:pPr>
            <a:r>
              <a:rPr lang="en-US" sz="1600" dirty="0">
                <a:solidFill>
                  <a:srgbClr val="000000"/>
                </a:solidFill>
                <a:latin typeface="Swis721 Cn BT" panose="020B0506020202030204" pitchFamily="34" charset="0"/>
              </a:rPr>
              <a:t>Goal Setting-For Team</a:t>
            </a:r>
          </a:p>
          <a:p>
            <a:pPr fontAlgn="t">
              <a:spcBef>
                <a:spcPts val="0"/>
              </a:spcBef>
            </a:pPr>
            <a:endParaRPr lang="en-IN" sz="1600" dirty="0">
              <a:solidFill>
                <a:srgbClr val="000000"/>
              </a:solidFill>
              <a:latin typeface="Swis721 Cn BT" panose="020B0506020202030204" pitchFamily="34" charset="0"/>
            </a:endParaRPr>
          </a:p>
          <a:p>
            <a:pPr fontAlgn="t">
              <a:spcBef>
                <a:spcPts val="0"/>
              </a:spcBef>
            </a:pPr>
            <a:r>
              <a:rPr lang="en-US" sz="1600" dirty="0">
                <a:solidFill>
                  <a:srgbClr val="000000"/>
                </a:solidFill>
                <a:latin typeface="Swis721 Cn BT" panose="020B0506020202030204" pitchFamily="34" charset="0"/>
              </a:rPr>
              <a:t>Understanding your Team through Will/Skill Matrix</a:t>
            </a:r>
            <a:endParaRPr lang="en-IN" sz="1600" dirty="0">
              <a:solidFill>
                <a:srgbClr val="000000"/>
              </a:solidFill>
              <a:latin typeface="Swis721 Cn BT" panose="020B0506020202030204" pitchFamily="34" charset="0"/>
            </a:endParaRPr>
          </a:p>
          <a:p>
            <a:pPr fontAlgn="t">
              <a:spcBef>
                <a:spcPts val="0"/>
              </a:spcBef>
            </a:pPr>
            <a:endParaRPr lang="en-US" sz="1600" dirty="0">
              <a:solidFill>
                <a:srgbClr val="000000"/>
              </a:solidFill>
              <a:latin typeface="Swis721 Cn BT" panose="020B0506020202030204" pitchFamily="34" charset="0"/>
            </a:endParaRPr>
          </a:p>
          <a:p>
            <a:pPr fontAlgn="t">
              <a:spcBef>
                <a:spcPts val="0"/>
              </a:spcBef>
            </a:pPr>
            <a:r>
              <a:rPr lang="en-US" sz="1600" dirty="0">
                <a:solidFill>
                  <a:srgbClr val="000000"/>
                </a:solidFill>
                <a:latin typeface="Swis721 Cn BT" panose="020B0506020202030204" pitchFamily="34" charset="0"/>
              </a:rPr>
              <a:t>Effective Communication with team -Assertive Communication</a:t>
            </a:r>
            <a:endParaRPr lang="en-IN" sz="1600" dirty="0">
              <a:solidFill>
                <a:srgbClr val="000000"/>
              </a:solidFill>
              <a:latin typeface="Swis721 Cn BT" panose="020B0506020202030204" pitchFamily="34" charset="0"/>
            </a:endParaRPr>
          </a:p>
          <a:p>
            <a:pPr fontAlgn="t">
              <a:spcBef>
                <a:spcPts val="0"/>
              </a:spcBef>
            </a:pPr>
            <a:endParaRPr lang="en-IN" sz="1800" dirty="0">
              <a:latin typeface="Arial" panose="020B0604020202020204" pitchFamily="34" charset="0"/>
            </a:endParaRPr>
          </a:p>
        </p:txBody>
      </p:sp>
      <p:sp>
        <p:nvSpPr>
          <p:cNvPr id="10" name="Content Placeholder 5">
            <a:extLst>
              <a:ext uri="{FF2B5EF4-FFF2-40B4-BE49-F238E27FC236}">
                <a16:creationId xmlns:a16="http://schemas.microsoft.com/office/drawing/2014/main" id="{EA1F463B-0834-9400-E806-B39386B3101B}"/>
              </a:ext>
            </a:extLst>
          </p:cNvPr>
          <p:cNvSpPr txBox="1">
            <a:spLocks/>
          </p:cNvSpPr>
          <p:nvPr/>
        </p:nvSpPr>
        <p:spPr>
          <a:xfrm>
            <a:off x="4038600" y="4203699"/>
            <a:ext cx="2997200" cy="2095501"/>
          </a:xfrm>
          <a:prstGeom prst="rect">
            <a:avLst/>
          </a:prstGeom>
          <a:solidFill>
            <a:srgbClr val="42C3F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b="1" dirty="0"/>
              <a:t>Managing Team</a:t>
            </a:r>
          </a:p>
          <a:p>
            <a:pPr marL="0" fontAlgn="t">
              <a:spcBef>
                <a:spcPts val="0"/>
              </a:spcBef>
            </a:pPr>
            <a:endParaRPr lang="en-US" sz="1800" b="1" dirty="0">
              <a:solidFill>
                <a:srgbClr val="000000"/>
              </a:solidFill>
              <a:latin typeface="Swis721 Cn BT" panose="020B0506020202030204" pitchFamily="34" charset="0"/>
            </a:endParaRPr>
          </a:p>
          <a:p>
            <a:pPr fontAlgn="t">
              <a:spcBef>
                <a:spcPts val="0"/>
              </a:spcBef>
            </a:pPr>
            <a:r>
              <a:rPr lang="en-US" sz="1600" dirty="0">
                <a:solidFill>
                  <a:srgbClr val="000000"/>
                </a:solidFill>
                <a:latin typeface="Swis721 Cn BT" panose="020B0506020202030204" pitchFamily="34" charset="0"/>
              </a:rPr>
              <a:t>Communicating with Empathy</a:t>
            </a:r>
          </a:p>
          <a:p>
            <a:pPr fontAlgn="t">
              <a:spcBef>
                <a:spcPts val="0"/>
              </a:spcBef>
            </a:pPr>
            <a:endParaRPr lang="en-IN" sz="1600" dirty="0">
              <a:solidFill>
                <a:srgbClr val="000000"/>
              </a:solidFill>
              <a:latin typeface="Swis721 Cn BT" panose="020B0506020202030204" pitchFamily="34" charset="0"/>
            </a:endParaRPr>
          </a:p>
          <a:p>
            <a:pPr fontAlgn="t">
              <a:spcBef>
                <a:spcPts val="0"/>
              </a:spcBef>
            </a:pPr>
            <a:r>
              <a:rPr lang="en-US" sz="1600" dirty="0">
                <a:solidFill>
                  <a:srgbClr val="000000"/>
                </a:solidFill>
                <a:latin typeface="Swis721 Cn BT" panose="020B0506020202030204" pitchFamily="34" charset="0"/>
              </a:rPr>
              <a:t>Confidence Building</a:t>
            </a:r>
          </a:p>
          <a:p>
            <a:pPr fontAlgn="t">
              <a:spcBef>
                <a:spcPts val="0"/>
              </a:spcBef>
            </a:pPr>
            <a:endParaRPr lang="en-US" sz="1600" dirty="0">
              <a:solidFill>
                <a:srgbClr val="000000"/>
              </a:solidFill>
              <a:latin typeface="Swis721 Cn BT" panose="020B0506020202030204" pitchFamily="34" charset="0"/>
            </a:endParaRPr>
          </a:p>
          <a:p>
            <a:pPr marL="0" algn="l" defTabSz="914400" rtl="0" eaLnBrk="1" latinLnBrk="0" hangingPunct="1">
              <a:lnSpc>
                <a:spcPct val="100000"/>
              </a:lnSpc>
            </a:pPr>
            <a:r>
              <a:rPr lang="en-US" sz="1600" dirty="0">
                <a:solidFill>
                  <a:srgbClr val="000000"/>
                </a:solidFill>
                <a:latin typeface="Swis721 Cn BT" panose="020B0506020202030204" pitchFamily="34" charset="0"/>
              </a:rPr>
              <a:t>Building Trust</a:t>
            </a:r>
          </a:p>
          <a:p>
            <a:pPr fontAlgn="t">
              <a:spcBef>
                <a:spcPts val="0"/>
              </a:spcBef>
            </a:pPr>
            <a:endParaRPr lang="en-IN" sz="1800" dirty="0">
              <a:latin typeface="Arial" panose="020B0604020202020204" pitchFamily="34" charset="0"/>
            </a:endParaRPr>
          </a:p>
        </p:txBody>
      </p:sp>
      <p:sp>
        <p:nvSpPr>
          <p:cNvPr id="11" name="Content Placeholder 5">
            <a:extLst>
              <a:ext uri="{FF2B5EF4-FFF2-40B4-BE49-F238E27FC236}">
                <a16:creationId xmlns:a16="http://schemas.microsoft.com/office/drawing/2014/main" id="{078517FD-9150-E4D8-BD4F-BEFDA4EBEEE0}"/>
              </a:ext>
            </a:extLst>
          </p:cNvPr>
          <p:cNvSpPr txBox="1">
            <a:spLocks/>
          </p:cNvSpPr>
          <p:nvPr/>
        </p:nvSpPr>
        <p:spPr>
          <a:xfrm>
            <a:off x="7353300" y="1473199"/>
            <a:ext cx="2997200" cy="2679701"/>
          </a:xfrm>
          <a:prstGeom prst="rect">
            <a:avLst/>
          </a:prstGeom>
          <a:solidFill>
            <a:srgbClr val="42C3F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b="1" dirty="0"/>
              <a:t>Managing Teams</a:t>
            </a:r>
          </a:p>
          <a:p>
            <a:pPr marL="0" fontAlgn="t">
              <a:spcBef>
                <a:spcPts val="0"/>
              </a:spcBef>
            </a:pPr>
            <a:endParaRPr lang="en-US" sz="1800" b="1" dirty="0">
              <a:solidFill>
                <a:srgbClr val="000000"/>
              </a:solidFill>
              <a:latin typeface="Swis721 Cn BT" panose="020B0506020202030204" pitchFamily="34" charset="0"/>
            </a:endParaRPr>
          </a:p>
          <a:p>
            <a:pPr>
              <a:spcBef>
                <a:spcPts val="0"/>
              </a:spcBef>
            </a:pPr>
            <a:r>
              <a:rPr lang="en-US" sz="1600" dirty="0">
                <a:solidFill>
                  <a:srgbClr val="000000"/>
                </a:solidFill>
                <a:latin typeface="Swis721 Cn BT" panose="020B0506020202030204" pitchFamily="34" charset="0"/>
              </a:rPr>
              <a:t>Motivating and Appreciating</a:t>
            </a:r>
          </a:p>
          <a:p>
            <a:pPr>
              <a:spcBef>
                <a:spcPts val="0"/>
              </a:spcBef>
            </a:pPr>
            <a:endParaRPr lang="en-IN" sz="1600" dirty="0">
              <a:solidFill>
                <a:srgbClr val="000000"/>
              </a:solidFill>
              <a:latin typeface="Swis721 Cn BT" panose="020B0506020202030204" pitchFamily="34" charset="0"/>
            </a:endParaRPr>
          </a:p>
          <a:p>
            <a:pPr>
              <a:spcBef>
                <a:spcPts val="0"/>
              </a:spcBef>
            </a:pPr>
            <a:r>
              <a:rPr lang="en-US" sz="1600" dirty="0">
                <a:solidFill>
                  <a:srgbClr val="000000"/>
                </a:solidFill>
                <a:latin typeface="Swis721 Cn BT" panose="020B0506020202030204" pitchFamily="34" charset="0"/>
              </a:rPr>
              <a:t>Giving constructive feedback</a:t>
            </a:r>
            <a:endParaRPr lang="en-IN" sz="1600" dirty="0">
              <a:solidFill>
                <a:srgbClr val="000000"/>
              </a:solidFill>
              <a:latin typeface="Swis721 Cn BT" panose="020B0506020202030204" pitchFamily="34" charset="0"/>
            </a:endParaRPr>
          </a:p>
          <a:p>
            <a:pPr>
              <a:spcBef>
                <a:spcPts val="0"/>
              </a:spcBef>
            </a:pPr>
            <a:endParaRPr lang="en-US" sz="1600" dirty="0">
              <a:solidFill>
                <a:srgbClr val="000000"/>
              </a:solidFill>
              <a:latin typeface="Swis721 Cn BT" panose="020B0506020202030204" pitchFamily="34" charset="0"/>
            </a:endParaRPr>
          </a:p>
          <a:p>
            <a:pPr>
              <a:spcBef>
                <a:spcPts val="0"/>
              </a:spcBef>
            </a:pPr>
            <a:r>
              <a:rPr lang="en-US" sz="1600" dirty="0">
                <a:solidFill>
                  <a:srgbClr val="000000"/>
                </a:solidFill>
                <a:latin typeface="Swis721 Cn BT" panose="020B0506020202030204" pitchFamily="34" charset="0"/>
              </a:rPr>
              <a:t>Coaching and growing your team</a:t>
            </a:r>
            <a:endParaRPr lang="en-IN" sz="1600" dirty="0">
              <a:solidFill>
                <a:srgbClr val="000000"/>
              </a:solidFill>
              <a:latin typeface="Swis721 Cn BT" panose="020B0506020202030204" pitchFamily="34" charset="0"/>
            </a:endParaRPr>
          </a:p>
          <a:p>
            <a:pPr>
              <a:spcBef>
                <a:spcPts val="0"/>
              </a:spcBef>
            </a:pPr>
            <a:endParaRPr lang="en-US" sz="1600" dirty="0">
              <a:solidFill>
                <a:srgbClr val="000000"/>
              </a:solidFill>
              <a:latin typeface="Swis721 Cn BT" panose="020B0506020202030204" pitchFamily="34" charset="0"/>
            </a:endParaRPr>
          </a:p>
          <a:p>
            <a:pPr>
              <a:spcBef>
                <a:spcPts val="0"/>
              </a:spcBef>
            </a:pPr>
            <a:r>
              <a:rPr lang="en-US" sz="1600" dirty="0">
                <a:solidFill>
                  <a:srgbClr val="000000"/>
                </a:solidFill>
                <a:latin typeface="Swis721 Cn BT" panose="020B0506020202030204" pitchFamily="34" charset="0"/>
              </a:rPr>
              <a:t>Managing team Conflict</a:t>
            </a:r>
            <a:endParaRPr lang="en-IN" sz="1600" dirty="0">
              <a:solidFill>
                <a:srgbClr val="000000"/>
              </a:solidFill>
              <a:latin typeface="Swis721 Cn BT" panose="020B0506020202030204" pitchFamily="34" charset="0"/>
            </a:endParaRPr>
          </a:p>
          <a:p>
            <a:pPr fontAlgn="t">
              <a:spcBef>
                <a:spcPts val="0"/>
              </a:spcBef>
            </a:pPr>
            <a:endParaRPr lang="en-IN" sz="1800" dirty="0">
              <a:latin typeface="Arial" panose="020B0604020202020204" pitchFamily="34" charset="0"/>
            </a:endParaRPr>
          </a:p>
        </p:txBody>
      </p:sp>
      <p:sp>
        <p:nvSpPr>
          <p:cNvPr id="12" name="Content Placeholder 5">
            <a:extLst>
              <a:ext uri="{FF2B5EF4-FFF2-40B4-BE49-F238E27FC236}">
                <a16:creationId xmlns:a16="http://schemas.microsoft.com/office/drawing/2014/main" id="{955DE7CD-2907-2C94-FAF7-A5AFCB7D30DA}"/>
              </a:ext>
            </a:extLst>
          </p:cNvPr>
          <p:cNvSpPr txBox="1">
            <a:spLocks/>
          </p:cNvSpPr>
          <p:nvPr/>
        </p:nvSpPr>
        <p:spPr>
          <a:xfrm>
            <a:off x="7353300" y="4203699"/>
            <a:ext cx="2997200" cy="2095501"/>
          </a:xfrm>
          <a:prstGeom prst="rect">
            <a:avLst/>
          </a:prstGeom>
          <a:solidFill>
            <a:srgbClr val="42C3FB"/>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b="1" dirty="0"/>
              <a:t>Managing Business</a:t>
            </a:r>
          </a:p>
          <a:p>
            <a:pPr marL="0" fontAlgn="t">
              <a:spcBef>
                <a:spcPts val="0"/>
              </a:spcBef>
            </a:pPr>
            <a:endParaRPr lang="en-US" sz="1800" b="1" dirty="0">
              <a:solidFill>
                <a:srgbClr val="000000"/>
              </a:solidFill>
              <a:latin typeface="Swis721 Cn BT" panose="020B0506020202030204" pitchFamily="34" charset="0"/>
            </a:endParaRPr>
          </a:p>
          <a:p>
            <a:pPr fontAlgn="t">
              <a:spcBef>
                <a:spcPts val="0"/>
              </a:spcBef>
            </a:pPr>
            <a:r>
              <a:rPr lang="en-US" sz="1700" dirty="0">
                <a:solidFill>
                  <a:srgbClr val="000000"/>
                </a:solidFill>
                <a:latin typeface="Swis721 Cn BT" panose="020B0506020202030204" pitchFamily="34" charset="0"/>
              </a:rPr>
              <a:t>Delegating the right way</a:t>
            </a:r>
          </a:p>
          <a:p>
            <a:pPr fontAlgn="t">
              <a:spcBef>
                <a:spcPts val="0"/>
              </a:spcBef>
            </a:pPr>
            <a:endParaRPr lang="en-IN" sz="1700" dirty="0">
              <a:solidFill>
                <a:srgbClr val="000000"/>
              </a:solidFill>
              <a:latin typeface="Swis721 Cn BT" panose="020B0506020202030204" pitchFamily="34" charset="0"/>
            </a:endParaRPr>
          </a:p>
          <a:p>
            <a:pPr fontAlgn="t">
              <a:spcBef>
                <a:spcPts val="0"/>
              </a:spcBef>
            </a:pPr>
            <a:r>
              <a:rPr lang="en-US" sz="1700" dirty="0">
                <a:solidFill>
                  <a:srgbClr val="000000"/>
                </a:solidFill>
                <a:latin typeface="Swis721 Cn BT" panose="020B0506020202030204" pitchFamily="34" charset="0"/>
              </a:rPr>
              <a:t>Managing Change and Performance</a:t>
            </a:r>
            <a:endParaRPr lang="en-IN" sz="1700" dirty="0">
              <a:solidFill>
                <a:srgbClr val="000000"/>
              </a:solidFill>
              <a:latin typeface="Swis721 Cn BT" panose="020B0506020202030204" pitchFamily="34" charset="0"/>
            </a:endParaRPr>
          </a:p>
          <a:p>
            <a:pPr fontAlgn="t">
              <a:spcBef>
                <a:spcPts val="0"/>
              </a:spcBef>
            </a:pPr>
            <a:endParaRPr lang="en-US" sz="1700" dirty="0">
              <a:solidFill>
                <a:srgbClr val="000000"/>
              </a:solidFill>
              <a:latin typeface="Swis721 Cn BT" panose="020B0506020202030204" pitchFamily="34" charset="0"/>
            </a:endParaRPr>
          </a:p>
          <a:p>
            <a:pPr fontAlgn="t">
              <a:spcBef>
                <a:spcPts val="0"/>
              </a:spcBef>
            </a:pPr>
            <a:r>
              <a:rPr lang="en-US" sz="1700" dirty="0">
                <a:solidFill>
                  <a:srgbClr val="000000"/>
                </a:solidFill>
                <a:latin typeface="Swis721 Cn BT" panose="020B0506020202030204" pitchFamily="34" charset="0"/>
              </a:rPr>
              <a:t>Managing Task and Prioritization</a:t>
            </a:r>
            <a:endParaRPr lang="en-IN" sz="1700" dirty="0">
              <a:solidFill>
                <a:srgbClr val="000000"/>
              </a:solidFill>
              <a:latin typeface="Swis721 Cn BT" panose="020B0506020202030204" pitchFamily="34" charset="0"/>
            </a:endParaRPr>
          </a:p>
          <a:p>
            <a:pPr fontAlgn="t">
              <a:spcBef>
                <a:spcPts val="0"/>
              </a:spcBef>
            </a:pPr>
            <a:endParaRPr lang="en-IN" sz="1800" dirty="0">
              <a:latin typeface="Arial" panose="020B0604020202020204" pitchFamily="34" charset="0"/>
            </a:endParaRPr>
          </a:p>
        </p:txBody>
      </p:sp>
      <p:sp>
        <p:nvSpPr>
          <p:cNvPr id="13" name="Title 1">
            <a:extLst>
              <a:ext uri="{FF2B5EF4-FFF2-40B4-BE49-F238E27FC236}">
                <a16:creationId xmlns:a16="http://schemas.microsoft.com/office/drawing/2014/main" id="{204F15A6-8A25-FD33-816B-1117558BE4A3}"/>
              </a:ext>
            </a:extLst>
          </p:cNvPr>
          <p:cNvSpPr>
            <a:spLocks noGrp="1"/>
          </p:cNvSpPr>
          <p:nvPr>
            <p:ph type="title"/>
          </p:nvPr>
        </p:nvSpPr>
        <p:spPr>
          <a:xfrm>
            <a:off x="897468" y="287629"/>
            <a:ext cx="9144000" cy="1143000"/>
          </a:xfrm>
          <a:solidFill>
            <a:schemeClr val="bg1"/>
          </a:solidFill>
          <a:ln>
            <a:noFill/>
          </a:ln>
        </p:spPr>
        <p:txBody>
          <a:bodyPr vert="horz" wrap="square" lIns="91440" tIns="45720" rIns="91440" bIns="45720" numCol="1" anchor="ctr" anchorCtr="0" compatLnSpc="1">
            <a:noAutofit/>
          </a:bodyPr>
          <a:lstStyle/>
          <a:p>
            <a:r>
              <a:rPr lang="en-US" altLang="en-US" sz="4000" b="1" dirty="0">
                <a:latin typeface="Swis721 Cn BT" panose="020B0506020202030204" pitchFamily="34" charset="0"/>
              </a:rPr>
              <a:t>Agenda- </a:t>
            </a:r>
            <a:r>
              <a:rPr lang="en-US" altLang="en-US" sz="4000" b="1" dirty="0">
                <a:solidFill>
                  <a:srgbClr val="FFC000"/>
                </a:solidFill>
                <a:latin typeface="Swis721 Cn BT" panose="020B0506020202030204" pitchFamily="34" charset="0"/>
              </a:rPr>
              <a:t>Day-1</a:t>
            </a:r>
            <a:r>
              <a:rPr lang="en-US" altLang="en-US" sz="4000" b="1" dirty="0">
                <a:latin typeface="Swis721 Cn BT" panose="020B0506020202030204" pitchFamily="34" charset="0"/>
              </a:rPr>
              <a:t> &amp; </a:t>
            </a:r>
            <a:r>
              <a:rPr lang="en-US" altLang="en-US" sz="4000" b="1" dirty="0">
                <a:solidFill>
                  <a:srgbClr val="00B0F0"/>
                </a:solidFill>
                <a:latin typeface="Swis721 Cn BT" panose="020B0506020202030204" pitchFamily="34" charset="0"/>
              </a:rPr>
              <a:t>Day 2</a:t>
            </a:r>
          </a:p>
        </p:txBody>
      </p:sp>
    </p:spTree>
    <p:extLst>
      <p:ext uri="{BB962C8B-B14F-4D97-AF65-F5344CB8AC3E}">
        <p14:creationId xmlns:p14="http://schemas.microsoft.com/office/powerpoint/2010/main" val="42710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234F66-7290-2204-E560-E8FB42E72C1C}"/>
              </a:ext>
            </a:extLst>
          </p:cNvPr>
          <p:cNvSpPr txBox="1"/>
          <p:nvPr/>
        </p:nvSpPr>
        <p:spPr>
          <a:xfrm>
            <a:off x="1011142" y="169706"/>
            <a:ext cx="8323869" cy="935908"/>
          </a:xfrm>
          <a:prstGeom prst="rect">
            <a:avLst/>
          </a:prstGeom>
          <a:noFill/>
        </p:spPr>
        <p:txBody>
          <a:bodyPr wrap="square">
            <a:noAutofit/>
          </a:bodyPr>
          <a:lstStyle/>
          <a:p>
            <a:r>
              <a:rPr lang="en-IN" sz="4000" b="1" dirty="0">
                <a:solidFill>
                  <a:srgbClr val="01549F"/>
                </a:solidFill>
                <a:latin typeface="Swis721 Cn BT"/>
              </a:rPr>
              <a:t>Managers</a:t>
            </a:r>
            <a:r>
              <a:rPr lang="en-IN" sz="4400" b="1" dirty="0">
                <a:latin typeface="Swis721 Cn BT" panose="020B0506020202030204" pitchFamily="34" charset="0"/>
              </a:rPr>
              <a:t> vs </a:t>
            </a:r>
            <a:r>
              <a:rPr lang="en-IN" sz="4400" b="1" dirty="0">
                <a:solidFill>
                  <a:srgbClr val="00B050"/>
                </a:solidFill>
                <a:latin typeface="Swis721 Cn BT" panose="020B0506020202030204" pitchFamily="34" charset="0"/>
              </a:rPr>
              <a:t>Leaders</a:t>
            </a:r>
          </a:p>
        </p:txBody>
      </p:sp>
      <p:pic>
        <p:nvPicPr>
          <p:cNvPr id="2" name="Picture 1">
            <a:extLst>
              <a:ext uri="{FF2B5EF4-FFF2-40B4-BE49-F238E27FC236}">
                <a16:creationId xmlns:a16="http://schemas.microsoft.com/office/drawing/2014/main" id="{78D747A2-225D-1E7F-E3EF-C3AEB759029B}"/>
              </a:ext>
            </a:extLst>
          </p:cNvPr>
          <p:cNvPicPr>
            <a:picLocks noChangeAspect="1"/>
          </p:cNvPicPr>
          <p:nvPr/>
        </p:nvPicPr>
        <p:blipFill rotWithShape="1">
          <a:blip r:embed="rId3">
            <a:extLst>
              <a:ext uri="{28A0092B-C50C-407E-A947-70E740481C1C}">
                <a14:useLocalDpi xmlns:a14="http://schemas.microsoft.com/office/drawing/2010/main" val="0"/>
              </a:ext>
            </a:extLst>
          </a:blip>
          <a:srcRect l="568" r="4526"/>
          <a:stretch/>
        </p:blipFill>
        <p:spPr>
          <a:xfrm>
            <a:off x="195483" y="2095500"/>
            <a:ext cx="3925305" cy="3706558"/>
          </a:xfrm>
          <a:prstGeom prst="rect">
            <a:avLst/>
          </a:prstGeom>
        </p:spPr>
      </p:pic>
      <p:graphicFrame>
        <p:nvGraphicFramePr>
          <p:cNvPr id="11" name="Diagram 10">
            <a:extLst>
              <a:ext uri="{FF2B5EF4-FFF2-40B4-BE49-F238E27FC236}">
                <a16:creationId xmlns:a16="http://schemas.microsoft.com/office/drawing/2014/main" id="{6342A1A8-C9C4-73B5-3764-DB67A9E1F5BF}"/>
              </a:ext>
            </a:extLst>
          </p:cNvPr>
          <p:cNvGraphicFramePr/>
          <p:nvPr>
            <p:extLst>
              <p:ext uri="{D42A27DB-BD31-4B8C-83A1-F6EECF244321}">
                <p14:modId xmlns:p14="http://schemas.microsoft.com/office/powerpoint/2010/main" val="315006533"/>
              </p:ext>
            </p:extLst>
          </p:nvPr>
        </p:nvGraphicFramePr>
        <p:xfrm>
          <a:off x="4752170" y="1669656"/>
          <a:ext cx="7020730" cy="4754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25EF917F-B16A-427E-AE6A-FC32DF3909FD}"/>
              </a:ext>
            </a:extLst>
          </p:cNvPr>
          <p:cNvSpPr txBox="1"/>
          <p:nvPr/>
        </p:nvSpPr>
        <p:spPr>
          <a:xfrm>
            <a:off x="5003800" y="5609325"/>
            <a:ext cx="338554" cy="461665"/>
          </a:xfrm>
          <a:prstGeom prst="rect">
            <a:avLst/>
          </a:prstGeom>
          <a:noFill/>
        </p:spPr>
        <p:txBody>
          <a:bodyPr wrap="none" rtlCol="0">
            <a:spAutoFit/>
          </a:bodyPr>
          <a:lstStyle/>
          <a:p>
            <a:r>
              <a:rPr lang="en-IN" sz="2400" b="1" dirty="0"/>
              <a:t>5</a:t>
            </a:r>
            <a:endParaRPr lang="en-IN" sz="2000" b="1" dirty="0"/>
          </a:p>
        </p:txBody>
      </p:sp>
      <p:sp>
        <p:nvSpPr>
          <p:cNvPr id="15" name="TextBox 14">
            <a:extLst>
              <a:ext uri="{FF2B5EF4-FFF2-40B4-BE49-F238E27FC236}">
                <a16:creationId xmlns:a16="http://schemas.microsoft.com/office/drawing/2014/main" id="{7B34FA73-2A7F-5B96-AD96-3D62DAA16622}"/>
              </a:ext>
            </a:extLst>
          </p:cNvPr>
          <p:cNvSpPr txBox="1"/>
          <p:nvPr/>
        </p:nvSpPr>
        <p:spPr>
          <a:xfrm>
            <a:off x="5041900" y="1993900"/>
            <a:ext cx="338554" cy="461665"/>
          </a:xfrm>
          <a:prstGeom prst="rect">
            <a:avLst/>
          </a:prstGeom>
          <a:noFill/>
        </p:spPr>
        <p:txBody>
          <a:bodyPr wrap="none" rtlCol="0">
            <a:spAutoFit/>
          </a:bodyPr>
          <a:lstStyle/>
          <a:p>
            <a:r>
              <a:rPr lang="en-IN" sz="2400" b="1" dirty="0"/>
              <a:t>1</a:t>
            </a:r>
            <a:endParaRPr lang="en-IN" sz="2000" b="1" dirty="0"/>
          </a:p>
        </p:txBody>
      </p:sp>
      <p:sp>
        <p:nvSpPr>
          <p:cNvPr id="16" name="TextBox 15">
            <a:extLst>
              <a:ext uri="{FF2B5EF4-FFF2-40B4-BE49-F238E27FC236}">
                <a16:creationId xmlns:a16="http://schemas.microsoft.com/office/drawing/2014/main" id="{F2940DCA-1D27-F5AD-A40E-77C2644B2289}"/>
              </a:ext>
            </a:extLst>
          </p:cNvPr>
          <p:cNvSpPr txBox="1"/>
          <p:nvPr/>
        </p:nvSpPr>
        <p:spPr>
          <a:xfrm>
            <a:off x="5499100" y="2924115"/>
            <a:ext cx="338554" cy="461665"/>
          </a:xfrm>
          <a:prstGeom prst="rect">
            <a:avLst/>
          </a:prstGeom>
          <a:noFill/>
        </p:spPr>
        <p:txBody>
          <a:bodyPr wrap="none" rtlCol="0">
            <a:spAutoFit/>
          </a:bodyPr>
          <a:lstStyle/>
          <a:p>
            <a:r>
              <a:rPr lang="en-IN" sz="2400" b="1" dirty="0"/>
              <a:t>2</a:t>
            </a:r>
            <a:endParaRPr lang="en-IN" sz="2000" b="1" dirty="0"/>
          </a:p>
        </p:txBody>
      </p:sp>
      <p:sp>
        <p:nvSpPr>
          <p:cNvPr id="17" name="TextBox 16">
            <a:extLst>
              <a:ext uri="{FF2B5EF4-FFF2-40B4-BE49-F238E27FC236}">
                <a16:creationId xmlns:a16="http://schemas.microsoft.com/office/drawing/2014/main" id="{AA63604B-D81C-30D4-6BA4-AD36732C3EE7}"/>
              </a:ext>
            </a:extLst>
          </p:cNvPr>
          <p:cNvSpPr txBox="1"/>
          <p:nvPr/>
        </p:nvSpPr>
        <p:spPr>
          <a:xfrm>
            <a:off x="5570954" y="3854274"/>
            <a:ext cx="338554" cy="461665"/>
          </a:xfrm>
          <a:prstGeom prst="rect">
            <a:avLst/>
          </a:prstGeom>
          <a:noFill/>
        </p:spPr>
        <p:txBody>
          <a:bodyPr wrap="none" rtlCol="0">
            <a:spAutoFit/>
          </a:bodyPr>
          <a:lstStyle/>
          <a:p>
            <a:r>
              <a:rPr lang="en-IN" sz="2400" b="1" dirty="0"/>
              <a:t>3</a:t>
            </a:r>
            <a:endParaRPr lang="en-IN" sz="2000" b="1" dirty="0"/>
          </a:p>
        </p:txBody>
      </p:sp>
      <p:sp>
        <p:nvSpPr>
          <p:cNvPr id="18" name="TextBox 17">
            <a:extLst>
              <a:ext uri="{FF2B5EF4-FFF2-40B4-BE49-F238E27FC236}">
                <a16:creationId xmlns:a16="http://schemas.microsoft.com/office/drawing/2014/main" id="{FB866B32-0708-6ED4-B04A-1D8D5D843E31}"/>
              </a:ext>
            </a:extLst>
          </p:cNvPr>
          <p:cNvSpPr txBox="1"/>
          <p:nvPr/>
        </p:nvSpPr>
        <p:spPr>
          <a:xfrm>
            <a:off x="5418554" y="4742020"/>
            <a:ext cx="338554" cy="461665"/>
          </a:xfrm>
          <a:prstGeom prst="rect">
            <a:avLst/>
          </a:prstGeom>
          <a:noFill/>
        </p:spPr>
        <p:txBody>
          <a:bodyPr wrap="none" rtlCol="0">
            <a:spAutoFit/>
          </a:bodyPr>
          <a:lstStyle/>
          <a:p>
            <a:r>
              <a:rPr lang="en-IN" sz="2400" b="1" dirty="0"/>
              <a:t>4</a:t>
            </a:r>
            <a:endParaRPr lang="en-IN" sz="2000" b="1" dirty="0"/>
          </a:p>
        </p:txBody>
      </p:sp>
    </p:spTree>
    <p:extLst>
      <p:ext uri="{BB962C8B-B14F-4D97-AF65-F5344CB8AC3E}">
        <p14:creationId xmlns:p14="http://schemas.microsoft.com/office/powerpoint/2010/main" val="22732046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560A2B1C-4626-4D75-87B0-E7FA075495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D8B55898-1CA5-43E1-8851-15B952D4FD5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dgm id="{41DA9615-C568-4678-8F74-66C202EDAF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685ECCB-0139-4AB2-ADB5-D53B790A132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65F27704-036D-4C3F-9BC3-72F9246491F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64893A76-34A6-4006-AF4E-96E42B76E0A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53AB5C7D-16CD-465B-9211-FB8E3E9CF48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C8A570DA-D548-4F2E-9736-190BB341234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dgm id="{76709257-0828-4C59-93E7-CC5E65727C8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graphicEl>
                                              <a:dgm id="{0DBB0D3B-AD5C-4D7F-B39E-0AD4B5A5CFC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1CB678D4-E397-42E1-987D-719A0CFA65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CB96-A7FB-F991-FAC5-2C7C4E07DFCC}"/>
              </a:ext>
            </a:extLst>
          </p:cNvPr>
          <p:cNvSpPr>
            <a:spLocks noGrp="1"/>
          </p:cNvSpPr>
          <p:nvPr>
            <p:ph type="title"/>
          </p:nvPr>
        </p:nvSpPr>
        <p:spPr>
          <a:xfrm>
            <a:off x="838200" y="517002"/>
            <a:ext cx="10515600" cy="523875"/>
          </a:xfrm>
        </p:spPr>
        <p:txBody>
          <a:bodyPr>
            <a:normAutofit fontScale="90000"/>
          </a:bodyPr>
          <a:lstStyle/>
          <a:p>
            <a:r>
              <a:rPr lang="en-IN" sz="4400" b="1" dirty="0">
                <a:latin typeface="Swis721 Cn BT" panose="020B0506020202030204" pitchFamily="34" charset="0"/>
              </a:rPr>
              <a:t>Qualities of a leader</a:t>
            </a:r>
            <a:br>
              <a:rPr lang="en-IN" sz="4400" b="1" dirty="0">
                <a:latin typeface="Swis721 Cn BT" panose="020B0506020202030204" pitchFamily="34" charset="0"/>
              </a:rPr>
            </a:br>
            <a:endParaRPr lang="en-IN" dirty="0"/>
          </a:p>
        </p:txBody>
      </p:sp>
      <p:grpSp>
        <p:nvGrpSpPr>
          <p:cNvPr id="3" name="Group 2">
            <a:extLst>
              <a:ext uri="{FF2B5EF4-FFF2-40B4-BE49-F238E27FC236}">
                <a16:creationId xmlns:a16="http://schemas.microsoft.com/office/drawing/2014/main" id="{611EEB5E-F3B2-8590-A610-A55178809671}"/>
              </a:ext>
            </a:extLst>
          </p:cNvPr>
          <p:cNvGrpSpPr/>
          <p:nvPr/>
        </p:nvGrpSpPr>
        <p:grpSpPr>
          <a:xfrm>
            <a:off x="1485900" y="670201"/>
            <a:ext cx="10807701" cy="5980427"/>
            <a:chOff x="1485900" y="670201"/>
            <a:chExt cx="10807701" cy="5980427"/>
          </a:xfrm>
        </p:grpSpPr>
        <p:pic>
          <p:nvPicPr>
            <p:cNvPr id="15" name="Picture 14">
              <a:extLst>
                <a:ext uri="{FF2B5EF4-FFF2-40B4-BE49-F238E27FC236}">
                  <a16:creationId xmlns:a16="http://schemas.microsoft.com/office/drawing/2014/main" id="{D422CE6D-0153-AAA8-38ED-2F400EA05EBB}"/>
                </a:ext>
              </a:extLst>
            </p:cNvPr>
            <p:cNvPicPr>
              <a:picLocks noChangeAspect="1"/>
            </p:cNvPicPr>
            <p:nvPr/>
          </p:nvPicPr>
          <p:blipFill rotWithShape="1">
            <a:blip r:embed="rId3">
              <a:extLst>
                <a:ext uri="{28A0092B-C50C-407E-A947-70E740481C1C}">
                  <a14:useLocalDpi xmlns:a14="http://schemas.microsoft.com/office/drawing/2010/main" val="0"/>
                </a:ext>
              </a:extLst>
            </a:blip>
            <a:srcRect t="3479" b="5419"/>
            <a:stretch/>
          </p:blipFill>
          <p:spPr>
            <a:xfrm>
              <a:off x="3727450" y="953993"/>
              <a:ext cx="6064250" cy="5533917"/>
            </a:xfrm>
            <a:prstGeom prst="rect">
              <a:avLst/>
            </a:prstGeom>
          </p:spPr>
        </p:pic>
        <p:sp>
          <p:nvSpPr>
            <p:cNvPr id="11" name="TextBox 10">
              <a:extLst>
                <a:ext uri="{FF2B5EF4-FFF2-40B4-BE49-F238E27FC236}">
                  <a16:creationId xmlns:a16="http://schemas.microsoft.com/office/drawing/2014/main" id="{176819F7-9875-E60D-47ED-8D62356B3A59}"/>
                </a:ext>
              </a:extLst>
            </p:cNvPr>
            <p:cNvSpPr txBox="1"/>
            <p:nvPr/>
          </p:nvSpPr>
          <p:spPr>
            <a:xfrm>
              <a:off x="5903912" y="670201"/>
              <a:ext cx="1711325" cy="458652"/>
            </a:xfrm>
            <a:prstGeom prst="rect">
              <a:avLst/>
            </a:prstGeom>
            <a:noFill/>
          </p:spPr>
          <p:txBody>
            <a:bodyPr wrap="square">
              <a:spAutoFit/>
            </a:bodyPr>
            <a:lstStyle/>
            <a:p>
              <a:pPr>
                <a:lnSpc>
                  <a:spcPct val="150000"/>
                </a:lnSpc>
              </a:pPr>
              <a:r>
                <a:rPr lang="en-US" sz="1800" b="1" dirty="0">
                  <a:latin typeface="Swis721 Cn BT" panose="020B0506020202030204" pitchFamily="34" charset="0"/>
                </a:rPr>
                <a:t>Walking the talk</a:t>
              </a:r>
            </a:p>
          </p:txBody>
        </p:sp>
        <p:sp>
          <p:nvSpPr>
            <p:cNvPr id="21" name="TextBox 20">
              <a:extLst>
                <a:ext uri="{FF2B5EF4-FFF2-40B4-BE49-F238E27FC236}">
                  <a16:creationId xmlns:a16="http://schemas.microsoft.com/office/drawing/2014/main" id="{1440D7DD-087B-5A18-2B75-6192B57624C2}"/>
                </a:ext>
              </a:extLst>
            </p:cNvPr>
            <p:cNvSpPr txBox="1"/>
            <p:nvPr/>
          </p:nvSpPr>
          <p:spPr>
            <a:xfrm>
              <a:off x="1485900" y="4723574"/>
              <a:ext cx="3365500" cy="458652"/>
            </a:xfrm>
            <a:prstGeom prst="rect">
              <a:avLst/>
            </a:prstGeom>
            <a:noFill/>
          </p:spPr>
          <p:txBody>
            <a:bodyPr wrap="square">
              <a:spAutoFit/>
            </a:bodyPr>
            <a:lstStyle/>
            <a:p>
              <a:pPr>
                <a:lnSpc>
                  <a:spcPct val="150000"/>
                </a:lnSpc>
              </a:pPr>
              <a:r>
                <a:rPr lang="en-US" sz="1800" b="1" dirty="0">
                  <a:latin typeface="Swis721 Cn BT" panose="020B0506020202030204" pitchFamily="34" charset="0"/>
                </a:rPr>
                <a:t>Helping others grow and develop</a:t>
              </a:r>
            </a:p>
          </p:txBody>
        </p:sp>
        <p:sp>
          <p:nvSpPr>
            <p:cNvPr id="23" name="TextBox 22">
              <a:extLst>
                <a:ext uri="{FF2B5EF4-FFF2-40B4-BE49-F238E27FC236}">
                  <a16:creationId xmlns:a16="http://schemas.microsoft.com/office/drawing/2014/main" id="{4AA90DB4-A848-7915-7F65-94D720656D53}"/>
                </a:ext>
              </a:extLst>
            </p:cNvPr>
            <p:cNvSpPr txBox="1"/>
            <p:nvPr/>
          </p:nvSpPr>
          <p:spPr>
            <a:xfrm>
              <a:off x="1633537" y="2081147"/>
              <a:ext cx="3044825" cy="458652"/>
            </a:xfrm>
            <a:prstGeom prst="rect">
              <a:avLst/>
            </a:prstGeom>
            <a:noFill/>
          </p:spPr>
          <p:txBody>
            <a:bodyPr wrap="square">
              <a:spAutoFit/>
            </a:bodyPr>
            <a:lstStyle/>
            <a:p>
              <a:pPr>
                <a:lnSpc>
                  <a:spcPct val="150000"/>
                </a:lnSpc>
              </a:pPr>
              <a:r>
                <a:rPr lang="en-US" b="1" dirty="0">
                  <a:latin typeface="Swis721 Cn BT" panose="020B0506020202030204" pitchFamily="34" charset="0"/>
                </a:rPr>
                <a:t>Being resilient and far-sighted</a:t>
              </a:r>
            </a:p>
          </p:txBody>
        </p:sp>
        <p:grpSp>
          <p:nvGrpSpPr>
            <p:cNvPr id="28" name="Group 27">
              <a:extLst>
                <a:ext uri="{FF2B5EF4-FFF2-40B4-BE49-F238E27FC236}">
                  <a16:creationId xmlns:a16="http://schemas.microsoft.com/office/drawing/2014/main" id="{CFFD6A0F-B1B9-125D-DD00-2F115B2B1148}"/>
                </a:ext>
              </a:extLst>
            </p:cNvPr>
            <p:cNvGrpSpPr/>
            <p:nvPr/>
          </p:nvGrpSpPr>
          <p:grpSpPr>
            <a:xfrm>
              <a:off x="5980112" y="1906287"/>
              <a:ext cx="6313489" cy="4744341"/>
              <a:chOff x="5980112" y="1906287"/>
              <a:chExt cx="6313489" cy="4744341"/>
            </a:xfrm>
          </p:grpSpPr>
          <p:sp>
            <p:nvSpPr>
              <p:cNvPr id="13" name="TextBox 12">
                <a:extLst>
                  <a:ext uri="{FF2B5EF4-FFF2-40B4-BE49-F238E27FC236}">
                    <a16:creationId xmlns:a16="http://schemas.microsoft.com/office/drawing/2014/main" id="{5341E8E3-89E2-5DA5-42AD-458A2136CF84}"/>
                  </a:ext>
                </a:extLst>
              </p:cNvPr>
              <p:cNvSpPr txBox="1"/>
              <p:nvPr/>
            </p:nvSpPr>
            <p:spPr>
              <a:xfrm>
                <a:off x="8867775" y="1906287"/>
                <a:ext cx="2892425" cy="458459"/>
              </a:xfrm>
              <a:prstGeom prst="rect">
                <a:avLst/>
              </a:prstGeom>
              <a:noFill/>
            </p:spPr>
            <p:txBody>
              <a:bodyPr wrap="square">
                <a:spAutoFit/>
              </a:bodyPr>
              <a:lstStyle/>
              <a:p>
                <a:pPr>
                  <a:lnSpc>
                    <a:spcPct val="150000"/>
                  </a:lnSpc>
                </a:pPr>
                <a:r>
                  <a:rPr lang="en-US" b="1" dirty="0">
                    <a:latin typeface="Swis721 Cn BT" panose="020B0506020202030204" pitchFamily="34" charset="0"/>
                  </a:rPr>
                  <a:t>Having and inspiring a vision</a:t>
                </a:r>
              </a:p>
            </p:txBody>
          </p:sp>
          <p:sp>
            <p:nvSpPr>
              <p:cNvPr id="17" name="TextBox 16">
                <a:extLst>
                  <a:ext uri="{FF2B5EF4-FFF2-40B4-BE49-F238E27FC236}">
                    <a16:creationId xmlns:a16="http://schemas.microsoft.com/office/drawing/2014/main" id="{9E020B4E-C3BF-8F3B-6676-6AA4850A0C17}"/>
                  </a:ext>
                </a:extLst>
              </p:cNvPr>
              <p:cNvSpPr txBox="1"/>
              <p:nvPr/>
            </p:nvSpPr>
            <p:spPr>
              <a:xfrm>
                <a:off x="8686801" y="4723574"/>
                <a:ext cx="3606800" cy="458652"/>
              </a:xfrm>
              <a:prstGeom prst="rect">
                <a:avLst/>
              </a:prstGeom>
              <a:noFill/>
            </p:spPr>
            <p:txBody>
              <a:bodyPr wrap="square">
                <a:spAutoFit/>
              </a:bodyPr>
              <a:lstStyle/>
              <a:p>
                <a:pPr>
                  <a:lnSpc>
                    <a:spcPct val="150000"/>
                  </a:lnSpc>
                </a:pPr>
                <a:r>
                  <a:rPr lang="en-US" b="1" dirty="0">
                    <a:latin typeface="Swis721 Cn BT" panose="020B0506020202030204" pitchFamily="34" charset="0"/>
                  </a:rPr>
                  <a:t>Being empathetic and understanding</a:t>
                </a:r>
              </a:p>
            </p:txBody>
          </p:sp>
          <p:sp>
            <p:nvSpPr>
              <p:cNvPr id="19" name="TextBox 18">
                <a:extLst>
                  <a:ext uri="{FF2B5EF4-FFF2-40B4-BE49-F238E27FC236}">
                    <a16:creationId xmlns:a16="http://schemas.microsoft.com/office/drawing/2014/main" id="{B93362BB-4F5C-5705-A0D3-02A0330B44CA}"/>
                  </a:ext>
                </a:extLst>
              </p:cNvPr>
              <p:cNvSpPr txBox="1"/>
              <p:nvPr/>
            </p:nvSpPr>
            <p:spPr>
              <a:xfrm>
                <a:off x="7381874" y="6191976"/>
                <a:ext cx="3184525" cy="458652"/>
              </a:xfrm>
              <a:prstGeom prst="rect">
                <a:avLst/>
              </a:prstGeom>
              <a:noFill/>
            </p:spPr>
            <p:txBody>
              <a:bodyPr wrap="square">
                <a:spAutoFit/>
              </a:bodyPr>
              <a:lstStyle/>
              <a:p>
                <a:pPr>
                  <a:lnSpc>
                    <a:spcPct val="150000"/>
                  </a:lnSpc>
                </a:pPr>
                <a:r>
                  <a:rPr lang="en-US" sz="1800" b="1" dirty="0">
                    <a:latin typeface="Swis721 Cn BT" panose="020B0506020202030204" pitchFamily="34" charset="0"/>
                  </a:rPr>
                  <a:t>Making decisions that are fair</a:t>
                </a:r>
              </a:p>
            </p:txBody>
          </p:sp>
          <p:sp>
            <p:nvSpPr>
              <p:cNvPr id="25" name="Oval 24">
                <a:extLst>
                  <a:ext uri="{FF2B5EF4-FFF2-40B4-BE49-F238E27FC236}">
                    <a16:creationId xmlns:a16="http://schemas.microsoft.com/office/drawing/2014/main" id="{AFAEA461-A1AF-242F-BD7B-83CEEBB1FAAD}"/>
                  </a:ext>
                </a:extLst>
              </p:cNvPr>
              <p:cNvSpPr/>
              <p:nvPr/>
            </p:nvSpPr>
            <p:spPr>
              <a:xfrm>
                <a:off x="5980112" y="3032418"/>
                <a:ext cx="1477962" cy="1514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7" name="Picture 26">
                <a:extLst>
                  <a:ext uri="{FF2B5EF4-FFF2-40B4-BE49-F238E27FC236}">
                    <a16:creationId xmlns:a16="http://schemas.microsoft.com/office/drawing/2014/main" id="{9AC7ED55-10AF-09DE-03D0-65DE2FBD955C}"/>
                  </a:ext>
                </a:extLst>
              </p:cNvPr>
              <p:cNvPicPr>
                <a:picLocks noChangeAspect="1"/>
              </p:cNvPicPr>
              <p:nvPr/>
            </p:nvPicPr>
            <p:blipFill>
              <a:blip r:embed="rId4"/>
              <a:stretch>
                <a:fillRect/>
              </a:stretch>
            </p:blipFill>
            <p:spPr>
              <a:xfrm>
                <a:off x="6224126" y="3299950"/>
                <a:ext cx="1056150" cy="1056150"/>
              </a:xfrm>
              <a:prstGeom prst="rect">
                <a:avLst/>
              </a:prstGeom>
            </p:spPr>
          </p:pic>
        </p:grpSp>
      </p:grpSp>
    </p:spTree>
    <p:extLst>
      <p:ext uri="{BB962C8B-B14F-4D97-AF65-F5344CB8AC3E}">
        <p14:creationId xmlns:p14="http://schemas.microsoft.com/office/powerpoint/2010/main" val="68286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CD73-314F-4C94-A1A6-723E4334D098}"/>
              </a:ext>
            </a:extLst>
          </p:cNvPr>
          <p:cNvSpPr>
            <a:spLocks noGrp="1"/>
          </p:cNvSpPr>
          <p:nvPr>
            <p:ph type="title"/>
          </p:nvPr>
        </p:nvSpPr>
        <p:spPr>
          <a:xfrm>
            <a:off x="838199" y="108541"/>
            <a:ext cx="10515600" cy="994699"/>
          </a:xfrm>
        </p:spPr>
        <p:txBody>
          <a:bodyPr/>
          <a:lstStyle/>
          <a:p>
            <a:r>
              <a:rPr lang="en-IN" dirty="0"/>
              <a:t>Managerial Effectiveness</a:t>
            </a:r>
          </a:p>
        </p:txBody>
      </p:sp>
      <p:pic>
        <p:nvPicPr>
          <p:cNvPr id="4" name="Picture 3">
            <a:extLst>
              <a:ext uri="{FF2B5EF4-FFF2-40B4-BE49-F238E27FC236}">
                <a16:creationId xmlns:a16="http://schemas.microsoft.com/office/drawing/2014/main" id="{1AE96A7B-BDC5-14BD-3F3A-7E348B8722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4" t="34481" r="4111" b="13911"/>
          <a:stretch/>
        </p:blipFill>
        <p:spPr>
          <a:xfrm>
            <a:off x="2251074" y="2173953"/>
            <a:ext cx="8261419" cy="2860010"/>
          </a:xfrm>
          <a:prstGeom prst="rect">
            <a:avLst/>
          </a:prstGeom>
        </p:spPr>
      </p:pic>
      <p:sp>
        <p:nvSpPr>
          <p:cNvPr id="5" name="TextBox 4">
            <a:extLst>
              <a:ext uri="{FF2B5EF4-FFF2-40B4-BE49-F238E27FC236}">
                <a16:creationId xmlns:a16="http://schemas.microsoft.com/office/drawing/2014/main" id="{89FFEF44-679F-6E42-BE3E-A479DB40455D}"/>
              </a:ext>
            </a:extLst>
          </p:cNvPr>
          <p:cNvSpPr txBox="1"/>
          <p:nvPr/>
        </p:nvSpPr>
        <p:spPr>
          <a:xfrm>
            <a:off x="4140200" y="3603958"/>
            <a:ext cx="1370888" cy="523220"/>
          </a:xfrm>
          <a:prstGeom prst="rect">
            <a:avLst/>
          </a:prstGeom>
          <a:noFill/>
        </p:spPr>
        <p:txBody>
          <a:bodyPr wrap="none" rtlCol="0">
            <a:spAutoFit/>
          </a:bodyPr>
          <a:lstStyle/>
          <a:p>
            <a:r>
              <a:rPr lang="en-IN" sz="2800" dirty="0">
                <a:solidFill>
                  <a:schemeClr val="bg1"/>
                </a:solidFill>
              </a:rPr>
              <a:t>Manager</a:t>
            </a:r>
            <a:endParaRPr lang="en-IN" sz="2400" dirty="0">
              <a:solidFill>
                <a:schemeClr val="bg1"/>
              </a:solidFill>
            </a:endParaRPr>
          </a:p>
        </p:txBody>
      </p:sp>
      <p:sp>
        <p:nvSpPr>
          <p:cNvPr id="6" name="TextBox 5">
            <a:extLst>
              <a:ext uri="{FF2B5EF4-FFF2-40B4-BE49-F238E27FC236}">
                <a16:creationId xmlns:a16="http://schemas.microsoft.com/office/drawing/2014/main" id="{E27182F5-4B03-14E6-728E-A4AAD85EE47E}"/>
              </a:ext>
            </a:extLst>
          </p:cNvPr>
          <p:cNvSpPr txBox="1"/>
          <p:nvPr/>
        </p:nvSpPr>
        <p:spPr>
          <a:xfrm>
            <a:off x="6946900" y="3603958"/>
            <a:ext cx="1109599" cy="523220"/>
          </a:xfrm>
          <a:prstGeom prst="rect">
            <a:avLst/>
          </a:prstGeom>
          <a:noFill/>
        </p:spPr>
        <p:txBody>
          <a:bodyPr wrap="none" rtlCol="0">
            <a:spAutoFit/>
          </a:bodyPr>
          <a:lstStyle/>
          <a:p>
            <a:r>
              <a:rPr lang="en-IN" sz="2800" dirty="0"/>
              <a:t>Leader</a:t>
            </a:r>
            <a:endParaRPr lang="en-IN" sz="2400" dirty="0"/>
          </a:p>
        </p:txBody>
      </p:sp>
      <p:sp>
        <p:nvSpPr>
          <p:cNvPr id="8" name="TextBox 7">
            <a:extLst>
              <a:ext uri="{FF2B5EF4-FFF2-40B4-BE49-F238E27FC236}">
                <a16:creationId xmlns:a16="http://schemas.microsoft.com/office/drawing/2014/main" id="{2E82F45E-C202-2E30-07F3-46552DC2D726}"/>
              </a:ext>
            </a:extLst>
          </p:cNvPr>
          <p:cNvSpPr txBox="1"/>
          <p:nvPr/>
        </p:nvSpPr>
        <p:spPr>
          <a:xfrm>
            <a:off x="1395056" y="1244701"/>
            <a:ext cx="9401887" cy="646331"/>
          </a:xfrm>
          <a:prstGeom prst="rect">
            <a:avLst/>
          </a:prstGeom>
          <a:noFill/>
        </p:spPr>
        <p:txBody>
          <a:bodyPr wrap="square">
            <a:spAutoFit/>
          </a:bodyPr>
          <a:lstStyle/>
          <a:p>
            <a:pPr rtl="0">
              <a:spcBef>
                <a:spcPts val="400"/>
              </a:spcBef>
              <a:spcAft>
                <a:spcPts val="0"/>
              </a:spcAft>
            </a:pPr>
            <a:r>
              <a:rPr lang="en-IN" dirty="0"/>
              <a:t>Managerial Effectiveness involves managing people, getting work done as well as leading them effectively. This means bringing the best out of them and developing them to their best potential.</a:t>
            </a:r>
          </a:p>
        </p:txBody>
      </p:sp>
      <p:sp>
        <p:nvSpPr>
          <p:cNvPr id="10" name="TextBox 9">
            <a:extLst>
              <a:ext uri="{FF2B5EF4-FFF2-40B4-BE49-F238E27FC236}">
                <a16:creationId xmlns:a16="http://schemas.microsoft.com/office/drawing/2014/main" id="{E4582691-FAF2-3A2B-FF96-2854CC54ADF1}"/>
              </a:ext>
            </a:extLst>
          </p:cNvPr>
          <p:cNvSpPr txBox="1"/>
          <p:nvPr/>
        </p:nvSpPr>
        <p:spPr>
          <a:xfrm>
            <a:off x="2251074" y="5906185"/>
            <a:ext cx="9205748" cy="369332"/>
          </a:xfrm>
          <a:prstGeom prst="rect">
            <a:avLst/>
          </a:prstGeom>
          <a:noFill/>
        </p:spPr>
        <p:txBody>
          <a:bodyPr wrap="square">
            <a:spAutoFit/>
          </a:bodyPr>
          <a:lstStyle/>
          <a:p>
            <a:pPr rtl="0">
              <a:spcBef>
                <a:spcPts val="400"/>
              </a:spcBef>
              <a:spcAft>
                <a:spcPts val="0"/>
              </a:spcAft>
            </a:pPr>
            <a:r>
              <a:rPr lang="en-IN" dirty="0"/>
              <a:t>So managerial effectiveness amalgamates the strengths of both – managing as well as leadership.</a:t>
            </a:r>
          </a:p>
        </p:txBody>
      </p:sp>
    </p:spTree>
    <p:extLst>
      <p:ext uri="{BB962C8B-B14F-4D97-AF65-F5344CB8AC3E}">
        <p14:creationId xmlns:p14="http://schemas.microsoft.com/office/powerpoint/2010/main" val="1809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874643" y="209298"/>
            <a:ext cx="9144000" cy="692402"/>
          </a:xfrm>
          <a:noFill/>
          <a:ln>
            <a:noFill/>
          </a:ln>
        </p:spPr>
        <p:txBody>
          <a:bodyPr vert="horz" wrap="square" lIns="91440" tIns="45720" rIns="91440" bIns="45720" numCol="1" anchor="ctr" anchorCtr="0" compatLnSpc="1">
            <a:normAutofit fontScale="90000"/>
          </a:bodyPr>
          <a:lstStyle/>
          <a:p>
            <a:r>
              <a:rPr lang="en-US" altLang="en-US" b="1" dirty="0">
                <a:latin typeface="Swis721 Cn BT" panose="020B0506020202030204" pitchFamily="34" charset="0"/>
              </a:rPr>
              <a:t>Knowing your Leadership Style</a:t>
            </a:r>
          </a:p>
        </p:txBody>
      </p:sp>
      <p:pic>
        <p:nvPicPr>
          <p:cNvPr id="2" name="Picture 2" descr="Abstract clouds dark">
            <a:extLst>
              <a:ext uri="{FF2B5EF4-FFF2-40B4-BE49-F238E27FC236}">
                <a16:creationId xmlns:a16="http://schemas.microsoft.com/office/drawing/2014/main" id="{404C31BF-5D65-0F11-168C-C95E2AD61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9476"/>
            <a:ext cx="12192000" cy="49668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3086473-C4AD-1110-C9DC-751423054CD4}"/>
              </a:ext>
            </a:extLst>
          </p:cNvPr>
          <p:cNvSpPr txBox="1">
            <a:spLocks/>
          </p:cNvSpPr>
          <p:nvPr/>
        </p:nvSpPr>
        <p:spPr>
          <a:xfrm>
            <a:off x="1904998" y="5956300"/>
            <a:ext cx="9144000" cy="692402"/>
          </a:xfrm>
          <a:prstGeom prst="rect">
            <a:avLst/>
          </a:prstGeom>
          <a:noFill/>
          <a:ln>
            <a:noFill/>
          </a:ln>
        </p:spPr>
        <p:txBody>
          <a:bodyPr vert="horz" wrap="square" lIns="91440" tIns="45720" rIns="91440" bIns="45720" numCol="1" rtlCol="0" anchor="ctr" anchorCtr="0" compatLnSpc="1">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Swis721 Cn BT" panose="020B0506020202030204" pitchFamily="34" charset="0"/>
              </a:rPr>
              <a:t>Leadership styles questionnaire</a:t>
            </a:r>
            <a:endParaRPr lang="en-US" altLang="en-US" sz="3600" b="1" dirty="0">
              <a:latin typeface="Swis721 Cn BT" panose="020B0506020202030204" pitchFamily="34" charset="0"/>
            </a:endParaRPr>
          </a:p>
        </p:txBody>
      </p:sp>
    </p:spTree>
    <p:extLst>
      <p:ext uri="{BB962C8B-B14F-4D97-AF65-F5344CB8AC3E}">
        <p14:creationId xmlns:p14="http://schemas.microsoft.com/office/powerpoint/2010/main" val="15929382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020022" y="467392"/>
            <a:ext cx="9144000" cy="692402"/>
          </a:xfrm>
          <a:noFill/>
          <a:ln>
            <a:noFill/>
          </a:ln>
        </p:spPr>
        <p:txBody>
          <a:bodyPr vert="horz" wrap="square" lIns="91440" tIns="45720" rIns="91440" bIns="45720" numCol="1" anchor="ctr" anchorCtr="0" compatLnSpc="1">
            <a:normAutofit fontScale="90000"/>
          </a:bodyPr>
          <a:lstStyle/>
          <a:p>
            <a:r>
              <a:rPr lang="en-US" altLang="en-US" b="1" dirty="0">
                <a:latin typeface="Swis721 Cn BT" panose="020B0506020202030204" pitchFamily="34" charset="0"/>
              </a:rPr>
              <a:t>Leadership styles</a:t>
            </a:r>
          </a:p>
        </p:txBody>
      </p:sp>
      <p:pic>
        <p:nvPicPr>
          <p:cNvPr id="4098" name="Picture 2" descr="Vector golden crown realistic royal symbol king sign">
            <a:extLst>
              <a:ext uri="{FF2B5EF4-FFF2-40B4-BE49-F238E27FC236}">
                <a16:creationId xmlns:a16="http://schemas.microsoft.com/office/drawing/2014/main" id="{18C75B97-D2DB-1F0E-546E-21168F1161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654" y="2805557"/>
            <a:ext cx="1888546" cy="13998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ector traffic lights illustration">
            <a:extLst>
              <a:ext uri="{FF2B5EF4-FFF2-40B4-BE49-F238E27FC236}">
                <a16:creationId xmlns:a16="http://schemas.microsoft.com/office/drawing/2014/main" id="{6E8C2F99-6A74-A20D-B1CA-CCA53F0EC0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84" r="16941"/>
          <a:stretch/>
        </p:blipFill>
        <p:spPr bwMode="auto">
          <a:xfrm>
            <a:off x="9976471" y="2404966"/>
            <a:ext cx="1270001" cy="1936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lection voter box icon in comic style ballot suggestion vector cartoon illustration pictogram splash effect">
            <a:extLst>
              <a:ext uri="{FF2B5EF4-FFF2-40B4-BE49-F238E27FC236}">
                <a16:creationId xmlns:a16="http://schemas.microsoft.com/office/drawing/2014/main" id="{169B1B28-3D9D-16D3-3213-2C139DFE0A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61" t="18051" r="8680" b="14671"/>
          <a:stretch/>
        </p:blipFill>
        <p:spPr bwMode="auto">
          <a:xfrm>
            <a:off x="4214934" y="2873221"/>
            <a:ext cx="1614987" cy="13639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ulb head businessman">
            <a:extLst>
              <a:ext uri="{FF2B5EF4-FFF2-40B4-BE49-F238E27FC236}">
                <a16:creationId xmlns:a16="http://schemas.microsoft.com/office/drawing/2014/main" id="{748F4C89-82C7-D27A-35DF-8BB7A83DF8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05" t="6975" r="28274" b="10383"/>
          <a:stretch/>
        </p:blipFill>
        <p:spPr bwMode="auto">
          <a:xfrm>
            <a:off x="7342644" y="2386408"/>
            <a:ext cx="1039356" cy="1901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1DF3AF-9730-3562-6777-EEAF9B03A723}"/>
              </a:ext>
            </a:extLst>
          </p:cNvPr>
          <p:cNvSpPr txBox="1"/>
          <p:nvPr/>
        </p:nvSpPr>
        <p:spPr>
          <a:xfrm>
            <a:off x="1279525" y="4341672"/>
            <a:ext cx="1533238" cy="369332"/>
          </a:xfrm>
          <a:prstGeom prst="rect">
            <a:avLst/>
          </a:prstGeom>
          <a:noFill/>
        </p:spPr>
        <p:txBody>
          <a:bodyPr wrap="square">
            <a:spAutoFit/>
          </a:bodyPr>
          <a:lstStyle/>
          <a:p>
            <a:r>
              <a:rPr lang="en-US" altLang="en-US" b="1" dirty="0">
                <a:latin typeface="Swis721 Cn BT" panose="020B0506020202030204" pitchFamily="34" charset="0"/>
              </a:rPr>
              <a:t>Authoritative</a:t>
            </a:r>
            <a:endParaRPr lang="en-IN" b="1" dirty="0"/>
          </a:p>
        </p:txBody>
      </p:sp>
      <p:sp>
        <p:nvSpPr>
          <p:cNvPr id="4" name="TextBox 3">
            <a:extLst>
              <a:ext uri="{FF2B5EF4-FFF2-40B4-BE49-F238E27FC236}">
                <a16:creationId xmlns:a16="http://schemas.microsoft.com/office/drawing/2014/main" id="{BCD53C47-01A7-36BE-6744-17D192AB7C86}"/>
              </a:ext>
            </a:extLst>
          </p:cNvPr>
          <p:cNvSpPr txBox="1"/>
          <p:nvPr/>
        </p:nvSpPr>
        <p:spPr>
          <a:xfrm>
            <a:off x="4296684" y="4327244"/>
            <a:ext cx="1533238" cy="369332"/>
          </a:xfrm>
          <a:prstGeom prst="rect">
            <a:avLst/>
          </a:prstGeom>
          <a:noFill/>
        </p:spPr>
        <p:txBody>
          <a:bodyPr wrap="square">
            <a:spAutoFit/>
          </a:bodyPr>
          <a:lstStyle/>
          <a:p>
            <a:r>
              <a:rPr lang="en-US" altLang="en-US" b="1" dirty="0">
                <a:latin typeface="Swis721 Cn BT" panose="020B0506020202030204" pitchFamily="34" charset="0"/>
              </a:rPr>
              <a:t>Democratic</a:t>
            </a:r>
            <a:endParaRPr lang="en-IN" b="1" dirty="0"/>
          </a:p>
        </p:txBody>
      </p:sp>
      <p:sp>
        <p:nvSpPr>
          <p:cNvPr id="5" name="TextBox 4">
            <a:extLst>
              <a:ext uri="{FF2B5EF4-FFF2-40B4-BE49-F238E27FC236}">
                <a16:creationId xmlns:a16="http://schemas.microsoft.com/office/drawing/2014/main" id="{A46B4F5E-74C1-A9A3-328C-D08B4B8FAB2E}"/>
              </a:ext>
            </a:extLst>
          </p:cNvPr>
          <p:cNvSpPr txBox="1"/>
          <p:nvPr/>
        </p:nvSpPr>
        <p:spPr>
          <a:xfrm>
            <a:off x="7393776" y="4341672"/>
            <a:ext cx="1533238" cy="369332"/>
          </a:xfrm>
          <a:prstGeom prst="rect">
            <a:avLst/>
          </a:prstGeom>
          <a:noFill/>
        </p:spPr>
        <p:txBody>
          <a:bodyPr wrap="square">
            <a:spAutoFit/>
          </a:bodyPr>
          <a:lstStyle/>
          <a:p>
            <a:r>
              <a:rPr lang="en-US" altLang="en-US" b="1" dirty="0">
                <a:latin typeface="Swis721 Cn BT" panose="020B0506020202030204" pitchFamily="34" charset="0"/>
              </a:rPr>
              <a:t>Facilitative</a:t>
            </a:r>
            <a:endParaRPr lang="en-IN" b="1" dirty="0"/>
          </a:p>
        </p:txBody>
      </p:sp>
      <p:sp>
        <p:nvSpPr>
          <p:cNvPr id="6" name="TextBox 5">
            <a:extLst>
              <a:ext uri="{FF2B5EF4-FFF2-40B4-BE49-F238E27FC236}">
                <a16:creationId xmlns:a16="http://schemas.microsoft.com/office/drawing/2014/main" id="{C6844185-A189-75B8-9101-EEB5A9ABCB60}"/>
              </a:ext>
            </a:extLst>
          </p:cNvPr>
          <p:cNvSpPr txBox="1"/>
          <p:nvPr/>
        </p:nvSpPr>
        <p:spPr>
          <a:xfrm>
            <a:off x="10145856" y="4341672"/>
            <a:ext cx="1533238" cy="369332"/>
          </a:xfrm>
          <a:prstGeom prst="rect">
            <a:avLst/>
          </a:prstGeom>
          <a:noFill/>
        </p:spPr>
        <p:txBody>
          <a:bodyPr wrap="square">
            <a:spAutoFit/>
          </a:bodyPr>
          <a:lstStyle/>
          <a:p>
            <a:r>
              <a:rPr lang="en-US" altLang="en-US" b="1" dirty="0">
                <a:latin typeface="Swis721 Cn BT" panose="020B0506020202030204" pitchFamily="34" charset="0"/>
              </a:rPr>
              <a:t>Situational</a:t>
            </a:r>
            <a:endParaRPr lang="en-IN" b="1" dirty="0"/>
          </a:p>
        </p:txBody>
      </p:sp>
    </p:spTree>
    <p:extLst>
      <p:ext uri="{BB962C8B-B14F-4D97-AF65-F5344CB8AC3E}">
        <p14:creationId xmlns:p14="http://schemas.microsoft.com/office/powerpoint/2010/main" val="556643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7F4AF-55CB-3CAE-BEFA-CF6133F201C3}"/>
              </a:ext>
            </a:extLst>
          </p:cNvPr>
          <p:cNvPicPr>
            <a:picLocks noChangeAspect="1"/>
          </p:cNvPicPr>
          <p:nvPr/>
        </p:nvPicPr>
        <p:blipFill rotWithShape="1">
          <a:blip r:embed="rId3">
            <a:extLst>
              <a:ext uri="{28A0092B-C50C-407E-A947-70E740481C1C}">
                <a14:useLocalDpi xmlns:a14="http://schemas.microsoft.com/office/drawing/2010/main" val="0"/>
              </a:ext>
            </a:extLst>
          </a:blip>
          <a:srcRect l="1354" b="5819"/>
          <a:stretch/>
        </p:blipFill>
        <p:spPr>
          <a:xfrm>
            <a:off x="0" y="0"/>
            <a:ext cx="12247072" cy="5918200"/>
          </a:xfrm>
          <a:prstGeom prst="rect">
            <a:avLst/>
          </a:prstGeom>
        </p:spPr>
      </p:pic>
      <p:sp>
        <p:nvSpPr>
          <p:cNvPr id="100354" name="Content Placeholder 2"/>
          <p:cNvSpPr>
            <a:spLocks noGrp="1"/>
          </p:cNvSpPr>
          <p:nvPr>
            <p:ph idx="1"/>
          </p:nvPr>
        </p:nvSpPr>
        <p:spPr>
          <a:xfrm>
            <a:off x="6286501" y="1756776"/>
            <a:ext cx="5905500" cy="4358124"/>
          </a:xfrm>
          <a:noFill/>
          <a:ln>
            <a:noFill/>
          </a:ln>
        </p:spPr>
        <p:txBody>
          <a:bodyPr vert="horz" wrap="square" lIns="91440" tIns="45720" rIns="91440" bIns="45720" numCol="1" anchor="t" anchorCtr="0" compatLnSpc="1">
            <a:noAutofit/>
          </a:bodyPr>
          <a:lstStyle/>
          <a:p>
            <a:pPr>
              <a:lnSpc>
                <a:spcPct val="100000"/>
              </a:lnSpc>
              <a:spcAft>
                <a:spcPts val="1800"/>
              </a:spcAft>
            </a:pPr>
            <a:r>
              <a:rPr lang="en-US" altLang="en-US" sz="2000" dirty="0">
                <a:latin typeface="Swis721 Cn BT" panose="020B0506020202030204" pitchFamily="34" charset="0"/>
              </a:rPr>
              <a:t>It is the healthy alignment between internal values and beliefs and external behavior</a:t>
            </a:r>
          </a:p>
          <a:p>
            <a:pPr>
              <a:lnSpc>
                <a:spcPct val="100000"/>
              </a:lnSpc>
              <a:spcAft>
                <a:spcPts val="1800"/>
              </a:spcAft>
            </a:pPr>
            <a:r>
              <a:rPr lang="en-US" altLang="en-US" sz="2000" dirty="0">
                <a:latin typeface="Swis721 Cn BT" panose="020B0506020202030204" pitchFamily="34" charset="0"/>
              </a:rPr>
              <a:t>It comes from finding your style and your way of leading — and making life decisions that reflect your ethics, values, and your personality</a:t>
            </a:r>
          </a:p>
          <a:p>
            <a:pPr>
              <a:lnSpc>
                <a:spcPct val="100000"/>
              </a:lnSpc>
              <a:spcAft>
                <a:spcPts val="1800"/>
              </a:spcAft>
            </a:pPr>
            <a:r>
              <a:rPr lang="en-US" altLang="en-US" sz="2000" dirty="0">
                <a:latin typeface="Swis721 Cn BT" panose="020B0506020202030204" pitchFamily="34" charset="0"/>
              </a:rPr>
              <a:t>It is doing one’s job without compromising on their core values and personality</a:t>
            </a:r>
          </a:p>
          <a:p>
            <a:pPr>
              <a:lnSpc>
                <a:spcPct val="100000"/>
              </a:lnSpc>
              <a:spcAft>
                <a:spcPts val="1800"/>
              </a:spcAft>
            </a:pPr>
            <a:endParaRPr lang="en-US" altLang="en-US" dirty="0">
              <a:latin typeface="Swis721 Cn BT" panose="020B0506020202030204" pitchFamily="34" charset="0"/>
            </a:endParaRPr>
          </a:p>
        </p:txBody>
      </p:sp>
      <p:sp>
        <p:nvSpPr>
          <p:cNvPr id="100353" name="Title 1"/>
          <p:cNvSpPr>
            <a:spLocks noGrp="1"/>
          </p:cNvSpPr>
          <p:nvPr>
            <p:ph type="title"/>
          </p:nvPr>
        </p:nvSpPr>
        <p:spPr>
          <a:xfrm>
            <a:off x="169122" y="0"/>
            <a:ext cx="9843448" cy="1166676"/>
          </a:xfrm>
          <a:noFill/>
          <a:ln>
            <a:noFill/>
          </a:ln>
        </p:spPr>
        <p:txBody>
          <a:bodyPr vert="horz" wrap="square" lIns="91440" tIns="45720" rIns="91440" bIns="45720" numCol="1" anchor="ctr" anchorCtr="0" compatLnSpc="1">
            <a:noAutofit/>
          </a:bodyPr>
          <a:lstStyle/>
          <a:p>
            <a:r>
              <a:rPr lang="en-US" altLang="en-US" sz="4000" b="1" dirty="0">
                <a:latin typeface="Swis721 Cn BT" panose="020B0506020202030204" pitchFamily="34" charset="0"/>
              </a:rPr>
              <a:t>“Being Authentic Leader”</a:t>
            </a:r>
          </a:p>
        </p:txBody>
      </p:sp>
    </p:spTree>
    <p:extLst>
      <p:ext uri="{BB962C8B-B14F-4D97-AF65-F5344CB8AC3E}">
        <p14:creationId xmlns:p14="http://schemas.microsoft.com/office/powerpoint/2010/main" val="8089257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additive="base">
                                        <p:cTn id="7" dur="500" fill="hold"/>
                                        <p:tgtEl>
                                          <p:spTgt spid="100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4">
                                            <p:txEl>
                                              <p:pRg st="1" end="1"/>
                                            </p:txEl>
                                          </p:spTgt>
                                        </p:tgtEl>
                                        <p:attrNameLst>
                                          <p:attrName>style.visibility</p:attrName>
                                        </p:attrNameLst>
                                      </p:cBhvr>
                                      <p:to>
                                        <p:strVal val="visible"/>
                                      </p:to>
                                    </p:set>
                                    <p:anim calcmode="lin" valueType="num">
                                      <p:cBhvr additive="base">
                                        <p:cTn id="13" dur="500" fill="hold"/>
                                        <p:tgtEl>
                                          <p:spTgt spid="1003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4">
                                            <p:txEl>
                                              <p:pRg st="2" end="2"/>
                                            </p:txEl>
                                          </p:spTgt>
                                        </p:tgtEl>
                                        <p:attrNameLst>
                                          <p:attrName>style.visibility</p:attrName>
                                        </p:attrNameLst>
                                      </p:cBhvr>
                                      <p:to>
                                        <p:strVal val="visible"/>
                                      </p:to>
                                    </p:set>
                                    <p:anim calcmode="lin" valueType="num">
                                      <p:cBhvr additive="base">
                                        <p:cTn id="19" dur="5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EDB0B-F622-5D90-2131-88E0E9705B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7" t="16949" r="8278" b="19599"/>
          <a:stretch/>
        </p:blipFill>
        <p:spPr>
          <a:xfrm>
            <a:off x="783347" y="1231900"/>
            <a:ext cx="10625306" cy="4770438"/>
          </a:xfrm>
          <a:prstGeom prst="rect">
            <a:avLst/>
          </a:prstGeom>
        </p:spPr>
      </p:pic>
      <p:sp>
        <p:nvSpPr>
          <p:cNvPr id="7" name="TextBox 6">
            <a:extLst>
              <a:ext uri="{FF2B5EF4-FFF2-40B4-BE49-F238E27FC236}">
                <a16:creationId xmlns:a16="http://schemas.microsoft.com/office/drawing/2014/main" id="{C11F1FFA-F2E1-3AF4-180E-E46A726ADA4D}"/>
              </a:ext>
            </a:extLst>
          </p:cNvPr>
          <p:cNvSpPr txBox="1"/>
          <p:nvPr/>
        </p:nvSpPr>
        <p:spPr>
          <a:xfrm>
            <a:off x="612775" y="1853684"/>
            <a:ext cx="1876425" cy="338554"/>
          </a:xfrm>
          <a:prstGeom prst="rect">
            <a:avLst/>
          </a:prstGeom>
          <a:noFill/>
        </p:spPr>
        <p:txBody>
          <a:bodyPr wrap="square">
            <a:spAutoFit/>
          </a:bodyPr>
          <a:lstStyle/>
          <a:p>
            <a:pPr>
              <a:lnSpc>
                <a:spcPct val="100000"/>
              </a:lnSpc>
            </a:pPr>
            <a:r>
              <a:rPr lang="en-US" altLang="en-US" sz="1600" b="1" dirty="0">
                <a:latin typeface="Swis721 Cn BT" panose="020B0506020202030204" pitchFamily="34" charset="0"/>
              </a:rPr>
              <a:t>Clarify your vision</a:t>
            </a:r>
          </a:p>
        </p:txBody>
      </p:sp>
      <p:sp>
        <p:nvSpPr>
          <p:cNvPr id="9" name="TextBox 8">
            <a:extLst>
              <a:ext uri="{FF2B5EF4-FFF2-40B4-BE49-F238E27FC236}">
                <a16:creationId xmlns:a16="http://schemas.microsoft.com/office/drawing/2014/main" id="{42761B42-3C5D-ED27-1347-114F440BD88B}"/>
              </a:ext>
            </a:extLst>
          </p:cNvPr>
          <p:cNvSpPr txBox="1"/>
          <p:nvPr/>
        </p:nvSpPr>
        <p:spPr>
          <a:xfrm>
            <a:off x="879474" y="5817672"/>
            <a:ext cx="1800225" cy="338554"/>
          </a:xfrm>
          <a:prstGeom prst="rect">
            <a:avLst/>
          </a:prstGeom>
          <a:noFill/>
        </p:spPr>
        <p:txBody>
          <a:bodyPr wrap="square">
            <a:spAutoFit/>
          </a:bodyPr>
          <a:lstStyle/>
          <a:p>
            <a:r>
              <a:rPr lang="en-US" altLang="en-US" sz="1600" b="1" dirty="0">
                <a:latin typeface="Swis721 Cn BT" panose="020B0506020202030204" pitchFamily="34" charset="0"/>
              </a:rPr>
              <a:t>Keep you focused</a:t>
            </a:r>
          </a:p>
        </p:txBody>
      </p:sp>
      <p:sp>
        <p:nvSpPr>
          <p:cNvPr id="11" name="TextBox 10">
            <a:extLst>
              <a:ext uri="{FF2B5EF4-FFF2-40B4-BE49-F238E27FC236}">
                <a16:creationId xmlns:a16="http://schemas.microsoft.com/office/drawing/2014/main" id="{8EDB7A23-E5BF-0382-692C-C0A57FF8ADAB}"/>
              </a:ext>
            </a:extLst>
          </p:cNvPr>
          <p:cNvSpPr txBox="1"/>
          <p:nvPr/>
        </p:nvSpPr>
        <p:spPr>
          <a:xfrm>
            <a:off x="3317875" y="1530518"/>
            <a:ext cx="2295525" cy="584775"/>
          </a:xfrm>
          <a:prstGeom prst="rect">
            <a:avLst/>
          </a:prstGeom>
          <a:noFill/>
        </p:spPr>
        <p:txBody>
          <a:bodyPr wrap="square">
            <a:spAutoFit/>
          </a:bodyPr>
          <a:lstStyle/>
          <a:p>
            <a:r>
              <a:rPr lang="en-US" altLang="en-US" sz="1600" b="1" dirty="0">
                <a:latin typeface="Swis721 Cn BT" panose="020B0506020202030204" pitchFamily="34" charset="0"/>
              </a:rPr>
              <a:t>Make you accountable </a:t>
            </a:r>
          </a:p>
          <a:p>
            <a:r>
              <a:rPr lang="en-US" altLang="en-US" sz="1600" b="1" dirty="0">
                <a:latin typeface="Swis721 Cn BT" panose="020B0506020202030204" pitchFamily="34" charset="0"/>
              </a:rPr>
              <a:t>to yourself</a:t>
            </a:r>
            <a:endParaRPr lang="en-IN" sz="1600" b="1" dirty="0">
              <a:latin typeface="Swis721 Cn BT" panose="020B0506020202030204" pitchFamily="34" charset="0"/>
            </a:endParaRPr>
          </a:p>
        </p:txBody>
      </p:sp>
      <p:sp>
        <p:nvSpPr>
          <p:cNvPr id="13" name="TextBox 12">
            <a:extLst>
              <a:ext uri="{FF2B5EF4-FFF2-40B4-BE49-F238E27FC236}">
                <a16:creationId xmlns:a16="http://schemas.microsoft.com/office/drawing/2014/main" id="{9420DF31-DC5B-3905-6B81-3B020E41816C}"/>
              </a:ext>
            </a:extLst>
          </p:cNvPr>
          <p:cNvSpPr txBox="1"/>
          <p:nvPr/>
        </p:nvSpPr>
        <p:spPr>
          <a:xfrm>
            <a:off x="3097211" y="5817672"/>
            <a:ext cx="1520826" cy="338554"/>
          </a:xfrm>
          <a:prstGeom prst="rect">
            <a:avLst/>
          </a:prstGeom>
          <a:noFill/>
        </p:spPr>
        <p:txBody>
          <a:bodyPr wrap="square">
            <a:spAutoFit/>
          </a:bodyPr>
          <a:lstStyle/>
          <a:p>
            <a:r>
              <a:rPr lang="en-US" altLang="en-US" sz="1600" b="1" dirty="0">
                <a:latin typeface="Swis721 Cn BT" panose="020B0506020202030204" pitchFamily="34" charset="0"/>
              </a:rPr>
              <a:t>Motivates you</a:t>
            </a:r>
          </a:p>
        </p:txBody>
      </p:sp>
      <p:sp>
        <p:nvSpPr>
          <p:cNvPr id="15" name="TextBox 14">
            <a:extLst>
              <a:ext uri="{FF2B5EF4-FFF2-40B4-BE49-F238E27FC236}">
                <a16:creationId xmlns:a16="http://schemas.microsoft.com/office/drawing/2014/main" id="{25C4B42E-AD82-891A-B1F6-C8C39AD281DA}"/>
              </a:ext>
            </a:extLst>
          </p:cNvPr>
          <p:cNvSpPr txBox="1"/>
          <p:nvPr/>
        </p:nvSpPr>
        <p:spPr>
          <a:xfrm>
            <a:off x="5588000" y="5125175"/>
            <a:ext cx="2489200" cy="584775"/>
          </a:xfrm>
          <a:prstGeom prst="rect">
            <a:avLst/>
          </a:prstGeom>
          <a:noFill/>
        </p:spPr>
        <p:txBody>
          <a:bodyPr wrap="square">
            <a:spAutoFit/>
          </a:bodyPr>
          <a:lstStyle/>
          <a:p>
            <a:pPr>
              <a:lnSpc>
                <a:spcPct val="100000"/>
              </a:lnSpc>
            </a:pPr>
            <a:r>
              <a:rPr lang="en-US" altLang="en-US" sz="1600" b="1" dirty="0">
                <a:latin typeface="Swis721 Cn BT" panose="020B0506020202030204" pitchFamily="34" charset="0"/>
              </a:rPr>
              <a:t>Enable you to </a:t>
            </a:r>
          </a:p>
          <a:p>
            <a:r>
              <a:rPr lang="en-US" altLang="en-US" sz="1600" b="1" dirty="0">
                <a:latin typeface="Swis721 Cn BT" panose="020B0506020202030204" pitchFamily="34" charset="0"/>
              </a:rPr>
              <a:t>check on your progress</a:t>
            </a:r>
          </a:p>
        </p:txBody>
      </p:sp>
      <p:sp>
        <p:nvSpPr>
          <p:cNvPr id="17" name="TextBox 16">
            <a:extLst>
              <a:ext uri="{FF2B5EF4-FFF2-40B4-BE49-F238E27FC236}">
                <a16:creationId xmlns:a16="http://schemas.microsoft.com/office/drawing/2014/main" id="{8D1E033C-F30B-32FB-5D36-5CEACA433545}"/>
              </a:ext>
            </a:extLst>
          </p:cNvPr>
          <p:cNvSpPr txBox="1"/>
          <p:nvPr/>
        </p:nvSpPr>
        <p:spPr>
          <a:xfrm>
            <a:off x="8913103" y="4478844"/>
            <a:ext cx="3278897" cy="584775"/>
          </a:xfrm>
          <a:prstGeom prst="rect">
            <a:avLst/>
          </a:prstGeom>
          <a:noFill/>
        </p:spPr>
        <p:txBody>
          <a:bodyPr wrap="square">
            <a:spAutoFit/>
          </a:bodyPr>
          <a:lstStyle/>
          <a:p>
            <a:r>
              <a:rPr lang="en-US" altLang="en-US" sz="1600" b="1" dirty="0">
                <a:latin typeface="Swis721 Cn BT" panose="020B0506020202030204" pitchFamily="34" charset="0"/>
              </a:rPr>
              <a:t>Allow you to refine your strengths</a:t>
            </a:r>
          </a:p>
          <a:p>
            <a:r>
              <a:rPr lang="en-US" altLang="en-US" sz="1600" b="1" dirty="0">
                <a:latin typeface="Swis721 Cn BT" panose="020B0506020202030204" pitchFamily="34" charset="0"/>
              </a:rPr>
              <a:t> and strengthen your weaknesses</a:t>
            </a:r>
          </a:p>
        </p:txBody>
      </p:sp>
      <p:sp>
        <p:nvSpPr>
          <p:cNvPr id="19" name="TextBox 18">
            <a:extLst>
              <a:ext uri="{FF2B5EF4-FFF2-40B4-BE49-F238E27FC236}">
                <a16:creationId xmlns:a16="http://schemas.microsoft.com/office/drawing/2014/main" id="{E41ABA16-EBDF-7552-D24B-D4F74AE7D623}"/>
              </a:ext>
            </a:extLst>
          </p:cNvPr>
          <p:cNvSpPr txBox="1"/>
          <p:nvPr/>
        </p:nvSpPr>
        <p:spPr>
          <a:xfrm>
            <a:off x="9307951" y="1732825"/>
            <a:ext cx="2489200" cy="584775"/>
          </a:xfrm>
          <a:prstGeom prst="rect">
            <a:avLst/>
          </a:prstGeom>
          <a:noFill/>
        </p:spPr>
        <p:txBody>
          <a:bodyPr wrap="square">
            <a:spAutoFit/>
          </a:bodyPr>
          <a:lstStyle/>
          <a:p>
            <a:r>
              <a:rPr lang="en-US" altLang="en-US" sz="1600" b="1" dirty="0">
                <a:latin typeface="Swis721 Cn BT" panose="020B0506020202030204" pitchFamily="34" charset="0"/>
              </a:rPr>
              <a:t>Compel you to achieve your potential</a:t>
            </a:r>
          </a:p>
        </p:txBody>
      </p:sp>
      <p:sp>
        <p:nvSpPr>
          <p:cNvPr id="21" name="TextBox 20">
            <a:extLst>
              <a:ext uri="{FF2B5EF4-FFF2-40B4-BE49-F238E27FC236}">
                <a16:creationId xmlns:a16="http://schemas.microsoft.com/office/drawing/2014/main" id="{55F35BD1-3D0D-592A-B384-B8FA6AB993C7}"/>
              </a:ext>
            </a:extLst>
          </p:cNvPr>
          <p:cNvSpPr txBox="1"/>
          <p:nvPr/>
        </p:nvSpPr>
        <p:spPr>
          <a:xfrm>
            <a:off x="5684837" y="1092328"/>
            <a:ext cx="2295525" cy="338554"/>
          </a:xfrm>
          <a:prstGeom prst="rect">
            <a:avLst/>
          </a:prstGeom>
          <a:noFill/>
        </p:spPr>
        <p:txBody>
          <a:bodyPr wrap="square">
            <a:spAutoFit/>
          </a:bodyPr>
          <a:lstStyle/>
          <a:p>
            <a:r>
              <a:rPr lang="en-US" altLang="en-US" sz="1600" b="1" dirty="0">
                <a:latin typeface="Swis721 Cn BT" panose="020B0506020202030204" pitchFamily="34" charset="0"/>
              </a:rPr>
              <a:t>Make you more resilient</a:t>
            </a:r>
            <a:endParaRPr lang="en-IN" sz="1600" b="1" dirty="0">
              <a:latin typeface="Swis721 Cn BT" panose="020B0506020202030204" pitchFamily="34" charset="0"/>
            </a:endParaRPr>
          </a:p>
        </p:txBody>
      </p:sp>
      <p:sp>
        <p:nvSpPr>
          <p:cNvPr id="22" name="Title 1">
            <a:extLst>
              <a:ext uri="{FF2B5EF4-FFF2-40B4-BE49-F238E27FC236}">
                <a16:creationId xmlns:a16="http://schemas.microsoft.com/office/drawing/2014/main" id="{ABA8E5F2-D119-20AC-B8F5-262B3E163894}"/>
              </a:ext>
            </a:extLst>
          </p:cNvPr>
          <p:cNvSpPr txBox="1">
            <a:spLocks/>
          </p:cNvSpPr>
          <p:nvPr/>
        </p:nvSpPr>
        <p:spPr>
          <a:xfrm>
            <a:off x="783347" y="216610"/>
            <a:ext cx="9144000" cy="726409"/>
          </a:xfrm>
          <a:prstGeom prst="rect">
            <a:avLst/>
          </a:prstGeom>
          <a:noFill/>
          <a:ln>
            <a:noFill/>
          </a:ln>
        </p:spPr>
        <p:txBody>
          <a:bodyPr vert="horz" wrap="square" lIns="91440" tIns="45720" rIns="91440" bIns="45720" numCol="1" rtlCol="0" anchor="ctr" anchorCtr="0"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latin typeface="Swis721 Cn BT" panose="020B0506020202030204" pitchFamily="34" charset="0"/>
              </a:rPr>
              <a:t>Why goal setting is so important for self</a:t>
            </a:r>
          </a:p>
        </p:txBody>
      </p:sp>
    </p:spTree>
    <p:extLst>
      <p:ext uri="{BB962C8B-B14F-4D97-AF65-F5344CB8AC3E}">
        <p14:creationId xmlns:p14="http://schemas.microsoft.com/office/powerpoint/2010/main" val="25000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6286</TotalTime>
  <Words>5180</Words>
  <Application>Microsoft Office PowerPoint</Application>
  <PresentationFormat>Widescreen</PresentationFormat>
  <Paragraphs>417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 MT Condensed Light</vt:lpstr>
      <vt:lpstr>Archivo</vt:lpstr>
      <vt:lpstr>Arial</vt:lpstr>
      <vt:lpstr>Calibri</vt:lpstr>
      <vt:lpstr>Roboto</vt:lpstr>
      <vt:lpstr>Sohne</vt:lpstr>
      <vt:lpstr>Swis721 Cn BT</vt:lpstr>
      <vt:lpstr>Office Theme</vt:lpstr>
      <vt:lpstr>PowerPoint Presentation</vt:lpstr>
      <vt:lpstr>Agenda- Day-1 &amp; Day 2</vt:lpstr>
      <vt:lpstr>PowerPoint Presentation</vt:lpstr>
      <vt:lpstr>Qualities of a leader </vt:lpstr>
      <vt:lpstr>Managerial Effectiveness</vt:lpstr>
      <vt:lpstr>Knowing your Leadership Style</vt:lpstr>
      <vt:lpstr>Leadership styles</vt:lpstr>
      <vt:lpstr>“Being Authentic Leader”</vt:lpstr>
      <vt:lpstr>PowerPoint Presentation</vt:lpstr>
      <vt:lpstr>Will/ Skill Matrix</vt:lpstr>
      <vt:lpstr>Why is empathy important in leadership?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106</cp:revision>
  <dcterms:created xsi:type="dcterms:W3CDTF">2023-01-23T06:20:00Z</dcterms:created>
  <dcterms:modified xsi:type="dcterms:W3CDTF">2024-09-03T02:26:15Z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