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Libre Franklin"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en-US" sz="1200" b="1" u="sng"/>
              <a:t>Facilitator’s Notes: </a:t>
            </a:r>
            <a:endParaRPr/>
          </a:p>
          <a:p>
            <a:pPr marL="457200" lvl="1"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a:t>
            </a:r>
            <a:r>
              <a:rPr lang="en-US"/>
              <a:t>rainer to say in the loudest voice “Hello, Good Morning”. Then the participants will say ‘Good Morning’ in reply.</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Trainer:</a:t>
            </a:r>
            <a:r>
              <a:rPr lang="en-US"/>
              <a:t> Well done friends! Great job! (Clap Loudly and tell the participants to clap as well for the superb performance.)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i="0">
                <a:solidFill>
                  <a:srgbClr val="374151"/>
                </a:solidFill>
                <a:latin typeface="Arial"/>
                <a:ea typeface="Arial"/>
                <a:cs typeface="Arial"/>
                <a:sym typeface="Arial"/>
              </a:rPr>
              <a:t>Trainer: </a:t>
            </a:r>
            <a:r>
              <a:rPr lang="en-US" b="0" i="0">
                <a:solidFill>
                  <a:srgbClr val="374151"/>
                </a:solidFill>
                <a:latin typeface="Arial"/>
                <a:ea typeface="Arial"/>
                <a:cs typeface="Arial"/>
                <a:sym typeface="Arial"/>
              </a:rPr>
              <a:t>I'm excited to be here with you all today and appreciate your presence. I hope you're all doing well and are ready to dive into the material.</a:t>
            </a:r>
            <a:r>
              <a:rPr lang="en-US" b="0"/>
              <a:t>Move to next slide.</a:t>
            </a: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Avoid wearing party shirts to work.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loud colours or patterns that are too bold.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Subtle colours look good in offices.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Plain shirts are always in style but you can also go for shirts in stripes, checks or micro-checks.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Colours such as red, yellow, orange usually are not preferred to be worn at the workplace.</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shirts look professional. </a:t>
            </a:r>
            <a:r>
              <a:rPr lang="en-US" b="1" i="0">
                <a:solidFill>
                  <a:srgbClr val="252A37"/>
                </a:solidFill>
                <a:latin typeface="Open Sans"/>
                <a:ea typeface="Open Sans"/>
                <a:cs typeface="Open Sans"/>
                <a:sym typeface="Open Sans"/>
              </a:rPr>
              <a:t>Make sure your sleeves touch the base of your hand. Do not roll up sleeves at work</a:t>
            </a:r>
            <a:r>
              <a:rPr lang="en-US" b="0" i="0">
                <a:solidFill>
                  <a:srgbClr val="252A37"/>
                </a:solidFill>
                <a:latin typeface="Open Sans"/>
                <a:ea typeface="Open Sans"/>
                <a:cs typeface="Open Sans"/>
                <a:sym typeface="Open Sans"/>
              </a:rPr>
              <a:t>.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Take care of the fit of the trouser.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Slim fit or flat front trousers in solid colours such as grey, black, blue look best at workplaces.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Avoid baggy trousers as one looks lazy and sloppy in the same. Your shirt should not be too tight.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You should be able to button your shirt properly without any gaps.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Clothing should be clean, wrinkle free and ironed.</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Keep a shoe shiner handy.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Prefer dark leather shoes (Black or Brown) with black laces.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dark coloured socks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Do not wear sports shoes or sneakers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Remove all other rings except your wedding ring.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there is a huge difference between your college and professional life.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College were the days when nobody told you anything when you wore ripped jeans, T shirts, sneakers, hats and proudly flaunted your tattoos and body piercings.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If you wear an earring, remove it immediately.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Tattoos and body piercings are not at all acceptable in a professional environment.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attend office with beard unless and until there is an emergency.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a:t>
            </a:r>
            <a:r>
              <a:rPr lang="en-US" b="1" i="0">
                <a:solidFill>
                  <a:srgbClr val="252A37"/>
                </a:solidFill>
                <a:latin typeface="Open Sans"/>
                <a:ea typeface="Open Sans"/>
                <a:cs typeface="Open Sans"/>
                <a:sym typeface="Open Sans"/>
              </a:rPr>
              <a:t>your tie should complement your overall look</a:t>
            </a:r>
            <a:r>
              <a:rPr lang="en-US" b="0" i="0">
                <a:solidFill>
                  <a:srgbClr val="252A37"/>
                </a:solidFill>
                <a:latin typeface="Open Sans"/>
                <a:ea typeface="Open Sans"/>
                <a:cs typeface="Open Sans"/>
                <a:sym typeface="Open Sans"/>
              </a:rPr>
              <a: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Silk ties are always a safe bet. Do not wear ties in loud colours or jazzy patterns.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The tip of your tie should touch your belt buckles.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flashy belts with broad buckles. Wear leather belts in dark colours preferably black or brown.</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socks that match your pants </a:t>
            </a:r>
            <a:endParaRPr/>
          </a:p>
        </p:txBody>
      </p:sp>
      <p:sp>
        <p:nvSpPr>
          <p:cNvPr id="198" name="Google Shape;19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It is always wise to dress according to your office culture</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Business suits look best in colours like Blue, Black or Charcoal grey.Business suits constitute a crisp shirt teamed with a matching trouser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Avoid wearing loud colours to work. Colours such as hot pinks, reds, deep purples look odd at the workplace. They are meant to be worn at parties and get togethers with friends.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Animal prints and jazzy designs are not meant for offices.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Stud earrings look simple yet elegant on female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Do not wear chunky necklaces, large earrings and stacks of bangles at workplace. Flaunting your gold jewellery at office is foolish. Do not wear ring on every finger. Avoid wearing multiple bracelets. An elegant and simple watch looks best on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nude look works best in offices. Don’t overdo your make up. I</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Instead of a bright lipstick, a lip-gloss looks better and you can even reapply the same whenever needed. Minimal make up can not only make you look good but also extremely professional. Never apply layers of foundation on your face. Avoid cakey make up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Messy hair is not at all acceptable at workplaces. Do not adopt weird hairstyles at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Your heels should not be more than 2 inches.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Ask what is casual dress code ,take responses </a:t>
            </a:r>
            <a:endParaRPr/>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It is always wise to dress according to your office culture</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Business suits look best in colours like Blue, Black or Charcoal grey.Business suits constitute a crisp shirt teamed with a matching trouser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Avoid wearing loud colours to work. Colours such as hot pinks, reds, deep purples look odd at the workplace. They are meant to be worn at parties and get togethers with friends.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Animal prints and jazzy designs are not meant for offices.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Stud earrings look simple yet elegant on female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Do not wear chunky necklaces, large earrings and stacks of bangles at workplace. Flaunting your gold jewellery at office is foolish. Do not wear ring on every finger. Avoid wearing multiple bracelets. An elegant and simple watch looks best on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nude look works best in offices. Don’t overdo your make up. I</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Instead of a bright lipstick, a lip-gloss looks better and you can even reapply the same whenever needed. Minimal make up can not only make you look good but also extremely professional. Never apply layers of foundation on your face. Avoid cakey make up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Messy hair is not at all acceptable at workplaces. Do not adopt weird hairstyles at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Your heels should not be more than 2 inches.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Ask what is casual dress code ,take responses </a:t>
            </a:r>
            <a:endParaRPr/>
          </a:p>
        </p:txBody>
      </p:sp>
      <p:sp>
        <p:nvSpPr>
          <p:cNvPr id="214" name="Google Shape;2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explain the slide with examples.</a:t>
            </a:r>
            <a:endParaRPr/>
          </a:p>
        </p:txBody>
      </p:sp>
      <p:sp>
        <p:nvSpPr>
          <p:cNvPr id="222" name="Google Shape;2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Say Handshake is the first contact with anyone and hence it lays a very strong foundation of confidence, Trust and as a result a great first impression .Points to note</a:t>
            </a:r>
            <a:endParaRPr/>
          </a:p>
          <a:p>
            <a:pPr marL="171450" lvl="0" indent="-171450" algn="l" rtl="0">
              <a:lnSpc>
                <a:spcPct val="100000"/>
              </a:lnSpc>
              <a:spcBef>
                <a:spcPts val="0"/>
              </a:spcBef>
              <a:spcAft>
                <a:spcPts val="0"/>
              </a:spcAft>
              <a:buClr>
                <a:schemeClr val="dk1"/>
              </a:buClr>
              <a:buSzPts val="1200"/>
              <a:buFont typeface="Arial"/>
              <a:buChar char="•"/>
            </a:pPr>
            <a:r>
              <a:rPr lang="en-US"/>
              <a:t>Handshake is culture specific and in some conservative cultures it is not the handshake that people are comfortable with. Gauge the culture and  then either use a handshake or Namaste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Ensure right hand is open and palms touch</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Have a firm grim not strong or limp. The firm handshake denotes confidence, credibility and Trust</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Adjust grip basis comfort of the other party</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Smooth up and down motion are features of a good handshake</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Facial expressions and body language will indicate when the other person wants to end the handshake so observe the same and be aware </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Ask so what is the right way to give a visiting card ?</a:t>
            </a:r>
            <a:endParaRPr/>
          </a:p>
          <a:p>
            <a:pPr marL="171450" lvl="0" indent="-171450" algn="l" rtl="0">
              <a:lnSpc>
                <a:spcPct val="100000"/>
              </a:lnSpc>
              <a:spcBef>
                <a:spcPts val="0"/>
              </a:spcBef>
              <a:spcAft>
                <a:spcPts val="0"/>
              </a:spcAft>
              <a:buClr>
                <a:schemeClr val="dk1"/>
              </a:buClr>
              <a:buSzPts val="1200"/>
              <a:buFont typeface="Arial"/>
              <a:buChar char="•"/>
            </a:pPr>
            <a:r>
              <a:rPr lang="en-US"/>
              <a:t>Take responses then say ok now lets move to the next slide and learn the same</a:t>
            </a:r>
            <a:endParaRPr/>
          </a:p>
        </p:txBody>
      </p:sp>
      <p:sp>
        <p:nvSpPr>
          <p:cNvPr id="231" name="Google Shape;23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39" name="Google Shape;2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a:solidFill>
                  <a:schemeClr val="lt1"/>
                </a:solidFill>
              </a:rPr>
              <a:t>Classical proxemics theory was started in the 1960s by </a:t>
            </a:r>
            <a:r>
              <a:rPr lang="en-US" sz="1200" b="0" i="0" u="none" strike="noStrike">
                <a:solidFill>
                  <a:schemeClr val="lt1"/>
                </a:solidFill>
              </a:rPr>
              <a:t>anthropologist Edward T. Hall</a:t>
            </a:r>
            <a:r>
              <a:rPr lang="en-US" sz="1200" b="0" i="0">
                <a:solidFill>
                  <a:schemeClr val="lt1"/>
                </a:solidFill>
              </a:rPr>
              <a:t>. 1960s by </a:t>
            </a:r>
            <a:r>
              <a:rPr lang="en-US" sz="1200" b="0" i="0" u="none" strike="noStrike">
                <a:solidFill>
                  <a:schemeClr val="lt1"/>
                </a:solidFill>
              </a:rPr>
              <a:t>anthropologist Edward T. Hall. </a:t>
            </a:r>
            <a:r>
              <a:rPr lang="en-US" b="0" i="0">
                <a:solidFill>
                  <a:srgbClr val="4D5156"/>
                </a:solidFill>
                <a:latin typeface="Arial"/>
                <a:ea typeface="Arial"/>
                <a:cs typeface="Arial"/>
                <a:sym typeface="Arial"/>
              </a:rPr>
              <a:t>Edward Twitchell Hall, Jr. was an American anthropologist and cross-cultural researcher. He is remembered for developing the concept of proxemics . </a:t>
            </a:r>
            <a:r>
              <a:rPr lang="en-US" b="0" i="0">
                <a:solidFill>
                  <a:srgbClr val="202124"/>
                </a:solidFill>
                <a:latin typeface="Arial"/>
                <a:ea typeface="Arial"/>
                <a:cs typeface="Arial"/>
                <a:sym typeface="Arial"/>
              </a:rPr>
              <a:t>Proxemics is </a:t>
            </a:r>
            <a:r>
              <a:rPr lang="en-US" b="1" i="0">
                <a:solidFill>
                  <a:srgbClr val="202124"/>
                </a:solidFill>
                <a:latin typeface="Arial"/>
                <a:ea typeface="Arial"/>
                <a:cs typeface="Arial"/>
                <a:sym typeface="Arial"/>
              </a:rPr>
              <a:t>the study of how space is used in human interactions</a:t>
            </a:r>
            <a:r>
              <a:rPr lang="en-US" b="0" i="0">
                <a:solidFill>
                  <a:srgbClr val="202124"/>
                </a:solidFill>
                <a:latin typeface="Arial"/>
                <a:ea typeface="Arial"/>
                <a:cs typeface="Arial"/>
                <a:sym typeface="Arial"/>
              </a:rPr>
              <a:t>.</a:t>
            </a:r>
            <a:r>
              <a:rPr lang="en-US" b="0" i="0">
                <a:solidFill>
                  <a:srgbClr val="4D5156"/>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200"/>
              <a:buFont typeface="Arial"/>
              <a:buNone/>
            </a:pPr>
            <a:endParaRPr sz="1200" b="0" i="0">
              <a:solidFill>
                <a:schemeClr val="lt1"/>
              </a:solidFill>
            </a:endParaRPr>
          </a:p>
          <a:p>
            <a:pPr marL="457200" lvl="1" indent="0" algn="l" rtl="0">
              <a:lnSpc>
                <a:spcPct val="120000"/>
              </a:lnSpc>
              <a:spcBef>
                <a:spcPts val="0"/>
              </a:spcBef>
              <a:spcAft>
                <a:spcPts val="0"/>
              </a:spcAft>
              <a:buSzPts val="1400"/>
              <a:buNone/>
            </a:pPr>
            <a:r>
              <a:rPr lang="en-US" sz="1200" b="0" i="0">
                <a:solidFill>
                  <a:schemeClr val="lt1"/>
                </a:solidFill>
              </a:rPr>
              <a:t>He classified four degrees of interpersonal distance, or </a:t>
            </a:r>
            <a:r>
              <a:rPr lang="en-US" sz="1200" b="0" i="0" u="none" strike="noStrike">
                <a:solidFill>
                  <a:schemeClr val="lt1"/>
                </a:solidFill>
              </a:rPr>
              <a:t>degrees of proximity</a:t>
            </a:r>
            <a:r>
              <a:rPr lang="en-US" sz="1200" b="0" i="0">
                <a:solidFill>
                  <a:schemeClr val="lt1"/>
                </a:solidFill>
              </a:rPr>
              <a:t> that we experience</a:t>
            </a:r>
            <a:endParaRPr/>
          </a:p>
          <a:p>
            <a:pPr marL="457200" lvl="1" indent="0" algn="l" rtl="0">
              <a:lnSpc>
                <a:spcPct val="120000"/>
              </a:lnSpc>
              <a:spcBef>
                <a:spcPts val="0"/>
              </a:spcBef>
              <a:spcAft>
                <a:spcPts val="0"/>
              </a:spcAft>
              <a:buSzPts val="1400"/>
              <a:buNone/>
            </a:pPr>
            <a:r>
              <a:rPr lang="en-US" sz="1200">
                <a:solidFill>
                  <a:schemeClr val="lt1"/>
                </a:solidFill>
              </a:rPr>
              <a:t>Public distance</a:t>
            </a:r>
            <a:endParaRPr/>
          </a:p>
          <a:p>
            <a:pPr marL="457200" lvl="1" indent="0" algn="l" rtl="0">
              <a:lnSpc>
                <a:spcPct val="120000"/>
              </a:lnSpc>
              <a:spcBef>
                <a:spcPts val="0"/>
              </a:spcBef>
              <a:spcAft>
                <a:spcPts val="0"/>
              </a:spcAft>
              <a:buSzPts val="1400"/>
              <a:buNone/>
            </a:pPr>
            <a:r>
              <a:rPr lang="en-US" sz="1200">
                <a:solidFill>
                  <a:schemeClr val="lt1"/>
                </a:solidFill>
              </a:rPr>
              <a:t>Social distance</a:t>
            </a:r>
            <a:endParaRPr/>
          </a:p>
          <a:p>
            <a:pPr marL="457200" lvl="1" indent="0" algn="l" rtl="0">
              <a:lnSpc>
                <a:spcPct val="120000"/>
              </a:lnSpc>
              <a:spcBef>
                <a:spcPts val="0"/>
              </a:spcBef>
              <a:spcAft>
                <a:spcPts val="0"/>
              </a:spcAft>
              <a:buSzPts val="1400"/>
              <a:buNone/>
            </a:pPr>
            <a:r>
              <a:rPr lang="en-US" sz="1200">
                <a:solidFill>
                  <a:schemeClr val="lt1"/>
                </a:solidFill>
              </a:rPr>
              <a:t>Personal distance</a:t>
            </a:r>
            <a:endParaRPr/>
          </a:p>
          <a:p>
            <a:pPr marL="0" lvl="0" indent="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Public distance :</a:t>
            </a:r>
            <a:r>
              <a:rPr lang="en-US" b="0" i="0">
                <a:solidFill>
                  <a:srgbClr val="000000"/>
                </a:solidFill>
                <a:latin typeface="Arial"/>
                <a:ea typeface="Arial"/>
                <a:cs typeface="Arial"/>
                <a:sym typeface="Arial"/>
              </a:rPr>
              <a:t>At this distance (between 12–25 feet), you must speak louder to be heard, and it’s more difficult to maintain direct eye contact, so the connection between two people is minimal.</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Social distance : This distance (between 4–12 feet) relies on visual and auditory cues to form a connection, since you’re still too far apart to touch or perceive body heat.</a:t>
            </a:r>
            <a:endParaRPr/>
          </a:p>
          <a:p>
            <a:pPr marL="171450" lvl="0" indent="-95250" algn="l" rtl="0">
              <a:lnSpc>
                <a:spcPct val="100000"/>
              </a:lnSpc>
              <a:spcBef>
                <a:spcPts val="0"/>
              </a:spcBef>
              <a:spcAft>
                <a:spcPts val="0"/>
              </a:spcAft>
              <a:buClr>
                <a:schemeClr val="dk1"/>
              </a:buClr>
              <a:buSzPts val="1200"/>
              <a:buFont typeface="Arial"/>
              <a:buNone/>
            </a:pPr>
            <a:endParaRPr b="1"/>
          </a:p>
          <a:p>
            <a:pPr marL="171450" lvl="0" indent="-171450" algn="l" rtl="0">
              <a:lnSpc>
                <a:spcPct val="100000"/>
              </a:lnSpc>
              <a:spcBef>
                <a:spcPts val="0"/>
              </a:spcBef>
              <a:spcAft>
                <a:spcPts val="0"/>
              </a:spcAft>
              <a:buClr>
                <a:schemeClr val="dk1"/>
              </a:buClr>
              <a:buSzPts val="1200"/>
              <a:buFont typeface="Arial"/>
              <a:buChar char="•"/>
            </a:pPr>
            <a:r>
              <a:rPr lang="en-US" b="1"/>
              <a:t>Personal distance </a:t>
            </a:r>
            <a:r>
              <a:rPr lang="en-US"/>
              <a:t>: </a:t>
            </a:r>
            <a:r>
              <a:rPr lang="en-US" b="0" i="0">
                <a:solidFill>
                  <a:srgbClr val="000000"/>
                </a:solidFill>
                <a:latin typeface="Arial"/>
                <a:ea typeface="Arial"/>
                <a:cs typeface="Arial"/>
                <a:sym typeface="Arial"/>
              </a:rPr>
              <a:t>This distance (between 1.5–4 feet) is kept during interactions with friends. Here, vision is clear, eye contact is strong, and conversation flows easily.</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Intimate distance: </a:t>
            </a:r>
            <a:r>
              <a:rPr lang="en-US" b="0" i="0">
                <a:solidFill>
                  <a:srgbClr val="000000"/>
                </a:solidFill>
                <a:latin typeface="Arial"/>
                <a:ea typeface="Arial"/>
                <a:cs typeface="Arial"/>
                <a:sym typeface="Arial"/>
              </a:rPr>
              <a:t>This distance (less than1.5 feet) is kept during interactions with friends. Here, vision is clear, eye contact is strong, and conversation flows easily.</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p:txBody>
      </p:sp>
      <p:sp>
        <p:nvSpPr>
          <p:cNvPr id="249" name="Google Shape;24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a:t>Trainer:</a:t>
            </a:r>
            <a:endParaRPr/>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0" i="0"/>
              <a:t>An effective email has the following aspects:</a:t>
            </a:r>
            <a:endParaRPr/>
          </a:p>
          <a:p>
            <a:pPr marL="0" marR="0" lvl="0" indent="0" algn="l" rtl="0">
              <a:lnSpc>
                <a:spcPct val="100000"/>
              </a:lnSpc>
              <a:spcBef>
                <a:spcPts val="0"/>
              </a:spcBef>
              <a:spcAft>
                <a:spcPts val="0"/>
              </a:spcAft>
              <a:buClr>
                <a:schemeClr val="dk1"/>
              </a:buClr>
              <a:buSzPts val="1200"/>
              <a:buFont typeface="Calibri"/>
              <a:buNone/>
            </a:pPr>
            <a:endParaRPr b="1" i="0"/>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t>Clear – As we saw earlier, a lot of misunderstanding and error can be caused due to unclear communication. Therefore, it is necessary to avoid vague responses. Statements like – I will let you know soon or phrases like as soon as you can, as soon as possible, in some time, do the needful etc. can be vague. Also, there must be clarity in the intent, message, words and tone of your email. </a:t>
            </a:r>
            <a:r>
              <a:rPr lang="en-US" sz="1100"/>
              <a:t>Answer or ask in a simple, understandable manner. Use simple words and K.I.S.S (Keep It Short and Simple). </a:t>
            </a:r>
            <a:r>
              <a:rPr lang="en-US" sz="1200"/>
              <a:t>All information in the email must be genuine</a:t>
            </a:r>
            <a:endParaRPr sz="1200"/>
          </a:p>
          <a:p>
            <a:pPr marL="457200" lvl="0" indent="-381000" algn="l" rtl="0">
              <a:lnSpc>
                <a:spcPct val="100000"/>
              </a:lnSpc>
              <a:spcBef>
                <a:spcPts val="0"/>
              </a:spcBef>
              <a:spcAft>
                <a:spcPts val="0"/>
              </a:spcAft>
              <a:buClr>
                <a:schemeClr val="dk1"/>
              </a:buClr>
              <a:buSzPts val="1200"/>
              <a:buFont typeface="Calibri"/>
              <a:buNone/>
            </a:pPr>
            <a:endParaRPr sz="1200" b="0"/>
          </a:p>
          <a:p>
            <a:pPr marL="457200" lvl="0" indent="-457200" algn="l" rtl="0">
              <a:lnSpc>
                <a:spcPct val="100000"/>
              </a:lnSpc>
              <a:spcBef>
                <a:spcPts val="0"/>
              </a:spcBef>
              <a:spcAft>
                <a:spcPts val="0"/>
              </a:spcAft>
              <a:buClr>
                <a:schemeClr val="dk1"/>
              </a:buClr>
              <a:buSzPts val="1200"/>
              <a:buFont typeface="Calibri"/>
              <a:buAutoNum type="arabicPeriod"/>
            </a:pPr>
            <a:r>
              <a:rPr lang="en-US" sz="1200" b="0"/>
              <a:t>Complete – Your email must contain all the relevant information to the matter at hand so that there is no back and forth of emails. This will also need you to be clear about why you are writing the email and what information you want to share or ask for. </a:t>
            </a:r>
            <a:r>
              <a:rPr lang="en-US" sz="1100"/>
              <a:t>Answer all questions and expected questions.</a:t>
            </a:r>
            <a:endParaRPr sz="1200" b="0"/>
          </a:p>
          <a:p>
            <a:pPr marL="457200" lvl="0" indent="-381000" algn="l" rtl="0">
              <a:lnSpc>
                <a:spcPct val="100000"/>
              </a:lnSpc>
              <a:spcBef>
                <a:spcPts val="0"/>
              </a:spcBef>
              <a:spcAft>
                <a:spcPts val="0"/>
              </a:spcAft>
              <a:buClr>
                <a:schemeClr val="dk1"/>
              </a:buClr>
              <a:buSzPts val="1200"/>
              <a:buFont typeface="Calibri"/>
              <a:buNone/>
            </a:pPr>
            <a:endParaRPr sz="1200" b="0"/>
          </a:p>
          <a:p>
            <a:pPr marL="457200" lvl="0" indent="-457200" algn="l" rtl="0">
              <a:lnSpc>
                <a:spcPct val="100000"/>
              </a:lnSpc>
              <a:spcBef>
                <a:spcPts val="0"/>
              </a:spcBef>
              <a:spcAft>
                <a:spcPts val="0"/>
              </a:spcAft>
              <a:buClr>
                <a:schemeClr val="dk1"/>
              </a:buClr>
              <a:buSzPts val="1200"/>
              <a:buFont typeface="Calibri"/>
              <a:buAutoNum type="arabicPeriod"/>
            </a:pPr>
            <a:r>
              <a:rPr lang="en-US" sz="1200" b="0"/>
              <a:t>Concise – Your email must be preferably short and to the point. Avoiding unnecessary explanations or lengthy, complex sentences is necessary to maintain clarity and readability. Also, your email must be organized and clean for better understanding. </a:t>
            </a:r>
            <a:r>
              <a:rPr lang="en-US" sz="1100"/>
              <a:t>Use shorter, meaningful statements and write to the point. Avoid unnecessary words and complicated vocabulary.</a:t>
            </a:r>
            <a:endParaRPr sz="1200" b="0"/>
          </a:p>
          <a:p>
            <a:pPr marL="457200" lvl="0" indent="-381000" algn="l" rtl="0">
              <a:lnSpc>
                <a:spcPct val="100000"/>
              </a:lnSpc>
              <a:spcBef>
                <a:spcPts val="0"/>
              </a:spcBef>
              <a:spcAft>
                <a:spcPts val="0"/>
              </a:spcAft>
              <a:buClr>
                <a:schemeClr val="dk1"/>
              </a:buClr>
              <a:buSzPts val="1200"/>
              <a:buFont typeface="Calibri"/>
              <a:buNone/>
            </a:pPr>
            <a:endParaRPr sz="1200" b="0"/>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t>Courteous – As we know, your choice of words is all that matters in an email. Therefore, being polite, respectful and empathetic in your email will help you express your emotion, intent as well as involvement with the matter at hand. </a:t>
            </a:r>
            <a:r>
              <a:rPr lang="en-US" sz="1100"/>
              <a:t>Usage of the right words will convey the right tone.</a:t>
            </a:r>
            <a:endParaRPr/>
          </a:p>
          <a:p>
            <a:pPr marL="457200" marR="0" lvl="0" indent="-38735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US" sz="1100" b="1" u="sng"/>
              <a:t>Remember: HOW you write an email shows WHO you are!</a:t>
            </a:r>
            <a:endParaRPr sz="1100"/>
          </a:p>
          <a:p>
            <a:pPr marL="0" lvl="0" indent="0" algn="l" rtl="0">
              <a:lnSpc>
                <a:spcPct val="100000"/>
              </a:lnSpc>
              <a:spcBef>
                <a:spcPts val="0"/>
              </a:spcBef>
              <a:spcAft>
                <a:spcPts val="0"/>
              </a:spcAft>
              <a:buClr>
                <a:schemeClr val="dk1"/>
              </a:buClr>
              <a:buSzPts val="1200"/>
              <a:buFont typeface="Calibri"/>
              <a:buNone/>
            </a:pPr>
            <a:endParaRPr sz="1200" b="0"/>
          </a:p>
          <a:p>
            <a:pPr marL="0" lvl="0" indent="0" algn="l" rtl="0">
              <a:lnSpc>
                <a:spcPct val="100000"/>
              </a:lnSpc>
              <a:spcBef>
                <a:spcPts val="0"/>
              </a:spcBef>
              <a:spcAft>
                <a:spcPts val="0"/>
              </a:spcAft>
              <a:buClr>
                <a:schemeClr val="dk1"/>
              </a:buClr>
              <a:buSzPts val="1200"/>
              <a:buFont typeface="Calibri"/>
              <a:buNone/>
            </a:pPr>
            <a:r>
              <a:rPr lang="en-US" sz="1200" b="0"/>
              <a:t>Now that we know how an email must be, let us look at the components of an email.</a:t>
            </a:r>
            <a:endParaRPr sz="1200" b="0"/>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i="1"/>
              <a:t>Transition to the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7" name="Google Shape;2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a:t>Trainer:</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Every typical email has some standard components:</a:t>
            </a:r>
            <a:endParaRPr/>
          </a:p>
          <a:p>
            <a:pPr marL="0" marR="0" lvl="0" indent="0" algn="l" rtl="0">
              <a:lnSpc>
                <a:spcPct val="100000"/>
              </a:lnSpc>
              <a:spcBef>
                <a:spcPts val="0"/>
              </a:spcBef>
              <a:spcAft>
                <a:spcPts val="0"/>
              </a:spcAft>
              <a:buClr>
                <a:schemeClr val="dk1"/>
              </a:buClr>
              <a:buSzPts val="1200"/>
              <a:buFont typeface="Calibri"/>
              <a:buNone/>
            </a:pPr>
            <a:endParaRPr i="0"/>
          </a:p>
          <a:p>
            <a:pPr marL="228600" marR="0" lvl="0" indent="-228600" algn="l" rtl="0">
              <a:lnSpc>
                <a:spcPct val="100000"/>
              </a:lnSpc>
              <a:spcBef>
                <a:spcPts val="0"/>
              </a:spcBef>
              <a:spcAft>
                <a:spcPts val="0"/>
              </a:spcAft>
              <a:buClr>
                <a:schemeClr val="dk1"/>
              </a:buClr>
              <a:buSzPts val="1200"/>
              <a:buFont typeface="Calibri"/>
              <a:buAutoNum type="arabicPeriod"/>
            </a:pPr>
            <a:r>
              <a:rPr lang="en-US" i="0"/>
              <a:t>The Recipient field – ‘To’ is mandatory, and Cc and Bcc are optional.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i="0"/>
              <a:t>The Subject line</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i="0"/>
              <a:t>The content box/ Email Body</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i="0"/>
              <a:t>Attachment</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Many other components like editing and formatting options depend on the email provider. </a:t>
            </a:r>
            <a:endParaRPr/>
          </a:p>
          <a:p>
            <a:pPr marL="0" marR="0" lvl="0" indent="0" algn="l" rtl="0">
              <a:lnSpc>
                <a:spcPct val="100000"/>
              </a:lnSpc>
              <a:spcBef>
                <a:spcPts val="0"/>
              </a:spcBef>
              <a:spcAft>
                <a:spcPts val="0"/>
              </a:spcAft>
              <a:buClr>
                <a:schemeClr val="dk1"/>
              </a:buClr>
              <a:buSzPts val="1200"/>
              <a:buFont typeface="Calibri"/>
              <a:buNone/>
            </a:pPr>
            <a:r>
              <a:rPr lang="en-US" i="0"/>
              <a:t>Let us look at how to draft an email.</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Now, you may say – “I have been writing emails for ages now. What’s new?”</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b="1" i="0"/>
              <a:t>Trainer to ask:</a:t>
            </a:r>
            <a:endParaRPr/>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0" i="0"/>
              <a:t>When you are composing or drafting a new email, what is your first step?</a:t>
            </a:r>
            <a:endParaRPr/>
          </a:p>
          <a:p>
            <a:pPr marL="0" marR="0" lvl="0" indent="0" algn="l" rtl="0">
              <a:lnSpc>
                <a:spcPct val="100000"/>
              </a:lnSpc>
              <a:spcBef>
                <a:spcPts val="0"/>
              </a:spcBef>
              <a:spcAft>
                <a:spcPts val="0"/>
              </a:spcAft>
              <a:buClr>
                <a:schemeClr val="dk1"/>
              </a:buClr>
              <a:buSzPts val="1200"/>
              <a:buFont typeface="Calibri"/>
              <a:buNone/>
            </a:pPr>
            <a:endParaRPr b="0" i="0"/>
          </a:p>
          <a:p>
            <a:pPr marL="0" marR="0" lvl="0" indent="0" algn="l" rtl="0">
              <a:lnSpc>
                <a:spcPct val="100000"/>
              </a:lnSpc>
              <a:spcBef>
                <a:spcPts val="0"/>
              </a:spcBef>
              <a:spcAft>
                <a:spcPts val="0"/>
              </a:spcAft>
              <a:buClr>
                <a:schemeClr val="dk1"/>
              </a:buClr>
              <a:buSzPts val="1200"/>
              <a:buFont typeface="Calibri"/>
              <a:buNone/>
            </a:pPr>
            <a:r>
              <a:rPr lang="en-US" b="0" i="1"/>
              <a:t>Elicit responses. (You could ask each participant for their response)</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1"/>
              <a:t>Transition to the next slide.</a:t>
            </a:r>
            <a:endParaRPr/>
          </a:p>
          <a:p>
            <a:pPr marL="0" lvl="0" indent="0" algn="l" rtl="0">
              <a:lnSpc>
                <a:spcPct val="100000"/>
              </a:lnSpc>
              <a:spcBef>
                <a:spcPts val="0"/>
              </a:spcBef>
              <a:spcAft>
                <a:spcPts val="0"/>
              </a:spcAft>
              <a:buSzPts val="1400"/>
              <a:buNone/>
            </a:pPr>
            <a:endParaRPr/>
          </a:p>
        </p:txBody>
      </p:sp>
      <p:sp>
        <p:nvSpPr>
          <p:cNvPr id="272" name="Google Shape;27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18</a:t>
            </a:fld>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US" sz="1100" b="1"/>
              <a:t>Trainer:</a:t>
            </a:r>
            <a:endParaRPr/>
          </a:p>
          <a:p>
            <a:pPr marL="0" lvl="0" indent="0" algn="just" rtl="0">
              <a:lnSpc>
                <a:spcPct val="115000"/>
              </a:lnSpc>
              <a:spcBef>
                <a:spcPts val="1000"/>
              </a:spcBef>
              <a:spcAft>
                <a:spcPts val="0"/>
              </a:spcAft>
              <a:buSzPts val="1400"/>
              <a:buNone/>
            </a:pPr>
            <a:endParaRPr sz="1100"/>
          </a:p>
          <a:p>
            <a:pPr marL="0" lvl="0" indent="0" algn="just" rtl="0">
              <a:lnSpc>
                <a:spcPct val="115000"/>
              </a:lnSpc>
              <a:spcBef>
                <a:spcPts val="1000"/>
              </a:spcBef>
              <a:spcAft>
                <a:spcPts val="0"/>
              </a:spcAft>
              <a:buSzPts val="1400"/>
              <a:buNone/>
            </a:pPr>
            <a:r>
              <a:rPr lang="en-US" sz="1100"/>
              <a:t>Every email starts with a greeting. </a:t>
            </a:r>
            <a:endParaRPr/>
          </a:p>
          <a:p>
            <a:pPr marL="0" lvl="0" indent="0" algn="just" rtl="0">
              <a:lnSpc>
                <a:spcPct val="115000"/>
              </a:lnSpc>
              <a:spcBef>
                <a:spcPts val="1000"/>
              </a:spcBef>
              <a:spcAft>
                <a:spcPts val="0"/>
              </a:spcAft>
              <a:buSzPts val="1400"/>
              <a:buNone/>
            </a:pPr>
            <a:r>
              <a:rPr lang="en-US" sz="1100"/>
              <a:t>Like we pick up the phone every time and say Hello, every email must also start with a pleasantry.</a:t>
            </a:r>
            <a:endParaRPr/>
          </a:p>
          <a:p>
            <a:pPr marL="0" lvl="0" indent="0" algn="just" rtl="0">
              <a:lnSpc>
                <a:spcPct val="115000"/>
              </a:lnSpc>
              <a:spcBef>
                <a:spcPts val="1000"/>
              </a:spcBef>
              <a:spcAft>
                <a:spcPts val="0"/>
              </a:spcAft>
              <a:buSzPts val="1400"/>
              <a:buNone/>
            </a:pPr>
            <a:endParaRPr sz="1100"/>
          </a:p>
          <a:p>
            <a:pPr marL="0" lvl="0" indent="0" algn="just" rtl="0">
              <a:lnSpc>
                <a:spcPct val="115000"/>
              </a:lnSpc>
              <a:spcBef>
                <a:spcPts val="1000"/>
              </a:spcBef>
              <a:spcAft>
                <a:spcPts val="0"/>
              </a:spcAft>
              <a:buSzPts val="1400"/>
              <a:buNone/>
            </a:pPr>
            <a:r>
              <a:rPr lang="en-US" sz="1100"/>
              <a:t>There are 3 types of greetings:  </a:t>
            </a:r>
            <a:endParaRPr sz="1100"/>
          </a:p>
          <a:p>
            <a:pPr marL="1143000" lvl="2" indent="-228600" algn="just" rtl="0">
              <a:lnSpc>
                <a:spcPct val="115000"/>
              </a:lnSpc>
              <a:spcBef>
                <a:spcPts val="1000"/>
              </a:spcBef>
              <a:spcAft>
                <a:spcPts val="0"/>
              </a:spcAft>
              <a:buClr>
                <a:schemeClr val="dk1"/>
              </a:buClr>
              <a:buSzPts val="1100"/>
              <a:buFont typeface="Calibri"/>
              <a:buAutoNum type="romanLcPeriod"/>
            </a:pPr>
            <a:r>
              <a:rPr lang="en-US" sz="1100"/>
              <a:t>Hi - extremely informal - used with close colleagues and peers</a:t>
            </a:r>
            <a:endParaRPr sz="1100"/>
          </a:p>
          <a:p>
            <a:pPr marL="1143000" lvl="2" indent="-228600" algn="just" rtl="0">
              <a:lnSpc>
                <a:spcPct val="115000"/>
              </a:lnSpc>
              <a:spcBef>
                <a:spcPts val="0"/>
              </a:spcBef>
              <a:spcAft>
                <a:spcPts val="0"/>
              </a:spcAft>
              <a:buClr>
                <a:schemeClr val="dk1"/>
              </a:buClr>
              <a:buSzPts val="1100"/>
              <a:buFont typeface="Calibri"/>
              <a:buAutoNum type="romanLcPeriod"/>
            </a:pPr>
            <a:r>
              <a:rPr lang="en-US" sz="1100"/>
              <a:t>Hello – semi-formal – used with acquaintances, seniors and friendly customers</a:t>
            </a:r>
            <a:endParaRPr sz="1100"/>
          </a:p>
          <a:p>
            <a:pPr marL="1143000" lvl="2" indent="-228600" algn="just" rtl="0">
              <a:lnSpc>
                <a:spcPct val="115000"/>
              </a:lnSpc>
              <a:spcBef>
                <a:spcPts val="0"/>
              </a:spcBef>
              <a:spcAft>
                <a:spcPts val="0"/>
              </a:spcAft>
              <a:buClr>
                <a:schemeClr val="dk1"/>
              </a:buClr>
              <a:buSzPts val="1100"/>
              <a:buFont typeface="Calibri"/>
              <a:buAutoNum type="romanLcPeriod"/>
            </a:pPr>
            <a:r>
              <a:rPr lang="en-US" sz="1100"/>
              <a:t>Dear – most formal – used with conservative, old-school individuals</a:t>
            </a:r>
            <a:endParaRPr sz="1100"/>
          </a:p>
          <a:p>
            <a:pPr marL="0" lvl="0" indent="0" algn="just" rtl="0">
              <a:lnSpc>
                <a:spcPct val="115000"/>
              </a:lnSpc>
              <a:spcBef>
                <a:spcPts val="1000"/>
              </a:spcBef>
              <a:spcAft>
                <a:spcPts val="0"/>
              </a:spcAft>
              <a:buSzPts val="1400"/>
              <a:buNone/>
            </a:pPr>
            <a:endParaRPr sz="1100"/>
          </a:p>
          <a:p>
            <a:pPr marL="0" lvl="0" indent="0" algn="just" rtl="0">
              <a:lnSpc>
                <a:spcPct val="115000"/>
              </a:lnSpc>
              <a:spcBef>
                <a:spcPts val="1000"/>
              </a:spcBef>
              <a:spcAft>
                <a:spcPts val="0"/>
              </a:spcAft>
              <a:buSzPts val="1400"/>
              <a:buNone/>
            </a:pPr>
            <a:r>
              <a:rPr lang="en-US" sz="1100"/>
              <a:t>We usually stick to “Hello” in most of our conversations.</a:t>
            </a:r>
            <a:endParaRPr/>
          </a:p>
          <a:p>
            <a:pPr marL="0" lvl="0" indent="0" algn="just" rtl="0">
              <a:lnSpc>
                <a:spcPct val="115000"/>
              </a:lnSpc>
              <a:spcBef>
                <a:spcPts val="1000"/>
              </a:spcBef>
              <a:spcAft>
                <a:spcPts val="0"/>
              </a:spcAft>
              <a:buSzPts val="1400"/>
              <a:buNone/>
            </a:pPr>
            <a:r>
              <a:rPr lang="en-US" sz="1100"/>
              <a:t>Avoid using Hey! Or What’s up?</a:t>
            </a:r>
            <a:endParaRPr sz="1100"/>
          </a:p>
          <a:p>
            <a:pPr marL="0" lvl="0" indent="0" algn="l" rtl="0">
              <a:lnSpc>
                <a:spcPct val="100000"/>
              </a:lnSpc>
              <a:spcBef>
                <a:spcPts val="1000"/>
              </a:spcBef>
              <a:spcAft>
                <a:spcPts val="0"/>
              </a:spcAft>
              <a:buSzPts val="1400"/>
              <a:buNone/>
            </a:pPr>
            <a:endParaRPr/>
          </a:p>
          <a:p>
            <a:pPr marL="0" lvl="0" indent="0" algn="l" rtl="0">
              <a:lnSpc>
                <a:spcPct val="100000"/>
              </a:lnSpc>
              <a:spcBef>
                <a:spcPts val="0"/>
              </a:spcBef>
              <a:spcAft>
                <a:spcPts val="0"/>
              </a:spcAft>
              <a:buSzPts val="1400"/>
              <a:buNone/>
            </a:pPr>
            <a:r>
              <a:rPr lang="en-US"/>
              <a:t>In India, the salutation ‘Respected’ is also often used. </a:t>
            </a:r>
            <a:endParaRPr/>
          </a:p>
          <a:p>
            <a:pPr marL="0" lvl="0" indent="0" algn="l" rtl="0">
              <a:lnSpc>
                <a:spcPct val="100000"/>
              </a:lnSpc>
              <a:spcBef>
                <a:spcPts val="0"/>
              </a:spcBef>
              <a:spcAft>
                <a:spcPts val="0"/>
              </a:spcAft>
              <a:buSzPts val="1400"/>
              <a:buNone/>
            </a:pPr>
            <a:r>
              <a:rPr lang="en-US"/>
              <a:t>But new-age communication doesn’t use this anymore.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you could use it while writing to someone that you truly respect or government officials. (respected more for their authority over matters)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Trainer to ask:</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0"/>
              <a:t>What greeting will you use while communicating with a new person?</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i="1"/>
              <a:t>Elicit responses.</a:t>
            </a:r>
            <a:endParaRPr/>
          </a:p>
          <a:p>
            <a:pPr marL="0" lvl="0" indent="0" algn="l" rtl="0">
              <a:lnSpc>
                <a:spcPct val="100000"/>
              </a:lnSpc>
              <a:spcBef>
                <a:spcPts val="0"/>
              </a:spcBef>
              <a:spcAft>
                <a:spcPts val="0"/>
              </a:spcAft>
              <a:buSzPts val="1400"/>
              <a:buNone/>
            </a:pPr>
            <a:endParaRPr b="0" i="1"/>
          </a:p>
          <a:p>
            <a:pPr marL="0" lvl="0" indent="0" algn="l" rtl="0">
              <a:lnSpc>
                <a:spcPct val="100000"/>
              </a:lnSpc>
              <a:spcBef>
                <a:spcPts val="0"/>
              </a:spcBef>
              <a:spcAft>
                <a:spcPts val="0"/>
              </a:spcAft>
              <a:buSzPts val="1400"/>
              <a:buNone/>
            </a:pPr>
            <a:r>
              <a:rPr lang="en-US" b="0" i="0"/>
              <a:t>You could use the salutation Dear and depending on the tone of their response, you could move to Hello in your next emails.</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1" i="0"/>
              <a:t>Trainer:</a:t>
            </a:r>
            <a:endParaRPr/>
          </a:p>
          <a:p>
            <a:pPr marL="0" lvl="0" indent="0" algn="l" rtl="0">
              <a:lnSpc>
                <a:spcPct val="100000"/>
              </a:lnSpc>
              <a:spcBef>
                <a:spcPts val="0"/>
              </a:spcBef>
              <a:spcAft>
                <a:spcPts val="0"/>
              </a:spcAft>
              <a:buSzPts val="1400"/>
              <a:buNone/>
            </a:pPr>
            <a:r>
              <a:rPr lang="en-US" b="0" i="0"/>
              <a:t>How do you use people’s names/titles after the salutation?</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1"/>
              <a:t>Elicit responses.</a:t>
            </a:r>
            <a:endParaRPr/>
          </a:p>
          <a:p>
            <a:pPr marL="0" lvl="0" indent="0" algn="l" rtl="0">
              <a:lnSpc>
                <a:spcPct val="100000"/>
              </a:lnSpc>
              <a:spcBef>
                <a:spcPts val="0"/>
              </a:spcBef>
              <a:spcAft>
                <a:spcPts val="0"/>
              </a:spcAft>
              <a:buSzPts val="1400"/>
              <a:buNone/>
            </a:pPr>
            <a:endParaRPr b="0" i="1"/>
          </a:p>
          <a:p>
            <a:pPr marL="0" lvl="0" indent="0" algn="l" rtl="0">
              <a:lnSpc>
                <a:spcPct val="100000"/>
              </a:lnSpc>
              <a:spcBef>
                <a:spcPts val="0"/>
              </a:spcBef>
              <a:spcAft>
                <a:spcPts val="0"/>
              </a:spcAft>
              <a:buSzPts val="1400"/>
              <a:buNone/>
            </a:pPr>
            <a:r>
              <a:rPr lang="en-US" b="1" i="0"/>
              <a:t>Debrief:</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When you use a title – Mr, Ms, Mrs, Dr, you attach a person’s last name after it.</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1" i="0" u="sng"/>
              <a:t>Usage of titles</a:t>
            </a:r>
            <a:endParaRPr/>
          </a:p>
          <a:p>
            <a:pPr marL="0" lvl="0" indent="0" algn="l" rtl="0">
              <a:lnSpc>
                <a:spcPct val="100000"/>
              </a:lnSpc>
              <a:spcBef>
                <a:spcPts val="0"/>
              </a:spcBef>
              <a:spcAft>
                <a:spcPts val="0"/>
              </a:spcAft>
              <a:buSzPts val="1400"/>
              <a:buNone/>
            </a:pPr>
            <a:r>
              <a:rPr lang="en-US" b="0" i="0"/>
              <a:t>Mr – for a man</a:t>
            </a:r>
            <a:endParaRPr/>
          </a:p>
          <a:p>
            <a:pPr marL="0" lvl="0" indent="0" algn="l" rtl="0">
              <a:lnSpc>
                <a:spcPct val="100000"/>
              </a:lnSpc>
              <a:spcBef>
                <a:spcPts val="0"/>
              </a:spcBef>
              <a:spcAft>
                <a:spcPts val="0"/>
              </a:spcAft>
              <a:buSzPts val="1400"/>
              <a:buNone/>
            </a:pPr>
            <a:r>
              <a:rPr lang="en-US" b="0" i="0"/>
              <a:t>Mrs – for a married woman</a:t>
            </a:r>
            <a:endParaRPr/>
          </a:p>
          <a:p>
            <a:pPr marL="0" lvl="0" indent="0" algn="l" rtl="0">
              <a:lnSpc>
                <a:spcPct val="100000"/>
              </a:lnSpc>
              <a:spcBef>
                <a:spcPts val="0"/>
              </a:spcBef>
              <a:spcAft>
                <a:spcPts val="0"/>
              </a:spcAft>
              <a:buSzPts val="1400"/>
              <a:buNone/>
            </a:pPr>
            <a:r>
              <a:rPr lang="en-US" b="0" i="0"/>
              <a:t>Ms – for any woman (especially if you don’t know if they are married or not)</a:t>
            </a:r>
            <a:endParaRPr/>
          </a:p>
          <a:p>
            <a:pPr marL="0" lvl="0" indent="0" algn="l" rtl="0">
              <a:lnSpc>
                <a:spcPct val="100000"/>
              </a:lnSpc>
              <a:spcBef>
                <a:spcPts val="0"/>
              </a:spcBef>
              <a:spcAft>
                <a:spcPts val="0"/>
              </a:spcAft>
              <a:buSzPts val="1400"/>
              <a:buNone/>
            </a:pPr>
            <a:r>
              <a:rPr lang="en-US" b="0" i="0"/>
              <a:t>Dr – for a medical doctor or a person with a doctorate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For example,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Mr. Khan</a:t>
            </a:r>
            <a:endParaRPr/>
          </a:p>
          <a:p>
            <a:pPr marL="0" lvl="0" indent="0" algn="l" rtl="0">
              <a:lnSpc>
                <a:spcPct val="100000"/>
              </a:lnSpc>
              <a:spcBef>
                <a:spcPts val="0"/>
              </a:spcBef>
              <a:spcAft>
                <a:spcPts val="0"/>
              </a:spcAft>
              <a:buSzPts val="1400"/>
              <a:buNone/>
            </a:pPr>
            <a:r>
              <a:rPr lang="en-US" b="0" i="0"/>
              <a:t>Ms. Cooper</a:t>
            </a:r>
            <a:endParaRPr/>
          </a:p>
          <a:p>
            <a:pPr marL="0" lvl="0" indent="0" algn="l" rtl="0">
              <a:lnSpc>
                <a:spcPct val="100000"/>
              </a:lnSpc>
              <a:spcBef>
                <a:spcPts val="0"/>
              </a:spcBef>
              <a:spcAft>
                <a:spcPts val="0"/>
              </a:spcAft>
              <a:buSzPts val="1400"/>
              <a:buNone/>
            </a:pPr>
            <a:r>
              <a:rPr lang="en-US" b="0" i="0"/>
              <a:t>Mrs. Nair</a:t>
            </a:r>
            <a:endParaRPr/>
          </a:p>
          <a:p>
            <a:pPr marL="0" lvl="0" indent="0" algn="l" rtl="0">
              <a:lnSpc>
                <a:spcPct val="100000"/>
              </a:lnSpc>
              <a:spcBef>
                <a:spcPts val="0"/>
              </a:spcBef>
              <a:spcAft>
                <a:spcPts val="0"/>
              </a:spcAft>
              <a:buSzPts val="1400"/>
              <a:buNone/>
            </a:pPr>
            <a:r>
              <a:rPr lang="en-US" b="0" i="0"/>
              <a:t>Dr. Einstein</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If you are not using a title, you can use a salutation with a person’s first name.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For example,</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Hello Shahrukh</a:t>
            </a:r>
            <a:endParaRPr/>
          </a:p>
          <a:p>
            <a:pPr marL="0" lvl="0" indent="0" algn="l" rtl="0">
              <a:lnSpc>
                <a:spcPct val="100000"/>
              </a:lnSpc>
              <a:spcBef>
                <a:spcPts val="0"/>
              </a:spcBef>
              <a:spcAft>
                <a:spcPts val="0"/>
              </a:spcAft>
              <a:buSzPts val="1400"/>
              <a:buNone/>
            </a:pPr>
            <a:r>
              <a:rPr lang="en-US" b="0" i="0"/>
              <a:t>Dear Amy</a:t>
            </a:r>
            <a:endParaRPr/>
          </a:p>
          <a:p>
            <a:pPr marL="0" lvl="0" indent="0" algn="l" rtl="0">
              <a:lnSpc>
                <a:spcPct val="100000"/>
              </a:lnSpc>
              <a:spcBef>
                <a:spcPts val="0"/>
              </a:spcBef>
              <a:spcAft>
                <a:spcPts val="0"/>
              </a:spcAft>
              <a:buSzPts val="1400"/>
              <a:buNone/>
            </a:pPr>
            <a:r>
              <a:rPr lang="en-US" b="0" i="0"/>
              <a:t>Hi Deepa</a:t>
            </a:r>
            <a:endParaRPr/>
          </a:p>
          <a:p>
            <a:pPr marL="0" lvl="0" indent="0" algn="l" rtl="0">
              <a:lnSpc>
                <a:spcPct val="100000"/>
              </a:lnSpc>
              <a:spcBef>
                <a:spcPts val="0"/>
              </a:spcBef>
              <a:spcAft>
                <a:spcPts val="0"/>
              </a:spcAft>
              <a:buSzPts val="1400"/>
              <a:buNone/>
            </a:pPr>
            <a:r>
              <a:rPr lang="en-US" b="0" i="0"/>
              <a:t>Dear Albert</a:t>
            </a:r>
            <a:endParaRPr/>
          </a:p>
          <a:p>
            <a:pPr marL="0" lvl="0" indent="0" algn="l" rtl="0">
              <a:lnSpc>
                <a:spcPct val="100000"/>
              </a:lnSpc>
              <a:spcBef>
                <a:spcPts val="0"/>
              </a:spcBef>
              <a:spcAft>
                <a:spcPts val="0"/>
              </a:spcAft>
              <a:buSzPts val="1400"/>
              <a:buNone/>
            </a:pPr>
            <a:endParaRPr b="0" i="0"/>
          </a:p>
          <a:p>
            <a:pPr marL="0" lvl="0" indent="0" algn="l" rtl="0">
              <a:lnSpc>
                <a:spcPct val="100000"/>
              </a:lnSpc>
              <a:spcBef>
                <a:spcPts val="0"/>
              </a:spcBef>
              <a:spcAft>
                <a:spcPts val="0"/>
              </a:spcAft>
              <a:buSzPts val="1400"/>
              <a:buNone/>
            </a:pPr>
            <a:r>
              <a:rPr lang="en-US" b="0" i="0"/>
              <a:t>The salutation and the name is followed by a comma but new-age email writing does need you to add one.</a:t>
            </a:r>
            <a:endParaRPr/>
          </a:p>
          <a:p>
            <a:pPr marL="0" lvl="0" indent="0" algn="l" rtl="0">
              <a:lnSpc>
                <a:spcPct val="100000"/>
              </a:lnSpc>
              <a:spcBef>
                <a:spcPts val="0"/>
              </a:spcBef>
              <a:spcAft>
                <a:spcPts val="0"/>
              </a:spcAft>
              <a:buSzPts val="1400"/>
              <a:buNone/>
            </a:pPr>
            <a:r>
              <a:rPr lang="en-US" b="0" i="0"/>
              <a:t>Some people also add a colon “</a:t>
            </a:r>
            <a:r>
              <a:rPr lang="en-US" sz="1600" b="1" i="0"/>
              <a:t>:</a:t>
            </a:r>
            <a:r>
              <a:rPr lang="en-US" sz="1600" b="0" i="0"/>
              <a:t>”.</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0"/>
              <a:t>The opening statement of an email starts after a line’s space.</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0"/>
              <a:t>Time-based greetings such as good morning/afternoon/evening is ok if you know the time zone of the reader.</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0"/>
              <a:t>Let us look at how to start an email.</a:t>
            </a:r>
            <a:endParaRPr/>
          </a:p>
          <a:p>
            <a:pPr marL="0" lvl="0" indent="0" algn="l" rtl="0">
              <a:lnSpc>
                <a:spcPct val="100000"/>
              </a:lnSpc>
              <a:spcBef>
                <a:spcPts val="0"/>
              </a:spcBef>
              <a:spcAft>
                <a:spcPts val="0"/>
              </a:spcAft>
              <a:buSzPts val="1400"/>
              <a:buNone/>
            </a:pPr>
            <a:endParaRPr sz="1600" b="0" i="0"/>
          </a:p>
          <a:p>
            <a:pPr marL="0" lvl="0" indent="0" algn="l" rtl="0">
              <a:lnSpc>
                <a:spcPct val="100000"/>
              </a:lnSpc>
              <a:spcBef>
                <a:spcPts val="0"/>
              </a:spcBef>
              <a:spcAft>
                <a:spcPts val="0"/>
              </a:spcAft>
              <a:buSzPts val="1400"/>
              <a:buNone/>
            </a:pPr>
            <a:r>
              <a:rPr lang="en-US" sz="1600" b="0" i="1"/>
              <a:t>Transition to the next slide.</a:t>
            </a:r>
            <a:endParaRPr b="0" i="1"/>
          </a:p>
          <a:p>
            <a:pPr marL="0" lvl="0" indent="0" algn="l" rtl="0">
              <a:lnSpc>
                <a:spcPct val="100000"/>
              </a:lnSpc>
              <a:spcBef>
                <a:spcPts val="0"/>
              </a:spcBef>
              <a:spcAft>
                <a:spcPts val="0"/>
              </a:spcAft>
              <a:buSzPts val="1400"/>
              <a:buNone/>
            </a:pPr>
            <a:r>
              <a:rPr lang="en-US" b="0" i="0"/>
              <a:t>  </a:t>
            </a:r>
            <a:endParaRPr/>
          </a:p>
        </p:txBody>
      </p:sp>
      <p:sp>
        <p:nvSpPr>
          <p:cNvPr id="283" name="Google Shape;28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19</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Understanding Personal Effectiveness</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a:t>Impactful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Building Fool Proof Communication</a:t>
            </a:r>
            <a:endParaRPr/>
          </a:p>
          <a:p>
            <a:pPr marL="171450" lvl="0" indent="-171450" algn="l" rtl="0">
              <a:lnSpc>
                <a:spcPct val="100000"/>
              </a:lnSpc>
              <a:spcBef>
                <a:spcPts val="0"/>
              </a:spcBef>
              <a:spcAft>
                <a:spcPts val="0"/>
              </a:spcAft>
              <a:buClr>
                <a:schemeClr val="dk1"/>
              </a:buClr>
              <a:buSzPts val="1200"/>
              <a:buFont typeface="Arial"/>
              <a:buChar char="•"/>
            </a:pPr>
            <a:r>
              <a:rPr lang="en-US" sz="1200"/>
              <a:t>Goal Setting</a:t>
            </a:r>
            <a:endParaRPr/>
          </a:p>
          <a:p>
            <a:pPr marL="171450" lvl="0" indent="-171450" algn="l" rtl="0">
              <a:lnSpc>
                <a:spcPct val="100000"/>
              </a:lnSpc>
              <a:spcBef>
                <a:spcPts val="0"/>
              </a:spcBef>
              <a:spcAft>
                <a:spcPts val="0"/>
              </a:spcAft>
              <a:buClr>
                <a:schemeClr val="dk1"/>
              </a:buClr>
              <a:buSzPts val="1200"/>
              <a:buFont typeface="Arial"/>
              <a:buChar char="•"/>
            </a:pPr>
            <a:r>
              <a:rPr lang="en-US" sz="1200"/>
              <a:t>Being a Team player</a:t>
            </a:r>
            <a:endParaRPr/>
          </a:p>
          <a:p>
            <a:pPr marL="0" lvl="0" indent="0" algn="l" rtl="0">
              <a:lnSpc>
                <a:spcPct val="100000"/>
              </a:lnSpc>
              <a:spcBef>
                <a:spcPts val="0"/>
              </a:spcBef>
              <a:spcAft>
                <a:spcPts val="0"/>
              </a:spcAft>
              <a:buSzPts val="1400"/>
              <a:buNone/>
            </a:pPr>
            <a:endParaRPr/>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a:t>
            </a:r>
            <a:endParaRPr/>
          </a:p>
          <a:p>
            <a:pPr marL="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chemeClr val="dk1"/>
              </a:buClr>
              <a:buSzPts val="1200"/>
              <a:buFont typeface="Calibri"/>
              <a:buNone/>
            </a:pPr>
            <a:r>
              <a:rPr lang="en-US" b="0"/>
              <a:t>Most editing tools have the functionality of auto-naming a document.</a:t>
            </a:r>
            <a:endParaRPr/>
          </a:p>
          <a:p>
            <a:pPr marL="0" lvl="0" indent="0" algn="l" rtl="0">
              <a:lnSpc>
                <a:spcPct val="100000"/>
              </a:lnSpc>
              <a:spcBef>
                <a:spcPts val="0"/>
              </a:spcBef>
              <a:spcAft>
                <a:spcPts val="0"/>
              </a:spcAft>
              <a:buSzPts val="1400"/>
              <a:buNone/>
            </a:pPr>
            <a:r>
              <a:rPr lang="en-US" b="0"/>
              <a:t>But remember that documents that are not named (or named vaguely) may get lost in the ocean of your inbox.</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Naming the attachment makes it easier for you to search and access the email when needed.</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Let us see how much you have understood through an activity.</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i="1"/>
              <a:t>Transition to the next slide.</a:t>
            </a:r>
            <a:r>
              <a:rPr lang="en-US" b="0"/>
              <a:t>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a:p>
        </p:txBody>
      </p:sp>
      <p:sp>
        <p:nvSpPr>
          <p:cNvPr id="295" name="Google Shape;29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20</a:t>
            </a:fld>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agenda of todays workshop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t>Knowing &amp; Managing stakeholders</a:t>
            </a:r>
            <a:endParaRPr/>
          </a:p>
          <a:p>
            <a:pPr marL="171450" lvl="0" indent="-171450" algn="l" rtl="0">
              <a:lnSpc>
                <a:spcPct val="100000"/>
              </a:lnSpc>
              <a:spcBef>
                <a:spcPts val="0"/>
              </a:spcBef>
              <a:spcAft>
                <a:spcPts val="0"/>
              </a:spcAft>
              <a:buClr>
                <a:schemeClr val="dk1"/>
              </a:buClr>
              <a:buSzPts val="1200"/>
              <a:buFont typeface="Arial"/>
              <a:buChar char="•"/>
            </a:pPr>
            <a:r>
              <a:rPr lang="en-US" sz="1200"/>
              <a:t>Managing Time &amp; Prioritization</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 Part-1</a:t>
            </a:r>
            <a:endParaRPr/>
          </a:p>
          <a:p>
            <a:pPr marL="171450" lvl="0" indent="-171450" algn="l" rtl="0">
              <a:lnSpc>
                <a:spcPct val="100000"/>
              </a:lnSpc>
              <a:spcBef>
                <a:spcPts val="0"/>
              </a:spcBef>
              <a:spcAft>
                <a:spcPts val="0"/>
              </a:spcAft>
              <a:buClr>
                <a:schemeClr val="dk1"/>
              </a:buClr>
              <a:buSzPts val="1200"/>
              <a:buFont typeface="Arial"/>
              <a:buChar char="•"/>
            </a:pPr>
            <a:r>
              <a:rPr lang="en-US" sz="1200"/>
              <a:t>First Impression is the last Impression- Part-2</a:t>
            </a:r>
            <a:endParaRPr/>
          </a:p>
          <a:p>
            <a:pPr marL="171450" lvl="0" indent="-171450" algn="l" rtl="0">
              <a:lnSpc>
                <a:spcPct val="100000"/>
              </a:lnSpc>
              <a:spcBef>
                <a:spcPts val="0"/>
              </a:spcBef>
              <a:spcAft>
                <a:spcPts val="0"/>
              </a:spcAft>
              <a:buClr>
                <a:schemeClr val="dk1"/>
              </a:buClr>
              <a:buSzPts val="1200"/>
              <a:buFont typeface="Arial"/>
              <a:buChar char="•"/>
            </a:pPr>
            <a:r>
              <a:rPr lang="en-US" sz="1200"/>
              <a:t>Email Etiquettes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As your career develops, and you become more successful, the actions that you take start to affect more and more people. And the more people you affect, the more likely it is that some of them will have significant power and influence over your work.</a:t>
            </a:r>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These people are your stakeholders. They could be strong supporters of your projects – or they could block them. So you need to identify who your stakeholders are and win them over as soon as possible.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b="0" i="0">
                <a:latin typeface="Libre Franklin"/>
                <a:ea typeface="Libre Franklin"/>
                <a:cs typeface="Libre Franklin"/>
                <a:sym typeface="Libre Franklin"/>
              </a:rPr>
              <a:t>Knowing our stakeholder and their expectation from us regarding the project or our daily work will help us plan and prioritise our work efficiently. This will also keep the stakeholder satisfied and in loop. </a:t>
            </a:r>
            <a:endParaRPr/>
          </a:p>
          <a:p>
            <a:pPr marL="0" lvl="0" indent="0" algn="l" rtl="0">
              <a:lnSpc>
                <a:spcPct val="100000"/>
              </a:lnSpc>
              <a:spcBef>
                <a:spcPts val="0"/>
              </a:spcBef>
              <a:spcAft>
                <a:spcPts val="0"/>
              </a:spcAft>
              <a:buSzPts val="1400"/>
              <a:buNone/>
            </a:pPr>
            <a:endParaRPr b="0" i="0">
              <a:latin typeface="Libre Franklin"/>
              <a:ea typeface="Libre Franklin"/>
              <a:cs typeface="Libre Franklin"/>
              <a:sym typeface="Libre Franklin"/>
            </a:endParaRPr>
          </a:p>
          <a:p>
            <a:pPr marL="0" lvl="0" indent="0" algn="l" rtl="0">
              <a:lnSpc>
                <a:spcPct val="100000"/>
              </a:lnSpc>
              <a:spcBef>
                <a:spcPts val="0"/>
              </a:spcBef>
              <a:spcAft>
                <a:spcPts val="0"/>
              </a:spcAft>
              <a:buSzPts val="1400"/>
              <a:buNone/>
            </a:pPr>
            <a:r>
              <a:rPr lang="en-US"/>
              <a:t>Lets move to next slide and understand stakeholder management better.</a:t>
            </a: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74151"/>
              </a:buClr>
              <a:buSzPts val="1200"/>
              <a:buFont typeface="Arial"/>
              <a:buNone/>
            </a:pPr>
            <a:r>
              <a:rPr lang="en-US" b="0" i="0">
                <a:solidFill>
                  <a:srgbClr val="374151"/>
                </a:solidFill>
                <a:latin typeface="Arial"/>
                <a:ea typeface="Arial"/>
                <a:cs typeface="Arial"/>
                <a:sym typeface="Arial"/>
              </a:rPr>
              <a:t>The stakeholder management matrix is a tool used to analyze and prioritize stakeholders based on their level of influence and interest in a project that you are executing. It is a grid with four quadrants, with the level of influence represented on the horizontal axis and the level of interest represented on the vertical axis.</a:t>
            </a:r>
            <a:endParaRPr/>
          </a:p>
          <a:p>
            <a:pPr marL="0" lvl="0" indent="0" algn="l" rtl="0">
              <a:lnSpc>
                <a:spcPct val="100000"/>
              </a:lnSpc>
              <a:spcBef>
                <a:spcPts val="0"/>
              </a:spcBef>
              <a:spcAft>
                <a:spcPts val="0"/>
              </a:spcAft>
              <a:buClr>
                <a:schemeClr val="dk1"/>
              </a:buClr>
              <a:buSzPts val="1200"/>
              <a:buFont typeface="Arial"/>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Arial"/>
              <a:buNone/>
            </a:pPr>
            <a:r>
              <a:rPr lang="en-US" b="0" i="0">
                <a:solidFill>
                  <a:srgbClr val="374151"/>
                </a:solidFill>
                <a:latin typeface="Arial"/>
                <a:ea typeface="Arial"/>
                <a:cs typeface="Arial"/>
                <a:sym typeface="Arial"/>
              </a:rPr>
              <a:t>By using the stakeholder management matrix, you can prioritize their efforts and resources to engage and manage stakeholders effectively, ensuring that their needs and concerns are addressed appropriately.</a:t>
            </a:r>
            <a:endParaRPr/>
          </a:p>
          <a:p>
            <a:pPr marL="0" lvl="0" indent="0" algn="l" rtl="0">
              <a:lnSpc>
                <a:spcPct val="100000"/>
              </a:lnSpc>
              <a:spcBef>
                <a:spcPts val="0"/>
              </a:spcBef>
              <a:spcAft>
                <a:spcPts val="0"/>
              </a:spcAft>
              <a:buClr>
                <a:schemeClr val="dk1"/>
              </a:buClr>
              <a:buSzPts val="1200"/>
              <a:buFont typeface="Arial"/>
              <a:buNone/>
            </a:pPr>
            <a:endParaRPr b="0" i="0">
              <a:solidFill>
                <a:srgbClr val="333333"/>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Arial"/>
                <a:ea typeface="Arial"/>
                <a:cs typeface="Arial"/>
                <a:sym typeface="Arial"/>
              </a:rPr>
              <a:t>5</a:t>
            </a:fld>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a:solidFill>
                  <a:srgbClr val="212529"/>
                </a:solidFill>
                <a:latin typeface="Arial"/>
                <a:ea typeface="Arial"/>
                <a:cs typeface="Arial"/>
                <a:sym typeface="Arial"/>
              </a:rPr>
              <a:t>Trainer Explains the 4</a:t>
            </a:r>
            <a:r>
              <a:rPr lang="en-US" b="1" i="0" baseline="30000">
                <a:solidFill>
                  <a:srgbClr val="212529"/>
                </a:solidFill>
                <a:latin typeface="Arial"/>
                <a:ea typeface="Arial"/>
                <a:cs typeface="Arial"/>
                <a:sym typeface="Arial"/>
              </a:rPr>
              <a:t>th</a:t>
            </a:r>
            <a:r>
              <a:rPr lang="en-US" b="1" i="0">
                <a:solidFill>
                  <a:srgbClr val="212529"/>
                </a:solidFill>
                <a:latin typeface="Arial"/>
                <a:ea typeface="Arial"/>
                <a:cs typeface="Arial"/>
                <a:sym typeface="Arial"/>
              </a:rPr>
              <a:t>  quadrant  with Examples https://www.groupmap.com/portfolio/urgent-important-matrix</a:t>
            </a:r>
            <a:endParaRPr/>
          </a:p>
          <a:p>
            <a:pPr marL="0" lvl="0" indent="0" algn="l" rtl="0">
              <a:lnSpc>
                <a:spcPct val="100000"/>
              </a:lnSpc>
              <a:spcBef>
                <a:spcPts val="0"/>
              </a:spcBef>
              <a:spcAft>
                <a:spcPts val="0"/>
              </a:spcAft>
              <a:buSzPts val="1400"/>
              <a:buNone/>
            </a:pPr>
            <a:endParaRPr b="1" i="0">
              <a:solidFill>
                <a:srgbClr val="212529"/>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212529"/>
                </a:solidFill>
                <a:latin typeface="Arial"/>
                <a:ea typeface="Arial"/>
                <a:cs typeface="Arial"/>
                <a:sym typeface="Arial"/>
              </a:rPr>
              <a:t>Urgent but Not Important – Interruptions</a:t>
            </a:r>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Urgent but Not Important activities are things that sap your time and energy without contributing to longer term benefits. They keep you busy but have no real value.</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Urgent but not Important tasks might include:</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Regular meetings and reports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Phone calls and text messages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Most emails (although some emails could be urgent and important)</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Requests from others that don’t directly contribute to your objectives</a:t>
            </a:r>
            <a:endParaRPr/>
          </a:p>
          <a:p>
            <a:pPr marL="0" lvl="0" indent="0" algn="l" rtl="0">
              <a:lnSpc>
                <a:spcPct val="100000"/>
              </a:lnSpc>
              <a:spcBef>
                <a:spcPts val="0"/>
              </a:spcBef>
              <a:spcAft>
                <a:spcPts val="0"/>
              </a:spcAft>
              <a:buClr>
                <a:schemeClr val="dk1"/>
              </a:buClr>
              <a:buSzPts val="1200"/>
              <a:buFont typeface="Arial"/>
              <a:buChar char="•"/>
            </a:pPr>
            <a:r>
              <a:rPr lang="en-US" b="0" i="0">
                <a:latin typeface="Open Sans"/>
                <a:ea typeface="Open Sans"/>
                <a:cs typeface="Open Sans"/>
                <a:sym typeface="Open Sans"/>
              </a:rPr>
              <a:t>Tasks that “We’ve always done this way” that are ineffective</a:t>
            </a:r>
            <a:endParaRPr/>
          </a:p>
          <a:p>
            <a:pPr marL="0" lvl="0" indent="0" algn="l" rtl="0">
              <a:lnSpc>
                <a:spcPct val="100000"/>
              </a:lnSpc>
              <a:spcBef>
                <a:spcPts val="0"/>
              </a:spcBef>
              <a:spcAft>
                <a:spcPts val="0"/>
              </a:spcAft>
              <a:buSzPts val="1400"/>
              <a:buNone/>
            </a:pPr>
            <a:r>
              <a:rPr lang="en-US" b="0" i="0">
                <a:latin typeface="Open Sans"/>
                <a:ea typeface="Open Sans"/>
                <a:cs typeface="Open Sans"/>
                <a:sym typeface="Open Sans"/>
              </a:rPr>
              <a:t>Renegotiate deadlines, delegate where possible, and challenge the status quo of “regular” activities that don’t necessarily add value, e.g., reports that no one reads or actions.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Oil or gel your hair regularly so that it is neat</a:t>
            </a:r>
            <a:endParaRPr/>
          </a:p>
          <a:p>
            <a:pPr marL="171450" lvl="0" indent="-171450" algn="l" rtl="0">
              <a:lnSpc>
                <a:spcPct val="100000"/>
              </a:lnSpc>
              <a:spcBef>
                <a:spcPts val="0"/>
              </a:spcBef>
              <a:spcAft>
                <a:spcPts val="0"/>
              </a:spcAft>
              <a:buClr>
                <a:schemeClr val="dk1"/>
              </a:buClr>
              <a:buSzPts val="1200"/>
              <a:buFont typeface="Arial"/>
              <a:buChar char="•"/>
            </a:pPr>
            <a:r>
              <a:rPr lang="en-US"/>
              <a:t>The hair length should be till the shoulders and not below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Keep a shoe shiner handy.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Prefer dark leather shoes (Black or Brown) with black laces.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dark coloured socks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Do not wear sports shoes or sneakers to work.</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Remove all other rings except your wedding ring.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there is a huge difference between your college and professional life.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College were the days when nobody told you anything when you wore ripped jeans, T shirts, sneakers, hats and proudly flaunted your tattoos and body piercings.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If you wear an earring, remove it immediately.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Tattoos and body piercings are not at all acceptable in a professional environment.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If you have a moustache, make sure it is neatly trimmed.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attend office with beard unless and until there is an emergency.</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Remember, </a:t>
            </a:r>
            <a:r>
              <a:rPr lang="en-US" b="1" i="0">
                <a:solidFill>
                  <a:srgbClr val="252A37"/>
                </a:solidFill>
                <a:latin typeface="Open Sans"/>
                <a:ea typeface="Open Sans"/>
                <a:cs typeface="Open Sans"/>
                <a:sym typeface="Open Sans"/>
              </a:rPr>
              <a:t>your tie should complement your overall look</a:t>
            </a:r>
            <a:r>
              <a:rPr lang="en-US" b="0" i="0">
                <a:solidFill>
                  <a:srgbClr val="252A37"/>
                </a:solidFill>
                <a:latin typeface="Open Sans"/>
                <a:ea typeface="Open Sans"/>
                <a:cs typeface="Open Sans"/>
                <a:sym typeface="Open Sans"/>
              </a:rPr>
              <a:t>.</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 Silk ties are always a safe bet. Do not wear ties in loud colours or jazzy patterns. </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The tip of your tie should touch your belt buckles.</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Do not wear flashy belts with broad buckles. Wear leather belts in dark colours preferably black or brown.</a:t>
            </a:r>
            <a:endParaRPr/>
          </a:p>
          <a:p>
            <a:pPr marL="171450" lvl="0" indent="-171450" algn="l" rtl="0">
              <a:lnSpc>
                <a:spcPct val="100000"/>
              </a:lnSpc>
              <a:spcBef>
                <a:spcPts val="0"/>
              </a:spcBef>
              <a:spcAft>
                <a:spcPts val="0"/>
              </a:spcAft>
              <a:buClr>
                <a:srgbClr val="252A37"/>
              </a:buClr>
              <a:buSzPts val="1200"/>
              <a:buFont typeface="Arial"/>
              <a:buChar char="•"/>
            </a:pPr>
            <a:r>
              <a:rPr lang="en-US" b="0" i="0">
                <a:solidFill>
                  <a:srgbClr val="252A37"/>
                </a:solidFill>
                <a:latin typeface="Open Sans"/>
                <a:ea typeface="Open Sans"/>
                <a:cs typeface="Open Sans"/>
                <a:sym typeface="Open Sans"/>
              </a:rPr>
              <a:t>Wear socks that match your pants </a:t>
            </a: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
          <p:cNvSpPr txBox="1"/>
          <p:nvPr/>
        </p:nvSpPr>
        <p:spPr>
          <a:xfrm>
            <a:off x="457200" y="6553200"/>
            <a:ext cx="533400" cy="487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183188" y="987425"/>
            <a:ext cx="6172200" cy="4873625"/>
          </a:xfrm>
          <a:prstGeom prst="rect">
            <a:avLst/>
          </a:prstGeom>
          <a:noFill/>
          <a:ln>
            <a:noFill/>
          </a:ln>
        </p:spPr>
      </p:sp>
      <p:sp>
        <p:nvSpPr>
          <p:cNvPr id="74" name="Google Shape;7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9413240" y="6644640"/>
            <a:ext cx="277876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44640"/>
            <a:ext cx="9413240" cy="21336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6103905" y="6593085"/>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1923360" y="6613405"/>
            <a:ext cx="32836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22222"/>
                </a:solidFill>
                <a:latin typeface="Arial"/>
                <a:ea typeface="Arial"/>
                <a:cs typeface="Arial"/>
                <a:sym typeface="Arial"/>
              </a:rPr>
              <a:t>Induction Workshop Soft Skills-2 Days</a:t>
            </a:r>
            <a:endParaRPr sz="1400" b="0" i="0" u="none" strike="noStrike" cap="none">
              <a:solidFill>
                <a:schemeClr val="dk1"/>
              </a:solidFill>
              <a:latin typeface="Arial"/>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23255" y="40005"/>
            <a:ext cx="740118" cy="856978"/>
          </a:xfrm>
          <a:prstGeom prst="rect">
            <a:avLst/>
          </a:prstGeom>
          <a:noFill/>
          <a:ln>
            <a:noFill/>
          </a:ln>
        </p:spPr>
      </p:pic>
      <p:pic>
        <p:nvPicPr>
          <p:cNvPr id="21" name="Google Shape;21;p1"/>
          <p:cNvPicPr preferRelativeResize="0"/>
          <p:nvPr/>
        </p:nvPicPr>
        <p:blipFill rotWithShape="1">
          <a:blip r:embed="rId14">
            <a:alphaModFix/>
          </a:blip>
          <a:srcRect/>
          <a:stretch/>
        </p:blipFill>
        <p:spPr>
          <a:xfrm>
            <a:off x="11499814" y="0"/>
            <a:ext cx="692186" cy="609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139500" y="5520668"/>
            <a:ext cx="10398460"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Arial"/>
              <a:buNone/>
            </a:pPr>
            <a:r>
              <a:rPr lang="en-US" sz="4000"/>
              <a:t>Induction Workshop- Soft Skills -2 Days</a:t>
            </a:r>
            <a:endParaRPr/>
          </a:p>
        </p:txBody>
      </p:sp>
      <p:pic>
        <p:nvPicPr>
          <p:cNvPr id="96" name="Google Shape;96;p13" descr="Photo group of young people in business meeting"/>
          <p:cNvPicPr preferRelativeResize="0"/>
          <p:nvPr/>
        </p:nvPicPr>
        <p:blipFill rotWithShape="1">
          <a:blip r:embed="rId3">
            <a:alphaModFix/>
          </a:blip>
          <a:srcRect/>
          <a:stretch/>
        </p:blipFill>
        <p:spPr>
          <a:xfrm>
            <a:off x="0" y="0"/>
            <a:ext cx="12192000" cy="4934774"/>
          </a:xfrm>
          <a:prstGeom prst="rect">
            <a:avLst/>
          </a:prstGeom>
          <a:noFill/>
          <a:ln>
            <a:noFill/>
          </a:ln>
        </p:spPr>
      </p:pic>
      <p:pic>
        <p:nvPicPr>
          <p:cNvPr id="97" name="Google Shape;97;p13"/>
          <p:cNvPicPr preferRelativeResize="0"/>
          <p:nvPr/>
        </p:nvPicPr>
        <p:blipFill rotWithShape="1">
          <a:blip r:embed="rId4">
            <a:alphaModFix/>
          </a:blip>
          <a:srcRect/>
          <a:stretch/>
        </p:blipFill>
        <p:spPr>
          <a:xfrm>
            <a:off x="0" y="5141489"/>
            <a:ext cx="1139500" cy="1320248"/>
          </a:xfrm>
          <a:prstGeom prst="rect">
            <a:avLst/>
          </a:prstGeom>
          <a:noFill/>
          <a:ln>
            <a:noFill/>
          </a:ln>
        </p:spPr>
      </p:pic>
      <p:pic>
        <p:nvPicPr>
          <p:cNvPr id="98" name="Google Shape;98;p13"/>
          <p:cNvPicPr preferRelativeResize="0"/>
          <p:nvPr/>
        </p:nvPicPr>
        <p:blipFill rotWithShape="1">
          <a:blip r:embed="rId5">
            <a:alphaModFix/>
          </a:blip>
          <a:srcRect/>
          <a:stretch/>
        </p:blipFill>
        <p:spPr>
          <a:xfrm>
            <a:off x="11279169" y="5585793"/>
            <a:ext cx="692186" cy="60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body" idx="1"/>
          </p:nvPr>
        </p:nvSpPr>
        <p:spPr>
          <a:xfrm>
            <a:off x="132937" y="999342"/>
            <a:ext cx="7546430" cy="5367052"/>
          </a:xfrm>
          <a:prstGeom prst="rect">
            <a:avLst/>
          </a:prstGeom>
          <a:noFill/>
          <a:ln>
            <a:noFill/>
          </a:ln>
        </p:spPr>
        <p:txBody>
          <a:bodyPr spcFirstLastPara="1" wrap="square" lIns="91425" tIns="72000" rIns="91425" bIns="45700" anchor="t" anchorCtr="0">
            <a:noAutofit/>
          </a:bodyPr>
          <a:lstStyle/>
          <a:p>
            <a:pPr marL="685800" lvl="1" indent="-228600" algn="l" rtl="0">
              <a:lnSpc>
                <a:spcPct val="100000"/>
              </a:lnSpc>
              <a:spcBef>
                <a:spcPts val="0"/>
              </a:spcBef>
              <a:spcAft>
                <a:spcPts val="0"/>
              </a:spcAft>
              <a:buClr>
                <a:schemeClr val="dk1"/>
              </a:buClr>
              <a:buSzPts val="2200"/>
              <a:buChar char="•"/>
            </a:pPr>
            <a:r>
              <a:rPr lang="en-US" sz="2000">
                <a:latin typeface="Arial"/>
                <a:ea typeface="Arial"/>
                <a:cs typeface="Arial"/>
                <a:sym typeface="Arial"/>
              </a:rPr>
              <a:t>Neutral colors of shirts  such as blue, grey, white, khaki, black are guaranteed hits in a corporate setting</a:t>
            </a:r>
            <a:endParaRPr sz="2000">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000">
                <a:latin typeface="Arial"/>
                <a:ea typeface="Arial"/>
                <a:cs typeface="Arial"/>
                <a:sym typeface="Arial"/>
              </a:rPr>
              <a:t>Small Checks &amp; Vertical Stripes are also a good choice</a:t>
            </a:r>
            <a:endParaRPr sz="2000">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000">
                <a:latin typeface="Arial"/>
                <a:ea typeface="Arial"/>
                <a:cs typeface="Arial"/>
                <a:sym typeface="Arial"/>
              </a:rPr>
              <a:t>Blazer can be blue/black, as per the latest season</a:t>
            </a:r>
            <a:endParaRPr sz="2000">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000">
                <a:latin typeface="Arial"/>
                <a:ea typeface="Arial"/>
                <a:cs typeface="Arial"/>
                <a:sym typeface="Arial"/>
              </a:rPr>
              <a:t>Trousers are usually of dark colors Blue/ Black /beige/grey and in contrast with shirt color </a:t>
            </a:r>
            <a:endParaRPr sz="2000">
              <a:latin typeface="Arial"/>
              <a:ea typeface="Arial"/>
              <a:cs typeface="Arial"/>
              <a:sym typeface="Arial"/>
            </a:endParaRPr>
          </a:p>
          <a:p>
            <a:pPr marL="685800" lvl="1" indent="-228600" algn="l" rtl="0">
              <a:lnSpc>
                <a:spcPct val="120000"/>
              </a:lnSpc>
              <a:spcBef>
                <a:spcPts val="1700"/>
              </a:spcBef>
              <a:spcAft>
                <a:spcPts val="0"/>
              </a:spcAft>
              <a:buClr>
                <a:schemeClr val="dk1"/>
              </a:buClr>
              <a:buSzPts val="2200"/>
              <a:buChar char="•"/>
            </a:pPr>
            <a:r>
              <a:rPr lang="en-US" sz="2000">
                <a:latin typeface="Arial"/>
                <a:ea typeface="Arial"/>
                <a:cs typeface="Arial"/>
                <a:sym typeface="Arial"/>
              </a:rPr>
              <a:t>Your tie should contrast with shirt and complement your overall look.  </a:t>
            </a:r>
            <a:endParaRPr sz="2000">
              <a:latin typeface="Arial"/>
              <a:ea typeface="Arial"/>
              <a:cs typeface="Arial"/>
              <a:sym typeface="Arial"/>
            </a:endParaRPr>
          </a:p>
          <a:p>
            <a:pPr marL="685800" lvl="1" indent="-228600" algn="l" rtl="0">
              <a:lnSpc>
                <a:spcPct val="120000"/>
              </a:lnSpc>
              <a:spcBef>
                <a:spcPts val="1700"/>
              </a:spcBef>
              <a:spcAft>
                <a:spcPts val="0"/>
              </a:spcAft>
              <a:buClr>
                <a:schemeClr val="dk1"/>
              </a:buClr>
              <a:buSzPts val="2400"/>
              <a:buChar char="•"/>
            </a:pPr>
            <a:r>
              <a:rPr lang="en-US" sz="2000">
                <a:latin typeface="Arial"/>
                <a:ea typeface="Arial"/>
                <a:cs typeface="Arial"/>
                <a:sym typeface="Arial"/>
              </a:rPr>
              <a:t>Make sure your sleeves touch the base of your hand. Do not roll up sleeves at work</a:t>
            </a:r>
            <a:endParaRPr sz="2000">
              <a:latin typeface="Arial"/>
              <a:ea typeface="Arial"/>
              <a:cs typeface="Arial"/>
              <a:sym typeface="Arial"/>
            </a:endParaRPr>
          </a:p>
          <a:p>
            <a:pPr marL="685800" lvl="1" indent="-88900" algn="l" rtl="0">
              <a:lnSpc>
                <a:spcPct val="120000"/>
              </a:lnSpc>
              <a:spcBef>
                <a:spcPts val="1700"/>
              </a:spcBef>
              <a:spcAft>
                <a:spcPts val="0"/>
              </a:spcAft>
              <a:buClr>
                <a:schemeClr val="dk1"/>
              </a:buClr>
              <a:buSzPts val="2200"/>
              <a:buNone/>
            </a:pPr>
            <a:endParaRPr sz="2000">
              <a:latin typeface="Arial"/>
              <a:ea typeface="Arial"/>
              <a:cs typeface="Arial"/>
              <a:sym typeface="Arial"/>
            </a:endParaRPr>
          </a:p>
        </p:txBody>
      </p:sp>
      <p:pic>
        <p:nvPicPr>
          <p:cNvPr id="201" name="Google Shape;201;p21"/>
          <p:cNvPicPr preferRelativeResize="0"/>
          <p:nvPr/>
        </p:nvPicPr>
        <p:blipFill rotWithShape="1">
          <a:blip r:embed="rId3">
            <a:alphaModFix/>
          </a:blip>
          <a:srcRect/>
          <a:stretch/>
        </p:blipFill>
        <p:spPr>
          <a:xfrm>
            <a:off x="8020878" y="491605"/>
            <a:ext cx="4171122" cy="5874789"/>
          </a:xfrm>
          <a:prstGeom prst="rect">
            <a:avLst/>
          </a:prstGeom>
          <a:noFill/>
          <a:ln>
            <a:noFill/>
          </a:ln>
        </p:spPr>
      </p:pic>
      <p:sp>
        <p:nvSpPr>
          <p:cNvPr id="202" name="Google Shape;202;p21"/>
          <p:cNvSpPr txBox="1">
            <a:spLocks noGrp="1"/>
          </p:cNvSpPr>
          <p:nvPr>
            <p:ph type="title"/>
          </p:nvPr>
        </p:nvSpPr>
        <p:spPr>
          <a:xfrm>
            <a:off x="689113" y="141114"/>
            <a:ext cx="10512440" cy="7009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3200" b="1"/>
              <a:t>Corporate dressing for Male –Contd…</a:t>
            </a: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670560" y="173162"/>
            <a:ext cx="10515600" cy="66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b="1"/>
              <a:t>Corporate dressing for Female</a:t>
            </a:r>
            <a:endParaRPr b="1"/>
          </a:p>
        </p:txBody>
      </p:sp>
      <p:sp>
        <p:nvSpPr>
          <p:cNvPr id="209" name="Google Shape;209;p22"/>
          <p:cNvSpPr txBox="1">
            <a:spLocks noGrp="1"/>
          </p:cNvSpPr>
          <p:nvPr>
            <p:ph type="body" idx="1"/>
          </p:nvPr>
        </p:nvSpPr>
        <p:spPr>
          <a:xfrm>
            <a:off x="0" y="1026159"/>
            <a:ext cx="7335520" cy="4805681"/>
          </a:xfrm>
          <a:prstGeom prst="rect">
            <a:avLst/>
          </a:prstGeom>
          <a:solidFill>
            <a:srgbClr val="DDE6E8"/>
          </a:solidFill>
          <a:ln>
            <a:noFill/>
          </a:ln>
        </p:spPr>
        <p:txBody>
          <a:bodyPr spcFirstLastPara="1" wrap="square" lIns="91425" tIns="45700" rIns="91425" bIns="45700" anchor="ctr" anchorCtr="0">
            <a:normAutofit fontScale="92500" lnSpcReduction="20000"/>
          </a:bodyPr>
          <a:lstStyle/>
          <a:p>
            <a:pPr marL="685800" lvl="1" indent="-228600" algn="l" rtl="0">
              <a:lnSpc>
                <a:spcPct val="120000"/>
              </a:lnSpc>
              <a:spcBef>
                <a:spcPts val="0"/>
              </a:spcBef>
              <a:spcAft>
                <a:spcPts val="0"/>
              </a:spcAft>
              <a:buClr>
                <a:schemeClr val="dk1"/>
              </a:buClr>
              <a:buSzPct val="100000"/>
              <a:buChar char="•"/>
            </a:pPr>
            <a:r>
              <a:rPr lang="en-US" sz="2200"/>
              <a:t>It is always wise to dress according to your office culture and clothes shall be well fitting.</a:t>
            </a:r>
            <a:endParaRPr/>
          </a:p>
          <a:p>
            <a:pPr marL="685800" lvl="1" indent="-164019" algn="l" rtl="0">
              <a:lnSpc>
                <a:spcPct val="120000"/>
              </a:lnSpc>
              <a:spcBef>
                <a:spcPts val="500"/>
              </a:spcBef>
              <a:spcAft>
                <a:spcPts val="0"/>
              </a:spcAft>
              <a:buClr>
                <a:schemeClr val="dk1"/>
              </a:buClr>
              <a:buSzPct val="100000"/>
              <a:buNone/>
            </a:pPr>
            <a:endParaRPr sz="1100" b="1"/>
          </a:p>
          <a:p>
            <a:pPr marL="685800" lvl="1" indent="-228600" algn="l" rtl="0">
              <a:lnSpc>
                <a:spcPct val="120000"/>
              </a:lnSpc>
              <a:spcBef>
                <a:spcPts val="500"/>
              </a:spcBef>
              <a:spcAft>
                <a:spcPts val="0"/>
              </a:spcAft>
              <a:buClr>
                <a:schemeClr val="dk1"/>
              </a:buClr>
              <a:buSzPct val="100000"/>
              <a:buChar char="•"/>
            </a:pPr>
            <a:r>
              <a:rPr lang="en-US" sz="2400"/>
              <a:t>Shirt should be preferably in light shade and properly tucked into the trouser.</a:t>
            </a:r>
            <a:endParaRPr/>
          </a:p>
          <a:p>
            <a:pPr marL="685800" lvl="1" indent="-158115" algn="l" rtl="0">
              <a:lnSpc>
                <a:spcPct val="120000"/>
              </a:lnSpc>
              <a:spcBef>
                <a:spcPts val="500"/>
              </a:spcBef>
              <a:spcAft>
                <a:spcPts val="0"/>
              </a:spcAft>
              <a:buClr>
                <a:schemeClr val="dk1"/>
              </a:buClr>
              <a:buSzPct val="100000"/>
              <a:buNone/>
            </a:pPr>
            <a:endParaRPr sz="1200"/>
          </a:p>
          <a:p>
            <a:pPr marL="685800" lvl="1" indent="-228600" algn="l" rtl="0">
              <a:lnSpc>
                <a:spcPct val="120000"/>
              </a:lnSpc>
              <a:spcBef>
                <a:spcPts val="500"/>
              </a:spcBef>
              <a:spcAft>
                <a:spcPts val="0"/>
              </a:spcAft>
              <a:buClr>
                <a:schemeClr val="dk1"/>
              </a:buClr>
              <a:buSzPct val="100000"/>
              <a:buChar char="•"/>
            </a:pPr>
            <a:r>
              <a:rPr lang="en-US" sz="2200"/>
              <a:t>Skirts should touch the knee or below </a:t>
            </a:r>
            <a:endParaRPr/>
          </a:p>
          <a:p>
            <a:pPr marL="685800" lvl="1" indent="-158115" algn="l" rtl="0">
              <a:lnSpc>
                <a:spcPct val="120000"/>
              </a:lnSpc>
              <a:spcBef>
                <a:spcPts val="500"/>
              </a:spcBef>
              <a:spcAft>
                <a:spcPts val="0"/>
              </a:spcAft>
              <a:buClr>
                <a:schemeClr val="dk1"/>
              </a:buClr>
              <a:buSzPct val="100000"/>
              <a:buNone/>
            </a:pPr>
            <a:endParaRPr sz="1200" b="1"/>
          </a:p>
          <a:p>
            <a:pPr marL="685800" lvl="1" indent="-228600" algn="l" rtl="0">
              <a:lnSpc>
                <a:spcPct val="120000"/>
              </a:lnSpc>
              <a:spcBef>
                <a:spcPts val="500"/>
              </a:spcBef>
              <a:spcAft>
                <a:spcPts val="0"/>
              </a:spcAft>
              <a:buClr>
                <a:schemeClr val="dk1"/>
              </a:buClr>
              <a:buSzPct val="100000"/>
              <a:buChar char="•"/>
            </a:pPr>
            <a:r>
              <a:rPr lang="en-US" sz="2200"/>
              <a:t>Female executives should avoid wearing heavy jewelry to work- Avoid anything that dangles/ makes sound causing distraction.</a:t>
            </a:r>
            <a:endParaRPr/>
          </a:p>
          <a:p>
            <a:pPr marL="685800" lvl="1" indent="-99376" algn="l" rtl="0">
              <a:lnSpc>
                <a:spcPct val="120000"/>
              </a:lnSpc>
              <a:spcBef>
                <a:spcPts val="500"/>
              </a:spcBef>
              <a:spcAft>
                <a:spcPts val="0"/>
              </a:spcAft>
              <a:buClr>
                <a:schemeClr val="dk1"/>
              </a:buClr>
              <a:buSzPct val="100000"/>
              <a:buNone/>
            </a:pPr>
            <a:endParaRPr sz="2200"/>
          </a:p>
          <a:p>
            <a:pPr marL="685800" lvl="1" indent="-228600" algn="l" rtl="0">
              <a:lnSpc>
                <a:spcPct val="120000"/>
              </a:lnSpc>
              <a:spcBef>
                <a:spcPts val="500"/>
              </a:spcBef>
              <a:spcAft>
                <a:spcPts val="0"/>
              </a:spcAft>
              <a:buClr>
                <a:schemeClr val="dk1"/>
              </a:buClr>
              <a:buSzPct val="100000"/>
              <a:buChar char="•"/>
            </a:pPr>
            <a:r>
              <a:rPr lang="en-US" sz="2200"/>
              <a:t>Choice of western formals (Blazer+ Skirt/Blazer+ Trousers) or Indian formals (Saree/ Salwar Kameez)</a:t>
            </a:r>
            <a:endParaRPr/>
          </a:p>
        </p:txBody>
      </p:sp>
      <p:pic>
        <p:nvPicPr>
          <p:cNvPr id="210" name="Google Shape;210;p22"/>
          <p:cNvPicPr preferRelativeResize="0"/>
          <p:nvPr/>
        </p:nvPicPr>
        <p:blipFill rotWithShape="1">
          <a:blip r:embed="rId3">
            <a:alphaModFix/>
          </a:blip>
          <a:srcRect l="2069" t="9342" r="20210" b="23013"/>
          <a:stretch/>
        </p:blipFill>
        <p:spPr>
          <a:xfrm>
            <a:off x="7335519" y="1026161"/>
            <a:ext cx="4856481" cy="4805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761999" y="76186"/>
            <a:ext cx="10059849" cy="660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3600" b="1"/>
              <a:t>Corporate dressing  for Female -Contd</a:t>
            </a:r>
            <a:endParaRPr sz="3600" b="1"/>
          </a:p>
        </p:txBody>
      </p:sp>
      <p:sp>
        <p:nvSpPr>
          <p:cNvPr id="217" name="Google Shape;217;p23"/>
          <p:cNvSpPr txBox="1">
            <a:spLocks noGrp="1"/>
          </p:cNvSpPr>
          <p:nvPr>
            <p:ph type="body" idx="1"/>
          </p:nvPr>
        </p:nvSpPr>
        <p:spPr>
          <a:xfrm>
            <a:off x="4856481" y="1005841"/>
            <a:ext cx="7335520" cy="4927599"/>
          </a:xfrm>
          <a:prstGeom prst="rect">
            <a:avLst/>
          </a:prstGeom>
          <a:solidFill>
            <a:srgbClr val="EEF3F6"/>
          </a:solidFill>
          <a:ln>
            <a:noFill/>
          </a:ln>
        </p:spPr>
        <p:txBody>
          <a:bodyPr spcFirstLastPara="1" wrap="square" lIns="91425" tIns="45700" rIns="91425" bIns="45700" anchor="ctr" anchorCtr="0">
            <a:normAutofit lnSpcReduction="10000"/>
          </a:bodyPr>
          <a:lstStyle/>
          <a:p>
            <a:pPr marL="685800" lvl="1" indent="-228600" algn="l" rtl="0">
              <a:lnSpc>
                <a:spcPct val="120000"/>
              </a:lnSpc>
              <a:spcBef>
                <a:spcPts val="0"/>
              </a:spcBef>
              <a:spcAft>
                <a:spcPts val="0"/>
              </a:spcAft>
              <a:buClr>
                <a:schemeClr val="dk1"/>
              </a:buClr>
              <a:buSzPts val="2200"/>
              <a:buChar char="•"/>
            </a:pPr>
            <a:r>
              <a:rPr lang="en-US" sz="2200">
                <a:latin typeface="Arial"/>
                <a:ea typeface="Arial"/>
                <a:cs typeface="Arial"/>
                <a:sym typeface="Arial"/>
              </a:rPr>
              <a:t>Do not wear loud make up to work. Use lip colours of softer shades. Prefer lip gloss to lip stick.  (avoid red, dark pink, orange lipsticks.)</a:t>
            </a:r>
            <a:endParaRPr>
              <a:latin typeface="Arial"/>
              <a:ea typeface="Arial"/>
              <a:cs typeface="Arial"/>
              <a:sym typeface="Arial"/>
            </a:endParaRPr>
          </a:p>
          <a:p>
            <a:pPr marL="685800" lvl="1" indent="-152400" algn="l" rtl="0">
              <a:lnSpc>
                <a:spcPct val="12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20000"/>
              </a:lnSpc>
              <a:spcBef>
                <a:spcPts val="500"/>
              </a:spcBef>
              <a:spcAft>
                <a:spcPts val="0"/>
              </a:spcAft>
              <a:buClr>
                <a:schemeClr val="dk1"/>
              </a:buClr>
              <a:buSzPts val="2200"/>
              <a:buChar char="•"/>
            </a:pPr>
            <a:r>
              <a:rPr lang="en-US" sz="2200">
                <a:latin typeface="Arial"/>
                <a:ea typeface="Arial"/>
                <a:cs typeface="Arial"/>
                <a:sym typeface="Arial"/>
              </a:rPr>
              <a:t>It is important to smell good at the workplace. Keep a mild perfume handy.</a:t>
            </a:r>
            <a:r>
              <a:rPr lang="en-US" sz="2200" b="1">
                <a:latin typeface="Arial"/>
                <a:ea typeface="Arial"/>
                <a:cs typeface="Arial"/>
                <a:sym typeface="Arial"/>
              </a:rPr>
              <a:t> </a:t>
            </a:r>
            <a:endParaRPr sz="2200">
              <a:latin typeface="Arial"/>
              <a:ea typeface="Arial"/>
              <a:cs typeface="Arial"/>
              <a:sym typeface="Arial"/>
            </a:endParaRPr>
          </a:p>
          <a:p>
            <a:pPr marL="685800" lvl="1" indent="-152400" algn="l" rtl="0">
              <a:lnSpc>
                <a:spcPct val="12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00000"/>
              </a:lnSpc>
              <a:spcBef>
                <a:spcPts val="500"/>
              </a:spcBef>
              <a:spcAft>
                <a:spcPts val="0"/>
              </a:spcAft>
              <a:buClr>
                <a:schemeClr val="dk1"/>
              </a:buClr>
              <a:buSzPts val="2200"/>
              <a:buChar char="•"/>
            </a:pPr>
            <a:r>
              <a:rPr lang="en-US" sz="2200">
                <a:latin typeface="Arial"/>
                <a:ea typeface="Arial"/>
                <a:cs typeface="Arial"/>
                <a:sym typeface="Arial"/>
              </a:rPr>
              <a:t>Make sure your hands are clean and nails properly trimmed and manicured. </a:t>
            </a:r>
            <a:endParaRPr>
              <a:latin typeface="Arial"/>
              <a:ea typeface="Arial"/>
              <a:cs typeface="Arial"/>
              <a:sym typeface="Arial"/>
            </a:endParaRPr>
          </a:p>
          <a:p>
            <a:pPr marL="685800" lvl="1" indent="-152400" algn="l" rtl="0">
              <a:lnSpc>
                <a:spcPct val="10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20000"/>
              </a:lnSpc>
              <a:spcBef>
                <a:spcPts val="500"/>
              </a:spcBef>
              <a:spcAft>
                <a:spcPts val="0"/>
              </a:spcAft>
              <a:buClr>
                <a:schemeClr val="dk1"/>
              </a:buClr>
              <a:buSzPts val="2200"/>
              <a:buChar char="•"/>
            </a:pPr>
            <a:r>
              <a:rPr lang="en-US" sz="2200">
                <a:latin typeface="Arial"/>
                <a:ea typeface="Arial"/>
                <a:cs typeface="Arial"/>
                <a:sym typeface="Arial"/>
              </a:rPr>
              <a:t>Hair should be neatly combed and properly tied.</a:t>
            </a:r>
            <a:endParaRPr>
              <a:latin typeface="Arial"/>
              <a:ea typeface="Arial"/>
              <a:cs typeface="Arial"/>
              <a:sym typeface="Arial"/>
            </a:endParaRPr>
          </a:p>
          <a:p>
            <a:pPr marL="685800" lvl="1" indent="-152400" algn="l" rtl="0">
              <a:lnSpc>
                <a:spcPct val="120000"/>
              </a:lnSpc>
              <a:spcBef>
                <a:spcPts val="500"/>
              </a:spcBef>
              <a:spcAft>
                <a:spcPts val="0"/>
              </a:spcAft>
              <a:buClr>
                <a:schemeClr val="dk1"/>
              </a:buClr>
              <a:buSzPts val="1200"/>
              <a:buNone/>
            </a:pPr>
            <a:endParaRPr sz="1200">
              <a:latin typeface="Arial"/>
              <a:ea typeface="Arial"/>
              <a:cs typeface="Arial"/>
              <a:sym typeface="Arial"/>
            </a:endParaRPr>
          </a:p>
          <a:p>
            <a:pPr marL="685800" lvl="1" indent="-228600" algn="l" rtl="0">
              <a:lnSpc>
                <a:spcPct val="120000"/>
              </a:lnSpc>
              <a:spcBef>
                <a:spcPts val="500"/>
              </a:spcBef>
              <a:spcAft>
                <a:spcPts val="0"/>
              </a:spcAft>
              <a:buClr>
                <a:schemeClr val="dk1"/>
              </a:buClr>
              <a:buSzPts val="2200"/>
              <a:buChar char="•"/>
            </a:pPr>
            <a:r>
              <a:rPr lang="en-US" sz="2200">
                <a:latin typeface="Arial"/>
                <a:ea typeface="Arial"/>
                <a:cs typeface="Arial"/>
                <a:sym typeface="Arial"/>
              </a:rPr>
              <a:t>Wear flats or platform heels to work</a:t>
            </a:r>
            <a:r>
              <a:rPr lang="en-US" sz="2400">
                <a:solidFill>
                  <a:srgbClr val="000000"/>
                </a:solidFill>
                <a:latin typeface="Arial"/>
                <a:ea typeface="Arial"/>
                <a:cs typeface="Arial"/>
                <a:sym typeface="Arial"/>
              </a:rPr>
              <a:t>. </a:t>
            </a:r>
            <a:endParaRPr sz="2200">
              <a:latin typeface="Arial"/>
              <a:ea typeface="Arial"/>
              <a:cs typeface="Arial"/>
              <a:sym typeface="Arial"/>
            </a:endParaRPr>
          </a:p>
        </p:txBody>
      </p:sp>
      <p:pic>
        <p:nvPicPr>
          <p:cNvPr id="218" name="Google Shape;218;p23" descr="Photo inspired beautiful indian young woman in a saree using her laptop"/>
          <p:cNvPicPr preferRelativeResize="0"/>
          <p:nvPr/>
        </p:nvPicPr>
        <p:blipFill rotWithShape="1">
          <a:blip r:embed="rId3">
            <a:alphaModFix/>
          </a:blip>
          <a:srcRect l="29473"/>
          <a:stretch/>
        </p:blipFill>
        <p:spPr>
          <a:xfrm>
            <a:off x="0" y="1010289"/>
            <a:ext cx="5159626" cy="48733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p:nvPr/>
        </p:nvSpPr>
        <p:spPr>
          <a:xfrm>
            <a:off x="0" y="1024932"/>
            <a:ext cx="8480810" cy="5355772"/>
          </a:xfrm>
          <a:prstGeom prst="rect">
            <a:avLst/>
          </a:prstGeom>
          <a:solidFill>
            <a:srgbClr val="CFD7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l="30711" t="11403" r="25871"/>
          <a:stretch/>
        </p:blipFill>
        <p:spPr>
          <a:xfrm>
            <a:off x="8480810" y="1014885"/>
            <a:ext cx="3711190" cy="5345722"/>
          </a:xfrm>
          <a:prstGeom prst="rect">
            <a:avLst/>
          </a:prstGeom>
          <a:noFill/>
          <a:ln>
            <a:noFill/>
          </a:ln>
        </p:spPr>
      </p:pic>
      <p:sp>
        <p:nvSpPr>
          <p:cNvPr id="226" name="Google Shape;226;p24"/>
          <p:cNvSpPr txBox="1">
            <a:spLocks noGrp="1"/>
          </p:cNvSpPr>
          <p:nvPr>
            <p:ph type="title"/>
          </p:nvPr>
        </p:nvSpPr>
        <p:spPr>
          <a:xfrm>
            <a:off x="665919" y="218661"/>
            <a:ext cx="11764617" cy="7156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Introduction- Do’s &amp; Dont’s</a:t>
            </a:r>
            <a:endParaRPr sz="4000" b="1"/>
          </a:p>
        </p:txBody>
      </p:sp>
      <p:sp>
        <p:nvSpPr>
          <p:cNvPr id="227" name="Google Shape;227;p24"/>
          <p:cNvSpPr txBox="1">
            <a:spLocks noGrp="1"/>
          </p:cNvSpPr>
          <p:nvPr>
            <p:ph type="body" idx="1"/>
          </p:nvPr>
        </p:nvSpPr>
        <p:spPr>
          <a:xfrm>
            <a:off x="0" y="1034981"/>
            <a:ext cx="9686612" cy="5355770"/>
          </a:xfrm>
          <a:prstGeom prst="rect">
            <a:avLst/>
          </a:prstGeom>
          <a:noFill/>
          <a:ln>
            <a:noFill/>
          </a:ln>
        </p:spPr>
        <p:txBody>
          <a:bodyPr spcFirstLastPara="1" wrap="square" lIns="91425" tIns="45700" rIns="91425" bIns="45700" anchor="ctr" anchorCtr="0">
            <a:noAutofit/>
          </a:bodyPr>
          <a:lstStyle/>
          <a:p>
            <a:pPr marL="457200" lvl="1" indent="0" algn="l" rtl="0">
              <a:lnSpc>
                <a:spcPct val="100000"/>
              </a:lnSpc>
              <a:spcBef>
                <a:spcPts val="0"/>
              </a:spcBef>
              <a:spcAft>
                <a:spcPts val="0"/>
              </a:spcAft>
              <a:buClr>
                <a:schemeClr val="dk1"/>
              </a:buClr>
              <a:buSzPts val="2400"/>
              <a:buNone/>
            </a:pPr>
            <a:r>
              <a:rPr lang="en-US" sz="2000" b="1"/>
              <a:t>Using Mr., Ms. and Mrs.</a:t>
            </a:r>
            <a:endParaRPr sz="2000"/>
          </a:p>
          <a:p>
            <a:pPr marL="1143000" lvl="2" indent="-228600" algn="l" rtl="0">
              <a:lnSpc>
                <a:spcPct val="100000"/>
              </a:lnSpc>
              <a:spcBef>
                <a:spcPts val="1800"/>
              </a:spcBef>
              <a:spcAft>
                <a:spcPts val="0"/>
              </a:spcAft>
              <a:buClr>
                <a:schemeClr val="dk1"/>
              </a:buClr>
              <a:buSzPts val="2000"/>
              <a:buChar char="•"/>
            </a:pPr>
            <a:r>
              <a:rPr lang="en-US"/>
              <a:t>Ms./Mr. First name is an incorrect usage.</a:t>
            </a:r>
            <a:endParaRPr/>
          </a:p>
          <a:p>
            <a:pPr marL="1143000" lvl="2" indent="-228600" algn="l" rtl="0">
              <a:lnSpc>
                <a:spcPct val="100000"/>
              </a:lnSpc>
              <a:spcBef>
                <a:spcPts val="1800"/>
              </a:spcBef>
              <a:spcAft>
                <a:spcPts val="0"/>
              </a:spcAft>
              <a:buClr>
                <a:schemeClr val="dk1"/>
              </a:buClr>
              <a:buSzPts val="2000"/>
              <a:buChar char="•"/>
            </a:pPr>
            <a:r>
              <a:rPr lang="en-US"/>
              <a:t>Ms./Mr. First Name + Last Name is correct.</a:t>
            </a:r>
            <a:endParaRPr/>
          </a:p>
          <a:p>
            <a:pPr marL="1143000" lvl="2" indent="-228600" algn="l" rtl="0">
              <a:lnSpc>
                <a:spcPct val="100000"/>
              </a:lnSpc>
              <a:spcBef>
                <a:spcPts val="1800"/>
              </a:spcBef>
              <a:spcAft>
                <a:spcPts val="0"/>
              </a:spcAft>
              <a:buClr>
                <a:schemeClr val="dk1"/>
              </a:buClr>
              <a:buSzPts val="2000"/>
              <a:buChar char="•"/>
            </a:pPr>
            <a:r>
              <a:rPr lang="en-US"/>
              <a:t>Ms./Mr. Last name is correct.</a:t>
            </a:r>
            <a:endParaRPr/>
          </a:p>
          <a:p>
            <a:pPr marL="542925" lvl="2" indent="-85725" algn="l" rtl="0">
              <a:lnSpc>
                <a:spcPct val="100000"/>
              </a:lnSpc>
              <a:spcBef>
                <a:spcPts val="1800"/>
              </a:spcBef>
              <a:spcAft>
                <a:spcPts val="0"/>
              </a:spcAft>
              <a:buClr>
                <a:schemeClr val="dk1"/>
              </a:buClr>
              <a:buSzPts val="2400"/>
              <a:buNone/>
            </a:pPr>
            <a:r>
              <a:rPr lang="en-US" b="1"/>
              <a:t>Example of Self – Introduction : Good Morning, My name is Ram</a:t>
            </a:r>
            <a:endParaRPr/>
          </a:p>
          <a:p>
            <a:pPr marL="1143000" lvl="2" indent="-228600" algn="l" rtl="0">
              <a:lnSpc>
                <a:spcPct val="100000"/>
              </a:lnSpc>
              <a:spcBef>
                <a:spcPts val="1800"/>
              </a:spcBef>
              <a:spcAft>
                <a:spcPts val="0"/>
              </a:spcAft>
              <a:buClr>
                <a:schemeClr val="dk1"/>
              </a:buClr>
              <a:buSzPts val="2000"/>
              <a:buChar char="•"/>
            </a:pPr>
            <a:r>
              <a:rPr lang="en-US"/>
              <a:t>Incorrect usage: Hi is informal</a:t>
            </a:r>
            <a:endParaRPr/>
          </a:p>
          <a:p>
            <a:pPr marL="1143000" lvl="2" indent="-228600" algn="l" rtl="0">
              <a:lnSpc>
                <a:spcPct val="100000"/>
              </a:lnSpc>
              <a:spcBef>
                <a:spcPts val="1800"/>
              </a:spcBef>
              <a:spcAft>
                <a:spcPts val="0"/>
              </a:spcAft>
              <a:buClr>
                <a:schemeClr val="dk1"/>
              </a:buClr>
              <a:buSzPts val="2000"/>
              <a:buChar char="•"/>
            </a:pPr>
            <a:r>
              <a:rPr lang="en-US"/>
              <a:t>Using short names is informal (Usually)</a:t>
            </a:r>
            <a:endParaRPr/>
          </a:p>
          <a:p>
            <a:pPr marL="1143000" lvl="2" indent="-228600" algn="l" rtl="0">
              <a:lnSpc>
                <a:spcPct val="100000"/>
              </a:lnSpc>
              <a:spcBef>
                <a:spcPts val="1800"/>
              </a:spcBef>
              <a:spcAft>
                <a:spcPts val="0"/>
              </a:spcAft>
              <a:buClr>
                <a:schemeClr val="dk1"/>
              </a:buClr>
              <a:buSzPts val="2000"/>
              <a:buChar char="•"/>
            </a:pPr>
            <a:r>
              <a:rPr lang="en-US"/>
              <a:t>Myself X is incorrect usage.</a:t>
            </a:r>
            <a:endParaRPr/>
          </a:p>
          <a:p>
            <a:pPr marL="1143000" lvl="2" indent="-228600" algn="l" rtl="0">
              <a:lnSpc>
                <a:spcPct val="100000"/>
              </a:lnSpc>
              <a:spcBef>
                <a:spcPts val="1800"/>
              </a:spcBef>
              <a:spcAft>
                <a:spcPts val="0"/>
              </a:spcAft>
              <a:buClr>
                <a:schemeClr val="dk1"/>
              </a:buClr>
              <a:buSzPts val="2000"/>
              <a:buChar char="•"/>
            </a:pPr>
            <a:r>
              <a:rPr lang="en-US"/>
              <a:t>This is X is incorrect usage.</a:t>
            </a:r>
            <a:endParaRPr/>
          </a:p>
          <a:p>
            <a:pPr marL="1143000" lvl="2" indent="-228600" algn="l" rtl="0">
              <a:lnSpc>
                <a:spcPct val="100000"/>
              </a:lnSpc>
              <a:spcBef>
                <a:spcPts val="1800"/>
              </a:spcBef>
              <a:spcAft>
                <a:spcPts val="0"/>
              </a:spcAft>
              <a:buClr>
                <a:schemeClr val="dk1"/>
              </a:buClr>
              <a:buSzPts val="2000"/>
              <a:buChar char="•"/>
            </a:pPr>
            <a:r>
              <a:rPr lang="en-US"/>
              <a:t>Dr., Prof., Captain., Major. – where ever applicable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828260" y="191296"/>
            <a:ext cx="10351576"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Professional Handshake</a:t>
            </a:r>
            <a:endParaRPr sz="4000" b="1"/>
          </a:p>
        </p:txBody>
      </p:sp>
      <p:sp>
        <p:nvSpPr>
          <p:cNvPr id="234" name="Google Shape;234;p25"/>
          <p:cNvSpPr txBox="1">
            <a:spLocks noGrp="1"/>
          </p:cNvSpPr>
          <p:nvPr>
            <p:ph type="body" idx="1"/>
          </p:nvPr>
        </p:nvSpPr>
        <p:spPr>
          <a:xfrm>
            <a:off x="0" y="993772"/>
            <a:ext cx="7965440" cy="4959987"/>
          </a:xfrm>
          <a:prstGeom prst="rect">
            <a:avLst/>
          </a:prstGeom>
          <a:solidFill>
            <a:srgbClr val="CBD8E8"/>
          </a:solidFill>
          <a:ln>
            <a:noFill/>
          </a:ln>
        </p:spPr>
        <p:txBody>
          <a:bodyPr spcFirstLastPara="1" wrap="square" lIns="91425" tIns="45700" rIns="91425" bIns="45700" anchor="ctr" anchorCtr="0">
            <a:noAutofit/>
          </a:bodyPr>
          <a:lstStyle/>
          <a:p>
            <a:pPr marL="685800" lvl="1" indent="-251999" algn="l" rtl="0">
              <a:lnSpc>
                <a:spcPct val="120000"/>
              </a:lnSpc>
              <a:spcBef>
                <a:spcPts val="0"/>
              </a:spcBef>
              <a:spcAft>
                <a:spcPts val="0"/>
              </a:spcAft>
              <a:buClr>
                <a:schemeClr val="dk1"/>
              </a:buClr>
              <a:buSzPts val="1800"/>
              <a:buChar char="•"/>
            </a:pPr>
            <a:r>
              <a:rPr lang="en-US" sz="1800"/>
              <a:t>Culture Specific (Namaste/Shake hand)</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Make sure your right hand is open so the lower joint of the thumb of both parties touch to ensure firm grip.</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The grip should be firm--not limp or so strong that it hurts the other person. Firm Handshake shows Credibility, Confidence &amp; Trust</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Adjust your grip to that of the other person and always stand and shake hand- Don’t do the same while sitting</a:t>
            </a:r>
            <a:r>
              <a:rPr lang="en-US" sz="2000"/>
              <a:t>.</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A good handshake has a smooth up-and-down motion. </a:t>
            </a:r>
            <a:endParaRPr/>
          </a:p>
          <a:p>
            <a:pPr marL="685800" lvl="1" indent="-245649" algn="l" rtl="0">
              <a:lnSpc>
                <a:spcPct val="120000"/>
              </a:lnSpc>
              <a:spcBef>
                <a:spcPts val="1100"/>
              </a:spcBef>
              <a:spcAft>
                <a:spcPts val="0"/>
              </a:spcAft>
              <a:buClr>
                <a:schemeClr val="dk1"/>
              </a:buClr>
              <a:buSzPts val="100"/>
              <a:buNone/>
            </a:pPr>
            <a:endParaRPr sz="100"/>
          </a:p>
          <a:p>
            <a:pPr marL="685800" lvl="1" indent="-251999" algn="l" rtl="0">
              <a:lnSpc>
                <a:spcPct val="120000"/>
              </a:lnSpc>
              <a:spcBef>
                <a:spcPts val="1100"/>
              </a:spcBef>
              <a:spcAft>
                <a:spcPts val="0"/>
              </a:spcAft>
              <a:buClr>
                <a:schemeClr val="dk1"/>
              </a:buClr>
              <a:buSzPts val="1800"/>
              <a:buChar char="•"/>
            </a:pPr>
            <a:r>
              <a:rPr lang="en-US" sz="1800"/>
              <a:t>Gauge when the person wants to end the shake, and then do so right away. (Ideal time is 2-3 seconds)</a:t>
            </a:r>
            <a:endParaRPr sz="1800"/>
          </a:p>
        </p:txBody>
      </p:sp>
      <p:pic>
        <p:nvPicPr>
          <p:cNvPr id="235" name="Google Shape;235;p25"/>
          <p:cNvPicPr preferRelativeResize="0"/>
          <p:nvPr/>
        </p:nvPicPr>
        <p:blipFill rotWithShape="1">
          <a:blip r:embed="rId3">
            <a:alphaModFix/>
          </a:blip>
          <a:srcRect t="10882" b="10882"/>
          <a:stretch/>
        </p:blipFill>
        <p:spPr>
          <a:xfrm>
            <a:off x="7965440" y="993774"/>
            <a:ext cx="4226560" cy="4959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6"/>
          <p:cNvPicPr preferRelativeResize="0"/>
          <p:nvPr/>
        </p:nvPicPr>
        <p:blipFill rotWithShape="1">
          <a:blip r:embed="rId3">
            <a:alphaModFix/>
          </a:blip>
          <a:srcRect l="20597" r="20596"/>
          <a:stretch/>
        </p:blipFill>
        <p:spPr>
          <a:xfrm>
            <a:off x="1215716" y="2074179"/>
            <a:ext cx="4596776" cy="4396959"/>
          </a:xfrm>
          <a:prstGeom prst="rect">
            <a:avLst/>
          </a:prstGeom>
          <a:noFill/>
          <a:ln>
            <a:noFill/>
          </a:ln>
        </p:spPr>
      </p:pic>
      <p:pic>
        <p:nvPicPr>
          <p:cNvPr id="242" name="Google Shape;242;p26"/>
          <p:cNvPicPr preferRelativeResize="0"/>
          <p:nvPr/>
        </p:nvPicPr>
        <p:blipFill rotWithShape="1">
          <a:blip r:embed="rId4">
            <a:alphaModFix/>
          </a:blip>
          <a:srcRect t="15490" b="22308"/>
          <a:stretch/>
        </p:blipFill>
        <p:spPr>
          <a:xfrm>
            <a:off x="6379508" y="2074179"/>
            <a:ext cx="4712565" cy="4396959"/>
          </a:xfrm>
          <a:prstGeom prst="rect">
            <a:avLst/>
          </a:prstGeom>
          <a:noFill/>
          <a:ln>
            <a:noFill/>
          </a:ln>
        </p:spPr>
      </p:pic>
      <p:sp>
        <p:nvSpPr>
          <p:cNvPr id="243" name="Google Shape;243;p26"/>
          <p:cNvSpPr txBox="1"/>
          <p:nvPr/>
        </p:nvSpPr>
        <p:spPr>
          <a:xfrm>
            <a:off x="1869855" y="137984"/>
            <a:ext cx="8452289"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Exchanging Business Cards</a:t>
            </a:r>
            <a:endParaRPr sz="1400" b="0" i="0" u="none" strike="noStrike" cap="none">
              <a:solidFill>
                <a:srgbClr val="000000"/>
              </a:solidFill>
              <a:latin typeface="Arial"/>
              <a:ea typeface="Arial"/>
              <a:cs typeface="Arial"/>
              <a:sym typeface="Arial"/>
            </a:endParaRPr>
          </a:p>
        </p:txBody>
      </p:sp>
      <p:sp>
        <p:nvSpPr>
          <p:cNvPr id="244" name="Google Shape;244;p26"/>
          <p:cNvSpPr txBox="1"/>
          <p:nvPr/>
        </p:nvSpPr>
        <p:spPr>
          <a:xfrm>
            <a:off x="1524000" y="1243182"/>
            <a:ext cx="429776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CORRECT METHOD OF GIVING &amp; ACCEPTING A CARD</a:t>
            </a:r>
            <a:endParaRPr sz="1400" b="0" i="0" u="none" strike="noStrike" cap="none">
              <a:solidFill>
                <a:srgbClr val="000000"/>
              </a:solidFill>
              <a:latin typeface="Arial"/>
              <a:ea typeface="Arial"/>
              <a:cs typeface="Arial"/>
              <a:sym typeface="Arial"/>
            </a:endParaRPr>
          </a:p>
        </p:txBody>
      </p:sp>
      <p:sp>
        <p:nvSpPr>
          <p:cNvPr id="245" name="Google Shape;245;p26"/>
          <p:cNvSpPr txBox="1"/>
          <p:nvPr/>
        </p:nvSpPr>
        <p:spPr>
          <a:xfrm>
            <a:off x="6586910" y="1243182"/>
            <a:ext cx="429776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INCORRECT METHOD OF GIVING &amp; ACCEPTING A CARD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679174" y="174099"/>
            <a:ext cx="10217302" cy="5613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Space</a:t>
            </a:r>
            <a:endParaRPr sz="4000" b="1"/>
          </a:p>
        </p:txBody>
      </p:sp>
      <p:sp>
        <p:nvSpPr>
          <p:cNvPr id="252" name="Google Shape;252;p27"/>
          <p:cNvSpPr txBox="1">
            <a:spLocks noGrp="1"/>
          </p:cNvSpPr>
          <p:nvPr>
            <p:ph type="body" idx="1"/>
          </p:nvPr>
        </p:nvSpPr>
        <p:spPr>
          <a:xfrm>
            <a:off x="0" y="1016111"/>
            <a:ext cx="6983604" cy="4802667"/>
          </a:xfrm>
          <a:prstGeom prst="rect">
            <a:avLst/>
          </a:prstGeom>
          <a:solidFill>
            <a:srgbClr val="7E9BAD"/>
          </a:solidFill>
          <a:ln>
            <a:noFill/>
          </a:ln>
        </p:spPr>
        <p:txBody>
          <a:bodyPr spcFirstLastPara="1" wrap="square" lIns="91425" tIns="45700" rIns="91425" bIns="45700" anchor="t" anchorCtr="0">
            <a:noAutofit/>
          </a:bodyPr>
          <a:lstStyle/>
          <a:p>
            <a:pPr marL="685800" lvl="1" indent="-228600" algn="l" rtl="0">
              <a:lnSpc>
                <a:spcPct val="120000"/>
              </a:lnSpc>
              <a:spcBef>
                <a:spcPts val="0"/>
              </a:spcBef>
              <a:spcAft>
                <a:spcPts val="0"/>
              </a:spcAft>
              <a:buClr>
                <a:schemeClr val="lt1"/>
              </a:buClr>
              <a:buSzPts val="2400"/>
              <a:buChar char="•"/>
            </a:pPr>
            <a:r>
              <a:rPr lang="en-US" sz="2400" b="0" i="0" u="none" strike="noStrike">
                <a:solidFill>
                  <a:schemeClr val="lt1"/>
                </a:solidFill>
                <a:latin typeface="Arial"/>
                <a:ea typeface="Arial"/>
                <a:cs typeface="Arial"/>
                <a:sym typeface="Arial"/>
              </a:rPr>
              <a:t>Edward T. Hall invented the concept proxemics- which mentions the space Etiquettes</a:t>
            </a:r>
            <a:r>
              <a:rPr lang="en-US" sz="2400" b="0" i="0">
                <a:solidFill>
                  <a:schemeClr val="lt1"/>
                </a:solidFill>
                <a:latin typeface="Arial"/>
                <a:ea typeface="Arial"/>
                <a:cs typeface="Arial"/>
                <a:sym typeface="Arial"/>
              </a:rPr>
              <a:t>. </a:t>
            </a:r>
            <a:endParaRPr>
              <a:latin typeface="Arial"/>
              <a:ea typeface="Arial"/>
              <a:cs typeface="Arial"/>
              <a:sym typeface="Arial"/>
            </a:endParaRPr>
          </a:p>
          <a:p>
            <a:pPr marL="685800" lvl="1" indent="-76200" algn="l" rtl="0">
              <a:lnSpc>
                <a:spcPct val="120000"/>
              </a:lnSpc>
              <a:spcBef>
                <a:spcPts val="500"/>
              </a:spcBef>
              <a:spcAft>
                <a:spcPts val="0"/>
              </a:spcAft>
              <a:buClr>
                <a:schemeClr val="dk1"/>
              </a:buClr>
              <a:buSzPts val="2400"/>
              <a:buNone/>
            </a:pPr>
            <a:endParaRPr sz="2400" b="0" i="0">
              <a:solidFill>
                <a:schemeClr val="lt1"/>
              </a:solidFill>
              <a:latin typeface="Arial"/>
              <a:ea typeface="Arial"/>
              <a:cs typeface="Arial"/>
              <a:sym typeface="Arial"/>
            </a:endParaRPr>
          </a:p>
          <a:p>
            <a:pPr marL="685800" lvl="1" indent="-228600" algn="l" rtl="0">
              <a:lnSpc>
                <a:spcPct val="120000"/>
              </a:lnSpc>
              <a:spcBef>
                <a:spcPts val="500"/>
              </a:spcBef>
              <a:spcAft>
                <a:spcPts val="0"/>
              </a:spcAft>
              <a:buClr>
                <a:schemeClr val="lt1"/>
              </a:buClr>
              <a:buSzPts val="2400"/>
              <a:buChar char="•"/>
            </a:pPr>
            <a:r>
              <a:rPr lang="en-US" sz="2400">
                <a:solidFill>
                  <a:schemeClr val="lt1"/>
                </a:solidFill>
                <a:latin typeface="Arial"/>
                <a:ea typeface="Arial"/>
                <a:cs typeface="Arial"/>
                <a:sym typeface="Arial"/>
              </a:rPr>
              <a:t>Four Types of </a:t>
            </a:r>
            <a:r>
              <a:rPr lang="en-US" sz="2400" b="0" i="0">
                <a:solidFill>
                  <a:schemeClr val="lt1"/>
                </a:solidFill>
                <a:latin typeface="Arial"/>
                <a:ea typeface="Arial"/>
                <a:cs typeface="Arial"/>
                <a:sym typeface="Arial"/>
              </a:rPr>
              <a:t> interpersonal distance, or </a:t>
            </a:r>
            <a:r>
              <a:rPr lang="en-US" sz="2400" b="0" i="0" u="none" strike="noStrike">
                <a:solidFill>
                  <a:schemeClr val="lt1"/>
                </a:solidFill>
                <a:latin typeface="Arial"/>
                <a:ea typeface="Arial"/>
                <a:cs typeface="Arial"/>
                <a:sym typeface="Arial"/>
              </a:rPr>
              <a:t>degrees of proximity</a:t>
            </a:r>
            <a:r>
              <a:rPr lang="en-US" sz="2400" b="0" i="0">
                <a:solidFill>
                  <a:schemeClr val="lt1"/>
                </a:solidFill>
                <a:latin typeface="Arial"/>
                <a:ea typeface="Arial"/>
                <a:cs typeface="Arial"/>
                <a:sym typeface="Arial"/>
              </a:rPr>
              <a:t> that we experience</a:t>
            </a:r>
            <a:endParaRPr>
              <a:latin typeface="Arial"/>
              <a:ea typeface="Arial"/>
              <a:cs typeface="Arial"/>
              <a:sym typeface="Arial"/>
            </a:endParaRPr>
          </a:p>
          <a:p>
            <a:pPr marL="685800" lvl="1" indent="-76200" algn="l" rtl="0">
              <a:lnSpc>
                <a:spcPct val="120000"/>
              </a:lnSpc>
              <a:spcBef>
                <a:spcPts val="500"/>
              </a:spcBef>
              <a:spcAft>
                <a:spcPts val="0"/>
              </a:spcAft>
              <a:buClr>
                <a:schemeClr val="dk1"/>
              </a:buClr>
              <a:buSzPts val="2400"/>
              <a:buNone/>
            </a:pPr>
            <a:endParaRPr sz="2400">
              <a:solidFill>
                <a:schemeClr val="lt1"/>
              </a:solidFill>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Public distance- (12-25 Feet)</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Social distance (4-12Feet)</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Personal distance (1.5- 4 Feet)</a:t>
            </a:r>
            <a:endParaRPr>
              <a:latin typeface="Arial"/>
              <a:ea typeface="Arial"/>
              <a:cs typeface="Arial"/>
              <a:sym typeface="Arial"/>
            </a:endParaRPr>
          </a:p>
          <a:p>
            <a:pPr marL="685800" lvl="1" indent="-228600" algn="l" rtl="0">
              <a:lnSpc>
                <a:spcPct val="120000"/>
              </a:lnSpc>
              <a:spcBef>
                <a:spcPts val="500"/>
              </a:spcBef>
              <a:spcAft>
                <a:spcPts val="0"/>
              </a:spcAft>
              <a:buClr>
                <a:schemeClr val="lt1"/>
              </a:buClr>
              <a:buSzPts val="2000"/>
              <a:buChar char="•"/>
            </a:pPr>
            <a:r>
              <a:rPr lang="en-US" sz="2000">
                <a:solidFill>
                  <a:schemeClr val="lt1"/>
                </a:solidFill>
                <a:latin typeface="Arial"/>
                <a:ea typeface="Arial"/>
                <a:cs typeface="Arial"/>
                <a:sym typeface="Arial"/>
              </a:rPr>
              <a:t>Intimate distance  (Less than 1.5 Feet)</a:t>
            </a:r>
            <a:endParaRPr sz="2700">
              <a:solidFill>
                <a:schemeClr val="lt1"/>
              </a:solidFill>
              <a:latin typeface="Arial"/>
              <a:ea typeface="Arial"/>
              <a:cs typeface="Arial"/>
              <a:sym typeface="Arial"/>
            </a:endParaRPr>
          </a:p>
        </p:txBody>
      </p:sp>
      <p:pic>
        <p:nvPicPr>
          <p:cNvPr id="253" name="Google Shape;253;p27"/>
          <p:cNvPicPr preferRelativeResize="0"/>
          <p:nvPr/>
        </p:nvPicPr>
        <p:blipFill rotWithShape="1">
          <a:blip r:embed="rId3">
            <a:alphaModFix/>
          </a:blip>
          <a:srcRect l="19973" r="9599"/>
          <a:stretch/>
        </p:blipFill>
        <p:spPr>
          <a:xfrm>
            <a:off x="6983604" y="1016112"/>
            <a:ext cx="5208396" cy="4802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p:nvPr/>
        </p:nvSpPr>
        <p:spPr>
          <a:xfrm>
            <a:off x="619795" y="396875"/>
            <a:ext cx="10515600" cy="56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How should an ideal email be?</a:t>
            </a:r>
            <a:endParaRPr sz="3600" b="1" i="0" u="none" strike="noStrike" cap="none">
              <a:solidFill>
                <a:schemeClr val="dk1"/>
              </a:solidFill>
              <a:latin typeface="Arial"/>
              <a:ea typeface="Arial"/>
              <a:cs typeface="Arial"/>
              <a:sym typeface="Arial"/>
            </a:endParaRPr>
          </a:p>
        </p:txBody>
      </p:sp>
      <p:pic>
        <p:nvPicPr>
          <p:cNvPr id="260" name="Google Shape;260;p28"/>
          <p:cNvPicPr preferRelativeResize="0"/>
          <p:nvPr/>
        </p:nvPicPr>
        <p:blipFill rotWithShape="1">
          <a:blip r:embed="rId3">
            <a:alphaModFix/>
          </a:blip>
          <a:srcRect/>
          <a:stretch/>
        </p:blipFill>
        <p:spPr>
          <a:xfrm>
            <a:off x="0" y="1347614"/>
            <a:ext cx="12188203" cy="3731333"/>
          </a:xfrm>
          <a:prstGeom prst="rect">
            <a:avLst/>
          </a:prstGeom>
          <a:noFill/>
          <a:ln>
            <a:noFill/>
          </a:ln>
        </p:spPr>
      </p:pic>
      <p:sp>
        <p:nvSpPr>
          <p:cNvPr id="261" name="Google Shape;261;p28"/>
          <p:cNvSpPr txBox="1"/>
          <p:nvPr/>
        </p:nvSpPr>
        <p:spPr>
          <a:xfrm>
            <a:off x="1663906" y="4373107"/>
            <a:ext cx="99320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Clear</a:t>
            </a:r>
            <a:endParaRPr sz="1400" b="0" i="0" u="none" strike="noStrike" cap="none">
              <a:solidFill>
                <a:srgbClr val="000000"/>
              </a:solidFill>
              <a:latin typeface="Arial"/>
              <a:ea typeface="Arial"/>
              <a:cs typeface="Arial"/>
              <a:sym typeface="Arial"/>
            </a:endParaRPr>
          </a:p>
        </p:txBody>
      </p:sp>
      <p:sp>
        <p:nvSpPr>
          <p:cNvPr id="262" name="Google Shape;262;p28"/>
          <p:cNvSpPr txBox="1"/>
          <p:nvPr/>
        </p:nvSpPr>
        <p:spPr>
          <a:xfrm>
            <a:off x="4196188"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Concise</a:t>
            </a:r>
            <a:endParaRPr sz="1400" b="0" i="0" u="none" strike="noStrike" cap="none">
              <a:solidFill>
                <a:srgbClr val="000000"/>
              </a:solidFill>
              <a:latin typeface="Arial"/>
              <a:ea typeface="Arial"/>
              <a:cs typeface="Arial"/>
              <a:sym typeface="Arial"/>
            </a:endParaRPr>
          </a:p>
        </p:txBody>
      </p:sp>
      <p:sp>
        <p:nvSpPr>
          <p:cNvPr id="263" name="Google Shape;263;p28"/>
          <p:cNvSpPr txBox="1"/>
          <p:nvPr/>
        </p:nvSpPr>
        <p:spPr>
          <a:xfrm>
            <a:off x="6861459"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Courteous</a:t>
            </a:r>
            <a:endParaRPr sz="1400" b="0" i="0" u="none" strike="noStrike" cap="none">
              <a:solidFill>
                <a:srgbClr val="000000"/>
              </a:solidFill>
              <a:latin typeface="Arial"/>
              <a:ea typeface="Arial"/>
              <a:cs typeface="Arial"/>
              <a:sym typeface="Arial"/>
            </a:endParaRPr>
          </a:p>
        </p:txBody>
      </p:sp>
      <p:sp>
        <p:nvSpPr>
          <p:cNvPr id="264" name="Google Shape;264;p28"/>
          <p:cNvSpPr txBox="1"/>
          <p:nvPr/>
        </p:nvSpPr>
        <p:spPr>
          <a:xfrm>
            <a:off x="9526729" y="4373107"/>
            <a:ext cx="152528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Arial"/>
                <a:ea typeface="Arial"/>
                <a:cs typeface="Arial"/>
                <a:sym typeface="Arial"/>
              </a:rPr>
              <a:t>Complete</a:t>
            </a:r>
            <a:endParaRPr sz="1400" b="0" i="0" u="none" strike="noStrike" cap="none">
              <a:solidFill>
                <a:srgbClr val="000000"/>
              </a:solidFill>
              <a:latin typeface="Arial"/>
              <a:ea typeface="Arial"/>
              <a:cs typeface="Arial"/>
              <a:sym typeface="Arial"/>
            </a:endParaRPr>
          </a:p>
        </p:txBody>
      </p:sp>
      <p:sp>
        <p:nvSpPr>
          <p:cNvPr id="265" name="Google Shape;265;p28"/>
          <p:cNvSpPr txBox="1"/>
          <p:nvPr/>
        </p:nvSpPr>
        <p:spPr>
          <a:xfrm>
            <a:off x="1216629" y="3074781"/>
            <a:ext cx="19859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 intent, message, words and tone  </a:t>
            </a:r>
            <a:endParaRPr sz="1400" b="0" i="0" u="none" strike="noStrike" cap="none">
              <a:solidFill>
                <a:srgbClr val="000000"/>
              </a:solidFill>
              <a:latin typeface="Arial"/>
              <a:ea typeface="Arial"/>
              <a:cs typeface="Arial"/>
              <a:sym typeface="Arial"/>
            </a:endParaRPr>
          </a:p>
        </p:txBody>
      </p:sp>
      <p:sp>
        <p:nvSpPr>
          <p:cNvPr id="266" name="Google Shape;266;p28"/>
          <p:cNvSpPr txBox="1"/>
          <p:nvPr/>
        </p:nvSpPr>
        <p:spPr>
          <a:xfrm>
            <a:off x="3960854" y="3213281"/>
            <a:ext cx="19959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the point and preferably short</a:t>
            </a:r>
            <a:endParaRPr sz="1400" b="0" i="0" u="none" strike="noStrike" cap="none">
              <a:solidFill>
                <a:srgbClr val="000000"/>
              </a:solidFill>
              <a:latin typeface="Arial"/>
              <a:ea typeface="Arial"/>
              <a:cs typeface="Arial"/>
              <a:sym typeface="Arial"/>
            </a:endParaRPr>
          </a:p>
        </p:txBody>
      </p:sp>
      <p:sp>
        <p:nvSpPr>
          <p:cNvPr id="267" name="Google Shape;267;p28"/>
          <p:cNvSpPr txBox="1"/>
          <p:nvPr/>
        </p:nvSpPr>
        <p:spPr>
          <a:xfrm>
            <a:off x="6571460" y="3213281"/>
            <a:ext cx="20655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Polite, respectful and empathetic</a:t>
            </a:r>
            <a:endParaRPr sz="1400" b="0" i="0" u="none" strike="noStrike" cap="none">
              <a:solidFill>
                <a:srgbClr val="000000"/>
              </a:solidFill>
              <a:latin typeface="Arial"/>
              <a:ea typeface="Arial"/>
              <a:cs typeface="Arial"/>
              <a:sym typeface="Arial"/>
            </a:endParaRPr>
          </a:p>
        </p:txBody>
      </p:sp>
      <p:sp>
        <p:nvSpPr>
          <p:cNvPr id="268" name="Google Shape;268;p28"/>
          <p:cNvSpPr txBox="1"/>
          <p:nvPr/>
        </p:nvSpPr>
        <p:spPr>
          <a:xfrm>
            <a:off x="9325734" y="3074782"/>
            <a:ext cx="192727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Including all relevant information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9"/>
          <p:cNvSpPr txBox="1">
            <a:spLocks noGrp="1"/>
          </p:cNvSpPr>
          <p:nvPr>
            <p:ph type="title"/>
          </p:nvPr>
        </p:nvSpPr>
        <p:spPr>
          <a:xfrm>
            <a:off x="695738" y="206412"/>
            <a:ext cx="10287001" cy="7435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Components/Layout of an email</a:t>
            </a:r>
            <a:endParaRPr sz="4000" b="1"/>
          </a:p>
        </p:txBody>
      </p:sp>
      <p:pic>
        <p:nvPicPr>
          <p:cNvPr id="275" name="Google Shape;275;p29"/>
          <p:cNvPicPr preferRelativeResize="0"/>
          <p:nvPr/>
        </p:nvPicPr>
        <p:blipFill rotWithShape="1">
          <a:blip r:embed="rId3">
            <a:alphaModFix/>
          </a:blip>
          <a:srcRect t="13731" b="13731"/>
          <a:stretch/>
        </p:blipFill>
        <p:spPr>
          <a:xfrm>
            <a:off x="838200" y="1235919"/>
            <a:ext cx="10515600" cy="4978400"/>
          </a:xfrm>
          <a:prstGeom prst="rect">
            <a:avLst/>
          </a:prstGeom>
          <a:noFill/>
          <a:ln>
            <a:noFill/>
          </a:ln>
          <a:effectLst>
            <a:outerShdw blurRad="190500" algn="tl" rotWithShape="0">
              <a:srgbClr val="000000">
                <a:alpha val="69411"/>
              </a:srgbClr>
            </a:outerShdw>
          </a:effectLst>
        </p:spPr>
      </p:pic>
      <p:sp>
        <p:nvSpPr>
          <p:cNvPr id="276" name="Google Shape;276;p29"/>
          <p:cNvSpPr txBox="1"/>
          <p:nvPr/>
        </p:nvSpPr>
        <p:spPr>
          <a:xfrm>
            <a:off x="3159889" y="1759880"/>
            <a:ext cx="7077918"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Recipient/Address  field – ‘To’ is mandatory, and Cc and Bcc are optional.</a:t>
            </a:r>
            <a:endParaRPr sz="1800" b="0" i="0" u="none" strike="noStrike" cap="none">
              <a:solidFill>
                <a:schemeClr val="lt1"/>
              </a:solidFill>
              <a:latin typeface="Arial"/>
              <a:ea typeface="Arial"/>
              <a:cs typeface="Arial"/>
              <a:sym typeface="Arial"/>
            </a:endParaRPr>
          </a:p>
        </p:txBody>
      </p:sp>
      <p:sp>
        <p:nvSpPr>
          <p:cNvPr id="277" name="Google Shape;277;p29"/>
          <p:cNvSpPr txBox="1"/>
          <p:nvPr/>
        </p:nvSpPr>
        <p:spPr>
          <a:xfrm>
            <a:off x="3952754" y="2210237"/>
            <a:ext cx="3061504"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Subject line</a:t>
            </a:r>
            <a:endParaRPr sz="1400" b="0" i="0" u="none" strike="noStrike" cap="none">
              <a:solidFill>
                <a:srgbClr val="000000"/>
              </a:solidFill>
              <a:latin typeface="Arial"/>
              <a:ea typeface="Arial"/>
              <a:cs typeface="Arial"/>
              <a:sym typeface="Arial"/>
            </a:endParaRPr>
          </a:p>
        </p:txBody>
      </p:sp>
      <p:sp>
        <p:nvSpPr>
          <p:cNvPr id="278" name="Google Shape;278;p29"/>
          <p:cNvSpPr txBox="1"/>
          <p:nvPr/>
        </p:nvSpPr>
        <p:spPr>
          <a:xfrm>
            <a:off x="3061504" y="3310888"/>
            <a:ext cx="6123006"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Content box/ Email Body</a:t>
            </a:r>
            <a:endParaRPr sz="1400" b="0" i="0" u="none" strike="noStrike" cap="none">
              <a:solidFill>
                <a:srgbClr val="000000"/>
              </a:solidFill>
              <a:latin typeface="Arial"/>
              <a:ea typeface="Arial"/>
              <a:cs typeface="Arial"/>
              <a:sym typeface="Arial"/>
            </a:endParaRPr>
          </a:p>
        </p:txBody>
      </p:sp>
      <p:sp>
        <p:nvSpPr>
          <p:cNvPr id="279" name="Google Shape;279;p29"/>
          <p:cNvSpPr txBox="1"/>
          <p:nvPr/>
        </p:nvSpPr>
        <p:spPr>
          <a:xfrm>
            <a:off x="3755985" y="5625181"/>
            <a:ext cx="1383174"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Attachment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title"/>
          </p:nvPr>
        </p:nvSpPr>
        <p:spPr>
          <a:xfrm>
            <a:off x="629320" y="228600"/>
            <a:ext cx="10515600" cy="738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Salutations &amp; Greetings</a:t>
            </a:r>
            <a:endParaRPr sz="4000" b="1"/>
          </a:p>
        </p:txBody>
      </p:sp>
      <p:pic>
        <p:nvPicPr>
          <p:cNvPr id="286" name="Google Shape;286;p30" descr="Photo young persian businessman isolated"/>
          <p:cNvPicPr preferRelativeResize="0"/>
          <p:nvPr/>
        </p:nvPicPr>
        <p:blipFill rotWithShape="1">
          <a:blip r:embed="rId3">
            <a:alphaModFix/>
          </a:blip>
          <a:srcRect l="34922"/>
          <a:stretch/>
        </p:blipFill>
        <p:spPr>
          <a:xfrm>
            <a:off x="620281" y="1719249"/>
            <a:ext cx="2779128" cy="2851579"/>
          </a:xfrm>
          <a:prstGeom prst="rect">
            <a:avLst/>
          </a:prstGeom>
          <a:noFill/>
          <a:ln>
            <a:noFill/>
          </a:ln>
        </p:spPr>
      </p:pic>
      <p:pic>
        <p:nvPicPr>
          <p:cNvPr id="287" name="Google Shape;287;p30" descr="Free photo portrait of smiling happy handsome man in blue t-shirt"/>
          <p:cNvPicPr preferRelativeResize="0"/>
          <p:nvPr/>
        </p:nvPicPr>
        <p:blipFill rotWithShape="1">
          <a:blip r:embed="rId4">
            <a:alphaModFix/>
          </a:blip>
          <a:srcRect/>
          <a:stretch/>
        </p:blipFill>
        <p:spPr>
          <a:xfrm>
            <a:off x="5123456" y="1719251"/>
            <a:ext cx="1945087" cy="2851579"/>
          </a:xfrm>
          <a:prstGeom prst="rect">
            <a:avLst/>
          </a:prstGeom>
          <a:noFill/>
          <a:ln>
            <a:noFill/>
          </a:ln>
        </p:spPr>
      </p:pic>
      <p:pic>
        <p:nvPicPr>
          <p:cNvPr id="288" name="Google Shape;288;p30" descr="Young handsome bearded persian tourist man ready for vacation"/>
          <p:cNvPicPr preferRelativeResize="0"/>
          <p:nvPr/>
        </p:nvPicPr>
        <p:blipFill rotWithShape="1">
          <a:blip r:embed="rId5">
            <a:alphaModFix/>
          </a:blip>
          <a:srcRect l="41433"/>
          <a:stretch/>
        </p:blipFill>
        <p:spPr>
          <a:xfrm>
            <a:off x="9416123" y="1916199"/>
            <a:ext cx="2155596" cy="2457681"/>
          </a:xfrm>
          <a:prstGeom prst="rect">
            <a:avLst/>
          </a:prstGeom>
          <a:noFill/>
          <a:ln>
            <a:noFill/>
          </a:ln>
        </p:spPr>
      </p:pic>
      <p:sp>
        <p:nvSpPr>
          <p:cNvPr id="289" name="Google Shape;289;p30"/>
          <p:cNvSpPr txBox="1"/>
          <p:nvPr/>
        </p:nvSpPr>
        <p:spPr>
          <a:xfrm>
            <a:off x="932359" y="4743214"/>
            <a:ext cx="230914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Dear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Most formal</a:t>
            </a:r>
            <a:endParaRPr sz="1800" b="0" i="0" u="none" strike="noStrike" cap="none">
              <a:solidFill>
                <a:schemeClr val="dk1"/>
              </a:solidFill>
              <a:latin typeface="Arial"/>
              <a:ea typeface="Arial"/>
              <a:cs typeface="Arial"/>
              <a:sym typeface="Arial"/>
            </a:endParaRPr>
          </a:p>
        </p:txBody>
      </p:sp>
      <p:sp>
        <p:nvSpPr>
          <p:cNvPr id="290" name="Google Shape;290;p30"/>
          <p:cNvSpPr txBox="1"/>
          <p:nvPr/>
        </p:nvSpPr>
        <p:spPr>
          <a:xfrm>
            <a:off x="5718746" y="4743214"/>
            <a:ext cx="2110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Hello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Semi-formal</a:t>
            </a:r>
            <a:endParaRPr sz="1800" b="0" i="0" u="none" strike="noStrike" cap="none">
              <a:solidFill>
                <a:schemeClr val="dk1"/>
              </a:solidFill>
              <a:latin typeface="Arial"/>
              <a:ea typeface="Arial"/>
              <a:cs typeface="Arial"/>
              <a:sym typeface="Arial"/>
            </a:endParaRPr>
          </a:p>
        </p:txBody>
      </p:sp>
      <p:sp>
        <p:nvSpPr>
          <p:cNvPr id="291" name="Google Shape;291;p30"/>
          <p:cNvSpPr txBox="1"/>
          <p:nvPr/>
        </p:nvSpPr>
        <p:spPr>
          <a:xfrm>
            <a:off x="9416123" y="4570828"/>
            <a:ext cx="24781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Hi</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Most informal</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t="35094" b="15064"/>
          <a:stretch/>
        </p:blipFill>
        <p:spPr>
          <a:xfrm>
            <a:off x="121905" y="1600877"/>
            <a:ext cx="12070095" cy="3382028"/>
          </a:xfrm>
          <a:prstGeom prst="rect">
            <a:avLst/>
          </a:prstGeom>
          <a:noFill/>
          <a:ln>
            <a:noFill/>
          </a:ln>
        </p:spPr>
      </p:pic>
      <p:sp>
        <p:nvSpPr>
          <p:cNvPr id="185" name="Google Shape;185;p18"/>
          <p:cNvSpPr txBox="1"/>
          <p:nvPr/>
        </p:nvSpPr>
        <p:spPr>
          <a:xfrm>
            <a:off x="522335" y="201952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86" name="Google Shape;186;p18"/>
          <p:cNvSpPr txBox="1"/>
          <p:nvPr/>
        </p:nvSpPr>
        <p:spPr>
          <a:xfrm>
            <a:off x="409412" y="2473219"/>
            <a:ext cx="217668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Understanding Soft skills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&amp; Personal Effectiveness</a:t>
            </a:r>
            <a:endParaRPr sz="1400" b="0" i="0" u="none" strike="noStrike" cap="none">
              <a:solidFill>
                <a:srgbClr val="000000"/>
              </a:solidFill>
              <a:latin typeface="Arial"/>
              <a:ea typeface="Arial"/>
              <a:cs typeface="Arial"/>
              <a:sym typeface="Arial"/>
            </a:endParaRPr>
          </a:p>
        </p:txBody>
      </p:sp>
      <p:sp>
        <p:nvSpPr>
          <p:cNvPr id="187" name="Google Shape;187;p18"/>
          <p:cNvSpPr txBox="1"/>
          <p:nvPr/>
        </p:nvSpPr>
        <p:spPr>
          <a:xfrm>
            <a:off x="4505160" y="2431674"/>
            <a:ext cx="16376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Impactful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p:txBody>
      </p:sp>
      <p:sp>
        <p:nvSpPr>
          <p:cNvPr id="188" name="Google Shape;188;p18"/>
          <p:cNvSpPr txBox="1"/>
          <p:nvPr/>
        </p:nvSpPr>
        <p:spPr>
          <a:xfrm>
            <a:off x="2651349" y="4372173"/>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an Attitude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Ownership</a:t>
            </a:r>
            <a:endParaRPr sz="1400" b="0" i="0" u="none" strike="noStrike" cap="none">
              <a:solidFill>
                <a:srgbClr val="000000"/>
              </a:solidFill>
              <a:latin typeface="Arial"/>
              <a:ea typeface="Arial"/>
              <a:cs typeface="Arial"/>
              <a:sym typeface="Arial"/>
            </a:endParaRPr>
          </a:p>
        </p:txBody>
      </p:sp>
      <p:sp>
        <p:nvSpPr>
          <p:cNvPr id="189" name="Google Shape;189;p18"/>
          <p:cNvSpPr txBox="1"/>
          <p:nvPr/>
        </p:nvSpPr>
        <p:spPr>
          <a:xfrm>
            <a:off x="6375334" y="4200452"/>
            <a:ext cx="1805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 Fool Proof Communication</a:t>
            </a:r>
            <a:endParaRPr sz="1400" b="0" i="0" u="none" strike="noStrike" cap="none">
              <a:solidFill>
                <a:srgbClr val="000000"/>
              </a:solidFill>
              <a:latin typeface="Arial"/>
              <a:ea typeface="Arial"/>
              <a:cs typeface="Arial"/>
              <a:sym typeface="Arial"/>
            </a:endParaRPr>
          </a:p>
        </p:txBody>
      </p:sp>
      <p:sp>
        <p:nvSpPr>
          <p:cNvPr id="190" name="Google Shape;190;p18"/>
          <p:cNvSpPr txBox="1"/>
          <p:nvPr/>
        </p:nvSpPr>
        <p:spPr>
          <a:xfrm>
            <a:off x="8314757" y="2660051"/>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Goal Setting</a:t>
            </a:r>
            <a:endParaRPr sz="1400" b="0" i="0" u="none" strike="noStrike" cap="none">
              <a:solidFill>
                <a:srgbClr val="000000"/>
              </a:solidFill>
              <a:latin typeface="Arial"/>
              <a:ea typeface="Arial"/>
              <a:cs typeface="Arial"/>
              <a:sym typeface="Arial"/>
            </a:endParaRPr>
          </a:p>
        </p:txBody>
      </p:sp>
      <p:sp>
        <p:nvSpPr>
          <p:cNvPr id="191" name="Google Shape;191;p18"/>
          <p:cNvSpPr txBox="1"/>
          <p:nvPr/>
        </p:nvSpPr>
        <p:spPr>
          <a:xfrm>
            <a:off x="10184066" y="4234791"/>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Being a Team Player</a:t>
            </a:r>
            <a:endParaRPr sz="1400" b="0" i="0" u="none" strike="noStrike" cap="none">
              <a:solidFill>
                <a:srgbClr val="000000"/>
              </a:solidFill>
              <a:latin typeface="Arial"/>
              <a:ea typeface="Arial"/>
              <a:cs typeface="Arial"/>
              <a:sym typeface="Arial"/>
            </a:endParaRPr>
          </a:p>
        </p:txBody>
      </p:sp>
      <p:sp>
        <p:nvSpPr>
          <p:cNvPr id="192" name="Google Shape;192;p18"/>
          <p:cNvSpPr txBox="1"/>
          <p:nvPr/>
        </p:nvSpPr>
        <p:spPr>
          <a:xfrm>
            <a:off x="2860916" y="3928928"/>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93" name="Google Shape;193;p18"/>
          <p:cNvSpPr txBox="1"/>
          <p:nvPr/>
        </p:nvSpPr>
        <p:spPr>
          <a:xfrm>
            <a:off x="4421181" y="2054394"/>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94" name="Google Shape;194;p18"/>
          <p:cNvSpPr txBox="1"/>
          <p:nvPr/>
        </p:nvSpPr>
        <p:spPr>
          <a:xfrm>
            <a:off x="6401461" y="384155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95" name="Google Shape;195;p18"/>
          <p:cNvSpPr txBox="1"/>
          <p:nvPr/>
        </p:nvSpPr>
        <p:spPr>
          <a:xfrm>
            <a:off x="8325555" y="2282728"/>
            <a:ext cx="13528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96" name="Google Shape;196;p18"/>
          <p:cNvSpPr txBox="1"/>
          <p:nvPr/>
        </p:nvSpPr>
        <p:spPr>
          <a:xfrm>
            <a:off x="10276672" y="388478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6</a:t>
            </a:r>
            <a:endParaRPr sz="1400" b="0" i="0" u="none" strike="noStrike" cap="none">
              <a:solidFill>
                <a:srgbClr val="000000"/>
              </a:solidFill>
              <a:latin typeface="Arial"/>
              <a:ea typeface="Arial"/>
              <a:cs typeface="Arial"/>
              <a:sym typeface="Arial"/>
            </a:endParaRPr>
          </a:p>
        </p:txBody>
      </p:sp>
      <p:sp>
        <p:nvSpPr>
          <p:cNvPr id="197" name="Google Shape;197;p18"/>
          <p:cNvSpPr/>
          <p:nvPr/>
        </p:nvSpPr>
        <p:spPr>
          <a:xfrm>
            <a:off x="1345375" y="3607495"/>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18"/>
          <p:cNvSpPr/>
          <p:nvPr/>
        </p:nvSpPr>
        <p:spPr>
          <a:xfrm>
            <a:off x="3094601" y="2687767"/>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18"/>
          <p:cNvSpPr/>
          <p:nvPr/>
        </p:nvSpPr>
        <p:spPr>
          <a:xfrm>
            <a:off x="6841525" y="2700293"/>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18"/>
          <p:cNvSpPr/>
          <p:nvPr/>
        </p:nvSpPr>
        <p:spPr>
          <a:xfrm>
            <a:off x="10524433" y="2722358"/>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1" name="Google Shape;201;p18"/>
          <p:cNvPicPr preferRelativeResize="0"/>
          <p:nvPr/>
        </p:nvPicPr>
        <p:blipFill rotWithShape="1">
          <a:blip r:embed="rId4">
            <a:alphaModFix/>
          </a:blip>
          <a:srcRect/>
          <a:stretch/>
        </p:blipFill>
        <p:spPr>
          <a:xfrm>
            <a:off x="1308570" y="3454256"/>
            <a:ext cx="702930" cy="702930"/>
          </a:xfrm>
          <a:prstGeom prst="rect">
            <a:avLst/>
          </a:prstGeom>
          <a:noFill/>
          <a:ln>
            <a:noFill/>
          </a:ln>
        </p:spPr>
      </p:pic>
      <p:pic>
        <p:nvPicPr>
          <p:cNvPr id="202" name="Google Shape;202;p18"/>
          <p:cNvPicPr preferRelativeResize="0"/>
          <p:nvPr/>
        </p:nvPicPr>
        <p:blipFill rotWithShape="1">
          <a:blip r:embed="rId5">
            <a:alphaModFix/>
          </a:blip>
          <a:srcRect/>
          <a:stretch/>
        </p:blipFill>
        <p:spPr>
          <a:xfrm>
            <a:off x="3094601" y="2722358"/>
            <a:ext cx="763278" cy="763278"/>
          </a:xfrm>
          <a:prstGeom prst="rect">
            <a:avLst/>
          </a:prstGeom>
          <a:noFill/>
          <a:ln>
            <a:noFill/>
          </a:ln>
        </p:spPr>
      </p:pic>
      <p:pic>
        <p:nvPicPr>
          <p:cNvPr id="203" name="Google Shape;203;p18"/>
          <p:cNvPicPr preferRelativeResize="0"/>
          <p:nvPr/>
        </p:nvPicPr>
        <p:blipFill rotWithShape="1">
          <a:blip r:embed="rId6">
            <a:alphaModFix/>
          </a:blip>
          <a:srcRect/>
          <a:stretch/>
        </p:blipFill>
        <p:spPr>
          <a:xfrm>
            <a:off x="6780717" y="2712895"/>
            <a:ext cx="679981" cy="679981"/>
          </a:xfrm>
          <a:prstGeom prst="rect">
            <a:avLst/>
          </a:prstGeom>
          <a:noFill/>
          <a:ln>
            <a:noFill/>
          </a:ln>
        </p:spPr>
      </p:pic>
      <p:sp>
        <p:nvSpPr>
          <p:cNvPr id="204" name="Google Shape;204;p18"/>
          <p:cNvSpPr/>
          <p:nvPr/>
        </p:nvSpPr>
        <p:spPr>
          <a:xfrm>
            <a:off x="4949211" y="3580915"/>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5" name="Google Shape;205;p18"/>
          <p:cNvPicPr preferRelativeResize="0"/>
          <p:nvPr/>
        </p:nvPicPr>
        <p:blipFill rotWithShape="1">
          <a:blip r:embed="rId7">
            <a:alphaModFix/>
          </a:blip>
          <a:srcRect/>
          <a:stretch/>
        </p:blipFill>
        <p:spPr>
          <a:xfrm>
            <a:off x="10289376" y="2568816"/>
            <a:ext cx="908715" cy="908715"/>
          </a:xfrm>
          <a:prstGeom prst="rect">
            <a:avLst/>
          </a:prstGeom>
          <a:noFill/>
          <a:ln>
            <a:noFill/>
          </a:ln>
        </p:spPr>
      </p:pic>
      <p:sp>
        <p:nvSpPr>
          <p:cNvPr id="206" name="Google Shape;206;p18"/>
          <p:cNvSpPr/>
          <p:nvPr/>
        </p:nvSpPr>
        <p:spPr>
          <a:xfrm>
            <a:off x="8631558" y="3519567"/>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7" name="Google Shape;207;p18"/>
          <p:cNvPicPr preferRelativeResize="0"/>
          <p:nvPr/>
        </p:nvPicPr>
        <p:blipFill rotWithShape="1">
          <a:blip r:embed="rId8">
            <a:alphaModFix/>
          </a:blip>
          <a:srcRect/>
          <a:stretch/>
        </p:blipFill>
        <p:spPr>
          <a:xfrm>
            <a:off x="4949211" y="3636203"/>
            <a:ext cx="664938" cy="664938"/>
          </a:xfrm>
          <a:prstGeom prst="rect">
            <a:avLst/>
          </a:prstGeom>
          <a:noFill/>
          <a:ln>
            <a:noFill/>
          </a:ln>
        </p:spPr>
      </p:pic>
      <p:pic>
        <p:nvPicPr>
          <p:cNvPr id="208" name="Google Shape;208;p18"/>
          <p:cNvPicPr preferRelativeResize="0"/>
          <p:nvPr/>
        </p:nvPicPr>
        <p:blipFill rotWithShape="1">
          <a:blip r:embed="rId9">
            <a:alphaModFix/>
          </a:blip>
          <a:srcRect/>
          <a:stretch/>
        </p:blipFill>
        <p:spPr>
          <a:xfrm>
            <a:off x="8576363" y="3394593"/>
            <a:ext cx="744349" cy="744349"/>
          </a:xfrm>
          <a:prstGeom prst="rect">
            <a:avLst/>
          </a:prstGeom>
          <a:noFill/>
          <a:ln>
            <a:noFill/>
          </a:ln>
        </p:spPr>
      </p:pic>
      <p:sp>
        <p:nvSpPr>
          <p:cNvPr id="209" name="Google Shape;209;p18"/>
          <p:cNvSpPr txBox="1">
            <a:spLocks noGrp="1"/>
          </p:cNvSpPr>
          <p:nvPr>
            <p:ph type="title"/>
          </p:nvPr>
        </p:nvSpPr>
        <p:spPr>
          <a:xfrm>
            <a:off x="708549" y="317831"/>
            <a:ext cx="10515600" cy="6203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sz="3200" b="1"/>
              <a:t>Agenda of Workshop- Day 1</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body" idx="1"/>
          </p:nvPr>
        </p:nvSpPr>
        <p:spPr>
          <a:xfrm>
            <a:off x="1339068" y="1929167"/>
            <a:ext cx="3960000" cy="4248000"/>
          </a:xfrm>
          <a:prstGeom prst="rect">
            <a:avLst/>
          </a:prstGeom>
          <a:solidFill>
            <a:srgbClr val="85CD5F"/>
          </a:solidFill>
          <a:ln>
            <a:noFill/>
          </a:ln>
        </p:spPr>
        <p:txBody>
          <a:bodyPr spcFirstLastPara="1" wrap="square" lIns="91425" tIns="396000" rIns="91425" bIns="45700" anchor="ctr" anchorCtr="0">
            <a:noAutofit/>
          </a:bodyPr>
          <a:lstStyle/>
          <a:p>
            <a:pPr marL="685800" lvl="1" indent="-228600" algn="l" rtl="0">
              <a:lnSpc>
                <a:spcPct val="150000"/>
              </a:lnSpc>
              <a:spcBef>
                <a:spcPts val="0"/>
              </a:spcBef>
              <a:spcAft>
                <a:spcPts val="0"/>
              </a:spcAft>
              <a:buClr>
                <a:schemeClr val="dk1"/>
              </a:buClr>
              <a:buSzPts val="2100"/>
              <a:buChar char="•"/>
            </a:pPr>
            <a:r>
              <a:rPr lang="en-US" sz="2100">
                <a:latin typeface="Arial"/>
                <a:ea typeface="Arial"/>
                <a:cs typeface="Arial"/>
                <a:sym typeface="Arial"/>
              </a:rPr>
              <a:t>Jan 2023 - Business review</a:t>
            </a:r>
            <a:endParaRPr>
              <a:latin typeface="Arial"/>
              <a:ea typeface="Arial"/>
              <a:cs typeface="Arial"/>
              <a:sym typeface="Arial"/>
            </a:endParaRPr>
          </a:p>
          <a:p>
            <a:pPr marL="685800" lvl="1" indent="-228600" algn="l" rtl="0">
              <a:lnSpc>
                <a:spcPct val="150000"/>
              </a:lnSpc>
              <a:spcBef>
                <a:spcPts val="500"/>
              </a:spcBef>
              <a:spcAft>
                <a:spcPts val="0"/>
              </a:spcAft>
              <a:buClr>
                <a:schemeClr val="dk1"/>
              </a:buClr>
              <a:buSzPts val="2100"/>
              <a:buChar char="•"/>
            </a:pPr>
            <a:r>
              <a:rPr lang="en-US" sz="2100">
                <a:latin typeface="Arial"/>
                <a:ea typeface="Arial"/>
                <a:cs typeface="Arial"/>
                <a:sym typeface="Arial"/>
              </a:rPr>
              <a:t>Jan to Mar 23 - Audit report </a:t>
            </a:r>
            <a:endParaRPr>
              <a:latin typeface="Arial"/>
              <a:ea typeface="Arial"/>
              <a:cs typeface="Arial"/>
              <a:sym typeface="Arial"/>
            </a:endParaRPr>
          </a:p>
          <a:p>
            <a:pPr marL="685800" lvl="1" indent="-228600" algn="l" rtl="0">
              <a:lnSpc>
                <a:spcPct val="150000"/>
              </a:lnSpc>
              <a:spcBef>
                <a:spcPts val="500"/>
              </a:spcBef>
              <a:spcAft>
                <a:spcPts val="0"/>
              </a:spcAft>
              <a:buClr>
                <a:schemeClr val="dk1"/>
              </a:buClr>
              <a:buSzPts val="2100"/>
              <a:buChar char="•"/>
            </a:pPr>
            <a:r>
              <a:rPr lang="en-US" sz="2100">
                <a:latin typeface="Arial"/>
                <a:ea typeface="Arial"/>
                <a:cs typeface="Arial"/>
                <a:sym typeface="Arial"/>
              </a:rPr>
              <a:t>Proposal – new product</a:t>
            </a:r>
            <a:endParaRPr>
              <a:latin typeface="Arial"/>
              <a:ea typeface="Arial"/>
              <a:cs typeface="Arial"/>
              <a:sym typeface="Arial"/>
            </a:endParaRPr>
          </a:p>
          <a:p>
            <a:pPr marL="685800" lvl="1" indent="-228600" algn="l" rtl="0">
              <a:lnSpc>
                <a:spcPct val="150000"/>
              </a:lnSpc>
              <a:spcBef>
                <a:spcPts val="500"/>
              </a:spcBef>
              <a:spcAft>
                <a:spcPts val="0"/>
              </a:spcAft>
              <a:buClr>
                <a:schemeClr val="dk1"/>
              </a:buClr>
              <a:buSzPts val="2100"/>
              <a:buChar char="•"/>
            </a:pPr>
            <a:r>
              <a:rPr lang="en-US" sz="2100">
                <a:latin typeface="Arial"/>
                <a:ea typeface="Arial"/>
                <a:cs typeface="Arial"/>
                <a:sym typeface="Arial"/>
              </a:rPr>
              <a:t>PAN – Mr X</a:t>
            </a:r>
            <a:endParaRPr>
              <a:latin typeface="Arial"/>
              <a:ea typeface="Arial"/>
              <a:cs typeface="Arial"/>
              <a:sym typeface="Arial"/>
            </a:endParaRPr>
          </a:p>
          <a:p>
            <a:pPr marL="685800" lvl="1" indent="-228600" algn="l" rtl="0">
              <a:lnSpc>
                <a:spcPct val="150000"/>
              </a:lnSpc>
              <a:spcBef>
                <a:spcPts val="500"/>
              </a:spcBef>
              <a:spcAft>
                <a:spcPts val="0"/>
              </a:spcAft>
              <a:buClr>
                <a:schemeClr val="dk1"/>
              </a:buClr>
              <a:buSzPts val="2100"/>
              <a:buChar char="•"/>
            </a:pPr>
            <a:r>
              <a:rPr lang="en-US" sz="2100">
                <a:latin typeface="Arial"/>
                <a:ea typeface="Arial"/>
                <a:cs typeface="Arial"/>
                <a:sym typeface="Arial"/>
              </a:rPr>
              <a:t>Resume – Ms Y</a:t>
            </a:r>
            <a:endParaRPr>
              <a:latin typeface="Arial"/>
              <a:ea typeface="Arial"/>
              <a:cs typeface="Arial"/>
              <a:sym typeface="Arial"/>
            </a:endParaRPr>
          </a:p>
          <a:p>
            <a:pPr marL="685800" lvl="1" indent="-228600" algn="l" rtl="0">
              <a:lnSpc>
                <a:spcPct val="150000"/>
              </a:lnSpc>
              <a:spcBef>
                <a:spcPts val="500"/>
              </a:spcBef>
              <a:spcAft>
                <a:spcPts val="0"/>
              </a:spcAft>
              <a:buClr>
                <a:schemeClr val="dk1"/>
              </a:buClr>
              <a:buSzPts val="2100"/>
              <a:buChar char="•"/>
            </a:pPr>
            <a:r>
              <a:rPr lang="en-US" sz="2100">
                <a:latin typeface="Arial"/>
                <a:ea typeface="Arial"/>
                <a:cs typeface="Arial"/>
                <a:sym typeface="Arial"/>
              </a:rPr>
              <a:t>Reference – business writing</a:t>
            </a:r>
            <a:endParaRPr>
              <a:latin typeface="Arial"/>
              <a:ea typeface="Arial"/>
              <a:cs typeface="Arial"/>
              <a:sym typeface="Arial"/>
            </a:endParaRPr>
          </a:p>
          <a:p>
            <a:pPr marL="685800" lvl="1" indent="-228600" algn="l" rtl="0">
              <a:lnSpc>
                <a:spcPct val="150000"/>
              </a:lnSpc>
              <a:spcBef>
                <a:spcPts val="500"/>
              </a:spcBef>
              <a:spcAft>
                <a:spcPts val="0"/>
              </a:spcAft>
              <a:buClr>
                <a:schemeClr val="dk1"/>
              </a:buClr>
              <a:buSzPts val="2100"/>
              <a:buChar char="•"/>
            </a:pPr>
            <a:r>
              <a:rPr lang="en-US" sz="2100">
                <a:latin typeface="Arial"/>
                <a:ea typeface="Arial"/>
                <a:cs typeface="Arial"/>
                <a:sym typeface="Arial"/>
              </a:rPr>
              <a:t>Jan 2023 - Sales invoice</a:t>
            </a: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298" name="Google Shape;298;p31" descr="Vector thumbs up and thumbs down. like or dislike. vector illustration line icon."/>
          <p:cNvPicPr preferRelativeResize="0"/>
          <p:nvPr/>
        </p:nvPicPr>
        <p:blipFill rotWithShape="1">
          <a:blip r:embed="rId3">
            <a:alphaModFix/>
          </a:blip>
          <a:srcRect l="11241" t="25156" r="53235" b="24136"/>
          <a:stretch/>
        </p:blipFill>
        <p:spPr>
          <a:xfrm>
            <a:off x="895306" y="1446761"/>
            <a:ext cx="1014714" cy="964811"/>
          </a:xfrm>
          <a:prstGeom prst="rect">
            <a:avLst/>
          </a:prstGeom>
          <a:noFill/>
          <a:ln>
            <a:noFill/>
          </a:ln>
        </p:spPr>
      </p:pic>
      <p:sp>
        <p:nvSpPr>
          <p:cNvPr id="299" name="Google Shape;299;p31"/>
          <p:cNvSpPr txBox="1"/>
          <p:nvPr/>
        </p:nvSpPr>
        <p:spPr>
          <a:xfrm>
            <a:off x="6664870" y="1929167"/>
            <a:ext cx="3960000" cy="4248000"/>
          </a:xfrm>
          <a:prstGeom prst="rect">
            <a:avLst/>
          </a:prstGeom>
          <a:solidFill>
            <a:srgbClr val="FF5353"/>
          </a:solidFill>
          <a:ln w="9525" cap="flat" cmpd="sng">
            <a:solidFill>
              <a:srgbClr val="FF0000"/>
            </a:solidFill>
            <a:prstDash val="solid"/>
            <a:round/>
            <a:headEnd type="none" w="sm" len="sm"/>
            <a:tailEnd type="none" w="sm" len="sm"/>
          </a:ln>
        </p:spPr>
        <p:txBody>
          <a:bodyPr spcFirstLastPara="1" wrap="square" lIns="91425" tIns="396000" rIns="91425" bIns="45700" anchor="ctr" anchorCtr="0">
            <a:noAutofit/>
          </a:bodyPr>
          <a:lstStyle/>
          <a:p>
            <a:pPr marL="685800" marR="0" lvl="1" indent="-228600" algn="l" rtl="0">
              <a:lnSpc>
                <a:spcPct val="15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Business review</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Audit report </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New product</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PAN – X</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Resume – Y</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Book 1/ Doc 1</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Sales invoice</a:t>
            </a:r>
            <a:endParaRPr sz="14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300" name="Google Shape;300;p31" descr="Vector thumbs up and thumbs down. like or dislike. vector illustration line icon."/>
          <p:cNvPicPr preferRelativeResize="0"/>
          <p:nvPr/>
        </p:nvPicPr>
        <p:blipFill rotWithShape="1">
          <a:blip r:embed="rId3">
            <a:alphaModFix/>
          </a:blip>
          <a:srcRect l="55468" t="24598" r="11918" b="24695"/>
          <a:stretch/>
        </p:blipFill>
        <p:spPr>
          <a:xfrm>
            <a:off x="9953045" y="1320658"/>
            <a:ext cx="1053297" cy="1090915"/>
          </a:xfrm>
          <a:prstGeom prst="rect">
            <a:avLst/>
          </a:prstGeom>
          <a:noFill/>
          <a:ln>
            <a:noFill/>
          </a:ln>
        </p:spPr>
      </p:pic>
      <p:sp>
        <p:nvSpPr>
          <p:cNvPr id="301" name="Google Shape;301;p31"/>
          <p:cNvSpPr txBox="1">
            <a:spLocks noGrp="1"/>
          </p:cNvSpPr>
          <p:nvPr>
            <p:ph type="title"/>
          </p:nvPr>
        </p:nvSpPr>
        <p:spPr>
          <a:xfrm>
            <a:off x="1484243" y="305861"/>
            <a:ext cx="9140627" cy="6064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Examples of Naming attachment</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9">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9">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9">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9">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9">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9">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9">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2" descr="Two Person Handshakes in Front of Books on Shelf"/>
          <p:cNvPicPr preferRelativeResize="0"/>
          <p:nvPr/>
        </p:nvPicPr>
        <p:blipFill rotWithShape="1">
          <a:blip r:embed="rId3">
            <a:alphaModFix/>
          </a:blip>
          <a:srcRect/>
          <a:stretch/>
        </p:blipFill>
        <p:spPr>
          <a:xfrm>
            <a:off x="-40640" y="-17938"/>
            <a:ext cx="4338320" cy="6644003"/>
          </a:xfrm>
          <a:prstGeom prst="rect">
            <a:avLst/>
          </a:prstGeom>
          <a:noFill/>
          <a:ln>
            <a:noFill/>
          </a:ln>
        </p:spPr>
      </p:pic>
      <p:pic>
        <p:nvPicPr>
          <p:cNvPr id="307" name="Google Shape;307;p32"/>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308" name="Google Shape;308;p32"/>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309" name="Google Shape;309;p32"/>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310" name="Google Shape;310;p32"/>
          <p:cNvSpPr txBox="1"/>
          <p:nvPr/>
        </p:nvSpPr>
        <p:spPr>
          <a:xfrm>
            <a:off x="6524642" y="5444215"/>
            <a:ext cx="26420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11" name="Google Shape;311;p32"/>
          <p:cNvSpPr txBox="1"/>
          <p:nvPr/>
        </p:nvSpPr>
        <p:spPr>
          <a:xfrm>
            <a:off x="4517429" y="5433483"/>
            <a:ext cx="1291164" cy="318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chemeClr val="dk1"/>
              </a:solidFill>
              <a:latin typeface="Arial"/>
              <a:ea typeface="Arial"/>
              <a:cs typeface="Arial"/>
              <a:sym typeface="Arial"/>
            </a:endParaRPr>
          </a:p>
        </p:txBody>
      </p:sp>
      <p:sp>
        <p:nvSpPr>
          <p:cNvPr id="312" name="Google Shape;312;p32"/>
          <p:cNvSpPr txBox="1"/>
          <p:nvPr/>
        </p:nvSpPr>
        <p:spPr>
          <a:xfrm>
            <a:off x="9183764" y="5422752"/>
            <a:ext cx="2642062" cy="318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pic>
        <p:nvPicPr>
          <p:cNvPr id="313" name="Google Shape;313;p32"/>
          <p:cNvPicPr preferRelativeResize="0"/>
          <p:nvPr/>
        </p:nvPicPr>
        <p:blipFill rotWithShape="1">
          <a:blip r:embed="rId7">
            <a:alphaModFix/>
          </a:blip>
          <a:srcRect/>
          <a:stretch/>
        </p:blipFill>
        <p:spPr>
          <a:xfrm>
            <a:off x="5501853" y="6255611"/>
            <a:ext cx="315227" cy="315227"/>
          </a:xfrm>
          <a:prstGeom prst="rect">
            <a:avLst/>
          </a:prstGeom>
          <a:noFill/>
          <a:ln>
            <a:noFill/>
          </a:ln>
        </p:spPr>
      </p:pic>
      <p:sp>
        <p:nvSpPr>
          <p:cNvPr id="314" name="Google Shape;314;p32"/>
          <p:cNvSpPr txBox="1"/>
          <p:nvPr/>
        </p:nvSpPr>
        <p:spPr>
          <a:xfrm>
            <a:off x="5745960" y="6331556"/>
            <a:ext cx="632697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pic>
        <p:nvPicPr>
          <p:cNvPr id="315" name="Google Shape;315;p32" descr="Free vector thank you placard concept illustration"/>
          <p:cNvPicPr preferRelativeResize="0"/>
          <p:nvPr/>
        </p:nvPicPr>
        <p:blipFill rotWithShape="1">
          <a:blip r:embed="rId8">
            <a:alphaModFix/>
          </a:blip>
          <a:srcRect t="10657" b="14010"/>
          <a:stretch/>
        </p:blipFill>
        <p:spPr>
          <a:xfrm>
            <a:off x="5023032" y="783956"/>
            <a:ext cx="5914242" cy="2967905"/>
          </a:xfrm>
          <a:prstGeom prst="rect">
            <a:avLst/>
          </a:prstGeom>
          <a:noFill/>
          <a:ln>
            <a:noFill/>
          </a:ln>
        </p:spPr>
      </p:pic>
      <p:pic>
        <p:nvPicPr>
          <p:cNvPr id="316" name="Google Shape;316;p32"/>
          <p:cNvPicPr preferRelativeResize="0"/>
          <p:nvPr/>
        </p:nvPicPr>
        <p:blipFill rotWithShape="1">
          <a:blip r:embed="rId9">
            <a:alphaModFix/>
          </a:blip>
          <a:srcRect/>
          <a:stretch/>
        </p:blipFill>
        <p:spPr>
          <a:xfrm>
            <a:off x="4297680" y="0"/>
            <a:ext cx="1040602" cy="12056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4"/>
          <p:cNvPicPr preferRelativeResize="0"/>
          <p:nvPr/>
        </p:nvPicPr>
        <p:blipFill rotWithShape="1">
          <a:blip r:embed="rId3">
            <a:alphaModFix/>
          </a:blip>
          <a:srcRect t="35094" b="15064"/>
          <a:stretch/>
        </p:blipFill>
        <p:spPr>
          <a:xfrm>
            <a:off x="121905" y="1600877"/>
            <a:ext cx="12192000" cy="3382028"/>
          </a:xfrm>
          <a:prstGeom prst="rect">
            <a:avLst/>
          </a:prstGeom>
          <a:noFill/>
          <a:ln>
            <a:noFill/>
          </a:ln>
        </p:spPr>
      </p:pic>
      <p:sp>
        <p:nvSpPr>
          <p:cNvPr id="105" name="Google Shape;105;p14"/>
          <p:cNvSpPr/>
          <p:nvPr/>
        </p:nvSpPr>
        <p:spPr>
          <a:xfrm>
            <a:off x="1345375" y="3607495"/>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14"/>
          <p:cNvSpPr/>
          <p:nvPr/>
        </p:nvSpPr>
        <p:spPr>
          <a:xfrm>
            <a:off x="3094601" y="2687767"/>
            <a:ext cx="664938" cy="4773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14"/>
          <p:cNvSpPr/>
          <p:nvPr/>
        </p:nvSpPr>
        <p:spPr>
          <a:xfrm>
            <a:off x="6841525" y="2700293"/>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14"/>
          <p:cNvSpPr/>
          <p:nvPr/>
        </p:nvSpPr>
        <p:spPr>
          <a:xfrm>
            <a:off x="10524433" y="2722358"/>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14"/>
          <p:cNvSpPr/>
          <p:nvPr/>
        </p:nvSpPr>
        <p:spPr>
          <a:xfrm>
            <a:off x="4949211" y="3580915"/>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14"/>
          <p:cNvSpPr txBox="1">
            <a:spLocks noGrp="1"/>
          </p:cNvSpPr>
          <p:nvPr>
            <p:ph type="title"/>
          </p:nvPr>
        </p:nvSpPr>
        <p:spPr>
          <a:xfrm>
            <a:off x="695297" y="370839"/>
            <a:ext cx="10515600" cy="6203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Agenda of Workshop- Day 2</a:t>
            </a:r>
            <a:endParaRPr/>
          </a:p>
        </p:txBody>
      </p:sp>
      <p:pic>
        <p:nvPicPr>
          <p:cNvPr id="111" name="Google Shape;111;p14"/>
          <p:cNvPicPr preferRelativeResize="0"/>
          <p:nvPr/>
        </p:nvPicPr>
        <p:blipFill rotWithShape="1">
          <a:blip r:embed="rId4">
            <a:alphaModFix/>
          </a:blip>
          <a:srcRect l="1623" r="1624"/>
          <a:stretch/>
        </p:blipFill>
        <p:spPr>
          <a:xfrm>
            <a:off x="1160524" y="3391369"/>
            <a:ext cx="849789" cy="830474"/>
          </a:xfrm>
          <a:prstGeom prst="rect">
            <a:avLst/>
          </a:prstGeom>
          <a:noFill/>
          <a:ln>
            <a:noFill/>
          </a:ln>
        </p:spPr>
      </p:pic>
      <p:sp>
        <p:nvSpPr>
          <p:cNvPr id="112" name="Google Shape;112;p14"/>
          <p:cNvSpPr/>
          <p:nvPr/>
        </p:nvSpPr>
        <p:spPr>
          <a:xfrm>
            <a:off x="4856901" y="4857775"/>
            <a:ext cx="1021890" cy="105810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3" name="Google Shape;113;p14"/>
          <p:cNvPicPr preferRelativeResize="0"/>
          <p:nvPr/>
        </p:nvPicPr>
        <p:blipFill rotWithShape="1">
          <a:blip r:embed="rId5">
            <a:alphaModFix/>
          </a:blip>
          <a:srcRect/>
          <a:stretch/>
        </p:blipFill>
        <p:spPr>
          <a:xfrm>
            <a:off x="2858170" y="2494107"/>
            <a:ext cx="1144248" cy="1144248"/>
          </a:xfrm>
          <a:prstGeom prst="rect">
            <a:avLst/>
          </a:prstGeom>
          <a:noFill/>
          <a:ln>
            <a:noFill/>
          </a:ln>
        </p:spPr>
      </p:pic>
      <p:pic>
        <p:nvPicPr>
          <p:cNvPr id="114" name="Google Shape;114;p14"/>
          <p:cNvPicPr preferRelativeResize="0"/>
          <p:nvPr/>
        </p:nvPicPr>
        <p:blipFill rotWithShape="1">
          <a:blip r:embed="rId6">
            <a:alphaModFix/>
          </a:blip>
          <a:srcRect/>
          <a:stretch/>
        </p:blipFill>
        <p:spPr>
          <a:xfrm>
            <a:off x="6831687" y="2711776"/>
            <a:ext cx="593926" cy="820316"/>
          </a:xfrm>
          <a:prstGeom prst="rect">
            <a:avLst/>
          </a:prstGeom>
          <a:noFill/>
          <a:ln>
            <a:noFill/>
          </a:ln>
        </p:spPr>
      </p:pic>
      <p:pic>
        <p:nvPicPr>
          <p:cNvPr id="115" name="Google Shape;115;p14"/>
          <p:cNvPicPr preferRelativeResize="0"/>
          <p:nvPr/>
        </p:nvPicPr>
        <p:blipFill rotWithShape="1">
          <a:blip r:embed="rId7">
            <a:alphaModFix/>
          </a:blip>
          <a:srcRect t="63" b="63"/>
          <a:stretch/>
        </p:blipFill>
        <p:spPr>
          <a:xfrm>
            <a:off x="10318813" y="2574386"/>
            <a:ext cx="1014483" cy="983689"/>
          </a:xfrm>
          <a:prstGeom prst="rect">
            <a:avLst/>
          </a:prstGeom>
          <a:noFill/>
          <a:ln>
            <a:noFill/>
          </a:ln>
        </p:spPr>
      </p:pic>
      <p:pic>
        <p:nvPicPr>
          <p:cNvPr id="116" name="Google Shape;116;p14"/>
          <p:cNvPicPr preferRelativeResize="0"/>
          <p:nvPr/>
        </p:nvPicPr>
        <p:blipFill rotWithShape="1">
          <a:blip r:embed="rId8">
            <a:alphaModFix/>
          </a:blip>
          <a:srcRect l="6454" r="6455"/>
          <a:stretch/>
        </p:blipFill>
        <p:spPr>
          <a:xfrm>
            <a:off x="4757336" y="3384532"/>
            <a:ext cx="1021890" cy="923270"/>
          </a:xfrm>
          <a:prstGeom prst="rect">
            <a:avLst/>
          </a:prstGeom>
          <a:noFill/>
          <a:ln>
            <a:noFill/>
          </a:ln>
        </p:spPr>
      </p:pic>
      <p:sp>
        <p:nvSpPr>
          <p:cNvPr id="117" name="Google Shape;117;p14"/>
          <p:cNvSpPr txBox="1"/>
          <p:nvPr/>
        </p:nvSpPr>
        <p:spPr>
          <a:xfrm>
            <a:off x="668093" y="227076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18" name="Google Shape;118;p14"/>
          <p:cNvSpPr txBox="1"/>
          <p:nvPr/>
        </p:nvSpPr>
        <p:spPr>
          <a:xfrm>
            <a:off x="429551" y="2636546"/>
            <a:ext cx="200247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Managing Stakeholders</a:t>
            </a:r>
            <a:endParaRPr sz="1400" b="0" i="0" u="none" strike="noStrike" cap="none">
              <a:solidFill>
                <a:srgbClr val="000000"/>
              </a:solidFill>
              <a:latin typeface="Arial"/>
              <a:ea typeface="Arial"/>
              <a:cs typeface="Arial"/>
              <a:sym typeface="Arial"/>
            </a:endParaRPr>
          </a:p>
        </p:txBody>
      </p:sp>
      <p:sp>
        <p:nvSpPr>
          <p:cNvPr id="119" name="Google Shape;119;p14"/>
          <p:cNvSpPr txBox="1"/>
          <p:nvPr/>
        </p:nvSpPr>
        <p:spPr>
          <a:xfrm>
            <a:off x="4344234" y="2506413"/>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a:t>
            </a:r>
            <a:endParaRPr sz="1400" b="0" i="0" u="none" strike="noStrike" cap="none">
              <a:solidFill>
                <a:srgbClr val="000000"/>
              </a:solidFill>
              <a:latin typeface="Arial"/>
              <a:ea typeface="Arial"/>
              <a:cs typeface="Arial"/>
              <a:sym typeface="Arial"/>
            </a:endParaRPr>
          </a:p>
        </p:txBody>
      </p:sp>
      <p:sp>
        <p:nvSpPr>
          <p:cNvPr id="120" name="Google Shape;120;p14"/>
          <p:cNvSpPr txBox="1"/>
          <p:nvPr/>
        </p:nvSpPr>
        <p:spPr>
          <a:xfrm>
            <a:off x="2551141" y="4207699"/>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Manging Time &amp; Prioritisation</a:t>
            </a:r>
            <a:endParaRPr sz="1400" b="0" i="0" u="none" strike="noStrike" cap="none">
              <a:solidFill>
                <a:srgbClr val="000000"/>
              </a:solidFill>
              <a:latin typeface="Arial"/>
              <a:ea typeface="Arial"/>
              <a:cs typeface="Arial"/>
              <a:sym typeface="Arial"/>
            </a:endParaRPr>
          </a:p>
        </p:txBody>
      </p:sp>
      <p:sp>
        <p:nvSpPr>
          <p:cNvPr id="121" name="Google Shape;121;p14"/>
          <p:cNvSpPr txBox="1"/>
          <p:nvPr/>
        </p:nvSpPr>
        <p:spPr>
          <a:xfrm>
            <a:off x="6217905" y="4138036"/>
            <a:ext cx="210941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First Impression is the last Impression Part-2</a:t>
            </a:r>
            <a:endParaRPr sz="1600" b="0" i="0" u="none" strike="noStrike" cap="none">
              <a:solidFill>
                <a:schemeClr val="dk1"/>
              </a:solidFill>
              <a:latin typeface="Arial"/>
              <a:ea typeface="Arial"/>
              <a:cs typeface="Arial"/>
              <a:sym typeface="Arial"/>
            </a:endParaRPr>
          </a:p>
        </p:txBody>
      </p:sp>
      <p:sp>
        <p:nvSpPr>
          <p:cNvPr id="122" name="Google Shape;122;p14"/>
          <p:cNvSpPr txBox="1"/>
          <p:nvPr/>
        </p:nvSpPr>
        <p:spPr>
          <a:xfrm>
            <a:off x="8125188" y="2660035"/>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Email etiquette</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10184066" y="3846167"/>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Recap/Revision</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2760708" y="3764454"/>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4337203" y="210250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26" name="Google Shape;126;p14"/>
          <p:cNvSpPr txBox="1"/>
          <p:nvPr/>
        </p:nvSpPr>
        <p:spPr>
          <a:xfrm>
            <a:off x="6244032" y="3779135"/>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27" name="Google Shape;127;p14"/>
          <p:cNvSpPr txBox="1"/>
          <p:nvPr/>
        </p:nvSpPr>
        <p:spPr>
          <a:xfrm>
            <a:off x="8180418" y="227076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28" name="Google Shape;128;p14"/>
          <p:cNvSpPr/>
          <p:nvPr/>
        </p:nvSpPr>
        <p:spPr>
          <a:xfrm>
            <a:off x="8601642" y="3532092"/>
            <a:ext cx="664938" cy="5740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9" name="Google Shape;129;p14" descr="Envelope"/>
          <p:cNvPicPr preferRelativeResize="0"/>
          <p:nvPr/>
        </p:nvPicPr>
        <p:blipFill rotWithShape="1">
          <a:blip r:embed="rId9">
            <a:alphaModFix/>
          </a:blip>
          <a:srcRect/>
          <a:stretch/>
        </p:blipFill>
        <p:spPr>
          <a:xfrm>
            <a:off x="8636178" y="3384532"/>
            <a:ext cx="721639" cy="7216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838200" y="208723"/>
            <a:ext cx="10515600" cy="7653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Who is a stakeholder?</a:t>
            </a:r>
            <a:endParaRPr/>
          </a:p>
        </p:txBody>
      </p:sp>
      <p:sp>
        <p:nvSpPr>
          <p:cNvPr id="136" name="Google Shape;136;p15"/>
          <p:cNvSpPr txBox="1">
            <a:spLocks noGrp="1"/>
          </p:cNvSpPr>
          <p:nvPr>
            <p:ph type="body" idx="1"/>
          </p:nvPr>
        </p:nvSpPr>
        <p:spPr>
          <a:xfrm>
            <a:off x="838200" y="1532627"/>
            <a:ext cx="7401339"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b="0" i="0"/>
              <a:t>Any person/ department who has an impact on your work performance</a:t>
            </a:r>
            <a:endParaRPr/>
          </a:p>
          <a:p>
            <a:pPr marL="228600" lvl="0" indent="-228600" algn="l" rtl="0">
              <a:lnSpc>
                <a:spcPct val="90000"/>
              </a:lnSpc>
              <a:spcBef>
                <a:spcPts val="5400"/>
              </a:spcBef>
              <a:spcAft>
                <a:spcPts val="0"/>
              </a:spcAft>
              <a:buClr>
                <a:schemeClr val="dk1"/>
              </a:buClr>
              <a:buSzPts val="2400"/>
              <a:buChar char="•"/>
            </a:pPr>
            <a:r>
              <a:rPr lang="en-US" sz="2400" b="0" i="0"/>
              <a:t>This can include employees, customers, investors, suppliers, government agencies, etc </a:t>
            </a:r>
            <a:endParaRPr/>
          </a:p>
          <a:p>
            <a:pPr marL="228600" lvl="0" indent="-228600" algn="l" rtl="0">
              <a:lnSpc>
                <a:spcPct val="90000"/>
              </a:lnSpc>
              <a:spcBef>
                <a:spcPts val="5400"/>
              </a:spcBef>
              <a:spcAft>
                <a:spcPts val="0"/>
              </a:spcAft>
              <a:buClr>
                <a:schemeClr val="dk1"/>
              </a:buClr>
              <a:buSzPts val="2400"/>
              <a:buChar char="•"/>
            </a:pPr>
            <a:r>
              <a:rPr lang="en-US" sz="2400" b="0" i="0"/>
              <a:t>Stakeholder Management is maintaining good relations with your stakeholders and keeping them </a:t>
            </a:r>
            <a:r>
              <a:rPr lang="en-US" sz="2400"/>
              <a:t>engaged</a:t>
            </a:r>
            <a:r>
              <a:rPr lang="en-US" sz="2400" b="0" i="0"/>
              <a:t> </a:t>
            </a:r>
            <a:endParaRPr/>
          </a:p>
        </p:txBody>
      </p:sp>
      <p:pic>
        <p:nvPicPr>
          <p:cNvPr id="137" name="Google Shape;137;p15"/>
          <p:cNvPicPr preferRelativeResize="0"/>
          <p:nvPr/>
        </p:nvPicPr>
        <p:blipFill rotWithShape="1">
          <a:blip r:embed="rId3">
            <a:alphaModFix/>
          </a:blip>
          <a:srcRect l="19824" r="35011"/>
          <a:stretch/>
        </p:blipFill>
        <p:spPr>
          <a:xfrm>
            <a:off x="8239538" y="974035"/>
            <a:ext cx="3844852" cy="5675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838200" y="188843"/>
            <a:ext cx="10515600" cy="8249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Stakeholder Matrix</a:t>
            </a:r>
            <a:endParaRPr/>
          </a:p>
        </p:txBody>
      </p:sp>
      <p:grpSp>
        <p:nvGrpSpPr>
          <p:cNvPr id="144" name="Google Shape;144;p16"/>
          <p:cNvGrpSpPr/>
          <p:nvPr/>
        </p:nvGrpSpPr>
        <p:grpSpPr>
          <a:xfrm>
            <a:off x="2338171" y="1198458"/>
            <a:ext cx="8489869" cy="4461935"/>
            <a:chOff x="0" y="0"/>
            <a:chExt cx="8489869" cy="4461935"/>
          </a:xfrm>
        </p:grpSpPr>
        <p:sp>
          <p:nvSpPr>
            <p:cNvPr id="145" name="Google Shape;145;p16"/>
            <p:cNvSpPr/>
            <p:nvPr/>
          </p:nvSpPr>
          <p:spPr>
            <a:xfrm rot="-5400000">
              <a:off x="1006983" y="-1006983"/>
              <a:ext cx="2230967" cy="4244934"/>
            </a:xfrm>
            <a:prstGeom prst="round1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6"/>
            <p:cNvSpPr txBox="1"/>
            <p:nvPr/>
          </p:nvSpPr>
          <p:spPr>
            <a:xfrm>
              <a:off x="0" y="0"/>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Keep Satisfied</a:t>
              </a: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4244934" y="0"/>
              <a:ext cx="4244934" cy="2230967"/>
            </a:xfrm>
            <a:prstGeom prst="round1Rect">
              <a:avLst>
                <a:gd name="adj" fmla="val 16667"/>
              </a:avLst>
            </a:prstGeom>
            <a:solidFill>
              <a:srgbClr val="65EE1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txBox="1"/>
            <p:nvPr/>
          </p:nvSpPr>
          <p:spPr>
            <a:xfrm>
              <a:off x="4244934" y="0"/>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Manage Closely</a:t>
              </a: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rot="10800000">
              <a:off x="0" y="2230967"/>
              <a:ext cx="4244934" cy="2230967"/>
            </a:xfrm>
            <a:prstGeom prst="round1Rect">
              <a:avLst>
                <a:gd name="adj" fmla="val 16667"/>
              </a:avLst>
            </a:prstGeom>
            <a:solidFill>
              <a:srgbClr val="3DE1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txBox="1"/>
            <p:nvPr/>
          </p:nvSpPr>
          <p:spPr>
            <a:xfrm>
              <a:off x="0" y="2788709"/>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Monitor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(Minimum Effort)</a:t>
              </a: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rot="5400000">
              <a:off x="5251918" y="1223984"/>
              <a:ext cx="2230967" cy="4244934"/>
            </a:xfrm>
            <a:prstGeom prst="round1Rect">
              <a:avLst>
                <a:gd name="adj" fmla="val 16667"/>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6"/>
            <p:cNvSpPr txBox="1"/>
            <p:nvPr/>
          </p:nvSpPr>
          <p:spPr>
            <a:xfrm>
              <a:off x="4244934" y="2788708"/>
              <a:ext cx="4244934" cy="1673225"/>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Keep Informed</a:t>
              </a:r>
              <a:endParaRPr sz="1400" b="0" i="0" u="none" strike="noStrike" cap="none">
                <a:solidFill>
                  <a:srgbClr val="000000"/>
                </a:solidFill>
                <a:latin typeface="Arial"/>
                <a:ea typeface="Arial"/>
                <a:cs typeface="Arial"/>
                <a:sym typeface="Arial"/>
              </a:endParaRPr>
            </a:p>
          </p:txBody>
        </p:sp>
        <p:sp>
          <p:nvSpPr>
            <p:cNvPr id="153" name="Google Shape;153;p16"/>
            <p:cNvSpPr/>
            <p:nvPr/>
          </p:nvSpPr>
          <p:spPr>
            <a:xfrm>
              <a:off x="2971454" y="1673225"/>
              <a:ext cx="2546960" cy="1115483"/>
            </a:xfrm>
            <a:prstGeom prst="roundRect">
              <a:avLst>
                <a:gd name="adj" fmla="val 16667"/>
              </a:avLst>
            </a:prstGeom>
            <a:solidFill>
              <a:srgbClr val="FFE8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6"/>
            <p:cNvSpPr txBox="1"/>
            <p:nvPr/>
          </p:nvSpPr>
          <p:spPr>
            <a:xfrm>
              <a:off x="3025907" y="1727678"/>
              <a:ext cx="2438054" cy="100657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Stakeholder Matrix</a:t>
              </a:r>
              <a:endParaRPr sz="1400" b="0" i="0" u="none" strike="noStrike" cap="none">
                <a:solidFill>
                  <a:srgbClr val="000000"/>
                </a:solidFill>
                <a:latin typeface="Arial"/>
                <a:ea typeface="Arial"/>
                <a:cs typeface="Arial"/>
                <a:sym typeface="Arial"/>
              </a:endParaRPr>
            </a:p>
          </p:txBody>
        </p:sp>
      </p:grpSp>
      <p:cxnSp>
        <p:nvCxnSpPr>
          <p:cNvPr id="155" name="Google Shape;155;p16"/>
          <p:cNvCxnSpPr/>
          <p:nvPr/>
        </p:nvCxnSpPr>
        <p:spPr>
          <a:xfrm rot="10800000">
            <a:off x="1962015" y="1097121"/>
            <a:ext cx="0" cy="4966340"/>
          </a:xfrm>
          <a:prstGeom prst="straightConnector1">
            <a:avLst/>
          </a:prstGeom>
          <a:noFill/>
          <a:ln w="57150" cap="flat" cmpd="sng">
            <a:solidFill>
              <a:schemeClr val="accent1"/>
            </a:solidFill>
            <a:prstDash val="solid"/>
            <a:miter lim="800000"/>
            <a:headEnd type="none" w="sm" len="sm"/>
            <a:tailEnd type="triangle" w="med" len="med"/>
          </a:ln>
        </p:spPr>
      </p:cxnSp>
      <p:sp>
        <p:nvSpPr>
          <p:cNvPr id="156" name="Google Shape;156;p16"/>
          <p:cNvSpPr txBox="1"/>
          <p:nvPr/>
        </p:nvSpPr>
        <p:spPr>
          <a:xfrm rot="-5400000">
            <a:off x="186632" y="3354115"/>
            <a:ext cx="28361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a:ea typeface="Arial"/>
                <a:cs typeface="Arial"/>
                <a:sym typeface="Arial"/>
              </a:rPr>
              <a:t>Power of Influence</a:t>
            </a:r>
            <a:endParaRPr sz="1400" b="0" i="0" u="none" strike="noStrike" cap="none">
              <a:solidFill>
                <a:srgbClr val="000000"/>
              </a:solidFill>
              <a:latin typeface="Arial"/>
              <a:ea typeface="Arial"/>
              <a:cs typeface="Arial"/>
              <a:sym typeface="Arial"/>
            </a:endParaRPr>
          </a:p>
        </p:txBody>
      </p:sp>
      <p:sp>
        <p:nvSpPr>
          <p:cNvPr id="157" name="Google Shape;157;p16"/>
          <p:cNvSpPr txBox="1"/>
          <p:nvPr/>
        </p:nvSpPr>
        <p:spPr>
          <a:xfrm>
            <a:off x="5523091" y="6081027"/>
            <a:ext cx="248189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a:ea typeface="Arial"/>
                <a:cs typeface="Arial"/>
                <a:sym typeface="Arial"/>
              </a:rPr>
              <a:t>Level of Interest</a:t>
            </a:r>
            <a:endParaRPr sz="1400" b="0" i="0" u="none" strike="noStrike" cap="none">
              <a:solidFill>
                <a:srgbClr val="000000"/>
              </a:solidFill>
              <a:latin typeface="Arial"/>
              <a:ea typeface="Arial"/>
              <a:cs typeface="Arial"/>
              <a:sym typeface="Arial"/>
            </a:endParaRPr>
          </a:p>
        </p:txBody>
      </p:sp>
      <p:cxnSp>
        <p:nvCxnSpPr>
          <p:cNvPr id="158" name="Google Shape;158;p16"/>
          <p:cNvCxnSpPr/>
          <p:nvPr/>
        </p:nvCxnSpPr>
        <p:spPr>
          <a:xfrm>
            <a:off x="1962015" y="6029353"/>
            <a:ext cx="9138531" cy="0"/>
          </a:xfrm>
          <a:prstGeom prst="straightConnector1">
            <a:avLst/>
          </a:prstGeom>
          <a:noFill/>
          <a:ln w="57150" cap="flat" cmpd="sng">
            <a:solidFill>
              <a:schemeClr val="accent1"/>
            </a:solidFill>
            <a:prstDash val="solid"/>
            <a:miter lim="800000"/>
            <a:headEnd type="none" w="sm" len="sm"/>
            <a:tailEnd type="triangle" w="med" len="med"/>
          </a:ln>
        </p:spPr>
      </p:cxnSp>
      <p:sp>
        <p:nvSpPr>
          <p:cNvPr id="159" name="Google Shape;159;p16"/>
          <p:cNvSpPr txBox="1"/>
          <p:nvPr/>
        </p:nvSpPr>
        <p:spPr>
          <a:xfrm>
            <a:off x="1113183" y="1013792"/>
            <a:ext cx="699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High</a:t>
            </a:r>
            <a:endParaRPr sz="1400" b="0" i="0" u="none" strike="noStrike" cap="none">
              <a:solidFill>
                <a:srgbClr val="000000"/>
              </a:solidFill>
              <a:latin typeface="Arial"/>
              <a:ea typeface="Arial"/>
              <a:cs typeface="Arial"/>
              <a:sym typeface="Arial"/>
            </a:endParaRPr>
          </a:p>
        </p:txBody>
      </p:sp>
      <p:sp>
        <p:nvSpPr>
          <p:cNvPr id="160" name="Google Shape;160;p16"/>
          <p:cNvSpPr txBox="1"/>
          <p:nvPr/>
        </p:nvSpPr>
        <p:spPr>
          <a:xfrm>
            <a:off x="10401316" y="6078084"/>
            <a:ext cx="699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High</a:t>
            </a:r>
            <a:endParaRPr sz="1400" b="0" i="0" u="none" strike="noStrike" cap="none">
              <a:solidFill>
                <a:srgbClr val="000000"/>
              </a:solidFill>
              <a:latin typeface="Arial"/>
              <a:ea typeface="Arial"/>
              <a:cs typeface="Arial"/>
              <a:sym typeface="Arial"/>
            </a:endParaRPr>
          </a:p>
        </p:txBody>
      </p:sp>
      <p:sp>
        <p:nvSpPr>
          <p:cNvPr id="161" name="Google Shape;161;p16"/>
          <p:cNvSpPr txBox="1"/>
          <p:nvPr/>
        </p:nvSpPr>
        <p:spPr>
          <a:xfrm>
            <a:off x="1299179" y="5694129"/>
            <a:ext cx="6367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
        <p:nvSpPr>
          <p:cNvPr id="162" name="Google Shape;162;p16"/>
          <p:cNvSpPr txBox="1"/>
          <p:nvPr/>
        </p:nvSpPr>
        <p:spPr>
          <a:xfrm>
            <a:off x="1963946" y="6078084"/>
            <a:ext cx="6367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72C4"/>
                </a:solidFill>
                <a:latin typeface="Arial"/>
                <a:ea typeface="Arial"/>
                <a:cs typeface="Arial"/>
                <a:sym typeface="Arial"/>
              </a:rPr>
              <a:t>Low</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a:p>
        </p:txBody>
      </p:sp>
      <p:pic>
        <p:nvPicPr>
          <p:cNvPr id="168" name="Google Shape;168;p17"/>
          <p:cNvPicPr preferRelativeResize="0">
            <a:picLocks noGrp="1"/>
          </p:cNvPicPr>
          <p:nvPr>
            <p:ph type="body" idx="1"/>
          </p:nvPr>
        </p:nvPicPr>
        <p:blipFill rotWithShape="1">
          <a:blip r:embed="rId3">
            <a:alphaModFix/>
          </a:blip>
          <a:srcRect/>
          <a:stretch/>
        </p:blipFill>
        <p:spPr>
          <a:xfrm>
            <a:off x="0" y="-1"/>
            <a:ext cx="12192000" cy="5906447"/>
          </a:xfrm>
          <a:prstGeom prst="rect">
            <a:avLst/>
          </a:prstGeom>
          <a:noFill/>
          <a:ln>
            <a:noFill/>
          </a:ln>
        </p:spPr>
      </p:pic>
      <p:sp>
        <p:nvSpPr>
          <p:cNvPr id="169" name="Google Shape;169;p17"/>
          <p:cNvSpPr/>
          <p:nvPr/>
        </p:nvSpPr>
        <p:spPr>
          <a:xfrm>
            <a:off x="589547" y="2803358"/>
            <a:ext cx="1347538" cy="490776"/>
          </a:xfrm>
          <a:prstGeom prst="cube">
            <a:avLst>
              <a:gd name="adj" fmla="val 25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URGENT</a:t>
            </a:r>
            <a:endParaRPr sz="1400" b="0" i="0" u="none" strike="noStrike" cap="none">
              <a:solidFill>
                <a:srgbClr val="000000"/>
              </a:solidFill>
              <a:latin typeface="Arial"/>
              <a:ea typeface="Arial"/>
              <a:cs typeface="Arial"/>
              <a:sym typeface="Arial"/>
            </a:endParaRPr>
          </a:p>
        </p:txBody>
      </p:sp>
      <p:sp>
        <p:nvSpPr>
          <p:cNvPr id="170" name="Google Shape;170;p17"/>
          <p:cNvSpPr/>
          <p:nvPr/>
        </p:nvSpPr>
        <p:spPr>
          <a:xfrm>
            <a:off x="9500935" y="2707834"/>
            <a:ext cx="1556085" cy="531674"/>
          </a:xfrm>
          <a:prstGeom prst="cube">
            <a:avLst>
              <a:gd name="adj" fmla="val 25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IMPORTANT</a:t>
            </a:r>
            <a:endParaRPr sz="1400" b="0" i="0" u="none" strike="noStrike" cap="none">
              <a:solidFill>
                <a:srgbClr val="000000"/>
              </a:solidFill>
              <a:latin typeface="Arial"/>
              <a:ea typeface="Arial"/>
              <a:cs typeface="Arial"/>
              <a:sym typeface="Arial"/>
            </a:endParaRPr>
          </a:p>
        </p:txBody>
      </p:sp>
      <p:sp>
        <p:nvSpPr>
          <p:cNvPr id="171" name="Google Shape;171;p17"/>
          <p:cNvSpPr txBox="1"/>
          <p:nvPr/>
        </p:nvSpPr>
        <p:spPr>
          <a:xfrm>
            <a:off x="934452" y="5842762"/>
            <a:ext cx="10515600" cy="85761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Urgent V/s Important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838200" y="278296"/>
            <a:ext cx="10515600" cy="7354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Urgent V/s Important</a:t>
            </a:r>
            <a:endParaRPr/>
          </a:p>
        </p:txBody>
      </p:sp>
      <p:pic>
        <p:nvPicPr>
          <p:cNvPr id="177" name="Google Shape;177;p18"/>
          <p:cNvPicPr preferRelativeResize="0"/>
          <p:nvPr/>
        </p:nvPicPr>
        <p:blipFill rotWithShape="1">
          <a:blip r:embed="rId3">
            <a:alphaModFix/>
          </a:blip>
          <a:srcRect l="577" r="-144"/>
          <a:stretch/>
        </p:blipFill>
        <p:spPr>
          <a:xfrm>
            <a:off x="1338469" y="1308556"/>
            <a:ext cx="9515061" cy="5051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p:nvPr/>
        </p:nvSpPr>
        <p:spPr>
          <a:xfrm>
            <a:off x="669415" y="130519"/>
            <a:ext cx="10515600" cy="783191"/>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7647"/>
              <a:buFont typeface="Arial"/>
              <a:buNone/>
            </a:pPr>
            <a:r>
              <a:rPr lang="en-US" sz="3600" b="1" i="0" u="none" strike="noStrike" cap="none">
                <a:solidFill>
                  <a:schemeClr val="dk1"/>
                </a:solidFill>
                <a:latin typeface="Arial"/>
                <a:ea typeface="Arial"/>
                <a:cs typeface="Arial"/>
                <a:sym typeface="Arial"/>
              </a:rPr>
              <a:t>Quadrant 4 -Urgent but Not Important – Interruptions</a:t>
            </a:r>
            <a:endParaRPr sz="1400" b="0" i="0" u="none" strike="noStrike" cap="none">
              <a:solidFill>
                <a:srgbClr val="000000"/>
              </a:solidFill>
              <a:latin typeface="Arial"/>
              <a:ea typeface="Arial"/>
              <a:cs typeface="Arial"/>
              <a:sym typeface="Arial"/>
            </a:endParaRPr>
          </a:p>
        </p:txBody>
      </p:sp>
      <p:sp>
        <p:nvSpPr>
          <p:cNvPr id="184" name="Google Shape;184;p19"/>
          <p:cNvSpPr txBox="1"/>
          <p:nvPr/>
        </p:nvSpPr>
        <p:spPr>
          <a:xfrm>
            <a:off x="1401418" y="5751641"/>
            <a:ext cx="9588122" cy="646331"/>
          </a:xfrm>
          <a:prstGeom prst="rect">
            <a:avLst/>
          </a:prstGeom>
          <a:solidFill>
            <a:srgbClr val="F064A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Activities that sap your time and energy without contributing to long term benefits. They keep you busy but have no real value.</a:t>
            </a:r>
            <a:endParaRPr sz="1800" b="0" i="0" u="none" strike="noStrike" cap="none">
              <a:solidFill>
                <a:schemeClr val="lt1"/>
              </a:solidFill>
              <a:latin typeface="Arial"/>
              <a:ea typeface="Arial"/>
              <a:cs typeface="Arial"/>
              <a:sym typeface="Arial"/>
            </a:endParaRPr>
          </a:p>
        </p:txBody>
      </p:sp>
      <p:sp>
        <p:nvSpPr>
          <p:cNvPr id="185" name="Google Shape;185;p19"/>
          <p:cNvSpPr txBox="1"/>
          <p:nvPr/>
        </p:nvSpPr>
        <p:spPr>
          <a:xfrm>
            <a:off x="4890052" y="1693139"/>
            <a:ext cx="7020425" cy="3471720"/>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Regular meetings and reports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Phone calls and text messages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 Most emails (although some emails could be urgent and important)</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3600"/>
              </a:spcBef>
              <a:spcAft>
                <a:spcPts val="0"/>
              </a:spcAft>
              <a:buClr>
                <a:srgbClr val="374151"/>
              </a:buClr>
              <a:buSzPts val="2400"/>
              <a:buFont typeface="Arial"/>
              <a:buChar char="•"/>
            </a:pPr>
            <a:r>
              <a:rPr lang="en-US" sz="2400" b="0" i="0" u="none" strike="noStrike" cap="none">
                <a:solidFill>
                  <a:srgbClr val="374151"/>
                </a:solidFill>
                <a:latin typeface="Arial"/>
                <a:ea typeface="Arial"/>
                <a:cs typeface="Arial"/>
                <a:sym typeface="Arial"/>
              </a:rPr>
              <a:t>Requests from others that don’t directly contribute to your   objectives</a:t>
            </a:r>
            <a:endParaRPr sz="1400" b="0" i="0" u="none" strike="noStrike" cap="none">
              <a:solidFill>
                <a:srgbClr val="000000"/>
              </a:solidFill>
              <a:latin typeface="Arial"/>
              <a:ea typeface="Arial"/>
              <a:cs typeface="Arial"/>
              <a:sym typeface="Arial"/>
            </a:endParaRPr>
          </a:p>
        </p:txBody>
      </p:sp>
      <p:pic>
        <p:nvPicPr>
          <p:cNvPr id="186" name="Google Shape;186;p19" descr="Vector graphic illustrations about data communication"/>
          <p:cNvPicPr preferRelativeResize="0"/>
          <p:nvPr/>
        </p:nvPicPr>
        <p:blipFill rotWithShape="1">
          <a:blip r:embed="rId3">
            <a:alphaModFix/>
          </a:blip>
          <a:srcRect l="18742" t="11066" r="22773" b="16292"/>
          <a:stretch/>
        </p:blipFill>
        <p:spPr>
          <a:xfrm>
            <a:off x="20058" y="1504253"/>
            <a:ext cx="4652625" cy="38494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619538" y="237155"/>
            <a:ext cx="10621771" cy="7009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Corporate dressing for Male</a:t>
            </a:r>
            <a:endParaRPr sz="4000" b="1"/>
          </a:p>
        </p:txBody>
      </p:sp>
      <p:sp>
        <p:nvSpPr>
          <p:cNvPr id="193" name="Google Shape;193;p20"/>
          <p:cNvSpPr txBox="1">
            <a:spLocks noGrp="1"/>
          </p:cNvSpPr>
          <p:nvPr>
            <p:ph type="body" idx="1"/>
          </p:nvPr>
        </p:nvSpPr>
        <p:spPr>
          <a:xfrm>
            <a:off x="4721087" y="1025488"/>
            <a:ext cx="7470911" cy="4892992"/>
          </a:xfrm>
          <a:prstGeom prst="rect">
            <a:avLst/>
          </a:prstGeom>
          <a:solidFill>
            <a:srgbClr val="CCD6D8"/>
          </a:solidFill>
          <a:ln>
            <a:noFill/>
          </a:ln>
        </p:spPr>
        <p:txBody>
          <a:bodyPr spcFirstLastPara="1" wrap="square" lIns="91425" tIns="684000" rIns="91425" bIns="45700" anchor="ctr" anchorCtr="0">
            <a:noAutofit/>
          </a:bodyPr>
          <a:lstStyle/>
          <a:p>
            <a:pPr marL="685800" lvl="1" indent="-228600" algn="l" rtl="0">
              <a:lnSpc>
                <a:spcPct val="120000"/>
              </a:lnSpc>
              <a:spcBef>
                <a:spcPts val="0"/>
              </a:spcBef>
              <a:spcAft>
                <a:spcPts val="0"/>
              </a:spcAft>
              <a:buClr>
                <a:schemeClr val="dk1"/>
              </a:buClr>
              <a:buSzPts val="2200"/>
              <a:buChar char="•"/>
            </a:pPr>
            <a:r>
              <a:rPr lang="en-US" sz="2000"/>
              <a:t>Oil or gel your hair regularly</a:t>
            </a:r>
            <a:endParaRPr sz="2000"/>
          </a:p>
          <a:p>
            <a:pPr marL="685800" lvl="1" indent="-228600" algn="l" rtl="0">
              <a:lnSpc>
                <a:spcPct val="120000"/>
              </a:lnSpc>
              <a:spcBef>
                <a:spcPts val="1800"/>
              </a:spcBef>
              <a:spcAft>
                <a:spcPts val="0"/>
              </a:spcAft>
              <a:buClr>
                <a:schemeClr val="dk1"/>
              </a:buClr>
              <a:buSzPts val="2200"/>
              <a:buChar char="•"/>
            </a:pPr>
            <a:r>
              <a:rPr lang="en-US" sz="2000"/>
              <a:t>Hair length should not be below the shoulders </a:t>
            </a:r>
            <a:endParaRPr sz="2000"/>
          </a:p>
          <a:p>
            <a:pPr marL="685800" lvl="1" indent="-228600" algn="l" rtl="0">
              <a:lnSpc>
                <a:spcPct val="100000"/>
              </a:lnSpc>
              <a:spcBef>
                <a:spcPts val="1800"/>
              </a:spcBef>
              <a:spcAft>
                <a:spcPts val="0"/>
              </a:spcAft>
              <a:buClr>
                <a:schemeClr val="dk1"/>
              </a:buClr>
              <a:buSzPts val="2200"/>
              <a:buChar char="•"/>
            </a:pPr>
            <a:r>
              <a:rPr lang="en-US" sz="2000"/>
              <a:t>Either have a clean shave/ trim your moustache and beard</a:t>
            </a:r>
            <a:endParaRPr sz="2000"/>
          </a:p>
          <a:p>
            <a:pPr marL="685800" lvl="1" indent="-228600" algn="l" rtl="0">
              <a:lnSpc>
                <a:spcPct val="100000"/>
              </a:lnSpc>
              <a:spcBef>
                <a:spcPts val="1800"/>
              </a:spcBef>
              <a:spcAft>
                <a:spcPts val="0"/>
              </a:spcAft>
              <a:buClr>
                <a:schemeClr val="dk1"/>
              </a:buClr>
              <a:buSzPts val="2200"/>
              <a:buChar char="•"/>
            </a:pPr>
            <a:r>
              <a:rPr lang="en-US" sz="2000"/>
              <a:t>Avoid wearing chunky necklaces or too many bracelets to work.</a:t>
            </a:r>
            <a:endParaRPr sz="2000"/>
          </a:p>
          <a:p>
            <a:pPr marL="685800" lvl="1" indent="-228600" algn="l" rtl="0">
              <a:lnSpc>
                <a:spcPct val="100000"/>
              </a:lnSpc>
              <a:spcBef>
                <a:spcPts val="1800"/>
              </a:spcBef>
              <a:spcAft>
                <a:spcPts val="0"/>
              </a:spcAft>
              <a:buClr>
                <a:schemeClr val="dk1"/>
              </a:buClr>
              <a:buSzPts val="2200"/>
              <a:buChar char="•"/>
            </a:pPr>
            <a:r>
              <a:rPr lang="en-US" sz="2000"/>
              <a:t>Your tie should contrast with shirt and complement your overall look </a:t>
            </a:r>
            <a:endParaRPr sz="2000"/>
          </a:p>
          <a:p>
            <a:pPr marL="685800" lvl="1" indent="-228600" algn="l" rtl="0">
              <a:lnSpc>
                <a:spcPct val="120000"/>
              </a:lnSpc>
              <a:spcBef>
                <a:spcPts val="1800"/>
              </a:spcBef>
              <a:spcAft>
                <a:spcPts val="0"/>
              </a:spcAft>
              <a:buClr>
                <a:schemeClr val="dk1"/>
              </a:buClr>
              <a:buSzPts val="2200"/>
              <a:buChar char="•"/>
            </a:pPr>
            <a:r>
              <a:rPr lang="en-US" sz="2000"/>
              <a:t>Always Wear well fitted Clothes</a:t>
            </a:r>
            <a:endParaRPr sz="2000"/>
          </a:p>
          <a:p>
            <a:pPr marL="685800" lvl="1" indent="-228600" algn="l" rtl="0">
              <a:lnSpc>
                <a:spcPct val="100000"/>
              </a:lnSpc>
              <a:spcBef>
                <a:spcPts val="1800"/>
              </a:spcBef>
              <a:spcAft>
                <a:spcPts val="0"/>
              </a:spcAft>
              <a:buClr>
                <a:schemeClr val="dk1"/>
              </a:buClr>
              <a:buSzPts val="2200"/>
              <a:buChar char="•"/>
            </a:pPr>
            <a:r>
              <a:rPr lang="en-US" sz="2000"/>
              <a:t>Don’t Wear Tatoos/ Earrings (Only worn if they are tiny size)</a:t>
            </a:r>
            <a:endParaRPr sz="2000"/>
          </a:p>
          <a:p>
            <a:pPr marL="0" lvl="0" indent="0" algn="l" rtl="0">
              <a:lnSpc>
                <a:spcPct val="90000"/>
              </a:lnSpc>
              <a:spcBef>
                <a:spcPts val="2800"/>
              </a:spcBef>
              <a:spcAft>
                <a:spcPts val="0"/>
              </a:spcAft>
              <a:buClr>
                <a:schemeClr val="dk1"/>
              </a:buClr>
              <a:buSzPts val="2400"/>
              <a:buNone/>
            </a:pPr>
            <a:endParaRPr sz="2400"/>
          </a:p>
        </p:txBody>
      </p:sp>
      <p:pic>
        <p:nvPicPr>
          <p:cNvPr id="194" name="Google Shape;194;p20"/>
          <p:cNvPicPr preferRelativeResize="0"/>
          <p:nvPr/>
        </p:nvPicPr>
        <p:blipFill rotWithShape="1">
          <a:blip r:embed="rId3">
            <a:alphaModFix/>
          </a:blip>
          <a:srcRect l="31694" r="10699"/>
          <a:stretch/>
        </p:blipFill>
        <p:spPr>
          <a:xfrm>
            <a:off x="0" y="1025486"/>
            <a:ext cx="4721087" cy="48929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3996</Words>
  <Application>Microsoft Office PowerPoint</Application>
  <PresentationFormat>Widescreen</PresentationFormat>
  <Paragraphs>444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Open Sans</vt:lpstr>
      <vt:lpstr>Calibri</vt:lpstr>
      <vt:lpstr>Libre Franklin</vt:lpstr>
      <vt:lpstr>Office Theme</vt:lpstr>
      <vt:lpstr>Induction Workshop- Soft Skills -2 Days</vt:lpstr>
      <vt:lpstr>Agenda of Workshop- Day 1</vt:lpstr>
      <vt:lpstr>Agenda of Workshop- Day 2</vt:lpstr>
      <vt:lpstr>Who is a stakeholder?</vt:lpstr>
      <vt:lpstr>Stakeholder Matrix</vt:lpstr>
      <vt:lpstr>PowerPoint Presentation</vt:lpstr>
      <vt:lpstr>Urgent V/s Important</vt:lpstr>
      <vt:lpstr>PowerPoint Presentation</vt:lpstr>
      <vt:lpstr>Corporate dressing for Male</vt:lpstr>
      <vt:lpstr>Corporate dressing for Male –Contd…</vt:lpstr>
      <vt:lpstr>Corporate dressing for Female</vt:lpstr>
      <vt:lpstr>Corporate dressing  for Female -Contd</vt:lpstr>
      <vt:lpstr>Introduction- Do’s &amp; Dont’s</vt:lpstr>
      <vt:lpstr>Professional Handshake</vt:lpstr>
      <vt:lpstr>PowerPoint Presentation</vt:lpstr>
      <vt:lpstr>Space</vt:lpstr>
      <vt:lpstr>PowerPoint Presentation</vt:lpstr>
      <vt:lpstr>Components/Layout of an email</vt:lpstr>
      <vt:lpstr>Salutations &amp; Greetings</vt:lpstr>
      <vt:lpstr>Examples of Naming attachment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2024-11-14T05:36:01Z</dcterms:modified>
</cp:coreProperties>
</file>