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61" r:id="rId3"/>
    <p:sldId id="262" r:id="rId4"/>
    <p:sldId id="264" r:id="rId5"/>
    <p:sldId id="267" r:id="rId6"/>
    <p:sldId id="269" r:id="rId7"/>
    <p:sldId id="272" r:id="rId8"/>
    <p:sldId id="274" r:id="rId9"/>
    <p:sldId id="278" r:id="rId10"/>
    <p:sldId id="284" r:id="rId11"/>
    <p:sldId id="297" r:id="rId12"/>
    <p:sldId id="298" r:id="rId13"/>
    <p:sldId id="308" r:id="rId14"/>
    <p:sldId id="310" r:id="rId15"/>
    <p:sldId id="311" r:id="rId16"/>
    <p:sldId id="319" r:id="rId17"/>
    <p:sldId id="320" r:id="rId18"/>
    <p:sldId id="323" r:id="rId19"/>
    <p:sldId id="324" r:id="rId20"/>
    <p:sldId id="329"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Lato" panose="020B0604020202020204" charset="0"/>
      <p:regular r:id="rId27"/>
      <p:bold r:id="rId28"/>
      <p:italic r:id="rId29"/>
      <p:boldItalic r:id="rId30"/>
    </p:embeddedFont>
    <p:embeddedFont>
      <p:font typeface="Libre Franklin" panose="020B0604020202020204" charset="0"/>
      <p:regular r:id="rId31"/>
      <p:bold r:id="rId32"/>
      <p:italic r:id="rId33"/>
      <p:boldItalic r:id="rId34"/>
    </p:embeddedFont>
    <p:embeddedFont>
      <p:font typeface="Open Sans" panose="020B0604020202020204" charset="0"/>
      <p:regular r:id="rId35"/>
      <p:bold r:id="rId36"/>
      <p:italic r:id="rId37"/>
      <p:boldItalic r:id="rId38"/>
    </p:embeddedFont>
    <p:embeddedFont>
      <p:font typeface="Teko"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04"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en-US" sz="1200" b="1" u="sng"/>
              <a:t>Facilitator’s Notes: </a:t>
            </a:r>
            <a:endParaRPr/>
          </a:p>
          <a:p>
            <a:pPr marL="457200" lvl="1" indent="0" algn="l" rtl="0">
              <a:spcBef>
                <a:spcPts val="0"/>
              </a:spcBef>
              <a:spcAft>
                <a:spcPts val="0"/>
              </a:spcAft>
              <a:buNone/>
            </a:pPr>
            <a:endParaRPr b="1"/>
          </a:p>
          <a:p>
            <a:pPr marL="0" lvl="0" indent="0" algn="l" rtl="0">
              <a:spcBef>
                <a:spcPts val="0"/>
              </a:spcBef>
              <a:spcAft>
                <a:spcPts val="0"/>
              </a:spcAft>
              <a:buNone/>
            </a:pPr>
            <a:r>
              <a:rPr lang="en-US" b="1"/>
              <a:t>T</a:t>
            </a:r>
            <a:r>
              <a:rPr lang="en-US"/>
              <a:t>rainer to say in the loudest voice “Hello, Good Morning”. Then the participants will say ‘Good Morning’ in reply.</a:t>
            </a:r>
            <a:endParaRPr/>
          </a:p>
          <a:p>
            <a:pPr marL="0" lvl="0" indent="0" algn="l" rtl="0">
              <a:spcBef>
                <a:spcPts val="0"/>
              </a:spcBef>
              <a:spcAft>
                <a:spcPts val="0"/>
              </a:spcAft>
              <a:buNone/>
            </a:pPr>
            <a:endParaRPr b="1"/>
          </a:p>
          <a:p>
            <a:pPr marL="0" lvl="0" indent="0" algn="l" rtl="0">
              <a:spcBef>
                <a:spcPts val="0"/>
              </a:spcBef>
              <a:spcAft>
                <a:spcPts val="0"/>
              </a:spcAft>
              <a:buNone/>
            </a:pPr>
            <a:r>
              <a:rPr lang="en-US"/>
              <a:t>Trainer to say once again in the loudest voice “Hello Good Morning”. Trainer should speak in an energetic, passionate and enthusiastic tone. This activity/gesture will set the tone and energy for the session/workshop</a:t>
            </a:r>
            <a:endParaRPr/>
          </a:p>
          <a:p>
            <a:pPr marL="0" lvl="0" indent="0" algn="l" rtl="0">
              <a:spcBef>
                <a:spcPts val="0"/>
              </a:spcBef>
              <a:spcAft>
                <a:spcPts val="0"/>
              </a:spcAft>
              <a:buNone/>
            </a:pPr>
            <a:endParaRPr b="1"/>
          </a:p>
          <a:p>
            <a:pPr marL="0" lvl="0" indent="0" algn="l" rtl="0">
              <a:spcBef>
                <a:spcPts val="0"/>
              </a:spcBef>
              <a:spcAft>
                <a:spcPts val="0"/>
              </a:spcAft>
              <a:buNone/>
            </a:pPr>
            <a:r>
              <a:rPr lang="en-US" b="1"/>
              <a:t>Trainer:</a:t>
            </a:r>
            <a:r>
              <a:rPr lang="en-US"/>
              <a:t> Well done friends! Great job! (Clap Loudly and tell the participants to clap as well for the superb performance.)</a:t>
            </a:r>
            <a:endParaRPr/>
          </a:p>
          <a:p>
            <a:pPr marL="0" lvl="0" indent="0" algn="l" rtl="0">
              <a:spcBef>
                <a:spcPts val="0"/>
              </a:spcBef>
              <a:spcAft>
                <a:spcPts val="0"/>
              </a:spcAft>
              <a:buNone/>
            </a:pPr>
            <a:endParaRPr/>
          </a:p>
          <a:p>
            <a:pPr marL="0" lvl="0" indent="0" algn="l" rtl="0">
              <a:spcBef>
                <a:spcPts val="0"/>
              </a:spcBef>
              <a:spcAft>
                <a:spcPts val="0"/>
              </a:spcAft>
              <a:buNone/>
            </a:pPr>
            <a:r>
              <a:rPr lang="en-US" b="1" i="0">
                <a:solidFill>
                  <a:srgbClr val="374151"/>
                </a:solidFill>
                <a:latin typeface="Arial"/>
                <a:ea typeface="Arial"/>
                <a:cs typeface="Arial"/>
                <a:sym typeface="Arial"/>
              </a:rPr>
              <a:t>Trainer: </a:t>
            </a:r>
            <a:r>
              <a:rPr lang="en-US" b="0" i="0">
                <a:solidFill>
                  <a:srgbClr val="374151"/>
                </a:solidFill>
                <a:latin typeface="Arial"/>
                <a:ea typeface="Arial"/>
                <a:cs typeface="Arial"/>
                <a:sym typeface="Arial"/>
              </a:rPr>
              <a:t>I'm excited to be here with you all today and appreciate your presence. I hope you're all doing well and are ready to dive into the material.</a:t>
            </a:r>
            <a:r>
              <a:rPr lang="en-US" b="0"/>
              <a:t>Move to next slide.</a:t>
            </a: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Say: C</a:t>
            </a:r>
            <a:r>
              <a:rPr lang="en-US" sz="1200" b="0" i="0">
                <a:solidFill>
                  <a:schemeClr val="dk1"/>
                </a:solidFill>
                <a:latin typeface="Calibri"/>
                <a:ea typeface="Calibri"/>
                <a:cs typeface="Calibri"/>
                <a:sym typeface="Calibri"/>
              </a:rPr>
              <a:t>ommunication can further be categorized into 4 types:</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Assertive </a:t>
            </a:r>
            <a:endParaRPr sz="1200" b="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Aggressive</a:t>
            </a:r>
            <a:endParaRPr sz="1200" b="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Passive and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Empathetic</a:t>
            </a:r>
            <a:endParaRPr/>
          </a:p>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So what are these?</a:t>
            </a:r>
            <a:endParaRPr b="0"/>
          </a:p>
        </p:txBody>
      </p:sp>
      <p:sp>
        <p:nvSpPr>
          <p:cNvPr id="510" name="Google Shape;51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Respond in a timely manner to the concerns of your target audience. Whether it’s a global crisis or a support ticket, addressing the issue promptly (without instantly turning it into a marketing campaign) shows people you genuinely care how they’re feeling. </a:t>
            </a:r>
            <a:endParaRPr/>
          </a:p>
          <a:p>
            <a:pPr marL="0" lvl="0" indent="0" algn="l" rtl="0">
              <a:spcBef>
                <a:spcPts val="0"/>
              </a:spcBef>
              <a:spcAft>
                <a:spcPts val="0"/>
              </a:spcAft>
              <a:buNone/>
            </a:pPr>
            <a:r>
              <a:rPr lang="en-US"/>
              <a:t>Take inspiration from reflective listening. Rather than simply saying “I understand your concerns,” try to pair your understanding with a reflection of the context that’s causing people to react in a particular way. Often it means adding an additional sentence like “I see where you’re coming from. I would feel the same way if I experienced that (validating the person’s emotional experience).” Without relying on interpretation, verbalizing someone’s feelings back to them in your own words helps people feel not only heard, but understood.</a:t>
            </a:r>
            <a:endParaRPr/>
          </a:p>
          <a:p>
            <a:pPr marL="0" lvl="0" indent="0" algn="l" rtl="0">
              <a:spcBef>
                <a:spcPts val="0"/>
              </a:spcBef>
              <a:spcAft>
                <a:spcPts val="0"/>
              </a:spcAft>
              <a:buNone/>
            </a:pPr>
            <a:r>
              <a:rPr lang="en-US"/>
              <a:t>Acknowledge people’s subjective experience even if you disagree. “We know the recent changes to our terms and conditions may make some people uncomfortable, however, you can rely on us to provide you with clear communication and flexible options.” </a:t>
            </a:r>
            <a:endParaRPr/>
          </a:p>
          <a:p>
            <a:pPr marL="0" lvl="0" indent="0" algn="l" rtl="0">
              <a:spcBef>
                <a:spcPts val="0"/>
              </a:spcBef>
              <a:spcAft>
                <a:spcPts val="0"/>
              </a:spcAft>
              <a:buNone/>
            </a:pPr>
            <a:r>
              <a:rPr lang="en-US"/>
              <a:t>Be accountable. Regardless of the intention behind your communication, your organization should take responsibility for how your content affects people, even if it elicits an undesired reaction.</a:t>
            </a:r>
            <a:endParaRPr/>
          </a:p>
          <a:p>
            <a:pPr marL="0" lvl="0" indent="0" algn="l" rtl="0">
              <a:spcBef>
                <a:spcPts val="0"/>
              </a:spcBef>
              <a:spcAft>
                <a:spcPts val="0"/>
              </a:spcAft>
              <a:buNone/>
            </a:pPr>
            <a:r>
              <a:rPr lang="en-US"/>
              <a:t>Use emotive language in content responsibly. Use an emotional analysis tool to make sure you’re not unnecessarily evoking fear or anger to prompt a reaction from your target audience.</a:t>
            </a:r>
            <a:endParaRPr/>
          </a:p>
          <a:p>
            <a:pPr marL="0" lvl="0" indent="0" algn="l" rtl="0">
              <a:spcBef>
                <a:spcPts val="0"/>
              </a:spcBef>
              <a:spcAft>
                <a:spcPts val="0"/>
              </a:spcAft>
              <a:buNone/>
            </a:pPr>
            <a:r>
              <a:rPr lang="en-US"/>
              <a:t>Empathic communication skills are vital for both internal and external communication — so for employees and customers. </a:t>
            </a:r>
            <a:endParaRPr/>
          </a:p>
        </p:txBody>
      </p:sp>
      <p:sp>
        <p:nvSpPr>
          <p:cNvPr id="644" name="Google Shape;64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Say: Let us practice what we learnt so far. (You can also use a handout -1 from your content Kit)</a:t>
            </a:r>
            <a:endParaRPr/>
          </a:p>
          <a:p>
            <a:pPr marL="0" lvl="0" indent="0" algn="l" rtl="0">
              <a:spcBef>
                <a:spcPts val="0"/>
              </a:spcBef>
              <a:spcAft>
                <a:spcPts val="0"/>
              </a:spcAft>
              <a:buNone/>
            </a:pPr>
            <a:endParaRPr b="1"/>
          </a:p>
          <a:p>
            <a:pPr marL="0" lvl="0" indent="0" algn="l" rtl="0">
              <a:spcBef>
                <a:spcPts val="0"/>
              </a:spcBef>
              <a:spcAft>
                <a:spcPts val="0"/>
              </a:spcAft>
              <a:buNone/>
            </a:pPr>
            <a:r>
              <a:rPr lang="en-US" b="0"/>
              <a:t>Trainer to divide the group into 4 teams - give below 4 scenarios for role play – 1 scenario to 1 team…</a:t>
            </a:r>
            <a:endParaRPr/>
          </a:p>
          <a:p>
            <a:pPr marL="0" lvl="0" indent="0" algn="l" rtl="0">
              <a:spcBef>
                <a:spcPts val="0"/>
              </a:spcBef>
              <a:spcAft>
                <a:spcPts val="0"/>
              </a:spcAft>
              <a:buNone/>
            </a:pPr>
            <a:r>
              <a:rPr lang="en-US" b="0"/>
              <a:t>It is set of verbal &amp; non-verbal communication which each team need to enact and other teams to guess the situation and provide constructive solution. The rules for the role play is each team will have equal no. of participants using verbal and non-verbal communication (so if team is of 4 people – 2 of them will use verbal and 2 will use non-verbal to communicate) objective is to convey the scenario effectively.</a:t>
            </a:r>
            <a:endParaRPr/>
          </a:p>
          <a:p>
            <a:pPr marL="0" lvl="0" indent="0" algn="l" rtl="0">
              <a:spcBef>
                <a:spcPts val="0"/>
              </a:spcBef>
              <a:spcAft>
                <a:spcPts val="0"/>
              </a:spcAft>
              <a:buNone/>
            </a:pPr>
            <a:endParaRPr b="0"/>
          </a:p>
          <a:p>
            <a:pPr marL="0" lvl="0" indent="0" algn="l" rtl="0">
              <a:spcBef>
                <a:spcPts val="0"/>
              </a:spcBef>
              <a:spcAft>
                <a:spcPts val="0"/>
              </a:spcAft>
              <a:buNone/>
            </a:pPr>
            <a:r>
              <a:rPr lang="en-US" b="0"/>
              <a:t>Teams will have to prepare a 2 min skit / presentation and demonstrate – </a:t>
            </a:r>
            <a:r>
              <a:rPr lang="en-US" b="1"/>
              <a:t>Refer to Handout 2 in the Content Kit</a:t>
            </a:r>
            <a:endParaRPr/>
          </a:p>
          <a:p>
            <a:pPr marL="0" lvl="0" indent="0" algn="l" rtl="0">
              <a:spcBef>
                <a:spcPts val="0"/>
              </a:spcBef>
              <a:spcAft>
                <a:spcPts val="0"/>
              </a:spcAft>
              <a:buNone/>
            </a:pPr>
            <a:endParaRPr b="0"/>
          </a:p>
          <a:p>
            <a:pPr marL="0" lvl="0" indent="0" algn="l" rtl="0">
              <a:spcBef>
                <a:spcPts val="0"/>
              </a:spcBef>
              <a:spcAft>
                <a:spcPts val="0"/>
              </a:spcAft>
              <a:buNone/>
            </a:pPr>
            <a:r>
              <a:rPr lang="en-US" b="1"/>
              <a:t>Scenario 1: </a:t>
            </a:r>
            <a:r>
              <a:rPr lang="en-US" b="0"/>
              <a:t>One of the participant has come up for an interview and is sitting with the HR in the Interview round. The participants are expected to showcase the Passive style of communication </a:t>
            </a:r>
            <a:endParaRPr/>
          </a:p>
          <a:p>
            <a:pPr marL="0" lvl="0" indent="0" algn="l" rtl="0">
              <a:spcBef>
                <a:spcPts val="0"/>
              </a:spcBef>
              <a:spcAft>
                <a:spcPts val="0"/>
              </a:spcAft>
              <a:buNone/>
            </a:pPr>
            <a:endParaRPr b="0"/>
          </a:p>
          <a:p>
            <a:pPr marL="0" lvl="0" indent="0" algn="l" rtl="0">
              <a:spcBef>
                <a:spcPts val="0"/>
              </a:spcBef>
              <a:spcAft>
                <a:spcPts val="0"/>
              </a:spcAft>
              <a:buNone/>
            </a:pPr>
            <a:r>
              <a:rPr lang="en-US" b="1"/>
              <a:t>Scenario 2: </a:t>
            </a:r>
            <a:r>
              <a:rPr lang="en-US" b="0"/>
              <a:t>Colleague has given some work to another colleague and together they have to make the report and presentation after 1 day to their boss. Boss is very happy with the presentation and team work. – Participants to show aggressive but positive communication here</a:t>
            </a:r>
            <a:endParaRPr/>
          </a:p>
          <a:p>
            <a:pPr marL="0" lvl="0" indent="0" algn="l" rtl="0">
              <a:spcBef>
                <a:spcPts val="0"/>
              </a:spcBef>
              <a:spcAft>
                <a:spcPts val="0"/>
              </a:spcAft>
              <a:buNone/>
            </a:pPr>
            <a:r>
              <a:rPr lang="en-US" b="1"/>
              <a:t>Scenario 3: </a:t>
            </a:r>
            <a:r>
              <a:rPr lang="en-US" b="0"/>
              <a:t>Colleagues are discussing salaries and suddenly HR comes in and guides them the right way to work at office – very critical point in any organization – it is not on what you say but how it is said (trainer to support this team specially before presentation so that message is not misinterpreted)(Assertive behavior and communication is expected through this dialogue)</a:t>
            </a:r>
            <a:endParaRPr/>
          </a:p>
          <a:p>
            <a:pPr marL="0" lvl="0" indent="0" algn="l" rtl="0">
              <a:spcBef>
                <a:spcPts val="0"/>
              </a:spcBef>
              <a:spcAft>
                <a:spcPts val="0"/>
              </a:spcAft>
              <a:buNone/>
            </a:pPr>
            <a:r>
              <a:rPr lang="en-US" b="1"/>
              <a:t>Scenario 4: </a:t>
            </a:r>
            <a:r>
              <a:rPr lang="en-US" b="0"/>
              <a:t>Welcoming new joinee in the office – showcase good and bad behavior.</a:t>
            </a:r>
            <a:r>
              <a:rPr lang="en-US" b="1"/>
              <a:t> (</a:t>
            </a:r>
            <a:r>
              <a:rPr lang="en-US" b="0"/>
              <a:t>Empathetic communication to be demonstrated here)</a:t>
            </a:r>
            <a:endParaRPr b="1"/>
          </a:p>
        </p:txBody>
      </p:sp>
      <p:sp>
        <p:nvSpPr>
          <p:cNvPr id="658" name="Google Shape;65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Say: </a:t>
            </a:r>
            <a:r>
              <a:rPr lang="en-US" b="0"/>
              <a:t>So what is LADR?</a:t>
            </a:r>
            <a:endParaRPr/>
          </a:p>
          <a:p>
            <a:pPr marL="0" lvl="0" indent="0" algn="l" rtl="0">
              <a:spcBef>
                <a:spcPts val="0"/>
              </a:spcBef>
              <a:spcAft>
                <a:spcPts val="0"/>
              </a:spcAft>
              <a:buNone/>
            </a:pPr>
            <a:endParaRPr b="0"/>
          </a:p>
          <a:p>
            <a:pPr marL="0" lvl="0" indent="0" algn="l" rtl="0">
              <a:spcBef>
                <a:spcPts val="0"/>
              </a:spcBef>
              <a:spcAft>
                <a:spcPts val="0"/>
              </a:spcAft>
              <a:buNone/>
            </a:pPr>
            <a:r>
              <a:rPr lang="en-US" b="1"/>
              <a:t>L for Listening actively: </a:t>
            </a:r>
            <a:endParaRPr/>
          </a:p>
          <a:p>
            <a:pPr marL="0" lvl="0" indent="0" algn="l" rtl="0">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spcBef>
                <a:spcPts val="0"/>
              </a:spcBef>
              <a:spcAft>
                <a:spcPts val="0"/>
              </a:spcAft>
              <a:buNone/>
            </a:pPr>
            <a:r>
              <a:rPr lang="en-US" b="1"/>
              <a:t>A for Ask Questions: </a:t>
            </a:r>
            <a:endParaRPr/>
          </a:p>
          <a:p>
            <a:pPr marL="0" lvl="0" indent="0" algn="l" rtl="0">
              <a:spcBef>
                <a:spcPts val="0"/>
              </a:spcBef>
              <a:spcAft>
                <a:spcPts val="0"/>
              </a:spcAft>
              <a:buNone/>
            </a:pPr>
            <a:endParaRPr b="1" i="0">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200"/>
              <a:buFont typeface="Calibri"/>
              <a:buNone/>
            </a:pPr>
            <a:r>
              <a:rPr lang="en-US" b="1"/>
              <a:t>D for Doubts Clarify:</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Clr>
                <a:srgbClr val="2A2A2A"/>
              </a:buClr>
              <a:buSzPts val="1200"/>
              <a:buFont typeface="Arial"/>
              <a:buNone/>
            </a:pPr>
            <a:r>
              <a:rPr lang="en-US" b="1" i="0">
                <a:solidFill>
                  <a:srgbClr val="2A2A2A"/>
                </a:solidFill>
                <a:latin typeface="Open Sans"/>
                <a:ea typeface="Open Sans"/>
                <a:cs typeface="Open Sans"/>
                <a:sym typeface="Open Sans"/>
              </a:rPr>
              <a:t>R for Reconfirm before proceeding:</a:t>
            </a:r>
            <a:endParaRPr/>
          </a:p>
          <a:p>
            <a:pPr marL="0" lvl="0" indent="0" algn="l" rtl="0">
              <a:spcBef>
                <a:spcPts val="0"/>
              </a:spcBef>
              <a:spcAft>
                <a:spcPts val="0"/>
              </a:spcAft>
              <a:buNone/>
            </a:pPr>
            <a:endParaRPr b="1"/>
          </a:p>
        </p:txBody>
      </p:sp>
      <p:sp>
        <p:nvSpPr>
          <p:cNvPr id="751" name="Google Shape;75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374151"/>
                </a:solidFill>
                <a:latin typeface="Arial"/>
                <a:ea typeface="Arial"/>
                <a:cs typeface="Arial"/>
                <a:sym typeface="Arial"/>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endParaRPr/>
          </a:p>
          <a:p>
            <a:pPr marL="0" lvl="0" indent="0" algn="l" rtl="0">
              <a:spcBef>
                <a:spcPts val="0"/>
              </a:spcBef>
              <a:spcAft>
                <a:spcPts val="0"/>
              </a:spcAft>
              <a:buNone/>
            </a:pPr>
            <a:endParaRPr b="0" i="0">
              <a:solidFill>
                <a:srgbClr val="374151"/>
              </a:solidFill>
              <a:latin typeface="Arial"/>
              <a:ea typeface="Arial"/>
              <a:cs typeface="Arial"/>
              <a:sym typeface="Arial"/>
            </a:endParaRPr>
          </a:p>
          <a:p>
            <a:pPr marL="0" lvl="0" indent="0" algn="l" rtl="0">
              <a:spcBef>
                <a:spcPts val="0"/>
              </a:spcBef>
              <a:spcAft>
                <a:spcPts val="0"/>
              </a:spcAft>
              <a:buNone/>
            </a:pPr>
            <a:r>
              <a:rPr lang="en-US" b="0" i="0">
                <a:solidFill>
                  <a:srgbClr val="374151"/>
                </a:solidFill>
                <a:latin typeface="Arial"/>
                <a:ea typeface="Arial"/>
                <a:cs typeface="Arial"/>
                <a:sym typeface="Arial"/>
              </a:rPr>
              <a:t>Goals can help individuals to break down larger objectives into smaller, more manageable tasks and track progress towards their desired outcome.</a:t>
            </a:r>
            <a:endParaRPr/>
          </a:p>
        </p:txBody>
      </p:sp>
      <p:sp>
        <p:nvSpPr>
          <p:cNvPr id="777" name="Google Shape;777;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Clarity of Direction:</a:t>
            </a:r>
            <a:r>
              <a:rPr lang="en-US" b="0" i="0">
                <a:solidFill>
                  <a:srgbClr val="374151"/>
                </a:solidFill>
                <a:latin typeface="Arial"/>
                <a:ea typeface="Arial"/>
                <a:cs typeface="Arial"/>
                <a:sym typeface="Arial"/>
              </a:rPr>
              <a:t> Setting specific, measurable goals helps individuals and teams focus their efforts and resources towards achieving their desired outcomes.</a:t>
            </a:r>
            <a:endParaRPr/>
          </a:p>
          <a:p>
            <a:pPr marL="0" lvl="0" indent="0" algn="l" rtl="0">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Motivation:</a:t>
            </a:r>
            <a:r>
              <a:rPr lang="en-US" b="0" i="0">
                <a:solidFill>
                  <a:srgbClr val="374151"/>
                </a:solidFill>
                <a:latin typeface="Arial"/>
                <a:ea typeface="Arial"/>
                <a:cs typeface="Arial"/>
                <a:sym typeface="Arial"/>
              </a:rPr>
              <a:t> Goals provide a clear target and a sense of purpose, which can motivate individuals to work harder and persist through obstacles.</a:t>
            </a:r>
            <a:endParaRPr/>
          </a:p>
          <a:p>
            <a:pPr marL="0" lvl="0" indent="0" algn="l" rtl="0">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Accountability:</a:t>
            </a:r>
            <a:r>
              <a:rPr lang="en-US" b="0" i="0">
                <a:solidFill>
                  <a:srgbClr val="374151"/>
                </a:solidFill>
                <a:latin typeface="Arial"/>
                <a:ea typeface="Arial"/>
                <a:cs typeface="Arial"/>
                <a:sym typeface="Arial"/>
              </a:rPr>
              <a:t> Setting goals provides a clear benchmark against which progress can be measured, and holds individuals and teams accountable for their performance.</a:t>
            </a:r>
            <a:endParaRPr/>
          </a:p>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Prioritization:</a:t>
            </a:r>
            <a:r>
              <a:rPr lang="en-US" b="0" i="0">
                <a:solidFill>
                  <a:srgbClr val="374151"/>
                </a:solidFill>
                <a:latin typeface="Arial"/>
                <a:ea typeface="Arial"/>
                <a:cs typeface="Arial"/>
                <a:sym typeface="Arial"/>
              </a:rPr>
              <a:t> Goals help individuals and teams prioritize their activities and allocate their time and resources more effectively.</a:t>
            </a:r>
            <a:endParaRPr/>
          </a:p>
          <a:p>
            <a:pPr marL="0" lvl="0" indent="0" algn="l" rtl="0">
              <a:spcBef>
                <a:spcPts val="0"/>
              </a:spcBef>
              <a:spcAft>
                <a:spcPts val="0"/>
              </a:spcAft>
              <a:buClr>
                <a:srgbClr val="374151"/>
              </a:buClr>
              <a:buSzPts val="1200"/>
              <a:buFont typeface="Calibri"/>
              <a:buNone/>
            </a:pPr>
            <a:r>
              <a:rPr lang="en-US" b="0" i="0">
                <a:solidFill>
                  <a:srgbClr val="374151"/>
                </a:solidFill>
                <a:latin typeface="Arial"/>
                <a:ea typeface="Arial"/>
                <a:cs typeface="Arial"/>
                <a:sym typeface="Arial"/>
              </a:rPr>
              <a:t>.</a:t>
            </a:r>
            <a:endParaRPr/>
          </a:p>
          <a:p>
            <a:pPr marL="0" lvl="0" indent="0" algn="l" rtl="0">
              <a:spcBef>
                <a:spcPts val="0"/>
              </a:spcBef>
              <a:spcAft>
                <a:spcPts val="0"/>
              </a:spcAft>
              <a:buNone/>
            </a:pPr>
            <a:br>
              <a:rPr lang="en-US"/>
            </a:br>
            <a:endParaRPr/>
          </a:p>
        </p:txBody>
      </p:sp>
      <p:sp>
        <p:nvSpPr>
          <p:cNvPr id="785" name="Google Shape;78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u="sng">
                <a:solidFill>
                  <a:schemeClr val="dk1"/>
                </a:solidFill>
                <a:latin typeface="Arial"/>
                <a:ea typeface="Arial"/>
                <a:cs typeface="Arial"/>
                <a:sym typeface="Arial"/>
              </a:rPr>
              <a:t>LET’S Unwind</a:t>
            </a:r>
            <a:br>
              <a:rPr lang="en-US" sz="1200" b="1">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b="1">
                <a:solidFill>
                  <a:schemeClr val="dk1"/>
                </a:solidFill>
                <a:latin typeface="Arial"/>
                <a:ea typeface="Arial"/>
                <a:cs typeface="Arial"/>
                <a:sym typeface="Arial"/>
              </a:rPr>
              <a:t>Objective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To demonstrate the interdependency of individuals in an organization and hence the importance of great interpersonal skills. </a:t>
            </a: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Arial"/>
                <a:ea typeface="Arial"/>
                <a:cs typeface="Arial"/>
                <a:sym typeface="Arial"/>
              </a:rPr>
              <a:t>Resources</a:t>
            </a:r>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a:solidFill>
                  <a:schemeClr val="dk1"/>
                </a:solidFill>
                <a:latin typeface="Arial"/>
                <a:ea typeface="Arial"/>
                <a:cs typeface="Arial"/>
                <a:sym typeface="Arial"/>
              </a:rPr>
              <a:t>A Big Ball of wool/Ball of String</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b="1">
                <a:solidFill>
                  <a:schemeClr val="dk1"/>
                </a:solidFill>
                <a:latin typeface="Arial"/>
                <a:ea typeface="Arial"/>
                <a:cs typeface="Arial"/>
                <a:sym typeface="Arial"/>
              </a:rPr>
              <a:t>Procedure</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This activity involves all the participants in the class to stand in a circle.</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first person is given a ball of string and is asked to hold one end of the thread and then throw the ball to any person who he /she feels like throwing to. The next person. Likewise, needs to hold a part of the string and throw the ball to anybody from the circle.</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process continues till the ball of string / wool has been passed on to every person in the circle. At the end of the activity; every person needs to have held a small part of the long string.</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participants are asked to detangle the string such that a free flowing string passes from one participant to the one standing next to him.</a:t>
            </a: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Arial"/>
                <a:ea typeface="Arial"/>
                <a:cs typeface="Arial"/>
                <a:sym typeface="Arial"/>
              </a:rPr>
              <a:t>Discussion Questions</a:t>
            </a:r>
            <a:br>
              <a:rPr lang="en-US" sz="1200">
                <a:solidFill>
                  <a:schemeClr val="dk1"/>
                </a:solidFill>
                <a:latin typeface="Arial"/>
                <a:ea typeface="Arial"/>
                <a:cs typeface="Arial"/>
                <a:sym typeface="Arial"/>
              </a:rPr>
            </a:b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Even with the independent nature of our jobs, most of us still need others why?</a:t>
            </a:r>
            <a:endParaRPr/>
          </a:p>
          <a:p>
            <a:pPr marL="0" marR="0" lvl="0" indent="0" algn="l" rtl="0">
              <a:lnSpc>
                <a:spcPct val="100000"/>
              </a:lnSpc>
              <a:spcBef>
                <a:spcPts val="0"/>
              </a:spcBef>
              <a:spcAft>
                <a:spcPts val="0"/>
              </a:spcAft>
              <a:buClr>
                <a:schemeClr val="dk1"/>
              </a:buClr>
              <a:buSzPts val="1200"/>
              <a:buFont typeface="Arial"/>
              <a:buNone/>
            </a:pP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Can you think of any cases where we operate totally without support?</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Arial"/>
                <a:ea typeface="Arial"/>
                <a:cs typeface="Arial"/>
                <a:sym typeface="Arial"/>
              </a:rPr>
              <a:t>Debrief:</a:t>
            </a:r>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a:solidFill>
                  <a:schemeClr val="dk1"/>
                </a:solidFill>
                <a:latin typeface="Arial"/>
                <a:ea typeface="Arial"/>
                <a:cs typeface="Arial"/>
                <a:sym typeface="Arial"/>
              </a:rPr>
              <a:t> We are part of an organization. The success of our work will largely depend also on the support that we receive from our colleagues, peers, inter-departmental staff etc.. This is the reason that having good interpersonal skills is important. The rest we will see through the course of the day.</a:t>
            </a: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898" name="Google Shape;898;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374151"/>
                </a:solidFill>
                <a:latin typeface="Arial"/>
                <a:ea typeface="Arial"/>
                <a:cs typeface="Arial"/>
                <a:sym typeface="Arial"/>
              </a:rPr>
              <a:t>Interpersonal effectiveness refers to the ability to communicate and interact with others in a way that is respectful, assertive, and responsive to the needs of both oneself and others. It involves the skills of effective listening, expressing oneself clearly and assertively, understanding and respecting others' perspectives, negotiating conflicts, and managing emotions in relationships.</a:t>
            </a:r>
            <a:endParaRPr/>
          </a:p>
        </p:txBody>
      </p:sp>
      <p:sp>
        <p:nvSpPr>
          <p:cNvPr id="906" name="Google Shape;90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rabicPeriod"/>
            </a:pPr>
            <a:r>
              <a:rPr lang="en-US" b="1"/>
              <a:t>People have to always agree with one another. </a:t>
            </a:r>
            <a:r>
              <a:rPr lang="en-US" b="0" i="0">
                <a:solidFill>
                  <a:srgbClr val="374151"/>
                </a:solidFill>
                <a:latin typeface="Arial"/>
                <a:ea typeface="Arial"/>
                <a:cs typeface="Arial"/>
                <a:sym typeface="Arial"/>
              </a:rPr>
              <a:t>No, interpersonal effectiveness does not mean that people have to always agree with one another. In fact, interpersonal effectiveness involves being able to communicate effectively and respectfully with others, even when there are disagreements or differences of opinion. It is about finding ways to express one's own thoughts and feelings in a clear and assertive way, while also listening actively to others and understanding their perspectives.</a:t>
            </a:r>
            <a:endParaRPr/>
          </a:p>
          <a:p>
            <a:pPr marL="228600" marR="0" lvl="0" indent="-152400" algn="l" rtl="0">
              <a:lnSpc>
                <a:spcPct val="100000"/>
              </a:lnSpc>
              <a:spcBef>
                <a:spcPts val="0"/>
              </a:spcBef>
              <a:spcAft>
                <a:spcPts val="0"/>
              </a:spcAft>
              <a:buClr>
                <a:schemeClr val="dk1"/>
              </a:buClr>
              <a:buSzPts val="1200"/>
              <a:buFont typeface="Calibri"/>
              <a:buNone/>
            </a:pP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1"/>
              <a:t>I Always need to say Yes. </a:t>
            </a:r>
            <a:r>
              <a:rPr lang="en-US" b="0" i="0">
                <a:solidFill>
                  <a:srgbClr val="374151"/>
                </a:solidFill>
                <a:latin typeface="Arial"/>
                <a:ea typeface="Arial"/>
                <a:cs typeface="Arial"/>
                <a:sym typeface="Arial"/>
              </a:rPr>
              <a:t>No, you do not always need to say yes. In fact, it is important to be able to say no when necessary in order to maintain healthy boundaries and prioritize your own needs and responsibilities. Saying yes all the time can lead to burnout, resentment, and a lack of respect from others, as it may communicate that your time and resources are not valuable.</a:t>
            </a:r>
            <a:endParaRPr b="1"/>
          </a:p>
          <a:p>
            <a:pPr marL="228600" marR="0" lvl="0" indent="-152400" algn="l" rtl="0">
              <a:lnSpc>
                <a:spcPct val="100000"/>
              </a:lnSpc>
              <a:spcBef>
                <a:spcPts val="0"/>
              </a:spcBef>
              <a:spcAft>
                <a:spcPts val="0"/>
              </a:spcAft>
              <a:buClr>
                <a:schemeClr val="dk1"/>
              </a:buClr>
              <a:buSzPts val="1200"/>
              <a:buFont typeface="Calibri"/>
              <a:buNone/>
            </a:pP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b="1"/>
              <a:t>I like everyone and everyone likes me. : </a:t>
            </a:r>
            <a:r>
              <a:rPr lang="en-US" sz="1200">
                <a:solidFill>
                  <a:schemeClr val="dk1"/>
                </a:solidFill>
                <a:latin typeface="Calibri"/>
                <a:ea typeface="Calibri"/>
                <a:cs typeface="Calibri"/>
                <a:sym typeface="Calibri"/>
              </a:rPr>
              <a:t>Interpersonal effectiveness does not mean having a mutual admiration society. It is not possible for us to like everyone we interact or work with. However it is important for us to be able to maintain a professional working relationship with people.</a:t>
            </a:r>
            <a:r>
              <a:rPr lang="en-US" sz="1200" b="1">
                <a:solidFill>
                  <a:schemeClr val="dk1"/>
                </a:solidFill>
                <a:latin typeface="Calibri"/>
                <a:ea typeface="Calibri"/>
                <a:cs typeface="Calibri"/>
                <a:sym typeface="Calibri"/>
              </a:rPr>
              <a:t> </a:t>
            </a:r>
            <a:endParaRPr/>
          </a:p>
          <a:p>
            <a:pPr marL="228600" marR="0" lvl="0" indent="-152400" algn="l" rtl="0">
              <a:lnSpc>
                <a:spcPct val="100000"/>
              </a:lnSpc>
              <a:spcBef>
                <a:spcPts val="0"/>
              </a:spcBef>
              <a:spcAft>
                <a:spcPts val="0"/>
              </a:spcAft>
              <a:buClr>
                <a:schemeClr val="dk1"/>
              </a:buClr>
              <a:buSzPts val="1200"/>
              <a:buFont typeface="Calibri"/>
              <a:buNone/>
            </a:pPr>
            <a:endParaRPr b="1"/>
          </a:p>
          <a:p>
            <a:pPr marL="228600" lvl="0" indent="-228600" algn="l" rtl="0">
              <a:spcBef>
                <a:spcPts val="0"/>
              </a:spcBef>
              <a:spcAft>
                <a:spcPts val="0"/>
              </a:spcAft>
              <a:buClr>
                <a:schemeClr val="dk1"/>
              </a:buClr>
              <a:buSzPts val="1200"/>
              <a:buFont typeface="Calibri"/>
              <a:buAutoNum type="arabicPeriod"/>
            </a:pPr>
            <a:r>
              <a:rPr lang="en-US" b="1"/>
              <a:t>I should sacrifice my needs for those of others.: </a:t>
            </a:r>
            <a:r>
              <a:rPr lang="en-US" b="0" i="0">
                <a:solidFill>
                  <a:srgbClr val="374151"/>
                </a:solidFill>
                <a:latin typeface="Arial"/>
                <a:ea typeface="Arial"/>
                <a:cs typeface="Arial"/>
                <a:sym typeface="Arial"/>
              </a:rPr>
              <a:t>While it is important to be considerate and empathetic towards others, it is not healthy or sustainable to sacrifice your own needs and well-being for the sake of others. Neglecting your own needs and prioritizing the needs of others all the time can lead to burnout, resentment, and a lack of respect from others. It is important to strike a balance between meeting your own needs and taking care of others. This means recognizing your own limits and boundaries, being assertive about your own needs and priorities, and communicating your needs clearly and respectfully to others. </a:t>
            </a:r>
            <a:endParaRPr/>
          </a:p>
          <a:p>
            <a:pPr marL="228600" marR="0" lvl="0" indent="-152400" algn="l" rtl="0">
              <a:lnSpc>
                <a:spcPct val="100000"/>
              </a:lnSpc>
              <a:spcBef>
                <a:spcPts val="0"/>
              </a:spcBef>
              <a:spcAft>
                <a:spcPts val="0"/>
              </a:spcAft>
              <a:buClr>
                <a:schemeClr val="dk1"/>
              </a:buClr>
              <a:buSzPts val="1200"/>
              <a:buFont typeface="Calibri"/>
              <a:buNone/>
            </a:pPr>
            <a:endParaRPr b="1"/>
          </a:p>
          <a:p>
            <a:pPr marL="228600" marR="0" lvl="0" indent="-152400" algn="l" rtl="0">
              <a:lnSpc>
                <a:spcPct val="100000"/>
              </a:lnSpc>
              <a:spcBef>
                <a:spcPts val="0"/>
              </a:spcBef>
              <a:spcAft>
                <a:spcPts val="0"/>
              </a:spcAft>
              <a:buClr>
                <a:schemeClr val="dk1"/>
              </a:buClr>
              <a:buSzPts val="1200"/>
              <a:buFont typeface="Calibri"/>
              <a:buNone/>
            </a:pPr>
            <a:endParaRPr b="1"/>
          </a:p>
          <a:p>
            <a:pPr marL="228600" marR="0" lvl="0" indent="-228600" algn="l" rtl="0">
              <a:lnSpc>
                <a:spcPct val="100000"/>
              </a:lnSpc>
              <a:spcBef>
                <a:spcPts val="0"/>
              </a:spcBef>
              <a:spcAft>
                <a:spcPts val="0"/>
              </a:spcAft>
              <a:buClr>
                <a:schemeClr val="dk1"/>
              </a:buClr>
              <a:buSzPts val="1200"/>
              <a:buFont typeface="Calibri"/>
              <a:buAutoNum type="arabicPeriod"/>
            </a:pPr>
            <a:r>
              <a:rPr lang="en-US" b="1"/>
              <a:t>Being with people all the time. </a:t>
            </a:r>
            <a:r>
              <a:rPr lang="en-US" b="0"/>
              <a:t>H</a:t>
            </a:r>
            <a:r>
              <a:rPr lang="en-US" sz="1200">
                <a:solidFill>
                  <a:schemeClr val="dk1"/>
                </a:solidFill>
                <a:latin typeface="Calibri"/>
                <a:ea typeface="Calibri"/>
                <a:cs typeface="Calibri"/>
                <a:sym typeface="Calibri"/>
              </a:rPr>
              <a:t>aving good relationships with people is not directly proportional with the frequency of time spent but with the quality of interaction. You do not need to occupy the mind of another at all times to be important to them. But the kind of interaction that you have and the outcome of that interaction is what will define the effectiveness of the relationship.</a:t>
            </a:r>
            <a:endParaRPr/>
          </a:p>
          <a:p>
            <a:pPr marL="228600" marR="0" lvl="0" indent="-152400" algn="l" rtl="0">
              <a:lnSpc>
                <a:spcPct val="100000"/>
              </a:lnSpc>
              <a:spcBef>
                <a:spcPts val="0"/>
              </a:spcBef>
              <a:spcAft>
                <a:spcPts val="0"/>
              </a:spcAft>
              <a:buClr>
                <a:schemeClr val="dk1"/>
              </a:buClr>
              <a:buSzPts val="1200"/>
              <a:buFont typeface="Calibri"/>
              <a:buNone/>
            </a:pPr>
            <a:endParaRPr b="1"/>
          </a:p>
          <a:p>
            <a:pPr marL="228600" marR="0" lvl="0" indent="-228600" algn="l" rtl="0">
              <a:lnSpc>
                <a:spcPct val="100000"/>
              </a:lnSpc>
              <a:spcBef>
                <a:spcPts val="0"/>
              </a:spcBef>
              <a:spcAft>
                <a:spcPts val="0"/>
              </a:spcAft>
              <a:buClr>
                <a:schemeClr val="dk1"/>
              </a:buClr>
              <a:buSzPts val="1200"/>
              <a:buFont typeface="Calibri"/>
              <a:buAutoNum type="arabicPeriod"/>
            </a:pPr>
            <a:r>
              <a:rPr lang="en-US" b="1"/>
              <a:t>I should have a lot of friends. Interpersonal effectiveness </a:t>
            </a:r>
            <a:r>
              <a:rPr lang="en-US" sz="1200">
                <a:solidFill>
                  <a:schemeClr val="dk1"/>
                </a:solidFill>
                <a:latin typeface="Calibri"/>
                <a:ea typeface="Calibri"/>
                <a:cs typeface="Calibri"/>
                <a:sym typeface="Calibri"/>
              </a:rPr>
              <a:t>is not limited to friendship. It goes beyond that. It is the ability to interact with others in such a way that you are able to achieve your desired outcomes. It is true that people who are very effective in their relationships are likely to have more friends. But having fewer friends does not mean that you are any less effective.</a:t>
            </a:r>
            <a:endParaRPr b="1"/>
          </a:p>
          <a:p>
            <a:pPr marL="228600" marR="0" lvl="0" indent="-152400" algn="l" rtl="0">
              <a:lnSpc>
                <a:spcPct val="100000"/>
              </a:lnSpc>
              <a:spcBef>
                <a:spcPts val="0"/>
              </a:spcBef>
              <a:spcAft>
                <a:spcPts val="0"/>
              </a:spcAft>
              <a:buClr>
                <a:schemeClr val="dk1"/>
              </a:buClr>
              <a:buSzPts val="1200"/>
              <a:buFont typeface="Calibri"/>
              <a:buNone/>
            </a:pPr>
            <a:endParaRPr b="1"/>
          </a:p>
          <a:p>
            <a:pPr marL="228600" marR="0" lvl="0" indent="-152400" algn="l" rtl="0">
              <a:lnSpc>
                <a:spcPct val="100000"/>
              </a:lnSpc>
              <a:spcBef>
                <a:spcPts val="0"/>
              </a:spcBef>
              <a:spcAft>
                <a:spcPts val="0"/>
              </a:spcAft>
              <a:buClr>
                <a:schemeClr val="dk1"/>
              </a:buClr>
              <a:buSzPts val="1200"/>
              <a:buFont typeface="Calibri"/>
              <a:buNone/>
            </a:pPr>
            <a:endParaRPr/>
          </a:p>
        </p:txBody>
      </p:sp>
      <p:sp>
        <p:nvSpPr>
          <p:cNvPr id="930" name="Google Shape;93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Practice active listening:</a:t>
            </a:r>
            <a:r>
              <a:rPr lang="en-US" b="0" i="0">
                <a:solidFill>
                  <a:srgbClr val="374151"/>
                </a:solidFill>
                <a:latin typeface="Arial"/>
                <a:ea typeface="Arial"/>
                <a:cs typeface="Arial"/>
                <a:sym typeface="Arial"/>
              </a:rPr>
              <a:t> One of the most important skills in building strong relationships is the ability to listen actively. This means giving your full attention to the person speaking, asking clarifying questions, and responding in a way that shows you have understood their perspective. By actively listening, you can build trust and understanding in your relationships.</a:t>
            </a:r>
            <a:endParaRPr/>
          </a:p>
          <a:p>
            <a:pPr marL="0" lvl="0" indent="0" algn="l" rtl="0">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Practice assertive communication:</a:t>
            </a:r>
            <a:r>
              <a:rPr lang="en-US" b="0" i="0">
                <a:solidFill>
                  <a:srgbClr val="374151"/>
                </a:solidFill>
                <a:latin typeface="Arial"/>
                <a:ea typeface="Arial"/>
                <a:cs typeface="Arial"/>
                <a:sym typeface="Arial"/>
              </a:rPr>
              <a:t> Being assertive means communicating your thoughts, feelings, and needs in a clear, respectful, and direct way. It involves expressing yourself confidently while also respecting the feelings and perspectives of others. This can help you to avoid misunderstandings and conflicts, and build stronger, more authentic relationships.</a:t>
            </a:r>
            <a:endParaRPr/>
          </a:p>
          <a:p>
            <a:pPr marL="0" lvl="0" indent="0" algn="l" rtl="0">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Develop empathy: </a:t>
            </a:r>
            <a:r>
              <a:rPr lang="en-US" b="0" i="0">
                <a:solidFill>
                  <a:srgbClr val="374151"/>
                </a:solidFill>
                <a:latin typeface="Arial"/>
                <a:ea typeface="Arial"/>
                <a:cs typeface="Arial"/>
                <a:sym typeface="Arial"/>
              </a:rPr>
              <a:t>Empathy is the ability to understand and share the feelings of others. By putting yourself in someone else's shoes, you can gain a deeper understanding of their perspective and build stronger relationships based on mutual respect and understanding.</a:t>
            </a:r>
            <a:endParaRPr/>
          </a:p>
          <a:p>
            <a:pPr marL="0" lvl="0" indent="0" algn="l" rtl="0">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Learn conflict resolution skills: </a:t>
            </a:r>
            <a:r>
              <a:rPr lang="en-US" b="0" i="0">
                <a:solidFill>
                  <a:srgbClr val="374151"/>
                </a:solidFill>
                <a:latin typeface="Arial"/>
                <a:ea typeface="Arial"/>
                <a:cs typeface="Arial"/>
                <a:sym typeface="Arial"/>
              </a:rPr>
              <a:t>Conflict is a natural part of any relationship, and being able to resolve conflicts constructively is essential for building strong and healthy relationships. This involves identifying the root cause of the conflict, expressing your thoughts and feelings in a respectful way, and working with the other person to find a mutually beneficial solution.</a:t>
            </a:r>
            <a:endParaRPr/>
          </a:p>
          <a:p>
            <a:pPr marL="0" lvl="0" indent="0" algn="l" rtl="0">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Emotional Intelligence: </a:t>
            </a:r>
            <a:r>
              <a:rPr lang="en-US" b="0" i="0">
                <a:solidFill>
                  <a:srgbClr val="374151"/>
                </a:solidFill>
                <a:latin typeface="Arial"/>
                <a:ea typeface="Arial"/>
                <a:cs typeface="Arial"/>
                <a:sym typeface="Arial"/>
              </a:rPr>
              <a:t>Mindfulness is the practice of being present in the moment and fully engaged with your surroundings. By practicing mindfulness, you can develop greater self-awareness and emotional intelligence, which can help you to communicate more effectively and build stronger relationships.</a:t>
            </a:r>
            <a:endParaRPr/>
          </a:p>
          <a:p>
            <a:pPr marL="0" lvl="0" indent="0" algn="l" rtl="0">
              <a:spcBef>
                <a:spcPts val="0"/>
              </a:spcBef>
              <a:spcAft>
                <a:spcPts val="0"/>
              </a:spcAft>
              <a:buNone/>
            </a:pPr>
            <a:endParaRPr/>
          </a:p>
        </p:txBody>
      </p:sp>
      <p:sp>
        <p:nvSpPr>
          <p:cNvPr id="948" name="Google Shape;948;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agenda of todays workshop is as follows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sz="1200"/>
              <a:t>Understanding Personal Effectiveness</a:t>
            </a:r>
            <a:endParaRPr/>
          </a:p>
          <a:p>
            <a:pPr marL="171450" lvl="0" indent="-171450" algn="l" rtl="0">
              <a:spcBef>
                <a:spcPts val="0"/>
              </a:spcBef>
              <a:spcAft>
                <a:spcPts val="0"/>
              </a:spcAft>
              <a:buClr>
                <a:schemeClr val="dk1"/>
              </a:buClr>
              <a:buSzPts val="1200"/>
              <a:buFont typeface="Arial"/>
              <a:buChar char="•"/>
            </a:pPr>
            <a:r>
              <a:rPr lang="en-US" sz="1200"/>
              <a:t>Building an attitude of Ownership at workplace</a:t>
            </a:r>
            <a:endParaRPr/>
          </a:p>
          <a:p>
            <a:pPr marL="171450" lvl="0" indent="-171450" algn="l" rtl="0">
              <a:spcBef>
                <a:spcPts val="0"/>
              </a:spcBef>
              <a:spcAft>
                <a:spcPts val="0"/>
              </a:spcAft>
              <a:buClr>
                <a:schemeClr val="dk1"/>
              </a:buClr>
              <a:buSzPts val="1200"/>
              <a:buFont typeface="Arial"/>
              <a:buChar char="•"/>
            </a:pPr>
            <a:r>
              <a:rPr lang="en-US" sz="1200"/>
              <a:t>Impactful communication</a:t>
            </a:r>
            <a:endParaRPr/>
          </a:p>
          <a:p>
            <a:pPr marL="171450" lvl="0" indent="-171450" algn="l" rtl="0">
              <a:spcBef>
                <a:spcPts val="0"/>
              </a:spcBef>
              <a:spcAft>
                <a:spcPts val="0"/>
              </a:spcAft>
              <a:buClr>
                <a:schemeClr val="dk1"/>
              </a:buClr>
              <a:buSzPts val="1200"/>
              <a:buFont typeface="Arial"/>
              <a:buChar char="•"/>
            </a:pPr>
            <a:r>
              <a:rPr lang="en-US" sz="1200"/>
              <a:t>Building Fool Proof Communication</a:t>
            </a:r>
            <a:endParaRPr/>
          </a:p>
          <a:p>
            <a:pPr marL="171450" lvl="0" indent="-171450" algn="l" rtl="0">
              <a:spcBef>
                <a:spcPts val="0"/>
              </a:spcBef>
              <a:spcAft>
                <a:spcPts val="0"/>
              </a:spcAft>
              <a:buClr>
                <a:schemeClr val="dk1"/>
              </a:buClr>
              <a:buSzPts val="1200"/>
              <a:buFont typeface="Arial"/>
              <a:buChar char="•"/>
            </a:pPr>
            <a:r>
              <a:rPr lang="en-US" sz="1200"/>
              <a:t>Goal Setting</a:t>
            </a:r>
            <a:endParaRPr/>
          </a:p>
          <a:p>
            <a:pPr marL="171450" lvl="0" indent="-171450" algn="l" rtl="0">
              <a:spcBef>
                <a:spcPts val="0"/>
              </a:spcBef>
              <a:spcAft>
                <a:spcPts val="0"/>
              </a:spcAft>
              <a:buClr>
                <a:schemeClr val="dk1"/>
              </a:buClr>
              <a:buSzPts val="1200"/>
              <a:buFont typeface="Arial"/>
              <a:buChar char="•"/>
            </a:pPr>
            <a:r>
              <a:rPr lang="en-US" sz="1200"/>
              <a:t>Being a Team player</a:t>
            </a:r>
            <a:endParaRPr/>
          </a:p>
          <a:p>
            <a:pPr marL="0" lvl="0" indent="0" algn="l" rtl="0">
              <a:spcBef>
                <a:spcPts val="0"/>
              </a:spcBef>
              <a:spcAft>
                <a:spcPts val="0"/>
              </a:spcAft>
              <a:buNone/>
            </a:pPr>
            <a:endParaRPr/>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0" name="Google Shape;103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u="sng"/>
              <a:t>Facilitator’s Notes: </a:t>
            </a:r>
            <a:endParaRPr/>
          </a:p>
          <a:p>
            <a:pPr marL="0" marR="0" lvl="0" indent="0" algn="l" rtl="0">
              <a:spcBef>
                <a:spcPts val="0"/>
              </a:spcBef>
              <a:spcAft>
                <a:spcPts val="0"/>
              </a:spcAft>
              <a:buNone/>
            </a:pPr>
            <a:endParaRPr sz="1200" i="0" u="none" strike="noStrike">
              <a:solidFill>
                <a:srgbClr val="000000"/>
              </a:solidFill>
            </a:endParaRPr>
          </a:p>
          <a:p>
            <a:pPr marL="0" marR="0" lvl="0" indent="0" algn="l" rtl="0">
              <a:spcBef>
                <a:spcPts val="0"/>
              </a:spcBef>
              <a:spcAft>
                <a:spcPts val="0"/>
              </a:spcAft>
              <a:buNone/>
            </a:pPr>
            <a:r>
              <a:rPr lang="en-US" sz="1200" i="0" u="none" strike="noStrike">
                <a:solidFill>
                  <a:srgbClr val="000000"/>
                </a:solidFill>
              </a:rPr>
              <a:t>The Trainer is free to use the Icebreaker of their own choice instead of the one discussed here.</a:t>
            </a:r>
            <a:endParaRPr/>
          </a:p>
          <a:p>
            <a:pPr marL="0" marR="0" lvl="0" indent="0" algn="l" rtl="0">
              <a:spcBef>
                <a:spcPts val="0"/>
              </a:spcBef>
              <a:spcAft>
                <a:spcPts val="0"/>
              </a:spcAft>
              <a:buNone/>
            </a:pPr>
            <a:endParaRPr sz="1200" i="0" u="none" strike="noStrike">
              <a:solidFill>
                <a:srgbClr val="000000"/>
              </a:solidFill>
            </a:endParaRPr>
          </a:p>
          <a:p>
            <a:pPr marL="0" marR="0" lvl="0" indent="0" algn="l" rtl="0">
              <a:lnSpc>
                <a:spcPct val="100000"/>
              </a:lnSpc>
              <a:spcBef>
                <a:spcPts val="0"/>
              </a:spcBef>
              <a:spcAft>
                <a:spcPts val="0"/>
              </a:spcAft>
              <a:buClr>
                <a:srgbClr val="000000"/>
              </a:buClr>
              <a:buSzPts val="1200"/>
              <a:buFont typeface="Calibri"/>
              <a:buNone/>
            </a:pPr>
            <a:r>
              <a:rPr lang="en-US" sz="1200" i="0" u="none" strike="noStrike">
                <a:solidFill>
                  <a:srgbClr val="000000"/>
                </a:solidFill>
              </a:rPr>
              <a:t>In this Ice breaker the entire batch is required to form one story where each participants contributes one line each. The Trainer starts with a sample one line and the next participant after that is required to introduce their name and add the next line to the story. While this story is being built the participant introduction is also happening side by side.</a:t>
            </a:r>
            <a:endParaRPr/>
          </a:p>
          <a:p>
            <a:pPr marL="0" marR="0" lvl="0" indent="0" algn="l" rtl="0">
              <a:lnSpc>
                <a:spcPct val="100000"/>
              </a:lnSpc>
              <a:spcBef>
                <a:spcPts val="0"/>
              </a:spcBef>
              <a:spcAft>
                <a:spcPts val="0"/>
              </a:spcAft>
              <a:buClr>
                <a:schemeClr val="dk1"/>
              </a:buClr>
              <a:buSzPts val="1200"/>
              <a:buFont typeface="Calibri"/>
              <a:buNone/>
            </a:pPr>
            <a:endParaRPr sz="1200" i="0" u="none" strike="noStrike">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sz="1200" i="0" u="none" strike="noStrike">
              <a:solidFill>
                <a:srgbClr val="000000"/>
              </a:solidFill>
            </a:endParaRPr>
          </a:p>
          <a:p>
            <a:pPr marL="0" lvl="0" indent="0" algn="l" rtl="0">
              <a:lnSpc>
                <a:spcPct val="150000"/>
              </a:lnSpc>
              <a:spcBef>
                <a:spcPts val="0"/>
              </a:spcBef>
              <a:spcAft>
                <a:spcPts val="0"/>
              </a:spcAft>
              <a:buNone/>
            </a:pPr>
            <a:r>
              <a:rPr lang="en-US" sz="1200" b="1"/>
              <a:t>Aim of the Icebreaker</a:t>
            </a:r>
            <a:endParaRPr/>
          </a:p>
          <a:p>
            <a:pPr marL="171450" lvl="0" indent="-171450" algn="l" rtl="0">
              <a:lnSpc>
                <a:spcPct val="150000"/>
              </a:lnSpc>
              <a:spcBef>
                <a:spcPts val="0"/>
              </a:spcBef>
              <a:spcAft>
                <a:spcPts val="0"/>
              </a:spcAft>
              <a:buClr>
                <a:schemeClr val="dk1"/>
              </a:buClr>
              <a:buSzPts val="1200"/>
              <a:buFont typeface="Noto Sans Symbols"/>
              <a:buChar char="▪"/>
            </a:pPr>
            <a:r>
              <a:rPr lang="en-US" sz="1200"/>
              <a:t>The aim is to know each other better and communicate.</a:t>
            </a:r>
            <a:endParaRPr/>
          </a:p>
          <a:p>
            <a:pPr marL="171450" lvl="0" indent="-95250" algn="l" rtl="0">
              <a:lnSpc>
                <a:spcPct val="150000"/>
              </a:lnSpc>
              <a:spcBef>
                <a:spcPts val="0"/>
              </a:spcBef>
              <a:spcAft>
                <a:spcPts val="0"/>
              </a:spcAft>
              <a:buClr>
                <a:schemeClr val="dk1"/>
              </a:buClr>
              <a:buSzPts val="1200"/>
              <a:buFont typeface="Noto Sans Symbols"/>
              <a:buNone/>
            </a:pPr>
            <a:endParaRPr sz="1200"/>
          </a:p>
          <a:p>
            <a:pPr marL="0" lvl="0" indent="0" algn="l" rtl="0">
              <a:lnSpc>
                <a:spcPct val="150000"/>
              </a:lnSpc>
              <a:spcBef>
                <a:spcPts val="0"/>
              </a:spcBef>
              <a:spcAft>
                <a:spcPts val="0"/>
              </a:spcAft>
              <a:buClr>
                <a:schemeClr val="dk1"/>
              </a:buClr>
              <a:buSzPts val="1200"/>
              <a:buFont typeface="Noto Sans Symbols"/>
              <a:buNone/>
            </a:pPr>
            <a:endParaRPr sz="1200"/>
          </a:p>
          <a:p>
            <a:pPr marL="0" lvl="0" indent="0" algn="l" rtl="0">
              <a:lnSpc>
                <a:spcPct val="150000"/>
              </a:lnSpc>
              <a:spcBef>
                <a:spcPts val="0"/>
              </a:spcBef>
              <a:spcAft>
                <a:spcPts val="0"/>
              </a:spcAft>
              <a:buClr>
                <a:schemeClr val="dk1"/>
              </a:buClr>
              <a:buSzPts val="1200"/>
              <a:buFont typeface="Noto Sans Symbols"/>
              <a:buNone/>
            </a:pPr>
            <a:r>
              <a:rPr lang="en-US" sz="1200" b="1"/>
              <a:t>Methodology</a:t>
            </a:r>
            <a:endParaRPr/>
          </a:p>
          <a:p>
            <a:pPr marL="0" lvl="0" indent="-76200" algn="l" rtl="0">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Gather all participants in a circle or around a table.</a:t>
            </a:r>
            <a:endParaRPr/>
          </a:p>
          <a:p>
            <a:pPr marL="0" lvl="0" indent="-76200" algn="l" rtl="0">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Trainer/ facilitator start as story For example, "Once upon a time, there was a magical forest deep in the heart of the mountains."</a:t>
            </a:r>
            <a:endParaRPr/>
          </a:p>
          <a:p>
            <a:pPr marL="0" lvl="0" indent="-76200" algn="l" rtl="0">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Choose one person to introduce themselves and build the next line of story by saying one sentence. </a:t>
            </a:r>
            <a:r>
              <a:rPr lang="en-US" b="1" i="0">
                <a:solidFill>
                  <a:srgbClr val="374151"/>
                </a:solidFill>
                <a:latin typeface="Arial"/>
                <a:ea typeface="Arial"/>
                <a:cs typeface="Arial"/>
                <a:sym typeface="Arial"/>
              </a:rPr>
              <a:t>(Each participant should contribute only 1 sentence)</a:t>
            </a:r>
            <a:endParaRPr/>
          </a:p>
          <a:p>
            <a:pPr marL="0" lvl="0" indent="-76200" algn="l" rtl="0">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Go around the circle or table with each person adding one sentence to the story.</a:t>
            </a:r>
            <a:endParaRPr/>
          </a:p>
          <a:p>
            <a:pPr marL="0" lvl="0" indent="-76200" algn="l" rtl="0">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Each sentence should build upon the previous one and move the story forward.</a:t>
            </a:r>
            <a:endParaRPr/>
          </a:p>
          <a:p>
            <a:pPr marL="0" lvl="0" indent="-76200" algn="l" rtl="0">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Continue the story until everyone has had a chance to contribute or until the story reaches a natural ending.</a:t>
            </a:r>
            <a:endParaRPr/>
          </a:p>
          <a:p>
            <a:pPr marL="0" lvl="0" indent="-76200" algn="l" rtl="0">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Encourage participants to be creative and imaginative with their contributions, and to listen to each other's ideas and build on them.</a:t>
            </a:r>
            <a:endParaRPr/>
          </a:p>
          <a:p>
            <a:pPr marL="0" marR="0" lvl="0" indent="0" algn="l" rtl="0">
              <a:spcBef>
                <a:spcPts val="0"/>
              </a:spcBef>
              <a:spcAft>
                <a:spcPts val="0"/>
              </a:spcAft>
              <a:buNone/>
            </a:pPr>
            <a:endParaRPr b="0"/>
          </a:p>
          <a:p>
            <a:pPr marL="0" marR="0" lvl="0" indent="0" algn="l" rtl="0">
              <a:spcBef>
                <a:spcPts val="0"/>
              </a:spcBef>
              <a:spcAft>
                <a:spcPts val="0"/>
              </a:spcAft>
              <a:buNone/>
            </a:pPr>
            <a:r>
              <a:rPr lang="en-US" b="0"/>
              <a:t>Lets move to next slide.</a:t>
            </a:r>
            <a:endParaRPr sz="1200" b="1" i="0" u="none" strike="noStrike">
              <a:solidFill>
                <a:srgbClr val="000000"/>
              </a:solidFill>
            </a:endParaRPr>
          </a:p>
          <a:p>
            <a:pPr marL="0" lvl="0" indent="0" algn="l" rtl="0">
              <a:spcBef>
                <a:spcPts val="0"/>
              </a:spcBef>
              <a:spcAft>
                <a:spcPts val="0"/>
              </a:spcAft>
              <a:buNone/>
            </a:pPr>
            <a:endParaRPr/>
          </a:p>
        </p:txBody>
      </p:sp>
      <p:sp>
        <p:nvSpPr>
          <p:cNvPr id="213" name="Google Shape;2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b="0" i="0">
              <a:solidFill>
                <a:srgbClr val="374151"/>
              </a:solidFill>
              <a:latin typeface="Arial"/>
              <a:ea typeface="Arial"/>
              <a:cs typeface="Arial"/>
              <a:sym typeface="Arial"/>
            </a:endParaRPr>
          </a:p>
          <a:p>
            <a:pPr marL="0" lvl="0" indent="0" algn="l" rtl="0">
              <a:spcBef>
                <a:spcPts val="0"/>
              </a:spcBef>
              <a:spcAft>
                <a:spcPts val="0"/>
              </a:spcAft>
              <a:buNone/>
            </a:pPr>
            <a:r>
              <a:rPr lang="en-US" b="0" i="0">
                <a:solidFill>
                  <a:srgbClr val="374151"/>
                </a:solidFill>
                <a:latin typeface="Arial"/>
                <a:ea typeface="Arial"/>
                <a:cs typeface="Arial"/>
                <a:sym typeface="Arial"/>
              </a:rPr>
              <a:t>Soft skills, often referred to as interpersonal skills or people skills, are a set of personal qualities and attributes that enable individuals to effectively interact with others, communicate, collaborate, and manage themselves in various situations. These skills are not typically related to technical knowledge or expertise in a specific field, but rather focus on the way individuals handle themselves and their relationships. Soft skills are essential for personal and professional success as they contribute to effective communication, teamwork, adaptability, and overall personal effectiveness.</a:t>
            </a:r>
            <a:endParaRPr/>
          </a:p>
          <a:p>
            <a:pPr marL="0" lvl="0" indent="0" algn="l" rtl="0">
              <a:spcBef>
                <a:spcPts val="0"/>
              </a:spcBef>
              <a:spcAft>
                <a:spcPts val="0"/>
              </a:spcAft>
              <a:buNone/>
            </a:pPr>
            <a:endParaRPr>
              <a:latin typeface="Arial"/>
              <a:ea typeface="Arial"/>
              <a:cs typeface="Arial"/>
              <a:sym typeface="Arial"/>
            </a:endParaRPr>
          </a:p>
        </p:txBody>
      </p:sp>
      <p:sp>
        <p:nvSpPr>
          <p:cNvPr id="227" name="Google Shape;2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latin typeface="Arial"/>
                <a:ea typeface="Arial"/>
                <a:cs typeface="Arial"/>
                <a:sym typeface="Arial"/>
              </a:rPr>
              <a:t>Following are the benefits of a campus to corporate workshop thus leading to enhancing of personal effectiveness of the participants. These are also the topics that we are going to learn in our 2 days of workshop</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Professional Communication:</a:t>
            </a:r>
            <a:r>
              <a:rPr lang="en-US">
                <a:latin typeface="Arial"/>
                <a:ea typeface="Arial"/>
                <a:cs typeface="Arial"/>
                <a:sym typeface="Arial"/>
              </a:rPr>
              <a:t> This includes improving written and verbal communication skills, understanding email etiquette, and learning how to interact effectively with colleagues, clients, and superiors.</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Business Etiquette and Professionalism:</a:t>
            </a:r>
            <a:r>
              <a:rPr lang="en-US">
                <a:latin typeface="Arial"/>
                <a:ea typeface="Arial"/>
                <a:cs typeface="Arial"/>
                <a:sym typeface="Arial"/>
              </a:rPr>
              <a:t> Participants are educated about workplace behavior, dress code, punctuality, and other aspects of maintaining a professional demeanor.</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Time Management and Productivity:</a:t>
            </a:r>
            <a:r>
              <a:rPr lang="en-US">
                <a:latin typeface="Arial"/>
                <a:ea typeface="Arial"/>
                <a:cs typeface="Arial"/>
                <a:sym typeface="Arial"/>
              </a:rPr>
              <a:t> Techniques for managing workloads, setting priorities, and meeting deadlines are often discussed to ensure participants can handle the demands of a professional role.</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Teamwork and Collaboration:</a:t>
            </a:r>
            <a:r>
              <a:rPr lang="en-US">
                <a:latin typeface="Arial"/>
                <a:ea typeface="Arial"/>
                <a:cs typeface="Arial"/>
                <a:sym typeface="Arial"/>
              </a:rPr>
              <a:t> Workshops focus on how to work effectively within a team, contribute to group projects, and resolve conflicts that might arise.</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Adapting to Organizational Culture:</a:t>
            </a:r>
            <a:r>
              <a:rPr lang="en-US">
                <a:latin typeface="Arial"/>
                <a:ea typeface="Arial"/>
                <a:cs typeface="Arial"/>
                <a:sym typeface="Arial"/>
              </a:rPr>
              <a:t> Companies emphasize the importance of aligning with the company's values, mission, and culture. This includes understanding company policies, hierarchies, and expectations.</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Networking and Building Relationships:</a:t>
            </a:r>
            <a:r>
              <a:rPr lang="en-US">
                <a:latin typeface="Arial"/>
                <a:ea typeface="Arial"/>
                <a:cs typeface="Arial"/>
                <a:sym typeface="Arial"/>
              </a:rPr>
              <a:t> Workshops often highlight the value of networking within the company and the broader industry. Participants learn how to build professional relationships and leverage connections.</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Personal Branding and Self-Presentation:</a:t>
            </a:r>
            <a:r>
              <a:rPr lang="en-US">
                <a:latin typeface="Arial"/>
                <a:ea typeface="Arial"/>
                <a:cs typeface="Arial"/>
                <a:sym typeface="Arial"/>
              </a:rPr>
              <a:t> Participants learn how to promote themselves professionally, develop a personal brand, and showcase their skills and achievements.</a:t>
            </a:r>
            <a:endParaRPr/>
          </a:p>
          <a:p>
            <a:pPr marL="0" lvl="0" indent="0" algn="l" rtl="0">
              <a:spcBef>
                <a:spcPts val="0"/>
              </a:spcBef>
              <a:spcAft>
                <a:spcPts val="0"/>
              </a:spcAft>
              <a:buClr>
                <a:schemeClr val="dk1"/>
              </a:buClr>
              <a:buSzPts val="1200"/>
              <a:buFont typeface="Calibri"/>
              <a:buNone/>
            </a:pPr>
            <a:endParaRPr b="1">
              <a:latin typeface="Arial"/>
              <a:ea typeface="Arial"/>
              <a:cs typeface="Arial"/>
              <a:sym typeface="Arial"/>
            </a:endParaRPr>
          </a:p>
          <a:p>
            <a:pPr marL="0" lvl="0" indent="-76200" algn="l" rtl="0">
              <a:spcBef>
                <a:spcPts val="0"/>
              </a:spcBef>
              <a:spcAft>
                <a:spcPts val="0"/>
              </a:spcAft>
              <a:buClr>
                <a:schemeClr val="dk1"/>
              </a:buClr>
              <a:buSzPts val="1200"/>
              <a:buFont typeface="Calibri"/>
              <a:buAutoNum type="arabicPeriod"/>
            </a:pPr>
            <a:r>
              <a:rPr lang="en-US" b="1">
                <a:latin typeface="Arial"/>
                <a:ea typeface="Arial"/>
                <a:cs typeface="Arial"/>
                <a:sym typeface="Arial"/>
              </a:rPr>
              <a:t>Leadership and Initiative:</a:t>
            </a:r>
            <a:r>
              <a:rPr lang="en-US">
                <a:latin typeface="Arial"/>
                <a:ea typeface="Arial"/>
                <a:cs typeface="Arial"/>
                <a:sym typeface="Arial"/>
              </a:rPr>
              <a:t> Some workshops touch on leadership skills, encouraging participants to take initiative, demonstrate ownership, and potentially grow into leadership roles.</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54" name="Google Shape;2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US" b="0" i="0">
                <a:solidFill>
                  <a:srgbClr val="000000"/>
                </a:solidFill>
                <a:latin typeface="Arial"/>
                <a:ea typeface="Arial"/>
                <a:cs typeface="Arial"/>
                <a:sym typeface="Arial"/>
              </a:rPr>
              <a:t>Campus to corporate workshop helps the participants to achieve personal excellence</a:t>
            </a:r>
            <a:endParaRPr/>
          </a:p>
          <a:p>
            <a:pPr marL="0" lvl="0" indent="0" algn="l" rtl="0">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0" i="0">
                <a:solidFill>
                  <a:srgbClr val="000000"/>
                </a:solidFill>
                <a:latin typeface="Arial"/>
                <a:ea typeface="Arial"/>
                <a:cs typeface="Arial"/>
                <a:sym typeface="Arial"/>
              </a:rPr>
              <a:t>Attitude: Attitude refers to a person's mindset or perspective. A positive attitude can help individuals overcome obstacles, maintain focus, and stay motivated in the face of challenges. Personal effectiveness requires a positive attitude that is characterized by resilience, self-confidence, and a growth mindset. Without a positive attitude, it can be difficult to achieve personal goals and objectives.</a:t>
            </a:r>
            <a:endParaRPr/>
          </a:p>
          <a:p>
            <a:pPr marL="0" lvl="0" indent="0" algn="l" rtl="0">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0" i="0">
                <a:solidFill>
                  <a:srgbClr val="000000"/>
                </a:solidFill>
                <a:latin typeface="Arial"/>
                <a:ea typeface="Arial"/>
                <a:cs typeface="Arial"/>
                <a:sym typeface="Arial"/>
              </a:rPr>
              <a:t>Skills: Skills are the abilities and competencies that individuals possess to perform specific tasks or activities. In order to be personally effective, individuals must possess a range of skills, including communication, problem-solving, time management, leadership, and teamwork. Developing these skills can help individuals to better manage their personal and professional lives and achieve their goals.</a:t>
            </a:r>
            <a:endParaRPr/>
          </a:p>
          <a:p>
            <a:pPr marL="0" lvl="0" indent="0" algn="l" rtl="0">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Calibri"/>
              <a:buAutoNum type="arabicPeriod"/>
            </a:pPr>
            <a:r>
              <a:rPr lang="en-US" b="0" i="0">
                <a:solidFill>
                  <a:srgbClr val="000000"/>
                </a:solidFill>
                <a:latin typeface="Arial"/>
                <a:ea typeface="Arial"/>
                <a:cs typeface="Arial"/>
                <a:sym typeface="Arial"/>
              </a:rPr>
              <a:t>Knowledge: Knowledge refers to the understanding and awareness that individuals have of themselves, others, and the world around them. Personal effectiveness requires individuals to have a strong knowledge base in areas such as self-awareness, emotional intelligence, critical thinking, and decision-making. This knowledge can help individuals make informed choices, build strong relationships, and achieve personal and professional success.</a:t>
            </a:r>
            <a:endParaRPr/>
          </a:p>
          <a:p>
            <a:pPr marL="0" lvl="0" indent="0" algn="l" rtl="0">
              <a:spcBef>
                <a:spcPts val="0"/>
              </a:spcBef>
              <a:spcAft>
                <a:spcPts val="0"/>
              </a:spcAft>
              <a:buNone/>
            </a:pPr>
            <a:r>
              <a:rPr lang="en-US" b="0" i="0">
                <a:solidFill>
                  <a:srgbClr val="000000"/>
                </a:solidFill>
                <a:latin typeface="Arial"/>
                <a:ea typeface="Arial"/>
                <a:cs typeface="Arial"/>
                <a:sym typeface="Arial"/>
              </a:rPr>
              <a:t>In summary, a combination of a positive attitude, strong skills, and relevant knowledge is essential for personal effectiveness. Individuals who possess these qualities are better equipped to overcome challenges, achieve their goals, and make a positive impact in their personal and professional lives.</a:t>
            </a:r>
            <a:endParaRPr/>
          </a:p>
          <a:p>
            <a:pPr marL="0" lvl="0" indent="0" algn="l" rtl="0">
              <a:spcBef>
                <a:spcPts val="0"/>
              </a:spcBef>
              <a:spcAft>
                <a:spcPts val="0"/>
              </a:spcAft>
              <a:buNone/>
            </a:pPr>
            <a:br>
              <a:rPr lang="en-US" b="0" i="0">
                <a:solidFill>
                  <a:srgbClr val="000000"/>
                </a:solidFill>
                <a:latin typeface="Arial"/>
                <a:ea typeface="Arial"/>
                <a:cs typeface="Arial"/>
                <a:sym typeface="Arial"/>
              </a:rPr>
            </a:br>
            <a:endParaRPr/>
          </a:p>
        </p:txBody>
      </p:sp>
      <p:sp>
        <p:nvSpPr>
          <p:cNvPr id="309" name="Google Shape;3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5" name="Google Shape;33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2D2D2D"/>
                </a:solidFill>
                <a:latin typeface="Arial"/>
                <a:ea typeface="Arial"/>
                <a:cs typeface="Arial"/>
                <a:sym typeface="Arial"/>
              </a:rPr>
              <a:t>Our attitude is directly responsible for our behavior. More wholesome our attitude, the more empowered our conduct.</a:t>
            </a:r>
            <a:endParaRPr/>
          </a:p>
          <a:p>
            <a:pPr marL="0" lvl="0" indent="0" algn="l" rtl="0">
              <a:spcBef>
                <a:spcPts val="0"/>
              </a:spcBef>
              <a:spcAft>
                <a:spcPts val="0"/>
              </a:spcAft>
              <a:buNone/>
            </a:pPr>
            <a:r>
              <a:rPr lang="en-US" b="0">
                <a:solidFill>
                  <a:srgbClr val="505050"/>
                </a:solidFill>
                <a:latin typeface="Lato"/>
                <a:ea typeface="Lato"/>
                <a:cs typeface="Lato"/>
                <a:sym typeface="Lato"/>
              </a:rPr>
              <a:t>With a positive attitude, you can improve your emotional well-being and self-image. It is a powerful tool for personal growth and professional excellence.</a:t>
            </a:r>
            <a:endParaRPr/>
          </a:p>
          <a:p>
            <a:pPr marL="0" lvl="0" indent="0" algn="l" rtl="0">
              <a:spcBef>
                <a:spcPts val="0"/>
              </a:spcBef>
              <a:spcAft>
                <a:spcPts val="0"/>
              </a:spcAft>
              <a:buNone/>
            </a:pPr>
            <a:r>
              <a:rPr lang="en-US" b="0">
                <a:solidFill>
                  <a:srgbClr val="505050"/>
                </a:solidFill>
                <a:latin typeface="Lato"/>
                <a:ea typeface="Lato"/>
                <a:cs typeface="Lato"/>
                <a:sym typeface="Lato"/>
              </a:rPr>
              <a:t>The power of a positive attitude in the workplace has been proven to:</a:t>
            </a:r>
            <a:endParaRPr/>
          </a:p>
          <a:p>
            <a:pPr marL="171450" lvl="0" indent="-171450" algn="l" rtl="0">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B</a:t>
            </a:r>
            <a:r>
              <a:rPr lang="en-US" b="0">
                <a:solidFill>
                  <a:srgbClr val="505050"/>
                </a:solidFill>
                <a:latin typeface="Arial"/>
                <a:ea typeface="Arial"/>
                <a:cs typeface="Arial"/>
                <a:sym typeface="Arial"/>
              </a:rPr>
              <a:t>oost productivity</a:t>
            </a:r>
            <a:endParaRPr>
              <a:solidFill>
                <a:srgbClr val="505050"/>
              </a:solidFill>
              <a:latin typeface="Lato"/>
              <a:ea typeface="Lato"/>
              <a:cs typeface="Lato"/>
              <a:sym typeface="Lato"/>
            </a:endParaRPr>
          </a:p>
          <a:p>
            <a:pPr marL="171450" lvl="0" indent="-171450" algn="l" rtl="0">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R</a:t>
            </a:r>
            <a:r>
              <a:rPr lang="en-US" b="0">
                <a:solidFill>
                  <a:srgbClr val="505050"/>
                </a:solidFill>
                <a:latin typeface="Arial"/>
                <a:ea typeface="Arial"/>
                <a:cs typeface="Arial"/>
                <a:sym typeface="Arial"/>
              </a:rPr>
              <a:t>educe stress</a:t>
            </a:r>
            <a:endParaRPr>
              <a:solidFill>
                <a:srgbClr val="505050"/>
              </a:solidFill>
              <a:latin typeface="Lato"/>
              <a:ea typeface="Lato"/>
              <a:cs typeface="Lato"/>
              <a:sym typeface="Lato"/>
            </a:endParaRPr>
          </a:p>
          <a:p>
            <a:pPr marL="171450" lvl="0" indent="-171450" algn="l" rtl="0">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S</a:t>
            </a:r>
            <a:r>
              <a:rPr lang="en-US" b="0">
                <a:solidFill>
                  <a:srgbClr val="505050"/>
                </a:solidFill>
                <a:latin typeface="Arial"/>
                <a:ea typeface="Arial"/>
                <a:cs typeface="Arial"/>
                <a:sym typeface="Arial"/>
              </a:rPr>
              <a:t>upport learning</a:t>
            </a:r>
            <a:endParaRPr>
              <a:solidFill>
                <a:srgbClr val="505050"/>
              </a:solidFill>
              <a:latin typeface="Lato"/>
              <a:ea typeface="Lato"/>
              <a:cs typeface="Lato"/>
              <a:sym typeface="Lato"/>
            </a:endParaRPr>
          </a:p>
          <a:p>
            <a:pPr marL="171450" lvl="0" indent="-171450" algn="l" rtl="0">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a:t>
            </a:r>
            <a:r>
              <a:rPr lang="en-US" b="0">
                <a:solidFill>
                  <a:srgbClr val="505050"/>
                </a:solidFill>
                <a:latin typeface="Arial"/>
                <a:ea typeface="Arial"/>
                <a:cs typeface="Arial"/>
                <a:sym typeface="Arial"/>
              </a:rPr>
              <a:t>mprove problem-solving</a:t>
            </a:r>
            <a:endParaRPr>
              <a:solidFill>
                <a:srgbClr val="505050"/>
              </a:solidFill>
              <a:latin typeface="Lato"/>
              <a:ea typeface="Lato"/>
              <a:cs typeface="Lato"/>
              <a:sym typeface="Lato"/>
            </a:endParaRPr>
          </a:p>
          <a:p>
            <a:pPr marL="171450" lvl="0" indent="-171450" algn="l" rtl="0">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confidence </a:t>
            </a:r>
            <a:endParaRPr/>
          </a:p>
          <a:p>
            <a:pPr marL="171450" lvl="0" indent="-171450" algn="l" rtl="0">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resiliency</a:t>
            </a:r>
            <a:endParaRPr/>
          </a:p>
          <a:p>
            <a:pPr marL="171450" lvl="0" indent="-171450" algn="l" rtl="0">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Help manage conflict</a:t>
            </a:r>
            <a:endParaRPr b="0">
              <a:solidFill>
                <a:srgbClr val="505050"/>
              </a:solidFill>
              <a:latin typeface="Arial"/>
              <a:ea typeface="Arial"/>
              <a:cs typeface="Arial"/>
              <a:sym typeface="Arial"/>
            </a:endParaRPr>
          </a:p>
          <a:p>
            <a:pPr marL="171450" lvl="0" indent="-95250" algn="l" rtl="0">
              <a:spcBef>
                <a:spcPts val="0"/>
              </a:spcBef>
              <a:spcAft>
                <a:spcPts val="0"/>
              </a:spcAft>
              <a:buClr>
                <a:schemeClr val="dk1"/>
              </a:buClr>
              <a:buSzPts val="1200"/>
              <a:buFont typeface="Arial"/>
              <a:buNone/>
            </a:pPr>
            <a:endParaRPr b="0">
              <a:solidFill>
                <a:srgbClr val="505050"/>
              </a:solidFill>
              <a:latin typeface="Arial"/>
              <a:ea typeface="Arial"/>
              <a:cs typeface="Arial"/>
              <a:sym typeface="Arial"/>
            </a:endParaRPr>
          </a:p>
          <a:p>
            <a:pPr marL="0" lvl="0" indent="0" algn="l" rtl="0">
              <a:spcBef>
                <a:spcPts val="0"/>
              </a:spcBef>
              <a:spcAft>
                <a:spcPts val="0"/>
              </a:spcAft>
              <a:buClr>
                <a:srgbClr val="505050"/>
              </a:buClr>
              <a:buSzPts val="1200"/>
              <a:buFont typeface="Arial"/>
              <a:buNone/>
            </a:pPr>
            <a:r>
              <a:rPr lang="en-US" b="0">
                <a:solidFill>
                  <a:srgbClr val="505050"/>
                </a:solidFill>
                <a:latin typeface="Lato"/>
                <a:ea typeface="Lato"/>
                <a:cs typeface="Lato"/>
                <a:sym typeface="Lato"/>
              </a:rPr>
              <a:t>A positive attitude could also be regarded as one that is oriented toward finding what is best about a given situation or environment and then building on that.</a:t>
            </a:r>
            <a:r>
              <a:rPr lang="en-US" b="1">
                <a:solidFill>
                  <a:srgbClr val="FFFFFF"/>
                </a:solidFill>
                <a:latin typeface="Arial"/>
                <a:ea typeface="Arial"/>
                <a:cs typeface="Arial"/>
                <a:sym typeface="Arial"/>
              </a:rPr>
              <a:t> </a:t>
            </a:r>
            <a:endParaRPr/>
          </a:p>
          <a:p>
            <a:pPr marL="0" lvl="0" indent="0" algn="l" rtl="0">
              <a:spcBef>
                <a:spcPts val="0"/>
              </a:spcBef>
              <a:spcAft>
                <a:spcPts val="0"/>
              </a:spcAft>
              <a:buClr>
                <a:srgbClr val="FFFFFF"/>
              </a:buClr>
              <a:buSzPts val="1200"/>
              <a:buFont typeface="Arial"/>
              <a:buNone/>
            </a:pPr>
            <a:r>
              <a:rPr lang="en-US" b="0">
                <a:solidFill>
                  <a:srgbClr val="FFFFFF"/>
                </a:solidFill>
                <a:latin typeface="Arial"/>
                <a:ea typeface="Arial"/>
                <a:cs typeface="Arial"/>
                <a:sym typeface="Arial"/>
              </a:rPr>
              <a:t>While many factors are responsible to propel a wholesome professional attitude, we will be discussing four key ones today:</a:t>
            </a:r>
            <a:endParaRPr/>
          </a:p>
          <a:p>
            <a:pPr marL="228600" lvl="0" indent="-228600" algn="l" rtl="0">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Taking ownership and accountability at work</a:t>
            </a:r>
            <a:endParaRPr/>
          </a:p>
          <a:p>
            <a:pPr marL="228600" lvl="0" indent="-228600" algn="l" rtl="0">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Having a solution-centric approach</a:t>
            </a:r>
            <a:endParaRPr/>
          </a:p>
          <a:p>
            <a:pPr marL="228600" lvl="0" indent="-228600" algn="l" rtl="0">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Avoiding blame game</a:t>
            </a:r>
            <a:endParaRPr/>
          </a:p>
          <a:p>
            <a:pPr marL="228600" lvl="0" indent="-228600" algn="l" rtl="0">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Operating from one’s circle of control.</a:t>
            </a:r>
            <a:endParaRPr/>
          </a:p>
          <a:p>
            <a:pPr marL="228600" lvl="0" indent="-152400" algn="l" rtl="0">
              <a:spcBef>
                <a:spcPts val="0"/>
              </a:spcBef>
              <a:spcAft>
                <a:spcPts val="0"/>
              </a:spcAft>
              <a:buClr>
                <a:schemeClr val="dk1"/>
              </a:buClr>
              <a:buSzPts val="1200"/>
              <a:buFont typeface="Arial"/>
              <a:buNone/>
            </a:pPr>
            <a:endParaRPr b="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2D2D2D"/>
              </a:buClr>
              <a:buSzPts val="1200"/>
              <a:buFont typeface="Arial"/>
              <a:buNone/>
            </a:pPr>
            <a:r>
              <a:rPr lang="en-US" b="1" i="0">
                <a:solidFill>
                  <a:srgbClr val="2D2D2D"/>
                </a:solidFill>
                <a:latin typeface="Arial"/>
                <a:ea typeface="Arial"/>
                <a:cs typeface="Arial"/>
                <a:sym typeface="Arial"/>
              </a:rPr>
              <a:t>Transition to the next slide.</a:t>
            </a:r>
            <a:endParaRPr/>
          </a:p>
        </p:txBody>
      </p:sp>
      <p:sp>
        <p:nvSpPr>
          <p:cNvPr id="336" name="Google Shape;33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the 3 circles to the participants with examples</a:t>
            </a:r>
            <a:endParaRPr/>
          </a:p>
        </p:txBody>
      </p:sp>
      <p:sp>
        <p:nvSpPr>
          <p:cNvPr id="411" name="Google Shape;41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a:spLocks noGrp="1"/>
          </p:cNvSpPr>
          <p:nvPr>
            <p:ph type="pic" idx="2"/>
          </p:nvPr>
        </p:nvSpPr>
        <p:spPr>
          <a:xfrm>
            <a:off x="5183188" y="987425"/>
            <a:ext cx="6172200" cy="4873625"/>
          </a:xfrm>
          <a:prstGeom prst="rect">
            <a:avLst/>
          </a:prstGeom>
          <a:noFill/>
          <a:ln>
            <a:noFill/>
          </a:ln>
        </p:spPr>
      </p:sp>
      <p:sp>
        <p:nvSpPr>
          <p:cNvPr id="74" name="Google Shape;7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11049000" y="1"/>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Your </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Company</a:t>
            </a:r>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Logo</a:t>
            </a:r>
            <a:endParaRPr/>
          </a:p>
        </p:txBody>
      </p:sp>
      <p:sp>
        <p:nvSpPr>
          <p:cNvPr id="16" name="Google Shape;16;p1"/>
          <p:cNvSpPr/>
          <p:nvPr/>
        </p:nvSpPr>
        <p:spPr>
          <a:xfrm>
            <a:off x="9413240" y="6644640"/>
            <a:ext cx="277876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
          <p:cNvSpPr/>
          <p:nvPr/>
        </p:nvSpPr>
        <p:spPr>
          <a:xfrm>
            <a:off x="0" y="6644640"/>
            <a:ext cx="9413240" cy="21336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
          <p:cNvSpPr txBox="1"/>
          <p:nvPr/>
        </p:nvSpPr>
        <p:spPr>
          <a:xfrm flipH="1">
            <a:off x="6103905" y="6593085"/>
            <a:ext cx="224536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Arial"/>
                <a:ea typeface="Arial"/>
                <a:cs typeface="Arial"/>
                <a:sym typeface="Arial"/>
              </a:rPr>
              <a:t> Company Name</a:t>
            </a:r>
            <a:endParaRPr/>
          </a:p>
        </p:txBody>
      </p:sp>
      <p:sp>
        <p:nvSpPr>
          <p:cNvPr id="19" name="Google Shape;19;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 Trainer Name</a:t>
            </a:r>
            <a:endParaRPr/>
          </a:p>
        </p:txBody>
      </p:sp>
      <p:sp>
        <p:nvSpPr>
          <p:cNvPr id="20" name="Google Shape;20;p1"/>
          <p:cNvSpPr txBox="1"/>
          <p:nvPr/>
        </p:nvSpPr>
        <p:spPr>
          <a:xfrm flipH="1">
            <a:off x="1923360" y="6613405"/>
            <a:ext cx="32836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a:solidFill>
                  <a:srgbClr val="222222"/>
                </a:solidFill>
                <a:latin typeface="Arial"/>
                <a:ea typeface="Arial"/>
                <a:cs typeface="Arial"/>
                <a:sym typeface="Arial"/>
              </a:rPr>
              <a:t>Induction Workshop Soft Skills-</a:t>
            </a:r>
            <a:endParaRPr sz="1400">
              <a:solidFill>
                <a:schemeClr val="dk1"/>
              </a:solidFill>
              <a:latin typeface="Arial"/>
              <a:ea typeface="Arial"/>
              <a:cs typeface="Arial"/>
              <a:sym typeface="Arial"/>
            </a:endParaRPr>
          </a:p>
        </p:txBody>
      </p:sp>
      <p:pic>
        <p:nvPicPr>
          <p:cNvPr id="21" name="Google Shape;21;p1"/>
          <p:cNvPicPr preferRelativeResize="0"/>
          <p:nvPr/>
        </p:nvPicPr>
        <p:blipFill rotWithShape="1">
          <a:blip r:embed="rId12">
            <a:alphaModFix/>
          </a:blip>
          <a:srcRect/>
          <a:stretch/>
        </p:blipFill>
        <p:spPr>
          <a:xfrm>
            <a:off x="42499" y="42319"/>
            <a:ext cx="747000" cy="8677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122980" y="5653825"/>
            <a:ext cx="10398460" cy="7398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Arial"/>
              <a:buNone/>
            </a:pPr>
            <a:r>
              <a:rPr lang="en-US" sz="4000"/>
              <a:t>Induction Workshop- Soft Skills </a:t>
            </a:r>
            <a:endParaRPr/>
          </a:p>
        </p:txBody>
      </p:sp>
      <p:pic>
        <p:nvPicPr>
          <p:cNvPr id="96" name="Google Shape;96;p13" descr="Photo group of young people in business meeting"/>
          <p:cNvPicPr preferRelativeResize="0"/>
          <p:nvPr/>
        </p:nvPicPr>
        <p:blipFill rotWithShape="1">
          <a:blip r:embed="rId3">
            <a:alphaModFix/>
          </a:blip>
          <a:srcRect/>
          <a:stretch/>
        </p:blipFill>
        <p:spPr>
          <a:xfrm>
            <a:off x="0" y="0"/>
            <a:ext cx="12192000" cy="4934774"/>
          </a:xfrm>
          <a:prstGeom prst="rect">
            <a:avLst/>
          </a:prstGeom>
          <a:noFill/>
          <a:ln>
            <a:noFill/>
          </a:ln>
        </p:spPr>
      </p:pic>
      <p:pic>
        <p:nvPicPr>
          <p:cNvPr id="97" name="Google Shape;97;p13"/>
          <p:cNvPicPr preferRelativeResize="0"/>
          <p:nvPr/>
        </p:nvPicPr>
        <p:blipFill rotWithShape="1">
          <a:blip r:embed="rId4">
            <a:alphaModFix/>
          </a:blip>
          <a:srcRect/>
          <a:stretch/>
        </p:blipFill>
        <p:spPr>
          <a:xfrm>
            <a:off x="-16520" y="5086709"/>
            <a:ext cx="1139500" cy="1320248"/>
          </a:xfrm>
          <a:prstGeom prst="rect">
            <a:avLst/>
          </a:prstGeom>
          <a:noFill/>
          <a:ln>
            <a:noFill/>
          </a:ln>
        </p:spPr>
      </p:pic>
      <p:sp>
        <p:nvSpPr>
          <p:cNvPr id="98" name="Google Shape;98;p13"/>
          <p:cNvSpPr/>
          <p:nvPr/>
        </p:nvSpPr>
        <p:spPr>
          <a:xfrm>
            <a:off x="11069020" y="5300870"/>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Your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Company</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Logo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1"/>
          <p:cNvSpPr txBox="1">
            <a:spLocks noGrp="1"/>
          </p:cNvSpPr>
          <p:nvPr>
            <p:ph type="title"/>
          </p:nvPr>
        </p:nvSpPr>
        <p:spPr>
          <a:xfrm>
            <a:off x="838200" y="248248"/>
            <a:ext cx="10515600" cy="6661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Types of Communication</a:t>
            </a:r>
            <a:endParaRPr/>
          </a:p>
        </p:txBody>
      </p:sp>
      <p:grpSp>
        <p:nvGrpSpPr>
          <p:cNvPr id="513" name="Google Shape;513;p41"/>
          <p:cNvGrpSpPr/>
          <p:nvPr/>
        </p:nvGrpSpPr>
        <p:grpSpPr>
          <a:xfrm>
            <a:off x="1231267" y="1440002"/>
            <a:ext cx="9895116" cy="4478274"/>
            <a:chOff x="5441" y="288002"/>
            <a:chExt cx="9895116" cy="4478274"/>
          </a:xfrm>
        </p:grpSpPr>
        <p:sp>
          <p:nvSpPr>
            <p:cNvPr id="514" name="Google Shape;514;p41"/>
            <p:cNvSpPr/>
            <p:nvPr/>
          </p:nvSpPr>
          <p:spPr>
            <a:xfrm>
              <a:off x="3674995" y="288002"/>
              <a:ext cx="2556009" cy="1346274"/>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txBox="1"/>
            <p:nvPr/>
          </p:nvSpPr>
          <p:spPr>
            <a:xfrm>
              <a:off x="3714426" y="327433"/>
              <a:ext cx="2477147" cy="1267412"/>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Arial"/>
                <a:buNone/>
              </a:pPr>
              <a:r>
                <a:rPr lang="en-US" sz="2700" b="1">
                  <a:solidFill>
                    <a:schemeClr val="dk1"/>
                  </a:solidFill>
                  <a:latin typeface="Arial"/>
                  <a:ea typeface="Arial"/>
                  <a:cs typeface="Arial"/>
                  <a:sym typeface="Arial"/>
                </a:rPr>
                <a:t>Communication</a:t>
              </a:r>
              <a:endParaRPr/>
            </a:p>
          </p:txBody>
        </p:sp>
        <p:sp>
          <p:nvSpPr>
            <p:cNvPr id="516" name="Google Shape;516;p41"/>
            <p:cNvSpPr/>
            <p:nvPr/>
          </p:nvSpPr>
          <p:spPr>
            <a:xfrm>
              <a:off x="1015147" y="1634276"/>
              <a:ext cx="3937852" cy="1785725"/>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6"/>
              </a:solidFill>
              <a:prstDash val="solid"/>
              <a:miter lim="800000"/>
              <a:headEnd type="none" w="sm" len="sm"/>
              <a:tailEnd type="none" w="sm" len="sm"/>
            </a:ln>
          </p:spPr>
        </p:sp>
        <p:sp>
          <p:nvSpPr>
            <p:cNvPr id="517" name="Google Shape;517;p41"/>
            <p:cNvSpPr/>
            <p:nvPr/>
          </p:nvSpPr>
          <p:spPr>
            <a:xfrm>
              <a:off x="5441"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txBox="1"/>
            <p:nvPr/>
          </p:nvSpPr>
          <p:spPr>
            <a:xfrm>
              <a:off x="44872"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a:solidFill>
                    <a:schemeClr val="dk1"/>
                  </a:solidFill>
                  <a:latin typeface="Arial"/>
                  <a:ea typeface="Arial"/>
                  <a:cs typeface="Arial"/>
                  <a:sym typeface="Arial"/>
                </a:rPr>
                <a:t>Assertive</a:t>
              </a:r>
              <a:endParaRPr sz="2200">
                <a:solidFill>
                  <a:schemeClr val="dk1"/>
                </a:solidFill>
                <a:latin typeface="Arial"/>
                <a:ea typeface="Arial"/>
                <a:cs typeface="Arial"/>
                <a:sym typeface="Arial"/>
              </a:endParaRPr>
            </a:p>
          </p:txBody>
        </p:sp>
        <p:sp>
          <p:nvSpPr>
            <p:cNvPr id="519" name="Google Shape;519;p41"/>
            <p:cNvSpPr/>
            <p:nvPr/>
          </p:nvSpPr>
          <p:spPr>
            <a:xfrm>
              <a:off x="3640382" y="1634276"/>
              <a:ext cx="1312617" cy="1785725"/>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6"/>
              </a:solidFill>
              <a:prstDash val="solid"/>
              <a:miter lim="800000"/>
              <a:headEnd type="none" w="sm" len="sm"/>
              <a:tailEnd type="none" w="sm" len="sm"/>
            </a:ln>
          </p:spPr>
        </p:sp>
        <p:sp>
          <p:nvSpPr>
            <p:cNvPr id="520" name="Google Shape;520;p41"/>
            <p:cNvSpPr/>
            <p:nvPr/>
          </p:nvSpPr>
          <p:spPr>
            <a:xfrm>
              <a:off x="2630676"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txBox="1"/>
            <p:nvPr/>
          </p:nvSpPr>
          <p:spPr>
            <a:xfrm>
              <a:off x="2670107"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a:solidFill>
                    <a:schemeClr val="dk1"/>
                  </a:solidFill>
                  <a:latin typeface="Arial"/>
                  <a:ea typeface="Arial"/>
                  <a:cs typeface="Arial"/>
                  <a:sym typeface="Arial"/>
                </a:rPr>
                <a:t>Aggressive</a:t>
              </a:r>
              <a:endParaRPr sz="2200">
                <a:solidFill>
                  <a:schemeClr val="dk1"/>
                </a:solidFill>
                <a:latin typeface="Arial"/>
                <a:ea typeface="Arial"/>
                <a:cs typeface="Arial"/>
                <a:sym typeface="Arial"/>
              </a:endParaRPr>
            </a:p>
          </p:txBody>
        </p:sp>
        <p:sp>
          <p:nvSpPr>
            <p:cNvPr id="522" name="Google Shape;522;p41"/>
            <p:cNvSpPr/>
            <p:nvPr/>
          </p:nvSpPr>
          <p:spPr>
            <a:xfrm>
              <a:off x="4953000" y="1634276"/>
              <a:ext cx="1312617" cy="1785725"/>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6"/>
              </a:solidFill>
              <a:prstDash val="solid"/>
              <a:miter lim="800000"/>
              <a:headEnd type="none" w="sm" len="sm"/>
              <a:tailEnd type="none" w="sm" len="sm"/>
            </a:ln>
          </p:spPr>
        </p:sp>
        <p:sp>
          <p:nvSpPr>
            <p:cNvPr id="523" name="Google Shape;523;p41"/>
            <p:cNvSpPr/>
            <p:nvPr/>
          </p:nvSpPr>
          <p:spPr>
            <a:xfrm>
              <a:off x="5255911"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1"/>
            <p:cNvSpPr txBox="1"/>
            <p:nvPr/>
          </p:nvSpPr>
          <p:spPr>
            <a:xfrm>
              <a:off x="5295342"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a:solidFill>
                    <a:schemeClr val="dk1"/>
                  </a:solidFill>
                  <a:latin typeface="Arial"/>
                  <a:ea typeface="Arial"/>
                  <a:cs typeface="Arial"/>
                  <a:sym typeface="Arial"/>
                </a:rPr>
                <a:t>Passive </a:t>
              </a:r>
              <a:endParaRPr sz="2200" b="1">
                <a:solidFill>
                  <a:schemeClr val="dk1"/>
                </a:solidFill>
                <a:latin typeface="Arial"/>
                <a:ea typeface="Arial"/>
                <a:cs typeface="Arial"/>
                <a:sym typeface="Arial"/>
              </a:endParaRPr>
            </a:p>
          </p:txBody>
        </p:sp>
        <p:sp>
          <p:nvSpPr>
            <p:cNvPr id="525" name="Google Shape;525;p41"/>
            <p:cNvSpPr/>
            <p:nvPr/>
          </p:nvSpPr>
          <p:spPr>
            <a:xfrm>
              <a:off x="4953000" y="1634276"/>
              <a:ext cx="3937852" cy="1785725"/>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6"/>
              </a:solidFill>
              <a:prstDash val="solid"/>
              <a:miter lim="800000"/>
              <a:headEnd type="none" w="sm" len="sm"/>
              <a:tailEnd type="none" w="sm" len="sm"/>
            </a:ln>
          </p:spPr>
        </p:sp>
        <p:sp>
          <p:nvSpPr>
            <p:cNvPr id="526" name="Google Shape;526;p41"/>
            <p:cNvSpPr/>
            <p:nvPr/>
          </p:nvSpPr>
          <p:spPr>
            <a:xfrm>
              <a:off x="7881146"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txBox="1"/>
            <p:nvPr/>
          </p:nvSpPr>
          <p:spPr>
            <a:xfrm>
              <a:off x="7920577"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a:solidFill>
                    <a:schemeClr val="dk1"/>
                  </a:solidFill>
                  <a:latin typeface="Arial"/>
                  <a:ea typeface="Arial"/>
                  <a:cs typeface="Arial"/>
                  <a:sym typeface="Arial"/>
                </a:rPr>
                <a:t>Empathetic</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4"/>
          <p:cNvSpPr txBox="1">
            <a:spLocks noGrp="1"/>
          </p:cNvSpPr>
          <p:nvPr>
            <p:ph type="title"/>
          </p:nvPr>
        </p:nvSpPr>
        <p:spPr>
          <a:xfrm>
            <a:off x="685798" y="125157"/>
            <a:ext cx="5257801" cy="145948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b="1"/>
              <a:t>Tips for Communicating with Empathy</a:t>
            </a:r>
            <a:endParaRPr/>
          </a:p>
        </p:txBody>
      </p:sp>
      <p:sp>
        <p:nvSpPr>
          <p:cNvPr id="647" name="Google Shape;647;p54"/>
          <p:cNvSpPr txBox="1">
            <a:spLocks noGrp="1"/>
          </p:cNvSpPr>
          <p:nvPr>
            <p:ph type="body" idx="1"/>
          </p:nvPr>
        </p:nvSpPr>
        <p:spPr>
          <a:xfrm>
            <a:off x="5858836" y="900182"/>
            <a:ext cx="6333164" cy="543137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300"/>
              <a:buChar char="•"/>
            </a:pPr>
            <a:r>
              <a:rPr lang="en-US" sz="2300"/>
              <a:t>Respond in a timely manner to the concerns of your target audience </a:t>
            </a:r>
            <a:endParaRPr/>
          </a:p>
          <a:p>
            <a:pPr marL="228600" lvl="0" indent="-228600" algn="l" rtl="0">
              <a:lnSpc>
                <a:spcPct val="90000"/>
              </a:lnSpc>
              <a:spcBef>
                <a:spcPts val="4200"/>
              </a:spcBef>
              <a:spcAft>
                <a:spcPts val="0"/>
              </a:spcAft>
              <a:buClr>
                <a:schemeClr val="dk1"/>
              </a:buClr>
              <a:buSzPts val="2300"/>
              <a:buChar char="•"/>
            </a:pPr>
            <a:r>
              <a:rPr lang="en-US" sz="2300"/>
              <a:t>Take inspiration from reflective listening</a:t>
            </a:r>
            <a:endParaRPr/>
          </a:p>
          <a:p>
            <a:pPr marL="228600" lvl="0" indent="-228600" algn="l" rtl="0">
              <a:lnSpc>
                <a:spcPct val="90000"/>
              </a:lnSpc>
              <a:spcBef>
                <a:spcPts val="4200"/>
              </a:spcBef>
              <a:spcAft>
                <a:spcPts val="0"/>
              </a:spcAft>
              <a:buClr>
                <a:schemeClr val="dk1"/>
              </a:buClr>
              <a:buSzPts val="2300"/>
              <a:buChar char="•"/>
            </a:pPr>
            <a:r>
              <a:rPr lang="en-US" sz="2300"/>
              <a:t>Acknowledge people’s subjective experience even if you disagree. </a:t>
            </a:r>
            <a:endParaRPr/>
          </a:p>
          <a:p>
            <a:pPr marL="228600" lvl="0" indent="-228600" algn="l" rtl="0">
              <a:lnSpc>
                <a:spcPct val="90000"/>
              </a:lnSpc>
              <a:spcBef>
                <a:spcPts val="4200"/>
              </a:spcBef>
              <a:spcAft>
                <a:spcPts val="0"/>
              </a:spcAft>
              <a:buClr>
                <a:schemeClr val="dk1"/>
              </a:buClr>
              <a:buSzPts val="2300"/>
              <a:buChar char="•"/>
            </a:pPr>
            <a:r>
              <a:rPr lang="en-US" sz="2300"/>
              <a:t>Be accountable</a:t>
            </a:r>
            <a:endParaRPr/>
          </a:p>
          <a:p>
            <a:pPr marL="228600" lvl="0" indent="-228600" algn="l" rtl="0">
              <a:lnSpc>
                <a:spcPct val="90000"/>
              </a:lnSpc>
              <a:spcBef>
                <a:spcPts val="4200"/>
              </a:spcBef>
              <a:spcAft>
                <a:spcPts val="0"/>
              </a:spcAft>
              <a:buClr>
                <a:schemeClr val="dk1"/>
              </a:buClr>
              <a:buSzPts val="2300"/>
              <a:buChar char="•"/>
            </a:pPr>
            <a:r>
              <a:rPr lang="en-US" sz="2300"/>
              <a:t>Use emotive language in content responsibly</a:t>
            </a:r>
            <a:endParaRPr/>
          </a:p>
        </p:txBody>
      </p:sp>
      <p:sp>
        <p:nvSpPr>
          <p:cNvPr id="648" name="Google Shape;648;p54"/>
          <p:cNvSpPr/>
          <p:nvPr/>
        </p:nvSpPr>
        <p:spPr>
          <a:xfrm>
            <a:off x="11049000" y="1"/>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Your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Company</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Logo</a:t>
            </a:r>
            <a:endParaRPr/>
          </a:p>
        </p:txBody>
      </p:sp>
      <p:sp>
        <p:nvSpPr>
          <p:cNvPr id="649" name="Google Shape;649;p54"/>
          <p:cNvSpPr/>
          <p:nvPr/>
        </p:nvSpPr>
        <p:spPr>
          <a:xfrm>
            <a:off x="9413240" y="6644640"/>
            <a:ext cx="277876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0" name="Google Shape;650;p54"/>
          <p:cNvSpPr/>
          <p:nvPr/>
        </p:nvSpPr>
        <p:spPr>
          <a:xfrm>
            <a:off x="838200" y="6644640"/>
            <a:ext cx="8575040" cy="21336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1" name="Google Shape;651;p54"/>
          <p:cNvSpPr txBox="1"/>
          <p:nvPr/>
        </p:nvSpPr>
        <p:spPr>
          <a:xfrm flipH="1">
            <a:off x="6103905" y="6593085"/>
            <a:ext cx="224536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 Company Name</a:t>
            </a:r>
            <a:endParaRPr/>
          </a:p>
        </p:txBody>
      </p:sp>
      <p:sp>
        <p:nvSpPr>
          <p:cNvPr id="652" name="Google Shape;652;p54"/>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 Trainer Name</a:t>
            </a:r>
            <a:endParaRPr/>
          </a:p>
        </p:txBody>
      </p:sp>
      <p:sp>
        <p:nvSpPr>
          <p:cNvPr id="653" name="Google Shape;653;p54"/>
          <p:cNvSpPr txBox="1"/>
          <p:nvPr/>
        </p:nvSpPr>
        <p:spPr>
          <a:xfrm flipH="1">
            <a:off x="1923361" y="6593085"/>
            <a:ext cx="28357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 </a:t>
            </a:r>
            <a:r>
              <a:rPr lang="en-US" sz="1400" b="1" i="0">
                <a:solidFill>
                  <a:srgbClr val="222222"/>
                </a:solidFill>
                <a:latin typeface="Arial"/>
                <a:ea typeface="Arial"/>
                <a:cs typeface="Arial"/>
                <a:sym typeface="Arial"/>
              </a:rPr>
              <a:t>Communication Skill Training</a:t>
            </a:r>
            <a:endParaRPr sz="1400">
              <a:solidFill>
                <a:schemeClr val="dk1"/>
              </a:solidFill>
              <a:latin typeface="Arial"/>
              <a:ea typeface="Arial"/>
              <a:cs typeface="Arial"/>
              <a:sym typeface="Arial"/>
            </a:endParaRPr>
          </a:p>
        </p:txBody>
      </p:sp>
      <p:pic>
        <p:nvPicPr>
          <p:cNvPr id="654" name="Google Shape;654;p54"/>
          <p:cNvPicPr preferRelativeResize="0"/>
          <p:nvPr/>
        </p:nvPicPr>
        <p:blipFill rotWithShape="1">
          <a:blip r:embed="rId3">
            <a:alphaModFix/>
          </a:blip>
          <a:srcRect t="10963" b="4626"/>
          <a:stretch/>
        </p:blipFill>
        <p:spPr>
          <a:xfrm>
            <a:off x="0" y="1883307"/>
            <a:ext cx="5795889" cy="4462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p55" descr="A picture containing text, vector graphics&#10;&#10;Description automatically generated"/>
          <p:cNvPicPr preferRelativeResize="0"/>
          <p:nvPr/>
        </p:nvPicPr>
        <p:blipFill rotWithShape="1">
          <a:blip r:embed="rId3">
            <a:alphaModFix/>
          </a:blip>
          <a:srcRect/>
          <a:stretch/>
        </p:blipFill>
        <p:spPr>
          <a:xfrm>
            <a:off x="1913893" y="988759"/>
            <a:ext cx="8637310" cy="5571067"/>
          </a:xfrm>
          <a:prstGeom prst="rect">
            <a:avLst/>
          </a:prstGeom>
          <a:noFill/>
          <a:ln>
            <a:noFill/>
          </a:ln>
        </p:spPr>
      </p:pic>
      <p:sp>
        <p:nvSpPr>
          <p:cNvPr id="661" name="Google Shape;661;p55"/>
          <p:cNvSpPr txBox="1"/>
          <p:nvPr/>
        </p:nvSpPr>
        <p:spPr>
          <a:xfrm>
            <a:off x="3342861" y="280873"/>
            <a:ext cx="55062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11375B"/>
                </a:solidFill>
                <a:latin typeface="Arial"/>
                <a:ea typeface="Arial"/>
                <a:cs typeface="Arial"/>
                <a:sym typeface="Arial"/>
              </a:rPr>
              <a:t>Time to Warm up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5"/>
          <p:cNvSpPr txBox="1">
            <a:spLocks noGrp="1"/>
          </p:cNvSpPr>
          <p:nvPr>
            <p:ph type="title"/>
          </p:nvPr>
        </p:nvSpPr>
        <p:spPr>
          <a:xfrm>
            <a:off x="683455" y="243840"/>
            <a:ext cx="10515600" cy="7802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Fool Proofing Communication – LADR Approach</a:t>
            </a:r>
            <a:endParaRPr/>
          </a:p>
        </p:txBody>
      </p:sp>
      <p:sp>
        <p:nvSpPr>
          <p:cNvPr id="754" name="Google Shape;754;p65"/>
          <p:cNvSpPr/>
          <p:nvPr/>
        </p:nvSpPr>
        <p:spPr>
          <a:xfrm>
            <a:off x="2179521" y="1690688"/>
            <a:ext cx="3571887"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L</a:t>
            </a:r>
            <a:r>
              <a:rPr lang="en-US" sz="2800">
                <a:solidFill>
                  <a:schemeClr val="lt1"/>
                </a:solidFill>
                <a:latin typeface="Arial"/>
                <a:ea typeface="Arial"/>
                <a:cs typeface="Arial"/>
                <a:sym typeface="Arial"/>
              </a:rPr>
              <a:t>isten Actively</a:t>
            </a:r>
            <a:endParaRPr/>
          </a:p>
        </p:txBody>
      </p:sp>
      <p:sp>
        <p:nvSpPr>
          <p:cNvPr id="755" name="Google Shape;755;p65" descr="Ear outline"/>
          <p:cNvSpPr/>
          <p:nvPr/>
        </p:nvSpPr>
        <p:spPr>
          <a:xfrm>
            <a:off x="1038771" y="1690688"/>
            <a:ext cx="958110" cy="967788"/>
          </a:xfrm>
          <a:prstGeom prst="rect">
            <a:avLst/>
          </a:prstGeom>
          <a:blipFill rotWithShape="1">
            <a:blip r:embed="rId3">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56" name="Google Shape;756;p65"/>
          <p:cNvSpPr/>
          <p:nvPr/>
        </p:nvSpPr>
        <p:spPr>
          <a:xfrm>
            <a:off x="3317477" y="2886489"/>
            <a:ext cx="3571887"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50C9B6"/>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A</a:t>
            </a:r>
            <a:r>
              <a:rPr lang="en-US" sz="2800">
                <a:solidFill>
                  <a:schemeClr val="lt1"/>
                </a:solidFill>
                <a:latin typeface="Arial"/>
                <a:ea typeface="Arial"/>
                <a:cs typeface="Arial"/>
                <a:sym typeface="Arial"/>
              </a:rPr>
              <a:t>sk Effective Questions</a:t>
            </a:r>
            <a:endParaRPr/>
          </a:p>
        </p:txBody>
      </p:sp>
      <p:sp>
        <p:nvSpPr>
          <p:cNvPr id="757" name="Google Shape;757;p65" descr="Question Mark with solid fill"/>
          <p:cNvSpPr/>
          <p:nvPr/>
        </p:nvSpPr>
        <p:spPr>
          <a:xfrm>
            <a:off x="2179522" y="2945106"/>
            <a:ext cx="958110" cy="967788"/>
          </a:xfrm>
          <a:prstGeom prst="rect">
            <a:avLst/>
          </a:prstGeom>
          <a:blipFill rotWithShape="1">
            <a:blip r:embed="rId4">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58" name="Google Shape;758;p65"/>
          <p:cNvSpPr/>
          <p:nvPr/>
        </p:nvSpPr>
        <p:spPr>
          <a:xfrm>
            <a:off x="4621854" y="4082291"/>
            <a:ext cx="3571887"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48BD62"/>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D</a:t>
            </a:r>
            <a:r>
              <a:rPr lang="en-US" sz="2800">
                <a:solidFill>
                  <a:schemeClr val="lt1"/>
                </a:solidFill>
                <a:latin typeface="Arial"/>
                <a:ea typeface="Arial"/>
                <a:cs typeface="Arial"/>
                <a:sym typeface="Arial"/>
              </a:rPr>
              <a:t>oubts should be Clarified</a:t>
            </a:r>
            <a:endParaRPr/>
          </a:p>
        </p:txBody>
      </p:sp>
      <p:sp>
        <p:nvSpPr>
          <p:cNvPr id="759" name="Google Shape;759;p65" descr="Completed outline"/>
          <p:cNvSpPr/>
          <p:nvPr/>
        </p:nvSpPr>
        <p:spPr>
          <a:xfrm>
            <a:off x="3474372" y="4082290"/>
            <a:ext cx="958110" cy="967788"/>
          </a:xfrm>
          <a:prstGeom prst="rect">
            <a:avLst/>
          </a:prstGeom>
          <a:blipFill rotWithShape="1">
            <a:blip r:embed="rId5">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60" name="Google Shape;760;p65"/>
          <p:cNvSpPr/>
          <p:nvPr/>
        </p:nvSpPr>
        <p:spPr>
          <a:xfrm>
            <a:off x="6141388" y="5290095"/>
            <a:ext cx="3571886"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6FAB46"/>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R</a:t>
            </a:r>
            <a:r>
              <a:rPr lang="en-US" sz="2800">
                <a:solidFill>
                  <a:schemeClr val="lt1"/>
                </a:solidFill>
                <a:latin typeface="Arial"/>
                <a:ea typeface="Arial"/>
                <a:cs typeface="Arial"/>
                <a:sym typeface="Arial"/>
              </a:rPr>
              <a:t>econfirm before proceeding</a:t>
            </a:r>
            <a:endParaRPr/>
          </a:p>
        </p:txBody>
      </p:sp>
      <p:sp>
        <p:nvSpPr>
          <p:cNvPr id="761" name="Google Shape;761;p65" descr="Thumbs up sign with solid fill"/>
          <p:cNvSpPr/>
          <p:nvPr/>
        </p:nvSpPr>
        <p:spPr>
          <a:xfrm>
            <a:off x="4855507" y="5278092"/>
            <a:ext cx="958110" cy="967788"/>
          </a:xfrm>
          <a:prstGeom prst="rect">
            <a:avLst/>
          </a:prstGeom>
          <a:blipFill rotWithShape="1">
            <a:blip r:embed="rId6">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67"/>
          <p:cNvPicPr preferRelativeResize="0"/>
          <p:nvPr/>
        </p:nvPicPr>
        <p:blipFill rotWithShape="1">
          <a:blip r:embed="rId3">
            <a:alphaModFix/>
          </a:blip>
          <a:srcRect b="25484"/>
          <a:stretch/>
        </p:blipFill>
        <p:spPr>
          <a:xfrm>
            <a:off x="0" y="1031358"/>
            <a:ext cx="12192000" cy="4912242"/>
          </a:xfrm>
          <a:prstGeom prst="rect">
            <a:avLst/>
          </a:prstGeom>
          <a:noFill/>
          <a:ln>
            <a:noFill/>
          </a:ln>
        </p:spPr>
      </p:pic>
      <p:sp>
        <p:nvSpPr>
          <p:cNvPr id="780" name="Google Shape;780;p67"/>
          <p:cNvSpPr txBox="1">
            <a:spLocks noGrp="1"/>
          </p:cNvSpPr>
          <p:nvPr>
            <p:ph type="title"/>
          </p:nvPr>
        </p:nvSpPr>
        <p:spPr>
          <a:xfrm>
            <a:off x="838200" y="287079"/>
            <a:ext cx="10515600" cy="7442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What is a Goal?</a:t>
            </a:r>
            <a:endParaRPr/>
          </a:p>
        </p:txBody>
      </p:sp>
      <p:sp>
        <p:nvSpPr>
          <p:cNvPr id="781" name="Google Shape;781;p67"/>
          <p:cNvSpPr txBox="1">
            <a:spLocks noGrp="1"/>
          </p:cNvSpPr>
          <p:nvPr>
            <p:ph type="body" idx="1"/>
          </p:nvPr>
        </p:nvSpPr>
        <p:spPr>
          <a:xfrm>
            <a:off x="838200" y="2080807"/>
            <a:ext cx="6317512" cy="254435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374151"/>
              </a:buClr>
              <a:buSzPts val="2400"/>
              <a:buNone/>
            </a:pPr>
            <a:r>
              <a:rPr lang="en-US" sz="2400" b="0" i="0">
                <a:solidFill>
                  <a:srgbClr val="374151"/>
                </a:solidFill>
              </a:rPr>
              <a:t>A goal is a specific and measurable objective or target that an individual , department or organization aims to achieve within a set period of time.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68"/>
          <p:cNvSpPr txBox="1">
            <a:spLocks noGrp="1"/>
          </p:cNvSpPr>
          <p:nvPr>
            <p:ph type="title"/>
          </p:nvPr>
        </p:nvSpPr>
        <p:spPr>
          <a:xfrm>
            <a:off x="838200" y="243841"/>
            <a:ext cx="10515600" cy="7437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Benefits of Goal Setting</a:t>
            </a:r>
            <a:endParaRPr/>
          </a:p>
        </p:txBody>
      </p:sp>
      <p:sp>
        <p:nvSpPr>
          <p:cNvPr id="788" name="Google Shape;788;p68"/>
          <p:cNvSpPr/>
          <p:nvPr/>
        </p:nvSpPr>
        <p:spPr>
          <a:xfrm>
            <a:off x="294387" y="1710999"/>
            <a:ext cx="2807110" cy="2867781"/>
          </a:xfrm>
          <a:prstGeom prst="rect">
            <a:avLst/>
          </a:prstGeom>
          <a:blipFill rotWithShape="1">
            <a:blip r:embed="rId3">
              <a:alphaModFix/>
            </a:blip>
            <a:stretch>
              <a:fillRect/>
            </a:stretch>
          </a:blipFill>
          <a:ln w="9525" cap="flat" cmpd="sng">
            <a:solidFill>
              <a:srgbClr val="A0A8A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89" name="Google Shape;789;p68"/>
          <p:cNvSpPr/>
          <p:nvPr/>
        </p:nvSpPr>
        <p:spPr>
          <a:xfrm>
            <a:off x="294387" y="4573179"/>
            <a:ext cx="2807110" cy="923752"/>
          </a:xfrm>
          <a:prstGeom prst="wedgeRectCallout">
            <a:avLst>
              <a:gd name="adj1" fmla="val 20863"/>
              <a:gd name="adj2" fmla="val -84208"/>
            </a:avLst>
          </a:prstGeom>
          <a:solidFill>
            <a:srgbClr val="A0A8A5"/>
          </a:solidFill>
          <a:ln w="9525" cap="flat" cmpd="sng">
            <a:solidFill>
              <a:srgbClr val="A0A8A5"/>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Clarity of Direction</a:t>
            </a:r>
            <a:endParaRPr/>
          </a:p>
        </p:txBody>
      </p:sp>
      <p:sp>
        <p:nvSpPr>
          <p:cNvPr id="790" name="Google Shape;790;p68"/>
          <p:cNvSpPr/>
          <p:nvPr/>
        </p:nvSpPr>
        <p:spPr>
          <a:xfrm>
            <a:off x="3274585" y="1710999"/>
            <a:ext cx="2807109" cy="2867781"/>
          </a:xfrm>
          <a:prstGeom prst="rect">
            <a:avLst/>
          </a:prstGeom>
          <a:blipFill rotWithShape="1">
            <a:blip r:embed="rId4">
              <a:alphaModFix/>
            </a:blip>
            <a:stretch>
              <a:fillRect l="-32716" r="-3271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91" name="Google Shape;791;p68"/>
          <p:cNvSpPr/>
          <p:nvPr/>
        </p:nvSpPr>
        <p:spPr>
          <a:xfrm>
            <a:off x="3274585" y="4573179"/>
            <a:ext cx="2807109" cy="923752"/>
          </a:xfrm>
          <a:prstGeom prst="wedgeRectCallout">
            <a:avLst>
              <a:gd name="adj1" fmla="val 20863"/>
              <a:gd name="adj2" fmla="val -84208"/>
            </a:avLst>
          </a:prstGeom>
          <a:solidFill>
            <a:srgbClr val="C9E7E6"/>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Motivation</a:t>
            </a:r>
            <a:endParaRPr/>
          </a:p>
        </p:txBody>
      </p:sp>
      <p:sp>
        <p:nvSpPr>
          <p:cNvPr id="792" name="Google Shape;792;p68"/>
          <p:cNvSpPr/>
          <p:nvPr/>
        </p:nvSpPr>
        <p:spPr>
          <a:xfrm>
            <a:off x="6263153" y="1699797"/>
            <a:ext cx="2738284" cy="2867781"/>
          </a:xfrm>
          <a:prstGeom prst="rect">
            <a:avLst/>
          </a:prstGeom>
          <a:blipFill rotWithShape="1">
            <a:blip r:embed="rId5">
              <a:alphaModFix/>
            </a:blip>
            <a:stretch>
              <a:fillRect l="-10475" r="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93" name="Google Shape;793;p68"/>
          <p:cNvSpPr/>
          <p:nvPr/>
        </p:nvSpPr>
        <p:spPr>
          <a:xfrm>
            <a:off x="6263153" y="4561977"/>
            <a:ext cx="2738284" cy="923752"/>
          </a:xfrm>
          <a:prstGeom prst="wedgeRectCallout">
            <a:avLst>
              <a:gd name="adj1" fmla="val 20863"/>
              <a:gd name="adj2" fmla="val -84208"/>
            </a:avLst>
          </a:prstGeom>
          <a:solidFill>
            <a:srgbClr val="FDEFE9"/>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Accountability</a:t>
            </a:r>
            <a:endParaRPr/>
          </a:p>
        </p:txBody>
      </p:sp>
      <p:sp>
        <p:nvSpPr>
          <p:cNvPr id="794" name="Google Shape;794;p68"/>
          <p:cNvSpPr/>
          <p:nvPr/>
        </p:nvSpPr>
        <p:spPr>
          <a:xfrm>
            <a:off x="9173499" y="1710999"/>
            <a:ext cx="2738284" cy="2867781"/>
          </a:xfrm>
          <a:prstGeom prst="rect">
            <a:avLst/>
          </a:prstGeom>
          <a:blipFill rotWithShape="1">
            <a:blip r:embed="rId6">
              <a:alphaModFix/>
            </a:blip>
            <a:stretch>
              <a:fillRect l="-76865" t="-839" r="-26908" b="-839"/>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95" name="Google Shape;795;p68"/>
          <p:cNvSpPr/>
          <p:nvPr/>
        </p:nvSpPr>
        <p:spPr>
          <a:xfrm>
            <a:off x="9173499" y="4573179"/>
            <a:ext cx="2738284" cy="923752"/>
          </a:xfrm>
          <a:prstGeom prst="wedgeRectCallout">
            <a:avLst>
              <a:gd name="adj1" fmla="val 20863"/>
              <a:gd name="adj2" fmla="val -84208"/>
            </a:avLst>
          </a:prstGeom>
          <a:solidFill>
            <a:srgbClr val="E7C8BB"/>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Prioritization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76"/>
          <p:cNvSpPr txBox="1">
            <a:spLocks noGrp="1"/>
          </p:cNvSpPr>
          <p:nvPr>
            <p:ph type="title"/>
          </p:nvPr>
        </p:nvSpPr>
        <p:spPr>
          <a:xfrm>
            <a:off x="838200" y="196444"/>
            <a:ext cx="10515600" cy="5100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Activity- Unwind</a:t>
            </a:r>
            <a:endParaRPr/>
          </a:p>
        </p:txBody>
      </p:sp>
      <p:pic>
        <p:nvPicPr>
          <p:cNvPr id="901" name="Google Shape;901;p76" descr="https://spiritualdiscovery.files.wordpress.com/2008/10/yarnsmlgrp2.jpg"/>
          <p:cNvPicPr preferRelativeResize="0"/>
          <p:nvPr/>
        </p:nvPicPr>
        <p:blipFill rotWithShape="1">
          <a:blip r:embed="rId3">
            <a:alphaModFix/>
          </a:blip>
          <a:srcRect/>
          <a:stretch/>
        </p:blipFill>
        <p:spPr>
          <a:xfrm>
            <a:off x="1202523" y="898735"/>
            <a:ext cx="9185158" cy="5634834"/>
          </a:xfrm>
          <a:prstGeom prst="rect">
            <a:avLst/>
          </a:prstGeom>
          <a:noFill/>
          <a:ln>
            <a:noFill/>
          </a:ln>
        </p:spPr>
      </p:pic>
      <p:pic>
        <p:nvPicPr>
          <p:cNvPr id="902" name="Google Shape;902;p76" descr="Free vector kids learning and playing illustration"/>
          <p:cNvPicPr preferRelativeResize="0"/>
          <p:nvPr/>
        </p:nvPicPr>
        <p:blipFill rotWithShape="1">
          <a:blip r:embed="rId4">
            <a:alphaModFix/>
          </a:blip>
          <a:srcRect/>
          <a:stretch/>
        </p:blipFill>
        <p:spPr>
          <a:xfrm>
            <a:off x="10387681" y="5248064"/>
            <a:ext cx="1804319" cy="12855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77"/>
          <p:cNvSpPr txBox="1">
            <a:spLocks noGrp="1"/>
          </p:cNvSpPr>
          <p:nvPr>
            <p:ph type="title"/>
          </p:nvPr>
        </p:nvSpPr>
        <p:spPr>
          <a:xfrm>
            <a:off x="838200" y="-1192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What is Interpersonal Effectiveness</a:t>
            </a:r>
            <a:endParaRPr/>
          </a:p>
        </p:txBody>
      </p:sp>
      <p:sp>
        <p:nvSpPr>
          <p:cNvPr id="909" name="Google Shape;909;p77"/>
          <p:cNvSpPr txBox="1">
            <a:spLocks noGrp="1"/>
          </p:cNvSpPr>
          <p:nvPr>
            <p:ph type="body" idx="1"/>
          </p:nvPr>
        </p:nvSpPr>
        <p:spPr>
          <a:xfrm>
            <a:off x="181789" y="2665140"/>
            <a:ext cx="7221039" cy="1998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a:solidFill>
                  <a:schemeClr val="dk1"/>
                </a:solidFill>
                <a:latin typeface="Arial"/>
                <a:ea typeface="Arial"/>
                <a:cs typeface="Arial"/>
                <a:sym typeface="Arial"/>
              </a:rPr>
              <a:t>The ability to understand, communicate and interact with other people in a way that leads to productive working relationships and enables the achievement of desired outcomes  for you, your team and the organization.</a:t>
            </a:r>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pic>
        <p:nvPicPr>
          <p:cNvPr id="910" name="Google Shape;910;p77" descr="Photo two smiling businessmen shaking hands while standing in an office."/>
          <p:cNvPicPr preferRelativeResize="0"/>
          <p:nvPr/>
        </p:nvPicPr>
        <p:blipFill rotWithShape="1">
          <a:blip r:embed="rId3">
            <a:alphaModFix/>
          </a:blip>
          <a:srcRect/>
          <a:stretch/>
        </p:blipFill>
        <p:spPr>
          <a:xfrm>
            <a:off x="7892197" y="2521448"/>
            <a:ext cx="4166453" cy="2782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80"/>
          <p:cNvSpPr txBox="1">
            <a:spLocks noGrp="1"/>
          </p:cNvSpPr>
          <p:nvPr>
            <p:ph type="title"/>
          </p:nvPr>
        </p:nvSpPr>
        <p:spPr>
          <a:xfrm>
            <a:off x="838200" y="185682"/>
            <a:ext cx="10515600" cy="676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t>Myths about Interpersonal Skills</a:t>
            </a:r>
            <a:endParaRPr/>
          </a:p>
        </p:txBody>
      </p:sp>
      <p:pic>
        <p:nvPicPr>
          <p:cNvPr id="933" name="Google Shape;933;p80" descr="Vector sight set icon aim cursor target audience data analysis targeting goal targetologist achieve achievement planning business concept vector icon in line black and colorful style"/>
          <p:cNvPicPr preferRelativeResize="0"/>
          <p:nvPr/>
        </p:nvPicPr>
        <p:blipFill rotWithShape="1">
          <a:blip r:embed="rId3">
            <a:alphaModFix/>
          </a:blip>
          <a:srcRect/>
          <a:stretch/>
        </p:blipFill>
        <p:spPr>
          <a:xfrm>
            <a:off x="511175" y="1866899"/>
            <a:ext cx="1089025" cy="1089025"/>
          </a:xfrm>
          <a:prstGeom prst="rect">
            <a:avLst/>
          </a:prstGeom>
          <a:noFill/>
          <a:ln>
            <a:noFill/>
          </a:ln>
        </p:spPr>
      </p:pic>
      <p:sp>
        <p:nvSpPr>
          <p:cNvPr id="934" name="Google Shape;934;p80"/>
          <p:cNvSpPr txBox="1"/>
          <p:nvPr/>
        </p:nvSpPr>
        <p:spPr>
          <a:xfrm>
            <a:off x="1447800" y="2226745"/>
            <a:ext cx="61277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People have to always agree with one another.</a:t>
            </a:r>
            <a:endParaRPr/>
          </a:p>
        </p:txBody>
      </p:sp>
      <p:sp>
        <p:nvSpPr>
          <p:cNvPr id="935" name="Google Shape;935;p80"/>
          <p:cNvSpPr txBox="1"/>
          <p:nvPr/>
        </p:nvSpPr>
        <p:spPr>
          <a:xfrm>
            <a:off x="8753475" y="3006085"/>
            <a:ext cx="30829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 Always need to say Yes. </a:t>
            </a:r>
            <a:endParaRPr/>
          </a:p>
        </p:txBody>
      </p:sp>
      <p:sp>
        <p:nvSpPr>
          <p:cNvPr id="936" name="Google Shape;936;p80"/>
          <p:cNvSpPr txBox="1"/>
          <p:nvPr/>
        </p:nvSpPr>
        <p:spPr>
          <a:xfrm>
            <a:off x="1625600" y="3622492"/>
            <a:ext cx="40036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II  like everyone and everyone likes me. </a:t>
            </a:r>
            <a:endParaRPr/>
          </a:p>
        </p:txBody>
      </p:sp>
      <p:sp>
        <p:nvSpPr>
          <p:cNvPr id="937" name="Google Shape;937;p80"/>
          <p:cNvSpPr txBox="1"/>
          <p:nvPr/>
        </p:nvSpPr>
        <p:spPr>
          <a:xfrm>
            <a:off x="1600200" y="5229364"/>
            <a:ext cx="61277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Being with people all the time.</a:t>
            </a:r>
            <a:endParaRPr/>
          </a:p>
        </p:txBody>
      </p:sp>
      <p:sp>
        <p:nvSpPr>
          <p:cNvPr id="938" name="Google Shape;938;p80"/>
          <p:cNvSpPr txBox="1"/>
          <p:nvPr/>
        </p:nvSpPr>
        <p:spPr>
          <a:xfrm>
            <a:off x="8721725" y="5772957"/>
            <a:ext cx="33813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 should have a lot of friends. </a:t>
            </a:r>
            <a:endParaRPr/>
          </a:p>
        </p:txBody>
      </p:sp>
      <p:sp>
        <p:nvSpPr>
          <p:cNvPr id="939" name="Google Shape;939;p80"/>
          <p:cNvSpPr txBox="1"/>
          <p:nvPr/>
        </p:nvSpPr>
        <p:spPr>
          <a:xfrm>
            <a:off x="7575550" y="4481854"/>
            <a:ext cx="46164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 should sacrifice my needs for those of others.</a:t>
            </a:r>
            <a:endParaRPr/>
          </a:p>
        </p:txBody>
      </p:sp>
      <p:pic>
        <p:nvPicPr>
          <p:cNvPr id="940" name="Google Shape;940;p80" descr="Vector sight set icon aim cursor target audience data analysis targeting goal targetologist achieve achievement planning business concept vector icon in line black and colorful style"/>
          <p:cNvPicPr preferRelativeResize="0"/>
          <p:nvPr/>
        </p:nvPicPr>
        <p:blipFill rotWithShape="1">
          <a:blip r:embed="rId3">
            <a:alphaModFix/>
          </a:blip>
          <a:srcRect/>
          <a:stretch/>
        </p:blipFill>
        <p:spPr>
          <a:xfrm>
            <a:off x="7693025" y="2592862"/>
            <a:ext cx="1089025" cy="1089025"/>
          </a:xfrm>
          <a:prstGeom prst="rect">
            <a:avLst/>
          </a:prstGeom>
          <a:noFill/>
          <a:ln>
            <a:noFill/>
          </a:ln>
        </p:spPr>
      </p:pic>
      <p:pic>
        <p:nvPicPr>
          <p:cNvPr id="941" name="Google Shape;941;p80" descr="Vector sight set icon aim cursor target audience data analysis targeting goal targetologist achieve achievement planning business concept vector icon in line black and colorful style"/>
          <p:cNvPicPr preferRelativeResize="0"/>
          <p:nvPr/>
        </p:nvPicPr>
        <p:blipFill rotWithShape="1">
          <a:blip r:embed="rId3">
            <a:alphaModFix/>
          </a:blip>
          <a:srcRect/>
          <a:stretch/>
        </p:blipFill>
        <p:spPr>
          <a:xfrm>
            <a:off x="657225" y="3235508"/>
            <a:ext cx="1089025" cy="1089025"/>
          </a:xfrm>
          <a:prstGeom prst="rect">
            <a:avLst/>
          </a:prstGeom>
          <a:noFill/>
          <a:ln>
            <a:noFill/>
          </a:ln>
        </p:spPr>
      </p:pic>
      <p:pic>
        <p:nvPicPr>
          <p:cNvPr id="942" name="Google Shape;942;p80" descr="Vector sight set icon aim cursor target audience data analysis targeting goal targetologist achieve achievement planning business concept vector icon in line black and colorful style"/>
          <p:cNvPicPr preferRelativeResize="0"/>
          <p:nvPr/>
        </p:nvPicPr>
        <p:blipFill rotWithShape="1">
          <a:blip r:embed="rId3">
            <a:alphaModFix/>
          </a:blip>
          <a:srcRect/>
          <a:stretch/>
        </p:blipFill>
        <p:spPr>
          <a:xfrm>
            <a:off x="536575" y="4851186"/>
            <a:ext cx="1089025" cy="1089025"/>
          </a:xfrm>
          <a:prstGeom prst="rect">
            <a:avLst/>
          </a:prstGeom>
          <a:noFill/>
          <a:ln>
            <a:noFill/>
          </a:ln>
        </p:spPr>
      </p:pic>
      <p:pic>
        <p:nvPicPr>
          <p:cNvPr id="943" name="Google Shape;943;p80" descr="Vector sight set icon aim cursor target audience data analysis targeting goal targetologist achieve achievement planning business concept vector icon in line black and colorful style"/>
          <p:cNvPicPr preferRelativeResize="0"/>
          <p:nvPr/>
        </p:nvPicPr>
        <p:blipFill rotWithShape="1">
          <a:blip r:embed="rId3">
            <a:alphaModFix/>
          </a:blip>
          <a:srcRect/>
          <a:stretch/>
        </p:blipFill>
        <p:spPr>
          <a:xfrm>
            <a:off x="6562725" y="4061143"/>
            <a:ext cx="1089025" cy="1089025"/>
          </a:xfrm>
          <a:prstGeom prst="rect">
            <a:avLst/>
          </a:prstGeom>
          <a:noFill/>
          <a:ln>
            <a:noFill/>
          </a:ln>
        </p:spPr>
      </p:pic>
      <p:pic>
        <p:nvPicPr>
          <p:cNvPr id="944" name="Google Shape;944;p80" descr="Vector sight set icon aim cursor target audience data analysis targeting goal targetologist achieve achievement planning business concept vector icon in line black and colorful style"/>
          <p:cNvPicPr preferRelativeResize="0"/>
          <p:nvPr/>
        </p:nvPicPr>
        <p:blipFill rotWithShape="1">
          <a:blip r:embed="rId3">
            <a:alphaModFix/>
          </a:blip>
          <a:srcRect/>
          <a:stretch/>
        </p:blipFill>
        <p:spPr>
          <a:xfrm>
            <a:off x="7693025" y="5432361"/>
            <a:ext cx="1089025" cy="1089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81"/>
          <p:cNvSpPr txBox="1">
            <a:spLocks noGrp="1"/>
          </p:cNvSpPr>
          <p:nvPr>
            <p:ph type="title"/>
          </p:nvPr>
        </p:nvSpPr>
        <p:spPr>
          <a:xfrm>
            <a:off x="813148" y="264917"/>
            <a:ext cx="10515600" cy="5423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4000"/>
              <a:t>Building Interpersonal Effectiveness</a:t>
            </a:r>
            <a:endParaRPr/>
          </a:p>
        </p:txBody>
      </p:sp>
      <p:pic>
        <p:nvPicPr>
          <p:cNvPr id="951" name="Google Shape;951;p81"/>
          <p:cNvPicPr preferRelativeResize="0"/>
          <p:nvPr/>
        </p:nvPicPr>
        <p:blipFill rotWithShape="1">
          <a:blip r:embed="rId3">
            <a:alphaModFix/>
          </a:blip>
          <a:srcRect t="8200" b="12789"/>
          <a:stretch/>
        </p:blipFill>
        <p:spPr>
          <a:xfrm>
            <a:off x="2178034" y="828110"/>
            <a:ext cx="8317806" cy="5659120"/>
          </a:xfrm>
          <a:prstGeom prst="rect">
            <a:avLst/>
          </a:prstGeom>
          <a:noFill/>
          <a:ln>
            <a:noFill/>
          </a:ln>
        </p:spPr>
      </p:pic>
      <p:sp>
        <p:nvSpPr>
          <p:cNvPr id="952" name="Google Shape;952;p81"/>
          <p:cNvSpPr txBox="1"/>
          <p:nvPr/>
        </p:nvSpPr>
        <p:spPr>
          <a:xfrm>
            <a:off x="3235778" y="3393258"/>
            <a:ext cx="1143808" cy="1107996"/>
          </a:xfrm>
          <a:prstGeom prst="rect">
            <a:avLst/>
          </a:prstGeom>
          <a:solidFill>
            <a:srgbClr val="FEA3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Teko"/>
                <a:ea typeface="Teko"/>
                <a:cs typeface="Teko"/>
                <a:sym typeface="Teko"/>
              </a:rPr>
              <a:t>Active Listening</a:t>
            </a:r>
            <a:endParaRPr/>
          </a:p>
          <a:p>
            <a:pPr marL="0" marR="0" lvl="0" indent="0" algn="l" rtl="0">
              <a:spcBef>
                <a:spcPts val="0"/>
              </a:spcBef>
              <a:spcAft>
                <a:spcPts val="0"/>
              </a:spcAft>
              <a:buNone/>
            </a:pPr>
            <a:endParaRPr sz="1400" b="1">
              <a:solidFill>
                <a:schemeClr val="lt1"/>
              </a:solidFill>
              <a:latin typeface="Teko"/>
              <a:ea typeface="Teko"/>
              <a:cs typeface="Teko"/>
              <a:sym typeface="Teko"/>
            </a:endParaRPr>
          </a:p>
          <a:p>
            <a:pPr marL="0" marR="0" lvl="0" indent="0" algn="l" rtl="0">
              <a:spcBef>
                <a:spcPts val="0"/>
              </a:spcBef>
              <a:spcAft>
                <a:spcPts val="0"/>
              </a:spcAft>
              <a:buNone/>
            </a:pPr>
            <a:endParaRPr sz="1600" b="1">
              <a:solidFill>
                <a:schemeClr val="lt1"/>
              </a:solidFill>
              <a:latin typeface="Teko"/>
              <a:ea typeface="Teko"/>
              <a:cs typeface="Teko"/>
              <a:sym typeface="Teko"/>
            </a:endParaRPr>
          </a:p>
        </p:txBody>
      </p:sp>
      <p:sp>
        <p:nvSpPr>
          <p:cNvPr id="953" name="Google Shape;953;p81"/>
          <p:cNvSpPr txBox="1"/>
          <p:nvPr/>
        </p:nvSpPr>
        <p:spPr>
          <a:xfrm>
            <a:off x="4096886" y="2057139"/>
            <a:ext cx="1349434" cy="615553"/>
          </a:xfrm>
          <a:prstGeom prst="rect">
            <a:avLst/>
          </a:prstGeom>
          <a:solidFill>
            <a:srgbClr val="DE473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Teko"/>
                <a:ea typeface="Teko"/>
                <a:cs typeface="Teko"/>
                <a:sym typeface="Teko"/>
              </a:rPr>
              <a:t>Assertive</a:t>
            </a:r>
            <a:endParaRPr/>
          </a:p>
          <a:p>
            <a:pPr marL="0" marR="0" lvl="0" indent="0" algn="l" rtl="0">
              <a:spcBef>
                <a:spcPts val="0"/>
              </a:spcBef>
              <a:spcAft>
                <a:spcPts val="0"/>
              </a:spcAft>
              <a:buNone/>
            </a:pPr>
            <a:r>
              <a:rPr lang="en-US" sz="1600" b="1">
                <a:solidFill>
                  <a:schemeClr val="lt1"/>
                </a:solidFill>
                <a:latin typeface="Teko"/>
                <a:ea typeface="Teko"/>
                <a:cs typeface="Teko"/>
                <a:sym typeface="Teko"/>
              </a:rPr>
              <a:t>Communication</a:t>
            </a:r>
            <a:endParaRPr sz="1600">
              <a:solidFill>
                <a:schemeClr val="lt1"/>
              </a:solidFill>
              <a:latin typeface="Teko"/>
              <a:ea typeface="Teko"/>
              <a:cs typeface="Teko"/>
              <a:sym typeface="Teko"/>
            </a:endParaRPr>
          </a:p>
        </p:txBody>
      </p:sp>
      <p:sp>
        <p:nvSpPr>
          <p:cNvPr id="954" name="Google Shape;954;p81"/>
          <p:cNvSpPr txBox="1"/>
          <p:nvPr/>
        </p:nvSpPr>
        <p:spPr>
          <a:xfrm>
            <a:off x="5920606" y="1641640"/>
            <a:ext cx="1252914" cy="892552"/>
          </a:xfrm>
          <a:prstGeom prst="rect">
            <a:avLst/>
          </a:prstGeom>
          <a:solidFill>
            <a:srgbClr val="47ACB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eko"/>
                <a:ea typeface="Teko"/>
                <a:cs typeface="Teko"/>
                <a:sym typeface="Teko"/>
              </a:rPr>
              <a:t>Empathy</a:t>
            </a:r>
            <a:endParaRPr/>
          </a:p>
          <a:p>
            <a:pPr marL="0" marR="0" lvl="0" indent="0" algn="l" rtl="0">
              <a:spcBef>
                <a:spcPts val="0"/>
              </a:spcBef>
              <a:spcAft>
                <a:spcPts val="0"/>
              </a:spcAft>
              <a:buNone/>
            </a:pPr>
            <a:endParaRPr sz="1600" b="1">
              <a:solidFill>
                <a:schemeClr val="lt1"/>
              </a:solidFill>
              <a:latin typeface="Teko"/>
              <a:ea typeface="Teko"/>
              <a:cs typeface="Teko"/>
              <a:sym typeface="Teko"/>
            </a:endParaRPr>
          </a:p>
          <a:p>
            <a:pPr marL="0" marR="0" lvl="0" indent="0" algn="l" rtl="0">
              <a:spcBef>
                <a:spcPts val="0"/>
              </a:spcBef>
              <a:spcAft>
                <a:spcPts val="0"/>
              </a:spcAft>
              <a:buNone/>
            </a:pPr>
            <a:endParaRPr sz="1600">
              <a:solidFill>
                <a:schemeClr val="lt1"/>
              </a:solidFill>
              <a:latin typeface="Teko"/>
              <a:ea typeface="Teko"/>
              <a:cs typeface="Teko"/>
              <a:sym typeface="Teko"/>
            </a:endParaRPr>
          </a:p>
        </p:txBody>
      </p:sp>
      <p:sp>
        <p:nvSpPr>
          <p:cNvPr id="955" name="Google Shape;955;p81"/>
          <p:cNvSpPr txBox="1"/>
          <p:nvPr/>
        </p:nvSpPr>
        <p:spPr>
          <a:xfrm>
            <a:off x="7613162" y="2647238"/>
            <a:ext cx="1480598" cy="1200329"/>
          </a:xfrm>
          <a:prstGeom prst="rect">
            <a:avLst/>
          </a:prstGeom>
          <a:solidFill>
            <a:srgbClr val="45405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eko"/>
                <a:ea typeface="Teko"/>
                <a:cs typeface="Teko"/>
                <a:sym typeface="Teko"/>
              </a:rPr>
              <a:t>Conflict Resolution</a:t>
            </a:r>
            <a:endParaRPr sz="2000" b="1">
              <a:solidFill>
                <a:schemeClr val="lt1"/>
              </a:solidFill>
              <a:latin typeface="Teko"/>
              <a:ea typeface="Teko"/>
              <a:cs typeface="Teko"/>
              <a:sym typeface="Teko"/>
            </a:endParaRPr>
          </a:p>
          <a:p>
            <a:pPr marL="0" marR="0" lvl="0" indent="0" algn="l" rtl="0">
              <a:spcBef>
                <a:spcPts val="0"/>
              </a:spcBef>
              <a:spcAft>
                <a:spcPts val="0"/>
              </a:spcAft>
              <a:buNone/>
            </a:pPr>
            <a:endParaRPr sz="1600" b="1">
              <a:solidFill>
                <a:schemeClr val="lt1"/>
              </a:solidFill>
              <a:latin typeface="Teko"/>
              <a:ea typeface="Teko"/>
              <a:cs typeface="Teko"/>
              <a:sym typeface="Teko"/>
            </a:endParaRPr>
          </a:p>
          <a:p>
            <a:pPr marL="0" marR="0" lvl="0" indent="0" algn="l" rtl="0">
              <a:spcBef>
                <a:spcPts val="0"/>
              </a:spcBef>
              <a:spcAft>
                <a:spcPts val="0"/>
              </a:spcAft>
              <a:buNone/>
            </a:pPr>
            <a:endParaRPr sz="1600" b="1">
              <a:solidFill>
                <a:schemeClr val="lt1"/>
              </a:solidFill>
              <a:latin typeface="Teko"/>
              <a:ea typeface="Teko"/>
              <a:cs typeface="Teko"/>
              <a:sym typeface="Teko"/>
            </a:endParaRPr>
          </a:p>
        </p:txBody>
      </p:sp>
      <p:sp>
        <p:nvSpPr>
          <p:cNvPr id="956" name="Google Shape;956;p81"/>
          <p:cNvSpPr txBox="1"/>
          <p:nvPr/>
        </p:nvSpPr>
        <p:spPr>
          <a:xfrm>
            <a:off x="7897535" y="4335843"/>
            <a:ext cx="1181794" cy="1446550"/>
          </a:xfrm>
          <a:prstGeom prst="rect">
            <a:avLst/>
          </a:prstGeom>
          <a:solidFill>
            <a:srgbClr val="8943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lt1"/>
              </a:solidFill>
              <a:latin typeface="Teko"/>
              <a:ea typeface="Teko"/>
              <a:cs typeface="Teko"/>
              <a:sym typeface="Teko"/>
            </a:endParaRPr>
          </a:p>
          <a:p>
            <a:pPr marL="0" marR="0" lvl="0" indent="0" algn="l" rtl="0">
              <a:spcBef>
                <a:spcPts val="0"/>
              </a:spcBef>
              <a:spcAft>
                <a:spcPts val="0"/>
              </a:spcAft>
              <a:buNone/>
            </a:pPr>
            <a:endParaRPr sz="1600">
              <a:solidFill>
                <a:schemeClr val="lt1"/>
              </a:solidFill>
              <a:latin typeface="Teko"/>
              <a:ea typeface="Teko"/>
              <a:cs typeface="Teko"/>
              <a:sym typeface="Teko"/>
            </a:endParaRPr>
          </a:p>
          <a:p>
            <a:pPr marL="0" marR="0" lvl="0" indent="0" algn="l" rtl="0">
              <a:spcBef>
                <a:spcPts val="0"/>
              </a:spcBef>
              <a:spcAft>
                <a:spcPts val="0"/>
              </a:spcAft>
              <a:buNone/>
            </a:pPr>
            <a:r>
              <a:rPr lang="en-US" sz="2000">
                <a:solidFill>
                  <a:schemeClr val="lt1"/>
                </a:solidFill>
                <a:latin typeface="Teko"/>
                <a:ea typeface="Teko"/>
                <a:cs typeface="Teko"/>
                <a:sym typeface="Teko"/>
              </a:rPr>
              <a:t>Emotional</a:t>
            </a:r>
            <a:endParaRPr/>
          </a:p>
          <a:p>
            <a:pPr marL="0" marR="0" lvl="0" indent="0" algn="l" rtl="0">
              <a:spcBef>
                <a:spcPts val="0"/>
              </a:spcBef>
              <a:spcAft>
                <a:spcPts val="0"/>
              </a:spcAft>
              <a:buNone/>
            </a:pPr>
            <a:r>
              <a:rPr lang="en-US" sz="2000">
                <a:solidFill>
                  <a:schemeClr val="lt1"/>
                </a:solidFill>
                <a:latin typeface="Teko"/>
                <a:ea typeface="Teko"/>
                <a:cs typeface="Teko"/>
                <a:sym typeface="Teko"/>
              </a:rPr>
              <a:t>Intelligence</a:t>
            </a:r>
            <a:endParaRPr/>
          </a:p>
          <a:p>
            <a:pPr marL="0" marR="0" lvl="0" indent="0" algn="l" rtl="0">
              <a:spcBef>
                <a:spcPts val="0"/>
              </a:spcBef>
              <a:spcAft>
                <a:spcPts val="0"/>
              </a:spcAft>
              <a:buNone/>
            </a:pPr>
            <a:endParaRPr sz="1600">
              <a:solidFill>
                <a:schemeClr val="lt1"/>
              </a:solidFill>
              <a:latin typeface="Teko"/>
              <a:ea typeface="Teko"/>
              <a:cs typeface="Teko"/>
              <a:sym typeface="Teko"/>
            </a:endParaRPr>
          </a:p>
        </p:txBody>
      </p:sp>
      <p:sp>
        <p:nvSpPr>
          <p:cNvPr id="957" name="Google Shape;957;p81"/>
          <p:cNvSpPr/>
          <p:nvPr/>
        </p:nvSpPr>
        <p:spPr>
          <a:xfrm>
            <a:off x="4572560" y="1597540"/>
            <a:ext cx="633154" cy="459599"/>
          </a:xfrm>
          <a:prstGeom prst="rect">
            <a:avLst/>
          </a:prstGeom>
          <a:solidFill>
            <a:srgbClr val="DE47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8" name="Google Shape;958;p81"/>
          <p:cNvSpPr/>
          <p:nvPr/>
        </p:nvSpPr>
        <p:spPr>
          <a:xfrm>
            <a:off x="6333934" y="1182041"/>
            <a:ext cx="633154" cy="459599"/>
          </a:xfrm>
          <a:prstGeom prst="rect">
            <a:avLst/>
          </a:prstGeom>
          <a:solidFill>
            <a:srgbClr val="47AC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9" name="Google Shape;959;p81"/>
          <p:cNvSpPr/>
          <p:nvPr/>
        </p:nvSpPr>
        <p:spPr>
          <a:xfrm>
            <a:off x="8036884" y="2057139"/>
            <a:ext cx="548876" cy="590099"/>
          </a:xfrm>
          <a:prstGeom prst="rect">
            <a:avLst/>
          </a:prstGeom>
          <a:solidFill>
            <a:srgbClr val="4540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0" name="Google Shape;960;p81"/>
          <p:cNvSpPr/>
          <p:nvPr/>
        </p:nvSpPr>
        <p:spPr>
          <a:xfrm>
            <a:off x="8036884" y="5654111"/>
            <a:ext cx="863836" cy="274320"/>
          </a:xfrm>
          <a:prstGeom prst="rect">
            <a:avLst/>
          </a:prstGeom>
          <a:solidFill>
            <a:srgbClr val="8943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1" name="Google Shape;961;p81"/>
          <p:cNvSpPr/>
          <p:nvPr/>
        </p:nvSpPr>
        <p:spPr>
          <a:xfrm>
            <a:off x="3514303" y="3231620"/>
            <a:ext cx="633154" cy="228469"/>
          </a:xfrm>
          <a:prstGeom prst="rect">
            <a:avLst/>
          </a:prstGeom>
          <a:solidFill>
            <a:srgbClr val="FEA3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2" name="Google Shape;962;p81"/>
          <p:cNvSpPr/>
          <p:nvPr/>
        </p:nvSpPr>
        <p:spPr>
          <a:xfrm>
            <a:off x="4180592" y="2650792"/>
            <a:ext cx="1143808" cy="109989"/>
          </a:xfrm>
          <a:prstGeom prst="rect">
            <a:avLst/>
          </a:prstGeom>
          <a:solidFill>
            <a:srgbClr val="DE47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3" name="Google Shape;963;p81"/>
          <p:cNvSpPr/>
          <p:nvPr/>
        </p:nvSpPr>
        <p:spPr>
          <a:xfrm>
            <a:off x="4308400" y="3901721"/>
            <a:ext cx="132080" cy="553998"/>
          </a:xfrm>
          <a:prstGeom prst="rect">
            <a:avLst/>
          </a:prstGeom>
          <a:solidFill>
            <a:srgbClr val="FEA3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4" name="Google Shape;964;p81"/>
          <p:cNvSpPr/>
          <p:nvPr/>
        </p:nvSpPr>
        <p:spPr>
          <a:xfrm>
            <a:off x="3190800" y="4028684"/>
            <a:ext cx="132080" cy="553998"/>
          </a:xfrm>
          <a:prstGeom prst="rect">
            <a:avLst/>
          </a:prstGeom>
          <a:solidFill>
            <a:srgbClr val="FEA3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5" name="Google Shape;965;p81"/>
          <p:cNvSpPr/>
          <p:nvPr/>
        </p:nvSpPr>
        <p:spPr>
          <a:xfrm rot="5400000">
            <a:off x="8790398" y="5541680"/>
            <a:ext cx="97437" cy="414159"/>
          </a:xfrm>
          <a:prstGeom prst="rect">
            <a:avLst/>
          </a:prstGeom>
          <a:solidFill>
            <a:srgbClr val="8943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6" name="Google Shape;966;p81" descr="Lightbulb and pencil"/>
          <p:cNvPicPr preferRelativeResize="0"/>
          <p:nvPr/>
        </p:nvPicPr>
        <p:blipFill rotWithShape="1">
          <a:blip r:embed="rId4">
            <a:alphaModFix/>
          </a:blip>
          <a:srcRect/>
          <a:stretch/>
        </p:blipFill>
        <p:spPr>
          <a:xfrm>
            <a:off x="9062320" y="4305683"/>
            <a:ext cx="427182" cy="427182"/>
          </a:xfrm>
          <a:prstGeom prst="rect">
            <a:avLst/>
          </a:prstGeom>
          <a:noFill/>
          <a:ln>
            <a:noFill/>
          </a:ln>
        </p:spPr>
      </p:pic>
      <p:sp>
        <p:nvSpPr>
          <p:cNvPr id="967" name="Google Shape;967;p81"/>
          <p:cNvSpPr txBox="1"/>
          <p:nvPr/>
        </p:nvSpPr>
        <p:spPr>
          <a:xfrm rot="2704840">
            <a:off x="5400557" y="3681491"/>
            <a:ext cx="17396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Developing Interpersonal Effectiveness</a:t>
            </a:r>
            <a:endParaRPr sz="1800" b="1">
              <a:solidFill>
                <a:schemeClr val="dk1"/>
              </a:solidFill>
              <a:latin typeface="Arial"/>
              <a:ea typeface="Arial"/>
              <a:cs typeface="Arial"/>
              <a:sym typeface="Arial"/>
            </a:endParaRPr>
          </a:p>
        </p:txBody>
      </p:sp>
      <p:sp>
        <p:nvSpPr>
          <p:cNvPr id="968" name="Google Shape;968;p81"/>
          <p:cNvSpPr/>
          <p:nvPr/>
        </p:nvSpPr>
        <p:spPr>
          <a:xfrm>
            <a:off x="8027784" y="5847250"/>
            <a:ext cx="872936" cy="151870"/>
          </a:xfrm>
          <a:prstGeom prst="rect">
            <a:avLst/>
          </a:prstGeom>
          <a:solidFill>
            <a:srgbClr val="8942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9" name="Google Shape;969;p81"/>
          <p:cNvSpPr/>
          <p:nvPr/>
        </p:nvSpPr>
        <p:spPr>
          <a:xfrm>
            <a:off x="8431480" y="5583422"/>
            <a:ext cx="651353" cy="275017"/>
          </a:xfrm>
          <a:prstGeom prst="rect">
            <a:avLst/>
          </a:prstGeom>
          <a:solidFill>
            <a:srgbClr val="8942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0" name="Google Shape;970;p81"/>
          <p:cNvSpPr/>
          <p:nvPr/>
        </p:nvSpPr>
        <p:spPr>
          <a:xfrm>
            <a:off x="7854771" y="5506165"/>
            <a:ext cx="346995" cy="275017"/>
          </a:xfrm>
          <a:prstGeom prst="rect">
            <a:avLst/>
          </a:prstGeom>
          <a:solidFill>
            <a:srgbClr val="8942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71" name="Google Shape;971;p81" descr="Ear"/>
          <p:cNvPicPr preferRelativeResize="0"/>
          <p:nvPr/>
        </p:nvPicPr>
        <p:blipFill rotWithShape="1">
          <a:blip r:embed="rId5">
            <a:alphaModFix/>
          </a:blip>
          <a:srcRect/>
          <a:stretch/>
        </p:blipFill>
        <p:spPr>
          <a:xfrm>
            <a:off x="4117812" y="3428999"/>
            <a:ext cx="436223" cy="436223"/>
          </a:xfrm>
          <a:prstGeom prst="rect">
            <a:avLst/>
          </a:prstGeom>
          <a:noFill/>
          <a:ln>
            <a:noFill/>
          </a:ln>
        </p:spPr>
      </p:pic>
      <p:pic>
        <p:nvPicPr>
          <p:cNvPr id="972" name="Google Shape;972;p81" descr="Chat"/>
          <p:cNvPicPr preferRelativeResize="0"/>
          <p:nvPr/>
        </p:nvPicPr>
        <p:blipFill rotWithShape="1">
          <a:blip r:embed="rId6">
            <a:alphaModFix/>
          </a:blip>
          <a:srcRect/>
          <a:stretch/>
        </p:blipFill>
        <p:spPr>
          <a:xfrm>
            <a:off x="4828363" y="1346711"/>
            <a:ext cx="496037" cy="496037"/>
          </a:xfrm>
          <a:prstGeom prst="rect">
            <a:avLst/>
          </a:prstGeom>
          <a:noFill/>
          <a:ln>
            <a:noFill/>
          </a:ln>
        </p:spPr>
      </p:pic>
      <p:pic>
        <p:nvPicPr>
          <p:cNvPr id="973" name="Google Shape;973;p81" descr="Handshake"/>
          <p:cNvPicPr preferRelativeResize="0"/>
          <p:nvPr/>
        </p:nvPicPr>
        <p:blipFill rotWithShape="1">
          <a:blip r:embed="rId7">
            <a:alphaModFix/>
          </a:blip>
          <a:srcRect/>
          <a:stretch/>
        </p:blipFill>
        <p:spPr>
          <a:xfrm>
            <a:off x="7387233" y="1306194"/>
            <a:ext cx="521145" cy="521145"/>
          </a:xfrm>
          <a:prstGeom prst="rect">
            <a:avLst/>
          </a:prstGeom>
          <a:noFill/>
          <a:ln>
            <a:noFill/>
          </a:ln>
        </p:spPr>
      </p:pic>
      <p:pic>
        <p:nvPicPr>
          <p:cNvPr id="974" name="Google Shape;974;p81" descr="Cheers"/>
          <p:cNvPicPr preferRelativeResize="0"/>
          <p:nvPr/>
        </p:nvPicPr>
        <p:blipFill rotWithShape="1">
          <a:blip r:embed="rId8">
            <a:alphaModFix/>
          </a:blip>
          <a:srcRect/>
          <a:stretch/>
        </p:blipFill>
        <p:spPr>
          <a:xfrm>
            <a:off x="8122091" y="1822606"/>
            <a:ext cx="464415" cy="4644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5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5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5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55">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t="35094" b="15064"/>
          <a:stretch/>
        </p:blipFill>
        <p:spPr>
          <a:xfrm>
            <a:off x="121905" y="1600877"/>
            <a:ext cx="12192000" cy="3382028"/>
          </a:xfrm>
          <a:prstGeom prst="rect">
            <a:avLst/>
          </a:prstGeom>
          <a:noFill/>
          <a:ln>
            <a:noFill/>
          </a:ln>
        </p:spPr>
      </p:pic>
      <p:sp>
        <p:nvSpPr>
          <p:cNvPr id="185" name="Google Shape;185;p18"/>
          <p:cNvSpPr txBox="1"/>
          <p:nvPr/>
        </p:nvSpPr>
        <p:spPr>
          <a:xfrm>
            <a:off x="594951" y="1523608"/>
            <a:ext cx="18056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Module 1</a:t>
            </a:r>
            <a:endParaRPr dirty="0"/>
          </a:p>
        </p:txBody>
      </p:sp>
      <p:sp>
        <p:nvSpPr>
          <p:cNvPr id="186" name="Google Shape;186;p18"/>
          <p:cNvSpPr txBox="1"/>
          <p:nvPr/>
        </p:nvSpPr>
        <p:spPr>
          <a:xfrm>
            <a:off x="409411" y="2043762"/>
            <a:ext cx="217668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Understanding Soft skills </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&amp; Personal Effectiveness</a:t>
            </a:r>
            <a:endParaRPr/>
          </a:p>
        </p:txBody>
      </p:sp>
      <p:sp>
        <p:nvSpPr>
          <p:cNvPr id="187" name="Google Shape;187;p18"/>
          <p:cNvSpPr txBox="1"/>
          <p:nvPr/>
        </p:nvSpPr>
        <p:spPr>
          <a:xfrm>
            <a:off x="4505160" y="2431674"/>
            <a:ext cx="16376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Impactful</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Communication </a:t>
            </a:r>
            <a:endParaRPr/>
          </a:p>
        </p:txBody>
      </p:sp>
      <p:sp>
        <p:nvSpPr>
          <p:cNvPr id="188" name="Google Shape;188;p18"/>
          <p:cNvSpPr txBox="1"/>
          <p:nvPr/>
        </p:nvSpPr>
        <p:spPr>
          <a:xfrm>
            <a:off x="2651349" y="4372173"/>
            <a:ext cx="18860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Building an Attitude </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of Ownership</a:t>
            </a:r>
            <a:endParaRPr/>
          </a:p>
        </p:txBody>
      </p:sp>
      <p:sp>
        <p:nvSpPr>
          <p:cNvPr id="189" name="Google Shape;189;p18"/>
          <p:cNvSpPr txBox="1"/>
          <p:nvPr/>
        </p:nvSpPr>
        <p:spPr>
          <a:xfrm>
            <a:off x="6375334" y="4200452"/>
            <a:ext cx="18056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Building a Fool Proof Communication</a:t>
            </a:r>
            <a:endParaRPr/>
          </a:p>
        </p:txBody>
      </p:sp>
      <p:sp>
        <p:nvSpPr>
          <p:cNvPr id="190" name="Google Shape;190;p18"/>
          <p:cNvSpPr txBox="1"/>
          <p:nvPr/>
        </p:nvSpPr>
        <p:spPr>
          <a:xfrm>
            <a:off x="8314757" y="2660051"/>
            <a:ext cx="15369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Goal Setting</a:t>
            </a:r>
            <a:endParaRPr/>
          </a:p>
        </p:txBody>
      </p:sp>
      <p:sp>
        <p:nvSpPr>
          <p:cNvPr id="191" name="Google Shape;191;p18"/>
          <p:cNvSpPr txBox="1"/>
          <p:nvPr/>
        </p:nvSpPr>
        <p:spPr>
          <a:xfrm>
            <a:off x="10184066" y="4234791"/>
            <a:ext cx="1886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Being a Team Player</a:t>
            </a:r>
            <a:endParaRPr/>
          </a:p>
        </p:txBody>
      </p:sp>
      <p:sp>
        <p:nvSpPr>
          <p:cNvPr id="192" name="Google Shape;192;p18"/>
          <p:cNvSpPr txBox="1"/>
          <p:nvPr/>
        </p:nvSpPr>
        <p:spPr>
          <a:xfrm>
            <a:off x="2860916" y="3928928"/>
            <a:ext cx="18056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Module 2</a:t>
            </a:r>
            <a:endParaRPr/>
          </a:p>
        </p:txBody>
      </p:sp>
      <p:sp>
        <p:nvSpPr>
          <p:cNvPr id="193" name="Google Shape;193;p18"/>
          <p:cNvSpPr txBox="1"/>
          <p:nvPr/>
        </p:nvSpPr>
        <p:spPr>
          <a:xfrm>
            <a:off x="4421181" y="2054394"/>
            <a:ext cx="18056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Module 3</a:t>
            </a:r>
            <a:endParaRPr/>
          </a:p>
        </p:txBody>
      </p:sp>
      <p:sp>
        <p:nvSpPr>
          <p:cNvPr id="194" name="Google Shape;194;p18"/>
          <p:cNvSpPr txBox="1"/>
          <p:nvPr/>
        </p:nvSpPr>
        <p:spPr>
          <a:xfrm>
            <a:off x="6401461" y="3841551"/>
            <a:ext cx="18056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Module 4</a:t>
            </a:r>
            <a:endParaRPr/>
          </a:p>
        </p:txBody>
      </p:sp>
      <p:sp>
        <p:nvSpPr>
          <p:cNvPr id="195" name="Google Shape;195;p18"/>
          <p:cNvSpPr txBox="1"/>
          <p:nvPr/>
        </p:nvSpPr>
        <p:spPr>
          <a:xfrm>
            <a:off x="8325555" y="2282728"/>
            <a:ext cx="135285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Module 5</a:t>
            </a:r>
            <a:endParaRPr/>
          </a:p>
        </p:txBody>
      </p:sp>
      <p:sp>
        <p:nvSpPr>
          <p:cNvPr id="196" name="Google Shape;196;p18"/>
          <p:cNvSpPr txBox="1"/>
          <p:nvPr/>
        </p:nvSpPr>
        <p:spPr>
          <a:xfrm>
            <a:off x="10276672" y="3884785"/>
            <a:ext cx="18056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Module 6</a:t>
            </a:r>
            <a:endParaRPr/>
          </a:p>
        </p:txBody>
      </p:sp>
      <p:sp>
        <p:nvSpPr>
          <p:cNvPr id="197" name="Google Shape;197;p18"/>
          <p:cNvSpPr/>
          <p:nvPr/>
        </p:nvSpPr>
        <p:spPr>
          <a:xfrm>
            <a:off x="1345375" y="3607495"/>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18"/>
          <p:cNvSpPr/>
          <p:nvPr/>
        </p:nvSpPr>
        <p:spPr>
          <a:xfrm>
            <a:off x="3094601" y="2687767"/>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18"/>
          <p:cNvSpPr/>
          <p:nvPr/>
        </p:nvSpPr>
        <p:spPr>
          <a:xfrm>
            <a:off x="6841525" y="2700293"/>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8"/>
          <p:cNvSpPr/>
          <p:nvPr/>
        </p:nvSpPr>
        <p:spPr>
          <a:xfrm>
            <a:off x="10524433" y="2722358"/>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1" name="Google Shape;201;p18"/>
          <p:cNvPicPr preferRelativeResize="0"/>
          <p:nvPr/>
        </p:nvPicPr>
        <p:blipFill rotWithShape="1">
          <a:blip r:embed="rId4">
            <a:alphaModFix/>
          </a:blip>
          <a:srcRect/>
          <a:stretch/>
        </p:blipFill>
        <p:spPr>
          <a:xfrm>
            <a:off x="1308570" y="3454256"/>
            <a:ext cx="702930" cy="702930"/>
          </a:xfrm>
          <a:prstGeom prst="rect">
            <a:avLst/>
          </a:prstGeom>
          <a:noFill/>
          <a:ln>
            <a:noFill/>
          </a:ln>
        </p:spPr>
      </p:pic>
      <p:pic>
        <p:nvPicPr>
          <p:cNvPr id="202" name="Google Shape;202;p18"/>
          <p:cNvPicPr preferRelativeResize="0"/>
          <p:nvPr/>
        </p:nvPicPr>
        <p:blipFill rotWithShape="1">
          <a:blip r:embed="rId5">
            <a:alphaModFix/>
          </a:blip>
          <a:srcRect/>
          <a:stretch/>
        </p:blipFill>
        <p:spPr>
          <a:xfrm>
            <a:off x="3094601" y="2722358"/>
            <a:ext cx="763278" cy="763278"/>
          </a:xfrm>
          <a:prstGeom prst="rect">
            <a:avLst/>
          </a:prstGeom>
          <a:noFill/>
          <a:ln>
            <a:noFill/>
          </a:ln>
        </p:spPr>
      </p:pic>
      <p:pic>
        <p:nvPicPr>
          <p:cNvPr id="203" name="Google Shape;203;p18"/>
          <p:cNvPicPr preferRelativeResize="0"/>
          <p:nvPr/>
        </p:nvPicPr>
        <p:blipFill rotWithShape="1">
          <a:blip r:embed="rId6">
            <a:alphaModFix/>
          </a:blip>
          <a:srcRect/>
          <a:stretch/>
        </p:blipFill>
        <p:spPr>
          <a:xfrm>
            <a:off x="6780717" y="2712895"/>
            <a:ext cx="679981" cy="679981"/>
          </a:xfrm>
          <a:prstGeom prst="rect">
            <a:avLst/>
          </a:prstGeom>
          <a:noFill/>
          <a:ln>
            <a:noFill/>
          </a:ln>
        </p:spPr>
      </p:pic>
      <p:sp>
        <p:nvSpPr>
          <p:cNvPr id="204" name="Google Shape;204;p18"/>
          <p:cNvSpPr/>
          <p:nvPr/>
        </p:nvSpPr>
        <p:spPr>
          <a:xfrm>
            <a:off x="4949211" y="3580915"/>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5" name="Google Shape;205;p18"/>
          <p:cNvPicPr preferRelativeResize="0"/>
          <p:nvPr/>
        </p:nvPicPr>
        <p:blipFill rotWithShape="1">
          <a:blip r:embed="rId7">
            <a:alphaModFix/>
          </a:blip>
          <a:srcRect/>
          <a:stretch/>
        </p:blipFill>
        <p:spPr>
          <a:xfrm>
            <a:off x="10289376" y="2568816"/>
            <a:ext cx="908715" cy="908715"/>
          </a:xfrm>
          <a:prstGeom prst="rect">
            <a:avLst/>
          </a:prstGeom>
          <a:noFill/>
          <a:ln>
            <a:noFill/>
          </a:ln>
        </p:spPr>
      </p:pic>
      <p:sp>
        <p:nvSpPr>
          <p:cNvPr id="206" name="Google Shape;206;p18"/>
          <p:cNvSpPr/>
          <p:nvPr/>
        </p:nvSpPr>
        <p:spPr>
          <a:xfrm>
            <a:off x="8631558" y="3519567"/>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7" name="Google Shape;207;p18"/>
          <p:cNvPicPr preferRelativeResize="0"/>
          <p:nvPr/>
        </p:nvPicPr>
        <p:blipFill rotWithShape="1">
          <a:blip r:embed="rId8">
            <a:alphaModFix/>
          </a:blip>
          <a:srcRect/>
          <a:stretch/>
        </p:blipFill>
        <p:spPr>
          <a:xfrm>
            <a:off x="4949211" y="3636203"/>
            <a:ext cx="664938" cy="664938"/>
          </a:xfrm>
          <a:prstGeom prst="rect">
            <a:avLst/>
          </a:prstGeom>
          <a:noFill/>
          <a:ln>
            <a:noFill/>
          </a:ln>
        </p:spPr>
      </p:pic>
      <p:pic>
        <p:nvPicPr>
          <p:cNvPr id="208" name="Google Shape;208;p18"/>
          <p:cNvPicPr preferRelativeResize="0"/>
          <p:nvPr/>
        </p:nvPicPr>
        <p:blipFill rotWithShape="1">
          <a:blip r:embed="rId9">
            <a:alphaModFix/>
          </a:blip>
          <a:srcRect/>
          <a:stretch/>
        </p:blipFill>
        <p:spPr>
          <a:xfrm>
            <a:off x="8576363" y="3394593"/>
            <a:ext cx="744349" cy="744349"/>
          </a:xfrm>
          <a:prstGeom prst="rect">
            <a:avLst/>
          </a:prstGeom>
          <a:noFill/>
          <a:ln>
            <a:noFill/>
          </a:ln>
        </p:spPr>
      </p:pic>
      <p:sp>
        <p:nvSpPr>
          <p:cNvPr id="209" name="Google Shape;209;p18"/>
          <p:cNvSpPr txBox="1">
            <a:spLocks noGrp="1"/>
          </p:cNvSpPr>
          <p:nvPr>
            <p:ph type="title"/>
          </p:nvPr>
        </p:nvSpPr>
        <p:spPr>
          <a:xfrm>
            <a:off x="788062" y="331083"/>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pic>
        <p:nvPicPr>
          <p:cNvPr id="1032" name="Google Shape;1032;p86" descr="Two Person Handshakes in Front of Books on Shelf"/>
          <p:cNvPicPr preferRelativeResize="0"/>
          <p:nvPr/>
        </p:nvPicPr>
        <p:blipFill rotWithShape="1">
          <a:blip r:embed="rId3">
            <a:alphaModFix/>
          </a:blip>
          <a:srcRect/>
          <a:stretch/>
        </p:blipFill>
        <p:spPr>
          <a:xfrm>
            <a:off x="-40640" y="-17938"/>
            <a:ext cx="4338320" cy="6644003"/>
          </a:xfrm>
          <a:prstGeom prst="rect">
            <a:avLst/>
          </a:prstGeom>
          <a:noFill/>
          <a:ln>
            <a:noFill/>
          </a:ln>
        </p:spPr>
      </p:pic>
      <p:pic>
        <p:nvPicPr>
          <p:cNvPr id="1033" name="Google Shape;1033;p86"/>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1034" name="Google Shape;1034;p86"/>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1035" name="Google Shape;1035;p86"/>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1036" name="Google Shape;1036;p86"/>
          <p:cNvSpPr txBox="1"/>
          <p:nvPr/>
        </p:nvSpPr>
        <p:spPr>
          <a:xfrm>
            <a:off x="6744390" y="5433483"/>
            <a:ext cx="2422314" cy="318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Hello@freelancetrainings.com</a:t>
            </a:r>
            <a:endParaRPr/>
          </a:p>
        </p:txBody>
      </p:sp>
      <p:sp>
        <p:nvSpPr>
          <p:cNvPr id="1037" name="Google Shape;1037;p86"/>
          <p:cNvSpPr txBox="1"/>
          <p:nvPr/>
        </p:nvSpPr>
        <p:spPr>
          <a:xfrm>
            <a:off x="4666933" y="5444215"/>
            <a:ext cx="114165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98752-08472</a:t>
            </a:r>
            <a:endParaRPr/>
          </a:p>
        </p:txBody>
      </p:sp>
      <p:sp>
        <p:nvSpPr>
          <p:cNvPr id="1038" name="Google Shape;1038;p86"/>
          <p:cNvSpPr txBox="1"/>
          <p:nvPr/>
        </p:nvSpPr>
        <p:spPr>
          <a:xfrm>
            <a:off x="9695370" y="5433484"/>
            <a:ext cx="21304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www.freelancetrainings.com</a:t>
            </a:r>
            <a:endParaRPr/>
          </a:p>
        </p:txBody>
      </p:sp>
      <p:pic>
        <p:nvPicPr>
          <p:cNvPr id="1039" name="Google Shape;1039;p86"/>
          <p:cNvPicPr preferRelativeResize="0"/>
          <p:nvPr/>
        </p:nvPicPr>
        <p:blipFill rotWithShape="1">
          <a:blip r:embed="rId7">
            <a:alphaModFix/>
          </a:blip>
          <a:srcRect/>
          <a:stretch/>
        </p:blipFill>
        <p:spPr>
          <a:xfrm>
            <a:off x="5501853" y="6255611"/>
            <a:ext cx="315227" cy="315227"/>
          </a:xfrm>
          <a:prstGeom prst="rect">
            <a:avLst/>
          </a:prstGeom>
          <a:noFill/>
          <a:ln>
            <a:noFill/>
          </a:ln>
        </p:spPr>
      </p:pic>
      <p:sp>
        <p:nvSpPr>
          <p:cNvPr id="1040" name="Google Shape;1040;p86"/>
          <p:cNvSpPr txBox="1"/>
          <p:nvPr/>
        </p:nvSpPr>
        <p:spPr>
          <a:xfrm>
            <a:off x="5954305" y="6105447"/>
            <a:ext cx="532665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406, Titanium City Centre Mall, Anand Nagar, Satellite, Ahmedabad-380015</a:t>
            </a:r>
            <a:endParaRPr/>
          </a:p>
        </p:txBody>
      </p:sp>
      <p:pic>
        <p:nvPicPr>
          <p:cNvPr id="1041" name="Google Shape;1041;p86" descr="Free vector thank you placard concept illustration"/>
          <p:cNvPicPr preferRelativeResize="0"/>
          <p:nvPr/>
        </p:nvPicPr>
        <p:blipFill rotWithShape="1">
          <a:blip r:embed="rId8">
            <a:alphaModFix/>
          </a:blip>
          <a:srcRect t="10657" b="14010"/>
          <a:stretch/>
        </p:blipFill>
        <p:spPr>
          <a:xfrm>
            <a:off x="5023032" y="783956"/>
            <a:ext cx="5914242" cy="2967905"/>
          </a:xfrm>
          <a:prstGeom prst="rect">
            <a:avLst/>
          </a:prstGeom>
          <a:noFill/>
          <a:ln>
            <a:noFill/>
          </a:ln>
        </p:spPr>
      </p:pic>
      <p:pic>
        <p:nvPicPr>
          <p:cNvPr id="1042" name="Google Shape;1042;p86"/>
          <p:cNvPicPr preferRelativeResize="0"/>
          <p:nvPr/>
        </p:nvPicPr>
        <p:blipFill rotWithShape="1">
          <a:blip r:embed="rId9">
            <a:alphaModFix/>
          </a:blip>
          <a:srcRect/>
          <a:stretch/>
        </p:blipFill>
        <p:spPr>
          <a:xfrm>
            <a:off x="4297680" y="0"/>
            <a:ext cx="1040602" cy="12056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fade">
                                      <p:cBhvr>
                                        <p:cTn id="7" dur="1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838200" y="316245"/>
            <a:ext cx="10515600" cy="6692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4400" b="1">
                <a:latin typeface="Arial"/>
                <a:ea typeface="Arial"/>
                <a:cs typeface="Arial"/>
                <a:sym typeface="Arial"/>
              </a:rPr>
              <a:t>Ice breaker Activity- Tell me the Story</a:t>
            </a:r>
            <a:endParaRPr/>
          </a:p>
        </p:txBody>
      </p:sp>
      <p:pic>
        <p:nvPicPr>
          <p:cNvPr id="216" name="Google Shape;216;p19" descr="Photo top view a large group of diverse young people looking at the camera"/>
          <p:cNvPicPr preferRelativeResize="0"/>
          <p:nvPr/>
        </p:nvPicPr>
        <p:blipFill rotWithShape="1">
          <a:blip r:embed="rId3">
            <a:alphaModFix/>
          </a:blip>
          <a:srcRect/>
          <a:stretch/>
        </p:blipFill>
        <p:spPr>
          <a:xfrm>
            <a:off x="2862469" y="990495"/>
            <a:ext cx="6467061" cy="55512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1"/>
          <p:cNvPicPr preferRelativeResize="0"/>
          <p:nvPr/>
        </p:nvPicPr>
        <p:blipFill rotWithShape="1">
          <a:blip r:embed="rId3">
            <a:alphaModFix/>
          </a:blip>
          <a:srcRect/>
          <a:stretch/>
        </p:blipFill>
        <p:spPr>
          <a:xfrm>
            <a:off x="0" y="0"/>
            <a:ext cx="12192000" cy="5226304"/>
          </a:xfrm>
          <a:prstGeom prst="rect">
            <a:avLst/>
          </a:prstGeom>
          <a:noFill/>
          <a:ln>
            <a:noFill/>
          </a:ln>
        </p:spPr>
      </p:pic>
      <p:sp>
        <p:nvSpPr>
          <p:cNvPr id="230" name="Google Shape;230;p21"/>
          <p:cNvSpPr txBox="1"/>
          <p:nvPr/>
        </p:nvSpPr>
        <p:spPr>
          <a:xfrm>
            <a:off x="4171167" y="2503311"/>
            <a:ext cx="3849666" cy="11057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Module-1 </a:t>
            </a:r>
            <a:endParaRPr/>
          </a:p>
          <a:p>
            <a:pPr marL="0" marR="0" lvl="0" indent="0" algn="ctr" rtl="0">
              <a:lnSpc>
                <a:spcPct val="90000"/>
              </a:lnSpc>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Soft Skills Leads</a:t>
            </a:r>
            <a:endParaRPr/>
          </a:p>
        </p:txBody>
      </p:sp>
      <p:sp>
        <p:nvSpPr>
          <p:cNvPr id="231" name="Google Shape;231;p21"/>
          <p:cNvSpPr txBox="1"/>
          <p:nvPr/>
        </p:nvSpPr>
        <p:spPr>
          <a:xfrm>
            <a:off x="751561" y="5681522"/>
            <a:ext cx="1171183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374151"/>
                </a:solidFill>
                <a:latin typeface="Arial"/>
                <a:ea typeface="Arial"/>
                <a:cs typeface="Arial"/>
                <a:sym typeface="Arial"/>
              </a:rPr>
              <a:t>S</a:t>
            </a:r>
            <a:r>
              <a:rPr lang="en-US" sz="2200" b="1" i="0">
                <a:solidFill>
                  <a:srgbClr val="374151"/>
                </a:solidFill>
                <a:latin typeface="Arial"/>
                <a:ea typeface="Arial"/>
                <a:cs typeface="Arial"/>
                <a:sym typeface="Arial"/>
              </a:rPr>
              <a:t>kills, to effectively interact with others, collaborate, and manage </a:t>
            </a:r>
            <a:r>
              <a:rPr lang="en-US" sz="2200" b="1">
                <a:solidFill>
                  <a:srgbClr val="374151"/>
                </a:solidFill>
                <a:latin typeface="Arial"/>
                <a:ea typeface="Arial"/>
                <a:cs typeface="Arial"/>
                <a:sym typeface="Arial"/>
              </a:rPr>
              <a:t>your</a:t>
            </a:r>
            <a:r>
              <a:rPr lang="en-US" sz="2200" b="1" i="0">
                <a:solidFill>
                  <a:srgbClr val="374151"/>
                </a:solidFill>
                <a:latin typeface="Arial"/>
                <a:ea typeface="Arial"/>
                <a:cs typeface="Arial"/>
                <a:sym typeface="Arial"/>
              </a:rPr>
              <a:t>selves in various situations</a:t>
            </a:r>
            <a:endParaRPr sz="22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838200" y="273685"/>
            <a:ext cx="10515600" cy="70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Benefits of Personal Effectiveness to Individual</a:t>
            </a:r>
            <a:endParaRPr/>
          </a:p>
        </p:txBody>
      </p:sp>
      <p:sp>
        <p:nvSpPr>
          <p:cNvPr id="257" name="Google Shape;257;p24"/>
          <p:cNvSpPr/>
          <p:nvPr/>
        </p:nvSpPr>
        <p:spPr>
          <a:xfrm>
            <a:off x="8874036" y="1451078"/>
            <a:ext cx="2596233" cy="1889759"/>
          </a:xfrm>
          <a:prstGeom prst="roundRect">
            <a:avLst>
              <a:gd name="adj" fmla="val 16667"/>
            </a:avLst>
          </a:prstGeom>
          <a:noFill/>
          <a:ln w="28575" cap="flat" cmpd="sng">
            <a:solidFill>
              <a:srgbClr val="53FF53"/>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24"/>
          <p:cNvSpPr/>
          <p:nvPr/>
        </p:nvSpPr>
        <p:spPr>
          <a:xfrm>
            <a:off x="6195426" y="1451079"/>
            <a:ext cx="2596233" cy="1889759"/>
          </a:xfrm>
          <a:prstGeom prst="roundRect">
            <a:avLst>
              <a:gd name="adj" fmla="val 16667"/>
            </a:avLst>
          </a:prstGeom>
          <a:noFill/>
          <a:ln w="28575" cap="flat" cmpd="sng">
            <a:solidFill>
              <a:srgbClr val="00B0F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24"/>
          <p:cNvSpPr/>
          <p:nvPr/>
        </p:nvSpPr>
        <p:spPr>
          <a:xfrm>
            <a:off x="3516811" y="1451079"/>
            <a:ext cx="2596233" cy="1889759"/>
          </a:xfrm>
          <a:prstGeom prst="roundRect">
            <a:avLst>
              <a:gd name="adj" fmla="val 16667"/>
            </a:avLst>
          </a:prstGeom>
          <a:noFill/>
          <a:ln w="28575" cap="flat" cmpd="sng">
            <a:solidFill>
              <a:srgbClr val="58667A"/>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24"/>
          <p:cNvSpPr/>
          <p:nvPr/>
        </p:nvSpPr>
        <p:spPr>
          <a:xfrm>
            <a:off x="838200" y="1451078"/>
            <a:ext cx="2596233" cy="1889759"/>
          </a:xfrm>
          <a:prstGeom prst="roundRect">
            <a:avLst>
              <a:gd name="adj" fmla="val 16667"/>
            </a:avLst>
          </a:prstGeom>
          <a:noFill/>
          <a:ln w="28575" cap="flat" cmpd="sng">
            <a:solidFill>
              <a:srgbClr val="0000F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24"/>
          <p:cNvSpPr/>
          <p:nvPr/>
        </p:nvSpPr>
        <p:spPr>
          <a:xfrm>
            <a:off x="6324217" y="4106592"/>
            <a:ext cx="2596233" cy="1889759"/>
          </a:xfrm>
          <a:prstGeom prst="roundRect">
            <a:avLst>
              <a:gd name="adj" fmla="val 16667"/>
            </a:avLst>
          </a:prstGeom>
          <a:noFill/>
          <a:ln w="28575" cap="flat" cmpd="sng">
            <a:solidFill>
              <a:srgbClr val="C0000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24"/>
          <p:cNvSpPr/>
          <p:nvPr/>
        </p:nvSpPr>
        <p:spPr>
          <a:xfrm>
            <a:off x="3634847" y="4106593"/>
            <a:ext cx="2596233" cy="1889759"/>
          </a:xfrm>
          <a:prstGeom prst="roundRect">
            <a:avLst>
              <a:gd name="adj" fmla="val 16667"/>
            </a:avLst>
          </a:prstGeom>
          <a:noFill/>
          <a:ln w="28575" cap="flat" cmpd="sng">
            <a:solidFill>
              <a:srgbClr val="F7CAAC"/>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3" name="Google Shape;263;p24"/>
          <p:cNvSpPr/>
          <p:nvPr/>
        </p:nvSpPr>
        <p:spPr>
          <a:xfrm>
            <a:off x="945476" y="4106593"/>
            <a:ext cx="2596233" cy="1889759"/>
          </a:xfrm>
          <a:prstGeom prst="roundRect">
            <a:avLst>
              <a:gd name="adj" fmla="val 16667"/>
            </a:avLst>
          </a:prstGeom>
          <a:noFill/>
          <a:ln w="28575" cap="flat" cmpd="sng">
            <a:solidFill>
              <a:srgbClr val="FF00F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24"/>
          <p:cNvSpPr txBox="1"/>
          <p:nvPr/>
        </p:nvSpPr>
        <p:spPr>
          <a:xfrm>
            <a:off x="868017" y="1952635"/>
            <a:ext cx="252013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a:solidFill>
                  <a:srgbClr val="374151"/>
                </a:solidFill>
                <a:latin typeface="Arial"/>
                <a:ea typeface="Arial"/>
                <a:cs typeface="Arial"/>
                <a:sym typeface="Arial"/>
              </a:rPr>
              <a:t>Professional Communication </a:t>
            </a:r>
            <a:endParaRPr/>
          </a:p>
        </p:txBody>
      </p:sp>
      <p:sp>
        <p:nvSpPr>
          <p:cNvPr id="265" name="Google Shape;265;p24"/>
          <p:cNvSpPr txBox="1"/>
          <p:nvPr/>
        </p:nvSpPr>
        <p:spPr>
          <a:xfrm>
            <a:off x="3520773" y="1952635"/>
            <a:ext cx="252013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a:solidFill>
                  <a:srgbClr val="374151"/>
                </a:solidFill>
                <a:latin typeface="Arial"/>
                <a:ea typeface="Arial"/>
                <a:cs typeface="Arial"/>
                <a:sym typeface="Arial"/>
              </a:rPr>
              <a:t>Business </a:t>
            </a:r>
            <a:endParaRPr/>
          </a:p>
          <a:p>
            <a:pPr marL="0" marR="0" lvl="0" indent="0" algn="ctr" rtl="0">
              <a:spcBef>
                <a:spcPts val="0"/>
              </a:spcBef>
              <a:spcAft>
                <a:spcPts val="0"/>
              </a:spcAft>
              <a:buNone/>
            </a:pPr>
            <a:r>
              <a:rPr lang="en-US" sz="2400" i="0">
                <a:solidFill>
                  <a:srgbClr val="374151"/>
                </a:solidFill>
                <a:latin typeface="Arial"/>
                <a:ea typeface="Arial"/>
                <a:cs typeface="Arial"/>
                <a:sym typeface="Arial"/>
              </a:rPr>
              <a:t>Etiquettes</a:t>
            </a:r>
            <a:endParaRPr/>
          </a:p>
        </p:txBody>
      </p:sp>
      <p:sp>
        <p:nvSpPr>
          <p:cNvPr id="266" name="Google Shape;266;p24"/>
          <p:cNvSpPr txBox="1"/>
          <p:nvPr/>
        </p:nvSpPr>
        <p:spPr>
          <a:xfrm>
            <a:off x="8865806" y="1955841"/>
            <a:ext cx="252013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a:solidFill>
                  <a:srgbClr val="374151"/>
                </a:solidFill>
                <a:latin typeface="Arial"/>
                <a:ea typeface="Arial"/>
                <a:cs typeface="Arial"/>
                <a:sym typeface="Arial"/>
              </a:rPr>
              <a:t>Taking Ownership &amp; Collaboration</a:t>
            </a:r>
            <a:endParaRPr/>
          </a:p>
        </p:txBody>
      </p:sp>
      <p:sp>
        <p:nvSpPr>
          <p:cNvPr id="267" name="Google Shape;267;p24"/>
          <p:cNvSpPr txBox="1"/>
          <p:nvPr/>
        </p:nvSpPr>
        <p:spPr>
          <a:xfrm>
            <a:off x="6187194" y="1948548"/>
            <a:ext cx="252013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a:solidFill>
                  <a:srgbClr val="374151"/>
                </a:solidFill>
                <a:latin typeface="Arial"/>
                <a:ea typeface="Arial"/>
                <a:cs typeface="Arial"/>
                <a:sym typeface="Arial"/>
              </a:rPr>
              <a:t>Better Time</a:t>
            </a:r>
            <a:endParaRPr/>
          </a:p>
          <a:p>
            <a:pPr marL="0" marR="0" lvl="0" indent="0" algn="ctr" rtl="0">
              <a:spcBef>
                <a:spcPts val="0"/>
              </a:spcBef>
              <a:spcAft>
                <a:spcPts val="0"/>
              </a:spcAft>
              <a:buNone/>
            </a:pPr>
            <a:r>
              <a:rPr lang="en-US" sz="2400" i="0">
                <a:solidFill>
                  <a:srgbClr val="374151"/>
                </a:solidFill>
                <a:latin typeface="Arial"/>
                <a:ea typeface="Arial"/>
                <a:cs typeface="Arial"/>
                <a:sym typeface="Arial"/>
              </a:rPr>
              <a:t>Management</a:t>
            </a:r>
            <a:endParaRPr/>
          </a:p>
        </p:txBody>
      </p:sp>
      <p:sp>
        <p:nvSpPr>
          <p:cNvPr id="268" name="Google Shape;268;p24"/>
          <p:cNvSpPr txBox="1"/>
          <p:nvPr/>
        </p:nvSpPr>
        <p:spPr>
          <a:xfrm>
            <a:off x="994318" y="4544858"/>
            <a:ext cx="252013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374151"/>
                </a:solidFill>
                <a:latin typeface="Arial"/>
                <a:ea typeface="Arial"/>
                <a:cs typeface="Arial"/>
                <a:sym typeface="Arial"/>
              </a:rPr>
              <a:t>Adapting Organization culture</a:t>
            </a:r>
            <a:endParaRPr sz="2400" i="0">
              <a:solidFill>
                <a:srgbClr val="374151"/>
              </a:solidFill>
              <a:latin typeface="Arial"/>
              <a:ea typeface="Arial"/>
              <a:cs typeface="Arial"/>
              <a:sym typeface="Arial"/>
            </a:endParaRPr>
          </a:p>
        </p:txBody>
      </p:sp>
      <p:sp>
        <p:nvSpPr>
          <p:cNvPr id="269" name="Google Shape;269;p24"/>
          <p:cNvSpPr txBox="1"/>
          <p:nvPr/>
        </p:nvSpPr>
        <p:spPr>
          <a:xfrm>
            <a:off x="6314064" y="4360191"/>
            <a:ext cx="257037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i="0">
              <a:solidFill>
                <a:srgbClr val="374151"/>
              </a:solidFill>
              <a:latin typeface="Arial"/>
              <a:ea typeface="Arial"/>
              <a:cs typeface="Arial"/>
              <a:sym typeface="Arial"/>
            </a:endParaRPr>
          </a:p>
          <a:p>
            <a:pPr marL="0" marR="0" lvl="0" indent="0" algn="ctr" rtl="0">
              <a:spcBef>
                <a:spcPts val="0"/>
              </a:spcBef>
              <a:spcAft>
                <a:spcPts val="0"/>
              </a:spcAft>
              <a:buNone/>
            </a:pPr>
            <a:r>
              <a:rPr lang="en-US" sz="2400">
                <a:solidFill>
                  <a:srgbClr val="374151"/>
                </a:solidFill>
                <a:latin typeface="Arial"/>
                <a:ea typeface="Arial"/>
                <a:cs typeface="Arial"/>
                <a:sym typeface="Arial"/>
              </a:rPr>
              <a:t>Personal</a:t>
            </a:r>
            <a:endParaRPr/>
          </a:p>
          <a:p>
            <a:pPr marL="0" marR="0" lvl="0" indent="0" algn="ctr" rtl="0">
              <a:spcBef>
                <a:spcPts val="0"/>
              </a:spcBef>
              <a:spcAft>
                <a:spcPts val="0"/>
              </a:spcAft>
              <a:buNone/>
            </a:pPr>
            <a:r>
              <a:rPr lang="en-US" sz="2400">
                <a:solidFill>
                  <a:srgbClr val="374151"/>
                </a:solidFill>
                <a:latin typeface="Arial"/>
                <a:ea typeface="Arial"/>
                <a:cs typeface="Arial"/>
                <a:sym typeface="Arial"/>
              </a:rPr>
              <a:t> Branding </a:t>
            </a:r>
            <a:endParaRPr sz="2400" i="0">
              <a:solidFill>
                <a:srgbClr val="374151"/>
              </a:solidFill>
              <a:latin typeface="Arial"/>
              <a:ea typeface="Arial"/>
              <a:cs typeface="Arial"/>
              <a:sym typeface="Arial"/>
            </a:endParaRPr>
          </a:p>
        </p:txBody>
      </p:sp>
      <p:sp>
        <p:nvSpPr>
          <p:cNvPr id="270" name="Google Shape;270;p24"/>
          <p:cNvSpPr txBox="1"/>
          <p:nvPr/>
        </p:nvSpPr>
        <p:spPr>
          <a:xfrm>
            <a:off x="3607591" y="4872310"/>
            <a:ext cx="252013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a:solidFill>
                  <a:srgbClr val="374151"/>
                </a:solidFill>
                <a:latin typeface="Arial"/>
                <a:ea typeface="Arial"/>
                <a:cs typeface="Arial"/>
                <a:sym typeface="Arial"/>
              </a:rPr>
              <a:t>Networking </a:t>
            </a:r>
            <a:endParaRPr/>
          </a:p>
        </p:txBody>
      </p:sp>
      <p:sp>
        <p:nvSpPr>
          <p:cNvPr id="271" name="Google Shape;271;p24"/>
          <p:cNvSpPr/>
          <p:nvPr/>
        </p:nvSpPr>
        <p:spPr>
          <a:xfrm>
            <a:off x="3309546" y="2211291"/>
            <a:ext cx="438912" cy="369332"/>
          </a:xfrm>
          <a:prstGeom prst="rightArrow">
            <a:avLst>
              <a:gd name="adj1" fmla="val 50000"/>
              <a:gd name="adj2" fmla="val 50000"/>
            </a:avLst>
          </a:prstGeom>
          <a:solidFill>
            <a:srgbClr val="5866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 name="Google Shape;272;p24"/>
          <p:cNvSpPr/>
          <p:nvPr/>
        </p:nvSpPr>
        <p:spPr>
          <a:xfrm>
            <a:off x="5992869" y="2211291"/>
            <a:ext cx="438912" cy="369332"/>
          </a:xfrm>
          <a:prstGeom prst="rightArrow">
            <a:avLst>
              <a:gd name="adj1" fmla="val 50000"/>
              <a:gd name="adj2"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24"/>
          <p:cNvSpPr/>
          <p:nvPr/>
        </p:nvSpPr>
        <p:spPr>
          <a:xfrm>
            <a:off x="8676096" y="2211291"/>
            <a:ext cx="438912" cy="369332"/>
          </a:xfrm>
          <a:prstGeom prst="rightArrow">
            <a:avLst>
              <a:gd name="adj1" fmla="val 50000"/>
              <a:gd name="adj2" fmla="val 50000"/>
            </a:avLst>
          </a:prstGeom>
          <a:solidFill>
            <a:srgbClr val="53FF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24"/>
          <p:cNvSpPr/>
          <p:nvPr/>
        </p:nvSpPr>
        <p:spPr>
          <a:xfrm>
            <a:off x="3436906" y="4864318"/>
            <a:ext cx="438912" cy="369332"/>
          </a:xfrm>
          <a:prstGeom prst="rightArrow">
            <a:avLst>
              <a:gd name="adj1" fmla="val 50000"/>
              <a:gd name="adj2" fmla="val 50000"/>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24"/>
          <p:cNvSpPr/>
          <p:nvPr/>
        </p:nvSpPr>
        <p:spPr>
          <a:xfrm>
            <a:off x="6137034" y="4872310"/>
            <a:ext cx="438912" cy="369332"/>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24"/>
          <p:cNvSpPr/>
          <p:nvPr/>
        </p:nvSpPr>
        <p:spPr>
          <a:xfrm>
            <a:off x="9013587" y="4112096"/>
            <a:ext cx="2596233" cy="1889759"/>
          </a:xfrm>
          <a:prstGeom prst="roundRect">
            <a:avLst>
              <a:gd name="adj" fmla="val 16667"/>
            </a:avLst>
          </a:prstGeom>
          <a:noFill/>
          <a:ln w="28575" cap="flat" cmpd="sng">
            <a:solidFill>
              <a:srgbClr val="00B05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7" name="Google Shape;277;p24"/>
          <p:cNvSpPr/>
          <p:nvPr/>
        </p:nvSpPr>
        <p:spPr>
          <a:xfrm>
            <a:off x="8742486" y="4872310"/>
            <a:ext cx="438912" cy="369332"/>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24"/>
          <p:cNvSpPr txBox="1"/>
          <p:nvPr/>
        </p:nvSpPr>
        <p:spPr>
          <a:xfrm>
            <a:off x="8920450" y="4264153"/>
            <a:ext cx="257037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i="0">
              <a:solidFill>
                <a:srgbClr val="374151"/>
              </a:solidFill>
              <a:latin typeface="Arial"/>
              <a:ea typeface="Arial"/>
              <a:cs typeface="Arial"/>
              <a:sym typeface="Arial"/>
            </a:endParaRPr>
          </a:p>
          <a:p>
            <a:pPr marL="0" marR="0" lvl="0" indent="0" algn="ctr" rtl="0">
              <a:spcBef>
                <a:spcPts val="0"/>
              </a:spcBef>
              <a:spcAft>
                <a:spcPts val="0"/>
              </a:spcAft>
              <a:buNone/>
            </a:pPr>
            <a:r>
              <a:rPr lang="en-US" sz="2400">
                <a:solidFill>
                  <a:srgbClr val="374151"/>
                </a:solidFill>
                <a:latin typeface="Arial"/>
                <a:ea typeface="Arial"/>
                <a:cs typeface="Arial"/>
                <a:sym typeface="Arial"/>
              </a:rPr>
              <a:t>Leadership &amp; Initiative</a:t>
            </a:r>
            <a:endParaRPr sz="2400" i="0">
              <a:solidFill>
                <a:srgbClr val="37415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p:nvPr/>
        </p:nvSpPr>
        <p:spPr>
          <a:xfrm>
            <a:off x="4413809" y="1527858"/>
            <a:ext cx="3627069" cy="3212967"/>
          </a:xfrm>
          <a:prstGeom prst="rect">
            <a:avLst/>
          </a:prstGeom>
          <a:blipFill rotWithShape="1">
            <a:blip r:embed="rId3">
              <a:alphaModFix/>
            </a:blip>
            <a:stretch>
              <a:fillRect l="-3099" r="-3099"/>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2" name="Google Shape;312;p26"/>
          <p:cNvSpPr/>
          <p:nvPr/>
        </p:nvSpPr>
        <p:spPr>
          <a:xfrm>
            <a:off x="4413808" y="4740824"/>
            <a:ext cx="3627069" cy="1034941"/>
          </a:xfrm>
          <a:prstGeom prst="wedgeRectCallout">
            <a:avLst>
              <a:gd name="adj1" fmla="val 20863"/>
              <a:gd name="adj2" fmla="val -84208"/>
            </a:avLst>
          </a:prstGeom>
          <a:solidFill>
            <a:srgbClr val="BAB8C5"/>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Skills</a:t>
            </a:r>
            <a:endParaRPr/>
          </a:p>
        </p:txBody>
      </p:sp>
      <p:sp>
        <p:nvSpPr>
          <p:cNvPr id="313" name="Google Shape;313;p26"/>
          <p:cNvSpPr/>
          <p:nvPr/>
        </p:nvSpPr>
        <p:spPr>
          <a:xfrm>
            <a:off x="368126" y="1527859"/>
            <a:ext cx="3879782" cy="3212967"/>
          </a:xfrm>
          <a:prstGeom prst="rect">
            <a:avLst/>
          </a:prstGeom>
          <a:blipFill rotWithShape="1">
            <a:blip r:embed="rId4">
              <a:alphaModFix/>
            </a:blip>
            <a:stretch>
              <a:fillRect l="-1496" r="-21909"/>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26"/>
          <p:cNvSpPr/>
          <p:nvPr/>
        </p:nvSpPr>
        <p:spPr>
          <a:xfrm>
            <a:off x="368125" y="4740825"/>
            <a:ext cx="3879782" cy="1034941"/>
          </a:xfrm>
          <a:prstGeom prst="wedgeRectCallout">
            <a:avLst>
              <a:gd name="adj1" fmla="val 20863"/>
              <a:gd name="adj2" fmla="val -84208"/>
            </a:avLst>
          </a:prstGeom>
          <a:solidFill>
            <a:srgbClr val="D1C8BF"/>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Attitude</a:t>
            </a:r>
            <a:endParaRPr/>
          </a:p>
        </p:txBody>
      </p:sp>
      <p:sp>
        <p:nvSpPr>
          <p:cNvPr id="315" name="Google Shape;315;p26"/>
          <p:cNvSpPr/>
          <p:nvPr/>
        </p:nvSpPr>
        <p:spPr>
          <a:xfrm>
            <a:off x="8206777" y="1527858"/>
            <a:ext cx="3627069" cy="3212967"/>
          </a:xfrm>
          <a:prstGeom prst="rect">
            <a:avLst/>
          </a:prstGeom>
          <a:blipFill rotWithShape="1">
            <a:blip r:embed="rId5">
              <a:alphaModFix/>
            </a:blip>
            <a:stretch>
              <a:fillRect l="-122" r="-21957"/>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6" name="Google Shape;316;p26"/>
          <p:cNvSpPr/>
          <p:nvPr/>
        </p:nvSpPr>
        <p:spPr>
          <a:xfrm>
            <a:off x="8206777" y="4740825"/>
            <a:ext cx="3627069" cy="1034941"/>
          </a:xfrm>
          <a:prstGeom prst="wedgeRectCallout">
            <a:avLst>
              <a:gd name="adj1" fmla="val 20863"/>
              <a:gd name="adj2" fmla="val -84208"/>
            </a:avLst>
          </a:prstGeom>
          <a:solidFill>
            <a:srgbClr val="CEA68E"/>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Knowledge</a:t>
            </a:r>
            <a:endParaRPr/>
          </a:p>
        </p:txBody>
      </p:sp>
      <p:sp>
        <p:nvSpPr>
          <p:cNvPr id="317" name="Google Shape;317;p26"/>
          <p:cNvSpPr txBox="1">
            <a:spLocks noGrp="1"/>
          </p:cNvSpPr>
          <p:nvPr>
            <p:ph type="title"/>
          </p:nvPr>
        </p:nvSpPr>
        <p:spPr>
          <a:xfrm>
            <a:off x="838200" y="307250"/>
            <a:ext cx="10515600" cy="63872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Achieving Personal Excellence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9"/>
          <p:cNvSpPr txBox="1">
            <a:spLocks noGrp="1"/>
          </p:cNvSpPr>
          <p:nvPr>
            <p:ph type="title"/>
          </p:nvPr>
        </p:nvSpPr>
        <p:spPr>
          <a:xfrm>
            <a:off x="722245" y="284610"/>
            <a:ext cx="10071196" cy="7653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b="1"/>
              <a:t>Why is having a positive attitude important for a professional</a:t>
            </a:r>
            <a:endParaRPr/>
          </a:p>
        </p:txBody>
      </p:sp>
      <p:sp>
        <p:nvSpPr>
          <p:cNvPr id="339" name="Google Shape;339;p29"/>
          <p:cNvSpPr txBox="1">
            <a:spLocks noGrp="1"/>
          </p:cNvSpPr>
          <p:nvPr>
            <p:ph type="body" idx="1"/>
          </p:nvPr>
        </p:nvSpPr>
        <p:spPr>
          <a:xfrm>
            <a:off x="0" y="1283494"/>
            <a:ext cx="4930347" cy="4719695"/>
          </a:xfrm>
          <a:prstGeom prst="rect">
            <a:avLst/>
          </a:prstGeom>
          <a:noFill/>
          <a:ln>
            <a:noFill/>
          </a:ln>
        </p:spPr>
        <p:txBody>
          <a:bodyPr spcFirstLastPara="1" wrap="square" lIns="91425" tIns="180000" rIns="91425" bIns="45700" anchor="t" anchorCtr="0">
            <a:noAutofit/>
          </a:bodyPr>
          <a:lstStyle/>
          <a:p>
            <a:pPr marL="685800" lvl="1" indent="-228600" algn="l" rtl="0">
              <a:lnSpc>
                <a:spcPct val="100000"/>
              </a:lnSpc>
              <a:spcBef>
                <a:spcPts val="0"/>
              </a:spcBef>
              <a:spcAft>
                <a:spcPts val="0"/>
              </a:spcAft>
              <a:buClr>
                <a:schemeClr val="dk1"/>
              </a:buClr>
              <a:buSzPts val="2400"/>
              <a:buChar char="•"/>
            </a:pPr>
            <a:r>
              <a:rPr lang="en-US"/>
              <a:t>Boosts productivity</a:t>
            </a:r>
            <a:endParaRPr/>
          </a:p>
          <a:p>
            <a:pPr marL="685800" lvl="1" indent="-152400" algn="l" rtl="0">
              <a:lnSpc>
                <a:spcPct val="100000"/>
              </a:lnSpc>
              <a:spcBef>
                <a:spcPts val="500"/>
              </a:spcBef>
              <a:spcAft>
                <a:spcPts val="0"/>
              </a:spcAft>
              <a:buClr>
                <a:schemeClr val="dk1"/>
              </a:buClr>
              <a:buSzPts val="1200"/>
              <a:buNone/>
            </a:pPr>
            <a:endParaRPr sz="1200"/>
          </a:p>
          <a:p>
            <a:pPr marL="685800" lvl="1" indent="-228600" algn="l" rtl="0">
              <a:lnSpc>
                <a:spcPct val="100000"/>
              </a:lnSpc>
              <a:spcBef>
                <a:spcPts val="500"/>
              </a:spcBef>
              <a:spcAft>
                <a:spcPts val="0"/>
              </a:spcAft>
              <a:buClr>
                <a:schemeClr val="dk1"/>
              </a:buClr>
              <a:buSzPts val="2400"/>
              <a:buChar char="•"/>
            </a:pPr>
            <a:r>
              <a:rPr lang="en-US"/>
              <a:t>Reduces stress</a:t>
            </a:r>
            <a:endParaRPr/>
          </a:p>
          <a:p>
            <a:pPr marL="685800" lvl="1" indent="-152400" algn="l" rtl="0">
              <a:lnSpc>
                <a:spcPct val="100000"/>
              </a:lnSpc>
              <a:spcBef>
                <a:spcPts val="500"/>
              </a:spcBef>
              <a:spcAft>
                <a:spcPts val="0"/>
              </a:spcAft>
              <a:buClr>
                <a:schemeClr val="dk1"/>
              </a:buClr>
              <a:buSzPts val="1200"/>
              <a:buNone/>
            </a:pPr>
            <a:endParaRPr sz="1200"/>
          </a:p>
          <a:p>
            <a:pPr marL="685800" lvl="1" indent="-228600" algn="l" rtl="0">
              <a:lnSpc>
                <a:spcPct val="100000"/>
              </a:lnSpc>
              <a:spcBef>
                <a:spcPts val="500"/>
              </a:spcBef>
              <a:spcAft>
                <a:spcPts val="0"/>
              </a:spcAft>
              <a:buClr>
                <a:schemeClr val="dk1"/>
              </a:buClr>
              <a:buSzPts val="2400"/>
              <a:buChar char="•"/>
            </a:pPr>
            <a:r>
              <a:rPr lang="en-US"/>
              <a:t>Supports learning</a:t>
            </a:r>
            <a:endParaRPr/>
          </a:p>
          <a:p>
            <a:pPr marL="685800" lvl="1" indent="-152400" algn="l" rtl="0">
              <a:lnSpc>
                <a:spcPct val="100000"/>
              </a:lnSpc>
              <a:spcBef>
                <a:spcPts val="500"/>
              </a:spcBef>
              <a:spcAft>
                <a:spcPts val="0"/>
              </a:spcAft>
              <a:buClr>
                <a:schemeClr val="dk1"/>
              </a:buClr>
              <a:buSzPts val="1200"/>
              <a:buNone/>
            </a:pPr>
            <a:endParaRPr sz="1200"/>
          </a:p>
          <a:p>
            <a:pPr marL="685800" lvl="1" indent="-228600" algn="l" rtl="0">
              <a:lnSpc>
                <a:spcPct val="100000"/>
              </a:lnSpc>
              <a:spcBef>
                <a:spcPts val="500"/>
              </a:spcBef>
              <a:spcAft>
                <a:spcPts val="0"/>
              </a:spcAft>
              <a:buClr>
                <a:schemeClr val="dk1"/>
              </a:buClr>
              <a:buSzPts val="2400"/>
              <a:buChar char="•"/>
            </a:pPr>
            <a:r>
              <a:rPr lang="en-US"/>
              <a:t>Improves problem-solving</a:t>
            </a:r>
            <a:endParaRPr/>
          </a:p>
          <a:p>
            <a:pPr marL="685800" lvl="1" indent="-161925" algn="l" rtl="0">
              <a:lnSpc>
                <a:spcPct val="100000"/>
              </a:lnSpc>
              <a:spcBef>
                <a:spcPts val="500"/>
              </a:spcBef>
              <a:spcAft>
                <a:spcPts val="0"/>
              </a:spcAft>
              <a:buClr>
                <a:schemeClr val="dk1"/>
              </a:buClr>
              <a:buSzPts val="1050"/>
              <a:buNone/>
            </a:pPr>
            <a:endParaRPr sz="1050"/>
          </a:p>
          <a:p>
            <a:pPr marL="685800" lvl="1" indent="-228600" algn="l" rtl="0">
              <a:lnSpc>
                <a:spcPct val="100000"/>
              </a:lnSpc>
              <a:spcBef>
                <a:spcPts val="500"/>
              </a:spcBef>
              <a:spcAft>
                <a:spcPts val="0"/>
              </a:spcAft>
              <a:buClr>
                <a:schemeClr val="dk1"/>
              </a:buClr>
              <a:buSzPts val="2400"/>
              <a:buChar char="•"/>
            </a:pPr>
            <a:r>
              <a:rPr lang="en-US"/>
              <a:t>Increases confidence </a:t>
            </a:r>
            <a:endParaRPr/>
          </a:p>
          <a:p>
            <a:pPr marL="685800" lvl="1" indent="-161925" algn="l" rtl="0">
              <a:lnSpc>
                <a:spcPct val="100000"/>
              </a:lnSpc>
              <a:spcBef>
                <a:spcPts val="500"/>
              </a:spcBef>
              <a:spcAft>
                <a:spcPts val="0"/>
              </a:spcAft>
              <a:buClr>
                <a:schemeClr val="dk1"/>
              </a:buClr>
              <a:buSzPts val="1050"/>
              <a:buNone/>
            </a:pPr>
            <a:endParaRPr sz="1050"/>
          </a:p>
          <a:p>
            <a:pPr marL="685800" lvl="1" indent="-228600" algn="l" rtl="0">
              <a:lnSpc>
                <a:spcPct val="100000"/>
              </a:lnSpc>
              <a:spcBef>
                <a:spcPts val="500"/>
              </a:spcBef>
              <a:spcAft>
                <a:spcPts val="0"/>
              </a:spcAft>
              <a:buClr>
                <a:schemeClr val="dk1"/>
              </a:buClr>
              <a:buSzPts val="2400"/>
              <a:buChar char="•"/>
            </a:pPr>
            <a:r>
              <a:rPr lang="en-US"/>
              <a:t>Increases resilience</a:t>
            </a:r>
            <a:endParaRPr/>
          </a:p>
          <a:p>
            <a:pPr marL="685800" lvl="1" indent="-161925" algn="l" rtl="0">
              <a:lnSpc>
                <a:spcPct val="100000"/>
              </a:lnSpc>
              <a:spcBef>
                <a:spcPts val="500"/>
              </a:spcBef>
              <a:spcAft>
                <a:spcPts val="0"/>
              </a:spcAft>
              <a:buClr>
                <a:schemeClr val="dk1"/>
              </a:buClr>
              <a:buSzPts val="1050"/>
              <a:buNone/>
            </a:pPr>
            <a:endParaRPr sz="1050"/>
          </a:p>
          <a:p>
            <a:pPr marL="685800" lvl="1" indent="-228600" algn="l" rtl="0">
              <a:lnSpc>
                <a:spcPct val="100000"/>
              </a:lnSpc>
              <a:spcBef>
                <a:spcPts val="500"/>
              </a:spcBef>
              <a:spcAft>
                <a:spcPts val="0"/>
              </a:spcAft>
              <a:buClr>
                <a:schemeClr val="dk1"/>
              </a:buClr>
              <a:buSzPts val="2400"/>
              <a:buChar char="•"/>
            </a:pPr>
            <a:r>
              <a:rPr lang="en-US"/>
              <a:t>Helps you manage conflict</a:t>
            </a:r>
            <a:endParaRPr/>
          </a:p>
          <a:p>
            <a:pPr marL="228600" lvl="0" indent="-25400" algn="l" rtl="0">
              <a:lnSpc>
                <a:spcPct val="100000"/>
              </a:lnSpc>
              <a:spcBef>
                <a:spcPts val="1000"/>
              </a:spcBef>
              <a:spcAft>
                <a:spcPts val="0"/>
              </a:spcAft>
              <a:buClr>
                <a:schemeClr val="dk1"/>
              </a:buClr>
              <a:buSzPts val="3200"/>
              <a:buNone/>
            </a:pPr>
            <a:endParaRPr sz="3200"/>
          </a:p>
          <a:p>
            <a:pPr marL="228600" lvl="0" indent="-25400" algn="l" rtl="0">
              <a:lnSpc>
                <a:spcPct val="100000"/>
              </a:lnSpc>
              <a:spcBef>
                <a:spcPts val="1000"/>
              </a:spcBef>
              <a:spcAft>
                <a:spcPts val="0"/>
              </a:spcAft>
              <a:buClr>
                <a:schemeClr val="dk1"/>
              </a:buClr>
              <a:buSzPts val="3200"/>
              <a:buNone/>
            </a:pPr>
            <a:endParaRPr sz="3200"/>
          </a:p>
        </p:txBody>
      </p:sp>
      <p:pic>
        <p:nvPicPr>
          <p:cNvPr id="340" name="Google Shape;340;p29"/>
          <p:cNvPicPr preferRelativeResize="0"/>
          <p:nvPr/>
        </p:nvPicPr>
        <p:blipFill rotWithShape="1">
          <a:blip r:embed="rId3">
            <a:alphaModFix/>
          </a:blip>
          <a:srcRect/>
          <a:stretch/>
        </p:blipFill>
        <p:spPr>
          <a:xfrm>
            <a:off x="4930347" y="1581665"/>
            <a:ext cx="7261654" cy="4421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1"/>
          <p:cNvPicPr preferRelativeResize="0"/>
          <p:nvPr/>
        </p:nvPicPr>
        <p:blipFill rotWithShape="1">
          <a:blip r:embed="rId3">
            <a:alphaModFix/>
          </a:blip>
          <a:srcRect l="5412" t="3917" r="5852" b="4073"/>
          <a:stretch/>
        </p:blipFill>
        <p:spPr>
          <a:xfrm>
            <a:off x="1164030" y="2493323"/>
            <a:ext cx="9863937" cy="2394155"/>
          </a:xfrm>
          <a:prstGeom prst="rect">
            <a:avLst/>
          </a:prstGeom>
          <a:noFill/>
          <a:ln>
            <a:noFill/>
          </a:ln>
        </p:spPr>
      </p:pic>
      <p:sp>
        <p:nvSpPr>
          <p:cNvPr id="353" name="Google Shape;353;p31"/>
          <p:cNvSpPr txBox="1">
            <a:spLocks noGrp="1"/>
          </p:cNvSpPr>
          <p:nvPr>
            <p:ph type="title"/>
          </p:nvPr>
        </p:nvSpPr>
        <p:spPr>
          <a:xfrm>
            <a:off x="838200" y="294969"/>
            <a:ext cx="10515600" cy="6784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Building Positive Attitude at workplace</a:t>
            </a:r>
            <a:endParaRPr/>
          </a:p>
        </p:txBody>
      </p:sp>
      <p:sp>
        <p:nvSpPr>
          <p:cNvPr id="354" name="Google Shape;354;p31"/>
          <p:cNvSpPr txBox="1"/>
          <p:nvPr/>
        </p:nvSpPr>
        <p:spPr>
          <a:xfrm>
            <a:off x="1590568" y="3211801"/>
            <a:ext cx="2082783" cy="957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Taking </a:t>
            </a:r>
            <a:r>
              <a:rPr lang="en-US" sz="2400" b="1">
                <a:solidFill>
                  <a:schemeClr val="dk1"/>
                </a:solidFill>
                <a:latin typeface="Arial"/>
                <a:ea typeface="Arial"/>
                <a:cs typeface="Arial"/>
                <a:sym typeface="Arial"/>
              </a:rPr>
              <a:t>Ownership</a:t>
            </a:r>
            <a:endParaRPr/>
          </a:p>
        </p:txBody>
      </p:sp>
      <p:sp>
        <p:nvSpPr>
          <p:cNvPr id="355" name="Google Shape;355;p31"/>
          <p:cNvSpPr txBox="1"/>
          <p:nvPr/>
        </p:nvSpPr>
        <p:spPr>
          <a:xfrm>
            <a:off x="4961511" y="3211801"/>
            <a:ext cx="2268976" cy="957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Follow </a:t>
            </a:r>
            <a:r>
              <a:rPr lang="en-US" sz="2400" b="1">
                <a:solidFill>
                  <a:schemeClr val="dk1"/>
                </a:solidFill>
                <a:latin typeface="Arial"/>
                <a:ea typeface="Arial"/>
                <a:cs typeface="Arial"/>
                <a:sym typeface="Arial"/>
              </a:rPr>
              <a:t>Solution Centric </a:t>
            </a:r>
            <a:r>
              <a:rPr lang="en-US" sz="2400">
                <a:solidFill>
                  <a:schemeClr val="dk1"/>
                </a:solidFill>
                <a:latin typeface="Arial"/>
                <a:ea typeface="Arial"/>
                <a:cs typeface="Arial"/>
                <a:sym typeface="Arial"/>
              </a:rPr>
              <a:t>Approach</a:t>
            </a:r>
            <a:endParaRPr/>
          </a:p>
        </p:txBody>
      </p:sp>
      <p:sp>
        <p:nvSpPr>
          <p:cNvPr id="356" name="Google Shape;356;p31"/>
          <p:cNvSpPr txBox="1"/>
          <p:nvPr/>
        </p:nvSpPr>
        <p:spPr>
          <a:xfrm>
            <a:off x="8421829" y="3211801"/>
            <a:ext cx="2335818" cy="957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Avoid </a:t>
            </a:r>
            <a:r>
              <a:rPr lang="en-US" sz="2400" b="1">
                <a:solidFill>
                  <a:schemeClr val="dk1"/>
                </a:solidFill>
                <a:latin typeface="Arial"/>
                <a:ea typeface="Arial"/>
                <a:cs typeface="Arial"/>
                <a:sym typeface="Arial"/>
              </a:rPr>
              <a:t>Blame Game</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5"/>
          <p:cNvSpPr txBox="1"/>
          <p:nvPr/>
        </p:nvSpPr>
        <p:spPr>
          <a:xfrm>
            <a:off x="1206024" y="104525"/>
            <a:ext cx="9779952" cy="609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Circle of Concern, Influence and Control</a:t>
            </a:r>
            <a:endParaRPr/>
          </a:p>
        </p:txBody>
      </p:sp>
      <p:sp>
        <p:nvSpPr>
          <p:cNvPr id="414" name="Google Shape;414;p35"/>
          <p:cNvSpPr/>
          <p:nvPr/>
        </p:nvSpPr>
        <p:spPr>
          <a:xfrm>
            <a:off x="3510408" y="765447"/>
            <a:ext cx="5832000" cy="5832000"/>
          </a:xfrm>
          <a:prstGeom prst="ellipse">
            <a:avLst/>
          </a:prstGeom>
          <a:solidFill>
            <a:srgbClr val="FF006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415" name="Google Shape;415;p35"/>
          <p:cNvSpPr/>
          <p:nvPr/>
        </p:nvSpPr>
        <p:spPr>
          <a:xfrm>
            <a:off x="4356408" y="1611447"/>
            <a:ext cx="4140000" cy="4140000"/>
          </a:xfrm>
          <a:prstGeom prst="ellipse">
            <a:avLst/>
          </a:prstGeom>
          <a:solidFill>
            <a:srgbClr val="FFFF6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416" name="Google Shape;416;p35"/>
          <p:cNvSpPr/>
          <p:nvPr/>
        </p:nvSpPr>
        <p:spPr>
          <a:xfrm>
            <a:off x="5382408" y="2637447"/>
            <a:ext cx="2088000" cy="2088000"/>
          </a:xfrm>
          <a:prstGeom prst="ellipse">
            <a:avLst/>
          </a:prstGeom>
          <a:solidFill>
            <a:srgbClr val="00FF9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1200">
                <a:solidFill>
                  <a:srgbClr val="0C0C0C"/>
                </a:solidFill>
                <a:latin typeface="Arial"/>
                <a:ea typeface="Arial"/>
                <a:cs typeface="Arial"/>
                <a:sym typeface="Arial"/>
              </a:rPr>
              <a:t>My thoughts</a:t>
            </a:r>
            <a:endParaRPr/>
          </a:p>
          <a:p>
            <a:pPr marL="0" marR="0" lvl="0" indent="0" algn="ctr" rtl="0">
              <a:lnSpc>
                <a:spcPct val="80000"/>
              </a:lnSpc>
              <a:spcBef>
                <a:spcPts val="600"/>
              </a:spcBef>
              <a:spcAft>
                <a:spcPts val="0"/>
              </a:spcAft>
              <a:buNone/>
            </a:pPr>
            <a:r>
              <a:rPr lang="en-US" sz="1200">
                <a:solidFill>
                  <a:srgbClr val="0C0C0C"/>
                </a:solidFill>
                <a:latin typeface="Arial"/>
                <a:ea typeface="Arial"/>
                <a:cs typeface="Arial"/>
                <a:sym typeface="Arial"/>
              </a:rPr>
              <a:t>My words</a:t>
            </a:r>
            <a:endParaRPr/>
          </a:p>
          <a:p>
            <a:pPr marL="0" marR="0" lvl="0" indent="0" algn="ctr" rtl="0">
              <a:lnSpc>
                <a:spcPct val="80000"/>
              </a:lnSpc>
              <a:spcBef>
                <a:spcPts val="600"/>
              </a:spcBef>
              <a:spcAft>
                <a:spcPts val="0"/>
              </a:spcAft>
              <a:buNone/>
            </a:pPr>
            <a:r>
              <a:rPr lang="en-US" sz="1200">
                <a:solidFill>
                  <a:srgbClr val="0C0C0C"/>
                </a:solidFill>
                <a:latin typeface="Arial"/>
                <a:ea typeface="Arial"/>
                <a:cs typeface="Arial"/>
                <a:sym typeface="Arial"/>
              </a:rPr>
              <a:t>My actions/ behavior</a:t>
            </a:r>
            <a:endParaRPr/>
          </a:p>
          <a:p>
            <a:pPr marL="0" marR="0" lvl="0" indent="0" algn="ctr" rtl="0">
              <a:lnSpc>
                <a:spcPct val="80000"/>
              </a:lnSpc>
              <a:spcBef>
                <a:spcPts val="600"/>
              </a:spcBef>
              <a:spcAft>
                <a:spcPts val="0"/>
              </a:spcAft>
              <a:buNone/>
            </a:pPr>
            <a:r>
              <a:rPr lang="en-US" sz="1200">
                <a:solidFill>
                  <a:srgbClr val="0C0C0C"/>
                </a:solidFill>
                <a:latin typeface="Arial"/>
                <a:ea typeface="Arial"/>
                <a:cs typeface="Arial"/>
                <a:sym typeface="Arial"/>
              </a:rPr>
              <a:t>My reactions</a:t>
            </a:r>
            <a:endParaRPr/>
          </a:p>
          <a:p>
            <a:pPr marL="0" marR="0" lvl="0" indent="0" algn="ctr" rtl="0">
              <a:lnSpc>
                <a:spcPct val="80000"/>
              </a:lnSpc>
              <a:spcBef>
                <a:spcPts val="600"/>
              </a:spcBef>
              <a:spcAft>
                <a:spcPts val="0"/>
              </a:spcAft>
              <a:buNone/>
            </a:pPr>
            <a:r>
              <a:rPr lang="en-US" sz="1200">
                <a:solidFill>
                  <a:srgbClr val="0C0C0C"/>
                </a:solidFill>
                <a:latin typeface="Arial"/>
                <a:ea typeface="Arial"/>
                <a:cs typeface="Arial"/>
                <a:sym typeface="Arial"/>
              </a:rPr>
              <a:t>My decisions/ choices</a:t>
            </a:r>
            <a:endParaRPr/>
          </a:p>
          <a:p>
            <a:pPr marL="0" marR="0" lvl="0" indent="0" algn="ctr" rtl="0">
              <a:lnSpc>
                <a:spcPct val="80000"/>
              </a:lnSpc>
              <a:spcBef>
                <a:spcPts val="600"/>
              </a:spcBef>
              <a:spcAft>
                <a:spcPts val="0"/>
              </a:spcAft>
              <a:buNone/>
            </a:pPr>
            <a:r>
              <a:rPr lang="en-US" sz="1200">
                <a:solidFill>
                  <a:srgbClr val="0C0C0C"/>
                </a:solidFill>
                <a:latin typeface="Arial"/>
                <a:ea typeface="Arial"/>
                <a:cs typeface="Arial"/>
                <a:sym typeface="Arial"/>
              </a:rPr>
              <a:t>My attitude/ mindset</a:t>
            </a:r>
            <a:endParaRPr/>
          </a:p>
          <a:p>
            <a:pPr marL="0" marR="0" lvl="0" indent="0" algn="ctr" rtl="0">
              <a:lnSpc>
                <a:spcPct val="80000"/>
              </a:lnSpc>
              <a:spcBef>
                <a:spcPts val="600"/>
              </a:spcBef>
              <a:spcAft>
                <a:spcPts val="0"/>
              </a:spcAft>
              <a:buNone/>
            </a:pPr>
            <a:r>
              <a:rPr lang="en-US" sz="1200">
                <a:solidFill>
                  <a:srgbClr val="0C0C0C"/>
                </a:solidFill>
                <a:latin typeface="Arial"/>
                <a:ea typeface="Arial"/>
                <a:cs typeface="Arial"/>
                <a:sym typeface="Arial"/>
              </a:rPr>
              <a:t>My mood</a:t>
            </a:r>
            <a:endParaRPr/>
          </a:p>
          <a:p>
            <a:pPr marL="0" marR="0" lvl="0" indent="0" algn="ctr" rtl="0">
              <a:lnSpc>
                <a:spcPct val="80000"/>
              </a:lnSpc>
              <a:spcBef>
                <a:spcPts val="600"/>
              </a:spcBef>
              <a:spcAft>
                <a:spcPts val="0"/>
              </a:spcAft>
              <a:buNone/>
            </a:pPr>
            <a:r>
              <a:rPr lang="en-US" sz="1200">
                <a:solidFill>
                  <a:srgbClr val="0C0C0C"/>
                </a:solidFill>
                <a:latin typeface="Arial"/>
                <a:ea typeface="Arial"/>
                <a:cs typeface="Arial"/>
                <a:sym typeface="Arial"/>
              </a:rPr>
              <a:t>My work ethic</a:t>
            </a:r>
            <a:endParaRPr/>
          </a:p>
        </p:txBody>
      </p:sp>
      <p:sp>
        <p:nvSpPr>
          <p:cNvPr id="417" name="Google Shape;417;p35"/>
          <p:cNvSpPr txBox="1"/>
          <p:nvPr/>
        </p:nvSpPr>
        <p:spPr>
          <a:xfrm>
            <a:off x="5943364" y="1791670"/>
            <a:ext cx="11444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Other People`s Action</a:t>
            </a:r>
            <a:endParaRPr/>
          </a:p>
        </p:txBody>
      </p:sp>
      <p:sp>
        <p:nvSpPr>
          <p:cNvPr id="418" name="Google Shape;418;p35"/>
          <p:cNvSpPr txBox="1"/>
          <p:nvPr/>
        </p:nvSpPr>
        <p:spPr>
          <a:xfrm>
            <a:off x="6872353" y="2175782"/>
            <a:ext cx="112795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Other People`s  Choice</a:t>
            </a:r>
            <a:endParaRPr/>
          </a:p>
        </p:txBody>
      </p:sp>
      <p:sp>
        <p:nvSpPr>
          <p:cNvPr id="419" name="Google Shape;419;p35"/>
          <p:cNvSpPr txBox="1"/>
          <p:nvPr/>
        </p:nvSpPr>
        <p:spPr>
          <a:xfrm>
            <a:off x="5049991" y="2073837"/>
            <a:ext cx="10773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Other People`s Thoughts</a:t>
            </a:r>
            <a:endParaRPr/>
          </a:p>
        </p:txBody>
      </p:sp>
      <p:sp>
        <p:nvSpPr>
          <p:cNvPr id="420" name="Google Shape;420;p35"/>
          <p:cNvSpPr txBox="1"/>
          <p:nvPr/>
        </p:nvSpPr>
        <p:spPr>
          <a:xfrm>
            <a:off x="7328842" y="2637447"/>
            <a:ext cx="102841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My productivity at works</a:t>
            </a:r>
            <a:endParaRPr/>
          </a:p>
        </p:txBody>
      </p:sp>
      <p:sp>
        <p:nvSpPr>
          <p:cNvPr id="421" name="Google Shape;421;p35"/>
          <p:cNvSpPr txBox="1"/>
          <p:nvPr/>
        </p:nvSpPr>
        <p:spPr>
          <a:xfrm>
            <a:off x="7393033" y="3418803"/>
            <a:ext cx="11141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Whether people like me or not</a:t>
            </a:r>
            <a:endParaRPr/>
          </a:p>
        </p:txBody>
      </p:sp>
      <p:sp>
        <p:nvSpPr>
          <p:cNvPr id="422" name="Google Shape;422;p35"/>
          <p:cNvSpPr txBox="1"/>
          <p:nvPr/>
        </p:nvSpPr>
        <p:spPr>
          <a:xfrm>
            <a:off x="7372072" y="4019241"/>
            <a:ext cx="101500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My children`s future</a:t>
            </a:r>
            <a:endParaRPr/>
          </a:p>
        </p:txBody>
      </p:sp>
      <p:sp>
        <p:nvSpPr>
          <p:cNvPr id="423" name="Google Shape;423;p35"/>
          <p:cNvSpPr txBox="1"/>
          <p:nvPr/>
        </p:nvSpPr>
        <p:spPr>
          <a:xfrm>
            <a:off x="6711030" y="5031281"/>
            <a:ext cx="65987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Where I work</a:t>
            </a:r>
            <a:endParaRPr/>
          </a:p>
        </p:txBody>
      </p:sp>
      <p:sp>
        <p:nvSpPr>
          <p:cNvPr id="424" name="Google Shape;424;p35"/>
          <p:cNvSpPr txBox="1"/>
          <p:nvPr/>
        </p:nvSpPr>
        <p:spPr>
          <a:xfrm>
            <a:off x="7203591" y="4552743"/>
            <a:ext cx="7992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Who I vote for</a:t>
            </a:r>
            <a:endParaRPr/>
          </a:p>
        </p:txBody>
      </p:sp>
      <p:sp>
        <p:nvSpPr>
          <p:cNvPr id="425" name="Google Shape;425;p35"/>
          <p:cNvSpPr txBox="1"/>
          <p:nvPr/>
        </p:nvSpPr>
        <p:spPr>
          <a:xfrm>
            <a:off x="5392995" y="5038975"/>
            <a:ext cx="11852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How much my partner loves me</a:t>
            </a:r>
            <a:endParaRPr/>
          </a:p>
        </p:txBody>
      </p:sp>
      <p:sp>
        <p:nvSpPr>
          <p:cNvPr id="426" name="Google Shape;426;p35"/>
          <p:cNvSpPr txBox="1"/>
          <p:nvPr/>
        </p:nvSpPr>
        <p:spPr>
          <a:xfrm>
            <a:off x="4745607" y="4491809"/>
            <a:ext cx="11001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Whether I get promoted</a:t>
            </a:r>
            <a:endParaRPr/>
          </a:p>
        </p:txBody>
      </p:sp>
      <p:sp>
        <p:nvSpPr>
          <p:cNvPr id="427" name="Google Shape;427;p35"/>
          <p:cNvSpPr txBox="1"/>
          <p:nvPr/>
        </p:nvSpPr>
        <p:spPr>
          <a:xfrm>
            <a:off x="4502235" y="3927645"/>
            <a:ext cx="8801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My reputation</a:t>
            </a:r>
            <a:endParaRPr/>
          </a:p>
        </p:txBody>
      </p:sp>
      <p:sp>
        <p:nvSpPr>
          <p:cNvPr id="428" name="Google Shape;428;p35"/>
          <p:cNvSpPr txBox="1"/>
          <p:nvPr/>
        </p:nvSpPr>
        <p:spPr>
          <a:xfrm>
            <a:off x="4536991" y="2619579"/>
            <a:ext cx="107739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Who follows me on Social media</a:t>
            </a:r>
            <a:endParaRPr/>
          </a:p>
        </p:txBody>
      </p:sp>
      <p:sp>
        <p:nvSpPr>
          <p:cNvPr id="429" name="Google Shape;429;p35"/>
          <p:cNvSpPr txBox="1"/>
          <p:nvPr/>
        </p:nvSpPr>
        <p:spPr>
          <a:xfrm>
            <a:off x="4305018" y="3345502"/>
            <a:ext cx="10773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My commitments</a:t>
            </a:r>
            <a:endParaRPr/>
          </a:p>
        </p:txBody>
      </p:sp>
      <p:sp>
        <p:nvSpPr>
          <p:cNvPr id="430" name="Google Shape;430;p35"/>
          <p:cNvSpPr txBox="1"/>
          <p:nvPr/>
        </p:nvSpPr>
        <p:spPr>
          <a:xfrm>
            <a:off x="5755031" y="958089"/>
            <a:ext cx="132247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Your past decision/ choice/ behaviour</a:t>
            </a:r>
            <a:endParaRPr/>
          </a:p>
        </p:txBody>
      </p:sp>
      <p:sp>
        <p:nvSpPr>
          <p:cNvPr id="431" name="Google Shape;431;p35"/>
          <p:cNvSpPr txBox="1"/>
          <p:nvPr/>
        </p:nvSpPr>
        <p:spPr>
          <a:xfrm>
            <a:off x="6965189" y="1333602"/>
            <a:ext cx="127895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If public transport is on time</a:t>
            </a:r>
            <a:endParaRPr/>
          </a:p>
        </p:txBody>
      </p:sp>
      <p:sp>
        <p:nvSpPr>
          <p:cNvPr id="432" name="Google Shape;432;p35"/>
          <p:cNvSpPr txBox="1"/>
          <p:nvPr/>
        </p:nvSpPr>
        <p:spPr>
          <a:xfrm>
            <a:off x="7872863" y="1889171"/>
            <a:ext cx="102841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The outcome of most court cases</a:t>
            </a:r>
            <a:endParaRPr/>
          </a:p>
        </p:txBody>
      </p:sp>
      <p:sp>
        <p:nvSpPr>
          <p:cNvPr id="433" name="Google Shape;433;p35"/>
          <p:cNvSpPr txBox="1"/>
          <p:nvPr/>
        </p:nvSpPr>
        <p:spPr>
          <a:xfrm>
            <a:off x="8244147" y="2635573"/>
            <a:ext cx="96846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Sport Match</a:t>
            </a:r>
            <a:endParaRPr/>
          </a:p>
        </p:txBody>
      </p:sp>
      <p:sp>
        <p:nvSpPr>
          <p:cNvPr id="434" name="Google Shape;434;p35"/>
          <p:cNvSpPr txBox="1"/>
          <p:nvPr/>
        </p:nvSpPr>
        <p:spPr>
          <a:xfrm>
            <a:off x="8444017" y="3193992"/>
            <a:ext cx="87697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The Media</a:t>
            </a:r>
            <a:endParaRPr/>
          </a:p>
        </p:txBody>
      </p:sp>
      <p:sp>
        <p:nvSpPr>
          <p:cNvPr id="435" name="Google Shape;435;p35"/>
          <p:cNvSpPr txBox="1"/>
          <p:nvPr/>
        </p:nvSpPr>
        <p:spPr>
          <a:xfrm>
            <a:off x="8454683" y="3812153"/>
            <a:ext cx="87697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Being made redundant</a:t>
            </a:r>
            <a:endParaRPr/>
          </a:p>
        </p:txBody>
      </p:sp>
      <p:sp>
        <p:nvSpPr>
          <p:cNvPr id="436" name="Google Shape;436;p35"/>
          <p:cNvSpPr txBox="1"/>
          <p:nvPr/>
        </p:nvSpPr>
        <p:spPr>
          <a:xfrm>
            <a:off x="8167171" y="4447187"/>
            <a:ext cx="101009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How much stock a retailer has</a:t>
            </a:r>
            <a:endParaRPr/>
          </a:p>
        </p:txBody>
      </p:sp>
      <p:sp>
        <p:nvSpPr>
          <p:cNvPr id="437" name="Google Shape;437;p35"/>
          <p:cNvSpPr txBox="1"/>
          <p:nvPr/>
        </p:nvSpPr>
        <p:spPr>
          <a:xfrm>
            <a:off x="7535443" y="5172628"/>
            <a:ext cx="125952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Celebrities behaviour &amp; opinions</a:t>
            </a:r>
            <a:endParaRPr/>
          </a:p>
        </p:txBody>
      </p:sp>
      <p:sp>
        <p:nvSpPr>
          <p:cNvPr id="438" name="Google Shape;438;p35"/>
          <p:cNvSpPr txBox="1"/>
          <p:nvPr/>
        </p:nvSpPr>
        <p:spPr>
          <a:xfrm>
            <a:off x="6515577" y="5741809"/>
            <a:ext cx="138371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Strangers comments on forum &amp; social media</a:t>
            </a:r>
            <a:endParaRPr/>
          </a:p>
        </p:txBody>
      </p:sp>
      <p:sp>
        <p:nvSpPr>
          <p:cNvPr id="439" name="Google Shape;439;p35"/>
          <p:cNvSpPr txBox="1"/>
          <p:nvPr/>
        </p:nvSpPr>
        <p:spPr>
          <a:xfrm>
            <a:off x="5429711" y="6159720"/>
            <a:ext cx="98655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Cyber threats</a:t>
            </a:r>
            <a:endParaRPr/>
          </a:p>
        </p:txBody>
      </p:sp>
      <p:sp>
        <p:nvSpPr>
          <p:cNvPr id="440" name="Google Shape;440;p35"/>
          <p:cNvSpPr txBox="1"/>
          <p:nvPr/>
        </p:nvSpPr>
        <p:spPr>
          <a:xfrm>
            <a:off x="4996071" y="1251184"/>
            <a:ext cx="66472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Weather</a:t>
            </a:r>
            <a:endParaRPr/>
          </a:p>
        </p:txBody>
      </p:sp>
      <p:sp>
        <p:nvSpPr>
          <p:cNvPr id="441" name="Google Shape;441;p35"/>
          <p:cNvSpPr txBox="1"/>
          <p:nvPr/>
        </p:nvSpPr>
        <p:spPr>
          <a:xfrm>
            <a:off x="4357775" y="5571587"/>
            <a:ext cx="143582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Stranger`s behaviour &amp; driving habit</a:t>
            </a:r>
            <a:endParaRPr/>
          </a:p>
        </p:txBody>
      </p:sp>
      <p:sp>
        <p:nvSpPr>
          <p:cNvPr id="442" name="Google Shape;442;p35"/>
          <p:cNvSpPr txBox="1"/>
          <p:nvPr/>
        </p:nvSpPr>
        <p:spPr>
          <a:xfrm>
            <a:off x="3914483" y="4896924"/>
            <a:ext cx="75954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Economy/ Prices</a:t>
            </a:r>
            <a:endParaRPr/>
          </a:p>
        </p:txBody>
      </p:sp>
      <p:sp>
        <p:nvSpPr>
          <p:cNvPr id="443" name="Google Shape;443;p35"/>
          <p:cNvSpPr txBox="1"/>
          <p:nvPr/>
        </p:nvSpPr>
        <p:spPr>
          <a:xfrm>
            <a:off x="3701277" y="4370908"/>
            <a:ext cx="59747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Traffic</a:t>
            </a:r>
            <a:endParaRPr/>
          </a:p>
        </p:txBody>
      </p:sp>
      <p:sp>
        <p:nvSpPr>
          <p:cNvPr id="444" name="Google Shape;444;p35"/>
          <p:cNvSpPr txBox="1"/>
          <p:nvPr/>
        </p:nvSpPr>
        <p:spPr>
          <a:xfrm>
            <a:off x="3395102" y="3665726"/>
            <a:ext cx="10252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Where you were born</a:t>
            </a:r>
            <a:endParaRPr/>
          </a:p>
        </p:txBody>
      </p:sp>
      <p:sp>
        <p:nvSpPr>
          <p:cNvPr id="445" name="Google Shape;445;p35"/>
          <p:cNvSpPr txBox="1"/>
          <p:nvPr/>
        </p:nvSpPr>
        <p:spPr>
          <a:xfrm>
            <a:off x="3649009" y="3154350"/>
            <a:ext cx="64524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Death</a:t>
            </a:r>
            <a:endParaRPr/>
          </a:p>
        </p:txBody>
      </p:sp>
      <p:sp>
        <p:nvSpPr>
          <p:cNvPr id="446" name="Google Shape;446;p35"/>
          <p:cNvSpPr txBox="1"/>
          <p:nvPr/>
        </p:nvSpPr>
        <p:spPr>
          <a:xfrm>
            <a:off x="3691911" y="2469313"/>
            <a:ext cx="9061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Government policy</a:t>
            </a:r>
            <a:endParaRPr/>
          </a:p>
        </p:txBody>
      </p:sp>
      <p:sp>
        <p:nvSpPr>
          <p:cNvPr id="447" name="Google Shape;447;p35"/>
          <p:cNvSpPr txBox="1"/>
          <p:nvPr/>
        </p:nvSpPr>
        <p:spPr>
          <a:xfrm>
            <a:off x="4009084" y="1963745"/>
            <a:ext cx="96846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Threat of war</a:t>
            </a:r>
            <a:endParaRPr/>
          </a:p>
        </p:txBody>
      </p:sp>
      <p:sp>
        <p:nvSpPr>
          <p:cNvPr id="448" name="Google Shape;448;p35"/>
          <p:cNvSpPr txBox="1"/>
          <p:nvPr/>
        </p:nvSpPr>
        <p:spPr>
          <a:xfrm>
            <a:off x="4394490" y="1607420"/>
            <a:ext cx="94379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2F2F2"/>
                </a:solidFill>
                <a:latin typeface="Arial"/>
                <a:ea typeface="Arial"/>
                <a:cs typeface="Arial"/>
                <a:sym typeface="Arial"/>
              </a:rPr>
              <a:t>World peace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3671</Words>
  <Application>Microsoft Office PowerPoint</Application>
  <PresentationFormat>Widescreen</PresentationFormat>
  <Paragraphs>348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Lato</vt:lpstr>
      <vt:lpstr>Libre Franklin</vt:lpstr>
      <vt:lpstr>Open Sans</vt:lpstr>
      <vt:lpstr>Teko</vt:lpstr>
      <vt:lpstr>Noto Sans Symbols</vt:lpstr>
      <vt:lpstr>arial</vt:lpstr>
      <vt:lpstr>Calibri</vt:lpstr>
      <vt:lpstr>Office Theme</vt:lpstr>
      <vt:lpstr>Induction Workshop- Soft Skills </vt:lpstr>
      <vt:lpstr>Agenda of Workshop</vt:lpstr>
      <vt:lpstr>Ice breaker Activity- Tell me the Story</vt:lpstr>
      <vt:lpstr>PowerPoint Presentation</vt:lpstr>
      <vt:lpstr>Benefits of Personal Effectiveness to Individual</vt:lpstr>
      <vt:lpstr>Achieving Personal Excellence</vt:lpstr>
      <vt:lpstr>Why is having a positive attitude important for a professional</vt:lpstr>
      <vt:lpstr>Building Positive Attitude at workplace</vt:lpstr>
      <vt:lpstr>PowerPoint Presentation</vt:lpstr>
      <vt:lpstr>Types of Communication</vt:lpstr>
      <vt:lpstr>Tips for Communicating with Empathy</vt:lpstr>
      <vt:lpstr>PowerPoint Presentation</vt:lpstr>
      <vt:lpstr>Fool Proofing Communication – LADR Approach</vt:lpstr>
      <vt:lpstr>What is a Goal?</vt:lpstr>
      <vt:lpstr>Benefits of Goal Setting</vt:lpstr>
      <vt:lpstr>Activity- Unwind</vt:lpstr>
      <vt:lpstr>What is Interpersonal Effectiveness</vt:lpstr>
      <vt:lpstr>Myths about Interpersonal Skills</vt:lpstr>
      <vt:lpstr>Building Interpersonal Effectiveness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Workshop- Soft Skills </dc:title>
  <dc:creator>Sidharth Bhandari</dc:creator>
  <cp:lastModifiedBy>Sidharth Bhandari</cp:lastModifiedBy>
  <cp:revision>2</cp:revision>
  <dcterms:modified xsi:type="dcterms:W3CDTF">2025-09-26T02:22:13Z</dcterms:modified>
</cp:coreProperties>
</file>