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15"/>
  </p:notesMasterIdLst>
  <p:sldIdLst>
    <p:sldId id="3616" r:id="rId3"/>
    <p:sldId id="692" r:id="rId4"/>
    <p:sldId id="3725" r:id="rId5"/>
    <p:sldId id="624" r:id="rId6"/>
    <p:sldId id="3541" r:id="rId7"/>
    <p:sldId id="3770" r:id="rId8"/>
    <p:sldId id="3762" r:id="rId9"/>
    <p:sldId id="3867" r:id="rId10"/>
    <p:sldId id="3773" r:id="rId11"/>
    <p:sldId id="3774" r:id="rId12"/>
    <p:sldId id="3852"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harth Bhandari" initials="SB" lastIdx="67" clrIdx="0">
    <p:extLst>
      <p:ext uri="{19B8F6BF-5375-455C-9EA6-DF929625EA0E}">
        <p15:presenceInfo xmlns:p15="http://schemas.microsoft.com/office/powerpoint/2012/main" userId="408c4fe377057d52" providerId="Windows Live"/>
      </p:ext>
    </p:extLst>
  </p:cmAuthor>
  <p:cmAuthor id="2" name="Dhrupad Sankar Hazra" initials="DSH" lastIdx="3" clrIdx="1">
    <p:extLst>
      <p:ext uri="{19B8F6BF-5375-455C-9EA6-DF929625EA0E}">
        <p15:presenceInfo xmlns:p15="http://schemas.microsoft.com/office/powerpoint/2012/main" userId="6f6b56eeaa0d3520" providerId="Windows Live"/>
      </p:ext>
    </p:extLst>
  </p:cmAuthor>
  <p:cmAuthor id="3" name="Mohammad Armaan" initials="MA" lastIdx="21" clrIdx="2">
    <p:extLst>
      <p:ext uri="{19B8F6BF-5375-455C-9EA6-DF929625EA0E}">
        <p15:presenceInfo xmlns:p15="http://schemas.microsoft.com/office/powerpoint/2012/main" userId="31aef47c891f50ed" providerId="Windows Live"/>
      </p:ext>
    </p:extLst>
  </p:cmAuthor>
  <p:cmAuthor id="4" name="Mohammad" initials="M" lastIdx="25" clrIdx="3">
    <p:extLst>
      <p:ext uri="{19B8F6BF-5375-455C-9EA6-DF929625EA0E}">
        <p15:presenceInfo xmlns:p15="http://schemas.microsoft.com/office/powerpoint/2012/main" userId="315c467f4dbd61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117"/>
    <a:srgbClr val="1A220D"/>
    <a:srgbClr val="01549F"/>
    <a:srgbClr val="F6B74D"/>
    <a:srgbClr val="1A151B"/>
    <a:srgbClr val="93969B"/>
    <a:srgbClr val="351805"/>
    <a:srgbClr val="00133A"/>
    <a:srgbClr val="253917"/>
    <a:srgbClr val="203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7" autoAdjust="0"/>
    <p:restoredTop sz="77415" autoAdjust="0"/>
  </p:normalViewPr>
  <p:slideViewPr>
    <p:cSldViewPr snapToGrid="0">
      <p:cViewPr varScale="1">
        <p:scale>
          <a:sx n="63" d="100"/>
          <a:sy n="63" d="100"/>
        </p:scale>
        <p:origin x="7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g"/></Relationships>
</file>

<file path=ppt/diagrams/_rels/data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g"/></Relationships>
</file>

<file path=ppt/diagrams/_rels/drawing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3CCB0-98D2-436A-B547-C2503AC87580}" type="doc">
      <dgm:prSet loTypeId="urn:microsoft.com/office/officeart/2008/layout/BendingPictureCaptionList" loCatId="picture" qsTypeId="urn:microsoft.com/office/officeart/2005/8/quickstyle/simple1" qsCatId="simple" csTypeId="urn:microsoft.com/office/officeart/2005/8/colors/colorful1" csCatId="colorful" phldr="1"/>
      <dgm:spPr/>
      <dgm:t>
        <a:bodyPr/>
        <a:lstStyle/>
        <a:p>
          <a:endParaRPr lang="en-IN"/>
        </a:p>
      </dgm:t>
    </dgm:pt>
    <dgm:pt modelId="{BA6540F7-8A2E-4778-BC6D-0E858D7440B2}">
      <dgm:prSet custT="1"/>
      <dgm:spPr/>
      <dgm:t>
        <a:bodyPr lIns="36000" tIns="0" rIns="36000" bIns="0"/>
        <a:lstStyle/>
        <a:p>
          <a:r>
            <a:rPr lang="en-IN" sz="1600" b="1" dirty="0">
              <a:effectLst>
                <a:outerShdw blurRad="38100" dist="38100" dir="2700000" algn="tl">
                  <a:srgbClr val="000000">
                    <a:alpha val="43137"/>
                  </a:srgbClr>
                </a:outerShdw>
              </a:effectLst>
            </a:rPr>
            <a:t>Customer Service Essentials</a:t>
          </a:r>
        </a:p>
      </dgm:t>
    </dgm:pt>
    <dgm:pt modelId="{B1291D06-0C52-4746-8F8A-2F2208F1CE41}" type="parTrans" cxnId="{E07BB0FA-6397-4FC0-8BE9-FE22697852AD}">
      <dgm:prSet/>
      <dgm:spPr/>
      <dgm:t>
        <a:bodyPr/>
        <a:lstStyle/>
        <a:p>
          <a:endParaRPr lang="en-IN"/>
        </a:p>
      </dgm:t>
    </dgm:pt>
    <dgm:pt modelId="{01EC80FF-E370-4959-8A43-CF44FFF0D278}" type="sibTrans" cxnId="{E07BB0FA-6397-4FC0-8BE9-FE22697852AD}">
      <dgm:prSet/>
      <dgm:spPr/>
      <dgm:t>
        <a:bodyPr/>
        <a:lstStyle/>
        <a:p>
          <a:endParaRPr lang="en-IN"/>
        </a:p>
      </dgm:t>
    </dgm:pt>
    <dgm:pt modelId="{1BA5251F-CD84-4232-9E66-B4EEEE967D59}">
      <dgm:prSet custT="1"/>
      <dgm:spPr/>
      <dgm:t>
        <a:bodyPr lIns="0" tIns="0" rIns="0" bIns="0"/>
        <a:lstStyle/>
        <a:p>
          <a:r>
            <a:rPr lang="en-US" sz="1600" b="1" dirty="0">
              <a:effectLst>
                <a:outerShdw blurRad="38100" dist="38100" dir="2700000" algn="tl">
                  <a:srgbClr val="000000">
                    <a:alpha val="43137"/>
                  </a:srgbClr>
                </a:outerShdw>
              </a:effectLst>
            </a:rPr>
            <a:t>Building an attitude of Ownership &amp; Accountability</a:t>
          </a:r>
          <a:endParaRPr lang="en-IN" sz="1600" b="1" dirty="0">
            <a:effectLst>
              <a:outerShdw blurRad="38100" dist="38100" dir="2700000" algn="tl">
                <a:srgbClr val="000000">
                  <a:alpha val="43137"/>
                </a:srgbClr>
              </a:outerShdw>
            </a:effectLst>
          </a:endParaRPr>
        </a:p>
      </dgm:t>
    </dgm:pt>
    <dgm:pt modelId="{805B4E98-5B8C-4AB3-BCC9-643C73034EC0}" type="parTrans" cxnId="{D4DD3ECE-DF0C-4BE5-8A63-E84C1FA986CA}">
      <dgm:prSet/>
      <dgm:spPr/>
      <dgm:t>
        <a:bodyPr/>
        <a:lstStyle/>
        <a:p>
          <a:endParaRPr lang="en-IN"/>
        </a:p>
      </dgm:t>
    </dgm:pt>
    <dgm:pt modelId="{C51A9D85-C2CC-405C-A95A-EBBE53A849CF}" type="sibTrans" cxnId="{D4DD3ECE-DF0C-4BE5-8A63-E84C1FA986CA}">
      <dgm:prSet/>
      <dgm:spPr/>
      <dgm:t>
        <a:bodyPr/>
        <a:lstStyle/>
        <a:p>
          <a:endParaRPr lang="en-IN"/>
        </a:p>
      </dgm:t>
    </dgm:pt>
    <dgm:pt modelId="{B7D3146E-D58C-43AB-B4C3-03D7E3C4296D}">
      <dgm:prSet custT="1"/>
      <dgm:spPr/>
      <dgm:t>
        <a:bodyPr lIns="0" tIns="0" rIns="0" bIns="0"/>
        <a:lstStyle/>
        <a:p>
          <a:r>
            <a:rPr lang="en-IN" sz="1600" b="1" dirty="0">
              <a:effectLst>
                <a:outerShdw blurRad="38100" dist="38100" dir="2700000" algn="tl">
                  <a:srgbClr val="000000">
                    <a:alpha val="43137"/>
                  </a:srgbClr>
                </a:outerShdw>
              </a:effectLst>
            </a:rPr>
            <a:t>Moment of Truth</a:t>
          </a:r>
        </a:p>
      </dgm:t>
    </dgm:pt>
    <dgm:pt modelId="{B4CDE189-5FC1-430D-888C-4E007B736CC3}" type="parTrans" cxnId="{B37C9398-677D-4A9C-894C-CF44C3264758}">
      <dgm:prSet/>
      <dgm:spPr/>
      <dgm:t>
        <a:bodyPr/>
        <a:lstStyle/>
        <a:p>
          <a:endParaRPr lang="en-IN"/>
        </a:p>
      </dgm:t>
    </dgm:pt>
    <dgm:pt modelId="{54CB2D27-4EB8-4A4D-8A65-4976C6515820}" type="sibTrans" cxnId="{B37C9398-677D-4A9C-894C-CF44C3264758}">
      <dgm:prSet/>
      <dgm:spPr/>
      <dgm:t>
        <a:bodyPr/>
        <a:lstStyle/>
        <a:p>
          <a:endParaRPr lang="en-IN"/>
        </a:p>
      </dgm:t>
    </dgm:pt>
    <dgm:pt modelId="{16207AD6-2100-400F-B356-00F69B92B5B3}">
      <dgm:prSet custT="1"/>
      <dgm:spPr/>
      <dgm:t>
        <a:bodyPr lIns="0" tIns="0" rIns="0" bIns="0"/>
        <a:lstStyle/>
        <a:p>
          <a:r>
            <a:rPr lang="en-IN" sz="1600" b="1" dirty="0">
              <a:effectLst>
                <a:outerShdw blurRad="38100" dist="38100" dir="2700000" algn="tl">
                  <a:srgbClr val="000000">
                    <a:alpha val="43137"/>
                  </a:srgbClr>
                </a:outerShdw>
              </a:effectLst>
            </a:rPr>
            <a:t>Understanding Customer Needs</a:t>
          </a:r>
        </a:p>
      </dgm:t>
    </dgm:pt>
    <dgm:pt modelId="{25E58625-87DD-4A58-B5EF-E1BF0970EE75}" type="parTrans" cxnId="{8B04D057-C0C6-4968-AAC7-F03160A51B48}">
      <dgm:prSet/>
      <dgm:spPr/>
      <dgm:t>
        <a:bodyPr/>
        <a:lstStyle/>
        <a:p>
          <a:endParaRPr lang="en-IN"/>
        </a:p>
      </dgm:t>
    </dgm:pt>
    <dgm:pt modelId="{DEE6A90A-3B71-42F8-BFC6-DF84FB19AB3C}" type="sibTrans" cxnId="{8B04D057-C0C6-4968-AAC7-F03160A51B48}">
      <dgm:prSet/>
      <dgm:spPr/>
      <dgm:t>
        <a:bodyPr/>
        <a:lstStyle/>
        <a:p>
          <a:endParaRPr lang="en-IN"/>
        </a:p>
      </dgm:t>
    </dgm:pt>
    <dgm:pt modelId="{D2C5047C-BA15-44EE-9E97-6FCC6AC41A53}">
      <dgm:prSet custT="1"/>
      <dgm:spPr/>
      <dgm:t>
        <a:bodyPr lIns="0" tIns="0" rIns="0" bIns="0"/>
        <a:lstStyle/>
        <a:p>
          <a:r>
            <a:rPr lang="en-IN" sz="1600" b="1" dirty="0">
              <a:effectLst>
                <a:outerShdw blurRad="38100" dist="38100" dir="2700000" algn="tl">
                  <a:srgbClr val="000000">
                    <a:alpha val="43137"/>
                  </a:srgbClr>
                </a:outerShdw>
              </a:effectLst>
            </a:rPr>
            <a:t>Dealing with Irate Customers</a:t>
          </a:r>
        </a:p>
      </dgm:t>
    </dgm:pt>
    <dgm:pt modelId="{63E5EAF5-46DB-4FEC-A18C-0419E665404C}" type="parTrans" cxnId="{3B68CF61-5500-45AC-ADB3-52D54123CEAD}">
      <dgm:prSet/>
      <dgm:spPr/>
      <dgm:t>
        <a:bodyPr/>
        <a:lstStyle/>
        <a:p>
          <a:endParaRPr lang="en-IN"/>
        </a:p>
      </dgm:t>
    </dgm:pt>
    <dgm:pt modelId="{AE8F7A9B-37E6-4F95-BC1D-604C9C35A4A3}" type="sibTrans" cxnId="{3B68CF61-5500-45AC-ADB3-52D54123CEAD}">
      <dgm:prSet/>
      <dgm:spPr/>
      <dgm:t>
        <a:bodyPr/>
        <a:lstStyle/>
        <a:p>
          <a:endParaRPr lang="en-IN"/>
        </a:p>
      </dgm:t>
    </dgm:pt>
    <dgm:pt modelId="{02137CF8-D70B-4B39-85D1-480FC7158E0C}">
      <dgm:prSet custT="1"/>
      <dgm:spPr/>
      <dgm:t>
        <a:bodyPr lIns="0" tIns="0" rIns="0" bIns="0"/>
        <a:lstStyle/>
        <a:p>
          <a:r>
            <a:rPr lang="en-IN" sz="1600" b="1" dirty="0">
              <a:effectLst>
                <a:outerShdw blurRad="38100" dist="38100" dir="2700000" algn="tl">
                  <a:srgbClr val="000000">
                    <a:alpha val="43137"/>
                  </a:srgbClr>
                </a:outerShdw>
              </a:effectLst>
            </a:rPr>
            <a:t>Art of Saying No to the Customer</a:t>
          </a:r>
        </a:p>
      </dgm:t>
    </dgm:pt>
    <dgm:pt modelId="{A414E1F6-4AEA-48A7-A6C0-883DC700C6AD}" type="parTrans" cxnId="{1E2BEBC2-5558-4AFC-B368-159B48E324AF}">
      <dgm:prSet/>
      <dgm:spPr/>
      <dgm:t>
        <a:bodyPr/>
        <a:lstStyle/>
        <a:p>
          <a:endParaRPr lang="en-IN"/>
        </a:p>
      </dgm:t>
    </dgm:pt>
    <dgm:pt modelId="{DA1A1F46-1F51-46F6-BB27-1D174217D087}" type="sibTrans" cxnId="{1E2BEBC2-5558-4AFC-B368-159B48E324AF}">
      <dgm:prSet/>
      <dgm:spPr/>
      <dgm:t>
        <a:bodyPr/>
        <a:lstStyle/>
        <a:p>
          <a:endParaRPr lang="en-IN"/>
        </a:p>
      </dgm:t>
    </dgm:pt>
    <dgm:pt modelId="{A4059329-EA55-4D78-B63B-A79F7220780A}" type="pres">
      <dgm:prSet presAssocID="{C633CCB0-98D2-436A-B547-C2503AC87580}" presName="Name0" presStyleCnt="0">
        <dgm:presLayoutVars>
          <dgm:dir/>
          <dgm:resizeHandles val="exact"/>
        </dgm:presLayoutVars>
      </dgm:prSet>
      <dgm:spPr/>
    </dgm:pt>
    <dgm:pt modelId="{45662C54-40AA-4C83-BA66-75797B08762E}" type="pres">
      <dgm:prSet presAssocID="{BA6540F7-8A2E-4778-BC6D-0E858D7440B2}" presName="composite" presStyleCnt="0"/>
      <dgm:spPr/>
    </dgm:pt>
    <dgm:pt modelId="{ED115764-B5FF-466C-B637-A63942B2FF82}" type="pres">
      <dgm:prSet presAssocID="{BA6540F7-8A2E-4778-BC6D-0E858D7440B2}" presName="rect1" presStyleLbl="bgImgPlace1" presStyleIdx="0" presStyleCnt="6" custLinFactNeighborX="-7280"/>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79AF6CD-3F61-4060-BAD3-3BC69B0BEE80}" type="pres">
      <dgm:prSet presAssocID="{BA6540F7-8A2E-4778-BC6D-0E858D7440B2}" presName="wedgeRectCallout1" presStyleLbl="node1" presStyleIdx="0" presStyleCnt="6" custLinFactNeighborX="-8176">
        <dgm:presLayoutVars>
          <dgm:bulletEnabled val="1"/>
        </dgm:presLayoutVars>
      </dgm:prSet>
      <dgm:spPr/>
    </dgm:pt>
    <dgm:pt modelId="{0AD69E88-217E-4F0E-AD45-28109AD87A5C}" type="pres">
      <dgm:prSet presAssocID="{01EC80FF-E370-4959-8A43-CF44FFF0D278}" presName="sibTrans" presStyleCnt="0"/>
      <dgm:spPr/>
    </dgm:pt>
    <dgm:pt modelId="{C17F8414-29AF-486C-A5E7-3A8BAEBDF3AD}" type="pres">
      <dgm:prSet presAssocID="{1BA5251F-CD84-4232-9E66-B4EEEE967D59}" presName="composite" presStyleCnt="0"/>
      <dgm:spPr/>
    </dgm:pt>
    <dgm:pt modelId="{A139853F-AD36-4A0E-8A84-3C521F54EFAF}" type="pres">
      <dgm:prSet presAssocID="{1BA5251F-CD84-4232-9E66-B4EEEE967D59}" presName="rect1" presStyleLbl="bgImgPlace1" presStyleIdx="1" presStyleCnt="6"/>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48F1EFBB-ED19-40AF-83C1-7C470F15A645}" type="pres">
      <dgm:prSet presAssocID="{1BA5251F-CD84-4232-9E66-B4EEEE967D59}" presName="wedgeRectCallout1" presStyleLbl="node1" presStyleIdx="1" presStyleCnt="6">
        <dgm:presLayoutVars>
          <dgm:bulletEnabled val="1"/>
        </dgm:presLayoutVars>
      </dgm:prSet>
      <dgm:spPr/>
    </dgm:pt>
    <dgm:pt modelId="{0AFC947B-48BB-4FD8-B12D-275044C741EE}" type="pres">
      <dgm:prSet presAssocID="{C51A9D85-C2CC-405C-A95A-EBBE53A849CF}" presName="sibTrans" presStyleCnt="0"/>
      <dgm:spPr/>
    </dgm:pt>
    <dgm:pt modelId="{3EF65D87-2C57-4EE4-975A-4E616CEBD46F}" type="pres">
      <dgm:prSet presAssocID="{B7D3146E-D58C-43AB-B4C3-03D7E3C4296D}" presName="composite" presStyleCnt="0"/>
      <dgm:spPr/>
    </dgm:pt>
    <dgm:pt modelId="{97617FE4-4233-4084-B5CA-402862CC815C}" type="pres">
      <dgm:prSet presAssocID="{B7D3146E-D58C-43AB-B4C3-03D7E3C4296D}" presName="rect1" presStyleLbl="bgImgPlace1" presStyleIdx="2" presStyleCnt="6" custLinFactNeighborX="637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7088" t="-35589" r="-17088" b="-35589"/>
          </a:stretch>
        </a:blipFill>
      </dgm:spPr>
    </dgm:pt>
    <dgm:pt modelId="{6B19F6D3-7D85-4DED-BFA8-9F980E7B200D}" type="pres">
      <dgm:prSet presAssocID="{B7D3146E-D58C-43AB-B4C3-03D7E3C4296D}" presName="wedgeRectCallout1" presStyleLbl="node1" presStyleIdx="2" presStyleCnt="6" custLinFactNeighborX="7154">
        <dgm:presLayoutVars>
          <dgm:bulletEnabled val="1"/>
        </dgm:presLayoutVars>
      </dgm:prSet>
      <dgm:spPr/>
    </dgm:pt>
    <dgm:pt modelId="{14E016D4-014F-4D1A-9DDD-20573237D896}" type="pres">
      <dgm:prSet presAssocID="{54CB2D27-4EB8-4A4D-8A65-4976C6515820}" presName="sibTrans" presStyleCnt="0"/>
      <dgm:spPr/>
    </dgm:pt>
    <dgm:pt modelId="{5D956E0F-C888-40D9-8147-A2364D96C48B}" type="pres">
      <dgm:prSet presAssocID="{16207AD6-2100-400F-B356-00F69B92B5B3}" presName="composite" presStyleCnt="0"/>
      <dgm:spPr/>
    </dgm:pt>
    <dgm:pt modelId="{A39C1CCA-3060-4805-B2E7-6AF37DD03AC5}" type="pres">
      <dgm:prSet presAssocID="{16207AD6-2100-400F-B356-00F69B92B5B3}" presName="rect1" presStyleLbl="bgImgPlace1" presStyleIdx="3" presStyleCnt="6" custLinFactNeighborX="-655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 r="-10000"/>
          </a:stretch>
        </a:blipFill>
      </dgm:spPr>
    </dgm:pt>
    <dgm:pt modelId="{4C9B783E-72E7-4BC5-9E1E-E8ED7EAFD632}" type="pres">
      <dgm:prSet presAssocID="{16207AD6-2100-400F-B356-00F69B92B5B3}" presName="wedgeRectCallout1" presStyleLbl="node1" presStyleIdx="3" presStyleCnt="6" custLinFactNeighborX="-7364">
        <dgm:presLayoutVars>
          <dgm:bulletEnabled val="1"/>
        </dgm:presLayoutVars>
      </dgm:prSet>
      <dgm:spPr/>
    </dgm:pt>
    <dgm:pt modelId="{9C8A8F5C-0431-486B-A3D7-6769B3A642CC}" type="pres">
      <dgm:prSet presAssocID="{DEE6A90A-3B71-42F8-BFC6-DF84FB19AB3C}" presName="sibTrans" presStyleCnt="0"/>
      <dgm:spPr/>
    </dgm:pt>
    <dgm:pt modelId="{19F1F21E-2187-4049-95F7-C5452C607D31}" type="pres">
      <dgm:prSet presAssocID="{D2C5047C-BA15-44EE-9E97-6FCC6AC41A53}" presName="composite" presStyleCnt="0"/>
      <dgm:spPr/>
    </dgm:pt>
    <dgm:pt modelId="{006D3523-4AD6-495B-9593-3600002DABF9}" type="pres">
      <dgm:prSet presAssocID="{D2C5047C-BA15-44EE-9E97-6FCC6AC41A53}" presName="rect1" presStyleLbl="bgImgPlace1" presStyleIdx="4" presStyleCnt="6" custLinFactNeighborX="290"/>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AA79D4DA-B09D-4ED2-91C6-94C2DFFD05FE}" type="pres">
      <dgm:prSet presAssocID="{D2C5047C-BA15-44EE-9E97-6FCC6AC41A53}" presName="wedgeRectCallout1" presStyleLbl="node1" presStyleIdx="4" presStyleCnt="6" custLinFactNeighborX="322">
        <dgm:presLayoutVars>
          <dgm:bulletEnabled val="1"/>
        </dgm:presLayoutVars>
      </dgm:prSet>
      <dgm:spPr/>
    </dgm:pt>
    <dgm:pt modelId="{9EA8410E-6293-4265-9FA4-23D1CD76AC27}" type="pres">
      <dgm:prSet presAssocID="{AE8F7A9B-37E6-4F95-BC1D-604C9C35A4A3}" presName="sibTrans" presStyleCnt="0"/>
      <dgm:spPr/>
    </dgm:pt>
    <dgm:pt modelId="{A21638B5-8F97-41E4-A608-812915C42B53}" type="pres">
      <dgm:prSet presAssocID="{02137CF8-D70B-4B39-85D1-480FC7158E0C}" presName="composite" presStyleCnt="0"/>
      <dgm:spPr/>
    </dgm:pt>
    <dgm:pt modelId="{11877A90-2CF5-45D3-AC12-412ED387EE7C}" type="pres">
      <dgm:prSet presAssocID="{02137CF8-D70B-4B39-85D1-480FC7158E0C}" presName="rect1" presStyleLbl="bgImgPlace1" presStyleIdx="5" presStyleCnt="6" custLinFactNeighborX="6204"/>
      <dgm:spPr>
        <a:blipFill>
          <a:blip xmlns:r="http://schemas.openxmlformats.org/officeDocument/2006/relationships"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a:stretch>
            <a:fillRect l="-10000" r="-10000"/>
          </a:stretch>
        </a:blipFill>
        <a:ln>
          <a:noFill/>
        </a:ln>
      </dgm:spPr>
    </dgm:pt>
    <dgm:pt modelId="{944A4659-87FD-45FB-B655-C783AF0514C6}" type="pres">
      <dgm:prSet presAssocID="{02137CF8-D70B-4B39-85D1-480FC7158E0C}" presName="wedgeRectCallout1" presStyleLbl="node1" presStyleIdx="5" presStyleCnt="6" custLinFactNeighborX="6972">
        <dgm:presLayoutVars>
          <dgm:bulletEnabled val="1"/>
        </dgm:presLayoutVars>
      </dgm:prSet>
      <dgm:spPr/>
    </dgm:pt>
  </dgm:ptLst>
  <dgm:cxnLst>
    <dgm:cxn modelId="{8260EB11-73AD-43BB-998B-15C1C892EFB8}" type="presOf" srcId="{BA6540F7-8A2E-4778-BC6D-0E858D7440B2}" destId="{E79AF6CD-3F61-4060-BAD3-3BC69B0BEE80}" srcOrd="0" destOrd="0" presId="urn:microsoft.com/office/officeart/2008/layout/BendingPictureCaptionList"/>
    <dgm:cxn modelId="{3B68CF61-5500-45AC-ADB3-52D54123CEAD}" srcId="{C633CCB0-98D2-436A-B547-C2503AC87580}" destId="{D2C5047C-BA15-44EE-9E97-6FCC6AC41A53}" srcOrd="4" destOrd="0" parTransId="{63E5EAF5-46DB-4FEC-A18C-0419E665404C}" sibTransId="{AE8F7A9B-37E6-4F95-BC1D-604C9C35A4A3}"/>
    <dgm:cxn modelId="{A9622043-2D3D-46E1-A117-1B461734793F}" type="presOf" srcId="{02137CF8-D70B-4B39-85D1-480FC7158E0C}" destId="{944A4659-87FD-45FB-B655-C783AF0514C6}" srcOrd="0" destOrd="0" presId="urn:microsoft.com/office/officeart/2008/layout/BendingPictureCaptionList"/>
    <dgm:cxn modelId="{8B04D057-C0C6-4968-AAC7-F03160A51B48}" srcId="{C633CCB0-98D2-436A-B547-C2503AC87580}" destId="{16207AD6-2100-400F-B356-00F69B92B5B3}" srcOrd="3" destOrd="0" parTransId="{25E58625-87DD-4A58-B5EF-E1BF0970EE75}" sibTransId="{DEE6A90A-3B71-42F8-BFC6-DF84FB19AB3C}"/>
    <dgm:cxn modelId="{3A0C3F8A-733B-47C5-9DB6-8BABA3D12791}" type="presOf" srcId="{16207AD6-2100-400F-B356-00F69B92B5B3}" destId="{4C9B783E-72E7-4BC5-9E1E-E8ED7EAFD632}" srcOrd="0" destOrd="0" presId="urn:microsoft.com/office/officeart/2008/layout/BendingPictureCaptionList"/>
    <dgm:cxn modelId="{C905E492-AC7A-4515-A71D-47D9AAA628EF}" type="presOf" srcId="{B7D3146E-D58C-43AB-B4C3-03D7E3C4296D}" destId="{6B19F6D3-7D85-4DED-BFA8-9F980E7B200D}" srcOrd="0" destOrd="0" presId="urn:microsoft.com/office/officeart/2008/layout/BendingPictureCaptionList"/>
    <dgm:cxn modelId="{B37C9398-677D-4A9C-894C-CF44C3264758}" srcId="{C633CCB0-98D2-436A-B547-C2503AC87580}" destId="{B7D3146E-D58C-43AB-B4C3-03D7E3C4296D}" srcOrd="2" destOrd="0" parTransId="{B4CDE189-5FC1-430D-888C-4E007B736CC3}" sibTransId="{54CB2D27-4EB8-4A4D-8A65-4976C6515820}"/>
    <dgm:cxn modelId="{74D593A5-9169-49B7-A043-E03D4C89CB51}" type="presOf" srcId="{C633CCB0-98D2-436A-B547-C2503AC87580}" destId="{A4059329-EA55-4D78-B63B-A79F7220780A}" srcOrd="0" destOrd="0" presId="urn:microsoft.com/office/officeart/2008/layout/BendingPictureCaptionList"/>
    <dgm:cxn modelId="{1E2BEBC2-5558-4AFC-B368-159B48E324AF}" srcId="{C633CCB0-98D2-436A-B547-C2503AC87580}" destId="{02137CF8-D70B-4B39-85D1-480FC7158E0C}" srcOrd="5" destOrd="0" parTransId="{A414E1F6-4AEA-48A7-A6C0-883DC700C6AD}" sibTransId="{DA1A1F46-1F51-46F6-BB27-1D174217D087}"/>
    <dgm:cxn modelId="{0C5245CB-B5F0-49B5-A5DA-786BD1E20221}" type="presOf" srcId="{1BA5251F-CD84-4232-9E66-B4EEEE967D59}" destId="{48F1EFBB-ED19-40AF-83C1-7C470F15A645}" srcOrd="0" destOrd="0" presId="urn:microsoft.com/office/officeart/2008/layout/BendingPictureCaptionList"/>
    <dgm:cxn modelId="{D4DD3ECE-DF0C-4BE5-8A63-E84C1FA986CA}" srcId="{C633CCB0-98D2-436A-B547-C2503AC87580}" destId="{1BA5251F-CD84-4232-9E66-B4EEEE967D59}" srcOrd="1" destOrd="0" parTransId="{805B4E98-5B8C-4AB3-BCC9-643C73034EC0}" sibTransId="{C51A9D85-C2CC-405C-A95A-EBBE53A849CF}"/>
    <dgm:cxn modelId="{37638BD0-977B-46ED-A856-76C808276106}" type="presOf" srcId="{D2C5047C-BA15-44EE-9E97-6FCC6AC41A53}" destId="{AA79D4DA-B09D-4ED2-91C6-94C2DFFD05FE}" srcOrd="0" destOrd="0" presId="urn:microsoft.com/office/officeart/2008/layout/BendingPictureCaptionList"/>
    <dgm:cxn modelId="{E07BB0FA-6397-4FC0-8BE9-FE22697852AD}" srcId="{C633CCB0-98D2-436A-B547-C2503AC87580}" destId="{BA6540F7-8A2E-4778-BC6D-0E858D7440B2}" srcOrd="0" destOrd="0" parTransId="{B1291D06-0C52-4746-8F8A-2F2208F1CE41}" sibTransId="{01EC80FF-E370-4959-8A43-CF44FFF0D278}"/>
    <dgm:cxn modelId="{143F1A94-A2B0-402C-AE1F-93FF4759AD8B}" type="presParOf" srcId="{A4059329-EA55-4D78-B63B-A79F7220780A}" destId="{45662C54-40AA-4C83-BA66-75797B08762E}" srcOrd="0" destOrd="0" presId="urn:microsoft.com/office/officeart/2008/layout/BendingPictureCaptionList"/>
    <dgm:cxn modelId="{529D7A28-B2CC-4D65-B9E2-8C18E3A05569}" type="presParOf" srcId="{45662C54-40AA-4C83-BA66-75797B08762E}" destId="{ED115764-B5FF-466C-B637-A63942B2FF82}" srcOrd="0" destOrd="0" presId="urn:microsoft.com/office/officeart/2008/layout/BendingPictureCaptionList"/>
    <dgm:cxn modelId="{57C8CB65-3764-4EB7-A0EE-47BC37A76CDA}" type="presParOf" srcId="{45662C54-40AA-4C83-BA66-75797B08762E}" destId="{E79AF6CD-3F61-4060-BAD3-3BC69B0BEE80}" srcOrd="1" destOrd="0" presId="urn:microsoft.com/office/officeart/2008/layout/BendingPictureCaptionList"/>
    <dgm:cxn modelId="{5163700C-A327-40DD-A626-671B0C723812}" type="presParOf" srcId="{A4059329-EA55-4D78-B63B-A79F7220780A}" destId="{0AD69E88-217E-4F0E-AD45-28109AD87A5C}" srcOrd="1" destOrd="0" presId="urn:microsoft.com/office/officeart/2008/layout/BendingPictureCaptionList"/>
    <dgm:cxn modelId="{EDDF73EC-F367-4C1B-8FA1-8450BC0005F1}" type="presParOf" srcId="{A4059329-EA55-4D78-B63B-A79F7220780A}" destId="{C17F8414-29AF-486C-A5E7-3A8BAEBDF3AD}" srcOrd="2" destOrd="0" presId="urn:microsoft.com/office/officeart/2008/layout/BendingPictureCaptionList"/>
    <dgm:cxn modelId="{673ABA0D-D0EA-4CAD-AF68-73415B3BAE0F}" type="presParOf" srcId="{C17F8414-29AF-486C-A5E7-3A8BAEBDF3AD}" destId="{A139853F-AD36-4A0E-8A84-3C521F54EFAF}" srcOrd="0" destOrd="0" presId="urn:microsoft.com/office/officeart/2008/layout/BendingPictureCaptionList"/>
    <dgm:cxn modelId="{526147BE-826C-4B8F-A8DC-69AABA739B33}" type="presParOf" srcId="{C17F8414-29AF-486C-A5E7-3A8BAEBDF3AD}" destId="{48F1EFBB-ED19-40AF-83C1-7C470F15A645}" srcOrd="1" destOrd="0" presId="urn:microsoft.com/office/officeart/2008/layout/BendingPictureCaptionList"/>
    <dgm:cxn modelId="{3A2BDC9A-C4E2-4F5D-9643-E6661EE08F05}" type="presParOf" srcId="{A4059329-EA55-4D78-B63B-A79F7220780A}" destId="{0AFC947B-48BB-4FD8-B12D-275044C741EE}" srcOrd="3" destOrd="0" presId="urn:microsoft.com/office/officeart/2008/layout/BendingPictureCaptionList"/>
    <dgm:cxn modelId="{3DF3F51E-5D0A-473D-9359-AEC9B42239C2}" type="presParOf" srcId="{A4059329-EA55-4D78-B63B-A79F7220780A}" destId="{3EF65D87-2C57-4EE4-975A-4E616CEBD46F}" srcOrd="4" destOrd="0" presId="urn:microsoft.com/office/officeart/2008/layout/BendingPictureCaptionList"/>
    <dgm:cxn modelId="{846CE651-217D-4089-86FC-D0C63C5DB017}" type="presParOf" srcId="{3EF65D87-2C57-4EE4-975A-4E616CEBD46F}" destId="{97617FE4-4233-4084-B5CA-402862CC815C}" srcOrd="0" destOrd="0" presId="urn:microsoft.com/office/officeart/2008/layout/BendingPictureCaptionList"/>
    <dgm:cxn modelId="{384937D6-866A-4115-B363-E7C829AD7175}" type="presParOf" srcId="{3EF65D87-2C57-4EE4-975A-4E616CEBD46F}" destId="{6B19F6D3-7D85-4DED-BFA8-9F980E7B200D}" srcOrd="1" destOrd="0" presId="urn:microsoft.com/office/officeart/2008/layout/BendingPictureCaptionList"/>
    <dgm:cxn modelId="{4A77478F-60D1-47D7-A719-4311080A4464}" type="presParOf" srcId="{A4059329-EA55-4D78-B63B-A79F7220780A}" destId="{14E016D4-014F-4D1A-9DDD-20573237D896}" srcOrd="5" destOrd="0" presId="urn:microsoft.com/office/officeart/2008/layout/BendingPictureCaptionList"/>
    <dgm:cxn modelId="{E22957AE-C99F-4EFF-8C66-8AB497DE3840}" type="presParOf" srcId="{A4059329-EA55-4D78-B63B-A79F7220780A}" destId="{5D956E0F-C888-40D9-8147-A2364D96C48B}" srcOrd="6" destOrd="0" presId="urn:microsoft.com/office/officeart/2008/layout/BendingPictureCaptionList"/>
    <dgm:cxn modelId="{6ACF6A00-FBF8-45CA-830C-81B722AA4A91}" type="presParOf" srcId="{5D956E0F-C888-40D9-8147-A2364D96C48B}" destId="{A39C1CCA-3060-4805-B2E7-6AF37DD03AC5}" srcOrd="0" destOrd="0" presId="urn:microsoft.com/office/officeart/2008/layout/BendingPictureCaptionList"/>
    <dgm:cxn modelId="{C8D6BBC5-02F3-4EB4-A10B-92E65646D2F8}" type="presParOf" srcId="{5D956E0F-C888-40D9-8147-A2364D96C48B}" destId="{4C9B783E-72E7-4BC5-9E1E-E8ED7EAFD632}" srcOrd="1" destOrd="0" presId="urn:microsoft.com/office/officeart/2008/layout/BendingPictureCaptionList"/>
    <dgm:cxn modelId="{CD63FCBB-4990-4E20-AC89-EE286FE216A6}" type="presParOf" srcId="{A4059329-EA55-4D78-B63B-A79F7220780A}" destId="{9C8A8F5C-0431-486B-A3D7-6769B3A642CC}" srcOrd="7" destOrd="0" presId="urn:microsoft.com/office/officeart/2008/layout/BendingPictureCaptionList"/>
    <dgm:cxn modelId="{7A405A92-AD6C-4495-9B0B-F4CAC8883BD2}" type="presParOf" srcId="{A4059329-EA55-4D78-B63B-A79F7220780A}" destId="{19F1F21E-2187-4049-95F7-C5452C607D31}" srcOrd="8" destOrd="0" presId="urn:microsoft.com/office/officeart/2008/layout/BendingPictureCaptionList"/>
    <dgm:cxn modelId="{97EF9983-DDB8-4967-9A96-F96D5BF93900}" type="presParOf" srcId="{19F1F21E-2187-4049-95F7-C5452C607D31}" destId="{006D3523-4AD6-495B-9593-3600002DABF9}" srcOrd="0" destOrd="0" presId="urn:microsoft.com/office/officeart/2008/layout/BendingPictureCaptionList"/>
    <dgm:cxn modelId="{FB4C50E8-2CA6-407C-B492-4BEA52858B8F}" type="presParOf" srcId="{19F1F21E-2187-4049-95F7-C5452C607D31}" destId="{AA79D4DA-B09D-4ED2-91C6-94C2DFFD05FE}" srcOrd="1" destOrd="0" presId="urn:microsoft.com/office/officeart/2008/layout/BendingPictureCaptionList"/>
    <dgm:cxn modelId="{67FF55D1-B943-4BDF-A7A2-8B0201AAD897}" type="presParOf" srcId="{A4059329-EA55-4D78-B63B-A79F7220780A}" destId="{9EA8410E-6293-4265-9FA4-23D1CD76AC27}" srcOrd="9" destOrd="0" presId="urn:microsoft.com/office/officeart/2008/layout/BendingPictureCaptionList"/>
    <dgm:cxn modelId="{B87F5120-67E8-45F7-AA0E-9F2A0AFF61A5}" type="presParOf" srcId="{A4059329-EA55-4D78-B63B-A79F7220780A}" destId="{A21638B5-8F97-41E4-A608-812915C42B53}" srcOrd="10" destOrd="0" presId="urn:microsoft.com/office/officeart/2008/layout/BendingPictureCaptionList"/>
    <dgm:cxn modelId="{2E8A8630-DD41-4AF2-84A1-4FD3B086B0F7}" type="presParOf" srcId="{A21638B5-8F97-41E4-A608-812915C42B53}" destId="{11877A90-2CF5-45D3-AC12-412ED387EE7C}" srcOrd="0" destOrd="0" presId="urn:microsoft.com/office/officeart/2008/layout/BendingPictureCaptionList"/>
    <dgm:cxn modelId="{C2EBD36D-1D7E-4603-84A4-E86DC5E8A8A9}" type="presParOf" srcId="{A21638B5-8F97-41E4-A608-812915C42B53}" destId="{944A4659-87FD-45FB-B655-C783AF0514C6}"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BFA72-5A29-4198-A75C-1C00DAF2CFDA}" type="doc">
      <dgm:prSet loTypeId="urn:microsoft.com/office/officeart/2008/layout/BendingPictureCaptionList" loCatId="picture" qsTypeId="urn:microsoft.com/office/officeart/2005/8/quickstyle/simple1" qsCatId="simple" csTypeId="urn:microsoft.com/office/officeart/2005/8/colors/colorful5" csCatId="colorful" phldr="1"/>
      <dgm:spPr/>
      <dgm:t>
        <a:bodyPr/>
        <a:lstStyle/>
        <a:p>
          <a:endParaRPr lang="en-US"/>
        </a:p>
      </dgm:t>
    </dgm:pt>
    <dgm:pt modelId="{8B12BC67-6ACC-4B0F-92DA-564B7F75D79A}">
      <dgm:prSet custT="1"/>
      <dgm:spPr>
        <a:effectLst>
          <a:outerShdw blurRad="50800" dist="38100" dir="5400000" algn="t" rotWithShape="0">
            <a:prstClr val="black">
              <a:alpha val="40000"/>
            </a:prstClr>
          </a:outerShdw>
        </a:effectLst>
      </dgm:spPr>
      <dgm:t>
        <a:bodyPr/>
        <a:lstStyle/>
        <a:p>
          <a:pPr rtl="0"/>
          <a:r>
            <a:rPr lang="en-IN" sz="2400" dirty="0">
              <a:solidFill>
                <a:schemeClr val="tx1"/>
              </a:solidFill>
              <a:effectLst>
                <a:outerShdw blurRad="38100" dist="38100" dir="2700000" algn="tl">
                  <a:srgbClr val="000000">
                    <a:alpha val="43137"/>
                  </a:srgbClr>
                </a:outerShdw>
              </a:effectLst>
              <a:latin typeface="Swis721 Cn BT" panose="020B0506020202030204" pitchFamily="34" charset="0"/>
            </a:rPr>
            <a:t>Stand out from competition</a:t>
          </a:r>
          <a:endParaRPr lang="en-US" sz="2400" dirty="0">
            <a:solidFill>
              <a:schemeClr val="tx1"/>
            </a:solidFill>
            <a:effectLst>
              <a:outerShdw blurRad="38100" dist="38100" dir="2700000" algn="tl">
                <a:srgbClr val="000000">
                  <a:alpha val="43137"/>
                </a:srgbClr>
              </a:outerShdw>
            </a:effectLst>
            <a:latin typeface="Swis721 Cn BT" panose="020B0506020202030204" pitchFamily="34" charset="0"/>
          </a:endParaRPr>
        </a:p>
      </dgm:t>
    </dgm:pt>
    <dgm:pt modelId="{08970773-D0F6-4E4F-9CAD-19E1D201C44B}" type="parTrans" cxnId="{ED05EA4C-184B-4D44-910A-EDA5DB47EC42}">
      <dgm:prSet/>
      <dgm:spPr/>
      <dgm:t>
        <a:bodyPr/>
        <a:lstStyle/>
        <a:p>
          <a:endParaRPr lang="en-US" sz="3600">
            <a:latin typeface="Agency FB" panose="020B0503020202020204" pitchFamily="34" charset="0"/>
          </a:endParaRPr>
        </a:p>
      </dgm:t>
    </dgm:pt>
    <dgm:pt modelId="{EFAD8A10-046D-402D-B03C-F140D6B6C0CF}" type="sibTrans" cxnId="{ED05EA4C-184B-4D44-910A-EDA5DB47EC42}">
      <dgm:prSet/>
      <dgm:spPr/>
      <dgm:t>
        <a:bodyPr/>
        <a:lstStyle/>
        <a:p>
          <a:endParaRPr lang="en-US" sz="3600">
            <a:latin typeface="Agency FB" panose="020B0503020202020204" pitchFamily="34" charset="0"/>
          </a:endParaRPr>
        </a:p>
      </dgm:t>
    </dgm:pt>
    <dgm:pt modelId="{1D843428-5952-415F-9077-DA4DB34CE43C}">
      <dgm:prSet custT="1"/>
      <dgm:spPr>
        <a:effectLst>
          <a:outerShdw blurRad="50800" dist="38100" dir="5400000" algn="t" rotWithShape="0">
            <a:prstClr val="black">
              <a:alpha val="40000"/>
            </a:prstClr>
          </a:outerShdw>
        </a:effectLst>
      </dgm:spPr>
      <dgm:t>
        <a:bodyPr/>
        <a:lstStyle/>
        <a:p>
          <a:pPr rtl="0"/>
          <a:r>
            <a:rPr lang="en-IN" sz="2400" dirty="0">
              <a:solidFill>
                <a:schemeClr val="tx1"/>
              </a:solidFill>
              <a:effectLst>
                <a:outerShdw blurRad="38100" dist="38100" dir="2700000" algn="tl">
                  <a:srgbClr val="000000">
                    <a:alpha val="43137"/>
                  </a:srgbClr>
                </a:outerShdw>
              </a:effectLst>
              <a:latin typeface="Swis721 Cn BT" panose="020B0506020202030204" pitchFamily="34" charset="0"/>
            </a:rPr>
            <a:t>Retain customers through goodwill </a:t>
          </a:r>
          <a:endParaRPr lang="en-US" sz="2400" dirty="0">
            <a:solidFill>
              <a:schemeClr val="tx1"/>
            </a:solidFill>
            <a:effectLst>
              <a:outerShdw blurRad="38100" dist="38100" dir="2700000" algn="tl">
                <a:srgbClr val="000000">
                  <a:alpha val="43137"/>
                </a:srgbClr>
              </a:outerShdw>
            </a:effectLst>
            <a:latin typeface="Swis721 Cn BT" panose="020B0506020202030204" pitchFamily="34" charset="0"/>
          </a:endParaRPr>
        </a:p>
      </dgm:t>
    </dgm:pt>
    <dgm:pt modelId="{4026D464-C030-4FC5-AE0C-D04DC4D107EB}" type="parTrans" cxnId="{2724ED23-AB9A-45C8-A34E-72A27051BCA3}">
      <dgm:prSet/>
      <dgm:spPr/>
      <dgm:t>
        <a:bodyPr/>
        <a:lstStyle/>
        <a:p>
          <a:endParaRPr lang="en-US" sz="3600">
            <a:latin typeface="Agency FB" panose="020B0503020202020204" pitchFamily="34" charset="0"/>
          </a:endParaRPr>
        </a:p>
      </dgm:t>
    </dgm:pt>
    <dgm:pt modelId="{83F63337-37E0-4D41-BB25-2F230F6EE921}" type="sibTrans" cxnId="{2724ED23-AB9A-45C8-A34E-72A27051BCA3}">
      <dgm:prSet/>
      <dgm:spPr/>
      <dgm:t>
        <a:bodyPr/>
        <a:lstStyle/>
        <a:p>
          <a:endParaRPr lang="en-US" sz="3600">
            <a:latin typeface="Agency FB" panose="020B0503020202020204" pitchFamily="34" charset="0"/>
          </a:endParaRPr>
        </a:p>
      </dgm:t>
    </dgm:pt>
    <dgm:pt modelId="{933D92B1-BD98-4308-B11D-1F688BA5D256}">
      <dgm:prSet custT="1"/>
      <dgm:spPr>
        <a:effectLst>
          <a:outerShdw blurRad="50800" dist="38100" dir="5400000" algn="t" rotWithShape="0">
            <a:prstClr val="black">
              <a:alpha val="40000"/>
            </a:prstClr>
          </a:outerShdw>
        </a:effectLst>
      </dgm:spPr>
      <dgm:t>
        <a:bodyPr/>
        <a:lstStyle/>
        <a:p>
          <a:pPr rtl="0"/>
          <a:r>
            <a:rPr lang="en-IN" sz="2400" dirty="0">
              <a:solidFill>
                <a:schemeClr val="tx1"/>
              </a:solidFill>
              <a:effectLst>
                <a:outerShdw blurRad="38100" dist="38100" dir="2700000" algn="tl">
                  <a:srgbClr val="000000">
                    <a:alpha val="43137"/>
                  </a:srgbClr>
                </a:outerShdw>
              </a:effectLst>
              <a:latin typeface="Swis721 Cn BT" panose="020B0506020202030204" pitchFamily="34" charset="0"/>
            </a:rPr>
            <a:t>Word of mouth publicity</a:t>
          </a:r>
          <a:endParaRPr lang="en-US" sz="2400" dirty="0">
            <a:solidFill>
              <a:schemeClr val="tx1"/>
            </a:solidFill>
            <a:effectLst>
              <a:outerShdw blurRad="38100" dist="38100" dir="2700000" algn="tl">
                <a:srgbClr val="000000">
                  <a:alpha val="43137"/>
                </a:srgbClr>
              </a:outerShdw>
            </a:effectLst>
            <a:latin typeface="Swis721 Cn BT" panose="020B0506020202030204" pitchFamily="34" charset="0"/>
          </a:endParaRPr>
        </a:p>
      </dgm:t>
    </dgm:pt>
    <dgm:pt modelId="{E7E0235A-D1C6-41D4-B53D-C3A09AD2B510}" type="parTrans" cxnId="{1A4ACD50-3FC0-404D-B285-D497BA9DB32E}">
      <dgm:prSet/>
      <dgm:spPr/>
      <dgm:t>
        <a:bodyPr/>
        <a:lstStyle/>
        <a:p>
          <a:endParaRPr lang="en-US" sz="3600">
            <a:latin typeface="Agency FB" panose="020B0503020202020204" pitchFamily="34" charset="0"/>
          </a:endParaRPr>
        </a:p>
      </dgm:t>
    </dgm:pt>
    <dgm:pt modelId="{7A44D173-6702-4BE3-A753-250C0239FFCC}" type="sibTrans" cxnId="{1A4ACD50-3FC0-404D-B285-D497BA9DB32E}">
      <dgm:prSet/>
      <dgm:spPr/>
      <dgm:t>
        <a:bodyPr/>
        <a:lstStyle/>
        <a:p>
          <a:endParaRPr lang="en-US" sz="3600">
            <a:latin typeface="Agency FB" panose="020B0503020202020204" pitchFamily="34" charset="0"/>
          </a:endParaRPr>
        </a:p>
      </dgm:t>
    </dgm:pt>
    <dgm:pt modelId="{02C03ABD-820E-4862-9381-2546B0FBC430}">
      <dgm:prSet custT="1"/>
      <dgm:spPr>
        <a:effectLst>
          <a:outerShdw blurRad="50800" dist="38100" dir="5400000" algn="t" rotWithShape="0">
            <a:prstClr val="black">
              <a:alpha val="40000"/>
            </a:prstClr>
          </a:outerShdw>
        </a:effectLst>
      </dgm:spPr>
      <dgm:t>
        <a:bodyPr/>
        <a:lstStyle/>
        <a:p>
          <a:pPr rtl="0"/>
          <a:r>
            <a:rPr lang="en-IN" sz="2400" dirty="0">
              <a:solidFill>
                <a:schemeClr val="tx1"/>
              </a:solidFill>
              <a:effectLst>
                <a:outerShdw blurRad="38100" dist="38100" dir="2700000" algn="tl">
                  <a:srgbClr val="000000">
                    <a:alpha val="43137"/>
                  </a:srgbClr>
                </a:outerShdw>
              </a:effectLst>
              <a:latin typeface="Swis721 Cn BT" panose="020B0506020202030204" pitchFamily="34" charset="0"/>
            </a:rPr>
            <a:t>Growth of revenue</a:t>
          </a:r>
          <a:endParaRPr lang="en-US" sz="2400" dirty="0">
            <a:solidFill>
              <a:schemeClr val="tx1"/>
            </a:solidFill>
            <a:effectLst>
              <a:outerShdw blurRad="38100" dist="38100" dir="2700000" algn="tl">
                <a:srgbClr val="000000">
                  <a:alpha val="43137"/>
                </a:srgbClr>
              </a:outerShdw>
            </a:effectLst>
            <a:latin typeface="Swis721 Cn BT" panose="020B0506020202030204" pitchFamily="34" charset="0"/>
          </a:endParaRPr>
        </a:p>
      </dgm:t>
    </dgm:pt>
    <dgm:pt modelId="{6A8220E0-EEAD-4296-BB4E-2881CBD0520B}" type="parTrans" cxnId="{AD172B87-F19F-4578-9665-56C819B6DF05}">
      <dgm:prSet/>
      <dgm:spPr/>
      <dgm:t>
        <a:bodyPr/>
        <a:lstStyle/>
        <a:p>
          <a:endParaRPr lang="en-US" sz="3600">
            <a:latin typeface="Agency FB" panose="020B0503020202020204" pitchFamily="34" charset="0"/>
          </a:endParaRPr>
        </a:p>
      </dgm:t>
    </dgm:pt>
    <dgm:pt modelId="{9B8113B9-C8F6-479F-A96B-E36608288961}" type="sibTrans" cxnId="{AD172B87-F19F-4578-9665-56C819B6DF05}">
      <dgm:prSet/>
      <dgm:spPr/>
      <dgm:t>
        <a:bodyPr/>
        <a:lstStyle/>
        <a:p>
          <a:endParaRPr lang="en-US" sz="3600">
            <a:latin typeface="Agency FB" panose="020B0503020202020204" pitchFamily="34" charset="0"/>
          </a:endParaRPr>
        </a:p>
      </dgm:t>
    </dgm:pt>
    <dgm:pt modelId="{1A7D55BF-A565-4B1C-A895-59BDD4619D80}" type="pres">
      <dgm:prSet presAssocID="{D01BFA72-5A29-4198-A75C-1C00DAF2CFDA}" presName="Name0" presStyleCnt="0">
        <dgm:presLayoutVars>
          <dgm:dir/>
          <dgm:resizeHandles val="exact"/>
        </dgm:presLayoutVars>
      </dgm:prSet>
      <dgm:spPr/>
    </dgm:pt>
    <dgm:pt modelId="{2178D52F-D17F-4F2D-9C9F-C1AC87EEF950}" type="pres">
      <dgm:prSet presAssocID="{8B12BC67-6ACC-4B0F-92DA-564B7F75D79A}" presName="composite" presStyleCnt="0"/>
      <dgm:spPr/>
    </dgm:pt>
    <dgm:pt modelId="{D971F24A-7D06-4A84-8270-72E9F4057E9B}" type="pres">
      <dgm:prSet presAssocID="{8B12BC67-6ACC-4B0F-92DA-564B7F75D79A}" presName="rect1" presStyleLbl="bgImgPlace1" presStyleIdx="0" presStyleCnt="4" custScaleX="117836" custScaleY="14132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5135" t="-11408" r="-8109" b="-8592"/>
          </a:stretch>
        </a:blipFill>
        <a:effectLst>
          <a:outerShdw blurRad="63500" sx="102000" sy="102000" algn="ctr" rotWithShape="0">
            <a:prstClr val="black">
              <a:alpha val="40000"/>
            </a:prstClr>
          </a:outerShdw>
        </a:effectLst>
      </dgm:spPr>
    </dgm:pt>
    <dgm:pt modelId="{2E77ED83-6394-45A2-8A1D-E183F5854799}" type="pres">
      <dgm:prSet presAssocID="{8B12BC67-6ACC-4B0F-92DA-564B7F75D79A}" presName="wedgeRectCallout1" presStyleLbl="node1" presStyleIdx="0" presStyleCnt="4" custScaleX="121665" custScaleY="130802" custLinFactNeighborY="81436">
        <dgm:presLayoutVars>
          <dgm:bulletEnabled val="1"/>
        </dgm:presLayoutVars>
      </dgm:prSet>
      <dgm:spPr/>
    </dgm:pt>
    <dgm:pt modelId="{D2833731-48B3-4A62-9860-73155D5E49BD}" type="pres">
      <dgm:prSet presAssocID="{EFAD8A10-046D-402D-B03C-F140D6B6C0CF}" presName="sibTrans" presStyleCnt="0"/>
      <dgm:spPr/>
    </dgm:pt>
    <dgm:pt modelId="{2FF950EA-1794-43FB-9934-8C9B8032A50D}" type="pres">
      <dgm:prSet presAssocID="{1D843428-5952-415F-9077-DA4DB34CE43C}" presName="composite" presStyleCnt="0"/>
      <dgm:spPr/>
    </dgm:pt>
    <dgm:pt modelId="{B6A43D06-CE1F-4999-8EE0-D73C410881D5}" type="pres">
      <dgm:prSet presAssocID="{1D843428-5952-415F-9077-DA4DB34CE43C}" presName="rect1" presStyleLbl="bgImgPlace1" presStyleIdx="1" presStyleCnt="4" custScaleX="117836" custScaleY="14132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027" t="-8451" r="-42567" b="-8451"/>
          </a:stretch>
        </a:blipFill>
        <a:effectLst>
          <a:outerShdw blurRad="63500" sx="102000" sy="102000" algn="ctr" rotWithShape="0">
            <a:prstClr val="black">
              <a:alpha val="40000"/>
            </a:prstClr>
          </a:outerShdw>
        </a:effectLst>
      </dgm:spPr>
    </dgm:pt>
    <dgm:pt modelId="{1148ABE7-BC72-4C46-9023-8A24B1200383}" type="pres">
      <dgm:prSet presAssocID="{1D843428-5952-415F-9077-DA4DB34CE43C}" presName="wedgeRectCallout1" presStyleLbl="node1" presStyleIdx="1" presStyleCnt="4" custScaleX="121665" custScaleY="130802" custLinFactNeighborY="81436">
        <dgm:presLayoutVars>
          <dgm:bulletEnabled val="1"/>
        </dgm:presLayoutVars>
      </dgm:prSet>
      <dgm:spPr/>
    </dgm:pt>
    <dgm:pt modelId="{142342E0-6F9D-4A92-97ED-51BA730B80D5}" type="pres">
      <dgm:prSet presAssocID="{83F63337-37E0-4D41-BB25-2F230F6EE921}" presName="sibTrans" presStyleCnt="0"/>
      <dgm:spPr/>
    </dgm:pt>
    <dgm:pt modelId="{B32C78E4-2E02-44A2-A907-944F81CD184A}" type="pres">
      <dgm:prSet presAssocID="{933D92B1-BD98-4308-B11D-1F688BA5D256}" presName="composite" presStyleCnt="0"/>
      <dgm:spPr/>
    </dgm:pt>
    <dgm:pt modelId="{D5074CBD-5484-4AD9-B0A5-988A350420C8}" type="pres">
      <dgm:prSet presAssocID="{933D92B1-BD98-4308-B11D-1F688BA5D256}" presName="rect1" presStyleLbl="bgImgPlace1" presStyleIdx="2" presStyleCnt="4" custScaleX="117836" custScaleY="141323"/>
      <dgm:spPr>
        <a:blipFill dpi="0" rotWithShape="1">
          <a:blip xmlns:r="http://schemas.openxmlformats.org/officeDocument/2006/relationships" r:embed="rId3"/>
          <a:srcRect/>
          <a:stretch>
            <a:fillRect l="-95270" t="-10566" r="-8784" b="-3519"/>
          </a:stretch>
        </a:blipFill>
        <a:effectLst>
          <a:outerShdw blurRad="63500" sx="102000" sy="102000" algn="ctr" rotWithShape="0">
            <a:prstClr val="black">
              <a:alpha val="40000"/>
            </a:prstClr>
          </a:outerShdw>
        </a:effectLst>
      </dgm:spPr>
    </dgm:pt>
    <dgm:pt modelId="{FEDDCD8F-BD67-4725-AF93-A3581305C1D8}" type="pres">
      <dgm:prSet presAssocID="{933D92B1-BD98-4308-B11D-1F688BA5D256}" presName="wedgeRectCallout1" presStyleLbl="node1" presStyleIdx="2" presStyleCnt="4" custScaleX="121665" custScaleY="130802" custLinFactNeighborY="81436">
        <dgm:presLayoutVars>
          <dgm:bulletEnabled val="1"/>
        </dgm:presLayoutVars>
      </dgm:prSet>
      <dgm:spPr/>
    </dgm:pt>
    <dgm:pt modelId="{AF9331B2-00BE-457B-A626-8FD61D461B1A}" type="pres">
      <dgm:prSet presAssocID="{7A44D173-6702-4BE3-A753-250C0239FFCC}" presName="sibTrans" presStyleCnt="0"/>
      <dgm:spPr/>
    </dgm:pt>
    <dgm:pt modelId="{2B2A7A95-2CA8-48E2-970D-9F8B620F3681}" type="pres">
      <dgm:prSet presAssocID="{02C03ABD-820E-4862-9381-2546B0FBC430}" presName="composite" presStyleCnt="0"/>
      <dgm:spPr/>
    </dgm:pt>
    <dgm:pt modelId="{EB936675-CE2C-410E-B1A3-77DED70E8054}" type="pres">
      <dgm:prSet presAssocID="{02C03ABD-820E-4862-9381-2546B0FBC430}" presName="rect1" presStyleLbl="bgImgPlace1" presStyleIdx="3" presStyleCnt="4" custScaleX="117836" custScaleY="141323"/>
      <dgm:spPr>
        <a:blipFill dpi="0" rotWithShape="1">
          <a:blip xmlns:r="http://schemas.openxmlformats.org/officeDocument/2006/relationships" r:embed="rId4"/>
          <a:srcRect/>
          <a:stretch>
            <a:fillRect l="-62479" t="-38459" r="-42925" b="-27191"/>
          </a:stretch>
        </a:blipFill>
        <a:effectLst>
          <a:outerShdw blurRad="63500" sx="102000" sy="102000" algn="ctr" rotWithShape="0">
            <a:prstClr val="black">
              <a:alpha val="40000"/>
            </a:prstClr>
          </a:outerShdw>
        </a:effectLst>
      </dgm:spPr>
    </dgm:pt>
    <dgm:pt modelId="{988EA38A-692B-4B08-B489-780C258861CB}" type="pres">
      <dgm:prSet presAssocID="{02C03ABD-820E-4862-9381-2546B0FBC430}" presName="wedgeRectCallout1" presStyleLbl="node1" presStyleIdx="3" presStyleCnt="4" custScaleX="121665" custScaleY="130802" custLinFactNeighborY="81436">
        <dgm:presLayoutVars>
          <dgm:bulletEnabled val="1"/>
        </dgm:presLayoutVars>
      </dgm:prSet>
      <dgm:spPr/>
    </dgm:pt>
  </dgm:ptLst>
  <dgm:cxnLst>
    <dgm:cxn modelId="{2724ED23-AB9A-45C8-A34E-72A27051BCA3}" srcId="{D01BFA72-5A29-4198-A75C-1C00DAF2CFDA}" destId="{1D843428-5952-415F-9077-DA4DB34CE43C}" srcOrd="1" destOrd="0" parTransId="{4026D464-C030-4FC5-AE0C-D04DC4D107EB}" sibTransId="{83F63337-37E0-4D41-BB25-2F230F6EE921}"/>
    <dgm:cxn modelId="{55A8FA5B-F65E-4F44-A393-5DDA43BCF667}" type="presOf" srcId="{8B12BC67-6ACC-4B0F-92DA-564B7F75D79A}" destId="{2E77ED83-6394-45A2-8A1D-E183F5854799}" srcOrd="0" destOrd="0" presId="urn:microsoft.com/office/officeart/2008/layout/BendingPictureCaptionList"/>
    <dgm:cxn modelId="{ED05EA4C-184B-4D44-910A-EDA5DB47EC42}" srcId="{D01BFA72-5A29-4198-A75C-1C00DAF2CFDA}" destId="{8B12BC67-6ACC-4B0F-92DA-564B7F75D79A}" srcOrd="0" destOrd="0" parTransId="{08970773-D0F6-4E4F-9CAD-19E1D201C44B}" sibTransId="{EFAD8A10-046D-402D-B03C-F140D6B6C0CF}"/>
    <dgm:cxn modelId="{1A4ACD50-3FC0-404D-B285-D497BA9DB32E}" srcId="{D01BFA72-5A29-4198-A75C-1C00DAF2CFDA}" destId="{933D92B1-BD98-4308-B11D-1F688BA5D256}" srcOrd="2" destOrd="0" parTransId="{E7E0235A-D1C6-41D4-B53D-C3A09AD2B510}" sibTransId="{7A44D173-6702-4BE3-A753-250C0239FFCC}"/>
    <dgm:cxn modelId="{85D1C079-8792-4F2D-B795-CEB997E13D6A}" type="presOf" srcId="{1D843428-5952-415F-9077-DA4DB34CE43C}" destId="{1148ABE7-BC72-4C46-9023-8A24B1200383}" srcOrd="0" destOrd="0" presId="urn:microsoft.com/office/officeart/2008/layout/BendingPictureCaptionList"/>
    <dgm:cxn modelId="{AD172B87-F19F-4578-9665-56C819B6DF05}" srcId="{D01BFA72-5A29-4198-A75C-1C00DAF2CFDA}" destId="{02C03ABD-820E-4862-9381-2546B0FBC430}" srcOrd="3" destOrd="0" parTransId="{6A8220E0-EEAD-4296-BB4E-2881CBD0520B}" sibTransId="{9B8113B9-C8F6-479F-A96B-E36608288961}"/>
    <dgm:cxn modelId="{2AB47299-07DC-4A6E-9814-91FF5826527E}" type="presOf" srcId="{02C03ABD-820E-4862-9381-2546B0FBC430}" destId="{988EA38A-692B-4B08-B489-780C258861CB}" srcOrd="0" destOrd="0" presId="urn:microsoft.com/office/officeart/2008/layout/BendingPictureCaptionList"/>
    <dgm:cxn modelId="{6600EAC2-AE29-4D2C-BFDC-C80B2173547E}" type="presOf" srcId="{933D92B1-BD98-4308-B11D-1F688BA5D256}" destId="{FEDDCD8F-BD67-4725-AF93-A3581305C1D8}" srcOrd="0" destOrd="0" presId="urn:microsoft.com/office/officeart/2008/layout/BendingPictureCaptionList"/>
    <dgm:cxn modelId="{76E050DE-FF2B-4ED8-8AE1-C676C755CC11}" type="presOf" srcId="{D01BFA72-5A29-4198-A75C-1C00DAF2CFDA}" destId="{1A7D55BF-A565-4B1C-A895-59BDD4619D80}" srcOrd="0" destOrd="0" presId="urn:microsoft.com/office/officeart/2008/layout/BendingPictureCaptionList"/>
    <dgm:cxn modelId="{D2906D5F-1A64-4749-8DE6-B9BFF860C62E}" type="presParOf" srcId="{1A7D55BF-A565-4B1C-A895-59BDD4619D80}" destId="{2178D52F-D17F-4F2D-9C9F-C1AC87EEF950}" srcOrd="0" destOrd="0" presId="urn:microsoft.com/office/officeart/2008/layout/BendingPictureCaptionList"/>
    <dgm:cxn modelId="{38556CEE-CC9D-42FA-B2E2-AF1E8CFFA5C7}" type="presParOf" srcId="{2178D52F-D17F-4F2D-9C9F-C1AC87EEF950}" destId="{D971F24A-7D06-4A84-8270-72E9F4057E9B}" srcOrd="0" destOrd="0" presId="urn:microsoft.com/office/officeart/2008/layout/BendingPictureCaptionList"/>
    <dgm:cxn modelId="{361F3EA8-E0E6-497C-9578-459802F97900}" type="presParOf" srcId="{2178D52F-D17F-4F2D-9C9F-C1AC87EEF950}" destId="{2E77ED83-6394-45A2-8A1D-E183F5854799}" srcOrd="1" destOrd="0" presId="urn:microsoft.com/office/officeart/2008/layout/BendingPictureCaptionList"/>
    <dgm:cxn modelId="{228E43AD-DA56-4FDA-8E1A-4B4F3EA4C4D9}" type="presParOf" srcId="{1A7D55BF-A565-4B1C-A895-59BDD4619D80}" destId="{D2833731-48B3-4A62-9860-73155D5E49BD}" srcOrd="1" destOrd="0" presId="urn:microsoft.com/office/officeart/2008/layout/BendingPictureCaptionList"/>
    <dgm:cxn modelId="{AC56D024-2C10-4823-B45A-E12A60AE6CC0}" type="presParOf" srcId="{1A7D55BF-A565-4B1C-A895-59BDD4619D80}" destId="{2FF950EA-1794-43FB-9934-8C9B8032A50D}" srcOrd="2" destOrd="0" presId="urn:microsoft.com/office/officeart/2008/layout/BendingPictureCaptionList"/>
    <dgm:cxn modelId="{5699ECB7-D9CD-4222-BBDC-9B03D9FF7627}" type="presParOf" srcId="{2FF950EA-1794-43FB-9934-8C9B8032A50D}" destId="{B6A43D06-CE1F-4999-8EE0-D73C410881D5}" srcOrd="0" destOrd="0" presId="urn:microsoft.com/office/officeart/2008/layout/BendingPictureCaptionList"/>
    <dgm:cxn modelId="{1F474182-C60A-4CE3-A6F9-46B846246C58}" type="presParOf" srcId="{2FF950EA-1794-43FB-9934-8C9B8032A50D}" destId="{1148ABE7-BC72-4C46-9023-8A24B1200383}" srcOrd="1" destOrd="0" presId="urn:microsoft.com/office/officeart/2008/layout/BendingPictureCaptionList"/>
    <dgm:cxn modelId="{B062FD2D-AE64-475C-847F-5B59F2A3225B}" type="presParOf" srcId="{1A7D55BF-A565-4B1C-A895-59BDD4619D80}" destId="{142342E0-6F9D-4A92-97ED-51BA730B80D5}" srcOrd="3" destOrd="0" presId="urn:microsoft.com/office/officeart/2008/layout/BendingPictureCaptionList"/>
    <dgm:cxn modelId="{CB5FF1F4-DB42-45B3-A2A6-E2A59FB31E33}" type="presParOf" srcId="{1A7D55BF-A565-4B1C-A895-59BDD4619D80}" destId="{B32C78E4-2E02-44A2-A907-944F81CD184A}" srcOrd="4" destOrd="0" presId="urn:microsoft.com/office/officeart/2008/layout/BendingPictureCaptionList"/>
    <dgm:cxn modelId="{BC92E73B-621B-4E2A-99B9-38489F0CCDF1}" type="presParOf" srcId="{B32C78E4-2E02-44A2-A907-944F81CD184A}" destId="{D5074CBD-5484-4AD9-B0A5-988A350420C8}" srcOrd="0" destOrd="0" presId="urn:microsoft.com/office/officeart/2008/layout/BendingPictureCaptionList"/>
    <dgm:cxn modelId="{A0377C19-4BD6-4092-972B-8BE5D9836279}" type="presParOf" srcId="{B32C78E4-2E02-44A2-A907-944F81CD184A}" destId="{FEDDCD8F-BD67-4725-AF93-A3581305C1D8}" srcOrd="1" destOrd="0" presId="urn:microsoft.com/office/officeart/2008/layout/BendingPictureCaptionList"/>
    <dgm:cxn modelId="{63549854-3294-41BE-96AC-77086519DF54}" type="presParOf" srcId="{1A7D55BF-A565-4B1C-A895-59BDD4619D80}" destId="{AF9331B2-00BE-457B-A626-8FD61D461B1A}" srcOrd="5" destOrd="0" presId="urn:microsoft.com/office/officeart/2008/layout/BendingPictureCaptionList"/>
    <dgm:cxn modelId="{3300DB46-7228-4E0C-B9F5-37ECB0C3083D}" type="presParOf" srcId="{1A7D55BF-A565-4B1C-A895-59BDD4619D80}" destId="{2B2A7A95-2CA8-48E2-970D-9F8B620F3681}" srcOrd="6" destOrd="0" presId="urn:microsoft.com/office/officeart/2008/layout/BendingPictureCaptionList"/>
    <dgm:cxn modelId="{0846C902-4596-4427-BE22-C3B2B3674224}" type="presParOf" srcId="{2B2A7A95-2CA8-48E2-970D-9F8B620F3681}" destId="{EB936675-CE2C-410E-B1A3-77DED70E8054}" srcOrd="0" destOrd="0" presId="urn:microsoft.com/office/officeart/2008/layout/BendingPictureCaptionList"/>
    <dgm:cxn modelId="{77293AF3-EA3E-4C49-B6AA-7B41621A54E6}" type="presParOf" srcId="{2B2A7A95-2CA8-48E2-970D-9F8B620F3681}" destId="{988EA38A-692B-4B08-B489-780C258861C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47CA5D-5373-48AD-836F-2FA700CC3764}" type="doc">
      <dgm:prSet loTypeId="urn:microsoft.com/office/officeart/2008/layout/VerticalCurvedList#1" loCatId="list" qsTypeId="urn:microsoft.com/office/officeart/2005/8/quickstyle/simple1#1" qsCatId="simple" csTypeId="urn:microsoft.com/office/officeart/2005/8/colors/colorful5#1" csCatId="colorful" phldr="1"/>
      <dgm:spPr/>
      <dgm:t>
        <a:bodyPr/>
        <a:lstStyle/>
        <a:p>
          <a:endParaRPr lang="en-US"/>
        </a:p>
      </dgm:t>
    </dgm:pt>
    <dgm:pt modelId="{B85DBDD9-0ECC-48C0-94E5-CC8EA50C5785}">
      <dgm:prSet phldrT="[Text]" custT="1"/>
      <dgm:spPr/>
      <dgm:t>
        <a:bodyPr/>
        <a:lstStyle/>
        <a:p>
          <a:r>
            <a:rPr lang="en-US" altLang="en-US" sz="2000" dirty="0"/>
            <a:t>Taking the initiative to bring about positive results.</a:t>
          </a:r>
          <a:endParaRPr lang="en-US" sz="2000" b="1" dirty="0">
            <a:latin typeface="Swis721 Cn BT" panose="020B0506020202030204" pitchFamily="34" charset="0"/>
          </a:endParaRPr>
        </a:p>
      </dgm:t>
    </dgm:pt>
    <dgm:pt modelId="{823C9742-5555-4720-B514-27FA341FCD11}" type="parTrans" cxnId="{B6C92957-55F1-4A24-8063-90A78D614A08}">
      <dgm:prSet/>
      <dgm:spPr/>
      <dgm:t>
        <a:bodyPr/>
        <a:lstStyle/>
        <a:p>
          <a:endParaRPr lang="en-US" sz="2400"/>
        </a:p>
      </dgm:t>
    </dgm:pt>
    <dgm:pt modelId="{4C6EA491-2FCA-4693-87F0-6D9ED349C4D6}" type="sibTrans" cxnId="{B6C92957-55F1-4A24-8063-90A78D614A08}">
      <dgm:prSet/>
      <dgm:spPr/>
      <dgm:t>
        <a:bodyPr/>
        <a:lstStyle/>
        <a:p>
          <a:endParaRPr lang="en-US" sz="2400"/>
        </a:p>
      </dgm:t>
    </dgm:pt>
    <dgm:pt modelId="{994C9F85-3599-4431-8CCB-6149211E80EF}">
      <dgm:prSet phldrT="[Text]" custT="1"/>
      <dgm:spPr/>
      <dgm:t>
        <a:bodyPr/>
        <a:lstStyle/>
        <a:p>
          <a:r>
            <a:rPr lang="en-US" altLang="en-US" sz="2000" kern="1200" dirty="0">
              <a:solidFill>
                <a:prstClr val="white"/>
              </a:solidFill>
              <a:latin typeface="Swis721 Cn BT" panose="020B0506020202030204" pitchFamily="34" charset="0"/>
              <a:ea typeface="+mn-ea"/>
              <a:cs typeface="+mn-cs"/>
            </a:rPr>
            <a:t>Being accountable for the results of your actions - that are the of the highest quality and delivered in a timely manner</a:t>
          </a:r>
          <a:r>
            <a:rPr lang="en-US" altLang="en-US" sz="2000" kern="1200" dirty="0">
              <a:latin typeface="Swis721 Cn BT" panose="020B0506020202030204" pitchFamily="34" charset="0"/>
            </a:rPr>
            <a:t>.</a:t>
          </a:r>
          <a:endParaRPr lang="en-US" sz="2000" b="1" kern="1200" dirty="0">
            <a:latin typeface="Swis721 Cn BT" panose="020B0506020202030204" pitchFamily="34" charset="0"/>
          </a:endParaRPr>
        </a:p>
      </dgm:t>
    </dgm:pt>
    <dgm:pt modelId="{621EFB93-5728-4AC7-B205-33A33B501741}" type="parTrans" cxnId="{D289C839-08D7-4CBE-9567-1F63725EB96B}">
      <dgm:prSet/>
      <dgm:spPr/>
      <dgm:t>
        <a:bodyPr/>
        <a:lstStyle/>
        <a:p>
          <a:endParaRPr lang="en-US" sz="2400"/>
        </a:p>
      </dgm:t>
    </dgm:pt>
    <dgm:pt modelId="{36D82577-8FED-4A1B-BDB4-2BBCE17957D7}" type="sibTrans" cxnId="{D289C839-08D7-4CBE-9567-1F63725EB96B}">
      <dgm:prSet/>
      <dgm:spPr/>
      <dgm:t>
        <a:bodyPr/>
        <a:lstStyle/>
        <a:p>
          <a:endParaRPr lang="en-US" sz="2400"/>
        </a:p>
      </dgm:t>
    </dgm:pt>
    <dgm:pt modelId="{19BA73D1-0B0A-4FF1-B94B-A41E01AD0521}">
      <dgm:prSet phldrT="[Text]" custT="1"/>
      <dgm:spPr/>
      <dgm:t>
        <a:bodyPr/>
        <a:lstStyle/>
        <a:p>
          <a:r>
            <a:rPr lang="en-US" altLang="en-US" sz="2000" kern="1200" dirty="0">
              <a:solidFill>
                <a:prstClr val="white"/>
              </a:solidFill>
              <a:latin typeface="Swis721 Cn BT"/>
              <a:ea typeface="+mn-ea"/>
              <a:cs typeface="+mn-cs"/>
            </a:rPr>
            <a:t>Taking ownership shows others that they can trust you to do the right thing</a:t>
          </a:r>
          <a:endParaRPr lang="en-US" sz="2000" kern="1200" dirty="0">
            <a:solidFill>
              <a:prstClr val="white"/>
            </a:solidFill>
            <a:latin typeface="Swis721 Cn BT"/>
            <a:ea typeface="+mn-ea"/>
            <a:cs typeface="+mn-cs"/>
          </a:endParaRPr>
        </a:p>
      </dgm:t>
    </dgm:pt>
    <dgm:pt modelId="{3655417B-3E50-47DE-8D9F-D89A85F944AE}" type="parTrans" cxnId="{5B94FE65-AD13-4EC0-BF44-77DE4BFCB8F2}">
      <dgm:prSet/>
      <dgm:spPr/>
      <dgm:t>
        <a:bodyPr/>
        <a:lstStyle/>
        <a:p>
          <a:endParaRPr lang="en-US" sz="2400"/>
        </a:p>
      </dgm:t>
    </dgm:pt>
    <dgm:pt modelId="{1528544F-E2B1-4043-A147-51335256C119}" type="sibTrans" cxnId="{5B94FE65-AD13-4EC0-BF44-77DE4BFCB8F2}">
      <dgm:prSet/>
      <dgm:spPr/>
      <dgm:t>
        <a:bodyPr/>
        <a:lstStyle/>
        <a:p>
          <a:endParaRPr lang="en-US" sz="2400"/>
        </a:p>
      </dgm:t>
    </dgm:pt>
    <dgm:pt modelId="{A7494C2D-465C-40C5-83DC-B5100EA83AFE}">
      <dgm:prSet phldrT="[Text]" custT="1"/>
      <dgm:spPr/>
      <dgm:t>
        <a:bodyPr/>
        <a:lstStyle/>
        <a:p>
          <a:r>
            <a:rPr lang="en-US" altLang="en-US" sz="2000" dirty="0"/>
            <a:t>Not waiting for others to act, and caring about the outcome as much as an owner of the company would</a:t>
          </a:r>
          <a:endParaRPr lang="en-US" sz="2000" b="1" dirty="0">
            <a:latin typeface="Swis721 Cn BT" panose="020B0506020202030204" pitchFamily="34" charset="0"/>
          </a:endParaRPr>
        </a:p>
      </dgm:t>
    </dgm:pt>
    <dgm:pt modelId="{45F8B14F-6B58-4813-91D1-2D0054C50EAF}" type="sibTrans" cxnId="{E8AD8A3C-0920-46F9-AF55-FBBF671217D4}">
      <dgm:prSet/>
      <dgm:spPr/>
      <dgm:t>
        <a:bodyPr/>
        <a:lstStyle/>
        <a:p>
          <a:endParaRPr lang="en-US" sz="2400"/>
        </a:p>
      </dgm:t>
    </dgm:pt>
    <dgm:pt modelId="{19990288-B8C5-44CE-980A-7B69D451F1C5}" type="parTrans" cxnId="{E8AD8A3C-0920-46F9-AF55-FBBF671217D4}">
      <dgm:prSet/>
      <dgm:spPr/>
      <dgm:t>
        <a:bodyPr/>
        <a:lstStyle/>
        <a:p>
          <a:endParaRPr lang="en-US" sz="2400"/>
        </a:p>
      </dgm:t>
    </dgm:pt>
    <dgm:pt modelId="{BBB93B98-F201-4B34-AA3E-73767395FF49}" type="pres">
      <dgm:prSet presAssocID="{5547CA5D-5373-48AD-836F-2FA700CC3764}" presName="Name0" presStyleCnt="0">
        <dgm:presLayoutVars>
          <dgm:chMax val="7"/>
          <dgm:chPref val="7"/>
          <dgm:dir/>
        </dgm:presLayoutVars>
      </dgm:prSet>
      <dgm:spPr/>
    </dgm:pt>
    <dgm:pt modelId="{B0AB311B-AA1D-46D9-9230-BA55042A84C0}" type="pres">
      <dgm:prSet presAssocID="{5547CA5D-5373-48AD-836F-2FA700CC3764}" presName="Name1" presStyleCnt="0"/>
      <dgm:spPr/>
    </dgm:pt>
    <dgm:pt modelId="{A193A68E-8EDB-49CD-9165-E328CE5CF60B}" type="pres">
      <dgm:prSet presAssocID="{5547CA5D-5373-48AD-836F-2FA700CC3764}" presName="cycle" presStyleCnt="0"/>
      <dgm:spPr/>
    </dgm:pt>
    <dgm:pt modelId="{1B87DFAA-D634-43B0-8839-636CD0D783FF}" type="pres">
      <dgm:prSet presAssocID="{5547CA5D-5373-48AD-836F-2FA700CC3764}" presName="srcNode" presStyleLbl="node1" presStyleIdx="0" presStyleCnt="4"/>
      <dgm:spPr/>
    </dgm:pt>
    <dgm:pt modelId="{FA345F44-689B-4C74-A5D6-24EF7E5D6845}" type="pres">
      <dgm:prSet presAssocID="{5547CA5D-5373-48AD-836F-2FA700CC3764}" presName="conn" presStyleLbl="parChTrans1D2" presStyleIdx="0" presStyleCnt="1"/>
      <dgm:spPr/>
    </dgm:pt>
    <dgm:pt modelId="{303F6B51-1C6A-4342-936A-CD3AD1F02106}" type="pres">
      <dgm:prSet presAssocID="{5547CA5D-5373-48AD-836F-2FA700CC3764}" presName="extraNode" presStyleLbl="node1" presStyleIdx="0" presStyleCnt="4"/>
      <dgm:spPr/>
    </dgm:pt>
    <dgm:pt modelId="{1E187DB0-DFF4-41D7-9DFF-8F7C2CF27E54}" type="pres">
      <dgm:prSet presAssocID="{5547CA5D-5373-48AD-836F-2FA700CC3764}" presName="dstNode" presStyleLbl="node1" presStyleIdx="0" presStyleCnt="4"/>
      <dgm:spPr/>
    </dgm:pt>
    <dgm:pt modelId="{BACC517B-BE61-4A35-AFF3-99642CBB4076}" type="pres">
      <dgm:prSet presAssocID="{B85DBDD9-0ECC-48C0-94E5-CC8EA50C5785}" presName="text_1" presStyleLbl="node1" presStyleIdx="0" presStyleCnt="4" custScaleX="100362" custLinFactNeighborX="130" custLinFactNeighborY="-6887">
        <dgm:presLayoutVars>
          <dgm:bulletEnabled val="1"/>
        </dgm:presLayoutVars>
      </dgm:prSet>
      <dgm:spPr/>
    </dgm:pt>
    <dgm:pt modelId="{B3C5094E-9BD2-49B7-BC2C-1AF042B8BD0A}" type="pres">
      <dgm:prSet presAssocID="{B85DBDD9-0ECC-48C0-94E5-CC8EA50C5785}" presName="accent_1" presStyleCnt="0"/>
      <dgm:spPr/>
    </dgm:pt>
    <dgm:pt modelId="{F679BB95-537A-4E33-9B33-9D53EE5F61DC}" type="pres">
      <dgm:prSet presAssocID="{B85DBDD9-0ECC-48C0-94E5-CC8EA50C5785}" presName="accentRepeatNode" presStyleLbl="solidFgAcc1" presStyleIdx="0" presStyleCnt="4"/>
      <dgm:spPr/>
    </dgm:pt>
    <dgm:pt modelId="{09DC80E9-A8F6-4284-B35E-20B6C1845D73}" type="pres">
      <dgm:prSet presAssocID="{A7494C2D-465C-40C5-83DC-B5100EA83AFE}" presName="text_2" presStyleLbl="node1" presStyleIdx="1" presStyleCnt="4" custScaleX="101312" custLinFactNeighborX="-649" custLinFactNeighborY="-5697">
        <dgm:presLayoutVars>
          <dgm:bulletEnabled val="1"/>
        </dgm:presLayoutVars>
      </dgm:prSet>
      <dgm:spPr/>
    </dgm:pt>
    <dgm:pt modelId="{A5A1944C-57A7-4E8A-8AC1-3C15C0B898A2}" type="pres">
      <dgm:prSet presAssocID="{A7494C2D-465C-40C5-83DC-B5100EA83AFE}" presName="accent_2" presStyleCnt="0"/>
      <dgm:spPr/>
    </dgm:pt>
    <dgm:pt modelId="{2FCFBEA2-E340-4507-81C1-9B3E8D48E021}" type="pres">
      <dgm:prSet presAssocID="{A7494C2D-465C-40C5-83DC-B5100EA83AFE}" presName="accentRepeatNode" presStyleLbl="solidFgAcc1" presStyleIdx="1" presStyleCnt="4"/>
      <dgm:spPr/>
    </dgm:pt>
    <dgm:pt modelId="{332BB7A1-096E-4EF8-9152-A801C35E3F0E}" type="pres">
      <dgm:prSet presAssocID="{994C9F85-3599-4431-8CCB-6149211E80EF}" presName="text_3" presStyleLbl="node1" presStyleIdx="2" presStyleCnt="4">
        <dgm:presLayoutVars>
          <dgm:bulletEnabled val="1"/>
        </dgm:presLayoutVars>
      </dgm:prSet>
      <dgm:spPr/>
    </dgm:pt>
    <dgm:pt modelId="{9C6AB94D-D868-429F-8E43-AAEFC8E4836A}" type="pres">
      <dgm:prSet presAssocID="{994C9F85-3599-4431-8CCB-6149211E80EF}" presName="accent_3" presStyleCnt="0"/>
      <dgm:spPr/>
    </dgm:pt>
    <dgm:pt modelId="{EF43E16C-41F0-4307-826A-0C12355127F8}" type="pres">
      <dgm:prSet presAssocID="{994C9F85-3599-4431-8CCB-6149211E80EF}" presName="accentRepeatNode" presStyleLbl="solidFgAcc1" presStyleIdx="2" presStyleCnt="4"/>
      <dgm:spPr/>
    </dgm:pt>
    <dgm:pt modelId="{FD06C1EB-20D7-4F34-91DD-334142EE8C25}" type="pres">
      <dgm:prSet presAssocID="{19BA73D1-0B0A-4FF1-B94B-A41E01AD0521}" presName="text_4" presStyleLbl="node1" presStyleIdx="3" presStyleCnt="4">
        <dgm:presLayoutVars>
          <dgm:bulletEnabled val="1"/>
        </dgm:presLayoutVars>
      </dgm:prSet>
      <dgm:spPr/>
    </dgm:pt>
    <dgm:pt modelId="{5EC446EF-6D8B-41C9-AE78-9970E08523E0}" type="pres">
      <dgm:prSet presAssocID="{19BA73D1-0B0A-4FF1-B94B-A41E01AD0521}" presName="accent_4" presStyleCnt="0"/>
      <dgm:spPr/>
    </dgm:pt>
    <dgm:pt modelId="{E200DF1C-1A9B-4A71-8DB9-302205167B97}" type="pres">
      <dgm:prSet presAssocID="{19BA73D1-0B0A-4FF1-B94B-A41E01AD0521}" presName="accentRepeatNode" presStyleLbl="solidFgAcc1" presStyleIdx="3" presStyleCnt="4"/>
      <dgm:spPr/>
    </dgm:pt>
  </dgm:ptLst>
  <dgm:cxnLst>
    <dgm:cxn modelId="{C923D807-27C2-44F9-A8D7-03260E454B3D}" type="presOf" srcId="{19BA73D1-0B0A-4FF1-B94B-A41E01AD0521}" destId="{FD06C1EB-20D7-4F34-91DD-334142EE8C25}" srcOrd="0" destOrd="0" presId="urn:microsoft.com/office/officeart/2008/layout/VerticalCurvedList#1"/>
    <dgm:cxn modelId="{3B460D13-07F6-4DA9-ADC5-6A0773DE3C93}" type="presOf" srcId="{994C9F85-3599-4431-8CCB-6149211E80EF}" destId="{332BB7A1-096E-4EF8-9152-A801C35E3F0E}" srcOrd="0" destOrd="0" presId="urn:microsoft.com/office/officeart/2008/layout/VerticalCurvedList#1"/>
    <dgm:cxn modelId="{D289C839-08D7-4CBE-9567-1F63725EB96B}" srcId="{5547CA5D-5373-48AD-836F-2FA700CC3764}" destId="{994C9F85-3599-4431-8CCB-6149211E80EF}" srcOrd="2" destOrd="0" parTransId="{621EFB93-5728-4AC7-B205-33A33B501741}" sibTransId="{36D82577-8FED-4A1B-BDB4-2BBCE17957D7}"/>
    <dgm:cxn modelId="{E8AD8A3C-0920-46F9-AF55-FBBF671217D4}" srcId="{5547CA5D-5373-48AD-836F-2FA700CC3764}" destId="{A7494C2D-465C-40C5-83DC-B5100EA83AFE}" srcOrd="1" destOrd="0" parTransId="{19990288-B8C5-44CE-980A-7B69D451F1C5}" sibTransId="{45F8B14F-6B58-4813-91D1-2D0054C50EAF}"/>
    <dgm:cxn modelId="{67C2D25C-6D84-45E4-A5C8-39401D2A791F}" type="presOf" srcId="{A7494C2D-465C-40C5-83DC-B5100EA83AFE}" destId="{09DC80E9-A8F6-4284-B35E-20B6C1845D73}" srcOrd="0" destOrd="0" presId="urn:microsoft.com/office/officeart/2008/layout/VerticalCurvedList#1"/>
    <dgm:cxn modelId="{5B94FE65-AD13-4EC0-BF44-77DE4BFCB8F2}" srcId="{5547CA5D-5373-48AD-836F-2FA700CC3764}" destId="{19BA73D1-0B0A-4FF1-B94B-A41E01AD0521}" srcOrd="3" destOrd="0" parTransId="{3655417B-3E50-47DE-8D9F-D89A85F944AE}" sibTransId="{1528544F-E2B1-4043-A147-51335256C119}"/>
    <dgm:cxn modelId="{B6C92957-55F1-4A24-8063-90A78D614A08}" srcId="{5547CA5D-5373-48AD-836F-2FA700CC3764}" destId="{B85DBDD9-0ECC-48C0-94E5-CC8EA50C5785}" srcOrd="0" destOrd="0" parTransId="{823C9742-5555-4720-B514-27FA341FCD11}" sibTransId="{4C6EA491-2FCA-4693-87F0-6D9ED349C4D6}"/>
    <dgm:cxn modelId="{0A59139F-7E6A-4263-92AE-329AE81126C2}" type="presOf" srcId="{5547CA5D-5373-48AD-836F-2FA700CC3764}" destId="{BBB93B98-F201-4B34-AA3E-73767395FF49}" srcOrd="0" destOrd="0" presId="urn:microsoft.com/office/officeart/2008/layout/VerticalCurvedList#1"/>
    <dgm:cxn modelId="{EAA82BE7-CC01-4231-BD59-1447B6D2BBAA}" type="presOf" srcId="{4C6EA491-2FCA-4693-87F0-6D9ED349C4D6}" destId="{FA345F44-689B-4C74-A5D6-24EF7E5D6845}" srcOrd="0" destOrd="0" presId="urn:microsoft.com/office/officeart/2008/layout/VerticalCurvedList#1"/>
    <dgm:cxn modelId="{260988E7-2277-485B-8BDE-FBF07D5D2ADC}" type="presOf" srcId="{B85DBDD9-0ECC-48C0-94E5-CC8EA50C5785}" destId="{BACC517B-BE61-4A35-AFF3-99642CBB4076}" srcOrd="0" destOrd="0" presId="urn:microsoft.com/office/officeart/2008/layout/VerticalCurvedList#1"/>
    <dgm:cxn modelId="{F195288E-D937-4EE8-9ECD-14EE0769C080}" type="presParOf" srcId="{BBB93B98-F201-4B34-AA3E-73767395FF49}" destId="{B0AB311B-AA1D-46D9-9230-BA55042A84C0}" srcOrd="0" destOrd="0" presId="urn:microsoft.com/office/officeart/2008/layout/VerticalCurvedList#1"/>
    <dgm:cxn modelId="{8E13E069-3518-4B3F-A2A6-80FA8CB1C6FF}" type="presParOf" srcId="{B0AB311B-AA1D-46D9-9230-BA55042A84C0}" destId="{A193A68E-8EDB-49CD-9165-E328CE5CF60B}" srcOrd="0" destOrd="0" presId="urn:microsoft.com/office/officeart/2008/layout/VerticalCurvedList#1"/>
    <dgm:cxn modelId="{A72316AD-9CDE-4E4F-B974-6E5B788324DB}" type="presParOf" srcId="{A193A68E-8EDB-49CD-9165-E328CE5CF60B}" destId="{1B87DFAA-D634-43B0-8839-636CD0D783FF}" srcOrd="0" destOrd="0" presId="urn:microsoft.com/office/officeart/2008/layout/VerticalCurvedList#1"/>
    <dgm:cxn modelId="{02E90721-4396-4156-858F-D547923F80B2}" type="presParOf" srcId="{A193A68E-8EDB-49CD-9165-E328CE5CF60B}" destId="{FA345F44-689B-4C74-A5D6-24EF7E5D6845}" srcOrd="1" destOrd="0" presId="urn:microsoft.com/office/officeart/2008/layout/VerticalCurvedList#1"/>
    <dgm:cxn modelId="{A4A5760C-542C-4AA5-99C9-9FA018DEA1B9}" type="presParOf" srcId="{A193A68E-8EDB-49CD-9165-E328CE5CF60B}" destId="{303F6B51-1C6A-4342-936A-CD3AD1F02106}" srcOrd="2" destOrd="0" presId="urn:microsoft.com/office/officeart/2008/layout/VerticalCurvedList#1"/>
    <dgm:cxn modelId="{B721F530-5A65-4668-9F72-7302F605F84F}" type="presParOf" srcId="{A193A68E-8EDB-49CD-9165-E328CE5CF60B}" destId="{1E187DB0-DFF4-41D7-9DFF-8F7C2CF27E54}" srcOrd="3" destOrd="0" presId="urn:microsoft.com/office/officeart/2008/layout/VerticalCurvedList#1"/>
    <dgm:cxn modelId="{2245DFB7-4499-4065-8A30-8E75D0D5F96C}" type="presParOf" srcId="{B0AB311B-AA1D-46D9-9230-BA55042A84C0}" destId="{BACC517B-BE61-4A35-AFF3-99642CBB4076}" srcOrd="1" destOrd="0" presId="urn:microsoft.com/office/officeart/2008/layout/VerticalCurvedList#1"/>
    <dgm:cxn modelId="{A1ED6D9A-C9D3-4D55-B6CA-A7F3313675E4}" type="presParOf" srcId="{B0AB311B-AA1D-46D9-9230-BA55042A84C0}" destId="{B3C5094E-9BD2-49B7-BC2C-1AF042B8BD0A}" srcOrd="2" destOrd="0" presId="urn:microsoft.com/office/officeart/2008/layout/VerticalCurvedList#1"/>
    <dgm:cxn modelId="{49534369-0FF6-479F-867D-D866AB09F655}" type="presParOf" srcId="{B3C5094E-9BD2-49B7-BC2C-1AF042B8BD0A}" destId="{F679BB95-537A-4E33-9B33-9D53EE5F61DC}" srcOrd="0" destOrd="0" presId="urn:microsoft.com/office/officeart/2008/layout/VerticalCurvedList#1"/>
    <dgm:cxn modelId="{5AE62245-02EB-4951-947F-77756385D564}" type="presParOf" srcId="{B0AB311B-AA1D-46D9-9230-BA55042A84C0}" destId="{09DC80E9-A8F6-4284-B35E-20B6C1845D73}" srcOrd="3" destOrd="0" presId="urn:microsoft.com/office/officeart/2008/layout/VerticalCurvedList#1"/>
    <dgm:cxn modelId="{0994EDCD-A0BF-4F72-A984-E700FE06BBFF}" type="presParOf" srcId="{B0AB311B-AA1D-46D9-9230-BA55042A84C0}" destId="{A5A1944C-57A7-4E8A-8AC1-3C15C0B898A2}" srcOrd="4" destOrd="0" presId="urn:microsoft.com/office/officeart/2008/layout/VerticalCurvedList#1"/>
    <dgm:cxn modelId="{8E6689A4-92B0-4F37-9CCA-C6EE66944058}" type="presParOf" srcId="{A5A1944C-57A7-4E8A-8AC1-3C15C0B898A2}" destId="{2FCFBEA2-E340-4507-81C1-9B3E8D48E021}" srcOrd="0" destOrd="0" presId="urn:microsoft.com/office/officeart/2008/layout/VerticalCurvedList#1"/>
    <dgm:cxn modelId="{52241030-6AD9-45B8-B692-C7D67C91D72E}" type="presParOf" srcId="{B0AB311B-AA1D-46D9-9230-BA55042A84C0}" destId="{332BB7A1-096E-4EF8-9152-A801C35E3F0E}" srcOrd="5" destOrd="0" presId="urn:microsoft.com/office/officeart/2008/layout/VerticalCurvedList#1"/>
    <dgm:cxn modelId="{993955A1-6AFB-427A-968E-77264398A6E0}" type="presParOf" srcId="{B0AB311B-AA1D-46D9-9230-BA55042A84C0}" destId="{9C6AB94D-D868-429F-8E43-AAEFC8E4836A}" srcOrd="6" destOrd="0" presId="urn:microsoft.com/office/officeart/2008/layout/VerticalCurvedList#1"/>
    <dgm:cxn modelId="{E058D510-AF78-4FEC-94FF-7F9CD6182C7F}" type="presParOf" srcId="{9C6AB94D-D868-429F-8E43-AAEFC8E4836A}" destId="{EF43E16C-41F0-4307-826A-0C12355127F8}" srcOrd="0" destOrd="0" presId="urn:microsoft.com/office/officeart/2008/layout/VerticalCurvedList#1"/>
    <dgm:cxn modelId="{960DF1B1-1CEB-47BE-B3F5-163BB1E1C7E5}" type="presParOf" srcId="{B0AB311B-AA1D-46D9-9230-BA55042A84C0}" destId="{FD06C1EB-20D7-4F34-91DD-334142EE8C25}" srcOrd="7" destOrd="0" presId="urn:microsoft.com/office/officeart/2008/layout/VerticalCurvedList#1"/>
    <dgm:cxn modelId="{56894CD1-5BF9-4EE4-804E-078D5C99BA6A}" type="presParOf" srcId="{B0AB311B-AA1D-46D9-9230-BA55042A84C0}" destId="{5EC446EF-6D8B-41C9-AE78-9970E08523E0}" srcOrd="8" destOrd="0" presId="urn:microsoft.com/office/officeart/2008/layout/VerticalCurvedList#1"/>
    <dgm:cxn modelId="{696F0DCE-ADD4-4715-8CC5-CE313DAAF95B}" type="presParOf" srcId="{5EC446EF-6D8B-41C9-AE78-9970E08523E0}" destId="{E200DF1C-1A9B-4A71-8DB9-302205167B97}"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22DB12-9488-4698-84EC-05424D224539}" type="doc">
      <dgm:prSet loTypeId="urn:microsoft.com/office/officeart/2005/8/layout/bList2" loCatId="list" qsTypeId="urn:microsoft.com/office/officeart/2005/8/quickstyle/simple1" qsCatId="simple" csTypeId="urn:microsoft.com/office/officeart/2005/8/colors/colorful4" csCatId="colorful" phldr="1"/>
      <dgm:spPr/>
      <dgm:t>
        <a:bodyPr/>
        <a:lstStyle/>
        <a:p>
          <a:endParaRPr lang="en-IN"/>
        </a:p>
      </dgm:t>
    </dgm:pt>
    <dgm:pt modelId="{321D7758-9E88-41A8-8DD7-8462D2643580}">
      <dgm:prSet/>
      <dgm:spPr/>
      <dgm:t>
        <a:bodyPr/>
        <a:lstStyle/>
        <a:p>
          <a:r>
            <a:rPr lang="en-US" b="1" dirty="0">
              <a:effectLst>
                <a:outerShdw blurRad="38100" dist="38100" dir="2700000" algn="tl">
                  <a:srgbClr val="000000">
                    <a:alpha val="43137"/>
                  </a:srgbClr>
                </a:outerShdw>
              </a:effectLst>
            </a:rPr>
            <a:t>First impression</a:t>
          </a:r>
          <a:endParaRPr lang="en-IN" b="1" dirty="0">
            <a:effectLst>
              <a:outerShdw blurRad="38100" dist="38100" dir="2700000" algn="tl">
                <a:srgbClr val="000000">
                  <a:alpha val="43137"/>
                </a:srgbClr>
              </a:outerShdw>
            </a:effectLst>
          </a:endParaRPr>
        </a:p>
      </dgm:t>
    </dgm:pt>
    <dgm:pt modelId="{3462EF15-C09A-4D47-9BC7-7A9AFA048B4D}" type="parTrans" cxnId="{CC9B24A9-B40A-45D0-B540-D51BE9B7495A}">
      <dgm:prSet/>
      <dgm:spPr/>
      <dgm:t>
        <a:bodyPr/>
        <a:lstStyle/>
        <a:p>
          <a:endParaRPr lang="en-IN"/>
        </a:p>
      </dgm:t>
    </dgm:pt>
    <dgm:pt modelId="{5C7EB420-D06C-4C20-930E-D84BCC9C4378}" type="sibTrans" cxnId="{CC9B24A9-B40A-45D0-B540-D51BE9B7495A}">
      <dgm:prSet/>
      <dgm:spPr/>
      <dgm:t>
        <a:bodyPr/>
        <a:lstStyle/>
        <a:p>
          <a:endParaRPr lang="en-IN"/>
        </a:p>
      </dgm:t>
    </dgm:pt>
    <dgm:pt modelId="{856364DF-8DFA-4555-B01C-AE5326AF537B}">
      <dgm:prSet/>
      <dgm:spPr/>
      <dgm:t>
        <a:bodyPr/>
        <a:lstStyle/>
        <a:p>
          <a:r>
            <a:rPr lang="en-US" b="1" dirty="0">
              <a:effectLst>
                <a:outerShdw blurRad="38100" dist="38100" dir="2700000" algn="tl">
                  <a:srgbClr val="000000">
                    <a:alpha val="43137"/>
                  </a:srgbClr>
                </a:outerShdw>
              </a:effectLst>
            </a:rPr>
            <a:t>Product or Service Delivery</a:t>
          </a:r>
          <a:endParaRPr lang="en-IN" b="1" dirty="0">
            <a:effectLst>
              <a:outerShdw blurRad="38100" dist="38100" dir="2700000" algn="tl">
                <a:srgbClr val="000000">
                  <a:alpha val="43137"/>
                </a:srgbClr>
              </a:outerShdw>
            </a:effectLst>
          </a:endParaRPr>
        </a:p>
      </dgm:t>
    </dgm:pt>
    <dgm:pt modelId="{67D2E626-3871-4117-A3C3-D15446F53176}" type="parTrans" cxnId="{227C7F95-4101-4211-A304-DFF462798765}">
      <dgm:prSet/>
      <dgm:spPr/>
      <dgm:t>
        <a:bodyPr/>
        <a:lstStyle/>
        <a:p>
          <a:endParaRPr lang="en-IN"/>
        </a:p>
      </dgm:t>
    </dgm:pt>
    <dgm:pt modelId="{9CAECCBA-C6E4-4BE8-ABA7-B9E913096BCC}" type="sibTrans" cxnId="{227C7F95-4101-4211-A304-DFF462798765}">
      <dgm:prSet/>
      <dgm:spPr/>
      <dgm:t>
        <a:bodyPr/>
        <a:lstStyle/>
        <a:p>
          <a:endParaRPr lang="en-IN"/>
        </a:p>
      </dgm:t>
    </dgm:pt>
    <dgm:pt modelId="{F7A18984-7B4A-41DD-9316-EAC57AE1CAA2}">
      <dgm:prSet/>
      <dgm:spPr/>
      <dgm:t>
        <a:bodyPr/>
        <a:lstStyle/>
        <a:p>
          <a:r>
            <a:rPr lang="en-US" b="1" dirty="0">
              <a:effectLst>
                <a:outerShdw blurRad="38100" dist="38100" dir="2700000" algn="tl">
                  <a:srgbClr val="000000">
                    <a:alpha val="43137"/>
                  </a:srgbClr>
                </a:outerShdw>
              </a:effectLst>
            </a:rPr>
            <a:t>Customer Service</a:t>
          </a:r>
          <a:endParaRPr lang="en-IN" b="1" dirty="0">
            <a:effectLst>
              <a:outerShdw blurRad="38100" dist="38100" dir="2700000" algn="tl">
                <a:srgbClr val="000000">
                  <a:alpha val="43137"/>
                </a:srgbClr>
              </a:outerShdw>
            </a:effectLst>
          </a:endParaRPr>
        </a:p>
      </dgm:t>
    </dgm:pt>
    <dgm:pt modelId="{1CFC46F2-1FBE-4695-A974-6CBAE1CA9FC0}" type="parTrans" cxnId="{FCF1275F-ED72-4411-932A-ADE945759712}">
      <dgm:prSet/>
      <dgm:spPr/>
      <dgm:t>
        <a:bodyPr/>
        <a:lstStyle/>
        <a:p>
          <a:endParaRPr lang="en-IN"/>
        </a:p>
      </dgm:t>
    </dgm:pt>
    <dgm:pt modelId="{84B35192-CF4C-4662-89C2-F34008CDE4C3}" type="sibTrans" cxnId="{FCF1275F-ED72-4411-932A-ADE945759712}">
      <dgm:prSet/>
      <dgm:spPr/>
      <dgm:t>
        <a:bodyPr/>
        <a:lstStyle/>
        <a:p>
          <a:endParaRPr lang="en-IN"/>
        </a:p>
      </dgm:t>
    </dgm:pt>
    <dgm:pt modelId="{3B64DDE7-ACC2-46E6-8958-3A288FD973DB}">
      <dgm:prSet/>
      <dgm:spPr/>
      <dgm:t>
        <a:bodyPr/>
        <a:lstStyle/>
        <a:p>
          <a:r>
            <a:rPr lang="en-US" b="1" dirty="0">
              <a:effectLst>
                <a:outerShdw blurRad="38100" dist="38100" dir="2700000" algn="tl">
                  <a:srgbClr val="000000">
                    <a:alpha val="43137"/>
                  </a:srgbClr>
                </a:outerShdw>
              </a:effectLst>
            </a:rPr>
            <a:t>Billing and Payment</a:t>
          </a:r>
          <a:endParaRPr lang="en-IN" b="1" dirty="0">
            <a:effectLst>
              <a:outerShdw blurRad="38100" dist="38100" dir="2700000" algn="tl">
                <a:srgbClr val="000000">
                  <a:alpha val="43137"/>
                </a:srgbClr>
              </a:outerShdw>
            </a:effectLst>
          </a:endParaRPr>
        </a:p>
      </dgm:t>
    </dgm:pt>
    <dgm:pt modelId="{258054CE-54DB-49FB-BB17-1FD1EBF1CD2E}" type="parTrans" cxnId="{498E3FFD-4777-4A90-9FD6-D7AE1738896F}">
      <dgm:prSet/>
      <dgm:spPr/>
      <dgm:t>
        <a:bodyPr/>
        <a:lstStyle/>
        <a:p>
          <a:endParaRPr lang="en-IN"/>
        </a:p>
      </dgm:t>
    </dgm:pt>
    <dgm:pt modelId="{C032308E-BA82-454A-9B76-E9B54DD44212}" type="sibTrans" cxnId="{498E3FFD-4777-4A90-9FD6-D7AE1738896F}">
      <dgm:prSet/>
      <dgm:spPr/>
      <dgm:t>
        <a:bodyPr/>
        <a:lstStyle/>
        <a:p>
          <a:endParaRPr lang="en-IN"/>
        </a:p>
      </dgm:t>
    </dgm:pt>
    <dgm:pt modelId="{7284BF04-0A00-4442-80DC-B1253A1D3148}">
      <dgm:prSet/>
      <dgm:spPr/>
      <dgm:t>
        <a:bodyPr/>
        <a:lstStyle/>
        <a:p>
          <a:r>
            <a:rPr lang="en-US" b="1" dirty="0">
              <a:effectLst>
                <a:outerShdw blurRad="38100" dist="38100" dir="2700000" algn="tl">
                  <a:srgbClr val="000000">
                    <a:alpha val="43137"/>
                  </a:srgbClr>
                </a:outerShdw>
              </a:effectLst>
            </a:rPr>
            <a:t>Product or Service Performance</a:t>
          </a:r>
          <a:endParaRPr lang="en-IN" b="1" dirty="0">
            <a:effectLst>
              <a:outerShdw blurRad="38100" dist="38100" dir="2700000" algn="tl">
                <a:srgbClr val="000000">
                  <a:alpha val="43137"/>
                </a:srgbClr>
              </a:outerShdw>
            </a:effectLst>
          </a:endParaRPr>
        </a:p>
      </dgm:t>
    </dgm:pt>
    <dgm:pt modelId="{C1B2136C-B2E6-4340-8363-08EA62583F4E}" type="parTrans" cxnId="{98F03032-92F6-4926-A8DD-D3F8DAE810AA}">
      <dgm:prSet/>
      <dgm:spPr/>
      <dgm:t>
        <a:bodyPr/>
        <a:lstStyle/>
        <a:p>
          <a:endParaRPr lang="en-IN"/>
        </a:p>
      </dgm:t>
    </dgm:pt>
    <dgm:pt modelId="{13B42498-9CD8-4588-B17F-F64483F71F43}" type="sibTrans" cxnId="{98F03032-92F6-4926-A8DD-D3F8DAE810AA}">
      <dgm:prSet/>
      <dgm:spPr/>
      <dgm:t>
        <a:bodyPr/>
        <a:lstStyle/>
        <a:p>
          <a:endParaRPr lang="en-IN"/>
        </a:p>
      </dgm:t>
    </dgm:pt>
    <dgm:pt modelId="{94CB8D9F-260B-4C0F-9DC8-41FCE4E89BDF}">
      <dgm:prSet/>
      <dgm:spPr/>
      <dgm:t>
        <a:bodyPr/>
        <a:lstStyle/>
        <a:p>
          <a:r>
            <a:rPr lang="en-US" b="1" dirty="0">
              <a:effectLst>
                <a:outerShdw blurRad="38100" dist="38100" dir="2700000" algn="tl">
                  <a:srgbClr val="000000">
                    <a:alpha val="43137"/>
                  </a:srgbClr>
                </a:outerShdw>
              </a:effectLst>
            </a:rPr>
            <a:t>Post-Purchase Follow-up</a:t>
          </a:r>
          <a:endParaRPr lang="en-IN" b="1" dirty="0">
            <a:effectLst>
              <a:outerShdw blurRad="38100" dist="38100" dir="2700000" algn="tl">
                <a:srgbClr val="000000">
                  <a:alpha val="43137"/>
                </a:srgbClr>
              </a:outerShdw>
            </a:effectLst>
          </a:endParaRPr>
        </a:p>
      </dgm:t>
    </dgm:pt>
    <dgm:pt modelId="{0450585F-636B-4CFD-88FB-B696E2747BA3}" type="parTrans" cxnId="{2D8F59EB-233C-446F-B3C3-759C82C8850E}">
      <dgm:prSet/>
      <dgm:spPr/>
      <dgm:t>
        <a:bodyPr/>
        <a:lstStyle/>
        <a:p>
          <a:endParaRPr lang="en-IN"/>
        </a:p>
      </dgm:t>
    </dgm:pt>
    <dgm:pt modelId="{1E84CD2B-1B5B-4A4D-B4BE-5FBD0BDD7C73}" type="sibTrans" cxnId="{2D8F59EB-233C-446F-B3C3-759C82C8850E}">
      <dgm:prSet/>
      <dgm:spPr/>
      <dgm:t>
        <a:bodyPr/>
        <a:lstStyle/>
        <a:p>
          <a:endParaRPr lang="en-IN"/>
        </a:p>
      </dgm:t>
    </dgm:pt>
    <dgm:pt modelId="{9A4A2675-29EB-4335-BA14-734F7E9AFAE9}" type="pres">
      <dgm:prSet presAssocID="{F222DB12-9488-4698-84EC-05424D224539}" presName="diagram" presStyleCnt="0">
        <dgm:presLayoutVars>
          <dgm:dir/>
          <dgm:animLvl val="lvl"/>
          <dgm:resizeHandles val="exact"/>
        </dgm:presLayoutVars>
      </dgm:prSet>
      <dgm:spPr/>
    </dgm:pt>
    <dgm:pt modelId="{1F0136D7-D676-4F14-8076-36878E608F74}" type="pres">
      <dgm:prSet presAssocID="{321D7758-9E88-41A8-8DD7-8462D2643580}" presName="compNode" presStyleCnt="0"/>
      <dgm:spPr/>
    </dgm:pt>
    <dgm:pt modelId="{2A414684-B3B8-4E9A-9BAF-840EC5AF5A25}" type="pres">
      <dgm:prSet presAssocID="{321D7758-9E88-41A8-8DD7-8462D2643580}" presName="childRect" presStyleLbl="bgAcc1" presStyleIdx="0" presStyleCnt="6" custLinFactNeighborX="-22325">
        <dgm:presLayoutVars>
          <dgm:bulletEnabled val="1"/>
        </dgm:presLayoutVars>
      </dgm:prSet>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7851" t="-12761" r="-17851" b="-12761"/>
          </a:stretch>
        </a:blipFill>
      </dgm:spPr>
    </dgm:pt>
    <dgm:pt modelId="{2DDCDE39-7025-483B-BB3B-E4487D28C140}" type="pres">
      <dgm:prSet presAssocID="{321D7758-9E88-41A8-8DD7-8462D2643580}" presName="parentText" presStyleLbl="node1" presStyleIdx="0" presStyleCnt="0">
        <dgm:presLayoutVars>
          <dgm:chMax val="0"/>
          <dgm:bulletEnabled val="1"/>
        </dgm:presLayoutVars>
      </dgm:prSet>
      <dgm:spPr/>
    </dgm:pt>
    <dgm:pt modelId="{FC4247CE-9426-42B8-8504-DCA56ACC34F2}" type="pres">
      <dgm:prSet presAssocID="{321D7758-9E88-41A8-8DD7-8462D2643580}" presName="parentRect" presStyleLbl="alignNode1" presStyleIdx="0" presStyleCnt="6" custLinFactNeighborX="-22325"/>
      <dgm:spPr/>
    </dgm:pt>
    <dgm:pt modelId="{D343486E-0BE3-4A5A-8FF0-18C33305BFB5}" type="pres">
      <dgm:prSet presAssocID="{321D7758-9E88-41A8-8DD7-8462D2643580}" presName="adorn" presStyleLbl="fgAccFollowNode1" presStyleIdx="0" presStyleCnt="6" custLinFactNeighborX="-63789"/>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effectLst>
          <a:outerShdw blurRad="50800" dist="38100" algn="l" rotWithShape="0">
            <a:prstClr val="black">
              <a:alpha val="40000"/>
            </a:prstClr>
          </a:outerShdw>
        </a:effectLst>
      </dgm:spPr>
    </dgm:pt>
    <dgm:pt modelId="{80911356-47D8-4D99-A81D-2D7D0A606407}" type="pres">
      <dgm:prSet presAssocID="{5C7EB420-D06C-4C20-930E-D84BCC9C4378}" presName="sibTrans" presStyleLbl="sibTrans2D1" presStyleIdx="0" presStyleCnt="0"/>
      <dgm:spPr/>
    </dgm:pt>
    <dgm:pt modelId="{31E46F1B-A4A7-4090-949F-9D98492FEFE8}" type="pres">
      <dgm:prSet presAssocID="{856364DF-8DFA-4555-B01C-AE5326AF537B}" presName="compNode" presStyleCnt="0"/>
      <dgm:spPr/>
    </dgm:pt>
    <dgm:pt modelId="{35F6F628-6EB7-4E62-B672-ABEE9E0C160C}" type="pres">
      <dgm:prSet presAssocID="{856364DF-8DFA-4555-B01C-AE5326AF537B}" presName="childRect" presStyleLbl="bgAcc1" presStyleIdx="1" presStyleCnt="6">
        <dgm:presLayoutVars>
          <dgm:bulletEnabled val="1"/>
        </dgm:presLayoutVars>
      </dgm:prSet>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DDF6E6F0-4612-439C-AD72-A2EAA86444F5}" type="pres">
      <dgm:prSet presAssocID="{856364DF-8DFA-4555-B01C-AE5326AF537B}" presName="parentText" presStyleLbl="node1" presStyleIdx="0" presStyleCnt="0">
        <dgm:presLayoutVars>
          <dgm:chMax val="0"/>
          <dgm:bulletEnabled val="1"/>
        </dgm:presLayoutVars>
      </dgm:prSet>
      <dgm:spPr/>
    </dgm:pt>
    <dgm:pt modelId="{C88AEEF9-6672-4BDB-ACAF-693995011856}" type="pres">
      <dgm:prSet presAssocID="{856364DF-8DFA-4555-B01C-AE5326AF537B}" presName="parentRect" presStyleLbl="alignNode1" presStyleIdx="1" presStyleCnt="6"/>
      <dgm:spPr/>
    </dgm:pt>
    <dgm:pt modelId="{B38D97CA-8DA3-40AA-B0AD-CA3A66CE26A0}" type="pres">
      <dgm:prSet presAssocID="{856364DF-8DFA-4555-B01C-AE5326AF537B}" presName="adorn" presStyleLbl="fgAccFollowNode1" presStyleIdx="1" presStyleCnt="6"/>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81" r="-81"/>
          </a:stretch>
        </a:blipFill>
        <a:effectLst>
          <a:outerShdw blurRad="50800" dist="38100" algn="l" rotWithShape="0">
            <a:prstClr val="black">
              <a:alpha val="40000"/>
            </a:prstClr>
          </a:outerShdw>
        </a:effectLst>
      </dgm:spPr>
    </dgm:pt>
    <dgm:pt modelId="{FEC96637-16FF-4D3D-A46A-2E2C796491D0}" type="pres">
      <dgm:prSet presAssocID="{9CAECCBA-C6E4-4BE8-ABA7-B9E913096BCC}" presName="sibTrans" presStyleLbl="sibTrans2D1" presStyleIdx="0" presStyleCnt="0"/>
      <dgm:spPr/>
    </dgm:pt>
    <dgm:pt modelId="{A0DBABC6-C1EB-41A4-B5E6-53093E3816C8}" type="pres">
      <dgm:prSet presAssocID="{F7A18984-7B4A-41DD-9316-EAC57AE1CAA2}" presName="compNode" presStyleCnt="0"/>
      <dgm:spPr/>
    </dgm:pt>
    <dgm:pt modelId="{CCFDBC14-272B-484E-BEB3-88506BDF886A}" type="pres">
      <dgm:prSet presAssocID="{F7A18984-7B4A-41DD-9316-EAC57AE1CAA2}" presName="childRect" presStyleLbl="bgAcc1" presStyleIdx="2" presStyleCnt="6" custLinFactNeighborX="21708">
        <dgm:presLayoutVars>
          <dgm:bulletEnabled val="1"/>
        </dgm:presLayoutVars>
      </dgm:prSet>
      <dgm:spPr>
        <a:blipFill dpi="0" rotWithShape="0">
          <a:blip xmlns:r="http://schemas.openxmlformats.org/officeDocument/2006/relationships" r:embed="rId5" cstate="print">
            <a:extLst>
              <a:ext uri="{28A0092B-C50C-407E-A947-70E740481C1C}">
                <a14:useLocalDpi xmlns:a14="http://schemas.microsoft.com/office/drawing/2010/main" val="0"/>
              </a:ext>
            </a:extLst>
          </a:blip>
          <a:srcRect/>
          <a:stretch>
            <a:fillRect l="-28353" r="727"/>
          </a:stretch>
        </a:blipFill>
      </dgm:spPr>
    </dgm:pt>
    <dgm:pt modelId="{8756F3A1-8854-4FA7-AF73-8D89A164BC97}" type="pres">
      <dgm:prSet presAssocID="{F7A18984-7B4A-41DD-9316-EAC57AE1CAA2}" presName="parentText" presStyleLbl="node1" presStyleIdx="0" presStyleCnt="0">
        <dgm:presLayoutVars>
          <dgm:chMax val="0"/>
          <dgm:bulletEnabled val="1"/>
        </dgm:presLayoutVars>
      </dgm:prSet>
      <dgm:spPr/>
    </dgm:pt>
    <dgm:pt modelId="{249D6DBC-8CB9-4F9E-A634-6383F6DE4C8F}" type="pres">
      <dgm:prSet presAssocID="{F7A18984-7B4A-41DD-9316-EAC57AE1CAA2}" presName="parentRect" presStyleLbl="alignNode1" presStyleIdx="2" presStyleCnt="6" custLinFactNeighborX="21708"/>
      <dgm:spPr/>
    </dgm:pt>
    <dgm:pt modelId="{B9A12A23-517C-49DA-A783-9FE2891E5DF8}" type="pres">
      <dgm:prSet presAssocID="{F7A18984-7B4A-41DD-9316-EAC57AE1CAA2}" presName="adorn" presStyleLbl="fgAccFollowNode1" presStyleIdx="2" presStyleCnt="6" custLinFactNeighborX="62064"/>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81" r="-81"/>
          </a:stretch>
        </a:blipFill>
        <a:effectLst>
          <a:outerShdw blurRad="50800" dist="38100" algn="l" rotWithShape="0">
            <a:prstClr val="black">
              <a:alpha val="40000"/>
            </a:prstClr>
          </a:outerShdw>
        </a:effectLst>
      </dgm:spPr>
    </dgm:pt>
    <dgm:pt modelId="{D63930B1-B2CD-4CD9-A917-2AA54102C218}" type="pres">
      <dgm:prSet presAssocID="{84B35192-CF4C-4662-89C2-F34008CDE4C3}" presName="sibTrans" presStyleLbl="sibTrans2D1" presStyleIdx="0" presStyleCnt="0"/>
      <dgm:spPr/>
    </dgm:pt>
    <dgm:pt modelId="{F831F147-FD64-4AAC-B247-34C6B2592D56}" type="pres">
      <dgm:prSet presAssocID="{3B64DDE7-ACC2-46E6-8958-3A288FD973DB}" presName="compNode" presStyleCnt="0"/>
      <dgm:spPr/>
    </dgm:pt>
    <dgm:pt modelId="{2BE86870-6CDC-4CA0-8ADD-3D67F7BC0DE5}" type="pres">
      <dgm:prSet presAssocID="{3B64DDE7-ACC2-46E6-8958-3A288FD973DB}" presName="childRect" presStyleLbl="bgAcc1" presStyleIdx="3" presStyleCnt="6" custLinFactNeighborX="-22325">
        <dgm:presLayoutVars>
          <dgm:bulletEnabled val="1"/>
        </dgm:presLayoutVars>
      </dgm:prSet>
      <dgm:spPr>
        <a:blipFill dpi="0" rotWithShape="0">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AF4D6A6D-F766-4224-A84E-643C69572388}" type="pres">
      <dgm:prSet presAssocID="{3B64DDE7-ACC2-46E6-8958-3A288FD973DB}" presName="parentText" presStyleLbl="node1" presStyleIdx="0" presStyleCnt="0">
        <dgm:presLayoutVars>
          <dgm:chMax val="0"/>
          <dgm:bulletEnabled val="1"/>
        </dgm:presLayoutVars>
      </dgm:prSet>
      <dgm:spPr/>
    </dgm:pt>
    <dgm:pt modelId="{C31C09D1-FC50-49AD-A8E7-1BF314F2AEC6}" type="pres">
      <dgm:prSet presAssocID="{3B64DDE7-ACC2-46E6-8958-3A288FD973DB}" presName="parentRect" presStyleLbl="alignNode1" presStyleIdx="3" presStyleCnt="6" custLinFactNeighborX="-22325"/>
      <dgm:spPr/>
    </dgm:pt>
    <dgm:pt modelId="{B16D60A9-FBF5-4D03-9005-C00B9A293523}" type="pres">
      <dgm:prSet presAssocID="{3B64DDE7-ACC2-46E6-8958-3A288FD973DB}" presName="adorn" presStyleLbl="fgAccFollowNode1" presStyleIdx="3" presStyleCnt="6" custLinFactNeighborX="-63789"/>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81" r="-81"/>
          </a:stretch>
        </a:blipFill>
        <a:effectLst>
          <a:outerShdw blurRad="50800" dist="38100" algn="l" rotWithShape="0">
            <a:prstClr val="black">
              <a:alpha val="40000"/>
            </a:prstClr>
          </a:outerShdw>
        </a:effectLst>
      </dgm:spPr>
    </dgm:pt>
    <dgm:pt modelId="{D4F61042-BD05-483E-A52F-83E4BC679DF9}" type="pres">
      <dgm:prSet presAssocID="{C032308E-BA82-454A-9B76-E9B54DD44212}" presName="sibTrans" presStyleLbl="sibTrans2D1" presStyleIdx="0" presStyleCnt="0"/>
      <dgm:spPr/>
    </dgm:pt>
    <dgm:pt modelId="{3784E1A6-595A-4068-BC7A-27DA803CD384}" type="pres">
      <dgm:prSet presAssocID="{7284BF04-0A00-4442-80DC-B1253A1D3148}" presName="compNode" presStyleCnt="0"/>
      <dgm:spPr/>
    </dgm:pt>
    <dgm:pt modelId="{2A63B79B-3E77-4BFD-B2BE-766730545026}" type="pres">
      <dgm:prSet presAssocID="{7284BF04-0A00-4442-80DC-B1253A1D3148}" presName="childRect" presStyleLbl="bgAcc1" presStyleIdx="4" presStyleCnt="6">
        <dgm:presLayoutVars>
          <dgm:bulletEnabled val="1"/>
        </dgm:presLayoutVars>
      </dgm:prSet>
      <dgm:spPr>
        <a:blipFill dpi="0" rotWithShape="0">
          <a:blip xmlns:r="http://schemas.openxmlformats.org/officeDocument/2006/relationships" r:embed="rId7" cstate="print">
            <a:extLst>
              <a:ext uri="{28A0092B-C50C-407E-A947-70E740481C1C}">
                <a14:useLocalDpi xmlns:a14="http://schemas.microsoft.com/office/drawing/2010/main" val="0"/>
              </a:ext>
            </a:extLst>
          </a:blip>
          <a:srcRect/>
          <a:stretch>
            <a:fillRect l="-31583" t="-18171" r="-31583" b="-18171"/>
          </a:stretch>
        </a:blipFill>
      </dgm:spPr>
    </dgm:pt>
    <dgm:pt modelId="{D8570F77-A696-4496-8A59-1F76C20F1DAB}" type="pres">
      <dgm:prSet presAssocID="{7284BF04-0A00-4442-80DC-B1253A1D3148}" presName="parentText" presStyleLbl="node1" presStyleIdx="0" presStyleCnt="0">
        <dgm:presLayoutVars>
          <dgm:chMax val="0"/>
          <dgm:bulletEnabled val="1"/>
        </dgm:presLayoutVars>
      </dgm:prSet>
      <dgm:spPr/>
    </dgm:pt>
    <dgm:pt modelId="{2EA65195-3565-4D76-BC3D-54B6BF0AB172}" type="pres">
      <dgm:prSet presAssocID="{7284BF04-0A00-4442-80DC-B1253A1D3148}" presName="parentRect" presStyleLbl="alignNode1" presStyleIdx="4" presStyleCnt="6"/>
      <dgm:spPr/>
    </dgm:pt>
    <dgm:pt modelId="{F0B6E691-6A9B-41CB-89CB-9DED10EB9F2D}" type="pres">
      <dgm:prSet presAssocID="{7284BF04-0A00-4442-80DC-B1253A1D3148}" presName="adorn" presStyleLbl="fgAccFollowNode1" presStyleIdx="4" presStyleCnt="6"/>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81" r="-81"/>
          </a:stretch>
        </a:blipFill>
        <a:effectLst>
          <a:outerShdw blurRad="50800" dist="38100" algn="l" rotWithShape="0">
            <a:prstClr val="black">
              <a:alpha val="40000"/>
            </a:prstClr>
          </a:outerShdw>
        </a:effectLst>
      </dgm:spPr>
    </dgm:pt>
    <dgm:pt modelId="{6F444306-44E6-4145-9FCA-9D2512F14248}" type="pres">
      <dgm:prSet presAssocID="{13B42498-9CD8-4588-B17F-F64483F71F43}" presName="sibTrans" presStyleLbl="sibTrans2D1" presStyleIdx="0" presStyleCnt="0"/>
      <dgm:spPr/>
    </dgm:pt>
    <dgm:pt modelId="{87287577-3002-46C0-B6E6-1E8D09D8C5F1}" type="pres">
      <dgm:prSet presAssocID="{94CB8D9F-260B-4C0F-9DC8-41FCE4E89BDF}" presName="compNode" presStyleCnt="0"/>
      <dgm:spPr/>
    </dgm:pt>
    <dgm:pt modelId="{17F1F948-92AF-4B92-BF07-38A0F570FA52}" type="pres">
      <dgm:prSet presAssocID="{94CB8D9F-260B-4C0F-9DC8-41FCE4E89BDF}" presName="childRect" presStyleLbl="bgAcc1" presStyleIdx="5" presStyleCnt="6" custLinFactNeighborX="21708">
        <dgm:presLayoutVars>
          <dgm:bulletEnabled val="1"/>
        </dgm:presLayoutVars>
      </dgm:prSet>
      <dgm:spPr>
        <a:blipFill dpi="0" rotWithShape="0">
          <a:blip xmlns:r="http://schemas.openxmlformats.org/officeDocument/2006/relationships" r:embed="rId8" cstate="print">
            <a:extLst>
              <a:ext uri="{28A0092B-C50C-407E-A947-70E740481C1C}">
                <a14:useLocalDpi xmlns:a14="http://schemas.microsoft.com/office/drawing/2010/main" val="0"/>
              </a:ext>
            </a:extLst>
          </a:blip>
          <a:srcRect/>
          <a:stretch>
            <a:fillRect l="-31583" t="-858" r="-12197" b="-9514"/>
          </a:stretch>
        </a:blipFill>
      </dgm:spPr>
    </dgm:pt>
    <dgm:pt modelId="{A9420D50-0F78-4AFB-885B-BAC0920CC478}" type="pres">
      <dgm:prSet presAssocID="{94CB8D9F-260B-4C0F-9DC8-41FCE4E89BDF}" presName="parentText" presStyleLbl="node1" presStyleIdx="0" presStyleCnt="0">
        <dgm:presLayoutVars>
          <dgm:chMax val="0"/>
          <dgm:bulletEnabled val="1"/>
        </dgm:presLayoutVars>
      </dgm:prSet>
      <dgm:spPr/>
    </dgm:pt>
    <dgm:pt modelId="{3E3F6C48-3A5D-4363-AADA-132E283B8B46}" type="pres">
      <dgm:prSet presAssocID="{94CB8D9F-260B-4C0F-9DC8-41FCE4E89BDF}" presName="parentRect" presStyleLbl="alignNode1" presStyleIdx="5" presStyleCnt="6" custLinFactNeighborX="21708"/>
      <dgm:spPr/>
    </dgm:pt>
    <dgm:pt modelId="{592E3AE4-A62B-4E45-83A7-198D0BABD1C8}" type="pres">
      <dgm:prSet presAssocID="{94CB8D9F-260B-4C0F-9DC8-41FCE4E89BDF}" presName="adorn" presStyleLbl="fgAccFollowNode1" presStyleIdx="5" presStyleCnt="6" custLinFactNeighborX="62064"/>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81" r="-81"/>
          </a:stretch>
        </a:blipFill>
        <a:effectLst>
          <a:outerShdw blurRad="50800" dist="38100" algn="l" rotWithShape="0">
            <a:prstClr val="black">
              <a:alpha val="40000"/>
            </a:prstClr>
          </a:outerShdw>
        </a:effectLst>
      </dgm:spPr>
    </dgm:pt>
  </dgm:ptLst>
  <dgm:cxnLst>
    <dgm:cxn modelId="{E7AC0600-6004-425B-BC77-30BDC9C94A71}" type="presOf" srcId="{5C7EB420-D06C-4C20-930E-D84BCC9C4378}" destId="{80911356-47D8-4D99-A81D-2D7D0A606407}" srcOrd="0" destOrd="0" presId="urn:microsoft.com/office/officeart/2005/8/layout/bList2"/>
    <dgm:cxn modelId="{7C794410-2E01-4D68-94FD-04BAEAE5FD0D}" type="presOf" srcId="{9CAECCBA-C6E4-4BE8-ABA7-B9E913096BCC}" destId="{FEC96637-16FF-4D3D-A46A-2E2C796491D0}" srcOrd="0" destOrd="0" presId="urn:microsoft.com/office/officeart/2005/8/layout/bList2"/>
    <dgm:cxn modelId="{B22EB91C-C9C8-4CF6-B521-56410E808FC2}" type="presOf" srcId="{7284BF04-0A00-4442-80DC-B1253A1D3148}" destId="{D8570F77-A696-4496-8A59-1F76C20F1DAB}" srcOrd="0" destOrd="0" presId="urn:microsoft.com/office/officeart/2005/8/layout/bList2"/>
    <dgm:cxn modelId="{98F03032-92F6-4926-A8DD-D3F8DAE810AA}" srcId="{F222DB12-9488-4698-84EC-05424D224539}" destId="{7284BF04-0A00-4442-80DC-B1253A1D3148}" srcOrd="4" destOrd="0" parTransId="{C1B2136C-B2E6-4340-8363-08EA62583F4E}" sibTransId="{13B42498-9CD8-4588-B17F-F64483F71F43}"/>
    <dgm:cxn modelId="{9FD98132-A037-4547-B219-173D46A4E722}" type="presOf" srcId="{7284BF04-0A00-4442-80DC-B1253A1D3148}" destId="{2EA65195-3565-4D76-BC3D-54B6BF0AB172}" srcOrd="1" destOrd="0" presId="urn:microsoft.com/office/officeart/2005/8/layout/bList2"/>
    <dgm:cxn modelId="{D22BE536-BE4D-4FE6-8B64-8D11FDD40D54}" type="presOf" srcId="{94CB8D9F-260B-4C0F-9DC8-41FCE4E89BDF}" destId="{A9420D50-0F78-4AFB-885B-BAC0920CC478}" srcOrd="0" destOrd="0" presId="urn:microsoft.com/office/officeart/2005/8/layout/bList2"/>
    <dgm:cxn modelId="{85D9AC38-F092-409D-9641-6C4CB0C9C659}" type="presOf" srcId="{84B35192-CF4C-4662-89C2-F34008CDE4C3}" destId="{D63930B1-B2CD-4CD9-A917-2AA54102C218}" srcOrd="0" destOrd="0" presId="urn:microsoft.com/office/officeart/2005/8/layout/bList2"/>
    <dgm:cxn modelId="{2749525E-48E1-448C-923B-00E83D0E2107}" type="presOf" srcId="{321D7758-9E88-41A8-8DD7-8462D2643580}" destId="{2DDCDE39-7025-483B-BB3B-E4487D28C140}" srcOrd="0" destOrd="0" presId="urn:microsoft.com/office/officeart/2005/8/layout/bList2"/>
    <dgm:cxn modelId="{FCF1275F-ED72-4411-932A-ADE945759712}" srcId="{F222DB12-9488-4698-84EC-05424D224539}" destId="{F7A18984-7B4A-41DD-9316-EAC57AE1CAA2}" srcOrd="2" destOrd="0" parTransId="{1CFC46F2-1FBE-4695-A974-6CBAE1CA9FC0}" sibTransId="{84B35192-CF4C-4662-89C2-F34008CDE4C3}"/>
    <dgm:cxn modelId="{6AFD3644-B92E-4485-9E8F-F211083000D0}" type="presOf" srcId="{C032308E-BA82-454A-9B76-E9B54DD44212}" destId="{D4F61042-BD05-483E-A52F-83E4BC679DF9}" srcOrd="0" destOrd="0" presId="urn:microsoft.com/office/officeart/2005/8/layout/bList2"/>
    <dgm:cxn modelId="{4AB9C388-DC54-4691-853A-DA5BC73CA4E7}" type="presOf" srcId="{F7A18984-7B4A-41DD-9316-EAC57AE1CAA2}" destId="{249D6DBC-8CB9-4F9E-A634-6383F6DE4C8F}" srcOrd="1" destOrd="0" presId="urn:microsoft.com/office/officeart/2005/8/layout/bList2"/>
    <dgm:cxn modelId="{227C7F95-4101-4211-A304-DFF462798765}" srcId="{F222DB12-9488-4698-84EC-05424D224539}" destId="{856364DF-8DFA-4555-B01C-AE5326AF537B}" srcOrd="1" destOrd="0" parTransId="{67D2E626-3871-4117-A3C3-D15446F53176}" sibTransId="{9CAECCBA-C6E4-4BE8-ABA7-B9E913096BCC}"/>
    <dgm:cxn modelId="{9A13A798-6AC5-48C8-B790-A4EE498200B8}" type="presOf" srcId="{F222DB12-9488-4698-84EC-05424D224539}" destId="{9A4A2675-29EB-4335-BA14-734F7E9AFAE9}" srcOrd="0" destOrd="0" presId="urn:microsoft.com/office/officeart/2005/8/layout/bList2"/>
    <dgm:cxn modelId="{CC9B24A9-B40A-45D0-B540-D51BE9B7495A}" srcId="{F222DB12-9488-4698-84EC-05424D224539}" destId="{321D7758-9E88-41A8-8DD7-8462D2643580}" srcOrd="0" destOrd="0" parTransId="{3462EF15-C09A-4D47-9BC7-7A9AFA048B4D}" sibTransId="{5C7EB420-D06C-4C20-930E-D84BCC9C4378}"/>
    <dgm:cxn modelId="{1E8ABAB4-7B6A-46C4-BB35-A06D610C4360}" type="presOf" srcId="{856364DF-8DFA-4555-B01C-AE5326AF537B}" destId="{DDF6E6F0-4612-439C-AD72-A2EAA86444F5}" srcOrd="0" destOrd="0" presId="urn:microsoft.com/office/officeart/2005/8/layout/bList2"/>
    <dgm:cxn modelId="{A0856EB5-7BF1-44B6-86C2-2D6A3B3AF7AC}" type="presOf" srcId="{3B64DDE7-ACC2-46E6-8958-3A288FD973DB}" destId="{C31C09D1-FC50-49AD-A8E7-1BF314F2AEC6}" srcOrd="1" destOrd="0" presId="urn:microsoft.com/office/officeart/2005/8/layout/bList2"/>
    <dgm:cxn modelId="{E5AB85C2-9757-41B5-AF09-6440603BACFE}" type="presOf" srcId="{F7A18984-7B4A-41DD-9316-EAC57AE1CAA2}" destId="{8756F3A1-8854-4FA7-AF73-8D89A164BC97}" srcOrd="0" destOrd="0" presId="urn:microsoft.com/office/officeart/2005/8/layout/bList2"/>
    <dgm:cxn modelId="{57CE7DDF-40EC-4B29-A6B7-8BA0679D30AA}" type="presOf" srcId="{13B42498-9CD8-4588-B17F-F64483F71F43}" destId="{6F444306-44E6-4145-9FCA-9D2512F14248}" srcOrd="0" destOrd="0" presId="urn:microsoft.com/office/officeart/2005/8/layout/bList2"/>
    <dgm:cxn modelId="{2D8F59EB-233C-446F-B3C3-759C82C8850E}" srcId="{F222DB12-9488-4698-84EC-05424D224539}" destId="{94CB8D9F-260B-4C0F-9DC8-41FCE4E89BDF}" srcOrd="5" destOrd="0" parTransId="{0450585F-636B-4CFD-88FB-B696E2747BA3}" sibTransId="{1E84CD2B-1B5B-4A4D-B4BE-5FBD0BDD7C73}"/>
    <dgm:cxn modelId="{063FCDF0-8510-4793-AF60-8CAE2C01EC67}" type="presOf" srcId="{321D7758-9E88-41A8-8DD7-8462D2643580}" destId="{FC4247CE-9426-42B8-8504-DCA56ACC34F2}" srcOrd="1" destOrd="0" presId="urn:microsoft.com/office/officeart/2005/8/layout/bList2"/>
    <dgm:cxn modelId="{4D7C18F5-7E12-4D7C-AF4A-186EB094FFE1}" type="presOf" srcId="{3B64DDE7-ACC2-46E6-8958-3A288FD973DB}" destId="{AF4D6A6D-F766-4224-A84E-643C69572388}" srcOrd="0" destOrd="0" presId="urn:microsoft.com/office/officeart/2005/8/layout/bList2"/>
    <dgm:cxn modelId="{D2B027F5-FC43-43F4-9C4F-1EB8FA165E61}" type="presOf" srcId="{94CB8D9F-260B-4C0F-9DC8-41FCE4E89BDF}" destId="{3E3F6C48-3A5D-4363-AADA-132E283B8B46}" srcOrd="1" destOrd="0" presId="urn:microsoft.com/office/officeart/2005/8/layout/bList2"/>
    <dgm:cxn modelId="{498E3FFD-4777-4A90-9FD6-D7AE1738896F}" srcId="{F222DB12-9488-4698-84EC-05424D224539}" destId="{3B64DDE7-ACC2-46E6-8958-3A288FD973DB}" srcOrd="3" destOrd="0" parTransId="{258054CE-54DB-49FB-BB17-1FD1EBF1CD2E}" sibTransId="{C032308E-BA82-454A-9B76-E9B54DD44212}"/>
    <dgm:cxn modelId="{51297BFD-A6EB-4FB8-BFE9-7AC6C8F42037}" type="presOf" srcId="{856364DF-8DFA-4555-B01C-AE5326AF537B}" destId="{C88AEEF9-6672-4BDB-ACAF-693995011856}" srcOrd="1" destOrd="0" presId="urn:microsoft.com/office/officeart/2005/8/layout/bList2"/>
    <dgm:cxn modelId="{97F31EEA-B082-4A51-95DF-3CF8BB8554E7}" type="presParOf" srcId="{9A4A2675-29EB-4335-BA14-734F7E9AFAE9}" destId="{1F0136D7-D676-4F14-8076-36878E608F74}" srcOrd="0" destOrd="0" presId="urn:microsoft.com/office/officeart/2005/8/layout/bList2"/>
    <dgm:cxn modelId="{9CDF120A-3256-42E9-82D9-22F3636A6FB9}" type="presParOf" srcId="{1F0136D7-D676-4F14-8076-36878E608F74}" destId="{2A414684-B3B8-4E9A-9BAF-840EC5AF5A25}" srcOrd="0" destOrd="0" presId="urn:microsoft.com/office/officeart/2005/8/layout/bList2"/>
    <dgm:cxn modelId="{B544B530-AB51-4E43-BFD4-FB144EC4920C}" type="presParOf" srcId="{1F0136D7-D676-4F14-8076-36878E608F74}" destId="{2DDCDE39-7025-483B-BB3B-E4487D28C140}" srcOrd="1" destOrd="0" presId="urn:microsoft.com/office/officeart/2005/8/layout/bList2"/>
    <dgm:cxn modelId="{1B4BB988-BF17-4A7C-B9CE-D3C532A3EF88}" type="presParOf" srcId="{1F0136D7-D676-4F14-8076-36878E608F74}" destId="{FC4247CE-9426-42B8-8504-DCA56ACC34F2}" srcOrd="2" destOrd="0" presId="urn:microsoft.com/office/officeart/2005/8/layout/bList2"/>
    <dgm:cxn modelId="{55DA0CE6-DC42-4FDC-91AA-F58C767FC805}" type="presParOf" srcId="{1F0136D7-D676-4F14-8076-36878E608F74}" destId="{D343486E-0BE3-4A5A-8FF0-18C33305BFB5}" srcOrd="3" destOrd="0" presId="urn:microsoft.com/office/officeart/2005/8/layout/bList2"/>
    <dgm:cxn modelId="{534D66DC-AD8B-4481-91C0-18A3B0E5E64C}" type="presParOf" srcId="{9A4A2675-29EB-4335-BA14-734F7E9AFAE9}" destId="{80911356-47D8-4D99-A81D-2D7D0A606407}" srcOrd="1" destOrd="0" presId="urn:microsoft.com/office/officeart/2005/8/layout/bList2"/>
    <dgm:cxn modelId="{0259CB92-AFEA-4B0B-B86C-E7523B652502}" type="presParOf" srcId="{9A4A2675-29EB-4335-BA14-734F7E9AFAE9}" destId="{31E46F1B-A4A7-4090-949F-9D98492FEFE8}" srcOrd="2" destOrd="0" presId="urn:microsoft.com/office/officeart/2005/8/layout/bList2"/>
    <dgm:cxn modelId="{7F3215EC-AD08-4128-A4AE-EA2D37A0BAA5}" type="presParOf" srcId="{31E46F1B-A4A7-4090-949F-9D98492FEFE8}" destId="{35F6F628-6EB7-4E62-B672-ABEE9E0C160C}" srcOrd="0" destOrd="0" presId="urn:microsoft.com/office/officeart/2005/8/layout/bList2"/>
    <dgm:cxn modelId="{F42A00F7-5AC5-4C94-A253-10843BA3FC92}" type="presParOf" srcId="{31E46F1B-A4A7-4090-949F-9D98492FEFE8}" destId="{DDF6E6F0-4612-439C-AD72-A2EAA86444F5}" srcOrd="1" destOrd="0" presId="urn:microsoft.com/office/officeart/2005/8/layout/bList2"/>
    <dgm:cxn modelId="{A9D9D1BA-912E-4755-B04A-162F9613C896}" type="presParOf" srcId="{31E46F1B-A4A7-4090-949F-9D98492FEFE8}" destId="{C88AEEF9-6672-4BDB-ACAF-693995011856}" srcOrd="2" destOrd="0" presId="urn:microsoft.com/office/officeart/2005/8/layout/bList2"/>
    <dgm:cxn modelId="{886187B0-2BFC-4590-B3C7-B5834CE095EE}" type="presParOf" srcId="{31E46F1B-A4A7-4090-949F-9D98492FEFE8}" destId="{B38D97CA-8DA3-40AA-B0AD-CA3A66CE26A0}" srcOrd="3" destOrd="0" presId="urn:microsoft.com/office/officeart/2005/8/layout/bList2"/>
    <dgm:cxn modelId="{5D9D6CA2-322E-47FF-96BE-1574517D65EF}" type="presParOf" srcId="{9A4A2675-29EB-4335-BA14-734F7E9AFAE9}" destId="{FEC96637-16FF-4D3D-A46A-2E2C796491D0}" srcOrd="3" destOrd="0" presId="urn:microsoft.com/office/officeart/2005/8/layout/bList2"/>
    <dgm:cxn modelId="{EE44EBBF-D17C-4CC9-8D2A-46078464EEC2}" type="presParOf" srcId="{9A4A2675-29EB-4335-BA14-734F7E9AFAE9}" destId="{A0DBABC6-C1EB-41A4-B5E6-53093E3816C8}" srcOrd="4" destOrd="0" presId="urn:microsoft.com/office/officeart/2005/8/layout/bList2"/>
    <dgm:cxn modelId="{AE02D2B2-AE6D-4E93-A460-BA4289AA4F8C}" type="presParOf" srcId="{A0DBABC6-C1EB-41A4-B5E6-53093E3816C8}" destId="{CCFDBC14-272B-484E-BEB3-88506BDF886A}" srcOrd="0" destOrd="0" presId="urn:microsoft.com/office/officeart/2005/8/layout/bList2"/>
    <dgm:cxn modelId="{DA506E2D-546F-4C4D-B990-774B001FF2D2}" type="presParOf" srcId="{A0DBABC6-C1EB-41A4-B5E6-53093E3816C8}" destId="{8756F3A1-8854-4FA7-AF73-8D89A164BC97}" srcOrd="1" destOrd="0" presId="urn:microsoft.com/office/officeart/2005/8/layout/bList2"/>
    <dgm:cxn modelId="{76FDF93E-FE06-47E1-A42E-3EC1D3F64E1F}" type="presParOf" srcId="{A0DBABC6-C1EB-41A4-B5E6-53093E3816C8}" destId="{249D6DBC-8CB9-4F9E-A634-6383F6DE4C8F}" srcOrd="2" destOrd="0" presId="urn:microsoft.com/office/officeart/2005/8/layout/bList2"/>
    <dgm:cxn modelId="{8E10F5B2-5525-4AFA-B232-EC51E6507475}" type="presParOf" srcId="{A0DBABC6-C1EB-41A4-B5E6-53093E3816C8}" destId="{B9A12A23-517C-49DA-A783-9FE2891E5DF8}" srcOrd="3" destOrd="0" presId="urn:microsoft.com/office/officeart/2005/8/layout/bList2"/>
    <dgm:cxn modelId="{589F64FA-1457-479B-A328-E1A1E6216A13}" type="presParOf" srcId="{9A4A2675-29EB-4335-BA14-734F7E9AFAE9}" destId="{D63930B1-B2CD-4CD9-A917-2AA54102C218}" srcOrd="5" destOrd="0" presId="urn:microsoft.com/office/officeart/2005/8/layout/bList2"/>
    <dgm:cxn modelId="{F5DDD40A-947D-47C2-8FCC-09002AB5FEE9}" type="presParOf" srcId="{9A4A2675-29EB-4335-BA14-734F7E9AFAE9}" destId="{F831F147-FD64-4AAC-B247-34C6B2592D56}" srcOrd="6" destOrd="0" presId="urn:microsoft.com/office/officeart/2005/8/layout/bList2"/>
    <dgm:cxn modelId="{0097A294-28F0-41F4-BC3B-021E52BE506A}" type="presParOf" srcId="{F831F147-FD64-4AAC-B247-34C6B2592D56}" destId="{2BE86870-6CDC-4CA0-8ADD-3D67F7BC0DE5}" srcOrd="0" destOrd="0" presId="urn:microsoft.com/office/officeart/2005/8/layout/bList2"/>
    <dgm:cxn modelId="{AC45F58E-41F6-4C50-A8D9-19756D03C158}" type="presParOf" srcId="{F831F147-FD64-4AAC-B247-34C6B2592D56}" destId="{AF4D6A6D-F766-4224-A84E-643C69572388}" srcOrd="1" destOrd="0" presId="urn:microsoft.com/office/officeart/2005/8/layout/bList2"/>
    <dgm:cxn modelId="{F4B23779-1E25-4093-B220-A298AE19382C}" type="presParOf" srcId="{F831F147-FD64-4AAC-B247-34C6B2592D56}" destId="{C31C09D1-FC50-49AD-A8E7-1BF314F2AEC6}" srcOrd="2" destOrd="0" presId="urn:microsoft.com/office/officeart/2005/8/layout/bList2"/>
    <dgm:cxn modelId="{DB8CE374-6946-493C-9256-EBD64A5E4435}" type="presParOf" srcId="{F831F147-FD64-4AAC-B247-34C6B2592D56}" destId="{B16D60A9-FBF5-4D03-9005-C00B9A293523}" srcOrd="3" destOrd="0" presId="urn:microsoft.com/office/officeart/2005/8/layout/bList2"/>
    <dgm:cxn modelId="{923BD135-52D7-45AB-8026-690E9DE28ADC}" type="presParOf" srcId="{9A4A2675-29EB-4335-BA14-734F7E9AFAE9}" destId="{D4F61042-BD05-483E-A52F-83E4BC679DF9}" srcOrd="7" destOrd="0" presId="urn:microsoft.com/office/officeart/2005/8/layout/bList2"/>
    <dgm:cxn modelId="{C9AE21E5-958F-44CC-8F08-2E06D8B18064}" type="presParOf" srcId="{9A4A2675-29EB-4335-BA14-734F7E9AFAE9}" destId="{3784E1A6-595A-4068-BC7A-27DA803CD384}" srcOrd="8" destOrd="0" presId="urn:microsoft.com/office/officeart/2005/8/layout/bList2"/>
    <dgm:cxn modelId="{C2ED7DD1-1801-49D6-A7E8-6E75BB23834A}" type="presParOf" srcId="{3784E1A6-595A-4068-BC7A-27DA803CD384}" destId="{2A63B79B-3E77-4BFD-B2BE-766730545026}" srcOrd="0" destOrd="0" presId="urn:microsoft.com/office/officeart/2005/8/layout/bList2"/>
    <dgm:cxn modelId="{32F6862F-D47A-43E7-8E51-330132186722}" type="presParOf" srcId="{3784E1A6-595A-4068-BC7A-27DA803CD384}" destId="{D8570F77-A696-4496-8A59-1F76C20F1DAB}" srcOrd="1" destOrd="0" presId="urn:microsoft.com/office/officeart/2005/8/layout/bList2"/>
    <dgm:cxn modelId="{B4BDDC9C-AE1F-48F1-A499-C21B3EBE4A18}" type="presParOf" srcId="{3784E1A6-595A-4068-BC7A-27DA803CD384}" destId="{2EA65195-3565-4D76-BC3D-54B6BF0AB172}" srcOrd="2" destOrd="0" presId="urn:microsoft.com/office/officeart/2005/8/layout/bList2"/>
    <dgm:cxn modelId="{EBDD672F-5FE0-48A2-B4F9-694B6AC76E18}" type="presParOf" srcId="{3784E1A6-595A-4068-BC7A-27DA803CD384}" destId="{F0B6E691-6A9B-41CB-89CB-9DED10EB9F2D}" srcOrd="3" destOrd="0" presId="urn:microsoft.com/office/officeart/2005/8/layout/bList2"/>
    <dgm:cxn modelId="{AC3A6F88-0A7E-47A4-AAFE-70C28EAF302B}" type="presParOf" srcId="{9A4A2675-29EB-4335-BA14-734F7E9AFAE9}" destId="{6F444306-44E6-4145-9FCA-9D2512F14248}" srcOrd="9" destOrd="0" presId="urn:microsoft.com/office/officeart/2005/8/layout/bList2"/>
    <dgm:cxn modelId="{9F226658-714C-4C30-AB1B-AE34BCA027D2}" type="presParOf" srcId="{9A4A2675-29EB-4335-BA14-734F7E9AFAE9}" destId="{87287577-3002-46C0-B6E6-1E8D09D8C5F1}" srcOrd="10" destOrd="0" presId="urn:microsoft.com/office/officeart/2005/8/layout/bList2"/>
    <dgm:cxn modelId="{88BB550B-C949-4122-BB48-084728B1023F}" type="presParOf" srcId="{87287577-3002-46C0-B6E6-1E8D09D8C5F1}" destId="{17F1F948-92AF-4B92-BF07-38A0F570FA52}" srcOrd="0" destOrd="0" presId="urn:microsoft.com/office/officeart/2005/8/layout/bList2"/>
    <dgm:cxn modelId="{8C90A87C-6735-4895-9FBA-DB81485104ED}" type="presParOf" srcId="{87287577-3002-46C0-B6E6-1E8D09D8C5F1}" destId="{A9420D50-0F78-4AFB-885B-BAC0920CC478}" srcOrd="1" destOrd="0" presId="urn:microsoft.com/office/officeart/2005/8/layout/bList2"/>
    <dgm:cxn modelId="{02568634-585E-4563-95C1-99BCB5D9F205}" type="presParOf" srcId="{87287577-3002-46C0-B6E6-1E8D09D8C5F1}" destId="{3E3F6C48-3A5D-4363-AADA-132E283B8B46}" srcOrd="2" destOrd="0" presId="urn:microsoft.com/office/officeart/2005/8/layout/bList2"/>
    <dgm:cxn modelId="{0196FA31-6812-4B02-AFAA-E92503C45DCF}" type="presParOf" srcId="{87287577-3002-46C0-B6E6-1E8D09D8C5F1}" destId="{592E3AE4-A62B-4E45-83A7-198D0BABD1C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15764-B5FF-466C-B637-A63942B2FF82}">
      <dsp:nvSpPr>
        <dsp:cNvPr id="0" name=""/>
        <dsp:cNvSpPr/>
      </dsp:nvSpPr>
      <dsp:spPr>
        <a:xfrm>
          <a:off x="474375" y="4464"/>
          <a:ext cx="2602563" cy="2082050"/>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9AF6CD-3F61-4060-BAD3-3BC69B0BEE80}">
      <dsp:nvSpPr>
        <dsp:cNvPr id="0" name=""/>
        <dsp:cNvSpPr/>
      </dsp:nvSpPr>
      <dsp:spPr>
        <a:xfrm>
          <a:off x="708693" y="1878309"/>
          <a:ext cx="2316281" cy="728717"/>
        </a:xfrm>
        <a:prstGeom prst="wedgeRectCallout">
          <a:avLst>
            <a:gd name="adj1" fmla="val 20250"/>
            <a:gd name="adj2" fmla="val -607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36000" bIns="0" numCol="1" spcCol="1270" anchor="ctr" anchorCtr="0">
          <a:noAutofit/>
        </a:bodyPr>
        <a:lstStyle/>
        <a:p>
          <a:pPr marL="0" lvl="0" indent="0" algn="ctr" defTabSz="711200">
            <a:lnSpc>
              <a:spcPct val="90000"/>
            </a:lnSpc>
            <a:spcBef>
              <a:spcPct val="0"/>
            </a:spcBef>
            <a:spcAft>
              <a:spcPct val="35000"/>
            </a:spcAft>
            <a:buNone/>
          </a:pPr>
          <a:r>
            <a:rPr lang="en-IN" sz="1600" b="1" kern="1200" dirty="0">
              <a:effectLst>
                <a:outerShdw blurRad="38100" dist="38100" dir="2700000" algn="tl">
                  <a:srgbClr val="000000">
                    <a:alpha val="43137"/>
                  </a:srgbClr>
                </a:outerShdw>
              </a:effectLst>
            </a:rPr>
            <a:t>Customer Service Essentials</a:t>
          </a:r>
        </a:p>
      </dsp:txBody>
      <dsp:txXfrm>
        <a:off x="708693" y="1878309"/>
        <a:ext cx="2316281" cy="728717"/>
      </dsp:txXfrm>
    </dsp:sp>
    <dsp:sp modelId="{A139853F-AD36-4A0E-8A84-3C521F54EFAF}">
      <dsp:nvSpPr>
        <dsp:cNvPr id="0" name=""/>
        <dsp:cNvSpPr/>
      </dsp:nvSpPr>
      <dsp:spPr>
        <a:xfrm>
          <a:off x="3526661" y="4464"/>
          <a:ext cx="2602563" cy="2082050"/>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F1EFBB-ED19-40AF-83C1-7C470F15A645}">
      <dsp:nvSpPr>
        <dsp:cNvPr id="0" name=""/>
        <dsp:cNvSpPr/>
      </dsp:nvSpPr>
      <dsp:spPr>
        <a:xfrm>
          <a:off x="3760892" y="1878309"/>
          <a:ext cx="2316281" cy="728717"/>
        </a:xfrm>
        <a:prstGeom prst="wedgeRectCallout">
          <a:avLst>
            <a:gd name="adj1" fmla="val 20250"/>
            <a:gd name="adj2" fmla="val -607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Building an attitude of Ownership &amp; Accountability</a:t>
          </a:r>
          <a:endParaRPr lang="en-IN" sz="1600" b="1" kern="1200" dirty="0">
            <a:effectLst>
              <a:outerShdw blurRad="38100" dist="38100" dir="2700000" algn="tl">
                <a:srgbClr val="000000">
                  <a:alpha val="43137"/>
                </a:srgbClr>
              </a:outerShdw>
            </a:effectLst>
          </a:endParaRPr>
        </a:p>
      </dsp:txBody>
      <dsp:txXfrm>
        <a:off x="3760892" y="1878309"/>
        <a:ext cx="2316281" cy="728717"/>
      </dsp:txXfrm>
    </dsp:sp>
    <dsp:sp modelId="{97617FE4-4233-4084-B5CA-402862CC815C}">
      <dsp:nvSpPr>
        <dsp:cNvPr id="0" name=""/>
        <dsp:cNvSpPr/>
      </dsp:nvSpPr>
      <dsp:spPr>
        <a:xfrm>
          <a:off x="6555264" y="4464"/>
          <a:ext cx="2602563" cy="2082050"/>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7088" t="-35589" r="-17088" b="-3558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19F6D3-7D85-4DED-BFA8-9F980E7B200D}">
      <dsp:nvSpPr>
        <dsp:cNvPr id="0" name=""/>
        <dsp:cNvSpPr/>
      </dsp:nvSpPr>
      <dsp:spPr>
        <a:xfrm>
          <a:off x="6789418" y="1878309"/>
          <a:ext cx="2316281" cy="728717"/>
        </a:xfrm>
        <a:prstGeom prst="wedgeRectCallout">
          <a:avLst>
            <a:gd name="adj1" fmla="val 20250"/>
            <a:gd name="adj2" fmla="val -607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IN" sz="1600" b="1" kern="1200" dirty="0">
              <a:effectLst>
                <a:outerShdw blurRad="38100" dist="38100" dir="2700000" algn="tl">
                  <a:srgbClr val="000000">
                    <a:alpha val="43137"/>
                  </a:srgbClr>
                </a:outerShdw>
              </a:effectLst>
            </a:rPr>
            <a:t>Moment of Truth</a:t>
          </a:r>
        </a:p>
      </dsp:txBody>
      <dsp:txXfrm>
        <a:off x="6789418" y="1878309"/>
        <a:ext cx="2316281" cy="728717"/>
      </dsp:txXfrm>
    </dsp:sp>
    <dsp:sp modelId="{A39C1CCA-3060-4805-B2E7-6AF37DD03AC5}">
      <dsp:nvSpPr>
        <dsp:cNvPr id="0" name=""/>
        <dsp:cNvSpPr/>
      </dsp:nvSpPr>
      <dsp:spPr>
        <a:xfrm>
          <a:off x="493218" y="2867283"/>
          <a:ext cx="2602563" cy="2082050"/>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9B783E-72E7-4BC5-9E1E-E8ED7EAFD632}">
      <dsp:nvSpPr>
        <dsp:cNvPr id="0" name=""/>
        <dsp:cNvSpPr/>
      </dsp:nvSpPr>
      <dsp:spPr>
        <a:xfrm>
          <a:off x="727501" y="4741129"/>
          <a:ext cx="2316281" cy="728717"/>
        </a:xfrm>
        <a:prstGeom prst="wedgeRectCallout">
          <a:avLst>
            <a:gd name="adj1" fmla="val 20250"/>
            <a:gd name="adj2" fmla="val -607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IN" sz="1600" b="1" kern="1200" dirty="0">
              <a:effectLst>
                <a:outerShdw blurRad="38100" dist="38100" dir="2700000" algn="tl">
                  <a:srgbClr val="000000">
                    <a:alpha val="43137"/>
                  </a:srgbClr>
                </a:outerShdw>
              </a:effectLst>
            </a:rPr>
            <a:t>Understanding Customer Needs</a:t>
          </a:r>
        </a:p>
      </dsp:txBody>
      <dsp:txXfrm>
        <a:off x="727501" y="4741129"/>
        <a:ext cx="2316281" cy="728717"/>
      </dsp:txXfrm>
    </dsp:sp>
    <dsp:sp modelId="{006D3523-4AD6-495B-9593-3600002DABF9}">
      <dsp:nvSpPr>
        <dsp:cNvPr id="0" name=""/>
        <dsp:cNvSpPr/>
      </dsp:nvSpPr>
      <dsp:spPr>
        <a:xfrm>
          <a:off x="3534209" y="2867283"/>
          <a:ext cx="2602563" cy="2082050"/>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79D4DA-B09D-4ED2-91C6-94C2DFFD05FE}">
      <dsp:nvSpPr>
        <dsp:cNvPr id="0" name=""/>
        <dsp:cNvSpPr/>
      </dsp:nvSpPr>
      <dsp:spPr>
        <a:xfrm>
          <a:off x="3768350" y="4741129"/>
          <a:ext cx="2316281" cy="728717"/>
        </a:xfrm>
        <a:prstGeom prst="wedgeRectCallout">
          <a:avLst>
            <a:gd name="adj1" fmla="val 20250"/>
            <a:gd name="adj2" fmla="val -607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IN" sz="1600" b="1" kern="1200" dirty="0">
              <a:effectLst>
                <a:outerShdw blurRad="38100" dist="38100" dir="2700000" algn="tl">
                  <a:srgbClr val="000000">
                    <a:alpha val="43137"/>
                  </a:srgbClr>
                </a:outerShdw>
              </a:effectLst>
            </a:rPr>
            <a:t>Dealing with Irate Customers</a:t>
          </a:r>
        </a:p>
      </dsp:txBody>
      <dsp:txXfrm>
        <a:off x="3768350" y="4741129"/>
        <a:ext cx="2316281" cy="728717"/>
      </dsp:txXfrm>
    </dsp:sp>
    <dsp:sp modelId="{11877A90-2CF5-45D3-AC12-412ED387EE7C}">
      <dsp:nvSpPr>
        <dsp:cNvPr id="0" name=""/>
        <dsp:cNvSpPr/>
      </dsp:nvSpPr>
      <dsp:spPr>
        <a:xfrm>
          <a:off x="6550944" y="2867283"/>
          <a:ext cx="2602563" cy="2082050"/>
        </a:xfrm>
        <a:prstGeom prst="rect">
          <a:avLst/>
        </a:prstGeom>
        <a:blipFill>
          <a:blip xmlns:r="http://schemas.openxmlformats.org/officeDocument/2006/relationships"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a:stretch>
            <a:fillRect l="-10000" r="-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44A4659-87FD-45FB-B655-C783AF0514C6}">
      <dsp:nvSpPr>
        <dsp:cNvPr id="0" name=""/>
        <dsp:cNvSpPr/>
      </dsp:nvSpPr>
      <dsp:spPr>
        <a:xfrm>
          <a:off x="6785203" y="4741129"/>
          <a:ext cx="2316281" cy="728717"/>
        </a:xfrm>
        <a:prstGeom prst="wedgeRectCallout">
          <a:avLst>
            <a:gd name="adj1" fmla="val 20250"/>
            <a:gd name="adj2" fmla="val -607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IN" sz="1600" b="1" kern="1200" dirty="0">
              <a:effectLst>
                <a:outerShdw blurRad="38100" dist="38100" dir="2700000" algn="tl">
                  <a:srgbClr val="000000">
                    <a:alpha val="43137"/>
                  </a:srgbClr>
                </a:outerShdw>
              </a:effectLst>
            </a:rPr>
            <a:t>Art of Saying No to the Customer</a:t>
          </a:r>
        </a:p>
      </dsp:txBody>
      <dsp:txXfrm>
        <a:off x="6785203" y="4741129"/>
        <a:ext cx="2316281" cy="728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1F24A-7D06-4A84-8270-72E9F4057E9B}">
      <dsp:nvSpPr>
        <dsp:cNvPr id="0" name=""/>
        <dsp:cNvSpPr/>
      </dsp:nvSpPr>
      <dsp:spPr>
        <a:xfrm>
          <a:off x="27" y="1045538"/>
          <a:ext cx="2664005" cy="255599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5135" t="-11408" r="-8109" b="-8592"/>
          </a:stretch>
        </a:blip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sp>
    <dsp:sp modelId="{2E77ED83-6394-45A2-8A1D-E183F5854799}">
      <dsp:nvSpPr>
        <dsp:cNvPr id="0" name=""/>
        <dsp:cNvSpPr/>
      </dsp:nvSpPr>
      <dsp:spPr>
        <a:xfrm>
          <a:off x="187152" y="3464996"/>
          <a:ext cx="2448007" cy="827998"/>
        </a:xfrm>
        <a:prstGeom prst="wedgeRectCallout">
          <a:avLst>
            <a:gd name="adj1" fmla="val 20250"/>
            <a:gd name="adj2" fmla="val -607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chemeClr val="tx1"/>
              </a:solidFill>
              <a:effectLst>
                <a:outerShdw blurRad="38100" dist="38100" dir="2700000" algn="tl">
                  <a:srgbClr val="000000">
                    <a:alpha val="43137"/>
                  </a:srgbClr>
                </a:outerShdw>
              </a:effectLst>
              <a:latin typeface="Swis721 Cn BT" panose="020B0506020202030204" pitchFamily="34" charset="0"/>
            </a:rPr>
            <a:t>Stand out from competition</a:t>
          </a:r>
          <a:endParaRPr lang="en-US" sz="2400" kern="1200" dirty="0">
            <a:solidFill>
              <a:schemeClr val="tx1"/>
            </a:solidFill>
            <a:effectLst>
              <a:outerShdw blurRad="38100" dist="38100" dir="2700000" algn="tl">
                <a:srgbClr val="000000">
                  <a:alpha val="43137"/>
                </a:srgbClr>
              </a:outerShdw>
            </a:effectLst>
            <a:latin typeface="Swis721 Cn BT" panose="020B0506020202030204" pitchFamily="34" charset="0"/>
          </a:endParaRPr>
        </a:p>
      </dsp:txBody>
      <dsp:txXfrm>
        <a:off x="187152" y="3464996"/>
        <a:ext cx="2448007" cy="827998"/>
      </dsp:txXfrm>
    </dsp:sp>
    <dsp:sp modelId="{B6A43D06-CE1F-4999-8EE0-D73C410881D5}">
      <dsp:nvSpPr>
        <dsp:cNvPr id="0" name=""/>
        <dsp:cNvSpPr/>
      </dsp:nvSpPr>
      <dsp:spPr>
        <a:xfrm>
          <a:off x="2890109" y="1045538"/>
          <a:ext cx="2664005" cy="2555994"/>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027" t="-8451" r="-42567" b="-8451"/>
          </a:stretch>
        </a:blip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sp>
    <dsp:sp modelId="{1148ABE7-BC72-4C46-9023-8A24B1200383}">
      <dsp:nvSpPr>
        <dsp:cNvPr id="0" name=""/>
        <dsp:cNvSpPr/>
      </dsp:nvSpPr>
      <dsp:spPr>
        <a:xfrm>
          <a:off x="3077235" y="3464996"/>
          <a:ext cx="2448007" cy="827998"/>
        </a:xfrm>
        <a:prstGeom prst="wedgeRectCallout">
          <a:avLst>
            <a:gd name="adj1" fmla="val 20250"/>
            <a:gd name="adj2" fmla="val -607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chemeClr val="tx1"/>
              </a:solidFill>
              <a:effectLst>
                <a:outerShdw blurRad="38100" dist="38100" dir="2700000" algn="tl">
                  <a:srgbClr val="000000">
                    <a:alpha val="43137"/>
                  </a:srgbClr>
                </a:outerShdw>
              </a:effectLst>
              <a:latin typeface="Swis721 Cn BT" panose="020B0506020202030204" pitchFamily="34" charset="0"/>
            </a:rPr>
            <a:t>Retain customers through goodwill </a:t>
          </a:r>
          <a:endParaRPr lang="en-US" sz="2400" kern="1200" dirty="0">
            <a:solidFill>
              <a:schemeClr val="tx1"/>
            </a:solidFill>
            <a:effectLst>
              <a:outerShdw blurRad="38100" dist="38100" dir="2700000" algn="tl">
                <a:srgbClr val="000000">
                  <a:alpha val="43137"/>
                </a:srgbClr>
              </a:outerShdw>
            </a:effectLst>
            <a:latin typeface="Swis721 Cn BT" panose="020B0506020202030204" pitchFamily="34" charset="0"/>
          </a:endParaRPr>
        </a:p>
      </dsp:txBody>
      <dsp:txXfrm>
        <a:off x="3077235" y="3464996"/>
        <a:ext cx="2448007" cy="827998"/>
      </dsp:txXfrm>
    </dsp:sp>
    <dsp:sp modelId="{D5074CBD-5484-4AD9-B0A5-988A350420C8}">
      <dsp:nvSpPr>
        <dsp:cNvPr id="0" name=""/>
        <dsp:cNvSpPr/>
      </dsp:nvSpPr>
      <dsp:spPr>
        <a:xfrm>
          <a:off x="5780192" y="1045538"/>
          <a:ext cx="2664005" cy="2555994"/>
        </a:xfrm>
        <a:prstGeom prst="rect">
          <a:avLst/>
        </a:prstGeom>
        <a:blipFill dpi="0" rotWithShape="1">
          <a:blip xmlns:r="http://schemas.openxmlformats.org/officeDocument/2006/relationships" r:embed="rId3"/>
          <a:srcRect/>
          <a:stretch>
            <a:fillRect l="-95270" t="-10566" r="-8784" b="-3519"/>
          </a:stretch>
        </a:blip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sp>
    <dsp:sp modelId="{FEDDCD8F-BD67-4725-AF93-A3581305C1D8}">
      <dsp:nvSpPr>
        <dsp:cNvPr id="0" name=""/>
        <dsp:cNvSpPr/>
      </dsp:nvSpPr>
      <dsp:spPr>
        <a:xfrm>
          <a:off x="5967318" y="3464996"/>
          <a:ext cx="2448007" cy="827998"/>
        </a:xfrm>
        <a:prstGeom prst="wedgeRectCallout">
          <a:avLst>
            <a:gd name="adj1" fmla="val 20250"/>
            <a:gd name="adj2" fmla="val -607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chemeClr val="tx1"/>
              </a:solidFill>
              <a:effectLst>
                <a:outerShdw blurRad="38100" dist="38100" dir="2700000" algn="tl">
                  <a:srgbClr val="000000">
                    <a:alpha val="43137"/>
                  </a:srgbClr>
                </a:outerShdw>
              </a:effectLst>
              <a:latin typeface="Swis721 Cn BT" panose="020B0506020202030204" pitchFamily="34" charset="0"/>
            </a:rPr>
            <a:t>Word of mouth publicity</a:t>
          </a:r>
          <a:endParaRPr lang="en-US" sz="2400" kern="1200" dirty="0">
            <a:solidFill>
              <a:schemeClr val="tx1"/>
            </a:solidFill>
            <a:effectLst>
              <a:outerShdw blurRad="38100" dist="38100" dir="2700000" algn="tl">
                <a:srgbClr val="000000">
                  <a:alpha val="43137"/>
                </a:srgbClr>
              </a:outerShdw>
            </a:effectLst>
            <a:latin typeface="Swis721 Cn BT" panose="020B0506020202030204" pitchFamily="34" charset="0"/>
          </a:endParaRPr>
        </a:p>
      </dsp:txBody>
      <dsp:txXfrm>
        <a:off x="5967318" y="3464996"/>
        <a:ext cx="2448007" cy="827998"/>
      </dsp:txXfrm>
    </dsp:sp>
    <dsp:sp modelId="{EB936675-CE2C-410E-B1A3-77DED70E8054}">
      <dsp:nvSpPr>
        <dsp:cNvPr id="0" name=""/>
        <dsp:cNvSpPr/>
      </dsp:nvSpPr>
      <dsp:spPr>
        <a:xfrm>
          <a:off x="8670274" y="1045538"/>
          <a:ext cx="2664005" cy="2555994"/>
        </a:xfrm>
        <a:prstGeom prst="rect">
          <a:avLst/>
        </a:prstGeom>
        <a:blipFill dpi="0" rotWithShape="1">
          <a:blip xmlns:r="http://schemas.openxmlformats.org/officeDocument/2006/relationships" r:embed="rId4"/>
          <a:srcRect/>
          <a:stretch>
            <a:fillRect l="-62479" t="-38459" r="-42925" b="-27191"/>
          </a:stretch>
        </a:blipFill>
        <a:ln w="127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sp>
    <dsp:sp modelId="{988EA38A-692B-4B08-B489-780C258861CB}">
      <dsp:nvSpPr>
        <dsp:cNvPr id="0" name=""/>
        <dsp:cNvSpPr/>
      </dsp:nvSpPr>
      <dsp:spPr>
        <a:xfrm>
          <a:off x="8857400" y="3464996"/>
          <a:ext cx="2448007" cy="827998"/>
        </a:xfrm>
        <a:prstGeom prst="wedgeRectCallout">
          <a:avLst>
            <a:gd name="adj1" fmla="val 20250"/>
            <a:gd name="adj2" fmla="val -607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chemeClr val="tx1"/>
              </a:solidFill>
              <a:effectLst>
                <a:outerShdw blurRad="38100" dist="38100" dir="2700000" algn="tl">
                  <a:srgbClr val="000000">
                    <a:alpha val="43137"/>
                  </a:srgbClr>
                </a:outerShdw>
              </a:effectLst>
              <a:latin typeface="Swis721 Cn BT" panose="020B0506020202030204" pitchFamily="34" charset="0"/>
            </a:rPr>
            <a:t>Growth of revenue</a:t>
          </a:r>
          <a:endParaRPr lang="en-US" sz="2400" kern="1200" dirty="0">
            <a:solidFill>
              <a:schemeClr val="tx1"/>
            </a:solidFill>
            <a:effectLst>
              <a:outerShdw blurRad="38100" dist="38100" dir="2700000" algn="tl">
                <a:srgbClr val="000000">
                  <a:alpha val="43137"/>
                </a:srgbClr>
              </a:outerShdw>
            </a:effectLst>
            <a:latin typeface="Swis721 Cn BT" panose="020B0506020202030204" pitchFamily="34" charset="0"/>
          </a:endParaRPr>
        </a:p>
      </dsp:txBody>
      <dsp:txXfrm>
        <a:off x="8857400" y="3464996"/>
        <a:ext cx="2448007" cy="827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45F44-689B-4C74-A5D6-24EF7E5D6845}">
      <dsp:nvSpPr>
        <dsp:cNvPr id="0" name=""/>
        <dsp:cNvSpPr/>
      </dsp:nvSpPr>
      <dsp:spPr>
        <a:xfrm>
          <a:off x="-6146154"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CC517B-BE61-4A35-AFF3-99642CBB4076}">
      <dsp:nvSpPr>
        <dsp:cNvPr id="0" name=""/>
        <dsp:cNvSpPr/>
      </dsp:nvSpPr>
      <dsp:spPr>
        <a:xfrm>
          <a:off x="588106" y="359176"/>
          <a:ext cx="6346240" cy="8336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Taking the initiative to bring about positive results.</a:t>
          </a:r>
          <a:endParaRPr lang="en-US" sz="2000" b="1" kern="1200" dirty="0">
            <a:latin typeface="Swis721 Cn BT" panose="020B0506020202030204" pitchFamily="34" charset="0"/>
          </a:endParaRPr>
        </a:p>
      </dsp:txBody>
      <dsp:txXfrm>
        <a:off x="588106" y="359176"/>
        <a:ext cx="6346240" cy="833607"/>
      </dsp:txXfrm>
    </dsp:sp>
    <dsp:sp modelId="{F679BB95-537A-4E33-9B33-9D53EE5F61DC}">
      <dsp:nvSpPr>
        <dsp:cNvPr id="0" name=""/>
        <dsp:cNvSpPr/>
      </dsp:nvSpPr>
      <dsp:spPr>
        <a:xfrm>
          <a:off x="70327" y="312386"/>
          <a:ext cx="1042009" cy="10420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C80E9-A8F6-4284-B35E-20B6C1845D73}">
      <dsp:nvSpPr>
        <dsp:cNvPr id="0" name=""/>
        <dsp:cNvSpPr/>
      </dsp:nvSpPr>
      <dsp:spPr>
        <a:xfrm>
          <a:off x="992975" y="1619724"/>
          <a:ext cx="5922115" cy="833607"/>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Not waiting for others to act, and caring about the outcome as much as an owner of the company would</a:t>
          </a:r>
          <a:endParaRPr lang="en-US" sz="2000" b="1" kern="1200" dirty="0">
            <a:latin typeface="Swis721 Cn BT" panose="020B0506020202030204" pitchFamily="34" charset="0"/>
          </a:endParaRPr>
        </a:p>
      </dsp:txBody>
      <dsp:txXfrm>
        <a:off x="992975" y="1619724"/>
        <a:ext cx="5922115" cy="833607"/>
      </dsp:txXfrm>
    </dsp:sp>
    <dsp:sp modelId="{2FCFBEA2-E340-4507-81C1-9B3E8D48E021}">
      <dsp:nvSpPr>
        <dsp:cNvPr id="0" name=""/>
        <dsp:cNvSpPr/>
      </dsp:nvSpPr>
      <dsp:spPr>
        <a:xfrm>
          <a:off x="548253" y="1563014"/>
          <a:ext cx="1042009" cy="1042009"/>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2BB7A1-096E-4EF8-9152-A801C35E3F0E}">
      <dsp:nvSpPr>
        <dsp:cNvPr id="0" name=""/>
        <dsp:cNvSpPr/>
      </dsp:nvSpPr>
      <dsp:spPr>
        <a:xfrm>
          <a:off x="1069258" y="2917843"/>
          <a:ext cx="5845423" cy="833607"/>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prstClr val="white"/>
              </a:solidFill>
              <a:latin typeface="Swis721 Cn BT" panose="020B0506020202030204" pitchFamily="34" charset="0"/>
              <a:ea typeface="+mn-ea"/>
              <a:cs typeface="+mn-cs"/>
            </a:rPr>
            <a:t>Being accountable for the results of your actions - that are the of the highest quality and delivered in a timely manner</a:t>
          </a:r>
          <a:r>
            <a:rPr lang="en-US" altLang="en-US" sz="2000" kern="1200" dirty="0">
              <a:latin typeface="Swis721 Cn BT" panose="020B0506020202030204" pitchFamily="34" charset="0"/>
            </a:rPr>
            <a:t>.</a:t>
          </a:r>
          <a:endParaRPr lang="en-US" sz="2000" b="1" kern="1200" dirty="0">
            <a:latin typeface="Swis721 Cn BT" panose="020B0506020202030204" pitchFamily="34" charset="0"/>
          </a:endParaRPr>
        </a:p>
      </dsp:txBody>
      <dsp:txXfrm>
        <a:off x="1069258" y="2917843"/>
        <a:ext cx="5845423" cy="833607"/>
      </dsp:txXfrm>
    </dsp:sp>
    <dsp:sp modelId="{EF43E16C-41F0-4307-826A-0C12355127F8}">
      <dsp:nvSpPr>
        <dsp:cNvPr id="0" name=""/>
        <dsp:cNvSpPr/>
      </dsp:nvSpPr>
      <dsp:spPr>
        <a:xfrm>
          <a:off x="548253" y="2813642"/>
          <a:ext cx="1042009" cy="1042009"/>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06C1EB-20D7-4F34-91DD-334142EE8C25}">
      <dsp:nvSpPr>
        <dsp:cNvPr id="0" name=""/>
        <dsp:cNvSpPr/>
      </dsp:nvSpPr>
      <dsp:spPr>
        <a:xfrm>
          <a:off x="591331" y="4168472"/>
          <a:ext cx="6323350" cy="83360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prstClr val="white"/>
              </a:solidFill>
              <a:latin typeface="Swis721 Cn BT"/>
              <a:ea typeface="+mn-ea"/>
              <a:cs typeface="+mn-cs"/>
            </a:rPr>
            <a:t>Taking ownership shows others that they can trust you to do the right thing</a:t>
          </a:r>
          <a:endParaRPr lang="en-US" sz="2000" kern="1200" dirty="0">
            <a:solidFill>
              <a:prstClr val="white"/>
            </a:solidFill>
            <a:latin typeface="Swis721 Cn BT"/>
            <a:ea typeface="+mn-ea"/>
            <a:cs typeface="+mn-cs"/>
          </a:endParaRPr>
        </a:p>
      </dsp:txBody>
      <dsp:txXfrm>
        <a:off x="591331" y="4168472"/>
        <a:ext cx="6323350" cy="833607"/>
      </dsp:txXfrm>
    </dsp:sp>
    <dsp:sp modelId="{E200DF1C-1A9B-4A71-8DB9-302205167B97}">
      <dsp:nvSpPr>
        <dsp:cNvPr id="0" name=""/>
        <dsp:cNvSpPr/>
      </dsp:nvSpPr>
      <dsp:spPr>
        <a:xfrm>
          <a:off x="70327" y="4064271"/>
          <a:ext cx="1042009" cy="1042009"/>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14684-B3B8-4E9A-9BAF-840EC5AF5A25}">
      <dsp:nvSpPr>
        <dsp:cNvPr id="0" name=""/>
        <dsp:cNvSpPr/>
      </dsp:nvSpPr>
      <dsp:spPr>
        <a:xfrm>
          <a:off x="271028" y="4472"/>
          <a:ext cx="2228405" cy="1663457"/>
        </a:xfrm>
        <a:prstGeom prst="round2SameRect">
          <a:avLst>
            <a:gd name="adj1" fmla="val 8000"/>
            <a:gd name="adj2" fmla="val 0"/>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7851" t="-12761" r="-17851" b="-12761"/>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4247CE-9426-42B8-8504-DCA56ACC34F2}">
      <dsp:nvSpPr>
        <dsp:cNvPr id="0" name=""/>
        <dsp:cNvSpPr/>
      </dsp:nvSpPr>
      <dsp:spPr>
        <a:xfrm>
          <a:off x="271028" y="1667929"/>
          <a:ext cx="2228405" cy="71528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First impression</a:t>
          </a:r>
          <a:endParaRPr lang="en-IN" sz="1700" b="1" kern="1200" dirty="0">
            <a:effectLst>
              <a:outerShdw blurRad="38100" dist="38100" dir="2700000" algn="tl">
                <a:srgbClr val="000000">
                  <a:alpha val="43137"/>
                </a:srgbClr>
              </a:outerShdw>
            </a:effectLst>
          </a:endParaRPr>
        </a:p>
      </dsp:txBody>
      <dsp:txXfrm>
        <a:off x="271028" y="1667929"/>
        <a:ext cx="1569299" cy="715286"/>
      </dsp:txXfrm>
    </dsp:sp>
    <dsp:sp modelId="{D343486E-0BE3-4A5A-8FF0-18C33305BFB5}">
      <dsp:nvSpPr>
        <dsp:cNvPr id="0" name=""/>
        <dsp:cNvSpPr/>
      </dsp:nvSpPr>
      <dsp:spPr>
        <a:xfrm>
          <a:off x="1903340" y="1781546"/>
          <a:ext cx="779941" cy="779941"/>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0"/>
              <a:satOff val="0"/>
              <a:lumOff val="0"/>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dsp:style>
    </dsp:sp>
    <dsp:sp modelId="{35F6F628-6EB7-4E62-B672-ABEE9E0C160C}">
      <dsp:nvSpPr>
        <dsp:cNvPr id="0" name=""/>
        <dsp:cNvSpPr/>
      </dsp:nvSpPr>
      <dsp:spPr>
        <a:xfrm>
          <a:off x="3374024" y="4472"/>
          <a:ext cx="2228405" cy="1663457"/>
        </a:xfrm>
        <a:prstGeom prst="round2SameRect">
          <a:avLst>
            <a:gd name="adj1" fmla="val 8000"/>
            <a:gd name="adj2" fmla="val 0"/>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8AEEF9-6672-4BDB-ACAF-693995011856}">
      <dsp:nvSpPr>
        <dsp:cNvPr id="0" name=""/>
        <dsp:cNvSpPr/>
      </dsp:nvSpPr>
      <dsp:spPr>
        <a:xfrm>
          <a:off x="3374024" y="1667929"/>
          <a:ext cx="2228405" cy="715286"/>
        </a:xfrm>
        <a:prstGeom prst="rect">
          <a:avLst/>
        </a:prstGeom>
        <a:solidFill>
          <a:schemeClr val="accent4">
            <a:hueOff val="1960178"/>
            <a:satOff val="-8155"/>
            <a:lumOff val="1922"/>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Product or Service Delivery</a:t>
          </a:r>
          <a:endParaRPr lang="en-IN" sz="1700" b="1" kern="1200" dirty="0">
            <a:effectLst>
              <a:outerShdw blurRad="38100" dist="38100" dir="2700000" algn="tl">
                <a:srgbClr val="000000">
                  <a:alpha val="43137"/>
                </a:srgbClr>
              </a:outerShdw>
            </a:effectLst>
          </a:endParaRPr>
        </a:p>
      </dsp:txBody>
      <dsp:txXfrm>
        <a:off x="3374024" y="1667929"/>
        <a:ext cx="1569299" cy="715286"/>
      </dsp:txXfrm>
    </dsp:sp>
    <dsp:sp modelId="{B38D97CA-8DA3-40AA-B0AD-CA3A66CE26A0}">
      <dsp:nvSpPr>
        <dsp:cNvPr id="0" name=""/>
        <dsp:cNvSpPr/>
      </dsp:nvSpPr>
      <dsp:spPr>
        <a:xfrm>
          <a:off x="5006362" y="1781546"/>
          <a:ext cx="779941" cy="779941"/>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81" r="-81"/>
          </a:stretch>
        </a:blipFill>
        <a:ln w="12700" cap="flat" cmpd="sng" algn="ctr">
          <a:solidFill>
            <a:schemeClr val="accent4">
              <a:tint val="40000"/>
              <a:alpha val="90000"/>
              <a:hueOff val="2172385"/>
              <a:satOff val="-10249"/>
              <a:lumOff val="-370"/>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dsp:style>
    </dsp:sp>
    <dsp:sp modelId="{CCFDBC14-272B-484E-BEB3-88506BDF886A}">
      <dsp:nvSpPr>
        <dsp:cNvPr id="0" name=""/>
        <dsp:cNvSpPr/>
      </dsp:nvSpPr>
      <dsp:spPr>
        <a:xfrm>
          <a:off x="6463271" y="4472"/>
          <a:ext cx="2228405" cy="1663457"/>
        </a:xfrm>
        <a:prstGeom prst="round2SameRect">
          <a:avLst>
            <a:gd name="adj1" fmla="val 8000"/>
            <a:gd name="adj2" fmla="val 0"/>
          </a:avLst>
        </a:prstGeom>
        <a:blipFill dpi="0" rotWithShape="0">
          <a:blip xmlns:r="http://schemas.openxmlformats.org/officeDocument/2006/relationships" r:embed="rId5" cstate="print">
            <a:extLst>
              <a:ext uri="{28A0092B-C50C-407E-A947-70E740481C1C}">
                <a14:useLocalDpi xmlns:a14="http://schemas.microsoft.com/office/drawing/2010/main" val="0"/>
              </a:ext>
            </a:extLst>
          </a:blip>
          <a:srcRect/>
          <a:stretch>
            <a:fillRect l="-28353" r="727"/>
          </a:stretch>
        </a:blip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9D6DBC-8CB9-4F9E-A634-6383F6DE4C8F}">
      <dsp:nvSpPr>
        <dsp:cNvPr id="0" name=""/>
        <dsp:cNvSpPr/>
      </dsp:nvSpPr>
      <dsp:spPr>
        <a:xfrm>
          <a:off x="6463271" y="1667929"/>
          <a:ext cx="2228405" cy="715286"/>
        </a:xfrm>
        <a:prstGeom prst="rect">
          <a:avLst/>
        </a:prstGeom>
        <a:solidFill>
          <a:schemeClr val="accent4">
            <a:hueOff val="3920356"/>
            <a:satOff val="-16311"/>
            <a:lumOff val="3843"/>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Customer Service</a:t>
          </a:r>
          <a:endParaRPr lang="en-IN" sz="1700" b="1" kern="1200" dirty="0">
            <a:effectLst>
              <a:outerShdw blurRad="38100" dist="38100" dir="2700000" algn="tl">
                <a:srgbClr val="000000">
                  <a:alpha val="43137"/>
                </a:srgbClr>
              </a:outerShdw>
            </a:effectLst>
          </a:endParaRPr>
        </a:p>
      </dsp:txBody>
      <dsp:txXfrm>
        <a:off x="6463271" y="1667929"/>
        <a:ext cx="1569299" cy="715286"/>
      </dsp:txXfrm>
    </dsp:sp>
    <dsp:sp modelId="{B9A12A23-517C-49DA-A783-9FE2891E5DF8}">
      <dsp:nvSpPr>
        <dsp:cNvPr id="0" name=""/>
        <dsp:cNvSpPr/>
      </dsp:nvSpPr>
      <dsp:spPr>
        <a:xfrm>
          <a:off x="8095930" y="1781546"/>
          <a:ext cx="779941" cy="779941"/>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81" r="-81"/>
          </a:stretch>
        </a:blipFill>
        <a:ln w="12700" cap="flat" cmpd="sng" algn="ctr">
          <a:solidFill>
            <a:schemeClr val="accent4">
              <a:tint val="40000"/>
              <a:alpha val="90000"/>
              <a:hueOff val="4344770"/>
              <a:satOff val="-20498"/>
              <a:lumOff val="-740"/>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dsp:style>
    </dsp:sp>
    <dsp:sp modelId="{2BE86870-6CDC-4CA0-8ADD-3D67F7BC0DE5}">
      <dsp:nvSpPr>
        <dsp:cNvPr id="0" name=""/>
        <dsp:cNvSpPr/>
      </dsp:nvSpPr>
      <dsp:spPr>
        <a:xfrm>
          <a:off x="271028" y="2947777"/>
          <a:ext cx="2228405" cy="1663457"/>
        </a:xfrm>
        <a:prstGeom prst="round2SameRect">
          <a:avLst>
            <a:gd name="adj1" fmla="val 8000"/>
            <a:gd name="adj2" fmla="val 0"/>
          </a:avLst>
        </a:prstGeom>
        <a:blipFill dpi="0" rotWithShape="0">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1C09D1-FC50-49AD-A8E7-1BF314F2AEC6}">
      <dsp:nvSpPr>
        <dsp:cNvPr id="0" name=""/>
        <dsp:cNvSpPr/>
      </dsp:nvSpPr>
      <dsp:spPr>
        <a:xfrm>
          <a:off x="271028" y="4611234"/>
          <a:ext cx="2228405" cy="715286"/>
        </a:xfrm>
        <a:prstGeom prst="rect">
          <a:avLst/>
        </a:prstGeom>
        <a:solidFill>
          <a:schemeClr val="accent4">
            <a:hueOff val="5880535"/>
            <a:satOff val="-24466"/>
            <a:lumOff val="5765"/>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Billing and Payment</a:t>
          </a:r>
          <a:endParaRPr lang="en-IN" sz="1700" b="1" kern="1200" dirty="0">
            <a:effectLst>
              <a:outerShdw blurRad="38100" dist="38100" dir="2700000" algn="tl">
                <a:srgbClr val="000000">
                  <a:alpha val="43137"/>
                </a:srgbClr>
              </a:outerShdw>
            </a:effectLst>
          </a:endParaRPr>
        </a:p>
      </dsp:txBody>
      <dsp:txXfrm>
        <a:off x="271028" y="4611234"/>
        <a:ext cx="1569299" cy="715286"/>
      </dsp:txXfrm>
    </dsp:sp>
    <dsp:sp modelId="{B16D60A9-FBF5-4D03-9005-C00B9A293523}">
      <dsp:nvSpPr>
        <dsp:cNvPr id="0" name=""/>
        <dsp:cNvSpPr/>
      </dsp:nvSpPr>
      <dsp:spPr>
        <a:xfrm>
          <a:off x="1903340" y="4724851"/>
          <a:ext cx="779941" cy="779941"/>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81" r="-81"/>
          </a:stretch>
        </a:blipFill>
        <a:ln w="12700" cap="flat" cmpd="sng" algn="ctr">
          <a:solidFill>
            <a:schemeClr val="accent4">
              <a:tint val="40000"/>
              <a:alpha val="90000"/>
              <a:hueOff val="6517155"/>
              <a:satOff val="-30747"/>
              <a:lumOff val="-1111"/>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dsp:style>
    </dsp:sp>
    <dsp:sp modelId="{2A63B79B-3E77-4BFD-B2BE-766730545026}">
      <dsp:nvSpPr>
        <dsp:cNvPr id="0" name=""/>
        <dsp:cNvSpPr/>
      </dsp:nvSpPr>
      <dsp:spPr>
        <a:xfrm>
          <a:off x="3374024" y="2947777"/>
          <a:ext cx="2228405" cy="1663457"/>
        </a:xfrm>
        <a:prstGeom prst="round2SameRect">
          <a:avLst>
            <a:gd name="adj1" fmla="val 8000"/>
            <a:gd name="adj2" fmla="val 0"/>
          </a:avLst>
        </a:prstGeom>
        <a:blipFill dpi="0" rotWithShape="0">
          <a:blip xmlns:r="http://schemas.openxmlformats.org/officeDocument/2006/relationships" r:embed="rId7" cstate="print">
            <a:extLst>
              <a:ext uri="{28A0092B-C50C-407E-A947-70E740481C1C}">
                <a14:useLocalDpi xmlns:a14="http://schemas.microsoft.com/office/drawing/2010/main" val="0"/>
              </a:ext>
            </a:extLst>
          </a:blip>
          <a:srcRect/>
          <a:stretch>
            <a:fillRect l="-31583" t="-18171" r="-31583" b="-18171"/>
          </a:stretch>
        </a:blip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65195-3565-4D76-BC3D-54B6BF0AB172}">
      <dsp:nvSpPr>
        <dsp:cNvPr id="0" name=""/>
        <dsp:cNvSpPr/>
      </dsp:nvSpPr>
      <dsp:spPr>
        <a:xfrm>
          <a:off x="3374024" y="4611234"/>
          <a:ext cx="2228405" cy="715286"/>
        </a:xfrm>
        <a:prstGeom prst="rect">
          <a:avLst/>
        </a:prstGeom>
        <a:solidFill>
          <a:schemeClr val="accent4">
            <a:hueOff val="7840713"/>
            <a:satOff val="-32622"/>
            <a:lumOff val="7686"/>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Product or Service Performance</a:t>
          </a:r>
          <a:endParaRPr lang="en-IN" sz="1700" b="1" kern="1200" dirty="0">
            <a:effectLst>
              <a:outerShdw blurRad="38100" dist="38100" dir="2700000" algn="tl">
                <a:srgbClr val="000000">
                  <a:alpha val="43137"/>
                </a:srgbClr>
              </a:outerShdw>
            </a:effectLst>
          </a:endParaRPr>
        </a:p>
      </dsp:txBody>
      <dsp:txXfrm>
        <a:off x="3374024" y="4611234"/>
        <a:ext cx="1569299" cy="715286"/>
      </dsp:txXfrm>
    </dsp:sp>
    <dsp:sp modelId="{F0B6E691-6A9B-41CB-89CB-9DED10EB9F2D}">
      <dsp:nvSpPr>
        <dsp:cNvPr id="0" name=""/>
        <dsp:cNvSpPr/>
      </dsp:nvSpPr>
      <dsp:spPr>
        <a:xfrm>
          <a:off x="5006362" y="4724851"/>
          <a:ext cx="779941" cy="779941"/>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81" r="-81"/>
          </a:stretch>
        </a:blipFill>
        <a:ln w="12700" cap="flat" cmpd="sng" algn="ctr">
          <a:solidFill>
            <a:schemeClr val="accent4">
              <a:tint val="40000"/>
              <a:alpha val="90000"/>
              <a:hueOff val="8689540"/>
              <a:satOff val="-40996"/>
              <a:lumOff val="-1481"/>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dsp:style>
    </dsp:sp>
    <dsp:sp modelId="{17F1F948-92AF-4B92-BF07-38A0F570FA52}">
      <dsp:nvSpPr>
        <dsp:cNvPr id="0" name=""/>
        <dsp:cNvSpPr/>
      </dsp:nvSpPr>
      <dsp:spPr>
        <a:xfrm>
          <a:off x="6463271" y="2947777"/>
          <a:ext cx="2228405" cy="1663457"/>
        </a:xfrm>
        <a:prstGeom prst="round2SameRect">
          <a:avLst>
            <a:gd name="adj1" fmla="val 8000"/>
            <a:gd name="adj2" fmla="val 0"/>
          </a:avLst>
        </a:prstGeom>
        <a:blipFill dpi="0" rotWithShape="0">
          <a:blip xmlns:r="http://schemas.openxmlformats.org/officeDocument/2006/relationships" r:embed="rId8" cstate="print">
            <a:extLst>
              <a:ext uri="{28A0092B-C50C-407E-A947-70E740481C1C}">
                <a14:useLocalDpi xmlns:a14="http://schemas.microsoft.com/office/drawing/2010/main" val="0"/>
              </a:ext>
            </a:extLst>
          </a:blip>
          <a:srcRect/>
          <a:stretch>
            <a:fillRect l="-31583" t="-858" r="-12197" b="-9514"/>
          </a:stretch>
        </a:blip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3F6C48-3A5D-4363-AADA-132E283B8B46}">
      <dsp:nvSpPr>
        <dsp:cNvPr id="0" name=""/>
        <dsp:cNvSpPr/>
      </dsp:nvSpPr>
      <dsp:spPr>
        <a:xfrm>
          <a:off x="6463271" y="4611234"/>
          <a:ext cx="2228405" cy="715286"/>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Post-Purchase Follow-up</a:t>
          </a:r>
          <a:endParaRPr lang="en-IN" sz="1700" b="1" kern="1200" dirty="0">
            <a:effectLst>
              <a:outerShdw blurRad="38100" dist="38100" dir="2700000" algn="tl">
                <a:srgbClr val="000000">
                  <a:alpha val="43137"/>
                </a:srgbClr>
              </a:outerShdw>
            </a:effectLst>
          </a:endParaRPr>
        </a:p>
      </dsp:txBody>
      <dsp:txXfrm>
        <a:off x="6463271" y="4611234"/>
        <a:ext cx="1569299" cy="715286"/>
      </dsp:txXfrm>
    </dsp:sp>
    <dsp:sp modelId="{592E3AE4-A62B-4E45-83A7-198D0BABD1C8}">
      <dsp:nvSpPr>
        <dsp:cNvPr id="0" name=""/>
        <dsp:cNvSpPr/>
      </dsp:nvSpPr>
      <dsp:spPr>
        <a:xfrm>
          <a:off x="8095930" y="4724851"/>
          <a:ext cx="779941" cy="779941"/>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81" r="-81"/>
          </a:stretch>
        </a:blipFill>
        <a:ln w="12700" cap="flat" cmpd="sng" algn="ctr">
          <a:solidFill>
            <a:schemeClr val="accent4">
              <a:tint val="40000"/>
              <a:alpha val="90000"/>
              <a:hueOff val="10861925"/>
              <a:satOff val="-51245"/>
              <a:lumOff val="-1851"/>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wis721 Cn BT" panose="020B0506020202030204" pitchFamily="34" charset="0"/>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wis721 Cn BT" panose="020B0506020202030204" pitchFamily="34" charset="0"/>
              </a:defRPr>
            </a:lvl1pPr>
          </a:lstStyle>
          <a:p>
            <a:fld id="{3A523711-E626-4FBC-843E-61711F5BEDAA}" type="datetimeFigureOut">
              <a:rPr lang="en-IN" smtClean="0"/>
              <a:pPr/>
              <a:t>06-09-2024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wis721 Cn BT" panose="020B0506020202030204" pitchFamily="34" charset="0"/>
              </a:defRPr>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wis721 Cn BT" panose="020B0506020202030204" pitchFamily="34" charset="0"/>
              </a:defRPr>
            </a:lvl1pPr>
          </a:lstStyle>
          <a:p>
            <a:fld id="{8CEE670E-4A6B-4F29-893C-A77A5F261C91}"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721 Cn BT" panose="020B0506020202030204" pitchFamily="34" charset="0"/>
        <a:ea typeface="+mn-ea"/>
        <a:cs typeface="+mn-cs"/>
      </a:defRPr>
    </a:lvl1pPr>
    <a:lvl2pPr marL="457200" algn="l" defTabSz="914400" rtl="0" eaLnBrk="1" latinLnBrk="0" hangingPunct="1">
      <a:defRPr sz="1200" kern="1200">
        <a:solidFill>
          <a:schemeClr val="tx1"/>
        </a:solidFill>
        <a:latin typeface="Swis721 Cn BT" panose="020B0506020202030204" pitchFamily="34" charset="0"/>
        <a:ea typeface="+mn-ea"/>
        <a:cs typeface="+mn-cs"/>
      </a:defRPr>
    </a:lvl2pPr>
    <a:lvl3pPr marL="914400" algn="l" defTabSz="914400" rtl="0" eaLnBrk="1" latinLnBrk="0" hangingPunct="1">
      <a:defRPr sz="1200" kern="1200">
        <a:solidFill>
          <a:schemeClr val="tx1"/>
        </a:solidFill>
        <a:latin typeface="Swis721 Cn BT" panose="020B0506020202030204" pitchFamily="34" charset="0"/>
        <a:ea typeface="+mn-ea"/>
        <a:cs typeface="+mn-cs"/>
      </a:defRPr>
    </a:lvl3pPr>
    <a:lvl4pPr marL="1371600" algn="l" defTabSz="914400" rtl="0" eaLnBrk="1" latinLnBrk="0" hangingPunct="1">
      <a:defRPr sz="1200" kern="1200">
        <a:solidFill>
          <a:schemeClr val="tx1"/>
        </a:solidFill>
        <a:latin typeface="Swis721 Cn BT" panose="020B0506020202030204" pitchFamily="34" charset="0"/>
        <a:ea typeface="+mn-ea"/>
        <a:cs typeface="+mn-cs"/>
      </a:defRPr>
    </a:lvl4pPr>
    <a:lvl5pPr marL="1828800" algn="l" defTabSz="914400" rtl="0" eaLnBrk="1" latinLnBrk="0" hangingPunct="1">
      <a:defRPr sz="1200" kern="1200">
        <a:solidFill>
          <a:schemeClr val="tx1"/>
        </a:solidFill>
        <a:latin typeface="Swis721 Cn BT" panose="020B05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i="0" u="none" dirty="0">
                <a:latin typeface="Swis721 Cn BT" panose="020B0506020202030204" pitchFamily="34" charset="0"/>
              </a:rPr>
              <a:t>Note for the trainer: start the</a:t>
            </a:r>
            <a:r>
              <a:rPr lang="en-IN" b="1" i="0" u="none" baseline="0" dirty="0">
                <a:latin typeface="Swis721 Cn BT" panose="020B0506020202030204" pitchFamily="34" charset="0"/>
              </a:rPr>
              <a:t> day with enthusiasm. Your enthusiasm should reflect in your tone of voice and body language. </a:t>
            </a:r>
            <a:endParaRPr lang="en-IN" b="1" i="0" u="none" dirty="0">
              <a:latin typeface="Swis721 Cn BT" panose="020B0506020202030204" pitchFamily="34" charset="0"/>
            </a:endParaRPr>
          </a:p>
          <a:p>
            <a:endParaRPr lang="en-IN" b="1" i="0" u="none" dirty="0">
              <a:latin typeface="Swis721 Cn BT" panose="020B0506020202030204" pitchFamily="34" charset="0"/>
            </a:endParaRPr>
          </a:p>
          <a:p>
            <a:pPr>
              <a:lnSpc>
                <a:spcPct val="107000"/>
              </a:lnSpc>
              <a:spcAft>
                <a:spcPts val="800"/>
              </a:spcAft>
            </a:pPr>
            <a:r>
              <a:rPr lang="en-IN" sz="1200" i="0" u="none" kern="100" dirty="0">
                <a:solidFill>
                  <a:srgbClr val="374151"/>
                </a:solidFill>
                <a:effectLst/>
                <a:latin typeface="Swis721 Cn BT" panose="020B0506020202030204" pitchFamily="34" charset="0"/>
                <a:ea typeface="Calibri" panose="020F0502020204030204" pitchFamily="34" charset="0"/>
                <a:cs typeface="Times New Roman" panose="02020603050405020304" pitchFamily="18" charset="0"/>
              </a:rPr>
              <a:t>Good morning everyone!</a:t>
            </a:r>
          </a:p>
          <a:p>
            <a:pPr>
              <a:lnSpc>
                <a:spcPct val="107000"/>
              </a:lnSpc>
              <a:spcAft>
                <a:spcPts val="800"/>
              </a:spcAft>
            </a:pPr>
            <a:endPar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i="0" u="none" kern="100" dirty="0">
                <a:solidFill>
                  <a:srgbClr val="374151"/>
                </a:solidFill>
                <a:effectLst/>
                <a:latin typeface="Swis721 Cn BT" panose="020B0506020202030204" pitchFamily="34" charset="0"/>
                <a:ea typeface="Calibri" panose="020F0502020204030204" pitchFamily="34" charset="0"/>
                <a:cs typeface="Times New Roman" panose="02020603050405020304" pitchFamily="18" charset="0"/>
              </a:rPr>
              <a:t>How are you today.  Are you ready to dive into a day of learning, growth, and transformation? I know I am!</a:t>
            </a:r>
          </a:p>
          <a:p>
            <a:pPr>
              <a:lnSpc>
                <a:spcPct val="107000"/>
              </a:lnSpc>
              <a:spcAft>
                <a:spcPts val="800"/>
              </a:spcAft>
            </a:pPr>
            <a:endPar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p>
          <a:p>
            <a:pPr>
              <a:lnSpc>
                <a:spcPct val="107000"/>
              </a:lnSpc>
              <a:spcAft>
                <a:spcPts val="800"/>
              </a:spcAft>
            </a:pPr>
            <a:endPar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rPr>
              <a:t>But this isn't going to be a passive experience. This isn't a lecture where you sit back and listen to someone else talk. This is an interactive, dynamic, and engaging workshop that requires your full participation, your curiosity, and your willingness to learn.</a:t>
            </a:r>
          </a:p>
          <a:p>
            <a:pPr>
              <a:lnSpc>
                <a:spcPct val="107000"/>
              </a:lnSpc>
              <a:spcAft>
                <a:spcPts val="800"/>
              </a:spcAft>
            </a:pPr>
            <a:endPar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p>
          <a:p>
            <a:pPr>
              <a:lnSpc>
                <a:spcPct val="107000"/>
              </a:lnSpc>
              <a:spcAft>
                <a:spcPts val="800"/>
              </a:spcAft>
            </a:pPr>
            <a:endPar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rPr>
              <a:t>So, are you ready to embrace this day with open hearts and open minds? Are you ready to learn, grow, and transform? I know I am, and I can't wait to see what we'll achieve together.</a:t>
            </a:r>
          </a:p>
          <a:p>
            <a:pPr>
              <a:lnSpc>
                <a:spcPct val="107000"/>
              </a:lnSpc>
              <a:spcAft>
                <a:spcPts val="800"/>
              </a:spcAft>
            </a:pPr>
            <a:endPar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i="0" u="none" kern="100" dirty="0">
                <a:effectLst/>
                <a:latin typeface="Swis721 Cn BT" panose="020B0506020202030204" pitchFamily="34" charset="0"/>
                <a:ea typeface="Calibri" panose="020F0502020204030204" pitchFamily="34" charset="0"/>
                <a:cs typeface="Times New Roman" panose="02020603050405020304" pitchFamily="18" charset="0"/>
              </a:rPr>
              <a:t>Let's get started!</a:t>
            </a:r>
          </a:p>
          <a:p>
            <a:endParaRPr lang="en-IN" b="1"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8CEE670E-4A6B-4F29-893C-A77A5F261C91}" type="slidenum">
              <a:rPr lang="en-IN" smtClean="0"/>
              <a:t>1</a:t>
            </a:fld>
            <a:endParaRPr lang="en-IN" dirty="0"/>
          </a:p>
        </p:txBody>
      </p:sp>
    </p:spTree>
    <p:extLst>
      <p:ext uri="{BB962C8B-B14F-4D97-AF65-F5344CB8AC3E}">
        <p14:creationId xmlns:p14="http://schemas.microsoft.com/office/powerpoint/2010/main" val="287315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B3315AD-6192-A536-033B-C387651B97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A0D180B-3711-D705-84F9-0AC08DE77562}"/>
              </a:ext>
            </a:extLst>
          </p:cNvPr>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b="1" dirty="0"/>
              <a:t>Say: </a:t>
            </a:r>
            <a:r>
              <a:rPr lang="en-US" dirty="0"/>
              <a:t>While dealing with an angry customer, you have to be very careful.. Your words/actions may worsen the matter.. </a:t>
            </a:r>
            <a:endParaRPr lang="en-US" b="1" dirty="0">
              <a:solidFill>
                <a:schemeClr val="bg1"/>
              </a:solidFill>
              <a:latin typeface="Arial" pitchFamily="34" charset="0"/>
              <a:cs typeface="Times New Roman" pitchFamily="18" charset="0"/>
            </a:endParaRPr>
          </a:p>
          <a:p>
            <a:pPr eaLnBrk="1" fontAlgn="auto" hangingPunct="1">
              <a:spcBef>
                <a:spcPts val="0"/>
              </a:spcBef>
              <a:spcAft>
                <a:spcPts val="0"/>
              </a:spcAft>
              <a:defRPr/>
            </a:pPr>
            <a:endParaRPr lang="en-US" b="1" dirty="0">
              <a:solidFill>
                <a:schemeClr val="bg1"/>
              </a:solidFill>
              <a:latin typeface="Arial" pitchFamily="34" charset="0"/>
              <a:cs typeface="Times New Roman" pitchFamily="18" charset="0"/>
            </a:endParaRPr>
          </a:p>
          <a:p>
            <a:pPr eaLnBrk="1" fontAlgn="auto" hangingPunct="1">
              <a:spcBef>
                <a:spcPts val="0"/>
              </a:spcBef>
              <a:spcAft>
                <a:spcPts val="0"/>
              </a:spcAft>
              <a:defRPr/>
            </a:pPr>
            <a:r>
              <a:rPr lang="en-US" b="1" dirty="0">
                <a:solidFill>
                  <a:schemeClr val="bg1"/>
                </a:solidFill>
                <a:latin typeface="Arial" pitchFamily="34" charset="0"/>
                <a:cs typeface="Times New Roman" pitchFamily="18" charset="0"/>
              </a:rPr>
              <a:t>Explain as under:</a:t>
            </a:r>
          </a:p>
          <a:p>
            <a:pPr eaLnBrk="1" fontAlgn="auto" hangingPunct="1">
              <a:spcBef>
                <a:spcPts val="0"/>
              </a:spcBef>
              <a:spcAft>
                <a:spcPts val="0"/>
              </a:spcAft>
              <a:defRPr/>
            </a:pPr>
            <a:endParaRPr lang="en-US" b="1" dirty="0">
              <a:solidFill>
                <a:schemeClr val="bg1"/>
              </a:solidFill>
              <a:latin typeface="Arial" pitchFamily="34" charset="0"/>
              <a:cs typeface="Times New Roman" pitchFamily="18" charset="0"/>
            </a:endParaRPr>
          </a:p>
          <a:p>
            <a:pPr eaLnBrk="1" fontAlgn="auto" hangingPunct="1">
              <a:spcBef>
                <a:spcPts val="0"/>
              </a:spcBef>
              <a:spcAft>
                <a:spcPts val="0"/>
              </a:spcAft>
              <a:defRPr/>
            </a:pPr>
            <a:r>
              <a:rPr lang="en-US" b="1" dirty="0">
                <a:solidFill>
                  <a:schemeClr val="bg1"/>
                </a:solidFill>
                <a:latin typeface="Arial" pitchFamily="34" charset="0"/>
                <a:cs typeface="Times New Roman" pitchFamily="18" charset="0"/>
              </a:rPr>
              <a:t>Say:</a:t>
            </a:r>
          </a:p>
          <a:p>
            <a:pPr eaLnBrk="1" fontAlgn="auto" hangingPunct="1">
              <a:spcBef>
                <a:spcPts val="0"/>
              </a:spcBef>
              <a:spcAft>
                <a:spcPts val="0"/>
              </a:spcAft>
              <a:defRPr/>
            </a:pPr>
            <a:r>
              <a:rPr lang="en-US" b="1" dirty="0">
                <a:solidFill>
                  <a:schemeClr val="bg1"/>
                </a:solidFill>
                <a:latin typeface="Arial" pitchFamily="34" charset="0"/>
                <a:cs typeface="Times New Roman" pitchFamily="18" charset="0"/>
              </a:rPr>
              <a:t>Arguing </a:t>
            </a:r>
            <a:r>
              <a:rPr lang="en-IN" dirty="0"/>
              <a:t>: </a:t>
            </a:r>
            <a:r>
              <a:rPr lang="en-US" dirty="0"/>
              <a:t>It doesn’t matter who was wrong or right. Even if customers were wrong, don’t ask them or expect them to apologize. Instead, move forward so the relationship is on stable ground again. No matter how rough the customer gets, it’s important to be polite and stay polite throughout the conversation. Move forward with the problem at hand and take the conversation forward.</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solidFill>
                  <a:schemeClr val="bg1"/>
                </a:solidFill>
                <a:latin typeface="Arial" pitchFamily="34" charset="0"/>
                <a:cs typeface="Times New Roman" pitchFamily="18" charset="0"/>
              </a:rPr>
              <a:t>Passing the buck to a colleague, blaming the organization : </a:t>
            </a:r>
            <a:r>
              <a:rPr lang="en-US" dirty="0"/>
              <a:t>N</a:t>
            </a:r>
            <a:r>
              <a:rPr lang="en-IN" dirty="0"/>
              <a:t>ever get into the blame game. Remember the customer has come to you with a problem he has faced with a product or service offered by your company. </a:t>
            </a:r>
            <a:r>
              <a:rPr lang="en-US" dirty="0"/>
              <a:t>If you find yourself on the receiving end of blame, do your best to stay centered and move toward problem-solving. Articulate what you know about the problem, what you have tried, and where you need help to resolve the problem.</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solidFill>
                  <a:schemeClr val="bg1"/>
                </a:solidFill>
                <a:latin typeface="Arial" pitchFamily="34" charset="0"/>
                <a:cs typeface="Times New Roman" pitchFamily="18" charset="0"/>
              </a:rPr>
              <a:t>Making lame excuses : </a:t>
            </a:r>
            <a:r>
              <a:rPr lang="en-US" dirty="0"/>
              <a:t>Avoid giving excuses to the customer. Provide reasons for the inability to provide the customers need. If you require time for a resolution, explain the same to the customer. Making excuses will sound repetitive and the customer will feel that his query is not important.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solidFill>
                  <a:schemeClr val="bg1"/>
                </a:solidFill>
                <a:latin typeface="Arial" pitchFamily="34" charset="0"/>
                <a:cs typeface="Times New Roman" pitchFamily="18" charset="0"/>
              </a:rPr>
              <a:t> Taking it personally : </a:t>
            </a:r>
            <a:r>
              <a:rPr lang="en-US" dirty="0"/>
              <a:t>From a customer standpoint, sometimes they forget that they are dealing with a person and not the actual company or problem itself. They are not angry with you, they are disappointed with a product or service and not you as a person. Remember that in most cases you did not directly create this anger and frustration, but you can help to influence its path.</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solidFill>
                  <a:schemeClr val="bg1"/>
                </a:solidFill>
                <a:latin typeface="Arial" pitchFamily="34" charset="0"/>
                <a:cs typeface="Times New Roman" pitchFamily="18" charset="0"/>
              </a:rPr>
              <a:t>Ignoring/ belittling the issue : </a:t>
            </a:r>
            <a:r>
              <a:rPr lang="en-US" dirty="0"/>
              <a:t>The customer query might be a simple query for you, however, you will need to focus and treat it with the same care and attention as it would be any other query. </a:t>
            </a:r>
            <a:endParaRPr lang="en-US" b="1" dirty="0">
              <a:solidFill>
                <a:schemeClr val="bg1"/>
              </a:solidFill>
              <a:latin typeface="Arial" pitchFamily="34" charset="0"/>
              <a:cs typeface="Times New Roman" pitchFamily="18" charset="0"/>
            </a:endParaRPr>
          </a:p>
          <a:p>
            <a:pPr eaLnBrk="1" fontAlgn="auto" hangingPunct="1">
              <a:spcBef>
                <a:spcPts val="0"/>
              </a:spcBef>
              <a:spcAft>
                <a:spcPts val="0"/>
              </a:spcAft>
              <a:defRPr/>
            </a:pPr>
            <a:endParaRPr lang="en-US" b="1" dirty="0">
              <a:solidFill>
                <a:schemeClr val="bg1"/>
              </a:solidFill>
              <a:latin typeface="Arial" pitchFamily="34" charset="0"/>
              <a:cs typeface="Times New Roman" pitchFamily="18" charset="0"/>
            </a:endParaRPr>
          </a:p>
        </p:txBody>
      </p:sp>
      <p:sp>
        <p:nvSpPr>
          <p:cNvPr id="121860" name="Slide Number Placeholder 3">
            <a:extLst>
              <a:ext uri="{FF2B5EF4-FFF2-40B4-BE49-F238E27FC236}">
                <a16:creationId xmlns:a16="http://schemas.microsoft.com/office/drawing/2014/main" id="{7B20437C-EAE0-FF18-0093-14562E3714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D50713-DD9C-4CD1-98F9-B367D6791E5A}" type="slidenum">
              <a:rPr lang="en-IN" altLang="en-US" smtClean="0">
                <a:solidFill>
                  <a:srgbClr val="000000"/>
                </a:solidFill>
              </a:rPr>
              <a:pPr>
                <a:spcBef>
                  <a:spcPct val="0"/>
                </a:spcBef>
              </a:pPr>
              <a:t>10</a:t>
            </a:fld>
            <a:endParaRPr lang="en-IN" altLang="en-US">
              <a:solidFill>
                <a:srgbClr val="000000"/>
              </a:solidFill>
            </a:endParaRPr>
          </a:p>
        </p:txBody>
      </p:sp>
    </p:spTree>
    <p:extLst>
      <p:ext uri="{BB962C8B-B14F-4D97-AF65-F5344CB8AC3E}">
        <p14:creationId xmlns:p14="http://schemas.microsoft.com/office/powerpoint/2010/main" val="189133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800" b="1" i="0" kern="1200" dirty="0">
                <a:solidFill>
                  <a:schemeClr val="tx1"/>
                </a:solidFill>
                <a:effectLst/>
                <a:ea typeface="+mn-ea"/>
                <a:cs typeface="+mn-cs"/>
              </a:rPr>
              <a:t>Welcome to the 6</a:t>
            </a:r>
            <a:r>
              <a:rPr lang="en-US" sz="800" b="1" i="0" kern="1200" baseline="30000" dirty="0">
                <a:solidFill>
                  <a:schemeClr val="tx1"/>
                </a:solidFill>
                <a:effectLst/>
                <a:ea typeface="+mn-ea"/>
                <a:cs typeface="+mn-cs"/>
              </a:rPr>
              <a:t>th </a:t>
            </a:r>
            <a:r>
              <a:rPr lang="en-US" sz="800" b="1" i="0" kern="1200" dirty="0">
                <a:solidFill>
                  <a:schemeClr val="tx1"/>
                </a:solidFill>
                <a:effectLst/>
                <a:ea typeface="+mn-ea"/>
                <a:cs typeface="+mn-cs"/>
              </a:rPr>
              <a:t>Module on </a:t>
            </a:r>
            <a:r>
              <a:rPr lang="en-US" sz="1000" b="1" kern="1200" dirty="0">
                <a:ea typeface="+mj-ea"/>
                <a:cs typeface="+mj-cs"/>
              </a:rPr>
              <a:t>Art of Saying No to the customer. I</a:t>
            </a:r>
            <a:r>
              <a:rPr lang="en-IN" sz="10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n this module you will learn the following.</a:t>
            </a:r>
          </a:p>
          <a:p>
            <a:pPr>
              <a:lnSpc>
                <a:spcPct val="107000"/>
              </a:lnSpc>
              <a:spcAft>
                <a:spcPts val="800"/>
              </a:spcAft>
            </a:pPr>
            <a:r>
              <a:rPr lang="en-IN" sz="10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a:t>
            </a:r>
            <a:endParaRPr lang="en-IN" sz="10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000" b="0" i="0" u="none" dirty="0">
                <a:solidFill>
                  <a:srgbClr val="FF0000"/>
                </a:solidFill>
                <a:effectLst/>
                <a:latin typeface="Swis721 Cn BT" panose="020B0506020202030204" pitchFamily="34" charset="0"/>
                <a:ea typeface="Calibri" panose="020F0502020204030204" pitchFamily="34" charset="0"/>
                <a:cs typeface="Calibri" panose="020F0502020204030204" pitchFamily="34" charset="0"/>
              </a:rPr>
              <a:t>How to say No to the customer.</a:t>
            </a:r>
          </a:p>
          <a:p>
            <a:pPr marL="342900" lvl="0" indent="-342900">
              <a:lnSpc>
                <a:spcPct val="107000"/>
              </a:lnSpc>
              <a:buFont typeface="Symbol" panose="05050102010706020507" pitchFamily="18" charset="2"/>
              <a:buChar char=""/>
            </a:pPr>
            <a:r>
              <a:rPr lang="en-US" sz="1000" b="0" i="0" u="none" dirty="0">
                <a:solidFill>
                  <a:srgbClr val="FF0000"/>
                </a:solidFill>
                <a:effectLst/>
                <a:latin typeface="Swis721 Cn BT" panose="020B0506020202030204" pitchFamily="34" charset="0"/>
                <a:ea typeface="Calibri" panose="020F0502020204030204" pitchFamily="34" charset="0"/>
                <a:cs typeface="Calibri" panose="020F0502020204030204" pitchFamily="34" charset="0"/>
              </a:rPr>
              <a:t>Techniques to say no- 5 Techniques</a:t>
            </a:r>
          </a:p>
          <a:p>
            <a:pPr marL="342900" lvl="0" indent="-342900">
              <a:lnSpc>
                <a:spcPct val="107000"/>
              </a:lnSpc>
              <a:buFont typeface="Symbol" panose="05050102010706020507" pitchFamily="18" charset="2"/>
              <a:buChar char=""/>
            </a:pPr>
            <a:r>
              <a:rPr lang="en-US" sz="1000" b="0" i="0" u="none" dirty="0">
                <a:solidFill>
                  <a:srgbClr val="FF0000"/>
                </a:solidFill>
                <a:effectLst/>
                <a:latin typeface="Swis721 Cn BT" panose="020B0506020202030204" pitchFamily="34" charset="0"/>
                <a:ea typeface="Calibri" panose="020F0502020204030204" pitchFamily="34" charset="0"/>
                <a:cs typeface="Calibri" panose="020F0502020204030204" pitchFamily="34" charset="0"/>
              </a:rPr>
              <a:t>Being Empathetic to Customer</a:t>
            </a:r>
          </a:p>
          <a:p>
            <a:pPr marL="342900" lvl="0" indent="-342900">
              <a:lnSpc>
                <a:spcPct val="107000"/>
              </a:lnSpc>
              <a:buFont typeface="Symbol" panose="05050102010706020507" pitchFamily="18" charset="2"/>
              <a:buChar char=""/>
            </a:pPr>
            <a:endParaRPr lang="en-US" sz="1200" i="1" u="sng" dirty="0">
              <a:solidFill>
                <a:srgbClr val="FF0000"/>
              </a:solidFill>
              <a:effectLst/>
              <a:latin typeface="Swis721 Cn BT" panose="020B0506020202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tx1"/>
                </a:solidFill>
                <a:effectLst/>
                <a:ea typeface="+mn-ea"/>
                <a:cs typeface="+mn-cs"/>
              </a:rPr>
              <a:t>Now, we will learn a variety of skills that will help us to understand Customer Service Professionals</a:t>
            </a:r>
            <a:r>
              <a:rPr lang="en-US" sz="800" kern="1200" dirty="0">
                <a:solidFill>
                  <a:schemeClr val="tx1"/>
                </a:solidFill>
                <a:effectLst/>
                <a:ea typeface="+mn-ea"/>
                <a:cs typeface="+mn-cs"/>
              </a:rPr>
              <a:t> </a:t>
            </a:r>
            <a:r>
              <a:rPr lang="en-IN" sz="1000" b="0" i="0" dirty="0">
                <a:solidFill>
                  <a:srgbClr val="374151"/>
                </a:solidFill>
                <a:effectLst/>
                <a:latin typeface="Swis721 Cn BT" panose="020B0506020202030204" pitchFamily="34" charset="0"/>
              </a:rPr>
              <a:t>to become an effective professionals </a:t>
            </a:r>
          </a:p>
          <a:p>
            <a:endParaRPr lang="en-IN" sz="1000" b="0" i="0" dirty="0">
              <a:solidFill>
                <a:srgbClr val="374151"/>
              </a:solidFill>
              <a:effectLst/>
              <a:latin typeface="Swis721 Cn BT" panose="020B0506020202030204" pitchFamily="34" charset="0"/>
            </a:endParaRPr>
          </a:p>
          <a:p>
            <a:r>
              <a:rPr lang="en-IN" sz="1000" b="0" i="0" dirty="0">
                <a:solidFill>
                  <a:srgbClr val="374151"/>
                </a:solidFill>
                <a:effectLst/>
                <a:latin typeface="Swis721 Cn BT" panose="020B0506020202030204" pitchFamily="34" charset="0"/>
              </a:rPr>
              <a:t>Lets move to the next slide</a:t>
            </a:r>
            <a:endParaRPr lang="en-IN" sz="1000"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11</a:t>
            </a:fld>
            <a:endParaRPr lang="en-US"/>
          </a:p>
        </p:txBody>
      </p:sp>
    </p:spTree>
    <p:extLst>
      <p:ext uri="{BB962C8B-B14F-4D97-AF65-F5344CB8AC3E}">
        <p14:creationId xmlns:p14="http://schemas.microsoft.com/office/powerpoint/2010/main" val="53315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b="1" i="0" kern="1200" dirty="0">
                <a:solidFill>
                  <a:schemeClr val="tx1"/>
                </a:solidFill>
                <a:effectLst/>
                <a:latin typeface="Swis721 Cn BT" panose="020B0506020202030204" pitchFamily="34" charset="0"/>
                <a:ea typeface="+mn-ea"/>
                <a:cs typeface="+mn-cs"/>
              </a:rPr>
              <a:t>Welcome to the </a:t>
            </a:r>
            <a:r>
              <a:rPr lang="en-US" sz="1200" b="1" dirty="0">
                <a:effectLst>
                  <a:outerShdw blurRad="38100" dist="38100" dir="2700000" algn="tl">
                    <a:srgbClr val="000000">
                      <a:alpha val="43137"/>
                    </a:srgbClr>
                  </a:outerShdw>
                </a:effectLst>
              </a:rPr>
              <a:t>Customer Service Skills</a:t>
            </a:r>
            <a:r>
              <a:rPr lang="en-US" sz="1000" b="1" i="0" kern="1200" dirty="0">
                <a:solidFill>
                  <a:schemeClr val="tx1"/>
                </a:solidFill>
                <a:effectLst/>
                <a:latin typeface="Swis721 Cn BT" panose="020B0506020202030204" pitchFamily="34" charset="0"/>
                <a:ea typeface="+mn-ea"/>
                <a:cs typeface="+mn-cs"/>
              </a:rPr>
              <a:t>. </a:t>
            </a:r>
            <a:r>
              <a:rPr lang="en-IN" sz="1000" b="1" i="0" kern="1200" dirty="0">
                <a:solidFill>
                  <a:schemeClr val="tx1"/>
                </a:solidFill>
                <a:effectLst/>
                <a:latin typeface="Swis721 Cn BT" panose="020B0506020202030204" pitchFamily="34" charset="0"/>
                <a:ea typeface="+mn-ea"/>
                <a:cs typeface="+mn-cs"/>
              </a:rPr>
              <a:t>A</a:t>
            </a:r>
            <a:r>
              <a:rPr lang="en-IN" b="1" dirty="0">
                <a:latin typeface="Swis721 Cn BT" panose="020B0506020202030204" pitchFamily="34" charset="0"/>
              </a:rPr>
              <a:t>re you excited for today`s workshop? let me introduce todays workshop modules.</a:t>
            </a:r>
          </a:p>
          <a:p>
            <a:pPr>
              <a:lnSpc>
                <a:spcPct val="107000"/>
              </a:lnSpc>
              <a:spcAft>
                <a:spcPts val="800"/>
              </a:spcAft>
            </a:pPr>
            <a:r>
              <a:rPr lang="en-IN" sz="12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a:t>
            </a:r>
            <a:endParaRPr lang="en-IN" sz="1200" dirty="0">
              <a:effectLst/>
              <a:latin typeface="Swis721 Cn BT" panose="020B0506020202030204" pitchFamily="34" charset="0"/>
              <a:ea typeface="Calibri" panose="020F0502020204030204" pitchFamily="34" charset="0"/>
              <a:cs typeface="Times New Roman" panose="02020603050405020304" pitchFamily="18" charset="0"/>
            </a:endParaRP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Customer Service Essentials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Building an attitude of Ownership &amp; Accountability</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Moment of Truth</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Understanding Customer Needs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Dealing with Irate Customers</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Customer Service Professionals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kern="1200" dirty="0">
              <a:solidFill>
                <a:schemeClr val="tx1"/>
              </a:solidFill>
              <a:effectLst/>
              <a:latin typeface="Swis721 Cn BT" panose="020B05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Swis721 Cn BT" panose="020B0506020202030204" pitchFamily="34" charset="0"/>
                <a:ea typeface="+mn-ea"/>
                <a:cs typeface="+mn-cs"/>
              </a:rPr>
              <a:t>I'm feeling really enthusiastic about this experience, I think it's going to be great.</a:t>
            </a:r>
            <a:endParaRPr lang="en-IN" dirty="0">
              <a:solidFill>
                <a:srgbClr val="0E2683"/>
              </a:solidFill>
              <a:latin typeface="Swis721 Cn BT" panose="020B0506020202030204" pitchFamily="34" charset="0"/>
            </a:endParaRP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2</a:t>
            </a:fld>
            <a:endParaRPr lang="en-IN" dirty="0"/>
          </a:p>
        </p:txBody>
      </p:sp>
    </p:spTree>
    <p:extLst>
      <p:ext uri="{BB962C8B-B14F-4D97-AF65-F5344CB8AC3E}">
        <p14:creationId xmlns:p14="http://schemas.microsoft.com/office/powerpoint/2010/main" val="110148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67FED0EF-DD52-DD21-FC56-405BF47490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0744C53A-FE68-A51D-39F7-397C12A090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N" altLang="en-US" b="1" dirty="0">
                <a:solidFill>
                  <a:srgbClr val="0E2683"/>
                </a:solidFill>
              </a:rPr>
              <a:t>Ask: What do you mean by ‘Customer Service’?</a:t>
            </a:r>
          </a:p>
          <a:p>
            <a:pPr eaLnBrk="1" hangingPunct="1">
              <a:spcBef>
                <a:spcPct val="0"/>
              </a:spcBef>
            </a:pPr>
            <a:endParaRPr lang="en-IN" altLang="en-US" dirty="0">
              <a:solidFill>
                <a:srgbClr val="0E2683"/>
              </a:solidFill>
            </a:endParaRPr>
          </a:p>
          <a:p>
            <a:pPr eaLnBrk="1" hangingPunct="1">
              <a:spcBef>
                <a:spcPct val="0"/>
              </a:spcBef>
            </a:pPr>
            <a:r>
              <a:rPr lang="en-IN" altLang="en-US" b="1" dirty="0">
                <a:solidFill>
                  <a:srgbClr val="0E2683"/>
                </a:solidFill>
              </a:rPr>
              <a:t>Note:</a:t>
            </a:r>
            <a:r>
              <a:rPr lang="en-IN" altLang="en-US" dirty="0">
                <a:solidFill>
                  <a:srgbClr val="0E2683"/>
                </a:solidFill>
              </a:rPr>
              <a:t> Elicit response. Give 1-2 mins to answer this.</a:t>
            </a:r>
          </a:p>
          <a:p>
            <a:pPr eaLnBrk="1" hangingPunct="1">
              <a:spcBef>
                <a:spcPct val="0"/>
              </a:spcBef>
            </a:pPr>
            <a:endParaRPr lang="en-IN" altLang="en-US" dirty="0">
              <a:solidFill>
                <a:srgbClr val="0E2683"/>
              </a:solidFill>
            </a:endParaRPr>
          </a:p>
          <a:p>
            <a:pPr eaLnBrk="1" hangingPunct="1">
              <a:spcBef>
                <a:spcPct val="0"/>
              </a:spcBef>
            </a:pPr>
            <a:r>
              <a:rPr lang="en-IN" altLang="en-US" b="1" dirty="0">
                <a:solidFill>
                  <a:srgbClr val="0E2683"/>
                </a:solidFill>
              </a:rPr>
              <a:t>Say:</a:t>
            </a:r>
            <a:r>
              <a:rPr lang="en-IN" altLang="en-US" dirty="0">
                <a:solidFill>
                  <a:srgbClr val="0E2683"/>
                </a:solidFill>
              </a:rPr>
              <a:t> </a:t>
            </a:r>
          </a:p>
          <a:p>
            <a:pPr algn="just" eaLnBrk="1" hangingPunct="1">
              <a:spcBef>
                <a:spcPct val="0"/>
              </a:spcBef>
            </a:pPr>
            <a:r>
              <a:rPr lang="en-US" altLang="en-US" b="1" dirty="0"/>
              <a:t>Customer Service</a:t>
            </a:r>
            <a:r>
              <a:rPr lang="en-US" altLang="en-US" dirty="0"/>
              <a:t> is the support we offer our customers — both before, during and after they buy our product — that helps them have an easy and enjoyable experience with us. </a:t>
            </a:r>
            <a:endParaRPr lang="en-IN" altLang="en-US" b="1" dirty="0"/>
          </a:p>
          <a:p>
            <a:pPr algn="just" eaLnBrk="1" hangingPunct="1">
              <a:spcBef>
                <a:spcPct val="0"/>
              </a:spcBef>
            </a:pPr>
            <a:r>
              <a:rPr lang="en-US" altLang="en-US" dirty="0"/>
              <a:t>It’s more than just providing answers; it’s an important part of the promise our brand makes to its customers. Good customer service provides an experience that meets customer expectations. It produces satisfied customers. Bad customer service can generate complaints. It can result in lost sales, because consumers might take their business to a competitor.</a:t>
            </a:r>
          </a:p>
          <a:p>
            <a:pPr eaLnBrk="1" hangingPunct="1">
              <a:spcBef>
                <a:spcPct val="0"/>
              </a:spcBef>
            </a:pPr>
            <a:endParaRPr lang="en-IN" altLang="en-US" dirty="0">
              <a:solidFill>
                <a:srgbClr val="0E2683"/>
              </a:solidFill>
            </a:endParaRPr>
          </a:p>
          <a:p>
            <a:pPr eaLnBrk="1" hangingPunct="1">
              <a:spcBef>
                <a:spcPct val="0"/>
              </a:spcBef>
            </a:pPr>
            <a:r>
              <a:rPr lang="en-IN" altLang="en-US" b="1" dirty="0"/>
              <a:t>Customer service is not a department, it is the ATTITUDE!</a:t>
            </a:r>
          </a:p>
          <a:p>
            <a:pPr eaLnBrk="1" hangingPunct="1">
              <a:spcBef>
                <a:spcPct val="0"/>
              </a:spcBef>
            </a:pPr>
            <a:endParaRPr lang="en-US" altLang="en-US" dirty="0"/>
          </a:p>
        </p:txBody>
      </p:sp>
      <p:sp>
        <p:nvSpPr>
          <p:cNvPr id="158724" name="Slide Number Placeholder 3">
            <a:extLst>
              <a:ext uri="{FF2B5EF4-FFF2-40B4-BE49-F238E27FC236}">
                <a16:creationId xmlns:a16="http://schemas.microsoft.com/office/drawing/2014/main" id="{591AA529-DDB4-EA58-473F-88255179735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65E7A0-AD82-4D17-8266-1E754F1657A6}" type="slidenum">
              <a:rPr lang="en-US" altLang="en-US">
                <a:latin typeface="Swis721 Cn BT" panose="020B0506020202030204" pitchFamily="34" charset="0"/>
              </a:rPr>
              <a:pPr eaLnBrk="1" hangingPunct="1"/>
              <a:t>3</a:t>
            </a:fld>
            <a:endParaRPr lang="en-US" altLang="en-US" dirty="0">
              <a:latin typeface="Swis721 Cn BT" panose="020B0506020202030204" pitchFamily="34" charset="0"/>
            </a:endParaRPr>
          </a:p>
        </p:txBody>
      </p:sp>
    </p:spTree>
    <p:extLst>
      <p:ext uri="{BB962C8B-B14F-4D97-AF65-F5344CB8AC3E}">
        <p14:creationId xmlns:p14="http://schemas.microsoft.com/office/powerpoint/2010/main" val="59919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F236EDE-16AE-2CAC-B032-C5655BAB76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167E2DD-89AD-8469-6324-527E12E909E5}"/>
              </a:ext>
            </a:extLst>
          </p:cNvPr>
          <p:cNvSpPr>
            <a:spLocks noGrp="1"/>
          </p:cNvSpPr>
          <p:nvPr>
            <p:ph type="body" idx="1"/>
          </p:nvPr>
        </p:nvSpPr>
        <p:spPr/>
        <p:txBody>
          <a:bodyPr/>
          <a:lstStyle/>
          <a:p>
            <a:pPr eaLnBrk="1" fontAlgn="auto" hangingPunct="1">
              <a:spcBef>
                <a:spcPts val="0"/>
              </a:spcBef>
              <a:spcAft>
                <a:spcPts val="0"/>
              </a:spcAft>
              <a:defRPr/>
            </a:pPr>
            <a:r>
              <a:rPr lang="en-IN" b="1" dirty="0"/>
              <a:t>Ask: </a:t>
            </a:r>
            <a:r>
              <a:rPr lang="en-IN" dirty="0"/>
              <a:t>Why is delivering good customer service so important?</a:t>
            </a:r>
          </a:p>
          <a:p>
            <a:pPr eaLnBrk="1" fontAlgn="auto" hangingPunct="1">
              <a:spcBef>
                <a:spcPts val="0"/>
              </a:spcBef>
              <a:spcAft>
                <a:spcPts val="0"/>
              </a:spcAft>
              <a:defRPr/>
            </a:pPr>
            <a:endParaRPr lang="en-IN" dirty="0"/>
          </a:p>
          <a:p>
            <a:pPr eaLnBrk="1" fontAlgn="auto" hangingPunct="1">
              <a:spcBef>
                <a:spcPts val="0"/>
              </a:spcBef>
              <a:spcAft>
                <a:spcPts val="0"/>
              </a:spcAft>
              <a:defRPr/>
            </a:pPr>
            <a:r>
              <a:rPr lang="en-IN" b="1" dirty="0"/>
              <a:t>Note: </a:t>
            </a:r>
            <a:r>
              <a:rPr lang="en-IN" dirty="0"/>
              <a:t>Elicit responses.</a:t>
            </a:r>
          </a:p>
          <a:p>
            <a:pPr eaLnBrk="1" fontAlgn="auto" hangingPunct="1">
              <a:spcBef>
                <a:spcPts val="0"/>
              </a:spcBef>
              <a:spcAft>
                <a:spcPts val="0"/>
              </a:spcAft>
              <a:defRPr/>
            </a:pPr>
            <a:endParaRPr lang="en-IN" b="1" dirty="0"/>
          </a:p>
          <a:p>
            <a:pPr eaLnBrk="1" fontAlgn="auto" hangingPunct="1">
              <a:spcBef>
                <a:spcPts val="0"/>
              </a:spcBef>
              <a:spcAft>
                <a:spcPts val="0"/>
              </a:spcAft>
              <a:defRPr/>
            </a:pPr>
            <a:r>
              <a:rPr lang="en-IN" b="1" dirty="0"/>
              <a:t>Say: </a:t>
            </a:r>
            <a:r>
              <a:rPr lang="en-IN" dirty="0"/>
              <a:t>Well, you are right!</a:t>
            </a:r>
            <a:r>
              <a:rPr lang="en-IN" b="1" dirty="0"/>
              <a:t> </a:t>
            </a:r>
            <a:r>
              <a:rPr lang="en-IN" dirty="0"/>
              <a:t>the common reasons for us to excel in customer service are -   </a:t>
            </a:r>
            <a:endParaRPr lang="en-IN" b="1" dirty="0"/>
          </a:p>
          <a:p>
            <a:pPr eaLnBrk="1" fontAlgn="auto" hangingPunct="1">
              <a:spcBef>
                <a:spcPts val="0"/>
              </a:spcBef>
              <a:spcAft>
                <a:spcPts val="0"/>
              </a:spcAft>
              <a:defRPr/>
            </a:pPr>
            <a:endParaRPr lang="en-IN" b="1" dirty="0"/>
          </a:p>
          <a:p>
            <a:pPr eaLnBrk="1" fontAlgn="auto" hangingPunct="1">
              <a:spcBef>
                <a:spcPts val="0"/>
              </a:spcBef>
              <a:spcAft>
                <a:spcPts val="0"/>
              </a:spcAft>
              <a:defRPr/>
            </a:pPr>
            <a:r>
              <a:rPr lang="en-IN" b="1" dirty="0"/>
              <a:t>Note of the trainer:</a:t>
            </a:r>
          </a:p>
          <a:p>
            <a:pPr eaLnBrk="1" fontAlgn="auto" hangingPunct="1">
              <a:spcBef>
                <a:spcPts val="0"/>
              </a:spcBef>
              <a:spcAft>
                <a:spcPts val="0"/>
              </a:spcAft>
              <a:defRPr/>
            </a:pPr>
            <a:r>
              <a:rPr lang="en-IN" dirty="0"/>
              <a:t>Read one point at a time and discuss it. If participants have mentioned any additional points, make sure to cover those additional points as well at the end of these points. </a:t>
            </a:r>
          </a:p>
          <a:p>
            <a:pPr eaLnBrk="1" fontAlgn="auto" hangingPunct="1">
              <a:spcBef>
                <a:spcPts val="0"/>
              </a:spcBef>
              <a:spcAft>
                <a:spcPts val="0"/>
              </a:spcAft>
              <a:defRPr/>
            </a:pPr>
            <a:r>
              <a:rPr lang="en-IN" b="1" dirty="0"/>
              <a:t>Say: </a:t>
            </a:r>
          </a:p>
          <a:p>
            <a:pPr eaLnBrk="1" fontAlgn="auto" hangingPunct="1">
              <a:spcBef>
                <a:spcPts val="0"/>
              </a:spcBef>
              <a:spcAft>
                <a:spcPts val="0"/>
              </a:spcAft>
              <a:defRPr/>
            </a:pPr>
            <a:r>
              <a:rPr lang="en-IN" b="1" dirty="0"/>
              <a:t>  </a:t>
            </a:r>
          </a:p>
          <a:p>
            <a:pPr marL="171450" indent="-171450" eaLnBrk="1" fontAlgn="auto" hangingPunct="1">
              <a:spcBef>
                <a:spcPts val="0"/>
              </a:spcBef>
              <a:spcAft>
                <a:spcPts val="0"/>
              </a:spcAft>
              <a:buFont typeface="Arial" panose="020B0604020202020204" pitchFamily="34" charset="0"/>
              <a:buChar char="•"/>
              <a:defRPr/>
            </a:pPr>
            <a:r>
              <a:rPr lang="en-IN" b="1" dirty="0">
                <a:solidFill>
                  <a:srgbClr val="0E2683"/>
                </a:solidFill>
              </a:rPr>
              <a:t>Standing out from competition:</a:t>
            </a:r>
            <a:r>
              <a:rPr lang="en-IN" dirty="0"/>
              <a:t> </a:t>
            </a:r>
            <a:r>
              <a:rPr lang="en-US" dirty="0"/>
              <a:t>Standing out from the competition in customer service is vital for customer retention, competitive advantage, positive reputation, increased customer acquisition, satisfaction, differentiation from price competition, and fostering a culture of continuous improvement and innovation. It contributes to the overall success and growth of your business in a highly competitive marketplace.</a:t>
            </a:r>
            <a:endParaRPr lang="en-US" dirty="0">
              <a:solidFill>
                <a:schemeClr val="bg1"/>
              </a:solidFill>
            </a:endParaRPr>
          </a:p>
          <a:p>
            <a:pPr eaLnBrk="1" fontAlgn="auto" hangingPunct="1">
              <a:spcBef>
                <a:spcPts val="0"/>
              </a:spcBef>
              <a:spcAft>
                <a:spcPts val="0"/>
              </a:spcAft>
              <a:buFont typeface="Arial" panose="020B0604020202020204" pitchFamily="34" charset="0"/>
              <a:buNone/>
              <a:defRPr/>
            </a:pPr>
            <a:endParaRPr lang="en-IN" dirty="0"/>
          </a:p>
          <a:p>
            <a:pPr marL="171450" indent="-171450" eaLnBrk="1" fontAlgn="auto" hangingPunct="1">
              <a:spcBef>
                <a:spcPts val="0"/>
              </a:spcBef>
              <a:spcAft>
                <a:spcPts val="0"/>
              </a:spcAft>
              <a:buFont typeface="Arial" panose="020B0604020202020204" pitchFamily="34" charset="0"/>
              <a:buChar char="•"/>
              <a:defRPr/>
            </a:pPr>
            <a:r>
              <a:rPr lang="en-IN" b="1" dirty="0">
                <a:solidFill>
                  <a:srgbClr val="0E2683"/>
                </a:solidFill>
              </a:rPr>
              <a:t>Customer retention through goodwill</a:t>
            </a:r>
            <a:r>
              <a:rPr lang="en-IN" b="1" dirty="0"/>
              <a:t>: </a:t>
            </a:r>
            <a:r>
              <a:rPr lang="en-US" b="0" i="0" dirty="0">
                <a:solidFill>
                  <a:srgbClr val="374151"/>
                </a:solidFill>
                <a:effectLst/>
                <a:latin typeface="Söhne"/>
              </a:rPr>
              <a:t>Exceptional customer service builds strong relationships with customers, fostering loyalty and increasing the likelihood of repeat business. When customers feel valued and well taken care of, they are more likely to remain loyal to your brand.</a:t>
            </a:r>
          </a:p>
          <a:p>
            <a:pPr marL="171450" indent="-171450" eaLnBrk="1" fontAlgn="auto" hangingPunct="1">
              <a:spcBef>
                <a:spcPts val="0"/>
              </a:spcBef>
              <a:spcAft>
                <a:spcPts val="0"/>
              </a:spcAft>
              <a:buFont typeface="Arial" panose="020B0604020202020204" pitchFamily="34" charset="0"/>
              <a:buChar char="•"/>
              <a:defRPr/>
            </a:pPr>
            <a:endParaRPr lang="en-IN" dirty="0"/>
          </a:p>
          <a:p>
            <a:pPr marL="171450" indent="-171450" eaLnBrk="1" fontAlgn="auto" hangingPunct="1">
              <a:spcBef>
                <a:spcPts val="0"/>
              </a:spcBef>
              <a:spcAft>
                <a:spcPts val="0"/>
              </a:spcAft>
              <a:buFont typeface="Arial" panose="020B0604020202020204" pitchFamily="34" charset="0"/>
              <a:buChar char="•"/>
              <a:defRPr/>
            </a:pPr>
            <a:r>
              <a:rPr lang="en-IN" b="1" dirty="0"/>
              <a:t>Word of mouth (WOM) publicity</a:t>
            </a:r>
            <a:r>
              <a:rPr lang="en-IN" dirty="0"/>
              <a:t>: </a:t>
            </a:r>
            <a:r>
              <a:rPr lang="en-US" b="0" i="0" dirty="0">
                <a:solidFill>
                  <a:srgbClr val="374151"/>
                </a:solidFill>
                <a:effectLst/>
                <a:latin typeface="Söhne"/>
              </a:rPr>
              <a:t>Exceptional customer service generates positive word-of-mouth recommendations, online reviews, and social media engagement. These testimonials and positive experiences contribute to a strong reputation, attracting new customers and establishing trust in your brand.</a:t>
            </a:r>
          </a:p>
          <a:p>
            <a:pPr marL="171450" indent="-171450" eaLnBrk="1" fontAlgn="auto" hangingPunct="1">
              <a:spcBef>
                <a:spcPts val="0"/>
              </a:spcBef>
              <a:spcAft>
                <a:spcPts val="0"/>
              </a:spcAft>
              <a:buFont typeface="Arial" panose="020B0604020202020204" pitchFamily="34" charset="0"/>
              <a:buChar char="•"/>
              <a:defRPr/>
            </a:pPr>
            <a:endParaRPr lang="en-IN" dirty="0"/>
          </a:p>
          <a:p>
            <a:pPr marL="171450" indent="-171450" eaLnBrk="1" fontAlgn="auto" hangingPunct="1">
              <a:spcBef>
                <a:spcPts val="0"/>
              </a:spcBef>
              <a:spcAft>
                <a:spcPts val="0"/>
              </a:spcAft>
              <a:buFont typeface="Arial" panose="020B0604020202020204" pitchFamily="34" charset="0"/>
              <a:buChar char="•"/>
              <a:defRPr/>
            </a:pPr>
            <a:r>
              <a:rPr lang="en-IN" b="1" dirty="0"/>
              <a:t>Growth of revenue</a:t>
            </a:r>
            <a:r>
              <a:rPr lang="en-IN" dirty="0"/>
              <a:t>: </a:t>
            </a:r>
            <a:r>
              <a:rPr lang="en-US" dirty="0"/>
              <a:t> </a:t>
            </a:r>
            <a:r>
              <a:rPr lang="en-US" b="0" i="0" dirty="0">
                <a:solidFill>
                  <a:srgbClr val="374151"/>
                </a:solidFill>
                <a:effectLst/>
                <a:latin typeface="Söhne"/>
              </a:rPr>
              <a:t>Satisfied customers become brand advocates, recommending your business to their friends, family, and colleagues. This leads to organic customer acquisition and helps expand your customer </a:t>
            </a:r>
            <a:r>
              <a:rPr lang="en-US" b="0" i="0" dirty="0" err="1">
                <a:solidFill>
                  <a:srgbClr val="374151"/>
                </a:solidFill>
                <a:effectLst/>
                <a:latin typeface="Söhne"/>
              </a:rPr>
              <a:t>base.</a:t>
            </a:r>
            <a:r>
              <a:rPr lang="en-US" dirty="0" err="1"/>
              <a:t>By</a:t>
            </a:r>
            <a:r>
              <a:rPr lang="en-US" dirty="0"/>
              <a:t> prioritizing exceptional customer service, businesses can create a positive impact on their revenue streams and overall growth.</a:t>
            </a:r>
          </a:p>
          <a:p>
            <a:pPr marL="171450" indent="-171450" eaLnBrk="1" fontAlgn="auto" hangingPunct="1">
              <a:spcBef>
                <a:spcPts val="0"/>
              </a:spcBef>
              <a:spcAft>
                <a:spcPts val="0"/>
              </a:spcAft>
              <a:buFont typeface="Arial" panose="020B0604020202020204" pitchFamily="34" charset="0"/>
              <a:buChar char="•"/>
              <a:defRPr/>
            </a:pPr>
            <a:endParaRPr lang="en-US" b="1" dirty="0"/>
          </a:p>
          <a:p>
            <a:pPr marL="0" indent="0" eaLnBrk="1" fontAlgn="auto" hangingPunct="1">
              <a:spcBef>
                <a:spcPts val="0"/>
              </a:spcBef>
              <a:spcAft>
                <a:spcPts val="0"/>
              </a:spcAft>
              <a:buFont typeface="Arial" panose="020B0604020202020204" pitchFamily="34" charset="0"/>
              <a:buNone/>
              <a:defRPr/>
            </a:pPr>
            <a:r>
              <a:rPr lang="en-IN" b="1" dirty="0"/>
              <a:t>Ask: </a:t>
            </a:r>
            <a:r>
              <a:rPr lang="en-IN" dirty="0"/>
              <a:t>One of you please tell us about your one recent experience where great customer service led to growth of revenue. Say for example, one customer liked your service and switched from another brand to your brand. </a:t>
            </a:r>
          </a:p>
          <a:p>
            <a:pPr eaLnBrk="1" fontAlgn="auto" hangingPunct="1">
              <a:spcBef>
                <a:spcPts val="0"/>
              </a:spcBef>
              <a:spcAft>
                <a:spcPts val="0"/>
              </a:spcAft>
              <a:buFont typeface="Arial" panose="020B0604020202020204" pitchFamily="34" charset="0"/>
              <a:buNone/>
              <a:defRPr/>
            </a:pPr>
            <a:endParaRPr lang="en-IN" dirty="0"/>
          </a:p>
          <a:p>
            <a:pPr eaLnBrk="1" fontAlgn="auto" hangingPunct="1">
              <a:spcBef>
                <a:spcPts val="0"/>
              </a:spcBef>
              <a:spcAft>
                <a:spcPts val="0"/>
              </a:spcAft>
              <a:buFont typeface="Arial" panose="020B0604020202020204" pitchFamily="34" charset="0"/>
              <a:buNone/>
              <a:defRPr/>
            </a:pPr>
            <a:r>
              <a:rPr lang="en-IN" b="1" dirty="0"/>
              <a:t>Note: </a:t>
            </a:r>
            <a:r>
              <a:rPr lang="en-IN" dirty="0"/>
              <a:t>Give 1-2 </a:t>
            </a:r>
            <a:r>
              <a:rPr lang="en-IN" dirty="0" err="1"/>
              <a:t>mins</a:t>
            </a:r>
            <a:r>
              <a:rPr lang="en-IN" dirty="0"/>
              <a:t> to respond. </a:t>
            </a:r>
          </a:p>
          <a:p>
            <a:pPr eaLnBrk="1" fontAlgn="auto" hangingPunct="1">
              <a:spcBef>
                <a:spcPts val="0"/>
              </a:spcBef>
              <a:spcAft>
                <a:spcPts val="0"/>
              </a:spcAft>
              <a:buFont typeface="Arial" panose="020B0604020202020204" pitchFamily="34" charset="0"/>
              <a:buNone/>
              <a:defRPr/>
            </a:pPr>
            <a:endParaRPr lang="en-IN" dirty="0"/>
          </a:p>
          <a:p>
            <a:pPr eaLnBrk="1" fontAlgn="auto" hangingPunct="1">
              <a:spcBef>
                <a:spcPts val="0"/>
              </a:spcBef>
              <a:spcAft>
                <a:spcPts val="0"/>
              </a:spcAft>
              <a:buFont typeface="Arial" panose="020B0604020202020204" pitchFamily="34" charset="0"/>
              <a:buNone/>
              <a:defRPr/>
            </a:pPr>
            <a:r>
              <a:rPr lang="en-IN" b="1" dirty="0"/>
              <a:t>Say: </a:t>
            </a:r>
            <a:r>
              <a:rPr lang="en-IN" dirty="0"/>
              <a:t>This is what I am talking about growth of revenue by excellent customer service.</a:t>
            </a:r>
          </a:p>
          <a:p>
            <a:pPr eaLnBrk="1" fontAlgn="auto" hangingPunct="1">
              <a:spcBef>
                <a:spcPts val="0"/>
              </a:spcBef>
              <a:spcAft>
                <a:spcPts val="0"/>
              </a:spcAft>
              <a:buFont typeface="Arial" panose="020B0604020202020204" pitchFamily="34" charset="0"/>
              <a:buNone/>
              <a:defRPr/>
            </a:pPr>
            <a:endParaRPr lang="en-IN" dirty="0"/>
          </a:p>
          <a:p>
            <a:pPr marL="228600" indent="-228600" eaLnBrk="1" fontAlgn="auto" hangingPunct="1">
              <a:spcBef>
                <a:spcPts val="0"/>
              </a:spcBef>
              <a:spcAft>
                <a:spcPts val="0"/>
              </a:spcAft>
              <a:buFontTx/>
              <a:buAutoNum type="arabicPeriod"/>
              <a:defRPr/>
            </a:pPr>
            <a:endParaRPr lang="en-IN" dirty="0"/>
          </a:p>
          <a:p>
            <a:pPr eaLnBrk="1" fontAlgn="auto" hangingPunct="1">
              <a:spcBef>
                <a:spcPts val="0"/>
              </a:spcBef>
              <a:spcAft>
                <a:spcPts val="0"/>
              </a:spcAft>
              <a:defRPr/>
            </a:pPr>
            <a:endParaRPr lang="en-IN" dirty="0"/>
          </a:p>
          <a:p>
            <a:pPr eaLnBrk="1" fontAlgn="auto" hangingPunct="1">
              <a:spcBef>
                <a:spcPts val="0"/>
              </a:spcBef>
              <a:spcAft>
                <a:spcPts val="0"/>
              </a:spcAft>
              <a:defRPr/>
            </a:pPr>
            <a:endParaRPr lang="en-IN" b="1" dirty="0"/>
          </a:p>
        </p:txBody>
      </p:sp>
      <p:sp>
        <p:nvSpPr>
          <p:cNvPr id="13316" name="Slide Number Placeholder 3">
            <a:extLst>
              <a:ext uri="{FF2B5EF4-FFF2-40B4-BE49-F238E27FC236}">
                <a16:creationId xmlns:a16="http://schemas.microsoft.com/office/drawing/2014/main" id="{0107F2C1-4DED-4929-CECC-64D9EA9D8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8BF3A1-B4C1-4699-920E-D2AFDBF2DE1A}" type="slidenum">
              <a:rPr lang="en-IN" altLang="en-US" smtClean="0"/>
              <a:pPr>
                <a:spcBef>
                  <a:spcPct val="0"/>
                </a:spcBef>
              </a:pPr>
              <a:t>4</a:t>
            </a:fld>
            <a:endParaRPr lang="en-I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CA" b="0" i="0" dirty="0">
                <a:solidFill>
                  <a:srgbClr val="222222"/>
                </a:solidFill>
                <a:effectLst/>
              </a:rPr>
              <a:t>Say: Employees who do the bare minimum are a drain of energy in the office. On the other hand, professionals that have the attitude of ownership, are considered to be assets because they stretch themselves to get things done proactively. So what does taking ownership mean?</a:t>
            </a:r>
            <a:endParaRPr lang="en-CA" b="0" i="0" dirty="0">
              <a:solidFill>
                <a:srgbClr val="212529"/>
              </a:solidFill>
              <a:effectLst/>
              <a:latin typeface="neuzeit-grotesk"/>
            </a:endParaRPr>
          </a:p>
          <a:p>
            <a:pPr algn="l">
              <a:buFont typeface="Arial" panose="020B0604020202020204" pitchFamily="34" charset="0"/>
              <a:buChar char="•"/>
            </a:pPr>
            <a:r>
              <a:rPr lang="en-CA" b="0" i="0" dirty="0">
                <a:solidFill>
                  <a:srgbClr val="212529"/>
                </a:solidFill>
                <a:effectLst/>
                <a:latin typeface="neuzeit-grotesk"/>
              </a:rPr>
              <a:t>Ownership is taking the initiative to bring about positive results.</a:t>
            </a:r>
          </a:p>
          <a:p>
            <a:pPr algn="l">
              <a:buFont typeface="Arial" panose="020B0604020202020204" pitchFamily="34" charset="0"/>
              <a:buChar char="•"/>
            </a:pPr>
            <a:r>
              <a:rPr lang="en-CA" b="0" i="0" dirty="0">
                <a:solidFill>
                  <a:srgbClr val="212529"/>
                </a:solidFill>
                <a:effectLst/>
                <a:latin typeface="neuzeit-grotesk"/>
              </a:rPr>
              <a:t>It means caring about the outcome and doing the best to see it execute to completion.</a:t>
            </a:r>
          </a:p>
          <a:p>
            <a:pPr algn="l">
              <a:buFont typeface="Arial" panose="020B0604020202020204" pitchFamily="34" charset="0"/>
              <a:buChar char="•"/>
            </a:pPr>
            <a:r>
              <a:rPr lang="en-CA" b="0" i="0" dirty="0">
                <a:solidFill>
                  <a:srgbClr val="212529"/>
                </a:solidFill>
                <a:effectLst/>
                <a:latin typeface="neuzeit-grotesk"/>
              </a:rPr>
              <a:t>It is being accountable for the results of your actions - that are of the highest quality and delivered in a timely manner.</a:t>
            </a:r>
          </a:p>
          <a:p>
            <a:pPr algn="l">
              <a:buFont typeface="Arial" panose="020B0604020202020204" pitchFamily="34" charset="0"/>
              <a:buChar char="•"/>
            </a:pPr>
            <a:r>
              <a:rPr lang="en-CA" b="0" i="0" dirty="0">
                <a:solidFill>
                  <a:srgbClr val="212529"/>
                </a:solidFill>
                <a:effectLst/>
                <a:latin typeface="neuzeit-grotesk"/>
              </a:rPr>
              <a:t>Taking ownership shows others that they can trust and rely on you.</a:t>
            </a:r>
          </a:p>
          <a:p>
            <a:endParaRPr lang="en-US" dirty="0"/>
          </a:p>
          <a:p>
            <a:r>
              <a:rPr lang="en-CA" b="0" i="0" dirty="0">
                <a:solidFill>
                  <a:srgbClr val="212529"/>
                </a:solidFill>
                <a:effectLst/>
                <a:latin typeface="neuzeit-grotesk"/>
              </a:rPr>
              <a:t>To sum up, ownership means having an obligation to the organization in terms of results and acting on the items that impact those results.</a:t>
            </a:r>
          </a:p>
          <a:p>
            <a:endParaRPr lang="en-CA" b="0" i="0" dirty="0">
              <a:solidFill>
                <a:srgbClr val="212529"/>
              </a:solidFill>
              <a:effectLst/>
              <a:latin typeface="neuzeit-grotesk"/>
            </a:endParaRPr>
          </a:p>
          <a:p>
            <a:pPr marL="0" marR="0" lvl="0" indent="0" algn="l" defTabSz="914400" rtl="0" eaLnBrk="1" fontAlgn="auto" latinLnBrk="0" hangingPunct="1">
              <a:lnSpc>
                <a:spcPct val="100000"/>
              </a:lnSpc>
              <a:spcBef>
                <a:spcPts val="0"/>
              </a:spcBef>
              <a:spcAft>
                <a:spcPts val="0"/>
              </a:spcAft>
              <a:buClrTx/>
              <a:buSzTx/>
              <a:buFontTx/>
              <a:buNone/>
              <a:defRPr/>
            </a:pPr>
            <a:r>
              <a:rPr lang="en-CA" b="1" i="0" dirty="0">
                <a:solidFill>
                  <a:srgbClr val="2D2D2D"/>
                </a:solidFill>
                <a:effectLst/>
                <a:latin typeface="Swis721 Cn BT" panose="020B0506020202030204" pitchFamily="34" charset="0"/>
              </a:rPr>
              <a:t>Transition to the next slide.</a:t>
            </a:r>
          </a:p>
          <a:p>
            <a:pPr eaLnBrk="1" fontAlgn="auto" hangingPunct="1">
              <a:spcBef>
                <a:spcPts val="0"/>
              </a:spcBef>
              <a:spcAft>
                <a:spcPts val="0"/>
              </a:spcAft>
              <a:defRPr/>
            </a:pPr>
            <a:endParaRPr lang="en-US"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5</a:t>
            </a:fld>
            <a:endParaRPr lang="en-IN" dirty="0"/>
          </a:p>
        </p:txBody>
      </p:sp>
    </p:spTree>
    <p:extLst>
      <p:ext uri="{BB962C8B-B14F-4D97-AF65-F5344CB8AC3E}">
        <p14:creationId xmlns:p14="http://schemas.microsoft.com/office/powerpoint/2010/main" val="321596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800" b="1" i="0" kern="1200" dirty="0">
                <a:solidFill>
                  <a:schemeClr val="tx1"/>
                </a:solidFill>
                <a:effectLst/>
                <a:ea typeface="+mn-ea"/>
                <a:cs typeface="+mn-cs"/>
              </a:rPr>
              <a:t>Welcome to the 3</a:t>
            </a:r>
            <a:r>
              <a:rPr lang="en-US" sz="800" b="1" i="0" kern="1200" baseline="30000" dirty="0">
                <a:solidFill>
                  <a:schemeClr val="tx1"/>
                </a:solidFill>
                <a:effectLst/>
                <a:ea typeface="+mn-ea"/>
                <a:cs typeface="+mn-cs"/>
              </a:rPr>
              <a:t>rd</a:t>
            </a:r>
            <a:r>
              <a:rPr lang="en-US" sz="800" b="1" i="0" kern="1200" dirty="0">
                <a:solidFill>
                  <a:schemeClr val="tx1"/>
                </a:solidFill>
                <a:effectLst/>
                <a:ea typeface="+mn-ea"/>
                <a:cs typeface="+mn-cs"/>
              </a:rPr>
              <a:t> Module on </a:t>
            </a:r>
            <a:r>
              <a:rPr lang="en-US" sz="1000" b="1" kern="1200" dirty="0">
                <a:ea typeface="+mj-ea"/>
                <a:cs typeface="+mj-cs"/>
              </a:rPr>
              <a:t>Moment of truth. I</a:t>
            </a:r>
            <a:r>
              <a:rPr lang="en-IN" sz="10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n this module you will learn the following.</a:t>
            </a:r>
          </a:p>
          <a:p>
            <a:pPr>
              <a:lnSpc>
                <a:spcPct val="107000"/>
              </a:lnSpc>
              <a:spcAft>
                <a:spcPts val="800"/>
              </a:spcAft>
            </a:pPr>
            <a:r>
              <a:rPr lang="en-IN" sz="10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a:t>
            </a:r>
            <a:endParaRPr lang="en-IN" sz="10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000" b="0" i="0" u="none" dirty="0">
                <a:solidFill>
                  <a:srgbClr val="FF0000"/>
                </a:solidFill>
                <a:effectLst/>
                <a:latin typeface="Swis721 Cn BT" panose="020B0506020202030204" pitchFamily="34" charset="0"/>
                <a:ea typeface="Calibri" panose="020F0502020204030204" pitchFamily="34" charset="0"/>
                <a:cs typeface="Calibri" panose="020F0502020204030204" pitchFamily="34" charset="0"/>
              </a:rPr>
              <a:t>Understanding Moment of Truth</a:t>
            </a:r>
          </a:p>
          <a:p>
            <a:pPr marL="342900" lvl="0" indent="-342900">
              <a:lnSpc>
                <a:spcPct val="107000"/>
              </a:lnSpc>
              <a:buFont typeface="Symbol" panose="05050102010706020507" pitchFamily="18" charset="2"/>
              <a:buChar char=""/>
            </a:pPr>
            <a:r>
              <a:rPr lang="en-US" sz="1000" b="0" i="0" u="none" dirty="0">
                <a:solidFill>
                  <a:srgbClr val="FF0000"/>
                </a:solidFill>
                <a:effectLst/>
                <a:latin typeface="Swis721 Cn BT" panose="020B0506020202030204" pitchFamily="34" charset="0"/>
                <a:ea typeface="Calibri" panose="020F0502020204030204" pitchFamily="34" charset="0"/>
                <a:cs typeface="Calibri" panose="020F0502020204030204" pitchFamily="34" charset="0"/>
              </a:rPr>
              <a:t>Moment of Misery Vs Moment of Magic</a:t>
            </a:r>
          </a:p>
          <a:p>
            <a:pPr marL="342900" lvl="0" indent="-342900">
              <a:lnSpc>
                <a:spcPct val="107000"/>
              </a:lnSpc>
              <a:buFont typeface="Symbol" panose="05050102010706020507" pitchFamily="18" charset="2"/>
              <a:buChar char=""/>
            </a:pPr>
            <a:r>
              <a:rPr lang="en-US" sz="1000" b="0" i="0" u="none" dirty="0">
                <a:solidFill>
                  <a:srgbClr val="FF0000"/>
                </a:solidFill>
                <a:effectLst/>
                <a:latin typeface="Swis721 Cn BT" panose="020B0506020202030204" pitchFamily="34" charset="0"/>
                <a:ea typeface="Calibri" panose="020F0502020204030204" pitchFamily="34" charset="0"/>
                <a:cs typeface="Calibri" panose="020F0502020204030204" pitchFamily="34" charset="0"/>
              </a:rPr>
              <a:t>Exploring the customer delight moments</a:t>
            </a:r>
          </a:p>
          <a:p>
            <a:pPr marL="342900" lvl="0" indent="-342900">
              <a:lnSpc>
                <a:spcPct val="107000"/>
              </a:lnSpc>
              <a:buFont typeface="Symbol" panose="05050102010706020507" pitchFamily="18" charset="2"/>
              <a:buChar char=""/>
            </a:pPr>
            <a:r>
              <a:rPr lang="en-US" sz="1000" b="0" i="0" u="none" dirty="0">
                <a:solidFill>
                  <a:srgbClr val="FF0000"/>
                </a:solidFill>
                <a:effectLst/>
                <a:latin typeface="Swis721 Cn BT" panose="020B0506020202030204" pitchFamily="34" charset="0"/>
                <a:ea typeface="Calibri" panose="020F0502020204030204" pitchFamily="34" charset="0"/>
                <a:cs typeface="Calibri" panose="020F0502020204030204" pitchFamily="34" charset="0"/>
              </a:rPr>
              <a:t>Building The </a:t>
            </a:r>
            <a:r>
              <a:rPr lang="en-US" sz="1000" b="0" i="0" u="none" dirty="0" err="1">
                <a:solidFill>
                  <a:srgbClr val="FF0000"/>
                </a:solidFill>
                <a:effectLst/>
                <a:latin typeface="Swis721 Cn BT" panose="020B0506020202030204" pitchFamily="34" charset="0"/>
                <a:ea typeface="Calibri" panose="020F0502020204030204" pitchFamily="34" charset="0"/>
                <a:cs typeface="Calibri" panose="020F0502020204030204" pitchFamily="34" charset="0"/>
              </a:rPr>
              <a:t>Tragics</a:t>
            </a:r>
            <a:r>
              <a:rPr lang="en-US" sz="1000" b="0" i="0" u="none" dirty="0">
                <a:solidFill>
                  <a:srgbClr val="FF0000"/>
                </a:solidFill>
                <a:effectLst/>
                <a:latin typeface="Swis721 Cn BT" panose="020B0506020202030204" pitchFamily="34" charset="0"/>
                <a:ea typeface="Calibri" panose="020F0502020204030204" pitchFamily="34" charset="0"/>
                <a:cs typeface="Calibri" panose="020F0502020204030204" pitchFamily="34" charset="0"/>
              </a:rPr>
              <a:t> into Magics</a:t>
            </a:r>
          </a:p>
          <a:p>
            <a:pPr marL="342900" lvl="0" indent="-342900">
              <a:lnSpc>
                <a:spcPct val="107000"/>
              </a:lnSpc>
              <a:buFont typeface="Symbol" panose="05050102010706020507" pitchFamily="18" charset="2"/>
              <a:buChar char=""/>
            </a:pPr>
            <a:endParaRPr lang="en-US" sz="1200" i="1" u="sng" dirty="0">
              <a:solidFill>
                <a:srgbClr val="FF0000"/>
              </a:solidFill>
              <a:effectLst/>
              <a:latin typeface="Swis721 Cn BT" panose="020B0506020202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tx1"/>
                </a:solidFill>
                <a:effectLst/>
                <a:ea typeface="+mn-ea"/>
                <a:cs typeface="+mn-cs"/>
              </a:rPr>
              <a:t>Now, we will learn a variety of skills that will help us to under stand Moment of truth in customer service</a:t>
            </a:r>
            <a:r>
              <a:rPr lang="en-US" sz="800" kern="1200" dirty="0">
                <a:solidFill>
                  <a:schemeClr val="tx1"/>
                </a:solidFill>
                <a:effectLst/>
                <a:ea typeface="+mn-ea"/>
                <a:cs typeface="+mn-cs"/>
              </a:rPr>
              <a:t> </a:t>
            </a:r>
            <a:r>
              <a:rPr lang="en-IN" sz="1000" b="0" i="0" dirty="0">
                <a:solidFill>
                  <a:srgbClr val="374151"/>
                </a:solidFill>
                <a:effectLst/>
                <a:latin typeface="Swis721 Cn BT" panose="020B0506020202030204" pitchFamily="34" charset="0"/>
              </a:rPr>
              <a:t>to become an effective professionals </a:t>
            </a:r>
          </a:p>
          <a:p>
            <a:endParaRPr lang="en-IN" sz="1000" b="0" i="0" dirty="0">
              <a:solidFill>
                <a:srgbClr val="374151"/>
              </a:solidFill>
              <a:effectLst/>
              <a:latin typeface="Swis721 Cn BT" panose="020B0506020202030204" pitchFamily="34" charset="0"/>
            </a:endParaRPr>
          </a:p>
          <a:p>
            <a:r>
              <a:rPr lang="en-IN" sz="1000" b="0" i="0" dirty="0">
                <a:solidFill>
                  <a:srgbClr val="374151"/>
                </a:solidFill>
                <a:effectLst/>
                <a:latin typeface="Swis721 Cn BT" panose="020B0506020202030204" pitchFamily="34" charset="0"/>
              </a:rPr>
              <a:t>Lets move to the next slide</a:t>
            </a:r>
            <a:endParaRPr lang="en-IN" sz="1000"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6</a:t>
            </a:fld>
            <a:endParaRPr lang="en-US"/>
          </a:p>
        </p:txBody>
      </p:sp>
    </p:spTree>
    <p:extLst>
      <p:ext uri="{BB962C8B-B14F-4D97-AF65-F5344CB8AC3E}">
        <p14:creationId xmlns:p14="http://schemas.microsoft.com/office/powerpoint/2010/main" val="1337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There are several things that can be a moment of truth for the customer, which can influence their perception of a company and their willingness to continue doing business with them. Here are some examples:</a:t>
            </a:r>
          </a:p>
          <a:p>
            <a:pPr algn="l"/>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First impression: </a:t>
            </a:r>
            <a:r>
              <a:rPr lang="en-US" b="0" i="0" dirty="0">
                <a:solidFill>
                  <a:srgbClr val="374151"/>
                </a:solidFill>
                <a:effectLst/>
                <a:latin typeface="Söhne"/>
              </a:rPr>
              <a:t>The initial interaction a customer has with a company, whether it's visiting a website, browsing a store, or speaking to a representative, can create a lasting impression.</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Product or service delivery: </a:t>
            </a:r>
            <a:r>
              <a:rPr lang="en-US" b="0" i="0" dirty="0">
                <a:solidFill>
                  <a:srgbClr val="374151"/>
                </a:solidFill>
                <a:effectLst/>
                <a:latin typeface="Söhne"/>
              </a:rPr>
              <a:t>The quality and timeliness of product or service delivery can have a significant impact on the customer's satisfaction and loyalty.</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Customer service: </a:t>
            </a:r>
            <a:r>
              <a:rPr lang="en-US" b="0" i="0" dirty="0">
                <a:solidFill>
                  <a:srgbClr val="374151"/>
                </a:solidFill>
                <a:effectLst/>
                <a:latin typeface="Söhne"/>
              </a:rPr>
              <a:t>Interactions with customer service representatives, whether it's through phone, email, or chat, can create a moment of truth depending on the level of empathy, responsiveness, and effectiveness of the representative.</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Billing and payment: </a:t>
            </a:r>
            <a:r>
              <a:rPr lang="en-US" b="0" i="0" dirty="0">
                <a:solidFill>
                  <a:srgbClr val="374151"/>
                </a:solidFill>
                <a:effectLst/>
                <a:latin typeface="Söhne"/>
              </a:rPr>
              <a:t>Billing and payment processes can be a source of frustration for customers if they are confusing, inaccurate, or time-consuming.</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Product or service performance: </a:t>
            </a:r>
            <a:r>
              <a:rPr lang="en-US" b="0" i="0" dirty="0">
                <a:solidFill>
                  <a:srgbClr val="374151"/>
                </a:solidFill>
                <a:effectLst/>
                <a:latin typeface="Söhne"/>
              </a:rPr>
              <a:t>How well a product or service performs can create a moment of truth, as customers will form an opinion based on their experience using it.</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Post-purchase follow-up: </a:t>
            </a:r>
            <a:r>
              <a:rPr lang="en-US" b="0" i="0" dirty="0">
                <a:solidFill>
                  <a:srgbClr val="374151"/>
                </a:solidFill>
                <a:effectLst/>
                <a:latin typeface="Söhne"/>
              </a:rPr>
              <a:t>A company's post-purchase follow-up, such as feedback requests or personalized messages, can create a moment of truth by showing the customer that the company values their opinion and is committed to their satisfaction.</a:t>
            </a:r>
          </a:p>
          <a:p>
            <a:pPr algn="l">
              <a:buFont typeface="+mj-lt"/>
              <a:buAutoNum type="arabicPeriod"/>
            </a:pPr>
            <a:endParaRPr lang="en-US" b="0" i="0" dirty="0">
              <a:solidFill>
                <a:srgbClr val="374151"/>
              </a:solidFill>
              <a:effectLst/>
              <a:latin typeface="Söhne"/>
            </a:endParaRPr>
          </a:p>
          <a:p>
            <a:pPr algn="l"/>
            <a:r>
              <a:rPr lang="en-US" b="0" i="0" dirty="0">
                <a:solidFill>
                  <a:srgbClr val="374151"/>
                </a:solidFill>
                <a:effectLst/>
                <a:latin typeface="Söhne"/>
              </a:rPr>
              <a:t>By identifying these critical moments of truth and managing them effectively, companies can create a positive customer experience that can lead to customer satisfaction, loyalty, and ultimately, increased revenue.</a:t>
            </a: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7</a:t>
            </a:fld>
            <a:endParaRPr lang="en-IN" dirty="0"/>
          </a:p>
        </p:txBody>
      </p:sp>
    </p:spTree>
    <p:extLst>
      <p:ext uri="{BB962C8B-B14F-4D97-AF65-F5344CB8AC3E}">
        <p14:creationId xmlns:p14="http://schemas.microsoft.com/office/powerpoint/2010/main" val="99551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Sometimes prospects may not immediately recognize or acknowledge their need for a product or service, even if it could potentially benefit them. It can be a challenge for customer service professionals to navigate such situations. R</a:t>
            </a:r>
            <a:r>
              <a:rPr lang="en-US" altLang="en-US" sz="1200" dirty="0">
                <a:solidFill>
                  <a:schemeClr val="bg1"/>
                </a:solidFill>
                <a:latin typeface="Swis721 Cn BT" panose="020B0506020202030204" pitchFamily="34" charset="0"/>
              </a:rPr>
              <a:t>arely you may find a person who does not have a need for your product. However, few many acknowledge that they have a need. How do you uncover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chemeClr val="bg1"/>
              </a:solidFill>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Tailored Solutions:</a:t>
            </a:r>
            <a:r>
              <a:rPr lang="en-US" b="0" i="0" dirty="0">
                <a:solidFill>
                  <a:srgbClr val="374151"/>
                </a:solidFill>
                <a:effectLst/>
                <a:latin typeface="Swis721 Cn BT" panose="020B0506020202030204" pitchFamily="34" charset="0"/>
              </a:rPr>
              <a:t> When Customer service professionals have a clear understanding of customer needs, they can provide customized solutions that address specific pain points and challenges. This leads to more relevant and valuable offerings, increasing the chances of customer satisfaction and loyalty.</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Effective Communication:</a:t>
            </a:r>
            <a:r>
              <a:rPr lang="en-US" b="0" i="0" dirty="0">
                <a:solidFill>
                  <a:srgbClr val="374151"/>
                </a:solidFill>
                <a:effectLst/>
                <a:latin typeface="Swis721 Cn BT" panose="020B0506020202030204" pitchFamily="34" charset="0"/>
              </a:rPr>
              <a:t> Understanding customer needs enables Customer service professionals to communicate more effectively. They can use the customer's language, highlight relevant features and benefits, and address specific concerns. This creates a stronger connection with the customer and enhances the overall customer experience.</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Increased Trust and Credibility:</a:t>
            </a:r>
            <a:r>
              <a:rPr lang="en-US" b="0" i="0" dirty="0">
                <a:solidFill>
                  <a:srgbClr val="374151"/>
                </a:solidFill>
                <a:effectLst/>
                <a:latin typeface="Swis721 Cn BT" panose="020B0506020202030204" pitchFamily="34" charset="0"/>
              </a:rPr>
              <a:t> By demonstrating an understanding of customer needs, customer service professionals build trust and credibility. Customers appreciate when their concerns are heard and addressed, which fosters a positive relationship. This trust can lead to long-term partnerships and referrals, benefiting the customer service professional and the company.</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Higher Conversion Rates:</a:t>
            </a:r>
            <a:r>
              <a:rPr lang="en-US" b="0" i="0" dirty="0">
                <a:solidFill>
                  <a:srgbClr val="374151"/>
                </a:solidFill>
                <a:effectLst/>
                <a:latin typeface="Swis721 Cn BT" panose="020B0506020202030204" pitchFamily="34" charset="0"/>
              </a:rPr>
              <a:t> When customer service professionals truly understand customer needs, they can present solutions in a way that resonates with the customer. By aligning the features and benefits of the product or service with the customer's specific needs, the chances of closing a sale and achieving higher conversion rates increase significantly.</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Customer Satisfaction and Retention:</a:t>
            </a:r>
            <a:r>
              <a:rPr lang="en-US" b="0" i="0" dirty="0">
                <a:solidFill>
                  <a:srgbClr val="374151"/>
                </a:solidFill>
                <a:effectLst/>
                <a:latin typeface="Swis721 Cn BT" panose="020B0506020202030204" pitchFamily="34" charset="0"/>
              </a:rPr>
              <a:t> Meeting customer needs directly contributes to customer satisfaction. When customers feel that their requirements are understood and met, they are more likely to be satisfied with their purchase. Satisfied customers are more likely to become repeat customers and advocates for the company, leading to improved customer retention and increased referrals.</a:t>
            </a:r>
          </a:p>
          <a:p>
            <a:endParaRPr lang="en-US" b="0" i="0" dirty="0">
              <a:solidFill>
                <a:srgbClr val="374151"/>
              </a:solidFill>
              <a:effectLst/>
              <a:latin typeface="Söhne"/>
            </a:endParaRPr>
          </a:p>
          <a:p>
            <a:r>
              <a:rPr lang="en-US" b="0" i="0" dirty="0">
                <a:solidFill>
                  <a:srgbClr val="374151"/>
                </a:solidFill>
                <a:effectLst/>
                <a:latin typeface="Söhne"/>
              </a:rPr>
              <a:t>Lets see how to uncover the customer needs using the LADR Model</a:t>
            </a:r>
            <a:endParaRPr lang="en-IN" dirty="0"/>
          </a:p>
        </p:txBody>
      </p:sp>
      <p:sp>
        <p:nvSpPr>
          <p:cNvPr id="4" name="Slide Number Placeholder 3"/>
          <p:cNvSpPr>
            <a:spLocks noGrp="1"/>
          </p:cNvSpPr>
          <p:nvPr>
            <p:ph type="sldNum" sz="quarter" idx="5"/>
          </p:nvPr>
        </p:nvSpPr>
        <p:spPr/>
        <p:txBody>
          <a:bodyPr/>
          <a:lstStyle/>
          <a:p>
            <a:fld id="{EFFF36BA-025A-43B7-BDD6-24C20BDBFD20}" type="slidenum">
              <a:rPr lang="en-IN" smtClean="0"/>
              <a:pPr/>
              <a:t>8</a:t>
            </a:fld>
            <a:endParaRPr lang="en-IN" dirty="0"/>
          </a:p>
        </p:txBody>
      </p:sp>
    </p:spTree>
    <p:extLst>
      <p:ext uri="{BB962C8B-B14F-4D97-AF65-F5344CB8AC3E}">
        <p14:creationId xmlns:p14="http://schemas.microsoft.com/office/powerpoint/2010/main" val="1783314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IN" altLang="en-US" b="1" dirty="0"/>
              <a:t>Say:</a:t>
            </a:r>
            <a:r>
              <a:rPr lang="en-IN" altLang="en-US" dirty="0"/>
              <a:t> When we say no to a customer for something the obvious reaction that you would get is a disappointed, complaining or angry customer. So don’t you think its important that we learn how to manage such situation? Of course it is! Keeping that in mind, lets move to our next topic. </a:t>
            </a:r>
          </a:p>
          <a:p>
            <a:pPr eaLnBrk="1" hangingPunct="1">
              <a:spcBef>
                <a:spcPct val="0"/>
              </a:spcBef>
            </a:pPr>
            <a:endParaRPr lang="en-IN" altLang="en-US" dirty="0"/>
          </a:p>
          <a:p>
            <a:pPr eaLnBrk="1" hangingPunct="1">
              <a:spcBef>
                <a:spcPct val="0"/>
              </a:spcBef>
            </a:pPr>
            <a:r>
              <a:rPr lang="en-IN" altLang="en-US" b="1" dirty="0"/>
              <a:t>Ask: </a:t>
            </a:r>
            <a:r>
              <a:rPr lang="en-IN" altLang="en-US" dirty="0"/>
              <a:t>A complaint is a gift. Do you agree? </a:t>
            </a:r>
          </a:p>
          <a:p>
            <a:pPr eaLnBrk="1" hangingPunct="1">
              <a:spcBef>
                <a:spcPct val="0"/>
              </a:spcBef>
            </a:pPr>
            <a:endParaRPr lang="en-IN" altLang="en-US" dirty="0"/>
          </a:p>
          <a:p>
            <a:pPr eaLnBrk="1" hangingPunct="1">
              <a:spcBef>
                <a:spcPct val="0"/>
              </a:spcBef>
            </a:pPr>
            <a:r>
              <a:rPr lang="en-IN" altLang="en-US" b="1" dirty="0"/>
              <a:t>Note: </a:t>
            </a:r>
            <a:r>
              <a:rPr lang="en-IN" altLang="en-US" dirty="0"/>
              <a:t>Elicit responses to understand the participants view point on Complaints.</a:t>
            </a:r>
          </a:p>
          <a:p>
            <a:pPr eaLnBrk="1" hangingPunct="1">
              <a:spcBef>
                <a:spcPct val="0"/>
              </a:spcBef>
            </a:pPr>
            <a:endParaRPr lang="en-IN" altLang="en-US" dirty="0"/>
          </a:p>
          <a:p>
            <a:pPr eaLnBrk="1" hangingPunct="1">
              <a:spcBef>
                <a:spcPct val="0"/>
              </a:spcBef>
            </a:pPr>
            <a:r>
              <a:rPr lang="en-IN" altLang="en-US" b="1" dirty="0"/>
              <a:t>Say:</a:t>
            </a:r>
            <a:r>
              <a:rPr lang="en-IN" altLang="en-US" dirty="0"/>
              <a:t> In this business, Customer Complaints sometimes come up. However, it’s important for us to recover well from the mistakes/complaints that come from the customer. It is a proven fact that if you recover well from a complaint that the customer has, you are likely to get more business and appreciation from the customer once the complaint is resolved.</a:t>
            </a:r>
          </a:p>
          <a:p>
            <a:pPr eaLnBrk="1" hangingPunct="1">
              <a:spcBef>
                <a:spcPct val="0"/>
              </a:spcBef>
            </a:pPr>
            <a:endParaRPr lang="en-IN" altLang="en-US" dirty="0"/>
          </a:p>
          <a:p>
            <a:pPr eaLnBrk="1" hangingPunct="1">
              <a:spcBef>
                <a:spcPct val="0"/>
              </a:spcBef>
            </a:pPr>
            <a:r>
              <a:rPr lang="en-US" altLang="en-US" dirty="0"/>
              <a:t>Stop thinking that complaints are a bad thing. Customers who want to tell you how they feel about your business should be encouraged.</a:t>
            </a:r>
          </a:p>
          <a:p>
            <a:pPr eaLnBrk="1" hangingPunct="1">
              <a:spcBef>
                <a:spcPct val="0"/>
              </a:spcBef>
            </a:pPr>
            <a:endParaRPr lang="en-US" altLang="en-US" dirty="0"/>
          </a:p>
          <a:p>
            <a:pPr eaLnBrk="1" hangingPunct="1">
              <a:spcBef>
                <a:spcPct val="0"/>
              </a:spcBef>
            </a:pPr>
            <a:r>
              <a:rPr lang="en-US" altLang="en-US" dirty="0"/>
              <a:t>Start thinking about how thoughtful your business could be, and what powerful corrective actions you could take, if you could understand how every one of your customers felt.</a:t>
            </a:r>
            <a:endParaRPr lang="en-IN" altLang="en-US" dirty="0"/>
          </a:p>
          <a:p>
            <a:pPr eaLnBrk="1" hangingPunct="1">
              <a:spcBef>
                <a:spcPct val="0"/>
              </a:spcBef>
            </a:pPr>
            <a:endParaRPr lang="en-IN" altLang="en-US" dirty="0"/>
          </a:p>
          <a:p>
            <a:pPr eaLnBrk="1" hangingPunct="1">
              <a:spcBef>
                <a:spcPct val="0"/>
              </a:spcBef>
            </a:pPr>
            <a:r>
              <a:rPr lang="en-IN" altLang="en-US" dirty="0"/>
              <a:t>The complaint can be turned into an opportunity for your business</a:t>
            </a:r>
            <a:r>
              <a:rPr lang="en-IN" altLang="en-US" b="1" i="1" dirty="0"/>
              <a:t>. </a:t>
            </a:r>
            <a:r>
              <a:rPr lang="en-IN" altLang="en-US" dirty="0"/>
              <a:t>Therefore, we should look at every customer complaint as an opportunity to get more business from him.</a:t>
            </a:r>
          </a:p>
        </p:txBody>
      </p:sp>
      <p:sp>
        <p:nvSpPr>
          <p:cNvPr id="4" name="Slide Number Placeholder 3"/>
          <p:cNvSpPr>
            <a:spLocks noGrp="1"/>
          </p:cNvSpPr>
          <p:nvPr>
            <p:ph type="sldNum" sz="quarter" idx="5"/>
          </p:nvPr>
        </p:nvSpPr>
        <p:spPr/>
        <p:txBody>
          <a:bodyPr/>
          <a:lstStyle/>
          <a:p>
            <a:fld id="{8CEE670E-4A6B-4F29-893C-A77A5F261C91}" type="slidenum">
              <a:rPr lang="en-IN" smtClean="0"/>
              <a:pPr/>
              <a:t>9</a:t>
            </a:fld>
            <a:endParaRPr lang="en-IN" dirty="0"/>
          </a:p>
        </p:txBody>
      </p:sp>
    </p:spTree>
    <p:extLst>
      <p:ext uri="{BB962C8B-B14F-4D97-AF65-F5344CB8AC3E}">
        <p14:creationId xmlns:p14="http://schemas.microsoft.com/office/powerpoint/2010/main" val="92014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Swis721 Cn BT" panose="020B050602020203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wis721 Cn BT" panose="020B05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8202-50D7-800F-3A83-5161F6DBA4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8DF4DE0-1D89-7CF1-0BD5-8BD38EA67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55675C6-4A94-0548-97EC-D9BCA9021F8A}"/>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4C56D7BB-5B25-A83E-1971-00606F8D900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3F2E1AB-33E9-D0F6-CE16-DF0FF571769C}"/>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354083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3AFA-412C-E064-F496-E7F2A7DBC2F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8B9E99-124F-2E3A-396A-F35129B6B6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207B3A-0A7B-0032-DC40-F9C605B6FDC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D29155B4-F173-4BA1-9A33-52C65146503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799988A-D9A3-68ED-4D23-C14D80FF984D}"/>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414045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302E-B6A9-DD86-1647-E4E0A090A0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F125E9C-8EEA-07FA-0CED-0B97A158E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AA962-D762-559B-A6A7-D2B9576DA8C3}"/>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8BB291F2-859E-2A39-9611-0E43027D489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767A9F9-15A7-B5B6-96DB-22C3349ECAA0}"/>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3660280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2BDE-87CF-4C89-C386-565B392CCF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1FB814-A5A9-5F2A-CA18-D29BFB9C2B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91F2F8B-61B3-36A0-2336-03F18D116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B482034-4F5C-344C-9D42-92E0E11AEF9D}"/>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3FC7492F-5460-6E94-9383-0DA3F52B5B7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B8AB6D2-3925-51E1-6CA2-40301CAC0B8D}"/>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410363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F6A-A848-F4ED-2918-3E476095115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11A74A6-7159-E6A0-A3DD-CAA8F2B80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904FD-752D-3973-20AA-5479BEA6D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C818783-9CB0-DB0F-3842-D536B0269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4B615-7774-2694-E706-BFB79AA34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31C53D0-5078-AF12-5B80-00D2A01746E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8" name="Footer Placeholder 7">
            <a:extLst>
              <a:ext uri="{FF2B5EF4-FFF2-40B4-BE49-F238E27FC236}">
                <a16:creationId xmlns:a16="http://schemas.microsoft.com/office/drawing/2014/main" id="{2D9F389C-E04D-B843-8EBB-06F31A7D61A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C7FF946B-9374-7C0F-1B31-106CC549BA19}"/>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941613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951-E600-0E11-2F7D-B72DE627902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AE92643-483C-EDEC-C28A-89136F674542}"/>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4" name="Footer Placeholder 3">
            <a:extLst>
              <a:ext uri="{FF2B5EF4-FFF2-40B4-BE49-F238E27FC236}">
                <a16:creationId xmlns:a16="http://schemas.microsoft.com/office/drawing/2014/main" id="{DDCBBAA3-DC96-C349-E529-EEECE1B15929}"/>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D120558B-3237-D555-0F6F-44A52C86D4EF}"/>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674760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15932-2EBB-0AE4-1857-FDDDD759AC20}"/>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3" name="Footer Placeholder 2">
            <a:extLst>
              <a:ext uri="{FF2B5EF4-FFF2-40B4-BE49-F238E27FC236}">
                <a16:creationId xmlns:a16="http://schemas.microsoft.com/office/drawing/2014/main" id="{3E5983FF-8A97-64D6-81C3-D8769BD17B65}"/>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F1DB9567-B22E-23D6-EA40-D5710682C10F}"/>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418208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F9F9-C51C-06CF-1FAB-C1E43E351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C68C9A-0B68-CCED-B8BE-609327A1F5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8D2D4EB-D6F5-E733-3057-0B1663D60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6D328-025E-AC1F-D9C1-232EDE1FE7FD}"/>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4AF395F2-583D-F81A-0BAA-D1990F1555A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579B2D0-F14B-7501-8362-44D6F3FA39F8}"/>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269333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393697"/>
            <a:ext cx="10515600" cy="561341"/>
          </a:xfrm>
        </p:spPr>
        <p:txBody>
          <a:bodyPr>
            <a:noAutofit/>
          </a:bodyPr>
          <a:lstStyle>
            <a:lvl1pPr>
              <a:defRPr sz="4400" b="1">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0" y="1026160"/>
            <a:ext cx="11109960" cy="4927599"/>
          </a:xfrm>
        </p:spPr>
        <p:txBody>
          <a:bodyPr lIns="216000">
            <a:normAutofit/>
          </a:bodyPr>
          <a:lstStyle>
            <a:lvl1pPr>
              <a:defRPr>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CF2-34BB-9555-5CF1-84A90CD0C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8309CE6-CA3C-57FE-8BC2-64000996D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15603E88-D7CC-ACCD-E646-5508440A0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1A94F-3E78-DD73-624E-D03844C163F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F02C9643-FD86-A2AD-6E58-5C75AC9A14D5}"/>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9F1C30AD-404F-C4D2-A4BE-F15913DC3940}"/>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3129050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04D1-6DAC-6681-C620-ED27E02D6FC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FB94EF-3A89-FFD5-11E4-0783F3C26A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4896990-BA78-19CB-5746-BC020BB58EC2}"/>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4B871E85-ED53-B1B2-86C2-ED4B39AA5B2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092FF01-FA79-5C39-B78B-95B6A7B7DF34}"/>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007286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3AF9E-3832-B34F-72C8-EB09CEB57F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E14653-53E1-B5D8-E9A6-ABB2665FB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7A1FDF-40B0-365F-DB47-FE7C27F82870}"/>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5072D991-685B-5D56-3407-C2E0C29454F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99E0BE1-2058-0DA3-87D1-3E6FAB0AAE9E}"/>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8289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wis721 Cn BT" panose="020B05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sz="half" idx="1"/>
          </p:nvPr>
        </p:nvSpPr>
        <p:spPr>
          <a:xfrm>
            <a:off x="838200" y="1825625"/>
            <a:ext cx="5181600" cy="435133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half" idx="2"/>
          </p:nvPr>
        </p:nvSpPr>
        <p:spPr>
          <a:xfrm>
            <a:off x="6172200" y="1825625"/>
            <a:ext cx="5181600" cy="435133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6"/>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8" name="Footer Placeholder 7"/>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9" name="Slide Number Placeholder 8"/>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4" name="Footer Placeholder 3"/>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5" name="Slide Number Placeholder 4"/>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3" name="Footer Placeholder 2"/>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4" name="Slide Number Placeholder 3"/>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5183188" y="987425"/>
            <a:ext cx="6172200" cy="4873625"/>
          </a:xfrm>
        </p:spPr>
        <p:txBody>
          <a:bodyPr/>
          <a:lstStyle>
            <a:lvl1pPr>
              <a:defRPr sz="3200">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Swis721 Cn BT" panose="020B05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3616960" y="6615404"/>
            <a:ext cx="8575040" cy="242596"/>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0" y="6615404"/>
            <a:ext cx="9593582" cy="245890"/>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1440457" y="6596042"/>
            <a:ext cx="3162723" cy="307777"/>
          </a:xfrm>
          <a:prstGeom prst="rect">
            <a:avLst/>
          </a:prstGeom>
          <a:noFill/>
        </p:spPr>
        <p:txBody>
          <a:bodyPr wrap="square" rtlCol="0">
            <a:spAutoFit/>
          </a:bodyPr>
          <a:lstStyle/>
          <a:p>
            <a:r>
              <a:rPr lang="en-IN" sz="1400" dirty="0">
                <a:latin typeface="Swis721 Cn BT" panose="020B0506020202030204" pitchFamily="34" charset="0"/>
              </a:rPr>
              <a:t>Customer Service Workshop</a:t>
            </a:r>
          </a:p>
        </p:txBody>
      </p:sp>
      <p:sp>
        <p:nvSpPr>
          <p:cNvPr id="11" name="TextBox 10"/>
          <p:cNvSpPr txBox="1"/>
          <p:nvPr userDrawn="1"/>
        </p:nvSpPr>
        <p:spPr>
          <a:xfrm flipH="1">
            <a:off x="5484208" y="657738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15222" y="6579963"/>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31247" y="8878"/>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1026" name="Picture 2">
            <a:extLst>
              <a:ext uri="{FF2B5EF4-FFF2-40B4-BE49-F238E27FC236}">
                <a16:creationId xmlns:a16="http://schemas.microsoft.com/office/drawing/2014/main" id="{6DA7DD20-95F4-0A35-9C21-22344B62362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517" y="33574"/>
            <a:ext cx="690305" cy="8214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61A7A-EF5A-5311-4B7B-2C16967D2750}"/>
              </a:ext>
            </a:extLst>
          </p:cNvPr>
          <p:cNvSpPr>
            <a:spLocks noGrp="1"/>
          </p:cNvSpPr>
          <p:nvPr>
            <p:ph type="title"/>
          </p:nvPr>
        </p:nvSpPr>
        <p:spPr>
          <a:xfrm>
            <a:off x="838200" y="365126"/>
            <a:ext cx="10515600" cy="726828"/>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3099E773-A7B7-DA60-1942-EA47EFE4C464}"/>
              </a:ext>
            </a:extLst>
          </p:cNvPr>
          <p:cNvSpPr>
            <a:spLocks noGrp="1"/>
          </p:cNvSpPr>
          <p:nvPr>
            <p:ph type="body" idx="1"/>
          </p:nvPr>
        </p:nvSpPr>
        <p:spPr>
          <a:xfrm>
            <a:off x="838200" y="1380879"/>
            <a:ext cx="10515600" cy="47960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2438BB73-9D3A-18F8-828A-3C71842B6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520BE410-CC43-4DEB-9AFF-147933E5353B}" type="datetimeFigureOut">
              <a:rPr lang="en-IN" smtClean="0"/>
              <a:pPr/>
              <a:t>06-09-2024</a:t>
            </a:fld>
            <a:endParaRPr lang="en-IN" dirty="0"/>
          </a:p>
        </p:txBody>
      </p:sp>
      <p:sp>
        <p:nvSpPr>
          <p:cNvPr id="5" name="Footer Placeholder 4">
            <a:extLst>
              <a:ext uri="{FF2B5EF4-FFF2-40B4-BE49-F238E27FC236}">
                <a16:creationId xmlns:a16="http://schemas.microsoft.com/office/drawing/2014/main" id="{1886BD72-DD52-335B-5BB3-32B7D2E53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a:extLst>
              <a:ext uri="{FF2B5EF4-FFF2-40B4-BE49-F238E27FC236}">
                <a16:creationId xmlns:a16="http://schemas.microsoft.com/office/drawing/2014/main" id="{8083A9B1-128F-3805-3321-59D2E6242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85519FB9-9C4A-4C63-9B63-BE266DF53AFC}" type="slidenum">
              <a:rPr lang="en-IN" smtClean="0"/>
              <a:pPr/>
              <a:t>‹#›</a:t>
            </a:fld>
            <a:endParaRPr lang="en-IN" dirty="0"/>
          </a:p>
        </p:txBody>
      </p:sp>
      <p:sp>
        <p:nvSpPr>
          <p:cNvPr id="7" name="Rectangle 6">
            <a:extLst>
              <a:ext uri="{FF2B5EF4-FFF2-40B4-BE49-F238E27FC236}">
                <a16:creationId xmlns:a16="http://schemas.microsoft.com/office/drawing/2014/main" id="{C03CD06D-902D-C9C6-C606-7D91FC72FF4D}"/>
              </a:ext>
            </a:extLst>
          </p:cNvPr>
          <p:cNvSpPr/>
          <p:nvPr userDrawn="1"/>
        </p:nvSpPr>
        <p:spPr>
          <a:xfrm>
            <a:off x="8685213" y="6645275"/>
            <a:ext cx="3506787" cy="212725"/>
          </a:xfrm>
          <a:prstGeom prst="rect">
            <a:avLst/>
          </a:prstGeom>
          <a:solidFill>
            <a:srgbClr val="21B3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b="1" dirty="0">
              <a:latin typeface="Swis721 Cn BT" panose="020B0506020202030204" pitchFamily="34" charset="0"/>
            </a:endParaRPr>
          </a:p>
        </p:txBody>
      </p:sp>
      <p:sp>
        <p:nvSpPr>
          <p:cNvPr id="8" name="Rectangle 7">
            <a:extLst>
              <a:ext uri="{FF2B5EF4-FFF2-40B4-BE49-F238E27FC236}">
                <a16:creationId xmlns:a16="http://schemas.microsoft.com/office/drawing/2014/main" id="{8E6DB3C9-A120-476A-BADD-7183C4F7EE8F}"/>
              </a:ext>
            </a:extLst>
          </p:cNvPr>
          <p:cNvSpPr/>
          <p:nvPr userDrawn="1"/>
        </p:nvSpPr>
        <p:spPr>
          <a:xfrm>
            <a:off x="-7644" y="6645275"/>
            <a:ext cx="8710613" cy="212725"/>
          </a:xfrm>
          <a:prstGeom prst="rect">
            <a:avLst/>
          </a:prstGeom>
          <a:solidFill>
            <a:srgbClr val="0079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dirty="0">
                <a:latin typeface="Swis721 Cn BT" panose="020B0506020202030204" pitchFamily="34" charset="0"/>
              </a:rPr>
              <a:t>      © Creating Impact Training &amp; Development</a:t>
            </a:r>
          </a:p>
        </p:txBody>
      </p:sp>
      <p:pic>
        <p:nvPicPr>
          <p:cNvPr id="9" name="Picture 4">
            <a:extLst>
              <a:ext uri="{FF2B5EF4-FFF2-40B4-BE49-F238E27FC236}">
                <a16:creationId xmlns:a16="http://schemas.microsoft.com/office/drawing/2014/main" id="{CFC4A8F2-336D-8C2A-81D6-881B3533809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19410" y="17756"/>
            <a:ext cx="176371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2896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b="1"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hyperlink" Target="http://www.freelancetrainings.com/"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hyperlink" Target="mailto:Hello@freelancetrainings.com" TargetMode="External"/><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8.png"/><Relationship Id="rId5" Type="http://schemas.openxmlformats.org/officeDocument/2006/relationships/diagramQuickStyle" Target="../diagrams/quickStyle3.xml"/><Relationship Id="rId10" Type="http://schemas.openxmlformats.org/officeDocument/2006/relationships/image" Target="../media/image17.jpeg"/><Relationship Id="rId4" Type="http://schemas.openxmlformats.org/officeDocument/2006/relationships/diagramLayout" Target="../diagrams/layout3.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8A5AF-072B-E7CC-C9DC-39364BF48A67}"/>
              </a:ext>
            </a:extLst>
          </p:cNvPr>
          <p:cNvPicPr>
            <a:picLocks noChangeAspect="1"/>
          </p:cNvPicPr>
          <p:nvPr/>
        </p:nvPicPr>
        <p:blipFill rotWithShape="1">
          <a:blip r:embed="rId3">
            <a:extLst>
              <a:ext uri="{28A0092B-C50C-407E-A947-70E740481C1C}">
                <a14:useLocalDpi xmlns:a14="http://schemas.microsoft.com/office/drawing/2010/main" val="0"/>
              </a:ext>
            </a:extLst>
          </a:blip>
          <a:srcRect b="15432"/>
          <a:stretch/>
        </p:blipFill>
        <p:spPr>
          <a:xfrm>
            <a:off x="0" y="0"/>
            <a:ext cx="12192000" cy="5394960"/>
          </a:xfrm>
          <a:prstGeom prst="rect">
            <a:avLst/>
          </a:prstGeom>
        </p:spPr>
      </p:pic>
      <p:sp>
        <p:nvSpPr>
          <p:cNvPr id="14" name="Title 1">
            <a:extLst>
              <a:ext uri="{FF2B5EF4-FFF2-40B4-BE49-F238E27FC236}">
                <a16:creationId xmlns:a16="http://schemas.microsoft.com/office/drawing/2014/main" id="{8E29C66A-F2C4-7A4C-9495-80744946229F}"/>
              </a:ext>
            </a:extLst>
          </p:cNvPr>
          <p:cNvSpPr txBox="1">
            <a:spLocks/>
          </p:cNvSpPr>
          <p:nvPr/>
        </p:nvSpPr>
        <p:spPr>
          <a:xfrm>
            <a:off x="1524000" y="5895707"/>
            <a:ext cx="9144000" cy="751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US" sz="3600" b="1" dirty="0">
                <a:effectLst>
                  <a:outerShdw blurRad="38100" dist="38100" dir="2700000" algn="tl">
                    <a:srgbClr val="000000">
                      <a:alpha val="43137"/>
                    </a:srgbClr>
                  </a:outerShdw>
                </a:effectLst>
              </a:rPr>
              <a:t>Customer Service Workshop</a:t>
            </a:r>
          </a:p>
        </p:txBody>
      </p:sp>
      <p:sp>
        <p:nvSpPr>
          <p:cNvPr id="3" name="TextBox 2">
            <a:extLst>
              <a:ext uri="{FF2B5EF4-FFF2-40B4-BE49-F238E27FC236}">
                <a16:creationId xmlns:a16="http://schemas.microsoft.com/office/drawing/2014/main" id="{47D0BD93-3DC3-653B-3AD7-10234EFA19E7}"/>
              </a:ext>
            </a:extLst>
          </p:cNvPr>
          <p:cNvSpPr txBox="1"/>
          <p:nvPr/>
        </p:nvSpPr>
        <p:spPr>
          <a:xfrm>
            <a:off x="1042545" y="5355391"/>
            <a:ext cx="10068829" cy="646331"/>
          </a:xfrm>
          <a:prstGeom prst="rect">
            <a:avLst/>
          </a:prstGeom>
          <a:noFill/>
        </p:spPr>
        <p:txBody>
          <a:bodyPr wrap="square">
            <a:spAutoFit/>
          </a:bodyPr>
          <a:lstStyle/>
          <a:p>
            <a:pPr>
              <a:buNone/>
              <a:defRPr/>
            </a:pPr>
            <a:r>
              <a:rPr lang="en-CA" sz="3600" b="1" dirty="0"/>
              <a:t>“</a:t>
            </a:r>
            <a:r>
              <a:rPr lang="en-CA" sz="2800" b="1" dirty="0"/>
              <a:t>Customer Service is an Attitude and not a department.” –Mo Hardy</a:t>
            </a:r>
            <a:endParaRPr lang="en-IN" sz="2800" b="1" dirty="0"/>
          </a:p>
        </p:txBody>
      </p:sp>
      <p:sp>
        <p:nvSpPr>
          <p:cNvPr id="2" name="Rectangle 1">
            <a:extLst>
              <a:ext uri="{FF2B5EF4-FFF2-40B4-BE49-F238E27FC236}">
                <a16:creationId xmlns:a16="http://schemas.microsoft.com/office/drawing/2014/main" id="{8E8D8849-D094-0913-6F46-432D1414B41B}"/>
              </a:ext>
            </a:extLst>
          </p:cNvPr>
          <p:cNvSpPr/>
          <p:nvPr/>
        </p:nvSpPr>
        <p:spPr>
          <a:xfrm>
            <a:off x="11111374" y="5551519"/>
            <a:ext cx="1068925" cy="900407"/>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2050" name="Picture 2">
            <a:extLst>
              <a:ext uri="{FF2B5EF4-FFF2-40B4-BE49-F238E27FC236}">
                <a16:creationId xmlns:a16="http://schemas.microsoft.com/office/drawing/2014/main" id="{4E4C958C-B02A-5221-BE8F-0D76A2AAF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5" y="5421464"/>
            <a:ext cx="9525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0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FAEAEB58-F831-ACCE-7513-3D32A7821C40}"/>
              </a:ext>
            </a:extLst>
          </p:cNvPr>
          <p:cNvSpPr txBox="1">
            <a:spLocks/>
          </p:cNvSpPr>
          <p:nvPr/>
        </p:nvSpPr>
        <p:spPr bwMode="auto">
          <a:xfrm>
            <a:off x="0" y="1044117"/>
            <a:ext cx="7327942" cy="5574144"/>
          </a:xfrm>
          <a:prstGeom prst="rect">
            <a:avLst/>
          </a:prstGeom>
          <a:solidFill>
            <a:srgbClr val="1A151B"/>
          </a:solidFill>
          <a:ln>
            <a:noFill/>
          </a:ln>
        </p:spPr>
        <p:txBody>
          <a:bodyPr lIns="252000" anchor="ct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ts val="0"/>
              </a:spcBef>
              <a:spcAft>
                <a:spcPts val="2400"/>
              </a:spcAft>
              <a:buFont typeface="Arial" panose="020B0604020202020204" pitchFamily="34" charset="0"/>
              <a:buChar char="•"/>
            </a:pPr>
            <a:r>
              <a:rPr lang="en-US" altLang="en-US" dirty="0">
                <a:solidFill>
                  <a:srgbClr val="FA6117"/>
                </a:solidFill>
                <a:latin typeface="Swis721 Cn BT" panose="020B0506020202030204" pitchFamily="34" charset="0"/>
              </a:rPr>
              <a:t>Arguing</a:t>
            </a:r>
          </a:p>
          <a:p>
            <a:pPr lvl="1">
              <a:spcBef>
                <a:spcPts val="0"/>
              </a:spcBef>
              <a:spcAft>
                <a:spcPts val="2400"/>
              </a:spcAft>
              <a:buFont typeface="Arial" panose="020B0604020202020204" pitchFamily="34" charset="0"/>
              <a:buChar char="•"/>
            </a:pPr>
            <a:r>
              <a:rPr lang="en-US" altLang="en-US" dirty="0">
                <a:solidFill>
                  <a:srgbClr val="FA6117"/>
                </a:solidFill>
                <a:latin typeface="Swis721 Cn BT" panose="020B0506020202030204" pitchFamily="34" charset="0"/>
              </a:rPr>
              <a:t>Passing the buck to a colleague</a:t>
            </a:r>
          </a:p>
          <a:p>
            <a:pPr lvl="1">
              <a:spcBef>
                <a:spcPts val="0"/>
              </a:spcBef>
              <a:spcAft>
                <a:spcPts val="2400"/>
              </a:spcAft>
              <a:buFont typeface="Arial" panose="020B0604020202020204" pitchFamily="34" charset="0"/>
              <a:buChar char="•"/>
            </a:pPr>
            <a:r>
              <a:rPr lang="en-US" altLang="en-US" dirty="0">
                <a:solidFill>
                  <a:srgbClr val="FA6117"/>
                </a:solidFill>
                <a:latin typeface="Swis721 Cn BT" panose="020B0506020202030204" pitchFamily="34" charset="0"/>
              </a:rPr>
              <a:t>Blaming the organization</a:t>
            </a:r>
          </a:p>
          <a:p>
            <a:pPr lvl="1">
              <a:spcBef>
                <a:spcPts val="0"/>
              </a:spcBef>
              <a:spcAft>
                <a:spcPts val="2400"/>
              </a:spcAft>
              <a:buFont typeface="Arial" panose="020B0604020202020204" pitchFamily="34" charset="0"/>
              <a:buChar char="•"/>
            </a:pPr>
            <a:r>
              <a:rPr lang="en-US" altLang="en-US" dirty="0">
                <a:solidFill>
                  <a:srgbClr val="FA6117"/>
                </a:solidFill>
                <a:latin typeface="Swis721 Cn BT" panose="020B0506020202030204" pitchFamily="34" charset="0"/>
              </a:rPr>
              <a:t>Making lame excuses</a:t>
            </a:r>
          </a:p>
          <a:p>
            <a:pPr lvl="1">
              <a:spcBef>
                <a:spcPts val="0"/>
              </a:spcBef>
              <a:spcAft>
                <a:spcPts val="2400"/>
              </a:spcAft>
              <a:buFont typeface="Arial" panose="020B0604020202020204" pitchFamily="34" charset="0"/>
              <a:buChar char="•"/>
            </a:pPr>
            <a:r>
              <a:rPr lang="en-US" altLang="en-US" dirty="0">
                <a:solidFill>
                  <a:srgbClr val="FA6117"/>
                </a:solidFill>
                <a:latin typeface="Swis721 Cn BT" panose="020B0506020202030204" pitchFamily="34" charset="0"/>
              </a:rPr>
              <a:t>Taking it personally</a:t>
            </a:r>
          </a:p>
          <a:p>
            <a:pPr lvl="1">
              <a:spcBef>
                <a:spcPts val="0"/>
              </a:spcBef>
              <a:spcAft>
                <a:spcPts val="2400"/>
              </a:spcAft>
              <a:buFont typeface="Arial" panose="020B0604020202020204" pitchFamily="34" charset="0"/>
              <a:buChar char="•"/>
            </a:pPr>
            <a:r>
              <a:rPr lang="en-US" altLang="en-US" dirty="0">
                <a:solidFill>
                  <a:srgbClr val="FA6117"/>
                </a:solidFill>
                <a:latin typeface="Swis721 Cn BT" panose="020B0506020202030204" pitchFamily="34" charset="0"/>
              </a:rPr>
              <a:t>Ignoring/ belittling the issue</a:t>
            </a:r>
          </a:p>
        </p:txBody>
      </p:sp>
      <p:pic>
        <p:nvPicPr>
          <p:cNvPr id="120834" name="Picture 2">
            <a:extLst>
              <a:ext uri="{FF2B5EF4-FFF2-40B4-BE49-F238E27FC236}">
                <a16:creationId xmlns:a16="http://schemas.microsoft.com/office/drawing/2014/main" id="{1B17DE4A-781B-CB8E-76E2-B957B534A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759" r="18759"/>
          <a:stretch/>
        </p:blipFill>
        <p:spPr bwMode="auto">
          <a:xfrm>
            <a:off x="6451600" y="2032000"/>
            <a:ext cx="5740400" cy="458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5DAEBB8-5F25-57FD-3B3F-2D21503354B8}"/>
              </a:ext>
            </a:extLst>
          </p:cNvPr>
          <p:cNvPicPr>
            <a:picLocks noChangeAspect="1"/>
          </p:cNvPicPr>
          <p:nvPr/>
        </p:nvPicPr>
        <p:blipFill rotWithShape="1">
          <a:blip r:embed="rId4">
            <a:extLst>
              <a:ext uri="{28A0092B-C50C-407E-A947-70E740481C1C}">
                <a14:useLocalDpi xmlns:a14="http://schemas.microsoft.com/office/drawing/2010/main" val="0"/>
              </a:ext>
            </a:extLst>
          </a:blip>
          <a:srcRect t="4416" r="34140"/>
          <a:stretch/>
        </p:blipFill>
        <p:spPr>
          <a:xfrm>
            <a:off x="7433186" y="427580"/>
            <a:ext cx="2793441" cy="2824996"/>
          </a:xfrm>
          <a:prstGeom prst="rect">
            <a:avLst/>
          </a:prstGeom>
          <a:effectLst>
            <a:outerShdw blurRad="50800" dist="38100" dir="16200000" rotWithShape="0">
              <a:prstClr val="black">
                <a:alpha val="40000"/>
              </a:prstClr>
            </a:outerShdw>
          </a:effectLst>
        </p:spPr>
      </p:pic>
      <p:sp>
        <p:nvSpPr>
          <p:cNvPr id="120836" name="Title 1">
            <a:extLst>
              <a:ext uri="{FF2B5EF4-FFF2-40B4-BE49-F238E27FC236}">
                <a16:creationId xmlns:a16="http://schemas.microsoft.com/office/drawing/2014/main" id="{661C7DEE-2A13-FD19-EF98-221123D81D03}"/>
              </a:ext>
            </a:extLst>
          </p:cNvPr>
          <p:cNvSpPr>
            <a:spLocks noGrp="1"/>
          </p:cNvSpPr>
          <p:nvPr>
            <p:ph type="title"/>
          </p:nvPr>
        </p:nvSpPr>
        <p:spPr>
          <a:xfrm>
            <a:off x="789789" y="51279"/>
            <a:ext cx="8229600" cy="766762"/>
          </a:xfrm>
        </p:spPr>
        <p:txBody>
          <a:bodyPr/>
          <a:lstStyle/>
          <a:p>
            <a:pPr eaLnBrk="1" hangingPunct="1"/>
            <a:r>
              <a:rPr lang="en-US" altLang="en-US" b="1" dirty="0"/>
              <a:t>Do not add </a:t>
            </a:r>
            <a:r>
              <a:rPr lang="en-US" altLang="en-US" b="1" dirty="0">
                <a:solidFill>
                  <a:srgbClr val="01549F"/>
                </a:solidFill>
              </a:rPr>
              <a:t>fuel to fire </a:t>
            </a:r>
            <a:r>
              <a:rPr lang="en-US" altLang="en-US" b="1" dirty="0"/>
              <a:t>by</a:t>
            </a:r>
          </a:p>
        </p:txBody>
      </p:sp>
    </p:spTree>
    <p:extLst>
      <p:ext uri="{BB962C8B-B14F-4D97-AF65-F5344CB8AC3E}">
        <p14:creationId xmlns:p14="http://schemas.microsoft.com/office/powerpoint/2010/main" val="374839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511775-6079-453B-9E0A-5A0C889E2F4C}"/>
              </a:ext>
            </a:extLst>
          </p:cNvPr>
          <p:cNvSpPr>
            <a:spLocks noGrp="1"/>
          </p:cNvSpPr>
          <p:nvPr>
            <p:ph type="title"/>
          </p:nvPr>
        </p:nvSpPr>
        <p:spPr>
          <a:xfrm>
            <a:off x="1348822" y="5483356"/>
            <a:ext cx="9769271" cy="1060786"/>
          </a:xfrm>
          <a:noFill/>
        </p:spPr>
        <p:txBody>
          <a:bodyPr vert="horz" lIns="91440" tIns="45720" rIns="91440" bIns="45720" rtlCol="0" anchor="ctr">
            <a:noAutofit/>
          </a:bodyPr>
          <a:lstStyle/>
          <a:p>
            <a:pPr algn="ctr"/>
            <a:br>
              <a:rPr lang="en-US" sz="3600" b="1" kern="1200" dirty="0">
                <a:ea typeface="+mj-ea"/>
                <a:cs typeface="+mj-cs"/>
              </a:rPr>
            </a:br>
            <a:r>
              <a:rPr lang="en-US" sz="3600" b="1" kern="1200" dirty="0">
                <a:ea typeface="+mj-ea"/>
                <a:cs typeface="+mj-cs"/>
              </a:rPr>
              <a:t>Art of Saying No to the Customer</a:t>
            </a:r>
          </a:p>
        </p:txBody>
      </p:sp>
      <p:pic>
        <p:nvPicPr>
          <p:cNvPr id="4098" name="Picture 2" descr="Photo successful businesswoman">
            <a:extLst>
              <a:ext uri="{FF2B5EF4-FFF2-40B4-BE49-F238E27FC236}">
                <a16:creationId xmlns:a16="http://schemas.microsoft.com/office/drawing/2014/main" id="{79C0B982-B8C2-9040-2BAD-09EE47C88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1" y="751791"/>
            <a:ext cx="5372100" cy="454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5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C4B5A-32CE-FADC-C616-410F39D5DBF8}"/>
              </a:ext>
            </a:extLst>
          </p:cNvPr>
          <p:cNvSpPr>
            <a:spLocks noGrp="1"/>
          </p:cNvSpPr>
          <p:nvPr>
            <p:ph idx="1"/>
          </p:nvPr>
        </p:nvSpPr>
        <p:spPr>
          <a:xfrm>
            <a:off x="4338320" y="2238375"/>
            <a:ext cx="7853680" cy="1266825"/>
          </a:xfrm>
        </p:spPr>
        <p:txBody>
          <a:bodyPr rtlCol="0" anchor="ctr">
            <a:normAutofit/>
          </a:bodyPr>
          <a:lstStyle/>
          <a:p>
            <a:pPr marL="0" indent="0" algn="ctr">
              <a:buNone/>
              <a:defRPr/>
            </a:pPr>
            <a:r>
              <a:rPr lang="en-US" altLang="en-US" sz="8000" b="1" dirty="0">
                <a:solidFill>
                  <a:srgbClr val="645E5E"/>
                </a:solidFill>
                <a:effectLst>
                  <a:outerShdw blurRad="38100" dist="38100" dir="2700000" algn="tl">
                    <a:srgbClr val="000000">
                      <a:alpha val="43137"/>
                    </a:srgbClr>
                  </a:outerShdw>
                </a:effectLst>
                <a:latin typeface="Swis721 Cn BT" panose="020B0506020202030204" pitchFamily="34" charset="0"/>
              </a:rPr>
              <a:t>Thank You</a:t>
            </a:r>
          </a:p>
        </p:txBody>
      </p:sp>
      <p:pic>
        <p:nvPicPr>
          <p:cNvPr id="91139" name="Picture 2" descr="Two Person Handshakes in Front of Books on Shelf">
            <a:extLst>
              <a:ext uri="{FF2B5EF4-FFF2-40B4-BE49-F238E27FC236}">
                <a16:creationId xmlns:a16="http://schemas.microsoft.com/office/drawing/2014/main" id="{DE93DC7B-6EB3-852B-203B-D0862EECF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38320" cy="66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410CF5B-02B9-15F8-8BC0-597583E2371F}"/>
              </a:ext>
            </a:extLst>
          </p:cNvPr>
          <p:cNvPicPr>
            <a:picLocks noChangeAspect="1"/>
          </p:cNvPicPr>
          <p:nvPr/>
        </p:nvPicPr>
        <p:blipFill>
          <a:blip r:embed="rId3"/>
          <a:stretch>
            <a:fillRect/>
          </a:stretch>
        </p:blipFill>
        <p:spPr>
          <a:xfrm>
            <a:off x="5023032" y="4925795"/>
            <a:ext cx="507687" cy="507687"/>
          </a:xfrm>
          <a:prstGeom prst="rect">
            <a:avLst/>
          </a:prstGeom>
        </p:spPr>
      </p:pic>
      <p:pic>
        <p:nvPicPr>
          <p:cNvPr id="10" name="Picture 9">
            <a:extLst>
              <a:ext uri="{FF2B5EF4-FFF2-40B4-BE49-F238E27FC236}">
                <a16:creationId xmlns:a16="http://schemas.microsoft.com/office/drawing/2014/main" id="{37429726-DD4E-E52A-8722-77E6F9E95AB4}"/>
              </a:ext>
            </a:extLst>
          </p:cNvPr>
          <p:cNvPicPr>
            <a:picLocks noChangeAspect="1"/>
          </p:cNvPicPr>
          <p:nvPr/>
        </p:nvPicPr>
        <p:blipFill>
          <a:blip r:embed="rId4"/>
          <a:stretch>
            <a:fillRect/>
          </a:stretch>
        </p:blipFill>
        <p:spPr>
          <a:xfrm>
            <a:off x="7620437" y="4881138"/>
            <a:ext cx="552344" cy="552344"/>
          </a:xfrm>
          <a:prstGeom prst="rect">
            <a:avLst/>
          </a:prstGeom>
        </p:spPr>
      </p:pic>
      <p:pic>
        <p:nvPicPr>
          <p:cNvPr id="11" name="Picture 10">
            <a:extLst>
              <a:ext uri="{FF2B5EF4-FFF2-40B4-BE49-F238E27FC236}">
                <a16:creationId xmlns:a16="http://schemas.microsoft.com/office/drawing/2014/main" id="{4B4B306F-DDFD-02C4-0F80-AD7BE5FE3FA6}"/>
              </a:ext>
            </a:extLst>
          </p:cNvPr>
          <p:cNvPicPr>
            <a:picLocks noChangeAspect="1"/>
          </p:cNvPicPr>
          <p:nvPr/>
        </p:nvPicPr>
        <p:blipFill>
          <a:blip r:embed="rId5"/>
          <a:stretch>
            <a:fillRect/>
          </a:stretch>
        </p:blipFill>
        <p:spPr>
          <a:xfrm>
            <a:off x="10399743" y="4832457"/>
            <a:ext cx="649705" cy="649705"/>
          </a:xfrm>
          <a:prstGeom prst="rect">
            <a:avLst/>
          </a:prstGeom>
        </p:spPr>
      </p:pic>
      <p:sp>
        <p:nvSpPr>
          <p:cNvPr id="13" name="TextBox 12">
            <a:extLst>
              <a:ext uri="{FF2B5EF4-FFF2-40B4-BE49-F238E27FC236}">
                <a16:creationId xmlns:a16="http://schemas.microsoft.com/office/drawing/2014/main" id="{0F540D47-B281-16B5-533F-425C3D5CD7D0}"/>
              </a:ext>
            </a:extLst>
          </p:cNvPr>
          <p:cNvSpPr txBox="1"/>
          <p:nvPr/>
        </p:nvSpPr>
        <p:spPr>
          <a:xfrm>
            <a:off x="6744390" y="5433483"/>
            <a:ext cx="2462954" cy="318509"/>
          </a:xfrm>
          <a:prstGeom prst="rect">
            <a:avLst/>
          </a:prstGeom>
          <a:noFill/>
        </p:spPr>
        <p:txBody>
          <a:bodyPr wrap="square" rtlCol="0">
            <a:spAutoFit/>
          </a:bodyPr>
          <a:lstStyle/>
          <a:p>
            <a:r>
              <a:rPr lang="en-IN" sz="1400" dirty="0">
                <a:latin typeface="Swis721 Cn BT" panose="020B0506020202030204" pitchFamily="34" charset="0"/>
                <a:hlinkClick r:id="rId6"/>
              </a:rPr>
              <a:t>Hello@freelancetrainings.com</a:t>
            </a:r>
            <a:endParaRPr lang="en-IN" sz="1400" dirty="0">
              <a:latin typeface="Swis721 Cn BT" panose="020B0506020202030204" pitchFamily="34" charset="0"/>
            </a:endParaRPr>
          </a:p>
        </p:txBody>
      </p:sp>
      <p:sp>
        <p:nvSpPr>
          <p:cNvPr id="14" name="TextBox 13">
            <a:extLst>
              <a:ext uri="{FF2B5EF4-FFF2-40B4-BE49-F238E27FC236}">
                <a16:creationId xmlns:a16="http://schemas.microsoft.com/office/drawing/2014/main" id="{3DCF685F-B7C8-3543-E934-AB6981EFF2B7}"/>
              </a:ext>
            </a:extLst>
          </p:cNvPr>
          <p:cNvSpPr txBox="1"/>
          <p:nvPr/>
        </p:nvSpPr>
        <p:spPr>
          <a:xfrm>
            <a:off x="4666933" y="5444215"/>
            <a:ext cx="1141659" cy="307777"/>
          </a:xfrm>
          <a:prstGeom prst="rect">
            <a:avLst/>
          </a:prstGeom>
          <a:noFill/>
        </p:spPr>
        <p:txBody>
          <a:bodyPr wrap="none" rtlCol="0">
            <a:spAutoFit/>
          </a:bodyPr>
          <a:lstStyle/>
          <a:p>
            <a:r>
              <a:rPr lang="en-US" sz="1400">
                <a:latin typeface="Swis721 Cn BT" panose="020B0506020202030204" pitchFamily="34" charset="0"/>
              </a:rPr>
              <a:t>98752-08472</a:t>
            </a:r>
            <a:endParaRPr lang="en-IN" sz="1400" dirty="0">
              <a:latin typeface="Swis721 Cn BT" panose="020B0506020202030204" pitchFamily="34" charset="0"/>
            </a:endParaRPr>
          </a:p>
        </p:txBody>
      </p:sp>
      <p:sp>
        <p:nvSpPr>
          <p:cNvPr id="15" name="TextBox 14">
            <a:extLst>
              <a:ext uri="{FF2B5EF4-FFF2-40B4-BE49-F238E27FC236}">
                <a16:creationId xmlns:a16="http://schemas.microsoft.com/office/drawing/2014/main" id="{85CB3971-4E46-9414-D30A-E73301646032}"/>
              </a:ext>
            </a:extLst>
          </p:cNvPr>
          <p:cNvSpPr txBox="1"/>
          <p:nvPr/>
        </p:nvSpPr>
        <p:spPr>
          <a:xfrm>
            <a:off x="9695370" y="5433484"/>
            <a:ext cx="2130455" cy="307777"/>
          </a:xfrm>
          <a:prstGeom prst="rect">
            <a:avLst/>
          </a:prstGeom>
          <a:noFill/>
        </p:spPr>
        <p:txBody>
          <a:bodyPr wrap="none" rtlCol="0">
            <a:spAutoFit/>
          </a:bodyPr>
          <a:lstStyle/>
          <a:p>
            <a:r>
              <a:rPr lang="en-IN" sz="1400" dirty="0">
                <a:latin typeface="Swis721 Cn BT" panose="020B0506020202030204" pitchFamily="34" charset="0"/>
                <a:hlinkClick r:id="rId7"/>
              </a:rPr>
              <a:t>www.freelancetrainings.com</a:t>
            </a:r>
            <a:endParaRPr lang="en-IN" sz="1400" dirty="0">
              <a:latin typeface="Swis721 Cn BT" panose="020B0506020202030204" pitchFamily="34" charset="0"/>
            </a:endParaRPr>
          </a:p>
        </p:txBody>
      </p:sp>
      <p:pic>
        <p:nvPicPr>
          <p:cNvPr id="17" name="Picture 16">
            <a:extLst>
              <a:ext uri="{FF2B5EF4-FFF2-40B4-BE49-F238E27FC236}">
                <a16:creationId xmlns:a16="http://schemas.microsoft.com/office/drawing/2014/main" id="{CCC7A4C4-6279-9122-A2D3-05E51AE07642}"/>
              </a:ext>
            </a:extLst>
          </p:cNvPr>
          <p:cNvPicPr>
            <a:picLocks noChangeAspect="1"/>
          </p:cNvPicPr>
          <p:nvPr/>
        </p:nvPicPr>
        <p:blipFill>
          <a:blip r:embed="rId8"/>
          <a:stretch>
            <a:fillRect/>
          </a:stretch>
        </p:blipFill>
        <p:spPr>
          <a:xfrm>
            <a:off x="5501853" y="6255611"/>
            <a:ext cx="315227" cy="315227"/>
          </a:xfrm>
          <a:prstGeom prst="rect">
            <a:avLst/>
          </a:prstGeom>
        </p:spPr>
      </p:pic>
      <p:sp>
        <p:nvSpPr>
          <p:cNvPr id="18" name="TextBox 17">
            <a:extLst>
              <a:ext uri="{FF2B5EF4-FFF2-40B4-BE49-F238E27FC236}">
                <a16:creationId xmlns:a16="http://schemas.microsoft.com/office/drawing/2014/main" id="{749C530B-84F8-0DD8-C408-01BC63946DF0}"/>
              </a:ext>
            </a:extLst>
          </p:cNvPr>
          <p:cNvSpPr txBox="1"/>
          <p:nvPr/>
        </p:nvSpPr>
        <p:spPr>
          <a:xfrm>
            <a:off x="5745960" y="6296521"/>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pic>
        <p:nvPicPr>
          <p:cNvPr id="3074" name="Picture 2">
            <a:extLst>
              <a:ext uri="{FF2B5EF4-FFF2-40B4-BE49-F238E27FC236}">
                <a16:creationId xmlns:a16="http://schemas.microsoft.com/office/drawing/2014/main" id="{78D8C0CC-499E-28C1-85C3-5C7A5A95D0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4375" y="0"/>
            <a:ext cx="952500"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9B2EB9-A651-162C-9E9D-02DB06AF8133}"/>
              </a:ext>
            </a:extLst>
          </p:cNvPr>
          <p:cNvSpPr>
            <a:spLocks noGrp="1"/>
          </p:cNvSpPr>
          <p:nvPr>
            <p:ph type="title"/>
          </p:nvPr>
        </p:nvSpPr>
        <p:spPr>
          <a:xfrm>
            <a:off x="1536701" y="227377"/>
            <a:ext cx="8784348" cy="661993"/>
          </a:xfrm>
        </p:spPr>
        <p:txBody>
          <a:bodyPr>
            <a:noAutofit/>
          </a:bodyPr>
          <a:lstStyle/>
          <a:p>
            <a:pPr algn="ctr" eaLnBrk="1" hangingPunct="1">
              <a:defRPr/>
            </a:pPr>
            <a:r>
              <a:rPr lang="en-IN" altLang="en-US" sz="4400" b="1" dirty="0">
                <a:effectLst>
                  <a:outerShdw blurRad="38100" dist="38100" dir="2700000" algn="tl">
                    <a:srgbClr val="000000">
                      <a:alpha val="43137"/>
                    </a:srgbClr>
                  </a:outerShdw>
                </a:effectLst>
              </a:rPr>
              <a:t>Workshop Agenda</a:t>
            </a:r>
            <a:endParaRPr lang="en-US" altLang="en-US" sz="4400" b="1" dirty="0">
              <a:effectLst>
                <a:outerShdw blurRad="38100" dist="38100" dir="2700000" algn="tl">
                  <a:srgbClr val="000000">
                    <a:alpha val="43137"/>
                  </a:srgbClr>
                </a:outerShdw>
              </a:effectLst>
            </a:endParaRPr>
          </a:p>
        </p:txBody>
      </p:sp>
      <p:graphicFrame>
        <p:nvGraphicFramePr>
          <p:cNvPr id="9" name="Content Placeholder 6">
            <a:extLst>
              <a:ext uri="{FF2B5EF4-FFF2-40B4-BE49-F238E27FC236}">
                <a16:creationId xmlns:a16="http://schemas.microsoft.com/office/drawing/2014/main" id="{B5D733EB-2E82-29BF-E678-11CE4C62D63F}"/>
              </a:ext>
            </a:extLst>
          </p:cNvPr>
          <p:cNvGraphicFramePr>
            <a:graphicFrameLocks/>
          </p:cNvGraphicFramePr>
          <p:nvPr>
            <p:extLst>
              <p:ext uri="{D42A27DB-BD31-4B8C-83A1-F6EECF244321}">
                <p14:modId xmlns:p14="http://schemas.microsoft.com/office/powerpoint/2010/main" val="3833398832"/>
              </p:ext>
            </p:extLst>
          </p:nvPr>
        </p:nvGraphicFramePr>
        <p:xfrm>
          <a:off x="1407304" y="956932"/>
          <a:ext cx="9655887" cy="5474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D115764-B5FF-466C-B637-A63942B2FF8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E79AF6CD-3F61-4060-BAD3-3BC69B0BEE8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A139853F-AD36-4A0E-8A84-3C521F54EFA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48F1EFBB-ED19-40AF-83C1-7C470F15A64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97617FE4-4233-4084-B5CA-402862CC815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6B19F6D3-7D85-4DED-BFA8-9F980E7B200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A39C1CCA-3060-4805-B2E7-6AF37DD03AC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4C9B783E-72E7-4BC5-9E1E-E8ED7EAFD63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006D3523-4AD6-495B-9593-3600002DABF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AA79D4DA-B09D-4ED2-91C6-94C2DFFD05F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graphicEl>
                                              <a:dgm id="{11877A90-2CF5-45D3-AC12-412ED387EE7C}"/>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944A4659-87FD-45FB-B655-C783AF0514C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9199C-68D7-129F-E59E-57E55257C3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81" r="20683"/>
          <a:stretch/>
        </p:blipFill>
        <p:spPr bwMode="auto">
          <a:xfrm>
            <a:off x="0" y="1034471"/>
            <a:ext cx="6095998" cy="55800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9874" name="Title 1">
            <a:extLst>
              <a:ext uri="{FF2B5EF4-FFF2-40B4-BE49-F238E27FC236}">
                <a16:creationId xmlns:a16="http://schemas.microsoft.com/office/drawing/2014/main" id="{5B7FB22B-BF61-2FFA-BC02-DC8829BB95AE}"/>
              </a:ext>
            </a:extLst>
          </p:cNvPr>
          <p:cNvSpPr>
            <a:spLocks noGrp="1"/>
          </p:cNvSpPr>
          <p:nvPr>
            <p:ph type="title"/>
          </p:nvPr>
        </p:nvSpPr>
        <p:spPr>
          <a:xfrm>
            <a:off x="616359" y="151476"/>
            <a:ext cx="7860668" cy="709757"/>
          </a:xfrm>
        </p:spPr>
        <p:txBody>
          <a:bodyPr/>
          <a:lstStyle/>
          <a:p>
            <a:pPr eaLnBrk="1" hangingPunct="1"/>
            <a:r>
              <a:rPr lang="en-US" altLang="en-US" b="1" dirty="0">
                <a:ea typeface="Verdana" panose="020B0604030504040204" pitchFamily="34" charset="0"/>
                <a:cs typeface="Verdana" panose="020B0604030504040204" pitchFamily="34" charset="0"/>
              </a:rPr>
              <a:t>What is ‘Customer Service’?</a:t>
            </a:r>
          </a:p>
        </p:txBody>
      </p:sp>
      <p:sp>
        <p:nvSpPr>
          <p:cNvPr id="79875" name="Content Placeholder 2">
            <a:extLst>
              <a:ext uri="{FF2B5EF4-FFF2-40B4-BE49-F238E27FC236}">
                <a16:creationId xmlns:a16="http://schemas.microsoft.com/office/drawing/2014/main" id="{4211F725-7650-41D9-3DEA-2EDD31F8BFF7}"/>
              </a:ext>
            </a:extLst>
          </p:cNvPr>
          <p:cNvSpPr>
            <a:spLocks noGrp="1"/>
          </p:cNvSpPr>
          <p:nvPr>
            <p:ph idx="1"/>
          </p:nvPr>
        </p:nvSpPr>
        <p:spPr>
          <a:xfrm>
            <a:off x="6095998" y="1034471"/>
            <a:ext cx="6095998" cy="5580017"/>
          </a:xfrm>
          <a:solidFill>
            <a:srgbClr val="DDCF49"/>
          </a:solidFill>
        </p:spPr>
        <p:txBody>
          <a:bodyPr lIns="252000" tIns="144000" rIns="216000" anchor="ctr">
            <a:noAutofit/>
          </a:bodyPr>
          <a:lstStyle/>
          <a:p>
            <a:pPr marL="0" indent="0" algn="just">
              <a:lnSpc>
                <a:spcPct val="110000"/>
              </a:lnSpc>
              <a:spcBef>
                <a:spcPts val="0"/>
              </a:spcBef>
              <a:spcAft>
                <a:spcPts val="2400"/>
              </a:spcAft>
              <a:buNone/>
            </a:pPr>
            <a:r>
              <a:rPr lang="en-US" altLang="en-US" b="1" dirty="0"/>
              <a:t>Customer Service </a:t>
            </a:r>
            <a:r>
              <a:rPr lang="en-US" altLang="en-US" dirty="0"/>
              <a:t>is the </a:t>
            </a:r>
            <a:r>
              <a:rPr lang="en-US" altLang="en-US" b="1" dirty="0"/>
              <a:t>support</a:t>
            </a:r>
            <a:r>
              <a:rPr lang="en-US" altLang="en-US" dirty="0"/>
              <a:t> we offer our customers, </a:t>
            </a:r>
            <a:r>
              <a:rPr lang="en-US" altLang="en-US" b="1" dirty="0"/>
              <a:t>“both before, during and after they buy our product”</a:t>
            </a:r>
            <a:r>
              <a:rPr lang="en-US" altLang="en-US" dirty="0"/>
              <a:t> that helps them have an easy and enjoyable experience with us. </a:t>
            </a:r>
          </a:p>
        </p:txBody>
      </p:sp>
    </p:spTree>
    <p:extLst>
      <p:ext uri="{BB962C8B-B14F-4D97-AF65-F5344CB8AC3E}">
        <p14:creationId xmlns:p14="http://schemas.microsoft.com/office/powerpoint/2010/main" val="231956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09D7982-C856-BDFD-6262-A7548263C018}"/>
              </a:ext>
            </a:extLst>
          </p:cNvPr>
          <p:cNvSpPr>
            <a:spLocks noGrp="1"/>
          </p:cNvSpPr>
          <p:nvPr>
            <p:ph type="title"/>
          </p:nvPr>
        </p:nvSpPr>
        <p:spPr>
          <a:xfrm>
            <a:off x="2150118" y="196078"/>
            <a:ext cx="8517882" cy="613200"/>
          </a:xfrm>
        </p:spPr>
        <p:txBody>
          <a:bodyPr/>
          <a:lstStyle/>
          <a:p>
            <a:pPr algn="ctr" eaLnBrk="1" hangingPunct="1"/>
            <a:r>
              <a:rPr lang="en-IN" altLang="en-US" sz="4000" b="1" dirty="0">
                <a:solidFill>
                  <a:srgbClr val="000000"/>
                </a:solidFill>
              </a:rPr>
              <a:t>Why </a:t>
            </a:r>
            <a:r>
              <a:rPr lang="en-IN" altLang="en-US" sz="4000" dirty="0">
                <a:solidFill>
                  <a:srgbClr val="000000"/>
                </a:solidFill>
              </a:rPr>
              <a:t>is it I</a:t>
            </a:r>
            <a:r>
              <a:rPr lang="en-IN" altLang="en-US" sz="4000" b="1" dirty="0">
                <a:solidFill>
                  <a:srgbClr val="000000"/>
                </a:solidFill>
              </a:rPr>
              <a:t>mportant for an Organisation?</a:t>
            </a:r>
          </a:p>
        </p:txBody>
      </p:sp>
      <p:graphicFrame>
        <p:nvGraphicFramePr>
          <p:cNvPr id="8" name="Content Placeholder 7">
            <a:extLst>
              <a:ext uri="{FF2B5EF4-FFF2-40B4-BE49-F238E27FC236}">
                <a16:creationId xmlns:a16="http://schemas.microsoft.com/office/drawing/2014/main" id="{3335D4D9-219B-DD95-875B-12709DDF8762}"/>
              </a:ext>
            </a:extLst>
          </p:cNvPr>
          <p:cNvGraphicFramePr>
            <a:graphicFrameLocks noGrp="1"/>
          </p:cNvGraphicFramePr>
          <p:nvPr>
            <p:ph idx="1"/>
            <p:extLst>
              <p:ext uri="{D42A27DB-BD31-4B8C-83A1-F6EECF244321}">
                <p14:modId xmlns:p14="http://schemas.microsoft.com/office/powerpoint/2010/main" val="2646153765"/>
              </p:ext>
            </p:extLst>
          </p:nvPr>
        </p:nvGraphicFramePr>
        <p:xfrm>
          <a:off x="428844" y="809278"/>
          <a:ext cx="11334307" cy="4823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D971F24A-7D06-4A84-8270-72E9F4057E9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2E77ED83-6394-45A2-8A1D-E183F585479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B6A43D06-CE1F-4999-8EE0-D73C410881D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1148ABE7-BC72-4C46-9023-8A24B120038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D5074CBD-5484-4AD9-B0A5-988A350420C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FEDDCD8F-BD67-4725-AF93-A3581305C1D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EB936675-CE2C-410E-B1A3-77DED70E805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988EA38A-692B-4B08-B489-780C258861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11DCA1E-C326-2716-CF3F-A1F85363A14B}"/>
              </a:ext>
            </a:extLst>
          </p:cNvPr>
          <p:cNvGraphicFramePr/>
          <p:nvPr/>
        </p:nvGraphicFramePr>
        <p:xfrm>
          <a:off x="4802977" y="1227540"/>
          <a:ext cx="701043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4313FA1-6A78-3C63-DB3A-515906A9B55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205627" y="1808973"/>
            <a:ext cx="498764" cy="498764"/>
          </a:xfrm>
          <a:prstGeom prst="rect">
            <a:avLst/>
          </a:prstGeom>
        </p:spPr>
      </p:pic>
      <p:pic>
        <p:nvPicPr>
          <p:cNvPr id="6" name="Picture 5">
            <a:extLst>
              <a:ext uri="{FF2B5EF4-FFF2-40B4-BE49-F238E27FC236}">
                <a16:creationId xmlns:a16="http://schemas.microsoft.com/office/drawing/2014/main" id="{D6511A52-B8BA-569A-5971-23D09EE8AC0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638871" y="3047778"/>
            <a:ext cx="498764" cy="498764"/>
          </a:xfrm>
          <a:prstGeom prst="rect">
            <a:avLst/>
          </a:prstGeom>
        </p:spPr>
      </p:pic>
      <p:pic>
        <p:nvPicPr>
          <p:cNvPr id="7" name="Picture 6">
            <a:extLst>
              <a:ext uri="{FF2B5EF4-FFF2-40B4-BE49-F238E27FC236}">
                <a16:creationId xmlns:a16="http://schemas.microsoft.com/office/drawing/2014/main" id="{27D4019D-6374-F2ED-06A6-39E3A56579F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175"/>
          <a:stretch/>
        </p:blipFill>
        <p:spPr>
          <a:xfrm>
            <a:off x="5455009" y="4277673"/>
            <a:ext cx="738371" cy="611551"/>
          </a:xfrm>
          <a:prstGeom prst="rect">
            <a:avLst/>
          </a:prstGeom>
        </p:spPr>
      </p:pic>
      <p:pic>
        <p:nvPicPr>
          <p:cNvPr id="8" name="Picture 7">
            <a:extLst>
              <a:ext uri="{FF2B5EF4-FFF2-40B4-BE49-F238E27FC236}">
                <a16:creationId xmlns:a16="http://schemas.microsoft.com/office/drawing/2014/main" id="{BEFDC72B-05F6-D21E-9A83-4BAD40DD8CE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076049" y="5464120"/>
            <a:ext cx="738371" cy="738371"/>
          </a:xfrm>
          <a:prstGeom prst="rect">
            <a:avLst/>
          </a:prstGeom>
        </p:spPr>
      </p:pic>
      <p:pic>
        <p:nvPicPr>
          <p:cNvPr id="13" name="Picture 12">
            <a:extLst>
              <a:ext uri="{FF2B5EF4-FFF2-40B4-BE49-F238E27FC236}">
                <a16:creationId xmlns:a16="http://schemas.microsoft.com/office/drawing/2014/main" id="{D27171E8-0C74-550F-E9E9-452B36A0672A}"/>
              </a:ext>
            </a:extLst>
          </p:cNvPr>
          <p:cNvPicPr>
            <a:picLocks noChangeAspect="1"/>
          </p:cNvPicPr>
          <p:nvPr/>
        </p:nvPicPr>
        <p:blipFill rotWithShape="1">
          <a:blip r:embed="rId12">
            <a:clrChange>
              <a:clrFrom>
                <a:srgbClr val="EEEEEE"/>
              </a:clrFrom>
              <a:clrTo>
                <a:srgbClr val="EEEEEE">
                  <a:alpha val="0"/>
                </a:srgbClr>
              </a:clrTo>
            </a:clrChange>
          </a:blip>
          <a:srcRect l="2672" r="5680"/>
          <a:stretch/>
        </p:blipFill>
        <p:spPr>
          <a:xfrm>
            <a:off x="-36907" y="2584174"/>
            <a:ext cx="5036290" cy="4062033"/>
          </a:xfrm>
          <a:prstGeom prst="rect">
            <a:avLst/>
          </a:prstGeom>
        </p:spPr>
      </p:pic>
      <p:sp>
        <p:nvSpPr>
          <p:cNvPr id="16" name="Title 1">
            <a:extLst>
              <a:ext uri="{FF2B5EF4-FFF2-40B4-BE49-F238E27FC236}">
                <a16:creationId xmlns:a16="http://schemas.microsoft.com/office/drawing/2014/main" id="{0267FC5C-5420-C857-7DC0-5055936361C4}"/>
              </a:ext>
            </a:extLst>
          </p:cNvPr>
          <p:cNvSpPr>
            <a:spLocks noGrp="1"/>
          </p:cNvSpPr>
          <p:nvPr>
            <p:ph type="title"/>
          </p:nvPr>
        </p:nvSpPr>
        <p:spPr>
          <a:xfrm>
            <a:off x="725557" y="174224"/>
            <a:ext cx="9240468" cy="609600"/>
          </a:xfrm>
        </p:spPr>
        <p:txBody>
          <a:bodyPr anchor="b">
            <a:noAutofit/>
          </a:bodyPr>
          <a:lstStyle/>
          <a:p>
            <a:pPr eaLnBrk="1" hangingPunct="1"/>
            <a:r>
              <a:rPr lang="en-US" altLang="en-US" sz="4000" b="1" dirty="0"/>
              <a:t>1. Taking </a:t>
            </a:r>
            <a:r>
              <a:rPr lang="en-US" altLang="en-US" sz="4000" b="1" dirty="0">
                <a:solidFill>
                  <a:srgbClr val="004E96"/>
                </a:solidFill>
              </a:rPr>
              <a:t>Ownership and Accountability</a:t>
            </a:r>
          </a:p>
        </p:txBody>
      </p:sp>
    </p:spTree>
    <p:extLst>
      <p:ext uri="{BB962C8B-B14F-4D97-AF65-F5344CB8AC3E}">
        <p14:creationId xmlns:p14="http://schemas.microsoft.com/office/powerpoint/2010/main" val="35305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A345F44-689B-4C74-A5D6-24EF7E5D6845}"/>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F679BB95-537A-4E33-9B33-9D53EE5F61D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ACC517B-BE61-4A35-AFF3-99642CBB407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2FCFBEA2-E340-4507-81C1-9B3E8D48E021}"/>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09DC80E9-A8F6-4284-B35E-20B6C1845D7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EF43E16C-41F0-4307-826A-0C12355127F8}"/>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332BB7A1-096E-4EF8-9152-A801C35E3F0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E200DF1C-1A9B-4A71-8DB9-302205167B97}"/>
                                            </p:graphic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FD06C1EB-20D7-4F34-91DD-334142EE8C2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511775-6079-453B-9E0A-5A0C889E2F4C}"/>
              </a:ext>
            </a:extLst>
          </p:cNvPr>
          <p:cNvSpPr>
            <a:spLocks noGrp="1"/>
          </p:cNvSpPr>
          <p:nvPr>
            <p:ph type="title"/>
          </p:nvPr>
        </p:nvSpPr>
        <p:spPr>
          <a:xfrm>
            <a:off x="1348822" y="5483356"/>
            <a:ext cx="9769271" cy="1060786"/>
          </a:xfrm>
          <a:noFill/>
        </p:spPr>
        <p:txBody>
          <a:bodyPr vert="horz" lIns="91440" tIns="45720" rIns="91440" bIns="45720" rtlCol="0" anchor="ctr">
            <a:noAutofit/>
          </a:bodyPr>
          <a:lstStyle/>
          <a:p>
            <a:pPr algn="ctr"/>
            <a:br>
              <a:rPr lang="en-US" sz="3600" b="1" kern="1200" dirty="0">
                <a:ea typeface="+mj-ea"/>
                <a:cs typeface="+mj-cs"/>
              </a:rPr>
            </a:br>
            <a:r>
              <a:rPr lang="en-US" sz="3600" b="1" kern="1200" dirty="0">
                <a:ea typeface="+mj-ea"/>
                <a:cs typeface="+mj-cs"/>
              </a:rPr>
              <a:t>Moment of Truth</a:t>
            </a:r>
          </a:p>
        </p:txBody>
      </p:sp>
      <p:pic>
        <p:nvPicPr>
          <p:cNvPr id="2" name="Picture 2">
            <a:extLst>
              <a:ext uri="{FF2B5EF4-FFF2-40B4-BE49-F238E27FC236}">
                <a16:creationId xmlns:a16="http://schemas.microsoft.com/office/drawing/2014/main" id="{2838A2BE-D642-0C83-9B49-BB70624AE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842" b="17842"/>
          <a:stretch/>
        </p:blipFill>
        <p:spPr bwMode="auto">
          <a:xfrm>
            <a:off x="0" y="0"/>
            <a:ext cx="12192000" cy="522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16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CD26-256A-0DF7-F274-ADE3115D177B}"/>
              </a:ext>
            </a:extLst>
          </p:cNvPr>
          <p:cNvSpPr>
            <a:spLocks noGrp="1"/>
          </p:cNvSpPr>
          <p:nvPr>
            <p:ph type="title"/>
          </p:nvPr>
        </p:nvSpPr>
        <p:spPr>
          <a:xfrm>
            <a:off x="594360" y="197752"/>
            <a:ext cx="10515600" cy="561341"/>
          </a:xfrm>
        </p:spPr>
        <p:txBody>
          <a:bodyPr/>
          <a:lstStyle/>
          <a:p>
            <a:pPr algn="ctr"/>
            <a:r>
              <a:rPr lang="en-IN" dirty="0"/>
              <a:t>Areas that Cause Magics or Misery</a:t>
            </a:r>
          </a:p>
        </p:txBody>
      </p:sp>
      <p:graphicFrame>
        <p:nvGraphicFramePr>
          <p:cNvPr id="4" name="Content Placeholder 3">
            <a:extLst>
              <a:ext uri="{FF2B5EF4-FFF2-40B4-BE49-F238E27FC236}">
                <a16:creationId xmlns:a16="http://schemas.microsoft.com/office/drawing/2014/main" id="{75106D74-0808-AB29-CB8E-F0AB860A986B}"/>
              </a:ext>
            </a:extLst>
          </p:cNvPr>
          <p:cNvGraphicFramePr>
            <a:graphicFrameLocks noGrp="1"/>
          </p:cNvGraphicFramePr>
          <p:nvPr>
            <p:ph idx="1"/>
            <p:extLst>
              <p:ext uri="{D42A27DB-BD31-4B8C-83A1-F6EECF244321}">
                <p14:modId xmlns:p14="http://schemas.microsoft.com/office/powerpoint/2010/main" val="1625639693"/>
              </p:ext>
            </p:extLst>
          </p:nvPr>
        </p:nvGraphicFramePr>
        <p:xfrm>
          <a:off x="1515835" y="1020352"/>
          <a:ext cx="9160329" cy="5509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04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343486E-0BE3-4A5A-8FF0-18C33305BFB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C4247CE-9426-42B8-8504-DCA56ACC34F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2A414684-B3B8-4E9A-9BAF-840EC5AF5A2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38D97CA-8DA3-40AA-B0AD-CA3A66CE26A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C88AEEF9-6672-4BDB-ACAF-69399501185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35F6F628-6EB7-4E62-B672-ABEE9E0C160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9A12A23-517C-49DA-A783-9FE2891E5DF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49D6DBC-8CB9-4F9E-A634-6383F6DE4C8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CCFDBC14-272B-484E-BEB3-88506BDF886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B16D60A9-FBF5-4D03-9005-C00B9A29352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C31C09D1-FC50-49AD-A8E7-1BF314F2AEC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2BE86870-6CDC-4CA0-8ADD-3D67F7BC0DE5}"/>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F0B6E691-6A9B-41CB-89CB-9DED10EB9F2D}"/>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2EA65195-3565-4D76-BC3D-54B6BF0AB17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2A63B79B-3E77-4BFD-B2BE-76673054502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592E3AE4-A62B-4E45-83A7-198D0BABD1C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3E3F6C48-3A5D-4363-AADA-132E283B8B46}"/>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17F1F948-92AF-4B92-BF07-38A0F570FA5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988FC517-23D6-F123-3B28-302FFDECC556}"/>
              </a:ext>
            </a:extLst>
          </p:cNvPr>
          <p:cNvSpPr>
            <a:spLocks noGrp="1" noChangeArrowheads="1"/>
          </p:cNvSpPr>
          <p:nvPr>
            <p:ph type="sldNum" sz="quarter" idx="12"/>
          </p:nvPr>
        </p:nvSpPr>
        <p:spPr bwMode="auto">
          <a:xfrm>
            <a:off x="2424113" y="6519864"/>
            <a:ext cx="9461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7C11E310-0773-4D3C-9FAE-FDB02BBE646D}" type="slidenum">
              <a:rPr lang="en-GB" altLang="en-US" sz="1200">
                <a:solidFill>
                  <a:srgbClr val="898989"/>
                </a:solidFill>
                <a:latin typeface="Swis721 Cn BT" panose="020B0506020202030204" pitchFamily="34" charset="0"/>
              </a:rPr>
              <a:pPr algn="l">
                <a:spcBef>
                  <a:spcPct val="0"/>
                </a:spcBef>
                <a:buFontTx/>
                <a:buNone/>
              </a:pPr>
              <a:t>8</a:t>
            </a:fld>
            <a:endParaRPr lang="en-GB" altLang="en-US" sz="1400" dirty="0">
              <a:solidFill>
                <a:srgbClr val="898989"/>
              </a:solidFill>
              <a:latin typeface="Swis721 Cn BT" panose="020B0506020202030204" pitchFamily="34" charset="0"/>
            </a:endParaRPr>
          </a:p>
        </p:txBody>
      </p:sp>
      <p:sp>
        <p:nvSpPr>
          <p:cNvPr id="4019203" name="Text Box 3">
            <a:extLst>
              <a:ext uri="{FF2B5EF4-FFF2-40B4-BE49-F238E27FC236}">
                <a16:creationId xmlns:a16="http://schemas.microsoft.com/office/drawing/2014/main" id="{7E021859-4E44-73CE-A7C6-29A295A961FD}"/>
              </a:ext>
            </a:extLst>
          </p:cNvPr>
          <p:cNvSpPr txBox="1">
            <a:spLocks noChangeArrowheads="1"/>
          </p:cNvSpPr>
          <p:nvPr/>
        </p:nvSpPr>
        <p:spPr bwMode="auto">
          <a:xfrm>
            <a:off x="1" y="1021622"/>
            <a:ext cx="7656844" cy="4902518"/>
          </a:xfrm>
          <a:prstGeom prst="rect">
            <a:avLst/>
          </a:prstGeom>
          <a:solidFill>
            <a:srgbClr val="368604"/>
          </a:solidFill>
          <a:ln>
            <a:noFill/>
          </a:ln>
        </p:spPr>
        <p:txBody>
          <a:bodyPr lIns="252000" tIns="1080000" anchor="ctr">
            <a:noAutofit/>
          </a:bodyPr>
          <a:lstStyle>
            <a:lvl1pPr>
              <a:spcBef>
                <a:spcPct val="20000"/>
              </a:spcBef>
              <a:buFont typeface="Arial" panose="020B0604020202020204" pitchFamily="34" charset="0"/>
              <a:buChar char="•"/>
              <a:tabLst>
                <a:tab pos="2286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2286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286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286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286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9pPr>
          </a:lstStyle>
          <a:p>
            <a:pPr>
              <a:lnSpc>
                <a:spcPct val="150000"/>
              </a:lnSpc>
              <a:spcBef>
                <a:spcPct val="50000"/>
              </a:spcBef>
              <a:buSzPct val="60000"/>
              <a:buFont typeface="Wingdings" panose="05000000000000000000" pitchFamily="2" charset="2"/>
              <a:buChar char="l"/>
            </a:pPr>
            <a:r>
              <a:rPr lang="en-US" sz="2800" b="1" dirty="0">
                <a:solidFill>
                  <a:schemeClr val="bg1"/>
                </a:solidFill>
                <a:latin typeface="Söhne"/>
              </a:rPr>
              <a:t> </a:t>
            </a:r>
            <a:r>
              <a:rPr lang="en-US" sz="2400" b="1" dirty="0">
                <a:solidFill>
                  <a:schemeClr val="bg1"/>
                </a:solidFill>
                <a:latin typeface="+mj-lt"/>
              </a:rPr>
              <a:t>Tailored Solutions</a:t>
            </a:r>
          </a:p>
          <a:p>
            <a:pPr>
              <a:lnSpc>
                <a:spcPct val="150000"/>
              </a:lnSpc>
              <a:spcBef>
                <a:spcPct val="50000"/>
              </a:spcBef>
              <a:buSzPct val="60000"/>
              <a:buFont typeface="Wingdings" panose="05000000000000000000" pitchFamily="2" charset="2"/>
              <a:buChar char="l"/>
            </a:pPr>
            <a:r>
              <a:rPr lang="en-US" sz="2400" b="1" dirty="0">
                <a:solidFill>
                  <a:schemeClr val="bg1"/>
                </a:solidFill>
                <a:latin typeface="+mj-lt"/>
              </a:rPr>
              <a:t> Effective Communication </a:t>
            </a:r>
          </a:p>
          <a:p>
            <a:pPr>
              <a:lnSpc>
                <a:spcPct val="150000"/>
              </a:lnSpc>
              <a:spcBef>
                <a:spcPct val="50000"/>
              </a:spcBef>
              <a:buSzPct val="60000"/>
              <a:buFont typeface="Wingdings" panose="05000000000000000000" pitchFamily="2" charset="2"/>
              <a:buChar char="l"/>
            </a:pPr>
            <a:r>
              <a:rPr lang="en-US" sz="2400" b="1" dirty="0">
                <a:solidFill>
                  <a:schemeClr val="bg1"/>
                </a:solidFill>
                <a:latin typeface="+mj-lt"/>
              </a:rPr>
              <a:t> Increased Trust and Credibility</a:t>
            </a:r>
          </a:p>
          <a:p>
            <a:pPr>
              <a:lnSpc>
                <a:spcPct val="150000"/>
              </a:lnSpc>
              <a:spcBef>
                <a:spcPct val="50000"/>
              </a:spcBef>
              <a:buSzPct val="60000"/>
              <a:buFont typeface="Wingdings" panose="05000000000000000000" pitchFamily="2" charset="2"/>
              <a:buChar char="l"/>
            </a:pPr>
            <a:r>
              <a:rPr lang="en-US" sz="2400" b="1" dirty="0">
                <a:solidFill>
                  <a:schemeClr val="bg1"/>
                </a:solidFill>
                <a:latin typeface="+mj-lt"/>
              </a:rPr>
              <a:t> Higher Conversion Rates </a:t>
            </a:r>
          </a:p>
          <a:p>
            <a:pPr>
              <a:lnSpc>
                <a:spcPct val="150000"/>
              </a:lnSpc>
              <a:spcBef>
                <a:spcPct val="50000"/>
              </a:spcBef>
              <a:buSzPct val="60000"/>
              <a:buFont typeface="Wingdings" panose="05000000000000000000" pitchFamily="2" charset="2"/>
              <a:buChar char="l"/>
            </a:pPr>
            <a:r>
              <a:rPr lang="en-US" sz="2400" b="1" dirty="0">
                <a:solidFill>
                  <a:schemeClr val="bg1"/>
                </a:solidFill>
                <a:latin typeface="+mj-lt"/>
              </a:rPr>
              <a:t> Customer Satisfaction and Retention</a:t>
            </a:r>
            <a:endParaRPr lang="en-US" sz="2800" b="1" dirty="0">
              <a:solidFill>
                <a:schemeClr val="bg1"/>
              </a:solidFill>
              <a:latin typeface="Söhne"/>
            </a:endParaRPr>
          </a:p>
          <a:p>
            <a:pPr>
              <a:spcBef>
                <a:spcPct val="50000"/>
              </a:spcBef>
              <a:buSzPct val="60000"/>
              <a:buFont typeface="Wingdings" panose="05000000000000000000" pitchFamily="2" charset="2"/>
              <a:buChar char="l"/>
            </a:pPr>
            <a:endParaRPr lang="en-US" altLang="en-US" sz="2800" b="1" dirty="0">
              <a:solidFill>
                <a:srgbClr val="374151"/>
              </a:solidFill>
              <a:latin typeface="Söhne"/>
            </a:endParaRPr>
          </a:p>
          <a:p>
            <a:pPr>
              <a:spcBef>
                <a:spcPct val="50000"/>
              </a:spcBef>
              <a:buSzPct val="60000"/>
              <a:buFont typeface="Wingdings" panose="05000000000000000000" pitchFamily="2" charset="2"/>
              <a:buChar char="l"/>
            </a:pPr>
            <a:endParaRPr lang="en-US" altLang="en-US" sz="2800" dirty="0">
              <a:solidFill>
                <a:schemeClr val="accent6">
                  <a:lumMod val="20000"/>
                  <a:lumOff val="80000"/>
                </a:schemeClr>
              </a:solidFill>
              <a:latin typeface="Swis721 Cn BT" panose="020B0506020202030204" pitchFamily="34" charset="0"/>
            </a:endParaRPr>
          </a:p>
        </p:txBody>
      </p:sp>
      <p:sp>
        <p:nvSpPr>
          <p:cNvPr id="7" name="TextBox 6">
            <a:extLst>
              <a:ext uri="{FF2B5EF4-FFF2-40B4-BE49-F238E27FC236}">
                <a16:creationId xmlns:a16="http://schemas.microsoft.com/office/drawing/2014/main" id="{2811A2D1-9008-B0C1-C6E6-493F01871880}"/>
              </a:ext>
            </a:extLst>
          </p:cNvPr>
          <p:cNvSpPr txBox="1"/>
          <p:nvPr/>
        </p:nvSpPr>
        <p:spPr>
          <a:xfrm>
            <a:off x="1581150" y="142875"/>
            <a:ext cx="928688" cy="369332"/>
          </a:xfrm>
          <a:prstGeom prst="rect">
            <a:avLst/>
          </a:prstGeom>
          <a:noFill/>
        </p:spPr>
        <p:txBody>
          <a:bodyPr>
            <a:spAutoFit/>
          </a:bodyPr>
          <a:lstStyle/>
          <a:p>
            <a:pPr algn="ctr" eaLnBrk="1" hangingPunct="1">
              <a:defRPr/>
            </a:pPr>
            <a:r>
              <a:rPr lang="en-CA" sz="900" b="1" dirty="0">
                <a:solidFill>
                  <a:schemeClr val="bg1"/>
                </a:solidFill>
                <a:latin typeface="+mj-lt"/>
              </a:rPr>
              <a:t>Selling Skill </a:t>
            </a:r>
          </a:p>
          <a:p>
            <a:pPr algn="ctr" eaLnBrk="1" hangingPunct="1">
              <a:defRPr/>
            </a:pPr>
            <a:r>
              <a:rPr lang="en-CA" sz="900" b="1" dirty="0">
                <a:solidFill>
                  <a:schemeClr val="bg1"/>
                </a:solidFill>
                <a:latin typeface="+mj-lt"/>
              </a:rPr>
              <a:t>Model</a:t>
            </a:r>
          </a:p>
        </p:txBody>
      </p:sp>
      <p:sp>
        <p:nvSpPr>
          <p:cNvPr id="63494" name="Title 1">
            <a:extLst>
              <a:ext uri="{FF2B5EF4-FFF2-40B4-BE49-F238E27FC236}">
                <a16:creationId xmlns:a16="http://schemas.microsoft.com/office/drawing/2014/main" id="{29801A3A-8F03-F174-5E60-884FE8587ED4}"/>
              </a:ext>
            </a:extLst>
          </p:cNvPr>
          <p:cNvSpPr>
            <a:spLocks noGrp="1"/>
          </p:cNvSpPr>
          <p:nvPr>
            <p:ph type="title"/>
          </p:nvPr>
        </p:nvSpPr>
        <p:spPr>
          <a:xfrm>
            <a:off x="795069" y="139180"/>
            <a:ext cx="7515370" cy="714375"/>
          </a:xfrm>
        </p:spPr>
        <p:txBody>
          <a:bodyPr/>
          <a:lstStyle/>
          <a:p>
            <a:pPr eaLnBrk="1" hangingPunct="1"/>
            <a:r>
              <a:rPr lang="en-CA" altLang="en-US" sz="3600" dirty="0">
                <a:ea typeface="Verdana" panose="020B0604030504040204" pitchFamily="34" charset="0"/>
                <a:cs typeface="Verdana" panose="020B0604030504040204" pitchFamily="34" charset="0"/>
              </a:rPr>
              <a:t>Identify Customer Needs- Importance</a:t>
            </a:r>
          </a:p>
        </p:txBody>
      </p:sp>
      <p:pic>
        <p:nvPicPr>
          <p:cNvPr id="5" name="Picture 4">
            <a:extLst>
              <a:ext uri="{FF2B5EF4-FFF2-40B4-BE49-F238E27FC236}">
                <a16:creationId xmlns:a16="http://schemas.microsoft.com/office/drawing/2014/main" id="{B19CC7FC-1839-79CA-C1D0-6CAD841AF4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93"/>
          <a:stretch/>
        </p:blipFill>
        <p:spPr>
          <a:xfrm>
            <a:off x="7656845" y="1025317"/>
            <a:ext cx="4535154" cy="4902518"/>
          </a:xfrm>
          <a:prstGeom prst="rect">
            <a:avLst/>
          </a:prstGeom>
        </p:spPr>
      </p:pic>
    </p:spTree>
    <p:extLst>
      <p:ext uri="{BB962C8B-B14F-4D97-AF65-F5344CB8AC3E}">
        <p14:creationId xmlns:p14="http://schemas.microsoft.com/office/powerpoint/2010/main" val="1473144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9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9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9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19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19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92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FD7A991-D1B9-5874-12C3-E9D98C8E50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42" b="15862"/>
          <a:stretch/>
        </p:blipFill>
        <p:spPr bwMode="auto">
          <a:xfrm>
            <a:off x="0" y="0"/>
            <a:ext cx="12191999" cy="545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C8933D41-1560-9728-2C64-E70FE97E261A}"/>
              </a:ext>
            </a:extLst>
          </p:cNvPr>
          <p:cNvSpPr>
            <a:spLocks noGrp="1"/>
          </p:cNvSpPr>
          <p:nvPr>
            <p:ph type="title"/>
          </p:nvPr>
        </p:nvSpPr>
        <p:spPr>
          <a:xfrm>
            <a:off x="1127050" y="5704548"/>
            <a:ext cx="9937897" cy="830262"/>
          </a:xfrm>
        </p:spPr>
        <p:txBody>
          <a:bodyPr>
            <a:noAutofit/>
          </a:bodyPr>
          <a:lstStyle/>
          <a:p>
            <a:pPr algn="ctr" eaLnBrk="1" hangingPunct="1"/>
            <a:r>
              <a:rPr lang="en-IN" altLang="en-US" sz="2800" b="1" dirty="0">
                <a:effectLst>
                  <a:outerShdw blurRad="38100" dist="38100" dir="2700000" algn="tl">
                    <a:srgbClr val="000000">
                      <a:alpha val="43137"/>
                    </a:srgbClr>
                  </a:outerShdw>
                </a:effectLst>
              </a:rPr>
              <a:t>“Your most unhappy customers are your greatest source of learning.</a:t>
            </a:r>
            <a:br>
              <a:rPr lang="en-IN" altLang="en-US" sz="2800" b="1" dirty="0">
                <a:effectLst>
                  <a:outerShdw blurRad="38100" dist="38100" dir="2700000" algn="tl">
                    <a:srgbClr val="000000">
                      <a:alpha val="43137"/>
                    </a:srgbClr>
                  </a:outerShdw>
                </a:effectLst>
              </a:rPr>
            </a:br>
            <a:r>
              <a:rPr lang="en-IN" altLang="en-US" sz="2800" b="1" dirty="0">
                <a:effectLst>
                  <a:outerShdw blurRad="38100" dist="38100" dir="2700000" algn="tl">
                    <a:srgbClr val="000000">
                      <a:alpha val="43137"/>
                    </a:srgbClr>
                  </a:outerShdw>
                </a:effectLst>
              </a:rPr>
              <a:t>                                                                                         </a:t>
            </a:r>
            <a:r>
              <a:rPr lang="en-IN" altLang="en-US" sz="2800" dirty="0">
                <a:effectLst>
                  <a:outerShdw blurRad="38100" dist="38100" dir="2700000" algn="tl">
                    <a:srgbClr val="000000">
                      <a:alpha val="43137"/>
                    </a:srgbClr>
                  </a:outerShdw>
                </a:effectLst>
              </a:rPr>
              <a:t>- Bill Gates</a:t>
            </a:r>
          </a:p>
        </p:txBody>
      </p:sp>
    </p:spTree>
    <p:extLst>
      <p:ext uri="{BB962C8B-B14F-4D97-AF65-F5344CB8AC3E}">
        <p14:creationId xmlns:p14="http://schemas.microsoft.com/office/powerpoint/2010/main" val="1363832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 FONTS">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14231</TotalTime>
  <Words>2649</Words>
  <Application>Microsoft Office PowerPoint</Application>
  <PresentationFormat>Widescreen</PresentationFormat>
  <Paragraphs>208</Paragraphs>
  <Slides>12</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neuzeit-grotesk</vt:lpstr>
      <vt:lpstr>Söhne</vt:lpstr>
      <vt:lpstr>Swis721 Cn BT</vt:lpstr>
      <vt:lpstr>Symbol</vt:lpstr>
      <vt:lpstr>Verdana</vt:lpstr>
      <vt:lpstr>Wingdings</vt:lpstr>
      <vt:lpstr>Office Theme</vt:lpstr>
      <vt:lpstr>Custom Design</vt:lpstr>
      <vt:lpstr>PowerPoint Presentation</vt:lpstr>
      <vt:lpstr>Workshop Agenda</vt:lpstr>
      <vt:lpstr>What is ‘Customer Service’?</vt:lpstr>
      <vt:lpstr>Why is it Important for an Organisation?</vt:lpstr>
      <vt:lpstr>1. Taking Ownership and Accountability</vt:lpstr>
      <vt:lpstr> Moment of Truth</vt:lpstr>
      <vt:lpstr>Areas that Cause Magics or Misery</vt:lpstr>
      <vt:lpstr>Identify Customer Needs- Importance</vt:lpstr>
      <vt:lpstr>“Your most unhappy customers are your greatest source of learning.                                                                                          - Bill Gates</vt:lpstr>
      <vt:lpstr>Do not add fuel to fire by</vt:lpstr>
      <vt:lpstr> Art of Saying No to the Customer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Trainings</dc:creator>
  <cp:lastModifiedBy>Sidharth Bhandari</cp:lastModifiedBy>
  <cp:revision>1705</cp:revision>
  <dcterms:created xsi:type="dcterms:W3CDTF">2023-01-23T06:20:00Z</dcterms:created>
  <dcterms:modified xsi:type="dcterms:W3CDTF">2024-09-06T03:58:55Z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90EF907C673F404189FE2F52BB681FE7</vt:lpwstr>
  </property>
  <property fmtid="{D5CDD505-2E9C-101B-9397-08002B2CF9AE}" pid="3" name="KSOProductBuildVer">
    <vt:lpwstr>1033-11.2.0.11486</vt:lpwstr>
  </property>
</Properties>
</file>