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24"/>
  </p:notesMasterIdLst>
  <p:sldIdLst>
    <p:sldId id="256" r:id="rId3"/>
    <p:sldId id="334" r:id="rId4"/>
    <p:sldId id="338" r:id="rId5"/>
    <p:sldId id="339" r:id="rId6"/>
    <p:sldId id="343" r:id="rId7"/>
    <p:sldId id="350" r:id="rId8"/>
    <p:sldId id="355" r:id="rId9"/>
    <p:sldId id="360" r:id="rId10"/>
    <p:sldId id="365" r:id="rId11"/>
    <p:sldId id="366" r:id="rId12"/>
    <p:sldId id="380" r:id="rId13"/>
    <p:sldId id="384" r:id="rId14"/>
    <p:sldId id="390" r:id="rId15"/>
    <p:sldId id="393" r:id="rId16"/>
    <p:sldId id="396" r:id="rId17"/>
    <p:sldId id="398" r:id="rId18"/>
    <p:sldId id="401" r:id="rId19"/>
    <p:sldId id="409" r:id="rId20"/>
    <p:sldId id="412" r:id="rId21"/>
    <p:sldId id="413" r:id="rId22"/>
    <p:sldId id="423"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22" autoAdjust="0"/>
  </p:normalViewPr>
  <p:slideViewPr>
    <p:cSldViewPr snapToGrid="0">
      <p:cViewPr varScale="1">
        <p:scale>
          <a:sx n="54" d="100"/>
          <a:sy n="54" d="100"/>
        </p:scale>
        <p:origin x="105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Swis721 Cn BT" panose="020B0506020202030204" pitchFamily="34" charset="0"/>
              </a:defRPr>
            </a:lvl1pPr>
          </a:lstStyle>
          <a:p>
            <a:pPr algn="r"/>
            <a:fld id="{00000000-1234-1234-1234-123412341234}" type="slidenum">
              <a:rPr lang="en-US" sz="1200" smtClean="0">
                <a:solidFill>
                  <a:schemeClr val="dk1"/>
                </a:solidFill>
              </a:rPr>
              <a:pPr algn="r"/>
              <a:t>‹#›</a:t>
            </a:fld>
            <a:endParaRPr lang="en-US" sz="1200" dirty="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Please open this slide in the slideshow mode and use to welcome the participants in the class.</a:t>
            </a:r>
          </a:p>
          <a:p>
            <a:pPr marL="0" lvl="0" indent="0" algn="l" rtl="0">
              <a:lnSpc>
                <a:spcPct val="100000"/>
              </a:lnSpc>
              <a:spcBef>
                <a:spcPts val="0"/>
              </a:spcBef>
              <a:spcAft>
                <a:spcPts val="0"/>
              </a:spcAft>
              <a:buSzPts val="1400"/>
              <a:buNone/>
            </a:pPr>
            <a:endParaRPr lang="en-US" dirty="0">
              <a:latin typeface="Swis721 Cn BT" panose="020B0506020202030204" pitchFamily="34" charset="0"/>
              <a:sym typeface="Arial"/>
            </a:endParaRPr>
          </a:p>
          <a:p>
            <a:pPr marL="50800" indent="0">
              <a:buNone/>
            </a:pPr>
            <a:r>
              <a:rPr lang="en-US" sz="1200" dirty="0">
                <a:latin typeface="Swis721 Cn BT" panose="020B0506020202030204" pitchFamily="34" charset="0"/>
                <a:sym typeface="Arial"/>
              </a:rPr>
              <a:t>These 4 Values that we are covering in this workshop are based on Industry good practices and trainer can customize this presentation in 2 ways</a:t>
            </a:r>
          </a:p>
          <a:p>
            <a:pPr marL="50800" indent="0">
              <a:buNone/>
            </a:pPr>
            <a:endParaRPr lang="en-US" sz="1200" dirty="0">
              <a:latin typeface="Swis721 Cn BT" panose="020B0506020202030204" pitchFamily="34" charset="0"/>
            </a:endParaRPr>
          </a:p>
          <a:p>
            <a:pPr marL="508000" indent="-457200">
              <a:buFont typeface="+mj-lt"/>
              <a:buAutoNum type="arabicPeriod"/>
            </a:pPr>
            <a:r>
              <a:rPr lang="en-US" sz="1200" dirty="0">
                <a:latin typeface="Swis721 Cn BT" panose="020B0506020202030204" pitchFamily="34" charset="0"/>
              </a:rPr>
              <a:t>For companies that don’t have any defined values the presentation can be used as it is.</a:t>
            </a:r>
          </a:p>
          <a:p>
            <a:pPr marL="565150" indent="-514350">
              <a:buFont typeface="+mj-lt"/>
              <a:buAutoNum type="arabicPeriod"/>
            </a:pPr>
            <a:endParaRPr lang="en-US" sz="1200" dirty="0">
              <a:latin typeface="Swis721 Cn BT" panose="020B0506020202030204" pitchFamily="34" charset="0"/>
            </a:endParaRPr>
          </a:p>
          <a:p>
            <a:pPr marL="565150" indent="-514350">
              <a:buFont typeface="+mj-lt"/>
              <a:buAutoNum type="arabicPeriod"/>
            </a:pPr>
            <a:r>
              <a:rPr lang="en-US" sz="1200" dirty="0">
                <a:latin typeface="Swis721 Cn BT" panose="020B0506020202030204" pitchFamily="34" charset="0"/>
              </a:rPr>
              <a:t>For companies that have pre defined values Trainer can co-relate the same with the 4 Values shared here. E.G Collaborative can be easily used for Team Player as a values</a:t>
            </a:r>
          </a:p>
          <a:p>
            <a:pPr marL="565150" indent="-514350">
              <a:buFont typeface="+mj-lt"/>
              <a:buAutoNum type="arabicPeriod"/>
            </a:pPr>
            <a:endParaRPr lang="en-US" sz="1200" dirty="0">
              <a:latin typeface="Swis721 Cn BT" panose="020B0506020202030204" pitchFamily="34" charset="0"/>
            </a:endParaRPr>
          </a:p>
          <a:p>
            <a:pPr marL="50800" indent="0">
              <a:buNone/>
            </a:pPr>
            <a:r>
              <a:rPr lang="en-US" sz="1200" dirty="0">
                <a:latin typeface="Swis721 Cn BT" panose="020B0506020202030204" pitchFamily="34" charset="0"/>
              </a:rPr>
              <a:t>Please don’t forget to customize the examples of each value based on your discussion with the client.</a:t>
            </a:r>
            <a:endParaRPr lang="en-IN" sz="1200" dirty="0">
              <a:latin typeface="Swis721 Cn BT" panose="020B0506020202030204" pitchFamily="34" charset="0"/>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192" name="Google Shape;1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7" name="Google Shape;887;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All of us encounter problems while we are working.</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Professionals that take accountability, own the tasks. When things don’t work out they do not blame anyone. They do not shrug off and make excuses. Instead they do just the opposite. They take personal responsibility to taking to task to it’s final execution. But for some reason that is not possible, they own up; learn from their mistakes and move on. That makes them nimble (a value we learnt about) and modest!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There is a famous quote which says – “You can either blame or get better.”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Please understand that excuses is only a way of denial and blame game cannot take you anywhere – not maturity wise or in building relations nor in getting the work done!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What do you think Virat Kohli does in his public statement when he loses a game?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Does he blame the his team? Does he blame the other team?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a discussion till they get the point that he has always assumed responsibility of the mistakes and moved on to learning from it!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888" name="Google Shape;888;p1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10</a:t>
            </a:fld>
            <a:endParaRPr sz="1200"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1" name="Google Shape;991;p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u="sng" dirty="0">
              <a:latin typeface="Swis721 Cn BT" panose="020B0506020202030204" pitchFamily="34" charset="0"/>
              <a:sym typeface="Arial"/>
            </a:endParaRPr>
          </a:p>
        </p:txBody>
      </p:sp>
      <p:sp>
        <p:nvSpPr>
          <p:cNvPr id="992" name="Google Shape;992;p1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11</a:t>
            </a:fld>
            <a:endParaRPr sz="1200"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5" name="Google Shape;1025;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Tell me what moment is this?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the right response.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p:txBody>
      </p:sp>
      <p:sp>
        <p:nvSpPr>
          <p:cNvPr id="1026" name="Google Shape;1026;p1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12</a:t>
            </a:fld>
            <a:endParaRPr sz="1200"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4" name="Google Shape;1084;p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use this platform to discuss episodes where the participants went the extra mile to serve a stakeholder or someone went for them (this could be them as customers as well.)</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Make it interactive to drive home the point.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1085" name="Google Shape;1085;p1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13</a:t>
            </a:fld>
            <a:endParaRPr sz="1200"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6" name="Google Shape;1106;p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that is right – fairness in everything we do at work can make us a very reputable organization and improve our goodwill as professionals.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That is what our first value is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p:txBody>
      </p:sp>
      <p:sp>
        <p:nvSpPr>
          <p:cNvPr id="1107" name="Google Shape;1107;p1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14</a:t>
            </a:fld>
            <a:endParaRPr sz="1200"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31" name="Google Shape;1131;p1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dirty="0">
              <a:latin typeface="Swis721 Cn BT" panose="020B0506020202030204" pitchFamily="34" charset="0"/>
            </a:endParaRPr>
          </a:p>
          <a:p>
            <a:pPr marL="0" lvl="0" indent="0" algn="l" rtl="0">
              <a:lnSpc>
                <a:spcPct val="90000"/>
              </a:lnSpc>
              <a:spcBef>
                <a:spcPts val="1000"/>
              </a:spcBef>
              <a:spcAft>
                <a:spcPts val="0"/>
              </a:spcAft>
              <a:buClr>
                <a:schemeClr val="dk1"/>
              </a:buClr>
              <a:buSzPts val="2800"/>
              <a:buNone/>
            </a:pPr>
            <a:r>
              <a:rPr lang="en-US" dirty="0">
                <a:latin typeface="Swis721 Cn BT" panose="020B0506020202030204" pitchFamily="34" charset="0"/>
              </a:rPr>
              <a:t>Trainer needs to discuss the same with the client. These specific examples will be shared by the client only- Mention this as a note over the slide</a:t>
            </a:r>
            <a:endParaRPr dirty="0">
              <a:latin typeface="Swis721 Cn BT" panose="020B0506020202030204" pitchFamily="34" charset="0"/>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Facilitate a discussion before discussing the examples.</a:t>
            </a:r>
            <a:endParaRPr dirty="0">
              <a:latin typeface="Swis721 Cn BT" panose="020B0506020202030204" pitchFamily="34" charset="0"/>
              <a:sym typeface="Arial"/>
            </a:endParaRPr>
          </a:p>
        </p:txBody>
      </p:sp>
      <p:sp>
        <p:nvSpPr>
          <p:cNvPr id="1132" name="Google Shape;1132;p1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15</a:t>
            </a:fld>
            <a:endParaRPr sz="1200"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47" name="Google Shape;1147;p1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This is the next value of -Innovative</a:t>
            </a:r>
            <a:endParaRPr dirty="0">
              <a:latin typeface="Swis721 Cn BT" panose="020B0506020202030204" pitchFamily="34" charset="0"/>
              <a:sym typeface="Arial"/>
            </a:endParaRPr>
          </a:p>
        </p:txBody>
      </p:sp>
      <p:sp>
        <p:nvSpPr>
          <p:cNvPr id="1148" name="Google Shape;1148;p1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16</a:t>
            </a:fld>
            <a:endParaRPr sz="1200"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p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2" name="Google Shape;1172;p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Trainer can give any example from the IT space.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Breakthrough Innovation This is a meaningful change in the way you work that gives something demonstrably new (beyond "new and improved").  Breakthrough innovation produces a substantial competitive edge for a while, although the length of time anyone can maintain such an advantage is growing increasingly shorter. Examples: the automobile, the light bulb, and the Internet.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Disruptive Innovation : A disruptive innovation is an innovation that creates a new market or a new category and eventually disrupts an existing market and category, displacing established market leaders and alliances. The term was defined and phenomenon analyzed by Clayton M. Christensen beginning in 1995.</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Examples: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Personal computers - Mainframe and mini computers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Mini mills - Integrated steel mills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Cellular phones- Fixed line telephony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Community colleges - Four-year colleges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Discount retailers - Full-service department stores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Incremental Innovation : This consists of small, yet meaningful improvements in your products, services, and other ways in which you work.  These tend to be the "new and improved" innovations we are all bombarded with every day: new flavors, shifts to better or all-natural ingredients, packaging improvements, faster/slower functioning, just-in-time supply chain enhancements, bigger/smaller sizing, cost reductions, heavier/lighter weight.  They can be easily visualized and quickly communicated and give you something new with which to grab attention in an increasingly noisy workplace.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For example: - Google’s release of Gmail, heralded by many as the best internet mail service, is an example of such dedication to incremental innovation. When Gmail launched it had a limited feature set but did one thing very well, delivered emails. Unlike competitors it was clean and easy to use with no distracting flash ads and numerous interface improvements. Over time Google released more features and made the service better, faster, and easier to use. Years later Gmail was taken out of “beta” and finally listed as being “complete,” though to this day improvements continue to happen. The company has used this exact same policy multiple times with their new products, from their Maps service to the browser Chrome. Their dedication to continuous improvement in a way that meets market demands keeps them:</a:t>
            </a:r>
            <a:endParaRPr dirty="0">
              <a:latin typeface="Swis721 Cn BT" panose="020B0506020202030204" pitchFamily="34" charset="0"/>
              <a:sym typeface="Arial"/>
            </a:endParaRPr>
          </a:p>
          <a:p>
            <a:pPr marL="171450" lvl="0" indent="-171450" algn="l" rtl="0">
              <a:lnSpc>
                <a:spcPct val="100000"/>
              </a:lnSpc>
              <a:spcBef>
                <a:spcPts val="0"/>
              </a:spcBef>
              <a:spcAft>
                <a:spcPts val="0"/>
              </a:spcAft>
              <a:buClr>
                <a:schemeClr val="dk1"/>
              </a:buClr>
              <a:buSzPts val="1200"/>
              <a:buFont typeface="Arial"/>
              <a:buChar char="•"/>
            </a:pPr>
            <a:r>
              <a:rPr lang="en-US" dirty="0">
                <a:latin typeface="Swis721 Cn BT" panose="020B0506020202030204" pitchFamily="34" charset="0"/>
                <a:sym typeface="Arial"/>
              </a:rPr>
              <a:t>Relevant to the consumer</a:t>
            </a:r>
            <a:endParaRPr dirty="0">
              <a:latin typeface="Swis721 Cn BT" panose="020B0506020202030204" pitchFamily="34" charset="0"/>
              <a:sym typeface="Arial"/>
            </a:endParaRPr>
          </a:p>
          <a:p>
            <a:pPr marL="171450" lvl="0" indent="-171450" algn="l" rtl="0">
              <a:lnSpc>
                <a:spcPct val="100000"/>
              </a:lnSpc>
              <a:spcBef>
                <a:spcPts val="0"/>
              </a:spcBef>
              <a:spcAft>
                <a:spcPts val="0"/>
              </a:spcAft>
              <a:buClr>
                <a:schemeClr val="dk1"/>
              </a:buClr>
              <a:buSzPts val="1200"/>
              <a:buFont typeface="Arial"/>
              <a:buChar char="•"/>
            </a:pPr>
            <a:r>
              <a:rPr lang="en-US" dirty="0">
                <a:latin typeface="Swis721 Cn BT" panose="020B0506020202030204" pitchFamily="34" charset="0"/>
                <a:sym typeface="Arial"/>
              </a:rPr>
              <a:t>Continually making their product more competitive</a:t>
            </a:r>
            <a:endParaRPr dirty="0">
              <a:latin typeface="Swis721 Cn BT" panose="020B0506020202030204" pitchFamily="34" charset="0"/>
              <a:sym typeface="Arial"/>
            </a:endParaRPr>
          </a:p>
          <a:p>
            <a:pPr marL="171450" lvl="0" indent="-171450" algn="l" rtl="0">
              <a:lnSpc>
                <a:spcPct val="100000"/>
              </a:lnSpc>
              <a:spcBef>
                <a:spcPts val="0"/>
              </a:spcBef>
              <a:spcAft>
                <a:spcPts val="0"/>
              </a:spcAft>
              <a:buClr>
                <a:schemeClr val="dk1"/>
              </a:buClr>
              <a:buSzPts val="1200"/>
              <a:buFont typeface="Arial"/>
              <a:buChar char="•"/>
            </a:pPr>
            <a:r>
              <a:rPr lang="en-US" dirty="0">
                <a:latin typeface="Swis721 Cn BT" panose="020B0506020202030204" pitchFamily="34" charset="0"/>
                <a:sym typeface="Arial"/>
              </a:rPr>
              <a:t>Focused on cost reduction (i.e. less bandwidth usage though more efficient code)</a:t>
            </a:r>
            <a:endParaRPr dirty="0">
              <a:latin typeface="Swis721 Cn BT" panose="020B0506020202030204" pitchFamily="34" charset="0"/>
              <a:sym typeface="Arial"/>
            </a:endParaRPr>
          </a:p>
          <a:p>
            <a:pPr marL="0" lvl="0" indent="0" algn="l" rtl="0">
              <a:lnSpc>
                <a:spcPct val="100000"/>
              </a:lnSpc>
              <a:spcBef>
                <a:spcPts val="0"/>
              </a:spcBef>
              <a:spcAft>
                <a:spcPts val="0"/>
              </a:spcAft>
              <a:buClr>
                <a:schemeClr val="dk1"/>
              </a:buClr>
              <a:buSzPts val="1200"/>
              <a:buFont typeface="Arial"/>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Given the kind of profile that you are into, the focus of this workshop will be on incremental innovation &amp; not on revolutionary innovation. (Trainer to make this clear that this is to help them improve on a continuous basis – their self, their processes, the codes that they write &amp; so on.. so that the cumulative effect is huge. At the end of the workshop, they are not expected to make breakthrough innovation.)  Innovation is the essence of growth…. It is the one thing that brought us from the stone age to the current age of technology….. But remember that being innovative doesn’t mean we have to go to Himalaya and think about the next big idea…. It is allowing our mind to wander and think beyond the possibilities… it is not something we need to learn. There is no course in this world that you can teach you to be innovative… the only way to develop it is to believe that better is possible and you have the ability to do something differently!! I am not here to give you any short formula to think innovatively….. All I am going to do is trying to remove some mental barriers that stop us from being innovative and discuss how to go about executing them…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innovation for you means the following:</a:t>
            </a:r>
            <a:endParaRPr dirty="0">
              <a:latin typeface="Swis721 Cn BT" panose="020B0506020202030204" pitchFamily="34" charset="0"/>
              <a:sym typeface="Arial"/>
            </a:endParaRPr>
          </a:p>
          <a:p>
            <a:pPr marL="171450" lvl="0" indent="-171450" algn="l" rtl="0">
              <a:lnSpc>
                <a:spcPct val="100000"/>
              </a:lnSpc>
              <a:spcBef>
                <a:spcPts val="0"/>
              </a:spcBef>
              <a:spcAft>
                <a:spcPts val="0"/>
              </a:spcAft>
              <a:buClr>
                <a:schemeClr val="dk1"/>
              </a:buClr>
              <a:buSzPts val="1200"/>
              <a:buFont typeface="Arial"/>
              <a:buChar char="•"/>
            </a:pPr>
            <a:r>
              <a:rPr lang="en-US" dirty="0">
                <a:latin typeface="Swis721 Cn BT" panose="020B0506020202030204" pitchFamily="34" charset="0"/>
                <a:sym typeface="Arial"/>
              </a:rPr>
              <a:t>Innovative in providing best experience to your customers.</a:t>
            </a:r>
            <a:endParaRPr dirty="0">
              <a:latin typeface="Swis721 Cn BT" panose="020B0506020202030204" pitchFamily="34" charset="0"/>
              <a:sym typeface="Arial"/>
            </a:endParaRPr>
          </a:p>
          <a:p>
            <a:pPr marL="171450" lvl="0" indent="-171450" algn="l" rtl="0">
              <a:lnSpc>
                <a:spcPct val="100000"/>
              </a:lnSpc>
              <a:spcBef>
                <a:spcPts val="0"/>
              </a:spcBef>
              <a:spcAft>
                <a:spcPts val="0"/>
              </a:spcAft>
              <a:buClr>
                <a:schemeClr val="dk1"/>
              </a:buClr>
              <a:buSzPts val="1200"/>
              <a:buFont typeface="Arial"/>
              <a:buChar char="•"/>
            </a:pPr>
            <a:r>
              <a:rPr lang="en-US" dirty="0">
                <a:latin typeface="Swis721 Cn BT" panose="020B0506020202030204" pitchFamily="34" charset="0"/>
                <a:sym typeface="Arial"/>
              </a:rPr>
              <a:t>Innovative in providing quality of service to your customers.</a:t>
            </a:r>
            <a:endParaRPr dirty="0">
              <a:latin typeface="Swis721 Cn BT" panose="020B0506020202030204" pitchFamily="34" charset="0"/>
              <a:sym typeface="Arial"/>
            </a:endParaRPr>
          </a:p>
          <a:p>
            <a:pPr marL="171450" lvl="0" indent="-171450" algn="l" rtl="0">
              <a:lnSpc>
                <a:spcPct val="100000"/>
              </a:lnSpc>
              <a:spcBef>
                <a:spcPts val="0"/>
              </a:spcBef>
              <a:spcAft>
                <a:spcPts val="0"/>
              </a:spcAft>
              <a:buClr>
                <a:schemeClr val="dk1"/>
              </a:buClr>
              <a:buSzPts val="1200"/>
              <a:buFont typeface="Arial"/>
              <a:buChar char="•"/>
            </a:pPr>
            <a:r>
              <a:rPr lang="en-US" dirty="0">
                <a:latin typeface="Swis721 Cn BT" panose="020B0506020202030204" pitchFamily="34" charset="0"/>
                <a:sym typeface="Arial"/>
              </a:rPr>
              <a:t>Innovative in integrating social values into operations.</a:t>
            </a:r>
            <a:endParaRPr dirty="0">
              <a:latin typeface="Swis721 Cn BT" panose="020B0506020202030204" pitchFamily="34" charset="0"/>
              <a:sym typeface="Arial"/>
            </a:endParaRPr>
          </a:p>
          <a:p>
            <a:pPr marL="171450" lvl="0" indent="-171450" algn="l" rtl="0">
              <a:lnSpc>
                <a:spcPct val="100000"/>
              </a:lnSpc>
              <a:spcBef>
                <a:spcPts val="0"/>
              </a:spcBef>
              <a:spcAft>
                <a:spcPts val="0"/>
              </a:spcAft>
              <a:buClr>
                <a:schemeClr val="dk1"/>
              </a:buClr>
              <a:buSzPts val="1200"/>
              <a:buFont typeface="Arial"/>
              <a:buChar char="•"/>
            </a:pPr>
            <a:r>
              <a:rPr lang="en-US" dirty="0">
                <a:latin typeface="Swis721 Cn BT" panose="020B0506020202030204" pitchFamily="34" charset="0"/>
                <a:sym typeface="Arial"/>
              </a:rPr>
              <a:t>Innovative in designing a tech based process which is cost effective to </a:t>
            </a:r>
            <a:r>
              <a:rPr lang="en-US" dirty="0" err="1">
                <a:latin typeface="Swis721 Cn BT" panose="020B0506020202030204" pitchFamily="34" charset="0"/>
                <a:sym typeface="Arial"/>
              </a:rPr>
              <a:t>organisation</a:t>
            </a:r>
            <a:r>
              <a:rPr lang="en-US" dirty="0">
                <a:latin typeface="Swis721 Cn BT" panose="020B0506020202030204" pitchFamily="34" charset="0"/>
                <a:sym typeface="Arial"/>
              </a:rPr>
              <a:t>, time effective to the </a:t>
            </a:r>
            <a:r>
              <a:rPr lang="en-US" dirty="0" err="1">
                <a:latin typeface="Swis721 Cn BT" panose="020B0506020202030204" pitchFamily="34" charset="0"/>
                <a:sym typeface="Arial"/>
              </a:rPr>
              <a:t>staf</a:t>
            </a:r>
            <a:endParaRPr dirty="0">
              <a:latin typeface="Swis721 Cn BT" panose="020B0506020202030204" pitchFamily="34" charset="0"/>
              <a:sym typeface="Arial"/>
            </a:endParaRPr>
          </a:p>
        </p:txBody>
      </p:sp>
      <p:sp>
        <p:nvSpPr>
          <p:cNvPr id="1173" name="Google Shape;1173;p1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17</a:t>
            </a:fld>
            <a:endParaRPr sz="1200"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46" name="Google Shape;1246;p1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The next value is Nimble</a:t>
            </a:r>
            <a:endParaRPr dirty="0">
              <a:latin typeface="Swis721 Cn BT" panose="020B0506020202030204" pitchFamily="34" charset="0"/>
              <a:sym typeface="Arial"/>
            </a:endParaRPr>
          </a:p>
        </p:txBody>
      </p:sp>
      <p:sp>
        <p:nvSpPr>
          <p:cNvPr id="1247" name="Google Shape;1247;p1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18</a:t>
            </a:fld>
            <a:endParaRPr sz="1200"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4" name="Google Shape;1274;p1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The Change Curve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Change is never smooth and easy; it involves a lot of turbulence and if it is to be represented graphically it can never be a straight line. As soon as a change is proposed stress and negative emotions rise to a peak before the change gets acceptance and normalcy is restored. It’s important to understand the change curve and the typical reactions that you will display during the different stages of the change process. A change curve goes through four noticeable stages, and here’s more information on each of these stages. This is called as the Personal change model. Whenever we are subjected to change, we all go through this process. Some professionals that are more effective than others, usually because their journey from denial to commitment is much quicker in comparison to most average professionals that get stuck either in denial or resistance.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1. </a:t>
            </a:r>
            <a:r>
              <a:rPr lang="en-US" b="1" dirty="0">
                <a:latin typeface="Swis721 Cn BT" panose="020B0506020202030204" pitchFamily="34" charset="0"/>
                <a:sym typeface="Arial"/>
              </a:rPr>
              <a:t>Denial</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For most people in denial change is not easy to accept, and they react to change with a shock. In the first place most people do not believe that the change is happening for real and try to ignore thinking and talking about it. This denial is mostly on an internal level and to avoid showing off the denial people focus their attention on anything but the change. Since change is interpreted as uncertainty, people shift their attention to the past and familiar feelings that make them feel secure.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Resistance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Resistance to change begins as people realize that the change is actually taking place and there is no way to avoid it. During this stage of the change curve feelings like anger, self-doubt, fear and anxiety can build up, which can significantly stagger the progress of the change process, besides causing the morale and productivity to take a nosedive. This emotional mayhem is because people are being pushed out of their comfort zone. Arguments, blame game, and non-cooperation are some ways in which the professionals may show their resistance to the change.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Exploration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The next stage of the change curve is the exploration phase where the team members leave out their arguments and instead become a part of it. This is where people start acting and learning new ways so as to constructively contribute towards the change. A fresh wave of thinking sets in where people understand the rationality of the change process and the importance of their role in the change process. What’s worth noting here is that even though people may have started contributing towards the change they may still not have completely accepted the change at this stage. It’s mostly an explorative stage where people are experimenting with the change to find out what is in store for them, in the overall change process.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Commitment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Commitment is the final stage of the change curve, when productivity and emotional normalcy would have been completely restored. People feel more in control as they settle down into their new roles. Work activities return to normal as people begin to co-operate whole heartedly. </a:t>
            </a:r>
            <a:endParaRPr dirty="0">
              <a:latin typeface="Swis721 Cn BT" panose="020B0506020202030204" pitchFamily="34" charset="0"/>
              <a:sym typeface="Arial"/>
            </a:endParaRPr>
          </a:p>
        </p:txBody>
      </p:sp>
      <p:sp>
        <p:nvSpPr>
          <p:cNvPr id="1275" name="Google Shape;1275;p1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19</a:t>
            </a:fld>
            <a:endParaRPr sz="1200"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3" name="Google Shape;603;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This is an icebreaker activity.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We are going to play an interesting activity! It is called ‘What Value Am I.’</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 need each one of you to think about one value that you can closely associate yourself with. It doesn’t matter personally or professionally. The value that we identify ourselves with the most stay with us in every walk of our life.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So here’s what you are going to do: I want the whole group to come in front of the class. The captain of the group will tell us their group name. then every individual needs to do the below!</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Step 1: Tell us your name and your title (E.g. Riya Shah, Customer Service Associate)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Step 2: The value you associate yourself the best with and Why?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Step 3: 3 expectations you have from this training program as a group. The Captain can state it for each group.</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You (the trainer) will need to give an example of what value you are.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Let me start with myself. For example –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 am Sidharth Bhandari. I am the Founder, Director &amp; Master Trainer with Creating Impact Training &amp; development.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The value I think I am is ‘Patience’ because I feel I demonstrate patience with most people and in  most situations of my life. It has helped me grow in my personal relations and in my professional life especially to accept people and understand them better.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got it?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Let’s start, shall we?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Do this with the whole class.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Also, you may write down their expectations and align them with the scope of the training program.</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After you finish doing the exercise with the whole class; say the below:</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Why do you think we did this exercise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response.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The reason is that the training today is based on values.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So I would like to do a quick group activity with you.</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Are you ready?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p:txBody>
      </p:sp>
      <p:sp>
        <p:nvSpPr>
          <p:cNvPr id="604" name="Google Shape;604;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2</a:t>
            </a:fld>
            <a:endParaRPr sz="1200"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1" name="Google Shape;1301;p1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One of the major reasons why we resist and are so averse to change is because how we build it up in our  minds. In other words how we perceive change.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Let’s assume the following changes are being implemented. I need you to tell me what your reaction will be – Positive or Negative: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Ask people to display their reactions with thumbs down for a negative reaction and thumbs up for a positive reaction.</a:t>
            </a:r>
            <a:endParaRPr dirty="0">
              <a:latin typeface="Swis721 Cn BT" panose="020B0506020202030204" pitchFamily="34" charset="0"/>
              <a:sym typeface="Arial"/>
            </a:endParaRPr>
          </a:p>
          <a:p>
            <a:pPr marL="228600" lvl="0" indent="-228600" algn="l" rtl="0">
              <a:lnSpc>
                <a:spcPct val="100000"/>
              </a:lnSpc>
              <a:spcBef>
                <a:spcPts val="0"/>
              </a:spcBef>
              <a:spcAft>
                <a:spcPts val="0"/>
              </a:spcAft>
              <a:buClr>
                <a:schemeClr val="dk1"/>
              </a:buClr>
              <a:buSzPts val="1200"/>
              <a:buFont typeface="Arial"/>
              <a:buAutoNum type="arabicPeriod"/>
            </a:pPr>
            <a:r>
              <a:rPr lang="en-US" dirty="0">
                <a:latin typeface="Swis721 Cn BT" panose="020B0506020202030204" pitchFamily="34" charset="0"/>
                <a:sym typeface="Arial"/>
              </a:rPr>
              <a:t>Your work timings are now from 8 am to 2 pm everyday. You are free to go home after that.</a:t>
            </a:r>
            <a:endParaRPr dirty="0">
              <a:latin typeface="Swis721 Cn BT" panose="020B0506020202030204" pitchFamily="34" charset="0"/>
              <a:sym typeface="Arial"/>
            </a:endParaRPr>
          </a:p>
          <a:p>
            <a:pPr marL="228600" lvl="0" indent="-228600" algn="l" rtl="0">
              <a:lnSpc>
                <a:spcPct val="100000"/>
              </a:lnSpc>
              <a:spcBef>
                <a:spcPts val="0"/>
              </a:spcBef>
              <a:spcAft>
                <a:spcPts val="0"/>
              </a:spcAft>
              <a:buClr>
                <a:schemeClr val="dk1"/>
              </a:buClr>
              <a:buSzPts val="1200"/>
              <a:buFont typeface="Arial"/>
              <a:buAutoNum type="arabicPeriod"/>
            </a:pPr>
            <a:r>
              <a:rPr lang="en-US" dirty="0">
                <a:latin typeface="Swis721 Cn BT" panose="020B0506020202030204" pitchFamily="34" charset="0"/>
                <a:sym typeface="Arial"/>
              </a:rPr>
              <a:t>You need to sell 1 new product everyday. Inability to do so will reflect on your promotion.</a:t>
            </a:r>
            <a:endParaRPr dirty="0">
              <a:latin typeface="Swis721 Cn BT" panose="020B0506020202030204" pitchFamily="34" charset="0"/>
              <a:sym typeface="Arial"/>
            </a:endParaRPr>
          </a:p>
          <a:p>
            <a:pPr marL="228600" lvl="0" indent="-228600" algn="l" rtl="0">
              <a:lnSpc>
                <a:spcPct val="100000"/>
              </a:lnSpc>
              <a:spcBef>
                <a:spcPts val="0"/>
              </a:spcBef>
              <a:spcAft>
                <a:spcPts val="0"/>
              </a:spcAft>
              <a:buClr>
                <a:schemeClr val="dk1"/>
              </a:buClr>
              <a:buSzPts val="1200"/>
              <a:buFont typeface="Arial"/>
              <a:buAutoNum type="arabicPeriod"/>
            </a:pPr>
            <a:r>
              <a:rPr lang="en-US" dirty="0">
                <a:latin typeface="Swis721 Cn BT" panose="020B0506020202030204" pitchFamily="34" charset="0"/>
                <a:sym typeface="Arial"/>
              </a:rPr>
              <a:t>You will get 2 bonuses in a year.</a:t>
            </a:r>
            <a:endParaRPr dirty="0">
              <a:latin typeface="Swis721 Cn BT" panose="020B0506020202030204" pitchFamily="34" charset="0"/>
              <a:sym typeface="Arial"/>
            </a:endParaRPr>
          </a:p>
          <a:p>
            <a:pPr marL="228600" lvl="0" indent="-228600" algn="l" rtl="0">
              <a:lnSpc>
                <a:spcPct val="100000"/>
              </a:lnSpc>
              <a:spcBef>
                <a:spcPts val="0"/>
              </a:spcBef>
              <a:spcAft>
                <a:spcPts val="0"/>
              </a:spcAft>
              <a:buClr>
                <a:schemeClr val="dk1"/>
              </a:buClr>
              <a:buSzPts val="1200"/>
              <a:buFont typeface="Arial"/>
              <a:buAutoNum type="arabicPeriod"/>
            </a:pPr>
            <a:r>
              <a:rPr lang="en-US" dirty="0">
                <a:latin typeface="Swis721 Cn BT" panose="020B0506020202030204" pitchFamily="34" charset="0"/>
                <a:sym typeface="Arial"/>
              </a:rPr>
              <a:t>You have to attend 3 new training programs for 3 weekends a month for the next 2 years. A contract will be signed with you.</a:t>
            </a:r>
            <a:endParaRPr dirty="0">
              <a:latin typeface="Swis721 Cn BT" panose="020B0506020202030204" pitchFamily="34" charset="0"/>
              <a:sym typeface="Arial"/>
            </a:endParaRPr>
          </a:p>
          <a:p>
            <a:pPr marL="228600" lvl="0" indent="-228600" algn="l" rtl="0">
              <a:lnSpc>
                <a:spcPct val="100000"/>
              </a:lnSpc>
              <a:spcBef>
                <a:spcPts val="0"/>
              </a:spcBef>
              <a:spcAft>
                <a:spcPts val="0"/>
              </a:spcAft>
              <a:buClr>
                <a:schemeClr val="dk1"/>
              </a:buClr>
              <a:buSzPts val="1200"/>
              <a:buFont typeface="Arial"/>
              <a:buAutoNum type="arabicPeriod"/>
            </a:pPr>
            <a:r>
              <a:rPr lang="en-US" dirty="0">
                <a:latin typeface="Swis721 Cn BT" panose="020B0506020202030204" pitchFamily="34" charset="0"/>
                <a:sym typeface="Arial"/>
              </a:rPr>
              <a:t>You will have half the targets but double the incentives.</a:t>
            </a:r>
            <a:endParaRPr dirty="0">
              <a:latin typeface="Swis721 Cn BT" panose="020B0506020202030204" pitchFamily="34" charset="0"/>
              <a:sym typeface="Arial"/>
            </a:endParaRPr>
          </a:p>
          <a:p>
            <a:pPr marL="228600" lvl="0" indent="-228600" algn="l" rtl="0">
              <a:lnSpc>
                <a:spcPct val="100000"/>
              </a:lnSpc>
              <a:spcBef>
                <a:spcPts val="0"/>
              </a:spcBef>
              <a:spcAft>
                <a:spcPts val="0"/>
              </a:spcAft>
              <a:buClr>
                <a:schemeClr val="dk1"/>
              </a:buClr>
              <a:buSzPts val="1200"/>
              <a:buFont typeface="Arial"/>
              <a:buAutoNum type="arabicPeriod"/>
            </a:pPr>
            <a:r>
              <a:rPr lang="en-US" dirty="0">
                <a:latin typeface="Swis721 Cn BT" panose="020B0506020202030204" pitchFamily="34" charset="0"/>
                <a:sym typeface="Arial"/>
              </a:rPr>
              <a:t>You have to mentor a poor performer and if you don’t do a good job, poor appraisal.</a:t>
            </a:r>
            <a:endParaRPr dirty="0">
              <a:latin typeface="Swis721 Cn BT" panose="020B0506020202030204" pitchFamily="34" charset="0"/>
              <a:sym typeface="Arial"/>
            </a:endParaRPr>
          </a:p>
          <a:p>
            <a:pPr marL="228600" lvl="0" indent="-228600" algn="l" rtl="0">
              <a:lnSpc>
                <a:spcPct val="100000"/>
              </a:lnSpc>
              <a:spcBef>
                <a:spcPts val="0"/>
              </a:spcBef>
              <a:spcAft>
                <a:spcPts val="0"/>
              </a:spcAft>
              <a:buClr>
                <a:schemeClr val="dk1"/>
              </a:buClr>
              <a:buSzPts val="1200"/>
              <a:buFont typeface="Arial"/>
              <a:buAutoNum type="arabicPeriod"/>
            </a:pPr>
            <a:r>
              <a:rPr lang="en-US" dirty="0">
                <a:latin typeface="Swis721 Cn BT" panose="020B0506020202030204" pitchFamily="34" charset="0"/>
                <a:sym typeface="Arial"/>
              </a:rPr>
              <a:t>You will work 5 days a week and are free to work from home anytime you want.</a:t>
            </a:r>
            <a:endParaRPr dirty="0">
              <a:latin typeface="Swis721 Cn BT" panose="020B0506020202030204" pitchFamily="34" charset="0"/>
              <a:sym typeface="Arial"/>
            </a:endParaRPr>
          </a:p>
          <a:p>
            <a:pPr marL="228600" lvl="0" indent="-152400" algn="l" rtl="0">
              <a:lnSpc>
                <a:spcPct val="100000"/>
              </a:lnSpc>
              <a:spcBef>
                <a:spcPts val="0"/>
              </a:spcBef>
              <a:spcAft>
                <a:spcPts val="0"/>
              </a:spcAft>
              <a:buClr>
                <a:schemeClr val="dk1"/>
              </a:buClr>
              <a:buSzPts val="1200"/>
              <a:buFont typeface="Arial"/>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We gave a thumbs up or a thumbs down to a certain change basis what we think was beneficial to us. But could there be a possibility that our understanding of what is beneficial to us is limited?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Have there been times when you went through a tough situation, emerged victorious and then thought to yourself – ‘I’m glad it happened, I learnt so much from that experience!”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How we look at change is all about our perception. Most times we perceive it to be for the worse.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click the image.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it may be a cat but we perceive it at a deadly lion. We feel afraid and apprehensive. We start off on a wrong note.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But is all change bad?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no. Another way to look at change is learning something new.</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Think of the first day you went to pre-school (or your child)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There was crying, tantrum throwing, sadness. But was it essential for getting educated.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It is exactly like that. A lot of new changes will come will learnings. Some will teach you what to do and make you a better professional. Some will teach you what </a:t>
            </a:r>
            <a:r>
              <a:rPr lang="en-US" dirty="0" err="1">
                <a:latin typeface="Swis721 Cn BT" panose="020B0506020202030204" pitchFamily="34" charset="0"/>
                <a:sym typeface="Arial"/>
              </a:rPr>
              <a:t>nOt</a:t>
            </a:r>
            <a:r>
              <a:rPr lang="en-US" dirty="0">
                <a:latin typeface="Swis721 Cn BT" panose="020B0506020202030204" pitchFamily="34" charset="0"/>
                <a:sym typeface="Arial"/>
              </a:rPr>
              <a:t> to do and make you, yes, a better professional.</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Again. Understand that a change is introduced to bring a positive shift. At least that is the intention. It is never to torture you. The management of your organization is dealing with business battles and competition in the market place everyday. Changes are brought about to rise the situation. You need to be on board quick and support the organization which you are an important soldier off.</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The change may back fire. But know that that was not the intention. While not all change may be beneficial, a lot of them are. They help us expand our horizons and perspectives as professionals.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So rather than being afraid of it, dive into it. The sooner you do so, the better it is for you. Else, you will be left behind. Change waits for no one. But intelligent professionals understand this and adapt quickly!.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p:txBody>
      </p:sp>
      <p:sp>
        <p:nvSpPr>
          <p:cNvPr id="1302" name="Google Shape;1302;p1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20</a:t>
            </a:fld>
            <a:endParaRPr sz="1200"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p1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1380" name="Google Shape;1380;p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1" name="Google Shape;641;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These are 7 values and the trainer can add/delete any value depending on the discussion with the client but these are the standard values</a:t>
            </a:r>
            <a:endParaRPr dirty="0">
              <a:latin typeface="Swis721 Cn BT" panose="020B0506020202030204" pitchFamily="34" charset="0"/>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Pick randomly 7 participants to read each value.</a:t>
            </a:r>
            <a:endParaRPr dirty="0">
              <a:latin typeface="Swis721 Cn BT" panose="020B0506020202030204" pitchFamily="34" charset="0"/>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please note that each of these values is so vast that it is a 1-day training program in itself. But we have only 1 day with each other. So let’s do our best to understand them and their practical applicability at your work stations!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endParaRPr>
          </a:p>
          <a:p>
            <a:pPr marL="0" lvl="0" indent="0" algn="l" rtl="0">
              <a:lnSpc>
                <a:spcPct val="100000"/>
              </a:lnSpc>
              <a:spcBef>
                <a:spcPts val="0"/>
              </a:spcBef>
              <a:spcAft>
                <a:spcPts val="0"/>
              </a:spcAft>
              <a:buSzPts val="1400"/>
              <a:buNone/>
            </a:pPr>
            <a:endParaRPr b="1" u="sng"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Trainer is free to add </a:t>
            </a:r>
            <a:r>
              <a:rPr lang="en-US" b="1" u="none" dirty="0">
                <a:latin typeface="Swis721 Cn BT" panose="020B0506020202030204" pitchFamily="34" charset="0"/>
                <a:sym typeface="Arial"/>
              </a:rPr>
              <a:t>company’s values after discussion with the client. The above abbreviation stands for CAREFIN just for the participants </a:t>
            </a:r>
            <a:r>
              <a:rPr lang="en-US" b="1" u="none" dirty="0" err="1">
                <a:latin typeface="Swis721 Cn BT" panose="020B0506020202030204" pitchFamily="34" charset="0"/>
                <a:sym typeface="Arial"/>
              </a:rPr>
              <a:t>Revcall</a:t>
            </a:r>
            <a:r>
              <a:rPr lang="en-US" b="1" u="none" dirty="0">
                <a:latin typeface="Swis721 Cn BT" panose="020B0506020202030204" pitchFamily="34" charset="0"/>
                <a:sym typeface="Arial"/>
              </a:rPr>
              <a:t>. Below are some additional options for the same</a:t>
            </a:r>
            <a:endParaRPr dirty="0">
              <a:latin typeface="Swis721 Cn BT" panose="020B0506020202030204" pitchFamily="34" charset="0"/>
            </a:endParaRPr>
          </a:p>
          <a:p>
            <a:pPr marL="0" lvl="0" indent="0" algn="l" rtl="0">
              <a:lnSpc>
                <a:spcPct val="100000"/>
              </a:lnSpc>
              <a:spcBef>
                <a:spcPts val="0"/>
              </a:spcBef>
              <a:spcAft>
                <a:spcPts val="0"/>
              </a:spcAft>
              <a:buSzPts val="1400"/>
              <a:buNone/>
            </a:pPr>
            <a:endParaRPr b="1" u="none"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0" i="0" dirty="0">
                <a:solidFill>
                  <a:srgbClr val="0D0D0D"/>
                </a:solidFill>
                <a:highlight>
                  <a:srgbClr val="FFFFFF"/>
                </a:highlight>
                <a:latin typeface="Swis721 Cn BT" panose="020B0506020202030204" pitchFamily="34" charset="0"/>
                <a:sym typeface="Arial"/>
              </a:rPr>
              <a:t>(Caring, Accountability, Respect, Empathy, Fairness, Integrity, Nobility)</a:t>
            </a:r>
            <a:endParaRPr b="1" u="none"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u="none"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642" name="Google Shape;642;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3</a:t>
            </a:fld>
            <a:endParaRPr sz="1200"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4" name="Google Shape;654;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What does collaboration mean to you?</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response.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Correct. It means coming together to do something. In the case of the video, it was all the fish jointly coming together to break free from the net in which they were trapped.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What is this ’something’ mean in your case?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response.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it is as simple as – coming together to run a company.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In other words each one of you sitting here is running this company. It is exactly why you are expected to practice this value ‘Collaboration’ to work together, in harmony, in sync to achieve the organizations goals, vision and mission.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The - definition of Collaboration is on similar lines.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655" name="Google Shape;655;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4</a:t>
            </a:fld>
            <a:endParaRPr sz="120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7" name="Google Shape;687;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A good professional always thinks macro. Your ability to think from the business or organizations perspective will give you a huge advantage always.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Which is why, let’s understand why interpersonal effectiveness of employees is important for organizations.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Why are we discussing this?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response.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So you know what you lack and what you should build 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 need you to pay close attention.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Explain each of the stated points. The trainer needs to keep connecting interpersonal effectiveness to collaboration. They are very closely and indispensably related. Bring the connection so that you don’t seem to deviate from the Value – Collaboration.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688" name="Google Shape;688;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5</a:t>
            </a:fld>
            <a:endParaRPr sz="1200"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9" name="Google Shape;739;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Say:</a:t>
            </a:r>
            <a:r>
              <a:rPr lang="en-US" dirty="0">
                <a:latin typeface="Swis721 Cn BT" panose="020B0506020202030204" pitchFamily="34" charset="0"/>
                <a:sym typeface="Arial"/>
              </a:rPr>
              <a:t> 'Empathy is the ability to see the world as another person, to share and understand another person’s feelings, needs, concerns and/or emotional state.'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Empathy is to be able to feel the exact same feelings as the other person. Sometimes we say, “putting yourself in the other persons shoes.”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Put yourself in the other person’s shoes and think about how they will feel about what you are telling them; how would you feel if the roles were reversed?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Say:</a:t>
            </a:r>
            <a:r>
              <a:rPr lang="en-US" dirty="0">
                <a:latin typeface="Swis721 Cn BT" panose="020B0506020202030204" pitchFamily="34" charset="0"/>
                <a:sym typeface="Arial"/>
              </a:rPr>
              <a:t> Empathy is a selfless act, it enables us to learn more about people and relationships with people - it is a desirable skill beneficial to ourselves, others and society.</a:t>
            </a:r>
            <a:r>
              <a:rPr lang="en-US" b="1"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Empathy is a skill that can be developed and, as with most interpersonal skills, </a:t>
            </a:r>
            <a:r>
              <a:rPr lang="en-US" dirty="0" err="1">
                <a:latin typeface="Swis721 Cn BT" panose="020B0506020202030204" pitchFamily="34" charset="0"/>
                <a:sym typeface="Arial"/>
              </a:rPr>
              <a:t>empathising</a:t>
            </a:r>
            <a:r>
              <a:rPr lang="en-US" dirty="0">
                <a:latin typeface="Swis721 Cn BT" panose="020B0506020202030204" pitchFamily="34" charset="0"/>
                <a:sym typeface="Arial"/>
              </a:rPr>
              <a:t> (at some level) comes naturally to most people. </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Have you heard of Sympathy? Is there a difference between Empathy and Sympathy? What is the difference?</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answers from participants.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Say:</a:t>
            </a:r>
            <a:r>
              <a:rPr lang="en-US" dirty="0">
                <a:latin typeface="Swis721 Cn BT" panose="020B0506020202030204" pitchFamily="34" charset="0"/>
                <a:sym typeface="Arial"/>
              </a:rPr>
              <a:t> There is an important distinction between empathy and sympathy. We offer our sympathy when we imagine how a situation or event was difficult or traumatic to another person, we may use phases like, ‘I am very sorry to hear that’ or ‘If there is anything I can do to help…’, we feel pity or sorry for the other person.  </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Empathy really means being able to understand the needs of others. It means that you’re aware of their feelings and how it impacts their perception. It doesn’t mean you have to agree with how they see things; rather, being empathetic means that you’re willing and able to appreciate what the other person is going through.</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Very often, shared experiences trigger empathy.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For </a:t>
            </a:r>
            <a:r>
              <a:rPr lang="en-US" dirty="0" err="1">
                <a:latin typeface="Swis721 Cn BT" panose="020B0506020202030204" pitchFamily="34" charset="0"/>
                <a:sym typeface="Arial"/>
              </a:rPr>
              <a:t>eg</a:t>
            </a:r>
            <a:r>
              <a:rPr lang="en-US" dirty="0">
                <a:latin typeface="Swis721 Cn BT" panose="020B0506020202030204" pitchFamily="34" charset="0"/>
                <a:sym typeface="Arial"/>
              </a:rPr>
              <a:t> - Imagine a colleague is going through tough time in his/her personal life. It’s causing a lot of stress, his/her productivity has fallen and deadlines are missed.  He is unable to gather himself. Now imagine that you have gone through a similar situation. How would you react to this colleague?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In all probability, you might try to relieve work pressures and offer to help out where you could. Because you know how it “feels” to be in a tough situation.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Imagine a colleague has won an award for the best performance in the last quarter. How would you react especially when your numbers aren’t looking too good?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a discussion on similar situations and get participants to bring out empathy situations. Note that empathy situations are not all sad.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b="1" u="sng"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740" name="Google Shape;740;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6</a:t>
            </a:fld>
            <a:endParaRPr sz="1200"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4" name="Google Shape;774;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This is a group activity.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Get every participant to write their respective name on a sheet of paper.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Each of these sheets is circulated to the other team members. Team members need to write down </a:t>
            </a:r>
            <a:r>
              <a:rPr lang="en-US" dirty="0" err="1">
                <a:latin typeface="Swis721 Cn BT" panose="020B0506020202030204" pitchFamily="34" charset="0"/>
                <a:sym typeface="Arial"/>
              </a:rPr>
              <a:t>down</a:t>
            </a:r>
            <a:r>
              <a:rPr lang="en-US" dirty="0">
                <a:latin typeface="Swis721 Cn BT" panose="020B0506020202030204" pitchFamily="34" charset="0"/>
                <a:sym typeface="Arial"/>
              </a:rPr>
              <a:t> 2 -3 nice things about the other team members on their respective sheets of paper.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After they finish writing; each member gets the sheet which has his name on it (on which other team members have written words of appreciation for him / her.)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for the trainer: Let the participants read what is written on their sheet.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How did you feel?</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p:txBody>
      </p:sp>
      <p:sp>
        <p:nvSpPr>
          <p:cNvPr id="775" name="Google Shape;775;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7</a:t>
            </a:fld>
            <a:endParaRPr sz="120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6" name="Google Shape;806;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The next Value is Accountable</a:t>
            </a:r>
            <a:endParaRPr dirty="0">
              <a:latin typeface="Swis721 Cn BT" panose="020B0506020202030204" pitchFamily="34" charset="0"/>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this is how your organization defines Accountability.</a:t>
            </a:r>
            <a:endParaRPr dirty="0">
              <a:latin typeface="Swis721 Cn BT" panose="020B0506020202030204" pitchFamily="34" charset="0"/>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Make a participant read this aloud.</a:t>
            </a:r>
            <a:endParaRPr dirty="0">
              <a:latin typeface="Swis721 Cn BT" panose="020B0506020202030204" pitchFamily="34" charset="0"/>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get any questions clarified before you move ahead.</a:t>
            </a:r>
            <a:endParaRPr dirty="0">
              <a:latin typeface="Swis721 Cn BT" panose="020B0506020202030204" pitchFamily="34" charset="0"/>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807" name="Google Shape;807;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8</a:t>
            </a:fld>
            <a:endParaRPr sz="12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9" name="Google Shape;869;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This is an individual activity.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You have 10 minutes to do this.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get into a discussion with the class at the end of this activity.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Give points if applicable.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870" name="Google Shape;870;p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9</a:t>
            </a:fld>
            <a:endParaRPr sz="1200"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
          <p:cNvSpPr txBox="1">
            <a:spLocks noGrp="1"/>
          </p:cNvSpPr>
          <p:nvPr>
            <p:ph type="title"/>
          </p:nvPr>
        </p:nvSpPr>
        <p:spPr>
          <a:xfrm>
            <a:off x="594360" y="393697"/>
            <a:ext cx="10515600" cy="5613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sz="4400" b="1">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2"/>
          <p:cNvSpPr txBox="1">
            <a:spLocks noGrp="1"/>
          </p:cNvSpPr>
          <p:nvPr>
            <p:ph type="body" idx="1"/>
          </p:nvPr>
        </p:nvSpPr>
        <p:spPr>
          <a:xfrm>
            <a:off x="0" y="1026160"/>
            <a:ext cx="11109960" cy="4927599"/>
          </a:xfrm>
          <a:prstGeom prst="rect">
            <a:avLst/>
          </a:prstGeom>
          <a:noFill/>
          <a:ln>
            <a:noFill/>
          </a:ln>
        </p:spPr>
        <p:txBody>
          <a:bodyPr spcFirstLastPara="1" wrap="square" lIns="216000"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5" name="Google Shape;2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26" name="Google Shape;2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27" name="Google Shape;2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1" name="Google Shape;101;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2" name="Google Shape;10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03" name="Google Shape;10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04" name="Google Shape;10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0"/>
        <p:cNvGrpSpPr/>
        <p:nvPr/>
      </p:nvGrpSpPr>
      <p:grpSpPr>
        <a:xfrm>
          <a:off x="0" y="0"/>
          <a:ext cx="0" cy="0"/>
          <a:chOff x="0" y="0"/>
          <a:chExt cx="0" cy="0"/>
        </a:xfrm>
      </p:grpSpPr>
      <p:sp>
        <p:nvSpPr>
          <p:cNvPr id="121" name="Google Shape;121;p1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2" name="Google Shape;122;p1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Swis721 Cn BT" panose="020B0506020202030204" pitchFamily="34" charset="0"/>
                <a:ea typeface="Swis721 Cn BT" panose="020B0506020202030204" pitchFamily="34" charset="0"/>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23" name="Google Shape;123;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24" name="Google Shape;124;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25" name="Google Shape;125;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838200" y="365126"/>
            <a:ext cx="10515600" cy="726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8" name="Google Shape;128;p17"/>
          <p:cNvSpPr txBox="1">
            <a:spLocks noGrp="1"/>
          </p:cNvSpPr>
          <p:nvPr>
            <p:ph type="body" idx="1"/>
          </p:nvPr>
        </p:nvSpPr>
        <p:spPr>
          <a:xfrm>
            <a:off x="838200" y="1380879"/>
            <a:ext cx="10515600" cy="479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9" name="Google Shape;129;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30" name="Google Shape;130;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31" name="Google Shape;131;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4" name="Google Shape;134;p1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35" name="Google Shape;135;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36" name="Google Shape;136;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37" name="Google Shape;137;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838200" y="365126"/>
            <a:ext cx="10515600" cy="726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0" name="Google Shape;140;p1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41" name="Google Shape;141;p1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42" name="Google Shape;142;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43" name="Google Shape;143;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44" name="Google Shape;144;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7" name="Google Shape;147;p20"/>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48" name="Google Shape;148;p20"/>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49" name="Google Shape;149;p20"/>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50" name="Google Shape;150;p20"/>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1" name="Google Shape;151;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52" name="Google Shape;152;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53" name="Google Shape;153;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838200" y="365126"/>
            <a:ext cx="10515600" cy="726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6" name="Google Shape;156;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57" name="Google Shape;157;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58" name="Google Shape;158;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Google Shape;160;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61" name="Google Shape;161;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62" name="Google Shape;162;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5" name="Google Shape;165;p23"/>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Swis721 Cn BT" panose="020B0506020202030204" pitchFamily="34" charset="0"/>
                <a:ea typeface="Swis721 Cn BT" panose="020B0506020202030204" pitchFamily="34" charset="0"/>
                <a:cs typeface="Arial"/>
                <a:sym typeface="Arial"/>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166" name="Google Shape;166;p23"/>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67" name="Google Shape;167;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68" name="Google Shape;168;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69" name="Google Shape;169;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2" name="Google Shape;172;p24"/>
          <p:cNvSpPr>
            <a:spLocks noGrp="1"/>
          </p:cNvSpPr>
          <p:nvPr>
            <p:ph type="pic" idx="2"/>
          </p:nvPr>
        </p:nvSpPr>
        <p:spPr>
          <a:xfrm>
            <a:off x="5183188" y="987425"/>
            <a:ext cx="6172200" cy="4873500"/>
          </a:xfrm>
          <a:prstGeom prst="rect">
            <a:avLst/>
          </a:prstGeom>
          <a:noFill/>
          <a:ln>
            <a:noFill/>
          </a:ln>
        </p:spPr>
      </p:sp>
      <p:sp>
        <p:nvSpPr>
          <p:cNvPr id="173" name="Google Shape;173;p2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74" name="Google Shape;174;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75" name="Google Shape;175;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76" name="Google Shape;176;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31" name="Google Shape;3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32" name="Google Shape;3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838200" y="365126"/>
            <a:ext cx="10515600" cy="726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9" name="Google Shape;179;p25"/>
          <p:cNvSpPr txBox="1">
            <a:spLocks noGrp="1"/>
          </p:cNvSpPr>
          <p:nvPr>
            <p:ph type="body" idx="1"/>
          </p:nvPr>
        </p:nvSpPr>
        <p:spPr>
          <a:xfrm rot="5400000">
            <a:off x="3697950" y="-1478871"/>
            <a:ext cx="47961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0" name="Google Shape;180;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81" name="Google Shape;181;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82" name="Google Shape;182;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5" name="Google Shape;185;p2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6" name="Google Shape;186;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87" name="Google Shape;187;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88" name="Google Shape;188;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6"/>
          <p:cNvSpPr txBox="1">
            <a:spLocks noGrp="1"/>
          </p:cNvSpPr>
          <p:nvPr>
            <p:ph type="body" idx="1"/>
          </p:nvPr>
        </p:nvSpPr>
        <p:spPr>
          <a:xfrm>
            <a:off x="609600" y="1577340"/>
            <a:ext cx="5303520" cy="452628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8" name="Google Shape;48;p6"/>
          <p:cNvSpPr txBox="1">
            <a:spLocks noGrp="1"/>
          </p:cNvSpPr>
          <p:nvPr>
            <p:ph type="body" idx="2"/>
          </p:nvPr>
        </p:nvSpPr>
        <p:spPr>
          <a:xfrm>
            <a:off x="6278879" y="1577340"/>
            <a:ext cx="5303520" cy="452628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9" name="Google Shape;4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50" name="Google Shape;50;p6"/>
          <p:cNvSpPr txBox="1">
            <a:spLocks noGrp="1"/>
          </p:cNvSpPr>
          <p:nvPr>
            <p:ph type="dt" idx="10"/>
          </p:nvPr>
        </p:nvSpPr>
        <p:spPr>
          <a:xfrm>
            <a:off x="609600" y="6378575"/>
            <a:ext cx="2803525" cy="342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888888"/>
                </a:solidFill>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51" name="Google Shape;5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8" name="Google Shape;58;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Swis721 Cn BT" panose="020B0506020202030204" pitchFamily="34" charset="0"/>
                <a:ea typeface="Swis721 Cn BT" panose="020B0506020202030204" pitchFamily="34" charset="0"/>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62" name="Google Shape;62;p8"/>
          <p:cNvSpPr txBox="1"/>
          <p:nvPr/>
        </p:nvSpPr>
        <p:spPr>
          <a:xfrm flipH="1">
            <a:off x="10005347" y="6597431"/>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Swis721 Cn BT" panose="020B0506020202030204" pitchFamily="34" charset="0"/>
                <a:ea typeface="Arial"/>
                <a:cs typeface="Arial"/>
                <a:sym typeface="Arial"/>
              </a:rPr>
              <a:t> Trainer Name</a:t>
            </a:r>
            <a:endParaRPr sz="1400" b="0" i="0" u="none" strike="noStrike" cap="none" dirty="0">
              <a:solidFill>
                <a:srgbClr val="000000"/>
              </a:solidFill>
              <a:latin typeface="Swis721 Cn BT" panose="020B0506020202030204" pitchFamily="34" charset="0"/>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6" name="Google Shape;6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9" name="Google Shape;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73" name="Google Shape;7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4" name="Google Shape;7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75" name="Google Shape;7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6" name="Google Shape;7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77" name="Google Shape;7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78" name="Google Shape;7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1" name="Google Shape;81;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Swis721 Cn BT" panose="020B0506020202030204" pitchFamily="34" charset="0"/>
                <a:ea typeface="Swis721 Cn BT" panose="020B0506020202030204" pitchFamily="34" charset="0"/>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82" name="Google Shape;82;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83" name="Google Shape;8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84" name="Google Shape;8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85" name="Google Shape;8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8" name="Google Shape;88;p12"/>
          <p:cNvSpPr>
            <a:spLocks noGrp="1"/>
          </p:cNvSpPr>
          <p:nvPr>
            <p:ph type="pic" idx="2"/>
          </p:nvPr>
        </p:nvSpPr>
        <p:spPr>
          <a:xfrm>
            <a:off x="5183188" y="987425"/>
            <a:ext cx="6172200" cy="4873625"/>
          </a:xfrm>
          <a:prstGeom prst="rect">
            <a:avLst/>
          </a:prstGeom>
          <a:noFill/>
          <a:ln>
            <a:noFill/>
          </a:ln>
        </p:spPr>
      </p:sp>
      <p:sp>
        <p:nvSpPr>
          <p:cNvPr id="89" name="Google Shape;89;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90" name="Google Shape;9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1" name="Google Shape;9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2" name="Google Shape;9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5" name="Google Shape;95;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6" name="Google Shape;9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7" name="Google Shape;9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8" name="Google Shape;9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en-IN"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en-IN"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5" name="Google Shape;15;p1"/>
          <p:cNvSpPr/>
          <p:nvPr/>
        </p:nvSpPr>
        <p:spPr>
          <a:xfrm>
            <a:off x="3616960" y="6615404"/>
            <a:ext cx="8575040" cy="242596"/>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ea typeface="Arial"/>
              <a:cs typeface="Arial"/>
              <a:sym typeface="Arial"/>
            </a:endParaRPr>
          </a:p>
        </p:txBody>
      </p:sp>
      <p:sp>
        <p:nvSpPr>
          <p:cNvPr id="16" name="Google Shape;16;p1"/>
          <p:cNvSpPr/>
          <p:nvPr/>
        </p:nvSpPr>
        <p:spPr>
          <a:xfrm>
            <a:off x="0" y="6615404"/>
            <a:ext cx="9593582" cy="24589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ea typeface="Arial"/>
              <a:cs typeface="Arial"/>
              <a:sym typeface="Arial"/>
            </a:endParaRPr>
          </a:p>
        </p:txBody>
      </p:sp>
      <p:sp>
        <p:nvSpPr>
          <p:cNvPr id="17" name="Google Shape;17;p1"/>
          <p:cNvSpPr txBox="1"/>
          <p:nvPr/>
        </p:nvSpPr>
        <p:spPr>
          <a:xfrm flipH="1">
            <a:off x="1440457" y="6596042"/>
            <a:ext cx="31627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Swis721 Cn BT" panose="020B0506020202030204" pitchFamily="34" charset="0"/>
                <a:ea typeface="Arial"/>
                <a:cs typeface="Arial"/>
                <a:sym typeface="Arial"/>
              </a:rPr>
              <a:t>Company Values</a:t>
            </a:r>
            <a:endParaRPr sz="1400" b="0" i="0" u="none" strike="noStrike" cap="none" dirty="0">
              <a:solidFill>
                <a:srgbClr val="000000"/>
              </a:solidFill>
              <a:latin typeface="Swis721 Cn BT" panose="020B0506020202030204" pitchFamily="34" charset="0"/>
              <a:ea typeface="Arial"/>
              <a:cs typeface="Arial"/>
              <a:sym typeface="Arial"/>
            </a:endParaRPr>
          </a:p>
        </p:txBody>
      </p:sp>
      <p:sp>
        <p:nvSpPr>
          <p:cNvPr id="18" name="Google Shape;18;p1"/>
          <p:cNvSpPr txBox="1"/>
          <p:nvPr/>
        </p:nvSpPr>
        <p:spPr>
          <a:xfrm flipH="1">
            <a:off x="5484208" y="6577380"/>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Swis721 Cn BT" panose="020B0506020202030204" pitchFamily="34" charset="0"/>
                <a:ea typeface="Arial"/>
                <a:cs typeface="Arial"/>
                <a:sym typeface="Arial"/>
              </a:rPr>
              <a:t> Company Name</a:t>
            </a:r>
            <a:endParaRPr sz="1400" b="0" i="0" u="none" strike="noStrike" cap="none" dirty="0">
              <a:solidFill>
                <a:schemeClr val="dk1"/>
              </a:solidFill>
              <a:latin typeface="Swis721 Cn BT" panose="020B0506020202030204" pitchFamily="34" charset="0"/>
              <a:ea typeface="Arial"/>
              <a:cs typeface="Arial"/>
              <a:sym typeface="Arial"/>
            </a:endParaRPr>
          </a:p>
        </p:txBody>
      </p:sp>
      <p:sp>
        <p:nvSpPr>
          <p:cNvPr id="19" name="Google Shape;19;p1"/>
          <p:cNvSpPr txBox="1"/>
          <p:nvPr/>
        </p:nvSpPr>
        <p:spPr>
          <a:xfrm flipH="1">
            <a:off x="10015222" y="6579963"/>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Swis721 Cn BT" panose="020B0506020202030204" pitchFamily="34" charset="0"/>
                <a:ea typeface="Arial"/>
                <a:cs typeface="Arial"/>
                <a:sym typeface="Arial"/>
              </a:rPr>
              <a:t> Trainer Name</a:t>
            </a:r>
            <a:endParaRPr sz="1400" b="0" i="0" u="none" strike="noStrike" cap="none" dirty="0">
              <a:solidFill>
                <a:schemeClr val="lt1"/>
              </a:solidFill>
              <a:latin typeface="Swis721 Cn BT" panose="020B0506020202030204" pitchFamily="34" charset="0"/>
              <a:ea typeface="Arial"/>
              <a:cs typeface="Arial"/>
              <a:sym typeface="Arial"/>
            </a:endParaRPr>
          </a:p>
        </p:txBody>
      </p:sp>
      <p:sp>
        <p:nvSpPr>
          <p:cNvPr id="20" name="Google Shape;20;p1"/>
          <p:cNvSpPr/>
          <p:nvPr/>
        </p:nvSpPr>
        <p:spPr>
          <a:xfrm>
            <a:off x="11031247" y="8878"/>
            <a:ext cx="1143000" cy="1001486"/>
          </a:xfrm>
          <a:prstGeom prst="rect">
            <a:avLst/>
          </a:prstGeom>
          <a:solidFill>
            <a:srgbClr val="01549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Swis721 Cn BT" panose="020B0506020202030204" pitchFamily="34" charset="0"/>
                <a:ea typeface="Arial"/>
                <a:cs typeface="Arial"/>
                <a:sym typeface="Arial"/>
              </a:rPr>
              <a:t>Your </a:t>
            </a:r>
            <a:endParaRPr sz="1600" b="0" i="0" u="none" strike="noStrike" cap="none" dirty="0">
              <a:solidFill>
                <a:srgbClr val="000000"/>
              </a:solidFill>
              <a:latin typeface="Swis721 Cn BT" panose="020B0506020202030204" pitchFamily="34" charset="0"/>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Swis721 Cn BT" panose="020B0506020202030204" pitchFamily="34" charset="0"/>
                <a:ea typeface="Arial"/>
                <a:cs typeface="Arial"/>
                <a:sym typeface="Arial"/>
              </a:rPr>
              <a:t>Company</a:t>
            </a:r>
            <a:endParaRPr sz="1600" b="0" i="0" u="none" strike="noStrike" cap="none" dirty="0">
              <a:solidFill>
                <a:srgbClr val="000000"/>
              </a:solidFill>
              <a:latin typeface="Swis721 Cn BT" panose="020B0506020202030204" pitchFamily="34" charset="0"/>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Swis721 Cn BT" panose="020B0506020202030204" pitchFamily="34" charset="0"/>
                <a:ea typeface="Arial"/>
                <a:cs typeface="Arial"/>
                <a:sym typeface="Arial"/>
              </a:rPr>
              <a:t>Logo</a:t>
            </a:r>
            <a:endParaRPr sz="1400" b="0" i="0" u="none" strike="noStrike" cap="none" dirty="0">
              <a:solidFill>
                <a:srgbClr val="000000"/>
              </a:solidFill>
              <a:latin typeface="Swis721 Cn BT" panose="020B0506020202030204" pitchFamily="34" charset="0"/>
              <a:ea typeface="Arial"/>
              <a:cs typeface="Arial"/>
              <a:sym typeface="Arial"/>
            </a:endParaRPr>
          </a:p>
        </p:txBody>
      </p:sp>
      <p:pic>
        <p:nvPicPr>
          <p:cNvPr id="21" name="Google Shape;21;p1"/>
          <p:cNvPicPr preferRelativeResize="0"/>
          <p:nvPr/>
        </p:nvPicPr>
        <p:blipFill rotWithShape="1">
          <a:blip r:embed="rId12">
            <a:alphaModFix/>
          </a:blip>
          <a:srcRect/>
          <a:stretch/>
        </p:blipFill>
        <p:spPr>
          <a:xfrm>
            <a:off x="0" y="-6509"/>
            <a:ext cx="893445" cy="10344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838200" y="365126"/>
            <a:ext cx="10515600" cy="7269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07" name="Google Shape;107;p15"/>
          <p:cNvSpPr txBox="1">
            <a:spLocks noGrp="1"/>
          </p:cNvSpPr>
          <p:nvPr>
            <p:ph type="body" idx="1"/>
          </p:nvPr>
        </p:nvSpPr>
        <p:spPr>
          <a:xfrm>
            <a:off x="838200" y="1380879"/>
            <a:ext cx="10515600" cy="47961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08" name="Google Shape;108;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109" name="Google Shape;109;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110" name="Google Shape;110;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11" name="Google Shape;111;p15"/>
          <p:cNvSpPr/>
          <p:nvPr/>
        </p:nvSpPr>
        <p:spPr>
          <a:xfrm>
            <a:off x="8685213" y="6645275"/>
            <a:ext cx="3506700" cy="212700"/>
          </a:xfrm>
          <a:prstGeom prst="rect">
            <a:avLst/>
          </a:prstGeom>
          <a:solidFill>
            <a:srgbClr val="21B35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Swis721 Cn BT" panose="020B0506020202030204" pitchFamily="34" charset="0"/>
              <a:ea typeface="Arial"/>
              <a:cs typeface="Arial"/>
              <a:sym typeface="Arial"/>
            </a:endParaRPr>
          </a:p>
        </p:txBody>
      </p:sp>
      <p:sp>
        <p:nvSpPr>
          <p:cNvPr id="112" name="Google Shape;112;p15"/>
          <p:cNvSpPr/>
          <p:nvPr/>
        </p:nvSpPr>
        <p:spPr>
          <a:xfrm>
            <a:off x="-7644" y="6645275"/>
            <a:ext cx="8710500" cy="212700"/>
          </a:xfrm>
          <a:prstGeom prst="rect">
            <a:avLst/>
          </a:prstGeom>
          <a:solidFill>
            <a:srgbClr val="0079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Swis721 Cn BT" panose="020B0506020202030204" pitchFamily="34" charset="0"/>
                <a:ea typeface="Arial"/>
                <a:cs typeface="Arial"/>
                <a:sym typeface="Arial"/>
              </a:rPr>
              <a:t>     © Creating Impact Training &amp; Development</a:t>
            </a:r>
            <a:endParaRPr sz="1400" b="0" i="0" u="none" strike="noStrike" cap="none" dirty="0">
              <a:solidFill>
                <a:srgbClr val="000000"/>
              </a:solidFill>
              <a:latin typeface="Swis721 Cn BT" panose="020B0506020202030204" pitchFamily="34" charset="0"/>
              <a:ea typeface="Arial"/>
              <a:cs typeface="Arial"/>
              <a:sym typeface="Arial"/>
            </a:endParaRPr>
          </a:p>
        </p:txBody>
      </p:sp>
      <p:pic>
        <p:nvPicPr>
          <p:cNvPr id="113" name="Google Shape;113;p15"/>
          <p:cNvPicPr preferRelativeResize="0"/>
          <p:nvPr/>
        </p:nvPicPr>
        <p:blipFill rotWithShape="1">
          <a:blip r:embed="rId13">
            <a:alphaModFix/>
          </a:blip>
          <a:srcRect/>
          <a:stretch/>
        </p:blipFill>
        <p:spPr>
          <a:xfrm>
            <a:off x="0" y="0"/>
            <a:ext cx="893445" cy="1034415"/>
          </a:xfrm>
          <a:prstGeom prst="rect">
            <a:avLst/>
          </a:prstGeom>
          <a:noFill/>
          <a:ln>
            <a:noFill/>
          </a:ln>
        </p:spPr>
      </p:pic>
      <p:sp>
        <p:nvSpPr>
          <p:cNvPr id="114" name="Google Shape;114;p15"/>
          <p:cNvSpPr/>
          <p:nvPr/>
        </p:nvSpPr>
        <p:spPr>
          <a:xfrm>
            <a:off x="11031247" y="8878"/>
            <a:ext cx="1143000" cy="1001486"/>
          </a:xfrm>
          <a:prstGeom prst="rect">
            <a:avLst/>
          </a:prstGeom>
          <a:solidFill>
            <a:srgbClr val="01549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Swis721 Cn BT" panose="020B0506020202030204" pitchFamily="34" charset="0"/>
                <a:ea typeface="Arial"/>
                <a:cs typeface="Arial"/>
                <a:sym typeface="Arial"/>
              </a:rPr>
              <a:t>Your </a:t>
            </a:r>
            <a:endParaRPr sz="1600" b="0" i="0" u="none" strike="noStrike" cap="none" dirty="0">
              <a:solidFill>
                <a:srgbClr val="000000"/>
              </a:solidFill>
              <a:latin typeface="Swis721 Cn BT" panose="020B0506020202030204" pitchFamily="34" charset="0"/>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Swis721 Cn BT" panose="020B0506020202030204" pitchFamily="34" charset="0"/>
                <a:ea typeface="Arial"/>
                <a:cs typeface="Arial"/>
                <a:sym typeface="Arial"/>
              </a:rPr>
              <a:t>Company</a:t>
            </a:r>
            <a:endParaRPr sz="1600" b="0" i="0" u="none" strike="noStrike" cap="none" dirty="0">
              <a:solidFill>
                <a:srgbClr val="000000"/>
              </a:solidFill>
              <a:latin typeface="Swis721 Cn BT" panose="020B0506020202030204" pitchFamily="34" charset="0"/>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Swis721 Cn BT" panose="020B0506020202030204" pitchFamily="34" charset="0"/>
                <a:ea typeface="Arial"/>
                <a:cs typeface="Arial"/>
                <a:sym typeface="Arial"/>
              </a:rPr>
              <a:t>Logo</a:t>
            </a:r>
            <a:endParaRPr sz="1400" b="0" i="0" u="none" strike="noStrike" cap="none" dirty="0">
              <a:solidFill>
                <a:srgbClr val="000000"/>
              </a:solidFill>
              <a:latin typeface="Swis721 Cn BT" panose="020B0506020202030204" pitchFamily="34" charset="0"/>
              <a:ea typeface="Arial"/>
              <a:cs typeface="Arial"/>
              <a:sym typeface="Arial"/>
            </a:endParaRPr>
          </a:p>
        </p:txBody>
      </p:sp>
      <p:sp>
        <p:nvSpPr>
          <p:cNvPr id="115" name="Google Shape;115;p15"/>
          <p:cNvSpPr/>
          <p:nvPr/>
        </p:nvSpPr>
        <p:spPr>
          <a:xfrm>
            <a:off x="8345714" y="6645276"/>
            <a:ext cx="3846285" cy="212724"/>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ea typeface="Arial"/>
              <a:cs typeface="Arial"/>
              <a:sym typeface="Arial"/>
            </a:endParaRPr>
          </a:p>
        </p:txBody>
      </p:sp>
      <p:sp>
        <p:nvSpPr>
          <p:cNvPr id="116" name="Google Shape;116;p15"/>
          <p:cNvSpPr/>
          <p:nvPr/>
        </p:nvSpPr>
        <p:spPr>
          <a:xfrm>
            <a:off x="0" y="6615404"/>
            <a:ext cx="9593582" cy="24589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ea typeface="Arial"/>
              <a:cs typeface="Arial"/>
              <a:sym typeface="Arial"/>
            </a:endParaRPr>
          </a:p>
        </p:txBody>
      </p:sp>
      <p:sp>
        <p:nvSpPr>
          <p:cNvPr id="117" name="Google Shape;117;p15"/>
          <p:cNvSpPr txBox="1"/>
          <p:nvPr/>
        </p:nvSpPr>
        <p:spPr>
          <a:xfrm flipH="1">
            <a:off x="1440457" y="6596042"/>
            <a:ext cx="31627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Swis721 Cn BT" panose="020B0506020202030204" pitchFamily="34" charset="0"/>
                <a:ea typeface="Arial"/>
                <a:cs typeface="Arial"/>
                <a:sym typeface="Arial"/>
              </a:rPr>
              <a:t>Company Values</a:t>
            </a:r>
            <a:endParaRPr sz="1400" b="0" i="0" u="none" strike="noStrike" cap="none" dirty="0">
              <a:solidFill>
                <a:srgbClr val="000000"/>
              </a:solidFill>
              <a:latin typeface="Swis721 Cn BT" panose="020B0506020202030204" pitchFamily="34" charset="0"/>
              <a:ea typeface="Arial"/>
              <a:cs typeface="Arial"/>
              <a:sym typeface="Arial"/>
            </a:endParaRPr>
          </a:p>
        </p:txBody>
      </p:sp>
      <p:sp>
        <p:nvSpPr>
          <p:cNvPr id="118" name="Google Shape;118;p15"/>
          <p:cNvSpPr txBox="1"/>
          <p:nvPr/>
        </p:nvSpPr>
        <p:spPr>
          <a:xfrm flipH="1">
            <a:off x="5484208" y="6577380"/>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Swis721 Cn BT" panose="020B0506020202030204" pitchFamily="34" charset="0"/>
                <a:ea typeface="Arial"/>
                <a:cs typeface="Arial"/>
                <a:sym typeface="Arial"/>
              </a:rPr>
              <a:t> Company Name</a:t>
            </a:r>
            <a:endParaRPr sz="1400" b="0" i="0" u="none" strike="noStrike" cap="none" dirty="0">
              <a:solidFill>
                <a:schemeClr val="dk1"/>
              </a:solidFill>
              <a:latin typeface="Swis721 Cn BT" panose="020B0506020202030204" pitchFamily="34" charset="0"/>
              <a:ea typeface="Arial"/>
              <a:cs typeface="Arial"/>
              <a:sym typeface="Arial"/>
            </a:endParaRPr>
          </a:p>
        </p:txBody>
      </p:sp>
      <p:sp>
        <p:nvSpPr>
          <p:cNvPr id="119" name="Google Shape;119;p15"/>
          <p:cNvSpPr txBox="1"/>
          <p:nvPr/>
        </p:nvSpPr>
        <p:spPr>
          <a:xfrm flipH="1">
            <a:off x="10015222" y="6579963"/>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Swis721 Cn BT" panose="020B0506020202030204" pitchFamily="34" charset="0"/>
                <a:ea typeface="Arial"/>
                <a:cs typeface="Arial"/>
                <a:sym typeface="Arial"/>
              </a:rPr>
              <a:t> Trainer Name</a:t>
            </a:r>
            <a:endParaRPr sz="1400" b="0" i="0" u="none" strike="noStrike" cap="none" dirty="0">
              <a:solidFill>
                <a:schemeClr val="lt1"/>
              </a:solidFill>
              <a:latin typeface="Swis721 Cn BT" panose="020B0506020202030204" pitchFamily="34" charset="0"/>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www.freelancetrainings.com/" TargetMode="External"/><Relationship Id="rId3" Type="http://schemas.openxmlformats.org/officeDocument/2006/relationships/image" Target="../media/image24.jpg"/><Relationship Id="rId7" Type="http://schemas.openxmlformats.org/officeDocument/2006/relationships/hyperlink" Target="mailto:Hello@freelancetrainings.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1.png"/><Relationship Id="rId4" Type="http://schemas.openxmlformats.org/officeDocument/2006/relationships/image" Target="../media/image25.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p:nvPr/>
        </p:nvSpPr>
        <p:spPr>
          <a:xfrm>
            <a:off x="1524000" y="5841999"/>
            <a:ext cx="9144000" cy="8235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1" i="0" u="none" strike="noStrike" cap="none" dirty="0">
                <a:solidFill>
                  <a:schemeClr val="dk1"/>
                </a:solidFill>
                <a:latin typeface="Swis721 Cn BT" panose="020B0506020202030204" pitchFamily="34" charset="0"/>
                <a:sym typeface="Arial"/>
              </a:rPr>
              <a:t>Company Values- 2 Days</a:t>
            </a:r>
            <a:endParaRPr sz="1400" b="0" i="0" u="none" strike="noStrike" cap="none" dirty="0">
              <a:solidFill>
                <a:srgbClr val="000000"/>
              </a:solidFill>
              <a:latin typeface="Swis721 Cn BT" panose="020B0506020202030204" pitchFamily="34" charset="0"/>
              <a:sym typeface="Arial"/>
            </a:endParaRPr>
          </a:p>
        </p:txBody>
      </p:sp>
      <p:pic>
        <p:nvPicPr>
          <p:cNvPr id="195" name="Google Shape;195;p27" descr="Photo business people team sitting around meeting table and assembling wooden jigsaw puzzle pieces unity cooperation ideas concept"/>
          <p:cNvPicPr preferRelativeResize="0"/>
          <p:nvPr/>
        </p:nvPicPr>
        <p:blipFill rotWithShape="1">
          <a:blip r:embed="rId3">
            <a:alphaModFix/>
          </a:blip>
          <a:srcRect/>
          <a:stretch/>
        </p:blipFill>
        <p:spPr>
          <a:xfrm>
            <a:off x="0" y="0"/>
            <a:ext cx="12192000" cy="56579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37"/>
          <p:cNvSpPr txBox="1">
            <a:spLocks noGrp="1"/>
          </p:cNvSpPr>
          <p:nvPr>
            <p:ph type="title"/>
          </p:nvPr>
        </p:nvSpPr>
        <p:spPr>
          <a:xfrm>
            <a:off x="649321" y="121273"/>
            <a:ext cx="12192000" cy="7952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dirty="0"/>
              <a:t> 2. Avoiding Making Excuses and Blame Games</a:t>
            </a:r>
            <a:endParaRPr dirty="0"/>
          </a:p>
        </p:txBody>
      </p:sp>
      <p:pic>
        <p:nvPicPr>
          <p:cNvPr id="891" name="Google Shape;891;p137" descr="Related image"/>
          <p:cNvPicPr preferRelativeResize="0"/>
          <p:nvPr/>
        </p:nvPicPr>
        <p:blipFill rotWithShape="1">
          <a:blip r:embed="rId3">
            <a:alphaModFix/>
          </a:blip>
          <a:srcRect/>
          <a:stretch/>
        </p:blipFill>
        <p:spPr>
          <a:xfrm>
            <a:off x="1671146" y="1124608"/>
            <a:ext cx="8765626" cy="54969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51"/>
          <p:cNvSpPr/>
          <p:nvPr/>
        </p:nvSpPr>
        <p:spPr>
          <a:xfrm>
            <a:off x="0" y="1041990"/>
            <a:ext cx="5050940" cy="55608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995" name="Google Shape;995;p151"/>
          <p:cNvSpPr/>
          <p:nvPr/>
        </p:nvSpPr>
        <p:spPr>
          <a:xfrm>
            <a:off x="0" y="1041989"/>
            <a:ext cx="4109158" cy="55608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996" name="Google Shape;996;p151"/>
          <p:cNvSpPr txBox="1">
            <a:spLocks noGrp="1"/>
          </p:cNvSpPr>
          <p:nvPr>
            <p:ph type="title"/>
          </p:nvPr>
        </p:nvSpPr>
        <p:spPr>
          <a:xfrm>
            <a:off x="650424" y="148858"/>
            <a:ext cx="7251719" cy="70555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t>Value 4 - EXCELLENT</a:t>
            </a:r>
            <a:endParaRPr dirty="0"/>
          </a:p>
        </p:txBody>
      </p:sp>
      <p:pic>
        <p:nvPicPr>
          <p:cNvPr id="997" name="Google Shape;997;p151" descr="Related image"/>
          <p:cNvPicPr preferRelativeResize="0"/>
          <p:nvPr/>
        </p:nvPicPr>
        <p:blipFill rotWithShape="1">
          <a:blip r:embed="rId3">
            <a:alphaModFix/>
          </a:blip>
          <a:srcRect/>
          <a:stretch/>
        </p:blipFill>
        <p:spPr>
          <a:xfrm>
            <a:off x="6209415" y="569986"/>
            <a:ext cx="4635794" cy="6032832"/>
          </a:xfrm>
          <a:prstGeom prst="rect">
            <a:avLst/>
          </a:prstGeom>
          <a:noFill/>
          <a:ln>
            <a:noFill/>
          </a:ln>
        </p:spPr>
      </p:pic>
      <p:sp>
        <p:nvSpPr>
          <p:cNvPr id="998" name="Google Shape;998;p151"/>
          <p:cNvSpPr txBox="1"/>
          <p:nvPr/>
        </p:nvSpPr>
        <p:spPr>
          <a:xfrm>
            <a:off x="327880" y="1818834"/>
            <a:ext cx="5403348" cy="3220331"/>
          </a:xfrm>
          <a:prstGeom prst="rect">
            <a:avLst/>
          </a:prstGeom>
          <a:noFill/>
          <a:ln>
            <a:noFill/>
          </a:ln>
        </p:spPr>
        <p:txBody>
          <a:bodyPr spcFirstLastPara="1" wrap="square" lIns="216000" tIns="45700" rIns="91425" bIns="45700" anchor="ctr" anchorCtr="0">
            <a:normAutofit/>
          </a:bodyPr>
          <a:lstStyle/>
          <a:p>
            <a:pPr marL="0" marR="0" lvl="0" indent="0" algn="l" rtl="0">
              <a:lnSpc>
                <a:spcPct val="120000"/>
              </a:lnSpc>
              <a:spcBef>
                <a:spcPts val="0"/>
              </a:spcBef>
              <a:spcAft>
                <a:spcPts val="0"/>
              </a:spcAft>
              <a:buClr>
                <a:srgbClr val="322400"/>
              </a:buClr>
              <a:buSzPts val="3200"/>
              <a:buFont typeface="Arial"/>
              <a:buNone/>
            </a:pPr>
            <a:r>
              <a:rPr lang="en-US" sz="3200" b="0" i="0" u="none" strike="noStrike" cap="none" dirty="0">
                <a:solidFill>
                  <a:srgbClr val="322400"/>
                </a:solidFill>
                <a:latin typeface="Swis721 Cn BT" panose="020B0506020202030204" pitchFamily="34" charset="0"/>
                <a:sym typeface="Arial"/>
              </a:rPr>
              <a:t>Try and excel and be outstanding in whatever we set out to do.</a:t>
            </a:r>
            <a:endParaRPr sz="1400" b="0" i="0" u="none" strike="noStrike" cap="none" dirty="0">
              <a:solidFill>
                <a:srgbClr val="000000"/>
              </a:solidFill>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55"/>
          <p:cNvSpPr txBox="1">
            <a:spLocks noGrp="1"/>
          </p:cNvSpPr>
          <p:nvPr>
            <p:ph type="title"/>
          </p:nvPr>
        </p:nvSpPr>
        <p:spPr>
          <a:xfrm>
            <a:off x="620233" y="129901"/>
            <a:ext cx="6457617" cy="739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dirty="0"/>
              <a:t>   Moment of </a:t>
            </a:r>
            <a:r>
              <a:rPr lang="en-US" b="1" dirty="0"/>
              <a:t>Mediocracy</a:t>
            </a:r>
            <a:endParaRPr sz="4000" b="1" dirty="0"/>
          </a:p>
        </p:txBody>
      </p:sp>
      <p:pic>
        <p:nvPicPr>
          <p:cNvPr id="1029" name="Google Shape;1029;p155" descr="Image result for pizza veg slice transparent"/>
          <p:cNvPicPr preferRelativeResize="0"/>
          <p:nvPr/>
        </p:nvPicPr>
        <p:blipFill rotWithShape="1">
          <a:blip r:embed="rId3">
            <a:alphaModFix/>
          </a:blip>
          <a:srcRect/>
          <a:stretch/>
        </p:blipFill>
        <p:spPr>
          <a:xfrm>
            <a:off x="6953249" y="2672139"/>
            <a:ext cx="5238750" cy="2857500"/>
          </a:xfrm>
          <a:prstGeom prst="rect">
            <a:avLst/>
          </a:prstGeom>
          <a:noFill/>
          <a:ln>
            <a:noFill/>
          </a:ln>
        </p:spPr>
      </p:pic>
      <p:pic>
        <p:nvPicPr>
          <p:cNvPr id="1030" name="Google Shape;1030;p155" descr="Image result for pizza veg slice transparent"/>
          <p:cNvPicPr preferRelativeResize="0"/>
          <p:nvPr/>
        </p:nvPicPr>
        <p:blipFill rotWithShape="1">
          <a:blip r:embed="rId4">
            <a:alphaModFix/>
          </a:blip>
          <a:srcRect/>
          <a:stretch/>
        </p:blipFill>
        <p:spPr>
          <a:xfrm>
            <a:off x="1" y="3000174"/>
            <a:ext cx="4904587" cy="2675229"/>
          </a:xfrm>
          <a:prstGeom prst="rect">
            <a:avLst/>
          </a:prstGeom>
          <a:noFill/>
          <a:ln>
            <a:noFill/>
          </a:ln>
        </p:spPr>
      </p:pic>
      <p:sp>
        <p:nvSpPr>
          <p:cNvPr id="1031" name="Google Shape;1031;p155"/>
          <p:cNvSpPr txBox="1"/>
          <p:nvPr/>
        </p:nvSpPr>
        <p:spPr>
          <a:xfrm>
            <a:off x="620233" y="1437006"/>
            <a:ext cx="50038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Swis721 Cn BT" panose="020B0506020202030204" pitchFamily="34" charset="0"/>
                <a:sym typeface="Arial"/>
              </a:rPr>
              <a:t>What customer Expects</a:t>
            </a:r>
            <a:endParaRPr sz="1400" b="0" i="0" u="none" strike="noStrike" cap="none" dirty="0">
              <a:solidFill>
                <a:srgbClr val="000000"/>
              </a:solidFill>
              <a:latin typeface="Swis721 Cn BT" panose="020B0506020202030204" pitchFamily="34" charset="0"/>
              <a:sym typeface="Arial"/>
            </a:endParaRPr>
          </a:p>
        </p:txBody>
      </p:sp>
      <p:sp>
        <p:nvSpPr>
          <p:cNvPr id="1032" name="Google Shape;1032;p155"/>
          <p:cNvSpPr txBox="1"/>
          <p:nvPr/>
        </p:nvSpPr>
        <p:spPr>
          <a:xfrm>
            <a:off x="7287412" y="1437005"/>
            <a:ext cx="37338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Swis721 Cn BT" panose="020B0506020202030204" pitchFamily="34" charset="0"/>
                <a:sym typeface="Arial"/>
              </a:rPr>
              <a:t>What customer gets</a:t>
            </a:r>
            <a:endParaRPr sz="1400" b="0" i="0" u="none" strike="noStrike" cap="none" dirty="0">
              <a:solidFill>
                <a:srgbClr val="000000"/>
              </a:solidFill>
              <a:latin typeface="Swis721 Cn BT" panose="020B0506020202030204" pitchFamily="34" charset="0"/>
              <a:sym typeface="Arial"/>
            </a:endParaRPr>
          </a:p>
        </p:txBody>
      </p:sp>
      <p:sp>
        <p:nvSpPr>
          <p:cNvPr id="1033" name="Google Shape;1033;p155"/>
          <p:cNvSpPr/>
          <p:nvPr/>
        </p:nvSpPr>
        <p:spPr>
          <a:xfrm>
            <a:off x="5190099" y="3779421"/>
            <a:ext cx="1811802" cy="642937"/>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161"/>
          <p:cNvSpPr txBox="1">
            <a:spLocks noGrp="1"/>
          </p:cNvSpPr>
          <p:nvPr>
            <p:ph type="title"/>
          </p:nvPr>
        </p:nvSpPr>
        <p:spPr>
          <a:xfrm>
            <a:off x="647116" y="222175"/>
            <a:ext cx="10515600" cy="5613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dirty="0"/>
              <a:t>  The Extra Mile </a:t>
            </a:r>
            <a:endParaRPr dirty="0"/>
          </a:p>
        </p:txBody>
      </p:sp>
      <p:pic>
        <p:nvPicPr>
          <p:cNvPr id="1088" name="Google Shape;1088;p161" descr="Image result for going the extra mile"/>
          <p:cNvPicPr preferRelativeResize="0"/>
          <p:nvPr/>
        </p:nvPicPr>
        <p:blipFill rotWithShape="1">
          <a:blip r:embed="rId3">
            <a:alphaModFix/>
          </a:blip>
          <a:srcRect/>
          <a:stretch/>
        </p:blipFill>
        <p:spPr>
          <a:xfrm>
            <a:off x="856348" y="1367726"/>
            <a:ext cx="10306368" cy="4122547"/>
          </a:xfrm>
          <a:prstGeom prst="rect">
            <a:avLst/>
          </a:prstGeom>
          <a:noFill/>
          <a:ln>
            <a:noFill/>
          </a:ln>
        </p:spPr>
      </p:pic>
      <p:sp>
        <p:nvSpPr>
          <p:cNvPr id="1089" name="Google Shape;1089;p161"/>
          <p:cNvSpPr txBox="1"/>
          <p:nvPr/>
        </p:nvSpPr>
        <p:spPr>
          <a:xfrm>
            <a:off x="5664200" y="2438400"/>
            <a:ext cx="1371600" cy="1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chemeClr val="dk1"/>
                </a:solidFill>
                <a:latin typeface="Swis721 Cn BT" panose="020B0506020202030204" pitchFamily="34" charset="0"/>
                <a:sym typeface="Arial"/>
              </a:rPr>
              <a:t>3.</a:t>
            </a:r>
            <a:endParaRPr sz="1400" b="0" i="0" u="none" strike="noStrike" cap="none" dirty="0">
              <a:solidFill>
                <a:srgbClr val="000000"/>
              </a:solidFill>
              <a:latin typeface="Swis721 Cn BT" panose="020B0506020202030204" pitchFamily="34" charset="0"/>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164"/>
          <p:cNvSpPr/>
          <p:nvPr/>
        </p:nvSpPr>
        <p:spPr>
          <a:xfrm>
            <a:off x="1" y="1027288"/>
            <a:ext cx="6095998" cy="5576711"/>
          </a:xfrm>
          <a:prstGeom prst="rect">
            <a:avLst/>
          </a:prstGeom>
          <a:solidFill>
            <a:srgbClr val="2833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pic>
        <p:nvPicPr>
          <p:cNvPr id="1110" name="Google Shape;1110;p164"/>
          <p:cNvPicPr preferRelativeResize="0"/>
          <p:nvPr/>
        </p:nvPicPr>
        <p:blipFill rotWithShape="1">
          <a:blip r:embed="rId3">
            <a:alphaModFix/>
          </a:blip>
          <a:srcRect/>
          <a:stretch/>
        </p:blipFill>
        <p:spPr>
          <a:xfrm>
            <a:off x="6095999" y="1027289"/>
            <a:ext cx="6096002" cy="5576710"/>
          </a:xfrm>
          <a:prstGeom prst="rect">
            <a:avLst/>
          </a:prstGeom>
          <a:noFill/>
          <a:ln>
            <a:noFill/>
          </a:ln>
        </p:spPr>
      </p:pic>
      <p:sp>
        <p:nvSpPr>
          <p:cNvPr id="1111" name="Google Shape;1111;p164"/>
          <p:cNvSpPr txBox="1"/>
          <p:nvPr/>
        </p:nvSpPr>
        <p:spPr>
          <a:xfrm>
            <a:off x="585080" y="102626"/>
            <a:ext cx="4291719"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Swis721 Cn BT" panose="020B0506020202030204" pitchFamily="34" charset="0"/>
                <a:sym typeface="Arial"/>
              </a:rPr>
              <a:t>  Value 5 - FAIR</a:t>
            </a:r>
            <a:endParaRPr sz="4400" b="1" i="0" u="none" strike="noStrike" cap="none" dirty="0">
              <a:solidFill>
                <a:schemeClr val="dk1"/>
              </a:solidFill>
              <a:latin typeface="Swis721 Cn BT" panose="020B0506020202030204" pitchFamily="34" charset="0"/>
              <a:sym typeface="Arial"/>
            </a:endParaRPr>
          </a:p>
        </p:txBody>
      </p:sp>
      <p:sp>
        <p:nvSpPr>
          <p:cNvPr id="1112" name="Google Shape;1112;p164"/>
          <p:cNvSpPr txBox="1">
            <a:spLocks noGrp="1"/>
          </p:cNvSpPr>
          <p:nvPr>
            <p:ph type="body" idx="1"/>
          </p:nvPr>
        </p:nvSpPr>
        <p:spPr>
          <a:xfrm>
            <a:off x="508354" y="2492982"/>
            <a:ext cx="5375979" cy="3220331"/>
          </a:xfrm>
          <a:prstGeom prst="rect">
            <a:avLst/>
          </a:prstGeom>
          <a:noFill/>
          <a:ln>
            <a:noFill/>
          </a:ln>
        </p:spPr>
        <p:txBody>
          <a:bodyPr spcFirstLastPara="1" wrap="square" lIns="216000" tIns="45700" rIns="91425" bIns="45700" anchor="ctr" anchorCtr="0">
            <a:normAutofit/>
          </a:bodyPr>
          <a:lstStyle/>
          <a:p>
            <a:pPr marL="0" lvl="0" indent="0" algn="l" rtl="0">
              <a:lnSpc>
                <a:spcPct val="120000"/>
              </a:lnSpc>
              <a:spcBef>
                <a:spcPts val="0"/>
              </a:spcBef>
              <a:spcAft>
                <a:spcPts val="0"/>
              </a:spcAft>
              <a:buClr>
                <a:srgbClr val="F2F2F2"/>
              </a:buClr>
              <a:buSzPts val="3200"/>
              <a:buFont typeface="Arial"/>
              <a:buNone/>
            </a:pPr>
            <a:r>
              <a:rPr lang="en-US" sz="3200" dirty="0">
                <a:solidFill>
                  <a:srgbClr val="F2F2F2"/>
                </a:solidFill>
              </a:rPr>
              <a:t>Being Fair to Stake Holders, Internal and external customers and regulators.</a:t>
            </a:r>
            <a:endParaRPr dirty="0"/>
          </a:p>
        </p:txBody>
      </p:sp>
      <p:pic>
        <p:nvPicPr>
          <p:cNvPr id="1113" name="Google Shape;1113;p164" descr="Related image"/>
          <p:cNvPicPr preferRelativeResize="0"/>
          <p:nvPr/>
        </p:nvPicPr>
        <p:blipFill rotWithShape="1">
          <a:blip r:embed="rId4">
            <a:alphaModFix/>
          </a:blip>
          <a:srcRect/>
          <a:stretch/>
        </p:blipFill>
        <p:spPr>
          <a:xfrm>
            <a:off x="1994881" y="1453478"/>
            <a:ext cx="1574800" cy="17685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pic>
        <p:nvPicPr>
          <p:cNvPr id="1134" name="Google Shape;1134;p167"/>
          <p:cNvPicPr preferRelativeResize="0"/>
          <p:nvPr/>
        </p:nvPicPr>
        <p:blipFill rotWithShape="1">
          <a:blip r:embed="rId3">
            <a:alphaModFix/>
          </a:blip>
          <a:srcRect l="11679" t="19837" r="10758" b="27804"/>
          <a:stretch/>
        </p:blipFill>
        <p:spPr>
          <a:xfrm rot="-827884">
            <a:off x="3514796" y="1686554"/>
            <a:ext cx="5162406" cy="3484893"/>
          </a:xfrm>
          <a:prstGeom prst="rect">
            <a:avLst/>
          </a:prstGeom>
          <a:noFill/>
          <a:ln>
            <a:noFill/>
          </a:ln>
        </p:spPr>
      </p:pic>
      <p:sp>
        <p:nvSpPr>
          <p:cNvPr id="1135" name="Google Shape;1135;p167"/>
          <p:cNvSpPr txBox="1">
            <a:spLocks noGrp="1"/>
          </p:cNvSpPr>
          <p:nvPr>
            <p:ph type="title"/>
          </p:nvPr>
        </p:nvSpPr>
        <p:spPr>
          <a:xfrm>
            <a:off x="594360" y="393697"/>
            <a:ext cx="10515600" cy="5613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t>   Some Examples In </a:t>
            </a:r>
            <a:r>
              <a:rPr lang="en-US" dirty="0"/>
              <a:t>your Organization</a:t>
            </a:r>
            <a:r>
              <a:rPr lang="en-US" b="1" dirty="0">
                <a:latin typeface="Verdana"/>
                <a:ea typeface="Verdana"/>
                <a:cs typeface="Verdana"/>
                <a:sym typeface="Verdana"/>
              </a:rPr>
              <a:t>…</a:t>
            </a:r>
            <a:endParaRPr dirty="0"/>
          </a:p>
        </p:txBody>
      </p:sp>
      <p:sp>
        <p:nvSpPr>
          <p:cNvPr id="1136" name="Google Shape;1136;p167"/>
          <p:cNvSpPr txBox="1">
            <a:spLocks noGrp="1"/>
          </p:cNvSpPr>
          <p:nvPr>
            <p:ph type="body" idx="1"/>
          </p:nvPr>
        </p:nvSpPr>
        <p:spPr>
          <a:xfrm>
            <a:off x="768626" y="1736035"/>
            <a:ext cx="10341334" cy="4217724"/>
          </a:xfrm>
          <a:prstGeom prst="rect">
            <a:avLst/>
          </a:prstGeom>
          <a:noFill/>
          <a:ln>
            <a:noFill/>
          </a:ln>
        </p:spPr>
        <p:txBody>
          <a:bodyPr spcFirstLastPara="1" wrap="square" lIns="216000"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Trainer needs to discuss the same with the client. These specific examples will be shared by the client only- Mention this as a note over the slide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69"/>
          <p:cNvSpPr/>
          <p:nvPr/>
        </p:nvSpPr>
        <p:spPr>
          <a:xfrm>
            <a:off x="-1" y="1041989"/>
            <a:ext cx="7357729" cy="5560829"/>
          </a:xfrm>
          <a:prstGeom prst="rect">
            <a:avLst/>
          </a:prstGeom>
          <a:gradFill>
            <a:gsLst>
              <a:gs pos="0">
                <a:srgbClr val="FFF8C8"/>
              </a:gs>
              <a:gs pos="24000">
                <a:srgbClr val="FFF8C8"/>
              </a:gs>
              <a:gs pos="85000">
                <a:srgbClr val="FDE592"/>
              </a:gs>
              <a:gs pos="100000">
                <a:srgbClr val="FDE59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pic>
        <p:nvPicPr>
          <p:cNvPr id="1151" name="Google Shape;1151;p169" descr="Image result for light bulb gif"/>
          <p:cNvPicPr preferRelativeResize="0"/>
          <p:nvPr/>
        </p:nvPicPr>
        <p:blipFill rotWithShape="1">
          <a:blip r:embed="rId3">
            <a:alphaModFix/>
          </a:blip>
          <a:srcRect l="26595" t="10288" r="24326" b="10286"/>
          <a:stretch/>
        </p:blipFill>
        <p:spPr>
          <a:xfrm>
            <a:off x="7357731" y="1041992"/>
            <a:ext cx="4834270" cy="5560829"/>
          </a:xfrm>
          <a:prstGeom prst="rect">
            <a:avLst/>
          </a:prstGeom>
          <a:solidFill>
            <a:srgbClr val="FFC000"/>
          </a:solidFill>
          <a:ln>
            <a:noFill/>
          </a:ln>
        </p:spPr>
      </p:pic>
      <p:sp>
        <p:nvSpPr>
          <p:cNvPr id="1152" name="Google Shape;1152;p169"/>
          <p:cNvSpPr txBox="1">
            <a:spLocks noGrp="1"/>
          </p:cNvSpPr>
          <p:nvPr>
            <p:ph type="title"/>
          </p:nvPr>
        </p:nvSpPr>
        <p:spPr>
          <a:xfrm>
            <a:off x="650424" y="148858"/>
            <a:ext cx="7251719" cy="70555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t>  Value 6 - INNOVATIVE</a:t>
            </a:r>
            <a:endParaRPr dirty="0"/>
          </a:p>
        </p:txBody>
      </p:sp>
      <p:sp>
        <p:nvSpPr>
          <p:cNvPr id="1153" name="Google Shape;1153;p169"/>
          <p:cNvSpPr txBox="1">
            <a:spLocks noGrp="1"/>
          </p:cNvSpPr>
          <p:nvPr>
            <p:ph type="body" idx="1"/>
          </p:nvPr>
        </p:nvSpPr>
        <p:spPr>
          <a:xfrm>
            <a:off x="508354" y="2492982"/>
            <a:ext cx="5375979" cy="3220331"/>
          </a:xfrm>
          <a:prstGeom prst="rect">
            <a:avLst/>
          </a:prstGeom>
          <a:noFill/>
          <a:ln>
            <a:noFill/>
          </a:ln>
        </p:spPr>
        <p:txBody>
          <a:bodyPr spcFirstLastPara="1" wrap="square" lIns="216000" tIns="45700" rIns="91425" bIns="45700" anchor="ctr" anchorCtr="0">
            <a:normAutofit/>
          </a:bodyPr>
          <a:lstStyle/>
          <a:p>
            <a:pPr marL="0" lvl="0" indent="0" algn="l" rtl="0">
              <a:lnSpc>
                <a:spcPct val="120000"/>
              </a:lnSpc>
              <a:spcBef>
                <a:spcPts val="0"/>
              </a:spcBef>
              <a:spcAft>
                <a:spcPts val="0"/>
              </a:spcAft>
              <a:buClr>
                <a:schemeClr val="dk1"/>
              </a:buClr>
              <a:buSzPts val="3200"/>
              <a:buFont typeface="Arial"/>
              <a:buNone/>
            </a:pPr>
            <a:r>
              <a:rPr lang="en-US" sz="3200" dirty="0"/>
              <a:t>Innovating new ideas and methods to improve banking services.</a:t>
            </a:r>
            <a:endParaRPr dirty="0"/>
          </a:p>
        </p:txBody>
      </p:sp>
      <p:pic>
        <p:nvPicPr>
          <p:cNvPr id="1154" name="Google Shape;1154;p169" descr="Related image"/>
          <p:cNvPicPr preferRelativeResize="0"/>
          <p:nvPr/>
        </p:nvPicPr>
        <p:blipFill rotWithShape="1">
          <a:blip r:embed="rId4">
            <a:alphaModFix/>
          </a:blip>
          <a:srcRect/>
          <a:stretch/>
        </p:blipFill>
        <p:spPr>
          <a:xfrm>
            <a:off x="2271717" y="1352810"/>
            <a:ext cx="1574800" cy="17685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172"/>
          <p:cNvSpPr txBox="1">
            <a:spLocks noGrp="1"/>
          </p:cNvSpPr>
          <p:nvPr>
            <p:ph type="title"/>
          </p:nvPr>
        </p:nvSpPr>
        <p:spPr>
          <a:xfrm>
            <a:off x="639516" y="236783"/>
            <a:ext cx="6641816" cy="5613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dirty="0"/>
              <a:t>  Types Of Innovation</a:t>
            </a:r>
            <a:endParaRPr dirty="0"/>
          </a:p>
        </p:txBody>
      </p:sp>
      <p:grpSp>
        <p:nvGrpSpPr>
          <p:cNvPr id="1176" name="Google Shape;1176;p172"/>
          <p:cNvGrpSpPr/>
          <p:nvPr/>
        </p:nvGrpSpPr>
        <p:grpSpPr>
          <a:xfrm>
            <a:off x="787635" y="1174044"/>
            <a:ext cx="10991327" cy="5303535"/>
            <a:chOff x="4750" y="0"/>
            <a:chExt cx="10991327" cy="5303535"/>
          </a:xfrm>
        </p:grpSpPr>
        <p:sp>
          <p:nvSpPr>
            <p:cNvPr id="1177" name="Google Shape;1177;p172"/>
            <p:cNvSpPr/>
            <p:nvPr/>
          </p:nvSpPr>
          <p:spPr>
            <a:xfrm>
              <a:off x="4750" y="0"/>
              <a:ext cx="2600772" cy="2907481"/>
            </a:xfrm>
            <a:prstGeom prst="roundRect">
              <a:avLst>
                <a:gd name="adj" fmla="val 10000"/>
              </a:avLst>
            </a:prstGeom>
            <a:blipFill rotWithShape="1">
              <a:blip r:embed="rId3">
                <a:alphaModFix/>
              </a:blip>
              <a:stretch>
                <a:fillRect l="-5998" r="-5996"/>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1178" name="Google Shape;1178;p172"/>
            <p:cNvSpPr/>
            <p:nvPr/>
          </p:nvSpPr>
          <p:spPr>
            <a:xfrm>
              <a:off x="428132" y="2244013"/>
              <a:ext cx="2600772" cy="3059522"/>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1179" name="Google Shape;1179;p172"/>
            <p:cNvSpPr txBox="1"/>
            <p:nvPr/>
          </p:nvSpPr>
          <p:spPr>
            <a:xfrm>
              <a:off x="504306" y="2320187"/>
              <a:ext cx="2448424" cy="2907174"/>
            </a:xfrm>
            <a:prstGeom prst="rect">
              <a:avLst/>
            </a:prstGeom>
            <a:noFill/>
            <a:ln>
              <a:noFill/>
            </a:ln>
          </p:spPr>
          <p:txBody>
            <a:bodyPr spcFirstLastPara="1" wrap="square" lIns="106675" tIns="0" rIns="106675" bIns="106675" anchor="ctr" anchorCtr="0">
              <a:noAutofit/>
            </a:bodyPr>
            <a:lstStyle/>
            <a:p>
              <a:pPr marL="0" marR="0" lvl="0" indent="0" algn="ctr" rtl="0">
                <a:lnSpc>
                  <a:spcPct val="90000"/>
                </a:lnSpc>
                <a:spcBef>
                  <a:spcPts val="0"/>
                </a:spcBef>
                <a:spcAft>
                  <a:spcPts val="0"/>
                </a:spcAft>
                <a:buClr>
                  <a:srgbClr val="525252"/>
                </a:buClr>
                <a:buSzPts val="2800"/>
                <a:buFont typeface="Arial"/>
                <a:buNone/>
              </a:pPr>
              <a:r>
                <a:rPr lang="en-US" sz="2800" b="1" i="0" u="none" strike="noStrike" cap="none" dirty="0">
                  <a:solidFill>
                    <a:srgbClr val="525252"/>
                  </a:solidFill>
                  <a:latin typeface="Swis721 Cn BT" panose="020B0506020202030204" pitchFamily="34" charset="0"/>
                  <a:sym typeface="Arial"/>
                </a:rPr>
                <a:t>Breakthrough Innovation</a:t>
              </a:r>
              <a:endParaRPr sz="1400" b="0" i="0" u="none" strike="noStrike" cap="none" dirty="0">
                <a:solidFill>
                  <a:srgbClr val="000000"/>
                </a:solidFill>
                <a:latin typeface="Swis721 Cn BT" panose="020B0506020202030204" pitchFamily="34" charset="0"/>
                <a:sym typeface="Arial"/>
              </a:endParaRPr>
            </a:p>
            <a:p>
              <a:pPr marL="0" marR="0" lvl="0" indent="0" algn="l" rtl="0">
                <a:lnSpc>
                  <a:spcPct val="90000"/>
                </a:lnSpc>
                <a:spcBef>
                  <a:spcPts val="980"/>
                </a:spcBef>
                <a:spcAft>
                  <a:spcPts val="0"/>
                </a:spcAft>
                <a:buClr>
                  <a:schemeClr val="lt1"/>
                </a:buClr>
                <a:buSzPts val="2400"/>
                <a:buFont typeface="Arial"/>
                <a:buNone/>
              </a:pPr>
              <a:r>
                <a:rPr lang="en-US" sz="2400" b="0" i="0" u="none" strike="noStrike" cap="none" dirty="0">
                  <a:solidFill>
                    <a:schemeClr val="lt1"/>
                  </a:solidFill>
                  <a:latin typeface="Swis721 Cn BT" panose="020B0506020202030204" pitchFamily="34" charset="0"/>
                  <a:sym typeface="Arial"/>
                </a:rPr>
                <a:t>Revolutionary Performance in existing category</a:t>
              </a:r>
              <a:endParaRPr sz="1400" b="0" i="0" u="none" strike="noStrike" cap="none" dirty="0">
                <a:solidFill>
                  <a:srgbClr val="000000"/>
                </a:solidFill>
                <a:latin typeface="Swis721 Cn BT" panose="020B0506020202030204" pitchFamily="34" charset="0"/>
                <a:sym typeface="Arial"/>
              </a:endParaRPr>
            </a:p>
          </p:txBody>
        </p:sp>
        <p:sp>
          <p:nvSpPr>
            <p:cNvPr id="1180" name="Google Shape;1180;p172"/>
            <p:cNvSpPr/>
            <p:nvPr/>
          </p:nvSpPr>
          <p:spPr>
            <a:xfrm rot="-228434">
              <a:off x="3208328" y="764030"/>
              <a:ext cx="506325" cy="1071928"/>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1181" name="Google Shape;1181;p172"/>
            <p:cNvSpPr txBox="1"/>
            <p:nvPr/>
          </p:nvSpPr>
          <p:spPr>
            <a:xfrm rot="-228434">
              <a:off x="3208496" y="983459"/>
              <a:ext cx="354428" cy="64315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4600"/>
                <a:buFont typeface="Arial"/>
                <a:buNone/>
              </a:pPr>
              <a:endParaRPr sz="4600" b="0" i="0" u="none" strike="noStrike" cap="none" dirty="0">
                <a:solidFill>
                  <a:schemeClr val="lt1"/>
                </a:solidFill>
                <a:latin typeface="Swis721 Cn BT" panose="020B0506020202030204" pitchFamily="34" charset="0"/>
                <a:sym typeface="Arial"/>
              </a:endParaRPr>
            </a:p>
          </p:txBody>
        </p:sp>
        <p:sp>
          <p:nvSpPr>
            <p:cNvPr id="1182" name="Google Shape;1182;p172"/>
            <p:cNvSpPr/>
            <p:nvPr/>
          </p:nvSpPr>
          <p:spPr>
            <a:xfrm>
              <a:off x="4048974" y="144708"/>
              <a:ext cx="2691357" cy="2073777"/>
            </a:xfrm>
            <a:prstGeom prst="roundRect">
              <a:avLst>
                <a:gd name="adj" fmla="val 10000"/>
              </a:avLst>
            </a:prstGeom>
            <a:blipFill rotWithShape="1">
              <a:blip r:embed="rId4">
                <a:alphaModFix/>
              </a:blip>
              <a:stretch>
                <a:fillRect l="-12996" r="-12997"/>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1183" name="Google Shape;1183;p172"/>
            <p:cNvSpPr/>
            <p:nvPr/>
          </p:nvSpPr>
          <p:spPr>
            <a:xfrm>
              <a:off x="4505529" y="2112336"/>
              <a:ext cx="2600772" cy="3191199"/>
            </a:xfrm>
            <a:prstGeom prst="roundRect">
              <a:avLst>
                <a:gd name="adj" fmla="val 10000"/>
              </a:avLst>
            </a:prstGeom>
            <a:solidFill>
              <a:srgbClr val="2EE8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1184" name="Google Shape;1184;p172"/>
            <p:cNvSpPr txBox="1"/>
            <p:nvPr/>
          </p:nvSpPr>
          <p:spPr>
            <a:xfrm>
              <a:off x="4581703" y="2188510"/>
              <a:ext cx="2448424" cy="3038851"/>
            </a:xfrm>
            <a:prstGeom prst="rect">
              <a:avLst/>
            </a:prstGeom>
            <a:noFill/>
            <a:ln>
              <a:noFill/>
            </a:ln>
          </p:spPr>
          <p:txBody>
            <a:bodyPr spcFirstLastPara="1" wrap="square" lIns="108000" tIns="144000" rIns="106675" bIns="106675" anchor="ctr" anchorCtr="0">
              <a:noAutofit/>
            </a:bodyPr>
            <a:lstStyle/>
            <a:p>
              <a:pPr marL="0" marR="0" lvl="0" indent="0" algn="ctr" rtl="0">
                <a:lnSpc>
                  <a:spcPct val="90000"/>
                </a:lnSpc>
                <a:spcBef>
                  <a:spcPts val="0"/>
                </a:spcBef>
                <a:spcAft>
                  <a:spcPts val="0"/>
                </a:spcAft>
                <a:buClr>
                  <a:srgbClr val="385623"/>
                </a:buClr>
                <a:buSzPts val="2800"/>
                <a:buFont typeface="Arial"/>
                <a:buNone/>
              </a:pPr>
              <a:r>
                <a:rPr lang="en-US" sz="2800" b="1" i="0" u="none" strike="noStrike" cap="none" dirty="0">
                  <a:solidFill>
                    <a:srgbClr val="385623"/>
                  </a:solidFill>
                  <a:latin typeface="Swis721 Cn BT" panose="020B0506020202030204" pitchFamily="34" charset="0"/>
                  <a:sym typeface="Arial"/>
                </a:rPr>
                <a:t>Disruptive Innovation</a:t>
              </a:r>
              <a:endParaRPr sz="1400" b="0" i="0" u="none" strike="noStrike" cap="none" dirty="0">
                <a:solidFill>
                  <a:srgbClr val="000000"/>
                </a:solidFill>
                <a:latin typeface="Swis721 Cn BT" panose="020B0506020202030204" pitchFamily="34" charset="0"/>
                <a:sym typeface="Arial"/>
              </a:endParaRPr>
            </a:p>
            <a:p>
              <a:pPr marL="0" marR="0" lvl="0" indent="0" algn="l" rtl="0">
                <a:lnSpc>
                  <a:spcPct val="90000"/>
                </a:lnSpc>
                <a:spcBef>
                  <a:spcPts val="980"/>
                </a:spcBef>
                <a:spcAft>
                  <a:spcPts val="0"/>
                </a:spcAft>
                <a:buClr>
                  <a:schemeClr val="lt1"/>
                </a:buClr>
                <a:buSzPts val="2400"/>
                <a:buFont typeface="Arial"/>
                <a:buNone/>
              </a:pPr>
              <a:r>
                <a:rPr lang="en-US" sz="2400" b="0" i="0" u="none" strike="noStrike" cap="none" dirty="0">
                  <a:solidFill>
                    <a:schemeClr val="lt1"/>
                  </a:solidFill>
                  <a:latin typeface="Swis721 Cn BT" panose="020B0506020202030204" pitchFamily="34" charset="0"/>
                  <a:sym typeface="Arial"/>
                </a:rPr>
                <a:t>Creates a new market or a new category and eventually disrupts an existing market and category</a:t>
              </a:r>
              <a:endParaRPr sz="2400" b="0" i="0" u="none" strike="noStrike" cap="none" dirty="0">
                <a:solidFill>
                  <a:schemeClr val="lt1"/>
                </a:solidFill>
                <a:latin typeface="Swis721 Cn BT" panose="020B0506020202030204" pitchFamily="34" charset="0"/>
                <a:sym typeface="Arial"/>
              </a:endParaRPr>
            </a:p>
          </p:txBody>
        </p:sp>
        <p:sp>
          <p:nvSpPr>
            <p:cNvPr id="1185" name="Google Shape;1185;p172"/>
            <p:cNvSpPr/>
            <p:nvPr/>
          </p:nvSpPr>
          <p:spPr>
            <a:xfrm rot="-28120">
              <a:off x="7347102" y="627179"/>
              <a:ext cx="606800" cy="1071928"/>
            </a:xfrm>
            <a:prstGeom prst="rightArrow">
              <a:avLst>
                <a:gd name="adj1" fmla="val 60000"/>
                <a:gd name="adj2" fmla="val 50000"/>
              </a:avLst>
            </a:prstGeom>
            <a:solidFill>
              <a:srgbClr val="5999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1186" name="Google Shape;1186;p172"/>
            <p:cNvSpPr txBox="1"/>
            <p:nvPr/>
          </p:nvSpPr>
          <p:spPr>
            <a:xfrm rot="-28120">
              <a:off x="7347105" y="842310"/>
              <a:ext cx="424760" cy="64315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4600"/>
                <a:buFont typeface="Arial"/>
                <a:buNone/>
              </a:pPr>
              <a:endParaRPr sz="4600" b="0" i="0" u="none" strike="noStrike" cap="none" dirty="0">
                <a:solidFill>
                  <a:schemeClr val="lt1"/>
                </a:solidFill>
                <a:latin typeface="Swis721 Cn BT" panose="020B0506020202030204" pitchFamily="34" charset="0"/>
                <a:sym typeface="Arial"/>
              </a:endParaRPr>
            </a:p>
          </p:txBody>
        </p:sp>
        <p:sp>
          <p:nvSpPr>
            <p:cNvPr id="1187" name="Google Shape;1187;p172"/>
            <p:cNvSpPr/>
            <p:nvPr/>
          </p:nvSpPr>
          <p:spPr>
            <a:xfrm>
              <a:off x="8473990" y="38915"/>
              <a:ext cx="2316117" cy="2216039"/>
            </a:xfrm>
            <a:prstGeom prst="roundRect">
              <a:avLst>
                <a:gd name="adj" fmla="val 10000"/>
              </a:avLst>
            </a:prstGeom>
            <a:blipFill rotWithShape="1">
              <a:blip r:embed="rId5">
                <a:alphaModFix/>
              </a:blip>
              <a:stretch>
                <a:fillRect t="-4998" b="-4997"/>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1188" name="Google Shape;1188;p172"/>
            <p:cNvSpPr/>
            <p:nvPr/>
          </p:nvSpPr>
          <p:spPr>
            <a:xfrm>
              <a:off x="8395305" y="2244013"/>
              <a:ext cx="2600772" cy="3059522"/>
            </a:xfrm>
            <a:prstGeom prst="roundRect">
              <a:avLst>
                <a:gd name="adj" fmla="val 10000"/>
              </a:avLst>
            </a:prstGeom>
            <a:solidFill>
              <a:srgbClr val="5999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1189" name="Google Shape;1189;p172"/>
            <p:cNvSpPr txBox="1"/>
            <p:nvPr/>
          </p:nvSpPr>
          <p:spPr>
            <a:xfrm>
              <a:off x="8471479" y="2320187"/>
              <a:ext cx="2448424" cy="2907174"/>
            </a:xfrm>
            <a:prstGeom prst="rect">
              <a:avLst/>
            </a:prstGeom>
            <a:noFill/>
            <a:ln>
              <a:noFill/>
            </a:ln>
          </p:spPr>
          <p:txBody>
            <a:bodyPr spcFirstLastPara="1" wrap="square" lIns="106675" tIns="0" rIns="106675" bIns="106675" anchor="ctr" anchorCtr="0">
              <a:noAutofit/>
            </a:bodyPr>
            <a:lstStyle/>
            <a:p>
              <a:pPr marL="0" marR="0" lvl="0" indent="0" algn="ctr" rtl="0">
                <a:lnSpc>
                  <a:spcPct val="90000"/>
                </a:lnSpc>
                <a:spcBef>
                  <a:spcPts val="0"/>
                </a:spcBef>
                <a:spcAft>
                  <a:spcPts val="0"/>
                </a:spcAft>
                <a:buClr>
                  <a:srgbClr val="1F3864"/>
                </a:buClr>
                <a:buSzPts val="2800"/>
                <a:buFont typeface="Arial"/>
                <a:buNone/>
              </a:pPr>
              <a:r>
                <a:rPr lang="en-US" sz="2800" b="1" i="0" u="none" strike="noStrike" cap="none" dirty="0">
                  <a:solidFill>
                    <a:srgbClr val="1F3864"/>
                  </a:solidFill>
                  <a:latin typeface="Swis721 Cn BT" panose="020B0506020202030204" pitchFamily="34" charset="0"/>
                  <a:sym typeface="Arial"/>
                </a:rPr>
                <a:t>Incremental Innovation</a:t>
              </a:r>
              <a:endParaRPr sz="1400" b="0" i="0" u="none" strike="noStrike" cap="none" dirty="0">
                <a:solidFill>
                  <a:srgbClr val="000000"/>
                </a:solidFill>
                <a:latin typeface="Swis721 Cn BT" panose="020B0506020202030204" pitchFamily="34" charset="0"/>
                <a:sym typeface="Arial"/>
              </a:endParaRPr>
            </a:p>
            <a:p>
              <a:pPr marL="0" marR="0" lvl="0" indent="0" algn="l" rtl="0">
                <a:lnSpc>
                  <a:spcPct val="90000"/>
                </a:lnSpc>
                <a:spcBef>
                  <a:spcPts val="980"/>
                </a:spcBef>
                <a:spcAft>
                  <a:spcPts val="0"/>
                </a:spcAft>
                <a:buClr>
                  <a:schemeClr val="lt1"/>
                </a:buClr>
                <a:buSzPts val="2400"/>
                <a:buFont typeface="Arial"/>
                <a:buNone/>
              </a:pPr>
              <a:r>
                <a:rPr lang="en-US" sz="2400" b="0" i="0" u="none" strike="noStrike" cap="none" dirty="0">
                  <a:solidFill>
                    <a:schemeClr val="lt1"/>
                  </a:solidFill>
                  <a:latin typeface="Swis721 Cn BT" panose="020B0506020202030204" pitchFamily="34" charset="0"/>
                  <a:sym typeface="Arial"/>
                </a:rPr>
                <a:t>Improve existing Product &amp; services; Better, Faster &amp; Cheaper</a:t>
              </a:r>
              <a:endParaRPr sz="2400" b="1" i="0" u="none" strike="noStrike" cap="none" dirty="0">
                <a:solidFill>
                  <a:schemeClr val="lt1"/>
                </a:solidFill>
                <a:latin typeface="Swis721 Cn BT" panose="020B0506020202030204" pitchFamily="34" charset="0"/>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180"/>
          <p:cNvSpPr/>
          <p:nvPr/>
        </p:nvSpPr>
        <p:spPr>
          <a:xfrm>
            <a:off x="0" y="1041989"/>
            <a:ext cx="4109158" cy="55608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1250" name="Google Shape;1250;p180"/>
          <p:cNvSpPr txBox="1">
            <a:spLocks noGrp="1"/>
          </p:cNvSpPr>
          <p:nvPr>
            <p:ph type="title"/>
          </p:nvPr>
        </p:nvSpPr>
        <p:spPr>
          <a:xfrm>
            <a:off x="650424" y="148858"/>
            <a:ext cx="7251719" cy="70555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t>   Value 7 - NIMBLE</a:t>
            </a:r>
            <a:endParaRPr dirty="0"/>
          </a:p>
        </p:txBody>
      </p:sp>
      <p:pic>
        <p:nvPicPr>
          <p:cNvPr id="1251" name="Google Shape;1251;p180" descr="Related image"/>
          <p:cNvPicPr preferRelativeResize="0"/>
          <p:nvPr/>
        </p:nvPicPr>
        <p:blipFill rotWithShape="1">
          <a:blip r:embed="rId3">
            <a:alphaModFix/>
          </a:blip>
          <a:srcRect l="6145" t="23892" r="5168" b="10759"/>
          <a:stretch/>
        </p:blipFill>
        <p:spPr>
          <a:xfrm>
            <a:off x="4109158" y="2496573"/>
            <a:ext cx="8082842" cy="3633819"/>
          </a:xfrm>
          <a:prstGeom prst="rect">
            <a:avLst/>
          </a:prstGeom>
          <a:noFill/>
          <a:ln>
            <a:noFill/>
          </a:ln>
        </p:spPr>
      </p:pic>
      <p:sp>
        <p:nvSpPr>
          <p:cNvPr id="1252" name="Google Shape;1252;p180"/>
          <p:cNvSpPr txBox="1"/>
          <p:nvPr/>
        </p:nvSpPr>
        <p:spPr>
          <a:xfrm>
            <a:off x="405000" y="2430152"/>
            <a:ext cx="4988679" cy="2624302"/>
          </a:xfrm>
          <a:prstGeom prst="rect">
            <a:avLst/>
          </a:prstGeom>
          <a:noFill/>
          <a:ln>
            <a:noFill/>
          </a:ln>
        </p:spPr>
        <p:txBody>
          <a:bodyPr spcFirstLastPara="1" wrap="square" lIns="216000" tIns="45700" rIns="91425" bIns="45700" anchor="ctr" anchorCtr="0">
            <a:normAutofit/>
          </a:bodyPr>
          <a:lstStyle/>
          <a:p>
            <a:pPr marL="0" marR="0" lvl="0" indent="0" algn="l" rtl="0">
              <a:lnSpc>
                <a:spcPct val="120000"/>
              </a:lnSpc>
              <a:spcBef>
                <a:spcPts val="0"/>
              </a:spcBef>
              <a:spcAft>
                <a:spcPts val="0"/>
              </a:spcAft>
              <a:buClr>
                <a:schemeClr val="dk1"/>
              </a:buClr>
              <a:buSzPts val="3200"/>
              <a:buFont typeface="Arial"/>
              <a:buNone/>
            </a:pPr>
            <a:r>
              <a:rPr lang="en-US" sz="3200" b="0" i="0" u="none" strike="noStrike" cap="none" dirty="0">
                <a:solidFill>
                  <a:schemeClr val="dk1"/>
                </a:solidFill>
                <a:latin typeface="Swis721 Cn BT" panose="020B0506020202030204" pitchFamily="34" charset="0"/>
                <a:sym typeface="Arial"/>
              </a:rPr>
              <a:t>Be quick and adaptable to changing technology and market requirements.</a:t>
            </a:r>
            <a:endParaRPr sz="1400" b="0" i="0" u="none" strike="noStrike" cap="none" dirty="0">
              <a:solidFill>
                <a:srgbClr val="000000"/>
              </a:solidFill>
              <a:latin typeface="Swis721 Cn BT" panose="020B0506020202030204" pitchFamily="34" charset="0"/>
              <a:sym typeface="Arial"/>
            </a:endParaRPr>
          </a:p>
        </p:txBody>
      </p:sp>
      <p:pic>
        <p:nvPicPr>
          <p:cNvPr id="1253" name="Google Shape;1253;p180" descr="Related image"/>
          <p:cNvPicPr preferRelativeResize="0"/>
          <p:nvPr/>
        </p:nvPicPr>
        <p:blipFill rotWithShape="1">
          <a:blip r:embed="rId4">
            <a:alphaModFix/>
          </a:blip>
          <a:srcRect/>
          <a:stretch/>
        </p:blipFill>
        <p:spPr>
          <a:xfrm>
            <a:off x="1544458" y="1041989"/>
            <a:ext cx="1574800" cy="17685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183"/>
          <p:cNvSpPr txBox="1"/>
          <p:nvPr/>
        </p:nvSpPr>
        <p:spPr>
          <a:xfrm>
            <a:off x="619518" y="104990"/>
            <a:ext cx="612986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Swis721 Cn BT" panose="020B0506020202030204" pitchFamily="34" charset="0"/>
                <a:sym typeface="Arial"/>
              </a:rPr>
              <a:t>  Personal Change Model</a:t>
            </a:r>
            <a:endParaRPr sz="4400" b="1" i="0" u="none" strike="noStrike" cap="none" dirty="0">
              <a:solidFill>
                <a:schemeClr val="dk1"/>
              </a:solidFill>
              <a:latin typeface="Swis721 Cn BT" panose="020B0506020202030204" pitchFamily="34" charset="0"/>
              <a:sym typeface="Arial"/>
            </a:endParaRPr>
          </a:p>
        </p:txBody>
      </p:sp>
      <p:grpSp>
        <p:nvGrpSpPr>
          <p:cNvPr id="1278" name="Google Shape;1278;p183"/>
          <p:cNvGrpSpPr/>
          <p:nvPr/>
        </p:nvGrpSpPr>
        <p:grpSpPr>
          <a:xfrm>
            <a:off x="1628166" y="1061154"/>
            <a:ext cx="9649434" cy="4820358"/>
            <a:chOff x="0" y="0"/>
            <a:chExt cx="9649434" cy="4820358"/>
          </a:xfrm>
        </p:grpSpPr>
        <p:sp>
          <p:nvSpPr>
            <p:cNvPr id="1279" name="Google Shape;1279;p183"/>
            <p:cNvSpPr/>
            <p:nvPr/>
          </p:nvSpPr>
          <p:spPr>
            <a:xfrm rot="-5400000">
              <a:off x="1207269" y="-1207269"/>
              <a:ext cx="2410179" cy="4824717"/>
            </a:xfrm>
            <a:prstGeom prst="round1Rect">
              <a:avLst>
                <a:gd name="adj" fmla="val 16667"/>
              </a:avLst>
            </a:prstGeom>
            <a:solidFill>
              <a:schemeClr val="accent4"/>
            </a:solidFill>
            <a:ln w="12700" cap="flat" cmpd="sng">
              <a:solidFill>
                <a:schemeClr val="lt1"/>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1280" name="Google Shape;1280;p183"/>
            <p:cNvSpPr txBox="1"/>
            <p:nvPr/>
          </p:nvSpPr>
          <p:spPr>
            <a:xfrm>
              <a:off x="0" y="0"/>
              <a:ext cx="4824717" cy="1807634"/>
            </a:xfrm>
            <a:prstGeom prst="rect">
              <a:avLst/>
            </a:prstGeom>
            <a:noFill/>
            <a:ln>
              <a:noFill/>
            </a:ln>
          </p:spPr>
          <p:txBody>
            <a:bodyPr spcFirstLastPara="1" wrap="square" lIns="312925" tIns="312925" rIns="312925" bIns="3129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1" i="0" u="none" strike="noStrike" cap="none" dirty="0">
                  <a:solidFill>
                    <a:schemeClr val="lt1"/>
                  </a:solidFill>
                  <a:latin typeface="Swis721 Cn BT" panose="020B0506020202030204" pitchFamily="34" charset="0"/>
                  <a:sym typeface="Arial"/>
                </a:rPr>
                <a:t>Resistance</a:t>
              </a:r>
              <a:endParaRPr sz="1400" b="0" i="0" u="none" strike="noStrike" cap="none" dirty="0">
                <a:solidFill>
                  <a:srgbClr val="000000"/>
                </a:solidFill>
                <a:latin typeface="Swis721 Cn BT" panose="020B0506020202030204" pitchFamily="34" charset="0"/>
                <a:sym typeface="Arial"/>
              </a:endParaRPr>
            </a:p>
          </p:txBody>
        </p:sp>
        <p:sp>
          <p:nvSpPr>
            <p:cNvPr id="1281" name="Google Shape;1281;p183"/>
            <p:cNvSpPr/>
            <p:nvPr/>
          </p:nvSpPr>
          <p:spPr>
            <a:xfrm>
              <a:off x="4824717" y="0"/>
              <a:ext cx="4824717" cy="2410179"/>
            </a:xfrm>
            <a:prstGeom prst="round1Rect">
              <a:avLst>
                <a:gd name="adj" fmla="val 16667"/>
              </a:avLst>
            </a:prstGeom>
            <a:solidFill>
              <a:srgbClr val="65EE1F"/>
            </a:solidFill>
            <a:ln w="12700" cap="flat" cmpd="sng">
              <a:solidFill>
                <a:schemeClr val="l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1282" name="Google Shape;1282;p183"/>
            <p:cNvSpPr txBox="1"/>
            <p:nvPr/>
          </p:nvSpPr>
          <p:spPr>
            <a:xfrm>
              <a:off x="4824717" y="0"/>
              <a:ext cx="4824717" cy="1807634"/>
            </a:xfrm>
            <a:prstGeom prst="rect">
              <a:avLst/>
            </a:prstGeom>
            <a:noFill/>
            <a:ln>
              <a:noFill/>
            </a:ln>
          </p:spPr>
          <p:txBody>
            <a:bodyPr spcFirstLastPara="1" wrap="square" lIns="312925" tIns="312925" rIns="312925" bIns="3129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1" i="0" u="none" strike="noStrike" cap="none" dirty="0">
                  <a:solidFill>
                    <a:schemeClr val="lt1"/>
                  </a:solidFill>
                  <a:latin typeface="Swis721 Cn BT" panose="020B0506020202030204" pitchFamily="34" charset="0"/>
                  <a:sym typeface="Arial"/>
                </a:rPr>
                <a:t>Exploration</a:t>
              </a:r>
              <a:endParaRPr sz="1400" b="0" i="0" u="none" strike="noStrike" cap="none" dirty="0">
                <a:solidFill>
                  <a:srgbClr val="000000"/>
                </a:solidFill>
                <a:latin typeface="Swis721 Cn BT" panose="020B0506020202030204" pitchFamily="34" charset="0"/>
                <a:sym typeface="Arial"/>
              </a:endParaRPr>
            </a:p>
          </p:txBody>
        </p:sp>
        <p:sp>
          <p:nvSpPr>
            <p:cNvPr id="1283" name="Google Shape;1283;p183"/>
            <p:cNvSpPr/>
            <p:nvPr/>
          </p:nvSpPr>
          <p:spPr>
            <a:xfrm rot="10800000">
              <a:off x="0" y="2410179"/>
              <a:ext cx="4824717" cy="2410179"/>
            </a:xfrm>
            <a:prstGeom prst="round1Rect">
              <a:avLst>
                <a:gd name="adj" fmla="val 16667"/>
              </a:avLst>
            </a:prstGeom>
            <a:solidFill>
              <a:srgbClr val="3DE199"/>
            </a:solidFill>
            <a:ln w="12700" cap="flat" cmpd="sng">
              <a:solidFill>
                <a:schemeClr val="lt1"/>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1284" name="Google Shape;1284;p183"/>
            <p:cNvSpPr txBox="1"/>
            <p:nvPr/>
          </p:nvSpPr>
          <p:spPr>
            <a:xfrm>
              <a:off x="0" y="3012723"/>
              <a:ext cx="4824717" cy="1807634"/>
            </a:xfrm>
            <a:prstGeom prst="rect">
              <a:avLst/>
            </a:prstGeom>
            <a:noFill/>
            <a:ln>
              <a:noFill/>
            </a:ln>
          </p:spPr>
          <p:txBody>
            <a:bodyPr spcFirstLastPara="1" wrap="square" lIns="312925" tIns="312925" rIns="312925" bIns="3129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1" i="0" u="none" strike="noStrike" cap="none" dirty="0">
                  <a:solidFill>
                    <a:schemeClr val="lt1"/>
                  </a:solidFill>
                  <a:latin typeface="Swis721 Cn BT" panose="020B0506020202030204" pitchFamily="34" charset="0"/>
                  <a:sym typeface="Arial"/>
                </a:rPr>
                <a:t>Denial</a:t>
              </a:r>
              <a:endParaRPr sz="1400" b="0" i="0" u="none" strike="noStrike" cap="none" dirty="0">
                <a:solidFill>
                  <a:srgbClr val="000000"/>
                </a:solidFill>
                <a:latin typeface="Swis721 Cn BT" panose="020B0506020202030204" pitchFamily="34" charset="0"/>
                <a:sym typeface="Arial"/>
              </a:endParaRPr>
            </a:p>
          </p:txBody>
        </p:sp>
        <p:sp>
          <p:nvSpPr>
            <p:cNvPr id="1285" name="Google Shape;1285;p183"/>
            <p:cNvSpPr/>
            <p:nvPr/>
          </p:nvSpPr>
          <p:spPr>
            <a:xfrm rot="5400000">
              <a:off x="6031985" y="1202910"/>
              <a:ext cx="2410179" cy="4824717"/>
            </a:xfrm>
            <a:prstGeom prst="round1Rect">
              <a:avLst>
                <a:gd name="adj" fmla="val 16667"/>
              </a:avLst>
            </a:prstGeom>
            <a:solidFill>
              <a:srgbClr val="5999D5"/>
            </a:solidFill>
            <a:ln w="12700" cap="flat" cmpd="sng">
              <a:solidFill>
                <a:schemeClr val="l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1286" name="Google Shape;1286;p183"/>
            <p:cNvSpPr txBox="1"/>
            <p:nvPr/>
          </p:nvSpPr>
          <p:spPr>
            <a:xfrm>
              <a:off x="4824717" y="3012723"/>
              <a:ext cx="4824717" cy="1807634"/>
            </a:xfrm>
            <a:prstGeom prst="rect">
              <a:avLst/>
            </a:prstGeom>
            <a:noFill/>
            <a:ln>
              <a:noFill/>
            </a:ln>
          </p:spPr>
          <p:txBody>
            <a:bodyPr spcFirstLastPara="1" wrap="square" lIns="312925" tIns="312925" rIns="312925" bIns="3129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1" i="0" u="none" strike="noStrike" cap="none" dirty="0">
                  <a:solidFill>
                    <a:schemeClr val="lt1"/>
                  </a:solidFill>
                  <a:latin typeface="Swis721 Cn BT" panose="020B0506020202030204" pitchFamily="34" charset="0"/>
                  <a:sym typeface="Arial"/>
                </a:rPr>
                <a:t>Commitment</a:t>
              </a:r>
              <a:endParaRPr sz="1400" b="0" i="0" u="none" strike="noStrike" cap="none" dirty="0">
                <a:solidFill>
                  <a:srgbClr val="000000"/>
                </a:solidFill>
                <a:latin typeface="Swis721 Cn BT" panose="020B0506020202030204" pitchFamily="34" charset="0"/>
                <a:sym typeface="Arial"/>
              </a:endParaRPr>
            </a:p>
          </p:txBody>
        </p:sp>
        <p:sp>
          <p:nvSpPr>
            <p:cNvPr id="1287" name="Google Shape;1287;p183"/>
            <p:cNvSpPr/>
            <p:nvPr/>
          </p:nvSpPr>
          <p:spPr>
            <a:xfrm>
              <a:off x="3377301" y="1807634"/>
              <a:ext cx="2894830" cy="1205089"/>
            </a:xfrm>
            <a:prstGeom prst="roundRect">
              <a:avLst>
                <a:gd name="adj" fmla="val 16667"/>
              </a:avLst>
            </a:prstGeom>
            <a:solidFill>
              <a:srgbClr val="00B0F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1288" name="Google Shape;1288;p183"/>
            <p:cNvSpPr txBox="1"/>
            <p:nvPr/>
          </p:nvSpPr>
          <p:spPr>
            <a:xfrm>
              <a:off x="3436129" y="1866462"/>
              <a:ext cx="2777174" cy="1087433"/>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1" i="0" u="none" strike="noStrike" cap="none" dirty="0">
                  <a:solidFill>
                    <a:schemeClr val="lt1"/>
                  </a:solidFill>
                  <a:latin typeface="Swis721 Cn BT" panose="020B0506020202030204" pitchFamily="34" charset="0"/>
                  <a:sym typeface="Arial"/>
                </a:rPr>
                <a:t>Personal Change Model</a:t>
              </a:r>
              <a:endParaRPr sz="1400" b="0" i="0" u="none" strike="noStrike" cap="none" dirty="0">
                <a:solidFill>
                  <a:srgbClr val="000000"/>
                </a:solidFill>
                <a:latin typeface="Swis721 Cn BT" panose="020B0506020202030204" pitchFamily="34" charset="0"/>
                <a:sym typeface="Arial"/>
              </a:endParaRPr>
            </a:p>
          </p:txBody>
        </p:sp>
      </p:grpSp>
      <p:cxnSp>
        <p:nvCxnSpPr>
          <p:cNvPr id="1289" name="Google Shape;1289;p183"/>
          <p:cNvCxnSpPr/>
          <p:nvPr/>
        </p:nvCxnSpPr>
        <p:spPr>
          <a:xfrm rot="10800000" flipH="1">
            <a:off x="1254020" y="936977"/>
            <a:ext cx="24525" cy="5300132"/>
          </a:xfrm>
          <a:prstGeom prst="straightConnector1">
            <a:avLst/>
          </a:prstGeom>
          <a:noFill/>
          <a:ln w="57150" cap="flat" cmpd="sng">
            <a:solidFill>
              <a:schemeClr val="accent1"/>
            </a:solidFill>
            <a:prstDash val="solid"/>
            <a:miter lim="800000"/>
            <a:headEnd type="none" w="sm" len="sm"/>
            <a:tailEnd type="triangle" w="med" len="med"/>
          </a:ln>
        </p:spPr>
      </p:cxnSp>
      <p:cxnSp>
        <p:nvCxnSpPr>
          <p:cNvPr id="1290" name="Google Shape;1290;p183"/>
          <p:cNvCxnSpPr/>
          <p:nvPr/>
        </p:nvCxnSpPr>
        <p:spPr>
          <a:xfrm rot="10800000" flipH="1">
            <a:off x="1227351" y="6209608"/>
            <a:ext cx="10163138" cy="41268"/>
          </a:xfrm>
          <a:prstGeom prst="straightConnector1">
            <a:avLst/>
          </a:prstGeom>
          <a:noFill/>
          <a:ln w="57150" cap="flat" cmpd="sng">
            <a:solidFill>
              <a:schemeClr val="accent1"/>
            </a:solidFill>
            <a:prstDash val="solid"/>
            <a:miter lim="800000"/>
            <a:headEnd type="none" w="sm" len="sm"/>
            <a:tailEnd type="triangle" w="med" len="med"/>
          </a:ln>
        </p:spPr>
      </p:cxnSp>
      <p:sp>
        <p:nvSpPr>
          <p:cNvPr id="1291" name="Google Shape;1291;p183"/>
          <p:cNvSpPr/>
          <p:nvPr/>
        </p:nvSpPr>
        <p:spPr>
          <a:xfrm>
            <a:off x="1042895" y="2463800"/>
            <a:ext cx="470631" cy="19304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1292" name="Google Shape;1292;p183"/>
          <p:cNvSpPr txBox="1"/>
          <p:nvPr/>
        </p:nvSpPr>
        <p:spPr>
          <a:xfrm rot="-5400000">
            <a:off x="291060" y="5020609"/>
            <a:ext cx="14027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accent1"/>
                </a:solidFill>
                <a:latin typeface="Swis721 Cn BT" panose="020B0506020202030204" pitchFamily="34" charset="0"/>
                <a:sym typeface="Arial"/>
              </a:rPr>
              <a:t>External</a:t>
            </a:r>
            <a:endParaRPr sz="1400" b="0" i="0" u="none" strike="noStrike" cap="none" dirty="0">
              <a:solidFill>
                <a:srgbClr val="000000"/>
              </a:solidFill>
              <a:latin typeface="Swis721 Cn BT" panose="020B0506020202030204" pitchFamily="34" charset="0"/>
              <a:sym typeface="Arial"/>
            </a:endParaRPr>
          </a:p>
        </p:txBody>
      </p:sp>
      <p:sp>
        <p:nvSpPr>
          <p:cNvPr id="1293" name="Google Shape;1293;p183"/>
          <p:cNvSpPr txBox="1"/>
          <p:nvPr/>
        </p:nvSpPr>
        <p:spPr>
          <a:xfrm rot="-5400000">
            <a:off x="351632" y="3160277"/>
            <a:ext cx="180716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err="1">
                <a:solidFill>
                  <a:schemeClr val="lt1"/>
                </a:solidFill>
                <a:latin typeface="Swis721 Cn BT" panose="020B0506020202030204" pitchFamily="34" charset="0"/>
                <a:sym typeface="Arial"/>
              </a:rPr>
              <a:t>Behaviours</a:t>
            </a:r>
            <a:endParaRPr sz="1400" b="0" i="0" u="none" strike="noStrike" cap="none" dirty="0">
              <a:solidFill>
                <a:srgbClr val="000000"/>
              </a:solidFill>
              <a:latin typeface="Swis721 Cn BT" panose="020B0506020202030204" pitchFamily="34" charset="0"/>
              <a:sym typeface="Arial"/>
            </a:endParaRPr>
          </a:p>
        </p:txBody>
      </p:sp>
      <p:sp>
        <p:nvSpPr>
          <p:cNvPr id="1294" name="Google Shape;1294;p183"/>
          <p:cNvSpPr txBox="1"/>
          <p:nvPr/>
        </p:nvSpPr>
        <p:spPr>
          <a:xfrm rot="-5400000">
            <a:off x="298130" y="1445804"/>
            <a:ext cx="14027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accent1"/>
                </a:solidFill>
                <a:latin typeface="Swis721 Cn BT" panose="020B0506020202030204" pitchFamily="34" charset="0"/>
                <a:sym typeface="Arial"/>
              </a:rPr>
              <a:t>Internal</a:t>
            </a:r>
            <a:endParaRPr sz="1400" b="0" i="0" u="none" strike="noStrike" cap="none" dirty="0">
              <a:solidFill>
                <a:srgbClr val="000000"/>
              </a:solidFill>
              <a:latin typeface="Swis721 Cn BT" panose="020B0506020202030204" pitchFamily="34" charset="0"/>
              <a:sym typeface="Arial"/>
            </a:endParaRPr>
          </a:p>
        </p:txBody>
      </p:sp>
      <p:sp>
        <p:nvSpPr>
          <p:cNvPr id="1295" name="Google Shape;1295;p183"/>
          <p:cNvSpPr/>
          <p:nvPr/>
        </p:nvSpPr>
        <p:spPr>
          <a:xfrm rot="5400000">
            <a:off x="6217568" y="5244408"/>
            <a:ext cx="470631" cy="19304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1296" name="Google Shape;1296;p183"/>
          <p:cNvSpPr txBox="1"/>
          <p:nvPr/>
        </p:nvSpPr>
        <p:spPr>
          <a:xfrm>
            <a:off x="6010293" y="5947998"/>
            <a:ext cx="88517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Swis721 Cn BT" panose="020B0506020202030204" pitchFamily="34" charset="0"/>
                <a:sym typeface="Arial"/>
              </a:rPr>
              <a:t>Time</a:t>
            </a:r>
            <a:endParaRPr sz="1400" b="0" i="0" u="none" strike="noStrike" cap="none" dirty="0">
              <a:solidFill>
                <a:srgbClr val="000000"/>
              </a:solidFill>
              <a:latin typeface="Swis721 Cn BT" panose="020B0506020202030204" pitchFamily="34" charset="0"/>
              <a:sym typeface="Arial"/>
            </a:endParaRPr>
          </a:p>
        </p:txBody>
      </p:sp>
      <p:cxnSp>
        <p:nvCxnSpPr>
          <p:cNvPr id="1297" name="Google Shape;1297;p183"/>
          <p:cNvCxnSpPr/>
          <p:nvPr/>
        </p:nvCxnSpPr>
        <p:spPr>
          <a:xfrm rot="10800000" flipH="1">
            <a:off x="1715911" y="2046744"/>
            <a:ext cx="4701000" cy="2784900"/>
          </a:xfrm>
          <a:prstGeom prst="curvedConnector3">
            <a:avLst>
              <a:gd name="adj1" fmla="val 50001"/>
            </a:avLst>
          </a:prstGeom>
          <a:noFill/>
          <a:ln w="44450" cap="flat" cmpd="sng">
            <a:solidFill>
              <a:srgbClr val="FF0000"/>
            </a:solidFill>
            <a:prstDash val="dash"/>
            <a:miter lim="800000"/>
            <a:headEnd type="none" w="sm" len="sm"/>
            <a:tailEnd type="none" w="sm" len="sm"/>
          </a:ln>
          <a:effectLst>
            <a:outerShdw blurRad="50800" dist="38100" dir="16200000" rotWithShape="0">
              <a:srgbClr val="000000">
                <a:alpha val="40000"/>
              </a:srgbClr>
            </a:outerShdw>
          </a:effectLst>
        </p:spPr>
      </p:cxnSp>
      <p:cxnSp>
        <p:nvCxnSpPr>
          <p:cNvPr id="1298" name="Google Shape;1298;p183"/>
          <p:cNvCxnSpPr/>
          <p:nvPr/>
        </p:nvCxnSpPr>
        <p:spPr>
          <a:xfrm>
            <a:off x="6452882" y="2034292"/>
            <a:ext cx="4696200" cy="2583900"/>
          </a:xfrm>
          <a:prstGeom prst="curvedConnector3">
            <a:avLst>
              <a:gd name="adj1" fmla="val 50000"/>
            </a:avLst>
          </a:prstGeom>
          <a:noFill/>
          <a:ln w="44450" cap="flat" cmpd="sng">
            <a:solidFill>
              <a:srgbClr val="FF0000"/>
            </a:solidFill>
            <a:prstDash val="dash"/>
            <a:miter lim="800000"/>
            <a:headEnd type="none" w="sm" len="sm"/>
            <a:tailEnd type="triangle" w="med" len="med"/>
          </a:ln>
          <a:effectLst>
            <a:outerShdw blurRad="50800" dist="38100" dir="8100000" algn="tr" rotWithShape="0">
              <a:srgbClr val="000000">
                <a:alpha val="40000"/>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05"/>
          <p:cNvSpPr/>
          <p:nvPr/>
        </p:nvSpPr>
        <p:spPr>
          <a:xfrm>
            <a:off x="0" y="1041993"/>
            <a:ext cx="12192000" cy="2440169"/>
          </a:xfrm>
          <a:prstGeom prst="rect">
            <a:avLst/>
          </a:prstGeom>
          <a:solidFill>
            <a:srgbClr val="F8E5BA"/>
          </a:solidFill>
          <a:ln w="12700" cap="flat" cmpd="sng">
            <a:solidFill>
              <a:srgbClr val="F8E5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607" name="Google Shape;607;p105"/>
          <p:cNvSpPr/>
          <p:nvPr/>
        </p:nvSpPr>
        <p:spPr>
          <a:xfrm>
            <a:off x="0" y="3168502"/>
            <a:ext cx="12192000" cy="343854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pic>
        <p:nvPicPr>
          <p:cNvPr id="608" name="Google Shape;608;p105" descr="Image result for tree with solid roots"/>
          <p:cNvPicPr preferRelativeResize="0"/>
          <p:nvPr/>
        </p:nvPicPr>
        <p:blipFill rotWithShape="1">
          <a:blip r:embed="rId3">
            <a:alphaModFix/>
          </a:blip>
          <a:srcRect b="7795"/>
          <a:stretch/>
        </p:blipFill>
        <p:spPr>
          <a:xfrm>
            <a:off x="2239433" y="988828"/>
            <a:ext cx="7289800" cy="5528557"/>
          </a:xfrm>
          <a:prstGeom prst="rect">
            <a:avLst/>
          </a:prstGeom>
          <a:noFill/>
          <a:ln>
            <a:noFill/>
          </a:ln>
        </p:spPr>
      </p:pic>
      <p:sp>
        <p:nvSpPr>
          <p:cNvPr id="609" name="Google Shape;609;p105"/>
          <p:cNvSpPr txBox="1">
            <a:spLocks noGrp="1"/>
          </p:cNvSpPr>
          <p:nvPr>
            <p:ph type="title"/>
          </p:nvPr>
        </p:nvSpPr>
        <p:spPr>
          <a:xfrm>
            <a:off x="641773" y="125942"/>
            <a:ext cx="7721071" cy="7858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dirty="0"/>
              <a:t>    What Value Am I?</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pic>
        <p:nvPicPr>
          <p:cNvPr id="1304" name="Google Shape;1304;p184"/>
          <p:cNvPicPr preferRelativeResize="0"/>
          <p:nvPr/>
        </p:nvPicPr>
        <p:blipFill rotWithShape="1">
          <a:blip r:embed="rId3">
            <a:alphaModFix/>
          </a:blip>
          <a:srcRect t="15890" b="4546"/>
          <a:stretch/>
        </p:blipFill>
        <p:spPr>
          <a:xfrm>
            <a:off x="0" y="1041991"/>
            <a:ext cx="12192000" cy="5571456"/>
          </a:xfrm>
          <a:prstGeom prst="rect">
            <a:avLst/>
          </a:prstGeom>
          <a:noFill/>
          <a:ln>
            <a:noFill/>
          </a:ln>
        </p:spPr>
      </p:pic>
      <p:sp>
        <p:nvSpPr>
          <p:cNvPr id="1305" name="Google Shape;1305;p184"/>
          <p:cNvSpPr txBox="1">
            <a:spLocks noGrp="1"/>
          </p:cNvSpPr>
          <p:nvPr>
            <p:ph type="title"/>
          </p:nvPr>
        </p:nvSpPr>
        <p:spPr>
          <a:xfrm>
            <a:off x="2853003" y="233920"/>
            <a:ext cx="6485991" cy="5516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b="1" dirty="0"/>
              <a:t>Our Perception to Change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194"/>
          <p:cNvSpPr txBox="1">
            <a:spLocks noGrp="1"/>
          </p:cNvSpPr>
          <p:nvPr>
            <p:ph type="body" idx="1"/>
          </p:nvPr>
        </p:nvSpPr>
        <p:spPr>
          <a:xfrm>
            <a:off x="4338320" y="2238375"/>
            <a:ext cx="7853680" cy="1266825"/>
          </a:xfrm>
          <a:prstGeom prst="rect">
            <a:avLst/>
          </a:prstGeom>
          <a:noFill/>
          <a:ln>
            <a:noFill/>
          </a:ln>
        </p:spPr>
        <p:txBody>
          <a:bodyPr spcFirstLastPara="1" wrap="square" lIns="216000" tIns="45700" rIns="91425" bIns="45700" anchor="ctr" anchorCtr="0">
            <a:normAutofit/>
          </a:bodyPr>
          <a:lstStyle/>
          <a:p>
            <a:pPr marL="0" lvl="0" indent="0" algn="ctr" rtl="0">
              <a:lnSpc>
                <a:spcPct val="90000"/>
              </a:lnSpc>
              <a:spcBef>
                <a:spcPts val="0"/>
              </a:spcBef>
              <a:spcAft>
                <a:spcPts val="0"/>
              </a:spcAft>
              <a:buClr>
                <a:srgbClr val="645E5E"/>
              </a:buClr>
              <a:buSzPts val="8000"/>
              <a:buNone/>
            </a:pPr>
            <a:r>
              <a:rPr lang="en-US" sz="8000" b="1" dirty="0">
                <a:solidFill>
                  <a:srgbClr val="645E5E"/>
                </a:solidFill>
              </a:rPr>
              <a:t>Thank You</a:t>
            </a:r>
            <a:endParaRPr dirty="0"/>
          </a:p>
        </p:txBody>
      </p:sp>
      <p:pic>
        <p:nvPicPr>
          <p:cNvPr id="1383" name="Google Shape;1383;p194" descr="Two Person Handshakes in Front of Books on Shelf"/>
          <p:cNvPicPr preferRelativeResize="0"/>
          <p:nvPr/>
        </p:nvPicPr>
        <p:blipFill rotWithShape="1">
          <a:blip r:embed="rId3">
            <a:alphaModFix/>
          </a:blip>
          <a:srcRect/>
          <a:stretch/>
        </p:blipFill>
        <p:spPr>
          <a:xfrm>
            <a:off x="0" y="0"/>
            <a:ext cx="4338320" cy="6644003"/>
          </a:xfrm>
          <a:prstGeom prst="rect">
            <a:avLst/>
          </a:prstGeom>
          <a:noFill/>
          <a:ln>
            <a:noFill/>
          </a:ln>
        </p:spPr>
      </p:pic>
      <p:pic>
        <p:nvPicPr>
          <p:cNvPr id="1384" name="Google Shape;1384;p194"/>
          <p:cNvPicPr preferRelativeResize="0"/>
          <p:nvPr/>
        </p:nvPicPr>
        <p:blipFill rotWithShape="1">
          <a:blip r:embed="rId4">
            <a:alphaModFix/>
          </a:blip>
          <a:srcRect/>
          <a:stretch/>
        </p:blipFill>
        <p:spPr>
          <a:xfrm>
            <a:off x="5023032" y="4925795"/>
            <a:ext cx="507687" cy="507687"/>
          </a:xfrm>
          <a:prstGeom prst="rect">
            <a:avLst/>
          </a:prstGeom>
          <a:noFill/>
          <a:ln>
            <a:noFill/>
          </a:ln>
        </p:spPr>
      </p:pic>
      <p:pic>
        <p:nvPicPr>
          <p:cNvPr id="1385" name="Google Shape;1385;p194"/>
          <p:cNvPicPr preferRelativeResize="0"/>
          <p:nvPr/>
        </p:nvPicPr>
        <p:blipFill rotWithShape="1">
          <a:blip r:embed="rId5">
            <a:alphaModFix/>
          </a:blip>
          <a:srcRect/>
          <a:stretch/>
        </p:blipFill>
        <p:spPr>
          <a:xfrm>
            <a:off x="7620437" y="4881138"/>
            <a:ext cx="552344" cy="552344"/>
          </a:xfrm>
          <a:prstGeom prst="rect">
            <a:avLst/>
          </a:prstGeom>
          <a:noFill/>
          <a:ln>
            <a:noFill/>
          </a:ln>
        </p:spPr>
      </p:pic>
      <p:pic>
        <p:nvPicPr>
          <p:cNvPr id="1386" name="Google Shape;1386;p194"/>
          <p:cNvPicPr preferRelativeResize="0"/>
          <p:nvPr/>
        </p:nvPicPr>
        <p:blipFill rotWithShape="1">
          <a:blip r:embed="rId6">
            <a:alphaModFix/>
          </a:blip>
          <a:srcRect/>
          <a:stretch/>
        </p:blipFill>
        <p:spPr>
          <a:xfrm>
            <a:off x="10399743" y="4832457"/>
            <a:ext cx="649705" cy="649705"/>
          </a:xfrm>
          <a:prstGeom prst="rect">
            <a:avLst/>
          </a:prstGeom>
          <a:noFill/>
          <a:ln>
            <a:noFill/>
          </a:ln>
        </p:spPr>
      </p:pic>
      <p:sp>
        <p:nvSpPr>
          <p:cNvPr id="1387" name="Google Shape;1387;p194"/>
          <p:cNvSpPr txBox="1"/>
          <p:nvPr/>
        </p:nvSpPr>
        <p:spPr>
          <a:xfrm>
            <a:off x="6744390" y="5474392"/>
            <a:ext cx="246295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Swis721 Cn BT" panose="020B0506020202030204" pitchFamily="34" charset="0"/>
                <a:sym typeface="Arial"/>
                <a:hlinkClick r:id="rId7"/>
              </a:rPr>
              <a:t>Hello@freelancetrainings.com</a:t>
            </a:r>
            <a:endParaRPr sz="1400" b="0" i="0" u="none" strike="noStrike" cap="none" dirty="0">
              <a:solidFill>
                <a:schemeClr val="dk1"/>
              </a:solidFill>
              <a:latin typeface="Swis721 Cn BT" panose="020B0506020202030204" pitchFamily="34" charset="0"/>
              <a:sym typeface="Arial"/>
            </a:endParaRPr>
          </a:p>
        </p:txBody>
      </p:sp>
      <p:sp>
        <p:nvSpPr>
          <p:cNvPr id="1388" name="Google Shape;1388;p194"/>
          <p:cNvSpPr txBox="1"/>
          <p:nvPr/>
        </p:nvSpPr>
        <p:spPr>
          <a:xfrm>
            <a:off x="4666933" y="5444215"/>
            <a:ext cx="12314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Swis721 Cn BT" panose="020B0506020202030204" pitchFamily="34" charset="0"/>
                <a:sym typeface="Arial"/>
              </a:rPr>
              <a:t>98752-08472</a:t>
            </a:r>
            <a:endParaRPr sz="1400" b="0" i="0" u="none" strike="noStrike" cap="none" dirty="0">
              <a:solidFill>
                <a:srgbClr val="000000"/>
              </a:solidFill>
              <a:latin typeface="Swis721 Cn BT" panose="020B0506020202030204" pitchFamily="34" charset="0"/>
              <a:sym typeface="Arial"/>
            </a:endParaRPr>
          </a:p>
        </p:txBody>
      </p:sp>
      <p:sp>
        <p:nvSpPr>
          <p:cNvPr id="1389" name="Google Shape;1389;p194"/>
          <p:cNvSpPr txBox="1"/>
          <p:nvPr/>
        </p:nvSpPr>
        <p:spPr>
          <a:xfrm>
            <a:off x="9695370" y="5433484"/>
            <a:ext cx="2291583" cy="3185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Swis721 Cn BT" panose="020B0506020202030204" pitchFamily="34" charset="0"/>
                <a:sym typeface="Arial"/>
                <a:hlinkClick r:id="rId8"/>
              </a:rPr>
              <a:t>www.freelancetrainings.com</a:t>
            </a:r>
            <a:endParaRPr sz="1400" b="0" i="0" u="none" strike="noStrike" cap="none" dirty="0">
              <a:solidFill>
                <a:schemeClr val="dk1"/>
              </a:solidFill>
              <a:latin typeface="Swis721 Cn BT" panose="020B0506020202030204" pitchFamily="34" charset="0"/>
              <a:sym typeface="Arial"/>
            </a:endParaRPr>
          </a:p>
        </p:txBody>
      </p:sp>
      <p:pic>
        <p:nvPicPr>
          <p:cNvPr id="1390" name="Google Shape;1390;p194"/>
          <p:cNvPicPr preferRelativeResize="0"/>
          <p:nvPr/>
        </p:nvPicPr>
        <p:blipFill rotWithShape="1">
          <a:blip r:embed="rId9">
            <a:alphaModFix/>
          </a:blip>
          <a:srcRect/>
          <a:stretch/>
        </p:blipFill>
        <p:spPr>
          <a:xfrm>
            <a:off x="5501853" y="6255611"/>
            <a:ext cx="315227" cy="315227"/>
          </a:xfrm>
          <a:prstGeom prst="rect">
            <a:avLst/>
          </a:prstGeom>
          <a:noFill/>
          <a:ln>
            <a:noFill/>
          </a:ln>
        </p:spPr>
      </p:pic>
      <p:sp>
        <p:nvSpPr>
          <p:cNvPr id="1391" name="Google Shape;1391;p194"/>
          <p:cNvSpPr txBox="1"/>
          <p:nvPr/>
        </p:nvSpPr>
        <p:spPr>
          <a:xfrm>
            <a:off x="5745960" y="6296521"/>
            <a:ext cx="532665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Swis721 Cn BT" panose="020B0506020202030204" pitchFamily="34" charset="0"/>
                <a:sym typeface="Arial"/>
              </a:rPr>
              <a:t>406, Titanium City Centre Mall, Anand Nagar, Satellite, Ahmedabad-380015</a:t>
            </a:r>
            <a:endParaRPr sz="1400" b="0" i="0" u="none" strike="noStrike" cap="none" dirty="0">
              <a:solidFill>
                <a:srgbClr val="000000"/>
              </a:solidFill>
              <a:latin typeface="Swis721 Cn BT" panose="020B0506020202030204" pitchFamily="34" charset="0"/>
              <a:sym typeface="Arial"/>
            </a:endParaRPr>
          </a:p>
        </p:txBody>
      </p:sp>
      <p:pic>
        <p:nvPicPr>
          <p:cNvPr id="1392" name="Google Shape;1392;p194"/>
          <p:cNvPicPr preferRelativeResize="0"/>
          <p:nvPr/>
        </p:nvPicPr>
        <p:blipFill rotWithShape="1">
          <a:blip r:embed="rId10">
            <a:alphaModFix/>
          </a:blip>
          <a:srcRect/>
          <a:stretch/>
        </p:blipFill>
        <p:spPr>
          <a:xfrm>
            <a:off x="4260903" y="0"/>
            <a:ext cx="893445" cy="10344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9"/>
          <p:cNvSpPr txBox="1">
            <a:spLocks noGrp="1"/>
          </p:cNvSpPr>
          <p:nvPr>
            <p:ph type="title"/>
          </p:nvPr>
        </p:nvSpPr>
        <p:spPr>
          <a:xfrm>
            <a:off x="632177" y="124177"/>
            <a:ext cx="8903709" cy="77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t>    Core Values- Agenda- Day1 &amp; 2</a:t>
            </a:r>
            <a:endParaRPr dirty="0"/>
          </a:p>
        </p:txBody>
      </p:sp>
      <p:sp>
        <p:nvSpPr>
          <p:cNvPr id="645" name="Google Shape;645;p109"/>
          <p:cNvSpPr/>
          <p:nvPr/>
        </p:nvSpPr>
        <p:spPr>
          <a:xfrm>
            <a:off x="8798049" y="1465903"/>
            <a:ext cx="2033337" cy="1776372"/>
          </a:xfrm>
          <a:prstGeom prst="rect">
            <a:avLst/>
          </a:prstGeom>
          <a:gradFill>
            <a:gsLst>
              <a:gs pos="0">
                <a:srgbClr val="5F82CA"/>
              </a:gs>
              <a:gs pos="50000">
                <a:srgbClr val="3C70CA"/>
              </a:gs>
              <a:gs pos="100000">
                <a:srgbClr val="2E60B9"/>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Swis721 Cn BT" panose="020B0506020202030204" pitchFamily="34" charset="0"/>
                <a:sym typeface="Arial"/>
              </a:rPr>
              <a:t>   </a:t>
            </a:r>
            <a:r>
              <a:rPr lang="en-US" sz="4000" b="1" i="0" u="none" strike="noStrike" cap="none" dirty="0">
                <a:solidFill>
                  <a:schemeClr val="lt1"/>
                </a:solidFill>
                <a:latin typeface="Swis721 Cn BT" panose="020B0506020202030204" pitchFamily="34" charset="0"/>
                <a:sym typeface="Arial"/>
              </a:rPr>
              <a:t>E</a:t>
            </a:r>
            <a:r>
              <a:rPr lang="en-US" sz="2400" b="1" i="0" u="none" strike="noStrike" cap="none" dirty="0">
                <a:solidFill>
                  <a:srgbClr val="F2F2F2"/>
                </a:solidFill>
                <a:latin typeface="Swis721 Cn BT" panose="020B0506020202030204" pitchFamily="34" charset="0"/>
                <a:sym typeface="Arial"/>
              </a:rPr>
              <a:t>XCELLENT</a:t>
            </a:r>
            <a:endParaRPr sz="1400" b="0" i="0" u="none" strike="noStrike" cap="none" dirty="0">
              <a:solidFill>
                <a:srgbClr val="000000"/>
              </a:solidFill>
              <a:latin typeface="Swis721 Cn BT" panose="020B0506020202030204" pitchFamily="34" charset="0"/>
              <a:sym typeface="Arial"/>
            </a:endParaRPr>
          </a:p>
        </p:txBody>
      </p:sp>
      <p:sp>
        <p:nvSpPr>
          <p:cNvPr id="646" name="Google Shape;646;p109"/>
          <p:cNvSpPr/>
          <p:nvPr/>
        </p:nvSpPr>
        <p:spPr>
          <a:xfrm>
            <a:off x="6406769" y="1465903"/>
            <a:ext cx="2033337" cy="1776372"/>
          </a:xfrm>
          <a:prstGeom prst="rect">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Swis721 Cn BT" panose="020B0506020202030204" pitchFamily="34" charset="0"/>
                <a:sym typeface="Arial"/>
              </a:rPr>
              <a:t>    </a:t>
            </a:r>
            <a:r>
              <a:rPr lang="en-US" sz="4000" b="1" i="0" u="none" strike="noStrike" cap="none" dirty="0">
                <a:solidFill>
                  <a:schemeClr val="lt1"/>
                </a:solidFill>
                <a:latin typeface="Swis721 Cn BT" panose="020B0506020202030204" pitchFamily="34" charset="0"/>
                <a:sym typeface="Arial"/>
              </a:rPr>
              <a:t>R</a:t>
            </a:r>
            <a:r>
              <a:rPr lang="en-US" sz="2400" b="1" i="0" u="none" strike="noStrike" cap="none" dirty="0">
                <a:solidFill>
                  <a:schemeClr val="lt1"/>
                </a:solidFill>
                <a:latin typeface="Swis721 Cn BT" panose="020B0506020202030204" pitchFamily="34" charset="0"/>
                <a:sym typeface="Arial"/>
              </a:rPr>
              <a:t>ESOLUTE</a:t>
            </a:r>
            <a:endParaRPr sz="1400" b="0" i="0" u="none" strike="noStrike" cap="none" dirty="0">
              <a:solidFill>
                <a:srgbClr val="000000"/>
              </a:solidFill>
              <a:latin typeface="Swis721 Cn BT" panose="020B0506020202030204" pitchFamily="34" charset="0"/>
              <a:sym typeface="Arial"/>
            </a:endParaRPr>
          </a:p>
        </p:txBody>
      </p:sp>
      <p:sp>
        <p:nvSpPr>
          <p:cNvPr id="647" name="Google Shape;647;p109"/>
          <p:cNvSpPr/>
          <p:nvPr/>
        </p:nvSpPr>
        <p:spPr>
          <a:xfrm>
            <a:off x="6406769" y="3615725"/>
            <a:ext cx="2033337" cy="1776372"/>
          </a:xfrm>
          <a:prstGeom prst="rect">
            <a:avLst/>
          </a:prstGeom>
          <a:solidFill>
            <a:srgbClr val="4F6481"/>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Swis721 Cn BT" panose="020B0506020202030204" pitchFamily="34" charset="0"/>
                <a:sym typeface="Arial"/>
              </a:rPr>
              <a:t> </a:t>
            </a:r>
            <a:r>
              <a:rPr lang="en-US" sz="4000" b="1" i="0" u="none" strike="noStrike" cap="none" dirty="0">
                <a:solidFill>
                  <a:schemeClr val="lt1"/>
                </a:solidFill>
                <a:latin typeface="Swis721 Cn BT" panose="020B0506020202030204" pitchFamily="34" charset="0"/>
                <a:sym typeface="Arial"/>
              </a:rPr>
              <a:t>I</a:t>
            </a:r>
            <a:r>
              <a:rPr lang="en-US" sz="2400" b="1" i="0" u="none" strike="noStrike" cap="none" dirty="0">
                <a:solidFill>
                  <a:schemeClr val="lt1"/>
                </a:solidFill>
                <a:latin typeface="Swis721 Cn BT" panose="020B0506020202030204" pitchFamily="34" charset="0"/>
                <a:sym typeface="Arial"/>
              </a:rPr>
              <a:t>NNOVATIVE</a:t>
            </a:r>
            <a:endParaRPr sz="1400" b="0" i="0" u="none" strike="noStrike" cap="none" dirty="0">
              <a:solidFill>
                <a:srgbClr val="000000"/>
              </a:solidFill>
              <a:latin typeface="Swis721 Cn BT" panose="020B0506020202030204" pitchFamily="34" charset="0"/>
              <a:sym typeface="Arial"/>
            </a:endParaRPr>
          </a:p>
        </p:txBody>
      </p:sp>
      <p:sp>
        <p:nvSpPr>
          <p:cNvPr id="648" name="Google Shape;648;p109"/>
          <p:cNvSpPr/>
          <p:nvPr/>
        </p:nvSpPr>
        <p:spPr>
          <a:xfrm>
            <a:off x="966420" y="1355688"/>
            <a:ext cx="2284887" cy="1776372"/>
          </a:xfrm>
          <a:prstGeom prst="rect">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Swis721 Cn BT" panose="020B0506020202030204" pitchFamily="34" charset="0"/>
                <a:sym typeface="Arial"/>
              </a:rPr>
              <a:t> </a:t>
            </a:r>
            <a:r>
              <a:rPr lang="en-US" sz="4000" b="1" i="0" u="none" strike="noStrike" cap="none" dirty="0">
                <a:solidFill>
                  <a:schemeClr val="lt1"/>
                </a:solidFill>
                <a:latin typeface="Swis721 Cn BT" panose="020B0506020202030204" pitchFamily="34" charset="0"/>
                <a:sym typeface="Arial"/>
              </a:rPr>
              <a:t>C</a:t>
            </a:r>
            <a:r>
              <a:rPr lang="en-US" sz="2000" b="1" i="0" u="none" strike="noStrike" cap="none" dirty="0">
                <a:solidFill>
                  <a:schemeClr val="lt1"/>
                </a:solidFill>
                <a:latin typeface="Swis721 Cn BT" panose="020B0506020202030204" pitchFamily="34" charset="0"/>
                <a:sym typeface="Arial"/>
              </a:rPr>
              <a:t>OLLABORATIVE</a:t>
            </a:r>
            <a:endParaRPr sz="1400" b="0" i="0" u="none" strike="noStrike" cap="none" dirty="0">
              <a:solidFill>
                <a:srgbClr val="000000"/>
              </a:solidFill>
              <a:latin typeface="Swis721 Cn BT" panose="020B0506020202030204" pitchFamily="34" charset="0"/>
              <a:sym typeface="Arial"/>
            </a:endParaRPr>
          </a:p>
        </p:txBody>
      </p:sp>
      <p:sp>
        <p:nvSpPr>
          <p:cNvPr id="649" name="Google Shape;649;p109"/>
          <p:cNvSpPr/>
          <p:nvPr/>
        </p:nvSpPr>
        <p:spPr>
          <a:xfrm>
            <a:off x="3609249" y="3616795"/>
            <a:ext cx="2033337" cy="1776372"/>
          </a:xfrm>
          <a:prstGeom prst="rect">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Swis721 Cn BT" panose="020B0506020202030204" pitchFamily="34" charset="0"/>
                <a:sym typeface="Arial"/>
              </a:rPr>
              <a:t>             </a:t>
            </a:r>
            <a:r>
              <a:rPr lang="en-US" sz="4000" b="1" i="0" u="none" strike="noStrike" cap="none" dirty="0">
                <a:solidFill>
                  <a:schemeClr val="lt1"/>
                </a:solidFill>
                <a:latin typeface="Swis721 Cn BT" panose="020B0506020202030204" pitchFamily="34" charset="0"/>
                <a:sym typeface="Arial"/>
              </a:rPr>
              <a:t>F</a:t>
            </a:r>
            <a:r>
              <a:rPr lang="en-US" sz="2400" b="1" i="0" u="none" strike="noStrike" cap="none" dirty="0">
                <a:solidFill>
                  <a:schemeClr val="lt1"/>
                </a:solidFill>
                <a:latin typeface="Swis721 Cn BT" panose="020B0506020202030204" pitchFamily="34" charset="0"/>
                <a:sym typeface="Arial"/>
              </a:rPr>
              <a:t>AIR</a:t>
            </a:r>
            <a:endParaRPr sz="1400" b="0" i="0" u="none" strike="noStrike" cap="none" dirty="0">
              <a:solidFill>
                <a:srgbClr val="000000"/>
              </a:solidFill>
              <a:latin typeface="Swis721 Cn BT" panose="020B0506020202030204" pitchFamily="34" charset="0"/>
              <a:sym typeface="Arial"/>
            </a:endParaRPr>
          </a:p>
        </p:txBody>
      </p:sp>
      <p:sp>
        <p:nvSpPr>
          <p:cNvPr id="650" name="Google Shape;650;p109"/>
          <p:cNvSpPr/>
          <p:nvPr/>
        </p:nvSpPr>
        <p:spPr>
          <a:xfrm>
            <a:off x="3609250" y="1369650"/>
            <a:ext cx="2033337" cy="1776372"/>
          </a:xfrm>
          <a:prstGeom prst="rect">
            <a:avLst/>
          </a:prstGeom>
          <a:gradFill>
            <a:gsLst>
              <a:gs pos="0">
                <a:srgbClr val="AFAFAF"/>
              </a:gs>
              <a:gs pos="50000">
                <a:schemeClr val="accent3"/>
              </a:gs>
              <a:gs pos="100000">
                <a:srgbClr val="919191"/>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Swis721 Cn BT" panose="020B0506020202030204" pitchFamily="34" charset="0"/>
                <a:sym typeface="Arial"/>
              </a:rPr>
              <a:t>   </a:t>
            </a:r>
            <a:r>
              <a:rPr lang="en-US" sz="4000" b="1" i="0" u="none" strike="noStrike" cap="none" dirty="0">
                <a:solidFill>
                  <a:schemeClr val="lt1"/>
                </a:solidFill>
                <a:latin typeface="Swis721 Cn BT" panose="020B0506020202030204" pitchFamily="34" charset="0"/>
                <a:sym typeface="Arial"/>
              </a:rPr>
              <a:t>A</a:t>
            </a:r>
            <a:r>
              <a:rPr lang="en-US" sz="2000" b="1" i="0" u="none" strike="noStrike" cap="none" dirty="0">
                <a:solidFill>
                  <a:schemeClr val="lt1"/>
                </a:solidFill>
                <a:latin typeface="Swis721 Cn BT" panose="020B0506020202030204" pitchFamily="34" charset="0"/>
                <a:sym typeface="Arial"/>
              </a:rPr>
              <a:t>CCOUNTABLE</a:t>
            </a:r>
            <a:endParaRPr sz="1400" b="0" i="0" u="none" strike="noStrike" cap="none" dirty="0">
              <a:solidFill>
                <a:srgbClr val="000000"/>
              </a:solidFill>
              <a:latin typeface="Swis721 Cn BT" panose="020B0506020202030204" pitchFamily="34" charset="0"/>
              <a:sym typeface="Arial"/>
            </a:endParaRPr>
          </a:p>
        </p:txBody>
      </p:sp>
      <p:sp>
        <p:nvSpPr>
          <p:cNvPr id="651" name="Google Shape;651;p109"/>
          <p:cNvSpPr/>
          <p:nvPr/>
        </p:nvSpPr>
        <p:spPr>
          <a:xfrm>
            <a:off x="8798049" y="3615725"/>
            <a:ext cx="2033337" cy="1776372"/>
          </a:xfrm>
          <a:prstGeom prst="rect">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Swis721 Cn BT" panose="020B0506020202030204" pitchFamily="34" charset="0"/>
                <a:sym typeface="Arial"/>
              </a:rPr>
              <a:t>          </a:t>
            </a:r>
            <a:r>
              <a:rPr lang="en-US" sz="4000" b="1" i="0" u="none" strike="noStrike" cap="none" dirty="0">
                <a:solidFill>
                  <a:schemeClr val="lt1"/>
                </a:solidFill>
                <a:latin typeface="Swis721 Cn BT" panose="020B0506020202030204" pitchFamily="34" charset="0"/>
                <a:sym typeface="Arial"/>
              </a:rPr>
              <a:t>N</a:t>
            </a:r>
            <a:r>
              <a:rPr lang="en-US" sz="2400" b="1" i="0" u="none" strike="noStrike" cap="none" dirty="0">
                <a:solidFill>
                  <a:schemeClr val="lt1"/>
                </a:solidFill>
                <a:latin typeface="Swis721 Cn BT" panose="020B0506020202030204" pitchFamily="34" charset="0"/>
                <a:sym typeface="Arial"/>
              </a:rPr>
              <a:t>IMBLE</a:t>
            </a:r>
            <a:endParaRPr sz="1400" b="0" i="0" u="none" strike="noStrike" cap="none" dirty="0">
              <a:solidFill>
                <a:srgbClr val="000000"/>
              </a:solidFill>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10"/>
          <p:cNvSpPr/>
          <p:nvPr/>
        </p:nvSpPr>
        <p:spPr>
          <a:xfrm>
            <a:off x="0" y="1041989"/>
            <a:ext cx="5050940" cy="5560828"/>
          </a:xfrm>
          <a:prstGeom prst="rect">
            <a:avLst/>
          </a:prstGeom>
          <a:solidFill>
            <a:srgbClr val="C2C7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658" name="Google Shape;658;p110"/>
          <p:cNvSpPr/>
          <p:nvPr/>
        </p:nvSpPr>
        <p:spPr>
          <a:xfrm>
            <a:off x="0" y="1041989"/>
            <a:ext cx="4109158" cy="55608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659" name="Google Shape;659;p110"/>
          <p:cNvSpPr txBox="1">
            <a:spLocks noGrp="1"/>
          </p:cNvSpPr>
          <p:nvPr>
            <p:ph type="title"/>
          </p:nvPr>
        </p:nvSpPr>
        <p:spPr>
          <a:xfrm>
            <a:off x="650424" y="148858"/>
            <a:ext cx="7251719" cy="70555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t>  Value 1 - COLLABORATIVE</a:t>
            </a:r>
            <a:endParaRPr dirty="0"/>
          </a:p>
        </p:txBody>
      </p:sp>
      <p:pic>
        <p:nvPicPr>
          <p:cNvPr id="660" name="Google Shape;660;p110"/>
          <p:cNvPicPr preferRelativeResize="0"/>
          <p:nvPr/>
        </p:nvPicPr>
        <p:blipFill rotWithShape="1">
          <a:blip r:embed="rId3">
            <a:alphaModFix/>
          </a:blip>
          <a:srcRect/>
          <a:stretch/>
        </p:blipFill>
        <p:spPr>
          <a:xfrm>
            <a:off x="5050940" y="1041989"/>
            <a:ext cx="7141060" cy="5560829"/>
          </a:xfrm>
          <a:prstGeom prst="rect">
            <a:avLst/>
          </a:prstGeom>
          <a:noFill/>
          <a:ln>
            <a:noFill/>
          </a:ln>
        </p:spPr>
      </p:pic>
      <p:sp>
        <p:nvSpPr>
          <p:cNvPr id="661" name="Google Shape;661;p110"/>
          <p:cNvSpPr txBox="1"/>
          <p:nvPr/>
        </p:nvSpPr>
        <p:spPr>
          <a:xfrm>
            <a:off x="480501" y="2976964"/>
            <a:ext cx="4357261" cy="2965853"/>
          </a:xfrm>
          <a:prstGeom prst="rect">
            <a:avLst/>
          </a:prstGeom>
          <a:noFill/>
          <a:ln>
            <a:noFill/>
          </a:ln>
        </p:spPr>
        <p:txBody>
          <a:bodyPr spcFirstLastPara="1" wrap="square" lIns="216000" tIns="45700" rIns="91425" bIns="45700" anchor="ctr" anchorCtr="0">
            <a:normAutofit/>
          </a:bodyPr>
          <a:lstStyle/>
          <a:p>
            <a:pPr marL="0" marR="0" lvl="0" indent="0" algn="l" rtl="0">
              <a:lnSpc>
                <a:spcPct val="120000"/>
              </a:lnSpc>
              <a:spcBef>
                <a:spcPts val="0"/>
              </a:spcBef>
              <a:spcAft>
                <a:spcPts val="0"/>
              </a:spcAft>
              <a:buClr>
                <a:srgbClr val="252C38"/>
              </a:buClr>
              <a:buSzPts val="3200"/>
              <a:buFont typeface="Arial"/>
              <a:buNone/>
            </a:pPr>
            <a:r>
              <a:rPr lang="en-US" sz="2800" b="0" i="0" u="none" strike="noStrike" cap="none" dirty="0">
                <a:solidFill>
                  <a:srgbClr val="252C38"/>
                </a:solidFill>
                <a:latin typeface="Swis721 Cn BT" panose="020B0506020202030204" pitchFamily="34" charset="0"/>
                <a:sym typeface="Arial"/>
              </a:rPr>
              <a:t>Work together with various entities in achieving overall objectives/goals.</a:t>
            </a:r>
            <a:endParaRPr sz="1200" b="0" i="0" u="none" strike="noStrike" cap="none" dirty="0">
              <a:solidFill>
                <a:srgbClr val="000000"/>
              </a:solidFill>
              <a:latin typeface="Swis721 Cn BT" panose="020B0506020202030204" pitchFamily="34" charset="0"/>
              <a:sym typeface="Arial"/>
            </a:endParaRPr>
          </a:p>
        </p:txBody>
      </p:sp>
      <p:pic>
        <p:nvPicPr>
          <p:cNvPr id="662" name="Google Shape;662;p110" descr="Related image"/>
          <p:cNvPicPr preferRelativeResize="0"/>
          <p:nvPr/>
        </p:nvPicPr>
        <p:blipFill rotWithShape="1">
          <a:blip r:embed="rId4">
            <a:alphaModFix/>
          </a:blip>
          <a:srcRect/>
          <a:stretch/>
        </p:blipFill>
        <p:spPr>
          <a:xfrm>
            <a:off x="1483153" y="1208398"/>
            <a:ext cx="1574800" cy="17685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14"/>
          <p:cNvSpPr txBox="1">
            <a:spLocks noGrp="1"/>
          </p:cNvSpPr>
          <p:nvPr>
            <p:ph type="title"/>
          </p:nvPr>
        </p:nvSpPr>
        <p:spPr>
          <a:xfrm>
            <a:off x="819830" y="72205"/>
            <a:ext cx="8817466" cy="1422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rial"/>
              <a:buNone/>
            </a:pPr>
            <a:r>
              <a:rPr lang="en-US" sz="3200" b="1" dirty="0"/>
              <a:t>Why Is Interpersonal Effectiveness Of Employees Important For The Organization?</a:t>
            </a:r>
            <a:endParaRPr dirty="0"/>
          </a:p>
        </p:txBody>
      </p:sp>
      <p:sp>
        <p:nvSpPr>
          <p:cNvPr id="691" name="Google Shape;691;p114"/>
          <p:cNvSpPr txBox="1">
            <a:spLocks noGrp="1"/>
          </p:cNvSpPr>
          <p:nvPr>
            <p:ph type="body" idx="1"/>
          </p:nvPr>
        </p:nvSpPr>
        <p:spPr>
          <a:xfrm>
            <a:off x="-1" y="1403501"/>
            <a:ext cx="8138159" cy="5196082"/>
          </a:xfrm>
          <a:prstGeom prst="rect">
            <a:avLst/>
          </a:prstGeom>
          <a:solidFill>
            <a:srgbClr val="D3D2CD"/>
          </a:solidFill>
          <a:ln>
            <a:noFill/>
          </a:ln>
        </p:spPr>
        <p:txBody>
          <a:bodyPr spcFirstLastPara="1" wrap="square" lIns="468000" tIns="45700" rIns="91425" bIns="45700" anchor="ctr" anchorCtr="0">
            <a:noAutofit/>
          </a:bodyPr>
          <a:lstStyle/>
          <a:p>
            <a:pPr marL="457200" lvl="1" indent="-228600" algn="just" rtl="0">
              <a:lnSpc>
                <a:spcPct val="90000"/>
              </a:lnSpc>
              <a:spcBef>
                <a:spcPts val="0"/>
              </a:spcBef>
              <a:spcAft>
                <a:spcPts val="0"/>
              </a:spcAft>
              <a:buClr>
                <a:schemeClr val="dk1"/>
              </a:buClr>
              <a:buSzPts val="2400"/>
              <a:buChar char="•"/>
            </a:pPr>
            <a:r>
              <a:rPr lang="en-US" sz="2400" dirty="0">
                <a:solidFill>
                  <a:schemeClr val="dk1"/>
                </a:solidFill>
                <a:latin typeface="Swis721 Cn BT" panose="020B0506020202030204" pitchFamily="34" charset="0"/>
                <a:sym typeface="Arial"/>
              </a:rPr>
              <a:t>People drive business and hence whatever impacts people will ultimately impact the business results. </a:t>
            </a:r>
            <a:endParaRPr dirty="0">
              <a:latin typeface="Swis721 Cn BT" panose="020B0506020202030204" pitchFamily="34" charset="0"/>
              <a:sym typeface="Arial"/>
            </a:endParaRPr>
          </a:p>
          <a:p>
            <a:pPr marL="457200" lvl="1" indent="-222250" algn="just" rtl="0">
              <a:lnSpc>
                <a:spcPct val="90000"/>
              </a:lnSpc>
              <a:spcBef>
                <a:spcPts val="2000"/>
              </a:spcBef>
              <a:spcAft>
                <a:spcPts val="0"/>
              </a:spcAft>
              <a:buClr>
                <a:schemeClr val="lt1"/>
              </a:buClr>
              <a:buSzPts val="100"/>
              <a:buNone/>
            </a:pPr>
            <a:endParaRPr sz="100" dirty="0">
              <a:solidFill>
                <a:schemeClr val="dk1"/>
              </a:solidFill>
              <a:latin typeface="Swis721 Cn BT" panose="020B0506020202030204" pitchFamily="34" charset="0"/>
              <a:sym typeface="Arial"/>
            </a:endParaRPr>
          </a:p>
          <a:p>
            <a:pPr marL="457200" lvl="1" indent="-228600" algn="just" rtl="0">
              <a:lnSpc>
                <a:spcPct val="90000"/>
              </a:lnSpc>
              <a:spcBef>
                <a:spcPts val="2000"/>
              </a:spcBef>
              <a:spcAft>
                <a:spcPts val="0"/>
              </a:spcAft>
              <a:buClr>
                <a:schemeClr val="dk1"/>
              </a:buClr>
              <a:buSzPts val="2400"/>
              <a:buChar char="•"/>
            </a:pPr>
            <a:r>
              <a:rPr lang="en-US" sz="2400" dirty="0">
                <a:solidFill>
                  <a:schemeClr val="dk1"/>
                </a:solidFill>
                <a:latin typeface="Swis721 Cn BT" panose="020B0506020202030204" pitchFamily="34" charset="0"/>
                <a:sym typeface="Arial"/>
              </a:rPr>
              <a:t>Organizations work as teams and effective teams can achieve more.</a:t>
            </a:r>
            <a:endParaRPr dirty="0">
              <a:latin typeface="Swis721 Cn BT" panose="020B0506020202030204" pitchFamily="34" charset="0"/>
              <a:sym typeface="Arial"/>
            </a:endParaRPr>
          </a:p>
          <a:p>
            <a:pPr marL="457200" lvl="1" indent="-222250" algn="just" rtl="0">
              <a:lnSpc>
                <a:spcPct val="90000"/>
              </a:lnSpc>
              <a:spcBef>
                <a:spcPts val="2000"/>
              </a:spcBef>
              <a:spcAft>
                <a:spcPts val="0"/>
              </a:spcAft>
              <a:buClr>
                <a:schemeClr val="lt1"/>
              </a:buClr>
              <a:buSzPts val="100"/>
              <a:buNone/>
            </a:pPr>
            <a:endParaRPr sz="100" dirty="0">
              <a:solidFill>
                <a:schemeClr val="dk1"/>
              </a:solidFill>
              <a:latin typeface="Swis721 Cn BT" panose="020B0506020202030204" pitchFamily="34" charset="0"/>
              <a:sym typeface="Arial"/>
            </a:endParaRPr>
          </a:p>
          <a:p>
            <a:pPr marL="457200" lvl="1" indent="-228600" algn="just" rtl="0">
              <a:lnSpc>
                <a:spcPct val="90000"/>
              </a:lnSpc>
              <a:spcBef>
                <a:spcPts val="2000"/>
              </a:spcBef>
              <a:spcAft>
                <a:spcPts val="0"/>
              </a:spcAft>
              <a:buClr>
                <a:schemeClr val="dk1"/>
              </a:buClr>
              <a:buSzPts val="2400"/>
              <a:buChar char="•"/>
            </a:pPr>
            <a:r>
              <a:rPr lang="en-US" sz="2400" dirty="0">
                <a:solidFill>
                  <a:schemeClr val="dk1"/>
                </a:solidFill>
                <a:latin typeface="Swis721 Cn BT" panose="020B0506020202030204" pitchFamily="34" charset="0"/>
                <a:sym typeface="Arial"/>
              </a:rPr>
              <a:t>Better interpersonal relationships lead to more motivated and productive employees.</a:t>
            </a:r>
            <a:endParaRPr dirty="0">
              <a:latin typeface="Swis721 Cn BT" panose="020B0506020202030204" pitchFamily="34" charset="0"/>
              <a:sym typeface="Arial"/>
            </a:endParaRPr>
          </a:p>
          <a:p>
            <a:pPr marL="457200" lvl="1" indent="-222250" algn="just" rtl="0">
              <a:lnSpc>
                <a:spcPct val="90000"/>
              </a:lnSpc>
              <a:spcBef>
                <a:spcPts val="2000"/>
              </a:spcBef>
              <a:spcAft>
                <a:spcPts val="0"/>
              </a:spcAft>
              <a:buClr>
                <a:schemeClr val="lt1"/>
              </a:buClr>
              <a:buSzPts val="100"/>
              <a:buNone/>
            </a:pPr>
            <a:endParaRPr sz="100" dirty="0">
              <a:solidFill>
                <a:schemeClr val="dk1"/>
              </a:solidFill>
              <a:latin typeface="Swis721 Cn BT" panose="020B0506020202030204" pitchFamily="34" charset="0"/>
              <a:sym typeface="Arial"/>
            </a:endParaRPr>
          </a:p>
          <a:p>
            <a:pPr marL="457200" lvl="1" indent="-228600" algn="just" rtl="0">
              <a:lnSpc>
                <a:spcPct val="90000"/>
              </a:lnSpc>
              <a:spcBef>
                <a:spcPts val="2000"/>
              </a:spcBef>
              <a:spcAft>
                <a:spcPts val="0"/>
              </a:spcAft>
              <a:buClr>
                <a:schemeClr val="dk1"/>
              </a:buClr>
              <a:buSzPts val="2400"/>
              <a:buChar char="•"/>
            </a:pPr>
            <a:r>
              <a:rPr lang="en-US" sz="2400" dirty="0">
                <a:solidFill>
                  <a:schemeClr val="dk1"/>
                </a:solidFill>
                <a:latin typeface="Swis721 Cn BT" panose="020B0506020202030204" pitchFamily="34" charset="0"/>
                <a:sym typeface="Arial"/>
              </a:rPr>
              <a:t>Effective interpersonal relationships are directly related to achievement of results and a positive culture.</a:t>
            </a:r>
            <a:endParaRPr dirty="0">
              <a:latin typeface="Swis721 Cn BT" panose="020B0506020202030204" pitchFamily="34" charset="0"/>
              <a:sym typeface="Arial"/>
            </a:endParaRPr>
          </a:p>
        </p:txBody>
      </p:sp>
      <p:pic>
        <p:nvPicPr>
          <p:cNvPr id="692" name="Google Shape;692;p114"/>
          <p:cNvPicPr preferRelativeResize="0"/>
          <p:nvPr/>
        </p:nvPicPr>
        <p:blipFill rotWithShape="1">
          <a:blip r:embed="rId3">
            <a:alphaModFix/>
          </a:blip>
          <a:srcRect t="7909" b="7909"/>
          <a:stretch/>
        </p:blipFill>
        <p:spPr>
          <a:xfrm>
            <a:off x="8138159" y="1417483"/>
            <a:ext cx="4053841" cy="51960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pic>
        <p:nvPicPr>
          <p:cNvPr id="742" name="Google Shape;742;p121"/>
          <p:cNvPicPr preferRelativeResize="0"/>
          <p:nvPr/>
        </p:nvPicPr>
        <p:blipFill rotWithShape="1">
          <a:blip r:embed="rId3">
            <a:alphaModFix/>
          </a:blip>
          <a:srcRect l="13635" r="13635"/>
          <a:stretch/>
        </p:blipFill>
        <p:spPr>
          <a:xfrm>
            <a:off x="6096000" y="1028385"/>
            <a:ext cx="6096000" cy="5587996"/>
          </a:xfrm>
          <a:prstGeom prst="rect">
            <a:avLst/>
          </a:prstGeom>
          <a:noFill/>
          <a:ln>
            <a:noFill/>
          </a:ln>
        </p:spPr>
      </p:pic>
      <p:sp>
        <p:nvSpPr>
          <p:cNvPr id="743" name="Google Shape;743;p121"/>
          <p:cNvSpPr txBox="1"/>
          <p:nvPr/>
        </p:nvSpPr>
        <p:spPr>
          <a:xfrm>
            <a:off x="-1" y="1028385"/>
            <a:ext cx="6095999" cy="5587996"/>
          </a:xfrm>
          <a:prstGeom prst="rect">
            <a:avLst/>
          </a:prstGeom>
          <a:solidFill>
            <a:srgbClr val="F3D3A4"/>
          </a:solidFill>
          <a:ln w="9525" cap="flat" cmpd="sng">
            <a:solidFill>
              <a:srgbClr val="F5DBA3"/>
            </a:solidFill>
            <a:prstDash val="solid"/>
            <a:round/>
            <a:headEnd type="none" w="sm" len="sm"/>
            <a:tailEnd type="none" w="sm" len="sm"/>
          </a:ln>
        </p:spPr>
        <p:txBody>
          <a:bodyPr spcFirstLastPara="1" wrap="square" lIns="252000" tIns="45700" rIns="180000" bIns="45700" anchor="ctr" anchorCtr="0">
            <a:noAutofit/>
          </a:bodyPr>
          <a:lstStyle/>
          <a:p>
            <a:pPr marL="457200" marR="0" lvl="1" indent="0" algn="just" rtl="0">
              <a:lnSpc>
                <a:spcPct val="130000"/>
              </a:lnSpc>
              <a:spcBef>
                <a:spcPts val="0"/>
              </a:spcBef>
              <a:spcAft>
                <a:spcPts val="0"/>
              </a:spcAft>
              <a:buClr>
                <a:srgbClr val="000000"/>
              </a:buClr>
              <a:buSzPts val="3600"/>
              <a:buFont typeface="Arial"/>
              <a:buNone/>
            </a:pPr>
            <a:r>
              <a:rPr lang="en-US" sz="3600" b="1" i="0" u="none" strike="noStrike" cap="none" dirty="0">
                <a:solidFill>
                  <a:schemeClr val="dk1"/>
                </a:solidFill>
                <a:latin typeface="Swis721 Cn BT" panose="020B0506020202030204" pitchFamily="34" charset="0"/>
                <a:sym typeface="Arial"/>
              </a:rPr>
              <a:t>Empathy:</a:t>
            </a:r>
            <a:endParaRPr sz="3600" b="0" i="0" u="none" strike="noStrike" cap="none" dirty="0">
              <a:solidFill>
                <a:schemeClr val="dk1"/>
              </a:solidFill>
              <a:latin typeface="Swis721 Cn BT" panose="020B0506020202030204" pitchFamily="34" charset="0"/>
              <a:sym typeface="Arial"/>
            </a:endParaRPr>
          </a:p>
          <a:p>
            <a:pPr marL="457200" marR="0" lvl="1" indent="0" algn="just" rtl="0">
              <a:lnSpc>
                <a:spcPct val="130000"/>
              </a:lnSpc>
              <a:spcBef>
                <a:spcPts val="0"/>
              </a:spcBef>
              <a:spcAft>
                <a:spcPts val="0"/>
              </a:spcAft>
              <a:buClr>
                <a:srgbClr val="000000"/>
              </a:buClr>
              <a:buSzPts val="2800"/>
              <a:buFont typeface="Arial"/>
              <a:buNone/>
            </a:pPr>
            <a:r>
              <a:rPr lang="en-US" sz="2800" b="0" i="0" u="none" strike="noStrike" cap="none" dirty="0">
                <a:solidFill>
                  <a:schemeClr val="dk1"/>
                </a:solidFill>
                <a:latin typeface="Swis721 Cn BT" panose="020B0506020202030204" pitchFamily="34" charset="0"/>
                <a:sym typeface="Arial"/>
              </a:rPr>
              <a:t>It is the ability to see the world as another person, to share and understand another person’s feelings, needs, concerns and/or emotional state.</a:t>
            </a:r>
            <a:endParaRPr sz="1400" b="0" i="0" u="none" strike="noStrike" cap="none" dirty="0">
              <a:solidFill>
                <a:srgbClr val="000000"/>
              </a:solidFill>
              <a:latin typeface="Swis721 Cn BT" panose="020B050602020203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Swis721 Cn BT" panose="020B0506020202030204" pitchFamily="34" charset="0"/>
              <a:sym typeface="Arial"/>
            </a:endParaRPr>
          </a:p>
        </p:txBody>
      </p:sp>
      <p:sp>
        <p:nvSpPr>
          <p:cNvPr id="744" name="Google Shape;744;p121"/>
          <p:cNvSpPr txBox="1"/>
          <p:nvPr/>
        </p:nvSpPr>
        <p:spPr>
          <a:xfrm>
            <a:off x="627317" y="79440"/>
            <a:ext cx="612967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Swis721 Cn BT" panose="020B0506020202030204" pitchFamily="34" charset="0"/>
                <a:sym typeface="Arial"/>
              </a:rPr>
              <a:t>  2. What Is Empathy?</a:t>
            </a:r>
            <a:endParaRPr sz="4400" b="0" i="0" u="none" strike="noStrike" cap="none" dirty="0">
              <a:solidFill>
                <a:schemeClr val="dk1"/>
              </a:solidFill>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26"/>
          <p:cNvSpPr txBox="1">
            <a:spLocks noGrp="1"/>
          </p:cNvSpPr>
          <p:nvPr>
            <p:ph type="title"/>
          </p:nvPr>
        </p:nvSpPr>
        <p:spPr>
          <a:xfrm>
            <a:off x="2091955" y="210842"/>
            <a:ext cx="8008088" cy="5883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b="1" dirty="0"/>
              <a:t>Activity – Best Compliments </a:t>
            </a:r>
            <a:endParaRPr dirty="0"/>
          </a:p>
        </p:txBody>
      </p:sp>
      <p:pic>
        <p:nvPicPr>
          <p:cNvPr id="778" name="Google Shape;778;p126" descr="How To Give Compliments At Work"/>
          <p:cNvPicPr preferRelativeResize="0"/>
          <p:nvPr/>
        </p:nvPicPr>
        <p:blipFill rotWithShape="1">
          <a:blip r:embed="rId3">
            <a:alphaModFix/>
          </a:blip>
          <a:srcRect/>
          <a:stretch/>
        </p:blipFill>
        <p:spPr>
          <a:xfrm>
            <a:off x="0" y="1041996"/>
            <a:ext cx="12191999" cy="55829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31"/>
          <p:cNvSpPr/>
          <p:nvPr/>
        </p:nvSpPr>
        <p:spPr>
          <a:xfrm>
            <a:off x="0" y="1041990"/>
            <a:ext cx="5050940" cy="55608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810" name="Google Shape;810;p131"/>
          <p:cNvSpPr/>
          <p:nvPr/>
        </p:nvSpPr>
        <p:spPr>
          <a:xfrm>
            <a:off x="0" y="1041989"/>
            <a:ext cx="4109158" cy="55608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811" name="Google Shape;811;p131"/>
          <p:cNvSpPr txBox="1">
            <a:spLocks noGrp="1"/>
          </p:cNvSpPr>
          <p:nvPr>
            <p:ph type="title"/>
          </p:nvPr>
        </p:nvSpPr>
        <p:spPr>
          <a:xfrm>
            <a:off x="650424" y="148858"/>
            <a:ext cx="7251719" cy="70555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t>  Value 2 - ACCOUNTABLE</a:t>
            </a:r>
            <a:endParaRPr dirty="0"/>
          </a:p>
        </p:txBody>
      </p:sp>
      <p:pic>
        <p:nvPicPr>
          <p:cNvPr id="812" name="Google Shape;812;p131" descr="Image result for ownership"/>
          <p:cNvPicPr preferRelativeResize="0"/>
          <p:nvPr/>
        </p:nvPicPr>
        <p:blipFill rotWithShape="1">
          <a:blip r:embed="rId3">
            <a:alphaModFix/>
          </a:blip>
          <a:srcRect l="2271" r="5741" b="14148"/>
          <a:stretch/>
        </p:blipFill>
        <p:spPr>
          <a:xfrm>
            <a:off x="5050940" y="1041989"/>
            <a:ext cx="7141060" cy="5560828"/>
          </a:xfrm>
          <a:prstGeom prst="rect">
            <a:avLst/>
          </a:prstGeom>
          <a:noFill/>
          <a:ln>
            <a:noFill/>
          </a:ln>
        </p:spPr>
      </p:pic>
      <p:sp>
        <p:nvSpPr>
          <p:cNvPr id="813" name="Google Shape;813;p131"/>
          <p:cNvSpPr txBox="1"/>
          <p:nvPr/>
        </p:nvSpPr>
        <p:spPr>
          <a:xfrm>
            <a:off x="0" y="2372666"/>
            <a:ext cx="5403348" cy="3220331"/>
          </a:xfrm>
          <a:prstGeom prst="rect">
            <a:avLst/>
          </a:prstGeom>
          <a:noFill/>
          <a:ln>
            <a:noFill/>
          </a:ln>
        </p:spPr>
        <p:txBody>
          <a:bodyPr spcFirstLastPara="1" wrap="square" lIns="216000" tIns="45700" rIns="91425" bIns="45700" anchor="ctr" anchorCtr="0">
            <a:normAutofit/>
          </a:bodyPr>
          <a:lstStyle/>
          <a:p>
            <a:pPr marL="0" marR="0" lvl="0" indent="0" algn="l" rtl="0">
              <a:lnSpc>
                <a:spcPct val="120000"/>
              </a:lnSpc>
              <a:spcBef>
                <a:spcPts val="0"/>
              </a:spcBef>
              <a:spcAft>
                <a:spcPts val="0"/>
              </a:spcAft>
              <a:buClr>
                <a:srgbClr val="252C38"/>
              </a:buClr>
              <a:buSzPts val="3200"/>
              <a:buFont typeface="Arial"/>
              <a:buNone/>
            </a:pPr>
            <a:r>
              <a:rPr lang="en-US" sz="3200" b="0" i="0" u="none" strike="noStrike" cap="none" dirty="0">
                <a:solidFill>
                  <a:srgbClr val="252C38"/>
                </a:solidFill>
                <a:latin typeface="Swis721 Cn BT" panose="020B0506020202030204" pitchFamily="34" charset="0"/>
                <a:sym typeface="Arial"/>
              </a:rPr>
              <a:t>Be answerable in a responsible manner to customers, vendors, regulators and investors.</a:t>
            </a:r>
            <a:endParaRPr sz="1400" b="0" i="0" u="none" strike="noStrike" cap="none" dirty="0">
              <a:solidFill>
                <a:srgbClr val="000000"/>
              </a:solidFill>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36"/>
          <p:cNvSpPr txBox="1">
            <a:spLocks noGrp="1"/>
          </p:cNvSpPr>
          <p:nvPr>
            <p:ph type="title"/>
          </p:nvPr>
        </p:nvSpPr>
        <p:spPr>
          <a:xfrm>
            <a:off x="1019503" y="1093625"/>
            <a:ext cx="1066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rial"/>
              <a:buNone/>
            </a:pPr>
            <a:r>
              <a:rPr lang="en-US" sz="3200" dirty="0"/>
              <a:t>Make a note of all those elements that are in your circle of concern and in your circle of influence</a:t>
            </a:r>
            <a:endParaRPr sz="3200" dirty="0"/>
          </a:p>
        </p:txBody>
      </p:sp>
      <p:grpSp>
        <p:nvGrpSpPr>
          <p:cNvPr id="873" name="Google Shape;873;p136"/>
          <p:cNvGrpSpPr/>
          <p:nvPr/>
        </p:nvGrpSpPr>
        <p:grpSpPr>
          <a:xfrm>
            <a:off x="777575" y="2769190"/>
            <a:ext cx="10907796" cy="3182576"/>
            <a:chOff x="2131" y="486905"/>
            <a:chExt cx="10907796" cy="3182576"/>
          </a:xfrm>
        </p:grpSpPr>
        <p:sp>
          <p:nvSpPr>
            <p:cNvPr id="874" name="Google Shape;874;p136"/>
            <p:cNvSpPr/>
            <p:nvPr/>
          </p:nvSpPr>
          <p:spPr>
            <a:xfrm>
              <a:off x="1820097" y="1395888"/>
              <a:ext cx="3408686" cy="2273593"/>
            </a:xfrm>
            <a:prstGeom prst="rect">
              <a:avLst/>
            </a:prstGeom>
            <a:solidFill>
              <a:srgbClr val="FF8F8F">
                <a:alpha val="89411"/>
              </a:srgbClr>
            </a:solidFill>
            <a:ln w="12700" cap="flat" cmpd="sng">
              <a:solidFill>
                <a:srgbClr val="CFDEEF">
                  <a:alpha val="89411"/>
                </a:srgbClr>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875" name="Google Shape;875;p136"/>
            <p:cNvSpPr txBox="1"/>
            <p:nvPr/>
          </p:nvSpPr>
          <p:spPr>
            <a:xfrm>
              <a:off x="2365487" y="1395888"/>
              <a:ext cx="2863296" cy="2273593"/>
            </a:xfrm>
            <a:prstGeom prst="rect">
              <a:avLst/>
            </a:prstGeom>
            <a:noFill/>
            <a:ln>
              <a:noFill/>
            </a:ln>
          </p:spPr>
          <p:txBody>
            <a:bodyPr spcFirstLastPara="1" wrap="square" lIns="0" tIns="227575" rIns="227575" bIns="227575" anchor="ctr"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0" i="0" u="none" strike="noStrike" cap="none" dirty="0">
                <a:solidFill>
                  <a:schemeClr val="dk1"/>
                </a:solidFill>
                <a:latin typeface="Swis721 Cn BT" panose="020B0506020202030204" pitchFamily="34" charset="0"/>
                <a:sym typeface="Arial"/>
              </a:endParaRPr>
            </a:p>
          </p:txBody>
        </p:sp>
        <p:sp>
          <p:nvSpPr>
            <p:cNvPr id="876" name="Google Shape;876;p136"/>
            <p:cNvSpPr/>
            <p:nvPr/>
          </p:nvSpPr>
          <p:spPr>
            <a:xfrm>
              <a:off x="2131" y="486905"/>
              <a:ext cx="2272457" cy="2272457"/>
            </a:xfrm>
            <a:prstGeom prst="ellipse">
              <a:avLst/>
            </a:prstGeom>
            <a:solidFill>
              <a:srgbClr val="C00000"/>
            </a:solidFill>
            <a:ln w="12700" cap="flat" cmpd="sng">
              <a:solidFill>
                <a:schemeClr val="lt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877" name="Google Shape;877;p136"/>
            <p:cNvSpPr txBox="1"/>
            <p:nvPr/>
          </p:nvSpPr>
          <p:spPr>
            <a:xfrm>
              <a:off x="334925" y="819699"/>
              <a:ext cx="1606869" cy="16068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3400"/>
                <a:buFont typeface="Arial"/>
                <a:buNone/>
              </a:pPr>
              <a:r>
                <a:rPr lang="en-US" sz="3400" b="1" i="0" u="none" strike="noStrike" cap="none" dirty="0">
                  <a:solidFill>
                    <a:schemeClr val="lt1"/>
                  </a:solidFill>
                  <a:latin typeface="Swis721 Cn BT" panose="020B0506020202030204" pitchFamily="34" charset="0"/>
                  <a:sym typeface="Arial"/>
                </a:rPr>
                <a:t>Circle of Concern</a:t>
              </a:r>
              <a:endParaRPr sz="3400" b="1" i="0" u="none" strike="noStrike" cap="none" dirty="0">
                <a:solidFill>
                  <a:schemeClr val="lt1"/>
                </a:solidFill>
                <a:latin typeface="Swis721 Cn BT" panose="020B0506020202030204" pitchFamily="34" charset="0"/>
                <a:sym typeface="Arial"/>
              </a:endParaRPr>
            </a:p>
          </p:txBody>
        </p:sp>
        <p:sp>
          <p:nvSpPr>
            <p:cNvPr id="878" name="Google Shape;878;p136"/>
            <p:cNvSpPr/>
            <p:nvPr/>
          </p:nvSpPr>
          <p:spPr>
            <a:xfrm>
              <a:off x="7501241" y="1395888"/>
              <a:ext cx="3408686" cy="2273593"/>
            </a:xfrm>
            <a:prstGeom prst="rect">
              <a:avLst/>
            </a:prstGeom>
            <a:solidFill>
              <a:srgbClr val="FFF2CC">
                <a:alpha val="89411"/>
              </a:srgbClr>
            </a:solidFill>
            <a:ln w="12700" cap="flat" cmpd="sng">
              <a:solidFill>
                <a:srgbClr val="D3E1CC">
                  <a:alpha val="89411"/>
                </a:srgbClr>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879" name="Google Shape;879;p136"/>
            <p:cNvSpPr txBox="1"/>
            <p:nvPr/>
          </p:nvSpPr>
          <p:spPr>
            <a:xfrm>
              <a:off x="8046631" y="1395888"/>
              <a:ext cx="2863296" cy="2273593"/>
            </a:xfrm>
            <a:prstGeom prst="rect">
              <a:avLst/>
            </a:prstGeom>
            <a:noFill/>
            <a:ln>
              <a:noFill/>
            </a:ln>
          </p:spPr>
          <p:txBody>
            <a:bodyPr spcFirstLastPara="1" wrap="square" lIns="0" tIns="227575" rIns="227575" bIns="227575" anchor="ctr"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0" i="0" u="none" strike="noStrike" cap="none" dirty="0">
                <a:solidFill>
                  <a:schemeClr val="dk1"/>
                </a:solidFill>
                <a:latin typeface="Swis721 Cn BT" panose="020B0506020202030204" pitchFamily="34" charset="0"/>
                <a:sym typeface="Arial"/>
              </a:endParaRPr>
            </a:p>
          </p:txBody>
        </p:sp>
        <p:sp>
          <p:nvSpPr>
            <p:cNvPr id="880" name="Google Shape;880;p136"/>
            <p:cNvSpPr/>
            <p:nvPr/>
          </p:nvSpPr>
          <p:spPr>
            <a:xfrm>
              <a:off x="5683275" y="486905"/>
              <a:ext cx="2272457" cy="2272457"/>
            </a:xfrm>
            <a:prstGeom prst="ellipse">
              <a:avLst/>
            </a:prstGeom>
            <a:solidFill>
              <a:srgbClr val="FFD966"/>
            </a:solidFill>
            <a:ln w="12700" cap="flat" cmpd="sng">
              <a:solidFill>
                <a:schemeClr val="lt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881" name="Google Shape;881;p136"/>
            <p:cNvSpPr txBox="1"/>
            <p:nvPr/>
          </p:nvSpPr>
          <p:spPr>
            <a:xfrm>
              <a:off x="6016069" y="819699"/>
              <a:ext cx="1606869" cy="16068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3400"/>
                <a:buFont typeface="Arial"/>
                <a:buNone/>
              </a:pPr>
              <a:r>
                <a:rPr lang="en-US" sz="3400" b="1" i="0" u="none" strike="noStrike" cap="none" dirty="0">
                  <a:solidFill>
                    <a:schemeClr val="lt1"/>
                  </a:solidFill>
                  <a:latin typeface="Swis721 Cn BT" panose="020B0506020202030204" pitchFamily="34" charset="0"/>
                  <a:sym typeface="Arial"/>
                </a:rPr>
                <a:t>Circle of Influence</a:t>
              </a:r>
              <a:endParaRPr sz="3400" b="1" i="0" u="none" strike="noStrike" cap="none" dirty="0">
                <a:solidFill>
                  <a:schemeClr val="lt1"/>
                </a:solidFill>
                <a:latin typeface="Swis721 Cn BT" panose="020B0506020202030204" pitchFamily="34" charset="0"/>
                <a:sym typeface="Arial"/>
              </a:endParaRPr>
            </a:p>
          </p:txBody>
        </p:sp>
      </p:grpSp>
      <p:sp>
        <p:nvSpPr>
          <p:cNvPr id="882" name="Google Shape;882;p136"/>
          <p:cNvSpPr txBox="1"/>
          <p:nvPr/>
        </p:nvSpPr>
        <p:spPr>
          <a:xfrm>
            <a:off x="617482" y="89337"/>
            <a:ext cx="613278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Swis721 Cn BT" panose="020B0506020202030204" pitchFamily="34" charset="0"/>
                <a:sym typeface="Arial"/>
              </a:rPr>
              <a:t>  Individual Activity</a:t>
            </a:r>
            <a:endParaRPr sz="4400" b="1" i="0" u="none" strike="noStrike" cap="none" dirty="0">
              <a:solidFill>
                <a:schemeClr val="dk1"/>
              </a:solidFill>
              <a:latin typeface="Swis721 Cn BT" panose="020B0506020202030204" pitchFamily="34" charset="0"/>
              <a:sym typeface="Arial"/>
            </a:endParaRPr>
          </a:p>
        </p:txBody>
      </p:sp>
      <p:pic>
        <p:nvPicPr>
          <p:cNvPr id="883" name="Google Shape;883;p136" descr="Related image"/>
          <p:cNvPicPr preferRelativeResize="0"/>
          <p:nvPr/>
        </p:nvPicPr>
        <p:blipFill rotWithShape="1">
          <a:blip r:embed="rId3">
            <a:alphaModFix/>
          </a:blip>
          <a:srcRect/>
          <a:stretch/>
        </p:blipFill>
        <p:spPr>
          <a:xfrm>
            <a:off x="3494279" y="3995810"/>
            <a:ext cx="1574800" cy="1768565"/>
          </a:xfrm>
          <a:prstGeom prst="rect">
            <a:avLst/>
          </a:prstGeom>
          <a:noFill/>
          <a:ln>
            <a:noFill/>
          </a:ln>
        </p:spPr>
      </p:pic>
      <p:pic>
        <p:nvPicPr>
          <p:cNvPr id="884" name="Google Shape;884;p136" descr="Related image"/>
          <p:cNvPicPr preferRelativeResize="0"/>
          <p:nvPr/>
        </p:nvPicPr>
        <p:blipFill rotWithShape="1">
          <a:blip r:embed="rId3">
            <a:alphaModFix/>
          </a:blip>
          <a:srcRect/>
          <a:stretch/>
        </p:blipFill>
        <p:spPr>
          <a:xfrm>
            <a:off x="9278994" y="3995809"/>
            <a:ext cx="1574800" cy="17685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4275</Words>
  <Application>Microsoft Office PowerPoint</Application>
  <PresentationFormat>Widescreen</PresentationFormat>
  <Paragraphs>321</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Swis721 Cn BT</vt:lpstr>
      <vt:lpstr>Verdana</vt:lpstr>
      <vt:lpstr>Office Theme</vt:lpstr>
      <vt:lpstr>Custom Design</vt:lpstr>
      <vt:lpstr>PowerPoint Presentation</vt:lpstr>
      <vt:lpstr>    What Value Am I?</vt:lpstr>
      <vt:lpstr>    Core Values- Agenda- Day1 &amp; 2</vt:lpstr>
      <vt:lpstr>  Value 1 - COLLABORATIVE</vt:lpstr>
      <vt:lpstr>Why Is Interpersonal Effectiveness Of Employees Important For The Organization?</vt:lpstr>
      <vt:lpstr>PowerPoint Presentation</vt:lpstr>
      <vt:lpstr>Activity – Best Compliments </vt:lpstr>
      <vt:lpstr>  Value 2 - ACCOUNTABLE</vt:lpstr>
      <vt:lpstr>Make a note of all those elements that are in your circle of concern and in your circle of influence</vt:lpstr>
      <vt:lpstr> 2. Avoiding Making Excuses and Blame Games</vt:lpstr>
      <vt:lpstr>Value 4 - EXCELLENT</vt:lpstr>
      <vt:lpstr>   Moment of Mediocracy</vt:lpstr>
      <vt:lpstr>  The Extra Mile </vt:lpstr>
      <vt:lpstr>PowerPoint Presentation</vt:lpstr>
      <vt:lpstr>   Some Examples In your Organization…</vt:lpstr>
      <vt:lpstr>  Value 6 - INNOVATIVE</vt:lpstr>
      <vt:lpstr>  Types Of Innovation</vt:lpstr>
      <vt:lpstr>   Value 7 - NIMBLE</vt:lpstr>
      <vt:lpstr>PowerPoint Presentation</vt:lpstr>
      <vt:lpstr>Our Perception to Change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Trainings</dc:creator>
  <cp:lastModifiedBy>Sidharth Bhandari</cp:lastModifiedBy>
  <cp:revision>7</cp:revision>
  <dcterms:modified xsi:type="dcterms:W3CDTF">2024-10-02T15:26:14Z</dcterms:modified>
</cp:coreProperties>
</file>