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3527" r:id="rId2"/>
    <p:sldId id="3617" r:id="rId3"/>
    <p:sldId id="3640" r:id="rId4"/>
    <p:sldId id="444" r:id="rId5"/>
    <p:sldId id="3541" r:id="rId6"/>
    <p:sldId id="3543" r:id="rId7"/>
    <p:sldId id="497" r:id="rId8"/>
    <p:sldId id="490" r:id="rId9"/>
    <p:sldId id="482" r:id="rId10"/>
    <p:sldId id="3615" r:id="rId11"/>
    <p:sldId id="3609" r:id="rId12"/>
    <p:sldId id="481" r:id="rId13"/>
    <p:sldId id="3650" r:id="rId14"/>
    <p:sldId id="3653" r:id="rId15"/>
    <p:sldId id="3531" r:id="rId16"/>
    <p:sldId id="3669" r:id="rId17"/>
    <p:sldId id="3664"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dharth Bhandari" initials="SB" lastIdx="42" clrIdx="0">
    <p:extLst>
      <p:ext uri="{19B8F6BF-5375-455C-9EA6-DF929625EA0E}">
        <p15:presenceInfo xmlns:p15="http://schemas.microsoft.com/office/powerpoint/2012/main" userId="408c4fe377057d52" providerId="Windows Live"/>
      </p:ext>
    </p:extLst>
  </p:cmAuthor>
  <p:cmAuthor id="2" name="Dhrupad Sankar Hazra" initials="DSH" lastIdx="3" clrIdx="1">
    <p:extLst>
      <p:ext uri="{19B8F6BF-5375-455C-9EA6-DF929625EA0E}">
        <p15:presenceInfo xmlns:p15="http://schemas.microsoft.com/office/powerpoint/2012/main" userId="6f6b56eeaa0d3520" providerId="Windows Live"/>
      </p:ext>
    </p:extLst>
  </p:cmAuthor>
  <p:cmAuthor id="3" name="Mohammad Armaan" initials="MA" lastIdx="16" clrIdx="2">
    <p:extLst>
      <p:ext uri="{19B8F6BF-5375-455C-9EA6-DF929625EA0E}">
        <p15:presenceInfo xmlns:p15="http://schemas.microsoft.com/office/powerpoint/2012/main" userId="31aef47c891f50ed" providerId="Windows Live"/>
      </p:ext>
    </p:extLst>
  </p:cmAuthor>
  <p:cmAuthor id="4" name="Mohammad" initials="M" lastIdx="11" clrIdx="3">
    <p:extLst>
      <p:ext uri="{19B8F6BF-5375-455C-9EA6-DF929625EA0E}">
        <p15:presenceInfo xmlns:p15="http://schemas.microsoft.com/office/powerpoint/2012/main" userId="315c467f4dbd61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87"/>
    <a:srgbClr val="E5E9EC"/>
    <a:srgbClr val="FCD1B9"/>
    <a:srgbClr val="DECDC3"/>
    <a:srgbClr val="DDE6E8"/>
    <a:srgbClr val="C3D08A"/>
    <a:srgbClr val="CDA498"/>
    <a:srgbClr val="C4967F"/>
    <a:srgbClr val="B4907A"/>
    <a:srgbClr val="FF7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0" autoAdjust="0"/>
    <p:restoredTop sz="85578" autoAdjust="0"/>
  </p:normalViewPr>
  <p:slideViewPr>
    <p:cSldViewPr snapToGrid="0">
      <p:cViewPr varScale="1">
        <p:scale>
          <a:sx n="63" d="100"/>
          <a:sy n="63" d="100"/>
        </p:scale>
        <p:origin x="75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CA5D-5373-48AD-836F-2FA700CC3764}" type="doc">
      <dgm:prSet loTypeId="urn:microsoft.com/office/officeart/2008/layout/VerticalCurvedList#1" loCatId="list" qsTypeId="urn:microsoft.com/office/officeart/2005/8/quickstyle/simple1#1" qsCatId="simple" csTypeId="urn:microsoft.com/office/officeart/2005/8/colors/colorful5#1" csCatId="colorful" phldr="1"/>
      <dgm:spPr/>
      <dgm:t>
        <a:bodyPr/>
        <a:lstStyle/>
        <a:p>
          <a:endParaRPr lang="en-US"/>
        </a:p>
      </dgm:t>
    </dgm:pt>
    <dgm:pt modelId="{B85DBDD9-0ECC-48C0-94E5-CC8EA50C5785}">
      <dgm:prSet phldrT="[Text]" custT="1"/>
      <dgm:spPr/>
      <dgm:t>
        <a:bodyPr/>
        <a:lstStyle/>
        <a:p>
          <a:r>
            <a:rPr lang="en-US" altLang="en-US" sz="2000" dirty="0"/>
            <a:t>Taking the initiative to bring about positive results.</a:t>
          </a:r>
          <a:endParaRPr lang="en-US" sz="2000" b="1" dirty="0">
            <a:latin typeface="Swis721 Cn BT" panose="020B0506020202030204" pitchFamily="34" charset="0"/>
          </a:endParaRPr>
        </a:p>
      </dgm:t>
    </dgm:pt>
    <dgm:pt modelId="{823C9742-5555-4720-B514-27FA341FCD11}" type="parTrans" cxnId="{B6C92957-55F1-4A24-8063-90A78D614A08}">
      <dgm:prSet/>
      <dgm:spPr/>
      <dgm:t>
        <a:bodyPr/>
        <a:lstStyle/>
        <a:p>
          <a:endParaRPr lang="en-US" sz="2400"/>
        </a:p>
      </dgm:t>
    </dgm:pt>
    <dgm:pt modelId="{4C6EA491-2FCA-4693-87F0-6D9ED349C4D6}" type="sibTrans" cxnId="{B6C92957-55F1-4A24-8063-90A78D614A08}">
      <dgm:prSet/>
      <dgm:spPr/>
      <dgm:t>
        <a:bodyPr/>
        <a:lstStyle/>
        <a:p>
          <a:endParaRPr lang="en-US" sz="2400"/>
        </a:p>
      </dgm:t>
    </dgm:pt>
    <dgm:pt modelId="{994C9F85-3599-4431-8CCB-6149211E80EF}">
      <dgm:prSet phldrT="[Text]" custT="1"/>
      <dgm:spPr/>
      <dgm:t>
        <a:bodyPr/>
        <a:lstStyle/>
        <a:p>
          <a:r>
            <a:rPr lang="en-US" altLang="en-US" sz="2000" kern="1200" dirty="0">
              <a:solidFill>
                <a:prstClr val="white"/>
              </a:solidFill>
              <a:latin typeface="+mn-lt"/>
              <a:ea typeface="+mn-ea"/>
              <a:cs typeface="+mn-cs"/>
            </a:rPr>
            <a:t>Being accountable for the results of your actions - that are the of the highest quality and delivered in a timely manner</a:t>
          </a:r>
          <a:r>
            <a:rPr lang="en-US" altLang="en-US" sz="2000" kern="1200" dirty="0">
              <a:latin typeface="+mn-lt"/>
            </a:rPr>
            <a:t>.</a:t>
          </a:r>
          <a:endParaRPr lang="en-US" sz="2000" b="1" kern="1200" dirty="0">
            <a:latin typeface="+mn-lt"/>
          </a:endParaRPr>
        </a:p>
      </dgm:t>
    </dgm:pt>
    <dgm:pt modelId="{621EFB93-5728-4AC7-B205-33A33B501741}" type="parTrans" cxnId="{D289C839-08D7-4CBE-9567-1F63725EB96B}">
      <dgm:prSet/>
      <dgm:spPr/>
      <dgm:t>
        <a:bodyPr/>
        <a:lstStyle/>
        <a:p>
          <a:endParaRPr lang="en-US" sz="2400"/>
        </a:p>
      </dgm:t>
    </dgm:pt>
    <dgm:pt modelId="{36D82577-8FED-4A1B-BDB4-2BBCE17957D7}" type="sibTrans" cxnId="{D289C839-08D7-4CBE-9567-1F63725EB96B}">
      <dgm:prSet/>
      <dgm:spPr/>
      <dgm:t>
        <a:bodyPr/>
        <a:lstStyle/>
        <a:p>
          <a:endParaRPr lang="en-US" sz="2400"/>
        </a:p>
      </dgm:t>
    </dgm:pt>
    <dgm:pt modelId="{19BA73D1-0B0A-4FF1-B94B-A41E01AD0521}">
      <dgm:prSet phldrT="[Text]" custT="1"/>
      <dgm:spPr/>
      <dgm:t>
        <a:bodyPr/>
        <a:lstStyle/>
        <a:p>
          <a:r>
            <a:rPr lang="en-US" altLang="en-US" sz="2000" kern="1200" dirty="0">
              <a:solidFill>
                <a:prstClr val="white"/>
              </a:solidFill>
              <a:latin typeface="Swis721 Cn BT"/>
              <a:ea typeface="+mn-ea"/>
              <a:cs typeface="+mn-cs"/>
            </a:rPr>
            <a:t>Taking ownership shows others that they can trust you to do the right thing</a:t>
          </a:r>
          <a:endParaRPr lang="en-US" sz="2000" kern="1200" dirty="0">
            <a:solidFill>
              <a:prstClr val="white"/>
            </a:solidFill>
            <a:latin typeface="Swis721 Cn BT"/>
            <a:ea typeface="+mn-ea"/>
            <a:cs typeface="+mn-cs"/>
          </a:endParaRPr>
        </a:p>
      </dgm:t>
    </dgm:pt>
    <dgm:pt modelId="{3655417B-3E50-47DE-8D9F-D89A85F944AE}" type="parTrans" cxnId="{5B94FE65-AD13-4EC0-BF44-77DE4BFCB8F2}">
      <dgm:prSet/>
      <dgm:spPr/>
      <dgm:t>
        <a:bodyPr/>
        <a:lstStyle/>
        <a:p>
          <a:endParaRPr lang="en-US" sz="2400"/>
        </a:p>
      </dgm:t>
    </dgm:pt>
    <dgm:pt modelId="{1528544F-E2B1-4043-A147-51335256C119}" type="sibTrans" cxnId="{5B94FE65-AD13-4EC0-BF44-77DE4BFCB8F2}">
      <dgm:prSet/>
      <dgm:spPr/>
      <dgm:t>
        <a:bodyPr/>
        <a:lstStyle/>
        <a:p>
          <a:endParaRPr lang="en-US" sz="2400"/>
        </a:p>
      </dgm:t>
    </dgm:pt>
    <dgm:pt modelId="{A7494C2D-465C-40C5-83DC-B5100EA83AFE}">
      <dgm:prSet phldrT="[Text]" custT="1"/>
      <dgm:spPr/>
      <dgm:t>
        <a:bodyPr/>
        <a:lstStyle/>
        <a:p>
          <a:r>
            <a:rPr lang="en-US" altLang="en-US" sz="2000" dirty="0"/>
            <a:t>Not waiting for others to act, and caring about the outcome as much as an owner of the company would</a:t>
          </a:r>
          <a:endParaRPr lang="en-US" sz="2000" b="1" dirty="0">
            <a:latin typeface="Swis721 Cn BT" panose="020B0506020202030204" pitchFamily="34" charset="0"/>
          </a:endParaRPr>
        </a:p>
      </dgm:t>
    </dgm:pt>
    <dgm:pt modelId="{45F8B14F-6B58-4813-91D1-2D0054C50EAF}" type="sibTrans" cxnId="{E8AD8A3C-0920-46F9-AF55-FBBF671217D4}">
      <dgm:prSet/>
      <dgm:spPr/>
      <dgm:t>
        <a:bodyPr/>
        <a:lstStyle/>
        <a:p>
          <a:endParaRPr lang="en-US" sz="2400"/>
        </a:p>
      </dgm:t>
    </dgm:pt>
    <dgm:pt modelId="{19990288-B8C5-44CE-980A-7B69D451F1C5}" type="parTrans" cxnId="{E8AD8A3C-0920-46F9-AF55-FBBF671217D4}">
      <dgm:prSet/>
      <dgm:spPr/>
      <dgm:t>
        <a:bodyPr/>
        <a:lstStyle/>
        <a:p>
          <a:endParaRPr lang="en-US" sz="2400"/>
        </a:p>
      </dgm:t>
    </dgm:pt>
    <dgm:pt modelId="{BBB93B98-F201-4B34-AA3E-73767395FF49}" type="pres">
      <dgm:prSet presAssocID="{5547CA5D-5373-48AD-836F-2FA700CC3764}" presName="Name0" presStyleCnt="0">
        <dgm:presLayoutVars>
          <dgm:chMax val="7"/>
          <dgm:chPref val="7"/>
          <dgm:dir/>
        </dgm:presLayoutVars>
      </dgm:prSet>
      <dgm:spPr/>
    </dgm:pt>
    <dgm:pt modelId="{B0AB311B-AA1D-46D9-9230-BA55042A84C0}" type="pres">
      <dgm:prSet presAssocID="{5547CA5D-5373-48AD-836F-2FA700CC3764}" presName="Name1" presStyleCnt="0"/>
      <dgm:spPr/>
    </dgm:pt>
    <dgm:pt modelId="{A193A68E-8EDB-49CD-9165-E328CE5CF60B}" type="pres">
      <dgm:prSet presAssocID="{5547CA5D-5373-48AD-836F-2FA700CC3764}" presName="cycle" presStyleCnt="0"/>
      <dgm:spPr/>
    </dgm:pt>
    <dgm:pt modelId="{1B87DFAA-D634-43B0-8839-636CD0D783FF}" type="pres">
      <dgm:prSet presAssocID="{5547CA5D-5373-48AD-836F-2FA700CC3764}" presName="srcNode" presStyleLbl="node1" presStyleIdx="0" presStyleCnt="4"/>
      <dgm:spPr/>
    </dgm:pt>
    <dgm:pt modelId="{FA345F44-689B-4C74-A5D6-24EF7E5D6845}" type="pres">
      <dgm:prSet presAssocID="{5547CA5D-5373-48AD-836F-2FA700CC3764}" presName="conn" presStyleLbl="parChTrans1D2" presStyleIdx="0" presStyleCnt="1"/>
      <dgm:spPr/>
    </dgm:pt>
    <dgm:pt modelId="{303F6B51-1C6A-4342-936A-CD3AD1F02106}" type="pres">
      <dgm:prSet presAssocID="{5547CA5D-5373-48AD-836F-2FA700CC3764}" presName="extraNode" presStyleLbl="node1" presStyleIdx="0" presStyleCnt="4"/>
      <dgm:spPr/>
    </dgm:pt>
    <dgm:pt modelId="{1E187DB0-DFF4-41D7-9DFF-8F7C2CF27E54}" type="pres">
      <dgm:prSet presAssocID="{5547CA5D-5373-48AD-836F-2FA700CC3764}" presName="dstNode" presStyleLbl="node1" presStyleIdx="0" presStyleCnt="4"/>
      <dgm:spPr/>
    </dgm:pt>
    <dgm:pt modelId="{BACC517B-BE61-4A35-AFF3-99642CBB4076}" type="pres">
      <dgm:prSet presAssocID="{B85DBDD9-0ECC-48C0-94E5-CC8EA50C5785}" presName="text_1" presStyleLbl="node1" presStyleIdx="0" presStyleCnt="4" custScaleX="100362" custLinFactNeighborX="130" custLinFactNeighborY="-6887">
        <dgm:presLayoutVars>
          <dgm:bulletEnabled val="1"/>
        </dgm:presLayoutVars>
      </dgm:prSet>
      <dgm:spPr/>
    </dgm:pt>
    <dgm:pt modelId="{B3C5094E-9BD2-49B7-BC2C-1AF042B8BD0A}" type="pres">
      <dgm:prSet presAssocID="{B85DBDD9-0ECC-48C0-94E5-CC8EA50C5785}" presName="accent_1" presStyleCnt="0"/>
      <dgm:spPr/>
    </dgm:pt>
    <dgm:pt modelId="{F679BB95-537A-4E33-9B33-9D53EE5F61DC}" type="pres">
      <dgm:prSet presAssocID="{B85DBDD9-0ECC-48C0-94E5-CC8EA50C5785}" presName="accentRepeatNode" presStyleLbl="solidFgAcc1" presStyleIdx="0" presStyleCnt="4"/>
      <dgm:spPr/>
    </dgm:pt>
    <dgm:pt modelId="{09DC80E9-A8F6-4284-B35E-20B6C1845D73}" type="pres">
      <dgm:prSet presAssocID="{A7494C2D-465C-40C5-83DC-B5100EA83AFE}" presName="text_2" presStyleLbl="node1" presStyleIdx="1" presStyleCnt="4" custScaleX="101312" custLinFactNeighborX="-649" custLinFactNeighborY="-5697">
        <dgm:presLayoutVars>
          <dgm:bulletEnabled val="1"/>
        </dgm:presLayoutVars>
      </dgm:prSet>
      <dgm:spPr/>
    </dgm:pt>
    <dgm:pt modelId="{A5A1944C-57A7-4E8A-8AC1-3C15C0B898A2}" type="pres">
      <dgm:prSet presAssocID="{A7494C2D-465C-40C5-83DC-B5100EA83AFE}" presName="accent_2" presStyleCnt="0"/>
      <dgm:spPr/>
    </dgm:pt>
    <dgm:pt modelId="{2FCFBEA2-E340-4507-81C1-9B3E8D48E021}" type="pres">
      <dgm:prSet presAssocID="{A7494C2D-465C-40C5-83DC-B5100EA83AFE}" presName="accentRepeatNode" presStyleLbl="solidFgAcc1" presStyleIdx="1" presStyleCnt="4"/>
      <dgm:spPr/>
    </dgm:pt>
    <dgm:pt modelId="{332BB7A1-096E-4EF8-9152-A801C35E3F0E}" type="pres">
      <dgm:prSet presAssocID="{994C9F85-3599-4431-8CCB-6149211E80EF}" presName="text_3" presStyleLbl="node1" presStyleIdx="2" presStyleCnt="4">
        <dgm:presLayoutVars>
          <dgm:bulletEnabled val="1"/>
        </dgm:presLayoutVars>
      </dgm:prSet>
      <dgm:spPr/>
    </dgm:pt>
    <dgm:pt modelId="{9C6AB94D-D868-429F-8E43-AAEFC8E4836A}" type="pres">
      <dgm:prSet presAssocID="{994C9F85-3599-4431-8CCB-6149211E80EF}" presName="accent_3" presStyleCnt="0"/>
      <dgm:spPr/>
    </dgm:pt>
    <dgm:pt modelId="{EF43E16C-41F0-4307-826A-0C12355127F8}" type="pres">
      <dgm:prSet presAssocID="{994C9F85-3599-4431-8CCB-6149211E80EF}" presName="accentRepeatNode" presStyleLbl="solidFgAcc1" presStyleIdx="2" presStyleCnt="4"/>
      <dgm:spPr/>
    </dgm:pt>
    <dgm:pt modelId="{FD06C1EB-20D7-4F34-91DD-334142EE8C25}" type="pres">
      <dgm:prSet presAssocID="{19BA73D1-0B0A-4FF1-B94B-A41E01AD0521}" presName="text_4" presStyleLbl="node1" presStyleIdx="3" presStyleCnt="4">
        <dgm:presLayoutVars>
          <dgm:bulletEnabled val="1"/>
        </dgm:presLayoutVars>
      </dgm:prSet>
      <dgm:spPr/>
    </dgm:pt>
    <dgm:pt modelId="{5EC446EF-6D8B-41C9-AE78-9970E08523E0}" type="pres">
      <dgm:prSet presAssocID="{19BA73D1-0B0A-4FF1-B94B-A41E01AD0521}" presName="accent_4" presStyleCnt="0"/>
      <dgm:spPr/>
    </dgm:pt>
    <dgm:pt modelId="{E200DF1C-1A9B-4A71-8DB9-302205167B97}" type="pres">
      <dgm:prSet presAssocID="{19BA73D1-0B0A-4FF1-B94B-A41E01AD0521}" presName="accentRepeatNode" presStyleLbl="solidFgAcc1" presStyleIdx="3" presStyleCnt="4"/>
      <dgm:spPr/>
    </dgm:pt>
  </dgm:ptLst>
  <dgm:cxnLst>
    <dgm:cxn modelId="{C923D807-27C2-44F9-A8D7-03260E454B3D}" type="presOf" srcId="{19BA73D1-0B0A-4FF1-B94B-A41E01AD0521}" destId="{FD06C1EB-20D7-4F34-91DD-334142EE8C25}" srcOrd="0" destOrd="0" presId="urn:microsoft.com/office/officeart/2008/layout/VerticalCurvedList#1"/>
    <dgm:cxn modelId="{3B460D13-07F6-4DA9-ADC5-6A0773DE3C93}" type="presOf" srcId="{994C9F85-3599-4431-8CCB-6149211E80EF}" destId="{332BB7A1-096E-4EF8-9152-A801C35E3F0E}" srcOrd="0" destOrd="0" presId="urn:microsoft.com/office/officeart/2008/layout/VerticalCurvedList#1"/>
    <dgm:cxn modelId="{D289C839-08D7-4CBE-9567-1F63725EB96B}" srcId="{5547CA5D-5373-48AD-836F-2FA700CC3764}" destId="{994C9F85-3599-4431-8CCB-6149211E80EF}" srcOrd="2" destOrd="0" parTransId="{621EFB93-5728-4AC7-B205-33A33B501741}" sibTransId="{36D82577-8FED-4A1B-BDB4-2BBCE17957D7}"/>
    <dgm:cxn modelId="{E8AD8A3C-0920-46F9-AF55-FBBF671217D4}" srcId="{5547CA5D-5373-48AD-836F-2FA700CC3764}" destId="{A7494C2D-465C-40C5-83DC-B5100EA83AFE}" srcOrd="1" destOrd="0" parTransId="{19990288-B8C5-44CE-980A-7B69D451F1C5}" sibTransId="{45F8B14F-6B58-4813-91D1-2D0054C50EAF}"/>
    <dgm:cxn modelId="{67C2D25C-6D84-45E4-A5C8-39401D2A791F}" type="presOf" srcId="{A7494C2D-465C-40C5-83DC-B5100EA83AFE}" destId="{09DC80E9-A8F6-4284-B35E-20B6C1845D73}" srcOrd="0" destOrd="0" presId="urn:microsoft.com/office/officeart/2008/layout/VerticalCurvedList#1"/>
    <dgm:cxn modelId="{5B94FE65-AD13-4EC0-BF44-77DE4BFCB8F2}" srcId="{5547CA5D-5373-48AD-836F-2FA700CC3764}" destId="{19BA73D1-0B0A-4FF1-B94B-A41E01AD0521}" srcOrd="3" destOrd="0" parTransId="{3655417B-3E50-47DE-8D9F-D89A85F944AE}" sibTransId="{1528544F-E2B1-4043-A147-51335256C119}"/>
    <dgm:cxn modelId="{B6C92957-55F1-4A24-8063-90A78D614A08}" srcId="{5547CA5D-5373-48AD-836F-2FA700CC3764}" destId="{B85DBDD9-0ECC-48C0-94E5-CC8EA50C5785}" srcOrd="0" destOrd="0" parTransId="{823C9742-5555-4720-B514-27FA341FCD11}" sibTransId="{4C6EA491-2FCA-4693-87F0-6D9ED349C4D6}"/>
    <dgm:cxn modelId="{0A59139F-7E6A-4263-92AE-329AE81126C2}" type="presOf" srcId="{5547CA5D-5373-48AD-836F-2FA700CC3764}" destId="{BBB93B98-F201-4B34-AA3E-73767395FF49}" srcOrd="0" destOrd="0" presId="urn:microsoft.com/office/officeart/2008/layout/VerticalCurvedList#1"/>
    <dgm:cxn modelId="{EAA82BE7-CC01-4231-BD59-1447B6D2BBAA}" type="presOf" srcId="{4C6EA491-2FCA-4693-87F0-6D9ED349C4D6}" destId="{FA345F44-689B-4C74-A5D6-24EF7E5D6845}" srcOrd="0" destOrd="0" presId="urn:microsoft.com/office/officeart/2008/layout/VerticalCurvedList#1"/>
    <dgm:cxn modelId="{260988E7-2277-485B-8BDE-FBF07D5D2ADC}" type="presOf" srcId="{B85DBDD9-0ECC-48C0-94E5-CC8EA50C5785}" destId="{BACC517B-BE61-4A35-AFF3-99642CBB4076}" srcOrd="0" destOrd="0" presId="urn:microsoft.com/office/officeart/2008/layout/VerticalCurvedList#1"/>
    <dgm:cxn modelId="{F195288E-D937-4EE8-9ECD-14EE0769C080}" type="presParOf" srcId="{BBB93B98-F201-4B34-AA3E-73767395FF49}" destId="{B0AB311B-AA1D-46D9-9230-BA55042A84C0}" srcOrd="0" destOrd="0" presId="urn:microsoft.com/office/officeart/2008/layout/VerticalCurvedList#1"/>
    <dgm:cxn modelId="{8E13E069-3518-4B3F-A2A6-80FA8CB1C6FF}" type="presParOf" srcId="{B0AB311B-AA1D-46D9-9230-BA55042A84C0}" destId="{A193A68E-8EDB-49CD-9165-E328CE5CF60B}" srcOrd="0" destOrd="0" presId="urn:microsoft.com/office/officeart/2008/layout/VerticalCurvedList#1"/>
    <dgm:cxn modelId="{A72316AD-9CDE-4E4F-B974-6E5B788324DB}" type="presParOf" srcId="{A193A68E-8EDB-49CD-9165-E328CE5CF60B}" destId="{1B87DFAA-D634-43B0-8839-636CD0D783FF}" srcOrd="0" destOrd="0" presId="urn:microsoft.com/office/officeart/2008/layout/VerticalCurvedList#1"/>
    <dgm:cxn modelId="{02E90721-4396-4156-858F-D547923F80B2}" type="presParOf" srcId="{A193A68E-8EDB-49CD-9165-E328CE5CF60B}" destId="{FA345F44-689B-4C74-A5D6-24EF7E5D6845}" srcOrd="1" destOrd="0" presId="urn:microsoft.com/office/officeart/2008/layout/VerticalCurvedList#1"/>
    <dgm:cxn modelId="{A4A5760C-542C-4AA5-99C9-9FA018DEA1B9}" type="presParOf" srcId="{A193A68E-8EDB-49CD-9165-E328CE5CF60B}" destId="{303F6B51-1C6A-4342-936A-CD3AD1F02106}" srcOrd="2" destOrd="0" presId="urn:microsoft.com/office/officeart/2008/layout/VerticalCurvedList#1"/>
    <dgm:cxn modelId="{B721F530-5A65-4668-9F72-7302F605F84F}" type="presParOf" srcId="{A193A68E-8EDB-49CD-9165-E328CE5CF60B}" destId="{1E187DB0-DFF4-41D7-9DFF-8F7C2CF27E54}" srcOrd="3" destOrd="0" presId="urn:microsoft.com/office/officeart/2008/layout/VerticalCurvedList#1"/>
    <dgm:cxn modelId="{2245DFB7-4499-4065-8A30-8E75D0D5F96C}" type="presParOf" srcId="{B0AB311B-AA1D-46D9-9230-BA55042A84C0}" destId="{BACC517B-BE61-4A35-AFF3-99642CBB4076}" srcOrd="1" destOrd="0" presId="urn:microsoft.com/office/officeart/2008/layout/VerticalCurvedList#1"/>
    <dgm:cxn modelId="{A1ED6D9A-C9D3-4D55-B6CA-A7F3313675E4}" type="presParOf" srcId="{B0AB311B-AA1D-46D9-9230-BA55042A84C0}" destId="{B3C5094E-9BD2-49B7-BC2C-1AF042B8BD0A}" srcOrd="2" destOrd="0" presId="urn:microsoft.com/office/officeart/2008/layout/VerticalCurvedList#1"/>
    <dgm:cxn modelId="{49534369-0FF6-479F-867D-D866AB09F655}" type="presParOf" srcId="{B3C5094E-9BD2-49B7-BC2C-1AF042B8BD0A}" destId="{F679BB95-537A-4E33-9B33-9D53EE5F61DC}" srcOrd="0" destOrd="0" presId="urn:microsoft.com/office/officeart/2008/layout/VerticalCurvedList#1"/>
    <dgm:cxn modelId="{5AE62245-02EB-4951-947F-77756385D564}" type="presParOf" srcId="{B0AB311B-AA1D-46D9-9230-BA55042A84C0}" destId="{09DC80E9-A8F6-4284-B35E-20B6C1845D73}" srcOrd="3" destOrd="0" presId="urn:microsoft.com/office/officeart/2008/layout/VerticalCurvedList#1"/>
    <dgm:cxn modelId="{0994EDCD-A0BF-4F72-A984-E700FE06BBFF}" type="presParOf" srcId="{B0AB311B-AA1D-46D9-9230-BA55042A84C0}" destId="{A5A1944C-57A7-4E8A-8AC1-3C15C0B898A2}" srcOrd="4" destOrd="0" presId="urn:microsoft.com/office/officeart/2008/layout/VerticalCurvedList#1"/>
    <dgm:cxn modelId="{8E6689A4-92B0-4F37-9CCA-C6EE66944058}" type="presParOf" srcId="{A5A1944C-57A7-4E8A-8AC1-3C15C0B898A2}" destId="{2FCFBEA2-E340-4507-81C1-9B3E8D48E021}" srcOrd="0" destOrd="0" presId="urn:microsoft.com/office/officeart/2008/layout/VerticalCurvedList#1"/>
    <dgm:cxn modelId="{52241030-6AD9-45B8-B692-C7D67C91D72E}" type="presParOf" srcId="{B0AB311B-AA1D-46D9-9230-BA55042A84C0}" destId="{332BB7A1-096E-4EF8-9152-A801C35E3F0E}" srcOrd="5" destOrd="0" presId="urn:microsoft.com/office/officeart/2008/layout/VerticalCurvedList#1"/>
    <dgm:cxn modelId="{993955A1-6AFB-427A-968E-77264398A6E0}" type="presParOf" srcId="{B0AB311B-AA1D-46D9-9230-BA55042A84C0}" destId="{9C6AB94D-D868-429F-8E43-AAEFC8E4836A}" srcOrd="6" destOrd="0" presId="urn:microsoft.com/office/officeart/2008/layout/VerticalCurvedList#1"/>
    <dgm:cxn modelId="{E058D510-AF78-4FEC-94FF-7F9CD6182C7F}" type="presParOf" srcId="{9C6AB94D-D868-429F-8E43-AAEFC8E4836A}" destId="{EF43E16C-41F0-4307-826A-0C12355127F8}" srcOrd="0" destOrd="0" presId="urn:microsoft.com/office/officeart/2008/layout/VerticalCurvedList#1"/>
    <dgm:cxn modelId="{960DF1B1-1CEB-47BE-B3F5-163BB1E1C7E5}" type="presParOf" srcId="{B0AB311B-AA1D-46D9-9230-BA55042A84C0}" destId="{FD06C1EB-20D7-4F34-91DD-334142EE8C25}" srcOrd="7" destOrd="0" presId="urn:microsoft.com/office/officeart/2008/layout/VerticalCurvedList#1"/>
    <dgm:cxn modelId="{56894CD1-5BF9-4EE4-804E-078D5C99BA6A}" type="presParOf" srcId="{B0AB311B-AA1D-46D9-9230-BA55042A84C0}" destId="{5EC446EF-6D8B-41C9-AE78-9970E08523E0}" srcOrd="8" destOrd="0" presId="urn:microsoft.com/office/officeart/2008/layout/VerticalCurvedList#1"/>
    <dgm:cxn modelId="{696F0DCE-ADD4-4715-8CC5-CE313DAAF95B}" type="presParOf" srcId="{5EC446EF-6D8B-41C9-AE78-9970E08523E0}" destId="{E200DF1C-1A9B-4A71-8DB9-302205167B97}"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777852-8CA1-4A2F-A542-D685D5438B97}"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D67CFE98-F96F-45B6-8F54-FE910F69C96A}">
      <dgm:prSet phldrT="[Text]" custT="1"/>
      <dgm:spPr/>
      <dgm:t>
        <a:bodyPr/>
        <a:lstStyle/>
        <a:p>
          <a:r>
            <a:rPr lang="en-US" sz="2200" dirty="0">
              <a:latin typeface="Swis721 Cn BT" panose="020B0506020202030204" pitchFamily="34" charset="0"/>
            </a:rPr>
            <a:t>Walk around</a:t>
          </a:r>
        </a:p>
      </dgm:t>
    </dgm:pt>
    <dgm:pt modelId="{1D22B110-61F9-4180-9B77-36DC0835758B}" type="parTrans" cxnId="{7A410FD2-AAA0-4021-9731-5607BCF234DD}">
      <dgm:prSet/>
      <dgm:spPr/>
      <dgm:t>
        <a:bodyPr/>
        <a:lstStyle/>
        <a:p>
          <a:endParaRPr lang="en-US"/>
        </a:p>
      </dgm:t>
    </dgm:pt>
    <dgm:pt modelId="{03A02B5B-41D2-408A-B66B-813C2C04C8DD}" type="sibTrans" cxnId="{7A410FD2-AAA0-4021-9731-5607BCF234DD}">
      <dgm:prSet/>
      <dgm:spPr/>
      <dgm:t>
        <a:bodyPr/>
        <a:lstStyle/>
        <a:p>
          <a:endParaRPr lang="en-US"/>
        </a:p>
      </dgm:t>
    </dgm:pt>
    <dgm:pt modelId="{D207187A-CE03-4359-9AD4-83B25E832AA5}">
      <dgm:prSet phldrT="[Text]" custT="1"/>
      <dgm:spPr/>
      <dgm:t>
        <a:bodyPr/>
        <a:lstStyle/>
        <a:p>
          <a:r>
            <a:rPr lang="en-US" sz="2200" dirty="0">
              <a:latin typeface="Swis721 Cn BT" panose="020B0506020202030204" pitchFamily="34" charset="0"/>
            </a:rPr>
            <a:t>Get a fresh plate for refilling</a:t>
          </a:r>
        </a:p>
      </dgm:t>
    </dgm:pt>
    <dgm:pt modelId="{39DE9BB3-5ADA-4D3B-AEAB-2A0BE754A08F}" type="parTrans" cxnId="{42441BBB-951C-4412-817A-8352AA6387A5}">
      <dgm:prSet/>
      <dgm:spPr/>
      <dgm:t>
        <a:bodyPr/>
        <a:lstStyle/>
        <a:p>
          <a:endParaRPr lang="en-US"/>
        </a:p>
      </dgm:t>
    </dgm:pt>
    <dgm:pt modelId="{9BCB2AC7-D613-492E-BA39-32C6C430615E}" type="sibTrans" cxnId="{42441BBB-951C-4412-817A-8352AA6387A5}">
      <dgm:prSet/>
      <dgm:spPr/>
      <dgm:t>
        <a:bodyPr/>
        <a:lstStyle/>
        <a:p>
          <a:endParaRPr lang="en-US"/>
        </a:p>
      </dgm:t>
    </dgm:pt>
    <dgm:pt modelId="{6B00A2D3-ED01-4B9C-8598-DE6F6BEC7585}">
      <dgm:prSet phldrT="[Text]" custT="1"/>
      <dgm:spPr/>
      <dgm:t>
        <a:bodyPr/>
        <a:lstStyle/>
        <a:p>
          <a:r>
            <a:rPr lang="en-US" sz="2200" dirty="0">
              <a:latin typeface="Swis721 Cn BT" panose="020B0506020202030204" pitchFamily="34" charset="0"/>
            </a:rPr>
            <a:t>Never reach around someone</a:t>
          </a:r>
        </a:p>
      </dgm:t>
    </dgm:pt>
    <dgm:pt modelId="{454A2FF1-7DC1-4B76-85D8-8E1F93364D78}" type="parTrans" cxnId="{F5AD89DC-A4FE-44E4-8C39-B57714ED4000}">
      <dgm:prSet/>
      <dgm:spPr/>
      <dgm:t>
        <a:bodyPr/>
        <a:lstStyle/>
        <a:p>
          <a:endParaRPr lang="en-US"/>
        </a:p>
      </dgm:t>
    </dgm:pt>
    <dgm:pt modelId="{9ABD0D11-8E5D-40F6-B1F5-B4BED5048CDC}" type="sibTrans" cxnId="{F5AD89DC-A4FE-44E4-8C39-B57714ED4000}">
      <dgm:prSet/>
      <dgm:spPr/>
      <dgm:t>
        <a:bodyPr/>
        <a:lstStyle/>
        <a:p>
          <a:endParaRPr lang="en-US"/>
        </a:p>
      </dgm:t>
    </dgm:pt>
    <dgm:pt modelId="{91C47983-CDBC-4C36-B38D-D28F50B27608}">
      <dgm:prSet phldrT="[Text]" custT="1"/>
      <dgm:spPr/>
      <dgm:t>
        <a:bodyPr/>
        <a:lstStyle/>
        <a:p>
          <a:r>
            <a:rPr lang="en-US" sz="2200" dirty="0">
              <a:latin typeface="Swis721 Cn BT" panose="020B0506020202030204" pitchFamily="34" charset="0"/>
            </a:rPr>
            <a:t>Keep the line moving</a:t>
          </a:r>
        </a:p>
      </dgm:t>
    </dgm:pt>
    <dgm:pt modelId="{22C23F32-9864-4757-891C-EC46DC3609D1}" type="parTrans" cxnId="{0CBBB780-E2F0-46D9-B7EE-F93D3C09D913}">
      <dgm:prSet/>
      <dgm:spPr/>
      <dgm:t>
        <a:bodyPr/>
        <a:lstStyle/>
        <a:p>
          <a:endParaRPr lang="en-US"/>
        </a:p>
      </dgm:t>
    </dgm:pt>
    <dgm:pt modelId="{359FFDBB-B3BC-41C5-A13F-5AE70724CDBC}" type="sibTrans" cxnId="{0CBBB780-E2F0-46D9-B7EE-F93D3C09D913}">
      <dgm:prSet/>
      <dgm:spPr/>
      <dgm:t>
        <a:bodyPr/>
        <a:lstStyle/>
        <a:p>
          <a:endParaRPr lang="en-US"/>
        </a:p>
      </dgm:t>
    </dgm:pt>
    <dgm:pt modelId="{C4B0509E-0520-46DD-8B7C-78CCE924745F}">
      <dgm:prSet phldrT="[Text]" custT="1"/>
      <dgm:spPr/>
      <dgm:t>
        <a:bodyPr/>
        <a:lstStyle/>
        <a:p>
          <a:r>
            <a:rPr lang="en-US" sz="2200" dirty="0">
              <a:latin typeface="Swis721 Cn BT" panose="020B0506020202030204" pitchFamily="34" charset="0"/>
            </a:rPr>
            <a:t>Don’t touch the food in the serving dishes</a:t>
          </a:r>
        </a:p>
      </dgm:t>
    </dgm:pt>
    <dgm:pt modelId="{0A2B623B-6BF8-4254-B927-3EA1F1D8DF3B}" type="parTrans" cxnId="{09FE4852-CF23-48DC-B5D7-DAC6F9AC8E48}">
      <dgm:prSet/>
      <dgm:spPr/>
      <dgm:t>
        <a:bodyPr/>
        <a:lstStyle/>
        <a:p>
          <a:endParaRPr lang="en-US"/>
        </a:p>
      </dgm:t>
    </dgm:pt>
    <dgm:pt modelId="{AC357A50-0667-4ACF-95EA-A3811A2EB245}" type="sibTrans" cxnId="{09FE4852-CF23-48DC-B5D7-DAC6F9AC8E48}">
      <dgm:prSet/>
      <dgm:spPr/>
      <dgm:t>
        <a:bodyPr/>
        <a:lstStyle/>
        <a:p>
          <a:endParaRPr lang="en-US"/>
        </a:p>
      </dgm:t>
    </dgm:pt>
    <dgm:pt modelId="{B377E99B-0939-437D-BA28-15823F2079A2}">
      <dgm:prSet phldrT="[Text]" custT="1"/>
      <dgm:spPr/>
      <dgm:t>
        <a:bodyPr/>
        <a:lstStyle/>
        <a:p>
          <a:r>
            <a:rPr lang="en-US" sz="2200" dirty="0">
              <a:latin typeface="Swis721 Cn BT" panose="020B0506020202030204" pitchFamily="34" charset="0"/>
            </a:rPr>
            <a:t>Place all serving utensils in the original dishes</a:t>
          </a:r>
        </a:p>
      </dgm:t>
    </dgm:pt>
    <dgm:pt modelId="{FABC96B0-4FD6-40F6-9034-AE430AD8217F}" type="parTrans" cxnId="{35E7FEF9-62F4-459E-A829-461977E48C10}">
      <dgm:prSet/>
      <dgm:spPr/>
      <dgm:t>
        <a:bodyPr/>
        <a:lstStyle/>
        <a:p>
          <a:endParaRPr lang="en-US"/>
        </a:p>
      </dgm:t>
    </dgm:pt>
    <dgm:pt modelId="{7407F578-D850-4119-B0BD-9ED81700C99E}" type="sibTrans" cxnId="{35E7FEF9-62F4-459E-A829-461977E48C10}">
      <dgm:prSet/>
      <dgm:spPr/>
      <dgm:t>
        <a:bodyPr/>
        <a:lstStyle/>
        <a:p>
          <a:endParaRPr lang="en-US"/>
        </a:p>
      </dgm:t>
    </dgm:pt>
    <dgm:pt modelId="{3D965978-7B59-4477-95F6-12775EB6EDC0}">
      <dgm:prSet phldrT="[Text]" custT="1"/>
      <dgm:spPr/>
      <dgm:t>
        <a:bodyPr/>
        <a:lstStyle/>
        <a:p>
          <a:r>
            <a:rPr lang="en-US" sz="2200" dirty="0">
              <a:latin typeface="Swis721 Cn BT" panose="020B0506020202030204" pitchFamily="34" charset="0"/>
            </a:rPr>
            <a:t>Leave the napkin on the table while refilling</a:t>
          </a:r>
        </a:p>
      </dgm:t>
    </dgm:pt>
    <dgm:pt modelId="{ADB5D89A-D568-4E4E-BD24-2F49E75262C6}" type="parTrans" cxnId="{38A6E9D3-0A4B-4ACE-928F-8C6B59D1209A}">
      <dgm:prSet/>
      <dgm:spPr/>
      <dgm:t>
        <a:bodyPr/>
        <a:lstStyle/>
        <a:p>
          <a:endParaRPr lang="en-US"/>
        </a:p>
      </dgm:t>
    </dgm:pt>
    <dgm:pt modelId="{4E5AE229-9595-4BBF-8A5E-40FEC91B61A7}" type="sibTrans" cxnId="{38A6E9D3-0A4B-4ACE-928F-8C6B59D1209A}">
      <dgm:prSet/>
      <dgm:spPr/>
      <dgm:t>
        <a:bodyPr/>
        <a:lstStyle/>
        <a:p>
          <a:endParaRPr lang="en-US"/>
        </a:p>
      </dgm:t>
    </dgm:pt>
    <dgm:pt modelId="{D88D4440-7EA2-449D-82BA-E73667212887}" type="pres">
      <dgm:prSet presAssocID="{0E777852-8CA1-4A2F-A542-D685D5438B97}" presName="Name0" presStyleCnt="0">
        <dgm:presLayoutVars>
          <dgm:chMax val="7"/>
          <dgm:chPref val="7"/>
          <dgm:dir/>
        </dgm:presLayoutVars>
      </dgm:prSet>
      <dgm:spPr/>
    </dgm:pt>
    <dgm:pt modelId="{D19525F0-B0D3-4EC6-9BEF-FCA9E9B95A11}" type="pres">
      <dgm:prSet presAssocID="{0E777852-8CA1-4A2F-A542-D685D5438B97}" presName="Name1" presStyleCnt="0"/>
      <dgm:spPr/>
    </dgm:pt>
    <dgm:pt modelId="{FF084A00-23EA-49B8-937D-86C5E917E1E0}" type="pres">
      <dgm:prSet presAssocID="{0E777852-8CA1-4A2F-A542-D685D5438B97}" presName="cycle" presStyleCnt="0"/>
      <dgm:spPr/>
    </dgm:pt>
    <dgm:pt modelId="{03393EC5-75F5-4958-AB5F-3CD85D3B0BE9}" type="pres">
      <dgm:prSet presAssocID="{0E777852-8CA1-4A2F-A542-D685D5438B97}" presName="srcNode" presStyleLbl="node1" presStyleIdx="0" presStyleCnt="7"/>
      <dgm:spPr/>
    </dgm:pt>
    <dgm:pt modelId="{8AF05C17-87C2-4900-9C6B-591F6E806FC7}" type="pres">
      <dgm:prSet presAssocID="{0E777852-8CA1-4A2F-A542-D685D5438B97}" presName="conn" presStyleLbl="parChTrans1D2" presStyleIdx="0" presStyleCnt="1"/>
      <dgm:spPr/>
    </dgm:pt>
    <dgm:pt modelId="{344E837B-7F30-46A4-AEEE-3E9C8585578D}" type="pres">
      <dgm:prSet presAssocID="{0E777852-8CA1-4A2F-A542-D685D5438B97}" presName="extraNode" presStyleLbl="node1" presStyleIdx="0" presStyleCnt="7"/>
      <dgm:spPr/>
    </dgm:pt>
    <dgm:pt modelId="{CD88F8D0-4A13-49F6-AF15-845D80564F08}" type="pres">
      <dgm:prSet presAssocID="{0E777852-8CA1-4A2F-A542-D685D5438B97}" presName="dstNode" presStyleLbl="node1" presStyleIdx="0" presStyleCnt="7"/>
      <dgm:spPr/>
    </dgm:pt>
    <dgm:pt modelId="{8E2AFD7E-15B2-44DC-997D-A374AC49F202}" type="pres">
      <dgm:prSet presAssocID="{D67CFE98-F96F-45B6-8F54-FE910F69C96A}" presName="text_1" presStyleLbl="node1" presStyleIdx="0" presStyleCnt="7">
        <dgm:presLayoutVars>
          <dgm:bulletEnabled val="1"/>
        </dgm:presLayoutVars>
      </dgm:prSet>
      <dgm:spPr/>
    </dgm:pt>
    <dgm:pt modelId="{BC0F3AAB-B3CE-4867-BC80-9DA25E33C63D}" type="pres">
      <dgm:prSet presAssocID="{D67CFE98-F96F-45B6-8F54-FE910F69C96A}" presName="accent_1" presStyleCnt="0"/>
      <dgm:spPr/>
    </dgm:pt>
    <dgm:pt modelId="{4D6B6D8C-1121-4F60-A5B0-7C9A54E35763}" type="pres">
      <dgm:prSet presAssocID="{D67CFE98-F96F-45B6-8F54-FE910F69C96A}" presName="accentRepeatNode" presStyleLbl="solidFgAcc1" presStyleIdx="0" presStyleCnt="7"/>
      <dgm:spPr/>
    </dgm:pt>
    <dgm:pt modelId="{EBE1B962-F412-41E5-8BCA-0637600BDF05}" type="pres">
      <dgm:prSet presAssocID="{D207187A-CE03-4359-9AD4-83B25E832AA5}" presName="text_2" presStyleLbl="node1" presStyleIdx="1" presStyleCnt="7">
        <dgm:presLayoutVars>
          <dgm:bulletEnabled val="1"/>
        </dgm:presLayoutVars>
      </dgm:prSet>
      <dgm:spPr/>
    </dgm:pt>
    <dgm:pt modelId="{922B371B-1A4D-4EC6-8620-4E87F3DA588A}" type="pres">
      <dgm:prSet presAssocID="{D207187A-CE03-4359-9AD4-83B25E832AA5}" presName="accent_2" presStyleCnt="0"/>
      <dgm:spPr/>
    </dgm:pt>
    <dgm:pt modelId="{1EC61C90-475F-46CA-9D8B-C92E05E8B72D}" type="pres">
      <dgm:prSet presAssocID="{D207187A-CE03-4359-9AD4-83B25E832AA5}" presName="accentRepeatNode" presStyleLbl="solidFgAcc1" presStyleIdx="1" presStyleCnt="7"/>
      <dgm:spPr/>
    </dgm:pt>
    <dgm:pt modelId="{6511B211-1313-473F-9AE9-0122DF177120}" type="pres">
      <dgm:prSet presAssocID="{6B00A2D3-ED01-4B9C-8598-DE6F6BEC7585}" presName="text_3" presStyleLbl="node1" presStyleIdx="2" presStyleCnt="7">
        <dgm:presLayoutVars>
          <dgm:bulletEnabled val="1"/>
        </dgm:presLayoutVars>
      </dgm:prSet>
      <dgm:spPr/>
    </dgm:pt>
    <dgm:pt modelId="{D4CC69F4-5655-4BDE-9CAE-D192CEC06612}" type="pres">
      <dgm:prSet presAssocID="{6B00A2D3-ED01-4B9C-8598-DE6F6BEC7585}" presName="accent_3" presStyleCnt="0"/>
      <dgm:spPr/>
    </dgm:pt>
    <dgm:pt modelId="{1A115E93-CF1B-487C-9216-95F7598DE06E}" type="pres">
      <dgm:prSet presAssocID="{6B00A2D3-ED01-4B9C-8598-DE6F6BEC7585}" presName="accentRepeatNode" presStyleLbl="solidFgAcc1" presStyleIdx="2" presStyleCnt="7"/>
      <dgm:spPr/>
    </dgm:pt>
    <dgm:pt modelId="{1ECABF1E-EB82-4B3E-A870-BEF2EF69540C}" type="pres">
      <dgm:prSet presAssocID="{91C47983-CDBC-4C36-B38D-D28F50B27608}" presName="text_4" presStyleLbl="node1" presStyleIdx="3" presStyleCnt="7">
        <dgm:presLayoutVars>
          <dgm:bulletEnabled val="1"/>
        </dgm:presLayoutVars>
      </dgm:prSet>
      <dgm:spPr/>
    </dgm:pt>
    <dgm:pt modelId="{0A0999FE-EDDF-4E65-9A9C-C79D1A75345E}" type="pres">
      <dgm:prSet presAssocID="{91C47983-CDBC-4C36-B38D-D28F50B27608}" presName="accent_4" presStyleCnt="0"/>
      <dgm:spPr/>
    </dgm:pt>
    <dgm:pt modelId="{50C4B189-601F-4EDC-8C6D-C84F2E364930}" type="pres">
      <dgm:prSet presAssocID="{91C47983-CDBC-4C36-B38D-D28F50B27608}" presName="accentRepeatNode" presStyleLbl="solidFgAcc1" presStyleIdx="3" presStyleCnt="7"/>
      <dgm:spPr/>
    </dgm:pt>
    <dgm:pt modelId="{F2BC0637-5BEC-498C-B58E-293502CCCF48}" type="pres">
      <dgm:prSet presAssocID="{C4B0509E-0520-46DD-8B7C-78CCE924745F}" presName="text_5" presStyleLbl="node1" presStyleIdx="4" presStyleCnt="7">
        <dgm:presLayoutVars>
          <dgm:bulletEnabled val="1"/>
        </dgm:presLayoutVars>
      </dgm:prSet>
      <dgm:spPr/>
    </dgm:pt>
    <dgm:pt modelId="{C0AC21FF-0796-4C49-991E-26F7971BB4CC}" type="pres">
      <dgm:prSet presAssocID="{C4B0509E-0520-46DD-8B7C-78CCE924745F}" presName="accent_5" presStyleCnt="0"/>
      <dgm:spPr/>
    </dgm:pt>
    <dgm:pt modelId="{9548914D-FD92-4FC3-95D2-5CB86DA4DD87}" type="pres">
      <dgm:prSet presAssocID="{C4B0509E-0520-46DD-8B7C-78CCE924745F}" presName="accentRepeatNode" presStyleLbl="solidFgAcc1" presStyleIdx="4" presStyleCnt="7"/>
      <dgm:spPr/>
    </dgm:pt>
    <dgm:pt modelId="{8B3974C3-78AA-4C46-8F70-EFAB1670591F}" type="pres">
      <dgm:prSet presAssocID="{B377E99B-0939-437D-BA28-15823F2079A2}" presName="text_6" presStyleLbl="node1" presStyleIdx="5" presStyleCnt="7">
        <dgm:presLayoutVars>
          <dgm:bulletEnabled val="1"/>
        </dgm:presLayoutVars>
      </dgm:prSet>
      <dgm:spPr/>
    </dgm:pt>
    <dgm:pt modelId="{0DE8B6DD-9AD8-461D-A441-1F7EAE4C2019}" type="pres">
      <dgm:prSet presAssocID="{B377E99B-0939-437D-BA28-15823F2079A2}" presName="accent_6" presStyleCnt="0"/>
      <dgm:spPr/>
    </dgm:pt>
    <dgm:pt modelId="{CEEB0188-4681-4C55-AE15-E3578D9EF5B3}" type="pres">
      <dgm:prSet presAssocID="{B377E99B-0939-437D-BA28-15823F2079A2}" presName="accentRepeatNode" presStyleLbl="solidFgAcc1" presStyleIdx="5" presStyleCnt="7"/>
      <dgm:spPr/>
    </dgm:pt>
    <dgm:pt modelId="{58519F84-587D-4EE6-857A-955594401F7D}" type="pres">
      <dgm:prSet presAssocID="{3D965978-7B59-4477-95F6-12775EB6EDC0}" presName="text_7" presStyleLbl="node1" presStyleIdx="6" presStyleCnt="7">
        <dgm:presLayoutVars>
          <dgm:bulletEnabled val="1"/>
        </dgm:presLayoutVars>
      </dgm:prSet>
      <dgm:spPr/>
    </dgm:pt>
    <dgm:pt modelId="{8F21B3E0-E19B-4A3E-9EAF-5F5B3E6E7947}" type="pres">
      <dgm:prSet presAssocID="{3D965978-7B59-4477-95F6-12775EB6EDC0}" presName="accent_7" presStyleCnt="0"/>
      <dgm:spPr/>
    </dgm:pt>
    <dgm:pt modelId="{E32F7D08-813B-47C2-B798-A66264E9518D}" type="pres">
      <dgm:prSet presAssocID="{3D965978-7B59-4477-95F6-12775EB6EDC0}" presName="accentRepeatNode" presStyleLbl="solidFgAcc1" presStyleIdx="6" presStyleCnt="7"/>
      <dgm:spPr/>
    </dgm:pt>
  </dgm:ptLst>
  <dgm:cxnLst>
    <dgm:cxn modelId="{1F66D013-02A8-4EF1-ACCD-81380C553E1E}" type="presOf" srcId="{D67CFE98-F96F-45B6-8F54-FE910F69C96A}" destId="{8E2AFD7E-15B2-44DC-997D-A374AC49F202}" srcOrd="0" destOrd="0" presId="urn:microsoft.com/office/officeart/2008/layout/VerticalCurvedList"/>
    <dgm:cxn modelId="{E7339542-30B8-4470-8E32-BD5CC46B2F26}" type="presOf" srcId="{03A02B5B-41D2-408A-B66B-813C2C04C8DD}" destId="{8AF05C17-87C2-4900-9C6B-591F6E806FC7}" srcOrd="0" destOrd="0" presId="urn:microsoft.com/office/officeart/2008/layout/VerticalCurvedList"/>
    <dgm:cxn modelId="{EBA6CD51-C5A2-4564-B599-24BE2E20DE49}" type="presOf" srcId="{D207187A-CE03-4359-9AD4-83B25E832AA5}" destId="{EBE1B962-F412-41E5-8BCA-0637600BDF05}" srcOrd="0" destOrd="0" presId="urn:microsoft.com/office/officeart/2008/layout/VerticalCurvedList"/>
    <dgm:cxn modelId="{09FE4852-CF23-48DC-B5D7-DAC6F9AC8E48}" srcId="{0E777852-8CA1-4A2F-A542-D685D5438B97}" destId="{C4B0509E-0520-46DD-8B7C-78CCE924745F}" srcOrd="4" destOrd="0" parTransId="{0A2B623B-6BF8-4254-B927-3EA1F1D8DF3B}" sibTransId="{AC357A50-0667-4ACF-95EA-A3811A2EB245}"/>
    <dgm:cxn modelId="{3A858579-9BEA-437B-815D-215142665145}" type="presOf" srcId="{0E777852-8CA1-4A2F-A542-D685D5438B97}" destId="{D88D4440-7EA2-449D-82BA-E73667212887}" srcOrd="0" destOrd="0" presId="urn:microsoft.com/office/officeart/2008/layout/VerticalCurvedList"/>
    <dgm:cxn modelId="{FCEC8C7D-5CF7-40D0-8B03-660DB48E0392}" type="presOf" srcId="{C4B0509E-0520-46DD-8B7C-78CCE924745F}" destId="{F2BC0637-5BEC-498C-B58E-293502CCCF48}" srcOrd="0" destOrd="0" presId="urn:microsoft.com/office/officeart/2008/layout/VerticalCurvedList"/>
    <dgm:cxn modelId="{0CBBB780-E2F0-46D9-B7EE-F93D3C09D913}" srcId="{0E777852-8CA1-4A2F-A542-D685D5438B97}" destId="{91C47983-CDBC-4C36-B38D-D28F50B27608}" srcOrd="3" destOrd="0" parTransId="{22C23F32-9864-4757-891C-EC46DC3609D1}" sibTransId="{359FFDBB-B3BC-41C5-A13F-5AE70724CDBC}"/>
    <dgm:cxn modelId="{42441BBB-951C-4412-817A-8352AA6387A5}" srcId="{0E777852-8CA1-4A2F-A542-D685D5438B97}" destId="{D207187A-CE03-4359-9AD4-83B25E832AA5}" srcOrd="1" destOrd="0" parTransId="{39DE9BB3-5ADA-4D3B-AEAB-2A0BE754A08F}" sibTransId="{9BCB2AC7-D613-492E-BA39-32C6C430615E}"/>
    <dgm:cxn modelId="{16A082C0-3FD0-48A8-A281-917B04343188}" type="presOf" srcId="{91C47983-CDBC-4C36-B38D-D28F50B27608}" destId="{1ECABF1E-EB82-4B3E-A870-BEF2EF69540C}" srcOrd="0" destOrd="0" presId="urn:microsoft.com/office/officeart/2008/layout/VerticalCurvedList"/>
    <dgm:cxn modelId="{7A410FD2-AAA0-4021-9731-5607BCF234DD}" srcId="{0E777852-8CA1-4A2F-A542-D685D5438B97}" destId="{D67CFE98-F96F-45B6-8F54-FE910F69C96A}" srcOrd="0" destOrd="0" parTransId="{1D22B110-61F9-4180-9B77-36DC0835758B}" sibTransId="{03A02B5B-41D2-408A-B66B-813C2C04C8DD}"/>
    <dgm:cxn modelId="{38A6E9D3-0A4B-4ACE-928F-8C6B59D1209A}" srcId="{0E777852-8CA1-4A2F-A542-D685D5438B97}" destId="{3D965978-7B59-4477-95F6-12775EB6EDC0}" srcOrd="6" destOrd="0" parTransId="{ADB5D89A-D568-4E4E-BD24-2F49E75262C6}" sibTransId="{4E5AE229-9595-4BBF-8A5E-40FEC91B61A7}"/>
    <dgm:cxn modelId="{C5D942D5-859B-4121-B5A9-219D11E5EFBF}" type="presOf" srcId="{3D965978-7B59-4477-95F6-12775EB6EDC0}" destId="{58519F84-587D-4EE6-857A-955594401F7D}" srcOrd="0" destOrd="0" presId="urn:microsoft.com/office/officeart/2008/layout/VerticalCurvedList"/>
    <dgm:cxn modelId="{F5AD89DC-A4FE-44E4-8C39-B57714ED4000}" srcId="{0E777852-8CA1-4A2F-A542-D685D5438B97}" destId="{6B00A2D3-ED01-4B9C-8598-DE6F6BEC7585}" srcOrd="2" destOrd="0" parTransId="{454A2FF1-7DC1-4B76-85D8-8E1F93364D78}" sibTransId="{9ABD0D11-8E5D-40F6-B1F5-B4BED5048CDC}"/>
    <dgm:cxn modelId="{E4A102E3-63AF-4D76-9FF0-D5473EF32042}" type="presOf" srcId="{B377E99B-0939-437D-BA28-15823F2079A2}" destId="{8B3974C3-78AA-4C46-8F70-EFAB1670591F}" srcOrd="0" destOrd="0" presId="urn:microsoft.com/office/officeart/2008/layout/VerticalCurvedList"/>
    <dgm:cxn modelId="{E9D8FAF8-C3F6-4C83-9276-B659D734C2CF}" type="presOf" srcId="{6B00A2D3-ED01-4B9C-8598-DE6F6BEC7585}" destId="{6511B211-1313-473F-9AE9-0122DF177120}" srcOrd="0" destOrd="0" presId="urn:microsoft.com/office/officeart/2008/layout/VerticalCurvedList"/>
    <dgm:cxn modelId="{35E7FEF9-62F4-459E-A829-461977E48C10}" srcId="{0E777852-8CA1-4A2F-A542-D685D5438B97}" destId="{B377E99B-0939-437D-BA28-15823F2079A2}" srcOrd="5" destOrd="0" parTransId="{FABC96B0-4FD6-40F6-9034-AE430AD8217F}" sibTransId="{7407F578-D850-4119-B0BD-9ED81700C99E}"/>
    <dgm:cxn modelId="{CFBF9697-0A46-4AD8-BD7F-284A655894D4}" type="presParOf" srcId="{D88D4440-7EA2-449D-82BA-E73667212887}" destId="{D19525F0-B0D3-4EC6-9BEF-FCA9E9B95A11}" srcOrd="0" destOrd="0" presId="urn:microsoft.com/office/officeart/2008/layout/VerticalCurvedList"/>
    <dgm:cxn modelId="{A788A609-5C62-4B95-A1D8-A43E1756C299}" type="presParOf" srcId="{D19525F0-B0D3-4EC6-9BEF-FCA9E9B95A11}" destId="{FF084A00-23EA-49B8-937D-86C5E917E1E0}" srcOrd="0" destOrd="0" presId="urn:microsoft.com/office/officeart/2008/layout/VerticalCurvedList"/>
    <dgm:cxn modelId="{FE299E39-C45B-4B92-9DAD-6809DB04B6C7}" type="presParOf" srcId="{FF084A00-23EA-49B8-937D-86C5E917E1E0}" destId="{03393EC5-75F5-4958-AB5F-3CD85D3B0BE9}" srcOrd="0" destOrd="0" presId="urn:microsoft.com/office/officeart/2008/layout/VerticalCurvedList"/>
    <dgm:cxn modelId="{DB18C25D-F0EC-4AE0-9AB1-5AAD1B60B476}" type="presParOf" srcId="{FF084A00-23EA-49B8-937D-86C5E917E1E0}" destId="{8AF05C17-87C2-4900-9C6B-591F6E806FC7}" srcOrd="1" destOrd="0" presId="urn:microsoft.com/office/officeart/2008/layout/VerticalCurvedList"/>
    <dgm:cxn modelId="{BD89B6E8-BC91-4041-B7A8-6C39D1CD5A97}" type="presParOf" srcId="{FF084A00-23EA-49B8-937D-86C5E917E1E0}" destId="{344E837B-7F30-46A4-AEEE-3E9C8585578D}" srcOrd="2" destOrd="0" presId="urn:microsoft.com/office/officeart/2008/layout/VerticalCurvedList"/>
    <dgm:cxn modelId="{45A881C3-64FF-4CF6-8951-7B7154BA98D1}" type="presParOf" srcId="{FF084A00-23EA-49B8-937D-86C5E917E1E0}" destId="{CD88F8D0-4A13-49F6-AF15-845D80564F08}" srcOrd="3" destOrd="0" presId="urn:microsoft.com/office/officeart/2008/layout/VerticalCurvedList"/>
    <dgm:cxn modelId="{7B2075DF-9A57-4A7E-873A-81786C3A1984}" type="presParOf" srcId="{D19525F0-B0D3-4EC6-9BEF-FCA9E9B95A11}" destId="{8E2AFD7E-15B2-44DC-997D-A374AC49F202}" srcOrd="1" destOrd="0" presId="urn:microsoft.com/office/officeart/2008/layout/VerticalCurvedList"/>
    <dgm:cxn modelId="{268F8ACC-DB1F-4E2E-A11F-50B5FD25BFC2}" type="presParOf" srcId="{D19525F0-B0D3-4EC6-9BEF-FCA9E9B95A11}" destId="{BC0F3AAB-B3CE-4867-BC80-9DA25E33C63D}" srcOrd="2" destOrd="0" presId="urn:microsoft.com/office/officeart/2008/layout/VerticalCurvedList"/>
    <dgm:cxn modelId="{34BD3180-5AE3-4D2E-B457-41B9AB64117D}" type="presParOf" srcId="{BC0F3AAB-B3CE-4867-BC80-9DA25E33C63D}" destId="{4D6B6D8C-1121-4F60-A5B0-7C9A54E35763}" srcOrd="0" destOrd="0" presId="urn:microsoft.com/office/officeart/2008/layout/VerticalCurvedList"/>
    <dgm:cxn modelId="{3132AC3B-7A23-4D11-BF4F-B54E472DB3E3}" type="presParOf" srcId="{D19525F0-B0D3-4EC6-9BEF-FCA9E9B95A11}" destId="{EBE1B962-F412-41E5-8BCA-0637600BDF05}" srcOrd="3" destOrd="0" presId="urn:microsoft.com/office/officeart/2008/layout/VerticalCurvedList"/>
    <dgm:cxn modelId="{557967B5-1B93-4F16-A521-6FB00330135D}" type="presParOf" srcId="{D19525F0-B0D3-4EC6-9BEF-FCA9E9B95A11}" destId="{922B371B-1A4D-4EC6-8620-4E87F3DA588A}" srcOrd="4" destOrd="0" presId="urn:microsoft.com/office/officeart/2008/layout/VerticalCurvedList"/>
    <dgm:cxn modelId="{C74DDA30-CDC4-467E-8E86-600B5D4E94C8}" type="presParOf" srcId="{922B371B-1A4D-4EC6-8620-4E87F3DA588A}" destId="{1EC61C90-475F-46CA-9D8B-C92E05E8B72D}" srcOrd="0" destOrd="0" presId="urn:microsoft.com/office/officeart/2008/layout/VerticalCurvedList"/>
    <dgm:cxn modelId="{988595F8-E3BA-418F-91BA-FDB644CE961D}" type="presParOf" srcId="{D19525F0-B0D3-4EC6-9BEF-FCA9E9B95A11}" destId="{6511B211-1313-473F-9AE9-0122DF177120}" srcOrd="5" destOrd="0" presId="urn:microsoft.com/office/officeart/2008/layout/VerticalCurvedList"/>
    <dgm:cxn modelId="{427EC919-7897-4D90-AF67-2C3F6BCEF906}" type="presParOf" srcId="{D19525F0-B0D3-4EC6-9BEF-FCA9E9B95A11}" destId="{D4CC69F4-5655-4BDE-9CAE-D192CEC06612}" srcOrd="6" destOrd="0" presId="urn:microsoft.com/office/officeart/2008/layout/VerticalCurvedList"/>
    <dgm:cxn modelId="{703C4CC9-2989-4C98-B903-3A5DBF8952F0}" type="presParOf" srcId="{D4CC69F4-5655-4BDE-9CAE-D192CEC06612}" destId="{1A115E93-CF1B-487C-9216-95F7598DE06E}" srcOrd="0" destOrd="0" presId="urn:microsoft.com/office/officeart/2008/layout/VerticalCurvedList"/>
    <dgm:cxn modelId="{224F072A-F5F9-41BE-A111-E8A9A6207CBE}" type="presParOf" srcId="{D19525F0-B0D3-4EC6-9BEF-FCA9E9B95A11}" destId="{1ECABF1E-EB82-4B3E-A870-BEF2EF69540C}" srcOrd="7" destOrd="0" presId="urn:microsoft.com/office/officeart/2008/layout/VerticalCurvedList"/>
    <dgm:cxn modelId="{903C7188-0102-4B2B-BD5E-EE127054C05F}" type="presParOf" srcId="{D19525F0-B0D3-4EC6-9BEF-FCA9E9B95A11}" destId="{0A0999FE-EDDF-4E65-9A9C-C79D1A75345E}" srcOrd="8" destOrd="0" presId="urn:microsoft.com/office/officeart/2008/layout/VerticalCurvedList"/>
    <dgm:cxn modelId="{EF5B1E2F-6B7A-4114-B4A3-1E1DEF71C0D4}" type="presParOf" srcId="{0A0999FE-EDDF-4E65-9A9C-C79D1A75345E}" destId="{50C4B189-601F-4EDC-8C6D-C84F2E364930}" srcOrd="0" destOrd="0" presId="urn:microsoft.com/office/officeart/2008/layout/VerticalCurvedList"/>
    <dgm:cxn modelId="{A23BD6B9-52B0-44C4-8C7B-BF495EBED656}" type="presParOf" srcId="{D19525F0-B0D3-4EC6-9BEF-FCA9E9B95A11}" destId="{F2BC0637-5BEC-498C-B58E-293502CCCF48}" srcOrd="9" destOrd="0" presId="urn:microsoft.com/office/officeart/2008/layout/VerticalCurvedList"/>
    <dgm:cxn modelId="{58C7C95C-4D7A-46B2-92FF-8E0D6FEA02EF}" type="presParOf" srcId="{D19525F0-B0D3-4EC6-9BEF-FCA9E9B95A11}" destId="{C0AC21FF-0796-4C49-991E-26F7971BB4CC}" srcOrd="10" destOrd="0" presId="urn:microsoft.com/office/officeart/2008/layout/VerticalCurvedList"/>
    <dgm:cxn modelId="{E5F016EA-4A90-419D-BF4F-352190332C51}" type="presParOf" srcId="{C0AC21FF-0796-4C49-991E-26F7971BB4CC}" destId="{9548914D-FD92-4FC3-95D2-5CB86DA4DD87}" srcOrd="0" destOrd="0" presId="urn:microsoft.com/office/officeart/2008/layout/VerticalCurvedList"/>
    <dgm:cxn modelId="{FB9EEB15-7B85-4A22-9CF5-D08AB377D1D3}" type="presParOf" srcId="{D19525F0-B0D3-4EC6-9BEF-FCA9E9B95A11}" destId="{8B3974C3-78AA-4C46-8F70-EFAB1670591F}" srcOrd="11" destOrd="0" presId="urn:microsoft.com/office/officeart/2008/layout/VerticalCurvedList"/>
    <dgm:cxn modelId="{C4909B42-20B7-4D49-A79E-683D4A05BA16}" type="presParOf" srcId="{D19525F0-B0D3-4EC6-9BEF-FCA9E9B95A11}" destId="{0DE8B6DD-9AD8-461D-A441-1F7EAE4C2019}" srcOrd="12" destOrd="0" presId="urn:microsoft.com/office/officeart/2008/layout/VerticalCurvedList"/>
    <dgm:cxn modelId="{8961B91F-8F14-48EC-BDD5-EF4BF92AB4F6}" type="presParOf" srcId="{0DE8B6DD-9AD8-461D-A441-1F7EAE4C2019}" destId="{CEEB0188-4681-4C55-AE15-E3578D9EF5B3}" srcOrd="0" destOrd="0" presId="urn:microsoft.com/office/officeart/2008/layout/VerticalCurvedList"/>
    <dgm:cxn modelId="{765EF532-B19C-4430-A770-B7A655746C75}" type="presParOf" srcId="{D19525F0-B0D3-4EC6-9BEF-FCA9E9B95A11}" destId="{58519F84-587D-4EE6-857A-955594401F7D}" srcOrd="13" destOrd="0" presId="urn:microsoft.com/office/officeart/2008/layout/VerticalCurvedList"/>
    <dgm:cxn modelId="{B8636138-ACA9-41D4-8214-97DD41C90965}" type="presParOf" srcId="{D19525F0-B0D3-4EC6-9BEF-FCA9E9B95A11}" destId="{8F21B3E0-E19B-4A3E-9EAF-5F5B3E6E7947}" srcOrd="14" destOrd="0" presId="urn:microsoft.com/office/officeart/2008/layout/VerticalCurvedList"/>
    <dgm:cxn modelId="{C87397CD-C996-4DB7-A958-B354668BD84A}" type="presParOf" srcId="{8F21B3E0-E19B-4A3E-9EAF-5F5B3E6E7947}" destId="{E32F7D08-813B-47C2-B798-A66264E9518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45F44-689B-4C74-A5D6-24EF7E5D6845}">
      <dsp:nvSpPr>
        <dsp:cNvPr id="0" name=""/>
        <dsp:cNvSpPr/>
      </dsp:nvSpPr>
      <dsp:spPr>
        <a:xfrm>
          <a:off x="-6146154"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C517B-BE61-4A35-AFF3-99642CBB4076}">
      <dsp:nvSpPr>
        <dsp:cNvPr id="0" name=""/>
        <dsp:cNvSpPr/>
      </dsp:nvSpPr>
      <dsp:spPr>
        <a:xfrm>
          <a:off x="588106" y="359176"/>
          <a:ext cx="6346240"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n-US" altLang="en-US" sz="2000" kern="1200" dirty="0"/>
            <a:t>Taking the initiative to bring about positive results.</a:t>
          </a:r>
          <a:endParaRPr lang="en-US" sz="2000" b="1" kern="1200" dirty="0">
            <a:latin typeface="Swis721 Cn BT" panose="020B0506020202030204" pitchFamily="34" charset="0"/>
          </a:endParaRPr>
        </a:p>
      </dsp:txBody>
      <dsp:txXfrm>
        <a:off x="588106" y="359176"/>
        <a:ext cx="6346240" cy="833607"/>
      </dsp:txXfrm>
    </dsp:sp>
    <dsp:sp modelId="{F679BB95-537A-4E33-9B33-9D53EE5F61DC}">
      <dsp:nvSpPr>
        <dsp:cNvPr id="0" name=""/>
        <dsp:cNvSpPr/>
      </dsp:nvSpPr>
      <dsp:spPr>
        <a:xfrm>
          <a:off x="70327"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C80E9-A8F6-4284-B35E-20B6C1845D73}">
      <dsp:nvSpPr>
        <dsp:cNvPr id="0" name=""/>
        <dsp:cNvSpPr/>
      </dsp:nvSpPr>
      <dsp:spPr>
        <a:xfrm>
          <a:off x="992975" y="1619724"/>
          <a:ext cx="5922115" cy="83360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n-US" altLang="en-US" sz="2000" kern="1200" dirty="0"/>
            <a:t>Not waiting for others to act, and caring about the outcome as much as an owner of the company would</a:t>
          </a:r>
          <a:endParaRPr lang="en-US" sz="2000" b="1" kern="1200" dirty="0">
            <a:latin typeface="Swis721 Cn BT" panose="020B0506020202030204" pitchFamily="34" charset="0"/>
          </a:endParaRPr>
        </a:p>
      </dsp:txBody>
      <dsp:txXfrm>
        <a:off x="992975" y="1619724"/>
        <a:ext cx="5922115" cy="833607"/>
      </dsp:txXfrm>
    </dsp:sp>
    <dsp:sp modelId="{2FCFBEA2-E340-4507-81C1-9B3E8D48E021}">
      <dsp:nvSpPr>
        <dsp:cNvPr id="0" name=""/>
        <dsp:cNvSpPr/>
      </dsp:nvSpPr>
      <dsp:spPr>
        <a:xfrm>
          <a:off x="548253" y="1563014"/>
          <a:ext cx="1042009" cy="1042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2BB7A1-096E-4EF8-9152-A801C35E3F0E}">
      <dsp:nvSpPr>
        <dsp:cNvPr id="0" name=""/>
        <dsp:cNvSpPr/>
      </dsp:nvSpPr>
      <dsp:spPr>
        <a:xfrm>
          <a:off x="1069258" y="2917843"/>
          <a:ext cx="5845423" cy="83360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n-US" altLang="en-US" sz="2000" kern="1200" dirty="0">
              <a:solidFill>
                <a:prstClr val="white"/>
              </a:solidFill>
              <a:latin typeface="+mn-lt"/>
              <a:ea typeface="+mn-ea"/>
              <a:cs typeface="+mn-cs"/>
            </a:rPr>
            <a:t>Being accountable for the results of your actions - that are the of the highest quality and delivered in a timely manner</a:t>
          </a:r>
          <a:r>
            <a:rPr lang="en-US" altLang="en-US" sz="2000" kern="1200" dirty="0">
              <a:latin typeface="+mn-lt"/>
            </a:rPr>
            <a:t>.</a:t>
          </a:r>
          <a:endParaRPr lang="en-US" sz="2000" b="1" kern="1200" dirty="0">
            <a:latin typeface="+mn-lt"/>
          </a:endParaRPr>
        </a:p>
      </dsp:txBody>
      <dsp:txXfrm>
        <a:off x="1069258" y="2917843"/>
        <a:ext cx="5845423" cy="833607"/>
      </dsp:txXfrm>
    </dsp:sp>
    <dsp:sp modelId="{EF43E16C-41F0-4307-826A-0C12355127F8}">
      <dsp:nvSpPr>
        <dsp:cNvPr id="0" name=""/>
        <dsp:cNvSpPr/>
      </dsp:nvSpPr>
      <dsp:spPr>
        <a:xfrm>
          <a:off x="548253" y="2813642"/>
          <a:ext cx="1042009" cy="1042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06C1EB-20D7-4F34-91DD-334142EE8C25}">
      <dsp:nvSpPr>
        <dsp:cNvPr id="0" name=""/>
        <dsp:cNvSpPr/>
      </dsp:nvSpPr>
      <dsp:spPr>
        <a:xfrm>
          <a:off x="591331" y="4168472"/>
          <a:ext cx="6323350" cy="83360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n-US" altLang="en-US" sz="2000" kern="1200" dirty="0">
              <a:solidFill>
                <a:prstClr val="white"/>
              </a:solidFill>
              <a:latin typeface="Swis721 Cn BT"/>
              <a:ea typeface="+mn-ea"/>
              <a:cs typeface="+mn-cs"/>
            </a:rPr>
            <a:t>Taking ownership shows others that they can trust you to do the right thing</a:t>
          </a:r>
          <a:endParaRPr lang="en-US" sz="2000" kern="1200" dirty="0">
            <a:solidFill>
              <a:prstClr val="white"/>
            </a:solidFill>
            <a:latin typeface="Swis721 Cn BT"/>
            <a:ea typeface="+mn-ea"/>
            <a:cs typeface="+mn-cs"/>
          </a:endParaRPr>
        </a:p>
      </dsp:txBody>
      <dsp:txXfrm>
        <a:off x="591331" y="4168472"/>
        <a:ext cx="6323350" cy="833607"/>
      </dsp:txXfrm>
    </dsp:sp>
    <dsp:sp modelId="{E200DF1C-1A9B-4A71-8DB9-302205167B97}">
      <dsp:nvSpPr>
        <dsp:cNvPr id="0" name=""/>
        <dsp:cNvSpPr/>
      </dsp:nvSpPr>
      <dsp:spPr>
        <a:xfrm>
          <a:off x="70327" y="4064271"/>
          <a:ext cx="1042009" cy="104200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05C17-87C2-4900-9C6B-591F6E806FC7}">
      <dsp:nvSpPr>
        <dsp:cNvPr id="0" name=""/>
        <dsp:cNvSpPr/>
      </dsp:nvSpPr>
      <dsp:spPr>
        <a:xfrm>
          <a:off x="-6131138" y="-938690"/>
          <a:ext cx="7303489" cy="7303489"/>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2AFD7E-15B2-44DC-997D-A374AC49F202}">
      <dsp:nvSpPr>
        <dsp:cNvPr id="0" name=""/>
        <dsp:cNvSpPr/>
      </dsp:nvSpPr>
      <dsp:spPr>
        <a:xfrm>
          <a:off x="380641" y="246670"/>
          <a:ext cx="6722431" cy="49312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41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wis721 Cn BT" panose="020B0506020202030204" pitchFamily="34" charset="0"/>
            </a:rPr>
            <a:t>Walk around</a:t>
          </a:r>
        </a:p>
      </dsp:txBody>
      <dsp:txXfrm>
        <a:off x="380641" y="246670"/>
        <a:ext cx="6722431" cy="493124"/>
      </dsp:txXfrm>
    </dsp:sp>
    <dsp:sp modelId="{4D6B6D8C-1121-4F60-A5B0-7C9A54E35763}">
      <dsp:nvSpPr>
        <dsp:cNvPr id="0" name=""/>
        <dsp:cNvSpPr/>
      </dsp:nvSpPr>
      <dsp:spPr>
        <a:xfrm>
          <a:off x="72438" y="185030"/>
          <a:ext cx="616405" cy="61640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E1B962-F412-41E5-8BCA-0637600BDF05}">
      <dsp:nvSpPr>
        <dsp:cNvPr id="0" name=""/>
        <dsp:cNvSpPr/>
      </dsp:nvSpPr>
      <dsp:spPr>
        <a:xfrm>
          <a:off x="827210" y="986792"/>
          <a:ext cx="6275863" cy="493124"/>
        </a:xfrm>
        <a:prstGeom prst="rect">
          <a:avLst/>
        </a:prstGeom>
        <a:solidFill>
          <a:schemeClr val="accent4">
            <a:hueOff val="1633482"/>
            <a:satOff val="-6796"/>
            <a:lumOff val="1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41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wis721 Cn BT" panose="020B0506020202030204" pitchFamily="34" charset="0"/>
            </a:rPr>
            <a:t>Get a fresh plate for refilling</a:t>
          </a:r>
        </a:p>
      </dsp:txBody>
      <dsp:txXfrm>
        <a:off x="827210" y="986792"/>
        <a:ext cx="6275863" cy="493124"/>
      </dsp:txXfrm>
    </dsp:sp>
    <dsp:sp modelId="{1EC61C90-475F-46CA-9D8B-C92E05E8B72D}">
      <dsp:nvSpPr>
        <dsp:cNvPr id="0" name=""/>
        <dsp:cNvSpPr/>
      </dsp:nvSpPr>
      <dsp:spPr>
        <a:xfrm>
          <a:off x="519007" y="925151"/>
          <a:ext cx="616405" cy="616405"/>
        </a:xfrm>
        <a:prstGeom prst="ellipse">
          <a:avLst/>
        </a:prstGeom>
        <a:solidFill>
          <a:schemeClr val="lt1">
            <a:hueOff val="0"/>
            <a:satOff val="0"/>
            <a:lumOff val="0"/>
            <a:alphaOff val="0"/>
          </a:schemeClr>
        </a:solidFill>
        <a:ln w="12700" cap="flat" cmpd="sng" algn="ctr">
          <a:solidFill>
            <a:schemeClr val="accent4">
              <a:hueOff val="1633482"/>
              <a:satOff val="-6796"/>
              <a:lumOff val="16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11B211-1313-473F-9AE9-0122DF177120}">
      <dsp:nvSpPr>
        <dsp:cNvPr id="0" name=""/>
        <dsp:cNvSpPr/>
      </dsp:nvSpPr>
      <dsp:spPr>
        <a:xfrm>
          <a:off x="1071927" y="1726370"/>
          <a:ext cx="6031145" cy="493124"/>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41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wis721 Cn BT" panose="020B0506020202030204" pitchFamily="34" charset="0"/>
            </a:rPr>
            <a:t>Never reach around someone</a:t>
          </a:r>
        </a:p>
      </dsp:txBody>
      <dsp:txXfrm>
        <a:off x="1071927" y="1726370"/>
        <a:ext cx="6031145" cy="493124"/>
      </dsp:txXfrm>
    </dsp:sp>
    <dsp:sp modelId="{1A115E93-CF1B-487C-9216-95F7598DE06E}">
      <dsp:nvSpPr>
        <dsp:cNvPr id="0" name=""/>
        <dsp:cNvSpPr/>
      </dsp:nvSpPr>
      <dsp:spPr>
        <a:xfrm>
          <a:off x="763724" y="1664729"/>
          <a:ext cx="616405" cy="616405"/>
        </a:xfrm>
        <a:prstGeom prst="ellipse">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ABF1E-EB82-4B3E-A870-BEF2EF69540C}">
      <dsp:nvSpPr>
        <dsp:cNvPr id="0" name=""/>
        <dsp:cNvSpPr/>
      </dsp:nvSpPr>
      <dsp:spPr>
        <a:xfrm>
          <a:off x="1150063" y="2466491"/>
          <a:ext cx="5953009" cy="493124"/>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41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wis721 Cn BT" panose="020B0506020202030204" pitchFamily="34" charset="0"/>
            </a:rPr>
            <a:t>Keep the line moving</a:t>
          </a:r>
        </a:p>
      </dsp:txBody>
      <dsp:txXfrm>
        <a:off x="1150063" y="2466491"/>
        <a:ext cx="5953009" cy="493124"/>
      </dsp:txXfrm>
    </dsp:sp>
    <dsp:sp modelId="{50C4B189-601F-4EDC-8C6D-C84F2E364930}">
      <dsp:nvSpPr>
        <dsp:cNvPr id="0" name=""/>
        <dsp:cNvSpPr/>
      </dsp:nvSpPr>
      <dsp:spPr>
        <a:xfrm>
          <a:off x="841860" y="2404851"/>
          <a:ext cx="616405" cy="616405"/>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BC0637-5BEC-498C-B58E-293502CCCF48}">
      <dsp:nvSpPr>
        <dsp:cNvPr id="0" name=""/>
        <dsp:cNvSpPr/>
      </dsp:nvSpPr>
      <dsp:spPr>
        <a:xfrm>
          <a:off x="1071927" y="3206612"/>
          <a:ext cx="6031145" cy="493124"/>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41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wis721 Cn BT" panose="020B0506020202030204" pitchFamily="34" charset="0"/>
            </a:rPr>
            <a:t>Don’t touch the food in the serving dishes</a:t>
          </a:r>
        </a:p>
      </dsp:txBody>
      <dsp:txXfrm>
        <a:off x="1071927" y="3206612"/>
        <a:ext cx="6031145" cy="493124"/>
      </dsp:txXfrm>
    </dsp:sp>
    <dsp:sp modelId="{9548914D-FD92-4FC3-95D2-5CB86DA4DD87}">
      <dsp:nvSpPr>
        <dsp:cNvPr id="0" name=""/>
        <dsp:cNvSpPr/>
      </dsp:nvSpPr>
      <dsp:spPr>
        <a:xfrm>
          <a:off x="763724" y="3144972"/>
          <a:ext cx="616405" cy="616405"/>
        </a:xfrm>
        <a:prstGeom prst="ellipse">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3974C3-78AA-4C46-8F70-EFAB1670591F}">
      <dsp:nvSpPr>
        <dsp:cNvPr id="0" name=""/>
        <dsp:cNvSpPr/>
      </dsp:nvSpPr>
      <dsp:spPr>
        <a:xfrm>
          <a:off x="827210" y="3946191"/>
          <a:ext cx="6275863" cy="493124"/>
        </a:xfrm>
        <a:prstGeom prst="rect">
          <a:avLst/>
        </a:prstGeom>
        <a:solidFill>
          <a:schemeClr val="accent4">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41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wis721 Cn BT" panose="020B0506020202030204" pitchFamily="34" charset="0"/>
            </a:rPr>
            <a:t>Place all serving utensils in the original dishes</a:t>
          </a:r>
        </a:p>
      </dsp:txBody>
      <dsp:txXfrm>
        <a:off x="827210" y="3946191"/>
        <a:ext cx="6275863" cy="493124"/>
      </dsp:txXfrm>
    </dsp:sp>
    <dsp:sp modelId="{CEEB0188-4681-4C55-AE15-E3578D9EF5B3}">
      <dsp:nvSpPr>
        <dsp:cNvPr id="0" name=""/>
        <dsp:cNvSpPr/>
      </dsp:nvSpPr>
      <dsp:spPr>
        <a:xfrm>
          <a:off x="519007" y="3884550"/>
          <a:ext cx="616405" cy="616405"/>
        </a:xfrm>
        <a:prstGeom prst="ellipse">
          <a:avLst/>
        </a:prstGeom>
        <a:solidFill>
          <a:schemeClr val="lt1">
            <a:hueOff val="0"/>
            <a:satOff val="0"/>
            <a:lumOff val="0"/>
            <a:alphaOff val="0"/>
          </a:schemeClr>
        </a:solidFill>
        <a:ln w="12700" cap="flat" cmpd="sng" algn="ctr">
          <a:solidFill>
            <a:schemeClr val="accent4">
              <a:hueOff val="8167408"/>
              <a:satOff val="-33981"/>
              <a:lumOff val="80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519F84-587D-4EE6-857A-955594401F7D}">
      <dsp:nvSpPr>
        <dsp:cNvPr id="0" name=""/>
        <dsp:cNvSpPr/>
      </dsp:nvSpPr>
      <dsp:spPr>
        <a:xfrm>
          <a:off x="380641" y="4686312"/>
          <a:ext cx="6722431" cy="493124"/>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41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Swis721 Cn BT" panose="020B0506020202030204" pitchFamily="34" charset="0"/>
            </a:rPr>
            <a:t>Leave the napkin on the table while refilling</a:t>
          </a:r>
        </a:p>
      </dsp:txBody>
      <dsp:txXfrm>
        <a:off x="380641" y="4686312"/>
        <a:ext cx="6722431" cy="493124"/>
      </dsp:txXfrm>
    </dsp:sp>
    <dsp:sp modelId="{E32F7D08-813B-47C2-B798-A66264E9518D}">
      <dsp:nvSpPr>
        <dsp:cNvPr id="0" name=""/>
        <dsp:cNvSpPr/>
      </dsp:nvSpPr>
      <dsp:spPr>
        <a:xfrm>
          <a:off x="72438" y="4624671"/>
          <a:ext cx="616405" cy="616405"/>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wis721 Cn BT" panose="020B0506020202030204" pitchFamily="34"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wis721 Cn BT" panose="020B0506020202030204" pitchFamily="34" charset="0"/>
              </a:defRPr>
            </a:lvl1pPr>
          </a:lstStyle>
          <a:p>
            <a:fld id="{3A523711-E626-4FBC-843E-61711F5BEDAA}" type="datetimeFigureOut">
              <a:rPr lang="en-IN" smtClean="0"/>
              <a:pPr/>
              <a:t>05-09-2024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wis721 Cn BT" panose="020B0506020202030204" pitchFamily="34"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wis721 Cn BT" panose="020B0506020202030204" pitchFamily="34" charset="0"/>
              </a:defRPr>
            </a:lvl1pPr>
          </a:lstStyle>
          <a:p>
            <a:fld id="{8CEE670E-4A6B-4F29-893C-A77A5F261C91}" type="slidenum">
              <a:rPr lang="en-IN" smtClean="0"/>
              <a:pPr/>
              <a:t>‹#›</a:t>
            </a:fld>
            <a:endParaRPr lang="en-IN"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721 Cn BT" panose="020B0506020202030204" pitchFamily="34" charset="0"/>
        <a:ea typeface="+mn-ea"/>
        <a:cs typeface="+mn-cs"/>
      </a:defRPr>
    </a:lvl1pPr>
    <a:lvl2pPr marL="457200" algn="l" defTabSz="914400" rtl="0" eaLnBrk="1" latinLnBrk="0" hangingPunct="1">
      <a:defRPr sz="1200" kern="1200">
        <a:solidFill>
          <a:schemeClr val="tx1"/>
        </a:solidFill>
        <a:latin typeface="Swis721 Cn BT" panose="020B0506020202030204" pitchFamily="34" charset="0"/>
        <a:ea typeface="+mn-ea"/>
        <a:cs typeface="+mn-cs"/>
      </a:defRPr>
    </a:lvl2pPr>
    <a:lvl3pPr marL="914400" algn="l" defTabSz="914400" rtl="0" eaLnBrk="1" latinLnBrk="0" hangingPunct="1">
      <a:defRPr sz="1200" kern="1200">
        <a:solidFill>
          <a:schemeClr val="tx1"/>
        </a:solidFill>
        <a:latin typeface="Swis721 Cn BT" panose="020B0506020202030204" pitchFamily="34" charset="0"/>
        <a:ea typeface="+mn-ea"/>
        <a:cs typeface="+mn-cs"/>
      </a:defRPr>
    </a:lvl3pPr>
    <a:lvl4pPr marL="1371600" algn="l" defTabSz="914400" rtl="0" eaLnBrk="1" latinLnBrk="0" hangingPunct="1">
      <a:defRPr sz="1200" kern="1200">
        <a:solidFill>
          <a:schemeClr val="tx1"/>
        </a:solidFill>
        <a:latin typeface="Swis721 Cn BT" panose="020B0506020202030204" pitchFamily="34" charset="0"/>
        <a:ea typeface="+mn-ea"/>
        <a:cs typeface="+mn-cs"/>
      </a:defRPr>
    </a:lvl4pPr>
    <a:lvl5pPr marL="1828800" algn="l" defTabSz="914400" rtl="0" eaLnBrk="1" latinLnBrk="0" hangingPunct="1">
      <a:defRPr sz="1200" kern="1200">
        <a:solidFill>
          <a:schemeClr val="tx1"/>
        </a:solidFill>
        <a:latin typeface="Swis721 Cn BT" panose="020B05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line.com/health/beauty-skin-care/how-often-should-you-wash-your-hair" TargetMode="External"/><Relationship Id="rId7" Type="http://schemas.openxmlformats.org/officeDocument/2006/relationships/hyperlink" Target="https://www.healthline.com/health/dental-oral-health-cavitie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healthline.com/health/gingivitis" TargetMode="External"/><Relationship Id="rId5" Type="http://schemas.openxmlformats.org/officeDocument/2006/relationships/hyperlink" Target="https://www.healthline.com/health/dental-and-oral-health/best-practices-for-healthy-teeth" TargetMode="External"/><Relationship Id="rId4" Type="http://schemas.openxmlformats.org/officeDocument/2006/relationships/hyperlink" Target="https://www.healthline.com/health/how-to-stop-biting-your-nail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erywellmind.com/what-are-emotions-2795178"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verywellmind.com/theories-of-intelligence-2795035" TargetMode="External"/><Relationship Id="rId5" Type="http://schemas.openxmlformats.org/officeDocument/2006/relationships/hyperlink" Target="https://www.verywellmind.com/how-to-boost-your-self-confidence-4163098" TargetMode="External"/><Relationship Id="rId4" Type="http://schemas.openxmlformats.org/officeDocument/2006/relationships/hyperlink" Target="https://www.verywellmind.com/dos-and-donts-of-dealing-with-anger-314508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The Trainer is free to customise this editable slide &amp; entire presentation as per their own/client branding- You may keep the fonts/ Animation/ Images same to save the editing time.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Say Good morning/Afternoon /evening welcome to the workshop on business Etiquette</a:t>
            </a:r>
          </a:p>
          <a:p>
            <a:pPr marL="0" indent="0">
              <a:buFont typeface="Arial" panose="020B0604020202020204" pitchFamily="34" charset="0"/>
              <a:buNone/>
            </a:pPr>
            <a:endParaRPr lang="en-US" dirty="0"/>
          </a:p>
          <a:p>
            <a:r>
              <a:rPr lang="en-IN" b="0" baseline="0" dirty="0"/>
              <a:t>Welcome to the workshop on ‘Business Etiquette’! Today is going to be a </a:t>
            </a:r>
            <a:r>
              <a:rPr lang="en-IN" b="1" baseline="0" dirty="0"/>
              <a:t>fun filled</a:t>
            </a:r>
            <a:r>
              <a:rPr lang="en-IN" b="0" baseline="0" dirty="0"/>
              <a:t>, </a:t>
            </a:r>
            <a:r>
              <a:rPr lang="en-IN" b="1" baseline="0" dirty="0"/>
              <a:t>energy packed</a:t>
            </a:r>
            <a:r>
              <a:rPr lang="en-IN" b="0" baseline="0" dirty="0"/>
              <a:t> session with lots of interaction amongst us &amp; a lot of learning from each other. We will learn each module through activity and experiential learning. Science shows that’s how adults learn best.. And that’s exactly how we will learn today!</a:t>
            </a:r>
          </a:p>
          <a:p>
            <a:endParaRPr lang="en-IN" b="0" baseline="0" dirty="0"/>
          </a:p>
          <a:p>
            <a:r>
              <a:rPr lang="en-IN" b="0" baseline="0" dirty="0"/>
              <a:t>Note: Trainer to say the above paragraph with lot of enthusiasm. </a:t>
            </a:r>
          </a:p>
          <a:p>
            <a:endParaRPr lang="en-IN" b="0" baseline="0" dirty="0"/>
          </a:p>
          <a:p>
            <a:r>
              <a:rPr lang="en-IN" b="0" baseline="0" dirty="0"/>
              <a:t>Transition to the next slide</a:t>
            </a:r>
          </a:p>
        </p:txBody>
      </p:sp>
      <p:sp>
        <p:nvSpPr>
          <p:cNvPr id="4" name="Slide Number Placeholder 3"/>
          <p:cNvSpPr>
            <a:spLocks noGrp="1"/>
          </p:cNvSpPr>
          <p:nvPr>
            <p:ph type="sldNum" sz="quarter" idx="5"/>
          </p:nvPr>
        </p:nvSpPr>
        <p:spPr/>
        <p:txBody>
          <a:bodyPr/>
          <a:lstStyle/>
          <a:p>
            <a:fld id="{8CEE670E-4A6B-4F29-893C-A77A5F261C91}" type="slidenum">
              <a:rPr lang="en-IN" smtClean="0"/>
              <a:t>1</a:t>
            </a:fld>
            <a:endParaRPr lang="en-IN" dirty="0"/>
          </a:p>
        </p:txBody>
      </p:sp>
    </p:spTree>
    <p:extLst>
      <p:ext uri="{BB962C8B-B14F-4D97-AF65-F5344CB8AC3E}">
        <p14:creationId xmlns:p14="http://schemas.microsoft.com/office/powerpoint/2010/main" val="259510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Avoid wearing party shirts to work.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Do not wear loud </a:t>
            </a:r>
            <a:r>
              <a:rPr lang="en-US" b="0" i="0" dirty="0" err="1">
                <a:solidFill>
                  <a:srgbClr val="252A37"/>
                </a:solidFill>
                <a:effectLst/>
                <a:latin typeface="Open Sans" panose="020B0606030504020204" pitchFamily="34" charset="0"/>
              </a:rPr>
              <a:t>colours</a:t>
            </a:r>
            <a:r>
              <a:rPr lang="en-US" b="0" i="0" dirty="0">
                <a:solidFill>
                  <a:srgbClr val="252A37"/>
                </a:solidFill>
                <a:effectLst/>
                <a:latin typeface="Open Sans" panose="020B0606030504020204" pitchFamily="34" charset="0"/>
              </a:rPr>
              <a:t> or patterns that are too bold.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Subtle </a:t>
            </a:r>
            <a:r>
              <a:rPr lang="en-US" b="0" i="0" dirty="0" err="1">
                <a:solidFill>
                  <a:srgbClr val="252A37"/>
                </a:solidFill>
                <a:effectLst/>
                <a:latin typeface="Open Sans" panose="020B0606030504020204" pitchFamily="34" charset="0"/>
              </a:rPr>
              <a:t>colours</a:t>
            </a:r>
            <a:r>
              <a:rPr lang="en-US" b="0" i="0" dirty="0">
                <a:solidFill>
                  <a:srgbClr val="252A37"/>
                </a:solidFill>
                <a:effectLst/>
                <a:latin typeface="Open Sans" panose="020B0606030504020204" pitchFamily="34" charset="0"/>
              </a:rPr>
              <a:t> look good in offices.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Plain shirts are always in style but you can also go for shirts in stripes, checks or micro-checks. </a:t>
            </a:r>
          </a:p>
          <a:p>
            <a:pPr marL="171450" indent="-171450">
              <a:buFont typeface="Arial" panose="020B0604020202020204" pitchFamily="34" charset="0"/>
              <a:buChar char="•"/>
            </a:pPr>
            <a:r>
              <a:rPr lang="en-US" b="0" i="0" dirty="0" err="1">
                <a:solidFill>
                  <a:srgbClr val="252A37"/>
                </a:solidFill>
                <a:effectLst/>
                <a:latin typeface="Open Sans" panose="020B0606030504020204" pitchFamily="34" charset="0"/>
              </a:rPr>
              <a:t>Colours</a:t>
            </a:r>
            <a:r>
              <a:rPr lang="en-US" b="0" i="0" dirty="0">
                <a:solidFill>
                  <a:srgbClr val="252A37"/>
                </a:solidFill>
                <a:effectLst/>
                <a:latin typeface="Open Sans" panose="020B0606030504020204" pitchFamily="34" charset="0"/>
              </a:rPr>
              <a:t> such as red, yellow, orange usually are not preferred to be worn at the workplace.</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shirts look professional. </a:t>
            </a:r>
            <a:r>
              <a:rPr lang="en-US" b="1" i="0" dirty="0">
                <a:solidFill>
                  <a:srgbClr val="252A37"/>
                </a:solidFill>
                <a:effectLst/>
                <a:latin typeface="Open Sans" panose="020B0606030504020204" pitchFamily="34" charset="0"/>
              </a:rPr>
              <a:t>Make sure your sleeves touch the base of your hand. Do not roll up sleeves at work</a:t>
            </a:r>
            <a:r>
              <a:rPr lang="en-US" b="0" i="0" dirty="0">
                <a:solidFill>
                  <a:srgbClr val="252A37"/>
                </a:solidFill>
                <a:effectLst/>
                <a:latin typeface="Open Sans" panose="020B0606030504020204" pitchFamily="34" charset="0"/>
              </a:rPr>
              <a:t>.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Take care of the fit of the trouser.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Slim fit or flat front trousers in solid </a:t>
            </a:r>
            <a:r>
              <a:rPr lang="en-US" b="0" i="0" dirty="0" err="1">
                <a:solidFill>
                  <a:srgbClr val="252A37"/>
                </a:solidFill>
                <a:effectLst/>
                <a:latin typeface="Open Sans" panose="020B0606030504020204" pitchFamily="34" charset="0"/>
              </a:rPr>
              <a:t>colours</a:t>
            </a:r>
            <a:r>
              <a:rPr lang="en-US" b="0" i="0" dirty="0">
                <a:solidFill>
                  <a:srgbClr val="252A37"/>
                </a:solidFill>
                <a:effectLst/>
                <a:latin typeface="Open Sans" panose="020B0606030504020204" pitchFamily="34" charset="0"/>
              </a:rPr>
              <a:t> such as grey, black, blue look best at workplaces.</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 Avoid baggy trousers as one looks lazy and sloppy in the same. Your shirt should not be too tight.</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 You should be able to button your shirt properly without any gaps.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Clothing should be clean, wrinkle free and ironed.</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Keep a shoe shiner handy.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Prefer dark leather shoes (Black or Brown) with black laces.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Wear dark </a:t>
            </a:r>
            <a:r>
              <a:rPr lang="en-US" b="0" i="0" dirty="0" err="1">
                <a:solidFill>
                  <a:srgbClr val="252A37"/>
                </a:solidFill>
                <a:effectLst/>
                <a:latin typeface="Open Sans" panose="020B0606030504020204" pitchFamily="34" charset="0"/>
              </a:rPr>
              <a:t>coloured</a:t>
            </a:r>
            <a:r>
              <a:rPr lang="en-US" b="0" i="0" dirty="0">
                <a:solidFill>
                  <a:srgbClr val="252A37"/>
                </a:solidFill>
                <a:effectLst/>
                <a:latin typeface="Open Sans" panose="020B0606030504020204" pitchFamily="34" charset="0"/>
              </a:rPr>
              <a:t> socks to work.</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 Do not wear sports shoes or sneakers to work.</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Remove all other rings except your wedding ring.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Remember, there is a huge difference between your college and professional life.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College were the days when nobody told you anything when you wore ripped jeans, T shirts, sneakers, hats and proudly flaunted your tattoos and body piercings.</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 If you wear an earring, remove it immediately.</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 Tattoos and body piercings are not at all acceptable in a professional environment.</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Do not attend office with beard unless and until there is an emergency.</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Remember, </a:t>
            </a:r>
            <a:r>
              <a:rPr lang="en-US" b="1" i="0" dirty="0">
                <a:solidFill>
                  <a:srgbClr val="252A37"/>
                </a:solidFill>
                <a:effectLst/>
                <a:latin typeface="Open Sans" panose="020B0606030504020204" pitchFamily="34" charset="0"/>
              </a:rPr>
              <a:t>your tie should complement your overall look</a:t>
            </a:r>
            <a:r>
              <a:rPr lang="en-US" b="0" i="0" dirty="0">
                <a:solidFill>
                  <a:srgbClr val="252A37"/>
                </a:solidFill>
                <a:effectLst/>
                <a:latin typeface="Open Sans" panose="020B0606030504020204" pitchFamily="34" charset="0"/>
              </a:rPr>
              <a:t>.</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 Silk ties are always a safe bet. Do not wear ties in loud </a:t>
            </a:r>
            <a:r>
              <a:rPr lang="en-US" b="0" i="0" dirty="0" err="1">
                <a:solidFill>
                  <a:srgbClr val="252A37"/>
                </a:solidFill>
                <a:effectLst/>
                <a:latin typeface="Open Sans" panose="020B0606030504020204" pitchFamily="34" charset="0"/>
              </a:rPr>
              <a:t>colours</a:t>
            </a:r>
            <a:r>
              <a:rPr lang="en-US" b="0" i="0" dirty="0">
                <a:solidFill>
                  <a:srgbClr val="252A37"/>
                </a:solidFill>
                <a:effectLst/>
                <a:latin typeface="Open Sans" panose="020B0606030504020204" pitchFamily="34" charset="0"/>
              </a:rPr>
              <a:t> or jazzy patterns. </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The tip of your tie should touch your belt buckles.</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Do not wear flashy belts with broad buckles. Wear leather belts in dark </a:t>
            </a:r>
            <a:r>
              <a:rPr lang="en-US" b="0" i="0" dirty="0" err="1">
                <a:solidFill>
                  <a:srgbClr val="252A37"/>
                </a:solidFill>
                <a:effectLst/>
                <a:latin typeface="Open Sans" panose="020B0606030504020204" pitchFamily="34" charset="0"/>
              </a:rPr>
              <a:t>colours</a:t>
            </a:r>
            <a:r>
              <a:rPr lang="en-US" b="0" i="0" dirty="0">
                <a:solidFill>
                  <a:srgbClr val="252A37"/>
                </a:solidFill>
                <a:effectLst/>
                <a:latin typeface="Open Sans" panose="020B0606030504020204" pitchFamily="34" charset="0"/>
              </a:rPr>
              <a:t> preferably black or brown.</a:t>
            </a:r>
          </a:p>
          <a:p>
            <a:pPr marL="171450" indent="-171450">
              <a:buFont typeface="Arial" panose="020B0604020202020204" pitchFamily="34" charset="0"/>
              <a:buChar char="•"/>
            </a:pPr>
            <a:r>
              <a:rPr lang="en-US" b="0" i="0" dirty="0">
                <a:solidFill>
                  <a:srgbClr val="252A37"/>
                </a:solidFill>
                <a:effectLst/>
                <a:latin typeface="Open Sans" panose="020B0606030504020204" pitchFamily="34" charset="0"/>
              </a:rPr>
              <a:t>Wear socks that match your pants </a:t>
            </a:r>
            <a:endParaRPr lang="en-I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53FCA-CD46-459E-A84D-61334D0A92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4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It is always wise to dress according to your office culture</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Business suits look best in </a:t>
            </a:r>
            <a:r>
              <a:rPr lang="en-US" sz="1200" b="0" i="0" kern="1200" dirty="0" err="1">
                <a:solidFill>
                  <a:schemeClr val="tx1"/>
                </a:solidFill>
                <a:effectLst/>
                <a:latin typeface="+mn-lt"/>
                <a:ea typeface="+mn-ea"/>
                <a:cs typeface="+mn-cs"/>
              </a:rPr>
              <a:t>colours</a:t>
            </a:r>
            <a:r>
              <a:rPr lang="en-US" sz="1200" b="0" i="0" kern="1200" dirty="0">
                <a:solidFill>
                  <a:schemeClr val="tx1"/>
                </a:solidFill>
                <a:effectLst/>
                <a:latin typeface="+mn-lt"/>
                <a:ea typeface="+mn-ea"/>
                <a:cs typeface="+mn-cs"/>
              </a:rPr>
              <a:t> like Blue, Black or Charcoal </a:t>
            </a:r>
            <a:r>
              <a:rPr lang="en-US" sz="1200" b="0" i="0" kern="1200" dirty="0" err="1">
                <a:solidFill>
                  <a:schemeClr val="tx1"/>
                </a:solidFill>
                <a:effectLst/>
                <a:latin typeface="+mn-lt"/>
                <a:ea typeface="+mn-ea"/>
                <a:cs typeface="+mn-cs"/>
              </a:rPr>
              <a:t>grey.Business</a:t>
            </a:r>
            <a:r>
              <a:rPr lang="en-US" sz="1200" b="0" i="0" kern="1200" dirty="0">
                <a:solidFill>
                  <a:schemeClr val="tx1"/>
                </a:solidFill>
                <a:effectLst/>
                <a:latin typeface="+mn-lt"/>
                <a:ea typeface="+mn-ea"/>
                <a:cs typeface="+mn-cs"/>
              </a:rPr>
              <a:t> suits constitute a crisp shirt teamed with a matching trouser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Avoid wearing loud </a:t>
            </a:r>
            <a:r>
              <a:rPr lang="en-US" sz="1200" b="0" i="0" kern="1200" dirty="0" err="1">
                <a:solidFill>
                  <a:schemeClr val="tx1"/>
                </a:solidFill>
                <a:effectLst/>
                <a:latin typeface="+mn-lt"/>
                <a:ea typeface="+mn-ea"/>
                <a:cs typeface="+mn-cs"/>
              </a:rPr>
              <a:t>colours</a:t>
            </a:r>
            <a:r>
              <a:rPr lang="en-US" sz="1200" b="0" i="0" kern="1200" dirty="0">
                <a:solidFill>
                  <a:schemeClr val="tx1"/>
                </a:solidFill>
                <a:effectLst/>
                <a:latin typeface="+mn-lt"/>
                <a:ea typeface="+mn-ea"/>
                <a:cs typeface="+mn-cs"/>
              </a:rPr>
              <a:t> to work. </a:t>
            </a:r>
            <a:r>
              <a:rPr lang="en-US" sz="1200" b="0" i="0" kern="1200" dirty="0" err="1">
                <a:solidFill>
                  <a:schemeClr val="tx1"/>
                </a:solidFill>
                <a:effectLst/>
                <a:latin typeface="+mn-lt"/>
                <a:ea typeface="+mn-ea"/>
                <a:cs typeface="+mn-cs"/>
              </a:rPr>
              <a:t>Colours</a:t>
            </a:r>
            <a:r>
              <a:rPr lang="en-US" sz="1200" b="0" i="0" kern="1200" dirty="0">
                <a:solidFill>
                  <a:schemeClr val="tx1"/>
                </a:solidFill>
                <a:effectLst/>
                <a:latin typeface="+mn-lt"/>
                <a:ea typeface="+mn-ea"/>
                <a:cs typeface="+mn-cs"/>
              </a:rPr>
              <a:t> such as hot pinks, reds, deep purples look odd at the workplace. They are meant to be worn at parties and get togethers with friends.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Animal prints and jazzy designs are not meant for offices.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 earrings look simple yet elegant on female professionals.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Do not wear chunky necklaces, large earrings and stacks of bangles at workplace. Flaunting your gold </a:t>
            </a:r>
            <a:r>
              <a:rPr lang="en-US" sz="1200" b="0" i="0" kern="1200" dirty="0" err="1">
                <a:solidFill>
                  <a:schemeClr val="tx1"/>
                </a:solidFill>
                <a:effectLst/>
                <a:latin typeface="+mn-lt"/>
                <a:ea typeface="+mn-ea"/>
                <a:cs typeface="+mn-cs"/>
              </a:rPr>
              <a:t>jewellery</a:t>
            </a:r>
            <a:r>
              <a:rPr lang="en-US" sz="1200" b="0" i="0" kern="1200" dirty="0">
                <a:solidFill>
                  <a:schemeClr val="tx1"/>
                </a:solidFill>
                <a:effectLst/>
                <a:latin typeface="+mn-lt"/>
                <a:ea typeface="+mn-ea"/>
                <a:cs typeface="+mn-cs"/>
              </a:rPr>
              <a:t> at office is foolish. Do not wear ring on every finger. Avoid wearing multiple bracelets. An elegant and simple watch looks best on professionals.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nude look works best in offices. Don’t overdo your make up. I</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Instead of a bright lipstick, a lip-gloss looks better and you can even reapply the same whenever needed. Minimal make up can not only make you look good but also extremely professional. Never apply layers of foundation on your face. Avoid cakey make up at workplace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Messy hair is not at all acceptable at workplaces. Do not adopt weird hairstyles at work..</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Your heels should not be more than 2 inches.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Ask what is casual</a:t>
            </a:r>
            <a:r>
              <a:rPr lang="en-US" sz="1200" b="0" i="0" kern="1200" baseline="0" dirty="0">
                <a:solidFill>
                  <a:schemeClr val="tx1"/>
                </a:solidFill>
                <a:effectLst/>
                <a:latin typeface="+mn-lt"/>
                <a:ea typeface="+mn-ea"/>
                <a:cs typeface="+mn-cs"/>
              </a:rPr>
              <a:t> dress code ,take responses </a:t>
            </a:r>
            <a:endParaRPr lang="en-I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53FCA-CD46-459E-A84D-61334D0A92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196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31F20"/>
                </a:solidFill>
                <a:effectLst/>
                <a:latin typeface="Proxima Nova"/>
              </a:rPr>
              <a:t>Personal hygiene is how you care for your body. This practice includes bathing, washing your hands, brushing your teeth, and more.</a:t>
            </a:r>
          </a:p>
          <a:p>
            <a:pPr marL="171450" indent="-171450">
              <a:buFont typeface="Arial" panose="020B0604020202020204" pitchFamily="34" charset="0"/>
              <a:buChar char="•"/>
            </a:pPr>
            <a:endParaRPr lang="en-US" b="0" i="0" dirty="0">
              <a:solidFill>
                <a:srgbClr val="231F20"/>
              </a:solidFill>
              <a:effectLst/>
              <a:latin typeface="Proxima Nova"/>
            </a:endParaRPr>
          </a:p>
          <a:p>
            <a:pPr marL="171450" indent="-171450" algn="l">
              <a:buFont typeface="Arial" panose="020B0604020202020204" pitchFamily="34" charset="0"/>
              <a:buChar char="•"/>
            </a:pPr>
            <a:r>
              <a:rPr lang="en-US" b="1" i="0" dirty="0">
                <a:solidFill>
                  <a:srgbClr val="231F20"/>
                </a:solidFill>
                <a:effectLst/>
                <a:latin typeface="Proxima Nova"/>
              </a:rPr>
              <a:t>Types of personal hygiene</a:t>
            </a:r>
          </a:p>
          <a:p>
            <a:pPr marL="171450" indent="-171450" algn="l">
              <a:buFont typeface="Arial" panose="020B0604020202020204" pitchFamily="34" charset="0"/>
              <a:buChar char="•"/>
            </a:pPr>
            <a:r>
              <a:rPr lang="en-US" b="0" i="0" dirty="0">
                <a:solidFill>
                  <a:srgbClr val="231F20"/>
                </a:solidFill>
                <a:effectLst/>
                <a:latin typeface="Proxima Nova"/>
              </a:rPr>
              <a:t>Each person’s idea of personal hygiene differs. These main categories are a useful place to start for building good hygiene habits:</a:t>
            </a:r>
          </a:p>
          <a:p>
            <a:pPr marL="171450" indent="-171450" algn="l">
              <a:buFont typeface="Arial" panose="020B0604020202020204" pitchFamily="34" charset="0"/>
              <a:buChar char="•"/>
            </a:pPr>
            <a:r>
              <a:rPr lang="en-US" b="1" i="0" dirty="0">
                <a:solidFill>
                  <a:srgbClr val="231F20"/>
                </a:solidFill>
                <a:effectLst/>
                <a:latin typeface="Proxima Nova"/>
              </a:rPr>
              <a:t>Toilet hygiene</a:t>
            </a:r>
          </a:p>
          <a:p>
            <a:pPr marL="171450" indent="-171450">
              <a:buFont typeface="Arial" panose="020B0604020202020204" pitchFamily="34" charset="0"/>
              <a:buChar char="•"/>
            </a:pPr>
            <a:r>
              <a:rPr lang="en-US" b="0" i="0" dirty="0">
                <a:solidFill>
                  <a:srgbClr val="231F20"/>
                </a:solidFill>
                <a:effectLst/>
                <a:latin typeface="Proxima Nova"/>
              </a:rPr>
              <a:t>Wash your hands after you use the restroom. Scrub with soap for 20 to 30 seconds, and be sure to clean between your fingers, on the back of your hands, and under your nails. </a:t>
            </a:r>
          </a:p>
          <a:p>
            <a:pPr marL="171450" indent="-171450">
              <a:buFont typeface="Arial" panose="020B0604020202020204" pitchFamily="34" charset="0"/>
              <a:buChar char="•"/>
            </a:pPr>
            <a:r>
              <a:rPr lang="en-US" b="0" i="0" dirty="0">
                <a:solidFill>
                  <a:srgbClr val="231F20"/>
                </a:solidFill>
                <a:effectLst/>
                <a:latin typeface="Proxima Nova"/>
              </a:rPr>
              <a:t>Rinse with warm water, and dry with a clean towel.</a:t>
            </a:r>
          </a:p>
          <a:p>
            <a:pPr marL="171450" indent="-171450">
              <a:buFont typeface="Arial" panose="020B0604020202020204" pitchFamily="34" charset="0"/>
              <a:buChar char="•"/>
            </a:pPr>
            <a:r>
              <a:rPr lang="en-US" b="0" i="0" dirty="0">
                <a:solidFill>
                  <a:srgbClr val="231F20"/>
                </a:solidFill>
                <a:effectLst/>
                <a:latin typeface="Proxima Nova"/>
              </a:rPr>
              <a:t>If you don’t have running water or soap, an alcohol-based hand sanitizer will also work. </a:t>
            </a:r>
          </a:p>
          <a:p>
            <a:pPr marL="171450" indent="-171450" algn="l">
              <a:buFont typeface="Arial" panose="020B0604020202020204" pitchFamily="34" charset="0"/>
              <a:buChar char="•"/>
            </a:pPr>
            <a:r>
              <a:rPr lang="en-US" b="1" i="0" dirty="0">
                <a:solidFill>
                  <a:srgbClr val="231F20"/>
                </a:solidFill>
                <a:effectLst/>
                <a:latin typeface="Proxima Nova"/>
              </a:rPr>
              <a:t>Shower hygiene</a:t>
            </a:r>
          </a:p>
          <a:p>
            <a:pPr marL="171450" indent="-171450" algn="l">
              <a:buFont typeface="Arial" panose="020B0604020202020204" pitchFamily="34" charset="0"/>
              <a:buChar char="•"/>
            </a:pPr>
            <a:r>
              <a:rPr lang="en-US" b="0" i="0" dirty="0">
                <a:solidFill>
                  <a:srgbClr val="231F20"/>
                </a:solidFill>
                <a:effectLst/>
                <a:latin typeface="Proxima Nova"/>
              </a:rPr>
              <a:t>Personal preference may dictate how often you wish to shower, but most people will benefit from a rinse at least every other day. Showering with soap helps rinse away dead skin cells, bacteria, and oils.</a:t>
            </a:r>
          </a:p>
          <a:p>
            <a:pPr marL="171450" indent="-171450" algn="l">
              <a:buFont typeface="Arial" panose="020B0604020202020204" pitchFamily="34" charset="0"/>
              <a:buChar char="•"/>
            </a:pPr>
            <a:r>
              <a:rPr lang="en-US" b="0" i="0" dirty="0">
                <a:solidFill>
                  <a:srgbClr val="231F20"/>
                </a:solidFill>
                <a:effectLst/>
                <a:latin typeface="Proxima Nova"/>
              </a:rPr>
              <a:t>You should also </a:t>
            </a:r>
            <a:r>
              <a:rPr lang="en-US" b="0" i="0" u="none" strike="noStrike" dirty="0">
                <a:solidFill>
                  <a:srgbClr val="02838D"/>
                </a:solidFill>
                <a:effectLst/>
                <a:latin typeface="Proxima Nova"/>
                <a:hlinkClick r:id="rId3"/>
              </a:rPr>
              <a:t>wash your hair</a:t>
            </a:r>
            <a:r>
              <a:rPr lang="en-US" b="0" i="0" dirty="0">
                <a:solidFill>
                  <a:srgbClr val="231F20"/>
                </a:solidFill>
                <a:effectLst/>
                <a:latin typeface="Proxima Nova"/>
              </a:rPr>
              <a:t> at least twice a week. S</a:t>
            </a:r>
          </a:p>
          <a:p>
            <a:pPr marL="171450" indent="-171450" algn="l">
              <a:buFont typeface="Arial" panose="020B0604020202020204" pitchFamily="34" charset="0"/>
              <a:buChar char="•"/>
            </a:pPr>
            <a:r>
              <a:rPr lang="en-US" b="0" i="0" dirty="0">
                <a:solidFill>
                  <a:srgbClr val="231F20"/>
                </a:solidFill>
                <a:effectLst/>
                <a:latin typeface="Proxima Nova"/>
              </a:rPr>
              <a:t>Shampooing your hair and scalp helps remove skin buildup and protects against oily residues that can irritate your skin.</a:t>
            </a:r>
          </a:p>
          <a:p>
            <a:pPr marL="171450" indent="-171450" algn="l">
              <a:buFont typeface="Arial" panose="020B0604020202020204" pitchFamily="34" charset="0"/>
              <a:buChar char="•"/>
            </a:pPr>
            <a:r>
              <a:rPr lang="en-US" b="0" i="0" dirty="0">
                <a:solidFill>
                  <a:srgbClr val="231F20"/>
                </a:solidFill>
                <a:effectLst/>
                <a:latin typeface="Proxima Nova"/>
              </a:rPr>
              <a:t>Nail hygiene</a:t>
            </a:r>
          </a:p>
          <a:p>
            <a:pPr marL="171450" indent="-171450" algn="l">
              <a:buFont typeface="Arial" panose="020B0604020202020204" pitchFamily="34" charset="0"/>
              <a:buChar char="•"/>
            </a:pPr>
            <a:r>
              <a:rPr lang="en-US" b="0" i="0" dirty="0">
                <a:solidFill>
                  <a:srgbClr val="231F20"/>
                </a:solidFill>
                <a:effectLst/>
                <a:latin typeface="Proxima Nova"/>
              </a:rPr>
              <a:t>Trim your nails regularly to keep them short and clean. Brush under them with a nail brush or washcloth to rinse away buildup, dirt, and germs.</a:t>
            </a:r>
          </a:p>
          <a:p>
            <a:pPr marL="171450" indent="-171450" algn="l">
              <a:buFont typeface="Arial" panose="020B0604020202020204" pitchFamily="34" charset="0"/>
              <a:buChar char="•"/>
            </a:pPr>
            <a:r>
              <a:rPr lang="en-US" b="0" i="0" dirty="0">
                <a:solidFill>
                  <a:srgbClr val="231F20"/>
                </a:solidFill>
                <a:effectLst/>
                <a:latin typeface="Proxima Nova"/>
              </a:rPr>
              <a:t>Tidying your nails helps you prevent spreading germs into your mouth and other body openings. </a:t>
            </a:r>
          </a:p>
          <a:p>
            <a:pPr marL="171450" indent="-171450" algn="l">
              <a:buFont typeface="Arial" panose="020B0604020202020204" pitchFamily="34" charset="0"/>
              <a:buChar char="•"/>
            </a:pPr>
            <a:r>
              <a:rPr lang="en-US" b="0" i="0" dirty="0">
                <a:solidFill>
                  <a:srgbClr val="231F20"/>
                </a:solidFill>
                <a:effectLst/>
                <a:latin typeface="Proxima Nova"/>
              </a:rPr>
              <a:t>You should also avoid </a:t>
            </a:r>
            <a:r>
              <a:rPr lang="en-US" b="0" i="0" u="none" strike="noStrike" dirty="0">
                <a:solidFill>
                  <a:srgbClr val="02838D"/>
                </a:solidFill>
                <a:effectLst/>
                <a:latin typeface="Proxima Nova"/>
                <a:hlinkClick r:id="rId4"/>
              </a:rPr>
              <a:t>biting your nails</a:t>
            </a:r>
            <a:r>
              <a:rPr lang="en-US" b="0" i="0" dirty="0">
                <a:solidFill>
                  <a:srgbClr val="231F20"/>
                </a:solidFill>
                <a:effectLst/>
                <a:latin typeface="Proxima Nova"/>
              </a:rPr>
              <a:t>.</a:t>
            </a:r>
          </a:p>
          <a:p>
            <a:pPr marL="171450" indent="-171450" algn="l">
              <a:buFont typeface="Arial" panose="020B0604020202020204" pitchFamily="34" charset="0"/>
              <a:buChar char="•"/>
            </a:pPr>
            <a:r>
              <a:rPr lang="en-US" b="1" i="0" dirty="0">
                <a:solidFill>
                  <a:srgbClr val="231F20"/>
                </a:solidFill>
                <a:effectLst/>
                <a:latin typeface="Proxima Nova"/>
              </a:rPr>
              <a:t>Teeth hygiene</a:t>
            </a:r>
          </a:p>
          <a:p>
            <a:pPr marL="171450" indent="-171450" algn="l">
              <a:buFont typeface="Arial" panose="020B0604020202020204" pitchFamily="34" charset="0"/>
              <a:buChar char="•"/>
            </a:pPr>
            <a:r>
              <a:rPr lang="en-US" b="0" i="0" dirty="0">
                <a:solidFill>
                  <a:srgbClr val="231F20"/>
                </a:solidFill>
                <a:effectLst/>
                <a:latin typeface="Proxima Nova"/>
              </a:rPr>
              <a:t>Good </a:t>
            </a:r>
            <a:r>
              <a:rPr lang="en-US" b="0" i="0" u="none" strike="noStrike" dirty="0">
                <a:solidFill>
                  <a:srgbClr val="02838D"/>
                </a:solidFill>
                <a:effectLst/>
                <a:latin typeface="Proxima Nova"/>
                <a:hlinkClick r:id="rId5"/>
              </a:rPr>
              <a:t>dental hygiene</a:t>
            </a:r>
            <a:r>
              <a:rPr lang="en-US" b="0" i="0" dirty="0">
                <a:solidFill>
                  <a:srgbClr val="231F20"/>
                </a:solidFill>
                <a:effectLst/>
                <a:latin typeface="Proxima Nova"/>
              </a:rPr>
              <a:t> is about more than just pearly white teeth. </a:t>
            </a:r>
          </a:p>
          <a:p>
            <a:pPr marL="171450" indent="-171450" algn="l">
              <a:buFont typeface="Arial" panose="020B0604020202020204" pitchFamily="34" charset="0"/>
              <a:buChar char="•"/>
            </a:pPr>
            <a:r>
              <a:rPr lang="en-US" b="0" i="0" dirty="0">
                <a:solidFill>
                  <a:srgbClr val="231F20"/>
                </a:solidFill>
                <a:effectLst/>
                <a:latin typeface="Proxima Nova"/>
              </a:rPr>
              <a:t>Caring for your teeth and gums is a smart way to prevent </a:t>
            </a:r>
            <a:r>
              <a:rPr lang="en-US" b="0" i="0" u="none" strike="noStrike" dirty="0">
                <a:solidFill>
                  <a:srgbClr val="02838D"/>
                </a:solidFill>
                <a:effectLst/>
                <a:latin typeface="Proxima Nova"/>
                <a:hlinkClick r:id="rId6"/>
              </a:rPr>
              <a:t>gum diseases</a:t>
            </a:r>
            <a:r>
              <a:rPr lang="en-US" b="0" i="0" dirty="0">
                <a:solidFill>
                  <a:srgbClr val="231F20"/>
                </a:solidFill>
                <a:effectLst/>
                <a:latin typeface="Proxima Nova"/>
              </a:rPr>
              <a:t> and </a:t>
            </a:r>
            <a:r>
              <a:rPr lang="en-US" b="0" i="0" u="none" strike="noStrike" dirty="0">
                <a:solidFill>
                  <a:srgbClr val="02838D"/>
                </a:solidFill>
                <a:effectLst/>
                <a:latin typeface="Proxima Nova"/>
                <a:hlinkClick r:id="rId7"/>
              </a:rPr>
              <a:t>cavities</a:t>
            </a:r>
            <a:r>
              <a:rPr lang="en-US" b="0" i="0" dirty="0">
                <a:solidFill>
                  <a:srgbClr val="231F20"/>
                </a:solidFill>
                <a:effectLst/>
                <a:latin typeface="Proxima Nova"/>
              </a:rPr>
              <a:t>.</a:t>
            </a:r>
          </a:p>
          <a:p>
            <a:pPr marL="171450" indent="-171450" algn="l">
              <a:buFont typeface="Arial" panose="020B0604020202020204" pitchFamily="34" charset="0"/>
              <a:buChar char="•"/>
            </a:pPr>
            <a:r>
              <a:rPr lang="en-US" b="0" i="0" dirty="0">
                <a:solidFill>
                  <a:srgbClr val="231F20"/>
                </a:solidFill>
                <a:effectLst/>
                <a:latin typeface="Proxima Nova"/>
              </a:rPr>
              <a:t>Brush at least twice a day for 2 minutes. Aim to brush after you wake up and before bed. </a:t>
            </a:r>
          </a:p>
          <a:p>
            <a:pPr marL="171450" indent="-171450" algn="l">
              <a:buFont typeface="Arial" panose="020B0604020202020204" pitchFamily="34" charset="0"/>
              <a:buChar char="•"/>
            </a:pPr>
            <a:r>
              <a:rPr lang="en-US" b="0" i="0" dirty="0">
                <a:solidFill>
                  <a:srgbClr val="231F20"/>
                </a:solidFill>
                <a:effectLst/>
                <a:latin typeface="Proxima Nova"/>
              </a:rPr>
              <a:t>If you can, brush after every meal, too. </a:t>
            </a:r>
          </a:p>
          <a:p>
            <a:pPr marL="171450" indent="-171450" algn="l">
              <a:buFont typeface="Arial" panose="020B0604020202020204" pitchFamily="34" charset="0"/>
              <a:buChar char="•"/>
            </a:pPr>
            <a:r>
              <a:rPr lang="en-US" b="0" i="0" dirty="0">
                <a:solidFill>
                  <a:srgbClr val="231F20"/>
                </a:solidFill>
                <a:effectLst/>
                <a:latin typeface="Proxima Nova"/>
              </a:rPr>
              <a:t>Floss between your teeth daily, and ask your dentist about using an antibacterial mouthwash.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b="1" i="0" dirty="0">
                <a:solidFill>
                  <a:srgbClr val="231F20"/>
                </a:solidFill>
                <a:effectLst/>
                <a:latin typeface="Proxima Nova"/>
              </a:rPr>
              <a:t>Sickness hygiene</a:t>
            </a:r>
          </a:p>
          <a:p>
            <a:pPr marL="171450" indent="-171450" algn="l">
              <a:buFont typeface="Arial" panose="020B0604020202020204" pitchFamily="34" charset="0"/>
              <a:buChar char="•"/>
            </a:pPr>
            <a:r>
              <a:rPr lang="en-US" b="0" i="0" dirty="0">
                <a:solidFill>
                  <a:srgbClr val="231F20"/>
                </a:solidFill>
                <a:effectLst/>
                <a:latin typeface="Proxima Nova"/>
              </a:rPr>
              <a:t>If you’re not feeling well, you should take steps to keep from spreading germs to others. </a:t>
            </a:r>
          </a:p>
          <a:p>
            <a:pPr marL="171450" indent="-171450" algn="l">
              <a:buFont typeface="Arial" panose="020B0604020202020204" pitchFamily="34" charset="0"/>
              <a:buChar char="•"/>
            </a:pPr>
            <a:r>
              <a:rPr lang="en-US" b="0" i="0" dirty="0">
                <a:solidFill>
                  <a:srgbClr val="231F20"/>
                </a:solidFill>
                <a:effectLst/>
                <a:latin typeface="Proxima Nova"/>
              </a:rPr>
              <a:t>This includes covering your mouth and nose when sneezing, wiping down shared surfaces with an antibacterial wipe, and not sharing any utensils or electronics</a:t>
            </a:r>
          </a:p>
          <a:p>
            <a:pPr marL="171450" indent="-171450" algn="l">
              <a:buFont typeface="Arial" panose="020B0604020202020204" pitchFamily="34" charset="0"/>
              <a:buChar char="•"/>
            </a:pPr>
            <a:r>
              <a:rPr lang="en-US" b="0" i="0" dirty="0">
                <a:solidFill>
                  <a:srgbClr val="231F20"/>
                </a:solidFill>
                <a:effectLst/>
                <a:latin typeface="Proxima Nova"/>
              </a:rPr>
              <a:t>. Also, immediately throw away any soiled tissues.</a:t>
            </a:r>
          </a:p>
          <a:p>
            <a:pPr marL="171450" indent="-171450" algn="l">
              <a:buFont typeface="Arial" panose="020B0604020202020204" pitchFamily="34" charset="0"/>
              <a:buChar char="•"/>
            </a:pPr>
            <a:r>
              <a:rPr lang="en-US" b="1" i="0" dirty="0">
                <a:solidFill>
                  <a:srgbClr val="231F20"/>
                </a:solidFill>
                <a:effectLst/>
                <a:latin typeface="Proxima Nova"/>
              </a:rPr>
              <a:t>Hands hygiene</a:t>
            </a:r>
          </a:p>
          <a:p>
            <a:pPr marL="171450" indent="-171450" algn="l">
              <a:buFont typeface="Arial" panose="020B0604020202020204" pitchFamily="34" charset="0"/>
              <a:buChar char="•"/>
            </a:pPr>
            <a:r>
              <a:rPr lang="en-US" b="0" i="0" dirty="0">
                <a:solidFill>
                  <a:srgbClr val="231F20"/>
                </a:solidFill>
                <a:effectLst/>
                <a:latin typeface="Proxima Nova"/>
              </a:rPr>
              <a:t>Germs on your hands can easily enter your body through your mouth, nose, eyes, or ears. Wash your hands:</a:t>
            </a:r>
          </a:p>
          <a:p>
            <a:pPr algn="l">
              <a:buFont typeface="Arial" panose="020B0604020202020204" pitchFamily="34" charset="0"/>
              <a:buChar char="•"/>
            </a:pPr>
            <a:r>
              <a:rPr lang="en-US" b="0" i="0" dirty="0">
                <a:solidFill>
                  <a:srgbClr val="231F20"/>
                </a:solidFill>
                <a:effectLst/>
                <a:latin typeface="Proxima Nova"/>
              </a:rPr>
              <a:t>when you handle food</a:t>
            </a:r>
          </a:p>
          <a:p>
            <a:pPr algn="l">
              <a:buFont typeface="Arial" panose="020B0604020202020204" pitchFamily="34" charset="0"/>
              <a:buChar char="•"/>
            </a:pPr>
            <a:r>
              <a:rPr lang="en-US" b="0" i="0" dirty="0">
                <a:solidFill>
                  <a:srgbClr val="231F20"/>
                </a:solidFill>
                <a:effectLst/>
                <a:latin typeface="Proxima Nova"/>
              </a:rPr>
              <a:t>before you eat</a:t>
            </a:r>
          </a:p>
          <a:p>
            <a:pPr algn="l">
              <a:buFont typeface="Arial" panose="020B0604020202020204" pitchFamily="34" charset="0"/>
              <a:buChar char="•"/>
            </a:pPr>
            <a:r>
              <a:rPr lang="en-US" b="0" i="0" dirty="0">
                <a:solidFill>
                  <a:srgbClr val="231F20"/>
                </a:solidFill>
                <a:effectLst/>
                <a:latin typeface="Proxima Nova"/>
              </a:rPr>
              <a:t>if you handle garbage</a:t>
            </a:r>
          </a:p>
          <a:p>
            <a:pPr algn="l">
              <a:buFont typeface="Arial" panose="020B0604020202020204" pitchFamily="34" charset="0"/>
              <a:buChar char="•"/>
            </a:pPr>
            <a:r>
              <a:rPr lang="en-US" b="0" i="0" dirty="0">
                <a:solidFill>
                  <a:srgbClr val="231F20"/>
                </a:solidFill>
                <a:effectLst/>
                <a:latin typeface="Proxima Nova"/>
              </a:rPr>
              <a:t>when you sneeze</a:t>
            </a:r>
          </a:p>
          <a:p>
            <a:pPr algn="l">
              <a:buFont typeface="Arial" panose="020B0604020202020204" pitchFamily="34" charset="0"/>
              <a:buChar char="•"/>
            </a:pPr>
            <a:r>
              <a:rPr lang="en-US" b="0" i="0" dirty="0">
                <a:solidFill>
                  <a:srgbClr val="231F20"/>
                </a:solidFill>
                <a:effectLst/>
                <a:latin typeface="Proxima Nova"/>
              </a:rPr>
              <a:t>any time you touch an animal</a:t>
            </a:r>
          </a:p>
          <a:p>
            <a:pPr marL="171450" indent="-171450" algn="l">
              <a:buFont typeface="Arial" panose="020B0604020202020204" pitchFamily="34" charset="0"/>
              <a:buChar char="•"/>
            </a:pPr>
            <a:endParaRPr lang="en-US" b="0" i="0" dirty="0">
              <a:solidFill>
                <a:srgbClr val="231F20"/>
              </a:solidFill>
              <a:effectLst/>
              <a:latin typeface="Proxima Nova"/>
            </a:endParaRPr>
          </a:p>
          <a:p>
            <a:pPr marL="171450" indent="-171450" algn="l">
              <a:buFont typeface="Arial" panose="020B0604020202020204" pitchFamily="34" charset="0"/>
              <a:buChar char="•"/>
            </a:pPr>
            <a:r>
              <a:rPr lang="en-US" b="0" i="0" dirty="0">
                <a:solidFill>
                  <a:srgbClr val="231F20"/>
                </a:solidFill>
                <a:effectLst/>
                <a:latin typeface="Proxima Nova"/>
              </a:rPr>
              <a:t>Body </a:t>
            </a:r>
            <a:r>
              <a:rPr lang="en-US" b="0" i="0" dirty="0" err="1">
                <a:solidFill>
                  <a:srgbClr val="231F20"/>
                </a:solidFill>
                <a:effectLst/>
                <a:latin typeface="Proxima Nova"/>
              </a:rPr>
              <a:t>odour</a:t>
            </a:r>
            <a:r>
              <a:rPr lang="en-US" b="0" i="0" dirty="0">
                <a:solidFill>
                  <a:srgbClr val="231F20"/>
                </a:solidFill>
                <a:effectLst/>
                <a:latin typeface="Proxima Nova"/>
              </a:rPr>
              <a:t> happens due to sweat ensure you use a cologne or a perfume on your body and armpits  as due to sweat the underarms tend to get sweaty</a:t>
            </a:r>
          </a:p>
          <a:p>
            <a:r>
              <a:rPr lang="en-IN" dirty="0"/>
              <a:t>Its very important to notice odour .Why ? Collect responses and move to next slide </a:t>
            </a:r>
          </a:p>
        </p:txBody>
      </p:sp>
      <p:sp>
        <p:nvSpPr>
          <p:cNvPr id="4" name="Slide Number Placeholder 3"/>
          <p:cNvSpPr>
            <a:spLocks noGrp="1"/>
          </p:cNvSpPr>
          <p:nvPr>
            <p:ph type="sldNum" sz="quarter" idx="5"/>
          </p:nvPr>
        </p:nvSpPr>
        <p:spPr/>
        <p:txBody>
          <a:bodyPr/>
          <a:lstStyle/>
          <a:p>
            <a:fld id="{F5453FCA-CD46-459E-A84D-61334D0A920D}" type="slidenum">
              <a:rPr lang="en-US" smtClean="0"/>
              <a:pPr/>
              <a:t>12</a:t>
            </a:fld>
            <a:endParaRPr lang="en-US"/>
          </a:p>
        </p:txBody>
      </p:sp>
    </p:spTree>
    <p:extLst>
      <p:ext uri="{BB962C8B-B14F-4D97-AF65-F5344CB8AC3E}">
        <p14:creationId xmlns:p14="http://schemas.microsoft.com/office/powerpoint/2010/main" val="2136002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r>
              <a:rPr lang="en-US" baseline="0" dirty="0"/>
              <a:t> Let us now understand how your table would have been set in a very formal lunch or dinner meetings.</a:t>
            </a:r>
          </a:p>
          <a:p>
            <a:endParaRPr lang="en-US" baseline="0" dirty="0"/>
          </a:p>
          <a:p>
            <a:r>
              <a:rPr lang="en-US" baseline="0" dirty="0"/>
              <a:t>The following is a standard table setting for a three-course meal. Note the basic "outside-in" rule. The piece of flatware that will be used last is placed directly next to the plate you are using.</a:t>
            </a:r>
          </a:p>
          <a:p>
            <a:endParaRPr lang="en-US" baseline="0" dirty="0"/>
          </a:p>
          <a:p>
            <a:r>
              <a:rPr lang="en-US" b="1" baseline="0" dirty="0"/>
              <a:t>FORKS</a:t>
            </a:r>
          </a:p>
          <a:p>
            <a:endParaRPr lang="en-US" baseline="0" dirty="0"/>
          </a:p>
          <a:p>
            <a:r>
              <a:rPr lang="en-US" baseline="0" dirty="0"/>
              <a:t>Both forks are placed on the left of the plate. The fork furthest from the plate is for salad. The fork next to the plate is for the dinner. (Please Note: At more formal meals where the salad is served after the main course, the order of placement is reversed.)</a:t>
            </a:r>
          </a:p>
          <a:p>
            <a:endParaRPr lang="en-US" baseline="0" dirty="0"/>
          </a:p>
          <a:p>
            <a:r>
              <a:rPr lang="en-US" baseline="0" dirty="0"/>
              <a:t>Fork tines may be placed downward, in the continental style, or upward, in the American style.</a:t>
            </a:r>
          </a:p>
          <a:p>
            <a:endParaRPr lang="en-US" baseline="0" dirty="0"/>
          </a:p>
          <a:p>
            <a:r>
              <a:rPr lang="en-US" b="1" baseline="0" dirty="0"/>
              <a:t>DINNER PLATE</a:t>
            </a:r>
          </a:p>
          <a:p>
            <a:endParaRPr lang="en-US" baseline="0" dirty="0"/>
          </a:p>
          <a:p>
            <a:r>
              <a:rPr lang="en-US" baseline="0" dirty="0"/>
              <a:t>The dinner plate is placed on the table when the main course is served and is not on the table when the guests sit down.</a:t>
            </a:r>
          </a:p>
          <a:p>
            <a:endParaRPr lang="en-US" baseline="0" dirty="0"/>
          </a:p>
          <a:p>
            <a:r>
              <a:rPr lang="en-US" baseline="0" dirty="0"/>
              <a:t>Large plates, such as the dinner plate and luncheon plate, are laid about one (1) inch in from the edge of the table.</a:t>
            </a:r>
          </a:p>
          <a:p>
            <a:endParaRPr lang="en-US" baseline="0" dirty="0"/>
          </a:p>
          <a:p>
            <a:r>
              <a:rPr lang="en-US" b="1" baseline="0" dirty="0"/>
              <a:t>SALAD PLATE</a:t>
            </a:r>
          </a:p>
          <a:p>
            <a:endParaRPr lang="en-US" baseline="0" dirty="0"/>
          </a:p>
          <a:p>
            <a:r>
              <a:rPr lang="en-US" baseline="0" dirty="0"/>
              <a:t>The salad plate is placed to the left of the forks.</a:t>
            </a:r>
          </a:p>
          <a:p>
            <a:endParaRPr lang="en-US" baseline="0" dirty="0"/>
          </a:p>
          <a:p>
            <a:r>
              <a:rPr lang="en-US" baseline="0" dirty="0"/>
              <a:t>Small plates, such as the salad plate, fish plate, and dessert plate, are laid about two (2) inches in from the edge of the table.</a:t>
            </a:r>
          </a:p>
          <a:p>
            <a:endParaRPr lang="en-US" baseline="0" dirty="0"/>
          </a:p>
          <a:p>
            <a:r>
              <a:rPr lang="en-US" b="1" baseline="0" dirty="0"/>
              <a:t>DINNER KNIFE</a:t>
            </a:r>
          </a:p>
          <a:p>
            <a:endParaRPr lang="en-US" baseline="0" dirty="0"/>
          </a:p>
          <a:p>
            <a:r>
              <a:rPr lang="en-US" baseline="0" dirty="0"/>
              <a:t>The dinner knife is placed on the right side, and directly next to and one (1) inch away from, the plate. The blade should face the plate. If the main course requires a steak knife, it may be substituted for the dinner knife.</a:t>
            </a:r>
          </a:p>
          <a:p>
            <a:endParaRPr lang="en-US" baseline="0" dirty="0"/>
          </a:p>
          <a:p>
            <a:r>
              <a:rPr lang="en-US" b="1" baseline="0" dirty="0"/>
              <a:t>SPOONS</a:t>
            </a:r>
          </a:p>
          <a:p>
            <a:endParaRPr lang="en-US" baseline="0" dirty="0"/>
          </a:p>
          <a:p>
            <a:r>
              <a:rPr lang="en-US" baseline="0" dirty="0"/>
              <a:t>The soup spoon is on the far right of the outside knife.</a:t>
            </a:r>
          </a:p>
          <a:p>
            <a:endParaRPr lang="en-US" baseline="0" dirty="0"/>
          </a:p>
          <a:p>
            <a:r>
              <a:rPr lang="en-US" b="1" baseline="0" dirty="0"/>
              <a:t>BREAD PLATE WITH BUTTER KNIFE</a:t>
            </a:r>
          </a:p>
          <a:p>
            <a:endParaRPr lang="en-US" baseline="0" dirty="0"/>
          </a:p>
          <a:p>
            <a:r>
              <a:rPr lang="en-US" baseline="0" dirty="0"/>
              <a:t>A small bread plate is placed above the forks, above and to the left of the service plate.</a:t>
            </a:r>
          </a:p>
          <a:p>
            <a:endParaRPr lang="en-US" baseline="0" dirty="0"/>
          </a:p>
          <a:p>
            <a:r>
              <a:rPr lang="en-US" baseline="0" dirty="0"/>
              <a:t>The butter spreader is laid on the bread-and-butter plate.</a:t>
            </a:r>
          </a:p>
          <a:p>
            <a:endParaRPr lang="en-US" baseline="0" dirty="0"/>
          </a:p>
          <a:p>
            <a:r>
              <a:rPr lang="en-US" b="1" baseline="0" dirty="0"/>
              <a:t>GLASSWARE</a:t>
            </a:r>
          </a:p>
          <a:p>
            <a:endParaRPr lang="en-US" baseline="0" dirty="0"/>
          </a:p>
          <a:p>
            <a:r>
              <a:rPr lang="en-US" baseline="0" dirty="0"/>
              <a:t>Usually one wine glass is used along with a water goblet. If the table setting is uncrowded, there is room to arrange glassware in any way you like, such as in a straight line parallel with the edge of the table or a diagonal line angled toward the table's edge.</a:t>
            </a:r>
          </a:p>
          <a:p>
            <a:endParaRPr lang="en-US" baseline="0" dirty="0"/>
          </a:p>
          <a:p>
            <a:r>
              <a:rPr lang="en-US" b="1" baseline="0" dirty="0"/>
              <a:t>WATER GOBLETS</a:t>
            </a:r>
          </a:p>
          <a:p>
            <a:endParaRPr lang="en-US" baseline="0" dirty="0"/>
          </a:p>
          <a:p>
            <a:r>
              <a:rPr lang="en-US" baseline="0" dirty="0"/>
              <a:t>The water glass is placed in a position closest to the hand, approximately 1 inch above the tip of the dinner knife.</a:t>
            </a:r>
          </a:p>
          <a:p>
            <a:endParaRPr lang="en-US" baseline="0" dirty="0"/>
          </a:p>
          <a:p>
            <a:r>
              <a:rPr lang="en-US" b="1" baseline="0" dirty="0"/>
              <a:t>WINE GLASSES</a:t>
            </a:r>
          </a:p>
          <a:p>
            <a:endParaRPr lang="en-US" baseline="0" dirty="0"/>
          </a:p>
          <a:p>
            <a:r>
              <a:rPr lang="en-US" baseline="0" dirty="0"/>
              <a:t>At least one wine glass should sit to the right and possibly above the water glass.</a:t>
            </a:r>
          </a:p>
          <a:p>
            <a:endParaRPr lang="en-US" baseline="0" dirty="0"/>
          </a:p>
          <a:p>
            <a:r>
              <a:rPr lang="en-US" b="1" baseline="0" dirty="0"/>
              <a:t>NAPKINS</a:t>
            </a:r>
          </a:p>
          <a:p>
            <a:endParaRPr lang="en-US" baseline="0" dirty="0"/>
          </a:p>
          <a:p>
            <a:r>
              <a:rPr lang="en-US" baseline="0" dirty="0"/>
              <a:t>Place the napkin in the place setting's center, or left of the last fork.</a:t>
            </a:r>
          </a:p>
          <a:p>
            <a:endParaRPr lang="en-US" baseline="0" dirty="0"/>
          </a:p>
          <a:p>
            <a:r>
              <a:rPr lang="en-US" b="1" baseline="0" dirty="0"/>
              <a:t>COFFEE CUPS</a:t>
            </a:r>
          </a:p>
          <a:p>
            <a:endParaRPr lang="en-US" baseline="0" dirty="0"/>
          </a:p>
          <a:p>
            <a:r>
              <a:rPr lang="en-US" baseline="0" dirty="0"/>
              <a:t>Place a cup and saucer to the right of the place setting. The coffee spoon goes to the right of the saucer.</a:t>
            </a:r>
          </a:p>
          <a:p>
            <a:endParaRPr lang="en-US" baseline="0" dirty="0"/>
          </a:p>
          <a:p>
            <a:r>
              <a:rPr lang="en-US" baseline="0" dirty="0"/>
              <a:t>Place approximately one (1) inch beyond the outermost piece of flatware. The top edge of the saucer is aligned with the top rim of the plate or bowl.</a:t>
            </a:r>
          </a:p>
          <a:p>
            <a:endParaRPr lang="en-US" baseline="0" dirty="0"/>
          </a:p>
          <a:p>
            <a:r>
              <a:rPr lang="en-US" baseline="0" dirty="0"/>
              <a:t>Cup handles are faced in the four o'clock position for easy access.</a:t>
            </a:r>
          </a:p>
          <a:p>
            <a:endParaRPr lang="en-US" baseline="0" dirty="0"/>
          </a:p>
          <a:p>
            <a:r>
              <a:rPr lang="en-US" b="1" baseline="0" dirty="0"/>
              <a:t>DESSERT SPOON AND FORK</a:t>
            </a:r>
          </a:p>
          <a:p>
            <a:endParaRPr lang="en-US" baseline="0" dirty="0"/>
          </a:p>
          <a:p>
            <a:r>
              <a:rPr lang="en-US" baseline="0" dirty="0"/>
              <a:t>At an informal meal, when two utensils are provided for dessert, the utensils are laid on the table or presented on the dessert plate.</a:t>
            </a:r>
          </a:p>
          <a:p>
            <a:endParaRPr lang="en-US" baseline="0" dirty="0"/>
          </a:p>
          <a:p>
            <a:r>
              <a:rPr lang="en-US" baseline="0" dirty="0"/>
              <a:t>The dessert spoon (or dessert knife) is laid on the table above the dinner plate in a horizontal position, handle facing right.</a:t>
            </a:r>
          </a:p>
          <a:p>
            <a:endParaRPr lang="en-US" baseline="0" dirty="0"/>
          </a:p>
          <a:p>
            <a:r>
              <a:rPr lang="en-US" baseline="0" dirty="0"/>
              <a:t>The dessert fork is laid beneath the dessert spoon (or dessert knife), handle facing left.</a:t>
            </a:r>
          </a:p>
          <a:p>
            <a:endParaRPr lang="en-US" baseline="0" dirty="0"/>
          </a:p>
          <a:p>
            <a:r>
              <a:rPr lang="en-US" baseline="0" dirty="0"/>
              <a:t>The dessert utensils may also be presented on the dessert plate in the same way as formal service.</a:t>
            </a:r>
          </a:p>
          <a:p>
            <a:endParaRPr lang="en-US" baseline="0" dirty="0"/>
          </a:p>
          <a:p>
            <a:r>
              <a:rPr lang="en-US" b="1" baseline="0" dirty="0"/>
              <a:t>SALT AND PEPPER</a:t>
            </a:r>
          </a:p>
          <a:p>
            <a:endParaRPr lang="en-US" baseline="0" dirty="0"/>
          </a:p>
          <a:p>
            <a:r>
              <a:rPr lang="en-US" baseline="0" dirty="0"/>
              <a:t>Since more people use salt than pepper (and most people are right-handed), the salt shaker is placed to the right of the pepper shaker, in a position closer to the right hand.</a:t>
            </a:r>
          </a:p>
          <a:p>
            <a:endParaRPr lang="en-US" baseline="0" dirty="0"/>
          </a:p>
          <a:p>
            <a:r>
              <a:rPr lang="en-US" baseline="0" dirty="0"/>
              <a:t>The placement of the pepper shaker is to the left of the salt shaker, and for added definition it is angled slightly above the salt shaker.</a:t>
            </a:r>
          </a:p>
          <a:p>
            <a:endParaRPr lang="en-US" baseline="0" dirty="0"/>
          </a:p>
          <a:p>
            <a:r>
              <a:rPr lang="en-US" baseline="0" dirty="0"/>
              <a:t>They are placed above the cover or between two place settings.</a:t>
            </a:r>
          </a:p>
          <a:p>
            <a:endParaRPr lang="en-US" baseline="0" dirty="0"/>
          </a:p>
          <a:p>
            <a:r>
              <a:rPr lang="en-US" baseline="0" dirty="0"/>
              <a:t>Because salt is finer than pepper, the lid of the salt shaker is punctured with smaller, more numerous holes than a pepper shaker.</a:t>
            </a:r>
          </a:p>
        </p:txBody>
      </p:sp>
      <p:sp>
        <p:nvSpPr>
          <p:cNvPr id="4" name="Slide Number Placeholder 3"/>
          <p:cNvSpPr>
            <a:spLocks noGrp="1"/>
          </p:cNvSpPr>
          <p:nvPr>
            <p:ph type="sldNum" sz="quarter" idx="10"/>
          </p:nvPr>
        </p:nvSpPr>
        <p:spPr/>
        <p:txBody>
          <a:bodyPr/>
          <a:lstStyle/>
          <a:p>
            <a:fld id="{13960565-6375-4DBE-81A1-0A1813FCB198}" type="slidenum">
              <a:rPr lang="en-IN" smtClean="0"/>
              <a:t>13</a:t>
            </a:fld>
            <a:endParaRPr lang="en-IN"/>
          </a:p>
        </p:txBody>
      </p:sp>
    </p:spTree>
    <p:extLst>
      <p:ext uri="{BB962C8B-B14F-4D97-AF65-F5344CB8AC3E}">
        <p14:creationId xmlns:p14="http://schemas.microsoft.com/office/powerpoint/2010/main" val="340544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Buffet dining has become very popular in restaurants and at private dinner parties. It's a way to take as little or as much food as you want, and you're able to sample a wide variety of dishes.</a:t>
            </a:r>
          </a:p>
          <a:p>
            <a:endParaRPr lang="en-US" dirty="0"/>
          </a:p>
          <a:p>
            <a:r>
              <a:rPr lang="en-US" dirty="0"/>
              <a:t>Most people enjoy a good buffet, but some people's rude and sometimes disgusting behavior near the food can make it a less than desirable experience. Casual dining by its very nature seems to invite people to do things they wouldn't appreciate others doing.</a:t>
            </a:r>
          </a:p>
          <a:p>
            <a:endParaRPr lang="en-US" dirty="0"/>
          </a:p>
          <a:p>
            <a:r>
              <a:rPr lang="en-US" dirty="0"/>
              <a:t>Tips for restaurant buffet etiquette:</a:t>
            </a:r>
          </a:p>
          <a:p>
            <a:pPr marL="228600" indent="-228600">
              <a:buFont typeface="+mj-lt"/>
              <a:buAutoNum type="arabicPeriod"/>
            </a:pPr>
            <a:endParaRPr lang="en-US" dirty="0"/>
          </a:p>
          <a:p>
            <a:pPr marL="228600" indent="-228600">
              <a:buFont typeface="+mj-lt"/>
              <a:buAutoNum type="arabicPeriod"/>
            </a:pPr>
            <a:r>
              <a:rPr lang="en-US" dirty="0"/>
              <a:t>Walk around and look at all the food items before making your selection. That way you can plant, starting with what appeals to you the most and work your way toward items you would like to try without running out of room in your plate.</a:t>
            </a:r>
          </a:p>
          <a:p>
            <a:pPr marL="228600" indent="-228600">
              <a:buFont typeface="+mj-lt"/>
              <a:buAutoNum type="arabicPeriod"/>
            </a:pPr>
            <a:endParaRPr lang="en-US" dirty="0"/>
          </a:p>
          <a:p>
            <a:pPr marL="228600" indent="-228600">
              <a:buFont typeface="+mj-lt"/>
              <a:buAutoNum type="arabicPeriod"/>
            </a:pPr>
            <a:r>
              <a:rPr lang="en-US" dirty="0"/>
              <a:t>When dining out at a buffet style restaurant, always get a fresh plate before putting food on it. Returning with the same plate is unsanitary and may spread germs.</a:t>
            </a:r>
          </a:p>
          <a:p>
            <a:pPr marL="228600" indent="-228600">
              <a:buFont typeface="+mj-lt"/>
              <a:buAutoNum type="arabicPeriod"/>
            </a:pPr>
            <a:endParaRPr lang="en-US" dirty="0"/>
          </a:p>
          <a:p>
            <a:pPr marL="228600" indent="-228600">
              <a:buFont typeface="+mj-lt"/>
              <a:buAutoNum type="arabicPeriod"/>
            </a:pPr>
            <a:r>
              <a:rPr lang="en-US" dirty="0"/>
              <a:t>Never reach around someone. Doing so is not only rude, it's likely to cause an accident that can be avoided if you wait until they are finished making their selection.</a:t>
            </a:r>
          </a:p>
          <a:p>
            <a:pPr marL="228600" indent="-228600">
              <a:buFont typeface="+mj-lt"/>
              <a:buAutoNum type="arabicPeriod"/>
            </a:pPr>
            <a:endParaRPr lang="en-US" dirty="0"/>
          </a:p>
          <a:p>
            <a:pPr marL="228600" indent="-228600">
              <a:buFont typeface="+mj-lt"/>
              <a:buAutoNum type="arabicPeriod"/>
            </a:pPr>
            <a:r>
              <a:rPr lang="en-US" dirty="0"/>
              <a:t>Keep the line moving. Don't hover while trying to figure out whether or not you want something. If you aren't sure, move on and come back later after you decide.</a:t>
            </a:r>
          </a:p>
          <a:p>
            <a:pPr marL="228600" indent="-228600">
              <a:buFont typeface="+mj-lt"/>
              <a:buAutoNum type="arabicPeriod"/>
            </a:pPr>
            <a:endParaRPr lang="en-US" dirty="0"/>
          </a:p>
          <a:p>
            <a:pPr marL="228600" indent="-228600">
              <a:buFont typeface="+mj-lt"/>
              <a:buAutoNum type="arabicPeriod"/>
            </a:pPr>
            <a:r>
              <a:rPr lang="en-US" dirty="0"/>
              <a:t>Don't touch any of the food in the serving dishes. Never use your fingers to pluck something off a serving dish. You also don't want to lick your fingers while standing at the serving counter.</a:t>
            </a:r>
          </a:p>
          <a:p>
            <a:pPr marL="228600" indent="-228600">
              <a:buFont typeface="+mj-lt"/>
              <a:buAutoNum type="arabicPeriod"/>
            </a:pPr>
            <a:endParaRPr lang="en-US" dirty="0"/>
          </a:p>
          <a:p>
            <a:pPr marL="228600" indent="-228600">
              <a:buFont typeface="+mj-lt"/>
              <a:buAutoNum type="arabicPeriod"/>
            </a:pPr>
            <a:r>
              <a:rPr lang="en-US" dirty="0"/>
              <a:t>Place all serving utensils in the original dishes. You don't want to cross contaminate items. If someone is allergic to a food item that winds up in another dish, that person may become very sick.</a:t>
            </a:r>
          </a:p>
          <a:p>
            <a:pPr marL="228600" indent="-228600">
              <a:buFont typeface="+mj-lt"/>
              <a:buAutoNum type="arabicPeriod"/>
            </a:pPr>
            <a:endParaRPr lang="en-US" dirty="0"/>
          </a:p>
          <a:p>
            <a:pPr marL="228600" indent="-228600">
              <a:buFont typeface="+mj-lt"/>
              <a:buAutoNum type="arabicPeriod"/>
            </a:pPr>
            <a:r>
              <a:rPr lang="en-US" dirty="0"/>
              <a:t>When you get up from your table to return to the buffet, place your napkin on the seat of your chair to let others know you are returning.</a:t>
            </a:r>
          </a:p>
          <a:p>
            <a:pPr marL="0" indent="0">
              <a:buFont typeface="+mj-lt"/>
              <a:buNone/>
            </a:pPr>
            <a:endParaRPr lang="en-US" dirty="0"/>
          </a:p>
          <a:p>
            <a:pPr marL="0" indent="0">
              <a:buFont typeface="+mj-lt"/>
              <a:buNone/>
            </a:pPr>
            <a:r>
              <a:rPr lang="en-US" dirty="0"/>
              <a:t>Even though you are serving yourself at a buffet, you will want to leave a tip. The staff still has to remove dirty plates and clean the table.</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13960565-6375-4DBE-81A1-0A1813FCB198}" type="slidenum">
              <a:rPr lang="en-IN" smtClean="0"/>
              <a:t>14</a:t>
            </a:fld>
            <a:endParaRPr lang="en-IN"/>
          </a:p>
        </p:txBody>
      </p:sp>
    </p:spTree>
    <p:extLst>
      <p:ext uri="{BB962C8B-B14F-4D97-AF65-F5344CB8AC3E}">
        <p14:creationId xmlns:p14="http://schemas.microsoft.com/office/powerpoint/2010/main" val="2861346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1" i="0" dirty="0">
                <a:effectLst>
                  <a:outerShdw blurRad="38100" dist="38100" dir="2700000" algn="tl">
                    <a:srgbClr val="000000">
                      <a:alpha val="43137"/>
                    </a:srgbClr>
                  </a:outerShdw>
                </a:effectLst>
              </a:rPr>
              <a:t>Trainer: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b="1" i="0" dirty="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b="0" i="0" dirty="0">
                <a:effectLst/>
              </a:rPr>
              <a:t>An effective email has the following aspects: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b="1" i="0" dirty="0">
              <a:effectLst>
                <a:outerShdw blurRad="38100" dist="38100" dir="2700000" algn="tl">
                  <a:srgbClr val="000000">
                    <a:alpha val="43137"/>
                  </a:srgbClr>
                </a:outerShdw>
              </a:effectLs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effectLst/>
              </a:rPr>
              <a:t>Clear – As we saw earlier, a lot of misunderstanding and error can be caused due to unclear communication. Therefore, it is necessary to avoid vague responses. Statements like – I will let you know soon or phrases like as soon as you can, as soon as possible, in some time, do the needful etc. can be vague. Also, there must be clarity in the intent, message, words and tone of your email. </a:t>
            </a:r>
            <a:r>
              <a:rPr lang="en-US" sz="1100" dirty="0">
                <a:effectLst/>
                <a:ea typeface="Calibri" panose="020F0502020204030204" pitchFamily="34" charset="0"/>
                <a:cs typeface="Calibri" panose="020F0502020204030204" pitchFamily="34" charset="0"/>
              </a:rPr>
              <a:t>Answer or ask in a simple, understandable manner. Use simple words and K.I.S.S (Keep It Short and Simple). </a:t>
            </a:r>
            <a:r>
              <a:rPr lang="en-US" sz="1200" dirty="0">
                <a:effectLst/>
                <a:ea typeface="Calibri" panose="020F0502020204030204" pitchFamily="34" charset="0"/>
                <a:cs typeface="Symbol" panose="05050102010706020507" pitchFamily="18" charset="2"/>
              </a:rPr>
              <a:t>All information in the email must be genuine</a:t>
            </a:r>
            <a:endParaRPr lang="en-IN" sz="1200" dirty="0">
              <a:effectLst/>
              <a:ea typeface="Calibri" panose="020F0502020204030204" pitchFamily="34" charset="0"/>
              <a:cs typeface="Symbol" panose="05050102010706020507" pitchFamily="18" charset="2"/>
            </a:endParaRPr>
          </a:p>
          <a:p>
            <a:pPr marL="457200" lvl="0" indent="-457200">
              <a:buFont typeface="+mj-lt"/>
              <a:buAutoNum type="arabicPeriod"/>
            </a:pPr>
            <a:endParaRPr lang="en-GB" sz="1200" b="0" dirty="0">
              <a:effectLst/>
            </a:endParaRPr>
          </a:p>
          <a:p>
            <a:pPr marL="457200" lvl="0" indent="-457200">
              <a:buFont typeface="+mj-lt"/>
              <a:buAutoNum type="arabicPeriod"/>
            </a:pPr>
            <a:r>
              <a:rPr lang="en-GB" sz="1200" b="0" dirty="0">
                <a:effectLst/>
              </a:rPr>
              <a:t>Complete – Your email must contain all the relevant information to the matter at hand so that there is no back and forth of emails. This will also need you to be clear about why you are writing the email and what information you want to share or ask for. </a:t>
            </a:r>
            <a:r>
              <a:rPr lang="en-US" sz="1100" dirty="0">
                <a:effectLst/>
                <a:ea typeface="Calibri" panose="020F0502020204030204" pitchFamily="34" charset="0"/>
              </a:rPr>
              <a:t>Answer all questions and expected questions.</a:t>
            </a:r>
            <a:endParaRPr lang="en-GB" sz="1200" b="0" dirty="0">
              <a:effectLst/>
            </a:endParaRPr>
          </a:p>
          <a:p>
            <a:pPr marL="457200" lvl="0" indent="-457200">
              <a:buFont typeface="+mj-lt"/>
              <a:buAutoNum type="arabicPeriod"/>
            </a:pPr>
            <a:endParaRPr lang="en-GB" sz="1200" b="0" dirty="0">
              <a:effectLst/>
            </a:endParaRPr>
          </a:p>
          <a:p>
            <a:pPr marL="457200" lvl="0" indent="-457200">
              <a:buFont typeface="+mj-lt"/>
              <a:buAutoNum type="arabicPeriod"/>
            </a:pPr>
            <a:r>
              <a:rPr lang="en-GB" sz="1200" b="0" dirty="0">
                <a:effectLst/>
              </a:rPr>
              <a:t>Concise – Your email must be preferably short and to the point. Avoiding unnecessary explanations or lengthy, complex sentences is necessary to maintain clarity and readability. Also, your email must be organized and clean for better understanding. </a:t>
            </a:r>
            <a:r>
              <a:rPr lang="en-US" sz="1100" dirty="0">
                <a:effectLst/>
                <a:ea typeface="Calibri" panose="020F0502020204030204" pitchFamily="34" charset="0"/>
              </a:rPr>
              <a:t>Use shorter, meaningful statements and write to the point. Avoid unnecessary words and complicated vocabulary.</a:t>
            </a:r>
            <a:endParaRPr lang="en-GB" sz="1200" b="0" dirty="0">
              <a:effectLst/>
            </a:endParaRPr>
          </a:p>
          <a:p>
            <a:pPr marL="457200" lvl="0" indent="-457200">
              <a:buFont typeface="+mj-lt"/>
              <a:buAutoNum type="arabicPeriod"/>
            </a:pPr>
            <a:endParaRPr lang="en-GB" sz="1200" b="0" dirty="0">
              <a:effectLs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effectLst/>
              </a:rPr>
              <a:t>Courteous – As we know, your choice of words is all that matters in an email. Therefore, being polite, respectful and empathetic in your email will help you express your emotion, intent as well as involvement with the matter at hand. </a:t>
            </a:r>
            <a:r>
              <a:rPr lang="en-US" sz="1100" dirty="0">
                <a:effectLst/>
                <a:ea typeface="Calibri" panose="020F0502020204030204" pitchFamily="34" charset="0"/>
                <a:cs typeface="Calibri" panose="020F0502020204030204" pitchFamily="34" charset="0"/>
              </a:rPr>
              <a:t>Usage of the right words will convey the right tone.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dirty="0">
              <a:effectLs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1" u="sng" dirty="0">
                <a:effectLst/>
                <a:ea typeface="Calibri" panose="020F0502020204030204" pitchFamily="34" charset="0"/>
                <a:cs typeface="Calibri" panose="020F0502020204030204" pitchFamily="34" charset="0"/>
              </a:rPr>
              <a:t>Remember: HOW you write an email shows WHO you are!</a:t>
            </a:r>
            <a:endParaRPr lang="en-IN" sz="1100" dirty="0">
              <a:effectLst/>
              <a:ea typeface="Calibri" panose="020F0502020204030204" pitchFamily="34" charset="0"/>
              <a:cs typeface="Calibri" panose="020F0502020204030204" pitchFamily="34" charset="0"/>
            </a:endParaRPr>
          </a:p>
          <a:p>
            <a:pPr marL="0" lvl="0" indent="0">
              <a:buFont typeface="+mj-lt"/>
              <a:buNone/>
            </a:pPr>
            <a:endParaRPr lang="en-GB" sz="1200" b="0" dirty="0">
              <a:effectLst/>
            </a:endParaRPr>
          </a:p>
          <a:p>
            <a:pPr marL="0" lvl="0" indent="0">
              <a:buFont typeface="+mj-lt"/>
              <a:buNone/>
            </a:pPr>
            <a:r>
              <a:rPr lang="en-GB" sz="1200" b="0" dirty="0">
                <a:effectLst/>
              </a:rPr>
              <a:t>Now that we know how an email must be, let us look at the components of an email.</a:t>
            </a:r>
            <a:endParaRPr lang="en-IN"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i="1" dirty="0"/>
              <a:t>Transition to the next slide.</a:t>
            </a:r>
          </a:p>
          <a:p>
            <a:endParaRPr lang="en-IN" dirty="0"/>
          </a:p>
          <a:p>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pPr/>
              <a:t>15</a:t>
            </a:fld>
            <a:endParaRPr lang="en-IN" dirty="0"/>
          </a:p>
        </p:txBody>
      </p:sp>
    </p:spTree>
    <p:extLst>
      <p:ext uri="{BB962C8B-B14F-4D97-AF65-F5344CB8AC3E}">
        <p14:creationId xmlns:p14="http://schemas.microsoft.com/office/powerpoint/2010/main" val="90039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agenda of todays workshop is as follows</a:t>
            </a:r>
          </a:p>
          <a:p>
            <a:endParaRPr lang="en-IN" dirty="0"/>
          </a:p>
          <a:p>
            <a:pPr marL="171450" indent="-171450">
              <a:buFont typeface="Arial" panose="020B0604020202020204" pitchFamily="34" charset="0"/>
              <a:buChar char="•"/>
            </a:pPr>
            <a:r>
              <a:rPr lang="en-US" sz="1200" dirty="0"/>
              <a:t>Understanding Brand &amp; Personal Branding </a:t>
            </a:r>
          </a:p>
          <a:p>
            <a:pPr marL="171450" indent="-171450">
              <a:buFont typeface="Arial" panose="020B0604020202020204" pitchFamily="34" charset="0"/>
              <a:buChar char="•"/>
            </a:pPr>
            <a:r>
              <a:rPr lang="en-US" sz="1200" dirty="0"/>
              <a:t>Building an attitude of Ownership at workplace</a:t>
            </a:r>
          </a:p>
          <a:p>
            <a:pPr marL="171450" indent="-171450">
              <a:buFont typeface="Arial" panose="020B0604020202020204" pitchFamily="34" charset="0"/>
              <a:buChar char="•"/>
            </a:pPr>
            <a:r>
              <a:rPr lang="en-US" sz="1200" dirty="0"/>
              <a:t>Non Verbal communication</a:t>
            </a:r>
          </a:p>
          <a:p>
            <a:pPr marL="171450" indent="-171450">
              <a:buFont typeface="Arial" panose="020B0604020202020204" pitchFamily="34" charset="0"/>
              <a:buChar char="•"/>
            </a:pPr>
            <a:r>
              <a:rPr lang="en-US" sz="1200" dirty="0"/>
              <a:t>Mastering Body language</a:t>
            </a:r>
          </a:p>
          <a:p>
            <a:pPr marL="171450" indent="-171450">
              <a:buFont typeface="Arial" panose="020B0604020202020204" pitchFamily="34" charset="0"/>
              <a:buChar char="•"/>
            </a:pPr>
            <a:r>
              <a:rPr lang="en-US" sz="1200" dirty="0"/>
              <a:t>Looks Matter –Grooming &amp; Etiquette</a:t>
            </a:r>
          </a:p>
          <a:p>
            <a:pPr marL="171450" indent="-171450">
              <a:buFont typeface="Arial" panose="020B0604020202020204" pitchFamily="34" charset="0"/>
              <a:buChar char="•"/>
            </a:pPr>
            <a:r>
              <a:rPr lang="en-US" sz="1200" dirty="0"/>
              <a:t>Watch for </a:t>
            </a:r>
            <a:r>
              <a:rPr lang="en-US" sz="1200" dirty="0" err="1"/>
              <a:t>Odour</a:t>
            </a:r>
            <a:r>
              <a:rPr lang="en-US" sz="1200" dirty="0"/>
              <a:t>- Personal Hygiene</a:t>
            </a:r>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pPr/>
              <a:t>2</a:t>
            </a:fld>
            <a:endParaRPr lang="en-IN" dirty="0"/>
          </a:p>
        </p:txBody>
      </p:sp>
    </p:spTree>
    <p:extLst>
      <p:ext uri="{BB962C8B-B14F-4D97-AF65-F5344CB8AC3E}">
        <p14:creationId xmlns:p14="http://schemas.microsoft.com/office/powerpoint/2010/main" val="5031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agenda of todays workshop is as follows</a:t>
            </a:r>
          </a:p>
          <a:p>
            <a:endParaRPr lang="en-IN" dirty="0"/>
          </a:p>
          <a:p>
            <a:pPr marL="171450" indent="-171450">
              <a:buFont typeface="Arial" panose="020B0604020202020204" pitchFamily="34" charset="0"/>
              <a:buChar char="•"/>
            </a:pPr>
            <a:r>
              <a:rPr lang="en-US" sz="1200" dirty="0"/>
              <a:t>Understanding Brand &amp; Personal Branding </a:t>
            </a:r>
          </a:p>
          <a:p>
            <a:pPr marL="171450" indent="-171450">
              <a:buFont typeface="Arial" panose="020B0604020202020204" pitchFamily="34" charset="0"/>
              <a:buChar char="•"/>
            </a:pPr>
            <a:r>
              <a:rPr lang="en-US" sz="1200" dirty="0"/>
              <a:t>Building an attitude of Ownership at workplace</a:t>
            </a:r>
          </a:p>
          <a:p>
            <a:pPr marL="171450" indent="-171450">
              <a:buFont typeface="Arial" panose="020B0604020202020204" pitchFamily="34" charset="0"/>
              <a:buChar char="•"/>
            </a:pPr>
            <a:r>
              <a:rPr lang="en-US" sz="1200" dirty="0"/>
              <a:t>Non Verbal communication</a:t>
            </a:r>
          </a:p>
          <a:p>
            <a:pPr marL="171450" indent="-171450">
              <a:buFont typeface="Arial" panose="020B0604020202020204" pitchFamily="34" charset="0"/>
              <a:buChar char="•"/>
            </a:pPr>
            <a:r>
              <a:rPr lang="en-US" sz="1200" dirty="0"/>
              <a:t>Mastering Body language</a:t>
            </a:r>
          </a:p>
          <a:p>
            <a:pPr marL="171450" indent="-171450">
              <a:buFont typeface="Arial" panose="020B0604020202020204" pitchFamily="34" charset="0"/>
              <a:buChar char="•"/>
            </a:pPr>
            <a:r>
              <a:rPr lang="en-US" sz="1200" dirty="0"/>
              <a:t>Looks Matter –Grooming &amp; Etiquette</a:t>
            </a:r>
          </a:p>
          <a:p>
            <a:pPr marL="171450" indent="-171450">
              <a:buFont typeface="Arial" panose="020B0604020202020204" pitchFamily="34" charset="0"/>
              <a:buChar char="•"/>
            </a:pPr>
            <a:r>
              <a:rPr lang="en-US" sz="1200" dirty="0"/>
              <a:t>Watch for </a:t>
            </a:r>
            <a:r>
              <a:rPr lang="en-US" sz="1200" dirty="0" err="1"/>
              <a:t>Odour</a:t>
            </a:r>
            <a:r>
              <a:rPr lang="en-US" sz="1200" dirty="0"/>
              <a:t>- Personal Hygiene</a:t>
            </a:r>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pPr/>
              <a:t>3</a:t>
            </a:fld>
            <a:endParaRPr lang="en-IN" dirty="0"/>
          </a:p>
        </p:txBody>
      </p:sp>
    </p:spTree>
    <p:extLst>
      <p:ext uri="{BB962C8B-B14F-4D97-AF65-F5344CB8AC3E}">
        <p14:creationId xmlns:p14="http://schemas.microsoft.com/office/powerpoint/2010/main" val="94955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Trainer: To become a brand any product needs to build the following qualities</a:t>
            </a:r>
          </a:p>
          <a:p>
            <a:endParaRPr lang="en-US" baseline="0" dirty="0"/>
          </a:p>
          <a:p>
            <a:pPr marL="342900" lvl="0" indent="-342900">
              <a:lnSpc>
                <a:spcPct val="107000"/>
              </a:lnSpc>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Powerful, </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Consistent – Delivering the same experience always</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Visible- The Look, packaging,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colours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logo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all that comprises of  External facing image, </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Valuable .</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r>
              <a:rPr lang="en-US" b="1" baseline="0" dirty="0"/>
              <a:t>Powerful: </a:t>
            </a:r>
            <a:r>
              <a:rPr lang="en-US" baseline="0" dirty="0"/>
              <a:t>The brands showcase expert power not only on their competitors but also in the entire Industry. They are so influential that the entire industry is known by their name </a:t>
            </a:r>
            <a:r>
              <a:rPr lang="en-US" baseline="0" dirty="0" err="1"/>
              <a:t>e.g</a:t>
            </a:r>
            <a:r>
              <a:rPr lang="en-US" baseline="0" dirty="0"/>
              <a:t>- When you say toothpaste the first image is of Colgate, </a:t>
            </a:r>
            <a:r>
              <a:rPr lang="en-US" baseline="0" dirty="0" err="1"/>
              <a:t>Toofan</a:t>
            </a:r>
            <a:r>
              <a:rPr lang="en-US" baseline="0" dirty="0"/>
              <a:t> drink means </a:t>
            </a:r>
            <a:r>
              <a:rPr lang="en-US" baseline="0" dirty="0" err="1"/>
              <a:t>Thumsup</a:t>
            </a:r>
            <a:r>
              <a:rPr lang="en-US" baseline="0" dirty="0"/>
              <a:t>, Photocopy is related to xerox.</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Consistent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 Delivering the same experience always: Same quality, taste, packing etc.- E.g. Mac aloo tiki will be same in any mac Donald outlet</a:t>
            </a: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pPr marL="0" lvl="0" indent="0">
              <a:lnSpc>
                <a:spcPct val="107000"/>
              </a:lnSpc>
              <a:buFont typeface="Symbol" panose="05050102010706020507" pitchFamily="18" charset="2"/>
              <a:buNone/>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Visible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The Look, packaging, colors, logo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all that comprises of  External facing image, Tata motors T Symbol in blue background</a:t>
            </a: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Valuable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People perceive value in the brand- Something which can make their lives easier and better- .</a:t>
            </a: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Can</a:t>
            </a:r>
            <a:r>
              <a:rPr lang="en-US" sz="1200" dirty="0"/>
              <a:t> Individuals also become brands. Lets move to next slide</a:t>
            </a:r>
            <a:endParaRPr lang="en-US" sz="1200" baseline="0" dirty="0"/>
          </a:p>
          <a:p>
            <a:endParaRPr lang="en-US" baseline="0" dirty="0"/>
          </a:p>
        </p:txBody>
      </p:sp>
      <p:sp>
        <p:nvSpPr>
          <p:cNvPr id="4" name="Slide Number Placeholder 3"/>
          <p:cNvSpPr>
            <a:spLocks noGrp="1"/>
          </p:cNvSpPr>
          <p:nvPr>
            <p:ph type="sldNum" sz="quarter" idx="10"/>
          </p:nvPr>
        </p:nvSpPr>
        <p:spPr/>
        <p:txBody>
          <a:bodyPr/>
          <a:lstStyle/>
          <a:p>
            <a:fld id="{F5453FCA-CD46-459E-A84D-61334D0A920D}" type="slidenum">
              <a:rPr lang="en-US" smtClean="0"/>
              <a:pPr/>
              <a:t>4</a:t>
            </a:fld>
            <a:endParaRPr lang="en-US"/>
          </a:p>
        </p:txBody>
      </p:sp>
    </p:spTree>
    <p:extLst>
      <p:ext uri="{BB962C8B-B14F-4D97-AF65-F5344CB8AC3E}">
        <p14:creationId xmlns:p14="http://schemas.microsoft.com/office/powerpoint/2010/main" val="321509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CA" b="0" i="0" dirty="0">
                <a:solidFill>
                  <a:srgbClr val="222222"/>
                </a:solidFill>
                <a:effectLst/>
                <a:latin typeface="Libre Franklin" panose="020F0502020204030204" pitchFamily="34" charset="0"/>
              </a:rPr>
              <a:t>Say: Employees who do the bare minimum are a drain of energy in the office. On the other hand, professionals that have the attitude of ownership, are considered to be assets because they stretch themselves to get things done proactively. So what does taking ownership mean?</a:t>
            </a:r>
            <a:endParaRPr lang="en-CA" b="0" i="0" dirty="0">
              <a:solidFill>
                <a:srgbClr val="212529"/>
              </a:solidFill>
              <a:effectLst/>
              <a:latin typeface="neuzeit-grotesk"/>
            </a:endParaRPr>
          </a:p>
          <a:p>
            <a:pPr algn="l">
              <a:buFont typeface="Arial" panose="020B0604020202020204" pitchFamily="34" charset="0"/>
              <a:buChar char="•"/>
            </a:pPr>
            <a:r>
              <a:rPr lang="en-CA" b="0" i="0" dirty="0">
                <a:solidFill>
                  <a:srgbClr val="212529"/>
                </a:solidFill>
                <a:effectLst/>
                <a:latin typeface="neuzeit-grotesk"/>
              </a:rPr>
              <a:t>Ownership is taking the initiative to bring about positive results.</a:t>
            </a:r>
          </a:p>
          <a:p>
            <a:pPr algn="l">
              <a:buFont typeface="Arial" panose="020B0604020202020204" pitchFamily="34" charset="0"/>
              <a:buChar char="•"/>
            </a:pPr>
            <a:r>
              <a:rPr lang="en-CA" b="0" i="0" dirty="0">
                <a:solidFill>
                  <a:srgbClr val="212529"/>
                </a:solidFill>
                <a:effectLst/>
                <a:latin typeface="neuzeit-grotesk"/>
              </a:rPr>
              <a:t>It means caring about the outcome and doing the best to see it execute to completion.</a:t>
            </a:r>
          </a:p>
          <a:p>
            <a:pPr algn="l">
              <a:buFont typeface="Arial" panose="020B0604020202020204" pitchFamily="34" charset="0"/>
              <a:buChar char="•"/>
            </a:pPr>
            <a:r>
              <a:rPr lang="en-CA" b="0" i="0" dirty="0">
                <a:solidFill>
                  <a:srgbClr val="212529"/>
                </a:solidFill>
                <a:effectLst/>
                <a:latin typeface="neuzeit-grotesk"/>
              </a:rPr>
              <a:t>It is being accountable for the results of your actions - that are of the highest quality and delivered in a timely manner.</a:t>
            </a:r>
          </a:p>
          <a:p>
            <a:pPr algn="l">
              <a:buFont typeface="Arial" panose="020B0604020202020204" pitchFamily="34" charset="0"/>
              <a:buChar char="•"/>
            </a:pPr>
            <a:r>
              <a:rPr lang="en-CA" b="0" i="0" dirty="0">
                <a:solidFill>
                  <a:srgbClr val="212529"/>
                </a:solidFill>
                <a:effectLst/>
                <a:latin typeface="neuzeit-grotesk"/>
              </a:rPr>
              <a:t>Taking ownership shows others that they can trust and rely on you.</a:t>
            </a:r>
          </a:p>
          <a:p>
            <a:endParaRPr lang="en-US" dirty="0"/>
          </a:p>
          <a:p>
            <a:r>
              <a:rPr lang="en-CA" b="0" i="0" dirty="0">
                <a:solidFill>
                  <a:srgbClr val="212529"/>
                </a:solidFill>
                <a:effectLst/>
                <a:latin typeface="neuzeit-grotesk"/>
              </a:rPr>
              <a:t>To sum up, ownership means having an obligation to the organization in terms of results and acting on the items that impact those results.</a:t>
            </a:r>
          </a:p>
          <a:p>
            <a:endParaRPr lang="en-CA" b="0" i="0" dirty="0">
              <a:solidFill>
                <a:srgbClr val="212529"/>
              </a:solidFill>
              <a:effectLst/>
              <a:latin typeface="neuzeit-grotesk"/>
            </a:endParaRPr>
          </a:p>
          <a:p>
            <a:pPr marL="0" marR="0" lvl="0" indent="0" algn="l" defTabSz="914400" rtl="0" eaLnBrk="1" fontAlgn="auto" latinLnBrk="0" hangingPunct="1">
              <a:lnSpc>
                <a:spcPct val="100000"/>
              </a:lnSpc>
              <a:spcBef>
                <a:spcPts val="0"/>
              </a:spcBef>
              <a:spcAft>
                <a:spcPts val="0"/>
              </a:spcAft>
              <a:buClrTx/>
              <a:buSzTx/>
              <a:buFontTx/>
              <a:buNone/>
              <a:defRPr/>
            </a:pPr>
            <a:r>
              <a:rPr lang="en-CA" b="1" i="0" dirty="0">
                <a:solidFill>
                  <a:srgbClr val="2D2D2D"/>
                </a:solidFill>
                <a:effectLst/>
                <a:latin typeface="Noto Sans" panose="020B0502040504020204" pitchFamily="34" charset="0"/>
              </a:rPr>
              <a:t>Transition to the next slide.</a:t>
            </a:r>
          </a:p>
          <a:p>
            <a:pPr eaLnBrk="1" fontAlgn="auto" hangingPunct="1">
              <a:spcBef>
                <a:spcPts val="0"/>
              </a:spcBef>
              <a:spcAft>
                <a:spcPts val="0"/>
              </a:spcAft>
              <a:defRPr/>
            </a:pPr>
            <a:endParaRPr lang="en-US" dirty="0"/>
          </a:p>
          <a:p>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t>5</a:t>
            </a:fld>
            <a:endParaRPr lang="en-IN" dirty="0"/>
          </a:p>
        </p:txBody>
      </p:sp>
    </p:spTree>
    <p:extLst>
      <p:ext uri="{BB962C8B-B14F-4D97-AF65-F5344CB8AC3E}">
        <p14:creationId xmlns:p14="http://schemas.microsoft.com/office/powerpoint/2010/main" val="3215962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lang="en-CA" b="1" dirty="0"/>
              <a:t>How to avoid the blame game?</a:t>
            </a:r>
            <a:br>
              <a:rPr lang="en-CA" b="1" dirty="0"/>
            </a:br>
            <a:r>
              <a:rPr lang="en-US" b="1" i="0" dirty="0">
                <a:solidFill>
                  <a:schemeClr val="tx1"/>
                </a:solidFill>
                <a:effectLst/>
                <a:latin typeface="+mn-lt"/>
              </a:rPr>
              <a:t>1. </a:t>
            </a:r>
            <a:r>
              <a:rPr lang="en-CA" b="1" i="0" dirty="0">
                <a:solidFill>
                  <a:srgbClr val="212121"/>
                </a:solidFill>
                <a:effectLst/>
                <a:latin typeface="Merriweather" pitchFamily="2" charset="77"/>
              </a:rPr>
              <a:t>Focus on solutions: </a:t>
            </a:r>
            <a:r>
              <a:rPr lang="en-CA" b="0" i="0" dirty="0">
                <a:solidFill>
                  <a:srgbClr val="212121"/>
                </a:solidFill>
                <a:effectLst/>
                <a:latin typeface="Merriweather" pitchFamily="2" charset="77"/>
              </a:rPr>
              <a:t>“The focus must be shifted from who is to blame to what can be done about it.</a:t>
            </a:r>
            <a:endParaRPr lang="en-US" b="1" i="0" dirty="0">
              <a:solidFill>
                <a:schemeClr val="tx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endParaRPr lang="en-US" b="1" i="0" dirty="0">
              <a:solidFill>
                <a:schemeClr val="tx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lang="en-US" b="1" i="0" dirty="0">
                <a:solidFill>
                  <a:schemeClr val="tx1"/>
                </a:solidFill>
                <a:effectLst/>
                <a:latin typeface="+mn-lt"/>
              </a:rPr>
              <a:t>2. </a:t>
            </a:r>
            <a:r>
              <a:rPr lang="en-CA" b="1" i="0" dirty="0">
                <a:solidFill>
                  <a:srgbClr val="212121"/>
                </a:solidFill>
                <a:effectLst/>
                <a:latin typeface="Merriweather" pitchFamily="2" charset="77"/>
              </a:rPr>
              <a:t>Respond with empathy: </a:t>
            </a:r>
            <a:r>
              <a:rPr lang="en-CA" b="0" i="0" dirty="0">
                <a:solidFill>
                  <a:srgbClr val="212121"/>
                </a:solidFill>
                <a:effectLst/>
                <a:latin typeface="Merriweather" pitchFamily="2" charset="77"/>
              </a:rPr>
              <a:t>Even if someone has made a mistake, it’s important to see their situation empathetically.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endParaRPr lang="en-CA" b="0" i="0" dirty="0">
              <a:solidFill>
                <a:srgbClr val="212121"/>
              </a:solidFill>
              <a:effectLst/>
              <a:latin typeface="Merriweather" pitchFamily="2" charset="77"/>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lang="en-CA" b="0" i="0" dirty="0">
                <a:solidFill>
                  <a:srgbClr val="212121"/>
                </a:solidFill>
                <a:effectLst/>
                <a:latin typeface="Merriweather" pitchFamily="2" charset="77"/>
              </a:rPr>
              <a:t>3. </a:t>
            </a:r>
            <a:r>
              <a:rPr lang="en-CA" b="1" i="0" dirty="0">
                <a:solidFill>
                  <a:srgbClr val="212121"/>
                </a:solidFill>
                <a:effectLst/>
                <a:latin typeface="Merriweather" pitchFamily="2" charset="77"/>
              </a:rPr>
              <a:t>Realize that mistakes are inevitable: </a:t>
            </a:r>
            <a:r>
              <a:rPr lang="en-CA" b="0" i="0" dirty="0">
                <a:solidFill>
                  <a:srgbClr val="212121"/>
                </a:solidFill>
                <a:effectLst/>
                <a:latin typeface="Merriweather" pitchFamily="2" charset="77"/>
              </a:rPr>
              <a:t>Realize that mistakes are ubiquitous and a part of the human experience.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lang="en-CA" b="1" i="0" dirty="0">
                <a:solidFill>
                  <a:srgbClr val="212121"/>
                </a:solidFill>
                <a:effectLst/>
                <a:latin typeface="Merriweather" pitchFamily="2" charset="77"/>
              </a:rPr>
              <a:t>Assign responsibilities and expectations: </a:t>
            </a:r>
            <a:r>
              <a:rPr lang="en-CA" b="0" i="0" dirty="0">
                <a:solidFill>
                  <a:srgbClr val="212121"/>
                </a:solidFill>
                <a:effectLst/>
                <a:latin typeface="Merriweather" pitchFamily="2" charset="77"/>
              </a:rPr>
              <a:t>It can be helpful to clearly establish responsibilities, so that everyone is aware of what they need to do and what everyone else is doing.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endParaRPr lang="en-US" dirty="0"/>
          </a:p>
          <a:p>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t>6</a:t>
            </a:fld>
            <a:endParaRPr lang="en-IN" dirty="0"/>
          </a:p>
        </p:txBody>
      </p:sp>
    </p:spTree>
    <p:extLst>
      <p:ext uri="{BB962C8B-B14F-4D97-AF65-F5344CB8AC3E}">
        <p14:creationId xmlns:p14="http://schemas.microsoft.com/office/powerpoint/2010/main" val="89949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Say: now,</a:t>
            </a:r>
            <a:r>
              <a:rPr lang="en-IN" baseline="0" dirty="0"/>
              <a:t> let’s start this section with a fun activity. </a:t>
            </a:r>
          </a:p>
          <a:p>
            <a:endParaRPr lang="en-IN" baseline="0" dirty="0"/>
          </a:p>
          <a:p>
            <a:r>
              <a:rPr lang="en-IN" baseline="0" dirty="0"/>
              <a:t>Say: Now, divide yourself into 5 groups (note: the trainer can also divide into 4 groups depending on the no of participants). </a:t>
            </a:r>
          </a:p>
          <a:p>
            <a:endParaRPr lang="en-IN" baseline="0" dirty="0"/>
          </a:p>
          <a:p>
            <a:r>
              <a:rPr lang="en-IN" baseline="0" dirty="0"/>
              <a:t>Say: I have a bowl here full of chits. One volunteer from a team should come and pick one random chits. Then he/she has to introduce himself/herself to the class within 30sec while enacting the body language. Now, the rest of the class should pay close attention and have to guess the body language after the introduction is done. The participant who is the first to guess correctly will win a prize!! </a:t>
            </a:r>
          </a:p>
          <a:p>
            <a:endParaRPr lang="en-IN" baseline="0" dirty="0"/>
          </a:p>
          <a:p>
            <a:r>
              <a:rPr lang="en-IN" baseline="0" dirty="0"/>
              <a:t>Note: the trainer should have the following resources ready before the activity. </a:t>
            </a:r>
          </a:p>
          <a:p>
            <a:endParaRPr lang="en-IN" baseline="0" dirty="0"/>
          </a:p>
          <a:p>
            <a:pPr marL="228600" indent="-228600">
              <a:buAutoNum type="arabicPeriod"/>
            </a:pPr>
            <a:r>
              <a:rPr lang="en-IN" baseline="0" dirty="0"/>
              <a:t>4 folded chits with different body language (negative) written on it and folded so that the participants cant see it without opening it.</a:t>
            </a:r>
          </a:p>
          <a:p>
            <a:pPr marL="228600" indent="-228600">
              <a:buAutoNum type="arabicPeriod"/>
            </a:pPr>
            <a:r>
              <a:rPr lang="en-IN" baseline="0" dirty="0"/>
              <a:t>A packet of melody (give 1-2 melody as a prize for every right answer)</a:t>
            </a:r>
          </a:p>
          <a:p>
            <a:pPr marL="0" indent="0">
              <a:buNone/>
            </a:pPr>
            <a:endParaRPr lang="en-IN" baseline="0" dirty="0"/>
          </a:p>
          <a:p>
            <a:pPr marL="0" indent="0">
              <a:buNone/>
            </a:pPr>
            <a:r>
              <a:rPr lang="en-IN" baseline="0" dirty="0"/>
              <a:t>Examples for body language:</a:t>
            </a:r>
          </a:p>
          <a:p>
            <a:pPr marL="228600" indent="-228600">
              <a:buAutoNum type="arabicPeriod"/>
            </a:pPr>
            <a:r>
              <a:rPr lang="en-IN" baseline="0" dirty="0"/>
              <a:t>Not making eye contact while talking </a:t>
            </a:r>
          </a:p>
          <a:p>
            <a:pPr marL="228600" indent="-228600">
              <a:buAutoNum type="arabicPeriod"/>
            </a:pPr>
            <a:r>
              <a:rPr lang="en-IN" baseline="0" dirty="0"/>
              <a:t>Hunched back</a:t>
            </a:r>
          </a:p>
          <a:p>
            <a:pPr marL="228600" indent="-228600">
              <a:buAutoNum type="arabicPeriod"/>
            </a:pPr>
            <a:r>
              <a:rPr lang="en-IN" baseline="0" dirty="0"/>
              <a:t>Crossed arms</a:t>
            </a:r>
          </a:p>
          <a:p>
            <a:pPr marL="228600" indent="-228600">
              <a:buAutoNum type="arabicPeriod"/>
            </a:pPr>
            <a:r>
              <a:rPr lang="en-IN" baseline="0" dirty="0"/>
              <a:t>Frowning</a:t>
            </a:r>
          </a:p>
          <a:p>
            <a:pPr marL="0" indent="0">
              <a:buNone/>
            </a:pPr>
            <a:endParaRPr lang="en-IN" baseline="0" dirty="0"/>
          </a:p>
          <a:p>
            <a:pPr marL="228600" indent="-228600">
              <a:buAutoNum type="arabicPeriod"/>
            </a:pPr>
            <a:endParaRPr lang="en-IN" baseline="0" dirty="0"/>
          </a:p>
          <a:p>
            <a:pPr marL="0" indent="0">
              <a:buNone/>
            </a:pPr>
            <a:r>
              <a:rPr lang="en-IN" baseline="0" dirty="0"/>
              <a:t>Note: the trainer should call one volunteer from each team one by one and ask them to pick one chit. Once they do that, ask them to demonstrate it in front of the class.  The rest of the class has to guess the correct body language the volunteer is trying to demonstrate. </a:t>
            </a:r>
          </a:p>
          <a:p>
            <a:pPr marL="0" indent="0">
              <a:buNone/>
            </a:pPr>
            <a:endParaRPr lang="en-IN" baseline="0" dirty="0"/>
          </a:p>
          <a:p>
            <a:pPr marL="0" indent="0">
              <a:buNone/>
            </a:pPr>
            <a:r>
              <a:rPr lang="en-IN" b="1" baseline="0" dirty="0"/>
              <a:t>Note: After one participant finishes presenting one bad body language, the trainer should briefly discuss why it was a bad body language. Also ask the class what should be the correct body language for the same (example- instead of not making any eye contact, you should maintain a positive eye contact to show interest). </a:t>
            </a:r>
          </a:p>
          <a:p>
            <a:pPr marL="0" indent="0">
              <a:buNone/>
            </a:pPr>
            <a:endParaRPr lang="en-IN" b="1" baseline="0" dirty="0"/>
          </a:p>
          <a:p>
            <a:pPr marL="0" indent="0">
              <a:buNone/>
            </a:pPr>
            <a:r>
              <a:rPr lang="en-IN" b="1" baseline="0" dirty="0"/>
              <a:t>Note: the trainer should discuss the following after one volunteer done enacting the ‘bad’ body language and the participants are done guessing, ask the class-</a:t>
            </a:r>
          </a:p>
          <a:p>
            <a:pPr marL="0" indent="0">
              <a:buNone/>
            </a:pPr>
            <a:endParaRPr lang="en-IN" b="1" baseline="0" dirty="0"/>
          </a:p>
          <a:p>
            <a:pPr marL="228600" indent="-228600">
              <a:buAutoNum type="arabicPeriod"/>
            </a:pPr>
            <a:r>
              <a:rPr lang="en-IN" b="0" baseline="0" dirty="0"/>
              <a:t>What did you think about the person while he was showing the ‘bad’ body language? (elicit responses like – he seemed uninterested, less confident etc.)</a:t>
            </a:r>
          </a:p>
          <a:p>
            <a:pPr marL="228600" indent="-228600">
              <a:buAutoNum type="arabicPeriod"/>
            </a:pPr>
            <a:endParaRPr lang="en-IN" b="0" baseline="0" dirty="0"/>
          </a:p>
          <a:p>
            <a:pPr marL="0" indent="0">
              <a:buNone/>
            </a:pPr>
            <a:r>
              <a:rPr lang="en-IN" b="0" baseline="0" dirty="0"/>
              <a:t>Note: now ask the volunteer to reintroduce him/herself using the correct body language (</a:t>
            </a:r>
            <a:r>
              <a:rPr lang="en-IN" b="0" baseline="0" dirty="0" err="1"/>
              <a:t>eg.</a:t>
            </a:r>
            <a:r>
              <a:rPr lang="en-IN" b="0" baseline="0" dirty="0"/>
              <a:t> Instead of ‘frowning’, use enthusiastic and smiling facial expression)</a:t>
            </a:r>
          </a:p>
          <a:p>
            <a:pPr marL="0" indent="0">
              <a:buNone/>
            </a:pPr>
            <a:endParaRPr lang="en-IN" b="0" baseline="0" dirty="0"/>
          </a:p>
          <a:p>
            <a:pPr marL="0" indent="0">
              <a:buNone/>
            </a:pPr>
            <a:r>
              <a:rPr lang="en-IN" b="1" baseline="0" dirty="0"/>
              <a:t>Now, again ask the class - </a:t>
            </a:r>
          </a:p>
          <a:p>
            <a:pPr marL="0" indent="0">
              <a:buNone/>
            </a:pPr>
            <a:endParaRPr lang="en-IN" baseline="0" dirty="0"/>
          </a:p>
          <a:p>
            <a:pPr marL="0" indent="0">
              <a:buNone/>
            </a:pPr>
            <a:r>
              <a:rPr lang="en-IN" b="1" baseline="0" dirty="0"/>
              <a:t>Note: the trainer should be able to energize the class and make them competitive throughout the activity. </a:t>
            </a:r>
          </a:p>
          <a:p>
            <a:pPr marL="0" marR="0" indent="0" algn="l" defTabSz="914400" rtl="0" eaLnBrk="1" fontAlgn="auto" latinLnBrk="0" hangingPunct="1">
              <a:lnSpc>
                <a:spcPct val="100000"/>
              </a:lnSpc>
              <a:spcBef>
                <a:spcPts val="0"/>
              </a:spcBef>
              <a:spcAft>
                <a:spcPts val="0"/>
              </a:spcAft>
              <a:buClrTx/>
              <a:buSzTx/>
              <a:buFontTx/>
              <a:buNone/>
              <a:tabLst/>
              <a:defRPr/>
            </a:pPr>
            <a:r>
              <a:rPr lang="en-IN" b="0" baseline="0" dirty="0"/>
              <a:t>2. What did you think about the person now? (elicit responses like – he seemed interested,  confident etc.)</a:t>
            </a:r>
          </a:p>
          <a:p>
            <a:pPr marL="0" marR="0" indent="0" algn="l" defTabSz="914400" rtl="0" eaLnBrk="1" fontAlgn="auto" latinLnBrk="0" hangingPunct="1">
              <a:lnSpc>
                <a:spcPct val="100000"/>
              </a:lnSpc>
              <a:spcBef>
                <a:spcPts val="0"/>
              </a:spcBef>
              <a:spcAft>
                <a:spcPts val="0"/>
              </a:spcAft>
              <a:buClrTx/>
              <a:buSzTx/>
              <a:buFontTx/>
              <a:buNone/>
              <a:tabLst/>
              <a:defRPr/>
            </a:pPr>
            <a:endParaRPr lang="en-IN"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IN" b="0" baseline="0" dirty="0"/>
              <a:t>Say: now, within a matter of 1 min, your perception towards him changed from ‘less confident’ to ‘confident’, ‘uninterested’ to ‘interested’ etc. and this is all due to a slight change in body language which made a huge impact on the perception that you create for yourself! The impression that you create in your customer’s and stakeholder’s mind is hugely effected by the body language that you show while communicating with them. Hence, be mindful of these points! </a:t>
            </a:r>
          </a:p>
          <a:p>
            <a:pPr marL="0" indent="0">
              <a:buNone/>
            </a:pPr>
            <a:endParaRPr lang="en-IN" b="1" baseline="0" dirty="0"/>
          </a:p>
          <a:p>
            <a:pPr marL="0" indent="0">
              <a:buNone/>
            </a:pPr>
            <a:endParaRPr lang="en-IN" b="1" baseline="0" dirty="0"/>
          </a:p>
          <a:p>
            <a:pPr marL="0" indent="0">
              <a:buNone/>
            </a:pPr>
            <a:r>
              <a:rPr lang="en-IN" b="0" baseline="0" dirty="0"/>
              <a:t>After the activity is over-</a:t>
            </a:r>
          </a:p>
          <a:p>
            <a:pPr marL="0" indent="0">
              <a:buNone/>
            </a:pPr>
            <a:r>
              <a:rPr lang="en-IN" b="0" baseline="0" dirty="0"/>
              <a:t>Say: great! All of us had fun right? Now, let’s quickly go through the points to remember regarding your body language while communicating with your stakeholders. </a:t>
            </a:r>
            <a:endParaRPr lang="en-IN" b="0" dirty="0"/>
          </a:p>
          <a:p>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7</a:t>
            </a:fld>
            <a:endParaRPr lang="en-US"/>
          </a:p>
        </p:txBody>
      </p:sp>
    </p:spTree>
    <p:extLst>
      <p:ext uri="{BB962C8B-B14F-4D97-AF65-F5344CB8AC3E}">
        <p14:creationId xmlns:p14="http://schemas.microsoft.com/office/powerpoint/2010/main" val="147067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12121"/>
                </a:solidFill>
                <a:effectLst/>
                <a:latin typeface="Merriweather" panose="00000500000000000000" pitchFamily="2" charset="0"/>
              </a:rPr>
              <a:t>Just a few examples of </a:t>
            </a:r>
            <a:r>
              <a:rPr lang="en-US" b="0" i="0" u="sng" dirty="0">
                <a:solidFill>
                  <a:srgbClr val="1A55AD"/>
                </a:solidFill>
                <a:effectLst/>
                <a:latin typeface="Merriweather" panose="00000500000000000000" pitchFamily="2" charset="0"/>
                <a:hlinkClick r:id="rId3"/>
              </a:rPr>
              <a:t>emotions</a:t>
            </a:r>
            <a:r>
              <a:rPr lang="en-US" b="0" i="0" dirty="0">
                <a:solidFill>
                  <a:srgbClr val="212121"/>
                </a:solidFill>
                <a:effectLst/>
                <a:latin typeface="Merriweather" panose="00000500000000000000" pitchFamily="2" charset="0"/>
              </a:rPr>
              <a:t> that can be expressed via facial expressions include:</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Happiness</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Sadness</a:t>
            </a:r>
          </a:p>
          <a:p>
            <a:pPr algn="l" fontAlgn="base">
              <a:buFont typeface="Arial" panose="020B0604020202020204" pitchFamily="34" charset="0"/>
              <a:buChar char="•"/>
            </a:pPr>
            <a:r>
              <a:rPr lang="en-US" b="0" i="0" u="sng" dirty="0">
                <a:solidFill>
                  <a:srgbClr val="1A55AD"/>
                </a:solidFill>
                <a:effectLst/>
                <a:latin typeface="Merriweather" panose="00000500000000000000" pitchFamily="2" charset="0"/>
                <a:hlinkClick r:id="rId4"/>
              </a:rPr>
              <a:t>Anger</a:t>
            </a:r>
            <a:endParaRPr lang="en-US" b="0" i="0" dirty="0">
              <a:solidFill>
                <a:srgbClr val="212121"/>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Surprise</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Disgust</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Fear</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Confusion</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Excitement</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Desire</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Contempt</a:t>
            </a:r>
          </a:p>
          <a:p>
            <a:pPr algn="l" fontAlgn="base"/>
            <a:r>
              <a:rPr lang="en-US" b="0" i="0" dirty="0">
                <a:solidFill>
                  <a:srgbClr val="212121"/>
                </a:solidFill>
                <a:effectLst/>
                <a:latin typeface="Merriweather" panose="00000500000000000000" pitchFamily="2" charset="0"/>
              </a:rPr>
              <a:t>The expression on a person's face can even help determine if we trust or believe what the individual is saying.</a:t>
            </a:r>
          </a:p>
          <a:p>
            <a:pPr algn="l" fontAlgn="base"/>
            <a:r>
              <a:rPr lang="en-US" b="0" i="0" dirty="0">
                <a:solidFill>
                  <a:srgbClr val="212121"/>
                </a:solidFill>
                <a:effectLst/>
                <a:latin typeface="Merriweather" panose="00000500000000000000" pitchFamily="2" charset="0"/>
              </a:rPr>
              <a:t>There are many interesting findings about body language in psychology research</a:t>
            </a:r>
          </a:p>
          <a:p>
            <a:pPr algn="l" fontAlgn="base"/>
            <a:r>
              <a:rPr lang="en-US" b="0" i="0" dirty="0">
                <a:solidFill>
                  <a:srgbClr val="212121"/>
                </a:solidFill>
                <a:effectLst/>
                <a:latin typeface="Merriweather" panose="00000500000000000000" pitchFamily="2" charset="0"/>
              </a:rPr>
              <a:t>. One study found that the most trustworthy facial expression involved a slight raise of the eyebrows and a slight smile</a:t>
            </a:r>
          </a:p>
          <a:p>
            <a:pPr algn="l" fontAlgn="base"/>
            <a:r>
              <a:rPr lang="en-US" b="0" i="0" dirty="0">
                <a:solidFill>
                  <a:srgbClr val="212121"/>
                </a:solidFill>
                <a:effectLst/>
                <a:latin typeface="Merriweather" panose="00000500000000000000" pitchFamily="2" charset="0"/>
              </a:rPr>
              <a:t>. This expression, the researchers suggested, conveys both friendliness and </a:t>
            </a:r>
            <a:r>
              <a:rPr lang="en-US" b="0" i="0" u="sng" dirty="0">
                <a:solidFill>
                  <a:srgbClr val="1A55AD"/>
                </a:solidFill>
                <a:effectLst/>
                <a:latin typeface="Merriweather" panose="00000500000000000000" pitchFamily="2" charset="0"/>
                <a:hlinkClick r:id="rId5"/>
              </a:rPr>
              <a:t>confidence</a:t>
            </a:r>
            <a:r>
              <a:rPr lang="en-US" b="0" i="0" dirty="0">
                <a:solidFill>
                  <a:srgbClr val="212121"/>
                </a:solidFill>
                <a:effectLst/>
                <a:latin typeface="Merriweather" panose="00000500000000000000" pitchFamily="2" charset="0"/>
              </a:rPr>
              <a:t>.</a:t>
            </a:r>
            <a:r>
              <a:rPr lang="en-US" b="0" i="0" u="none" strike="noStrike" baseline="30000" dirty="0">
                <a:solidFill>
                  <a:srgbClr val="0000EE"/>
                </a:solidFill>
                <a:effectLst/>
                <a:latin typeface="Merriweather" panose="00000500000000000000" pitchFamily="2" charset="0"/>
              </a:rPr>
              <a:t>3</a:t>
            </a:r>
            <a:endParaRPr lang="en-US" b="0" i="0" dirty="0">
              <a:solidFill>
                <a:srgbClr val="212121"/>
              </a:solidFill>
              <a:effectLst/>
              <a:latin typeface="Merriweather" panose="00000500000000000000" pitchFamily="2" charset="0"/>
            </a:endParaRPr>
          </a:p>
          <a:p>
            <a:pPr marL="171450" indent="-171450" algn="l" fontAlgn="base">
              <a:buFont typeface="Arial" panose="020B0604020202020204" pitchFamily="34" charset="0"/>
              <a:buChar char="•"/>
            </a:pPr>
            <a:r>
              <a:rPr lang="en-US" b="0" i="0" dirty="0">
                <a:solidFill>
                  <a:srgbClr val="212121"/>
                </a:solidFill>
                <a:effectLst/>
                <a:latin typeface="Merriweather" panose="00000500000000000000" pitchFamily="2" charset="0"/>
              </a:rPr>
              <a:t>Facial expressions are also among the most universal forms of body language. </a:t>
            </a:r>
          </a:p>
          <a:p>
            <a:pPr marL="171450" indent="-171450" algn="l" fontAlgn="base">
              <a:buFont typeface="Arial" panose="020B0604020202020204" pitchFamily="34" charset="0"/>
              <a:buChar char="•"/>
            </a:pPr>
            <a:r>
              <a:rPr lang="en-US" b="0" i="0" dirty="0">
                <a:solidFill>
                  <a:srgbClr val="212121"/>
                </a:solidFill>
                <a:effectLst/>
                <a:latin typeface="Merriweather" panose="00000500000000000000" pitchFamily="2" charset="0"/>
              </a:rPr>
              <a:t>The expressions used to convey fear, anger, sadness, and happiness are similar throughout the world.</a:t>
            </a:r>
          </a:p>
          <a:p>
            <a:pPr marL="171450" indent="-171450" algn="l" fontAlgn="base">
              <a:buFont typeface="Arial" panose="020B0604020202020204" pitchFamily="34" charset="0"/>
              <a:buChar char="•"/>
            </a:pPr>
            <a:r>
              <a:rPr lang="en-US" b="0" i="0" dirty="0">
                <a:solidFill>
                  <a:srgbClr val="212121"/>
                </a:solidFill>
                <a:effectLst/>
                <a:latin typeface="Merriweather" panose="00000500000000000000" pitchFamily="2" charset="0"/>
              </a:rPr>
              <a:t>Researcher Paul Ekman has found support for the universality of a variety of facial expressions tied to particular emotions including joy, anger, fear, surprise, and sadness.</a:t>
            </a:r>
            <a:r>
              <a:rPr lang="en-US" b="0" i="0" u="none" strike="noStrike" baseline="30000" dirty="0">
                <a:solidFill>
                  <a:srgbClr val="0000EE"/>
                </a:solidFill>
                <a:effectLst/>
                <a:latin typeface="Merriweather" panose="00000500000000000000" pitchFamily="2" charset="0"/>
              </a:rPr>
              <a:t>4</a:t>
            </a:r>
            <a:endParaRPr lang="en-US" b="0" i="0" dirty="0">
              <a:solidFill>
                <a:srgbClr val="212121"/>
              </a:solidFill>
              <a:effectLst/>
              <a:latin typeface="Merriweather" panose="00000500000000000000" pitchFamily="2" charset="0"/>
            </a:endParaRPr>
          </a:p>
          <a:p>
            <a:pPr marL="171450" indent="-171450" algn="l" fontAlgn="base">
              <a:buFont typeface="Arial" panose="020B0604020202020204" pitchFamily="34" charset="0"/>
              <a:buChar char="•"/>
            </a:pPr>
            <a:r>
              <a:rPr lang="en-US" b="0" i="0" dirty="0">
                <a:solidFill>
                  <a:srgbClr val="212121"/>
                </a:solidFill>
                <a:effectLst/>
                <a:latin typeface="Merriweather" panose="00000500000000000000" pitchFamily="2" charset="0"/>
              </a:rPr>
              <a:t>Research even suggests that we make judgments about people's </a:t>
            </a:r>
            <a:r>
              <a:rPr lang="en-US" b="0" i="0" u="sng" dirty="0">
                <a:solidFill>
                  <a:srgbClr val="1A55AD"/>
                </a:solidFill>
                <a:effectLst/>
                <a:latin typeface="Merriweather" panose="00000500000000000000" pitchFamily="2" charset="0"/>
                <a:hlinkClick r:id="rId6"/>
              </a:rPr>
              <a:t>intelligence</a:t>
            </a:r>
            <a:r>
              <a:rPr lang="en-US" b="0" i="0" dirty="0">
                <a:solidFill>
                  <a:srgbClr val="212121"/>
                </a:solidFill>
                <a:effectLst/>
                <a:latin typeface="Merriweather" panose="00000500000000000000" pitchFamily="2" charset="0"/>
              </a:rPr>
              <a:t> based upon their faces and expressions.</a:t>
            </a:r>
          </a:p>
          <a:p>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8</a:t>
            </a:fld>
            <a:endParaRPr lang="en-US"/>
          </a:p>
        </p:txBody>
      </p:sp>
    </p:spTree>
    <p:extLst>
      <p:ext uri="{BB962C8B-B14F-4D97-AF65-F5344CB8AC3E}">
        <p14:creationId xmlns:p14="http://schemas.microsoft.com/office/powerpoint/2010/main" val="252673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47474"/>
                </a:solidFill>
                <a:effectLst/>
                <a:latin typeface="Muli"/>
              </a:rPr>
              <a:t>Eating at your desk is a common practice. If, however, your food leave a lingering smell, then it is a bad idea. </a:t>
            </a:r>
          </a:p>
          <a:p>
            <a:endParaRPr lang="en-US" b="0" i="0" dirty="0">
              <a:solidFill>
                <a:srgbClr val="747474"/>
              </a:solidFill>
              <a:effectLst/>
              <a:latin typeface="Muli"/>
            </a:endParaRPr>
          </a:p>
          <a:p>
            <a:r>
              <a:rPr lang="en-US" b="0" i="0" dirty="0">
                <a:solidFill>
                  <a:srgbClr val="747474"/>
                </a:solidFill>
                <a:effectLst/>
                <a:latin typeface="Muli"/>
              </a:rPr>
              <a:t>There is little that will cause a negative impression like a bad smell. </a:t>
            </a:r>
          </a:p>
          <a:p>
            <a:r>
              <a:rPr lang="en-US" b="0" i="0" dirty="0">
                <a:solidFill>
                  <a:srgbClr val="747474"/>
                </a:solidFill>
                <a:effectLst/>
                <a:latin typeface="Muli"/>
              </a:rPr>
              <a:t>So, if you are going to eat at your desk, make certain that you do everything possible to eliminate any lingering odor. </a:t>
            </a:r>
          </a:p>
          <a:p>
            <a:r>
              <a:rPr lang="en-US" b="0" i="0" dirty="0">
                <a:solidFill>
                  <a:srgbClr val="747474"/>
                </a:solidFill>
                <a:effectLst/>
                <a:latin typeface="Muli"/>
              </a:rPr>
              <a:t>This means disposing of your waste outside of your workspace, cleaning up thoroughly any food spills, and using an air freshener to mask any difficult odors.</a:t>
            </a:r>
          </a:p>
          <a:p>
            <a:endParaRPr lang="en-US" b="0" i="0" dirty="0">
              <a:solidFill>
                <a:srgbClr val="747474"/>
              </a:solidFill>
              <a:effectLst/>
              <a:latin typeface="Muli"/>
            </a:endParaRPr>
          </a:p>
          <a:p>
            <a:r>
              <a:rPr lang="en-US" b="0" i="0" dirty="0">
                <a:solidFill>
                  <a:srgbClr val="747474"/>
                </a:solidFill>
                <a:effectLst/>
                <a:latin typeface="Muli"/>
              </a:rPr>
              <a:t>Having office decorations can be highly professional. </a:t>
            </a:r>
          </a:p>
          <a:p>
            <a:r>
              <a:rPr lang="en-US" b="0" i="0" dirty="0">
                <a:solidFill>
                  <a:srgbClr val="747474"/>
                </a:solidFill>
                <a:effectLst/>
                <a:latin typeface="Muli"/>
              </a:rPr>
              <a:t>It shows that you care about your work environment. </a:t>
            </a:r>
          </a:p>
          <a:p>
            <a:r>
              <a:rPr lang="en-US" b="0" i="0" dirty="0">
                <a:solidFill>
                  <a:srgbClr val="747474"/>
                </a:solidFill>
                <a:effectLst/>
                <a:latin typeface="Muli"/>
              </a:rPr>
              <a:t>Just like dressing nicely for work, adorning your office with appropriate decorations can have a positive impact. </a:t>
            </a:r>
          </a:p>
          <a:p>
            <a:r>
              <a:rPr lang="en-US" b="0" i="0" dirty="0">
                <a:solidFill>
                  <a:srgbClr val="747474"/>
                </a:solidFill>
                <a:effectLst/>
                <a:latin typeface="Muli"/>
              </a:rPr>
              <a:t>Aside from quality furniture and technology, the most common decor include: Diplomas, Awards, Certificates, Books (general educational or professional subject-matter), family pictures, limited paraphernalia from a personal hobby or interest </a:t>
            </a:r>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9</a:t>
            </a:fld>
            <a:endParaRPr lang="en-US"/>
          </a:p>
        </p:txBody>
      </p:sp>
    </p:spTree>
    <p:extLst>
      <p:ext uri="{BB962C8B-B14F-4D97-AF65-F5344CB8AC3E}">
        <p14:creationId xmlns:p14="http://schemas.microsoft.com/office/powerpoint/2010/main" val="117200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Swis721 Cn BT" panose="020B050602020203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Swis721 Cn BT" panose="020B05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16960" y="6644640"/>
            <a:ext cx="8575040" cy="213360"/>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1018542" y="6644640"/>
            <a:ext cx="8575040" cy="216654"/>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2078300" y="6612820"/>
            <a:ext cx="2245364" cy="307777"/>
          </a:xfrm>
          <a:prstGeom prst="rect">
            <a:avLst/>
          </a:prstGeom>
          <a:noFill/>
        </p:spPr>
        <p:txBody>
          <a:bodyPr wrap="square" rtlCol="0">
            <a:spAutoFit/>
          </a:bodyPr>
          <a:lstStyle/>
          <a:p>
            <a:r>
              <a:rPr lang="en-IN" sz="1400" dirty="0">
                <a:latin typeface="Swis721 Cn BT" panose="020B0506020202030204" pitchFamily="34" charset="0"/>
              </a:rPr>
              <a:t>Business Communication</a:t>
            </a:r>
          </a:p>
        </p:txBody>
      </p:sp>
      <p:sp>
        <p:nvSpPr>
          <p:cNvPr id="11" name="TextBox 10"/>
          <p:cNvSpPr txBox="1"/>
          <p:nvPr userDrawn="1"/>
        </p:nvSpPr>
        <p:spPr>
          <a:xfrm flipH="1">
            <a:off x="5701717" y="6612820"/>
            <a:ext cx="2245364" cy="307777"/>
          </a:xfrm>
          <a:prstGeom prst="rect">
            <a:avLst/>
          </a:prstGeom>
          <a:noFill/>
        </p:spPr>
        <p:txBody>
          <a:bodyPr wrap="square" rtlCol="0">
            <a:spAutoFit/>
          </a:bodyPr>
          <a:lstStyle/>
          <a:p>
            <a:r>
              <a:rPr lang="en-IN" sz="1400" dirty="0">
                <a:latin typeface="Swis721 Cn BT" panose="020B0506020202030204" pitchFamily="34" charset="0"/>
              </a:rPr>
              <a:t> Company Name</a:t>
            </a:r>
          </a:p>
        </p:txBody>
      </p:sp>
      <p:sp>
        <p:nvSpPr>
          <p:cNvPr id="12" name="TextBox 11"/>
          <p:cNvSpPr txBox="1"/>
          <p:nvPr userDrawn="1"/>
        </p:nvSpPr>
        <p:spPr>
          <a:xfrm flipH="1">
            <a:off x="10005347" y="6597431"/>
            <a:ext cx="2245364"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 Trainer Name</a:t>
            </a:r>
          </a:p>
        </p:txBody>
      </p:sp>
      <p:sp>
        <p:nvSpPr>
          <p:cNvPr id="13" name="Rectangle 12"/>
          <p:cNvSpPr/>
          <p:nvPr userDrawn="1"/>
        </p:nvSpPr>
        <p:spPr>
          <a:xfrm>
            <a:off x="11049000" y="1"/>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393697"/>
            <a:ext cx="10515600" cy="561341"/>
          </a:xfrm>
        </p:spPr>
        <p:txBody>
          <a:bodyPr>
            <a:noAutofit/>
          </a:bodyPr>
          <a:lstStyle>
            <a:lvl1pPr>
              <a:defRPr sz="4400" b="1">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a:xfrm>
            <a:off x="0" y="1026160"/>
            <a:ext cx="11109960" cy="4927599"/>
          </a:xfrm>
        </p:spPr>
        <p:txBody>
          <a:bodyPr lIns="216000">
            <a:normAutofit/>
          </a:bodyPr>
          <a:lstStyle>
            <a:lvl1pPr>
              <a:defRPr>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stStyle>
          <a:p>
            <a:pPr lvl="1"/>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wis721 Cn BT" panose="020B05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sz="half" idx="1"/>
          </p:nvPr>
        </p:nvSpPr>
        <p:spPr>
          <a:xfrm>
            <a:off x="838200" y="1825625"/>
            <a:ext cx="5181600" cy="435133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6172200" y="1825625"/>
            <a:ext cx="5181600" cy="435133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8" name="Footer Placeholder 7"/>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9" name="Slide Number Placeholder 8"/>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4" name="Footer Placeholder 3"/>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5" name="Slide Number Placeholder 4"/>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3" name="Footer Placeholder 2"/>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4" name="Slide Number Placeholder 3"/>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a:xfrm>
            <a:off x="5183188" y="987425"/>
            <a:ext cx="6172200" cy="4873625"/>
          </a:xfrm>
        </p:spPr>
        <p:txBody>
          <a:bodyPr/>
          <a:lstStyle>
            <a:lvl1pPr>
              <a:defRPr sz="3200">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Swis721 Cn BT" panose="020B05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1891" y="209670"/>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59561" y="6592748"/>
            <a:ext cx="8506313" cy="271840"/>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26126" y="6592747"/>
            <a:ext cx="9567456" cy="307777"/>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1244186" y="6596043"/>
            <a:ext cx="2743198" cy="307777"/>
          </a:xfrm>
          <a:prstGeom prst="rect">
            <a:avLst/>
          </a:prstGeom>
          <a:noFill/>
        </p:spPr>
        <p:txBody>
          <a:bodyPr wrap="square" rtlCol="0">
            <a:spAutoFit/>
          </a:bodyPr>
          <a:lstStyle/>
          <a:p>
            <a:r>
              <a:rPr lang="en-IN" sz="1400" dirty="0">
                <a:latin typeface="Swis721 Cn BT" panose="020B0506020202030204" pitchFamily="34" charset="0"/>
              </a:rPr>
              <a:t> Workshop on Business Etiquette</a:t>
            </a:r>
          </a:p>
        </p:txBody>
      </p:sp>
      <p:sp>
        <p:nvSpPr>
          <p:cNvPr id="11" name="TextBox 10"/>
          <p:cNvSpPr txBox="1"/>
          <p:nvPr userDrawn="1"/>
        </p:nvSpPr>
        <p:spPr>
          <a:xfrm flipH="1">
            <a:off x="5701717" y="6596042"/>
            <a:ext cx="2245364" cy="307777"/>
          </a:xfrm>
          <a:prstGeom prst="rect">
            <a:avLst/>
          </a:prstGeom>
          <a:noFill/>
        </p:spPr>
        <p:txBody>
          <a:bodyPr wrap="square" rtlCol="0">
            <a:spAutoFit/>
          </a:bodyPr>
          <a:lstStyle/>
          <a:p>
            <a:r>
              <a:rPr lang="en-IN" sz="1400" dirty="0">
                <a:latin typeface="Swis721 Cn BT" panose="020B0506020202030204" pitchFamily="34" charset="0"/>
              </a:rPr>
              <a:t> Company Name</a:t>
            </a:r>
          </a:p>
        </p:txBody>
      </p:sp>
      <p:sp>
        <p:nvSpPr>
          <p:cNvPr id="12" name="TextBox 11"/>
          <p:cNvSpPr txBox="1"/>
          <p:nvPr userDrawn="1"/>
        </p:nvSpPr>
        <p:spPr>
          <a:xfrm flipH="1">
            <a:off x="10005347" y="6597431"/>
            <a:ext cx="2245364"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 Trainer Name</a:t>
            </a:r>
          </a:p>
        </p:txBody>
      </p:sp>
      <p:sp>
        <p:nvSpPr>
          <p:cNvPr id="13" name="Rectangle 12"/>
          <p:cNvSpPr/>
          <p:nvPr userDrawn="1"/>
        </p:nvSpPr>
        <p:spPr>
          <a:xfrm>
            <a:off x="11049000" y="1"/>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1026" name="Picture 2">
            <a:extLst>
              <a:ext uri="{FF2B5EF4-FFF2-40B4-BE49-F238E27FC236}">
                <a16:creationId xmlns:a16="http://schemas.microsoft.com/office/drawing/2014/main" id="{AA405CE0-3CD2-A0F5-CC68-5B8686AA521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6126" y="0"/>
            <a:ext cx="733153" cy="87245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s721 Cn BT"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0.png"/><Relationship Id="rId5" Type="http://schemas.openxmlformats.org/officeDocument/2006/relationships/diagramQuickStyle" Target="../diagrams/quickStyle1.xml"/><Relationship Id="rId10" Type="http://schemas.openxmlformats.org/officeDocument/2006/relationships/image" Target="../media/image19.jpeg"/><Relationship Id="rId4" Type="http://schemas.openxmlformats.org/officeDocument/2006/relationships/diagramLayout" Target="../diagrams/layout1.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29C66A-F2C4-7A4C-9495-80744946229F}"/>
              </a:ext>
            </a:extLst>
          </p:cNvPr>
          <p:cNvSpPr txBox="1">
            <a:spLocks/>
          </p:cNvSpPr>
          <p:nvPr/>
        </p:nvSpPr>
        <p:spPr>
          <a:xfrm>
            <a:off x="1524000" y="5703880"/>
            <a:ext cx="9144000" cy="682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a:lstStyle>
          <a:p>
            <a:pPr algn="ctr"/>
            <a:r>
              <a:rPr lang="en-IN" b="1" dirty="0"/>
              <a:t>Workshop on Business Etiquette</a:t>
            </a:r>
          </a:p>
        </p:txBody>
      </p:sp>
      <p:pic>
        <p:nvPicPr>
          <p:cNvPr id="3" name="Picture 2">
            <a:extLst>
              <a:ext uri="{FF2B5EF4-FFF2-40B4-BE49-F238E27FC236}">
                <a16:creationId xmlns:a16="http://schemas.microsoft.com/office/drawing/2014/main" id="{19AA3205-AF3D-C679-E411-46D767AC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36116" cy="5390147"/>
          </a:xfrm>
          <a:prstGeom prst="rect">
            <a:avLst/>
          </a:prstGeom>
        </p:spPr>
      </p:pic>
      <p:sp>
        <p:nvSpPr>
          <p:cNvPr id="2" name="Rectangle 1">
            <a:extLst>
              <a:ext uri="{FF2B5EF4-FFF2-40B4-BE49-F238E27FC236}">
                <a16:creationId xmlns:a16="http://schemas.microsoft.com/office/drawing/2014/main" id="{75C58E9E-9FEF-CA01-3FD7-4D0176B0A7F0}"/>
              </a:ext>
            </a:extLst>
          </p:cNvPr>
          <p:cNvSpPr/>
          <p:nvPr/>
        </p:nvSpPr>
        <p:spPr>
          <a:xfrm>
            <a:off x="11049000" y="5504178"/>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2050" name="Picture 2">
            <a:extLst>
              <a:ext uri="{FF2B5EF4-FFF2-40B4-BE49-F238E27FC236}">
                <a16:creationId xmlns:a16="http://schemas.microsoft.com/office/drawing/2014/main" id="{74A756D8-604F-5A63-BCB2-D1EFD346A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38447"/>
            <a:ext cx="95250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88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121" y="87342"/>
            <a:ext cx="10515600" cy="808525"/>
          </a:xfrm>
        </p:spPr>
        <p:txBody>
          <a:bodyPr/>
          <a:lstStyle/>
          <a:p>
            <a:r>
              <a:rPr lang="en-US" sz="3600" dirty="0"/>
              <a:t>Corporate dressing for Male -</a:t>
            </a:r>
            <a:r>
              <a:rPr lang="en-US" sz="3600" dirty="0" err="1"/>
              <a:t>Contd</a:t>
            </a:r>
            <a:endParaRPr lang="en-IN" sz="3600" dirty="0"/>
          </a:p>
        </p:txBody>
      </p:sp>
      <p:sp>
        <p:nvSpPr>
          <p:cNvPr id="3" name="Content Placeholder 2"/>
          <p:cNvSpPr>
            <a:spLocks noGrp="1"/>
          </p:cNvSpPr>
          <p:nvPr>
            <p:ph idx="1"/>
          </p:nvPr>
        </p:nvSpPr>
        <p:spPr>
          <a:xfrm>
            <a:off x="142875" y="1700814"/>
            <a:ext cx="7546430" cy="4888751"/>
          </a:xfrm>
          <a:solidFill>
            <a:schemeClr val="bg1"/>
          </a:solidFill>
          <a:ln>
            <a:noFill/>
          </a:ln>
        </p:spPr>
        <p:txBody>
          <a:bodyPr anchor="ctr">
            <a:noAutofit/>
          </a:bodyPr>
          <a:lstStyle/>
          <a:p>
            <a:pPr lvl="1">
              <a:lnSpc>
                <a:spcPct val="100000"/>
              </a:lnSpc>
              <a:spcAft>
                <a:spcPts val="1200"/>
              </a:spcAft>
            </a:pPr>
            <a:r>
              <a:rPr lang="en-US" sz="2200" dirty="0">
                <a:latin typeface="+mj-lt"/>
              </a:rPr>
              <a:t>Neutral colors of shirts  such as blue, grey, white, khaki, black are guaranteed hits in a corporate setting</a:t>
            </a:r>
          </a:p>
          <a:p>
            <a:pPr lvl="1">
              <a:lnSpc>
                <a:spcPct val="120000"/>
              </a:lnSpc>
              <a:spcAft>
                <a:spcPts val="1200"/>
              </a:spcAft>
            </a:pPr>
            <a:r>
              <a:rPr lang="en-US" sz="2200" dirty="0">
                <a:latin typeface="+mj-lt"/>
              </a:rPr>
              <a:t>Small Checks &amp; Vertical Stripes are also a good choice</a:t>
            </a:r>
          </a:p>
          <a:p>
            <a:pPr lvl="1">
              <a:lnSpc>
                <a:spcPct val="120000"/>
              </a:lnSpc>
              <a:spcAft>
                <a:spcPts val="1200"/>
              </a:spcAft>
            </a:pPr>
            <a:r>
              <a:rPr lang="en-US" sz="2200" dirty="0">
                <a:latin typeface="+mj-lt"/>
              </a:rPr>
              <a:t>Blazer can be blue/black, as per the latest season</a:t>
            </a:r>
          </a:p>
          <a:p>
            <a:pPr lvl="1">
              <a:lnSpc>
                <a:spcPct val="120000"/>
              </a:lnSpc>
              <a:spcAft>
                <a:spcPts val="1200"/>
              </a:spcAft>
            </a:pPr>
            <a:r>
              <a:rPr lang="en-US" sz="2200" dirty="0">
                <a:latin typeface="+mj-lt"/>
              </a:rPr>
              <a:t>Trousers are usually of dark colors Blue/ Black /beige/grey and in contrast with shirt color </a:t>
            </a:r>
          </a:p>
          <a:p>
            <a:pPr lvl="1">
              <a:lnSpc>
                <a:spcPct val="120000"/>
              </a:lnSpc>
              <a:spcAft>
                <a:spcPts val="1200"/>
              </a:spcAft>
            </a:pPr>
            <a:r>
              <a:rPr lang="en-US" sz="2200" dirty="0">
                <a:latin typeface="+mj-lt"/>
              </a:rPr>
              <a:t>Your tie should contrast with shirt and complement your overall look.  </a:t>
            </a:r>
          </a:p>
          <a:p>
            <a:pPr lvl="1">
              <a:lnSpc>
                <a:spcPct val="120000"/>
              </a:lnSpc>
              <a:spcAft>
                <a:spcPts val="1200"/>
              </a:spcAft>
            </a:pPr>
            <a:r>
              <a:rPr lang="en-US" sz="2400" dirty="0"/>
              <a:t>Make sure your sleeves touch the base of your hand. Do not roll up sleeves at work</a:t>
            </a:r>
            <a:endParaRPr lang="en-US" sz="2200" dirty="0">
              <a:latin typeface="+mj-lt"/>
            </a:endParaRPr>
          </a:p>
          <a:p>
            <a:pPr lvl="1">
              <a:lnSpc>
                <a:spcPct val="120000"/>
              </a:lnSpc>
              <a:spcAft>
                <a:spcPts val="1200"/>
              </a:spcAft>
            </a:pPr>
            <a:endParaRPr lang="en-US" sz="2200" dirty="0">
              <a:latin typeface="+mj-lt"/>
            </a:endParaRPr>
          </a:p>
        </p:txBody>
      </p:sp>
      <p:pic>
        <p:nvPicPr>
          <p:cNvPr id="7" name="Picture 6">
            <a:extLst>
              <a:ext uri="{FF2B5EF4-FFF2-40B4-BE49-F238E27FC236}">
                <a16:creationId xmlns:a16="http://schemas.microsoft.com/office/drawing/2014/main" id="{FDD14E09-D885-778D-8DDA-41FD85B1E9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91012" y="491605"/>
            <a:ext cx="3800988" cy="5874789"/>
          </a:xfrm>
          <a:prstGeom prst="rect">
            <a:avLst/>
          </a:prstGeom>
        </p:spPr>
      </p:pic>
    </p:spTree>
    <p:extLst>
      <p:ext uri="{BB962C8B-B14F-4D97-AF65-F5344CB8AC3E}">
        <p14:creationId xmlns:p14="http://schemas.microsoft.com/office/powerpoint/2010/main" val="24531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814" y="143346"/>
            <a:ext cx="10515600" cy="660400"/>
          </a:xfrm>
        </p:spPr>
        <p:txBody>
          <a:bodyPr/>
          <a:lstStyle/>
          <a:p>
            <a:r>
              <a:rPr lang="en-US" sz="4000" dirty="0"/>
              <a:t>Corporate dressing  for Female -</a:t>
            </a:r>
            <a:r>
              <a:rPr lang="en-US" sz="4000" dirty="0" err="1"/>
              <a:t>Contd</a:t>
            </a:r>
            <a:endParaRPr lang="en-IN" sz="4000" dirty="0"/>
          </a:p>
        </p:txBody>
      </p:sp>
      <p:sp>
        <p:nvSpPr>
          <p:cNvPr id="3" name="Content Placeholder 2"/>
          <p:cNvSpPr>
            <a:spLocks noGrp="1"/>
          </p:cNvSpPr>
          <p:nvPr>
            <p:ph idx="1"/>
          </p:nvPr>
        </p:nvSpPr>
        <p:spPr>
          <a:xfrm>
            <a:off x="4856481" y="1005841"/>
            <a:ext cx="7335520" cy="4927599"/>
          </a:xfrm>
          <a:solidFill>
            <a:srgbClr val="EEF3F6"/>
          </a:solidFill>
        </p:spPr>
        <p:txBody>
          <a:bodyPr anchor="ctr">
            <a:normAutofit/>
          </a:bodyPr>
          <a:lstStyle/>
          <a:p>
            <a:pPr lvl="1">
              <a:lnSpc>
                <a:spcPct val="120000"/>
              </a:lnSpc>
            </a:pPr>
            <a:r>
              <a:rPr lang="en-US" sz="2200" dirty="0"/>
              <a:t>Do not wear loud make up to work. Use lip </a:t>
            </a:r>
            <a:r>
              <a:rPr lang="en-US" sz="2200" dirty="0" err="1"/>
              <a:t>colours</a:t>
            </a:r>
            <a:r>
              <a:rPr lang="en-US" sz="2200" dirty="0"/>
              <a:t> of softer shades. Prefer lip gloss to lip stick.  (avoid red, dark pink, orange lipsticks.)</a:t>
            </a:r>
          </a:p>
          <a:p>
            <a:pPr lvl="1">
              <a:lnSpc>
                <a:spcPct val="120000"/>
              </a:lnSpc>
            </a:pPr>
            <a:endParaRPr lang="en-US" sz="1200" dirty="0"/>
          </a:p>
          <a:p>
            <a:pPr lvl="1">
              <a:lnSpc>
                <a:spcPct val="120000"/>
              </a:lnSpc>
            </a:pPr>
            <a:r>
              <a:rPr lang="en-US" sz="2200" dirty="0"/>
              <a:t>It is important to smell good at the workplace. Keep a mild perfume handy.</a:t>
            </a:r>
            <a:r>
              <a:rPr lang="en-US" sz="2200" b="1" dirty="0"/>
              <a:t> </a:t>
            </a:r>
            <a:endParaRPr lang="en-US" sz="2200" dirty="0"/>
          </a:p>
          <a:p>
            <a:pPr lvl="1">
              <a:lnSpc>
                <a:spcPct val="120000"/>
              </a:lnSpc>
            </a:pPr>
            <a:endParaRPr lang="en-US" sz="1200" dirty="0"/>
          </a:p>
          <a:p>
            <a:pPr lvl="1">
              <a:lnSpc>
                <a:spcPct val="100000"/>
              </a:lnSpc>
            </a:pPr>
            <a:r>
              <a:rPr lang="en-US" sz="2200" dirty="0"/>
              <a:t>Make sure your hands are clean and nails properly trimmed and manicured. </a:t>
            </a:r>
          </a:p>
          <a:p>
            <a:pPr lvl="1">
              <a:lnSpc>
                <a:spcPct val="100000"/>
              </a:lnSpc>
            </a:pPr>
            <a:endParaRPr lang="en-US" sz="1200" dirty="0"/>
          </a:p>
          <a:p>
            <a:pPr lvl="1">
              <a:lnSpc>
                <a:spcPct val="120000"/>
              </a:lnSpc>
            </a:pPr>
            <a:r>
              <a:rPr lang="en-US" sz="2200" dirty="0"/>
              <a:t>Hair should be neatly combed and properly tied.</a:t>
            </a:r>
          </a:p>
          <a:p>
            <a:pPr lvl="1">
              <a:lnSpc>
                <a:spcPct val="120000"/>
              </a:lnSpc>
            </a:pPr>
            <a:endParaRPr lang="en-US" sz="1200" dirty="0"/>
          </a:p>
          <a:p>
            <a:pPr lvl="1">
              <a:lnSpc>
                <a:spcPct val="120000"/>
              </a:lnSpc>
            </a:pPr>
            <a:r>
              <a:rPr lang="en-US" sz="2200" dirty="0"/>
              <a:t>Wear flats or platform heels to work</a:t>
            </a:r>
            <a:r>
              <a:rPr lang="en-US" sz="2400" dirty="0">
                <a:solidFill>
                  <a:prstClr val="black"/>
                </a:solidFill>
                <a:latin typeface="Agency FB" panose="020B0503020202020204" pitchFamily="34" charset="0"/>
              </a:rPr>
              <a:t>. </a:t>
            </a:r>
            <a:endParaRPr lang="en-IN" sz="2200" dirty="0"/>
          </a:p>
        </p:txBody>
      </p:sp>
      <p:pic>
        <p:nvPicPr>
          <p:cNvPr id="7170" name="Picture 2" descr="Photo inspired beautiful indian young woman in a saree using her laptop">
            <a:extLst>
              <a:ext uri="{FF2B5EF4-FFF2-40B4-BE49-F238E27FC236}">
                <a16:creationId xmlns:a16="http://schemas.microsoft.com/office/drawing/2014/main" id="{8B6AAF55-A20C-60BF-C2C9-442AD3EA07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73"/>
          <a:stretch/>
        </p:blipFill>
        <p:spPr bwMode="auto">
          <a:xfrm>
            <a:off x="0" y="1010289"/>
            <a:ext cx="5159626" cy="487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6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66"/>
            <a:ext cx="10515600" cy="561341"/>
          </a:xfrm>
        </p:spPr>
        <p:txBody>
          <a:bodyPr>
            <a:noAutofit/>
          </a:bodyPr>
          <a:lstStyle/>
          <a:p>
            <a:r>
              <a:rPr lang="en-US" dirty="0"/>
              <a:t>Hygiene </a:t>
            </a:r>
            <a:endParaRPr lang="en-IN" dirty="0"/>
          </a:p>
        </p:txBody>
      </p:sp>
      <p:sp>
        <p:nvSpPr>
          <p:cNvPr id="3" name="Content Placeholder 2"/>
          <p:cNvSpPr>
            <a:spLocks noGrp="1"/>
          </p:cNvSpPr>
          <p:nvPr>
            <p:ph idx="1"/>
          </p:nvPr>
        </p:nvSpPr>
        <p:spPr>
          <a:xfrm>
            <a:off x="0" y="1026160"/>
            <a:ext cx="6177280" cy="4918635"/>
          </a:xfrm>
          <a:solidFill>
            <a:srgbClr val="DFD1C6"/>
          </a:solidFill>
        </p:spPr>
        <p:txBody>
          <a:bodyPr tIns="360000" anchor="ctr">
            <a:normAutofit/>
          </a:bodyPr>
          <a:lstStyle/>
          <a:p>
            <a:pPr marL="457200" lvl="1" indent="0">
              <a:lnSpc>
                <a:spcPct val="120000"/>
              </a:lnSpc>
              <a:buNone/>
            </a:pPr>
            <a:r>
              <a:rPr lang="en-US" sz="2400" dirty="0"/>
              <a:t>Types of personal hygiene</a:t>
            </a:r>
          </a:p>
          <a:p>
            <a:pPr lvl="1">
              <a:lnSpc>
                <a:spcPct val="120000"/>
              </a:lnSpc>
            </a:pPr>
            <a:endParaRPr lang="en-US" sz="2400" dirty="0"/>
          </a:p>
          <a:p>
            <a:pPr lvl="1">
              <a:lnSpc>
                <a:spcPct val="120000"/>
              </a:lnSpc>
            </a:pPr>
            <a:r>
              <a:rPr lang="en-US" sz="2400" dirty="0"/>
              <a:t>Toilet</a:t>
            </a:r>
          </a:p>
          <a:p>
            <a:pPr lvl="1">
              <a:lnSpc>
                <a:spcPct val="120000"/>
              </a:lnSpc>
            </a:pPr>
            <a:r>
              <a:rPr lang="en-US" sz="2400" dirty="0"/>
              <a:t>Shower</a:t>
            </a:r>
          </a:p>
          <a:p>
            <a:pPr lvl="1">
              <a:lnSpc>
                <a:spcPct val="120000"/>
              </a:lnSpc>
            </a:pPr>
            <a:r>
              <a:rPr lang="en-US" sz="2400" dirty="0"/>
              <a:t>Nail</a:t>
            </a:r>
          </a:p>
          <a:p>
            <a:pPr lvl="1">
              <a:lnSpc>
                <a:spcPct val="120000"/>
              </a:lnSpc>
            </a:pPr>
            <a:r>
              <a:rPr lang="en-US" sz="2400" dirty="0"/>
              <a:t>Teeth</a:t>
            </a:r>
          </a:p>
          <a:p>
            <a:pPr lvl="1">
              <a:lnSpc>
                <a:spcPct val="120000"/>
              </a:lnSpc>
            </a:pPr>
            <a:r>
              <a:rPr lang="en-US" sz="2400" dirty="0"/>
              <a:t>Hands </a:t>
            </a:r>
          </a:p>
          <a:p>
            <a:pPr lvl="1">
              <a:lnSpc>
                <a:spcPct val="120000"/>
              </a:lnSpc>
            </a:pPr>
            <a:r>
              <a:rPr lang="en-US" sz="2400" dirty="0"/>
              <a:t>Wear perfume or cologne </a:t>
            </a:r>
          </a:p>
          <a:p>
            <a:endParaRPr lang="en-US" dirty="0"/>
          </a:p>
        </p:txBody>
      </p:sp>
      <p:pic>
        <p:nvPicPr>
          <p:cNvPr id="6" name="Picture 5">
            <a:extLst>
              <a:ext uri="{FF2B5EF4-FFF2-40B4-BE49-F238E27FC236}">
                <a16:creationId xmlns:a16="http://schemas.microsoft.com/office/drawing/2014/main" id="{1F11BA39-9459-DD68-5B5A-90F7432DEBE2}"/>
              </a:ext>
            </a:extLst>
          </p:cNvPr>
          <p:cNvPicPr>
            <a:picLocks noChangeAspect="1"/>
          </p:cNvPicPr>
          <p:nvPr/>
        </p:nvPicPr>
        <p:blipFill>
          <a:blip r:embed="rId3">
            <a:extLst>
              <a:ext uri="{28A0092B-C50C-407E-A947-70E740481C1C}">
                <a14:useLocalDpi xmlns:a14="http://schemas.microsoft.com/office/drawing/2010/main" val="0"/>
              </a:ext>
            </a:extLst>
          </a:blip>
          <a:srcRect l="17148" r="17148"/>
          <a:stretch/>
        </p:blipFill>
        <p:spPr>
          <a:xfrm>
            <a:off x="6177281" y="1017195"/>
            <a:ext cx="6014720" cy="4927600"/>
          </a:xfrm>
          <a:prstGeom prst="rect">
            <a:avLst/>
          </a:prstGeom>
        </p:spPr>
      </p:pic>
    </p:spTree>
    <p:extLst>
      <p:ext uri="{BB962C8B-B14F-4D97-AF65-F5344CB8AC3E}">
        <p14:creationId xmlns:p14="http://schemas.microsoft.com/office/powerpoint/2010/main" val="8278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391654"/>
            <a:ext cx="9144000" cy="64032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Agency FB"/>
                <a:ea typeface="+mj-ea"/>
                <a:cs typeface="+mj-cs"/>
              </a:defRPr>
            </a:lvl1pPr>
          </a:lstStyle>
          <a:p>
            <a:r>
              <a:rPr lang="en-US" sz="4800" b="1" dirty="0">
                <a:latin typeface="Swis721 Cn BT" panose="020B0506020202030204" pitchFamily="34" charset="0"/>
              </a:rPr>
              <a:t>Place Setting</a:t>
            </a:r>
          </a:p>
        </p:txBody>
      </p:sp>
      <p:pic>
        <p:nvPicPr>
          <p:cNvPr id="16" name="Picture 15">
            <a:extLst>
              <a:ext uri="{FF2B5EF4-FFF2-40B4-BE49-F238E27FC236}">
                <a16:creationId xmlns:a16="http://schemas.microsoft.com/office/drawing/2014/main" id="{F05E5CC7-0E4F-496F-0B26-5A75506C0E2D}"/>
              </a:ext>
            </a:extLst>
          </p:cNvPr>
          <p:cNvPicPr>
            <a:picLocks noChangeAspect="1"/>
          </p:cNvPicPr>
          <p:nvPr/>
        </p:nvPicPr>
        <p:blipFill rotWithShape="1">
          <a:blip r:embed="rId3">
            <a:extLst>
              <a:ext uri="{28A0092B-C50C-407E-A947-70E740481C1C}">
                <a14:useLocalDpi xmlns:a14="http://schemas.microsoft.com/office/drawing/2010/main" val="0"/>
              </a:ext>
            </a:extLst>
          </a:blip>
          <a:srcRect l="18039" t="16928" r="17602" b="14950"/>
          <a:stretch/>
        </p:blipFill>
        <p:spPr>
          <a:xfrm>
            <a:off x="2430402" y="1334508"/>
            <a:ext cx="7331196" cy="5131838"/>
          </a:xfrm>
          <a:prstGeom prst="rect">
            <a:avLst/>
          </a:prstGeom>
        </p:spPr>
      </p:pic>
      <p:sp>
        <p:nvSpPr>
          <p:cNvPr id="17" name="TextBox 16">
            <a:extLst>
              <a:ext uri="{FF2B5EF4-FFF2-40B4-BE49-F238E27FC236}">
                <a16:creationId xmlns:a16="http://schemas.microsoft.com/office/drawing/2014/main" id="{12F9D35F-5D7D-E87B-2384-A6607E92CC2A}"/>
              </a:ext>
            </a:extLst>
          </p:cNvPr>
          <p:cNvSpPr txBox="1"/>
          <p:nvPr/>
        </p:nvSpPr>
        <p:spPr>
          <a:xfrm>
            <a:off x="4847135" y="1252155"/>
            <a:ext cx="2040634" cy="369332"/>
          </a:xfrm>
          <a:prstGeom prst="rect">
            <a:avLst/>
          </a:prstGeom>
          <a:noFill/>
        </p:spPr>
        <p:txBody>
          <a:bodyPr wrap="square" rtlCol="0">
            <a:spAutoFit/>
          </a:bodyPr>
          <a:lstStyle/>
          <a:p>
            <a:pPr algn="ctr"/>
            <a:r>
              <a:rPr lang="en-IN" dirty="0">
                <a:latin typeface="Swis721 Cn BT" panose="020B0506020202030204" pitchFamily="34" charset="0"/>
              </a:rPr>
              <a:t>Desert Fork &amp; Spoon</a:t>
            </a:r>
          </a:p>
        </p:txBody>
      </p:sp>
      <p:sp>
        <p:nvSpPr>
          <p:cNvPr id="18" name="TextBox 17">
            <a:extLst>
              <a:ext uri="{FF2B5EF4-FFF2-40B4-BE49-F238E27FC236}">
                <a16:creationId xmlns:a16="http://schemas.microsoft.com/office/drawing/2014/main" id="{31E66708-B0B2-8B17-5C00-53C1060BEAF7}"/>
              </a:ext>
            </a:extLst>
          </p:cNvPr>
          <p:cNvSpPr txBox="1"/>
          <p:nvPr/>
        </p:nvSpPr>
        <p:spPr>
          <a:xfrm>
            <a:off x="7344866" y="1252155"/>
            <a:ext cx="1511559" cy="369332"/>
          </a:xfrm>
          <a:prstGeom prst="rect">
            <a:avLst/>
          </a:prstGeom>
          <a:noFill/>
        </p:spPr>
        <p:txBody>
          <a:bodyPr wrap="square" rtlCol="0">
            <a:spAutoFit/>
          </a:bodyPr>
          <a:lstStyle/>
          <a:p>
            <a:pPr algn="ctr"/>
            <a:r>
              <a:rPr lang="en-IN" dirty="0">
                <a:latin typeface="Swis721 Cn BT" panose="020B0506020202030204" pitchFamily="34" charset="0"/>
              </a:rPr>
              <a:t>Water Glass</a:t>
            </a:r>
          </a:p>
        </p:txBody>
      </p:sp>
      <p:sp>
        <p:nvSpPr>
          <p:cNvPr id="19" name="TextBox 18">
            <a:extLst>
              <a:ext uri="{FF2B5EF4-FFF2-40B4-BE49-F238E27FC236}">
                <a16:creationId xmlns:a16="http://schemas.microsoft.com/office/drawing/2014/main" id="{AA5D6BAC-3F36-302F-BC5B-0CF42A3C44B1}"/>
              </a:ext>
            </a:extLst>
          </p:cNvPr>
          <p:cNvSpPr txBox="1"/>
          <p:nvPr/>
        </p:nvSpPr>
        <p:spPr>
          <a:xfrm>
            <a:off x="9462916" y="2268332"/>
            <a:ext cx="1511559" cy="369332"/>
          </a:xfrm>
          <a:prstGeom prst="rect">
            <a:avLst/>
          </a:prstGeom>
          <a:noFill/>
        </p:spPr>
        <p:txBody>
          <a:bodyPr wrap="square" rtlCol="0">
            <a:spAutoFit/>
          </a:bodyPr>
          <a:lstStyle/>
          <a:p>
            <a:pPr algn="ctr"/>
            <a:r>
              <a:rPr lang="en-IN" dirty="0">
                <a:latin typeface="Swis721 Cn BT" panose="020B0506020202030204" pitchFamily="34" charset="0"/>
              </a:rPr>
              <a:t>Wine Glass</a:t>
            </a:r>
          </a:p>
        </p:txBody>
      </p:sp>
      <p:sp>
        <p:nvSpPr>
          <p:cNvPr id="20" name="TextBox 19">
            <a:extLst>
              <a:ext uri="{FF2B5EF4-FFF2-40B4-BE49-F238E27FC236}">
                <a16:creationId xmlns:a16="http://schemas.microsoft.com/office/drawing/2014/main" id="{1FA61A78-BBEE-2E59-339B-CBE295117322}"/>
              </a:ext>
            </a:extLst>
          </p:cNvPr>
          <p:cNvSpPr txBox="1"/>
          <p:nvPr/>
        </p:nvSpPr>
        <p:spPr>
          <a:xfrm>
            <a:off x="8856425" y="3998007"/>
            <a:ext cx="1511559" cy="369332"/>
          </a:xfrm>
          <a:prstGeom prst="rect">
            <a:avLst/>
          </a:prstGeom>
          <a:noFill/>
        </p:spPr>
        <p:txBody>
          <a:bodyPr wrap="square" rtlCol="0">
            <a:spAutoFit/>
          </a:bodyPr>
          <a:lstStyle/>
          <a:p>
            <a:pPr algn="ctr"/>
            <a:r>
              <a:rPr lang="en-IN" dirty="0">
                <a:latin typeface="Swis721 Cn BT" panose="020B0506020202030204" pitchFamily="34" charset="0"/>
              </a:rPr>
              <a:t>Soup Spoon</a:t>
            </a:r>
          </a:p>
        </p:txBody>
      </p:sp>
      <p:sp>
        <p:nvSpPr>
          <p:cNvPr id="21" name="TextBox 20">
            <a:extLst>
              <a:ext uri="{FF2B5EF4-FFF2-40B4-BE49-F238E27FC236}">
                <a16:creationId xmlns:a16="http://schemas.microsoft.com/office/drawing/2014/main" id="{F68989E5-1847-6F24-1065-EC88070E57F1}"/>
              </a:ext>
            </a:extLst>
          </p:cNvPr>
          <p:cNvSpPr txBox="1"/>
          <p:nvPr/>
        </p:nvSpPr>
        <p:spPr>
          <a:xfrm>
            <a:off x="7085398" y="5892389"/>
            <a:ext cx="1511559" cy="369332"/>
          </a:xfrm>
          <a:prstGeom prst="rect">
            <a:avLst/>
          </a:prstGeom>
          <a:noFill/>
        </p:spPr>
        <p:txBody>
          <a:bodyPr wrap="square" rtlCol="0">
            <a:spAutoFit/>
          </a:bodyPr>
          <a:lstStyle/>
          <a:p>
            <a:pPr algn="ctr"/>
            <a:r>
              <a:rPr lang="en-IN" dirty="0">
                <a:latin typeface="Swis721 Cn BT" panose="020B0506020202030204" pitchFamily="34" charset="0"/>
              </a:rPr>
              <a:t>Dinner Knife</a:t>
            </a:r>
          </a:p>
        </p:txBody>
      </p:sp>
      <p:sp>
        <p:nvSpPr>
          <p:cNvPr id="22" name="TextBox 21">
            <a:extLst>
              <a:ext uri="{FF2B5EF4-FFF2-40B4-BE49-F238E27FC236}">
                <a16:creationId xmlns:a16="http://schemas.microsoft.com/office/drawing/2014/main" id="{7A9652D9-0A36-30E1-E234-0E6E3D8C17B8}"/>
              </a:ext>
            </a:extLst>
          </p:cNvPr>
          <p:cNvSpPr txBox="1"/>
          <p:nvPr/>
        </p:nvSpPr>
        <p:spPr>
          <a:xfrm>
            <a:off x="3488719" y="5892389"/>
            <a:ext cx="1511559" cy="369332"/>
          </a:xfrm>
          <a:prstGeom prst="rect">
            <a:avLst/>
          </a:prstGeom>
          <a:noFill/>
        </p:spPr>
        <p:txBody>
          <a:bodyPr wrap="square" rtlCol="0">
            <a:spAutoFit/>
          </a:bodyPr>
          <a:lstStyle/>
          <a:p>
            <a:pPr algn="ctr"/>
            <a:r>
              <a:rPr lang="en-IN" dirty="0">
                <a:latin typeface="Swis721 Cn BT" panose="020B0506020202030204" pitchFamily="34" charset="0"/>
              </a:rPr>
              <a:t>Dinner Fork</a:t>
            </a:r>
          </a:p>
        </p:txBody>
      </p:sp>
      <p:sp>
        <p:nvSpPr>
          <p:cNvPr id="23" name="TextBox 22">
            <a:extLst>
              <a:ext uri="{FF2B5EF4-FFF2-40B4-BE49-F238E27FC236}">
                <a16:creationId xmlns:a16="http://schemas.microsoft.com/office/drawing/2014/main" id="{D4D6D7E4-846C-8FD4-D3C3-81D8B746DA6B}"/>
              </a:ext>
            </a:extLst>
          </p:cNvPr>
          <p:cNvSpPr txBox="1"/>
          <p:nvPr/>
        </p:nvSpPr>
        <p:spPr>
          <a:xfrm>
            <a:off x="1859559" y="3998007"/>
            <a:ext cx="1511559" cy="369332"/>
          </a:xfrm>
          <a:prstGeom prst="rect">
            <a:avLst/>
          </a:prstGeom>
          <a:noFill/>
        </p:spPr>
        <p:txBody>
          <a:bodyPr wrap="square" rtlCol="0">
            <a:spAutoFit/>
          </a:bodyPr>
          <a:lstStyle/>
          <a:p>
            <a:pPr algn="ctr"/>
            <a:r>
              <a:rPr lang="en-IN" dirty="0">
                <a:latin typeface="Swis721 Cn BT" panose="020B0506020202030204" pitchFamily="34" charset="0"/>
              </a:rPr>
              <a:t>Salad Fork</a:t>
            </a:r>
          </a:p>
        </p:txBody>
      </p:sp>
      <p:sp>
        <p:nvSpPr>
          <p:cNvPr id="24" name="TextBox 23">
            <a:extLst>
              <a:ext uri="{FF2B5EF4-FFF2-40B4-BE49-F238E27FC236}">
                <a16:creationId xmlns:a16="http://schemas.microsoft.com/office/drawing/2014/main" id="{04805E67-1690-5989-7935-46A66BDCF395}"/>
              </a:ext>
            </a:extLst>
          </p:cNvPr>
          <p:cNvSpPr txBox="1"/>
          <p:nvPr/>
        </p:nvSpPr>
        <p:spPr>
          <a:xfrm>
            <a:off x="1103780" y="2268332"/>
            <a:ext cx="1511559" cy="369332"/>
          </a:xfrm>
          <a:prstGeom prst="rect">
            <a:avLst/>
          </a:prstGeom>
          <a:noFill/>
        </p:spPr>
        <p:txBody>
          <a:bodyPr wrap="square" rtlCol="0">
            <a:spAutoFit/>
          </a:bodyPr>
          <a:lstStyle/>
          <a:p>
            <a:pPr algn="ctr"/>
            <a:r>
              <a:rPr lang="en-IN" dirty="0">
                <a:latin typeface="Swis721 Cn BT" panose="020B0506020202030204" pitchFamily="34" charset="0"/>
              </a:rPr>
              <a:t>Bread Plate</a:t>
            </a:r>
          </a:p>
        </p:txBody>
      </p:sp>
    </p:spTree>
    <p:extLst>
      <p:ext uri="{BB962C8B-B14F-4D97-AF65-F5344CB8AC3E}">
        <p14:creationId xmlns:p14="http://schemas.microsoft.com/office/powerpoint/2010/main" val="36654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1824" y="155493"/>
            <a:ext cx="3602268" cy="769441"/>
          </a:xfrm>
          <a:prstGeom prst="rect">
            <a:avLst/>
          </a:prstGeom>
        </p:spPr>
        <p:txBody>
          <a:bodyPr wrap="none">
            <a:spAutoFit/>
          </a:bodyPr>
          <a:lstStyle/>
          <a:p>
            <a:r>
              <a:rPr lang="en-US" sz="4400" b="1" dirty="0">
                <a:latin typeface="Swis721 Cn BT" panose="020B0506020202030204" pitchFamily="34" charset="0"/>
              </a:rPr>
              <a:t>Buffet Etiquette</a:t>
            </a:r>
          </a:p>
        </p:txBody>
      </p:sp>
      <p:graphicFrame>
        <p:nvGraphicFramePr>
          <p:cNvPr id="3" name="Diagram 2"/>
          <p:cNvGraphicFramePr/>
          <p:nvPr/>
        </p:nvGraphicFramePr>
        <p:xfrm>
          <a:off x="4622236" y="780789"/>
          <a:ext cx="7175512" cy="5426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813916" y="6102944"/>
            <a:ext cx="11378084" cy="461665"/>
          </a:xfrm>
          <a:prstGeom prst="rect">
            <a:avLst/>
          </a:prstGeom>
        </p:spPr>
        <p:txBody>
          <a:bodyPr wrap="square">
            <a:spAutoFit/>
          </a:bodyPr>
          <a:lstStyle/>
          <a:p>
            <a:pPr algn="ctr"/>
            <a:r>
              <a:rPr lang="en-US" sz="2400" b="1" dirty="0">
                <a:latin typeface="Swis721 Cn BT" panose="020B0506020202030204" pitchFamily="34" charset="0"/>
              </a:rPr>
              <a:t>Even though you are serving yourself at a buffet, you will want to leave a tip. </a:t>
            </a:r>
          </a:p>
        </p:txBody>
      </p:sp>
      <p:pic>
        <p:nvPicPr>
          <p:cNvPr id="6" name="Picture 5">
            <a:extLst>
              <a:ext uri="{FF2B5EF4-FFF2-40B4-BE49-F238E27FC236}">
                <a16:creationId xmlns:a16="http://schemas.microsoft.com/office/drawing/2014/main" id="{EDAF3762-EEE3-08FC-12BB-B376A963DEE3}"/>
              </a:ext>
            </a:extLst>
          </p:cNvPr>
          <p:cNvPicPr>
            <a:picLocks noChangeAspect="1"/>
          </p:cNvPicPr>
          <p:nvPr/>
        </p:nvPicPr>
        <p:blipFill rotWithShape="1">
          <a:blip r:embed="rId8">
            <a:extLst>
              <a:ext uri="{28A0092B-C50C-407E-A947-70E740481C1C}">
                <a14:useLocalDpi xmlns:a14="http://schemas.microsoft.com/office/drawing/2010/main" val="0"/>
              </a:ext>
            </a:extLst>
          </a:blip>
          <a:srcRect l="14374" r="25553" b="12813"/>
          <a:stretch/>
        </p:blipFill>
        <p:spPr>
          <a:xfrm>
            <a:off x="94582" y="860091"/>
            <a:ext cx="4283323" cy="5137818"/>
          </a:xfrm>
          <a:prstGeom prst="rect">
            <a:avLst/>
          </a:prstGeom>
        </p:spPr>
      </p:pic>
    </p:spTree>
    <p:extLst>
      <p:ext uri="{BB962C8B-B14F-4D97-AF65-F5344CB8AC3E}">
        <p14:creationId xmlns:p14="http://schemas.microsoft.com/office/powerpoint/2010/main" val="33861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8AF05C17-87C2-4900-9C6B-591F6E806FC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4D6B6D8C-1121-4F60-A5B0-7C9A54E3576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8E2AFD7E-15B2-44DC-997D-A374AC49F20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1EC61C90-475F-46CA-9D8B-C92E05E8B72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EBE1B962-F412-41E5-8BCA-0637600BDF05}"/>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1A115E93-CF1B-487C-9216-95F7598DE06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graphicEl>
                                              <a:dgm id="{6511B211-1313-473F-9AE9-0122DF1771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50C4B189-601F-4EDC-8C6D-C84F2E364930}"/>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1ECABF1E-EB82-4B3E-A870-BEF2EF69540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graphicEl>
                                              <a:dgm id="{9548914D-FD92-4FC3-95D2-5CB86DA4DD87}"/>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F2BC0637-5BEC-498C-B58E-293502CCCF4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CEEB0188-4681-4C55-AE15-E3578D9EF5B3}"/>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graphicEl>
                                              <a:dgm id="{8B3974C3-78AA-4C46-8F70-EFAB1670591F}"/>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graphicEl>
                                              <a:dgm id="{E32F7D08-813B-47C2-B798-A66264E9518D}"/>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graphicEl>
                                              <a:dgm id="{58519F84-587D-4EE6-857A-955594401F7D}"/>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2A58E-665B-6679-5BF3-D195E0870EDB}"/>
              </a:ext>
            </a:extLst>
          </p:cNvPr>
          <p:cNvPicPr>
            <a:picLocks noChangeAspect="1"/>
          </p:cNvPicPr>
          <p:nvPr/>
        </p:nvPicPr>
        <p:blipFill rotWithShape="1">
          <a:blip r:embed="rId3">
            <a:extLst>
              <a:ext uri="{28A0092B-C50C-407E-A947-70E740481C1C}">
                <a14:useLocalDpi xmlns:a14="http://schemas.microsoft.com/office/drawing/2010/main" val="0"/>
              </a:ext>
            </a:extLst>
          </a:blip>
          <a:srcRect r="3335" b="24968"/>
          <a:stretch/>
        </p:blipFill>
        <p:spPr>
          <a:xfrm>
            <a:off x="180049" y="1527375"/>
            <a:ext cx="12011951" cy="4283115"/>
          </a:xfrm>
          <a:prstGeom prst="rect">
            <a:avLst/>
          </a:prstGeom>
        </p:spPr>
      </p:pic>
      <p:sp>
        <p:nvSpPr>
          <p:cNvPr id="7" name="TextBox 6">
            <a:extLst>
              <a:ext uri="{FF2B5EF4-FFF2-40B4-BE49-F238E27FC236}">
                <a16:creationId xmlns:a16="http://schemas.microsoft.com/office/drawing/2014/main" id="{850A0FF9-D6EF-4FA4-3499-B581F84C98C8}"/>
              </a:ext>
            </a:extLst>
          </p:cNvPr>
          <p:cNvSpPr txBox="1"/>
          <p:nvPr/>
        </p:nvSpPr>
        <p:spPr>
          <a:xfrm>
            <a:off x="1943741" y="4999965"/>
            <a:ext cx="842057" cy="400110"/>
          </a:xfrm>
          <a:prstGeom prst="rect">
            <a:avLst/>
          </a:prstGeom>
          <a:solidFill>
            <a:schemeClr val="bg1"/>
          </a:solidFill>
        </p:spPr>
        <p:txBody>
          <a:bodyPr wrap="square">
            <a:spAutoFit/>
          </a:bodyPr>
          <a:lstStyle/>
          <a:p>
            <a:pPr lvl="0"/>
            <a:r>
              <a:rPr lang="en-GB" sz="2000" b="1" dirty="0">
                <a:effectLst/>
              </a:rPr>
              <a:t>Clear</a:t>
            </a:r>
          </a:p>
        </p:txBody>
      </p:sp>
      <p:sp>
        <p:nvSpPr>
          <p:cNvPr id="13" name="TextBox 12">
            <a:extLst>
              <a:ext uri="{FF2B5EF4-FFF2-40B4-BE49-F238E27FC236}">
                <a16:creationId xmlns:a16="http://schemas.microsoft.com/office/drawing/2014/main" id="{66486A49-6F47-5728-DE7C-F53588E9581B}"/>
              </a:ext>
            </a:extLst>
          </p:cNvPr>
          <p:cNvSpPr txBox="1"/>
          <p:nvPr/>
        </p:nvSpPr>
        <p:spPr>
          <a:xfrm>
            <a:off x="4526341" y="5023119"/>
            <a:ext cx="1079507" cy="400110"/>
          </a:xfrm>
          <a:prstGeom prst="rect">
            <a:avLst/>
          </a:prstGeom>
          <a:solidFill>
            <a:schemeClr val="bg1"/>
          </a:solidFill>
        </p:spPr>
        <p:txBody>
          <a:bodyPr wrap="square">
            <a:spAutoFit/>
          </a:bodyPr>
          <a:lstStyle/>
          <a:p>
            <a:pPr lvl="0"/>
            <a:r>
              <a:rPr lang="en-GB" sz="2000" b="1" dirty="0">
                <a:effectLst/>
              </a:rPr>
              <a:t>Concise</a:t>
            </a:r>
          </a:p>
        </p:txBody>
      </p:sp>
      <p:sp>
        <p:nvSpPr>
          <p:cNvPr id="14" name="TextBox 13">
            <a:extLst>
              <a:ext uri="{FF2B5EF4-FFF2-40B4-BE49-F238E27FC236}">
                <a16:creationId xmlns:a16="http://schemas.microsoft.com/office/drawing/2014/main" id="{17547641-5F84-3E23-4D17-CD5DCBC8A34D}"/>
              </a:ext>
            </a:extLst>
          </p:cNvPr>
          <p:cNvSpPr txBox="1"/>
          <p:nvPr/>
        </p:nvSpPr>
        <p:spPr>
          <a:xfrm>
            <a:off x="7052180" y="5037681"/>
            <a:ext cx="1293164" cy="400110"/>
          </a:xfrm>
          <a:prstGeom prst="rect">
            <a:avLst/>
          </a:prstGeom>
          <a:solidFill>
            <a:schemeClr val="bg1"/>
          </a:solidFill>
        </p:spPr>
        <p:txBody>
          <a:bodyPr wrap="square">
            <a:spAutoFit/>
          </a:bodyPr>
          <a:lstStyle/>
          <a:p>
            <a:pPr lvl="0"/>
            <a:r>
              <a:rPr lang="en-GB" sz="2000" b="1" dirty="0">
                <a:effectLst/>
              </a:rPr>
              <a:t>Courteous</a:t>
            </a:r>
          </a:p>
        </p:txBody>
      </p:sp>
      <p:sp>
        <p:nvSpPr>
          <p:cNvPr id="15" name="TextBox 14">
            <a:extLst>
              <a:ext uri="{FF2B5EF4-FFF2-40B4-BE49-F238E27FC236}">
                <a16:creationId xmlns:a16="http://schemas.microsoft.com/office/drawing/2014/main" id="{ED75624F-4BF6-528B-128C-55024A494102}"/>
              </a:ext>
            </a:extLst>
          </p:cNvPr>
          <p:cNvSpPr txBox="1"/>
          <p:nvPr/>
        </p:nvSpPr>
        <p:spPr>
          <a:xfrm>
            <a:off x="9657929" y="5019154"/>
            <a:ext cx="1293164" cy="400110"/>
          </a:xfrm>
          <a:prstGeom prst="rect">
            <a:avLst/>
          </a:prstGeom>
          <a:solidFill>
            <a:schemeClr val="bg1"/>
          </a:solidFill>
        </p:spPr>
        <p:txBody>
          <a:bodyPr wrap="square">
            <a:spAutoFit/>
          </a:bodyPr>
          <a:lstStyle/>
          <a:p>
            <a:pPr lvl="0"/>
            <a:r>
              <a:rPr lang="en-GB" sz="2000" b="1" dirty="0">
                <a:effectLst/>
              </a:rPr>
              <a:t>Complete</a:t>
            </a:r>
          </a:p>
        </p:txBody>
      </p:sp>
      <p:sp>
        <p:nvSpPr>
          <p:cNvPr id="17" name="TextBox 16">
            <a:extLst>
              <a:ext uri="{FF2B5EF4-FFF2-40B4-BE49-F238E27FC236}">
                <a16:creationId xmlns:a16="http://schemas.microsoft.com/office/drawing/2014/main" id="{C437E6FF-0278-23A5-A24A-C2608990D4C1}"/>
              </a:ext>
            </a:extLst>
          </p:cNvPr>
          <p:cNvSpPr txBox="1"/>
          <p:nvPr/>
        </p:nvSpPr>
        <p:spPr>
          <a:xfrm>
            <a:off x="1666754" y="3183786"/>
            <a:ext cx="1505349" cy="1477328"/>
          </a:xfrm>
          <a:prstGeom prst="rect">
            <a:avLst/>
          </a:prstGeom>
          <a:solidFill>
            <a:srgbClr val="F1F1F1"/>
          </a:solidFill>
        </p:spPr>
        <p:txBody>
          <a:bodyPr wrap="square">
            <a:spAutoFit/>
          </a:bodyPr>
          <a:lstStyle/>
          <a:p>
            <a:pPr lvl="0"/>
            <a:r>
              <a:rPr lang="en-GB" sz="1800" b="1" dirty="0">
                <a:effectLst/>
              </a:rPr>
              <a:t>In intent, message, words and tone  </a:t>
            </a:r>
          </a:p>
          <a:p>
            <a:pPr lvl="0"/>
            <a:endParaRPr lang="en-IN" sz="1800" b="1" dirty="0">
              <a:effectLst/>
            </a:endParaRPr>
          </a:p>
        </p:txBody>
      </p:sp>
      <p:sp>
        <p:nvSpPr>
          <p:cNvPr id="19" name="TextBox 18">
            <a:extLst>
              <a:ext uri="{FF2B5EF4-FFF2-40B4-BE49-F238E27FC236}">
                <a16:creationId xmlns:a16="http://schemas.microsoft.com/office/drawing/2014/main" id="{F14AFD35-3C0D-72FE-CF26-B336553FA758}"/>
              </a:ext>
            </a:extLst>
          </p:cNvPr>
          <p:cNvSpPr txBox="1"/>
          <p:nvPr/>
        </p:nvSpPr>
        <p:spPr>
          <a:xfrm>
            <a:off x="9650055" y="3195094"/>
            <a:ext cx="1505349" cy="1477328"/>
          </a:xfrm>
          <a:prstGeom prst="rect">
            <a:avLst/>
          </a:prstGeom>
          <a:solidFill>
            <a:srgbClr val="F1F1F1"/>
          </a:solidFill>
        </p:spPr>
        <p:txBody>
          <a:bodyPr wrap="square">
            <a:spAutoFit/>
          </a:bodyPr>
          <a:lstStyle/>
          <a:p>
            <a:pPr lvl="0"/>
            <a:r>
              <a:rPr lang="en-GB" sz="1800" b="1" dirty="0">
                <a:effectLst/>
              </a:rPr>
              <a:t>Including all relevant information</a:t>
            </a:r>
          </a:p>
          <a:p>
            <a:pPr lvl="0"/>
            <a:endParaRPr lang="en-GB" sz="1800" b="1" dirty="0">
              <a:effectLst/>
            </a:endParaRPr>
          </a:p>
          <a:p>
            <a:pPr lvl="0"/>
            <a:endParaRPr lang="en-IN" sz="1800" b="1" dirty="0">
              <a:effectLst/>
            </a:endParaRPr>
          </a:p>
        </p:txBody>
      </p:sp>
      <p:sp>
        <p:nvSpPr>
          <p:cNvPr id="21" name="TextBox 20">
            <a:extLst>
              <a:ext uri="{FF2B5EF4-FFF2-40B4-BE49-F238E27FC236}">
                <a16:creationId xmlns:a16="http://schemas.microsoft.com/office/drawing/2014/main" id="{9992C676-D685-F870-6018-0AFF7CDC1018}"/>
              </a:ext>
            </a:extLst>
          </p:cNvPr>
          <p:cNvSpPr txBox="1"/>
          <p:nvPr/>
        </p:nvSpPr>
        <p:spPr>
          <a:xfrm>
            <a:off x="4294208" y="3183519"/>
            <a:ext cx="1621095" cy="1477328"/>
          </a:xfrm>
          <a:prstGeom prst="rect">
            <a:avLst/>
          </a:prstGeom>
          <a:solidFill>
            <a:srgbClr val="F1F1F1"/>
          </a:solidFill>
        </p:spPr>
        <p:txBody>
          <a:bodyPr wrap="square">
            <a:spAutoFit/>
          </a:bodyPr>
          <a:lstStyle/>
          <a:p>
            <a:pPr lvl="0"/>
            <a:r>
              <a:rPr lang="en-GB" sz="1800" b="1" dirty="0">
                <a:effectLst/>
              </a:rPr>
              <a:t>To the point and preferably short</a:t>
            </a:r>
          </a:p>
          <a:p>
            <a:pPr lvl="0"/>
            <a:endParaRPr lang="en-GB" b="1" dirty="0"/>
          </a:p>
          <a:p>
            <a:pPr lvl="0"/>
            <a:endParaRPr lang="en-IN" sz="1800" b="1" dirty="0">
              <a:effectLst/>
            </a:endParaRPr>
          </a:p>
        </p:txBody>
      </p:sp>
      <p:sp>
        <p:nvSpPr>
          <p:cNvPr id="23" name="TextBox 22">
            <a:extLst>
              <a:ext uri="{FF2B5EF4-FFF2-40B4-BE49-F238E27FC236}">
                <a16:creationId xmlns:a16="http://schemas.microsoft.com/office/drawing/2014/main" id="{4F6FD552-8631-3DB9-382E-BCD3880A5FC9}"/>
              </a:ext>
            </a:extLst>
          </p:cNvPr>
          <p:cNvSpPr txBox="1"/>
          <p:nvPr/>
        </p:nvSpPr>
        <p:spPr>
          <a:xfrm>
            <a:off x="7074718" y="3160369"/>
            <a:ext cx="1293165" cy="1477328"/>
          </a:xfrm>
          <a:prstGeom prst="rect">
            <a:avLst/>
          </a:prstGeom>
          <a:solidFill>
            <a:srgbClr val="F1F1F1"/>
          </a:solidFill>
        </p:spPr>
        <p:txBody>
          <a:bodyPr wrap="square">
            <a:spAutoFit/>
          </a:bodyPr>
          <a:lstStyle/>
          <a:p>
            <a:pPr lvl="0"/>
            <a:r>
              <a:rPr lang="en-GB" sz="1800" b="1" dirty="0">
                <a:effectLst/>
              </a:rPr>
              <a:t>Polite, respectful and empathetic</a:t>
            </a:r>
          </a:p>
          <a:p>
            <a:pPr lvl="0"/>
            <a:endParaRPr lang="en-IN" sz="1800" b="1" dirty="0">
              <a:effectLst/>
            </a:endParaRPr>
          </a:p>
        </p:txBody>
      </p:sp>
      <p:sp>
        <p:nvSpPr>
          <p:cNvPr id="24" name="Title 1">
            <a:extLst>
              <a:ext uri="{FF2B5EF4-FFF2-40B4-BE49-F238E27FC236}">
                <a16:creationId xmlns:a16="http://schemas.microsoft.com/office/drawing/2014/main" id="{98EFB64F-E4E8-FDC4-500C-E3CE7E214DBA}"/>
              </a:ext>
            </a:extLst>
          </p:cNvPr>
          <p:cNvSpPr txBox="1">
            <a:spLocks/>
          </p:cNvSpPr>
          <p:nvPr/>
        </p:nvSpPr>
        <p:spPr>
          <a:xfrm>
            <a:off x="619795" y="396875"/>
            <a:ext cx="10515600" cy="568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Swis721 Cn BT" panose="020B0506020202030204" pitchFamily="34" charset="0"/>
                <a:ea typeface="+mj-ea"/>
                <a:cs typeface="+mj-cs"/>
              </a:defRPr>
            </a:lvl1pPr>
          </a:lstStyle>
          <a:p>
            <a:r>
              <a:rPr lang="en-GB" b="1"/>
              <a:t>How should an ideal email be?</a:t>
            </a:r>
            <a:endParaRPr lang="en-IN" b="1" dirty="0"/>
          </a:p>
        </p:txBody>
      </p:sp>
    </p:spTree>
    <p:extLst>
      <p:ext uri="{BB962C8B-B14F-4D97-AF65-F5344CB8AC3E}">
        <p14:creationId xmlns:p14="http://schemas.microsoft.com/office/powerpoint/2010/main" val="785802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B8A7-FF7C-18AB-5B31-A0359154E643}"/>
              </a:ext>
            </a:extLst>
          </p:cNvPr>
          <p:cNvSpPr>
            <a:spLocks noGrp="1"/>
          </p:cNvSpPr>
          <p:nvPr>
            <p:ph type="title"/>
          </p:nvPr>
        </p:nvSpPr>
        <p:spPr>
          <a:xfrm>
            <a:off x="923591" y="145860"/>
            <a:ext cx="4718420" cy="561341"/>
          </a:xfrm>
        </p:spPr>
        <p:txBody>
          <a:bodyPr/>
          <a:lstStyle/>
          <a:p>
            <a:r>
              <a:rPr lang="en-IN" sz="4000" dirty="0"/>
              <a:t>Meeting Etiquettes</a:t>
            </a:r>
          </a:p>
        </p:txBody>
      </p:sp>
      <p:sp>
        <p:nvSpPr>
          <p:cNvPr id="3" name="Rectangle 2">
            <a:extLst>
              <a:ext uri="{FF2B5EF4-FFF2-40B4-BE49-F238E27FC236}">
                <a16:creationId xmlns:a16="http://schemas.microsoft.com/office/drawing/2014/main" id="{4AEDC24D-7AD5-7EAE-4CC3-6B517CF4EC3D}"/>
              </a:ext>
            </a:extLst>
          </p:cNvPr>
          <p:cNvSpPr/>
          <p:nvPr/>
        </p:nvSpPr>
        <p:spPr>
          <a:xfrm>
            <a:off x="1595141" y="1196907"/>
            <a:ext cx="2340000" cy="1800000"/>
          </a:xfrm>
          <a:prstGeom prst="rect">
            <a:avLst/>
          </a:prstGeom>
          <a:blipFill dpi="0" rotWithShape="1">
            <a:blip r:embed="rId2">
              <a:extLst>
                <a:ext uri="{28A0092B-C50C-407E-A947-70E740481C1C}">
                  <a14:useLocalDpi xmlns:a14="http://schemas.microsoft.com/office/drawing/2010/main" val="0"/>
                </a:ext>
              </a:extLst>
            </a:blip>
            <a:srcRect/>
            <a:stretch>
              <a:fillRect l="-27693" t="-17000" r="-27693" b="-1000"/>
            </a:stretch>
          </a:blipFill>
          <a:ln>
            <a:solidFill>
              <a:srgbClr val="B2F514"/>
            </a:solidFill>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IN"/>
          </a:p>
        </p:txBody>
      </p:sp>
      <p:sp>
        <p:nvSpPr>
          <p:cNvPr id="5" name="Rectangle 4">
            <a:extLst>
              <a:ext uri="{FF2B5EF4-FFF2-40B4-BE49-F238E27FC236}">
                <a16:creationId xmlns:a16="http://schemas.microsoft.com/office/drawing/2014/main" id="{87EF1FE9-15F9-7D98-190E-2F3B520528CC}"/>
              </a:ext>
            </a:extLst>
          </p:cNvPr>
          <p:cNvSpPr/>
          <p:nvPr/>
        </p:nvSpPr>
        <p:spPr>
          <a:xfrm>
            <a:off x="8254011" y="1218388"/>
            <a:ext cx="2340000" cy="1800000"/>
          </a:xfrm>
          <a:prstGeom prst="rect">
            <a:avLst/>
          </a:prstGeom>
          <a:blipFill dpi="0" rotWithShape="1">
            <a:blip r:embed="rId3" cstate="print">
              <a:extLst>
                <a:ext uri="{28A0092B-C50C-407E-A947-70E740481C1C}">
                  <a14:useLocalDpi xmlns:a14="http://schemas.microsoft.com/office/drawing/2010/main" val="0"/>
                </a:ext>
              </a:extLst>
            </a:blip>
            <a:srcRect/>
            <a:stretch>
              <a:fillRect l="-26798" t="-7940" r="-16632"/>
            </a:stretch>
          </a:blipFill>
          <a:ln>
            <a:solidFill>
              <a:srgbClr val="39E37B"/>
            </a:solid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6" name="Rectangle 5">
            <a:extLst>
              <a:ext uri="{FF2B5EF4-FFF2-40B4-BE49-F238E27FC236}">
                <a16:creationId xmlns:a16="http://schemas.microsoft.com/office/drawing/2014/main" id="{140FD0C0-4A70-2304-24BA-607C42284CA2}"/>
              </a:ext>
            </a:extLst>
          </p:cNvPr>
          <p:cNvSpPr/>
          <p:nvPr/>
        </p:nvSpPr>
        <p:spPr>
          <a:xfrm>
            <a:off x="3302011" y="3976318"/>
            <a:ext cx="2340000" cy="180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4ADCD2"/>
            </a:solidFill>
          </a:ln>
        </p:spPr>
        <p:style>
          <a:lnRef idx="2">
            <a:scrgbClr r="0" g="0" b="0"/>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7" name="Rectangle 6">
            <a:extLst>
              <a:ext uri="{FF2B5EF4-FFF2-40B4-BE49-F238E27FC236}">
                <a16:creationId xmlns:a16="http://schemas.microsoft.com/office/drawing/2014/main" id="{34728DA2-6CFF-3A6F-DD17-3AB2DE5757B2}"/>
              </a:ext>
            </a:extLst>
          </p:cNvPr>
          <p:cNvSpPr/>
          <p:nvPr/>
        </p:nvSpPr>
        <p:spPr>
          <a:xfrm>
            <a:off x="4924576" y="1208407"/>
            <a:ext cx="2340000" cy="180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rgbClr val="FFC000"/>
            </a:solidFill>
          </a:ln>
        </p:spPr>
        <p:style>
          <a:lnRef idx="2">
            <a:scrgbClr r="0" g="0" b="0"/>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8" name="Rectangle 7">
            <a:extLst>
              <a:ext uri="{FF2B5EF4-FFF2-40B4-BE49-F238E27FC236}">
                <a16:creationId xmlns:a16="http://schemas.microsoft.com/office/drawing/2014/main" id="{1DE67038-6830-281A-6631-7E85C6E5F356}"/>
              </a:ext>
            </a:extLst>
          </p:cNvPr>
          <p:cNvSpPr/>
          <p:nvPr/>
        </p:nvSpPr>
        <p:spPr>
          <a:xfrm>
            <a:off x="6549991" y="3982528"/>
            <a:ext cx="2340000" cy="1800000"/>
          </a:xfrm>
          <a:prstGeom prst="rect">
            <a:avLst/>
          </a:prstGeom>
          <a:blipFill dpi="0" rotWithShape="1">
            <a:blip r:embed="rId6" cstate="print">
              <a:extLst>
                <a:ext uri="{28A0092B-C50C-407E-A947-70E740481C1C}">
                  <a14:useLocalDpi xmlns:a14="http://schemas.microsoft.com/office/drawing/2010/main" val="0"/>
                </a:ext>
              </a:extLst>
            </a:blip>
            <a:srcRect/>
            <a:stretch>
              <a:fillRect l="-34795" t="-18757" r="-3305" b="-12989"/>
            </a:stretch>
          </a:blipFill>
          <a:ln>
            <a:solidFill>
              <a:srgbClr val="48EC2A"/>
            </a:solidFill>
          </a:ln>
        </p:spPr>
        <p:style>
          <a:lnRef idx="2">
            <a:scrgbClr r="0" g="0" b="0"/>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9" name="Rectangle 8">
            <a:extLst>
              <a:ext uri="{FF2B5EF4-FFF2-40B4-BE49-F238E27FC236}">
                <a16:creationId xmlns:a16="http://schemas.microsoft.com/office/drawing/2014/main" id="{B6BA233B-9497-E2FE-E4EA-81015D059661}"/>
              </a:ext>
            </a:extLst>
          </p:cNvPr>
          <p:cNvSpPr/>
          <p:nvPr/>
        </p:nvSpPr>
        <p:spPr>
          <a:xfrm>
            <a:off x="8254011" y="3018388"/>
            <a:ext cx="2340000" cy="648000"/>
          </a:xfrm>
          <a:prstGeom prst="rect">
            <a:avLst/>
          </a:prstGeom>
          <a:solidFill>
            <a:srgbClr val="39E37B"/>
          </a:solidFill>
          <a:ln>
            <a:solidFill>
              <a:srgbClr val="39E37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Avoid doing office yoga</a:t>
            </a:r>
          </a:p>
          <a:p>
            <a:pPr algn="ctr"/>
            <a:r>
              <a:rPr lang="en-US" dirty="0">
                <a:solidFill>
                  <a:srgbClr val="151515"/>
                </a:solidFill>
                <a:effectLst>
                  <a:outerShdw blurRad="38100" dist="38100" dir="2700000" algn="tl">
                    <a:srgbClr val="000000">
                      <a:alpha val="43137"/>
                    </a:srgbClr>
                  </a:outerShdw>
                </a:effectLst>
              </a:rPr>
              <a:t>in meetings</a:t>
            </a:r>
          </a:p>
        </p:txBody>
      </p:sp>
      <p:sp>
        <p:nvSpPr>
          <p:cNvPr id="10" name="Rectangle 9">
            <a:extLst>
              <a:ext uri="{FF2B5EF4-FFF2-40B4-BE49-F238E27FC236}">
                <a16:creationId xmlns:a16="http://schemas.microsoft.com/office/drawing/2014/main" id="{0E98B158-13C1-3BDB-9BBD-0955E81A4152}"/>
              </a:ext>
            </a:extLst>
          </p:cNvPr>
          <p:cNvSpPr/>
          <p:nvPr/>
        </p:nvSpPr>
        <p:spPr>
          <a:xfrm>
            <a:off x="1595141" y="3008407"/>
            <a:ext cx="2340000" cy="648000"/>
          </a:xfrm>
          <a:prstGeom prst="rect">
            <a:avLst/>
          </a:prstGeom>
          <a:solidFill>
            <a:srgbClr val="B2F514"/>
          </a:solidFill>
          <a:ln>
            <a:solidFill>
              <a:srgbClr val="B2F51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Be on time</a:t>
            </a:r>
          </a:p>
        </p:txBody>
      </p:sp>
      <p:sp>
        <p:nvSpPr>
          <p:cNvPr id="11" name="Rectangle 10">
            <a:extLst>
              <a:ext uri="{FF2B5EF4-FFF2-40B4-BE49-F238E27FC236}">
                <a16:creationId xmlns:a16="http://schemas.microsoft.com/office/drawing/2014/main" id="{FB809E2C-0925-A903-AA89-261D407F21DA}"/>
              </a:ext>
            </a:extLst>
          </p:cNvPr>
          <p:cNvSpPr/>
          <p:nvPr/>
        </p:nvSpPr>
        <p:spPr>
          <a:xfrm>
            <a:off x="4924576" y="2996907"/>
            <a:ext cx="2340000" cy="64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Fidgeting should be avoided</a:t>
            </a:r>
          </a:p>
        </p:txBody>
      </p:sp>
      <p:sp>
        <p:nvSpPr>
          <p:cNvPr id="12" name="Rectangle 11">
            <a:extLst>
              <a:ext uri="{FF2B5EF4-FFF2-40B4-BE49-F238E27FC236}">
                <a16:creationId xmlns:a16="http://schemas.microsoft.com/office/drawing/2014/main" id="{A7AB50CA-E3CA-EDD5-6F24-B707E72F7807}"/>
              </a:ext>
            </a:extLst>
          </p:cNvPr>
          <p:cNvSpPr/>
          <p:nvPr/>
        </p:nvSpPr>
        <p:spPr>
          <a:xfrm>
            <a:off x="6549991" y="5776318"/>
            <a:ext cx="2340000" cy="648000"/>
          </a:xfrm>
          <a:prstGeom prst="rect">
            <a:avLst/>
          </a:prstGeom>
          <a:solidFill>
            <a:srgbClr val="48EC2A"/>
          </a:solidFill>
          <a:ln>
            <a:solidFill>
              <a:srgbClr val="48EC2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Do not yawn in</a:t>
            </a:r>
          </a:p>
          <a:p>
            <a:pPr algn="ctr"/>
            <a:r>
              <a:rPr lang="en-US" dirty="0">
                <a:solidFill>
                  <a:srgbClr val="151515"/>
                </a:solidFill>
                <a:effectLst>
                  <a:outerShdw blurRad="38100" dist="38100" dir="2700000" algn="tl">
                    <a:srgbClr val="000000">
                      <a:alpha val="43137"/>
                    </a:srgbClr>
                  </a:outerShdw>
                </a:effectLst>
              </a:rPr>
              <a:t>the meetings</a:t>
            </a:r>
          </a:p>
        </p:txBody>
      </p:sp>
      <p:sp>
        <p:nvSpPr>
          <p:cNvPr id="13" name="Rectangle 12">
            <a:extLst>
              <a:ext uri="{FF2B5EF4-FFF2-40B4-BE49-F238E27FC236}">
                <a16:creationId xmlns:a16="http://schemas.microsoft.com/office/drawing/2014/main" id="{9C1F4FC6-4EC4-96F6-379F-8EECEF48BF54}"/>
              </a:ext>
            </a:extLst>
          </p:cNvPr>
          <p:cNvSpPr/>
          <p:nvPr/>
        </p:nvSpPr>
        <p:spPr>
          <a:xfrm>
            <a:off x="3302011" y="5776318"/>
            <a:ext cx="2340000" cy="648000"/>
          </a:xfrm>
          <a:prstGeom prst="rect">
            <a:avLst/>
          </a:prstGeom>
          <a:solidFill>
            <a:srgbClr val="4ADCD2"/>
          </a:solidFill>
          <a:ln>
            <a:solidFill>
              <a:srgbClr val="4ADCD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Unwinding in the</a:t>
            </a:r>
          </a:p>
          <a:p>
            <a:pPr algn="ctr"/>
            <a:r>
              <a:rPr lang="en-US" dirty="0">
                <a:solidFill>
                  <a:srgbClr val="151515"/>
                </a:solidFill>
                <a:effectLst>
                  <a:outerShdw blurRad="38100" dist="38100" dir="2700000" algn="tl">
                    <a:srgbClr val="000000">
                      <a:alpha val="43137"/>
                    </a:srgbClr>
                  </a:outerShdw>
                </a:effectLst>
              </a:rPr>
              <a:t>meeting</a:t>
            </a:r>
          </a:p>
        </p:txBody>
      </p:sp>
    </p:spTree>
    <p:extLst>
      <p:ext uri="{BB962C8B-B14F-4D97-AF65-F5344CB8AC3E}">
        <p14:creationId xmlns:p14="http://schemas.microsoft.com/office/powerpoint/2010/main" val="6082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529A-94A9-AB88-C062-903F363EB9F5}"/>
              </a:ext>
            </a:extLst>
          </p:cNvPr>
          <p:cNvSpPr>
            <a:spLocks noGrp="1"/>
          </p:cNvSpPr>
          <p:nvPr>
            <p:ph type="title"/>
          </p:nvPr>
        </p:nvSpPr>
        <p:spPr/>
        <p:txBody>
          <a:bodyPr/>
          <a:lstStyle/>
          <a:p>
            <a:endParaRPr lang="en-IN"/>
          </a:p>
        </p:txBody>
      </p:sp>
      <p:pic>
        <p:nvPicPr>
          <p:cNvPr id="6" name="Picture 5">
            <a:extLst>
              <a:ext uri="{FF2B5EF4-FFF2-40B4-BE49-F238E27FC236}">
                <a16:creationId xmlns:a16="http://schemas.microsoft.com/office/drawing/2014/main" id="{241FC893-2BD7-63EA-D6F4-EACB62879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438274"/>
          </a:xfrm>
          <a:prstGeom prst="rect">
            <a:avLst/>
          </a:prstGeom>
        </p:spPr>
      </p:pic>
      <p:sp>
        <p:nvSpPr>
          <p:cNvPr id="7" name="Rectangle 6">
            <a:extLst>
              <a:ext uri="{FF2B5EF4-FFF2-40B4-BE49-F238E27FC236}">
                <a16:creationId xmlns:a16="http://schemas.microsoft.com/office/drawing/2014/main" id="{97E9F547-D73B-5100-257A-8840E2BCE220}"/>
              </a:ext>
            </a:extLst>
          </p:cNvPr>
          <p:cNvSpPr/>
          <p:nvPr/>
        </p:nvSpPr>
        <p:spPr>
          <a:xfrm>
            <a:off x="4297731" y="5580822"/>
            <a:ext cx="3787488" cy="584775"/>
          </a:xfrm>
          <a:prstGeom prst="rect">
            <a:avLst/>
          </a:prstGeom>
        </p:spPr>
        <p:txBody>
          <a:bodyPr wrap="square">
            <a:spAutoFit/>
          </a:bodyPr>
          <a:lstStyle/>
          <a:p>
            <a:pPr algn="ctr"/>
            <a:r>
              <a:rPr lang="en-GB" sz="3200" b="1" dirty="0"/>
              <a:t>Social etiquette</a:t>
            </a:r>
            <a:endParaRPr lang="en-US" sz="3200" b="1" dirty="0">
              <a:latin typeface="Swis721 Cn BT" panose="020B0506020202030204" pitchFamily="34" charset="0"/>
            </a:endParaRPr>
          </a:p>
        </p:txBody>
      </p:sp>
    </p:spTree>
    <p:extLst>
      <p:ext uri="{BB962C8B-B14F-4D97-AF65-F5344CB8AC3E}">
        <p14:creationId xmlns:p14="http://schemas.microsoft.com/office/powerpoint/2010/main" val="2989346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thank you placard concept illustration">
            <a:extLst>
              <a:ext uri="{FF2B5EF4-FFF2-40B4-BE49-F238E27FC236}">
                <a16:creationId xmlns:a16="http://schemas.microsoft.com/office/drawing/2014/main" id="{7799C606-6D4C-430B-749F-16205908E7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57" b="14010"/>
          <a:stretch/>
        </p:blipFill>
        <p:spPr bwMode="auto">
          <a:xfrm>
            <a:off x="2497437" y="303144"/>
            <a:ext cx="7197124" cy="3611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4AAA928-69DA-D8CE-7005-878A924EDA19}"/>
              </a:ext>
            </a:extLst>
          </p:cNvPr>
          <p:cNvPicPr>
            <a:picLocks noChangeAspect="1"/>
          </p:cNvPicPr>
          <p:nvPr/>
        </p:nvPicPr>
        <p:blipFill>
          <a:blip r:embed="rId3"/>
          <a:stretch>
            <a:fillRect/>
          </a:stretch>
        </p:blipFill>
        <p:spPr>
          <a:xfrm>
            <a:off x="820253" y="4617144"/>
            <a:ext cx="505326" cy="505326"/>
          </a:xfrm>
          <a:prstGeom prst="rect">
            <a:avLst/>
          </a:prstGeom>
        </p:spPr>
      </p:pic>
      <p:pic>
        <p:nvPicPr>
          <p:cNvPr id="7" name="Picture 6">
            <a:extLst>
              <a:ext uri="{FF2B5EF4-FFF2-40B4-BE49-F238E27FC236}">
                <a16:creationId xmlns:a16="http://schemas.microsoft.com/office/drawing/2014/main" id="{4428EF30-E8AE-48AF-D2D2-6862046E0686}"/>
              </a:ext>
            </a:extLst>
          </p:cNvPr>
          <p:cNvPicPr>
            <a:picLocks noChangeAspect="1"/>
          </p:cNvPicPr>
          <p:nvPr/>
        </p:nvPicPr>
        <p:blipFill>
          <a:blip r:embed="rId4"/>
          <a:stretch>
            <a:fillRect/>
          </a:stretch>
        </p:blipFill>
        <p:spPr>
          <a:xfrm>
            <a:off x="5771147" y="4512387"/>
            <a:ext cx="649705" cy="649705"/>
          </a:xfrm>
          <a:prstGeom prst="rect">
            <a:avLst/>
          </a:prstGeom>
        </p:spPr>
      </p:pic>
      <p:pic>
        <p:nvPicPr>
          <p:cNvPr id="9" name="Picture 8">
            <a:extLst>
              <a:ext uri="{FF2B5EF4-FFF2-40B4-BE49-F238E27FC236}">
                <a16:creationId xmlns:a16="http://schemas.microsoft.com/office/drawing/2014/main" id="{122BE3BD-721E-6D47-A941-BB2920D45B8B}"/>
              </a:ext>
            </a:extLst>
          </p:cNvPr>
          <p:cNvPicPr>
            <a:picLocks noChangeAspect="1"/>
          </p:cNvPicPr>
          <p:nvPr/>
        </p:nvPicPr>
        <p:blipFill>
          <a:blip r:embed="rId5"/>
          <a:stretch>
            <a:fillRect/>
          </a:stretch>
        </p:blipFill>
        <p:spPr>
          <a:xfrm>
            <a:off x="10722042" y="4599640"/>
            <a:ext cx="649705" cy="649705"/>
          </a:xfrm>
          <a:prstGeom prst="rect">
            <a:avLst/>
          </a:prstGeom>
        </p:spPr>
      </p:pic>
      <p:pic>
        <p:nvPicPr>
          <p:cNvPr id="11" name="Picture 10">
            <a:extLst>
              <a:ext uri="{FF2B5EF4-FFF2-40B4-BE49-F238E27FC236}">
                <a16:creationId xmlns:a16="http://schemas.microsoft.com/office/drawing/2014/main" id="{13FD5B12-A787-5C4B-EB11-FC06B6AFB230}"/>
              </a:ext>
            </a:extLst>
          </p:cNvPr>
          <p:cNvPicPr>
            <a:picLocks noChangeAspect="1"/>
          </p:cNvPicPr>
          <p:nvPr/>
        </p:nvPicPr>
        <p:blipFill>
          <a:blip r:embed="rId6"/>
          <a:stretch>
            <a:fillRect/>
          </a:stretch>
        </p:blipFill>
        <p:spPr>
          <a:xfrm>
            <a:off x="3737229" y="6037842"/>
            <a:ext cx="517358" cy="517358"/>
          </a:xfrm>
          <a:prstGeom prst="rect">
            <a:avLst/>
          </a:prstGeom>
        </p:spPr>
      </p:pic>
      <p:sp>
        <p:nvSpPr>
          <p:cNvPr id="12" name="TextBox 11">
            <a:extLst>
              <a:ext uri="{FF2B5EF4-FFF2-40B4-BE49-F238E27FC236}">
                <a16:creationId xmlns:a16="http://schemas.microsoft.com/office/drawing/2014/main" id="{CCAC56EE-7B89-6191-434B-6E0423DFE778}"/>
              </a:ext>
            </a:extLst>
          </p:cNvPr>
          <p:cNvSpPr txBox="1"/>
          <p:nvPr/>
        </p:nvSpPr>
        <p:spPr>
          <a:xfrm>
            <a:off x="5057221" y="5249345"/>
            <a:ext cx="2257349" cy="307777"/>
          </a:xfrm>
          <a:prstGeom prst="rect">
            <a:avLst/>
          </a:prstGeom>
          <a:noFill/>
        </p:spPr>
        <p:txBody>
          <a:bodyPr wrap="none" rtlCol="0">
            <a:spAutoFit/>
          </a:bodyPr>
          <a:lstStyle/>
          <a:p>
            <a:r>
              <a:rPr lang="en-IN" sz="1400" dirty="0">
                <a:latin typeface="Swis721 Cn BT" panose="020B0506020202030204" pitchFamily="34" charset="0"/>
              </a:rPr>
              <a:t>Hello@freelancetrainings.com</a:t>
            </a:r>
          </a:p>
        </p:txBody>
      </p:sp>
      <p:sp>
        <p:nvSpPr>
          <p:cNvPr id="13" name="TextBox 12">
            <a:extLst>
              <a:ext uri="{FF2B5EF4-FFF2-40B4-BE49-F238E27FC236}">
                <a16:creationId xmlns:a16="http://schemas.microsoft.com/office/drawing/2014/main" id="{497EEB2F-D269-552D-0EBF-32A4E22C15FB}"/>
              </a:ext>
            </a:extLst>
          </p:cNvPr>
          <p:cNvSpPr txBox="1"/>
          <p:nvPr/>
        </p:nvSpPr>
        <p:spPr>
          <a:xfrm>
            <a:off x="537410" y="5209719"/>
            <a:ext cx="1141659" cy="307777"/>
          </a:xfrm>
          <a:prstGeom prst="rect">
            <a:avLst/>
          </a:prstGeom>
          <a:noFill/>
        </p:spPr>
        <p:txBody>
          <a:bodyPr wrap="none" rtlCol="0">
            <a:spAutoFit/>
          </a:bodyPr>
          <a:lstStyle/>
          <a:p>
            <a:r>
              <a:rPr lang="en-US" sz="1400">
                <a:latin typeface="Swis721 Cn BT" panose="020B0506020202030204" pitchFamily="34" charset="0"/>
              </a:rPr>
              <a:t>98752-08472</a:t>
            </a:r>
            <a:endParaRPr lang="en-IN" sz="1400" dirty="0">
              <a:latin typeface="Swis721 Cn BT" panose="020B0506020202030204" pitchFamily="34" charset="0"/>
            </a:endParaRPr>
          </a:p>
        </p:txBody>
      </p:sp>
      <p:sp>
        <p:nvSpPr>
          <p:cNvPr id="14" name="TextBox 13">
            <a:extLst>
              <a:ext uri="{FF2B5EF4-FFF2-40B4-BE49-F238E27FC236}">
                <a16:creationId xmlns:a16="http://schemas.microsoft.com/office/drawing/2014/main" id="{F7A1BC8D-35A0-0B1B-9A93-F3D2F7316C6D}"/>
              </a:ext>
            </a:extLst>
          </p:cNvPr>
          <p:cNvSpPr txBox="1"/>
          <p:nvPr/>
        </p:nvSpPr>
        <p:spPr>
          <a:xfrm>
            <a:off x="10125896" y="5177156"/>
            <a:ext cx="2130455" cy="307777"/>
          </a:xfrm>
          <a:prstGeom prst="rect">
            <a:avLst/>
          </a:prstGeom>
          <a:noFill/>
        </p:spPr>
        <p:txBody>
          <a:bodyPr wrap="none" rtlCol="0">
            <a:spAutoFit/>
          </a:bodyPr>
          <a:lstStyle/>
          <a:p>
            <a:r>
              <a:rPr lang="en-IN" sz="1400" dirty="0">
                <a:latin typeface="Swis721 Cn BT" panose="020B0506020202030204" pitchFamily="34" charset="0"/>
              </a:rPr>
              <a:t>www.freelancetrainings.com</a:t>
            </a:r>
          </a:p>
        </p:txBody>
      </p:sp>
      <p:sp>
        <p:nvSpPr>
          <p:cNvPr id="15" name="TextBox 14">
            <a:extLst>
              <a:ext uri="{FF2B5EF4-FFF2-40B4-BE49-F238E27FC236}">
                <a16:creationId xmlns:a16="http://schemas.microsoft.com/office/drawing/2014/main" id="{DC4D2EF2-7F7A-4098-0050-5FB080B0A1D0}"/>
              </a:ext>
            </a:extLst>
          </p:cNvPr>
          <p:cNvSpPr txBox="1"/>
          <p:nvPr/>
        </p:nvSpPr>
        <p:spPr>
          <a:xfrm>
            <a:off x="4153845" y="6247423"/>
            <a:ext cx="5326651" cy="307777"/>
          </a:xfrm>
          <a:prstGeom prst="rect">
            <a:avLst/>
          </a:prstGeom>
          <a:noFill/>
        </p:spPr>
        <p:txBody>
          <a:bodyPr wrap="none" rtlCol="0">
            <a:spAutoFit/>
          </a:bodyPr>
          <a:lstStyle/>
          <a:p>
            <a:r>
              <a:rPr lang="en-IN" sz="1400" dirty="0">
                <a:latin typeface="Swis721 Cn BT" panose="020B0506020202030204" pitchFamily="34" charset="0"/>
              </a:rPr>
              <a:t>406, Titanium City Centre Mall, Anand Nagar, Satellite, Ahmedabad-380015</a:t>
            </a:r>
          </a:p>
        </p:txBody>
      </p:sp>
    </p:spTree>
    <p:extLst>
      <p:ext uri="{BB962C8B-B14F-4D97-AF65-F5344CB8AC3E}">
        <p14:creationId xmlns:p14="http://schemas.microsoft.com/office/powerpoint/2010/main" val="341627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9CC1E8-AC28-CF52-F310-C786FD692A0D}"/>
              </a:ext>
            </a:extLst>
          </p:cNvPr>
          <p:cNvGrpSpPr/>
          <p:nvPr/>
        </p:nvGrpSpPr>
        <p:grpSpPr>
          <a:xfrm>
            <a:off x="159248" y="1462891"/>
            <a:ext cx="11363325" cy="3781425"/>
            <a:chOff x="140017" y="1883727"/>
            <a:chExt cx="11363325" cy="3781425"/>
          </a:xfrm>
        </p:grpSpPr>
        <p:pic>
          <p:nvPicPr>
            <p:cNvPr id="5" name="Picture 4">
              <a:extLst>
                <a:ext uri="{FF2B5EF4-FFF2-40B4-BE49-F238E27FC236}">
                  <a16:creationId xmlns:a16="http://schemas.microsoft.com/office/drawing/2014/main" id="{B40D5D23-9083-5613-37C9-C11C4FE7B617}"/>
                </a:ext>
              </a:extLst>
            </p:cNvPr>
            <p:cNvPicPr>
              <a:picLocks noChangeAspect="1"/>
            </p:cNvPicPr>
            <p:nvPr/>
          </p:nvPicPr>
          <p:blipFill>
            <a:blip r:embed="rId3"/>
            <a:stretch>
              <a:fillRect/>
            </a:stretch>
          </p:blipFill>
          <p:spPr>
            <a:xfrm>
              <a:off x="140017" y="1883727"/>
              <a:ext cx="11363325" cy="3781425"/>
            </a:xfrm>
            <a:prstGeom prst="rect">
              <a:avLst/>
            </a:prstGeom>
          </p:spPr>
        </p:pic>
        <p:sp>
          <p:nvSpPr>
            <p:cNvPr id="9" name="Oval 8">
              <a:extLst>
                <a:ext uri="{FF2B5EF4-FFF2-40B4-BE49-F238E27FC236}">
                  <a16:creationId xmlns:a16="http://schemas.microsoft.com/office/drawing/2014/main" id="{B5ED3224-77B8-81D3-5FD3-FE493697C98D}"/>
                </a:ext>
              </a:extLst>
            </p:cNvPr>
            <p:cNvSpPr/>
            <p:nvPr/>
          </p:nvSpPr>
          <p:spPr>
            <a:xfrm>
              <a:off x="8258812" y="3352800"/>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10" name="Oval 9">
              <a:extLst>
                <a:ext uri="{FF2B5EF4-FFF2-40B4-BE49-F238E27FC236}">
                  <a16:creationId xmlns:a16="http://schemas.microsoft.com/office/drawing/2014/main" id="{5F8664D4-28C7-B399-B201-CDEB9A485264}"/>
                </a:ext>
              </a:extLst>
            </p:cNvPr>
            <p:cNvSpPr/>
            <p:nvPr/>
          </p:nvSpPr>
          <p:spPr>
            <a:xfrm>
              <a:off x="6467795" y="4140200"/>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12" name="Oval 11">
              <a:extLst>
                <a:ext uri="{FF2B5EF4-FFF2-40B4-BE49-F238E27FC236}">
                  <a16:creationId xmlns:a16="http://schemas.microsoft.com/office/drawing/2014/main" id="{C0184FD4-8939-7E46-BFB3-6597D273CD6A}"/>
                </a:ext>
              </a:extLst>
            </p:cNvPr>
            <p:cNvSpPr/>
            <p:nvPr/>
          </p:nvSpPr>
          <p:spPr>
            <a:xfrm>
              <a:off x="10090947" y="4140200"/>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grpSp>
      <p:sp>
        <p:nvSpPr>
          <p:cNvPr id="15" name="TextBox 14">
            <a:extLst>
              <a:ext uri="{FF2B5EF4-FFF2-40B4-BE49-F238E27FC236}">
                <a16:creationId xmlns:a16="http://schemas.microsoft.com/office/drawing/2014/main" id="{14A95986-8FE0-9FAE-C4A5-B9D0EDF501D1}"/>
              </a:ext>
            </a:extLst>
          </p:cNvPr>
          <p:cNvSpPr txBox="1"/>
          <p:nvPr/>
        </p:nvSpPr>
        <p:spPr>
          <a:xfrm>
            <a:off x="668093" y="1619415"/>
            <a:ext cx="1805607" cy="400110"/>
          </a:xfrm>
          <a:prstGeom prst="rect">
            <a:avLst/>
          </a:prstGeom>
          <a:noFill/>
        </p:spPr>
        <p:txBody>
          <a:bodyPr wrap="square" rtlCol="0">
            <a:spAutoFit/>
          </a:bodyPr>
          <a:lstStyle/>
          <a:p>
            <a:r>
              <a:rPr lang="en-IN" sz="2000" b="1" dirty="0">
                <a:latin typeface="+mj-lt"/>
              </a:rPr>
              <a:t>Module 1</a:t>
            </a:r>
          </a:p>
        </p:txBody>
      </p:sp>
      <p:sp>
        <p:nvSpPr>
          <p:cNvPr id="16" name="TextBox 15">
            <a:extLst>
              <a:ext uri="{FF2B5EF4-FFF2-40B4-BE49-F238E27FC236}">
                <a16:creationId xmlns:a16="http://schemas.microsoft.com/office/drawing/2014/main" id="{45869AA9-3B62-8E3F-0B4C-E6986A696EA1}"/>
              </a:ext>
            </a:extLst>
          </p:cNvPr>
          <p:cNvSpPr txBox="1"/>
          <p:nvPr/>
        </p:nvSpPr>
        <p:spPr>
          <a:xfrm>
            <a:off x="429551" y="1985194"/>
            <a:ext cx="2044149" cy="584775"/>
          </a:xfrm>
          <a:prstGeom prst="rect">
            <a:avLst/>
          </a:prstGeom>
          <a:noFill/>
        </p:spPr>
        <p:txBody>
          <a:bodyPr wrap="none" rtlCol="0">
            <a:spAutoFit/>
          </a:bodyPr>
          <a:lstStyle/>
          <a:p>
            <a:r>
              <a:rPr lang="en-IN" sz="1600" dirty="0">
                <a:latin typeface="+mj-lt"/>
              </a:rPr>
              <a:t>Understanding Brand &amp; </a:t>
            </a:r>
          </a:p>
          <a:p>
            <a:r>
              <a:rPr lang="en-IN" sz="1600" dirty="0">
                <a:latin typeface="+mj-lt"/>
              </a:rPr>
              <a:t>Personal Branding</a:t>
            </a:r>
          </a:p>
        </p:txBody>
      </p:sp>
      <p:sp>
        <p:nvSpPr>
          <p:cNvPr id="17" name="TextBox 16">
            <a:extLst>
              <a:ext uri="{FF2B5EF4-FFF2-40B4-BE49-F238E27FC236}">
                <a16:creationId xmlns:a16="http://schemas.microsoft.com/office/drawing/2014/main" id="{8DA7D0EF-E31D-997E-656F-80397E5990CA}"/>
              </a:ext>
            </a:extLst>
          </p:cNvPr>
          <p:cNvSpPr txBox="1"/>
          <p:nvPr/>
        </p:nvSpPr>
        <p:spPr>
          <a:xfrm>
            <a:off x="4344234" y="1992847"/>
            <a:ext cx="2035384" cy="584775"/>
          </a:xfrm>
          <a:prstGeom prst="rect">
            <a:avLst/>
          </a:prstGeom>
          <a:noFill/>
        </p:spPr>
        <p:txBody>
          <a:bodyPr wrap="square" rtlCol="0">
            <a:spAutoFit/>
          </a:bodyPr>
          <a:lstStyle/>
          <a:p>
            <a:r>
              <a:rPr lang="en-IN" sz="1600" dirty="0">
                <a:latin typeface="+mj-lt"/>
              </a:rPr>
              <a:t>Non Verbal Communication </a:t>
            </a:r>
          </a:p>
        </p:txBody>
      </p:sp>
      <p:sp>
        <p:nvSpPr>
          <p:cNvPr id="18" name="TextBox 17">
            <a:extLst>
              <a:ext uri="{FF2B5EF4-FFF2-40B4-BE49-F238E27FC236}">
                <a16:creationId xmlns:a16="http://schemas.microsoft.com/office/drawing/2014/main" id="{DBC94E89-7BA8-5E3B-1B47-1888DBCC60F0}"/>
              </a:ext>
            </a:extLst>
          </p:cNvPr>
          <p:cNvSpPr txBox="1"/>
          <p:nvPr/>
        </p:nvSpPr>
        <p:spPr>
          <a:xfrm>
            <a:off x="2551141" y="5435247"/>
            <a:ext cx="1886029" cy="584775"/>
          </a:xfrm>
          <a:prstGeom prst="rect">
            <a:avLst/>
          </a:prstGeom>
          <a:noFill/>
        </p:spPr>
        <p:txBody>
          <a:bodyPr wrap="square" rtlCol="0">
            <a:spAutoFit/>
          </a:bodyPr>
          <a:lstStyle/>
          <a:p>
            <a:r>
              <a:rPr lang="en-IN" sz="1600" dirty="0">
                <a:latin typeface="+mj-lt"/>
              </a:rPr>
              <a:t>Building an Attitude </a:t>
            </a:r>
          </a:p>
          <a:p>
            <a:r>
              <a:rPr lang="en-IN" sz="1600" dirty="0">
                <a:latin typeface="+mj-lt"/>
              </a:rPr>
              <a:t>of Ownership</a:t>
            </a:r>
          </a:p>
        </p:txBody>
      </p:sp>
      <p:sp>
        <p:nvSpPr>
          <p:cNvPr id="19" name="TextBox 18">
            <a:extLst>
              <a:ext uri="{FF2B5EF4-FFF2-40B4-BE49-F238E27FC236}">
                <a16:creationId xmlns:a16="http://schemas.microsoft.com/office/drawing/2014/main" id="{74C6664B-3A57-EBB6-B98D-9A531B04BA9F}"/>
              </a:ext>
            </a:extLst>
          </p:cNvPr>
          <p:cNvSpPr txBox="1"/>
          <p:nvPr/>
        </p:nvSpPr>
        <p:spPr>
          <a:xfrm>
            <a:off x="6217905" y="5403162"/>
            <a:ext cx="1536927" cy="584775"/>
          </a:xfrm>
          <a:prstGeom prst="rect">
            <a:avLst/>
          </a:prstGeom>
          <a:noFill/>
        </p:spPr>
        <p:txBody>
          <a:bodyPr wrap="square" rtlCol="0">
            <a:spAutoFit/>
          </a:bodyPr>
          <a:lstStyle/>
          <a:p>
            <a:r>
              <a:rPr lang="en-IN" sz="1600" dirty="0">
                <a:latin typeface="+mj-lt"/>
              </a:rPr>
              <a:t>Mastering Body Language</a:t>
            </a:r>
          </a:p>
        </p:txBody>
      </p:sp>
      <p:sp>
        <p:nvSpPr>
          <p:cNvPr id="20" name="TextBox 19">
            <a:extLst>
              <a:ext uri="{FF2B5EF4-FFF2-40B4-BE49-F238E27FC236}">
                <a16:creationId xmlns:a16="http://schemas.microsoft.com/office/drawing/2014/main" id="{7C4D8FAA-09A4-2D2B-A496-9C37B87326A5}"/>
              </a:ext>
            </a:extLst>
          </p:cNvPr>
          <p:cNvSpPr txBox="1"/>
          <p:nvPr/>
        </p:nvSpPr>
        <p:spPr>
          <a:xfrm>
            <a:off x="8125188" y="2008683"/>
            <a:ext cx="1536927" cy="584775"/>
          </a:xfrm>
          <a:prstGeom prst="rect">
            <a:avLst/>
          </a:prstGeom>
          <a:noFill/>
        </p:spPr>
        <p:txBody>
          <a:bodyPr wrap="square" rtlCol="0">
            <a:spAutoFit/>
          </a:bodyPr>
          <a:lstStyle/>
          <a:p>
            <a:r>
              <a:rPr lang="en-IN" sz="1600" dirty="0">
                <a:latin typeface="+mj-lt"/>
              </a:rPr>
              <a:t>Looks Matter- Grooming</a:t>
            </a:r>
          </a:p>
        </p:txBody>
      </p:sp>
      <p:sp>
        <p:nvSpPr>
          <p:cNvPr id="21" name="TextBox 20">
            <a:extLst>
              <a:ext uri="{FF2B5EF4-FFF2-40B4-BE49-F238E27FC236}">
                <a16:creationId xmlns:a16="http://schemas.microsoft.com/office/drawing/2014/main" id="{925F388B-59AA-FB53-D5C3-C96EC507C195}"/>
              </a:ext>
            </a:extLst>
          </p:cNvPr>
          <p:cNvSpPr txBox="1"/>
          <p:nvPr/>
        </p:nvSpPr>
        <p:spPr>
          <a:xfrm>
            <a:off x="10027601" y="5496465"/>
            <a:ext cx="1886029" cy="584775"/>
          </a:xfrm>
          <a:prstGeom prst="rect">
            <a:avLst/>
          </a:prstGeom>
          <a:noFill/>
        </p:spPr>
        <p:txBody>
          <a:bodyPr wrap="square" rtlCol="0">
            <a:spAutoFit/>
          </a:bodyPr>
          <a:lstStyle/>
          <a:p>
            <a:r>
              <a:rPr lang="en-IN" sz="1600" dirty="0">
                <a:latin typeface="+mj-lt"/>
              </a:rPr>
              <a:t>Watch the Odour</a:t>
            </a:r>
          </a:p>
          <a:p>
            <a:r>
              <a:rPr lang="en-IN" sz="1200" dirty="0">
                <a:latin typeface="+mj-lt"/>
              </a:rPr>
              <a:t> </a:t>
            </a:r>
            <a:r>
              <a:rPr lang="en-IN" sz="1600" dirty="0">
                <a:latin typeface="+mj-lt"/>
              </a:rPr>
              <a:t>Personal Hygiene</a:t>
            </a:r>
          </a:p>
        </p:txBody>
      </p:sp>
      <p:pic>
        <p:nvPicPr>
          <p:cNvPr id="34" name="Picture 33">
            <a:extLst>
              <a:ext uri="{FF2B5EF4-FFF2-40B4-BE49-F238E27FC236}">
                <a16:creationId xmlns:a16="http://schemas.microsoft.com/office/drawing/2014/main" id="{0C8E8C8F-ACB0-66BD-35EE-67C2AE74F0DC}"/>
              </a:ext>
            </a:extLst>
          </p:cNvPr>
          <p:cNvPicPr>
            <a:picLocks noChangeAspect="1"/>
          </p:cNvPicPr>
          <p:nvPr/>
        </p:nvPicPr>
        <p:blipFill>
          <a:blip r:embed="rId4"/>
          <a:stretch>
            <a:fillRect/>
          </a:stretch>
        </p:blipFill>
        <p:spPr>
          <a:xfrm>
            <a:off x="6565166" y="3867079"/>
            <a:ext cx="679981" cy="679981"/>
          </a:xfrm>
          <a:prstGeom prst="rect">
            <a:avLst/>
          </a:prstGeom>
        </p:spPr>
      </p:pic>
      <p:pic>
        <p:nvPicPr>
          <p:cNvPr id="38" name="Picture 37">
            <a:extLst>
              <a:ext uri="{FF2B5EF4-FFF2-40B4-BE49-F238E27FC236}">
                <a16:creationId xmlns:a16="http://schemas.microsoft.com/office/drawing/2014/main" id="{B9385D06-ECEE-04A5-DE18-D18E0828C8B5}"/>
              </a:ext>
            </a:extLst>
          </p:cNvPr>
          <p:cNvPicPr>
            <a:picLocks noChangeAspect="1"/>
          </p:cNvPicPr>
          <p:nvPr/>
        </p:nvPicPr>
        <p:blipFill>
          <a:blip r:embed="rId5"/>
          <a:stretch>
            <a:fillRect/>
          </a:stretch>
        </p:blipFill>
        <p:spPr>
          <a:xfrm>
            <a:off x="8327315" y="3057547"/>
            <a:ext cx="721413" cy="721413"/>
          </a:xfrm>
          <a:prstGeom prst="rect">
            <a:avLst/>
          </a:prstGeom>
        </p:spPr>
      </p:pic>
      <p:pic>
        <p:nvPicPr>
          <p:cNvPr id="40" name="Picture 39">
            <a:extLst>
              <a:ext uri="{FF2B5EF4-FFF2-40B4-BE49-F238E27FC236}">
                <a16:creationId xmlns:a16="http://schemas.microsoft.com/office/drawing/2014/main" id="{7B97A7B8-77BF-E26B-3D99-21BA8B6415ED}"/>
              </a:ext>
            </a:extLst>
          </p:cNvPr>
          <p:cNvPicPr>
            <a:picLocks noChangeAspect="1"/>
          </p:cNvPicPr>
          <p:nvPr/>
        </p:nvPicPr>
        <p:blipFill>
          <a:blip r:embed="rId6"/>
          <a:stretch>
            <a:fillRect/>
          </a:stretch>
        </p:blipFill>
        <p:spPr>
          <a:xfrm>
            <a:off x="10165407" y="3804464"/>
            <a:ext cx="805209" cy="805209"/>
          </a:xfrm>
          <a:prstGeom prst="rect">
            <a:avLst/>
          </a:prstGeom>
        </p:spPr>
      </p:pic>
      <p:sp>
        <p:nvSpPr>
          <p:cNvPr id="43" name="Oval 42">
            <a:extLst>
              <a:ext uri="{FF2B5EF4-FFF2-40B4-BE49-F238E27FC236}">
                <a16:creationId xmlns:a16="http://schemas.microsoft.com/office/drawing/2014/main" id="{1F4C70DC-2A14-001B-9BF5-54A28AB41821}"/>
              </a:ext>
            </a:extLst>
          </p:cNvPr>
          <p:cNvSpPr/>
          <p:nvPr/>
        </p:nvSpPr>
        <p:spPr>
          <a:xfrm>
            <a:off x="1064200" y="2908619"/>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pic>
        <p:nvPicPr>
          <p:cNvPr id="28" name="Picture 27">
            <a:extLst>
              <a:ext uri="{FF2B5EF4-FFF2-40B4-BE49-F238E27FC236}">
                <a16:creationId xmlns:a16="http://schemas.microsoft.com/office/drawing/2014/main" id="{0DA5FC8A-05B1-89CB-C673-25323290D676}"/>
              </a:ext>
            </a:extLst>
          </p:cNvPr>
          <p:cNvPicPr>
            <a:picLocks noChangeAspect="1"/>
          </p:cNvPicPr>
          <p:nvPr/>
        </p:nvPicPr>
        <p:blipFill>
          <a:blip r:embed="rId7"/>
          <a:stretch>
            <a:fillRect/>
          </a:stretch>
        </p:blipFill>
        <p:spPr>
          <a:xfrm>
            <a:off x="1130907" y="2943507"/>
            <a:ext cx="820192" cy="820192"/>
          </a:xfrm>
          <a:prstGeom prst="rect">
            <a:avLst/>
          </a:prstGeom>
        </p:spPr>
      </p:pic>
      <p:sp>
        <p:nvSpPr>
          <p:cNvPr id="44" name="Oval 43">
            <a:extLst>
              <a:ext uri="{FF2B5EF4-FFF2-40B4-BE49-F238E27FC236}">
                <a16:creationId xmlns:a16="http://schemas.microsoft.com/office/drawing/2014/main" id="{D6F4772B-F2E5-EDCC-9BB5-0C7690B5CCD2}"/>
              </a:ext>
            </a:extLst>
          </p:cNvPr>
          <p:cNvSpPr/>
          <p:nvPr/>
        </p:nvSpPr>
        <p:spPr>
          <a:xfrm>
            <a:off x="2843871" y="3725443"/>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pic>
        <p:nvPicPr>
          <p:cNvPr id="32" name="Picture 31">
            <a:extLst>
              <a:ext uri="{FF2B5EF4-FFF2-40B4-BE49-F238E27FC236}">
                <a16:creationId xmlns:a16="http://schemas.microsoft.com/office/drawing/2014/main" id="{8EFF9D65-222B-FCFA-38A0-D460259ABADA}"/>
              </a:ext>
            </a:extLst>
          </p:cNvPr>
          <p:cNvPicPr>
            <a:picLocks noChangeAspect="1"/>
          </p:cNvPicPr>
          <p:nvPr/>
        </p:nvPicPr>
        <p:blipFill>
          <a:blip r:embed="rId8"/>
          <a:stretch>
            <a:fillRect/>
          </a:stretch>
        </p:blipFill>
        <p:spPr>
          <a:xfrm>
            <a:off x="2996261" y="3909379"/>
            <a:ext cx="763278" cy="763278"/>
          </a:xfrm>
          <a:prstGeom prst="rect">
            <a:avLst/>
          </a:prstGeom>
        </p:spPr>
      </p:pic>
      <p:sp>
        <p:nvSpPr>
          <p:cNvPr id="45" name="Oval 44">
            <a:extLst>
              <a:ext uri="{FF2B5EF4-FFF2-40B4-BE49-F238E27FC236}">
                <a16:creationId xmlns:a16="http://schemas.microsoft.com/office/drawing/2014/main" id="{252B715A-DB04-D2CD-0A0D-9A09E9E0A21B}"/>
              </a:ext>
            </a:extLst>
          </p:cNvPr>
          <p:cNvSpPr/>
          <p:nvPr/>
        </p:nvSpPr>
        <p:spPr>
          <a:xfrm>
            <a:off x="4646737" y="2925643"/>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pic>
        <p:nvPicPr>
          <p:cNvPr id="36" name="Picture 35">
            <a:extLst>
              <a:ext uri="{FF2B5EF4-FFF2-40B4-BE49-F238E27FC236}">
                <a16:creationId xmlns:a16="http://schemas.microsoft.com/office/drawing/2014/main" id="{D21DD228-E24C-32C8-176C-D46D5ACAC5D2}"/>
              </a:ext>
            </a:extLst>
          </p:cNvPr>
          <p:cNvPicPr>
            <a:picLocks noChangeAspect="1"/>
          </p:cNvPicPr>
          <p:nvPr/>
        </p:nvPicPr>
        <p:blipFill>
          <a:blip r:embed="rId9"/>
          <a:stretch>
            <a:fillRect/>
          </a:stretch>
        </p:blipFill>
        <p:spPr>
          <a:xfrm>
            <a:off x="4869116" y="3125941"/>
            <a:ext cx="664938" cy="664938"/>
          </a:xfrm>
          <a:prstGeom prst="rect">
            <a:avLst/>
          </a:prstGeom>
        </p:spPr>
      </p:pic>
      <p:sp>
        <p:nvSpPr>
          <p:cNvPr id="46" name="TextBox 45">
            <a:extLst>
              <a:ext uri="{FF2B5EF4-FFF2-40B4-BE49-F238E27FC236}">
                <a16:creationId xmlns:a16="http://schemas.microsoft.com/office/drawing/2014/main" id="{DD6EA013-A959-E1E7-CE47-042E1A05B0C6}"/>
              </a:ext>
            </a:extLst>
          </p:cNvPr>
          <p:cNvSpPr txBox="1"/>
          <p:nvPr/>
        </p:nvSpPr>
        <p:spPr>
          <a:xfrm>
            <a:off x="2760708" y="4992002"/>
            <a:ext cx="1805607" cy="400110"/>
          </a:xfrm>
          <a:prstGeom prst="rect">
            <a:avLst/>
          </a:prstGeom>
          <a:noFill/>
        </p:spPr>
        <p:txBody>
          <a:bodyPr wrap="square" rtlCol="0">
            <a:spAutoFit/>
          </a:bodyPr>
          <a:lstStyle/>
          <a:p>
            <a:r>
              <a:rPr lang="en-IN" sz="2000" b="1" dirty="0">
                <a:latin typeface="+mj-lt"/>
              </a:rPr>
              <a:t>Module 2</a:t>
            </a:r>
          </a:p>
        </p:txBody>
      </p:sp>
      <p:sp>
        <p:nvSpPr>
          <p:cNvPr id="47" name="TextBox 46">
            <a:extLst>
              <a:ext uri="{FF2B5EF4-FFF2-40B4-BE49-F238E27FC236}">
                <a16:creationId xmlns:a16="http://schemas.microsoft.com/office/drawing/2014/main" id="{CE884F76-A815-DF86-AF51-F8D2C0BD9815}"/>
              </a:ext>
            </a:extLst>
          </p:cNvPr>
          <p:cNvSpPr txBox="1"/>
          <p:nvPr/>
        </p:nvSpPr>
        <p:spPr>
          <a:xfrm>
            <a:off x="4337203" y="1588935"/>
            <a:ext cx="1805607" cy="400110"/>
          </a:xfrm>
          <a:prstGeom prst="rect">
            <a:avLst/>
          </a:prstGeom>
          <a:noFill/>
        </p:spPr>
        <p:txBody>
          <a:bodyPr wrap="square" rtlCol="0">
            <a:spAutoFit/>
          </a:bodyPr>
          <a:lstStyle/>
          <a:p>
            <a:r>
              <a:rPr lang="en-IN" sz="2000" b="1" dirty="0">
                <a:latin typeface="+mj-lt"/>
              </a:rPr>
              <a:t>Module 3</a:t>
            </a:r>
          </a:p>
        </p:txBody>
      </p:sp>
      <p:sp>
        <p:nvSpPr>
          <p:cNvPr id="48" name="TextBox 47">
            <a:extLst>
              <a:ext uri="{FF2B5EF4-FFF2-40B4-BE49-F238E27FC236}">
                <a16:creationId xmlns:a16="http://schemas.microsoft.com/office/drawing/2014/main" id="{238D70FE-B3DE-CEAC-80A0-5AA0ECDD16AB}"/>
              </a:ext>
            </a:extLst>
          </p:cNvPr>
          <p:cNvSpPr txBox="1"/>
          <p:nvPr/>
        </p:nvSpPr>
        <p:spPr>
          <a:xfrm>
            <a:off x="6244032" y="5044261"/>
            <a:ext cx="1805607" cy="400110"/>
          </a:xfrm>
          <a:prstGeom prst="rect">
            <a:avLst/>
          </a:prstGeom>
          <a:noFill/>
        </p:spPr>
        <p:txBody>
          <a:bodyPr wrap="square" rtlCol="0">
            <a:spAutoFit/>
          </a:bodyPr>
          <a:lstStyle/>
          <a:p>
            <a:r>
              <a:rPr lang="en-IN" sz="2000" b="1" dirty="0">
                <a:latin typeface="+mj-lt"/>
              </a:rPr>
              <a:t>Module 4</a:t>
            </a:r>
          </a:p>
        </p:txBody>
      </p:sp>
      <p:sp>
        <p:nvSpPr>
          <p:cNvPr id="49" name="TextBox 48">
            <a:extLst>
              <a:ext uri="{FF2B5EF4-FFF2-40B4-BE49-F238E27FC236}">
                <a16:creationId xmlns:a16="http://schemas.microsoft.com/office/drawing/2014/main" id="{151E4304-4AE2-2E3F-0BA8-0AF545BA4157}"/>
              </a:ext>
            </a:extLst>
          </p:cNvPr>
          <p:cNvSpPr txBox="1"/>
          <p:nvPr/>
        </p:nvSpPr>
        <p:spPr>
          <a:xfrm>
            <a:off x="8180418" y="1619415"/>
            <a:ext cx="1805607" cy="400110"/>
          </a:xfrm>
          <a:prstGeom prst="rect">
            <a:avLst/>
          </a:prstGeom>
          <a:noFill/>
        </p:spPr>
        <p:txBody>
          <a:bodyPr wrap="square" rtlCol="0">
            <a:spAutoFit/>
          </a:bodyPr>
          <a:lstStyle/>
          <a:p>
            <a:r>
              <a:rPr lang="en-IN" sz="2000" b="1" dirty="0">
                <a:latin typeface="+mj-lt"/>
              </a:rPr>
              <a:t>Module 5</a:t>
            </a:r>
          </a:p>
        </p:txBody>
      </p:sp>
      <p:sp>
        <p:nvSpPr>
          <p:cNvPr id="50" name="TextBox 49">
            <a:extLst>
              <a:ext uri="{FF2B5EF4-FFF2-40B4-BE49-F238E27FC236}">
                <a16:creationId xmlns:a16="http://schemas.microsoft.com/office/drawing/2014/main" id="{82681F65-46ED-9B7F-78F1-E8BBA8C745FA}"/>
              </a:ext>
            </a:extLst>
          </p:cNvPr>
          <p:cNvSpPr txBox="1"/>
          <p:nvPr/>
        </p:nvSpPr>
        <p:spPr>
          <a:xfrm>
            <a:off x="10015705" y="5106302"/>
            <a:ext cx="1805607" cy="400110"/>
          </a:xfrm>
          <a:prstGeom prst="rect">
            <a:avLst/>
          </a:prstGeom>
          <a:noFill/>
        </p:spPr>
        <p:txBody>
          <a:bodyPr wrap="square" rtlCol="0">
            <a:spAutoFit/>
          </a:bodyPr>
          <a:lstStyle/>
          <a:p>
            <a:r>
              <a:rPr lang="en-IN" sz="2000" b="1" dirty="0">
                <a:latin typeface="+mj-lt"/>
              </a:rPr>
              <a:t>Module 6</a:t>
            </a:r>
          </a:p>
        </p:txBody>
      </p:sp>
      <p:sp>
        <p:nvSpPr>
          <p:cNvPr id="51" name="Title 1">
            <a:extLst>
              <a:ext uri="{FF2B5EF4-FFF2-40B4-BE49-F238E27FC236}">
                <a16:creationId xmlns:a16="http://schemas.microsoft.com/office/drawing/2014/main" id="{F0FFE8B3-7915-200B-7A1D-8527B8B1CD63}"/>
              </a:ext>
            </a:extLst>
          </p:cNvPr>
          <p:cNvSpPr>
            <a:spLocks noGrp="1"/>
          </p:cNvSpPr>
          <p:nvPr>
            <p:ph type="title"/>
          </p:nvPr>
        </p:nvSpPr>
        <p:spPr>
          <a:xfrm>
            <a:off x="838200" y="267321"/>
            <a:ext cx="10515600" cy="620395"/>
          </a:xfrm>
        </p:spPr>
        <p:txBody>
          <a:bodyPr>
            <a:noAutofit/>
          </a:bodyPr>
          <a:lstStyle/>
          <a:p>
            <a:pPr eaLnBrk="1" hangingPunct="1"/>
            <a:r>
              <a:rPr lang="en-US" altLang="en-US" b="1" dirty="0"/>
              <a:t>Agenda of Workshop- Day 1</a:t>
            </a:r>
          </a:p>
        </p:txBody>
      </p:sp>
    </p:spTree>
    <p:extLst>
      <p:ext uri="{BB962C8B-B14F-4D97-AF65-F5344CB8AC3E}">
        <p14:creationId xmlns:p14="http://schemas.microsoft.com/office/powerpoint/2010/main" val="160176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9CC1E8-AC28-CF52-F310-C786FD692A0D}"/>
              </a:ext>
            </a:extLst>
          </p:cNvPr>
          <p:cNvGrpSpPr/>
          <p:nvPr/>
        </p:nvGrpSpPr>
        <p:grpSpPr>
          <a:xfrm>
            <a:off x="159248" y="1751647"/>
            <a:ext cx="11363325" cy="3781425"/>
            <a:chOff x="140017" y="1883727"/>
            <a:chExt cx="11363325" cy="3781425"/>
          </a:xfrm>
        </p:grpSpPr>
        <p:pic>
          <p:nvPicPr>
            <p:cNvPr id="5" name="Picture 4">
              <a:extLst>
                <a:ext uri="{FF2B5EF4-FFF2-40B4-BE49-F238E27FC236}">
                  <a16:creationId xmlns:a16="http://schemas.microsoft.com/office/drawing/2014/main" id="{B40D5D23-9083-5613-37C9-C11C4FE7B617}"/>
                </a:ext>
              </a:extLst>
            </p:cNvPr>
            <p:cNvPicPr>
              <a:picLocks noChangeAspect="1"/>
            </p:cNvPicPr>
            <p:nvPr/>
          </p:nvPicPr>
          <p:blipFill>
            <a:blip r:embed="rId3"/>
            <a:stretch>
              <a:fillRect/>
            </a:stretch>
          </p:blipFill>
          <p:spPr>
            <a:xfrm>
              <a:off x="140017" y="1883727"/>
              <a:ext cx="11363325" cy="3781425"/>
            </a:xfrm>
            <a:prstGeom prst="rect">
              <a:avLst/>
            </a:prstGeom>
          </p:spPr>
        </p:pic>
        <p:sp>
          <p:nvSpPr>
            <p:cNvPr id="9" name="Oval 8">
              <a:extLst>
                <a:ext uri="{FF2B5EF4-FFF2-40B4-BE49-F238E27FC236}">
                  <a16:creationId xmlns:a16="http://schemas.microsoft.com/office/drawing/2014/main" id="{B5ED3224-77B8-81D3-5FD3-FE493697C98D}"/>
                </a:ext>
              </a:extLst>
            </p:cNvPr>
            <p:cNvSpPr/>
            <p:nvPr/>
          </p:nvSpPr>
          <p:spPr>
            <a:xfrm>
              <a:off x="8258812" y="3352800"/>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10" name="Oval 9">
              <a:extLst>
                <a:ext uri="{FF2B5EF4-FFF2-40B4-BE49-F238E27FC236}">
                  <a16:creationId xmlns:a16="http://schemas.microsoft.com/office/drawing/2014/main" id="{5F8664D4-28C7-B399-B201-CDEB9A485264}"/>
                </a:ext>
              </a:extLst>
            </p:cNvPr>
            <p:cNvSpPr/>
            <p:nvPr/>
          </p:nvSpPr>
          <p:spPr>
            <a:xfrm>
              <a:off x="6467795" y="4140200"/>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12" name="Oval 11">
              <a:extLst>
                <a:ext uri="{FF2B5EF4-FFF2-40B4-BE49-F238E27FC236}">
                  <a16:creationId xmlns:a16="http://schemas.microsoft.com/office/drawing/2014/main" id="{C0184FD4-8939-7E46-BFB3-6597D273CD6A}"/>
                </a:ext>
              </a:extLst>
            </p:cNvPr>
            <p:cNvSpPr/>
            <p:nvPr/>
          </p:nvSpPr>
          <p:spPr>
            <a:xfrm>
              <a:off x="10090947" y="4140200"/>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grpSp>
      <p:sp>
        <p:nvSpPr>
          <p:cNvPr id="15" name="TextBox 14">
            <a:extLst>
              <a:ext uri="{FF2B5EF4-FFF2-40B4-BE49-F238E27FC236}">
                <a16:creationId xmlns:a16="http://schemas.microsoft.com/office/drawing/2014/main" id="{14A95986-8FE0-9FAE-C4A5-B9D0EDF501D1}"/>
              </a:ext>
            </a:extLst>
          </p:cNvPr>
          <p:cNvSpPr txBox="1"/>
          <p:nvPr/>
        </p:nvSpPr>
        <p:spPr>
          <a:xfrm>
            <a:off x="668093" y="1908171"/>
            <a:ext cx="1805607" cy="400110"/>
          </a:xfrm>
          <a:prstGeom prst="rect">
            <a:avLst/>
          </a:prstGeom>
          <a:noFill/>
        </p:spPr>
        <p:txBody>
          <a:bodyPr wrap="square" rtlCol="0">
            <a:spAutoFit/>
          </a:bodyPr>
          <a:lstStyle/>
          <a:p>
            <a:r>
              <a:rPr lang="en-IN" sz="2000" b="1" dirty="0">
                <a:latin typeface="+mj-lt"/>
              </a:rPr>
              <a:t>Module 1</a:t>
            </a:r>
          </a:p>
        </p:txBody>
      </p:sp>
      <p:sp>
        <p:nvSpPr>
          <p:cNvPr id="16" name="TextBox 15">
            <a:extLst>
              <a:ext uri="{FF2B5EF4-FFF2-40B4-BE49-F238E27FC236}">
                <a16:creationId xmlns:a16="http://schemas.microsoft.com/office/drawing/2014/main" id="{45869AA9-3B62-8E3F-0B4C-E6986A696EA1}"/>
              </a:ext>
            </a:extLst>
          </p:cNvPr>
          <p:cNvSpPr txBox="1"/>
          <p:nvPr/>
        </p:nvSpPr>
        <p:spPr>
          <a:xfrm>
            <a:off x="429551" y="2273950"/>
            <a:ext cx="1891543" cy="338554"/>
          </a:xfrm>
          <a:prstGeom prst="rect">
            <a:avLst/>
          </a:prstGeom>
          <a:noFill/>
        </p:spPr>
        <p:txBody>
          <a:bodyPr wrap="none" rtlCol="0">
            <a:spAutoFit/>
          </a:bodyPr>
          <a:lstStyle/>
          <a:p>
            <a:r>
              <a:rPr lang="en-IN" sz="1600" dirty="0">
                <a:latin typeface="+mj-lt"/>
              </a:rPr>
              <a:t>Vocal Communication</a:t>
            </a:r>
          </a:p>
        </p:txBody>
      </p:sp>
      <p:sp>
        <p:nvSpPr>
          <p:cNvPr id="17" name="TextBox 16">
            <a:extLst>
              <a:ext uri="{FF2B5EF4-FFF2-40B4-BE49-F238E27FC236}">
                <a16:creationId xmlns:a16="http://schemas.microsoft.com/office/drawing/2014/main" id="{8DA7D0EF-E31D-997E-656F-80397E5990CA}"/>
              </a:ext>
            </a:extLst>
          </p:cNvPr>
          <p:cNvSpPr txBox="1"/>
          <p:nvPr/>
        </p:nvSpPr>
        <p:spPr>
          <a:xfrm>
            <a:off x="4344234" y="2281603"/>
            <a:ext cx="2035384" cy="338554"/>
          </a:xfrm>
          <a:prstGeom prst="rect">
            <a:avLst/>
          </a:prstGeom>
          <a:noFill/>
        </p:spPr>
        <p:txBody>
          <a:bodyPr wrap="square" rtlCol="0">
            <a:spAutoFit/>
          </a:bodyPr>
          <a:lstStyle/>
          <a:p>
            <a:r>
              <a:rPr lang="en-IN" sz="1600" dirty="0">
                <a:latin typeface="+mj-lt"/>
              </a:rPr>
              <a:t>Email Etiquette</a:t>
            </a:r>
          </a:p>
        </p:txBody>
      </p:sp>
      <p:sp>
        <p:nvSpPr>
          <p:cNvPr id="18" name="TextBox 17">
            <a:extLst>
              <a:ext uri="{FF2B5EF4-FFF2-40B4-BE49-F238E27FC236}">
                <a16:creationId xmlns:a16="http://schemas.microsoft.com/office/drawing/2014/main" id="{DBC94E89-7BA8-5E3B-1B47-1888DBCC60F0}"/>
              </a:ext>
            </a:extLst>
          </p:cNvPr>
          <p:cNvSpPr txBox="1"/>
          <p:nvPr/>
        </p:nvSpPr>
        <p:spPr>
          <a:xfrm>
            <a:off x="2551141" y="5724003"/>
            <a:ext cx="1886029" cy="338554"/>
          </a:xfrm>
          <a:prstGeom prst="rect">
            <a:avLst/>
          </a:prstGeom>
          <a:noFill/>
        </p:spPr>
        <p:txBody>
          <a:bodyPr wrap="square" rtlCol="0">
            <a:spAutoFit/>
          </a:bodyPr>
          <a:lstStyle/>
          <a:p>
            <a:r>
              <a:rPr lang="en-IN" sz="1600" dirty="0">
                <a:latin typeface="+mj-lt"/>
              </a:rPr>
              <a:t>Dining Etiquette</a:t>
            </a:r>
          </a:p>
        </p:txBody>
      </p:sp>
      <p:sp>
        <p:nvSpPr>
          <p:cNvPr id="19" name="TextBox 18">
            <a:extLst>
              <a:ext uri="{FF2B5EF4-FFF2-40B4-BE49-F238E27FC236}">
                <a16:creationId xmlns:a16="http://schemas.microsoft.com/office/drawing/2014/main" id="{74C6664B-3A57-EBB6-B98D-9A531B04BA9F}"/>
              </a:ext>
            </a:extLst>
          </p:cNvPr>
          <p:cNvSpPr txBox="1"/>
          <p:nvPr/>
        </p:nvSpPr>
        <p:spPr>
          <a:xfrm>
            <a:off x="6217905" y="5691918"/>
            <a:ext cx="1536927" cy="584775"/>
          </a:xfrm>
          <a:prstGeom prst="rect">
            <a:avLst/>
          </a:prstGeom>
          <a:noFill/>
        </p:spPr>
        <p:txBody>
          <a:bodyPr wrap="square" rtlCol="0">
            <a:spAutoFit/>
          </a:bodyPr>
          <a:lstStyle/>
          <a:p>
            <a:r>
              <a:rPr lang="en-IN" sz="1600" dirty="0">
                <a:latin typeface="+mj-lt"/>
              </a:rPr>
              <a:t>Telephone &amp; Meeting Etiquette</a:t>
            </a:r>
          </a:p>
        </p:txBody>
      </p:sp>
      <p:sp>
        <p:nvSpPr>
          <p:cNvPr id="20" name="TextBox 19">
            <a:extLst>
              <a:ext uri="{FF2B5EF4-FFF2-40B4-BE49-F238E27FC236}">
                <a16:creationId xmlns:a16="http://schemas.microsoft.com/office/drawing/2014/main" id="{7C4D8FAA-09A4-2D2B-A496-9C37B87326A5}"/>
              </a:ext>
            </a:extLst>
          </p:cNvPr>
          <p:cNvSpPr txBox="1"/>
          <p:nvPr/>
        </p:nvSpPr>
        <p:spPr>
          <a:xfrm>
            <a:off x="8125188" y="2297439"/>
            <a:ext cx="1536927" cy="338554"/>
          </a:xfrm>
          <a:prstGeom prst="rect">
            <a:avLst/>
          </a:prstGeom>
          <a:noFill/>
        </p:spPr>
        <p:txBody>
          <a:bodyPr wrap="square" rtlCol="0">
            <a:spAutoFit/>
          </a:bodyPr>
          <a:lstStyle/>
          <a:p>
            <a:r>
              <a:rPr lang="en-IN" sz="1600" dirty="0">
                <a:latin typeface="+mj-lt"/>
              </a:rPr>
              <a:t>Social Etiquette</a:t>
            </a:r>
          </a:p>
        </p:txBody>
      </p:sp>
      <p:sp>
        <p:nvSpPr>
          <p:cNvPr id="43" name="Oval 42">
            <a:extLst>
              <a:ext uri="{FF2B5EF4-FFF2-40B4-BE49-F238E27FC236}">
                <a16:creationId xmlns:a16="http://schemas.microsoft.com/office/drawing/2014/main" id="{1F4C70DC-2A14-001B-9BF5-54A28AB41821}"/>
              </a:ext>
            </a:extLst>
          </p:cNvPr>
          <p:cNvSpPr/>
          <p:nvPr/>
        </p:nvSpPr>
        <p:spPr>
          <a:xfrm>
            <a:off x="1064200" y="3197375"/>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44" name="Oval 43">
            <a:extLst>
              <a:ext uri="{FF2B5EF4-FFF2-40B4-BE49-F238E27FC236}">
                <a16:creationId xmlns:a16="http://schemas.microsoft.com/office/drawing/2014/main" id="{D6F4772B-F2E5-EDCC-9BB5-0C7690B5CCD2}"/>
              </a:ext>
            </a:extLst>
          </p:cNvPr>
          <p:cNvSpPr/>
          <p:nvPr/>
        </p:nvSpPr>
        <p:spPr>
          <a:xfrm>
            <a:off x="2843871" y="4014199"/>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45" name="Oval 44">
            <a:extLst>
              <a:ext uri="{FF2B5EF4-FFF2-40B4-BE49-F238E27FC236}">
                <a16:creationId xmlns:a16="http://schemas.microsoft.com/office/drawing/2014/main" id="{252B715A-DB04-D2CD-0A0D-9A09E9E0A21B}"/>
              </a:ext>
            </a:extLst>
          </p:cNvPr>
          <p:cNvSpPr/>
          <p:nvPr/>
        </p:nvSpPr>
        <p:spPr>
          <a:xfrm>
            <a:off x="4646737" y="3214399"/>
            <a:ext cx="915668" cy="1000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46" name="TextBox 45">
            <a:extLst>
              <a:ext uri="{FF2B5EF4-FFF2-40B4-BE49-F238E27FC236}">
                <a16:creationId xmlns:a16="http://schemas.microsoft.com/office/drawing/2014/main" id="{DD6EA013-A959-E1E7-CE47-042E1A05B0C6}"/>
              </a:ext>
            </a:extLst>
          </p:cNvPr>
          <p:cNvSpPr txBox="1"/>
          <p:nvPr/>
        </p:nvSpPr>
        <p:spPr>
          <a:xfrm>
            <a:off x="2760708" y="5280758"/>
            <a:ext cx="1805607" cy="400110"/>
          </a:xfrm>
          <a:prstGeom prst="rect">
            <a:avLst/>
          </a:prstGeom>
          <a:noFill/>
        </p:spPr>
        <p:txBody>
          <a:bodyPr wrap="square" rtlCol="0">
            <a:spAutoFit/>
          </a:bodyPr>
          <a:lstStyle/>
          <a:p>
            <a:r>
              <a:rPr lang="en-IN" sz="2000" b="1" dirty="0">
                <a:latin typeface="+mj-lt"/>
              </a:rPr>
              <a:t>Module 2</a:t>
            </a:r>
          </a:p>
        </p:txBody>
      </p:sp>
      <p:sp>
        <p:nvSpPr>
          <p:cNvPr id="47" name="TextBox 46">
            <a:extLst>
              <a:ext uri="{FF2B5EF4-FFF2-40B4-BE49-F238E27FC236}">
                <a16:creationId xmlns:a16="http://schemas.microsoft.com/office/drawing/2014/main" id="{CE884F76-A815-DF86-AF51-F8D2C0BD9815}"/>
              </a:ext>
            </a:extLst>
          </p:cNvPr>
          <p:cNvSpPr txBox="1"/>
          <p:nvPr/>
        </p:nvSpPr>
        <p:spPr>
          <a:xfrm>
            <a:off x="4337203" y="1877691"/>
            <a:ext cx="1805607" cy="400110"/>
          </a:xfrm>
          <a:prstGeom prst="rect">
            <a:avLst/>
          </a:prstGeom>
          <a:noFill/>
        </p:spPr>
        <p:txBody>
          <a:bodyPr wrap="square" rtlCol="0">
            <a:spAutoFit/>
          </a:bodyPr>
          <a:lstStyle/>
          <a:p>
            <a:r>
              <a:rPr lang="en-IN" sz="2000" b="1" dirty="0">
                <a:latin typeface="+mj-lt"/>
              </a:rPr>
              <a:t>Module 3</a:t>
            </a:r>
          </a:p>
        </p:txBody>
      </p:sp>
      <p:sp>
        <p:nvSpPr>
          <p:cNvPr id="48" name="TextBox 47">
            <a:extLst>
              <a:ext uri="{FF2B5EF4-FFF2-40B4-BE49-F238E27FC236}">
                <a16:creationId xmlns:a16="http://schemas.microsoft.com/office/drawing/2014/main" id="{238D70FE-B3DE-CEAC-80A0-5AA0ECDD16AB}"/>
              </a:ext>
            </a:extLst>
          </p:cNvPr>
          <p:cNvSpPr txBox="1"/>
          <p:nvPr/>
        </p:nvSpPr>
        <p:spPr>
          <a:xfrm>
            <a:off x="6244032" y="5333017"/>
            <a:ext cx="1805607" cy="400110"/>
          </a:xfrm>
          <a:prstGeom prst="rect">
            <a:avLst/>
          </a:prstGeom>
          <a:noFill/>
        </p:spPr>
        <p:txBody>
          <a:bodyPr wrap="square" rtlCol="0">
            <a:spAutoFit/>
          </a:bodyPr>
          <a:lstStyle/>
          <a:p>
            <a:r>
              <a:rPr lang="en-IN" sz="2000" b="1" dirty="0">
                <a:latin typeface="+mj-lt"/>
              </a:rPr>
              <a:t>Module 4</a:t>
            </a:r>
          </a:p>
        </p:txBody>
      </p:sp>
      <p:sp>
        <p:nvSpPr>
          <p:cNvPr id="49" name="TextBox 48">
            <a:extLst>
              <a:ext uri="{FF2B5EF4-FFF2-40B4-BE49-F238E27FC236}">
                <a16:creationId xmlns:a16="http://schemas.microsoft.com/office/drawing/2014/main" id="{151E4304-4AE2-2E3F-0BA8-0AF545BA4157}"/>
              </a:ext>
            </a:extLst>
          </p:cNvPr>
          <p:cNvSpPr txBox="1"/>
          <p:nvPr/>
        </p:nvSpPr>
        <p:spPr>
          <a:xfrm>
            <a:off x="8180418" y="1908171"/>
            <a:ext cx="1805607" cy="400110"/>
          </a:xfrm>
          <a:prstGeom prst="rect">
            <a:avLst/>
          </a:prstGeom>
          <a:noFill/>
        </p:spPr>
        <p:txBody>
          <a:bodyPr wrap="square" rtlCol="0">
            <a:spAutoFit/>
          </a:bodyPr>
          <a:lstStyle/>
          <a:p>
            <a:r>
              <a:rPr lang="en-IN" sz="2000" b="1" dirty="0">
                <a:latin typeface="+mj-lt"/>
              </a:rPr>
              <a:t>Module 5</a:t>
            </a:r>
          </a:p>
        </p:txBody>
      </p:sp>
      <p:sp>
        <p:nvSpPr>
          <p:cNvPr id="50" name="TextBox 49">
            <a:extLst>
              <a:ext uri="{FF2B5EF4-FFF2-40B4-BE49-F238E27FC236}">
                <a16:creationId xmlns:a16="http://schemas.microsoft.com/office/drawing/2014/main" id="{82681F65-46ED-9B7F-78F1-E8BBA8C745FA}"/>
              </a:ext>
            </a:extLst>
          </p:cNvPr>
          <p:cNvSpPr txBox="1"/>
          <p:nvPr/>
        </p:nvSpPr>
        <p:spPr>
          <a:xfrm>
            <a:off x="9726945" y="5395058"/>
            <a:ext cx="1931653" cy="400110"/>
          </a:xfrm>
          <a:prstGeom prst="rect">
            <a:avLst/>
          </a:prstGeom>
          <a:noFill/>
        </p:spPr>
        <p:txBody>
          <a:bodyPr wrap="square" rtlCol="0">
            <a:spAutoFit/>
          </a:bodyPr>
          <a:lstStyle/>
          <a:p>
            <a:r>
              <a:rPr lang="en-IN" sz="2000" b="1" dirty="0">
                <a:latin typeface="+mj-lt"/>
              </a:rPr>
              <a:t>End of Workshop</a:t>
            </a:r>
          </a:p>
        </p:txBody>
      </p:sp>
      <p:sp>
        <p:nvSpPr>
          <p:cNvPr id="51" name="Title 1">
            <a:extLst>
              <a:ext uri="{FF2B5EF4-FFF2-40B4-BE49-F238E27FC236}">
                <a16:creationId xmlns:a16="http://schemas.microsoft.com/office/drawing/2014/main" id="{F0FFE8B3-7915-200B-7A1D-8527B8B1CD63}"/>
              </a:ext>
            </a:extLst>
          </p:cNvPr>
          <p:cNvSpPr>
            <a:spLocks noGrp="1"/>
          </p:cNvSpPr>
          <p:nvPr>
            <p:ph type="title"/>
          </p:nvPr>
        </p:nvSpPr>
        <p:spPr>
          <a:xfrm>
            <a:off x="838200" y="212082"/>
            <a:ext cx="10515600" cy="620395"/>
          </a:xfrm>
        </p:spPr>
        <p:txBody>
          <a:bodyPr>
            <a:noAutofit/>
          </a:bodyPr>
          <a:lstStyle/>
          <a:p>
            <a:pPr eaLnBrk="1" hangingPunct="1"/>
            <a:r>
              <a:rPr lang="en-US" altLang="en-US" b="1" dirty="0"/>
              <a:t>Agenda of Workshop- Day 2</a:t>
            </a:r>
          </a:p>
        </p:txBody>
      </p:sp>
      <p:pic>
        <p:nvPicPr>
          <p:cNvPr id="3" name="Picture 2">
            <a:extLst>
              <a:ext uri="{FF2B5EF4-FFF2-40B4-BE49-F238E27FC236}">
                <a16:creationId xmlns:a16="http://schemas.microsoft.com/office/drawing/2014/main" id="{1C9315B9-4BA3-7EA1-AA30-9BD682F43D33}"/>
              </a:ext>
            </a:extLst>
          </p:cNvPr>
          <p:cNvPicPr>
            <a:picLocks noChangeAspect="1"/>
          </p:cNvPicPr>
          <p:nvPr/>
        </p:nvPicPr>
        <p:blipFill>
          <a:blip r:embed="rId4"/>
          <a:stretch>
            <a:fillRect/>
          </a:stretch>
        </p:blipFill>
        <p:spPr>
          <a:xfrm>
            <a:off x="1180957" y="3365932"/>
            <a:ext cx="682154" cy="682154"/>
          </a:xfrm>
          <a:prstGeom prst="rect">
            <a:avLst/>
          </a:prstGeom>
        </p:spPr>
      </p:pic>
      <p:pic>
        <p:nvPicPr>
          <p:cNvPr id="7" name="Picture 6">
            <a:extLst>
              <a:ext uri="{FF2B5EF4-FFF2-40B4-BE49-F238E27FC236}">
                <a16:creationId xmlns:a16="http://schemas.microsoft.com/office/drawing/2014/main" id="{8F53C8B4-FB5F-4F03-862B-339D4686FD7A}"/>
              </a:ext>
            </a:extLst>
          </p:cNvPr>
          <p:cNvPicPr>
            <a:picLocks noChangeAspect="1"/>
          </p:cNvPicPr>
          <p:nvPr/>
        </p:nvPicPr>
        <p:blipFill>
          <a:blip r:embed="rId5"/>
          <a:stretch>
            <a:fillRect/>
          </a:stretch>
        </p:blipFill>
        <p:spPr>
          <a:xfrm>
            <a:off x="2848282" y="4052924"/>
            <a:ext cx="934842" cy="934842"/>
          </a:xfrm>
          <a:prstGeom prst="rect">
            <a:avLst/>
          </a:prstGeom>
        </p:spPr>
      </p:pic>
      <p:pic>
        <p:nvPicPr>
          <p:cNvPr id="11" name="Picture 10">
            <a:extLst>
              <a:ext uri="{FF2B5EF4-FFF2-40B4-BE49-F238E27FC236}">
                <a16:creationId xmlns:a16="http://schemas.microsoft.com/office/drawing/2014/main" id="{BD239520-0D00-5D86-02CC-9E1D5630D776}"/>
              </a:ext>
            </a:extLst>
          </p:cNvPr>
          <p:cNvPicPr>
            <a:picLocks noChangeAspect="1"/>
          </p:cNvPicPr>
          <p:nvPr/>
        </p:nvPicPr>
        <p:blipFill>
          <a:blip r:embed="rId6"/>
          <a:stretch>
            <a:fillRect/>
          </a:stretch>
        </p:blipFill>
        <p:spPr>
          <a:xfrm>
            <a:off x="4765864" y="3313245"/>
            <a:ext cx="734841" cy="734841"/>
          </a:xfrm>
          <a:prstGeom prst="rect">
            <a:avLst/>
          </a:prstGeom>
        </p:spPr>
      </p:pic>
      <p:pic>
        <p:nvPicPr>
          <p:cNvPr id="23" name="Picture 22">
            <a:extLst>
              <a:ext uri="{FF2B5EF4-FFF2-40B4-BE49-F238E27FC236}">
                <a16:creationId xmlns:a16="http://schemas.microsoft.com/office/drawing/2014/main" id="{D1491439-F145-9B43-9D9D-FD43A2EBFB67}"/>
              </a:ext>
            </a:extLst>
          </p:cNvPr>
          <p:cNvPicPr>
            <a:picLocks noChangeAspect="1"/>
          </p:cNvPicPr>
          <p:nvPr/>
        </p:nvPicPr>
        <p:blipFill>
          <a:blip r:embed="rId7"/>
          <a:stretch>
            <a:fillRect/>
          </a:stretch>
        </p:blipFill>
        <p:spPr>
          <a:xfrm>
            <a:off x="6570611" y="4207892"/>
            <a:ext cx="707380" cy="707380"/>
          </a:xfrm>
          <a:prstGeom prst="rect">
            <a:avLst/>
          </a:prstGeom>
        </p:spPr>
      </p:pic>
      <p:pic>
        <p:nvPicPr>
          <p:cNvPr id="25" name="Picture 24">
            <a:extLst>
              <a:ext uri="{FF2B5EF4-FFF2-40B4-BE49-F238E27FC236}">
                <a16:creationId xmlns:a16="http://schemas.microsoft.com/office/drawing/2014/main" id="{364E217B-DD29-EF35-5207-BCB63179FF60}"/>
              </a:ext>
            </a:extLst>
          </p:cNvPr>
          <p:cNvPicPr>
            <a:picLocks noChangeAspect="1"/>
          </p:cNvPicPr>
          <p:nvPr/>
        </p:nvPicPr>
        <p:blipFill>
          <a:blip r:embed="rId8"/>
          <a:stretch>
            <a:fillRect/>
          </a:stretch>
        </p:blipFill>
        <p:spPr>
          <a:xfrm>
            <a:off x="8346092" y="3324994"/>
            <a:ext cx="779570" cy="779570"/>
          </a:xfrm>
          <a:prstGeom prst="rect">
            <a:avLst/>
          </a:prstGeom>
        </p:spPr>
      </p:pic>
      <p:pic>
        <p:nvPicPr>
          <p:cNvPr id="27" name="Picture 26">
            <a:extLst>
              <a:ext uri="{FF2B5EF4-FFF2-40B4-BE49-F238E27FC236}">
                <a16:creationId xmlns:a16="http://schemas.microsoft.com/office/drawing/2014/main" id="{C616F76B-1C40-38D9-000D-678B97F8C964}"/>
              </a:ext>
            </a:extLst>
          </p:cNvPr>
          <p:cNvPicPr>
            <a:picLocks noChangeAspect="1"/>
          </p:cNvPicPr>
          <p:nvPr/>
        </p:nvPicPr>
        <p:blipFill>
          <a:blip r:embed="rId9"/>
          <a:stretch>
            <a:fillRect/>
          </a:stretch>
        </p:blipFill>
        <p:spPr>
          <a:xfrm>
            <a:off x="10186220" y="4179790"/>
            <a:ext cx="763584" cy="763584"/>
          </a:xfrm>
          <a:prstGeom prst="rect">
            <a:avLst/>
          </a:prstGeom>
        </p:spPr>
      </p:pic>
    </p:spTree>
    <p:extLst>
      <p:ext uri="{BB962C8B-B14F-4D97-AF65-F5344CB8AC3E}">
        <p14:creationId xmlns:p14="http://schemas.microsoft.com/office/powerpoint/2010/main" val="356425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46" grpId="0"/>
      <p:bldP spid="47"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D123CB-AA79-93C9-501B-31094C851059}"/>
              </a:ext>
            </a:extLst>
          </p:cNvPr>
          <p:cNvSpPr/>
          <p:nvPr/>
        </p:nvSpPr>
        <p:spPr>
          <a:xfrm>
            <a:off x="636104" y="1690687"/>
            <a:ext cx="9382539" cy="325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848209" y="151127"/>
            <a:ext cx="10367175" cy="629921"/>
          </a:xfrm>
        </p:spPr>
        <p:txBody>
          <a:bodyPr>
            <a:noAutofit/>
          </a:bodyPr>
          <a:lstStyle/>
          <a:p>
            <a:r>
              <a:rPr lang="en-US" b="1" dirty="0"/>
              <a:t>Qualities of a Brand </a:t>
            </a:r>
            <a:endParaRPr lang="en-IN" b="1" dirty="0"/>
          </a:p>
        </p:txBody>
      </p:sp>
      <p:sp>
        <p:nvSpPr>
          <p:cNvPr id="6" name="TextBox 5">
            <a:extLst>
              <a:ext uri="{FF2B5EF4-FFF2-40B4-BE49-F238E27FC236}">
                <a16:creationId xmlns:a16="http://schemas.microsoft.com/office/drawing/2014/main" id="{D21ADA2E-A35A-FE78-7ACA-56A88E652971}"/>
              </a:ext>
            </a:extLst>
          </p:cNvPr>
          <p:cNvSpPr txBox="1"/>
          <p:nvPr/>
        </p:nvSpPr>
        <p:spPr>
          <a:xfrm>
            <a:off x="3749676" y="5967225"/>
            <a:ext cx="8442324" cy="523220"/>
          </a:xfrm>
          <a:prstGeom prst="rect">
            <a:avLst/>
          </a:prstGeom>
          <a:noFill/>
        </p:spPr>
        <p:txBody>
          <a:bodyPr wrap="square">
            <a:spAutoFit/>
          </a:bodyPr>
          <a:lstStyle/>
          <a:p>
            <a:r>
              <a:rPr lang="en-US" sz="2800" baseline="0" dirty="0"/>
              <a:t>Can</a:t>
            </a:r>
            <a:r>
              <a:rPr lang="en-US" sz="2800" dirty="0"/>
              <a:t> Individuals also become brands.</a:t>
            </a:r>
            <a:endParaRPr lang="en-US" sz="2800" baseline="0" dirty="0"/>
          </a:p>
        </p:txBody>
      </p:sp>
      <p:pic>
        <p:nvPicPr>
          <p:cNvPr id="9" name="Content Placeholder 4">
            <a:extLst>
              <a:ext uri="{FF2B5EF4-FFF2-40B4-BE49-F238E27FC236}">
                <a16:creationId xmlns:a16="http://schemas.microsoft.com/office/drawing/2014/main" id="{9A008825-9CD4-411E-BC00-77248C00D4DB}"/>
              </a:ext>
            </a:extLst>
          </p:cNvPr>
          <p:cNvPicPr>
            <a:picLocks noChangeAspect="1"/>
          </p:cNvPicPr>
          <p:nvPr/>
        </p:nvPicPr>
        <p:blipFill rotWithShape="1">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t="31512"/>
          <a:stretch/>
        </p:blipFill>
        <p:spPr>
          <a:xfrm>
            <a:off x="-1" y="2342147"/>
            <a:ext cx="12412127" cy="3642728"/>
          </a:xfrm>
          <a:prstGeom prst="rect">
            <a:avLst/>
          </a:prstGeom>
        </p:spPr>
      </p:pic>
      <p:sp>
        <p:nvSpPr>
          <p:cNvPr id="10" name="TextBox 9">
            <a:extLst>
              <a:ext uri="{FF2B5EF4-FFF2-40B4-BE49-F238E27FC236}">
                <a16:creationId xmlns:a16="http://schemas.microsoft.com/office/drawing/2014/main" id="{5A7C5B35-4801-E2B0-A769-F5646822F5C3}"/>
              </a:ext>
            </a:extLst>
          </p:cNvPr>
          <p:cNvSpPr txBox="1"/>
          <p:nvPr/>
        </p:nvSpPr>
        <p:spPr>
          <a:xfrm>
            <a:off x="1394268" y="3882906"/>
            <a:ext cx="1277914" cy="523220"/>
          </a:xfrm>
          <a:prstGeom prst="rect">
            <a:avLst/>
          </a:prstGeom>
          <a:noFill/>
        </p:spPr>
        <p:txBody>
          <a:bodyPr wrap="none" rtlCol="0">
            <a:spAutoFit/>
          </a:bodyPr>
          <a:lstStyle/>
          <a:p>
            <a:r>
              <a:rPr lang="en-IN" sz="2800" b="1" dirty="0">
                <a:latin typeface="Agency FB" panose="020B0503020202020204" pitchFamily="34" charset="0"/>
              </a:rPr>
              <a:t>Powerful</a:t>
            </a:r>
          </a:p>
        </p:txBody>
      </p:sp>
      <p:sp>
        <p:nvSpPr>
          <p:cNvPr id="13" name="TextBox 12">
            <a:extLst>
              <a:ext uri="{FF2B5EF4-FFF2-40B4-BE49-F238E27FC236}">
                <a16:creationId xmlns:a16="http://schemas.microsoft.com/office/drawing/2014/main" id="{466B5AE1-C9B9-71D8-DBEE-71877EB91BB8}"/>
              </a:ext>
            </a:extLst>
          </p:cNvPr>
          <p:cNvSpPr txBox="1"/>
          <p:nvPr/>
        </p:nvSpPr>
        <p:spPr>
          <a:xfrm>
            <a:off x="9624884" y="3882906"/>
            <a:ext cx="1590500" cy="523220"/>
          </a:xfrm>
          <a:prstGeom prst="rect">
            <a:avLst/>
          </a:prstGeom>
          <a:noFill/>
        </p:spPr>
        <p:txBody>
          <a:bodyPr wrap="square" rtlCol="0">
            <a:spAutoFit/>
          </a:bodyPr>
          <a:lstStyle/>
          <a:p>
            <a:r>
              <a:rPr lang="en-IN" sz="2800" b="1" dirty="0">
                <a:latin typeface="Agency FB" panose="020B0503020202020204" pitchFamily="34" charset="0"/>
              </a:rPr>
              <a:t>Valuable</a:t>
            </a:r>
          </a:p>
        </p:txBody>
      </p:sp>
      <p:sp>
        <p:nvSpPr>
          <p:cNvPr id="14" name="TextBox 13">
            <a:extLst>
              <a:ext uri="{FF2B5EF4-FFF2-40B4-BE49-F238E27FC236}">
                <a16:creationId xmlns:a16="http://schemas.microsoft.com/office/drawing/2014/main" id="{91DF3895-F90F-DDF0-85AA-C791B1B1BCD5}"/>
              </a:ext>
            </a:extLst>
          </p:cNvPr>
          <p:cNvSpPr txBox="1"/>
          <p:nvPr/>
        </p:nvSpPr>
        <p:spPr>
          <a:xfrm>
            <a:off x="4114181" y="3882906"/>
            <a:ext cx="1484702" cy="523220"/>
          </a:xfrm>
          <a:prstGeom prst="rect">
            <a:avLst/>
          </a:prstGeom>
          <a:noFill/>
        </p:spPr>
        <p:txBody>
          <a:bodyPr wrap="none" rtlCol="0">
            <a:spAutoFit/>
          </a:bodyPr>
          <a:lstStyle/>
          <a:p>
            <a:r>
              <a:rPr lang="en-IN" sz="2800" b="1" dirty="0">
                <a:latin typeface="Agency FB" panose="020B0503020202020204" pitchFamily="34" charset="0"/>
              </a:rPr>
              <a:t>Consistent</a:t>
            </a:r>
          </a:p>
        </p:txBody>
      </p:sp>
      <p:sp>
        <p:nvSpPr>
          <p:cNvPr id="15" name="TextBox 14">
            <a:extLst>
              <a:ext uri="{FF2B5EF4-FFF2-40B4-BE49-F238E27FC236}">
                <a16:creationId xmlns:a16="http://schemas.microsoft.com/office/drawing/2014/main" id="{1918F48D-A194-1104-5677-3042AA4DA2AF}"/>
              </a:ext>
            </a:extLst>
          </p:cNvPr>
          <p:cNvSpPr txBox="1"/>
          <p:nvPr/>
        </p:nvSpPr>
        <p:spPr>
          <a:xfrm>
            <a:off x="6860976" y="3949526"/>
            <a:ext cx="915635" cy="523220"/>
          </a:xfrm>
          <a:prstGeom prst="rect">
            <a:avLst/>
          </a:prstGeom>
          <a:noFill/>
        </p:spPr>
        <p:txBody>
          <a:bodyPr wrap="none" rtlCol="0">
            <a:spAutoFit/>
          </a:bodyPr>
          <a:lstStyle/>
          <a:p>
            <a:r>
              <a:rPr lang="en-IN" sz="2800" b="1" dirty="0">
                <a:latin typeface="Agency FB" panose="020B0503020202020204" pitchFamily="34" charset="0"/>
              </a:rPr>
              <a:t>Visual</a:t>
            </a:r>
          </a:p>
        </p:txBody>
      </p:sp>
    </p:spTree>
    <p:extLst>
      <p:ext uri="{BB962C8B-B14F-4D97-AF65-F5344CB8AC3E}">
        <p14:creationId xmlns:p14="http://schemas.microsoft.com/office/powerpoint/2010/main" val="335128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11DCA1E-C326-2716-CF3F-A1F85363A14B}"/>
              </a:ext>
            </a:extLst>
          </p:cNvPr>
          <p:cNvGraphicFramePr/>
          <p:nvPr/>
        </p:nvGraphicFramePr>
        <p:xfrm>
          <a:off x="4802977" y="1227540"/>
          <a:ext cx="701043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4313FA1-6A78-3C63-DB3A-515906A9B55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205627" y="1808973"/>
            <a:ext cx="498764" cy="498764"/>
          </a:xfrm>
          <a:prstGeom prst="rect">
            <a:avLst/>
          </a:prstGeom>
        </p:spPr>
      </p:pic>
      <p:pic>
        <p:nvPicPr>
          <p:cNvPr id="6" name="Picture 5">
            <a:extLst>
              <a:ext uri="{FF2B5EF4-FFF2-40B4-BE49-F238E27FC236}">
                <a16:creationId xmlns:a16="http://schemas.microsoft.com/office/drawing/2014/main" id="{D6511A52-B8BA-569A-5971-23D09EE8AC0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638871" y="3047778"/>
            <a:ext cx="498764" cy="498764"/>
          </a:xfrm>
          <a:prstGeom prst="rect">
            <a:avLst/>
          </a:prstGeom>
        </p:spPr>
      </p:pic>
      <p:pic>
        <p:nvPicPr>
          <p:cNvPr id="7" name="Picture 6">
            <a:extLst>
              <a:ext uri="{FF2B5EF4-FFF2-40B4-BE49-F238E27FC236}">
                <a16:creationId xmlns:a16="http://schemas.microsoft.com/office/drawing/2014/main" id="{27D4019D-6374-F2ED-06A6-39E3A56579F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175"/>
          <a:stretch/>
        </p:blipFill>
        <p:spPr>
          <a:xfrm>
            <a:off x="5455009" y="4277673"/>
            <a:ext cx="738371" cy="611551"/>
          </a:xfrm>
          <a:prstGeom prst="rect">
            <a:avLst/>
          </a:prstGeom>
        </p:spPr>
      </p:pic>
      <p:pic>
        <p:nvPicPr>
          <p:cNvPr id="8" name="Picture 7">
            <a:extLst>
              <a:ext uri="{FF2B5EF4-FFF2-40B4-BE49-F238E27FC236}">
                <a16:creationId xmlns:a16="http://schemas.microsoft.com/office/drawing/2014/main" id="{BEFDC72B-05F6-D21E-9A83-4BAD40DD8CE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76049" y="5464120"/>
            <a:ext cx="738371" cy="738371"/>
          </a:xfrm>
          <a:prstGeom prst="rect">
            <a:avLst/>
          </a:prstGeom>
        </p:spPr>
      </p:pic>
      <p:pic>
        <p:nvPicPr>
          <p:cNvPr id="13" name="Picture 12">
            <a:extLst>
              <a:ext uri="{FF2B5EF4-FFF2-40B4-BE49-F238E27FC236}">
                <a16:creationId xmlns:a16="http://schemas.microsoft.com/office/drawing/2014/main" id="{D27171E8-0C74-550F-E9E9-452B36A0672A}"/>
              </a:ext>
            </a:extLst>
          </p:cNvPr>
          <p:cNvPicPr>
            <a:picLocks noChangeAspect="1"/>
          </p:cNvPicPr>
          <p:nvPr/>
        </p:nvPicPr>
        <p:blipFill>
          <a:blip r:embed="rId12">
            <a:clrChange>
              <a:clrFrom>
                <a:srgbClr val="EEEEEE"/>
              </a:clrFrom>
              <a:clrTo>
                <a:srgbClr val="EEEEEE">
                  <a:alpha val="0"/>
                </a:srgbClr>
              </a:clrTo>
            </a:clrChange>
          </a:blip>
          <a:stretch>
            <a:fillRect/>
          </a:stretch>
        </p:blipFill>
        <p:spPr>
          <a:xfrm>
            <a:off x="211942" y="3334749"/>
            <a:ext cx="4446160" cy="3311458"/>
          </a:xfrm>
          <a:prstGeom prst="rect">
            <a:avLst/>
          </a:prstGeom>
        </p:spPr>
      </p:pic>
      <p:sp>
        <p:nvSpPr>
          <p:cNvPr id="16" name="Title 1">
            <a:extLst>
              <a:ext uri="{FF2B5EF4-FFF2-40B4-BE49-F238E27FC236}">
                <a16:creationId xmlns:a16="http://schemas.microsoft.com/office/drawing/2014/main" id="{0267FC5C-5420-C857-7DC0-5055936361C4}"/>
              </a:ext>
            </a:extLst>
          </p:cNvPr>
          <p:cNvSpPr>
            <a:spLocks noGrp="1"/>
          </p:cNvSpPr>
          <p:nvPr>
            <p:ph type="title"/>
          </p:nvPr>
        </p:nvSpPr>
        <p:spPr>
          <a:xfrm>
            <a:off x="814415" y="174224"/>
            <a:ext cx="9779952" cy="609600"/>
          </a:xfrm>
        </p:spPr>
        <p:txBody>
          <a:bodyPr anchor="b">
            <a:noAutofit/>
          </a:bodyPr>
          <a:lstStyle/>
          <a:p>
            <a:pPr eaLnBrk="1" hangingPunct="1"/>
            <a:r>
              <a:rPr lang="en-US" altLang="en-US" sz="3600" b="1" dirty="0"/>
              <a:t>1. Taking Ownership and Accountability</a:t>
            </a:r>
          </a:p>
        </p:txBody>
      </p:sp>
    </p:spTree>
    <p:extLst>
      <p:ext uri="{BB962C8B-B14F-4D97-AF65-F5344CB8AC3E}">
        <p14:creationId xmlns:p14="http://schemas.microsoft.com/office/powerpoint/2010/main" val="353055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345F44-689B-4C74-A5D6-24EF7E5D6845}"/>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F679BB95-537A-4E33-9B33-9D53EE5F61D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BACC517B-BE61-4A35-AFF3-99642CBB407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2FCFBEA2-E340-4507-81C1-9B3E8D48E021}"/>
                                            </p:graphic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09DC80E9-A8F6-4284-B35E-20B6C1845D73}"/>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EF43E16C-41F0-4307-826A-0C12355127F8}"/>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332BB7A1-096E-4EF8-9152-A801C35E3F0E}"/>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E200DF1C-1A9B-4A71-8DB9-302205167B97}"/>
                                            </p:graphic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FD06C1EB-20D7-4F34-91DD-334142EE8C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9DF0-D521-A5E4-1E19-642CA90120DA}"/>
              </a:ext>
            </a:extLst>
          </p:cNvPr>
          <p:cNvSpPr>
            <a:spLocks noGrp="1"/>
          </p:cNvSpPr>
          <p:nvPr>
            <p:ph type="title"/>
          </p:nvPr>
        </p:nvSpPr>
        <p:spPr>
          <a:xfrm>
            <a:off x="838200" y="263215"/>
            <a:ext cx="10515600" cy="561341"/>
          </a:xfrm>
        </p:spPr>
        <p:txBody>
          <a:bodyPr/>
          <a:lstStyle/>
          <a:p>
            <a:r>
              <a:rPr lang="en-IN" sz="3600" dirty="0"/>
              <a:t>How to Avoid Blame Game/Walking the extra mile</a:t>
            </a:r>
          </a:p>
        </p:txBody>
      </p:sp>
      <p:grpSp>
        <p:nvGrpSpPr>
          <p:cNvPr id="4" name="Group 3">
            <a:extLst>
              <a:ext uri="{FF2B5EF4-FFF2-40B4-BE49-F238E27FC236}">
                <a16:creationId xmlns:a16="http://schemas.microsoft.com/office/drawing/2014/main" id="{80DE58E4-9E52-D88C-26B7-4EDF53F98A35}"/>
              </a:ext>
            </a:extLst>
          </p:cNvPr>
          <p:cNvGrpSpPr/>
          <p:nvPr/>
        </p:nvGrpSpPr>
        <p:grpSpPr>
          <a:xfrm>
            <a:off x="838200" y="1897700"/>
            <a:ext cx="10306594" cy="4416414"/>
            <a:chOff x="838200" y="1897700"/>
            <a:chExt cx="10306594" cy="4416414"/>
          </a:xfrm>
        </p:grpSpPr>
        <p:pic>
          <p:nvPicPr>
            <p:cNvPr id="5" name="Picture 4">
              <a:extLst>
                <a:ext uri="{FF2B5EF4-FFF2-40B4-BE49-F238E27FC236}">
                  <a16:creationId xmlns:a16="http://schemas.microsoft.com/office/drawing/2014/main" id="{A0375CFE-E73F-CB5C-6606-CB280C4483DB}"/>
                </a:ext>
              </a:extLst>
            </p:cNvPr>
            <p:cNvPicPr>
              <a:picLocks noChangeAspect="1"/>
            </p:cNvPicPr>
            <p:nvPr/>
          </p:nvPicPr>
          <p:blipFill>
            <a:blip r:embed="rId3"/>
            <a:stretch>
              <a:fillRect/>
            </a:stretch>
          </p:blipFill>
          <p:spPr>
            <a:xfrm>
              <a:off x="838200" y="1897700"/>
              <a:ext cx="10306594" cy="4416414"/>
            </a:xfrm>
            <a:prstGeom prst="rect">
              <a:avLst/>
            </a:prstGeom>
          </p:spPr>
        </p:pic>
        <p:sp>
          <p:nvSpPr>
            <p:cNvPr id="6" name="Rectangle 5">
              <a:extLst>
                <a:ext uri="{FF2B5EF4-FFF2-40B4-BE49-F238E27FC236}">
                  <a16:creationId xmlns:a16="http://schemas.microsoft.com/office/drawing/2014/main" id="{2799E4B8-BBB8-780E-80C8-C15B8EFAA1DB}"/>
                </a:ext>
              </a:extLst>
            </p:cNvPr>
            <p:cNvSpPr/>
            <p:nvPr/>
          </p:nvSpPr>
          <p:spPr>
            <a:xfrm>
              <a:off x="2351314" y="3291841"/>
              <a:ext cx="1214846" cy="9144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593C180F-B740-1745-98EC-EC712917E64F}"/>
                </a:ext>
              </a:extLst>
            </p:cNvPr>
            <p:cNvSpPr/>
            <p:nvPr/>
          </p:nvSpPr>
          <p:spPr>
            <a:xfrm>
              <a:off x="5384074" y="3291841"/>
              <a:ext cx="1214846" cy="9144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07DC7C3A-99F3-A545-6283-9983BFF2D068}"/>
                </a:ext>
              </a:extLst>
            </p:cNvPr>
            <p:cNvSpPr/>
            <p:nvPr/>
          </p:nvSpPr>
          <p:spPr>
            <a:xfrm>
              <a:off x="8595360" y="3291841"/>
              <a:ext cx="1214846" cy="9144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32D47D2A-2E07-A6D5-824A-7E2382491FE6}"/>
                </a:ext>
              </a:extLst>
            </p:cNvPr>
            <p:cNvSpPr/>
            <p:nvPr/>
          </p:nvSpPr>
          <p:spPr>
            <a:xfrm>
              <a:off x="2172787" y="4206241"/>
              <a:ext cx="1393373" cy="56170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80F8077F-F69C-FB9C-22B2-46E3CDB228A6}"/>
                </a:ext>
              </a:extLst>
            </p:cNvPr>
            <p:cNvSpPr/>
            <p:nvPr/>
          </p:nvSpPr>
          <p:spPr>
            <a:xfrm>
              <a:off x="8172993" y="3121027"/>
              <a:ext cx="2059579" cy="2170428"/>
            </a:xfrm>
            <a:prstGeom prst="ellipse">
              <a:avLst/>
            </a:prstGeom>
            <a:solidFill>
              <a:srgbClr val="F2F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0F79A545-D1C1-AF37-60BA-B8DB9B6678FA}"/>
                </a:ext>
              </a:extLst>
            </p:cNvPr>
            <p:cNvSpPr/>
            <p:nvPr/>
          </p:nvSpPr>
          <p:spPr>
            <a:xfrm>
              <a:off x="5066210" y="3121027"/>
              <a:ext cx="2059579" cy="2170428"/>
            </a:xfrm>
            <a:prstGeom prst="ellipse">
              <a:avLst/>
            </a:prstGeom>
            <a:solidFill>
              <a:srgbClr val="F2F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8422EB4A-541A-2D70-1620-F9B2106437E7}"/>
                </a:ext>
              </a:extLst>
            </p:cNvPr>
            <p:cNvSpPr/>
            <p:nvPr/>
          </p:nvSpPr>
          <p:spPr>
            <a:xfrm>
              <a:off x="1928947" y="3020693"/>
              <a:ext cx="2059579" cy="2170427"/>
            </a:xfrm>
            <a:prstGeom prst="ellipse">
              <a:avLst/>
            </a:prstGeom>
            <a:solidFill>
              <a:srgbClr val="F2F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b="1" dirty="0">
                <a:solidFill>
                  <a:schemeClr val="tx1"/>
                </a:solidFill>
              </a:endParaRPr>
            </a:p>
          </p:txBody>
        </p:sp>
      </p:grpSp>
      <p:pic>
        <p:nvPicPr>
          <p:cNvPr id="14" name="Graphic 13" descr="Lightbulb">
            <a:extLst>
              <a:ext uri="{FF2B5EF4-FFF2-40B4-BE49-F238E27FC236}">
                <a16:creationId xmlns:a16="http://schemas.microsoft.com/office/drawing/2014/main" id="{8AB8AD3A-4474-F52D-BC41-03409BB9DE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5708" y="3228108"/>
            <a:ext cx="727530" cy="727530"/>
          </a:xfrm>
          <a:prstGeom prst="rect">
            <a:avLst/>
          </a:prstGeom>
        </p:spPr>
      </p:pic>
      <p:sp>
        <p:nvSpPr>
          <p:cNvPr id="16" name="TextBox 15">
            <a:extLst>
              <a:ext uri="{FF2B5EF4-FFF2-40B4-BE49-F238E27FC236}">
                <a16:creationId xmlns:a16="http://schemas.microsoft.com/office/drawing/2014/main" id="{0C4CBBC3-9D03-A05B-E45D-F99A21CA5E72}"/>
              </a:ext>
            </a:extLst>
          </p:cNvPr>
          <p:cNvSpPr txBox="1"/>
          <p:nvPr/>
        </p:nvSpPr>
        <p:spPr>
          <a:xfrm>
            <a:off x="2048691" y="4092668"/>
            <a:ext cx="1637212" cy="769441"/>
          </a:xfrm>
          <a:prstGeom prst="rect">
            <a:avLst/>
          </a:prstGeom>
          <a:noFill/>
        </p:spPr>
        <p:txBody>
          <a:bodyPr wrap="square">
            <a:spAutoFit/>
          </a:bodyPr>
          <a:lstStyle/>
          <a:p>
            <a:pPr algn="ctr"/>
            <a:r>
              <a:rPr lang="en-IN" sz="2000" b="1" dirty="0">
                <a:solidFill>
                  <a:schemeClr val="tx1"/>
                </a:solidFill>
              </a:rPr>
              <a:t>Focus</a:t>
            </a:r>
            <a:r>
              <a:rPr lang="en-IN" b="1" dirty="0">
                <a:solidFill>
                  <a:schemeClr val="tx1"/>
                </a:solidFill>
              </a:rPr>
              <a:t> </a:t>
            </a:r>
            <a:r>
              <a:rPr lang="en-IN" sz="2000" b="1" dirty="0">
                <a:solidFill>
                  <a:schemeClr val="tx1"/>
                </a:solidFill>
              </a:rPr>
              <a:t>On </a:t>
            </a:r>
            <a:r>
              <a:rPr lang="en-IN" sz="2400" b="1" dirty="0">
                <a:solidFill>
                  <a:schemeClr val="tx1"/>
                </a:solidFill>
              </a:rPr>
              <a:t>Solutions</a:t>
            </a:r>
            <a:endParaRPr lang="en-IN" sz="2000" b="1" dirty="0">
              <a:solidFill>
                <a:schemeClr val="tx1"/>
              </a:solidFill>
            </a:endParaRPr>
          </a:p>
        </p:txBody>
      </p:sp>
      <p:sp>
        <p:nvSpPr>
          <p:cNvPr id="17" name="TextBox 16">
            <a:extLst>
              <a:ext uri="{FF2B5EF4-FFF2-40B4-BE49-F238E27FC236}">
                <a16:creationId xmlns:a16="http://schemas.microsoft.com/office/drawing/2014/main" id="{D1A6856C-697D-B815-5CFB-D6E2C45DFF58}"/>
              </a:ext>
            </a:extLst>
          </p:cNvPr>
          <p:cNvSpPr txBox="1"/>
          <p:nvPr/>
        </p:nvSpPr>
        <p:spPr>
          <a:xfrm>
            <a:off x="5172891" y="4092668"/>
            <a:ext cx="1637212" cy="738664"/>
          </a:xfrm>
          <a:prstGeom prst="rect">
            <a:avLst/>
          </a:prstGeom>
          <a:noFill/>
        </p:spPr>
        <p:txBody>
          <a:bodyPr wrap="square">
            <a:spAutoFit/>
          </a:bodyPr>
          <a:lstStyle/>
          <a:p>
            <a:pPr algn="ctr"/>
            <a:r>
              <a:rPr lang="en-IN" sz="1800" b="1" dirty="0">
                <a:solidFill>
                  <a:schemeClr val="tx1"/>
                </a:solidFill>
              </a:rPr>
              <a:t>Respond with </a:t>
            </a:r>
            <a:r>
              <a:rPr lang="en-IN" sz="2400" b="1" dirty="0">
                <a:solidFill>
                  <a:schemeClr val="tx1"/>
                </a:solidFill>
              </a:rPr>
              <a:t>Empathy</a:t>
            </a:r>
            <a:endParaRPr lang="en-IN" sz="1800" b="1" dirty="0">
              <a:solidFill>
                <a:schemeClr val="tx1"/>
              </a:solidFill>
            </a:endParaRPr>
          </a:p>
        </p:txBody>
      </p:sp>
      <p:sp>
        <p:nvSpPr>
          <p:cNvPr id="18" name="TextBox 17">
            <a:extLst>
              <a:ext uri="{FF2B5EF4-FFF2-40B4-BE49-F238E27FC236}">
                <a16:creationId xmlns:a16="http://schemas.microsoft.com/office/drawing/2014/main" id="{1F0BE6B3-0D8A-FF79-79CB-B93A8A1D7B3A}"/>
              </a:ext>
            </a:extLst>
          </p:cNvPr>
          <p:cNvSpPr txBox="1"/>
          <p:nvPr/>
        </p:nvSpPr>
        <p:spPr>
          <a:xfrm>
            <a:off x="8232865" y="4092668"/>
            <a:ext cx="1637212" cy="923330"/>
          </a:xfrm>
          <a:prstGeom prst="rect">
            <a:avLst/>
          </a:prstGeom>
          <a:noFill/>
        </p:spPr>
        <p:txBody>
          <a:bodyPr wrap="square">
            <a:spAutoFit/>
          </a:bodyPr>
          <a:lstStyle/>
          <a:p>
            <a:pPr algn="ctr"/>
            <a:r>
              <a:rPr lang="en-IN" sz="1800" b="1" dirty="0">
                <a:solidFill>
                  <a:schemeClr val="tx1"/>
                </a:solidFill>
              </a:rPr>
              <a:t>Realise that mistakes are Inevitable</a:t>
            </a:r>
          </a:p>
        </p:txBody>
      </p:sp>
      <p:pic>
        <p:nvPicPr>
          <p:cNvPr id="20" name="Graphic 19" descr="Handshake">
            <a:extLst>
              <a:ext uri="{FF2B5EF4-FFF2-40B4-BE49-F238E27FC236}">
                <a16:creationId xmlns:a16="http://schemas.microsoft.com/office/drawing/2014/main" id="{B08FAD78-83F3-94D4-6BF9-54E816846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5354" y="3108327"/>
            <a:ext cx="914400" cy="914400"/>
          </a:xfrm>
          <a:prstGeom prst="rect">
            <a:avLst/>
          </a:prstGeom>
        </p:spPr>
      </p:pic>
      <p:pic>
        <p:nvPicPr>
          <p:cNvPr id="22" name="Graphic 21" descr="Checkmark">
            <a:extLst>
              <a:ext uri="{FF2B5EF4-FFF2-40B4-BE49-F238E27FC236}">
                <a16:creationId xmlns:a16="http://schemas.microsoft.com/office/drawing/2014/main" id="{7D62474F-218B-70DD-45CE-9B115FA936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55891" y="3428999"/>
            <a:ext cx="492891" cy="492891"/>
          </a:xfrm>
          <a:prstGeom prst="rect">
            <a:avLst/>
          </a:prstGeom>
        </p:spPr>
      </p:pic>
    </p:spTree>
    <p:extLst>
      <p:ext uri="{BB962C8B-B14F-4D97-AF65-F5344CB8AC3E}">
        <p14:creationId xmlns:p14="http://schemas.microsoft.com/office/powerpoint/2010/main" val="77021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4DFB-F41D-E07F-561A-ED5D9F70E759}"/>
              </a:ext>
            </a:extLst>
          </p:cNvPr>
          <p:cNvSpPr>
            <a:spLocks noGrp="1"/>
          </p:cNvSpPr>
          <p:nvPr>
            <p:ph type="title"/>
          </p:nvPr>
        </p:nvSpPr>
        <p:spPr>
          <a:xfrm>
            <a:off x="838199" y="221419"/>
            <a:ext cx="10515600" cy="561341"/>
          </a:xfrm>
        </p:spPr>
        <p:txBody>
          <a:bodyPr>
            <a:noAutofit/>
          </a:bodyPr>
          <a:lstStyle/>
          <a:p>
            <a:r>
              <a:rPr lang="en-US" dirty="0"/>
              <a:t>Activity on body language </a:t>
            </a:r>
            <a:endParaRPr lang="en-IN" dirty="0"/>
          </a:p>
        </p:txBody>
      </p:sp>
      <p:pic>
        <p:nvPicPr>
          <p:cNvPr id="5" name="Content Placeholder 4">
            <a:extLst>
              <a:ext uri="{FF2B5EF4-FFF2-40B4-BE49-F238E27FC236}">
                <a16:creationId xmlns:a16="http://schemas.microsoft.com/office/drawing/2014/main" id="{3E9175BF-959E-BE20-B02D-359CEE333CC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827" b="21252"/>
          <a:stretch/>
        </p:blipFill>
        <p:spPr>
          <a:xfrm>
            <a:off x="0" y="1016000"/>
            <a:ext cx="12191999" cy="4927600"/>
          </a:xfrm>
        </p:spPr>
      </p:pic>
    </p:spTree>
    <p:extLst>
      <p:ext uri="{BB962C8B-B14F-4D97-AF65-F5344CB8AC3E}">
        <p14:creationId xmlns:p14="http://schemas.microsoft.com/office/powerpoint/2010/main" val="34575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4F45-3193-F935-43A9-5CAEA20EE79A}"/>
              </a:ext>
            </a:extLst>
          </p:cNvPr>
          <p:cNvSpPr>
            <a:spLocks noGrp="1"/>
          </p:cNvSpPr>
          <p:nvPr>
            <p:ph type="title"/>
          </p:nvPr>
        </p:nvSpPr>
        <p:spPr>
          <a:xfrm>
            <a:off x="700087" y="125365"/>
            <a:ext cx="10515600" cy="695953"/>
          </a:xfrm>
        </p:spPr>
        <p:txBody>
          <a:bodyPr/>
          <a:lstStyle/>
          <a:p>
            <a:r>
              <a:rPr lang="en-US" dirty="0"/>
              <a:t>Facial Expressions</a:t>
            </a:r>
            <a:endParaRPr lang="en-IN" dirty="0"/>
          </a:p>
        </p:txBody>
      </p:sp>
      <p:sp>
        <p:nvSpPr>
          <p:cNvPr id="3" name="Content Placeholder 2">
            <a:extLst>
              <a:ext uri="{FF2B5EF4-FFF2-40B4-BE49-F238E27FC236}">
                <a16:creationId xmlns:a16="http://schemas.microsoft.com/office/drawing/2014/main" id="{53C886BC-BB4A-0CD2-C21B-B4EFBAB65196}"/>
              </a:ext>
            </a:extLst>
          </p:cNvPr>
          <p:cNvSpPr>
            <a:spLocks noGrp="1"/>
          </p:cNvSpPr>
          <p:nvPr>
            <p:ph idx="1"/>
          </p:nvPr>
        </p:nvSpPr>
        <p:spPr>
          <a:xfrm>
            <a:off x="0" y="887707"/>
            <a:ext cx="11353800" cy="1416868"/>
          </a:xfrm>
        </p:spPr>
        <p:txBody>
          <a:bodyPr>
            <a:noAutofit/>
          </a:bodyPr>
          <a:lstStyle/>
          <a:p>
            <a:pPr marL="457200" lvl="1" indent="0">
              <a:lnSpc>
                <a:spcPct val="110000"/>
              </a:lnSpc>
              <a:buNone/>
            </a:pPr>
            <a:r>
              <a:rPr lang="en-US" sz="2200" b="0" i="0" dirty="0">
                <a:solidFill>
                  <a:srgbClr val="212121"/>
                </a:solidFill>
                <a:effectLst/>
              </a:rPr>
              <a:t>Facial expressions, gestures, and eye gaze are often important part of Body language</a:t>
            </a:r>
          </a:p>
        </p:txBody>
      </p:sp>
      <p:pic>
        <p:nvPicPr>
          <p:cNvPr id="4" name="Picture 3">
            <a:extLst>
              <a:ext uri="{FF2B5EF4-FFF2-40B4-BE49-F238E27FC236}">
                <a16:creationId xmlns:a16="http://schemas.microsoft.com/office/drawing/2014/main" id="{91C71DEB-22C2-28C4-A97E-DBE694039834}"/>
              </a:ext>
            </a:extLst>
          </p:cNvPr>
          <p:cNvPicPr>
            <a:picLocks noChangeAspect="1"/>
          </p:cNvPicPr>
          <p:nvPr/>
        </p:nvPicPr>
        <p:blipFill rotWithShape="1">
          <a:blip r:embed="rId3">
            <a:extLst>
              <a:ext uri="{28A0092B-C50C-407E-A947-70E740481C1C}">
                <a14:useLocalDpi xmlns:a14="http://schemas.microsoft.com/office/drawing/2010/main" val="0"/>
              </a:ext>
            </a:extLst>
          </a:blip>
          <a:srcRect b="-527"/>
          <a:stretch/>
        </p:blipFill>
        <p:spPr>
          <a:xfrm>
            <a:off x="700087" y="1716061"/>
            <a:ext cx="11491913" cy="4914608"/>
          </a:xfrm>
          <a:prstGeom prst="rect">
            <a:avLst/>
          </a:prstGeom>
        </p:spPr>
      </p:pic>
    </p:spTree>
    <p:extLst>
      <p:ext uri="{BB962C8B-B14F-4D97-AF65-F5344CB8AC3E}">
        <p14:creationId xmlns:p14="http://schemas.microsoft.com/office/powerpoint/2010/main" val="156457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DC4F-50AF-2559-628A-0581036763F1}"/>
              </a:ext>
            </a:extLst>
          </p:cNvPr>
          <p:cNvSpPr>
            <a:spLocks noGrp="1"/>
          </p:cNvSpPr>
          <p:nvPr>
            <p:ph type="title"/>
          </p:nvPr>
        </p:nvSpPr>
        <p:spPr>
          <a:xfrm>
            <a:off x="711144" y="178350"/>
            <a:ext cx="10515600" cy="561341"/>
          </a:xfrm>
        </p:spPr>
        <p:txBody>
          <a:bodyPr>
            <a:noAutofit/>
          </a:bodyPr>
          <a:lstStyle/>
          <a:p>
            <a:r>
              <a:rPr lang="en-US" sz="4000" dirty="0"/>
              <a:t>My Workspace</a:t>
            </a:r>
            <a:endParaRPr lang="en-IN" sz="4000" dirty="0"/>
          </a:p>
        </p:txBody>
      </p:sp>
      <p:sp>
        <p:nvSpPr>
          <p:cNvPr id="3" name="Content Placeholder 2">
            <a:extLst>
              <a:ext uri="{FF2B5EF4-FFF2-40B4-BE49-F238E27FC236}">
                <a16:creationId xmlns:a16="http://schemas.microsoft.com/office/drawing/2014/main" id="{DD2C0AB9-6D86-F5BE-4F36-CFDC500AF203}"/>
              </a:ext>
            </a:extLst>
          </p:cNvPr>
          <p:cNvSpPr>
            <a:spLocks noGrp="1"/>
          </p:cNvSpPr>
          <p:nvPr>
            <p:ph idx="1"/>
          </p:nvPr>
        </p:nvSpPr>
        <p:spPr>
          <a:xfrm>
            <a:off x="1" y="1013870"/>
            <a:ext cx="4800600" cy="4959987"/>
          </a:xfrm>
          <a:solidFill>
            <a:srgbClr val="D0CCC9"/>
          </a:solidFill>
        </p:spPr>
        <p:txBody>
          <a:bodyPr anchor="ctr">
            <a:normAutofit/>
          </a:bodyPr>
          <a:lstStyle/>
          <a:p>
            <a:pPr lvl="1">
              <a:lnSpc>
                <a:spcPct val="100000"/>
              </a:lnSpc>
            </a:pPr>
            <a:r>
              <a:rPr lang="en-US" sz="2400" b="0" i="0" dirty="0">
                <a:effectLst/>
              </a:rPr>
              <a:t>Your workspace is a representation of yourself.</a:t>
            </a:r>
          </a:p>
          <a:p>
            <a:pPr lvl="1">
              <a:lnSpc>
                <a:spcPct val="150000"/>
              </a:lnSpc>
            </a:pPr>
            <a:r>
              <a:rPr lang="en-US" sz="2400" dirty="0"/>
              <a:t>Keep it clean and tidy</a:t>
            </a:r>
          </a:p>
          <a:p>
            <a:pPr lvl="1">
              <a:lnSpc>
                <a:spcPct val="150000"/>
              </a:lnSpc>
            </a:pPr>
            <a:r>
              <a:rPr lang="en-US" sz="2400" dirty="0"/>
              <a:t>Keep your desk Organized</a:t>
            </a:r>
          </a:p>
          <a:p>
            <a:pPr lvl="1">
              <a:lnSpc>
                <a:spcPct val="150000"/>
              </a:lnSpc>
            </a:pPr>
            <a:r>
              <a:rPr lang="en-US" sz="2400" dirty="0"/>
              <a:t>No Eating at desk/Workstation</a:t>
            </a:r>
          </a:p>
          <a:p>
            <a:pPr lvl="1">
              <a:lnSpc>
                <a:spcPct val="150000"/>
              </a:lnSpc>
            </a:pPr>
            <a:r>
              <a:rPr lang="en-US" sz="2400" dirty="0"/>
              <a:t>Decorations </a:t>
            </a:r>
          </a:p>
          <a:p>
            <a:pPr lvl="1">
              <a:lnSpc>
                <a:spcPct val="100000"/>
              </a:lnSpc>
            </a:pPr>
            <a:r>
              <a:rPr lang="en-US" sz="2400" dirty="0"/>
              <a:t>Avoid Talking loudly-Use meeting rooms</a:t>
            </a:r>
            <a:endParaRPr lang="en-IN" dirty="0"/>
          </a:p>
        </p:txBody>
      </p:sp>
      <p:pic>
        <p:nvPicPr>
          <p:cNvPr id="5" name="Picture 4">
            <a:extLst>
              <a:ext uri="{FF2B5EF4-FFF2-40B4-BE49-F238E27FC236}">
                <a16:creationId xmlns:a16="http://schemas.microsoft.com/office/drawing/2014/main" id="{1BB94198-EB5A-85D5-E41A-CE2A6A69EF2C}"/>
              </a:ext>
            </a:extLst>
          </p:cNvPr>
          <p:cNvPicPr>
            <a:picLocks noChangeAspect="1"/>
          </p:cNvPicPr>
          <p:nvPr/>
        </p:nvPicPr>
        <p:blipFill>
          <a:blip r:embed="rId3">
            <a:extLst>
              <a:ext uri="{28A0092B-C50C-407E-A947-70E740481C1C}">
                <a14:useLocalDpi xmlns:a14="http://schemas.microsoft.com/office/drawing/2010/main" val="0"/>
              </a:ext>
            </a:extLst>
          </a:blip>
          <a:srcRect l="18612" r="18612"/>
          <a:stretch/>
        </p:blipFill>
        <p:spPr>
          <a:xfrm>
            <a:off x="4800601" y="1013870"/>
            <a:ext cx="7391399" cy="4959987"/>
          </a:xfrm>
          <a:prstGeom prst="rect">
            <a:avLst/>
          </a:prstGeom>
        </p:spPr>
      </p:pic>
    </p:spTree>
    <p:extLst>
      <p:ext uri="{BB962C8B-B14F-4D97-AF65-F5344CB8AC3E}">
        <p14:creationId xmlns:p14="http://schemas.microsoft.com/office/powerpoint/2010/main" val="390362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T FONTS">
      <a:majorFont>
        <a:latin typeface="Swis721 Cn BT"/>
        <a:ea typeface=""/>
        <a:cs typeface=""/>
      </a:majorFont>
      <a:minorFont>
        <a:latin typeface="Swis721 Cn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10239</TotalTime>
  <Words>4734</Words>
  <Application>Microsoft Office PowerPoint</Application>
  <PresentationFormat>Widescreen</PresentationFormat>
  <Paragraphs>453</Paragraphs>
  <Slides>18</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Agency FB</vt:lpstr>
      <vt:lpstr>Arial</vt:lpstr>
      <vt:lpstr>Calibri</vt:lpstr>
      <vt:lpstr>Libre Franklin</vt:lpstr>
      <vt:lpstr>Merriweather</vt:lpstr>
      <vt:lpstr>Muli</vt:lpstr>
      <vt:lpstr>neuzeit-grotesk</vt:lpstr>
      <vt:lpstr>Noto Sans</vt:lpstr>
      <vt:lpstr>Open Sans</vt:lpstr>
      <vt:lpstr>Proxima Nova</vt:lpstr>
      <vt:lpstr>Swis721 Cn BT</vt:lpstr>
      <vt:lpstr>Symbol</vt:lpstr>
      <vt:lpstr>Office Theme</vt:lpstr>
      <vt:lpstr>PowerPoint Presentation</vt:lpstr>
      <vt:lpstr>Agenda of Workshop- Day 1</vt:lpstr>
      <vt:lpstr>Agenda of Workshop- Day 2</vt:lpstr>
      <vt:lpstr>Qualities of a Brand </vt:lpstr>
      <vt:lpstr>1. Taking Ownership and Accountability</vt:lpstr>
      <vt:lpstr>How to Avoid Blame Game/Walking the extra mile</vt:lpstr>
      <vt:lpstr>Activity on body language </vt:lpstr>
      <vt:lpstr>Facial Expressions</vt:lpstr>
      <vt:lpstr>My Workspace</vt:lpstr>
      <vt:lpstr>Corporate dressing for Male -Contd</vt:lpstr>
      <vt:lpstr>Corporate dressing  for Female -Contd</vt:lpstr>
      <vt:lpstr>Hygiene </vt:lpstr>
      <vt:lpstr>PowerPoint Presentation</vt:lpstr>
      <vt:lpstr>PowerPoint Presentation</vt:lpstr>
      <vt:lpstr>PowerPoint Presentation</vt:lpstr>
      <vt:lpstr>Meeting Etiquettes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Freelance Training</dc:creator>
  <cp:lastModifiedBy>Sidharth Bhandari</cp:lastModifiedBy>
  <cp:revision>285</cp:revision>
  <dcterms:created xsi:type="dcterms:W3CDTF">2023-01-23T06:20:00Z</dcterms:created>
  <dcterms:modified xsi:type="dcterms:W3CDTF">2024-09-05T14:58:34Z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90EF907C673F404189FE2F52BB681FE7</vt:lpwstr>
  </property>
  <property fmtid="{D5CDD505-2E9C-101B-9397-08002B2CF9AE}" pid="3" name="KSOProductBuildVer">
    <vt:lpwstr>1033-11.2.0.11486</vt:lpwstr>
  </property>
</Properties>
</file>