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527" r:id="rId2"/>
    <p:sldId id="3617" r:id="rId3"/>
    <p:sldId id="3619" r:id="rId4"/>
    <p:sldId id="3620" r:id="rId5"/>
    <p:sldId id="444" r:id="rId6"/>
    <p:sldId id="3600" r:id="rId7"/>
    <p:sldId id="3540" r:id="rId8"/>
    <p:sldId id="3539" r:id="rId9"/>
    <p:sldId id="3624" r:id="rId10"/>
    <p:sldId id="497" r:id="rId11"/>
    <p:sldId id="468" r:id="rId12"/>
    <p:sldId id="476" r:id="rId13"/>
    <p:sldId id="3608" r:id="rId14"/>
    <p:sldId id="491"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dharth Bhandari" initials="SB" lastIdx="42" clrIdx="0">
    <p:extLst>
      <p:ext uri="{19B8F6BF-5375-455C-9EA6-DF929625EA0E}">
        <p15:presenceInfo xmlns:p15="http://schemas.microsoft.com/office/powerpoint/2012/main" userId="408c4fe377057d52" providerId="Windows Live"/>
      </p:ext>
    </p:extLst>
  </p:cmAuthor>
  <p:cmAuthor id="2" name="Dhrupad Sankar Hazra" initials="DSH" lastIdx="3" clrIdx="1">
    <p:extLst>
      <p:ext uri="{19B8F6BF-5375-455C-9EA6-DF929625EA0E}">
        <p15:presenceInfo xmlns:p15="http://schemas.microsoft.com/office/powerpoint/2012/main" userId="6f6b56eeaa0d3520" providerId="Windows Live"/>
      </p:ext>
    </p:extLst>
  </p:cmAuthor>
  <p:cmAuthor id="3" name="Mohammad Armaan" initials="MA" lastIdx="16" clrIdx="2">
    <p:extLst>
      <p:ext uri="{19B8F6BF-5375-455C-9EA6-DF929625EA0E}">
        <p15:presenceInfo xmlns:p15="http://schemas.microsoft.com/office/powerpoint/2012/main" userId="31aef47c891f50ed" providerId="Windows Live"/>
      </p:ext>
    </p:extLst>
  </p:cmAuthor>
  <p:cmAuthor id="4" name="Mohammad" initials="M" lastIdx="11" clrIdx="3">
    <p:extLst>
      <p:ext uri="{19B8F6BF-5375-455C-9EA6-DF929625EA0E}">
        <p15:presenceInfo xmlns:p15="http://schemas.microsoft.com/office/powerpoint/2012/main" userId="315c467f4dbd61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87"/>
    <a:srgbClr val="E5E9EC"/>
    <a:srgbClr val="FCD1B9"/>
    <a:srgbClr val="DECDC3"/>
    <a:srgbClr val="DDE6E8"/>
    <a:srgbClr val="C3D08A"/>
    <a:srgbClr val="CDA498"/>
    <a:srgbClr val="C4967F"/>
    <a:srgbClr val="B4907A"/>
    <a:srgbClr val="FF72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0" autoAdjust="0"/>
    <p:restoredTop sz="85578" autoAdjust="0"/>
  </p:normalViewPr>
  <p:slideViewPr>
    <p:cSldViewPr snapToGrid="0">
      <p:cViewPr varScale="1">
        <p:scale>
          <a:sx n="63" d="100"/>
          <a:sy n="63" d="100"/>
        </p:scale>
        <p:origin x="75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990B0B-F90F-0046-986C-AEDF149A05B4}" type="doc">
      <dgm:prSet loTypeId="urn:microsoft.com/office/officeart/2005/8/layout/pyramid1" loCatId="" qsTypeId="urn:microsoft.com/office/officeart/2005/8/quickstyle/simple1" qsCatId="simple" csTypeId="urn:microsoft.com/office/officeart/2005/8/colors/colorful4" csCatId="colorful" phldr="1"/>
      <dgm:spPr/>
    </dgm:pt>
    <dgm:pt modelId="{B107CF33-C64A-0E4D-8F27-B6A7C1FB8C87}">
      <dgm:prSet phldrT="[Text]" custT="1"/>
      <dgm:spPr/>
      <dgm:t>
        <a:bodyPr/>
        <a:lstStyle/>
        <a:p>
          <a:r>
            <a:rPr lang="en-US" sz="2000" dirty="0">
              <a:latin typeface="+mn-lt"/>
            </a:rPr>
            <a:t>E.Q</a:t>
          </a:r>
        </a:p>
      </dgm:t>
    </dgm:pt>
    <dgm:pt modelId="{EF17F9B1-E607-744B-8571-A3852CDE629C}" type="parTrans" cxnId="{6C8986AC-7BE3-ED40-98F1-A6DBBDBF89BC}">
      <dgm:prSet/>
      <dgm:spPr/>
      <dgm:t>
        <a:bodyPr/>
        <a:lstStyle/>
        <a:p>
          <a:endParaRPr lang="en-US"/>
        </a:p>
      </dgm:t>
    </dgm:pt>
    <dgm:pt modelId="{76866B74-48E3-734C-868D-31C86C5A0C41}" type="sibTrans" cxnId="{6C8986AC-7BE3-ED40-98F1-A6DBBDBF89BC}">
      <dgm:prSet/>
      <dgm:spPr/>
      <dgm:t>
        <a:bodyPr/>
        <a:lstStyle/>
        <a:p>
          <a:endParaRPr lang="en-US"/>
        </a:p>
      </dgm:t>
    </dgm:pt>
    <dgm:pt modelId="{2AB86A29-432B-B145-864B-C67A177091DF}">
      <dgm:prSet phldrT="[Text]" custT="1"/>
      <dgm:spPr/>
      <dgm:t>
        <a:bodyPr/>
        <a:lstStyle/>
        <a:p>
          <a:r>
            <a:rPr lang="en-US" sz="2000" dirty="0">
              <a:latin typeface="+mn-lt"/>
            </a:rPr>
            <a:t>Etiquette/ Social Grace</a:t>
          </a:r>
        </a:p>
      </dgm:t>
    </dgm:pt>
    <dgm:pt modelId="{1CDFC1B3-2D4D-1A4F-91AB-80E0E73D3931}" type="parTrans" cxnId="{F77EE75A-614F-E54D-87E3-ABDC35709F2E}">
      <dgm:prSet/>
      <dgm:spPr/>
      <dgm:t>
        <a:bodyPr/>
        <a:lstStyle/>
        <a:p>
          <a:endParaRPr lang="en-US"/>
        </a:p>
      </dgm:t>
    </dgm:pt>
    <dgm:pt modelId="{C4D3CF12-00BA-824D-8E25-CA769422F151}" type="sibTrans" cxnId="{F77EE75A-614F-E54D-87E3-ABDC35709F2E}">
      <dgm:prSet/>
      <dgm:spPr/>
      <dgm:t>
        <a:bodyPr/>
        <a:lstStyle/>
        <a:p>
          <a:endParaRPr lang="en-US"/>
        </a:p>
      </dgm:t>
    </dgm:pt>
    <dgm:pt modelId="{EEEA0BD7-86D7-B847-A327-7A9C048AB9FD}">
      <dgm:prSet phldrT="[Text]" custT="1"/>
      <dgm:spPr/>
      <dgm:t>
        <a:bodyPr/>
        <a:lstStyle/>
        <a:p>
          <a:r>
            <a:rPr lang="en-US" sz="2000" dirty="0">
              <a:latin typeface="+mn-lt"/>
            </a:rPr>
            <a:t>Communication Skills + Body Language</a:t>
          </a:r>
        </a:p>
      </dgm:t>
    </dgm:pt>
    <dgm:pt modelId="{CF078CB0-820B-C14F-82CE-E21F2062A58F}" type="parTrans" cxnId="{6ECC1ABD-48E6-4849-A6B6-82C2B8458C11}">
      <dgm:prSet/>
      <dgm:spPr/>
      <dgm:t>
        <a:bodyPr/>
        <a:lstStyle/>
        <a:p>
          <a:endParaRPr lang="en-US"/>
        </a:p>
      </dgm:t>
    </dgm:pt>
    <dgm:pt modelId="{74E2DB39-479B-BF43-831B-F16341F44AA7}" type="sibTrans" cxnId="{6ECC1ABD-48E6-4849-A6B6-82C2B8458C11}">
      <dgm:prSet/>
      <dgm:spPr/>
      <dgm:t>
        <a:bodyPr/>
        <a:lstStyle/>
        <a:p>
          <a:endParaRPr lang="en-US"/>
        </a:p>
      </dgm:t>
    </dgm:pt>
    <dgm:pt modelId="{BAE991D4-7BEA-DE44-B4E8-86956F221496}">
      <dgm:prSet phldrT="[Text]" custT="1"/>
      <dgm:spPr/>
      <dgm:t>
        <a:bodyPr/>
        <a:lstStyle/>
        <a:p>
          <a:r>
            <a:rPr lang="en-US" sz="2000" dirty="0">
              <a:latin typeface="+mn-lt"/>
            </a:rPr>
            <a:t>Grooming and Dressing</a:t>
          </a:r>
        </a:p>
      </dgm:t>
    </dgm:pt>
    <dgm:pt modelId="{7471ABB5-84D3-3042-B5E4-A27BF7DB7EE4}" type="parTrans" cxnId="{EA1EB397-C46F-E841-8C82-C6D3FE5B6412}">
      <dgm:prSet/>
      <dgm:spPr/>
      <dgm:t>
        <a:bodyPr/>
        <a:lstStyle/>
        <a:p>
          <a:endParaRPr lang="en-US"/>
        </a:p>
      </dgm:t>
    </dgm:pt>
    <dgm:pt modelId="{1888F689-579C-184C-B423-842B00D5B0D7}" type="sibTrans" cxnId="{EA1EB397-C46F-E841-8C82-C6D3FE5B6412}">
      <dgm:prSet/>
      <dgm:spPr/>
      <dgm:t>
        <a:bodyPr/>
        <a:lstStyle/>
        <a:p>
          <a:endParaRPr lang="en-US"/>
        </a:p>
      </dgm:t>
    </dgm:pt>
    <dgm:pt modelId="{A4CE405F-02C7-7B43-8D2B-4FFB3B331806}">
      <dgm:prSet phldrT="[Text]" custT="1"/>
      <dgm:spPr/>
      <dgm:t>
        <a:bodyPr/>
        <a:lstStyle/>
        <a:p>
          <a:r>
            <a:rPr lang="en-US" sz="2000" dirty="0">
              <a:latin typeface="+mn-lt"/>
            </a:rPr>
            <a:t>Education and Domain Knowledge</a:t>
          </a:r>
        </a:p>
      </dgm:t>
    </dgm:pt>
    <dgm:pt modelId="{2FD78EF5-C79A-B34B-BD87-962D26CD7F65}" type="parTrans" cxnId="{9B223901-C2A8-E246-9B2D-16103C73D996}">
      <dgm:prSet/>
      <dgm:spPr/>
      <dgm:t>
        <a:bodyPr/>
        <a:lstStyle/>
        <a:p>
          <a:endParaRPr lang="en-US"/>
        </a:p>
      </dgm:t>
    </dgm:pt>
    <dgm:pt modelId="{2C3CA73E-8225-5C40-8382-C0E317AEC3B9}" type="sibTrans" cxnId="{9B223901-C2A8-E246-9B2D-16103C73D996}">
      <dgm:prSet/>
      <dgm:spPr/>
      <dgm:t>
        <a:bodyPr/>
        <a:lstStyle/>
        <a:p>
          <a:endParaRPr lang="en-US"/>
        </a:p>
      </dgm:t>
    </dgm:pt>
    <dgm:pt modelId="{F6F2BF14-CFAD-884A-83DE-759AB6C07092}" type="pres">
      <dgm:prSet presAssocID="{FB990B0B-F90F-0046-986C-AEDF149A05B4}" presName="Name0" presStyleCnt="0">
        <dgm:presLayoutVars>
          <dgm:dir/>
          <dgm:animLvl val="lvl"/>
          <dgm:resizeHandles val="exact"/>
        </dgm:presLayoutVars>
      </dgm:prSet>
      <dgm:spPr/>
    </dgm:pt>
    <dgm:pt modelId="{8037BFC0-5CA5-1A43-8EB4-0A81D6C6D683}" type="pres">
      <dgm:prSet presAssocID="{B107CF33-C64A-0E4D-8F27-B6A7C1FB8C87}" presName="Name8" presStyleCnt="0"/>
      <dgm:spPr/>
    </dgm:pt>
    <dgm:pt modelId="{C35BF21F-A11E-B64F-B689-4B8DAD31B31F}" type="pres">
      <dgm:prSet presAssocID="{B107CF33-C64A-0E4D-8F27-B6A7C1FB8C87}" presName="level" presStyleLbl="node1" presStyleIdx="0" presStyleCnt="5">
        <dgm:presLayoutVars>
          <dgm:chMax val="1"/>
          <dgm:bulletEnabled val="1"/>
        </dgm:presLayoutVars>
      </dgm:prSet>
      <dgm:spPr/>
    </dgm:pt>
    <dgm:pt modelId="{294D6057-A28B-634F-9E90-8B26DB41A763}" type="pres">
      <dgm:prSet presAssocID="{B107CF33-C64A-0E4D-8F27-B6A7C1FB8C87}" presName="levelTx" presStyleLbl="revTx" presStyleIdx="0" presStyleCnt="0">
        <dgm:presLayoutVars>
          <dgm:chMax val="1"/>
          <dgm:bulletEnabled val="1"/>
        </dgm:presLayoutVars>
      </dgm:prSet>
      <dgm:spPr/>
    </dgm:pt>
    <dgm:pt modelId="{3A6469C4-BD0E-6848-9878-25529B3B6B57}" type="pres">
      <dgm:prSet presAssocID="{2AB86A29-432B-B145-864B-C67A177091DF}" presName="Name8" presStyleCnt="0"/>
      <dgm:spPr/>
    </dgm:pt>
    <dgm:pt modelId="{15C2AD51-8131-EB45-9826-B3943971EC53}" type="pres">
      <dgm:prSet presAssocID="{2AB86A29-432B-B145-864B-C67A177091DF}" presName="level" presStyleLbl="node1" presStyleIdx="1" presStyleCnt="5">
        <dgm:presLayoutVars>
          <dgm:chMax val="1"/>
          <dgm:bulletEnabled val="1"/>
        </dgm:presLayoutVars>
      </dgm:prSet>
      <dgm:spPr/>
    </dgm:pt>
    <dgm:pt modelId="{8A5C973B-87B3-A049-AA64-686FD30B5713}" type="pres">
      <dgm:prSet presAssocID="{2AB86A29-432B-B145-864B-C67A177091DF}" presName="levelTx" presStyleLbl="revTx" presStyleIdx="0" presStyleCnt="0">
        <dgm:presLayoutVars>
          <dgm:chMax val="1"/>
          <dgm:bulletEnabled val="1"/>
        </dgm:presLayoutVars>
      </dgm:prSet>
      <dgm:spPr/>
    </dgm:pt>
    <dgm:pt modelId="{01DC167F-1A8B-D94F-B7E8-C006E0E5E410}" type="pres">
      <dgm:prSet presAssocID="{EEEA0BD7-86D7-B847-A327-7A9C048AB9FD}" presName="Name8" presStyleCnt="0"/>
      <dgm:spPr/>
    </dgm:pt>
    <dgm:pt modelId="{099313A1-B0A2-B84D-8D80-6B53CA89E978}" type="pres">
      <dgm:prSet presAssocID="{EEEA0BD7-86D7-B847-A327-7A9C048AB9FD}" presName="level" presStyleLbl="node1" presStyleIdx="2" presStyleCnt="5">
        <dgm:presLayoutVars>
          <dgm:chMax val="1"/>
          <dgm:bulletEnabled val="1"/>
        </dgm:presLayoutVars>
      </dgm:prSet>
      <dgm:spPr/>
    </dgm:pt>
    <dgm:pt modelId="{59922541-F8B9-F241-B6EF-52E1838F57F9}" type="pres">
      <dgm:prSet presAssocID="{EEEA0BD7-86D7-B847-A327-7A9C048AB9FD}" presName="levelTx" presStyleLbl="revTx" presStyleIdx="0" presStyleCnt="0">
        <dgm:presLayoutVars>
          <dgm:chMax val="1"/>
          <dgm:bulletEnabled val="1"/>
        </dgm:presLayoutVars>
      </dgm:prSet>
      <dgm:spPr/>
    </dgm:pt>
    <dgm:pt modelId="{B57F41F4-41BB-7F47-BB7B-5DC048566DCF}" type="pres">
      <dgm:prSet presAssocID="{BAE991D4-7BEA-DE44-B4E8-86956F221496}" presName="Name8" presStyleCnt="0"/>
      <dgm:spPr/>
    </dgm:pt>
    <dgm:pt modelId="{970AA9D1-76CE-3147-89D0-430405A9C7A7}" type="pres">
      <dgm:prSet presAssocID="{BAE991D4-7BEA-DE44-B4E8-86956F221496}" presName="level" presStyleLbl="node1" presStyleIdx="3" presStyleCnt="5">
        <dgm:presLayoutVars>
          <dgm:chMax val="1"/>
          <dgm:bulletEnabled val="1"/>
        </dgm:presLayoutVars>
      </dgm:prSet>
      <dgm:spPr/>
    </dgm:pt>
    <dgm:pt modelId="{8F8C31BF-519A-FA4E-BC9F-DE768BE8CFB4}" type="pres">
      <dgm:prSet presAssocID="{BAE991D4-7BEA-DE44-B4E8-86956F221496}" presName="levelTx" presStyleLbl="revTx" presStyleIdx="0" presStyleCnt="0">
        <dgm:presLayoutVars>
          <dgm:chMax val="1"/>
          <dgm:bulletEnabled val="1"/>
        </dgm:presLayoutVars>
      </dgm:prSet>
      <dgm:spPr/>
    </dgm:pt>
    <dgm:pt modelId="{A5BC0D05-E820-904D-95AF-EEDE285B6DDE}" type="pres">
      <dgm:prSet presAssocID="{A4CE405F-02C7-7B43-8D2B-4FFB3B331806}" presName="Name8" presStyleCnt="0"/>
      <dgm:spPr/>
    </dgm:pt>
    <dgm:pt modelId="{79EBB5B5-13A3-5D4C-AD45-3B59FAD787E4}" type="pres">
      <dgm:prSet presAssocID="{A4CE405F-02C7-7B43-8D2B-4FFB3B331806}" presName="level" presStyleLbl="node1" presStyleIdx="4" presStyleCnt="5" custLinFactNeighborY="-11250">
        <dgm:presLayoutVars>
          <dgm:chMax val="1"/>
          <dgm:bulletEnabled val="1"/>
        </dgm:presLayoutVars>
      </dgm:prSet>
      <dgm:spPr/>
    </dgm:pt>
    <dgm:pt modelId="{3C1AF74D-A730-8443-8FFF-626888A07A30}" type="pres">
      <dgm:prSet presAssocID="{A4CE405F-02C7-7B43-8D2B-4FFB3B331806}" presName="levelTx" presStyleLbl="revTx" presStyleIdx="0" presStyleCnt="0">
        <dgm:presLayoutVars>
          <dgm:chMax val="1"/>
          <dgm:bulletEnabled val="1"/>
        </dgm:presLayoutVars>
      </dgm:prSet>
      <dgm:spPr/>
    </dgm:pt>
  </dgm:ptLst>
  <dgm:cxnLst>
    <dgm:cxn modelId="{9B223901-C2A8-E246-9B2D-16103C73D996}" srcId="{FB990B0B-F90F-0046-986C-AEDF149A05B4}" destId="{A4CE405F-02C7-7B43-8D2B-4FFB3B331806}" srcOrd="4" destOrd="0" parTransId="{2FD78EF5-C79A-B34B-BD87-962D26CD7F65}" sibTransId="{2C3CA73E-8225-5C40-8382-C0E317AEC3B9}"/>
    <dgm:cxn modelId="{C462EB26-75B7-4292-BF5D-2AACF9045C37}" type="presOf" srcId="{B107CF33-C64A-0E4D-8F27-B6A7C1FB8C87}" destId="{C35BF21F-A11E-B64F-B689-4B8DAD31B31F}" srcOrd="0" destOrd="0" presId="urn:microsoft.com/office/officeart/2005/8/layout/pyramid1"/>
    <dgm:cxn modelId="{CE5A3C38-0DD6-4C2C-AD7D-B11DD21FA887}" type="presOf" srcId="{A4CE405F-02C7-7B43-8D2B-4FFB3B331806}" destId="{3C1AF74D-A730-8443-8FFF-626888A07A30}" srcOrd="1" destOrd="0" presId="urn:microsoft.com/office/officeart/2005/8/layout/pyramid1"/>
    <dgm:cxn modelId="{AC39B73A-6CF7-4DF1-BC46-188431E28B42}" type="presOf" srcId="{2AB86A29-432B-B145-864B-C67A177091DF}" destId="{15C2AD51-8131-EB45-9826-B3943971EC53}" srcOrd="0" destOrd="0" presId="urn:microsoft.com/office/officeart/2005/8/layout/pyramid1"/>
    <dgm:cxn modelId="{D5CDFB65-74F2-4E41-A280-8705711FFF1B}" type="presOf" srcId="{EEEA0BD7-86D7-B847-A327-7A9C048AB9FD}" destId="{099313A1-B0A2-B84D-8D80-6B53CA89E978}" srcOrd="0" destOrd="0" presId="urn:microsoft.com/office/officeart/2005/8/layout/pyramid1"/>
    <dgm:cxn modelId="{19095476-4C86-4F09-9C8E-4119D0E443E3}" type="presOf" srcId="{B107CF33-C64A-0E4D-8F27-B6A7C1FB8C87}" destId="{294D6057-A28B-634F-9E90-8B26DB41A763}" srcOrd="1" destOrd="0" presId="urn:microsoft.com/office/officeart/2005/8/layout/pyramid1"/>
    <dgm:cxn modelId="{F77EE75A-614F-E54D-87E3-ABDC35709F2E}" srcId="{FB990B0B-F90F-0046-986C-AEDF149A05B4}" destId="{2AB86A29-432B-B145-864B-C67A177091DF}" srcOrd="1" destOrd="0" parTransId="{1CDFC1B3-2D4D-1A4F-91AB-80E0E73D3931}" sibTransId="{C4D3CF12-00BA-824D-8E25-CA769422F151}"/>
    <dgm:cxn modelId="{C3A7D587-17B0-47C4-B058-F94F833CB1C1}" type="presOf" srcId="{A4CE405F-02C7-7B43-8D2B-4FFB3B331806}" destId="{79EBB5B5-13A3-5D4C-AD45-3B59FAD787E4}" srcOrd="0" destOrd="0" presId="urn:microsoft.com/office/officeart/2005/8/layout/pyramid1"/>
    <dgm:cxn modelId="{00504891-BF80-491D-AB2D-29AE79B8F417}" type="presOf" srcId="{FB990B0B-F90F-0046-986C-AEDF149A05B4}" destId="{F6F2BF14-CFAD-884A-83DE-759AB6C07092}" srcOrd="0" destOrd="0" presId="urn:microsoft.com/office/officeart/2005/8/layout/pyramid1"/>
    <dgm:cxn modelId="{EA1EB397-C46F-E841-8C82-C6D3FE5B6412}" srcId="{FB990B0B-F90F-0046-986C-AEDF149A05B4}" destId="{BAE991D4-7BEA-DE44-B4E8-86956F221496}" srcOrd="3" destOrd="0" parTransId="{7471ABB5-84D3-3042-B5E4-A27BF7DB7EE4}" sibTransId="{1888F689-579C-184C-B423-842B00D5B0D7}"/>
    <dgm:cxn modelId="{6C8986AC-7BE3-ED40-98F1-A6DBBDBF89BC}" srcId="{FB990B0B-F90F-0046-986C-AEDF149A05B4}" destId="{B107CF33-C64A-0E4D-8F27-B6A7C1FB8C87}" srcOrd="0" destOrd="0" parTransId="{EF17F9B1-E607-744B-8571-A3852CDE629C}" sibTransId="{76866B74-48E3-734C-868D-31C86C5A0C41}"/>
    <dgm:cxn modelId="{76D989B8-2198-4E75-A3BC-CCAC98573853}" type="presOf" srcId="{EEEA0BD7-86D7-B847-A327-7A9C048AB9FD}" destId="{59922541-F8B9-F241-B6EF-52E1838F57F9}" srcOrd="1" destOrd="0" presId="urn:microsoft.com/office/officeart/2005/8/layout/pyramid1"/>
    <dgm:cxn modelId="{6ECC1ABD-48E6-4849-A6B6-82C2B8458C11}" srcId="{FB990B0B-F90F-0046-986C-AEDF149A05B4}" destId="{EEEA0BD7-86D7-B847-A327-7A9C048AB9FD}" srcOrd="2" destOrd="0" parTransId="{CF078CB0-820B-C14F-82CE-E21F2062A58F}" sibTransId="{74E2DB39-479B-BF43-831B-F16341F44AA7}"/>
    <dgm:cxn modelId="{C996E7D2-65BB-4BDC-BC90-47913DD81FDF}" type="presOf" srcId="{2AB86A29-432B-B145-864B-C67A177091DF}" destId="{8A5C973B-87B3-A049-AA64-686FD30B5713}" srcOrd="1" destOrd="0" presId="urn:microsoft.com/office/officeart/2005/8/layout/pyramid1"/>
    <dgm:cxn modelId="{9F5553F4-0091-40DB-AD0A-453AF486D951}" type="presOf" srcId="{BAE991D4-7BEA-DE44-B4E8-86956F221496}" destId="{8F8C31BF-519A-FA4E-BC9F-DE768BE8CFB4}" srcOrd="1" destOrd="0" presId="urn:microsoft.com/office/officeart/2005/8/layout/pyramid1"/>
    <dgm:cxn modelId="{F0239AFD-D9E2-4C29-89B9-5EE9749B9E71}" type="presOf" srcId="{BAE991D4-7BEA-DE44-B4E8-86956F221496}" destId="{970AA9D1-76CE-3147-89D0-430405A9C7A7}" srcOrd="0" destOrd="0" presId="urn:microsoft.com/office/officeart/2005/8/layout/pyramid1"/>
    <dgm:cxn modelId="{D3BF4A40-DA7D-4B9C-A087-06FE173CD81E}" type="presParOf" srcId="{F6F2BF14-CFAD-884A-83DE-759AB6C07092}" destId="{8037BFC0-5CA5-1A43-8EB4-0A81D6C6D683}" srcOrd="0" destOrd="0" presId="urn:microsoft.com/office/officeart/2005/8/layout/pyramid1"/>
    <dgm:cxn modelId="{6CC2CCF0-9883-444C-BE88-2CA4C4A6462E}" type="presParOf" srcId="{8037BFC0-5CA5-1A43-8EB4-0A81D6C6D683}" destId="{C35BF21F-A11E-B64F-B689-4B8DAD31B31F}" srcOrd="0" destOrd="0" presId="urn:microsoft.com/office/officeart/2005/8/layout/pyramid1"/>
    <dgm:cxn modelId="{1C0A5D5C-8929-4D87-8E14-399082005E66}" type="presParOf" srcId="{8037BFC0-5CA5-1A43-8EB4-0A81D6C6D683}" destId="{294D6057-A28B-634F-9E90-8B26DB41A763}" srcOrd="1" destOrd="0" presId="urn:microsoft.com/office/officeart/2005/8/layout/pyramid1"/>
    <dgm:cxn modelId="{5510B82A-23D5-4C53-8521-C1A6BAAB72CC}" type="presParOf" srcId="{F6F2BF14-CFAD-884A-83DE-759AB6C07092}" destId="{3A6469C4-BD0E-6848-9878-25529B3B6B57}" srcOrd="1" destOrd="0" presId="urn:microsoft.com/office/officeart/2005/8/layout/pyramid1"/>
    <dgm:cxn modelId="{5638AAEC-5354-4A9F-A94F-9BA66BB1CF27}" type="presParOf" srcId="{3A6469C4-BD0E-6848-9878-25529B3B6B57}" destId="{15C2AD51-8131-EB45-9826-B3943971EC53}" srcOrd="0" destOrd="0" presId="urn:microsoft.com/office/officeart/2005/8/layout/pyramid1"/>
    <dgm:cxn modelId="{AAF7F7AF-47F3-4D72-8224-F85B72943F45}" type="presParOf" srcId="{3A6469C4-BD0E-6848-9878-25529B3B6B57}" destId="{8A5C973B-87B3-A049-AA64-686FD30B5713}" srcOrd="1" destOrd="0" presId="urn:microsoft.com/office/officeart/2005/8/layout/pyramid1"/>
    <dgm:cxn modelId="{517257FB-DEC1-4C34-B233-AA0280FCC8C9}" type="presParOf" srcId="{F6F2BF14-CFAD-884A-83DE-759AB6C07092}" destId="{01DC167F-1A8B-D94F-B7E8-C006E0E5E410}" srcOrd="2" destOrd="0" presId="urn:microsoft.com/office/officeart/2005/8/layout/pyramid1"/>
    <dgm:cxn modelId="{62170864-534C-4C1D-AACD-0A2847603E4E}" type="presParOf" srcId="{01DC167F-1A8B-D94F-B7E8-C006E0E5E410}" destId="{099313A1-B0A2-B84D-8D80-6B53CA89E978}" srcOrd="0" destOrd="0" presId="urn:microsoft.com/office/officeart/2005/8/layout/pyramid1"/>
    <dgm:cxn modelId="{E1419A7B-9979-47E8-BC42-7151C8BD3AD5}" type="presParOf" srcId="{01DC167F-1A8B-D94F-B7E8-C006E0E5E410}" destId="{59922541-F8B9-F241-B6EF-52E1838F57F9}" srcOrd="1" destOrd="0" presId="urn:microsoft.com/office/officeart/2005/8/layout/pyramid1"/>
    <dgm:cxn modelId="{F9DA7589-DAE1-4329-B422-9FBF9C084707}" type="presParOf" srcId="{F6F2BF14-CFAD-884A-83DE-759AB6C07092}" destId="{B57F41F4-41BB-7F47-BB7B-5DC048566DCF}" srcOrd="3" destOrd="0" presId="urn:microsoft.com/office/officeart/2005/8/layout/pyramid1"/>
    <dgm:cxn modelId="{6ADF9F75-B103-4712-89C4-66DC8E1FE1FB}" type="presParOf" srcId="{B57F41F4-41BB-7F47-BB7B-5DC048566DCF}" destId="{970AA9D1-76CE-3147-89D0-430405A9C7A7}" srcOrd="0" destOrd="0" presId="urn:microsoft.com/office/officeart/2005/8/layout/pyramid1"/>
    <dgm:cxn modelId="{76E5839D-BFDF-4FD6-A7D9-DD3D2361B2B7}" type="presParOf" srcId="{B57F41F4-41BB-7F47-BB7B-5DC048566DCF}" destId="{8F8C31BF-519A-FA4E-BC9F-DE768BE8CFB4}" srcOrd="1" destOrd="0" presId="urn:microsoft.com/office/officeart/2005/8/layout/pyramid1"/>
    <dgm:cxn modelId="{9013E7BE-9862-4340-9CE4-5506027A5F62}" type="presParOf" srcId="{F6F2BF14-CFAD-884A-83DE-759AB6C07092}" destId="{A5BC0D05-E820-904D-95AF-EEDE285B6DDE}" srcOrd="4" destOrd="0" presId="urn:microsoft.com/office/officeart/2005/8/layout/pyramid1"/>
    <dgm:cxn modelId="{D1B33C12-EC54-46C0-979C-D1E32686F99A}" type="presParOf" srcId="{A5BC0D05-E820-904D-95AF-EEDE285B6DDE}" destId="{79EBB5B5-13A3-5D4C-AD45-3B59FAD787E4}" srcOrd="0" destOrd="0" presId="urn:microsoft.com/office/officeart/2005/8/layout/pyramid1"/>
    <dgm:cxn modelId="{861A8B50-1FDA-415E-BEB7-B01EDD385760}" type="presParOf" srcId="{A5BC0D05-E820-904D-95AF-EEDE285B6DDE}" destId="{3C1AF74D-A730-8443-8FFF-626888A07A3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69322-1BE9-4BDF-B982-868C117D4039}"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n-IN"/>
        </a:p>
      </dgm:t>
    </dgm:pt>
    <dgm:pt modelId="{53357762-B87C-4C29-B60F-0E824612208A}">
      <dgm:prSet custT="1"/>
      <dgm:spPr/>
      <dgm:t>
        <a:bodyPr/>
        <a:lstStyle/>
        <a:p>
          <a:pPr algn="l"/>
          <a:r>
            <a:rPr lang="en-US" sz="3300" b="1" dirty="0">
              <a:solidFill>
                <a:schemeClr val="bg1"/>
              </a:solidFill>
            </a:rPr>
            <a:t>I</a:t>
          </a:r>
          <a:r>
            <a:rPr lang="en-US" sz="3300" b="1" dirty="0"/>
            <a:t> </a:t>
          </a:r>
          <a:r>
            <a:rPr lang="en-US" sz="3300" dirty="0"/>
            <a:t>– </a:t>
          </a:r>
          <a:r>
            <a:rPr lang="en-US" sz="2400" dirty="0"/>
            <a:t>Introduce yourself </a:t>
          </a:r>
          <a:endParaRPr lang="en-IN" sz="3300" dirty="0"/>
        </a:p>
      </dgm:t>
    </dgm:pt>
    <dgm:pt modelId="{463EA5F4-1E84-4A19-AE06-017D705D61CA}" type="parTrans" cxnId="{7341F260-152B-4CD2-8782-7B4481C4A491}">
      <dgm:prSet/>
      <dgm:spPr/>
      <dgm:t>
        <a:bodyPr/>
        <a:lstStyle/>
        <a:p>
          <a:endParaRPr lang="en-IN"/>
        </a:p>
      </dgm:t>
    </dgm:pt>
    <dgm:pt modelId="{721C6305-25B5-48B4-9990-8879E15204BB}" type="sibTrans" cxnId="{7341F260-152B-4CD2-8782-7B4481C4A491}">
      <dgm:prSet/>
      <dgm:spPr/>
      <dgm:t>
        <a:bodyPr/>
        <a:lstStyle/>
        <a:p>
          <a:endParaRPr lang="en-IN"/>
        </a:p>
      </dgm:t>
    </dgm:pt>
    <dgm:pt modelId="{239B1323-8A99-442D-A094-B101A9B77E46}">
      <dgm:prSet custT="1"/>
      <dgm:spPr>
        <a:solidFill>
          <a:srgbClr val="8E02B0"/>
        </a:solidFill>
      </dgm:spPr>
      <dgm:t>
        <a:bodyPr/>
        <a:lstStyle/>
        <a:p>
          <a:pPr algn="l"/>
          <a:r>
            <a:rPr lang="en-US" sz="3300" b="1" kern="1200" dirty="0">
              <a:solidFill>
                <a:prstClr val="white"/>
              </a:solidFill>
              <a:latin typeface="Swis721 Cn BT"/>
              <a:ea typeface="+mn-ea"/>
              <a:cs typeface="+mn-cs"/>
            </a:rPr>
            <a:t>M</a:t>
          </a:r>
          <a:r>
            <a:rPr lang="en-US" sz="3300" b="1" kern="1200" dirty="0"/>
            <a:t> </a:t>
          </a:r>
          <a:r>
            <a:rPr lang="en-US" sz="3300" kern="1200" dirty="0"/>
            <a:t>–</a:t>
          </a:r>
          <a:r>
            <a:rPr lang="en-US" sz="2400" kern="1200" dirty="0">
              <a:solidFill>
                <a:prstClr val="white"/>
              </a:solidFill>
              <a:latin typeface="Swis721 Cn BT"/>
              <a:ea typeface="+mn-ea"/>
              <a:cs typeface="+mn-cs"/>
            </a:rPr>
            <a:t>Make eye contact </a:t>
          </a:r>
          <a:endParaRPr lang="en-IN" sz="2400" kern="1200" dirty="0">
            <a:solidFill>
              <a:prstClr val="white"/>
            </a:solidFill>
            <a:latin typeface="Swis721 Cn BT"/>
            <a:ea typeface="+mn-ea"/>
            <a:cs typeface="+mn-cs"/>
          </a:endParaRPr>
        </a:p>
      </dgm:t>
    </dgm:pt>
    <dgm:pt modelId="{5B9EED86-BB5D-4183-AF8B-24015A41F68A}" type="parTrans" cxnId="{8231BA2F-6856-420F-B1D9-05C16C736336}">
      <dgm:prSet/>
      <dgm:spPr/>
      <dgm:t>
        <a:bodyPr/>
        <a:lstStyle/>
        <a:p>
          <a:endParaRPr lang="en-IN"/>
        </a:p>
      </dgm:t>
    </dgm:pt>
    <dgm:pt modelId="{23576DEA-9C44-480C-B5D5-CD4E1B6C59D1}" type="sibTrans" cxnId="{8231BA2F-6856-420F-B1D9-05C16C736336}">
      <dgm:prSet/>
      <dgm:spPr/>
      <dgm:t>
        <a:bodyPr/>
        <a:lstStyle/>
        <a:p>
          <a:endParaRPr lang="en-IN"/>
        </a:p>
      </dgm:t>
    </dgm:pt>
    <dgm:pt modelId="{8BACA2A7-EA74-4A44-831E-C3A3E6E851A1}">
      <dgm:prSet custT="1"/>
      <dgm:spPr>
        <a:solidFill>
          <a:srgbClr val="FF3887"/>
        </a:solidFill>
      </dgm:spPr>
      <dgm:t>
        <a:bodyPr/>
        <a:lstStyle/>
        <a:p>
          <a:pPr algn="l"/>
          <a:r>
            <a:rPr lang="en-US" sz="3300" b="1" kern="1200" dirty="0">
              <a:solidFill>
                <a:prstClr val="white"/>
              </a:solidFill>
              <a:latin typeface="Swis721 Cn BT"/>
              <a:ea typeface="+mn-ea"/>
              <a:cs typeface="+mn-cs"/>
            </a:rPr>
            <a:t>P</a:t>
          </a:r>
          <a:r>
            <a:rPr lang="en-US" sz="3300" kern="1200" dirty="0"/>
            <a:t> – </a:t>
          </a:r>
          <a:r>
            <a:rPr lang="en-US" sz="2400" kern="1200" dirty="0">
              <a:solidFill>
                <a:prstClr val="white"/>
              </a:solidFill>
              <a:latin typeface="Swis721 Cn BT"/>
              <a:ea typeface="+mn-ea"/>
              <a:cs typeface="+mn-cs"/>
            </a:rPr>
            <a:t>Professional handshake</a:t>
          </a:r>
          <a:endParaRPr lang="en-IN" sz="2400" kern="1200" dirty="0">
            <a:solidFill>
              <a:prstClr val="white"/>
            </a:solidFill>
            <a:latin typeface="Swis721 Cn BT"/>
            <a:ea typeface="+mn-ea"/>
            <a:cs typeface="+mn-cs"/>
          </a:endParaRPr>
        </a:p>
      </dgm:t>
    </dgm:pt>
    <dgm:pt modelId="{09798D5B-A886-4E97-95DD-0D97AD8485FB}" type="parTrans" cxnId="{30A78F55-AC48-447F-A54A-22F394269BE9}">
      <dgm:prSet/>
      <dgm:spPr/>
      <dgm:t>
        <a:bodyPr/>
        <a:lstStyle/>
        <a:p>
          <a:endParaRPr lang="en-IN"/>
        </a:p>
      </dgm:t>
    </dgm:pt>
    <dgm:pt modelId="{63F38D00-AE6E-497B-8BF6-78292A9CF919}" type="sibTrans" cxnId="{30A78F55-AC48-447F-A54A-22F394269BE9}">
      <dgm:prSet/>
      <dgm:spPr/>
      <dgm:t>
        <a:bodyPr/>
        <a:lstStyle/>
        <a:p>
          <a:endParaRPr lang="en-IN"/>
        </a:p>
      </dgm:t>
    </dgm:pt>
    <dgm:pt modelId="{548256C9-DB4C-46DC-972F-9794B2D5D864}">
      <dgm:prSet custT="1"/>
      <dgm:spPr>
        <a:solidFill>
          <a:srgbClr val="00B050"/>
        </a:solidFill>
      </dgm:spPr>
      <dgm:t>
        <a:bodyPr/>
        <a:lstStyle/>
        <a:p>
          <a:pPr algn="l"/>
          <a:r>
            <a:rPr lang="en-US" sz="3300" b="1" kern="1200" dirty="0">
              <a:solidFill>
                <a:prstClr val="white"/>
              </a:solidFill>
              <a:latin typeface="Swis721 Cn BT"/>
              <a:ea typeface="+mn-ea"/>
              <a:cs typeface="+mn-cs"/>
            </a:rPr>
            <a:t>A</a:t>
          </a:r>
          <a:r>
            <a:rPr lang="en-US" sz="3300" kern="1200" dirty="0"/>
            <a:t> – </a:t>
          </a:r>
          <a:r>
            <a:rPr lang="en-US" sz="2400" kern="1200" dirty="0">
              <a:solidFill>
                <a:prstClr val="white"/>
              </a:solidFill>
              <a:latin typeface="Swis721 Cn BT"/>
              <a:ea typeface="+mn-ea"/>
              <a:cs typeface="+mn-cs"/>
            </a:rPr>
            <a:t>Acknowledge personal space </a:t>
          </a:r>
          <a:endParaRPr lang="en-IN" sz="2400" kern="1200" dirty="0">
            <a:solidFill>
              <a:prstClr val="white"/>
            </a:solidFill>
            <a:latin typeface="Swis721 Cn BT"/>
            <a:ea typeface="+mn-ea"/>
            <a:cs typeface="+mn-cs"/>
          </a:endParaRPr>
        </a:p>
      </dgm:t>
    </dgm:pt>
    <dgm:pt modelId="{BF9A1A21-FB48-435F-B8E1-CC926B1BBCC0}" type="parTrans" cxnId="{31E33BC9-5F05-408C-B794-0FDC85F28843}">
      <dgm:prSet/>
      <dgm:spPr/>
      <dgm:t>
        <a:bodyPr/>
        <a:lstStyle/>
        <a:p>
          <a:endParaRPr lang="en-IN"/>
        </a:p>
      </dgm:t>
    </dgm:pt>
    <dgm:pt modelId="{F64AE032-9562-4BB3-9E59-C0AA2E9C0D5A}" type="sibTrans" cxnId="{31E33BC9-5F05-408C-B794-0FDC85F28843}">
      <dgm:prSet/>
      <dgm:spPr/>
      <dgm:t>
        <a:bodyPr/>
        <a:lstStyle/>
        <a:p>
          <a:endParaRPr lang="en-IN"/>
        </a:p>
      </dgm:t>
    </dgm:pt>
    <dgm:pt modelId="{44BC90CA-F3F1-4773-8838-8F84DA98AF46}">
      <dgm:prSet custT="1"/>
      <dgm:spPr>
        <a:solidFill>
          <a:srgbClr val="1C55E3"/>
        </a:solidFill>
      </dgm:spPr>
      <dgm:t>
        <a:bodyPr/>
        <a:lstStyle/>
        <a:p>
          <a:pPr algn="l"/>
          <a:r>
            <a:rPr lang="en-US" sz="3300" b="1" kern="1200" dirty="0">
              <a:solidFill>
                <a:prstClr val="white"/>
              </a:solidFill>
              <a:latin typeface="Swis721 Cn BT"/>
              <a:ea typeface="+mn-ea"/>
              <a:cs typeface="+mn-cs"/>
            </a:rPr>
            <a:t>C</a:t>
          </a:r>
          <a:r>
            <a:rPr lang="en-US" sz="3300" kern="1200" dirty="0"/>
            <a:t> – </a:t>
          </a:r>
          <a:r>
            <a:rPr lang="en-US" sz="2400" kern="1200" dirty="0">
              <a:solidFill>
                <a:prstClr val="white"/>
              </a:solidFill>
              <a:latin typeface="Swis721 Cn BT"/>
              <a:ea typeface="+mn-ea"/>
              <a:cs typeface="+mn-cs"/>
            </a:rPr>
            <a:t>Create a good first impression </a:t>
          </a:r>
          <a:endParaRPr lang="en-IN" sz="2400" kern="1200" dirty="0">
            <a:solidFill>
              <a:prstClr val="white"/>
            </a:solidFill>
            <a:latin typeface="Swis721 Cn BT"/>
            <a:ea typeface="+mn-ea"/>
            <a:cs typeface="+mn-cs"/>
          </a:endParaRPr>
        </a:p>
      </dgm:t>
    </dgm:pt>
    <dgm:pt modelId="{C7D0BA26-158F-4615-B8FF-23877F50B0D8}" type="parTrans" cxnId="{44E7E72C-3328-4E37-95CA-9D32898CA0B1}">
      <dgm:prSet/>
      <dgm:spPr/>
      <dgm:t>
        <a:bodyPr/>
        <a:lstStyle/>
        <a:p>
          <a:endParaRPr lang="en-IN"/>
        </a:p>
      </dgm:t>
    </dgm:pt>
    <dgm:pt modelId="{36FEFD3F-B5FD-4F1F-9A2A-5FE1C11DA636}" type="sibTrans" cxnId="{44E7E72C-3328-4E37-95CA-9D32898CA0B1}">
      <dgm:prSet/>
      <dgm:spPr/>
      <dgm:t>
        <a:bodyPr/>
        <a:lstStyle/>
        <a:p>
          <a:endParaRPr lang="en-IN"/>
        </a:p>
      </dgm:t>
    </dgm:pt>
    <dgm:pt modelId="{704363DB-C002-48C0-8078-6ED27397A97B}">
      <dgm:prSet custT="1"/>
      <dgm:spPr>
        <a:solidFill>
          <a:srgbClr val="002060"/>
        </a:solidFill>
      </dgm:spPr>
      <dgm:t>
        <a:bodyPr/>
        <a:lstStyle/>
        <a:p>
          <a:pPr algn="l"/>
          <a:r>
            <a:rPr lang="en-IN" sz="3300" b="1" kern="1200" dirty="0">
              <a:solidFill>
                <a:prstClr val="white"/>
              </a:solidFill>
              <a:latin typeface="Swis721 Cn BT"/>
              <a:ea typeface="+mn-ea"/>
              <a:cs typeface="+mn-cs"/>
            </a:rPr>
            <a:t>T</a:t>
          </a:r>
          <a:r>
            <a:rPr lang="en-IN" sz="3300" b="1" kern="1200" dirty="0">
              <a:solidFill>
                <a:prstClr val="black"/>
              </a:solidFill>
              <a:latin typeface="Swis721 Cn BT"/>
              <a:ea typeface="+mn-ea"/>
              <a:cs typeface="+mn-cs"/>
            </a:rPr>
            <a:t> </a:t>
          </a:r>
          <a:r>
            <a:rPr lang="en-IN" sz="3300" kern="1200" dirty="0"/>
            <a:t>– </a:t>
          </a:r>
          <a:r>
            <a:rPr lang="en-IN" sz="2400" kern="1200" dirty="0">
              <a:solidFill>
                <a:prstClr val="white"/>
              </a:solidFill>
              <a:latin typeface="Swis721 Cn BT"/>
              <a:ea typeface="+mn-ea"/>
              <a:cs typeface="+mn-cs"/>
            </a:rPr>
            <a:t>Thank the person </a:t>
          </a:r>
        </a:p>
      </dgm:t>
    </dgm:pt>
    <dgm:pt modelId="{836E5E00-56A3-46DB-99D9-092863B641CF}" type="parTrans" cxnId="{2CC849F3-A241-41E0-A64A-13AA7B1056A0}">
      <dgm:prSet/>
      <dgm:spPr/>
      <dgm:t>
        <a:bodyPr/>
        <a:lstStyle/>
        <a:p>
          <a:endParaRPr lang="en-IN"/>
        </a:p>
      </dgm:t>
    </dgm:pt>
    <dgm:pt modelId="{AE7A656A-EE02-4725-B5ED-94AE21A5731D}" type="sibTrans" cxnId="{2CC849F3-A241-41E0-A64A-13AA7B1056A0}">
      <dgm:prSet/>
      <dgm:spPr/>
      <dgm:t>
        <a:bodyPr/>
        <a:lstStyle/>
        <a:p>
          <a:endParaRPr lang="en-IN"/>
        </a:p>
      </dgm:t>
    </dgm:pt>
    <dgm:pt modelId="{0220032C-4EB0-4B0A-ABD3-3DD79ABDA5F5}" type="pres">
      <dgm:prSet presAssocID="{F2A69322-1BE9-4BDF-B982-868C117D4039}" presName="linearFlow" presStyleCnt="0">
        <dgm:presLayoutVars>
          <dgm:dir/>
          <dgm:resizeHandles val="exact"/>
        </dgm:presLayoutVars>
      </dgm:prSet>
      <dgm:spPr/>
    </dgm:pt>
    <dgm:pt modelId="{2482E72A-F029-45B7-9F16-5B871CC7E9C2}" type="pres">
      <dgm:prSet presAssocID="{53357762-B87C-4C29-B60F-0E824612208A}" presName="composite" presStyleCnt="0"/>
      <dgm:spPr/>
    </dgm:pt>
    <dgm:pt modelId="{A9C9BDF2-8F31-4882-81C8-9E5F27A11739}" type="pres">
      <dgm:prSet presAssocID="{53357762-B87C-4C29-B60F-0E824612208A}"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797A52C3-A5F8-4001-84D6-15FE053B23B7}" type="pres">
      <dgm:prSet presAssocID="{53357762-B87C-4C29-B60F-0E824612208A}" presName="txShp" presStyleLbl="node1" presStyleIdx="0" presStyleCnt="6">
        <dgm:presLayoutVars>
          <dgm:bulletEnabled val="1"/>
        </dgm:presLayoutVars>
      </dgm:prSet>
      <dgm:spPr/>
    </dgm:pt>
    <dgm:pt modelId="{F229F3CD-B5EA-4228-A540-AF8F61ECCCC4}" type="pres">
      <dgm:prSet presAssocID="{721C6305-25B5-48B4-9990-8879E15204BB}" presName="spacing" presStyleCnt="0"/>
      <dgm:spPr/>
    </dgm:pt>
    <dgm:pt modelId="{50340B55-4276-43DE-9374-6C4E19F63A21}" type="pres">
      <dgm:prSet presAssocID="{239B1323-8A99-442D-A094-B101A9B77E46}" presName="composite" presStyleCnt="0"/>
      <dgm:spPr/>
    </dgm:pt>
    <dgm:pt modelId="{46CC606B-49DB-4E2D-B821-A1B07C1743EC}" type="pres">
      <dgm:prSet presAssocID="{239B1323-8A99-442D-A094-B101A9B77E46}" presName="imgShp"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C7C6F096-D84D-49BC-A323-39E72577A2E9}" type="pres">
      <dgm:prSet presAssocID="{239B1323-8A99-442D-A094-B101A9B77E46}" presName="txShp" presStyleLbl="node1" presStyleIdx="1" presStyleCnt="6">
        <dgm:presLayoutVars>
          <dgm:bulletEnabled val="1"/>
        </dgm:presLayoutVars>
      </dgm:prSet>
      <dgm:spPr/>
    </dgm:pt>
    <dgm:pt modelId="{3A2D2658-63FC-46DA-BA22-ED650664C7C4}" type="pres">
      <dgm:prSet presAssocID="{23576DEA-9C44-480C-B5D5-CD4E1B6C59D1}" presName="spacing" presStyleCnt="0"/>
      <dgm:spPr/>
    </dgm:pt>
    <dgm:pt modelId="{7A1C629D-CBE6-4E72-B464-686A83EE65F4}" type="pres">
      <dgm:prSet presAssocID="{8BACA2A7-EA74-4A44-831E-C3A3E6E851A1}" presName="composite" presStyleCnt="0"/>
      <dgm:spPr/>
    </dgm:pt>
    <dgm:pt modelId="{CC11E8DC-B8BF-44CA-AF64-C20BAC1253AC}" type="pres">
      <dgm:prSet presAssocID="{8BACA2A7-EA74-4A44-831E-C3A3E6E851A1}" presName="imgShp" presStyleLbl="fgImgPlace1" presStyleIdx="2" presStyleCnt="6"/>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61254" t="-41026" r="-61254" b="-91596"/>
          </a:stretch>
        </a:blipFill>
      </dgm:spPr>
    </dgm:pt>
    <dgm:pt modelId="{E11F08D2-DD15-45A5-9241-216DA6A8A4F0}" type="pres">
      <dgm:prSet presAssocID="{8BACA2A7-EA74-4A44-831E-C3A3E6E851A1}" presName="txShp" presStyleLbl="node1" presStyleIdx="2" presStyleCnt="6" custLinFactNeighborY="-2676">
        <dgm:presLayoutVars>
          <dgm:bulletEnabled val="1"/>
        </dgm:presLayoutVars>
      </dgm:prSet>
      <dgm:spPr/>
    </dgm:pt>
    <dgm:pt modelId="{6E269C9A-AD3D-4D7C-9560-3266CAA49301}" type="pres">
      <dgm:prSet presAssocID="{63F38D00-AE6E-497B-8BF6-78292A9CF919}" presName="spacing" presStyleCnt="0"/>
      <dgm:spPr/>
    </dgm:pt>
    <dgm:pt modelId="{A6ADFE33-1F39-49A8-BAF8-90A34F0B9AC2}" type="pres">
      <dgm:prSet presAssocID="{548256C9-DB4C-46DC-972F-9794B2D5D864}" presName="composite" presStyleCnt="0"/>
      <dgm:spPr/>
    </dgm:pt>
    <dgm:pt modelId="{6AFC6FD2-C71F-4CAD-B481-14461BAD47CF}" type="pres">
      <dgm:prSet presAssocID="{548256C9-DB4C-46DC-972F-9794B2D5D864}" presName="imgShp"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8000" r="-8000"/>
          </a:stretch>
        </a:blipFill>
      </dgm:spPr>
    </dgm:pt>
    <dgm:pt modelId="{14D3F7EE-8DC2-4A69-A4CC-DE12F3903361}" type="pres">
      <dgm:prSet presAssocID="{548256C9-DB4C-46DC-972F-9794B2D5D864}" presName="txShp" presStyleLbl="node1" presStyleIdx="3" presStyleCnt="6">
        <dgm:presLayoutVars>
          <dgm:bulletEnabled val="1"/>
        </dgm:presLayoutVars>
      </dgm:prSet>
      <dgm:spPr/>
    </dgm:pt>
    <dgm:pt modelId="{00A9FB96-177C-4687-82DA-199D48830338}" type="pres">
      <dgm:prSet presAssocID="{F64AE032-9562-4BB3-9E59-C0AA2E9C0D5A}" presName="spacing" presStyleCnt="0"/>
      <dgm:spPr/>
    </dgm:pt>
    <dgm:pt modelId="{1F1FCA84-A596-4587-BF30-564AD7ABCFEA}" type="pres">
      <dgm:prSet presAssocID="{44BC90CA-F3F1-4773-8838-8F84DA98AF46}" presName="composite" presStyleCnt="0"/>
      <dgm:spPr/>
    </dgm:pt>
    <dgm:pt modelId="{35ACFCC3-EC0B-403B-9260-E1F4E4B81100}" type="pres">
      <dgm:prSet presAssocID="{44BC90CA-F3F1-4773-8838-8F84DA98AF46}" presName="imgShp"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F797763A-01D0-4760-8B6B-E94E11EB426F}" type="pres">
      <dgm:prSet presAssocID="{44BC90CA-F3F1-4773-8838-8F84DA98AF46}" presName="txShp" presStyleLbl="node1" presStyleIdx="4" presStyleCnt="6">
        <dgm:presLayoutVars>
          <dgm:bulletEnabled val="1"/>
        </dgm:presLayoutVars>
      </dgm:prSet>
      <dgm:spPr/>
    </dgm:pt>
    <dgm:pt modelId="{56447183-5E2F-4D50-9D7C-A9F410F41DF4}" type="pres">
      <dgm:prSet presAssocID="{36FEFD3F-B5FD-4F1F-9A2A-5FE1C11DA636}" presName="spacing" presStyleCnt="0"/>
      <dgm:spPr/>
    </dgm:pt>
    <dgm:pt modelId="{1C930647-9184-4EAB-8030-8D6C41BF16A4}" type="pres">
      <dgm:prSet presAssocID="{704363DB-C002-48C0-8078-6ED27397A97B}" presName="composite" presStyleCnt="0"/>
      <dgm:spPr/>
    </dgm:pt>
    <dgm:pt modelId="{F270C2E3-BC4F-478E-AECF-1E28C1E1B295}" type="pres">
      <dgm:prSet presAssocID="{704363DB-C002-48C0-8078-6ED27397A97B}"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0000" r="-20000"/>
          </a:stretch>
        </a:blipFill>
      </dgm:spPr>
    </dgm:pt>
    <dgm:pt modelId="{E06AE442-8DCC-4023-98EF-1D5C4DB8E09C}" type="pres">
      <dgm:prSet presAssocID="{704363DB-C002-48C0-8078-6ED27397A97B}" presName="txShp" presStyleLbl="node1" presStyleIdx="5" presStyleCnt="6">
        <dgm:presLayoutVars>
          <dgm:bulletEnabled val="1"/>
        </dgm:presLayoutVars>
      </dgm:prSet>
      <dgm:spPr/>
    </dgm:pt>
  </dgm:ptLst>
  <dgm:cxnLst>
    <dgm:cxn modelId="{FD0FC60B-1DCB-403D-805B-19C30A8CEB9B}" type="presOf" srcId="{704363DB-C002-48C0-8078-6ED27397A97B}" destId="{E06AE442-8DCC-4023-98EF-1D5C4DB8E09C}" srcOrd="0" destOrd="0" presId="urn:microsoft.com/office/officeart/2005/8/layout/vList3"/>
    <dgm:cxn modelId="{AED75627-6AB6-496A-9F9F-250A8BD20D8A}" type="presOf" srcId="{8BACA2A7-EA74-4A44-831E-C3A3E6E851A1}" destId="{E11F08D2-DD15-45A5-9241-216DA6A8A4F0}" srcOrd="0" destOrd="0" presId="urn:microsoft.com/office/officeart/2005/8/layout/vList3"/>
    <dgm:cxn modelId="{44E7E72C-3328-4E37-95CA-9D32898CA0B1}" srcId="{F2A69322-1BE9-4BDF-B982-868C117D4039}" destId="{44BC90CA-F3F1-4773-8838-8F84DA98AF46}" srcOrd="4" destOrd="0" parTransId="{C7D0BA26-158F-4615-B8FF-23877F50B0D8}" sibTransId="{36FEFD3F-B5FD-4F1F-9A2A-5FE1C11DA636}"/>
    <dgm:cxn modelId="{8231BA2F-6856-420F-B1D9-05C16C736336}" srcId="{F2A69322-1BE9-4BDF-B982-868C117D4039}" destId="{239B1323-8A99-442D-A094-B101A9B77E46}" srcOrd="1" destOrd="0" parTransId="{5B9EED86-BB5D-4183-AF8B-24015A41F68A}" sibTransId="{23576DEA-9C44-480C-B5D5-CD4E1B6C59D1}"/>
    <dgm:cxn modelId="{7341F260-152B-4CD2-8782-7B4481C4A491}" srcId="{F2A69322-1BE9-4BDF-B982-868C117D4039}" destId="{53357762-B87C-4C29-B60F-0E824612208A}" srcOrd="0" destOrd="0" parTransId="{463EA5F4-1E84-4A19-AE06-017D705D61CA}" sibTransId="{721C6305-25B5-48B4-9990-8879E15204BB}"/>
    <dgm:cxn modelId="{30A78F55-AC48-447F-A54A-22F394269BE9}" srcId="{F2A69322-1BE9-4BDF-B982-868C117D4039}" destId="{8BACA2A7-EA74-4A44-831E-C3A3E6E851A1}" srcOrd="2" destOrd="0" parTransId="{09798D5B-A886-4E97-95DD-0D97AD8485FB}" sibTransId="{63F38D00-AE6E-497B-8BF6-78292A9CF919}"/>
    <dgm:cxn modelId="{8D4BFA56-5DFC-4C38-92ED-73BB1E0F527A}" type="presOf" srcId="{F2A69322-1BE9-4BDF-B982-868C117D4039}" destId="{0220032C-4EB0-4B0A-ABD3-3DD79ABDA5F5}" srcOrd="0" destOrd="0" presId="urn:microsoft.com/office/officeart/2005/8/layout/vList3"/>
    <dgm:cxn modelId="{EA70E057-BC0E-42A7-BE09-8E7B8C525DBB}" type="presOf" srcId="{44BC90CA-F3F1-4773-8838-8F84DA98AF46}" destId="{F797763A-01D0-4760-8B6B-E94E11EB426F}" srcOrd="0" destOrd="0" presId="urn:microsoft.com/office/officeart/2005/8/layout/vList3"/>
    <dgm:cxn modelId="{BA4A7B94-862A-4C99-ACC7-9F3A19BC207C}" type="presOf" srcId="{548256C9-DB4C-46DC-972F-9794B2D5D864}" destId="{14D3F7EE-8DC2-4A69-A4CC-DE12F3903361}" srcOrd="0" destOrd="0" presId="urn:microsoft.com/office/officeart/2005/8/layout/vList3"/>
    <dgm:cxn modelId="{31E33BC9-5F05-408C-B794-0FDC85F28843}" srcId="{F2A69322-1BE9-4BDF-B982-868C117D4039}" destId="{548256C9-DB4C-46DC-972F-9794B2D5D864}" srcOrd="3" destOrd="0" parTransId="{BF9A1A21-FB48-435F-B8E1-CC926B1BBCC0}" sibTransId="{F64AE032-9562-4BB3-9E59-C0AA2E9C0D5A}"/>
    <dgm:cxn modelId="{F425A5D5-7F81-41DB-A243-E694EC2B41B5}" type="presOf" srcId="{53357762-B87C-4C29-B60F-0E824612208A}" destId="{797A52C3-A5F8-4001-84D6-15FE053B23B7}" srcOrd="0" destOrd="0" presId="urn:microsoft.com/office/officeart/2005/8/layout/vList3"/>
    <dgm:cxn modelId="{8936A4E2-3036-4710-AF1C-94B3939AB542}" type="presOf" srcId="{239B1323-8A99-442D-A094-B101A9B77E46}" destId="{C7C6F096-D84D-49BC-A323-39E72577A2E9}" srcOrd="0" destOrd="0" presId="urn:microsoft.com/office/officeart/2005/8/layout/vList3"/>
    <dgm:cxn modelId="{2CC849F3-A241-41E0-A64A-13AA7B1056A0}" srcId="{F2A69322-1BE9-4BDF-B982-868C117D4039}" destId="{704363DB-C002-48C0-8078-6ED27397A97B}" srcOrd="5" destOrd="0" parTransId="{836E5E00-56A3-46DB-99D9-092863B641CF}" sibTransId="{AE7A656A-EE02-4725-B5ED-94AE21A5731D}"/>
    <dgm:cxn modelId="{72AB659C-5B1C-401C-B523-5ADC6096A47A}" type="presParOf" srcId="{0220032C-4EB0-4B0A-ABD3-3DD79ABDA5F5}" destId="{2482E72A-F029-45B7-9F16-5B871CC7E9C2}" srcOrd="0" destOrd="0" presId="urn:microsoft.com/office/officeart/2005/8/layout/vList3"/>
    <dgm:cxn modelId="{34440B25-88AC-4021-A45B-F38AD306437C}" type="presParOf" srcId="{2482E72A-F029-45B7-9F16-5B871CC7E9C2}" destId="{A9C9BDF2-8F31-4882-81C8-9E5F27A11739}" srcOrd="0" destOrd="0" presId="urn:microsoft.com/office/officeart/2005/8/layout/vList3"/>
    <dgm:cxn modelId="{ADF3880D-8B82-477E-B957-0B630A76F4F2}" type="presParOf" srcId="{2482E72A-F029-45B7-9F16-5B871CC7E9C2}" destId="{797A52C3-A5F8-4001-84D6-15FE053B23B7}" srcOrd="1" destOrd="0" presId="urn:microsoft.com/office/officeart/2005/8/layout/vList3"/>
    <dgm:cxn modelId="{2ED6513A-9CD3-44D1-A128-A2866DADF910}" type="presParOf" srcId="{0220032C-4EB0-4B0A-ABD3-3DD79ABDA5F5}" destId="{F229F3CD-B5EA-4228-A540-AF8F61ECCCC4}" srcOrd="1" destOrd="0" presId="urn:microsoft.com/office/officeart/2005/8/layout/vList3"/>
    <dgm:cxn modelId="{B95009AF-AB20-4435-AA1D-13816E7BE0D5}" type="presParOf" srcId="{0220032C-4EB0-4B0A-ABD3-3DD79ABDA5F5}" destId="{50340B55-4276-43DE-9374-6C4E19F63A21}" srcOrd="2" destOrd="0" presId="urn:microsoft.com/office/officeart/2005/8/layout/vList3"/>
    <dgm:cxn modelId="{26570815-DCA2-43EA-8EF3-3081453C2478}" type="presParOf" srcId="{50340B55-4276-43DE-9374-6C4E19F63A21}" destId="{46CC606B-49DB-4E2D-B821-A1B07C1743EC}" srcOrd="0" destOrd="0" presId="urn:microsoft.com/office/officeart/2005/8/layout/vList3"/>
    <dgm:cxn modelId="{368C186A-8D3E-451B-95A6-BFEB8FB65A64}" type="presParOf" srcId="{50340B55-4276-43DE-9374-6C4E19F63A21}" destId="{C7C6F096-D84D-49BC-A323-39E72577A2E9}" srcOrd="1" destOrd="0" presId="urn:microsoft.com/office/officeart/2005/8/layout/vList3"/>
    <dgm:cxn modelId="{8BA46619-F5B9-41AA-B75F-85F54A209549}" type="presParOf" srcId="{0220032C-4EB0-4B0A-ABD3-3DD79ABDA5F5}" destId="{3A2D2658-63FC-46DA-BA22-ED650664C7C4}" srcOrd="3" destOrd="0" presId="urn:microsoft.com/office/officeart/2005/8/layout/vList3"/>
    <dgm:cxn modelId="{D4F6D801-348F-4F2F-A71B-6E59815D2F57}" type="presParOf" srcId="{0220032C-4EB0-4B0A-ABD3-3DD79ABDA5F5}" destId="{7A1C629D-CBE6-4E72-B464-686A83EE65F4}" srcOrd="4" destOrd="0" presId="urn:microsoft.com/office/officeart/2005/8/layout/vList3"/>
    <dgm:cxn modelId="{F1981FF9-3BDE-4874-8E71-2EF01275A4DA}" type="presParOf" srcId="{7A1C629D-CBE6-4E72-B464-686A83EE65F4}" destId="{CC11E8DC-B8BF-44CA-AF64-C20BAC1253AC}" srcOrd="0" destOrd="0" presId="urn:microsoft.com/office/officeart/2005/8/layout/vList3"/>
    <dgm:cxn modelId="{3A723BD9-EFA9-43E5-948F-D87BF94A61FF}" type="presParOf" srcId="{7A1C629D-CBE6-4E72-B464-686A83EE65F4}" destId="{E11F08D2-DD15-45A5-9241-216DA6A8A4F0}" srcOrd="1" destOrd="0" presId="urn:microsoft.com/office/officeart/2005/8/layout/vList3"/>
    <dgm:cxn modelId="{2A7FDF73-A879-4DA6-B582-562798409258}" type="presParOf" srcId="{0220032C-4EB0-4B0A-ABD3-3DD79ABDA5F5}" destId="{6E269C9A-AD3D-4D7C-9560-3266CAA49301}" srcOrd="5" destOrd="0" presId="urn:microsoft.com/office/officeart/2005/8/layout/vList3"/>
    <dgm:cxn modelId="{5A085FF9-4A18-4D13-A71C-C99DF6F41855}" type="presParOf" srcId="{0220032C-4EB0-4B0A-ABD3-3DD79ABDA5F5}" destId="{A6ADFE33-1F39-49A8-BAF8-90A34F0B9AC2}" srcOrd="6" destOrd="0" presId="urn:microsoft.com/office/officeart/2005/8/layout/vList3"/>
    <dgm:cxn modelId="{55E9B4CF-4839-420E-805A-20E327E69628}" type="presParOf" srcId="{A6ADFE33-1F39-49A8-BAF8-90A34F0B9AC2}" destId="{6AFC6FD2-C71F-4CAD-B481-14461BAD47CF}" srcOrd="0" destOrd="0" presId="urn:microsoft.com/office/officeart/2005/8/layout/vList3"/>
    <dgm:cxn modelId="{C38B697A-2074-47BF-8FEC-8411A3DD3E99}" type="presParOf" srcId="{A6ADFE33-1F39-49A8-BAF8-90A34F0B9AC2}" destId="{14D3F7EE-8DC2-4A69-A4CC-DE12F3903361}" srcOrd="1" destOrd="0" presId="urn:microsoft.com/office/officeart/2005/8/layout/vList3"/>
    <dgm:cxn modelId="{1A2C69D4-10E4-45F2-96BC-03970D609E42}" type="presParOf" srcId="{0220032C-4EB0-4B0A-ABD3-3DD79ABDA5F5}" destId="{00A9FB96-177C-4687-82DA-199D48830338}" srcOrd="7" destOrd="0" presId="urn:microsoft.com/office/officeart/2005/8/layout/vList3"/>
    <dgm:cxn modelId="{1BADAAF9-B0B3-4D4C-91A8-668DC8B14BE4}" type="presParOf" srcId="{0220032C-4EB0-4B0A-ABD3-3DD79ABDA5F5}" destId="{1F1FCA84-A596-4587-BF30-564AD7ABCFEA}" srcOrd="8" destOrd="0" presId="urn:microsoft.com/office/officeart/2005/8/layout/vList3"/>
    <dgm:cxn modelId="{6D63EB70-3C40-4465-88D8-AF17E4FE62A0}" type="presParOf" srcId="{1F1FCA84-A596-4587-BF30-564AD7ABCFEA}" destId="{35ACFCC3-EC0B-403B-9260-E1F4E4B81100}" srcOrd="0" destOrd="0" presId="urn:microsoft.com/office/officeart/2005/8/layout/vList3"/>
    <dgm:cxn modelId="{9D79660F-87D7-4CE6-B198-16A6F8365459}" type="presParOf" srcId="{1F1FCA84-A596-4587-BF30-564AD7ABCFEA}" destId="{F797763A-01D0-4760-8B6B-E94E11EB426F}" srcOrd="1" destOrd="0" presId="urn:microsoft.com/office/officeart/2005/8/layout/vList3"/>
    <dgm:cxn modelId="{B59CE7BC-8E47-46F6-8CEF-20E2AA2EB0BD}" type="presParOf" srcId="{0220032C-4EB0-4B0A-ABD3-3DD79ABDA5F5}" destId="{56447183-5E2F-4D50-9D7C-A9F410F41DF4}" srcOrd="9" destOrd="0" presId="urn:microsoft.com/office/officeart/2005/8/layout/vList3"/>
    <dgm:cxn modelId="{F4C1F527-7CBF-469D-8FEB-E37A8A14EE2B}" type="presParOf" srcId="{0220032C-4EB0-4B0A-ABD3-3DD79ABDA5F5}" destId="{1C930647-9184-4EAB-8030-8D6C41BF16A4}" srcOrd="10" destOrd="0" presId="urn:microsoft.com/office/officeart/2005/8/layout/vList3"/>
    <dgm:cxn modelId="{E1D1C243-06C0-4B71-8302-5A8C16FCB6FB}" type="presParOf" srcId="{1C930647-9184-4EAB-8030-8D6C41BF16A4}" destId="{F270C2E3-BC4F-478E-AECF-1E28C1E1B295}" srcOrd="0" destOrd="0" presId="urn:microsoft.com/office/officeart/2005/8/layout/vList3"/>
    <dgm:cxn modelId="{23668256-3F3B-4E7C-8EF9-59D3F07BEABC}" type="presParOf" srcId="{1C930647-9184-4EAB-8030-8D6C41BF16A4}" destId="{E06AE442-8DCC-4023-98EF-1D5C4DB8E09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BF21F-A11E-B64F-B689-4B8DAD31B31F}">
      <dsp:nvSpPr>
        <dsp:cNvPr id="0" name=""/>
        <dsp:cNvSpPr/>
      </dsp:nvSpPr>
      <dsp:spPr>
        <a:xfrm>
          <a:off x="2823526" y="0"/>
          <a:ext cx="1411763" cy="1005307"/>
        </a:xfrm>
        <a:prstGeom prst="trapezoid">
          <a:avLst>
            <a:gd name="adj" fmla="val 70215"/>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E.Q</a:t>
          </a:r>
        </a:p>
      </dsp:txBody>
      <dsp:txXfrm>
        <a:off x="2823526" y="0"/>
        <a:ext cx="1411763" cy="1005307"/>
      </dsp:txXfrm>
    </dsp:sp>
    <dsp:sp modelId="{15C2AD51-8131-EB45-9826-B3943971EC53}">
      <dsp:nvSpPr>
        <dsp:cNvPr id="0" name=""/>
        <dsp:cNvSpPr/>
      </dsp:nvSpPr>
      <dsp:spPr>
        <a:xfrm>
          <a:off x="2117645" y="1005307"/>
          <a:ext cx="2823526" cy="1005307"/>
        </a:xfrm>
        <a:prstGeom prst="trapezoid">
          <a:avLst>
            <a:gd name="adj" fmla="val 70215"/>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Etiquette/ Social Grace</a:t>
          </a:r>
        </a:p>
      </dsp:txBody>
      <dsp:txXfrm>
        <a:off x="2611762" y="1005307"/>
        <a:ext cx="1835292" cy="1005307"/>
      </dsp:txXfrm>
    </dsp:sp>
    <dsp:sp modelId="{099313A1-B0A2-B84D-8D80-6B53CA89E978}">
      <dsp:nvSpPr>
        <dsp:cNvPr id="0" name=""/>
        <dsp:cNvSpPr/>
      </dsp:nvSpPr>
      <dsp:spPr>
        <a:xfrm>
          <a:off x="1411763" y="2010615"/>
          <a:ext cx="4235290" cy="1005307"/>
        </a:xfrm>
        <a:prstGeom prst="trapezoid">
          <a:avLst>
            <a:gd name="adj" fmla="val 70215"/>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Communication Skills + Body Language</a:t>
          </a:r>
        </a:p>
      </dsp:txBody>
      <dsp:txXfrm>
        <a:off x="2152939" y="2010615"/>
        <a:ext cx="2752938" cy="1005307"/>
      </dsp:txXfrm>
    </dsp:sp>
    <dsp:sp modelId="{970AA9D1-76CE-3147-89D0-430405A9C7A7}">
      <dsp:nvSpPr>
        <dsp:cNvPr id="0" name=""/>
        <dsp:cNvSpPr/>
      </dsp:nvSpPr>
      <dsp:spPr>
        <a:xfrm>
          <a:off x="705881" y="3015922"/>
          <a:ext cx="5647053" cy="1005307"/>
        </a:xfrm>
        <a:prstGeom prst="trapezoid">
          <a:avLst>
            <a:gd name="adj" fmla="val 70215"/>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Grooming and Dressing</a:t>
          </a:r>
        </a:p>
      </dsp:txBody>
      <dsp:txXfrm>
        <a:off x="1694116" y="3015922"/>
        <a:ext cx="3670584" cy="1005307"/>
      </dsp:txXfrm>
    </dsp:sp>
    <dsp:sp modelId="{79EBB5B5-13A3-5D4C-AD45-3B59FAD787E4}">
      <dsp:nvSpPr>
        <dsp:cNvPr id="0" name=""/>
        <dsp:cNvSpPr/>
      </dsp:nvSpPr>
      <dsp:spPr>
        <a:xfrm>
          <a:off x="0" y="3908133"/>
          <a:ext cx="7058816" cy="1005307"/>
        </a:xfrm>
        <a:prstGeom prst="trapezoid">
          <a:avLst>
            <a:gd name="adj" fmla="val 70215"/>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Education and Domain Knowledge</a:t>
          </a:r>
        </a:p>
      </dsp:txBody>
      <dsp:txXfrm>
        <a:off x="1235292" y="3908133"/>
        <a:ext cx="4588231" cy="1005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A52C3-A5F8-4001-84D6-15FE053B23B7}">
      <dsp:nvSpPr>
        <dsp:cNvPr id="0" name=""/>
        <dsp:cNvSpPr/>
      </dsp:nvSpPr>
      <dsp:spPr>
        <a:xfrm rot="10800000">
          <a:off x="1756817" y="1125"/>
          <a:ext cx="6267859" cy="712286"/>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098" tIns="125730" rIns="234696"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solidFill>
                <a:schemeClr val="bg1"/>
              </a:solidFill>
            </a:rPr>
            <a:t>I</a:t>
          </a:r>
          <a:r>
            <a:rPr lang="en-US" sz="3300" b="1" kern="1200" dirty="0"/>
            <a:t> </a:t>
          </a:r>
          <a:r>
            <a:rPr lang="en-US" sz="3300" kern="1200" dirty="0"/>
            <a:t>– </a:t>
          </a:r>
          <a:r>
            <a:rPr lang="en-US" sz="2400" kern="1200" dirty="0"/>
            <a:t>Introduce yourself </a:t>
          </a:r>
          <a:endParaRPr lang="en-IN" sz="3300" kern="1200" dirty="0"/>
        </a:p>
      </dsp:txBody>
      <dsp:txXfrm rot="10800000">
        <a:off x="1934888" y="1125"/>
        <a:ext cx="6089788" cy="712286"/>
      </dsp:txXfrm>
    </dsp:sp>
    <dsp:sp modelId="{A9C9BDF2-8F31-4882-81C8-9E5F27A11739}">
      <dsp:nvSpPr>
        <dsp:cNvPr id="0" name=""/>
        <dsp:cNvSpPr/>
      </dsp:nvSpPr>
      <dsp:spPr>
        <a:xfrm>
          <a:off x="1400674" y="1125"/>
          <a:ext cx="712286" cy="71228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C6F096-D84D-49BC-A323-39E72577A2E9}">
      <dsp:nvSpPr>
        <dsp:cNvPr id="0" name=""/>
        <dsp:cNvSpPr/>
      </dsp:nvSpPr>
      <dsp:spPr>
        <a:xfrm rot="10800000">
          <a:off x="1756817" y="926033"/>
          <a:ext cx="6267859" cy="712286"/>
        </a:xfrm>
        <a:prstGeom prst="homePlate">
          <a:avLst/>
        </a:prstGeom>
        <a:solidFill>
          <a:srgbClr val="8E02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098" tIns="125730" rIns="234696"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solidFill>
                <a:prstClr val="white"/>
              </a:solidFill>
              <a:latin typeface="Swis721 Cn BT"/>
              <a:ea typeface="+mn-ea"/>
              <a:cs typeface="+mn-cs"/>
            </a:rPr>
            <a:t>M</a:t>
          </a:r>
          <a:r>
            <a:rPr lang="en-US" sz="3300" b="1" kern="1200" dirty="0"/>
            <a:t> </a:t>
          </a:r>
          <a:r>
            <a:rPr lang="en-US" sz="3300" kern="1200" dirty="0"/>
            <a:t>–</a:t>
          </a:r>
          <a:r>
            <a:rPr lang="en-US" sz="2400" kern="1200" dirty="0">
              <a:solidFill>
                <a:prstClr val="white"/>
              </a:solidFill>
              <a:latin typeface="Swis721 Cn BT"/>
              <a:ea typeface="+mn-ea"/>
              <a:cs typeface="+mn-cs"/>
            </a:rPr>
            <a:t>Make eye contact </a:t>
          </a:r>
          <a:endParaRPr lang="en-IN" sz="2400" kern="1200" dirty="0">
            <a:solidFill>
              <a:prstClr val="white"/>
            </a:solidFill>
            <a:latin typeface="Swis721 Cn BT"/>
            <a:ea typeface="+mn-ea"/>
            <a:cs typeface="+mn-cs"/>
          </a:endParaRPr>
        </a:p>
      </dsp:txBody>
      <dsp:txXfrm rot="10800000">
        <a:off x="1934888" y="926033"/>
        <a:ext cx="6089788" cy="712286"/>
      </dsp:txXfrm>
    </dsp:sp>
    <dsp:sp modelId="{46CC606B-49DB-4E2D-B821-A1B07C1743EC}">
      <dsp:nvSpPr>
        <dsp:cNvPr id="0" name=""/>
        <dsp:cNvSpPr/>
      </dsp:nvSpPr>
      <dsp:spPr>
        <a:xfrm>
          <a:off x="1400674" y="926033"/>
          <a:ext cx="712286" cy="71228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1F08D2-DD15-45A5-9241-216DA6A8A4F0}">
      <dsp:nvSpPr>
        <dsp:cNvPr id="0" name=""/>
        <dsp:cNvSpPr/>
      </dsp:nvSpPr>
      <dsp:spPr>
        <a:xfrm rot="10800000">
          <a:off x="1756817" y="1831881"/>
          <a:ext cx="6267859" cy="712286"/>
        </a:xfrm>
        <a:prstGeom prst="homePlate">
          <a:avLst/>
        </a:prstGeom>
        <a:solidFill>
          <a:srgbClr val="FF38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098" tIns="125730" rIns="234696"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solidFill>
                <a:prstClr val="white"/>
              </a:solidFill>
              <a:latin typeface="Swis721 Cn BT"/>
              <a:ea typeface="+mn-ea"/>
              <a:cs typeface="+mn-cs"/>
            </a:rPr>
            <a:t>P</a:t>
          </a:r>
          <a:r>
            <a:rPr lang="en-US" sz="3300" kern="1200" dirty="0"/>
            <a:t> – </a:t>
          </a:r>
          <a:r>
            <a:rPr lang="en-US" sz="2400" kern="1200" dirty="0">
              <a:solidFill>
                <a:prstClr val="white"/>
              </a:solidFill>
              <a:latin typeface="Swis721 Cn BT"/>
              <a:ea typeface="+mn-ea"/>
              <a:cs typeface="+mn-cs"/>
            </a:rPr>
            <a:t>Professional handshake</a:t>
          </a:r>
          <a:endParaRPr lang="en-IN" sz="2400" kern="1200" dirty="0">
            <a:solidFill>
              <a:prstClr val="white"/>
            </a:solidFill>
            <a:latin typeface="Swis721 Cn BT"/>
            <a:ea typeface="+mn-ea"/>
            <a:cs typeface="+mn-cs"/>
          </a:endParaRPr>
        </a:p>
      </dsp:txBody>
      <dsp:txXfrm rot="10800000">
        <a:off x="1934888" y="1831881"/>
        <a:ext cx="6089788" cy="712286"/>
      </dsp:txXfrm>
    </dsp:sp>
    <dsp:sp modelId="{CC11E8DC-B8BF-44CA-AF64-C20BAC1253AC}">
      <dsp:nvSpPr>
        <dsp:cNvPr id="0" name=""/>
        <dsp:cNvSpPr/>
      </dsp:nvSpPr>
      <dsp:spPr>
        <a:xfrm>
          <a:off x="1400674" y="1850942"/>
          <a:ext cx="712286" cy="712286"/>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61254" t="-41026" r="-61254" b="-9159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D3F7EE-8DC2-4A69-A4CC-DE12F3903361}">
      <dsp:nvSpPr>
        <dsp:cNvPr id="0" name=""/>
        <dsp:cNvSpPr/>
      </dsp:nvSpPr>
      <dsp:spPr>
        <a:xfrm rot="10800000">
          <a:off x="1756817" y="2775851"/>
          <a:ext cx="6267859" cy="712286"/>
        </a:xfrm>
        <a:prstGeom prst="homePlat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098" tIns="125730" rIns="234696"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solidFill>
                <a:prstClr val="white"/>
              </a:solidFill>
              <a:latin typeface="Swis721 Cn BT"/>
              <a:ea typeface="+mn-ea"/>
              <a:cs typeface="+mn-cs"/>
            </a:rPr>
            <a:t>A</a:t>
          </a:r>
          <a:r>
            <a:rPr lang="en-US" sz="3300" kern="1200" dirty="0"/>
            <a:t> – </a:t>
          </a:r>
          <a:r>
            <a:rPr lang="en-US" sz="2400" kern="1200" dirty="0">
              <a:solidFill>
                <a:prstClr val="white"/>
              </a:solidFill>
              <a:latin typeface="Swis721 Cn BT"/>
              <a:ea typeface="+mn-ea"/>
              <a:cs typeface="+mn-cs"/>
            </a:rPr>
            <a:t>Acknowledge personal space </a:t>
          </a:r>
          <a:endParaRPr lang="en-IN" sz="2400" kern="1200" dirty="0">
            <a:solidFill>
              <a:prstClr val="white"/>
            </a:solidFill>
            <a:latin typeface="Swis721 Cn BT"/>
            <a:ea typeface="+mn-ea"/>
            <a:cs typeface="+mn-cs"/>
          </a:endParaRPr>
        </a:p>
      </dsp:txBody>
      <dsp:txXfrm rot="10800000">
        <a:off x="1934888" y="2775851"/>
        <a:ext cx="6089788" cy="712286"/>
      </dsp:txXfrm>
    </dsp:sp>
    <dsp:sp modelId="{6AFC6FD2-C71F-4CAD-B481-14461BAD47CF}">
      <dsp:nvSpPr>
        <dsp:cNvPr id="0" name=""/>
        <dsp:cNvSpPr/>
      </dsp:nvSpPr>
      <dsp:spPr>
        <a:xfrm>
          <a:off x="1400674" y="2775851"/>
          <a:ext cx="712286" cy="71228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97763A-01D0-4760-8B6B-E94E11EB426F}">
      <dsp:nvSpPr>
        <dsp:cNvPr id="0" name=""/>
        <dsp:cNvSpPr/>
      </dsp:nvSpPr>
      <dsp:spPr>
        <a:xfrm rot="10800000">
          <a:off x="1756817" y="3700760"/>
          <a:ext cx="6267859" cy="712286"/>
        </a:xfrm>
        <a:prstGeom prst="homePlate">
          <a:avLst/>
        </a:prstGeom>
        <a:solidFill>
          <a:srgbClr val="1C55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098" tIns="125730" rIns="234696"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solidFill>
                <a:prstClr val="white"/>
              </a:solidFill>
              <a:latin typeface="Swis721 Cn BT"/>
              <a:ea typeface="+mn-ea"/>
              <a:cs typeface="+mn-cs"/>
            </a:rPr>
            <a:t>C</a:t>
          </a:r>
          <a:r>
            <a:rPr lang="en-US" sz="3300" kern="1200" dirty="0"/>
            <a:t> – </a:t>
          </a:r>
          <a:r>
            <a:rPr lang="en-US" sz="2400" kern="1200" dirty="0">
              <a:solidFill>
                <a:prstClr val="white"/>
              </a:solidFill>
              <a:latin typeface="Swis721 Cn BT"/>
              <a:ea typeface="+mn-ea"/>
              <a:cs typeface="+mn-cs"/>
            </a:rPr>
            <a:t>Create a good first impression </a:t>
          </a:r>
          <a:endParaRPr lang="en-IN" sz="2400" kern="1200" dirty="0">
            <a:solidFill>
              <a:prstClr val="white"/>
            </a:solidFill>
            <a:latin typeface="Swis721 Cn BT"/>
            <a:ea typeface="+mn-ea"/>
            <a:cs typeface="+mn-cs"/>
          </a:endParaRPr>
        </a:p>
      </dsp:txBody>
      <dsp:txXfrm rot="10800000">
        <a:off x="1934888" y="3700760"/>
        <a:ext cx="6089788" cy="712286"/>
      </dsp:txXfrm>
    </dsp:sp>
    <dsp:sp modelId="{35ACFCC3-EC0B-403B-9260-E1F4E4B81100}">
      <dsp:nvSpPr>
        <dsp:cNvPr id="0" name=""/>
        <dsp:cNvSpPr/>
      </dsp:nvSpPr>
      <dsp:spPr>
        <a:xfrm>
          <a:off x="1400674" y="3700760"/>
          <a:ext cx="712286" cy="71228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6AE442-8DCC-4023-98EF-1D5C4DB8E09C}">
      <dsp:nvSpPr>
        <dsp:cNvPr id="0" name=""/>
        <dsp:cNvSpPr/>
      </dsp:nvSpPr>
      <dsp:spPr>
        <a:xfrm rot="10800000">
          <a:off x="1756817" y="4625668"/>
          <a:ext cx="6267859" cy="712286"/>
        </a:xfrm>
        <a:prstGeom prst="homePlat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098" tIns="125730" rIns="234696" bIns="125730" numCol="1" spcCol="1270" anchor="ctr" anchorCtr="0">
          <a:noAutofit/>
        </a:bodyPr>
        <a:lstStyle/>
        <a:p>
          <a:pPr marL="0" lvl="0" indent="0" algn="l" defTabSz="1466850">
            <a:lnSpc>
              <a:spcPct val="90000"/>
            </a:lnSpc>
            <a:spcBef>
              <a:spcPct val="0"/>
            </a:spcBef>
            <a:spcAft>
              <a:spcPct val="35000"/>
            </a:spcAft>
            <a:buNone/>
          </a:pPr>
          <a:r>
            <a:rPr lang="en-IN" sz="3300" b="1" kern="1200" dirty="0">
              <a:solidFill>
                <a:prstClr val="white"/>
              </a:solidFill>
              <a:latin typeface="Swis721 Cn BT"/>
              <a:ea typeface="+mn-ea"/>
              <a:cs typeface="+mn-cs"/>
            </a:rPr>
            <a:t>T</a:t>
          </a:r>
          <a:r>
            <a:rPr lang="en-IN" sz="3300" b="1" kern="1200" dirty="0">
              <a:solidFill>
                <a:prstClr val="black"/>
              </a:solidFill>
              <a:latin typeface="Swis721 Cn BT"/>
              <a:ea typeface="+mn-ea"/>
              <a:cs typeface="+mn-cs"/>
            </a:rPr>
            <a:t> </a:t>
          </a:r>
          <a:r>
            <a:rPr lang="en-IN" sz="3300" kern="1200" dirty="0"/>
            <a:t>– </a:t>
          </a:r>
          <a:r>
            <a:rPr lang="en-IN" sz="2400" kern="1200" dirty="0">
              <a:solidFill>
                <a:prstClr val="white"/>
              </a:solidFill>
              <a:latin typeface="Swis721 Cn BT"/>
              <a:ea typeface="+mn-ea"/>
              <a:cs typeface="+mn-cs"/>
            </a:rPr>
            <a:t>Thank the person </a:t>
          </a:r>
        </a:p>
      </dsp:txBody>
      <dsp:txXfrm rot="10800000">
        <a:off x="1934888" y="4625668"/>
        <a:ext cx="6089788" cy="712286"/>
      </dsp:txXfrm>
    </dsp:sp>
    <dsp:sp modelId="{F270C2E3-BC4F-478E-AECF-1E28C1E1B295}">
      <dsp:nvSpPr>
        <dsp:cNvPr id="0" name=""/>
        <dsp:cNvSpPr/>
      </dsp:nvSpPr>
      <dsp:spPr>
        <a:xfrm>
          <a:off x="1400674" y="4625668"/>
          <a:ext cx="712286" cy="712286"/>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wis721 Cn BT" panose="020B0506020202030204" pitchFamily="34" charset="0"/>
              </a:defRPr>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wis721 Cn BT" panose="020B0506020202030204" pitchFamily="34" charset="0"/>
              </a:defRPr>
            </a:lvl1pPr>
          </a:lstStyle>
          <a:p>
            <a:fld id="{3A523711-E626-4FBC-843E-61711F5BEDAA}" type="datetimeFigureOut">
              <a:rPr lang="en-IN" smtClean="0"/>
              <a:pPr/>
              <a:t>05-09-2024</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wis721 Cn BT" panose="020B0506020202030204" pitchFamily="34" charset="0"/>
              </a:defRPr>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wis721 Cn BT" panose="020B0506020202030204" pitchFamily="34" charset="0"/>
              </a:defRPr>
            </a:lvl1pPr>
          </a:lstStyle>
          <a:p>
            <a:fld id="{8CEE670E-4A6B-4F29-893C-A77A5F261C91}" type="slidenum">
              <a:rPr lang="en-IN" smtClean="0"/>
              <a:pPr/>
              <a:t>‹#›</a:t>
            </a:fld>
            <a:endParaRPr lang="en-I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721 Cn BT" panose="020B0506020202030204" pitchFamily="34" charset="0"/>
        <a:ea typeface="+mn-ea"/>
        <a:cs typeface="+mn-cs"/>
      </a:defRPr>
    </a:lvl1pPr>
    <a:lvl2pPr marL="457200" algn="l" defTabSz="914400" rtl="0" eaLnBrk="1" latinLnBrk="0" hangingPunct="1">
      <a:defRPr sz="1200" kern="1200">
        <a:solidFill>
          <a:schemeClr val="tx1"/>
        </a:solidFill>
        <a:latin typeface="Swis721 Cn BT" panose="020B0506020202030204" pitchFamily="34" charset="0"/>
        <a:ea typeface="+mn-ea"/>
        <a:cs typeface="+mn-cs"/>
      </a:defRPr>
    </a:lvl2pPr>
    <a:lvl3pPr marL="914400" algn="l" defTabSz="914400" rtl="0" eaLnBrk="1" latinLnBrk="0" hangingPunct="1">
      <a:defRPr sz="1200" kern="1200">
        <a:solidFill>
          <a:schemeClr val="tx1"/>
        </a:solidFill>
        <a:latin typeface="Swis721 Cn BT" panose="020B0506020202030204" pitchFamily="34" charset="0"/>
        <a:ea typeface="+mn-ea"/>
        <a:cs typeface="+mn-cs"/>
      </a:defRPr>
    </a:lvl3pPr>
    <a:lvl4pPr marL="1371600" algn="l" defTabSz="914400" rtl="0" eaLnBrk="1" latinLnBrk="0" hangingPunct="1">
      <a:defRPr sz="1200" kern="1200">
        <a:solidFill>
          <a:schemeClr val="tx1"/>
        </a:solidFill>
        <a:latin typeface="Swis721 Cn BT" panose="020B0506020202030204" pitchFamily="34" charset="0"/>
        <a:ea typeface="+mn-ea"/>
        <a:cs typeface="+mn-cs"/>
      </a:defRPr>
    </a:lvl4pPr>
    <a:lvl5pPr marL="1828800" algn="l" defTabSz="914400" rtl="0" eaLnBrk="1" latinLnBrk="0" hangingPunct="1">
      <a:defRPr sz="1200" kern="1200">
        <a:solidFill>
          <a:schemeClr val="tx1"/>
        </a:solidFill>
        <a:latin typeface="Swis721 Cn BT" panose="020B05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The Trainer is free to customise this editable slide &amp; entire presentation as per their own/client branding- You may keep the fonts/ Animation/ Images same to save the editing time.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Say Good morning/Afternoon /evening welcome to the workshop on business Etiquette</a:t>
            </a:r>
          </a:p>
          <a:p>
            <a:pPr marL="0" indent="0">
              <a:buFont typeface="Arial" panose="020B0604020202020204" pitchFamily="34" charset="0"/>
              <a:buNone/>
            </a:pPr>
            <a:endParaRPr lang="en-US" dirty="0"/>
          </a:p>
          <a:p>
            <a:r>
              <a:rPr lang="en-IN" b="0" baseline="0" dirty="0"/>
              <a:t>Welcome to the workshop on ‘Business Etiquette’! Today is going to be a </a:t>
            </a:r>
            <a:r>
              <a:rPr lang="en-IN" b="1" baseline="0" dirty="0"/>
              <a:t>fun filled</a:t>
            </a:r>
            <a:r>
              <a:rPr lang="en-IN" b="0" baseline="0" dirty="0"/>
              <a:t>, </a:t>
            </a:r>
            <a:r>
              <a:rPr lang="en-IN" b="1" baseline="0" dirty="0"/>
              <a:t>energy packed</a:t>
            </a:r>
            <a:r>
              <a:rPr lang="en-IN" b="0" baseline="0" dirty="0"/>
              <a:t> session with lots of interaction amongst us &amp; a lot of learning from each other. We will learn each module through activity and experiential learning. Science shows that’s how adults learn best.. And that’s exactly how we will learn today!</a:t>
            </a:r>
          </a:p>
          <a:p>
            <a:endParaRPr lang="en-IN" b="0" baseline="0" dirty="0"/>
          </a:p>
          <a:p>
            <a:r>
              <a:rPr lang="en-IN" b="0" baseline="0" dirty="0"/>
              <a:t>Note: Trainer to say the above paragraph with lot of enthusiasm. </a:t>
            </a:r>
          </a:p>
          <a:p>
            <a:endParaRPr lang="en-IN" b="0" baseline="0" dirty="0"/>
          </a:p>
          <a:p>
            <a:r>
              <a:rPr lang="en-IN" b="0" baseline="0" dirty="0"/>
              <a:t>Transition to the next slide</a:t>
            </a:r>
          </a:p>
        </p:txBody>
      </p:sp>
      <p:sp>
        <p:nvSpPr>
          <p:cNvPr id="4" name="Slide Number Placeholder 3"/>
          <p:cNvSpPr>
            <a:spLocks noGrp="1"/>
          </p:cNvSpPr>
          <p:nvPr>
            <p:ph type="sldNum" sz="quarter" idx="5"/>
          </p:nvPr>
        </p:nvSpPr>
        <p:spPr/>
        <p:txBody>
          <a:bodyPr/>
          <a:lstStyle/>
          <a:p>
            <a:fld id="{8CEE670E-4A6B-4F29-893C-A77A5F261C91}" type="slidenum">
              <a:rPr lang="en-IN" smtClean="0"/>
              <a:t>1</a:t>
            </a:fld>
            <a:endParaRPr lang="en-IN" dirty="0"/>
          </a:p>
        </p:txBody>
      </p:sp>
    </p:spTree>
    <p:extLst>
      <p:ext uri="{BB962C8B-B14F-4D97-AF65-F5344CB8AC3E}">
        <p14:creationId xmlns:p14="http://schemas.microsoft.com/office/powerpoint/2010/main" val="2595100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Have a proper introduction say</a:t>
            </a:r>
          </a:p>
          <a:p>
            <a:r>
              <a:rPr lang="en-US" baseline="0" dirty="0"/>
              <a:t>Hello/Good morning /afternoon/evening Sir /mam my name is </a:t>
            </a:r>
            <a:r>
              <a:rPr lang="en-US" baseline="0" dirty="0" err="1"/>
              <a:t>xyz</a:t>
            </a:r>
            <a:r>
              <a:rPr lang="en-US" baseline="0" dirty="0"/>
              <a:t> pleasure meeting you</a:t>
            </a:r>
          </a:p>
          <a:p>
            <a:r>
              <a:rPr lang="en-US" baseline="0" dirty="0"/>
              <a:t>Make eye contact and talk it shows confidence</a:t>
            </a:r>
          </a:p>
          <a:p>
            <a:r>
              <a:rPr lang="en-US" baseline="0" dirty="0"/>
              <a:t>Have a firm grip while shaking hands</a:t>
            </a:r>
          </a:p>
          <a:p>
            <a:r>
              <a:rPr lang="en-US" baseline="0" dirty="0"/>
              <a:t>Ask questions during the conversation to understand and communicate better</a:t>
            </a:r>
          </a:p>
          <a:p>
            <a:r>
              <a:rPr lang="en-US" baseline="0" dirty="0"/>
              <a:t>Create a good first impression </a:t>
            </a:r>
            <a:r>
              <a:rPr lang="en-US" baseline="0" dirty="0" err="1"/>
              <a:t>ie</a:t>
            </a:r>
            <a:r>
              <a:rPr lang="en-US" baseline="0" dirty="0"/>
              <a:t> grooming ,dress code and personality</a:t>
            </a:r>
          </a:p>
          <a:p>
            <a:r>
              <a:rPr lang="en-US" baseline="0" dirty="0"/>
              <a:t>Thank the person before taking your leave </a:t>
            </a:r>
            <a:r>
              <a:rPr lang="en-US" baseline="0" dirty="0" err="1"/>
              <a:t>eg</a:t>
            </a:r>
            <a:r>
              <a:rPr lang="en-US" baseline="0" dirty="0"/>
              <a:t> Thank you Sir/Mam have an amazing day</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453FCA-CD46-459E-A84D-61334D0A92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7687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Oil or gel your hair regularly so that it is neat</a:t>
            </a:r>
          </a:p>
          <a:p>
            <a:pPr marL="171450" indent="-171450">
              <a:buFont typeface="Arial" panose="020B0604020202020204" pitchFamily="34" charset="0"/>
              <a:buChar char="•"/>
            </a:pPr>
            <a:r>
              <a:rPr lang="en-US" dirty="0"/>
              <a:t>The hair length should be till the shoulders and not below </a:t>
            </a:r>
          </a:p>
          <a:p>
            <a:pPr marL="171450" indent="-171450">
              <a:buFont typeface="Arial" panose="020B0604020202020204" pitchFamily="34" charset="0"/>
              <a:buChar char="•"/>
            </a:pPr>
            <a:r>
              <a:rPr lang="en-US" b="0" i="0" dirty="0">
                <a:solidFill>
                  <a:srgbClr val="252A37"/>
                </a:solidFill>
                <a:effectLst/>
                <a:latin typeface="Open Sans" panose="020B0606030504020204" pitchFamily="34" charset="0"/>
              </a:rPr>
              <a:t>Keep a shoe shiner handy. </a:t>
            </a:r>
          </a:p>
          <a:p>
            <a:pPr marL="171450" indent="-171450">
              <a:buFont typeface="Arial" panose="020B0604020202020204" pitchFamily="34" charset="0"/>
              <a:buChar char="•"/>
            </a:pPr>
            <a:r>
              <a:rPr lang="en-US" b="0" i="0" dirty="0">
                <a:solidFill>
                  <a:srgbClr val="252A37"/>
                </a:solidFill>
                <a:effectLst/>
                <a:latin typeface="Open Sans" panose="020B0606030504020204" pitchFamily="34" charset="0"/>
              </a:rPr>
              <a:t>Prefer dark leather shoes (Black or Brown) with black laces. </a:t>
            </a:r>
          </a:p>
          <a:p>
            <a:pPr marL="171450" indent="-171450">
              <a:buFont typeface="Arial" panose="020B0604020202020204" pitchFamily="34" charset="0"/>
              <a:buChar char="•"/>
            </a:pPr>
            <a:r>
              <a:rPr lang="en-US" b="0" i="0" dirty="0">
                <a:solidFill>
                  <a:srgbClr val="252A37"/>
                </a:solidFill>
                <a:effectLst/>
                <a:latin typeface="Open Sans" panose="020B0606030504020204" pitchFamily="34" charset="0"/>
              </a:rPr>
              <a:t>Wear dark </a:t>
            </a:r>
            <a:r>
              <a:rPr lang="en-US" b="0" i="0" dirty="0" err="1">
                <a:solidFill>
                  <a:srgbClr val="252A37"/>
                </a:solidFill>
                <a:effectLst/>
                <a:latin typeface="Open Sans" panose="020B0606030504020204" pitchFamily="34" charset="0"/>
              </a:rPr>
              <a:t>coloured</a:t>
            </a:r>
            <a:r>
              <a:rPr lang="en-US" b="0" i="0" dirty="0">
                <a:solidFill>
                  <a:srgbClr val="252A37"/>
                </a:solidFill>
                <a:effectLst/>
                <a:latin typeface="Open Sans" panose="020B0606030504020204" pitchFamily="34" charset="0"/>
              </a:rPr>
              <a:t> socks to work.</a:t>
            </a:r>
          </a:p>
          <a:p>
            <a:pPr marL="171450" indent="-171450">
              <a:buFont typeface="Arial" panose="020B0604020202020204" pitchFamily="34" charset="0"/>
              <a:buChar char="•"/>
            </a:pPr>
            <a:r>
              <a:rPr lang="en-US" b="0" i="0" dirty="0">
                <a:solidFill>
                  <a:srgbClr val="252A37"/>
                </a:solidFill>
                <a:effectLst/>
                <a:latin typeface="Open Sans" panose="020B0606030504020204" pitchFamily="34" charset="0"/>
              </a:rPr>
              <a:t> Do not wear sports shoes or sneakers to work.</a:t>
            </a:r>
          </a:p>
          <a:p>
            <a:pPr marL="171450" indent="-171450">
              <a:buFont typeface="Arial" panose="020B0604020202020204" pitchFamily="34" charset="0"/>
              <a:buChar char="•"/>
            </a:pPr>
            <a:r>
              <a:rPr lang="en-US" b="0" i="0" dirty="0">
                <a:solidFill>
                  <a:srgbClr val="252A37"/>
                </a:solidFill>
                <a:effectLst/>
                <a:latin typeface="Open Sans" panose="020B0606030504020204" pitchFamily="34" charset="0"/>
              </a:rPr>
              <a:t>Remove all other rings except your wedding ring. </a:t>
            </a:r>
          </a:p>
          <a:p>
            <a:pPr marL="171450" indent="-171450">
              <a:buFont typeface="Arial" panose="020B0604020202020204" pitchFamily="34" charset="0"/>
              <a:buChar char="•"/>
            </a:pPr>
            <a:r>
              <a:rPr lang="en-US" b="0" i="0" dirty="0">
                <a:solidFill>
                  <a:srgbClr val="252A37"/>
                </a:solidFill>
                <a:effectLst/>
                <a:latin typeface="Open Sans" panose="020B0606030504020204" pitchFamily="34" charset="0"/>
              </a:rPr>
              <a:t>Remember, there is a huge difference between your college and professional life. </a:t>
            </a:r>
          </a:p>
          <a:p>
            <a:pPr marL="171450" indent="-171450">
              <a:buFont typeface="Arial" panose="020B0604020202020204" pitchFamily="34" charset="0"/>
              <a:buChar char="•"/>
            </a:pPr>
            <a:r>
              <a:rPr lang="en-US" b="0" i="0" dirty="0">
                <a:solidFill>
                  <a:srgbClr val="252A37"/>
                </a:solidFill>
                <a:effectLst/>
                <a:latin typeface="Open Sans" panose="020B0606030504020204" pitchFamily="34" charset="0"/>
              </a:rPr>
              <a:t>College were the days when nobody told you anything when you wore ripped jeans, T shirts, sneakers, hats and proudly flaunted your tattoos and body piercings.</a:t>
            </a:r>
          </a:p>
          <a:p>
            <a:pPr marL="171450" indent="-171450">
              <a:buFont typeface="Arial" panose="020B0604020202020204" pitchFamily="34" charset="0"/>
              <a:buChar char="•"/>
            </a:pPr>
            <a:r>
              <a:rPr lang="en-US" b="0" i="0" dirty="0">
                <a:solidFill>
                  <a:srgbClr val="252A37"/>
                </a:solidFill>
                <a:effectLst/>
                <a:latin typeface="Open Sans" panose="020B0606030504020204" pitchFamily="34" charset="0"/>
              </a:rPr>
              <a:t> If you wear an earring, remove it immediately.</a:t>
            </a:r>
          </a:p>
          <a:p>
            <a:pPr marL="171450" indent="-171450">
              <a:buFont typeface="Arial" panose="020B0604020202020204" pitchFamily="34" charset="0"/>
              <a:buChar char="•"/>
            </a:pPr>
            <a:r>
              <a:rPr lang="en-US" b="0" i="0" dirty="0">
                <a:solidFill>
                  <a:srgbClr val="252A37"/>
                </a:solidFill>
                <a:effectLst/>
                <a:latin typeface="Open Sans" panose="020B0606030504020204" pitchFamily="34" charset="0"/>
              </a:rPr>
              <a:t> Tattoos and body piercings are not at all acceptable in a professional environment.</a:t>
            </a:r>
          </a:p>
          <a:p>
            <a:pPr marL="171450" indent="-171450">
              <a:buFont typeface="Arial" panose="020B0604020202020204" pitchFamily="34" charset="0"/>
              <a:buChar char="•"/>
            </a:pPr>
            <a:r>
              <a:rPr lang="en-US" b="0" i="0" dirty="0">
                <a:solidFill>
                  <a:srgbClr val="252A37"/>
                </a:solidFill>
                <a:effectLst/>
                <a:latin typeface="Open Sans" panose="020B0606030504020204" pitchFamily="34" charset="0"/>
              </a:rPr>
              <a:t>If you have a moustache, make sure it is neatly trimmed. </a:t>
            </a:r>
          </a:p>
          <a:p>
            <a:pPr marL="171450" indent="-171450">
              <a:buFont typeface="Arial" panose="020B0604020202020204" pitchFamily="34" charset="0"/>
              <a:buChar char="•"/>
            </a:pPr>
            <a:r>
              <a:rPr lang="en-US" b="0" i="0" dirty="0">
                <a:solidFill>
                  <a:srgbClr val="252A37"/>
                </a:solidFill>
                <a:effectLst/>
                <a:latin typeface="Open Sans" panose="020B0606030504020204" pitchFamily="34" charset="0"/>
              </a:rPr>
              <a:t>Do not attend office with beard unless and until there is an emergency.</a:t>
            </a:r>
          </a:p>
          <a:p>
            <a:pPr marL="171450" indent="-171450">
              <a:buFont typeface="Arial" panose="020B0604020202020204" pitchFamily="34" charset="0"/>
              <a:buChar char="•"/>
            </a:pPr>
            <a:r>
              <a:rPr lang="en-US" b="0" i="0" dirty="0">
                <a:solidFill>
                  <a:srgbClr val="252A37"/>
                </a:solidFill>
                <a:effectLst/>
                <a:latin typeface="Open Sans" panose="020B0606030504020204" pitchFamily="34" charset="0"/>
              </a:rPr>
              <a:t>Remember, </a:t>
            </a:r>
            <a:r>
              <a:rPr lang="en-US" b="1" i="0" dirty="0">
                <a:solidFill>
                  <a:srgbClr val="252A37"/>
                </a:solidFill>
                <a:effectLst/>
                <a:latin typeface="Open Sans" panose="020B0606030504020204" pitchFamily="34" charset="0"/>
              </a:rPr>
              <a:t>your tie should complement your overall look</a:t>
            </a:r>
            <a:r>
              <a:rPr lang="en-US" b="0" i="0" dirty="0">
                <a:solidFill>
                  <a:srgbClr val="252A37"/>
                </a:solidFill>
                <a:effectLst/>
                <a:latin typeface="Open Sans" panose="020B0606030504020204" pitchFamily="34" charset="0"/>
              </a:rPr>
              <a:t>.</a:t>
            </a:r>
          </a:p>
          <a:p>
            <a:pPr marL="171450" indent="-171450">
              <a:buFont typeface="Arial" panose="020B0604020202020204" pitchFamily="34" charset="0"/>
              <a:buChar char="•"/>
            </a:pPr>
            <a:r>
              <a:rPr lang="en-US" b="0" i="0" dirty="0">
                <a:solidFill>
                  <a:srgbClr val="252A37"/>
                </a:solidFill>
                <a:effectLst/>
                <a:latin typeface="Open Sans" panose="020B0606030504020204" pitchFamily="34" charset="0"/>
              </a:rPr>
              <a:t> Silk ties are always a safe bet. Do not wear ties in loud </a:t>
            </a:r>
            <a:r>
              <a:rPr lang="en-US" b="0" i="0" dirty="0" err="1">
                <a:solidFill>
                  <a:srgbClr val="252A37"/>
                </a:solidFill>
                <a:effectLst/>
                <a:latin typeface="Open Sans" panose="020B0606030504020204" pitchFamily="34" charset="0"/>
              </a:rPr>
              <a:t>colours</a:t>
            </a:r>
            <a:r>
              <a:rPr lang="en-US" b="0" i="0" dirty="0">
                <a:solidFill>
                  <a:srgbClr val="252A37"/>
                </a:solidFill>
                <a:effectLst/>
                <a:latin typeface="Open Sans" panose="020B0606030504020204" pitchFamily="34" charset="0"/>
              </a:rPr>
              <a:t> or jazzy patterns. </a:t>
            </a:r>
          </a:p>
          <a:p>
            <a:pPr marL="171450" indent="-171450">
              <a:buFont typeface="Arial" panose="020B0604020202020204" pitchFamily="34" charset="0"/>
              <a:buChar char="•"/>
            </a:pPr>
            <a:r>
              <a:rPr lang="en-US" b="0" i="0" dirty="0">
                <a:solidFill>
                  <a:srgbClr val="252A37"/>
                </a:solidFill>
                <a:effectLst/>
                <a:latin typeface="Open Sans" panose="020B0606030504020204" pitchFamily="34" charset="0"/>
              </a:rPr>
              <a:t>The tip of your tie should touch your belt buckles.</a:t>
            </a:r>
          </a:p>
          <a:p>
            <a:pPr marL="171450" indent="-171450">
              <a:buFont typeface="Arial" panose="020B0604020202020204" pitchFamily="34" charset="0"/>
              <a:buChar char="•"/>
            </a:pPr>
            <a:r>
              <a:rPr lang="en-US" b="0" i="0" dirty="0">
                <a:solidFill>
                  <a:srgbClr val="252A37"/>
                </a:solidFill>
                <a:effectLst/>
                <a:latin typeface="Open Sans" panose="020B0606030504020204" pitchFamily="34" charset="0"/>
              </a:rPr>
              <a:t>Do not wear flashy belts with broad buckles. Wear leather belts in dark </a:t>
            </a:r>
            <a:r>
              <a:rPr lang="en-US" b="0" i="0" dirty="0" err="1">
                <a:solidFill>
                  <a:srgbClr val="252A37"/>
                </a:solidFill>
                <a:effectLst/>
                <a:latin typeface="Open Sans" panose="020B0606030504020204" pitchFamily="34" charset="0"/>
              </a:rPr>
              <a:t>colours</a:t>
            </a:r>
            <a:r>
              <a:rPr lang="en-US" b="0" i="0" dirty="0">
                <a:solidFill>
                  <a:srgbClr val="252A37"/>
                </a:solidFill>
                <a:effectLst/>
                <a:latin typeface="Open Sans" panose="020B0606030504020204" pitchFamily="34" charset="0"/>
              </a:rPr>
              <a:t> preferably black or brown.</a:t>
            </a:r>
          </a:p>
          <a:p>
            <a:pPr marL="171450" indent="-171450">
              <a:buFont typeface="Arial" panose="020B0604020202020204" pitchFamily="34" charset="0"/>
              <a:buChar char="•"/>
            </a:pPr>
            <a:r>
              <a:rPr lang="en-US" b="0" i="0" dirty="0">
                <a:solidFill>
                  <a:srgbClr val="252A37"/>
                </a:solidFill>
                <a:effectLst/>
                <a:latin typeface="Open Sans" panose="020B0606030504020204" pitchFamily="34" charset="0"/>
              </a:rPr>
              <a:t>Wear socks that match your pants </a:t>
            </a:r>
            <a:endParaRPr lang="en-IN"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453FCA-CD46-459E-A84D-61334D0A92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4821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It is always wise to dress according to your office culture</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Business suits look best in </a:t>
            </a:r>
            <a:r>
              <a:rPr lang="en-US" sz="1200" b="0" i="0" kern="1200" dirty="0" err="1">
                <a:solidFill>
                  <a:schemeClr val="tx1"/>
                </a:solidFill>
                <a:effectLst/>
                <a:latin typeface="+mn-lt"/>
                <a:ea typeface="+mn-ea"/>
                <a:cs typeface="+mn-cs"/>
              </a:rPr>
              <a:t>colours</a:t>
            </a:r>
            <a:r>
              <a:rPr lang="en-US" sz="1200" b="0" i="0" kern="1200" dirty="0">
                <a:solidFill>
                  <a:schemeClr val="tx1"/>
                </a:solidFill>
                <a:effectLst/>
                <a:latin typeface="+mn-lt"/>
                <a:ea typeface="+mn-ea"/>
                <a:cs typeface="+mn-cs"/>
              </a:rPr>
              <a:t> like Blue, Black or Charcoal </a:t>
            </a:r>
            <a:r>
              <a:rPr lang="en-US" sz="1200" b="0" i="0" kern="1200" dirty="0" err="1">
                <a:solidFill>
                  <a:schemeClr val="tx1"/>
                </a:solidFill>
                <a:effectLst/>
                <a:latin typeface="+mn-lt"/>
                <a:ea typeface="+mn-ea"/>
                <a:cs typeface="+mn-cs"/>
              </a:rPr>
              <a:t>grey.Business</a:t>
            </a:r>
            <a:r>
              <a:rPr lang="en-US" sz="1200" b="0" i="0" kern="1200" dirty="0">
                <a:solidFill>
                  <a:schemeClr val="tx1"/>
                </a:solidFill>
                <a:effectLst/>
                <a:latin typeface="+mn-lt"/>
                <a:ea typeface="+mn-ea"/>
                <a:cs typeface="+mn-cs"/>
              </a:rPr>
              <a:t> suits constitute a crisp shirt teamed with a matching trouser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Avoid wearing loud </a:t>
            </a:r>
            <a:r>
              <a:rPr lang="en-US" sz="1200" b="0" i="0" kern="1200" dirty="0" err="1">
                <a:solidFill>
                  <a:schemeClr val="tx1"/>
                </a:solidFill>
                <a:effectLst/>
                <a:latin typeface="+mn-lt"/>
                <a:ea typeface="+mn-ea"/>
                <a:cs typeface="+mn-cs"/>
              </a:rPr>
              <a:t>colours</a:t>
            </a:r>
            <a:r>
              <a:rPr lang="en-US" sz="1200" b="0" i="0" kern="1200" dirty="0">
                <a:solidFill>
                  <a:schemeClr val="tx1"/>
                </a:solidFill>
                <a:effectLst/>
                <a:latin typeface="+mn-lt"/>
                <a:ea typeface="+mn-ea"/>
                <a:cs typeface="+mn-cs"/>
              </a:rPr>
              <a:t> to work. </a:t>
            </a:r>
            <a:r>
              <a:rPr lang="en-US" sz="1200" b="0" i="0" kern="1200" dirty="0" err="1">
                <a:solidFill>
                  <a:schemeClr val="tx1"/>
                </a:solidFill>
                <a:effectLst/>
                <a:latin typeface="+mn-lt"/>
                <a:ea typeface="+mn-ea"/>
                <a:cs typeface="+mn-cs"/>
              </a:rPr>
              <a:t>Colours</a:t>
            </a:r>
            <a:r>
              <a:rPr lang="en-US" sz="1200" b="0" i="0" kern="1200" dirty="0">
                <a:solidFill>
                  <a:schemeClr val="tx1"/>
                </a:solidFill>
                <a:effectLst/>
                <a:latin typeface="+mn-lt"/>
                <a:ea typeface="+mn-ea"/>
                <a:cs typeface="+mn-cs"/>
              </a:rPr>
              <a:t> such as hot pinks, reds, deep purples look odd at the workplace. They are meant to be worn at parties and get togethers with friends.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 Animal prints and jazzy designs are not meant for offices.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Stud earrings look simple yet elegant on female professionals.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 Do not wear chunky necklaces, large earrings and stacks of bangles at workplace. Flaunting your gold </a:t>
            </a:r>
            <a:r>
              <a:rPr lang="en-US" sz="1200" b="0" i="0" kern="1200" dirty="0" err="1">
                <a:solidFill>
                  <a:schemeClr val="tx1"/>
                </a:solidFill>
                <a:effectLst/>
                <a:latin typeface="+mn-lt"/>
                <a:ea typeface="+mn-ea"/>
                <a:cs typeface="+mn-cs"/>
              </a:rPr>
              <a:t>jewellery</a:t>
            </a:r>
            <a:r>
              <a:rPr lang="en-US" sz="1200" b="0" i="0" kern="1200" dirty="0">
                <a:solidFill>
                  <a:schemeClr val="tx1"/>
                </a:solidFill>
                <a:effectLst/>
                <a:latin typeface="+mn-lt"/>
                <a:ea typeface="+mn-ea"/>
                <a:cs typeface="+mn-cs"/>
              </a:rPr>
              <a:t> at office is foolish. Do not wear ring on every finger. Avoid wearing multiple bracelets. An elegant and simple watch looks best on professionals.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nude look works best in offices. Don’t overdo your make up. I</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Instead of a bright lipstick, a lip-gloss looks better and you can even reapply the same whenever needed. Minimal make up can not only make you look good but also extremely professional. Never apply layers of foundation on your face. Avoid cakey make up at workplace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Messy hair is not at all acceptable at workplaces. Do not adopt weird hairstyles at work..</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Your heels should not be more than 2 inches.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Ask what is casual</a:t>
            </a:r>
            <a:r>
              <a:rPr lang="en-US" sz="1200" b="0" i="0" kern="1200" baseline="0" dirty="0">
                <a:solidFill>
                  <a:schemeClr val="tx1"/>
                </a:solidFill>
                <a:effectLst/>
                <a:latin typeface="+mn-lt"/>
                <a:ea typeface="+mn-ea"/>
                <a:cs typeface="+mn-cs"/>
              </a:rPr>
              <a:t> dress code ,take responses </a:t>
            </a:r>
            <a:endParaRPr lang="en-IN"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453FCA-CD46-459E-A84D-61334D0A92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3672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dirty="0">
                <a:solidFill>
                  <a:srgbClr val="222222"/>
                </a:solidFill>
                <a:effectLst/>
              </a:rPr>
              <a:t>Body odor is not a fun issue to deal with in the workplace, but it is important to handle it in a professional manner.</a:t>
            </a:r>
          </a:p>
          <a:p>
            <a:pPr marL="171450" indent="-171450">
              <a:buFont typeface="Arial" panose="020B0604020202020204" pitchFamily="34" charset="0"/>
              <a:buChar char="•"/>
            </a:pPr>
            <a:r>
              <a:rPr lang="en-US" sz="1200" b="0" i="0" dirty="0">
                <a:solidFill>
                  <a:srgbClr val="222222"/>
                </a:solidFill>
                <a:effectLst/>
              </a:rPr>
              <a:t> Bad smells can impact morale both on the part of the other employees and the person causing it. </a:t>
            </a:r>
          </a:p>
          <a:p>
            <a:pPr marL="171450" indent="-171450">
              <a:buFont typeface="Arial" panose="020B0604020202020204" pitchFamily="34" charset="0"/>
              <a:buChar char="•"/>
            </a:pPr>
            <a:r>
              <a:rPr lang="en-US" sz="1200" b="0" i="0" dirty="0">
                <a:solidFill>
                  <a:srgbClr val="222222"/>
                </a:solidFill>
                <a:effectLst/>
              </a:rPr>
              <a:t>Regular baths or showers and underarm deodorant are the methods most people use to keep body odor under control.</a:t>
            </a:r>
          </a:p>
          <a:p>
            <a:pPr marL="171450" indent="-171450">
              <a:buFont typeface="Arial" panose="020B0604020202020204" pitchFamily="34" charset="0"/>
              <a:buChar char="•"/>
            </a:pPr>
            <a:r>
              <a:rPr lang="en-US" sz="1200" b="0" i="0" dirty="0">
                <a:solidFill>
                  <a:srgbClr val="222222"/>
                </a:solidFill>
                <a:effectLst/>
              </a:rPr>
              <a:t>Some users may need to reapply deodorant during the day or purchase an extra-strength product</a:t>
            </a:r>
            <a:endParaRPr lang="en-IN" sz="1200" dirty="0"/>
          </a:p>
          <a:p>
            <a:pPr marL="171450" indent="-171450">
              <a:buFont typeface="Arial" panose="020B0604020202020204" pitchFamily="34" charset="0"/>
              <a:buChar char="•"/>
            </a:pPr>
            <a:r>
              <a:rPr lang="en-US" b="0" i="0" dirty="0">
                <a:solidFill>
                  <a:srgbClr val="222222"/>
                </a:solidFill>
                <a:effectLst/>
                <a:latin typeface="Roboto" panose="02000000000000000000" pitchFamily="2" charset="0"/>
              </a:rPr>
              <a:t>Workplaces that require a high level of physical activity can cause a person to sweat and smell. </a:t>
            </a:r>
          </a:p>
          <a:p>
            <a:pPr marL="171450" indent="-171450">
              <a:buFont typeface="Arial" panose="020B0604020202020204" pitchFamily="34" charset="0"/>
              <a:buChar char="•"/>
            </a:pPr>
            <a:r>
              <a:rPr lang="en-US" b="0" i="0" dirty="0">
                <a:solidFill>
                  <a:srgbClr val="222222"/>
                </a:solidFill>
                <a:effectLst/>
                <a:latin typeface="Roboto" panose="02000000000000000000" pitchFamily="2" charset="0"/>
              </a:rPr>
              <a:t>Hot weather conditions, hygiene, diet, and stress are other factors.</a:t>
            </a:r>
          </a:p>
          <a:p>
            <a:pPr marL="171450" indent="-171450">
              <a:buFont typeface="Arial" panose="020B0604020202020204" pitchFamily="34" charset="0"/>
              <a:buChar char="•"/>
            </a:pPr>
            <a:r>
              <a:rPr lang="en-US" b="0" i="0" dirty="0">
                <a:solidFill>
                  <a:srgbClr val="222222"/>
                </a:solidFill>
                <a:effectLst/>
                <a:latin typeface="Roboto" panose="02000000000000000000" pitchFamily="2" charset="0"/>
              </a:rPr>
              <a:t> In addition, some people may be affected by the medical condition  which causes excessive sweating.</a:t>
            </a:r>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14</a:t>
            </a:fld>
            <a:endParaRPr lang="en-US"/>
          </a:p>
        </p:txBody>
      </p:sp>
    </p:spTree>
    <p:extLst>
      <p:ext uri="{BB962C8B-B14F-4D97-AF65-F5344CB8AC3E}">
        <p14:creationId xmlns:p14="http://schemas.microsoft.com/office/powerpoint/2010/main" val="23801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agenda of todays workshop is as follows</a:t>
            </a:r>
          </a:p>
          <a:p>
            <a:endParaRPr lang="en-IN" dirty="0"/>
          </a:p>
          <a:p>
            <a:pPr marL="171450" indent="-171450">
              <a:buFont typeface="Arial" panose="020B0604020202020204" pitchFamily="34" charset="0"/>
              <a:buChar char="•"/>
            </a:pPr>
            <a:r>
              <a:rPr lang="en-US" sz="1200" dirty="0"/>
              <a:t>Understanding Brand &amp; Personal Branding </a:t>
            </a:r>
          </a:p>
          <a:p>
            <a:pPr marL="171450" indent="-171450">
              <a:buFont typeface="Arial" panose="020B0604020202020204" pitchFamily="34" charset="0"/>
              <a:buChar char="•"/>
            </a:pPr>
            <a:r>
              <a:rPr lang="en-US" sz="1200" dirty="0"/>
              <a:t>Building an attitude of Ownership at workplace</a:t>
            </a:r>
          </a:p>
          <a:p>
            <a:pPr marL="171450" indent="-171450">
              <a:buFont typeface="Arial" panose="020B0604020202020204" pitchFamily="34" charset="0"/>
              <a:buChar char="•"/>
            </a:pPr>
            <a:r>
              <a:rPr lang="en-US" sz="1200" dirty="0"/>
              <a:t>Non Verbal communication</a:t>
            </a:r>
          </a:p>
          <a:p>
            <a:pPr marL="171450" indent="-171450">
              <a:buFont typeface="Arial" panose="020B0604020202020204" pitchFamily="34" charset="0"/>
              <a:buChar char="•"/>
            </a:pPr>
            <a:r>
              <a:rPr lang="en-US" sz="1200" dirty="0"/>
              <a:t>Mastering Body language</a:t>
            </a:r>
          </a:p>
          <a:p>
            <a:pPr marL="171450" indent="-171450">
              <a:buFont typeface="Arial" panose="020B0604020202020204" pitchFamily="34" charset="0"/>
              <a:buChar char="•"/>
            </a:pPr>
            <a:r>
              <a:rPr lang="en-US" sz="1200" dirty="0"/>
              <a:t>Looks Matter –Grooming &amp; Etiquette</a:t>
            </a:r>
          </a:p>
          <a:p>
            <a:pPr marL="171450" indent="-171450">
              <a:buFont typeface="Arial" panose="020B0604020202020204" pitchFamily="34" charset="0"/>
              <a:buChar char="•"/>
            </a:pPr>
            <a:r>
              <a:rPr lang="en-US" sz="1200" dirty="0"/>
              <a:t>Watch for </a:t>
            </a:r>
            <a:r>
              <a:rPr lang="en-US" sz="1200" dirty="0" err="1"/>
              <a:t>Odour</a:t>
            </a:r>
            <a:r>
              <a:rPr lang="en-US" sz="1200" dirty="0"/>
              <a:t>- Personal Hygiene</a:t>
            </a:r>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2</a:t>
            </a:fld>
            <a:endParaRPr lang="en-IN" dirty="0"/>
          </a:p>
        </p:txBody>
      </p:sp>
    </p:spTree>
    <p:extLst>
      <p:ext uri="{BB962C8B-B14F-4D97-AF65-F5344CB8AC3E}">
        <p14:creationId xmlns:p14="http://schemas.microsoft.com/office/powerpoint/2010/main" val="5031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Welcome to the first Module on Understanding Brand</a:t>
            </a:r>
          </a:p>
          <a:p>
            <a:endParaRPr lang="en-IN" dirty="0"/>
          </a:p>
          <a:p>
            <a:r>
              <a:rPr lang="en-IN" dirty="0"/>
              <a:t>Note for the Trainer: In this module we are trying to achieve the following things</a:t>
            </a:r>
          </a:p>
          <a:p>
            <a:endParaRPr lang="en-IN" dirty="0"/>
          </a:p>
          <a:p>
            <a:pPr marL="171450" indent="-171450">
              <a:buFont typeface="Arial" panose="020B0604020202020204" pitchFamily="34" charset="0"/>
              <a:buChar char="•"/>
            </a:pPr>
            <a:r>
              <a:rPr lang="en-IN" dirty="0"/>
              <a:t>First Impressions create a strong perception about anything (People/ Products)</a:t>
            </a:r>
          </a:p>
          <a:p>
            <a:pPr marL="171450" indent="-171450">
              <a:buFont typeface="Arial" panose="020B0604020202020204" pitchFamily="34" charset="0"/>
              <a:buChar char="•"/>
            </a:pPr>
            <a:r>
              <a:rPr lang="en-IN" dirty="0"/>
              <a:t>Looking good/ Visually appealing is a first step to build a strong Brand</a:t>
            </a:r>
          </a:p>
          <a:p>
            <a:pPr marL="171450" indent="-171450">
              <a:buFont typeface="Arial" panose="020B0604020202020204" pitchFamily="34" charset="0"/>
              <a:buChar char="•"/>
            </a:pPr>
            <a:r>
              <a:rPr lang="en-IN" dirty="0"/>
              <a:t>Personal Branding helps professionals to build their brand at the workplace</a:t>
            </a:r>
          </a:p>
          <a:p>
            <a:pPr marL="171450" indent="-171450">
              <a:buFont typeface="Arial" panose="020B0604020202020204" pitchFamily="34" charset="0"/>
              <a:buChar char="•"/>
            </a:pPr>
            <a:r>
              <a:rPr lang="en-IN" dirty="0"/>
              <a:t>Business Etiquettes empowers the professionals not only to build great first impressions about themselves but also build you personal brand which brings bigger &amp; better opportunities your way. </a:t>
            </a:r>
          </a:p>
          <a:p>
            <a:pPr marL="171450" indent="-171450">
              <a:buFont typeface="Arial" panose="020B0604020202020204" pitchFamily="34" charset="0"/>
              <a:buChar char="•"/>
            </a:pPr>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3</a:t>
            </a:fld>
            <a:endParaRPr lang="en-IN" dirty="0"/>
          </a:p>
        </p:txBody>
      </p:sp>
    </p:spTree>
    <p:extLst>
      <p:ext uri="{BB962C8B-B14F-4D97-AF65-F5344CB8AC3E}">
        <p14:creationId xmlns:p14="http://schemas.microsoft.com/office/powerpoint/2010/main" val="421529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Which of the 2 professionals will you like to hire</a:t>
            </a:r>
          </a:p>
          <a:p>
            <a:r>
              <a:rPr lang="en-IN" dirty="0"/>
              <a:t>Option A Or B. </a:t>
            </a:r>
          </a:p>
          <a:p>
            <a:endParaRPr lang="en-IN" dirty="0"/>
          </a:p>
          <a:p>
            <a:r>
              <a:rPr lang="en-IN" dirty="0"/>
              <a:t>80% of the audience will say Option 2- Ask the participants why and wait for the responses. The responses will be like</a:t>
            </a:r>
          </a:p>
          <a:p>
            <a:pPr marL="171450" indent="-171450">
              <a:buFont typeface="Arial" panose="020B0604020202020204" pitchFamily="34" charset="0"/>
              <a:buChar char="•"/>
            </a:pPr>
            <a:r>
              <a:rPr lang="en-IN" dirty="0"/>
              <a:t>Option A </a:t>
            </a:r>
            <a:r>
              <a:rPr lang="en-IN" dirty="0" err="1"/>
              <a:t>doesnot</a:t>
            </a:r>
            <a:r>
              <a:rPr lang="en-IN" dirty="0"/>
              <a:t> look serious</a:t>
            </a:r>
          </a:p>
          <a:p>
            <a:pPr marL="171450" indent="-171450">
              <a:buFont typeface="Arial" panose="020B0604020202020204" pitchFamily="34" charset="0"/>
              <a:buChar char="•"/>
            </a:pPr>
            <a:r>
              <a:rPr lang="en-IN" dirty="0"/>
              <a:t>Option  A is not dressed </a:t>
            </a:r>
            <a:r>
              <a:rPr lang="en-IN" dirty="0" err="1"/>
              <a:t>proferly</a:t>
            </a:r>
            <a:endParaRPr lang="en-IN" dirty="0"/>
          </a:p>
          <a:p>
            <a:pPr marL="171450" indent="-171450">
              <a:buFont typeface="Arial" panose="020B0604020202020204" pitchFamily="34" charset="0"/>
              <a:buChar char="•"/>
            </a:pPr>
            <a:r>
              <a:rPr lang="en-IN" dirty="0"/>
              <a:t>Option A is of casual nature</a:t>
            </a:r>
          </a:p>
          <a:p>
            <a:pPr marL="171450" indent="-171450">
              <a:buFont typeface="Arial" panose="020B0604020202020204" pitchFamily="34" charset="0"/>
              <a:buChar char="•"/>
            </a:pPr>
            <a:endParaRPr lang="en-IN" dirty="0"/>
          </a:p>
          <a:p>
            <a:pPr marL="0" indent="0">
              <a:buFont typeface="Arial" panose="020B0604020202020204" pitchFamily="34" charset="0"/>
              <a:buNone/>
            </a:pPr>
            <a:r>
              <a:rPr lang="en-IN" dirty="0"/>
              <a:t>Trainer to prompt for answers and then move to the next slide</a:t>
            </a:r>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4</a:t>
            </a:fld>
            <a:endParaRPr lang="en-IN" dirty="0"/>
          </a:p>
        </p:txBody>
      </p:sp>
    </p:spTree>
    <p:extLst>
      <p:ext uri="{BB962C8B-B14F-4D97-AF65-F5344CB8AC3E}">
        <p14:creationId xmlns:p14="http://schemas.microsoft.com/office/powerpoint/2010/main" val="274975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Trainer: To become a brand any product needs to build the following qualities</a:t>
            </a:r>
          </a:p>
          <a:p>
            <a:endParaRPr lang="en-US" baseline="0" dirty="0"/>
          </a:p>
          <a:p>
            <a:pPr marL="342900" lvl="0" indent="-342900">
              <a:lnSpc>
                <a:spcPct val="107000"/>
              </a:lnSpc>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Powerful,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Consistent – Delivering the same experience always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Visible- The Look, packaging,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colours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logo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all that comprises of  External facing image,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Valuable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a:p>
            <a:r>
              <a:rPr lang="en-US" b="1" baseline="0" dirty="0"/>
              <a:t>Powerful: </a:t>
            </a:r>
            <a:r>
              <a:rPr lang="en-US" baseline="0" dirty="0"/>
              <a:t>The brands showcase expert power not only on their competitors but also in the entire Industry. They are so influential that the entire industry is known by their name </a:t>
            </a:r>
            <a:r>
              <a:rPr lang="en-US" baseline="0" dirty="0" err="1"/>
              <a:t>e.g</a:t>
            </a:r>
            <a:r>
              <a:rPr lang="en-US" baseline="0" dirty="0"/>
              <a:t>- When you say toothpaste the first image is of Colgate, </a:t>
            </a:r>
            <a:r>
              <a:rPr lang="en-US" baseline="0" dirty="0" err="1"/>
              <a:t>Toofan</a:t>
            </a:r>
            <a:r>
              <a:rPr lang="en-US" baseline="0" dirty="0"/>
              <a:t> drink means </a:t>
            </a:r>
            <a:r>
              <a:rPr lang="en-US" baseline="0" dirty="0" err="1"/>
              <a:t>Thumsup</a:t>
            </a:r>
            <a:r>
              <a:rPr lang="en-US" baseline="0" dirty="0"/>
              <a:t>, Photocopy is related to xerox.</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Consistent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 Delivering the same experience always: Same quality, taste, packing etc.- E.g. Mac aloo tiki will be same in any mac Donald outlet</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a:p>
            <a:pPr marL="0" lvl="0" indent="0">
              <a:lnSpc>
                <a:spcPct val="107000"/>
              </a:lnSpc>
              <a:buFont typeface="Symbol" panose="05050102010706020507" pitchFamily="18" charset="2"/>
              <a:buNone/>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Visible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The Look, packaging, colors, logo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all that comprises of  External facing image, Tata motors T Symbol in blue background</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Valuable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People perceive value in the brand- Something which can make their lives easier and better- .</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Can</a:t>
            </a:r>
            <a:r>
              <a:rPr lang="en-US" sz="1200" dirty="0"/>
              <a:t> Individuals also become brands. Lets move to next slide</a:t>
            </a:r>
            <a:endParaRPr lang="en-US" sz="1200" baseline="0" dirty="0"/>
          </a:p>
          <a:p>
            <a:endParaRPr lang="en-US" baseline="0" dirty="0"/>
          </a:p>
        </p:txBody>
      </p:sp>
      <p:sp>
        <p:nvSpPr>
          <p:cNvPr id="4" name="Slide Number Placeholder 3"/>
          <p:cNvSpPr>
            <a:spLocks noGrp="1"/>
          </p:cNvSpPr>
          <p:nvPr>
            <p:ph type="sldNum" sz="quarter" idx="10"/>
          </p:nvPr>
        </p:nvSpPr>
        <p:spPr/>
        <p:txBody>
          <a:bodyPr/>
          <a:lstStyle/>
          <a:p>
            <a:fld id="{F5453FCA-CD46-459E-A84D-61334D0A920D}" type="slidenum">
              <a:rPr lang="en-US" smtClean="0"/>
              <a:pPr/>
              <a:t>5</a:t>
            </a:fld>
            <a:endParaRPr lang="en-US"/>
          </a:p>
        </p:txBody>
      </p:sp>
    </p:spTree>
    <p:extLst>
      <p:ext uri="{BB962C8B-B14F-4D97-AF65-F5344CB8AC3E}">
        <p14:creationId xmlns:p14="http://schemas.microsoft.com/office/powerpoint/2010/main" val="3215091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Note: don’t show the image at this point.</a:t>
            </a:r>
          </a:p>
          <a:p>
            <a:pPr eaLnBrk="1" hangingPunct="1">
              <a:spcBef>
                <a:spcPct val="0"/>
              </a:spcBef>
            </a:pPr>
            <a:r>
              <a:rPr lang="en-US" altLang="en-US" b="1" dirty="0"/>
              <a:t>Say:</a:t>
            </a:r>
            <a:r>
              <a:rPr lang="en-US" altLang="en-US" dirty="0"/>
              <a:t> So, according to you, how can we make an impact at our workplace in other words- ‘what are the ways to make a positive corporate impact?</a:t>
            </a:r>
          </a:p>
          <a:p>
            <a:pPr eaLnBrk="1" hangingPunct="1">
              <a:spcBef>
                <a:spcPct val="0"/>
              </a:spcBef>
            </a:pPr>
            <a:endParaRPr lang="en-US" altLang="en-US" dirty="0"/>
          </a:p>
          <a:p>
            <a:pPr eaLnBrk="1" hangingPunct="1">
              <a:spcBef>
                <a:spcPct val="0"/>
              </a:spcBef>
            </a:pPr>
            <a:r>
              <a:rPr lang="en-US" altLang="en-US" dirty="0"/>
              <a:t>Note: elicit response. Give 2-3 mins to brainstorm with the class on this question.   </a:t>
            </a:r>
            <a:endParaRPr lang="en-US" altLang="en-US" b="1" dirty="0"/>
          </a:p>
          <a:p>
            <a:pPr eaLnBrk="1" hangingPunct="1">
              <a:spcBef>
                <a:spcPct val="0"/>
              </a:spcBef>
            </a:pPr>
            <a:endParaRPr lang="en-US" altLang="en-US" b="1" dirty="0"/>
          </a:p>
          <a:p>
            <a:pPr eaLnBrk="1" hangingPunct="1">
              <a:spcBef>
                <a:spcPct val="0"/>
              </a:spcBef>
            </a:pPr>
            <a:endParaRPr lang="en-US" altLang="en-US" b="1" dirty="0"/>
          </a:p>
          <a:p>
            <a:pPr eaLnBrk="1" hangingPunct="1">
              <a:spcBef>
                <a:spcPct val="0"/>
              </a:spcBef>
            </a:pPr>
            <a:r>
              <a:rPr lang="en-US" altLang="en-US" b="1" dirty="0"/>
              <a:t>Note: this information discussed on this slide is quoted from a study done by Carnegie Institute of Technology.</a:t>
            </a:r>
          </a:p>
          <a:p>
            <a:pPr eaLnBrk="1" hangingPunct="1">
              <a:spcBef>
                <a:spcPct val="0"/>
              </a:spcBef>
            </a:pPr>
            <a:endParaRPr lang="en-US" altLang="en-US" b="1" dirty="0"/>
          </a:p>
          <a:p>
            <a:pPr eaLnBrk="1" hangingPunct="1">
              <a:spcBef>
                <a:spcPct val="0"/>
              </a:spcBef>
            </a:pPr>
            <a:r>
              <a:rPr lang="en-US" altLang="en-US" b="1" dirty="0"/>
              <a:t>Say: </a:t>
            </a:r>
            <a:r>
              <a:rPr lang="en-US" altLang="en-US" dirty="0"/>
              <a:t>well, there are various factors that play an important role in creating that positive impact.. However, there are certain points which are more important than the rest. Generally we put so much emphasis on the technical &amp; domain related skills and expertise which we think is the most important part for career development. I know you all are here with a certain education and domain knowledge. You guys are specialized in all that you do. However, do you think only skill is enough to excel in your career and climb the career ladder?</a:t>
            </a:r>
          </a:p>
          <a:p>
            <a:pPr eaLnBrk="1" hangingPunct="1">
              <a:spcBef>
                <a:spcPct val="0"/>
              </a:spcBef>
            </a:pPr>
            <a:endParaRPr lang="en-US" altLang="en-US" dirty="0"/>
          </a:p>
          <a:p>
            <a:pPr eaLnBrk="1" hangingPunct="1">
              <a:spcBef>
                <a:spcPct val="0"/>
              </a:spcBef>
            </a:pPr>
            <a:r>
              <a:rPr lang="en-US" altLang="en-US" b="1" dirty="0"/>
              <a:t>Note:</a:t>
            </a:r>
            <a:r>
              <a:rPr lang="en-US" altLang="en-US" dirty="0"/>
              <a:t> elicit response.</a:t>
            </a:r>
          </a:p>
          <a:p>
            <a:pPr eaLnBrk="1" hangingPunct="1">
              <a:spcBef>
                <a:spcPct val="0"/>
              </a:spcBef>
            </a:pPr>
            <a:endParaRPr lang="en-US" altLang="en-US" dirty="0"/>
          </a:p>
          <a:p>
            <a:pPr eaLnBrk="1" hangingPunct="1">
              <a:spcBef>
                <a:spcPct val="0"/>
              </a:spcBef>
            </a:pPr>
            <a:r>
              <a:rPr lang="en-US" altLang="en-US" dirty="0"/>
              <a:t>Say: Although I am not saying that domain skills are not required, but studies have shown that there are other peripheral factors which becomes more important to your career progression than your domain expertise after a certain level of your career. Let’s look at this image- </a:t>
            </a:r>
          </a:p>
          <a:p>
            <a:pPr eaLnBrk="1" hangingPunct="1">
              <a:spcBef>
                <a:spcPct val="0"/>
              </a:spcBef>
            </a:pPr>
            <a:endParaRPr lang="en-US" altLang="en-US" dirty="0"/>
          </a:p>
          <a:p>
            <a:pPr eaLnBrk="1" hangingPunct="1">
              <a:spcBef>
                <a:spcPct val="0"/>
              </a:spcBef>
            </a:pPr>
            <a:r>
              <a:rPr lang="en-US" altLang="en-US" b="1" dirty="0"/>
              <a:t>Note: show the image on the slide now.</a:t>
            </a:r>
          </a:p>
          <a:p>
            <a:pPr eaLnBrk="1" hangingPunct="1">
              <a:spcBef>
                <a:spcPct val="0"/>
              </a:spcBef>
            </a:pPr>
            <a:endParaRPr lang="en-US" altLang="en-US" dirty="0"/>
          </a:p>
          <a:p>
            <a:pPr eaLnBrk="1" hangingPunct="1">
              <a:spcBef>
                <a:spcPct val="0"/>
              </a:spcBef>
            </a:pPr>
            <a:r>
              <a:rPr lang="en-US" altLang="en-US" dirty="0"/>
              <a:t>Say: This study was conducted by  Carnegie Institute of Technology of USA. According to this study, your education and domain knowledge is contributes to only 15% of your career growth. The rest 85% is contributed by other factors. Lets look at what REALLY makes people excel in their career.</a:t>
            </a:r>
          </a:p>
          <a:p>
            <a:pPr eaLnBrk="1" hangingPunct="1">
              <a:spcBef>
                <a:spcPct val="0"/>
              </a:spcBef>
            </a:pPr>
            <a:endParaRPr lang="en-US" altLang="en-US" dirty="0"/>
          </a:p>
          <a:p>
            <a:pPr eaLnBrk="1" hangingPunct="1">
              <a:spcBef>
                <a:spcPct val="0"/>
              </a:spcBef>
            </a:pPr>
            <a:r>
              <a:rPr lang="en-US" altLang="en-US" dirty="0"/>
              <a:t>Grooming/Body Language : next important for a person to excel is have a classy body language and first class grooming.</a:t>
            </a:r>
          </a:p>
          <a:p>
            <a:pPr eaLnBrk="1" hangingPunct="1">
              <a:spcBef>
                <a:spcPct val="0"/>
              </a:spcBef>
            </a:pPr>
            <a:endParaRPr lang="en-US" altLang="en-US" dirty="0"/>
          </a:p>
          <a:p>
            <a:pPr eaLnBrk="1" hangingPunct="1">
              <a:spcBef>
                <a:spcPct val="0"/>
              </a:spcBef>
            </a:pPr>
            <a:r>
              <a:rPr lang="en-US" altLang="en-US" dirty="0"/>
              <a:t>Communication skills: for anyone to move up the ladder, the next thing they need is communication skills. You will never find a CEO who cant communicate effectively. Good communication is the ability  You don’t have to know good English for that. Communication doesn’t mean English. But to be able to speak well with people is necessary.</a:t>
            </a:r>
          </a:p>
          <a:p>
            <a:pPr eaLnBrk="1" hangingPunct="1">
              <a:spcBef>
                <a:spcPct val="0"/>
              </a:spcBef>
            </a:pPr>
            <a:endParaRPr lang="en-US" altLang="en-US" dirty="0"/>
          </a:p>
          <a:p>
            <a:pPr eaLnBrk="1" hangingPunct="1">
              <a:spcBef>
                <a:spcPct val="0"/>
              </a:spcBef>
            </a:pPr>
            <a:r>
              <a:rPr lang="en-US" altLang="en-US" dirty="0"/>
              <a:t>Social Graces/Etiquette: Social graces are important to stand out in the crowd. Have you seen how the top end men and women behave? They have a certain way in which they carry themselves. This is important to move up the ladder.</a:t>
            </a:r>
          </a:p>
          <a:p>
            <a:pPr eaLnBrk="1" hangingPunct="1">
              <a:spcBef>
                <a:spcPct val="0"/>
              </a:spcBef>
            </a:pPr>
            <a:endParaRPr lang="en-US" altLang="en-US" dirty="0"/>
          </a:p>
          <a:p>
            <a:pPr eaLnBrk="1" hangingPunct="1">
              <a:spcBef>
                <a:spcPct val="0"/>
              </a:spcBef>
            </a:pPr>
            <a:r>
              <a:rPr lang="en-US" altLang="en-US" dirty="0"/>
              <a:t>EQ: Although today we wont concentrate on EQ, it is important for one to be high on EQ to be at the top. You can’t have a CEO of a company screaming at a waiter in a party. It doesn’t look good and for someone to be at the top, to handle that kind of pressure while decision making, he needs to have good EQ.</a:t>
            </a:r>
          </a:p>
          <a:p>
            <a:pPr eaLnBrk="1" hangingPunct="1">
              <a:spcBef>
                <a:spcPct val="0"/>
              </a:spcBef>
            </a:pPr>
            <a:endParaRPr lang="en-US" altLang="en-US" dirty="0"/>
          </a:p>
          <a:p>
            <a:pPr eaLnBrk="1" hangingPunct="1">
              <a:spcBef>
                <a:spcPct val="0"/>
              </a:spcBef>
            </a:pPr>
            <a:r>
              <a:rPr lang="en-US" altLang="en-US" b="1" dirty="0"/>
              <a:t>Say: </a:t>
            </a:r>
            <a:r>
              <a:rPr lang="en-US" altLang="en-US" dirty="0"/>
              <a:t>the objective of this workshop today is not to train you on domain knowledge. Today we will focus on the basics of communication skills, social and corporate etiquette and elements of grooming. EQ is a separate entity which will take an entire day to discuss. If you are really interested to know, you can go online and read materials on Emotional Quotient. But for today, lets focus on 3 main topics – communication, grooming &amp; etiquette. Under grooming, we will also discuss briefly about personal hygiene.  </a:t>
            </a:r>
          </a:p>
        </p:txBody>
      </p:sp>
      <p:sp>
        <p:nvSpPr>
          <p:cNvPr id="4" name="Slide Number Placeholder 3"/>
          <p:cNvSpPr>
            <a:spLocks noGrp="1"/>
          </p:cNvSpPr>
          <p:nvPr>
            <p:ph type="sldNum" sz="quarter" idx="5"/>
          </p:nvPr>
        </p:nvSpPr>
        <p:spPr/>
        <p:txBody>
          <a:bodyPr/>
          <a:lstStyle/>
          <a:p>
            <a:fld id="{F5453FCA-CD46-459E-A84D-61334D0A920D}" type="slidenum">
              <a:rPr lang="en-US" smtClean="0"/>
              <a:pPr/>
              <a:t>6</a:t>
            </a:fld>
            <a:endParaRPr lang="en-US"/>
          </a:p>
        </p:txBody>
      </p:sp>
    </p:spTree>
    <p:extLst>
      <p:ext uri="{BB962C8B-B14F-4D97-AF65-F5344CB8AC3E}">
        <p14:creationId xmlns:p14="http://schemas.microsoft.com/office/powerpoint/2010/main" val="109596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dirty="0"/>
              <a:t>Dr. Stephen Covey in his best-seller book 7 Habits of Highly Effective People, talks about the three circles. Each of these represents a certain aspect of our life. As you see the outer circle (of no control ) will be the largest and the inner most (of control) will be the smallest.</a:t>
            </a:r>
          </a:p>
          <a:p>
            <a:endParaRPr lang="en-US" dirty="0"/>
          </a:p>
          <a:p>
            <a:r>
              <a:rPr lang="en-US" dirty="0"/>
              <a:t>Let’s learn in detail.</a:t>
            </a:r>
          </a:p>
          <a:p>
            <a:endParaRPr lang="en-US" dirty="0"/>
          </a:p>
          <a:p>
            <a:r>
              <a:rPr lang="en-US" b="1" dirty="0"/>
              <a:t>Circle of Concern: (Red Zone)</a:t>
            </a:r>
            <a:r>
              <a:rPr lang="en-US" dirty="0"/>
              <a:t> Also known as the circle of no control, this comprises the wide range of circumstances, issues, and problems that we have, but over which we do not have any control. Examples: Past decisions, world peace, wars, natural calamities, government policies, death, traffic, company policies, election results, etc.</a:t>
            </a:r>
          </a:p>
          <a:p>
            <a:endParaRPr lang="en-US" dirty="0"/>
          </a:p>
          <a:p>
            <a:r>
              <a:rPr lang="en-US" b="1" dirty="0"/>
              <a:t>Circle of Influence</a:t>
            </a:r>
            <a:r>
              <a:rPr lang="en-US" dirty="0"/>
              <a:t>:</a:t>
            </a:r>
            <a:r>
              <a:rPr lang="en-US" b="1" dirty="0"/>
              <a:t>(Yellow Zone)</a:t>
            </a:r>
            <a:r>
              <a:rPr lang="en-US" dirty="0"/>
              <a:t> This comprises those circumstances over which we have indirect control. Example: Other people’s thoughts, other people’s actions, other people’s choices and decisions, your future, your family’s future, etc.</a:t>
            </a:r>
          </a:p>
          <a:p>
            <a:endParaRPr lang="en-US" dirty="0"/>
          </a:p>
          <a:p>
            <a:r>
              <a:rPr lang="en-US" b="1" dirty="0"/>
              <a:t>Circle of Control (Green Zone):</a:t>
            </a:r>
            <a:r>
              <a:rPr lang="en-US" dirty="0"/>
              <a:t> This encompasses those circumstances, issues, and problems that we have direct control over.</a:t>
            </a:r>
          </a:p>
          <a:p>
            <a:r>
              <a:rPr lang="en-US" dirty="0"/>
              <a:t>Example: My thoughts, my actions, my reactions, my mood, my work ethic, my choices, etc.</a:t>
            </a:r>
          </a:p>
          <a:p>
            <a:endParaRPr lang="en-US" dirty="0"/>
          </a:p>
          <a:p>
            <a:r>
              <a:rPr lang="en-US" dirty="0"/>
              <a:t>Professionals that have excellent attitude almost always operate primarily from circle of control (where they have direct control over) and then from the circle of influence (where they still have some degree of control). This attitude helps them focus only on things that they can do and accept things that they cannot. Professionals with bad attitude usually are stuck in ‘circle of concern’. They fret, complain, get stressed and waste time of thinking and discussing about how life and things are unfair. This is like hitting a wall expecting it to move and is a </a:t>
            </a:r>
            <a:r>
              <a:rPr lang="en-US" dirty="0" err="1"/>
              <a:t>viscious</a:t>
            </a:r>
            <a:r>
              <a:rPr lang="en-US" dirty="0"/>
              <a:t> cycle to continue with the stress cycle.</a:t>
            </a:r>
          </a:p>
          <a:p>
            <a:endParaRPr lang="en-US" dirty="0"/>
          </a:p>
          <a:p>
            <a:r>
              <a:rPr lang="en-US" dirty="0"/>
              <a:t>Let’s take a closer look at how the circles look with examples.</a:t>
            </a:r>
          </a:p>
          <a:p>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CA" b="1" i="0" dirty="0">
                <a:solidFill>
                  <a:srgbClr val="2D2D2D"/>
                </a:solidFill>
                <a:effectLst/>
                <a:latin typeface="Noto Sans" panose="020B0502040504020204" pitchFamily="34" charset="0"/>
              </a:rPr>
              <a:t>Transition to the next slide.</a:t>
            </a:r>
          </a:p>
          <a:p>
            <a:endParaRPr lang="en-US" dirty="0"/>
          </a:p>
          <a:p>
            <a:pPr eaLnBrk="1" fontAlgn="auto" hangingPunct="1">
              <a:spcBef>
                <a:spcPts val="0"/>
              </a:spcBef>
              <a:spcAft>
                <a:spcPts val="0"/>
              </a:spcAft>
              <a:defRPr/>
            </a:pPr>
            <a:endParaRPr lang="en-US" dirty="0"/>
          </a:p>
        </p:txBody>
      </p:sp>
      <p:sp>
        <p:nvSpPr>
          <p:cNvPr id="20484" name="Slide Number Placeholder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EB7293-9513-4B6C-BCF8-C238EE2F8D54}" type="slidenum">
              <a:rPr lang="en-US" altLang="en-US">
                <a:latin typeface="Calibri" panose="020F0502020204030204" pitchFamily="34" charset="0"/>
              </a:rPr>
              <a:t>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Welcome to the next module on Body Language</a:t>
            </a:r>
          </a:p>
          <a:p>
            <a:endParaRPr lang="en-IN"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Say</a:t>
            </a:r>
            <a:r>
              <a:rPr lang="en-US" sz="1200" b="0" i="0" kern="1200" baseline="0" dirty="0">
                <a:solidFill>
                  <a:schemeClr val="tx1"/>
                </a:solidFill>
                <a:effectLst/>
                <a:latin typeface="+mn-lt"/>
                <a:ea typeface="+mn-ea"/>
                <a:cs typeface="+mn-cs"/>
              </a:rPr>
              <a:t> it’s a silent language wherein we get clues on what people are thinking and feeling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Non-verbal messages including body movements, facial expressions, vocal tone and volume, and other signals are collectively known as body language.</a:t>
            </a:r>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9</a:t>
            </a:fld>
            <a:endParaRPr lang="en-IN" dirty="0"/>
          </a:p>
        </p:txBody>
      </p:sp>
    </p:spTree>
    <p:extLst>
      <p:ext uri="{BB962C8B-B14F-4D97-AF65-F5344CB8AC3E}">
        <p14:creationId xmlns:p14="http://schemas.microsoft.com/office/powerpoint/2010/main" val="289297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Say: now,</a:t>
            </a:r>
            <a:r>
              <a:rPr lang="en-IN" baseline="0" dirty="0"/>
              <a:t> let’s start this section with a fun activity. </a:t>
            </a:r>
          </a:p>
          <a:p>
            <a:endParaRPr lang="en-IN" baseline="0" dirty="0"/>
          </a:p>
          <a:p>
            <a:r>
              <a:rPr lang="en-IN" baseline="0" dirty="0"/>
              <a:t>Say: Now, divide yourself into 5 groups (note: the trainer can also divide into 4 groups depending on the no of participants). </a:t>
            </a:r>
          </a:p>
          <a:p>
            <a:endParaRPr lang="en-IN" baseline="0" dirty="0"/>
          </a:p>
          <a:p>
            <a:r>
              <a:rPr lang="en-IN" baseline="0" dirty="0"/>
              <a:t>Say: I have a bowl here full of chits. One volunteer from a team should come and pick one random chits. Then he/she has to introduce himself/herself to the class within 30sec while enacting the body language. Now, the rest of the class should pay close attention and have to guess the body language after the introduction is done. The participant who is the first to guess correctly will win a prize!! </a:t>
            </a:r>
          </a:p>
          <a:p>
            <a:endParaRPr lang="en-IN" baseline="0" dirty="0"/>
          </a:p>
          <a:p>
            <a:r>
              <a:rPr lang="en-IN" baseline="0" dirty="0"/>
              <a:t>Note: the trainer should have the following resources ready before the activity. </a:t>
            </a:r>
          </a:p>
          <a:p>
            <a:endParaRPr lang="en-IN" baseline="0" dirty="0"/>
          </a:p>
          <a:p>
            <a:pPr marL="228600" indent="-228600">
              <a:buAutoNum type="arabicPeriod"/>
            </a:pPr>
            <a:r>
              <a:rPr lang="en-IN" baseline="0" dirty="0"/>
              <a:t>4 folded chits with different body language (negative) written on it and folded so that the participants cant see it without opening it.</a:t>
            </a:r>
          </a:p>
          <a:p>
            <a:pPr marL="228600" indent="-228600">
              <a:buAutoNum type="arabicPeriod"/>
            </a:pPr>
            <a:r>
              <a:rPr lang="en-IN" baseline="0" dirty="0"/>
              <a:t>A packet of melody (give 1-2 melody as a prize for every right answer)</a:t>
            </a:r>
          </a:p>
          <a:p>
            <a:pPr marL="0" indent="0">
              <a:buNone/>
            </a:pPr>
            <a:endParaRPr lang="en-IN" baseline="0" dirty="0"/>
          </a:p>
          <a:p>
            <a:pPr marL="0" indent="0">
              <a:buNone/>
            </a:pPr>
            <a:r>
              <a:rPr lang="en-IN" baseline="0" dirty="0"/>
              <a:t>Examples for body language:</a:t>
            </a:r>
          </a:p>
          <a:p>
            <a:pPr marL="228600" indent="-228600">
              <a:buAutoNum type="arabicPeriod"/>
            </a:pPr>
            <a:r>
              <a:rPr lang="en-IN" baseline="0" dirty="0"/>
              <a:t>Not making eye contact while talking </a:t>
            </a:r>
          </a:p>
          <a:p>
            <a:pPr marL="228600" indent="-228600">
              <a:buAutoNum type="arabicPeriod"/>
            </a:pPr>
            <a:r>
              <a:rPr lang="en-IN" baseline="0" dirty="0"/>
              <a:t>Hunched back</a:t>
            </a:r>
          </a:p>
          <a:p>
            <a:pPr marL="228600" indent="-228600">
              <a:buAutoNum type="arabicPeriod"/>
            </a:pPr>
            <a:r>
              <a:rPr lang="en-IN" baseline="0" dirty="0"/>
              <a:t>Crossed arms</a:t>
            </a:r>
          </a:p>
          <a:p>
            <a:pPr marL="228600" indent="-228600">
              <a:buAutoNum type="arabicPeriod"/>
            </a:pPr>
            <a:r>
              <a:rPr lang="en-IN" baseline="0" dirty="0"/>
              <a:t>Frowning</a:t>
            </a:r>
          </a:p>
          <a:p>
            <a:pPr marL="0" indent="0">
              <a:buNone/>
            </a:pPr>
            <a:endParaRPr lang="en-IN" baseline="0" dirty="0"/>
          </a:p>
          <a:p>
            <a:pPr marL="228600" indent="-228600">
              <a:buAutoNum type="arabicPeriod"/>
            </a:pPr>
            <a:endParaRPr lang="en-IN" baseline="0" dirty="0"/>
          </a:p>
          <a:p>
            <a:pPr marL="0" indent="0">
              <a:buNone/>
            </a:pPr>
            <a:r>
              <a:rPr lang="en-IN" baseline="0" dirty="0"/>
              <a:t>Note: the trainer should call one volunteer from each team one by one and ask them to pick one chit. Once they do that, ask them to demonstrate it in front of the class.  The rest of the class has to guess the correct body language the volunteer is trying to demonstrate. </a:t>
            </a:r>
          </a:p>
          <a:p>
            <a:pPr marL="0" indent="0">
              <a:buNone/>
            </a:pPr>
            <a:endParaRPr lang="en-IN" baseline="0" dirty="0"/>
          </a:p>
          <a:p>
            <a:pPr marL="0" indent="0">
              <a:buNone/>
            </a:pPr>
            <a:r>
              <a:rPr lang="en-IN" b="1" baseline="0" dirty="0"/>
              <a:t>Note: After one participant finishes presenting one bad body language, the trainer should briefly discuss why it was a bad body language. Also ask the class what should be the correct body language for the same (example- instead of not making any eye contact, you should maintain a positive eye contact to show interest). </a:t>
            </a:r>
          </a:p>
          <a:p>
            <a:pPr marL="0" indent="0">
              <a:buNone/>
            </a:pPr>
            <a:endParaRPr lang="en-IN" b="1" baseline="0" dirty="0"/>
          </a:p>
          <a:p>
            <a:pPr marL="0" indent="0">
              <a:buNone/>
            </a:pPr>
            <a:r>
              <a:rPr lang="en-IN" b="1" baseline="0" dirty="0"/>
              <a:t>Note: the trainer should discuss the following after one volunteer done enacting the ‘bad’ body language and the participants are done guessing, ask the class-</a:t>
            </a:r>
          </a:p>
          <a:p>
            <a:pPr marL="0" indent="0">
              <a:buNone/>
            </a:pPr>
            <a:endParaRPr lang="en-IN" b="1" baseline="0" dirty="0"/>
          </a:p>
          <a:p>
            <a:pPr marL="228600" indent="-228600">
              <a:buAutoNum type="arabicPeriod"/>
            </a:pPr>
            <a:r>
              <a:rPr lang="en-IN" b="0" baseline="0" dirty="0"/>
              <a:t>What did you think about the person while he was showing the ‘bad’ body language? (elicit responses like – he seemed uninterested, less confident etc.)</a:t>
            </a:r>
          </a:p>
          <a:p>
            <a:pPr marL="228600" indent="-228600">
              <a:buAutoNum type="arabicPeriod"/>
            </a:pPr>
            <a:endParaRPr lang="en-IN" b="0" baseline="0" dirty="0"/>
          </a:p>
          <a:p>
            <a:pPr marL="0" indent="0">
              <a:buNone/>
            </a:pPr>
            <a:r>
              <a:rPr lang="en-IN" b="0" baseline="0" dirty="0"/>
              <a:t>Note: now ask the volunteer to reintroduce him/herself using the correct body language (</a:t>
            </a:r>
            <a:r>
              <a:rPr lang="en-IN" b="0" baseline="0" dirty="0" err="1"/>
              <a:t>eg.</a:t>
            </a:r>
            <a:r>
              <a:rPr lang="en-IN" b="0" baseline="0" dirty="0"/>
              <a:t> Instead of ‘frowning’, use enthusiastic and smiling facial expression)</a:t>
            </a:r>
          </a:p>
          <a:p>
            <a:pPr marL="0" indent="0">
              <a:buNone/>
            </a:pPr>
            <a:endParaRPr lang="en-IN" b="0" baseline="0" dirty="0"/>
          </a:p>
          <a:p>
            <a:pPr marL="0" indent="0">
              <a:buNone/>
            </a:pPr>
            <a:r>
              <a:rPr lang="en-IN" b="1" baseline="0" dirty="0"/>
              <a:t>Now, again ask the class - </a:t>
            </a:r>
          </a:p>
          <a:p>
            <a:pPr marL="0" indent="0">
              <a:buNone/>
            </a:pPr>
            <a:endParaRPr lang="en-IN" baseline="0" dirty="0"/>
          </a:p>
          <a:p>
            <a:pPr marL="0" indent="0">
              <a:buNone/>
            </a:pPr>
            <a:r>
              <a:rPr lang="en-IN" b="1" baseline="0" dirty="0"/>
              <a:t>Note: the trainer should be able to energize the class and make them competitive throughout the activity. </a:t>
            </a:r>
          </a:p>
          <a:p>
            <a:pPr marL="0" marR="0" indent="0" algn="l" defTabSz="914400" rtl="0" eaLnBrk="1" fontAlgn="auto" latinLnBrk="0" hangingPunct="1">
              <a:lnSpc>
                <a:spcPct val="100000"/>
              </a:lnSpc>
              <a:spcBef>
                <a:spcPts val="0"/>
              </a:spcBef>
              <a:spcAft>
                <a:spcPts val="0"/>
              </a:spcAft>
              <a:buClrTx/>
              <a:buSzTx/>
              <a:buFontTx/>
              <a:buNone/>
              <a:tabLst/>
              <a:defRPr/>
            </a:pPr>
            <a:r>
              <a:rPr lang="en-IN" b="0" baseline="0" dirty="0"/>
              <a:t>2. What did you think about the person now? (elicit responses like – he seemed interested,  confident etc.)</a:t>
            </a:r>
          </a:p>
          <a:p>
            <a:pPr marL="0" marR="0" indent="0" algn="l" defTabSz="914400" rtl="0" eaLnBrk="1" fontAlgn="auto" latinLnBrk="0" hangingPunct="1">
              <a:lnSpc>
                <a:spcPct val="100000"/>
              </a:lnSpc>
              <a:spcBef>
                <a:spcPts val="0"/>
              </a:spcBef>
              <a:spcAft>
                <a:spcPts val="0"/>
              </a:spcAft>
              <a:buClrTx/>
              <a:buSzTx/>
              <a:buFontTx/>
              <a:buNone/>
              <a:tabLst/>
              <a:defRPr/>
            </a:pPr>
            <a:endParaRPr lang="en-IN"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IN" b="0" baseline="0" dirty="0"/>
              <a:t>Say: now, within a matter of 1 min, your perception towards him changed from ‘less confident’ to ‘confident’, ‘uninterested’ to ‘interested’ etc. and this is all due to a slight change in body language which made a huge impact on the perception that you create for yourself! The impression that you create in your customer’s and stakeholder’s mind is hugely effected by the body language that you show while communicating with them. Hence, be mindful of these points! </a:t>
            </a:r>
          </a:p>
          <a:p>
            <a:pPr marL="0" indent="0">
              <a:buNone/>
            </a:pPr>
            <a:endParaRPr lang="en-IN" b="1" baseline="0" dirty="0"/>
          </a:p>
          <a:p>
            <a:pPr marL="0" indent="0">
              <a:buNone/>
            </a:pPr>
            <a:endParaRPr lang="en-IN" b="1" baseline="0" dirty="0"/>
          </a:p>
          <a:p>
            <a:pPr marL="0" indent="0">
              <a:buNone/>
            </a:pPr>
            <a:r>
              <a:rPr lang="en-IN" b="0" baseline="0" dirty="0"/>
              <a:t>After the activity is over-</a:t>
            </a:r>
          </a:p>
          <a:p>
            <a:pPr marL="0" indent="0">
              <a:buNone/>
            </a:pPr>
            <a:r>
              <a:rPr lang="en-IN" b="0" baseline="0" dirty="0"/>
              <a:t>Say: great! All of us had fun right? Now, let’s quickly go through the points to remember regarding your body language while communicating with your stakeholders. </a:t>
            </a:r>
            <a:endParaRPr lang="en-IN" b="0" dirty="0"/>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10</a:t>
            </a:fld>
            <a:endParaRPr lang="en-US"/>
          </a:p>
        </p:txBody>
      </p:sp>
    </p:spTree>
    <p:extLst>
      <p:ext uri="{BB962C8B-B14F-4D97-AF65-F5344CB8AC3E}">
        <p14:creationId xmlns:p14="http://schemas.microsoft.com/office/powerpoint/2010/main" val="147067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Swis721 Cn BT" panose="020B0506020202030204" pitchFamily="34" charset="0"/>
              </a:defRPr>
            </a:lvl1pPr>
          </a:lstStyle>
          <a:p>
            <a:r>
              <a:rPr lang="en-US" dirty="0"/>
              <a:t>Click to edit Master title style</a:t>
            </a:r>
            <a:endParaRPr lang="en-IN"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Swis721 Cn BT" panose="020B05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7" name="Rectangle 6"/>
          <p:cNvSpPr/>
          <p:nvPr userDrawn="1"/>
        </p:nvSpPr>
        <p:spPr>
          <a:xfrm>
            <a:off x="3616960" y="6644640"/>
            <a:ext cx="8575040" cy="213360"/>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8" name="Rectangle 7"/>
          <p:cNvSpPr/>
          <p:nvPr userDrawn="1"/>
        </p:nvSpPr>
        <p:spPr>
          <a:xfrm>
            <a:off x="1018542" y="6644640"/>
            <a:ext cx="8575040" cy="216654"/>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9" name="TextBox 8"/>
          <p:cNvSpPr txBox="1"/>
          <p:nvPr userDrawn="1"/>
        </p:nvSpPr>
        <p:spPr>
          <a:xfrm flipH="1">
            <a:off x="2078300" y="6612820"/>
            <a:ext cx="2245364" cy="307777"/>
          </a:xfrm>
          <a:prstGeom prst="rect">
            <a:avLst/>
          </a:prstGeom>
          <a:noFill/>
        </p:spPr>
        <p:txBody>
          <a:bodyPr wrap="square" rtlCol="0">
            <a:spAutoFit/>
          </a:bodyPr>
          <a:lstStyle/>
          <a:p>
            <a:r>
              <a:rPr lang="en-IN" sz="1400" dirty="0">
                <a:latin typeface="Swis721 Cn BT" panose="020B0506020202030204" pitchFamily="34" charset="0"/>
              </a:rPr>
              <a:t>Business Communication</a:t>
            </a:r>
          </a:p>
        </p:txBody>
      </p:sp>
      <p:sp>
        <p:nvSpPr>
          <p:cNvPr id="11" name="TextBox 10"/>
          <p:cNvSpPr txBox="1"/>
          <p:nvPr userDrawn="1"/>
        </p:nvSpPr>
        <p:spPr>
          <a:xfrm flipH="1">
            <a:off x="5701717" y="6612820"/>
            <a:ext cx="2245364" cy="307777"/>
          </a:xfrm>
          <a:prstGeom prst="rect">
            <a:avLst/>
          </a:prstGeom>
          <a:noFill/>
        </p:spPr>
        <p:txBody>
          <a:bodyPr wrap="square" rtlCol="0">
            <a:spAutoFit/>
          </a:bodyPr>
          <a:lstStyle/>
          <a:p>
            <a:r>
              <a:rPr lang="en-IN" sz="1400" dirty="0">
                <a:latin typeface="Swis721 Cn BT" panose="020B0506020202030204" pitchFamily="34" charset="0"/>
              </a:rPr>
              <a:t> Company Name</a:t>
            </a:r>
          </a:p>
        </p:txBody>
      </p:sp>
      <p:sp>
        <p:nvSpPr>
          <p:cNvPr id="12" name="TextBox 11"/>
          <p:cNvSpPr txBox="1"/>
          <p:nvPr userDrawn="1"/>
        </p:nvSpPr>
        <p:spPr>
          <a:xfrm flipH="1">
            <a:off x="10005347" y="6597431"/>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sp>
        <p:nvSpPr>
          <p:cNvPr id="13" name="Rectangle 12"/>
          <p:cNvSpPr/>
          <p:nvPr userDrawn="1"/>
        </p:nvSpPr>
        <p:spPr>
          <a:xfrm>
            <a:off x="11049000" y="1"/>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p:txBody>
          <a:bodyPr vert="eaVert"/>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Swis721 Cn BT" panose="020B0506020202030204" pitchFamily="34" charset="0"/>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393697"/>
            <a:ext cx="10515600" cy="561341"/>
          </a:xfrm>
        </p:spPr>
        <p:txBody>
          <a:bodyPr>
            <a:noAutofit/>
          </a:bodyPr>
          <a:lstStyle>
            <a:lvl1pPr>
              <a:defRPr sz="4400" b="1">
                <a:latin typeface="Swis721 Cn BT" panose="020B0506020202030204" pitchFamily="34" charset="0"/>
              </a:defRPr>
            </a:lvl1pPr>
          </a:lstStyle>
          <a:p>
            <a:r>
              <a:rPr lang="en-US" dirty="0"/>
              <a:t>Click to edit Master title style</a:t>
            </a:r>
            <a:endParaRPr lang="en-IN" dirty="0"/>
          </a:p>
        </p:txBody>
      </p:sp>
      <p:sp>
        <p:nvSpPr>
          <p:cNvPr id="3" name="Content Placeholder 2"/>
          <p:cNvSpPr>
            <a:spLocks noGrp="1"/>
          </p:cNvSpPr>
          <p:nvPr>
            <p:ph idx="1"/>
          </p:nvPr>
        </p:nvSpPr>
        <p:spPr>
          <a:xfrm>
            <a:off x="0" y="1026160"/>
            <a:ext cx="11109960" cy="4927599"/>
          </a:xfrm>
        </p:spPr>
        <p:txBody>
          <a:bodyPr lIns="216000">
            <a:normAutofit/>
          </a:bodyPr>
          <a:lstStyle>
            <a:lvl1pPr>
              <a:defRPr>
                <a:latin typeface="Swis721 Cn BT" panose="020B0506020202030204" pitchFamily="34" charset="0"/>
              </a:defRPr>
            </a:lvl1pPr>
            <a:lvl2pPr>
              <a:defRPr sz="2800">
                <a:latin typeface="Swis721 Cn BT" panose="020B0506020202030204" pitchFamily="34" charset="0"/>
              </a:defRPr>
            </a:lvl2pPr>
            <a:lvl3pPr>
              <a:defRPr sz="2400">
                <a:latin typeface="Swis721 Cn BT" panose="020B0506020202030204" pitchFamily="34" charset="0"/>
              </a:defRPr>
            </a:lvl3pPr>
            <a:lvl4pPr>
              <a:defRPr sz="2000">
                <a:latin typeface="Swis721 Cn BT" panose="020B0506020202030204" pitchFamily="34" charset="0"/>
              </a:defRPr>
            </a:lvl4pPr>
            <a:lvl5pPr>
              <a:defRPr sz="2000">
                <a:latin typeface="Swis721 Cn BT" panose="020B0506020202030204" pitchFamily="34" charset="0"/>
              </a:defRPr>
            </a:lvl5pPr>
            <a:lvl6pPr>
              <a:defRPr sz="2000"/>
            </a:lvl6pPr>
          </a:lstStyle>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Swis721 Cn BT" panose="020B0506020202030204" pitchFamily="34"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wis721 Cn BT" panose="020B05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Content Placeholder 2"/>
          <p:cNvSpPr>
            <a:spLocks noGrp="1"/>
          </p:cNvSpPr>
          <p:nvPr>
            <p:ph sz="half" idx="1"/>
          </p:nvPr>
        </p:nvSpPr>
        <p:spPr>
          <a:xfrm>
            <a:off x="838200" y="1825625"/>
            <a:ext cx="5181600" cy="435133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half" idx="2"/>
          </p:nvPr>
        </p:nvSpPr>
        <p:spPr>
          <a:xfrm>
            <a:off x="6172200" y="1825625"/>
            <a:ext cx="5181600" cy="435133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wis721 Cn BT" panose="020B05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wis721 Cn BT" panose="020B05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Date Placeholder 6"/>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8" name="Footer Placeholder 7"/>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9" name="Slide Number Placeholder 8"/>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Date Placeholder 2"/>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4" name="Footer Placeholder 3"/>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5" name="Slide Number Placeholder 4"/>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3" name="Footer Placeholder 2"/>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4" name="Slide Number Placeholder 3"/>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wis721 Cn BT" panose="020B0506020202030204" pitchFamily="34" charset="0"/>
              </a:defRPr>
            </a:lvl1pPr>
          </a:lstStyle>
          <a:p>
            <a:r>
              <a:rPr lang="en-US" dirty="0"/>
              <a:t>Click to edit Master title style</a:t>
            </a:r>
            <a:endParaRPr lang="en-IN" dirty="0"/>
          </a:p>
        </p:txBody>
      </p:sp>
      <p:sp>
        <p:nvSpPr>
          <p:cNvPr id="3" name="Content Placeholder 2"/>
          <p:cNvSpPr>
            <a:spLocks noGrp="1"/>
          </p:cNvSpPr>
          <p:nvPr>
            <p:ph idx="1"/>
          </p:nvPr>
        </p:nvSpPr>
        <p:spPr>
          <a:xfrm>
            <a:off x="5183188" y="987425"/>
            <a:ext cx="6172200" cy="4873625"/>
          </a:xfrm>
        </p:spPr>
        <p:txBody>
          <a:bodyPr/>
          <a:lstStyle>
            <a:lvl1pPr>
              <a:defRPr sz="3200">
                <a:latin typeface="Swis721 Cn BT" panose="020B0506020202030204" pitchFamily="34" charset="0"/>
              </a:defRPr>
            </a:lvl1pPr>
            <a:lvl2pPr>
              <a:defRPr sz="2800">
                <a:latin typeface="Swis721 Cn BT" panose="020B0506020202030204" pitchFamily="34" charset="0"/>
              </a:defRPr>
            </a:lvl2pPr>
            <a:lvl3pPr>
              <a:defRPr sz="2400">
                <a:latin typeface="Swis721 Cn BT" panose="020B0506020202030204" pitchFamily="34" charset="0"/>
              </a:defRPr>
            </a:lvl3pPr>
            <a:lvl4pPr>
              <a:defRPr sz="2000">
                <a:latin typeface="Swis721 Cn BT" panose="020B0506020202030204" pitchFamily="34" charset="0"/>
              </a:defRPr>
            </a:lvl4pPr>
            <a:lvl5pPr>
              <a:defRPr sz="2000">
                <a:latin typeface="Swis721 Cn BT" panose="020B0506020202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wis721 Cn BT" panose="020B05060202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wis721 Cn BT" panose="020B0506020202030204" pitchFamily="34" charset="0"/>
              </a:defRPr>
            </a:lvl1pPr>
          </a:lstStyle>
          <a:p>
            <a:r>
              <a:rPr lang="en-US" dirty="0"/>
              <a:t>Click to edit Master title style</a:t>
            </a:r>
            <a:endParaRPr lang="en-IN"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Swis721 Cn BT" panose="020B0506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wis721 Cn BT" panose="020B05060202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9641"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wis721 Cn BT" panose="020B0506020202030204" pitchFamily="34" charset="0"/>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wis721 Cn BT" panose="020B0506020202030204" pitchFamily="34" charset="0"/>
              </a:defRPr>
            </a:lvl1pPr>
          </a:lstStyle>
          <a:p>
            <a:fld id="{360A5280-CC13-4BA4-BED6-ED44419E581B}" type="slidenum">
              <a:rPr lang="en-IN" smtClean="0"/>
              <a:pPr/>
              <a:t>‹#›</a:t>
            </a:fld>
            <a:endParaRPr lang="en-IN" dirty="0"/>
          </a:p>
        </p:txBody>
      </p:sp>
      <p:sp>
        <p:nvSpPr>
          <p:cNvPr id="7" name="Rectangle 6"/>
          <p:cNvSpPr/>
          <p:nvPr userDrawn="1"/>
        </p:nvSpPr>
        <p:spPr>
          <a:xfrm>
            <a:off x="3616960" y="6644640"/>
            <a:ext cx="8575040" cy="213360"/>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8" name="Rectangle 7"/>
          <p:cNvSpPr/>
          <p:nvPr userDrawn="1"/>
        </p:nvSpPr>
        <p:spPr>
          <a:xfrm>
            <a:off x="-104503" y="6644640"/>
            <a:ext cx="9698085" cy="216654"/>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9" name="TextBox 8"/>
          <p:cNvSpPr txBox="1"/>
          <p:nvPr userDrawn="1"/>
        </p:nvSpPr>
        <p:spPr>
          <a:xfrm flipH="1">
            <a:off x="1440129" y="6596042"/>
            <a:ext cx="2835552" cy="307777"/>
          </a:xfrm>
          <a:prstGeom prst="rect">
            <a:avLst/>
          </a:prstGeom>
          <a:noFill/>
        </p:spPr>
        <p:txBody>
          <a:bodyPr wrap="square" rtlCol="0">
            <a:spAutoFit/>
          </a:bodyPr>
          <a:lstStyle/>
          <a:p>
            <a:r>
              <a:rPr lang="en-IN" sz="1400" dirty="0">
                <a:latin typeface="Swis721 Cn BT" panose="020B0506020202030204" pitchFamily="34" charset="0"/>
              </a:rPr>
              <a:t> Workshop on Business Etiquette</a:t>
            </a:r>
          </a:p>
        </p:txBody>
      </p:sp>
      <p:sp>
        <p:nvSpPr>
          <p:cNvPr id="11" name="TextBox 10"/>
          <p:cNvSpPr txBox="1"/>
          <p:nvPr userDrawn="1"/>
        </p:nvSpPr>
        <p:spPr>
          <a:xfrm flipH="1">
            <a:off x="5701717" y="6596042"/>
            <a:ext cx="2245364" cy="307777"/>
          </a:xfrm>
          <a:prstGeom prst="rect">
            <a:avLst/>
          </a:prstGeom>
          <a:noFill/>
        </p:spPr>
        <p:txBody>
          <a:bodyPr wrap="square" rtlCol="0">
            <a:spAutoFit/>
          </a:bodyPr>
          <a:lstStyle/>
          <a:p>
            <a:r>
              <a:rPr lang="en-IN" sz="1400" dirty="0">
                <a:latin typeface="Swis721 Cn BT" panose="020B0506020202030204" pitchFamily="34" charset="0"/>
              </a:rPr>
              <a:t> Company Name</a:t>
            </a:r>
          </a:p>
        </p:txBody>
      </p:sp>
      <p:sp>
        <p:nvSpPr>
          <p:cNvPr id="12" name="TextBox 11"/>
          <p:cNvSpPr txBox="1"/>
          <p:nvPr userDrawn="1"/>
        </p:nvSpPr>
        <p:spPr>
          <a:xfrm flipH="1">
            <a:off x="10005347" y="6597431"/>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sp>
        <p:nvSpPr>
          <p:cNvPr id="13" name="Rectangle 12"/>
          <p:cNvSpPr/>
          <p:nvPr userDrawn="1"/>
        </p:nvSpPr>
        <p:spPr>
          <a:xfrm>
            <a:off x="11049000" y="1"/>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2050" name="Picture 2">
            <a:extLst>
              <a:ext uri="{FF2B5EF4-FFF2-40B4-BE49-F238E27FC236}">
                <a16:creationId xmlns:a16="http://schemas.microsoft.com/office/drawing/2014/main" id="{1AEAE618-3D56-91C1-32B7-3865862DF4A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597" y="0"/>
            <a:ext cx="642646" cy="74458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wis721 Cn BT" panose="020B05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8A5AF-072B-E7CC-C9DC-39364BF48A67}"/>
              </a:ext>
            </a:extLst>
          </p:cNvPr>
          <p:cNvPicPr>
            <a:picLocks noChangeAspect="1"/>
          </p:cNvPicPr>
          <p:nvPr/>
        </p:nvPicPr>
        <p:blipFill rotWithShape="1">
          <a:blip r:embed="rId3">
            <a:extLst>
              <a:ext uri="{28A0092B-C50C-407E-A947-70E740481C1C}">
                <a14:useLocalDpi xmlns:a14="http://schemas.microsoft.com/office/drawing/2010/main" val="0"/>
              </a:ext>
            </a:extLst>
          </a:blip>
          <a:srcRect t="5533" b="35030"/>
          <a:stretch/>
        </p:blipFill>
        <p:spPr>
          <a:xfrm>
            <a:off x="0" y="-247649"/>
            <a:ext cx="12192000" cy="5642609"/>
          </a:xfrm>
          <a:prstGeom prst="rect">
            <a:avLst/>
          </a:prstGeom>
        </p:spPr>
      </p:pic>
      <p:sp>
        <p:nvSpPr>
          <p:cNvPr id="14" name="Title 1">
            <a:extLst>
              <a:ext uri="{FF2B5EF4-FFF2-40B4-BE49-F238E27FC236}">
                <a16:creationId xmlns:a16="http://schemas.microsoft.com/office/drawing/2014/main" id="{8E29C66A-F2C4-7A4C-9495-80744946229F}"/>
              </a:ext>
            </a:extLst>
          </p:cNvPr>
          <p:cNvSpPr txBox="1">
            <a:spLocks/>
          </p:cNvSpPr>
          <p:nvPr/>
        </p:nvSpPr>
        <p:spPr>
          <a:xfrm>
            <a:off x="1524000" y="5703880"/>
            <a:ext cx="9144000" cy="682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a:lstStyle>
          <a:p>
            <a:pPr algn="ctr"/>
            <a:r>
              <a:rPr lang="en-IN" b="1" dirty="0"/>
              <a:t>Workshop on Business Etiquette</a:t>
            </a:r>
          </a:p>
        </p:txBody>
      </p:sp>
      <p:pic>
        <p:nvPicPr>
          <p:cNvPr id="1026" name="Picture 2">
            <a:extLst>
              <a:ext uri="{FF2B5EF4-FFF2-40B4-BE49-F238E27FC236}">
                <a16:creationId xmlns:a16="http://schemas.microsoft.com/office/drawing/2014/main" id="{A1152207-72A4-A2A5-BEE3-0A24F7CA92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94960"/>
            <a:ext cx="1078021" cy="12490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0A79748-853E-B146-6E24-F24909B6D979}"/>
              </a:ext>
            </a:extLst>
          </p:cNvPr>
          <p:cNvSpPr/>
          <p:nvPr/>
        </p:nvSpPr>
        <p:spPr>
          <a:xfrm>
            <a:off x="11034467" y="5517888"/>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spTree>
    <p:extLst>
      <p:ext uri="{BB962C8B-B14F-4D97-AF65-F5344CB8AC3E}">
        <p14:creationId xmlns:p14="http://schemas.microsoft.com/office/powerpoint/2010/main" val="56388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4DFB-F41D-E07F-561A-ED5D9F70E759}"/>
              </a:ext>
            </a:extLst>
          </p:cNvPr>
          <p:cNvSpPr>
            <a:spLocks noGrp="1"/>
          </p:cNvSpPr>
          <p:nvPr>
            <p:ph type="title"/>
          </p:nvPr>
        </p:nvSpPr>
        <p:spPr/>
        <p:txBody>
          <a:bodyPr>
            <a:noAutofit/>
          </a:bodyPr>
          <a:lstStyle/>
          <a:p>
            <a:r>
              <a:rPr lang="en-US" dirty="0"/>
              <a:t>Activity on body language </a:t>
            </a:r>
            <a:endParaRPr lang="en-IN" dirty="0"/>
          </a:p>
        </p:txBody>
      </p:sp>
      <p:pic>
        <p:nvPicPr>
          <p:cNvPr id="5" name="Content Placeholder 4">
            <a:extLst>
              <a:ext uri="{FF2B5EF4-FFF2-40B4-BE49-F238E27FC236}">
                <a16:creationId xmlns:a16="http://schemas.microsoft.com/office/drawing/2014/main" id="{3E9175BF-959E-BE20-B02D-359CEE333CC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4827" b="21252"/>
          <a:stretch/>
        </p:blipFill>
        <p:spPr>
          <a:xfrm>
            <a:off x="0" y="1016000"/>
            <a:ext cx="12191999" cy="4927600"/>
          </a:xfrm>
        </p:spPr>
      </p:pic>
    </p:spTree>
    <p:extLst>
      <p:ext uri="{BB962C8B-B14F-4D97-AF65-F5344CB8AC3E}">
        <p14:creationId xmlns:p14="http://schemas.microsoft.com/office/powerpoint/2010/main" val="345756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368365"/>
            <a:ext cx="10515600" cy="617155"/>
          </a:xfrm>
        </p:spPr>
        <p:txBody>
          <a:bodyPr/>
          <a:lstStyle/>
          <a:p>
            <a:r>
              <a:rPr lang="en-US" dirty="0"/>
              <a:t>Creating IMPACT </a:t>
            </a:r>
            <a:endParaRPr lang="en-IN" dirty="0"/>
          </a:p>
        </p:txBody>
      </p:sp>
      <p:graphicFrame>
        <p:nvGraphicFramePr>
          <p:cNvPr id="4" name="Content Placeholder 3">
            <a:extLst>
              <a:ext uri="{FF2B5EF4-FFF2-40B4-BE49-F238E27FC236}">
                <a16:creationId xmlns:a16="http://schemas.microsoft.com/office/drawing/2014/main" id="{CC0CE998-6F04-B8AD-DA55-F3268D8B573B}"/>
              </a:ext>
            </a:extLst>
          </p:cNvPr>
          <p:cNvGraphicFramePr>
            <a:graphicFrameLocks noGrp="1"/>
          </p:cNvGraphicFramePr>
          <p:nvPr>
            <p:ph idx="1"/>
            <p:extLst>
              <p:ext uri="{D42A27DB-BD31-4B8C-83A1-F6EECF244321}">
                <p14:modId xmlns:p14="http://schemas.microsoft.com/office/powerpoint/2010/main" val="4090491549"/>
              </p:ext>
            </p:extLst>
          </p:nvPr>
        </p:nvGraphicFramePr>
        <p:xfrm>
          <a:off x="4125756" y="1030550"/>
          <a:ext cx="9425352" cy="533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70C025E0-4F66-4B80-D6DC-78D54305B60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8785" r="16806"/>
          <a:stretch/>
        </p:blipFill>
        <p:spPr>
          <a:xfrm>
            <a:off x="175121" y="1738276"/>
            <a:ext cx="3950635" cy="4089174"/>
          </a:xfrm>
          <a:prstGeom prst="rect">
            <a:avLst/>
          </a:prstGeom>
        </p:spPr>
      </p:pic>
    </p:spTree>
    <p:extLst>
      <p:ext uri="{BB962C8B-B14F-4D97-AF65-F5344CB8AC3E}">
        <p14:creationId xmlns:p14="http://schemas.microsoft.com/office/powerpoint/2010/main" val="228017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9C9BDF2-8F31-4882-81C8-9E5F27A11739}"/>
                                            </p:graphicEl>
                                          </p:spTgt>
                                        </p:tgtEl>
                                        <p:attrNameLst>
                                          <p:attrName>style.visibility</p:attrName>
                                        </p:attrNameLst>
                                      </p:cBhvr>
                                      <p:to>
                                        <p:strVal val="visible"/>
                                      </p:to>
                                    </p:set>
                                    <p:animEffect transition="in" filter="fade">
                                      <p:cBhvr>
                                        <p:cTn id="7" dur="500"/>
                                        <p:tgtEl>
                                          <p:spTgt spid="4">
                                            <p:graphicEl>
                                              <a:dgm id="{A9C9BDF2-8F31-4882-81C8-9E5F27A1173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797A52C3-A5F8-4001-84D6-15FE053B23B7}"/>
                                            </p:graphicEl>
                                          </p:spTgt>
                                        </p:tgtEl>
                                        <p:attrNameLst>
                                          <p:attrName>style.visibility</p:attrName>
                                        </p:attrNameLst>
                                      </p:cBhvr>
                                      <p:to>
                                        <p:strVal val="visible"/>
                                      </p:to>
                                    </p:set>
                                    <p:animEffect transition="in" filter="fade">
                                      <p:cBhvr>
                                        <p:cTn id="10" dur="500"/>
                                        <p:tgtEl>
                                          <p:spTgt spid="4">
                                            <p:graphicEl>
                                              <a:dgm id="{797A52C3-A5F8-4001-84D6-15FE053B23B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46CC606B-49DB-4E2D-B821-A1B07C1743EC}"/>
                                            </p:graphicEl>
                                          </p:spTgt>
                                        </p:tgtEl>
                                        <p:attrNameLst>
                                          <p:attrName>style.visibility</p:attrName>
                                        </p:attrNameLst>
                                      </p:cBhvr>
                                      <p:to>
                                        <p:strVal val="visible"/>
                                      </p:to>
                                    </p:set>
                                    <p:animEffect transition="in" filter="fade">
                                      <p:cBhvr>
                                        <p:cTn id="15" dur="500"/>
                                        <p:tgtEl>
                                          <p:spTgt spid="4">
                                            <p:graphicEl>
                                              <a:dgm id="{46CC606B-49DB-4E2D-B821-A1B07C1743EC}"/>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C7C6F096-D84D-49BC-A323-39E72577A2E9}"/>
                                            </p:graphicEl>
                                          </p:spTgt>
                                        </p:tgtEl>
                                        <p:attrNameLst>
                                          <p:attrName>style.visibility</p:attrName>
                                        </p:attrNameLst>
                                      </p:cBhvr>
                                      <p:to>
                                        <p:strVal val="visible"/>
                                      </p:to>
                                    </p:set>
                                    <p:animEffect transition="in" filter="fade">
                                      <p:cBhvr>
                                        <p:cTn id="18" dur="500"/>
                                        <p:tgtEl>
                                          <p:spTgt spid="4">
                                            <p:graphicEl>
                                              <a:dgm id="{C7C6F096-D84D-49BC-A323-39E72577A2E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CC11E8DC-B8BF-44CA-AF64-C20BAC1253AC}"/>
                                            </p:graphicEl>
                                          </p:spTgt>
                                        </p:tgtEl>
                                        <p:attrNameLst>
                                          <p:attrName>style.visibility</p:attrName>
                                        </p:attrNameLst>
                                      </p:cBhvr>
                                      <p:to>
                                        <p:strVal val="visible"/>
                                      </p:to>
                                    </p:set>
                                    <p:animEffect transition="in" filter="fade">
                                      <p:cBhvr>
                                        <p:cTn id="23" dur="500"/>
                                        <p:tgtEl>
                                          <p:spTgt spid="4">
                                            <p:graphicEl>
                                              <a:dgm id="{CC11E8DC-B8BF-44CA-AF64-C20BAC1253A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E11F08D2-DD15-45A5-9241-216DA6A8A4F0}"/>
                                            </p:graphicEl>
                                          </p:spTgt>
                                        </p:tgtEl>
                                        <p:attrNameLst>
                                          <p:attrName>style.visibility</p:attrName>
                                        </p:attrNameLst>
                                      </p:cBhvr>
                                      <p:to>
                                        <p:strVal val="visible"/>
                                      </p:to>
                                    </p:set>
                                    <p:animEffect transition="in" filter="fade">
                                      <p:cBhvr>
                                        <p:cTn id="26" dur="500"/>
                                        <p:tgtEl>
                                          <p:spTgt spid="4">
                                            <p:graphicEl>
                                              <a:dgm id="{E11F08D2-DD15-45A5-9241-216DA6A8A4F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6AFC6FD2-C71F-4CAD-B481-14461BAD47CF}"/>
                                            </p:graphicEl>
                                          </p:spTgt>
                                        </p:tgtEl>
                                        <p:attrNameLst>
                                          <p:attrName>style.visibility</p:attrName>
                                        </p:attrNameLst>
                                      </p:cBhvr>
                                      <p:to>
                                        <p:strVal val="visible"/>
                                      </p:to>
                                    </p:set>
                                    <p:animEffect transition="in" filter="fade">
                                      <p:cBhvr>
                                        <p:cTn id="31" dur="500"/>
                                        <p:tgtEl>
                                          <p:spTgt spid="4">
                                            <p:graphicEl>
                                              <a:dgm id="{6AFC6FD2-C71F-4CAD-B481-14461BAD47CF}"/>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14D3F7EE-8DC2-4A69-A4CC-DE12F3903361}"/>
                                            </p:graphicEl>
                                          </p:spTgt>
                                        </p:tgtEl>
                                        <p:attrNameLst>
                                          <p:attrName>style.visibility</p:attrName>
                                        </p:attrNameLst>
                                      </p:cBhvr>
                                      <p:to>
                                        <p:strVal val="visible"/>
                                      </p:to>
                                    </p:set>
                                    <p:animEffect transition="in" filter="fade">
                                      <p:cBhvr>
                                        <p:cTn id="34" dur="500"/>
                                        <p:tgtEl>
                                          <p:spTgt spid="4">
                                            <p:graphicEl>
                                              <a:dgm id="{14D3F7EE-8DC2-4A69-A4CC-DE12F390336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35ACFCC3-EC0B-403B-9260-E1F4E4B81100}"/>
                                            </p:graphicEl>
                                          </p:spTgt>
                                        </p:tgtEl>
                                        <p:attrNameLst>
                                          <p:attrName>style.visibility</p:attrName>
                                        </p:attrNameLst>
                                      </p:cBhvr>
                                      <p:to>
                                        <p:strVal val="visible"/>
                                      </p:to>
                                    </p:set>
                                    <p:animEffect transition="in" filter="fade">
                                      <p:cBhvr>
                                        <p:cTn id="39" dur="500"/>
                                        <p:tgtEl>
                                          <p:spTgt spid="4">
                                            <p:graphicEl>
                                              <a:dgm id="{35ACFCC3-EC0B-403B-9260-E1F4E4B81100}"/>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F797763A-01D0-4760-8B6B-E94E11EB426F}"/>
                                            </p:graphicEl>
                                          </p:spTgt>
                                        </p:tgtEl>
                                        <p:attrNameLst>
                                          <p:attrName>style.visibility</p:attrName>
                                        </p:attrNameLst>
                                      </p:cBhvr>
                                      <p:to>
                                        <p:strVal val="visible"/>
                                      </p:to>
                                    </p:set>
                                    <p:animEffect transition="in" filter="fade">
                                      <p:cBhvr>
                                        <p:cTn id="42" dur="500"/>
                                        <p:tgtEl>
                                          <p:spTgt spid="4">
                                            <p:graphicEl>
                                              <a:dgm id="{F797763A-01D0-4760-8B6B-E94E11EB426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F270C2E3-BC4F-478E-AECF-1E28C1E1B295}"/>
                                            </p:graphicEl>
                                          </p:spTgt>
                                        </p:tgtEl>
                                        <p:attrNameLst>
                                          <p:attrName>style.visibility</p:attrName>
                                        </p:attrNameLst>
                                      </p:cBhvr>
                                      <p:to>
                                        <p:strVal val="visible"/>
                                      </p:to>
                                    </p:set>
                                    <p:animEffect transition="in" filter="fade">
                                      <p:cBhvr>
                                        <p:cTn id="47" dur="500"/>
                                        <p:tgtEl>
                                          <p:spTgt spid="4">
                                            <p:graphicEl>
                                              <a:dgm id="{F270C2E3-BC4F-478E-AECF-1E28C1E1B295}"/>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graphicEl>
                                              <a:dgm id="{E06AE442-8DCC-4023-98EF-1D5C4DB8E09C}"/>
                                            </p:graphicEl>
                                          </p:spTgt>
                                        </p:tgtEl>
                                        <p:attrNameLst>
                                          <p:attrName>style.visibility</p:attrName>
                                        </p:attrNameLst>
                                      </p:cBhvr>
                                      <p:to>
                                        <p:strVal val="visible"/>
                                      </p:to>
                                    </p:set>
                                    <p:animEffect transition="in" filter="fade">
                                      <p:cBhvr>
                                        <p:cTn id="50" dur="500"/>
                                        <p:tgtEl>
                                          <p:spTgt spid="4">
                                            <p:graphicEl>
                                              <a:dgm id="{E06AE442-8DCC-4023-98EF-1D5C4DB8E0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188" y="268435"/>
            <a:ext cx="10515600" cy="808525"/>
          </a:xfrm>
        </p:spPr>
        <p:txBody>
          <a:bodyPr/>
          <a:lstStyle/>
          <a:p>
            <a:r>
              <a:rPr lang="en-US" dirty="0"/>
              <a:t>Corporate dressing for Male</a:t>
            </a:r>
            <a:endParaRPr lang="en-IN" dirty="0"/>
          </a:p>
        </p:txBody>
      </p:sp>
      <p:sp>
        <p:nvSpPr>
          <p:cNvPr id="3" name="Content Placeholder 2"/>
          <p:cNvSpPr>
            <a:spLocks noGrp="1"/>
          </p:cNvSpPr>
          <p:nvPr>
            <p:ph idx="1"/>
          </p:nvPr>
        </p:nvSpPr>
        <p:spPr>
          <a:xfrm>
            <a:off x="5729288" y="1025488"/>
            <a:ext cx="6462710" cy="4892992"/>
          </a:xfrm>
          <a:solidFill>
            <a:srgbClr val="CCD6D8"/>
          </a:solidFill>
        </p:spPr>
        <p:txBody>
          <a:bodyPr tIns="72000" anchor="t">
            <a:noAutofit/>
          </a:bodyPr>
          <a:lstStyle/>
          <a:p>
            <a:pPr lvl="1">
              <a:lnSpc>
                <a:spcPct val="120000"/>
              </a:lnSpc>
              <a:spcAft>
                <a:spcPts val="800"/>
              </a:spcAft>
            </a:pPr>
            <a:r>
              <a:rPr lang="en-US" sz="2200" dirty="0">
                <a:latin typeface="+mj-lt"/>
              </a:rPr>
              <a:t>Oil or gel your hair regularly</a:t>
            </a:r>
          </a:p>
          <a:p>
            <a:pPr lvl="1">
              <a:lnSpc>
                <a:spcPct val="120000"/>
              </a:lnSpc>
              <a:spcAft>
                <a:spcPts val="800"/>
              </a:spcAft>
            </a:pPr>
            <a:r>
              <a:rPr lang="en-US" sz="2200" dirty="0">
                <a:latin typeface="+mj-lt"/>
              </a:rPr>
              <a:t>Hair length should not be below the shoulders </a:t>
            </a:r>
          </a:p>
          <a:p>
            <a:pPr lvl="1">
              <a:lnSpc>
                <a:spcPct val="100000"/>
              </a:lnSpc>
              <a:spcAft>
                <a:spcPts val="800"/>
              </a:spcAft>
            </a:pPr>
            <a:r>
              <a:rPr lang="en-US" sz="2200" dirty="0">
                <a:latin typeface="+mj-lt"/>
              </a:rPr>
              <a:t>Either have a clean shave/ trim your moustache and beard</a:t>
            </a:r>
          </a:p>
          <a:p>
            <a:pPr lvl="1">
              <a:lnSpc>
                <a:spcPct val="100000"/>
              </a:lnSpc>
              <a:spcAft>
                <a:spcPts val="800"/>
              </a:spcAft>
            </a:pPr>
            <a:r>
              <a:rPr lang="en-US" sz="2200" dirty="0">
                <a:latin typeface="+mj-lt"/>
              </a:rPr>
              <a:t>Avoid wearing chunky necklaces or too many bracelets to work.</a:t>
            </a:r>
          </a:p>
          <a:p>
            <a:pPr lvl="1">
              <a:lnSpc>
                <a:spcPct val="100000"/>
              </a:lnSpc>
              <a:spcAft>
                <a:spcPts val="800"/>
              </a:spcAft>
            </a:pPr>
            <a:r>
              <a:rPr lang="en-US" sz="2200" dirty="0"/>
              <a:t>Your tie should contrast with shirt and complement your overall look </a:t>
            </a:r>
          </a:p>
          <a:p>
            <a:pPr lvl="1">
              <a:lnSpc>
                <a:spcPct val="120000"/>
              </a:lnSpc>
              <a:spcAft>
                <a:spcPts val="800"/>
              </a:spcAft>
            </a:pPr>
            <a:r>
              <a:rPr lang="en-US" sz="2200" dirty="0">
                <a:latin typeface="+mj-lt"/>
              </a:rPr>
              <a:t>Always Wear well fitted Clothes</a:t>
            </a:r>
          </a:p>
          <a:p>
            <a:pPr lvl="1">
              <a:lnSpc>
                <a:spcPct val="100000"/>
              </a:lnSpc>
              <a:spcAft>
                <a:spcPts val="800"/>
              </a:spcAft>
            </a:pPr>
            <a:r>
              <a:rPr lang="en-US" sz="2200" dirty="0">
                <a:latin typeface="+mj-lt"/>
              </a:rPr>
              <a:t>Don’t Wear </a:t>
            </a:r>
            <a:r>
              <a:rPr lang="en-US" sz="2200" dirty="0" err="1">
                <a:latin typeface="+mj-lt"/>
              </a:rPr>
              <a:t>Tatoos</a:t>
            </a:r>
            <a:r>
              <a:rPr lang="en-US" sz="2200" dirty="0">
                <a:latin typeface="+mj-lt"/>
              </a:rPr>
              <a:t>/ Earrings (Only worn if they are </a:t>
            </a:r>
            <a:r>
              <a:rPr lang="en-US" sz="2000" dirty="0">
                <a:latin typeface="+mj-lt"/>
              </a:rPr>
              <a:t>tiny size)</a:t>
            </a:r>
          </a:p>
          <a:p>
            <a:pPr marL="0" indent="0">
              <a:buNone/>
            </a:pPr>
            <a:endParaRPr lang="en-US" sz="2400" dirty="0">
              <a:latin typeface="+mj-lt"/>
            </a:endParaRPr>
          </a:p>
        </p:txBody>
      </p:sp>
      <p:pic>
        <p:nvPicPr>
          <p:cNvPr id="5" name="Picture 4">
            <a:extLst>
              <a:ext uri="{FF2B5EF4-FFF2-40B4-BE49-F238E27FC236}">
                <a16:creationId xmlns:a16="http://schemas.microsoft.com/office/drawing/2014/main" id="{7B8E45A0-118D-EED3-65E4-633FEDC2D562}"/>
              </a:ext>
            </a:extLst>
          </p:cNvPr>
          <p:cNvPicPr>
            <a:picLocks noChangeAspect="1"/>
          </p:cNvPicPr>
          <p:nvPr/>
        </p:nvPicPr>
        <p:blipFill rotWithShape="1">
          <a:blip r:embed="rId3">
            <a:extLst>
              <a:ext uri="{28A0092B-C50C-407E-A947-70E740481C1C}">
                <a14:useLocalDpi xmlns:a14="http://schemas.microsoft.com/office/drawing/2010/main" val="0"/>
              </a:ext>
            </a:extLst>
          </a:blip>
          <a:srcRect l="31694" r="10699"/>
          <a:stretch/>
        </p:blipFill>
        <p:spPr>
          <a:xfrm>
            <a:off x="0" y="1025486"/>
            <a:ext cx="5729288" cy="4892993"/>
          </a:xfrm>
          <a:prstGeom prst="rect">
            <a:avLst/>
          </a:prstGeom>
        </p:spPr>
      </p:pic>
    </p:spTree>
    <p:extLst>
      <p:ext uri="{BB962C8B-B14F-4D97-AF65-F5344CB8AC3E}">
        <p14:creationId xmlns:p14="http://schemas.microsoft.com/office/powerpoint/2010/main" val="44235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45441"/>
            <a:ext cx="10515600" cy="660400"/>
          </a:xfrm>
        </p:spPr>
        <p:txBody>
          <a:bodyPr/>
          <a:lstStyle/>
          <a:p>
            <a:r>
              <a:rPr lang="en-US" dirty="0"/>
              <a:t>Corporate dressing for Female</a:t>
            </a:r>
            <a:endParaRPr lang="en-IN" dirty="0"/>
          </a:p>
        </p:txBody>
      </p:sp>
      <p:sp>
        <p:nvSpPr>
          <p:cNvPr id="3" name="Content Placeholder 2"/>
          <p:cNvSpPr>
            <a:spLocks noGrp="1"/>
          </p:cNvSpPr>
          <p:nvPr>
            <p:ph idx="1"/>
          </p:nvPr>
        </p:nvSpPr>
        <p:spPr>
          <a:xfrm>
            <a:off x="0" y="1026159"/>
            <a:ext cx="7335520" cy="4805681"/>
          </a:xfrm>
          <a:solidFill>
            <a:srgbClr val="DDE6E8"/>
          </a:solidFill>
        </p:spPr>
        <p:txBody>
          <a:bodyPr anchor="ctr">
            <a:normAutofit fontScale="92500" lnSpcReduction="20000"/>
          </a:bodyPr>
          <a:lstStyle/>
          <a:p>
            <a:pPr lvl="1">
              <a:lnSpc>
                <a:spcPct val="120000"/>
              </a:lnSpc>
            </a:pPr>
            <a:r>
              <a:rPr lang="en-US" sz="2200" dirty="0"/>
              <a:t>It is always wise to dress according to your office culture and clothes shall be well fitting.</a:t>
            </a:r>
          </a:p>
          <a:p>
            <a:pPr lvl="1">
              <a:lnSpc>
                <a:spcPct val="120000"/>
              </a:lnSpc>
            </a:pPr>
            <a:endParaRPr lang="en-US" sz="1100" b="1" dirty="0"/>
          </a:p>
          <a:p>
            <a:pPr lvl="1">
              <a:lnSpc>
                <a:spcPct val="120000"/>
              </a:lnSpc>
            </a:pPr>
            <a:r>
              <a:rPr lang="en-US" sz="2400" dirty="0"/>
              <a:t>Shirt should be preferably in light shade and properly tucked into the trouser.</a:t>
            </a:r>
          </a:p>
          <a:p>
            <a:pPr lvl="1">
              <a:lnSpc>
                <a:spcPct val="120000"/>
              </a:lnSpc>
            </a:pPr>
            <a:endParaRPr lang="en-US" sz="1200" dirty="0"/>
          </a:p>
          <a:p>
            <a:pPr lvl="1">
              <a:lnSpc>
                <a:spcPct val="120000"/>
              </a:lnSpc>
            </a:pPr>
            <a:r>
              <a:rPr lang="en-US" sz="2200" dirty="0"/>
              <a:t>Skirts should touch the knee or below </a:t>
            </a:r>
          </a:p>
          <a:p>
            <a:pPr lvl="1">
              <a:lnSpc>
                <a:spcPct val="120000"/>
              </a:lnSpc>
            </a:pPr>
            <a:endParaRPr lang="en-US" sz="1200" b="1" dirty="0"/>
          </a:p>
          <a:p>
            <a:pPr lvl="1">
              <a:lnSpc>
                <a:spcPct val="120000"/>
              </a:lnSpc>
            </a:pPr>
            <a:r>
              <a:rPr lang="en-US" sz="2200" dirty="0"/>
              <a:t>Female executives should avoid wearing heavy jewelry to work- Avoid anything that dangles/ makes sound causing distraction.</a:t>
            </a:r>
          </a:p>
          <a:p>
            <a:pPr lvl="1">
              <a:lnSpc>
                <a:spcPct val="120000"/>
              </a:lnSpc>
            </a:pPr>
            <a:endParaRPr lang="en-US" sz="2200" dirty="0"/>
          </a:p>
          <a:p>
            <a:pPr lvl="1">
              <a:lnSpc>
                <a:spcPct val="120000"/>
              </a:lnSpc>
            </a:pPr>
            <a:r>
              <a:rPr lang="en-US" sz="2200" dirty="0"/>
              <a:t>Choice of western formals (Blazer+ Skirt/Blazer+ Trousers) or Indian formals (Saree/ Salwar Kameez)</a:t>
            </a:r>
          </a:p>
        </p:txBody>
      </p:sp>
      <p:pic>
        <p:nvPicPr>
          <p:cNvPr id="4" name="Picture 3">
            <a:extLst>
              <a:ext uri="{FF2B5EF4-FFF2-40B4-BE49-F238E27FC236}">
                <a16:creationId xmlns:a16="http://schemas.microsoft.com/office/drawing/2014/main" id="{9B8DAD6C-665B-4C42-768E-B02ACDC5A832}"/>
              </a:ext>
            </a:extLst>
          </p:cNvPr>
          <p:cNvPicPr>
            <a:picLocks noChangeAspect="1"/>
          </p:cNvPicPr>
          <p:nvPr/>
        </p:nvPicPr>
        <p:blipFill rotWithShape="1">
          <a:blip r:embed="rId3">
            <a:extLst>
              <a:ext uri="{28A0092B-C50C-407E-A947-70E740481C1C}">
                <a14:useLocalDpi xmlns:a14="http://schemas.microsoft.com/office/drawing/2010/main" val="0"/>
              </a:ext>
            </a:extLst>
          </a:blip>
          <a:srcRect l="2069" t="9344" r="20212" b="23014"/>
          <a:stretch/>
        </p:blipFill>
        <p:spPr>
          <a:xfrm>
            <a:off x="7335519" y="1026161"/>
            <a:ext cx="4856481" cy="4805680"/>
          </a:xfrm>
          <a:prstGeom prst="rect">
            <a:avLst/>
          </a:prstGeom>
        </p:spPr>
      </p:pic>
    </p:spTree>
    <p:extLst>
      <p:ext uri="{BB962C8B-B14F-4D97-AF65-F5344CB8AC3E}">
        <p14:creationId xmlns:p14="http://schemas.microsoft.com/office/powerpoint/2010/main" val="25963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422F1-B792-9E5C-F43C-E072427DC3B5}"/>
              </a:ext>
            </a:extLst>
          </p:cNvPr>
          <p:cNvSpPr>
            <a:spLocks noGrp="1"/>
          </p:cNvSpPr>
          <p:nvPr>
            <p:ph type="title"/>
          </p:nvPr>
        </p:nvSpPr>
        <p:spPr>
          <a:xfrm>
            <a:off x="838200" y="113026"/>
            <a:ext cx="10515600" cy="561341"/>
          </a:xfrm>
        </p:spPr>
        <p:txBody>
          <a:bodyPr>
            <a:noAutofit/>
          </a:bodyPr>
          <a:lstStyle/>
          <a:p>
            <a:r>
              <a:rPr lang="en-US" sz="3600" dirty="0"/>
              <a:t>Watch out for the odor </a:t>
            </a:r>
            <a:endParaRPr lang="en-IN" sz="3600" dirty="0"/>
          </a:p>
        </p:txBody>
      </p:sp>
      <p:sp>
        <p:nvSpPr>
          <p:cNvPr id="3" name="Content Placeholder 2">
            <a:extLst>
              <a:ext uri="{FF2B5EF4-FFF2-40B4-BE49-F238E27FC236}">
                <a16:creationId xmlns:a16="http://schemas.microsoft.com/office/drawing/2014/main" id="{75E25318-E415-C96C-4DD6-64E23FEE8DA3}"/>
              </a:ext>
            </a:extLst>
          </p:cNvPr>
          <p:cNvSpPr>
            <a:spLocks noGrp="1"/>
          </p:cNvSpPr>
          <p:nvPr>
            <p:ph idx="1"/>
          </p:nvPr>
        </p:nvSpPr>
        <p:spPr>
          <a:xfrm>
            <a:off x="0" y="1016112"/>
            <a:ext cx="8534400" cy="4927600"/>
          </a:xfrm>
          <a:gradFill flip="none" rotWithShape="1">
            <a:gsLst>
              <a:gs pos="0">
                <a:srgbClr val="EFAB9E">
                  <a:tint val="66000"/>
                  <a:satMod val="160000"/>
                </a:srgbClr>
              </a:gs>
              <a:gs pos="50000">
                <a:srgbClr val="EFAB9E">
                  <a:tint val="44500"/>
                  <a:satMod val="160000"/>
                </a:srgbClr>
              </a:gs>
              <a:gs pos="100000">
                <a:srgbClr val="EFAB9E">
                  <a:tint val="23500"/>
                  <a:satMod val="160000"/>
                </a:srgbClr>
              </a:gs>
            </a:gsLst>
            <a:lin ang="10800000" scaled="1"/>
            <a:tileRect/>
          </a:gradFill>
        </p:spPr>
        <p:txBody>
          <a:bodyPr anchor="ctr">
            <a:normAutofit lnSpcReduction="10000"/>
          </a:bodyPr>
          <a:lstStyle/>
          <a:p>
            <a:r>
              <a:rPr lang="en-US" sz="2200" dirty="0"/>
              <a:t>If you sweat a lot, bathe 2-3 times a day.</a:t>
            </a:r>
          </a:p>
          <a:p>
            <a:endParaRPr lang="en-US" sz="2200" dirty="0"/>
          </a:p>
          <a:p>
            <a:r>
              <a:rPr lang="en-US" sz="2200" dirty="0"/>
              <a:t>Apply talcum powder on your body after shower. Especially arm pits. The talc will keep them dry.</a:t>
            </a:r>
          </a:p>
          <a:p>
            <a:endParaRPr lang="en-US" sz="2200" dirty="0"/>
          </a:p>
          <a:p>
            <a:r>
              <a:rPr lang="en-US" sz="2200" dirty="0"/>
              <a:t>OR Use a deodorant on your arm pits that is low on alcohol content- skin friendly.</a:t>
            </a:r>
          </a:p>
          <a:p>
            <a:endParaRPr lang="en-US" sz="2200" dirty="0"/>
          </a:p>
          <a:p>
            <a:r>
              <a:rPr lang="en-US" sz="2200" dirty="0"/>
              <a:t>Never wear moist/ wet clothes. Bacteria have a hard time breeding on dry surfaces.</a:t>
            </a:r>
          </a:p>
          <a:p>
            <a:endParaRPr lang="en-US" sz="2200" dirty="0"/>
          </a:p>
          <a:p>
            <a:r>
              <a:rPr lang="en-US" sz="2200" dirty="0"/>
              <a:t>Avoid eating food which emit high odor like raw onions, garlic, meat </a:t>
            </a:r>
            <a:r>
              <a:rPr lang="en-US" sz="2200" dirty="0" err="1"/>
              <a:t>etc</a:t>
            </a:r>
            <a:r>
              <a:rPr lang="en-US" sz="2200" dirty="0"/>
              <a:t>… which lead to both sweating and body odor.</a:t>
            </a:r>
          </a:p>
        </p:txBody>
      </p:sp>
      <p:pic>
        <p:nvPicPr>
          <p:cNvPr id="4" name="Picture 3">
            <a:extLst>
              <a:ext uri="{FF2B5EF4-FFF2-40B4-BE49-F238E27FC236}">
                <a16:creationId xmlns:a16="http://schemas.microsoft.com/office/drawing/2014/main" id="{6DFED561-10F4-9317-30F1-BB00348E5060}"/>
              </a:ext>
            </a:extLst>
          </p:cNvPr>
          <p:cNvPicPr>
            <a:picLocks noChangeAspect="1"/>
          </p:cNvPicPr>
          <p:nvPr/>
        </p:nvPicPr>
        <p:blipFill rotWithShape="1">
          <a:blip r:embed="rId3">
            <a:extLst>
              <a:ext uri="{28A0092B-C50C-407E-A947-70E740481C1C}">
                <a14:useLocalDpi xmlns:a14="http://schemas.microsoft.com/office/drawing/2010/main" val="0"/>
              </a:ext>
            </a:extLst>
          </a:blip>
          <a:srcRect l="11915" r="38601"/>
          <a:stretch/>
        </p:blipFill>
        <p:spPr>
          <a:xfrm>
            <a:off x="8534400" y="1016112"/>
            <a:ext cx="3657600" cy="4927600"/>
          </a:xfrm>
          <a:prstGeom prst="rect">
            <a:avLst/>
          </a:prstGeom>
        </p:spPr>
      </p:pic>
      <p:sp>
        <p:nvSpPr>
          <p:cNvPr id="6" name="TextBox 5">
            <a:extLst>
              <a:ext uri="{FF2B5EF4-FFF2-40B4-BE49-F238E27FC236}">
                <a16:creationId xmlns:a16="http://schemas.microsoft.com/office/drawing/2014/main" id="{DDA1C075-CADA-D6A2-DB22-B0D5D5657B69}"/>
              </a:ext>
            </a:extLst>
          </p:cNvPr>
          <p:cNvSpPr txBox="1"/>
          <p:nvPr/>
        </p:nvSpPr>
        <p:spPr>
          <a:xfrm>
            <a:off x="2103833" y="6094971"/>
            <a:ext cx="9354741" cy="369332"/>
          </a:xfrm>
          <a:prstGeom prst="rect">
            <a:avLst/>
          </a:prstGeom>
          <a:noFill/>
        </p:spPr>
        <p:txBody>
          <a:bodyPr wrap="square">
            <a:spAutoFit/>
          </a:bodyPr>
          <a:lstStyle/>
          <a:p>
            <a:pPr marL="457200" lvl="1" indent="0">
              <a:lnSpc>
                <a:spcPct val="100000"/>
              </a:lnSpc>
              <a:buNone/>
            </a:pPr>
            <a:r>
              <a:rPr lang="en-US" sz="1800" b="0" i="0" dirty="0">
                <a:solidFill>
                  <a:srgbClr val="222222"/>
                </a:solidFill>
                <a:effectLst/>
              </a:rPr>
              <a:t>Body odor is not a fun issue, but it is important to handle it in a professional manner.</a:t>
            </a:r>
          </a:p>
        </p:txBody>
      </p:sp>
    </p:spTree>
    <p:extLst>
      <p:ext uri="{BB962C8B-B14F-4D97-AF65-F5344CB8AC3E}">
        <p14:creationId xmlns:p14="http://schemas.microsoft.com/office/powerpoint/2010/main" val="240790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vector thank you placard concept illustration">
            <a:extLst>
              <a:ext uri="{FF2B5EF4-FFF2-40B4-BE49-F238E27FC236}">
                <a16:creationId xmlns:a16="http://schemas.microsoft.com/office/drawing/2014/main" id="{7799C606-6D4C-430B-749F-16205908E7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57" b="14010"/>
          <a:stretch/>
        </p:blipFill>
        <p:spPr bwMode="auto">
          <a:xfrm>
            <a:off x="2497437" y="303144"/>
            <a:ext cx="7197124" cy="36116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4AAA928-69DA-D8CE-7005-878A924EDA19}"/>
              </a:ext>
            </a:extLst>
          </p:cNvPr>
          <p:cNvPicPr>
            <a:picLocks noChangeAspect="1"/>
          </p:cNvPicPr>
          <p:nvPr/>
        </p:nvPicPr>
        <p:blipFill>
          <a:blip r:embed="rId3"/>
          <a:stretch>
            <a:fillRect/>
          </a:stretch>
        </p:blipFill>
        <p:spPr>
          <a:xfrm>
            <a:off x="820253" y="4617144"/>
            <a:ext cx="505326" cy="505326"/>
          </a:xfrm>
          <a:prstGeom prst="rect">
            <a:avLst/>
          </a:prstGeom>
        </p:spPr>
      </p:pic>
      <p:pic>
        <p:nvPicPr>
          <p:cNvPr id="7" name="Picture 6">
            <a:extLst>
              <a:ext uri="{FF2B5EF4-FFF2-40B4-BE49-F238E27FC236}">
                <a16:creationId xmlns:a16="http://schemas.microsoft.com/office/drawing/2014/main" id="{4428EF30-E8AE-48AF-D2D2-6862046E0686}"/>
              </a:ext>
            </a:extLst>
          </p:cNvPr>
          <p:cNvPicPr>
            <a:picLocks noChangeAspect="1"/>
          </p:cNvPicPr>
          <p:nvPr/>
        </p:nvPicPr>
        <p:blipFill>
          <a:blip r:embed="rId4"/>
          <a:stretch>
            <a:fillRect/>
          </a:stretch>
        </p:blipFill>
        <p:spPr>
          <a:xfrm>
            <a:off x="5771147" y="4512387"/>
            <a:ext cx="649705" cy="649705"/>
          </a:xfrm>
          <a:prstGeom prst="rect">
            <a:avLst/>
          </a:prstGeom>
        </p:spPr>
      </p:pic>
      <p:pic>
        <p:nvPicPr>
          <p:cNvPr id="9" name="Picture 8">
            <a:extLst>
              <a:ext uri="{FF2B5EF4-FFF2-40B4-BE49-F238E27FC236}">
                <a16:creationId xmlns:a16="http://schemas.microsoft.com/office/drawing/2014/main" id="{122BE3BD-721E-6D47-A941-BB2920D45B8B}"/>
              </a:ext>
            </a:extLst>
          </p:cNvPr>
          <p:cNvPicPr>
            <a:picLocks noChangeAspect="1"/>
          </p:cNvPicPr>
          <p:nvPr/>
        </p:nvPicPr>
        <p:blipFill>
          <a:blip r:embed="rId5"/>
          <a:stretch>
            <a:fillRect/>
          </a:stretch>
        </p:blipFill>
        <p:spPr>
          <a:xfrm>
            <a:off x="10722042" y="4599640"/>
            <a:ext cx="649705" cy="649705"/>
          </a:xfrm>
          <a:prstGeom prst="rect">
            <a:avLst/>
          </a:prstGeom>
        </p:spPr>
      </p:pic>
      <p:pic>
        <p:nvPicPr>
          <p:cNvPr id="11" name="Picture 10">
            <a:extLst>
              <a:ext uri="{FF2B5EF4-FFF2-40B4-BE49-F238E27FC236}">
                <a16:creationId xmlns:a16="http://schemas.microsoft.com/office/drawing/2014/main" id="{13FD5B12-A787-5C4B-EB11-FC06B6AFB230}"/>
              </a:ext>
            </a:extLst>
          </p:cNvPr>
          <p:cNvPicPr>
            <a:picLocks noChangeAspect="1"/>
          </p:cNvPicPr>
          <p:nvPr/>
        </p:nvPicPr>
        <p:blipFill>
          <a:blip r:embed="rId6"/>
          <a:stretch>
            <a:fillRect/>
          </a:stretch>
        </p:blipFill>
        <p:spPr>
          <a:xfrm>
            <a:off x="3737229" y="6037842"/>
            <a:ext cx="517358" cy="517358"/>
          </a:xfrm>
          <a:prstGeom prst="rect">
            <a:avLst/>
          </a:prstGeom>
        </p:spPr>
      </p:pic>
      <p:sp>
        <p:nvSpPr>
          <p:cNvPr id="12" name="TextBox 11">
            <a:extLst>
              <a:ext uri="{FF2B5EF4-FFF2-40B4-BE49-F238E27FC236}">
                <a16:creationId xmlns:a16="http://schemas.microsoft.com/office/drawing/2014/main" id="{CCAC56EE-7B89-6191-434B-6E0423DFE778}"/>
              </a:ext>
            </a:extLst>
          </p:cNvPr>
          <p:cNvSpPr txBox="1"/>
          <p:nvPr/>
        </p:nvSpPr>
        <p:spPr>
          <a:xfrm>
            <a:off x="5057221" y="5249345"/>
            <a:ext cx="2257349" cy="307777"/>
          </a:xfrm>
          <a:prstGeom prst="rect">
            <a:avLst/>
          </a:prstGeom>
          <a:noFill/>
        </p:spPr>
        <p:txBody>
          <a:bodyPr wrap="none" rtlCol="0">
            <a:spAutoFit/>
          </a:bodyPr>
          <a:lstStyle/>
          <a:p>
            <a:r>
              <a:rPr lang="en-IN" sz="1400" dirty="0">
                <a:latin typeface="Swis721 Cn BT" panose="020B0506020202030204" pitchFamily="34" charset="0"/>
              </a:rPr>
              <a:t>Hello@freelancetrainings.com</a:t>
            </a:r>
          </a:p>
        </p:txBody>
      </p:sp>
      <p:sp>
        <p:nvSpPr>
          <p:cNvPr id="13" name="TextBox 12">
            <a:extLst>
              <a:ext uri="{FF2B5EF4-FFF2-40B4-BE49-F238E27FC236}">
                <a16:creationId xmlns:a16="http://schemas.microsoft.com/office/drawing/2014/main" id="{497EEB2F-D269-552D-0EBF-32A4E22C15FB}"/>
              </a:ext>
            </a:extLst>
          </p:cNvPr>
          <p:cNvSpPr txBox="1"/>
          <p:nvPr/>
        </p:nvSpPr>
        <p:spPr>
          <a:xfrm>
            <a:off x="537410" y="5209719"/>
            <a:ext cx="1141659" cy="307777"/>
          </a:xfrm>
          <a:prstGeom prst="rect">
            <a:avLst/>
          </a:prstGeom>
          <a:noFill/>
        </p:spPr>
        <p:txBody>
          <a:bodyPr wrap="none" rtlCol="0">
            <a:spAutoFit/>
          </a:bodyPr>
          <a:lstStyle/>
          <a:p>
            <a:r>
              <a:rPr lang="en-US" sz="1400" dirty="0">
                <a:latin typeface="Swis721 Cn BT" panose="020B0506020202030204" pitchFamily="34" charset="0"/>
              </a:rPr>
              <a:t>98752-08472</a:t>
            </a:r>
            <a:endParaRPr lang="en-IN" sz="1400" dirty="0">
              <a:latin typeface="Swis721 Cn BT" panose="020B0506020202030204" pitchFamily="34" charset="0"/>
            </a:endParaRPr>
          </a:p>
        </p:txBody>
      </p:sp>
      <p:sp>
        <p:nvSpPr>
          <p:cNvPr id="14" name="TextBox 13">
            <a:extLst>
              <a:ext uri="{FF2B5EF4-FFF2-40B4-BE49-F238E27FC236}">
                <a16:creationId xmlns:a16="http://schemas.microsoft.com/office/drawing/2014/main" id="{F7A1BC8D-35A0-0B1B-9A93-F3D2F7316C6D}"/>
              </a:ext>
            </a:extLst>
          </p:cNvPr>
          <p:cNvSpPr txBox="1"/>
          <p:nvPr/>
        </p:nvSpPr>
        <p:spPr>
          <a:xfrm>
            <a:off x="9874105" y="5249345"/>
            <a:ext cx="2130455" cy="307777"/>
          </a:xfrm>
          <a:prstGeom prst="rect">
            <a:avLst/>
          </a:prstGeom>
          <a:noFill/>
        </p:spPr>
        <p:txBody>
          <a:bodyPr wrap="none" rtlCol="0">
            <a:spAutoFit/>
          </a:bodyPr>
          <a:lstStyle/>
          <a:p>
            <a:r>
              <a:rPr lang="en-IN" sz="1400" dirty="0">
                <a:latin typeface="Swis721 Cn BT" panose="020B0506020202030204" pitchFamily="34" charset="0"/>
              </a:rPr>
              <a:t>www.freelancetrainings.com</a:t>
            </a:r>
          </a:p>
        </p:txBody>
      </p:sp>
      <p:sp>
        <p:nvSpPr>
          <p:cNvPr id="15" name="TextBox 14">
            <a:extLst>
              <a:ext uri="{FF2B5EF4-FFF2-40B4-BE49-F238E27FC236}">
                <a16:creationId xmlns:a16="http://schemas.microsoft.com/office/drawing/2014/main" id="{DC4D2EF2-7F7A-4098-0050-5FB080B0A1D0}"/>
              </a:ext>
            </a:extLst>
          </p:cNvPr>
          <p:cNvSpPr txBox="1"/>
          <p:nvPr/>
        </p:nvSpPr>
        <p:spPr>
          <a:xfrm>
            <a:off x="4153845" y="6247423"/>
            <a:ext cx="5326651" cy="307777"/>
          </a:xfrm>
          <a:prstGeom prst="rect">
            <a:avLst/>
          </a:prstGeom>
          <a:noFill/>
        </p:spPr>
        <p:txBody>
          <a:bodyPr wrap="none" rtlCol="0">
            <a:spAutoFit/>
          </a:bodyPr>
          <a:lstStyle/>
          <a:p>
            <a:r>
              <a:rPr lang="en-IN" sz="1400" dirty="0">
                <a:latin typeface="Swis721 Cn BT" panose="020B0506020202030204" pitchFamily="34" charset="0"/>
              </a:rPr>
              <a:t>406, Titanium City Centre Mall, Anand Nagar, Satellite, Ahmedabad-380015</a:t>
            </a:r>
          </a:p>
        </p:txBody>
      </p:sp>
    </p:spTree>
    <p:extLst>
      <p:ext uri="{BB962C8B-B14F-4D97-AF65-F5344CB8AC3E}">
        <p14:creationId xmlns:p14="http://schemas.microsoft.com/office/powerpoint/2010/main" val="341627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E9CC1E8-AC28-CF52-F310-C786FD692A0D}"/>
              </a:ext>
            </a:extLst>
          </p:cNvPr>
          <p:cNvGrpSpPr/>
          <p:nvPr/>
        </p:nvGrpSpPr>
        <p:grpSpPr>
          <a:xfrm>
            <a:off x="159248" y="1751647"/>
            <a:ext cx="11363325" cy="3781425"/>
            <a:chOff x="140017" y="1883727"/>
            <a:chExt cx="11363325" cy="3781425"/>
          </a:xfrm>
        </p:grpSpPr>
        <p:pic>
          <p:nvPicPr>
            <p:cNvPr id="5" name="Picture 4">
              <a:extLst>
                <a:ext uri="{FF2B5EF4-FFF2-40B4-BE49-F238E27FC236}">
                  <a16:creationId xmlns:a16="http://schemas.microsoft.com/office/drawing/2014/main" id="{B40D5D23-9083-5613-37C9-C11C4FE7B617}"/>
                </a:ext>
              </a:extLst>
            </p:cNvPr>
            <p:cNvPicPr>
              <a:picLocks noChangeAspect="1"/>
            </p:cNvPicPr>
            <p:nvPr/>
          </p:nvPicPr>
          <p:blipFill>
            <a:blip r:embed="rId3"/>
            <a:stretch>
              <a:fillRect/>
            </a:stretch>
          </p:blipFill>
          <p:spPr>
            <a:xfrm>
              <a:off x="140017" y="1883727"/>
              <a:ext cx="11363325" cy="3781425"/>
            </a:xfrm>
            <a:prstGeom prst="rect">
              <a:avLst/>
            </a:prstGeom>
          </p:spPr>
        </p:pic>
        <p:sp>
          <p:nvSpPr>
            <p:cNvPr id="9" name="Oval 8">
              <a:extLst>
                <a:ext uri="{FF2B5EF4-FFF2-40B4-BE49-F238E27FC236}">
                  <a16:creationId xmlns:a16="http://schemas.microsoft.com/office/drawing/2014/main" id="{B5ED3224-77B8-81D3-5FD3-FE493697C98D}"/>
                </a:ext>
              </a:extLst>
            </p:cNvPr>
            <p:cNvSpPr/>
            <p:nvPr/>
          </p:nvSpPr>
          <p:spPr>
            <a:xfrm>
              <a:off x="8258812" y="3352800"/>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10" name="Oval 9">
              <a:extLst>
                <a:ext uri="{FF2B5EF4-FFF2-40B4-BE49-F238E27FC236}">
                  <a16:creationId xmlns:a16="http://schemas.microsoft.com/office/drawing/2014/main" id="{5F8664D4-28C7-B399-B201-CDEB9A485264}"/>
                </a:ext>
              </a:extLst>
            </p:cNvPr>
            <p:cNvSpPr/>
            <p:nvPr/>
          </p:nvSpPr>
          <p:spPr>
            <a:xfrm>
              <a:off x="6467795" y="4140200"/>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12" name="Oval 11">
              <a:extLst>
                <a:ext uri="{FF2B5EF4-FFF2-40B4-BE49-F238E27FC236}">
                  <a16:creationId xmlns:a16="http://schemas.microsoft.com/office/drawing/2014/main" id="{C0184FD4-8939-7E46-BFB3-6597D273CD6A}"/>
                </a:ext>
              </a:extLst>
            </p:cNvPr>
            <p:cNvSpPr/>
            <p:nvPr/>
          </p:nvSpPr>
          <p:spPr>
            <a:xfrm>
              <a:off x="10090947" y="4140200"/>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grpSp>
      <p:sp>
        <p:nvSpPr>
          <p:cNvPr id="15" name="TextBox 14">
            <a:extLst>
              <a:ext uri="{FF2B5EF4-FFF2-40B4-BE49-F238E27FC236}">
                <a16:creationId xmlns:a16="http://schemas.microsoft.com/office/drawing/2014/main" id="{14A95986-8FE0-9FAE-C4A5-B9D0EDF501D1}"/>
              </a:ext>
            </a:extLst>
          </p:cNvPr>
          <p:cNvSpPr txBox="1"/>
          <p:nvPr/>
        </p:nvSpPr>
        <p:spPr>
          <a:xfrm>
            <a:off x="668093" y="1908171"/>
            <a:ext cx="1805607" cy="400110"/>
          </a:xfrm>
          <a:prstGeom prst="rect">
            <a:avLst/>
          </a:prstGeom>
          <a:noFill/>
        </p:spPr>
        <p:txBody>
          <a:bodyPr wrap="square" rtlCol="0">
            <a:spAutoFit/>
          </a:bodyPr>
          <a:lstStyle/>
          <a:p>
            <a:r>
              <a:rPr lang="en-IN" sz="2000" b="1" dirty="0">
                <a:latin typeface="+mj-lt"/>
              </a:rPr>
              <a:t>Module 1</a:t>
            </a:r>
          </a:p>
        </p:txBody>
      </p:sp>
      <p:sp>
        <p:nvSpPr>
          <p:cNvPr id="16" name="TextBox 15">
            <a:extLst>
              <a:ext uri="{FF2B5EF4-FFF2-40B4-BE49-F238E27FC236}">
                <a16:creationId xmlns:a16="http://schemas.microsoft.com/office/drawing/2014/main" id="{45869AA9-3B62-8E3F-0B4C-E6986A696EA1}"/>
              </a:ext>
            </a:extLst>
          </p:cNvPr>
          <p:cNvSpPr txBox="1"/>
          <p:nvPr/>
        </p:nvSpPr>
        <p:spPr>
          <a:xfrm>
            <a:off x="429551" y="2273950"/>
            <a:ext cx="2044149" cy="584775"/>
          </a:xfrm>
          <a:prstGeom prst="rect">
            <a:avLst/>
          </a:prstGeom>
          <a:noFill/>
        </p:spPr>
        <p:txBody>
          <a:bodyPr wrap="none" rtlCol="0">
            <a:spAutoFit/>
          </a:bodyPr>
          <a:lstStyle/>
          <a:p>
            <a:r>
              <a:rPr lang="en-IN" sz="1600" dirty="0">
                <a:latin typeface="+mj-lt"/>
              </a:rPr>
              <a:t>Understanding Brand &amp; </a:t>
            </a:r>
          </a:p>
          <a:p>
            <a:r>
              <a:rPr lang="en-IN" sz="1600" dirty="0">
                <a:latin typeface="+mj-lt"/>
              </a:rPr>
              <a:t>Personal Branding</a:t>
            </a:r>
          </a:p>
        </p:txBody>
      </p:sp>
      <p:sp>
        <p:nvSpPr>
          <p:cNvPr id="17" name="TextBox 16">
            <a:extLst>
              <a:ext uri="{FF2B5EF4-FFF2-40B4-BE49-F238E27FC236}">
                <a16:creationId xmlns:a16="http://schemas.microsoft.com/office/drawing/2014/main" id="{8DA7D0EF-E31D-997E-656F-80397E5990CA}"/>
              </a:ext>
            </a:extLst>
          </p:cNvPr>
          <p:cNvSpPr txBox="1"/>
          <p:nvPr/>
        </p:nvSpPr>
        <p:spPr>
          <a:xfrm>
            <a:off x="4344234" y="2281603"/>
            <a:ext cx="2035384" cy="584775"/>
          </a:xfrm>
          <a:prstGeom prst="rect">
            <a:avLst/>
          </a:prstGeom>
          <a:noFill/>
        </p:spPr>
        <p:txBody>
          <a:bodyPr wrap="square" rtlCol="0">
            <a:spAutoFit/>
          </a:bodyPr>
          <a:lstStyle/>
          <a:p>
            <a:r>
              <a:rPr lang="en-IN" sz="1600" dirty="0">
                <a:latin typeface="+mj-lt"/>
              </a:rPr>
              <a:t>Non Verbal Communication </a:t>
            </a:r>
          </a:p>
        </p:txBody>
      </p:sp>
      <p:sp>
        <p:nvSpPr>
          <p:cNvPr id="18" name="TextBox 17">
            <a:extLst>
              <a:ext uri="{FF2B5EF4-FFF2-40B4-BE49-F238E27FC236}">
                <a16:creationId xmlns:a16="http://schemas.microsoft.com/office/drawing/2014/main" id="{DBC94E89-7BA8-5E3B-1B47-1888DBCC60F0}"/>
              </a:ext>
            </a:extLst>
          </p:cNvPr>
          <p:cNvSpPr txBox="1"/>
          <p:nvPr/>
        </p:nvSpPr>
        <p:spPr>
          <a:xfrm>
            <a:off x="2551141" y="5724003"/>
            <a:ext cx="1886029" cy="584775"/>
          </a:xfrm>
          <a:prstGeom prst="rect">
            <a:avLst/>
          </a:prstGeom>
          <a:noFill/>
        </p:spPr>
        <p:txBody>
          <a:bodyPr wrap="square" rtlCol="0">
            <a:spAutoFit/>
          </a:bodyPr>
          <a:lstStyle/>
          <a:p>
            <a:r>
              <a:rPr lang="en-IN" sz="1600" dirty="0">
                <a:latin typeface="+mj-lt"/>
              </a:rPr>
              <a:t>Building an Attitude </a:t>
            </a:r>
          </a:p>
          <a:p>
            <a:r>
              <a:rPr lang="en-IN" sz="1600" dirty="0">
                <a:latin typeface="+mj-lt"/>
              </a:rPr>
              <a:t>of Ownership</a:t>
            </a:r>
          </a:p>
        </p:txBody>
      </p:sp>
      <p:sp>
        <p:nvSpPr>
          <p:cNvPr id="19" name="TextBox 18">
            <a:extLst>
              <a:ext uri="{FF2B5EF4-FFF2-40B4-BE49-F238E27FC236}">
                <a16:creationId xmlns:a16="http://schemas.microsoft.com/office/drawing/2014/main" id="{74C6664B-3A57-EBB6-B98D-9A531B04BA9F}"/>
              </a:ext>
            </a:extLst>
          </p:cNvPr>
          <p:cNvSpPr txBox="1"/>
          <p:nvPr/>
        </p:nvSpPr>
        <p:spPr>
          <a:xfrm>
            <a:off x="6217905" y="5691918"/>
            <a:ext cx="1536927" cy="584775"/>
          </a:xfrm>
          <a:prstGeom prst="rect">
            <a:avLst/>
          </a:prstGeom>
          <a:noFill/>
        </p:spPr>
        <p:txBody>
          <a:bodyPr wrap="square" rtlCol="0">
            <a:spAutoFit/>
          </a:bodyPr>
          <a:lstStyle/>
          <a:p>
            <a:r>
              <a:rPr lang="en-IN" sz="1600" dirty="0">
                <a:latin typeface="+mj-lt"/>
              </a:rPr>
              <a:t>Mastering Body Language</a:t>
            </a:r>
          </a:p>
        </p:txBody>
      </p:sp>
      <p:sp>
        <p:nvSpPr>
          <p:cNvPr id="20" name="TextBox 19">
            <a:extLst>
              <a:ext uri="{FF2B5EF4-FFF2-40B4-BE49-F238E27FC236}">
                <a16:creationId xmlns:a16="http://schemas.microsoft.com/office/drawing/2014/main" id="{7C4D8FAA-09A4-2D2B-A496-9C37B87326A5}"/>
              </a:ext>
            </a:extLst>
          </p:cNvPr>
          <p:cNvSpPr txBox="1"/>
          <p:nvPr/>
        </p:nvSpPr>
        <p:spPr>
          <a:xfrm>
            <a:off x="8125188" y="2297439"/>
            <a:ext cx="1536927" cy="584775"/>
          </a:xfrm>
          <a:prstGeom prst="rect">
            <a:avLst/>
          </a:prstGeom>
          <a:noFill/>
        </p:spPr>
        <p:txBody>
          <a:bodyPr wrap="square" rtlCol="0">
            <a:spAutoFit/>
          </a:bodyPr>
          <a:lstStyle/>
          <a:p>
            <a:r>
              <a:rPr lang="en-IN" sz="1600" dirty="0">
                <a:latin typeface="+mj-lt"/>
              </a:rPr>
              <a:t>Looks Matter- Grooming</a:t>
            </a:r>
          </a:p>
        </p:txBody>
      </p:sp>
      <p:sp>
        <p:nvSpPr>
          <p:cNvPr id="21" name="TextBox 20">
            <a:extLst>
              <a:ext uri="{FF2B5EF4-FFF2-40B4-BE49-F238E27FC236}">
                <a16:creationId xmlns:a16="http://schemas.microsoft.com/office/drawing/2014/main" id="{925F388B-59AA-FB53-D5C3-C96EC507C195}"/>
              </a:ext>
            </a:extLst>
          </p:cNvPr>
          <p:cNvSpPr txBox="1"/>
          <p:nvPr/>
        </p:nvSpPr>
        <p:spPr>
          <a:xfrm>
            <a:off x="10027601" y="5785221"/>
            <a:ext cx="1886029" cy="584775"/>
          </a:xfrm>
          <a:prstGeom prst="rect">
            <a:avLst/>
          </a:prstGeom>
          <a:noFill/>
        </p:spPr>
        <p:txBody>
          <a:bodyPr wrap="square" rtlCol="0">
            <a:spAutoFit/>
          </a:bodyPr>
          <a:lstStyle/>
          <a:p>
            <a:r>
              <a:rPr lang="en-IN" sz="1600" dirty="0">
                <a:latin typeface="+mj-lt"/>
              </a:rPr>
              <a:t>Watch the Odour</a:t>
            </a:r>
          </a:p>
          <a:p>
            <a:r>
              <a:rPr lang="en-IN" sz="1200" dirty="0">
                <a:latin typeface="+mj-lt"/>
              </a:rPr>
              <a:t> </a:t>
            </a:r>
            <a:r>
              <a:rPr lang="en-IN" sz="1600" dirty="0">
                <a:latin typeface="+mj-lt"/>
              </a:rPr>
              <a:t>Personal Hygiene</a:t>
            </a:r>
          </a:p>
        </p:txBody>
      </p:sp>
      <p:pic>
        <p:nvPicPr>
          <p:cNvPr id="34" name="Picture 33">
            <a:extLst>
              <a:ext uri="{FF2B5EF4-FFF2-40B4-BE49-F238E27FC236}">
                <a16:creationId xmlns:a16="http://schemas.microsoft.com/office/drawing/2014/main" id="{0C8E8C8F-ACB0-66BD-35EE-67C2AE74F0DC}"/>
              </a:ext>
            </a:extLst>
          </p:cNvPr>
          <p:cNvPicPr>
            <a:picLocks noChangeAspect="1"/>
          </p:cNvPicPr>
          <p:nvPr/>
        </p:nvPicPr>
        <p:blipFill>
          <a:blip r:embed="rId4"/>
          <a:stretch>
            <a:fillRect/>
          </a:stretch>
        </p:blipFill>
        <p:spPr>
          <a:xfrm>
            <a:off x="6565166" y="4155835"/>
            <a:ext cx="679981" cy="679981"/>
          </a:xfrm>
          <a:prstGeom prst="rect">
            <a:avLst/>
          </a:prstGeom>
        </p:spPr>
      </p:pic>
      <p:pic>
        <p:nvPicPr>
          <p:cNvPr id="38" name="Picture 37">
            <a:extLst>
              <a:ext uri="{FF2B5EF4-FFF2-40B4-BE49-F238E27FC236}">
                <a16:creationId xmlns:a16="http://schemas.microsoft.com/office/drawing/2014/main" id="{B9385D06-ECEE-04A5-DE18-D18E0828C8B5}"/>
              </a:ext>
            </a:extLst>
          </p:cNvPr>
          <p:cNvPicPr>
            <a:picLocks noChangeAspect="1"/>
          </p:cNvPicPr>
          <p:nvPr/>
        </p:nvPicPr>
        <p:blipFill>
          <a:blip r:embed="rId5"/>
          <a:stretch>
            <a:fillRect/>
          </a:stretch>
        </p:blipFill>
        <p:spPr>
          <a:xfrm>
            <a:off x="8327315" y="3346303"/>
            <a:ext cx="721413" cy="721413"/>
          </a:xfrm>
          <a:prstGeom prst="rect">
            <a:avLst/>
          </a:prstGeom>
        </p:spPr>
      </p:pic>
      <p:pic>
        <p:nvPicPr>
          <p:cNvPr id="40" name="Picture 39">
            <a:extLst>
              <a:ext uri="{FF2B5EF4-FFF2-40B4-BE49-F238E27FC236}">
                <a16:creationId xmlns:a16="http://schemas.microsoft.com/office/drawing/2014/main" id="{7B97A7B8-77BF-E26B-3D99-21BA8B6415ED}"/>
              </a:ext>
            </a:extLst>
          </p:cNvPr>
          <p:cNvPicPr>
            <a:picLocks noChangeAspect="1"/>
          </p:cNvPicPr>
          <p:nvPr/>
        </p:nvPicPr>
        <p:blipFill>
          <a:blip r:embed="rId6"/>
          <a:stretch>
            <a:fillRect/>
          </a:stretch>
        </p:blipFill>
        <p:spPr>
          <a:xfrm>
            <a:off x="10165407" y="4093220"/>
            <a:ext cx="805209" cy="805209"/>
          </a:xfrm>
          <a:prstGeom prst="rect">
            <a:avLst/>
          </a:prstGeom>
        </p:spPr>
      </p:pic>
      <p:sp>
        <p:nvSpPr>
          <p:cNvPr id="43" name="Oval 42">
            <a:extLst>
              <a:ext uri="{FF2B5EF4-FFF2-40B4-BE49-F238E27FC236}">
                <a16:creationId xmlns:a16="http://schemas.microsoft.com/office/drawing/2014/main" id="{1F4C70DC-2A14-001B-9BF5-54A28AB41821}"/>
              </a:ext>
            </a:extLst>
          </p:cNvPr>
          <p:cNvSpPr/>
          <p:nvPr/>
        </p:nvSpPr>
        <p:spPr>
          <a:xfrm>
            <a:off x="1064200" y="3197375"/>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pic>
        <p:nvPicPr>
          <p:cNvPr id="28" name="Picture 27">
            <a:extLst>
              <a:ext uri="{FF2B5EF4-FFF2-40B4-BE49-F238E27FC236}">
                <a16:creationId xmlns:a16="http://schemas.microsoft.com/office/drawing/2014/main" id="{0DA5FC8A-05B1-89CB-C673-25323290D676}"/>
              </a:ext>
            </a:extLst>
          </p:cNvPr>
          <p:cNvPicPr>
            <a:picLocks noChangeAspect="1"/>
          </p:cNvPicPr>
          <p:nvPr/>
        </p:nvPicPr>
        <p:blipFill>
          <a:blip r:embed="rId7"/>
          <a:stretch>
            <a:fillRect/>
          </a:stretch>
        </p:blipFill>
        <p:spPr>
          <a:xfrm>
            <a:off x="1130907" y="3232263"/>
            <a:ext cx="820192" cy="820192"/>
          </a:xfrm>
          <a:prstGeom prst="rect">
            <a:avLst/>
          </a:prstGeom>
        </p:spPr>
      </p:pic>
      <p:sp>
        <p:nvSpPr>
          <p:cNvPr id="44" name="Oval 43">
            <a:extLst>
              <a:ext uri="{FF2B5EF4-FFF2-40B4-BE49-F238E27FC236}">
                <a16:creationId xmlns:a16="http://schemas.microsoft.com/office/drawing/2014/main" id="{D6F4772B-F2E5-EDCC-9BB5-0C7690B5CCD2}"/>
              </a:ext>
            </a:extLst>
          </p:cNvPr>
          <p:cNvSpPr/>
          <p:nvPr/>
        </p:nvSpPr>
        <p:spPr>
          <a:xfrm>
            <a:off x="2843871" y="4014199"/>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pic>
        <p:nvPicPr>
          <p:cNvPr id="32" name="Picture 31">
            <a:extLst>
              <a:ext uri="{FF2B5EF4-FFF2-40B4-BE49-F238E27FC236}">
                <a16:creationId xmlns:a16="http://schemas.microsoft.com/office/drawing/2014/main" id="{8EFF9D65-222B-FCFA-38A0-D460259ABADA}"/>
              </a:ext>
            </a:extLst>
          </p:cNvPr>
          <p:cNvPicPr>
            <a:picLocks noChangeAspect="1"/>
          </p:cNvPicPr>
          <p:nvPr/>
        </p:nvPicPr>
        <p:blipFill>
          <a:blip r:embed="rId8"/>
          <a:stretch>
            <a:fillRect/>
          </a:stretch>
        </p:blipFill>
        <p:spPr>
          <a:xfrm>
            <a:off x="2996261" y="4198135"/>
            <a:ext cx="763278" cy="763278"/>
          </a:xfrm>
          <a:prstGeom prst="rect">
            <a:avLst/>
          </a:prstGeom>
        </p:spPr>
      </p:pic>
      <p:sp>
        <p:nvSpPr>
          <p:cNvPr id="45" name="Oval 44">
            <a:extLst>
              <a:ext uri="{FF2B5EF4-FFF2-40B4-BE49-F238E27FC236}">
                <a16:creationId xmlns:a16="http://schemas.microsoft.com/office/drawing/2014/main" id="{252B715A-DB04-D2CD-0A0D-9A09E9E0A21B}"/>
              </a:ext>
            </a:extLst>
          </p:cNvPr>
          <p:cNvSpPr/>
          <p:nvPr/>
        </p:nvSpPr>
        <p:spPr>
          <a:xfrm>
            <a:off x="4646737" y="3214399"/>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pic>
        <p:nvPicPr>
          <p:cNvPr id="36" name="Picture 35">
            <a:extLst>
              <a:ext uri="{FF2B5EF4-FFF2-40B4-BE49-F238E27FC236}">
                <a16:creationId xmlns:a16="http://schemas.microsoft.com/office/drawing/2014/main" id="{D21DD228-E24C-32C8-176C-D46D5ACAC5D2}"/>
              </a:ext>
            </a:extLst>
          </p:cNvPr>
          <p:cNvPicPr>
            <a:picLocks noChangeAspect="1"/>
          </p:cNvPicPr>
          <p:nvPr/>
        </p:nvPicPr>
        <p:blipFill>
          <a:blip r:embed="rId9"/>
          <a:stretch>
            <a:fillRect/>
          </a:stretch>
        </p:blipFill>
        <p:spPr>
          <a:xfrm>
            <a:off x="4869116" y="3414697"/>
            <a:ext cx="664938" cy="664938"/>
          </a:xfrm>
          <a:prstGeom prst="rect">
            <a:avLst/>
          </a:prstGeom>
        </p:spPr>
      </p:pic>
      <p:sp>
        <p:nvSpPr>
          <p:cNvPr id="46" name="TextBox 45">
            <a:extLst>
              <a:ext uri="{FF2B5EF4-FFF2-40B4-BE49-F238E27FC236}">
                <a16:creationId xmlns:a16="http://schemas.microsoft.com/office/drawing/2014/main" id="{DD6EA013-A959-E1E7-CE47-042E1A05B0C6}"/>
              </a:ext>
            </a:extLst>
          </p:cNvPr>
          <p:cNvSpPr txBox="1"/>
          <p:nvPr/>
        </p:nvSpPr>
        <p:spPr>
          <a:xfrm>
            <a:off x="2760708" y="5280758"/>
            <a:ext cx="1805607" cy="400110"/>
          </a:xfrm>
          <a:prstGeom prst="rect">
            <a:avLst/>
          </a:prstGeom>
          <a:noFill/>
        </p:spPr>
        <p:txBody>
          <a:bodyPr wrap="square" rtlCol="0">
            <a:spAutoFit/>
          </a:bodyPr>
          <a:lstStyle/>
          <a:p>
            <a:r>
              <a:rPr lang="en-IN" sz="2000" b="1" dirty="0">
                <a:latin typeface="+mj-lt"/>
              </a:rPr>
              <a:t>Module 2</a:t>
            </a:r>
          </a:p>
        </p:txBody>
      </p:sp>
      <p:sp>
        <p:nvSpPr>
          <p:cNvPr id="47" name="TextBox 46">
            <a:extLst>
              <a:ext uri="{FF2B5EF4-FFF2-40B4-BE49-F238E27FC236}">
                <a16:creationId xmlns:a16="http://schemas.microsoft.com/office/drawing/2014/main" id="{CE884F76-A815-DF86-AF51-F8D2C0BD9815}"/>
              </a:ext>
            </a:extLst>
          </p:cNvPr>
          <p:cNvSpPr txBox="1"/>
          <p:nvPr/>
        </p:nvSpPr>
        <p:spPr>
          <a:xfrm>
            <a:off x="4337203" y="1877691"/>
            <a:ext cx="1805607" cy="400110"/>
          </a:xfrm>
          <a:prstGeom prst="rect">
            <a:avLst/>
          </a:prstGeom>
          <a:noFill/>
        </p:spPr>
        <p:txBody>
          <a:bodyPr wrap="square" rtlCol="0">
            <a:spAutoFit/>
          </a:bodyPr>
          <a:lstStyle/>
          <a:p>
            <a:r>
              <a:rPr lang="en-IN" sz="2000" b="1" dirty="0">
                <a:latin typeface="+mj-lt"/>
              </a:rPr>
              <a:t>Module 3</a:t>
            </a:r>
          </a:p>
        </p:txBody>
      </p:sp>
      <p:sp>
        <p:nvSpPr>
          <p:cNvPr id="48" name="TextBox 47">
            <a:extLst>
              <a:ext uri="{FF2B5EF4-FFF2-40B4-BE49-F238E27FC236}">
                <a16:creationId xmlns:a16="http://schemas.microsoft.com/office/drawing/2014/main" id="{238D70FE-B3DE-CEAC-80A0-5AA0ECDD16AB}"/>
              </a:ext>
            </a:extLst>
          </p:cNvPr>
          <p:cNvSpPr txBox="1"/>
          <p:nvPr/>
        </p:nvSpPr>
        <p:spPr>
          <a:xfrm>
            <a:off x="6244032" y="5333017"/>
            <a:ext cx="1805607" cy="400110"/>
          </a:xfrm>
          <a:prstGeom prst="rect">
            <a:avLst/>
          </a:prstGeom>
          <a:noFill/>
        </p:spPr>
        <p:txBody>
          <a:bodyPr wrap="square" rtlCol="0">
            <a:spAutoFit/>
          </a:bodyPr>
          <a:lstStyle/>
          <a:p>
            <a:r>
              <a:rPr lang="en-IN" sz="2000" b="1" dirty="0">
                <a:latin typeface="+mj-lt"/>
              </a:rPr>
              <a:t>Module 4</a:t>
            </a:r>
          </a:p>
        </p:txBody>
      </p:sp>
      <p:sp>
        <p:nvSpPr>
          <p:cNvPr id="49" name="TextBox 48">
            <a:extLst>
              <a:ext uri="{FF2B5EF4-FFF2-40B4-BE49-F238E27FC236}">
                <a16:creationId xmlns:a16="http://schemas.microsoft.com/office/drawing/2014/main" id="{151E4304-4AE2-2E3F-0BA8-0AF545BA4157}"/>
              </a:ext>
            </a:extLst>
          </p:cNvPr>
          <p:cNvSpPr txBox="1"/>
          <p:nvPr/>
        </p:nvSpPr>
        <p:spPr>
          <a:xfrm>
            <a:off x="8180418" y="1908171"/>
            <a:ext cx="1805607" cy="400110"/>
          </a:xfrm>
          <a:prstGeom prst="rect">
            <a:avLst/>
          </a:prstGeom>
          <a:noFill/>
        </p:spPr>
        <p:txBody>
          <a:bodyPr wrap="square" rtlCol="0">
            <a:spAutoFit/>
          </a:bodyPr>
          <a:lstStyle/>
          <a:p>
            <a:r>
              <a:rPr lang="en-IN" sz="2000" b="1" dirty="0">
                <a:latin typeface="+mj-lt"/>
              </a:rPr>
              <a:t>Module 5</a:t>
            </a:r>
          </a:p>
        </p:txBody>
      </p:sp>
      <p:sp>
        <p:nvSpPr>
          <p:cNvPr id="50" name="TextBox 49">
            <a:extLst>
              <a:ext uri="{FF2B5EF4-FFF2-40B4-BE49-F238E27FC236}">
                <a16:creationId xmlns:a16="http://schemas.microsoft.com/office/drawing/2014/main" id="{82681F65-46ED-9B7F-78F1-E8BBA8C745FA}"/>
              </a:ext>
            </a:extLst>
          </p:cNvPr>
          <p:cNvSpPr txBox="1"/>
          <p:nvPr/>
        </p:nvSpPr>
        <p:spPr>
          <a:xfrm>
            <a:off x="10015705" y="5395058"/>
            <a:ext cx="1805607" cy="400110"/>
          </a:xfrm>
          <a:prstGeom prst="rect">
            <a:avLst/>
          </a:prstGeom>
          <a:noFill/>
        </p:spPr>
        <p:txBody>
          <a:bodyPr wrap="square" rtlCol="0">
            <a:spAutoFit/>
          </a:bodyPr>
          <a:lstStyle/>
          <a:p>
            <a:r>
              <a:rPr lang="en-IN" sz="2000" b="1" dirty="0">
                <a:latin typeface="+mj-lt"/>
              </a:rPr>
              <a:t>Module 6</a:t>
            </a:r>
          </a:p>
        </p:txBody>
      </p:sp>
      <p:sp>
        <p:nvSpPr>
          <p:cNvPr id="51" name="Title 1">
            <a:extLst>
              <a:ext uri="{FF2B5EF4-FFF2-40B4-BE49-F238E27FC236}">
                <a16:creationId xmlns:a16="http://schemas.microsoft.com/office/drawing/2014/main" id="{F0FFE8B3-7915-200B-7A1D-8527B8B1CD63}"/>
              </a:ext>
            </a:extLst>
          </p:cNvPr>
          <p:cNvSpPr>
            <a:spLocks noGrp="1"/>
          </p:cNvSpPr>
          <p:nvPr>
            <p:ph type="title"/>
          </p:nvPr>
        </p:nvSpPr>
        <p:spPr>
          <a:xfrm>
            <a:off x="668093" y="249580"/>
            <a:ext cx="10515600" cy="620395"/>
          </a:xfrm>
        </p:spPr>
        <p:txBody>
          <a:bodyPr>
            <a:noAutofit/>
          </a:bodyPr>
          <a:lstStyle/>
          <a:p>
            <a:pPr eaLnBrk="1" hangingPunct="1"/>
            <a:r>
              <a:rPr lang="en-US" altLang="en-US" b="1" dirty="0"/>
              <a:t>Agenda of Workshop</a:t>
            </a:r>
          </a:p>
        </p:txBody>
      </p:sp>
    </p:spTree>
    <p:extLst>
      <p:ext uri="{BB962C8B-B14F-4D97-AF65-F5344CB8AC3E}">
        <p14:creationId xmlns:p14="http://schemas.microsoft.com/office/powerpoint/2010/main" val="160176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46" grpId="0"/>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9B3AE-AF08-AB6F-A871-72ED356CC6C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B347E144-2FE6-1AD3-A0F4-9916D32CCF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5316279"/>
          </a:xfrm>
        </p:spPr>
      </p:pic>
      <p:sp>
        <p:nvSpPr>
          <p:cNvPr id="6" name="Title 1">
            <a:extLst>
              <a:ext uri="{FF2B5EF4-FFF2-40B4-BE49-F238E27FC236}">
                <a16:creationId xmlns:a16="http://schemas.microsoft.com/office/drawing/2014/main" id="{91480543-D6BE-A55A-D492-FEB3261EA6C7}"/>
              </a:ext>
            </a:extLst>
          </p:cNvPr>
          <p:cNvSpPr txBox="1">
            <a:spLocks/>
          </p:cNvSpPr>
          <p:nvPr/>
        </p:nvSpPr>
        <p:spPr>
          <a:xfrm>
            <a:off x="3599594" y="5709976"/>
            <a:ext cx="6618294" cy="620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Swis721 Cn BT" panose="020B0506020202030204" pitchFamily="34" charset="0"/>
                <a:ea typeface="+mj-ea"/>
                <a:cs typeface="+mj-cs"/>
              </a:defRPr>
            </a:lvl1pPr>
          </a:lstStyle>
          <a:p>
            <a:r>
              <a:rPr lang="en-US" altLang="en-US" sz="3600" dirty="0"/>
              <a:t>Concept of a Brand</a:t>
            </a:r>
          </a:p>
        </p:txBody>
      </p:sp>
    </p:spTree>
    <p:extLst>
      <p:ext uri="{BB962C8B-B14F-4D97-AF65-F5344CB8AC3E}">
        <p14:creationId xmlns:p14="http://schemas.microsoft.com/office/powerpoint/2010/main" val="232264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65C9-5800-39F0-FC63-DB58D005E718}"/>
              </a:ext>
            </a:extLst>
          </p:cNvPr>
          <p:cNvSpPr>
            <a:spLocks noGrp="1"/>
          </p:cNvSpPr>
          <p:nvPr>
            <p:ph type="title"/>
          </p:nvPr>
        </p:nvSpPr>
        <p:spPr>
          <a:xfrm>
            <a:off x="838200" y="310530"/>
            <a:ext cx="10515600" cy="561341"/>
          </a:xfrm>
        </p:spPr>
        <p:txBody>
          <a:bodyPr/>
          <a:lstStyle/>
          <a:p>
            <a:r>
              <a:rPr lang="en-IN" dirty="0"/>
              <a:t>Who would you like to Hire as Manager</a:t>
            </a:r>
          </a:p>
        </p:txBody>
      </p:sp>
      <p:pic>
        <p:nvPicPr>
          <p:cNvPr id="5" name="Picture 4">
            <a:extLst>
              <a:ext uri="{FF2B5EF4-FFF2-40B4-BE49-F238E27FC236}">
                <a16:creationId xmlns:a16="http://schemas.microsoft.com/office/drawing/2014/main" id="{E27FB21A-CEB3-5058-1728-90E86EFC4F2F}"/>
              </a:ext>
            </a:extLst>
          </p:cNvPr>
          <p:cNvPicPr>
            <a:picLocks noChangeAspect="1"/>
          </p:cNvPicPr>
          <p:nvPr/>
        </p:nvPicPr>
        <p:blipFill>
          <a:blip r:embed="rId3" cstate="print">
            <a:clrChange>
              <a:clrFrom>
                <a:srgbClr val="FAF9FB"/>
              </a:clrFrom>
              <a:clrTo>
                <a:srgbClr val="FAF9FB">
                  <a:alpha val="0"/>
                </a:srgbClr>
              </a:clrTo>
            </a:clrChange>
            <a:extLst>
              <a:ext uri="{28A0092B-C50C-407E-A947-70E740481C1C}">
                <a14:useLocalDpi xmlns:a14="http://schemas.microsoft.com/office/drawing/2010/main" val="0"/>
              </a:ext>
            </a:extLst>
          </a:blip>
          <a:stretch>
            <a:fillRect/>
          </a:stretch>
        </p:blipFill>
        <p:spPr>
          <a:xfrm>
            <a:off x="1746140" y="1903228"/>
            <a:ext cx="2723295" cy="4082901"/>
          </a:xfrm>
          <a:prstGeom prst="rect">
            <a:avLst/>
          </a:prstGeom>
        </p:spPr>
      </p:pic>
      <p:pic>
        <p:nvPicPr>
          <p:cNvPr id="7" name="Picture 6">
            <a:extLst>
              <a:ext uri="{FF2B5EF4-FFF2-40B4-BE49-F238E27FC236}">
                <a16:creationId xmlns:a16="http://schemas.microsoft.com/office/drawing/2014/main" id="{4B7FF48D-6B94-81E5-814D-3B546E546D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412" y="1688846"/>
            <a:ext cx="2876694" cy="4297283"/>
          </a:xfrm>
          <a:prstGeom prst="rect">
            <a:avLst/>
          </a:prstGeom>
        </p:spPr>
      </p:pic>
      <p:sp>
        <p:nvSpPr>
          <p:cNvPr id="8" name="TextBox 7">
            <a:extLst>
              <a:ext uri="{FF2B5EF4-FFF2-40B4-BE49-F238E27FC236}">
                <a16:creationId xmlns:a16="http://schemas.microsoft.com/office/drawing/2014/main" id="{A9B15AD5-F7F6-2157-CFC1-493A8152C821}"/>
              </a:ext>
            </a:extLst>
          </p:cNvPr>
          <p:cNvSpPr txBox="1"/>
          <p:nvPr/>
        </p:nvSpPr>
        <p:spPr>
          <a:xfrm>
            <a:off x="2324989" y="5986129"/>
            <a:ext cx="1205021" cy="400110"/>
          </a:xfrm>
          <a:prstGeom prst="rect">
            <a:avLst/>
          </a:prstGeom>
          <a:noFill/>
        </p:spPr>
        <p:txBody>
          <a:bodyPr wrap="square">
            <a:spAutoFit/>
          </a:bodyPr>
          <a:lstStyle/>
          <a:p>
            <a:r>
              <a:rPr lang="en-IN" sz="2000" b="1" dirty="0"/>
              <a:t>Option 1 </a:t>
            </a:r>
          </a:p>
        </p:txBody>
      </p:sp>
      <p:sp>
        <p:nvSpPr>
          <p:cNvPr id="9" name="TextBox 8">
            <a:extLst>
              <a:ext uri="{FF2B5EF4-FFF2-40B4-BE49-F238E27FC236}">
                <a16:creationId xmlns:a16="http://schemas.microsoft.com/office/drawing/2014/main" id="{8AFD8931-8A40-42BF-011D-13C13176710B}"/>
              </a:ext>
            </a:extLst>
          </p:cNvPr>
          <p:cNvSpPr txBox="1"/>
          <p:nvPr/>
        </p:nvSpPr>
        <p:spPr>
          <a:xfrm>
            <a:off x="7839739" y="5986129"/>
            <a:ext cx="1205021" cy="400110"/>
          </a:xfrm>
          <a:prstGeom prst="rect">
            <a:avLst/>
          </a:prstGeom>
          <a:noFill/>
        </p:spPr>
        <p:txBody>
          <a:bodyPr wrap="square">
            <a:spAutoFit/>
          </a:bodyPr>
          <a:lstStyle/>
          <a:p>
            <a:r>
              <a:rPr lang="en-IN" sz="2000" b="1" dirty="0"/>
              <a:t>Option 2 </a:t>
            </a:r>
          </a:p>
        </p:txBody>
      </p:sp>
    </p:spTree>
    <p:extLst>
      <p:ext uri="{BB962C8B-B14F-4D97-AF65-F5344CB8AC3E}">
        <p14:creationId xmlns:p14="http://schemas.microsoft.com/office/powerpoint/2010/main" val="241852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D123CB-AA79-93C9-501B-31094C851059}"/>
              </a:ext>
            </a:extLst>
          </p:cNvPr>
          <p:cNvSpPr/>
          <p:nvPr/>
        </p:nvSpPr>
        <p:spPr>
          <a:xfrm>
            <a:off x="636104" y="1690687"/>
            <a:ext cx="9382539" cy="3258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848209" y="290386"/>
            <a:ext cx="10367175" cy="629921"/>
          </a:xfrm>
        </p:spPr>
        <p:txBody>
          <a:bodyPr>
            <a:noAutofit/>
          </a:bodyPr>
          <a:lstStyle/>
          <a:p>
            <a:r>
              <a:rPr lang="en-US" b="1" dirty="0"/>
              <a:t>Qualities of a Brand </a:t>
            </a:r>
            <a:endParaRPr lang="en-IN" b="1" dirty="0"/>
          </a:p>
        </p:txBody>
      </p:sp>
      <p:sp>
        <p:nvSpPr>
          <p:cNvPr id="6" name="TextBox 5">
            <a:extLst>
              <a:ext uri="{FF2B5EF4-FFF2-40B4-BE49-F238E27FC236}">
                <a16:creationId xmlns:a16="http://schemas.microsoft.com/office/drawing/2014/main" id="{D21ADA2E-A35A-FE78-7ACA-56A88E652971}"/>
              </a:ext>
            </a:extLst>
          </p:cNvPr>
          <p:cNvSpPr txBox="1"/>
          <p:nvPr/>
        </p:nvSpPr>
        <p:spPr>
          <a:xfrm>
            <a:off x="3749676" y="5967225"/>
            <a:ext cx="8442324" cy="523220"/>
          </a:xfrm>
          <a:prstGeom prst="rect">
            <a:avLst/>
          </a:prstGeom>
          <a:noFill/>
        </p:spPr>
        <p:txBody>
          <a:bodyPr wrap="square">
            <a:spAutoFit/>
          </a:bodyPr>
          <a:lstStyle/>
          <a:p>
            <a:r>
              <a:rPr lang="en-US" sz="2800" baseline="0" dirty="0"/>
              <a:t>Can</a:t>
            </a:r>
            <a:r>
              <a:rPr lang="en-US" sz="2800" dirty="0"/>
              <a:t> Individuals also become brands.</a:t>
            </a:r>
            <a:endParaRPr lang="en-US" sz="2800" baseline="0" dirty="0"/>
          </a:p>
        </p:txBody>
      </p:sp>
      <p:pic>
        <p:nvPicPr>
          <p:cNvPr id="9" name="Content Placeholder 4">
            <a:extLst>
              <a:ext uri="{FF2B5EF4-FFF2-40B4-BE49-F238E27FC236}">
                <a16:creationId xmlns:a16="http://schemas.microsoft.com/office/drawing/2014/main" id="{9A008825-9CD4-411E-BC00-77248C00D4DB}"/>
              </a:ext>
            </a:extLst>
          </p:cNvPr>
          <p:cNvPicPr>
            <a:picLocks noChangeAspect="1"/>
          </p:cNvPicPr>
          <p:nvPr/>
        </p:nvPicPr>
        <p:blipFill rotWithShape="1">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t="31512"/>
          <a:stretch/>
        </p:blipFill>
        <p:spPr>
          <a:xfrm>
            <a:off x="-1" y="2342147"/>
            <a:ext cx="12412127" cy="3642728"/>
          </a:xfrm>
          <a:prstGeom prst="rect">
            <a:avLst/>
          </a:prstGeom>
        </p:spPr>
      </p:pic>
      <p:sp>
        <p:nvSpPr>
          <p:cNvPr id="10" name="TextBox 9">
            <a:extLst>
              <a:ext uri="{FF2B5EF4-FFF2-40B4-BE49-F238E27FC236}">
                <a16:creationId xmlns:a16="http://schemas.microsoft.com/office/drawing/2014/main" id="{5A7C5B35-4801-E2B0-A769-F5646822F5C3}"/>
              </a:ext>
            </a:extLst>
          </p:cNvPr>
          <p:cNvSpPr txBox="1"/>
          <p:nvPr/>
        </p:nvSpPr>
        <p:spPr>
          <a:xfrm>
            <a:off x="1394268" y="3882906"/>
            <a:ext cx="1277914" cy="523220"/>
          </a:xfrm>
          <a:prstGeom prst="rect">
            <a:avLst/>
          </a:prstGeom>
          <a:noFill/>
        </p:spPr>
        <p:txBody>
          <a:bodyPr wrap="none" rtlCol="0">
            <a:spAutoFit/>
          </a:bodyPr>
          <a:lstStyle/>
          <a:p>
            <a:r>
              <a:rPr lang="en-IN" sz="2800" b="1" dirty="0">
                <a:latin typeface="Agency FB" panose="020B0503020202020204" pitchFamily="34" charset="0"/>
              </a:rPr>
              <a:t>Powerful</a:t>
            </a:r>
          </a:p>
        </p:txBody>
      </p:sp>
      <p:sp>
        <p:nvSpPr>
          <p:cNvPr id="13" name="TextBox 12">
            <a:extLst>
              <a:ext uri="{FF2B5EF4-FFF2-40B4-BE49-F238E27FC236}">
                <a16:creationId xmlns:a16="http://schemas.microsoft.com/office/drawing/2014/main" id="{466B5AE1-C9B9-71D8-DBEE-71877EB91BB8}"/>
              </a:ext>
            </a:extLst>
          </p:cNvPr>
          <p:cNvSpPr txBox="1"/>
          <p:nvPr/>
        </p:nvSpPr>
        <p:spPr>
          <a:xfrm>
            <a:off x="9624884" y="3882906"/>
            <a:ext cx="1590500" cy="523220"/>
          </a:xfrm>
          <a:prstGeom prst="rect">
            <a:avLst/>
          </a:prstGeom>
          <a:noFill/>
        </p:spPr>
        <p:txBody>
          <a:bodyPr wrap="square" rtlCol="0">
            <a:spAutoFit/>
          </a:bodyPr>
          <a:lstStyle/>
          <a:p>
            <a:r>
              <a:rPr lang="en-IN" sz="2800" b="1" dirty="0">
                <a:latin typeface="Agency FB" panose="020B0503020202020204" pitchFamily="34" charset="0"/>
              </a:rPr>
              <a:t>Valuable</a:t>
            </a:r>
          </a:p>
        </p:txBody>
      </p:sp>
      <p:sp>
        <p:nvSpPr>
          <p:cNvPr id="14" name="TextBox 13">
            <a:extLst>
              <a:ext uri="{FF2B5EF4-FFF2-40B4-BE49-F238E27FC236}">
                <a16:creationId xmlns:a16="http://schemas.microsoft.com/office/drawing/2014/main" id="{91DF3895-F90F-DDF0-85AA-C791B1B1BCD5}"/>
              </a:ext>
            </a:extLst>
          </p:cNvPr>
          <p:cNvSpPr txBox="1"/>
          <p:nvPr/>
        </p:nvSpPr>
        <p:spPr>
          <a:xfrm>
            <a:off x="4114181" y="3882906"/>
            <a:ext cx="1484702" cy="523220"/>
          </a:xfrm>
          <a:prstGeom prst="rect">
            <a:avLst/>
          </a:prstGeom>
          <a:noFill/>
        </p:spPr>
        <p:txBody>
          <a:bodyPr wrap="none" rtlCol="0">
            <a:spAutoFit/>
          </a:bodyPr>
          <a:lstStyle/>
          <a:p>
            <a:r>
              <a:rPr lang="en-IN" sz="2800" b="1" dirty="0">
                <a:latin typeface="Agency FB" panose="020B0503020202020204" pitchFamily="34" charset="0"/>
              </a:rPr>
              <a:t>Consistent</a:t>
            </a:r>
          </a:p>
        </p:txBody>
      </p:sp>
      <p:sp>
        <p:nvSpPr>
          <p:cNvPr id="15" name="TextBox 14">
            <a:extLst>
              <a:ext uri="{FF2B5EF4-FFF2-40B4-BE49-F238E27FC236}">
                <a16:creationId xmlns:a16="http://schemas.microsoft.com/office/drawing/2014/main" id="{1918F48D-A194-1104-5677-3042AA4DA2AF}"/>
              </a:ext>
            </a:extLst>
          </p:cNvPr>
          <p:cNvSpPr txBox="1"/>
          <p:nvPr/>
        </p:nvSpPr>
        <p:spPr>
          <a:xfrm>
            <a:off x="6860976" y="3949526"/>
            <a:ext cx="915635" cy="523220"/>
          </a:xfrm>
          <a:prstGeom prst="rect">
            <a:avLst/>
          </a:prstGeom>
          <a:noFill/>
        </p:spPr>
        <p:txBody>
          <a:bodyPr wrap="none" rtlCol="0">
            <a:spAutoFit/>
          </a:bodyPr>
          <a:lstStyle/>
          <a:p>
            <a:r>
              <a:rPr lang="en-IN" sz="2800" b="1" dirty="0">
                <a:latin typeface="Agency FB" panose="020B0503020202020204" pitchFamily="34" charset="0"/>
              </a:rPr>
              <a:t>Visual</a:t>
            </a:r>
          </a:p>
        </p:txBody>
      </p:sp>
    </p:spTree>
    <p:extLst>
      <p:ext uri="{BB962C8B-B14F-4D97-AF65-F5344CB8AC3E}">
        <p14:creationId xmlns:p14="http://schemas.microsoft.com/office/powerpoint/2010/main" val="33512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EA16-8BC3-776C-6B41-2A2C2406E8F1}"/>
              </a:ext>
            </a:extLst>
          </p:cNvPr>
          <p:cNvSpPr>
            <a:spLocks noGrp="1"/>
          </p:cNvSpPr>
          <p:nvPr>
            <p:ph type="title"/>
          </p:nvPr>
        </p:nvSpPr>
        <p:spPr>
          <a:xfrm>
            <a:off x="690218" y="128577"/>
            <a:ext cx="11231880" cy="561341"/>
          </a:xfrm>
        </p:spPr>
        <p:txBody>
          <a:bodyPr>
            <a:noAutofit/>
          </a:bodyPr>
          <a:lstStyle/>
          <a:p>
            <a:r>
              <a:rPr lang="en-US" sz="4000" dirty="0"/>
              <a:t>How can you make an impact at your workplace?</a:t>
            </a:r>
          </a:p>
        </p:txBody>
      </p:sp>
      <p:grpSp>
        <p:nvGrpSpPr>
          <p:cNvPr id="3" name="Group 2">
            <a:extLst>
              <a:ext uri="{FF2B5EF4-FFF2-40B4-BE49-F238E27FC236}">
                <a16:creationId xmlns:a16="http://schemas.microsoft.com/office/drawing/2014/main" id="{50F82118-EB17-1A43-3A43-5027BDD4F516}"/>
              </a:ext>
            </a:extLst>
          </p:cNvPr>
          <p:cNvGrpSpPr>
            <a:grpSpLocks/>
          </p:cNvGrpSpPr>
          <p:nvPr/>
        </p:nvGrpSpPr>
        <p:grpSpPr bwMode="auto">
          <a:xfrm>
            <a:off x="1402080" y="1198880"/>
            <a:ext cx="9611360" cy="5029200"/>
            <a:chOff x="238133" y="2057967"/>
            <a:chExt cx="8300378" cy="4066152"/>
          </a:xfrm>
        </p:grpSpPr>
        <p:graphicFrame>
          <p:nvGraphicFramePr>
            <p:cNvPr id="4" name="Diagram 3">
              <a:extLst>
                <a:ext uri="{FF2B5EF4-FFF2-40B4-BE49-F238E27FC236}">
                  <a16:creationId xmlns:a16="http://schemas.microsoft.com/office/drawing/2014/main" id="{203682D8-0148-BDD9-3023-69728E80F21B}"/>
                </a:ext>
              </a:extLst>
            </p:cNvPr>
            <p:cNvGraphicFramePr/>
            <p:nvPr/>
          </p:nvGraphicFramePr>
          <p:xfrm>
            <a:off x="2442511" y="206011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Brace 4">
              <a:extLst>
                <a:ext uri="{FF2B5EF4-FFF2-40B4-BE49-F238E27FC236}">
                  <a16:creationId xmlns:a16="http://schemas.microsoft.com/office/drawing/2014/main" id="{8688D063-266F-CEE2-15BD-16C885BAC04C}"/>
                </a:ext>
              </a:extLst>
            </p:cNvPr>
            <p:cNvSpPr/>
            <p:nvPr/>
          </p:nvSpPr>
          <p:spPr>
            <a:xfrm>
              <a:off x="1490571" y="2057967"/>
              <a:ext cx="671459" cy="3175789"/>
            </a:xfrm>
            <a:prstGeom prst="leftBrace">
              <a:avLst>
                <a:gd name="adj1" fmla="val 8333"/>
                <a:gd name="adj2" fmla="val 49593"/>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 name="TextBox 7">
              <a:extLst>
                <a:ext uri="{FF2B5EF4-FFF2-40B4-BE49-F238E27FC236}">
                  <a16:creationId xmlns:a16="http://schemas.microsoft.com/office/drawing/2014/main" id="{039322C0-311B-808D-1EAC-1DE0606A470E}"/>
                </a:ext>
              </a:extLst>
            </p:cNvPr>
            <p:cNvSpPr txBox="1">
              <a:spLocks noChangeArrowheads="1"/>
            </p:cNvSpPr>
            <p:nvPr/>
          </p:nvSpPr>
          <p:spPr bwMode="auto">
            <a:xfrm>
              <a:off x="283491" y="3242302"/>
              <a:ext cx="1071042" cy="70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a:solidFill>
                    <a:srgbClr val="002060"/>
                  </a:solidFill>
                  <a:latin typeface="+mn-lt"/>
                </a:rPr>
                <a:t>85%</a:t>
              </a:r>
            </a:p>
          </p:txBody>
        </p:sp>
        <p:sp>
          <p:nvSpPr>
            <p:cNvPr id="7" name="Left Brace 6">
              <a:extLst>
                <a:ext uri="{FF2B5EF4-FFF2-40B4-BE49-F238E27FC236}">
                  <a16:creationId xmlns:a16="http://schemas.microsoft.com/office/drawing/2014/main" id="{BA63D68C-6975-FEDC-9FA0-DAAEB85C85AC}"/>
                </a:ext>
              </a:extLst>
            </p:cNvPr>
            <p:cNvSpPr/>
            <p:nvPr/>
          </p:nvSpPr>
          <p:spPr>
            <a:xfrm>
              <a:off x="1479459" y="5368659"/>
              <a:ext cx="600027" cy="749112"/>
            </a:xfrm>
            <a:prstGeom prst="lef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8" name="TextBox 9">
              <a:extLst>
                <a:ext uri="{FF2B5EF4-FFF2-40B4-BE49-F238E27FC236}">
                  <a16:creationId xmlns:a16="http://schemas.microsoft.com/office/drawing/2014/main" id="{117297A8-658D-1A52-74FB-61629EC6ECD7}"/>
                </a:ext>
              </a:extLst>
            </p:cNvPr>
            <p:cNvSpPr txBox="1">
              <a:spLocks noChangeArrowheads="1"/>
            </p:cNvSpPr>
            <p:nvPr/>
          </p:nvSpPr>
          <p:spPr bwMode="auto">
            <a:xfrm>
              <a:off x="238133" y="5367902"/>
              <a:ext cx="1071042" cy="70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a:solidFill>
                    <a:srgbClr val="002060"/>
                  </a:solidFill>
                  <a:latin typeface="+mn-lt"/>
                </a:rPr>
                <a:t>15%</a:t>
              </a:r>
            </a:p>
          </p:txBody>
        </p:sp>
      </p:grpSp>
    </p:spTree>
    <p:extLst>
      <p:ext uri="{BB962C8B-B14F-4D97-AF65-F5344CB8AC3E}">
        <p14:creationId xmlns:p14="http://schemas.microsoft.com/office/powerpoint/2010/main" val="391164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55B0-0CE7-883F-79BD-227266E0FB44}"/>
              </a:ext>
            </a:extLst>
          </p:cNvPr>
          <p:cNvSpPr>
            <a:spLocks noGrp="1"/>
          </p:cNvSpPr>
          <p:nvPr>
            <p:ph type="title"/>
          </p:nvPr>
        </p:nvSpPr>
        <p:spPr>
          <a:xfrm>
            <a:off x="1064957" y="196758"/>
            <a:ext cx="10515600" cy="561341"/>
          </a:xfrm>
        </p:spPr>
        <p:txBody>
          <a:bodyPr>
            <a:normAutofit fontScale="90000"/>
          </a:bodyPr>
          <a:lstStyle/>
          <a:p>
            <a:r>
              <a:rPr lang="en-IN" sz="3600" dirty="0"/>
              <a:t>Building Positive Attitude at workplace</a:t>
            </a:r>
          </a:p>
        </p:txBody>
      </p:sp>
      <p:pic>
        <p:nvPicPr>
          <p:cNvPr id="4" name="Content Placeholder 4">
            <a:extLst>
              <a:ext uri="{FF2B5EF4-FFF2-40B4-BE49-F238E27FC236}">
                <a16:creationId xmlns:a16="http://schemas.microsoft.com/office/drawing/2014/main" id="{11AFB98E-8868-CA58-E046-EA2709A234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8383" y="1748563"/>
            <a:ext cx="8628749" cy="4351338"/>
          </a:xfrm>
        </p:spPr>
      </p:pic>
      <p:sp>
        <p:nvSpPr>
          <p:cNvPr id="5" name="Title 1">
            <a:extLst>
              <a:ext uri="{FF2B5EF4-FFF2-40B4-BE49-F238E27FC236}">
                <a16:creationId xmlns:a16="http://schemas.microsoft.com/office/drawing/2014/main" id="{5F9A4E48-EF44-B354-9AA0-69A03BFE05E1}"/>
              </a:ext>
            </a:extLst>
          </p:cNvPr>
          <p:cNvSpPr txBox="1">
            <a:spLocks/>
          </p:cNvSpPr>
          <p:nvPr/>
        </p:nvSpPr>
        <p:spPr>
          <a:xfrm>
            <a:off x="2712336" y="3638934"/>
            <a:ext cx="1836514" cy="57059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a:lstStyle>
          <a:p>
            <a:pPr algn="ctr"/>
            <a:r>
              <a:rPr lang="en-IN" sz="2000" dirty="0"/>
              <a:t>Taking </a:t>
            </a:r>
            <a:r>
              <a:rPr lang="en-IN" sz="2000" b="1" dirty="0"/>
              <a:t>Ownership</a:t>
            </a:r>
          </a:p>
        </p:txBody>
      </p:sp>
      <p:sp>
        <p:nvSpPr>
          <p:cNvPr id="6" name="Title 1">
            <a:extLst>
              <a:ext uri="{FF2B5EF4-FFF2-40B4-BE49-F238E27FC236}">
                <a16:creationId xmlns:a16="http://schemas.microsoft.com/office/drawing/2014/main" id="{422980AD-E83D-8C5D-49FC-9DD391CF68C8}"/>
              </a:ext>
            </a:extLst>
          </p:cNvPr>
          <p:cNvSpPr txBox="1">
            <a:spLocks/>
          </p:cNvSpPr>
          <p:nvPr/>
        </p:nvSpPr>
        <p:spPr>
          <a:xfrm>
            <a:off x="5404500" y="3638934"/>
            <a:ext cx="1836514" cy="570596"/>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a:lstStyle>
          <a:p>
            <a:pPr algn="ctr"/>
            <a:r>
              <a:rPr lang="en-IN" sz="2000" dirty="0"/>
              <a:t>Follow </a:t>
            </a:r>
            <a:r>
              <a:rPr lang="en-IN" sz="2400" b="1" dirty="0"/>
              <a:t>Solution Centric </a:t>
            </a:r>
            <a:r>
              <a:rPr lang="en-IN" sz="2000" dirty="0"/>
              <a:t>Approach</a:t>
            </a:r>
          </a:p>
        </p:txBody>
      </p:sp>
      <p:sp>
        <p:nvSpPr>
          <p:cNvPr id="7" name="Title 1">
            <a:extLst>
              <a:ext uri="{FF2B5EF4-FFF2-40B4-BE49-F238E27FC236}">
                <a16:creationId xmlns:a16="http://schemas.microsoft.com/office/drawing/2014/main" id="{8D94D2B3-0952-8E30-2F62-FACDBD42A811}"/>
              </a:ext>
            </a:extLst>
          </p:cNvPr>
          <p:cNvSpPr txBox="1">
            <a:spLocks/>
          </p:cNvSpPr>
          <p:nvPr/>
        </p:nvSpPr>
        <p:spPr>
          <a:xfrm>
            <a:off x="8096664" y="3638934"/>
            <a:ext cx="1836514" cy="57059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a:lstStyle>
          <a:p>
            <a:pPr algn="ctr"/>
            <a:r>
              <a:rPr lang="en-IN" sz="2000" dirty="0"/>
              <a:t>Avoid </a:t>
            </a:r>
            <a:r>
              <a:rPr lang="en-IN" sz="2400" b="1" dirty="0"/>
              <a:t>Blame Game</a:t>
            </a:r>
            <a:endParaRPr lang="en-IN" sz="2000" dirty="0"/>
          </a:p>
        </p:txBody>
      </p:sp>
    </p:spTree>
    <p:extLst>
      <p:ext uri="{BB962C8B-B14F-4D97-AF65-F5344CB8AC3E}">
        <p14:creationId xmlns:p14="http://schemas.microsoft.com/office/powerpoint/2010/main" val="175174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nvSpPr>
        <p:spPr>
          <a:xfrm>
            <a:off x="0" y="0"/>
            <a:ext cx="121888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1008068" y="930793"/>
            <a:ext cx="6082415" cy="5686823"/>
          </a:xfrm>
          <a:prstGeom prst="ellipse">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866377" y="1682172"/>
            <a:ext cx="4433915" cy="4174309"/>
          </a:xfrm>
          <a:prstGeom prst="ellipse">
            <a:avLst/>
          </a:prstGeom>
          <a:solidFill>
            <a:srgbClr val="FFFF6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88602" y="2620719"/>
            <a:ext cx="2426435" cy="2313937"/>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39088" y="2894620"/>
            <a:ext cx="2141158" cy="369332"/>
          </a:xfrm>
          <a:prstGeom prst="rect">
            <a:avLst/>
          </a:prstGeom>
          <a:noFill/>
        </p:spPr>
        <p:txBody>
          <a:bodyPr wrap="square" rtlCol="0">
            <a:spAutoFit/>
          </a:bodyPr>
          <a:lstStyle/>
          <a:p>
            <a:pPr algn="ctr"/>
            <a:r>
              <a:rPr lang="en-US" b="1" dirty="0"/>
              <a:t>Circle of control</a:t>
            </a:r>
          </a:p>
        </p:txBody>
      </p:sp>
      <p:sp>
        <p:nvSpPr>
          <p:cNvPr id="15" name="TextBox 14"/>
          <p:cNvSpPr txBox="1"/>
          <p:nvPr/>
        </p:nvSpPr>
        <p:spPr>
          <a:xfrm>
            <a:off x="3031240" y="1854910"/>
            <a:ext cx="2141158" cy="369332"/>
          </a:xfrm>
          <a:prstGeom prst="rect">
            <a:avLst/>
          </a:prstGeom>
          <a:noFill/>
        </p:spPr>
        <p:txBody>
          <a:bodyPr wrap="square" rtlCol="0">
            <a:spAutoFit/>
          </a:bodyPr>
          <a:lstStyle/>
          <a:p>
            <a:pPr algn="ctr"/>
            <a:r>
              <a:rPr lang="en-US" b="1" dirty="0"/>
              <a:t>Circle of influence</a:t>
            </a:r>
          </a:p>
        </p:txBody>
      </p:sp>
      <p:sp>
        <p:nvSpPr>
          <p:cNvPr id="16" name="TextBox 15"/>
          <p:cNvSpPr txBox="1"/>
          <p:nvPr/>
        </p:nvSpPr>
        <p:spPr>
          <a:xfrm>
            <a:off x="3031240" y="1011234"/>
            <a:ext cx="2141158" cy="369332"/>
          </a:xfrm>
          <a:prstGeom prst="rect">
            <a:avLst/>
          </a:prstGeom>
          <a:noFill/>
        </p:spPr>
        <p:txBody>
          <a:bodyPr wrap="square" rtlCol="0">
            <a:spAutoFit/>
          </a:bodyPr>
          <a:lstStyle/>
          <a:p>
            <a:pPr algn="ctr"/>
            <a:r>
              <a:rPr lang="en-US" b="1" dirty="0">
                <a:solidFill>
                  <a:schemeClr val="bg1"/>
                </a:solidFill>
              </a:rPr>
              <a:t>Circle of concern</a:t>
            </a:r>
          </a:p>
        </p:txBody>
      </p:sp>
      <p:sp>
        <p:nvSpPr>
          <p:cNvPr id="17" name="Title 1"/>
          <p:cNvSpPr txBox="1"/>
          <p:nvPr/>
        </p:nvSpPr>
        <p:spPr>
          <a:xfrm>
            <a:off x="1204436" y="81710"/>
            <a:ext cx="9779952"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a:lstStyle>
          <a:p>
            <a:r>
              <a:rPr lang="en-US" altLang="en-US" sz="3600" b="1" dirty="0"/>
              <a:t>Circle of Concern, Influence and Control</a:t>
            </a:r>
          </a:p>
        </p:txBody>
      </p:sp>
      <p:cxnSp>
        <p:nvCxnSpPr>
          <p:cNvPr id="3" name="Straight Connector 2">
            <a:extLst>
              <a:ext uri="{FF2B5EF4-FFF2-40B4-BE49-F238E27FC236}">
                <a16:creationId xmlns:a16="http://schemas.microsoft.com/office/drawing/2014/main" id="{A538CB1E-30E1-71F8-63FA-5539EE1408DA}"/>
              </a:ext>
            </a:extLst>
          </p:cNvPr>
          <p:cNvCxnSpPr>
            <a:cxnSpLocks/>
          </p:cNvCxnSpPr>
          <p:nvPr/>
        </p:nvCxnSpPr>
        <p:spPr>
          <a:xfrm>
            <a:off x="5226692" y="3992115"/>
            <a:ext cx="3187851" cy="1239642"/>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A86CDB4-1F1C-D605-B283-F2477C0F7096}"/>
              </a:ext>
            </a:extLst>
          </p:cNvPr>
          <p:cNvSpPr txBox="1"/>
          <p:nvPr/>
        </p:nvSpPr>
        <p:spPr>
          <a:xfrm>
            <a:off x="7986532" y="5231757"/>
            <a:ext cx="3376245" cy="646331"/>
          </a:xfrm>
          <a:prstGeom prst="rect">
            <a:avLst/>
          </a:prstGeom>
          <a:solidFill>
            <a:srgbClr val="00FF99"/>
          </a:solidFill>
          <a:ln>
            <a:solidFill>
              <a:schemeClr val="tx1"/>
            </a:solidFill>
          </a:ln>
        </p:spPr>
        <p:txBody>
          <a:bodyPr wrap="none" rtlCol="0">
            <a:spAutoFit/>
          </a:bodyPr>
          <a:lstStyle/>
          <a:p>
            <a:r>
              <a:rPr lang="en-IN" dirty="0"/>
              <a:t>Circumstances/Issues/ Problems </a:t>
            </a:r>
          </a:p>
          <a:p>
            <a:r>
              <a:rPr lang="en-IN" dirty="0"/>
              <a:t>Over which we have a direct control</a:t>
            </a:r>
          </a:p>
        </p:txBody>
      </p:sp>
      <p:cxnSp>
        <p:nvCxnSpPr>
          <p:cNvPr id="7" name="Straight Connector 6">
            <a:extLst>
              <a:ext uri="{FF2B5EF4-FFF2-40B4-BE49-F238E27FC236}">
                <a16:creationId xmlns:a16="http://schemas.microsoft.com/office/drawing/2014/main" id="{7894E77F-2352-88DD-F1FD-5C4109A3F506}"/>
              </a:ext>
            </a:extLst>
          </p:cNvPr>
          <p:cNvCxnSpPr>
            <a:cxnSpLocks/>
          </p:cNvCxnSpPr>
          <p:nvPr/>
        </p:nvCxnSpPr>
        <p:spPr>
          <a:xfrm>
            <a:off x="6203191" y="3356327"/>
            <a:ext cx="2145466" cy="18119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D8AD8AA-6EE7-3E5B-F89C-63C971FC6E7D}"/>
              </a:ext>
            </a:extLst>
          </p:cNvPr>
          <p:cNvSpPr txBox="1"/>
          <p:nvPr/>
        </p:nvSpPr>
        <p:spPr>
          <a:xfrm>
            <a:off x="8348657" y="3214359"/>
            <a:ext cx="3523722" cy="646331"/>
          </a:xfrm>
          <a:prstGeom prst="rect">
            <a:avLst/>
          </a:prstGeom>
          <a:solidFill>
            <a:srgbClr val="FFFF66"/>
          </a:solidFill>
          <a:ln>
            <a:solidFill>
              <a:schemeClr val="tx1"/>
            </a:solidFill>
          </a:ln>
        </p:spPr>
        <p:txBody>
          <a:bodyPr wrap="none" rtlCol="0">
            <a:spAutoFit/>
          </a:bodyPr>
          <a:lstStyle/>
          <a:p>
            <a:r>
              <a:rPr lang="en-IN" dirty="0"/>
              <a:t>Circumstances/Issues/ Problems </a:t>
            </a:r>
          </a:p>
          <a:p>
            <a:r>
              <a:rPr lang="en-IN" dirty="0"/>
              <a:t>Over which we have a </a:t>
            </a:r>
            <a:r>
              <a:rPr lang="en-IN" b="1" dirty="0"/>
              <a:t>indirect</a:t>
            </a:r>
            <a:r>
              <a:rPr lang="en-IN" dirty="0"/>
              <a:t> control</a:t>
            </a:r>
          </a:p>
        </p:txBody>
      </p:sp>
      <p:cxnSp>
        <p:nvCxnSpPr>
          <p:cNvPr id="18" name="Straight Connector 17">
            <a:extLst>
              <a:ext uri="{FF2B5EF4-FFF2-40B4-BE49-F238E27FC236}">
                <a16:creationId xmlns:a16="http://schemas.microsoft.com/office/drawing/2014/main" id="{AC067E08-5C8E-883A-3C86-0FB84734B5CB}"/>
              </a:ext>
            </a:extLst>
          </p:cNvPr>
          <p:cNvCxnSpPr>
            <a:cxnSpLocks/>
          </p:cNvCxnSpPr>
          <p:nvPr/>
        </p:nvCxnSpPr>
        <p:spPr>
          <a:xfrm>
            <a:off x="6118985" y="1725466"/>
            <a:ext cx="222967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E0AC2E5-0FA6-D9E3-4EBE-3BA60AE27550}"/>
              </a:ext>
            </a:extLst>
          </p:cNvPr>
          <p:cNvSpPr txBox="1"/>
          <p:nvPr/>
        </p:nvSpPr>
        <p:spPr>
          <a:xfrm>
            <a:off x="8414543" y="1546568"/>
            <a:ext cx="3498073" cy="923330"/>
          </a:xfrm>
          <a:prstGeom prst="rect">
            <a:avLst/>
          </a:prstGeom>
          <a:solidFill>
            <a:srgbClr val="FF0066"/>
          </a:solidFill>
          <a:ln>
            <a:solidFill>
              <a:schemeClr val="tx1"/>
            </a:solidFill>
          </a:ln>
        </p:spPr>
        <p:txBody>
          <a:bodyPr wrap="none" rtlCol="0">
            <a:spAutoFit/>
          </a:bodyPr>
          <a:lstStyle/>
          <a:p>
            <a:r>
              <a:rPr lang="en-IN" dirty="0">
                <a:solidFill>
                  <a:schemeClr val="bg1"/>
                </a:solidFill>
              </a:rPr>
              <a:t>Circumstances/Issues/ Problems </a:t>
            </a:r>
          </a:p>
          <a:p>
            <a:r>
              <a:rPr lang="en-IN" dirty="0">
                <a:solidFill>
                  <a:schemeClr val="bg1"/>
                </a:solidFill>
              </a:rPr>
              <a:t>Over which we have </a:t>
            </a:r>
            <a:r>
              <a:rPr lang="en-IN" b="1" dirty="0">
                <a:solidFill>
                  <a:schemeClr val="bg1"/>
                </a:solidFill>
              </a:rPr>
              <a:t>No</a:t>
            </a:r>
            <a:r>
              <a:rPr lang="en-IN" dirty="0">
                <a:solidFill>
                  <a:schemeClr val="bg1"/>
                </a:solidFill>
              </a:rPr>
              <a:t> control- Also </a:t>
            </a:r>
          </a:p>
          <a:p>
            <a:r>
              <a:rPr lang="en-IN" dirty="0">
                <a:solidFill>
                  <a:schemeClr val="bg1"/>
                </a:solidFill>
              </a:rPr>
              <a:t>known as No control Zone  </a:t>
            </a:r>
          </a:p>
        </p:txBody>
      </p:sp>
      <p:sp>
        <p:nvSpPr>
          <p:cNvPr id="21" name="TextBox 20">
            <a:extLst>
              <a:ext uri="{FF2B5EF4-FFF2-40B4-BE49-F238E27FC236}">
                <a16:creationId xmlns:a16="http://schemas.microsoft.com/office/drawing/2014/main" id="{A7E97CAF-59ED-ED06-B23B-1E0A36BEC482}"/>
              </a:ext>
            </a:extLst>
          </p:cNvPr>
          <p:cNvSpPr txBox="1"/>
          <p:nvPr/>
        </p:nvSpPr>
        <p:spPr>
          <a:xfrm>
            <a:off x="3238859" y="5244028"/>
            <a:ext cx="1903085" cy="523220"/>
          </a:xfrm>
          <a:prstGeom prst="rect">
            <a:avLst/>
          </a:prstGeom>
          <a:noFill/>
        </p:spPr>
        <p:txBody>
          <a:bodyPr wrap="none" rtlCol="0">
            <a:spAutoFit/>
          </a:bodyPr>
          <a:lstStyle/>
          <a:p>
            <a:r>
              <a:rPr lang="en-IN" sz="1400" b="1" dirty="0"/>
              <a:t>Invest your time, Energy</a:t>
            </a:r>
          </a:p>
          <a:p>
            <a:r>
              <a:rPr lang="en-IN" sz="1400" b="1" dirty="0"/>
              <a:t> &amp; Emotions Here</a:t>
            </a:r>
          </a:p>
        </p:txBody>
      </p:sp>
      <p:sp>
        <p:nvSpPr>
          <p:cNvPr id="22" name="TextBox 21">
            <a:extLst>
              <a:ext uri="{FF2B5EF4-FFF2-40B4-BE49-F238E27FC236}">
                <a16:creationId xmlns:a16="http://schemas.microsoft.com/office/drawing/2014/main" id="{2CC1900D-FB25-41A3-DBC8-83E93FE2ED68}"/>
              </a:ext>
            </a:extLst>
          </p:cNvPr>
          <p:cNvSpPr txBox="1"/>
          <p:nvPr/>
        </p:nvSpPr>
        <p:spPr>
          <a:xfrm>
            <a:off x="3277161" y="4234004"/>
            <a:ext cx="1903085" cy="523220"/>
          </a:xfrm>
          <a:prstGeom prst="rect">
            <a:avLst/>
          </a:prstGeom>
          <a:noFill/>
        </p:spPr>
        <p:txBody>
          <a:bodyPr wrap="none" rtlCol="0">
            <a:spAutoFit/>
          </a:bodyPr>
          <a:lstStyle/>
          <a:p>
            <a:r>
              <a:rPr lang="en-IN" sz="1400" b="1" dirty="0"/>
              <a:t>Invest your time, Energy</a:t>
            </a:r>
          </a:p>
          <a:p>
            <a:r>
              <a:rPr lang="en-IN" sz="1400" b="1" dirty="0"/>
              <a:t> &amp; Emotions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71"/>
                                        </p:tgtEl>
                                        <p:attrNameLst>
                                          <p:attrName>style.visibility</p:attrName>
                                        </p:attrNameLst>
                                      </p:cBhvr>
                                      <p:to>
                                        <p:strVal val="visible"/>
                                      </p:to>
                                    </p:set>
                                    <p:animEffect transition="in" filter="wheel(1)">
                                      <p:cBhvr>
                                        <p:cTn id="7" dur="2000"/>
                                        <p:tgtEl>
                                          <p:spTgt spid="7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1" grpId="0" animBg="1"/>
      <p:bldP spid="12" grpId="0" animBg="1"/>
      <p:bldP spid="13" grpId="0" animBg="1"/>
      <p:bldP spid="14" grpId="0"/>
      <p:bldP spid="15" grpId="0"/>
      <p:bldP spid="16" grpId="0"/>
      <p:bldP spid="5" grpId="0" animBg="1"/>
      <p:bldP spid="10" grpId="0" animBg="1"/>
      <p:bldP spid="20" grpId="0" animBg="1"/>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FA8883-2C30-7F52-0355-2ADF154D7185}"/>
              </a:ext>
            </a:extLst>
          </p:cNvPr>
          <p:cNvSpPr txBox="1">
            <a:spLocks/>
          </p:cNvSpPr>
          <p:nvPr/>
        </p:nvSpPr>
        <p:spPr>
          <a:xfrm>
            <a:off x="2671200" y="5216547"/>
            <a:ext cx="8472192" cy="6556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Swis721 Cn BT" panose="020B0506020202030204" pitchFamily="34" charset="0"/>
                <a:ea typeface="+mj-ea"/>
                <a:cs typeface="+mj-cs"/>
              </a:defRPr>
            </a:lvl1pPr>
          </a:lstStyle>
          <a:p>
            <a:r>
              <a:rPr lang="en-US" dirty="0"/>
              <a:t> Body Language</a:t>
            </a:r>
            <a:endParaRPr lang="en-IN" dirty="0"/>
          </a:p>
        </p:txBody>
      </p:sp>
      <p:pic>
        <p:nvPicPr>
          <p:cNvPr id="12" name="Picture 11">
            <a:extLst>
              <a:ext uri="{FF2B5EF4-FFF2-40B4-BE49-F238E27FC236}">
                <a16:creationId xmlns:a16="http://schemas.microsoft.com/office/drawing/2014/main" id="{206D1532-F0F4-886D-2028-BD18EEDD6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17" y="985838"/>
            <a:ext cx="9913495" cy="4095828"/>
          </a:xfrm>
          <a:prstGeom prst="rect">
            <a:avLst/>
          </a:prstGeom>
        </p:spPr>
      </p:pic>
      <p:sp>
        <p:nvSpPr>
          <p:cNvPr id="15" name="Content Placeholder 2">
            <a:extLst>
              <a:ext uri="{FF2B5EF4-FFF2-40B4-BE49-F238E27FC236}">
                <a16:creationId xmlns:a16="http://schemas.microsoft.com/office/drawing/2014/main" id="{97426480-0464-7E00-9CA5-62B28E31695F}"/>
              </a:ext>
            </a:extLst>
          </p:cNvPr>
          <p:cNvSpPr txBox="1">
            <a:spLocks/>
          </p:cNvSpPr>
          <p:nvPr/>
        </p:nvSpPr>
        <p:spPr>
          <a:xfrm>
            <a:off x="579116" y="152718"/>
            <a:ext cx="10068896" cy="833120"/>
          </a:xfrm>
          <a:prstGeom prst="rect">
            <a:avLst/>
          </a:prstGeom>
        </p:spPr>
        <p:txBody>
          <a:bodyPr vert="horz" lIns="21600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wis721 Cn BT" panose="020B05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wis721 Cn BT" panose="020B05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dirty="0"/>
              <a:t>Body language is a silent orchestra, as people constantly give clues to what they’re thinking and feeling. </a:t>
            </a:r>
            <a:endParaRPr lang="en-IN" dirty="0"/>
          </a:p>
        </p:txBody>
      </p:sp>
      <p:sp>
        <p:nvSpPr>
          <p:cNvPr id="16" name="Title 1">
            <a:extLst>
              <a:ext uri="{FF2B5EF4-FFF2-40B4-BE49-F238E27FC236}">
                <a16:creationId xmlns:a16="http://schemas.microsoft.com/office/drawing/2014/main" id="{8F8F230A-CA11-BD55-D610-5BC2153BABD2}"/>
              </a:ext>
            </a:extLst>
          </p:cNvPr>
          <p:cNvSpPr txBox="1">
            <a:spLocks/>
          </p:cNvSpPr>
          <p:nvPr/>
        </p:nvSpPr>
        <p:spPr>
          <a:xfrm>
            <a:off x="866212" y="6007043"/>
            <a:ext cx="11325787" cy="6556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Swis721 Cn BT" panose="020B0506020202030204" pitchFamily="34" charset="0"/>
                <a:ea typeface="+mj-ea"/>
                <a:cs typeface="+mj-cs"/>
              </a:defRPr>
            </a:lvl1pPr>
          </a:lstStyle>
          <a:p>
            <a:r>
              <a:rPr lang="en-US" sz="1800" dirty="0"/>
              <a:t>Posture 		Facial Expression		Creating IMPACT	Handshake &amp; Business Cards		Space</a:t>
            </a:r>
            <a:endParaRPr lang="en-IN" sz="1800" dirty="0"/>
          </a:p>
        </p:txBody>
      </p:sp>
    </p:spTree>
    <p:extLst>
      <p:ext uri="{BB962C8B-B14F-4D97-AF65-F5344CB8AC3E}">
        <p14:creationId xmlns:p14="http://schemas.microsoft.com/office/powerpoint/2010/main" val="368937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T FONTS">
      <a:majorFont>
        <a:latin typeface="Swis721 Cn BT"/>
        <a:ea typeface=""/>
        <a:cs typeface=""/>
      </a:majorFont>
      <a:minorFont>
        <a:latin typeface="Swis721 Cn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9821</TotalTime>
  <Words>3376</Words>
  <Application>Microsoft Office PowerPoint</Application>
  <PresentationFormat>Widescreen</PresentationFormat>
  <Paragraphs>293</Paragraphs>
  <Slides>15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Agency FB</vt:lpstr>
      <vt:lpstr>Arial</vt:lpstr>
      <vt:lpstr>Calibri</vt:lpstr>
      <vt:lpstr>Noto Sans</vt:lpstr>
      <vt:lpstr>Open Sans</vt:lpstr>
      <vt:lpstr>Roboto</vt:lpstr>
      <vt:lpstr>Swis721 Cn BT</vt:lpstr>
      <vt:lpstr>Symbol</vt:lpstr>
      <vt:lpstr>Office Theme</vt:lpstr>
      <vt:lpstr>PowerPoint Presentation</vt:lpstr>
      <vt:lpstr>Agenda of Workshop</vt:lpstr>
      <vt:lpstr>PowerPoint Presentation</vt:lpstr>
      <vt:lpstr>Who would you like to Hire as Manager</vt:lpstr>
      <vt:lpstr>Qualities of a Brand </vt:lpstr>
      <vt:lpstr>How can you make an impact at your workplace?</vt:lpstr>
      <vt:lpstr>Building Positive Attitude at workplace</vt:lpstr>
      <vt:lpstr>PowerPoint Presentation</vt:lpstr>
      <vt:lpstr>PowerPoint Presentation</vt:lpstr>
      <vt:lpstr>Activity on body language </vt:lpstr>
      <vt:lpstr>Creating IMPACT </vt:lpstr>
      <vt:lpstr>Corporate dressing for Male</vt:lpstr>
      <vt:lpstr>Corporate dressing for Female</vt:lpstr>
      <vt:lpstr>Watch out for the odor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Sidharth Bhandari</dc:creator>
  <cp:lastModifiedBy>Sidharth Bhandari</cp:lastModifiedBy>
  <cp:revision>282</cp:revision>
  <dcterms:created xsi:type="dcterms:W3CDTF">2023-01-23T06:20:00Z</dcterms:created>
  <dcterms:modified xsi:type="dcterms:W3CDTF">2024-09-05T12:00:54Z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90EF907C673F404189FE2F52BB681FE7</vt:lpwstr>
  </property>
  <property fmtid="{D5CDD505-2E9C-101B-9397-08002B2CF9AE}" pid="3" name="KSOProductBuildVer">
    <vt:lpwstr>1033-11.2.0.11486</vt:lpwstr>
  </property>
</Properties>
</file>