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527" r:id="rId2"/>
    <p:sldId id="621" r:id="rId3"/>
    <p:sldId id="440" r:id="rId4"/>
    <p:sldId id="445" r:id="rId5"/>
    <p:sldId id="446" r:id="rId6"/>
    <p:sldId id="3531" r:id="rId7"/>
    <p:sldId id="447" r:id="rId8"/>
    <p:sldId id="450" r:id="rId9"/>
    <p:sldId id="477" r:id="rId10"/>
    <p:sldId id="386" r:id="rId11"/>
    <p:sldId id="3513" r:id="rId12"/>
    <p:sldId id="3535" r:id="rId13"/>
    <p:sldId id="3516" r:id="rId14"/>
    <p:sldId id="467"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dharth Bhandari" initials="SB" lastIdx="29" clrIdx="0">
    <p:extLst>
      <p:ext uri="{19B8F6BF-5375-455C-9EA6-DF929625EA0E}">
        <p15:presenceInfo xmlns:p15="http://schemas.microsoft.com/office/powerpoint/2012/main" userId="408c4fe377057d52" providerId="Windows Live"/>
      </p:ext>
    </p:extLst>
  </p:cmAuthor>
  <p:cmAuthor id="2" name="Dhrupad Sankar Hazra" initials="DSH" lastIdx="3" clrIdx="1">
    <p:extLst>
      <p:ext uri="{19B8F6BF-5375-455C-9EA6-DF929625EA0E}">
        <p15:presenceInfo xmlns:p15="http://schemas.microsoft.com/office/powerpoint/2012/main" userId="6f6b56eeaa0d3520" providerId="Windows Live"/>
      </p:ext>
    </p:extLst>
  </p:cmAuthor>
  <p:cmAuthor id="3" name="Mohammad Armaan" initials="MA" lastIdx="13" clrIdx="2">
    <p:extLst>
      <p:ext uri="{19B8F6BF-5375-455C-9EA6-DF929625EA0E}">
        <p15:presenceInfo xmlns:p15="http://schemas.microsoft.com/office/powerpoint/2012/main" userId="31aef47c891f50ed" providerId="Windows Live"/>
      </p:ext>
    </p:extLst>
  </p:cmAuthor>
  <p:cmAuthor id="4" name="Mohammad" initials="M" lastIdx="2" clrIdx="3">
    <p:extLst>
      <p:ext uri="{19B8F6BF-5375-455C-9EA6-DF929625EA0E}">
        <p15:presenceInfo xmlns:p15="http://schemas.microsoft.com/office/powerpoint/2012/main" userId="315c467f4dbd61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FDD"/>
    <a:srgbClr val="F0F0F0"/>
    <a:srgbClr val="398386"/>
    <a:srgbClr val="E5D3C9"/>
    <a:srgbClr val="394761"/>
    <a:srgbClr val="CBC9CA"/>
    <a:srgbClr val="AEAEAE"/>
    <a:srgbClr val="F1E9E6"/>
    <a:srgbClr val="E6E6DA"/>
    <a:srgbClr val="21B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7957" autoAdjust="0"/>
  </p:normalViewPr>
  <p:slideViewPr>
    <p:cSldViewPr snapToGrid="0">
      <p:cViewPr>
        <p:scale>
          <a:sx n="60" d="100"/>
          <a:sy n="60" d="100"/>
        </p:scale>
        <p:origin x="668" y="28"/>
      </p:cViewPr>
      <p:guideLst/>
    </p:cSldViewPr>
  </p:slideViewPr>
  <p:notesTextViewPr>
    <p:cViewPr>
      <p:scale>
        <a:sx n="1" d="1"/>
        <a:sy n="1" d="1"/>
      </p:scale>
      <p:origin x="0" y="0"/>
    </p:cViewPr>
  </p:notesTextViewPr>
  <p:sorterViewPr>
    <p:cViewPr>
      <p:scale>
        <a:sx n="62" d="100"/>
        <a:sy n="62" d="100"/>
      </p:scale>
      <p:origin x="0" y="-60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wis721 Cn BT" panose="020B0506020202030204" pitchFamily="34" charset="0"/>
              </a:defRPr>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wis721 Cn BT" panose="020B0506020202030204" pitchFamily="34" charset="0"/>
              </a:defRPr>
            </a:lvl1pPr>
          </a:lstStyle>
          <a:p>
            <a:fld id="{3A523711-E626-4FBC-843E-61711F5BEDAA}" type="datetimeFigureOut">
              <a:rPr lang="en-IN" smtClean="0"/>
              <a:pPr/>
              <a:t>03-09-2024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wis721 Cn BT" panose="020B0506020202030204" pitchFamily="34" charset="0"/>
              </a:defRPr>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wis721 Cn BT" panose="020B0506020202030204" pitchFamily="34" charset="0"/>
              </a:defRPr>
            </a:lvl1pPr>
          </a:lstStyle>
          <a:p>
            <a:fld id="{8CEE670E-4A6B-4F29-893C-A77A5F261C91}"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721 Cn BT" panose="020B0506020202030204" pitchFamily="34" charset="0"/>
        <a:ea typeface="+mn-ea"/>
        <a:cs typeface="+mn-cs"/>
      </a:defRPr>
    </a:lvl1pPr>
    <a:lvl2pPr marL="457200" algn="l" defTabSz="914400" rtl="0" eaLnBrk="1" latinLnBrk="0" hangingPunct="1">
      <a:defRPr sz="1200" kern="1200">
        <a:solidFill>
          <a:schemeClr val="tx1"/>
        </a:solidFill>
        <a:latin typeface="Swis721 Cn BT" panose="020B0506020202030204" pitchFamily="34" charset="0"/>
        <a:ea typeface="+mn-ea"/>
        <a:cs typeface="+mn-cs"/>
      </a:defRPr>
    </a:lvl2pPr>
    <a:lvl3pPr marL="914400" algn="l" defTabSz="914400" rtl="0" eaLnBrk="1" latinLnBrk="0" hangingPunct="1">
      <a:defRPr sz="1200" kern="1200">
        <a:solidFill>
          <a:schemeClr val="tx1"/>
        </a:solidFill>
        <a:latin typeface="Swis721 Cn BT" panose="020B0506020202030204" pitchFamily="34" charset="0"/>
        <a:ea typeface="+mn-ea"/>
        <a:cs typeface="+mn-cs"/>
      </a:defRPr>
    </a:lvl3pPr>
    <a:lvl4pPr marL="1371600" algn="l" defTabSz="914400" rtl="0" eaLnBrk="1" latinLnBrk="0" hangingPunct="1">
      <a:defRPr sz="1200" kern="1200">
        <a:solidFill>
          <a:schemeClr val="tx1"/>
        </a:solidFill>
        <a:latin typeface="Swis721 Cn BT" panose="020B0506020202030204" pitchFamily="34" charset="0"/>
        <a:ea typeface="+mn-ea"/>
        <a:cs typeface="+mn-cs"/>
      </a:defRPr>
    </a:lvl4pPr>
    <a:lvl5pPr marL="1828800" algn="l" defTabSz="914400" rtl="0" eaLnBrk="1" latinLnBrk="0" hangingPunct="1">
      <a:defRPr sz="1200" kern="1200">
        <a:solidFill>
          <a:schemeClr val="tx1"/>
        </a:solidFill>
        <a:latin typeface="Swis721 Cn BT" panose="020B05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Trainer is free to customise this editable slide &amp; entire presentation as per their own/client branding- You may keep the fonts/ Animation/ Images same to save the editing time.</a:t>
            </a:r>
          </a:p>
          <a:p>
            <a:endParaRPr lang="en-GB" b="1" dirty="0"/>
          </a:p>
          <a:p>
            <a:r>
              <a:rPr lang="en-GB" b="1" dirty="0"/>
              <a:t>Trainer: </a:t>
            </a:r>
          </a:p>
          <a:p>
            <a:r>
              <a:rPr lang="en-GB" dirty="0"/>
              <a:t>Hello and welcome to a session on Business communication/ Business writing!</a:t>
            </a:r>
          </a:p>
          <a:p>
            <a:endParaRPr lang="en-GB" dirty="0"/>
          </a:p>
          <a:p>
            <a:r>
              <a:rPr lang="en-GB" i="1" dirty="0"/>
              <a:t>Trainer and participant introduction.</a:t>
            </a:r>
          </a:p>
          <a:p>
            <a:r>
              <a:rPr lang="en-GB" i="1" dirty="0"/>
              <a:t>Ice breaker, if necessary. (possibly Pictionary)</a:t>
            </a:r>
          </a:p>
          <a:p>
            <a:endParaRPr lang="en-GB" dirty="0"/>
          </a:p>
          <a:p>
            <a:r>
              <a:rPr lang="en-GB" dirty="0"/>
              <a:t>Language plays a major role in our everyday lives and development since humans discovered it. </a:t>
            </a:r>
          </a:p>
          <a:p>
            <a:r>
              <a:rPr lang="en-GB" dirty="0"/>
              <a:t>We have also managed to use language and communication to serve many purposes and invented many tools to make the communication process easier. Business communication is something which creates our first impression in the minds of the receiver who can be a customer, prospect, vendor or an important stakeholder.</a:t>
            </a:r>
          </a:p>
          <a:p>
            <a:endParaRPr lang="en-GB" dirty="0"/>
          </a:p>
          <a:p>
            <a:r>
              <a:rPr lang="en-GB" dirty="0"/>
              <a:t>Let us understand what communication in the context of business means!</a:t>
            </a:r>
          </a:p>
          <a:p>
            <a:endParaRPr lang="en-GB" dirty="0"/>
          </a:p>
          <a:p>
            <a:r>
              <a:rPr lang="en-GB" i="1" dirty="0"/>
              <a:t>Transition to the next slide.</a:t>
            </a:r>
          </a:p>
          <a:p>
            <a:endParaRPr lang="en-GB" dirty="0"/>
          </a:p>
          <a:p>
            <a:r>
              <a:rPr lang="en-GB" dirty="0"/>
              <a:t> </a:t>
            </a:r>
          </a:p>
          <a:p>
            <a:endParaRPr lang="en-IN" dirty="0"/>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t>1</a:t>
            </a:fld>
            <a:endParaRPr lang="en-IN" dirty="0"/>
          </a:p>
        </p:txBody>
      </p:sp>
    </p:spTree>
    <p:extLst>
      <p:ext uri="{BB962C8B-B14F-4D97-AF65-F5344CB8AC3E}">
        <p14:creationId xmlns:p14="http://schemas.microsoft.com/office/powerpoint/2010/main" val="259510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endParaRPr lang="en-US" b="1" dirty="0"/>
          </a:p>
          <a:p>
            <a:r>
              <a:rPr lang="en-US" b="1" dirty="0"/>
              <a:t>Above</a:t>
            </a:r>
          </a:p>
          <a:p>
            <a:endParaRPr lang="en-US" b="1" dirty="0"/>
          </a:p>
          <a:p>
            <a:pPr marL="0" indent="0">
              <a:buNone/>
            </a:pPr>
            <a:r>
              <a:rPr lang="en-US" sz="1200" b="1" i="0" kern="1200" dirty="0">
                <a:solidFill>
                  <a:schemeClr val="tx1"/>
                </a:solidFill>
                <a:effectLst/>
                <a:latin typeface="+mn-lt"/>
                <a:ea typeface="+mn-ea"/>
                <a:cs typeface="+mn-cs"/>
              </a:rPr>
              <a:t>1. Salutation: </a:t>
            </a:r>
            <a:r>
              <a:rPr lang="en-US" sz="1200" b="0" i="0" kern="1200" dirty="0">
                <a:solidFill>
                  <a:schemeClr val="tx1"/>
                </a:solidFill>
                <a:effectLst/>
                <a:latin typeface="+mn-lt"/>
                <a:ea typeface="+mn-ea"/>
                <a:cs typeface="+mn-cs"/>
              </a:rPr>
              <a:t>This is the first line of the email. –We have already covered the same in our Previous module. Use of Dear</a:t>
            </a:r>
          </a:p>
          <a:p>
            <a:pPr marL="0" indent="0">
              <a:buNone/>
            </a:pP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Greetings:</a:t>
            </a:r>
            <a:r>
              <a:rPr lang="en-US" sz="1200" b="1"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These are the opening line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Greetings from ……………Company, Hope this email finds you in great health: It was nice talking to you and knowing more about your requirement</a:t>
            </a:r>
          </a:p>
          <a:p>
            <a:endParaRPr lang="en-US" sz="1200" b="0" i="0" kern="1200" dirty="0">
              <a:solidFill>
                <a:schemeClr val="tx1"/>
              </a:solidFill>
              <a:effectLst/>
              <a:latin typeface="+mn-lt"/>
              <a:ea typeface="+mn-ea"/>
              <a:cs typeface="+mn-cs"/>
            </a:endParaRPr>
          </a:p>
          <a:p>
            <a:endParaRPr lang="en-US" dirty="0">
              <a:effectLst/>
            </a:endParaRPr>
          </a:p>
          <a:p>
            <a:r>
              <a:rPr lang="en-US" sz="1200" b="1" i="0" kern="1200" dirty="0">
                <a:solidFill>
                  <a:schemeClr val="tx1"/>
                </a:solidFill>
                <a:effectLst/>
                <a:latin typeface="+mn-lt"/>
                <a:ea typeface="+mn-ea"/>
                <a:cs typeface="+mn-cs"/>
              </a:rPr>
              <a:t>3. The reason for your email:</a:t>
            </a:r>
            <a:r>
              <a:rPr lang="en-US" sz="1200" b="0" i="0" kern="1200" dirty="0">
                <a:solidFill>
                  <a:schemeClr val="tx1"/>
                </a:solidFill>
                <a:effectLst/>
                <a:latin typeface="+mn-lt"/>
                <a:ea typeface="+mn-ea"/>
                <a:cs typeface="+mn-cs"/>
              </a:rPr>
              <a:t> In this section you say, "I'm emailing to ask about..." or "I wondered if you could help with..." You'll sometimes need two sentences to explain your reasons for writing.</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A call to action:</a:t>
            </a:r>
            <a:r>
              <a:rPr lang="en-US" sz="1200" b="0" i="0" kern="1200" dirty="0">
                <a:solidFill>
                  <a:schemeClr val="tx1"/>
                </a:solidFill>
                <a:effectLst/>
                <a:latin typeface="+mn-lt"/>
                <a:ea typeface="+mn-ea"/>
                <a:cs typeface="+mn-cs"/>
              </a:rPr>
              <a:t> After you've explained your reason for emailing, don't assume the recipient will know what to do. Provide specific instructions. We will discuss the same in our upcoming slides.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5. Closing:</a:t>
            </a:r>
            <a:r>
              <a:rPr lang="en-US" sz="1200" b="0" i="0" kern="1200" dirty="0">
                <a:solidFill>
                  <a:schemeClr val="tx1"/>
                </a:solidFill>
                <a:effectLst/>
                <a:latin typeface="+mn-lt"/>
                <a:ea typeface="+mn-ea"/>
                <a:cs typeface="+mn-cs"/>
              </a:rPr>
              <a:t> Closing sentence of the email. Looking forward for your reply. Looking forward to hearing from you again., Wishing you a great week ahead.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6 Signature is already covered in the previous module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After Explaining the email body parts-Show participants an example of an email and tell them to find the different Email body parts.</a:t>
            </a:r>
          </a:p>
        </p:txBody>
      </p:sp>
      <p:sp>
        <p:nvSpPr>
          <p:cNvPr id="4" name="Slide Number Placeholder 3"/>
          <p:cNvSpPr>
            <a:spLocks noGrp="1"/>
          </p:cNvSpPr>
          <p:nvPr>
            <p:ph type="sldNum" sz="quarter" idx="10"/>
          </p:nvPr>
        </p:nvSpPr>
        <p:spPr/>
        <p:txBody>
          <a:bodyPr/>
          <a:lstStyle/>
          <a:p>
            <a:fld id="{D1EEEA42-9A2C-4BCA-B765-F98B11FDED07}" type="slidenum">
              <a:rPr lang="en-US" smtClean="0"/>
              <a:t>10</a:t>
            </a:fld>
            <a:endParaRPr lang="en-US"/>
          </a:p>
        </p:txBody>
      </p:sp>
    </p:spTree>
    <p:extLst>
      <p:ext uri="{BB962C8B-B14F-4D97-AF65-F5344CB8AC3E}">
        <p14:creationId xmlns:p14="http://schemas.microsoft.com/office/powerpoint/2010/main" val="2107220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buFont typeface="Symbol" panose="05050102010706020507" pitchFamily="18" charset="2"/>
              <a:buNone/>
            </a:pPr>
            <a:r>
              <a:rPr lang="en-US" sz="1800" b="1" dirty="0">
                <a:effectLst/>
                <a:ea typeface="Calibri" panose="020F0502020204030204" pitchFamily="34" charset="0"/>
                <a:cs typeface="Symbol" panose="05050102010706020507" pitchFamily="18" charset="2"/>
              </a:rPr>
              <a:t>Trainer:</a:t>
            </a:r>
          </a:p>
          <a:p>
            <a:pPr marL="342900" lvl="0" indent="-342900" algn="just">
              <a:lnSpc>
                <a:spcPct val="115000"/>
              </a:lnSpc>
              <a:buFont typeface="Symbol" panose="05050102010706020507" pitchFamily="18" charset="2"/>
              <a:buChar char=""/>
            </a:pPr>
            <a:endParaRPr lang="en-US" sz="1800" dirty="0">
              <a:effectLst/>
              <a:ea typeface="Calibri" panose="020F0502020204030204" pitchFamily="34" charset="0"/>
              <a:cs typeface="Symbol" panose="05050102010706020507" pitchFamily="18" charset="2"/>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800" dirty="0">
                <a:effectLst/>
                <a:ea typeface="Calibri" panose="020F0502020204030204" pitchFamily="34" charset="0"/>
                <a:cs typeface="Symbol" panose="05050102010706020507" pitchFamily="18" charset="2"/>
              </a:rPr>
              <a:t>The fonts that can be used for formal emails are </a:t>
            </a:r>
            <a:r>
              <a:rPr lang="en-US" sz="1800" kern="100" dirty="0">
                <a:solidFill>
                  <a:srgbClr val="000000"/>
                </a:solidFill>
                <a:effectLst/>
                <a:ea typeface="+mn-ea"/>
                <a:cs typeface="Symbol" panose="05050102010706020507" pitchFamily="18" charset="2"/>
              </a:rPr>
              <a:t>Times New Roman,</a:t>
            </a:r>
            <a:r>
              <a:rPr lang="en-US" sz="1800" kern="100" dirty="0">
                <a:solidFill>
                  <a:srgbClr val="000000"/>
                </a:solidFill>
                <a:effectLst/>
                <a:ea typeface="+mn-ea"/>
                <a:cs typeface="+mn-cs"/>
              </a:rPr>
              <a:t> </a:t>
            </a:r>
            <a:r>
              <a:rPr lang="en-US" sz="1800" kern="100" dirty="0">
                <a:solidFill>
                  <a:srgbClr val="000000"/>
                </a:solidFill>
                <a:effectLst/>
                <a:ea typeface="+mn-ea"/>
                <a:cs typeface="Symbol" panose="05050102010706020507" pitchFamily="18" charset="2"/>
              </a:rPr>
              <a:t>Arial and </a:t>
            </a:r>
            <a:r>
              <a:rPr lang="en-US" sz="1800" kern="100" dirty="0">
                <a:solidFill>
                  <a:srgbClr val="000000"/>
                </a:solidFill>
                <a:effectLst/>
                <a:ea typeface="+mn-ea"/>
                <a:cs typeface="+mn-cs"/>
              </a:rPr>
              <a:t>Calibri etc.</a:t>
            </a:r>
            <a:endParaRPr lang="en-IN" sz="1800" dirty="0">
              <a:effectLst/>
              <a:ea typeface="Calibri" panose="020F0502020204030204" pitchFamily="34" charset="0"/>
              <a:cs typeface="Symbol" panose="05050102010706020507" pitchFamily="18" charset="2"/>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US" sz="1800" dirty="0">
              <a:effectLst/>
              <a:ea typeface="Calibri" panose="020F0502020204030204" pitchFamily="34" charset="0"/>
              <a:cs typeface="Symbol" panose="05050102010706020507" pitchFamily="18" charset="2"/>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800" dirty="0">
                <a:effectLst/>
                <a:ea typeface="Calibri" panose="020F0502020204030204" pitchFamily="34" charset="0"/>
                <a:cs typeface="Symbol" panose="05050102010706020507" pitchFamily="18" charset="2"/>
              </a:rPr>
              <a:t>The font size can be 11 or 12.</a:t>
            </a: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US" sz="1800" dirty="0">
              <a:effectLst/>
              <a:ea typeface="Calibri" panose="020F0502020204030204" pitchFamily="34" charset="0"/>
              <a:cs typeface="Symbol" panose="05050102010706020507" pitchFamily="18" charset="2"/>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800" dirty="0">
                <a:effectLst/>
                <a:ea typeface="Calibri" panose="020F0502020204030204" pitchFamily="34" charset="0"/>
                <a:cs typeface="Symbol" panose="05050102010706020507" pitchFamily="18" charset="2"/>
              </a:rPr>
              <a:t>Use enough space between paragraphs.</a:t>
            </a:r>
            <a:endParaRPr lang="en-IN" sz="1800" dirty="0">
              <a:effectLst/>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endParaRPr lang="en-US" sz="1800" dirty="0">
              <a:effectLst/>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r>
              <a:rPr lang="en-US" sz="1800" dirty="0">
                <a:effectLst/>
                <a:ea typeface="Calibri" panose="020F0502020204030204" pitchFamily="34" charset="0"/>
                <a:cs typeface="Symbol" panose="05050102010706020507" pitchFamily="18" charset="2"/>
              </a:rPr>
              <a:t>The font colour must be black. </a:t>
            </a:r>
          </a:p>
          <a:p>
            <a:pPr marL="0" lvl="0" indent="0" algn="just">
              <a:lnSpc>
                <a:spcPct val="115000"/>
              </a:lnSpc>
              <a:buFont typeface="Symbol" panose="05050102010706020507" pitchFamily="18" charset="2"/>
              <a:buNone/>
            </a:pPr>
            <a:r>
              <a:rPr lang="en-US" sz="1800" dirty="0">
                <a:effectLst/>
                <a:ea typeface="Calibri" panose="020F0502020204030204" pitchFamily="34" charset="0"/>
                <a:cs typeface="Symbol" panose="05050102010706020507" pitchFamily="18" charset="2"/>
              </a:rPr>
              <a:t>         Avoid using other colours unless for a security disclaimer or warning (which is usually mentioned in red)</a:t>
            </a:r>
          </a:p>
          <a:p>
            <a:pPr marL="0" lvl="0" indent="0" algn="just">
              <a:lnSpc>
                <a:spcPct val="115000"/>
              </a:lnSpc>
              <a:buFont typeface="Symbol" panose="05050102010706020507" pitchFamily="18" charset="2"/>
              <a:buNone/>
            </a:pPr>
            <a:r>
              <a:rPr lang="en-US" sz="1800" dirty="0">
                <a:effectLst/>
                <a:ea typeface="Calibri" panose="020F0502020204030204" pitchFamily="34" charset="0"/>
                <a:cs typeface="Symbol" panose="05050102010706020507" pitchFamily="18" charset="2"/>
              </a:rPr>
              <a:t>         Also, avoid using highlights since they can be very distracting. </a:t>
            </a:r>
          </a:p>
          <a:p>
            <a:pPr marL="342900" lvl="0" indent="-342900" algn="just">
              <a:lnSpc>
                <a:spcPct val="115000"/>
              </a:lnSpc>
              <a:buFont typeface="Symbol" panose="05050102010706020507" pitchFamily="18" charset="2"/>
              <a:buChar char=""/>
            </a:pPr>
            <a:endParaRPr lang="en-US" sz="1800" dirty="0">
              <a:effectLst/>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r>
              <a:rPr lang="en-US" sz="1800" dirty="0">
                <a:effectLst/>
                <a:ea typeface="Calibri" panose="020F0502020204030204" pitchFamily="34" charset="0"/>
                <a:cs typeface="Symbol" panose="05050102010706020507" pitchFamily="18" charset="2"/>
              </a:rPr>
              <a:t>Instead, use </a:t>
            </a:r>
            <a:r>
              <a:rPr lang="en-US" sz="1800" b="1" dirty="0">
                <a:effectLst/>
                <a:ea typeface="Calibri" panose="020F0502020204030204" pitchFamily="34" charset="0"/>
                <a:cs typeface="Symbol" panose="05050102010706020507" pitchFamily="18" charset="2"/>
              </a:rPr>
              <a:t>Bold, </a:t>
            </a:r>
            <a:r>
              <a:rPr lang="en-US" sz="1800" i="1" dirty="0">
                <a:effectLst/>
                <a:ea typeface="Calibri" panose="020F0502020204030204" pitchFamily="34" charset="0"/>
                <a:cs typeface="Symbol" panose="05050102010706020507" pitchFamily="18" charset="2"/>
              </a:rPr>
              <a:t>Italics </a:t>
            </a:r>
            <a:r>
              <a:rPr lang="en-US" sz="1800" dirty="0">
                <a:effectLst/>
                <a:ea typeface="Calibri" panose="020F0502020204030204" pitchFamily="34" charset="0"/>
                <a:cs typeface="Symbol" panose="05050102010706020507" pitchFamily="18" charset="2"/>
              </a:rPr>
              <a:t>and </a:t>
            </a:r>
            <a:r>
              <a:rPr lang="en-US" sz="1800" u="sng" dirty="0">
                <a:effectLst/>
                <a:ea typeface="Calibri" panose="020F0502020204030204" pitchFamily="34" charset="0"/>
                <a:cs typeface="Symbol" panose="05050102010706020507" pitchFamily="18" charset="2"/>
              </a:rPr>
              <a:t>Underline</a:t>
            </a:r>
            <a:r>
              <a:rPr lang="en-US" sz="1800" dirty="0">
                <a:effectLst/>
                <a:ea typeface="Calibri" panose="020F0502020204030204" pitchFamily="34" charset="0"/>
                <a:cs typeface="Symbol" panose="05050102010706020507" pitchFamily="18" charset="2"/>
              </a:rPr>
              <a:t> to highlight keywords in a mail. </a:t>
            </a:r>
          </a:p>
          <a:p>
            <a:pPr marL="0" lvl="0" indent="0" algn="just">
              <a:lnSpc>
                <a:spcPct val="115000"/>
              </a:lnSpc>
              <a:buFont typeface="Symbol" panose="05050102010706020507" pitchFamily="18" charset="2"/>
              <a:buNone/>
            </a:pPr>
            <a:r>
              <a:rPr lang="en-US" sz="1800" dirty="0">
                <a:effectLst/>
                <a:ea typeface="Calibri" panose="020F0502020204030204" pitchFamily="34" charset="0"/>
                <a:cs typeface="Symbol" panose="05050102010706020507" pitchFamily="18" charset="2"/>
              </a:rPr>
              <a:t>         It is recommended that a maximum of 7 words be highlighted. </a:t>
            </a:r>
            <a:endParaRPr lang="en-IN" sz="1800" dirty="0">
              <a:effectLst/>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endParaRPr lang="en-US" sz="1800" dirty="0">
              <a:effectLst/>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r>
              <a:rPr lang="en-US" sz="1800" dirty="0">
                <a:effectLst/>
                <a:ea typeface="Calibri" panose="020F0502020204030204" pitchFamily="34" charset="0"/>
                <a:cs typeface="Symbol" panose="05050102010706020507" pitchFamily="18" charset="2"/>
              </a:rPr>
              <a:t>Instructions can be indicated by numbered bullets. 1,2,3…</a:t>
            </a:r>
            <a:endParaRPr lang="en-IN" sz="1800" dirty="0">
              <a:effectLst/>
              <a:ea typeface="Calibri" panose="020F0502020204030204" pitchFamily="34" charset="0"/>
              <a:cs typeface="Symbol" panose="05050102010706020507" pitchFamily="18" charset="2"/>
            </a:endParaRPr>
          </a:p>
          <a:p>
            <a:pPr marL="0" lvl="0" indent="0" algn="just">
              <a:lnSpc>
                <a:spcPct val="115000"/>
              </a:lnSpc>
              <a:spcAft>
                <a:spcPts val="1000"/>
              </a:spcAft>
              <a:buFont typeface="Symbol" panose="05050102010706020507" pitchFamily="18" charset="2"/>
              <a:buNone/>
            </a:pPr>
            <a:r>
              <a:rPr lang="en-US" sz="1800" dirty="0">
                <a:effectLst/>
                <a:ea typeface="Calibri" panose="020F0502020204030204" pitchFamily="34" charset="0"/>
                <a:cs typeface="Symbol" panose="05050102010706020507" pitchFamily="18" charset="2"/>
              </a:rPr>
              <a:t>         The steps followed can be indicated by bullets. “● and – “can be used for bullets</a:t>
            </a:r>
            <a:endParaRPr lang="en-IN" sz="1800" dirty="0">
              <a:effectLst/>
              <a:ea typeface="Calibri" panose="020F0502020204030204" pitchFamily="34" charset="0"/>
              <a:cs typeface="Symbol" panose="05050102010706020507" pitchFamily="18" charset="2"/>
            </a:endParaRPr>
          </a:p>
          <a:p>
            <a:endParaRPr lang="en-IN" dirty="0"/>
          </a:p>
          <a:p>
            <a:r>
              <a:rPr lang="en-IN" dirty="0"/>
              <a:t>This will ensure that your email will look standard and readable.</a:t>
            </a:r>
          </a:p>
          <a:p>
            <a:r>
              <a:rPr lang="en-IN" dirty="0"/>
              <a:t>Here, I would like to remind you to maintain a vertical read and keep your text in a vertically rectangular writing space.</a:t>
            </a:r>
          </a:p>
          <a:p>
            <a:endParaRPr lang="en-IN" dirty="0"/>
          </a:p>
          <a:p>
            <a:r>
              <a:rPr lang="en-IN" dirty="0"/>
              <a:t>Let us look at the importance of grammar and punctuation in email writing.</a:t>
            </a:r>
          </a:p>
          <a:p>
            <a:endParaRPr lang="en-IN" dirty="0"/>
          </a:p>
          <a:p>
            <a:r>
              <a:rPr lang="en-IN" i="1" dirty="0"/>
              <a:t>Transition to the next slide.</a:t>
            </a:r>
          </a:p>
        </p:txBody>
      </p:sp>
      <p:sp>
        <p:nvSpPr>
          <p:cNvPr id="4" name="Slide Number Placeholder 3"/>
          <p:cNvSpPr>
            <a:spLocks noGrp="1"/>
          </p:cNvSpPr>
          <p:nvPr>
            <p:ph type="sldNum" sz="quarter" idx="5"/>
          </p:nvPr>
        </p:nvSpPr>
        <p:spPr/>
        <p:txBody>
          <a:bodyPr/>
          <a:lstStyle/>
          <a:p>
            <a:fld id="{F5453FCA-CD46-459E-A84D-61334D0A920D}" type="slidenum">
              <a:rPr lang="en-US" smtClean="0"/>
              <a:pPr/>
              <a:t>11</a:t>
            </a:fld>
            <a:endParaRPr lang="en-US" dirty="0"/>
          </a:p>
        </p:txBody>
      </p:sp>
    </p:spTree>
    <p:extLst>
      <p:ext uri="{BB962C8B-B14F-4D97-AF65-F5344CB8AC3E}">
        <p14:creationId xmlns:p14="http://schemas.microsoft.com/office/powerpoint/2010/main" val="2114446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sz="1200" b="1" dirty="0">
                <a:effectLst/>
                <a:ea typeface="Calibri" panose="020F0502020204030204" pitchFamily="34" charset="0"/>
                <a:cs typeface="Calibri" panose="020F0502020204030204" pitchFamily="34" charset="0"/>
              </a:rPr>
              <a:t>Trainer:</a:t>
            </a:r>
          </a:p>
          <a:p>
            <a:pPr algn="just">
              <a:lnSpc>
                <a:spcPct val="115000"/>
              </a:lnSpc>
              <a:spcAft>
                <a:spcPts val="1000"/>
              </a:spcAft>
            </a:pPr>
            <a:endParaRPr lang="en-US" sz="1200" dirty="0">
              <a:effectLst/>
              <a:ea typeface="Calibri" panose="020F0502020204030204" pitchFamily="34" charset="0"/>
              <a:cs typeface="Calibri" panose="020F0502020204030204" pitchFamily="34" charset="0"/>
            </a:endParaRP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The tone of your email is set by your intent and state of mind.</a:t>
            </a: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Avoid writing emails when you are upset or confused. </a:t>
            </a: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This may unconsciously reflect in your email through your choice of words.</a:t>
            </a:r>
          </a:p>
          <a:p>
            <a:pPr algn="just">
              <a:lnSpc>
                <a:spcPct val="115000"/>
              </a:lnSpc>
              <a:spcAft>
                <a:spcPts val="1000"/>
              </a:spcAft>
            </a:pPr>
            <a:endParaRPr lang="en-US" sz="1200" dirty="0">
              <a:effectLst/>
              <a:ea typeface="Calibri" panose="020F0502020204030204" pitchFamily="34" charset="0"/>
              <a:cs typeface="Calibri" panose="020F0502020204030204" pitchFamily="34" charset="0"/>
            </a:endParaRP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I knew of this gentleman who would add extra question marks when the issue at hand bothered him.</a:t>
            </a: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“Why wasn’t this thought of earlier?????”</a:t>
            </a:r>
          </a:p>
          <a:p>
            <a:pPr algn="just">
              <a:lnSpc>
                <a:spcPct val="115000"/>
              </a:lnSpc>
              <a:spcAft>
                <a:spcPts val="1000"/>
              </a:spcAft>
            </a:pPr>
            <a:endParaRPr lang="en-US" sz="1200" dirty="0">
              <a:effectLst/>
              <a:ea typeface="Calibri" panose="020F0502020204030204" pitchFamily="34" charset="0"/>
              <a:cs typeface="Calibri" panose="020F0502020204030204" pitchFamily="34" charset="0"/>
            </a:endParaRP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The simplest way to be mindful of your email’s tone is to CARE for your reader.</a:t>
            </a: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An acronym for being Courteous, Assertive, Respectful and Empathetic.</a:t>
            </a:r>
          </a:p>
          <a:p>
            <a:pPr algn="just">
              <a:lnSpc>
                <a:spcPct val="115000"/>
              </a:lnSpc>
              <a:spcAft>
                <a:spcPts val="1000"/>
              </a:spcAft>
            </a:pPr>
            <a:endParaRPr lang="en-US" sz="1200" dirty="0">
              <a:effectLst/>
              <a:ea typeface="Calibri" panose="020F0502020204030204" pitchFamily="34" charset="0"/>
              <a:cs typeface="Calibri" panose="020F0502020204030204" pitchFamily="34" charset="0"/>
            </a:endParaRP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1. Courtesy or politeness in an email creates an impression about you. </a:t>
            </a: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Use words like please, could, would etc. to ask politely. </a:t>
            </a: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These words also soften the tone while asking a question.</a:t>
            </a:r>
          </a:p>
          <a:p>
            <a:pPr algn="just">
              <a:lnSpc>
                <a:spcPct val="115000"/>
              </a:lnSpc>
              <a:spcAft>
                <a:spcPts val="1000"/>
              </a:spcAft>
            </a:pPr>
            <a:endParaRPr lang="en-US" sz="1200" dirty="0">
              <a:effectLst/>
              <a:ea typeface="Calibri" panose="020F0502020204030204" pitchFamily="34" charset="0"/>
              <a:cs typeface="Calibri" panose="020F0502020204030204" pitchFamily="34" charset="0"/>
            </a:endParaRP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Let us also look at the usage of the words please and request.</a:t>
            </a:r>
          </a:p>
          <a:p>
            <a:pPr algn="just">
              <a:lnSpc>
                <a:spcPct val="115000"/>
              </a:lnSpc>
              <a:spcAft>
                <a:spcPts val="1000"/>
              </a:spcAft>
            </a:pPr>
            <a:endParaRPr lang="en-US" sz="1200" dirty="0">
              <a:effectLst/>
              <a:ea typeface="Calibri" panose="020F0502020204030204" pitchFamily="34" charset="0"/>
              <a:cs typeface="Calibri" panose="020F0502020204030204" pitchFamily="34" charset="0"/>
            </a:endParaRP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The word “please” is used as a courtesy in asking someone to do something (usually what is expected of them).</a:t>
            </a: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Just that you are asking them nicely.</a:t>
            </a: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E.g. please let me know when you fill the data in the sheet.</a:t>
            </a:r>
          </a:p>
          <a:p>
            <a:pPr algn="just">
              <a:lnSpc>
                <a:spcPct val="115000"/>
              </a:lnSpc>
              <a:spcAft>
                <a:spcPts val="1000"/>
              </a:spcAft>
            </a:pPr>
            <a:endParaRPr lang="en-IN" sz="1200" dirty="0">
              <a:effectLst/>
              <a:ea typeface="Calibri" panose="020F0502020204030204" pitchFamily="34" charset="0"/>
              <a:cs typeface="Calibri" panose="020F0502020204030204" pitchFamily="34" charset="0"/>
            </a:endParaRP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The word “request” is used when the reader or the other person is expected to take more effort or do something for you. </a:t>
            </a: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E.g. I request you to fill in the data by 4 pm today.</a:t>
            </a:r>
          </a:p>
          <a:p>
            <a:pPr algn="just">
              <a:lnSpc>
                <a:spcPct val="115000"/>
              </a:lnSpc>
              <a:spcAft>
                <a:spcPts val="1000"/>
              </a:spcAft>
            </a:pPr>
            <a:endParaRPr lang="en-US" sz="1200" dirty="0">
              <a:effectLst/>
              <a:ea typeface="Calibri" panose="020F0502020204030204" pitchFamily="34" charset="0"/>
              <a:cs typeface="Calibri" panose="020F0502020204030204" pitchFamily="34" charset="0"/>
            </a:endParaRP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Being courteous ensures that the email is not misunderstood.</a:t>
            </a:r>
          </a:p>
          <a:p>
            <a:pPr algn="just">
              <a:lnSpc>
                <a:spcPct val="115000"/>
              </a:lnSpc>
              <a:spcAft>
                <a:spcPts val="1000"/>
              </a:spcAft>
            </a:pPr>
            <a:endParaRPr lang="en-US" sz="1200" dirty="0">
              <a:effectLst/>
              <a:ea typeface="Calibri" panose="020F0502020204030204" pitchFamily="34" charset="0"/>
              <a:cs typeface="Calibri" panose="020F0502020204030204" pitchFamily="34" charset="0"/>
            </a:endParaRP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Let us understand how to be assertive in an email.</a:t>
            </a:r>
          </a:p>
          <a:p>
            <a:pPr algn="just">
              <a:lnSpc>
                <a:spcPct val="115000"/>
              </a:lnSpc>
              <a:spcAft>
                <a:spcPts val="1000"/>
              </a:spcAft>
            </a:pPr>
            <a:endParaRPr lang="en-US" sz="1200" dirty="0">
              <a:effectLst/>
              <a:ea typeface="Calibri" panose="020F0502020204030204" pitchFamily="34" charset="0"/>
              <a:cs typeface="Calibri" panose="020F0502020204030204" pitchFamily="34" charset="0"/>
            </a:endParaRPr>
          </a:p>
          <a:p>
            <a:pPr algn="just">
              <a:lnSpc>
                <a:spcPct val="115000"/>
              </a:lnSpc>
              <a:spcAft>
                <a:spcPts val="1000"/>
              </a:spcAft>
            </a:pPr>
            <a:r>
              <a:rPr lang="en-IN" sz="1200" i="1" dirty="0">
                <a:effectLst/>
                <a:ea typeface="Calibri" panose="020F0502020204030204" pitchFamily="34" charset="0"/>
                <a:cs typeface="Calibri" panose="020F0502020204030204" pitchFamily="34" charset="0"/>
              </a:rPr>
              <a:t>Transition to the next slide.</a:t>
            </a:r>
          </a:p>
          <a:p>
            <a:pPr algn="just">
              <a:lnSpc>
                <a:spcPct val="115000"/>
              </a:lnSpc>
              <a:spcAft>
                <a:spcPts val="1000"/>
              </a:spcAft>
            </a:pPr>
            <a:r>
              <a:rPr lang="en-US" sz="1200" dirty="0">
                <a:effectLst/>
                <a:ea typeface="Calibri" panose="020F0502020204030204" pitchFamily="34" charset="0"/>
                <a:cs typeface="Calibri" panose="020F0502020204030204" pitchFamily="34" charset="0"/>
              </a:rPr>
              <a:t> </a:t>
            </a:r>
            <a:endParaRPr lang="en-IN" sz="1200" dirty="0">
              <a:effectLst/>
              <a:ea typeface="Calibri" panose="020F0502020204030204" pitchFamily="34" charset="0"/>
              <a:cs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12</a:t>
            </a:fld>
            <a:endParaRPr lang="en-IN" dirty="0"/>
          </a:p>
        </p:txBody>
      </p:sp>
    </p:spTree>
    <p:extLst>
      <p:ext uri="{BB962C8B-B14F-4D97-AF65-F5344CB8AC3E}">
        <p14:creationId xmlns:p14="http://schemas.microsoft.com/office/powerpoint/2010/main" val="4097899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buFont typeface="Symbol" panose="05050102010706020507" pitchFamily="18" charset="2"/>
              <a:buNone/>
            </a:pPr>
            <a:r>
              <a:rPr lang="en-US" sz="1800" b="1" dirty="0">
                <a:effectLst/>
                <a:ea typeface="Calibri" panose="020F0502020204030204" pitchFamily="34" charset="0"/>
                <a:cs typeface="Symbol" panose="05050102010706020507" pitchFamily="18" charset="2"/>
              </a:rPr>
              <a:t>Trainer:</a:t>
            </a:r>
            <a:r>
              <a:rPr lang="en-US" sz="1800" dirty="0">
                <a:effectLst/>
                <a:ea typeface="Calibri" panose="020F0502020204030204" pitchFamily="34" charset="0"/>
                <a:cs typeface="Symbol" panose="05050102010706020507" pitchFamily="18" charset="2"/>
              </a:rPr>
              <a:t> </a:t>
            </a:r>
          </a:p>
          <a:p>
            <a:pPr marL="0" lvl="0" indent="0" algn="just">
              <a:lnSpc>
                <a:spcPct val="115000"/>
              </a:lnSpc>
              <a:buFont typeface="Symbol" panose="05050102010706020507" pitchFamily="18" charset="2"/>
              <a:buNone/>
            </a:pPr>
            <a:endParaRPr lang="en-US" sz="1800" dirty="0">
              <a:effectLst/>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r>
              <a:rPr lang="en-US" sz="1800" dirty="0">
                <a:effectLst/>
                <a:ea typeface="Calibri" panose="020F0502020204030204" pitchFamily="34" charset="0"/>
                <a:cs typeface="Symbol" panose="05050102010706020507" pitchFamily="18" charset="2"/>
              </a:rPr>
              <a:t>Avoid smileys and winks – they are not considered professional in emails.</a:t>
            </a:r>
            <a:endParaRPr lang="en-IN" sz="1800" dirty="0">
              <a:effectLst/>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endParaRPr lang="en-US" sz="1800" dirty="0">
              <a:effectLst/>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r>
              <a:rPr lang="en-US" sz="1800" dirty="0">
                <a:effectLst/>
                <a:ea typeface="Calibri" panose="020F0502020204030204" pitchFamily="34" charset="0"/>
                <a:cs typeface="Symbol" panose="05050102010706020507" pitchFamily="18" charset="2"/>
              </a:rPr>
              <a:t>Avoid jargon (technical/industry-specific words that a common man will not understand). Keep the words simple.</a:t>
            </a:r>
          </a:p>
          <a:p>
            <a:pPr marL="0" lvl="0" indent="0" algn="just">
              <a:lnSpc>
                <a:spcPct val="115000"/>
              </a:lnSpc>
              <a:buFont typeface="Symbol" panose="05050102010706020507" pitchFamily="18" charset="2"/>
              <a:buNone/>
            </a:pPr>
            <a:r>
              <a:rPr lang="en-US" sz="1800" dirty="0">
                <a:effectLst/>
                <a:ea typeface="Calibri" panose="020F0502020204030204" pitchFamily="34" charset="0"/>
                <a:cs typeface="Symbol" panose="05050102010706020507" pitchFamily="18" charset="2"/>
              </a:rPr>
              <a:t>         Examples of jargon in the software industry: GUI, VPN, DBMS. Operating System, </a:t>
            </a:r>
            <a:r>
              <a:rPr lang="en-IN" sz="1800" kern="1200" dirty="0">
                <a:solidFill>
                  <a:schemeClr val="tx1"/>
                </a:solidFill>
                <a:effectLst/>
              </a:rPr>
              <a:t>Software development kit, SaaS</a:t>
            </a:r>
            <a:endParaRPr lang="en-IN" sz="1800" kern="1200" dirty="0">
              <a:solidFill>
                <a:schemeClr val="tx1"/>
              </a:solidFill>
              <a:effectLst/>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endParaRPr lang="en-US" sz="1800" dirty="0">
              <a:effectLst/>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r>
              <a:rPr lang="en-US" sz="1800" dirty="0">
                <a:effectLst/>
                <a:ea typeface="Calibri" panose="020F0502020204030204" pitchFamily="34" charset="0"/>
                <a:cs typeface="Symbol" panose="05050102010706020507" pitchFamily="18" charset="2"/>
              </a:rPr>
              <a:t>Don’t use Capital letters. Writing in upper case often indicates shouting. </a:t>
            </a:r>
          </a:p>
          <a:p>
            <a:pPr marL="342900" lvl="0" indent="-342900" algn="just">
              <a:lnSpc>
                <a:spcPct val="115000"/>
              </a:lnSpc>
              <a:buFont typeface="Symbol" panose="05050102010706020507" pitchFamily="18" charset="2"/>
              <a:buChar char=""/>
            </a:pPr>
            <a:r>
              <a:rPr lang="en-US" sz="1800" dirty="0">
                <a:effectLst/>
                <a:ea typeface="Calibri" panose="020F0502020204030204" pitchFamily="34" charset="0"/>
                <a:cs typeface="Symbol" panose="05050102010706020507" pitchFamily="18" charset="2"/>
              </a:rPr>
              <a:t>E.g.: DON’T SHARE THIS INFORMATION WITH ANYONE. You can use bold, underline and/or increased font to stress the message.</a:t>
            </a:r>
            <a:endParaRPr lang="en-IN" sz="1800" dirty="0">
              <a:effectLst/>
              <a:ea typeface="Calibri" panose="020F0502020204030204" pitchFamily="34" charset="0"/>
              <a:cs typeface="Symbol" panose="05050102010706020507" pitchFamily="18" charset="2"/>
            </a:endParaRPr>
          </a:p>
          <a:p>
            <a:pPr marL="342900" lvl="0" indent="-342900" algn="just">
              <a:lnSpc>
                <a:spcPct val="115000"/>
              </a:lnSpc>
              <a:spcAft>
                <a:spcPts val="1000"/>
              </a:spcAft>
              <a:buFont typeface="Symbol" panose="05050102010706020507" pitchFamily="18" charset="2"/>
              <a:buChar char=""/>
            </a:pPr>
            <a:endParaRPr lang="en-US" sz="1800" dirty="0">
              <a:effectLst/>
              <a:ea typeface="Calibri" panose="020F0502020204030204" pitchFamily="34" charset="0"/>
              <a:cs typeface="Symbol" panose="05050102010706020507" pitchFamily="18" charset="2"/>
            </a:endParaRPr>
          </a:p>
          <a:p>
            <a:pPr marL="342900" lvl="0" indent="-342900" algn="just">
              <a:lnSpc>
                <a:spcPct val="115000"/>
              </a:lnSpc>
              <a:spcAft>
                <a:spcPts val="1000"/>
              </a:spcAft>
              <a:buFont typeface="Symbol" panose="05050102010706020507" pitchFamily="18" charset="2"/>
              <a:buChar char=""/>
            </a:pPr>
            <a:r>
              <a:rPr lang="en-US" sz="1800" dirty="0">
                <a:effectLst/>
                <a:ea typeface="Calibri" panose="020F0502020204030204" pitchFamily="34" charset="0"/>
                <a:cs typeface="Symbol" panose="05050102010706020507" pitchFamily="18" charset="2"/>
              </a:rPr>
              <a:t>Acronyms such as ASAP, FYI, PFA, PFB etc. should be avoided.</a:t>
            </a:r>
          </a:p>
          <a:p>
            <a:pPr marL="0" lvl="0" indent="0" algn="just">
              <a:lnSpc>
                <a:spcPct val="115000"/>
              </a:lnSpc>
              <a:spcAft>
                <a:spcPts val="1000"/>
              </a:spcAft>
              <a:buFont typeface="Symbol" panose="05050102010706020507" pitchFamily="18" charset="2"/>
              <a:buNone/>
            </a:pPr>
            <a:r>
              <a:rPr lang="en-US" sz="1800" dirty="0">
                <a:effectLst/>
                <a:ea typeface="Calibri" panose="020F0502020204030204" pitchFamily="34" charset="0"/>
                <a:cs typeface="Symbol" panose="05050102010706020507" pitchFamily="18" charset="2"/>
              </a:rPr>
              <a:t>         We are never too busy to write the complete word. </a:t>
            </a:r>
          </a:p>
          <a:p>
            <a:pPr marL="0" lvl="0" indent="0" algn="just">
              <a:lnSpc>
                <a:spcPct val="115000"/>
              </a:lnSpc>
              <a:spcAft>
                <a:spcPts val="1000"/>
              </a:spcAft>
              <a:buFont typeface="Symbol" panose="05050102010706020507" pitchFamily="18" charset="2"/>
              <a:buNone/>
            </a:pPr>
            <a:r>
              <a:rPr lang="en-US" sz="1800" dirty="0">
                <a:effectLst/>
                <a:ea typeface="Calibri" panose="020F0502020204030204" pitchFamily="34" charset="0"/>
                <a:cs typeface="Symbol" panose="05050102010706020507" pitchFamily="18" charset="2"/>
              </a:rPr>
              <a:t>         If you calculate the time saved by using shortcuts, they hardly amount to seconds.</a:t>
            </a:r>
          </a:p>
          <a:p>
            <a:pPr marL="0" lvl="0" indent="0" algn="just">
              <a:lnSpc>
                <a:spcPct val="115000"/>
              </a:lnSpc>
              <a:spcAft>
                <a:spcPts val="1000"/>
              </a:spcAft>
              <a:buFont typeface="Symbol" panose="05050102010706020507" pitchFamily="18" charset="2"/>
              <a:buNone/>
            </a:pPr>
            <a:r>
              <a:rPr lang="en-US" sz="1800" dirty="0">
                <a:effectLst/>
                <a:ea typeface="Calibri" panose="020F0502020204030204" pitchFamily="34" charset="0"/>
                <a:cs typeface="Symbol" panose="05050102010706020507" pitchFamily="18" charset="2"/>
              </a:rPr>
              <a:t>         asap is possibly the most misleading term used. </a:t>
            </a:r>
          </a:p>
          <a:p>
            <a:pPr marL="0" lvl="0" indent="0" algn="just">
              <a:lnSpc>
                <a:spcPct val="115000"/>
              </a:lnSpc>
              <a:spcAft>
                <a:spcPts val="1000"/>
              </a:spcAft>
              <a:buFont typeface="Symbol" panose="05050102010706020507" pitchFamily="18" charset="2"/>
              <a:buNone/>
            </a:pPr>
            <a:r>
              <a:rPr lang="en-US" sz="1800" dirty="0">
                <a:effectLst/>
                <a:ea typeface="Calibri" panose="020F0502020204030204" pitchFamily="34" charset="0"/>
                <a:cs typeface="Symbol" panose="05050102010706020507" pitchFamily="18" charset="2"/>
              </a:rPr>
              <a:t>         In your mind, you may consider asap as immediately but it actually is as soon as </a:t>
            </a:r>
            <a:r>
              <a:rPr lang="en-US" sz="1800" b="1" u="sng" dirty="0">
                <a:effectLst/>
                <a:ea typeface="Calibri" panose="020F0502020204030204" pitchFamily="34" charset="0"/>
                <a:cs typeface="Symbol" panose="05050102010706020507" pitchFamily="18" charset="2"/>
              </a:rPr>
              <a:t>possible </a:t>
            </a:r>
            <a:r>
              <a:rPr lang="en-US" sz="1800" b="0" u="none" dirty="0">
                <a:effectLst/>
                <a:ea typeface="Calibri" panose="020F0502020204030204" pitchFamily="34" charset="0"/>
                <a:cs typeface="Symbol" panose="05050102010706020507" pitchFamily="18" charset="2"/>
              </a:rPr>
              <a:t>for the reader.</a:t>
            </a:r>
          </a:p>
          <a:p>
            <a:pPr marL="0" lvl="0" indent="0" algn="just">
              <a:lnSpc>
                <a:spcPct val="115000"/>
              </a:lnSpc>
              <a:spcAft>
                <a:spcPts val="1000"/>
              </a:spcAft>
              <a:buFont typeface="Symbol" panose="05050102010706020507" pitchFamily="18" charset="2"/>
              <a:buNone/>
            </a:pPr>
            <a:r>
              <a:rPr lang="en-US" sz="1800" b="0" u="none" dirty="0">
                <a:effectLst/>
                <a:ea typeface="Calibri" panose="020F0502020204030204" pitchFamily="34" charset="0"/>
                <a:cs typeface="Symbol" panose="05050102010706020507" pitchFamily="18" charset="2"/>
              </a:rPr>
              <a:t>         For all we know, it may be possible for them after 3 days since they are on leave!</a:t>
            </a:r>
            <a:r>
              <a:rPr lang="en-US" sz="1800" dirty="0">
                <a:effectLst/>
                <a:ea typeface="Calibri" panose="020F0502020204030204" pitchFamily="34" charset="0"/>
                <a:cs typeface="Symbol" panose="05050102010706020507" pitchFamily="18" charset="2"/>
              </a:rPr>
              <a:t>	</a:t>
            </a:r>
          </a:p>
          <a:p>
            <a:pPr marL="342900" lvl="0" indent="-342900" algn="just">
              <a:lnSpc>
                <a:spcPct val="115000"/>
              </a:lnSpc>
              <a:spcAft>
                <a:spcPts val="1000"/>
              </a:spcAft>
              <a:buFont typeface="Symbol" panose="05050102010706020507" pitchFamily="18" charset="2"/>
              <a:buChar char=""/>
            </a:pPr>
            <a:endParaRPr lang="en-US" sz="1200" dirty="0">
              <a:effectLst/>
              <a:ea typeface="Calibri" panose="020F0502020204030204" pitchFamily="34" charset="0"/>
              <a:cs typeface="Symbol" panose="05050102010706020507" pitchFamily="18" charset="2"/>
            </a:endParaRPr>
          </a:p>
          <a:p>
            <a:pPr marL="342900" lvl="0" indent="-342900" algn="just">
              <a:lnSpc>
                <a:spcPct val="115000"/>
              </a:lnSpc>
              <a:spcAft>
                <a:spcPts val="1000"/>
              </a:spcAft>
              <a:buFont typeface="Symbol" panose="05050102010706020507" pitchFamily="18" charset="2"/>
              <a:buChar char=""/>
            </a:pPr>
            <a:r>
              <a:rPr lang="en-US" sz="1200" dirty="0">
                <a:effectLst/>
                <a:ea typeface="Calibri" panose="020F0502020204030204" pitchFamily="34" charset="0"/>
                <a:cs typeface="Symbol" panose="05050102010706020507" pitchFamily="18" charset="2"/>
              </a:rPr>
              <a:t>Don’t be vague. </a:t>
            </a:r>
          </a:p>
          <a:p>
            <a:pPr marL="0" lvl="0" indent="0" algn="just">
              <a:lnSpc>
                <a:spcPct val="115000"/>
              </a:lnSpc>
              <a:spcAft>
                <a:spcPts val="1000"/>
              </a:spcAft>
              <a:buFont typeface="Symbol" panose="05050102010706020507" pitchFamily="18" charset="2"/>
              <a:buNone/>
            </a:pPr>
            <a:r>
              <a:rPr lang="en-US" sz="1200" dirty="0">
                <a:effectLst/>
                <a:ea typeface="Calibri" panose="020F0502020204030204" pitchFamily="34" charset="0"/>
                <a:cs typeface="Symbol" panose="05050102010706020507" pitchFamily="18" charset="2"/>
              </a:rPr>
              <a:t>         Avoid statements such as kindly do the needful, please send us the same, please revert to us asap, at your earliest etc.</a:t>
            </a:r>
          </a:p>
          <a:p>
            <a:pPr marL="0" lvl="0" indent="0" algn="just">
              <a:lnSpc>
                <a:spcPct val="115000"/>
              </a:lnSpc>
              <a:spcAft>
                <a:spcPts val="1000"/>
              </a:spcAft>
              <a:buFont typeface="Symbol" panose="05050102010706020507" pitchFamily="18" charset="2"/>
              <a:buNone/>
            </a:pPr>
            <a:r>
              <a:rPr lang="en-US" sz="1200" dirty="0">
                <a:effectLst/>
                <a:ea typeface="Calibri" panose="020F0502020204030204" pitchFamily="34" charset="0"/>
                <a:cs typeface="Symbol" panose="05050102010706020507" pitchFamily="18" charset="2"/>
              </a:rPr>
              <a:t>         Be specific about what you want the reader to do or what action is expected.</a:t>
            </a:r>
          </a:p>
          <a:p>
            <a:pPr marL="0" lvl="0" indent="0" algn="just">
              <a:lnSpc>
                <a:spcPct val="115000"/>
              </a:lnSpc>
              <a:spcAft>
                <a:spcPts val="1000"/>
              </a:spcAft>
              <a:buFont typeface="Symbol" panose="05050102010706020507" pitchFamily="18" charset="2"/>
              <a:buNone/>
            </a:pPr>
            <a:r>
              <a:rPr lang="en-US" sz="1200" dirty="0">
                <a:effectLst/>
                <a:ea typeface="Calibri" panose="020F0502020204030204" pitchFamily="34" charset="0"/>
                <a:cs typeface="Symbol" panose="05050102010706020507" pitchFamily="18" charset="2"/>
              </a:rPr>
              <a:t>         E.g. Please send the document before 6 pm today.</a:t>
            </a:r>
          </a:p>
          <a:p>
            <a:pPr marL="0" lvl="0" indent="0" algn="just">
              <a:lnSpc>
                <a:spcPct val="115000"/>
              </a:lnSpc>
              <a:spcAft>
                <a:spcPts val="1000"/>
              </a:spcAft>
              <a:buFont typeface="Symbol" panose="05050102010706020507" pitchFamily="18" charset="2"/>
              <a:buNone/>
            </a:pPr>
            <a:r>
              <a:rPr lang="en-US" sz="1200" dirty="0">
                <a:effectLst/>
                <a:ea typeface="Calibri" panose="020F0502020204030204" pitchFamily="34" charset="0"/>
                <a:cs typeface="Symbol" panose="05050102010706020507" pitchFamily="18" charset="2"/>
              </a:rPr>
              <a:t>         Please revise the product sheet before Friday.</a:t>
            </a:r>
          </a:p>
          <a:p>
            <a:pPr marL="0" lvl="0" indent="0" algn="just">
              <a:lnSpc>
                <a:spcPct val="115000"/>
              </a:lnSpc>
              <a:spcAft>
                <a:spcPts val="1000"/>
              </a:spcAft>
              <a:buFont typeface="Symbol" panose="05050102010706020507" pitchFamily="18" charset="2"/>
              <a:buNone/>
            </a:pPr>
            <a:endParaRPr lang="en-US" sz="1200" i="0" u="none" dirty="0">
              <a:effectLst/>
              <a:ea typeface="Calibri" panose="020F0502020204030204" pitchFamily="34" charset="0"/>
              <a:cs typeface="Symbol" panose="05050102010706020507" pitchFamily="18" charset="2"/>
            </a:endParaRPr>
          </a:p>
          <a:p>
            <a:pPr marL="0" lvl="0" indent="0" algn="just">
              <a:lnSpc>
                <a:spcPct val="115000"/>
              </a:lnSpc>
              <a:spcAft>
                <a:spcPts val="1000"/>
              </a:spcAft>
              <a:buFont typeface="Symbol" panose="05050102010706020507" pitchFamily="18" charset="2"/>
              <a:buNone/>
            </a:pPr>
            <a:r>
              <a:rPr lang="en-US" sz="1200" i="1" u="none" dirty="0">
                <a:effectLst/>
                <a:ea typeface="Calibri" panose="020F0502020204030204" pitchFamily="34" charset="0"/>
                <a:cs typeface="Symbol" panose="05050102010706020507" pitchFamily="18" charset="2"/>
              </a:rPr>
              <a:t>Transition to the next slide.</a:t>
            </a:r>
            <a:endParaRPr lang="en-IN" sz="1200" i="1" u="none" dirty="0">
              <a:effectLst/>
              <a:ea typeface="Calibri" panose="020F0502020204030204" pitchFamily="34" charset="0"/>
              <a:cs typeface="Symbol" panose="05050102010706020507" pitchFamily="18" charset="2"/>
            </a:endParaRPr>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13</a:t>
            </a:fld>
            <a:endParaRPr lang="en-US" dirty="0"/>
          </a:p>
        </p:txBody>
      </p:sp>
    </p:spTree>
    <p:extLst>
      <p:ext uri="{BB962C8B-B14F-4D97-AF65-F5344CB8AC3E}">
        <p14:creationId xmlns:p14="http://schemas.microsoft.com/office/powerpoint/2010/main" val="161429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a:t>
            </a:r>
          </a:p>
          <a:p>
            <a:endParaRPr lang="en-GB" b="1" dirty="0"/>
          </a:p>
          <a:p>
            <a:r>
              <a:rPr lang="en-GB" b="0" dirty="0"/>
              <a:t>A template is a standard set of sentences that can be used as a framework before customizing.</a:t>
            </a:r>
          </a:p>
          <a:p>
            <a:endParaRPr lang="en-GB" b="0" dirty="0"/>
          </a:p>
          <a:p>
            <a:r>
              <a:rPr lang="en-GB" b="0" dirty="0"/>
              <a:t>Overuse of templates may make the email seem impersonal and unprofessional.</a:t>
            </a:r>
          </a:p>
          <a:p>
            <a:r>
              <a:rPr lang="en-GB" b="0" dirty="0"/>
              <a:t>As it is, there is less personal connection on email.</a:t>
            </a:r>
          </a:p>
          <a:p>
            <a:r>
              <a:rPr lang="en-GB" b="0" dirty="0"/>
              <a:t>If a standard response is used for every email, it may seem like a big disconnect.</a:t>
            </a:r>
          </a:p>
          <a:p>
            <a:endParaRPr lang="en-GB" b="1" dirty="0"/>
          </a:p>
          <a:p>
            <a:r>
              <a:rPr lang="en-GB" b="0" dirty="0"/>
              <a:t>It is prudent to use standard sentences for similar, repeated email interactions like: </a:t>
            </a:r>
          </a:p>
          <a:p>
            <a:pPr marL="171450" indent="-171450">
              <a:buFont typeface="Arial" panose="020B0604020202020204" pitchFamily="34" charset="0"/>
              <a:buChar char="•"/>
            </a:pPr>
            <a:r>
              <a:rPr lang="en-GB" dirty="0"/>
              <a:t>Promotions – products and services</a:t>
            </a:r>
          </a:p>
          <a:p>
            <a:pPr marL="171450" indent="-171450">
              <a:buFont typeface="Arial" panose="020B0604020202020204" pitchFamily="34" charset="0"/>
              <a:buChar char="•"/>
            </a:pPr>
            <a:r>
              <a:rPr lang="en-GB" dirty="0"/>
              <a:t>Updates – product versions, upgrades, downtime etc.</a:t>
            </a:r>
          </a:p>
          <a:p>
            <a:pPr marL="171450" indent="-171450">
              <a:buFont typeface="Arial" panose="020B0604020202020204" pitchFamily="34" charset="0"/>
              <a:buChar char="•"/>
            </a:pPr>
            <a:r>
              <a:rPr lang="en-GB" dirty="0"/>
              <a:t>Confirmation – of receipt of documents, information, payment, complaint, request etc.</a:t>
            </a:r>
          </a:p>
          <a:p>
            <a:pPr marL="171450" indent="-171450">
              <a:buFont typeface="Arial" panose="020B0604020202020204" pitchFamily="34" charset="0"/>
              <a:buChar char="•"/>
            </a:pPr>
            <a:r>
              <a:rPr lang="en-GB" dirty="0"/>
              <a:t>Announcements – company-wide programs, initiatives, appointment of senior management etc.</a:t>
            </a:r>
          </a:p>
          <a:p>
            <a:pPr marL="171450" indent="-171450">
              <a:buFont typeface="Arial" panose="020B0604020202020204" pitchFamily="34" charset="0"/>
              <a:buChar char="•"/>
            </a:pPr>
            <a:r>
              <a:rPr lang="en-GB" dirty="0"/>
              <a:t>Common processes – appointment, confirmation, appreciation, termination etc.</a:t>
            </a:r>
          </a:p>
          <a:p>
            <a:pPr marL="171450" indent="-171450">
              <a:buFont typeface="Arial" panose="020B0604020202020204" pitchFamily="34" charset="0"/>
              <a:buChar char="•"/>
            </a:pPr>
            <a:r>
              <a:rPr lang="en-GB" dirty="0"/>
              <a:t>Follow-ups – complaints, requests, payments etc.</a:t>
            </a:r>
          </a:p>
          <a:p>
            <a:endParaRPr lang="en-GB" b="1" dirty="0"/>
          </a:p>
          <a:p>
            <a:r>
              <a:rPr lang="en-GB" b="0" dirty="0"/>
              <a:t>Often, templates are also used when there are deadline-driven targets per day.</a:t>
            </a:r>
          </a:p>
          <a:p>
            <a:r>
              <a:rPr lang="en-GB" b="0" dirty="0"/>
              <a:t>E.g. Call centres, support centres, marketing or cold-calling</a:t>
            </a:r>
          </a:p>
          <a:p>
            <a:endParaRPr lang="en-GB" b="0" dirty="0"/>
          </a:p>
          <a:p>
            <a:r>
              <a:rPr lang="en-GB" b="0" dirty="0"/>
              <a:t>Be mindful of customizing templates well to avoid errors in names and crucial information.</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Transition to the next slide.</a:t>
            </a:r>
          </a:p>
          <a:p>
            <a:endParaRPr lang="en-IN" b="1"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14</a:t>
            </a:fld>
            <a:endParaRPr lang="en-US" dirty="0"/>
          </a:p>
        </p:txBody>
      </p:sp>
    </p:spTree>
    <p:extLst>
      <p:ext uri="{BB962C8B-B14F-4D97-AF65-F5344CB8AC3E}">
        <p14:creationId xmlns:p14="http://schemas.microsoft.com/office/powerpoint/2010/main" val="51314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t>Facilitator’s Notes: </a:t>
            </a:r>
          </a:p>
          <a:p>
            <a:pPr rtl="0">
              <a:spcBef>
                <a:spcPts val="0"/>
              </a:spcBef>
              <a:spcAft>
                <a:spcPts val="0"/>
              </a:spcAft>
            </a:pPr>
            <a:endParaRPr lang="en-US" sz="2400" b="0" i="0" u="none" strike="noStrike" dirty="0">
              <a:solidFill>
                <a:srgbClr val="000000"/>
              </a:solidFill>
              <a:effectLst/>
              <a:latin typeface="Arial" panose="020B0604020202020204" pitchFamily="34" charset="0"/>
            </a:endParaRPr>
          </a:p>
          <a:p>
            <a:pPr rtl="0">
              <a:spcBef>
                <a:spcPts val="0"/>
              </a:spcBef>
              <a:spcAft>
                <a:spcPts val="0"/>
              </a:spcAft>
            </a:pPr>
            <a:r>
              <a:rPr lang="en-US" sz="2400" b="0" i="0" u="none" strike="noStrike" dirty="0">
                <a:solidFill>
                  <a:srgbClr val="000000"/>
                </a:solidFill>
                <a:effectLst/>
                <a:latin typeface="Arial" panose="020B0604020202020204" pitchFamily="34" charset="0"/>
              </a:rPr>
              <a:t>Tell: The agenda of the today’s training is to learn: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1	What it means to take ownership and accountability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2	Understand the importance of taking ownership and accountability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3	Work to A structure that helps you identify opportunities for exercising ownership and accountability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4	Key stages of accountability cycle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5	Learn the lessons of unsuccessful outcome and develop a plan to overcome 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6	Personal strength analysis</a:t>
            </a:r>
          </a:p>
          <a:p>
            <a:pPr rtl="0">
              <a:spcBef>
                <a:spcPts val="0"/>
              </a:spcBef>
              <a:spcAft>
                <a:spcPts val="0"/>
              </a:spcAft>
              <a:buFont typeface="Wingdings" panose="05000000000000000000" pitchFamily="2" charset="2"/>
              <a:buNone/>
            </a:pPr>
            <a:endParaRPr lang="en-US" sz="2400" dirty="0">
              <a:latin typeface="Swis721 Cn BT" panose="020B0506020202030204" pitchFamily="34" charset="0"/>
            </a:endParaRPr>
          </a:p>
          <a:p>
            <a:pPr rtl="0">
              <a:spcBef>
                <a:spcPts val="0"/>
              </a:spcBef>
              <a:spcAft>
                <a:spcPts val="0"/>
              </a:spcAft>
              <a:buFont typeface="Wingdings" panose="05000000000000000000" pitchFamily="2" charset="2"/>
              <a:buNone/>
            </a:pPr>
            <a:endParaRPr lang="en-US" sz="2400" dirty="0">
              <a:latin typeface="Swis721 Cn BT" panose="020B0506020202030204" pitchFamily="34" charset="0"/>
            </a:endParaRPr>
          </a:p>
          <a:p>
            <a:pPr rtl="0">
              <a:spcBef>
                <a:spcPts val="0"/>
              </a:spcBef>
              <a:spcAft>
                <a:spcPts val="0"/>
              </a:spcAft>
              <a:buFont typeface="Wingdings" panose="05000000000000000000" pitchFamily="2" charset="2"/>
              <a:buNone/>
            </a:pPr>
            <a:r>
              <a:rPr lang="en-US" sz="2400" dirty="0">
                <a:latin typeface="Swis721 Cn BT" panose="020B0506020202030204" pitchFamily="34" charset="0"/>
              </a:rPr>
              <a:t>Course Objective</a:t>
            </a:r>
          </a:p>
          <a:p>
            <a:pPr rtl="0">
              <a:spcBef>
                <a:spcPts val="0"/>
              </a:spcBef>
              <a:spcAft>
                <a:spcPts val="0"/>
              </a:spcAft>
              <a:buFont typeface="Wingdings" panose="05000000000000000000" pitchFamily="2" charset="2"/>
              <a:buChar char="§"/>
            </a:pPr>
            <a:r>
              <a:rPr lang="en-US" sz="1200" dirty="0">
                <a:latin typeface="Swis721 Cn BT" panose="020B0506020202030204" pitchFamily="34" charset="0"/>
              </a:rPr>
              <a:t>Participants will be able to take accountability and ownership of his decisions and actions</a:t>
            </a:r>
          </a:p>
          <a:p>
            <a:pPr rtl="0">
              <a:spcBef>
                <a:spcPts val="0"/>
              </a:spcBef>
              <a:spcAft>
                <a:spcPts val="0"/>
              </a:spcAft>
              <a:buFont typeface="Wingdings" panose="05000000000000000000" pitchFamily="2" charset="2"/>
              <a:buChar char="§"/>
            </a:pPr>
            <a:r>
              <a:rPr lang="en-US" sz="1200" dirty="0">
                <a:latin typeface="Swis721 Cn BT" panose="020B0506020202030204" pitchFamily="34" charset="0"/>
              </a:rPr>
              <a:t> Stop blame game</a:t>
            </a:r>
          </a:p>
          <a:p>
            <a:pPr rtl="0">
              <a:spcBef>
                <a:spcPts val="0"/>
              </a:spcBef>
              <a:spcAft>
                <a:spcPts val="0"/>
              </a:spcAft>
              <a:buFont typeface="Wingdings" panose="05000000000000000000" pitchFamily="2" charset="2"/>
              <a:buChar char="§"/>
            </a:pPr>
            <a:r>
              <a:rPr lang="en-US" sz="1200" dirty="0">
                <a:latin typeface="Swis721 Cn BT" panose="020B0506020202030204" pitchFamily="34" charset="0"/>
              </a:rPr>
              <a:t> Improved ‘can-do’ attitude</a:t>
            </a:r>
          </a:p>
          <a:p>
            <a:pPr rtl="0">
              <a:spcBef>
                <a:spcPts val="0"/>
              </a:spcBef>
              <a:spcAft>
                <a:spcPts val="0"/>
              </a:spcAft>
              <a:buFont typeface="Wingdings" panose="05000000000000000000" pitchFamily="2" charset="2"/>
              <a:buChar char="§"/>
            </a:pPr>
            <a:r>
              <a:rPr lang="en-US" sz="1200" dirty="0">
                <a:latin typeface="Swis721 Cn BT" panose="020B0506020202030204" pitchFamily="34" charset="0"/>
              </a:rPr>
              <a:t> Improve employee engagement level</a:t>
            </a:r>
          </a:p>
          <a:p>
            <a:pPr rtl="0">
              <a:spcBef>
                <a:spcPts val="0"/>
              </a:spcBef>
              <a:spcAft>
                <a:spcPts val="0"/>
              </a:spcAft>
              <a:buFont typeface="Wingdings" panose="05000000000000000000" pitchFamily="2" charset="2"/>
              <a:buChar char="§"/>
            </a:pPr>
            <a:r>
              <a:rPr lang="en-US" sz="1200" dirty="0">
                <a:latin typeface="Swis721 Cn BT" panose="020B0506020202030204" pitchFamily="34" charset="0"/>
              </a:rPr>
              <a:t> Improve productivity</a:t>
            </a:r>
          </a:p>
          <a:p>
            <a:pPr rtl="0">
              <a:spcBef>
                <a:spcPts val="0"/>
              </a:spcBef>
              <a:spcAft>
                <a:spcPts val="0"/>
              </a:spcAft>
              <a:buFont typeface="Wingdings" panose="05000000000000000000" pitchFamily="2" charset="2"/>
              <a:buChar char="§"/>
            </a:pPr>
            <a:r>
              <a:rPr lang="en-US" sz="1200" dirty="0">
                <a:latin typeface="Swis721 Cn BT" panose="020B0506020202030204" pitchFamily="34" charset="0"/>
              </a:rPr>
              <a:t> Cordial interpersonal relations at workplace</a:t>
            </a:r>
          </a:p>
        </p:txBody>
      </p:sp>
      <p:sp>
        <p:nvSpPr>
          <p:cNvPr id="4" name="Slide Number Placeholder 3"/>
          <p:cNvSpPr>
            <a:spLocks noGrp="1"/>
          </p:cNvSpPr>
          <p:nvPr>
            <p:ph type="sldNum" sz="quarter" idx="5"/>
          </p:nvPr>
        </p:nvSpPr>
        <p:spPr/>
        <p:txBody>
          <a:bodyPr/>
          <a:lstStyle/>
          <a:p>
            <a:fld id="{493603FD-2FDD-4138-9C8C-4E93DD62CC3F}" type="slidenum">
              <a:rPr lang="en-US" smtClean="0"/>
              <a:t>2</a:t>
            </a:fld>
            <a:endParaRPr lang="en-US"/>
          </a:p>
        </p:txBody>
      </p:sp>
    </p:spTree>
    <p:extLst>
      <p:ext uri="{BB962C8B-B14F-4D97-AF65-F5344CB8AC3E}">
        <p14:creationId xmlns:p14="http://schemas.microsoft.com/office/powerpoint/2010/main" val="144331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a:t>
            </a:r>
            <a:r>
              <a:rPr lang="en-GB" dirty="0"/>
              <a:t>: </a:t>
            </a:r>
          </a:p>
          <a:p>
            <a:endParaRPr lang="en-GB" dirty="0"/>
          </a:p>
          <a:p>
            <a:r>
              <a:rPr lang="en-GB" dirty="0"/>
              <a:t>Let us understand the definition line by line -</a:t>
            </a:r>
          </a:p>
          <a:p>
            <a:endParaRPr lang="en-GB" dirty="0"/>
          </a:p>
          <a:p>
            <a:pPr marL="0" indent="0" algn="l">
              <a:buNone/>
            </a:pPr>
            <a:r>
              <a:rPr lang="en-US" dirty="0">
                <a:solidFill>
                  <a:srgbClr val="202124"/>
                </a:solidFill>
              </a:rPr>
              <a:t>- Business communication involves </a:t>
            </a:r>
            <a:r>
              <a:rPr lang="en-US" b="0" i="0" dirty="0">
                <a:solidFill>
                  <a:srgbClr val="202124"/>
                </a:solidFill>
                <a:effectLst/>
              </a:rPr>
              <a:t>interactions or the exchange of information or data </a:t>
            </a:r>
          </a:p>
          <a:p>
            <a:pPr marL="0" indent="0" algn="l">
              <a:buNone/>
            </a:pPr>
            <a:endParaRPr lang="en-US" dirty="0">
              <a:solidFill>
                <a:srgbClr val="202124"/>
              </a:solidFill>
            </a:endParaRPr>
          </a:p>
          <a:p>
            <a:pPr marL="0" indent="0" algn="l">
              <a:buNone/>
            </a:pPr>
            <a:r>
              <a:rPr lang="en-US" dirty="0">
                <a:solidFill>
                  <a:srgbClr val="202124"/>
                </a:solidFill>
              </a:rPr>
              <a:t>- w</a:t>
            </a:r>
            <a:r>
              <a:rPr lang="en-US" b="0" i="0" dirty="0">
                <a:solidFill>
                  <a:srgbClr val="202124"/>
                </a:solidFill>
                <a:effectLst/>
              </a:rPr>
              <a:t>ith customers to understand their needs, internal teams for follow-ups and information sharing and other stakeholders for updates </a:t>
            </a:r>
          </a:p>
          <a:p>
            <a:pPr marL="0" indent="0" algn="l">
              <a:buNone/>
            </a:pPr>
            <a:endParaRPr lang="en-US" dirty="0">
              <a:solidFill>
                <a:srgbClr val="202124"/>
              </a:solidFill>
            </a:endParaRPr>
          </a:p>
          <a:p>
            <a:pPr marL="0" indent="0" algn="l">
              <a:buNone/>
            </a:pPr>
            <a:r>
              <a:rPr lang="en-US" dirty="0">
                <a:solidFill>
                  <a:srgbClr val="202124"/>
                </a:solidFill>
              </a:rPr>
              <a:t>- to</a:t>
            </a:r>
            <a:r>
              <a:rPr lang="en-US" b="0" i="0" dirty="0">
                <a:solidFill>
                  <a:srgbClr val="202124"/>
                </a:solidFill>
                <a:effectLst/>
              </a:rPr>
              <a:t> clarify needs and expectations </a:t>
            </a:r>
          </a:p>
          <a:p>
            <a:pPr marL="0" indent="0" algn="l">
              <a:buNone/>
            </a:pPr>
            <a:endParaRPr lang="en-US" dirty="0">
              <a:solidFill>
                <a:srgbClr val="202124"/>
              </a:solidFill>
            </a:endParaRPr>
          </a:p>
          <a:p>
            <a:pPr marL="171450" indent="-171450" algn="l">
              <a:buFontTx/>
              <a:buChar char="-"/>
            </a:pPr>
            <a:r>
              <a:rPr lang="en-US" b="0" i="0" dirty="0">
                <a:solidFill>
                  <a:srgbClr val="202124"/>
                </a:solidFill>
                <a:effectLst/>
              </a:rPr>
              <a:t>to meet mutual goals business or organizational goals and customer satisfaction.</a:t>
            </a:r>
          </a:p>
          <a:p>
            <a:pPr marL="171450" indent="-171450" algn="l">
              <a:buFontTx/>
              <a:buChar char="-"/>
            </a:pPr>
            <a:endParaRPr lang="en-US" b="0" i="0" dirty="0">
              <a:solidFill>
                <a:srgbClr val="202124"/>
              </a:solidFill>
              <a:effectLst/>
            </a:endParaRPr>
          </a:p>
          <a:p>
            <a:pPr marL="171450" indent="-171450" algn="l">
              <a:buFontTx/>
              <a:buChar char="-"/>
            </a:pPr>
            <a:endParaRPr lang="en-US" b="0" i="0" dirty="0">
              <a:solidFill>
                <a:srgbClr val="202124"/>
              </a:solidFill>
              <a:effectLst/>
            </a:endParaRPr>
          </a:p>
          <a:p>
            <a:pPr marL="0" indent="0" algn="l">
              <a:buFontTx/>
              <a:buNone/>
            </a:pPr>
            <a:r>
              <a:rPr lang="en-US" b="0" i="0" dirty="0">
                <a:solidFill>
                  <a:srgbClr val="202124"/>
                </a:solidFill>
                <a:effectLst/>
              </a:rPr>
              <a:t>By the looks of the definition, business communication seems quite significant.</a:t>
            </a:r>
          </a:p>
          <a:p>
            <a:pPr marL="0" indent="0" algn="l">
              <a:buFontTx/>
              <a:buNone/>
            </a:pPr>
            <a:r>
              <a:rPr lang="en-US" b="0" i="0" dirty="0">
                <a:solidFill>
                  <a:srgbClr val="202124"/>
                </a:solidFill>
                <a:effectLst/>
              </a:rPr>
              <a:t>Let us see how important it is.</a:t>
            </a:r>
          </a:p>
          <a:p>
            <a:pPr marL="0" indent="0" algn="l">
              <a:buNone/>
            </a:pPr>
            <a:endParaRPr lang="en-US" b="0" i="0" dirty="0">
              <a:solidFill>
                <a:srgbClr val="202124"/>
              </a:solidFill>
              <a:effectLst/>
            </a:endParaRPr>
          </a:p>
          <a:p>
            <a:pPr marL="0" indent="0" algn="l">
              <a:buNone/>
            </a:pPr>
            <a:r>
              <a:rPr lang="en-US" b="0" i="1" dirty="0">
                <a:solidFill>
                  <a:srgbClr val="202124"/>
                </a:solidFill>
                <a:effectLst/>
              </a:rPr>
              <a:t>Transition to the next slide.</a:t>
            </a:r>
            <a:r>
              <a:rPr lang="en-US" b="0" i="0" dirty="0">
                <a:solidFill>
                  <a:srgbClr val="202124"/>
                </a:solidFill>
                <a:effectLst/>
              </a:rPr>
              <a:t> </a:t>
            </a:r>
            <a:br>
              <a:rPr lang="en-US" dirty="0"/>
            </a:br>
            <a:endParaRPr lang="en-IN" dirty="0"/>
          </a:p>
          <a:p>
            <a:pPr algn="l"/>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3</a:t>
            </a:fld>
            <a:endParaRPr lang="en-US" dirty="0"/>
          </a:p>
        </p:txBody>
      </p:sp>
    </p:spTree>
    <p:extLst>
      <p:ext uri="{BB962C8B-B14F-4D97-AF65-F5344CB8AC3E}">
        <p14:creationId xmlns:p14="http://schemas.microsoft.com/office/powerpoint/2010/main" val="377198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a:t>
            </a:r>
          </a:p>
          <a:p>
            <a:endParaRPr lang="en-GB" b="1" dirty="0"/>
          </a:p>
          <a:p>
            <a:r>
              <a:rPr lang="en-GB" b="0" dirty="0"/>
              <a:t>What are the different modes of communication in business?</a:t>
            </a:r>
          </a:p>
          <a:p>
            <a:r>
              <a:rPr lang="en-GB" b="0" dirty="0"/>
              <a:t>Can you give examples of each one of them?</a:t>
            </a:r>
          </a:p>
          <a:p>
            <a:endParaRPr lang="en-GB" b="0" dirty="0"/>
          </a:p>
          <a:p>
            <a:r>
              <a:rPr lang="en-GB" b="0" i="1" dirty="0"/>
              <a:t>Elicit responses.</a:t>
            </a:r>
          </a:p>
          <a:p>
            <a:endParaRPr lang="en-GB" b="0" i="1" dirty="0"/>
          </a:p>
          <a:p>
            <a:r>
              <a:rPr lang="en-GB" b="1" i="0" dirty="0"/>
              <a:t>Debrief:</a:t>
            </a:r>
          </a:p>
          <a:p>
            <a:endParaRPr lang="en-GB" b="1" i="0" dirty="0"/>
          </a:p>
          <a:p>
            <a:pPr marL="228600" lvl="0" indent="-228600">
              <a:buFont typeface="+mj-lt"/>
              <a:buAutoNum type="arabicPeriod"/>
            </a:pPr>
            <a:r>
              <a:rPr lang="en-GB" b="0" i="0" dirty="0"/>
              <a:t>Verbal communication – one-one meetings, group meetings and discussions, conferences, company-wide announcements, telephonic conversations, videos etc.</a:t>
            </a:r>
          </a:p>
          <a:p>
            <a:pPr marL="228600" lvl="0" indent="-228600">
              <a:buFont typeface="+mj-lt"/>
              <a:buAutoNum type="arabicPeriod"/>
            </a:pPr>
            <a:r>
              <a:rPr lang="en-GB" b="0" i="0" dirty="0"/>
              <a:t>Non-verbal – one-one meetings, group meetings, interviews etc.</a:t>
            </a:r>
          </a:p>
          <a:p>
            <a:pPr marL="228600" lvl="0" indent="-228600">
              <a:buFont typeface="+mj-lt"/>
              <a:buAutoNum type="arabicPeriod"/>
            </a:pPr>
            <a:r>
              <a:rPr lang="en-GB" b="0" i="0" dirty="0"/>
              <a:t>Written – emails, announcements, memos, messages, letters etc.</a:t>
            </a:r>
          </a:p>
          <a:p>
            <a:pPr marL="228600" lvl="0" indent="-228600">
              <a:buFont typeface="+mj-lt"/>
              <a:buAutoNum type="arabicPeriod"/>
            </a:pPr>
            <a:r>
              <a:rPr lang="en-GB" b="0" i="0" dirty="0"/>
              <a:t>Visual – posters, presentations, videos etc. </a:t>
            </a:r>
          </a:p>
          <a:p>
            <a:pPr lvl="0"/>
            <a:endParaRPr lang="en-IN" dirty="0"/>
          </a:p>
          <a:p>
            <a:pPr lvl="0"/>
            <a:r>
              <a:rPr lang="en-IN" dirty="0"/>
              <a:t>Communication can be one-one or one-many (mass communication)</a:t>
            </a:r>
          </a:p>
          <a:p>
            <a:pPr lvl="0"/>
            <a:r>
              <a:rPr lang="en-IN" dirty="0"/>
              <a:t>Communication channels flow in all directions within an organization – upward, downward, lateral and external (outside the organization – with customers and vendors etc.)</a:t>
            </a:r>
          </a:p>
          <a:p>
            <a:pPr lvl="0"/>
            <a:endParaRPr lang="en-IN" dirty="0"/>
          </a:p>
          <a:p>
            <a:pPr lvl="0"/>
            <a:r>
              <a:rPr lang="en-IN" dirty="0"/>
              <a:t>Of course, each of these has its role to play in an organization.  </a:t>
            </a:r>
          </a:p>
          <a:p>
            <a:pPr lvl="0"/>
            <a:r>
              <a:rPr lang="en-IN" dirty="0"/>
              <a:t>This session is focused on understanding written communication.</a:t>
            </a:r>
          </a:p>
          <a:p>
            <a:pPr lvl="0"/>
            <a:endParaRPr lang="en-IN" dirty="0"/>
          </a:p>
          <a:p>
            <a:pPr lvl="0"/>
            <a:r>
              <a:rPr lang="en-IN" i="1" dirty="0"/>
              <a:t>Transition to the next slide.</a:t>
            </a:r>
          </a:p>
          <a:p>
            <a:pPr lvl="0"/>
            <a:endParaRPr lang="en-IN" dirty="0"/>
          </a:p>
          <a:p>
            <a:pPr lvl="0"/>
            <a:endParaRPr lang="en-IN" dirty="0"/>
          </a:p>
          <a:p>
            <a:pPr lvl="0"/>
            <a:endParaRPr lang="en-IN" dirty="0"/>
          </a:p>
          <a:p>
            <a:pPr lvl="0"/>
            <a:endParaRPr lang="en-IN" dirty="0"/>
          </a:p>
          <a:p>
            <a:endParaRPr lang="en-IN" b="1" i="0" dirty="0"/>
          </a:p>
          <a:p>
            <a:endParaRPr lang="en-IN" b="1" i="0"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4</a:t>
            </a:fld>
            <a:endParaRPr lang="en-US" dirty="0"/>
          </a:p>
        </p:txBody>
      </p:sp>
    </p:spTree>
    <p:extLst>
      <p:ext uri="{BB962C8B-B14F-4D97-AF65-F5344CB8AC3E}">
        <p14:creationId xmlns:p14="http://schemas.microsoft.com/office/powerpoint/2010/main" val="200507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a:t>
            </a:r>
          </a:p>
          <a:p>
            <a:endParaRPr lang="en-GB" dirty="0"/>
          </a:p>
          <a:p>
            <a:pPr algn="just">
              <a:lnSpc>
                <a:spcPct val="115000"/>
              </a:lnSpc>
              <a:spcAft>
                <a:spcPts val="1000"/>
              </a:spcAft>
            </a:pPr>
            <a:r>
              <a:rPr lang="en-US" b="0" i="0" dirty="0"/>
              <a:t>Remember,</a:t>
            </a:r>
            <a:r>
              <a:rPr lang="en-US" sz="1200" dirty="0">
                <a:effectLst/>
                <a:ea typeface="Calibri" panose="020F0502020204030204" pitchFamily="34" charset="0"/>
                <a:cs typeface="Calibri" panose="020F0502020204030204" pitchFamily="34" charset="0"/>
              </a:rPr>
              <a:t> following etiquette in email communication is significant since:</a:t>
            </a:r>
            <a:endParaRPr lang="en-IN" sz="1200" dirty="0">
              <a:effectLst/>
              <a:ea typeface="Calibri" panose="020F0502020204030204" pitchFamily="34" charset="0"/>
              <a:cs typeface="Calibri" panose="020F0502020204030204" pitchFamily="34" charset="0"/>
            </a:endParaRPr>
          </a:p>
          <a:p>
            <a:pPr marL="342900" lvl="0" indent="-342900" algn="just">
              <a:lnSpc>
                <a:spcPct val="115000"/>
              </a:lnSpc>
              <a:buFont typeface="+mj-lt"/>
              <a:buAutoNum type="arabicPeriod"/>
            </a:pPr>
            <a:r>
              <a:rPr lang="en-US" sz="1200" dirty="0">
                <a:effectLst/>
                <a:ea typeface="Calibri" panose="020F0502020204030204" pitchFamily="34" charset="0"/>
                <a:cs typeface="Calibri" panose="020F0502020204030204" pitchFamily="34" charset="0"/>
              </a:rPr>
              <a:t>Any written document is proof for you or against you – commitments of deadlines, setting expectations, defining the scope of a project and financial agreements are some significant aspects where sending an email is necessary. Emails are also useful when we have to give updates on the progress of the work undertaken.  </a:t>
            </a:r>
            <a:endParaRPr lang="en-IN" sz="1200" dirty="0">
              <a:effectLst/>
              <a:ea typeface="Calibri" panose="020F0502020204030204" pitchFamily="34" charset="0"/>
              <a:cs typeface="Calibri" panose="020F0502020204030204" pitchFamily="34" charset="0"/>
            </a:endParaRPr>
          </a:p>
          <a:p>
            <a:pPr marL="342900" lvl="0" indent="-342900" algn="just">
              <a:lnSpc>
                <a:spcPct val="115000"/>
              </a:lnSpc>
              <a:buFont typeface="+mj-lt"/>
              <a:buAutoNum type="arabicPeriod"/>
            </a:pPr>
            <a:r>
              <a:rPr lang="en-US" sz="1200" dirty="0">
                <a:effectLst/>
                <a:ea typeface="Calibri" panose="020F0502020204030204" pitchFamily="34" charset="0"/>
                <a:cs typeface="Calibri" panose="020F0502020204030204" pitchFamily="34" charset="0"/>
              </a:rPr>
              <a:t>Since you are not present in person, what and how you write an email forms an impression of you.  </a:t>
            </a:r>
            <a:endParaRPr lang="en-IN" sz="1200" dirty="0">
              <a:effectLst/>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mj-lt"/>
              <a:buAutoNum type="arabicPeriod"/>
            </a:pPr>
            <a:r>
              <a:rPr lang="en-US" sz="1200" dirty="0">
                <a:effectLst/>
                <a:ea typeface="Calibri" panose="020F0502020204030204" pitchFamily="34" charset="0"/>
                <a:cs typeface="Calibri" panose="020F0502020204030204" pitchFamily="34" charset="0"/>
              </a:rPr>
              <a:t>If the reader does not understand what you have written, the purpose of writing the mail is lost anyway.</a:t>
            </a:r>
            <a:endParaRPr lang="en-IN" sz="1200"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 us explore the concept of email etiquette and look at how an ideal email must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r>
              <a:rPr lang="en-IN" i="1" dirty="0"/>
              <a:t>Transition to the next slide.</a:t>
            </a:r>
          </a:p>
        </p:txBody>
      </p:sp>
      <p:sp>
        <p:nvSpPr>
          <p:cNvPr id="4" name="Slide Number Placeholder 3"/>
          <p:cNvSpPr>
            <a:spLocks noGrp="1"/>
          </p:cNvSpPr>
          <p:nvPr>
            <p:ph type="sldNum" sz="quarter" idx="5"/>
          </p:nvPr>
        </p:nvSpPr>
        <p:spPr/>
        <p:txBody>
          <a:bodyPr/>
          <a:lstStyle/>
          <a:p>
            <a:fld id="{F5453FCA-CD46-459E-A84D-61334D0A920D}" type="slidenum">
              <a:rPr lang="en-US" smtClean="0"/>
              <a:pPr/>
              <a:t>5</a:t>
            </a:fld>
            <a:endParaRPr lang="en-US" dirty="0"/>
          </a:p>
        </p:txBody>
      </p:sp>
    </p:spTree>
    <p:extLst>
      <p:ext uri="{BB962C8B-B14F-4D97-AF65-F5344CB8AC3E}">
        <p14:creationId xmlns:p14="http://schemas.microsoft.com/office/powerpoint/2010/main" val="7458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i="0" dirty="0">
                <a:effectLst>
                  <a:outerShdw blurRad="38100" dist="38100" dir="2700000" algn="tl">
                    <a:srgbClr val="000000">
                      <a:alpha val="43137"/>
                    </a:srgbClr>
                  </a:outerShdw>
                </a:effectLst>
              </a:rPr>
              <a:t>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i="0"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b="0" i="0" dirty="0">
                <a:effectLst/>
              </a:rPr>
              <a:t>An effective email has the following aspects: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i="0" dirty="0">
              <a:effectLst>
                <a:outerShdw blurRad="38100" dist="38100" dir="2700000" algn="tl">
                  <a:srgbClr val="000000">
                    <a:alpha val="43137"/>
                  </a:srgbClr>
                </a:outerShdw>
              </a:effectLst>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dirty="0">
                <a:effectLst/>
              </a:rPr>
              <a:t>Clear – As we saw earlier, a lot of misunderstanding and error can be caused due to unclear communication. Therefore, it is necessary to avoid vague responses. Statements like – I will let you know soon or phrases like as soon as you can, as soon as possible, in some time, do the needful etc. can be vague. Also, there must be clarity in the intent, message, words and tone of your email. </a:t>
            </a:r>
            <a:r>
              <a:rPr lang="en-US" sz="1100" dirty="0">
                <a:effectLst/>
                <a:ea typeface="Calibri" panose="020F0502020204030204" pitchFamily="34" charset="0"/>
                <a:cs typeface="Calibri" panose="020F0502020204030204" pitchFamily="34" charset="0"/>
              </a:rPr>
              <a:t>Answer or ask in a simple, understandable manner. Use simple words and K.I.S.S (Keep It Short and Simple). </a:t>
            </a:r>
            <a:r>
              <a:rPr lang="en-US" sz="1200" dirty="0">
                <a:effectLst/>
                <a:ea typeface="Calibri" panose="020F0502020204030204" pitchFamily="34" charset="0"/>
                <a:cs typeface="Symbol" panose="05050102010706020507" pitchFamily="18" charset="2"/>
              </a:rPr>
              <a:t>All information in the email must be genuine</a:t>
            </a:r>
            <a:endParaRPr lang="en-IN" sz="1200" dirty="0">
              <a:effectLst/>
              <a:ea typeface="Calibri" panose="020F0502020204030204" pitchFamily="34" charset="0"/>
              <a:cs typeface="Symbol" panose="05050102010706020507" pitchFamily="18" charset="2"/>
            </a:endParaRPr>
          </a:p>
          <a:p>
            <a:pPr marL="457200" lvl="0" indent="-457200">
              <a:buFont typeface="+mj-lt"/>
              <a:buAutoNum type="arabicPeriod"/>
            </a:pPr>
            <a:endParaRPr lang="en-GB" sz="1200" b="0" dirty="0">
              <a:effectLst/>
            </a:endParaRPr>
          </a:p>
          <a:p>
            <a:pPr marL="457200" lvl="0" indent="-457200">
              <a:buFont typeface="+mj-lt"/>
              <a:buAutoNum type="arabicPeriod"/>
            </a:pPr>
            <a:r>
              <a:rPr lang="en-GB" sz="1200" b="0" dirty="0">
                <a:effectLst/>
              </a:rPr>
              <a:t>Complete – Your email must contain all the relevant information to the matter at hand so that there is no back and forth of emails. This will also need you to be clear about why you are writing the email and what information you want to share or ask for. </a:t>
            </a:r>
            <a:r>
              <a:rPr lang="en-US" sz="1100" dirty="0">
                <a:effectLst/>
                <a:ea typeface="Calibri" panose="020F0502020204030204" pitchFamily="34" charset="0"/>
              </a:rPr>
              <a:t>Answer all questions and expected questions.</a:t>
            </a:r>
            <a:endParaRPr lang="en-GB" sz="1200" b="0" dirty="0">
              <a:effectLst/>
            </a:endParaRPr>
          </a:p>
          <a:p>
            <a:pPr marL="457200" lvl="0" indent="-457200">
              <a:buFont typeface="+mj-lt"/>
              <a:buAutoNum type="arabicPeriod"/>
            </a:pPr>
            <a:endParaRPr lang="en-GB" sz="1200" b="0" dirty="0">
              <a:effectLst/>
            </a:endParaRPr>
          </a:p>
          <a:p>
            <a:pPr marL="457200" lvl="0" indent="-457200">
              <a:buFont typeface="+mj-lt"/>
              <a:buAutoNum type="arabicPeriod"/>
            </a:pPr>
            <a:r>
              <a:rPr lang="en-GB" sz="1200" b="0" dirty="0">
                <a:effectLst/>
              </a:rPr>
              <a:t>Concise – Your email must be preferably short and to the point. Avoiding unnecessary explanations or lengthy, complex sentences is necessary to maintain clarity and readability. Also, your email must be organized and clean for better understanding. </a:t>
            </a:r>
            <a:r>
              <a:rPr lang="en-US" sz="1100" dirty="0">
                <a:effectLst/>
                <a:ea typeface="Calibri" panose="020F0502020204030204" pitchFamily="34" charset="0"/>
              </a:rPr>
              <a:t>Use shorter, meaningful statements and write to the point. Avoid unnecessary words and complicated vocabulary.</a:t>
            </a:r>
            <a:endParaRPr lang="en-GB" sz="1200" b="0" dirty="0">
              <a:effectLst/>
            </a:endParaRPr>
          </a:p>
          <a:p>
            <a:pPr marL="457200" lvl="0" indent="-457200">
              <a:buFont typeface="+mj-lt"/>
              <a:buAutoNum type="arabicPeriod"/>
            </a:pPr>
            <a:endParaRPr lang="en-GB" sz="1200" b="0" dirty="0">
              <a:effectLst/>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dirty="0">
                <a:effectLst/>
              </a:rPr>
              <a:t>Courteous – As we know, your choice of words is all that matters in an email. Therefore, being polite, respectful and empathetic in your email will help you express your emotion, intent as well as involvement with the matter at hand. </a:t>
            </a:r>
            <a:r>
              <a:rPr lang="en-US" sz="1100" dirty="0">
                <a:effectLst/>
                <a:ea typeface="Calibri" panose="020F0502020204030204" pitchFamily="34" charset="0"/>
                <a:cs typeface="Calibri" panose="020F0502020204030204" pitchFamily="34" charset="0"/>
              </a:rPr>
              <a:t>Usage of the right words will convey the right tone.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u="sng" dirty="0">
                <a:effectLst/>
                <a:ea typeface="Calibri" panose="020F0502020204030204" pitchFamily="34" charset="0"/>
                <a:cs typeface="Calibri" panose="020F0502020204030204" pitchFamily="34" charset="0"/>
              </a:rPr>
              <a:t>Remember: HOW you write an email shows WHO you are!</a:t>
            </a:r>
            <a:endParaRPr lang="en-IN" sz="1100" dirty="0">
              <a:effectLst/>
              <a:ea typeface="Calibri" panose="020F0502020204030204" pitchFamily="34" charset="0"/>
              <a:cs typeface="Calibri" panose="020F0502020204030204" pitchFamily="34" charset="0"/>
            </a:endParaRPr>
          </a:p>
          <a:p>
            <a:pPr marL="0" lvl="0" indent="0">
              <a:buFont typeface="+mj-lt"/>
              <a:buNone/>
            </a:pPr>
            <a:endParaRPr lang="en-GB" sz="1200" b="0" dirty="0">
              <a:effectLst/>
            </a:endParaRPr>
          </a:p>
          <a:p>
            <a:pPr marL="0" lvl="0" indent="0">
              <a:buFont typeface="+mj-lt"/>
              <a:buNone/>
            </a:pPr>
            <a:r>
              <a:rPr lang="en-GB" sz="1200" b="0" dirty="0">
                <a:effectLst/>
              </a:rPr>
              <a:t>Now that we know how an email must be, let us look at the components of an email.</a:t>
            </a:r>
            <a:endParaRPr lang="en-IN" sz="1200"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i="1" dirty="0"/>
              <a:t>Transition to the next slide.</a:t>
            </a:r>
          </a:p>
          <a:p>
            <a:endParaRPr lang="en-IN" dirty="0"/>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6</a:t>
            </a:fld>
            <a:endParaRPr lang="en-IN" dirty="0"/>
          </a:p>
        </p:txBody>
      </p:sp>
    </p:spTree>
    <p:extLst>
      <p:ext uri="{BB962C8B-B14F-4D97-AF65-F5344CB8AC3E}">
        <p14:creationId xmlns:p14="http://schemas.microsoft.com/office/powerpoint/2010/main" val="90039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i="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i="0" dirty="0"/>
              <a:t>Every typical email has some standard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i="0" dirty="0"/>
              <a:t>The Recipient field – ‘To’ is mandatory, and Cc and Bcc are optional.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i="0" dirty="0"/>
              <a:t>The Subject line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i="0" dirty="0"/>
              <a:t>The content box/ Email Body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i="0" dirty="0"/>
              <a:t>Attachment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i="0" dirty="0"/>
              <a:t>Many other components like editing and formatting options depend on the email provider.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i="0" dirty="0"/>
              <a:t>Let us look at how to draft an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i="0" dirty="0"/>
              <a:t>Now, you may say – “I have been writing emails for ages now. What’s new?”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b="1" i="0" dirty="0"/>
              <a:t>Trainer to 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b="0" i="0" dirty="0"/>
              <a:t>When you are composing or drafting a new email, what is your first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b="0" i="1" dirty="0"/>
              <a:t>Elicit responses. (You could ask each participant for their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i="1" dirty="0"/>
              <a:t>Transition to the next slide.</a:t>
            </a:r>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7</a:t>
            </a:fld>
            <a:endParaRPr lang="en-US" dirty="0"/>
          </a:p>
        </p:txBody>
      </p:sp>
    </p:spTree>
    <p:extLst>
      <p:ext uri="{BB962C8B-B14F-4D97-AF65-F5344CB8AC3E}">
        <p14:creationId xmlns:p14="http://schemas.microsoft.com/office/powerpoint/2010/main" val="353703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a:t>
            </a:r>
          </a:p>
          <a:p>
            <a:endParaRPr lang="en-GB" b="1" dirty="0"/>
          </a:p>
          <a:p>
            <a:r>
              <a:rPr lang="en-GB" b="0" dirty="0"/>
              <a:t>Imagine that you are moving homes. </a:t>
            </a:r>
          </a:p>
          <a:p>
            <a:r>
              <a:rPr lang="en-GB" b="0" dirty="0"/>
              <a:t>How do you pack your things?</a:t>
            </a:r>
          </a:p>
          <a:p>
            <a:endParaRPr lang="en-GB" b="0" dirty="0"/>
          </a:p>
          <a:p>
            <a:r>
              <a:rPr lang="en-GB" b="0" i="1" dirty="0"/>
              <a:t>Elicit responses.</a:t>
            </a:r>
          </a:p>
          <a:p>
            <a:endParaRPr lang="en-GB" b="0" i="1" dirty="0"/>
          </a:p>
          <a:p>
            <a:r>
              <a:rPr lang="en-GB" b="0" i="0" dirty="0"/>
              <a:t>You put stuff from one space into the same box or put similar objects in the same box.</a:t>
            </a:r>
          </a:p>
          <a:p>
            <a:r>
              <a:rPr lang="en-GB" b="0" i="0" dirty="0"/>
              <a:t>Most people label the box so that it becomes easier to unpack.</a:t>
            </a:r>
          </a:p>
          <a:p>
            <a:endParaRPr lang="en-GB" b="0" i="0" dirty="0"/>
          </a:p>
          <a:p>
            <a:r>
              <a:rPr lang="en-GB" b="0" i="0" dirty="0"/>
              <a:t>When you move to your new home, you look at the label and decide if you want to open that box on priority.</a:t>
            </a:r>
          </a:p>
          <a:p>
            <a:r>
              <a:rPr lang="en-GB" b="0" i="0" dirty="0"/>
              <a:t>The subject line of the email serves the same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The subject line of an email helps the reader decide whether to open the email as a priority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ea typeface="Calibri" panose="020F0502020204030204" pitchFamily="34" charset="0"/>
                <a:cs typeface="Calibri" panose="020F0502020204030204" pitchFamily="34" charset="0"/>
              </a:rPr>
              <a:t>Trainer to ask: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How should a subject line be written?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ea typeface="Calibri" panose="020F0502020204030204" pitchFamily="34" charset="0"/>
                <a:cs typeface="Calibri" panose="020F0502020204030204" pitchFamily="34" charset="0"/>
              </a:rPr>
              <a:t>Elicit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effectLst/>
                <a:ea typeface="Calibri" panose="020F0502020204030204" pitchFamily="34" charset="0"/>
                <a:cs typeface="Calibri" panose="020F0502020204030204" pitchFamily="34" charset="0"/>
              </a:rPr>
              <a:t>Debrief: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ea typeface="Calibri" panose="020F0502020204030204" pitchFamily="34" charset="0"/>
                <a:cs typeface="Calibri" panose="020F0502020204030204" pitchFamily="34" charset="0"/>
              </a:rPr>
              <a:t>Do you know about the telegram from the earlier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ea typeface="Calibri" panose="020F0502020204030204" pitchFamily="34" charset="0"/>
                <a:cs typeface="Calibri" panose="020F0502020204030204" pitchFamily="34" charset="0"/>
              </a:rPr>
              <a:t>Elicit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Technology for communication would be rare and expensive. When someone would send a telegram, each word would be charged money.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So people would try to drop unnecessary words and articles to save money.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Thus, the subject line should be like a telegram or a label – short and crisp.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panose="020F0502020204030204" pitchFamily="34" charset="0"/>
              </a:rPr>
              <a:t>Drop articles and prepositions.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a typeface="Calibri" panose="020F0502020204030204" pitchFamily="34" charset="0"/>
              <a:cs typeface="Calibri" panose="020F0502020204030204" pitchFamily="34" charset="0"/>
            </a:endParaRPr>
          </a:p>
          <a:p>
            <a:r>
              <a:rPr lang="en-IN" b="0" dirty="0"/>
              <a:t>Let us look at some examples of subject lines.</a:t>
            </a:r>
          </a:p>
          <a:p>
            <a:endParaRPr lang="en-IN" b="0" dirty="0"/>
          </a:p>
          <a:p>
            <a:r>
              <a:rPr lang="en-IN" b="0" i="1" dirty="0"/>
              <a:t>Transition to the next slide.</a:t>
            </a:r>
          </a:p>
        </p:txBody>
      </p:sp>
      <p:sp>
        <p:nvSpPr>
          <p:cNvPr id="4" name="Slide Number Placeholder 3"/>
          <p:cNvSpPr>
            <a:spLocks noGrp="1"/>
          </p:cNvSpPr>
          <p:nvPr>
            <p:ph type="sldNum" sz="quarter" idx="5"/>
          </p:nvPr>
        </p:nvSpPr>
        <p:spPr/>
        <p:txBody>
          <a:bodyPr/>
          <a:lstStyle/>
          <a:p>
            <a:fld id="{F5453FCA-CD46-459E-A84D-61334D0A920D}" type="slidenum">
              <a:rPr lang="en-US" smtClean="0"/>
              <a:pPr/>
              <a:t>8</a:t>
            </a:fld>
            <a:endParaRPr lang="en-US" dirty="0"/>
          </a:p>
        </p:txBody>
      </p:sp>
    </p:spTree>
    <p:extLst>
      <p:ext uri="{BB962C8B-B14F-4D97-AF65-F5344CB8AC3E}">
        <p14:creationId xmlns:p14="http://schemas.microsoft.com/office/powerpoint/2010/main" val="79172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organizations have a standard template for the subject line, depending on the teams.</a:t>
            </a:r>
          </a:p>
          <a:p>
            <a:endParaRPr lang="en-GB" dirty="0"/>
          </a:p>
          <a:p>
            <a:r>
              <a:rPr lang="en-GB" dirty="0"/>
              <a:t>Like case no. – issue – customer name </a:t>
            </a:r>
          </a:p>
          <a:p>
            <a:endParaRPr lang="en-GB" dirty="0"/>
          </a:p>
          <a:p>
            <a:r>
              <a:rPr lang="en-GB" dirty="0"/>
              <a:t>Let us do a quick activity</a:t>
            </a:r>
            <a:r>
              <a:rPr lang="en-IN" dirty="0"/>
              <a:t>.</a:t>
            </a:r>
          </a:p>
          <a:p>
            <a:endParaRPr lang="en-IN" dirty="0"/>
          </a:p>
          <a:p>
            <a:r>
              <a:rPr lang="en-IN" i="1" dirty="0"/>
              <a:t>Transition to the next slide.</a:t>
            </a:r>
            <a:r>
              <a:rPr lang="en-IN" dirty="0"/>
              <a:t> </a:t>
            </a:r>
          </a:p>
        </p:txBody>
      </p:sp>
      <p:sp>
        <p:nvSpPr>
          <p:cNvPr id="4" name="Slide Number Placeholder 3"/>
          <p:cNvSpPr>
            <a:spLocks noGrp="1"/>
          </p:cNvSpPr>
          <p:nvPr>
            <p:ph type="sldNum" sz="quarter" idx="5"/>
          </p:nvPr>
        </p:nvSpPr>
        <p:spPr/>
        <p:txBody>
          <a:bodyPr/>
          <a:lstStyle/>
          <a:p>
            <a:fld id="{F5453FCA-CD46-459E-A84D-61334D0A920D}" type="slidenum">
              <a:rPr lang="en-US" smtClean="0"/>
              <a:pPr/>
              <a:t>9</a:t>
            </a:fld>
            <a:endParaRPr lang="en-US" dirty="0"/>
          </a:p>
        </p:txBody>
      </p:sp>
    </p:spTree>
    <p:extLst>
      <p:ext uri="{BB962C8B-B14F-4D97-AF65-F5344CB8AC3E}">
        <p14:creationId xmlns:p14="http://schemas.microsoft.com/office/powerpoint/2010/main" val="196328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Swis721 Cn BT" panose="020B050602020203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Swis721 Cn BT" panose="020B05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03-09-2024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Rectangle 6"/>
          <p:cNvSpPr/>
          <p:nvPr userDrawn="1"/>
        </p:nvSpPr>
        <p:spPr>
          <a:xfrm>
            <a:off x="3616960" y="6644640"/>
            <a:ext cx="857504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Rectangle 7"/>
          <p:cNvSpPr/>
          <p:nvPr userDrawn="1"/>
        </p:nvSpPr>
        <p:spPr>
          <a:xfrm>
            <a:off x="1018542" y="6644640"/>
            <a:ext cx="8575040" cy="216654"/>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9" name="TextBox 8"/>
          <p:cNvSpPr txBox="1"/>
          <p:nvPr userDrawn="1"/>
        </p:nvSpPr>
        <p:spPr>
          <a:xfrm flipH="1">
            <a:off x="2078300" y="6612820"/>
            <a:ext cx="2245364" cy="307777"/>
          </a:xfrm>
          <a:prstGeom prst="rect">
            <a:avLst/>
          </a:prstGeom>
          <a:noFill/>
        </p:spPr>
        <p:txBody>
          <a:bodyPr wrap="square" rtlCol="0">
            <a:spAutoFit/>
          </a:bodyPr>
          <a:lstStyle/>
          <a:p>
            <a:r>
              <a:rPr lang="en-IN" sz="1400" dirty="0">
                <a:latin typeface="Swis721 Cn BT" panose="020B0506020202030204" pitchFamily="34" charset="0"/>
              </a:rPr>
              <a:t>Business Communication</a:t>
            </a:r>
          </a:p>
        </p:txBody>
      </p:sp>
      <p:sp>
        <p:nvSpPr>
          <p:cNvPr id="11" name="TextBox 10"/>
          <p:cNvSpPr txBox="1"/>
          <p:nvPr userDrawn="1"/>
        </p:nvSpPr>
        <p:spPr>
          <a:xfrm flipH="1">
            <a:off x="5701717" y="661282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p:cNvSpPr/>
          <p:nvPr userDrawn="1"/>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03-09-2024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03-09-2024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90E269-1F92-4D84-9B29-E042163E8250}" type="datetimeFigureOut">
              <a:rPr lang="en-US"/>
              <a:pPr>
                <a:defRPr/>
              </a:pPr>
              <a:t>9/3/2024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41C6C1-CBEF-49BE-B08E-2356EE237498}" type="slidenum">
              <a:rPr lang="en-US"/>
              <a:pPr>
                <a:defRPr/>
              </a:pPr>
              <a:t>‹#›</a:t>
            </a:fld>
            <a:endParaRPr lang="en-US"/>
          </a:p>
        </p:txBody>
      </p:sp>
    </p:spTree>
    <p:extLst>
      <p:ext uri="{BB962C8B-B14F-4D97-AF65-F5344CB8AC3E}">
        <p14:creationId xmlns:p14="http://schemas.microsoft.com/office/powerpoint/2010/main" val="108385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03-09-2024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wis721 Cn BT" panose="020B050602020203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wis721 Cn BT" panose="020B05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03-09-2024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sz="half" idx="1"/>
          </p:nvPr>
        </p:nvSpPr>
        <p:spPr>
          <a:xfrm>
            <a:off x="838200" y="1825625"/>
            <a:ext cx="5181600" cy="435133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half" idx="2"/>
          </p:nvPr>
        </p:nvSpPr>
        <p:spPr>
          <a:xfrm>
            <a:off x="6172200" y="1825625"/>
            <a:ext cx="5181600" cy="435133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03-09-2024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Date Placeholder 6"/>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03-09-2024</a:t>
            </a:fld>
            <a:endParaRPr lang="en-IN" dirty="0"/>
          </a:p>
        </p:txBody>
      </p:sp>
      <p:sp>
        <p:nvSpPr>
          <p:cNvPr id="8" name="Footer Placeholder 7"/>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9" name="Slide Number Placeholder 8"/>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Date Placeholder 2"/>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03-09-2024</a:t>
            </a:fld>
            <a:endParaRPr lang="en-IN" dirty="0"/>
          </a:p>
        </p:txBody>
      </p:sp>
      <p:sp>
        <p:nvSpPr>
          <p:cNvPr id="4" name="Footer Placeholder 3"/>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5" name="Slide Number Placeholder 4"/>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03-09-2024</a:t>
            </a:fld>
            <a:endParaRPr lang="en-IN" dirty="0"/>
          </a:p>
        </p:txBody>
      </p:sp>
      <p:sp>
        <p:nvSpPr>
          <p:cNvPr id="3" name="Footer Placeholder 2"/>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4" name="Slide Number Placeholder 3"/>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5183188" y="987425"/>
            <a:ext cx="6172200" cy="4873625"/>
          </a:xfrm>
        </p:spPr>
        <p:txBody>
          <a:bodyPr/>
          <a:lstStyle>
            <a:lvl1pPr>
              <a:defRPr sz="3200">
                <a:latin typeface="Swis721 Cn BT" panose="020B0506020202030204" pitchFamily="34" charset="0"/>
              </a:defRPr>
            </a:lvl1pPr>
            <a:lvl2pPr>
              <a:defRPr sz="2800">
                <a:latin typeface="Swis721 Cn BT" panose="020B0506020202030204" pitchFamily="34" charset="0"/>
              </a:defRPr>
            </a:lvl2pPr>
            <a:lvl3pPr>
              <a:defRPr sz="2400">
                <a:latin typeface="Swis721 Cn BT" panose="020B0506020202030204" pitchFamily="34" charset="0"/>
              </a:defRPr>
            </a:lvl3pPr>
            <a:lvl4pPr>
              <a:defRPr sz="2000">
                <a:latin typeface="Swis721 Cn BT" panose="020B0506020202030204" pitchFamily="34" charset="0"/>
              </a:defRPr>
            </a:lvl4pPr>
            <a:lvl5pPr>
              <a:defRPr sz="2000">
                <a:latin typeface="Swis721 Cn BT" panose="020B0506020202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03-09-2024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Swis721 Cn BT" panose="020B05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03-09-2024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4588" y="308310"/>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1D1F399B-66F8-410B-BC10-53BC70ADDC32}" type="datetimeFigureOut">
              <a:rPr lang="en-IN" smtClean="0"/>
              <a:pPr/>
              <a:t>03-09-2024</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360A5280-CC13-4BA4-BED6-ED44419E581B}" type="slidenum">
              <a:rPr lang="en-IN" smtClean="0"/>
              <a:pPr/>
              <a:t>‹#›</a:t>
            </a:fld>
            <a:endParaRPr lang="en-IN" dirty="0"/>
          </a:p>
        </p:txBody>
      </p:sp>
      <p:sp>
        <p:nvSpPr>
          <p:cNvPr id="7" name="Rectangle 6"/>
          <p:cNvSpPr/>
          <p:nvPr userDrawn="1"/>
        </p:nvSpPr>
        <p:spPr>
          <a:xfrm>
            <a:off x="3616960" y="6644640"/>
            <a:ext cx="857504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Rectangle 7"/>
          <p:cNvSpPr/>
          <p:nvPr userDrawn="1"/>
        </p:nvSpPr>
        <p:spPr>
          <a:xfrm>
            <a:off x="0" y="6644640"/>
            <a:ext cx="9593582" cy="216654"/>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9" name="TextBox 8"/>
          <p:cNvSpPr txBox="1"/>
          <p:nvPr userDrawn="1"/>
        </p:nvSpPr>
        <p:spPr>
          <a:xfrm flipH="1">
            <a:off x="2027966" y="6612820"/>
            <a:ext cx="2245364" cy="307777"/>
          </a:xfrm>
          <a:prstGeom prst="rect">
            <a:avLst/>
          </a:prstGeom>
          <a:noFill/>
        </p:spPr>
        <p:txBody>
          <a:bodyPr wrap="square" rtlCol="0">
            <a:spAutoFit/>
          </a:bodyPr>
          <a:lstStyle/>
          <a:p>
            <a:r>
              <a:rPr lang="en-IN" sz="1400" dirty="0">
                <a:latin typeface="Swis721 Cn BT" panose="020B0506020202030204" pitchFamily="34" charset="0"/>
              </a:rPr>
              <a:t> Business Communication</a:t>
            </a:r>
          </a:p>
        </p:txBody>
      </p:sp>
      <p:sp>
        <p:nvSpPr>
          <p:cNvPr id="11" name="TextBox 10"/>
          <p:cNvSpPr txBox="1"/>
          <p:nvPr userDrawn="1"/>
        </p:nvSpPr>
        <p:spPr>
          <a:xfrm flipH="1">
            <a:off x="5701717" y="661282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p:cNvSpPr/>
          <p:nvPr userDrawn="1"/>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1026" name="Picture 2">
            <a:extLst>
              <a:ext uri="{FF2B5EF4-FFF2-40B4-BE49-F238E27FC236}">
                <a16:creationId xmlns:a16="http://schemas.microsoft.com/office/drawing/2014/main" id="{956C62E0-DC85-4E74-7842-9F8ECB6154F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500" y="88856"/>
            <a:ext cx="715385" cy="8237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E29C66A-F2C4-7A4C-9495-80744946229F}"/>
              </a:ext>
            </a:extLst>
          </p:cNvPr>
          <p:cNvSpPr txBox="1">
            <a:spLocks/>
          </p:cNvSpPr>
          <p:nvPr/>
        </p:nvSpPr>
        <p:spPr>
          <a:xfrm>
            <a:off x="1524000" y="5165400"/>
            <a:ext cx="9144000" cy="682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IN" b="1" dirty="0"/>
              <a:t>Business Communication</a:t>
            </a:r>
          </a:p>
        </p:txBody>
      </p:sp>
      <p:sp>
        <p:nvSpPr>
          <p:cNvPr id="15" name="TextBox 14">
            <a:extLst>
              <a:ext uri="{FF2B5EF4-FFF2-40B4-BE49-F238E27FC236}">
                <a16:creationId xmlns:a16="http://schemas.microsoft.com/office/drawing/2014/main" id="{BF790711-6A98-8782-3397-EF80068D78F5}"/>
              </a:ext>
            </a:extLst>
          </p:cNvPr>
          <p:cNvSpPr txBox="1"/>
          <p:nvPr/>
        </p:nvSpPr>
        <p:spPr>
          <a:xfrm>
            <a:off x="3286015" y="5869370"/>
            <a:ext cx="5619970" cy="461665"/>
          </a:xfrm>
          <a:prstGeom prst="rect">
            <a:avLst/>
          </a:prstGeom>
          <a:noFill/>
        </p:spPr>
        <p:txBody>
          <a:bodyPr wrap="square">
            <a:spAutoFit/>
          </a:bodyPr>
          <a:lstStyle/>
          <a:p>
            <a:pPr algn="ctr"/>
            <a:r>
              <a:rPr lang="en-GB" sz="2400" dirty="0">
                <a:latin typeface="Swis721 Cn BT" panose="020B0506020202030204" pitchFamily="34" charset="0"/>
              </a:rPr>
              <a:t>Strengthening professional relationships</a:t>
            </a:r>
            <a:endParaRPr lang="en-IN" sz="2400" dirty="0">
              <a:latin typeface="Swis721 Cn BT" panose="020B0506020202030204" pitchFamily="34" charset="0"/>
            </a:endParaRPr>
          </a:p>
        </p:txBody>
      </p:sp>
      <p:pic>
        <p:nvPicPr>
          <p:cNvPr id="2" name="Picture 1">
            <a:extLst>
              <a:ext uri="{FF2B5EF4-FFF2-40B4-BE49-F238E27FC236}">
                <a16:creationId xmlns:a16="http://schemas.microsoft.com/office/drawing/2014/main" id="{6D8E375E-6252-4920-78EF-9D801D556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44962"/>
          </a:xfrm>
          <a:prstGeom prst="rect">
            <a:avLst/>
          </a:prstGeom>
        </p:spPr>
      </p:pic>
      <p:sp>
        <p:nvSpPr>
          <p:cNvPr id="3" name="Rectangle 2">
            <a:extLst>
              <a:ext uri="{FF2B5EF4-FFF2-40B4-BE49-F238E27FC236}">
                <a16:creationId xmlns:a16="http://schemas.microsoft.com/office/drawing/2014/main" id="{3D8E6250-7A30-BAD6-8DD7-1FDCCE6D6BE5}"/>
              </a:ext>
            </a:extLst>
          </p:cNvPr>
          <p:cNvSpPr/>
          <p:nvPr/>
        </p:nvSpPr>
        <p:spPr>
          <a:xfrm>
            <a:off x="11049000" y="5297920"/>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2050" name="Picture 2">
            <a:extLst>
              <a:ext uri="{FF2B5EF4-FFF2-40B4-BE49-F238E27FC236}">
                <a16:creationId xmlns:a16="http://schemas.microsoft.com/office/drawing/2014/main" id="{936C340D-2C81-8954-1026-73D363885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9" y="5297920"/>
            <a:ext cx="1193088" cy="115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8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729" y="1617281"/>
            <a:ext cx="4067549" cy="4351338"/>
          </a:xfrm>
        </p:spPr>
        <p:txBody>
          <a:bodyPr>
            <a:normAutofit fontScale="77500" lnSpcReduction="20000"/>
          </a:bodyPr>
          <a:lstStyle/>
          <a:p>
            <a:pPr marL="0" indent="0">
              <a:buNone/>
            </a:pPr>
            <a:endParaRPr lang="en-US" sz="2400" b="1" u="sng" dirty="0">
              <a:latin typeface="+mj-lt"/>
            </a:endParaRPr>
          </a:p>
          <a:p>
            <a:pPr marL="457200" indent="-457200">
              <a:buFont typeface="+mj-lt"/>
              <a:buAutoNum type="arabicPeriod"/>
            </a:pPr>
            <a:r>
              <a:rPr lang="en-US" sz="3100" dirty="0">
                <a:latin typeface="+mj-lt"/>
              </a:rPr>
              <a:t>Salutation</a:t>
            </a:r>
          </a:p>
          <a:p>
            <a:pPr marL="457200" indent="-457200">
              <a:buFont typeface="+mj-lt"/>
              <a:buAutoNum type="arabicPeriod"/>
            </a:pPr>
            <a:endParaRPr lang="en-US" sz="2400" dirty="0">
              <a:latin typeface="+mj-lt"/>
            </a:endParaRPr>
          </a:p>
          <a:p>
            <a:pPr marL="457200" indent="-457200">
              <a:buFont typeface="+mj-lt"/>
              <a:buAutoNum type="arabicPeriod"/>
            </a:pPr>
            <a:r>
              <a:rPr lang="en-US" sz="3100" dirty="0">
                <a:latin typeface="+mj-lt"/>
              </a:rPr>
              <a:t>Greeting</a:t>
            </a:r>
          </a:p>
          <a:p>
            <a:pPr marL="457200" indent="-457200">
              <a:buFont typeface="+mj-lt"/>
              <a:buAutoNum type="arabicPeriod"/>
            </a:pPr>
            <a:endParaRPr lang="en-US" sz="2400" dirty="0">
              <a:latin typeface="+mj-lt"/>
            </a:endParaRPr>
          </a:p>
          <a:p>
            <a:pPr marL="457200" indent="-457200">
              <a:buFont typeface="+mj-lt"/>
              <a:buAutoNum type="arabicPeriod"/>
            </a:pPr>
            <a:r>
              <a:rPr lang="en-US" sz="3100" dirty="0">
                <a:latin typeface="+mj-lt"/>
              </a:rPr>
              <a:t>Reason for your email</a:t>
            </a:r>
          </a:p>
          <a:p>
            <a:pPr marL="457200" indent="-457200">
              <a:buFont typeface="+mj-lt"/>
              <a:buAutoNum type="arabicPeriod"/>
            </a:pPr>
            <a:endParaRPr lang="en-US" sz="2400" dirty="0">
              <a:latin typeface="+mj-lt"/>
            </a:endParaRPr>
          </a:p>
          <a:p>
            <a:pPr marL="457200" indent="-457200">
              <a:buFont typeface="+mj-lt"/>
              <a:buAutoNum type="arabicPeriod"/>
            </a:pPr>
            <a:r>
              <a:rPr lang="en-US" sz="3100" dirty="0">
                <a:latin typeface="+mj-lt"/>
              </a:rPr>
              <a:t>Call to action</a:t>
            </a:r>
          </a:p>
          <a:p>
            <a:pPr marL="457200" indent="-457200">
              <a:buFont typeface="+mj-lt"/>
              <a:buAutoNum type="arabicPeriod"/>
            </a:pPr>
            <a:endParaRPr lang="en-US" sz="2400" dirty="0">
              <a:latin typeface="+mj-lt"/>
            </a:endParaRPr>
          </a:p>
          <a:p>
            <a:pPr marL="457200" indent="-457200">
              <a:buFont typeface="+mj-lt"/>
              <a:buAutoNum type="arabicPeriod"/>
            </a:pPr>
            <a:r>
              <a:rPr lang="en-US" dirty="0">
                <a:latin typeface="+mj-lt"/>
              </a:rPr>
              <a:t>Closing message</a:t>
            </a:r>
          </a:p>
          <a:p>
            <a:pPr marL="457200" indent="-457200">
              <a:buFont typeface="+mj-lt"/>
              <a:buAutoNum type="arabicPeriod"/>
            </a:pPr>
            <a:endParaRPr lang="en-US" sz="2400" dirty="0">
              <a:latin typeface="+mj-lt"/>
            </a:endParaRPr>
          </a:p>
          <a:p>
            <a:pPr marL="457200" indent="-457200">
              <a:buFont typeface="+mj-lt"/>
              <a:buAutoNum type="arabicPeriod"/>
            </a:pPr>
            <a:r>
              <a:rPr lang="en-US" dirty="0">
                <a:latin typeface="+mj-lt"/>
              </a:rPr>
              <a:t>Signature</a:t>
            </a:r>
          </a:p>
          <a:p>
            <a:pPr marL="0" indent="0">
              <a:buNone/>
            </a:pPr>
            <a:endParaRPr lang="en-US" sz="2400" dirty="0">
              <a:latin typeface="Agency FB" panose="020B0503020202020204" pitchFamily="34" charset="0"/>
            </a:endParaRPr>
          </a:p>
        </p:txBody>
      </p:sp>
      <p:sp>
        <p:nvSpPr>
          <p:cNvPr id="5" name="Title 3"/>
          <p:cNvSpPr txBox="1">
            <a:spLocks/>
          </p:cNvSpPr>
          <p:nvPr/>
        </p:nvSpPr>
        <p:spPr>
          <a:xfrm>
            <a:off x="845232" y="178181"/>
            <a:ext cx="91440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Email- Body</a:t>
            </a:r>
            <a:endParaRPr lang="en-IN" sz="3600" b="1" dirty="0"/>
          </a:p>
        </p:txBody>
      </p:sp>
      <p:pic>
        <p:nvPicPr>
          <p:cNvPr id="12290" name="Picture 2" descr="Photo picture of smiling businesswoman holding sign of envelope">
            <a:extLst>
              <a:ext uri="{FF2B5EF4-FFF2-40B4-BE49-F238E27FC236}">
                <a16:creationId xmlns:a16="http://schemas.microsoft.com/office/drawing/2014/main" id="{1D57456B-D85E-A4F1-4DA7-3827141DB9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3544" y="4502552"/>
            <a:ext cx="1346498" cy="20213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89F9AC-2AB8-9273-F596-95114159F53F}"/>
              </a:ext>
            </a:extLst>
          </p:cNvPr>
          <p:cNvSpPr txBox="1"/>
          <p:nvPr/>
        </p:nvSpPr>
        <p:spPr>
          <a:xfrm>
            <a:off x="5428527" y="1724628"/>
            <a:ext cx="5898266" cy="4243991"/>
          </a:xfrm>
          <a:prstGeom prst="rect">
            <a:avLst/>
          </a:prstGeom>
          <a:noFill/>
        </p:spPr>
        <p:txBody>
          <a:bodyPr wrap="square" rtlCol="0">
            <a:spAutoFit/>
          </a:bodyPr>
          <a:lstStyle/>
          <a:p>
            <a:r>
              <a:rPr lang="en-IN" dirty="0"/>
              <a:t>Dear </a:t>
            </a:r>
            <a:r>
              <a:rPr lang="en-IN" dirty="0" err="1"/>
              <a:t>Aanchal</a:t>
            </a:r>
            <a:endParaRPr lang="en-IN" dirty="0"/>
          </a:p>
          <a:p>
            <a:endParaRPr lang="en-IN" dirty="0"/>
          </a:p>
          <a:p>
            <a:r>
              <a:rPr lang="en-IN" dirty="0"/>
              <a:t>Hope you had a great Start to your day</a:t>
            </a:r>
          </a:p>
          <a:p>
            <a:endParaRPr lang="en-IN" dirty="0"/>
          </a:p>
          <a:p>
            <a:r>
              <a:rPr lang="en-IN" dirty="0"/>
              <a:t>I am writing you this email to remind you regarding the</a:t>
            </a:r>
          </a:p>
          <a:p>
            <a:r>
              <a:rPr lang="en-IN" dirty="0"/>
              <a:t>Documents pending at your end.</a:t>
            </a:r>
          </a:p>
          <a:p>
            <a:endParaRPr lang="en-IN" dirty="0"/>
          </a:p>
          <a:p>
            <a:r>
              <a:rPr lang="en-IN" dirty="0"/>
              <a:t>Kindly get these documents signed and shared with </a:t>
            </a:r>
          </a:p>
          <a:p>
            <a:r>
              <a:rPr lang="en-IN" dirty="0"/>
              <a:t>me today before 3 PM so that I can get the same approved </a:t>
            </a:r>
          </a:p>
          <a:p>
            <a:r>
              <a:rPr lang="en-IN" dirty="0"/>
              <a:t>From my manager.</a:t>
            </a:r>
          </a:p>
          <a:p>
            <a:endParaRPr lang="en-IN" dirty="0"/>
          </a:p>
          <a:p>
            <a:r>
              <a:rPr lang="en-IN" dirty="0"/>
              <a:t>Looking forward for your support as always</a:t>
            </a:r>
          </a:p>
          <a:p>
            <a:endParaRPr lang="en-IN" dirty="0"/>
          </a:p>
          <a:p>
            <a:r>
              <a:rPr lang="en-IN" dirty="0"/>
              <a:t>Thanks &amp; Regards</a:t>
            </a:r>
          </a:p>
          <a:p>
            <a:r>
              <a:rPr lang="en-IN" dirty="0"/>
              <a:t>Nina</a:t>
            </a:r>
          </a:p>
        </p:txBody>
      </p:sp>
      <p:sp>
        <p:nvSpPr>
          <p:cNvPr id="6" name="TextBox 5">
            <a:extLst>
              <a:ext uri="{FF2B5EF4-FFF2-40B4-BE49-F238E27FC236}">
                <a16:creationId xmlns:a16="http://schemas.microsoft.com/office/drawing/2014/main" id="{2B52625D-AB3B-5D37-BD0C-D8D8D53E2176}"/>
              </a:ext>
            </a:extLst>
          </p:cNvPr>
          <p:cNvSpPr txBox="1"/>
          <p:nvPr/>
        </p:nvSpPr>
        <p:spPr>
          <a:xfrm>
            <a:off x="7065804" y="1724628"/>
            <a:ext cx="954107" cy="338554"/>
          </a:xfrm>
          <a:prstGeom prst="rect">
            <a:avLst/>
          </a:prstGeom>
          <a:solidFill>
            <a:srgbClr val="21BCFD"/>
          </a:solidFill>
        </p:spPr>
        <p:txBody>
          <a:bodyPr wrap="none" rtlCol="0">
            <a:spAutoFit/>
          </a:bodyPr>
          <a:lstStyle/>
          <a:p>
            <a:r>
              <a:rPr lang="en-US" sz="1600" dirty="0">
                <a:solidFill>
                  <a:schemeClr val="bg1"/>
                </a:solidFill>
                <a:latin typeface="+mj-lt"/>
              </a:rPr>
              <a:t>Salutation</a:t>
            </a:r>
          </a:p>
        </p:txBody>
      </p:sp>
      <p:sp>
        <p:nvSpPr>
          <p:cNvPr id="7" name="TextBox 6">
            <a:extLst>
              <a:ext uri="{FF2B5EF4-FFF2-40B4-BE49-F238E27FC236}">
                <a16:creationId xmlns:a16="http://schemas.microsoft.com/office/drawing/2014/main" id="{360ECA60-DC86-33DE-1979-1E3EBE36028A}"/>
              </a:ext>
            </a:extLst>
          </p:cNvPr>
          <p:cNvSpPr txBox="1"/>
          <p:nvPr/>
        </p:nvSpPr>
        <p:spPr>
          <a:xfrm>
            <a:off x="8997995" y="2275267"/>
            <a:ext cx="923651" cy="338554"/>
          </a:xfrm>
          <a:prstGeom prst="rect">
            <a:avLst/>
          </a:prstGeom>
          <a:solidFill>
            <a:srgbClr val="21BCFD"/>
          </a:solidFill>
        </p:spPr>
        <p:txBody>
          <a:bodyPr wrap="none" rtlCol="0">
            <a:spAutoFit/>
          </a:bodyPr>
          <a:lstStyle/>
          <a:p>
            <a:r>
              <a:rPr lang="en-US" sz="1600" dirty="0">
                <a:solidFill>
                  <a:schemeClr val="bg1"/>
                </a:solidFill>
                <a:latin typeface="+mj-lt"/>
              </a:rPr>
              <a:t>Greetings</a:t>
            </a:r>
          </a:p>
        </p:txBody>
      </p:sp>
      <p:sp>
        <p:nvSpPr>
          <p:cNvPr id="8" name="TextBox 7">
            <a:extLst>
              <a:ext uri="{FF2B5EF4-FFF2-40B4-BE49-F238E27FC236}">
                <a16:creationId xmlns:a16="http://schemas.microsoft.com/office/drawing/2014/main" id="{44D6AE84-3891-8929-BFE2-E3D31A33CA70}"/>
              </a:ext>
            </a:extLst>
          </p:cNvPr>
          <p:cNvSpPr txBox="1"/>
          <p:nvPr/>
        </p:nvSpPr>
        <p:spPr>
          <a:xfrm>
            <a:off x="8469264" y="3164460"/>
            <a:ext cx="1800108" cy="338554"/>
          </a:xfrm>
          <a:prstGeom prst="rect">
            <a:avLst/>
          </a:prstGeom>
          <a:solidFill>
            <a:srgbClr val="21BCFD"/>
          </a:solidFill>
        </p:spPr>
        <p:txBody>
          <a:bodyPr wrap="none" rtlCol="0">
            <a:spAutoFit/>
          </a:bodyPr>
          <a:lstStyle/>
          <a:p>
            <a:r>
              <a:rPr lang="en-US" sz="1600" dirty="0">
                <a:solidFill>
                  <a:schemeClr val="bg1"/>
                </a:solidFill>
                <a:latin typeface="+mj-lt"/>
              </a:rPr>
              <a:t>Reason for the Email</a:t>
            </a:r>
          </a:p>
        </p:txBody>
      </p:sp>
      <p:sp>
        <p:nvSpPr>
          <p:cNvPr id="9" name="TextBox 8">
            <a:extLst>
              <a:ext uri="{FF2B5EF4-FFF2-40B4-BE49-F238E27FC236}">
                <a16:creationId xmlns:a16="http://schemas.microsoft.com/office/drawing/2014/main" id="{14D33852-2F4D-FA2A-35D8-1483597E7377}"/>
              </a:ext>
            </a:extLst>
          </p:cNvPr>
          <p:cNvSpPr txBox="1"/>
          <p:nvPr/>
        </p:nvSpPr>
        <p:spPr>
          <a:xfrm>
            <a:off x="7338649" y="4208101"/>
            <a:ext cx="1220206" cy="338554"/>
          </a:xfrm>
          <a:prstGeom prst="rect">
            <a:avLst/>
          </a:prstGeom>
          <a:solidFill>
            <a:srgbClr val="21BCFD"/>
          </a:solidFill>
        </p:spPr>
        <p:txBody>
          <a:bodyPr wrap="none" rtlCol="0">
            <a:spAutoFit/>
          </a:bodyPr>
          <a:lstStyle/>
          <a:p>
            <a:r>
              <a:rPr lang="en-US" sz="1600" dirty="0">
                <a:solidFill>
                  <a:schemeClr val="bg1"/>
                </a:solidFill>
                <a:latin typeface="+mj-lt"/>
              </a:rPr>
              <a:t>Call to Action</a:t>
            </a:r>
          </a:p>
        </p:txBody>
      </p:sp>
      <p:sp>
        <p:nvSpPr>
          <p:cNvPr id="10" name="TextBox 9">
            <a:extLst>
              <a:ext uri="{FF2B5EF4-FFF2-40B4-BE49-F238E27FC236}">
                <a16:creationId xmlns:a16="http://schemas.microsoft.com/office/drawing/2014/main" id="{640900C0-3F0F-D7F6-D723-1B9F8FCC78ED}"/>
              </a:ext>
            </a:extLst>
          </p:cNvPr>
          <p:cNvSpPr txBox="1"/>
          <p:nvPr/>
        </p:nvSpPr>
        <p:spPr>
          <a:xfrm>
            <a:off x="8469264" y="5044250"/>
            <a:ext cx="1519968" cy="338554"/>
          </a:xfrm>
          <a:prstGeom prst="rect">
            <a:avLst/>
          </a:prstGeom>
          <a:solidFill>
            <a:srgbClr val="21BCFD"/>
          </a:solidFill>
        </p:spPr>
        <p:txBody>
          <a:bodyPr wrap="none" rtlCol="0">
            <a:spAutoFit/>
          </a:bodyPr>
          <a:lstStyle/>
          <a:p>
            <a:r>
              <a:rPr lang="en-US" sz="1600" dirty="0">
                <a:solidFill>
                  <a:schemeClr val="bg1"/>
                </a:solidFill>
                <a:latin typeface="+mj-lt"/>
              </a:rPr>
              <a:t>Closing Message</a:t>
            </a:r>
          </a:p>
        </p:txBody>
      </p:sp>
      <p:sp>
        <p:nvSpPr>
          <p:cNvPr id="11" name="TextBox 10">
            <a:extLst>
              <a:ext uri="{FF2B5EF4-FFF2-40B4-BE49-F238E27FC236}">
                <a16:creationId xmlns:a16="http://schemas.microsoft.com/office/drawing/2014/main" id="{58A5C3CD-4EB2-2B83-CB2C-CABD944B4BCB}"/>
              </a:ext>
            </a:extLst>
          </p:cNvPr>
          <p:cNvSpPr txBox="1"/>
          <p:nvPr/>
        </p:nvSpPr>
        <p:spPr>
          <a:xfrm>
            <a:off x="6585995" y="5630065"/>
            <a:ext cx="918841" cy="338554"/>
          </a:xfrm>
          <a:prstGeom prst="rect">
            <a:avLst/>
          </a:prstGeom>
          <a:solidFill>
            <a:srgbClr val="21BCFD"/>
          </a:solidFill>
        </p:spPr>
        <p:txBody>
          <a:bodyPr wrap="none" rtlCol="0">
            <a:spAutoFit/>
          </a:bodyPr>
          <a:lstStyle/>
          <a:p>
            <a:r>
              <a:rPr lang="en-US" sz="1600" dirty="0">
                <a:solidFill>
                  <a:schemeClr val="bg1"/>
                </a:solidFill>
                <a:latin typeface="+mj-lt"/>
              </a:rPr>
              <a:t>Signature</a:t>
            </a:r>
          </a:p>
        </p:txBody>
      </p:sp>
    </p:spTree>
    <p:extLst>
      <p:ext uri="{BB962C8B-B14F-4D97-AF65-F5344CB8AC3E}">
        <p14:creationId xmlns:p14="http://schemas.microsoft.com/office/powerpoint/2010/main" val="290869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CBAA-F093-109F-2666-A443E1449D71}"/>
              </a:ext>
            </a:extLst>
          </p:cNvPr>
          <p:cNvSpPr>
            <a:spLocks noGrp="1"/>
          </p:cNvSpPr>
          <p:nvPr>
            <p:ph type="title"/>
          </p:nvPr>
        </p:nvSpPr>
        <p:spPr>
          <a:xfrm>
            <a:off x="775502" y="216707"/>
            <a:ext cx="10515600" cy="802640"/>
          </a:xfrm>
        </p:spPr>
        <p:txBody>
          <a:bodyPr/>
          <a:lstStyle/>
          <a:p>
            <a:r>
              <a:rPr lang="en-IN" b="1" dirty="0"/>
              <a:t>Font colour &amp; Size</a:t>
            </a:r>
          </a:p>
        </p:txBody>
      </p:sp>
      <p:sp>
        <p:nvSpPr>
          <p:cNvPr id="3" name="Content Placeholder 2">
            <a:extLst>
              <a:ext uri="{FF2B5EF4-FFF2-40B4-BE49-F238E27FC236}">
                <a16:creationId xmlns:a16="http://schemas.microsoft.com/office/drawing/2014/main" id="{D3B77AEC-5BB0-9E4B-A629-6CE6A56F9AFD}"/>
              </a:ext>
            </a:extLst>
          </p:cNvPr>
          <p:cNvSpPr>
            <a:spLocks noGrp="1"/>
          </p:cNvSpPr>
          <p:nvPr>
            <p:ph idx="1"/>
          </p:nvPr>
        </p:nvSpPr>
        <p:spPr>
          <a:xfrm>
            <a:off x="334611" y="1401077"/>
            <a:ext cx="6810373" cy="4901463"/>
          </a:xfrm>
        </p:spPr>
        <p:txBody>
          <a:bodyPr tIns="252000">
            <a:normAutofit/>
          </a:bodyPr>
          <a:lstStyle/>
          <a:p>
            <a:pPr lvl="1">
              <a:lnSpc>
                <a:spcPct val="100000"/>
              </a:lnSpc>
            </a:pPr>
            <a:r>
              <a:rPr lang="en-GB" sz="2200" dirty="0"/>
              <a:t>Use standard fonts like </a:t>
            </a:r>
            <a:r>
              <a:rPr lang="en-US" sz="2200" kern="100" dirty="0">
                <a:solidFill>
                  <a:srgbClr val="000000"/>
                </a:solidFill>
                <a:effectLst/>
                <a:cs typeface="Symbol" panose="05050102010706020507" pitchFamily="18" charset="2"/>
              </a:rPr>
              <a:t>Times New Roman,</a:t>
            </a:r>
            <a:r>
              <a:rPr lang="en-US" sz="2200" kern="100" dirty="0">
                <a:solidFill>
                  <a:srgbClr val="000000"/>
                </a:solidFill>
                <a:effectLst/>
              </a:rPr>
              <a:t> </a:t>
            </a:r>
            <a:r>
              <a:rPr lang="en-US" sz="2200" kern="100" dirty="0">
                <a:solidFill>
                  <a:srgbClr val="000000"/>
                </a:solidFill>
                <a:effectLst/>
                <a:cs typeface="Symbol" panose="05050102010706020507" pitchFamily="18" charset="2"/>
              </a:rPr>
              <a:t>Arial and </a:t>
            </a:r>
            <a:r>
              <a:rPr lang="en-US" sz="2200" kern="100" dirty="0">
                <a:solidFill>
                  <a:srgbClr val="000000"/>
                </a:solidFill>
                <a:effectLst/>
              </a:rPr>
              <a:t>Calibri etc.</a:t>
            </a:r>
            <a:r>
              <a:rPr lang="en-GB" sz="2200" dirty="0"/>
              <a:t> </a:t>
            </a:r>
          </a:p>
          <a:p>
            <a:pPr lvl="1">
              <a:lnSpc>
                <a:spcPct val="100000"/>
              </a:lnSpc>
            </a:pPr>
            <a:endParaRPr lang="en-GB" sz="1800" dirty="0"/>
          </a:p>
          <a:p>
            <a:pPr lvl="1">
              <a:lnSpc>
                <a:spcPct val="150000"/>
              </a:lnSpc>
            </a:pPr>
            <a:r>
              <a:rPr lang="en-GB" sz="2200" dirty="0"/>
              <a:t>Font size must be 11 or 12.</a:t>
            </a:r>
          </a:p>
          <a:p>
            <a:pPr lvl="1">
              <a:lnSpc>
                <a:spcPct val="150000"/>
              </a:lnSpc>
            </a:pPr>
            <a:endParaRPr lang="en-GB" sz="1800" dirty="0"/>
          </a:p>
          <a:p>
            <a:pPr lvl="1">
              <a:lnSpc>
                <a:spcPct val="150000"/>
              </a:lnSpc>
            </a:pPr>
            <a:r>
              <a:rPr lang="en-GB" sz="2200" dirty="0"/>
              <a:t>Use black as the standard font colour.</a:t>
            </a:r>
          </a:p>
          <a:p>
            <a:pPr lvl="1">
              <a:lnSpc>
                <a:spcPct val="100000"/>
              </a:lnSpc>
            </a:pPr>
            <a:endParaRPr lang="en-GB" dirty="0"/>
          </a:p>
          <a:p>
            <a:pPr lvl="1">
              <a:lnSpc>
                <a:spcPct val="100000"/>
              </a:lnSpc>
            </a:pPr>
            <a:r>
              <a:rPr lang="en-GB" sz="2200" dirty="0"/>
              <a:t>Use enough space between paragraphs for better readability.</a:t>
            </a:r>
          </a:p>
          <a:p>
            <a:endParaRPr lang="en-GB" dirty="0"/>
          </a:p>
          <a:p>
            <a:endParaRPr lang="en-GB" dirty="0"/>
          </a:p>
          <a:p>
            <a:endParaRPr lang="en-GB" dirty="0"/>
          </a:p>
          <a:p>
            <a:endParaRPr lang="en-IN" dirty="0"/>
          </a:p>
        </p:txBody>
      </p:sp>
      <p:pic>
        <p:nvPicPr>
          <p:cNvPr id="5124" name="Picture 4" descr="Vector elegant font uppercase lowercase and number classic lettering minimal fashion designs">
            <a:extLst>
              <a:ext uri="{FF2B5EF4-FFF2-40B4-BE49-F238E27FC236}">
                <a16:creationId xmlns:a16="http://schemas.microsoft.com/office/drawing/2014/main" id="{34538D94-29F2-8E28-0E00-0652343512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641"/>
          <a:stretch/>
        </p:blipFill>
        <p:spPr bwMode="auto">
          <a:xfrm>
            <a:off x="8452203" y="1982039"/>
            <a:ext cx="2939971" cy="15740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ector airpod, the geometric minimal alphabet. display font  typeset">
            <a:extLst>
              <a:ext uri="{FF2B5EF4-FFF2-40B4-BE49-F238E27FC236}">
                <a16:creationId xmlns:a16="http://schemas.microsoft.com/office/drawing/2014/main" id="{678324E2-6806-7045-914C-FED3D197A86F}"/>
              </a:ext>
            </a:extLst>
          </p:cNvPr>
          <p:cNvPicPr>
            <a:picLocks noChangeAspect="1" noChangeArrowheads="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t="25447" b="32878"/>
          <a:stretch/>
        </p:blipFill>
        <p:spPr bwMode="auto">
          <a:xfrm>
            <a:off x="8452203" y="4224636"/>
            <a:ext cx="3169165" cy="8797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E589E03-7985-17C2-026F-004A35A0FBD7}"/>
              </a:ext>
            </a:extLst>
          </p:cNvPr>
          <p:cNvSpPr txBox="1">
            <a:spLocks/>
          </p:cNvSpPr>
          <p:nvPr/>
        </p:nvSpPr>
        <p:spPr>
          <a:xfrm>
            <a:off x="775502" y="6227180"/>
            <a:ext cx="11185003" cy="3511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US" sz="1600" b="1" dirty="0"/>
              <a:t>In case your Organization has a predefined company font, Size and </a:t>
            </a:r>
            <a:r>
              <a:rPr lang="en-US" sz="1600" b="1" dirty="0" err="1"/>
              <a:t>colur</a:t>
            </a:r>
            <a:r>
              <a:rPr lang="en-US" sz="1600" b="1" dirty="0"/>
              <a:t> defined (as per their branding policy)- Please follow the same.</a:t>
            </a:r>
            <a:endParaRPr lang="en-IN" sz="1600" b="1" dirty="0"/>
          </a:p>
        </p:txBody>
      </p:sp>
    </p:spTree>
    <p:extLst>
      <p:ext uri="{BB962C8B-B14F-4D97-AF65-F5344CB8AC3E}">
        <p14:creationId xmlns:p14="http://schemas.microsoft.com/office/powerpoint/2010/main" val="22829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59BD71-3E3C-D9B2-3B73-140C1B348C72}"/>
              </a:ext>
            </a:extLst>
          </p:cNvPr>
          <p:cNvPicPr>
            <a:picLocks noChangeAspect="1"/>
          </p:cNvPicPr>
          <p:nvPr/>
        </p:nvPicPr>
        <p:blipFill rotWithShape="1">
          <a:blip r:embed="rId3" cstate="print">
            <a:clrChange>
              <a:clrFrom>
                <a:srgbClr val="F1F1F1"/>
              </a:clrFrom>
              <a:clrTo>
                <a:srgbClr val="F1F1F1">
                  <a:alpha val="0"/>
                </a:srgbClr>
              </a:clrTo>
            </a:clrChange>
            <a:extLst>
              <a:ext uri="{28A0092B-C50C-407E-A947-70E740481C1C}">
                <a14:useLocalDpi xmlns:a14="http://schemas.microsoft.com/office/drawing/2010/main" val="0"/>
              </a:ext>
            </a:extLst>
          </a:blip>
          <a:srcRect t="20724" b="29979"/>
          <a:stretch/>
        </p:blipFill>
        <p:spPr>
          <a:xfrm>
            <a:off x="208344" y="2201963"/>
            <a:ext cx="11972702" cy="2890897"/>
          </a:xfrm>
          <a:prstGeom prst="rect">
            <a:avLst/>
          </a:prstGeom>
        </p:spPr>
      </p:pic>
      <p:sp>
        <p:nvSpPr>
          <p:cNvPr id="9" name="Title 1">
            <a:extLst>
              <a:ext uri="{FF2B5EF4-FFF2-40B4-BE49-F238E27FC236}">
                <a16:creationId xmlns:a16="http://schemas.microsoft.com/office/drawing/2014/main" id="{08C9BB86-5542-7219-89AF-37F41DAF1F10}"/>
              </a:ext>
            </a:extLst>
          </p:cNvPr>
          <p:cNvSpPr txBox="1">
            <a:spLocks/>
          </p:cNvSpPr>
          <p:nvPr/>
        </p:nvSpPr>
        <p:spPr>
          <a:xfrm>
            <a:off x="816475" y="247028"/>
            <a:ext cx="10515600" cy="7416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GB" b="1" dirty="0"/>
              <a:t>Tone of the email</a:t>
            </a:r>
            <a:endParaRPr lang="en-IN" b="1" dirty="0"/>
          </a:p>
        </p:txBody>
      </p:sp>
      <p:sp>
        <p:nvSpPr>
          <p:cNvPr id="10" name="Title 1">
            <a:extLst>
              <a:ext uri="{FF2B5EF4-FFF2-40B4-BE49-F238E27FC236}">
                <a16:creationId xmlns:a16="http://schemas.microsoft.com/office/drawing/2014/main" id="{66502985-CB7D-8206-9033-8F8CC9A1FFCF}"/>
              </a:ext>
            </a:extLst>
          </p:cNvPr>
          <p:cNvSpPr txBox="1">
            <a:spLocks/>
          </p:cNvSpPr>
          <p:nvPr/>
        </p:nvSpPr>
        <p:spPr>
          <a:xfrm>
            <a:off x="1706302" y="3229337"/>
            <a:ext cx="747531" cy="941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GB" sz="6000" b="1" dirty="0"/>
              <a:t>C</a:t>
            </a:r>
            <a:endParaRPr lang="en-IN" sz="6000" b="1" dirty="0"/>
          </a:p>
        </p:txBody>
      </p:sp>
      <p:sp>
        <p:nvSpPr>
          <p:cNvPr id="12" name="Title 1">
            <a:extLst>
              <a:ext uri="{FF2B5EF4-FFF2-40B4-BE49-F238E27FC236}">
                <a16:creationId xmlns:a16="http://schemas.microsoft.com/office/drawing/2014/main" id="{69EF3155-F2A6-E0AE-E822-40AACDA8EEF8}"/>
              </a:ext>
            </a:extLst>
          </p:cNvPr>
          <p:cNvSpPr txBox="1">
            <a:spLocks/>
          </p:cNvSpPr>
          <p:nvPr/>
        </p:nvSpPr>
        <p:spPr>
          <a:xfrm>
            <a:off x="4618300" y="3229336"/>
            <a:ext cx="747531" cy="941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GB" sz="6000" b="1" dirty="0"/>
              <a:t>A</a:t>
            </a:r>
            <a:endParaRPr lang="en-IN" sz="6000" b="1" dirty="0"/>
          </a:p>
        </p:txBody>
      </p:sp>
      <p:sp>
        <p:nvSpPr>
          <p:cNvPr id="13" name="Title 1">
            <a:extLst>
              <a:ext uri="{FF2B5EF4-FFF2-40B4-BE49-F238E27FC236}">
                <a16:creationId xmlns:a16="http://schemas.microsoft.com/office/drawing/2014/main" id="{61EAEEE5-2738-A850-82E3-ECB3DEA1E728}"/>
              </a:ext>
            </a:extLst>
          </p:cNvPr>
          <p:cNvSpPr txBox="1">
            <a:spLocks/>
          </p:cNvSpPr>
          <p:nvPr/>
        </p:nvSpPr>
        <p:spPr>
          <a:xfrm>
            <a:off x="7411078" y="3229336"/>
            <a:ext cx="747531" cy="941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GB" sz="6000" b="1" dirty="0"/>
              <a:t>R</a:t>
            </a:r>
            <a:endParaRPr lang="en-IN" sz="6000" b="1" dirty="0"/>
          </a:p>
        </p:txBody>
      </p:sp>
      <p:sp>
        <p:nvSpPr>
          <p:cNvPr id="14" name="Title 1">
            <a:extLst>
              <a:ext uri="{FF2B5EF4-FFF2-40B4-BE49-F238E27FC236}">
                <a16:creationId xmlns:a16="http://schemas.microsoft.com/office/drawing/2014/main" id="{7871EF06-2D6A-C955-25AF-EEF2459F56B1}"/>
              </a:ext>
            </a:extLst>
          </p:cNvPr>
          <p:cNvSpPr txBox="1">
            <a:spLocks/>
          </p:cNvSpPr>
          <p:nvPr/>
        </p:nvSpPr>
        <p:spPr>
          <a:xfrm>
            <a:off x="10423389" y="3231329"/>
            <a:ext cx="747531" cy="941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GB" sz="6000" b="1" dirty="0"/>
              <a:t>E</a:t>
            </a:r>
            <a:endParaRPr lang="en-IN" sz="6000" b="1" dirty="0"/>
          </a:p>
        </p:txBody>
      </p:sp>
      <p:sp>
        <p:nvSpPr>
          <p:cNvPr id="17" name="Title 1">
            <a:extLst>
              <a:ext uri="{FF2B5EF4-FFF2-40B4-BE49-F238E27FC236}">
                <a16:creationId xmlns:a16="http://schemas.microsoft.com/office/drawing/2014/main" id="{F30D2B13-0F84-D77B-8667-0CC281C0CC6C}"/>
              </a:ext>
            </a:extLst>
          </p:cNvPr>
          <p:cNvSpPr txBox="1">
            <a:spLocks/>
          </p:cNvSpPr>
          <p:nvPr/>
        </p:nvSpPr>
        <p:spPr>
          <a:xfrm>
            <a:off x="1260987" y="5219304"/>
            <a:ext cx="1308593" cy="334645"/>
          </a:xfrm>
          <a:prstGeom prst="rect">
            <a:avLst/>
          </a:prstGeom>
          <a:ln w="38100">
            <a:solidFill>
              <a:srgbClr val="FE0E69"/>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GB" sz="2000" b="1" dirty="0"/>
              <a:t>Courteous</a:t>
            </a:r>
            <a:endParaRPr lang="en-IN" sz="2000" b="1" dirty="0"/>
          </a:p>
        </p:txBody>
      </p:sp>
      <p:sp>
        <p:nvSpPr>
          <p:cNvPr id="18" name="Title 1">
            <a:extLst>
              <a:ext uri="{FF2B5EF4-FFF2-40B4-BE49-F238E27FC236}">
                <a16:creationId xmlns:a16="http://schemas.microsoft.com/office/drawing/2014/main" id="{1021CC82-BB4B-20B5-AB61-62F1BF1D5F41}"/>
              </a:ext>
            </a:extLst>
          </p:cNvPr>
          <p:cNvSpPr txBox="1">
            <a:spLocks/>
          </p:cNvSpPr>
          <p:nvPr/>
        </p:nvSpPr>
        <p:spPr>
          <a:xfrm>
            <a:off x="4237610" y="5198052"/>
            <a:ext cx="1308593" cy="334645"/>
          </a:xfrm>
          <a:prstGeom prst="rect">
            <a:avLst/>
          </a:prstGeom>
          <a:ln w="38100">
            <a:solidFill>
              <a:srgbClr val="1EAFDD"/>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GB" sz="2000" b="1" dirty="0"/>
              <a:t>Assertive</a:t>
            </a:r>
            <a:endParaRPr lang="en-IN" sz="2000" b="1" dirty="0"/>
          </a:p>
        </p:txBody>
      </p:sp>
      <p:sp>
        <p:nvSpPr>
          <p:cNvPr id="19" name="Title 1">
            <a:extLst>
              <a:ext uri="{FF2B5EF4-FFF2-40B4-BE49-F238E27FC236}">
                <a16:creationId xmlns:a16="http://schemas.microsoft.com/office/drawing/2014/main" id="{7BC15119-7611-21E2-490C-2EB34E6D5808}"/>
              </a:ext>
            </a:extLst>
          </p:cNvPr>
          <p:cNvSpPr txBox="1">
            <a:spLocks/>
          </p:cNvSpPr>
          <p:nvPr/>
        </p:nvSpPr>
        <p:spPr>
          <a:xfrm>
            <a:off x="7130546" y="5219304"/>
            <a:ext cx="1308593" cy="334645"/>
          </a:xfrm>
          <a:prstGeom prst="rect">
            <a:avLst/>
          </a:prstGeom>
          <a:ln w="38100">
            <a:solidFill>
              <a:srgbClr val="4A3ABE"/>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GB" sz="2000" b="1" dirty="0"/>
              <a:t>Respectful</a:t>
            </a:r>
            <a:endParaRPr lang="en-IN" sz="2000" b="1" dirty="0"/>
          </a:p>
        </p:txBody>
      </p:sp>
      <p:sp>
        <p:nvSpPr>
          <p:cNvPr id="20" name="Title 1">
            <a:extLst>
              <a:ext uri="{FF2B5EF4-FFF2-40B4-BE49-F238E27FC236}">
                <a16:creationId xmlns:a16="http://schemas.microsoft.com/office/drawing/2014/main" id="{F2481238-5549-68CD-8D85-EF742E136267}"/>
              </a:ext>
            </a:extLst>
          </p:cNvPr>
          <p:cNvSpPr txBox="1">
            <a:spLocks/>
          </p:cNvSpPr>
          <p:nvPr/>
        </p:nvSpPr>
        <p:spPr>
          <a:xfrm>
            <a:off x="10023482" y="5198051"/>
            <a:ext cx="1308593" cy="334645"/>
          </a:xfrm>
          <a:prstGeom prst="rect">
            <a:avLst/>
          </a:prstGeom>
          <a:ln w="38100">
            <a:solidFill>
              <a:srgbClr val="F11EF1"/>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GB" sz="2000" b="1" dirty="0"/>
              <a:t>Empathetic</a:t>
            </a:r>
            <a:endParaRPr lang="en-IN" sz="2000" b="1" dirty="0"/>
          </a:p>
        </p:txBody>
      </p:sp>
    </p:spTree>
    <p:extLst>
      <p:ext uri="{BB962C8B-B14F-4D97-AF65-F5344CB8AC3E}">
        <p14:creationId xmlns:p14="http://schemas.microsoft.com/office/powerpoint/2010/main" val="211869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52A3-A192-B08D-3D49-4F4AE549C128}"/>
              </a:ext>
            </a:extLst>
          </p:cNvPr>
          <p:cNvSpPr>
            <a:spLocks noGrp="1"/>
          </p:cNvSpPr>
          <p:nvPr>
            <p:ph type="title"/>
          </p:nvPr>
        </p:nvSpPr>
        <p:spPr>
          <a:xfrm>
            <a:off x="700531" y="144195"/>
            <a:ext cx="10515600" cy="678229"/>
          </a:xfrm>
        </p:spPr>
        <p:txBody>
          <a:bodyPr>
            <a:normAutofit fontScale="90000"/>
          </a:bodyPr>
          <a:lstStyle/>
          <a:p>
            <a:r>
              <a:rPr lang="en-US" b="1" dirty="0"/>
              <a:t> </a:t>
            </a:r>
            <a:r>
              <a:rPr lang="en-US" sz="4900" b="1" dirty="0"/>
              <a:t>Errors within an email</a:t>
            </a:r>
            <a:endParaRPr lang="en-IN" b="1" dirty="0"/>
          </a:p>
        </p:txBody>
      </p:sp>
      <p:sp>
        <p:nvSpPr>
          <p:cNvPr id="3" name="Content Placeholder 2">
            <a:extLst>
              <a:ext uri="{FF2B5EF4-FFF2-40B4-BE49-F238E27FC236}">
                <a16:creationId xmlns:a16="http://schemas.microsoft.com/office/drawing/2014/main" id="{4C6769AE-9AE9-8ADF-A9C1-D52D271A9ED8}"/>
              </a:ext>
            </a:extLst>
          </p:cNvPr>
          <p:cNvSpPr>
            <a:spLocks noGrp="1"/>
          </p:cNvSpPr>
          <p:nvPr>
            <p:ph idx="1"/>
          </p:nvPr>
        </p:nvSpPr>
        <p:spPr>
          <a:xfrm>
            <a:off x="0" y="1444749"/>
            <a:ext cx="7151077" cy="4929941"/>
          </a:xfrm>
        </p:spPr>
        <p:txBody>
          <a:bodyPr>
            <a:normAutofit/>
          </a:bodyPr>
          <a:lstStyle/>
          <a:p>
            <a:pPr lvl="1">
              <a:lnSpc>
                <a:spcPct val="150000"/>
              </a:lnSpc>
            </a:pPr>
            <a:r>
              <a:rPr lang="en-US" dirty="0">
                <a:effectLst/>
                <a:ea typeface="Calibri" panose="020F0502020204030204" pitchFamily="34" charset="0"/>
                <a:cs typeface="Symbol" panose="05050102010706020507" pitchFamily="18" charset="2"/>
              </a:rPr>
              <a:t>Avoid smileys and winks.</a:t>
            </a:r>
          </a:p>
          <a:p>
            <a:pPr lvl="1">
              <a:lnSpc>
                <a:spcPct val="150000"/>
              </a:lnSpc>
            </a:pPr>
            <a:endParaRPr lang="en-US" sz="100" dirty="0">
              <a:effectLst/>
              <a:ea typeface="Calibri" panose="020F0502020204030204" pitchFamily="34" charset="0"/>
              <a:cs typeface="Symbol" panose="05050102010706020507" pitchFamily="18" charset="2"/>
            </a:endParaRPr>
          </a:p>
          <a:p>
            <a:pPr lvl="1">
              <a:lnSpc>
                <a:spcPct val="100000"/>
              </a:lnSpc>
            </a:pPr>
            <a:r>
              <a:rPr lang="en-US" dirty="0">
                <a:ea typeface="Calibri" panose="020F0502020204030204" pitchFamily="34" charset="0"/>
                <a:cs typeface="Symbol" panose="05050102010706020507" pitchFamily="18" charset="2"/>
              </a:rPr>
              <a:t>Avoid jargon with people who are not from your field</a:t>
            </a:r>
          </a:p>
          <a:p>
            <a:pPr lvl="1">
              <a:lnSpc>
                <a:spcPct val="100000"/>
              </a:lnSpc>
            </a:pPr>
            <a:endParaRPr lang="en-US" sz="1300" dirty="0">
              <a:ea typeface="Calibri" panose="020F0502020204030204" pitchFamily="34" charset="0"/>
              <a:cs typeface="Symbol" panose="05050102010706020507" pitchFamily="18" charset="2"/>
            </a:endParaRPr>
          </a:p>
          <a:p>
            <a:pPr lvl="1">
              <a:lnSpc>
                <a:spcPct val="100000"/>
              </a:lnSpc>
            </a:pPr>
            <a:r>
              <a:rPr lang="en-US" dirty="0">
                <a:ea typeface="Calibri" panose="020F0502020204030204" pitchFamily="34" charset="0"/>
                <a:cs typeface="Symbol" panose="05050102010706020507" pitchFamily="18" charset="2"/>
              </a:rPr>
              <a:t>Don’t use capital letters through and through</a:t>
            </a:r>
          </a:p>
          <a:p>
            <a:pPr lvl="1">
              <a:lnSpc>
                <a:spcPct val="100000"/>
              </a:lnSpc>
            </a:pPr>
            <a:endParaRPr lang="en-US" sz="1200" dirty="0">
              <a:ea typeface="Calibri" panose="020F0502020204030204" pitchFamily="34" charset="0"/>
              <a:cs typeface="Symbol" panose="05050102010706020507" pitchFamily="18" charset="2"/>
            </a:endParaRPr>
          </a:p>
          <a:p>
            <a:pPr lvl="1">
              <a:lnSpc>
                <a:spcPct val="100000"/>
              </a:lnSpc>
            </a:pPr>
            <a:r>
              <a:rPr lang="en-US" dirty="0">
                <a:ea typeface="Calibri" panose="020F0502020204030204" pitchFamily="34" charset="0"/>
                <a:cs typeface="Symbol" panose="05050102010706020507" pitchFamily="18" charset="2"/>
              </a:rPr>
              <a:t>Avoid acronyms or shortcuts -  </a:t>
            </a:r>
            <a:r>
              <a:rPr lang="en-US" dirty="0">
                <a:effectLst/>
                <a:ea typeface="Calibri" panose="020F0502020204030204" pitchFamily="34" charset="0"/>
                <a:cs typeface="Symbol" panose="05050102010706020507" pitchFamily="18" charset="2"/>
              </a:rPr>
              <a:t>ASAP, FYI, PFA, PFB </a:t>
            </a:r>
          </a:p>
          <a:p>
            <a:pPr lvl="1">
              <a:lnSpc>
                <a:spcPct val="100000"/>
              </a:lnSpc>
            </a:pPr>
            <a:endParaRPr lang="en-US" sz="1200" dirty="0">
              <a:ea typeface="Calibri" panose="020F0502020204030204" pitchFamily="34" charset="0"/>
              <a:cs typeface="Symbol" panose="05050102010706020507" pitchFamily="18" charset="2"/>
            </a:endParaRPr>
          </a:p>
          <a:p>
            <a:pPr lvl="1">
              <a:lnSpc>
                <a:spcPct val="100000"/>
              </a:lnSpc>
            </a:pPr>
            <a:r>
              <a:rPr lang="en-US" dirty="0">
                <a:ea typeface="Calibri" panose="020F0502020204030204" pitchFamily="34" charset="0"/>
                <a:cs typeface="Symbol" panose="05050102010706020507" pitchFamily="18" charset="2"/>
              </a:rPr>
              <a:t>Don’t be vague.</a:t>
            </a:r>
          </a:p>
          <a:p>
            <a:pPr lvl="1">
              <a:lnSpc>
                <a:spcPct val="100000"/>
              </a:lnSpc>
            </a:pPr>
            <a:endParaRPr lang="en-US" sz="1200" dirty="0">
              <a:ea typeface="Calibri" panose="020F0502020204030204" pitchFamily="34" charset="0"/>
              <a:cs typeface="Symbol" panose="05050102010706020507" pitchFamily="18" charset="2"/>
            </a:endParaRPr>
          </a:p>
          <a:p>
            <a:pPr lvl="1">
              <a:lnSpc>
                <a:spcPct val="100000"/>
              </a:lnSpc>
            </a:pPr>
            <a:r>
              <a:rPr lang="en-US" dirty="0">
                <a:ea typeface="Calibri" panose="020F0502020204030204" pitchFamily="34" charset="0"/>
                <a:cs typeface="Symbol" panose="05050102010706020507" pitchFamily="18" charset="2"/>
              </a:rPr>
              <a:t>Don’t use Uppercase for writing the entire email</a:t>
            </a:r>
          </a:p>
          <a:p>
            <a:endParaRPr lang="en-IN" sz="2800" dirty="0">
              <a:effectLst/>
              <a:ea typeface="Calibri" panose="020F0502020204030204" pitchFamily="34" charset="0"/>
              <a:cs typeface="Symbol" panose="05050102010706020507" pitchFamily="18" charset="2"/>
            </a:endParaRPr>
          </a:p>
          <a:p>
            <a:endParaRPr lang="en-IN" sz="2800" dirty="0">
              <a:effectLst/>
              <a:ea typeface="Calibri" panose="020F0502020204030204" pitchFamily="34" charset="0"/>
              <a:cs typeface="Symbol" panose="05050102010706020507" pitchFamily="18" charset="2"/>
            </a:endParaRPr>
          </a:p>
          <a:p>
            <a:endParaRPr lang="en-US" dirty="0"/>
          </a:p>
          <a:p>
            <a:endParaRPr lang="en-IN" dirty="0"/>
          </a:p>
        </p:txBody>
      </p:sp>
      <p:pic>
        <p:nvPicPr>
          <p:cNvPr id="7" name="Picture 6">
            <a:extLst>
              <a:ext uri="{FF2B5EF4-FFF2-40B4-BE49-F238E27FC236}">
                <a16:creationId xmlns:a16="http://schemas.microsoft.com/office/drawing/2014/main" id="{5C0470F4-9A78-879B-70E3-7CC4352FB056}"/>
              </a:ext>
            </a:extLst>
          </p:cNvPr>
          <p:cNvPicPr>
            <a:picLocks noChangeAspect="1"/>
          </p:cNvPicPr>
          <p:nvPr/>
        </p:nvPicPr>
        <p:blipFill rotWithShape="1">
          <a:blip r:embed="rId3">
            <a:extLst>
              <a:ext uri="{28A0092B-C50C-407E-A947-70E740481C1C}">
                <a14:useLocalDpi xmlns:a14="http://schemas.microsoft.com/office/drawing/2010/main" val="0"/>
              </a:ext>
            </a:extLst>
          </a:blip>
          <a:srcRect l="18587" t="11216" r="21710" b="9964"/>
          <a:stretch/>
        </p:blipFill>
        <p:spPr>
          <a:xfrm>
            <a:off x="7850077" y="1318099"/>
            <a:ext cx="4341923" cy="4221802"/>
          </a:xfrm>
          <a:prstGeom prst="rect">
            <a:avLst/>
          </a:prstGeom>
          <a:ln>
            <a:noFill/>
          </a:ln>
        </p:spPr>
      </p:pic>
    </p:spTree>
    <p:extLst>
      <p:ext uri="{BB962C8B-B14F-4D97-AF65-F5344CB8AC3E}">
        <p14:creationId xmlns:p14="http://schemas.microsoft.com/office/powerpoint/2010/main" val="13370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9B3516-8D7C-C1C8-0FB8-43D03293FD6C}"/>
              </a:ext>
            </a:extLst>
          </p:cNvPr>
          <p:cNvSpPr>
            <a:spLocks noGrp="1"/>
          </p:cNvSpPr>
          <p:nvPr>
            <p:ph idx="1"/>
          </p:nvPr>
        </p:nvSpPr>
        <p:spPr>
          <a:xfrm>
            <a:off x="548640" y="1825625"/>
            <a:ext cx="10805160" cy="4351338"/>
          </a:xfrm>
        </p:spPr>
        <p:txBody>
          <a:bodyPr>
            <a:normAutofit/>
          </a:bodyPr>
          <a:lstStyle/>
          <a:p>
            <a:pPr marL="0" indent="0">
              <a:buNone/>
            </a:pPr>
            <a:endParaRPr lang="en-GB" dirty="0"/>
          </a:p>
          <a:p>
            <a:pPr marL="0" indent="0">
              <a:buNone/>
            </a:pPr>
            <a:r>
              <a:rPr lang="en-GB" sz="2400" dirty="0"/>
              <a:t>Common scenarios:</a:t>
            </a:r>
          </a:p>
          <a:p>
            <a:pPr indent="315913"/>
            <a:r>
              <a:rPr lang="en-GB" sz="2400" dirty="0"/>
              <a:t>Promotions</a:t>
            </a:r>
          </a:p>
          <a:p>
            <a:pPr indent="315913"/>
            <a:r>
              <a:rPr lang="en-GB" sz="2400" dirty="0"/>
              <a:t>Updates</a:t>
            </a:r>
          </a:p>
          <a:p>
            <a:pPr indent="315913"/>
            <a:r>
              <a:rPr lang="en-GB" sz="2400" dirty="0"/>
              <a:t>Confirmation</a:t>
            </a:r>
          </a:p>
          <a:p>
            <a:pPr indent="315913"/>
            <a:r>
              <a:rPr lang="en-GB" sz="2400" dirty="0"/>
              <a:t>Announcements</a:t>
            </a:r>
          </a:p>
          <a:p>
            <a:pPr indent="315913"/>
            <a:r>
              <a:rPr lang="en-GB" sz="2400" dirty="0"/>
              <a:t>Common processes</a:t>
            </a:r>
          </a:p>
          <a:p>
            <a:pPr indent="315913"/>
            <a:r>
              <a:rPr lang="en-GB" sz="2400" dirty="0"/>
              <a:t>Follow-ups</a:t>
            </a:r>
          </a:p>
          <a:p>
            <a:pPr marL="0" indent="0">
              <a:buNone/>
            </a:pPr>
            <a:endParaRPr lang="en-IN" dirty="0"/>
          </a:p>
        </p:txBody>
      </p:sp>
      <p:sp>
        <p:nvSpPr>
          <p:cNvPr id="2" name="Title 1">
            <a:extLst>
              <a:ext uri="{FF2B5EF4-FFF2-40B4-BE49-F238E27FC236}">
                <a16:creationId xmlns:a16="http://schemas.microsoft.com/office/drawing/2014/main" id="{62F960C1-3E59-5A63-6EB3-46825A610193}"/>
              </a:ext>
            </a:extLst>
          </p:cNvPr>
          <p:cNvSpPr>
            <a:spLocks noGrp="1"/>
          </p:cNvSpPr>
          <p:nvPr>
            <p:ph type="title"/>
          </p:nvPr>
        </p:nvSpPr>
        <p:spPr>
          <a:xfrm>
            <a:off x="838200" y="152722"/>
            <a:ext cx="10515600" cy="925195"/>
          </a:xfrm>
        </p:spPr>
        <p:txBody>
          <a:bodyPr/>
          <a:lstStyle/>
          <a:p>
            <a:r>
              <a:rPr lang="en-US" b="1" dirty="0"/>
              <a:t>Preparing templates</a:t>
            </a:r>
            <a:endParaRPr lang="en-IN" b="1" dirty="0"/>
          </a:p>
        </p:txBody>
      </p:sp>
      <p:sp>
        <p:nvSpPr>
          <p:cNvPr id="5" name="TextBox 4">
            <a:extLst>
              <a:ext uri="{FF2B5EF4-FFF2-40B4-BE49-F238E27FC236}">
                <a16:creationId xmlns:a16="http://schemas.microsoft.com/office/drawing/2014/main" id="{0B4438F1-E0D3-7153-F3CA-1C304749349D}"/>
              </a:ext>
            </a:extLst>
          </p:cNvPr>
          <p:cNvSpPr txBox="1"/>
          <p:nvPr/>
        </p:nvSpPr>
        <p:spPr>
          <a:xfrm>
            <a:off x="376130" y="1470573"/>
            <a:ext cx="8478456" cy="461665"/>
          </a:xfrm>
          <a:prstGeom prst="rect">
            <a:avLst/>
          </a:prstGeom>
          <a:noFill/>
        </p:spPr>
        <p:txBody>
          <a:bodyPr wrap="square">
            <a:spAutoFit/>
          </a:bodyPr>
          <a:lstStyle/>
          <a:p>
            <a:r>
              <a:rPr lang="en-GB" sz="2400" dirty="0"/>
              <a:t>Templates are to be used only when you send similar emails frequently</a:t>
            </a:r>
            <a:endParaRPr lang="en-IN" sz="2400" dirty="0"/>
          </a:p>
        </p:txBody>
      </p:sp>
      <p:pic>
        <p:nvPicPr>
          <p:cNvPr id="27650" name="Picture 2" descr="Photo email interface client mail list web design template online message communication">
            <a:extLst>
              <a:ext uri="{FF2B5EF4-FFF2-40B4-BE49-F238E27FC236}">
                <a16:creationId xmlns:a16="http://schemas.microsoft.com/office/drawing/2014/main" id="{7BCD19EF-F791-1ED4-6DC2-6A8B4533E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24894"/>
            <a:ext cx="59626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24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vector thank you placard concept illustr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0657" b="14010"/>
          <a:stretch>
            <a:fillRect/>
          </a:stretch>
        </p:blipFill>
        <p:spPr bwMode="auto">
          <a:xfrm>
            <a:off x="3093027" y="851022"/>
            <a:ext cx="6185736" cy="31041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533503" y="4656766"/>
            <a:ext cx="505326" cy="505326"/>
          </a:xfrm>
          <a:prstGeom prst="rect">
            <a:avLst/>
          </a:prstGeom>
        </p:spPr>
      </p:pic>
      <p:pic>
        <p:nvPicPr>
          <p:cNvPr id="7" name="Picture 6"/>
          <p:cNvPicPr>
            <a:picLocks noChangeAspect="1"/>
          </p:cNvPicPr>
          <p:nvPr/>
        </p:nvPicPr>
        <p:blipFill>
          <a:blip r:embed="rId4"/>
          <a:stretch>
            <a:fillRect/>
          </a:stretch>
        </p:blipFill>
        <p:spPr>
          <a:xfrm>
            <a:off x="5771147" y="4512387"/>
            <a:ext cx="649705" cy="649705"/>
          </a:xfrm>
          <a:prstGeom prst="rect">
            <a:avLst/>
          </a:prstGeom>
        </p:spPr>
      </p:pic>
      <p:pic>
        <p:nvPicPr>
          <p:cNvPr id="9" name="Picture 8"/>
          <p:cNvPicPr>
            <a:picLocks noChangeAspect="1"/>
          </p:cNvPicPr>
          <p:nvPr/>
        </p:nvPicPr>
        <p:blipFill>
          <a:blip r:embed="rId5"/>
          <a:stretch>
            <a:fillRect/>
          </a:stretch>
        </p:blipFill>
        <p:spPr>
          <a:xfrm>
            <a:off x="9869812" y="4599640"/>
            <a:ext cx="649705" cy="649705"/>
          </a:xfrm>
          <a:prstGeom prst="rect">
            <a:avLst/>
          </a:prstGeom>
        </p:spPr>
      </p:pic>
      <p:pic>
        <p:nvPicPr>
          <p:cNvPr id="11" name="Picture 10"/>
          <p:cNvPicPr>
            <a:picLocks noChangeAspect="1"/>
          </p:cNvPicPr>
          <p:nvPr/>
        </p:nvPicPr>
        <p:blipFill>
          <a:blip r:embed="rId6"/>
          <a:stretch>
            <a:fillRect/>
          </a:stretch>
        </p:blipFill>
        <p:spPr>
          <a:xfrm>
            <a:off x="3737229" y="6037842"/>
            <a:ext cx="517358" cy="517358"/>
          </a:xfrm>
          <a:prstGeom prst="rect">
            <a:avLst/>
          </a:prstGeom>
        </p:spPr>
      </p:pic>
      <p:sp>
        <p:nvSpPr>
          <p:cNvPr id="12" name="TextBox 11"/>
          <p:cNvSpPr txBox="1"/>
          <p:nvPr/>
        </p:nvSpPr>
        <p:spPr>
          <a:xfrm>
            <a:off x="5057221" y="5249345"/>
            <a:ext cx="2257349" cy="307777"/>
          </a:xfrm>
          <a:prstGeom prst="rect">
            <a:avLst/>
          </a:prstGeom>
          <a:noFill/>
        </p:spPr>
        <p:txBody>
          <a:bodyPr wrap="none" rtlCol="0">
            <a:spAutoFit/>
          </a:bodyPr>
          <a:lstStyle/>
          <a:p>
            <a:r>
              <a:rPr lang="en-IN" sz="1400" dirty="0">
                <a:latin typeface="Swis721 Cn BT" panose="020B0506020202030204" pitchFamily="34" charset="0"/>
              </a:rPr>
              <a:t>Hello@freelancetrainings.com</a:t>
            </a:r>
          </a:p>
        </p:txBody>
      </p:sp>
      <p:sp>
        <p:nvSpPr>
          <p:cNvPr id="13" name="TextBox 12"/>
          <p:cNvSpPr txBox="1"/>
          <p:nvPr/>
        </p:nvSpPr>
        <p:spPr>
          <a:xfrm>
            <a:off x="1170453" y="5209719"/>
            <a:ext cx="1141659" cy="307777"/>
          </a:xfrm>
          <a:prstGeom prst="rect">
            <a:avLst/>
          </a:prstGeom>
          <a:noFill/>
        </p:spPr>
        <p:txBody>
          <a:bodyPr wrap="none" rtlCol="0">
            <a:spAutoFit/>
          </a:bodyPr>
          <a:lstStyle/>
          <a:p>
            <a:r>
              <a:rPr lang="en-US" sz="1400">
                <a:latin typeface="Swis721 Cn BT" panose="020B0506020202030204" pitchFamily="34" charset="0"/>
              </a:rPr>
              <a:t>98752-08472</a:t>
            </a:r>
            <a:endParaRPr lang="en-IN" sz="1400" dirty="0">
              <a:latin typeface="Swis721 Cn BT" panose="020B0506020202030204" pitchFamily="34" charset="0"/>
            </a:endParaRPr>
          </a:p>
        </p:txBody>
      </p:sp>
      <p:sp>
        <p:nvSpPr>
          <p:cNvPr id="14" name="TextBox 13"/>
          <p:cNvSpPr txBox="1"/>
          <p:nvPr/>
        </p:nvSpPr>
        <p:spPr>
          <a:xfrm>
            <a:off x="9129438" y="5177156"/>
            <a:ext cx="2130455" cy="307777"/>
          </a:xfrm>
          <a:prstGeom prst="rect">
            <a:avLst/>
          </a:prstGeom>
          <a:noFill/>
        </p:spPr>
        <p:txBody>
          <a:bodyPr wrap="none" rtlCol="0">
            <a:spAutoFit/>
          </a:bodyPr>
          <a:lstStyle/>
          <a:p>
            <a:r>
              <a:rPr lang="en-IN" sz="1400" dirty="0">
                <a:latin typeface="Swis721 Cn BT" panose="020B0506020202030204" pitchFamily="34" charset="0"/>
              </a:rPr>
              <a:t>www.freelancetrainings.com</a:t>
            </a:r>
          </a:p>
        </p:txBody>
      </p:sp>
      <p:sp>
        <p:nvSpPr>
          <p:cNvPr id="15" name="TextBox 14"/>
          <p:cNvSpPr txBox="1"/>
          <p:nvPr/>
        </p:nvSpPr>
        <p:spPr>
          <a:xfrm>
            <a:off x="4153845" y="6247423"/>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AF9241-0A0F-8D5D-D49C-AB143C00F908}"/>
              </a:ext>
            </a:extLst>
          </p:cNvPr>
          <p:cNvSpPr txBox="1">
            <a:spLocks/>
          </p:cNvSpPr>
          <p:nvPr/>
        </p:nvSpPr>
        <p:spPr>
          <a:xfrm>
            <a:off x="788953" y="309342"/>
            <a:ext cx="3639793" cy="570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altLang="en-US" sz="3600" b="1" dirty="0">
                <a:latin typeface="Swis721 Cn BT" panose="020B0506020202030204" pitchFamily="34" charset="0"/>
              </a:rPr>
              <a:t>Workshop Agenda</a:t>
            </a:r>
          </a:p>
        </p:txBody>
      </p:sp>
      <p:pic>
        <p:nvPicPr>
          <p:cNvPr id="4" name="Picture 3">
            <a:extLst>
              <a:ext uri="{FF2B5EF4-FFF2-40B4-BE49-F238E27FC236}">
                <a16:creationId xmlns:a16="http://schemas.microsoft.com/office/drawing/2014/main" id="{BDF815EC-83CE-7757-2269-2AD974FC2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1587" y="2245488"/>
            <a:ext cx="3880413" cy="2586942"/>
          </a:xfrm>
          <a:prstGeom prst="rect">
            <a:avLst/>
          </a:prstGeom>
        </p:spPr>
      </p:pic>
      <p:graphicFrame>
        <p:nvGraphicFramePr>
          <p:cNvPr id="7" name="Table 6">
            <a:extLst>
              <a:ext uri="{FF2B5EF4-FFF2-40B4-BE49-F238E27FC236}">
                <a16:creationId xmlns:a16="http://schemas.microsoft.com/office/drawing/2014/main" id="{3A889D9D-53AF-3236-87C5-E3F7023B9250}"/>
              </a:ext>
            </a:extLst>
          </p:cNvPr>
          <p:cNvGraphicFramePr>
            <a:graphicFrameLocks noGrp="1"/>
          </p:cNvGraphicFramePr>
          <p:nvPr>
            <p:extLst>
              <p:ext uri="{D42A27DB-BD31-4B8C-83A1-F6EECF244321}">
                <p14:modId xmlns:p14="http://schemas.microsoft.com/office/powerpoint/2010/main" val="3031333677"/>
              </p:ext>
            </p:extLst>
          </p:nvPr>
        </p:nvGraphicFramePr>
        <p:xfrm>
          <a:off x="353393" y="2132300"/>
          <a:ext cx="7552858" cy="3145514"/>
        </p:xfrm>
        <a:graphic>
          <a:graphicData uri="http://schemas.openxmlformats.org/drawingml/2006/table">
            <a:tbl>
              <a:tblPr firstRow="1" bandRow="1">
                <a:tableStyleId>{793D81CF-94F2-401A-BA57-92F5A7B2D0C5}</a:tableStyleId>
              </a:tblPr>
              <a:tblGrid>
                <a:gridCol w="2018922">
                  <a:extLst>
                    <a:ext uri="{9D8B030D-6E8A-4147-A177-3AD203B41FA5}">
                      <a16:colId xmlns:a16="http://schemas.microsoft.com/office/drawing/2014/main" val="20000"/>
                    </a:ext>
                  </a:extLst>
                </a:gridCol>
                <a:gridCol w="5533936">
                  <a:extLst>
                    <a:ext uri="{9D8B030D-6E8A-4147-A177-3AD203B41FA5}">
                      <a16:colId xmlns:a16="http://schemas.microsoft.com/office/drawing/2014/main" val="20001"/>
                    </a:ext>
                  </a:extLst>
                </a:gridCol>
              </a:tblGrid>
              <a:tr h="518947">
                <a:tc>
                  <a:txBody>
                    <a:bodyPr/>
                    <a:lstStyle/>
                    <a:p>
                      <a:pPr algn="ctr"/>
                      <a:r>
                        <a:rPr lang="en-IN" sz="2000" dirty="0">
                          <a:latin typeface="Swis721 Cn BT" panose="020B0506020202030204" pitchFamily="34" charset="0"/>
                        </a:rPr>
                        <a:t>Module</a:t>
                      </a:r>
                      <a:r>
                        <a:rPr lang="en-IN" sz="2000" baseline="0" dirty="0">
                          <a:latin typeface="Swis721 Cn BT" panose="020B0506020202030204" pitchFamily="34" charset="0"/>
                        </a:rPr>
                        <a:t> No.</a:t>
                      </a:r>
                      <a:endParaRPr lang="en-IN" sz="2000" dirty="0">
                        <a:solidFill>
                          <a:srgbClr val="E46C0A"/>
                        </a:solidFill>
                        <a:latin typeface="Swis721 Cn BT" panose="020B0506020202030204" pitchFamily="34" charset="0"/>
                      </a:endParaRPr>
                    </a:p>
                  </a:txBody>
                  <a:tcPr marT="45721" marB="45721"/>
                </a:tc>
                <a:tc>
                  <a:txBody>
                    <a:bodyPr/>
                    <a:lstStyle/>
                    <a:p>
                      <a:pPr algn="ctr"/>
                      <a:r>
                        <a:rPr lang="en-IN" sz="2000" dirty="0">
                          <a:latin typeface="Swis721 Cn BT" panose="020B0506020202030204" pitchFamily="34" charset="0"/>
                        </a:rPr>
                        <a:t>Topic</a:t>
                      </a:r>
                      <a:endParaRPr lang="en-IN" sz="2000" dirty="0">
                        <a:solidFill>
                          <a:srgbClr val="E46C0A"/>
                        </a:solidFill>
                        <a:latin typeface="Swis721 Cn BT" panose="020B0506020202030204" pitchFamily="34" charset="0"/>
                      </a:endParaRPr>
                    </a:p>
                  </a:txBody>
                  <a:tcPr marT="45721" marB="45721"/>
                </a:tc>
                <a:extLst>
                  <a:ext uri="{0D108BD9-81ED-4DB2-BD59-A6C34878D82A}">
                    <a16:rowId xmlns:a16="http://schemas.microsoft.com/office/drawing/2014/main" val="10000"/>
                  </a:ext>
                </a:extLst>
              </a:tr>
              <a:tr h="469094">
                <a:tc>
                  <a:txBody>
                    <a:bodyPr/>
                    <a:lstStyle/>
                    <a:p>
                      <a:pPr algn="ctr"/>
                      <a:r>
                        <a:rPr lang="en-IN" sz="2000" kern="1200" baseline="0" dirty="0">
                          <a:solidFill>
                            <a:schemeClr val="dk1"/>
                          </a:solidFill>
                          <a:latin typeface="Swis721 Cn BT" panose="020B0506020202030204" pitchFamily="34" charset="0"/>
                          <a:ea typeface="+mn-ea"/>
                          <a:cs typeface="+mn-cs"/>
                        </a:rPr>
                        <a:t>Module 1</a:t>
                      </a:r>
                    </a:p>
                  </a:txBody>
                  <a:tcPr marT="45721" marB="45721"/>
                </a:tc>
                <a:tc>
                  <a:txBody>
                    <a:bodyPr/>
                    <a:lstStyle/>
                    <a:p>
                      <a:pPr rtl="0">
                        <a:spcBef>
                          <a:spcPts val="0"/>
                        </a:spcBef>
                        <a:spcAft>
                          <a:spcPts val="0"/>
                        </a:spcAft>
                        <a:buFont typeface="Wingdings" panose="05000000000000000000" pitchFamily="2" charset="2"/>
                        <a:buNone/>
                      </a:pPr>
                      <a:r>
                        <a:rPr lang="en-US" sz="2000" b="0" i="0" u="none" strike="noStrike" dirty="0">
                          <a:solidFill>
                            <a:srgbClr val="000000"/>
                          </a:solidFill>
                          <a:effectLst/>
                          <a:latin typeface="Swis721 Cn BT" panose="020B0506020202030204" pitchFamily="34" charset="0"/>
                        </a:rPr>
                        <a:t>Introduction to Business Communication</a:t>
                      </a:r>
                      <a:endParaRPr lang="en-US" sz="2000" b="0" dirty="0">
                        <a:effectLst/>
                        <a:latin typeface="Swis721 Cn BT" panose="020B0506020202030204" pitchFamily="34" charset="0"/>
                      </a:endParaRPr>
                    </a:p>
                  </a:txBody>
                  <a:tcPr marT="45721" marB="45721"/>
                </a:tc>
                <a:extLst>
                  <a:ext uri="{0D108BD9-81ED-4DB2-BD59-A6C34878D82A}">
                    <a16:rowId xmlns:a16="http://schemas.microsoft.com/office/drawing/2014/main" val="10001"/>
                  </a:ext>
                </a:extLst>
              </a:tr>
              <a:tr h="449274">
                <a:tc>
                  <a:txBody>
                    <a:bodyPr/>
                    <a:lstStyle/>
                    <a:p>
                      <a:pPr algn="ctr"/>
                      <a:r>
                        <a:rPr lang="en-IN" sz="2000" kern="1200" baseline="0" dirty="0">
                          <a:solidFill>
                            <a:schemeClr val="dk1"/>
                          </a:solidFill>
                          <a:latin typeface="Swis721 Cn BT" panose="020B0506020202030204" pitchFamily="34" charset="0"/>
                          <a:ea typeface="+mn-ea"/>
                          <a:cs typeface="+mn-cs"/>
                        </a:rPr>
                        <a:t>Module 2</a:t>
                      </a:r>
                    </a:p>
                  </a:txBody>
                  <a:tcPr marT="45721" marB="45721"/>
                </a:tc>
                <a:tc>
                  <a:txBody>
                    <a:bodyPr/>
                    <a:lstStyle/>
                    <a:p>
                      <a:pPr lvl="0"/>
                      <a:r>
                        <a:rPr lang="en-US" sz="2000" b="0" i="0" u="none" strike="noStrike" dirty="0">
                          <a:solidFill>
                            <a:srgbClr val="000000"/>
                          </a:solidFill>
                          <a:effectLst/>
                          <a:latin typeface="Swis721 Cn BT" panose="020B0506020202030204" pitchFamily="34" charset="0"/>
                        </a:rPr>
                        <a:t>Business Writing-Getting to Know Email</a:t>
                      </a:r>
                      <a:endParaRPr lang="en-US" sz="2000" kern="1200" baseline="0" dirty="0">
                        <a:solidFill>
                          <a:schemeClr val="dk1"/>
                        </a:solidFill>
                        <a:latin typeface="Swis721 Cn BT" panose="020B0506020202030204" pitchFamily="34" charset="0"/>
                        <a:ea typeface="+mn-ea"/>
                        <a:cs typeface="+mn-cs"/>
                      </a:endParaRPr>
                    </a:p>
                  </a:txBody>
                  <a:tcPr marT="45721" marB="45721"/>
                </a:tc>
                <a:extLst>
                  <a:ext uri="{0D108BD9-81ED-4DB2-BD59-A6C34878D82A}">
                    <a16:rowId xmlns:a16="http://schemas.microsoft.com/office/drawing/2014/main" val="10002"/>
                  </a:ext>
                </a:extLst>
              </a:tr>
              <a:tr h="453552">
                <a:tc>
                  <a:txBody>
                    <a:bodyPr/>
                    <a:lstStyle/>
                    <a:p>
                      <a:pPr algn="ctr"/>
                      <a:r>
                        <a:rPr lang="en-IN" sz="2000" kern="1200" baseline="0" dirty="0">
                          <a:solidFill>
                            <a:schemeClr val="dk1"/>
                          </a:solidFill>
                          <a:latin typeface="Swis721 Cn BT" panose="020B0506020202030204" pitchFamily="34" charset="0"/>
                          <a:ea typeface="+mn-ea"/>
                          <a:cs typeface="+mn-cs"/>
                        </a:rPr>
                        <a:t>Module 3</a:t>
                      </a:r>
                    </a:p>
                  </a:txBody>
                  <a:tcPr marT="45721" marB="45721"/>
                </a:tc>
                <a:tc>
                  <a:txBody>
                    <a:bodyPr/>
                    <a:lstStyle/>
                    <a:p>
                      <a:pPr lvl="0" eaLnBrk="0" hangingPunct="0"/>
                      <a:r>
                        <a:rPr lang="en-US" sz="2000" b="0" i="0" u="none" strike="noStrike" dirty="0">
                          <a:solidFill>
                            <a:srgbClr val="000000"/>
                          </a:solidFill>
                          <a:effectLst/>
                          <a:latin typeface="Swis721 Cn BT" panose="020B0506020202030204" pitchFamily="34" charset="0"/>
                        </a:rPr>
                        <a:t>Email Structure</a:t>
                      </a:r>
                      <a:endParaRPr lang="en-US" sz="2000" kern="1200" baseline="0" dirty="0">
                        <a:solidFill>
                          <a:schemeClr val="dk1"/>
                        </a:solidFill>
                        <a:latin typeface="Swis721 Cn BT" panose="020B0506020202030204" pitchFamily="34" charset="0"/>
                        <a:ea typeface="+mn-ea"/>
                        <a:cs typeface="+mn-cs"/>
                      </a:endParaRPr>
                    </a:p>
                  </a:txBody>
                  <a:tcPr marT="45721" marB="45721"/>
                </a:tc>
                <a:extLst>
                  <a:ext uri="{0D108BD9-81ED-4DB2-BD59-A6C34878D82A}">
                    <a16:rowId xmlns:a16="http://schemas.microsoft.com/office/drawing/2014/main" val="10003"/>
                  </a:ext>
                </a:extLst>
              </a:tr>
              <a:tr h="409695">
                <a:tc>
                  <a:txBody>
                    <a:bodyPr/>
                    <a:lstStyle/>
                    <a:p>
                      <a:pPr algn="ctr"/>
                      <a:r>
                        <a:rPr lang="en-IN" sz="2000" kern="1200" baseline="0" dirty="0">
                          <a:solidFill>
                            <a:schemeClr val="dk1"/>
                          </a:solidFill>
                          <a:latin typeface="Swis721 Cn BT" panose="020B0506020202030204" pitchFamily="34" charset="0"/>
                          <a:ea typeface="+mn-ea"/>
                          <a:cs typeface="+mn-cs"/>
                        </a:rPr>
                        <a:t>Module 4</a:t>
                      </a: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Swis721 Cn BT" panose="020B0506020202030204" pitchFamily="34" charset="0"/>
                        </a:rPr>
                        <a:t>Writing Impactful Emails</a:t>
                      </a:r>
                      <a:endParaRPr lang="en-IN" sz="2000" kern="1200" baseline="0" dirty="0">
                        <a:solidFill>
                          <a:schemeClr val="dk1"/>
                        </a:solidFill>
                        <a:latin typeface="Swis721 Cn BT" panose="020B0506020202030204" pitchFamily="34" charset="0"/>
                        <a:ea typeface="+mn-ea"/>
                        <a:cs typeface="+mn-cs"/>
                      </a:endParaRPr>
                    </a:p>
                  </a:txBody>
                  <a:tcPr marT="45721" marB="45721"/>
                </a:tc>
                <a:extLst>
                  <a:ext uri="{0D108BD9-81ED-4DB2-BD59-A6C34878D82A}">
                    <a16:rowId xmlns:a16="http://schemas.microsoft.com/office/drawing/2014/main" val="10004"/>
                  </a:ext>
                </a:extLst>
              </a:tr>
              <a:tr h="435257">
                <a:tc>
                  <a:txBody>
                    <a:bodyPr/>
                    <a:lstStyle/>
                    <a:p>
                      <a:pPr algn="ctr"/>
                      <a:r>
                        <a:rPr lang="en-IN" sz="2000" kern="1200" baseline="0" dirty="0">
                          <a:solidFill>
                            <a:schemeClr val="dk1"/>
                          </a:solidFill>
                          <a:latin typeface="Swis721 Cn BT" panose="020B0506020202030204" pitchFamily="34" charset="0"/>
                          <a:ea typeface="+mn-ea"/>
                          <a:cs typeface="+mn-cs"/>
                        </a:rPr>
                        <a:t>Module 5</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Swis721 Cn BT" panose="020B0506020202030204" pitchFamily="34" charset="0"/>
                        </a:rPr>
                        <a:t>Tone of Emails</a:t>
                      </a:r>
                      <a:endParaRPr lang="en-IN" sz="2000" kern="1200" baseline="0" dirty="0">
                        <a:solidFill>
                          <a:schemeClr val="dk1"/>
                        </a:solidFill>
                        <a:latin typeface="Swis721 Cn BT" panose="020B0506020202030204" pitchFamily="34" charset="0"/>
                        <a:ea typeface="+mn-ea"/>
                        <a:cs typeface="+mn-cs"/>
                      </a:endParaRPr>
                    </a:p>
                  </a:txBody>
                  <a:tcPr marT="45721" marB="45721"/>
                </a:tc>
                <a:extLst>
                  <a:ext uri="{0D108BD9-81ED-4DB2-BD59-A6C34878D82A}">
                    <a16:rowId xmlns:a16="http://schemas.microsoft.com/office/drawing/2014/main" val="10005"/>
                  </a:ext>
                </a:extLst>
              </a:tr>
              <a:tr h="4096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kern="1200" baseline="0" dirty="0">
                          <a:solidFill>
                            <a:schemeClr val="dk1"/>
                          </a:solidFill>
                          <a:latin typeface="Swis721 Cn BT" panose="020B0506020202030204" pitchFamily="34" charset="0"/>
                          <a:ea typeface="+mn-ea"/>
                          <a:cs typeface="+mn-cs"/>
                        </a:rPr>
                        <a:t>Module 6</a:t>
                      </a: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Swis721 Cn BT" panose="020B0506020202030204" pitchFamily="34" charset="0"/>
                        </a:rPr>
                        <a:t>Avoiding common errors &amp;  Email Management</a:t>
                      </a:r>
                      <a:endParaRPr lang="en-US" sz="2000" kern="1200" baseline="0" dirty="0">
                        <a:solidFill>
                          <a:schemeClr val="dk1"/>
                        </a:solidFill>
                        <a:latin typeface="Swis721 Cn BT" panose="020B0506020202030204" pitchFamily="34" charset="0"/>
                        <a:ea typeface="+mn-ea"/>
                        <a:cs typeface="+mn-cs"/>
                      </a:endParaRPr>
                    </a:p>
                  </a:txBody>
                  <a:tcPr marT="45721" marB="45721"/>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2101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0021-2F5D-2ABE-6F4D-3B7DE95FCD0E}"/>
              </a:ext>
            </a:extLst>
          </p:cNvPr>
          <p:cNvSpPr>
            <a:spLocks noGrp="1"/>
          </p:cNvSpPr>
          <p:nvPr>
            <p:ph type="title"/>
          </p:nvPr>
        </p:nvSpPr>
        <p:spPr>
          <a:xfrm>
            <a:off x="838200" y="213012"/>
            <a:ext cx="10515600" cy="691228"/>
          </a:xfrm>
        </p:spPr>
        <p:txBody>
          <a:bodyPr>
            <a:normAutofit/>
          </a:bodyPr>
          <a:lstStyle/>
          <a:p>
            <a:r>
              <a:rPr lang="en-GB" b="1" dirty="0"/>
              <a:t>Business communication?</a:t>
            </a:r>
            <a:endParaRPr lang="en-IN" b="1" dirty="0"/>
          </a:p>
        </p:txBody>
      </p:sp>
      <p:sp>
        <p:nvSpPr>
          <p:cNvPr id="3" name="Content Placeholder 2">
            <a:extLst>
              <a:ext uri="{FF2B5EF4-FFF2-40B4-BE49-F238E27FC236}">
                <a16:creationId xmlns:a16="http://schemas.microsoft.com/office/drawing/2014/main" id="{45E20AC3-500D-CC68-BADC-6894A6D58AB7}"/>
              </a:ext>
            </a:extLst>
          </p:cNvPr>
          <p:cNvSpPr>
            <a:spLocks noGrp="1"/>
          </p:cNvSpPr>
          <p:nvPr>
            <p:ph idx="1"/>
          </p:nvPr>
        </p:nvSpPr>
        <p:spPr>
          <a:xfrm>
            <a:off x="1" y="1016694"/>
            <a:ext cx="6810374" cy="4937066"/>
          </a:xfrm>
          <a:solidFill>
            <a:schemeClr val="accent1">
              <a:lumMod val="40000"/>
              <a:lumOff val="60000"/>
            </a:schemeClr>
          </a:solidFill>
        </p:spPr>
        <p:txBody>
          <a:bodyPr lIns="180000" anchor="ctr">
            <a:normAutofit/>
          </a:bodyPr>
          <a:lstStyle/>
          <a:p>
            <a:pPr marL="457200" lvl="1" indent="0">
              <a:lnSpc>
                <a:spcPct val="200000"/>
              </a:lnSpc>
              <a:buNone/>
            </a:pPr>
            <a:br>
              <a:rPr lang="en-US" sz="2800" dirty="0"/>
            </a:br>
            <a:endParaRPr lang="en-IN" sz="2800" dirty="0"/>
          </a:p>
        </p:txBody>
      </p:sp>
      <p:sp>
        <p:nvSpPr>
          <p:cNvPr id="4" name="Content Placeholder 2">
            <a:extLst>
              <a:ext uri="{FF2B5EF4-FFF2-40B4-BE49-F238E27FC236}">
                <a16:creationId xmlns:a16="http://schemas.microsoft.com/office/drawing/2014/main" id="{2C9C6751-F822-426C-FA59-60C3DF47935A}"/>
              </a:ext>
            </a:extLst>
          </p:cNvPr>
          <p:cNvSpPr txBox="1">
            <a:spLocks/>
          </p:cNvSpPr>
          <p:nvPr/>
        </p:nvSpPr>
        <p:spPr>
          <a:xfrm>
            <a:off x="1" y="1026854"/>
            <a:ext cx="6810374" cy="4937066"/>
          </a:xfrm>
          <a:prstGeom prst="rect">
            <a:avLst/>
          </a:prstGeom>
          <a:solidFill>
            <a:srgbClr val="C2D6E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Font typeface="Arial" panose="020B0604020202020204" pitchFamily="34" charset="0"/>
              <a:buNone/>
            </a:pPr>
            <a:r>
              <a:rPr lang="en-US" sz="2800" b="1" dirty="0">
                <a:solidFill>
                  <a:srgbClr val="202124"/>
                </a:solidFill>
              </a:rPr>
              <a:t>Interactions</a:t>
            </a:r>
            <a:r>
              <a:rPr lang="en-US" sz="2800" dirty="0">
                <a:solidFill>
                  <a:srgbClr val="202124"/>
                </a:solidFill>
              </a:rPr>
              <a:t> </a:t>
            </a:r>
            <a:r>
              <a:rPr lang="en-US" sz="2800" b="1" dirty="0">
                <a:solidFill>
                  <a:srgbClr val="202124"/>
                </a:solidFill>
              </a:rPr>
              <a:t>with customers, internal teams and other stakeholders </a:t>
            </a:r>
            <a:r>
              <a:rPr lang="en-US" sz="2800" dirty="0">
                <a:solidFill>
                  <a:srgbClr val="202124"/>
                </a:solidFill>
              </a:rPr>
              <a:t>to clarify needs and expectations to meet mutual goals</a:t>
            </a:r>
            <a:br>
              <a:rPr lang="en-US" sz="2800" dirty="0"/>
            </a:br>
            <a:endParaRPr lang="en-IN" sz="2800" dirty="0"/>
          </a:p>
        </p:txBody>
      </p:sp>
      <p:pic>
        <p:nvPicPr>
          <p:cNvPr id="7" name="Picture 6">
            <a:extLst>
              <a:ext uri="{FF2B5EF4-FFF2-40B4-BE49-F238E27FC236}">
                <a16:creationId xmlns:a16="http://schemas.microsoft.com/office/drawing/2014/main" id="{59D2A439-45DF-4AF8-117B-EAF26FF1C8AA}"/>
              </a:ext>
            </a:extLst>
          </p:cNvPr>
          <p:cNvPicPr>
            <a:picLocks noChangeAspect="1"/>
          </p:cNvPicPr>
          <p:nvPr/>
        </p:nvPicPr>
        <p:blipFill rotWithShape="1">
          <a:blip r:embed="rId3">
            <a:extLst>
              <a:ext uri="{28A0092B-C50C-407E-A947-70E740481C1C}">
                <a14:useLocalDpi xmlns:a14="http://schemas.microsoft.com/office/drawing/2010/main" val="0"/>
              </a:ext>
            </a:extLst>
          </a:blip>
          <a:srcRect r="46195"/>
          <a:stretch/>
        </p:blipFill>
        <p:spPr>
          <a:xfrm>
            <a:off x="6810374" y="1026855"/>
            <a:ext cx="5381625" cy="4937065"/>
          </a:xfrm>
          <a:prstGeom prst="rect">
            <a:avLst/>
          </a:prstGeom>
        </p:spPr>
      </p:pic>
    </p:spTree>
    <p:extLst>
      <p:ext uri="{BB962C8B-B14F-4D97-AF65-F5344CB8AC3E}">
        <p14:creationId xmlns:p14="http://schemas.microsoft.com/office/powerpoint/2010/main" val="43583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5CFB-8ACA-D058-86D3-1BA14307F217}"/>
              </a:ext>
            </a:extLst>
          </p:cNvPr>
          <p:cNvSpPr>
            <a:spLocks noGrp="1"/>
          </p:cNvSpPr>
          <p:nvPr>
            <p:ph type="title"/>
          </p:nvPr>
        </p:nvSpPr>
        <p:spPr>
          <a:xfrm>
            <a:off x="933937" y="210898"/>
            <a:ext cx="10515600" cy="606425"/>
          </a:xfrm>
        </p:spPr>
        <p:txBody>
          <a:bodyPr>
            <a:noAutofit/>
          </a:bodyPr>
          <a:lstStyle/>
          <a:p>
            <a:r>
              <a:rPr lang="en-GB" sz="3600" b="1" dirty="0"/>
              <a:t>Modes of business communication</a:t>
            </a:r>
            <a:endParaRPr lang="en-IN" sz="3600" b="1" dirty="0"/>
          </a:p>
        </p:txBody>
      </p:sp>
      <p:pic>
        <p:nvPicPr>
          <p:cNvPr id="3" name="Picture 2">
            <a:extLst>
              <a:ext uri="{FF2B5EF4-FFF2-40B4-BE49-F238E27FC236}">
                <a16:creationId xmlns:a16="http://schemas.microsoft.com/office/drawing/2014/main" id="{52D4F310-D13E-6764-D8EB-47FD8BE945D2}"/>
              </a:ext>
            </a:extLst>
          </p:cNvPr>
          <p:cNvPicPr>
            <a:picLocks noChangeAspect="1"/>
          </p:cNvPicPr>
          <p:nvPr/>
        </p:nvPicPr>
        <p:blipFill rotWithShape="1">
          <a:blip r:embed="rId3" cstate="print">
            <a:clrChange>
              <a:clrFrom>
                <a:srgbClr val="E5E5E5"/>
              </a:clrFrom>
              <a:clrTo>
                <a:srgbClr val="E5E5E5">
                  <a:alpha val="0"/>
                </a:srgbClr>
              </a:clrTo>
            </a:clrChange>
            <a:extLst>
              <a:ext uri="{28A0092B-C50C-407E-A947-70E740481C1C}">
                <a14:useLocalDpi xmlns:a14="http://schemas.microsoft.com/office/drawing/2010/main" val="0"/>
              </a:ext>
            </a:extLst>
          </a:blip>
          <a:srcRect l="13247" t="14665" r="9370" b="9847"/>
          <a:stretch/>
        </p:blipFill>
        <p:spPr>
          <a:xfrm>
            <a:off x="2380287" y="817323"/>
            <a:ext cx="6184978" cy="6033566"/>
          </a:xfrm>
          <a:prstGeom prst="rect">
            <a:avLst/>
          </a:prstGeom>
        </p:spPr>
      </p:pic>
      <p:sp>
        <p:nvSpPr>
          <p:cNvPr id="7" name="Title 1">
            <a:extLst>
              <a:ext uri="{FF2B5EF4-FFF2-40B4-BE49-F238E27FC236}">
                <a16:creationId xmlns:a16="http://schemas.microsoft.com/office/drawing/2014/main" id="{8D121AFC-6359-6A59-7633-72E50A8C3397}"/>
              </a:ext>
            </a:extLst>
          </p:cNvPr>
          <p:cNvSpPr txBox="1">
            <a:spLocks/>
          </p:cNvSpPr>
          <p:nvPr/>
        </p:nvSpPr>
        <p:spPr>
          <a:xfrm>
            <a:off x="2986267" y="1187464"/>
            <a:ext cx="1990845" cy="988576"/>
          </a:xfrm>
          <a:prstGeom prst="rect">
            <a:avLst/>
          </a:prstGeom>
          <a:solidFill>
            <a:srgbClr val="F7F7F7"/>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GB" sz="2800" b="1" dirty="0"/>
              <a:t>Verbal</a:t>
            </a:r>
          </a:p>
          <a:p>
            <a:endParaRPr lang="en-IN" sz="2800" b="1" dirty="0"/>
          </a:p>
        </p:txBody>
      </p:sp>
      <p:sp>
        <p:nvSpPr>
          <p:cNvPr id="8" name="Title 1">
            <a:extLst>
              <a:ext uri="{FF2B5EF4-FFF2-40B4-BE49-F238E27FC236}">
                <a16:creationId xmlns:a16="http://schemas.microsoft.com/office/drawing/2014/main" id="{B193051A-CD0E-C3C3-DBF7-00C6EDDA9C5D}"/>
              </a:ext>
            </a:extLst>
          </p:cNvPr>
          <p:cNvSpPr txBox="1">
            <a:spLocks/>
          </p:cNvSpPr>
          <p:nvPr/>
        </p:nvSpPr>
        <p:spPr>
          <a:xfrm>
            <a:off x="5752616" y="1154668"/>
            <a:ext cx="1990845" cy="988576"/>
          </a:xfrm>
          <a:prstGeom prst="rect">
            <a:avLst/>
          </a:prstGeom>
          <a:solidFill>
            <a:srgbClr val="F7F7F7"/>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GB" sz="2800" b="1" dirty="0"/>
              <a:t>Non-Verbal</a:t>
            </a:r>
          </a:p>
          <a:p>
            <a:endParaRPr lang="en-IN" sz="2800" b="1" dirty="0"/>
          </a:p>
        </p:txBody>
      </p:sp>
      <p:sp>
        <p:nvSpPr>
          <p:cNvPr id="9" name="Title 1">
            <a:extLst>
              <a:ext uri="{FF2B5EF4-FFF2-40B4-BE49-F238E27FC236}">
                <a16:creationId xmlns:a16="http://schemas.microsoft.com/office/drawing/2014/main" id="{F8CB24C0-71AC-34CA-A7B3-07C5BB82A85D}"/>
              </a:ext>
            </a:extLst>
          </p:cNvPr>
          <p:cNvSpPr txBox="1">
            <a:spLocks/>
          </p:cNvSpPr>
          <p:nvPr/>
        </p:nvSpPr>
        <p:spPr>
          <a:xfrm>
            <a:off x="2986266" y="5067719"/>
            <a:ext cx="1990845" cy="988576"/>
          </a:xfrm>
          <a:prstGeom prst="rect">
            <a:avLst/>
          </a:prstGeom>
          <a:solidFill>
            <a:srgbClr val="F7F7F7"/>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endParaRPr lang="en-GB" sz="2800" b="1" dirty="0"/>
          </a:p>
          <a:p>
            <a:r>
              <a:rPr lang="en-GB" sz="2800" b="1" dirty="0"/>
              <a:t>Written</a:t>
            </a:r>
          </a:p>
          <a:p>
            <a:endParaRPr lang="en-IN" sz="2800" b="1" dirty="0"/>
          </a:p>
        </p:txBody>
      </p:sp>
      <p:sp>
        <p:nvSpPr>
          <p:cNvPr id="11" name="Title 1">
            <a:extLst>
              <a:ext uri="{FF2B5EF4-FFF2-40B4-BE49-F238E27FC236}">
                <a16:creationId xmlns:a16="http://schemas.microsoft.com/office/drawing/2014/main" id="{203829A8-F721-C410-8F22-634260F75AE8}"/>
              </a:ext>
            </a:extLst>
          </p:cNvPr>
          <p:cNvSpPr txBox="1">
            <a:spLocks/>
          </p:cNvSpPr>
          <p:nvPr/>
        </p:nvSpPr>
        <p:spPr>
          <a:xfrm>
            <a:off x="5752615" y="5153032"/>
            <a:ext cx="1990845" cy="988576"/>
          </a:xfrm>
          <a:prstGeom prst="rect">
            <a:avLst/>
          </a:prstGeom>
          <a:solidFill>
            <a:srgbClr val="F7F7F7"/>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pPr algn="r"/>
            <a:endParaRPr lang="en-GB" sz="2800" b="1" dirty="0"/>
          </a:p>
          <a:p>
            <a:pPr algn="r"/>
            <a:r>
              <a:rPr lang="en-GB" sz="2800" b="1" dirty="0"/>
              <a:t>Visual</a:t>
            </a:r>
          </a:p>
          <a:p>
            <a:endParaRPr lang="en-IN" sz="2800" b="1" dirty="0"/>
          </a:p>
        </p:txBody>
      </p:sp>
    </p:spTree>
    <p:extLst>
      <p:ext uri="{BB962C8B-B14F-4D97-AF65-F5344CB8AC3E}">
        <p14:creationId xmlns:p14="http://schemas.microsoft.com/office/powerpoint/2010/main" val="247492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97A3AE-AD31-32BD-4CAC-1A4094A9765C}"/>
              </a:ext>
            </a:extLst>
          </p:cNvPr>
          <p:cNvSpPr>
            <a:spLocks noGrp="1"/>
          </p:cNvSpPr>
          <p:nvPr>
            <p:ph type="ctrTitle"/>
          </p:nvPr>
        </p:nvSpPr>
        <p:spPr>
          <a:xfrm>
            <a:off x="831160" y="325120"/>
            <a:ext cx="9144000" cy="609600"/>
          </a:xfrm>
        </p:spPr>
        <p:txBody>
          <a:bodyPr>
            <a:normAutofit fontScale="90000"/>
          </a:bodyPr>
          <a:lstStyle/>
          <a:p>
            <a:pPr algn="l"/>
            <a:r>
              <a:rPr lang="en-GB" sz="4400" b="1" dirty="0"/>
              <a:t>Email etiquette</a:t>
            </a:r>
            <a:endParaRPr lang="en-IN" sz="4400" b="1" dirty="0"/>
          </a:p>
        </p:txBody>
      </p:sp>
      <p:sp>
        <p:nvSpPr>
          <p:cNvPr id="5" name="Subtitle 4">
            <a:extLst>
              <a:ext uri="{FF2B5EF4-FFF2-40B4-BE49-F238E27FC236}">
                <a16:creationId xmlns:a16="http://schemas.microsoft.com/office/drawing/2014/main" id="{77126BC1-C81E-D5A4-3953-A1B2F145E3B2}"/>
              </a:ext>
            </a:extLst>
          </p:cNvPr>
          <p:cNvSpPr>
            <a:spLocks noGrp="1"/>
          </p:cNvSpPr>
          <p:nvPr>
            <p:ph type="subTitle" idx="1"/>
          </p:nvPr>
        </p:nvSpPr>
        <p:spPr>
          <a:xfrm>
            <a:off x="2690812" y="6035041"/>
            <a:ext cx="6810374" cy="534669"/>
          </a:xfrm>
        </p:spPr>
        <p:txBody>
          <a:bodyPr>
            <a:noAutofit/>
          </a:bodyPr>
          <a:lstStyle/>
          <a:p>
            <a:pPr marL="180000" lvl="1">
              <a:lnSpc>
                <a:spcPct val="100000"/>
              </a:lnSpc>
              <a:spcBef>
                <a:spcPts val="0"/>
              </a:spcBef>
            </a:pPr>
            <a:r>
              <a:rPr lang="en-GB" sz="2800" dirty="0"/>
              <a:t>A guide to writing effective emails</a:t>
            </a:r>
            <a:endParaRPr lang="en-IN" sz="2800" dirty="0"/>
          </a:p>
        </p:txBody>
      </p:sp>
      <p:pic>
        <p:nvPicPr>
          <p:cNvPr id="3" name="Picture 2">
            <a:extLst>
              <a:ext uri="{FF2B5EF4-FFF2-40B4-BE49-F238E27FC236}">
                <a16:creationId xmlns:a16="http://schemas.microsoft.com/office/drawing/2014/main" id="{DD91924E-EFCD-9398-19D6-411EA564B429}"/>
              </a:ext>
            </a:extLst>
          </p:cNvPr>
          <p:cNvPicPr>
            <a:picLocks noChangeAspect="1"/>
          </p:cNvPicPr>
          <p:nvPr/>
        </p:nvPicPr>
        <p:blipFill>
          <a:blip r:embed="rId3">
            <a:extLst>
              <a:ext uri="{28A0092B-C50C-407E-A947-70E740481C1C}">
                <a14:useLocalDpi xmlns:a14="http://schemas.microsoft.com/office/drawing/2010/main" val="0"/>
              </a:ext>
            </a:extLst>
          </a:blip>
          <a:srcRect t="15730" b="15730"/>
          <a:stretch/>
        </p:blipFill>
        <p:spPr>
          <a:xfrm>
            <a:off x="0" y="1009650"/>
            <a:ext cx="12191999" cy="4913630"/>
          </a:xfrm>
          <a:prstGeom prst="rect">
            <a:avLst/>
          </a:prstGeom>
        </p:spPr>
      </p:pic>
    </p:spTree>
    <p:extLst>
      <p:ext uri="{BB962C8B-B14F-4D97-AF65-F5344CB8AC3E}">
        <p14:creationId xmlns:p14="http://schemas.microsoft.com/office/powerpoint/2010/main" val="406880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12A58E-665B-6679-5BF3-D195E0870EDB}"/>
              </a:ext>
            </a:extLst>
          </p:cNvPr>
          <p:cNvPicPr>
            <a:picLocks noChangeAspect="1"/>
          </p:cNvPicPr>
          <p:nvPr/>
        </p:nvPicPr>
        <p:blipFill rotWithShape="1">
          <a:blip r:embed="rId3">
            <a:extLst>
              <a:ext uri="{28A0092B-C50C-407E-A947-70E740481C1C}">
                <a14:useLocalDpi xmlns:a14="http://schemas.microsoft.com/office/drawing/2010/main" val="0"/>
              </a:ext>
            </a:extLst>
          </a:blip>
          <a:srcRect r="3335" b="24968"/>
          <a:stretch/>
        </p:blipFill>
        <p:spPr>
          <a:xfrm>
            <a:off x="180049" y="1527375"/>
            <a:ext cx="12011951" cy="4283115"/>
          </a:xfrm>
          <a:prstGeom prst="rect">
            <a:avLst/>
          </a:prstGeom>
        </p:spPr>
      </p:pic>
      <p:sp>
        <p:nvSpPr>
          <p:cNvPr id="7" name="TextBox 6">
            <a:extLst>
              <a:ext uri="{FF2B5EF4-FFF2-40B4-BE49-F238E27FC236}">
                <a16:creationId xmlns:a16="http://schemas.microsoft.com/office/drawing/2014/main" id="{850A0FF9-D6EF-4FA4-3499-B581F84C98C8}"/>
              </a:ext>
            </a:extLst>
          </p:cNvPr>
          <p:cNvSpPr txBox="1"/>
          <p:nvPr/>
        </p:nvSpPr>
        <p:spPr>
          <a:xfrm>
            <a:off x="1943741" y="4999965"/>
            <a:ext cx="842057" cy="400110"/>
          </a:xfrm>
          <a:prstGeom prst="rect">
            <a:avLst/>
          </a:prstGeom>
          <a:solidFill>
            <a:schemeClr val="bg1"/>
          </a:solidFill>
        </p:spPr>
        <p:txBody>
          <a:bodyPr wrap="square">
            <a:spAutoFit/>
          </a:bodyPr>
          <a:lstStyle/>
          <a:p>
            <a:pPr lvl="0"/>
            <a:r>
              <a:rPr lang="en-GB" sz="2000" b="1" dirty="0">
                <a:effectLst/>
              </a:rPr>
              <a:t>Clear</a:t>
            </a:r>
          </a:p>
        </p:txBody>
      </p:sp>
      <p:sp>
        <p:nvSpPr>
          <p:cNvPr id="13" name="TextBox 12">
            <a:extLst>
              <a:ext uri="{FF2B5EF4-FFF2-40B4-BE49-F238E27FC236}">
                <a16:creationId xmlns:a16="http://schemas.microsoft.com/office/drawing/2014/main" id="{66486A49-6F47-5728-DE7C-F53588E9581B}"/>
              </a:ext>
            </a:extLst>
          </p:cNvPr>
          <p:cNvSpPr txBox="1"/>
          <p:nvPr/>
        </p:nvSpPr>
        <p:spPr>
          <a:xfrm>
            <a:off x="4526341" y="5023119"/>
            <a:ext cx="1079507" cy="400110"/>
          </a:xfrm>
          <a:prstGeom prst="rect">
            <a:avLst/>
          </a:prstGeom>
          <a:solidFill>
            <a:schemeClr val="bg1"/>
          </a:solidFill>
        </p:spPr>
        <p:txBody>
          <a:bodyPr wrap="square">
            <a:spAutoFit/>
          </a:bodyPr>
          <a:lstStyle/>
          <a:p>
            <a:pPr lvl="0"/>
            <a:r>
              <a:rPr lang="en-GB" sz="2000" b="1" dirty="0">
                <a:effectLst/>
              </a:rPr>
              <a:t>Concise</a:t>
            </a:r>
          </a:p>
        </p:txBody>
      </p:sp>
      <p:sp>
        <p:nvSpPr>
          <p:cNvPr id="14" name="TextBox 13">
            <a:extLst>
              <a:ext uri="{FF2B5EF4-FFF2-40B4-BE49-F238E27FC236}">
                <a16:creationId xmlns:a16="http://schemas.microsoft.com/office/drawing/2014/main" id="{17547641-5F84-3E23-4D17-CD5DCBC8A34D}"/>
              </a:ext>
            </a:extLst>
          </p:cNvPr>
          <p:cNvSpPr txBox="1"/>
          <p:nvPr/>
        </p:nvSpPr>
        <p:spPr>
          <a:xfrm>
            <a:off x="7052180" y="5037681"/>
            <a:ext cx="1293164" cy="400110"/>
          </a:xfrm>
          <a:prstGeom prst="rect">
            <a:avLst/>
          </a:prstGeom>
          <a:solidFill>
            <a:schemeClr val="bg1"/>
          </a:solidFill>
        </p:spPr>
        <p:txBody>
          <a:bodyPr wrap="square">
            <a:spAutoFit/>
          </a:bodyPr>
          <a:lstStyle/>
          <a:p>
            <a:pPr lvl="0"/>
            <a:r>
              <a:rPr lang="en-GB" sz="2000" b="1" dirty="0">
                <a:effectLst/>
              </a:rPr>
              <a:t>Courteous</a:t>
            </a:r>
          </a:p>
        </p:txBody>
      </p:sp>
      <p:sp>
        <p:nvSpPr>
          <p:cNvPr id="15" name="TextBox 14">
            <a:extLst>
              <a:ext uri="{FF2B5EF4-FFF2-40B4-BE49-F238E27FC236}">
                <a16:creationId xmlns:a16="http://schemas.microsoft.com/office/drawing/2014/main" id="{ED75624F-4BF6-528B-128C-55024A494102}"/>
              </a:ext>
            </a:extLst>
          </p:cNvPr>
          <p:cNvSpPr txBox="1"/>
          <p:nvPr/>
        </p:nvSpPr>
        <p:spPr>
          <a:xfrm>
            <a:off x="9657929" y="5019154"/>
            <a:ext cx="1293164" cy="400110"/>
          </a:xfrm>
          <a:prstGeom prst="rect">
            <a:avLst/>
          </a:prstGeom>
          <a:solidFill>
            <a:schemeClr val="bg1"/>
          </a:solidFill>
        </p:spPr>
        <p:txBody>
          <a:bodyPr wrap="square">
            <a:spAutoFit/>
          </a:bodyPr>
          <a:lstStyle/>
          <a:p>
            <a:pPr lvl="0"/>
            <a:r>
              <a:rPr lang="en-GB" sz="2000" b="1" dirty="0">
                <a:effectLst/>
              </a:rPr>
              <a:t>Complete</a:t>
            </a:r>
          </a:p>
        </p:txBody>
      </p:sp>
      <p:sp>
        <p:nvSpPr>
          <p:cNvPr id="17" name="TextBox 16">
            <a:extLst>
              <a:ext uri="{FF2B5EF4-FFF2-40B4-BE49-F238E27FC236}">
                <a16:creationId xmlns:a16="http://schemas.microsoft.com/office/drawing/2014/main" id="{C437E6FF-0278-23A5-A24A-C2608990D4C1}"/>
              </a:ext>
            </a:extLst>
          </p:cNvPr>
          <p:cNvSpPr txBox="1"/>
          <p:nvPr/>
        </p:nvSpPr>
        <p:spPr>
          <a:xfrm>
            <a:off x="1666754" y="3183786"/>
            <a:ext cx="1505349" cy="1477328"/>
          </a:xfrm>
          <a:prstGeom prst="rect">
            <a:avLst/>
          </a:prstGeom>
          <a:solidFill>
            <a:srgbClr val="F1F1F1"/>
          </a:solidFill>
        </p:spPr>
        <p:txBody>
          <a:bodyPr wrap="square">
            <a:spAutoFit/>
          </a:bodyPr>
          <a:lstStyle/>
          <a:p>
            <a:pPr lvl="0"/>
            <a:r>
              <a:rPr lang="en-GB" sz="1800" b="1" dirty="0">
                <a:effectLst/>
              </a:rPr>
              <a:t>In intent, message, words and tone  </a:t>
            </a:r>
          </a:p>
          <a:p>
            <a:pPr lvl="0"/>
            <a:endParaRPr lang="en-IN" sz="1800" b="1" dirty="0">
              <a:effectLst/>
            </a:endParaRPr>
          </a:p>
        </p:txBody>
      </p:sp>
      <p:sp>
        <p:nvSpPr>
          <p:cNvPr id="19" name="TextBox 18">
            <a:extLst>
              <a:ext uri="{FF2B5EF4-FFF2-40B4-BE49-F238E27FC236}">
                <a16:creationId xmlns:a16="http://schemas.microsoft.com/office/drawing/2014/main" id="{F14AFD35-3C0D-72FE-CF26-B336553FA758}"/>
              </a:ext>
            </a:extLst>
          </p:cNvPr>
          <p:cNvSpPr txBox="1"/>
          <p:nvPr/>
        </p:nvSpPr>
        <p:spPr>
          <a:xfrm>
            <a:off x="9650055" y="3195094"/>
            <a:ext cx="1505349" cy="1477328"/>
          </a:xfrm>
          <a:prstGeom prst="rect">
            <a:avLst/>
          </a:prstGeom>
          <a:solidFill>
            <a:srgbClr val="F1F1F1"/>
          </a:solidFill>
        </p:spPr>
        <p:txBody>
          <a:bodyPr wrap="square">
            <a:spAutoFit/>
          </a:bodyPr>
          <a:lstStyle/>
          <a:p>
            <a:pPr lvl="0"/>
            <a:r>
              <a:rPr lang="en-GB" sz="1800" b="1" dirty="0">
                <a:effectLst/>
              </a:rPr>
              <a:t>Including all relevant information</a:t>
            </a:r>
          </a:p>
          <a:p>
            <a:pPr lvl="0"/>
            <a:endParaRPr lang="en-GB" sz="1800" b="1" dirty="0">
              <a:effectLst/>
            </a:endParaRPr>
          </a:p>
          <a:p>
            <a:pPr lvl="0"/>
            <a:endParaRPr lang="en-IN" sz="1800" b="1" dirty="0">
              <a:effectLst/>
            </a:endParaRPr>
          </a:p>
        </p:txBody>
      </p:sp>
      <p:sp>
        <p:nvSpPr>
          <p:cNvPr id="21" name="TextBox 20">
            <a:extLst>
              <a:ext uri="{FF2B5EF4-FFF2-40B4-BE49-F238E27FC236}">
                <a16:creationId xmlns:a16="http://schemas.microsoft.com/office/drawing/2014/main" id="{9992C676-D685-F870-6018-0AFF7CDC1018}"/>
              </a:ext>
            </a:extLst>
          </p:cNvPr>
          <p:cNvSpPr txBox="1"/>
          <p:nvPr/>
        </p:nvSpPr>
        <p:spPr>
          <a:xfrm>
            <a:off x="4294208" y="3183519"/>
            <a:ext cx="1621095" cy="1477328"/>
          </a:xfrm>
          <a:prstGeom prst="rect">
            <a:avLst/>
          </a:prstGeom>
          <a:solidFill>
            <a:srgbClr val="F1F1F1"/>
          </a:solidFill>
        </p:spPr>
        <p:txBody>
          <a:bodyPr wrap="square">
            <a:spAutoFit/>
          </a:bodyPr>
          <a:lstStyle/>
          <a:p>
            <a:pPr lvl="0"/>
            <a:r>
              <a:rPr lang="en-GB" sz="1800" b="1" dirty="0">
                <a:effectLst/>
              </a:rPr>
              <a:t>To the point and preferably short</a:t>
            </a:r>
          </a:p>
          <a:p>
            <a:pPr lvl="0"/>
            <a:endParaRPr lang="en-GB" b="1" dirty="0"/>
          </a:p>
          <a:p>
            <a:pPr lvl="0"/>
            <a:endParaRPr lang="en-IN" sz="1800" b="1" dirty="0">
              <a:effectLst/>
            </a:endParaRPr>
          </a:p>
        </p:txBody>
      </p:sp>
      <p:sp>
        <p:nvSpPr>
          <p:cNvPr id="23" name="TextBox 22">
            <a:extLst>
              <a:ext uri="{FF2B5EF4-FFF2-40B4-BE49-F238E27FC236}">
                <a16:creationId xmlns:a16="http://schemas.microsoft.com/office/drawing/2014/main" id="{4F6FD552-8631-3DB9-382E-BCD3880A5FC9}"/>
              </a:ext>
            </a:extLst>
          </p:cNvPr>
          <p:cNvSpPr txBox="1"/>
          <p:nvPr/>
        </p:nvSpPr>
        <p:spPr>
          <a:xfrm>
            <a:off x="7074718" y="3160369"/>
            <a:ext cx="1293165" cy="1477328"/>
          </a:xfrm>
          <a:prstGeom prst="rect">
            <a:avLst/>
          </a:prstGeom>
          <a:solidFill>
            <a:srgbClr val="F1F1F1"/>
          </a:solidFill>
        </p:spPr>
        <p:txBody>
          <a:bodyPr wrap="square">
            <a:spAutoFit/>
          </a:bodyPr>
          <a:lstStyle/>
          <a:p>
            <a:pPr lvl="0"/>
            <a:r>
              <a:rPr lang="en-GB" sz="1800" b="1" dirty="0">
                <a:effectLst/>
              </a:rPr>
              <a:t>Polite, respectful and empathetic</a:t>
            </a:r>
          </a:p>
          <a:p>
            <a:pPr lvl="0"/>
            <a:endParaRPr lang="en-IN" sz="1800" b="1" dirty="0">
              <a:effectLst/>
            </a:endParaRPr>
          </a:p>
        </p:txBody>
      </p:sp>
      <p:sp>
        <p:nvSpPr>
          <p:cNvPr id="24" name="Title 1">
            <a:extLst>
              <a:ext uri="{FF2B5EF4-FFF2-40B4-BE49-F238E27FC236}">
                <a16:creationId xmlns:a16="http://schemas.microsoft.com/office/drawing/2014/main" id="{98EFB64F-E4E8-FDC4-500C-E3CE7E214DBA}"/>
              </a:ext>
            </a:extLst>
          </p:cNvPr>
          <p:cNvSpPr txBox="1">
            <a:spLocks/>
          </p:cNvSpPr>
          <p:nvPr/>
        </p:nvSpPr>
        <p:spPr>
          <a:xfrm>
            <a:off x="928224" y="426716"/>
            <a:ext cx="10515600" cy="5683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GB" b="1" dirty="0"/>
              <a:t>How should an ideal email be?</a:t>
            </a:r>
            <a:endParaRPr lang="en-IN" b="1" dirty="0"/>
          </a:p>
        </p:txBody>
      </p:sp>
    </p:spTree>
    <p:extLst>
      <p:ext uri="{BB962C8B-B14F-4D97-AF65-F5344CB8AC3E}">
        <p14:creationId xmlns:p14="http://schemas.microsoft.com/office/powerpoint/2010/main" val="78580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12C2-DAA8-D09F-37A1-0442860E8DFA}"/>
              </a:ext>
            </a:extLst>
          </p:cNvPr>
          <p:cNvSpPr>
            <a:spLocks noGrp="1"/>
          </p:cNvSpPr>
          <p:nvPr>
            <p:ph type="title"/>
          </p:nvPr>
        </p:nvSpPr>
        <p:spPr>
          <a:xfrm>
            <a:off x="734668" y="230355"/>
            <a:ext cx="10515600" cy="743583"/>
          </a:xfrm>
        </p:spPr>
        <p:txBody>
          <a:bodyPr/>
          <a:lstStyle/>
          <a:p>
            <a:r>
              <a:rPr lang="en-GB" b="1" dirty="0"/>
              <a:t>Components/Layout of an email</a:t>
            </a:r>
            <a:endParaRPr lang="en-IN" b="1" dirty="0"/>
          </a:p>
        </p:txBody>
      </p:sp>
      <p:pic>
        <p:nvPicPr>
          <p:cNvPr id="7" name="Picture 6">
            <a:extLst>
              <a:ext uri="{FF2B5EF4-FFF2-40B4-BE49-F238E27FC236}">
                <a16:creationId xmlns:a16="http://schemas.microsoft.com/office/drawing/2014/main" id="{D14C05C9-7B59-65DE-AA02-8DD56AAD78B5}"/>
              </a:ext>
            </a:extLst>
          </p:cNvPr>
          <p:cNvPicPr>
            <a:picLocks noChangeAspect="1"/>
          </p:cNvPicPr>
          <p:nvPr/>
        </p:nvPicPr>
        <p:blipFill>
          <a:blip r:embed="rId3" cstate="print">
            <a:extLst>
              <a:ext uri="{28A0092B-C50C-407E-A947-70E740481C1C}">
                <a14:useLocalDpi xmlns:a14="http://schemas.microsoft.com/office/drawing/2010/main" val="0"/>
              </a:ext>
            </a:extLst>
          </a:blip>
          <a:srcRect t="13732" b="13732"/>
          <a:stretch/>
        </p:blipFill>
        <p:spPr>
          <a:xfrm>
            <a:off x="838200" y="1235919"/>
            <a:ext cx="10515600" cy="4978400"/>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95EBB45C-841C-5A6D-CDDD-FF4F9F80274E}"/>
              </a:ext>
            </a:extLst>
          </p:cNvPr>
          <p:cNvSpPr txBox="1"/>
          <p:nvPr/>
        </p:nvSpPr>
        <p:spPr>
          <a:xfrm>
            <a:off x="3159889" y="1759880"/>
            <a:ext cx="7077918" cy="369332"/>
          </a:xfrm>
          <a:prstGeom prst="rect">
            <a:avLst/>
          </a:prstGeom>
          <a:solidFill>
            <a:srgbClr val="1EAFDD"/>
          </a:solidFill>
        </p:spPr>
        <p:txBody>
          <a:bodyPr wrap="square">
            <a:spAutoFit/>
          </a:bodyPr>
          <a:lstStyle/>
          <a:p>
            <a:r>
              <a:rPr lang="en-IN" i="0" dirty="0">
                <a:solidFill>
                  <a:schemeClr val="bg1"/>
                </a:solidFill>
              </a:rPr>
              <a:t>The Recipient/Address  field – ‘To’ is mandatory, and Cc and Bcc are optional.</a:t>
            </a:r>
            <a:endParaRPr lang="en-IN" dirty="0">
              <a:solidFill>
                <a:schemeClr val="bg1"/>
              </a:solidFill>
            </a:endParaRPr>
          </a:p>
        </p:txBody>
      </p:sp>
      <p:sp>
        <p:nvSpPr>
          <p:cNvPr id="6" name="TextBox 5">
            <a:extLst>
              <a:ext uri="{FF2B5EF4-FFF2-40B4-BE49-F238E27FC236}">
                <a16:creationId xmlns:a16="http://schemas.microsoft.com/office/drawing/2014/main" id="{7CB2EBF0-177B-6C27-D361-B29606F1E742}"/>
              </a:ext>
            </a:extLst>
          </p:cNvPr>
          <p:cNvSpPr txBox="1"/>
          <p:nvPr/>
        </p:nvSpPr>
        <p:spPr>
          <a:xfrm>
            <a:off x="3952754" y="2210237"/>
            <a:ext cx="3061504" cy="369332"/>
          </a:xfrm>
          <a:prstGeom prst="rect">
            <a:avLst/>
          </a:prstGeom>
          <a:solidFill>
            <a:srgbClr val="1EAFDD"/>
          </a:solid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IN" i="0" dirty="0">
                <a:solidFill>
                  <a:schemeClr val="bg1"/>
                </a:solidFill>
              </a:rPr>
              <a:t>Subject line</a:t>
            </a:r>
          </a:p>
        </p:txBody>
      </p:sp>
      <p:sp>
        <p:nvSpPr>
          <p:cNvPr id="9" name="TextBox 8">
            <a:extLst>
              <a:ext uri="{FF2B5EF4-FFF2-40B4-BE49-F238E27FC236}">
                <a16:creationId xmlns:a16="http://schemas.microsoft.com/office/drawing/2014/main" id="{0AB3309A-0A11-861E-D067-46D9E1110CCD}"/>
              </a:ext>
            </a:extLst>
          </p:cNvPr>
          <p:cNvSpPr txBox="1"/>
          <p:nvPr/>
        </p:nvSpPr>
        <p:spPr>
          <a:xfrm>
            <a:off x="3061504" y="3310888"/>
            <a:ext cx="6123006" cy="369332"/>
          </a:xfrm>
          <a:prstGeom prst="rect">
            <a:avLst/>
          </a:prstGeom>
          <a:solidFill>
            <a:srgbClr val="1EAFDD"/>
          </a:solid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IN" dirty="0">
                <a:solidFill>
                  <a:schemeClr val="bg1"/>
                </a:solidFill>
              </a:rPr>
              <a:t>C</a:t>
            </a:r>
            <a:r>
              <a:rPr lang="en-IN" i="0" dirty="0">
                <a:solidFill>
                  <a:schemeClr val="bg1"/>
                </a:solidFill>
              </a:rPr>
              <a:t>ontent box/ Email Body</a:t>
            </a:r>
          </a:p>
        </p:txBody>
      </p:sp>
      <p:sp>
        <p:nvSpPr>
          <p:cNvPr id="11" name="TextBox 10">
            <a:extLst>
              <a:ext uri="{FF2B5EF4-FFF2-40B4-BE49-F238E27FC236}">
                <a16:creationId xmlns:a16="http://schemas.microsoft.com/office/drawing/2014/main" id="{C979F0C6-180D-880A-E414-2D001A3B0B8E}"/>
              </a:ext>
            </a:extLst>
          </p:cNvPr>
          <p:cNvSpPr txBox="1"/>
          <p:nvPr/>
        </p:nvSpPr>
        <p:spPr>
          <a:xfrm>
            <a:off x="3755985" y="5625181"/>
            <a:ext cx="1383174" cy="369332"/>
          </a:xfrm>
          <a:prstGeom prst="rect">
            <a:avLst/>
          </a:prstGeom>
          <a:solidFill>
            <a:srgbClr val="1EAFDD"/>
          </a:solid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IN" i="0" dirty="0">
                <a:solidFill>
                  <a:schemeClr val="bg1"/>
                </a:solidFill>
              </a:rPr>
              <a:t>Attachment</a:t>
            </a:r>
          </a:p>
        </p:txBody>
      </p:sp>
    </p:spTree>
    <p:extLst>
      <p:ext uri="{BB962C8B-B14F-4D97-AF65-F5344CB8AC3E}">
        <p14:creationId xmlns:p14="http://schemas.microsoft.com/office/powerpoint/2010/main" val="388845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8541-BEE3-E588-1A8C-AEB19613FC2B}"/>
              </a:ext>
            </a:extLst>
          </p:cNvPr>
          <p:cNvSpPr>
            <a:spLocks noGrp="1"/>
          </p:cNvSpPr>
          <p:nvPr>
            <p:ph type="title"/>
          </p:nvPr>
        </p:nvSpPr>
        <p:spPr>
          <a:xfrm>
            <a:off x="950429" y="156894"/>
            <a:ext cx="10515600" cy="739774"/>
          </a:xfrm>
        </p:spPr>
        <p:txBody>
          <a:bodyPr>
            <a:normAutofit/>
          </a:bodyPr>
          <a:lstStyle/>
          <a:p>
            <a:r>
              <a:rPr lang="en-US" b="1" dirty="0"/>
              <a:t>Drafting a Subject Appropriate Line</a:t>
            </a:r>
            <a:endParaRPr lang="en-IN" b="1" dirty="0"/>
          </a:p>
        </p:txBody>
      </p:sp>
      <p:pic>
        <p:nvPicPr>
          <p:cNvPr id="3" name="Picture 2" descr="Photo cardboard box isolated on a white background">
            <a:extLst>
              <a:ext uri="{FF2B5EF4-FFF2-40B4-BE49-F238E27FC236}">
                <a16:creationId xmlns:a16="http://schemas.microsoft.com/office/drawing/2014/main" id="{BFE2104E-EF71-3FBC-2ED5-48C22A125D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49" t="18163" r="20569" b="12480"/>
          <a:stretch/>
        </p:blipFill>
        <p:spPr bwMode="auto">
          <a:xfrm>
            <a:off x="1316692" y="3342569"/>
            <a:ext cx="2541958" cy="20718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hoto cardboard box isolated on a white background">
            <a:extLst>
              <a:ext uri="{FF2B5EF4-FFF2-40B4-BE49-F238E27FC236}">
                <a16:creationId xmlns:a16="http://schemas.microsoft.com/office/drawing/2014/main" id="{F799B11F-F347-8A2E-0D38-E001219697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49" t="18163" r="20569" b="12480"/>
          <a:stretch/>
        </p:blipFill>
        <p:spPr bwMode="auto">
          <a:xfrm>
            <a:off x="3893300" y="4413606"/>
            <a:ext cx="2541958" cy="2071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hoto cardboard box isolated on a white background">
            <a:extLst>
              <a:ext uri="{FF2B5EF4-FFF2-40B4-BE49-F238E27FC236}">
                <a16:creationId xmlns:a16="http://schemas.microsoft.com/office/drawing/2014/main" id="{C8166510-2E61-E794-7DC1-31A08BDB96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49" t="18163" r="20569" b="12480"/>
          <a:stretch/>
        </p:blipFill>
        <p:spPr bwMode="auto">
          <a:xfrm>
            <a:off x="9242871" y="4259350"/>
            <a:ext cx="2541958" cy="20718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hoto cardboard box isolated on a white background">
            <a:extLst>
              <a:ext uri="{FF2B5EF4-FFF2-40B4-BE49-F238E27FC236}">
                <a16:creationId xmlns:a16="http://schemas.microsoft.com/office/drawing/2014/main" id="{142FB09B-45AB-3CCD-8F2E-C441C31970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49" t="18163" r="20569" b="12480"/>
          <a:stretch/>
        </p:blipFill>
        <p:spPr bwMode="auto">
          <a:xfrm>
            <a:off x="6512678" y="2483446"/>
            <a:ext cx="2541958" cy="207186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CC557B8C-AF6C-C298-E69B-17F9150B2127}"/>
              </a:ext>
            </a:extLst>
          </p:cNvPr>
          <p:cNvSpPr txBox="1">
            <a:spLocks/>
          </p:cNvSpPr>
          <p:nvPr/>
        </p:nvSpPr>
        <p:spPr>
          <a:xfrm>
            <a:off x="1718351" y="4185428"/>
            <a:ext cx="1655044" cy="73977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US" sz="2800" b="1" dirty="0"/>
              <a:t>Bedroom </a:t>
            </a:r>
          </a:p>
          <a:p>
            <a:r>
              <a:rPr lang="en-US" sz="2800" b="1" dirty="0"/>
              <a:t>Cupboard</a:t>
            </a:r>
            <a:endParaRPr lang="en-IN" sz="2800" b="1" dirty="0"/>
          </a:p>
        </p:txBody>
      </p:sp>
      <p:sp>
        <p:nvSpPr>
          <p:cNvPr id="11" name="Title 1">
            <a:extLst>
              <a:ext uri="{FF2B5EF4-FFF2-40B4-BE49-F238E27FC236}">
                <a16:creationId xmlns:a16="http://schemas.microsoft.com/office/drawing/2014/main" id="{B55E9B74-98C4-9A5A-780C-2305C3077D0E}"/>
              </a:ext>
            </a:extLst>
          </p:cNvPr>
          <p:cNvSpPr txBox="1">
            <a:spLocks/>
          </p:cNvSpPr>
          <p:nvPr/>
        </p:nvSpPr>
        <p:spPr>
          <a:xfrm>
            <a:off x="4358142" y="5388699"/>
            <a:ext cx="1655044" cy="73977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a:solidFill>
                  <a:schemeClr val="tx1"/>
                </a:solidFill>
                <a:latin typeface="Swis721 Cn BT" panose="020B0506020202030204" pitchFamily="34" charset="0"/>
                <a:ea typeface="+mj-ea"/>
                <a:cs typeface="+mj-cs"/>
              </a:defRPr>
            </a:lvl1pPr>
          </a:lstStyle>
          <a:p>
            <a:r>
              <a:rPr lang="en-US" sz="2800" b="1" dirty="0"/>
              <a:t>Books- Study Room</a:t>
            </a:r>
            <a:endParaRPr lang="en-IN" sz="2800" b="1" dirty="0"/>
          </a:p>
        </p:txBody>
      </p:sp>
    </p:spTree>
    <p:extLst>
      <p:ext uri="{BB962C8B-B14F-4D97-AF65-F5344CB8AC3E}">
        <p14:creationId xmlns:p14="http://schemas.microsoft.com/office/powerpoint/2010/main" val="423254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0323-84CC-468F-05B5-E3D7890354B9}"/>
              </a:ext>
            </a:extLst>
          </p:cNvPr>
          <p:cNvSpPr>
            <a:spLocks noGrp="1"/>
          </p:cNvSpPr>
          <p:nvPr>
            <p:ph type="title"/>
          </p:nvPr>
        </p:nvSpPr>
        <p:spPr>
          <a:xfrm>
            <a:off x="898760" y="194766"/>
            <a:ext cx="6685210" cy="704776"/>
          </a:xfrm>
        </p:spPr>
        <p:txBody>
          <a:bodyPr>
            <a:normAutofit/>
          </a:bodyPr>
          <a:lstStyle/>
          <a:p>
            <a:r>
              <a:rPr lang="en-GB" b="1" dirty="0"/>
              <a:t>Example of subject line </a:t>
            </a:r>
            <a:endParaRPr lang="en-IN" b="1" dirty="0"/>
          </a:p>
        </p:txBody>
      </p:sp>
      <p:sp>
        <p:nvSpPr>
          <p:cNvPr id="3" name="Content Placeholder 2">
            <a:extLst>
              <a:ext uri="{FF2B5EF4-FFF2-40B4-BE49-F238E27FC236}">
                <a16:creationId xmlns:a16="http://schemas.microsoft.com/office/drawing/2014/main" id="{A88ECEF7-0547-A5D1-F117-26B664738AD6}"/>
              </a:ext>
            </a:extLst>
          </p:cNvPr>
          <p:cNvSpPr>
            <a:spLocks noGrp="1"/>
          </p:cNvSpPr>
          <p:nvPr>
            <p:ph idx="1"/>
          </p:nvPr>
        </p:nvSpPr>
        <p:spPr>
          <a:xfrm>
            <a:off x="5019040" y="1016355"/>
            <a:ext cx="7172960" cy="4942103"/>
          </a:xfrm>
          <a:solidFill>
            <a:schemeClr val="accent1">
              <a:lumMod val="75000"/>
            </a:schemeClr>
          </a:solidFill>
        </p:spPr>
        <p:txBody>
          <a:bodyPr tIns="108000" anchor="t">
            <a:noAutofit/>
          </a:bodyPr>
          <a:lstStyle/>
          <a:p>
            <a:pPr marL="252000" indent="-252000">
              <a:lnSpc>
                <a:spcPct val="150000"/>
              </a:lnSpc>
              <a:spcBef>
                <a:spcPts val="600"/>
              </a:spcBef>
            </a:pPr>
            <a:r>
              <a:rPr lang="en-GB" sz="2300" dirty="0">
                <a:solidFill>
                  <a:schemeClr val="bg1"/>
                </a:solidFill>
              </a:rPr>
              <a:t>Jan 2023 – Monthly Business Review - Accounts</a:t>
            </a:r>
          </a:p>
          <a:p>
            <a:pPr marL="252000" indent="-252000">
              <a:lnSpc>
                <a:spcPct val="100000"/>
              </a:lnSpc>
              <a:spcBef>
                <a:spcPts val="600"/>
              </a:spcBef>
            </a:pPr>
            <a:r>
              <a:rPr lang="en-IN" sz="2300" dirty="0">
                <a:solidFill>
                  <a:schemeClr val="bg1"/>
                </a:solidFill>
              </a:rPr>
              <a:t>Communication Training//  27 Jan 2023// 10.30 am // conference room</a:t>
            </a:r>
          </a:p>
          <a:p>
            <a:pPr marL="252000" indent="-252000">
              <a:lnSpc>
                <a:spcPct val="150000"/>
              </a:lnSpc>
              <a:spcBef>
                <a:spcPts val="600"/>
              </a:spcBef>
            </a:pPr>
            <a:r>
              <a:rPr lang="en-IN" sz="2300" dirty="0">
                <a:solidFill>
                  <a:schemeClr val="bg1"/>
                </a:solidFill>
              </a:rPr>
              <a:t>Audit report//  Bangalore </a:t>
            </a:r>
          </a:p>
          <a:p>
            <a:pPr marL="252000" indent="-252000">
              <a:lnSpc>
                <a:spcPct val="150000"/>
              </a:lnSpc>
              <a:spcBef>
                <a:spcPts val="600"/>
              </a:spcBef>
            </a:pPr>
            <a:r>
              <a:rPr lang="en-IN" sz="2300" dirty="0">
                <a:solidFill>
                  <a:schemeClr val="bg1"/>
                </a:solidFill>
              </a:rPr>
              <a:t>[URGENT] Downtime – 1 April – 10 am to 6 pm</a:t>
            </a:r>
          </a:p>
          <a:p>
            <a:pPr marL="252000" indent="-252000">
              <a:lnSpc>
                <a:spcPct val="150000"/>
              </a:lnSpc>
              <a:spcBef>
                <a:spcPts val="600"/>
              </a:spcBef>
            </a:pPr>
            <a:r>
              <a:rPr lang="en-IN" sz="2300" dirty="0">
                <a:solidFill>
                  <a:schemeClr val="bg1"/>
                </a:solidFill>
              </a:rPr>
              <a:t>Service renewal – Order no. 12345</a:t>
            </a:r>
          </a:p>
          <a:p>
            <a:pPr marL="252000" indent="-252000">
              <a:lnSpc>
                <a:spcPct val="150000"/>
              </a:lnSpc>
              <a:spcBef>
                <a:spcPts val="600"/>
              </a:spcBef>
            </a:pPr>
            <a:r>
              <a:rPr lang="en-IN" sz="2300" dirty="0">
                <a:solidFill>
                  <a:schemeClr val="bg1"/>
                </a:solidFill>
              </a:rPr>
              <a:t>Case 789 – Troubleshooting steps  </a:t>
            </a:r>
          </a:p>
          <a:p>
            <a:pPr marL="252000" indent="-252000">
              <a:lnSpc>
                <a:spcPct val="150000"/>
              </a:lnSpc>
              <a:spcBef>
                <a:spcPts val="600"/>
              </a:spcBef>
            </a:pPr>
            <a:r>
              <a:rPr lang="en-IN" sz="2300" dirty="0">
                <a:solidFill>
                  <a:schemeClr val="bg1"/>
                </a:solidFill>
              </a:rPr>
              <a:t>Reminder –  stress management webinar – 31 Mar – 1 pm </a:t>
            </a:r>
            <a:endParaRPr lang="en-IN" sz="2300" baseline="30000" dirty="0">
              <a:solidFill>
                <a:schemeClr val="bg1"/>
              </a:solidFill>
            </a:endParaRPr>
          </a:p>
          <a:p>
            <a:pPr marL="252000" indent="-252000">
              <a:lnSpc>
                <a:spcPct val="150000"/>
              </a:lnSpc>
            </a:pPr>
            <a:endParaRPr lang="en-IN" dirty="0">
              <a:solidFill>
                <a:schemeClr val="bg1"/>
              </a:solidFill>
            </a:endParaRPr>
          </a:p>
        </p:txBody>
      </p:sp>
      <p:pic>
        <p:nvPicPr>
          <p:cNvPr id="4" name="Picture 3">
            <a:extLst>
              <a:ext uri="{FF2B5EF4-FFF2-40B4-BE49-F238E27FC236}">
                <a16:creationId xmlns:a16="http://schemas.microsoft.com/office/drawing/2014/main" id="{0B6BDD93-6B13-3127-C239-3ADA4B8DAFFA}"/>
              </a:ext>
            </a:extLst>
          </p:cNvPr>
          <p:cNvPicPr>
            <a:picLocks noChangeAspect="1"/>
          </p:cNvPicPr>
          <p:nvPr/>
        </p:nvPicPr>
        <p:blipFill>
          <a:blip r:embed="rId3">
            <a:extLst>
              <a:ext uri="{28A0092B-C50C-407E-A947-70E740481C1C}">
                <a14:useLocalDpi xmlns:a14="http://schemas.microsoft.com/office/drawing/2010/main" val="0"/>
              </a:ext>
            </a:extLst>
          </a:blip>
          <a:srcRect l="25789" r="25789"/>
          <a:stretch/>
        </p:blipFill>
        <p:spPr>
          <a:xfrm>
            <a:off x="1" y="1016355"/>
            <a:ext cx="5019039" cy="4942103"/>
          </a:xfrm>
          <a:prstGeom prst="rect">
            <a:avLst/>
          </a:prstGeom>
        </p:spPr>
      </p:pic>
      <p:sp>
        <p:nvSpPr>
          <p:cNvPr id="6" name="TextBox 5">
            <a:extLst>
              <a:ext uri="{FF2B5EF4-FFF2-40B4-BE49-F238E27FC236}">
                <a16:creationId xmlns:a16="http://schemas.microsoft.com/office/drawing/2014/main" id="{1760A166-530B-8E59-6FEE-7E81B010EA08}"/>
              </a:ext>
            </a:extLst>
          </p:cNvPr>
          <p:cNvSpPr txBox="1"/>
          <p:nvPr/>
        </p:nvSpPr>
        <p:spPr>
          <a:xfrm>
            <a:off x="0" y="2668071"/>
            <a:ext cx="4114800" cy="430887"/>
          </a:xfrm>
          <a:prstGeom prst="rect">
            <a:avLst/>
          </a:prstGeom>
          <a:noFill/>
        </p:spPr>
        <p:txBody>
          <a:bodyPr wrap="square">
            <a:spAutoFit/>
          </a:bodyPr>
          <a:lstStyle/>
          <a:p>
            <a:pPr marL="252000" indent="-252000">
              <a:lnSpc>
                <a:spcPct val="100000"/>
              </a:lnSpc>
            </a:pPr>
            <a:r>
              <a:rPr lang="en-IN" sz="2200" b="1" dirty="0">
                <a:solidFill>
                  <a:schemeClr val="bg1"/>
                </a:solidFill>
              </a:rPr>
              <a:t>Subject: </a:t>
            </a:r>
            <a:r>
              <a:rPr lang="en-IN" sz="2200" dirty="0">
                <a:solidFill>
                  <a:schemeClr val="bg1"/>
                </a:solidFill>
              </a:rPr>
              <a:t>Audit report – Bangalore </a:t>
            </a:r>
          </a:p>
        </p:txBody>
      </p:sp>
    </p:spTree>
    <p:extLst>
      <p:ext uri="{BB962C8B-B14F-4D97-AF65-F5344CB8AC3E}">
        <p14:creationId xmlns:p14="http://schemas.microsoft.com/office/powerpoint/2010/main" val="193396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T FONTS">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4895</TotalTime>
  <Words>3028</Words>
  <Application>Microsoft Office PowerPoint</Application>
  <PresentationFormat>Widescreen</PresentationFormat>
  <Paragraphs>440</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Agency FB</vt:lpstr>
      <vt:lpstr>Arial</vt:lpstr>
      <vt:lpstr>Calibri</vt:lpstr>
      <vt:lpstr>Swis721 Cn BT</vt:lpstr>
      <vt:lpstr>Symbol</vt:lpstr>
      <vt:lpstr>Wingdings</vt:lpstr>
      <vt:lpstr>Office Theme</vt:lpstr>
      <vt:lpstr>PowerPoint Presentation</vt:lpstr>
      <vt:lpstr>PowerPoint Presentation</vt:lpstr>
      <vt:lpstr>Business communication?</vt:lpstr>
      <vt:lpstr>Modes of business communication</vt:lpstr>
      <vt:lpstr>Email etiquette</vt:lpstr>
      <vt:lpstr>PowerPoint Presentation</vt:lpstr>
      <vt:lpstr>Components/Layout of an email</vt:lpstr>
      <vt:lpstr>Drafting a Subject Appropriate Line</vt:lpstr>
      <vt:lpstr>Example of subject line </vt:lpstr>
      <vt:lpstr>PowerPoint Presentation</vt:lpstr>
      <vt:lpstr>Font colour &amp; Size</vt:lpstr>
      <vt:lpstr>PowerPoint Presentation</vt:lpstr>
      <vt:lpstr> Errors within an email</vt:lpstr>
      <vt:lpstr>Preparing templates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dc:creator>
  <cp:lastModifiedBy>Sidharth Bhandari</cp:lastModifiedBy>
  <cp:revision>165</cp:revision>
  <dcterms:created xsi:type="dcterms:W3CDTF">2023-01-23T06:20:00Z</dcterms:created>
  <dcterms:modified xsi:type="dcterms:W3CDTF">2024-09-03T01:55:34Z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90EF907C673F404189FE2F52BB681FE7</vt:lpwstr>
  </property>
  <property fmtid="{D5CDD505-2E9C-101B-9397-08002B2CF9AE}" pid="3" name="KSOProductBuildVer">
    <vt:lpwstr>1033-11.2.0.11486</vt:lpwstr>
  </property>
</Properties>
</file>